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9" r:id="rId12"/>
    <p:sldId id="266" r:id="rId13"/>
    <p:sldId id="270" r:id="rId14"/>
    <p:sldId id="267" r:id="rId15"/>
    <p:sldId id="274" r:id="rId16"/>
    <p:sldId id="271" r:id="rId17"/>
    <p:sldId id="272" r:id="rId18"/>
    <p:sldId id="273" r:id="rId19"/>
    <p:sldId id="275" r:id="rId20"/>
    <p:sldId id="276" r:id="rId21"/>
    <p:sldId id="277"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10/22/2017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10/22/2017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10/22/2017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091B4-57F4-4081-9EA3-46CCFE8BAA85}"/>
              </a:ext>
            </a:extLst>
          </p:cNvPr>
          <p:cNvSpPr>
            <a:spLocks noGrp="1"/>
          </p:cNvSpPr>
          <p:nvPr>
            <p:ph type="ctrTitle"/>
          </p:nvPr>
        </p:nvSpPr>
        <p:spPr/>
        <p:txBody>
          <a:bodyPr/>
          <a:lstStyle/>
          <a:p>
            <a:r>
              <a:rPr lang="en-GB" dirty="0"/>
              <a:t>Writing a critical essay</a:t>
            </a:r>
          </a:p>
        </p:txBody>
      </p:sp>
      <p:sp>
        <p:nvSpPr>
          <p:cNvPr id="3" name="Subtitle 2">
            <a:extLst>
              <a:ext uri="{FF2B5EF4-FFF2-40B4-BE49-F238E27FC236}">
                <a16:creationId xmlns:a16="http://schemas.microsoft.com/office/drawing/2014/main" id="{6E341CDA-EF14-4DE7-BEB4-C754F028C44F}"/>
              </a:ext>
            </a:extLst>
          </p:cNvPr>
          <p:cNvSpPr>
            <a:spLocks noGrp="1"/>
          </p:cNvSpPr>
          <p:nvPr>
            <p:ph type="subTitle" idx="1"/>
          </p:nvPr>
        </p:nvSpPr>
        <p:spPr/>
        <p:txBody>
          <a:bodyPr>
            <a:normAutofit/>
          </a:bodyPr>
          <a:lstStyle/>
          <a:p>
            <a:r>
              <a:rPr lang="en-GB" sz="3200" dirty="0"/>
              <a:t>on “All My Sons” by Arthur Miller</a:t>
            </a:r>
          </a:p>
        </p:txBody>
      </p:sp>
    </p:spTree>
    <p:extLst>
      <p:ext uri="{BB962C8B-B14F-4D97-AF65-F5344CB8AC3E}">
        <p14:creationId xmlns:p14="http://schemas.microsoft.com/office/powerpoint/2010/main" val="22168507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BA22C-F43B-4E48-ADD5-06D5C451C70E}"/>
              </a:ext>
            </a:extLst>
          </p:cNvPr>
          <p:cNvSpPr>
            <a:spLocks noGrp="1"/>
          </p:cNvSpPr>
          <p:nvPr>
            <p:ph type="title"/>
          </p:nvPr>
        </p:nvSpPr>
        <p:spPr/>
        <p:txBody>
          <a:bodyPr/>
          <a:lstStyle/>
          <a:p>
            <a:r>
              <a:rPr lang="en-GB" dirty="0"/>
              <a:t>Exemplar paragraphs- scene in Act Two.</a:t>
            </a:r>
          </a:p>
        </p:txBody>
      </p:sp>
      <p:sp>
        <p:nvSpPr>
          <p:cNvPr id="3" name="Content Placeholder 2">
            <a:extLst>
              <a:ext uri="{FF2B5EF4-FFF2-40B4-BE49-F238E27FC236}">
                <a16:creationId xmlns:a16="http://schemas.microsoft.com/office/drawing/2014/main" id="{986A4CA2-56B7-464F-A26A-E2B9E179A108}"/>
              </a:ext>
            </a:extLst>
          </p:cNvPr>
          <p:cNvSpPr>
            <a:spLocks noGrp="1"/>
          </p:cNvSpPr>
          <p:nvPr>
            <p:ph idx="1"/>
          </p:nvPr>
        </p:nvSpPr>
        <p:spPr/>
        <p:txBody>
          <a:bodyPr>
            <a:noAutofit/>
          </a:bodyPr>
          <a:lstStyle/>
          <a:p>
            <a:pPr marL="0" indent="0">
              <a:buNone/>
            </a:pPr>
            <a:r>
              <a:rPr lang="en-GB" dirty="0"/>
              <a:t>In this scene, which comes just before the climactic scene of Act Two between Joe and Chris, the truth that is revealed is that Joe is guilty of causing the deaths of twenty one </a:t>
            </a:r>
            <a:r>
              <a:rPr lang="en-GB" dirty="0" err="1"/>
              <a:t>pilots.Joe</a:t>
            </a:r>
            <a:r>
              <a:rPr lang="en-GB" dirty="0"/>
              <a:t> was acquitted because he claimed that responsibility for sending out the parts lay solely with Steve. He claimed that he was unable to be at the factory that day because he had ‘flu and was at home. In this scene- hardly giving George a chance to answer or object before he gives another example-Joe very cleverly bulldozes George into believing that his father was not to be trusted, that he could never accept responsibility or blame, ironically as it turns out, claiming that “ There are certain men in the world who rather see everybody hung before they’ll take the blame” and George seems to believe his version of events. The atmosphere lightens, they talk about going out to dinner, getting George a date.</a:t>
            </a:r>
          </a:p>
        </p:txBody>
      </p:sp>
    </p:spTree>
    <p:extLst>
      <p:ext uri="{BB962C8B-B14F-4D97-AF65-F5344CB8AC3E}">
        <p14:creationId xmlns:p14="http://schemas.microsoft.com/office/powerpoint/2010/main" val="6380404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782B6-261A-4F6B-8C47-2204EE4CACFE}"/>
              </a:ext>
            </a:extLst>
          </p:cNvPr>
          <p:cNvSpPr>
            <a:spLocks noGrp="1"/>
          </p:cNvSpPr>
          <p:nvPr>
            <p:ph type="title"/>
          </p:nvPr>
        </p:nvSpPr>
        <p:spPr/>
        <p:txBody>
          <a:bodyPr/>
          <a:lstStyle/>
          <a:p>
            <a:r>
              <a:rPr lang="en-GB" dirty="0"/>
              <a:t>Scene from Act Two</a:t>
            </a:r>
          </a:p>
        </p:txBody>
      </p:sp>
      <p:sp>
        <p:nvSpPr>
          <p:cNvPr id="3" name="Content Placeholder 2">
            <a:extLst>
              <a:ext uri="{FF2B5EF4-FFF2-40B4-BE49-F238E27FC236}">
                <a16:creationId xmlns:a16="http://schemas.microsoft.com/office/drawing/2014/main" id="{698D3D90-086E-4991-94F8-A43FB7A65C90}"/>
              </a:ext>
            </a:extLst>
          </p:cNvPr>
          <p:cNvSpPr>
            <a:spLocks noGrp="1"/>
          </p:cNvSpPr>
          <p:nvPr>
            <p:ph idx="1"/>
          </p:nvPr>
        </p:nvSpPr>
        <p:spPr/>
        <p:txBody>
          <a:bodyPr/>
          <a:lstStyle/>
          <a:p>
            <a:r>
              <a:rPr lang="en-GB" sz="2000" dirty="0"/>
              <a:t>However, just as it seems to the audience that Joe has escaped the truth again, Kate, in response to George saying that Joe is “amazingly the same” and Joe claiming that he hasn’t got time to get sick, makes the careless remark that Joe has not been ill in fifteen years. Joe is horrified and tries to remind her, but George immediately jumps on the remark and understands what it means. Kate says she forgot and tries to backtrack, but he replies “I’d remember pneumonia. Especially if I got it just the day my partner was going to patch up cylinder heads” This proves to the audience that Joe has been lying all along and is obviously guilty. The comment he made about Steve, applies exactly to himself.</a:t>
            </a:r>
          </a:p>
          <a:p>
            <a:endParaRPr lang="en-GB" dirty="0"/>
          </a:p>
        </p:txBody>
      </p:sp>
    </p:spTree>
    <p:extLst>
      <p:ext uri="{BB962C8B-B14F-4D97-AF65-F5344CB8AC3E}">
        <p14:creationId xmlns:p14="http://schemas.microsoft.com/office/powerpoint/2010/main" val="15377301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EB932-CF22-4F41-AE64-88086CC96010}"/>
              </a:ext>
            </a:extLst>
          </p:cNvPr>
          <p:cNvSpPr>
            <a:spLocks noGrp="1"/>
          </p:cNvSpPr>
          <p:nvPr>
            <p:ph type="title"/>
          </p:nvPr>
        </p:nvSpPr>
        <p:spPr/>
        <p:txBody>
          <a:bodyPr/>
          <a:lstStyle/>
          <a:p>
            <a:r>
              <a:rPr lang="en-GB" dirty="0"/>
              <a:t>Exemplar two- scene from Act Three</a:t>
            </a:r>
          </a:p>
        </p:txBody>
      </p:sp>
      <p:sp>
        <p:nvSpPr>
          <p:cNvPr id="3" name="Content Placeholder 2">
            <a:extLst>
              <a:ext uri="{FF2B5EF4-FFF2-40B4-BE49-F238E27FC236}">
                <a16:creationId xmlns:a16="http://schemas.microsoft.com/office/drawing/2014/main" id="{8FDE3915-10F6-4977-AEE6-A1988E619716}"/>
              </a:ext>
            </a:extLst>
          </p:cNvPr>
          <p:cNvSpPr>
            <a:spLocks noGrp="1"/>
          </p:cNvSpPr>
          <p:nvPr>
            <p:ph idx="1"/>
          </p:nvPr>
        </p:nvSpPr>
        <p:spPr/>
        <p:txBody>
          <a:bodyPr>
            <a:normAutofit/>
          </a:bodyPr>
          <a:lstStyle/>
          <a:p>
            <a:pPr marL="0" indent="0">
              <a:buNone/>
            </a:pPr>
            <a:r>
              <a:rPr lang="en-GB" sz="2000" dirty="0"/>
              <a:t>In this very dramatic scene, which forms the denouement of the play, Chris reads aloud to Joe, a letter which had been sent from Larry to Anne. This comes just after the conflict between Chris and Joe has risen to its climax., with Joe claiming that he should not be going to jail- that it was business that made him do it. Kate tries to stop him because she has read the letter and knows that it reveals the truth: that Larry deliberately crashed his plane because he was so ashamed of what his father had done- sending out faulty parts for aircraft engines, thereby causing the deaths of twenty one pilots. He says he “can’t bear to live any more” and asks “How could he have done that? Every day three or four men never come back, and he sits there doing business.”</a:t>
            </a:r>
          </a:p>
          <a:p>
            <a:endParaRPr lang="en-GB" dirty="0"/>
          </a:p>
          <a:p>
            <a:endParaRPr lang="en-GB" dirty="0"/>
          </a:p>
          <a:p>
            <a:pPr marL="0" indent="0">
              <a:buNone/>
            </a:pPr>
            <a:endParaRPr lang="en-GB" dirty="0"/>
          </a:p>
        </p:txBody>
      </p:sp>
    </p:spTree>
    <p:extLst>
      <p:ext uri="{BB962C8B-B14F-4D97-AF65-F5344CB8AC3E}">
        <p14:creationId xmlns:p14="http://schemas.microsoft.com/office/powerpoint/2010/main" val="7713898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4DD3BE-E9F7-4B12-B262-C828A332330A}"/>
              </a:ext>
            </a:extLst>
          </p:cNvPr>
          <p:cNvSpPr>
            <a:spLocks noGrp="1"/>
          </p:cNvSpPr>
          <p:nvPr>
            <p:ph type="title"/>
          </p:nvPr>
        </p:nvSpPr>
        <p:spPr/>
        <p:txBody>
          <a:bodyPr/>
          <a:lstStyle/>
          <a:p>
            <a:r>
              <a:rPr lang="en-GB" dirty="0"/>
              <a:t>Scene from Act 3</a:t>
            </a:r>
          </a:p>
        </p:txBody>
      </p:sp>
      <p:sp>
        <p:nvSpPr>
          <p:cNvPr id="3" name="Content Placeholder 2">
            <a:extLst>
              <a:ext uri="{FF2B5EF4-FFF2-40B4-BE49-F238E27FC236}">
                <a16:creationId xmlns:a16="http://schemas.microsoft.com/office/drawing/2014/main" id="{988D9227-F648-4B00-AD85-429F112ACB49}"/>
              </a:ext>
            </a:extLst>
          </p:cNvPr>
          <p:cNvSpPr>
            <a:spLocks noGrp="1"/>
          </p:cNvSpPr>
          <p:nvPr>
            <p:ph idx="1"/>
          </p:nvPr>
        </p:nvSpPr>
        <p:spPr/>
        <p:txBody>
          <a:bodyPr/>
          <a:lstStyle/>
          <a:p>
            <a:pPr marL="0" indent="0">
              <a:buNone/>
            </a:pPr>
            <a:r>
              <a:rPr lang="en-GB" sz="2400" dirty="0"/>
              <a:t>For Chris, this presents the opportunity to make his father understand the enormity of what he did. “Now blame the world. Do you understand that letter?” This revelation causes Joe to understand a truth that he had been denying until now- that he should feel responsibility for the deaths of these young men; it also reveals to him the truth that Larry would not have understood his actions ( a claim Joe made earlier in the play was that Larry would have understood). This leads Joe to say the words which give the play its title: “I guess to him they were all my sons.”</a:t>
            </a:r>
          </a:p>
          <a:p>
            <a:pPr marL="0" indent="0">
              <a:buNone/>
            </a:pPr>
            <a:endParaRPr lang="en-GB" dirty="0"/>
          </a:p>
        </p:txBody>
      </p:sp>
    </p:spTree>
    <p:extLst>
      <p:ext uri="{BB962C8B-B14F-4D97-AF65-F5344CB8AC3E}">
        <p14:creationId xmlns:p14="http://schemas.microsoft.com/office/powerpoint/2010/main" val="10420768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F74AA-365E-4AD7-ADFE-F0BEC9788B8C}"/>
              </a:ext>
            </a:extLst>
          </p:cNvPr>
          <p:cNvSpPr>
            <a:spLocks noGrp="1"/>
          </p:cNvSpPr>
          <p:nvPr>
            <p:ph type="title"/>
          </p:nvPr>
        </p:nvSpPr>
        <p:spPr>
          <a:xfrm>
            <a:off x="677334" y="609600"/>
            <a:ext cx="8596668" cy="834887"/>
          </a:xfrm>
        </p:spPr>
        <p:txBody>
          <a:bodyPr/>
          <a:lstStyle/>
          <a:p>
            <a:r>
              <a:rPr lang="en-GB" dirty="0"/>
              <a:t>Main body of the essay</a:t>
            </a:r>
          </a:p>
        </p:txBody>
      </p:sp>
      <p:sp>
        <p:nvSpPr>
          <p:cNvPr id="3" name="Content Placeholder 2">
            <a:extLst>
              <a:ext uri="{FF2B5EF4-FFF2-40B4-BE49-F238E27FC236}">
                <a16:creationId xmlns:a16="http://schemas.microsoft.com/office/drawing/2014/main" id="{CBA900AE-3E97-446F-B7EE-0FA5A011C93F}"/>
              </a:ext>
            </a:extLst>
          </p:cNvPr>
          <p:cNvSpPr>
            <a:spLocks noGrp="1"/>
          </p:cNvSpPr>
          <p:nvPr>
            <p:ph idx="1"/>
          </p:nvPr>
        </p:nvSpPr>
        <p:spPr>
          <a:xfrm>
            <a:off x="677334" y="1722783"/>
            <a:ext cx="8596668" cy="4318579"/>
          </a:xfrm>
        </p:spPr>
        <p:txBody>
          <a:bodyPr>
            <a:normAutofit fontScale="55000" lnSpcReduction="20000"/>
          </a:bodyPr>
          <a:lstStyle/>
          <a:p>
            <a:r>
              <a:rPr lang="en-GB" sz="3600" dirty="0">
                <a:latin typeface="Times New Roman" panose="02020603050405020304" pitchFamily="18" charset="0"/>
                <a:cs typeface="Times New Roman" panose="02020603050405020304" pitchFamily="18" charset="0"/>
              </a:rPr>
              <a:t>You must now focus on the second ( main ) part of the task.</a:t>
            </a:r>
          </a:p>
          <a:p>
            <a:pPr marL="0" indent="0">
              <a:buNone/>
            </a:pPr>
            <a:r>
              <a:rPr lang="en-GB" sz="3600" dirty="0">
                <a:latin typeface="Times New Roman" panose="02020603050405020304" pitchFamily="18" charset="0"/>
                <a:ea typeface="Calibri" panose="020F0502020204030204" pitchFamily="34" charset="0"/>
                <a:cs typeface="Times New Roman" panose="02020603050405020304" pitchFamily="18" charset="0"/>
              </a:rPr>
              <a:t>“ discuss how this contributes to your understanding of the play as a whole.”</a:t>
            </a:r>
          </a:p>
          <a:p>
            <a:pPr marL="0" indent="0">
              <a:buNone/>
            </a:pPr>
            <a:r>
              <a:rPr lang="en-GB" sz="3600" dirty="0">
                <a:latin typeface="Times New Roman" panose="02020603050405020304" pitchFamily="18" charset="0"/>
                <a:cs typeface="Times New Roman" panose="02020603050405020304" pitchFamily="18" charset="0"/>
              </a:rPr>
              <a:t> You have to choose which aspects of the play to discuss, and think about how they link to this scene.</a:t>
            </a:r>
          </a:p>
          <a:p>
            <a:r>
              <a:rPr lang="en-GB" sz="3600" dirty="0">
                <a:latin typeface="Times New Roman" panose="02020603050405020304" pitchFamily="18" charset="0"/>
                <a:cs typeface="Times New Roman" panose="02020603050405020304" pitchFamily="18" charset="0"/>
              </a:rPr>
              <a:t>Let’s look again at the aspects of drama that you should discuss, according to the SQA.</a:t>
            </a:r>
          </a:p>
          <a:p>
            <a:pPr marL="0" indent="0">
              <a:buNone/>
            </a:pPr>
            <a:r>
              <a:rPr lang="en-GB" sz="3600" dirty="0">
                <a:latin typeface="Times New Roman" panose="02020603050405020304" pitchFamily="18" charset="0"/>
                <a:cs typeface="Times New Roman" panose="02020603050405020304" pitchFamily="18" charset="0"/>
              </a:rPr>
              <a:t>“Answers to questions on Drama should refer to the text and to such relevant features as characterisation, key scene(s), structure, climax, theme, plot, conflict, setting…..”</a:t>
            </a:r>
          </a:p>
          <a:p>
            <a:pPr marL="0" indent="0">
              <a:buNone/>
            </a:pPr>
            <a:r>
              <a:rPr lang="en-GB" sz="3600" dirty="0">
                <a:latin typeface="Times New Roman" panose="02020603050405020304" pitchFamily="18" charset="0"/>
                <a:cs typeface="Times New Roman" panose="02020603050405020304" pitchFamily="18" charset="0"/>
              </a:rPr>
              <a:t>Each section of your essay should deal with one or more of these, IN A WAY THAT IS RELEVANT TO THE TASK.</a:t>
            </a:r>
          </a:p>
          <a:p>
            <a:pPr marL="0" indent="0">
              <a:buNone/>
            </a:pPr>
            <a:endParaRPr lang="en-GB" sz="3600" dirty="0">
              <a:latin typeface="Times New Roman" panose="02020603050405020304" pitchFamily="18" charset="0"/>
              <a:cs typeface="Times New Roman" panose="02020603050405020304" pitchFamily="18" charset="0"/>
            </a:endParaRPr>
          </a:p>
          <a:p>
            <a:pPr marL="0" indent="0">
              <a:buNone/>
            </a:pPr>
            <a:endParaRPr lang="en-GB" dirty="0">
              <a:latin typeface="Times New Roman" panose="02020603050405020304" pitchFamily="18" charset="0"/>
              <a:cs typeface="Times New Roman" panose="02020603050405020304" pitchFamily="18" charset="0"/>
            </a:endParaRPr>
          </a:p>
          <a:p>
            <a:pPr marL="0" indent="0">
              <a:buNone/>
            </a:pPr>
            <a:r>
              <a:rPr lang="en-GB" dirty="0">
                <a:latin typeface="Times New Roman" panose="02020603050405020304" pitchFamily="18" charset="0"/>
                <a:cs typeface="Times New Roman" panose="02020603050405020304" pitchFamily="18" charset="0"/>
              </a:rPr>
              <a:t> </a:t>
            </a:r>
          </a:p>
          <a:p>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82495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8E4BD-C09C-48BD-AC2A-120D5DC26A7A}"/>
              </a:ext>
            </a:extLst>
          </p:cNvPr>
          <p:cNvSpPr>
            <a:spLocks noGrp="1"/>
          </p:cNvSpPr>
          <p:nvPr>
            <p:ph type="title"/>
          </p:nvPr>
        </p:nvSpPr>
        <p:spPr/>
        <p:txBody>
          <a:bodyPr>
            <a:normAutofit fontScale="90000"/>
          </a:bodyPr>
          <a:lstStyle/>
          <a:p>
            <a:r>
              <a:rPr lang="en-GB" sz="6000" dirty="0"/>
              <a:t>A helpful hint</a:t>
            </a:r>
            <a:br>
              <a:rPr lang="en-GB" dirty="0"/>
            </a:br>
            <a:br>
              <a:rPr lang="en-GB" dirty="0"/>
            </a:br>
            <a:r>
              <a:rPr lang="en-GB" dirty="0"/>
              <a:t> </a:t>
            </a:r>
          </a:p>
        </p:txBody>
      </p:sp>
      <p:sp>
        <p:nvSpPr>
          <p:cNvPr id="3" name="Content Placeholder 2">
            <a:extLst>
              <a:ext uri="{FF2B5EF4-FFF2-40B4-BE49-F238E27FC236}">
                <a16:creationId xmlns:a16="http://schemas.microsoft.com/office/drawing/2014/main" id="{D512F38E-D39D-4DA6-A3D1-90BB3B226B1B}"/>
              </a:ext>
            </a:extLst>
          </p:cNvPr>
          <p:cNvSpPr>
            <a:spLocks noGrp="1"/>
          </p:cNvSpPr>
          <p:nvPr>
            <p:ph idx="1"/>
          </p:nvPr>
        </p:nvSpPr>
        <p:spPr/>
        <p:txBody>
          <a:bodyPr>
            <a:normAutofit lnSpcReduction="10000"/>
          </a:bodyPr>
          <a:lstStyle/>
          <a:p>
            <a:r>
              <a:rPr lang="en-GB" sz="3600" dirty="0"/>
              <a:t>Think of a critical essay like presenting an argument. You have to </a:t>
            </a:r>
            <a:r>
              <a:rPr lang="en-GB" sz="3600" dirty="0">
                <a:solidFill>
                  <a:srgbClr val="FF0000"/>
                </a:solidFill>
              </a:rPr>
              <a:t>prove</a:t>
            </a:r>
            <a:r>
              <a:rPr lang="en-GB" sz="3600" dirty="0"/>
              <a:t> that this scene helps you to understand other aspects of the play, so everything you say now has to back up that point. You need a clear line of thought.</a:t>
            </a:r>
          </a:p>
        </p:txBody>
      </p:sp>
    </p:spTree>
    <p:extLst>
      <p:ext uri="{BB962C8B-B14F-4D97-AF65-F5344CB8AC3E}">
        <p14:creationId xmlns:p14="http://schemas.microsoft.com/office/powerpoint/2010/main" val="18250296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579D1A-4112-4F92-96AF-35546B6167B5}"/>
              </a:ext>
            </a:extLst>
          </p:cNvPr>
          <p:cNvSpPr>
            <a:spLocks noGrp="1"/>
          </p:cNvSpPr>
          <p:nvPr>
            <p:ph type="title"/>
          </p:nvPr>
        </p:nvSpPr>
        <p:spPr/>
        <p:txBody>
          <a:bodyPr/>
          <a:lstStyle/>
          <a:p>
            <a:r>
              <a:rPr lang="en-GB" dirty="0"/>
              <a:t>Plan ( if the scene from Act Two is chosen.)</a:t>
            </a:r>
          </a:p>
        </p:txBody>
      </p:sp>
      <p:sp>
        <p:nvSpPr>
          <p:cNvPr id="3" name="Content Placeholder 2">
            <a:extLst>
              <a:ext uri="{FF2B5EF4-FFF2-40B4-BE49-F238E27FC236}">
                <a16:creationId xmlns:a16="http://schemas.microsoft.com/office/drawing/2014/main" id="{FF4E7EA3-9903-4A77-BD27-81828191CDC7}"/>
              </a:ext>
            </a:extLst>
          </p:cNvPr>
          <p:cNvSpPr>
            <a:spLocks noGrp="1"/>
          </p:cNvSpPr>
          <p:nvPr>
            <p:ph idx="1"/>
          </p:nvPr>
        </p:nvSpPr>
        <p:spPr/>
        <p:txBody>
          <a:bodyPr>
            <a:noAutofit/>
          </a:bodyPr>
          <a:lstStyle/>
          <a:p>
            <a:r>
              <a:rPr lang="en-GB" sz="2400" dirty="0"/>
              <a:t>How the scene helps us to understand </a:t>
            </a:r>
            <a:r>
              <a:rPr lang="en-GB" sz="2400" dirty="0">
                <a:solidFill>
                  <a:srgbClr val="FF0000"/>
                </a:solidFill>
              </a:rPr>
              <a:t>characterisation</a:t>
            </a:r>
            <a:r>
              <a:rPr lang="en-GB" sz="2400" dirty="0"/>
              <a:t>; what we already knew about Joe and how it changes our idea of him. Give evidence from earlier in the play and analyse it.</a:t>
            </a:r>
          </a:p>
          <a:p>
            <a:r>
              <a:rPr lang="en-GB" sz="2400" dirty="0"/>
              <a:t>How it leads to the </a:t>
            </a:r>
            <a:r>
              <a:rPr lang="en-GB" sz="2400" dirty="0">
                <a:solidFill>
                  <a:srgbClr val="FF0000"/>
                </a:solidFill>
              </a:rPr>
              <a:t>key scene </a:t>
            </a:r>
            <a:r>
              <a:rPr lang="en-GB" sz="2400" dirty="0"/>
              <a:t>of the climax of Act two- the huge argument between Joe and Chris, when we really understand the </a:t>
            </a:r>
            <a:r>
              <a:rPr lang="en-GB" sz="2400" dirty="0">
                <a:solidFill>
                  <a:srgbClr val="FF0000"/>
                </a:solidFill>
              </a:rPr>
              <a:t>conflict</a:t>
            </a:r>
            <a:r>
              <a:rPr lang="en-GB" sz="2400" dirty="0"/>
              <a:t> in their relationship.</a:t>
            </a:r>
          </a:p>
          <a:p>
            <a:r>
              <a:rPr lang="en-GB" sz="2400" dirty="0"/>
              <a:t>How it helps us to understand the key </a:t>
            </a:r>
            <a:r>
              <a:rPr lang="en-GB" sz="2400" dirty="0">
                <a:solidFill>
                  <a:srgbClr val="FF0000"/>
                </a:solidFill>
              </a:rPr>
              <a:t>theme </a:t>
            </a:r>
            <a:r>
              <a:rPr lang="en-GB" sz="2400" dirty="0"/>
              <a:t>of the play-self interest v social responsibility and how that is resolved in the </a:t>
            </a:r>
            <a:r>
              <a:rPr lang="en-GB" sz="2400" dirty="0">
                <a:solidFill>
                  <a:srgbClr val="FF0000"/>
                </a:solidFill>
              </a:rPr>
              <a:t>climax</a:t>
            </a:r>
            <a:r>
              <a:rPr lang="en-GB" sz="2400" dirty="0"/>
              <a:t> of the play.</a:t>
            </a:r>
          </a:p>
        </p:txBody>
      </p:sp>
    </p:spTree>
    <p:extLst>
      <p:ext uri="{BB962C8B-B14F-4D97-AF65-F5344CB8AC3E}">
        <p14:creationId xmlns:p14="http://schemas.microsoft.com/office/powerpoint/2010/main" val="12739812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D245B-9BA6-42E1-9AC5-105F9F097F01}"/>
              </a:ext>
            </a:extLst>
          </p:cNvPr>
          <p:cNvSpPr>
            <a:spLocks noGrp="1"/>
          </p:cNvSpPr>
          <p:nvPr>
            <p:ph type="title"/>
          </p:nvPr>
        </p:nvSpPr>
        <p:spPr/>
        <p:txBody>
          <a:bodyPr/>
          <a:lstStyle/>
          <a:p>
            <a:r>
              <a:rPr lang="en-GB" dirty="0"/>
              <a:t>How to use topic sentences which help the essay to have a clear line of thought</a:t>
            </a:r>
          </a:p>
        </p:txBody>
      </p:sp>
      <p:sp>
        <p:nvSpPr>
          <p:cNvPr id="3" name="Content Placeholder 2">
            <a:extLst>
              <a:ext uri="{FF2B5EF4-FFF2-40B4-BE49-F238E27FC236}">
                <a16:creationId xmlns:a16="http://schemas.microsoft.com/office/drawing/2014/main" id="{9A47BEF4-E168-4A3F-9C80-EE4EA35B37AB}"/>
              </a:ext>
            </a:extLst>
          </p:cNvPr>
          <p:cNvSpPr>
            <a:spLocks noGrp="1"/>
          </p:cNvSpPr>
          <p:nvPr>
            <p:ph idx="1"/>
          </p:nvPr>
        </p:nvSpPr>
        <p:spPr/>
        <p:txBody>
          <a:bodyPr>
            <a:normAutofit/>
          </a:bodyPr>
          <a:lstStyle/>
          <a:p>
            <a:r>
              <a:rPr lang="en-GB" dirty="0"/>
              <a:t>This scene aids our understanding of the characterisation of Joe Keller. Initially, In Act One, we felt that he was an admirable character….</a:t>
            </a:r>
          </a:p>
          <a:p>
            <a:pPr marL="0" indent="0">
              <a:buNone/>
            </a:pPr>
            <a:endParaRPr lang="en-GB" dirty="0"/>
          </a:p>
          <a:p>
            <a:r>
              <a:rPr lang="en-GB" dirty="0"/>
              <a:t>Although Joe’s son, Chris is not present when the truth is revealed, he soon finds out and this leads to a key scene which forms the climax of Act Two which gives us a greater understanding of both Joe and Chris and what they represent in the play.</a:t>
            </a:r>
          </a:p>
          <a:p>
            <a:r>
              <a:rPr lang="en-GB" dirty="0"/>
              <a:t>One of the key </a:t>
            </a:r>
            <a:r>
              <a:rPr lang="en-GB" dirty="0">
                <a:solidFill>
                  <a:srgbClr val="FF0000"/>
                </a:solidFill>
              </a:rPr>
              <a:t>themes</a:t>
            </a:r>
            <a:r>
              <a:rPr lang="en-GB" dirty="0"/>
              <a:t> of this play is self interest v social responsibility and we can see in this scene that Joe’s self interest has led him to deny his responsibility for the deaths of the pilots. This lack of understanding continues with Joe claiming in the climax of the play in Act Three….</a:t>
            </a:r>
          </a:p>
          <a:p>
            <a:endParaRPr lang="en-GB" dirty="0"/>
          </a:p>
          <a:p>
            <a:endParaRPr lang="en-GB" dirty="0"/>
          </a:p>
        </p:txBody>
      </p:sp>
    </p:spTree>
    <p:extLst>
      <p:ext uri="{BB962C8B-B14F-4D97-AF65-F5344CB8AC3E}">
        <p14:creationId xmlns:p14="http://schemas.microsoft.com/office/powerpoint/2010/main" val="517095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A1DDA-E2E7-40F7-BB2F-96644B3A5D98}"/>
              </a:ext>
            </a:extLst>
          </p:cNvPr>
          <p:cNvSpPr>
            <a:spLocks noGrp="1"/>
          </p:cNvSpPr>
          <p:nvPr>
            <p:ph type="title"/>
          </p:nvPr>
        </p:nvSpPr>
        <p:spPr/>
        <p:txBody>
          <a:bodyPr/>
          <a:lstStyle/>
          <a:p>
            <a:r>
              <a:rPr lang="en-GB" dirty="0"/>
              <a:t>Plan ( if the scene from Act Three is chosen.)</a:t>
            </a:r>
          </a:p>
        </p:txBody>
      </p:sp>
      <p:sp>
        <p:nvSpPr>
          <p:cNvPr id="3" name="Content Placeholder 2">
            <a:extLst>
              <a:ext uri="{FF2B5EF4-FFF2-40B4-BE49-F238E27FC236}">
                <a16:creationId xmlns:a16="http://schemas.microsoft.com/office/drawing/2014/main" id="{F01370E5-5827-4D73-96C8-7B9C9A33BB04}"/>
              </a:ext>
            </a:extLst>
          </p:cNvPr>
          <p:cNvSpPr>
            <a:spLocks noGrp="1"/>
          </p:cNvSpPr>
          <p:nvPr>
            <p:ph idx="1"/>
          </p:nvPr>
        </p:nvSpPr>
        <p:spPr/>
        <p:txBody>
          <a:bodyPr>
            <a:normAutofit fontScale="85000" lnSpcReduction="20000"/>
          </a:bodyPr>
          <a:lstStyle/>
          <a:p>
            <a:r>
              <a:rPr lang="en-GB" sz="2800" dirty="0"/>
              <a:t> How the scene helps us to understand </a:t>
            </a:r>
            <a:r>
              <a:rPr lang="en-GB" sz="2800" dirty="0">
                <a:solidFill>
                  <a:srgbClr val="FF0000"/>
                </a:solidFill>
              </a:rPr>
              <a:t>characterisation</a:t>
            </a:r>
            <a:r>
              <a:rPr lang="en-GB" sz="2800" dirty="0"/>
              <a:t>; what we already knew about Joe and how it changes our idea of him. Give evidence from earlier in the play and analyse it.</a:t>
            </a:r>
          </a:p>
          <a:p>
            <a:r>
              <a:rPr lang="en-GB" sz="2800" dirty="0"/>
              <a:t> How it links back to the </a:t>
            </a:r>
            <a:r>
              <a:rPr lang="en-GB" sz="2800" dirty="0">
                <a:solidFill>
                  <a:srgbClr val="FF0000"/>
                </a:solidFill>
              </a:rPr>
              <a:t>key scene </a:t>
            </a:r>
            <a:r>
              <a:rPr lang="en-GB" sz="2800" dirty="0"/>
              <a:t>of the climax of Act two- the huge argument between Joe and Chris, when we really understand the </a:t>
            </a:r>
            <a:r>
              <a:rPr lang="en-GB" sz="2800" dirty="0">
                <a:solidFill>
                  <a:srgbClr val="FF0000"/>
                </a:solidFill>
              </a:rPr>
              <a:t>conflict</a:t>
            </a:r>
            <a:r>
              <a:rPr lang="en-GB" sz="2800" dirty="0"/>
              <a:t> in their relationship. How that conflict is now resolved.</a:t>
            </a:r>
          </a:p>
          <a:p>
            <a:r>
              <a:rPr lang="en-GB" sz="2800" dirty="0"/>
              <a:t> How it helps us to understand the key </a:t>
            </a:r>
            <a:r>
              <a:rPr lang="en-GB" sz="2800" dirty="0">
                <a:solidFill>
                  <a:srgbClr val="FF0000"/>
                </a:solidFill>
              </a:rPr>
              <a:t>theme </a:t>
            </a:r>
            <a:r>
              <a:rPr lang="en-GB" sz="2800" dirty="0"/>
              <a:t>of the play-self interest v social responsibility and how that is resolved the </a:t>
            </a:r>
            <a:r>
              <a:rPr lang="en-GB" sz="2800" dirty="0">
                <a:solidFill>
                  <a:srgbClr val="FF0000"/>
                </a:solidFill>
              </a:rPr>
              <a:t>resolution</a:t>
            </a:r>
            <a:r>
              <a:rPr lang="en-GB" sz="2800" dirty="0"/>
              <a:t> of the play which it leads to-Joe’s death. How that was foreshadowed.</a:t>
            </a:r>
          </a:p>
          <a:p>
            <a:endParaRPr lang="en-GB" sz="2800" dirty="0"/>
          </a:p>
          <a:p>
            <a:endParaRPr lang="en-GB" sz="2800" dirty="0"/>
          </a:p>
          <a:p>
            <a:endParaRPr lang="en-GB" dirty="0"/>
          </a:p>
        </p:txBody>
      </p:sp>
    </p:spTree>
    <p:extLst>
      <p:ext uri="{BB962C8B-B14F-4D97-AF65-F5344CB8AC3E}">
        <p14:creationId xmlns:p14="http://schemas.microsoft.com/office/powerpoint/2010/main" val="27381403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AB20C-2C24-459C-8887-E13283711055}"/>
              </a:ext>
            </a:extLst>
          </p:cNvPr>
          <p:cNvSpPr>
            <a:spLocks noGrp="1"/>
          </p:cNvSpPr>
          <p:nvPr>
            <p:ph type="title"/>
          </p:nvPr>
        </p:nvSpPr>
        <p:spPr/>
        <p:txBody>
          <a:bodyPr/>
          <a:lstStyle/>
          <a:p>
            <a:r>
              <a:rPr lang="en-GB" dirty="0"/>
              <a:t>Topic sentences to create a clear line of thought.</a:t>
            </a:r>
          </a:p>
        </p:txBody>
      </p:sp>
      <p:sp>
        <p:nvSpPr>
          <p:cNvPr id="3" name="Content Placeholder 2">
            <a:extLst>
              <a:ext uri="{FF2B5EF4-FFF2-40B4-BE49-F238E27FC236}">
                <a16:creationId xmlns:a16="http://schemas.microsoft.com/office/drawing/2014/main" id="{8B799069-9B84-498C-BC16-039DC2C23F3F}"/>
              </a:ext>
            </a:extLst>
          </p:cNvPr>
          <p:cNvSpPr>
            <a:spLocks noGrp="1"/>
          </p:cNvSpPr>
          <p:nvPr>
            <p:ph idx="1"/>
          </p:nvPr>
        </p:nvSpPr>
        <p:spPr/>
        <p:txBody>
          <a:bodyPr/>
          <a:lstStyle/>
          <a:p>
            <a:r>
              <a:rPr lang="en-GB" sz="2000" dirty="0"/>
              <a:t>This scene brings about a dramatic change in the character of Joe Keller and helps us to have a greater understanding of the characterisation of Joe. In Act One we felt…….</a:t>
            </a:r>
          </a:p>
          <a:p>
            <a:r>
              <a:rPr lang="en-GB" sz="2000" dirty="0"/>
              <a:t>The dramatic conflict displayed in the scene at the end of Act Two between Joe and Chris has now, in this scene finally been resolved. In that scene Chris….</a:t>
            </a:r>
          </a:p>
          <a:p>
            <a:r>
              <a:rPr lang="en-GB" sz="2000" dirty="0"/>
              <a:t>A key theme in evidence throughout the play has been self interest v social responsibility with Joe the practical, self interested businessman representing the first, and his son Chris representing the second. This scene adds to our understanding of that theme. Previously Joe argued…..</a:t>
            </a:r>
          </a:p>
          <a:p>
            <a:endParaRPr lang="en-GB" sz="2000" dirty="0"/>
          </a:p>
          <a:p>
            <a:endParaRPr lang="en-GB" dirty="0"/>
          </a:p>
        </p:txBody>
      </p:sp>
    </p:spTree>
    <p:extLst>
      <p:ext uri="{BB962C8B-B14F-4D97-AF65-F5344CB8AC3E}">
        <p14:creationId xmlns:p14="http://schemas.microsoft.com/office/powerpoint/2010/main" val="2300003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0D159-70F2-4BDB-945A-981D50D87E25}"/>
              </a:ext>
            </a:extLst>
          </p:cNvPr>
          <p:cNvSpPr>
            <a:spLocks noGrp="1"/>
          </p:cNvSpPr>
          <p:nvPr>
            <p:ph type="title"/>
          </p:nvPr>
        </p:nvSpPr>
        <p:spPr/>
        <p:txBody>
          <a:bodyPr/>
          <a:lstStyle/>
          <a:p>
            <a:r>
              <a:rPr lang="en-GB" dirty="0"/>
              <a:t>Reading the question</a:t>
            </a:r>
          </a:p>
        </p:txBody>
      </p:sp>
      <p:sp>
        <p:nvSpPr>
          <p:cNvPr id="3" name="Content Placeholder 2">
            <a:extLst>
              <a:ext uri="{FF2B5EF4-FFF2-40B4-BE49-F238E27FC236}">
                <a16:creationId xmlns:a16="http://schemas.microsoft.com/office/drawing/2014/main" id="{7BD1D817-9816-46A0-9101-5252E4085B9C}"/>
              </a:ext>
            </a:extLst>
          </p:cNvPr>
          <p:cNvSpPr>
            <a:spLocks noGrp="1"/>
          </p:cNvSpPr>
          <p:nvPr>
            <p:ph idx="1"/>
          </p:nvPr>
        </p:nvSpPr>
        <p:spPr/>
        <p:txBody>
          <a:bodyPr>
            <a:normAutofit fontScale="92500" lnSpcReduction="20000"/>
          </a:bodyPr>
          <a:lstStyle/>
          <a:p>
            <a:pPr marL="0" indent="0">
              <a:buNone/>
            </a:pPr>
            <a:r>
              <a:rPr lang="en-GB" sz="2400" dirty="0"/>
              <a:t>Higher Critical essay questions are much more complex than those at National 5 level and require careful reading.</a:t>
            </a:r>
          </a:p>
          <a:p>
            <a:pPr marL="0" indent="0">
              <a:buNone/>
            </a:pPr>
            <a:r>
              <a:rPr lang="en-GB" sz="2400" dirty="0"/>
              <a:t>Here is an example of a drama question:</a:t>
            </a:r>
          </a:p>
          <a:p>
            <a:pPr>
              <a:lnSpc>
                <a:spcPct val="115000"/>
              </a:lnSpc>
            </a:pPr>
            <a:r>
              <a:rPr lang="en-GB" sz="2400" dirty="0">
                <a:latin typeface="Times New Roman" panose="02020603050405020304" pitchFamily="18" charset="0"/>
                <a:ea typeface="Calibri" panose="020F0502020204030204" pitchFamily="34" charset="0"/>
                <a:cs typeface="Times New Roman" panose="02020603050405020304" pitchFamily="18" charset="0"/>
              </a:rPr>
              <a:t>Choose from a play a scene in which an important truth is revealed.</a:t>
            </a:r>
          </a:p>
          <a:p>
            <a:pPr marL="0" indent="0">
              <a:lnSpc>
                <a:spcPct val="115000"/>
              </a:lnSpc>
              <a:buNone/>
            </a:pPr>
            <a:r>
              <a:rPr lang="en-GB" sz="2400" dirty="0">
                <a:latin typeface="Times New Roman" panose="02020603050405020304" pitchFamily="18" charset="0"/>
                <a:ea typeface="Calibri" panose="020F0502020204030204" pitchFamily="34" charset="0"/>
                <a:cs typeface="Times New Roman" panose="02020603050405020304" pitchFamily="18" charset="0"/>
              </a:rPr>
              <a:t> By referring to details of the scene briefly explain how the dramatist presents this truth, and  discuss how this contributes to your appreciation of the play as a whole..</a:t>
            </a:r>
          </a:p>
          <a:p>
            <a:pPr marL="0" indent="0">
              <a:lnSpc>
                <a:spcPct val="115000"/>
              </a:lnSpc>
              <a:buNone/>
            </a:pPr>
            <a:r>
              <a:rPr lang="en-GB" sz="2400" dirty="0">
                <a:latin typeface="ImprintMT"/>
                <a:ea typeface="Calibri" panose="020F0502020204030204" pitchFamily="34" charset="0"/>
                <a:cs typeface="Times New Roman" panose="02020603050405020304" pitchFamily="18" charset="0"/>
              </a:rPr>
              <a:t>Notice how the task is in two parts. The first part outlines the “choice” you have to make.</a:t>
            </a:r>
          </a:p>
          <a:p>
            <a:pPr marL="0" indent="0">
              <a:lnSpc>
                <a:spcPct val="115000"/>
              </a:lnSpc>
              <a:buNone/>
            </a:pPr>
            <a:r>
              <a:rPr lang="en-GB" sz="2400" dirty="0">
                <a:latin typeface="ImprintMT"/>
                <a:ea typeface="Calibri" panose="020F0502020204030204" pitchFamily="34" charset="0"/>
                <a:cs typeface="Times New Roman" panose="02020603050405020304" pitchFamily="18" charset="0"/>
              </a:rPr>
              <a:t>The second part outlines what you are required to do in your essay.</a:t>
            </a:r>
          </a:p>
          <a:p>
            <a:pPr marL="0" indent="0">
              <a:lnSpc>
                <a:spcPct val="115000"/>
              </a:lnSpc>
              <a:buNone/>
            </a:pP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sz="2400" dirty="0"/>
          </a:p>
        </p:txBody>
      </p:sp>
    </p:spTree>
    <p:extLst>
      <p:ext uri="{BB962C8B-B14F-4D97-AF65-F5344CB8AC3E}">
        <p14:creationId xmlns:p14="http://schemas.microsoft.com/office/powerpoint/2010/main" val="3068410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366095-9F29-4113-AEB6-56AD90B35564}"/>
              </a:ext>
            </a:extLst>
          </p:cNvPr>
          <p:cNvSpPr>
            <a:spLocks noGrp="1"/>
          </p:cNvSpPr>
          <p:nvPr>
            <p:ph type="title"/>
          </p:nvPr>
        </p:nvSpPr>
        <p:spPr/>
        <p:txBody>
          <a:bodyPr/>
          <a:lstStyle/>
          <a:p>
            <a:r>
              <a:rPr lang="en-GB" dirty="0"/>
              <a:t>And finally…the conclusion</a:t>
            </a:r>
          </a:p>
        </p:txBody>
      </p:sp>
      <p:sp>
        <p:nvSpPr>
          <p:cNvPr id="3" name="Content Placeholder 2">
            <a:extLst>
              <a:ext uri="{FF2B5EF4-FFF2-40B4-BE49-F238E27FC236}">
                <a16:creationId xmlns:a16="http://schemas.microsoft.com/office/drawing/2014/main" id="{16DC13E5-C504-4009-A0CB-081B41CC300C}"/>
              </a:ext>
            </a:extLst>
          </p:cNvPr>
          <p:cNvSpPr>
            <a:spLocks noGrp="1"/>
          </p:cNvSpPr>
          <p:nvPr>
            <p:ph idx="1"/>
          </p:nvPr>
        </p:nvSpPr>
        <p:spPr/>
        <p:txBody>
          <a:bodyPr/>
          <a:lstStyle/>
          <a:p>
            <a:r>
              <a:rPr lang="en-GB" sz="2800" dirty="0"/>
              <a:t>A conclusion should not repeat all the points you have already made- that is just a waste of precious time. </a:t>
            </a:r>
          </a:p>
          <a:p>
            <a:r>
              <a:rPr lang="en-GB" sz="2800" dirty="0"/>
              <a:t>Try to give a summing up but with a  demonstration that you also understand the central concerns of the play- what it was about society and human nature that Miller wanted the audience to understand</a:t>
            </a:r>
          </a:p>
          <a:p>
            <a:endParaRPr lang="en-GB" sz="2800" dirty="0"/>
          </a:p>
          <a:p>
            <a:endParaRPr lang="en-GB" dirty="0"/>
          </a:p>
        </p:txBody>
      </p:sp>
    </p:spTree>
    <p:extLst>
      <p:ext uri="{BB962C8B-B14F-4D97-AF65-F5344CB8AC3E}">
        <p14:creationId xmlns:p14="http://schemas.microsoft.com/office/powerpoint/2010/main" val="40821869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450B8-D5ED-43F9-B1AD-AE07E5AA40C4}"/>
              </a:ext>
            </a:extLst>
          </p:cNvPr>
          <p:cNvSpPr>
            <a:spLocks noGrp="1"/>
          </p:cNvSpPr>
          <p:nvPr>
            <p:ph type="title"/>
          </p:nvPr>
        </p:nvSpPr>
        <p:spPr/>
        <p:txBody>
          <a:bodyPr/>
          <a:lstStyle/>
          <a:p>
            <a:r>
              <a:rPr lang="en-GB" dirty="0"/>
              <a:t>For example</a:t>
            </a:r>
          </a:p>
        </p:txBody>
      </p:sp>
      <p:sp>
        <p:nvSpPr>
          <p:cNvPr id="3" name="Content Placeholder 2">
            <a:extLst>
              <a:ext uri="{FF2B5EF4-FFF2-40B4-BE49-F238E27FC236}">
                <a16:creationId xmlns:a16="http://schemas.microsoft.com/office/drawing/2014/main" id="{8BFCDE04-2AB3-4968-9E9C-346FC98AC3E1}"/>
              </a:ext>
            </a:extLst>
          </p:cNvPr>
          <p:cNvSpPr>
            <a:spLocks noGrp="1"/>
          </p:cNvSpPr>
          <p:nvPr>
            <p:ph idx="1"/>
          </p:nvPr>
        </p:nvSpPr>
        <p:spPr/>
        <p:txBody>
          <a:bodyPr/>
          <a:lstStyle/>
          <a:p>
            <a:pPr marL="0" indent="0">
              <a:buNone/>
            </a:pPr>
            <a:r>
              <a:rPr lang="en-GB" dirty="0"/>
              <a:t>e.g. The key scene discussed, and the truth revealed in it was therefore an aid to our understanding of characterisation, plot structure and theme. Through skilful plot development It also led inevitably to the tragic resolution of the play- Joe’s suicide, preceded by Chris’s words to his mother when she asked “What can we do?”</a:t>
            </a:r>
          </a:p>
          <a:p>
            <a:pPr marL="0" indent="0">
              <a:buNone/>
            </a:pPr>
            <a:r>
              <a:rPr lang="en-GB" dirty="0"/>
              <a:t>“You can be better…… ( give full quotation.)</a:t>
            </a:r>
          </a:p>
          <a:p>
            <a:pPr marL="0" indent="0">
              <a:buNone/>
            </a:pPr>
            <a:r>
              <a:rPr lang="en-GB" dirty="0"/>
              <a:t>This is a clear statement of what Miller wanted the audience to learn-that we all have responsibility to society, not just to ourselves, and that the capitalist society represented by Joe is not the right kind of society for the good of all. Joe was a tragic hero, killed by his own inability to see outside of his own little world and his inability to cope with the guilt when he did.</a:t>
            </a:r>
          </a:p>
        </p:txBody>
      </p:sp>
    </p:spTree>
    <p:extLst>
      <p:ext uri="{BB962C8B-B14F-4D97-AF65-F5344CB8AC3E}">
        <p14:creationId xmlns:p14="http://schemas.microsoft.com/office/powerpoint/2010/main" val="2921504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32109-63F9-46D9-9CD2-40D4BF2F4AD8}"/>
              </a:ext>
            </a:extLst>
          </p:cNvPr>
          <p:cNvSpPr>
            <a:spLocks noGrp="1"/>
          </p:cNvSpPr>
          <p:nvPr>
            <p:ph type="title"/>
          </p:nvPr>
        </p:nvSpPr>
        <p:spPr/>
        <p:txBody>
          <a:bodyPr/>
          <a:lstStyle/>
          <a:p>
            <a:r>
              <a:rPr lang="en-GB" dirty="0"/>
              <a:t>Taking a closer look at the question</a:t>
            </a:r>
          </a:p>
        </p:txBody>
      </p:sp>
      <p:sp>
        <p:nvSpPr>
          <p:cNvPr id="3" name="Content Placeholder 2">
            <a:extLst>
              <a:ext uri="{FF2B5EF4-FFF2-40B4-BE49-F238E27FC236}">
                <a16:creationId xmlns:a16="http://schemas.microsoft.com/office/drawing/2014/main" id="{C123A32B-2A4F-44FE-9006-9F3D380BE51F}"/>
              </a:ext>
            </a:extLst>
          </p:cNvPr>
          <p:cNvSpPr>
            <a:spLocks noGrp="1"/>
          </p:cNvSpPr>
          <p:nvPr>
            <p:ph idx="1"/>
          </p:nvPr>
        </p:nvSpPr>
        <p:spPr/>
        <p:txBody>
          <a:bodyPr>
            <a:normAutofit/>
          </a:bodyPr>
          <a:lstStyle/>
          <a:p>
            <a:pPr>
              <a:lnSpc>
                <a:spcPct val="115000"/>
              </a:lnSpc>
            </a:pPr>
            <a:r>
              <a:rPr lang="en-GB" sz="1900" b="1" dirty="0">
                <a:latin typeface="Times New Roman" panose="02020603050405020304" pitchFamily="18" charset="0"/>
                <a:ea typeface="Calibri" panose="020F0502020204030204" pitchFamily="34" charset="0"/>
                <a:cs typeface="Times New Roman" panose="02020603050405020304" pitchFamily="18" charset="0"/>
              </a:rPr>
              <a:t>Choose from a play a scene in which an important truth is revealed.</a:t>
            </a:r>
          </a:p>
          <a:p>
            <a:pPr marL="0" indent="0">
              <a:lnSpc>
                <a:spcPct val="115000"/>
              </a:lnSpc>
              <a:buNone/>
            </a:pPr>
            <a:r>
              <a:rPr lang="en-GB" sz="1900" dirty="0">
                <a:latin typeface="ImprintMT"/>
                <a:ea typeface="Calibri" panose="020F0502020204030204" pitchFamily="34" charset="0"/>
                <a:cs typeface="ImprintMT"/>
              </a:rPr>
              <a:t>First question you have to ask yourself?</a:t>
            </a:r>
          </a:p>
          <a:p>
            <a:pPr marL="0" indent="0">
              <a:lnSpc>
                <a:spcPct val="115000"/>
              </a:lnSpc>
              <a:buNone/>
            </a:pPr>
            <a:r>
              <a:rPr lang="en-GB" sz="1900" dirty="0">
                <a:latin typeface="ImprintMT"/>
                <a:ea typeface="Calibri" panose="020F0502020204030204" pitchFamily="34" charset="0"/>
                <a:cs typeface="ImprintMT"/>
              </a:rPr>
              <a:t>Does this task suit “All my Sons” ?</a:t>
            </a:r>
          </a:p>
          <a:p>
            <a:pPr marL="0" indent="0">
              <a:lnSpc>
                <a:spcPct val="115000"/>
              </a:lnSpc>
              <a:buNone/>
            </a:pPr>
            <a:r>
              <a:rPr lang="en-GB" sz="1900" dirty="0">
                <a:latin typeface="ImprintMT"/>
                <a:ea typeface="Calibri" panose="020F0502020204030204" pitchFamily="34" charset="0"/>
                <a:cs typeface="ImprintMT"/>
              </a:rPr>
              <a:t>The answer is yes!</a:t>
            </a:r>
          </a:p>
          <a:p>
            <a:pPr marL="0" indent="0">
              <a:lnSpc>
                <a:spcPct val="115000"/>
              </a:lnSpc>
              <a:buNone/>
            </a:pPr>
            <a:r>
              <a:rPr lang="en-GB" sz="1900" dirty="0">
                <a:latin typeface="ImprintMT"/>
                <a:ea typeface="Calibri" panose="020F0502020204030204" pitchFamily="34" charset="0"/>
                <a:cs typeface="ImprintMT"/>
              </a:rPr>
              <a:t>Second question you have to ask yourself?</a:t>
            </a:r>
          </a:p>
          <a:p>
            <a:pPr marL="0" indent="0">
              <a:lnSpc>
                <a:spcPct val="115000"/>
              </a:lnSpc>
              <a:buNone/>
            </a:pPr>
            <a:r>
              <a:rPr lang="en-GB" sz="1900" dirty="0">
                <a:latin typeface="ImprintMT"/>
                <a:ea typeface="Calibri" panose="020F0502020204030204" pitchFamily="34" charset="0"/>
                <a:cs typeface="ImprintMT"/>
              </a:rPr>
              <a:t>Which scene?</a:t>
            </a:r>
          </a:p>
          <a:p>
            <a:pPr marL="0" indent="0">
              <a:lnSpc>
                <a:spcPct val="115000"/>
              </a:lnSpc>
              <a:buNone/>
            </a:pPr>
            <a:r>
              <a:rPr lang="en-GB" sz="1900" dirty="0">
                <a:latin typeface="ImprintMT"/>
                <a:ea typeface="Calibri" panose="020F0502020204030204" pitchFamily="34" charset="0"/>
                <a:cs typeface="ImprintMT"/>
              </a:rPr>
              <a:t>The scene in which Kate accidentally reveals Joe’s guilt?</a:t>
            </a:r>
          </a:p>
          <a:p>
            <a:pPr marL="0" indent="0">
              <a:lnSpc>
                <a:spcPct val="115000"/>
              </a:lnSpc>
              <a:buNone/>
            </a:pPr>
            <a:r>
              <a:rPr lang="en-GB" sz="1900" dirty="0">
                <a:latin typeface="ImprintMT"/>
                <a:ea typeface="Calibri" panose="020F0502020204030204" pitchFamily="34" charset="0"/>
                <a:cs typeface="ImprintMT"/>
              </a:rPr>
              <a:t>The scene in which Chris reads Larry’s letter?</a:t>
            </a:r>
          </a:p>
          <a:p>
            <a:endParaRPr lang="en-GB" dirty="0"/>
          </a:p>
        </p:txBody>
      </p:sp>
    </p:spTree>
    <p:extLst>
      <p:ext uri="{BB962C8B-B14F-4D97-AF65-F5344CB8AC3E}">
        <p14:creationId xmlns:p14="http://schemas.microsoft.com/office/powerpoint/2010/main" val="1846567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1E757-7B51-4DFF-9FB8-0076C79A8DDB}"/>
              </a:ext>
            </a:extLst>
          </p:cNvPr>
          <p:cNvSpPr>
            <a:spLocks noGrp="1"/>
          </p:cNvSpPr>
          <p:nvPr>
            <p:ph type="title"/>
          </p:nvPr>
        </p:nvSpPr>
        <p:spPr/>
        <p:txBody>
          <a:bodyPr/>
          <a:lstStyle/>
          <a:p>
            <a:r>
              <a:rPr lang="en-GB" dirty="0"/>
              <a:t>The main part of the task.</a:t>
            </a:r>
          </a:p>
        </p:txBody>
      </p:sp>
      <p:sp>
        <p:nvSpPr>
          <p:cNvPr id="3" name="Content Placeholder 2">
            <a:extLst>
              <a:ext uri="{FF2B5EF4-FFF2-40B4-BE49-F238E27FC236}">
                <a16:creationId xmlns:a16="http://schemas.microsoft.com/office/drawing/2014/main" id="{165635DC-B46D-4C9E-B84F-3AB1A7F829DD}"/>
              </a:ext>
            </a:extLst>
          </p:cNvPr>
          <p:cNvSpPr>
            <a:spLocks noGrp="1"/>
          </p:cNvSpPr>
          <p:nvPr>
            <p:ph idx="1"/>
          </p:nvPr>
        </p:nvSpPr>
        <p:spPr/>
        <p:txBody>
          <a:bodyPr>
            <a:normAutofit lnSpcReduction="10000"/>
          </a:bodyPr>
          <a:lstStyle/>
          <a:p>
            <a:r>
              <a:rPr lang="en-GB" sz="2400" b="1" dirty="0">
                <a:latin typeface="Times New Roman" panose="02020603050405020304" pitchFamily="18" charset="0"/>
                <a:ea typeface="Calibri" panose="020F0502020204030204" pitchFamily="34" charset="0"/>
                <a:cs typeface="Times New Roman" panose="02020603050405020304" pitchFamily="18" charset="0"/>
              </a:rPr>
              <a:t>Briefly explain how the dramatist presents the truth and discuss how this contributes to your appreciation of the play as whole.</a:t>
            </a:r>
            <a:endParaRPr lang="en-GB" sz="2400" dirty="0">
              <a:latin typeface="ImprintMT"/>
              <a:ea typeface="Calibri" panose="020F0502020204030204" pitchFamily="34" charset="0"/>
              <a:cs typeface="ImprintMT"/>
            </a:endParaRPr>
          </a:p>
          <a:p>
            <a:pPr marL="0" indent="0">
              <a:buNone/>
            </a:pPr>
            <a:r>
              <a:rPr lang="en-GB" sz="2400" dirty="0">
                <a:latin typeface="ImprintMT"/>
                <a:ea typeface="Calibri" panose="020F0502020204030204" pitchFamily="34" charset="0"/>
                <a:cs typeface="ImprintMT"/>
              </a:rPr>
              <a:t>Notice that this is also in two parts.</a:t>
            </a:r>
          </a:p>
          <a:p>
            <a:r>
              <a:rPr lang="en-GB" sz="24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Briefly</a:t>
            </a:r>
            <a:r>
              <a:rPr lang="en-GB" sz="2400" b="1" dirty="0">
                <a:latin typeface="Times New Roman" panose="02020603050405020304" pitchFamily="18" charset="0"/>
                <a:ea typeface="Calibri" panose="020F0502020204030204" pitchFamily="34" charset="0"/>
                <a:cs typeface="Times New Roman" panose="02020603050405020304" pitchFamily="18" charset="0"/>
              </a:rPr>
              <a:t> explain how the dramatist presents the truth</a:t>
            </a:r>
          </a:p>
          <a:p>
            <a:r>
              <a:rPr lang="en-GB" sz="2400" b="1" dirty="0">
                <a:latin typeface="Times New Roman" panose="02020603050405020304" pitchFamily="18" charset="0"/>
                <a:ea typeface="Calibri" panose="020F0502020204030204" pitchFamily="34" charset="0"/>
                <a:cs typeface="Times New Roman" panose="02020603050405020304" pitchFamily="18" charset="0"/>
              </a:rPr>
              <a:t>and discuss how this contributes to your appreciation of the play as whole.</a:t>
            </a:r>
            <a:endParaRPr lang="en-GB" sz="24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GB" sz="2400" dirty="0">
                <a:latin typeface="ImprintMT"/>
                <a:ea typeface="Calibri" panose="020F0502020204030204" pitchFamily="34" charset="0"/>
                <a:cs typeface="ImprintMT"/>
              </a:rPr>
              <a:t>Which part should form the main body of your essay?</a:t>
            </a:r>
          </a:p>
          <a:p>
            <a:pPr marL="0" indent="0">
              <a:buNone/>
            </a:pPr>
            <a:r>
              <a:rPr lang="en-GB" sz="2400" dirty="0">
                <a:latin typeface="ImprintMT"/>
                <a:ea typeface="Calibri" panose="020F0502020204030204" pitchFamily="34" charset="0"/>
                <a:cs typeface="ImprintMT"/>
              </a:rPr>
              <a:t>Obviously the second part.  </a:t>
            </a:r>
          </a:p>
          <a:p>
            <a:endParaRPr lang="en-GB" sz="2400" b="1" dirty="0">
              <a:latin typeface="Times New Roman" panose="02020603050405020304" pitchFamily="18" charset="0"/>
              <a:ea typeface="Calibri" panose="020F0502020204030204" pitchFamily="34" charset="0"/>
              <a:cs typeface="Times New Roman" panose="02020603050405020304" pitchFamily="18" charset="0"/>
            </a:endParaRPr>
          </a:p>
          <a:p>
            <a:endParaRPr lang="en-GB" b="1" dirty="0">
              <a:latin typeface="Times New Roman" panose="02020603050405020304" pitchFamily="18" charset="0"/>
              <a:ea typeface="Calibri" panose="020F0502020204030204" pitchFamily="34" charset="0"/>
              <a:cs typeface="Times New Roman" panose="02020603050405020304" pitchFamily="18" charset="0"/>
            </a:endParaRPr>
          </a:p>
          <a:p>
            <a:endParaRPr lang="en-GB" b="1" dirty="0">
              <a:latin typeface="Times New Roman" panose="02020603050405020304" pitchFamily="18"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589587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7CAA4-7BAC-4502-8CE3-F556907F29D6}"/>
              </a:ext>
            </a:extLst>
          </p:cNvPr>
          <p:cNvSpPr>
            <a:spLocks noGrp="1"/>
          </p:cNvSpPr>
          <p:nvPr>
            <p:ph type="title"/>
          </p:nvPr>
        </p:nvSpPr>
        <p:spPr/>
        <p:txBody>
          <a:bodyPr/>
          <a:lstStyle/>
          <a:p>
            <a:r>
              <a:rPr lang="en-GB" dirty="0"/>
              <a:t>A different question</a:t>
            </a:r>
          </a:p>
        </p:txBody>
      </p:sp>
      <p:sp>
        <p:nvSpPr>
          <p:cNvPr id="3" name="Content Placeholder 2">
            <a:extLst>
              <a:ext uri="{FF2B5EF4-FFF2-40B4-BE49-F238E27FC236}">
                <a16:creationId xmlns:a16="http://schemas.microsoft.com/office/drawing/2014/main" id="{12279A06-CF44-4A84-9646-2BF8CB48C7B8}"/>
              </a:ext>
            </a:extLst>
          </p:cNvPr>
          <p:cNvSpPr>
            <a:spLocks noGrp="1"/>
          </p:cNvSpPr>
          <p:nvPr>
            <p:ph idx="1"/>
          </p:nvPr>
        </p:nvSpPr>
        <p:spPr/>
        <p:txBody>
          <a:bodyPr/>
          <a:lstStyle/>
          <a:p>
            <a:r>
              <a:rPr lang="en-GB" dirty="0">
                <a:latin typeface="Times New Roman" panose="02020603050405020304" pitchFamily="18" charset="0"/>
                <a:cs typeface="Times New Roman" panose="02020603050405020304" pitchFamily="18" charset="0"/>
              </a:rPr>
              <a:t> Choose from a play a key scene in which a troubled relationship reaches a crisis point.</a:t>
            </a:r>
          </a:p>
          <a:p>
            <a:pPr marL="0" indent="0">
              <a:buNone/>
            </a:pPr>
            <a:r>
              <a:rPr lang="en-GB" dirty="0">
                <a:latin typeface="Times New Roman" panose="02020603050405020304" pitchFamily="18" charset="0"/>
                <a:cs typeface="Times New Roman" panose="02020603050405020304" pitchFamily="18" charset="0"/>
              </a:rPr>
              <a:t> By referring to details of the scene, explain how the dramatist presents this crisis point within the relationship and discuss how it adds to your understanding of the play as a whole</a:t>
            </a:r>
            <a:r>
              <a:rPr lang="en-GB" dirty="0"/>
              <a:t>.</a:t>
            </a:r>
          </a:p>
          <a:p>
            <a:pPr marL="0" indent="0">
              <a:buNone/>
            </a:pPr>
            <a:endParaRPr lang="en-GB" dirty="0"/>
          </a:p>
          <a:p>
            <a:pPr marL="0" indent="0">
              <a:buNone/>
            </a:pPr>
            <a:r>
              <a:rPr lang="en-GB" dirty="0"/>
              <a:t>Break the task down into its component parts.</a:t>
            </a:r>
          </a:p>
          <a:p>
            <a:pPr marL="0" indent="0">
              <a:buNone/>
            </a:pPr>
            <a:r>
              <a:rPr lang="en-GB" dirty="0">
                <a:latin typeface="Times New Roman" panose="02020603050405020304" pitchFamily="18" charset="0"/>
                <a:cs typeface="Times New Roman" panose="02020603050405020304" pitchFamily="18" charset="0"/>
              </a:rPr>
              <a:t>Choose from a play a key scene in which a troubled relationship reaches a crisis point. </a:t>
            </a:r>
            <a:r>
              <a:rPr lang="en-GB" b="1" dirty="0">
                <a:latin typeface="Times New Roman" panose="02020603050405020304" pitchFamily="18" charset="0"/>
                <a:cs typeface="Times New Roman" panose="02020603050405020304" pitchFamily="18" charset="0"/>
              </a:rPr>
              <a:t>Which scene? Which relationship?</a:t>
            </a:r>
          </a:p>
          <a:p>
            <a:r>
              <a:rPr lang="en-GB" dirty="0">
                <a:latin typeface="Times New Roman" panose="02020603050405020304" pitchFamily="18" charset="0"/>
                <a:cs typeface="Times New Roman" panose="02020603050405020304" pitchFamily="18" charset="0"/>
              </a:rPr>
              <a:t>Show how the scene reveals a crisis point within the relationship</a:t>
            </a:r>
          </a:p>
          <a:p>
            <a:r>
              <a:rPr lang="en-GB" dirty="0">
                <a:latin typeface="Times New Roman" panose="02020603050405020304" pitchFamily="18" charset="0"/>
                <a:cs typeface="Times New Roman" panose="02020603050405020304" pitchFamily="18" charset="0"/>
              </a:rPr>
              <a:t>and discuss how it adds to your understanding of the play as a whole</a:t>
            </a:r>
            <a:r>
              <a:rPr lang="en-GB" dirty="0"/>
              <a:t>.</a:t>
            </a:r>
          </a:p>
          <a:p>
            <a:pPr marL="0" indent="0">
              <a:buNone/>
            </a:pPr>
            <a:endParaRPr lang="en-GB" dirty="0"/>
          </a:p>
          <a:p>
            <a:endParaRPr lang="en-GB" dirty="0">
              <a:latin typeface="Times New Roman" panose="02020603050405020304" pitchFamily="18" charset="0"/>
              <a:cs typeface="Times New Roman" panose="02020603050405020304" pitchFamily="18" charset="0"/>
            </a:endParaRPr>
          </a:p>
          <a:p>
            <a:pPr marL="0" indent="0">
              <a:buNone/>
            </a:pPr>
            <a:endParaRPr lang="en-GB" dirty="0"/>
          </a:p>
          <a:p>
            <a:pPr marL="0" indent="0">
              <a:buNone/>
            </a:pPr>
            <a:endParaRPr lang="en-GB" dirty="0"/>
          </a:p>
        </p:txBody>
      </p:sp>
    </p:spTree>
    <p:extLst>
      <p:ext uri="{BB962C8B-B14F-4D97-AF65-F5344CB8AC3E}">
        <p14:creationId xmlns:p14="http://schemas.microsoft.com/office/powerpoint/2010/main" val="4173626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5" end="5"/>
                                            </p:txEl>
                                          </p:spTgt>
                                        </p:tgtEl>
                                        <p:attrNameLst>
                                          <p:attrName>style.visibility</p:attrName>
                                        </p:attrNameLst>
                                      </p:cBhvr>
                                      <p:to>
                                        <p:strVal val="visible"/>
                                      </p:to>
                                    </p:set>
                                    <p:animEffect transition="in" filter="fade">
                                      <p:cBhvr>
                                        <p:cTn id="14" dur="1000"/>
                                        <p:tgtEl>
                                          <p:spTgt spid="3">
                                            <p:txEl>
                                              <p:pRg st="5" end="5"/>
                                            </p:txEl>
                                          </p:spTgt>
                                        </p:tgtEl>
                                      </p:cBhvr>
                                    </p:animEffect>
                                    <p:anim calcmode="lin" valueType="num">
                                      <p:cBhvr>
                                        <p:cTn id="1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1000"/>
                                        <p:tgtEl>
                                          <p:spTgt spid="3">
                                            <p:txEl>
                                              <p:pRg st="6" end="6"/>
                                            </p:txEl>
                                          </p:spTgt>
                                        </p:tgtEl>
                                      </p:cBhvr>
                                    </p:animEffect>
                                    <p:anim calcmode="lin" valueType="num">
                                      <p:cBhvr>
                                        <p:cTn id="2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AF0E1-B08D-4B46-AA95-8A232C3CFC51}"/>
              </a:ext>
            </a:extLst>
          </p:cNvPr>
          <p:cNvSpPr>
            <a:spLocks noGrp="1"/>
          </p:cNvSpPr>
          <p:nvPr>
            <p:ph type="title"/>
          </p:nvPr>
        </p:nvSpPr>
        <p:spPr/>
        <p:txBody>
          <a:bodyPr/>
          <a:lstStyle/>
          <a:p>
            <a:r>
              <a:rPr lang="en-GB" dirty="0"/>
              <a:t>What do I have to include to show my understanding of “the play as a whole”?</a:t>
            </a:r>
          </a:p>
        </p:txBody>
      </p:sp>
      <p:sp>
        <p:nvSpPr>
          <p:cNvPr id="3" name="Content Placeholder 2">
            <a:extLst>
              <a:ext uri="{FF2B5EF4-FFF2-40B4-BE49-F238E27FC236}">
                <a16:creationId xmlns:a16="http://schemas.microsoft.com/office/drawing/2014/main" id="{F57DF923-6879-411E-95DD-60AD6D0103F3}"/>
              </a:ext>
            </a:extLst>
          </p:cNvPr>
          <p:cNvSpPr>
            <a:spLocks noGrp="1"/>
          </p:cNvSpPr>
          <p:nvPr>
            <p:ph idx="1"/>
          </p:nvPr>
        </p:nvSpPr>
        <p:spPr/>
        <p:txBody>
          <a:bodyPr>
            <a:normAutofit/>
          </a:bodyPr>
          <a:lstStyle/>
          <a:p>
            <a:r>
              <a:rPr lang="en-GB" sz="3200" dirty="0">
                <a:latin typeface="Times New Roman" panose="02020603050405020304" pitchFamily="18" charset="0"/>
                <a:cs typeface="Times New Roman" panose="02020603050405020304" pitchFamily="18" charset="0"/>
              </a:rPr>
              <a:t>Answers to questions on Drama should refer to the text and to such relevant features as characterisation, key scene(s), structure, climax, theme, plot, conflict, setting …</a:t>
            </a:r>
          </a:p>
          <a:p>
            <a:r>
              <a:rPr lang="en-GB" sz="3200" dirty="0"/>
              <a:t>This is taken directly from the Higher Critical Essay paper.</a:t>
            </a:r>
          </a:p>
        </p:txBody>
      </p:sp>
    </p:spTree>
    <p:extLst>
      <p:ext uri="{BB962C8B-B14F-4D97-AF65-F5344CB8AC3E}">
        <p14:creationId xmlns:p14="http://schemas.microsoft.com/office/powerpoint/2010/main" val="28324684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0F3C4-ECBA-4447-99E0-65C63753C80E}"/>
              </a:ext>
            </a:extLst>
          </p:cNvPr>
          <p:cNvSpPr>
            <a:spLocks noGrp="1"/>
          </p:cNvSpPr>
          <p:nvPr>
            <p:ph type="title"/>
          </p:nvPr>
        </p:nvSpPr>
        <p:spPr/>
        <p:txBody>
          <a:bodyPr/>
          <a:lstStyle/>
          <a:p>
            <a:r>
              <a:rPr lang="en-GB" dirty="0"/>
              <a:t>Beginning the essay</a:t>
            </a:r>
          </a:p>
        </p:txBody>
      </p:sp>
      <p:sp>
        <p:nvSpPr>
          <p:cNvPr id="3" name="Content Placeholder 2">
            <a:extLst>
              <a:ext uri="{FF2B5EF4-FFF2-40B4-BE49-F238E27FC236}">
                <a16:creationId xmlns:a16="http://schemas.microsoft.com/office/drawing/2014/main" id="{CF36B1DA-7B99-4614-902A-70949D95E550}"/>
              </a:ext>
            </a:extLst>
          </p:cNvPr>
          <p:cNvSpPr>
            <a:spLocks noGrp="1"/>
          </p:cNvSpPr>
          <p:nvPr>
            <p:ph idx="1"/>
          </p:nvPr>
        </p:nvSpPr>
        <p:spPr>
          <a:xfrm>
            <a:off x="677334" y="2253354"/>
            <a:ext cx="8596668" cy="3880773"/>
          </a:xfrm>
        </p:spPr>
        <p:txBody>
          <a:bodyPr>
            <a:noAutofit/>
          </a:bodyPr>
          <a:lstStyle/>
          <a:p>
            <a:pPr marL="0" indent="0">
              <a:buNone/>
            </a:pPr>
            <a:r>
              <a:rPr lang="en-GB" sz="2000" dirty="0"/>
              <a:t>Lets go back to the first example.</a:t>
            </a:r>
          </a:p>
          <a:p>
            <a:pPr>
              <a:lnSpc>
                <a:spcPct val="115000"/>
              </a:lnSpc>
            </a:pPr>
            <a:r>
              <a:rPr lang="en-GB" sz="2000" dirty="0">
                <a:latin typeface="Times New Roman" panose="02020603050405020304" pitchFamily="18" charset="0"/>
                <a:ea typeface="Calibri" panose="020F0502020204030204" pitchFamily="34" charset="0"/>
                <a:cs typeface="Times New Roman" panose="02020603050405020304" pitchFamily="18" charset="0"/>
              </a:rPr>
              <a:t>Choose from a play a scene in which an important truth is revealed. By referring to details of the scene briefly explain how the dramatist presents this truth, and  discuss how this contributes to your appreciation of the play as a </a:t>
            </a:r>
            <a:r>
              <a:rPr lang="en-GB" sz="2000">
                <a:latin typeface="Times New Roman" panose="02020603050405020304" pitchFamily="18" charset="0"/>
                <a:ea typeface="Calibri" panose="020F0502020204030204" pitchFamily="34" charset="0"/>
                <a:cs typeface="Times New Roman" panose="02020603050405020304" pitchFamily="18" charset="0"/>
              </a:rPr>
              <a:t>whole.</a:t>
            </a:r>
            <a:endParaRPr lang="en-GB" sz="2000" dirty="0">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15000"/>
              </a:lnSpc>
              <a:buNone/>
            </a:pPr>
            <a:r>
              <a:rPr lang="en-GB" sz="2000" dirty="0">
                <a:latin typeface="Times New Roman" panose="02020603050405020304" pitchFamily="18" charset="0"/>
                <a:ea typeface="Calibri" panose="020F0502020204030204" pitchFamily="34" charset="0"/>
                <a:cs typeface="Times New Roman" panose="02020603050405020304" pitchFamily="18" charset="0"/>
              </a:rPr>
              <a:t>Opening paragraph: For any essay follow this rule.</a:t>
            </a:r>
          </a:p>
          <a:p>
            <a:pPr marL="0" indent="0">
              <a:lnSpc>
                <a:spcPct val="115000"/>
              </a:lnSpc>
              <a:buNone/>
            </a:pPr>
            <a:r>
              <a:rPr lang="en-GB" sz="2000" dirty="0">
                <a:latin typeface="Times New Roman" panose="02020603050405020304" pitchFamily="18" charset="0"/>
                <a:ea typeface="Calibri" panose="020F0502020204030204" pitchFamily="34" charset="0"/>
                <a:cs typeface="Times New Roman" panose="02020603050405020304" pitchFamily="18" charset="0"/>
              </a:rPr>
              <a:t>T- Title</a:t>
            </a:r>
          </a:p>
          <a:p>
            <a:pPr marL="0" indent="0">
              <a:lnSpc>
                <a:spcPct val="115000"/>
              </a:lnSpc>
              <a:buNone/>
            </a:pPr>
            <a:r>
              <a:rPr lang="en-GB" sz="2000" dirty="0">
                <a:latin typeface="Times New Roman" panose="02020603050405020304" pitchFamily="18" charset="0"/>
                <a:ea typeface="Calibri" panose="020F0502020204030204" pitchFamily="34" charset="0"/>
                <a:cs typeface="Times New Roman" panose="02020603050405020304" pitchFamily="18" charset="0"/>
              </a:rPr>
              <a:t>A- Author</a:t>
            </a:r>
          </a:p>
          <a:p>
            <a:pPr marL="0" indent="0">
              <a:lnSpc>
                <a:spcPct val="115000"/>
              </a:lnSpc>
              <a:buNone/>
            </a:pPr>
            <a:r>
              <a:rPr lang="en-GB" sz="2000" dirty="0">
                <a:latin typeface="Times New Roman" panose="02020603050405020304" pitchFamily="18" charset="0"/>
                <a:ea typeface="Calibri" panose="020F0502020204030204" pitchFamily="34" charset="0"/>
                <a:cs typeface="Times New Roman" panose="02020603050405020304" pitchFamily="18" charset="0"/>
              </a:rPr>
              <a:t>R-Refer to</a:t>
            </a:r>
          </a:p>
          <a:p>
            <a:pPr marL="0" indent="0">
              <a:lnSpc>
                <a:spcPct val="115000"/>
              </a:lnSpc>
              <a:buNone/>
            </a:pPr>
            <a:r>
              <a:rPr lang="en-GB" sz="2000" dirty="0">
                <a:latin typeface="Times New Roman" panose="02020603050405020304" pitchFamily="18" charset="0"/>
                <a:ea typeface="Calibri" panose="020F0502020204030204" pitchFamily="34" charset="0"/>
                <a:cs typeface="Times New Roman" panose="02020603050405020304" pitchFamily="18" charset="0"/>
              </a:rPr>
              <a:t>T-Task</a:t>
            </a:r>
          </a:p>
        </p:txBody>
      </p:sp>
    </p:spTree>
    <p:extLst>
      <p:ext uri="{BB962C8B-B14F-4D97-AF65-F5344CB8AC3E}">
        <p14:creationId xmlns:p14="http://schemas.microsoft.com/office/powerpoint/2010/main" val="40529828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5A02B-347E-4B7E-9A83-05E674573173}"/>
              </a:ext>
            </a:extLst>
          </p:cNvPr>
          <p:cNvSpPr>
            <a:spLocks noGrp="1"/>
          </p:cNvSpPr>
          <p:nvPr>
            <p:ph type="title"/>
          </p:nvPr>
        </p:nvSpPr>
        <p:spPr/>
        <p:txBody>
          <a:bodyPr/>
          <a:lstStyle/>
          <a:p>
            <a:r>
              <a:rPr lang="en-GB" dirty="0"/>
              <a:t>Some examples</a:t>
            </a:r>
          </a:p>
        </p:txBody>
      </p:sp>
      <p:sp>
        <p:nvSpPr>
          <p:cNvPr id="3" name="Content Placeholder 2">
            <a:extLst>
              <a:ext uri="{FF2B5EF4-FFF2-40B4-BE49-F238E27FC236}">
                <a16:creationId xmlns:a16="http://schemas.microsoft.com/office/drawing/2014/main" id="{EDC9DCA5-E038-48F9-888E-8E687849A06E}"/>
              </a:ext>
            </a:extLst>
          </p:cNvPr>
          <p:cNvSpPr>
            <a:spLocks noGrp="1"/>
          </p:cNvSpPr>
          <p:nvPr>
            <p:ph idx="1"/>
          </p:nvPr>
        </p:nvSpPr>
        <p:spPr/>
        <p:txBody>
          <a:bodyPr>
            <a:normAutofit lnSpcReduction="10000"/>
          </a:bodyPr>
          <a:lstStyle/>
          <a:p>
            <a:r>
              <a:rPr lang="en-GB" dirty="0">
                <a:latin typeface="Times New Roman" panose="02020603050405020304" pitchFamily="18" charset="0"/>
                <a:cs typeface="Times New Roman" panose="02020603050405020304" pitchFamily="18" charset="0"/>
              </a:rPr>
              <a:t>“All My Sons” by Arthur Miller is a play in which there is a scene where an important truth is revealed. The scene which will be discussed is the scene in Act Two when Kate reveals that Joe was guilty of the crime he has persistently denied having any part of. By analysing the scene and such techniques as plot structure, characterisation and climax, I will show how this scene is crucial to our understanding of the character of Joe.</a:t>
            </a:r>
          </a:p>
          <a:p>
            <a:r>
              <a:rPr lang="en-GB" dirty="0">
                <a:latin typeface="Times New Roman" panose="02020603050405020304" pitchFamily="18" charset="0"/>
                <a:cs typeface="Times New Roman" panose="02020603050405020304" pitchFamily="18" charset="0"/>
              </a:rPr>
              <a:t>In Act Three of “All My Sons” by Arthur Miller, in the climactic scene of the play, an important truth is revealed, which is that Larry committed suicide. This leads directly to the resolution of the play and is crucial to our understanding of one of the main themes of the play- the conflict between self interest and social responsibility. By analysing the scene and discussing such aspects of the play as plot structure, characterisation and conflict I will show how this is achieved by Miller.</a:t>
            </a:r>
          </a:p>
          <a:p>
            <a:r>
              <a:rPr lang="en-GB" dirty="0">
                <a:latin typeface="Times New Roman" panose="02020603050405020304" pitchFamily="18" charset="0"/>
                <a:cs typeface="Times New Roman" panose="02020603050405020304" pitchFamily="18" charset="0"/>
              </a:rPr>
              <a:t>Now write your own opening paragraph. ( You will have to make a choice of scene first.)</a:t>
            </a:r>
          </a:p>
        </p:txBody>
      </p:sp>
    </p:spTree>
    <p:extLst>
      <p:ext uri="{BB962C8B-B14F-4D97-AF65-F5344CB8AC3E}">
        <p14:creationId xmlns:p14="http://schemas.microsoft.com/office/powerpoint/2010/main" val="23763992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FF4BB0-80A0-4E8E-AF42-891E724E7154}"/>
              </a:ext>
            </a:extLst>
          </p:cNvPr>
          <p:cNvSpPr>
            <a:spLocks noGrp="1"/>
          </p:cNvSpPr>
          <p:nvPr>
            <p:ph type="title"/>
          </p:nvPr>
        </p:nvSpPr>
        <p:spPr/>
        <p:txBody>
          <a:bodyPr/>
          <a:lstStyle/>
          <a:p>
            <a:r>
              <a:rPr lang="en-GB" dirty="0"/>
              <a:t>Now what?</a:t>
            </a:r>
          </a:p>
        </p:txBody>
      </p:sp>
      <p:sp>
        <p:nvSpPr>
          <p:cNvPr id="3" name="Content Placeholder 2">
            <a:extLst>
              <a:ext uri="{FF2B5EF4-FFF2-40B4-BE49-F238E27FC236}">
                <a16:creationId xmlns:a16="http://schemas.microsoft.com/office/drawing/2014/main" id="{B5DFD6EC-3AF2-44BE-9137-E11ECFDCC53A}"/>
              </a:ext>
            </a:extLst>
          </p:cNvPr>
          <p:cNvSpPr>
            <a:spLocks noGrp="1"/>
          </p:cNvSpPr>
          <p:nvPr>
            <p:ph idx="1"/>
          </p:nvPr>
        </p:nvSpPr>
        <p:spPr/>
        <p:txBody>
          <a:bodyPr>
            <a:normAutofit/>
          </a:bodyPr>
          <a:lstStyle/>
          <a:p>
            <a:r>
              <a:rPr lang="en-GB" sz="2400" dirty="0"/>
              <a:t>The task asks you to BRIEFLY explain, by referring to details of the scene, how the dramatist presents the “truth” This should take no more than 1-2 paragraphs.</a:t>
            </a:r>
          </a:p>
          <a:p>
            <a:r>
              <a:rPr lang="en-GB" sz="2400" dirty="0"/>
              <a:t>Choose either the scene in which the truth is revealed about Joe OR the scene in which the truth is revealed about Larry and write about the scene explaining how the truth is revealed: who is there, who reveals the truth, what are the reactions to it, is it done in a dramatic way…?</a:t>
            </a:r>
          </a:p>
        </p:txBody>
      </p:sp>
    </p:spTree>
    <p:extLst>
      <p:ext uri="{BB962C8B-B14F-4D97-AF65-F5344CB8AC3E}">
        <p14:creationId xmlns:p14="http://schemas.microsoft.com/office/powerpoint/2010/main" val="276844841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302</TotalTime>
  <Words>2345</Words>
  <Application>Microsoft Office PowerPoint</Application>
  <PresentationFormat>Widescreen</PresentationFormat>
  <Paragraphs>101</Paragraphs>
  <Slides>21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ImprintMT</vt:lpstr>
      <vt:lpstr>Times New Roman</vt:lpstr>
      <vt:lpstr>Trebuchet MS</vt:lpstr>
      <vt:lpstr>Wingdings 3</vt:lpstr>
      <vt:lpstr>Facet</vt:lpstr>
      <vt:lpstr>Writing a critical essay</vt:lpstr>
      <vt:lpstr>Reading the question</vt:lpstr>
      <vt:lpstr>Taking a closer look at the question</vt:lpstr>
      <vt:lpstr>The main part of the task.</vt:lpstr>
      <vt:lpstr>A different question</vt:lpstr>
      <vt:lpstr>What do I have to include to show my understanding of “the play as a whole”?</vt:lpstr>
      <vt:lpstr>Beginning the essay</vt:lpstr>
      <vt:lpstr>Some examples</vt:lpstr>
      <vt:lpstr>Now what?</vt:lpstr>
      <vt:lpstr>Exemplar paragraphs- scene in Act Two.</vt:lpstr>
      <vt:lpstr>Scene from Act Two</vt:lpstr>
      <vt:lpstr>Exemplar two- scene from Act Three</vt:lpstr>
      <vt:lpstr>Scene from Act 3</vt:lpstr>
      <vt:lpstr>Main body of the essay</vt:lpstr>
      <vt:lpstr>A helpful hint   </vt:lpstr>
      <vt:lpstr>Plan ( if the scene from Act Two is chosen.)</vt:lpstr>
      <vt:lpstr>How to use topic sentences which help the essay to have a clear line of thought</vt:lpstr>
      <vt:lpstr>Plan ( if the scene from Act Three is chosen.)</vt:lpstr>
      <vt:lpstr>Topic sentences to create a clear line of thought.</vt:lpstr>
      <vt:lpstr>And finally…the conclusion</vt:lpstr>
      <vt:lpstr>For example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a critical essay</dc:title>
  <dc:creator>Mari Matthews</dc:creator>
  <cp:lastModifiedBy>Mari Matthews</cp:lastModifiedBy>
  <cp:revision>44</cp:revision>
  <dcterms:created xsi:type="dcterms:W3CDTF">2017-10-21T14:00:54Z</dcterms:created>
  <dcterms:modified xsi:type="dcterms:W3CDTF">2017-10-22T15:29:38Z</dcterms:modified>
</cp:coreProperties>
</file>