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56"/>
  </p:handoutMasterIdLst>
  <p:sldIdLst>
    <p:sldId id="256" r:id="rId2"/>
    <p:sldId id="257" r:id="rId3"/>
    <p:sldId id="258" r:id="rId4"/>
    <p:sldId id="262"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6" r:id="rId35"/>
    <p:sldId id="294" r:id="rId36"/>
    <p:sldId id="297" r:id="rId37"/>
    <p:sldId id="298" r:id="rId38"/>
    <p:sldId id="295"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DCA"/>
    <a:srgbClr val="BD0395"/>
    <a:srgbClr val="C06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1" d="100"/>
          <a:sy n="101" d="100"/>
        </p:scale>
        <p:origin x="12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142B6F-FB82-4273-B4B1-3B9C749D6039}" type="datetimeFigureOut">
              <a:rPr lang="en-GB" smtClean="0"/>
              <a:t>23/10/2018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E4234C-83DD-4986-88BB-1BF0C30C0DC8}" type="slidenum">
              <a:rPr lang="en-GB" smtClean="0"/>
              <a:t>‹#›</a:t>
            </a:fld>
            <a:endParaRPr lang="en-GB"/>
          </a:p>
        </p:txBody>
      </p:sp>
    </p:spTree>
    <p:extLst>
      <p:ext uri="{BB962C8B-B14F-4D97-AF65-F5344CB8AC3E}">
        <p14:creationId xmlns:p14="http://schemas.microsoft.com/office/powerpoint/2010/main" val="17188793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570AEA-EC4F-4B22-A2A3-EE063DC338F3}" type="datetimeFigureOut">
              <a:rPr lang="en-GB" smtClean="0"/>
              <a:t>23/10/2018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5412A5-A56D-490D-9459-526D8FFFA508}" type="slidenum">
              <a:rPr lang="en-GB" smtClean="0"/>
              <a:t>‹#›</a:t>
            </a:fld>
            <a:endParaRPr lang="en-GB"/>
          </a:p>
        </p:txBody>
      </p:sp>
    </p:spTree>
    <p:extLst>
      <p:ext uri="{BB962C8B-B14F-4D97-AF65-F5344CB8AC3E}">
        <p14:creationId xmlns:p14="http://schemas.microsoft.com/office/powerpoint/2010/main" val="3656072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70AEA-EC4F-4B22-A2A3-EE063DC338F3}" type="datetimeFigureOut">
              <a:rPr lang="en-GB" smtClean="0"/>
              <a:t>23/10/2018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5412A5-A56D-490D-9459-526D8FFFA508}" type="slidenum">
              <a:rPr lang="en-GB" smtClean="0"/>
              <a:t>‹#›</a:t>
            </a:fld>
            <a:endParaRPr lang="en-GB"/>
          </a:p>
        </p:txBody>
      </p:sp>
    </p:spTree>
    <p:extLst>
      <p:ext uri="{BB962C8B-B14F-4D97-AF65-F5344CB8AC3E}">
        <p14:creationId xmlns:p14="http://schemas.microsoft.com/office/powerpoint/2010/main" val="1999687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70AEA-EC4F-4B22-A2A3-EE063DC338F3}" type="datetimeFigureOut">
              <a:rPr lang="en-GB" smtClean="0"/>
              <a:t>23/10/2018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5412A5-A56D-490D-9459-526D8FFFA508}" type="slidenum">
              <a:rPr lang="en-GB" smtClean="0"/>
              <a:t>‹#›</a:t>
            </a:fld>
            <a:endParaRPr lang="en-GB"/>
          </a:p>
        </p:txBody>
      </p:sp>
    </p:spTree>
    <p:extLst>
      <p:ext uri="{BB962C8B-B14F-4D97-AF65-F5344CB8AC3E}">
        <p14:creationId xmlns:p14="http://schemas.microsoft.com/office/powerpoint/2010/main" val="241800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70AEA-EC4F-4B22-A2A3-EE063DC338F3}" type="datetimeFigureOut">
              <a:rPr lang="en-GB" smtClean="0"/>
              <a:t>23/10/2018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5412A5-A56D-490D-9459-526D8FFFA508}" type="slidenum">
              <a:rPr lang="en-GB" smtClean="0"/>
              <a:t>‹#›</a:t>
            </a:fld>
            <a:endParaRPr lang="en-GB"/>
          </a:p>
        </p:txBody>
      </p:sp>
    </p:spTree>
    <p:extLst>
      <p:ext uri="{BB962C8B-B14F-4D97-AF65-F5344CB8AC3E}">
        <p14:creationId xmlns:p14="http://schemas.microsoft.com/office/powerpoint/2010/main" val="18567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570AEA-EC4F-4B22-A2A3-EE063DC338F3}" type="datetimeFigureOut">
              <a:rPr lang="en-GB" smtClean="0"/>
              <a:t>23/10/2018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5412A5-A56D-490D-9459-526D8FFFA508}" type="slidenum">
              <a:rPr lang="en-GB" smtClean="0"/>
              <a:t>‹#›</a:t>
            </a:fld>
            <a:endParaRPr lang="en-GB"/>
          </a:p>
        </p:txBody>
      </p:sp>
    </p:spTree>
    <p:extLst>
      <p:ext uri="{BB962C8B-B14F-4D97-AF65-F5344CB8AC3E}">
        <p14:creationId xmlns:p14="http://schemas.microsoft.com/office/powerpoint/2010/main" val="311188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570AEA-EC4F-4B22-A2A3-EE063DC338F3}" type="datetimeFigureOut">
              <a:rPr lang="en-GB" smtClean="0"/>
              <a:t>23/10/2018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5412A5-A56D-490D-9459-526D8FFFA508}" type="slidenum">
              <a:rPr lang="en-GB" smtClean="0"/>
              <a:t>‹#›</a:t>
            </a:fld>
            <a:endParaRPr lang="en-GB"/>
          </a:p>
        </p:txBody>
      </p:sp>
    </p:spTree>
    <p:extLst>
      <p:ext uri="{BB962C8B-B14F-4D97-AF65-F5344CB8AC3E}">
        <p14:creationId xmlns:p14="http://schemas.microsoft.com/office/powerpoint/2010/main" val="261185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570AEA-EC4F-4B22-A2A3-EE063DC338F3}" type="datetimeFigureOut">
              <a:rPr lang="en-GB" smtClean="0"/>
              <a:t>23/10/2018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5412A5-A56D-490D-9459-526D8FFFA508}" type="slidenum">
              <a:rPr lang="en-GB" smtClean="0"/>
              <a:t>‹#›</a:t>
            </a:fld>
            <a:endParaRPr lang="en-GB"/>
          </a:p>
        </p:txBody>
      </p:sp>
    </p:spTree>
    <p:extLst>
      <p:ext uri="{BB962C8B-B14F-4D97-AF65-F5344CB8AC3E}">
        <p14:creationId xmlns:p14="http://schemas.microsoft.com/office/powerpoint/2010/main" val="134474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570AEA-EC4F-4B22-A2A3-EE063DC338F3}" type="datetimeFigureOut">
              <a:rPr lang="en-GB" smtClean="0"/>
              <a:t>23/10/2018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5412A5-A56D-490D-9459-526D8FFFA508}" type="slidenum">
              <a:rPr lang="en-GB" smtClean="0"/>
              <a:t>‹#›</a:t>
            </a:fld>
            <a:endParaRPr lang="en-GB"/>
          </a:p>
        </p:txBody>
      </p:sp>
    </p:spTree>
    <p:extLst>
      <p:ext uri="{BB962C8B-B14F-4D97-AF65-F5344CB8AC3E}">
        <p14:creationId xmlns:p14="http://schemas.microsoft.com/office/powerpoint/2010/main" val="41221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70AEA-EC4F-4B22-A2A3-EE063DC338F3}" type="datetimeFigureOut">
              <a:rPr lang="en-GB" smtClean="0"/>
              <a:t>23/10/2018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5412A5-A56D-490D-9459-526D8FFFA508}" type="slidenum">
              <a:rPr lang="en-GB" smtClean="0"/>
              <a:t>‹#›</a:t>
            </a:fld>
            <a:endParaRPr lang="en-GB"/>
          </a:p>
        </p:txBody>
      </p:sp>
    </p:spTree>
    <p:extLst>
      <p:ext uri="{BB962C8B-B14F-4D97-AF65-F5344CB8AC3E}">
        <p14:creationId xmlns:p14="http://schemas.microsoft.com/office/powerpoint/2010/main" val="421344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570AEA-EC4F-4B22-A2A3-EE063DC338F3}" type="datetimeFigureOut">
              <a:rPr lang="en-GB" smtClean="0"/>
              <a:t>23/10/2018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5412A5-A56D-490D-9459-526D8FFFA508}" type="slidenum">
              <a:rPr lang="en-GB" smtClean="0"/>
              <a:t>‹#›</a:t>
            </a:fld>
            <a:endParaRPr lang="en-GB"/>
          </a:p>
        </p:txBody>
      </p:sp>
    </p:spTree>
    <p:extLst>
      <p:ext uri="{BB962C8B-B14F-4D97-AF65-F5344CB8AC3E}">
        <p14:creationId xmlns:p14="http://schemas.microsoft.com/office/powerpoint/2010/main" val="2887528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570AEA-EC4F-4B22-A2A3-EE063DC338F3}" type="datetimeFigureOut">
              <a:rPr lang="en-GB" smtClean="0"/>
              <a:t>23/10/2018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5412A5-A56D-490D-9459-526D8FFFA508}" type="slidenum">
              <a:rPr lang="en-GB" smtClean="0"/>
              <a:t>‹#›</a:t>
            </a:fld>
            <a:endParaRPr lang="en-GB"/>
          </a:p>
        </p:txBody>
      </p:sp>
    </p:spTree>
    <p:extLst>
      <p:ext uri="{BB962C8B-B14F-4D97-AF65-F5344CB8AC3E}">
        <p14:creationId xmlns:p14="http://schemas.microsoft.com/office/powerpoint/2010/main" val="334910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20000" t="-12000" r="-4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70AEA-EC4F-4B22-A2A3-EE063DC338F3}" type="datetimeFigureOut">
              <a:rPr lang="en-GB" smtClean="0"/>
              <a:t>23/10/2018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412A5-A56D-490D-9459-526D8FFFA508}" type="slidenum">
              <a:rPr lang="en-GB" smtClean="0"/>
              <a:t>‹#›</a:t>
            </a:fld>
            <a:endParaRPr lang="en-GB"/>
          </a:p>
        </p:txBody>
      </p:sp>
    </p:spTree>
    <p:extLst>
      <p:ext uri="{BB962C8B-B14F-4D97-AF65-F5344CB8AC3E}">
        <p14:creationId xmlns:p14="http://schemas.microsoft.com/office/powerpoint/2010/main" val="5350488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279" y="763571"/>
            <a:ext cx="7550870" cy="3073137"/>
          </a:xfrm>
        </p:spPr>
        <p:txBody>
          <a:bodyPr>
            <a:normAutofit/>
          </a:bodyPr>
          <a:lstStyle/>
          <a:p>
            <a:r>
              <a:rPr lang="en-GB" sz="9000" b="1" dirty="0">
                <a:solidFill>
                  <a:srgbClr val="0070C0"/>
                </a:solidFill>
              </a:rPr>
              <a:t>“The Red Door”</a:t>
            </a:r>
            <a:br>
              <a:rPr lang="en-GB" sz="9000" b="1" dirty="0">
                <a:solidFill>
                  <a:srgbClr val="0070C0"/>
                </a:solidFill>
              </a:rPr>
            </a:br>
            <a:r>
              <a:rPr lang="en-GB" b="1" dirty="0">
                <a:solidFill>
                  <a:srgbClr val="0070C0"/>
                </a:solidFill>
              </a:rPr>
              <a:t/>
            </a:r>
            <a:br>
              <a:rPr lang="en-GB" b="1" dirty="0">
                <a:solidFill>
                  <a:srgbClr val="0070C0"/>
                </a:solidFill>
              </a:rPr>
            </a:br>
            <a:r>
              <a:rPr lang="en-GB" sz="4000" b="1" dirty="0">
                <a:solidFill>
                  <a:srgbClr val="0070C0"/>
                </a:solidFill>
              </a:rPr>
              <a:t>Iain Crichton Smith</a:t>
            </a:r>
          </a:p>
        </p:txBody>
      </p:sp>
      <p:sp>
        <p:nvSpPr>
          <p:cNvPr id="3" name="Subtitle 2"/>
          <p:cNvSpPr>
            <a:spLocks noGrp="1"/>
          </p:cNvSpPr>
          <p:nvPr>
            <p:ph type="subTitle" idx="1"/>
          </p:nvPr>
        </p:nvSpPr>
        <p:spPr>
          <a:xfrm>
            <a:off x="1143000" y="4600280"/>
            <a:ext cx="6858000" cy="1147714"/>
          </a:xfrm>
        </p:spPr>
        <p:txBody>
          <a:bodyPr>
            <a:normAutofit/>
          </a:bodyPr>
          <a:lstStyle/>
          <a:p>
            <a:r>
              <a:rPr lang="en-GB" sz="4800" b="1" cap="small" dirty="0">
                <a:solidFill>
                  <a:srgbClr val="0070C0"/>
                </a:solidFill>
              </a:rPr>
              <a:t>Pupil Notes </a:t>
            </a:r>
          </a:p>
        </p:txBody>
      </p:sp>
    </p:spTree>
    <p:extLst>
      <p:ext uri="{BB962C8B-B14F-4D97-AF65-F5344CB8AC3E}">
        <p14:creationId xmlns:p14="http://schemas.microsoft.com/office/powerpoint/2010/main" val="295081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Character</a:t>
            </a:r>
          </a:p>
        </p:txBody>
      </p:sp>
      <p:sp>
        <p:nvSpPr>
          <p:cNvPr id="3" name="Content Placeholder 2"/>
          <p:cNvSpPr>
            <a:spLocks noGrp="1"/>
          </p:cNvSpPr>
          <p:nvPr>
            <p:ph idx="1"/>
          </p:nvPr>
        </p:nvSpPr>
        <p:spPr>
          <a:xfrm>
            <a:off x="480767" y="1602557"/>
            <a:ext cx="8182466" cy="4949072"/>
          </a:xfrm>
        </p:spPr>
        <p:txBody>
          <a:bodyPr>
            <a:normAutofit fontScale="92500" lnSpcReduction="20000"/>
          </a:bodyPr>
          <a:lstStyle/>
          <a:p>
            <a:pPr marL="0" indent="0">
              <a:lnSpc>
                <a:spcPct val="100000"/>
              </a:lnSpc>
              <a:spcBef>
                <a:spcPts val="0"/>
              </a:spcBef>
              <a:buNone/>
            </a:pPr>
            <a:r>
              <a:rPr lang="en-GB" b="1" u="sng" dirty="0"/>
              <a:t>Potential answers</a:t>
            </a:r>
          </a:p>
          <a:p>
            <a:pPr>
              <a:lnSpc>
                <a:spcPct val="100000"/>
              </a:lnSpc>
              <a:spcBef>
                <a:spcPts val="0"/>
              </a:spcBef>
            </a:pPr>
            <a:r>
              <a:rPr lang="en-GB" b="1" dirty="0"/>
              <a:t>He is well liked in the village: “he didn’t offend anyone by gossiping and maintained a long silence unless he had something of importance to say” (P.2). This suggests that he is wary of how other people view him and wants to conform. He is liked for the wrong reasons and lives to please others</a:t>
            </a:r>
            <a:r>
              <a:rPr lang="en-GB" b="1" dirty="0" smtClean="0"/>
              <a:t>.</a:t>
            </a:r>
          </a:p>
          <a:p>
            <a:pPr>
              <a:lnSpc>
                <a:spcPct val="100000"/>
              </a:lnSpc>
              <a:spcBef>
                <a:spcPts val="0"/>
              </a:spcBef>
            </a:pPr>
            <a:endParaRPr lang="en-GB" b="1" dirty="0"/>
          </a:p>
          <a:p>
            <a:pPr>
              <a:lnSpc>
                <a:spcPct val="100000"/>
              </a:lnSpc>
              <a:spcBef>
                <a:spcPts val="0"/>
              </a:spcBef>
            </a:pPr>
            <a:r>
              <a:rPr lang="en-GB" b="1" dirty="0"/>
              <a:t>His desire for acceptance is further revealed in </a:t>
            </a:r>
            <a:r>
              <a:rPr lang="en-GB" b="1" dirty="0" err="1" smtClean="0"/>
              <a:t>P“he</a:t>
            </a:r>
            <a:r>
              <a:rPr lang="en-GB" b="1" dirty="0" smtClean="0"/>
              <a:t> </a:t>
            </a:r>
            <a:r>
              <a:rPr lang="en-GB" b="1" dirty="0"/>
              <a:t>felt it necessary that he should be as like the other villagers as possible.”</a:t>
            </a:r>
          </a:p>
          <a:p>
            <a:pPr>
              <a:lnSpc>
                <a:spcPct val="100000"/>
              </a:lnSpc>
              <a:spcBef>
                <a:spcPts val="0"/>
              </a:spcBef>
            </a:pPr>
            <a:r>
              <a:rPr lang="en-GB" b="1" dirty="0"/>
              <a:t>This has led him to have “never in his life done anything unusual” (P.5), which may indicate that he is repressed (he cannot fulfil his deepest thoughts/desires).</a:t>
            </a:r>
          </a:p>
        </p:txBody>
      </p:sp>
    </p:spTree>
    <p:extLst>
      <p:ext uri="{BB962C8B-B14F-4D97-AF65-F5344CB8AC3E}">
        <p14:creationId xmlns:p14="http://schemas.microsoft.com/office/powerpoint/2010/main" val="336277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Character</a:t>
            </a:r>
          </a:p>
        </p:txBody>
      </p:sp>
      <p:sp>
        <p:nvSpPr>
          <p:cNvPr id="3" name="Content Placeholder 2"/>
          <p:cNvSpPr>
            <a:spLocks noGrp="1"/>
          </p:cNvSpPr>
          <p:nvPr>
            <p:ph idx="1"/>
          </p:nvPr>
        </p:nvSpPr>
        <p:spPr>
          <a:xfrm>
            <a:off x="480767" y="1602557"/>
            <a:ext cx="8182466" cy="4949072"/>
          </a:xfrm>
        </p:spPr>
        <p:txBody>
          <a:bodyPr>
            <a:normAutofit fontScale="77500" lnSpcReduction="20000"/>
          </a:bodyPr>
          <a:lstStyle/>
          <a:p>
            <a:pPr marL="0" indent="0">
              <a:lnSpc>
                <a:spcPct val="100000"/>
              </a:lnSpc>
              <a:spcBef>
                <a:spcPts val="0"/>
              </a:spcBef>
              <a:buNone/>
            </a:pPr>
            <a:r>
              <a:rPr lang="en-GB" b="1" dirty="0"/>
              <a:t>5. In paragraph 6, how is it clear that </a:t>
            </a:r>
            <a:r>
              <a:rPr lang="en-GB" b="1" dirty="0" err="1"/>
              <a:t>Murdo</a:t>
            </a:r>
            <a:r>
              <a:rPr lang="en-GB" b="1" dirty="0"/>
              <a:t> is a little unsatisfied and does have hidden depths?</a:t>
            </a:r>
          </a:p>
          <a:p>
            <a:pPr marL="0" indent="0">
              <a:lnSpc>
                <a:spcPct val="100000"/>
              </a:lnSpc>
              <a:spcBef>
                <a:spcPts val="0"/>
              </a:spcBef>
              <a:buNone/>
            </a:pPr>
            <a:endParaRPr lang="en-GB" b="1" u="sng" dirty="0"/>
          </a:p>
          <a:p>
            <a:pPr marL="0" indent="0">
              <a:lnSpc>
                <a:spcPct val="100000"/>
              </a:lnSpc>
              <a:spcBef>
                <a:spcPts val="0"/>
              </a:spcBef>
              <a:buNone/>
            </a:pPr>
            <a:r>
              <a:rPr lang="en-GB" b="1" u="sng" dirty="0"/>
              <a:t>Potential answers</a:t>
            </a:r>
          </a:p>
          <a:p>
            <a:pPr>
              <a:lnSpc>
                <a:spcPct val="100000"/>
              </a:lnSpc>
              <a:spcBef>
                <a:spcPts val="0"/>
              </a:spcBef>
            </a:pPr>
            <a:r>
              <a:rPr lang="en-GB" b="1" dirty="0"/>
              <a:t>“there were times when he felt that there was more to life than that</a:t>
            </a:r>
            <a:r>
              <a:rPr lang="en-GB" b="1" dirty="0" smtClean="0"/>
              <a:t>”</a:t>
            </a:r>
          </a:p>
          <a:p>
            <a:pPr>
              <a:lnSpc>
                <a:spcPct val="100000"/>
              </a:lnSpc>
              <a:spcBef>
                <a:spcPts val="0"/>
              </a:spcBef>
            </a:pPr>
            <a:r>
              <a:rPr lang="en-GB" b="1" dirty="0" smtClean="0"/>
              <a:t> </a:t>
            </a:r>
            <a:r>
              <a:rPr lang="en-GB" b="1" dirty="0"/>
              <a:t>– This reveals </a:t>
            </a:r>
            <a:r>
              <a:rPr lang="en-GB" b="1" dirty="0" err="1"/>
              <a:t>Murdo’s</a:t>
            </a:r>
            <a:r>
              <a:rPr lang="en-GB" b="1" dirty="0"/>
              <a:t> inner need to follow his own path and be an individual, which is being repressed by the village and its unwritten code</a:t>
            </a:r>
            <a:r>
              <a:rPr lang="en-GB" b="1" dirty="0" smtClean="0"/>
              <a:t>.</a:t>
            </a:r>
          </a:p>
          <a:p>
            <a:pPr>
              <a:lnSpc>
                <a:spcPct val="100000"/>
              </a:lnSpc>
              <a:spcBef>
                <a:spcPts val="0"/>
              </a:spcBef>
            </a:pPr>
            <a:endParaRPr lang="en-GB" b="1" dirty="0"/>
          </a:p>
          <a:p>
            <a:pPr>
              <a:lnSpc>
                <a:spcPct val="100000"/>
              </a:lnSpc>
              <a:spcBef>
                <a:spcPts val="0"/>
              </a:spcBef>
            </a:pPr>
            <a:r>
              <a:rPr lang="en-GB" b="1" dirty="0"/>
              <a:t>“on summer nights when the harvest moon was in the sky… the earth was painted with an unearthly glow and the seas was like a strange volume which none could read except by means of the imagination” </a:t>
            </a:r>
            <a:endParaRPr lang="en-GB" b="1" dirty="0" smtClean="0"/>
          </a:p>
          <a:p>
            <a:pPr>
              <a:lnSpc>
                <a:spcPct val="100000"/>
              </a:lnSpc>
              <a:spcBef>
                <a:spcPts val="0"/>
              </a:spcBef>
            </a:pPr>
            <a:endParaRPr lang="en-GB" b="1" dirty="0"/>
          </a:p>
          <a:p>
            <a:pPr>
              <a:lnSpc>
                <a:spcPct val="100000"/>
              </a:lnSpc>
              <a:spcBef>
                <a:spcPts val="0"/>
              </a:spcBef>
            </a:pPr>
            <a:r>
              <a:rPr lang="en-GB" b="1" dirty="0" smtClean="0"/>
              <a:t>– </a:t>
            </a:r>
            <a:r>
              <a:rPr lang="en-GB" b="1" dirty="0"/>
              <a:t>The language of his thoughts is quite poetic, almost romantic, which leads us to believe that </a:t>
            </a:r>
            <a:r>
              <a:rPr lang="en-GB" b="1" dirty="0" err="1"/>
              <a:t>Murdo</a:t>
            </a:r>
            <a:r>
              <a:rPr lang="en-GB" b="1" dirty="0"/>
              <a:t> is secretly quite a passionate and creative person.</a:t>
            </a:r>
          </a:p>
        </p:txBody>
      </p:sp>
    </p:spTree>
    <p:extLst>
      <p:ext uri="{BB962C8B-B14F-4D97-AF65-F5344CB8AC3E}">
        <p14:creationId xmlns:p14="http://schemas.microsoft.com/office/powerpoint/2010/main" val="14887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Character</a:t>
            </a:r>
          </a:p>
        </p:txBody>
      </p:sp>
      <p:sp>
        <p:nvSpPr>
          <p:cNvPr id="3" name="Content Placeholder 2"/>
          <p:cNvSpPr>
            <a:spLocks noGrp="1"/>
          </p:cNvSpPr>
          <p:nvPr>
            <p:ph idx="1"/>
          </p:nvPr>
        </p:nvSpPr>
        <p:spPr>
          <a:xfrm>
            <a:off x="480767" y="1602557"/>
            <a:ext cx="8182466" cy="4949072"/>
          </a:xfrm>
        </p:spPr>
        <p:txBody>
          <a:bodyPr>
            <a:noAutofit/>
          </a:bodyPr>
          <a:lstStyle/>
          <a:p>
            <a:pPr marL="0" indent="0">
              <a:lnSpc>
                <a:spcPct val="100000"/>
              </a:lnSpc>
              <a:spcBef>
                <a:spcPts val="0"/>
              </a:spcBef>
              <a:buNone/>
            </a:pPr>
            <a:r>
              <a:rPr lang="en-GB" sz="2200" b="1" dirty="0"/>
              <a:t>6. What impressions are we given of </a:t>
            </a:r>
            <a:r>
              <a:rPr lang="en-GB" sz="2200" b="1" dirty="0" err="1"/>
              <a:t>Murdo’s</a:t>
            </a:r>
            <a:r>
              <a:rPr lang="en-GB" sz="2200" b="1" dirty="0"/>
              <a:t> childhood in paragraph 8, and how does this explain his behaviour in the village?</a:t>
            </a:r>
          </a:p>
          <a:p>
            <a:pPr marL="0" indent="0">
              <a:lnSpc>
                <a:spcPct val="100000"/>
              </a:lnSpc>
              <a:spcBef>
                <a:spcPts val="0"/>
              </a:spcBef>
              <a:buNone/>
            </a:pPr>
            <a:endParaRPr lang="en-GB" sz="2200" b="1" u="sng" dirty="0"/>
          </a:p>
          <a:p>
            <a:pPr marL="0" indent="0">
              <a:lnSpc>
                <a:spcPct val="100000"/>
              </a:lnSpc>
              <a:spcBef>
                <a:spcPts val="0"/>
              </a:spcBef>
              <a:buNone/>
            </a:pPr>
            <a:r>
              <a:rPr lang="en-GB" sz="2200" b="1" u="sng" dirty="0"/>
              <a:t>Potential answers</a:t>
            </a:r>
          </a:p>
          <a:p>
            <a:pPr>
              <a:lnSpc>
                <a:spcPct val="100000"/>
              </a:lnSpc>
              <a:spcBef>
                <a:spcPts val="0"/>
              </a:spcBef>
            </a:pPr>
            <a:r>
              <a:rPr lang="en-GB" sz="2200" b="1" dirty="0"/>
              <a:t>“he had been a very serious child who found it difficult to talk to children” – He was lacking in confidence.</a:t>
            </a:r>
          </a:p>
          <a:p>
            <a:pPr>
              <a:lnSpc>
                <a:spcPct val="100000"/>
              </a:lnSpc>
              <a:spcBef>
                <a:spcPts val="0"/>
              </a:spcBef>
            </a:pPr>
            <a:r>
              <a:rPr lang="en-GB" sz="2200" b="1" dirty="0"/>
              <a:t>“had lisped excitedly, ‘Thee, an aeroplane’… which had been repeated as a sign of his foolishness” – He was mocked/bullied by the other children due to delayed speech development.</a:t>
            </a:r>
          </a:p>
          <a:p>
            <a:pPr>
              <a:lnSpc>
                <a:spcPct val="100000"/>
              </a:lnSpc>
              <a:spcBef>
                <a:spcPts val="0"/>
              </a:spcBef>
            </a:pPr>
            <a:r>
              <a:rPr lang="en-GB" sz="2200" b="1" dirty="0"/>
              <a:t>“He had never taken part in the school sports because he was rather clumsy: and his accomplishments in mathematics were meagre” – He was poor academically and very awkward.</a:t>
            </a:r>
          </a:p>
          <a:p>
            <a:pPr>
              <a:lnSpc>
                <a:spcPct val="100000"/>
              </a:lnSpc>
              <a:spcBef>
                <a:spcPts val="0"/>
              </a:spcBef>
            </a:pPr>
            <a:r>
              <a:rPr lang="en-GB" sz="2200" b="1" dirty="0"/>
              <a:t>This may fuel his desire to conform and be accepted as he never was as a child.</a:t>
            </a:r>
          </a:p>
        </p:txBody>
      </p:sp>
    </p:spTree>
    <p:extLst>
      <p:ext uri="{BB962C8B-B14F-4D97-AF65-F5344CB8AC3E}">
        <p14:creationId xmlns:p14="http://schemas.microsoft.com/office/powerpoint/2010/main" val="227913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7200" b="1" dirty="0" smtClean="0">
                <a:solidFill>
                  <a:srgbClr val="0070C0"/>
                </a:solidFill>
              </a:rPr>
              <a:t>Ian Crichton Smith</a:t>
            </a:r>
            <a:br>
              <a:rPr lang="en-GB" sz="7200" b="1" dirty="0" smtClean="0">
                <a:solidFill>
                  <a:srgbClr val="0070C0"/>
                </a:solidFill>
              </a:rPr>
            </a:br>
            <a:r>
              <a:rPr lang="en-GB" sz="7200" b="1" dirty="0" smtClean="0">
                <a:solidFill>
                  <a:srgbClr val="0070C0"/>
                </a:solidFill>
              </a:rPr>
              <a:t>Analysis </a:t>
            </a:r>
            <a:r>
              <a:rPr lang="en-GB" sz="7200" b="1" dirty="0">
                <a:solidFill>
                  <a:srgbClr val="0070C0"/>
                </a:solidFill>
              </a:rPr>
              <a:t>– Character</a:t>
            </a:r>
          </a:p>
        </p:txBody>
      </p:sp>
      <p:sp>
        <p:nvSpPr>
          <p:cNvPr id="3" name="Content Placeholder 2"/>
          <p:cNvSpPr>
            <a:spLocks noGrp="1"/>
          </p:cNvSpPr>
          <p:nvPr>
            <p:ph idx="1"/>
          </p:nvPr>
        </p:nvSpPr>
        <p:spPr>
          <a:xfrm>
            <a:off x="480767" y="1602557"/>
            <a:ext cx="8182466" cy="4949072"/>
          </a:xfrm>
        </p:spPr>
        <p:txBody>
          <a:bodyPr>
            <a:noAutofit/>
          </a:bodyPr>
          <a:lstStyle/>
          <a:p>
            <a:pPr marL="0" indent="0">
              <a:lnSpc>
                <a:spcPct val="100000"/>
              </a:lnSpc>
              <a:spcBef>
                <a:spcPts val="0"/>
              </a:spcBef>
              <a:buNone/>
            </a:pPr>
            <a:r>
              <a:rPr lang="en-GB" sz="2400" b="1" dirty="0"/>
              <a:t>7. How does paragraph 9 make clear why </a:t>
            </a:r>
            <a:r>
              <a:rPr lang="en-GB" sz="2400" b="1" dirty="0" err="1"/>
              <a:t>Murdo</a:t>
            </a:r>
            <a:r>
              <a:rPr lang="en-GB" sz="2400" b="1" dirty="0"/>
              <a:t> is a bachelor?</a:t>
            </a:r>
          </a:p>
          <a:p>
            <a:pPr marL="0" indent="0">
              <a:lnSpc>
                <a:spcPct val="100000"/>
              </a:lnSpc>
              <a:spcBef>
                <a:spcPts val="0"/>
              </a:spcBef>
              <a:buNone/>
            </a:pPr>
            <a:endParaRPr lang="en-GB" sz="2400" b="1" u="sng" dirty="0"/>
          </a:p>
          <a:p>
            <a:pPr marL="0" indent="0">
              <a:lnSpc>
                <a:spcPct val="100000"/>
              </a:lnSpc>
              <a:spcBef>
                <a:spcPts val="0"/>
              </a:spcBef>
              <a:buNone/>
            </a:pPr>
            <a:r>
              <a:rPr lang="en-GB" sz="2400" b="1" u="sng" dirty="0"/>
              <a:t>Potential answers</a:t>
            </a:r>
          </a:p>
          <a:p>
            <a:pPr>
              <a:lnSpc>
                <a:spcPct val="100000"/>
              </a:lnSpc>
              <a:spcBef>
                <a:spcPts val="0"/>
              </a:spcBef>
            </a:pPr>
            <a:r>
              <a:rPr lang="en-GB" sz="2400" b="1" dirty="0"/>
              <a:t>He did have a short relationship with a spinster (unmarried woman) in the village, but “ceased to visit her when once she had provided him with cocoa and salt herring… a diet so ferocious that even he could not look forward to its repetition with tranquillity.”</a:t>
            </a:r>
          </a:p>
          <a:p>
            <a:pPr>
              <a:lnSpc>
                <a:spcPct val="100000"/>
              </a:lnSpc>
              <a:spcBef>
                <a:spcPts val="0"/>
              </a:spcBef>
            </a:pPr>
            <a:r>
              <a:rPr lang="en-GB" sz="2400" b="1" dirty="0"/>
              <a:t>The woman’s choice of meal is representative of her unpleasantness and joylessness, which </a:t>
            </a:r>
            <a:r>
              <a:rPr lang="en-GB" sz="2400" b="1" dirty="0" err="1"/>
              <a:t>Murdo</a:t>
            </a:r>
            <a:r>
              <a:rPr lang="en-GB" sz="2400" b="1" dirty="0"/>
              <a:t> did not enjoy.</a:t>
            </a:r>
          </a:p>
          <a:p>
            <a:pPr>
              <a:lnSpc>
                <a:spcPct val="100000"/>
              </a:lnSpc>
              <a:spcBef>
                <a:spcPts val="0"/>
              </a:spcBef>
            </a:pPr>
            <a:r>
              <a:rPr lang="en-GB" sz="2400" b="1" dirty="0"/>
              <a:t>This points to a lack of eligible woman in the village, another aspect of the place that means it is unfulfilling for </a:t>
            </a:r>
            <a:r>
              <a:rPr lang="en-GB" sz="2400" b="1" dirty="0" err="1"/>
              <a:t>Murdo</a:t>
            </a:r>
            <a:r>
              <a:rPr lang="en-GB" sz="2400" b="1" dirty="0"/>
              <a:t>.</a:t>
            </a:r>
          </a:p>
        </p:txBody>
      </p:sp>
    </p:spTree>
    <p:extLst>
      <p:ext uri="{BB962C8B-B14F-4D97-AF65-F5344CB8AC3E}">
        <p14:creationId xmlns:p14="http://schemas.microsoft.com/office/powerpoint/2010/main" val="50768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Character</a:t>
            </a:r>
          </a:p>
        </p:txBody>
      </p:sp>
      <p:sp>
        <p:nvSpPr>
          <p:cNvPr id="3" name="Content Placeholder 2"/>
          <p:cNvSpPr>
            <a:spLocks noGrp="1"/>
          </p:cNvSpPr>
          <p:nvPr>
            <p:ph idx="1"/>
          </p:nvPr>
        </p:nvSpPr>
        <p:spPr>
          <a:xfrm>
            <a:off x="480767" y="1602557"/>
            <a:ext cx="8182466" cy="4949072"/>
          </a:xfrm>
        </p:spPr>
        <p:txBody>
          <a:bodyPr>
            <a:noAutofit/>
          </a:bodyPr>
          <a:lstStyle/>
          <a:p>
            <a:pPr marL="0" indent="0">
              <a:lnSpc>
                <a:spcPct val="100000"/>
              </a:lnSpc>
              <a:spcBef>
                <a:spcPts val="0"/>
              </a:spcBef>
              <a:buNone/>
            </a:pPr>
            <a:r>
              <a:rPr lang="en-GB" b="1" dirty="0"/>
              <a:t>8. The TURNING POINT of the story, for </a:t>
            </a:r>
            <a:r>
              <a:rPr lang="en-GB" b="1" dirty="0" err="1"/>
              <a:t>Murdo’s</a:t>
            </a:r>
            <a:r>
              <a:rPr lang="en-GB" b="1" dirty="0"/>
              <a:t> character, occurs in paragraph 15. Explain why.</a:t>
            </a:r>
          </a:p>
          <a:p>
            <a:pPr marL="0" indent="0">
              <a:lnSpc>
                <a:spcPct val="100000"/>
              </a:lnSpc>
              <a:spcBef>
                <a:spcPts val="0"/>
              </a:spcBef>
              <a:buNone/>
            </a:pPr>
            <a:endParaRPr lang="en-GB" b="1" u="sng" dirty="0"/>
          </a:p>
          <a:p>
            <a:pPr marL="0" indent="0">
              <a:lnSpc>
                <a:spcPct val="100000"/>
              </a:lnSpc>
              <a:spcBef>
                <a:spcPts val="0"/>
              </a:spcBef>
              <a:buNone/>
            </a:pPr>
            <a:r>
              <a:rPr lang="en-GB" b="1" u="sng" dirty="0"/>
              <a:t>Potential answers</a:t>
            </a:r>
          </a:p>
          <a:p>
            <a:pPr>
              <a:lnSpc>
                <a:spcPct val="100000"/>
              </a:lnSpc>
              <a:spcBef>
                <a:spcPts val="0"/>
              </a:spcBef>
            </a:pPr>
            <a:r>
              <a:rPr lang="en-GB" b="1" dirty="0"/>
              <a:t>He has an epiphany, or realisation, about himself and the village: “I have always sought to hide among other people. I agree to what anybody tells me to do… I have never… been myself.”</a:t>
            </a:r>
          </a:p>
          <a:p>
            <a:pPr>
              <a:lnSpc>
                <a:spcPct val="100000"/>
              </a:lnSpc>
              <a:spcBef>
                <a:spcPts val="0"/>
              </a:spcBef>
            </a:pPr>
            <a:r>
              <a:rPr lang="en-GB" b="1" dirty="0"/>
              <a:t>He recognises his own shortcomings and that the village has held back his individuality and expression.</a:t>
            </a:r>
          </a:p>
        </p:txBody>
      </p:sp>
    </p:spTree>
    <p:extLst>
      <p:ext uri="{BB962C8B-B14F-4D97-AF65-F5344CB8AC3E}">
        <p14:creationId xmlns:p14="http://schemas.microsoft.com/office/powerpoint/2010/main" val="36297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Character</a:t>
            </a:r>
          </a:p>
        </p:txBody>
      </p:sp>
      <p:sp>
        <p:nvSpPr>
          <p:cNvPr id="3" name="Content Placeholder 2"/>
          <p:cNvSpPr>
            <a:spLocks noGrp="1"/>
          </p:cNvSpPr>
          <p:nvPr>
            <p:ph idx="1"/>
          </p:nvPr>
        </p:nvSpPr>
        <p:spPr>
          <a:xfrm>
            <a:off x="0" y="1278707"/>
            <a:ext cx="9144000" cy="4949072"/>
          </a:xfrm>
        </p:spPr>
        <p:txBody>
          <a:bodyPr>
            <a:noAutofit/>
          </a:bodyPr>
          <a:lstStyle/>
          <a:p>
            <a:pPr marL="0" indent="0">
              <a:lnSpc>
                <a:spcPct val="100000"/>
              </a:lnSpc>
              <a:spcBef>
                <a:spcPts val="0"/>
              </a:spcBef>
              <a:buNone/>
            </a:pPr>
            <a:r>
              <a:rPr lang="en-GB" sz="2500" b="1" dirty="0"/>
              <a:t>9. After </a:t>
            </a:r>
            <a:r>
              <a:rPr lang="en-GB" sz="2500" b="1" dirty="0" err="1"/>
              <a:t>Murdo’s</a:t>
            </a:r>
            <a:r>
              <a:rPr lang="en-GB" sz="2500" b="1" dirty="0"/>
              <a:t> realisation, how do his thoughts develop over the course of paragraphs 18, 19 and 25?</a:t>
            </a:r>
          </a:p>
          <a:p>
            <a:pPr marL="0" indent="0">
              <a:lnSpc>
                <a:spcPct val="100000"/>
              </a:lnSpc>
              <a:spcBef>
                <a:spcPts val="0"/>
              </a:spcBef>
              <a:buNone/>
            </a:pPr>
            <a:endParaRPr lang="en-GB" sz="2500" b="1" u="sng" dirty="0"/>
          </a:p>
          <a:p>
            <a:pPr marL="0" indent="0">
              <a:lnSpc>
                <a:spcPct val="100000"/>
              </a:lnSpc>
              <a:spcBef>
                <a:spcPts val="0"/>
              </a:spcBef>
              <a:buNone/>
            </a:pPr>
            <a:r>
              <a:rPr lang="en-GB" sz="2500" b="1" u="sng" dirty="0"/>
              <a:t>Potential answers</a:t>
            </a:r>
          </a:p>
          <a:p>
            <a:pPr>
              <a:lnSpc>
                <a:spcPct val="100000"/>
              </a:lnSpc>
              <a:spcBef>
                <a:spcPts val="0"/>
              </a:spcBef>
            </a:pPr>
            <a:r>
              <a:rPr lang="en-GB" sz="2500" b="1" dirty="0"/>
              <a:t>“But really was he happy?... When he considered it carefully he knew that he wasn’t” (P.18) </a:t>
            </a:r>
            <a:endParaRPr lang="en-GB" sz="2500" b="1" dirty="0" smtClean="0"/>
          </a:p>
          <a:p>
            <a:pPr marL="0" indent="0">
              <a:lnSpc>
                <a:spcPct val="100000"/>
              </a:lnSpc>
              <a:spcBef>
                <a:spcPts val="0"/>
              </a:spcBef>
              <a:buNone/>
            </a:pPr>
            <a:r>
              <a:rPr lang="en-GB" sz="2500" b="1" dirty="0" smtClean="0"/>
              <a:t>– </a:t>
            </a:r>
            <a:r>
              <a:rPr lang="en-GB" sz="2500" b="1" dirty="0"/>
              <a:t>He is finally admitting to himself the unfulfilling nature of his life</a:t>
            </a:r>
            <a:r>
              <a:rPr lang="en-GB" sz="2500" b="1" dirty="0" smtClean="0"/>
              <a:t>.</a:t>
            </a:r>
          </a:p>
          <a:p>
            <a:pPr marL="0" indent="0">
              <a:lnSpc>
                <a:spcPct val="100000"/>
              </a:lnSpc>
              <a:spcBef>
                <a:spcPts val="0"/>
              </a:spcBef>
              <a:buNone/>
            </a:pPr>
            <a:endParaRPr lang="en-GB" sz="2500" b="1" dirty="0"/>
          </a:p>
          <a:p>
            <a:pPr>
              <a:lnSpc>
                <a:spcPct val="100000"/>
              </a:lnSpc>
              <a:spcBef>
                <a:spcPts val="0"/>
              </a:spcBef>
            </a:pPr>
            <a:r>
              <a:rPr lang="en-GB" sz="2500" b="1" dirty="0"/>
              <a:t>“he didn’t like wellingtons and a fisherman’s jersey. He hated them in fact: they had no elegance” (P.19) </a:t>
            </a:r>
            <a:endParaRPr lang="en-GB" sz="2500" b="1" dirty="0" smtClean="0"/>
          </a:p>
          <a:p>
            <a:pPr>
              <a:lnSpc>
                <a:spcPct val="100000"/>
              </a:lnSpc>
              <a:spcBef>
                <a:spcPts val="0"/>
              </a:spcBef>
            </a:pPr>
            <a:endParaRPr lang="en-GB" sz="2500" b="1" dirty="0"/>
          </a:p>
          <a:p>
            <a:pPr marL="0" indent="0">
              <a:lnSpc>
                <a:spcPct val="100000"/>
              </a:lnSpc>
              <a:spcBef>
                <a:spcPts val="0"/>
              </a:spcBef>
              <a:buNone/>
            </a:pPr>
            <a:r>
              <a:rPr lang="en-GB" sz="2500" b="1" dirty="0" smtClean="0"/>
              <a:t>– </a:t>
            </a:r>
            <a:r>
              <a:rPr lang="en-GB" sz="2500" b="1" dirty="0"/>
              <a:t>The door has inspired him to express his own feelings and not just be what other people expect him to be. He already has more individuality and freedom of thought than before.</a:t>
            </a:r>
          </a:p>
          <a:p>
            <a:pPr>
              <a:lnSpc>
                <a:spcPct val="100000"/>
              </a:lnSpc>
              <a:spcBef>
                <a:spcPts val="0"/>
              </a:spcBef>
            </a:pPr>
            <a:endParaRPr lang="en-GB" b="1" dirty="0"/>
          </a:p>
        </p:txBody>
      </p:sp>
    </p:spTree>
    <p:extLst>
      <p:ext uri="{BB962C8B-B14F-4D97-AF65-F5344CB8AC3E}">
        <p14:creationId xmlns:p14="http://schemas.microsoft.com/office/powerpoint/2010/main" val="265322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Character</a:t>
            </a:r>
          </a:p>
        </p:txBody>
      </p:sp>
      <p:sp>
        <p:nvSpPr>
          <p:cNvPr id="3" name="Content Placeholder 2"/>
          <p:cNvSpPr>
            <a:spLocks noGrp="1"/>
          </p:cNvSpPr>
          <p:nvPr>
            <p:ph idx="1"/>
          </p:nvPr>
        </p:nvSpPr>
        <p:spPr>
          <a:xfrm>
            <a:off x="71192" y="1554931"/>
            <a:ext cx="9072808" cy="5236393"/>
          </a:xfrm>
        </p:spPr>
        <p:txBody>
          <a:bodyPr>
            <a:noAutofit/>
          </a:bodyPr>
          <a:lstStyle/>
          <a:p>
            <a:pPr marL="0" indent="0">
              <a:lnSpc>
                <a:spcPct val="100000"/>
              </a:lnSpc>
              <a:spcBef>
                <a:spcPts val="0"/>
              </a:spcBef>
              <a:buNone/>
            </a:pPr>
            <a:r>
              <a:rPr lang="en-GB" sz="2500" b="1" u="sng" dirty="0"/>
              <a:t>Potential answers</a:t>
            </a:r>
          </a:p>
          <a:p>
            <a:pPr>
              <a:lnSpc>
                <a:spcPct val="100000"/>
              </a:lnSpc>
              <a:spcBef>
                <a:spcPts val="0"/>
              </a:spcBef>
            </a:pPr>
            <a:r>
              <a:rPr lang="en-GB" sz="2500" b="1" dirty="0"/>
              <a:t>“It had never occurred to him that he could leave the village, especially at his age” (P.25) </a:t>
            </a:r>
            <a:endParaRPr lang="en-GB" sz="2500" b="1" dirty="0" smtClean="0"/>
          </a:p>
          <a:p>
            <a:pPr marL="0" indent="0">
              <a:lnSpc>
                <a:spcPct val="100000"/>
              </a:lnSpc>
              <a:spcBef>
                <a:spcPts val="0"/>
              </a:spcBef>
              <a:buNone/>
            </a:pPr>
            <a:endParaRPr lang="en-GB" sz="2500" b="1" dirty="0"/>
          </a:p>
          <a:p>
            <a:pPr marL="0" indent="0">
              <a:lnSpc>
                <a:spcPct val="100000"/>
              </a:lnSpc>
              <a:spcBef>
                <a:spcPts val="0"/>
              </a:spcBef>
              <a:buNone/>
            </a:pPr>
            <a:r>
              <a:rPr lang="en-GB" sz="2500" b="1" dirty="0" smtClean="0"/>
              <a:t>– </a:t>
            </a:r>
            <a:r>
              <a:rPr lang="en-GB" sz="2500" b="1" dirty="0"/>
              <a:t>Another, potentially bigger, epiphany happens here for </a:t>
            </a:r>
            <a:r>
              <a:rPr lang="en-GB" sz="2500" b="1" dirty="0" err="1"/>
              <a:t>Murdo</a:t>
            </a:r>
            <a:r>
              <a:rPr lang="en-GB" sz="2500" b="1" dirty="0"/>
              <a:t>: the restrictiveness and influence of conformity within the village is so extreme that he has only just realised that leaving is an option</a:t>
            </a:r>
            <a:r>
              <a:rPr lang="en-GB" sz="2500" b="1" dirty="0" smtClean="0"/>
              <a:t>.</a:t>
            </a:r>
          </a:p>
          <a:p>
            <a:pPr marL="0" indent="0">
              <a:lnSpc>
                <a:spcPct val="100000"/>
              </a:lnSpc>
              <a:spcBef>
                <a:spcPts val="0"/>
              </a:spcBef>
              <a:buNone/>
            </a:pPr>
            <a:endParaRPr lang="en-GB" sz="2500" b="1" dirty="0"/>
          </a:p>
          <a:p>
            <a:pPr>
              <a:lnSpc>
                <a:spcPct val="100000"/>
              </a:lnSpc>
              <a:spcBef>
                <a:spcPts val="0"/>
              </a:spcBef>
            </a:pPr>
            <a:r>
              <a:rPr lang="en-GB" sz="2500" b="1" dirty="0"/>
              <a:t>“If he were a true villager would he like the door so much</a:t>
            </a:r>
            <a:r>
              <a:rPr lang="en-GB" sz="2500" b="1" dirty="0" smtClean="0"/>
              <a:t>?”</a:t>
            </a:r>
          </a:p>
          <a:p>
            <a:pPr>
              <a:lnSpc>
                <a:spcPct val="100000"/>
              </a:lnSpc>
              <a:spcBef>
                <a:spcPts val="0"/>
              </a:spcBef>
            </a:pPr>
            <a:endParaRPr lang="en-GB" sz="2500" b="1" dirty="0"/>
          </a:p>
          <a:p>
            <a:pPr marL="0" indent="0">
              <a:lnSpc>
                <a:spcPct val="100000"/>
              </a:lnSpc>
              <a:spcBef>
                <a:spcPts val="0"/>
              </a:spcBef>
              <a:buNone/>
            </a:pPr>
            <a:r>
              <a:rPr lang="en-GB" sz="2500" b="1" dirty="0" smtClean="0"/>
              <a:t>– </a:t>
            </a:r>
            <a:r>
              <a:rPr lang="en-GB" sz="2500" b="1" dirty="0"/>
              <a:t>He is questioning his identity, and realising that he doesn’t belong: if the red door inspires him but is not accepted, then the village is not somewhere he wants to consider himself part of.</a:t>
            </a:r>
          </a:p>
          <a:p>
            <a:pPr>
              <a:lnSpc>
                <a:spcPct val="100000"/>
              </a:lnSpc>
              <a:spcBef>
                <a:spcPts val="0"/>
              </a:spcBef>
            </a:pPr>
            <a:endParaRPr lang="en-GB" b="1" dirty="0"/>
          </a:p>
        </p:txBody>
      </p:sp>
    </p:spTree>
    <p:extLst>
      <p:ext uri="{BB962C8B-B14F-4D97-AF65-F5344CB8AC3E}">
        <p14:creationId xmlns:p14="http://schemas.microsoft.com/office/powerpoint/2010/main" val="27838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Character</a:t>
            </a:r>
          </a:p>
        </p:txBody>
      </p:sp>
      <p:sp>
        <p:nvSpPr>
          <p:cNvPr id="3" name="Content Placeholder 2"/>
          <p:cNvSpPr>
            <a:spLocks noGrp="1"/>
          </p:cNvSpPr>
          <p:nvPr>
            <p:ph idx="1"/>
          </p:nvPr>
        </p:nvSpPr>
        <p:spPr>
          <a:xfrm>
            <a:off x="78458" y="1364431"/>
            <a:ext cx="8987083" cy="5255443"/>
          </a:xfrm>
        </p:spPr>
        <p:txBody>
          <a:bodyPr>
            <a:noAutofit/>
          </a:bodyPr>
          <a:lstStyle/>
          <a:p>
            <a:pPr marL="0" indent="0">
              <a:lnSpc>
                <a:spcPct val="100000"/>
              </a:lnSpc>
              <a:spcBef>
                <a:spcPts val="0"/>
              </a:spcBef>
              <a:buNone/>
            </a:pPr>
            <a:r>
              <a:rPr lang="en-GB" sz="2300" b="1" dirty="0"/>
              <a:t>10. How do paragraph 26 and the final sentence of the story show the massive change in </a:t>
            </a:r>
            <a:r>
              <a:rPr lang="en-GB" sz="2300" b="1" dirty="0" err="1"/>
              <a:t>Murdo’s</a:t>
            </a:r>
            <a:r>
              <a:rPr lang="en-GB" sz="2300" b="1" dirty="0"/>
              <a:t> character?</a:t>
            </a:r>
          </a:p>
          <a:p>
            <a:pPr marL="0" indent="0">
              <a:lnSpc>
                <a:spcPct val="100000"/>
              </a:lnSpc>
              <a:spcBef>
                <a:spcPts val="0"/>
              </a:spcBef>
              <a:buNone/>
            </a:pPr>
            <a:endParaRPr lang="en-GB" sz="2300" b="1" u="sng" dirty="0"/>
          </a:p>
          <a:p>
            <a:pPr marL="0" indent="0">
              <a:lnSpc>
                <a:spcPct val="100000"/>
              </a:lnSpc>
              <a:spcBef>
                <a:spcPts val="0"/>
              </a:spcBef>
              <a:buNone/>
            </a:pPr>
            <a:r>
              <a:rPr lang="en-GB" sz="2300" b="1" u="sng" dirty="0"/>
              <a:t>Potential answers</a:t>
            </a:r>
          </a:p>
          <a:p>
            <a:pPr>
              <a:lnSpc>
                <a:spcPct val="100000"/>
              </a:lnSpc>
              <a:spcBef>
                <a:spcPts val="0"/>
              </a:spcBef>
            </a:pPr>
            <a:r>
              <a:rPr lang="en-GB" sz="2300" b="1" dirty="0"/>
              <a:t>“He felt a certain childlikeness stirring within him as if he were on Christmas day…” </a:t>
            </a:r>
            <a:endParaRPr lang="en-GB" sz="2300" b="1" dirty="0"/>
          </a:p>
          <a:p>
            <a:pPr marL="0" indent="0">
              <a:lnSpc>
                <a:spcPct val="100000"/>
              </a:lnSpc>
              <a:spcBef>
                <a:spcPts val="0"/>
              </a:spcBef>
              <a:buNone/>
            </a:pPr>
            <a:endParaRPr lang="en-GB" sz="2300" b="1" dirty="0" smtClean="0"/>
          </a:p>
          <a:p>
            <a:pPr>
              <a:lnSpc>
                <a:spcPct val="100000"/>
              </a:lnSpc>
              <a:spcBef>
                <a:spcPts val="0"/>
              </a:spcBef>
            </a:pPr>
            <a:r>
              <a:rPr lang="en-GB" sz="2300" b="1" dirty="0" smtClean="0"/>
              <a:t>– </a:t>
            </a:r>
            <a:r>
              <a:rPr lang="en-GB" sz="2300" b="1" dirty="0"/>
              <a:t>This simile makes clear that </a:t>
            </a:r>
            <a:r>
              <a:rPr lang="en-GB" sz="2300" b="1" dirty="0" err="1"/>
              <a:t>Murdo</a:t>
            </a:r>
            <a:r>
              <a:rPr lang="en-GB" sz="2300" b="1" dirty="0"/>
              <a:t> feels energised and invigorated by his epiphany. The red door has uplifted and transformed him into an excited childlike state with lots of unexplored potential within him</a:t>
            </a:r>
            <a:r>
              <a:rPr lang="en-GB" sz="2300" b="1" dirty="0" smtClean="0"/>
              <a:t>.</a:t>
            </a:r>
          </a:p>
          <a:p>
            <a:pPr>
              <a:lnSpc>
                <a:spcPct val="100000"/>
              </a:lnSpc>
              <a:spcBef>
                <a:spcPts val="0"/>
              </a:spcBef>
            </a:pPr>
            <a:endParaRPr lang="en-GB" sz="2300" b="1" dirty="0"/>
          </a:p>
          <a:p>
            <a:pPr>
              <a:lnSpc>
                <a:spcPct val="100000"/>
              </a:lnSpc>
              <a:spcBef>
                <a:spcPts val="0"/>
              </a:spcBef>
            </a:pPr>
            <a:r>
              <a:rPr lang="en-GB" sz="2300" b="1" dirty="0"/>
              <a:t>“He knocked on the door” </a:t>
            </a:r>
            <a:endParaRPr lang="en-GB" sz="2300" b="1" dirty="0"/>
          </a:p>
          <a:p>
            <a:pPr>
              <a:lnSpc>
                <a:spcPct val="100000"/>
              </a:lnSpc>
              <a:spcBef>
                <a:spcPts val="0"/>
              </a:spcBef>
            </a:pPr>
            <a:r>
              <a:rPr lang="en-GB" sz="2300" b="1" dirty="0" smtClean="0"/>
              <a:t> </a:t>
            </a:r>
            <a:r>
              <a:rPr lang="en-GB" sz="2300" b="1" dirty="0"/>
              <a:t>– A satisfying, positive and uplifting final sentence. He is finally free from the shackles of conformity, symbolised by his willingness to knock on Mary’s door.</a:t>
            </a:r>
          </a:p>
        </p:txBody>
      </p:sp>
    </p:spTree>
    <p:extLst>
      <p:ext uri="{BB962C8B-B14F-4D97-AF65-F5344CB8AC3E}">
        <p14:creationId xmlns:p14="http://schemas.microsoft.com/office/powerpoint/2010/main" val="324616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 y="-389756"/>
            <a:ext cx="9144000" cy="1325563"/>
          </a:xfrm>
        </p:spPr>
        <p:txBody>
          <a:bodyPr>
            <a:noAutofit/>
          </a:bodyPr>
          <a:lstStyle/>
          <a:p>
            <a:pPr algn="ctr"/>
            <a:r>
              <a:rPr lang="en-GB" sz="4000" b="1" dirty="0">
                <a:solidFill>
                  <a:srgbClr val="0070C0"/>
                </a:solidFill>
              </a:rPr>
              <a:t>Analysis – </a:t>
            </a:r>
            <a:r>
              <a:rPr lang="en-GB" sz="4000" b="1" dirty="0" smtClean="0">
                <a:solidFill>
                  <a:srgbClr val="0070C0"/>
                </a:solidFill>
              </a:rPr>
              <a:t>Character of Mary (new colour )</a:t>
            </a:r>
            <a:endParaRPr lang="en-GB" sz="4000" b="1" dirty="0">
              <a:solidFill>
                <a:srgbClr val="0070C0"/>
              </a:solidFill>
            </a:endParaRPr>
          </a:p>
        </p:txBody>
      </p:sp>
      <p:sp>
        <p:nvSpPr>
          <p:cNvPr id="3" name="Content Placeholder 2"/>
          <p:cNvSpPr>
            <a:spLocks noGrp="1"/>
          </p:cNvSpPr>
          <p:nvPr>
            <p:ph idx="1"/>
          </p:nvPr>
        </p:nvSpPr>
        <p:spPr>
          <a:xfrm>
            <a:off x="71192" y="659582"/>
            <a:ext cx="9006133" cy="5722168"/>
          </a:xfrm>
        </p:spPr>
        <p:txBody>
          <a:bodyPr>
            <a:noAutofit/>
          </a:bodyPr>
          <a:lstStyle/>
          <a:p>
            <a:pPr marL="0" indent="0">
              <a:lnSpc>
                <a:spcPct val="100000"/>
              </a:lnSpc>
              <a:spcBef>
                <a:spcPts val="0"/>
              </a:spcBef>
              <a:buNone/>
            </a:pPr>
            <a:r>
              <a:rPr lang="en-GB" sz="1800" b="1" dirty="0"/>
              <a:t>11. Now consider the character of Mary. </a:t>
            </a:r>
            <a:r>
              <a:rPr lang="en-GB" sz="1800" b="1" dirty="0"/>
              <a:t> </a:t>
            </a:r>
            <a:r>
              <a:rPr lang="en-GB" sz="1800" b="1" dirty="0" smtClean="0"/>
              <a:t>In </a:t>
            </a:r>
            <a:r>
              <a:rPr lang="en-GB" sz="1800" b="1" dirty="0"/>
              <a:t>paragraph </a:t>
            </a:r>
            <a:r>
              <a:rPr lang="en-GB" sz="1800" b="1" dirty="0" smtClean="0"/>
              <a:t>10, </a:t>
            </a:r>
            <a:r>
              <a:rPr lang="en-GB" sz="1800" b="1" dirty="0"/>
              <a:t>what are the main reasons she seems to be considered “odd” by the villagers? Is there a clue that suggests she might be responsible for </a:t>
            </a:r>
            <a:r>
              <a:rPr lang="en-GB" sz="1800" b="1" dirty="0" err="1"/>
              <a:t>Murdo’s</a:t>
            </a:r>
            <a:r>
              <a:rPr lang="en-GB" sz="1800" b="1" dirty="0"/>
              <a:t> door</a:t>
            </a:r>
            <a:r>
              <a:rPr lang="en-GB" sz="1800" b="1" dirty="0" smtClean="0"/>
              <a:t>?</a:t>
            </a:r>
            <a:endParaRPr lang="en-GB" sz="2300" b="1" u="sng" dirty="0"/>
          </a:p>
          <a:p>
            <a:pPr marL="0" indent="0">
              <a:lnSpc>
                <a:spcPct val="100000"/>
              </a:lnSpc>
              <a:spcBef>
                <a:spcPts val="0"/>
              </a:spcBef>
              <a:buNone/>
            </a:pPr>
            <a:endParaRPr lang="en-GB" sz="1800" b="1" u="sng" dirty="0" smtClean="0"/>
          </a:p>
          <a:p>
            <a:pPr>
              <a:lnSpc>
                <a:spcPct val="100000"/>
              </a:lnSpc>
              <a:spcBef>
                <a:spcPts val="0"/>
              </a:spcBef>
            </a:pPr>
            <a:r>
              <a:rPr lang="en-GB" sz="1800" b="1" i="1" dirty="0" smtClean="0"/>
              <a:t>“</a:t>
            </a:r>
            <a:r>
              <a:rPr lang="en-GB" sz="1800" b="1" i="1" dirty="0"/>
              <a:t>another spinster in the village who wrote poetry… she neglected herself in the service of books and poetry</a:t>
            </a:r>
            <a:r>
              <a:rPr lang="en-GB" sz="1800" b="1" dirty="0"/>
              <a:t>” </a:t>
            </a:r>
            <a:endParaRPr lang="en-GB" sz="1800" b="1" dirty="0" smtClean="0"/>
          </a:p>
          <a:p>
            <a:pPr marL="0" indent="0">
              <a:lnSpc>
                <a:spcPct val="100000"/>
              </a:lnSpc>
              <a:spcBef>
                <a:spcPts val="0"/>
              </a:spcBef>
              <a:buNone/>
            </a:pPr>
            <a:r>
              <a:rPr lang="en-GB" sz="1800" b="1" dirty="0" smtClean="0"/>
              <a:t>– </a:t>
            </a:r>
            <a:r>
              <a:rPr lang="en-GB" sz="1800" b="1" dirty="0"/>
              <a:t>She is creative and therefore does not fit in as the other villagers are repressed and bound by routine and unwritten rules</a:t>
            </a:r>
            <a:r>
              <a:rPr lang="en-GB" sz="1800" b="1" dirty="0" smtClean="0"/>
              <a:t>.</a:t>
            </a:r>
          </a:p>
          <a:p>
            <a:pPr marL="0" indent="0">
              <a:lnSpc>
                <a:spcPct val="100000"/>
              </a:lnSpc>
              <a:spcBef>
                <a:spcPts val="0"/>
              </a:spcBef>
              <a:buNone/>
            </a:pPr>
            <a:endParaRPr lang="en-GB" sz="1800" b="1" dirty="0"/>
          </a:p>
          <a:p>
            <a:pPr>
              <a:lnSpc>
                <a:spcPct val="100000"/>
              </a:lnSpc>
              <a:spcBef>
                <a:spcPts val="0"/>
              </a:spcBef>
            </a:pPr>
            <a:r>
              <a:rPr lang="en-GB" sz="1800" b="1" dirty="0"/>
              <a:t>The fact that she is a spinster (unmarried through choice) and </a:t>
            </a:r>
            <a:r>
              <a:rPr lang="en-GB" sz="1800" b="1" i="1" dirty="0"/>
              <a:t>“lived by </a:t>
            </a:r>
            <a:r>
              <a:rPr lang="en-GB" sz="1800" b="1" i="1" dirty="0" smtClean="0"/>
              <a:t>herself”</a:t>
            </a:r>
          </a:p>
          <a:p>
            <a:pPr>
              <a:lnSpc>
                <a:spcPct val="100000"/>
              </a:lnSpc>
              <a:spcBef>
                <a:spcPts val="0"/>
              </a:spcBef>
              <a:buFontTx/>
              <a:buChar char="-"/>
            </a:pPr>
            <a:r>
              <a:rPr lang="en-GB" sz="1800" b="1" dirty="0" smtClean="0"/>
              <a:t>suggests </a:t>
            </a:r>
            <a:r>
              <a:rPr lang="en-GB" sz="1800" b="1" dirty="0"/>
              <a:t>that she is isolated, but unlike </a:t>
            </a:r>
            <a:r>
              <a:rPr lang="en-GB" sz="1800" b="1" dirty="0" err="1"/>
              <a:t>Murdo</a:t>
            </a:r>
            <a:r>
              <a:rPr lang="en-GB" sz="1800" b="1" dirty="0"/>
              <a:t> has chosen to isolate herself, probably as she realises the village’s attitudes and routines do not reflect her own</a:t>
            </a:r>
            <a:r>
              <a:rPr lang="en-GB" sz="1800" b="1" dirty="0" smtClean="0"/>
              <a:t>.</a:t>
            </a:r>
          </a:p>
          <a:p>
            <a:pPr>
              <a:lnSpc>
                <a:spcPct val="100000"/>
              </a:lnSpc>
              <a:spcBef>
                <a:spcPts val="0"/>
              </a:spcBef>
              <a:buFontTx/>
              <a:buChar char="-"/>
            </a:pPr>
            <a:endParaRPr lang="en-GB" sz="1800" b="1" u="sng" dirty="0"/>
          </a:p>
          <a:p>
            <a:pPr>
              <a:lnSpc>
                <a:spcPct val="100000"/>
              </a:lnSpc>
              <a:spcBef>
                <a:spcPts val="0"/>
              </a:spcBef>
            </a:pPr>
            <a:r>
              <a:rPr lang="en-GB" sz="1800" b="1" i="1" dirty="0"/>
              <a:t>“was seen pottering vaguely about during the day and sometimes during the night as well” </a:t>
            </a:r>
            <a:endParaRPr lang="en-GB" sz="1800" b="1" i="1" dirty="0" smtClean="0"/>
          </a:p>
          <a:p>
            <a:pPr marL="0" indent="0">
              <a:lnSpc>
                <a:spcPct val="100000"/>
              </a:lnSpc>
              <a:spcBef>
                <a:spcPts val="0"/>
              </a:spcBef>
              <a:buNone/>
            </a:pPr>
            <a:r>
              <a:rPr lang="en-GB" sz="1800" b="1" dirty="0" smtClean="0"/>
              <a:t>– </a:t>
            </a:r>
            <a:r>
              <a:rPr lang="en-GB" sz="1800" b="1" dirty="0"/>
              <a:t>As she “potters”, a purposeless movement, she is in contrast to the rest of the villagers who seem to always have a set routine and order to their day. Mary being around at night as well emphasises her non-conformist ways and attitude</a:t>
            </a:r>
            <a:r>
              <a:rPr lang="en-GB" sz="1800" b="1" dirty="0" smtClean="0"/>
              <a:t>.</a:t>
            </a:r>
          </a:p>
          <a:p>
            <a:pPr marL="0" indent="0">
              <a:lnSpc>
                <a:spcPct val="100000"/>
              </a:lnSpc>
              <a:spcBef>
                <a:spcPts val="0"/>
              </a:spcBef>
              <a:buNone/>
            </a:pPr>
            <a:endParaRPr lang="en-GB" sz="1800" b="1" dirty="0"/>
          </a:p>
          <a:p>
            <a:pPr>
              <a:lnSpc>
                <a:spcPct val="100000"/>
              </a:lnSpc>
              <a:spcBef>
                <a:spcPts val="0"/>
              </a:spcBef>
            </a:pPr>
            <a:r>
              <a:rPr lang="en-GB" sz="1800" b="1" i="1" dirty="0"/>
              <a:t>“She dressed in red clothes” </a:t>
            </a:r>
            <a:endParaRPr lang="en-GB" sz="1800" b="1" i="1" dirty="0" smtClean="0"/>
          </a:p>
          <a:p>
            <a:pPr marL="0" indent="0">
              <a:lnSpc>
                <a:spcPct val="100000"/>
              </a:lnSpc>
              <a:spcBef>
                <a:spcPts val="0"/>
              </a:spcBef>
              <a:buNone/>
            </a:pPr>
            <a:r>
              <a:rPr lang="en-GB" sz="1800" b="1" dirty="0" smtClean="0"/>
              <a:t>– </a:t>
            </a:r>
            <a:r>
              <a:rPr lang="en-GB" sz="1800" b="1" dirty="0"/>
              <a:t>The fact that her clothing is the same colour as </a:t>
            </a:r>
            <a:r>
              <a:rPr lang="en-GB" sz="1800" b="1" dirty="0" err="1"/>
              <a:t>Murdo’s</a:t>
            </a:r>
            <a:r>
              <a:rPr lang="en-GB" sz="1800" b="1" dirty="0"/>
              <a:t> door, a colour rarely seen in the village, connects her to the door.</a:t>
            </a:r>
          </a:p>
          <a:p>
            <a:pPr>
              <a:lnSpc>
                <a:spcPct val="100000"/>
              </a:lnSpc>
              <a:spcBef>
                <a:spcPts val="0"/>
              </a:spcBef>
              <a:buFontTx/>
              <a:buChar char="-"/>
            </a:pPr>
            <a:endParaRPr lang="en-GB" sz="2000" b="1" dirty="0"/>
          </a:p>
        </p:txBody>
      </p:sp>
    </p:spTree>
    <p:extLst>
      <p:ext uri="{BB962C8B-B14F-4D97-AF65-F5344CB8AC3E}">
        <p14:creationId xmlns:p14="http://schemas.microsoft.com/office/powerpoint/2010/main" val="353914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Character</a:t>
            </a:r>
          </a:p>
        </p:txBody>
      </p:sp>
      <p:sp>
        <p:nvSpPr>
          <p:cNvPr id="3" name="Content Placeholder 2"/>
          <p:cNvSpPr>
            <a:spLocks noGrp="1"/>
          </p:cNvSpPr>
          <p:nvPr>
            <p:ph idx="1"/>
          </p:nvPr>
        </p:nvSpPr>
        <p:spPr>
          <a:xfrm>
            <a:off x="0" y="1554932"/>
            <a:ext cx="9144000" cy="4949072"/>
          </a:xfrm>
        </p:spPr>
        <p:txBody>
          <a:bodyPr>
            <a:noAutofit/>
          </a:bodyPr>
          <a:lstStyle/>
          <a:p>
            <a:pPr marL="0" indent="0">
              <a:lnSpc>
                <a:spcPct val="100000"/>
              </a:lnSpc>
              <a:spcBef>
                <a:spcPts val="0"/>
              </a:spcBef>
              <a:buNone/>
            </a:pPr>
            <a:r>
              <a:rPr lang="en-GB" sz="2300" b="1" dirty="0"/>
              <a:t>12. </a:t>
            </a:r>
            <a:r>
              <a:rPr lang="en-GB" sz="2300" b="1" dirty="0" err="1"/>
              <a:t>Murdo</a:t>
            </a:r>
            <a:r>
              <a:rPr lang="en-GB" sz="2300" b="1" dirty="0"/>
              <a:t> is inspired to change by the door and, therefore, by Mary. What things from paragraphs 20 and 21 does he find inspiring about her?</a:t>
            </a:r>
          </a:p>
          <a:p>
            <a:pPr marL="0" indent="0">
              <a:lnSpc>
                <a:spcPct val="100000"/>
              </a:lnSpc>
              <a:spcBef>
                <a:spcPts val="0"/>
              </a:spcBef>
              <a:buNone/>
            </a:pPr>
            <a:endParaRPr lang="en-GB" sz="2300" b="1" u="sng" dirty="0"/>
          </a:p>
          <a:p>
            <a:pPr marL="0" indent="0">
              <a:lnSpc>
                <a:spcPct val="100000"/>
              </a:lnSpc>
              <a:spcBef>
                <a:spcPts val="0"/>
              </a:spcBef>
              <a:buNone/>
            </a:pPr>
            <a:r>
              <a:rPr lang="en-GB" sz="2300" b="1" u="sng" dirty="0"/>
              <a:t>Potential answers</a:t>
            </a:r>
          </a:p>
          <a:p>
            <a:pPr>
              <a:lnSpc>
                <a:spcPct val="100000"/>
              </a:lnSpc>
              <a:spcBef>
                <a:spcPts val="0"/>
              </a:spcBef>
            </a:pPr>
            <a:r>
              <a:rPr lang="en-GB" sz="2300" b="1" dirty="0"/>
              <a:t>“Mary had elegance” </a:t>
            </a:r>
            <a:endParaRPr lang="en-GB" sz="2300" b="1" dirty="0"/>
          </a:p>
          <a:p>
            <a:pPr marL="0" indent="0">
              <a:lnSpc>
                <a:spcPct val="100000"/>
              </a:lnSpc>
              <a:spcBef>
                <a:spcPts val="0"/>
              </a:spcBef>
              <a:buNone/>
            </a:pPr>
            <a:r>
              <a:rPr lang="en-GB" sz="2300" b="1" dirty="0" smtClean="0"/>
              <a:t>– </a:t>
            </a:r>
            <a:r>
              <a:rPr lang="en-GB" sz="2300" b="1" dirty="0"/>
              <a:t>Taken in contrast to the previous sentence, where </a:t>
            </a:r>
            <a:r>
              <a:rPr lang="en-GB" sz="2300" b="1" dirty="0" err="1"/>
              <a:t>Murdo</a:t>
            </a:r>
            <a:r>
              <a:rPr lang="en-GB" sz="2300" b="1" dirty="0"/>
              <a:t> said his wellingtons and jersey “had no elegance”, we can tell that </a:t>
            </a:r>
            <a:r>
              <a:rPr lang="en-GB" sz="2300" b="1" dirty="0" err="1"/>
              <a:t>Murdo</a:t>
            </a:r>
            <a:r>
              <a:rPr lang="en-GB" sz="2300" b="1" dirty="0"/>
              <a:t> sees Mary as representative of everything the village is not. This merely emphasises how her non-conformity is a positive, freeing thing</a:t>
            </a:r>
            <a:r>
              <a:rPr lang="en-GB" sz="2300" b="1" dirty="0" smtClean="0"/>
              <a:t>.</a:t>
            </a:r>
          </a:p>
          <a:p>
            <a:pPr marL="0" indent="0">
              <a:lnSpc>
                <a:spcPct val="100000"/>
              </a:lnSpc>
              <a:spcBef>
                <a:spcPts val="0"/>
              </a:spcBef>
              <a:buNone/>
            </a:pPr>
            <a:endParaRPr lang="en-GB" sz="2300" b="1" dirty="0"/>
          </a:p>
          <a:p>
            <a:pPr>
              <a:lnSpc>
                <a:spcPct val="100000"/>
              </a:lnSpc>
              <a:spcBef>
                <a:spcPts val="0"/>
              </a:spcBef>
            </a:pPr>
            <a:r>
              <a:rPr lang="en-GB" sz="2300" b="1" dirty="0"/>
              <a:t>“she made no concessions to anybody… her world was her own, depending on none</a:t>
            </a:r>
            <a:r>
              <a:rPr lang="en-GB" sz="2300" b="1" dirty="0" smtClean="0"/>
              <a:t>”</a:t>
            </a:r>
          </a:p>
          <a:p>
            <a:pPr>
              <a:lnSpc>
                <a:spcPct val="100000"/>
              </a:lnSpc>
              <a:spcBef>
                <a:spcPts val="0"/>
              </a:spcBef>
            </a:pPr>
            <a:r>
              <a:rPr lang="en-GB" sz="2300" b="1" dirty="0" smtClean="0"/>
              <a:t>– </a:t>
            </a:r>
            <a:r>
              <a:rPr lang="en-GB" sz="2300" b="1" dirty="0"/>
              <a:t>He admires her individuality and her independence, especially in the midst of the village’s restrictiveness.</a:t>
            </a:r>
          </a:p>
          <a:p>
            <a:pPr>
              <a:lnSpc>
                <a:spcPct val="100000"/>
              </a:lnSpc>
              <a:spcBef>
                <a:spcPts val="0"/>
              </a:spcBef>
            </a:pPr>
            <a:endParaRPr lang="en-GB" sz="2300" b="1" dirty="0"/>
          </a:p>
        </p:txBody>
      </p:sp>
    </p:spTree>
    <p:extLst>
      <p:ext uri="{BB962C8B-B14F-4D97-AF65-F5344CB8AC3E}">
        <p14:creationId xmlns:p14="http://schemas.microsoft.com/office/powerpoint/2010/main" val="177403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9110"/>
            <a:ext cx="7886700" cy="1206630"/>
          </a:xfrm>
        </p:spPr>
        <p:txBody>
          <a:bodyPr>
            <a:normAutofit/>
          </a:bodyPr>
          <a:lstStyle/>
          <a:p>
            <a:pPr algn="ctr"/>
            <a:r>
              <a:rPr lang="en-GB" sz="7200" b="1" dirty="0">
                <a:solidFill>
                  <a:srgbClr val="0070C0"/>
                </a:solidFill>
              </a:rPr>
              <a:t>Conformity</a:t>
            </a:r>
          </a:p>
        </p:txBody>
      </p:sp>
      <p:sp>
        <p:nvSpPr>
          <p:cNvPr id="3" name="Content Placeholder 2"/>
          <p:cNvSpPr>
            <a:spLocks noGrp="1"/>
          </p:cNvSpPr>
          <p:nvPr>
            <p:ph idx="1"/>
          </p:nvPr>
        </p:nvSpPr>
        <p:spPr>
          <a:xfrm>
            <a:off x="377071" y="1225484"/>
            <a:ext cx="8408709" cy="5524107"/>
          </a:xfrm>
        </p:spPr>
        <p:txBody>
          <a:bodyPr>
            <a:normAutofit/>
          </a:bodyPr>
          <a:lstStyle/>
          <a:p>
            <a:pPr marL="0" indent="0">
              <a:lnSpc>
                <a:spcPct val="100000"/>
              </a:lnSpc>
              <a:spcBef>
                <a:spcPts val="0"/>
              </a:spcBef>
              <a:buNone/>
            </a:pPr>
            <a:r>
              <a:rPr lang="en-GB" sz="3800" b="1" dirty="0"/>
              <a:t>What does it mean to “conform”?</a:t>
            </a:r>
          </a:p>
          <a:p>
            <a:pPr marL="0" indent="0">
              <a:lnSpc>
                <a:spcPct val="100000"/>
              </a:lnSpc>
              <a:spcBef>
                <a:spcPts val="0"/>
              </a:spcBef>
              <a:buNone/>
            </a:pPr>
            <a:endParaRPr lang="en-GB" b="1" dirty="0"/>
          </a:p>
          <a:p>
            <a:pPr marL="0" indent="0">
              <a:lnSpc>
                <a:spcPct val="100000"/>
              </a:lnSpc>
              <a:spcBef>
                <a:spcPts val="0"/>
              </a:spcBef>
              <a:buNone/>
            </a:pPr>
            <a:endParaRPr lang="en-GB" b="1" dirty="0"/>
          </a:p>
          <a:p>
            <a:pPr marL="0" indent="0">
              <a:lnSpc>
                <a:spcPct val="100000"/>
              </a:lnSpc>
              <a:spcBef>
                <a:spcPts val="0"/>
              </a:spcBef>
              <a:buNone/>
            </a:pPr>
            <a:r>
              <a:rPr lang="en-GB" sz="4900" b="1" dirty="0"/>
              <a:t>Conformity = a social influence that involves someone changing their behaviour or beliefs to fit in with a larger group (or society in general).</a:t>
            </a:r>
          </a:p>
          <a:p>
            <a:pPr marL="0" indent="0">
              <a:lnSpc>
                <a:spcPct val="100000"/>
              </a:lnSpc>
              <a:spcBef>
                <a:spcPts val="0"/>
              </a:spcBef>
              <a:buNone/>
            </a:pPr>
            <a:endParaRPr lang="en-GB" sz="3600" b="1" dirty="0"/>
          </a:p>
          <a:p>
            <a:pPr marL="0" indent="0">
              <a:lnSpc>
                <a:spcPct val="100000"/>
              </a:lnSpc>
              <a:spcBef>
                <a:spcPts val="0"/>
              </a:spcBef>
              <a:buNone/>
            </a:pPr>
            <a:endParaRPr lang="en-GB" sz="3600" b="1" dirty="0"/>
          </a:p>
          <a:p>
            <a:pPr marL="0" indent="0">
              <a:lnSpc>
                <a:spcPct val="100000"/>
              </a:lnSpc>
              <a:spcBef>
                <a:spcPts val="0"/>
              </a:spcBef>
              <a:buNone/>
            </a:pPr>
            <a:endParaRPr lang="en-GB" sz="3600" b="1" dirty="0"/>
          </a:p>
        </p:txBody>
      </p:sp>
    </p:spTree>
    <p:extLst>
      <p:ext uri="{BB962C8B-B14F-4D97-AF65-F5344CB8AC3E}">
        <p14:creationId xmlns:p14="http://schemas.microsoft.com/office/powerpoint/2010/main" val="114569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Character</a:t>
            </a:r>
          </a:p>
        </p:txBody>
      </p:sp>
      <p:sp>
        <p:nvSpPr>
          <p:cNvPr id="3" name="Content Placeholder 2"/>
          <p:cNvSpPr>
            <a:spLocks noGrp="1"/>
          </p:cNvSpPr>
          <p:nvPr>
            <p:ph idx="1"/>
          </p:nvPr>
        </p:nvSpPr>
        <p:spPr>
          <a:xfrm>
            <a:off x="480767" y="1602557"/>
            <a:ext cx="8182466" cy="4949072"/>
          </a:xfrm>
        </p:spPr>
        <p:txBody>
          <a:bodyPr>
            <a:noAutofit/>
          </a:bodyPr>
          <a:lstStyle/>
          <a:p>
            <a:pPr marL="0" indent="0">
              <a:lnSpc>
                <a:spcPct val="100000"/>
              </a:lnSpc>
              <a:spcBef>
                <a:spcPts val="0"/>
              </a:spcBef>
              <a:buNone/>
            </a:pPr>
            <a:r>
              <a:rPr lang="en-GB" sz="2200" b="1" u="sng" dirty="0"/>
              <a:t>Potential answers</a:t>
            </a:r>
          </a:p>
          <a:p>
            <a:pPr>
              <a:lnSpc>
                <a:spcPct val="100000"/>
              </a:lnSpc>
              <a:spcBef>
                <a:spcPts val="0"/>
              </a:spcBef>
            </a:pPr>
            <a:r>
              <a:rPr lang="en-GB" sz="2200" b="1" dirty="0"/>
              <a:t>“fond of children and used to make up masks for them at Hallowe’en… she was romantic” (P.21) – She is creative and passionate and </a:t>
            </a:r>
            <a:r>
              <a:rPr lang="en-GB" sz="2200" b="1" dirty="0" err="1"/>
              <a:t>Murdo</a:t>
            </a:r>
            <a:r>
              <a:rPr lang="en-GB" sz="2200" b="1" dirty="0"/>
              <a:t> evidently believes she would help him fulfil his hidden desires. That he points out she is “fond of children” also shows he sees her as a potential partner/mother for his own kids.</a:t>
            </a:r>
          </a:p>
          <a:p>
            <a:pPr>
              <a:lnSpc>
                <a:spcPct val="100000"/>
              </a:lnSpc>
              <a:spcBef>
                <a:spcPts val="0"/>
              </a:spcBef>
            </a:pPr>
            <a:r>
              <a:rPr lang="en-GB" sz="2200" b="1" dirty="0"/>
              <a:t>“she had sudden bursts of rage too which might be the sign of a spirit without servility. One couldn’t marry a clod” (P.21) – She does not live to please others and will get angry if she feels it was justified. </a:t>
            </a:r>
            <a:r>
              <a:rPr lang="en-GB" sz="2200" b="1" dirty="0" err="1"/>
              <a:t>Murdo</a:t>
            </a:r>
            <a:r>
              <a:rPr lang="en-GB" sz="2200" b="1" dirty="0"/>
              <a:t> doesn’t want to marry a </a:t>
            </a:r>
            <a:r>
              <a:rPr lang="en-GB" sz="2200" b="1" u="sng" dirty="0"/>
              <a:t>“clod” </a:t>
            </a:r>
            <a:r>
              <a:rPr lang="en-GB" sz="2200" b="1" dirty="0"/>
              <a:t>(a stupid person) and here he is obviously viewing her as marriage material for himself. He realises he is attracted to her.</a:t>
            </a:r>
          </a:p>
          <a:p>
            <a:pPr>
              <a:lnSpc>
                <a:spcPct val="100000"/>
              </a:lnSpc>
              <a:spcBef>
                <a:spcPts val="0"/>
              </a:spcBef>
            </a:pPr>
            <a:r>
              <a:rPr lang="en-GB" sz="2200" b="1" dirty="0"/>
              <a:t>Anger or rage is also often associated with the colour red, another link to Mary/the door.</a:t>
            </a:r>
          </a:p>
          <a:p>
            <a:pPr>
              <a:lnSpc>
                <a:spcPct val="100000"/>
              </a:lnSpc>
              <a:spcBef>
                <a:spcPts val="0"/>
              </a:spcBef>
            </a:pPr>
            <a:endParaRPr lang="en-GB" sz="2300" b="1" dirty="0"/>
          </a:p>
        </p:txBody>
      </p:sp>
    </p:spTree>
    <p:extLst>
      <p:ext uri="{BB962C8B-B14F-4D97-AF65-F5344CB8AC3E}">
        <p14:creationId xmlns:p14="http://schemas.microsoft.com/office/powerpoint/2010/main" val="422336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Character</a:t>
            </a:r>
          </a:p>
        </p:txBody>
      </p:sp>
      <p:sp>
        <p:nvSpPr>
          <p:cNvPr id="3" name="Content Placeholder 2"/>
          <p:cNvSpPr>
            <a:spLocks noGrp="1"/>
          </p:cNvSpPr>
          <p:nvPr>
            <p:ph idx="1"/>
          </p:nvPr>
        </p:nvSpPr>
        <p:spPr>
          <a:xfrm>
            <a:off x="114300" y="1478731"/>
            <a:ext cx="9029700" cy="4969693"/>
          </a:xfrm>
        </p:spPr>
        <p:txBody>
          <a:bodyPr>
            <a:noAutofit/>
          </a:bodyPr>
          <a:lstStyle/>
          <a:p>
            <a:pPr marL="0" indent="0">
              <a:lnSpc>
                <a:spcPct val="100000"/>
              </a:lnSpc>
              <a:spcBef>
                <a:spcPts val="0"/>
              </a:spcBef>
              <a:buNone/>
            </a:pPr>
            <a:r>
              <a:rPr lang="en-GB" sz="2600" b="1" dirty="0"/>
              <a:t>13. Mary does not gossip and is well-read/educated, yet these things lead to her being viewed negatively by the villagers. What does this tell us about their point of view?</a:t>
            </a:r>
          </a:p>
          <a:p>
            <a:pPr marL="0" indent="0">
              <a:lnSpc>
                <a:spcPct val="100000"/>
              </a:lnSpc>
              <a:spcBef>
                <a:spcPts val="0"/>
              </a:spcBef>
              <a:buNone/>
            </a:pPr>
            <a:endParaRPr lang="en-GB" sz="2600" b="1" u="sng" dirty="0"/>
          </a:p>
          <a:p>
            <a:pPr marL="0" indent="0">
              <a:lnSpc>
                <a:spcPct val="100000"/>
              </a:lnSpc>
              <a:spcBef>
                <a:spcPts val="0"/>
              </a:spcBef>
              <a:buNone/>
            </a:pPr>
            <a:r>
              <a:rPr lang="en-GB" sz="2600" b="1" u="sng" dirty="0"/>
              <a:t>Potential answers</a:t>
            </a:r>
          </a:p>
          <a:p>
            <a:pPr>
              <a:lnSpc>
                <a:spcPct val="100000"/>
              </a:lnSpc>
              <a:spcBef>
                <a:spcPts val="0"/>
              </a:spcBef>
            </a:pPr>
            <a:r>
              <a:rPr lang="en-GB" sz="2600" b="1" dirty="0"/>
              <a:t>Not gossiping and being educated would normally be viewed within society as POSITIVE qualities.</a:t>
            </a:r>
          </a:p>
          <a:p>
            <a:pPr>
              <a:lnSpc>
                <a:spcPct val="100000"/>
              </a:lnSpc>
              <a:spcBef>
                <a:spcPts val="0"/>
              </a:spcBef>
            </a:pPr>
            <a:r>
              <a:rPr lang="en-GB" sz="2600" b="1" dirty="0"/>
              <a:t>The fact that the villagers view these negatively is </a:t>
            </a:r>
            <a:r>
              <a:rPr lang="en-GB" sz="2600" b="1" u="sng" dirty="0"/>
              <a:t>ironic</a:t>
            </a:r>
            <a:r>
              <a:rPr lang="en-GB" sz="2600" b="1" dirty="0"/>
              <a:t>, and only emphasises their </a:t>
            </a:r>
            <a:r>
              <a:rPr lang="en-GB" sz="2600" b="1" u="sng" dirty="0"/>
              <a:t>insular</a:t>
            </a:r>
            <a:r>
              <a:rPr lang="en-GB" sz="2600" b="1" dirty="0"/>
              <a:t> (narrow-minded, ignorant or uninterested in others’ points of view) ways.</a:t>
            </a:r>
          </a:p>
        </p:txBody>
      </p:sp>
    </p:spTree>
    <p:extLst>
      <p:ext uri="{BB962C8B-B14F-4D97-AF65-F5344CB8AC3E}">
        <p14:creationId xmlns:p14="http://schemas.microsoft.com/office/powerpoint/2010/main" val="371296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Symbolism</a:t>
            </a:r>
          </a:p>
        </p:txBody>
      </p:sp>
      <p:sp>
        <p:nvSpPr>
          <p:cNvPr id="3" name="Content Placeholder 2"/>
          <p:cNvSpPr>
            <a:spLocks noGrp="1"/>
          </p:cNvSpPr>
          <p:nvPr>
            <p:ph idx="1"/>
          </p:nvPr>
        </p:nvSpPr>
        <p:spPr>
          <a:xfrm>
            <a:off x="480767" y="1602557"/>
            <a:ext cx="8182466" cy="4949072"/>
          </a:xfrm>
        </p:spPr>
        <p:txBody>
          <a:bodyPr>
            <a:noAutofit/>
          </a:bodyPr>
          <a:lstStyle/>
          <a:p>
            <a:pPr marL="0" indent="0">
              <a:lnSpc>
                <a:spcPct val="100000"/>
              </a:lnSpc>
              <a:spcBef>
                <a:spcPts val="0"/>
              </a:spcBef>
              <a:buNone/>
            </a:pPr>
            <a:r>
              <a:rPr lang="en-GB" sz="2600" b="1" dirty="0"/>
              <a:t>Symbolism = when a feeling, idea, emotion, person, etc. is represented by something else (a </a:t>
            </a:r>
            <a:r>
              <a:rPr lang="en-GB" sz="2600" b="1" u="sng" dirty="0"/>
              <a:t>physical</a:t>
            </a:r>
            <a:r>
              <a:rPr lang="en-GB" sz="2600" b="1" dirty="0"/>
              <a:t> thing that can be seen).</a:t>
            </a:r>
          </a:p>
          <a:p>
            <a:pPr marL="0" indent="0">
              <a:lnSpc>
                <a:spcPct val="100000"/>
              </a:lnSpc>
              <a:spcBef>
                <a:spcPts val="0"/>
              </a:spcBef>
              <a:buNone/>
            </a:pPr>
            <a:endParaRPr lang="en-GB" sz="2600" b="1" dirty="0"/>
          </a:p>
          <a:p>
            <a:pPr marL="0" indent="0">
              <a:lnSpc>
                <a:spcPct val="100000"/>
              </a:lnSpc>
              <a:spcBef>
                <a:spcPts val="0"/>
              </a:spcBef>
              <a:buNone/>
            </a:pPr>
            <a:r>
              <a:rPr lang="en-GB" sz="2600" b="1" u="sng" dirty="0"/>
              <a:t>Examples</a:t>
            </a:r>
            <a:endParaRPr lang="en-GB" sz="2600" b="1" dirty="0"/>
          </a:p>
          <a:p>
            <a:pPr marL="0" indent="0">
              <a:lnSpc>
                <a:spcPct val="100000"/>
              </a:lnSpc>
              <a:spcBef>
                <a:spcPts val="0"/>
              </a:spcBef>
              <a:buNone/>
            </a:pPr>
            <a:endParaRPr lang="en-GB" sz="2600"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78" y="3919330"/>
            <a:ext cx="1224170" cy="13990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323" y="3708124"/>
            <a:ext cx="1400812" cy="13674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0273" y="5326102"/>
            <a:ext cx="1355234" cy="13090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3410" y="3708124"/>
            <a:ext cx="2359922" cy="113977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3741" y="4589363"/>
            <a:ext cx="1409628" cy="1962266"/>
          </a:xfrm>
          <a:prstGeom prst="rect">
            <a:avLst/>
          </a:prstGeom>
        </p:spPr>
      </p:pic>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6723" y="5034614"/>
            <a:ext cx="1535802" cy="1678667"/>
          </a:xfrm>
          <a:prstGeom prst="rect">
            <a:avLst/>
          </a:prstGeom>
        </p:spPr>
      </p:pic>
    </p:spTree>
    <p:extLst>
      <p:ext uri="{BB962C8B-B14F-4D97-AF65-F5344CB8AC3E}">
        <p14:creationId xmlns:p14="http://schemas.microsoft.com/office/powerpoint/2010/main" val="174753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Symbolism</a:t>
            </a:r>
          </a:p>
        </p:txBody>
      </p:sp>
      <p:sp>
        <p:nvSpPr>
          <p:cNvPr id="3" name="Content Placeholder 2"/>
          <p:cNvSpPr>
            <a:spLocks noGrp="1"/>
          </p:cNvSpPr>
          <p:nvPr>
            <p:ph idx="1"/>
          </p:nvPr>
        </p:nvSpPr>
        <p:spPr>
          <a:xfrm>
            <a:off x="480767" y="1602557"/>
            <a:ext cx="8182466" cy="4949072"/>
          </a:xfrm>
        </p:spPr>
        <p:txBody>
          <a:bodyPr>
            <a:noAutofit/>
          </a:bodyPr>
          <a:lstStyle/>
          <a:p>
            <a:pPr marL="0" indent="0">
              <a:lnSpc>
                <a:spcPct val="100000"/>
              </a:lnSpc>
              <a:spcBef>
                <a:spcPts val="0"/>
              </a:spcBef>
              <a:buNone/>
            </a:pPr>
            <a:r>
              <a:rPr lang="en-GB" sz="3200" b="1" dirty="0"/>
              <a:t>What about colours?</a:t>
            </a:r>
          </a:p>
          <a:p>
            <a:pPr marL="0" indent="0">
              <a:lnSpc>
                <a:spcPct val="100000"/>
              </a:lnSpc>
              <a:spcBef>
                <a:spcPts val="0"/>
              </a:spcBef>
              <a:buNone/>
            </a:pPr>
            <a:endParaRPr lang="en-GB" sz="2600" b="1" u="sng" dirty="0"/>
          </a:p>
          <a:p>
            <a:pPr marL="0" indent="0">
              <a:lnSpc>
                <a:spcPct val="100000"/>
              </a:lnSpc>
              <a:spcBef>
                <a:spcPts val="0"/>
              </a:spcBef>
              <a:buNone/>
            </a:pPr>
            <a:r>
              <a:rPr lang="en-GB" sz="2600" b="1" dirty="0"/>
              <a:t>Discussing with the person sitting next to you, write down all the things you can think of that are represented by the colour </a:t>
            </a:r>
            <a:r>
              <a:rPr lang="en-GB" sz="2600" b="1" u="sng" dirty="0"/>
              <a:t>RED</a:t>
            </a:r>
            <a:r>
              <a:rPr lang="en-GB" sz="2600" b="1" dirty="0"/>
              <a:t>.</a:t>
            </a:r>
          </a:p>
          <a:p>
            <a:pPr marL="0" indent="0">
              <a:lnSpc>
                <a:spcPct val="100000"/>
              </a:lnSpc>
              <a:spcBef>
                <a:spcPts val="0"/>
              </a:spcBef>
              <a:buNone/>
            </a:pPr>
            <a:endParaRPr lang="en-GB" sz="2600" b="1" dirty="0"/>
          </a:p>
          <a:p>
            <a:pPr marL="0" indent="0">
              <a:lnSpc>
                <a:spcPct val="100000"/>
              </a:lnSpc>
              <a:spcBef>
                <a:spcPts val="0"/>
              </a:spcBef>
              <a:buNone/>
            </a:pPr>
            <a:r>
              <a:rPr lang="en-GB" sz="2600" b="1" dirty="0"/>
              <a:t>Love, passion, anger, danger, blood, fire, heat, </a:t>
            </a:r>
            <a:r>
              <a:rPr lang="en-GB" sz="2600" b="1" dirty="0" smtClean="0"/>
              <a:t>embarrassment, hatred</a:t>
            </a:r>
            <a:r>
              <a:rPr lang="en-GB" sz="2600" b="1" dirty="0"/>
              <a:t>, romanticism, murder…</a:t>
            </a:r>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6935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88884"/>
            <a:ext cx="7886700" cy="434974"/>
          </a:xfrm>
        </p:spPr>
        <p:txBody>
          <a:bodyPr>
            <a:normAutofit fontScale="90000"/>
          </a:bodyPr>
          <a:lstStyle/>
          <a:p>
            <a:pPr algn="ctr"/>
            <a:r>
              <a:rPr lang="en-GB" sz="4000" b="1" dirty="0">
                <a:solidFill>
                  <a:srgbClr val="0070C0"/>
                </a:solidFill>
              </a:rPr>
              <a:t>Analysis – Symbolism</a:t>
            </a:r>
          </a:p>
        </p:txBody>
      </p:sp>
      <p:sp>
        <p:nvSpPr>
          <p:cNvPr id="3" name="Content Placeholder 2"/>
          <p:cNvSpPr>
            <a:spLocks noGrp="1"/>
          </p:cNvSpPr>
          <p:nvPr>
            <p:ph idx="1"/>
          </p:nvPr>
        </p:nvSpPr>
        <p:spPr>
          <a:xfrm>
            <a:off x="0" y="695324"/>
            <a:ext cx="9144000" cy="4646629"/>
          </a:xfrm>
        </p:spPr>
        <p:txBody>
          <a:bodyPr>
            <a:noAutofit/>
          </a:bodyPr>
          <a:lstStyle/>
          <a:p>
            <a:pPr marL="0" indent="0">
              <a:lnSpc>
                <a:spcPct val="100000"/>
              </a:lnSpc>
              <a:spcBef>
                <a:spcPts val="0"/>
              </a:spcBef>
              <a:buNone/>
            </a:pPr>
            <a:r>
              <a:rPr lang="en-GB" sz="2000" b="1" dirty="0"/>
              <a:t>14. Draw the following table in your </a:t>
            </a:r>
            <a:r>
              <a:rPr lang="en-GB" sz="2000" b="1" dirty="0" smtClean="0"/>
              <a:t>jotter. </a:t>
            </a:r>
            <a:endParaRPr lang="en-GB" sz="2000" b="1" dirty="0"/>
          </a:p>
          <a:p>
            <a:pPr marL="0" indent="0">
              <a:lnSpc>
                <a:spcPct val="100000"/>
              </a:lnSpc>
              <a:spcBef>
                <a:spcPts val="0"/>
              </a:spcBef>
              <a:buNone/>
            </a:pPr>
            <a:endParaRPr lang="en-GB" sz="1800" b="1" dirty="0"/>
          </a:p>
          <a:p>
            <a:pPr marL="0" indent="0">
              <a:lnSpc>
                <a:spcPct val="100000"/>
              </a:lnSpc>
              <a:spcBef>
                <a:spcPts val="0"/>
              </a:spcBef>
              <a:buNone/>
            </a:pPr>
            <a:endParaRPr lang="en-GB" sz="1800" b="1"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2833916173"/>
              </p:ext>
            </p:extLst>
          </p:nvPr>
        </p:nvGraphicFramePr>
        <p:xfrm>
          <a:off x="102395" y="1266824"/>
          <a:ext cx="8863010" cy="5273375"/>
        </p:xfrm>
        <a:graphic>
          <a:graphicData uri="http://schemas.openxmlformats.org/drawingml/2006/table">
            <a:tbl>
              <a:tblPr firstRow="1" bandRow="1">
                <a:tableStyleId>{5C22544A-7EE6-4342-B048-85BDC9FD1C3A}</a:tableStyleId>
              </a:tblPr>
              <a:tblGrid>
                <a:gridCol w="1346402">
                  <a:extLst>
                    <a:ext uri="{9D8B030D-6E8A-4147-A177-3AD203B41FA5}">
                      <a16:colId xmlns:a16="http://schemas.microsoft.com/office/drawing/2014/main" xmlns="" val="3002526344"/>
                    </a:ext>
                  </a:extLst>
                </a:gridCol>
                <a:gridCol w="1636993">
                  <a:extLst>
                    <a:ext uri="{9D8B030D-6E8A-4147-A177-3AD203B41FA5}">
                      <a16:colId xmlns:a16="http://schemas.microsoft.com/office/drawing/2014/main" xmlns="" val="516166560"/>
                    </a:ext>
                  </a:extLst>
                </a:gridCol>
                <a:gridCol w="2301813">
                  <a:extLst>
                    <a:ext uri="{9D8B030D-6E8A-4147-A177-3AD203B41FA5}">
                      <a16:colId xmlns:a16="http://schemas.microsoft.com/office/drawing/2014/main" xmlns="" val="188558540"/>
                    </a:ext>
                  </a:extLst>
                </a:gridCol>
                <a:gridCol w="3577802"/>
              </a:tblGrid>
              <a:tr h="483750">
                <a:tc>
                  <a:txBody>
                    <a:bodyPr/>
                    <a:lstStyle/>
                    <a:p>
                      <a:pPr algn="ctr"/>
                      <a:r>
                        <a:rPr lang="en-GB" sz="1100" dirty="0"/>
                        <a:t>SYMBOL FROM STORY</a:t>
                      </a:r>
                    </a:p>
                  </a:txBody>
                  <a:tcPr anchor="ctr"/>
                </a:tc>
                <a:tc>
                  <a:txBody>
                    <a:bodyPr/>
                    <a:lstStyle/>
                    <a:p>
                      <a:pPr algn="ctr"/>
                      <a:r>
                        <a:rPr lang="en-GB" sz="1100" dirty="0"/>
                        <a:t>WHAT</a:t>
                      </a:r>
                      <a:r>
                        <a:rPr lang="en-GB" sz="1100" baseline="0" dirty="0"/>
                        <a:t> IT SYMBOLISES</a:t>
                      </a:r>
                      <a:endParaRPr lang="en-GB" sz="1100" dirty="0"/>
                    </a:p>
                  </a:txBody>
                  <a:tcPr anchor="ctr"/>
                </a:tc>
                <a:tc>
                  <a:txBody>
                    <a:bodyPr/>
                    <a:lstStyle/>
                    <a:p>
                      <a:pPr algn="ctr"/>
                      <a:r>
                        <a:rPr lang="en-GB" sz="1100" dirty="0" smtClean="0"/>
                        <a:t>QUOTATIONS</a:t>
                      </a:r>
                      <a:endParaRPr lang="en-GB"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ANALYSIS</a:t>
                      </a:r>
                    </a:p>
                  </a:txBody>
                  <a:tcPr anchor="ctr"/>
                </a:tc>
                <a:extLst>
                  <a:ext uri="{0D108BD9-81ED-4DB2-BD59-A6C34878D82A}">
                    <a16:rowId xmlns:a16="http://schemas.microsoft.com/office/drawing/2014/main" xmlns="" val="2589045211"/>
                  </a:ext>
                </a:extLst>
              </a:tr>
              <a:tr h="893078">
                <a:tc>
                  <a:txBody>
                    <a:bodyPr/>
                    <a:lstStyle/>
                    <a:p>
                      <a:pPr marL="0" indent="0">
                        <a:lnSpc>
                          <a:spcPct val="100000"/>
                        </a:lnSpc>
                        <a:spcBef>
                          <a:spcPts val="0"/>
                        </a:spcBef>
                        <a:buNone/>
                      </a:pPr>
                      <a:endParaRPr lang="en-GB" sz="1100" b="1" u="sng" dirty="0" smtClean="0"/>
                    </a:p>
                    <a:p>
                      <a:pPr>
                        <a:lnSpc>
                          <a:spcPct val="100000"/>
                        </a:lnSpc>
                        <a:spcBef>
                          <a:spcPts val="0"/>
                        </a:spcBef>
                      </a:pPr>
                      <a:r>
                        <a:rPr lang="en-GB" sz="1100" b="1" dirty="0" smtClean="0"/>
                        <a:t>The red door (P.11, 12, 16, 19, 28)</a:t>
                      </a:r>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xmlns="" val="1336024472"/>
                  </a:ext>
                </a:extLst>
              </a:tr>
              <a:tr h="494512">
                <a:tc>
                  <a:txBody>
                    <a:bodyPr/>
                    <a:lstStyle/>
                    <a:p>
                      <a:pPr>
                        <a:lnSpc>
                          <a:spcPct val="100000"/>
                        </a:lnSpc>
                        <a:spcBef>
                          <a:spcPts val="0"/>
                        </a:spcBef>
                      </a:pPr>
                      <a:r>
                        <a:rPr lang="en-GB" sz="1100" b="1" dirty="0" smtClean="0"/>
                        <a:t>The children (P.3)</a:t>
                      </a:r>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r>
              <a:tr h="620193">
                <a:tc>
                  <a:txBody>
                    <a:bodyPr/>
                    <a:lstStyle/>
                    <a:p>
                      <a:pPr>
                        <a:lnSpc>
                          <a:spcPct val="100000"/>
                        </a:lnSpc>
                        <a:spcBef>
                          <a:spcPts val="0"/>
                        </a:spcBef>
                      </a:pPr>
                      <a:r>
                        <a:rPr lang="en-GB" sz="1100" b="1" dirty="0" smtClean="0"/>
                        <a:t>Hallowe’en masks (P.3, 25)</a:t>
                      </a:r>
                      <a:endParaRPr lang="en-GB" sz="1100" dirty="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r>
              <a:tr h="620193">
                <a:tc>
                  <a:txBody>
                    <a:bodyPr/>
                    <a:lstStyle/>
                    <a:p>
                      <a:pPr>
                        <a:lnSpc>
                          <a:spcPct val="100000"/>
                        </a:lnSpc>
                        <a:spcBef>
                          <a:spcPts val="0"/>
                        </a:spcBef>
                      </a:pPr>
                      <a:endParaRPr lang="en-GB" sz="1100" b="1" dirty="0" smtClean="0"/>
                    </a:p>
                    <a:p>
                      <a:pPr>
                        <a:lnSpc>
                          <a:spcPct val="100000"/>
                        </a:lnSpc>
                        <a:spcBef>
                          <a:spcPts val="0"/>
                        </a:spcBef>
                      </a:pPr>
                      <a:r>
                        <a:rPr lang="en-GB" sz="1100" b="1" dirty="0" smtClean="0"/>
                        <a:t>Mary (P.10, 20, 21)</a:t>
                      </a:r>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r>
              <a:tr h="510349">
                <a:tc>
                  <a:txBody>
                    <a:bodyPr/>
                    <a:lstStyle/>
                    <a:p>
                      <a:pPr>
                        <a:lnSpc>
                          <a:spcPct val="100000"/>
                        </a:lnSpc>
                        <a:spcBef>
                          <a:spcPts val="0"/>
                        </a:spcBef>
                      </a:pPr>
                      <a:r>
                        <a:rPr lang="en-GB" sz="1100" b="1" dirty="0" smtClean="0"/>
                        <a:t>The colour blue (P.12, 14)</a:t>
                      </a:r>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r>
              <a:tr h="702276">
                <a:tc>
                  <a:txBody>
                    <a:bodyPr/>
                    <a:lstStyle/>
                    <a:p>
                      <a:pPr>
                        <a:lnSpc>
                          <a:spcPct val="100000"/>
                        </a:lnSpc>
                        <a:spcBef>
                          <a:spcPts val="0"/>
                        </a:spcBef>
                      </a:pPr>
                      <a:r>
                        <a:rPr lang="en-GB" sz="1100" b="1" dirty="0" smtClean="0"/>
                        <a:t>The village/villagers (P.4, 13, 14, 24)</a:t>
                      </a:r>
                    </a:p>
                    <a:p>
                      <a:pPr>
                        <a:lnSpc>
                          <a:spcPct val="100000"/>
                        </a:lnSpc>
                        <a:spcBef>
                          <a:spcPts val="0"/>
                        </a:spcBef>
                      </a:pPr>
                      <a:endParaRPr lang="en-GB" sz="1100" b="1" dirty="0" smtClean="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r>
              <a:tr h="889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smtClean="0"/>
                        <a:t>The cockerel (P.14)</a:t>
                      </a:r>
                    </a:p>
                    <a:p>
                      <a:pPr>
                        <a:lnSpc>
                          <a:spcPct val="100000"/>
                        </a:lnSpc>
                        <a:spcBef>
                          <a:spcPts val="0"/>
                        </a:spcBef>
                      </a:pPr>
                      <a:endParaRPr lang="en-GB" sz="1100" b="1" dirty="0" smtClean="0"/>
                    </a:p>
                  </a:txBody>
                  <a:tcPr/>
                </a:tc>
                <a:tc>
                  <a:txBody>
                    <a:bodyPr/>
                    <a:lstStyle/>
                    <a:p>
                      <a:endParaRPr lang="en-GB" sz="1100" dirty="0"/>
                    </a:p>
                  </a:txBody>
                  <a:tcPr/>
                </a:tc>
                <a:tc>
                  <a:txBody>
                    <a:bodyPr/>
                    <a:lstStyle/>
                    <a:p>
                      <a:endParaRPr lang="en-GB" sz="1100" dirty="0"/>
                    </a:p>
                  </a:txBody>
                  <a:tcPr/>
                </a:tc>
                <a:tc>
                  <a:txBody>
                    <a:bodyPr/>
                    <a:lstStyle/>
                    <a:p>
                      <a:endParaRPr lang="en-GB" sz="1100" dirty="0"/>
                    </a:p>
                  </a:txBody>
                  <a:tcPr/>
                </a:tc>
              </a:tr>
            </a:tbl>
          </a:graphicData>
        </a:graphic>
      </p:graphicFrame>
    </p:spTree>
    <p:extLst>
      <p:ext uri="{BB962C8B-B14F-4D97-AF65-F5344CB8AC3E}">
        <p14:creationId xmlns:p14="http://schemas.microsoft.com/office/powerpoint/2010/main" val="356998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00025"/>
            <a:ext cx="7886700" cy="301624"/>
          </a:xfrm>
        </p:spPr>
        <p:txBody>
          <a:bodyPr>
            <a:normAutofit fontScale="90000"/>
          </a:bodyPr>
          <a:lstStyle/>
          <a:p>
            <a:pPr algn="ctr"/>
            <a:r>
              <a:rPr lang="en-GB" sz="7200" b="1" dirty="0">
                <a:solidFill>
                  <a:srgbClr val="0070C0"/>
                </a:solidFill>
              </a:rPr>
              <a:t>Analysis – Symbolism</a:t>
            </a:r>
          </a:p>
        </p:txBody>
      </p:sp>
      <p:sp>
        <p:nvSpPr>
          <p:cNvPr id="3" name="Content Placeholder 2"/>
          <p:cNvSpPr>
            <a:spLocks noGrp="1"/>
          </p:cNvSpPr>
          <p:nvPr>
            <p:ph idx="1"/>
          </p:nvPr>
        </p:nvSpPr>
        <p:spPr>
          <a:xfrm>
            <a:off x="0" y="1602557"/>
            <a:ext cx="9143999" cy="5055418"/>
          </a:xfrm>
        </p:spPr>
        <p:txBody>
          <a:bodyPr numCol="2" spcCol="360000">
            <a:noAutofit/>
          </a:bodyPr>
          <a:lstStyle/>
          <a:p>
            <a:pPr marL="0" indent="0">
              <a:lnSpc>
                <a:spcPct val="100000"/>
              </a:lnSpc>
              <a:spcBef>
                <a:spcPts val="0"/>
              </a:spcBef>
              <a:buNone/>
            </a:pPr>
            <a:r>
              <a:rPr lang="en-GB" sz="2000" b="1" u="sng" dirty="0"/>
              <a:t>Symbols</a:t>
            </a:r>
          </a:p>
          <a:p>
            <a:pPr>
              <a:lnSpc>
                <a:spcPct val="100000"/>
              </a:lnSpc>
              <a:spcBef>
                <a:spcPts val="0"/>
              </a:spcBef>
            </a:pPr>
            <a:r>
              <a:rPr lang="en-GB" sz="2000" b="1" dirty="0"/>
              <a:t>The red door (P.11, 12, 16, 19, 28</a:t>
            </a:r>
            <a:r>
              <a:rPr lang="en-GB" sz="2000" b="1" dirty="0" smtClean="0"/>
              <a:t>)</a:t>
            </a:r>
            <a:br>
              <a:rPr lang="en-GB" sz="2000" b="1" dirty="0" smtClean="0"/>
            </a:br>
            <a:endParaRPr lang="en-GB" sz="2000" b="1" dirty="0"/>
          </a:p>
          <a:p>
            <a:pPr>
              <a:lnSpc>
                <a:spcPct val="100000"/>
              </a:lnSpc>
              <a:spcBef>
                <a:spcPts val="0"/>
              </a:spcBef>
            </a:pPr>
            <a:r>
              <a:rPr lang="en-GB" sz="2000" b="1" dirty="0"/>
              <a:t>The children (P.3</a:t>
            </a:r>
            <a:r>
              <a:rPr lang="en-GB" sz="2000" b="1" dirty="0" smtClean="0"/>
              <a:t>)</a:t>
            </a:r>
            <a:br>
              <a:rPr lang="en-GB" sz="2000" b="1" dirty="0" smtClean="0"/>
            </a:br>
            <a:endParaRPr lang="en-GB" sz="2000" b="1" dirty="0"/>
          </a:p>
          <a:p>
            <a:pPr>
              <a:lnSpc>
                <a:spcPct val="100000"/>
              </a:lnSpc>
              <a:spcBef>
                <a:spcPts val="0"/>
              </a:spcBef>
            </a:pPr>
            <a:r>
              <a:rPr lang="en-GB" sz="2000" b="1" dirty="0"/>
              <a:t>Hallowe’en masks (P.3, 25</a:t>
            </a:r>
            <a:r>
              <a:rPr lang="en-GB" sz="2000" b="1" dirty="0" smtClean="0"/>
              <a:t>)</a:t>
            </a:r>
            <a:br>
              <a:rPr lang="en-GB" sz="2000" b="1" dirty="0" smtClean="0"/>
            </a:br>
            <a:endParaRPr lang="en-GB" sz="2000" b="1" dirty="0"/>
          </a:p>
          <a:p>
            <a:pPr>
              <a:lnSpc>
                <a:spcPct val="100000"/>
              </a:lnSpc>
              <a:spcBef>
                <a:spcPts val="0"/>
              </a:spcBef>
            </a:pPr>
            <a:r>
              <a:rPr lang="en-GB" sz="2000" b="1" dirty="0"/>
              <a:t>Mary (P.10, 20, 21</a:t>
            </a:r>
            <a:r>
              <a:rPr lang="en-GB" sz="2000" b="1" dirty="0" smtClean="0"/>
              <a:t>)</a:t>
            </a:r>
            <a:br>
              <a:rPr lang="en-GB" sz="2000" b="1" dirty="0" smtClean="0"/>
            </a:br>
            <a:endParaRPr lang="en-GB" sz="2000" b="1" dirty="0"/>
          </a:p>
          <a:p>
            <a:pPr>
              <a:lnSpc>
                <a:spcPct val="100000"/>
              </a:lnSpc>
              <a:spcBef>
                <a:spcPts val="0"/>
              </a:spcBef>
            </a:pPr>
            <a:r>
              <a:rPr lang="en-GB" sz="2000" b="1" dirty="0"/>
              <a:t>The colour blue (P.12, 14</a:t>
            </a:r>
            <a:r>
              <a:rPr lang="en-GB" sz="2000" b="1" dirty="0" smtClean="0"/>
              <a:t>)</a:t>
            </a:r>
            <a:br>
              <a:rPr lang="en-GB" sz="2000" b="1" dirty="0" smtClean="0"/>
            </a:br>
            <a:endParaRPr lang="en-GB" sz="2000" b="1" dirty="0"/>
          </a:p>
          <a:p>
            <a:pPr>
              <a:lnSpc>
                <a:spcPct val="100000"/>
              </a:lnSpc>
              <a:spcBef>
                <a:spcPts val="0"/>
              </a:spcBef>
            </a:pPr>
            <a:r>
              <a:rPr lang="en-GB" sz="2000" b="1" dirty="0"/>
              <a:t>The village/villagers (P.4, 13, 14, 24</a:t>
            </a:r>
            <a:r>
              <a:rPr lang="en-GB" sz="2000" b="1" dirty="0" smtClean="0"/>
              <a:t>)</a:t>
            </a:r>
            <a:br>
              <a:rPr lang="en-GB" sz="2000" b="1" dirty="0" smtClean="0"/>
            </a:br>
            <a:endParaRPr lang="en-GB" sz="2000" b="1" dirty="0"/>
          </a:p>
          <a:p>
            <a:pPr>
              <a:lnSpc>
                <a:spcPct val="100000"/>
              </a:lnSpc>
              <a:spcBef>
                <a:spcPts val="0"/>
              </a:spcBef>
            </a:pPr>
            <a:r>
              <a:rPr lang="en-GB" sz="2000" b="1" dirty="0"/>
              <a:t>The cockerel (P.14)</a:t>
            </a:r>
          </a:p>
          <a:p>
            <a:pPr marL="0" indent="0">
              <a:lnSpc>
                <a:spcPct val="100000"/>
              </a:lnSpc>
              <a:spcBef>
                <a:spcPts val="0"/>
              </a:spcBef>
              <a:buNone/>
            </a:pPr>
            <a:endParaRPr lang="en-GB" sz="2400" b="1" dirty="0"/>
          </a:p>
          <a:p>
            <a:pPr marL="0" indent="0">
              <a:lnSpc>
                <a:spcPct val="100000"/>
              </a:lnSpc>
              <a:spcBef>
                <a:spcPts val="0"/>
              </a:spcBef>
              <a:buNone/>
            </a:pPr>
            <a:endParaRPr lang="en-GB" sz="2400" b="1" u="sng" dirty="0"/>
          </a:p>
          <a:p>
            <a:pPr marL="0" indent="0">
              <a:lnSpc>
                <a:spcPct val="100000"/>
              </a:lnSpc>
              <a:spcBef>
                <a:spcPts val="0"/>
              </a:spcBef>
              <a:buNone/>
            </a:pPr>
            <a:endParaRPr lang="en-GB" sz="2400" b="1" u="sng" dirty="0"/>
          </a:p>
          <a:p>
            <a:pPr marL="0" indent="0">
              <a:lnSpc>
                <a:spcPct val="100000"/>
              </a:lnSpc>
              <a:spcBef>
                <a:spcPts val="0"/>
              </a:spcBef>
              <a:buNone/>
            </a:pPr>
            <a:r>
              <a:rPr lang="en-GB" sz="2400" b="1" u="sng" dirty="0"/>
              <a:t>Symbolic of…?</a:t>
            </a:r>
          </a:p>
          <a:p>
            <a:pPr>
              <a:lnSpc>
                <a:spcPct val="100000"/>
              </a:lnSpc>
              <a:spcBef>
                <a:spcPts val="0"/>
              </a:spcBef>
            </a:pPr>
            <a:r>
              <a:rPr lang="en-GB" sz="2400" b="1" dirty="0"/>
              <a:t>Youth/potential/</a:t>
            </a:r>
            <a:r>
              <a:rPr lang="en-GB" sz="2400" b="1" dirty="0" err="1"/>
              <a:t>Murdo</a:t>
            </a:r>
            <a:r>
              <a:rPr lang="en-GB" sz="2400" b="1" dirty="0"/>
              <a:t> himself</a:t>
            </a:r>
          </a:p>
          <a:p>
            <a:pPr>
              <a:lnSpc>
                <a:spcPct val="100000"/>
              </a:lnSpc>
              <a:spcBef>
                <a:spcPts val="0"/>
              </a:spcBef>
            </a:pPr>
            <a:r>
              <a:rPr lang="en-GB" sz="2400" b="1" dirty="0"/>
              <a:t>Passion/creativity/non-conformity</a:t>
            </a:r>
          </a:p>
          <a:p>
            <a:pPr>
              <a:lnSpc>
                <a:spcPct val="100000"/>
              </a:lnSpc>
              <a:spcBef>
                <a:spcPts val="0"/>
              </a:spcBef>
            </a:pPr>
            <a:r>
              <a:rPr lang="en-GB" sz="2400" b="1" dirty="0"/>
              <a:t>Freedom and instinct</a:t>
            </a:r>
          </a:p>
          <a:p>
            <a:pPr>
              <a:lnSpc>
                <a:spcPct val="100000"/>
              </a:lnSpc>
              <a:spcBef>
                <a:spcPts val="0"/>
              </a:spcBef>
            </a:pPr>
            <a:r>
              <a:rPr lang="en-GB" sz="2400" b="1" dirty="0"/>
              <a:t>Individuality/freedom</a:t>
            </a:r>
          </a:p>
          <a:p>
            <a:pPr>
              <a:lnSpc>
                <a:spcPct val="100000"/>
              </a:lnSpc>
              <a:spcBef>
                <a:spcPts val="0"/>
              </a:spcBef>
            </a:pPr>
            <a:r>
              <a:rPr lang="en-GB" sz="2400" b="1" dirty="0"/>
              <a:t>Blandness/restrictiveness</a:t>
            </a:r>
          </a:p>
          <a:p>
            <a:pPr>
              <a:lnSpc>
                <a:spcPct val="100000"/>
              </a:lnSpc>
              <a:spcBef>
                <a:spcPts val="0"/>
              </a:spcBef>
            </a:pPr>
            <a:r>
              <a:rPr lang="en-GB" sz="2400" b="1" dirty="0"/>
              <a:t>Closed-mindedness/ society’s influence</a:t>
            </a:r>
          </a:p>
          <a:p>
            <a:pPr>
              <a:lnSpc>
                <a:spcPct val="100000"/>
              </a:lnSpc>
              <a:spcBef>
                <a:spcPts val="0"/>
              </a:spcBef>
            </a:pPr>
            <a:r>
              <a:rPr lang="en-GB" sz="2400" b="1" dirty="0" err="1"/>
              <a:t>Murdo</a:t>
            </a:r>
            <a:r>
              <a:rPr lang="en-GB" sz="2400" b="1" dirty="0"/>
              <a:t>/pretending to be something you’re not</a:t>
            </a:r>
          </a:p>
          <a:p>
            <a:pPr marL="0" indent="0">
              <a:lnSpc>
                <a:spcPct val="100000"/>
              </a:lnSpc>
              <a:spcBef>
                <a:spcPts val="0"/>
              </a:spcBef>
              <a:buNone/>
            </a:pPr>
            <a:endParaRPr lang="en-GB" sz="1800" b="1"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3"/>
          <p:cNvSpPr/>
          <p:nvPr/>
        </p:nvSpPr>
        <p:spPr>
          <a:xfrm>
            <a:off x="-1" y="841152"/>
            <a:ext cx="9144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b="1" dirty="0"/>
              <a:t>Now match the following symbols up with what they represent and find quotations to show each one. (first 2 columns) </a:t>
            </a:r>
            <a:endParaRPr lang="en-GB" dirty="0"/>
          </a:p>
        </p:txBody>
      </p:sp>
    </p:spTree>
    <p:extLst>
      <p:ext uri="{BB962C8B-B14F-4D97-AF65-F5344CB8AC3E}">
        <p14:creationId xmlns:p14="http://schemas.microsoft.com/office/powerpoint/2010/main" val="223780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wipe(down)">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wipe(down)">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wipe(down)">
                                      <p:cBhvr>
                                        <p:cTn id="57" dur="500"/>
                                        <p:tgtEl>
                                          <p:spTgt spid="3">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wipe(down)">
                                      <p:cBhvr>
                                        <p:cTn id="62" dur="500"/>
                                        <p:tgtEl>
                                          <p:spTgt spid="3">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wipe(down)">
                                      <p:cBhvr>
                                        <p:cTn id="67" dur="500"/>
                                        <p:tgtEl>
                                          <p:spTgt spid="3">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xEl>
                                              <p:pRg st="16" end="16"/>
                                            </p:txEl>
                                          </p:spTgt>
                                        </p:tgtEl>
                                        <p:attrNameLst>
                                          <p:attrName>style.visibility</p:attrName>
                                        </p:attrNameLst>
                                      </p:cBhvr>
                                      <p:to>
                                        <p:strVal val="visible"/>
                                      </p:to>
                                    </p:set>
                                    <p:animEffect transition="in" filter="wipe(down)">
                                      <p:cBhvr>
                                        <p:cTn id="72" dur="500"/>
                                        <p:tgtEl>
                                          <p:spTgt spid="3">
                                            <p:txEl>
                                              <p:pRg st="16" end="1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
                                            <p:txEl>
                                              <p:pRg st="17" end="17"/>
                                            </p:txEl>
                                          </p:spTgt>
                                        </p:tgtEl>
                                        <p:attrNameLst>
                                          <p:attrName>style.visibility</p:attrName>
                                        </p:attrNameLst>
                                      </p:cBhvr>
                                      <p:to>
                                        <p:strVal val="visible"/>
                                      </p:to>
                                    </p:set>
                                    <p:animEffect transition="in" filter="wipe(down)">
                                      <p:cBhvr>
                                        <p:cTn id="77" dur="500"/>
                                        <p:tgtEl>
                                          <p:spTgt spid="3">
                                            <p:txEl>
                                              <p:pRg st="17" end="1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
                                            <p:txEl>
                                              <p:pRg st="18" end="18"/>
                                            </p:txEl>
                                          </p:spTgt>
                                        </p:tgtEl>
                                        <p:attrNameLst>
                                          <p:attrName>style.visibility</p:attrName>
                                        </p:attrNameLst>
                                      </p:cBhvr>
                                      <p:to>
                                        <p:strVal val="visible"/>
                                      </p:to>
                                    </p:set>
                                    <p:animEffect transition="in" filter="wipe(down)">
                                      <p:cBhvr>
                                        <p:cTn id="82"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Symbolism</a:t>
            </a:r>
          </a:p>
        </p:txBody>
      </p:sp>
      <p:sp>
        <p:nvSpPr>
          <p:cNvPr id="3" name="Content Placeholder 2"/>
          <p:cNvSpPr>
            <a:spLocks noGrp="1"/>
          </p:cNvSpPr>
          <p:nvPr>
            <p:ph idx="1"/>
          </p:nvPr>
        </p:nvSpPr>
        <p:spPr>
          <a:xfrm>
            <a:off x="480767" y="1602557"/>
            <a:ext cx="8182466" cy="4949072"/>
          </a:xfrm>
        </p:spPr>
        <p:txBody>
          <a:bodyPr numCol="1" spcCol="360000">
            <a:noAutofit/>
          </a:bodyPr>
          <a:lstStyle/>
          <a:p>
            <a:pPr marL="0" indent="0">
              <a:lnSpc>
                <a:spcPct val="100000"/>
              </a:lnSpc>
              <a:spcBef>
                <a:spcPts val="0"/>
              </a:spcBef>
              <a:buNone/>
            </a:pPr>
            <a:r>
              <a:rPr lang="en-GB" sz="2100" b="1" u="sng" dirty="0"/>
              <a:t>Potential answers</a:t>
            </a:r>
          </a:p>
          <a:p>
            <a:pPr>
              <a:lnSpc>
                <a:spcPct val="100000"/>
              </a:lnSpc>
              <a:spcBef>
                <a:spcPts val="0"/>
              </a:spcBef>
            </a:pPr>
            <a:r>
              <a:rPr lang="en-GB" sz="2100" b="1" dirty="0"/>
              <a:t>The red door = individuality/freedom</a:t>
            </a:r>
          </a:p>
          <a:p>
            <a:pPr>
              <a:lnSpc>
                <a:spcPct val="100000"/>
              </a:lnSpc>
              <a:spcBef>
                <a:spcPts val="0"/>
              </a:spcBef>
            </a:pPr>
            <a:endParaRPr lang="en-GB" sz="2100" b="1" dirty="0"/>
          </a:p>
          <a:p>
            <a:pPr>
              <a:lnSpc>
                <a:spcPct val="100000"/>
              </a:lnSpc>
              <a:spcBef>
                <a:spcPts val="0"/>
              </a:spcBef>
            </a:pPr>
            <a:r>
              <a:rPr lang="en-GB" sz="2100" b="1" dirty="0"/>
              <a:t>“it seemed to express something in himself which had been deeply buried for years” (P.12)</a:t>
            </a:r>
          </a:p>
          <a:p>
            <a:pPr>
              <a:lnSpc>
                <a:spcPct val="100000"/>
              </a:lnSpc>
              <a:spcBef>
                <a:spcPts val="0"/>
              </a:spcBef>
            </a:pPr>
            <a:r>
              <a:rPr lang="en-GB" sz="2100" b="1" dirty="0"/>
              <a:t>“The door seemed to have its own courage” (P.16)</a:t>
            </a:r>
          </a:p>
          <a:p>
            <a:pPr>
              <a:lnSpc>
                <a:spcPct val="100000"/>
              </a:lnSpc>
              <a:spcBef>
                <a:spcPts val="0"/>
              </a:spcBef>
            </a:pPr>
            <a:r>
              <a:rPr lang="en-GB" sz="2100" b="1" dirty="0"/>
              <a:t>“It seemed to be saying what it was, not what it thought others expected it to say” (P.19)</a:t>
            </a:r>
          </a:p>
          <a:p>
            <a:pPr>
              <a:lnSpc>
                <a:spcPct val="100000"/>
              </a:lnSpc>
              <a:spcBef>
                <a:spcPts val="0"/>
              </a:spcBef>
            </a:pPr>
            <a:r>
              <a:rPr lang="en-GB" sz="2100" b="1" dirty="0"/>
              <a:t>“It shone bravely… It said, ‘Please let me live my own life’” (P.28)</a:t>
            </a:r>
          </a:p>
          <a:p>
            <a:pPr>
              <a:lnSpc>
                <a:spcPct val="100000"/>
              </a:lnSpc>
              <a:spcBef>
                <a:spcPts val="0"/>
              </a:spcBef>
            </a:pPr>
            <a:endParaRPr lang="en-GB" sz="2100" b="1" dirty="0"/>
          </a:p>
          <a:p>
            <a:pPr>
              <a:lnSpc>
                <a:spcPct val="100000"/>
              </a:lnSpc>
              <a:spcBef>
                <a:spcPts val="0"/>
              </a:spcBef>
            </a:pPr>
            <a:r>
              <a:rPr lang="en-GB" sz="2100" b="1" dirty="0"/>
              <a:t>The door represents everything that </a:t>
            </a:r>
            <a:r>
              <a:rPr lang="en-GB" sz="2100" b="1" dirty="0" err="1"/>
              <a:t>Murdo</a:t>
            </a:r>
            <a:r>
              <a:rPr lang="en-GB" sz="2100" b="1" dirty="0"/>
              <a:t> wants to be – brave, free, unconcerned by what others are like, unique, non-conformist… It and Mary are linked, since it was she who painted the door and she shares many of its qualities (even wearing red). The door spurs </a:t>
            </a:r>
            <a:r>
              <a:rPr lang="en-GB" sz="2100" b="1" dirty="0" err="1"/>
              <a:t>Murdo</a:t>
            </a:r>
            <a:r>
              <a:rPr lang="en-GB" sz="2100" b="1" dirty="0"/>
              <a:t> on to seek his own path and leads him to Mary’s door.</a:t>
            </a:r>
          </a:p>
          <a:p>
            <a:pPr marL="0" indent="0">
              <a:lnSpc>
                <a:spcPct val="100000"/>
              </a:lnSpc>
              <a:spcBef>
                <a:spcPts val="0"/>
              </a:spcBef>
              <a:buNone/>
            </a:pPr>
            <a:endParaRPr lang="en-GB" sz="1800" b="1" u="sng"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4266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Symbolism</a:t>
            </a:r>
          </a:p>
        </p:txBody>
      </p:sp>
      <p:sp>
        <p:nvSpPr>
          <p:cNvPr id="3" name="Content Placeholder 2"/>
          <p:cNvSpPr>
            <a:spLocks noGrp="1"/>
          </p:cNvSpPr>
          <p:nvPr>
            <p:ph idx="1"/>
          </p:nvPr>
        </p:nvSpPr>
        <p:spPr>
          <a:xfrm>
            <a:off x="480767" y="1602557"/>
            <a:ext cx="8182466" cy="4949072"/>
          </a:xfrm>
        </p:spPr>
        <p:txBody>
          <a:bodyPr numCol="1" spcCol="360000">
            <a:noAutofit/>
          </a:bodyPr>
          <a:lstStyle/>
          <a:p>
            <a:pPr marL="0" indent="0">
              <a:lnSpc>
                <a:spcPct val="100000"/>
              </a:lnSpc>
              <a:spcBef>
                <a:spcPts val="0"/>
              </a:spcBef>
              <a:buNone/>
            </a:pPr>
            <a:r>
              <a:rPr lang="en-GB" sz="2100" b="1" u="sng" dirty="0"/>
              <a:t>Potential answers</a:t>
            </a:r>
          </a:p>
          <a:p>
            <a:pPr>
              <a:lnSpc>
                <a:spcPct val="100000"/>
              </a:lnSpc>
              <a:spcBef>
                <a:spcPts val="0"/>
              </a:spcBef>
            </a:pPr>
            <a:r>
              <a:rPr lang="en-GB" sz="2100" b="1" dirty="0"/>
              <a:t>The children = youth/potential/</a:t>
            </a:r>
            <a:r>
              <a:rPr lang="en-GB" sz="2100" b="1" dirty="0" err="1"/>
              <a:t>Murdo</a:t>
            </a:r>
            <a:r>
              <a:rPr lang="en-GB" sz="2100" b="1" dirty="0"/>
              <a:t> himself</a:t>
            </a:r>
          </a:p>
          <a:p>
            <a:pPr>
              <a:lnSpc>
                <a:spcPct val="100000"/>
              </a:lnSpc>
              <a:spcBef>
                <a:spcPts val="0"/>
              </a:spcBef>
            </a:pPr>
            <a:endParaRPr lang="en-GB" sz="2100" b="1" dirty="0"/>
          </a:p>
          <a:p>
            <a:pPr>
              <a:lnSpc>
                <a:spcPct val="100000"/>
              </a:lnSpc>
              <a:spcBef>
                <a:spcPts val="0"/>
              </a:spcBef>
            </a:pPr>
            <a:r>
              <a:rPr lang="en-GB" sz="2100" b="1" dirty="0"/>
              <a:t>“the mask of senility on one face, at the mask of a wildcat on another and at the mask of a spaceman on the face of a little boy whom he could swear he knew” (P.3)</a:t>
            </a:r>
          </a:p>
          <a:p>
            <a:pPr>
              <a:lnSpc>
                <a:spcPct val="100000"/>
              </a:lnSpc>
              <a:spcBef>
                <a:spcPts val="0"/>
              </a:spcBef>
            </a:pPr>
            <a:endParaRPr lang="en-GB" sz="2100" b="1" dirty="0"/>
          </a:p>
          <a:p>
            <a:pPr>
              <a:lnSpc>
                <a:spcPct val="100000"/>
              </a:lnSpc>
              <a:spcBef>
                <a:spcPts val="0"/>
              </a:spcBef>
            </a:pPr>
            <a:r>
              <a:rPr lang="en-GB" sz="2100" b="1" dirty="0" err="1"/>
              <a:t>Murdo</a:t>
            </a:r>
            <a:r>
              <a:rPr lang="en-GB" sz="2100" b="1" dirty="0"/>
              <a:t> is surprised to see the variety of masks the children have chosen to wear, symbolic of the fact that children have potential and can choose to be anything they want to be. The child with the “mask of senility” (old-looking mask) may represent </a:t>
            </a:r>
            <a:r>
              <a:rPr lang="en-GB" sz="2100" b="1" dirty="0" err="1"/>
              <a:t>Murdo</a:t>
            </a:r>
            <a:r>
              <a:rPr lang="en-GB" sz="2100" b="1" dirty="0"/>
              <a:t> himself as well as the boy dressed as a spaceman. The fact that he “could swear he knew” him shows he recognises that at one point he had this same potential but has led an unfulfilled life (putting on a “mask of senility” when really he has not experienced anything yet).</a:t>
            </a:r>
          </a:p>
          <a:p>
            <a:pPr marL="0" indent="0">
              <a:lnSpc>
                <a:spcPct val="100000"/>
              </a:lnSpc>
              <a:spcBef>
                <a:spcPts val="0"/>
              </a:spcBef>
              <a:buNone/>
            </a:pPr>
            <a:endParaRPr lang="en-GB" sz="1800" b="1" u="sng"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1075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Symbolism</a:t>
            </a:r>
          </a:p>
        </p:txBody>
      </p:sp>
      <p:sp>
        <p:nvSpPr>
          <p:cNvPr id="3" name="Content Placeholder 2"/>
          <p:cNvSpPr>
            <a:spLocks noGrp="1"/>
          </p:cNvSpPr>
          <p:nvPr>
            <p:ph idx="1"/>
          </p:nvPr>
        </p:nvSpPr>
        <p:spPr>
          <a:xfrm>
            <a:off x="480767" y="1602557"/>
            <a:ext cx="8182466" cy="4949072"/>
          </a:xfrm>
        </p:spPr>
        <p:txBody>
          <a:bodyPr numCol="1" spcCol="360000">
            <a:noAutofit/>
          </a:bodyPr>
          <a:lstStyle/>
          <a:p>
            <a:pPr marL="0" indent="0">
              <a:lnSpc>
                <a:spcPct val="100000"/>
              </a:lnSpc>
              <a:spcBef>
                <a:spcPts val="0"/>
              </a:spcBef>
              <a:buNone/>
            </a:pPr>
            <a:r>
              <a:rPr lang="en-GB" sz="2300" b="1" u="sng" dirty="0"/>
              <a:t>Potential answers</a:t>
            </a:r>
          </a:p>
          <a:p>
            <a:pPr>
              <a:lnSpc>
                <a:spcPct val="100000"/>
              </a:lnSpc>
              <a:spcBef>
                <a:spcPts val="0"/>
              </a:spcBef>
            </a:pPr>
            <a:r>
              <a:rPr lang="en-GB" sz="2300" b="1" dirty="0"/>
              <a:t>Hallowe’en masks = </a:t>
            </a:r>
            <a:r>
              <a:rPr lang="en-GB" sz="2300" b="1" dirty="0" err="1"/>
              <a:t>Murdo</a:t>
            </a:r>
            <a:r>
              <a:rPr lang="en-GB" sz="2300" b="1" dirty="0"/>
              <a:t>/pretending to be something you’re not</a:t>
            </a:r>
          </a:p>
          <a:p>
            <a:pPr>
              <a:lnSpc>
                <a:spcPct val="100000"/>
              </a:lnSpc>
              <a:spcBef>
                <a:spcPts val="0"/>
              </a:spcBef>
            </a:pPr>
            <a:endParaRPr lang="en-GB" sz="2300" b="1" dirty="0"/>
          </a:p>
          <a:p>
            <a:pPr>
              <a:lnSpc>
                <a:spcPct val="100000"/>
              </a:lnSpc>
              <a:spcBef>
                <a:spcPts val="0"/>
              </a:spcBef>
            </a:pPr>
            <a:r>
              <a:rPr lang="en-GB" sz="2300" b="1" dirty="0"/>
              <a:t>“Perhaps his belonging had been like the Hallowe’en mask” (P.25)</a:t>
            </a:r>
          </a:p>
          <a:p>
            <a:pPr>
              <a:lnSpc>
                <a:spcPct val="100000"/>
              </a:lnSpc>
              <a:spcBef>
                <a:spcPts val="0"/>
              </a:spcBef>
            </a:pPr>
            <a:endParaRPr lang="en-GB" sz="2300" b="1" dirty="0"/>
          </a:p>
          <a:p>
            <a:pPr>
              <a:lnSpc>
                <a:spcPct val="100000"/>
              </a:lnSpc>
              <a:spcBef>
                <a:spcPts val="0"/>
              </a:spcBef>
            </a:pPr>
            <a:r>
              <a:rPr lang="en-GB" sz="2300" b="1" dirty="0"/>
              <a:t>At the end of the story </a:t>
            </a:r>
            <a:r>
              <a:rPr lang="en-GB" sz="2300" b="1" dirty="0" err="1"/>
              <a:t>Murdo</a:t>
            </a:r>
            <a:r>
              <a:rPr lang="en-GB" sz="2300" b="1" dirty="0"/>
              <a:t> realises that he has been wearing a mask in the village to protect him from being singled out, just like when children wear costumes and masks at Hallowe’en to fit in with everyone else. This leads him to come to the conclusion that he is not a “true villager” and has been hiding behind his mask, pretending to fit in when he doesn’t, for too long.</a:t>
            </a:r>
          </a:p>
          <a:p>
            <a:pPr marL="0" indent="0">
              <a:lnSpc>
                <a:spcPct val="100000"/>
              </a:lnSpc>
              <a:spcBef>
                <a:spcPts val="0"/>
              </a:spcBef>
              <a:buNone/>
            </a:pPr>
            <a:endParaRPr lang="en-GB" sz="1800" b="1" u="sng"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8563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Symbolism</a:t>
            </a:r>
          </a:p>
        </p:txBody>
      </p:sp>
      <p:sp>
        <p:nvSpPr>
          <p:cNvPr id="3" name="Content Placeholder 2"/>
          <p:cNvSpPr>
            <a:spLocks noGrp="1"/>
          </p:cNvSpPr>
          <p:nvPr>
            <p:ph idx="1"/>
          </p:nvPr>
        </p:nvSpPr>
        <p:spPr>
          <a:xfrm>
            <a:off x="480767" y="1602557"/>
            <a:ext cx="8182466" cy="4949072"/>
          </a:xfrm>
        </p:spPr>
        <p:txBody>
          <a:bodyPr numCol="1" spcCol="360000">
            <a:noAutofit/>
          </a:bodyPr>
          <a:lstStyle/>
          <a:p>
            <a:pPr marL="0" indent="0">
              <a:lnSpc>
                <a:spcPct val="100000"/>
              </a:lnSpc>
              <a:spcBef>
                <a:spcPts val="0"/>
              </a:spcBef>
              <a:buNone/>
            </a:pPr>
            <a:r>
              <a:rPr lang="en-GB" sz="2000" b="1" u="sng" dirty="0"/>
              <a:t>Potential answers</a:t>
            </a:r>
          </a:p>
          <a:p>
            <a:pPr>
              <a:lnSpc>
                <a:spcPct val="100000"/>
              </a:lnSpc>
              <a:spcBef>
                <a:spcPts val="0"/>
              </a:spcBef>
            </a:pPr>
            <a:r>
              <a:rPr lang="en-GB" sz="2000" b="1" dirty="0"/>
              <a:t>Mary = passion/creativity/non-conformity</a:t>
            </a:r>
          </a:p>
          <a:p>
            <a:pPr>
              <a:lnSpc>
                <a:spcPct val="100000"/>
              </a:lnSpc>
              <a:spcBef>
                <a:spcPts val="0"/>
              </a:spcBef>
            </a:pPr>
            <a:endParaRPr lang="en-GB" sz="2000" b="1" dirty="0"/>
          </a:p>
          <a:p>
            <a:pPr>
              <a:lnSpc>
                <a:spcPct val="100000"/>
              </a:lnSpc>
              <a:spcBef>
                <a:spcPts val="0"/>
              </a:spcBef>
            </a:pPr>
            <a:r>
              <a:rPr lang="en-GB" sz="2000" b="1" dirty="0"/>
              <a:t>“She dressed in red clothes… and was considered slightly odd by the villagers” (P.10)</a:t>
            </a:r>
          </a:p>
          <a:p>
            <a:pPr>
              <a:lnSpc>
                <a:spcPct val="100000"/>
              </a:lnSpc>
              <a:spcBef>
                <a:spcPts val="0"/>
              </a:spcBef>
            </a:pPr>
            <a:r>
              <a:rPr lang="en-GB" sz="2000" b="1" dirty="0"/>
              <a:t>“Mary had elegance… the villagers didn’t understand her… she made no concessions to anybody” (P.20)</a:t>
            </a:r>
          </a:p>
          <a:p>
            <a:pPr>
              <a:lnSpc>
                <a:spcPct val="100000"/>
              </a:lnSpc>
              <a:spcBef>
                <a:spcPts val="0"/>
              </a:spcBef>
            </a:pPr>
            <a:r>
              <a:rPr lang="en-GB" sz="2000" b="1" dirty="0"/>
              <a:t>“she was romantic… she had sudden bursts of rage” (P.21)</a:t>
            </a:r>
          </a:p>
          <a:p>
            <a:pPr>
              <a:lnSpc>
                <a:spcPct val="100000"/>
              </a:lnSpc>
              <a:spcBef>
                <a:spcPts val="0"/>
              </a:spcBef>
            </a:pPr>
            <a:endParaRPr lang="en-GB" sz="2000" b="1" dirty="0"/>
          </a:p>
          <a:p>
            <a:pPr>
              <a:lnSpc>
                <a:spcPct val="100000"/>
              </a:lnSpc>
              <a:spcBef>
                <a:spcPts val="0"/>
              </a:spcBef>
            </a:pPr>
            <a:r>
              <a:rPr lang="en-GB" sz="2000" b="1" dirty="0"/>
              <a:t>Mary herself is symbolised by the door and the colour red, which are all linked with creativity, passion and individuality in the story. She also, in a way, represents the unfulfilled desires in </a:t>
            </a:r>
            <a:r>
              <a:rPr lang="en-GB" sz="2000" b="1" dirty="0" err="1"/>
              <a:t>Murdo</a:t>
            </a:r>
            <a:r>
              <a:rPr lang="en-GB" sz="2000" b="1" dirty="0"/>
              <a:t> as she shows all of these qualities on the outside whereas </a:t>
            </a:r>
            <a:r>
              <a:rPr lang="en-GB" sz="2000" b="1" dirty="0" err="1"/>
              <a:t>Murdo</a:t>
            </a:r>
            <a:r>
              <a:rPr lang="en-GB" sz="2000" b="1" dirty="0"/>
              <a:t> has repressed them. </a:t>
            </a:r>
            <a:r>
              <a:rPr lang="en-GB" sz="2000" b="1" dirty="0" err="1"/>
              <a:t>Murdo</a:t>
            </a:r>
            <a:r>
              <a:rPr lang="en-GB" sz="2000" b="1" dirty="0"/>
              <a:t> knocking on her door at the end of the story symbolises his freedom, through her influence, from the shackles of conformity and the pressures of village life.</a:t>
            </a:r>
          </a:p>
          <a:p>
            <a:pPr marL="0" indent="0">
              <a:lnSpc>
                <a:spcPct val="100000"/>
              </a:lnSpc>
              <a:spcBef>
                <a:spcPts val="0"/>
              </a:spcBef>
              <a:buNone/>
            </a:pPr>
            <a:endParaRPr lang="en-GB" sz="1800" b="1" u="sng"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7674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Conformity</a:t>
            </a:r>
          </a:p>
        </p:txBody>
      </p:sp>
      <p:sp>
        <p:nvSpPr>
          <p:cNvPr id="3" name="Content Placeholder 2"/>
          <p:cNvSpPr>
            <a:spLocks noGrp="1"/>
          </p:cNvSpPr>
          <p:nvPr>
            <p:ph idx="1"/>
          </p:nvPr>
        </p:nvSpPr>
        <p:spPr>
          <a:xfrm>
            <a:off x="329939" y="1414021"/>
            <a:ext cx="8493550" cy="5344998"/>
          </a:xfrm>
        </p:spPr>
        <p:txBody>
          <a:bodyPr>
            <a:normAutofit fontScale="85000" lnSpcReduction="20000"/>
          </a:bodyPr>
          <a:lstStyle/>
          <a:p>
            <a:pPr marL="0" indent="0">
              <a:lnSpc>
                <a:spcPct val="100000"/>
              </a:lnSpc>
              <a:spcBef>
                <a:spcPts val="0"/>
              </a:spcBef>
              <a:buNone/>
            </a:pPr>
            <a:r>
              <a:rPr lang="en-GB" sz="3000" b="1" u="sng" dirty="0" smtClean="0"/>
              <a:t>Advantages</a:t>
            </a:r>
            <a:r>
              <a:rPr lang="en-GB" sz="3000" b="1" dirty="0" smtClean="0"/>
              <a:t> </a:t>
            </a:r>
            <a:r>
              <a:rPr lang="en-GB" sz="3000" b="1" dirty="0"/>
              <a:t>and </a:t>
            </a:r>
            <a:r>
              <a:rPr lang="en-GB" sz="3000" b="1" u="sng" dirty="0"/>
              <a:t>disadvantages</a:t>
            </a:r>
            <a:r>
              <a:rPr lang="en-GB" sz="3000" b="1" dirty="0"/>
              <a:t> of conforming, or “fitting in”.</a:t>
            </a:r>
          </a:p>
          <a:p>
            <a:pPr marL="0" indent="0">
              <a:lnSpc>
                <a:spcPct val="100000"/>
              </a:lnSpc>
              <a:spcBef>
                <a:spcPts val="0"/>
              </a:spcBef>
              <a:buNone/>
            </a:pPr>
            <a:endParaRPr lang="en-GB" b="1" dirty="0"/>
          </a:p>
          <a:p>
            <a:pPr marL="0" indent="0">
              <a:lnSpc>
                <a:spcPct val="100000"/>
              </a:lnSpc>
              <a:spcBef>
                <a:spcPts val="0"/>
              </a:spcBef>
              <a:buNone/>
            </a:pPr>
            <a:endParaRPr lang="en-GB" sz="2400" b="1" u="sng" dirty="0"/>
          </a:p>
          <a:p>
            <a:pPr marL="0" indent="0">
              <a:lnSpc>
                <a:spcPct val="100000"/>
              </a:lnSpc>
              <a:spcBef>
                <a:spcPts val="0"/>
              </a:spcBef>
              <a:buNone/>
            </a:pPr>
            <a:r>
              <a:rPr lang="en-GB" b="1" u="sng" dirty="0"/>
              <a:t>ADVANTAGES</a:t>
            </a:r>
          </a:p>
          <a:p>
            <a:pPr>
              <a:lnSpc>
                <a:spcPct val="100000"/>
              </a:lnSpc>
              <a:spcBef>
                <a:spcPts val="0"/>
              </a:spcBef>
            </a:pPr>
            <a:r>
              <a:rPr lang="en-GB" b="1" dirty="0"/>
              <a:t>You will be accepted more easily by others</a:t>
            </a:r>
          </a:p>
          <a:p>
            <a:pPr>
              <a:lnSpc>
                <a:spcPct val="100000"/>
              </a:lnSpc>
              <a:spcBef>
                <a:spcPts val="0"/>
              </a:spcBef>
            </a:pPr>
            <a:r>
              <a:rPr lang="en-GB" b="1" dirty="0"/>
              <a:t>No ‘rules’ will be broken</a:t>
            </a:r>
          </a:p>
          <a:p>
            <a:pPr>
              <a:lnSpc>
                <a:spcPct val="100000"/>
              </a:lnSpc>
              <a:spcBef>
                <a:spcPts val="0"/>
              </a:spcBef>
            </a:pPr>
            <a:r>
              <a:rPr lang="en-GB" b="1" dirty="0"/>
              <a:t>If you want to blend in, you can (you won’t be noticed)</a:t>
            </a:r>
          </a:p>
          <a:p>
            <a:pPr>
              <a:lnSpc>
                <a:spcPct val="100000"/>
              </a:lnSpc>
              <a:spcBef>
                <a:spcPts val="0"/>
              </a:spcBef>
            </a:pPr>
            <a:r>
              <a:rPr lang="en-GB" b="1" dirty="0"/>
              <a:t>Society may generally be more peaceful and settled (on the surface)</a:t>
            </a:r>
          </a:p>
          <a:p>
            <a:pPr>
              <a:lnSpc>
                <a:spcPct val="100000"/>
              </a:lnSpc>
              <a:spcBef>
                <a:spcPts val="0"/>
              </a:spcBef>
            </a:pPr>
            <a:r>
              <a:rPr lang="en-GB" b="1" dirty="0"/>
              <a:t>Everyone knows where they stand with each other</a:t>
            </a:r>
          </a:p>
          <a:p>
            <a:pPr>
              <a:lnSpc>
                <a:spcPct val="100000"/>
              </a:lnSpc>
              <a:spcBef>
                <a:spcPts val="0"/>
              </a:spcBef>
            </a:pPr>
            <a:endParaRPr lang="en-GB" b="1" dirty="0"/>
          </a:p>
          <a:p>
            <a:pPr marL="0" indent="0">
              <a:lnSpc>
                <a:spcPct val="100000"/>
              </a:lnSpc>
              <a:spcBef>
                <a:spcPts val="0"/>
              </a:spcBef>
              <a:buNone/>
            </a:pPr>
            <a:r>
              <a:rPr lang="en-GB" b="1" u="sng" dirty="0"/>
              <a:t>DISADVANTAGES</a:t>
            </a:r>
          </a:p>
          <a:p>
            <a:pPr>
              <a:lnSpc>
                <a:spcPct val="100000"/>
              </a:lnSpc>
              <a:spcBef>
                <a:spcPts val="0"/>
              </a:spcBef>
            </a:pPr>
            <a:r>
              <a:rPr lang="en-GB" b="1" dirty="0"/>
              <a:t>You will lose your individuality – what makes you “you”</a:t>
            </a:r>
          </a:p>
          <a:p>
            <a:pPr>
              <a:lnSpc>
                <a:spcPct val="100000"/>
              </a:lnSpc>
              <a:spcBef>
                <a:spcPts val="0"/>
              </a:spcBef>
            </a:pPr>
            <a:r>
              <a:rPr lang="en-GB" b="1" dirty="0"/>
              <a:t>You will not be able to express yourself properly</a:t>
            </a:r>
          </a:p>
          <a:p>
            <a:pPr>
              <a:lnSpc>
                <a:spcPct val="100000"/>
              </a:lnSpc>
              <a:spcBef>
                <a:spcPts val="0"/>
              </a:spcBef>
            </a:pPr>
            <a:r>
              <a:rPr lang="en-GB" b="1" dirty="0"/>
              <a:t>You will be too dependent on others</a:t>
            </a:r>
          </a:p>
          <a:p>
            <a:pPr>
              <a:lnSpc>
                <a:spcPct val="100000"/>
              </a:lnSpc>
              <a:spcBef>
                <a:spcPts val="0"/>
              </a:spcBef>
            </a:pPr>
            <a:r>
              <a:rPr lang="en-GB" b="1" dirty="0"/>
              <a:t>You will not think for yourself or follow your own dreams/goals</a:t>
            </a:r>
          </a:p>
          <a:p>
            <a:pPr>
              <a:lnSpc>
                <a:spcPct val="100000"/>
              </a:lnSpc>
              <a:spcBef>
                <a:spcPts val="0"/>
              </a:spcBef>
            </a:pPr>
            <a:r>
              <a:rPr lang="en-GB" b="1" dirty="0"/>
              <a:t>Society would stay still – people who don’t conform can change things for the better</a:t>
            </a:r>
          </a:p>
          <a:p>
            <a:pPr>
              <a:lnSpc>
                <a:spcPct val="100000"/>
              </a:lnSpc>
              <a:spcBef>
                <a:spcPts val="0"/>
              </a:spcBef>
            </a:pPr>
            <a:endParaRPr lang="en-GB" b="1" dirty="0"/>
          </a:p>
          <a:p>
            <a:pPr>
              <a:lnSpc>
                <a:spcPct val="100000"/>
              </a:lnSpc>
              <a:spcBef>
                <a:spcPts val="0"/>
              </a:spcBef>
            </a:pPr>
            <a:endParaRPr lang="en-GB" sz="2400" b="1" dirty="0"/>
          </a:p>
        </p:txBody>
      </p:sp>
    </p:spTree>
    <p:extLst>
      <p:ext uri="{BB962C8B-B14F-4D97-AF65-F5344CB8AC3E}">
        <p14:creationId xmlns:p14="http://schemas.microsoft.com/office/powerpoint/2010/main" val="172656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down)">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wipe(down)">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wipe(down)">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wipe(down)">
                                      <p:cBhvr>
                                        <p:cTn id="57" dur="500"/>
                                        <p:tgtEl>
                                          <p:spTgt spid="3">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wipe(down)">
                                      <p:cBhvr>
                                        <p:cTn id="62" dur="500"/>
                                        <p:tgtEl>
                                          <p:spTgt spid="3">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wipe(down)">
                                      <p:cBhvr>
                                        <p:cTn id="6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Symbolism</a:t>
            </a:r>
          </a:p>
        </p:txBody>
      </p:sp>
      <p:sp>
        <p:nvSpPr>
          <p:cNvPr id="3" name="Content Placeholder 2"/>
          <p:cNvSpPr>
            <a:spLocks noGrp="1"/>
          </p:cNvSpPr>
          <p:nvPr>
            <p:ph idx="1"/>
          </p:nvPr>
        </p:nvSpPr>
        <p:spPr>
          <a:xfrm>
            <a:off x="480767" y="1602557"/>
            <a:ext cx="8182466" cy="4949072"/>
          </a:xfrm>
        </p:spPr>
        <p:txBody>
          <a:bodyPr numCol="1" spcCol="360000">
            <a:noAutofit/>
          </a:bodyPr>
          <a:lstStyle/>
          <a:p>
            <a:pPr marL="0" indent="0">
              <a:lnSpc>
                <a:spcPct val="100000"/>
              </a:lnSpc>
              <a:spcBef>
                <a:spcPts val="0"/>
              </a:spcBef>
              <a:buNone/>
            </a:pPr>
            <a:r>
              <a:rPr lang="en-GB" sz="2150" b="1" u="sng" dirty="0"/>
              <a:t>Potential answers</a:t>
            </a:r>
          </a:p>
          <a:p>
            <a:pPr>
              <a:lnSpc>
                <a:spcPct val="100000"/>
              </a:lnSpc>
              <a:spcBef>
                <a:spcPts val="0"/>
              </a:spcBef>
            </a:pPr>
            <a:r>
              <a:rPr lang="en-GB" sz="2150" b="1" dirty="0"/>
              <a:t>The colour blue = blandness/restrictiveness</a:t>
            </a:r>
          </a:p>
          <a:p>
            <a:pPr>
              <a:lnSpc>
                <a:spcPct val="100000"/>
              </a:lnSpc>
              <a:spcBef>
                <a:spcPts val="0"/>
              </a:spcBef>
            </a:pPr>
            <a:endParaRPr lang="en-GB" sz="2150" b="1" dirty="0"/>
          </a:p>
          <a:p>
            <a:pPr>
              <a:lnSpc>
                <a:spcPct val="100000"/>
              </a:lnSpc>
              <a:spcBef>
                <a:spcPts val="0"/>
              </a:spcBef>
            </a:pPr>
            <a:r>
              <a:rPr lang="en-GB" sz="2150" b="1" dirty="0"/>
              <a:t>“as for blue it wouldn’t have suited the door at all. Blue would have been too blatant in a cold way. And anyway the sky was already blue.” (P.12)</a:t>
            </a:r>
          </a:p>
          <a:p>
            <a:pPr>
              <a:lnSpc>
                <a:spcPct val="100000"/>
              </a:lnSpc>
              <a:spcBef>
                <a:spcPts val="0"/>
              </a:spcBef>
            </a:pPr>
            <a:r>
              <a:rPr lang="en-GB" sz="2150" b="1" dirty="0"/>
              <a:t>“Blue smoke was ascending from chimneys” (P.14)</a:t>
            </a:r>
          </a:p>
          <a:p>
            <a:pPr marL="0" indent="0">
              <a:lnSpc>
                <a:spcPct val="100000"/>
              </a:lnSpc>
              <a:spcBef>
                <a:spcPts val="0"/>
              </a:spcBef>
              <a:buNone/>
            </a:pPr>
            <a:endParaRPr lang="en-GB" sz="2150" b="1" dirty="0"/>
          </a:p>
          <a:p>
            <a:pPr>
              <a:lnSpc>
                <a:spcPct val="100000"/>
              </a:lnSpc>
              <a:spcBef>
                <a:spcPts val="0"/>
              </a:spcBef>
            </a:pPr>
            <a:r>
              <a:rPr lang="en-GB" sz="2150" b="1" dirty="0"/>
              <a:t>Blue is linked with village life, as even the smoke rising from chimneys is described as blue – the colour has connotations of coldness, sterility and even sadness/depression. To </a:t>
            </a:r>
            <a:r>
              <a:rPr lang="en-GB" sz="2150" b="1" dirty="0" err="1"/>
              <a:t>Murdo</a:t>
            </a:r>
            <a:r>
              <a:rPr lang="en-GB" sz="2150" b="1" dirty="0"/>
              <a:t>, the village seems cold and unwelcoming in contrast to the fiery passion of Mary and the door; “the sky was already blue” highlights this as it suggests that blue is ordinary, or run-of-the-mill. </a:t>
            </a:r>
            <a:r>
              <a:rPr lang="en-GB" sz="2150" b="1" dirty="0" err="1"/>
              <a:t>Murdo</a:t>
            </a:r>
            <a:r>
              <a:rPr lang="en-GB" sz="2150" b="1" dirty="0"/>
              <a:t> wants to be ‘red’ as opposed to plain old ‘blue’.</a:t>
            </a:r>
          </a:p>
          <a:p>
            <a:pPr marL="0" indent="0">
              <a:lnSpc>
                <a:spcPct val="100000"/>
              </a:lnSpc>
              <a:spcBef>
                <a:spcPts val="0"/>
              </a:spcBef>
              <a:buNone/>
            </a:pPr>
            <a:endParaRPr lang="en-GB" sz="1800" b="1" u="sng"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8027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Symbolism</a:t>
            </a:r>
          </a:p>
        </p:txBody>
      </p:sp>
      <p:sp>
        <p:nvSpPr>
          <p:cNvPr id="3" name="Content Placeholder 2"/>
          <p:cNvSpPr>
            <a:spLocks noGrp="1"/>
          </p:cNvSpPr>
          <p:nvPr>
            <p:ph idx="1"/>
          </p:nvPr>
        </p:nvSpPr>
        <p:spPr>
          <a:xfrm>
            <a:off x="480767" y="1504950"/>
            <a:ext cx="8182466" cy="5353050"/>
          </a:xfrm>
        </p:spPr>
        <p:txBody>
          <a:bodyPr numCol="1" spcCol="360000">
            <a:noAutofit/>
          </a:bodyPr>
          <a:lstStyle/>
          <a:p>
            <a:pPr marL="0" indent="0">
              <a:lnSpc>
                <a:spcPct val="100000"/>
              </a:lnSpc>
              <a:spcBef>
                <a:spcPts val="0"/>
              </a:spcBef>
              <a:buNone/>
            </a:pPr>
            <a:r>
              <a:rPr lang="en-GB" sz="1900" b="1" u="sng" dirty="0"/>
              <a:t>Potential answers</a:t>
            </a:r>
          </a:p>
          <a:p>
            <a:pPr>
              <a:lnSpc>
                <a:spcPct val="100000"/>
              </a:lnSpc>
              <a:spcBef>
                <a:spcPts val="0"/>
              </a:spcBef>
            </a:pPr>
            <a:r>
              <a:rPr lang="en-GB" sz="1900" b="1" dirty="0"/>
              <a:t>The village/villagers = closed-mindedness/society’s influence</a:t>
            </a:r>
          </a:p>
          <a:p>
            <a:pPr>
              <a:lnSpc>
                <a:spcPct val="100000"/>
              </a:lnSpc>
              <a:spcBef>
                <a:spcPts val="0"/>
              </a:spcBef>
            </a:pPr>
            <a:endParaRPr lang="en-GB" sz="1900" b="1" dirty="0"/>
          </a:p>
          <a:p>
            <a:pPr>
              <a:lnSpc>
                <a:spcPct val="100000"/>
              </a:lnSpc>
              <a:spcBef>
                <a:spcPts val="0"/>
              </a:spcBef>
            </a:pPr>
            <a:r>
              <a:rPr lang="en-GB" sz="1900" b="1" dirty="0"/>
              <a:t>“no one in his experience had had a red door in the village before… It certainly singled him out” (P.4)</a:t>
            </a:r>
          </a:p>
          <a:p>
            <a:pPr>
              <a:lnSpc>
                <a:spcPct val="100000"/>
              </a:lnSpc>
              <a:spcBef>
                <a:spcPts val="0"/>
              </a:spcBef>
            </a:pPr>
            <a:r>
              <a:rPr lang="en-GB" sz="1900" b="1" dirty="0"/>
              <a:t>“What would the neighbours say about it… Never in the history of the village had there been a red door before” (P.13)</a:t>
            </a:r>
          </a:p>
          <a:p>
            <a:pPr>
              <a:lnSpc>
                <a:spcPct val="100000"/>
              </a:lnSpc>
              <a:spcBef>
                <a:spcPts val="0"/>
              </a:spcBef>
            </a:pPr>
            <a:r>
              <a:rPr lang="en-GB" sz="1900" b="1" dirty="0"/>
              <a:t>“the red door would gather attention to itself” (P.14)</a:t>
            </a:r>
          </a:p>
          <a:p>
            <a:pPr>
              <a:lnSpc>
                <a:spcPct val="100000"/>
              </a:lnSpc>
              <a:spcBef>
                <a:spcPts val="0"/>
              </a:spcBef>
            </a:pPr>
            <a:r>
              <a:rPr lang="en-GB" sz="1900" b="1" dirty="0"/>
              <a:t>“the villagers when they woke would see it and perhaps make fun of it, and would advise him to repaint it. They might not even want him in the village” (P.24)</a:t>
            </a:r>
          </a:p>
          <a:p>
            <a:pPr>
              <a:lnSpc>
                <a:spcPct val="100000"/>
              </a:lnSpc>
              <a:spcBef>
                <a:spcPts val="0"/>
              </a:spcBef>
            </a:pPr>
            <a:endParaRPr lang="en-GB" sz="1900" b="1" dirty="0"/>
          </a:p>
          <a:p>
            <a:pPr>
              <a:lnSpc>
                <a:spcPct val="100000"/>
              </a:lnSpc>
              <a:spcBef>
                <a:spcPts val="0"/>
              </a:spcBef>
            </a:pPr>
            <a:r>
              <a:rPr lang="en-GB" sz="1900" b="1" dirty="0" err="1"/>
              <a:t>Murdo’s</a:t>
            </a:r>
            <a:r>
              <a:rPr lang="en-GB" sz="1900" b="1" dirty="0"/>
              <a:t> fear of rejection due to not conforming is represented by his worries about the village’s reaction to his red door. Any time the village is mentioned their stifling, closed-minded influence on him becomes clear. The village is actually used by Crichton Smith to reflect society as a whole, which often has ideas that conflict with that of the </a:t>
            </a:r>
            <a:r>
              <a:rPr lang="en-GB" sz="1900" b="1" dirty="0" smtClean="0"/>
              <a:t>individual – it is a ‘microcosm’ (miniature version) of society.</a:t>
            </a:r>
            <a:endParaRPr lang="en-GB" sz="1900" b="1" dirty="0"/>
          </a:p>
          <a:p>
            <a:pPr marL="0" indent="0">
              <a:lnSpc>
                <a:spcPct val="100000"/>
              </a:lnSpc>
              <a:spcBef>
                <a:spcPts val="0"/>
              </a:spcBef>
              <a:buNone/>
            </a:pPr>
            <a:endParaRPr lang="en-GB" sz="2150" b="1" dirty="0"/>
          </a:p>
          <a:p>
            <a:pPr marL="0" indent="0">
              <a:lnSpc>
                <a:spcPct val="100000"/>
              </a:lnSpc>
              <a:spcBef>
                <a:spcPts val="0"/>
              </a:spcBef>
              <a:buNone/>
            </a:pPr>
            <a:endParaRPr lang="en-GB" sz="1800" b="1" u="sng"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6141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Symbolism</a:t>
            </a:r>
          </a:p>
        </p:txBody>
      </p:sp>
      <p:sp>
        <p:nvSpPr>
          <p:cNvPr id="3" name="Content Placeholder 2"/>
          <p:cNvSpPr>
            <a:spLocks noGrp="1"/>
          </p:cNvSpPr>
          <p:nvPr>
            <p:ph idx="1"/>
          </p:nvPr>
        </p:nvSpPr>
        <p:spPr>
          <a:xfrm>
            <a:off x="480767" y="1602557"/>
            <a:ext cx="8182466" cy="4949072"/>
          </a:xfrm>
        </p:spPr>
        <p:txBody>
          <a:bodyPr numCol="1" spcCol="360000">
            <a:noAutofit/>
          </a:bodyPr>
          <a:lstStyle/>
          <a:p>
            <a:pPr marL="0" indent="0">
              <a:lnSpc>
                <a:spcPct val="100000"/>
              </a:lnSpc>
              <a:spcBef>
                <a:spcPts val="0"/>
              </a:spcBef>
              <a:buNone/>
            </a:pPr>
            <a:r>
              <a:rPr lang="en-GB" sz="2350" b="1" u="sng" dirty="0"/>
              <a:t>Potential answers</a:t>
            </a:r>
          </a:p>
          <a:p>
            <a:pPr>
              <a:lnSpc>
                <a:spcPct val="100000"/>
              </a:lnSpc>
              <a:spcBef>
                <a:spcPts val="0"/>
              </a:spcBef>
            </a:pPr>
            <a:r>
              <a:rPr lang="en-GB" sz="2350" b="1" dirty="0"/>
              <a:t>The cockerel = freedom and instinct</a:t>
            </a:r>
          </a:p>
          <a:p>
            <a:pPr>
              <a:lnSpc>
                <a:spcPct val="100000"/>
              </a:lnSpc>
              <a:spcBef>
                <a:spcPts val="0"/>
              </a:spcBef>
            </a:pPr>
            <a:endParaRPr lang="en-GB" sz="2350" b="1" dirty="0"/>
          </a:p>
          <a:p>
            <a:pPr>
              <a:lnSpc>
                <a:spcPct val="100000"/>
              </a:lnSpc>
              <a:spcBef>
                <a:spcPts val="0"/>
              </a:spcBef>
            </a:pPr>
            <a:r>
              <a:rPr lang="en-GB" sz="2350" b="1" dirty="0"/>
              <a:t>“a cock was crowing, belligerent and heraldic, its red claws sunk into the earth, its metallic breast oriental and strange” (P.14)</a:t>
            </a:r>
          </a:p>
          <a:p>
            <a:pPr marL="0" indent="0">
              <a:lnSpc>
                <a:spcPct val="100000"/>
              </a:lnSpc>
              <a:spcBef>
                <a:spcPts val="0"/>
              </a:spcBef>
              <a:buNone/>
            </a:pPr>
            <a:endParaRPr lang="en-GB" sz="2350" b="1" dirty="0"/>
          </a:p>
          <a:p>
            <a:pPr>
              <a:lnSpc>
                <a:spcPct val="100000"/>
              </a:lnSpc>
              <a:spcBef>
                <a:spcPts val="0"/>
              </a:spcBef>
            </a:pPr>
            <a:r>
              <a:rPr lang="en-GB" sz="2350" b="1" dirty="0"/>
              <a:t>The description of the cockerel carefully likens it to Mary rather than </a:t>
            </a:r>
            <a:r>
              <a:rPr lang="en-GB" sz="2350" b="1" dirty="0" err="1"/>
              <a:t>Murdo</a:t>
            </a:r>
            <a:r>
              <a:rPr lang="en-GB" sz="2350" b="1" dirty="0"/>
              <a:t> or the other villagers: it acts on instinct, crowing whenever it feels it should rather than when people expect it to. Its “red claws” are pointed out which links it with the symbolism of the colour red – again </a:t>
            </a:r>
            <a:r>
              <a:rPr lang="en-GB" sz="2350" b="1" dirty="0" err="1"/>
              <a:t>Murdo</a:t>
            </a:r>
            <a:r>
              <a:rPr lang="en-GB" sz="2350" b="1" dirty="0"/>
              <a:t> looks at it with envy at this point as he has not yet begun to act on instinct himself.</a:t>
            </a:r>
          </a:p>
          <a:p>
            <a:pPr marL="0" indent="0">
              <a:lnSpc>
                <a:spcPct val="100000"/>
              </a:lnSpc>
              <a:spcBef>
                <a:spcPts val="0"/>
              </a:spcBef>
              <a:buNone/>
            </a:pPr>
            <a:endParaRPr lang="en-GB" sz="2150" b="1" dirty="0"/>
          </a:p>
          <a:p>
            <a:pPr marL="0" indent="0">
              <a:lnSpc>
                <a:spcPct val="100000"/>
              </a:lnSpc>
              <a:spcBef>
                <a:spcPts val="0"/>
              </a:spcBef>
              <a:buNone/>
            </a:pPr>
            <a:endParaRPr lang="en-GB" sz="1800" b="1" u="sng"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9817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Themes</a:t>
            </a:r>
          </a:p>
        </p:txBody>
      </p:sp>
      <p:sp>
        <p:nvSpPr>
          <p:cNvPr id="3" name="Content Placeholder 2"/>
          <p:cNvSpPr>
            <a:spLocks noGrp="1"/>
          </p:cNvSpPr>
          <p:nvPr>
            <p:ph idx="1"/>
          </p:nvPr>
        </p:nvSpPr>
        <p:spPr>
          <a:xfrm>
            <a:off x="480767" y="1602557"/>
            <a:ext cx="8182466" cy="4949072"/>
          </a:xfrm>
        </p:spPr>
        <p:txBody>
          <a:bodyPr numCol="1" spcCol="360000">
            <a:noAutofit/>
          </a:bodyPr>
          <a:lstStyle/>
          <a:p>
            <a:pPr marL="0" indent="0">
              <a:lnSpc>
                <a:spcPct val="100000"/>
              </a:lnSpc>
              <a:spcBef>
                <a:spcPts val="0"/>
              </a:spcBef>
              <a:buNone/>
            </a:pPr>
            <a:r>
              <a:rPr lang="en-GB" sz="2000" b="1" dirty="0"/>
              <a:t>15. Copy and complete the following information using the words below.</a:t>
            </a:r>
          </a:p>
          <a:p>
            <a:pPr marL="0" indent="0">
              <a:lnSpc>
                <a:spcPct val="100000"/>
              </a:lnSpc>
              <a:spcBef>
                <a:spcPts val="0"/>
              </a:spcBef>
              <a:buNone/>
            </a:pPr>
            <a:endParaRPr lang="en-GB" sz="2000" b="1" dirty="0"/>
          </a:p>
          <a:p>
            <a:pPr marL="0" indent="0">
              <a:lnSpc>
                <a:spcPct val="100000"/>
              </a:lnSpc>
              <a:spcBef>
                <a:spcPts val="0"/>
              </a:spcBef>
              <a:buNone/>
            </a:pPr>
            <a:r>
              <a:rPr lang="en-GB" sz="2000" b="1" i="1" dirty="0"/>
              <a:t>One of the main themes in the story is ______________  versus __________________.  __________ wants to be an individual but feels ______________ and stifled by the attitudes of the ________________ around him.  Through a ________________ woman called ___________ he is able to break away from the village’s ___________________.  By _______________ his door red during the night she sparks a ________________ in him that his life has been _________________ as he has spent it all leaving his ___________ and ambitions behind to live the way others expect him to. By the end of the story he has become a ________________ living for himself alone.</a:t>
            </a:r>
          </a:p>
          <a:p>
            <a:pPr marL="0" indent="0">
              <a:lnSpc>
                <a:spcPct val="100000"/>
              </a:lnSpc>
              <a:spcBef>
                <a:spcPts val="0"/>
              </a:spcBef>
              <a:buNone/>
            </a:pPr>
            <a:endParaRPr lang="en-GB" sz="2000" dirty="0"/>
          </a:p>
          <a:p>
            <a:pPr marL="0" indent="0">
              <a:lnSpc>
                <a:spcPct val="100000"/>
              </a:lnSpc>
              <a:spcBef>
                <a:spcPts val="0"/>
              </a:spcBef>
              <a:buNone/>
            </a:pPr>
            <a:r>
              <a:rPr lang="en-GB" sz="2000" b="1" dirty="0"/>
              <a:t>unfulfilled                 individuality                  restrictiveness                conformity</a:t>
            </a:r>
          </a:p>
          <a:p>
            <a:pPr marL="0" indent="0">
              <a:lnSpc>
                <a:spcPct val="100000"/>
              </a:lnSpc>
              <a:spcBef>
                <a:spcPts val="0"/>
              </a:spcBef>
              <a:buNone/>
            </a:pPr>
            <a:r>
              <a:rPr lang="en-GB" sz="2000" b="1" dirty="0"/>
              <a:t>Mary                 passionate                villagers                 desires             controlled      </a:t>
            </a:r>
          </a:p>
          <a:p>
            <a:pPr marL="0" indent="0">
              <a:lnSpc>
                <a:spcPct val="100000"/>
              </a:lnSpc>
              <a:spcBef>
                <a:spcPts val="0"/>
              </a:spcBef>
              <a:buNone/>
            </a:pPr>
            <a:r>
              <a:rPr lang="en-GB" sz="2000" b="1" dirty="0"/>
              <a:t>painting                    non-conformist                   realisation                       </a:t>
            </a:r>
            <a:r>
              <a:rPr lang="en-GB" sz="2000" b="1" dirty="0" err="1"/>
              <a:t>Murdo</a:t>
            </a:r>
            <a:endParaRPr lang="en-GB" sz="2000" b="1" dirty="0"/>
          </a:p>
          <a:p>
            <a:pPr marL="0" indent="0">
              <a:lnSpc>
                <a:spcPct val="100000"/>
              </a:lnSpc>
              <a:spcBef>
                <a:spcPts val="0"/>
              </a:spcBef>
              <a:buNone/>
            </a:pPr>
            <a:endParaRPr lang="en-GB" sz="1800" b="1" u="sng"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1301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Themes</a:t>
            </a:r>
          </a:p>
        </p:txBody>
      </p:sp>
      <p:sp>
        <p:nvSpPr>
          <p:cNvPr id="3" name="Content Placeholder 2"/>
          <p:cNvSpPr>
            <a:spLocks noGrp="1"/>
          </p:cNvSpPr>
          <p:nvPr>
            <p:ph idx="1"/>
          </p:nvPr>
        </p:nvSpPr>
        <p:spPr>
          <a:xfrm>
            <a:off x="480767" y="1602557"/>
            <a:ext cx="8182466" cy="4949072"/>
          </a:xfrm>
        </p:spPr>
        <p:txBody>
          <a:bodyPr numCol="1" spcCol="360000">
            <a:noAutofit/>
          </a:bodyPr>
          <a:lstStyle/>
          <a:p>
            <a:pPr marL="0" indent="0">
              <a:lnSpc>
                <a:spcPct val="100000"/>
              </a:lnSpc>
              <a:spcBef>
                <a:spcPts val="0"/>
              </a:spcBef>
              <a:buNone/>
            </a:pPr>
            <a:r>
              <a:rPr lang="en-GB" sz="2000" b="1" dirty="0"/>
              <a:t>15. Copy and complete the following information using the words below.</a:t>
            </a:r>
          </a:p>
          <a:p>
            <a:pPr marL="0" indent="0">
              <a:lnSpc>
                <a:spcPct val="100000"/>
              </a:lnSpc>
              <a:spcBef>
                <a:spcPts val="0"/>
              </a:spcBef>
              <a:buNone/>
            </a:pPr>
            <a:endParaRPr lang="en-GB" sz="2000" b="1" dirty="0"/>
          </a:p>
          <a:p>
            <a:pPr marL="0" indent="0">
              <a:lnSpc>
                <a:spcPct val="100000"/>
              </a:lnSpc>
              <a:spcBef>
                <a:spcPts val="0"/>
              </a:spcBef>
              <a:buNone/>
            </a:pPr>
            <a:r>
              <a:rPr lang="en-GB" sz="2400" b="1" i="1" dirty="0"/>
              <a:t>One of the main themes in the story is  </a:t>
            </a:r>
            <a:r>
              <a:rPr lang="en-GB" sz="2400" b="1" i="1" u="sng" dirty="0"/>
              <a:t>conformity</a:t>
            </a:r>
            <a:r>
              <a:rPr lang="en-GB" sz="2400" b="1" i="1" dirty="0"/>
              <a:t>  versus  </a:t>
            </a:r>
            <a:r>
              <a:rPr lang="en-GB" sz="2400" b="1" i="1" u="sng" dirty="0"/>
              <a:t>individuality</a:t>
            </a:r>
            <a:r>
              <a:rPr lang="en-GB" sz="2400" b="1" i="1" dirty="0"/>
              <a:t>.  </a:t>
            </a:r>
            <a:r>
              <a:rPr lang="en-GB" sz="2400" b="1" i="1" u="sng" dirty="0" err="1"/>
              <a:t>Murdo</a:t>
            </a:r>
            <a:r>
              <a:rPr lang="en-GB" sz="2400" b="1" i="1" dirty="0"/>
              <a:t> wants to be an individual but feels  </a:t>
            </a:r>
            <a:r>
              <a:rPr lang="en-GB" sz="2400" b="1" i="1" u="sng" dirty="0"/>
              <a:t>controlled </a:t>
            </a:r>
            <a:r>
              <a:rPr lang="en-GB" sz="2400" b="1" i="1" dirty="0"/>
              <a:t> and stifled by the attitudes of the  </a:t>
            </a:r>
            <a:r>
              <a:rPr lang="en-GB" sz="2400" b="1" i="1" u="sng" dirty="0"/>
              <a:t>villagers</a:t>
            </a:r>
            <a:r>
              <a:rPr lang="en-GB" sz="2400" b="1" i="1" dirty="0"/>
              <a:t>  around him.  Through a  </a:t>
            </a:r>
            <a:r>
              <a:rPr lang="en-GB" sz="2400" b="1" i="1" u="sng" dirty="0"/>
              <a:t>passionate</a:t>
            </a:r>
            <a:r>
              <a:rPr lang="en-GB" sz="2400" b="1" i="1" dirty="0"/>
              <a:t>  woman called  </a:t>
            </a:r>
            <a:r>
              <a:rPr lang="en-GB" sz="2400" b="1" i="1" u="sng" dirty="0"/>
              <a:t>Mary</a:t>
            </a:r>
            <a:r>
              <a:rPr lang="en-GB" sz="2400" b="1" i="1" dirty="0"/>
              <a:t>  he is able to break away from the village’s  </a:t>
            </a:r>
            <a:r>
              <a:rPr lang="en-GB" sz="2400" b="1" i="1" u="sng" dirty="0" err="1"/>
              <a:t>restrictivness</a:t>
            </a:r>
            <a:r>
              <a:rPr lang="en-GB" sz="2400" b="1" i="1" dirty="0"/>
              <a:t> .  By  </a:t>
            </a:r>
            <a:r>
              <a:rPr lang="en-GB" sz="2400" b="1" i="1" u="sng" dirty="0"/>
              <a:t>painting</a:t>
            </a:r>
            <a:r>
              <a:rPr lang="en-GB" sz="2400" b="1" i="1" dirty="0"/>
              <a:t>  his door red during the night she sparks a  </a:t>
            </a:r>
            <a:r>
              <a:rPr lang="en-GB" sz="2400" b="1" i="1" u="sng" dirty="0"/>
              <a:t>realisation</a:t>
            </a:r>
            <a:r>
              <a:rPr lang="en-GB" sz="2400" b="1" i="1" dirty="0"/>
              <a:t>  in him that his life has been  </a:t>
            </a:r>
            <a:r>
              <a:rPr lang="en-GB" sz="2400" b="1" i="1" u="sng" dirty="0"/>
              <a:t>unfulfilled</a:t>
            </a:r>
            <a:r>
              <a:rPr lang="en-GB" sz="2400" b="1" i="1" dirty="0"/>
              <a:t>  as he has spent it all leaving his  </a:t>
            </a:r>
            <a:r>
              <a:rPr lang="en-GB" sz="2400" b="1" i="1" u="sng" dirty="0"/>
              <a:t>desires</a:t>
            </a:r>
            <a:r>
              <a:rPr lang="en-GB" sz="2400" b="1" i="1" dirty="0"/>
              <a:t>  and ambitions behind to live the way others expect him to. By the end of the story he has become a  </a:t>
            </a:r>
            <a:r>
              <a:rPr lang="en-GB" sz="2400" b="1" i="1" u="sng" dirty="0"/>
              <a:t>non-conformist</a:t>
            </a:r>
            <a:r>
              <a:rPr lang="en-GB" sz="2400" b="1" i="1" dirty="0"/>
              <a:t>  living for himself alone.</a:t>
            </a:r>
          </a:p>
          <a:p>
            <a:pPr marL="0" indent="0">
              <a:lnSpc>
                <a:spcPct val="100000"/>
              </a:lnSpc>
              <a:spcBef>
                <a:spcPts val="0"/>
              </a:spcBef>
              <a:buNone/>
            </a:pPr>
            <a:endParaRPr lang="en-GB" sz="2000" dirty="0"/>
          </a:p>
          <a:p>
            <a:pPr marL="0" indent="0">
              <a:lnSpc>
                <a:spcPct val="100000"/>
              </a:lnSpc>
              <a:spcBef>
                <a:spcPts val="0"/>
              </a:spcBef>
              <a:buNone/>
            </a:pPr>
            <a:endParaRPr lang="en-GB" sz="1800" b="1" u="sng"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5105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Themes</a:t>
            </a:r>
          </a:p>
        </p:txBody>
      </p:sp>
      <p:sp>
        <p:nvSpPr>
          <p:cNvPr id="3" name="Content Placeholder 2"/>
          <p:cNvSpPr>
            <a:spLocks noGrp="1"/>
          </p:cNvSpPr>
          <p:nvPr>
            <p:ph idx="1"/>
          </p:nvPr>
        </p:nvSpPr>
        <p:spPr>
          <a:xfrm>
            <a:off x="480767" y="1602557"/>
            <a:ext cx="8182466" cy="4949072"/>
          </a:xfrm>
        </p:spPr>
        <p:txBody>
          <a:bodyPr numCol="1" spcCol="360000">
            <a:noAutofit/>
          </a:bodyPr>
          <a:lstStyle/>
          <a:p>
            <a:pPr marL="0" indent="0">
              <a:lnSpc>
                <a:spcPct val="100000"/>
              </a:lnSpc>
              <a:spcBef>
                <a:spcPts val="0"/>
              </a:spcBef>
              <a:buNone/>
            </a:pPr>
            <a:r>
              <a:rPr lang="en-GB" sz="2000" b="1" dirty="0"/>
              <a:t>15. Copy and complete the following information using the words below.</a:t>
            </a:r>
          </a:p>
          <a:p>
            <a:pPr marL="0" indent="0">
              <a:lnSpc>
                <a:spcPct val="100000"/>
              </a:lnSpc>
              <a:spcBef>
                <a:spcPts val="0"/>
              </a:spcBef>
              <a:buNone/>
            </a:pPr>
            <a:endParaRPr lang="en-GB" sz="2000" b="1" dirty="0"/>
          </a:p>
          <a:p>
            <a:pPr marL="0" indent="0">
              <a:lnSpc>
                <a:spcPct val="100000"/>
              </a:lnSpc>
              <a:spcBef>
                <a:spcPts val="0"/>
              </a:spcBef>
              <a:buNone/>
            </a:pPr>
            <a:r>
              <a:rPr lang="en-GB" sz="2000" b="1" i="1" dirty="0"/>
              <a:t>The other main theme in the story is _______________________. Iain Crichton Smith is attempting to put across a message about ____________ in general using the behaviour and attitudes of the _________________ towards </a:t>
            </a:r>
            <a:r>
              <a:rPr lang="en-GB" sz="2000" b="1" i="1" dirty="0" err="1"/>
              <a:t>Murdo</a:t>
            </a:r>
            <a:r>
              <a:rPr lang="en-GB" sz="2000" b="1" i="1" dirty="0"/>
              <a:t>. In this way, the village is a </a:t>
            </a:r>
            <a:r>
              <a:rPr lang="en-GB" sz="2000" b="1" i="1" u="sng" dirty="0"/>
              <a:t>microcosm</a:t>
            </a:r>
            <a:r>
              <a:rPr lang="en-GB" sz="2000" b="1" i="1" dirty="0"/>
              <a:t> of society (a ___________ version). This reflects the way most people ______________ to what society expects of them without even realising it, unless something (like the ______ ________ or Mary) forces them to confront their true ____________ and beliefs. The writer believes that the _____________ of fitting in with society often conflict with the desires of the ______________ as we are too aware of the closed-mindedness of others to follow our own _________.</a:t>
            </a:r>
          </a:p>
          <a:p>
            <a:pPr marL="0" indent="0">
              <a:lnSpc>
                <a:spcPct val="100000"/>
              </a:lnSpc>
              <a:spcBef>
                <a:spcPts val="0"/>
              </a:spcBef>
              <a:buNone/>
            </a:pPr>
            <a:endParaRPr lang="en-GB" sz="2000" dirty="0"/>
          </a:p>
          <a:p>
            <a:pPr marL="0" indent="0">
              <a:lnSpc>
                <a:spcPct val="100000"/>
              </a:lnSpc>
              <a:spcBef>
                <a:spcPts val="0"/>
              </a:spcBef>
              <a:buNone/>
            </a:pPr>
            <a:r>
              <a:rPr lang="en-GB" sz="2000" b="1" dirty="0"/>
              <a:t>smaller       closed-mindedness          individual           conform           attitudes   path                 pressures                 villagers                 red door              society      </a:t>
            </a:r>
          </a:p>
          <a:p>
            <a:pPr marL="0" indent="0">
              <a:lnSpc>
                <a:spcPct val="100000"/>
              </a:lnSpc>
              <a:spcBef>
                <a:spcPts val="0"/>
              </a:spcBef>
              <a:buNone/>
            </a:pPr>
            <a:endParaRPr lang="en-GB" sz="1800" b="1" u="sng"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9855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Themes</a:t>
            </a:r>
          </a:p>
        </p:txBody>
      </p:sp>
      <p:sp>
        <p:nvSpPr>
          <p:cNvPr id="3" name="Content Placeholder 2"/>
          <p:cNvSpPr>
            <a:spLocks noGrp="1"/>
          </p:cNvSpPr>
          <p:nvPr>
            <p:ph idx="1"/>
          </p:nvPr>
        </p:nvSpPr>
        <p:spPr>
          <a:xfrm>
            <a:off x="480767" y="1602557"/>
            <a:ext cx="8182466" cy="4949072"/>
          </a:xfrm>
        </p:spPr>
        <p:txBody>
          <a:bodyPr numCol="1" spcCol="360000">
            <a:noAutofit/>
          </a:bodyPr>
          <a:lstStyle/>
          <a:p>
            <a:pPr marL="0" indent="0">
              <a:lnSpc>
                <a:spcPct val="100000"/>
              </a:lnSpc>
              <a:spcBef>
                <a:spcPts val="0"/>
              </a:spcBef>
              <a:buNone/>
            </a:pPr>
            <a:r>
              <a:rPr lang="en-GB" sz="2000" b="1" dirty="0"/>
              <a:t>15. Copy and complete the following information using the words below.</a:t>
            </a:r>
          </a:p>
          <a:p>
            <a:pPr marL="0" indent="0">
              <a:lnSpc>
                <a:spcPct val="100000"/>
              </a:lnSpc>
              <a:spcBef>
                <a:spcPts val="0"/>
              </a:spcBef>
              <a:buNone/>
            </a:pPr>
            <a:endParaRPr lang="en-GB" sz="2000" b="1" dirty="0"/>
          </a:p>
          <a:p>
            <a:pPr marL="0" indent="0">
              <a:lnSpc>
                <a:spcPct val="100000"/>
              </a:lnSpc>
              <a:spcBef>
                <a:spcPts val="0"/>
              </a:spcBef>
              <a:buNone/>
            </a:pPr>
            <a:r>
              <a:rPr lang="en-GB" sz="2400" b="1" i="1" dirty="0"/>
              <a:t>The other main theme in the story is  </a:t>
            </a:r>
            <a:r>
              <a:rPr lang="en-GB" sz="2400" b="1" i="1" u="sng" dirty="0"/>
              <a:t>closed-mindedness</a:t>
            </a:r>
            <a:r>
              <a:rPr lang="en-GB" sz="2400" b="1" i="1" dirty="0"/>
              <a:t> . Iain Crichton Smith is attempting to put across a message about  </a:t>
            </a:r>
            <a:r>
              <a:rPr lang="en-GB" sz="2400" b="1" i="1" u="sng" dirty="0"/>
              <a:t>society</a:t>
            </a:r>
            <a:r>
              <a:rPr lang="en-GB" sz="2400" b="1" i="1" dirty="0"/>
              <a:t>  in general using the behaviour and attitudes of the  </a:t>
            </a:r>
            <a:r>
              <a:rPr lang="en-GB" sz="2400" b="1" i="1" u="sng" dirty="0"/>
              <a:t>villagers</a:t>
            </a:r>
            <a:r>
              <a:rPr lang="en-GB" sz="2400" b="1" i="1" dirty="0"/>
              <a:t>  towards </a:t>
            </a:r>
            <a:r>
              <a:rPr lang="en-GB" sz="2400" b="1" i="1" dirty="0" err="1"/>
              <a:t>Murdo</a:t>
            </a:r>
            <a:r>
              <a:rPr lang="en-GB" sz="2400" b="1" i="1" dirty="0"/>
              <a:t>. In this way, the village is a </a:t>
            </a:r>
            <a:r>
              <a:rPr lang="en-GB" sz="2400" b="1" i="1" u="sng" dirty="0"/>
              <a:t>microcosm</a:t>
            </a:r>
            <a:r>
              <a:rPr lang="en-GB" sz="2400" b="1" i="1" dirty="0"/>
              <a:t> of society (a  </a:t>
            </a:r>
            <a:r>
              <a:rPr lang="en-GB" sz="2400" b="1" i="1" u="sng" dirty="0"/>
              <a:t>smaller</a:t>
            </a:r>
            <a:r>
              <a:rPr lang="en-GB" sz="2400" b="1" i="1" dirty="0"/>
              <a:t>  version). This reflects the way most people  </a:t>
            </a:r>
            <a:r>
              <a:rPr lang="en-GB" sz="2400" b="1" i="1" u="sng" dirty="0"/>
              <a:t>conform</a:t>
            </a:r>
            <a:r>
              <a:rPr lang="en-GB" sz="2400" b="1" i="1" dirty="0"/>
              <a:t>  to what society expects of them without even realising it, unless something (like the  </a:t>
            </a:r>
            <a:r>
              <a:rPr lang="en-GB" sz="2400" b="1" i="1" u="sng" dirty="0"/>
              <a:t>red</a:t>
            </a:r>
            <a:r>
              <a:rPr lang="en-GB" sz="2400" b="1" i="1" dirty="0"/>
              <a:t> </a:t>
            </a:r>
            <a:r>
              <a:rPr lang="en-GB" sz="2400" b="1" i="1" u="sng" dirty="0"/>
              <a:t>door</a:t>
            </a:r>
            <a:r>
              <a:rPr lang="en-GB" sz="2400" b="1" i="1" dirty="0"/>
              <a:t>  or Mary) forces them to confront their true  </a:t>
            </a:r>
            <a:r>
              <a:rPr lang="en-GB" sz="2400" b="1" i="1" u="sng" dirty="0"/>
              <a:t>attitudes</a:t>
            </a:r>
            <a:r>
              <a:rPr lang="en-GB" sz="2400" b="1" i="1" dirty="0"/>
              <a:t>  and beliefs. The writer believes that the  </a:t>
            </a:r>
            <a:r>
              <a:rPr lang="en-GB" sz="2400" b="1" i="1" u="sng" dirty="0"/>
              <a:t>pressures</a:t>
            </a:r>
            <a:r>
              <a:rPr lang="en-GB" sz="2400" b="1" i="1" dirty="0"/>
              <a:t>  of fitting in with society often conflict with the desires of the  </a:t>
            </a:r>
            <a:r>
              <a:rPr lang="en-GB" sz="2400" b="1" i="1" u="sng" dirty="0"/>
              <a:t>individual</a:t>
            </a:r>
            <a:r>
              <a:rPr lang="en-GB" sz="2400" b="1" i="1" dirty="0"/>
              <a:t>  as we are too aware of the closed-mindedness of others to follow our own  </a:t>
            </a:r>
            <a:r>
              <a:rPr lang="en-GB" sz="2400" b="1" i="1" u="sng" dirty="0"/>
              <a:t>path</a:t>
            </a:r>
            <a:r>
              <a:rPr lang="en-GB" sz="2400" b="1" i="1" dirty="0"/>
              <a:t> .</a:t>
            </a:r>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1263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Structure</a:t>
            </a:r>
          </a:p>
        </p:txBody>
      </p:sp>
      <p:sp>
        <p:nvSpPr>
          <p:cNvPr id="3" name="Content Placeholder 2"/>
          <p:cNvSpPr>
            <a:spLocks noGrp="1"/>
          </p:cNvSpPr>
          <p:nvPr>
            <p:ph idx="1"/>
          </p:nvPr>
        </p:nvSpPr>
        <p:spPr>
          <a:xfrm>
            <a:off x="480767" y="1602557"/>
            <a:ext cx="8182466" cy="4949072"/>
          </a:xfrm>
        </p:spPr>
        <p:txBody>
          <a:bodyPr numCol="1" spcCol="360000">
            <a:noAutofit/>
          </a:bodyPr>
          <a:lstStyle/>
          <a:p>
            <a:pPr marL="0" indent="0">
              <a:lnSpc>
                <a:spcPct val="100000"/>
              </a:lnSpc>
              <a:spcBef>
                <a:spcPts val="0"/>
              </a:spcBef>
              <a:buNone/>
            </a:pPr>
            <a:r>
              <a:rPr lang="en-GB" sz="2400" b="1" dirty="0"/>
              <a:t>16. Copy this:</a:t>
            </a:r>
          </a:p>
          <a:p>
            <a:pPr marL="0" indent="0">
              <a:lnSpc>
                <a:spcPct val="100000"/>
              </a:lnSpc>
              <a:spcBef>
                <a:spcPts val="0"/>
              </a:spcBef>
              <a:buNone/>
            </a:pPr>
            <a:endParaRPr lang="en-GB" sz="2400" b="1" i="1" dirty="0"/>
          </a:p>
          <a:p>
            <a:pPr>
              <a:lnSpc>
                <a:spcPct val="100000"/>
              </a:lnSpc>
              <a:spcBef>
                <a:spcPts val="0"/>
              </a:spcBef>
            </a:pPr>
            <a:r>
              <a:rPr lang="en-GB" sz="2400" b="1" u="sng" dirty="0"/>
              <a:t>Opening/Key Incident</a:t>
            </a:r>
            <a:r>
              <a:rPr lang="en-GB" sz="2400" b="1" dirty="0"/>
              <a:t> – </a:t>
            </a:r>
            <a:r>
              <a:rPr lang="en-GB" sz="2400" b="1" dirty="0" err="1"/>
              <a:t>Murdo</a:t>
            </a:r>
            <a:r>
              <a:rPr lang="en-GB" sz="2400" b="1" dirty="0"/>
              <a:t> leaves his house on what seems like a normal day to find his door has been painted red.</a:t>
            </a:r>
          </a:p>
          <a:p>
            <a:pPr>
              <a:lnSpc>
                <a:spcPct val="100000"/>
              </a:lnSpc>
              <a:spcBef>
                <a:spcPts val="0"/>
              </a:spcBef>
            </a:pPr>
            <a:r>
              <a:rPr lang="en-GB" sz="2400" b="1" u="sng" dirty="0"/>
              <a:t>Turning Point</a:t>
            </a:r>
            <a:r>
              <a:rPr lang="en-GB" sz="2400" b="1" dirty="0"/>
              <a:t> – Having thought about the red door, Mary and his place in the village, </a:t>
            </a:r>
            <a:r>
              <a:rPr lang="en-GB" sz="2400" b="1" dirty="0" err="1"/>
              <a:t>Murdo</a:t>
            </a:r>
            <a:r>
              <a:rPr lang="en-GB" sz="2400" b="1" dirty="0"/>
              <a:t> realises that he doesn’t belong and wants to be different (P.15).</a:t>
            </a:r>
          </a:p>
          <a:p>
            <a:pPr>
              <a:lnSpc>
                <a:spcPct val="100000"/>
              </a:lnSpc>
              <a:spcBef>
                <a:spcPts val="0"/>
              </a:spcBef>
            </a:pPr>
            <a:r>
              <a:rPr lang="en-GB" sz="2400" b="1" u="sng" dirty="0"/>
              <a:t>Climax/Ending</a:t>
            </a:r>
            <a:r>
              <a:rPr lang="en-GB" sz="2400" b="1" dirty="0"/>
              <a:t> – </a:t>
            </a:r>
            <a:r>
              <a:rPr lang="en-GB" sz="2400" b="1" dirty="0" err="1"/>
              <a:t>Murdo</a:t>
            </a:r>
            <a:r>
              <a:rPr lang="en-GB" sz="2400" b="1" dirty="0"/>
              <a:t> knocks on Mary’s door, having decided to begin a new, free chapter of his life.</a:t>
            </a:r>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6448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a:solidFill>
                  <a:srgbClr val="0070C0"/>
                </a:solidFill>
              </a:rPr>
              <a:t>Critical Essay - Basics</a:t>
            </a:r>
          </a:p>
        </p:txBody>
      </p:sp>
      <p:sp>
        <p:nvSpPr>
          <p:cNvPr id="3" name="Content Placeholder 2"/>
          <p:cNvSpPr>
            <a:spLocks noGrp="1"/>
          </p:cNvSpPr>
          <p:nvPr>
            <p:ph idx="1"/>
          </p:nvPr>
        </p:nvSpPr>
        <p:spPr>
          <a:xfrm>
            <a:off x="480767" y="1602557"/>
            <a:ext cx="8182466" cy="4949072"/>
          </a:xfrm>
        </p:spPr>
        <p:txBody>
          <a:bodyPr numCol="1" spcCol="360000">
            <a:noAutofit/>
          </a:bodyPr>
          <a:lstStyle/>
          <a:p>
            <a:r>
              <a:rPr lang="en-GB" sz="2100" b="1" dirty="0"/>
              <a:t>As you know, a critical essay is one where a task/question is presented about the text.</a:t>
            </a:r>
          </a:p>
          <a:p>
            <a:r>
              <a:rPr lang="en-GB" sz="2100" b="1" dirty="0"/>
              <a:t>You must address/answer this and attempt to show your knowledge of the text, while providing relevant quotations to back up the points you are making.</a:t>
            </a:r>
          </a:p>
          <a:p>
            <a:r>
              <a:rPr lang="en-GB" sz="2100" b="1" dirty="0"/>
              <a:t>A good critical essay should be </a:t>
            </a:r>
            <a:r>
              <a:rPr lang="en-GB" sz="2100" b="1" u="sng" dirty="0"/>
              <a:t>planned</a:t>
            </a:r>
            <a:r>
              <a:rPr lang="en-GB" sz="2100" b="1" dirty="0"/>
              <a:t>, have a clear </a:t>
            </a:r>
            <a:r>
              <a:rPr lang="en-GB" sz="2100" b="1" u="sng" dirty="0"/>
              <a:t>introduction</a:t>
            </a:r>
            <a:r>
              <a:rPr lang="en-GB" sz="2100" b="1" dirty="0"/>
              <a:t>, </a:t>
            </a:r>
            <a:r>
              <a:rPr lang="en-GB" sz="2100" b="1" u="sng" dirty="0"/>
              <a:t>conclusion</a:t>
            </a:r>
            <a:r>
              <a:rPr lang="en-GB" sz="2100" b="1" dirty="0"/>
              <a:t> and about four or five </a:t>
            </a:r>
            <a:r>
              <a:rPr lang="en-GB" sz="2100" b="1" u="sng" dirty="0"/>
              <a:t>main body</a:t>
            </a:r>
            <a:r>
              <a:rPr lang="en-GB" sz="2100" b="1" dirty="0"/>
              <a:t> paragraphs.</a:t>
            </a:r>
          </a:p>
          <a:p>
            <a:r>
              <a:rPr lang="en-GB" sz="2100" b="1" dirty="0"/>
              <a:t>You will be required to plan and write an essay in about 45 minutes in the Higher exam.</a:t>
            </a:r>
          </a:p>
          <a:p>
            <a:r>
              <a:rPr lang="en-GB" sz="2100" b="1" dirty="0"/>
              <a:t>You must choose a question that is in the relevant section or ‘genre’ in the exam paper – we are answering a question on a short story, or a piece of </a:t>
            </a:r>
            <a:r>
              <a:rPr lang="en-GB" sz="2100" b="1" u="sng" dirty="0"/>
              <a:t>prose fiction</a:t>
            </a:r>
            <a:r>
              <a:rPr lang="en-GB" sz="2100" b="1" dirty="0"/>
              <a:t>, so you </a:t>
            </a:r>
            <a:r>
              <a:rPr lang="en-GB" sz="2100" b="1" dirty="0" smtClean="0"/>
              <a:t>would </a:t>
            </a:r>
            <a:r>
              <a:rPr lang="en-GB" sz="2100" b="1" dirty="0"/>
              <a:t>have to choose one of the three </a:t>
            </a:r>
            <a:r>
              <a:rPr lang="en-GB" sz="2100" b="1" u="sng" dirty="0"/>
              <a:t>prose fiction</a:t>
            </a:r>
            <a:r>
              <a:rPr lang="en-GB" sz="2100" b="1" dirty="0"/>
              <a:t> questions available.</a:t>
            </a:r>
          </a:p>
          <a:p>
            <a:pPr marL="0" indent="0">
              <a:lnSpc>
                <a:spcPct val="100000"/>
              </a:lnSpc>
              <a:spcBef>
                <a:spcPts val="0"/>
              </a:spcBef>
              <a:buNone/>
            </a:pPr>
            <a:endParaRPr lang="en-GB" sz="1800" b="1" u="sng"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1857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a:solidFill>
                  <a:srgbClr val="0070C0"/>
                </a:solidFill>
              </a:rPr>
              <a:t>Critical Essay - Criteria</a:t>
            </a:r>
          </a:p>
        </p:txBody>
      </p:sp>
      <p:sp>
        <p:nvSpPr>
          <p:cNvPr id="3" name="Content Placeholder 2"/>
          <p:cNvSpPr>
            <a:spLocks noGrp="1"/>
          </p:cNvSpPr>
          <p:nvPr>
            <p:ph idx="1"/>
          </p:nvPr>
        </p:nvSpPr>
        <p:spPr>
          <a:xfrm>
            <a:off x="480767" y="1602557"/>
            <a:ext cx="8182466" cy="4949072"/>
          </a:xfrm>
        </p:spPr>
        <p:txBody>
          <a:bodyPr numCol="1" spcCol="360000">
            <a:noAutofit/>
          </a:bodyPr>
          <a:lstStyle/>
          <a:p>
            <a:pPr>
              <a:defRPr/>
            </a:pPr>
            <a:r>
              <a:rPr lang="en-GB" sz="2000" b="1" dirty="0"/>
              <a:t>Show a </a:t>
            </a:r>
            <a:r>
              <a:rPr lang="en-GB" sz="2000" b="1" u="sng" dirty="0"/>
              <a:t>thorough knowledge</a:t>
            </a:r>
            <a:r>
              <a:rPr lang="en-GB" sz="2000" b="1" dirty="0"/>
              <a:t> and </a:t>
            </a:r>
            <a:r>
              <a:rPr lang="en-GB" sz="2000" b="1" u="sng" dirty="0"/>
              <a:t>secure understanding</a:t>
            </a:r>
            <a:r>
              <a:rPr lang="en-GB" sz="2000" b="1" dirty="0"/>
              <a:t> of the text as a whole – in other words, don’t get bogged down in one quotation, or with one small section of the story. Refer to events throughout as far as possible. Mention/discuss themes </a:t>
            </a:r>
            <a:r>
              <a:rPr lang="en-GB" sz="2000" b="1" u="sng" dirty="0"/>
              <a:t>whenever you can</a:t>
            </a:r>
            <a:r>
              <a:rPr lang="en-GB" sz="2000" b="1" dirty="0"/>
              <a:t>!</a:t>
            </a:r>
          </a:p>
          <a:p>
            <a:pPr>
              <a:defRPr/>
            </a:pPr>
            <a:r>
              <a:rPr lang="en-GB" sz="2000" b="1" dirty="0"/>
              <a:t>Have an answer that is completely </a:t>
            </a:r>
            <a:r>
              <a:rPr lang="en-GB" sz="2000" b="1" u="sng" dirty="0"/>
              <a:t>focused on the task</a:t>
            </a:r>
            <a:r>
              <a:rPr lang="en-GB" sz="2000" b="1" dirty="0"/>
              <a:t> – it’s not a case of just writing down “everything you know” about the story; you need to select your information and quotations based on the demands of the question asked.</a:t>
            </a:r>
          </a:p>
          <a:p>
            <a:pPr>
              <a:defRPr/>
            </a:pPr>
            <a:r>
              <a:rPr lang="en-GB" sz="2000" b="1" dirty="0"/>
              <a:t>Use detailed </a:t>
            </a:r>
            <a:r>
              <a:rPr lang="en-GB" sz="2000" b="1" u="sng" dirty="0"/>
              <a:t>textual evidence (quotation)</a:t>
            </a:r>
            <a:r>
              <a:rPr lang="en-GB" sz="2000" b="1" dirty="0"/>
              <a:t> supported by analysis/ explanation to explore the text – your opinions should be implicit within the analysis, using words like effective, dramatic, etc.</a:t>
            </a:r>
          </a:p>
          <a:p>
            <a:pPr>
              <a:defRPr/>
            </a:pPr>
            <a:r>
              <a:rPr lang="en-GB" sz="2000" b="1" dirty="0"/>
              <a:t>Use </a:t>
            </a:r>
            <a:r>
              <a:rPr lang="en-GB" sz="2000" b="1" u="sng" dirty="0"/>
              <a:t>critical terminology</a:t>
            </a:r>
            <a:r>
              <a:rPr lang="en-GB" sz="2000" b="1" dirty="0"/>
              <a:t> – you must mention terms like theme, characterisation, setting, plot, conflict, key incident, turning point, etc.</a:t>
            </a:r>
          </a:p>
          <a:p>
            <a:pPr>
              <a:defRPr/>
            </a:pPr>
            <a:r>
              <a:rPr lang="en-GB" sz="2000" b="1" dirty="0"/>
              <a:t>Use </a:t>
            </a:r>
            <a:r>
              <a:rPr lang="en-GB" sz="2000" b="1" u="sng" dirty="0"/>
              <a:t>clear and accurate</a:t>
            </a:r>
            <a:r>
              <a:rPr lang="en-GB" sz="2000" b="1" dirty="0"/>
              <a:t> expression, structure, spelling, grammar and punctuation throughout.</a:t>
            </a:r>
          </a:p>
          <a:p>
            <a:pPr marL="0" indent="0">
              <a:lnSpc>
                <a:spcPct val="100000"/>
              </a:lnSpc>
              <a:spcBef>
                <a:spcPts val="0"/>
              </a:spcBef>
              <a:buNone/>
            </a:pPr>
            <a:endParaRPr lang="en-GB" sz="1800" b="1" u="sng"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897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Social Norms</a:t>
            </a:r>
          </a:p>
        </p:txBody>
      </p:sp>
      <p:sp>
        <p:nvSpPr>
          <p:cNvPr id="3" name="Content Placeholder 2"/>
          <p:cNvSpPr>
            <a:spLocks noGrp="1"/>
          </p:cNvSpPr>
          <p:nvPr>
            <p:ph idx="1"/>
          </p:nvPr>
        </p:nvSpPr>
        <p:spPr>
          <a:xfrm>
            <a:off x="480767" y="1602557"/>
            <a:ext cx="8182466" cy="4949072"/>
          </a:xfrm>
        </p:spPr>
        <p:txBody>
          <a:bodyPr>
            <a:normAutofit/>
          </a:bodyPr>
          <a:lstStyle/>
          <a:p>
            <a:pPr marL="0" indent="0">
              <a:lnSpc>
                <a:spcPct val="100000"/>
              </a:lnSpc>
              <a:spcBef>
                <a:spcPts val="0"/>
              </a:spcBef>
              <a:buNone/>
            </a:pPr>
            <a:r>
              <a:rPr lang="en-GB" sz="3800" b="1" dirty="0"/>
              <a:t>A lot of conformity is created through people’s awareness of “social norms”, which are unwritten rules about how we behave in certain situations. </a:t>
            </a:r>
          </a:p>
          <a:p>
            <a:pPr marL="0" indent="0">
              <a:lnSpc>
                <a:spcPct val="100000"/>
              </a:lnSpc>
              <a:spcBef>
                <a:spcPts val="0"/>
              </a:spcBef>
              <a:buNone/>
            </a:pPr>
            <a:endParaRPr lang="en-GB" sz="3800" b="1" dirty="0"/>
          </a:p>
          <a:p>
            <a:pPr>
              <a:lnSpc>
                <a:spcPct val="100000"/>
              </a:lnSpc>
              <a:spcBef>
                <a:spcPts val="0"/>
              </a:spcBef>
            </a:pPr>
            <a:endParaRPr lang="en-GB" sz="2400" b="1" dirty="0"/>
          </a:p>
        </p:txBody>
      </p:sp>
    </p:spTree>
    <p:extLst>
      <p:ext uri="{BB962C8B-B14F-4D97-AF65-F5344CB8AC3E}">
        <p14:creationId xmlns:p14="http://schemas.microsoft.com/office/powerpoint/2010/main" val="50040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a:solidFill>
                  <a:srgbClr val="0070C0"/>
                </a:solidFill>
              </a:rPr>
              <a:t>Critical Essay - Reminders</a:t>
            </a:r>
          </a:p>
        </p:txBody>
      </p:sp>
      <p:sp>
        <p:nvSpPr>
          <p:cNvPr id="3" name="Content Placeholder 2"/>
          <p:cNvSpPr>
            <a:spLocks noGrp="1"/>
          </p:cNvSpPr>
          <p:nvPr>
            <p:ph idx="1"/>
          </p:nvPr>
        </p:nvSpPr>
        <p:spPr>
          <a:xfrm>
            <a:off x="480767" y="1602557"/>
            <a:ext cx="8182466" cy="4949072"/>
          </a:xfrm>
        </p:spPr>
        <p:txBody>
          <a:bodyPr numCol="1" spcCol="360000">
            <a:noAutofit/>
          </a:bodyPr>
          <a:lstStyle/>
          <a:p>
            <a:r>
              <a:rPr lang="en-GB" sz="2100" b="1" dirty="0"/>
              <a:t>Do not refer to yourself personally in the essay e.g. say “The author’s characterisation is effective” rather than “I think the characterisation is effective”. This is Higher– you need to be more formal and stylish!</a:t>
            </a:r>
          </a:p>
          <a:p>
            <a:r>
              <a:rPr lang="en-GB" sz="2100" b="1" dirty="0"/>
              <a:t>Try to avoid saying “This quotation shows…” There are other, more sophisticated ways to introduce an analysis of a quotation, and other words you can use in place of “shows” if you must use this phrase e.g. demonstrates, illustrates, reveals, displays, presents, indicates, explains, etc.</a:t>
            </a:r>
          </a:p>
          <a:p>
            <a:r>
              <a:rPr lang="en-GB" sz="2100" b="1" dirty="0"/>
              <a:t>Use linking phrases/words like: furthermore, in addition, moreover, to conclude, etc. at the beginning of paragraphs if you are struggling to build your argument up logically – you have a </a:t>
            </a:r>
            <a:r>
              <a:rPr lang="en-GB" sz="2100" b="1" dirty="0" err="1"/>
              <a:t>handout</a:t>
            </a:r>
            <a:r>
              <a:rPr lang="en-GB" sz="2100" b="1" dirty="0"/>
              <a:t> from earlier in the year about these!</a:t>
            </a:r>
          </a:p>
          <a:p>
            <a:r>
              <a:rPr lang="en-GB" sz="2100" b="1" dirty="0"/>
              <a:t>Critical essays must be written in present tense e.g. “</a:t>
            </a:r>
            <a:r>
              <a:rPr lang="en-GB" sz="2100" b="1" dirty="0" err="1"/>
              <a:t>Murdo</a:t>
            </a:r>
            <a:r>
              <a:rPr lang="en-GB" sz="2100" b="1" dirty="0"/>
              <a:t> </a:t>
            </a:r>
            <a:r>
              <a:rPr lang="en-GB" sz="2100" b="1" u="sng" dirty="0"/>
              <a:t>is</a:t>
            </a:r>
            <a:r>
              <a:rPr lang="en-GB" sz="2100" b="1" dirty="0"/>
              <a:t> a character who </a:t>
            </a:r>
            <a:r>
              <a:rPr lang="en-GB" sz="2100" b="1" u="sng" dirty="0"/>
              <a:t>realises</a:t>
            </a:r>
            <a:r>
              <a:rPr lang="en-GB" sz="2100" b="1" dirty="0"/>
              <a:t> that he </a:t>
            </a:r>
            <a:r>
              <a:rPr lang="en-GB" sz="2100" b="1" u="sng" dirty="0"/>
              <a:t>wishes</a:t>
            </a:r>
            <a:r>
              <a:rPr lang="en-GB" sz="2100" b="1" dirty="0"/>
              <a:t> to break away from the restrictiveness of the village…”</a:t>
            </a:r>
          </a:p>
          <a:p>
            <a:pPr marL="0" indent="0">
              <a:lnSpc>
                <a:spcPct val="100000"/>
              </a:lnSpc>
              <a:spcBef>
                <a:spcPts val="0"/>
              </a:spcBef>
              <a:buNone/>
            </a:pPr>
            <a:endParaRPr lang="en-GB" sz="1800" b="1" u="sng"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4003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a:solidFill>
                  <a:srgbClr val="0070C0"/>
                </a:solidFill>
              </a:rPr>
              <a:t>Our Question/Task</a:t>
            </a:r>
          </a:p>
        </p:txBody>
      </p:sp>
      <p:sp>
        <p:nvSpPr>
          <p:cNvPr id="3" name="Content Placeholder 2"/>
          <p:cNvSpPr>
            <a:spLocks noGrp="1"/>
          </p:cNvSpPr>
          <p:nvPr>
            <p:ph idx="1"/>
          </p:nvPr>
        </p:nvSpPr>
        <p:spPr>
          <a:xfrm>
            <a:off x="480767" y="1602557"/>
            <a:ext cx="8182466" cy="4949072"/>
          </a:xfrm>
        </p:spPr>
        <p:txBody>
          <a:bodyPr numCol="1" spcCol="360000">
            <a:noAutofit/>
          </a:bodyPr>
          <a:lstStyle/>
          <a:p>
            <a:pPr marL="0" indent="0">
              <a:lnSpc>
                <a:spcPct val="100000"/>
              </a:lnSpc>
              <a:spcBef>
                <a:spcPts val="0"/>
              </a:spcBef>
              <a:buNone/>
            </a:pPr>
            <a:r>
              <a:rPr lang="en-GB" b="1" dirty="0"/>
              <a:t>Choose a novel or short story in which there is a key incident that has significance for a character.</a:t>
            </a:r>
          </a:p>
          <a:p>
            <a:pPr marL="0" indent="0">
              <a:lnSpc>
                <a:spcPct val="100000"/>
              </a:lnSpc>
              <a:spcBef>
                <a:spcPts val="0"/>
              </a:spcBef>
              <a:buNone/>
            </a:pPr>
            <a:endParaRPr lang="en-GB" b="1" dirty="0"/>
          </a:p>
          <a:p>
            <a:pPr marL="0" indent="0">
              <a:lnSpc>
                <a:spcPct val="100000"/>
              </a:lnSpc>
              <a:spcBef>
                <a:spcPts val="0"/>
              </a:spcBef>
              <a:buNone/>
            </a:pPr>
            <a:r>
              <a:rPr lang="en-GB" b="1" dirty="0"/>
              <a:t>Briefly explain the incident and, by referring to appropriate techniques, go on to show how this incident is important for the character and the text as a whole.</a:t>
            </a:r>
          </a:p>
          <a:p>
            <a:pPr marL="0" indent="0">
              <a:lnSpc>
                <a:spcPct val="100000"/>
              </a:lnSpc>
              <a:spcBef>
                <a:spcPts val="0"/>
              </a:spcBef>
              <a:buNone/>
            </a:pPr>
            <a:endParaRPr lang="en-GB" sz="1800" b="1" dirty="0"/>
          </a:p>
          <a:p>
            <a:pPr marL="0" indent="0">
              <a:lnSpc>
                <a:spcPct val="100000"/>
              </a:lnSpc>
              <a:spcBef>
                <a:spcPts val="0"/>
              </a:spcBef>
              <a:buNone/>
            </a:pPr>
            <a:endParaRPr lang="en-GB" sz="1800" b="1" dirty="0"/>
          </a:p>
          <a:p>
            <a:pPr marL="0" indent="0">
              <a:lnSpc>
                <a:spcPct val="100000"/>
              </a:lnSpc>
              <a:spcBef>
                <a:spcPts val="0"/>
              </a:spcBef>
              <a:buNone/>
            </a:pPr>
            <a:endParaRPr lang="en-GB" b="1" dirty="0"/>
          </a:p>
          <a:p>
            <a:pPr marL="0" indent="0">
              <a:lnSpc>
                <a:spcPct val="100000"/>
              </a:lnSpc>
              <a:spcBef>
                <a:spcPts val="0"/>
              </a:spcBef>
              <a:buNone/>
            </a:pPr>
            <a:r>
              <a:rPr lang="en-GB" dirty="0"/>
              <a:t>You may want to UNDERLINE the key parts of the question.</a:t>
            </a:r>
          </a:p>
          <a:p>
            <a:pPr marL="0" indent="0">
              <a:lnSpc>
                <a:spcPct val="100000"/>
              </a:lnSpc>
              <a:spcBef>
                <a:spcPts val="0"/>
              </a:spcBef>
              <a:buNone/>
            </a:pPr>
            <a:endParaRPr lang="en-GB" sz="1800" b="1"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4293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4309"/>
          </a:xfrm>
        </p:spPr>
        <p:txBody>
          <a:bodyPr>
            <a:normAutofit/>
          </a:bodyPr>
          <a:lstStyle/>
          <a:p>
            <a:pPr algn="ctr"/>
            <a:r>
              <a:rPr lang="en-GB" sz="6000" b="1" dirty="0">
                <a:solidFill>
                  <a:srgbClr val="0070C0"/>
                </a:solidFill>
              </a:rPr>
              <a:t>Our Question/Task</a:t>
            </a:r>
          </a:p>
        </p:txBody>
      </p:sp>
      <p:sp>
        <p:nvSpPr>
          <p:cNvPr id="3" name="Content Placeholder 2"/>
          <p:cNvSpPr>
            <a:spLocks noGrp="1"/>
          </p:cNvSpPr>
          <p:nvPr>
            <p:ph idx="1"/>
          </p:nvPr>
        </p:nvSpPr>
        <p:spPr>
          <a:xfrm>
            <a:off x="480767" y="1300899"/>
            <a:ext cx="8182466" cy="5250730"/>
          </a:xfrm>
        </p:spPr>
        <p:txBody>
          <a:bodyPr numCol="1" spcCol="360000">
            <a:noAutofit/>
          </a:bodyPr>
          <a:lstStyle/>
          <a:p>
            <a:pPr marL="0" indent="0">
              <a:lnSpc>
                <a:spcPct val="100000"/>
              </a:lnSpc>
              <a:spcBef>
                <a:spcPts val="0"/>
              </a:spcBef>
              <a:buNone/>
            </a:pPr>
            <a:r>
              <a:rPr lang="en-GB" sz="2400" b="1" dirty="0"/>
              <a:t>Choose a novel or short story in which there is </a:t>
            </a:r>
            <a:r>
              <a:rPr lang="en-GB" sz="2400" b="1" u="sng" dirty="0"/>
              <a:t>a key incident</a:t>
            </a:r>
            <a:r>
              <a:rPr lang="en-GB" sz="2400" b="1" dirty="0"/>
              <a:t> that has </a:t>
            </a:r>
            <a:r>
              <a:rPr lang="en-GB" sz="2400" b="1" u="sng" dirty="0"/>
              <a:t>significance for a character</a:t>
            </a:r>
            <a:r>
              <a:rPr lang="en-GB" sz="2400" b="1" dirty="0"/>
              <a:t>.</a:t>
            </a:r>
          </a:p>
          <a:p>
            <a:pPr marL="0" indent="0">
              <a:lnSpc>
                <a:spcPct val="100000"/>
              </a:lnSpc>
              <a:spcBef>
                <a:spcPts val="0"/>
              </a:spcBef>
              <a:buNone/>
            </a:pPr>
            <a:endParaRPr lang="en-GB" sz="2400" b="1" dirty="0"/>
          </a:p>
          <a:p>
            <a:pPr marL="0" indent="0">
              <a:lnSpc>
                <a:spcPct val="100000"/>
              </a:lnSpc>
              <a:spcBef>
                <a:spcPts val="0"/>
              </a:spcBef>
              <a:buNone/>
            </a:pPr>
            <a:r>
              <a:rPr lang="en-GB" sz="2400" b="1" dirty="0"/>
              <a:t>Briefly </a:t>
            </a:r>
            <a:r>
              <a:rPr lang="en-GB" sz="2400" b="1" u="sng" dirty="0"/>
              <a:t>explain the incident</a:t>
            </a:r>
            <a:r>
              <a:rPr lang="en-GB" sz="2400" b="1" dirty="0"/>
              <a:t> and, by referring to appropriate techniques, go on to show how this incident is </a:t>
            </a:r>
            <a:r>
              <a:rPr lang="en-GB" sz="2400" b="1" u="sng" dirty="0"/>
              <a:t>important for the character</a:t>
            </a:r>
            <a:r>
              <a:rPr lang="en-GB" sz="2400" b="1" dirty="0"/>
              <a:t> and the </a:t>
            </a:r>
            <a:r>
              <a:rPr lang="en-GB" sz="2400" b="1" u="sng" dirty="0"/>
              <a:t>text as a whole</a:t>
            </a:r>
            <a:r>
              <a:rPr lang="en-GB" sz="2400" b="1" dirty="0"/>
              <a:t>.</a:t>
            </a:r>
          </a:p>
          <a:p>
            <a:pPr marL="0" indent="0">
              <a:lnSpc>
                <a:spcPct val="100000"/>
              </a:lnSpc>
              <a:spcBef>
                <a:spcPts val="0"/>
              </a:spcBef>
              <a:buNone/>
            </a:pPr>
            <a:endParaRPr lang="en-GB" sz="1800" b="1" dirty="0"/>
          </a:p>
          <a:p>
            <a:pPr>
              <a:lnSpc>
                <a:spcPct val="100000"/>
              </a:lnSpc>
              <a:spcBef>
                <a:spcPts val="0"/>
              </a:spcBef>
            </a:pPr>
            <a:r>
              <a:rPr lang="en-GB" sz="1800" b="1" dirty="0"/>
              <a:t>“a key incident” = </a:t>
            </a:r>
            <a:r>
              <a:rPr lang="en-GB" sz="1800" b="1" dirty="0" err="1"/>
              <a:t>Murdo’s</a:t>
            </a:r>
            <a:r>
              <a:rPr lang="en-GB" sz="1800" b="1" dirty="0"/>
              <a:t> door being painted red</a:t>
            </a:r>
          </a:p>
          <a:p>
            <a:pPr>
              <a:lnSpc>
                <a:spcPct val="100000"/>
              </a:lnSpc>
              <a:spcBef>
                <a:spcPts val="0"/>
              </a:spcBef>
            </a:pPr>
            <a:r>
              <a:rPr lang="en-GB" sz="1800" b="1" dirty="0"/>
              <a:t>“significance for a character” = it helps </a:t>
            </a:r>
            <a:r>
              <a:rPr lang="en-GB" sz="1800" b="1" dirty="0" err="1"/>
              <a:t>Murdo</a:t>
            </a:r>
            <a:r>
              <a:rPr lang="en-GB" sz="1800" b="1" dirty="0"/>
              <a:t> to change his attitude</a:t>
            </a:r>
          </a:p>
          <a:p>
            <a:pPr>
              <a:lnSpc>
                <a:spcPct val="100000"/>
              </a:lnSpc>
              <a:spcBef>
                <a:spcPts val="0"/>
              </a:spcBef>
            </a:pPr>
            <a:r>
              <a:rPr lang="en-GB" sz="1800" b="1" dirty="0"/>
              <a:t>“explain the incident” = </a:t>
            </a:r>
            <a:r>
              <a:rPr lang="en-GB" sz="1800" b="1" dirty="0" err="1"/>
              <a:t>Murdo</a:t>
            </a:r>
            <a:r>
              <a:rPr lang="en-GB" sz="1800" b="1" dirty="0"/>
              <a:t> leaves his house; sees the door and realises it is different from the rest of the village; connects it with Mary</a:t>
            </a:r>
          </a:p>
          <a:p>
            <a:pPr>
              <a:lnSpc>
                <a:spcPct val="100000"/>
              </a:lnSpc>
              <a:spcBef>
                <a:spcPts val="0"/>
              </a:spcBef>
            </a:pPr>
            <a:r>
              <a:rPr lang="en-GB" sz="1800" b="1" dirty="0"/>
              <a:t>“important for the character” = </a:t>
            </a:r>
            <a:r>
              <a:rPr lang="en-GB" sz="1800" b="1" dirty="0" err="1"/>
              <a:t>Murdo</a:t>
            </a:r>
            <a:r>
              <a:rPr lang="en-GB" sz="1800" b="1" dirty="0"/>
              <a:t> realises he doesn’t agree with the villagers’ attitudes (turning point); he no longer wants to conform and pursues his own desires</a:t>
            </a:r>
          </a:p>
          <a:p>
            <a:pPr>
              <a:lnSpc>
                <a:spcPct val="100000"/>
              </a:lnSpc>
              <a:spcBef>
                <a:spcPts val="0"/>
              </a:spcBef>
            </a:pPr>
            <a:r>
              <a:rPr lang="en-GB" sz="1800" b="1" dirty="0"/>
              <a:t>“text as a whole” = </a:t>
            </a:r>
            <a:r>
              <a:rPr lang="en-GB" sz="1800" b="1" dirty="0" err="1"/>
              <a:t>Murdo’s</a:t>
            </a:r>
            <a:r>
              <a:rPr lang="en-GB" sz="1800" b="1" dirty="0"/>
              <a:t> change through the door shows conformity v individuality (one theme) and the villagers’ attitudes to the door/Mary shows closed-mindedness (the other theme)</a:t>
            </a:r>
          </a:p>
          <a:p>
            <a:pPr>
              <a:lnSpc>
                <a:spcPct val="100000"/>
              </a:lnSpc>
              <a:spcBef>
                <a:spcPts val="0"/>
              </a:spcBef>
            </a:pPr>
            <a:endParaRPr lang="en-GB" b="1" dirty="0"/>
          </a:p>
          <a:p>
            <a:pPr marL="0" indent="0">
              <a:lnSpc>
                <a:spcPct val="100000"/>
              </a:lnSpc>
              <a:spcBef>
                <a:spcPts val="0"/>
              </a:spcBef>
              <a:buNone/>
            </a:pPr>
            <a:endParaRPr lang="en-GB" sz="1800" b="1"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266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4309"/>
          </a:xfrm>
        </p:spPr>
        <p:txBody>
          <a:bodyPr>
            <a:normAutofit/>
          </a:bodyPr>
          <a:lstStyle/>
          <a:p>
            <a:pPr algn="ctr"/>
            <a:r>
              <a:rPr lang="en-GB" sz="6000" b="1" dirty="0">
                <a:solidFill>
                  <a:srgbClr val="0070C0"/>
                </a:solidFill>
              </a:rPr>
              <a:t>Planning</a:t>
            </a:r>
          </a:p>
        </p:txBody>
      </p:sp>
      <p:sp>
        <p:nvSpPr>
          <p:cNvPr id="3" name="Content Placeholder 2"/>
          <p:cNvSpPr>
            <a:spLocks noGrp="1"/>
          </p:cNvSpPr>
          <p:nvPr>
            <p:ph idx="1"/>
          </p:nvPr>
        </p:nvSpPr>
        <p:spPr>
          <a:xfrm>
            <a:off x="480767" y="1489435"/>
            <a:ext cx="8182466" cy="5062194"/>
          </a:xfrm>
        </p:spPr>
        <p:txBody>
          <a:bodyPr numCol="1" spcCol="360000">
            <a:noAutofit/>
          </a:bodyPr>
          <a:lstStyle/>
          <a:p>
            <a:pPr marL="0" indent="0">
              <a:buNone/>
            </a:pPr>
            <a:r>
              <a:rPr lang="en-GB" sz="3200" b="1" dirty="0"/>
              <a:t>Using a basic mind map or bullet-pointed paragraph plan is the easiest way to quickly plan your essay.</a:t>
            </a:r>
          </a:p>
          <a:p>
            <a:pPr marL="0" indent="0">
              <a:buNone/>
            </a:pPr>
            <a:endParaRPr lang="en-GB" sz="3200" b="1" dirty="0"/>
          </a:p>
          <a:p>
            <a:pPr marL="0" indent="0">
              <a:buNone/>
            </a:pPr>
            <a:endParaRPr lang="en-GB" sz="3200" b="1" dirty="0"/>
          </a:p>
          <a:p>
            <a:pPr marL="0" indent="0">
              <a:buNone/>
            </a:pPr>
            <a:r>
              <a:rPr lang="en-GB" sz="3200" b="1" dirty="0"/>
              <a:t>Your teacher will show you an example of this.</a:t>
            </a:r>
          </a:p>
          <a:p>
            <a:pPr marL="0" indent="0">
              <a:buNone/>
            </a:pPr>
            <a:endParaRPr lang="en-GB" sz="3200" b="1" dirty="0"/>
          </a:p>
          <a:p>
            <a:pPr marL="0" indent="0">
              <a:buNone/>
            </a:pPr>
            <a:r>
              <a:rPr lang="en-GB" sz="3200" b="1" dirty="0"/>
              <a:t>Why is it important to plan?</a:t>
            </a:r>
          </a:p>
          <a:p>
            <a:pPr marL="0" indent="0">
              <a:lnSpc>
                <a:spcPct val="100000"/>
              </a:lnSpc>
              <a:spcBef>
                <a:spcPts val="0"/>
              </a:spcBef>
              <a:buNone/>
            </a:pPr>
            <a:endParaRPr lang="en-GB" b="1" dirty="0"/>
          </a:p>
          <a:p>
            <a:pPr marL="0" indent="0">
              <a:lnSpc>
                <a:spcPct val="100000"/>
              </a:lnSpc>
              <a:spcBef>
                <a:spcPts val="0"/>
              </a:spcBef>
              <a:buNone/>
            </a:pPr>
            <a:endParaRPr lang="en-GB" sz="1800" b="1"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78438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4309"/>
          </a:xfrm>
        </p:spPr>
        <p:txBody>
          <a:bodyPr>
            <a:normAutofit/>
          </a:bodyPr>
          <a:lstStyle/>
          <a:p>
            <a:pPr algn="ctr"/>
            <a:r>
              <a:rPr lang="en-GB" sz="6000" b="1" dirty="0">
                <a:solidFill>
                  <a:srgbClr val="0070C0"/>
                </a:solidFill>
              </a:rPr>
              <a:t>Introduction – TAGLS</a:t>
            </a:r>
          </a:p>
        </p:txBody>
      </p:sp>
      <p:sp>
        <p:nvSpPr>
          <p:cNvPr id="3" name="Content Placeholder 2"/>
          <p:cNvSpPr>
            <a:spLocks noGrp="1"/>
          </p:cNvSpPr>
          <p:nvPr>
            <p:ph idx="1"/>
          </p:nvPr>
        </p:nvSpPr>
        <p:spPr>
          <a:xfrm>
            <a:off x="480767" y="1489435"/>
            <a:ext cx="8182466" cy="5062194"/>
          </a:xfrm>
        </p:spPr>
        <p:txBody>
          <a:bodyPr numCol="1" spcCol="360000">
            <a:noAutofit/>
          </a:bodyPr>
          <a:lstStyle/>
          <a:p>
            <a:r>
              <a:rPr lang="en-GB" altLang="en-US" sz="3200" b="1" dirty="0"/>
              <a:t>Title – the name of the text.</a:t>
            </a:r>
          </a:p>
          <a:p>
            <a:r>
              <a:rPr lang="en-GB" altLang="en-US" sz="3200" b="1" dirty="0"/>
              <a:t>Author – the person who wrote the text.</a:t>
            </a:r>
          </a:p>
          <a:p>
            <a:r>
              <a:rPr lang="en-GB" altLang="en-US" sz="3200" b="1" dirty="0"/>
              <a:t>Genre – is it poetry, prose or drama?</a:t>
            </a:r>
          </a:p>
          <a:p>
            <a:r>
              <a:rPr lang="en-GB" altLang="en-US" sz="3200" b="1" dirty="0"/>
              <a:t>Link to question – use the wording of the question to make sure your essay shows its relevance straight away.</a:t>
            </a:r>
          </a:p>
          <a:p>
            <a:r>
              <a:rPr lang="en-GB" altLang="en-US" sz="3200" b="1" dirty="0"/>
              <a:t>Summary – </a:t>
            </a:r>
            <a:r>
              <a:rPr lang="en-GB" altLang="en-US" sz="3200" b="1" u="sng" dirty="0"/>
              <a:t>very briefly</a:t>
            </a:r>
            <a:r>
              <a:rPr lang="en-GB" altLang="en-US" sz="3200" b="1" dirty="0"/>
              <a:t> explain what happens in the text (the plot). Try to explain how the plot is </a:t>
            </a:r>
            <a:r>
              <a:rPr lang="en-GB" altLang="en-US" sz="3200" b="1" u="sng" dirty="0"/>
              <a:t>relevant</a:t>
            </a:r>
            <a:r>
              <a:rPr lang="en-GB" altLang="en-US" sz="3200" b="1" dirty="0"/>
              <a:t> to the question you’re answering!</a:t>
            </a:r>
          </a:p>
          <a:p>
            <a:pPr marL="0" indent="0">
              <a:buNone/>
            </a:pPr>
            <a:endParaRPr lang="en-GB" b="1" dirty="0"/>
          </a:p>
          <a:p>
            <a:pPr marL="0" indent="0">
              <a:lnSpc>
                <a:spcPct val="100000"/>
              </a:lnSpc>
              <a:spcBef>
                <a:spcPts val="0"/>
              </a:spcBef>
              <a:buNone/>
            </a:pPr>
            <a:endParaRPr lang="en-GB" sz="1800" b="1"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0465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4309"/>
          </a:xfrm>
        </p:spPr>
        <p:txBody>
          <a:bodyPr>
            <a:normAutofit/>
          </a:bodyPr>
          <a:lstStyle/>
          <a:p>
            <a:pPr algn="ctr"/>
            <a:r>
              <a:rPr lang="en-GB" sz="6000" b="1" dirty="0">
                <a:solidFill>
                  <a:srgbClr val="0070C0"/>
                </a:solidFill>
              </a:rPr>
              <a:t>Introduction</a:t>
            </a:r>
          </a:p>
        </p:txBody>
      </p:sp>
      <p:sp>
        <p:nvSpPr>
          <p:cNvPr id="3" name="Content Placeholder 2"/>
          <p:cNvSpPr>
            <a:spLocks noGrp="1"/>
          </p:cNvSpPr>
          <p:nvPr>
            <p:ph idx="1"/>
          </p:nvPr>
        </p:nvSpPr>
        <p:spPr>
          <a:xfrm>
            <a:off x="480767" y="1489435"/>
            <a:ext cx="8182466" cy="5062194"/>
          </a:xfrm>
        </p:spPr>
        <p:txBody>
          <a:bodyPr numCol="1" spcCol="360000">
            <a:noAutofit/>
          </a:bodyPr>
          <a:lstStyle/>
          <a:p>
            <a:pPr marL="0" indent="0">
              <a:spcBef>
                <a:spcPct val="0"/>
              </a:spcBef>
              <a:buNone/>
            </a:pPr>
            <a:r>
              <a:rPr lang="en-GB" altLang="en-US" sz="3200" b="1" dirty="0"/>
              <a:t>There is a simple structure for an introduction:</a:t>
            </a:r>
          </a:p>
          <a:p>
            <a:pPr marL="0" indent="0" algn="ctr">
              <a:spcBef>
                <a:spcPct val="0"/>
              </a:spcBef>
              <a:buNone/>
            </a:pPr>
            <a:endParaRPr lang="en-GB" altLang="en-US" sz="3200" b="1" dirty="0"/>
          </a:p>
          <a:p>
            <a:pPr marL="0" indent="0" algn="ctr">
              <a:spcBef>
                <a:spcPct val="0"/>
              </a:spcBef>
              <a:buNone/>
            </a:pPr>
            <a:r>
              <a:rPr lang="en-GB" altLang="en-US" sz="3200" b="1" dirty="0"/>
              <a:t>TAGLS</a:t>
            </a:r>
          </a:p>
          <a:p>
            <a:pPr marL="0" indent="0" algn="ctr">
              <a:spcBef>
                <a:spcPct val="0"/>
              </a:spcBef>
              <a:buNone/>
            </a:pPr>
            <a:endParaRPr lang="en-GB" altLang="en-US" sz="3200" b="1" dirty="0"/>
          </a:p>
          <a:p>
            <a:pPr marL="0" indent="0" algn="ctr">
              <a:spcBef>
                <a:spcPct val="0"/>
              </a:spcBef>
              <a:buNone/>
            </a:pPr>
            <a:endParaRPr lang="en-GB" altLang="en-US" sz="3200" b="1" u="sng" dirty="0"/>
          </a:p>
          <a:p>
            <a:pPr marL="0" indent="0" algn="ctr">
              <a:spcBef>
                <a:spcPct val="0"/>
              </a:spcBef>
              <a:buNone/>
            </a:pPr>
            <a:r>
              <a:rPr lang="en-GB" altLang="en-US" sz="3200" b="1" u="sng" dirty="0"/>
              <a:t>Relevance</a:t>
            </a:r>
            <a:r>
              <a:rPr lang="en-GB" altLang="en-US" sz="3200" b="1" dirty="0"/>
              <a:t> to the question (should be done within summary)</a:t>
            </a:r>
          </a:p>
          <a:p>
            <a:pPr marL="0" indent="0" algn="ctr">
              <a:spcBef>
                <a:spcPct val="0"/>
              </a:spcBef>
              <a:buNone/>
            </a:pPr>
            <a:endParaRPr lang="en-GB" altLang="en-US" sz="3200" b="1" u="sng" dirty="0"/>
          </a:p>
          <a:p>
            <a:pPr marL="0" indent="0" algn="ctr">
              <a:spcBef>
                <a:spcPct val="0"/>
              </a:spcBef>
              <a:buNone/>
            </a:pPr>
            <a:endParaRPr lang="en-GB" altLang="en-US" sz="3200" b="1" u="sng" dirty="0"/>
          </a:p>
          <a:p>
            <a:pPr marL="0" indent="0" algn="ctr">
              <a:spcBef>
                <a:spcPct val="0"/>
              </a:spcBef>
              <a:buNone/>
            </a:pPr>
            <a:r>
              <a:rPr lang="en-GB" altLang="en-US" sz="3200" b="1" dirty="0"/>
              <a:t>Mention what the text’s </a:t>
            </a:r>
            <a:r>
              <a:rPr lang="en-GB" altLang="en-US" sz="3200" b="1" u="sng" dirty="0"/>
              <a:t>themes</a:t>
            </a:r>
            <a:r>
              <a:rPr lang="en-GB" altLang="en-US" sz="3200" b="1" dirty="0"/>
              <a:t> are</a:t>
            </a:r>
          </a:p>
          <a:p>
            <a:pPr marL="0" indent="0">
              <a:buNone/>
            </a:pPr>
            <a:endParaRPr lang="en-GB" b="1" dirty="0"/>
          </a:p>
          <a:p>
            <a:pPr marL="0" indent="0">
              <a:lnSpc>
                <a:spcPct val="100000"/>
              </a:lnSpc>
              <a:spcBef>
                <a:spcPts val="0"/>
              </a:spcBef>
              <a:buNone/>
            </a:pPr>
            <a:endParaRPr lang="en-GB" sz="1800" b="1"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5" name="Straight Arrow Connector 4"/>
          <p:cNvCxnSpPr/>
          <p:nvPr/>
        </p:nvCxnSpPr>
        <p:spPr>
          <a:xfrm rot="5400000">
            <a:off x="4356894" y="3275806"/>
            <a:ext cx="4318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4356894" y="5062971"/>
            <a:ext cx="4318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73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4309"/>
          </a:xfrm>
        </p:spPr>
        <p:txBody>
          <a:bodyPr>
            <a:normAutofit/>
          </a:bodyPr>
          <a:lstStyle/>
          <a:p>
            <a:pPr algn="ctr"/>
            <a:r>
              <a:rPr lang="en-GB" sz="6000" b="1" dirty="0">
                <a:solidFill>
                  <a:srgbClr val="0070C0"/>
                </a:solidFill>
              </a:rPr>
              <a:t>Introduction</a:t>
            </a:r>
          </a:p>
        </p:txBody>
      </p:sp>
      <p:sp>
        <p:nvSpPr>
          <p:cNvPr id="3" name="Content Placeholder 2"/>
          <p:cNvSpPr>
            <a:spLocks noGrp="1"/>
          </p:cNvSpPr>
          <p:nvPr>
            <p:ph idx="1"/>
          </p:nvPr>
        </p:nvSpPr>
        <p:spPr>
          <a:xfrm>
            <a:off x="480767" y="1489435"/>
            <a:ext cx="8182466" cy="5062194"/>
          </a:xfrm>
        </p:spPr>
        <p:txBody>
          <a:bodyPr numCol="1" spcCol="360000">
            <a:noAutofit/>
          </a:bodyPr>
          <a:lstStyle/>
          <a:p>
            <a:pPr>
              <a:buNone/>
              <a:defRPr/>
            </a:pPr>
            <a:r>
              <a:rPr lang="en-GB" sz="2000" b="1" dirty="0"/>
              <a:t>Use </a:t>
            </a:r>
            <a:r>
              <a:rPr lang="en-GB" sz="2000" b="1" dirty="0" smtClean="0"/>
              <a:t>TAGLS </a:t>
            </a:r>
            <a:r>
              <a:rPr lang="en-GB" sz="2000" b="1" dirty="0"/>
              <a:t>to begin:</a:t>
            </a:r>
          </a:p>
          <a:p>
            <a:pPr>
              <a:defRPr/>
            </a:pPr>
            <a:r>
              <a:rPr lang="en-GB" sz="2000" b="1" dirty="0"/>
              <a:t>Title – “The Red Door”</a:t>
            </a:r>
          </a:p>
          <a:p>
            <a:pPr>
              <a:defRPr/>
            </a:pPr>
            <a:r>
              <a:rPr lang="en-GB" sz="2000" b="1" dirty="0"/>
              <a:t>Author – Iain Crichton Smith</a:t>
            </a:r>
          </a:p>
          <a:p>
            <a:pPr>
              <a:defRPr/>
            </a:pPr>
            <a:r>
              <a:rPr lang="en-GB" sz="2000" b="1" dirty="0"/>
              <a:t>Genre – Prose fiction (short story)</a:t>
            </a:r>
          </a:p>
          <a:p>
            <a:pPr>
              <a:defRPr/>
            </a:pPr>
            <a:r>
              <a:rPr lang="en-GB" sz="2000" b="1" dirty="0"/>
              <a:t>Link to Question – Mention that there is a key incident in the story that has significance in changing the main character, </a:t>
            </a:r>
            <a:r>
              <a:rPr lang="en-GB" sz="2000" b="1" dirty="0" err="1"/>
              <a:t>Murdo</a:t>
            </a:r>
            <a:r>
              <a:rPr lang="en-GB" sz="2000" b="1" dirty="0"/>
              <a:t>.</a:t>
            </a:r>
          </a:p>
          <a:p>
            <a:pPr>
              <a:defRPr/>
            </a:pPr>
            <a:r>
              <a:rPr lang="en-GB" sz="2000" b="1" dirty="0"/>
              <a:t>Summary – Explain that the story’s key incident is when </a:t>
            </a:r>
            <a:r>
              <a:rPr lang="en-GB" sz="2000" b="1" dirty="0" err="1"/>
              <a:t>Murdo</a:t>
            </a:r>
            <a:r>
              <a:rPr lang="en-GB" sz="2000" b="1" dirty="0"/>
              <a:t>, who lives in a closed-minded, restrictive Scottish village, discovers someone has painted his door red. Continue to mention how this encourages him to break away from the conformity of the village and go on to live a more fulfilling life in future. (You must cover the ending of the story).</a:t>
            </a:r>
          </a:p>
          <a:p>
            <a:pPr>
              <a:defRPr/>
            </a:pPr>
            <a:r>
              <a:rPr lang="en-GB" sz="2000" b="1" dirty="0"/>
              <a:t>***Remember to mention the story’s main </a:t>
            </a:r>
            <a:r>
              <a:rPr lang="en-GB" sz="2000" b="1" u="sng" dirty="0"/>
              <a:t>themes</a:t>
            </a:r>
            <a:r>
              <a:rPr lang="en-GB" sz="2000" b="1" dirty="0"/>
              <a:t> within the plot summary or just at the end of the introduction!***</a:t>
            </a:r>
          </a:p>
          <a:p>
            <a:pPr>
              <a:defRPr/>
            </a:pPr>
            <a:endParaRPr lang="en-GB" sz="2000" b="1" dirty="0"/>
          </a:p>
          <a:p>
            <a:pPr marL="0" indent="0">
              <a:buNone/>
            </a:pPr>
            <a:endParaRPr lang="en-GB" b="1" dirty="0"/>
          </a:p>
          <a:p>
            <a:pPr marL="0" indent="0">
              <a:lnSpc>
                <a:spcPct val="100000"/>
              </a:lnSpc>
              <a:spcBef>
                <a:spcPts val="0"/>
              </a:spcBef>
              <a:buNone/>
            </a:pPr>
            <a:endParaRPr lang="en-GB" sz="1800" b="1"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8044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4309"/>
          </a:xfrm>
        </p:spPr>
        <p:txBody>
          <a:bodyPr>
            <a:normAutofit/>
          </a:bodyPr>
          <a:lstStyle/>
          <a:p>
            <a:pPr algn="ctr"/>
            <a:r>
              <a:rPr lang="en-GB" sz="6000" b="1" dirty="0">
                <a:solidFill>
                  <a:srgbClr val="0070C0"/>
                </a:solidFill>
              </a:rPr>
              <a:t>Introduction</a:t>
            </a:r>
          </a:p>
        </p:txBody>
      </p:sp>
      <p:sp>
        <p:nvSpPr>
          <p:cNvPr id="3" name="Content Placeholder 2"/>
          <p:cNvSpPr>
            <a:spLocks noGrp="1"/>
          </p:cNvSpPr>
          <p:nvPr>
            <p:ph idx="1"/>
          </p:nvPr>
        </p:nvSpPr>
        <p:spPr>
          <a:xfrm>
            <a:off x="480767" y="1489435"/>
            <a:ext cx="8182466" cy="5062194"/>
          </a:xfrm>
        </p:spPr>
        <p:txBody>
          <a:bodyPr numCol="1" spcCol="360000">
            <a:noAutofit/>
          </a:bodyPr>
          <a:lstStyle/>
          <a:p>
            <a:pPr>
              <a:buNone/>
              <a:defRPr/>
            </a:pPr>
            <a:r>
              <a:rPr lang="en-GB" sz="2000" b="1" dirty="0"/>
              <a:t>Have a go at writing one yourself!</a:t>
            </a:r>
          </a:p>
          <a:p>
            <a:pPr>
              <a:buNone/>
              <a:defRPr/>
            </a:pPr>
            <a:r>
              <a:rPr lang="en-GB" sz="2000" b="1" dirty="0"/>
              <a:t>Teacher example:</a:t>
            </a:r>
          </a:p>
          <a:p>
            <a:pPr marL="0" indent="0">
              <a:spcBef>
                <a:spcPts val="0"/>
              </a:spcBef>
              <a:buNone/>
              <a:defRPr/>
            </a:pPr>
            <a:r>
              <a:rPr lang="en-GB" sz="2000" b="1" i="1" dirty="0">
                <a:solidFill>
                  <a:srgbClr val="061DCA"/>
                </a:solidFill>
              </a:rPr>
              <a:t>Iain Crichton Smith</a:t>
            </a:r>
            <a:r>
              <a:rPr lang="en-GB" sz="2000" b="1" i="1" dirty="0"/>
              <a:t>’s</a:t>
            </a:r>
            <a:r>
              <a:rPr lang="en-GB" sz="2000" b="1" i="1" dirty="0">
                <a:solidFill>
                  <a:srgbClr val="00B0F0"/>
                </a:solidFill>
              </a:rPr>
              <a:t> </a:t>
            </a:r>
            <a:r>
              <a:rPr lang="en-GB" sz="2000" b="1" i="1" dirty="0"/>
              <a:t>uplifting </a:t>
            </a:r>
            <a:r>
              <a:rPr lang="en-GB" sz="2000" b="1" i="1" dirty="0">
                <a:solidFill>
                  <a:srgbClr val="00B050"/>
                </a:solidFill>
              </a:rPr>
              <a:t>short story</a:t>
            </a:r>
            <a:r>
              <a:rPr lang="en-GB" sz="2000" b="1" i="1" dirty="0"/>
              <a:t> “</a:t>
            </a:r>
            <a:r>
              <a:rPr lang="en-GB" sz="2000" b="1" i="1" dirty="0">
                <a:solidFill>
                  <a:srgbClr val="FF0000"/>
                </a:solidFill>
              </a:rPr>
              <a:t>The Red Door</a:t>
            </a:r>
            <a:r>
              <a:rPr lang="en-GB" sz="2000" b="1" i="1" dirty="0"/>
              <a:t>” is one that </a:t>
            </a:r>
            <a:r>
              <a:rPr lang="en-GB" sz="2000" b="1" i="1" dirty="0">
                <a:solidFill>
                  <a:srgbClr val="BD0395"/>
                </a:solidFill>
              </a:rPr>
              <a:t>contains a key incident that has major significance for </a:t>
            </a:r>
            <a:r>
              <a:rPr lang="en-GB" sz="2000" b="1" i="1" dirty="0" err="1">
                <a:solidFill>
                  <a:srgbClr val="BD0395"/>
                </a:solidFill>
              </a:rPr>
              <a:t>Murdo</a:t>
            </a:r>
            <a:r>
              <a:rPr lang="en-GB" sz="2000" b="1" i="1" dirty="0">
                <a:solidFill>
                  <a:srgbClr val="BD0395"/>
                </a:solidFill>
              </a:rPr>
              <a:t>, the story’s main character</a:t>
            </a:r>
            <a:r>
              <a:rPr lang="en-GB" sz="2000" b="1" i="1" dirty="0">
                <a:solidFill>
                  <a:schemeClr val="accent5">
                    <a:lumMod val="60000"/>
                    <a:lumOff val="40000"/>
                  </a:schemeClr>
                </a:solidFill>
              </a:rPr>
              <a:t>. </a:t>
            </a:r>
            <a:r>
              <a:rPr lang="en-GB" sz="2000" b="1" i="1" dirty="0">
                <a:solidFill>
                  <a:srgbClr val="C06E00"/>
                </a:solidFill>
              </a:rPr>
              <a:t>The key incident in the story occurs when </a:t>
            </a:r>
            <a:r>
              <a:rPr lang="en-GB" sz="2000" b="1" i="1" dirty="0" err="1">
                <a:solidFill>
                  <a:srgbClr val="C06E00"/>
                </a:solidFill>
              </a:rPr>
              <a:t>Murdo</a:t>
            </a:r>
            <a:r>
              <a:rPr lang="en-GB" sz="2000" b="1" i="1" dirty="0">
                <a:solidFill>
                  <a:srgbClr val="C06E00"/>
                </a:solidFill>
              </a:rPr>
              <a:t> wakes one morning in his small village in the Scottish highlands to find that his door, which was once green, has been painted red. As </a:t>
            </a:r>
            <a:r>
              <a:rPr lang="en-GB" sz="2000" b="1" i="1" dirty="0" err="1">
                <a:solidFill>
                  <a:srgbClr val="C06E00"/>
                </a:solidFill>
              </a:rPr>
              <a:t>Murdo</a:t>
            </a:r>
            <a:r>
              <a:rPr lang="en-GB" sz="2000" b="1" i="1" dirty="0">
                <a:solidFill>
                  <a:srgbClr val="C06E00"/>
                </a:solidFill>
              </a:rPr>
              <a:t> is used to conforming and fitting in with the locals, the door initially worries him but due to his connection with it and its creator, a woman called Mary, he has the courage to finally act on his own thoughts and desires. By the end of the story he has realised that he no longer wishes to conform as he knocks on Mary’s door to begin a more fulfilling chapter of his life. </a:t>
            </a:r>
            <a:r>
              <a:rPr lang="en-GB" sz="2000" b="1" i="1" dirty="0"/>
              <a:t>Through the change in </a:t>
            </a:r>
            <a:r>
              <a:rPr lang="en-GB" sz="2000" b="1" i="1" dirty="0" err="1"/>
              <a:t>Murdo’s</a:t>
            </a:r>
            <a:r>
              <a:rPr lang="en-GB" sz="2000" b="1" i="1" dirty="0"/>
              <a:t> character and the suffocating village environment Crichton Smith perfectly illustrates the themes of conformity versus individuality and closed-mindedness.</a:t>
            </a:r>
            <a:endParaRPr lang="en-GB" sz="2000" b="1" dirty="0">
              <a:solidFill>
                <a:srgbClr val="FF0000"/>
              </a:solidFill>
            </a:endParaRPr>
          </a:p>
          <a:p>
            <a:pPr>
              <a:buNone/>
              <a:defRPr/>
            </a:pPr>
            <a:r>
              <a:rPr lang="en-GB" sz="3200" b="1" dirty="0">
                <a:solidFill>
                  <a:srgbClr val="FF0000"/>
                </a:solidFill>
              </a:rPr>
              <a:t>T </a:t>
            </a:r>
            <a:r>
              <a:rPr lang="en-GB" sz="3200" b="1" dirty="0">
                <a:solidFill>
                  <a:srgbClr val="061DCA"/>
                </a:solidFill>
              </a:rPr>
              <a:t>A </a:t>
            </a:r>
            <a:r>
              <a:rPr lang="en-GB" sz="3200" b="1" dirty="0">
                <a:solidFill>
                  <a:srgbClr val="00B050"/>
                </a:solidFill>
              </a:rPr>
              <a:t>G </a:t>
            </a:r>
            <a:r>
              <a:rPr lang="en-GB" sz="3200" b="1" dirty="0">
                <a:solidFill>
                  <a:srgbClr val="BD0395"/>
                </a:solidFill>
              </a:rPr>
              <a:t>L </a:t>
            </a:r>
            <a:r>
              <a:rPr lang="en-GB" sz="3200" b="1" dirty="0">
                <a:solidFill>
                  <a:srgbClr val="C06E00"/>
                </a:solidFill>
              </a:rPr>
              <a:t>S</a:t>
            </a:r>
          </a:p>
          <a:p>
            <a:pPr marL="0" indent="0">
              <a:buNone/>
            </a:pPr>
            <a:endParaRPr lang="en-GB" b="1" dirty="0"/>
          </a:p>
          <a:p>
            <a:pPr marL="0" indent="0">
              <a:lnSpc>
                <a:spcPct val="100000"/>
              </a:lnSpc>
              <a:spcBef>
                <a:spcPts val="0"/>
              </a:spcBef>
              <a:buNone/>
            </a:pPr>
            <a:endParaRPr lang="en-GB" sz="1800" b="1"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41175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4309"/>
          </a:xfrm>
        </p:spPr>
        <p:txBody>
          <a:bodyPr>
            <a:normAutofit/>
          </a:bodyPr>
          <a:lstStyle/>
          <a:p>
            <a:pPr algn="ctr"/>
            <a:r>
              <a:rPr lang="en-GB" sz="6000" b="1" dirty="0">
                <a:solidFill>
                  <a:srgbClr val="0070C0"/>
                </a:solidFill>
              </a:rPr>
              <a:t>Main Paragraphs – PCQA</a:t>
            </a:r>
          </a:p>
        </p:txBody>
      </p:sp>
      <p:sp>
        <p:nvSpPr>
          <p:cNvPr id="3" name="Content Placeholder 2"/>
          <p:cNvSpPr>
            <a:spLocks noGrp="1"/>
          </p:cNvSpPr>
          <p:nvPr>
            <p:ph idx="1"/>
          </p:nvPr>
        </p:nvSpPr>
        <p:spPr>
          <a:xfrm>
            <a:off x="480767" y="1489435"/>
            <a:ext cx="8182466" cy="5062194"/>
          </a:xfrm>
        </p:spPr>
        <p:txBody>
          <a:bodyPr numCol="1" spcCol="360000">
            <a:noAutofit/>
          </a:bodyPr>
          <a:lstStyle/>
          <a:p>
            <a:r>
              <a:rPr lang="en-GB" altLang="en-US" sz="3200" b="1" dirty="0"/>
              <a:t>Point – a topic sentence indicating what you are going to discuss.</a:t>
            </a:r>
          </a:p>
          <a:p>
            <a:r>
              <a:rPr lang="en-GB" altLang="en-US" sz="3200" b="1" dirty="0"/>
              <a:t>Context – explanation of exactly what part of a text you are referring to (helps the quotation make sense).</a:t>
            </a:r>
          </a:p>
          <a:p>
            <a:r>
              <a:rPr lang="en-GB" altLang="en-US" sz="3200" b="1" dirty="0"/>
              <a:t>Quotation – evidence from the text to back up your point.</a:t>
            </a:r>
          </a:p>
          <a:p>
            <a:r>
              <a:rPr lang="en-GB" altLang="en-US" sz="3200" b="1" dirty="0"/>
              <a:t>Analysis – explain how this quotation helps you prove the point and answer/address the task.</a:t>
            </a:r>
          </a:p>
          <a:p>
            <a:pPr marL="0" indent="0">
              <a:buNone/>
            </a:pPr>
            <a:endParaRPr lang="en-GB" b="1" dirty="0"/>
          </a:p>
          <a:p>
            <a:pPr marL="0" indent="0">
              <a:lnSpc>
                <a:spcPct val="100000"/>
              </a:lnSpc>
              <a:spcBef>
                <a:spcPts val="0"/>
              </a:spcBef>
              <a:buNone/>
            </a:pPr>
            <a:endParaRPr lang="en-GB" sz="1800" b="1"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8015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4309"/>
          </a:xfrm>
        </p:spPr>
        <p:txBody>
          <a:bodyPr>
            <a:normAutofit/>
          </a:bodyPr>
          <a:lstStyle/>
          <a:p>
            <a:pPr algn="ctr"/>
            <a:r>
              <a:rPr lang="en-GB" sz="6000" b="1" dirty="0">
                <a:solidFill>
                  <a:srgbClr val="0070C0"/>
                </a:solidFill>
              </a:rPr>
              <a:t>Main Paragraphs – PCQA</a:t>
            </a:r>
          </a:p>
        </p:txBody>
      </p:sp>
      <p:sp>
        <p:nvSpPr>
          <p:cNvPr id="3" name="Content Placeholder 2"/>
          <p:cNvSpPr>
            <a:spLocks noGrp="1"/>
          </p:cNvSpPr>
          <p:nvPr>
            <p:ph idx="1"/>
          </p:nvPr>
        </p:nvSpPr>
        <p:spPr>
          <a:xfrm>
            <a:off x="480767" y="1489435"/>
            <a:ext cx="8182466" cy="5062194"/>
          </a:xfrm>
        </p:spPr>
        <p:txBody>
          <a:bodyPr numCol="1" spcCol="360000">
            <a:noAutofit/>
          </a:bodyPr>
          <a:lstStyle/>
          <a:p>
            <a:pPr marL="0" indent="0">
              <a:spcBef>
                <a:spcPct val="0"/>
              </a:spcBef>
              <a:buFont typeface="Wingdings 2" panose="05020102010507070707" pitchFamily="18" charset="2"/>
              <a:buNone/>
            </a:pPr>
            <a:r>
              <a:rPr lang="en-GB" altLang="en-US" sz="2400" b="1" dirty="0"/>
              <a:t>You should ideally have at least four or five big paragraphs making up the main part of your essay. Each one should use the PCQA formula and </a:t>
            </a:r>
            <a:r>
              <a:rPr lang="en-GB" altLang="en-US" sz="2400" b="1" u="sng" dirty="0"/>
              <a:t>refer back to the question/task regularly</a:t>
            </a:r>
            <a:r>
              <a:rPr lang="en-GB" altLang="en-US" sz="2400" b="1" dirty="0"/>
              <a:t> to maintain relevance.</a:t>
            </a:r>
          </a:p>
          <a:p>
            <a:pPr marL="0" indent="0">
              <a:spcBef>
                <a:spcPct val="0"/>
              </a:spcBef>
              <a:buFont typeface="Wingdings 2" panose="05020102010507070707" pitchFamily="18" charset="2"/>
              <a:buNone/>
            </a:pPr>
            <a:endParaRPr lang="en-GB" altLang="en-US" sz="2400" b="1" dirty="0"/>
          </a:p>
          <a:p>
            <a:pPr marL="0" indent="0">
              <a:spcBef>
                <a:spcPct val="0"/>
              </a:spcBef>
              <a:buFont typeface="Wingdings 2" panose="05020102010507070707" pitchFamily="18" charset="2"/>
              <a:buNone/>
            </a:pPr>
            <a:r>
              <a:rPr lang="en-GB" altLang="en-US" sz="2400" b="1" dirty="0"/>
              <a:t>You do not </a:t>
            </a:r>
            <a:r>
              <a:rPr lang="en-GB" altLang="en-US" sz="2400" b="1" u="sng" dirty="0"/>
              <a:t>necessarily</a:t>
            </a:r>
            <a:r>
              <a:rPr lang="en-GB" altLang="en-US" sz="2400" b="1" dirty="0"/>
              <a:t> have to stick </a:t>
            </a:r>
            <a:r>
              <a:rPr lang="en-GB" altLang="en-US" sz="2400" b="1" u="sng" dirty="0"/>
              <a:t>strictly</a:t>
            </a:r>
            <a:r>
              <a:rPr lang="en-GB" altLang="en-US" sz="2400" b="1" dirty="0"/>
              <a:t> to the PCQA formula if it affects the flow of your writing: it is just something to back you up to ensure you are dealing with quotations properly. It all depends on confidence – more confident writers may want to adopt their own style if they feel restricted!</a:t>
            </a:r>
          </a:p>
          <a:p>
            <a:pPr marL="0" indent="0">
              <a:spcBef>
                <a:spcPct val="0"/>
              </a:spcBef>
              <a:buFont typeface="Wingdings 2" panose="05020102010507070707" pitchFamily="18" charset="2"/>
              <a:buNone/>
            </a:pPr>
            <a:endParaRPr lang="en-GB" altLang="en-US" sz="2400" b="1" dirty="0"/>
          </a:p>
          <a:p>
            <a:pPr marL="0" indent="0">
              <a:spcBef>
                <a:spcPct val="0"/>
              </a:spcBef>
              <a:buFont typeface="Wingdings 2" panose="05020102010507070707" pitchFamily="18" charset="2"/>
              <a:buNone/>
            </a:pPr>
            <a:r>
              <a:rPr lang="en-GB" altLang="en-US" sz="2400" b="1" dirty="0"/>
              <a:t>As long as your quotation is </a:t>
            </a:r>
            <a:r>
              <a:rPr lang="en-GB" altLang="en-US" sz="2400" b="1" u="sng" dirty="0"/>
              <a:t>linked to a point</a:t>
            </a:r>
            <a:r>
              <a:rPr lang="en-GB" altLang="en-US" sz="2400" b="1" dirty="0"/>
              <a:t>, </a:t>
            </a:r>
            <a:r>
              <a:rPr lang="en-GB" altLang="en-US" sz="2400" b="1" u="sng" dirty="0"/>
              <a:t>explained</a:t>
            </a:r>
            <a:r>
              <a:rPr lang="en-GB" altLang="en-US" sz="2400" b="1" dirty="0"/>
              <a:t> to the reader and used to </a:t>
            </a:r>
            <a:r>
              <a:rPr lang="en-GB" altLang="en-US" sz="2400" b="1" u="sng" dirty="0"/>
              <a:t>clearly address the task</a:t>
            </a:r>
            <a:r>
              <a:rPr lang="en-GB" altLang="en-US" sz="2400" b="1" dirty="0"/>
              <a:t> then don’t worry too much about being overly reliant.</a:t>
            </a:r>
          </a:p>
          <a:p>
            <a:pPr marL="0" indent="0">
              <a:buNone/>
            </a:pPr>
            <a:endParaRPr lang="en-GB" b="1" dirty="0"/>
          </a:p>
          <a:p>
            <a:pPr marL="0" indent="0">
              <a:lnSpc>
                <a:spcPct val="100000"/>
              </a:lnSpc>
              <a:spcBef>
                <a:spcPts val="0"/>
              </a:spcBef>
              <a:buNone/>
            </a:pPr>
            <a:endParaRPr lang="en-GB" sz="1800" b="1"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3316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Setting</a:t>
            </a:r>
          </a:p>
        </p:txBody>
      </p:sp>
      <p:sp>
        <p:nvSpPr>
          <p:cNvPr id="3" name="Content Placeholder 2"/>
          <p:cNvSpPr>
            <a:spLocks noGrp="1"/>
          </p:cNvSpPr>
          <p:nvPr>
            <p:ph idx="1"/>
          </p:nvPr>
        </p:nvSpPr>
        <p:spPr>
          <a:xfrm>
            <a:off x="480767" y="1602557"/>
            <a:ext cx="8182466" cy="4949072"/>
          </a:xfrm>
        </p:spPr>
        <p:txBody>
          <a:bodyPr>
            <a:normAutofit fontScale="92500" lnSpcReduction="10000"/>
          </a:bodyPr>
          <a:lstStyle/>
          <a:p>
            <a:pPr marL="0" indent="0">
              <a:lnSpc>
                <a:spcPct val="100000"/>
              </a:lnSpc>
              <a:spcBef>
                <a:spcPts val="0"/>
              </a:spcBef>
              <a:buNone/>
            </a:pPr>
            <a:r>
              <a:rPr lang="en-GB" b="1" dirty="0"/>
              <a:t>1. Find evidence from paragraphs 1-6 of the story that tells us:</a:t>
            </a:r>
          </a:p>
          <a:p>
            <a:pPr>
              <a:lnSpc>
                <a:spcPct val="100000"/>
              </a:lnSpc>
              <a:spcBef>
                <a:spcPts val="0"/>
              </a:spcBef>
            </a:pPr>
            <a:r>
              <a:rPr lang="en-GB" b="1" dirty="0"/>
              <a:t>where/when the story takes place</a:t>
            </a:r>
          </a:p>
          <a:p>
            <a:pPr>
              <a:lnSpc>
                <a:spcPct val="100000"/>
              </a:lnSpc>
              <a:spcBef>
                <a:spcPts val="0"/>
              </a:spcBef>
            </a:pPr>
            <a:endParaRPr lang="en-GB" b="1" dirty="0"/>
          </a:p>
          <a:p>
            <a:pPr marL="0" indent="0">
              <a:lnSpc>
                <a:spcPct val="100000"/>
              </a:lnSpc>
              <a:spcBef>
                <a:spcPts val="0"/>
              </a:spcBef>
              <a:buNone/>
            </a:pPr>
            <a:r>
              <a:rPr lang="en-GB" b="1" u="sng" dirty="0"/>
              <a:t>Potential answers</a:t>
            </a:r>
          </a:p>
          <a:p>
            <a:pPr>
              <a:lnSpc>
                <a:spcPct val="100000"/>
              </a:lnSpc>
              <a:spcBef>
                <a:spcPts val="0"/>
              </a:spcBef>
            </a:pPr>
            <a:r>
              <a:rPr lang="en-GB" b="1" dirty="0"/>
              <a:t>The story is set “after Hallowe’en” and winter is arriving – “</a:t>
            </a:r>
            <a:r>
              <a:rPr lang="en-GB" b="1" dirty="0" err="1"/>
              <a:t>Murdo</a:t>
            </a:r>
            <a:r>
              <a:rPr lang="en-GB" b="1" dirty="0"/>
              <a:t>… went out into the cold air” (P.1); “the winter sun” (P.4).</a:t>
            </a:r>
          </a:p>
          <a:p>
            <a:pPr>
              <a:lnSpc>
                <a:spcPct val="100000"/>
              </a:lnSpc>
              <a:spcBef>
                <a:spcPts val="0"/>
              </a:spcBef>
            </a:pPr>
            <a:r>
              <a:rPr lang="en-GB" b="1" dirty="0"/>
              <a:t>Events take place in a small village in the Highlands of Scotland – the name </a:t>
            </a:r>
            <a:r>
              <a:rPr lang="en-GB" b="1" dirty="0" err="1"/>
              <a:t>Murdo</a:t>
            </a:r>
            <a:r>
              <a:rPr lang="en-GB" b="1" dirty="0"/>
              <a:t>; “porridge, scones and tea” (P.1); “He read the </a:t>
            </a:r>
            <a:r>
              <a:rPr lang="en-GB" b="1" i="1" dirty="0"/>
              <a:t>Daily Record</a:t>
            </a:r>
            <a:r>
              <a:rPr lang="en-GB" b="1" dirty="0"/>
              <a:t>” (P.5).</a:t>
            </a:r>
          </a:p>
          <a:p>
            <a:pPr>
              <a:lnSpc>
                <a:spcPct val="100000"/>
              </a:lnSpc>
              <a:spcBef>
                <a:spcPts val="0"/>
              </a:spcBef>
            </a:pPr>
            <a:r>
              <a:rPr lang="en-GB" b="1" dirty="0"/>
              <a:t>The village is on the coast of Scotland – “the sea was like a strange volume” (P.6)</a:t>
            </a:r>
          </a:p>
          <a:p>
            <a:pPr>
              <a:lnSpc>
                <a:spcPct val="100000"/>
              </a:lnSpc>
              <a:spcBef>
                <a:spcPts val="0"/>
              </a:spcBef>
            </a:pPr>
            <a:endParaRPr lang="en-GB" sz="2400" b="1" dirty="0"/>
          </a:p>
        </p:txBody>
      </p:sp>
    </p:spTree>
    <p:extLst>
      <p:ext uri="{BB962C8B-B14F-4D97-AF65-F5344CB8AC3E}">
        <p14:creationId xmlns:p14="http://schemas.microsoft.com/office/powerpoint/2010/main" val="41617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4309"/>
          </a:xfrm>
        </p:spPr>
        <p:txBody>
          <a:bodyPr>
            <a:normAutofit/>
          </a:bodyPr>
          <a:lstStyle/>
          <a:p>
            <a:pPr algn="ctr"/>
            <a:r>
              <a:rPr lang="en-GB" sz="6000" b="1" dirty="0">
                <a:solidFill>
                  <a:srgbClr val="0070C0"/>
                </a:solidFill>
              </a:rPr>
              <a:t>Main Paragraphs</a:t>
            </a:r>
          </a:p>
        </p:txBody>
      </p:sp>
      <p:sp>
        <p:nvSpPr>
          <p:cNvPr id="3" name="Content Placeholder 2"/>
          <p:cNvSpPr>
            <a:spLocks noGrp="1"/>
          </p:cNvSpPr>
          <p:nvPr>
            <p:ph idx="1"/>
          </p:nvPr>
        </p:nvSpPr>
        <p:spPr>
          <a:xfrm>
            <a:off x="480767" y="1489435"/>
            <a:ext cx="8182466" cy="5062194"/>
          </a:xfrm>
        </p:spPr>
        <p:txBody>
          <a:bodyPr numCol="1" spcCol="360000">
            <a:noAutofit/>
          </a:bodyPr>
          <a:lstStyle/>
          <a:p>
            <a:pPr marL="0" indent="0">
              <a:spcBef>
                <a:spcPct val="0"/>
              </a:spcBef>
              <a:buFont typeface="Wingdings 2" panose="05020102010507070707" pitchFamily="18" charset="2"/>
              <a:buNone/>
            </a:pPr>
            <a:r>
              <a:rPr lang="en-GB" altLang="en-US" b="1" dirty="0"/>
              <a:t>Have a go at writing a small PCQA section:</a:t>
            </a:r>
          </a:p>
          <a:p>
            <a:pPr marL="0" indent="0">
              <a:spcBef>
                <a:spcPct val="0"/>
              </a:spcBef>
              <a:buFont typeface="Wingdings 2" panose="05020102010507070707" pitchFamily="18" charset="2"/>
              <a:buNone/>
            </a:pPr>
            <a:endParaRPr lang="en-GB" altLang="en-US" b="1" dirty="0"/>
          </a:p>
          <a:p>
            <a:pPr marL="0" indent="0">
              <a:spcBef>
                <a:spcPct val="0"/>
              </a:spcBef>
            </a:pPr>
            <a:r>
              <a:rPr lang="en-GB" altLang="en-US" b="1" dirty="0"/>
              <a:t> making a </a:t>
            </a:r>
            <a:r>
              <a:rPr lang="en-GB" altLang="en-US" b="1" u="sng" dirty="0"/>
              <a:t>point</a:t>
            </a:r>
            <a:r>
              <a:rPr lang="en-GB" altLang="en-US" b="1" dirty="0"/>
              <a:t> about how </a:t>
            </a:r>
            <a:r>
              <a:rPr lang="en-GB" altLang="en-US" b="1" dirty="0" err="1"/>
              <a:t>Murdo</a:t>
            </a:r>
            <a:r>
              <a:rPr lang="en-GB" altLang="en-US" b="1" dirty="0"/>
              <a:t> conforms with the village’s expectations at the start of the story</a:t>
            </a:r>
          </a:p>
          <a:p>
            <a:pPr marL="0" indent="0">
              <a:spcBef>
                <a:spcPct val="0"/>
              </a:spcBef>
            </a:pPr>
            <a:r>
              <a:rPr lang="en-GB" altLang="en-US" b="1" dirty="0"/>
              <a:t> using the quotation </a:t>
            </a:r>
            <a:r>
              <a:rPr lang="en-GB" altLang="en-US" b="1" i="1" dirty="0"/>
              <a:t>“He was liked by everybody since he didn’t offend anyone by gossiping and maintained a long silence unless he had something of importance to say”</a:t>
            </a:r>
            <a:r>
              <a:rPr lang="en-GB" altLang="en-US" b="1" dirty="0"/>
              <a:t>(paragraph 2)</a:t>
            </a:r>
          </a:p>
          <a:p>
            <a:pPr marL="0" indent="0">
              <a:spcBef>
                <a:spcPct val="0"/>
              </a:spcBef>
            </a:pPr>
            <a:r>
              <a:rPr lang="en-GB" altLang="en-US" b="1" dirty="0"/>
              <a:t> analysing to show something about </a:t>
            </a:r>
            <a:r>
              <a:rPr lang="en-GB" altLang="en-US" b="1" dirty="0" err="1"/>
              <a:t>Murdo’s</a:t>
            </a:r>
            <a:r>
              <a:rPr lang="en-GB" altLang="en-US" b="1" dirty="0"/>
              <a:t> character (how his behaviour is affected in the village) and theme (how the village’s closed-mindedness is restrictive).</a:t>
            </a:r>
          </a:p>
          <a:p>
            <a:pPr marL="0" indent="0">
              <a:buNone/>
            </a:pPr>
            <a:endParaRPr lang="en-GB" b="1" dirty="0"/>
          </a:p>
          <a:p>
            <a:pPr marL="0" indent="0">
              <a:lnSpc>
                <a:spcPct val="100000"/>
              </a:lnSpc>
              <a:spcBef>
                <a:spcPts val="0"/>
              </a:spcBef>
              <a:buNone/>
            </a:pPr>
            <a:endParaRPr lang="en-GB" sz="1800" b="1"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322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4309"/>
          </a:xfrm>
        </p:spPr>
        <p:txBody>
          <a:bodyPr>
            <a:normAutofit/>
          </a:bodyPr>
          <a:lstStyle/>
          <a:p>
            <a:pPr algn="ctr"/>
            <a:r>
              <a:rPr lang="en-GB" sz="6000" b="1" dirty="0">
                <a:solidFill>
                  <a:srgbClr val="0070C0"/>
                </a:solidFill>
              </a:rPr>
              <a:t>Main Paragraphs</a:t>
            </a:r>
          </a:p>
        </p:txBody>
      </p:sp>
      <p:sp>
        <p:nvSpPr>
          <p:cNvPr id="3" name="Content Placeholder 2"/>
          <p:cNvSpPr>
            <a:spLocks noGrp="1"/>
          </p:cNvSpPr>
          <p:nvPr>
            <p:ph idx="1"/>
          </p:nvPr>
        </p:nvSpPr>
        <p:spPr>
          <a:xfrm>
            <a:off x="480767" y="1489435"/>
            <a:ext cx="8182466" cy="5062194"/>
          </a:xfrm>
        </p:spPr>
        <p:txBody>
          <a:bodyPr numCol="1" spcCol="360000">
            <a:noAutofit/>
          </a:bodyPr>
          <a:lstStyle/>
          <a:p>
            <a:pPr>
              <a:buFont typeface="Wingdings 2" panose="05020102010507070707" pitchFamily="18" charset="2"/>
              <a:buNone/>
              <a:defRPr/>
            </a:pPr>
            <a:r>
              <a:rPr lang="en-GB" sz="2400" b="1" dirty="0"/>
              <a:t>Poor example:</a:t>
            </a:r>
          </a:p>
          <a:p>
            <a:pPr marL="0" indent="0">
              <a:spcBef>
                <a:spcPts val="0"/>
              </a:spcBef>
              <a:buFont typeface="Wingdings 2" panose="05020102010507070707" pitchFamily="18" charset="2"/>
              <a:buNone/>
              <a:defRPr/>
            </a:pPr>
            <a:r>
              <a:rPr lang="en-GB" sz="2400" b="1" i="1" dirty="0">
                <a:solidFill>
                  <a:srgbClr val="FF0000"/>
                </a:solidFill>
              </a:rPr>
              <a:t>At the start of the story, </a:t>
            </a:r>
            <a:r>
              <a:rPr lang="en-GB" sz="2400" b="1" i="1" dirty="0" err="1">
                <a:solidFill>
                  <a:srgbClr val="FF0000"/>
                </a:solidFill>
              </a:rPr>
              <a:t>Murdo</a:t>
            </a:r>
            <a:r>
              <a:rPr lang="en-GB" sz="2400" b="1" i="1" dirty="0">
                <a:solidFill>
                  <a:srgbClr val="FF0000"/>
                </a:solidFill>
              </a:rPr>
              <a:t> is conforming. </a:t>
            </a:r>
            <a:r>
              <a:rPr lang="en-GB" sz="2400" b="1" i="1" dirty="0">
                <a:solidFill>
                  <a:srgbClr val="061DCA"/>
                </a:solidFill>
              </a:rPr>
              <a:t>The writer says: </a:t>
            </a:r>
            <a:r>
              <a:rPr lang="en-GB" sz="2400" b="1" i="1" dirty="0">
                <a:solidFill>
                  <a:srgbClr val="00B050"/>
                </a:solidFill>
              </a:rPr>
              <a:t>“He was liked </a:t>
            </a:r>
            <a:r>
              <a:rPr lang="en-GB" altLang="en-US" sz="2400" b="1" i="1" dirty="0">
                <a:solidFill>
                  <a:srgbClr val="00B050"/>
                </a:solidFill>
              </a:rPr>
              <a:t>by everybody since he didn’t offend anyone by gossiping and maintained a long silence unless he had something of importance to say</a:t>
            </a:r>
            <a:r>
              <a:rPr lang="en-GB" sz="2400" b="1" i="1" dirty="0">
                <a:solidFill>
                  <a:srgbClr val="00B050"/>
                </a:solidFill>
              </a:rPr>
              <a:t>.”  </a:t>
            </a:r>
            <a:r>
              <a:rPr lang="en-GB" sz="2400" b="1" i="1" dirty="0">
                <a:solidFill>
                  <a:srgbClr val="BD0395"/>
                </a:solidFill>
              </a:rPr>
              <a:t>This shows that </a:t>
            </a:r>
            <a:r>
              <a:rPr lang="en-GB" sz="2400" b="1" i="1" dirty="0" err="1">
                <a:solidFill>
                  <a:srgbClr val="BD0395"/>
                </a:solidFill>
              </a:rPr>
              <a:t>Murdo</a:t>
            </a:r>
            <a:r>
              <a:rPr lang="en-GB" sz="2400" b="1" i="1" dirty="0">
                <a:solidFill>
                  <a:srgbClr val="BD0395"/>
                </a:solidFill>
              </a:rPr>
              <a:t> has to change his behaviour and attitudes to fit in with the villagers.</a:t>
            </a:r>
          </a:p>
          <a:p>
            <a:pPr marL="0" indent="0">
              <a:spcBef>
                <a:spcPts val="0"/>
              </a:spcBef>
              <a:buFont typeface="Wingdings 2" panose="05020102010507070707" pitchFamily="18" charset="2"/>
              <a:buNone/>
              <a:defRPr/>
            </a:pPr>
            <a:endParaRPr lang="en-GB" sz="2400" b="1" i="1" dirty="0"/>
          </a:p>
          <a:p>
            <a:pPr marL="0" indent="0">
              <a:spcBef>
                <a:spcPts val="0"/>
              </a:spcBef>
              <a:buFont typeface="Wingdings 2" panose="05020102010507070707" pitchFamily="18" charset="2"/>
              <a:buNone/>
              <a:defRPr/>
            </a:pPr>
            <a:r>
              <a:rPr lang="en-GB" sz="3600" b="1" dirty="0">
                <a:solidFill>
                  <a:srgbClr val="FF0000"/>
                </a:solidFill>
              </a:rPr>
              <a:t>P </a:t>
            </a:r>
            <a:r>
              <a:rPr lang="en-GB" sz="3600" b="1" dirty="0">
                <a:solidFill>
                  <a:srgbClr val="061DCA"/>
                </a:solidFill>
              </a:rPr>
              <a:t>C </a:t>
            </a:r>
            <a:r>
              <a:rPr lang="en-GB" sz="3600" b="1" dirty="0">
                <a:solidFill>
                  <a:srgbClr val="00B050"/>
                </a:solidFill>
              </a:rPr>
              <a:t>Q </a:t>
            </a:r>
            <a:r>
              <a:rPr lang="en-GB" sz="3600" b="1" dirty="0">
                <a:solidFill>
                  <a:srgbClr val="BD0395"/>
                </a:solidFill>
              </a:rPr>
              <a:t>A</a:t>
            </a:r>
          </a:p>
          <a:p>
            <a:pPr marL="0" indent="0">
              <a:spcBef>
                <a:spcPts val="0"/>
              </a:spcBef>
              <a:buFont typeface="Wingdings 2" panose="05020102010507070707" pitchFamily="18" charset="2"/>
              <a:buNone/>
              <a:defRPr/>
            </a:pPr>
            <a:endParaRPr lang="en-GB" sz="2400" b="1" i="1" dirty="0"/>
          </a:p>
          <a:p>
            <a:pPr marL="0" indent="0">
              <a:spcBef>
                <a:spcPts val="0"/>
              </a:spcBef>
              <a:buFont typeface="Wingdings 2" panose="05020102010507070707" pitchFamily="18" charset="2"/>
              <a:buNone/>
              <a:defRPr/>
            </a:pPr>
            <a:r>
              <a:rPr lang="en-GB" sz="2400" b="1" dirty="0"/>
              <a:t>This example has all the elements of PCQA, but:</a:t>
            </a:r>
          </a:p>
          <a:p>
            <a:pPr marL="0" indent="0">
              <a:spcBef>
                <a:spcPts val="0"/>
              </a:spcBef>
              <a:defRPr/>
            </a:pPr>
            <a:r>
              <a:rPr lang="en-GB" sz="2400" b="1" dirty="0"/>
              <a:t> it is too basic in structure</a:t>
            </a:r>
          </a:p>
          <a:p>
            <a:pPr marL="0" indent="0">
              <a:spcBef>
                <a:spcPts val="0"/>
              </a:spcBef>
              <a:defRPr/>
            </a:pPr>
            <a:r>
              <a:rPr lang="en-GB" sz="2400" b="1" dirty="0"/>
              <a:t> it is too simplistic in language and approach</a:t>
            </a:r>
          </a:p>
          <a:p>
            <a:pPr marL="0" indent="0">
              <a:spcBef>
                <a:spcPts val="0"/>
              </a:spcBef>
              <a:defRPr/>
            </a:pPr>
            <a:r>
              <a:rPr lang="en-GB" sz="2400" b="1" dirty="0"/>
              <a:t> it does not refer back to the original question</a:t>
            </a:r>
          </a:p>
          <a:p>
            <a:pPr marL="0" indent="0">
              <a:spcBef>
                <a:spcPts val="0"/>
              </a:spcBef>
              <a:defRPr/>
            </a:pPr>
            <a:r>
              <a:rPr lang="en-GB" sz="2400" b="1" dirty="0"/>
              <a:t> the analysis is vague and does not address the task.</a:t>
            </a:r>
          </a:p>
          <a:p>
            <a:pPr marL="0" indent="0">
              <a:buNone/>
            </a:pPr>
            <a:endParaRPr lang="en-GB" b="1" dirty="0"/>
          </a:p>
          <a:p>
            <a:pPr marL="0" indent="0">
              <a:lnSpc>
                <a:spcPct val="100000"/>
              </a:lnSpc>
              <a:spcBef>
                <a:spcPts val="0"/>
              </a:spcBef>
              <a:buNone/>
            </a:pPr>
            <a:endParaRPr lang="en-GB" sz="1800" b="1"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8189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4309"/>
          </a:xfrm>
        </p:spPr>
        <p:txBody>
          <a:bodyPr>
            <a:normAutofit/>
          </a:bodyPr>
          <a:lstStyle/>
          <a:p>
            <a:pPr algn="ctr"/>
            <a:r>
              <a:rPr lang="en-GB" sz="6000" b="1" dirty="0">
                <a:solidFill>
                  <a:srgbClr val="0070C0"/>
                </a:solidFill>
              </a:rPr>
              <a:t>Main Paragraphs</a:t>
            </a:r>
          </a:p>
        </p:txBody>
      </p:sp>
      <p:sp>
        <p:nvSpPr>
          <p:cNvPr id="3" name="Content Placeholder 2"/>
          <p:cNvSpPr>
            <a:spLocks noGrp="1"/>
          </p:cNvSpPr>
          <p:nvPr>
            <p:ph idx="1"/>
          </p:nvPr>
        </p:nvSpPr>
        <p:spPr>
          <a:xfrm>
            <a:off x="480767" y="1489435"/>
            <a:ext cx="8182466" cy="5163156"/>
          </a:xfrm>
        </p:spPr>
        <p:txBody>
          <a:bodyPr numCol="1" spcCol="360000">
            <a:noAutofit/>
          </a:bodyPr>
          <a:lstStyle/>
          <a:p>
            <a:pPr>
              <a:buFont typeface="Wingdings 2" panose="05020102010507070707" pitchFamily="18" charset="2"/>
              <a:buNone/>
              <a:defRPr/>
            </a:pPr>
            <a:r>
              <a:rPr lang="en-GB" sz="2300" b="1" dirty="0"/>
              <a:t>Better example:</a:t>
            </a:r>
          </a:p>
          <a:p>
            <a:pPr marL="0" indent="0">
              <a:spcBef>
                <a:spcPts val="0"/>
              </a:spcBef>
              <a:buFont typeface="Wingdings 2" panose="05020102010507070707" pitchFamily="18" charset="2"/>
              <a:buNone/>
              <a:defRPr/>
            </a:pPr>
            <a:r>
              <a:rPr lang="en-GB" sz="2300" b="1" i="1" dirty="0">
                <a:solidFill>
                  <a:srgbClr val="FF0000"/>
                </a:solidFill>
              </a:rPr>
              <a:t>When the story’s key incident first occurs, </a:t>
            </a:r>
            <a:r>
              <a:rPr lang="en-GB" sz="2300" b="1" i="1" dirty="0" err="1">
                <a:solidFill>
                  <a:srgbClr val="FF0000"/>
                </a:solidFill>
              </a:rPr>
              <a:t>Murdo’s</a:t>
            </a:r>
            <a:r>
              <a:rPr lang="en-GB" sz="2300" b="1" i="1" dirty="0">
                <a:solidFill>
                  <a:srgbClr val="FF0000"/>
                </a:solidFill>
              </a:rPr>
              <a:t> attitudes are still focused on conformity. </a:t>
            </a:r>
            <a:r>
              <a:rPr lang="en-GB" sz="2300" b="1" i="1" dirty="0">
                <a:solidFill>
                  <a:srgbClr val="061DCA"/>
                </a:solidFill>
              </a:rPr>
              <a:t>In the story’s opening paragraphs we are given information about his status in the village which tells us that </a:t>
            </a:r>
            <a:r>
              <a:rPr lang="en-GB" sz="2300" b="1" i="1" dirty="0">
                <a:solidFill>
                  <a:srgbClr val="00B050"/>
                </a:solidFill>
              </a:rPr>
              <a:t>“He was liked </a:t>
            </a:r>
            <a:r>
              <a:rPr lang="en-GB" altLang="en-US" sz="2300" b="1" i="1" dirty="0">
                <a:solidFill>
                  <a:srgbClr val="00B050"/>
                </a:solidFill>
              </a:rPr>
              <a:t>by everybody since he didn’t offend anyone by gossiping and maintained a long silence unless he had something of importance to say</a:t>
            </a:r>
            <a:r>
              <a:rPr lang="en-GB" sz="2300" b="1" i="1" dirty="0">
                <a:solidFill>
                  <a:srgbClr val="00B050"/>
                </a:solidFill>
              </a:rPr>
              <a:t>.”  </a:t>
            </a:r>
            <a:r>
              <a:rPr lang="en-GB" sz="2300" b="1" i="1" dirty="0">
                <a:solidFill>
                  <a:srgbClr val="BD0395"/>
                </a:solidFill>
              </a:rPr>
              <a:t>This illustrates that </a:t>
            </a:r>
            <a:r>
              <a:rPr lang="en-GB" sz="2300" b="1" i="1" dirty="0" err="1">
                <a:solidFill>
                  <a:srgbClr val="BD0395"/>
                </a:solidFill>
              </a:rPr>
              <a:t>Murdo</a:t>
            </a:r>
            <a:r>
              <a:rPr lang="en-GB" sz="2300" b="1" i="1" dirty="0">
                <a:solidFill>
                  <a:srgbClr val="BD0395"/>
                </a:solidFill>
              </a:rPr>
              <a:t> is stifling his individuality in order to be accepted within the village’s restrictive environment. Unlike his new red door, which is symbolic of everything the village is not, </a:t>
            </a:r>
            <a:r>
              <a:rPr lang="en-GB" sz="2300" b="1" i="1" dirty="0" err="1">
                <a:solidFill>
                  <a:srgbClr val="BD0395"/>
                </a:solidFill>
              </a:rPr>
              <a:t>Murdo</a:t>
            </a:r>
            <a:r>
              <a:rPr lang="en-GB" sz="2300" b="1" i="1" dirty="0">
                <a:solidFill>
                  <a:srgbClr val="BD0395"/>
                </a:solidFill>
              </a:rPr>
              <a:t> feels as if he has to supress all of his true desires and feelings due to the closed-mindedness of others. The dangers of conformity are clear through the character of </a:t>
            </a:r>
            <a:r>
              <a:rPr lang="en-GB" sz="2300" b="1" i="1" dirty="0" err="1">
                <a:solidFill>
                  <a:srgbClr val="BD0395"/>
                </a:solidFill>
              </a:rPr>
              <a:t>Murdo</a:t>
            </a:r>
            <a:r>
              <a:rPr lang="en-GB" sz="2300" b="1" i="1" dirty="0">
                <a:solidFill>
                  <a:srgbClr val="BD0395"/>
                </a:solidFill>
              </a:rPr>
              <a:t> as he has been left unfulfilled and frustrated through his desire to fit in.</a:t>
            </a:r>
          </a:p>
          <a:p>
            <a:pPr marL="0" indent="0">
              <a:spcBef>
                <a:spcPts val="0"/>
              </a:spcBef>
              <a:buFont typeface="Wingdings 2" panose="05020102010507070707" pitchFamily="18" charset="2"/>
              <a:buNone/>
              <a:defRPr/>
            </a:pPr>
            <a:endParaRPr lang="en-GB" sz="2400" b="1" i="1" dirty="0"/>
          </a:p>
          <a:p>
            <a:pPr marL="0" indent="0">
              <a:spcBef>
                <a:spcPts val="0"/>
              </a:spcBef>
              <a:buFont typeface="Wingdings 2" panose="05020102010507070707" pitchFamily="18" charset="2"/>
              <a:buNone/>
              <a:defRPr/>
            </a:pPr>
            <a:r>
              <a:rPr lang="en-GB" b="1" dirty="0">
                <a:solidFill>
                  <a:srgbClr val="FF0000"/>
                </a:solidFill>
              </a:rPr>
              <a:t>P </a:t>
            </a:r>
            <a:r>
              <a:rPr lang="en-GB" b="1" dirty="0">
                <a:solidFill>
                  <a:srgbClr val="061DCA"/>
                </a:solidFill>
              </a:rPr>
              <a:t>C </a:t>
            </a:r>
            <a:r>
              <a:rPr lang="en-GB" b="1" dirty="0">
                <a:solidFill>
                  <a:srgbClr val="00B050"/>
                </a:solidFill>
              </a:rPr>
              <a:t>Q </a:t>
            </a:r>
            <a:r>
              <a:rPr lang="en-GB" b="1" dirty="0">
                <a:solidFill>
                  <a:srgbClr val="BD0395"/>
                </a:solidFill>
              </a:rPr>
              <a:t>A</a:t>
            </a:r>
          </a:p>
          <a:p>
            <a:pPr marL="0" indent="0">
              <a:spcBef>
                <a:spcPts val="0"/>
              </a:spcBef>
              <a:buFont typeface="Wingdings 2" panose="05020102010507070707" pitchFamily="18" charset="2"/>
              <a:buNone/>
              <a:defRPr/>
            </a:pPr>
            <a:endParaRPr lang="en-GB" sz="2400" b="1" i="1" dirty="0"/>
          </a:p>
          <a:p>
            <a:pPr marL="0" indent="0">
              <a:buNone/>
            </a:pPr>
            <a:endParaRPr lang="en-GB" b="1" dirty="0"/>
          </a:p>
          <a:p>
            <a:pPr marL="0" indent="0">
              <a:lnSpc>
                <a:spcPct val="100000"/>
              </a:lnSpc>
              <a:spcBef>
                <a:spcPts val="0"/>
              </a:spcBef>
              <a:buNone/>
            </a:pPr>
            <a:endParaRPr lang="en-GB" sz="1800" b="1"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7623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4309"/>
          </a:xfrm>
        </p:spPr>
        <p:txBody>
          <a:bodyPr>
            <a:normAutofit/>
          </a:bodyPr>
          <a:lstStyle/>
          <a:p>
            <a:pPr algn="ctr"/>
            <a:r>
              <a:rPr lang="en-GB" sz="6000" b="1" dirty="0">
                <a:solidFill>
                  <a:srgbClr val="0070C0"/>
                </a:solidFill>
              </a:rPr>
              <a:t>Main Paragraphs</a:t>
            </a:r>
          </a:p>
        </p:txBody>
      </p:sp>
      <p:sp>
        <p:nvSpPr>
          <p:cNvPr id="3" name="Content Placeholder 2"/>
          <p:cNvSpPr>
            <a:spLocks noGrp="1"/>
          </p:cNvSpPr>
          <p:nvPr>
            <p:ph idx="1"/>
          </p:nvPr>
        </p:nvSpPr>
        <p:spPr>
          <a:xfrm>
            <a:off x="480767" y="1489435"/>
            <a:ext cx="8182466" cy="5163156"/>
          </a:xfrm>
        </p:spPr>
        <p:txBody>
          <a:bodyPr numCol="1" spcCol="360000">
            <a:noAutofit/>
          </a:bodyPr>
          <a:lstStyle/>
          <a:p>
            <a:pPr>
              <a:buFont typeface="Wingdings 2" panose="05020102010507070707" pitchFamily="18" charset="2"/>
              <a:buNone/>
              <a:defRPr/>
            </a:pPr>
            <a:r>
              <a:rPr lang="en-GB" sz="2300" b="1" dirty="0"/>
              <a:t>Better example (continued):</a:t>
            </a:r>
          </a:p>
          <a:p>
            <a:pPr marL="0" indent="0">
              <a:spcBef>
                <a:spcPts val="0"/>
              </a:spcBef>
              <a:buFont typeface="Wingdings 2" panose="05020102010507070707" pitchFamily="18" charset="2"/>
              <a:buNone/>
              <a:defRPr/>
            </a:pPr>
            <a:r>
              <a:rPr lang="en-GB" sz="2300" b="1" i="1" dirty="0">
                <a:solidFill>
                  <a:srgbClr val="FF0000"/>
                </a:solidFill>
              </a:rPr>
              <a:t>Furthermore, it is clear that </a:t>
            </a:r>
            <a:r>
              <a:rPr lang="en-GB" sz="2300" b="1" i="1" dirty="0" err="1">
                <a:solidFill>
                  <a:srgbClr val="FF0000"/>
                </a:solidFill>
              </a:rPr>
              <a:t>Murdo’s</a:t>
            </a:r>
            <a:r>
              <a:rPr lang="en-GB" sz="2300" b="1" i="1" dirty="0">
                <a:solidFill>
                  <a:srgbClr val="FF0000"/>
                </a:solidFill>
              </a:rPr>
              <a:t> uncertainty about the red door stems from his childhood experiences. </a:t>
            </a:r>
            <a:r>
              <a:rPr lang="en-GB" sz="2300" b="1" i="1" dirty="0">
                <a:solidFill>
                  <a:srgbClr val="061DCA"/>
                </a:solidFill>
              </a:rPr>
              <a:t>When the story reflects on his early life it reveals that </a:t>
            </a:r>
            <a:r>
              <a:rPr lang="en-GB" sz="2300" b="1" i="1" dirty="0">
                <a:solidFill>
                  <a:srgbClr val="00B050"/>
                </a:solidFill>
              </a:rPr>
              <a:t>“he had been a very serious child who found it difficult to talk to children.”  </a:t>
            </a:r>
            <a:r>
              <a:rPr lang="en-GB" sz="2300" b="1" i="1" dirty="0" err="1">
                <a:solidFill>
                  <a:srgbClr val="BD0395"/>
                </a:solidFill>
              </a:rPr>
              <a:t>Murdo’s</a:t>
            </a:r>
            <a:r>
              <a:rPr lang="en-GB" sz="2300" b="1" i="1" dirty="0">
                <a:solidFill>
                  <a:srgbClr val="BD0395"/>
                </a:solidFill>
              </a:rPr>
              <a:t> desire to be accepted by his village is a reflection of his unhappy childhood and his lack of confidence when interacting with others. He was bullied and the fact that he found it “difficult” to communicate with those of his own age suggests that the same might be true now given the setting he lives within. This evidence lets us understand why </a:t>
            </a:r>
            <a:r>
              <a:rPr lang="en-GB" sz="2300" b="1" i="1" dirty="0" err="1">
                <a:solidFill>
                  <a:srgbClr val="BD0395"/>
                </a:solidFill>
              </a:rPr>
              <a:t>Murdo</a:t>
            </a:r>
            <a:r>
              <a:rPr lang="en-GB" sz="2300" b="1" i="1" dirty="0">
                <a:solidFill>
                  <a:srgbClr val="BD0395"/>
                </a:solidFill>
              </a:rPr>
              <a:t> might feel unhappy about the red door at first, as his need to conform outweighs his need to be an individual at this point in the story.</a:t>
            </a:r>
          </a:p>
          <a:p>
            <a:pPr marL="0" indent="0">
              <a:spcBef>
                <a:spcPts val="0"/>
              </a:spcBef>
              <a:buFont typeface="Wingdings 2" panose="05020102010507070707" pitchFamily="18" charset="2"/>
              <a:buNone/>
              <a:defRPr/>
            </a:pPr>
            <a:endParaRPr lang="en-GB" sz="2400" b="1" i="1" dirty="0"/>
          </a:p>
          <a:p>
            <a:pPr marL="0" indent="0">
              <a:spcBef>
                <a:spcPts val="0"/>
              </a:spcBef>
              <a:buFont typeface="Wingdings 2" panose="05020102010507070707" pitchFamily="18" charset="2"/>
              <a:buNone/>
              <a:defRPr/>
            </a:pPr>
            <a:r>
              <a:rPr lang="en-GB" b="1" dirty="0">
                <a:solidFill>
                  <a:srgbClr val="FF0000"/>
                </a:solidFill>
              </a:rPr>
              <a:t>P </a:t>
            </a:r>
            <a:r>
              <a:rPr lang="en-GB" b="1" dirty="0">
                <a:solidFill>
                  <a:srgbClr val="061DCA"/>
                </a:solidFill>
              </a:rPr>
              <a:t>C </a:t>
            </a:r>
            <a:r>
              <a:rPr lang="en-GB" b="1" dirty="0">
                <a:solidFill>
                  <a:srgbClr val="00B050"/>
                </a:solidFill>
              </a:rPr>
              <a:t>Q </a:t>
            </a:r>
            <a:r>
              <a:rPr lang="en-GB" b="1" dirty="0">
                <a:solidFill>
                  <a:srgbClr val="BD0395"/>
                </a:solidFill>
              </a:rPr>
              <a:t>A</a:t>
            </a:r>
          </a:p>
          <a:p>
            <a:pPr marL="0" indent="0">
              <a:spcBef>
                <a:spcPts val="0"/>
              </a:spcBef>
              <a:buFont typeface="Wingdings 2" panose="05020102010507070707" pitchFamily="18" charset="2"/>
              <a:buNone/>
              <a:defRPr/>
            </a:pPr>
            <a:endParaRPr lang="en-GB" sz="2400" b="1" i="1" dirty="0"/>
          </a:p>
          <a:p>
            <a:pPr marL="0" indent="0">
              <a:buNone/>
            </a:pPr>
            <a:endParaRPr lang="en-GB" b="1" dirty="0"/>
          </a:p>
          <a:p>
            <a:pPr marL="0" indent="0">
              <a:lnSpc>
                <a:spcPct val="100000"/>
              </a:lnSpc>
              <a:spcBef>
                <a:spcPts val="0"/>
              </a:spcBef>
              <a:buNone/>
            </a:pPr>
            <a:endParaRPr lang="en-GB" sz="1800" b="1"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4556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24309"/>
          </a:xfrm>
        </p:spPr>
        <p:txBody>
          <a:bodyPr>
            <a:normAutofit/>
          </a:bodyPr>
          <a:lstStyle/>
          <a:p>
            <a:pPr algn="ctr"/>
            <a:r>
              <a:rPr lang="en-GB" sz="6000" b="1" dirty="0">
                <a:solidFill>
                  <a:srgbClr val="0070C0"/>
                </a:solidFill>
              </a:rPr>
              <a:t>Conclusion</a:t>
            </a:r>
          </a:p>
        </p:txBody>
      </p:sp>
      <p:sp>
        <p:nvSpPr>
          <p:cNvPr id="3" name="Content Placeholder 2"/>
          <p:cNvSpPr>
            <a:spLocks noGrp="1"/>
          </p:cNvSpPr>
          <p:nvPr>
            <p:ph idx="1"/>
          </p:nvPr>
        </p:nvSpPr>
        <p:spPr>
          <a:xfrm>
            <a:off x="480767" y="1489435"/>
            <a:ext cx="8182466" cy="5163156"/>
          </a:xfrm>
        </p:spPr>
        <p:txBody>
          <a:bodyPr numCol="1" spcCol="360000">
            <a:noAutofit/>
          </a:bodyPr>
          <a:lstStyle/>
          <a:p>
            <a:r>
              <a:rPr lang="en-GB" altLang="en-US" sz="2400" b="1" dirty="0"/>
              <a:t>Use TAGLS – in the first sentence, say how successful Crichton Smith has been in displaying the change in </a:t>
            </a:r>
            <a:r>
              <a:rPr lang="en-GB" altLang="en-US" sz="2400" b="1" dirty="0" err="1"/>
              <a:t>Murdo</a:t>
            </a:r>
            <a:r>
              <a:rPr lang="en-GB" altLang="en-US" sz="2400" b="1" dirty="0"/>
              <a:t> through the key incident.</a:t>
            </a:r>
          </a:p>
          <a:p>
            <a:r>
              <a:rPr lang="en-GB" altLang="en-US" sz="2400" b="1" dirty="0"/>
              <a:t>Summarise in your own words </a:t>
            </a:r>
            <a:r>
              <a:rPr lang="en-GB" altLang="en-US" sz="2400" b="1" u="sng" dirty="0"/>
              <a:t>the main points</a:t>
            </a:r>
            <a:r>
              <a:rPr lang="en-GB" altLang="en-US" sz="2400" b="1" dirty="0"/>
              <a:t> you have made in your essay – how have you answered the question? (</a:t>
            </a:r>
            <a:r>
              <a:rPr lang="en-GB" altLang="en-US" sz="2400" b="1" dirty="0" err="1"/>
              <a:t>Murdo</a:t>
            </a:r>
            <a:r>
              <a:rPr lang="en-GB" altLang="en-US" sz="2400" b="1" dirty="0"/>
              <a:t> before; turning point; </a:t>
            </a:r>
            <a:r>
              <a:rPr lang="en-GB" altLang="en-US" sz="2400" b="1" dirty="0" err="1"/>
              <a:t>Murdo</a:t>
            </a:r>
            <a:r>
              <a:rPr lang="en-GB" altLang="en-US" sz="2400" b="1" dirty="0"/>
              <a:t> after…)</a:t>
            </a:r>
          </a:p>
          <a:p>
            <a:r>
              <a:rPr lang="en-GB" altLang="en-US" sz="2400" b="1" dirty="0"/>
              <a:t>Explain how </a:t>
            </a:r>
            <a:r>
              <a:rPr lang="en-GB" altLang="en-US" sz="2400" b="1" u="sng" dirty="0"/>
              <a:t>effective</a:t>
            </a:r>
            <a:r>
              <a:rPr lang="en-GB" altLang="en-US" sz="2400" b="1" dirty="0"/>
              <a:t> the short story was as a whole, in its use of techniques and its exploration of theme(s) – make sure you are not using first person.</a:t>
            </a:r>
          </a:p>
          <a:p>
            <a:r>
              <a:rPr lang="en-GB" altLang="en-US" sz="2400" b="1" dirty="0"/>
              <a:t>Do not introduce any new points – just outline what you have discussed throughout!</a:t>
            </a:r>
          </a:p>
          <a:p>
            <a:pPr marL="0" indent="0">
              <a:spcBef>
                <a:spcPts val="0"/>
              </a:spcBef>
              <a:buFont typeface="Wingdings 2" panose="05020102010507070707" pitchFamily="18" charset="2"/>
              <a:buNone/>
              <a:defRPr/>
            </a:pPr>
            <a:endParaRPr lang="en-GB" sz="2400" b="1" i="1" dirty="0"/>
          </a:p>
          <a:p>
            <a:pPr marL="0" indent="0">
              <a:buNone/>
            </a:pPr>
            <a:endParaRPr lang="en-GB" b="1" dirty="0"/>
          </a:p>
          <a:p>
            <a:pPr marL="0" indent="0">
              <a:lnSpc>
                <a:spcPct val="100000"/>
              </a:lnSpc>
              <a:spcBef>
                <a:spcPts val="0"/>
              </a:spcBef>
              <a:buNone/>
            </a:pPr>
            <a:endParaRPr lang="en-GB" sz="1800" b="1" dirty="0"/>
          </a:p>
        </p:txBody>
      </p:sp>
      <p:sp>
        <p:nvSpPr>
          <p:cNvPr id="9" name="AutoShape 2" descr="Image result for symbols lov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8202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Setting</a:t>
            </a:r>
          </a:p>
        </p:txBody>
      </p:sp>
      <p:sp>
        <p:nvSpPr>
          <p:cNvPr id="3" name="Content Placeholder 2"/>
          <p:cNvSpPr>
            <a:spLocks noGrp="1"/>
          </p:cNvSpPr>
          <p:nvPr>
            <p:ph idx="1"/>
          </p:nvPr>
        </p:nvSpPr>
        <p:spPr>
          <a:xfrm>
            <a:off x="480767" y="1602557"/>
            <a:ext cx="8182466" cy="4949072"/>
          </a:xfrm>
        </p:spPr>
        <p:txBody>
          <a:bodyPr>
            <a:normAutofit fontScale="62500" lnSpcReduction="20000"/>
          </a:bodyPr>
          <a:lstStyle/>
          <a:p>
            <a:pPr marL="0" indent="0">
              <a:lnSpc>
                <a:spcPct val="100000"/>
              </a:lnSpc>
              <a:spcBef>
                <a:spcPts val="0"/>
              </a:spcBef>
              <a:buNone/>
            </a:pPr>
            <a:r>
              <a:rPr lang="en-GB" b="1" dirty="0"/>
              <a:t>1. Find evidence from paragraphs 1-6 of the story that tells us:</a:t>
            </a:r>
          </a:p>
          <a:p>
            <a:pPr>
              <a:lnSpc>
                <a:spcPct val="100000"/>
              </a:lnSpc>
              <a:spcBef>
                <a:spcPts val="0"/>
              </a:spcBef>
            </a:pPr>
            <a:r>
              <a:rPr lang="en-GB" b="1" dirty="0" smtClean="0"/>
              <a:t>what </a:t>
            </a:r>
            <a:r>
              <a:rPr lang="en-GB" b="1" dirty="0"/>
              <a:t>life in this place is like</a:t>
            </a:r>
            <a:r>
              <a:rPr lang="en-GB" b="1" dirty="0" smtClean="0"/>
              <a:t>.</a:t>
            </a:r>
          </a:p>
          <a:p>
            <a:pPr marL="0" indent="0">
              <a:lnSpc>
                <a:spcPct val="100000"/>
              </a:lnSpc>
              <a:spcBef>
                <a:spcPts val="0"/>
              </a:spcBef>
              <a:buNone/>
            </a:pPr>
            <a:endParaRPr lang="en-GB" b="1" dirty="0"/>
          </a:p>
          <a:p>
            <a:pPr>
              <a:lnSpc>
                <a:spcPct val="100000"/>
              </a:lnSpc>
              <a:spcBef>
                <a:spcPts val="0"/>
              </a:spcBef>
            </a:pPr>
            <a:r>
              <a:rPr lang="en-GB" sz="3200" b="1" dirty="0" smtClean="0"/>
              <a:t>Life </a:t>
            </a:r>
            <a:r>
              <a:rPr lang="en-GB" sz="3200" b="1" dirty="0"/>
              <a:t>here is quite unremarkable, ordinary, bland and ‘safe’ </a:t>
            </a:r>
            <a:r>
              <a:rPr lang="en-GB" sz="3200" b="1" dirty="0" smtClean="0"/>
              <a:t>-</a:t>
            </a:r>
          </a:p>
          <a:p>
            <a:pPr>
              <a:lnSpc>
                <a:spcPct val="100000"/>
              </a:lnSpc>
              <a:spcBef>
                <a:spcPts val="0"/>
              </a:spcBef>
            </a:pPr>
            <a:endParaRPr lang="en-GB" sz="3200" b="1" dirty="0"/>
          </a:p>
          <a:p>
            <a:pPr marL="0" indent="0">
              <a:lnSpc>
                <a:spcPct val="100000"/>
              </a:lnSpc>
              <a:spcBef>
                <a:spcPts val="0"/>
              </a:spcBef>
              <a:buNone/>
            </a:pPr>
            <a:r>
              <a:rPr lang="en-GB" sz="3200" b="1" i="1" dirty="0" smtClean="0"/>
              <a:t>– </a:t>
            </a:r>
            <a:r>
              <a:rPr lang="en-GB" sz="3200" b="1" i="1" dirty="0"/>
              <a:t>“darned his own socks… cultivated his own small piece of ground” </a:t>
            </a:r>
            <a:r>
              <a:rPr lang="en-GB" sz="3200" b="1" i="1" dirty="0" smtClean="0"/>
              <a:t> </a:t>
            </a:r>
          </a:p>
          <a:p>
            <a:pPr marL="0" indent="0">
              <a:lnSpc>
                <a:spcPct val="100000"/>
              </a:lnSpc>
              <a:spcBef>
                <a:spcPts val="0"/>
              </a:spcBef>
              <a:buNone/>
            </a:pPr>
            <a:r>
              <a:rPr lang="en-GB" sz="3200" b="1" i="1" dirty="0" smtClean="0"/>
              <a:t>“</a:t>
            </a:r>
            <a:r>
              <a:rPr lang="en-GB" sz="3200" b="1" i="1" dirty="0"/>
              <a:t>he slept by the fire… he would converse with his neighbour while hammering a post into the ground… even play draughts with one of them” </a:t>
            </a:r>
            <a:endParaRPr lang="en-GB" sz="3200" b="1" i="1" dirty="0" smtClean="0"/>
          </a:p>
          <a:p>
            <a:pPr marL="0" indent="0">
              <a:lnSpc>
                <a:spcPct val="100000"/>
              </a:lnSpc>
              <a:spcBef>
                <a:spcPts val="0"/>
              </a:spcBef>
              <a:buNone/>
            </a:pPr>
            <a:endParaRPr lang="en-GB" sz="3200" b="1" dirty="0"/>
          </a:p>
          <a:p>
            <a:pPr>
              <a:lnSpc>
                <a:spcPct val="100000"/>
              </a:lnSpc>
              <a:spcBef>
                <a:spcPts val="0"/>
              </a:spcBef>
            </a:pPr>
            <a:r>
              <a:rPr lang="en-GB" sz="3200" b="1" dirty="0" smtClean="0"/>
              <a:t>The </a:t>
            </a:r>
            <a:r>
              <a:rPr lang="en-GB" sz="3200" b="1" dirty="0"/>
              <a:t>residents of the village seem to live in a deliberately limited, impoverished way – </a:t>
            </a:r>
            <a:endParaRPr lang="en-GB" sz="3200" b="1" dirty="0" smtClean="0"/>
          </a:p>
          <a:p>
            <a:pPr marL="0" indent="0">
              <a:lnSpc>
                <a:spcPct val="100000"/>
              </a:lnSpc>
              <a:spcBef>
                <a:spcPts val="0"/>
              </a:spcBef>
              <a:buNone/>
            </a:pPr>
            <a:endParaRPr lang="en-GB" sz="3200" b="1" dirty="0"/>
          </a:p>
          <a:p>
            <a:pPr marL="0" indent="0">
              <a:lnSpc>
                <a:spcPct val="100000"/>
              </a:lnSpc>
              <a:spcBef>
                <a:spcPts val="0"/>
              </a:spcBef>
              <a:buNone/>
            </a:pPr>
            <a:r>
              <a:rPr lang="en-GB" sz="3200" b="1" i="1" dirty="0" smtClean="0"/>
              <a:t>“</a:t>
            </a:r>
            <a:r>
              <a:rPr lang="en-GB" sz="3200" b="1" i="1" dirty="0"/>
              <a:t>his frugally prepared breakfast”; “the damp patch on the wall”.</a:t>
            </a:r>
          </a:p>
          <a:p>
            <a:pPr marL="0" indent="0">
              <a:lnSpc>
                <a:spcPct val="100000"/>
              </a:lnSpc>
              <a:spcBef>
                <a:spcPts val="0"/>
              </a:spcBef>
              <a:buNone/>
            </a:pPr>
            <a:endParaRPr lang="en-GB" sz="3200" b="1" dirty="0" smtClean="0"/>
          </a:p>
          <a:p>
            <a:pPr>
              <a:lnSpc>
                <a:spcPct val="100000"/>
              </a:lnSpc>
              <a:spcBef>
                <a:spcPts val="0"/>
              </a:spcBef>
            </a:pPr>
            <a:r>
              <a:rPr lang="en-GB" sz="3200" b="1" dirty="0" smtClean="0"/>
              <a:t>Most </a:t>
            </a:r>
            <a:r>
              <a:rPr lang="en-GB" sz="3200" b="1" dirty="0"/>
              <a:t>importantly, the village seems to be very restrictive and averse to new ideas – </a:t>
            </a:r>
            <a:endParaRPr lang="en-GB" sz="3200" b="1" dirty="0" smtClean="0"/>
          </a:p>
          <a:p>
            <a:pPr marL="0" indent="0">
              <a:lnSpc>
                <a:spcPct val="100000"/>
              </a:lnSpc>
              <a:spcBef>
                <a:spcPts val="0"/>
              </a:spcBef>
              <a:buNone/>
            </a:pPr>
            <a:endParaRPr lang="en-GB" sz="3200" b="1" dirty="0"/>
          </a:p>
          <a:p>
            <a:pPr marL="0" indent="0">
              <a:lnSpc>
                <a:spcPct val="100000"/>
              </a:lnSpc>
              <a:spcBef>
                <a:spcPts val="0"/>
              </a:spcBef>
              <a:buNone/>
            </a:pPr>
            <a:r>
              <a:rPr lang="en-GB" sz="3200" b="1" i="1" dirty="0" smtClean="0"/>
              <a:t>“</a:t>
            </a:r>
            <a:r>
              <a:rPr lang="en-GB" sz="3200" b="1" i="1" dirty="0"/>
              <a:t>no one in his experience had had a red door in the village before” </a:t>
            </a:r>
          </a:p>
          <a:p>
            <a:pPr>
              <a:lnSpc>
                <a:spcPct val="100000"/>
              </a:lnSpc>
              <a:spcBef>
                <a:spcPts val="0"/>
              </a:spcBef>
            </a:pPr>
            <a:endParaRPr lang="en-GB" sz="2400" b="1" dirty="0"/>
          </a:p>
        </p:txBody>
      </p:sp>
    </p:spTree>
    <p:extLst>
      <p:ext uri="{BB962C8B-B14F-4D97-AF65-F5344CB8AC3E}">
        <p14:creationId xmlns:p14="http://schemas.microsoft.com/office/powerpoint/2010/main" val="224989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down)">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wipe(down)">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wipe(down)">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Setting</a:t>
            </a:r>
          </a:p>
        </p:txBody>
      </p:sp>
      <p:sp>
        <p:nvSpPr>
          <p:cNvPr id="3" name="Content Placeholder 2"/>
          <p:cNvSpPr>
            <a:spLocks noGrp="1"/>
          </p:cNvSpPr>
          <p:nvPr>
            <p:ph idx="1"/>
          </p:nvPr>
        </p:nvSpPr>
        <p:spPr>
          <a:xfrm>
            <a:off x="480767" y="1602557"/>
            <a:ext cx="8182466" cy="4949072"/>
          </a:xfrm>
        </p:spPr>
        <p:txBody>
          <a:bodyPr>
            <a:noAutofit/>
          </a:bodyPr>
          <a:lstStyle/>
          <a:p>
            <a:pPr marL="0" indent="0">
              <a:lnSpc>
                <a:spcPct val="100000"/>
              </a:lnSpc>
              <a:spcBef>
                <a:spcPts val="0"/>
              </a:spcBef>
              <a:buNone/>
            </a:pPr>
            <a:r>
              <a:rPr lang="en-GB" sz="2300" b="1" dirty="0"/>
              <a:t>2. Explain how </a:t>
            </a:r>
            <a:r>
              <a:rPr lang="en-GB" sz="2300" b="1" dirty="0" err="1"/>
              <a:t>Murdo’s</a:t>
            </a:r>
            <a:r>
              <a:rPr lang="en-GB" sz="2300" b="1" dirty="0"/>
              <a:t> red door contrasts with the village around it in paragraphs 11 and 12.</a:t>
            </a:r>
          </a:p>
          <a:p>
            <a:pPr marL="0" indent="0">
              <a:lnSpc>
                <a:spcPct val="100000"/>
              </a:lnSpc>
              <a:spcBef>
                <a:spcPts val="0"/>
              </a:spcBef>
              <a:buNone/>
            </a:pPr>
            <a:endParaRPr lang="en-GB" sz="2300" b="1" u="sng" dirty="0"/>
          </a:p>
          <a:p>
            <a:pPr marL="0" indent="0">
              <a:lnSpc>
                <a:spcPct val="100000"/>
              </a:lnSpc>
              <a:spcBef>
                <a:spcPts val="0"/>
              </a:spcBef>
              <a:buNone/>
            </a:pPr>
            <a:r>
              <a:rPr lang="en-GB" sz="2300" b="1" u="sng" dirty="0"/>
              <a:t>Potential answers</a:t>
            </a:r>
          </a:p>
          <a:p>
            <a:pPr>
              <a:lnSpc>
                <a:spcPct val="100000"/>
              </a:lnSpc>
              <a:spcBef>
                <a:spcPts val="0"/>
              </a:spcBef>
            </a:pPr>
            <a:r>
              <a:rPr lang="en-GB" sz="2300" b="1" i="1" dirty="0"/>
              <a:t>“it shone with a deep inward shine… it looked like a picture against the rest of the house which… was old and intertwined with all sorts of rusty pipes like snakes” (P.11) </a:t>
            </a:r>
            <a:endParaRPr lang="en-GB" sz="2300" b="1" i="1" dirty="0" smtClean="0"/>
          </a:p>
          <a:p>
            <a:pPr>
              <a:lnSpc>
                <a:spcPct val="100000"/>
              </a:lnSpc>
              <a:spcBef>
                <a:spcPts val="0"/>
              </a:spcBef>
            </a:pPr>
            <a:r>
              <a:rPr lang="en-GB" sz="2300" b="1" dirty="0" smtClean="0"/>
              <a:t>– </a:t>
            </a:r>
            <a:r>
              <a:rPr lang="en-GB" sz="2300" b="1" dirty="0" err="1"/>
              <a:t>Murdo’s</a:t>
            </a:r>
            <a:r>
              <a:rPr lang="en-GB" sz="2300" b="1" dirty="0"/>
              <a:t> house is described very negatively using a simile to make it seem unwelcoming, whereas the door </a:t>
            </a:r>
            <a:r>
              <a:rPr lang="en-GB" sz="2300" b="1" dirty="0" smtClean="0"/>
              <a:t>is </a:t>
            </a:r>
            <a:r>
              <a:rPr lang="en-GB" sz="2300" b="1" dirty="0"/>
              <a:t>attractive and remarkable.</a:t>
            </a:r>
            <a:endParaRPr lang="en-GB" sz="2300" b="1" i="1" dirty="0"/>
          </a:p>
          <a:p>
            <a:pPr>
              <a:lnSpc>
                <a:spcPct val="100000"/>
              </a:lnSpc>
              <a:spcBef>
                <a:spcPts val="0"/>
              </a:spcBef>
            </a:pPr>
            <a:r>
              <a:rPr lang="en-GB" sz="2300" b="1" i="1" dirty="0"/>
              <a:t>“it certainly stood out against the drab landscape as if it were a work of art” </a:t>
            </a:r>
            <a:r>
              <a:rPr lang="en-GB" sz="2300" b="1" dirty="0" smtClean="0"/>
              <a:t>– </a:t>
            </a:r>
            <a:r>
              <a:rPr lang="en-GB" sz="2300" b="1" dirty="0"/>
              <a:t>Again, the door seems to be at odds with its surroundings, which are incredibly bland/uniform; it looks like a masterpiece in comparison.</a:t>
            </a:r>
          </a:p>
        </p:txBody>
      </p:sp>
      <p:sp>
        <p:nvSpPr>
          <p:cNvPr id="4" name="Rectangle 3"/>
          <p:cNvSpPr/>
          <p:nvPr/>
        </p:nvSpPr>
        <p:spPr>
          <a:xfrm>
            <a:off x="357187" y="6647290"/>
            <a:ext cx="8429625" cy="210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411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3077"/>
            <a:ext cx="7886700" cy="1325563"/>
          </a:xfrm>
        </p:spPr>
        <p:txBody>
          <a:bodyPr>
            <a:normAutofit/>
          </a:bodyPr>
          <a:lstStyle/>
          <a:p>
            <a:pPr algn="ctr"/>
            <a:r>
              <a:rPr lang="en-GB" sz="7200" b="1" dirty="0">
                <a:solidFill>
                  <a:srgbClr val="0070C0"/>
                </a:solidFill>
              </a:rPr>
              <a:t>Analysis – Setting</a:t>
            </a:r>
          </a:p>
        </p:txBody>
      </p:sp>
      <p:sp>
        <p:nvSpPr>
          <p:cNvPr id="3" name="Content Placeholder 2"/>
          <p:cNvSpPr>
            <a:spLocks noGrp="1"/>
          </p:cNvSpPr>
          <p:nvPr>
            <p:ph idx="1"/>
          </p:nvPr>
        </p:nvSpPr>
        <p:spPr>
          <a:xfrm>
            <a:off x="233608" y="1602557"/>
            <a:ext cx="8775220" cy="4949072"/>
          </a:xfrm>
        </p:spPr>
        <p:txBody>
          <a:bodyPr>
            <a:normAutofit lnSpcReduction="10000"/>
          </a:bodyPr>
          <a:lstStyle/>
          <a:p>
            <a:pPr marL="0" indent="0">
              <a:lnSpc>
                <a:spcPct val="100000"/>
              </a:lnSpc>
              <a:spcBef>
                <a:spcPts val="0"/>
              </a:spcBef>
              <a:buNone/>
            </a:pPr>
            <a:r>
              <a:rPr lang="en-GB" b="1" dirty="0"/>
              <a:t>3. How is the setting described in the final paragraph of the story, and what is the change here? </a:t>
            </a:r>
          </a:p>
          <a:p>
            <a:pPr marL="0" indent="0">
              <a:lnSpc>
                <a:spcPct val="100000"/>
              </a:lnSpc>
              <a:spcBef>
                <a:spcPts val="0"/>
              </a:spcBef>
              <a:buNone/>
            </a:pPr>
            <a:endParaRPr lang="en-GB" b="1" u="sng" dirty="0"/>
          </a:p>
          <a:p>
            <a:pPr marL="0" indent="0">
              <a:lnSpc>
                <a:spcPct val="100000"/>
              </a:lnSpc>
              <a:spcBef>
                <a:spcPts val="0"/>
              </a:spcBef>
              <a:buNone/>
            </a:pPr>
            <a:r>
              <a:rPr lang="en-GB" b="1" i="1" u="sng" dirty="0"/>
              <a:t>Potential answers</a:t>
            </a:r>
          </a:p>
          <a:p>
            <a:pPr>
              <a:lnSpc>
                <a:spcPct val="100000"/>
              </a:lnSpc>
              <a:spcBef>
                <a:spcPts val="0"/>
              </a:spcBef>
            </a:pPr>
            <a:r>
              <a:rPr lang="en-GB" b="1" i="1" dirty="0"/>
              <a:t>“sparkling frost… virginal new diamonds glittered around him</a:t>
            </a:r>
            <a:r>
              <a:rPr lang="en-GB" b="1" i="1" dirty="0" smtClean="0"/>
              <a:t>”</a:t>
            </a:r>
          </a:p>
          <a:p>
            <a:pPr>
              <a:lnSpc>
                <a:spcPct val="100000"/>
              </a:lnSpc>
              <a:spcBef>
                <a:spcPts val="0"/>
              </a:spcBef>
            </a:pPr>
            <a:r>
              <a:rPr lang="en-GB" b="1" dirty="0" smtClean="0"/>
              <a:t> </a:t>
            </a:r>
            <a:r>
              <a:rPr lang="en-GB" b="1" dirty="0"/>
              <a:t>– This is an extremely positive description of </a:t>
            </a:r>
            <a:r>
              <a:rPr lang="en-GB" b="1" dirty="0" err="1"/>
              <a:t>Murdo’s</a:t>
            </a:r>
            <a:r>
              <a:rPr lang="en-GB" b="1" dirty="0"/>
              <a:t> surroundings, highlighting that due to the story’s events the village now seems exciting and fresh to him (sparkling, virginal, new…) and it is a stark contrast to the bland, unremarkable descriptions from earlier in the story. It signals change. </a:t>
            </a:r>
          </a:p>
        </p:txBody>
      </p:sp>
      <p:sp>
        <p:nvSpPr>
          <p:cNvPr id="4" name="Rectangle 3"/>
          <p:cNvSpPr/>
          <p:nvPr/>
        </p:nvSpPr>
        <p:spPr>
          <a:xfrm>
            <a:off x="233608" y="6488264"/>
            <a:ext cx="8429625" cy="3288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214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a:solidFill>
                  <a:srgbClr val="0070C0"/>
                </a:solidFill>
              </a:rPr>
              <a:t>Analysis – Character</a:t>
            </a:r>
          </a:p>
        </p:txBody>
      </p:sp>
      <p:sp>
        <p:nvSpPr>
          <p:cNvPr id="3" name="Content Placeholder 2"/>
          <p:cNvSpPr>
            <a:spLocks noGrp="1"/>
          </p:cNvSpPr>
          <p:nvPr>
            <p:ph idx="1"/>
          </p:nvPr>
        </p:nvSpPr>
        <p:spPr>
          <a:xfrm>
            <a:off x="480767" y="1602557"/>
            <a:ext cx="8182466" cy="4949072"/>
          </a:xfrm>
        </p:spPr>
        <p:txBody>
          <a:bodyPr>
            <a:normAutofit/>
          </a:bodyPr>
          <a:lstStyle/>
          <a:p>
            <a:pPr marL="0" indent="0">
              <a:lnSpc>
                <a:spcPct val="100000"/>
              </a:lnSpc>
              <a:spcBef>
                <a:spcPts val="0"/>
              </a:spcBef>
              <a:buNone/>
            </a:pPr>
            <a:r>
              <a:rPr lang="en-GB" b="1" dirty="0"/>
              <a:t>4. Look at paragraphs 2 and 5. </a:t>
            </a:r>
            <a:endParaRPr lang="en-GB" b="1" dirty="0" smtClean="0"/>
          </a:p>
          <a:p>
            <a:pPr marL="0" indent="0">
              <a:lnSpc>
                <a:spcPct val="100000"/>
              </a:lnSpc>
              <a:spcBef>
                <a:spcPts val="0"/>
              </a:spcBef>
              <a:buNone/>
            </a:pPr>
            <a:r>
              <a:rPr lang="en-GB" b="1" dirty="0" smtClean="0"/>
              <a:t>What </a:t>
            </a:r>
            <a:r>
              <a:rPr lang="en-GB" b="1" dirty="0"/>
              <a:t>are we told about </a:t>
            </a:r>
            <a:r>
              <a:rPr lang="en-GB" b="1" dirty="0" err="1"/>
              <a:t>Murdo</a:t>
            </a:r>
            <a:r>
              <a:rPr lang="en-GB" b="1" dirty="0"/>
              <a:t> and his status/standing in the village at the start of the story?</a:t>
            </a:r>
          </a:p>
          <a:p>
            <a:pPr marL="0" indent="0">
              <a:lnSpc>
                <a:spcPct val="100000"/>
              </a:lnSpc>
              <a:spcBef>
                <a:spcPts val="0"/>
              </a:spcBef>
              <a:buNone/>
            </a:pPr>
            <a:endParaRPr lang="en-GB" b="1" u="sng" dirty="0"/>
          </a:p>
          <a:p>
            <a:pPr marL="0" indent="0">
              <a:lnSpc>
                <a:spcPct val="100000"/>
              </a:lnSpc>
              <a:spcBef>
                <a:spcPts val="0"/>
              </a:spcBef>
              <a:buNone/>
            </a:pPr>
            <a:r>
              <a:rPr lang="en-GB" b="1" u="sng" dirty="0"/>
              <a:t>Potential answers</a:t>
            </a:r>
          </a:p>
          <a:p>
            <a:pPr>
              <a:lnSpc>
                <a:spcPct val="100000"/>
              </a:lnSpc>
              <a:spcBef>
                <a:spcPts val="0"/>
              </a:spcBef>
            </a:pPr>
            <a:r>
              <a:rPr lang="en-GB" b="1" dirty="0"/>
              <a:t>He is a bachelor (unmarried), and “had never brought himself to propose marriage to anyone” (P.2) – this immediately marks him out as quite shy and solitary. The fact that “He lived by himself” (P.2) is therefore unsurprising.</a:t>
            </a:r>
          </a:p>
        </p:txBody>
      </p:sp>
    </p:spTree>
    <p:extLst>
      <p:ext uri="{BB962C8B-B14F-4D97-AF65-F5344CB8AC3E}">
        <p14:creationId xmlns:p14="http://schemas.microsoft.com/office/powerpoint/2010/main" val="417612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1778</TotalTime>
  <Words>6240</Words>
  <Application>Microsoft Office PowerPoint</Application>
  <PresentationFormat>On-screen Show (4:3)</PresentationFormat>
  <Paragraphs>420</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Wingdings 2</vt:lpstr>
      <vt:lpstr>Office Theme</vt:lpstr>
      <vt:lpstr>“The Red Door”  Iain Crichton Smith</vt:lpstr>
      <vt:lpstr>Conformity</vt:lpstr>
      <vt:lpstr>Conformity</vt:lpstr>
      <vt:lpstr>Social Norms</vt:lpstr>
      <vt:lpstr>Analysis – Setting</vt:lpstr>
      <vt:lpstr>Analysis – Setting</vt:lpstr>
      <vt:lpstr>Analysis – Setting</vt:lpstr>
      <vt:lpstr>Analysis – Setting</vt:lpstr>
      <vt:lpstr>Analysis – Character</vt:lpstr>
      <vt:lpstr>Analysis – Character</vt:lpstr>
      <vt:lpstr>Analysis – Character</vt:lpstr>
      <vt:lpstr>Analysis – Character</vt:lpstr>
      <vt:lpstr>Ian Crichton Smith Analysis – Character</vt:lpstr>
      <vt:lpstr>Analysis – Character</vt:lpstr>
      <vt:lpstr>Analysis – Character</vt:lpstr>
      <vt:lpstr>Analysis – Character</vt:lpstr>
      <vt:lpstr>Analysis – Character</vt:lpstr>
      <vt:lpstr>Analysis – Character of Mary (new colour )</vt:lpstr>
      <vt:lpstr>Analysis – Character</vt:lpstr>
      <vt:lpstr>Analysis – Character</vt:lpstr>
      <vt:lpstr>Analysis – Character</vt:lpstr>
      <vt:lpstr>Analysis – Symbolism</vt:lpstr>
      <vt:lpstr>Analysis – Symbolism</vt:lpstr>
      <vt:lpstr>Analysis – Symbolism</vt:lpstr>
      <vt:lpstr>Analysis – Symbolism</vt:lpstr>
      <vt:lpstr>Analysis – Symbolism</vt:lpstr>
      <vt:lpstr>Analysis – Symbolism</vt:lpstr>
      <vt:lpstr>Analysis – Symbolism</vt:lpstr>
      <vt:lpstr>Analysis – Symbolism</vt:lpstr>
      <vt:lpstr>Analysis – Symbolism</vt:lpstr>
      <vt:lpstr>Analysis – Symbolism</vt:lpstr>
      <vt:lpstr>Analysis – Symbolism</vt:lpstr>
      <vt:lpstr>Analysis – Themes</vt:lpstr>
      <vt:lpstr>Analysis – Themes</vt:lpstr>
      <vt:lpstr>Analysis – Themes</vt:lpstr>
      <vt:lpstr>Analysis – Themes</vt:lpstr>
      <vt:lpstr>Analysis – Structure</vt:lpstr>
      <vt:lpstr>Critical Essay - Basics</vt:lpstr>
      <vt:lpstr>Critical Essay - Criteria</vt:lpstr>
      <vt:lpstr>Critical Essay - Reminders</vt:lpstr>
      <vt:lpstr>Our Question/Task</vt:lpstr>
      <vt:lpstr>Our Question/Task</vt:lpstr>
      <vt:lpstr>Planning</vt:lpstr>
      <vt:lpstr>Introduction – TAGLS</vt:lpstr>
      <vt:lpstr>Introduction</vt:lpstr>
      <vt:lpstr>Introduction</vt:lpstr>
      <vt:lpstr>Introduction</vt:lpstr>
      <vt:lpstr>Main Paragraphs – PCQA</vt:lpstr>
      <vt:lpstr>Main Paragraphs – PCQA</vt:lpstr>
      <vt:lpstr>Main Paragraphs</vt:lpstr>
      <vt:lpstr>Main Paragraphs</vt:lpstr>
      <vt:lpstr>Main Paragraphs</vt:lpstr>
      <vt:lpstr>Main Paragraphs</vt:lpstr>
      <vt:lpstr>Conclusion</vt:lpstr>
    </vt:vector>
  </TitlesOfParts>
  <Company>RM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Red Door”  Iain Crichton Smith</dc:title>
  <dc:creator>CTomelty</dc:creator>
  <cp:lastModifiedBy>CTomelty</cp:lastModifiedBy>
  <cp:revision>80</cp:revision>
  <cp:lastPrinted>2017-08-24T07:07:32Z</cp:lastPrinted>
  <dcterms:created xsi:type="dcterms:W3CDTF">2016-08-23T07:22:43Z</dcterms:created>
  <dcterms:modified xsi:type="dcterms:W3CDTF">2018-10-23T14:29:06Z</dcterms:modified>
</cp:coreProperties>
</file>