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79" r:id="rId3"/>
    <p:sldId id="281" r:id="rId4"/>
    <p:sldId id="283" r:id="rId5"/>
    <p:sldId id="282" r:id="rId6"/>
    <p:sldId id="289" r:id="rId7"/>
    <p:sldId id="285" r:id="rId8"/>
    <p:sldId id="287" r:id="rId9"/>
    <p:sldId id="284" r:id="rId10"/>
    <p:sldId id="290" r:id="rId11"/>
    <p:sldId id="288" r:id="rId12"/>
    <p:sldId id="295" r:id="rId13"/>
    <p:sldId id="296" r:id="rId14"/>
    <p:sldId id="297" r:id="rId15"/>
    <p:sldId id="298" r:id="rId16"/>
    <p:sldId id="299" r:id="rId17"/>
    <p:sldId id="300" r:id="rId18"/>
    <p:sldId id="301" r:id="rId19"/>
    <p:sldId id="305" r:id="rId20"/>
    <p:sldId id="306" r:id="rId21"/>
    <p:sldId id="304" r:id="rId22"/>
    <p:sldId id="292" r:id="rId23"/>
    <p:sldId id="293" r:id="rId24"/>
    <p:sldId id="294" r:id="rId25"/>
    <p:sldId id="315" r:id="rId26"/>
    <p:sldId id="311" r:id="rId27"/>
    <p:sldId id="316" r:id="rId28"/>
    <p:sldId id="318" r:id="rId29"/>
    <p:sldId id="317" r:id="rId30"/>
    <p:sldId id="319" r:id="rId31"/>
    <p:sldId id="310" r:id="rId32"/>
    <p:sldId id="303" r:id="rId33"/>
    <p:sldId id="309" r:id="rId34"/>
    <p:sldId id="327" r:id="rId35"/>
    <p:sldId id="326" r:id="rId36"/>
    <p:sldId id="322" r:id="rId37"/>
    <p:sldId id="323" r:id="rId38"/>
    <p:sldId id="324" r:id="rId39"/>
    <p:sldId id="330" r:id="rId40"/>
    <p:sldId id="325" r:id="rId41"/>
    <p:sldId id="331" r:id="rId42"/>
    <p:sldId id="332" r:id="rId43"/>
    <p:sldId id="333" r:id="rId44"/>
    <p:sldId id="334"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779" autoAdjust="0"/>
    <p:restoredTop sz="94660"/>
  </p:normalViewPr>
  <p:slideViewPr>
    <p:cSldViewPr snapToGrid="0">
      <p:cViewPr varScale="1">
        <p:scale>
          <a:sx n="43" d="100"/>
          <a:sy n="43" d="100"/>
        </p:scale>
        <p:origin x="78" y="15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03388" y="260350"/>
            <a:ext cx="8229600" cy="1143000"/>
          </a:xfrm>
        </p:spPr>
        <p:txBody>
          <a:bodyPr/>
          <a:lstStyle/>
          <a:p>
            <a:pPr eaLnBrk="1" hangingPunct="1"/>
            <a:r>
              <a:rPr lang="en-GB" altLang="en-US" b="1" smtClean="0"/>
              <a:t>John Steinbeck</a:t>
            </a:r>
            <a:endParaRPr lang="en-US" altLang="en-US" b="1" smtClean="0"/>
          </a:p>
        </p:txBody>
      </p:sp>
      <p:sp>
        <p:nvSpPr>
          <p:cNvPr id="3075" name="Rectangle 3"/>
          <p:cNvSpPr>
            <a:spLocks noGrp="1" noChangeArrowheads="1"/>
          </p:cNvSpPr>
          <p:nvPr>
            <p:ph type="body" idx="1"/>
          </p:nvPr>
        </p:nvSpPr>
        <p:spPr>
          <a:xfrm>
            <a:off x="1981200" y="1268413"/>
            <a:ext cx="5843588" cy="5256212"/>
          </a:xfrm>
        </p:spPr>
        <p:txBody>
          <a:bodyPr>
            <a:normAutofit lnSpcReduction="10000"/>
          </a:bodyPr>
          <a:lstStyle/>
          <a:p>
            <a:pPr eaLnBrk="1" hangingPunct="1"/>
            <a:r>
              <a:rPr lang="en-GB" altLang="en-US" sz="2800"/>
              <a:t>He wrote the book ‘ Of Mice and Men’ in 1936</a:t>
            </a:r>
          </a:p>
          <a:p>
            <a:pPr eaLnBrk="1" hangingPunct="1"/>
            <a:r>
              <a:rPr lang="en-GB" altLang="en-US" sz="2800"/>
              <a:t>He came from Salinas, California</a:t>
            </a:r>
          </a:p>
          <a:p>
            <a:pPr eaLnBrk="1" hangingPunct="1"/>
            <a:r>
              <a:rPr lang="en-GB" altLang="en-US" sz="2800"/>
              <a:t>Like ‘Of Mice and Men’ many of his books deal with the lives and problems of working people.</a:t>
            </a:r>
          </a:p>
          <a:p>
            <a:pPr eaLnBrk="1" hangingPunct="1"/>
            <a:r>
              <a:rPr lang="en-GB" altLang="en-US" sz="2800"/>
              <a:t>Many of his characters in his books are immigrants who went to California looking for work or a better life.</a:t>
            </a:r>
          </a:p>
          <a:p>
            <a:pPr eaLnBrk="1" hangingPunct="1">
              <a:buFontTx/>
              <a:buNone/>
            </a:pPr>
            <a:endParaRPr lang="en-US" altLang="en-US" sz="2800"/>
          </a:p>
        </p:txBody>
      </p:sp>
      <p:pic>
        <p:nvPicPr>
          <p:cNvPr id="3076" name="Picture 5" descr="steinbeck_1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914" y="333376"/>
            <a:ext cx="2174875"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7397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622300" y="540932"/>
            <a:ext cx="10553700" cy="59912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After walking into the </a:t>
            </a:r>
            <a:r>
              <a:rPr lang="en-GB" sz="3200" dirty="0" smtClean="0">
                <a:latin typeface="Calibri" panose="020F0502020204030204" pitchFamily="34" charset="0"/>
                <a:ea typeface="Calibri" panose="020F0502020204030204" pitchFamily="34" charset="0"/>
                <a:cs typeface="Times New Roman" panose="02020603050405020304" pitchFamily="18" charset="0"/>
              </a:rPr>
              <a:t>bunkhouse, just </a:t>
            </a:r>
            <a:r>
              <a:rPr lang="en-GB" sz="3200" dirty="0">
                <a:latin typeface="Calibri" panose="020F0502020204030204" pitchFamily="34" charset="0"/>
                <a:ea typeface="Calibri" panose="020F0502020204030204" pitchFamily="34" charset="0"/>
                <a:cs typeface="Times New Roman" panose="02020603050405020304" pitchFamily="18" charset="0"/>
              </a:rPr>
              <a:t>as Lennie is laughing at a joke </a:t>
            </a:r>
            <a:r>
              <a:rPr lang="en-GB" sz="3200" dirty="0" smtClean="0">
                <a:latin typeface="Calibri" panose="020F0502020204030204" pitchFamily="34" charset="0"/>
                <a:ea typeface="Calibri" panose="020F0502020204030204" pitchFamily="34" charset="0"/>
                <a:cs typeface="Times New Roman" panose="02020603050405020304" pitchFamily="18" charset="0"/>
              </a:rPr>
              <a:t>George </a:t>
            </a:r>
            <a:r>
              <a:rPr lang="en-GB" sz="3200" dirty="0">
                <a:latin typeface="Calibri" panose="020F0502020204030204" pitchFamily="34" charset="0"/>
                <a:ea typeface="Calibri" panose="020F0502020204030204" pitchFamily="34" charset="0"/>
                <a:cs typeface="Times New Roman" panose="02020603050405020304" pitchFamily="18" charset="0"/>
              </a:rPr>
              <a:t>has made, Curley believes that Lennie is mocking him and picks a fight. Despite his huge size, Lennie freezes as Curley hits out at </a:t>
            </a:r>
            <a:r>
              <a:rPr lang="en-GB" sz="3200" dirty="0" err="1">
                <a:latin typeface="Calibri" panose="020F0502020204030204" pitchFamily="34" charset="0"/>
                <a:ea typeface="Calibri" panose="020F0502020204030204" pitchFamily="34" charset="0"/>
                <a:cs typeface="Times New Roman" panose="02020603050405020304" pitchFamily="18" charset="0"/>
              </a:rPr>
              <a:t>him</a:t>
            </a:r>
            <a:r>
              <a:rPr lang="en-GB" sz="3200" dirty="0" err="1" smtClean="0">
                <a:latin typeface="Calibri" panose="020F0502020204030204" pitchFamily="34" charset="0"/>
                <a:ea typeface="Calibri" panose="020F0502020204030204" pitchFamily="34" charset="0"/>
                <a:cs typeface="Times New Roman" panose="02020603050405020304" pitchFamily="18" charset="0"/>
              </a:rPr>
              <a:t>:</a:t>
            </a:r>
            <a:r>
              <a:rPr lang="en-GB" sz="3200" i="1"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r>
              <a:rPr lang="en-GB" sz="32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Lennie</a:t>
            </a:r>
            <a:r>
              <a:rPr lang="en-GB"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covered his face with huge paws and bleated with terror."</a:t>
            </a:r>
            <a:endParaRPr lang="en-GB" sz="3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latin typeface="Calibri" panose="020F0502020204030204" pitchFamily="34" charset="0"/>
                <a:ea typeface="Calibri" panose="020F0502020204030204" pitchFamily="34" charset="0"/>
                <a:cs typeface="Times New Roman" panose="02020603050405020304" pitchFamily="18" charset="0"/>
              </a:rPr>
              <a:t>In fact, it is only when George commands Lennie to fight back that he actually begins to defend himself; he grabs Curley’s fist and crushes it in his own, seriously injuring him:</a:t>
            </a:r>
            <a:br>
              <a:rPr lang="en-GB" sz="3200" dirty="0">
                <a:latin typeface="Calibri" panose="020F0502020204030204" pitchFamily="34" charset="0"/>
                <a:ea typeface="Calibri" panose="020F0502020204030204" pitchFamily="34" charset="0"/>
                <a:cs typeface="Times New Roman" panose="02020603050405020304" pitchFamily="18" charset="0"/>
              </a:rPr>
            </a:br>
            <a:r>
              <a:rPr lang="en-GB"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“Blood ran down Lennie’s face, one of his eyes was cut and closed… ‘I didn’t </a:t>
            </a:r>
            <a:r>
              <a:rPr lang="en-GB" sz="32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,’Lennie cried. ‘I didn’t </a:t>
            </a:r>
            <a:r>
              <a:rPr lang="en-GB" sz="32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hurt him.’”</a:t>
            </a:r>
          </a:p>
        </p:txBody>
      </p:sp>
    </p:spTree>
    <p:extLst>
      <p:ext uri="{BB962C8B-B14F-4D97-AF65-F5344CB8AC3E}">
        <p14:creationId xmlns:p14="http://schemas.microsoft.com/office/powerpoint/2010/main" val="648837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00012" y="0"/>
            <a:ext cx="11609388" cy="6858000"/>
          </a:xfrm>
        </p:spPr>
        <p:style>
          <a:lnRef idx="2">
            <a:schemeClr val="dk1"/>
          </a:lnRef>
          <a:fillRef idx="1">
            <a:schemeClr val="lt1"/>
          </a:fillRef>
          <a:effectRef idx="0">
            <a:schemeClr val="dk1"/>
          </a:effectRef>
          <a:fontRef idx="minor">
            <a:schemeClr val="dk1"/>
          </a:fontRef>
        </p:style>
        <p:txBody>
          <a:bodyPr>
            <a:noAutofit/>
          </a:bodyPr>
          <a:lstStyle/>
          <a:p>
            <a:pPr marL="0" indent="0">
              <a:lnSpc>
                <a:spcPct val="107000"/>
              </a:lnSpc>
              <a:spcAft>
                <a:spcPts val="800"/>
              </a:spcAft>
              <a:buNone/>
            </a:pPr>
            <a:r>
              <a:rPr lang="en-GB" sz="2400" dirty="0">
                <a:latin typeface="Calibri" panose="020F0502020204030204" pitchFamily="34" charset="0"/>
                <a:ea typeface="Calibri" panose="020F0502020204030204" pitchFamily="34" charset="0"/>
                <a:cs typeface="Times New Roman" panose="02020603050405020304" pitchFamily="18" charset="0"/>
              </a:rPr>
              <a:t>After walking into the bunkhouse just as Lennie is laughing at a joke he has made, Curley believes that Lennie is mocking him and picks a fight. Despite his huge size, Lennie freezes as Curley hits out at </a:t>
            </a:r>
            <a:r>
              <a:rPr lang="en-GB" sz="2400" dirty="0" smtClean="0">
                <a:latin typeface="Calibri" panose="020F0502020204030204" pitchFamily="34" charset="0"/>
                <a:ea typeface="Calibri" panose="020F0502020204030204" pitchFamily="34" charset="0"/>
                <a:cs typeface="Times New Roman" panose="02020603050405020304" pitchFamily="18" charset="0"/>
              </a:rPr>
              <a:t>him: "</a:t>
            </a:r>
            <a:r>
              <a:rPr lang="en-GB" sz="24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Lennie</a:t>
            </a:r>
            <a:r>
              <a:rPr lang="en-GB" sz="2400"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sz="24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covered his face with huge paws and bleated with terror."</a:t>
            </a: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400" dirty="0">
                <a:latin typeface="Calibri" panose="020F0502020204030204" pitchFamily="34" charset="0"/>
                <a:ea typeface="Calibri" panose="020F0502020204030204" pitchFamily="34" charset="0"/>
                <a:cs typeface="Times New Roman" panose="02020603050405020304" pitchFamily="18" charset="0"/>
              </a:rPr>
              <a:t>In fact, it is only when George commands Lennie to fight back that he actually begins to defend himself; he grabs Curley’s fist and crushes it in his own, seriously injuring him:</a:t>
            </a:r>
            <a:br>
              <a:rPr lang="en-GB" sz="2400" dirty="0">
                <a:latin typeface="Calibri" panose="020F0502020204030204" pitchFamily="34" charset="0"/>
                <a:ea typeface="Calibri" panose="020F0502020204030204" pitchFamily="34" charset="0"/>
                <a:cs typeface="Times New Roman" panose="02020603050405020304" pitchFamily="18" charset="0"/>
              </a:rPr>
            </a:br>
            <a:r>
              <a:rPr lang="en-GB" sz="24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“Blood ran down Lennie’s face, one of his eyes was cut and closed… ‘I didn’t </a:t>
            </a:r>
            <a:r>
              <a:rPr lang="en-GB" sz="2400"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24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,’Lennie cried. ‘I </a:t>
            </a:r>
            <a:r>
              <a:rPr lang="en-GB" sz="2400"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didn’t </a:t>
            </a:r>
            <a:r>
              <a:rPr lang="en-GB" sz="2400" i="1"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2400"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hurt him.’”</a:t>
            </a:r>
            <a:br>
              <a:rPr lang="en-GB" sz="2400"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br>
            <a:r>
              <a:rPr lang="en-GB" sz="28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Steinbeck </a:t>
            </a:r>
            <a:r>
              <a:rPr lang="en-GB" sz="2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uses this key scene to highlight </a:t>
            </a:r>
            <a:r>
              <a:rPr lang="en-GB" sz="2800" b="1" dirty="0" smtClean="0">
                <a:solidFill>
                  <a:srgbClr val="00B0F0"/>
                </a:solidFill>
                <a:latin typeface="Calibri" panose="020F0502020204030204" pitchFamily="34" charset="0"/>
                <a:ea typeface="Calibri" panose="020F0502020204030204" pitchFamily="34" charset="0"/>
                <a:cs typeface="Times New Roman" panose="02020603050405020304" pitchFamily="18" charset="0"/>
              </a:rPr>
              <a:t>an </a:t>
            </a:r>
            <a:r>
              <a:rPr lang="en-GB" sz="2800" b="1" dirty="0">
                <a:solidFill>
                  <a:srgbClr val="00B0F0"/>
                </a:solidFill>
                <a:latin typeface="Calibri" panose="020F0502020204030204" pitchFamily="34" charset="0"/>
                <a:ea typeface="Calibri" panose="020F0502020204030204" pitchFamily="34" charset="0"/>
                <a:cs typeface="Times New Roman" panose="02020603050405020304" pitchFamily="18" charset="0"/>
              </a:rPr>
              <a:t>important element of Lennie’s characterisation: the contrast between his physical prowess and his limited intellect. The other men are shocked by Lennie’s brute strength, and Curley’s hand is mangled. However, this key scene makes it clear that, without George there to instruct him, Lennie would have remained paralysed with fear, and unable to defend himself. At this point, we can clearly see that Lennie is not in control of his great strength, and this makes him a danger to others (and himself).</a:t>
            </a:r>
          </a:p>
          <a:p>
            <a:pPr marL="0" indent="0">
              <a:lnSpc>
                <a:spcPct val="107000"/>
              </a:lnSpc>
              <a:spcAft>
                <a:spcPts val="800"/>
              </a:spcAft>
              <a:buNone/>
            </a:pPr>
            <a:endParaRPr lang="en-GB"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8388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0311" y="624110"/>
            <a:ext cx="9764302" cy="1280890"/>
          </a:xfrm>
        </p:spPr>
        <p:txBody>
          <a:bodyPr>
            <a:normAutofit fontScale="90000"/>
          </a:bodyPr>
          <a:lstStyle/>
          <a:p>
            <a:r>
              <a:rPr lang="en-GB" sz="5400" b="1" u="sng" dirty="0" smtClean="0"/>
              <a:t>Setting – in time and place</a:t>
            </a:r>
            <a:br>
              <a:rPr lang="en-GB" sz="5400" b="1" u="sng" dirty="0" smtClean="0"/>
            </a:br>
            <a:r>
              <a:rPr lang="en-GB" sz="5400" b="1" dirty="0" smtClean="0">
                <a:solidFill>
                  <a:srgbClr val="00B0F0"/>
                </a:solidFill>
              </a:rPr>
              <a:t>Great </a:t>
            </a:r>
            <a:r>
              <a:rPr lang="en-GB" sz="5400" b="1" dirty="0">
                <a:solidFill>
                  <a:srgbClr val="00B0F0"/>
                </a:solidFill>
              </a:rPr>
              <a:t>Depression-era America </a:t>
            </a:r>
            <a:endParaRPr lang="en-GB" sz="5400" b="1" u="sng" dirty="0"/>
          </a:p>
        </p:txBody>
      </p:sp>
      <p:sp>
        <p:nvSpPr>
          <p:cNvPr id="3" name="Content Placeholder 2"/>
          <p:cNvSpPr>
            <a:spLocks noGrp="1"/>
          </p:cNvSpPr>
          <p:nvPr>
            <p:ph idx="1"/>
          </p:nvPr>
        </p:nvSpPr>
        <p:spPr>
          <a:xfrm>
            <a:off x="1114373" y="2546555"/>
            <a:ext cx="8915400" cy="3777622"/>
          </a:xfrm>
        </p:spPr>
        <p:txBody>
          <a:bodyPr/>
          <a:lstStyle/>
          <a:p>
            <a:endParaRPr lang="en-GB" dirty="0"/>
          </a:p>
        </p:txBody>
      </p:sp>
    </p:spTree>
    <p:extLst>
      <p:ext uri="{BB962C8B-B14F-4D97-AF65-F5344CB8AC3E}">
        <p14:creationId xmlns:p14="http://schemas.microsoft.com/office/powerpoint/2010/main" val="1443373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96087" y="624110"/>
            <a:ext cx="9408526" cy="1280890"/>
          </a:xfrm>
        </p:spPr>
        <p:txBody>
          <a:bodyPr>
            <a:normAutofit/>
          </a:bodyPr>
          <a:lstStyle/>
          <a:p>
            <a:pPr eaLnBrk="1" hangingPunct="1"/>
            <a:r>
              <a:rPr lang="en-GB" altLang="en-US" sz="4000" b="1" dirty="0" smtClean="0"/>
              <a:t>1930s USA</a:t>
            </a:r>
            <a:endParaRPr lang="en-US" altLang="en-US" sz="4000" b="1" dirty="0" smtClean="0"/>
          </a:p>
        </p:txBody>
      </p:sp>
      <p:sp>
        <p:nvSpPr>
          <p:cNvPr id="4099" name="Rectangle 3"/>
          <p:cNvSpPr>
            <a:spLocks noGrp="1" noChangeArrowheads="1"/>
          </p:cNvSpPr>
          <p:nvPr>
            <p:ph type="body" idx="1"/>
          </p:nvPr>
        </p:nvSpPr>
        <p:spPr>
          <a:xfrm>
            <a:off x="1981201" y="1600201"/>
            <a:ext cx="4619625" cy="4525963"/>
          </a:xfrm>
        </p:spPr>
        <p:txBody>
          <a:bodyPr>
            <a:normAutofit/>
          </a:bodyPr>
          <a:lstStyle/>
          <a:p>
            <a:pPr eaLnBrk="1" hangingPunct="1"/>
            <a:r>
              <a:rPr lang="en-GB" altLang="en-US" sz="2800" dirty="0" smtClean="0"/>
              <a:t>Mass </a:t>
            </a:r>
            <a:r>
              <a:rPr lang="en-GB" altLang="en-US" sz="2800" b="1" dirty="0" smtClean="0"/>
              <a:t>unemployment and poverty</a:t>
            </a:r>
            <a:r>
              <a:rPr lang="en-GB" altLang="en-US" sz="2800" dirty="0" smtClean="0"/>
              <a:t> because of the collapse of the New York Wall Street stock market. </a:t>
            </a:r>
            <a:endParaRPr lang="en-US" altLang="en-US" sz="2800" dirty="0" smtClean="0"/>
          </a:p>
        </p:txBody>
      </p:sp>
      <p:pic>
        <p:nvPicPr>
          <p:cNvPr id="4100" name="Picture 5" descr="wallstre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7476" y="1484314"/>
            <a:ext cx="3890963"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6504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92313" y="624110"/>
            <a:ext cx="9512299" cy="1280890"/>
          </a:xfrm>
        </p:spPr>
        <p:txBody>
          <a:bodyPr/>
          <a:lstStyle/>
          <a:p>
            <a:pPr eaLnBrk="1" hangingPunct="1"/>
            <a:r>
              <a:rPr lang="en-GB" altLang="en-US" b="1" dirty="0" smtClean="0"/>
              <a:t>The Depression</a:t>
            </a:r>
            <a:endParaRPr lang="en-US" altLang="en-US" b="1" dirty="0" smtClean="0"/>
          </a:p>
        </p:txBody>
      </p:sp>
      <p:sp>
        <p:nvSpPr>
          <p:cNvPr id="5123" name="Rectangle 3"/>
          <p:cNvSpPr>
            <a:spLocks noGrp="1" noChangeArrowheads="1"/>
          </p:cNvSpPr>
          <p:nvPr>
            <p:ph type="body" idx="1"/>
          </p:nvPr>
        </p:nvSpPr>
        <p:spPr>
          <a:xfrm>
            <a:off x="601612" y="1622425"/>
            <a:ext cx="11590387" cy="2551369"/>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lnSpc>
                <a:spcPct val="80000"/>
              </a:lnSpc>
              <a:buFontTx/>
              <a:buNone/>
            </a:pPr>
            <a:r>
              <a:rPr lang="en-GB" altLang="en-US" sz="2400" dirty="0"/>
              <a:t>It was worst for the farmers in the </a:t>
            </a:r>
            <a:r>
              <a:rPr lang="en-GB" altLang="en-US" sz="2400" dirty="0" smtClean="0"/>
              <a:t>country. On </a:t>
            </a:r>
            <a:r>
              <a:rPr lang="en-GB" altLang="en-US" sz="2400" dirty="0"/>
              <a:t>top of the economic crisis, a series of droughts </a:t>
            </a:r>
            <a:r>
              <a:rPr lang="en-GB" altLang="en-US" sz="2400" dirty="0" smtClean="0"/>
              <a:t>had ruined </a:t>
            </a:r>
            <a:r>
              <a:rPr lang="en-GB" altLang="en-US" sz="2400" dirty="0"/>
              <a:t>the crops and dried up the soil so the farmers were driven off their farms because of lack of money. </a:t>
            </a:r>
          </a:p>
          <a:p>
            <a:pPr eaLnBrk="1" hangingPunct="1">
              <a:lnSpc>
                <a:spcPct val="80000"/>
              </a:lnSpc>
              <a:buFontTx/>
              <a:buNone/>
            </a:pPr>
            <a:r>
              <a:rPr lang="en-GB" altLang="en-US" sz="2400" dirty="0"/>
              <a:t>These droughts mainly affected the mid-West – Oklahoma and Arkansas – also known as the ‘Dust Bowl’</a:t>
            </a:r>
          </a:p>
          <a:p>
            <a:pPr eaLnBrk="1" hangingPunct="1">
              <a:lnSpc>
                <a:spcPct val="80000"/>
              </a:lnSpc>
            </a:pPr>
            <a:endParaRPr lang="en-US" altLang="en-US" sz="2400" dirty="0"/>
          </a:p>
        </p:txBody>
      </p:sp>
      <p:pic>
        <p:nvPicPr>
          <p:cNvPr id="5124" name="Picture 5" descr="dustbow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4020" y="107642"/>
            <a:ext cx="10610592" cy="675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 Box 6"/>
          <p:cNvSpPr txBox="1">
            <a:spLocks noChangeArrowheads="1"/>
          </p:cNvSpPr>
          <p:nvPr/>
        </p:nvSpPr>
        <p:spPr bwMode="auto">
          <a:xfrm>
            <a:off x="8832851" y="5661025"/>
            <a:ext cx="335914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800" dirty="0"/>
              <a:t>‘The Great Dust Storm</a:t>
            </a:r>
            <a:r>
              <a:rPr lang="en-GB" altLang="en-US" sz="1800" dirty="0"/>
              <a:t>’</a:t>
            </a:r>
            <a:endParaRPr lang="en-US" altLang="en-US" sz="1800" dirty="0"/>
          </a:p>
        </p:txBody>
      </p:sp>
    </p:spTree>
    <p:extLst>
      <p:ext uri="{BB962C8B-B14F-4D97-AF65-F5344CB8AC3E}">
        <p14:creationId xmlns:p14="http://schemas.microsoft.com/office/powerpoint/2010/main" val="338431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b="1" smtClean="0"/>
              <a:t>Where did they go?</a:t>
            </a:r>
            <a:endParaRPr lang="en-US" altLang="en-US" b="1" smtClean="0"/>
          </a:p>
        </p:txBody>
      </p:sp>
      <p:sp>
        <p:nvSpPr>
          <p:cNvPr id="6147" name="Rectangle 3"/>
          <p:cNvSpPr>
            <a:spLocks noGrp="1" noChangeArrowheads="1"/>
          </p:cNvSpPr>
          <p:nvPr>
            <p:ph type="body" idx="1"/>
          </p:nvPr>
        </p:nvSpPr>
        <p:spPr>
          <a:xfrm>
            <a:off x="1981200" y="1600201"/>
            <a:ext cx="8229600" cy="1323975"/>
          </a:xfrm>
        </p:spPr>
        <p:txBody>
          <a:bodyPr/>
          <a:lstStyle/>
          <a:p>
            <a:pPr eaLnBrk="1" hangingPunct="1">
              <a:lnSpc>
                <a:spcPct val="90000"/>
              </a:lnSpc>
            </a:pPr>
            <a:r>
              <a:rPr lang="en-GB" altLang="en-US" sz="2800"/>
              <a:t>They headed west to California where the soil was good and there was supposed to be plenty of room.</a:t>
            </a:r>
          </a:p>
          <a:p>
            <a:pPr eaLnBrk="1" hangingPunct="1">
              <a:lnSpc>
                <a:spcPct val="90000"/>
              </a:lnSpc>
            </a:pPr>
            <a:endParaRPr lang="en-GB" altLang="en-US" sz="2800"/>
          </a:p>
          <a:p>
            <a:pPr eaLnBrk="1" hangingPunct="1">
              <a:lnSpc>
                <a:spcPct val="90000"/>
              </a:lnSpc>
              <a:buFontTx/>
              <a:buNone/>
            </a:pPr>
            <a:endParaRPr lang="en-US" altLang="en-US" sz="2800"/>
          </a:p>
        </p:txBody>
      </p:sp>
      <p:pic>
        <p:nvPicPr>
          <p:cNvPr id="6148" name="Picture 5" descr="ASH_Chapter_map%200511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7713" y="2852739"/>
            <a:ext cx="5473700" cy="380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AutoShape 6"/>
          <p:cNvSpPr>
            <a:spLocks noChangeArrowheads="1"/>
          </p:cNvSpPr>
          <p:nvPr/>
        </p:nvSpPr>
        <p:spPr bwMode="auto">
          <a:xfrm>
            <a:off x="3935414" y="4652963"/>
            <a:ext cx="2160587" cy="360362"/>
          </a:xfrm>
          <a:prstGeom prst="leftArrow">
            <a:avLst>
              <a:gd name="adj1" fmla="val 50000"/>
              <a:gd name="adj2" fmla="val 149890"/>
            </a:avLst>
          </a:prstGeom>
          <a:solidFill>
            <a:srgbClr val="FF0000"/>
          </a:solidFill>
          <a:ln w="9525">
            <a:solidFill>
              <a:srgbClr val="FF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Tree>
    <p:extLst>
      <p:ext uri="{BB962C8B-B14F-4D97-AF65-F5344CB8AC3E}">
        <p14:creationId xmlns:p14="http://schemas.microsoft.com/office/powerpoint/2010/main" val="1403093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b="1" smtClean="0"/>
              <a:t>The American Dream</a:t>
            </a:r>
            <a:endParaRPr lang="en-US" altLang="en-US" b="1" smtClean="0"/>
          </a:p>
        </p:txBody>
      </p:sp>
      <p:sp>
        <p:nvSpPr>
          <p:cNvPr id="7171" name="Rectangle 3"/>
          <p:cNvSpPr>
            <a:spLocks noGrp="1" noChangeArrowheads="1"/>
          </p:cNvSpPr>
          <p:nvPr>
            <p:ph type="body" idx="1"/>
          </p:nvPr>
        </p:nvSpPr>
        <p:spPr>
          <a:xfrm>
            <a:off x="1040631" y="1562875"/>
            <a:ext cx="10581098" cy="4660944"/>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GB" altLang="en-US" sz="2800" dirty="0" smtClean="0"/>
              <a:t>‘The American Dream’ has been a concept since the 17</a:t>
            </a:r>
            <a:r>
              <a:rPr lang="en-GB" altLang="en-US" sz="2800" baseline="30000" dirty="0" smtClean="0"/>
              <a:t>th</a:t>
            </a:r>
            <a:r>
              <a:rPr lang="en-GB" altLang="en-US" sz="2800" dirty="0" smtClean="0"/>
              <a:t> century. Immigrants dreamed of a better life in America. They dreamed of making their fortunes in the goldfields.</a:t>
            </a:r>
          </a:p>
          <a:p>
            <a:pPr eaLnBrk="1" hangingPunct="1"/>
            <a:r>
              <a:rPr lang="en-GB" altLang="en-US" sz="2800" dirty="0" smtClean="0"/>
              <a:t>For many the dream became a nightmare.</a:t>
            </a:r>
          </a:p>
          <a:p>
            <a:pPr eaLnBrk="1" hangingPunct="1"/>
            <a:r>
              <a:rPr lang="en-GB" altLang="en-US" sz="2800" dirty="0" smtClean="0"/>
              <a:t>The Wall Street Crash was the start of the Great Depression.</a:t>
            </a:r>
            <a:endParaRPr lang="en-US" altLang="en-US" sz="2800" dirty="0" smtClean="0"/>
          </a:p>
        </p:txBody>
      </p:sp>
    </p:spTree>
    <p:extLst>
      <p:ext uri="{BB962C8B-B14F-4D97-AF65-F5344CB8AC3E}">
        <p14:creationId xmlns:p14="http://schemas.microsoft.com/office/powerpoint/2010/main" val="13881443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GB" altLang="en-US" b="1" u="sng" dirty="0" smtClean="0"/>
              <a:t>Migration Workers’ Agencies</a:t>
            </a:r>
            <a:endParaRPr lang="en-US" altLang="en-US" b="1" u="sng" dirty="0" smtClean="0"/>
          </a:p>
        </p:txBody>
      </p:sp>
      <p:sp>
        <p:nvSpPr>
          <p:cNvPr id="9219" name="Rectangle 3"/>
          <p:cNvSpPr>
            <a:spLocks noGrp="1" noChangeArrowheads="1"/>
          </p:cNvSpPr>
          <p:nvPr>
            <p:ph type="body" idx="1"/>
          </p:nvPr>
        </p:nvSpPr>
        <p:spPr>
          <a:xfrm>
            <a:off x="1944688" y="1623219"/>
            <a:ext cx="8229600" cy="2808287"/>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en-GB" altLang="en-US" sz="2800" dirty="0" smtClean="0"/>
              <a:t>Agencies were set up to direct farm workers to farms and ranches where work existed.</a:t>
            </a:r>
          </a:p>
          <a:p>
            <a:pPr eaLnBrk="1" hangingPunct="1"/>
            <a:r>
              <a:rPr lang="en-GB" altLang="en-US" sz="2800" dirty="0" smtClean="0"/>
              <a:t>Murray and Ready’s was one of these agencies.</a:t>
            </a:r>
            <a:endParaRPr lang="en-US" altLang="en-US" sz="2800" dirty="0" smtClean="0"/>
          </a:p>
        </p:txBody>
      </p:sp>
      <p:pic>
        <p:nvPicPr>
          <p:cNvPr id="9220" name="Picture 5" descr="micemenmercu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4149725"/>
            <a:ext cx="338455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548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b="1" smtClean="0"/>
              <a:t>The Life of a Migrant Worker</a:t>
            </a:r>
            <a:endParaRPr lang="en-US" altLang="en-US" b="1" smtClean="0"/>
          </a:p>
        </p:txBody>
      </p:sp>
      <p:sp>
        <p:nvSpPr>
          <p:cNvPr id="10243" name="Rectangle 3"/>
          <p:cNvSpPr>
            <a:spLocks noGrp="1" noChangeArrowheads="1"/>
          </p:cNvSpPr>
          <p:nvPr>
            <p:ph type="body" idx="1"/>
          </p:nvPr>
        </p:nvSpPr>
        <p:spPr>
          <a:xfrm>
            <a:off x="103725" y="1427163"/>
            <a:ext cx="6415062" cy="5297488"/>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lnSpc>
                <a:spcPct val="90000"/>
              </a:lnSpc>
            </a:pPr>
            <a:r>
              <a:rPr lang="en-GB" altLang="en-US" sz="2800" dirty="0"/>
              <a:t>Steinbeck worked on a ranch when he was 19, and used his experiences </a:t>
            </a:r>
            <a:r>
              <a:rPr lang="en-GB" altLang="en-US" sz="2800" dirty="0" smtClean="0"/>
              <a:t>there to write ‘</a:t>
            </a:r>
            <a:r>
              <a:rPr lang="en-GB" altLang="en-US" sz="2800" dirty="0"/>
              <a:t>Of Mice and Men’.</a:t>
            </a:r>
          </a:p>
          <a:p>
            <a:pPr eaLnBrk="1" hangingPunct="1">
              <a:lnSpc>
                <a:spcPct val="90000"/>
              </a:lnSpc>
            </a:pPr>
            <a:r>
              <a:rPr lang="en-GB" altLang="en-US" sz="2800" dirty="0"/>
              <a:t>The living conditions for the farm workers were very poor.</a:t>
            </a:r>
          </a:p>
          <a:p>
            <a:pPr eaLnBrk="1" hangingPunct="1">
              <a:lnSpc>
                <a:spcPct val="90000"/>
              </a:lnSpc>
            </a:pPr>
            <a:r>
              <a:rPr lang="en-GB" altLang="en-US" sz="2800" dirty="0"/>
              <a:t>Often men travelled alone but sometimes whole families had to move and all live in their car.</a:t>
            </a:r>
            <a:endParaRPr lang="en-US" altLang="en-US" sz="2800" dirty="0"/>
          </a:p>
        </p:txBody>
      </p:sp>
      <p:pic>
        <p:nvPicPr>
          <p:cNvPr id="10244" name="Picture 5" descr="dust%20bowl12"/>
          <p:cNvPicPr>
            <a:picLocks noChangeAspect="1" noChangeArrowheads="1"/>
          </p:cNvPicPr>
          <p:nvPr/>
        </p:nvPicPr>
        <p:blipFill>
          <a:blip r:embed="rId2">
            <a:extLst>
              <a:ext uri="{28A0092B-C50C-407E-A947-70E740481C1C}">
                <a14:useLocalDpi xmlns:a14="http://schemas.microsoft.com/office/drawing/2010/main" val="0"/>
              </a:ext>
            </a:extLst>
          </a:blip>
          <a:srcRect l="10455"/>
          <a:stretch>
            <a:fillRect/>
          </a:stretch>
        </p:blipFill>
        <p:spPr bwMode="auto">
          <a:xfrm>
            <a:off x="6816726" y="3933826"/>
            <a:ext cx="3711575"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6"/>
          <p:cNvSpPr txBox="1">
            <a:spLocks noChangeArrowheads="1"/>
          </p:cNvSpPr>
          <p:nvPr/>
        </p:nvSpPr>
        <p:spPr bwMode="auto">
          <a:xfrm>
            <a:off x="2351088" y="6092825"/>
            <a:ext cx="2449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800">
                <a:solidFill>
                  <a:srgbClr val="0000FF"/>
                </a:solidFill>
              </a:rPr>
              <a:t>‘</a:t>
            </a:r>
            <a:endParaRPr lang="en-US" altLang="en-US" sz="1800">
              <a:solidFill>
                <a:srgbClr val="0000FF"/>
              </a:solidFill>
            </a:endParaRPr>
          </a:p>
        </p:txBody>
      </p:sp>
      <p:pic>
        <p:nvPicPr>
          <p:cNvPr id="10246" name="Picture 8" descr="dust-bowl-phot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6725" y="1427163"/>
            <a:ext cx="3671888"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7961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484" y="1"/>
            <a:ext cx="12044515" cy="693174"/>
          </a:xfrm>
        </p:spPr>
        <p:style>
          <a:lnRef idx="2">
            <a:schemeClr val="accent1"/>
          </a:lnRef>
          <a:fillRef idx="1">
            <a:schemeClr val="lt1"/>
          </a:fillRef>
          <a:effectRef idx="0">
            <a:schemeClr val="accent1"/>
          </a:effectRef>
          <a:fontRef idx="minor">
            <a:schemeClr val="dk1"/>
          </a:fontRef>
        </p:style>
        <p:txBody>
          <a:bodyPr>
            <a:noAutofit/>
          </a:bodyPr>
          <a:lstStyle/>
          <a:p>
            <a:r>
              <a:rPr lang="en-GB" b="1" u="sng" dirty="0" smtClean="0"/>
              <a:t>Setting – in time and place</a:t>
            </a:r>
            <a:endParaRPr lang="en-GB" b="1" u="sng" dirty="0"/>
          </a:p>
        </p:txBody>
      </p:sp>
      <p:sp>
        <p:nvSpPr>
          <p:cNvPr id="3" name="Content Placeholder 2"/>
          <p:cNvSpPr>
            <a:spLocks noGrp="1"/>
          </p:cNvSpPr>
          <p:nvPr>
            <p:ph idx="1"/>
          </p:nvPr>
        </p:nvSpPr>
        <p:spPr>
          <a:xfrm>
            <a:off x="147483" y="835741"/>
            <a:ext cx="5663381" cy="5904271"/>
          </a:xfrm>
        </p:spPr>
        <p:style>
          <a:lnRef idx="2">
            <a:schemeClr val="accent1"/>
          </a:lnRef>
          <a:fillRef idx="1">
            <a:schemeClr val="lt1"/>
          </a:fillRef>
          <a:effectRef idx="0">
            <a:schemeClr val="accent1"/>
          </a:effectRef>
          <a:fontRef idx="minor">
            <a:schemeClr val="dk1"/>
          </a:fontRef>
        </p:style>
        <p:txBody>
          <a:bodyPr>
            <a:normAutofit fontScale="92500"/>
          </a:bodyPr>
          <a:lstStyle/>
          <a:p>
            <a:r>
              <a:rPr lang="en-GB" altLang="en-US" sz="2400" b="1" dirty="0"/>
              <a:t>1930s </a:t>
            </a:r>
            <a:r>
              <a:rPr lang="en-GB" altLang="en-US" sz="2400" b="1" dirty="0" smtClean="0"/>
              <a:t>USA (THE GREAT DEPRESSION)</a:t>
            </a:r>
          </a:p>
          <a:p>
            <a:r>
              <a:rPr lang="en-GB" altLang="en-US" sz="2400" dirty="0"/>
              <a:t>Mass </a:t>
            </a:r>
            <a:r>
              <a:rPr lang="en-GB" altLang="en-US" sz="2400" b="1" dirty="0"/>
              <a:t>unemployment and poverty</a:t>
            </a:r>
            <a:r>
              <a:rPr lang="en-GB" altLang="en-US" sz="2400" dirty="0"/>
              <a:t> because of the collapse of the New York Wall Street stock market. </a:t>
            </a:r>
          </a:p>
          <a:p>
            <a:r>
              <a:rPr lang="en-GB" altLang="en-US" sz="2400" dirty="0" smtClean="0"/>
              <a:t>A series </a:t>
            </a:r>
            <a:r>
              <a:rPr lang="en-GB" altLang="en-US" sz="2400" dirty="0"/>
              <a:t>of </a:t>
            </a:r>
            <a:r>
              <a:rPr lang="en-GB" altLang="en-US" sz="2400" dirty="0" smtClean="0"/>
              <a:t>droughts (</a:t>
            </a:r>
            <a:r>
              <a:rPr lang="en-GB" altLang="en-US" sz="2400" dirty="0"/>
              <a:t>affected the mid-West – Oklahoma and Arkansas – also known as the ‘Dust Bowl</a:t>
            </a:r>
            <a:r>
              <a:rPr lang="en-GB" altLang="en-US" sz="2400" dirty="0" smtClean="0"/>
              <a:t>’) ruined </a:t>
            </a:r>
            <a:r>
              <a:rPr lang="en-GB" altLang="en-US" sz="2400" dirty="0"/>
              <a:t>the crops and dried up the soil so </a:t>
            </a:r>
            <a:r>
              <a:rPr lang="en-GB" altLang="en-US" sz="2400" dirty="0" smtClean="0"/>
              <a:t>many farmers </a:t>
            </a:r>
            <a:r>
              <a:rPr lang="en-GB" altLang="en-US" sz="2400" dirty="0"/>
              <a:t>were driven off their farms because of lack of money. </a:t>
            </a:r>
            <a:endParaRPr lang="en-GB" altLang="en-US" sz="2400" dirty="0" smtClean="0"/>
          </a:p>
          <a:p>
            <a:r>
              <a:rPr lang="en-GB" altLang="en-US" sz="2400" dirty="0" smtClean="0"/>
              <a:t>The headed West in huge numbers.</a:t>
            </a:r>
          </a:p>
          <a:p>
            <a:pPr>
              <a:lnSpc>
                <a:spcPct val="90000"/>
              </a:lnSpc>
            </a:pPr>
            <a:r>
              <a:rPr lang="en-GB" altLang="en-US" sz="2400" dirty="0"/>
              <a:t>The living conditions for </a:t>
            </a:r>
            <a:r>
              <a:rPr lang="en-GB" altLang="en-US" sz="2400" dirty="0" smtClean="0"/>
              <a:t>the migrant (itinerant) </a:t>
            </a:r>
            <a:r>
              <a:rPr lang="en-GB" altLang="en-US" sz="2400" dirty="0"/>
              <a:t>farm workers were very poor</a:t>
            </a:r>
            <a:r>
              <a:rPr lang="en-GB" altLang="en-US" sz="2400" dirty="0" smtClean="0"/>
              <a:t>.</a:t>
            </a:r>
            <a:endParaRPr lang="en-GB" altLang="en-US" sz="2400" dirty="0"/>
          </a:p>
          <a:p>
            <a:endParaRPr lang="en-US" altLang="en-US" dirty="0"/>
          </a:p>
          <a:p>
            <a:endParaRPr lang="en-GB" dirty="0"/>
          </a:p>
        </p:txBody>
      </p:sp>
      <p:sp>
        <p:nvSpPr>
          <p:cNvPr id="4" name="Content Placeholder 2"/>
          <p:cNvSpPr txBox="1">
            <a:spLocks/>
          </p:cNvSpPr>
          <p:nvPr/>
        </p:nvSpPr>
        <p:spPr>
          <a:xfrm>
            <a:off x="6015754" y="835740"/>
            <a:ext cx="6063175" cy="5904271"/>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dk1"/>
                </a:solidFill>
                <a:latin typeface="+mn-lt"/>
                <a:ea typeface="+mn-ea"/>
                <a:cs typeface="+mn-cs"/>
              </a:defRPr>
            </a:lvl9pPr>
          </a:lstStyle>
          <a:p>
            <a:r>
              <a:rPr lang="en-GB" altLang="en-US" sz="2400" b="1" dirty="0" smtClean="0"/>
              <a:t>California - ‘a </a:t>
            </a:r>
            <a:r>
              <a:rPr lang="en-GB" altLang="en-US" sz="2400" b="1" dirty="0"/>
              <a:t>few miles east of Soledad’. </a:t>
            </a:r>
            <a:r>
              <a:rPr lang="en-GB" altLang="en-US" sz="2400" b="1" dirty="0" smtClean="0"/>
              <a:t>It is important to note that Soledad translates means lonely.</a:t>
            </a:r>
          </a:p>
          <a:p>
            <a:r>
              <a:rPr lang="en-GB" sz="2400" dirty="0" smtClean="0">
                <a:solidFill>
                  <a:schemeClr val="tx1"/>
                </a:solidFill>
              </a:rPr>
              <a:t>Steinbeck gives so </a:t>
            </a:r>
            <a:r>
              <a:rPr lang="en-GB" sz="2400" dirty="0">
                <a:solidFill>
                  <a:schemeClr val="tx1"/>
                </a:solidFill>
              </a:rPr>
              <a:t>many of the characters obvious handicaps shows that he is trying to emphasise the power struggle which these people go </a:t>
            </a:r>
            <a:r>
              <a:rPr lang="en-GB" sz="2400" dirty="0" smtClean="0">
                <a:solidFill>
                  <a:schemeClr val="tx1"/>
                </a:solidFill>
              </a:rPr>
              <a:t>through.</a:t>
            </a:r>
          </a:p>
          <a:p>
            <a:r>
              <a:rPr lang="en-GB" sz="2400" dirty="0" smtClean="0">
                <a:solidFill>
                  <a:schemeClr val="tx1"/>
                </a:solidFill>
              </a:rPr>
              <a:t>Their </a:t>
            </a:r>
            <a:r>
              <a:rPr lang="en-GB" sz="2400" dirty="0">
                <a:solidFill>
                  <a:schemeClr val="tx1"/>
                </a:solidFill>
              </a:rPr>
              <a:t>differences make them vulnerable in time such as the Great Depression, where many were incredibly poor and unable to find employment. </a:t>
            </a:r>
            <a:endParaRPr lang="en-GB" sz="2400" dirty="0" smtClean="0">
              <a:solidFill>
                <a:schemeClr val="tx1"/>
              </a:solidFill>
            </a:endParaRPr>
          </a:p>
          <a:p>
            <a:r>
              <a:rPr lang="en-GB" sz="2400" dirty="0" smtClean="0">
                <a:solidFill>
                  <a:schemeClr val="tx1"/>
                </a:solidFill>
              </a:rPr>
              <a:t>The </a:t>
            </a:r>
            <a:r>
              <a:rPr lang="en-GB" sz="2400" dirty="0">
                <a:solidFill>
                  <a:schemeClr val="tx1"/>
                </a:solidFill>
              </a:rPr>
              <a:t>harsh reality of a time like this meant that society in general was less tolerant of others and more selfish. </a:t>
            </a:r>
            <a:endParaRPr lang="en-GB" altLang="en-US" sz="2400" b="1" dirty="0" smtClean="0"/>
          </a:p>
          <a:p>
            <a:endParaRPr lang="en-US" altLang="en-US" dirty="0" smtClean="0"/>
          </a:p>
          <a:p>
            <a:endParaRPr lang="en-GB" dirty="0"/>
          </a:p>
        </p:txBody>
      </p:sp>
    </p:spTree>
    <p:extLst>
      <p:ext uri="{BB962C8B-B14F-4D97-AF65-F5344CB8AC3E}">
        <p14:creationId xmlns:p14="http://schemas.microsoft.com/office/powerpoint/2010/main" val="522395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encrypted-tbn0.gstatic.com/images?q=tbn:ANd9GcRmdKUMKIPVVJ5il4LW-oLwfakMHC-WE5gORU1SCTHXcjvIUAZ2"/>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709596" y="1285603"/>
            <a:ext cx="10795016" cy="5231517"/>
          </a:xfrm>
        </p:spPr>
        <p:style>
          <a:lnRef idx="2">
            <a:schemeClr val="accent1"/>
          </a:lnRef>
          <a:fillRef idx="1">
            <a:schemeClr val="lt1"/>
          </a:fillRef>
          <a:effectRef idx="0">
            <a:schemeClr val="accent1"/>
          </a:effectRef>
          <a:fontRef idx="minor">
            <a:schemeClr val="dk1"/>
          </a:fontRef>
        </p:style>
        <p:txBody>
          <a:bodyPr>
            <a:normAutofit/>
          </a:bodyPr>
          <a:lstStyle/>
          <a:p>
            <a:endParaRPr lang="en-GB" dirty="0" smtClean="0">
              <a:solidFill>
                <a:schemeClr val="tx1"/>
              </a:solidFill>
            </a:endParaRPr>
          </a:p>
          <a:p>
            <a:r>
              <a:rPr lang="en-GB" sz="2400" dirty="0"/>
              <a:t>Steinbeck also uses </a:t>
            </a:r>
            <a:r>
              <a:rPr lang="en-GB" sz="2400" b="1" dirty="0"/>
              <a:t>symbolism</a:t>
            </a:r>
            <a:r>
              <a:rPr lang="en-GB" sz="2400" dirty="0"/>
              <a:t> in title to clarify the central concern (key message) of the novel. The novel takes its name from Robert Burns’ poem, “To A Mouse”, in which the speaker accidentally destroys a mouse’s nest. The speaker states that “the best laid plans of mice and men gang aft agley”, and questions who is better off - the mouse (who lives solely in the moment) or the man (who must suffer the human anxieties of foresight and regret). It seems in this story that, although Lennie suffers seemingly the most tragic fate, in a way, George is the one who suffers most, through the agony of guilt he will feel over Lennie’s death. </a:t>
            </a:r>
          </a:p>
        </p:txBody>
      </p:sp>
    </p:spTree>
    <p:extLst>
      <p:ext uri="{BB962C8B-B14F-4D97-AF65-F5344CB8AC3E}">
        <p14:creationId xmlns:p14="http://schemas.microsoft.com/office/powerpoint/2010/main" val="18377868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01630" y="202457"/>
            <a:ext cx="11290663" cy="1386371"/>
          </a:xfrm>
          <a:ln w="73025">
            <a:solidFill>
              <a:schemeClr val="accent1"/>
            </a:solidFill>
          </a:ln>
        </p:spPr>
        <p:txBody>
          <a:bodyPr>
            <a:normAutofit/>
          </a:bodyPr>
          <a:lstStyle/>
          <a:p>
            <a:pPr algn="ctr"/>
            <a:r>
              <a:rPr lang="en-GB" dirty="0" smtClean="0">
                <a:solidFill>
                  <a:schemeClr val="tx1"/>
                </a:solidFill>
              </a:rPr>
              <a:t>Setting and the </a:t>
            </a:r>
            <a:r>
              <a:rPr lang="en-GB" dirty="0">
                <a:solidFill>
                  <a:schemeClr val="tx1"/>
                </a:solidFill>
              </a:rPr>
              <a:t>use of a cyclical </a:t>
            </a:r>
            <a:r>
              <a:rPr lang="en-GB" dirty="0" smtClean="0">
                <a:solidFill>
                  <a:schemeClr val="tx1"/>
                </a:solidFill>
              </a:rPr>
              <a:t>structure.</a:t>
            </a:r>
            <a:endParaRPr lang="en-GB" dirty="0"/>
          </a:p>
        </p:txBody>
      </p:sp>
      <p:sp>
        <p:nvSpPr>
          <p:cNvPr id="3" name="Subtitle 2"/>
          <p:cNvSpPr>
            <a:spLocks noGrp="1"/>
          </p:cNvSpPr>
          <p:nvPr>
            <p:ph sz="half" idx="1"/>
          </p:nvPr>
        </p:nvSpPr>
        <p:spPr>
          <a:xfrm>
            <a:off x="0" y="895642"/>
            <a:ext cx="8407730" cy="5742664"/>
          </a:xfrm>
          <a:solidFill>
            <a:srgbClr val="FFC000"/>
          </a:solidFill>
          <a:ln w="88900">
            <a:solidFill>
              <a:schemeClr val="accent1"/>
            </a:solidFill>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US" sz="3600" dirty="0" smtClean="0">
                <a:solidFill>
                  <a:schemeClr val="tx1"/>
                </a:solidFill>
                <a:latin typeface="Arial Narrow" panose="020B0606020202030204" pitchFamily="34" charset="0"/>
              </a:rPr>
              <a:t>The novel </a:t>
            </a:r>
            <a:r>
              <a:rPr lang="en-US" sz="3600" b="1" u="sng" dirty="0" smtClean="0">
                <a:solidFill>
                  <a:schemeClr val="tx1"/>
                </a:solidFill>
                <a:latin typeface="Arial Narrow" panose="020B0606020202030204" pitchFamily="34" charset="0"/>
              </a:rPr>
              <a:t>begins and ends </a:t>
            </a:r>
            <a:r>
              <a:rPr lang="en-US" sz="3600" dirty="0" smtClean="0">
                <a:solidFill>
                  <a:schemeClr val="tx1"/>
                </a:solidFill>
                <a:latin typeface="Arial Narrow" panose="020B0606020202030204" pitchFamily="34" charset="0"/>
              </a:rPr>
              <a:t>in the same setting, at the river near the ranch house ‘a few miles south of Soledad</a:t>
            </a:r>
            <a:r>
              <a:rPr lang="en-US" sz="3600" dirty="0">
                <a:solidFill>
                  <a:schemeClr val="tx1"/>
                </a:solidFill>
                <a:latin typeface="Arial Narrow" panose="020B0606020202030204" pitchFamily="34" charset="0"/>
              </a:rPr>
              <a:t>’. This cyclical structure helps Steinbeck make an important point about the lives of his characters in this setting by </a:t>
            </a:r>
            <a:r>
              <a:rPr lang="en-GB" sz="3600" dirty="0">
                <a:solidFill>
                  <a:schemeClr val="tx1"/>
                </a:solidFill>
                <a:latin typeface="Arial Narrow" panose="020B0606020202030204" pitchFamily="34" charset="0"/>
              </a:rPr>
              <a:t>reminding us that these characters are </a:t>
            </a:r>
            <a:r>
              <a:rPr lang="en-GB" sz="3600" b="1" u="sng" dirty="0">
                <a:solidFill>
                  <a:schemeClr val="tx1"/>
                </a:solidFill>
                <a:latin typeface="Arial Narrow" panose="020B0606020202030204" pitchFamily="34" charset="0"/>
              </a:rPr>
              <a:t>powerless to escape their fate </a:t>
            </a:r>
            <a:r>
              <a:rPr lang="en-GB" sz="3600" dirty="0">
                <a:solidFill>
                  <a:schemeClr val="tx1"/>
                </a:solidFill>
                <a:latin typeface="Arial Narrow" panose="020B0606020202030204" pitchFamily="34" charset="0"/>
              </a:rPr>
              <a:t>in a cruel world. </a:t>
            </a:r>
            <a:endParaRPr lang="en-GB" sz="3600" dirty="0">
              <a:solidFill>
                <a:schemeClr val="tx1"/>
              </a:solidFill>
              <a:latin typeface="Comic Sans MS" pitchFamily="66" charset="0"/>
            </a:endParaRPr>
          </a:p>
        </p:txBody>
      </p:sp>
      <p:pic>
        <p:nvPicPr>
          <p:cNvPr id="1026" name="Picture 2" descr="https://i.ytimg.com/vi/2jguwpb-Gts/hqdefault.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757419" y="1104009"/>
            <a:ext cx="3329876" cy="2850474"/>
          </a:xfrm>
          <a:prstGeom prst="rect">
            <a:avLst/>
          </a:prstGeom>
          <a:noFill/>
          <a:ln w="635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529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029" y="517232"/>
            <a:ext cx="8911687" cy="1280890"/>
          </a:xfrm>
        </p:spPr>
        <p:txBody>
          <a:bodyPr/>
          <a:lstStyle/>
          <a:p>
            <a:r>
              <a:rPr lang="en-GB" u="sng" dirty="0">
                <a:latin typeface="Calibri" panose="020F0502020204030204" pitchFamily="34" charset="0"/>
                <a:ea typeface="Calibri" panose="020F0502020204030204" pitchFamily="34" charset="0"/>
                <a:cs typeface="Times New Roman" panose="02020603050405020304" pitchFamily="18" charset="0"/>
              </a:rPr>
              <a:t>Opening scene – Characterisation of Lennie</a:t>
            </a:r>
            <a:endParaRPr lang="en-GB" dirty="0"/>
          </a:p>
        </p:txBody>
      </p:sp>
      <p:sp>
        <p:nvSpPr>
          <p:cNvPr id="3" name="Content Placeholder 2"/>
          <p:cNvSpPr>
            <a:spLocks noGrp="1"/>
          </p:cNvSpPr>
          <p:nvPr>
            <p:ph idx="1"/>
          </p:nvPr>
        </p:nvSpPr>
        <p:spPr/>
        <p:txBody>
          <a:bodyPr>
            <a:normAutofit lnSpcReduction="10000"/>
          </a:bodyPr>
          <a:lstStyle/>
          <a:p>
            <a:r>
              <a:rPr lang="en-GB" sz="2800" i="1" dirty="0">
                <a:solidFill>
                  <a:srgbClr val="FF0000"/>
                </a:solidFill>
              </a:rPr>
              <a:t>"...and he walked heavily, dragging his feet a little, the way a bear drags his paws</a:t>
            </a:r>
            <a:r>
              <a:rPr lang="en-GB" sz="2800" i="1" dirty="0" smtClean="0">
                <a:solidFill>
                  <a:srgbClr val="FF0000"/>
                </a:solidFill>
              </a:rPr>
              <a:t>.“</a:t>
            </a:r>
          </a:p>
          <a:p>
            <a:endParaRPr lang="en-US" sz="2800" i="1" dirty="0">
              <a:solidFill>
                <a:srgbClr val="FF0000"/>
              </a:solidFill>
            </a:endParaRPr>
          </a:p>
          <a:p>
            <a:r>
              <a:rPr lang="en-GB" sz="2800" i="1" dirty="0">
                <a:solidFill>
                  <a:srgbClr val="FF0000"/>
                </a:solidFill>
              </a:rPr>
              <a:t>"An' why? Because...because I got you to look after me, and you got me to look after you, and that's why</a:t>
            </a:r>
            <a:r>
              <a:rPr lang="en-GB" sz="2800" i="1" dirty="0" smtClean="0">
                <a:solidFill>
                  <a:srgbClr val="FF0000"/>
                </a:solidFill>
              </a:rPr>
              <a:t>.“</a:t>
            </a:r>
          </a:p>
          <a:p>
            <a:endParaRPr lang="en-US" sz="2800" i="1" dirty="0">
              <a:solidFill>
                <a:srgbClr val="FF0000"/>
              </a:solidFill>
            </a:endParaRPr>
          </a:p>
          <a:p>
            <a:r>
              <a:rPr lang="en-GB" sz="2800" i="1" dirty="0">
                <a:solidFill>
                  <a:srgbClr val="FF0000"/>
                </a:solidFill>
              </a:rPr>
              <a:t>"You'd drink out of a gutter if you was thirsty.”</a:t>
            </a:r>
            <a:endParaRPr lang="en-GB" sz="2800" dirty="0">
              <a:solidFill>
                <a:srgbClr val="FF0000"/>
              </a:solidFill>
            </a:endParaRPr>
          </a:p>
          <a:p>
            <a:endParaRPr lang="en-GB" dirty="0">
              <a:solidFill>
                <a:schemeClr val="tx1"/>
              </a:solidFill>
            </a:endParaRPr>
          </a:p>
          <a:p>
            <a:endParaRPr lang="en-GB" dirty="0">
              <a:solidFill>
                <a:schemeClr val="tx1"/>
              </a:solidFill>
            </a:endParaRPr>
          </a:p>
          <a:p>
            <a:endParaRPr lang="en-GB" dirty="0"/>
          </a:p>
        </p:txBody>
      </p:sp>
    </p:spTree>
    <p:extLst>
      <p:ext uri="{BB962C8B-B14F-4D97-AF65-F5344CB8AC3E}">
        <p14:creationId xmlns:p14="http://schemas.microsoft.com/office/powerpoint/2010/main" val="1082620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224" y="1514167"/>
            <a:ext cx="9158288" cy="490220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3600" b="1" i="1" dirty="0" smtClean="0">
                <a:solidFill>
                  <a:srgbClr val="FF0000"/>
                </a:solidFill>
              </a:rPr>
              <a:t/>
            </a:r>
            <a:br>
              <a:rPr lang="en-GB" sz="3600" b="1" i="1" dirty="0" smtClean="0">
                <a:solidFill>
                  <a:srgbClr val="FF0000"/>
                </a:solidFill>
              </a:rPr>
            </a:br>
            <a:r>
              <a:rPr lang="en-GB" sz="3600" b="1" i="1" dirty="0" smtClean="0">
                <a:solidFill>
                  <a:srgbClr val="FF0000"/>
                </a:solidFill>
              </a:rPr>
              <a:t>“Jus’ wanted to feel that girl’s dress… jus’ wanted to pet it like it was a mouse…Well, how the hell did she know you just wanted to feel her dress?”</a:t>
            </a:r>
            <a:endParaRPr lang="en-GB" sz="3600" b="1" dirty="0" smtClean="0">
              <a:solidFill>
                <a:srgbClr val="FF0000"/>
              </a:solidFill>
            </a:endParaRPr>
          </a:p>
        </p:txBody>
      </p:sp>
      <p:sp>
        <p:nvSpPr>
          <p:cNvPr id="4" name="Title 1"/>
          <p:cNvSpPr>
            <a:spLocks noGrp="1"/>
          </p:cNvSpPr>
          <p:nvPr>
            <p:ph type="title"/>
          </p:nvPr>
        </p:nvSpPr>
        <p:spPr>
          <a:xfrm>
            <a:off x="1792825" y="217710"/>
            <a:ext cx="8911687" cy="681942"/>
          </a:xfrm>
        </p:spPr>
        <p:style>
          <a:lnRef idx="2">
            <a:schemeClr val="dk1"/>
          </a:lnRef>
          <a:fillRef idx="1">
            <a:schemeClr val="lt1"/>
          </a:fillRef>
          <a:effectRef idx="0">
            <a:schemeClr val="dk1"/>
          </a:effectRef>
          <a:fontRef idx="minor">
            <a:schemeClr val="dk1"/>
          </a:fontRef>
        </p:style>
        <p:txBody>
          <a:bodyPr>
            <a:normAutofit/>
          </a:bodyPr>
          <a:lstStyle/>
          <a:p>
            <a:r>
              <a:rPr lang="en-GB" b="1" u="sng" dirty="0" smtClean="0"/>
              <a:t>Foreshadowing </a:t>
            </a:r>
            <a:endParaRPr lang="en-GB" b="1" u="sng" dirty="0"/>
          </a:p>
        </p:txBody>
      </p:sp>
    </p:spTree>
    <p:extLst>
      <p:ext uri="{BB962C8B-B14F-4D97-AF65-F5344CB8AC3E}">
        <p14:creationId xmlns:p14="http://schemas.microsoft.com/office/powerpoint/2010/main" val="843608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622300" y="540932"/>
            <a:ext cx="10553700" cy="556690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3200" dirty="0" smtClean="0"/>
              <a:t>After establishing that Lennie is strong but lacks intelligence Steinbeck reveals through George’s frustrated dialogue the </a:t>
            </a:r>
            <a:r>
              <a:rPr lang="en-GB" sz="3200" dirty="0"/>
              <a:t>reason that they had to leave their last place of work: </a:t>
            </a:r>
            <a:r>
              <a:rPr lang="en-GB" sz="3200" b="1" i="1" dirty="0">
                <a:solidFill>
                  <a:srgbClr val="FF0000"/>
                </a:solidFill>
              </a:rPr>
              <a:t/>
            </a:r>
            <a:br>
              <a:rPr lang="en-GB" sz="3200" b="1" i="1" dirty="0">
                <a:solidFill>
                  <a:srgbClr val="FF0000"/>
                </a:solidFill>
              </a:rPr>
            </a:br>
            <a:r>
              <a:rPr lang="en-GB" sz="3200" b="1" i="1" dirty="0">
                <a:solidFill>
                  <a:srgbClr val="FF0000"/>
                </a:solidFill>
              </a:rPr>
              <a:t>“Jus’ wanted to feel that girl’s dress… jus’ wanted to pet it like it was a mouse… Well, how the hell did she know you just wanted to feel her dress?”</a:t>
            </a:r>
            <a:endParaRPr lang="en-GB" sz="3200" b="1" dirty="0">
              <a:solidFill>
                <a:srgbClr val="FF0000"/>
              </a:solidFill>
            </a:endParaRPr>
          </a:p>
          <a:p>
            <a:pPr>
              <a:lnSpc>
                <a:spcPct val="107000"/>
              </a:lnSpc>
              <a:spcAft>
                <a:spcPts val="800"/>
              </a:spcAft>
            </a:pPr>
            <a:endParaRPr lang="en-GB" sz="3200" dirty="0" smtClean="0"/>
          </a:p>
          <a:p>
            <a:pPr>
              <a:lnSpc>
                <a:spcPct val="107000"/>
              </a:lnSpc>
              <a:spcAft>
                <a:spcPts val="800"/>
              </a:spcAft>
            </a:pPr>
            <a:r>
              <a:rPr lang="en-GB" sz="3200" dirty="0"/>
              <a:t/>
            </a:r>
            <a:br>
              <a:rPr lang="en-GB" sz="3200" dirty="0"/>
            </a:br>
            <a:endParaRPr lang="en-GB" sz="3200" i="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32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18753" y="76977"/>
            <a:ext cx="11856937" cy="63200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2400" dirty="0" smtClean="0"/>
              <a:t>After establishing that Lennie is strong but lacks intelligence Steinbeck reveals through George’s frustrated dialogue the </a:t>
            </a:r>
            <a:r>
              <a:rPr lang="en-GB" sz="2400" dirty="0"/>
              <a:t>reason that they had to leave their last place of work: </a:t>
            </a:r>
            <a:r>
              <a:rPr lang="en-GB" sz="2400" b="1" i="1" dirty="0">
                <a:solidFill>
                  <a:srgbClr val="FF0000"/>
                </a:solidFill>
              </a:rPr>
              <a:t/>
            </a:r>
            <a:br>
              <a:rPr lang="en-GB" sz="2400" b="1" i="1" dirty="0">
                <a:solidFill>
                  <a:srgbClr val="FF0000"/>
                </a:solidFill>
              </a:rPr>
            </a:br>
            <a:r>
              <a:rPr lang="en-GB" sz="2400" b="1" i="1" dirty="0">
                <a:solidFill>
                  <a:srgbClr val="FF0000"/>
                </a:solidFill>
              </a:rPr>
              <a:t>“Jus’ wanted to feel that girl’s dress… jus’ wanted to pet it like it was a mouse… Well, how the hell did she know you just wanted to feel her dress</a:t>
            </a:r>
            <a:r>
              <a:rPr lang="en-GB" sz="2400" b="1" i="1" dirty="0" smtClean="0">
                <a:solidFill>
                  <a:srgbClr val="FF0000"/>
                </a:solidFill>
              </a:rPr>
              <a:t>?”</a:t>
            </a:r>
          </a:p>
          <a:p>
            <a:pPr>
              <a:lnSpc>
                <a:spcPct val="107000"/>
              </a:lnSpc>
              <a:spcAft>
                <a:spcPts val="800"/>
              </a:spcAft>
            </a:pPr>
            <a:r>
              <a:rPr lang="en-GB" sz="2800" b="1" dirty="0">
                <a:solidFill>
                  <a:srgbClr val="00B0F0"/>
                </a:solidFill>
              </a:rPr>
              <a:t>Although he didn’t mean her any harm, Lennie has obviously been seen to attack a girl at their last workplace in Weed. This resulted in the two men being chased out of Weed by a group of men who intended to lynch them. Immediately, Steinbeck conveys the danger that could easily befall a </a:t>
            </a:r>
            <a:r>
              <a:rPr lang="en-GB" sz="2800" b="1" dirty="0" smtClean="0">
                <a:solidFill>
                  <a:srgbClr val="00B0F0"/>
                </a:solidFill>
              </a:rPr>
              <a:t>vulnerable </a:t>
            </a:r>
            <a:r>
              <a:rPr lang="en-GB" sz="2800" b="1" dirty="0">
                <a:solidFill>
                  <a:srgbClr val="00B0F0"/>
                </a:solidFill>
              </a:rPr>
              <a:t>character like Lennie at this time. We realise that Great Depression-era America was a very harsh and unforgiving place for someone vulnerable like Lennie to live. Steinbeck uses this tale to </a:t>
            </a:r>
            <a:r>
              <a:rPr lang="en-GB" sz="2800" b="1" dirty="0" smtClean="0">
                <a:solidFill>
                  <a:srgbClr val="00B0F0"/>
                </a:solidFill>
              </a:rPr>
              <a:t>foreshadow later events, such as the death of Curley’s Wife, </a:t>
            </a:r>
            <a:r>
              <a:rPr lang="en-GB" sz="2800" b="1" dirty="0">
                <a:solidFill>
                  <a:srgbClr val="00B0F0"/>
                </a:solidFill>
              </a:rPr>
              <a:t>making the reader feel </a:t>
            </a:r>
            <a:r>
              <a:rPr lang="en-GB" sz="2800" b="1" dirty="0" smtClean="0">
                <a:solidFill>
                  <a:srgbClr val="00B0F0"/>
                </a:solidFill>
              </a:rPr>
              <a:t>nervous. </a:t>
            </a:r>
            <a:endParaRPr lang="en-GB" sz="3200" dirty="0" smtClean="0"/>
          </a:p>
        </p:txBody>
      </p:sp>
    </p:spTree>
    <p:extLst>
      <p:ext uri="{BB962C8B-B14F-4D97-AF65-F5344CB8AC3E}">
        <p14:creationId xmlns:p14="http://schemas.microsoft.com/office/powerpoint/2010/main" val="3755560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Foreshadowing 2 – Candy and his Dog</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400" b="1" dirty="0" smtClean="0">
                <a:solidFill>
                  <a:srgbClr val="FF0000"/>
                </a:solidFill>
              </a:rPr>
              <a:t>“had him since </a:t>
            </a:r>
            <a:r>
              <a:rPr lang="en-US" sz="2400" b="1" dirty="0">
                <a:solidFill>
                  <a:srgbClr val="FF0000"/>
                </a:solidFill>
              </a:rPr>
              <a:t>was a pup</a:t>
            </a:r>
            <a:r>
              <a:rPr lang="en-US" sz="2400" b="1" dirty="0" smtClean="0">
                <a:solidFill>
                  <a:srgbClr val="FF0000"/>
                </a:solidFill>
              </a:rPr>
              <a:t>.”</a:t>
            </a:r>
          </a:p>
          <a:p>
            <a:pPr marL="0" indent="0">
              <a:buNone/>
            </a:pPr>
            <a:endParaRPr lang="en-US" sz="2400" b="1" dirty="0" smtClean="0">
              <a:solidFill>
                <a:srgbClr val="FF0000"/>
              </a:solidFill>
            </a:endParaRPr>
          </a:p>
          <a:p>
            <a:pPr marL="0" indent="0">
              <a:buNone/>
            </a:pPr>
            <a:r>
              <a:rPr lang="en-US" sz="2400" b="1" dirty="0" smtClean="0">
                <a:solidFill>
                  <a:srgbClr val="FF0000"/>
                </a:solidFill>
              </a:rPr>
              <a:t>“</a:t>
            </a:r>
            <a:r>
              <a:rPr lang="en-US" sz="2400" b="1" dirty="0">
                <a:solidFill>
                  <a:srgbClr val="FF0000"/>
                </a:solidFill>
              </a:rPr>
              <a:t>No, I couldn’t do that. I had ‘</a:t>
            </a:r>
            <a:r>
              <a:rPr lang="en-US" sz="2400" b="1" dirty="0" err="1">
                <a:solidFill>
                  <a:srgbClr val="FF0000"/>
                </a:solidFill>
              </a:rPr>
              <a:t>im</a:t>
            </a:r>
            <a:r>
              <a:rPr lang="en-US" sz="2400" b="1" dirty="0">
                <a:solidFill>
                  <a:srgbClr val="FF0000"/>
                </a:solidFill>
              </a:rPr>
              <a:t> too long</a:t>
            </a:r>
            <a:r>
              <a:rPr lang="en-US" sz="2400" b="1" dirty="0" smtClean="0">
                <a:solidFill>
                  <a:srgbClr val="FF0000"/>
                </a:solidFill>
              </a:rPr>
              <a:t>,”</a:t>
            </a:r>
          </a:p>
          <a:p>
            <a:pPr marL="0" indent="0">
              <a:buNone/>
            </a:pPr>
            <a:endParaRPr lang="en-US" sz="2400" b="1" dirty="0">
              <a:solidFill>
                <a:srgbClr val="FF0000"/>
              </a:solidFill>
            </a:endParaRPr>
          </a:p>
          <a:p>
            <a:pPr marL="0" indent="0">
              <a:buNone/>
            </a:pPr>
            <a:r>
              <a:rPr lang="en-GB" sz="2400" b="1" dirty="0" smtClean="0">
                <a:solidFill>
                  <a:srgbClr val="FF0000"/>
                </a:solidFill>
              </a:rPr>
              <a:t>“I’m </a:t>
            </a:r>
            <a:r>
              <a:rPr lang="en-GB" sz="2400" b="1" dirty="0">
                <a:solidFill>
                  <a:srgbClr val="FF0000"/>
                </a:solidFill>
              </a:rPr>
              <a:t>so used to him</a:t>
            </a:r>
            <a:r>
              <a:rPr lang="en-GB" sz="2400" b="1" dirty="0" smtClean="0">
                <a:solidFill>
                  <a:srgbClr val="FF0000"/>
                </a:solidFill>
              </a:rPr>
              <a:t>”</a:t>
            </a:r>
          </a:p>
          <a:p>
            <a:pPr marL="0" indent="0">
              <a:buNone/>
            </a:pPr>
            <a:endParaRPr lang="en-GB" sz="2400" b="1" dirty="0">
              <a:solidFill>
                <a:srgbClr val="FF0000"/>
              </a:solidFill>
            </a:endParaRPr>
          </a:p>
          <a:p>
            <a:pPr marL="0" indent="0">
              <a:buNone/>
            </a:pPr>
            <a:r>
              <a:rPr lang="en-GB" sz="2400" b="1" dirty="0" smtClean="0">
                <a:solidFill>
                  <a:srgbClr val="FF0000"/>
                </a:solidFill>
              </a:rPr>
              <a:t>“</a:t>
            </a:r>
            <a:r>
              <a:rPr lang="en-GB" sz="2400" b="1" dirty="0">
                <a:solidFill>
                  <a:srgbClr val="FF0000"/>
                </a:solidFill>
              </a:rPr>
              <a:t>he was the best damn sheepdog I ever seen</a:t>
            </a:r>
            <a:r>
              <a:rPr lang="en-GB" sz="2400" b="1" dirty="0" smtClean="0">
                <a:solidFill>
                  <a:srgbClr val="FF0000"/>
                </a:solidFill>
              </a:rPr>
              <a:t>.”</a:t>
            </a:r>
            <a:r>
              <a:rPr lang="en-GB" sz="2400" b="1" dirty="0">
                <a:solidFill>
                  <a:srgbClr val="FF0000"/>
                </a:solidFill>
              </a:rPr>
              <a:t> </a:t>
            </a:r>
            <a:endParaRPr lang="en-GB" sz="2400" b="1" dirty="0" smtClean="0">
              <a:solidFill>
                <a:srgbClr val="FF0000"/>
              </a:solidFill>
            </a:endParaRPr>
          </a:p>
          <a:p>
            <a:endParaRPr lang="en-GB" dirty="0"/>
          </a:p>
        </p:txBody>
      </p:sp>
    </p:spTree>
    <p:extLst>
      <p:ext uri="{BB962C8B-B14F-4D97-AF65-F5344CB8AC3E}">
        <p14:creationId xmlns:p14="http://schemas.microsoft.com/office/powerpoint/2010/main" val="377755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Foreshadowing 2</a:t>
            </a:r>
            <a:r>
              <a:rPr lang="en-GB" dirty="0"/>
              <a:t>– Candy and his Dog</a:t>
            </a:r>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3200" dirty="0" smtClean="0"/>
              <a:t>George and Lennie are one pair through which Steinbeck explores the importance of companionship and dreams. The </a:t>
            </a:r>
            <a:r>
              <a:rPr lang="en-US" sz="3200" dirty="0"/>
              <a:t>second pair is an old man called </a:t>
            </a:r>
            <a:r>
              <a:rPr lang="en-US" sz="3200" dirty="0" smtClean="0"/>
              <a:t>Candy, whose </a:t>
            </a:r>
            <a:r>
              <a:rPr lang="en-US" sz="3200" dirty="0"/>
              <a:t>only real friend is an old </a:t>
            </a:r>
            <a:r>
              <a:rPr lang="en-US" sz="3200" dirty="0" smtClean="0"/>
              <a:t>dog: </a:t>
            </a:r>
            <a:r>
              <a:rPr lang="en-US" sz="3200" b="1" dirty="0" smtClean="0">
                <a:solidFill>
                  <a:srgbClr val="FF0000"/>
                </a:solidFill>
              </a:rPr>
              <a:t>“had him since he was </a:t>
            </a:r>
            <a:r>
              <a:rPr lang="en-US" sz="3200" b="1" dirty="0">
                <a:solidFill>
                  <a:srgbClr val="FF0000"/>
                </a:solidFill>
              </a:rPr>
              <a:t>a pup.” </a:t>
            </a:r>
            <a:r>
              <a:rPr lang="en-US" sz="3200" dirty="0"/>
              <a:t>The other men in the bunkhouse complain about how badly the dog smells and suggest that Candy puts him down. Candy says: </a:t>
            </a:r>
            <a:r>
              <a:rPr lang="en-US" sz="3200" b="1" dirty="0">
                <a:solidFill>
                  <a:srgbClr val="FF0000"/>
                </a:solidFill>
              </a:rPr>
              <a:t>“No, I couldn’t do that. I had ‘</a:t>
            </a:r>
            <a:r>
              <a:rPr lang="en-US" sz="3200" b="1" dirty="0" err="1">
                <a:solidFill>
                  <a:srgbClr val="FF0000"/>
                </a:solidFill>
              </a:rPr>
              <a:t>im</a:t>
            </a:r>
            <a:r>
              <a:rPr lang="en-US" sz="3200" b="1" dirty="0">
                <a:solidFill>
                  <a:srgbClr val="FF0000"/>
                </a:solidFill>
              </a:rPr>
              <a:t> too long</a:t>
            </a:r>
            <a:r>
              <a:rPr lang="en-US" sz="3200" b="1" dirty="0" smtClean="0">
                <a:solidFill>
                  <a:srgbClr val="FF0000"/>
                </a:solidFill>
              </a:rPr>
              <a:t>,”. </a:t>
            </a:r>
            <a:r>
              <a:rPr lang="en-GB" sz="3200" dirty="0" smtClean="0"/>
              <a:t>He </a:t>
            </a:r>
            <a:r>
              <a:rPr lang="en-GB" sz="3200" dirty="0"/>
              <a:t>pleads with them to let the subject drop, </a:t>
            </a:r>
            <a:r>
              <a:rPr lang="en-GB" sz="3200" b="1" dirty="0" smtClean="0">
                <a:solidFill>
                  <a:srgbClr val="FF0000"/>
                </a:solidFill>
              </a:rPr>
              <a:t>“I’m </a:t>
            </a:r>
            <a:r>
              <a:rPr lang="en-GB" sz="3200" b="1" dirty="0">
                <a:solidFill>
                  <a:srgbClr val="FF0000"/>
                </a:solidFill>
              </a:rPr>
              <a:t>so used to him” </a:t>
            </a:r>
            <a:r>
              <a:rPr lang="en-GB" sz="3200" dirty="0"/>
              <a:t>and </a:t>
            </a:r>
            <a:r>
              <a:rPr lang="en-GB" sz="3200" b="1" dirty="0">
                <a:solidFill>
                  <a:srgbClr val="FF0000"/>
                </a:solidFill>
              </a:rPr>
              <a:t>“he was the best damn sheepdog I ever seen</a:t>
            </a:r>
            <a:r>
              <a:rPr lang="en-GB" sz="3200" b="1" dirty="0" smtClean="0">
                <a:solidFill>
                  <a:srgbClr val="FF0000"/>
                </a:solidFill>
              </a:rPr>
              <a:t>.”</a:t>
            </a:r>
            <a:r>
              <a:rPr lang="en-GB" sz="3200" b="1" dirty="0">
                <a:solidFill>
                  <a:srgbClr val="FF0000"/>
                </a:solidFill>
              </a:rPr>
              <a:t> </a:t>
            </a:r>
            <a:endParaRPr lang="en-GB" sz="3200" b="1" dirty="0" smtClean="0">
              <a:solidFill>
                <a:srgbClr val="FF0000"/>
              </a:solidFill>
            </a:endParaRPr>
          </a:p>
          <a:p>
            <a:endParaRPr lang="en-GB" dirty="0"/>
          </a:p>
        </p:txBody>
      </p:sp>
    </p:spTree>
    <p:extLst>
      <p:ext uri="{BB962C8B-B14F-4D97-AF65-F5344CB8AC3E}">
        <p14:creationId xmlns:p14="http://schemas.microsoft.com/office/powerpoint/2010/main" val="36810094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Foreshadowing 2</a:t>
            </a:r>
            <a:endParaRPr lang="en-GB" dirty="0"/>
          </a:p>
        </p:txBody>
      </p:sp>
      <p:sp>
        <p:nvSpPr>
          <p:cNvPr id="3" name="Content Placeholder 2"/>
          <p:cNvSpPr>
            <a:spLocks noGrp="1"/>
          </p:cNvSpPr>
          <p:nvPr>
            <p:ph idx="1"/>
          </p:nvPr>
        </p:nvSpPr>
        <p:spPr>
          <a:xfrm>
            <a:off x="11874" y="938150"/>
            <a:ext cx="12180126" cy="5919850"/>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sz="2000" dirty="0" smtClean="0"/>
              <a:t>George and Lennie are one pair through which Steinbeck explores the importance of companionship and the rejuvenating effect of dreams. The </a:t>
            </a:r>
            <a:r>
              <a:rPr lang="en-US" sz="2000" dirty="0"/>
              <a:t>second pair is an old man called </a:t>
            </a:r>
            <a:r>
              <a:rPr lang="en-US" sz="2000" dirty="0" smtClean="0"/>
              <a:t>Candy, whose </a:t>
            </a:r>
            <a:r>
              <a:rPr lang="en-US" sz="2000" dirty="0"/>
              <a:t>only real friend is an old </a:t>
            </a:r>
            <a:r>
              <a:rPr lang="en-US" sz="2000" dirty="0" smtClean="0"/>
              <a:t>dog: </a:t>
            </a:r>
            <a:r>
              <a:rPr lang="en-US" sz="2000" b="1" dirty="0" smtClean="0">
                <a:solidFill>
                  <a:srgbClr val="FF0000"/>
                </a:solidFill>
              </a:rPr>
              <a:t>“had him since </a:t>
            </a:r>
            <a:r>
              <a:rPr lang="en-US" sz="2000" b="1" dirty="0">
                <a:solidFill>
                  <a:srgbClr val="FF0000"/>
                </a:solidFill>
              </a:rPr>
              <a:t>was a pup.” </a:t>
            </a:r>
            <a:r>
              <a:rPr lang="en-US" sz="2000" dirty="0"/>
              <a:t>The other men in the bunkhouse complain about how badly the dog smells and suggest that Candy puts him down. Candy says: </a:t>
            </a:r>
            <a:r>
              <a:rPr lang="en-US" sz="2000" b="1" dirty="0">
                <a:solidFill>
                  <a:srgbClr val="FF0000"/>
                </a:solidFill>
              </a:rPr>
              <a:t>“No, I couldn’t do that. I had ‘</a:t>
            </a:r>
            <a:r>
              <a:rPr lang="en-US" sz="2000" b="1" dirty="0" err="1">
                <a:solidFill>
                  <a:srgbClr val="FF0000"/>
                </a:solidFill>
              </a:rPr>
              <a:t>im</a:t>
            </a:r>
            <a:r>
              <a:rPr lang="en-US" sz="2000" b="1" dirty="0">
                <a:solidFill>
                  <a:srgbClr val="FF0000"/>
                </a:solidFill>
              </a:rPr>
              <a:t> too long</a:t>
            </a:r>
            <a:r>
              <a:rPr lang="en-US" sz="2000" b="1" dirty="0" smtClean="0">
                <a:solidFill>
                  <a:srgbClr val="FF0000"/>
                </a:solidFill>
              </a:rPr>
              <a:t>,”. </a:t>
            </a:r>
            <a:r>
              <a:rPr lang="en-GB" sz="2000" dirty="0" smtClean="0"/>
              <a:t>He </a:t>
            </a:r>
            <a:r>
              <a:rPr lang="en-GB" sz="2000" dirty="0"/>
              <a:t>pleads with them to let the subject drop, </a:t>
            </a:r>
            <a:r>
              <a:rPr lang="en-GB" sz="2000" b="1" dirty="0" smtClean="0">
                <a:solidFill>
                  <a:srgbClr val="FF0000"/>
                </a:solidFill>
              </a:rPr>
              <a:t>“I’m </a:t>
            </a:r>
            <a:r>
              <a:rPr lang="en-GB" sz="2000" b="1" dirty="0">
                <a:solidFill>
                  <a:srgbClr val="FF0000"/>
                </a:solidFill>
              </a:rPr>
              <a:t>so used to him” </a:t>
            </a:r>
            <a:r>
              <a:rPr lang="en-GB" sz="2000" dirty="0"/>
              <a:t>and </a:t>
            </a:r>
            <a:r>
              <a:rPr lang="en-GB" sz="2000" b="1" dirty="0">
                <a:solidFill>
                  <a:srgbClr val="FF0000"/>
                </a:solidFill>
              </a:rPr>
              <a:t>“he was the best damn sheepdog I ever seen</a:t>
            </a:r>
            <a:r>
              <a:rPr lang="en-GB" sz="2000" b="1" dirty="0" smtClean="0">
                <a:solidFill>
                  <a:srgbClr val="FF0000"/>
                </a:solidFill>
              </a:rPr>
              <a:t>.”</a:t>
            </a:r>
            <a:r>
              <a:rPr lang="en-GB" sz="2000" b="1" dirty="0">
                <a:solidFill>
                  <a:srgbClr val="FF0000"/>
                </a:solidFill>
              </a:rPr>
              <a:t> </a:t>
            </a:r>
            <a:endParaRPr lang="en-GB" sz="2000" b="1" dirty="0" smtClean="0">
              <a:solidFill>
                <a:srgbClr val="FF0000"/>
              </a:solidFill>
            </a:endParaRPr>
          </a:p>
          <a:p>
            <a:pPr marL="0" indent="0">
              <a:buNone/>
            </a:pPr>
            <a:r>
              <a:rPr lang="en-GB" sz="2800" b="1" dirty="0" smtClean="0">
                <a:solidFill>
                  <a:srgbClr val="00B0F0"/>
                </a:solidFill>
              </a:rPr>
              <a:t>The </a:t>
            </a:r>
            <a:r>
              <a:rPr lang="en-GB" sz="2800" b="1" dirty="0">
                <a:solidFill>
                  <a:srgbClr val="00B0F0"/>
                </a:solidFill>
              </a:rPr>
              <a:t>other men, all loners and migrant workers, cannot understand the idea of friendship and simply want the dog shot because it is no longer useful and is a nuisance in the bunkhouse. They do not recognise, nor sympathise with, Candy’s affection for the </a:t>
            </a:r>
            <a:r>
              <a:rPr lang="en-GB" sz="2800" b="1" dirty="0" smtClean="0">
                <a:solidFill>
                  <a:srgbClr val="00B0F0"/>
                </a:solidFill>
              </a:rPr>
              <a:t>dog and tragically </a:t>
            </a:r>
            <a:r>
              <a:rPr lang="en-US" sz="2800" b="1" dirty="0" smtClean="0">
                <a:solidFill>
                  <a:srgbClr val="00B0F0"/>
                </a:solidFill>
              </a:rPr>
              <a:t>one </a:t>
            </a:r>
            <a:r>
              <a:rPr lang="en-US" sz="2800" b="1" dirty="0">
                <a:solidFill>
                  <a:srgbClr val="00B0F0"/>
                </a:solidFill>
              </a:rPr>
              <a:t>of </a:t>
            </a:r>
            <a:r>
              <a:rPr lang="en-US" sz="2800" b="1" dirty="0" smtClean="0">
                <a:solidFill>
                  <a:srgbClr val="00B0F0"/>
                </a:solidFill>
              </a:rPr>
              <a:t>them takes the old dog outside and </a:t>
            </a:r>
            <a:r>
              <a:rPr lang="en-US" sz="2800" b="1" dirty="0">
                <a:solidFill>
                  <a:srgbClr val="00B0F0"/>
                </a:solidFill>
              </a:rPr>
              <a:t>puts </a:t>
            </a:r>
            <a:r>
              <a:rPr lang="en-US" sz="2800" b="1" dirty="0" smtClean="0">
                <a:solidFill>
                  <a:srgbClr val="00B0F0"/>
                </a:solidFill>
              </a:rPr>
              <a:t>it </a:t>
            </a:r>
            <a:r>
              <a:rPr lang="en-US" sz="2800" b="1" dirty="0">
                <a:solidFill>
                  <a:srgbClr val="00B0F0"/>
                </a:solidFill>
              </a:rPr>
              <a:t>down with a pistol. </a:t>
            </a:r>
            <a:r>
              <a:rPr lang="en-US" sz="2800" b="1" dirty="0" smtClean="0">
                <a:solidFill>
                  <a:srgbClr val="00B0F0"/>
                </a:solidFill>
              </a:rPr>
              <a:t>This </a:t>
            </a:r>
            <a:r>
              <a:rPr lang="en-US" sz="2800" b="1" dirty="0">
                <a:solidFill>
                  <a:srgbClr val="00B0F0"/>
                </a:solidFill>
              </a:rPr>
              <a:t>event foreshadows the end of the story when George will also have to kill his best friend, Lennie with the same pistol, the difference is that George does it himself, rather than have someone else do </a:t>
            </a:r>
            <a:r>
              <a:rPr lang="en-US" sz="2800" b="1" dirty="0" smtClean="0">
                <a:solidFill>
                  <a:srgbClr val="00B0F0"/>
                </a:solidFill>
              </a:rPr>
              <a:t>it for </a:t>
            </a:r>
            <a:r>
              <a:rPr lang="en-US" sz="2800" b="1" dirty="0">
                <a:solidFill>
                  <a:srgbClr val="00B0F0"/>
                </a:solidFill>
              </a:rPr>
              <a:t>him.</a:t>
            </a:r>
            <a:endParaRPr lang="en-GB" sz="2800" b="1" dirty="0">
              <a:solidFill>
                <a:srgbClr val="00B0F0"/>
              </a:solidFill>
            </a:endParaRPr>
          </a:p>
          <a:p>
            <a:endParaRPr lang="en-GB" dirty="0"/>
          </a:p>
        </p:txBody>
      </p:sp>
    </p:spTree>
    <p:extLst>
      <p:ext uri="{BB962C8B-B14F-4D97-AF65-F5344CB8AC3E}">
        <p14:creationId xmlns:p14="http://schemas.microsoft.com/office/powerpoint/2010/main" val="2445614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Candy and the Dream</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4400" dirty="0" smtClean="0"/>
              <a:t>When </a:t>
            </a:r>
            <a:r>
              <a:rPr lang="en-GB" sz="4400" dirty="0"/>
              <a:t>his dog is symbolically </a:t>
            </a:r>
            <a:r>
              <a:rPr lang="en-GB" sz="4400" dirty="0" smtClean="0"/>
              <a:t>killed </a:t>
            </a:r>
            <a:r>
              <a:rPr lang="en-GB" sz="4400" dirty="0"/>
              <a:t>Candy sinks into despair. But, when he overhears George and Lennie talking about the rabbit farm, he begins to speak </a:t>
            </a:r>
            <a:r>
              <a:rPr lang="en-GB" sz="4400" b="1" dirty="0">
                <a:solidFill>
                  <a:srgbClr val="FF0000"/>
                </a:solidFill>
              </a:rPr>
              <a:t>‘excitedly’ </a:t>
            </a:r>
            <a:r>
              <a:rPr lang="en-GB" sz="4400" dirty="0"/>
              <a:t>and </a:t>
            </a:r>
            <a:r>
              <a:rPr lang="en-GB" sz="4400" b="1" dirty="0">
                <a:solidFill>
                  <a:srgbClr val="FF0000"/>
                </a:solidFill>
              </a:rPr>
              <a:t>‘eagerly’. </a:t>
            </a:r>
            <a:r>
              <a:rPr lang="en-GB" sz="4400" dirty="0"/>
              <a:t>He offers his money to George and Lennie to </a:t>
            </a:r>
            <a:r>
              <a:rPr lang="en-GB" sz="4400" dirty="0" smtClean="0"/>
              <a:t>help buy </a:t>
            </a:r>
            <a:r>
              <a:rPr lang="en-GB" sz="4400" dirty="0"/>
              <a:t>the property </a:t>
            </a:r>
            <a:r>
              <a:rPr lang="en-GB" sz="4400" dirty="0" smtClean="0"/>
              <a:t>saying </a:t>
            </a:r>
            <a:r>
              <a:rPr lang="en-GB" sz="4400" b="1" dirty="0">
                <a:solidFill>
                  <a:srgbClr val="FF0000"/>
                </a:solidFill>
              </a:rPr>
              <a:t>“I </a:t>
            </a:r>
            <a:r>
              <a:rPr lang="en-GB" sz="4400" b="1" dirty="0" err="1">
                <a:solidFill>
                  <a:srgbClr val="FF0000"/>
                </a:solidFill>
              </a:rPr>
              <a:t>ain’t</a:t>
            </a:r>
            <a:r>
              <a:rPr lang="en-GB" sz="4400" b="1" dirty="0">
                <a:solidFill>
                  <a:srgbClr val="FF0000"/>
                </a:solidFill>
              </a:rPr>
              <a:t> got no relatives nor nothing</a:t>
            </a:r>
            <a:r>
              <a:rPr lang="en-GB" sz="4400" b="1" dirty="0" smtClean="0">
                <a:solidFill>
                  <a:srgbClr val="FF0000"/>
                </a:solidFill>
              </a:rPr>
              <a:t>.” </a:t>
            </a:r>
          </a:p>
          <a:p>
            <a:pPr marL="0" lvl="0" indent="0">
              <a:buNone/>
            </a:pPr>
            <a:endParaRPr lang="en-GB" sz="2400" dirty="0"/>
          </a:p>
        </p:txBody>
      </p:sp>
    </p:spTree>
    <p:extLst>
      <p:ext uri="{BB962C8B-B14F-4D97-AF65-F5344CB8AC3E}">
        <p14:creationId xmlns:p14="http://schemas.microsoft.com/office/powerpoint/2010/main" val="36327774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Candy and the Dream</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0" indent="0">
              <a:buNone/>
            </a:pPr>
            <a:r>
              <a:rPr lang="en-GB" sz="3200" dirty="0" smtClean="0"/>
              <a:t>When </a:t>
            </a:r>
            <a:r>
              <a:rPr lang="en-GB" sz="3200" dirty="0"/>
              <a:t>his dog is symbolically </a:t>
            </a:r>
            <a:r>
              <a:rPr lang="en-GB" sz="3200" dirty="0" smtClean="0"/>
              <a:t>killed </a:t>
            </a:r>
            <a:r>
              <a:rPr lang="en-GB" sz="3200" dirty="0"/>
              <a:t>Candy sinks into despair. But, when he overhears George and Lennie talking about the rabbit farm, he begins to speak </a:t>
            </a:r>
            <a:r>
              <a:rPr lang="en-GB" sz="3200" b="1" dirty="0">
                <a:solidFill>
                  <a:srgbClr val="FF0000"/>
                </a:solidFill>
              </a:rPr>
              <a:t>‘excitedly’ </a:t>
            </a:r>
            <a:r>
              <a:rPr lang="en-GB" sz="3200" dirty="0"/>
              <a:t>and </a:t>
            </a:r>
            <a:r>
              <a:rPr lang="en-GB" sz="3200" b="1" dirty="0">
                <a:solidFill>
                  <a:srgbClr val="FF0000"/>
                </a:solidFill>
              </a:rPr>
              <a:t>‘eagerly’. </a:t>
            </a:r>
            <a:r>
              <a:rPr lang="en-GB" sz="3200" dirty="0"/>
              <a:t>He offers his money to George and Lennie to buy the property because </a:t>
            </a:r>
            <a:r>
              <a:rPr lang="en-GB" sz="3200" b="1" dirty="0">
                <a:solidFill>
                  <a:srgbClr val="FF0000"/>
                </a:solidFill>
              </a:rPr>
              <a:t>“I </a:t>
            </a:r>
            <a:r>
              <a:rPr lang="en-GB" sz="3200" b="1" dirty="0" err="1">
                <a:solidFill>
                  <a:srgbClr val="FF0000"/>
                </a:solidFill>
              </a:rPr>
              <a:t>ain’t</a:t>
            </a:r>
            <a:r>
              <a:rPr lang="en-GB" sz="3200" b="1" dirty="0">
                <a:solidFill>
                  <a:srgbClr val="FF0000"/>
                </a:solidFill>
              </a:rPr>
              <a:t> got no relatives nor nothing</a:t>
            </a:r>
            <a:r>
              <a:rPr lang="en-GB" sz="3200" b="1" dirty="0" smtClean="0">
                <a:solidFill>
                  <a:srgbClr val="FF0000"/>
                </a:solidFill>
              </a:rPr>
              <a:t>.” </a:t>
            </a:r>
          </a:p>
          <a:p>
            <a:pPr marL="0" indent="0">
              <a:buNone/>
            </a:pPr>
            <a:r>
              <a:rPr lang="en-GB" sz="3200" b="1" dirty="0" smtClean="0">
                <a:solidFill>
                  <a:srgbClr val="00B0F0"/>
                </a:solidFill>
              </a:rPr>
              <a:t>Like </a:t>
            </a:r>
            <a:r>
              <a:rPr lang="en-GB" sz="3200" b="1" dirty="0">
                <a:solidFill>
                  <a:srgbClr val="00B0F0"/>
                </a:solidFill>
              </a:rPr>
              <a:t>Candy, his dog was old, crippled, and struggled to </a:t>
            </a:r>
            <a:r>
              <a:rPr lang="en-GB" sz="3200" b="1" dirty="0" smtClean="0">
                <a:solidFill>
                  <a:srgbClr val="00B0F0"/>
                </a:solidFill>
              </a:rPr>
              <a:t>work. He</a:t>
            </a:r>
            <a:r>
              <a:rPr lang="en-GB" sz="3200" b="1" dirty="0">
                <a:solidFill>
                  <a:srgbClr val="00B0F0"/>
                </a:solidFill>
              </a:rPr>
              <a:t> </a:t>
            </a:r>
            <a:r>
              <a:rPr lang="en-GB" sz="3200" b="1" dirty="0" smtClean="0">
                <a:solidFill>
                  <a:srgbClr val="00B0F0"/>
                </a:solidFill>
              </a:rPr>
              <a:t>knows </a:t>
            </a:r>
            <a:r>
              <a:rPr lang="en-GB" sz="3200" b="1" dirty="0">
                <a:solidFill>
                  <a:srgbClr val="00B0F0"/>
                </a:solidFill>
              </a:rPr>
              <a:t>that </a:t>
            </a:r>
            <a:r>
              <a:rPr lang="en-GB" sz="3200" b="1" dirty="0" smtClean="0">
                <a:solidFill>
                  <a:srgbClr val="00B0F0"/>
                </a:solidFill>
              </a:rPr>
              <a:t>he will not be able to stay on at the ranch when he becomes too old to be of use and that he will be fired. His future only holds more </a:t>
            </a:r>
            <a:r>
              <a:rPr lang="en-GB" sz="3200" b="1" dirty="0">
                <a:solidFill>
                  <a:srgbClr val="00B0F0"/>
                </a:solidFill>
              </a:rPr>
              <a:t>loneliness and then </a:t>
            </a:r>
            <a:r>
              <a:rPr lang="en-GB" sz="3200" b="1" dirty="0" smtClean="0">
                <a:solidFill>
                  <a:srgbClr val="00B0F0"/>
                </a:solidFill>
              </a:rPr>
              <a:t>death. Steinbeck implies that through exposure to ‘the Dream’, some of </a:t>
            </a:r>
            <a:r>
              <a:rPr lang="en-GB" sz="3200" b="1" dirty="0">
                <a:solidFill>
                  <a:srgbClr val="00B0F0"/>
                </a:solidFill>
              </a:rPr>
              <a:t>the damage that the setting has done to Candy is healed by the idea of something </a:t>
            </a:r>
            <a:r>
              <a:rPr lang="en-GB" sz="3200" b="1" dirty="0" smtClean="0">
                <a:solidFill>
                  <a:srgbClr val="00B0F0"/>
                </a:solidFill>
              </a:rPr>
              <a:t>better than the grim future he sees before him. The dream rejuvenates him. </a:t>
            </a:r>
          </a:p>
          <a:p>
            <a:pPr marL="0" lvl="0" indent="0">
              <a:buNone/>
            </a:pPr>
            <a:endParaRPr lang="en-GB" sz="2400" dirty="0"/>
          </a:p>
        </p:txBody>
      </p:sp>
    </p:spTree>
    <p:extLst>
      <p:ext uri="{BB962C8B-B14F-4D97-AF65-F5344CB8AC3E}">
        <p14:creationId xmlns:p14="http://schemas.microsoft.com/office/powerpoint/2010/main" val="2915948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68" y="163118"/>
            <a:ext cx="11522731" cy="1280890"/>
          </a:xfrm>
        </p:spPr>
        <p:txBody>
          <a:bodyPr>
            <a:noAutofit/>
          </a:bodyPr>
          <a:lstStyle/>
          <a:p>
            <a:r>
              <a:rPr lang="en-GB" sz="2400" u="sng"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tx1"/>
                </a:solidFill>
              </a:rPr>
              <a:t>Context + </a:t>
            </a:r>
            <a:r>
              <a:rPr lang="en-US" sz="2400" dirty="0">
                <a:solidFill>
                  <a:srgbClr val="FF0000"/>
                </a:solidFill>
              </a:rPr>
              <a:t>Quotation</a:t>
            </a:r>
            <a:r>
              <a:rPr lang="en-US" sz="2400" dirty="0">
                <a:solidFill>
                  <a:schemeClr val="tx1"/>
                </a:solidFill>
              </a:rPr>
              <a:t> = EVIDENCE + ANALYSIS</a:t>
            </a:r>
            <a:br>
              <a:rPr lang="en-US" sz="2400" dirty="0">
                <a:solidFill>
                  <a:schemeClr val="tx1"/>
                </a:solidFill>
              </a:rPr>
            </a:br>
            <a:endParaRPr lang="en-GB" sz="2400" dirty="0"/>
          </a:p>
        </p:txBody>
      </p:sp>
      <p:sp>
        <p:nvSpPr>
          <p:cNvPr id="3" name="Content Placeholder 2"/>
          <p:cNvSpPr>
            <a:spLocks noGrp="1"/>
          </p:cNvSpPr>
          <p:nvPr>
            <p:ph idx="1"/>
          </p:nvPr>
        </p:nvSpPr>
        <p:spPr>
          <a:xfrm>
            <a:off x="142504" y="1147946"/>
            <a:ext cx="11839699" cy="5710053"/>
          </a:xfrm>
          <a:solidFill>
            <a:schemeClr val="bg1"/>
          </a:solidFill>
        </p:spPr>
        <p:txBody>
          <a:bodyPr>
            <a:noAutofit/>
          </a:bodyPr>
          <a:lstStyle/>
          <a:p>
            <a:pPr marL="0" indent="0">
              <a:buNone/>
            </a:pPr>
            <a:r>
              <a:rPr lang="en-GB" sz="3200" dirty="0" smtClean="0">
                <a:solidFill>
                  <a:schemeClr val="tx1"/>
                </a:solidFill>
                <a:latin typeface="Arial Narrow" panose="020B0606020202030204" pitchFamily="34" charset="0"/>
              </a:rPr>
              <a:t>Lennie </a:t>
            </a:r>
            <a:r>
              <a:rPr lang="en-GB" sz="3200" dirty="0">
                <a:solidFill>
                  <a:schemeClr val="tx1"/>
                </a:solidFill>
                <a:latin typeface="Arial Narrow" panose="020B0606020202030204" pitchFamily="34" charset="0"/>
              </a:rPr>
              <a:t>is physically intimidating, but his body language hints at his learning difficulties</a:t>
            </a:r>
            <a:r>
              <a:rPr lang="en-GB" sz="3200" dirty="0" smtClean="0">
                <a:solidFill>
                  <a:srgbClr val="FF0000"/>
                </a:solidFill>
                <a:latin typeface="Arial Narrow" panose="020B0606020202030204" pitchFamily="34" charset="0"/>
              </a:rPr>
              <a:t>:</a:t>
            </a:r>
            <a:r>
              <a:rPr lang="en-GB" sz="3200" i="1" dirty="0" smtClean="0">
                <a:solidFill>
                  <a:srgbClr val="FF0000"/>
                </a:solidFill>
                <a:latin typeface="Arial Narrow" panose="020B0606020202030204" pitchFamily="34" charset="0"/>
              </a:rPr>
              <a:t>"...</a:t>
            </a:r>
            <a:r>
              <a:rPr lang="en-GB" sz="3200" i="1" dirty="0">
                <a:solidFill>
                  <a:srgbClr val="FF0000"/>
                </a:solidFill>
                <a:latin typeface="Arial Narrow" panose="020B0606020202030204" pitchFamily="34" charset="0"/>
              </a:rPr>
              <a:t>and he walked heavily, dragging his feet a little, the way a bear drags his paws."</a:t>
            </a:r>
            <a:endParaRPr lang="en-GB" sz="3200" dirty="0">
              <a:solidFill>
                <a:srgbClr val="FF0000"/>
              </a:solidFill>
              <a:latin typeface="Arial Narrow" panose="020B0606020202030204" pitchFamily="34" charset="0"/>
            </a:endParaRPr>
          </a:p>
          <a:p>
            <a:pPr marL="0" indent="0">
              <a:buNone/>
            </a:pPr>
            <a:r>
              <a:rPr lang="en-GB" sz="3200" dirty="0">
                <a:solidFill>
                  <a:schemeClr val="tx1"/>
                </a:solidFill>
                <a:latin typeface="Arial Narrow" panose="020B0606020202030204" pitchFamily="34" charset="0"/>
              </a:rPr>
              <a:t>At this </a:t>
            </a:r>
            <a:r>
              <a:rPr lang="en-GB" sz="3200" dirty="0" smtClean="0">
                <a:solidFill>
                  <a:schemeClr val="tx1"/>
                </a:solidFill>
                <a:latin typeface="Arial Narrow" panose="020B0606020202030204" pitchFamily="34" charset="0"/>
              </a:rPr>
              <a:t>point, </a:t>
            </a:r>
            <a:r>
              <a:rPr lang="en-GB" sz="3200" dirty="0">
                <a:solidFill>
                  <a:schemeClr val="tx1"/>
                </a:solidFill>
                <a:latin typeface="Arial Narrow" panose="020B0606020202030204" pitchFamily="34" charset="0"/>
              </a:rPr>
              <a:t>part of what makes Lennie so fascinating is his </a:t>
            </a:r>
            <a:r>
              <a:rPr lang="en-GB" sz="3200" dirty="0" smtClean="0">
                <a:solidFill>
                  <a:schemeClr val="tx1"/>
                </a:solidFill>
                <a:latin typeface="Arial Narrow" panose="020B0606020202030204" pitchFamily="34" charset="0"/>
              </a:rPr>
              <a:t>touching relationship </a:t>
            </a:r>
            <a:r>
              <a:rPr lang="en-GB" sz="3200" dirty="0">
                <a:solidFill>
                  <a:schemeClr val="tx1"/>
                </a:solidFill>
                <a:latin typeface="Arial Narrow" panose="020B0606020202030204" pitchFamily="34" charset="0"/>
              </a:rPr>
              <a:t>with George</a:t>
            </a:r>
            <a:r>
              <a:rPr lang="en-GB" sz="3200" dirty="0" smtClean="0">
                <a:solidFill>
                  <a:schemeClr val="tx1"/>
                </a:solidFill>
                <a:latin typeface="Arial Narrow" panose="020B0606020202030204" pitchFamily="34" charset="0"/>
              </a:rPr>
              <a:t>: </a:t>
            </a:r>
            <a:r>
              <a:rPr lang="en-GB" sz="3200" i="1" dirty="0" smtClean="0">
                <a:solidFill>
                  <a:srgbClr val="FF0000"/>
                </a:solidFill>
                <a:latin typeface="Arial Narrow" panose="020B0606020202030204" pitchFamily="34" charset="0"/>
              </a:rPr>
              <a:t>"</a:t>
            </a:r>
            <a:r>
              <a:rPr lang="en-GB" sz="3200" i="1" dirty="0">
                <a:solidFill>
                  <a:srgbClr val="FF0000"/>
                </a:solidFill>
                <a:latin typeface="Arial Narrow" panose="020B0606020202030204" pitchFamily="34" charset="0"/>
              </a:rPr>
              <a:t>An' why? Because...because I got you to look after me, and you got me to look after you, and that's why."</a:t>
            </a:r>
            <a:endParaRPr lang="en-GB" sz="3200" dirty="0">
              <a:solidFill>
                <a:srgbClr val="FF0000"/>
              </a:solidFill>
              <a:latin typeface="Arial Narrow" panose="020B0606020202030204" pitchFamily="34" charset="0"/>
            </a:endParaRPr>
          </a:p>
          <a:p>
            <a:pPr marL="0" indent="0">
              <a:buNone/>
            </a:pPr>
            <a:r>
              <a:rPr lang="en-GB" sz="3200" dirty="0">
                <a:solidFill>
                  <a:schemeClr val="tx1"/>
                </a:solidFill>
                <a:latin typeface="Arial Narrow" panose="020B0606020202030204" pitchFamily="34" charset="0"/>
              </a:rPr>
              <a:t>Lennie and George travel together, and dream of owning their own ranch, where Lennie can tend the rabbits. However, George is easily frustrated by </a:t>
            </a:r>
            <a:r>
              <a:rPr lang="en-GB" sz="3200" dirty="0" smtClean="0">
                <a:solidFill>
                  <a:schemeClr val="tx1"/>
                </a:solidFill>
                <a:latin typeface="Arial Narrow" panose="020B0606020202030204" pitchFamily="34" charset="0"/>
              </a:rPr>
              <a:t>Lennie who drinks </a:t>
            </a:r>
            <a:r>
              <a:rPr lang="en-GB" sz="3200" dirty="0">
                <a:solidFill>
                  <a:schemeClr val="tx1"/>
                </a:solidFill>
                <a:latin typeface="Arial Narrow" panose="020B0606020202030204" pitchFamily="34" charset="0"/>
              </a:rPr>
              <a:t>out of a stagnant brook, and has no common </a:t>
            </a:r>
            <a:r>
              <a:rPr lang="en-GB" sz="3200" dirty="0" smtClean="0">
                <a:solidFill>
                  <a:schemeClr val="tx1"/>
                </a:solidFill>
                <a:latin typeface="Arial Narrow" panose="020B0606020202030204" pitchFamily="34" charset="0"/>
              </a:rPr>
              <a:t>sense:</a:t>
            </a:r>
            <a:r>
              <a:rPr lang="en-GB" sz="3200" dirty="0">
                <a:solidFill>
                  <a:schemeClr val="tx1"/>
                </a:solidFill>
                <a:latin typeface="Arial Narrow" panose="020B0606020202030204" pitchFamily="34" charset="0"/>
              </a:rPr>
              <a:t> </a:t>
            </a:r>
            <a:r>
              <a:rPr lang="en-GB" sz="3200" i="1" dirty="0" smtClean="0">
                <a:solidFill>
                  <a:srgbClr val="FF0000"/>
                </a:solidFill>
                <a:latin typeface="Arial Narrow" panose="020B0606020202030204" pitchFamily="34" charset="0"/>
              </a:rPr>
              <a:t>"</a:t>
            </a:r>
            <a:r>
              <a:rPr lang="en-GB" sz="3200" i="1" dirty="0">
                <a:solidFill>
                  <a:srgbClr val="FF0000"/>
                </a:solidFill>
                <a:latin typeface="Arial Narrow" panose="020B0606020202030204" pitchFamily="34" charset="0"/>
              </a:rPr>
              <a:t>You'd drink out of a gutter if you was thirsty</a:t>
            </a:r>
            <a:r>
              <a:rPr lang="en-GB" sz="3200" i="1" dirty="0" smtClean="0">
                <a:solidFill>
                  <a:srgbClr val="FF0000"/>
                </a:solidFill>
                <a:latin typeface="Arial Narrow" panose="020B0606020202030204" pitchFamily="34" charset="0"/>
              </a:rPr>
              <a:t>.”</a:t>
            </a:r>
            <a:endParaRPr lang="en-GB" sz="3200"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37320644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0" y="0"/>
            <a:ext cx="12192000" cy="6858000"/>
          </a:xfrm>
        </p:spPr>
        <p:style>
          <a:lnRef idx="2">
            <a:schemeClr val="accent1"/>
          </a:lnRef>
          <a:fillRef idx="1">
            <a:schemeClr val="lt1"/>
          </a:fillRef>
          <a:effectRef idx="0">
            <a:schemeClr val="accent1"/>
          </a:effectRef>
          <a:fontRef idx="minor">
            <a:schemeClr val="dk1"/>
          </a:fontRef>
        </p:style>
        <p:txBody>
          <a:bodyPr/>
          <a:lstStyle/>
          <a:p>
            <a:pPr marL="0" indent="0">
              <a:buNone/>
            </a:pPr>
            <a:endParaRPr lang="en-GB" dirty="0"/>
          </a:p>
        </p:txBody>
      </p:sp>
      <p:pic>
        <p:nvPicPr>
          <p:cNvPr id="5" name="Picture 4"/>
          <p:cNvPicPr>
            <a:picLocks noChangeAspect="1"/>
          </p:cNvPicPr>
          <p:nvPr/>
        </p:nvPicPr>
        <p:blipFill>
          <a:blip r:embed="rId2"/>
          <a:stretch>
            <a:fillRect/>
          </a:stretch>
        </p:blipFill>
        <p:spPr>
          <a:xfrm>
            <a:off x="3028599" y="211272"/>
            <a:ext cx="6626431" cy="6480474"/>
          </a:xfrm>
          <a:prstGeom prst="rect">
            <a:avLst/>
          </a:prstGeom>
        </p:spPr>
      </p:pic>
    </p:spTree>
    <p:extLst>
      <p:ext uri="{BB962C8B-B14F-4D97-AF65-F5344CB8AC3E}">
        <p14:creationId xmlns:p14="http://schemas.microsoft.com/office/powerpoint/2010/main" val="25819932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6" y="540983"/>
            <a:ext cx="8911687" cy="1280890"/>
          </a:xfrm>
        </p:spPr>
        <p:style>
          <a:lnRef idx="2">
            <a:schemeClr val="accent1"/>
          </a:lnRef>
          <a:fillRef idx="1">
            <a:schemeClr val="lt1"/>
          </a:fillRef>
          <a:effectRef idx="0">
            <a:schemeClr val="accent1"/>
          </a:effectRef>
          <a:fontRef idx="minor">
            <a:schemeClr val="dk1"/>
          </a:fontRef>
        </p:style>
        <p:txBody>
          <a:bodyPr/>
          <a:lstStyle/>
          <a:p>
            <a:r>
              <a:rPr lang="en-GB" dirty="0" smtClean="0"/>
              <a:t>The Dream – in more detail </a:t>
            </a:r>
            <a:endParaRPr lang="en-GB" dirty="0"/>
          </a:p>
        </p:txBody>
      </p:sp>
      <p:sp>
        <p:nvSpPr>
          <p:cNvPr id="3" name="Content Placeholder 2"/>
          <p:cNvSpPr>
            <a:spLocks noGrp="1"/>
          </p:cNvSpPr>
          <p:nvPr>
            <p:ph idx="1"/>
          </p:nvPr>
        </p:nvSpPr>
        <p:spPr>
          <a:xfrm>
            <a:off x="213755" y="1496291"/>
            <a:ext cx="11839699" cy="5260769"/>
          </a:xfrm>
        </p:spPr>
        <p:style>
          <a:lnRef idx="2">
            <a:schemeClr val="dk1"/>
          </a:lnRef>
          <a:fillRef idx="1">
            <a:schemeClr val="lt1"/>
          </a:fillRef>
          <a:effectRef idx="0">
            <a:schemeClr val="dk1"/>
          </a:effectRef>
          <a:fontRef idx="minor">
            <a:schemeClr val="dk1"/>
          </a:fontRef>
        </p:style>
        <p:txBody>
          <a:bodyPr>
            <a:normAutofit/>
          </a:bodyPr>
          <a:lstStyle/>
          <a:p>
            <a:pPr marL="0" indent="0">
              <a:lnSpc>
                <a:spcPct val="107000"/>
              </a:lnSpc>
              <a:spcAft>
                <a:spcPts val="800"/>
              </a:spcAft>
              <a:buNone/>
            </a:pPr>
            <a:r>
              <a:rPr lang="en-GB" sz="2400" dirty="0">
                <a:ea typeface="Calibri" panose="020F0502020204030204" pitchFamily="34" charset="0"/>
                <a:cs typeface="Times New Roman" panose="02020603050405020304" pitchFamily="18" charset="0"/>
              </a:rPr>
              <a:t>George and Lennie have a dream that one day they will own their own place and </a:t>
            </a:r>
            <a:r>
              <a:rPr lang="en-GB" sz="2400" b="1" i="1" dirty="0">
                <a:solidFill>
                  <a:srgbClr val="FF0000"/>
                </a:solidFill>
                <a:ea typeface="Calibri" panose="020F0502020204030204" pitchFamily="34" charset="0"/>
                <a:cs typeface="Times New Roman" panose="02020603050405020304" pitchFamily="18" charset="0"/>
              </a:rPr>
              <a:t>“live off the </a:t>
            </a:r>
            <a:r>
              <a:rPr lang="en-GB" sz="2400" b="1" i="1" dirty="0" err="1">
                <a:solidFill>
                  <a:srgbClr val="FF0000"/>
                </a:solidFill>
                <a:ea typeface="Calibri" panose="020F0502020204030204" pitchFamily="34" charset="0"/>
                <a:cs typeface="Times New Roman" panose="02020603050405020304" pitchFamily="18" charset="0"/>
              </a:rPr>
              <a:t>fatta</a:t>
            </a:r>
            <a:r>
              <a:rPr lang="en-GB" sz="2400" b="1" i="1" dirty="0">
                <a:solidFill>
                  <a:srgbClr val="FF0000"/>
                </a:solidFill>
                <a:ea typeface="Calibri" panose="020F0502020204030204" pitchFamily="34" charset="0"/>
                <a:cs typeface="Times New Roman" panose="02020603050405020304" pitchFamily="18" charset="0"/>
              </a:rPr>
              <a:t> the land.”</a:t>
            </a:r>
            <a:r>
              <a:rPr lang="en-GB" sz="2400" dirty="0">
                <a:solidFill>
                  <a:srgbClr val="FF0000"/>
                </a:solidFill>
                <a:ea typeface="Calibri" panose="020F0502020204030204" pitchFamily="34" charset="0"/>
                <a:cs typeface="Times New Roman" panose="02020603050405020304" pitchFamily="18" charset="0"/>
              </a:rPr>
              <a:t> </a:t>
            </a:r>
            <a:r>
              <a:rPr lang="en-US" sz="2400" dirty="0">
                <a:ea typeface="Calibri" panose="020F0502020204030204" pitchFamily="34" charset="0"/>
                <a:cs typeface="Times New Roman" panose="02020603050405020304" pitchFamily="18" charset="0"/>
              </a:rPr>
              <a:t>Steinbeck introduces a </a:t>
            </a:r>
            <a:r>
              <a:rPr lang="en-US" sz="2400" dirty="0">
                <a:highlight>
                  <a:srgbClr val="00FFFF"/>
                </a:highlight>
                <a:ea typeface="Calibri" panose="020F0502020204030204" pitchFamily="34" charset="0"/>
                <a:cs typeface="Times New Roman" panose="02020603050405020304" pitchFamily="18" charset="0"/>
              </a:rPr>
              <a:t>myriad</a:t>
            </a:r>
            <a:r>
              <a:rPr lang="en-US" sz="2400" dirty="0">
                <a:ea typeface="Calibri" panose="020F0502020204030204" pitchFamily="34" charset="0"/>
                <a:cs typeface="Times New Roman" panose="02020603050405020304" pitchFamily="18" charset="0"/>
              </a:rPr>
              <a:t> of </a:t>
            </a:r>
            <a:r>
              <a:rPr lang="en-US" sz="2400" dirty="0">
                <a:highlight>
                  <a:srgbClr val="FFFF00"/>
                </a:highlight>
                <a:ea typeface="Calibri" panose="020F0502020204030204" pitchFamily="34" charset="0"/>
                <a:cs typeface="Times New Roman" panose="02020603050405020304" pitchFamily="18" charset="0"/>
              </a:rPr>
              <a:t>thematic concerns</a:t>
            </a:r>
            <a:r>
              <a:rPr lang="en-US" sz="2400" dirty="0">
                <a:ea typeface="Calibri" panose="020F0502020204030204" pitchFamily="34" charset="0"/>
                <a:cs typeface="Times New Roman" panose="02020603050405020304" pitchFamily="18" charset="0"/>
              </a:rPr>
              <a:t> in Chapter one when Lennie </a:t>
            </a:r>
            <a:r>
              <a:rPr lang="en-US" sz="2400" dirty="0">
                <a:highlight>
                  <a:srgbClr val="00FFFF"/>
                </a:highlight>
                <a:ea typeface="Calibri" panose="020F0502020204030204" pitchFamily="34" charset="0"/>
                <a:cs typeface="Times New Roman" panose="02020603050405020304" pitchFamily="18" charset="0"/>
              </a:rPr>
              <a:t>entreats</a:t>
            </a:r>
            <a:r>
              <a:rPr lang="en-US" sz="2400" dirty="0">
                <a:ea typeface="Calibri" panose="020F0502020204030204" pitchFamily="34" charset="0"/>
                <a:cs typeface="Times New Roman" panose="02020603050405020304" pitchFamily="18" charset="0"/>
              </a:rPr>
              <a:t> George to tell him about the </a:t>
            </a:r>
            <a:r>
              <a:rPr lang="en-US" sz="2400" dirty="0">
                <a:solidFill>
                  <a:schemeClr val="tx1"/>
                </a:solidFill>
                <a:ea typeface="Calibri" panose="020F0502020204030204" pitchFamily="34" charset="0"/>
                <a:cs typeface="Times New Roman" panose="02020603050405020304" pitchFamily="18" charset="0"/>
              </a:rPr>
              <a:t>rabbit farm even though</a:t>
            </a:r>
            <a:r>
              <a:rPr lang="en-GB" sz="2400" dirty="0">
                <a:solidFill>
                  <a:schemeClr val="tx1"/>
                </a:solidFill>
                <a:ea typeface="Calibri" panose="020F0502020204030204" pitchFamily="34" charset="0"/>
                <a:cs typeface="Times New Roman" panose="02020603050405020304" pitchFamily="18" charset="0"/>
              </a:rPr>
              <a:t> Lennie knows it off by heart. George speaks the words, </a:t>
            </a:r>
            <a:r>
              <a:rPr lang="en-GB" sz="2400" b="1" i="1" dirty="0">
                <a:solidFill>
                  <a:schemeClr val="tx1"/>
                </a:solidFill>
                <a:ea typeface="Calibri" panose="020F0502020204030204" pitchFamily="34" charset="0"/>
                <a:cs typeface="Times New Roman" panose="02020603050405020304" pitchFamily="18" charset="0"/>
              </a:rPr>
              <a:t>‘</a:t>
            </a:r>
            <a:r>
              <a:rPr lang="en-GB" sz="2400" b="1" i="1" dirty="0">
                <a:solidFill>
                  <a:srgbClr val="FF0000"/>
                </a:solidFill>
                <a:ea typeface="Calibri" panose="020F0502020204030204" pitchFamily="34" charset="0"/>
                <a:cs typeface="Times New Roman" panose="02020603050405020304" pitchFamily="18" charset="0"/>
              </a:rPr>
              <a:t>rhythmically as though he had said them many times before’.</a:t>
            </a:r>
            <a:r>
              <a:rPr lang="en-US" sz="2400" dirty="0">
                <a:solidFill>
                  <a:schemeClr val="tx1"/>
                </a:solidFill>
                <a:ea typeface="Calibri" panose="020F0502020204030204" pitchFamily="34" charset="0"/>
                <a:cs typeface="Times New Roman" panose="02020603050405020304" pitchFamily="18" charset="0"/>
              </a:rPr>
              <a:t>;</a:t>
            </a:r>
            <a:endParaRPr lang="en-GB" sz="2400" dirty="0">
              <a:solidFill>
                <a:schemeClr val="tx1"/>
              </a:solidFill>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2400" b="1" i="1" dirty="0">
                <a:solidFill>
                  <a:srgbClr val="FF0000"/>
                </a:solidFill>
                <a:ea typeface="Calibri" panose="020F0502020204030204" pitchFamily="34" charset="0"/>
                <a:cs typeface="Times New Roman" panose="02020603050405020304" pitchFamily="18" charset="0"/>
              </a:rPr>
              <a:t>“Guys like us, that work on ranches, are the loneliest guys in the world. They got no family. They don’t belong no place. They come to ranch an’ work up a stake and then they go </a:t>
            </a:r>
            <a:r>
              <a:rPr lang="en-US" sz="2400" b="1" i="1" dirty="0" err="1">
                <a:solidFill>
                  <a:srgbClr val="FF0000"/>
                </a:solidFill>
                <a:ea typeface="Calibri" panose="020F0502020204030204" pitchFamily="34" charset="0"/>
                <a:cs typeface="Times New Roman" panose="02020603050405020304" pitchFamily="18" charset="0"/>
              </a:rPr>
              <a:t>inta</a:t>
            </a:r>
            <a:r>
              <a:rPr lang="en-US" sz="2400" b="1" i="1" dirty="0">
                <a:solidFill>
                  <a:srgbClr val="FF0000"/>
                </a:solidFill>
                <a:ea typeface="Calibri" panose="020F0502020204030204" pitchFamily="34" charset="0"/>
                <a:cs typeface="Times New Roman" panose="02020603050405020304" pitchFamily="18" charset="0"/>
              </a:rPr>
              <a:t> town and blow their stake, and the first thing you know they're </a:t>
            </a:r>
            <a:r>
              <a:rPr lang="en-US" sz="2400" b="1" i="1" dirty="0" err="1">
                <a:solidFill>
                  <a:srgbClr val="FF0000"/>
                </a:solidFill>
                <a:ea typeface="Calibri" panose="020F0502020204030204" pitchFamily="34" charset="0"/>
                <a:cs typeface="Times New Roman" panose="02020603050405020304" pitchFamily="18" charset="0"/>
              </a:rPr>
              <a:t>poundin</a:t>
            </a:r>
            <a:r>
              <a:rPr lang="en-US" sz="2400" b="1" i="1" dirty="0">
                <a:solidFill>
                  <a:srgbClr val="FF0000"/>
                </a:solidFill>
                <a:ea typeface="Calibri" panose="020F0502020204030204" pitchFamily="34" charset="0"/>
                <a:cs typeface="Times New Roman" panose="02020603050405020304" pitchFamily="18" charset="0"/>
              </a:rPr>
              <a:t>’ their tail on some other ranch. They </a:t>
            </a:r>
            <a:r>
              <a:rPr lang="en-US" sz="2400" b="1" i="1" dirty="0" err="1">
                <a:solidFill>
                  <a:srgbClr val="FF0000"/>
                </a:solidFill>
                <a:ea typeface="Calibri" panose="020F0502020204030204" pitchFamily="34" charset="0"/>
                <a:cs typeface="Times New Roman" panose="02020603050405020304" pitchFamily="18" charset="0"/>
              </a:rPr>
              <a:t>aint</a:t>
            </a:r>
            <a:r>
              <a:rPr lang="en-US" sz="2400" b="1" i="1" dirty="0">
                <a:solidFill>
                  <a:srgbClr val="FF0000"/>
                </a:solidFill>
                <a:ea typeface="Calibri" panose="020F0502020204030204" pitchFamily="34" charset="0"/>
                <a:cs typeface="Times New Roman" panose="02020603050405020304" pitchFamily="18" charset="0"/>
              </a:rPr>
              <a:t> got nothing to look ahead to”</a:t>
            </a:r>
            <a:endParaRPr lang="en-GB" sz="2400" dirty="0">
              <a:solidFill>
                <a:srgbClr val="FF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8859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92315" y="624110"/>
            <a:ext cx="9512298" cy="1280890"/>
          </a:xfrm>
        </p:spPr>
        <p:txBody>
          <a:bodyPr/>
          <a:lstStyle/>
          <a:p>
            <a:pPr eaLnBrk="1" hangingPunct="1"/>
            <a:r>
              <a:rPr lang="en-GB" altLang="en-US" b="1" dirty="0" smtClean="0"/>
              <a:t>The Title</a:t>
            </a:r>
            <a:endParaRPr lang="en-US" altLang="en-US" b="1" dirty="0" smtClean="0"/>
          </a:p>
        </p:txBody>
      </p:sp>
      <p:sp>
        <p:nvSpPr>
          <p:cNvPr id="11267" name="Rectangle 3"/>
          <p:cNvSpPr>
            <a:spLocks noGrp="1" noChangeArrowheads="1"/>
          </p:cNvSpPr>
          <p:nvPr>
            <p:ph type="body" idx="1"/>
          </p:nvPr>
        </p:nvSpPr>
        <p:spPr>
          <a:xfrm>
            <a:off x="1992314" y="1268414"/>
            <a:ext cx="7559675" cy="5329237"/>
          </a:xfrm>
        </p:spPr>
        <p:txBody>
          <a:bodyPr>
            <a:normAutofit/>
          </a:bodyPr>
          <a:lstStyle/>
          <a:p>
            <a:pPr eaLnBrk="1" hangingPunct="1"/>
            <a:r>
              <a:rPr lang="en-GB" altLang="en-US" sz="3200" dirty="0" smtClean="0"/>
              <a:t>The title comes from a poem </a:t>
            </a:r>
          </a:p>
          <a:p>
            <a:pPr eaLnBrk="1" hangingPunct="1">
              <a:buFontTx/>
              <a:buNone/>
            </a:pPr>
            <a:r>
              <a:rPr lang="en-GB" altLang="en-US" sz="3200" dirty="0" smtClean="0"/>
              <a:t>by a Scottish poet Robert Burns.</a:t>
            </a:r>
          </a:p>
          <a:p>
            <a:pPr marL="0" indent="0">
              <a:buNone/>
            </a:pPr>
            <a:r>
              <a:rPr lang="en-GB" sz="2800" dirty="0"/>
              <a:t>"To a Mouse, On Turning Her Up in Her Nest with a </a:t>
            </a:r>
            <a:r>
              <a:rPr lang="en-GB" sz="2800" dirty="0" err="1"/>
              <a:t>Plow</a:t>
            </a:r>
            <a:r>
              <a:rPr lang="en-GB" sz="2800" dirty="0"/>
              <a:t>,"</a:t>
            </a:r>
            <a:endParaRPr lang="en-GB" altLang="en-US" sz="2800" dirty="0" smtClean="0"/>
          </a:p>
          <a:p>
            <a:pPr eaLnBrk="1" hangingPunct="1">
              <a:buFontTx/>
              <a:buNone/>
            </a:pPr>
            <a:r>
              <a:rPr lang="en-GB" altLang="en-US" sz="3200" b="1" i="1" dirty="0" smtClean="0">
                <a:solidFill>
                  <a:srgbClr val="FF0000"/>
                </a:solidFill>
                <a:latin typeface="Book Antiqua" panose="02040602050305030304" pitchFamily="18" charset="0"/>
              </a:rPr>
              <a:t>‘The best laid schemes o’ mice and men</a:t>
            </a:r>
          </a:p>
          <a:p>
            <a:pPr eaLnBrk="1" hangingPunct="1">
              <a:buFontTx/>
              <a:buNone/>
            </a:pPr>
            <a:r>
              <a:rPr lang="en-GB" altLang="en-US" sz="3200" b="1" i="1" dirty="0" smtClean="0">
                <a:solidFill>
                  <a:srgbClr val="FF0000"/>
                </a:solidFill>
                <a:latin typeface="Book Antiqua" panose="02040602050305030304" pitchFamily="18" charset="0"/>
              </a:rPr>
              <a:t>Gang aft agley (often go wrong)</a:t>
            </a:r>
          </a:p>
          <a:p>
            <a:pPr eaLnBrk="1" hangingPunct="1">
              <a:buFontTx/>
              <a:buNone/>
            </a:pPr>
            <a:r>
              <a:rPr lang="en-GB" altLang="en-US" sz="3200" b="1" i="1" dirty="0" smtClean="0">
                <a:solidFill>
                  <a:srgbClr val="FF0000"/>
                </a:solidFill>
                <a:latin typeface="Book Antiqua" panose="02040602050305030304" pitchFamily="18" charset="0"/>
              </a:rPr>
              <a:t>And leave us nought but grief and pain</a:t>
            </a:r>
          </a:p>
          <a:p>
            <a:pPr eaLnBrk="1" hangingPunct="1">
              <a:buFontTx/>
              <a:buNone/>
            </a:pPr>
            <a:r>
              <a:rPr lang="en-GB" altLang="en-US" sz="3200" b="1" i="1" dirty="0" smtClean="0">
                <a:solidFill>
                  <a:srgbClr val="FF0000"/>
                </a:solidFill>
                <a:latin typeface="Book Antiqua" panose="02040602050305030304" pitchFamily="18" charset="0"/>
              </a:rPr>
              <a:t>For promised joy!’</a:t>
            </a:r>
            <a:endParaRPr lang="en-US" altLang="en-US" sz="3200" b="1" i="1" dirty="0" smtClean="0">
              <a:solidFill>
                <a:srgbClr val="FF0000"/>
              </a:solidFill>
              <a:latin typeface="Book Antiqua" panose="02040602050305030304" pitchFamily="18" charset="0"/>
            </a:endParaRPr>
          </a:p>
        </p:txBody>
      </p:sp>
      <p:pic>
        <p:nvPicPr>
          <p:cNvPr id="11268" name="Picture 5" descr="of%20mice%20and%20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0269" y="399027"/>
            <a:ext cx="2481263" cy="2233613"/>
          </a:xfrm>
          <a:prstGeom prst="rect">
            <a:avLst/>
          </a:prstGeom>
          <a:noFill/>
          <a:ln>
            <a:noFill/>
          </a:ln>
          <a:effectLst>
            <a:softEdge rad="190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828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34" y="6373"/>
            <a:ext cx="8911687" cy="1280890"/>
          </a:xfrm>
        </p:spPr>
        <p:txBody>
          <a:bodyPr>
            <a:normAutofit/>
          </a:bodyPr>
          <a:lstStyle/>
          <a:p>
            <a:r>
              <a:rPr lang="en-US" sz="3200" dirty="0" smtClean="0"/>
              <a:t>Setting and Theme of Dreams</a:t>
            </a:r>
            <a:endParaRPr lang="en-GB" sz="3200"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223034" y="863410"/>
            <a:ext cx="11830422" cy="596163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dirty="0" smtClean="0">
                <a:latin typeface="+mj-lt"/>
                <a:ea typeface="Calibri" panose="020F0502020204030204" pitchFamily="34" charset="0"/>
                <a:cs typeface="Times New Roman" panose="02020603050405020304" pitchFamily="18" charset="0"/>
              </a:rPr>
              <a:t>George </a:t>
            </a:r>
            <a:r>
              <a:rPr lang="en-GB" dirty="0">
                <a:latin typeface="+mj-lt"/>
                <a:ea typeface="Calibri" panose="020F0502020204030204" pitchFamily="34" charset="0"/>
                <a:cs typeface="Times New Roman" panose="02020603050405020304" pitchFamily="18" charset="0"/>
              </a:rPr>
              <a:t>and Lennie have a dream that one day they will own their own place and </a:t>
            </a:r>
            <a:r>
              <a:rPr lang="en-GB" b="1" i="1" dirty="0">
                <a:solidFill>
                  <a:srgbClr val="FF0000"/>
                </a:solidFill>
                <a:latin typeface="+mj-lt"/>
                <a:ea typeface="Calibri" panose="020F0502020204030204" pitchFamily="34" charset="0"/>
                <a:cs typeface="Times New Roman" panose="02020603050405020304" pitchFamily="18" charset="0"/>
              </a:rPr>
              <a:t>“live off the </a:t>
            </a:r>
            <a:r>
              <a:rPr lang="en-GB" b="1" i="1" dirty="0" err="1">
                <a:solidFill>
                  <a:srgbClr val="FF0000"/>
                </a:solidFill>
                <a:latin typeface="+mj-lt"/>
                <a:ea typeface="Calibri" panose="020F0502020204030204" pitchFamily="34" charset="0"/>
                <a:cs typeface="Times New Roman" panose="02020603050405020304" pitchFamily="18" charset="0"/>
              </a:rPr>
              <a:t>fatta</a:t>
            </a:r>
            <a:r>
              <a:rPr lang="en-GB" b="1" i="1" dirty="0">
                <a:solidFill>
                  <a:srgbClr val="FF0000"/>
                </a:solidFill>
                <a:latin typeface="+mj-lt"/>
                <a:ea typeface="Calibri" panose="020F0502020204030204" pitchFamily="34" charset="0"/>
                <a:cs typeface="Times New Roman" panose="02020603050405020304" pitchFamily="18" charset="0"/>
              </a:rPr>
              <a:t> the land.”</a:t>
            </a:r>
            <a:r>
              <a:rPr lang="en-GB" dirty="0">
                <a:solidFill>
                  <a:srgbClr val="FF0000"/>
                </a:solidFill>
                <a:latin typeface="+mj-lt"/>
                <a:ea typeface="Calibri" panose="020F0502020204030204" pitchFamily="34" charset="0"/>
                <a:cs typeface="Times New Roman" panose="02020603050405020304" pitchFamily="18" charset="0"/>
              </a:rPr>
              <a:t> </a:t>
            </a:r>
            <a:r>
              <a:rPr lang="en-US" dirty="0">
                <a:latin typeface="+mj-lt"/>
                <a:ea typeface="Calibri" panose="020F0502020204030204" pitchFamily="34" charset="0"/>
                <a:cs typeface="Times New Roman" panose="02020603050405020304" pitchFamily="18" charset="0"/>
              </a:rPr>
              <a:t>Steinbeck introduces a </a:t>
            </a:r>
            <a:r>
              <a:rPr lang="en-US" dirty="0">
                <a:highlight>
                  <a:srgbClr val="00FFFF"/>
                </a:highlight>
                <a:latin typeface="+mj-lt"/>
                <a:ea typeface="Calibri" panose="020F0502020204030204" pitchFamily="34" charset="0"/>
                <a:cs typeface="Times New Roman" panose="02020603050405020304" pitchFamily="18" charset="0"/>
              </a:rPr>
              <a:t>myriad</a:t>
            </a:r>
            <a:r>
              <a:rPr lang="en-US" dirty="0">
                <a:latin typeface="+mj-lt"/>
                <a:ea typeface="Calibri" panose="020F0502020204030204" pitchFamily="34" charset="0"/>
                <a:cs typeface="Times New Roman" panose="02020603050405020304" pitchFamily="18" charset="0"/>
              </a:rPr>
              <a:t> of </a:t>
            </a:r>
            <a:r>
              <a:rPr lang="en-US" dirty="0">
                <a:highlight>
                  <a:srgbClr val="FFFF00"/>
                </a:highlight>
                <a:latin typeface="+mj-lt"/>
                <a:ea typeface="Calibri" panose="020F0502020204030204" pitchFamily="34" charset="0"/>
                <a:cs typeface="Times New Roman" panose="02020603050405020304" pitchFamily="18" charset="0"/>
              </a:rPr>
              <a:t>thematic concerns</a:t>
            </a:r>
            <a:r>
              <a:rPr lang="en-US" dirty="0">
                <a:latin typeface="+mj-lt"/>
                <a:ea typeface="Calibri" panose="020F0502020204030204" pitchFamily="34" charset="0"/>
                <a:cs typeface="Times New Roman" panose="02020603050405020304" pitchFamily="18" charset="0"/>
              </a:rPr>
              <a:t> in Chapter one when Lennie </a:t>
            </a:r>
            <a:r>
              <a:rPr lang="en-US" dirty="0">
                <a:highlight>
                  <a:srgbClr val="00FFFF"/>
                </a:highlight>
                <a:latin typeface="+mj-lt"/>
                <a:ea typeface="Calibri" panose="020F0502020204030204" pitchFamily="34" charset="0"/>
                <a:cs typeface="Times New Roman" panose="02020603050405020304" pitchFamily="18" charset="0"/>
              </a:rPr>
              <a:t>entreats</a:t>
            </a:r>
            <a:r>
              <a:rPr lang="en-US" dirty="0">
                <a:latin typeface="+mj-lt"/>
                <a:ea typeface="Calibri" panose="020F0502020204030204" pitchFamily="34" charset="0"/>
                <a:cs typeface="Times New Roman" panose="02020603050405020304" pitchFamily="18" charset="0"/>
              </a:rPr>
              <a:t> George to tell him about the </a:t>
            </a:r>
            <a:r>
              <a:rPr lang="en-US" dirty="0">
                <a:solidFill>
                  <a:schemeClr val="tx1"/>
                </a:solidFill>
                <a:latin typeface="+mj-lt"/>
                <a:ea typeface="Calibri" panose="020F0502020204030204" pitchFamily="34" charset="0"/>
                <a:cs typeface="Times New Roman" panose="02020603050405020304" pitchFamily="18" charset="0"/>
              </a:rPr>
              <a:t>rabbit </a:t>
            </a:r>
            <a:r>
              <a:rPr lang="en-US" dirty="0" smtClean="0">
                <a:solidFill>
                  <a:schemeClr val="tx1"/>
                </a:solidFill>
                <a:latin typeface="+mj-lt"/>
                <a:ea typeface="Calibri" panose="020F0502020204030204" pitchFamily="34" charset="0"/>
                <a:cs typeface="Times New Roman" panose="02020603050405020304" pitchFamily="18" charset="0"/>
              </a:rPr>
              <a:t>farm even though</a:t>
            </a:r>
            <a:r>
              <a:rPr lang="en-GB" dirty="0" smtClean="0">
                <a:solidFill>
                  <a:schemeClr val="tx1"/>
                </a:solidFill>
                <a:ea typeface="Calibri" panose="020F0502020204030204" pitchFamily="34" charset="0"/>
                <a:cs typeface="Times New Roman" panose="02020603050405020304" pitchFamily="18" charset="0"/>
              </a:rPr>
              <a:t> </a:t>
            </a:r>
            <a:r>
              <a:rPr lang="en-GB" dirty="0">
                <a:solidFill>
                  <a:schemeClr val="tx1"/>
                </a:solidFill>
                <a:ea typeface="Calibri" panose="020F0502020204030204" pitchFamily="34" charset="0"/>
                <a:cs typeface="Times New Roman" panose="02020603050405020304" pitchFamily="18" charset="0"/>
              </a:rPr>
              <a:t>Lennie knows it off by </a:t>
            </a:r>
            <a:r>
              <a:rPr lang="en-GB" dirty="0" smtClean="0">
                <a:solidFill>
                  <a:schemeClr val="tx1"/>
                </a:solidFill>
                <a:ea typeface="Calibri" panose="020F0502020204030204" pitchFamily="34" charset="0"/>
                <a:cs typeface="Times New Roman" panose="02020603050405020304" pitchFamily="18" charset="0"/>
              </a:rPr>
              <a:t>heart. George </a:t>
            </a:r>
            <a:r>
              <a:rPr lang="en-GB" dirty="0">
                <a:solidFill>
                  <a:schemeClr val="tx1"/>
                </a:solidFill>
                <a:ea typeface="Calibri" panose="020F0502020204030204" pitchFamily="34" charset="0"/>
                <a:cs typeface="Times New Roman" panose="02020603050405020304" pitchFamily="18" charset="0"/>
              </a:rPr>
              <a:t>speaks the words, </a:t>
            </a:r>
            <a:r>
              <a:rPr lang="en-GB" b="1" i="1" dirty="0">
                <a:solidFill>
                  <a:schemeClr val="tx1"/>
                </a:solidFill>
                <a:ea typeface="Calibri" panose="020F0502020204030204" pitchFamily="34" charset="0"/>
                <a:cs typeface="Times New Roman" panose="02020603050405020304" pitchFamily="18" charset="0"/>
              </a:rPr>
              <a:t>‘</a:t>
            </a:r>
            <a:r>
              <a:rPr lang="en-GB" b="1" i="1" dirty="0">
                <a:solidFill>
                  <a:srgbClr val="FF0000"/>
                </a:solidFill>
                <a:ea typeface="Calibri" panose="020F0502020204030204" pitchFamily="34" charset="0"/>
                <a:cs typeface="Times New Roman" panose="02020603050405020304" pitchFamily="18" charset="0"/>
              </a:rPr>
              <a:t>rhythmically as though he had said them many times before’.</a:t>
            </a:r>
            <a:r>
              <a:rPr lang="en-US" dirty="0" smtClean="0">
                <a:solidFill>
                  <a:schemeClr val="tx1"/>
                </a:solidFill>
                <a:latin typeface="+mj-lt"/>
                <a:ea typeface="Calibri" panose="020F0502020204030204" pitchFamily="34" charset="0"/>
                <a:cs typeface="Times New Roman" panose="02020603050405020304" pitchFamily="18" charset="0"/>
              </a:rPr>
              <a:t>;</a:t>
            </a:r>
            <a:endParaRPr lang="en-GB" dirty="0">
              <a:solidFill>
                <a:schemeClr val="tx1"/>
              </a:solidFill>
              <a:latin typeface="+mj-lt"/>
              <a:ea typeface="Calibri" panose="020F0502020204030204" pitchFamily="34" charset="0"/>
              <a:cs typeface="Times New Roman" panose="02020603050405020304" pitchFamily="18" charset="0"/>
            </a:endParaRPr>
          </a:p>
          <a:p>
            <a:pPr>
              <a:lnSpc>
                <a:spcPct val="107000"/>
              </a:lnSpc>
              <a:spcAft>
                <a:spcPts val="800"/>
              </a:spcAft>
            </a:pPr>
            <a:r>
              <a:rPr lang="en-US" b="1" i="1" dirty="0" smtClean="0">
                <a:solidFill>
                  <a:srgbClr val="FF0000"/>
                </a:solidFill>
                <a:latin typeface="+mj-lt"/>
                <a:ea typeface="Calibri" panose="020F0502020204030204" pitchFamily="34" charset="0"/>
                <a:cs typeface="Times New Roman" panose="02020603050405020304" pitchFamily="18" charset="0"/>
              </a:rPr>
              <a:t>“</a:t>
            </a:r>
            <a:r>
              <a:rPr lang="en-US" b="1" i="1" dirty="0">
                <a:solidFill>
                  <a:srgbClr val="FF0000"/>
                </a:solidFill>
                <a:latin typeface="+mj-lt"/>
                <a:ea typeface="Calibri" panose="020F0502020204030204" pitchFamily="34" charset="0"/>
                <a:cs typeface="Times New Roman" panose="02020603050405020304" pitchFamily="18" charset="0"/>
              </a:rPr>
              <a:t>Guys like us, that work on ranches, are the loneliest guys in the world. They got no family. They don’t belong no place. They come to ranch an’ work up a stake and then they go </a:t>
            </a:r>
            <a:r>
              <a:rPr lang="en-US" b="1" i="1" dirty="0" err="1">
                <a:solidFill>
                  <a:srgbClr val="FF0000"/>
                </a:solidFill>
                <a:latin typeface="+mj-lt"/>
                <a:ea typeface="Calibri" panose="020F0502020204030204" pitchFamily="34" charset="0"/>
                <a:cs typeface="Times New Roman" panose="02020603050405020304" pitchFamily="18" charset="0"/>
              </a:rPr>
              <a:t>inta</a:t>
            </a:r>
            <a:r>
              <a:rPr lang="en-US" b="1" i="1" dirty="0">
                <a:solidFill>
                  <a:srgbClr val="FF0000"/>
                </a:solidFill>
                <a:latin typeface="+mj-lt"/>
                <a:ea typeface="Calibri" panose="020F0502020204030204" pitchFamily="34" charset="0"/>
                <a:cs typeface="Times New Roman" panose="02020603050405020304" pitchFamily="18" charset="0"/>
              </a:rPr>
              <a:t> town and blow their stake, and the first thing you know they're </a:t>
            </a:r>
            <a:r>
              <a:rPr lang="en-US" b="1" i="1" dirty="0" err="1">
                <a:solidFill>
                  <a:srgbClr val="FF0000"/>
                </a:solidFill>
                <a:latin typeface="+mj-lt"/>
                <a:ea typeface="Calibri" panose="020F0502020204030204" pitchFamily="34" charset="0"/>
                <a:cs typeface="Times New Roman" panose="02020603050405020304" pitchFamily="18" charset="0"/>
              </a:rPr>
              <a:t>poundin</a:t>
            </a:r>
            <a:r>
              <a:rPr lang="en-US" b="1" i="1" dirty="0">
                <a:solidFill>
                  <a:srgbClr val="FF0000"/>
                </a:solidFill>
                <a:latin typeface="+mj-lt"/>
                <a:ea typeface="Calibri" panose="020F0502020204030204" pitchFamily="34" charset="0"/>
                <a:cs typeface="Times New Roman" panose="02020603050405020304" pitchFamily="18" charset="0"/>
              </a:rPr>
              <a:t>’ their tail on some other ranch. They </a:t>
            </a:r>
            <a:r>
              <a:rPr lang="en-US" b="1" i="1" dirty="0" err="1">
                <a:solidFill>
                  <a:srgbClr val="FF0000"/>
                </a:solidFill>
                <a:latin typeface="+mj-lt"/>
                <a:ea typeface="Calibri" panose="020F0502020204030204" pitchFamily="34" charset="0"/>
                <a:cs typeface="Times New Roman" panose="02020603050405020304" pitchFamily="18" charset="0"/>
              </a:rPr>
              <a:t>aint</a:t>
            </a:r>
            <a:r>
              <a:rPr lang="en-US" b="1" i="1" dirty="0">
                <a:solidFill>
                  <a:srgbClr val="FF0000"/>
                </a:solidFill>
                <a:latin typeface="+mj-lt"/>
                <a:ea typeface="Calibri" panose="020F0502020204030204" pitchFamily="34" charset="0"/>
                <a:cs typeface="Times New Roman" panose="02020603050405020304" pitchFamily="18" charset="0"/>
              </a:rPr>
              <a:t> got nothing to look ahead to”</a:t>
            </a:r>
            <a:endParaRPr lang="en-GB" dirty="0">
              <a:solidFill>
                <a:srgbClr val="FF0000"/>
              </a:solidFill>
              <a:latin typeface="+mj-lt"/>
              <a:ea typeface="Calibri" panose="020F0502020204030204" pitchFamily="34" charset="0"/>
              <a:cs typeface="Times New Roman" panose="02020603050405020304" pitchFamily="18" charset="0"/>
            </a:endParaRPr>
          </a:p>
          <a:p>
            <a:pPr>
              <a:lnSpc>
                <a:spcPct val="107000"/>
              </a:lnSpc>
              <a:spcAft>
                <a:spcPts val="800"/>
              </a:spcAft>
            </a:pPr>
            <a:r>
              <a:rPr lang="en-US" sz="2000" b="1" dirty="0" smtClean="0">
                <a:solidFill>
                  <a:srgbClr val="00B0F0"/>
                </a:solidFill>
                <a:latin typeface="+mj-lt"/>
                <a:ea typeface="Calibri" panose="020F0502020204030204" pitchFamily="34" charset="0"/>
                <a:cs typeface="Times New Roman" panose="02020603050405020304" pitchFamily="18" charset="0"/>
              </a:rPr>
              <a:t>Here, in the </a:t>
            </a:r>
            <a:r>
              <a:rPr lang="en-US" sz="2000" b="1" dirty="0" smtClean="0">
                <a:solidFill>
                  <a:srgbClr val="00B0F0"/>
                </a:solidFill>
                <a:highlight>
                  <a:srgbClr val="00FFFF"/>
                </a:highlight>
                <a:latin typeface="+mj-lt"/>
                <a:ea typeface="Calibri" panose="020F0502020204030204" pitchFamily="34" charset="0"/>
                <a:cs typeface="Times New Roman" panose="02020603050405020304" pitchFamily="18" charset="0"/>
              </a:rPr>
              <a:t>precursor</a:t>
            </a:r>
            <a:r>
              <a:rPr lang="en-US" sz="2000" b="1" dirty="0" smtClean="0">
                <a:solidFill>
                  <a:srgbClr val="00B0F0"/>
                </a:solidFill>
                <a:latin typeface="+mj-lt"/>
                <a:ea typeface="Calibri" panose="020F0502020204030204" pitchFamily="34" charset="0"/>
                <a:cs typeface="Times New Roman" panose="02020603050405020304" pitchFamily="18" charset="0"/>
              </a:rPr>
              <a:t> to George’s ‘The Dream’ speech we learn that the shared dream is what unites the men and motivates them to continue though they have few pleasures in their life. </a:t>
            </a:r>
            <a:r>
              <a:rPr lang="en-GB" sz="2000" b="1" dirty="0" smtClean="0">
                <a:solidFill>
                  <a:srgbClr val="00B0F0"/>
                </a:solidFill>
                <a:latin typeface="+mj-lt"/>
                <a:ea typeface="Calibri" panose="020F0502020204030204" pitchFamily="34" charset="0"/>
                <a:cs typeface="Times New Roman" panose="02020603050405020304" pitchFamily="18" charset="0"/>
              </a:rPr>
              <a:t>This shows that, even though Lennie is </a:t>
            </a:r>
            <a:r>
              <a:rPr lang="en-GB" sz="2000" b="1" dirty="0" smtClean="0">
                <a:solidFill>
                  <a:srgbClr val="00B0F0"/>
                </a:solidFill>
                <a:highlight>
                  <a:srgbClr val="FFFF00"/>
                </a:highlight>
                <a:latin typeface="+mj-lt"/>
                <a:ea typeface="Calibri" panose="020F0502020204030204" pitchFamily="34" charset="0"/>
                <a:cs typeface="Times New Roman" panose="02020603050405020304" pitchFamily="18" charset="0"/>
              </a:rPr>
              <a:t>characterised</a:t>
            </a:r>
            <a:r>
              <a:rPr lang="en-GB" sz="2000" b="1" dirty="0" smtClean="0">
                <a:solidFill>
                  <a:srgbClr val="00B0F0"/>
                </a:solidFill>
                <a:latin typeface="+mj-lt"/>
                <a:ea typeface="Calibri" panose="020F0502020204030204" pitchFamily="34" charset="0"/>
                <a:cs typeface="Times New Roman" panose="02020603050405020304" pitchFamily="18" charset="0"/>
              </a:rPr>
              <a:t> as childlike and George as cynical and world weary, both men are equally invested in this goal, and both need it to help them get through their horrible circumstances caused by their setting in time. Through the dream of the rabbit farm, Steinbeck shows that dreams help people to survive, no matter how difficult achieving them seems. Through George and Lennie’s dream Steinbeck </a:t>
            </a:r>
            <a:r>
              <a:rPr lang="en-GB" sz="2000" b="1" dirty="0" smtClean="0">
                <a:solidFill>
                  <a:srgbClr val="00B0F0"/>
                </a:solidFill>
                <a:highlight>
                  <a:srgbClr val="FFFF00"/>
                </a:highlight>
                <a:latin typeface="+mj-lt"/>
                <a:ea typeface="Calibri" panose="020F0502020204030204" pitchFamily="34" charset="0"/>
                <a:cs typeface="Times New Roman" panose="02020603050405020304" pitchFamily="18" charset="0"/>
              </a:rPr>
              <a:t>alludes symbolically</a:t>
            </a:r>
            <a:r>
              <a:rPr lang="en-GB" sz="2000" b="1" dirty="0" smtClean="0">
                <a:solidFill>
                  <a:srgbClr val="00B0F0"/>
                </a:solidFill>
                <a:latin typeface="+mj-lt"/>
                <a:ea typeface="Calibri" panose="020F0502020204030204" pitchFamily="34" charset="0"/>
                <a:cs typeface="Times New Roman" panose="02020603050405020304" pitchFamily="18" charset="0"/>
              </a:rPr>
              <a:t> to the ‘American Dream’ – the idea that every man can be successful. However, as the novel’s title (taken from Robert Burn’s ‘To A Mouse”) implies, no matter how hard we try to plan our future, things often go wrong. </a:t>
            </a:r>
            <a:endParaRPr lang="en-GB" sz="2000" b="1" dirty="0">
              <a:solidFill>
                <a:srgbClr val="00B0F0"/>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56624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Curley’s Wife </a:t>
            </a:r>
            <a:endParaRPr lang="en-GB" dirty="0"/>
          </a:p>
        </p:txBody>
      </p:sp>
      <p:sp>
        <p:nvSpPr>
          <p:cNvPr id="3" name="Content Placeholder 2"/>
          <p:cNvSpPr>
            <a:spLocks noGrp="1"/>
          </p:cNvSpPr>
          <p:nvPr>
            <p:ph idx="1"/>
          </p:nvPr>
        </p:nvSpPr>
        <p:spPr>
          <a:xfrm>
            <a:off x="119143" y="1361704"/>
            <a:ext cx="11946187" cy="5312228"/>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3200" dirty="0"/>
              <a:t>Steinbeck </a:t>
            </a:r>
            <a:r>
              <a:rPr lang="en-GB" sz="3200" dirty="0" smtClean="0"/>
              <a:t>uses </a:t>
            </a:r>
            <a:r>
              <a:rPr lang="en-GB" sz="3200" dirty="0"/>
              <a:t>other </a:t>
            </a:r>
            <a:r>
              <a:rPr lang="en-GB" sz="3200" b="1" dirty="0"/>
              <a:t>minor characters</a:t>
            </a:r>
            <a:r>
              <a:rPr lang="en-GB" sz="3200" dirty="0"/>
              <a:t> to highlight the unpleasant side of life at the ranch. </a:t>
            </a:r>
            <a:r>
              <a:rPr lang="en-GB" sz="3200" dirty="0" smtClean="0"/>
              <a:t>In </a:t>
            </a:r>
            <a:r>
              <a:rPr lang="en-GB" sz="3200" dirty="0"/>
              <a:t>Chapter Two, Steinbeck uses </a:t>
            </a:r>
            <a:r>
              <a:rPr lang="en-GB" sz="3200" b="1" dirty="0"/>
              <a:t>dialogue</a:t>
            </a:r>
            <a:r>
              <a:rPr lang="en-GB" sz="3200" dirty="0"/>
              <a:t> to </a:t>
            </a:r>
            <a:r>
              <a:rPr lang="en-GB" sz="3200" dirty="0" smtClean="0"/>
              <a:t>reveal the predatory nature of people in this setting. </a:t>
            </a:r>
            <a:r>
              <a:rPr lang="en-GB" sz="3200" dirty="0"/>
              <a:t>Candy, the old </a:t>
            </a:r>
            <a:r>
              <a:rPr lang="en-GB" sz="3200" dirty="0" err="1"/>
              <a:t>swamper</a:t>
            </a:r>
            <a:r>
              <a:rPr lang="en-GB" sz="3200" dirty="0"/>
              <a:t>, introduces us to the character of Curley’s wife:</a:t>
            </a:r>
          </a:p>
          <a:p>
            <a:pPr marL="0" indent="0">
              <a:buNone/>
            </a:pPr>
            <a:r>
              <a:rPr lang="en-GB" sz="3200" i="1" dirty="0">
                <a:solidFill>
                  <a:srgbClr val="FF0000"/>
                </a:solidFill>
              </a:rPr>
              <a:t>“Know what I think?” George did not answer. “Well I think Curley’s married… a tart</a:t>
            </a:r>
            <a:r>
              <a:rPr lang="en-GB" sz="3200" i="1" dirty="0" smtClean="0">
                <a:solidFill>
                  <a:srgbClr val="FF0000"/>
                </a:solidFill>
              </a:rPr>
              <a:t>.”</a:t>
            </a:r>
            <a:endParaRPr lang="en-GB" sz="3200" dirty="0">
              <a:solidFill>
                <a:srgbClr val="FF0000"/>
              </a:solidFill>
            </a:endParaRPr>
          </a:p>
        </p:txBody>
      </p:sp>
    </p:spTree>
    <p:extLst>
      <p:ext uri="{BB962C8B-B14F-4D97-AF65-F5344CB8AC3E}">
        <p14:creationId xmlns:p14="http://schemas.microsoft.com/office/powerpoint/2010/main" val="3757883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13" y="0"/>
            <a:ext cx="8911687" cy="1280890"/>
          </a:xfrm>
        </p:spPr>
        <p:style>
          <a:lnRef idx="2">
            <a:schemeClr val="accent1"/>
          </a:lnRef>
          <a:fillRef idx="1">
            <a:schemeClr val="lt1"/>
          </a:fillRef>
          <a:effectRef idx="0">
            <a:schemeClr val="accent1"/>
          </a:effectRef>
          <a:fontRef idx="minor">
            <a:schemeClr val="dk1"/>
          </a:fontRef>
        </p:style>
        <p:txBody>
          <a:bodyPr/>
          <a:lstStyle/>
          <a:p>
            <a:r>
              <a:rPr lang="en-GB" dirty="0" smtClean="0"/>
              <a:t>Curley’s Wife </a:t>
            </a:r>
            <a:endParaRPr lang="en-GB" dirty="0"/>
          </a:p>
        </p:txBody>
      </p:sp>
      <p:sp>
        <p:nvSpPr>
          <p:cNvPr id="3" name="Content Placeholder 2"/>
          <p:cNvSpPr>
            <a:spLocks noGrp="1"/>
          </p:cNvSpPr>
          <p:nvPr>
            <p:ph idx="1"/>
          </p:nvPr>
        </p:nvSpPr>
        <p:spPr>
          <a:xfrm>
            <a:off x="218494" y="640444"/>
            <a:ext cx="11728083" cy="6069113"/>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400" dirty="0"/>
              <a:t>In Chapter Two, Steinbeck uses </a:t>
            </a:r>
            <a:r>
              <a:rPr lang="en-GB" sz="2400" b="1" dirty="0"/>
              <a:t>dialogue</a:t>
            </a:r>
            <a:r>
              <a:rPr lang="en-GB" sz="2400" dirty="0"/>
              <a:t> to </a:t>
            </a:r>
            <a:r>
              <a:rPr lang="en-GB" sz="2400" dirty="0" smtClean="0"/>
              <a:t>reveal the predatory nature of people in this setting. </a:t>
            </a:r>
            <a:r>
              <a:rPr lang="en-GB" sz="2400" dirty="0"/>
              <a:t>Candy, the old </a:t>
            </a:r>
            <a:r>
              <a:rPr lang="en-GB" sz="2400" dirty="0" err="1"/>
              <a:t>swamper</a:t>
            </a:r>
            <a:r>
              <a:rPr lang="en-GB" sz="2400" dirty="0"/>
              <a:t>, introduces us to the character of Curley’s wife:</a:t>
            </a:r>
          </a:p>
          <a:p>
            <a:pPr marL="0" indent="0">
              <a:buNone/>
            </a:pPr>
            <a:r>
              <a:rPr lang="en-GB" sz="2400" i="1" dirty="0">
                <a:solidFill>
                  <a:srgbClr val="FF0000"/>
                </a:solidFill>
              </a:rPr>
              <a:t>“Know what I think?” George did not answer. “Well I think Curley’s married… a tart.”</a:t>
            </a:r>
            <a:endParaRPr lang="en-GB" sz="2400" dirty="0">
              <a:solidFill>
                <a:srgbClr val="FF0000"/>
              </a:solidFill>
            </a:endParaRPr>
          </a:p>
          <a:p>
            <a:pPr marL="0" indent="0">
              <a:buNone/>
            </a:pPr>
            <a:r>
              <a:rPr lang="en-GB" sz="2400" b="1" dirty="0">
                <a:solidFill>
                  <a:srgbClr val="00B0F0"/>
                </a:solidFill>
              </a:rPr>
              <a:t>Curley’s wife is the only woman living on the ranch. She acts in a provocative manner and is said by Candy to be giving the other men </a:t>
            </a:r>
            <a:r>
              <a:rPr lang="en-GB" sz="2400" b="1" i="1" dirty="0">
                <a:solidFill>
                  <a:srgbClr val="00B0F0"/>
                </a:solidFill>
              </a:rPr>
              <a:t>“the eye”. </a:t>
            </a:r>
            <a:r>
              <a:rPr lang="en-GB" sz="2400" b="1" dirty="0">
                <a:solidFill>
                  <a:srgbClr val="00B0F0"/>
                </a:solidFill>
              </a:rPr>
              <a:t>Steinbeck portrays Curley’s wife very negatively: she is seen as a “rat-trap” who lures the other men into trouble. However, we are also encouraged to feel sorry for her – we do not find out her name, and she is dismissively called “Curley’s wife” by the men – whether out of fear (of Curley) or disinterest, we do not know. These features of characterisation highlight to the reader that America was </a:t>
            </a:r>
            <a:r>
              <a:rPr lang="en-GB" sz="2400" b="1" dirty="0" smtClean="0">
                <a:solidFill>
                  <a:srgbClr val="00B0F0"/>
                </a:solidFill>
              </a:rPr>
              <a:t>a </a:t>
            </a:r>
            <a:r>
              <a:rPr lang="en-GB" sz="2400" b="1" dirty="0">
                <a:solidFill>
                  <a:srgbClr val="00B0F0"/>
                </a:solidFill>
              </a:rPr>
              <a:t>very sexist place at this time. Women were not seen as equal to men. Curley’s wife’s mistreatment and resulting misery through the novel emphasises </a:t>
            </a:r>
            <a:r>
              <a:rPr lang="en-GB" sz="2400" b="1" dirty="0" smtClean="0">
                <a:solidFill>
                  <a:srgbClr val="00B0F0"/>
                </a:solidFill>
              </a:rPr>
              <a:t>the idea that life without something to look forward or friends is unbearable.</a:t>
            </a:r>
            <a:endParaRPr lang="en-GB" sz="2400" b="1" dirty="0">
              <a:solidFill>
                <a:srgbClr val="00B0F0"/>
              </a:solidFill>
            </a:endParaRPr>
          </a:p>
        </p:txBody>
      </p:sp>
    </p:spTree>
    <p:extLst>
      <p:ext uri="{BB962C8B-B14F-4D97-AF65-F5344CB8AC3E}">
        <p14:creationId xmlns:p14="http://schemas.microsoft.com/office/powerpoint/2010/main" val="802514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Crooks 1</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GB" sz="3200" dirty="0" smtClean="0"/>
              <a:t> </a:t>
            </a:r>
            <a:r>
              <a:rPr lang="en-GB" sz="3200" dirty="0"/>
              <a:t>Steinbeck </a:t>
            </a:r>
            <a:r>
              <a:rPr lang="en-GB" sz="3200" dirty="0" smtClean="0"/>
              <a:t>explores </a:t>
            </a:r>
            <a:r>
              <a:rPr lang="en-GB" sz="3200" dirty="0"/>
              <a:t>the transforming impact dreams can have on </a:t>
            </a:r>
            <a:r>
              <a:rPr lang="en-GB" sz="3200" dirty="0" smtClean="0"/>
              <a:t>people through the character of Crooks who </a:t>
            </a:r>
            <a:r>
              <a:rPr lang="en-GB" sz="3200" dirty="0"/>
              <a:t>is psychologically restored when he becomes involved in George and Lennie’s dream. </a:t>
            </a:r>
            <a:endParaRPr lang="en-GB" sz="3200" dirty="0" smtClean="0"/>
          </a:p>
          <a:p>
            <a:pPr marL="0" indent="0">
              <a:buNone/>
            </a:pPr>
            <a:r>
              <a:rPr lang="en-GB" sz="3200" dirty="0" smtClean="0"/>
              <a:t>Crooks </a:t>
            </a:r>
            <a:r>
              <a:rPr lang="en-GB" sz="3200" dirty="0"/>
              <a:t>is a particular victim of the novel’s setting: black, he has suffered a lifetime of racism. When Crooks is introduced, Steinbeck characterises him as a bitter and cruel character who torments Lennie by pointing out risks and problems in George and Lennie’s plan: </a:t>
            </a:r>
            <a:r>
              <a:rPr lang="en-GB" sz="3200" dirty="0">
                <a:solidFill>
                  <a:srgbClr val="FF0000"/>
                </a:solidFill>
              </a:rPr>
              <a:t>‘Nobody ever gets to heaven, and nobody gets no land’. </a:t>
            </a:r>
            <a:endParaRPr lang="en-GB" sz="3200" dirty="0" smtClean="0">
              <a:solidFill>
                <a:srgbClr val="FF0000"/>
              </a:solidFill>
            </a:endParaRPr>
          </a:p>
        </p:txBody>
      </p:sp>
    </p:spTree>
    <p:extLst>
      <p:ext uri="{BB962C8B-B14F-4D97-AF65-F5344CB8AC3E}">
        <p14:creationId xmlns:p14="http://schemas.microsoft.com/office/powerpoint/2010/main" val="2603875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Crooks</a:t>
            </a:r>
            <a:endParaRPr lang="en-GB" dirty="0"/>
          </a:p>
        </p:txBody>
      </p:sp>
      <p:sp>
        <p:nvSpPr>
          <p:cNvPr id="3" name="Content Placeholder 2"/>
          <p:cNvSpPr>
            <a:spLocks noGrp="1"/>
          </p:cNvSpPr>
          <p:nvPr>
            <p:ph idx="1"/>
          </p:nvPr>
        </p:nvSpPr>
        <p:spPr>
          <a:xfrm>
            <a:off x="213755" y="950025"/>
            <a:ext cx="11780323" cy="564078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000" dirty="0" smtClean="0"/>
              <a:t> </a:t>
            </a:r>
            <a:r>
              <a:rPr lang="en-GB" sz="2000" dirty="0"/>
              <a:t>Steinbeck </a:t>
            </a:r>
            <a:r>
              <a:rPr lang="en-GB" sz="2000" dirty="0" smtClean="0"/>
              <a:t>explores </a:t>
            </a:r>
            <a:r>
              <a:rPr lang="en-GB" sz="2000" dirty="0"/>
              <a:t>the transforming impact dreams can have on </a:t>
            </a:r>
            <a:r>
              <a:rPr lang="en-GB" sz="2000" dirty="0" smtClean="0"/>
              <a:t>people through the character of Crooks who </a:t>
            </a:r>
            <a:r>
              <a:rPr lang="en-GB" sz="2000" dirty="0"/>
              <a:t>is psychologically restored when he becomes involved in George and Lennie’s dream. </a:t>
            </a:r>
            <a:endParaRPr lang="en-GB" sz="2000" dirty="0" smtClean="0"/>
          </a:p>
          <a:p>
            <a:pPr marL="0" indent="0">
              <a:buNone/>
            </a:pPr>
            <a:r>
              <a:rPr lang="en-GB" sz="2000" dirty="0" smtClean="0"/>
              <a:t>Crooks </a:t>
            </a:r>
            <a:r>
              <a:rPr lang="en-GB" sz="2000" dirty="0"/>
              <a:t>is a particular victim of the novel’s setting: black, he has suffered a lifetime of racism. When Crooks is introduced, Steinbeck characterises him as a bitter and cruel character who torments Lennie by pointing out risks and problems in George and Lennie’s plan: </a:t>
            </a:r>
            <a:r>
              <a:rPr lang="en-GB" sz="2000" dirty="0">
                <a:solidFill>
                  <a:srgbClr val="FF0000"/>
                </a:solidFill>
              </a:rPr>
              <a:t>‘Nobody ever gets to heaven, and nobody gets no land’. </a:t>
            </a:r>
            <a:r>
              <a:rPr lang="en-GB" sz="2000" b="1" dirty="0" smtClean="0">
                <a:solidFill>
                  <a:srgbClr val="00B0F0"/>
                </a:solidFill>
              </a:rPr>
              <a:t>Crooks </a:t>
            </a:r>
            <a:r>
              <a:rPr lang="en-GB" sz="2000" b="1" dirty="0">
                <a:solidFill>
                  <a:srgbClr val="00B0F0"/>
                </a:solidFill>
              </a:rPr>
              <a:t>is nihilistic after a lifetime of isolation and disappointment. Like </a:t>
            </a:r>
            <a:r>
              <a:rPr lang="en-US" sz="2000" b="1" dirty="0">
                <a:solidFill>
                  <a:srgbClr val="00B0F0"/>
                </a:solidFill>
              </a:rPr>
              <a:t>Candy, a physical disability sets him apart from the other workers and makes him worry that he will soon wear out his usefulness on the ranch. Crooks' isolation is made worse by the fact that, as a black man, he is relegated to sleep in a room in the stables; he is not allowed in the white ranch-hands’ quarters and not invited to play cards or visit brothels with them.  With Crooks, the same unjust, predatory rules hold true for people based on the </a:t>
            </a:r>
            <a:r>
              <a:rPr lang="en-US" sz="2000" b="1" dirty="0" err="1">
                <a:solidFill>
                  <a:srgbClr val="00B0F0"/>
                </a:solidFill>
              </a:rPr>
              <a:t>colour</a:t>
            </a:r>
            <a:r>
              <a:rPr lang="en-US" sz="2000" b="1" dirty="0">
                <a:solidFill>
                  <a:srgbClr val="00B0F0"/>
                </a:solidFill>
              </a:rPr>
              <a:t> of their </a:t>
            </a:r>
            <a:r>
              <a:rPr lang="en-US" sz="2000" b="1" dirty="0" smtClean="0">
                <a:solidFill>
                  <a:srgbClr val="00B0F0"/>
                </a:solidFill>
              </a:rPr>
              <a:t>skin. </a:t>
            </a:r>
            <a:r>
              <a:rPr lang="en-US" sz="2000" b="1" dirty="0">
                <a:solidFill>
                  <a:srgbClr val="00B0F0"/>
                </a:solidFill>
              </a:rPr>
              <a:t>This makes him bitter since he is clearly an intelligent man and so he is aware of the injustice wrought upon him. The reader has already witnessed how the world conspires to crush men who are debilitated by physical or mental infirmities - with Crooks, the same unjust, predatory rules hold true for people based on the </a:t>
            </a:r>
            <a:r>
              <a:rPr lang="en-US" sz="2000" b="1" dirty="0" err="1">
                <a:solidFill>
                  <a:srgbClr val="00B0F0"/>
                </a:solidFill>
              </a:rPr>
              <a:t>colour</a:t>
            </a:r>
            <a:r>
              <a:rPr lang="en-US" sz="2000" b="1" dirty="0">
                <a:solidFill>
                  <a:srgbClr val="00B0F0"/>
                </a:solidFill>
              </a:rPr>
              <a:t> of their skin  and so we can understand why Crooks is wary of the white men and bitter towards them</a:t>
            </a:r>
            <a:r>
              <a:rPr lang="en-US" sz="2000" b="1" dirty="0" smtClean="0">
                <a:solidFill>
                  <a:srgbClr val="00B0F0"/>
                </a:solidFill>
              </a:rPr>
              <a:t>.</a:t>
            </a:r>
            <a:endParaRPr lang="en-GB" sz="2000" b="1" dirty="0">
              <a:solidFill>
                <a:srgbClr val="00B0F0"/>
              </a:solidFill>
            </a:endParaRPr>
          </a:p>
        </p:txBody>
      </p:sp>
    </p:spTree>
    <p:extLst>
      <p:ext uri="{BB962C8B-B14F-4D97-AF65-F5344CB8AC3E}">
        <p14:creationId xmlns:p14="http://schemas.microsoft.com/office/powerpoint/2010/main" val="25826688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Crooks 2</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lnSpcReduction="10000"/>
          </a:bodyPr>
          <a:lstStyle/>
          <a:p>
            <a:pPr marL="0" indent="0">
              <a:buNone/>
            </a:pPr>
            <a:r>
              <a:rPr lang="en-US" sz="3200" dirty="0"/>
              <a:t>Through this interaction Steinbeck alludes to the theme of the Predatory Nature of Men. Crooks delights in teasing Lennie about George not returning because he has been made bitter through loneliness and isolation – as Lennie </a:t>
            </a:r>
            <a:r>
              <a:rPr lang="en-US" sz="3200" dirty="0" smtClean="0"/>
              <a:t>said, the </a:t>
            </a:r>
            <a:r>
              <a:rPr lang="en-US" sz="3200" dirty="0"/>
              <a:t>ranch is a </a:t>
            </a:r>
            <a:r>
              <a:rPr lang="en-US" sz="3200" dirty="0">
                <a:solidFill>
                  <a:srgbClr val="FF0000"/>
                </a:solidFill>
              </a:rPr>
              <a:t>‘mean’ </a:t>
            </a:r>
            <a:r>
              <a:rPr lang="en-US" sz="3200" dirty="0"/>
              <a:t>place. It is a setting where kindness and empathy are rarely shown and where cruelty and bitterness thrive.</a:t>
            </a:r>
            <a:r>
              <a:rPr lang="en-GB" sz="3200" dirty="0"/>
              <a:t> </a:t>
            </a:r>
            <a:r>
              <a:rPr lang="en-GB" sz="3200" b="1" dirty="0">
                <a:solidFill>
                  <a:srgbClr val="00B0F0"/>
                </a:solidFill>
              </a:rPr>
              <a:t>However, when Candy mentions that he’s putting in money, Crooks has reason to believe the dream might be possible and he quickly asks if he can join them, his previous bitterness disappearing. Steinbeck shows that faith in a dream can draw someone back from bitter </a:t>
            </a:r>
            <a:r>
              <a:rPr lang="en-GB" sz="3200" b="1" dirty="0" smtClean="0">
                <a:solidFill>
                  <a:srgbClr val="00B0F0"/>
                </a:solidFill>
              </a:rPr>
              <a:t>hopelessness. </a:t>
            </a:r>
          </a:p>
        </p:txBody>
      </p:sp>
    </p:spTree>
    <p:extLst>
      <p:ext uri="{BB962C8B-B14F-4D97-AF65-F5344CB8AC3E}">
        <p14:creationId xmlns:p14="http://schemas.microsoft.com/office/powerpoint/2010/main" val="1949666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55" y="0"/>
            <a:ext cx="8911687" cy="824680"/>
          </a:xfrm>
        </p:spPr>
        <p:style>
          <a:lnRef idx="2">
            <a:schemeClr val="dk1"/>
          </a:lnRef>
          <a:fillRef idx="1">
            <a:schemeClr val="lt1"/>
          </a:fillRef>
          <a:effectRef idx="0">
            <a:schemeClr val="dk1"/>
          </a:effectRef>
          <a:fontRef idx="minor">
            <a:schemeClr val="dk1"/>
          </a:fontRef>
        </p:style>
        <p:txBody>
          <a:bodyPr/>
          <a:lstStyle/>
          <a:p>
            <a:r>
              <a:rPr lang="en-GB" dirty="0" smtClean="0"/>
              <a:t>Crooks 2</a:t>
            </a:r>
            <a:endParaRPr lang="en-GB" dirty="0"/>
          </a:p>
        </p:txBody>
      </p:sp>
      <p:sp>
        <p:nvSpPr>
          <p:cNvPr id="3" name="Content Placeholder 2"/>
          <p:cNvSpPr>
            <a:spLocks noGrp="1"/>
          </p:cNvSpPr>
          <p:nvPr>
            <p:ph idx="1"/>
          </p:nvPr>
        </p:nvSpPr>
        <p:spPr>
          <a:xfrm>
            <a:off x="213755" y="950025"/>
            <a:ext cx="11780323" cy="5628906"/>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buNone/>
            </a:pPr>
            <a:r>
              <a:rPr lang="en-GB" sz="3200" dirty="0" smtClean="0"/>
              <a:t>Crooks begins </a:t>
            </a:r>
            <a:r>
              <a:rPr lang="en-GB" sz="3200" dirty="0"/>
              <a:t>to open up to Lennie eventually, </a:t>
            </a:r>
            <a:r>
              <a:rPr lang="en-GB" sz="3200" dirty="0" smtClean="0"/>
              <a:t>but this advancement is short lived. Soon </a:t>
            </a:r>
            <a:r>
              <a:rPr lang="en-GB" sz="3200" dirty="0"/>
              <a:t>after Curley’s wife appears, and tells Crooks:</a:t>
            </a:r>
          </a:p>
          <a:p>
            <a:pPr marL="0" indent="0">
              <a:buNone/>
            </a:pPr>
            <a:r>
              <a:rPr lang="en-GB" sz="3200" i="1" dirty="0">
                <a:solidFill>
                  <a:srgbClr val="FF0000"/>
                </a:solidFill>
              </a:rPr>
              <a:t>“Well, you keep your place then, Nigger. I could get you strung up on a tree so easy it </a:t>
            </a:r>
            <a:r>
              <a:rPr lang="en-GB" sz="3200" i="1" dirty="0" err="1">
                <a:solidFill>
                  <a:srgbClr val="FF0000"/>
                </a:solidFill>
              </a:rPr>
              <a:t>ain’t</a:t>
            </a:r>
            <a:r>
              <a:rPr lang="en-GB" sz="3200" i="1" dirty="0">
                <a:solidFill>
                  <a:srgbClr val="FF0000"/>
                </a:solidFill>
              </a:rPr>
              <a:t> even funny</a:t>
            </a:r>
            <a:r>
              <a:rPr lang="en-GB" sz="3200" i="1" dirty="0" smtClean="0">
                <a:solidFill>
                  <a:srgbClr val="FF0000"/>
                </a:solidFill>
              </a:rPr>
              <a:t>.”</a:t>
            </a:r>
            <a:endParaRPr lang="en-GB" sz="3200" dirty="0">
              <a:solidFill>
                <a:srgbClr val="FF0000"/>
              </a:solidFill>
            </a:endParaRPr>
          </a:p>
          <a:p>
            <a:pPr marL="0" indent="0">
              <a:buNone/>
            </a:pPr>
            <a:r>
              <a:rPr lang="en-GB" sz="3200" b="1" dirty="0">
                <a:solidFill>
                  <a:srgbClr val="00B0F0"/>
                </a:solidFill>
              </a:rPr>
              <a:t>From this scene, we can see that Crooks yearns for companionship and acceptance like many of the other characters. But when Curley’s wife acts cruelly towards him, it strips away the trust he was beginning to feel towards the other men. </a:t>
            </a:r>
            <a:r>
              <a:rPr lang="en-GB" sz="3200" b="1" dirty="0" smtClean="0">
                <a:solidFill>
                  <a:srgbClr val="00B0F0"/>
                </a:solidFill>
              </a:rPr>
              <a:t>Likewise we know that, however despicable her comment might be, </a:t>
            </a:r>
            <a:r>
              <a:rPr lang="en-GB" sz="3200" b="1" dirty="0">
                <a:solidFill>
                  <a:srgbClr val="00B0F0"/>
                </a:solidFill>
              </a:rPr>
              <a:t>we know also that Curley’s wife is mistreated and lonely herself – and through this scene, Steinbeck reminds us of the nature of discrimination and intolerance – those who are treated cruelly often become cruel themselves as a defence mechanism. - hatred only breeds more hatred.</a:t>
            </a:r>
          </a:p>
          <a:p>
            <a:pPr marL="0" indent="0">
              <a:buNone/>
            </a:pPr>
            <a:endParaRPr lang="en-GB" sz="3200" b="1" dirty="0">
              <a:solidFill>
                <a:srgbClr val="00B0F0"/>
              </a:solidFill>
            </a:endParaRPr>
          </a:p>
        </p:txBody>
      </p:sp>
    </p:spTree>
    <p:extLst>
      <p:ext uri="{BB962C8B-B14F-4D97-AF65-F5344CB8AC3E}">
        <p14:creationId xmlns:p14="http://schemas.microsoft.com/office/powerpoint/2010/main" val="1585448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PEAR paragraphs for critical essays</a:t>
            </a:r>
            <a:endParaRPr lang="en-GB" u="sng" dirty="0"/>
          </a:p>
        </p:txBody>
      </p:sp>
      <p:sp>
        <p:nvSpPr>
          <p:cNvPr id="3" name="Content Placeholder 2"/>
          <p:cNvSpPr>
            <a:spLocks noGrp="1"/>
          </p:cNvSpPr>
          <p:nvPr>
            <p:ph idx="1"/>
          </p:nvPr>
        </p:nvSpPr>
        <p:spPr>
          <a:xfrm>
            <a:off x="2589212" y="1622961"/>
            <a:ext cx="8915400" cy="3777622"/>
          </a:xfrm>
        </p:spPr>
        <p:txBody>
          <a:bodyPr>
            <a:noAutofit/>
          </a:bodyPr>
          <a:lstStyle/>
          <a:p>
            <a:r>
              <a:rPr lang="en-US" sz="2800" dirty="0" smtClean="0"/>
              <a:t>Point and Response should link to the task very clearly…so it is hard to pre-write these.</a:t>
            </a:r>
          </a:p>
          <a:p>
            <a:endParaRPr lang="en-US" sz="2800" dirty="0"/>
          </a:p>
          <a:p>
            <a:r>
              <a:rPr lang="en-US" sz="2800" dirty="0" smtClean="0"/>
              <a:t>Evidence and analysis however we can pre-write and learn.</a:t>
            </a:r>
          </a:p>
          <a:p>
            <a:endParaRPr lang="en-US" sz="2800" dirty="0"/>
          </a:p>
          <a:p>
            <a:r>
              <a:rPr lang="en-US" sz="2800" dirty="0" smtClean="0"/>
              <a:t>Evidence, as has been demonstrated, read’s better and shows greater understanding of the text, if each quotation is embedded in context. </a:t>
            </a:r>
            <a:endParaRPr lang="en-GB" sz="2800" dirty="0"/>
          </a:p>
        </p:txBody>
      </p:sp>
    </p:spTree>
    <p:extLst>
      <p:ext uri="{BB962C8B-B14F-4D97-AF65-F5344CB8AC3E}">
        <p14:creationId xmlns:p14="http://schemas.microsoft.com/office/powerpoint/2010/main" val="39894717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68" y="0"/>
            <a:ext cx="8911687" cy="1280890"/>
          </a:xfrm>
        </p:spPr>
        <p:style>
          <a:lnRef idx="2">
            <a:schemeClr val="accent1"/>
          </a:lnRef>
          <a:fillRef idx="1">
            <a:schemeClr val="lt1"/>
          </a:fillRef>
          <a:effectRef idx="0">
            <a:schemeClr val="accent1"/>
          </a:effectRef>
          <a:fontRef idx="minor">
            <a:schemeClr val="dk1"/>
          </a:fontRef>
        </p:style>
        <p:txBody>
          <a:bodyPr/>
          <a:lstStyle/>
          <a:p>
            <a:r>
              <a:rPr lang="en-GB" dirty="0" smtClean="0"/>
              <a:t>Turning Point – Death of Curley’s wife</a:t>
            </a:r>
            <a:endParaRPr lang="en-GB" dirty="0"/>
          </a:p>
        </p:txBody>
      </p:sp>
      <p:sp>
        <p:nvSpPr>
          <p:cNvPr id="3" name="Content Placeholder 2"/>
          <p:cNvSpPr>
            <a:spLocks noGrp="1"/>
          </p:cNvSpPr>
          <p:nvPr>
            <p:ph idx="1"/>
          </p:nvPr>
        </p:nvSpPr>
        <p:spPr>
          <a:xfrm>
            <a:off x="107658" y="640445"/>
            <a:ext cx="11850794" cy="6217555"/>
          </a:xfrm>
        </p:spPr>
        <p:style>
          <a:lnRef idx="2">
            <a:schemeClr val="accent1"/>
          </a:lnRef>
          <a:fillRef idx="1">
            <a:schemeClr val="lt1"/>
          </a:fillRef>
          <a:effectRef idx="0">
            <a:schemeClr val="accent1"/>
          </a:effectRef>
          <a:fontRef idx="minor">
            <a:schemeClr val="dk1"/>
          </a:fontRef>
        </p:style>
        <p:txBody>
          <a:bodyPr>
            <a:normAutofit/>
          </a:bodyPr>
          <a:lstStyle/>
          <a:p>
            <a:r>
              <a:rPr lang="en-GB" sz="3200" b="1" dirty="0"/>
              <a:t>However they impact people, Steinbeck ultimately uses the plot of ‘Of Mice and Men’ to explore the fragility of dreams. </a:t>
            </a:r>
            <a:r>
              <a:rPr lang="en-GB" sz="3200" b="1" dirty="0" smtClean="0">
                <a:solidFill>
                  <a:schemeClr val="tx1"/>
                </a:solidFill>
              </a:rPr>
              <a:t>Steinbeck </a:t>
            </a:r>
            <a:r>
              <a:rPr lang="en-GB" sz="3200" b="1" dirty="0">
                <a:solidFill>
                  <a:schemeClr val="tx1"/>
                </a:solidFill>
              </a:rPr>
              <a:t>carefully foreshadows Lennie’s killing of Curley’s wife throughout the novel, so that when it happens the </a:t>
            </a:r>
            <a:r>
              <a:rPr lang="en-GB" sz="3200" b="1" dirty="0" smtClean="0">
                <a:solidFill>
                  <a:schemeClr val="tx1"/>
                </a:solidFill>
              </a:rPr>
              <a:t>reader </a:t>
            </a:r>
            <a:r>
              <a:rPr lang="en-GB" sz="3200" b="1" dirty="0">
                <a:solidFill>
                  <a:schemeClr val="tx1"/>
                </a:solidFill>
              </a:rPr>
              <a:t>is not surprised. </a:t>
            </a:r>
            <a:r>
              <a:rPr lang="en-GB" sz="3200" b="1" dirty="0" smtClean="0">
                <a:solidFill>
                  <a:schemeClr val="tx1"/>
                </a:solidFill>
              </a:rPr>
              <a:t>When they discover her lifeless body </a:t>
            </a:r>
            <a:r>
              <a:rPr lang="en-GB" sz="3200" b="1" dirty="0">
                <a:solidFill>
                  <a:schemeClr val="tx1"/>
                </a:solidFill>
              </a:rPr>
              <a:t>Candy is still keen to pursue the dream of the little farm with George, but for George this is the </a:t>
            </a:r>
            <a:r>
              <a:rPr lang="en-GB" sz="3200" b="1" dirty="0" smtClean="0">
                <a:solidFill>
                  <a:schemeClr val="tx1"/>
                </a:solidFill>
              </a:rPr>
              <a:t>end:</a:t>
            </a:r>
          </a:p>
          <a:p>
            <a:r>
              <a:rPr lang="en-GB" sz="3200" b="1" dirty="0" smtClean="0">
                <a:solidFill>
                  <a:schemeClr val="tx1"/>
                </a:solidFill>
              </a:rPr>
              <a:t> </a:t>
            </a:r>
            <a:r>
              <a:rPr lang="en-GB" sz="3200" b="1" dirty="0" smtClean="0">
                <a:solidFill>
                  <a:srgbClr val="FF0000"/>
                </a:solidFill>
              </a:rPr>
              <a:t>“</a:t>
            </a:r>
            <a:r>
              <a:rPr lang="en-GB" sz="3200" b="1" dirty="0">
                <a:solidFill>
                  <a:srgbClr val="FF0000"/>
                </a:solidFill>
              </a:rPr>
              <a:t>I think I </a:t>
            </a:r>
            <a:r>
              <a:rPr lang="en-GB" sz="3200" b="1" dirty="0" err="1">
                <a:solidFill>
                  <a:srgbClr val="FF0000"/>
                </a:solidFill>
              </a:rPr>
              <a:t>knowed</a:t>
            </a:r>
            <a:r>
              <a:rPr lang="en-GB" sz="3200" b="1" dirty="0">
                <a:solidFill>
                  <a:srgbClr val="FF0000"/>
                </a:solidFill>
              </a:rPr>
              <a:t>. I think I </a:t>
            </a:r>
            <a:r>
              <a:rPr lang="en-GB" sz="3200" b="1" dirty="0" err="1">
                <a:solidFill>
                  <a:srgbClr val="FF0000"/>
                </a:solidFill>
              </a:rPr>
              <a:t>knowed</a:t>
            </a:r>
            <a:r>
              <a:rPr lang="en-GB" sz="3200" b="1" dirty="0">
                <a:solidFill>
                  <a:srgbClr val="FF0000"/>
                </a:solidFill>
              </a:rPr>
              <a:t> from the very first we’d never do her. He </a:t>
            </a:r>
            <a:r>
              <a:rPr lang="en-GB" sz="3200" b="1" dirty="0" err="1">
                <a:solidFill>
                  <a:srgbClr val="FF0000"/>
                </a:solidFill>
              </a:rPr>
              <a:t>usta</a:t>
            </a:r>
            <a:r>
              <a:rPr lang="en-GB" sz="3200" b="1" dirty="0">
                <a:solidFill>
                  <a:srgbClr val="FF0000"/>
                </a:solidFill>
              </a:rPr>
              <a:t> like to hear about it so much I got to thinking maybe we would</a:t>
            </a:r>
            <a:r>
              <a:rPr lang="en-GB" sz="3200" b="1" dirty="0" smtClean="0">
                <a:solidFill>
                  <a:srgbClr val="FF0000"/>
                </a:solidFill>
              </a:rPr>
              <a:t>.” </a:t>
            </a:r>
          </a:p>
        </p:txBody>
      </p:sp>
    </p:spTree>
    <p:extLst>
      <p:ext uri="{BB962C8B-B14F-4D97-AF65-F5344CB8AC3E}">
        <p14:creationId xmlns:p14="http://schemas.microsoft.com/office/powerpoint/2010/main" val="1028226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68" y="0"/>
            <a:ext cx="8911687" cy="1280890"/>
          </a:xfrm>
        </p:spPr>
        <p:style>
          <a:lnRef idx="2">
            <a:schemeClr val="accent1"/>
          </a:lnRef>
          <a:fillRef idx="1">
            <a:schemeClr val="lt1"/>
          </a:fillRef>
          <a:effectRef idx="0">
            <a:schemeClr val="accent1"/>
          </a:effectRef>
          <a:fontRef idx="minor">
            <a:schemeClr val="dk1"/>
          </a:fontRef>
        </p:style>
        <p:txBody>
          <a:bodyPr/>
          <a:lstStyle/>
          <a:p>
            <a:r>
              <a:rPr lang="en-GB" dirty="0" smtClean="0"/>
              <a:t>Turning Point – Death of Curley’s wife</a:t>
            </a:r>
            <a:endParaRPr lang="en-GB" dirty="0"/>
          </a:p>
        </p:txBody>
      </p:sp>
      <p:sp>
        <p:nvSpPr>
          <p:cNvPr id="3" name="Content Placeholder 2"/>
          <p:cNvSpPr>
            <a:spLocks noGrp="1"/>
          </p:cNvSpPr>
          <p:nvPr>
            <p:ph idx="1"/>
          </p:nvPr>
        </p:nvSpPr>
        <p:spPr>
          <a:xfrm>
            <a:off x="107268" y="801810"/>
            <a:ext cx="12084732" cy="5832073"/>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GB" sz="2500" b="1" dirty="0"/>
              <a:t>However they impact people, Steinbeck ultimately uses the plot of ‘Of Mice and Men’ to explore the fragility of dreams. </a:t>
            </a:r>
            <a:r>
              <a:rPr lang="en-GB" sz="2500" b="1" dirty="0" smtClean="0">
                <a:solidFill>
                  <a:schemeClr val="tx1"/>
                </a:solidFill>
              </a:rPr>
              <a:t>Steinbeck </a:t>
            </a:r>
            <a:r>
              <a:rPr lang="en-GB" sz="2500" b="1" dirty="0">
                <a:solidFill>
                  <a:schemeClr val="tx1"/>
                </a:solidFill>
              </a:rPr>
              <a:t>carefully foreshadows Lennie’s killing of Curley’s wife throughout the novel, so that when it happens the </a:t>
            </a:r>
            <a:r>
              <a:rPr lang="en-GB" sz="2500" b="1" dirty="0" smtClean="0">
                <a:solidFill>
                  <a:schemeClr val="tx1"/>
                </a:solidFill>
              </a:rPr>
              <a:t>reader </a:t>
            </a:r>
            <a:r>
              <a:rPr lang="en-GB" sz="2500" b="1" dirty="0">
                <a:solidFill>
                  <a:schemeClr val="tx1"/>
                </a:solidFill>
              </a:rPr>
              <a:t>is not surprised. </a:t>
            </a:r>
            <a:r>
              <a:rPr lang="en-GB" sz="2500" b="1" dirty="0" smtClean="0">
                <a:solidFill>
                  <a:schemeClr val="tx1"/>
                </a:solidFill>
              </a:rPr>
              <a:t>When they discover her lifeless body </a:t>
            </a:r>
            <a:r>
              <a:rPr lang="en-GB" sz="2500" b="1" dirty="0">
                <a:solidFill>
                  <a:schemeClr val="tx1"/>
                </a:solidFill>
              </a:rPr>
              <a:t>Candy is still keen to pursue the dream of the little farm with George, but for George this is the </a:t>
            </a:r>
            <a:r>
              <a:rPr lang="en-GB" sz="2500" b="1" dirty="0" smtClean="0">
                <a:solidFill>
                  <a:schemeClr val="tx1"/>
                </a:solidFill>
              </a:rPr>
              <a:t>end: </a:t>
            </a:r>
            <a:r>
              <a:rPr lang="en-GB" sz="2500" b="1" dirty="0" smtClean="0">
                <a:solidFill>
                  <a:srgbClr val="FF0000"/>
                </a:solidFill>
              </a:rPr>
              <a:t>“</a:t>
            </a:r>
            <a:r>
              <a:rPr lang="en-GB" sz="2500" b="1" dirty="0">
                <a:solidFill>
                  <a:srgbClr val="FF0000"/>
                </a:solidFill>
              </a:rPr>
              <a:t>I think I </a:t>
            </a:r>
            <a:r>
              <a:rPr lang="en-GB" sz="2500" b="1" dirty="0" err="1">
                <a:solidFill>
                  <a:srgbClr val="FF0000"/>
                </a:solidFill>
              </a:rPr>
              <a:t>knowed</a:t>
            </a:r>
            <a:r>
              <a:rPr lang="en-GB" sz="2500" b="1" dirty="0">
                <a:solidFill>
                  <a:srgbClr val="FF0000"/>
                </a:solidFill>
              </a:rPr>
              <a:t>. I think I </a:t>
            </a:r>
            <a:r>
              <a:rPr lang="en-GB" sz="2500" b="1" dirty="0" err="1">
                <a:solidFill>
                  <a:srgbClr val="FF0000"/>
                </a:solidFill>
              </a:rPr>
              <a:t>knowed</a:t>
            </a:r>
            <a:r>
              <a:rPr lang="en-GB" sz="2500" b="1" dirty="0">
                <a:solidFill>
                  <a:srgbClr val="FF0000"/>
                </a:solidFill>
              </a:rPr>
              <a:t> from the very first we’d never do her. He </a:t>
            </a:r>
            <a:r>
              <a:rPr lang="en-GB" sz="2500" b="1" dirty="0" err="1">
                <a:solidFill>
                  <a:srgbClr val="FF0000"/>
                </a:solidFill>
              </a:rPr>
              <a:t>usta</a:t>
            </a:r>
            <a:r>
              <a:rPr lang="en-GB" sz="2500" b="1" dirty="0">
                <a:solidFill>
                  <a:srgbClr val="FF0000"/>
                </a:solidFill>
              </a:rPr>
              <a:t> like to hear about it so much I got to thinking maybe we would</a:t>
            </a:r>
            <a:r>
              <a:rPr lang="en-GB" sz="2500" b="1" dirty="0" smtClean="0">
                <a:solidFill>
                  <a:srgbClr val="FF0000"/>
                </a:solidFill>
              </a:rPr>
              <a:t>.” </a:t>
            </a:r>
            <a:r>
              <a:rPr lang="en-GB" sz="2500" b="1" dirty="0" smtClean="0">
                <a:solidFill>
                  <a:srgbClr val="00B0F0"/>
                </a:solidFill>
              </a:rPr>
              <a:t>We </a:t>
            </a:r>
            <a:r>
              <a:rPr lang="en-GB" sz="2500" b="1" dirty="0">
                <a:solidFill>
                  <a:srgbClr val="00B0F0"/>
                </a:solidFill>
              </a:rPr>
              <a:t>understand that George will now become like all the other guys. It is clear from the beginning of the novel that the rabbit farm will be a difficult thing to get, and it is also clear that Lennie cannot long survive the harsh setting. As George and Lennie’s dream becomes more achievable, the signs that it will fall to pieces – Curley’s bullying of Lennie; Curley’s wife’s tormenting of Lennie; Lennie’s accidental killing of the puppy – begin to mount. Steinbeck shows that, even when our dreams seem just within reach, predictable problems can still destroy them completely. </a:t>
            </a:r>
          </a:p>
        </p:txBody>
      </p:sp>
    </p:spTree>
    <p:extLst>
      <p:ext uri="{BB962C8B-B14F-4D97-AF65-F5344CB8AC3E}">
        <p14:creationId xmlns:p14="http://schemas.microsoft.com/office/powerpoint/2010/main" val="15411254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31" y="283451"/>
            <a:ext cx="11911969" cy="1280890"/>
          </a:xfrm>
        </p:spPr>
        <p:style>
          <a:lnRef idx="2">
            <a:schemeClr val="accent1"/>
          </a:lnRef>
          <a:fillRef idx="1">
            <a:schemeClr val="lt1"/>
          </a:fillRef>
          <a:effectRef idx="0">
            <a:schemeClr val="accent1"/>
          </a:effectRef>
          <a:fontRef idx="minor">
            <a:schemeClr val="dk1"/>
          </a:fontRef>
        </p:style>
        <p:txBody>
          <a:bodyPr/>
          <a:lstStyle/>
          <a:p>
            <a:r>
              <a:rPr lang="en-GB" dirty="0" smtClean="0"/>
              <a:t>Resolution – ending when George Kills Lennie</a:t>
            </a:r>
            <a:endParaRPr lang="en-GB" dirty="0"/>
          </a:p>
        </p:txBody>
      </p:sp>
      <p:sp>
        <p:nvSpPr>
          <p:cNvPr id="3" name="Content Placeholder 2"/>
          <p:cNvSpPr>
            <a:spLocks noGrp="1"/>
          </p:cNvSpPr>
          <p:nvPr>
            <p:ph idx="1"/>
          </p:nvPr>
        </p:nvSpPr>
        <p:spPr>
          <a:xfrm>
            <a:off x="280030" y="1147481"/>
            <a:ext cx="11660957" cy="5522259"/>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GB" sz="2400" b="1" dirty="0" smtClean="0">
                <a:solidFill>
                  <a:schemeClr val="tx1"/>
                </a:solidFill>
              </a:rPr>
              <a:t>Steinbeck uses another key incident, the resolution </a:t>
            </a:r>
            <a:r>
              <a:rPr lang="en-GB" sz="2400" b="1" dirty="0">
                <a:solidFill>
                  <a:schemeClr val="tx1"/>
                </a:solidFill>
              </a:rPr>
              <a:t>of the </a:t>
            </a:r>
            <a:r>
              <a:rPr lang="en-GB" sz="2400" b="1" dirty="0" smtClean="0">
                <a:solidFill>
                  <a:schemeClr val="tx1"/>
                </a:solidFill>
              </a:rPr>
              <a:t>novel, to show the truly special relationship that existed between George and Lennie and reveal the theme of dreams, loneliness and companionship. </a:t>
            </a:r>
          </a:p>
          <a:p>
            <a:pPr marL="0" indent="0">
              <a:buNone/>
            </a:pPr>
            <a:r>
              <a:rPr lang="en-GB" sz="2400" dirty="0"/>
              <a:t>George realises that he has no choice but to kill </a:t>
            </a:r>
            <a:r>
              <a:rPr lang="en-GB" sz="2400" dirty="0" smtClean="0"/>
              <a:t>Lennie. He </a:t>
            </a:r>
            <a:r>
              <a:rPr lang="en-GB" sz="2400" dirty="0"/>
              <a:t>thinks maybe they could bring Lennie in to be locked up, but Slim </a:t>
            </a:r>
            <a:r>
              <a:rPr lang="en-GB" sz="2400" dirty="0" smtClean="0"/>
              <a:t>disagrees:</a:t>
            </a:r>
            <a:endParaRPr lang="en-GB" sz="2400" dirty="0"/>
          </a:p>
          <a:p>
            <a:pPr marL="0" indent="0">
              <a:buNone/>
            </a:pPr>
            <a:r>
              <a:rPr lang="en-GB" sz="2400" dirty="0"/>
              <a:t>“</a:t>
            </a:r>
            <a:r>
              <a:rPr lang="en-GB" sz="2400" dirty="0">
                <a:solidFill>
                  <a:srgbClr val="FF0000"/>
                </a:solidFill>
              </a:rPr>
              <a:t>Curley’s </a:t>
            </a:r>
            <a:r>
              <a:rPr lang="en-GB" sz="2400" dirty="0" err="1">
                <a:solidFill>
                  <a:srgbClr val="FF0000"/>
                </a:solidFill>
              </a:rPr>
              <a:t>gonna</a:t>
            </a:r>
            <a:r>
              <a:rPr lang="en-GB" sz="2400" dirty="0">
                <a:solidFill>
                  <a:srgbClr val="FF0000"/>
                </a:solidFill>
              </a:rPr>
              <a:t> want to shoot him. Curley’s still mad about his hand. An </a:t>
            </a:r>
            <a:r>
              <a:rPr lang="en-GB" sz="2400" dirty="0" err="1">
                <a:solidFill>
                  <a:srgbClr val="FF0000"/>
                </a:solidFill>
              </a:rPr>
              <a:t>s’pose</a:t>
            </a:r>
            <a:r>
              <a:rPr lang="en-GB" sz="2400" dirty="0">
                <a:solidFill>
                  <a:srgbClr val="FF0000"/>
                </a:solidFill>
              </a:rPr>
              <a:t> they lock him up an’ strap him down and put him in a cage? That </a:t>
            </a:r>
            <a:r>
              <a:rPr lang="en-GB" sz="2400" dirty="0" err="1">
                <a:solidFill>
                  <a:srgbClr val="FF0000"/>
                </a:solidFill>
              </a:rPr>
              <a:t>ain’t</a:t>
            </a:r>
            <a:r>
              <a:rPr lang="en-GB" sz="2400" dirty="0">
                <a:solidFill>
                  <a:srgbClr val="FF0000"/>
                </a:solidFill>
              </a:rPr>
              <a:t> no good </a:t>
            </a:r>
            <a:r>
              <a:rPr lang="en-GB" sz="2400" dirty="0" smtClean="0">
                <a:solidFill>
                  <a:srgbClr val="FF0000"/>
                </a:solidFill>
              </a:rPr>
              <a:t>George”. </a:t>
            </a:r>
            <a:r>
              <a:rPr lang="en-GB" sz="2400" dirty="0"/>
              <a:t>W</a:t>
            </a:r>
            <a:r>
              <a:rPr lang="en-GB" sz="2400" dirty="0" smtClean="0"/>
              <a:t>hen he finds Lennie George </a:t>
            </a:r>
            <a:r>
              <a:rPr lang="en-GB" sz="2400" dirty="0"/>
              <a:t>tries to make Lennie think everything is normal. He tries to </a:t>
            </a:r>
            <a:r>
              <a:rPr lang="en-GB" sz="2400" dirty="0">
                <a:solidFill>
                  <a:srgbClr val="FF0000"/>
                </a:solidFill>
              </a:rPr>
              <a:t>“give him hell”, </a:t>
            </a:r>
            <a:r>
              <a:rPr lang="en-GB" sz="2400" dirty="0"/>
              <a:t>but he </a:t>
            </a:r>
            <a:r>
              <a:rPr lang="en-GB" sz="2400" dirty="0" smtClean="0"/>
              <a:t>can’t and instead he </a:t>
            </a:r>
            <a:r>
              <a:rPr lang="en-GB" sz="2400" dirty="0"/>
              <a:t>makes sure </a:t>
            </a:r>
            <a:r>
              <a:rPr lang="en-GB" sz="2400" dirty="0" smtClean="0"/>
              <a:t>that, before he kills him, </a:t>
            </a:r>
            <a:r>
              <a:rPr lang="en-GB" sz="2400" dirty="0"/>
              <a:t>Lennie knows he is not </a:t>
            </a:r>
            <a:r>
              <a:rPr lang="en-GB" sz="2400" dirty="0" smtClean="0"/>
              <a:t>angry with him: </a:t>
            </a:r>
          </a:p>
          <a:p>
            <a:pPr marL="0" indent="0">
              <a:buNone/>
            </a:pPr>
            <a:r>
              <a:rPr lang="en-GB" sz="2400" dirty="0" smtClean="0"/>
              <a:t>“</a:t>
            </a:r>
            <a:r>
              <a:rPr lang="en-GB" sz="2400" dirty="0">
                <a:solidFill>
                  <a:srgbClr val="FF0000"/>
                </a:solidFill>
              </a:rPr>
              <a:t>No Lennie, I </a:t>
            </a:r>
            <a:r>
              <a:rPr lang="en-GB" sz="2400" dirty="0" err="1">
                <a:solidFill>
                  <a:srgbClr val="FF0000"/>
                </a:solidFill>
              </a:rPr>
              <a:t>ain’t</a:t>
            </a:r>
            <a:r>
              <a:rPr lang="en-GB" sz="2400" dirty="0">
                <a:solidFill>
                  <a:srgbClr val="FF0000"/>
                </a:solidFill>
              </a:rPr>
              <a:t> mad. I never been mad an I </a:t>
            </a:r>
            <a:r>
              <a:rPr lang="en-GB" sz="2400" dirty="0" err="1">
                <a:solidFill>
                  <a:srgbClr val="FF0000"/>
                </a:solidFill>
              </a:rPr>
              <a:t>ain’t</a:t>
            </a:r>
            <a:r>
              <a:rPr lang="en-GB" sz="2400" dirty="0">
                <a:solidFill>
                  <a:srgbClr val="FF0000"/>
                </a:solidFill>
              </a:rPr>
              <a:t> now. That’s a thing I want you to know.”</a:t>
            </a:r>
          </a:p>
          <a:p>
            <a:pPr marL="0" indent="0">
              <a:buNone/>
            </a:pPr>
            <a:endParaRPr lang="en-GB" sz="2400" dirty="0" smtClean="0">
              <a:solidFill>
                <a:schemeClr val="tx1"/>
              </a:solidFill>
            </a:endParaRPr>
          </a:p>
          <a:p>
            <a:pPr marL="0" indent="0">
              <a:buNone/>
            </a:pPr>
            <a:endParaRPr lang="en-GB" sz="2400" b="1" dirty="0">
              <a:solidFill>
                <a:schemeClr val="tx1"/>
              </a:solidFill>
            </a:endParaRPr>
          </a:p>
        </p:txBody>
      </p:sp>
    </p:spTree>
    <p:extLst>
      <p:ext uri="{BB962C8B-B14F-4D97-AF65-F5344CB8AC3E}">
        <p14:creationId xmlns:p14="http://schemas.microsoft.com/office/powerpoint/2010/main" val="19687531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031" y="283451"/>
            <a:ext cx="11911969" cy="1280890"/>
          </a:xfrm>
        </p:spPr>
        <p:style>
          <a:lnRef idx="2">
            <a:schemeClr val="accent1"/>
          </a:lnRef>
          <a:fillRef idx="1">
            <a:schemeClr val="lt1"/>
          </a:fillRef>
          <a:effectRef idx="0">
            <a:schemeClr val="accent1"/>
          </a:effectRef>
          <a:fontRef idx="minor">
            <a:schemeClr val="dk1"/>
          </a:fontRef>
        </p:style>
        <p:txBody>
          <a:bodyPr/>
          <a:lstStyle/>
          <a:p>
            <a:r>
              <a:rPr lang="en-GB" dirty="0" smtClean="0"/>
              <a:t>Resolution – ending when George Kills Lennie</a:t>
            </a:r>
            <a:endParaRPr lang="en-GB" dirty="0"/>
          </a:p>
        </p:txBody>
      </p:sp>
      <p:sp>
        <p:nvSpPr>
          <p:cNvPr id="3" name="Content Placeholder 2"/>
          <p:cNvSpPr>
            <a:spLocks noGrp="1"/>
          </p:cNvSpPr>
          <p:nvPr>
            <p:ph idx="1"/>
          </p:nvPr>
        </p:nvSpPr>
        <p:spPr>
          <a:xfrm>
            <a:off x="143435" y="1147481"/>
            <a:ext cx="11905130" cy="5710519"/>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buNone/>
            </a:pPr>
            <a:r>
              <a:rPr lang="en-GB" sz="3100" b="1" dirty="0" smtClean="0">
                <a:solidFill>
                  <a:schemeClr val="tx1"/>
                </a:solidFill>
              </a:rPr>
              <a:t>Steinbeck uses another key incident, the resolution </a:t>
            </a:r>
            <a:r>
              <a:rPr lang="en-GB" sz="3100" b="1" dirty="0">
                <a:solidFill>
                  <a:schemeClr val="tx1"/>
                </a:solidFill>
              </a:rPr>
              <a:t>of the </a:t>
            </a:r>
            <a:r>
              <a:rPr lang="en-GB" sz="3100" b="1" dirty="0" smtClean="0">
                <a:solidFill>
                  <a:schemeClr val="tx1"/>
                </a:solidFill>
              </a:rPr>
              <a:t>novel, to show the truly special relationship the existed between George and Lennie and reveal the theme of dreams, loneliness and companionship. </a:t>
            </a:r>
          </a:p>
          <a:p>
            <a:pPr marL="0" indent="0">
              <a:buNone/>
            </a:pPr>
            <a:r>
              <a:rPr lang="en-GB" sz="3100" dirty="0"/>
              <a:t>George realises that he has no choice but to kill </a:t>
            </a:r>
            <a:r>
              <a:rPr lang="en-GB" sz="3100" dirty="0" smtClean="0"/>
              <a:t>Lennie. He </a:t>
            </a:r>
            <a:r>
              <a:rPr lang="en-GB" sz="3100" dirty="0"/>
              <a:t>thinks maybe they could bring Lennie in to be locked up, but Slim </a:t>
            </a:r>
            <a:r>
              <a:rPr lang="en-GB" sz="3100" dirty="0" smtClean="0"/>
              <a:t>disagrees:</a:t>
            </a:r>
            <a:endParaRPr lang="en-GB" sz="3100" dirty="0"/>
          </a:p>
          <a:p>
            <a:pPr marL="0" indent="0">
              <a:buNone/>
            </a:pPr>
            <a:r>
              <a:rPr lang="en-GB" sz="3100" dirty="0"/>
              <a:t>“</a:t>
            </a:r>
            <a:r>
              <a:rPr lang="en-GB" sz="3100" dirty="0">
                <a:solidFill>
                  <a:srgbClr val="FF0000"/>
                </a:solidFill>
              </a:rPr>
              <a:t>Curley’s </a:t>
            </a:r>
            <a:r>
              <a:rPr lang="en-GB" sz="3100" dirty="0" err="1">
                <a:solidFill>
                  <a:srgbClr val="FF0000"/>
                </a:solidFill>
              </a:rPr>
              <a:t>gonna</a:t>
            </a:r>
            <a:r>
              <a:rPr lang="en-GB" sz="3100" dirty="0">
                <a:solidFill>
                  <a:srgbClr val="FF0000"/>
                </a:solidFill>
              </a:rPr>
              <a:t> want to shoot him. Curley’s still mad about his hand. An </a:t>
            </a:r>
            <a:r>
              <a:rPr lang="en-GB" sz="3100" dirty="0" err="1">
                <a:solidFill>
                  <a:srgbClr val="FF0000"/>
                </a:solidFill>
              </a:rPr>
              <a:t>s’pose</a:t>
            </a:r>
            <a:r>
              <a:rPr lang="en-GB" sz="3100" dirty="0">
                <a:solidFill>
                  <a:srgbClr val="FF0000"/>
                </a:solidFill>
              </a:rPr>
              <a:t> they lock him up an’ strap him down and put him in a cage? That </a:t>
            </a:r>
            <a:r>
              <a:rPr lang="en-GB" sz="3100" dirty="0" err="1">
                <a:solidFill>
                  <a:srgbClr val="FF0000"/>
                </a:solidFill>
              </a:rPr>
              <a:t>ain’t</a:t>
            </a:r>
            <a:r>
              <a:rPr lang="en-GB" sz="3100" dirty="0">
                <a:solidFill>
                  <a:srgbClr val="FF0000"/>
                </a:solidFill>
              </a:rPr>
              <a:t> no good </a:t>
            </a:r>
            <a:r>
              <a:rPr lang="en-GB" sz="3100" dirty="0" smtClean="0">
                <a:solidFill>
                  <a:srgbClr val="FF0000"/>
                </a:solidFill>
              </a:rPr>
              <a:t>George”. </a:t>
            </a:r>
            <a:r>
              <a:rPr lang="en-GB" sz="3100" dirty="0"/>
              <a:t>W</a:t>
            </a:r>
            <a:r>
              <a:rPr lang="en-GB" sz="3100" dirty="0" smtClean="0"/>
              <a:t>hen he finds Lennie, George </a:t>
            </a:r>
            <a:r>
              <a:rPr lang="en-GB" sz="3100" dirty="0"/>
              <a:t>tries to make Lennie think everything is normal. He tries to </a:t>
            </a:r>
            <a:r>
              <a:rPr lang="en-GB" sz="3100" dirty="0">
                <a:solidFill>
                  <a:srgbClr val="FF0000"/>
                </a:solidFill>
              </a:rPr>
              <a:t>“give him hell”, </a:t>
            </a:r>
            <a:r>
              <a:rPr lang="en-GB" sz="3100" dirty="0"/>
              <a:t>but he </a:t>
            </a:r>
            <a:r>
              <a:rPr lang="en-GB" sz="3100" dirty="0" smtClean="0"/>
              <a:t>can’t and instead he </a:t>
            </a:r>
            <a:r>
              <a:rPr lang="en-GB" sz="3100" dirty="0"/>
              <a:t>makes sure that Lennie knows he is not </a:t>
            </a:r>
            <a:r>
              <a:rPr lang="en-GB" sz="3100" dirty="0" smtClean="0"/>
              <a:t>angry with him: </a:t>
            </a:r>
          </a:p>
          <a:p>
            <a:pPr marL="0" indent="0">
              <a:buNone/>
            </a:pPr>
            <a:r>
              <a:rPr lang="en-GB" sz="3100" dirty="0" smtClean="0"/>
              <a:t>“</a:t>
            </a:r>
            <a:r>
              <a:rPr lang="en-GB" sz="3100" dirty="0">
                <a:solidFill>
                  <a:srgbClr val="FF0000"/>
                </a:solidFill>
              </a:rPr>
              <a:t>No Lennie, I </a:t>
            </a:r>
            <a:r>
              <a:rPr lang="en-GB" sz="3100" dirty="0" err="1">
                <a:solidFill>
                  <a:srgbClr val="FF0000"/>
                </a:solidFill>
              </a:rPr>
              <a:t>ain’t</a:t>
            </a:r>
            <a:r>
              <a:rPr lang="en-GB" sz="3100" dirty="0">
                <a:solidFill>
                  <a:srgbClr val="FF0000"/>
                </a:solidFill>
              </a:rPr>
              <a:t> mad. I never been mad an I </a:t>
            </a:r>
            <a:r>
              <a:rPr lang="en-GB" sz="3100" dirty="0" err="1">
                <a:solidFill>
                  <a:srgbClr val="FF0000"/>
                </a:solidFill>
              </a:rPr>
              <a:t>ain’t</a:t>
            </a:r>
            <a:r>
              <a:rPr lang="en-GB" sz="3100" dirty="0">
                <a:solidFill>
                  <a:srgbClr val="FF0000"/>
                </a:solidFill>
              </a:rPr>
              <a:t> now. That’s a thing I want you to know.”</a:t>
            </a:r>
          </a:p>
          <a:p>
            <a:pPr marL="0" indent="0">
              <a:buNone/>
            </a:pPr>
            <a:r>
              <a:rPr lang="en-GB" sz="3100" b="1" dirty="0">
                <a:solidFill>
                  <a:srgbClr val="00B0F0"/>
                </a:solidFill>
              </a:rPr>
              <a:t>All of this shows us how much George cares for Lennie, and that he is  a true friend- protecting him till the end. George will now be just like all the other men, and his dream is over. No one except Slim understands </a:t>
            </a:r>
            <a:r>
              <a:rPr lang="en-GB" sz="3100" b="1" dirty="0" smtClean="0">
                <a:solidFill>
                  <a:srgbClr val="00B0F0"/>
                </a:solidFill>
              </a:rPr>
              <a:t>that what </a:t>
            </a:r>
            <a:r>
              <a:rPr lang="en-GB" sz="3100" b="1" dirty="0">
                <a:solidFill>
                  <a:srgbClr val="00B0F0"/>
                </a:solidFill>
              </a:rPr>
              <a:t>George </a:t>
            </a:r>
            <a:r>
              <a:rPr lang="en-GB" sz="3100" b="1" dirty="0" smtClean="0">
                <a:solidFill>
                  <a:srgbClr val="00B0F0"/>
                </a:solidFill>
              </a:rPr>
              <a:t>did was actually a great act of kindness and no </a:t>
            </a:r>
            <a:r>
              <a:rPr lang="en-GB" sz="3100" b="1" dirty="0">
                <a:solidFill>
                  <a:srgbClr val="00B0F0"/>
                </a:solidFill>
              </a:rPr>
              <a:t>one will understand how George feels now, and what a great loss it is to </a:t>
            </a:r>
            <a:r>
              <a:rPr lang="en-GB" sz="3100" b="1" dirty="0" smtClean="0">
                <a:solidFill>
                  <a:srgbClr val="00B0F0"/>
                </a:solidFill>
              </a:rPr>
              <a:t>him to be without Lennie.</a:t>
            </a:r>
            <a:endParaRPr lang="en-GB" sz="3100" b="1" dirty="0">
              <a:solidFill>
                <a:srgbClr val="00B0F0"/>
              </a:solidFill>
            </a:endParaRPr>
          </a:p>
          <a:p>
            <a:pPr marL="0" indent="0">
              <a:buNone/>
            </a:pPr>
            <a:endParaRPr lang="en-GB" sz="2400" dirty="0" smtClean="0">
              <a:solidFill>
                <a:schemeClr val="tx1"/>
              </a:solidFill>
            </a:endParaRPr>
          </a:p>
          <a:p>
            <a:pPr marL="0" indent="0">
              <a:buNone/>
            </a:pPr>
            <a:endParaRPr lang="en-GB" sz="2400" b="1" dirty="0">
              <a:solidFill>
                <a:schemeClr val="tx1"/>
              </a:solidFill>
            </a:endParaRPr>
          </a:p>
        </p:txBody>
      </p:sp>
    </p:spTree>
    <p:extLst>
      <p:ext uri="{BB962C8B-B14F-4D97-AF65-F5344CB8AC3E}">
        <p14:creationId xmlns:p14="http://schemas.microsoft.com/office/powerpoint/2010/main" val="41168001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518" y="570321"/>
            <a:ext cx="8911687" cy="1280890"/>
          </a:xfrm>
        </p:spPr>
        <p:style>
          <a:lnRef idx="2">
            <a:schemeClr val="accent1"/>
          </a:lnRef>
          <a:fillRef idx="1">
            <a:schemeClr val="lt1"/>
          </a:fillRef>
          <a:effectRef idx="0">
            <a:schemeClr val="accent1"/>
          </a:effectRef>
          <a:fontRef idx="minor">
            <a:schemeClr val="dk1"/>
          </a:fontRef>
        </p:style>
        <p:txBody>
          <a:bodyPr/>
          <a:lstStyle/>
          <a:p>
            <a:r>
              <a:rPr lang="en-GB" dirty="0" smtClean="0"/>
              <a:t>Group Discussion Task</a:t>
            </a:r>
            <a:endParaRPr lang="en-GB" dirty="0"/>
          </a:p>
        </p:txBody>
      </p:sp>
      <p:sp>
        <p:nvSpPr>
          <p:cNvPr id="3" name="Content Placeholder 2"/>
          <p:cNvSpPr>
            <a:spLocks noGrp="1"/>
          </p:cNvSpPr>
          <p:nvPr>
            <p:ph idx="1"/>
          </p:nvPr>
        </p:nvSpPr>
        <p:spPr>
          <a:xfrm>
            <a:off x="376518" y="2133599"/>
            <a:ext cx="11815482" cy="448235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en-GB" sz="4600" b="1" dirty="0" smtClean="0">
                <a:solidFill>
                  <a:srgbClr val="7030A0"/>
                </a:solidFill>
              </a:rPr>
              <a:t>How does John Steinbeck explores an important theme in his novel Of Mice and Men.</a:t>
            </a:r>
            <a:endParaRPr lang="en-GB" sz="4100" dirty="0"/>
          </a:p>
          <a:p>
            <a:r>
              <a:rPr lang="en-GB" sz="4100" dirty="0" smtClean="0">
                <a:solidFill>
                  <a:srgbClr val="0070C0"/>
                </a:solidFill>
              </a:rPr>
              <a:t>Organise your presentation by ensuring everyone analyses a different aspect of the text (character, technique, structure, setting and plot) BUT be prepared to justify and discuss whatever ANYONE says.</a:t>
            </a:r>
          </a:p>
          <a:p>
            <a:r>
              <a:rPr lang="en-GB" sz="4100" dirty="0" smtClean="0"/>
              <a:t>Short notes are encouraged but do not overly rely upon them </a:t>
            </a:r>
            <a:r>
              <a:rPr lang="en-GB" sz="4100" dirty="0" smtClean="0">
                <a:sym typeface="Wingdings" panose="05000000000000000000" pitchFamily="2" charset="2"/>
              </a:rPr>
              <a:t></a:t>
            </a:r>
            <a:endParaRPr lang="en-GB" sz="4100" dirty="0"/>
          </a:p>
          <a:p>
            <a:pPr marL="0" indent="0">
              <a:buNone/>
            </a:pPr>
            <a:endParaRPr lang="en-GB" sz="2800" dirty="0"/>
          </a:p>
        </p:txBody>
      </p:sp>
    </p:spTree>
    <p:extLst>
      <p:ext uri="{BB962C8B-B14F-4D97-AF65-F5344CB8AC3E}">
        <p14:creationId xmlns:p14="http://schemas.microsoft.com/office/powerpoint/2010/main" val="702199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68" y="163118"/>
            <a:ext cx="11522731" cy="1280890"/>
          </a:xfrm>
        </p:spPr>
        <p:txBody>
          <a:bodyPr>
            <a:noAutofit/>
          </a:bodyPr>
          <a:lstStyle/>
          <a:p>
            <a:r>
              <a:rPr lang="en-GB" sz="2400" dirty="0" smtClean="0">
                <a:latin typeface="Calibri" panose="020F0502020204030204" pitchFamily="34" charset="0"/>
                <a:ea typeface="Calibri" panose="020F0502020204030204" pitchFamily="34" charset="0"/>
                <a:cs typeface="Times New Roman" panose="02020603050405020304" pitchFamily="18" charset="0"/>
              </a:rPr>
              <a:t>- </a:t>
            </a:r>
            <a:r>
              <a:rPr lang="en-US" sz="2400" dirty="0">
                <a:solidFill>
                  <a:schemeClr val="tx1"/>
                </a:solidFill>
              </a:rPr>
              <a:t>Context + Quotation = </a:t>
            </a:r>
            <a:r>
              <a:rPr lang="en-US" sz="2400" dirty="0" smtClean="0">
                <a:solidFill>
                  <a:schemeClr val="tx1"/>
                </a:solidFill>
              </a:rPr>
              <a:t>EVIDENCE + </a:t>
            </a:r>
            <a:r>
              <a:rPr lang="en-US" sz="2400" b="1" dirty="0" smtClean="0">
                <a:solidFill>
                  <a:srgbClr val="00B0F0"/>
                </a:solidFill>
              </a:rPr>
              <a:t>ANALYSIS</a:t>
            </a:r>
            <a:endParaRPr lang="en-GB" sz="2400" b="1" dirty="0">
              <a:solidFill>
                <a:srgbClr val="00B0F0"/>
              </a:solidFill>
            </a:endParaRPr>
          </a:p>
        </p:txBody>
      </p:sp>
      <p:sp>
        <p:nvSpPr>
          <p:cNvPr id="3" name="Content Placeholder 2"/>
          <p:cNvSpPr>
            <a:spLocks noGrp="1"/>
          </p:cNvSpPr>
          <p:nvPr>
            <p:ph idx="1"/>
          </p:nvPr>
        </p:nvSpPr>
        <p:spPr>
          <a:xfrm>
            <a:off x="0" y="684810"/>
            <a:ext cx="12192000" cy="6173190"/>
          </a:xfrm>
          <a:solidFill>
            <a:schemeClr val="bg1"/>
          </a:solidFill>
        </p:spPr>
        <p:txBody>
          <a:bodyPr>
            <a:noAutofit/>
          </a:bodyPr>
          <a:lstStyle/>
          <a:p>
            <a:pPr marL="0" indent="0">
              <a:buNone/>
            </a:pPr>
            <a:r>
              <a:rPr lang="en-GB" sz="2000" dirty="0" smtClean="0">
                <a:solidFill>
                  <a:schemeClr val="tx1"/>
                </a:solidFill>
                <a:latin typeface="Arial Narrow" panose="020B0606020202030204" pitchFamily="34" charset="0"/>
              </a:rPr>
              <a:t>Lennie </a:t>
            </a:r>
            <a:r>
              <a:rPr lang="en-GB" sz="2000" dirty="0">
                <a:solidFill>
                  <a:schemeClr val="tx1"/>
                </a:solidFill>
                <a:latin typeface="Arial Narrow" panose="020B0606020202030204" pitchFamily="34" charset="0"/>
              </a:rPr>
              <a:t>is physically intimidating, but his body language hints at his learning difficulties</a:t>
            </a:r>
            <a:r>
              <a:rPr lang="en-GB" sz="2000" dirty="0" smtClean="0">
                <a:solidFill>
                  <a:schemeClr val="tx1"/>
                </a:solidFill>
                <a:latin typeface="Arial Narrow" panose="020B0606020202030204" pitchFamily="34" charset="0"/>
              </a:rPr>
              <a:t>:</a:t>
            </a:r>
            <a:r>
              <a:rPr lang="en-GB" sz="2000" i="1" dirty="0" smtClean="0">
                <a:solidFill>
                  <a:srgbClr val="FF0000"/>
                </a:solidFill>
                <a:latin typeface="Arial Narrow" panose="020B0606020202030204" pitchFamily="34" charset="0"/>
              </a:rPr>
              <a:t>"...</a:t>
            </a:r>
            <a:r>
              <a:rPr lang="en-GB" sz="2000" i="1" dirty="0">
                <a:solidFill>
                  <a:srgbClr val="FF0000"/>
                </a:solidFill>
                <a:latin typeface="Arial Narrow" panose="020B0606020202030204" pitchFamily="34" charset="0"/>
              </a:rPr>
              <a:t>and he walked heavily, dragging his feet a little, the way a bear drags his paws."</a:t>
            </a:r>
            <a:endParaRPr lang="en-GB" sz="2000" dirty="0">
              <a:solidFill>
                <a:srgbClr val="FF0000"/>
              </a:solidFill>
              <a:latin typeface="Arial Narrow" panose="020B0606020202030204" pitchFamily="34" charset="0"/>
            </a:endParaRPr>
          </a:p>
          <a:p>
            <a:pPr marL="0" indent="0">
              <a:buNone/>
            </a:pPr>
            <a:r>
              <a:rPr lang="en-GB" sz="2000" dirty="0">
                <a:solidFill>
                  <a:schemeClr val="tx1"/>
                </a:solidFill>
                <a:latin typeface="Arial Narrow" panose="020B0606020202030204" pitchFamily="34" charset="0"/>
              </a:rPr>
              <a:t>At this </a:t>
            </a:r>
            <a:r>
              <a:rPr lang="en-GB" sz="2000" dirty="0" smtClean="0">
                <a:solidFill>
                  <a:schemeClr val="tx1"/>
                </a:solidFill>
                <a:latin typeface="Arial Narrow" panose="020B0606020202030204" pitchFamily="34" charset="0"/>
              </a:rPr>
              <a:t>point, </a:t>
            </a:r>
            <a:r>
              <a:rPr lang="en-GB" sz="2000" dirty="0">
                <a:solidFill>
                  <a:schemeClr val="tx1"/>
                </a:solidFill>
                <a:latin typeface="Arial Narrow" panose="020B0606020202030204" pitchFamily="34" charset="0"/>
              </a:rPr>
              <a:t>part of what makes Lennie so fascinating is his </a:t>
            </a:r>
            <a:r>
              <a:rPr lang="en-GB" sz="2000" dirty="0" smtClean="0">
                <a:solidFill>
                  <a:schemeClr val="tx1"/>
                </a:solidFill>
                <a:latin typeface="Arial Narrow" panose="020B0606020202030204" pitchFamily="34" charset="0"/>
              </a:rPr>
              <a:t>touching relationship </a:t>
            </a:r>
            <a:r>
              <a:rPr lang="en-GB" sz="2000" dirty="0">
                <a:solidFill>
                  <a:schemeClr val="tx1"/>
                </a:solidFill>
                <a:latin typeface="Arial Narrow" panose="020B0606020202030204" pitchFamily="34" charset="0"/>
              </a:rPr>
              <a:t>with George</a:t>
            </a:r>
            <a:r>
              <a:rPr lang="en-GB" sz="2000" dirty="0" smtClean="0">
                <a:solidFill>
                  <a:schemeClr val="tx1"/>
                </a:solidFill>
                <a:latin typeface="Arial Narrow" panose="020B0606020202030204" pitchFamily="34" charset="0"/>
              </a:rPr>
              <a:t>: </a:t>
            </a:r>
            <a:r>
              <a:rPr lang="en-GB" sz="2000" i="1" dirty="0" smtClean="0">
                <a:solidFill>
                  <a:srgbClr val="FF0000"/>
                </a:solidFill>
                <a:latin typeface="Arial Narrow" panose="020B0606020202030204" pitchFamily="34" charset="0"/>
              </a:rPr>
              <a:t>"</a:t>
            </a:r>
            <a:r>
              <a:rPr lang="en-GB" sz="2000" i="1" dirty="0">
                <a:solidFill>
                  <a:srgbClr val="FF0000"/>
                </a:solidFill>
                <a:latin typeface="Arial Narrow" panose="020B0606020202030204" pitchFamily="34" charset="0"/>
              </a:rPr>
              <a:t>An' why? Because...because I got you to look after me, and you got me to look after you, and that's why."</a:t>
            </a:r>
            <a:endParaRPr lang="en-GB" sz="2000" dirty="0">
              <a:solidFill>
                <a:srgbClr val="FF0000"/>
              </a:solidFill>
              <a:latin typeface="Arial Narrow" panose="020B0606020202030204" pitchFamily="34" charset="0"/>
            </a:endParaRPr>
          </a:p>
          <a:p>
            <a:pPr marL="0" indent="0">
              <a:buNone/>
            </a:pPr>
            <a:r>
              <a:rPr lang="en-GB" sz="2000" dirty="0">
                <a:solidFill>
                  <a:schemeClr val="tx1"/>
                </a:solidFill>
                <a:latin typeface="Arial Narrow" panose="020B0606020202030204" pitchFamily="34" charset="0"/>
              </a:rPr>
              <a:t>Lennie and George travel together, and dream of owning their own ranch, where Lennie can tend the rabbits. However, George is easily frustrated by </a:t>
            </a:r>
            <a:r>
              <a:rPr lang="en-GB" sz="2000" dirty="0" smtClean="0">
                <a:solidFill>
                  <a:schemeClr val="tx1"/>
                </a:solidFill>
                <a:latin typeface="Arial Narrow" panose="020B0606020202030204" pitchFamily="34" charset="0"/>
              </a:rPr>
              <a:t>Lennie who drinks </a:t>
            </a:r>
            <a:r>
              <a:rPr lang="en-GB" sz="2000" dirty="0">
                <a:solidFill>
                  <a:schemeClr val="tx1"/>
                </a:solidFill>
                <a:latin typeface="Arial Narrow" panose="020B0606020202030204" pitchFamily="34" charset="0"/>
              </a:rPr>
              <a:t>out of a stagnant brook, and has no common </a:t>
            </a:r>
            <a:r>
              <a:rPr lang="en-GB" sz="2000" dirty="0" smtClean="0">
                <a:solidFill>
                  <a:schemeClr val="tx1"/>
                </a:solidFill>
                <a:latin typeface="Arial Narrow" panose="020B0606020202030204" pitchFamily="34" charset="0"/>
              </a:rPr>
              <a:t>sense:</a:t>
            </a:r>
            <a:r>
              <a:rPr lang="en-GB" sz="2000" dirty="0">
                <a:solidFill>
                  <a:schemeClr val="tx1"/>
                </a:solidFill>
                <a:latin typeface="Arial Narrow" panose="020B0606020202030204" pitchFamily="34" charset="0"/>
              </a:rPr>
              <a:t> </a:t>
            </a:r>
            <a:r>
              <a:rPr lang="en-GB" sz="2000" i="1" dirty="0" smtClean="0">
                <a:solidFill>
                  <a:srgbClr val="FF0000"/>
                </a:solidFill>
                <a:latin typeface="Arial Narrow" panose="020B0606020202030204" pitchFamily="34" charset="0"/>
              </a:rPr>
              <a:t>"</a:t>
            </a:r>
            <a:r>
              <a:rPr lang="en-GB" sz="2000" i="1" dirty="0">
                <a:solidFill>
                  <a:srgbClr val="FF0000"/>
                </a:solidFill>
                <a:latin typeface="Arial Narrow" panose="020B0606020202030204" pitchFamily="34" charset="0"/>
              </a:rPr>
              <a:t>You'd drink out of a gutter if you was thirsty</a:t>
            </a:r>
            <a:r>
              <a:rPr lang="en-GB" sz="2000" i="1" dirty="0" smtClean="0">
                <a:solidFill>
                  <a:srgbClr val="FF0000"/>
                </a:solidFill>
                <a:latin typeface="Arial Narrow" panose="020B0606020202030204" pitchFamily="34" charset="0"/>
              </a:rPr>
              <a:t>.”</a:t>
            </a:r>
          </a:p>
          <a:p>
            <a:pPr marL="0" indent="0">
              <a:buNone/>
            </a:pPr>
            <a:r>
              <a:rPr lang="en-GB" sz="2800" b="1" dirty="0">
                <a:solidFill>
                  <a:srgbClr val="00B0F0"/>
                </a:solidFill>
                <a:latin typeface="Arial Narrow" panose="020B0606020202030204" pitchFamily="34" charset="0"/>
              </a:rPr>
              <a:t>Immediately </a:t>
            </a:r>
            <a:r>
              <a:rPr lang="en-GB" sz="2800" b="1" dirty="0" smtClean="0">
                <a:solidFill>
                  <a:srgbClr val="00B0F0"/>
                </a:solidFill>
                <a:latin typeface="Arial Narrow" panose="020B0606020202030204" pitchFamily="34" charset="0"/>
              </a:rPr>
              <a:t>the reader begins </a:t>
            </a:r>
            <a:r>
              <a:rPr lang="en-GB" sz="2800" b="1" dirty="0">
                <a:solidFill>
                  <a:srgbClr val="00B0F0"/>
                </a:solidFill>
                <a:latin typeface="Arial Narrow" panose="020B0606020202030204" pitchFamily="34" charset="0"/>
              </a:rPr>
              <a:t>to understand that Lennie must rely heavily on George. This reliance is also conveyed when George confiscates a dead mouse which Lennie has been hiding in his pocket. Lennie loves petting animals because of their soft fur, but the mouse’s death foreshadows what is to come introducing the idea that Lennie will not be able to control his strength and could hurt someone. The manner in which George chastises Lennie only highlights his childish nature and </a:t>
            </a:r>
            <a:r>
              <a:rPr lang="en-GB" sz="2800" b="1" dirty="0" smtClean="0">
                <a:solidFill>
                  <a:srgbClr val="00B0F0"/>
                </a:solidFill>
                <a:latin typeface="Arial Narrow" panose="020B0606020202030204" pitchFamily="34" charset="0"/>
              </a:rPr>
              <a:t>naivety. These </a:t>
            </a:r>
            <a:r>
              <a:rPr lang="en-GB" sz="2800" b="1" dirty="0">
                <a:solidFill>
                  <a:srgbClr val="00B0F0"/>
                </a:solidFill>
                <a:latin typeface="Arial Narrow" panose="020B0606020202030204" pitchFamily="34" charset="0"/>
              </a:rPr>
              <a:t>personality traits, coupled with his physical characteristics, are part of what makes Lennie </a:t>
            </a:r>
            <a:r>
              <a:rPr lang="en-GB" sz="2800" b="1" dirty="0" smtClean="0">
                <a:solidFill>
                  <a:srgbClr val="00B0F0"/>
                </a:solidFill>
                <a:latin typeface="Arial Narrow" panose="020B0606020202030204" pitchFamily="34" charset="0"/>
              </a:rPr>
              <a:t>an interesting character for whom the reader has sympathy.</a:t>
            </a:r>
            <a:endParaRPr lang="en-GB" sz="2800" b="1" dirty="0">
              <a:solidFill>
                <a:srgbClr val="00B0F0"/>
              </a:solidFill>
              <a:latin typeface="Arial Narrow" panose="020B0606020202030204" pitchFamily="34" charset="0"/>
            </a:endParaRPr>
          </a:p>
          <a:p>
            <a:pPr marL="0" indent="0">
              <a:buNone/>
            </a:pPr>
            <a:endParaRPr lang="en-GB" sz="20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383892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319310"/>
            <a:ext cx="11760200" cy="1280890"/>
          </a:xfrm>
        </p:spPr>
        <p:style>
          <a:lnRef idx="2">
            <a:schemeClr val="dk1"/>
          </a:lnRef>
          <a:fillRef idx="1">
            <a:schemeClr val="lt1"/>
          </a:fillRef>
          <a:effectRef idx="0">
            <a:schemeClr val="dk1"/>
          </a:effectRef>
          <a:fontRef idx="minor">
            <a:schemeClr val="dk1"/>
          </a:fontRef>
        </p:style>
        <p:txBody>
          <a:bodyPr>
            <a:normAutofit/>
          </a:bodyPr>
          <a:lstStyle/>
          <a:p>
            <a:r>
              <a:rPr lang="en-GB" sz="3200" dirty="0"/>
              <a:t>Thematic Central </a:t>
            </a:r>
            <a:r>
              <a:rPr lang="en-GB" sz="3200" dirty="0" smtClean="0"/>
              <a:t>Concern (learn up!)</a:t>
            </a:r>
            <a:br>
              <a:rPr lang="en-GB" sz="3200" dirty="0" smtClean="0"/>
            </a:br>
            <a:r>
              <a:rPr lang="en-GB" sz="3200" dirty="0" smtClean="0"/>
              <a:t>The Importance of Dreams and Companionship</a:t>
            </a:r>
            <a:endParaRPr lang="en-GB" sz="3200" dirty="0"/>
          </a:p>
        </p:txBody>
      </p:sp>
      <p:sp>
        <p:nvSpPr>
          <p:cNvPr id="3" name="Content Placeholder 2"/>
          <p:cNvSpPr>
            <a:spLocks noGrp="1"/>
          </p:cNvSpPr>
          <p:nvPr>
            <p:ph idx="1"/>
          </p:nvPr>
        </p:nvSpPr>
        <p:spPr>
          <a:xfrm>
            <a:off x="165100" y="1892300"/>
            <a:ext cx="11760200" cy="4648200"/>
          </a:xfrm>
        </p:spPr>
        <p:style>
          <a:lnRef idx="2">
            <a:schemeClr val="dk1"/>
          </a:lnRef>
          <a:fillRef idx="1">
            <a:schemeClr val="lt1"/>
          </a:fillRef>
          <a:effectRef idx="0">
            <a:schemeClr val="dk1"/>
          </a:effectRef>
          <a:fontRef idx="minor">
            <a:schemeClr val="dk1"/>
          </a:fontRef>
        </p:style>
        <p:txBody>
          <a:bodyPr/>
          <a:lstStyle/>
          <a:p>
            <a:r>
              <a:rPr lang="en-GB" sz="2000" b="1" dirty="0" smtClean="0"/>
              <a:t>Through the tale of George and Lennie Steinbeck illustrates the </a:t>
            </a:r>
            <a:r>
              <a:rPr lang="en-GB" sz="2000" b="1" dirty="0"/>
              <a:t>importance of dreams: what the rabbit farm means to George and Lennie; how it helps them; how others – Candy and Crooks – react to it; how fragile the dream is. </a:t>
            </a:r>
          </a:p>
          <a:p>
            <a:endParaRPr lang="en-GB" sz="2000" b="1" dirty="0" smtClean="0"/>
          </a:p>
          <a:p>
            <a:r>
              <a:rPr lang="en-GB" sz="2000" b="1" dirty="0" smtClean="0"/>
              <a:t>Steinbeck also shows us the </a:t>
            </a:r>
            <a:r>
              <a:rPr lang="en-GB" sz="2000" b="1" dirty="0"/>
              <a:t>importance of companionship: how Lennie needs George; how George cares for Lennie; how George resents Lennie; how Crooks has become bitter with loneliness; Candy’s dog; Lennie’s death at George’s hands. </a:t>
            </a:r>
            <a:endParaRPr lang="en-GB" sz="2000" b="1" dirty="0" smtClean="0"/>
          </a:p>
          <a:p>
            <a:endParaRPr lang="en-GB" sz="2000" b="1" dirty="0"/>
          </a:p>
          <a:p>
            <a:r>
              <a:rPr lang="en-GB" sz="2000" b="1" dirty="0" smtClean="0"/>
              <a:t>Without dreams and friends the </a:t>
            </a:r>
            <a:r>
              <a:rPr lang="en-GB" sz="2000" b="1" dirty="0"/>
              <a:t>harshness of life in that time and </a:t>
            </a:r>
            <a:r>
              <a:rPr lang="en-GB" sz="2000" b="1" dirty="0" smtClean="0"/>
              <a:t>place can be overwhelming for the characters. We see this demonstrated through </a:t>
            </a:r>
            <a:r>
              <a:rPr lang="en-GB" sz="2000" b="1" dirty="0"/>
              <a:t>the problems Lennie faces due to disability; George’s burden of care; Candy’s age and his dog; </a:t>
            </a:r>
            <a:r>
              <a:rPr lang="en-GB" sz="2000" b="1" dirty="0" err="1"/>
              <a:t>Crooks’s</a:t>
            </a:r>
            <a:r>
              <a:rPr lang="en-GB" sz="2000" b="1" dirty="0"/>
              <a:t> </a:t>
            </a:r>
            <a:r>
              <a:rPr lang="en-GB" sz="2000" b="1" dirty="0" smtClean="0"/>
              <a:t>race and finally Lennie’s </a:t>
            </a:r>
            <a:r>
              <a:rPr lang="en-GB" sz="2000" b="1" dirty="0"/>
              <a:t>death at George’s </a:t>
            </a:r>
            <a:r>
              <a:rPr lang="en-GB" sz="2000" b="1" dirty="0" smtClean="0"/>
              <a:t>hands – his final act of friendship to save his companion from pain and torment. </a:t>
            </a:r>
            <a:endParaRPr lang="en-GB" sz="2000" b="1" dirty="0"/>
          </a:p>
          <a:p>
            <a:pPr marL="0" indent="0">
              <a:buNone/>
            </a:pPr>
            <a:endParaRPr lang="en-GB" dirty="0"/>
          </a:p>
        </p:txBody>
      </p:sp>
    </p:spTree>
    <p:extLst>
      <p:ext uri="{BB962C8B-B14F-4D97-AF65-F5344CB8AC3E}">
        <p14:creationId xmlns:p14="http://schemas.microsoft.com/office/powerpoint/2010/main" val="73191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2825" y="1676400"/>
            <a:ext cx="9158288" cy="4902200"/>
          </a:xfrm>
        </p:spPr>
        <p:style>
          <a:lnRef idx="2">
            <a:schemeClr val="accent1"/>
          </a:lnRef>
          <a:fillRef idx="1">
            <a:schemeClr val="lt1"/>
          </a:fillRef>
          <a:effectRef idx="0">
            <a:schemeClr val="accent1"/>
          </a:effectRef>
          <a:fontRef idx="minor">
            <a:schemeClr val="dk1"/>
          </a:fontRef>
        </p:style>
        <p:txBody>
          <a:bodyPr>
            <a:normAutofit/>
          </a:bodyPr>
          <a:lstStyle/>
          <a:p>
            <a:endParaRPr lang="en-GB" sz="2400" b="1" i="1" dirty="0" smtClean="0">
              <a:solidFill>
                <a:srgbClr val="FF0000"/>
              </a:solidFill>
              <a:latin typeface="Arial Narrow" panose="020B0606020202030204" pitchFamily="34" charset="0"/>
            </a:endParaRPr>
          </a:p>
          <a:p>
            <a:pPr marL="0" indent="0">
              <a:buNone/>
            </a:pPr>
            <a:r>
              <a:rPr lang="en-GB" sz="2400" b="1" i="1" dirty="0">
                <a:solidFill>
                  <a:srgbClr val="FF0000"/>
                </a:solidFill>
                <a:latin typeface="Arial Narrow" panose="020B0606020202030204" pitchFamily="34" charset="0"/>
              </a:rPr>
              <a:t>"Curley's like a lot of little guys. He hates big guys.”</a:t>
            </a:r>
            <a:br>
              <a:rPr lang="en-GB" sz="2400" b="1" i="1" dirty="0">
                <a:solidFill>
                  <a:srgbClr val="FF0000"/>
                </a:solidFill>
                <a:latin typeface="Arial Narrow" panose="020B0606020202030204" pitchFamily="34" charset="0"/>
              </a:rPr>
            </a:br>
            <a:endParaRPr lang="en-GB" sz="2400" b="1" i="1" dirty="0" smtClean="0">
              <a:solidFill>
                <a:srgbClr val="FF0000"/>
              </a:solidFill>
              <a:latin typeface="Arial Narrow" panose="020B0606020202030204" pitchFamily="34" charset="0"/>
            </a:endParaRPr>
          </a:p>
          <a:p>
            <a:pPr marL="0" indent="0">
              <a:buNone/>
            </a:pPr>
            <a:r>
              <a:rPr lang="en-GB" sz="2400" b="1" i="1" dirty="0" smtClean="0">
                <a:solidFill>
                  <a:srgbClr val="FF0000"/>
                </a:solidFill>
                <a:latin typeface="Arial Narrow" panose="020B0606020202030204" pitchFamily="34" charset="0"/>
              </a:rPr>
              <a:t>"</a:t>
            </a:r>
            <a:r>
              <a:rPr lang="en-GB" sz="2400" b="1" i="1" dirty="0">
                <a:solidFill>
                  <a:srgbClr val="FF0000"/>
                </a:solidFill>
                <a:latin typeface="Arial Narrow" panose="020B0606020202030204" pitchFamily="34" charset="0"/>
              </a:rPr>
              <a:t>'</a:t>
            </a:r>
            <a:r>
              <a:rPr lang="en-GB" sz="2400" b="1" i="1" dirty="0" err="1">
                <a:solidFill>
                  <a:srgbClr val="FF0000"/>
                </a:solidFill>
                <a:latin typeface="Arial Narrow" panose="020B0606020202030204" pitchFamily="34" charset="0"/>
              </a:rPr>
              <a:t>Ain't</a:t>
            </a:r>
            <a:r>
              <a:rPr lang="en-GB" sz="2400" b="1" i="1" dirty="0">
                <a:solidFill>
                  <a:srgbClr val="FF0000"/>
                </a:solidFill>
                <a:latin typeface="Arial Narrow" panose="020B0606020202030204" pitchFamily="34" charset="0"/>
              </a:rPr>
              <a:t> many guys travel around together,' he mused. 'I don't know why. Maybe </a:t>
            </a:r>
            <a:r>
              <a:rPr lang="en-GB" sz="2400" b="1" i="1" dirty="0" err="1">
                <a:solidFill>
                  <a:srgbClr val="FF0000"/>
                </a:solidFill>
                <a:latin typeface="Arial Narrow" panose="020B0606020202030204" pitchFamily="34" charset="0"/>
              </a:rPr>
              <a:t>ever'body</a:t>
            </a:r>
            <a:r>
              <a:rPr lang="en-GB" sz="2400" b="1" i="1" dirty="0">
                <a:solidFill>
                  <a:srgbClr val="FF0000"/>
                </a:solidFill>
                <a:latin typeface="Arial Narrow" panose="020B0606020202030204" pitchFamily="34" charset="0"/>
              </a:rPr>
              <a:t> in the whole damn world is scared of each other</a:t>
            </a:r>
            <a:r>
              <a:rPr lang="en-GB" sz="2400" b="1" i="1" dirty="0" smtClean="0">
                <a:solidFill>
                  <a:srgbClr val="FF0000"/>
                </a:solidFill>
                <a:latin typeface="Arial Narrow" panose="020B0606020202030204" pitchFamily="34" charset="0"/>
              </a:rPr>
              <a:t>.'”</a:t>
            </a:r>
          </a:p>
          <a:p>
            <a:pPr marL="0" indent="0">
              <a:buNone/>
            </a:pPr>
            <a:endParaRPr lang="en-GB" sz="2400" b="1" i="1" dirty="0">
              <a:solidFill>
                <a:srgbClr val="FF0000"/>
              </a:solidFill>
              <a:latin typeface="Arial Narrow" panose="020B0606020202030204" pitchFamily="34" charset="0"/>
            </a:endParaRPr>
          </a:p>
          <a:p>
            <a:pPr marL="0" indent="0">
              <a:buNone/>
            </a:pPr>
            <a:r>
              <a:rPr lang="en-GB"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"Lennie covered his face with huge paws and bleated with terror</a:t>
            </a:r>
            <a:r>
              <a:rPr lang="en-GB" sz="2400" b="1" i="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en-GB"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“Blood ran down Lennie’s face, one of his eyes was cut and closed… ‘I didn’t </a:t>
            </a:r>
            <a:r>
              <a:rPr lang="en-GB" sz="2400" b="1"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,’Lennie cried. ‘I didn’t </a:t>
            </a:r>
            <a:r>
              <a:rPr lang="en-GB" sz="2400" b="1" i="1"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wanta</a:t>
            </a:r>
            <a:r>
              <a:rPr lang="en-GB" sz="2400" b="1"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hurt him.’”</a:t>
            </a:r>
          </a:p>
          <a:p>
            <a:pPr marL="0" indent="0">
              <a:buNone/>
            </a:pPr>
            <a:endParaRPr lang="en-GB" i="1" dirty="0" smtClean="0">
              <a:solidFill>
                <a:srgbClr val="FF0000"/>
              </a:solidFill>
              <a:latin typeface="Arial Narrow" panose="020B0606020202030204" pitchFamily="34" charset="0"/>
            </a:endParaRPr>
          </a:p>
          <a:p>
            <a:pPr marL="0" indent="0">
              <a:buNone/>
            </a:pPr>
            <a:endParaRPr lang="en-GB" i="1" dirty="0">
              <a:solidFill>
                <a:srgbClr val="FF0000"/>
              </a:solidFill>
              <a:latin typeface="Arial Narrow" panose="020B0606020202030204" pitchFamily="34" charset="0"/>
            </a:endParaRPr>
          </a:p>
          <a:p>
            <a:pPr marL="0" indent="0">
              <a:buNone/>
            </a:pPr>
            <a:endParaRPr lang="en-GB" dirty="0"/>
          </a:p>
        </p:txBody>
      </p:sp>
      <p:sp>
        <p:nvSpPr>
          <p:cNvPr id="4" name="Title 1"/>
          <p:cNvSpPr>
            <a:spLocks noGrp="1"/>
          </p:cNvSpPr>
          <p:nvPr>
            <p:ph type="title"/>
          </p:nvPr>
        </p:nvSpPr>
        <p:spPr>
          <a:xfrm>
            <a:off x="1792825" y="217710"/>
            <a:ext cx="8911687" cy="1280890"/>
          </a:xfrm>
        </p:spPr>
        <p:txBody>
          <a:bodyPr>
            <a:normAutofit/>
          </a:bodyPr>
          <a:lstStyle/>
          <a:p>
            <a:r>
              <a:rPr lang="en-GB" dirty="0" smtClean="0"/>
              <a:t>Chapter Two - George </a:t>
            </a:r>
            <a:r>
              <a:rPr lang="en-GB" dirty="0"/>
              <a:t>and Lennie meet some of the other ranch workers. </a:t>
            </a:r>
          </a:p>
        </p:txBody>
      </p:sp>
    </p:spTree>
    <p:extLst>
      <p:ext uri="{BB962C8B-B14F-4D97-AF65-F5344CB8AC3E}">
        <p14:creationId xmlns:p14="http://schemas.microsoft.com/office/powerpoint/2010/main" val="218817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41300" y="279400"/>
            <a:ext cx="11607800" cy="638810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3600" dirty="0">
                <a:latin typeface="Arial Narrow" panose="020B0606020202030204" pitchFamily="34" charset="0"/>
              </a:rPr>
              <a:t>Steinbeck uses dialogue with minor characters like Candy, the old </a:t>
            </a:r>
            <a:r>
              <a:rPr lang="en-GB" sz="3600" dirty="0" err="1">
                <a:latin typeface="Arial Narrow" panose="020B0606020202030204" pitchFamily="34" charset="0"/>
              </a:rPr>
              <a:t>swamper</a:t>
            </a:r>
            <a:r>
              <a:rPr lang="en-GB" sz="3600" dirty="0">
                <a:latin typeface="Arial Narrow" panose="020B0606020202030204" pitchFamily="34" charset="0"/>
              </a:rPr>
              <a:t> on the ranch, to foreshadow Lennie’s conflict with Curley: </a:t>
            </a:r>
            <a:r>
              <a:rPr lang="en-GB" sz="3600" i="1" dirty="0">
                <a:solidFill>
                  <a:srgbClr val="FF0000"/>
                </a:solidFill>
                <a:latin typeface="Arial Narrow" panose="020B0606020202030204" pitchFamily="34" charset="0"/>
              </a:rPr>
              <a:t>"Curley's like a lot of little guys. He hates big guys.”</a:t>
            </a:r>
            <a:r>
              <a:rPr lang="en-GB" sz="3600" dirty="0">
                <a:solidFill>
                  <a:srgbClr val="FF0000"/>
                </a:solidFill>
                <a:latin typeface="Arial Narrow" panose="020B0606020202030204" pitchFamily="34" charset="0"/>
              </a:rPr>
              <a:t/>
            </a:r>
            <a:br>
              <a:rPr lang="en-GB" sz="3600" dirty="0">
                <a:solidFill>
                  <a:srgbClr val="FF0000"/>
                </a:solidFill>
                <a:latin typeface="Arial Narrow" panose="020B0606020202030204" pitchFamily="34" charset="0"/>
              </a:rPr>
            </a:br>
            <a:endParaRPr lang="en-GB" sz="3600" dirty="0" smtClean="0">
              <a:solidFill>
                <a:srgbClr val="FF0000"/>
              </a:solidFill>
              <a:latin typeface="Arial Narrow" panose="020B0606020202030204" pitchFamily="34" charset="0"/>
            </a:endParaRPr>
          </a:p>
          <a:p>
            <a:pPr marL="0" indent="0">
              <a:buNone/>
            </a:pPr>
            <a:r>
              <a:rPr lang="en-GB" sz="3600" dirty="0" smtClean="0">
                <a:latin typeface="Arial Narrow" panose="020B0606020202030204" pitchFamily="34" charset="0"/>
              </a:rPr>
              <a:t>Despite </a:t>
            </a:r>
            <a:r>
              <a:rPr lang="en-GB" sz="3600" dirty="0">
                <a:latin typeface="Arial Narrow" panose="020B0606020202030204" pitchFamily="34" charset="0"/>
              </a:rPr>
              <a:t>this worrying statement, we can tell that Lennie appears as </a:t>
            </a:r>
            <a:r>
              <a:rPr lang="en-GB" sz="3600" dirty="0" smtClean="0">
                <a:latin typeface="Arial Narrow" panose="020B0606020202030204" pitchFamily="34" charset="0"/>
              </a:rPr>
              <a:t>likeable, even vulnerable, </a:t>
            </a:r>
            <a:r>
              <a:rPr lang="en-GB" sz="3600" dirty="0">
                <a:latin typeface="Arial Narrow" panose="020B0606020202030204" pitchFamily="34" charset="0"/>
              </a:rPr>
              <a:t>to most people on the ranch. Slim comments later on in the novella that he can tell that Lennie </a:t>
            </a:r>
            <a:r>
              <a:rPr lang="en-GB" sz="3600" dirty="0" err="1">
                <a:latin typeface="Arial Narrow" panose="020B0606020202030204" pitchFamily="34" charset="0"/>
              </a:rPr>
              <a:t>ain’t</a:t>
            </a:r>
            <a:r>
              <a:rPr lang="en-GB" sz="3600" dirty="0">
                <a:latin typeface="Arial Narrow" panose="020B0606020202030204" pitchFamily="34" charset="0"/>
              </a:rPr>
              <a:t> </a:t>
            </a:r>
            <a:r>
              <a:rPr lang="en-GB" sz="3600" dirty="0">
                <a:solidFill>
                  <a:srgbClr val="FF0000"/>
                </a:solidFill>
                <a:latin typeface="Arial Narrow" panose="020B0606020202030204" pitchFamily="34" charset="0"/>
              </a:rPr>
              <a:t>“mean”, </a:t>
            </a:r>
            <a:r>
              <a:rPr lang="en-GB" sz="3600" dirty="0">
                <a:latin typeface="Arial Narrow" panose="020B0606020202030204" pitchFamily="34" charset="0"/>
              </a:rPr>
              <a:t>and also says:</a:t>
            </a:r>
            <a:br>
              <a:rPr lang="en-GB" sz="3600" dirty="0">
                <a:latin typeface="Arial Narrow" panose="020B0606020202030204" pitchFamily="34" charset="0"/>
              </a:rPr>
            </a:br>
            <a:r>
              <a:rPr lang="en-GB" sz="3600" i="1" dirty="0">
                <a:solidFill>
                  <a:srgbClr val="FF0000"/>
                </a:solidFill>
                <a:latin typeface="Arial Narrow" panose="020B0606020202030204" pitchFamily="34" charset="0"/>
              </a:rPr>
              <a:t>"'</a:t>
            </a:r>
            <a:r>
              <a:rPr lang="en-GB" sz="3600" i="1" dirty="0" err="1">
                <a:solidFill>
                  <a:srgbClr val="FF0000"/>
                </a:solidFill>
                <a:latin typeface="Arial Narrow" panose="020B0606020202030204" pitchFamily="34" charset="0"/>
              </a:rPr>
              <a:t>Ain't</a:t>
            </a:r>
            <a:r>
              <a:rPr lang="en-GB" sz="3600" i="1" dirty="0">
                <a:solidFill>
                  <a:srgbClr val="FF0000"/>
                </a:solidFill>
                <a:latin typeface="Arial Narrow" panose="020B0606020202030204" pitchFamily="34" charset="0"/>
              </a:rPr>
              <a:t> many guys travel around together,' he mused. 'I don't know why. Maybe </a:t>
            </a:r>
            <a:r>
              <a:rPr lang="en-GB" sz="3600" i="1" dirty="0" err="1">
                <a:solidFill>
                  <a:srgbClr val="FF0000"/>
                </a:solidFill>
                <a:latin typeface="Arial Narrow" panose="020B0606020202030204" pitchFamily="34" charset="0"/>
              </a:rPr>
              <a:t>ever'body</a:t>
            </a:r>
            <a:r>
              <a:rPr lang="en-GB" sz="3600" i="1" dirty="0">
                <a:solidFill>
                  <a:srgbClr val="FF0000"/>
                </a:solidFill>
                <a:latin typeface="Arial Narrow" panose="020B0606020202030204" pitchFamily="34" charset="0"/>
              </a:rPr>
              <a:t> in the whole damn world is scared of each other.'”</a:t>
            </a:r>
            <a:endParaRPr lang="en-GB" sz="3600" dirty="0"/>
          </a:p>
        </p:txBody>
      </p:sp>
    </p:spTree>
    <p:extLst>
      <p:ext uri="{BB962C8B-B14F-4D97-AF65-F5344CB8AC3E}">
        <p14:creationId xmlns:p14="http://schemas.microsoft.com/office/powerpoint/2010/main" val="416565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625" y="0"/>
            <a:ext cx="8911687" cy="1280890"/>
          </a:xfrm>
        </p:spPr>
        <p:txBody>
          <a:bodyPr>
            <a:normAutofit/>
          </a:bodyPr>
          <a:lstStyle/>
          <a:p>
            <a:r>
              <a:rPr lang="en-GB" dirty="0" smtClean="0"/>
              <a:t>Chapter Two - George </a:t>
            </a:r>
            <a:r>
              <a:rPr lang="en-GB" dirty="0"/>
              <a:t>and Lennie meet some of the other ranch workers. </a:t>
            </a:r>
          </a:p>
        </p:txBody>
      </p:sp>
      <p:sp>
        <p:nvSpPr>
          <p:cNvPr id="3" name="Content Placeholder 2"/>
          <p:cNvSpPr>
            <a:spLocks noGrp="1"/>
          </p:cNvSpPr>
          <p:nvPr>
            <p:ph idx="1"/>
          </p:nvPr>
        </p:nvSpPr>
        <p:spPr>
          <a:xfrm>
            <a:off x="214146" y="1280890"/>
            <a:ext cx="11647654" cy="5424710"/>
          </a:xfrm>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n-GB" sz="2000" dirty="0" smtClean="0">
                <a:latin typeface="Arial Narrow" panose="020B0606020202030204" pitchFamily="34" charset="0"/>
              </a:rPr>
              <a:t>Steinbeck uses dialogue with minor characters like Candy, the old </a:t>
            </a:r>
            <a:r>
              <a:rPr lang="en-GB" sz="2000" dirty="0" err="1" smtClean="0">
                <a:latin typeface="Arial Narrow" panose="020B0606020202030204" pitchFamily="34" charset="0"/>
              </a:rPr>
              <a:t>swamper</a:t>
            </a:r>
            <a:r>
              <a:rPr lang="en-GB" sz="2000" dirty="0" smtClean="0">
                <a:latin typeface="Arial Narrow" panose="020B0606020202030204" pitchFamily="34" charset="0"/>
              </a:rPr>
              <a:t> on the ranch, to foreshadow Lennie’s conflict with Curley: </a:t>
            </a:r>
            <a:r>
              <a:rPr lang="en-GB" sz="2000" i="1" dirty="0" smtClean="0">
                <a:solidFill>
                  <a:srgbClr val="FF0000"/>
                </a:solidFill>
                <a:latin typeface="Arial Narrow" panose="020B0606020202030204" pitchFamily="34" charset="0"/>
              </a:rPr>
              <a:t>"Curley's like a lot of little guys. He hates big guys.”</a:t>
            </a:r>
            <a:r>
              <a:rPr lang="en-GB" sz="2000" dirty="0" smtClean="0">
                <a:solidFill>
                  <a:srgbClr val="FF0000"/>
                </a:solidFill>
                <a:latin typeface="Arial Narrow" panose="020B0606020202030204" pitchFamily="34" charset="0"/>
              </a:rPr>
              <a:t/>
            </a:r>
            <a:br>
              <a:rPr lang="en-GB" sz="2000" dirty="0" smtClean="0">
                <a:solidFill>
                  <a:srgbClr val="FF0000"/>
                </a:solidFill>
                <a:latin typeface="Arial Narrow" panose="020B0606020202030204" pitchFamily="34" charset="0"/>
              </a:rPr>
            </a:br>
            <a:r>
              <a:rPr lang="en-GB" sz="2000" dirty="0" smtClean="0">
                <a:latin typeface="Arial Narrow" panose="020B0606020202030204" pitchFamily="34" charset="0"/>
              </a:rPr>
              <a:t>Despite this worrying statement, we can tell that Lennie appears as likeable to most people on the ranch. Slim comments later on in the novella that he can tell that Lennie </a:t>
            </a:r>
            <a:r>
              <a:rPr lang="en-GB" sz="2000" dirty="0" err="1" smtClean="0">
                <a:latin typeface="Arial Narrow" panose="020B0606020202030204" pitchFamily="34" charset="0"/>
              </a:rPr>
              <a:t>ain’t</a:t>
            </a:r>
            <a:r>
              <a:rPr lang="en-GB" sz="2000" dirty="0" smtClean="0">
                <a:latin typeface="Arial Narrow" panose="020B0606020202030204" pitchFamily="34" charset="0"/>
              </a:rPr>
              <a:t> “mean”, and also says:</a:t>
            </a:r>
            <a:br>
              <a:rPr lang="en-GB" sz="2000" dirty="0" smtClean="0">
                <a:latin typeface="Arial Narrow" panose="020B0606020202030204" pitchFamily="34" charset="0"/>
              </a:rPr>
            </a:br>
            <a:r>
              <a:rPr lang="en-GB" sz="2000" i="1" dirty="0" smtClean="0">
                <a:solidFill>
                  <a:srgbClr val="FF0000"/>
                </a:solidFill>
                <a:latin typeface="Arial Narrow" panose="020B0606020202030204" pitchFamily="34" charset="0"/>
              </a:rPr>
              <a:t>"'</a:t>
            </a:r>
            <a:r>
              <a:rPr lang="en-GB" sz="2000" i="1" dirty="0" err="1" smtClean="0">
                <a:solidFill>
                  <a:srgbClr val="FF0000"/>
                </a:solidFill>
                <a:latin typeface="Arial Narrow" panose="020B0606020202030204" pitchFamily="34" charset="0"/>
              </a:rPr>
              <a:t>Ain't</a:t>
            </a:r>
            <a:r>
              <a:rPr lang="en-GB" sz="2000" i="1" dirty="0" smtClean="0">
                <a:solidFill>
                  <a:srgbClr val="FF0000"/>
                </a:solidFill>
                <a:latin typeface="Arial Narrow" panose="020B0606020202030204" pitchFamily="34" charset="0"/>
              </a:rPr>
              <a:t> many guys travel around together,' he mused. 'I don't know why. Maybe </a:t>
            </a:r>
            <a:r>
              <a:rPr lang="en-GB" sz="2000" i="1" dirty="0" err="1" smtClean="0">
                <a:solidFill>
                  <a:srgbClr val="FF0000"/>
                </a:solidFill>
                <a:latin typeface="Arial Narrow" panose="020B0606020202030204" pitchFamily="34" charset="0"/>
              </a:rPr>
              <a:t>ever'body</a:t>
            </a:r>
            <a:r>
              <a:rPr lang="en-GB" sz="2000" i="1" dirty="0" smtClean="0">
                <a:solidFill>
                  <a:srgbClr val="FF0000"/>
                </a:solidFill>
                <a:latin typeface="Arial Narrow" panose="020B0606020202030204" pitchFamily="34" charset="0"/>
              </a:rPr>
              <a:t> in the whole damn world is scared of each other.'”</a:t>
            </a:r>
            <a:r>
              <a:rPr lang="en-GB" sz="2400" dirty="0" smtClean="0">
                <a:solidFill>
                  <a:srgbClr val="FF0000"/>
                </a:solidFill>
                <a:latin typeface="Arial Narrow" panose="020B0606020202030204" pitchFamily="34" charset="0"/>
              </a:rPr>
              <a:t/>
            </a:r>
            <a:br>
              <a:rPr lang="en-GB" sz="2400" dirty="0" smtClean="0">
                <a:solidFill>
                  <a:srgbClr val="FF0000"/>
                </a:solidFill>
                <a:latin typeface="Arial Narrow" panose="020B0606020202030204" pitchFamily="34" charset="0"/>
              </a:rPr>
            </a:br>
            <a:r>
              <a:rPr lang="en-GB" sz="2800" b="1" dirty="0" smtClean="0">
                <a:solidFill>
                  <a:srgbClr val="00B0F0"/>
                </a:solidFill>
                <a:latin typeface="Arial Narrow" panose="020B0606020202030204" pitchFamily="34" charset="0"/>
              </a:rPr>
              <a:t>Candy’s comments suggest to the reader that Curley will take a dislike to Lennie, and this arouses our sympathy, as we already realise that Lennie is quite helpless. </a:t>
            </a:r>
            <a:r>
              <a:rPr lang="en-GB" sz="2800" b="1" dirty="0" err="1" smtClean="0">
                <a:solidFill>
                  <a:srgbClr val="00B0F0"/>
                </a:solidFill>
                <a:latin typeface="Arial Narrow" panose="020B0606020202030204" pitchFamily="34" charset="0"/>
              </a:rPr>
              <a:t>Slim’s</a:t>
            </a:r>
            <a:r>
              <a:rPr lang="en-GB" sz="2800" b="1" dirty="0" smtClean="0">
                <a:solidFill>
                  <a:srgbClr val="00B0F0"/>
                </a:solidFill>
                <a:latin typeface="Arial Narrow" panose="020B0606020202030204" pitchFamily="34" charset="0"/>
              </a:rPr>
              <a:t> words suggests that it is very unusual for men to travel around from workplace to workplace: ranch life is lonely, and many of the ranch workers themselves crave company and friendship. Their travelling arrangement further emphasises the special bond that Lennie and George share. Lennie even mimics George’s movements and mannerisms and, although this is perhaps subconscious, this conveys Lennie’s admiration of George. </a:t>
            </a:r>
            <a:r>
              <a:rPr lang="en-GB" sz="2400" b="1" dirty="0" smtClean="0">
                <a:solidFill>
                  <a:srgbClr val="00B0F0"/>
                </a:solidFill>
                <a:latin typeface="Arial Narrow" panose="020B0606020202030204" pitchFamily="34" charset="0"/>
              </a:rPr>
              <a:t/>
            </a:r>
            <a:br>
              <a:rPr lang="en-GB" sz="2400" b="1" dirty="0" smtClean="0">
                <a:solidFill>
                  <a:srgbClr val="00B0F0"/>
                </a:solidFill>
                <a:latin typeface="Arial Narrow" panose="020B0606020202030204" pitchFamily="34" charset="0"/>
              </a:rPr>
            </a:br>
            <a:endParaRPr lang="en-GB" sz="2400" b="1" dirty="0">
              <a:solidFill>
                <a:srgbClr val="00B0F0"/>
              </a:solidFill>
              <a:latin typeface="Arial Narrow" panose="020B0606020202030204" pitchFamily="34" charset="0"/>
            </a:endParaRPr>
          </a:p>
        </p:txBody>
      </p:sp>
    </p:spTree>
    <p:extLst>
      <p:ext uri="{BB962C8B-B14F-4D97-AF65-F5344CB8AC3E}">
        <p14:creationId xmlns:p14="http://schemas.microsoft.com/office/powerpoint/2010/main" val="1905486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9990</TotalTime>
  <Words>4603</Words>
  <Application>Microsoft Office PowerPoint</Application>
  <PresentationFormat>Widescreen</PresentationFormat>
  <Paragraphs>165</Paragraphs>
  <Slides>44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Arial</vt:lpstr>
      <vt:lpstr>Arial Narrow</vt:lpstr>
      <vt:lpstr>Book Antiqua</vt:lpstr>
      <vt:lpstr>Calibri</vt:lpstr>
      <vt:lpstr>Century Gothic</vt:lpstr>
      <vt:lpstr>Comic Sans MS</vt:lpstr>
      <vt:lpstr>Times New Roman</vt:lpstr>
      <vt:lpstr>Wingdings</vt:lpstr>
      <vt:lpstr>Wingdings 3</vt:lpstr>
      <vt:lpstr>Wisp</vt:lpstr>
      <vt:lpstr>John Steinbeck</vt:lpstr>
      <vt:lpstr>PowerPoint Presentation</vt:lpstr>
      <vt:lpstr>- Context + Quotation = EVIDENCE + ANALYSIS </vt:lpstr>
      <vt:lpstr>PEAR paragraphs for critical essays</vt:lpstr>
      <vt:lpstr>- Context + Quotation = EVIDENCE + ANALYSIS</vt:lpstr>
      <vt:lpstr>Thematic Central Concern (learn up!) The Importance of Dreams and Companionship</vt:lpstr>
      <vt:lpstr>Chapter Two - George and Lennie meet some of the other ranch workers. </vt:lpstr>
      <vt:lpstr>PowerPoint Presentation</vt:lpstr>
      <vt:lpstr>Chapter Two - George and Lennie meet some of the other ranch workers. </vt:lpstr>
      <vt:lpstr>PowerPoint Presentation</vt:lpstr>
      <vt:lpstr>PowerPoint Presentation</vt:lpstr>
      <vt:lpstr>Setting – in time and place Great Depression-era America </vt:lpstr>
      <vt:lpstr>1930s USA</vt:lpstr>
      <vt:lpstr>The Depression</vt:lpstr>
      <vt:lpstr>Where did they go?</vt:lpstr>
      <vt:lpstr>The American Dream</vt:lpstr>
      <vt:lpstr>Migration Workers’ Agencies</vt:lpstr>
      <vt:lpstr>The Life of a Migrant Worker</vt:lpstr>
      <vt:lpstr>Setting – in time and place</vt:lpstr>
      <vt:lpstr>Setting and the use of a cyclical structure.</vt:lpstr>
      <vt:lpstr>Opening scene – Characterisation of Lennie</vt:lpstr>
      <vt:lpstr>Foreshadowing </vt:lpstr>
      <vt:lpstr>PowerPoint Presentation</vt:lpstr>
      <vt:lpstr>`</vt:lpstr>
      <vt:lpstr>Foreshadowing 2 – Candy and his Dog</vt:lpstr>
      <vt:lpstr>Foreshadowing 2– Candy and his Dog</vt:lpstr>
      <vt:lpstr>Foreshadowing 2</vt:lpstr>
      <vt:lpstr>Candy and the Dream</vt:lpstr>
      <vt:lpstr>Candy and the Dream</vt:lpstr>
      <vt:lpstr>PowerPoint Presentation</vt:lpstr>
      <vt:lpstr>The Dream – in more detail </vt:lpstr>
      <vt:lpstr>The Title</vt:lpstr>
      <vt:lpstr>Setting and Theme of Dreams</vt:lpstr>
      <vt:lpstr>Curley’s Wife </vt:lpstr>
      <vt:lpstr>Curley’s Wife </vt:lpstr>
      <vt:lpstr>Crooks 1</vt:lpstr>
      <vt:lpstr>Crooks</vt:lpstr>
      <vt:lpstr>Crooks 2</vt:lpstr>
      <vt:lpstr>Crooks 2</vt:lpstr>
      <vt:lpstr>Turning Point – Death of Curley’s wife</vt:lpstr>
      <vt:lpstr>Turning Point – Death of Curley’s wife</vt:lpstr>
      <vt:lpstr>Resolution – ending when George Kills Lennie</vt:lpstr>
      <vt:lpstr>Resolution – ending when George Kills Lennie</vt:lpstr>
      <vt:lpstr>Group Discussion Task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dc:title>
  <dc:creator>User</dc:creator>
  <cp:lastModifiedBy>CTomelty</cp:lastModifiedBy>
  <cp:revision>70</cp:revision>
  <dcterms:created xsi:type="dcterms:W3CDTF">2016-01-11T20:35:56Z</dcterms:created>
  <dcterms:modified xsi:type="dcterms:W3CDTF">2019-02-01T15:34:59Z</dcterms:modified>
</cp:coreProperties>
</file>