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9C118D5-4263-442E-B512-7CF9F04CFE0F}" type="datetimeFigureOut">
              <a:rPr lang="en-GB" smtClean="0"/>
              <a:t>06/01/2015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F120C55-535C-4D39-B831-5937E393CC2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“Sailmaker”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 for Prelim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66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Relationships between characters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Boyhood games unite/connect Alec and Ian</a:t>
            </a:r>
          </a:p>
          <a:p>
            <a:r>
              <a:rPr lang="en-GB" dirty="0" smtClean="0"/>
              <a:t>They both support Rangers </a:t>
            </a:r>
          </a:p>
          <a:p>
            <a:r>
              <a:rPr lang="en-GB" dirty="0" smtClean="0"/>
              <a:t>They both attend the same school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Differences</a:t>
            </a:r>
            <a:r>
              <a:rPr lang="en-GB" dirty="0" smtClean="0"/>
              <a:t>:</a:t>
            </a:r>
          </a:p>
          <a:p>
            <a:r>
              <a:rPr lang="en-GB" dirty="0" smtClean="0"/>
              <a:t>Ian’s father (Billy) works hard and provides for his son</a:t>
            </a:r>
          </a:p>
          <a:p>
            <a:r>
              <a:rPr lang="en-GB" dirty="0" smtClean="0"/>
              <a:t>Alec’s father achieves little and their relationship suffers</a:t>
            </a:r>
          </a:p>
          <a:p>
            <a:r>
              <a:rPr lang="en-GB" dirty="0" smtClean="0"/>
              <a:t>Characterisation of Ian and Alec: EDUCATION separates the two; Alec is very clever and goes to a new school which Ian sees as ‘posh’ and then moves on to University!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2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Ian and Alec’s Relationship Early in Play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They play imaginatively as young boys pretending the yacht is </a:t>
            </a:r>
            <a:r>
              <a:rPr lang="en-GB" b="1" i="1" dirty="0" smtClean="0"/>
              <a:t>“a submarine”</a:t>
            </a:r>
            <a:r>
              <a:rPr lang="en-GB" dirty="0" smtClean="0"/>
              <a:t>. STAGE DIRECTIONS reveal that </a:t>
            </a:r>
            <a:r>
              <a:rPr lang="en-GB" b="1" i="1" dirty="0" smtClean="0"/>
              <a:t>“Ian makes explosion noises”</a:t>
            </a:r>
            <a:r>
              <a:rPr lang="en-GB" dirty="0" smtClean="0"/>
              <a:t> before they pretend the yacht is </a:t>
            </a:r>
            <a:r>
              <a:rPr lang="en-GB" b="1" i="1" dirty="0" smtClean="0"/>
              <a:t>“a shark”</a:t>
            </a:r>
            <a:r>
              <a:rPr lang="en-GB" dirty="0" smtClean="0"/>
              <a:t> when the STAGE DIRECTIONS reveal that Alec </a:t>
            </a:r>
            <a:r>
              <a:rPr lang="en-GB" b="1" i="1" dirty="0" smtClean="0"/>
              <a:t>“attacks Ian with it, going for his throat”</a:t>
            </a:r>
            <a:r>
              <a:rPr lang="en-GB" dirty="0" smtClean="0"/>
              <a:t>.  These examples reveal that the boys have a relationship built on play – they are both young and enjoy doing the same things at this stage!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6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 2 – Ian and Alec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Alec and Ian’s relationship becomes more distant</a:t>
            </a:r>
          </a:p>
          <a:p>
            <a:r>
              <a:rPr lang="en-GB" dirty="0" smtClean="0"/>
              <a:t>Alec chooses education over a trade</a:t>
            </a:r>
          </a:p>
          <a:p>
            <a:r>
              <a:rPr lang="en-GB" dirty="0" smtClean="0"/>
              <a:t>Ian doesn’t understand Alec’s choice to stay in school seeing him as a “</a:t>
            </a:r>
            <a:r>
              <a:rPr lang="en-GB" b="1" dirty="0" smtClean="0"/>
              <a:t>wee brainbox</a:t>
            </a:r>
            <a:r>
              <a:rPr lang="en-GB" dirty="0" smtClean="0"/>
              <a:t>”, attending a school filled with “</a:t>
            </a:r>
            <a:r>
              <a:rPr lang="en-GB" b="1" dirty="0" smtClean="0"/>
              <a:t>toffee nosed wee </a:t>
            </a:r>
            <a:r>
              <a:rPr lang="en-GB" b="1" dirty="0" err="1" smtClean="0"/>
              <a:t>shites</a:t>
            </a:r>
            <a:r>
              <a:rPr lang="en-GB" dirty="0" smtClean="0"/>
              <a:t>”.</a:t>
            </a:r>
          </a:p>
          <a:p>
            <a:r>
              <a:rPr lang="en-GB" dirty="0" smtClean="0"/>
              <a:t>Their common bond in football is challenged when Alec admits his new school doesn’t “</a:t>
            </a:r>
            <a:r>
              <a:rPr lang="en-GB" b="1" i="1" dirty="0" smtClean="0"/>
              <a:t>even have a football team</a:t>
            </a:r>
            <a:r>
              <a:rPr lang="en-GB" dirty="0" smtClean="0"/>
              <a:t>” but play rugby – a perceived middle class sport. </a:t>
            </a:r>
          </a:p>
          <a:p>
            <a:r>
              <a:rPr lang="en-GB" dirty="0" smtClean="0"/>
              <a:t>Their </a:t>
            </a:r>
            <a:r>
              <a:rPr lang="en-GB" b="1" dirty="0" smtClean="0"/>
              <a:t>DIALOGUE</a:t>
            </a:r>
            <a:r>
              <a:rPr lang="en-GB" dirty="0" smtClean="0"/>
              <a:t> suggests their distance and when Ian says “</a:t>
            </a:r>
            <a:r>
              <a:rPr lang="en-GB" b="1" dirty="0" smtClean="0"/>
              <a:t>anyway, </a:t>
            </a:r>
            <a:r>
              <a:rPr lang="en-GB" b="1" dirty="0" err="1" smtClean="0"/>
              <a:t>ah’ll</a:t>
            </a:r>
            <a:r>
              <a:rPr lang="en-GB" b="1" dirty="0" smtClean="0"/>
              <a:t> be </a:t>
            </a:r>
            <a:r>
              <a:rPr lang="en-GB" b="1" dirty="0" err="1" smtClean="0"/>
              <a:t>seein</a:t>
            </a:r>
            <a:r>
              <a:rPr lang="en-GB" b="1" dirty="0" smtClean="0"/>
              <a:t> ye</a:t>
            </a:r>
            <a:r>
              <a:rPr lang="en-GB" dirty="0" smtClean="0"/>
              <a:t>.” and Alec replies “</a:t>
            </a:r>
            <a:r>
              <a:rPr lang="en-GB" b="1" dirty="0" smtClean="0"/>
              <a:t>Aye. Cheerio</a:t>
            </a:r>
            <a:r>
              <a:rPr lang="en-GB" dirty="0" smtClean="0"/>
              <a:t>.” the audience doubts that these boys will sustain a relationship.  Their relationship has inevitably cooled due to their CONTRASTING CHARACTERISATION.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20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“Sailmaker” – Prelim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i="1" u="sng" dirty="0" smtClean="0"/>
              <a:t>The final question – the perfect structure</a:t>
            </a:r>
          </a:p>
          <a:p>
            <a:r>
              <a:rPr lang="en-GB" dirty="0" smtClean="0"/>
              <a:t>Make one reference to the extract (select one technique from the extract </a:t>
            </a:r>
            <a:r>
              <a:rPr lang="en-GB" i="1" dirty="0" err="1" smtClean="0"/>
              <a:t>eg</a:t>
            </a:r>
            <a:r>
              <a:rPr lang="en-GB" i="1" dirty="0" smtClean="0"/>
              <a:t> characterisation, dialogue, stage directions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Make your first reference from near the beginning of the drama (introduce this with a topic sentence; note another technique </a:t>
            </a:r>
            <a:r>
              <a:rPr lang="en-GB" i="1" dirty="0" err="1" smtClean="0"/>
              <a:t>eg</a:t>
            </a:r>
            <a:r>
              <a:rPr lang="en-GB" i="1" dirty="0" smtClean="0"/>
              <a:t> The characterisation of Alec contrasts with Ian.  The playwright notes…</a:t>
            </a:r>
            <a:r>
              <a:rPr lang="en-GB" dirty="0" smtClean="0"/>
              <a:t>)</a:t>
            </a:r>
          </a:p>
          <a:p>
            <a:r>
              <a:rPr lang="en-GB" dirty="0" smtClean="0"/>
              <a:t>Make a further two references from the play as a whole showing how relationships/atmosphere have changed (</a:t>
            </a:r>
            <a:r>
              <a:rPr lang="en-GB" i="1" dirty="0" smtClean="0"/>
              <a:t>cover 3 different drama techniques – characterisation, dialogue, stage directions, lighting, sound)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2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I have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 </a:t>
            </a:r>
            <a:r>
              <a:rPr lang="en-GB" dirty="0" smtClean="0"/>
              <a:t>a quotation from the extract and linked it to the focus of the question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Begun paragraphs mentioning a technique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3 more quotations after the extract quotation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Made reference to 3 different drama techniques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Linked points to the question, addressing the focus of the 8 mark task!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5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Alec and Ian relationship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u="sng" dirty="0" smtClean="0"/>
              <a:t>Stage directions </a:t>
            </a:r>
            <a:r>
              <a:rPr lang="en-GB" dirty="0" smtClean="0"/>
              <a:t>– Alec “</a:t>
            </a:r>
            <a:r>
              <a:rPr lang="en-GB" i="1" dirty="0" smtClean="0">
                <a:solidFill>
                  <a:srgbClr val="FF0000"/>
                </a:solidFill>
              </a:rPr>
              <a:t>runs out for yacht</a:t>
            </a:r>
            <a:r>
              <a:rPr lang="en-GB" i="1" dirty="0" smtClean="0"/>
              <a:t>”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Alec excited to show cousin; they are close; play together</a:t>
            </a:r>
          </a:p>
          <a:p>
            <a:r>
              <a:rPr lang="en-GB" u="sng" dirty="0" smtClean="0"/>
              <a:t>Dialogue</a:t>
            </a:r>
            <a:r>
              <a:rPr lang="en-GB" dirty="0" smtClean="0"/>
              <a:t> – Ian “</a:t>
            </a:r>
            <a:r>
              <a:rPr lang="en-GB" dirty="0" smtClean="0">
                <a:solidFill>
                  <a:srgbClr val="FF0000"/>
                </a:solidFill>
              </a:rPr>
              <a:t>he’s a tick man</a:t>
            </a:r>
            <a:r>
              <a:rPr lang="en-GB" i="1" dirty="0" smtClean="0"/>
              <a:t>.” </a:t>
            </a:r>
            <a:r>
              <a:rPr lang="en-GB" i="1" dirty="0" smtClean="0">
                <a:sym typeface="Wingdings" panose="05000000000000000000" pitchFamily="2" charset="2"/>
              </a:rPr>
              <a:t> </a:t>
            </a:r>
            <a:r>
              <a:rPr lang="en-GB" dirty="0" smtClean="0">
                <a:sym typeface="Wingdings" panose="05000000000000000000" pitchFamily="2" charset="2"/>
              </a:rPr>
              <a:t>Ian more realistic, practical (like Billy, his father); Alec more imaginative and a dreamer like Davie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(“he’s really a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sailmaker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…that’s his </a:t>
            </a:r>
            <a:r>
              <a:rPr lang="en-GB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real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job”)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Youth bonds the two  </a:t>
            </a:r>
            <a:r>
              <a:rPr lang="en-GB" u="sng" dirty="0" smtClean="0">
                <a:sym typeface="Wingdings" panose="05000000000000000000" pitchFamily="2" charset="2"/>
              </a:rPr>
              <a:t>stage directions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</a:t>
            </a:r>
            <a:r>
              <a:rPr lang="en-GB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Ian makes explosion noises”</a:t>
            </a:r>
          </a:p>
          <a:p>
            <a:r>
              <a:rPr lang="en-GB" u="sng" dirty="0" smtClean="0">
                <a:sym typeface="Wingdings" panose="05000000000000000000" pitchFamily="2" charset="2"/>
              </a:rPr>
              <a:t>Characterisation</a:t>
            </a:r>
            <a:r>
              <a:rPr lang="en-GB" dirty="0" smtClean="0">
                <a:sym typeface="Wingdings" panose="05000000000000000000" pitchFamily="2" charset="2"/>
              </a:rPr>
              <a:t>  Alec intelligent and focuses on education; Ian on a trade  makes their dialogue more distant and impersonal “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ah’ll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be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seein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ye.”/ Alec “Aye. Cheerio.”</a:t>
            </a:r>
            <a:endParaRPr lang="en-GB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Topic sentences – some examples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From the extract, the audience is aware of the </a:t>
            </a:r>
            <a:r>
              <a:rPr lang="en-GB" b="1" dirty="0" smtClean="0"/>
              <a:t>contrast</a:t>
            </a:r>
            <a:r>
              <a:rPr lang="en-GB" dirty="0" smtClean="0"/>
              <a:t> in </a:t>
            </a:r>
            <a:r>
              <a:rPr lang="en-GB" b="1" dirty="0" smtClean="0"/>
              <a:t>characterisation</a:t>
            </a:r>
            <a:r>
              <a:rPr lang="en-GB" dirty="0" smtClean="0"/>
              <a:t> of Alec and Ian (quote and explain!)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playwright’s </a:t>
            </a:r>
            <a:r>
              <a:rPr lang="en-GB" b="1" dirty="0" smtClean="0"/>
              <a:t>stage directions </a:t>
            </a:r>
            <a:r>
              <a:rPr lang="en-GB" dirty="0" smtClean="0"/>
              <a:t>early in the drama suggest a close relationship.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dramatist makes effective use of </a:t>
            </a:r>
            <a:r>
              <a:rPr lang="en-GB" b="1" dirty="0" smtClean="0"/>
              <a:t>dialogue</a:t>
            </a:r>
            <a:r>
              <a:rPr lang="en-GB" dirty="0" smtClean="0"/>
              <a:t> to convey the relationship between the two.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Spence makes the audience aware of the dramatic change in the relationship through </a:t>
            </a:r>
            <a:r>
              <a:rPr lang="en-GB" b="1" dirty="0" smtClean="0"/>
              <a:t>dialogue</a:t>
            </a:r>
            <a:r>
              <a:rPr lang="en-GB" dirty="0" smtClean="0"/>
              <a:t> nearing the end of the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5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PRACTICE FINAL QUESTION – Explain how the relationship between Alec and Ian changes as the play progresses.</a:t>
            </a:r>
            <a:endParaRPr lang="en-GB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Topic sentences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2900" dirty="0"/>
              <a:t>The playwright’s </a:t>
            </a:r>
            <a:r>
              <a:rPr lang="en-GB" sz="2900" b="1" dirty="0"/>
              <a:t>stage directions </a:t>
            </a:r>
            <a:r>
              <a:rPr lang="en-GB" sz="2900" dirty="0"/>
              <a:t>early in the drama suggest a close </a:t>
            </a:r>
            <a:r>
              <a:rPr lang="en-GB" sz="2900" dirty="0" smtClean="0"/>
              <a:t>relationship</a:t>
            </a:r>
          </a:p>
          <a:p>
            <a:r>
              <a:rPr lang="en-GB" sz="2900" dirty="0"/>
              <a:t>From the extract, the audience is aware of the </a:t>
            </a:r>
            <a:r>
              <a:rPr lang="en-GB" sz="2900" b="1" dirty="0"/>
              <a:t>contrast</a:t>
            </a:r>
            <a:r>
              <a:rPr lang="en-GB" sz="2900" dirty="0"/>
              <a:t> in </a:t>
            </a:r>
            <a:r>
              <a:rPr lang="en-GB" sz="2900" b="1" dirty="0"/>
              <a:t>characterisation</a:t>
            </a:r>
            <a:r>
              <a:rPr lang="en-GB" sz="2900" dirty="0"/>
              <a:t> of Alec and </a:t>
            </a:r>
            <a:r>
              <a:rPr lang="en-GB" sz="2900" dirty="0" smtClean="0"/>
              <a:t>Ian</a:t>
            </a:r>
          </a:p>
          <a:p>
            <a:r>
              <a:rPr lang="en-GB" sz="2900" dirty="0"/>
              <a:t>Spence makes the audience aware of the dramatic change in the relationship through </a:t>
            </a:r>
            <a:r>
              <a:rPr lang="en-GB" sz="2900" b="1" dirty="0"/>
              <a:t>dialogue</a:t>
            </a:r>
            <a:r>
              <a:rPr lang="en-GB" sz="2900" dirty="0"/>
              <a:t> nearing the end of the text.</a:t>
            </a:r>
          </a:p>
          <a:p>
            <a:pPr marL="6858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Quotations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Alec “</a:t>
            </a:r>
            <a:r>
              <a:rPr lang="en-GB" i="1" dirty="0">
                <a:solidFill>
                  <a:srgbClr val="FF0000"/>
                </a:solidFill>
              </a:rPr>
              <a:t>runs out for </a:t>
            </a:r>
            <a:r>
              <a:rPr lang="en-GB" i="1" dirty="0" smtClean="0">
                <a:solidFill>
                  <a:srgbClr val="FF0000"/>
                </a:solidFill>
              </a:rPr>
              <a:t>yacht</a:t>
            </a:r>
            <a:r>
              <a:rPr lang="en-GB" i="1" dirty="0" smtClean="0"/>
              <a:t>”</a:t>
            </a:r>
          </a:p>
          <a:p>
            <a:r>
              <a:rPr lang="en-GB" i="1" dirty="0" smtClean="0"/>
              <a:t>Alec: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“it’s a good school”.  </a:t>
            </a:r>
            <a:r>
              <a:rPr lang="en-GB" dirty="0" smtClean="0"/>
              <a:t>Ian: </a:t>
            </a:r>
            <a:r>
              <a:rPr lang="en-GB" dirty="0" smtClean="0">
                <a:solidFill>
                  <a:srgbClr val="FF0000"/>
                </a:solidFill>
              </a:rPr>
              <a:t>“Ah </a:t>
            </a:r>
            <a:r>
              <a:rPr lang="en-GB" dirty="0" err="1" smtClean="0">
                <a:solidFill>
                  <a:srgbClr val="FF0000"/>
                </a:solidFill>
              </a:rPr>
              <a:t>couldnae</a:t>
            </a:r>
            <a:r>
              <a:rPr lang="en-GB" dirty="0" smtClean="0">
                <a:solidFill>
                  <a:srgbClr val="FF0000"/>
                </a:solidFill>
              </a:rPr>
              <a:t> stick it.”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Ian: “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ah’ll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be </a:t>
            </a:r>
            <a:r>
              <a:rPr lang="en-GB" dirty="0" err="1">
                <a:solidFill>
                  <a:srgbClr val="FF0000"/>
                </a:solidFill>
                <a:sym typeface="Wingdings" panose="05000000000000000000" pitchFamily="2" charset="2"/>
              </a:rPr>
              <a:t>seein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 ye.”/</a:t>
            </a:r>
            <a:r>
              <a:rPr lang="en-GB" dirty="0">
                <a:solidFill>
                  <a:schemeClr val="tx1"/>
                </a:solidFill>
                <a:sym typeface="Wingdings" panose="05000000000000000000" pitchFamily="2" charset="2"/>
              </a:rPr>
              <a:t> Alec 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: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Aye. Cheerio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.” 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(distant, impersonal dialogue  contrasts with start!)</a:t>
            </a:r>
            <a:endParaRPr lang="en-GB" u="sng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i="1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746585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Write three paragraphs of a mini-essay using the topic sentences and quotations above – </a:t>
            </a:r>
            <a:r>
              <a:rPr lang="en-GB" b="1" dirty="0" smtClean="0"/>
              <a:t>15 minutes against the clock! </a:t>
            </a:r>
            <a:r>
              <a:rPr lang="en-GB" b="1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4390</TotalTime>
  <Words>777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“Sailmaker” </vt:lpstr>
      <vt:lpstr>Relationships between characters</vt:lpstr>
      <vt:lpstr>Ian and Alec’s Relationship Early in Play</vt:lpstr>
      <vt:lpstr>Act 2 – Ian and Alec</vt:lpstr>
      <vt:lpstr>“Sailmaker” – Prelim Practice</vt:lpstr>
      <vt:lpstr>Checklist</vt:lpstr>
      <vt:lpstr>Alec and Ian relationship</vt:lpstr>
      <vt:lpstr>Topic sentences – some examples</vt:lpstr>
      <vt:lpstr>PRACTICE FINAL QUESTION – Explain how the relationship between Alec and Ian changes as the play progresses.</vt:lpstr>
    </vt:vector>
  </TitlesOfParts>
  <Company>South Ayrshire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User</dc:creator>
  <cp:lastModifiedBy>School User</cp:lastModifiedBy>
  <cp:revision>11</cp:revision>
  <dcterms:created xsi:type="dcterms:W3CDTF">2015-01-06T08:52:37Z</dcterms:created>
  <dcterms:modified xsi:type="dcterms:W3CDTF">2015-01-09T10:03:16Z</dcterms:modified>
</cp:coreProperties>
</file>