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69" r:id="rId5"/>
    <p:sldId id="270" r:id="rId6"/>
    <p:sldId id="271" r:id="rId7"/>
    <p:sldId id="267" r:id="rId8"/>
    <p:sldId id="262" r:id="rId9"/>
    <p:sldId id="261" r:id="rId10"/>
    <p:sldId id="263" r:id="rId11"/>
    <p:sldId id="268" r:id="rId12"/>
    <p:sldId id="260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6DDFA-E0EE-4F16-B8E3-C02C1A3E0A8D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E360F-3E35-4FE6-B9BE-38F6B1D049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99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66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65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01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67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950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05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03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604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370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7397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82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7520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646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482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860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19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435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C3C56-A40E-4B9D-BE72-D5792DA7928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D17F40C-89BA-4C1C-8DAC-3C9C530330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28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62068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en-GB" dirty="0"/>
              <a:t>Ardentinny 2027 Residential Trip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8762" y="2708921"/>
            <a:ext cx="6071590" cy="523710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10</a:t>
            </a:r>
            <a:r>
              <a:rPr lang="en-GB" b="1" baseline="30000" dirty="0"/>
              <a:t>th</a:t>
            </a:r>
            <a:r>
              <a:rPr lang="en-GB" b="1" dirty="0"/>
              <a:t>-13</a:t>
            </a:r>
            <a:r>
              <a:rPr lang="en-GB" b="1" baseline="30000" dirty="0"/>
              <a:t>th</a:t>
            </a:r>
            <a:r>
              <a:rPr lang="en-GB" b="1" dirty="0"/>
              <a:t>  May 2027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22242" y="4869160"/>
            <a:ext cx="7175351" cy="100811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r>
              <a:rPr lang="en-GB" sz="3200" dirty="0"/>
              <a:t>Information Evening for Parents/Carers</a:t>
            </a:r>
          </a:p>
        </p:txBody>
      </p:sp>
      <p:pic>
        <p:nvPicPr>
          <p:cNvPr id="6" name="Picture 2" descr="O:\staff\P7 Pictures\Ardentinny April`14\0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" r="5613"/>
          <a:stretch>
            <a:fillRect/>
          </a:stretch>
        </p:blipFill>
        <p:spPr bwMode="auto">
          <a:xfrm>
            <a:off x="4716016" y="3208647"/>
            <a:ext cx="2348450" cy="161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32630"/>
            <a:ext cx="2348450" cy="157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730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15616" y="404664"/>
            <a:ext cx="6400800" cy="55778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sz="2400" b="1" u="sng" dirty="0" err="1"/>
              <a:t>Ardentinny</a:t>
            </a:r>
            <a:r>
              <a:rPr lang="en-GB" sz="2400" b="1" u="sng" dirty="0"/>
              <a:t> Background</a:t>
            </a:r>
          </a:p>
          <a:p>
            <a:pPr marL="45720" indent="0">
              <a:buNone/>
            </a:pPr>
            <a:endParaRPr lang="en-GB" sz="1600" dirty="0"/>
          </a:p>
          <a:p>
            <a:r>
              <a:rPr lang="en-GB" sz="1600" dirty="0"/>
              <a:t>A Charitable Organisation (Non-profit)</a:t>
            </a:r>
          </a:p>
          <a:p>
            <a:r>
              <a:rPr lang="en-GB" sz="1600" dirty="0"/>
              <a:t>Based in small village of </a:t>
            </a:r>
            <a:r>
              <a:rPr lang="en-GB" sz="1600" dirty="0" err="1"/>
              <a:t>Ardentinny</a:t>
            </a:r>
            <a:r>
              <a:rPr lang="en-GB" sz="1600" dirty="0"/>
              <a:t> near </a:t>
            </a:r>
            <a:r>
              <a:rPr lang="en-GB" sz="1600" dirty="0" err="1"/>
              <a:t>Dunoon</a:t>
            </a:r>
            <a:endParaRPr lang="en-GB" sz="1600" dirty="0"/>
          </a:p>
          <a:p>
            <a:r>
              <a:rPr lang="en-GB" sz="1600" dirty="0"/>
              <a:t>A successful record of over 20 years working with schools and young people</a:t>
            </a:r>
          </a:p>
          <a:p>
            <a:r>
              <a:rPr lang="en-GB" sz="1600" dirty="0"/>
              <a:t>Strong links with our school</a:t>
            </a:r>
          </a:p>
          <a:p>
            <a:r>
              <a:rPr lang="en-GB" sz="1600" dirty="0"/>
              <a:t>Work in partnership with schools to ensure a programme and approach tailored to the desired outcomes for pupils</a:t>
            </a:r>
          </a:p>
          <a:p>
            <a:pPr marL="45720" indent="0">
              <a:buNone/>
            </a:pPr>
            <a:r>
              <a:rPr lang="en-GB" sz="1400" dirty="0"/>
              <a:t>	- Develop resilience, personal achievement and challenge	- Develop and strengthen relationships across P7</a:t>
            </a:r>
          </a:p>
          <a:p>
            <a:pPr marL="45720" indent="0">
              <a:buNone/>
            </a:pPr>
            <a:r>
              <a:rPr lang="en-GB" sz="1400" dirty="0"/>
              <a:t>	- Introduce a new range of skills through activity based 	  	  opportunities</a:t>
            </a:r>
          </a:p>
          <a:p>
            <a:pPr marL="45720" indent="0">
              <a:buNone/>
            </a:pPr>
            <a:r>
              <a:rPr lang="en-GB" sz="1400" dirty="0"/>
              <a:t>	- Build self-esteem and an increased confidence</a:t>
            </a:r>
          </a:p>
          <a:p>
            <a:pPr marL="45720" indent="0">
              <a:buNone/>
            </a:pPr>
            <a:r>
              <a:rPr lang="en-GB" sz="1400" dirty="0"/>
              <a:t>	- Broaden children’s experiences</a:t>
            </a:r>
          </a:p>
          <a:p>
            <a:pPr marL="45720" indent="0">
              <a:buNone/>
            </a:pPr>
            <a:r>
              <a:rPr lang="en-GB" sz="1400" dirty="0"/>
              <a:t>	- Have a unique and unforgettable experience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69570"/>
            <a:ext cx="1800200" cy="120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44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1115616" y="404664"/>
            <a:ext cx="6400800" cy="557780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GB" sz="2400" b="1" u="sng" dirty="0"/>
              <a:t>Key Information</a:t>
            </a:r>
          </a:p>
          <a:p>
            <a:pPr marL="45720" indent="0">
              <a:buNone/>
            </a:pPr>
            <a:endParaRPr lang="en-GB" sz="2400" b="1" u="sng" dirty="0"/>
          </a:p>
          <a:p>
            <a:r>
              <a:rPr lang="en-GB" sz="1600" dirty="0"/>
              <a:t>Preparing for the trip </a:t>
            </a:r>
            <a:r>
              <a:rPr lang="en-GB" sz="1400" dirty="0"/>
              <a:t>(Kit List)</a:t>
            </a:r>
          </a:p>
          <a:p>
            <a:r>
              <a:rPr lang="en-GB" sz="1600" dirty="0"/>
              <a:t>Money </a:t>
            </a:r>
          </a:p>
          <a:p>
            <a:r>
              <a:rPr lang="en-GB" sz="1600" dirty="0"/>
              <a:t>Medicine </a:t>
            </a:r>
            <a:r>
              <a:rPr lang="en-GB" sz="1400" dirty="0"/>
              <a:t>(forms completed and medicine (labelled) handed in to       	     school office before the day of the trip preferably)</a:t>
            </a:r>
          </a:p>
          <a:p>
            <a:r>
              <a:rPr lang="en-GB" sz="1600" dirty="0"/>
              <a:t>Payments</a:t>
            </a:r>
          </a:p>
          <a:p>
            <a:r>
              <a:rPr lang="en-GB" sz="1600" dirty="0"/>
              <a:t>Departure Details</a:t>
            </a:r>
          </a:p>
          <a:p>
            <a:r>
              <a:rPr lang="en-GB" sz="1600" dirty="0"/>
              <a:t>First day arrangements</a:t>
            </a:r>
          </a:p>
          <a:p>
            <a:r>
              <a:rPr lang="en-GB" sz="1600" dirty="0"/>
              <a:t>Dorms</a:t>
            </a:r>
          </a:p>
          <a:p>
            <a:r>
              <a:rPr lang="en-GB" sz="1600" dirty="0"/>
              <a:t>Meals</a:t>
            </a:r>
          </a:p>
          <a:p>
            <a:r>
              <a:rPr lang="en-GB" sz="1600" dirty="0"/>
              <a:t>Typical Day</a:t>
            </a:r>
          </a:p>
          <a:p>
            <a:r>
              <a:rPr lang="en-GB" sz="1600" dirty="0"/>
              <a:t>Range of activities</a:t>
            </a:r>
          </a:p>
          <a:p>
            <a:r>
              <a:rPr lang="en-GB" sz="1600" dirty="0"/>
              <a:t>Return Details</a:t>
            </a:r>
          </a:p>
          <a:p>
            <a:r>
              <a:rPr lang="en-GB" sz="2000" b="1" dirty="0"/>
              <a:t>Questions</a:t>
            </a:r>
          </a:p>
          <a:p>
            <a:endParaRPr lang="en-GB" sz="1600" dirty="0"/>
          </a:p>
        </p:txBody>
      </p:sp>
      <p:pic>
        <p:nvPicPr>
          <p:cNvPr id="3" name="Picture 2" descr="A field of grass and trees&#10;&#10;AI-generated content may be incorrect.">
            <a:extLst>
              <a:ext uri="{FF2B5EF4-FFF2-40B4-BE49-F238E27FC236}">
                <a16:creationId xmlns:a16="http://schemas.microsoft.com/office/drawing/2014/main" id="{BBEB2F66-D2EF-6292-FA2B-727EADA91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564904"/>
            <a:ext cx="30480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6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3141" y="714375"/>
            <a:ext cx="1191394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71F0E-5532-7380-B7EE-676F75429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624110"/>
            <a:ext cx="359250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Preparing for the Trip – Kit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B57BA-31DF-2109-38F5-F9B786E3F1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1909" y="2040467"/>
            <a:ext cx="3601641" cy="387075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000"/>
              <a:t>Clothing </a:t>
            </a:r>
          </a:p>
          <a:p>
            <a:pPr>
              <a:lnSpc>
                <a:spcPct val="90000"/>
              </a:lnSpc>
            </a:pPr>
            <a:r>
              <a:rPr lang="en-US" sz="1000"/>
              <a:t>- Nightwear </a:t>
            </a:r>
          </a:p>
          <a:p>
            <a:pPr>
              <a:lnSpc>
                <a:spcPct val="90000"/>
              </a:lnSpc>
            </a:pPr>
            <a:r>
              <a:rPr lang="en-US" sz="1000"/>
              <a:t>- Underwear </a:t>
            </a:r>
          </a:p>
          <a:p>
            <a:pPr>
              <a:lnSpc>
                <a:spcPct val="90000"/>
              </a:lnSpc>
            </a:pPr>
            <a:r>
              <a:rPr lang="en-US" sz="1000"/>
              <a:t>- Socks, over ankle length (2/3 pairs per day) </a:t>
            </a:r>
          </a:p>
          <a:p>
            <a:pPr>
              <a:lnSpc>
                <a:spcPct val="90000"/>
              </a:lnSpc>
            </a:pPr>
            <a:r>
              <a:rPr lang="en-US" sz="1000"/>
              <a:t>- 3 or more fleeces or sweatshirts </a:t>
            </a:r>
          </a:p>
          <a:p>
            <a:pPr>
              <a:lnSpc>
                <a:spcPct val="90000"/>
              </a:lnSpc>
            </a:pPr>
            <a:r>
              <a:rPr lang="en-US" sz="1000"/>
              <a:t>- 5 T-shirts </a:t>
            </a:r>
          </a:p>
          <a:p>
            <a:pPr>
              <a:lnSpc>
                <a:spcPct val="90000"/>
              </a:lnSpc>
            </a:pPr>
            <a:r>
              <a:rPr lang="en-US" sz="1000"/>
              <a:t>- 3 long sleeved T-shirts </a:t>
            </a:r>
          </a:p>
          <a:p>
            <a:pPr>
              <a:lnSpc>
                <a:spcPct val="90000"/>
              </a:lnSpc>
            </a:pPr>
            <a:r>
              <a:rPr lang="en-US" sz="1000"/>
              <a:t>- 4 pairs of old trousers (not jeans) – 3 for activities and 1 for evenings </a:t>
            </a:r>
          </a:p>
          <a:p>
            <a:pPr>
              <a:lnSpc>
                <a:spcPct val="90000"/>
              </a:lnSpc>
            </a:pPr>
            <a:r>
              <a:rPr lang="en-US" sz="1000"/>
              <a:t>- 2 pairs of shorts </a:t>
            </a:r>
          </a:p>
          <a:p>
            <a:pPr>
              <a:lnSpc>
                <a:spcPct val="90000"/>
              </a:lnSpc>
            </a:pPr>
            <a:r>
              <a:rPr lang="en-US" sz="1000"/>
              <a:t>- 2 pairs of trainers (1 for wet activities) </a:t>
            </a:r>
          </a:p>
          <a:p>
            <a:pPr>
              <a:lnSpc>
                <a:spcPct val="90000"/>
              </a:lnSpc>
            </a:pPr>
            <a:r>
              <a:rPr lang="en-US" sz="1000"/>
              <a:t>- 1 pair of shoes or trainers for indoors </a:t>
            </a:r>
          </a:p>
          <a:p>
            <a:pPr>
              <a:lnSpc>
                <a:spcPct val="90000"/>
              </a:lnSpc>
            </a:pPr>
            <a:r>
              <a:rPr lang="en-US" sz="1000"/>
              <a:t>- Baseball cap / Hat </a:t>
            </a:r>
          </a:p>
          <a:p>
            <a:pPr>
              <a:lnSpc>
                <a:spcPct val="90000"/>
              </a:lnSpc>
            </a:pPr>
            <a:r>
              <a:rPr lang="en-US" sz="1000"/>
              <a:t>- Swimwear </a:t>
            </a:r>
          </a:p>
          <a:p>
            <a:pPr>
              <a:lnSpc>
                <a:spcPct val="90000"/>
              </a:lnSpc>
            </a:pPr>
            <a:r>
              <a:rPr lang="en-US" sz="1000"/>
              <a:t>- Clothing for Disco </a:t>
            </a:r>
          </a:p>
          <a:p>
            <a:pPr>
              <a:lnSpc>
                <a:spcPct val="90000"/>
              </a:lnSpc>
            </a:pPr>
            <a:endParaRPr lang="en-US" sz="1000"/>
          </a:p>
        </p:txBody>
      </p:sp>
      <p:pic>
        <p:nvPicPr>
          <p:cNvPr id="6" name="Content Placeholder 5" descr="A dirt path through a forest">
            <a:extLst>
              <a:ext uri="{FF2B5EF4-FFF2-40B4-BE49-F238E27FC236}">
                <a16:creationId xmlns:a16="http://schemas.microsoft.com/office/drawing/2014/main" id="{B2D4043E-E549-6AA7-217B-8F6037EF26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8" r="7532" b="-1"/>
          <a:stretch>
            <a:fillRect/>
          </a:stretch>
        </p:blipFill>
        <p:spPr>
          <a:xfrm>
            <a:off x="5802109" y="711199"/>
            <a:ext cx="2826350" cy="541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11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D613-203E-E37B-0108-F73437AEA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Kit list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23833-AFFC-7E01-F8E0-9B4F92FB69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- Wash Bag (toothbrush, toothpaste, deodorant (roll on only), shampoo) </a:t>
            </a:r>
          </a:p>
          <a:p>
            <a:r>
              <a:rPr lang="en-GB" dirty="0"/>
              <a:t>- 2 large towels </a:t>
            </a:r>
          </a:p>
          <a:p>
            <a:r>
              <a:rPr lang="en-GB" dirty="0"/>
              <a:t>- Torch and batteries </a:t>
            </a:r>
          </a:p>
          <a:p>
            <a:r>
              <a:rPr lang="en-GB" dirty="0"/>
              <a:t>- Plastic bottle for drinks </a:t>
            </a:r>
          </a:p>
          <a:p>
            <a:r>
              <a:rPr lang="en-GB" dirty="0"/>
              <a:t>- Plastic container/lunch box </a:t>
            </a:r>
          </a:p>
          <a:p>
            <a:r>
              <a:rPr lang="en-GB" dirty="0"/>
              <a:t>- Sunscreen </a:t>
            </a:r>
          </a:p>
          <a:p>
            <a:r>
              <a:rPr lang="en-GB" dirty="0"/>
              <a:t>- Pencil, paper and book </a:t>
            </a:r>
          </a:p>
          <a:p>
            <a:r>
              <a:rPr lang="en-GB" dirty="0"/>
              <a:t>- Small bag or rucksack </a:t>
            </a:r>
          </a:p>
          <a:p>
            <a:r>
              <a:rPr lang="en-GB" dirty="0"/>
              <a:t>- Labelled plastic bags / bin liners (for wet items) </a:t>
            </a:r>
          </a:p>
          <a:p>
            <a:r>
              <a:rPr lang="en-GB" dirty="0"/>
              <a:t>Spending money – no more than £10 in clearly labelled wallet</a:t>
            </a:r>
          </a:p>
        </p:txBody>
      </p:sp>
      <p:pic>
        <p:nvPicPr>
          <p:cNvPr id="6" name="Content Placeholder 5" descr="A group of people walking in a forest&#10;&#10;AI-generated content may be incorrect.">
            <a:extLst>
              <a:ext uri="{FF2B5EF4-FFF2-40B4-BE49-F238E27FC236}">
                <a16:creationId xmlns:a16="http://schemas.microsoft.com/office/drawing/2014/main" id="{C156A587-3AD1-81FE-D60A-8B82D96BC0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11" y="2136775"/>
            <a:ext cx="2825353" cy="3767138"/>
          </a:xfrm>
        </p:spPr>
      </p:pic>
    </p:spTree>
    <p:extLst>
      <p:ext uri="{BB962C8B-B14F-4D97-AF65-F5344CB8AC3E}">
        <p14:creationId xmlns:p14="http://schemas.microsoft.com/office/powerpoint/2010/main" val="2077505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3E3B-24E9-12C4-9FB2-2C5D762C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Please do not bring…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3DA72-717E-9134-C9FE-17B115FAA9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- Mobile phones and chargers </a:t>
            </a:r>
          </a:p>
          <a:p>
            <a:r>
              <a:rPr lang="en-GB" dirty="0"/>
              <a:t>- Hairdryers/Straighteners (hairdryers will be provided by the centre) </a:t>
            </a:r>
          </a:p>
          <a:p>
            <a:r>
              <a:rPr lang="en-GB" dirty="0"/>
              <a:t>- Radios/MP3 player </a:t>
            </a:r>
          </a:p>
          <a:p>
            <a:r>
              <a:rPr lang="en-GB" dirty="0"/>
              <a:t>- TV’s/Electronic games </a:t>
            </a:r>
          </a:p>
          <a:p>
            <a:r>
              <a:rPr lang="en-GB" dirty="0"/>
              <a:t>- Football strips </a:t>
            </a:r>
          </a:p>
          <a:p>
            <a:r>
              <a:rPr lang="en-GB" dirty="0"/>
              <a:t>- Chewing Gum </a:t>
            </a:r>
          </a:p>
          <a:p>
            <a:r>
              <a:rPr lang="en-GB" dirty="0"/>
              <a:t>- Aerosols (can set fire alarms off) </a:t>
            </a:r>
          </a:p>
          <a:p>
            <a:r>
              <a:rPr lang="en-GB" dirty="0"/>
              <a:t>Fizzy drinks </a:t>
            </a:r>
          </a:p>
          <a:p>
            <a:endParaRPr lang="en-GB" dirty="0"/>
          </a:p>
        </p:txBody>
      </p:sp>
      <p:pic>
        <p:nvPicPr>
          <p:cNvPr id="6" name="Content Placeholder 5" descr="A grassy hill with trees and mountains in the background&#10;&#10;AI-generated content may be incorrect.">
            <a:extLst>
              <a:ext uri="{FF2B5EF4-FFF2-40B4-BE49-F238E27FC236}">
                <a16:creationId xmlns:a16="http://schemas.microsoft.com/office/drawing/2014/main" id="{64150DB9-2344-9039-5F85-57C59FD042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11" y="2136775"/>
            <a:ext cx="2825353" cy="3767138"/>
          </a:xfrm>
        </p:spPr>
      </p:pic>
    </p:spTree>
    <p:extLst>
      <p:ext uri="{BB962C8B-B14F-4D97-AF65-F5344CB8AC3E}">
        <p14:creationId xmlns:p14="http://schemas.microsoft.com/office/powerpoint/2010/main" val="2587406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008C2D-1570-4DBB-AAD4-0854A58D23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Medicine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1190-0871-4082-A626-049BC50094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Forms completed and medicine (labelled) handed in to       	     school office before the day of the trip preferably</a:t>
            </a:r>
          </a:p>
          <a:p>
            <a:r>
              <a:rPr lang="en-GB" dirty="0"/>
              <a:t>For complex needs or concerns please contact Miss Lurinsky directly to arrange a meeting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46407-5ABC-45E3-B4A8-DF70143F55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1" dirty="0"/>
              <a:t>Additional Snacks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5EF8F6-B7B6-4106-913B-455174AF5B1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Small amount of own snacks for between mealtimes e.g. 4 packets of crisps and/or cereal bars – no nuts!</a:t>
            </a:r>
          </a:p>
        </p:txBody>
      </p:sp>
      <p:pic>
        <p:nvPicPr>
          <p:cNvPr id="8" name="Picture 7" descr="A grassy area with a body of water and mountains in the background&#10;&#10;AI-generated content may be incorrect.">
            <a:extLst>
              <a:ext uri="{FF2B5EF4-FFF2-40B4-BE49-F238E27FC236}">
                <a16:creationId xmlns:a16="http://schemas.microsoft.com/office/drawing/2014/main" id="{8255B193-C14F-E815-F85B-A8453B6D2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38160"/>
            <a:ext cx="5760639" cy="145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17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2056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7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8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59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0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1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2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3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4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5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6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67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070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1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2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3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4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5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6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7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8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79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0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81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83" name="Rectangle 2082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085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2087" name="Rectangle 2086">
            <a:extLst>
              <a:ext uri="{FF2B5EF4-FFF2-40B4-BE49-F238E27FC236}">
                <a16:creationId xmlns:a16="http://schemas.microsoft.com/office/drawing/2014/main" id="{CADF4631-3C8F-45EE-8D19-4D3E8426B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9144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89" name="Group 2088">
            <a:extLst>
              <a:ext uri="{FF2B5EF4-FFF2-40B4-BE49-F238E27FC236}">
                <a16:creationId xmlns:a16="http://schemas.microsoft.com/office/drawing/2014/main" id="{F291099C-17EE-4E0E-B096-C79975050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2090" name="Freeform 11">
              <a:extLst>
                <a:ext uri="{FF2B5EF4-FFF2-40B4-BE49-F238E27FC236}">
                  <a16:creationId xmlns:a16="http://schemas.microsoft.com/office/drawing/2014/main" id="{E21C6221-3E1B-4ABD-8172-FAE995E65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1" name="Freeform 12">
              <a:extLst>
                <a:ext uri="{FF2B5EF4-FFF2-40B4-BE49-F238E27FC236}">
                  <a16:creationId xmlns:a16="http://schemas.microsoft.com/office/drawing/2014/main" id="{D3EF5991-93EA-451F-BB82-1ABC4AC0D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2" name="Freeform 13">
              <a:extLst>
                <a:ext uri="{FF2B5EF4-FFF2-40B4-BE49-F238E27FC236}">
                  <a16:creationId xmlns:a16="http://schemas.microsoft.com/office/drawing/2014/main" id="{136F96F7-16E6-48A1-A211-0B4A4D0C8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3" name="Freeform 14">
              <a:extLst>
                <a:ext uri="{FF2B5EF4-FFF2-40B4-BE49-F238E27FC236}">
                  <a16:creationId xmlns:a16="http://schemas.microsoft.com/office/drawing/2014/main" id="{5C00D000-7FA5-40C4-AB6A-DE3A61AB83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4" name="Freeform 15">
              <a:extLst>
                <a:ext uri="{FF2B5EF4-FFF2-40B4-BE49-F238E27FC236}">
                  <a16:creationId xmlns:a16="http://schemas.microsoft.com/office/drawing/2014/main" id="{5AAEB880-A03D-4743-9060-D7A846FA6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5" name="Freeform 16">
              <a:extLst>
                <a:ext uri="{FF2B5EF4-FFF2-40B4-BE49-F238E27FC236}">
                  <a16:creationId xmlns:a16="http://schemas.microsoft.com/office/drawing/2014/main" id="{CC64DD68-0B96-4DE9-8FD5-3175E4A3F1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6" name="Freeform 17">
              <a:extLst>
                <a:ext uri="{FF2B5EF4-FFF2-40B4-BE49-F238E27FC236}">
                  <a16:creationId xmlns:a16="http://schemas.microsoft.com/office/drawing/2014/main" id="{69118400-C17B-4068-86D3-93CAE7702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7" name="Freeform 18">
              <a:extLst>
                <a:ext uri="{FF2B5EF4-FFF2-40B4-BE49-F238E27FC236}">
                  <a16:creationId xmlns:a16="http://schemas.microsoft.com/office/drawing/2014/main" id="{117FA22F-CBA8-4CF5-B8CC-2D169B67E4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8" name="Freeform 19">
              <a:extLst>
                <a:ext uri="{FF2B5EF4-FFF2-40B4-BE49-F238E27FC236}">
                  <a16:creationId xmlns:a16="http://schemas.microsoft.com/office/drawing/2014/main" id="{8FB2D443-8598-4CEE-AED2-BEF49AA95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99" name="Freeform 20">
              <a:extLst>
                <a:ext uri="{FF2B5EF4-FFF2-40B4-BE49-F238E27FC236}">
                  <a16:creationId xmlns:a16="http://schemas.microsoft.com/office/drawing/2014/main" id="{92593E33-68AF-485D-99D0-080CEA1971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0" name="Freeform 21">
              <a:extLst>
                <a:ext uri="{FF2B5EF4-FFF2-40B4-BE49-F238E27FC236}">
                  <a16:creationId xmlns:a16="http://schemas.microsoft.com/office/drawing/2014/main" id="{96A28427-575C-4904-AC4B-3DD62801DC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1" name="Freeform 22">
              <a:extLst>
                <a:ext uri="{FF2B5EF4-FFF2-40B4-BE49-F238E27FC236}">
                  <a16:creationId xmlns:a16="http://schemas.microsoft.com/office/drawing/2014/main" id="{782FA736-DE89-4D13-B0A7-3906B32CE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941909" y="4529540"/>
            <a:ext cx="6686550" cy="11624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Sample Activity Timetable</a:t>
            </a:r>
          </a:p>
        </p:txBody>
      </p:sp>
      <p:grpSp>
        <p:nvGrpSpPr>
          <p:cNvPr id="2103" name="Group 2102">
            <a:extLst>
              <a:ext uri="{FF2B5EF4-FFF2-40B4-BE49-F238E27FC236}">
                <a16:creationId xmlns:a16="http://schemas.microsoft.com/office/drawing/2014/main" id="{6A54B62D-FC5C-4E1A-8D8B-279576FE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2104" name="Freeform 27">
              <a:extLst>
                <a:ext uri="{FF2B5EF4-FFF2-40B4-BE49-F238E27FC236}">
                  <a16:creationId xmlns:a16="http://schemas.microsoft.com/office/drawing/2014/main" id="{4706D2CB-CE4C-4F40-B189-FD7BB4466B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5" name="Freeform 28">
              <a:extLst>
                <a:ext uri="{FF2B5EF4-FFF2-40B4-BE49-F238E27FC236}">
                  <a16:creationId xmlns:a16="http://schemas.microsoft.com/office/drawing/2014/main" id="{2714CF7E-2DF6-4F91-8BB2-D62E8B549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6" name="Freeform 29">
              <a:extLst>
                <a:ext uri="{FF2B5EF4-FFF2-40B4-BE49-F238E27FC236}">
                  <a16:creationId xmlns:a16="http://schemas.microsoft.com/office/drawing/2014/main" id="{F30DCFE1-624D-4D3C-AC61-757C2FF35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7" name="Freeform 30">
              <a:extLst>
                <a:ext uri="{FF2B5EF4-FFF2-40B4-BE49-F238E27FC236}">
                  <a16:creationId xmlns:a16="http://schemas.microsoft.com/office/drawing/2014/main" id="{BF08ABFE-DD31-4F1F-9520-93CC613CD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8" name="Freeform 31">
              <a:extLst>
                <a:ext uri="{FF2B5EF4-FFF2-40B4-BE49-F238E27FC236}">
                  <a16:creationId xmlns:a16="http://schemas.microsoft.com/office/drawing/2014/main" id="{ADFB2DBD-F00A-4820-876F-4E75F216B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09" name="Freeform 32">
              <a:extLst>
                <a:ext uri="{FF2B5EF4-FFF2-40B4-BE49-F238E27FC236}">
                  <a16:creationId xmlns:a16="http://schemas.microsoft.com/office/drawing/2014/main" id="{3F85387B-5668-4570-BC5C-AA89417C7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10" name="Freeform 33">
              <a:extLst>
                <a:ext uri="{FF2B5EF4-FFF2-40B4-BE49-F238E27FC236}">
                  <a16:creationId xmlns:a16="http://schemas.microsoft.com/office/drawing/2014/main" id="{FEA70EF6-623D-453D-8360-1B0C142A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11" name="Freeform 34">
              <a:extLst>
                <a:ext uri="{FF2B5EF4-FFF2-40B4-BE49-F238E27FC236}">
                  <a16:creationId xmlns:a16="http://schemas.microsoft.com/office/drawing/2014/main" id="{FE3B449C-A5FE-44B9-A01C-A115C37D3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12" name="Freeform 35">
              <a:extLst>
                <a:ext uri="{FF2B5EF4-FFF2-40B4-BE49-F238E27FC236}">
                  <a16:creationId xmlns:a16="http://schemas.microsoft.com/office/drawing/2014/main" id="{BD672E89-DAB4-41AE-891D-6B6A52B0EA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13" name="Freeform 36">
              <a:extLst>
                <a:ext uri="{FF2B5EF4-FFF2-40B4-BE49-F238E27FC236}">
                  <a16:creationId xmlns:a16="http://schemas.microsoft.com/office/drawing/2014/main" id="{C69123C3-F0F9-4AA7-BA7B-9E5E0AF27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14" name="Freeform 37">
              <a:extLst>
                <a:ext uri="{FF2B5EF4-FFF2-40B4-BE49-F238E27FC236}">
                  <a16:creationId xmlns:a16="http://schemas.microsoft.com/office/drawing/2014/main" id="{E10779C5-3DD9-489D-9A2D-EF45B7BE30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15" name="Freeform 38">
              <a:extLst>
                <a:ext uri="{FF2B5EF4-FFF2-40B4-BE49-F238E27FC236}">
                  <a16:creationId xmlns:a16="http://schemas.microsoft.com/office/drawing/2014/main" id="{1D3B4B35-2090-4DA8-ADBE-DD888B4E17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17" name="Rectangle 2116">
            <a:extLst>
              <a:ext uri="{FF2B5EF4-FFF2-40B4-BE49-F238E27FC236}">
                <a16:creationId xmlns:a16="http://schemas.microsoft.com/office/drawing/2014/main" id="{46FA917F-43A3-4FA3-A085-59D0DC397E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1909" y="640080"/>
            <a:ext cx="5651350" cy="360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19" name="Freeform 33">
            <a:extLst>
              <a:ext uri="{FF2B5EF4-FFF2-40B4-BE49-F238E27FC236}">
                <a16:creationId xmlns:a16="http://schemas.microsoft.com/office/drawing/2014/main" id="{9CBF007B-8C8C-4F79-B037-9F4C61F9F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753578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099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" y="228600"/>
            <a:ext cx="2138628" cy="6638625"/>
            <a:chOff x="2487613" y="285750"/>
            <a:chExt cx="2428875" cy="5654676"/>
          </a:xfrm>
        </p:grpSpPr>
        <p:sp>
          <p:nvSpPr>
            <p:cNvPr id="103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412" y="-786"/>
            <a:ext cx="1767505" cy="6854040"/>
            <a:chOff x="6627813" y="194833"/>
            <a:chExt cx="1952625" cy="5678918"/>
          </a:xfrm>
        </p:grpSpPr>
        <p:sp>
          <p:nvSpPr>
            <p:cNvPr id="104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61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 useBgFill="1">
        <p:nvSpPr>
          <p:cNvPr id="1063" name="Rectangle 1062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r="3263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5" name="Freeform: Shape 1064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5645712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000000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12799" y="3889218"/>
            <a:ext cx="4108824" cy="10320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500">
                <a:solidFill>
                  <a:srgbClr val="FEFFFF"/>
                </a:solidFill>
                <a:latin typeface="+mj-lt"/>
                <a:ea typeface="+mj-ea"/>
                <a:cs typeface="+mj-cs"/>
              </a:rPr>
              <a:t>Sample Menu</a:t>
            </a:r>
          </a:p>
        </p:txBody>
      </p:sp>
    </p:spTree>
    <p:extLst>
      <p:ext uri="{BB962C8B-B14F-4D97-AF65-F5344CB8AC3E}">
        <p14:creationId xmlns:p14="http://schemas.microsoft.com/office/powerpoint/2010/main" val="963925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5B779-64E0-4C2B-8E27-653876CAB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144" y="260648"/>
            <a:ext cx="6512511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3200" dirty="0"/>
              <a:t>Total Cost and suggested payment plan</a:t>
            </a:r>
            <a:br>
              <a:rPr lang="en-GB" sz="3200" dirty="0"/>
            </a:br>
            <a:br>
              <a:rPr lang="en-GB" sz="3200" dirty="0"/>
            </a:b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74E24-672B-433A-98A0-9C9BC0BBC3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5044" y="2204864"/>
            <a:ext cx="6400800" cy="3474720"/>
          </a:xfrm>
        </p:spPr>
        <p:txBody>
          <a:bodyPr/>
          <a:lstStyle/>
          <a:p>
            <a:r>
              <a:rPr lang="en-GB" dirty="0"/>
              <a:t>£300 Overall Price – all payments made via Parent Pay</a:t>
            </a:r>
          </a:p>
          <a:p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40A690-E9F0-49E5-B62F-5A65C8FE4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09880"/>
              </p:ext>
            </p:extLst>
          </p:nvPr>
        </p:nvGraphicFramePr>
        <p:xfrm>
          <a:off x="1331639" y="2924944"/>
          <a:ext cx="605976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9880">
                  <a:extLst>
                    <a:ext uri="{9D8B030D-6E8A-4147-A177-3AD203B41FA5}">
                      <a16:colId xmlns:a16="http://schemas.microsoft.com/office/drawing/2014/main" val="1510711489"/>
                    </a:ext>
                  </a:extLst>
                </a:gridCol>
                <a:gridCol w="3029880">
                  <a:extLst>
                    <a:ext uri="{9D8B030D-6E8A-4147-A177-3AD203B41FA5}">
                      <a16:colId xmlns:a16="http://schemas.microsoft.com/office/drawing/2014/main" val="1558937282"/>
                    </a:ext>
                  </a:extLst>
                </a:gridCol>
              </a:tblGrid>
              <a:tr h="324036">
                <a:tc>
                  <a:txBody>
                    <a:bodyPr/>
                    <a:lstStyle/>
                    <a:p>
                      <a:r>
                        <a:rPr lang="en-GB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128773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r>
                        <a:rPr lang="en-GB" dirty="0"/>
                        <a:t>23</a:t>
                      </a:r>
                      <a:r>
                        <a:rPr lang="en-GB" baseline="30000" dirty="0"/>
                        <a:t>rd</a:t>
                      </a:r>
                      <a:r>
                        <a:rPr lang="en-GB" dirty="0"/>
                        <a:t> October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£60 Deposit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809255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r>
                        <a:rPr lang="en-GB" dirty="0"/>
                        <a:t>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  November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438138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r>
                        <a:rPr lang="en-GB" dirty="0"/>
                        <a:t>26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 December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10717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r>
                        <a:rPr lang="en-GB" dirty="0"/>
                        <a:t>30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January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53455"/>
                  </a:ext>
                </a:extLst>
              </a:tr>
              <a:tr h="324036">
                <a:tc>
                  <a:txBody>
                    <a:bodyPr/>
                    <a:lstStyle/>
                    <a:p>
                      <a:r>
                        <a:rPr lang="en-GB" dirty="0"/>
                        <a:t>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 February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£48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1812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r>
                        <a:rPr lang="en-GB" dirty="0"/>
                        <a:t>27</a:t>
                      </a:r>
                      <a:r>
                        <a:rPr lang="en-GB" baseline="30000" dirty="0"/>
                        <a:t>th</a:t>
                      </a:r>
                      <a:r>
                        <a:rPr lang="en-GB" dirty="0"/>
                        <a:t> March 2027                    £48 final payment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72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0036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D16E9-45D9-4A06-9621-F1CEB60B102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Departure Details</a:t>
            </a:r>
          </a:p>
          <a:p>
            <a:r>
              <a:rPr lang="en-GB" dirty="0"/>
              <a:t>First day arrangements</a:t>
            </a:r>
          </a:p>
          <a:p>
            <a:r>
              <a:rPr lang="en-GB" dirty="0"/>
              <a:t>Return Details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F654E-F8D9-4EAE-ABFA-F6B9FC30DDE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Dorms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37127-F8BC-48CA-A2EC-FF3AB7327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752" y="2178634"/>
            <a:ext cx="3547733" cy="23479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A616D7-90B3-409D-9A5B-8339A7934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11" y="2132856"/>
            <a:ext cx="3464633" cy="239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99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332656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Photos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24745"/>
            <a:ext cx="2052228" cy="13681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852936"/>
            <a:ext cx="2097304" cy="14034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86" y="1124746"/>
            <a:ext cx="2052228" cy="13681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088742"/>
            <a:ext cx="2045732" cy="14401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852936"/>
            <a:ext cx="2097304" cy="14034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1128"/>
            <a:ext cx="2097303" cy="14034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810" y="4581128"/>
            <a:ext cx="2097304" cy="14034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976" y="4581128"/>
            <a:ext cx="2097304" cy="140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78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56226-939B-81C5-BCCF-394D7549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/>
              <a:t>Thank you for coming along to find out about the trip!</a:t>
            </a:r>
          </a:p>
        </p:txBody>
      </p:sp>
      <p:pic>
        <p:nvPicPr>
          <p:cNvPr id="6" name="Picture Placeholder 5" descr="A group of people walking in a forest&#10;&#10;AI-generated content may be incorrect.">
            <a:extLst>
              <a:ext uri="{FF2B5EF4-FFF2-40B4-BE49-F238E27FC236}">
                <a16:creationId xmlns:a16="http://schemas.microsoft.com/office/drawing/2014/main" id="{E9ED6B19-DFFD-515F-352E-2C992F3D5DE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71" b="280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841239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317</TotalTime>
  <Words>532</Words>
  <Application>Microsoft Office PowerPoint</Application>
  <PresentationFormat>On-screen Show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Century Gothic</vt:lpstr>
      <vt:lpstr>Wingdings 3</vt:lpstr>
      <vt:lpstr>Wisp</vt:lpstr>
      <vt:lpstr>Ardentinny 2027 Residential Trip</vt:lpstr>
      <vt:lpstr>PowerPoint Presentation</vt:lpstr>
      <vt:lpstr>PowerPoint Presentation</vt:lpstr>
      <vt:lpstr>Preparing for the Trip – Kit list</vt:lpstr>
      <vt:lpstr>Kit list continued…</vt:lpstr>
      <vt:lpstr>Please do not bring…</vt:lpstr>
      <vt:lpstr>PowerPoint Presentation</vt:lpstr>
      <vt:lpstr>PowerPoint Presentation</vt:lpstr>
      <vt:lpstr>PowerPoint Presentation</vt:lpstr>
      <vt:lpstr>Total Cost and suggested payment plan  </vt:lpstr>
      <vt:lpstr>PowerPoint Presentation</vt:lpstr>
      <vt:lpstr>PowerPoint Presentation</vt:lpstr>
      <vt:lpstr>Thank you for coming along to find out about the trip!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Ardentinny 2016 Residential Trip</dc:title>
  <dc:creator>Robson, A  ( Hillhead Primary )</dc:creator>
  <cp:lastModifiedBy>Appleby, L  ( Hillhead Primary )</cp:lastModifiedBy>
  <cp:revision>27</cp:revision>
  <dcterms:created xsi:type="dcterms:W3CDTF">2016-03-10T15:36:18Z</dcterms:created>
  <dcterms:modified xsi:type="dcterms:W3CDTF">2026-09-02T10:57:31Z</dcterms:modified>
</cp:coreProperties>
</file>