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4" r:id="rId4"/>
    <p:sldId id="258" r:id="rId5"/>
    <p:sldId id="259" r:id="rId6"/>
    <p:sldId id="260" r:id="rId7"/>
    <p:sldId id="261" r:id="rId8"/>
    <p:sldId id="262" r:id="rId9"/>
    <p:sldId id="263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9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>
            <a:extLst>
              <a:ext uri="{FF2B5EF4-FFF2-40B4-BE49-F238E27FC236}">
                <a16:creationId xmlns:a16="http://schemas.microsoft.com/office/drawing/2014/main" id="{EA67E988-5919-57BB-C7DE-D3EAD38A30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70" y="6209925"/>
            <a:ext cx="11155680" cy="45719"/>
          </a:xfrm>
          <a:custGeom>
            <a:avLst/>
            <a:gdLst>
              <a:gd name="connsiteX0" fmla="*/ 0 w 8715708"/>
              <a:gd name="connsiteY0" fmla="*/ 0 h 45719"/>
              <a:gd name="connsiteX1" fmla="*/ 3694525 w 8715708"/>
              <a:gd name="connsiteY1" fmla="*/ 0 h 45719"/>
              <a:gd name="connsiteX2" fmla="*/ 5021183 w 8715708"/>
              <a:gd name="connsiteY2" fmla="*/ 0 h 45719"/>
              <a:gd name="connsiteX3" fmla="*/ 8715708 w 8715708"/>
              <a:gd name="connsiteY3" fmla="*/ 0 h 45719"/>
              <a:gd name="connsiteX4" fmla="*/ 8715708 w 8715708"/>
              <a:gd name="connsiteY4" fmla="*/ 45719 h 45719"/>
              <a:gd name="connsiteX5" fmla="*/ 5021183 w 8715708"/>
              <a:gd name="connsiteY5" fmla="*/ 45719 h 45719"/>
              <a:gd name="connsiteX6" fmla="*/ 3694525 w 8715708"/>
              <a:gd name="connsiteY6" fmla="*/ 45719 h 45719"/>
              <a:gd name="connsiteX7" fmla="*/ 0 w 8715708"/>
              <a:gd name="connsiteY7" fmla="*/ 45719 h 457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715708" h="45719">
                <a:moveTo>
                  <a:pt x="0" y="0"/>
                </a:moveTo>
                <a:lnTo>
                  <a:pt x="3694525" y="0"/>
                </a:lnTo>
                <a:lnTo>
                  <a:pt x="5021183" y="0"/>
                </a:lnTo>
                <a:lnTo>
                  <a:pt x="8715708" y="0"/>
                </a:lnTo>
                <a:lnTo>
                  <a:pt x="8715708" y="45719"/>
                </a:lnTo>
                <a:lnTo>
                  <a:pt x="5021183" y="45719"/>
                </a:lnTo>
                <a:lnTo>
                  <a:pt x="3694525" y="45719"/>
                </a:lnTo>
                <a:lnTo>
                  <a:pt x="0" y="4571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B2327B2-BA4B-2C04-0751-5CB63D4AA42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1208" y="978408"/>
            <a:ext cx="11155680" cy="3429000"/>
          </a:xfrm>
        </p:spPr>
        <p:txBody>
          <a:bodyPr anchor="t">
            <a:normAutofit/>
          </a:bodyPr>
          <a:lstStyle>
            <a:lvl1pPr algn="l">
              <a:defRPr sz="72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7201176-DC7A-4C3D-3D8F-352526DA7B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21208" y="4480560"/>
            <a:ext cx="7104888" cy="1399032"/>
          </a:xfrm>
        </p:spPr>
        <p:txBody>
          <a:bodyPr anchor="b">
            <a:normAutofit/>
          </a:bodyPr>
          <a:lstStyle>
            <a:lvl1pPr marL="0" indent="0" algn="l">
              <a:buNone/>
              <a:defRPr sz="2200" i="1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67DC221-9A2E-7459-102F-C3CFB27CC3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020671-6F7D-3A03-EEC1-661A87F96F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453D3A-E0F9-8386-2A6C-96671FBB1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19335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C36771-E72D-FAD8-771E-3E196DD2E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B5BB827-257D-60D9-792F-E69590042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E5D2E7-C856-F78A-E88C-375474982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DAB289-9591-51C9-9E3C-B6F2ACC6A6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FE037C-790D-7442-8E43-D2740B395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20408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2635151-A38B-3766-6A32-FF1DF7687D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659368" y="978408"/>
            <a:ext cx="2551176" cy="5367528"/>
          </a:xfrm>
        </p:spPr>
        <p:txBody>
          <a:bodyPr vert="eaVert"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D132D1-640C-FB9A-AD6F-D845738349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521208" y="978408"/>
            <a:ext cx="8010144" cy="536752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55F80A-4BA7-8ED8-9A62-B92194272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38113-D55A-A1A0-D1FE-53C95860F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19DDB-F89D-4B2D-21A2-82AF1D1023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62572D8-D485-1DB1-34B1-C35C61C89940}"/>
              </a:ext>
            </a:extLst>
          </p:cNvPr>
          <p:cNvSpPr/>
          <p:nvPr/>
        </p:nvSpPr>
        <p:spPr>
          <a:xfrm rot="5400000">
            <a:off x="8936623" y="3585018"/>
            <a:ext cx="5325734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900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A26D03-149A-DAB3-4B2A-E9B74F2E2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C1E73D-41A7-9934-0990-9208B95232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BB2A3F-E719-673C-5D56-F663712D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AE594A-52F5-D85E-343C-ADFEE3C72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7D5C9C-B2E2-FC26-E459-9E880EF975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9936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D51F-B2D5-2804-4F7C-C99850FBD0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4288536"/>
          </a:xfrm>
        </p:spPr>
        <p:txBody>
          <a:bodyPr anchor="t">
            <a:normAutofit/>
          </a:bodyPr>
          <a:lstStyle>
            <a:lvl1pPr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FE5516-03B6-C488-EB4A-68AE681E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5266944"/>
            <a:ext cx="5020056" cy="1088136"/>
          </a:xfrm>
        </p:spPr>
        <p:txBody>
          <a:bodyPr anchor="b">
            <a:normAutofit/>
          </a:bodyPr>
          <a:lstStyle>
            <a:lvl1pPr marL="0" indent="0">
              <a:buNone/>
              <a:defRPr sz="2200" i="1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ECB4D7-49A7-D050-70B9-11A1E2D44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9A913F-AD00-C1EE-B01A-8590671C01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FC386-B2AF-6FAD-D053-E22D48CD7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E1E1B67-3BFF-F04B-52F4-7E724FB3B24D}"/>
              </a:ext>
            </a:extLst>
          </p:cNvPr>
          <p:cNvSpPr/>
          <p:nvPr/>
        </p:nvSpPr>
        <p:spPr>
          <a:xfrm>
            <a:off x="517870" y="508090"/>
            <a:ext cx="5021183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553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CE3B21-CF4D-1B01-0F4E-D32C1B218B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B39FF2-6858-B514-B695-58442557D0C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521208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30130-974D-B91D-5B93-EC52AABDB5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519672" y="2578608"/>
            <a:ext cx="5166360" cy="37673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5BED99-6FD7-9C6B-1152-A6E42715BB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253AAC-5967-2565-A715-82D3505AB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B51313-69FB-E016-3CC1-62CA476ED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68211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B3DF9D-B849-CE37-97E4-AD37F8806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64824" cy="121615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D4C626-4008-960A-E601-6AA9F4BB8D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E8D6C-AC07-ED6B-2EA8-9C40A5AEA74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1208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C52617E-C6D9-246B-E7B7-8159DF17C0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519672" y="2340864"/>
            <a:ext cx="5166360" cy="658368"/>
          </a:xfrm>
        </p:spPr>
        <p:txBody>
          <a:bodyPr anchor="b">
            <a:normAutofit/>
          </a:bodyPr>
          <a:lstStyle>
            <a:lvl1pPr marL="0" indent="0">
              <a:buNone/>
              <a:defRPr sz="2200" b="0" i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DBC2094-7EBC-02C5-5AB5-233E63080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9672" y="3035808"/>
            <a:ext cx="5166360" cy="3310128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3010BD2-59B4-FD2E-3C5E-C83AE60039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72B35C4-A654-7759-BDA0-94D9D1A21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55F4347-2EC0-CA6E-2637-8048456D7E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35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34716D-52F2-C7FB-83B1-2DA1AD375E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F4A371-AC27-6A28-32E6-74A28371B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55941A-A24E-885D-E894-0326F4C40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9D5E5B4-971F-FF6A-1B07-A5C8537055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94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99F431F-E6DC-4137-3092-A30A0A3628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AC814B-67B4-C70F-FA51-6205D5E2C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1EAA9C9-D895-DD20-1089-EA75EA4289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670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B50562-884C-9053-70C1-3B72A0B45E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18F509-68F0-39D5-1A8B-CE246715AE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9672" y="987424"/>
            <a:ext cx="5166360" cy="535838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58E37C-27CE-3A84-FC74-BDCCD8A9A3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2A95F79-E23E-11D2-40BF-66ED34019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457F7FC-06F3-3D89-5D1A-4EC4B1D73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554ACD5-6E0B-5713-DC9A-41E9D62AB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2379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5B2D45-7CDB-D38C-2AAE-273F79767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5020056" cy="2459736"/>
          </a:xfrm>
        </p:spPr>
        <p:txBody>
          <a:bodyPr anchor="t">
            <a:noAutofit/>
          </a:bodyPr>
          <a:lstStyle>
            <a:lvl1pPr>
              <a:defRPr sz="4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CBF0855-1744-56E4-B115-3A3C5EA783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519672" y="987424"/>
            <a:ext cx="5166360" cy="535838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85E8A1D-28AE-4A19-BD96-401D4822A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21208" y="3575304"/>
            <a:ext cx="5020056" cy="2770632"/>
          </a:xfrm>
        </p:spPr>
        <p:txBody>
          <a:bodyPr>
            <a:normAutofit/>
          </a:bodyPr>
          <a:lstStyle>
            <a:lvl1pPr marL="0" indent="0">
              <a:buNone/>
              <a:defRPr sz="2200" i="1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7327DDB-CE95-4C89-DFC5-7DDBFC24E8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0C50CD-E178-4744-9B35-B2F624D6C5E9}" type="datetimeFigureOut">
              <a:rPr lang="en-US" smtClean="0"/>
              <a:t>3/20/2026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22C835-F3B5-943C-FFC4-D5BA9666AF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8709891-6E3C-ADED-01DD-15FCED37AF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8CC95F-0247-41B6-91CF-DC97C76A70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1836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1A28D7-6581-4956-AAE3-9104804DF5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11155680" cy="1463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CFCCA4-57A4-08A1-FC45-D2BBA66FAB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1208" y="2578608"/>
            <a:ext cx="11155680" cy="37673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FAA0F4-2442-8D45-3C3D-1B8F55C8683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21208" y="6419088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E80C50CD-E178-4744-9B35-B2F624D6C5E9}" type="datetimeFigureOut">
              <a:rPr lang="en-US" smtClean="0"/>
              <a:pPr/>
              <a:t>3/20/2026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E03785E-FB42-1D54-92AC-D0A61A8FA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21208" y="10058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C9CF34-1274-DB45-4809-90E5D244A9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57432" y="6419088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148CC95F-0247-41B6-91CF-DC97C76A708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Freeform: Shape 6">
            <a:extLst>
              <a:ext uri="{FF2B5EF4-FFF2-40B4-BE49-F238E27FC236}">
                <a16:creationId xmlns:a16="http://schemas.microsoft.com/office/drawing/2014/main" id="{774A975B-A886-5202-0489-6965514A0D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517869" y="508090"/>
            <a:ext cx="11153214" cy="149279"/>
          </a:xfrm>
          <a:custGeom>
            <a:avLst/>
            <a:gdLst>
              <a:gd name="connsiteX0" fmla="*/ 0 w 8085002"/>
              <a:gd name="connsiteY0" fmla="*/ 0 h 149279"/>
              <a:gd name="connsiteX1" fmla="*/ 8085002 w 8085002"/>
              <a:gd name="connsiteY1" fmla="*/ 0 h 149279"/>
              <a:gd name="connsiteX2" fmla="*/ 8085002 w 8085002"/>
              <a:gd name="connsiteY2" fmla="*/ 149279 h 149279"/>
              <a:gd name="connsiteX3" fmla="*/ 0 w 8085002"/>
              <a:gd name="connsiteY3" fmla="*/ 149279 h 149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085002" h="149279">
                <a:moveTo>
                  <a:pt x="0" y="0"/>
                </a:moveTo>
                <a:lnTo>
                  <a:pt x="8085002" y="0"/>
                </a:lnTo>
                <a:lnTo>
                  <a:pt x="8085002" y="149279"/>
                </a:lnTo>
                <a:lnTo>
                  <a:pt x="0" y="149279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9524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0" r:id="rId2"/>
    <p:sldLayoutId id="2147483669" r:id="rId3"/>
    <p:sldLayoutId id="2147483668" r:id="rId4"/>
    <p:sldLayoutId id="2147483667" r:id="rId5"/>
    <p:sldLayoutId id="2147483666" r:id="rId6"/>
    <p:sldLayoutId id="2147483665" r:id="rId7"/>
    <p:sldLayoutId id="2147483664" r:id="rId8"/>
    <p:sldLayoutId id="2147483663" r:id="rId9"/>
    <p:sldLayoutId id="2147483662" r:id="rId10"/>
    <p:sldLayoutId id="2147483661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remium-vector/two-cute-kids-little-girls-talking-each-other-with-speech-bubble_33319899.htm" TargetMode="External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reepik.com/premium-vector/heart-cartoon-style_198022321.htm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istockphoto.com/illustrations/kids-respect" TargetMode="External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ectorstock.com/royalty-free-vectors/honesty-kids-vectors" TargetMode="External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E20BB609-EF92-42DB-836C-0699A590B5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Video 3" descr="Children Drawing And Colouring">
            <a:extLst>
              <a:ext uri="{FF2B5EF4-FFF2-40B4-BE49-F238E27FC236}">
                <a16:creationId xmlns:a16="http://schemas.microsoft.com/office/drawing/2014/main" id="{8C1BDE37-1D9D-E32A-7257-11830EA5215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259" r="-1" b="-1"/>
          <a:stretch>
            <a:fillRect/>
          </a:stretch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508F7DC-CA28-4ACE-AF79-D7E98ED1BF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89239" y="-389238"/>
            <a:ext cx="6858000" cy="7636476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AB20218-A500-457C-B65C-F3D198B1F7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1524" y="0"/>
            <a:ext cx="12188952" cy="3652125"/>
          </a:xfrm>
          <a:prstGeom prst="rect">
            <a:avLst/>
          </a:prstGeom>
          <a:gradFill>
            <a:gsLst>
              <a:gs pos="100000">
                <a:srgbClr val="000000">
                  <a:alpha val="0"/>
                </a:srgbClr>
              </a:gs>
              <a:gs pos="0">
                <a:schemeClr val="tx1"/>
              </a:gs>
              <a:gs pos="0">
                <a:srgbClr val="000000">
                  <a:alpha val="70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E703B75-06CF-14B0-C47D-D6509789B8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7870" y="978408"/>
            <a:ext cx="8686796" cy="2334247"/>
          </a:xfrm>
        </p:spPr>
        <p:txBody>
          <a:bodyPr anchor="t">
            <a:normAutofit/>
          </a:bodyPr>
          <a:lstStyle/>
          <a:p>
            <a:r>
              <a:rPr lang="en-GB" dirty="0">
                <a:solidFill>
                  <a:srgbClr val="FFFFFF"/>
                </a:solidFill>
              </a:rPr>
              <a:t>Hillhead Primary School Values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2C335F7-F61C-4EB4-80F2-4B1438FE66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0" y="508090"/>
            <a:ext cx="8686800" cy="149279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7305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1FAC06-A890-445C-2F15-ED86BD62F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640951"/>
            <a:ext cx="11155680" cy="1463040"/>
          </a:xfrm>
        </p:spPr>
        <p:txBody>
          <a:bodyPr/>
          <a:lstStyle/>
          <a:p>
            <a:pPr algn="ctr"/>
            <a:r>
              <a:rPr lang="en-GB" dirty="0"/>
              <a:t>What is a </a:t>
            </a:r>
            <a:r>
              <a:rPr lang="en-GB" u="sng" dirty="0"/>
              <a:t>value</a:t>
            </a:r>
            <a:r>
              <a:rPr lang="en-GB" dirty="0"/>
              <a:t>?</a:t>
            </a:r>
            <a:br>
              <a:rPr lang="en-GB" dirty="0"/>
            </a:br>
            <a:r>
              <a:rPr lang="en-GB" dirty="0"/>
              <a:t>Why are they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298DE-E624-99BC-3EB1-97EBE8235F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2198" y="2103991"/>
            <a:ext cx="11155680" cy="475400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400" b="1" dirty="0"/>
              <a:t>🌟 What Are Values? 🌟</a:t>
            </a:r>
          </a:p>
          <a:p>
            <a:pPr marL="0" indent="0" fontAlgn="base">
              <a:buNone/>
            </a:pPr>
            <a:r>
              <a:rPr lang="en-GB" sz="2000" dirty="0"/>
              <a:t>Values are the things that help us to understand what is important in life. They are like guiding stars on how to treat each other and make the best choices.  </a:t>
            </a:r>
          </a:p>
          <a:p>
            <a:pPr marL="0" indent="0" fontAlgn="base">
              <a:buNone/>
            </a:pPr>
            <a:endParaRPr lang="en-GB" sz="2000" dirty="0"/>
          </a:p>
          <a:p>
            <a:pPr marL="0" indent="0">
              <a:buNone/>
            </a:pPr>
            <a:r>
              <a:rPr lang="en-GB" sz="2000" b="1" u="sng" dirty="0"/>
              <a:t>Why Are Values Important in Our School</a:t>
            </a:r>
            <a:r>
              <a:rPr lang="en-GB" sz="2000" b="1" dirty="0"/>
              <a:t>?</a:t>
            </a:r>
          </a:p>
          <a:p>
            <a:r>
              <a:rPr lang="en-GB" sz="2000" dirty="0"/>
              <a:t>They help us </a:t>
            </a:r>
            <a:r>
              <a:rPr lang="en-GB" sz="2000" b="1" dirty="0"/>
              <a:t>work and play together</a:t>
            </a:r>
            <a:r>
              <a:rPr lang="en-GB" sz="2000" dirty="0"/>
              <a:t> happily</a:t>
            </a:r>
          </a:p>
          <a:p>
            <a:r>
              <a:rPr lang="en-GB" sz="2000" dirty="0"/>
              <a:t>They make our school a </a:t>
            </a:r>
            <a:r>
              <a:rPr lang="en-GB" sz="2000" b="1" dirty="0"/>
              <a:t>safe and friendly place</a:t>
            </a:r>
          </a:p>
          <a:p>
            <a:r>
              <a:rPr lang="en-US" alt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They teach us how to be the best </a:t>
            </a:r>
            <a:r>
              <a:rPr lang="en-US" alt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friend</a:t>
            </a:r>
            <a:r>
              <a:rPr lang="en-US" alt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, best </a:t>
            </a:r>
            <a:r>
              <a:rPr lang="en-US" alt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learner</a:t>
            </a:r>
            <a:r>
              <a:rPr lang="en-US" alt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, and best </a:t>
            </a:r>
            <a:r>
              <a:rPr lang="en-US" altLang="en-US" sz="2000" b="1" dirty="0">
                <a:solidFill>
                  <a:srgbClr val="000000"/>
                </a:solidFill>
                <a:latin typeface="Aptos" panose="020B0004020202020204" pitchFamily="34" charset="0"/>
              </a:rPr>
              <a:t>person</a:t>
            </a:r>
            <a:r>
              <a:rPr lang="en-US" altLang="en-US" sz="2000" dirty="0">
                <a:solidFill>
                  <a:srgbClr val="000000"/>
                </a:solidFill>
                <a:latin typeface="Aptos" panose="020B0004020202020204" pitchFamily="34" charset="0"/>
              </a:rPr>
              <a:t> we can be.</a:t>
            </a:r>
          </a:p>
          <a:p>
            <a:endParaRPr lang="en-GB" sz="2000" dirty="0"/>
          </a:p>
          <a:p>
            <a:pPr marL="0" indent="0">
              <a:buNone/>
            </a:pPr>
            <a:r>
              <a:rPr lang="en-GB" sz="2000" b="1" dirty="0"/>
              <a:t> </a:t>
            </a:r>
            <a:r>
              <a:rPr lang="en-GB" sz="2000" i="1" dirty="0">
                <a:solidFill>
                  <a:srgbClr val="FF0000"/>
                </a:solidFill>
              </a:rPr>
              <a:t>When we live by our school values, we all shine!</a:t>
            </a:r>
          </a:p>
          <a:p>
            <a:pPr marL="0" indent="0">
              <a:buNone/>
            </a:pP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877705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34C0330F-1D4F-4552-B799-615DD237B6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799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E33E49-7868-BBFB-2EE0-E7F2BD441B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978408"/>
            <a:ext cx="4754880" cy="146304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GB" sz="4000" u="sng" dirty="0"/>
              <a:t>Discussion Time</a:t>
            </a:r>
            <a:br>
              <a:rPr lang="en-GB" sz="3100" u="sng" dirty="0"/>
            </a:br>
            <a:r>
              <a:rPr lang="en-GB" sz="3200" dirty="0"/>
              <a:t>What are </a:t>
            </a:r>
            <a:r>
              <a:rPr lang="en-GB" sz="3200" u="sng" dirty="0"/>
              <a:t>YOUR</a:t>
            </a:r>
            <a:r>
              <a:rPr lang="en-GB" sz="3200" dirty="0"/>
              <a:t> values?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2BE0106-0C20-465B-A1BE-0BAC2737B1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7871" y="508090"/>
            <a:ext cx="4672966" cy="14927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ierstadt"/>
              <a:ea typeface="+mn-ea"/>
              <a:cs typeface="+mn-cs"/>
            </a:endParaRPr>
          </a:p>
        </p:txBody>
      </p:sp>
      <p:sp>
        <p:nvSpPr>
          <p:cNvPr id="4" name="Rectangle 1">
            <a:extLst>
              <a:ext uri="{FF2B5EF4-FFF2-40B4-BE49-F238E27FC236}">
                <a16:creationId xmlns:a16="http://schemas.microsoft.com/office/drawing/2014/main" id="{6E822646-99F2-AEE2-FAF1-B7DFF23FBC73}"/>
              </a:ext>
            </a:extLst>
          </p:cNvPr>
          <p:cNvSpPr>
            <a:spLocks noGrp="1" noChangeArrowheads="1"/>
          </p:cNvSpPr>
          <p:nvPr>
            <p:ph idx="1"/>
          </p:nvPr>
        </p:nvSpPr>
        <p:spPr bwMode="auto">
          <a:xfrm>
            <a:off x="521207" y="2578608"/>
            <a:ext cx="6206164" cy="3767328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lIns="91440" tIns="45720" rIns="91440" bIns="45720" numCol="1" anchorCtr="0" compatLnSpc="1">
            <a:prstTxWarp prst="textNoShape">
              <a:avLst/>
            </a:prstTxWarp>
            <a:normAutofit/>
          </a:bodyPr>
          <a:lstStyle/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lang="en-US" altLang="en-US" sz="2800" b="1" dirty="0"/>
              <a:t>Take a moment to ask yourself…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- What is </a:t>
            </a:r>
            <a:r>
              <a:rPr kumimoji="0" lang="en-US" altLang="en-US" sz="2700" b="1" u="none" strike="noStrike" cap="none" normalizeH="0" baseline="0" dirty="0">
                <a:ln>
                  <a:noFill/>
                </a:ln>
                <a:effectLst/>
              </a:rPr>
              <a:t>important</a:t>
            </a: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 to you?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- What do you </a:t>
            </a:r>
            <a:r>
              <a:rPr kumimoji="0" lang="en-US" altLang="en-US" sz="2700" b="1" u="none" strike="noStrike" cap="none" normalizeH="0" baseline="0" dirty="0">
                <a:ln>
                  <a:noFill/>
                </a:ln>
                <a:effectLst/>
              </a:rPr>
              <a:t>believe</a:t>
            </a: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 in?</a:t>
            </a:r>
          </a:p>
          <a:p>
            <a:pPr marL="0" marR="0" lvl="0" indent="0" defTabSz="914400" rtl="0" eaLnBrk="0" fontAlgn="base" latinLnBrk="0" hangingPunct="0">
              <a:spcBef>
                <a:spcPct val="0"/>
              </a:spcBef>
              <a:spcAft>
                <a:spcPts val="600"/>
              </a:spcAft>
              <a:buClrTx/>
              <a:buSzTx/>
              <a:buNone/>
              <a:tabLst/>
            </a:pP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- What </a:t>
            </a:r>
            <a:r>
              <a:rPr kumimoji="0" lang="en-US" altLang="en-US" sz="2700" b="1" u="none" strike="noStrike" cap="none" normalizeH="0" baseline="0" dirty="0">
                <a:ln>
                  <a:noFill/>
                </a:ln>
                <a:effectLst/>
              </a:rPr>
              <a:t>kind of person </a:t>
            </a:r>
            <a:r>
              <a:rPr kumimoji="0" lang="en-US" altLang="en-US" sz="2700" b="0" u="none" strike="noStrike" cap="none" normalizeH="0" baseline="0" dirty="0">
                <a:ln>
                  <a:noFill/>
                </a:ln>
                <a:effectLst/>
              </a:rPr>
              <a:t>do you want to be?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7357C20-25BE-97FF-681F-6E621C7A679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917" r="1428" b="-3"/>
          <a:stretch>
            <a:fillRect/>
          </a:stretch>
        </p:blipFill>
        <p:spPr>
          <a:xfrm>
            <a:off x="6727370" y="508090"/>
            <a:ext cx="5312229" cy="5846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5278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D94E5D-79C3-4E11-ADF7-5A60903DC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What are our School Values?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100D25-28DF-6033-DDF7-D17A21E4EA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024743"/>
            <a:ext cx="11155680" cy="46917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GB" sz="3200" dirty="0"/>
              <a:t>🌟</a:t>
            </a:r>
            <a:r>
              <a:rPr lang="en-GB" sz="3200" b="1" u="sng" dirty="0"/>
              <a:t>Our School Values</a:t>
            </a:r>
            <a:r>
              <a:rPr lang="en-GB" sz="3200" dirty="0"/>
              <a:t>🌟</a:t>
            </a:r>
          </a:p>
          <a:p>
            <a:pPr marL="0" indent="0">
              <a:buNone/>
            </a:pPr>
            <a:br>
              <a:rPr lang="en-GB" sz="3200" dirty="0"/>
            </a:br>
            <a:endParaRPr lang="en-GB" sz="3200" dirty="0"/>
          </a:p>
          <a:p>
            <a:pPr marL="0" indent="0">
              <a:buNone/>
            </a:pPr>
            <a:endParaRPr lang="en-GB" sz="3200" dirty="0"/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B667055-5899-F551-E724-EC26A6DA0C9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4097911"/>
              </p:ext>
            </p:extLst>
          </p:nvPr>
        </p:nvGraphicFramePr>
        <p:xfrm>
          <a:off x="1357313" y="2754086"/>
          <a:ext cx="9789658" cy="396239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894829">
                  <a:extLst>
                    <a:ext uri="{9D8B030D-6E8A-4147-A177-3AD203B41FA5}">
                      <a16:colId xmlns:a16="http://schemas.microsoft.com/office/drawing/2014/main" val="1662963568"/>
                    </a:ext>
                  </a:extLst>
                </a:gridCol>
                <a:gridCol w="4894829">
                  <a:extLst>
                    <a:ext uri="{9D8B030D-6E8A-4147-A177-3AD203B41FA5}">
                      <a16:colId xmlns:a16="http://schemas.microsoft.com/office/drawing/2014/main" val="330154099"/>
                    </a:ext>
                  </a:extLst>
                </a:gridCol>
              </a:tblGrid>
              <a:tr h="1902221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800" b="1" dirty="0"/>
                        <a:t>🤝 Respect 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Listen to others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Respect school property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Be kind and polite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800" b="1" dirty="0"/>
                        <a:t>     Honesty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Tell the truth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Be trustworthy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48958486"/>
                  </a:ext>
                </a:extLst>
              </a:tr>
              <a:tr h="2060178"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800" b="1" dirty="0"/>
                        <a:t>🦁 Courage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Try new things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Speak up when something is wrong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None/>
                      </a:pPr>
                      <a:r>
                        <a:rPr lang="en-GB" sz="2800" b="1" dirty="0"/>
                        <a:t>⚖️ Fairness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Take turns</a:t>
                      </a:r>
                    </a:p>
                    <a:p>
                      <a:pPr marL="285750" indent="-285750">
                        <a:buFont typeface="Arial" panose="020B0604020202020204" pitchFamily="34" charset="0"/>
                        <a:buChar char="•"/>
                      </a:pPr>
                      <a:r>
                        <a:rPr lang="en-GB" sz="2000" dirty="0"/>
                        <a:t>Share and be fair to everyone</a:t>
                      </a:r>
                    </a:p>
                    <a:p>
                      <a:endParaRPr lang="en-GB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4338292"/>
                  </a:ext>
                </a:extLst>
              </a:tr>
            </a:tbl>
          </a:graphicData>
        </a:graphic>
      </p:graphicFrame>
      <p:pic>
        <p:nvPicPr>
          <p:cNvPr id="6" name="Picture 5" descr="A red heart with black outline&#10;&#10;AI-generated content may be incorrect.">
            <a:extLst>
              <a:ext uri="{FF2B5EF4-FFF2-40B4-BE49-F238E27FC236}">
                <a16:creationId xmlns:a16="http://schemas.microsoft.com/office/drawing/2014/main" id="{40094A42-C587-4623-2077-1CA1091B97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6368143" y="2873828"/>
            <a:ext cx="359229" cy="359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3040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6EE966-4299-83AA-58F0-CC67838B1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/>
              <a:t>Respect</a:t>
            </a:r>
            <a:br>
              <a:rPr lang="en-GB" dirty="0"/>
            </a:br>
            <a:r>
              <a:rPr lang="en-GB" sz="2800" dirty="0"/>
              <a:t>🌟 What Does Respect Look Like in Our School? 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DC9BF8-800B-5660-B245-FB88D15927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7"/>
            <a:ext cx="11155680" cy="4159649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b="1" dirty="0"/>
              <a:t>Examples of Respect:</a:t>
            </a:r>
          </a:p>
          <a:p>
            <a:pPr>
              <a:buFontTx/>
              <a:buChar char="-"/>
            </a:pPr>
            <a:r>
              <a:rPr lang="en-GB" sz="2200" b="1" dirty="0"/>
              <a:t>Listening carefully</a:t>
            </a:r>
            <a:r>
              <a:rPr lang="en-GB" sz="2200" dirty="0"/>
              <a:t> when someone is speaking</a:t>
            </a:r>
          </a:p>
          <a:p>
            <a:pPr>
              <a:buFontTx/>
              <a:buChar char="-"/>
            </a:pPr>
            <a:r>
              <a:rPr lang="en-GB" sz="2200" b="1" dirty="0"/>
              <a:t>Using kind words</a:t>
            </a:r>
            <a:r>
              <a:rPr lang="en-GB" sz="2200" dirty="0"/>
              <a:t> and saying “please” and “thank you”</a:t>
            </a:r>
          </a:p>
          <a:p>
            <a:pPr>
              <a:buFontTx/>
              <a:buChar char="-"/>
            </a:pPr>
            <a:r>
              <a:rPr lang="en-GB" sz="2200" b="1" dirty="0"/>
              <a:t>Being polite</a:t>
            </a:r>
            <a:r>
              <a:rPr lang="en-GB" sz="2200" dirty="0"/>
              <a:t> to teachers and friends</a:t>
            </a:r>
          </a:p>
          <a:p>
            <a:pPr>
              <a:buFontTx/>
              <a:buChar char="-"/>
            </a:pPr>
            <a:r>
              <a:rPr lang="en-GB" sz="2200" b="1" dirty="0"/>
              <a:t>Waiting your turn</a:t>
            </a:r>
            <a:r>
              <a:rPr lang="en-GB" sz="2200" dirty="0"/>
              <a:t> and sharing with others</a:t>
            </a:r>
          </a:p>
          <a:p>
            <a:pPr>
              <a:buFontTx/>
              <a:buChar char="-"/>
            </a:pPr>
            <a:r>
              <a:rPr lang="en-GB" sz="2200" b="1" dirty="0"/>
              <a:t>Taking care of our classroom</a:t>
            </a:r>
            <a:r>
              <a:rPr lang="en-GB" sz="2200" dirty="0"/>
              <a:t> and school property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200" i="1" dirty="0">
                <a:solidFill>
                  <a:srgbClr val="FF0000"/>
                </a:solidFill>
              </a:rPr>
              <a:t>When we show respect, we make our school a happy place for everyone!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cartoon of a child and a child shaking hands&#10;&#10;AI-generated content may be incorrect.">
            <a:extLst>
              <a:ext uri="{FF2B5EF4-FFF2-40B4-BE49-F238E27FC236}">
                <a16:creationId xmlns:a16="http://schemas.microsoft.com/office/drawing/2014/main" id="{6D7603FF-B810-3215-67CC-60F1F9F5BD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696200" y="2441448"/>
            <a:ext cx="3712027" cy="3712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5491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848E3-15A1-F72E-C8E7-450CDD3ED0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891323"/>
            <a:ext cx="11155680" cy="1463040"/>
          </a:xfrm>
        </p:spPr>
        <p:txBody>
          <a:bodyPr>
            <a:normAutofit/>
          </a:bodyPr>
          <a:lstStyle/>
          <a:p>
            <a:pPr algn="ctr"/>
            <a:r>
              <a:rPr lang="en-GB" u="sng" dirty="0"/>
              <a:t>Honesty </a:t>
            </a:r>
            <a:br>
              <a:rPr lang="en-GB" dirty="0"/>
            </a:br>
            <a:r>
              <a:rPr lang="en-GB" sz="4000" dirty="0"/>
              <a:t>🌟 </a:t>
            </a:r>
            <a:r>
              <a:rPr lang="en-GB" sz="3100" dirty="0"/>
              <a:t>What Does Honesty Look Like in Our School? </a:t>
            </a:r>
            <a:r>
              <a:rPr lang="en-GB" sz="4000" dirty="0"/>
              <a:t>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12DF73-8921-41CA-528F-BE99A8566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11155680" cy="39854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Examples of Honesty:</a:t>
            </a:r>
          </a:p>
          <a:p>
            <a:pPr marL="0" indent="0">
              <a:buNone/>
            </a:pPr>
            <a:r>
              <a:rPr lang="en-GB" sz="2200" b="1" dirty="0"/>
              <a:t>- Telling the truth</a:t>
            </a:r>
            <a:r>
              <a:rPr lang="en-GB" sz="2200" dirty="0"/>
              <a:t> even when it’s hard</a:t>
            </a:r>
          </a:p>
          <a:p>
            <a:pPr marL="0" indent="0">
              <a:buNone/>
            </a:pPr>
            <a:r>
              <a:rPr lang="en-GB" sz="2200" b="1" dirty="0"/>
              <a:t>- Admitting when you’ve made a mistake</a:t>
            </a: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- Being fair and truthful</a:t>
            </a:r>
            <a:r>
              <a:rPr lang="en-GB" sz="2200" dirty="0"/>
              <a:t> in games and activities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endParaRPr lang="en-GB" sz="2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endParaRPr lang="en-GB" sz="2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200" i="1" dirty="0">
                <a:solidFill>
                  <a:srgbClr val="FF0000"/>
                </a:solidFill>
              </a:rPr>
              <a:t>Honesty helps everyone trust each other and feel safe!</a:t>
            </a:r>
          </a:p>
          <a:p>
            <a:pPr marL="0" indent="0">
              <a:buNone/>
            </a:pPr>
            <a:endParaRPr lang="en-GB" dirty="0"/>
          </a:p>
        </p:txBody>
      </p:sp>
      <p:pic>
        <p:nvPicPr>
          <p:cNvPr id="5" name="Picture 4" descr="A cartoon of girls holding a sign&#10;&#10;AI-generated content may be incorrect.">
            <a:extLst>
              <a:ext uri="{FF2B5EF4-FFF2-40B4-BE49-F238E27FC236}">
                <a16:creationId xmlns:a16="http://schemas.microsoft.com/office/drawing/2014/main" id="{59614C7B-358C-DD6A-611C-2CC39E0C0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7091178" y="2578608"/>
            <a:ext cx="4131340" cy="2537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63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F08F3-B87D-7D1A-EF0C-84364D4C59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/>
              <a:t>Courage</a:t>
            </a:r>
            <a:br>
              <a:rPr lang="en-GB" dirty="0"/>
            </a:br>
            <a:r>
              <a:rPr lang="en-GB" sz="3100" dirty="0"/>
              <a:t>🌟 What Does Courage Look Like in Our School? 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2B900B-B6E7-1A50-C6F4-417933C242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1208" y="2578608"/>
            <a:ext cx="11155680" cy="406167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GB" sz="2200" b="1" dirty="0"/>
              <a:t>Examples of Courage:</a:t>
            </a:r>
          </a:p>
          <a:p>
            <a:pPr marL="0" indent="0">
              <a:buNone/>
            </a:pPr>
            <a:r>
              <a:rPr lang="en-GB" sz="2200" b="1" dirty="0"/>
              <a:t>- Raising your hand</a:t>
            </a:r>
            <a:r>
              <a:rPr lang="en-GB" sz="2200" dirty="0"/>
              <a:t> to ask or answer questions</a:t>
            </a:r>
          </a:p>
          <a:p>
            <a:pPr marL="0" indent="0">
              <a:buNone/>
            </a:pPr>
            <a:r>
              <a:rPr lang="en-GB" sz="2200" b="1" dirty="0"/>
              <a:t>- Trying something new</a:t>
            </a:r>
            <a:r>
              <a:rPr lang="en-GB" sz="2200" dirty="0"/>
              <a:t> even if it feels tricky</a:t>
            </a:r>
          </a:p>
          <a:p>
            <a:pPr marL="0" indent="0">
              <a:buNone/>
            </a:pPr>
            <a:r>
              <a:rPr lang="en-GB" sz="2200" b="1" dirty="0"/>
              <a:t>- Standing up for a friend</a:t>
            </a:r>
            <a:r>
              <a:rPr lang="en-GB" sz="2200" dirty="0"/>
              <a:t> who needs help</a:t>
            </a:r>
          </a:p>
          <a:p>
            <a:pPr marL="0" indent="0">
              <a:buNone/>
            </a:pPr>
            <a:r>
              <a:rPr lang="en-GB" sz="2200" b="1" dirty="0"/>
              <a:t>- Telling a teacher</a:t>
            </a:r>
            <a:r>
              <a:rPr lang="en-GB" sz="2200" dirty="0"/>
              <a:t> if something is wrong</a:t>
            </a:r>
          </a:p>
          <a:p>
            <a:pPr marL="0" indent="0">
              <a:buNone/>
            </a:pPr>
            <a:r>
              <a:rPr lang="en-GB" sz="2200" b="1" dirty="0"/>
              <a:t>- Keep going</a:t>
            </a:r>
            <a:r>
              <a:rPr lang="en-GB" sz="2200" dirty="0"/>
              <a:t> even when things are hard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i="1" dirty="0">
                <a:solidFill>
                  <a:srgbClr val="FF0000"/>
                </a:solidFill>
              </a:rPr>
              <a:t>Courage helps us grow and be brave every day!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7B7512A4-C448-4571-B4EF-F0975EF3B1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97" r="41746" b="4762"/>
          <a:stretch>
            <a:fillRect/>
          </a:stretch>
        </p:blipFill>
        <p:spPr bwMode="auto">
          <a:xfrm>
            <a:off x="7434943" y="2394938"/>
            <a:ext cx="2950029" cy="4043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458189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0EBEC2-353B-F133-5F1C-692A7EE1C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u="sng" dirty="0"/>
              <a:t>Fairness</a:t>
            </a:r>
            <a:br>
              <a:rPr lang="en-GB" dirty="0"/>
            </a:br>
            <a:r>
              <a:rPr lang="en-GB" sz="2800" dirty="0"/>
              <a:t>🌟 What Does Fairness Look Like in Our School? 🌟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D42FDC-9775-303C-25F3-AB3717AB17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GB" sz="2200" b="1" dirty="0"/>
              <a:t>Examples of Fairness:</a:t>
            </a:r>
          </a:p>
          <a:p>
            <a:pPr marL="0" indent="0">
              <a:buNone/>
            </a:pPr>
            <a:r>
              <a:rPr lang="en-GB" sz="2200" b="1" dirty="0"/>
              <a:t>- Taking turns</a:t>
            </a:r>
            <a:r>
              <a:rPr lang="en-GB" sz="2200" dirty="0"/>
              <a:t> when playing or talking</a:t>
            </a:r>
          </a:p>
          <a:p>
            <a:pPr marL="0" indent="0">
              <a:buNone/>
            </a:pPr>
            <a:r>
              <a:rPr lang="en-GB" sz="2200" b="1" dirty="0"/>
              <a:t>- Sharing </a:t>
            </a:r>
            <a:r>
              <a:rPr lang="en-GB" sz="2200" dirty="0"/>
              <a:t>with classmates</a:t>
            </a:r>
          </a:p>
          <a:p>
            <a:pPr marL="0" indent="0">
              <a:buNone/>
            </a:pPr>
            <a:r>
              <a:rPr lang="en-GB" sz="2200" b="1" dirty="0"/>
              <a:t>- Following the rules</a:t>
            </a:r>
            <a:r>
              <a:rPr lang="en-GB" sz="2200" dirty="0"/>
              <a:t> in games and activities</a:t>
            </a:r>
          </a:p>
          <a:p>
            <a:pPr marL="0" indent="0">
              <a:buNone/>
            </a:pPr>
            <a:r>
              <a:rPr lang="en-GB" sz="2200" b="1" dirty="0"/>
              <a:t>- Listening to everyone’s ideas</a:t>
            </a: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- Treating others the way you want to be treated</a:t>
            </a:r>
            <a:endParaRPr lang="en-GB" sz="2200" dirty="0"/>
          </a:p>
          <a:p>
            <a:pPr marL="0" indent="0">
              <a:buNone/>
            </a:pPr>
            <a:endParaRPr lang="en-GB" sz="2200" i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GB" sz="2200" i="1" dirty="0">
                <a:solidFill>
                  <a:srgbClr val="FF0000"/>
                </a:solidFill>
              </a:rPr>
              <a:t>Fairness makes school fun and friendly for everyone!</a:t>
            </a:r>
          </a:p>
          <a:p>
            <a:endParaRPr lang="en-GB" dirty="0"/>
          </a:p>
        </p:txBody>
      </p:sp>
      <p:pic>
        <p:nvPicPr>
          <p:cNvPr id="2050" name="Picture 2" descr="A cartoon image of a golden scale with two equal trays ...">
            <a:extLst>
              <a:ext uri="{FF2B5EF4-FFF2-40B4-BE49-F238E27FC236}">
                <a16:creationId xmlns:a16="http://schemas.microsoft.com/office/drawing/2014/main" id="{B8CAB846-19F2-3910-C54D-E99731C8AC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696" y="2441448"/>
            <a:ext cx="4439104" cy="2957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52366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44677C-839D-C510-2813-17A8726C8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1208" y="706265"/>
            <a:ext cx="11155680" cy="1463040"/>
          </a:xfrm>
        </p:spPr>
        <p:txBody>
          <a:bodyPr/>
          <a:lstStyle/>
          <a:p>
            <a:pPr algn="ctr"/>
            <a:r>
              <a:rPr lang="en-GB" u="sng" dirty="0"/>
              <a:t>Our 5</a:t>
            </a:r>
            <a:r>
              <a:rPr lang="en-GB" u="sng" baseline="30000" dirty="0"/>
              <a:t>th</a:t>
            </a:r>
            <a:r>
              <a:rPr lang="en-GB" u="sng" dirty="0"/>
              <a:t> Value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F75346-2387-E291-6438-A35D4AFD7B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132" y="1437785"/>
            <a:ext cx="10723735" cy="5094514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en-GB" sz="3800" b="1" dirty="0"/>
              <a:t>🌟 Your Turn! 🌟</a:t>
            </a:r>
          </a:p>
          <a:p>
            <a:pPr marL="0" indent="0">
              <a:buNone/>
            </a:pPr>
            <a:r>
              <a:rPr lang="en-GB" sz="2600" dirty="0"/>
              <a:t>Now we want </a:t>
            </a:r>
            <a:r>
              <a:rPr lang="en-GB" sz="2600" b="1" dirty="0"/>
              <a:t>you</a:t>
            </a:r>
            <a:r>
              <a:rPr lang="en-GB" sz="2600" dirty="0"/>
              <a:t> to think of a </a:t>
            </a:r>
            <a:r>
              <a:rPr lang="en-GB" sz="2600" b="1" dirty="0"/>
              <a:t>5th value</a:t>
            </a:r>
            <a:r>
              <a:rPr lang="en-GB" sz="2600" dirty="0"/>
              <a:t> for our school!</a:t>
            </a:r>
          </a:p>
          <a:p>
            <a:pPr marL="0" indent="0">
              <a:buNone/>
            </a:pPr>
            <a:endParaRPr lang="en-GB" sz="2200" dirty="0"/>
          </a:p>
          <a:p>
            <a:pPr marL="0" indent="0">
              <a:buNone/>
            </a:pPr>
            <a:r>
              <a:rPr lang="en-GB" sz="2200" b="1" dirty="0"/>
              <a:t>What else do you think is important for us to be happy, kind, and successful together?</a:t>
            </a:r>
          </a:p>
          <a:p>
            <a:pPr marL="0" indent="0">
              <a:buNone/>
            </a:pPr>
            <a:r>
              <a:rPr lang="en-GB" sz="2200" dirty="0"/>
              <a:t>It could be something like:</a:t>
            </a:r>
          </a:p>
          <a:p>
            <a:r>
              <a:rPr lang="en-GB" sz="2200" dirty="0"/>
              <a:t>Creativity</a:t>
            </a:r>
          </a:p>
          <a:p>
            <a:r>
              <a:rPr lang="en-GB" sz="2200" dirty="0"/>
              <a:t>Patience </a:t>
            </a:r>
          </a:p>
          <a:p>
            <a:r>
              <a:rPr lang="en-GB" sz="2200" dirty="0"/>
              <a:t>Resilience</a:t>
            </a:r>
          </a:p>
          <a:p>
            <a:r>
              <a:rPr lang="en-GB" sz="2200" dirty="0"/>
              <a:t>Or something YOU think is special to Hillhead!</a:t>
            </a:r>
            <a:br>
              <a:rPr lang="en-GB" sz="2600" dirty="0"/>
            </a:br>
            <a:endParaRPr lang="en-GB" sz="2600" dirty="0"/>
          </a:p>
          <a:p>
            <a:pPr marL="0" indent="0">
              <a:buNone/>
            </a:pPr>
            <a:r>
              <a:rPr lang="en-GB" sz="2600" i="1" dirty="0">
                <a:solidFill>
                  <a:srgbClr val="FF0000"/>
                </a:solidFill>
              </a:rPr>
              <a:t> Share your ideas — let’s make our school even better!</a:t>
            </a:r>
          </a:p>
          <a:p>
            <a:endParaRPr lang="en-GB" dirty="0"/>
          </a:p>
        </p:txBody>
      </p:sp>
      <p:pic>
        <p:nvPicPr>
          <p:cNvPr id="3074" name="Picture 2" descr="Thought bubble Black and White Stock Photos &amp; Images - Alamy">
            <a:extLst>
              <a:ext uri="{FF2B5EF4-FFF2-40B4-BE49-F238E27FC236}">
                <a16:creationId xmlns:a16="http://schemas.microsoft.com/office/drawing/2014/main" id="{FAA2B373-D4D7-FAF3-387C-1BB4166236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26"/>
          <a:stretch>
            <a:fillRect/>
          </a:stretch>
        </p:blipFill>
        <p:spPr bwMode="auto">
          <a:xfrm>
            <a:off x="8342992" y="3429000"/>
            <a:ext cx="2422173" cy="3069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1439281"/>
      </p:ext>
    </p:extLst>
  </p:cSld>
  <p:clrMapOvr>
    <a:masterClrMapping/>
  </p:clrMapOvr>
</p:sld>
</file>

<file path=ppt/theme/theme1.xml><?xml version="1.0" encoding="utf-8"?>
<a:theme xmlns:a="http://schemas.openxmlformats.org/drawingml/2006/main" name="GestaltVTI">
  <a:themeElements>
    <a:clrScheme name="Gestalt">
      <a:dk1>
        <a:srgbClr val="000000"/>
      </a:dk1>
      <a:lt1>
        <a:sysClr val="window" lastClr="FFFFFF"/>
      </a:lt1>
      <a:dk2>
        <a:srgbClr val="262626"/>
      </a:dk2>
      <a:lt2>
        <a:srgbClr val="F7F7F7"/>
      </a:lt2>
      <a:accent1>
        <a:srgbClr val="EBA000"/>
      </a:accent1>
      <a:accent2>
        <a:srgbClr val="00BAC8"/>
      </a:accent2>
      <a:accent3>
        <a:srgbClr val="E64823"/>
      </a:accent3>
      <a:accent4>
        <a:srgbClr val="4D5AFF"/>
      </a:accent4>
      <a:accent5>
        <a:srgbClr val="FE5D21"/>
      </a:accent5>
      <a:accent6>
        <a:srgbClr val="00C777"/>
      </a:accent6>
      <a:hlink>
        <a:srgbClr val="2998E3"/>
      </a:hlink>
      <a:folHlink>
        <a:srgbClr val="939393"/>
      </a:folHlink>
    </a:clrScheme>
    <a:fontScheme name="Gestalt">
      <a:majorFont>
        <a:latin typeface="Bierstadt"/>
        <a:ea typeface=""/>
        <a:cs typeface=""/>
      </a:majorFont>
      <a:minorFont>
        <a:latin typeface="Bierstad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estaltVTI" id="{4F87C71D-53D1-4B71-BF97-FD0EA4B25665}" vid="{A110AFC4-8D8A-4C02-8885-7BA370B379B5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2535</TotalTime>
  <Words>527</Words>
  <Application>Microsoft Office PowerPoint</Application>
  <PresentationFormat>Widescreen</PresentationFormat>
  <Paragraphs>80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Aptos</vt:lpstr>
      <vt:lpstr>Arial</vt:lpstr>
      <vt:lpstr>Bierstadt</vt:lpstr>
      <vt:lpstr>GestaltVTI</vt:lpstr>
      <vt:lpstr>Hillhead Primary School Values</vt:lpstr>
      <vt:lpstr>What is a value? Why are they important?</vt:lpstr>
      <vt:lpstr>Discussion Time What are YOUR values?</vt:lpstr>
      <vt:lpstr>What are our School Values?</vt:lpstr>
      <vt:lpstr>Respect 🌟 What Does Respect Look Like in Our School? 🌟</vt:lpstr>
      <vt:lpstr>Honesty  🌟 What Does Honesty Look Like in Our School? 🌟</vt:lpstr>
      <vt:lpstr>Courage 🌟 What Does Courage Look Like in Our School? 🌟</vt:lpstr>
      <vt:lpstr>Fairness 🌟 What Does Fairness Look Like in Our School? 🌟</vt:lpstr>
      <vt:lpstr>Our 5th Value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LRichardson (Hillhead Primary)</dc:creator>
  <cp:lastModifiedBy>Ray, M  ( Hillhead Primary )</cp:lastModifiedBy>
  <cp:revision>8</cp:revision>
  <dcterms:created xsi:type="dcterms:W3CDTF">2025-10-01T13:57:03Z</dcterms:created>
  <dcterms:modified xsi:type="dcterms:W3CDTF">2026-03-20T15:44:03Z</dcterms:modified>
</cp:coreProperties>
</file>