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1" r:id="rId2"/>
  </p:sldMasterIdLst>
  <p:notesMasterIdLst>
    <p:notesMasterId r:id="rId26"/>
  </p:notesMasterIdLst>
  <p:sldIdLst>
    <p:sldId id="256" r:id="rId3"/>
    <p:sldId id="257" r:id="rId4"/>
    <p:sldId id="258" r:id="rId5"/>
    <p:sldId id="269" r:id="rId6"/>
    <p:sldId id="270" r:id="rId7"/>
    <p:sldId id="271" r:id="rId8"/>
    <p:sldId id="267" r:id="rId9"/>
    <p:sldId id="262" r:id="rId10"/>
    <p:sldId id="261" r:id="rId11"/>
    <p:sldId id="263" r:id="rId12"/>
    <p:sldId id="268" r:id="rId13"/>
    <p:sldId id="260" r:id="rId14"/>
    <p:sldId id="272" r:id="rId15"/>
    <p:sldId id="273" r:id="rId16"/>
    <p:sldId id="274" r:id="rId17"/>
    <p:sldId id="275" r:id="rId18"/>
    <p:sldId id="264" r:id="rId19"/>
    <p:sldId id="276" r:id="rId20"/>
    <p:sldId id="277" r:id="rId21"/>
    <p:sldId id="259" r:id="rId22"/>
    <p:sldId id="278" r:id="rId23"/>
    <p:sldId id="279" r:id="rId24"/>
    <p:sldId id="26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6DDFA-E0EE-4F16-B8E3-C02C1A3E0A8D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E360F-3E35-4FE6-B9BE-38F6B1D04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9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ACE1C-9756-452E-B329-788ED4204C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11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ACE1C-9756-452E-B329-788ED4204C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3DC461-F9D7-0EEE-BFE9-729522725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CA7484-E555-27EA-5F32-FADE41CC64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8B5153-48DA-AE99-8166-03BCFA793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62093C-B86D-50E6-304A-36D93C20E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ACE1C-9756-452E-B329-788ED4204C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117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ACE1C-9756-452E-B329-788ED4204C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67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DFA28-96C3-077B-FB20-6A59836903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FFFCD3-A7D1-2D55-337D-2A43F9F765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1B8E4D-47FE-7C16-7B51-A41E5B584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CE3F6-80EA-D984-E710-48107F83E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DACE1C-9756-452E-B329-788ED4204C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48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C56-A40E-4B9D-BE72-D5792DA7928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3D17F40C-89BA-4C1C-8DAC-3C9C53033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66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C56-A40E-4B9D-BE72-D5792DA7928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D17F40C-89BA-4C1C-8DAC-3C9C53033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37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C56-A40E-4B9D-BE72-D5792DA7928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D17F40C-89BA-4C1C-8DAC-3C9C530330A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7397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C56-A40E-4B9D-BE72-D5792DA7928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D17F40C-89BA-4C1C-8DAC-3C9C53033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882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C56-A40E-4B9D-BE72-D5792DA7928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D17F40C-89BA-4C1C-8DAC-3C9C530330A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7520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C56-A40E-4B9D-BE72-D5792DA7928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D17F40C-89BA-4C1C-8DAC-3C9C53033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646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C56-A40E-4B9D-BE72-D5792DA7928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F40C-89BA-4C1C-8DAC-3C9C53033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482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C56-A40E-4B9D-BE72-D5792DA7928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F40C-89BA-4C1C-8DAC-3C9C53033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860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C56-A40E-4B9D-BE72-D5792DA7928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F40C-89BA-4C1C-8DAC-3C9C530330A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19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C56-A40E-4B9D-BE72-D5792DA7928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F40C-89BA-4C1C-8DAC-3C9C530330A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4353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24ED-D385-1CC6-7125-C4BB6FFEA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15B01-2470-A1CA-23F4-C24BBF76F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626BF-8A06-6833-B25C-406610BF7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779-EA47-401B-A009-0CEB01BF10E4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8DC97-9814-9E15-9BAB-A09F7DCAB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6D359-3EE0-3A41-5D51-A3BFD3DB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19D-B145-4EC1-A666-39D8BBE1E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46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C56-A40E-4B9D-BE72-D5792DA7928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F40C-89BA-4C1C-8DAC-3C9C53033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55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AD1C-9D98-18D4-B66F-B6EF4B6F7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5338A-128D-919C-FA76-C52A2CB0F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551A3-81A5-AA3C-DE82-415BBC96D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779-EA47-401B-A009-0CEB01BF10E4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A27BC9-CF2B-C778-C4BC-DFB2FA83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037E3-6FF1-39A9-D9FB-8404BD96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19D-B145-4EC1-A666-39D8BBE1E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430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EF4D4-5FF2-9755-4A61-FA4F1FA95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C61FC-6DBC-02C4-41A7-493020F4E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41B8-FEB8-163E-5374-FA918333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779-EA47-401B-A009-0CEB01BF10E4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05761-13FA-0D0E-E610-18A503C4E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E5DA7-8C07-8E0E-0774-57CD30AA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19D-B145-4EC1-A666-39D8BBE1E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71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BAEDE-A88B-46B5-9A50-56B277BFC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0A227-CD51-F05A-4EAD-9D203D75B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A1FD4-7415-8F8A-0EC0-E7AC7E7DD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07A54-A66D-E3AB-5B4F-B490BC41B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779-EA47-401B-A009-0CEB01BF10E4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6489E-1F70-538D-B790-EA7524C4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56808-79F7-1C7C-B723-8825E39F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19D-B145-4EC1-A666-39D8BBE1E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8103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045B9-FB81-FB05-25C4-07AB96F7D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0D433F-1A1E-95DB-9087-39D630E601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F2D5E-6E5F-978C-8C46-59F8891E0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4F7E4-64D3-7AE5-CE6C-5B66B0CBF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124A6C-F70A-5B24-68D2-561EC138E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648291-9AFD-A687-A8ED-863023A14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779-EA47-401B-A009-0CEB01BF10E4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97BDD-3DCE-BF06-10D2-35D105F0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80D5A6-AC30-38BB-FC00-AEFE6EF47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19D-B145-4EC1-A666-39D8BBE1E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829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56E50-3D1A-6E3E-C45D-A5A985D2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4E82C-44E0-35AB-2F34-A9906CD1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779-EA47-401B-A009-0CEB01BF10E4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F6951-0CE1-3B13-3028-B6D297B65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E280D-DA7A-1E87-ACD9-92F9D1352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19D-B145-4EC1-A666-39D8BBE1E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682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046E0E-73A5-671E-57E2-5921696C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779-EA47-401B-A009-0CEB01BF10E4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E872C0-B2AF-772F-80A5-A084CD627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131DA-F42D-94A8-8902-A689B6737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19D-B145-4EC1-A666-39D8BBE1E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063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56DA-A5DD-25B1-62DF-E7B1D401F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E35B-12AD-E4B2-D525-0DA6D3F27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7E34F-7568-2347-BA39-B238FD07CB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FA00B-C0FF-A929-B7C2-F929EF942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779-EA47-401B-A009-0CEB01BF10E4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89A5E-17AA-4F7B-F06E-5A7E6B91F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F8875-D533-BEAB-FB1B-CD817344F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19D-B145-4EC1-A666-39D8BBE1E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56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669DC-3F82-D6D7-320E-1E925748C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E22224-CA4D-A52B-0958-4D83958E7F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EC6AB-3BEE-D499-C1CC-3FD800298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7FD2B-C049-5C51-7C80-9996B079C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779-EA47-401B-A009-0CEB01BF10E4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26EA5-3D2F-3557-1365-951A900A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8F95-F455-BACB-2033-F040BAC0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19D-B145-4EC1-A666-39D8BBE1E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4528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6ACC4-4938-D603-023D-F755FC3C1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E9F95-5C63-A9A4-D410-AF4E2106C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C395E-2208-4D02-F434-AE95FE51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779-EA47-401B-A009-0CEB01BF10E4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C22B5-D5D1-FDBF-5585-3D89DFA9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ED777-7F4F-8793-BC11-53564AA5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19D-B145-4EC1-A666-39D8BBE1E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867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ED4AC6-8ABD-5005-26A1-4CF6688AEE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22821-176E-A74E-0E6D-AC461386F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1F3AC-B5F8-9969-4CCA-C24701F7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E8779-EA47-401B-A009-0CEB01BF10E4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41F65-CDA2-40C4-69FE-6746227E4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430FB-A6FF-5238-8E34-FCAF50DED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719D-B145-4EC1-A666-39D8BBE1E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C56-A40E-4B9D-BE72-D5792DA7928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3D17F40C-89BA-4C1C-8DAC-3C9C53033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01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C56-A40E-4B9D-BE72-D5792DA7928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D17F40C-89BA-4C1C-8DAC-3C9C53033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7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C56-A40E-4B9D-BE72-D5792DA7928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3D17F40C-89BA-4C1C-8DAC-3C9C53033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8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C56-A40E-4B9D-BE72-D5792DA7928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F40C-89BA-4C1C-8DAC-3C9C53033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95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C56-A40E-4B9D-BE72-D5792DA7928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F40C-89BA-4C1C-8DAC-3C9C53033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5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C56-A40E-4B9D-BE72-D5792DA7928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7F40C-89BA-4C1C-8DAC-3C9C53033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03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C3C56-A40E-4B9D-BE72-D5792DA7928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3D17F40C-89BA-4C1C-8DAC-3C9C53033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60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C3C56-A40E-4B9D-BE72-D5792DA79283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D17F40C-89BA-4C1C-8DAC-3C9C530330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289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BB08CC-B47F-0C78-733E-0C1BDD24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8E39A-D9E7-F961-0DCC-EE6938A4A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D06C7-EBB6-EFE7-2556-65B96541A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EE8779-EA47-401B-A009-0CEB01BF10E4}" type="datetimeFigureOut">
              <a:rPr lang="en-GB" smtClean="0"/>
              <a:t>01/10/2025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9A3BD-05D8-0CCC-77E8-2A17F3B1D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EFCE0-8513-AB24-AFDB-5B4CE7E89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69719D-B145-4EC1-A666-39D8BBE1E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49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en-GB" dirty="0" err="1"/>
              <a:t>Ardentinny</a:t>
            </a:r>
            <a:r>
              <a:rPr lang="en-GB" dirty="0"/>
              <a:t> 2026 Residential Trip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8762" y="2708921"/>
            <a:ext cx="6071590" cy="523710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11</a:t>
            </a:r>
            <a:r>
              <a:rPr lang="en-GB" b="1" baseline="30000" dirty="0"/>
              <a:t>th</a:t>
            </a:r>
            <a:r>
              <a:rPr lang="en-GB" b="1" dirty="0"/>
              <a:t>-14</a:t>
            </a:r>
            <a:r>
              <a:rPr lang="en-GB" b="1" baseline="30000" dirty="0"/>
              <a:t>th</a:t>
            </a:r>
            <a:r>
              <a:rPr lang="en-GB" b="1" dirty="0"/>
              <a:t> May 2026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2242" y="4869160"/>
            <a:ext cx="7175351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n-GB" sz="3200" dirty="0"/>
              <a:t>Information Evening for Parents/Carers</a:t>
            </a:r>
          </a:p>
        </p:txBody>
      </p:sp>
      <p:pic>
        <p:nvPicPr>
          <p:cNvPr id="6" name="Picture 2" descr="O:\staff\P7 Pictures\Ardentinny April`14\0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r="5613"/>
          <a:stretch>
            <a:fillRect/>
          </a:stretch>
        </p:blipFill>
        <p:spPr bwMode="auto">
          <a:xfrm>
            <a:off x="4716016" y="3208647"/>
            <a:ext cx="2348450" cy="161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32630"/>
            <a:ext cx="2348450" cy="157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30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B779-64E0-4C2B-8E27-653876CAB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7144" y="260648"/>
            <a:ext cx="6512511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3200" dirty="0"/>
              <a:t>Total Cost and suggested payment plan</a:t>
            </a:r>
            <a:br>
              <a:rPr lang="en-GB" sz="3200" dirty="0"/>
            </a:b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74E24-672B-433A-98A0-9C9BC0BBC3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5044" y="2204864"/>
            <a:ext cx="6400800" cy="3474720"/>
          </a:xfrm>
        </p:spPr>
        <p:txBody>
          <a:bodyPr/>
          <a:lstStyle/>
          <a:p>
            <a:r>
              <a:rPr lang="en-GB" dirty="0"/>
              <a:t>£290 Overall Price – all payments made via Parent Pay</a:t>
            </a:r>
          </a:p>
          <a:p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40A690-E9F0-49E5-B62F-5A65C8FE4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298296"/>
              </p:ext>
            </p:extLst>
          </p:nvPr>
        </p:nvGraphicFramePr>
        <p:xfrm>
          <a:off x="1331639" y="2924944"/>
          <a:ext cx="605976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9880">
                  <a:extLst>
                    <a:ext uri="{9D8B030D-6E8A-4147-A177-3AD203B41FA5}">
                      <a16:colId xmlns:a16="http://schemas.microsoft.com/office/drawing/2014/main" val="1510711489"/>
                    </a:ext>
                  </a:extLst>
                </a:gridCol>
                <a:gridCol w="3029880">
                  <a:extLst>
                    <a:ext uri="{9D8B030D-6E8A-4147-A177-3AD203B41FA5}">
                      <a16:colId xmlns:a16="http://schemas.microsoft.com/office/drawing/2014/main" val="1558937282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r>
                        <a:rPr lang="en-GB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2877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GB" dirty="0"/>
                        <a:t>24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 October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/>
                        <a:t>£60 Deposit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80925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GB" dirty="0"/>
                        <a:t>28th  November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438138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GB" dirty="0"/>
                        <a:t>26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 December 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610717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GB" dirty="0"/>
                        <a:t>30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January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653455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r>
                        <a:rPr lang="en-GB" dirty="0"/>
                        <a:t>27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 February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£46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81812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en-GB" dirty="0"/>
                        <a:t>27</a:t>
                      </a:r>
                      <a:r>
                        <a:rPr lang="en-GB" baseline="30000" dirty="0"/>
                        <a:t>th</a:t>
                      </a:r>
                      <a:r>
                        <a:rPr lang="en-GB" dirty="0"/>
                        <a:t> March 2026                    £46 final payment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0722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036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D16E9-45D9-4A06-9621-F1CEB60B10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Departure Details</a:t>
            </a:r>
          </a:p>
          <a:p>
            <a:r>
              <a:rPr lang="en-GB" dirty="0"/>
              <a:t>First day arrangements</a:t>
            </a:r>
          </a:p>
          <a:p>
            <a:r>
              <a:rPr lang="en-GB" dirty="0"/>
              <a:t>Return Details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F654E-F8D9-4EAE-ABFA-F6B9FC30DDE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GB" dirty="0"/>
              <a:t>Dorms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E37127-F8BC-48CA-A2EC-FF3AB7327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752" y="2178634"/>
            <a:ext cx="3547733" cy="2347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A616D7-90B3-409D-9A5B-8339A7934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11" y="2132856"/>
            <a:ext cx="3464633" cy="239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99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33265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Photos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5"/>
            <a:ext cx="2052228" cy="136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852936"/>
            <a:ext cx="2097304" cy="14034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1124746"/>
            <a:ext cx="2052228" cy="13681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088742"/>
            <a:ext cx="2045732" cy="144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52936"/>
            <a:ext cx="2097304" cy="140344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1128"/>
            <a:ext cx="2097303" cy="14034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810" y="4581128"/>
            <a:ext cx="2097304" cy="14034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76" y="4581128"/>
            <a:ext cx="2097304" cy="140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78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56226-939B-81C5-BCCF-394D75490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/>
              <a:t>Thank you for coming along to find out about the trip!</a:t>
            </a:r>
          </a:p>
        </p:txBody>
      </p:sp>
      <p:pic>
        <p:nvPicPr>
          <p:cNvPr id="6" name="Picture Placeholder 5" descr="A group of people walking in a forest&#10;&#10;AI-generated content may be incorrect.">
            <a:extLst>
              <a:ext uri="{FF2B5EF4-FFF2-40B4-BE49-F238E27FC236}">
                <a16:creationId xmlns:a16="http://schemas.microsoft.com/office/drawing/2014/main" id="{E9ED6B19-DFFD-515F-352E-2C992F3D5DE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71" b="280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841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6D5B4-A5CA-4F04-B0C9-BA2266310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68780"/>
            <a:ext cx="6858000" cy="1790700"/>
          </a:xfrm>
        </p:spPr>
        <p:txBody>
          <a:bodyPr/>
          <a:lstStyle/>
          <a:p>
            <a:r>
              <a:rPr lang="en-GB" b="1"/>
              <a:t>Hillhead High School </a:t>
            </a:r>
            <a:br>
              <a:rPr lang="en-GB" b="1"/>
            </a:br>
            <a:r>
              <a:rPr lang="en-GB" sz="2700" b="1" i="1">
                <a:solidFill>
                  <a:srgbClr val="0070C0"/>
                </a:solidFill>
              </a:rPr>
              <a:t>We Thrive Together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D7B3E-0848-4BDD-8C3E-944226A86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288" y="2450900"/>
            <a:ext cx="7851425" cy="1241822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n-GB" sz="2700" b="1" dirty="0">
                <a:latin typeface="+mj-lt"/>
                <a:cs typeface="Calibri"/>
              </a:rPr>
              <a:t>Hillhead Primary School Information Session</a:t>
            </a:r>
          </a:p>
          <a:p>
            <a:r>
              <a:rPr lang="en-GB" sz="2700" b="1" dirty="0">
                <a:latin typeface="+mj-lt"/>
                <a:cs typeface="Calibri"/>
              </a:rPr>
              <a:t>Tuesday 23rd September</a:t>
            </a:r>
            <a:endParaRPr lang="en-GB" dirty="0">
              <a:latin typeface="+mj-lt"/>
            </a:endParaRPr>
          </a:p>
        </p:txBody>
      </p:sp>
      <p:pic>
        <p:nvPicPr>
          <p:cNvPr id="1026" name="Picture 2" descr="Hillhead High School (@HillheadHS) | Twitter">
            <a:extLst>
              <a:ext uri="{FF2B5EF4-FFF2-40B4-BE49-F238E27FC236}">
                <a16:creationId xmlns:a16="http://schemas.microsoft.com/office/drawing/2014/main" id="{DA03541C-661E-4BB4-AF7C-E051CF40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906" y="3518893"/>
            <a:ext cx="1227183" cy="122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E246C01-0621-A124-D205-09147F800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225965"/>
            <a:ext cx="655357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26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9ECA2-FDAC-6A46-1F6D-3FB4490136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EEEB1-03C1-4032-D9E2-67508AF08E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68780"/>
            <a:ext cx="6858000" cy="1790700"/>
          </a:xfrm>
        </p:spPr>
        <p:txBody>
          <a:bodyPr/>
          <a:lstStyle/>
          <a:p>
            <a:r>
              <a:rPr lang="en-GB" b="1"/>
              <a:t>Hillhead High School </a:t>
            </a:r>
            <a:br>
              <a:rPr lang="en-GB" b="1"/>
            </a:br>
            <a:r>
              <a:rPr lang="en-GB" sz="2700" b="1" i="1">
                <a:solidFill>
                  <a:srgbClr val="0070C0"/>
                </a:solidFill>
              </a:rPr>
              <a:t>We Thrive Together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E5D310-A436-F54C-3912-679CCDD6E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1090" y="2651365"/>
            <a:ext cx="5568941" cy="1790699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700" b="1" dirty="0">
                <a:latin typeface="+mj-lt"/>
              </a:rPr>
              <a:t>What we are all about as a school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700" b="1" dirty="0">
                <a:latin typeface="+mj-lt"/>
              </a:rPr>
              <a:t>Universal Transitions Programme</a:t>
            </a:r>
            <a:endParaRPr lang="en-GB" sz="2400" b="1" dirty="0">
              <a:latin typeface="+mj-lt"/>
            </a:endParaRP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700" b="1" dirty="0">
                <a:latin typeface="+mj-lt"/>
              </a:rPr>
              <a:t>Enhanced Transitions Programme</a:t>
            </a:r>
          </a:p>
          <a:p>
            <a:pPr marL="257175" indent="-257175" algn="l">
              <a:buFont typeface="Arial" panose="020B0604020202020204" pitchFamily="34" charset="0"/>
              <a:buChar char="•"/>
            </a:pPr>
            <a:r>
              <a:rPr lang="en-GB" sz="2700" b="1" dirty="0">
                <a:latin typeface="+mj-lt"/>
              </a:rPr>
              <a:t>Questions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ED5EC68-25ED-4C9E-8892-A6C51AF54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225965"/>
            <a:ext cx="6553574" cy="53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82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21D1889-9B3A-D090-BE77-96788BA26846}"/>
              </a:ext>
            </a:extLst>
          </p:cNvPr>
          <p:cNvSpPr txBox="1"/>
          <p:nvPr/>
        </p:nvSpPr>
        <p:spPr>
          <a:xfrm>
            <a:off x="972273" y="2759183"/>
            <a:ext cx="18924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3000" b="1" dirty="0">
                <a:solidFill>
                  <a:srgbClr val="0F9ED5"/>
                </a:solidFill>
                <a:latin typeface="Aptos Display" panose="02110004020202020204"/>
                <a:cs typeface="Calibri"/>
              </a:rPr>
              <a:t>Learning</a:t>
            </a:r>
            <a:endParaRPr lang="en-GB" sz="3000" dirty="0">
              <a:solidFill>
                <a:srgbClr val="0F9ED5"/>
              </a:solidFill>
              <a:latin typeface="Aptos Display" panose="021100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4577D3-41F5-77E6-3DC9-F34B563B3ECF}"/>
              </a:ext>
            </a:extLst>
          </p:cNvPr>
          <p:cNvSpPr txBox="1"/>
          <p:nvPr/>
        </p:nvSpPr>
        <p:spPr>
          <a:xfrm>
            <a:off x="3548457" y="2781281"/>
            <a:ext cx="26894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3000" b="1" dirty="0">
                <a:solidFill>
                  <a:srgbClr val="E97132"/>
                </a:solidFill>
                <a:latin typeface="Aptos Display" panose="02110004020202020204"/>
                <a:cs typeface="Calibri"/>
              </a:rPr>
              <a:t>Belonging</a:t>
            </a:r>
            <a:endParaRPr lang="en-GB" sz="3000" dirty="0">
              <a:solidFill>
                <a:srgbClr val="E97132"/>
              </a:solidFill>
              <a:latin typeface="Aptos Display" panose="021100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E2DAE-C58A-914D-C28C-8B8518C48C35}"/>
              </a:ext>
            </a:extLst>
          </p:cNvPr>
          <p:cNvSpPr txBox="1"/>
          <p:nvPr/>
        </p:nvSpPr>
        <p:spPr>
          <a:xfrm>
            <a:off x="6261408" y="2781281"/>
            <a:ext cx="26894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3000" b="1" dirty="0">
                <a:solidFill>
                  <a:srgbClr val="7030A0"/>
                </a:solidFill>
                <a:latin typeface="Aptos Display" panose="02110004020202020204"/>
                <a:cs typeface="Calibri"/>
              </a:rPr>
              <a:t>Thriving</a:t>
            </a:r>
            <a:endParaRPr lang="en-GB" sz="3000" dirty="0">
              <a:solidFill>
                <a:srgbClr val="7030A0"/>
              </a:solidFill>
              <a:latin typeface="Aptos Display" panose="0211000402020202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1C78CE-B74F-5BEC-029E-5A89D1A02321}"/>
              </a:ext>
            </a:extLst>
          </p:cNvPr>
          <p:cNvGrpSpPr/>
          <p:nvPr/>
        </p:nvGrpSpPr>
        <p:grpSpPr>
          <a:xfrm>
            <a:off x="2993803" y="2781281"/>
            <a:ext cx="3148013" cy="553998"/>
            <a:chOff x="3991737" y="2565375"/>
            <a:chExt cx="4197351" cy="7386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0B9586-FE11-E052-D49F-A410FE70A475}"/>
                </a:ext>
              </a:extLst>
            </p:cNvPr>
            <p:cNvSpPr txBox="1"/>
            <p:nvPr/>
          </p:nvSpPr>
          <p:spPr>
            <a:xfrm>
              <a:off x="3991737" y="2565375"/>
              <a:ext cx="640308" cy="738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GB" sz="3000" b="1" dirty="0">
                  <a:solidFill>
                    <a:prstClr val="black"/>
                  </a:solidFill>
                  <a:latin typeface="Aptos Display" panose="02110004020202020204"/>
                  <a:cs typeface="Calibri"/>
                </a:rPr>
                <a:t>+</a:t>
              </a:r>
              <a:endParaRPr lang="en-GB" sz="3000" dirty="0">
                <a:solidFill>
                  <a:prstClr val="black"/>
                </a:solidFill>
                <a:latin typeface="Aptos Display" panose="0211000402020202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5CB838-CAF9-9CBC-6CAE-083779727465}"/>
                </a:ext>
              </a:extLst>
            </p:cNvPr>
            <p:cNvSpPr txBox="1"/>
            <p:nvPr/>
          </p:nvSpPr>
          <p:spPr>
            <a:xfrm>
              <a:off x="7548780" y="2565375"/>
              <a:ext cx="640308" cy="738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GB" sz="3000" b="1" dirty="0">
                  <a:solidFill>
                    <a:prstClr val="black"/>
                  </a:solidFill>
                  <a:latin typeface="Aptos Display" panose="02110004020202020204"/>
                  <a:cs typeface="Calibri"/>
                </a:rPr>
                <a:t>=</a:t>
              </a:r>
              <a:endParaRPr lang="en-GB" sz="3000" dirty="0">
                <a:solidFill>
                  <a:prstClr val="black"/>
                </a:solidFill>
                <a:latin typeface="Aptos Display" panose="02110004020202020204"/>
              </a:endParaRPr>
            </a:p>
          </p:txBody>
        </p:sp>
      </p:grpSp>
      <p:pic>
        <p:nvPicPr>
          <p:cNvPr id="12" name="Picture 2">
            <a:extLst>
              <a:ext uri="{FF2B5EF4-FFF2-40B4-BE49-F238E27FC236}">
                <a16:creationId xmlns:a16="http://schemas.microsoft.com/office/drawing/2014/main" id="{C3BB5ED9-4964-06A8-6620-DE8D0EE44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13" y="4530568"/>
            <a:ext cx="6553574" cy="6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87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EF378D-A370-68F3-D1FB-67307E3A7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366A7E1-E065-4F02-41C3-7B0E44D35CB3}"/>
              </a:ext>
            </a:extLst>
          </p:cNvPr>
          <p:cNvSpPr txBox="1"/>
          <p:nvPr/>
        </p:nvSpPr>
        <p:spPr>
          <a:xfrm>
            <a:off x="215817" y="1111760"/>
            <a:ext cx="494351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3000" b="1" dirty="0">
                <a:solidFill>
                  <a:srgbClr val="7030A0"/>
                </a:solidFill>
                <a:latin typeface="Aptos Display" panose="02110004020202020204"/>
                <a:cs typeface="Calibri"/>
              </a:rPr>
              <a:t>What does Thriving look like?</a:t>
            </a:r>
            <a:endParaRPr lang="en-GB" sz="3000" dirty="0">
              <a:solidFill>
                <a:srgbClr val="7030A0"/>
              </a:solidFill>
              <a:latin typeface="Aptos Display" panose="02110004020202020204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37495A5-ED45-59DC-FD92-810D25202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13" y="4975185"/>
            <a:ext cx="6553574" cy="6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44BB08-71D8-124D-3A6A-0846D873949A}"/>
              </a:ext>
            </a:extLst>
          </p:cNvPr>
          <p:cNvSpPr txBox="1"/>
          <p:nvPr/>
        </p:nvSpPr>
        <p:spPr>
          <a:xfrm>
            <a:off x="2761770" y="2076046"/>
            <a:ext cx="49435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2700" dirty="0">
                <a:solidFill>
                  <a:srgbClr val="7030A0"/>
                </a:solidFill>
                <a:latin typeface="Aptos Display" panose="02110004020202020204"/>
                <a:cs typeface="Calibri"/>
              </a:rPr>
              <a:t>Attending school</a:t>
            </a:r>
            <a:endParaRPr lang="en-GB" sz="2700" dirty="0">
              <a:solidFill>
                <a:srgbClr val="7030A0"/>
              </a:solidFill>
              <a:latin typeface="Aptos Display" panose="021100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CD828-4A10-1035-9E4B-076EE85F0051}"/>
              </a:ext>
            </a:extLst>
          </p:cNvPr>
          <p:cNvSpPr txBox="1"/>
          <p:nvPr/>
        </p:nvSpPr>
        <p:spPr>
          <a:xfrm>
            <a:off x="1445455" y="3429001"/>
            <a:ext cx="608046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2700" dirty="0">
                <a:solidFill>
                  <a:srgbClr val="7030A0"/>
                </a:solidFill>
                <a:latin typeface="Aptos Display" panose="02110004020202020204"/>
                <a:cs typeface="Calibri"/>
              </a:rPr>
              <a:t>Learning skills and attaining qualifications</a:t>
            </a:r>
            <a:endParaRPr lang="en-GB" sz="2700" dirty="0">
              <a:solidFill>
                <a:srgbClr val="7030A0"/>
              </a:solidFill>
              <a:latin typeface="Aptos Display" panose="021100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2BBCAA-170A-7D27-EF2B-E4E8FE48C563}"/>
              </a:ext>
            </a:extLst>
          </p:cNvPr>
          <p:cNvSpPr txBox="1"/>
          <p:nvPr/>
        </p:nvSpPr>
        <p:spPr>
          <a:xfrm>
            <a:off x="1541099" y="4227049"/>
            <a:ext cx="598481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2700" dirty="0">
                <a:solidFill>
                  <a:srgbClr val="7030A0"/>
                </a:solidFill>
                <a:latin typeface="Aptos Display" panose="02110004020202020204"/>
                <a:cs typeface="Calibri"/>
              </a:rPr>
              <a:t>Securing a positive, sustained destination</a:t>
            </a:r>
            <a:endParaRPr lang="en-GB" sz="2700" dirty="0">
              <a:solidFill>
                <a:srgbClr val="7030A0"/>
              </a:solidFill>
              <a:latin typeface="Aptos Display" panose="021100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D140F0-D150-2135-9172-B9B316C7D8E9}"/>
              </a:ext>
            </a:extLst>
          </p:cNvPr>
          <p:cNvSpPr txBox="1"/>
          <p:nvPr/>
        </p:nvSpPr>
        <p:spPr>
          <a:xfrm>
            <a:off x="2244783" y="2704111"/>
            <a:ext cx="49435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2700" dirty="0">
                <a:solidFill>
                  <a:srgbClr val="7030A0"/>
                </a:solidFill>
                <a:latin typeface="Aptos Display" panose="02110004020202020204"/>
                <a:cs typeface="Calibri"/>
              </a:rPr>
              <a:t>Participating in school life</a:t>
            </a:r>
            <a:endParaRPr lang="en-GB" sz="2700" dirty="0">
              <a:solidFill>
                <a:srgbClr val="7030A0"/>
              </a:solidFill>
              <a:latin typeface="Aptos Display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4620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7C57B-143E-98DB-FD75-41E088641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6E383B-347E-6866-DCE1-D3C0B98DB53E}"/>
              </a:ext>
            </a:extLst>
          </p:cNvPr>
          <p:cNvSpPr txBox="1"/>
          <p:nvPr/>
        </p:nvSpPr>
        <p:spPr>
          <a:xfrm>
            <a:off x="304323" y="1077643"/>
            <a:ext cx="8055493" cy="55399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GB" sz="3000" b="1" dirty="0">
                <a:solidFill>
                  <a:srgbClr val="7030A0"/>
                </a:solidFill>
                <a:latin typeface="Aptos Display" panose="02110004020202020204"/>
                <a:cs typeface="Calibri"/>
              </a:rPr>
              <a:t>Key Staff - Transitions Programme</a:t>
            </a:r>
            <a:endParaRPr lang="en-GB" sz="3000" dirty="0">
              <a:solidFill>
                <a:srgbClr val="7030A0"/>
              </a:solidFill>
              <a:latin typeface="Aptos Display" panose="021100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FB2CC8-3CB7-6E4E-FE71-9F9DCBEF0B0F}"/>
              </a:ext>
            </a:extLst>
          </p:cNvPr>
          <p:cNvSpPr txBox="1"/>
          <p:nvPr/>
        </p:nvSpPr>
        <p:spPr>
          <a:xfrm>
            <a:off x="466123" y="2101768"/>
            <a:ext cx="77318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defTabSz="685800" fontAlgn="base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Aptos Display" panose="02110004020202020204"/>
              </a:rPr>
              <a:t>Mrs </a:t>
            </a:r>
            <a:r>
              <a:rPr lang="en-GB" b="1" dirty="0" err="1">
                <a:solidFill>
                  <a:srgbClr val="000000"/>
                </a:solidFill>
                <a:latin typeface="Aptos Display" panose="02110004020202020204"/>
              </a:rPr>
              <a:t>McAlaney</a:t>
            </a:r>
            <a:r>
              <a:rPr lang="en-GB" b="1" dirty="0">
                <a:solidFill>
                  <a:srgbClr val="000000"/>
                </a:solidFill>
                <a:latin typeface="Aptos Display" panose="02110004020202020204"/>
              </a:rPr>
              <a:t> </a:t>
            </a:r>
            <a:r>
              <a:rPr lang="en-GB" dirty="0">
                <a:solidFill>
                  <a:srgbClr val="000000"/>
                </a:solidFill>
                <a:latin typeface="Aptos Display" panose="02110004020202020204"/>
              </a:rPr>
              <a:t>– Head Teacher</a:t>
            </a:r>
          </a:p>
          <a:p>
            <a:pPr marL="214313" indent="-214313" defTabSz="6858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Aptos Display" panose="02110004020202020204"/>
            </a:endParaRPr>
          </a:p>
          <a:p>
            <a:pPr marL="214313" indent="-214313" defTabSz="685800" fontAlgn="base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Aptos Display" panose="02110004020202020204"/>
              </a:rPr>
              <a:t>Mr Carson (me) </a:t>
            </a:r>
            <a:r>
              <a:rPr lang="en-GB" dirty="0">
                <a:solidFill>
                  <a:srgbClr val="000000"/>
                </a:solidFill>
                <a:latin typeface="Aptos Display" panose="02110004020202020204"/>
              </a:rPr>
              <a:t>– Depute Head Teacher for S1 and S2</a:t>
            </a:r>
          </a:p>
          <a:p>
            <a:pPr marL="214313" indent="-214313" defTabSz="6858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Aptos Display" panose="02110004020202020204"/>
            </a:endParaRPr>
          </a:p>
          <a:p>
            <a:pPr marL="214313" indent="-214313" defTabSz="685800" fontAlgn="base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Aptos Display" panose="02110004020202020204"/>
              </a:rPr>
              <a:t>Miss Copland, Mrs McColm </a:t>
            </a:r>
            <a:r>
              <a:rPr lang="en-GB" dirty="0">
                <a:solidFill>
                  <a:srgbClr val="000000"/>
                </a:solidFill>
                <a:latin typeface="Aptos Display" panose="02110004020202020204"/>
              </a:rPr>
              <a:t>– Principal Teachers of Numeracy and Literacy</a:t>
            </a:r>
          </a:p>
          <a:p>
            <a:pPr marL="214313" indent="-214313" defTabSz="6858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Aptos Display" panose="02110004020202020204"/>
            </a:endParaRPr>
          </a:p>
          <a:p>
            <a:pPr marL="214313" indent="-214313" defTabSz="685800" fontAlgn="base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Aptos Display" panose="02110004020202020204"/>
              </a:rPr>
              <a:t>Mr Pache, Ms McGuire </a:t>
            </a:r>
            <a:r>
              <a:rPr lang="en-GB" dirty="0">
                <a:solidFill>
                  <a:srgbClr val="000000"/>
                </a:solidFill>
                <a:latin typeface="Aptos Display" panose="02110004020202020204"/>
              </a:rPr>
              <a:t>– Principal Teachers of Support for Learning</a:t>
            </a:r>
          </a:p>
          <a:p>
            <a:pPr marL="214313" indent="-214313" defTabSz="6858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Aptos Display" panose="02110004020202020204"/>
            </a:endParaRPr>
          </a:p>
          <a:p>
            <a:pPr marL="214313" indent="-214313" defTabSz="685800" fontAlgn="base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Aptos Display" panose="02110004020202020204"/>
              </a:rPr>
              <a:t>Mrs McLennan, Mr Greechan, Miss Hewitt, Ms Williams, Mrs Alexander </a:t>
            </a:r>
            <a:r>
              <a:rPr lang="en-GB" dirty="0">
                <a:solidFill>
                  <a:srgbClr val="000000"/>
                </a:solidFill>
                <a:latin typeface="Aptos Display" panose="02110004020202020204"/>
              </a:rPr>
              <a:t>– Principal Teachers of Pastoral Care</a:t>
            </a:r>
          </a:p>
          <a:p>
            <a:pPr marL="214313" indent="-214313" defTabSz="685800" fontAlgn="base"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  <a:latin typeface="Aptos Display" panose="02110004020202020204"/>
            </a:endParaRPr>
          </a:p>
          <a:p>
            <a:pPr marL="214313" indent="-214313" defTabSz="685800" fontAlgn="base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0000"/>
                </a:solidFill>
                <a:latin typeface="Aptos Display" panose="02110004020202020204"/>
              </a:rPr>
              <a:t>S2 Buddies, S6 Leadership Team</a:t>
            </a:r>
            <a:r>
              <a:rPr lang="en-GB" dirty="0">
                <a:solidFill>
                  <a:srgbClr val="000000"/>
                </a:solidFill>
                <a:latin typeface="Aptos Display" panose="02110004020202020204"/>
              </a:rPr>
              <a:t> – Pupil Teams who will support transition</a:t>
            </a:r>
            <a:endParaRPr lang="en-GB" b="1" dirty="0">
              <a:solidFill>
                <a:srgbClr val="000000"/>
              </a:solidFill>
              <a:latin typeface="Aptos Display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491962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F4D38-ACC7-43FC-A0FA-7B565BAB0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0DAA46-1F6D-0932-0B49-8F9899CD8521}"/>
              </a:ext>
            </a:extLst>
          </p:cNvPr>
          <p:cNvSpPr txBox="1"/>
          <p:nvPr/>
        </p:nvSpPr>
        <p:spPr>
          <a:xfrm>
            <a:off x="304323" y="1077643"/>
            <a:ext cx="8055493" cy="55399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GB" sz="3000" b="1" dirty="0">
                <a:solidFill>
                  <a:srgbClr val="7030A0"/>
                </a:solidFill>
                <a:latin typeface="Aptos Display" panose="02110004020202020204"/>
                <a:cs typeface="Calibri"/>
              </a:rPr>
              <a:t>Universal High School Transitions Programme</a:t>
            </a:r>
            <a:endParaRPr lang="en-GB" sz="3000" dirty="0">
              <a:solidFill>
                <a:srgbClr val="7030A0"/>
              </a:solidFill>
              <a:latin typeface="Aptos Display" panose="02110004020202020204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3F56D493-57A8-6399-3DB2-9BD083494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04" y="5172964"/>
            <a:ext cx="6553574" cy="6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FA93BA-F4A8-EA57-DA81-95C832CE6213}"/>
              </a:ext>
            </a:extLst>
          </p:cNvPr>
          <p:cNvSpPr txBox="1"/>
          <p:nvPr/>
        </p:nvSpPr>
        <p:spPr>
          <a:xfrm>
            <a:off x="188842" y="2263297"/>
            <a:ext cx="8766317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defTabSz="685800" fontAlgn="base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rgbClr val="000000"/>
                </a:solidFill>
                <a:latin typeface="Aptos Display" panose="02110004020202020204"/>
              </a:rPr>
              <a:t>Term 1: </a:t>
            </a:r>
            <a:r>
              <a:rPr lang="en-GB" sz="2100" dirty="0">
                <a:solidFill>
                  <a:srgbClr val="000000"/>
                </a:solidFill>
                <a:latin typeface="Aptos Display" panose="02110004020202020204"/>
              </a:rPr>
              <a:t>DHT visit to each primary school (i.e. this evening’s sessions)</a:t>
            </a:r>
          </a:p>
          <a:p>
            <a:pPr defTabSz="685800" fontAlgn="base"/>
            <a:endParaRPr lang="en-GB" sz="2100" dirty="0">
              <a:solidFill>
                <a:srgbClr val="000000"/>
              </a:solidFill>
              <a:latin typeface="Aptos Display" panose="02110004020202020204"/>
            </a:endParaRPr>
          </a:p>
          <a:p>
            <a:pPr marL="214313" indent="-214313" defTabSz="685800" fontAlgn="base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rgbClr val="000000"/>
                </a:solidFill>
                <a:latin typeface="Aptos Display" panose="02110004020202020204"/>
              </a:rPr>
              <a:t>Term 2: </a:t>
            </a:r>
            <a:r>
              <a:rPr lang="en-GB" sz="2100" dirty="0">
                <a:solidFill>
                  <a:srgbClr val="000000"/>
                </a:solidFill>
                <a:latin typeface="Aptos Display" panose="02110004020202020204"/>
              </a:rPr>
              <a:t>Numeracy and Literacy visits; One day visit and information evening</a:t>
            </a:r>
          </a:p>
          <a:p>
            <a:pPr defTabSz="685800" fontAlgn="base"/>
            <a:endParaRPr lang="en-GB" sz="2100" dirty="0">
              <a:solidFill>
                <a:srgbClr val="000000"/>
              </a:solidFill>
              <a:latin typeface="Aptos Display" panose="02110004020202020204"/>
            </a:endParaRPr>
          </a:p>
          <a:p>
            <a:pPr marL="214313" indent="-214313" defTabSz="685800" fontAlgn="base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rgbClr val="000000"/>
                </a:solidFill>
                <a:latin typeface="Aptos Display" panose="02110004020202020204"/>
              </a:rPr>
              <a:t>Term 3: </a:t>
            </a:r>
            <a:r>
              <a:rPr lang="en-GB" sz="2100" dirty="0">
                <a:solidFill>
                  <a:srgbClr val="000000"/>
                </a:solidFill>
                <a:latin typeface="Aptos Display" panose="02110004020202020204"/>
              </a:rPr>
              <a:t>Numeracy and Literacy visits</a:t>
            </a:r>
          </a:p>
          <a:p>
            <a:pPr defTabSz="685800" fontAlgn="base"/>
            <a:endParaRPr lang="en-GB" sz="2100" dirty="0">
              <a:solidFill>
                <a:srgbClr val="000000"/>
              </a:solidFill>
              <a:latin typeface="Aptos Display" panose="02110004020202020204"/>
            </a:endParaRPr>
          </a:p>
          <a:p>
            <a:pPr marL="214313" indent="-214313" defTabSz="685800" fontAlgn="base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rgbClr val="000000"/>
                </a:solidFill>
                <a:latin typeface="Aptos Display" panose="02110004020202020204"/>
              </a:rPr>
              <a:t>Term 4: </a:t>
            </a:r>
            <a:r>
              <a:rPr lang="en-GB" sz="2100" dirty="0">
                <a:solidFill>
                  <a:srgbClr val="000000"/>
                </a:solidFill>
                <a:latin typeface="Aptos Display" panose="02110004020202020204"/>
              </a:rPr>
              <a:t>Three-day visit and information evening</a:t>
            </a:r>
          </a:p>
        </p:txBody>
      </p:sp>
    </p:spTree>
    <p:extLst>
      <p:ext uri="{BB962C8B-B14F-4D97-AF65-F5344CB8AC3E}">
        <p14:creationId xmlns:p14="http://schemas.microsoft.com/office/powerpoint/2010/main" val="1162324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404664"/>
            <a:ext cx="6400800" cy="5577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2400" b="1" u="sng" dirty="0" err="1"/>
              <a:t>Ardentinny</a:t>
            </a:r>
            <a:r>
              <a:rPr lang="en-GB" sz="2400" b="1" u="sng" dirty="0"/>
              <a:t> Background</a:t>
            </a:r>
          </a:p>
          <a:p>
            <a:pPr marL="45720" indent="0">
              <a:buNone/>
            </a:pPr>
            <a:endParaRPr lang="en-GB" sz="1600" dirty="0"/>
          </a:p>
          <a:p>
            <a:r>
              <a:rPr lang="en-GB" sz="1600" dirty="0"/>
              <a:t>A Charitable Organisation (Non-profit)</a:t>
            </a:r>
          </a:p>
          <a:p>
            <a:r>
              <a:rPr lang="en-GB" sz="1600" dirty="0"/>
              <a:t>Based in small village of </a:t>
            </a:r>
            <a:r>
              <a:rPr lang="en-GB" sz="1600" dirty="0" err="1"/>
              <a:t>Ardentinny</a:t>
            </a:r>
            <a:r>
              <a:rPr lang="en-GB" sz="1600" dirty="0"/>
              <a:t> near </a:t>
            </a:r>
            <a:r>
              <a:rPr lang="en-GB" sz="1600" dirty="0" err="1"/>
              <a:t>Dunoon</a:t>
            </a:r>
            <a:endParaRPr lang="en-GB" sz="1600" dirty="0"/>
          </a:p>
          <a:p>
            <a:r>
              <a:rPr lang="en-GB" sz="1600" dirty="0"/>
              <a:t>A successful record of over 20 years working with schools and young people</a:t>
            </a:r>
          </a:p>
          <a:p>
            <a:r>
              <a:rPr lang="en-GB" sz="1600" dirty="0"/>
              <a:t>Strong links with our school</a:t>
            </a:r>
          </a:p>
          <a:p>
            <a:r>
              <a:rPr lang="en-GB" sz="1600" dirty="0"/>
              <a:t>Work in partnership with schools to ensure a programme and approach tailored to the desired outcomes for pupils</a:t>
            </a:r>
          </a:p>
          <a:p>
            <a:pPr marL="45720" indent="0">
              <a:buNone/>
            </a:pPr>
            <a:r>
              <a:rPr lang="en-GB" sz="1400" dirty="0"/>
              <a:t>	- Develop resilience, personal achievement and challenge	- Develop and strengthen relationships across P7</a:t>
            </a:r>
          </a:p>
          <a:p>
            <a:pPr marL="45720" indent="0">
              <a:buNone/>
            </a:pPr>
            <a:r>
              <a:rPr lang="en-GB" sz="1400" dirty="0"/>
              <a:t>	- Introduce a new range of skills through activity based 	  	  opportunities</a:t>
            </a:r>
          </a:p>
          <a:p>
            <a:pPr marL="45720" indent="0">
              <a:buNone/>
            </a:pPr>
            <a:r>
              <a:rPr lang="en-GB" sz="1400" dirty="0"/>
              <a:t>	- Build self-esteem and an increased confidence</a:t>
            </a:r>
          </a:p>
          <a:p>
            <a:pPr marL="45720" indent="0">
              <a:buNone/>
            </a:pPr>
            <a:r>
              <a:rPr lang="en-GB" sz="1400" dirty="0"/>
              <a:t>	- Broaden children’s experiences</a:t>
            </a:r>
          </a:p>
          <a:p>
            <a:pPr marL="45720" indent="0">
              <a:buNone/>
            </a:pPr>
            <a:r>
              <a:rPr lang="en-GB" sz="1400" dirty="0"/>
              <a:t>	- Have a unique and unforgettable experience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69570"/>
            <a:ext cx="1800200" cy="120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44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3220F-73A0-A759-1B94-4C4F55861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50B6FD6-3A44-0DE3-45B7-15B331FE1C27}"/>
              </a:ext>
            </a:extLst>
          </p:cNvPr>
          <p:cNvSpPr txBox="1"/>
          <p:nvPr/>
        </p:nvSpPr>
        <p:spPr>
          <a:xfrm>
            <a:off x="304323" y="1077643"/>
            <a:ext cx="5381741" cy="55399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GB" sz="3000" b="1" dirty="0">
                <a:solidFill>
                  <a:srgbClr val="7030A0"/>
                </a:solidFill>
                <a:latin typeface="Aptos Display" panose="02110004020202020204"/>
                <a:cs typeface="Calibri"/>
              </a:rPr>
              <a:t>Visits to Hillhead High School</a:t>
            </a:r>
            <a:endParaRPr lang="en-GB" sz="3000" dirty="0">
              <a:solidFill>
                <a:srgbClr val="7030A0"/>
              </a:solidFill>
              <a:latin typeface="Aptos Display" panose="02110004020202020204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6FDAA8A-56D4-B466-6E53-86F4A76C0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04" y="5172964"/>
            <a:ext cx="6553574" cy="6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D576EA-FEEA-6A0E-A22E-247A2A1744EF}"/>
              </a:ext>
            </a:extLst>
          </p:cNvPr>
          <p:cNvSpPr txBox="1"/>
          <p:nvPr/>
        </p:nvSpPr>
        <p:spPr>
          <a:xfrm>
            <a:off x="943579" y="2242236"/>
            <a:ext cx="6912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/>
            <a:r>
              <a:rPr lang="en-GB" b="1" dirty="0">
                <a:solidFill>
                  <a:srgbClr val="000000"/>
                </a:solidFill>
                <a:latin typeface="Aptos Display" panose="02110004020202020204"/>
              </a:rPr>
              <a:t>One Day Visit and Information Evening:</a:t>
            </a:r>
          </a:p>
          <a:p>
            <a:pPr marL="1028700" lvl="3" defTabSz="685800" fontAlgn="base"/>
            <a:r>
              <a:rPr lang="en-GB" b="1" dirty="0">
                <a:solidFill>
                  <a:srgbClr val="000000"/>
                </a:solidFill>
                <a:latin typeface="Aptos Display" panose="02110004020202020204"/>
              </a:rPr>
              <a:t>				</a:t>
            </a:r>
            <a:r>
              <a:rPr lang="en-GB" dirty="0">
                <a:solidFill>
                  <a:srgbClr val="000000"/>
                </a:solidFill>
                <a:latin typeface="Aptos Display" panose="02110004020202020204"/>
              </a:rPr>
              <a:t>Tuesday 25</a:t>
            </a:r>
            <a:r>
              <a:rPr lang="en-GB" baseline="30000" dirty="0">
                <a:solidFill>
                  <a:srgbClr val="000000"/>
                </a:solidFill>
                <a:latin typeface="Aptos Display" panose="02110004020202020204"/>
              </a:rPr>
              <a:t>th</a:t>
            </a:r>
            <a:r>
              <a:rPr lang="en-GB" dirty="0">
                <a:solidFill>
                  <a:srgbClr val="000000"/>
                </a:solidFill>
                <a:latin typeface="Aptos Display" panose="02110004020202020204"/>
              </a:rPr>
              <a:t> November 2025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F1312B-2480-26BA-0D5A-2980C64B04F8}"/>
              </a:ext>
            </a:extLst>
          </p:cNvPr>
          <p:cNvSpPr txBox="1"/>
          <p:nvPr/>
        </p:nvSpPr>
        <p:spPr>
          <a:xfrm>
            <a:off x="943579" y="3388603"/>
            <a:ext cx="691273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/>
            <a:r>
              <a:rPr lang="en-GB" b="1" dirty="0">
                <a:solidFill>
                  <a:srgbClr val="000000"/>
                </a:solidFill>
                <a:latin typeface="Aptos Display" panose="02110004020202020204"/>
              </a:rPr>
              <a:t>Three Day Visit and Information Evening:</a:t>
            </a:r>
          </a:p>
          <a:p>
            <a:pPr marL="1028700" lvl="3" defTabSz="685800" fontAlgn="base"/>
            <a:r>
              <a:rPr lang="en-GB" b="1" dirty="0">
                <a:solidFill>
                  <a:srgbClr val="000000"/>
                </a:solidFill>
                <a:latin typeface="Aptos Display" panose="02110004020202020204"/>
              </a:rPr>
              <a:t>				</a:t>
            </a:r>
            <a:r>
              <a:rPr lang="en-GB" dirty="0">
                <a:solidFill>
                  <a:srgbClr val="000000"/>
                </a:solidFill>
                <a:latin typeface="Aptos Display" panose="02110004020202020204"/>
              </a:rPr>
              <a:t>Tuesday 19</a:t>
            </a:r>
            <a:r>
              <a:rPr lang="en-GB" baseline="30000" dirty="0">
                <a:solidFill>
                  <a:srgbClr val="000000"/>
                </a:solidFill>
                <a:latin typeface="Aptos Display" panose="02110004020202020204"/>
              </a:rPr>
              <a:t>th</a:t>
            </a:r>
            <a:r>
              <a:rPr lang="en-GB" dirty="0">
                <a:solidFill>
                  <a:srgbClr val="000000"/>
                </a:solidFill>
                <a:latin typeface="Aptos Display" panose="02110004020202020204"/>
              </a:rPr>
              <a:t> May 2026</a:t>
            </a:r>
          </a:p>
          <a:p>
            <a:pPr marL="1028700" lvl="3" defTabSz="685800" fontAlgn="base"/>
            <a:r>
              <a:rPr lang="en-GB" dirty="0">
                <a:solidFill>
                  <a:srgbClr val="000000"/>
                </a:solidFill>
                <a:latin typeface="Aptos Display" panose="02110004020202020204"/>
              </a:rPr>
              <a:t>				Wednesday 20</a:t>
            </a:r>
            <a:r>
              <a:rPr lang="en-GB" baseline="30000" dirty="0">
                <a:solidFill>
                  <a:srgbClr val="000000"/>
                </a:solidFill>
                <a:latin typeface="Aptos Display" panose="02110004020202020204"/>
              </a:rPr>
              <a:t>th</a:t>
            </a:r>
            <a:r>
              <a:rPr lang="en-GB" dirty="0">
                <a:solidFill>
                  <a:srgbClr val="000000"/>
                </a:solidFill>
                <a:latin typeface="Aptos Display" panose="02110004020202020204"/>
              </a:rPr>
              <a:t> May 2026 (info eve)</a:t>
            </a:r>
          </a:p>
          <a:p>
            <a:pPr marL="1028700" lvl="3" defTabSz="685800" fontAlgn="base"/>
            <a:r>
              <a:rPr lang="en-GB" dirty="0">
                <a:solidFill>
                  <a:srgbClr val="000000"/>
                </a:solidFill>
                <a:latin typeface="Aptos Display" panose="02110004020202020204"/>
              </a:rPr>
              <a:t>				Thursday 21</a:t>
            </a:r>
            <a:r>
              <a:rPr lang="en-GB" baseline="30000" dirty="0">
                <a:solidFill>
                  <a:srgbClr val="000000"/>
                </a:solidFill>
                <a:latin typeface="Aptos Display" panose="02110004020202020204"/>
              </a:rPr>
              <a:t>st</a:t>
            </a:r>
            <a:r>
              <a:rPr lang="en-GB" dirty="0">
                <a:solidFill>
                  <a:srgbClr val="000000"/>
                </a:solidFill>
                <a:latin typeface="Aptos Display" panose="02110004020202020204"/>
              </a:rPr>
              <a:t> May 2026</a:t>
            </a:r>
          </a:p>
        </p:txBody>
      </p:sp>
    </p:spTree>
    <p:extLst>
      <p:ext uri="{BB962C8B-B14F-4D97-AF65-F5344CB8AC3E}">
        <p14:creationId xmlns:p14="http://schemas.microsoft.com/office/powerpoint/2010/main" val="48611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D3A2B-D3DD-0701-C4D4-5DA5ADDC8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CA6AB40-5037-F577-CFE4-1F1D4D7C7AB3}"/>
              </a:ext>
            </a:extLst>
          </p:cNvPr>
          <p:cNvSpPr txBox="1"/>
          <p:nvPr/>
        </p:nvSpPr>
        <p:spPr>
          <a:xfrm>
            <a:off x="304323" y="1077643"/>
            <a:ext cx="5381741" cy="55399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GB" sz="3000" b="1" dirty="0">
                <a:solidFill>
                  <a:srgbClr val="7030A0"/>
                </a:solidFill>
                <a:latin typeface="Aptos Display" panose="02110004020202020204"/>
                <a:cs typeface="Calibri"/>
              </a:rPr>
              <a:t>Numeracy and Literacy Visits</a:t>
            </a:r>
            <a:endParaRPr lang="en-GB" sz="3000" dirty="0">
              <a:solidFill>
                <a:srgbClr val="7030A0"/>
              </a:solidFill>
              <a:latin typeface="Aptos Display" panose="02110004020202020204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C8D11C7C-22A9-8128-971A-AC0F7CA7C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04" y="5172964"/>
            <a:ext cx="6553574" cy="6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99B135-4840-053B-6BB2-C89EE6E1B002}"/>
              </a:ext>
            </a:extLst>
          </p:cNvPr>
          <p:cNvSpPr txBox="1"/>
          <p:nvPr/>
        </p:nvSpPr>
        <p:spPr>
          <a:xfrm>
            <a:off x="304322" y="2139365"/>
            <a:ext cx="7999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/>
            <a:r>
              <a:rPr lang="en-GB" b="1" dirty="0">
                <a:solidFill>
                  <a:srgbClr val="000000"/>
                </a:solidFill>
                <a:latin typeface="Aptos Display" panose="02110004020202020204"/>
              </a:rPr>
              <a:t>Fortnightly visit to Hillhead High School on Thursday afternoons</a:t>
            </a:r>
            <a:endParaRPr lang="en-GB" dirty="0">
              <a:solidFill>
                <a:srgbClr val="000000"/>
              </a:solidFill>
              <a:latin typeface="Aptos Display" panose="0211000402020202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B3BDED-B0C1-D371-A618-30C396732771}"/>
              </a:ext>
            </a:extLst>
          </p:cNvPr>
          <p:cNvSpPr txBox="1"/>
          <p:nvPr/>
        </p:nvSpPr>
        <p:spPr>
          <a:xfrm>
            <a:off x="304322" y="2670173"/>
            <a:ext cx="7999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/>
            <a:r>
              <a:rPr lang="en-GB" b="1" dirty="0">
                <a:solidFill>
                  <a:srgbClr val="000000"/>
                </a:solidFill>
                <a:latin typeface="Aptos Display" panose="02110004020202020204"/>
              </a:rPr>
              <a:t>Alternating between numeracy and literacy</a:t>
            </a:r>
            <a:endParaRPr lang="en-GB" dirty="0">
              <a:solidFill>
                <a:srgbClr val="000000"/>
              </a:solidFill>
              <a:latin typeface="Aptos Display" panose="021100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7EE6BF-BB29-8F41-8532-D073813554D9}"/>
              </a:ext>
            </a:extLst>
          </p:cNvPr>
          <p:cNvSpPr txBox="1"/>
          <p:nvPr/>
        </p:nvSpPr>
        <p:spPr>
          <a:xfrm>
            <a:off x="304322" y="3731789"/>
            <a:ext cx="8294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/>
            <a:r>
              <a:rPr lang="en-GB" b="1" dirty="0">
                <a:solidFill>
                  <a:srgbClr val="000000"/>
                </a:solidFill>
                <a:latin typeface="Aptos Display" panose="02110004020202020204"/>
              </a:rPr>
              <a:t>Working on numeracy and literacy tasks with the underpinning theme of Belonging</a:t>
            </a:r>
            <a:endParaRPr lang="en-GB" dirty="0">
              <a:solidFill>
                <a:srgbClr val="000000"/>
              </a:solidFill>
              <a:latin typeface="Aptos Display" panose="02110004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2CB692-6C17-560C-A2BD-63B6B941B8BF}"/>
              </a:ext>
            </a:extLst>
          </p:cNvPr>
          <p:cNvSpPr txBox="1"/>
          <p:nvPr/>
        </p:nvSpPr>
        <p:spPr>
          <a:xfrm>
            <a:off x="304322" y="3200981"/>
            <a:ext cx="8294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/>
            <a:r>
              <a:rPr lang="en-GB" b="1" dirty="0">
                <a:solidFill>
                  <a:srgbClr val="000000"/>
                </a:solidFill>
                <a:latin typeface="Aptos Display" panose="02110004020202020204"/>
              </a:rPr>
              <a:t>Working with Miss Copland and Mrs McColm as well as pupils of Hillhead HS</a:t>
            </a:r>
            <a:endParaRPr lang="en-GB" dirty="0">
              <a:solidFill>
                <a:srgbClr val="000000"/>
              </a:solidFill>
              <a:latin typeface="Aptos Display" panose="021100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942CF-06C6-866A-A869-DD34A59E5BD9}"/>
              </a:ext>
            </a:extLst>
          </p:cNvPr>
          <p:cNvSpPr txBox="1"/>
          <p:nvPr/>
        </p:nvSpPr>
        <p:spPr>
          <a:xfrm>
            <a:off x="304322" y="4262597"/>
            <a:ext cx="82945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 fontAlgn="base"/>
            <a:r>
              <a:rPr lang="en-GB" b="1" dirty="0">
                <a:solidFill>
                  <a:srgbClr val="000000"/>
                </a:solidFill>
                <a:latin typeface="Aptos Display" panose="02110004020202020204"/>
              </a:rPr>
              <a:t>Getting to know the building as well as key people in the school</a:t>
            </a:r>
            <a:endParaRPr lang="en-GB" dirty="0">
              <a:solidFill>
                <a:srgbClr val="000000"/>
              </a:solidFill>
              <a:latin typeface="Aptos Display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0243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DB7DB-D544-50CD-7980-D662A436D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0D8F670-051F-22D6-111D-E75400853BBE}"/>
              </a:ext>
            </a:extLst>
          </p:cNvPr>
          <p:cNvSpPr txBox="1"/>
          <p:nvPr/>
        </p:nvSpPr>
        <p:spPr>
          <a:xfrm>
            <a:off x="304323" y="1077643"/>
            <a:ext cx="8055493" cy="55399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defTabSz="685800"/>
            <a:r>
              <a:rPr lang="en-GB" sz="3000" b="1" dirty="0">
                <a:solidFill>
                  <a:srgbClr val="0F9ED5"/>
                </a:solidFill>
                <a:latin typeface="Aptos Display" panose="02110004020202020204"/>
                <a:cs typeface="Calibri"/>
              </a:rPr>
              <a:t>Enhanced High School Transitions Programme</a:t>
            </a:r>
            <a:endParaRPr lang="en-GB" sz="3000" dirty="0">
              <a:solidFill>
                <a:srgbClr val="0F9ED5"/>
              </a:solidFill>
              <a:latin typeface="Aptos Display" panose="02110004020202020204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7FA7C3D-2A15-986E-AB16-C0BFF205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04" y="5172964"/>
            <a:ext cx="6553574" cy="6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6B9F04-0453-EB2B-5A3B-5524131BFFA5}"/>
              </a:ext>
            </a:extLst>
          </p:cNvPr>
          <p:cNvSpPr txBox="1"/>
          <p:nvPr/>
        </p:nvSpPr>
        <p:spPr>
          <a:xfrm>
            <a:off x="188842" y="2263297"/>
            <a:ext cx="8766317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4313" indent="-214313" defTabSz="685800" fontAlgn="base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rgbClr val="000000"/>
                </a:solidFill>
                <a:latin typeface="Aptos Display" panose="02110004020202020204"/>
              </a:rPr>
              <a:t>Term 1: </a:t>
            </a:r>
            <a:r>
              <a:rPr lang="en-GB" sz="2100" dirty="0">
                <a:solidFill>
                  <a:srgbClr val="000000"/>
                </a:solidFill>
                <a:latin typeface="Aptos Display" panose="02110004020202020204"/>
              </a:rPr>
              <a:t>DHT discussion</a:t>
            </a:r>
          </a:p>
          <a:p>
            <a:pPr defTabSz="685800" fontAlgn="base"/>
            <a:endParaRPr lang="en-GB" sz="2100" dirty="0">
              <a:solidFill>
                <a:srgbClr val="000000"/>
              </a:solidFill>
              <a:latin typeface="Aptos Display" panose="02110004020202020204"/>
            </a:endParaRPr>
          </a:p>
          <a:p>
            <a:pPr marL="214313" indent="-214313" defTabSz="685800" fontAlgn="base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rgbClr val="000000"/>
                </a:solidFill>
                <a:latin typeface="Aptos Display" panose="02110004020202020204"/>
              </a:rPr>
              <a:t>Term 2: </a:t>
            </a:r>
            <a:r>
              <a:rPr lang="en-GB" sz="2100" dirty="0">
                <a:solidFill>
                  <a:srgbClr val="000000"/>
                </a:solidFill>
                <a:latin typeface="Aptos Display" panose="02110004020202020204"/>
              </a:rPr>
              <a:t>Pupil Support and Pastoral Care meetings</a:t>
            </a:r>
          </a:p>
          <a:p>
            <a:pPr defTabSz="685800" fontAlgn="base"/>
            <a:endParaRPr lang="en-GB" sz="2100" dirty="0">
              <a:solidFill>
                <a:srgbClr val="000000"/>
              </a:solidFill>
              <a:latin typeface="Aptos Display" panose="02110004020202020204"/>
            </a:endParaRPr>
          </a:p>
          <a:p>
            <a:pPr marL="214313" indent="-214313" defTabSz="685800" fontAlgn="base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rgbClr val="000000"/>
                </a:solidFill>
                <a:latin typeface="Aptos Display" panose="02110004020202020204"/>
              </a:rPr>
              <a:t>Term 3: </a:t>
            </a:r>
            <a:r>
              <a:rPr lang="en-GB" sz="2100" dirty="0">
                <a:solidFill>
                  <a:srgbClr val="000000"/>
                </a:solidFill>
                <a:latin typeface="Aptos Display" panose="02110004020202020204"/>
              </a:rPr>
              <a:t>Parental Meetings</a:t>
            </a:r>
          </a:p>
          <a:p>
            <a:pPr defTabSz="685800" fontAlgn="base"/>
            <a:endParaRPr lang="en-GB" sz="2100" dirty="0">
              <a:solidFill>
                <a:srgbClr val="000000"/>
              </a:solidFill>
              <a:latin typeface="Aptos Display" panose="02110004020202020204"/>
            </a:endParaRPr>
          </a:p>
          <a:p>
            <a:pPr marL="214313" indent="-214313" defTabSz="685800" fontAlgn="base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rgbClr val="000000"/>
                </a:solidFill>
                <a:latin typeface="Aptos Display" panose="02110004020202020204"/>
              </a:rPr>
              <a:t>Term 4: </a:t>
            </a:r>
            <a:r>
              <a:rPr lang="en-GB" sz="2100" dirty="0">
                <a:solidFill>
                  <a:srgbClr val="000000"/>
                </a:solidFill>
                <a:latin typeface="Aptos Display" panose="02110004020202020204"/>
              </a:rPr>
              <a:t>Confirmed Placing Request Meetings</a:t>
            </a:r>
          </a:p>
        </p:txBody>
      </p:sp>
    </p:spTree>
    <p:extLst>
      <p:ext uri="{BB962C8B-B14F-4D97-AF65-F5344CB8AC3E}">
        <p14:creationId xmlns:p14="http://schemas.microsoft.com/office/powerpoint/2010/main" val="442367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CD4903-4C40-EC4C-3C58-2AFDCDFA14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67801AE-3E52-A734-7A82-3BC5389251DC}"/>
              </a:ext>
            </a:extLst>
          </p:cNvPr>
          <p:cNvSpPr txBox="1"/>
          <p:nvPr/>
        </p:nvSpPr>
        <p:spPr>
          <a:xfrm>
            <a:off x="877316" y="1720038"/>
            <a:ext cx="189246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3000" b="1" dirty="0">
                <a:solidFill>
                  <a:srgbClr val="0F9ED5"/>
                </a:solidFill>
                <a:latin typeface="Aptos Display" panose="02110004020202020204"/>
                <a:cs typeface="Calibri"/>
              </a:rPr>
              <a:t>Learning</a:t>
            </a:r>
            <a:endParaRPr lang="en-GB" sz="3000" dirty="0">
              <a:solidFill>
                <a:srgbClr val="0F9ED5"/>
              </a:solidFill>
              <a:latin typeface="Aptos Display" panose="0211000402020202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32D57C-56AD-2192-DEA1-B36FD965B515}"/>
              </a:ext>
            </a:extLst>
          </p:cNvPr>
          <p:cNvSpPr txBox="1"/>
          <p:nvPr/>
        </p:nvSpPr>
        <p:spPr>
          <a:xfrm>
            <a:off x="3453500" y="1742136"/>
            <a:ext cx="26894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3000" b="1" dirty="0">
                <a:solidFill>
                  <a:srgbClr val="E97132"/>
                </a:solidFill>
                <a:latin typeface="Aptos Display" panose="02110004020202020204"/>
                <a:cs typeface="Calibri"/>
              </a:rPr>
              <a:t>Belonging</a:t>
            </a:r>
            <a:endParaRPr lang="en-GB" sz="3000" dirty="0">
              <a:solidFill>
                <a:srgbClr val="E97132"/>
              </a:solidFill>
              <a:latin typeface="Aptos Display" panose="0211000402020202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288434-33C0-AEE4-B7B2-11F61EABE7D7}"/>
              </a:ext>
            </a:extLst>
          </p:cNvPr>
          <p:cNvSpPr txBox="1"/>
          <p:nvPr/>
        </p:nvSpPr>
        <p:spPr>
          <a:xfrm>
            <a:off x="6166450" y="1742136"/>
            <a:ext cx="26894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3000" b="1" dirty="0">
                <a:solidFill>
                  <a:srgbClr val="7030A0"/>
                </a:solidFill>
                <a:latin typeface="Aptos Display" panose="02110004020202020204"/>
                <a:cs typeface="Calibri"/>
              </a:rPr>
              <a:t>Thriving</a:t>
            </a:r>
            <a:endParaRPr lang="en-GB" sz="3000" dirty="0">
              <a:solidFill>
                <a:srgbClr val="7030A0"/>
              </a:solidFill>
              <a:latin typeface="Aptos Display" panose="0211000402020202020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994351-B723-5C02-5647-7393B285F0A9}"/>
              </a:ext>
            </a:extLst>
          </p:cNvPr>
          <p:cNvGrpSpPr/>
          <p:nvPr/>
        </p:nvGrpSpPr>
        <p:grpSpPr>
          <a:xfrm>
            <a:off x="2898846" y="1742136"/>
            <a:ext cx="3148013" cy="553998"/>
            <a:chOff x="3991737" y="2565375"/>
            <a:chExt cx="4197351" cy="73866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03A4AE-6B6B-B4A6-4000-1B5116B1CD0B}"/>
                </a:ext>
              </a:extLst>
            </p:cNvPr>
            <p:cNvSpPr txBox="1"/>
            <p:nvPr/>
          </p:nvSpPr>
          <p:spPr>
            <a:xfrm>
              <a:off x="3991737" y="2565375"/>
              <a:ext cx="640308" cy="738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GB" sz="3000" b="1" dirty="0">
                  <a:solidFill>
                    <a:prstClr val="black"/>
                  </a:solidFill>
                  <a:latin typeface="Aptos Display" panose="02110004020202020204"/>
                  <a:cs typeface="Calibri"/>
                </a:rPr>
                <a:t>+</a:t>
              </a:r>
              <a:endParaRPr lang="en-GB" sz="3000" dirty="0">
                <a:solidFill>
                  <a:prstClr val="black"/>
                </a:solidFill>
                <a:latin typeface="Aptos Display" panose="0211000402020202020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977B283-8EEA-329C-9077-6D2522A418F3}"/>
                </a:ext>
              </a:extLst>
            </p:cNvPr>
            <p:cNvSpPr txBox="1"/>
            <p:nvPr/>
          </p:nvSpPr>
          <p:spPr>
            <a:xfrm>
              <a:off x="7548780" y="2565375"/>
              <a:ext cx="640308" cy="738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85800"/>
              <a:r>
                <a:rPr lang="en-GB" sz="3000" b="1" dirty="0">
                  <a:solidFill>
                    <a:prstClr val="black"/>
                  </a:solidFill>
                  <a:latin typeface="Aptos Display" panose="02110004020202020204"/>
                  <a:cs typeface="Calibri"/>
                </a:rPr>
                <a:t>=</a:t>
              </a:r>
              <a:endParaRPr lang="en-GB" sz="3000" dirty="0">
                <a:solidFill>
                  <a:prstClr val="black"/>
                </a:solidFill>
                <a:latin typeface="Aptos Display" panose="02110004020202020204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24C0711-6040-CAC2-386D-537ED89A41A7}"/>
              </a:ext>
            </a:extLst>
          </p:cNvPr>
          <p:cNvSpPr txBox="1"/>
          <p:nvPr/>
        </p:nvSpPr>
        <p:spPr>
          <a:xfrm>
            <a:off x="2285121" y="4050420"/>
            <a:ext cx="4573758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4050" b="1" dirty="0">
                <a:solidFill>
                  <a:prstClr val="black"/>
                </a:solidFill>
                <a:latin typeface="Aptos Display" panose="02110004020202020204"/>
                <a:cs typeface="Calibri"/>
              </a:rPr>
              <a:t>Any questions?</a:t>
            </a:r>
            <a:endParaRPr lang="en-GB" sz="4050" dirty="0">
              <a:solidFill>
                <a:prstClr val="black"/>
              </a:solidFill>
              <a:latin typeface="Aptos Display" panose="021100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09CC19-CB06-2337-32A3-8C3505DD3AC3}"/>
              </a:ext>
            </a:extLst>
          </p:cNvPr>
          <p:cNvSpPr txBox="1"/>
          <p:nvPr/>
        </p:nvSpPr>
        <p:spPr>
          <a:xfrm>
            <a:off x="1489172" y="4849421"/>
            <a:ext cx="6165657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en-GB" sz="3300" dirty="0">
                <a:solidFill>
                  <a:prstClr val="black"/>
                </a:solidFill>
                <a:latin typeface="Aptos Display" panose="02110004020202020204"/>
                <a:cs typeface="Calibri"/>
              </a:rPr>
              <a:t>gw11carsonthomas3@glow.sch.uk</a:t>
            </a:r>
            <a:endParaRPr lang="en-GB" sz="3300" dirty="0">
              <a:solidFill>
                <a:prstClr val="black"/>
              </a:solidFill>
              <a:latin typeface="Aptos Display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1126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404664"/>
            <a:ext cx="6400800" cy="55778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GB" sz="2400" b="1" u="sng" dirty="0"/>
              <a:t>Key Information</a:t>
            </a:r>
          </a:p>
          <a:p>
            <a:pPr marL="45720" indent="0">
              <a:buNone/>
            </a:pPr>
            <a:endParaRPr lang="en-GB" sz="2400" b="1" u="sng" dirty="0"/>
          </a:p>
          <a:p>
            <a:r>
              <a:rPr lang="en-GB" sz="1600" dirty="0"/>
              <a:t>Preparing for the trip </a:t>
            </a:r>
            <a:r>
              <a:rPr lang="en-GB" sz="1400" dirty="0"/>
              <a:t>(Kit List)</a:t>
            </a:r>
          </a:p>
          <a:p>
            <a:r>
              <a:rPr lang="en-GB" sz="1600" dirty="0"/>
              <a:t>Money </a:t>
            </a:r>
          </a:p>
          <a:p>
            <a:r>
              <a:rPr lang="en-GB" sz="1600" dirty="0"/>
              <a:t>Medicine </a:t>
            </a:r>
            <a:r>
              <a:rPr lang="en-GB" sz="1400" dirty="0"/>
              <a:t>(forms completed and medicine (labelled) handed in to       	     school office before the day of the trip preferably)</a:t>
            </a:r>
          </a:p>
          <a:p>
            <a:r>
              <a:rPr lang="en-GB" sz="1600" dirty="0"/>
              <a:t>Payments</a:t>
            </a:r>
          </a:p>
          <a:p>
            <a:r>
              <a:rPr lang="en-GB" sz="1600" dirty="0"/>
              <a:t>Departure Details</a:t>
            </a:r>
          </a:p>
          <a:p>
            <a:r>
              <a:rPr lang="en-GB" sz="1600" dirty="0"/>
              <a:t>First day arrangements</a:t>
            </a:r>
          </a:p>
          <a:p>
            <a:r>
              <a:rPr lang="en-GB" sz="1600" dirty="0"/>
              <a:t>Dorms</a:t>
            </a:r>
          </a:p>
          <a:p>
            <a:r>
              <a:rPr lang="en-GB" sz="1600" dirty="0"/>
              <a:t>Meals</a:t>
            </a:r>
          </a:p>
          <a:p>
            <a:r>
              <a:rPr lang="en-GB" sz="1600" dirty="0"/>
              <a:t>Typical Day</a:t>
            </a:r>
          </a:p>
          <a:p>
            <a:r>
              <a:rPr lang="en-GB" sz="1600" dirty="0"/>
              <a:t>Range of activities</a:t>
            </a:r>
          </a:p>
          <a:p>
            <a:r>
              <a:rPr lang="en-GB" sz="1600" dirty="0"/>
              <a:t>Return Details</a:t>
            </a:r>
          </a:p>
          <a:p>
            <a:r>
              <a:rPr lang="en-GB" sz="2000" b="1" dirty="0"/>
              <a:t>Questions</a:t>
            </a:r>
          </a:p>
          <a:p>
            <a:endParaRPr lang="en-GB" sz="1600" dirty="0"/>
          </a:p>
        </p:txBody>
      </p:sp>
      <p:pic>
        <p:nvPicPr>
          <p:cNvPr id="3" name="Picture 2" descr="A field of grass and trees&#10;&#10;AI-generated content may be incorrect.">
            <a:extLst>
              <a:ext uri="{FF2B5EF4-FFF2-40B4-BE49-F238E27FC236}">
                <a16:creationId xmlns:a16="http://schemas.microsoft.com/office/drawing/2014/main" id="{BBEB2F66-D2EF-6292-FA2B-727EADA919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564904"/>
            <a:ext cx="3048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6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141" y="714375"/>
            <a:ext cx="1191394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671F0E-5532-7380-B7EE-676F7542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94" y="624110"/>
            <a:ext cx="3592506" cy="12808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Preparing for the Trip – Kit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B57BA-31DF-2109-38F5-F9B786E3F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41909" y="2040467"/>
            <a:ext cx="3601641" cy="387075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000"/>
              <a:t>Clothing </a:t>
            </a:r>
          </a:p>
          <a:p>
            <a:pPr>
              <a:lnSpc>
                <a:spcPct val="90000"/>
              </a:lnSpc>
            </a:pPr>
            <a:r>
              <a:rPr lang="en-US" sz="1000"/>
              <a:t>- Nightwear </a:t>
            </a:r>
          </a:p>
          <a:p>
            <a:pPr>
              <a:lnSpc>
                <a:spcPct val="90000"/>
              </a:lnSpc>
            </a:pPr>
            <a:r>
              <a:rPr lang="en-US" sz="1000"/>
              <a:t>- Underwear </a:t>
            </a:r>
          </a:p>
          <a:p>
            <a:pPr>
              <a:lnSpc>
                <a:spcPct val="90000"/>
              </a:lnSpc>
            </a:pPr>
            <a:r>
              <a:rPr lang="en-US" sz="1000"/>
              <a:t>- Socks, over ankle length (2/3 pairs per day) </a:t>
            </a:r>
          </a:p>
          <a:p>
            <a:pPr>
              <a:lnSpc>
                <a:spcPct val="90000"/>
              </a:lnSpc>
            </a:pPr>
            <a:r>
              <a:rPr lang="en-US" sz="1000"/>
              <a:t>- 3 or more fleeces or sweatshirts </a:t>
            </a:r>
          </a:p>
          <a:p>
            <a:pPr>
              <a:lnSpc>
                <a:spcPct val="90000"/>
              </a:lnSpc>
            </a:pPr>
            <a:r>
              <a:rPr lang="en-US" sz="1000"/>
              <a:t>- 5 T-shirts </a:t>
            </a:r>
          </a:p>
          <a:p>
            <a:pPr>
              <a:lnSpc>
                <a:spcPct val="90000"/>
              </a:lnSpc>
            </a:pPr>
            <a:r>
              <a:rPr lang="en-US" sz="1000"/>
              <a:t>- 3 long sleeved T-shirts </a:t>
            </a:r>
          </a:p>
          <a:p>
            <a:pPr>
              <a:lnSpc>
                <a:spcPct val="90000"/>
              </a:lnSpc>
            </a:pPr>
            <a:r>
              <a:rPr lang="en-US" sz="1000"/>
              <a:t>- 4 pairs of old trousers (not jeans) – 3 for activities and 1 for evenings </a:t>
            </a:r>
          </a:p>
          <a:p>
            <a:pPr>
              <a:lnSpc>
                <a:spcPct val="90000"/>
              </a:lnSpc>
            </a:pPr>
            <a:r>
              <a:rPr lang="en-US" sz="1000"/>
              <a:t>- 2 pairs of shorts </a:t>
            </a:r>
          </a:p>
          <a:p>
            <a:pPr>
              <a:lnSpc>
                <a:spcPct val="90000"/>
              </a:lnSpc>
            </a:pPr>
            <a:r>
              <a:rPr lang="en-US" sz="1000"/>
              <a:t>- 2 pairs of trainers (1 for wet activities) </a:t>
            </a:r>
          </a:p>
          <a:p>
            <a:pPr>
              <a:lnSpc>
                <a:spcPct val="90000"/>
              </a:lnSpc>
            </a:pPr>
            <a:r>
              <a:rPr lang="en-US" sz="1000"/>
              <a:t>- 1 pair of shoes or trainers for indoors </a:t>
            </a:r>
          </a:p>
          <a:p>
            <a:pPr>
              <a:lnSpc>
                <a:spcPct val="90000"/>
              </a:lnSpc>
            </a:pPr>
            <a:r>
              <a:rPr lang="en-US" sz="1000"/>
              <a:t>- Baseball cap / Hat </a:t>
            </a:r>
          </a:p>
          <a:p>
            <a:pPr>
              <a:lnSpc>
                <a:spcPct val="90000"/>
              </a:lnSpc>
            </a:pPr>
            <a:r>
              <a:rPr lang="en-US" sz="1000"/>
              <a:t>- Swimwear </a:t>
            </a:r>
          </a:p>
          <a:p>
            <a:pPr>
              <a:lnSpc>
                <a:spcPct val="90000"/>
              </a:lnSpc>
            </a:pPr>
            <a:r>
              <a:rPr lang="en-US" sz="1000"/>
              <a:t>- Clothing for Disco </a:t>
            </a:r>
          </a:p>
          <a:p>
            <a:pPr>
              <a:lnSpc>
                <a:spcPct val="90000"/>
              </a:lnSpc>
            </a:pPr>
            <a:endParaRPr lang="en-US" sz="1000"/>
          </a:p>
        </p:txBody>
      </p:sp>
      <p:pic>
        <p:nvPicPr>
          <p:cNvPr id="6" name="Content Placeholder 5" descr="A dirt path through a forest">
            <a:extLst>
              <a:ext uri="{FF2B5EF4-FFF2-40B4-BE49-F238E27FC236}">
                <a16:creationId xmlns:a16="http://schemas.microsoft.com/office/drawing/2014/main" id="{B2D4043E-E549-6AA7-217B-8F6037EF26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8" r="7532" b="-1"/>
          <a:stretch>
            <a:fillRect/>
          </a:stretch>
        </p:blipFill>
        <p:spPr>
          <a:xfrm>
            <a:off x="5802109" y="711199"/>
            <a:ext cx="2826350" cy="541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11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D613-203E-E37B-0108-F73437AE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Kit list continued…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23833-AFFC-7E01-F8E0-9B4F92FB69B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- Wash Bag (toothbrush, toothpaste, deodorant (roll on only), shampoo) </a:t>
            </a:r>
          </a:p>
          <a:p>
            <a:r>
              <a:rPr lang="en-GB" dirty="0"/>
              <a:t>- 2 large towels </a:t>
            </a:r>
          </a:p>
          <a:p>
            <a:r>
              <a:rPr lang="en-GB" dirty="0"/>
              <a:t>- Torch and batteries </a:t>
            </a:r>
          </a:p>
          <a:p>
            <a:r>
              <a:rPr lang="en-GB" dirty="0"/>
              <a:t>- Plastic bottle for drinks </a:t>
            </a:r>
          </a:p>
          <a:p>
            <a:r>
              <a:rPr lang="en-GB" dirty="0"/>
              <a:t>- Plastic container/lunch box </a:t>
            </a:r>
          </a:p>
          <a:p>
            <a:r>
              <a:rPr lang="en-GB" dirty="0"/>
              <a:t>- Sunscreen </a:t>
            </a:r>
          </a:p>
          <a:p>
            <a:r>
              <a:rPr lang="en-GB" dirty="0"/>
              <a:t>- Pencil, paper and book </a:t>
            </a:r>
          </a:p>
          <a:p>
            <a:r>
              <a:rPr lang="en-GB" dirty="0"/>
              <a:t>- Small bag or rucksack </a:t>
            </a:r>
          </a:p>
          <a:p>
            <a:r>
              <a:rPr lang="en-GB" dirty="0"/>
              <a:t>- Labelled plastic bags / bin liners (for wet items) </a:t>
            </a:r>
          </a:p>
          <a:p>
            <a:r>
              <a:rPr lang="en-GB" dirty="0"/>
              <a:t>Spending money – no more than £10 in clearly labelled wallet</a:t>
            </a:r>
          </a:p>
        </p:txBody>
      </p:sp>
      <p:pic>
        <p:nvPicPr>
          <p:cNvPr id="6" name="Content Placeholder 5" descr="A group of people walking in a forest&#10;&#10;AI-generated content may be incorrect.">
            <a:extLst>
              <a:ext uri="{FF2B5EF4-FFF2-40B4-BE49-F238E27FC236}">
                <a16:creationId xmlns:a16="http://schemas.microsoft.com/office/drawing/2014/main" id="{C156A587-3AD1-81FE-D60A-8B82D96BC0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11" y="2136775"/>
            <a:ext cx="2825353" cy="3767138"/>
          </a:xfrm>
        </p:spPr>
      </p:pic>
    </p:spTree>
    <p:extLst>
      <p:ext uri="{BB962C8B-B14F-4D97-AF65-F5344CB8AC3E}">
        <p14:creationId xmlns:p14="http://schemas.microsoft.com/office/powerpoint/2010/main" val="207750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3E3B-24E9-12C4-9FB2-2C5D762CA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Please do not bring…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3DA72-717E-9134-C9FE-17B115FAA9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- Mobile phones and chargers </a:t>
            </a:r>
          </a:p>
          <a:p>
            <a:r>
              <a:rPr lang="en-GB" dirty="0"/>
              <a:t>- Hairdryers/Straighteners (hairdryers will be provided by the centre) </a:t>
            </a:r>
          </a:p>
          <a:p>
            <a:r>
              <a:rPr lang="en-GB" dirty="0"/>
              <a:t>- Radios/MP3 player </a:t>
            </a:r>
          </a:p>
          <a:p>
            <a:r>
              <a:rPr lang="en-GB" dirty="0"/>
              <a:t>- TV’s/Electronic games </a:t>
            </a:r>
          </a:p>
          <a:p>
            <a:r>
              <a:rPr lang="en-GB" dirty="0"/>
              <a:t>- Football strips </a:t>
            </a:r>
          </a:p>
          <a:p>
            <a:r>
              <a:rPr lang="en-GB" dirty="0"/>
              <a:t>- Chewing Gum </a:t>
            </a:r>
          </a:p>
          <a:p>
            <a:r>
              <a:rPr lang="en-GB" dirty="0"/>
              <a:t>- Aerosols (can set fire alarms off) </a:t>
            </a:r>
          </a:p>
          <a:p>
            <a:endParaRPr lang="en-GB" dirty="0"/>
          </a:p>
        </p:txBody>
      </p:sp>
      <p:pic>
        <p:nvPicPr>
          <p:cNvPr id="6" name="Content Placeholder 5" descr="A grassy hill with trees and mountains in the background&#10;&#10;AI-generated content may be incorrect.">
            <a:extLst>
              <a:ext uri="{FF2B5EF4-FFF2-40B4-BE49-F238E27FC236}">
                <a16:creationId xmlns:a16="http://schemas.microsoft.com/office/drawing/2014/main" id="{64150DB9-2344-9039-5F85-57C59FD042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11" y="2136775"/>
            <a:ext cx="2825353" cy="3767138"/>
          </a:xfrm>
        </p:spPr>
      </p:pic>
    </p:spTree>
    <p:extLst>
      <p:ext uri="{BB962C8B-B14F-4D97-AF65-F5344CB8AC3E}">
        <p14:creationId xmlns:p14="http://schemas.microsoft.com/office/powerpoint/2010/main" val="2587406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008C2D-1570-4DBB-AAD4-0854A58D23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81190-0871-4082-A626-049BC50094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Forms completed and medicine (labelled) handed in to       	     school office before the day of the trip preferably</a:t>
            </a:r>
          </a:p>
          <a:p>
            <a:r>
              <a:rPr lang="en-GB" dirty="0"/>
              <a:t>For complex needs or concerns please contact Miss Lurinsky directly to arrange a meeting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46407-5ABC-45E3-B4A8-DF70143F5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b="1" dirty="0"/>
              <a:t>Additional Snacks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5EF8F6-B7B6-4106-913B-455174AF5B1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Small amount of own snacks for between mealtimes e.g. crisps, cereal bars – no nuts!</a:t>
            </a:r>
          </a:p>
        </p:txBody>
      </p:sp>
      <p:pic>
        <p:nvPicPr>
          <p:cNvPr id="8" name="Picture 7" descr="A grassy area with a body of water and mountains in the background&#10;&#10;AI-generated content may be incorrect.">
            <a:extLst>
              <a:ext uri="{FF2B5EF4-FFF2-40B4-BE49-F238E27FC236}">
                <a16:creationId xmlns:a16="http://schemas.microsoft.com/office/drawing/2014/main" id="{8255B193-C14F-E815-F85B-A8453B6D2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38160"/>
            <a:ext cx="5760639" cy="145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1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2056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7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8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59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0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1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2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5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6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7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69" name="Group 2068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070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1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2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3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4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5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6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7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8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79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0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81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83" name="Rectangle 2082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85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 useBgFill="1">
        <p:nvSpPr>
          <p:cNvPr id="2087" name="Rectangle 2086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9144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9" name="Group 2088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2090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1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2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3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4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5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6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7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8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99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00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01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941909" y="4529540"/>
            <a:ext cx="6686550" cy="11624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Sample Activity Timetable</a:t>
            </a:r>
          </a:p>
        </p:txBody>
      </p:sp>
      <p:grpSp>
        <p:nvGrpSpPr>
          <p:cNvPr id="2103" name="Group 2102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2104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05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06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07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08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09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0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1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2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3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4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15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117" name="Rectangle 2116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1909" y="640080"/>
            <a:ext cx="5651350" cy="360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19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753578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09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0" y="228600"/>
            <a:ext cx="2138628" cy="6638625"/>
            <a:chOff x="2487613" y="285750"/>
            <a:chExt cx="2428875" cy="5654676"/>
          </a:xfrm>
        </p:grpSpPr>
        <p:sp>
          <p:nvSpPr>
            <p:cNvPr id="1032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3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4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5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6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7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8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39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0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1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2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3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412" y="-786"/>
            <a:ext cx="1767505" cy="6854040"/>
            <a:chOff x="6627813" y="194833"/>
            <a:chExt cx="1952625" cy="5678918"/>
          </a:xfrm>
        </p:grpSpPr>
        <p:sp>
          <p:nvSpPr>
            <p:cNvPr id="1046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7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8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49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0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1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2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3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4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5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6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57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59" name="Rectangle 1058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61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 useBgFill="1">
        <p:nvSpPr>
          <p:cNvPr id="1063" name="Rectangle 1062">
            <a:extLst>
              <a:ext uri="{FF2B5EF4-FFF2-40B4-BE49-F238E27FC236}">
                <a16:creationId xmlns:a16="http://schemas.microsoft.com/office/drawing/2014/main" id="{95FFA5E0-4C70-431D-A19D-18415F6C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" r="3263"/>
          <a:stretch>
            <a:fillRect/>
          </a:stretch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" name="Freeform: Shape 1064">
            <a:extLst>
              <a:ext uri="{FF2B5EF4-FFF2-40B4-BE49-F238E27FC236}">
                <a16:creationId xmlns:a16="http://schemas.microsoft.com/office/drawing/2014/main" id="{BBE55C11-4C41-45E4-A00F-83DEE6BB5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3632297"/>
            <a:ext cx="5645712" cy="2170389"/>
          </a:xfrm>
          <a:custGeom>
            <a:avLst/>
            <a:gdLst>
              <a:gd name="connsiteX0" fmla="*/ 0 w 7527616"/>
              <a:gd name="connsiteY0" fmla="*/ 0 h 2170389"/>
              <a:gd name="connsiteX1" fmla="*/ 85411 w 7527616"/>
              <a:gd name="connsiteY1" fmla="*/ 0 h 2170389"/>
              <a:gd name="connsiteX2" fmla="*/ 926533 w 7527616"/>
              <a:gd name="connsiteY2" fmla="*/ 0 h 2170389"/>
              <a:gd name="connsiteX3" fmla="*/ 1114264 w 7527616"/>
              <a:gd name="connsiteY3" fmla="*/ 0 h 2170389"/>
              <a:gd name="connsiteX4" fmla="*/ 6544376 w 7527616"/>
              <a:gd name="connsiteY4" fmla="*/ 0 h 2170389"/>
              <a:gd name="connsiteX5" fmla="*/ 6610082 w 7527616"/>
              <a:gd name="connsiteY5" fmla="*/ 26276 h 2170389"/>
              <a:gd name="connsiteX6" fmla="*/ 6619468 w 7527616"/>
              <a:gd name="connsiteY6" fmla="*/ 36786 h 2170389"/>
              <a:gd name="connsiteX7" fmla="*/ 7506496 w 7527616"/>
              <a:gd name="connsiteY7" fmla="*/ 1024760 h 2170389"/>
              <a:gd name="connsiteX8" fmla="*/ 7506496 w 7527616"/>
              <a:gd name="connsiteY8" fmla="*/ 1140374 h 2170389"/>
              <a:gd name="connsiteX9" fmla="*/ 6619468 w 7527616"/>
              <a:gd name="connsiteY9" fmla="*/ 2133603 h 2170389"/>
              <a:gd name="connsiteX10" fmla="*/ 6610082 w 7527616"/>
              <a:gd name="connsiteY10" fmla="*/ 2144113 h 2170389"/>
              <a:gd name="connsiteX11" fmla="*/ 6544376 w 7527616"/>
              <a:gd name="connsiteY11" fmla="*/ 2170389 h 2170389"/>
              <a:gd name="connsiteX12" fmla="*/ 1114264 w 7527616"/>
              <a:gd name="connsiteY12" fmla="*/ 2170389 h 2170389"/>
              <a:gd name="connsiteX13" fmla="*/ 926533 w 7527616"/>
              <a:gd name="connsiteY13" fmla="*/ 2170389 h 2170389"/>
              <a:gd name="connsiteX14" fmla="*/ 146150 w 7527616"/>
              <a:gd name="connsiteY14" fmla="*/ 2170389 h 2170389"/>
              <a:gd name="connsiteX15" fmla="*/ 0 w 7527616"/>
              <a:gd name="connsiteY15" fmla="*/ 2170389 h 2170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27616" h="2170389">
                <a:moveTo>
                  <a:pt x="0" y="0"/>
                </a:moveTo>
                <a:lnTo>
                  <a:pt x="85411" y="0"/>
                </a:lnTo>
                <a:cubicBezTo>
                  <a:pt x="290008" y="0"/>
                  <a:pt x="562804" y="0"/>
                  <a:pt x="926533" y="0"/>
                </a:cubicBezTo>
                <a:cubicBezTo>
                  <a:pt x="926533" y="0"/>
                  <a:pt x="926533" y="0"/>
                  <a:pt x="1114264" y="0"/>
                </a:cubicBezTo>
                <a:cubicBezTo>
                  <a:pt x="1114264" y="0"/>
                  <a:pt x="1114264" y="0"/>
                  <a:pt x="6544376" y="0"/>
                </a:cubicBezTo>
                <a:cubicBezTo>
                  <a:pt x="6567842" y="0"/>
                  <a:pt x="6591309" y="10510"/>
                  <a:pt x="6610082" y="26276"/>
                </a:cubicBezTo>
                <a:cubicBezTo>
                  <a:pt x="6614775" y="26276"/>
                  <a:pt x="6619468" y="31531"/>
                  <a:pt x="6619468" y="36786"/>
                </a:cubicBezTo>
                <a:cubicBezTo>
                  <a:pt x="6619468" y="36786"/>
                  <a:pt x="6619468" y="36786"/>
                  <a:pt x="7506496" y="1024760"/>
                </a:cubicBezTo>
                <a:cubicBezTo>
                  <a:pt x="7534656" y="1056291"/>
                  <a:pt x="7534656" y="1108843"/>
                  <a:pt x="7506496" y="1140374"/>
                </a:cubicBezTo>
                <a:cubicBezTo>
                  <a:pt x="7506496" y="1140374"/>
                  <a:pt x="7506496" y="1140374"/>
                  <a:pt x="6619468" y="2133603"/>
                </a:cubicBezTo>
                <a:cubicBezTo>
                  <a:pt x="6619468" y="2133603"/>
                  <a:pt x="6614775" y="2138858"/>
                  <a:pt x="6610082" y="2144113"/>
                </a:cubicBezTo>
                <a:cubicBezTo>
                  <a:pt x="6591309" y="2159879"/>
                  <a:pt x="6567842" y="2170389"/>
                  <a:pt x="6544376" y="2170389"/>
                </a:cubicBezTo>
                <a:cubicBezTo>
                  <a:pt x="6544376" y="2170389"/>
                  <a:pt x="6544376" y="2170389"/>
                  <a:pt x="1114264" y="2170389"/>
                </a:cubicBezTo>
                <a:cubicBezTo>
                  <a:pt x="1114264" y="2170389"/>
                  <a:pt x="1114264" y="2170389"/>
                  <a:pt x="926533" y="2170389"/>
                </a:cubicBezTo>
                <a:cubicBezTo>
                  <a:pt x="926533" y="2170389"/>
                  <a:pt x="926533" y="2170389"/>
                  <a:pt x="146150" y="2170389"/>
                </a:cubicBezTo>
                <a:lnTo>
                  <a:pt x="0" y="2170389"/>
                </a:lnTo>
                <a:close/>
              </a:path>
            </a:pathLst>
          </a:custGeom>
          <a:solidFill>
            <a:srgbClr val="000000">
              <a:alpha val="87843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2799" y="3889218"/>
            <a:ext cx="4108824" cy="10320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50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Sample Menu</a:t>
            </a:r>
          </a:p>
        </p:txBody>
      </p:sp>
    </p:spTree>
    <p:extLst>
      <p:ext uri="{BB962C8B-B14F-4D97-AF65-F5344CB8AC3E}">
        <p14:creationId xmlns:p14="http://schemas.microsoft.com/office/powerpoint/2010/main" val="963925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306</TotalTime>
  <Words>885</Words>
  <Application>Microsoft Office PowerPoint</Application>
  <PresentationFormat>On-screen Show (4:3)</PresentationFormat>
  <Paragraphs>162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Aptos Display</vt:lpstr>
      <vt:lpstr>Arial</vt:lpstr>
      <vt:lpstr>Century Gothic</vt:lpstr>
      <vt:lpstr>Wingdings 3</vt:lpstr>
      <vt:lpstr>Wisp</vt:lpstr>
      <vt:lpstr>Office Theme</vt:lpstr>
      <vt:lpstr>Ardentinny 2026 Residential Trip</vt:lpstr>
      <vt:lpstr>PowerPoint Presentation</vt:lpstr>
      <vt:lpstr>PowerPoint Presentation</vt:lpstr>
      <vt:lpstr>Preparing for the Trip – Kit list</vt:lpstr>
      <vt:lpstr>Kit list continued…</vt:lpstr>
      <vt:lpstr>Please do not bring…</vt:lpstr>
      <vt:lpstr>PowerPoint Presentation</vt:lpstr>
      <vt:lpstr>PowerPoint Presentation</vt:lpstr>
      <vt:lpstr>PowerPoint Presentation</vt:lpstr>
      <vt:lpstr>Total Cost and suggested payment plan  </vt:lpstr>
      <vt:lpstr>PowerPoint Presentation</vt:lpstr>
      <vt:lpstr>PowerPoint Presentation</vt:lpstr>
      <vt:lpstr>Thank you for coming along to find out about the trip!</vt:lpstr>
      <vt:lpstr>Hillhead High School  We Thrive Together</vt:lpstr>
      <vt:lpstr>Hillhead High School  We Thrive Together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Glasgow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Ardentinny 2016 Residential Trip</dc:title>
  <dc:creator>Robson, A  ( Hillhead Primary )</dc:creator>
  <cp:lastModifiedBy>Appleby, L  ( Hillhead Primary )</cp:lastModifiedBy>
  <cp:revision>26</cp:revision>
  <dcterms:created xsi:type="dcterms:W3CDTF">2016-03-10T15:36:18Z</dcterms:created>
  <dcterms:modified xsi:type="dcterms:W3CDTF">2025-10-01T06:55:13Z</dcterms:modified>
</cp:coreProperties>
</file>