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60" r:id="rId4"/>
    <p:sldId id="258" r:id="rId5"/>
    <p:sldId id="259" r:id="rId6"/>
    <p:sldId id="261" r:id="rId7"/>
    <p:sldId id="262" r:id="rId8"/>
    <p:sldId id="265" r:id="rId9"/>
    <p:sldId id="263" r:id="rId10"/>
    <p:sldId id="266" r:id="rId11"/>
    <p:sldId id="269" r:id="rId12"/>
    <p:sldId id="267" r:id="rId13"/>
    <p:sldId id="264"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8BABE"/>
    <a:srgbClr val="B6E4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25" autoAdjust="0"/>
    <p:restoredTop sz="94660"/>
  </p:normalViewPr>
  <p:slideViewPr>
    <p:cSldViewPr snapToGrid="0">
      <p:cViewPr varScale="1">
        <p:scale>
          <a:sx n="71" d="100"/>
          <a:sy n="71" d="100"/>
        </p:scale>
        <p:origin x="-114" y="-1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206295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237247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0CD24-83D0-49D2-BB54-84F362BFE9BC}" type="slidenum">
              <a:rPr lang="en-GB" smtClean="0"/>
              <a:pPr/>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5209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2658769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0CD24-83D0-49D2-BB54-84F362BFE9BC}"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565521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1652595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116037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3650117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277144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123308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134653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50630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176206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57426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162542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084FCDE-6C5E-450F-A859-875EDAD3E922}" type="datetimeFigureOut">
              <a:rPr lang="en-GB" smtClean="0"/>
              <a:pPr/>
              <a:t>02/11/2016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12012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84FCDE-6C5E-450F-A859-875EDAD3E922}" type="datetimeFigureOut">
              <a:rPr lang="en-GB" smtClean="0"/>
              <a:pPr/>
              <a:t>02/11/2016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B0CD24-83D0-49D2-BB54-84F362BFE9BC}" type="slidenum">
              <a:rPr lang="en-GB" smtClean="0"/>
              <a:pPr/>
              <a:t>‹#›</a:t>
            </a:fld>
            <a:endParaRPr lang="en-GB"/>
          </a:p>
        </p:txBody>
      </p:sp>
    </p:spTree>
    <p:extLst>
      <p:ext uri="{BB962C8B-B14F-4D97-AF65-F5344CB8AC3E}">
        <p14:creationId xmlns:p14="http://schemas.microsoft.com/office/powerpoint/2010/main" xmlns="" val="409295730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g15sZ_d2WU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4d-EYIZAqXc&amp;spfreload=10"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6663" y="2870200"/>
            <a:ext cx="3258671" cy="2387600"/>
          </a:xfrm>
        </p:spPr>
        <p:txBody>
          <a:bodyPr/>
          <a:lstStyle/>
          <a:p>
            <a:r>
              <a:rPr lang="en-GB" dirty="0" smtClean="0">
                <a:latin typeface="Century Gothic" panose="020B0502020202020204" pitchFamily="34" charset="0"/>
              </a:rPr>
              <a:t>Tsunamis</a:t>
            </a:r>
            <a:endParaRPr lang="en-GB" dirty="0">
              <a:latin typeface="Century Gothic" panose="020B0502020202020204" pitchFamily="34" charset="0"/>
            </a:endParaRPr>
          </a:p>
        </p:txBody>
      </p:sp>
      <p:pic>
        <p:nvPicPr>
          <p:cNvPr id="7" name="Picture 6"/>
          <p:cNvPicPr>
            <a:picLocks noChangeAspect="1"/>
          </p:cNvPicPr>
          <p:nvPr/>
        </p:nvPicPr>
        <p:blipFill>
          <a:blip r:embed="rId2" cstate="print"/>
          <a:stretch>
            <a:fillRect/>
          </a:stretch>
        </p:blipFill>
        <p:spPr>
          <a:xfrm>
            <a:off x="3097140" y="690884"/>
            <a:ext cx="5997718" cy="3373116"/>
          </a:xfrm>
          <a:prstGeom prst="rect">
            <a:avLst/>
          </a:prstGeom>
          <a:effectLst>
            <a:softEdge rad="63500"/>
          </a:effectLst>
        </p:spPr>
      </p:pic>
      <p:sp>
        <p:nvSpPr>
          <p:cNvPr id="8" name="TextBox 7"/>
          <p:cNvSpPr txBox="1"/>
          <p:nvPr/>
        </p:nvSpPr>
        <p:spPr>
          <a:xfrm>
            <a:off x="1819834" y="5486400"/>
            <a:ext cx="8552331" cy="369332"/>
          </a:xfrm>
          <a:prstGeom prst="rect">
            <a:avLst/>
          </a:prstGeom>
          <a:noFill/>
        </p:spPr>
        <p:txBody>
          <a:bodyPr wrap="square" rtlCol="0">
            <a:spAutoFit/>
          </a:bodyPr>
          <a:lstStyle/>
          <a:p>
            <a:r>
              <a:rPr lang="en-GB" dirty="0" smtClean="0">
                <a:latin typeface="Century Gothic" panose="020B0502020202020204" pitchFamily="34" charset="0"/>
              </a:rPr>
              <a:t>Christie Mackay, Holly Farrell, Jenna Calder, Jenna </a:t>
            </a:r>
            <a:r>
              <a:rPr lang="en-GB" dirty="0" err="1" smtClean="0">
                <a:latin typeface="Century Gothic" panose="020B0502020202020204" pitchFamily="34" charset="0"/>
              </a:rPr>
              <a:t>Mcnulty</a:t>
            </a:r>
            <a:r>
              <a:rPr lang="en-GB" dirty="0" smtClean="0">
                <a:latin typeface="Century Gothic" panose="020B0502020202020204" pitchFamily="34" charset="0"/>
              </a:rPr>
              <a:t> &amp; </a:t>
            </a:r>
            <a:r>
              <a:rPr lang="en-GB" dirty="0" err="1" smtClean="0">
                <a:latin typeface="Century Gothic" panose="020B0502020202020204" pitchFamily="34" charset="0"/>
              </a:rPr>
              <a:t>Sophi</a:t>
            </a:r>
            <a:r>
              <a:rPr lang="en-GB" dirty="0" smtClean="0">
                <a:latin typeface="Century Gothic" panose="020B0502020202020204" pitchFamily="34" charset="0"/>
              </a:rPr>
              <a:t> Binnie</a:t>
            </a:r>
            <a:endParaRPr lang="en-GB" dirty="0">
              <a:latin typeface="Century Gothic" panose="020B0502020202020204" pitchFamily="34" charset="0"/>
            </a:endParaRPr>
          </a:p>
        </p:txBody>
      </p:sp>
    </p:spTree>
    <p:extLst>
      <p:ext uri="{BB962C8B-B14F-4D97-AF65-F5344CB8AC3E}">
        <p14:creationId xmlns:p14="http://schemas.microsoft.com/office/powerpoint/2010/main" xmlns="" val="3846340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Aftermath</a:t>
            </a:r>
            <a:r>
              <a:rPr lang="en-GB" dirty="0" smtClean="0"/>
              <a:t/>
            </a:r>
            <a:br>
              <a:rPr lang="en-GB" dirty="0" smtClean="0"/>
            </a:br>
            <a:endParaRPr lang="en-GB" dirty="0"/>
          </a:p>
        </p:txBody>
      </p:sp>
      <p:sp>
        <p:nvSpPr>
          <p:cNvPr id="3" name="Content Placeholder 2"/>
          <p:cNvSpPr>
            <a:spLocks noGrp="1"/>
          </p:cNvSpPr>
          <p:nvPr>
            <p:ph idx="1"/>
          </p:nvPr>
        </p:nvSpPr>
        <p:spPr>
          <a:xfrm>
            <a:off x="677334" y="1735287"/>
            <a:ext cx="8596668" cy="3880773"/>
          </a:xfrm>
        </p:spPr>
        <p:txBody>
          <a:bodyPr/>
          <a:lstStyle/>
          <a:p>
            <a:r>
              <a:rPr lang="en-GB" dirty="0" smtClean="0">
                <a:latin typeface="Century Gothic" panose="020B0502020202020204" pitchFamily="34" charset="0"/>
              </a:rPr>
              <a:t>A tsunami changes the landscape. It destroys plants and habitats, and land animals are killed by drowning and sea animals are killed by pollution due to dangerous chemicals being washed into the sea. </a:t>
            </a:r>
          </a:p>
          <a:p>
            <a:endParaRPr lang="en-GB" dirty="0"/>
          </a:p>
          <a:p>
            <a:endParaRPr lang="en-GB" dirty="0" smtClean="0"/>
          </a:p>
          <a:p>
            <a:pPr marL="0" indent="0">
              <a:buNone/>
            </a:pPr>
            <a:endParaRPr lang="en-GB" dirty="0"/>
          </a:p>
        </p:txBody>
      </p:sp>
      <p:pic>
        <p:nvPicPr>
          <p:cNvPr id="5" name="Picture 4"/>
          <p:cNvPicPr>
            <a:picLocks noChangeAspect="1"/>
          </p:cNvPicPr>
          <p:nvPr/>
        </p:nvPicPr>
        <p:blipFill>
          <a:blip r:embed="rId2" cstate="print"/>
          <a:stretch>
            <a:fillRect/>
          </a:stretch>
        </p:blipFill>
        <p:spPr>
          <a:xfrm>
            <a:off x="5325035" y="3328766"/>
            <a:ext cx="4227307" cy="2613885"/>
          </a:xfrm>
          <a:prstGeom prst="rect">
            <a:avLst/>
          </a:prstGeom>
          <a:effectLst>
            <a:softEdge rad="63500"/>
          </a:effectLst>
        </p:spPr>
      </p:pic>
      <p:pic>
        <p:nvPicPr>
          <p:cNvPr id="6" name="Picture 5"/>
          <p:cNvPicPr>
            <a:picLocks noChangeAspect="1"/>
          </p:cNvPicPr>
          <p:nvPr/>
        </p:nvPicPr>
        <p:blipFill>
          <a:blip r:embed="rId3" cstate="print"/>
          <a:stretch>
            <a:fillRect/>
          </a:stretch>
        </p:blipFill>
        <p:spPr>
          <a:xfrm>
            <a:off x="476400" y="3328766"/>
            <a:ext cx="3639738" cy="2534152"/>
          </a:xfrm>
          <a:prstGeom prst="rect">
            <a:avLst/>
          </a:prstGeom>
          <a:effectLst>
            <a:softEdge rad="63500"/>
          </a:effectLst>
        </p:spPr>
      </p:pic>
    </p:spTree>
    <p:extLst>
      <p:ext uri="{BB962C8B-B14F-4D97-AF65-F5344CB8AC3E}">
        <p14:creationId xmlns:p14="http://schemas.microsoft.com/office/powerpoint/2010/main" xmlns="" val="1465500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89" y="588085"/>
            <a:ext cx="9510158" cy="1320800"/>
          </a:xfrm>
        </p:spPr>
        <p:txBody>
          <a:bodyPr/>
          <a:lstStyle/>
          <a:p>
            <a:r>
              <a:rPr lang="en-GB" dirty="0" smtClean="0">
                <a:latin typeface="Century Gothic" panose="020B0502020202020204" pitchFamily="34" charset="0"/>
              </a:rPr>
              <a:t>Case Study: Indian Ocean (26</a:t>
            </a:r>
            <a:r>
              <a:rPr lang="en-GB" baseline="30000" dirty="0" smtClean="0">
                <a:latin typeface="Century Gothic" panose="020B0502020202020204" pitchFamily="34" charset="0"/>
              </a:rPr>
              <a:t>th</a:t>
            </a:r>
            <a:r>
              <a:rPr lang="en-GB" dirty="0" smtClean="0">
                <a:latin typeface="Century Gothic" panose="020B0502020202020204" pitchFamily="34" charset="0"/>
              </a:rPr>
              <a:t> Dec 2004)</a:t>
            </a:r>
            <a:endParaRPr lang="en-GB" dirty="0">
              <a:latin typeface="Century Gothic" panose="020B0502020202020204" pitchFamily="34" charset="0"/>
            </a:endParaRPr>
          </a:p>
        </p:txBody>
      </p:sp>
      <p:sp>
        <p:nvSpPr>
          <p:cNvPr id="3" name="Content Placeholder 2"/>
          <p:cNvSpPr>
            <a:spLocks noGrp="1"/>
          </p:cNvSpPr>
          <p:nvPr>
            <p:ph idx="1"/>
          </p:nvPr>
        </p:nvSpPr>
        <p:spPr>
          <a:xfrm>
            <a:off x="311574" y="1908885"/>
            <a:ext cx="8596668" cy="3880773"/>
          </a:xfrm>
        </p:spPr>
        <p:txBody>
          <a:bodyPr/>
          <a:lstStyle/>
          <a:p>
            <a:r>
              <a:rPr lang="en-GB" dirty="0">
                <a:latin typeface="Century Gothic" panose="020B0502020202020204" pitchFamily="34" charset="0"/>
                <a:hlinkClick r:id="rId2"/>
              </a:rPr>
              <a:t>https://</a:t>
            </a:r>
            <a:r>
              <a:rPr lang="en-GB" dirty="0" smtClean="0">
                <a:latin typeface="Century Gothic" panose="020B0502020202020204" pitchFamily="34" charset="0"/>
                <a:hlinkClick r:id="rId2"/>
              </a:rPr>
              <a:t>www.youtube.com/watch?v=g15sZ_d2WUY</a:t>
            </a:r>
            <a:endParaRPr lang="en-GB" dirty="0" smtClean="0">
              <a:latin typeface="Century Gothic" panose="020B0502020202020204" pitchFamily="34" charset="0"/>
            </a:endParaRPr>
          </a:p>
          <a:p>
            <a:endParaRPr lang="en-GB" dirty="0" smtClean="0">
              <a:latin typeface="Century Gothic" panose="020B0502020202020204" pitchFamily="34" charset="0"/>
            </a:endParaRPr>
          </a:p>
          <a:p>
            <a:endParaRPr lang="en-GB" dirty="0"/>
          </a:p>
        </p:txBody>
      </p:sp>
      <p:pic>
        <p:nvPicPr>
          <p:cNvPr id="5122" name="Picture 2" descr="Image result for indian ocean tsunami 2004 pictures"/>
          <p:cNvPicPr>
            <a:picLocks noChangeAspect="1" noChangeArrowheads="1"/>
          </p:cNvPicPr>
          <p:nvPr/>
        </p:nvPicPr>
        <p:blipFill>
          <a:blip r:embed="rId3" cstate="print"/>
          <a:srcRect/>
          <a:stretch>
            <a:fillRect/>
          </a:stretch>
        </p:blipFill>
        <p:spPr bwMode="auto">
          <a:xfrm>
            <a:off x="1997822" y="2724056"/>
            <a:ext cx="6204884" cy="3429001"/>
          </a:xfrm>
          <a:prstGeom prst="rect">
            <a:avLst/>
          </a:prstGeom>
          <a:noFill/>
          <a:effectLst>
            <a:softEdge rad="63500"/>
          </a:effectLst>
        </p:spPr>
      </p:pic>
    </p:spTree>
    <p:extLst>
      <p:ext uri="{BB962C8B-B14F-4D97-AF65-F5344CB8AC3E}">
        <p14:creationId xmlns:p14="http://schemas.microsoft.com/office/powerpoint/2010/main" xmlns="" val="3959367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69" y="598968"/>
            <a:ext cx="9880796" cy="1320800"/>
          </a:xfrm>
        </p:spPr>
        <p:txBody>
          <a:bodyPr/>
          <a:lstStyle/>
          <a:p>
            <a:r>
              <a:rPr lang="en-GB" dirty="0" smtClean="0">
                <a:latin typeface="Century Gothic" panose="020B0502020202020204" pitchFamily="34" charset="0"/>
              </a:rPr>
              <a:t>Case Study: Indian Ocean (26</a:t>
            </a:r>
            <a:r>
              <a:rPr lang="en-GB" baseline="30000" dirty="0" smtClean="0">
                <a:latin typeface="Century Gothic" panose="020B0502020202020204" pitchFamily="34" charset="0"/>
              </a:rPr>
              <a:t>th</a:t>
            </a:r>
            <a:r>
              <a:rPr lang="en-GB" dirty="0" smtClean="0">
                <a:latin typeface="Century Gothic" panose="020B0502020202020204" pitchFamily="34" charset="0"/>
              </a:rPr>
              <a:t> Dec 2004)</a:t>
            </a:r>
            <a:endParaRPr lang="en-GB" dirty="0">
              <a:latin typeface="Century Gothic" panose="020B0502020202020204" pitchFamily="34" charset="0"/>
            </a:endParaRPr>
          </a:p>
        </p:txBody>
      </p:sp>
      <p:sp>
        <p:nvSpPr>
          <p:cNvPr id="3" name="Content Placeholder 2"/>
          <p:cNvSpPr>
            <a:spLocks noGrp="1"/>
          </p:cNvSpPr>
          <p:nvPr>
            <p:ph idx="1"/>
          </p:nvPr>
        </p:nvSpPr>
        <p:spPr>
          <a:xfrm>
            <a:off x="677333" y="1639593"/>
            <a:ext cx="6132257" cy="5038793"/>
          </a:xfrm>
        </p:spPr>
        <p:txBody>
          <a:bodyPr>
            <a:normAutofit fontScale="47500" lnSpcReduction="20000"/>
          </a:bodyPr>
          <a:lstStyle/>
          <a:p>
            <a:r>
              <a:rPr lang="en-GB" sz="3400" b="1" i="1" dirty="0" smtClean="0">
                <a:latin typeface="Century Gothic" panose="020B0502020202020204" pitchFamily="34" charset="0"/>
              </a:rPr>
              <a:t>Warning</a:t>
            </a:r>
            <a:r>
              <a:rPr lang="en-GB" sz="3400" dirty="0" smtClean="0">
                <a:latin typeface="Century Gothic" panose="020B0502020202020204" pitchFamily="34" charset="0"/>
              </a:rPr>
              <a:t>: Despite there being several hours between the earthquake and the impact of the tsunami, nearly all victims were taken completely by surprise. There were no tsunami warning systems in the Indian Ocean. </a:t>
            </a:r>
          </a:p>
          <a:p>
            <a:r>
              <a:rPr lang="en-GB" sz="3400" b="1" i="1" dirty="0" smtClean="0">
                <a:latin typeface="Century Gothic" panose="020B0502020202020204" pitchFamily="34" charset="0"/>
              </a:rPr>
              <a:t>During:  </a:t>
            </a:r>
            <a:r>
              <a:rPr lang="en-GB" sz="3400" dirty="0" smtClean="0">
                <a:latin typeface="Century Gothic" panose="020B0502020202020204" pitchFamily="34" charset="0"/>
              </a:rPr>
              <a:t>When the tsunami reached the shores, the height of the wave increased to 15 metres in some areas. </a:t>
            </a:r>
          </a:p>
          <a:p>
            <a:r>
              <a:rPr lang="en-GB" sz="3400" dirty="0" smtClean="0">
                <a:latin typeface="Century Gothic" panose="020B0502020202020204" pitchFamily="34" charset="0"/>
              </a:rPr>
              <a:t>The tsunami travelled at speeds of up to 800km per hour. </a:t>
            </a:r>
          </a:p>
          <a:p>
            <a:r>
              <a:rPr lang="en-GB" sz="3400" b="1" i="1" dirty="0" smtClean="0">
                <a:latin typeface="Century Gothic" panose="020B0502020202020204" pitchFamily="34" charset="0"/>
              </a:rPr>
              <a:t>After: </a:t>
            </a:r>
            <a:r>
              <a:rPr lang="en-GB" sz="3400" dirty="0" smtClean="0">
                <a:latin typeface="Century Gothic" panose="020B0502020202020204" pitchFamily="34" charset="0"/>
              </a:rPr>
              <a:t>Third largest earthquake ever recorded. </a:t>
            </a:r>
          </a:p>
          <a:p>
            <a:r>
              <a:rPr lang="en-GB" sz="3400" dirty="0" smtClean="0">
                <a:latin typeface="Century Gothic" panose="020B0502020202020204" pitchFamily="34" charset="0"/>
              </a:rPr>
              <a:t>There were 230,000 deaths between 14 countries </a:t>
            </a:r>
            <a:r>
              <a:rPr lang="en-GB" sz="3400" dirty="0" err="1" smtClean="0">
                <a:latin typeface="Century Gothic" panose="020B0502020202020204" pitchFamily="34" charset="0"/>
              </a:rPr>
              <a:t>eg</a:t>
            </a:r>
            <a:r>
              <a:rPr lang="en-GB" sz="3400" dirty="0" smtClean="0">
                <a:latin typeface="Century Gothic" panose="020B0502020202020204" pitchFamily="34" charset="0"/>
              </a:rPr>
              <a:t> Thailand, Indonesia and Sri Lanka. </a:t>
            </a:r>
          </a:p>
          <a:p>
            <a:r>
              <a:rPr lang="en-GB" sz="3400" dirty="0" smtClean="0">
                <a:latin typeface="Century Gothic" panose="020B0502020202020204" pitchFamily="34" charset="0"/>
              </a:rPr>
              <a:t>A great deal of humanitarian aid was needed due to the widespread damage of infrastructure, shortages of food and water, and economic damage. </a:t>
            </a:r>
          </a:p>
          <a:p>
            <a:r>
              <a:rPr lang="en-GB" sz="3400" dirty="0" smtClean="0">
                <a:latin typeface="Century Gothic" panose="020B0502020202020204" pitchFamily="34" charset="0"/>
              </a:rPr>
              <a:t>The World Food Programme provided food aid to more than 1.3 million people.</a:t>
            </a:r>
          </a:p>
          <a:p>
            <a:r>
              <a:rPr lang="en-GB" sz="3400" dirty="0" smtClean="0">
                <a:latin typeface="Century Gothic" panose="020B0502020202020204" pitchFamily="34" charset="0"/>
              </a:rPr>
              <a:t>Nations all over the world contributed funding for aid. </a:t>
            </a:r>
          </a:p>
          <a:p>
            <a:endParaRPr lang="en-GB" dirty="0"/>
          </a:p>
        </p:txBody>
      </p:sp>
      <p:pic>
        <p:nvPicPr>
          <p:cNvPr id="4" name="Picture 3"/>
          <p:cNvPicPr>
            <a:picLocks noChangeAspect="1"/>
          </p:cNvPicPr>
          <p:nvPr/>
        </p:nvPicPr>
        <p:blipFill>
          <a:blip r:embed="rId2" cstate="print"/>
          <a:stretch>
            <a:fillRect/>
          </a:stretch>
        </p:blipFill>
        <p:spPr>
          <a:xfrm>
            <a:off x="6809590" y="2124164"/>
            <a:ext cx="3590589" cy="2349841"/>
          </a:xfrm>
          <a:prstGeom prst="rect">
            <a:avLst/>
          </a:prstGeom>
          <a:effectLst>
            <a:softEdge rad="63500"/>
          </a:effectLst>
        </p:spPr>
      </p:pic>
    </p:spTree>
    <p:extLst>
      <p:ext uri="{BB962C8B-B14F-4D97-AF65-F5344CB8AC3E}">
        <p14:creationId xmlns:p14="http://schemas.microsoft.com/office/powerpoint/2010/main" xmlns="" val="2960526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839489" y="2522096"/>
            <a:ext cx="3283785" cy="3880773"/>
          </a:xfrm>
        </p:spPr>
        <p:txBody>
          <a:bodyPr>
            <a:normAutofit/>
          </a:bodyPr>
          <a:lstStyle/>
          <a:p>
            <a:r>
              <a:rPr lang="en-GB" sz="2000" i="1" dirty="0" smtClean="0">
                <a:latin typeface="Century Gothic" panose="020B0502020202020204" pitchFamily="34" charset="0"/>
              </a:rPr>
              <a:t>Diagram showing scale of tsunami in terms of height.</a:t>
            </a:r>
            <a:endParaRPr lang="en-GB" sz="2000" i="1" dirty="0">
              <a:latin typeface="Century Gothic" panose="020B0502020202020204" pitchFamily="34" charset="0"/>
            </a:endParaRPr>
          </a:p>
        </p:txBody>
      </p:sp>
      <p:pic>
        <p:nvPicPr>
          <p:cNvPr id="5" name="Picture 4"/>
          <p:cNvPicPr>
            <a:picLocks noChangeAspect="1"/>
          </p:cNvPicPr>
          <p:nvPr/>
        </p:nvPicPr>
        <p:blipFill>
          <a:blip r:embed="rId2" cstate="print"/>
          <a:stretch>
            <a:fillRect/>
          </a:stretch>
        </p:blipFill>
        <p:spPr>
          <a:xfrm>
            <a:off x="1550509" y="848869"/>
            <a:ext cx="2809210" cy="4967194"/>
          </a:xfrm>
          <a:prstGeom prst="rect">
            <a:avLst/>
          </a:prstGeom>
        </p:spPr>
      </p:pic>
    </p:spTree>
    <p:extLst>
      <p:ext uri="{BB962C8B-B14F-4D97-AF65-F5344CB8AC3E}">
        <p14:creationId xmlns:p14="http://schemas.microsoft.com/office/powerpoint/2010/main" xmlns="" val="1448102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 Clip</a:t>
            </a:r>
            <a:endParaRPr lang="en-GB" dirty="0"/>
          </a:p>
        </p:txBody>
      </p:sp>
      <p:sp>
        <p:nvSpPr>
          <p:cNvPr id="3" name="Content Placeholder 2"/>
          <p:cNvSpPr>
            <a:spLocks noGrp="1"/>
          </p:cNvSpPr>
          <p:nvPr>
            <p:ph idx="1"/>
          </p:nvPr>
        </p:nvSpPr>
        <p:spPr>
          <a:xfrm>
            <a:off x="677334" y="1622706"/>
            <a:ext cx="8596668" cy="3880773"/>
          </a:xfrm>
        </p:spPr>
        <p:txBody>
          <a:bodyPr/>
          <a:lstStyle/>
          <a:p>
            <a:r>
              <a:rPr lang="en-GB" dirty="0">
                <a:latin typeface="Century Gothic" panose="020B0502020202020204" pitchFamily="34" charset="0"/>
                <a:hlinkClick r:id="rId2"/>
              </a:rPr>
              <a:t>https://</a:t>
            </a:r>
            <a:r>
              <a:rPr lang="en-GB" dirty="0" smtClean="0">
                <a:latin typeface="Century Gothic" panose="020B0502020202020204" pitchFamily="34" charset="0"/>
                <a:hlinkClick r:id="rId2"/>
              </a:rPr>
              <a:t>www.youtube.com/watch?v=4d-EYIZAqXc&amp;spfreload=10</a:t>
            </a:r>
            <a:endParaRPr lang="en-GB" dirty="0" smtClean="0">
              <a:latin typeface="Century Gothic" panose="020B0502020202020204" pitchFamily="34" charset="0"/>
            </a:endParaRPr>
          </a:p>
          <a:p>
            <a:r>
              <a:rPr lang="en-GB" dirty="0" smtClean="0">
                <a:latin typeface="Century Gothic" panose="020B0502020202020204" pitchFamily="34" charset="0"/>
              </a:rPr>
              <a:t>Video clip from the movie ‘The Impossible’ which demonstrates the real life events of the 26</a:t>
            </a:r>
            <a:r>
              <a:rPr lang="en-GB" baseline="30000" dirty="0" smtClean="0">
                <a:latin typeface="Century Gothic" panose="020B0502020202020204" pitchFamily="34" charset="0"/>
              </a:rPr>
              <a:t>th</a:t>
            </a:r>
            <a:r>
              <a:rPr lang="en-GB" dirty="0" smtClean="0">
                <a:latin typeface="Century Gothic" panose="020B0502020202020204" pitchFamily="34" charset="0"/>
              </a:rPr>
              <a:t> of December 2004.</a:t>
            </a:r>
          </a:p>
          <a:p>
            <a:r>
              <a:rPr lang="en-GB" dirty="0" smtClean="0">
                <a:latin typeface="Century Gothic" panose="020B0502020202020204" pitchFamily="34" charset="0"/>
              </a:rPr>
              <a:t>Shows how quickly a tsunami can occur and the possible reactions of the public. </a:t>
            </a:r>
            <a:endParaRPr lang="en-GB" dirty="0">
              <a:latin typeface="Century Gothic" panose="020B0502020202020204" pitchFamily="34" charset="0"/>
            </a:endParaRPr>
          </a:p>
        </p:txBody>
      </p:sp>
      <p:sp>
        <p:nvSpPr>
          <p:cNvPr id="2050" name="AutoShape 2" descr="Image result for the impossible tsuna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Image result for the impossible tsuna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4" name="Picture 6" descr="Image result for the impossible tsunami"/>
          <p:cNvPicPr>
            <a:picLocks noChangeAspect="1" noChangeArrowheads="1"/>
          </p:cNvPicPr>
          <p:nvPr/>
        </p:nvPicPr>
        <p:blipFill>
          <a:blip r:embed="rId3" cstate="print"/>
          <a:srcRect/>
          <a:stretch>
            <a:fillRect/>
          </a:stretch>
        </p:blipFill>
        <p:spPr bwMode="auto">
          <a:xfrm>
            <a:off x="2683622" y="3584773"/>
            <a:ext cx="5330825" cy="2998590"/>
          </a:xfrm>
          <a:prstGeom prst="rect">
            <a:avLst/>
          </a:prstGeom>
          <a:noFill/>
          <a:effectLst>
            <a:softEdge rad="63500"/>
          </a:effectLst>
        </p:spPr>
      </p:pic>
      <p:pic>
        <p:nvPicPr>
          <p:cNvPr id="2055" name="Picture 7" descr="C:\Users\Holly\AppData\Local\Microsoft\Windows\INetCache\IE\0Y4QG0M5\Youtube-logo[1].png">
            <a:hlinkClick r:id="rId2"/>
          </p:cNvPr>
          <p:cNvPicPr>
            <a:picLocks noChangeAspect="1" noChangeArrowheads="1"/>
          </p:cNvPicPr>
          <p:nvPr/>
        </p:nvPicPr>
        <p:blipFill>
          <a:blip r:embed="rId4" cstate="print"/>
          <a:srcRect/>
          <a:stretch>
            <a:fillRect/>
          </a:stretch>
        </p:blipFill>
        <p:spPr bwMode="auto">
          <a:xfrm>
            <a:off x="2993124" y="618564"/>
            <a:ext cx="776536" cy="776536"/>
          </a:xfrm>
          <a:prstGeom prst="rect">
            <a:avLst/>
          </a:prstGeom>
          <a:noFill/>
        </p:spPr>
      </p:pic>
    </p:spTree>
    <p:extLst>
      <p:ext uri="{BB962C8B-B14F-4D97-AF65-F5344CB8AC3E}">
        <p14:creationId xmlns:p14="http://schemas.microsoft.com/office/powerpoint/2010/main" xmlns="" val="3974508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What is a tsunami? </a:t>
            </a:r>
            <a:endParaRPr lang="en-GB" dirty="0">
              <a:latin typeface="Century Gothic" panose="020B0502020202020204" pitchFamily="34" charset="0"/>
            </a:endParaRPr>
          </a:p>
        </p:txBody>
      </p:sp>
      <p:sp>
        <p:nvSpPr>
          <p:cNvPr id="3" name="Content Placeholder 2"/>
          <p:cNvSpPr>
            <a:spLocks noGrp="1"/>
          </p:cNvSpPr>
          <p:nvPr>
            <p:ph idx="1"/>
          </p:nvPr>
        </p:nvSpPr>
        <p:spPr>
          <a:xfrm>
            <a:off x="677334" y="1270000"/>
            <a:ext cx="5010772" cy="5736856"/>
          </a:xfrm>
        </p:spPr>
        <p:txBody>
          <a:bodyPr>
            <a:noAutofit/>
          </a:bodyPr>
          <a:lstStyle/>
          <a:p>
            <a:r>
              <a:rPr lang="en-GB" sz="1600" dirty="0">
                <a:latin typeface="Century Gothic" panose="020B0502020202020204" pitchFamily="34" charset="0"/>
              </a:rPr>
              <a:t>The word tsunami comes from the Japanese word meaning "</a:t>
            </a:r>
            <a:r>
              <a:rPr lang="en-GB" sz="1600" dirty="0" err="1">
                <a:latin typeface="Century Gothic" panose="020B0502020202020204" pitchFamily="34" charset="0"/>
              </a:rPr>
              <a:t>harbor</a:t>
            </a:r>
            <a:r>
              <a:rPr lang="en-GB" sz="1600" dirty="0">
                <a:latin typeface="Century Gothic" panose="020B0502020202020204" pitchFamily="34" charset="0"/>
              </a:rPr>
              <a:t> wave."</a:t>
            </a:r>
          </a:p>
          <a:p>
            <a:r>
              <a:rPr lang="en-GB" sz="1600" dirty="0" smtClean="0">
                <a:latin typeface="Century Gothic" panose="020B0502020202020204" pitchFamily="34" charset="0"/>
              </a:rPr>
              <a:t>A series of ocean waves that sends surges of water onto land.</a:t>
            </a:r>
          </a:p>
          <a:p>
            <a:r>
              <a:rPr lang="en-GB" sz="1600" dirty="0" smtClean="0">
                <a:latin typeface="Century Gothic" panose="020B0502020202020204" pitchFamily="34" charset="0"/>
              </a:rPr>
              <a:t>They often reach heights of up to 100 feet; creating a wall of destructive water that causes catastrophic damage when brought ashore. </a:t>
            </a:r>
          </a:p>
          <a:p>
            <a:r>
              <a:rPr lang="en-GB" sz="1600" dirty="0" smtClean="0">
                <a:latin typeface="Century Gothic" panose="020B0502020202020204" pitchFamily="34" charset="0"/>
              </a:rPr>
              <a:t>The speed of a tsunami wave over deep waters has been compared to the speed of a jet plane (600 mph approx.) and only decreases in speed when reaching shallow waters.</a:t>
            </a:r>
          </a:p>
          <a:p>
            <a:r>
              <a:rPr lang="en-GB" sz="1600" dirty="0" smtClean="0">
                <a:latin typeface="Century Gothic" panose="020B0502020202020204" pitchFamily="34" charset="0"/>
              </a:rPr>
              <a:t>At this speed, tsunamis are able to cross the Pacific Ocean in less than a day. These long wavelengths mean that they lose very little energy on their way.</a:t>
            </a:r>
          </a:p>
          <a:p>
            <a:r>
              <a:rPr lang="en-GB" sz="1600" dirty="0" smtClean="0">
                <a:latin typeface="Century Gothic" panose="020B0502020202020204" pitchFamily="34" charset="0"/>
              </a:rPr>
              <a:t>The series of wave surges can hit at intervals of 5 minutes to an hour and can last for several hours.</a:t>
            </a:r>
            <a:endParaRPr lang="en-GB" sz="1600" dirty="0">
              <a:latin typeface="Century Gothic" panose="020B0502020202020204" pitchFamily="34" charset="0"/>
            </a:endParaRPr>
          </a:p>
        </p:txBody>
      </p:sp>
      <p:pic>
        <p:nvPicPr>
          <p:cNvPr id="4" name="Picture 3"/>
          <p:cNvPicPr>
            <a:picLocks noChangeAspect="1"/>
          </p:cNvPicPr>
          <p:nvPr/>
        </p:nvPicPr>
        <p:blipFill>
          <a:blip r:embed="rId2" cstate="print"/>
          <a:stretch>
            <a:fillRect/>
          </a:stretch>
        </p:blipFill>
        <p:spPr>
          <a:xfrm>
            <a:off x="5961530" y="1957294"/>
            <a:ext cx="5844987" cy="3429000"/>
          </a:xfrm>
          <a:prstGeom prst="rect">
            <a:avLst/>
          </a:prstGeom>
          <a:effectLst>
            <a:softEdge rad="63500"/>
          </a:effectLst>
        </p:spPr>
      </p:pic>
    </p:spTree>
    <p:extLst>
      <p:ext uri="{BB962C8B-B14F-4D97-AF65-F5344CB8AC3E}">
        <p14:creationId xmlns:p14="http://schemas.microsoft.com/office/powerpoint/2010/main" xmlns="" val="316787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itchFamily="34" charset="0"/>
              </a:rPr>
              <a:t>What is a tsunami? </a:t>
            </a:r>
            <a:endParaRPr lang="en-GB" dirty="0">
              <a:latin typeface="Century Gothic" pitchFamily="34" charset="0"/>
            </a:endParaRPr>
          </a:p>
        </p:txBody>
      </p:sp>
      <p:sp>
        <p:nvSpPr>
          <p:cNvPr id="3" name="Content Placeholder 2"/>
          <p:cNvSpPr>
            <a:spLocks noGrp="1"/>
          </p:cNvSpPr>
          <p:nvPr>
            <p:ph idx="1"/>
          </p:nvPr>
        </p:nvSpPr>
        <p:spPr>
          <a:xfrm>
            <a:off x="560376" y="1745920"/>
            <a:ext cx="8596668" cy="3880773"/>
          </a:xfrm>
        </p:spPr>
        <p:txBody>
          <a:bodyPr/>
          <a:lstStyle/>
          <a:p>
            <a:pPr algn="ctr"/>
            <a:r>
              <a:rPr lang="en-GB" sz="2400" i="1" dirty="0" smtClean="0">
                <a:latin typeface="Century Gothic" pitchFamily="34" charset="0"/>
              </a:rPr>
              <a:t>80% of tsunamis occur in the Pacific Ocean within the ‘Ring of Fire’.</a:t>
            </a:r>
          </a:p>
          <a:p>
            <a:r>
              <a:rPr lang="en-GB" dirty="0" smtClean="0">
                <a:latin typeface="Century Gothic" pitchFamily="34" charset="0"/>
              </a:rPr>
              <a:t>A string of volcanoes and sites of seismic activity or earthquakes.</a:t>
            </a:r>
          </a:p>
          <a:p>
            <a:endParaRPr lang="en-GB" dirty="0"/>
          </a:p>
          <a:p>
            <a:pPr marL="0" indent="0">
              <a:buNone/>
            </a:pPr>
            <a:endParaRPr lang="en-GB" dirty="0"/>
          </a:p>
        </p:txBody>
      </p:sp>
      <p:pic>
        <p:nvPicPr>
          <p:cNvPr id="4" name="Picture 3"/>
          <p:cNvPicPr>
            <a:picLocks noChangeAspect="1"/>
          </p:cNvPicPr>
          <p:nvPr/>
        </p:nvPicPr>
        <p:blipFill>
          <a:blip r:embed="rId2" cstate="print"/>
          <a:stretch>
            <a:fillRect/>
          </a:stretch>
        </p:blipFill>
        <p:spPr>
          <a:xfrm>
            <a:off x="3085657" y="3066720"/>
            <a:ext cx="4070055" cy="3247000"/>
          </a:xfrm>
          <a:prstGeom prst="rect">
            <a:avLst/>
          </a:prstGeom>
          <a:effectLst>
            <a:softEdge rad="63500"/>
          </a:effectLst>
        </p:spPr>
      </p:pic>
    </p:spTree>
    <p:extLst>
      <p:ext uri="{BB962C8B-B14F-4D97-AF65-F5344CB8AC3E}">
        <p14:creationId xmlns:p14="http://schemas.microsoft.com/office/powerpoint/2010/main" xmlns="" val="1723306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How do they happen?</a:t>
            </a:r>
            <a:endParaRPr lang="en-GB" dirty="0">
              <a:latin typeface="Century Gothic" panose="020B0502020202020204" pitchFamily="34" charset="0"/>
            </a:endParaRPr>
          </a:p>
        </p:txBody>
      </p:sp>
      <p:sp>
        <p:nvSpPr>
          <p:cNvPr id="3" name="Content Placeholder 2"/>
          <p:cNvSpPr>
            <a:spLocks noGrp="1"/>
          </p:cNvSpPr>
          <p:nvPr>
            <p:ph idx="1"/>
          </p:nvPr>
        </p:nvSpPr>
        <p:spPr>
          <a:xfrm>
            <a:off x="677334" y="1716836"/>
            <a:ext cx="8596668" cy="609505"/>
          </a:xfrm>
        </p:spPr>
        <p:txBody>
          <a:bodyPr>
            <a:normAutofit lnSpcReduction="10000"/>
          </a:bodyPr>
          <a:lstStyle/>
          <a:p>
            <a:r>
              <a:rPr lang="en-GB" dirty="0" smtClean="0">
                <a:latin typeface="Century Gothic" panose="020B0502020202020204" pitchFamily="34" charset="0"/>
              </a:rPr>
              <a:t>Tsunamis are caused by a disturbance such as an earthquake, volcanic eruption, landslide or meteorite impact.</a:t>
            </a:r>
            <a:endParaRPr lang="en-GB" dirty="0">
              <a:latin typeface="Century Gothic" panose="020B0502020202020204" pitchFamily="34" charset="0"/>
            </a:endParaRPr>
          </a:p>
        </p:txBody>
      </p:sp>
      <p:sp>
        <p:nvSpPr>
          <p:cNvPr id="5" name="TextBox 4"/>
          <p:cNvSpPr txBox="1"/>
          <p:nvPr/>
        </p:nvSpPr>
        <p:spPr>
          <a:xfrm>
            <a:off x="286371" y="2652876"/>
            <a:ext cx="1891054" cy="707886"/>
          </a:xfrm>
          <a:prstGeom prst="rect">
            <a:avLst/>
          </a:prstGeom>
          <a:noFill/>
        </p:spPr>
        <p:txBody>
          <a:bodyPr wrap="square" rtlCol="0">
            <a:spAutoFit/>
          </a:bodyPr>
          <a:lstStyle/>
          <a:p>
            <a:pPr algn="ctr"/>
            <a:r>
              <a:rPr lang="en-GB" sz="2000" b="1" dirty="0" smtClean="0">
                <a:solidFill>
                  <a:srgbClr val="18BABE"/>
                </a:solidFill>
                <a:latin typeface="Century Gothic" panose="020B0502020202020204" pitchFamily="34" charset="0"/>
              </a:rPr>
              <a:t>Undersea Earthquakes</a:t>
            </a:r>
            <a:endParaRPr lang="en-GB" sz="2000" b="1" dirty="0">
              <a:solidFill>
                <a:srgbClr val="18BABE"/>
              </a:solidFill>
              <a:latin typeface="Century Gothic" panose="020B0502020202020204" pitchFamily="34" charset="0"/>
            </a:endParaRPr>
          </a:p>
        </p:txBody>
      </p:sp>
      <p:sp>
        <p:nvSpPr>
          <p:cNvPr id="7" name="TextBox 6"/>
          <p:cNvSpPr txBox="1"/>
          <p:nvPr/>
        </p:nvSpPr>
        <p:spPr>
          <a:xfrm>
            <a:off x="2568388" y="2637526"/>
            <a:ext cx="1891054" cy="707886"/>
          </a:xfrm>
          <a:prstGeom prst="rect">
            <a:avLst/>
          </a:prstGeom>
          <a:noFill/>
        </p:spPr>
        <p:txBody>
          <a:bodyPr wrap="square" rtlCol="0">
            <a:spAutoFit/>
          </a:bodyPr>
          <a:lstStyle/>
          <a:p>
            <a:pPr algn="ctr"/>
            <a:r>
              <a:rPr lang="en-GB" sz="2000" b="1" dirty="0" smtClean="0">
                <a:solidFill>
                  <a:srgbClr val="18BABE"/>
                </a:solidFill>
                <a:latin typeface="Century Gothic" panose="020B0502020202020204" pitchFamily="34" charset="0"/>
              </a:rPr>
              <a:t>Volcanic Eruptions</a:t>
            </a:r>
            <a:endParaRPr lang="en-GB" sz="2000" b="1" dirty="0">
              <a:solidFill>
                <a:srgbClr val="18BABE"/>
              </a:solidFill>
              <a:latin typeface="Century Gothic" panose="020B0502020202020204" pitchFamily="34" charset="0"/>
            </a:endParaRPr>
          </a:p>
        </p:txBody>
      </p:sp>
      <p:sp>
        <p:nvSpPr>
          <p:cNvPr id="8" name="TextBox 7"/>
          <p:cNvSpPr txBox="1"/>
          <p:nvPr/>
        </p:nvSpPr>
        <p:spPr>
          <a:xfrm>
            <a:off x="5241368" y="2637526"/>
            <a:ext cx="1891054" cy="400110"/>
          </a:xfrm>
          <a:prstGeom prst="rect">
            <a:avLst/>
          </a:prstGeom>
          <a:noFill/>
        </p:spPr>
        <p:txBody>
          <a:bodyPr wrap="square" rtlCol="0">
            <a:spAutoFit/>
          </a:bodyPr>
          <a:lstStyle/>
          <a:p>
            <a:r>
              <a:rPr lang="en-GB" sz="2000" b="1" dirty="0" smtClean="0">
                <a:solidFill>
                  <a:srgbClr val="18BABE"/>
                </a:solidFill>
                <a:latin typeface="Century Gothic" panose="020B0502020202020204" pitchFamily="34" charset="0"/>
              </a:rPr>
              <a:t>Landslides</a:t>
            </a:r>
            <a:endParaRPr lang="en-GB" sz="2000" b="1" dirty="0">
              <a:solidFill>
                <a:srgbClr val="18BABE"/>
              </a:solidFill>
              <a:latin typeface="Century Gothic" panose="020B0502020202020204" pitchFamily="34" charset="0"/>
            </a:endParaRPr>
          </a:p>
        </p:txBody>
      </p:sp>
      <p:sp>
        <p:nvSpPr>
          <p:cNvPr id="9" name="TextBox 8"/>
          <p:cNvSpPr txBox="1"/>
          <p:nvPr/>
        </p:nvSpPr>
        <p:spPr>
          <a:xfrm>
            <a:off x="7382948" y="2623076"/>
            <a:ext cx="1891054" cy="707886"/>
          </a:xfrm>
          <a:prstGeom prst="rect">
            <a:avLst/>
          </a:prstGeom>
          <a:noFill/>
        </p:spPr>
        <p:txBody>
          <a:bodyPr wrap="square" rtlCol="0">
            <a:spAutoFit/>
          </a:bodyPr>
          <a:lstStyle/>
          <a:p>
            <a:pPr algn="ctr"/>
            <a:r>
              <a:rPr lang="en-GB" sz="2000" b="1" dirty="0" smtClean="0">
                <a:solidFill>
                  <a:srgbClr val="18BABE"/>
                </a:solidFill>
                <a:latin typeface="Century Gothic" panose="020B0502020202020204" pitchFamily="34" charset="0"/>
              </a:rPr>
              <a:t>Meteorite Impact</a:t>
            </a:r>
            <a:endParaRPr lang="en-GB" sz="2000" b="1" dirty="0">
              <a:solidFill>
                <a:srgbClr val="18BABE"/>
              </a:solidFill>
              <a:latin typeface="Century Gothic" panose="020B0502020202020204" pitchFamily="34" charset="0"/>
            </a:endParaRPr>
          </a:p>
        </p:txBody>
      </p:sp>
      <p:sp>
        <p:nvSpPr>
          <p:cNvPr id="10" name="TextBox 9"/>
          <p:cNvSpPr txBox="1"/>
          <p:nvPr/>
        </p:nvSpPr>
        <p:spPr>
          <a:xfrm>
            <a:off x="30877" y="3433577"/>
            <a:ext cx="2537511" cy="329320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Century Gothic" panose="020B0502020202020204" pitchFamily="34" charset="0"/>
              </a:rPr>
              <a:t>Typically occur at boundaries between Earth’s tectonic plates, and cause water above to move up or down.</a:t>
            </a:r>
          </a:p>
          <a:p>
            <a:pPr marL="285750" indent="-285750">
              <a:buFont typeface="Arial" panose="020B0604020202020204" pitchFamily="34" charset="0"/>
              <a:buChar char="•"/>
            </a:pPr>
            <a:r>
              <a:rPr lang="en-GB" sz="1600" dirty="0" smtClean="0">
                <a:latin typeface="Century Gothic" panose="020B0502020202020204" pitchFamily="34" charset="0"/>
              </a:rPr>
              <a:t>Waves are formed as the displaced water acts under the influence of gravity and attempts to find a stable position again.</a:t>
            </a:r>
            <a:endParaRPr lang="en-GB" sz="1600" dirty="0">
              <a:latin typeface="Century Gothic" panose="020B0502020202020204" pitchFamily="34" charset="0"/>
            </a:endParaRPr>
          </a:p>
        </p:txBody>
      </p:sp>
      <p:cxnSp>
        <p:nvCxnSpPr>
          <p:cNvPr id="12" name="Straight Connector 11"/>
          <p:cNvCxnSpPr/>
          <p:nvPr/>
        </p:nvCxnSpPr>
        <p:spPr>
          <a:xfrm>
            <a:off x="2675965" y="2652876"/>
            <a:ext cx="0" cy="420512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6220" y="3433577"/>
            <a:ext cx="2299448" cy="2062103"/>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Century Gothic" panose="020B0502020202020204" pitchFamily="34" charset="0"/>
              </a:rPr>
              <a:t>Underwater volcanic eruptions create enough force to uplift the water column and cause a tsunami in the immediate source area.</a:t>
            </a:r>
            <a:endParaRPr lang="en-GB" sz="1600" dirty="0">
              <a:latin typeface="Century Gothic" panose="020B0502020202020204" pitchFamily="34" charset="0"/>
            </a:endParaRPr>
          </a:p>
        </p:txBody>
      </p:sp>
      <p:cxnSp>
        <p:nvCxnSpPr>
          <p:cNvPr id="17" name="Straight Connector 16"/>
          <p:cNvCxnSpPr/>
          <p:nvPr/>
        </p:nvCxnSpPr>
        <p:spPr>
          <a:xfrm>
            <a:off x="5136776" y="2652876"/>
            <a:ext cx="0" cy="420512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9072" y="3360762"/>
            <a:ext cx="2141580"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Century Gothic" panose="020B0502020202020204" pitchFamily="34" charset="0"/>
              </a:rPr>
              <a:t>Landslides are often caused by large earthquakes, and frequently form tsunamis as the water attempts to find a stable position.</a:t>
            </a:r>
            <a:endParaRPr lang="en-GB" sz="1600" dirty="0">
              <a:latin typeface="Century Gothic" panose="020B0502020202020204" pitchFamily="34" charset="0"/>
            </a:endParaRPr>
          </a:p>
        </p:txBody>
      </p:sp>
      <p:cxnSp>
        <p:nvCxnSpPr>
          <p:cNvPr id="20" name="Straight Connector 19"/>
          <p:cNvCxnSpPr/>
          <p:nvPr/>
        </p:nvCxnSpPr>
        <p:spPr>
          <a:xfrm>
            <a:off x="7637929" y="2652876"/>
            <a:ext cx="13447" cy="4205124"/>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51376" y="3363436"/>
            <a:ext cx="2019063"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Century Gothic" panose="020B0502020202020204" pitchFamily="34" charset="0"/>
              </a:rPr>
              <a:t>Asteroid impacts disturb the water from above, as momentum from falling debris is transferred into the water as the debris falls. </a:t>
            </a:r>
            <a:endParaRPr lang="en-GB" sz="1600" dirty="0">
              <a:latin typeface="Century Gothic" panose="020B0502020202020204" pitchFamily="34" charset="0"/>
            </a:endParaRPr>
          </a:p>
        </p:txBody>
      </p:sp>
    </p:spTree>
    <p:extLst>
      <p:ext uri="{BB962C8B-B14F-4D97-AF65-F5344CB8AC3E}">
        <p14:creationId xmlns:p14="http://schemas.microsoft.com/office/powerpoint/2010/main" xmlns="" val="3017734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they happen? </a:t>
            </a:r>
            <a:endParaRPr lang="en-GB" dirty="0"/>
          </a:p>
        </p:txBody>
      </p:sp>
      <p:sp>
        <p:nvSpPr>
          <p:cNvPr id="3" name="Content Placeholder 2"/>
          <p:cNvSpPr>
            <a:spLocks noGrp="1"/>
          </p:cNvSpPr>
          <p:nvPr>
            <p:ph idx="1"/>
          </p:nvPr>
        </p:nvSpPr>
        <p:spPr/>
        <p:txBody>
          <a:bodyPr/>
          <a:lstStyle/>
          <a:p>
            <a:endParaRPr lang="en-GB"/>
          </a:p>
        </p:txBody>
      </p:sp>
      <p:pic>
        <p:nvPicPr>
          <p:cNvPr id="1026" name="Picture 2" descr="Image result for tsunami cartoon 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7334" y="1930400"/>
            <a:ext cx="7576484" cy="36087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1358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How are they detected? </a:t>
            </a:r>
            <a:endParaRPr lang="en-GB" dirty="0">
              <a:latin typeface="Century Gothic" panose="020B0502020202020204" pitchFamily="34" charset="0"/>
            </a:endParaRPr>
          </a:p>
        </p:txBody>
      </p:sp>
      <p:sp>
        <p:nvSpPr>
          <p:cNvPr id="3" name="Content Placeholder 2"/>
          <p:cNvSpPr>
            <a:spLocks noGrp="1"/>
          </p:cNvSpPr>
          <p:nvPr>
            <p:ph idx="1"/>
          </p:nvPr>
        </p:nvSpPr>
        <p:spPr>
          <a:xfrm>
            <a:off x="677334" y="1692756"/>
            <a:ext cx="4245540" cy="3880773"/>
          </a:xfrm>
        </p:spPr>
        <p:txBody>
          <a:bodyPr>
            <a:normAutofit lnSpcReduction="10000"/>
          </a:bodyPr>
          <a:lstStyle/>
          <a:p>
            <a:r>
              <a:rPr lang="en-GB" dirty="0" smtClean="0">
                <a:latin typeface="Century Gothic" panose="020B0502020202020204" pitchFamily="34" charset="0"/>
              </a:rPr>
              <a:t>Tsunami warning systems are attached to buoys in the ocean that transmit data about the ocean and serve as a warning system. </a:t>
            </a:r>
          </a:p>
          <a:p>
            <a:r>
              <a:rPr lang="en-GB" dirty="0" smtClean="0">
                <a:latin typeface="Century Gothic" panose="020B0502020202020204" pitchFamily="34" charset="0"/>
              </a:rPr>
              <a:t>Tsunami buoy systems are made up of two parts; the pressure sensor which is anchored to the sea floor and the surface buoy. The sensor on the sea floor measures the change in the height of the water column above by measuring changes in the water pressure.</a:t>
            </a:r>
          </a:p>
          <a:p>
            <a:endParaRPr lang="en-GB" dirty="0"/>
          </a:p>
        </p:txBody>
      </p:sp>
      <p:pic>
        <p:nvPicPr>
          <p:cNvPr id="4" name="Picture 3"/>
          <p:cNvPicPr>
            <a:picLocks noChangeAspect="1"/>
          </p:cNvPicPr>
          <p:nvPr/>
        </p:nvPicPr>
        <p:blipFill>
          <a:blip r:embed="rId2" cstate="print"/>
          <a:stretch>
            <a:fillRect/>
          </a:stretch>
        </p:blipFill>
        <p:spPr>
          <a:xfrm>
            <a:off x="6044276" y="1191965"/>
            <a:ext cx="4343733" cy="5389588"/>
          </a:xfrm>
          <a:prstGeom prst="rect">
            <a:avLst/>
          </a:prstGeom>
          <a:effectLst>
            <a:softEdge rad="63500"/>
          </a:effectLst>
        </p:spPr>
      </p:pic>
    </p:spTree>
    <p:extLst>
      <p:ext uri="{BB962C8B-B14F-4D97-AF65-F5344CB8AC3E}">
        <p14:creationId xmlns:p14="http://schemas.microsoft.com/office/powerpoint/2010/main" xmlns="" val="2334727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How do you prepare for a tsunami? </a:t>
            </a:r>
            <a:endParaRPr lang="en-GB" dirty="0">
              <a:latin typeface="Century Gothic" panose="020B0502020202020204" pitchFamily="34" charset="0"/>
            </a:endParaRPr>
          </a:p>
        </p:txBody>
      </p:sp>
      <p:sp>
        <p:nvSpPr>
          <p:cNvPr id="3" name="Content Placeholder 2"/>
          <p:cNvSpPr>
            <a:spLocks noGrp="1"/>
          </p:cNvSpPr>
          <p:nvPr>
            <p:ph idx="1"/>
          </p:nvPr>
        </p:nvSpPr>
        <p:spPr>
          <a:xfrm>
            <a:off x="677334" y="1788449"/>
            <a:ext cx="8596668" cy="3880773"/>
          </a:xfrm>
        </p:spPr>
        <p:txBody>
          <a:bodyPr>
            <a:normAutofit lnSpcReduction="10000"/>
          </a:bodyPr>
          <a:lstStyle/>
          <a:p>
            <a:r>
              <a:rPr lang="en-GB" dirty="0" smtClean="0">
                <a:latin typeface="Century Gothic" panose="020B0502020202020204" pitchFamily="34" charset="0"/>
              </a:rPr>
              <a:t>Plan an evacuation route from your home, school or workplace.</a:t>
            </a:r>
          </a:p>
          <a:p>
            <a:r>
              <a:rPr lang="en-GB" dirty="0" smtClean="0">
                <a:latin typeface="Century Gothic" panose="020B0502020202020204" pitchFamily="34" charset="0"/>
              </a:rPr>
              <a:t>Practice your evacuation route.</a:t>
            </a:r>
          </a:p>
          <a:p>
            <a:r>
              <a:rPr lang="en-GB" dirty="0" smtClean="0">
                <a:latin typeface="Century Gothic" panose="020B0502020202020204" pitchFamily="34" charset="0"/>
              </a:rPr>
              <a:t>Use a radio to keep informed of local watches and warnings. </a:t>
            </a:r>
          </a:p>
          <a:p>
            <a:r>
              <a:rPr lang="en-GB" dirty="0" smtClean="0">
                <a:latin typeface="Century Gothic" panose="020B0502020202020204" pitchFamily="34" charset="0"/>
              </a:rPr>
              <a:t>Talk to your insurance agent. </a:t>
            </a:r>
          </a:p>
          <a:p>
            <a:pPr marL="0" indent="0">
              <a:buNone/>
            </a:pPr>
            <a:endParaRPr lang="en-GB" sz="2000" i="1" u="sng" dirty="0" smtClean="0">
              <a:latin typeface="Century Gothic" panose="020B0502020202020204" pitchFamily="34" charset="0"/>
            </a:endParaRPr>
          </a:p>
          <a:p>
            <a:pPr marL="0" indent="0">
              <a:buNone/>
            </a:pPr>
            <a:r>
              <a:rPr lang="en-GB" sz="2000" i="1" u="sng" dirty="0" smtClean="0">
                <a:latin typeface="Century Gothic" panose="020B0502020202020204" pitchFamily="34" charset="0"/>
              </a:rPr>
              <a:t>Survival</a:t>
            </a:r>
            <a:endParaRPr lang="en-GB" sz="2000" i="1" u="sng" dirty="0">
              <a:latin typeface="Century Gothic" panose="020B0502020202020204" pitchFamily="34" charset="0"/>
            </a:endParaRPr>
          </a:p>
          <a:p>
            <a:r>
              <a:rPr lang="en-GB" dirty="0" smtClean="0">
                <a:latin typeface="Century Gothic" panose="020B0502020202020204" pitchFamily="34" charset="0"/>
              </a:rPr>
              <a:t>If you hear an official tsunami warning or detect signs of a tsunami, evacuate immediately. </a:t>
            </a:r>
          </a:p>
          <a:p>
            <a:r>
              <a:rPr lang="en-GB" dirty="0" smtClean="0">
                <a:latin typeface="Century Gothic" panose="020B0502020202020204" pitchFamily="34" charset="0"/>
              </a:rPr>
              <a:t>Take an already prepared emergency kit. </a:t>
            </a:r>
          </a:p>
          <a:p>
            <a:r>
              <a:rPr lang="en-GB" dirty="0" smtClean="0">
                <a:latin typeface="Century Gothic" panose="020B0502020202020204" pitchFamily="34" charset="0"/>
              </a:rPr>
              <a:t>Get to higher ground as far inland as possible. </a:t>
            </a:r>
            <a:endParaRPr lang="en-GB" dirty="0">
              <a:latin typeface="Century Gothic" panose="020B0502020202020204" pitchFamily="34" charset="0"/>
            </a:endParaRPr>
          </a:p>
        </p:txBody>
      </p:sp>
      <p:pic>
        <p:nvPicPr>
          <p:cNvPr id="4" name="Picture 3"/>
          <p:cNvPicPr>
            <a:picLocks noChangeAspect="1"/>
          </p:cNvPicPr>
          <p:nvPr/>
        </p:nvPicPr>
        <p:blipFill>
          <a:blip r:embed="rId2" cstate="print"/>
          <a:stretch>
            <a:fillRect/>
          </a:stretch>
        </p:blipFill>
        <p:spPr>
          <a:xfrm>
            <a:off x="8747344" y="1431349"/>
            <a:ext cx="2914650" cy="3190875"/>
          </a:xfrm>
          <a:prstGeom prst="rect">
            <a:avLst/>
          </a:prstGeom>
          <a:effectLst>
            <a:softEdge rad="63500"/>
          </a:effectLst>
        </p:spPr>
      </p:pic>
    </p:spTree>
    <p:extLst>
      <p:ext uri="{BB962C8B-B14F-4D97-AF65-F5344CB8AC3E}">
        <p14:creationId xmlns:p14="http://schemas.microsoft.com/office/powerpoint/2010/main" xmlns="" val="3879910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During</a:t>
            </a:r>
            <a:endParaRPr lang="en-GB" dirty="0">
              <a:latin typeface="Century Gothic" panose="020B0502020202020204" pitchFamily="34" charset="0"/>
            </a:endParaRPr>
          </a:p>
        </p:txBody>
      </p:sp>
      <p:sp>
        <p:nvSpPr>
          <p:cNvPr id="3" name="Content Placeholder 2"/>
          <p:cNvSpPr>
            <a:spLocks noGrp="1"/>
          </p:cNvSpPr>
          <p:nvPr>
            <p:ph idx="1"/>
          </p:nvPr>
        </p:nvSpPr>
        <p:spPr>
          <a:xfrm>
            <a:off x="677334" y="1671491"/>
            <a:ext cx="8596668" cy="3880773"/>
          </a:xfrm>
        </p:spPr>
        <p:txBody>
          <a:bodyPr/>
          <a:lstStyle/>
          <a:p>
            <a:r>
              <a:rPr lang="en-GB" dirty="0" smtClean="0">
                <a:latin typeface="Century Gothic" panose="020B0502020202020204" pitchFamily="34" charset="0"/>
              </a:rPr>
              <a:t>People living in coastal regions, towns and villages have no time to escape. The violent force of the tsunami results in instant death, most commonly by drowning. </a:t>
            </a:r>
          </a:p>
          <a:p>
            <a:r>
              <a:rPr lang="en-GB" dirty="0" smtClean="0">
                <a:latin typeface="Century Gothic" panose="020B0502020202020204" pitchFamily="34" charset="0"/>
              </a:rPr>
              <a:t>Buildings collapsing, electrocution, and explosions from gas, damaged tanks and floating debris are other causes of death. </a:t>
            </a:r>
            <a:endParaRPr lang="en-GB" dirty="0">
              <a:latin typeface="Century Gothic" panose="020B0502020202020204" pitchFamily="34" charset="0"/>
            </a:endParaRPr>
          </a:p>
        </p:txBody>
      </p:sp>
      <p:pic>
        <p:nvPicPr>
          <p:cNvPr id="5" name="Picture 4"/>
          <p:cNvPicPr>
            <a:picLocks noChangeAspect="1"/>
          </p:cNvPicPr>
          <p:nvPr/>
        </p:nvPicPr>
        <p:blipFill>
          <a:blip r:embed="rId2" cstate="print"/>
          <a:stretch>
            <a:fillRect/>
          </a:stretch>
        </p:blipFill>
        <p:spPr>
          <a:xfrm>
            <a:off x="6039581" y="3848160"/>
            <a:ext cx="3787140" cy="2514661"/>
          </a:xfrm>
          <a:prstGeom prst="rect">
            <a:avLst/>
          </a:prstGeom>
          <a:effectLst>
            <a:softEdge rad="63500"/>
          </a:effectLst>
        </p:spPr>
      </p:pic>
      <p:pic>
        <p:nvPicPr>
          <p:cNvPr id="6" name="Picture 5"/>
          <p:cNvPicPr>
            <a:picLocks noChangeAspect="1"/>
          </p:cNvPicPr>
          <p:nvPr/>
        </p:nvPicPr>
        <p:blipFill>
          <a:blip r:embed="rId3" cstate="print"/>
          <a:stretch>
            <a:fillRect/>
          </a:stretch>
        </p:blipFill>
        <p:spPr>
          <a:xfrm>
            <a:off x="677334" y="3848160"/>
            <a:ext cx="3704089" cy="2465534"/>
          </a:xfrm>
          <a:prstGeom prst="rect">
            <a:avLst/>
          </a:prstGeom>
          <a:effectLst>
            <a:softEdge rad="63500"/>
          </a:effectLst>
        </p:spPr>
      </p:pic>
    </p:spTree>
    <p:extLst>
      <p:ext uri="{BB962C8B-B14F-4D97-AF65-F5344CB8AC3E}">
        <p14:creationId xmlns:p14="http://schemas.microsoft.com/office/powerpoint/2010/main" xmlns="" val="3293057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Aftermath</a:t>
            </a:r>
            <a:endParaRPr lang="en-GB" dirty="0">
              <a:latin typeface="Century Gothic" panose="020B0502020202020204" pitchFamily="34" charset="0"/>
            </a:endParaRPr>
          </a:p>
        </p:txBody>
      </p:sp>
      <p:sp>
        <p:nvSpPr>
          <p:cNvPr id="3" name="Content Placeholder 2"/>
          <p:cNvSpPr>
            <a:spLocks noGrp="1"/>
          </p:cNvSpPr>
          <p:nvPr>
            <p:ph idx="1"/>
          </p:nvPr>
        </p:nvSpPr>
        <p:spPr>
          <a:xfrm>
            <a:off x="677334" y="1639594"/>
            <a:ext cx="8596668" cy="3880773"/>
          </a:xfrm>
        </p:spPr>
        <p:txBody>
          <a:bodyPr/>
          <a:lstStyle/>
          <a:p>
            <a:r>
              <a:rPr lang="en-GB" dirty="0" smtClean="0">
                <a:latin typeface="Century Gothic" panose="020B0502020202020204" pitchFamily="34" charset="0"/>
              </a:rPr>
              <a:t>Destruction is caused by the smashing force of a wall of water travelling at high speed, and the destructive power of a large volume of water draining  off the land and carrying all with it. </a:t>
            </a:r>
          </a:p>
          <a:p>
            <a:r>
              <a:rPr lang="en-GB" dirty="0" smtClean="0">
                <a:latin typeface="Century Gothic" panose="020B0502020202020204" pitchFamily="34" charset="0"/>
              </a:rPr>
              <a:t>Objects and buildings are destroyed by the sheer weight and force of the water. </a:t>
            </a:r>
          </a:p>
          <a:p>
            <a:r>
              <a:rPr lang="en-GB" dirty="0" smtClean="0">
                <a:latin typeface="Century Gothic" panose="020B0502020202020204" pitchFamily="34" charset="0"/>
              </a:rPr>
              <a:t>Tsunami waves destroy boats, buildings, bridges, cars, trees, telephone power lines- and just about anything that comes in its way. </a:t>
            </a:r>
          </a:p>
          <a:p>
            <a:r>
              <a:rPr lang="en-GB" dirty="0" smtClean="0">
                <a:latin typeface="Century Gothic" panose="020B0502020202020204" pitchFamily="34" charset="0"/>
              </a:rPr>
              <a:t>Areas close to the coast are flooded with sea water, damaging the infrastructure such as sewage and fresh water supplies for drinking.</a:t>
            </a:r>
          </a:p>
          <a:p>
            <a:r>
              <a:rPr lang="en-GB" dirty="0" smtClean="0">
                <a:latin typeface="Century Gothic" panose="020B0502020202020204" pitchFamily="34" charset="0"/>
              </a:rPr>
              <a:t>Flooding and contamination of drinking water can cause disease to spread in the affected areas. </a:t>
            </a:r>
          </a:p>
        </p:txBody>
      </p:sp>
      <p:pic>
        <p:nvPicPr>
          <p:cNvPr id="1026" name="Picture 2" descr="C:\Users\Holly\AppData\Local\Microsoft\Windows\INetCache\IE\JG9OLE2Z\large-Sail-Boat-33.3-16723[1].gif"/>
          <p:cNvPicPr>
            <a:picLocks noChangeAspect="1" noChangeArrowheads="1"/>
          </p:cNvPicPr>
          <p:nvPr/>
        </p:nvPicPr>
        <p:blipFill>
          <a:blip r:embed="rId2" cstate="print"/>
          <a:srcRect/>
          <a:stretch>
            <a:fillRect/>
          </a:stretch>
        </p:blipFill>
        <p:spPr bwMode="auto">
          <a:xfrm rot="20850752">
            <a:off x="9855988" y="416859"/>
            <a:ext cx="964679" cy="887505"/>
          </a:xfrm>
          <a:prstGeom prst="rect">
            <a:avLst/>
          </a:prstGeom>
          <a:noFill/>
        </p:spPr>
      </p:pic>
      <p:pic>
        <p:nvPicPr>
          <p:cNvPr id="1027" name="Picture 3" descr="C:\Users\Holly\AppData\Local\Microsoft\Windows\INetCache\IE\JG9OLE2Z\15363-illustration-of-office-buildings-in-a-city-pv[1].png"/>
          <p:cNvPicPr>
            <a:picLocks noChangeAspect="1" noChangeArrowheads="1"/>
          </p:cNvPicPr>
          <p:nvPr/>
        </p:nvPicPr>
        <p:blipFill>
          <a:blip r:embed="rId3" cstate="print"/>
          <a:srcRect/>
          <a:stretch>
            <a:fillRect/>
          </a:stretch>
        </p:blipFill>
        <p:spPr bwMode="auto">
          <a:xfrm rot="525825">
            <a:off x="10824881" y="1541928"/>
            <a:ext cx="1550893" cy="1550893"/>
          </a:xfrm>
          <a:prstGeom prst="rect">
            <a:avLst/>
          </a:prstGeom>
          <a:noFill/>
        </p:spPr>
      </p:pic>
      <p:pic>
        <p:nvPicPr>
          <p:cNvPr id="1029" name="Picture 5" descr="C:\Users\Holly\AppData\Local\Microsoft\Windows\INetCache\IE\0Y4QG0M5\gurica-tree[1].png"/>
          <p:cNvPicPr>
            <a:picLocks noChangeAspect="1" noChangeArrowheads="1"/>
          </p:cNvPicPr>
          <p:nvPr/>
        </p:nvPicPr>
        <p:blipFill>
          <a:blip r:embed="rId4" cstate="print"/>
          <a:srcRect/>
          <a:stretch>
            <a:fillRect/>
          </a:stretch>
        </p:blipFill>
        <p:spPr bwMode="auto">
          <a:xfrm rot="833762">
            <a:off x="10874862" y="5125390"/>
            <a:ext cx="1213243" cy="1013058"/>
          </a:xfrm>
          <a:prstGeom prst="rect">
            <a:avLst/>
          </a:prstGeom>
          <a:noFill/>
        </p:spPr>
      </p:pic>
      <p:pic>
        <p:nvPicPr>
          <p:cNvPr id="1030" name="Picture 6" descr="C:\Users\Holly\AppData\Local\Microsoft\Windows\INetCache\IE\0DU5X5ZM\5714998237_d3f8a31200_z[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1039713">
            <a:off x="10244966" y="3793863"/>
            <a:ext cx="1430638" cy="760026"/>
          </a:xfrm>
          <a:prstGeom prst="rect">
            <a:avLst/>
          </a:prstGeom>
          <a:noFill/>
        </p:spPr>
      </p:pic>
    </p:spTree>
    <p:extLst>
      <p:ext uri="{BB962C8B-B14F-4D97-AF65-F5344CB8AC3E}">
        <p14:creationId xmlns:p14="http://schemas.microsoft.com/office/powerpoint/2010/main" xmlns="" val="3566207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245</TotalTime>
  <Words>918</Words>
  <Application>Microsoft Office PowerPoint</Application>
  <PresentationFormat>Custom</PresentationFormat>
  <Paragraphs>65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vt:lpstr>
      <vt:lpstr>Tsunamis</vt:lpstr>
      <vt:lpstr>What is a tsunami? </vt:lpstr>
      <vt:lpstr>What is a tsunami? </vt:lpstr>
      <vt:lpstr>How do they happen?</vt:lpstr>
      <vt:lpstr>How do they happen? </vt:lpstr>
      <vt:lpstr>How are they detected? </vt:lpstr>
      <vt:lpstr>How do you prepare for a tsunami? </vt:lpstr>
      <vt:lpstr>During</vt:lpstr>
      <vt:lpstr>Aftermath</vt:lpstr>
      <vt:lpstr>Aftermath </vt:lpstr>
      <vt:lpstr>Case Study: Indian Ocean (26th Dec 2004)</vt:lpstr>
      <vt:lpstr>Case Study: Indian Ocean (26th Dec 2004)</vt:lpstr>
      <vt:lpstr>Slide 13</vt:lpstr>
      <vt:lpstr>Video Clip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Tsunamis</dc:title>
  <dc:creator>Student</dc:creator>
  <cp:lastModifiedBy>Holly Farrell</cp:lastModifiedBy>
  <cp:revision>25</cp:revision>
  <dcterms:created xsi:type="dcterms:W3CDTF">2016-11-01T10:24:23Z</dcterms:created>
  <dcterms:modified xsi:type="dcterms:W3CDTF">2016-11-02T18:26:33Z</dcterms:modified>
</cp:coreProperties>
</file>