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handoutMasterIdLst>
    <p:handoutMasterId r:id="rId22"/>
  </p:handoutMasterIdLst>
  <p:sldIdLst>
    <p:sldId id="264" r:id="rId3"/>
    <p:sldId id="285" r:id="rId4"/>
    <p:sldId id="324" r:id="rId5"/>
    <p:sldId id="287" r:id="rId6"/>
    <p:sldId id="329" r:id="rId7"/>
    <p:sldId id="330" r:id="rId8"/>
    <p:sldId id="331" r:id="rId9"/>
    <p:sldId id="332" r:id="rId10"/>
    <p:sldId id="333" r:id="rId11"/>
    <p:sldId id="334" r:id="rId12"/>
    <p:sldId id="327" r:id="rId13"/>
    <p:sldId id="256" r:id="rId14"/>
    <p:sldId id="257" r:id="rId15"/>
    <p:sldId id="258" r:id="rId16"/>
    <p:sldId id="335" r:id="rId17"/>
    <p:sldId id="328" r:id="rId18"/>
    <p:sldId id="336" r:id="rId19"/>
    <p:sldId id="337" r:id="rId2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93205" autoAdjust="0"/>
  </p:normalViewPr>
  <p:slideViewPr>
    <p:cSldViewPr snapToGrid="0">
      <p:cViewPr varScale="1">
        <p:scale>
          <a:sx n="78" d="100"/>
          <a:sy n="78" d="100"/>
        </p:scale>
        <p:origin x="1008" y="96"/>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63A58C7-3F32-4DF6-99AF-B9F97AB3D53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7E69819A-B953-4411-B3A3-E8CB13F7E88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AB649A9B-E693-43A8-92DB-974F050000DF}" type="datetimeFigureOut">
              <a:rPr lang="en-GB" smtClean="0"/>
              <a:t>21/03/2023</a:t>
            </a:fld>
            <a:endParaRPr lang="en-GB" dirty="0"/>
          </a:p>
        </p:txBody>
      </p:sp>
      <p:sp>
        <p:nvSpPr>
          <p:cNvPr id="4" name="Footer Placeholder 3">
            <a:extLst>
              <a:ext uri="{FF2B5EF4-FFF2-40B4-BE49-F238E27FC236}">
                <a16:creationId xmlns:a16="http://schemas.microsoft.com/office/drawing/2014/main" xmlns="" id="{6A99D5FC-BD95-40CE-9F5C-6E5F6EABF4ED}"/>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02BE6B82-E721-47EB-8681-35B52C839B78}"/>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DB684F9F-AD32-4841-B9B1-7D458E4153F4}" type="slidenum">
              <a:rPr lang="en-GB" smtClean="0"/>
              <a:t>‹#›</a:t>
            </a:fld>
            <a:endParaRPr lang="en-GB" dirty="0"/>
          </a:p>
        </p:txBody>
      </p:sp>
    </p:spTree>
    <p:extLst>
      <p:ext uri="{BB962C8B-B14F-4D97-AF65-F5344CB8AC3E}">
        <p14:creationId xmlns:p14="http://schemas.microsoft.com/office/powerpoint/2010/main" val="2666361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908097A-A91C-4122-9FD9-A0375C965C36}" type="datetimeFigureOut">
              <a:rPr lang="en-GB" smtClean="0"/>
              <a:t>21/03/2023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43C00D8-B21C-4CFA-8950-C2A863BF872E}" type="slidenum">
              <a:rPr lang="en-GB" smtClean="0"/>
              <a:t>‹#›</a:t>
            </a:fld>
            <a:endParaRPr lang="en-GB" dirty="0"/>
          </a:p>
        </p:txBody>
      </p:sp>
    </p:spTree>
    <p:extLst>
      <p:ext uri="{BB962C8B-B14F-4D97-AF65-F5344CB8AC3E}">
        <p14:creationId xmlns:p14="http://schemas.microsoft.com/office/powerpoint/2010/main" val="139178297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61AAD-61D5-4C94-A04D-8294882CB0BD}" type="slidenum">
              <a:rPr lang="en-US" altLang="en-US"/>
              <a:pPr/>
              <a:t>1</a:t>
            </a:fld>
            <a:endParaRPr lang="en-US" alt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166236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343C00D8-B21C-4CFA-8950-C2A863BF872E}" type="slidenum">
              <a:rPr lang="en-GB" smtClean="0"/>
              <a:t>10</a:t>
            </a:fld>
            <a:endParaRPr lang="en-GB" dirty="0"/>
          </a:p>
        </p:txBody>
      </p:sp>
    </p:spTree>
    <p:extLst>
      <p:ext uri="{BB962C8B-B14F-4D97-AF65-F5344CB8AC3E}">
        <p14:creationId xmlns:p14="http://schemas.microsoft.com/office/powerpoint/2010/main" val="59102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61AAD-61D5-4C94-A04D-8294882CB0BD}" type="slidenum">
              <a:rPr lang="en-US" altLang="en-US"/>
              <a:pPr/>
              <a:t>11</a:t>
            </a:fld>
            <a:endParaRPr lang="en-US" alt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GB" altLang="en-US" dirty="0"/>
              <a:t>Facilitators including QIOs and Eps with support groups with case studies and dialogue.  Gathering feedback for plenary.</a:t>
            </a:r>
          </a:p>
        </p:txBody>
      </p:sp>
    </p:spTree>
    <p:extLst>
      <p:ext uri="{BB962C8B-B14F-4D97-AF65-F5344CB8AC3E}">
        <p14:creationId xmlns:p14="http://schemas.microsoft.com/office/powerpoint/2010/main" val="162493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Issue copies of Flowchart (x1) and Posters (x2).</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CD24F653-808B-4656-B89E-6B9D3ECCC5D8}" type="slidenum">
              <a:rPr lang="en-GB" smtClean="0"/>
              <a:t>12</a:t>
            </a:fld>
            <a:endParaRPr lang="en-GB"/>
          </a:p>
        </p:txBody>
      </p:sp>
    </p:spTree>
    <p:extLst>
      <p:ext uri="{BB962C8B-B14F-4D97-AF65-F5344CB8AC3E}">
        <p14:creationId xmlns:p14="http://schemas.microsoft.com/office/powerpoint/2010/main" val="522081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CD24F653-808B-4656-B89E-6B9D3ECCC5D8}" type="slidenum">
              <a:rPr lang="en-GB" smtClean="0"/>
              <a:t>13</a:t>
            </a:fld>
            <a:endParaRPr lang="en-GB"/>
          </a:p>
        </p:txBody>
      </p:sp>
    </p:spTree>
    <p:extLst>
      <p:ext uri="{BB962C8B-B14F-4D97-AF65-F5344CB8AC3E}">
        <p14:creationId xmlns:p14="http://schemas.microsoft.com/office/powerpoint/2010/main" val="1248540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CD24F653-808B-4656-B89E-6B9D3ECCC5D8}" type="slidenum">
              <a:rPr lang="en-GB" smtClean="0"/>
              <a:t>14</a:t>
            </a:fld>
            <a:endParaRPr lang="en-GB"/>
          </a:p>
        </p:txBody>
      </p:sp>
    </p:spTree>
    <p:extLst>
      <p:ext uri="{BB962C8B-B14F-4D97-AF65-F5344CB8AC3E}">
        <p14:creationId xmlns:p14="http://schemas.microsoft.com/office/powerpoint/2010/main" val="32526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343C00D8-B21C-4CFA-8950-C2A863BF872E}" type="slidenum">
              <a:rPr lang="en-GB" smtClean="0"/>
              <a:t>15</a:t>
            </a:fld>
            <a:endParaRPr lang="en-GB" dirty="0"/>
          </a:p>
        </p:txBody>
      </p:sp>
    </p:spTree>
    <p:extLst>
      <p:ext uri="{BB962C8B-B14F-4D97-AF65-F5344CB8AC3E}">
        <p14:creationId xmlns:p14="http://schemas.microsoft.com/office/powerpoint/2010/main" val="580130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Glasgow school should have their own school anti-bullying policy and having heard our children and young peoples thoughts, feelings and views in December we have established an Anti-Bullying Charter.</a:t>
            </a:r>
          </a:p>
          <a:p>
            <a:r>
              <a:rPr lang="en-GB" dirty="0"/>
              <a:t>This should be displayed prominently and can be personalised with the photographs and names of SLT in each establishment.  Issue paper copies for consultation – this will be shared at the next Glasgow Schools Forum.</a:t>
            </a:r>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343C00D8-B21C-4CFA-8950-C2A863BF872E}" type="slidenum">
              <a:rPr lang="en-GB" smtClean="0"/>
              <a:t>16</a:t>
            </a:fld>
            <a:endParaRPr lang="en-GB" dirty="0"/>
          </a:p>
        </p:txBody>
      </p:sp>
    </p:spTree>
    <p:extLst>
      <p:ext uri="{BB962C8B-B14F-4D97-AF65-F5344CB8AC3E}">
        <p14:creationId xmlns:p14="http://schemas.microsoft.com/office/powerpoint/2010/main" val="3197312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your next steps?</a:t>
            </a:r>
          </a:p>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343C00D8-B21C-4CFA-8950-C2A863BF872E}" type="slidenum">
              <a:rPr lang="en-GB" smtClean="0"/>
              <a:t>17</a:t>
            </a:fld>
            <a:endParaRPr lang="en-GB" dirty="0"/>
          </a:p>
        </p:txBody>
      </p:sp>
    </p:spTree>
    <p:extLst>
      <p:ext uri="{BB962C8B-B14F-4D97-AF65-F5344CB8AC3E}">
        <p14:creationId xmlns:p14="http://schemas.microsoft.com/office/powerpoint/2010/main" val="984935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343C00D8-B21C-4CFA-8950-C2A863BF872E}" type="slidenum">
              <a:rPr lang="en-GB" smtClean="0"/>
              <a:t>18</a:t>
            </a:fld>
            <a:endParaRPr lang="en-GB" dirty="0"/>
          </a:p>
        </p:txBody>
      </p:sp>
    </p:spTree>
    <p:extLst>
      <p:ext uri="{BB962C8B-B14F-4D97-AF65-F5344CB8AC3E}">
        <p14:creationId xmlns:p14="http://schemas.microsoft.com/office/powerpoint/2010/main" val="316716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61AAD-61D5-4C94-A04D-8294882CB0BD}" type="slidenum">
              <a:rPr lang="en-US" altLang="en-US"/>
              <a:pPr/>
              <a:t>2</a:t>
            </a:fld>
            <a:endParaRPr lang="en-US" alt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GB" altLang="en-US" dirty="0"/>
              <a:t>The </a:t>
            </a:r>
            <a:r>
              <a:rPr lang="en-GB" altLang="en-US" dirty="0" err="1"/>
              <a:t>Scottsh</a:t>
            </a:r>
            <a:r>
              <a:rPr lang="en-GB" altLang="en-US" baseline="0" dirty="0"/>
              <a:t> Government wants all incidents of in school peer to peer Bullying to be recorded in a standardised way using the SEEMIS Bullying Recording Module. All Glasgow schools have access to this and there is an expectation that it is being used. </a:t>
            </a:r>
          </a:p>
          <a:p>
            <a:r>
              <a:rPr lang="en-GB" altLang="en-US" baseline="0" dirty="0"/>
              <a:t>It is the responsibility of all school to record and investigate any incident where a young person perceives that they have been the subject of bullying</a:t>
            </a:r>
          </a:p>
          <a:p>
            <a:endParaRPr lang="en-GB" altLang="en-US" baseline="0" dirty="0"/>
          </a:p>
          <a:p>
            <a:r>
              <a:rPr lang="en-GB" altLang="en-US" baseline="0" dirty="0"/>
              <a:t>Recording incidents only in pastoral notes is not acceptable, you must use the Module. While schools may have concerns about recording and the possibility of league tables, it is more concerning where schools are not recording incidents as we know that bullying happens in all establishments.</a:t>
            </a:r>
          </a:p>
          <a:p>
            <a:endParaRPr lang="en-GB" altLang="en-US" baseline="0" dirty="0"/>
          </a:p>
          <a:p>
            <a:r>
              <a:rPr lang="en-GB" altLang="en-US" baseline="0" dirty="0"/>
              <a:t>HMI will be looking at Bullying recording as part of school inspections from December 2018.</a:t>
            </a:r>
            <a:endParaRPr lang="en-GB" altLang="en-US" dirty="0"/>
          </a:p>
        </p:txBody>
      </p:sp>
    </p:spTree>
    <p:extLst>
      <p:ext uri="{BB962C8B-B14F-4D97-AF65-F5344CB8AC3E}">
        <p14:creationId xmlns:p14="http://schemas.microsoft.com/office/powerpoint/2010/main" val="190714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61AAD-61D5-4C94-A04D-8294882CB0BD}" type="slidenum">
              <a:rPr lang="en-US" altLang="en-US"/>
              <a:pPr/>
              <a:t>3</a:t>
            </a:fld>
            <a:endParaRPr lang="en-US" alt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253160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61AAD-61D5-4C94-A04D-8294882CB0BD}" type="slidenum">
              <a:rPr lang="en-US" altLang="en-US"/>
              <a:pPr/>
              <a:t>4</a:t>
            </a:fld>
            <a:endParaRPr lang="en-US" alt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2715123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participate in the group activity, it is worth reading some of our children and young peoples thoughts, feelings and views.  The following 6 slides were created from the recent Glasgow Schools Forum when </a:t>
            </a:r>
            <a:r>
              <a:rPr lang="en-GB" dirty="0" err="1"/>
              <a:t>respectme</a:t>
            </a:r>
            <a:r>
              <a:rPr lang="en-GB" dirty="0"/>
              <a:t> asked some specific questions around body image and appearance bullying as part of their Changemaker series.  Here’s what our young people said…</a:t>
            </a:r>
          </a:p>
          <a:p>
            <a:pPr marL="0" indent="0">
              <a:buFont typeface="Arial" panose="020B0604020202020204" pitchFamily="34" charset="0"/>
              <a:buNone/>
            </a:pPr>
            <a:r>
              <a:rPr lang="en-GB" dirty="0"/>
              <a:t>*said more than once</a:t>
            </a:r>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343C00D8-B21C-4CFA-8950-C2A863BF872E}" type="slidenum">
              <a:rPr lang="en-GB" smtClean="0"/>
              <a:t>5</a:t>
            </a:fld>
            <a:endParaRPr lang="en-GB" dirty="0"/>
          </a:p>
        </p:txBody>
      </p:sp>
    </p:spTree>
    <p:extLst>
      <p:ext uri="{BB962C8B-B14F-4D97-AF65-F5344CB8AC3E}">
        <p14:creationId xmlns:p14="http://schemas.microsoft.com/office/powerpoint/2010/main" val="1129652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343C00D8-B21C-4CFA-8950-C2A863BF872E}" type="slidenum">
              <a:rPr lang="en-GB" smtClean="0"/>
              <a:t>6</a:t>
            </a:fld>
            <a:endParaRPr lang="en-GB" dirty="0"/>
          </a:p>
        </p:txBody>
      </p:sp>
    </p:spTree>
    <p:extLst>
      <p:ext uri="{BB962C8B-B14F-4D97-AF65-F5344CB8AC3E}">
        <p14:creationId xmlns:p14="http://schemas.microsoft.com/office/powerpoint/2010/main" val="143433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343C00D8-B21C-4CFA-8950-C2A863BF872E}" type="slidenum">
              <a:rPr lang="en-GB" smtClean="0"/>
              <a:t>7</a:t>
            </a:fld>
            <a:endParaRPr lang="en-GB" dirty="0"/>
          </a:p>
        </p:txBody>
      </p:sp>
    </p:spTree>
    <p:extLst>
      <p:ext uri="{BB962C8B-B14F-4D97-AF65-F5344CB8AC3E}">
        <p14:creationId xmlns:p14="http://schemas.microsoft.com/office/powerpoint/2010/main" val="2862212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343C00D8-B21C-4CFA-8950-C2A863BF872E}" type="slidenum">
              <a:rPr lang="en-GB" smtClean="0"/>
              <a:t>8</a:t>
            </a:fld>
            <a:endParaRPr lang="en-GB" dirty="0"/>
          </a:p>
        </p:txBody>
      </p:sp>
    </p:spTree>
    <p:extLst>
      <p:ext uri="{BB962C8B-B14F-4D97-AF65-F5344CB8AC3E}">
        <p14:creationId xmlns:p14="http://schemas.microsoft.com/office/powerpoint/2010/main" val="1398351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343C00D8-B21C-4CFA-8950-C2A863BF872E}" type="slidenum">
              <a:rPr lang="en-GB" smtClean="0"/>
              <a:t>9</a:t>
            </a:fld>
            <a:endParaRPr lang="en-GB" dirty="0"/>
          </a:p>
        </p:txBody>
      </p:sp>
    </p:spTree>
    <p:extLst>
      <p:ext uri="{BB962C8B-B14F-4D97-AF65-F5344CB8AC3E}">
        <p14:creationId xmlns:p14="http://schemas.microsoft.com/office/powerpoint/2010/main" val="518020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B4B151-1C8E-44D8-8248-6BE586D37077}"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4AB8A76-9F93-4FC8-B692-37110C47D89D}" type="slidenum">
              <a:rPr lang="en-GB" smtClean="0"/>
              <a:t>‹#›</a:t>
            </a:fld>
            <a:endParaRPr lang="en-GB" dirty="0"/>
          </a:p>
        </p:txBody>
      </p:sp>
    </p:spTree>
    <p:extLst>
      <p:ext uri="{BB962C8B-B14F-4D97-AF65-F5344CB8AC3E}">
        <p14:creationId xmlns:p14="http://schemas.microsoft.com/office/powerpoint/2010/main" val="399146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B4B151-1C8E-44D8-8248-6BE586D37077}"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4AB8A76-9F93-4FC8-B692-37110C47D89D}" type="slidenum">
              <a:rPr lang="en-GB" smtClean="0"/>
              <a:t>‹#›</a:t>
            </a:fld>
            <a:endParaRPr lang="en-GB" dirty="0"/>
          </a:p>
        </p:txBody>
      </p:sp>
    </p:spTree>
    <p:extLst>
      <p:ext uri="{BB962C8B-B14F-4D97-AF65-F5344CB8AC3E}">
        <p14:creationId xmlns:p14="http://schemas.microsoft.com/office/powerpoint/2010/main" val="355125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B4B151-1C8E-44D8-8248-6BE586D37077}"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4AB8A76-9F93-4FC8-B692-37110C47D89D}" type="slidenum">
              <a:rPr lang="en-GB" smtClean="0"/>
              <a:t>‹#›</a:t>
            </a:fld>
            <a:endParaRPr lang="en-GB" dirty="0"/>
          </a:p>
        </p:txBody>
      </p:sp>
    </p:spTree>
    <p:extLst>
      <p:ext uri="{BB962C8B-B14F-4D97-AF65-F5344CB8AC3E}">
        <p14:creationId xmlns:p14="http://schemas.microsoft.com/office/powerpoint/2010/main" val="47660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B4B151-1C8E-44D8-8248-6BE586D37077}"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4AB8A76-9F93-4FC8-B692-37110C47D89D}" type="slidenum">
              <a:rPr lang="en-GB" smtClean="0"/>
              <a:t>‹#›</a:t>
            </a:fld>
            <a:endParaRPr lang="en-GB" dirty="0"/>
          </a:p>
        </p:txBody>
      </p:sp>
    </p:spTree>
    <p:extLst>
      <p:ext uri="{BB962C8B-B14F-4D97-AF65-F5344CB8AC3E}">
        <p14:creationId xmlns:p14="http://schemas.microsoft.com/office/powerpoint/2010/main" val="231905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B4B151-1C8E-44D8-8248-6BE586D37077}"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4AB8A76-9F93-4FC8-B692-37110C47D89D}" type="slidenum">
              <a:rPr lang="en-GB" smtClean="0"/>
              <a:t>‹#›</a:t>
            </a:fld>
            <a:endParaRPr lang="en-GB" dirty="0"/>
          </a:p>
        </p:txBody>
      </p:sp>
    </p:spTree>
    <p:extLst>
      <p:ext uri="{BB962C8B-B14F-4D97-AF65-F5344CB8AC3E}">
        <p14:creationId xmlns:p14="http://schemas.microsoft.com/office/powerpoint/2010/main" val="401721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B4B151-1C8E-44D8-8248-6BE586D37077}" type="datetimeFigureOut">
              <a:rPr lang="en-GB" smtClean="0"/>
              <a:t>21/03/2023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4AB8A76-9F93-4FC8-B692-37110C47D89D}" type="slidenum">
              <a:rPr lang="en-GB" smtClean="0"/>
              <a:t>‹#›</a:t>
            </a:fld>
            <a:endParaRPr lang="en-GB" dirty="0"/>
          </a:p>
        </p:txBody>
      </p:sp>
    </p:spTree>
    <p:extLst>
      <p:ext uri="{BB962C8B-B14F-4D97-AF65-F5344CB8AC3E}">
        <p14:creationId xmlns:p14="http://schemas.microsoft.com/office/powerpoint/2010/main" val="265870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B4B151-1C8E-44D8-8248-6BE586D37077}" type="datetimeFigureOut">
              <a:rPr lang="en-GB" smtClean="0"/>
              <a:t>21/03/2023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4AB8A76-9F93-4FC8-B692-37110C47D89D}" type="slidenum">
              <a:rPr lang="en-GB" smtClean="0"/>
              <a:t>‹#›</a:t>
            </a:fld>
            <a:endParaRPr lang="en-GB" dirty="0"/>
          </a:p>
        </p:txBody>
      </p:sp>
    </p:spTree>
    <p:extLst>
      <p:ext uri="{BB962C8B-B14F-4D97-AF65-F5344CB8AC3E}">
        <p14:creationId xmlns:p14="http://schemas.microsoft.com/office/powerpoint/2010/main" val="97228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B4B151-1C8E-44D8-8248-6BE586D37077}" type="datetimeFigureOut">
              <a:rPr lang="en-GB" smtClean="0"/>
              <a:t>21/03/2023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4AB8A76-9F93-4FC8-B692-37110C47D89D}" type="slidenum">
              <a:rPr lang="en-GB" smtClean="0"/>
              <a:t>‹#›</a:t>
            </a:fld>
            <a:endParaRPr lang="en-GB" dirty="0"/>
          </a:p>
        </p:txBody>
      </p:sp>
    </p:spTree>
    <p:extLst>
      <p:ext uri="{BB962C8B-B14F-4D97-AF65-F5344CB8AC3E}">
        <p14:creationId xmlns:p14="http://schemas.microsoft.com/office/powerpoint/2010/main" val="166654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4B151-1C8E-44D8-8248-6BE586D37077}" type="datetimeFigureOut">
              <a:rPr lang="en-GB" smtClean="0"/>
              <a:t>21/03/2023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4AB8A76-9F93-4FC8-B692-37110C47D89D}" type="slidenum">
              <a:rPr lang="en-GB" smtClean="0"/>
              <a:t>‹#›</a:t>
            </a:fld>
            <a:endParaRPr lang="en-GB" dirty="0"/>
          </a:p>
        </p:txBody>
      </p:sp>
    </p:spTree>
    <p:extLst>
      <p:ext uri="{BB962C8B-B14F-4D97-AF65-F5344CB8AC3E}">
        <p14:creationId xmlns:p14="http://schemas.microsoft.com/office/powerpoint/2010/main" val="3538343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B4B151-1C8E-44D8-8248-6BE586D37077}" type="datetimeFigureOut">
              <a:rPr lang="en-GB" smtClean="0"/>
              <a:t>21/03/2023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4AB8A76-9F93-4FC8-B692-37110C47D89D}" type="slidenum">
              <a:rPr lang="en-GB" smtClean="0"/>
              <a:t>‹#›</a:t>
            </a:fld>
            <a:endParaRPr lang="en-GB" dirty="0"/>
          </a:p>
        </p:txBody>
      </p:sp>
    </p:spTree>
    <p:extLst>
      <p:ext uri="{BB962C8B-B14F-4D97-AF65-F5344CB8AC3E}">
        <p14:creationId xmlns:p14="http://schemas.microsoft.com/office/powerpoint/2010/main" val="108760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B4B151-1C8E-44D8-8248-6BE586D37077}" type="datetimeFigureOut">
              <a:rPr lang="en-GB" smtClean="0"/>
              <a:t>21/03/2023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4AB8A76-9F93-4FC8-B692-37110C47D89D}" type="slidenum">
              <a:rPr lang="en-GB" smtClean="0"/>
              <a:t>‹#›</a:t>
            </a:fld>
            <a:endParaRPr lang="en-GB" dirty="0"/>
          </a:p>
        </p:txBody>
      </p:sp>
    </p:spTree>
    <p:extLst>
      <p:ext uri="{BB962C8B-B14F-4D97-AF65-F5344CB8AC3E}">
        <p14:creationId xmlns:p14="http://schemas.microsoft.com/office/powerpoint/2010/main" val="334870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4B151-1C8E-44D8-8248-6BE586D37077}" type="datetimeFigureOut">
              <a:rPr lang="en-GB" smtClean="0"/>
              <a:t>21/03/2023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B8A76-9F93-4FC8-B692-37110C47D89D}" type="slidenum">
              <a:rPr lang="en-GB" smtClean="0"/>
              <a:t>‹#›</a:t>
            </a:fld>
            <a:endParaRPr lang="en-GB" dirty="0"/>
          </a:p>
        </p:txBody>
      </p:sp>
    </p:spTree>
    <p:extLst>
      <p:ext uri="{BB962C8B-B14F-4D97-AF65-F5344CB8AC3E}">
        <p14:creationId xmlns:p14="http://schemas.microsoft.com/office/powerpoint/2010/main" val="146124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USBDISKPRO:WORK%20IN%20PROGRESS:Powerpoint%20Templates:Child%20with%20plant.jpg" TargetMode="External"/><Relationship Id="rId13" Type="http://schemas.openxmlformats.org/officeDocument/2006/relationships/image" Target="../media/image6.jpeg"/><Relationship Id="rId18" Type="http://schemas.openxmlformats.org/officeDocument/2006/relationships/image" Target="USBDISKPRO:WORK%20IN%20PROGRESS:Powerpoint%20Templates:triangle.EPS.tif" TargetMode="External"/><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image" Target="USBDISKPRO:WORK%20IN%20PROGRESS:Powerpoint%20Templates:Young%20blonde%20boy.jpg" TargetMode="External"/><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USBDISKPRO:WORK%20IN%20PROGRESS:Powerpoint%20Templates:Sec%20girl%20telescope.jpg" TargetMode="External"/><Relationship Id="rId1" Type="http://schemas.openxmlformats.org/officeDocument/2006/relationships/slideLayout" Target="../slideLayouts/slideLayout1.xml"/><Relationship Id="rId6" Type="http://schemas.openxmlformats.org/officeDocument/2006/relationships/image" Target="Macintosh%20HD:Users:jimfrench:Desktop:MarkStrokeMasterCMYK.eps" TargetMode="External"/><Relationship Id="rId11" Type="http://schemas.openxmlformats.org/officeDocument/2006/relationships/image" Target="../media/image5.jpeg"/><Relationship Id="rId5" Type="http://schemas.openxmlformats.org/officeDocument/2006/relationships/image" Target="../media/image2.wmf"/><Relationship Id="rId15" Type="http://schemas.openxmlformats.org/officeDocument/2006/relationships/image" Target="../media/image7.jpeg"/><Relationship Id="rId10" Type="http://schemas.openxmlformats.org/officeDocument/2006/relationships/image" Target="USBDISKPRO:WORK%20IN%20PROGRESS:Powerpoint%20Templates:Kids%20at%20table.jpg" TargetMode="External"/><Relationship Id="rId4" Type="http://schemas.openxmlformats.org/officeDocument/2006/relationships/image" Target="USBDISKPRO:WORK%20IN%20PROGRESS:Powerpoint%20Templates:Background%20No2.jpg" TargetMode="External"/><Relationship Id="rId9" Type="http://schemas.openxmlformats.org/officeDocument/2006/relationships/image" Target="../media/image4.jpeg"/><Relationship Id="rId14" Type="http://schemas.openxmlformats.org/officeDocument/2006/relationships/image" Target="USBDISKPRO:WORK%20IN%20PROGRESS:Powerpoint%20Templates:Teenager%20male.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cid:c0be0e3f-b629-4fdb-a15b-6641ab257885@GBRP265.PROD.OUTLOOK.COM" TargetMode="External"/><Relationship Id="rId5" Type="http://schemas.openxmlformats.org/officeDocument/2006/relationships/image" Target="../media/image10.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hyperlink" Target="mailto:barry.syme@glasgow.gov.uk" TargetMode="External"/><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lorraine.glass@respectme.org.uk" TargetMode="External"/><Relationship Id="rId5" Type="http://schemas.openxmlformats.org/officeDocument/2006/relationships/hyperlink" Target="mailto:lisa.armstrong@samh.org.uk" TargetMode="External"/><Relationship Id="rId4" Type="http://schemas.openxmlformats.org/officeDocument/2006/relationships/hyperlink" Target="mailto:jane.arthur@glasgow.gov.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USBDISKPRO:WORK%20IN%20PROGRESS:Powerpoint%20Templates:Kids%20at%20table.jpg" TargetMode="External"/><Relationship Id="rId13"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4.jpeg"/><Relationship Id="rId12" Type="http://schemas.openxmlformats.org/officeDocument/2006/relationships/image" Target="USBDISKPRO:WORK%20IN%20PROGRESS:Powerpoint%20Templates:Teenager%20male.jpg" TargetMode="External"/><Relationship Id="rId2" Type="http://schemas.openxmlformats.org/officeDocument/2006/relationships/notesSlide" Target="../notesSlides/notesSlide2.xml"/><Relationship Id="rId16" Type="http://schemas.openxmlformats.org/officeDocument/2006/relationships/image" Target="USBDISKPRO:WORK%20IN%20PROGRESS:Powerpoint%20Templates:triangle.EPS.tif" TargetMode="External"/><Relationship Id="rId1" Type="http://schemas.openxmlformats.org/officeDocument/2006/relationships/slideLayout" Target="../slideLayouts/slideLayout1.xml"/><Relationship Id="rId6" Type="http://schemas.openxmlformats.org/officeDocument/2006/relationships/image" Target="USBDISKPRO:WORK%20IN%20PROGRESS:Powerpoint%20Templates:Child%20with%20plant.jpg" TargetMode="External"/><Relationship Id="rId11" Type="http://schemas.openxmlformats.org/officeDocument/2006/relationships/image" Target="../media/image6.jpeg"/><Relationship Id="rId5" Type="http://schemas.openxmlformats.org/officeDocument/2006/relationships/image" Target="../media/image3.jpeg"/><Relationship Id="rId15" Type="http://schemas.openxmlformats.org/officeDocument/2006/relationships/image" Target="../media/image8.png"/><Relationship Id="rId10" Type="http://schemas.openxmlformats.org/officeDocument/2006/relationships/image" Target="USBDISKPRO:WORK%20IN%20PROGRESS:Powerpoint%20Templates:Young%20blonde%20boy.jpg" TargetMode="External"/><Relationship Id="rId4" Type="http://schemas.openxmlformats.org/officeDocument/2006/relationships/image" Target="USBDISKPRO:WORK%20IN%20PROGRESS:Powerpoint%20Templates:Background%20No2.jpg" TargetMode="External"/><Relationship Id="rId9" Type="http://schemas.openxmlformats.org/officeDocument/2006/relationships/image" Target="../media/image5.jpeg"/><Relationship Id="rId14" Type="http://schemas.openxmlformats.org/officeDocument/2006/relationships/image" Target="USBDISKPRO:WORK%20IN%20PROGRESS:Powerpoint%20Templates:Sec%20girl%20telescope.jp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USBDISKPRO:WORK%20IN%20PROGRESS:Powerpoint%20Templates:Kids%20at%20table.jpg" TargetMode="External"/><Relationship Id="rId13"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4.jpeg"/><Relationship Id="rId12" Type="http://schemas.openxmlformats.org/officeDocument/2006/relationships/image" Target="USBDISKPRO:WORK%20IN%20PROGRESS:Powerpoint%20Templates:Teenager%20male.jpg" TargetMode="External"/><Relationship Id="rId2" Type="http://schemas.openxmlformats.org/officeDocument/2006/relationships/notesSlide" Target="../notesSlides/notesSlide3.xml"/><Relationship Id="rId16" Type="http://schemas.openxmlformats.org/officeDocument/2006/relationships/image" Target="USBDISKPRO:WORK%20IN%20PROGRESS:Powerpoint%20Templates:triangle.EPS.tif" TargetMode="External"/><Relationship Id="rId1" Type="http://schemas.openxmlformats.org/officeDocument/2006/relationships/slideLayout" Target="../slideLayouts/slideLayout1.xml"/><Relationship Id="rId6" Type="http://schemas.openxmlformats.org/officeDocument/2006/relationships/image" Target="USBDISKPRO:WORK%20IN%20PROGRESS:Powerpoint%20Templates:Child%20with%20plant.jpg" TargetMode="External"/><Relationship Id="rId11" Type="http://schemas.openxmlformats.org/officeDocument/2006/relationships/image" Target="../media/image6.jpeg"/><Relationship Id="rId5" Type="http://schemas.openxmlformats.org/officeDocument/2006/relationships/image" Target="../media/image3.jpeg"/><Relationship Id="rId15" Type="http://schemas.openxmlformats.org/officeDocument/2006/relationships/image" Target="../media/image8.png"/><Relationship Id="rId10" Type="http://schemas.openxmlformats.org/officeDocument/2006/relationships/image" Target="USBDISKPRO:WORK%20IN%20PROGRESS:Powerpoint%20Templates:Young%20blonde%20boy.jpg" TargetMode="External"/><Relationship Id="rId4" Type="http://schemas.openxmlformats.org/officeDocument/2006/relationships/image" Target="USBDISKPRO:WORK%20IN%20PROGRESS:Powerpoint%20Templates:Background%20No2.jpg" TargetMode="External"/><Relationship Id="rId9" Type="http://schemas.openxmlformats.org/officeDocument/2006/relationships/image" Target="../media/image5.jpeg"/><Relationship Id="rId14" Type="http://schemas.openxmlformats.org/officeDocument/2006/relationships/image" Target="USBDISKPRO:WORK%20IN%20PROGRESS:Powerpoint%20Templates:Sec%20girl%20telescope.jp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USBDISKPRO:WORK%20IN%20PROGRESS:Powerpoint%20Templates:Kids%20at%20table.jpg" TargetMode="External"/><Relationship Id="rId13"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4.jpeg"/><Relationship Id="rId12" Type="http://schemas.openxmlformats.org/officeDocument/2006/relationships/image" Target="USBDISKPRO:WORK%20IN%20PROGRESS:Powerpoint%20Templates:Teenager%20male.jpg" TargetMode="External"/><Relationship Id="rId2" Type="http://schemas.openxmlformats.org/officeDocument/2006/relationships/notesSlide" Target="../notesSlides/notesSlide4.xml"/><Relationship Id="rId16" Type="http://schemas.openxmlformats.org/officeDocument/2006/relationships/image" Target="USBDISKPRO:WORK%20IN%20PROGRESS:Powerpoint%20Templates:triangle.EPS.tif" TargetMode="External"/><Relationship Id="rId1" Type="http://schemas.openxmlformats.org/officeDocument/2006/relationships/slideLayout" Target="../slideLayouts/slideLayout1.xml"/><Relationship Id="rId6" Type="http://schemas.openxmlformats.org/officeDocument/2006/relationships/image" Target="USBDISKPRO:WORK%20IN%20PROGRESS:Powerpoint%20Templates:Child%20with%20plant.jpg" TargetMode="External"/><Relationship Id="rId11" Type="http://schemas.openxmlformats.org/officeDocument/2006/relationships/image" Target="../media/image6.jpeg"/><Relationship Id="rId5" Type="http://schemas.openxmlformats.org/officeDocument/2006/relationships/image" Target="../media/image3.jpeg"/><Relationship Id="rId15" Type="http://schemas.openxmlformats.org/officeDocument/2006/relationships/image" Target="../media/image8.png"/><Relationship Id="rId10" Type="http://schemas.openxmlformats.org/officeDocument/2006/relationships/image" Target="USBDISKPRO:WORK%20IN%20PROGRESS:Powerpoint%20Templates:Young%20blonde%20boy.jpg" TargetMode="External"/><Relationship Id="rId4" Type="http://schemas.openxmlformats.org/officeDocument/2006/relationships/image" Target="USBDISKPRO:WORK%20IN%20PROGRESS:Powerpoint%20Templates:Background%20No2.jpg" TargetMode="External"/><Relationship Id="rId9" Type="http://schemas.openxmlformats.org/officeDocument/2006/relationships/image" Target="../media/image5.jpeg"/><Relationship Id="rId14" Type="http://schemas.openxmlformats.org/officeDocument/2006/relationships/image" Target="USBDISKPRO:WORK%20IN%20PROGRESS:Powerpoint%20Templates:Sec%20girl%20telescope.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USBDISKPRO:WORK IN PROGRESS:Powerpoint Templates:Background No2.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334707" y="24607"/>
            <a:ext cx="9677400" cy="68468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cintosh HD:Users:jimfrench:Desktop:MarkStrokeMasterCMYK.eps"/>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9758364" y="5562600"/>
            <a:ext cx="604837"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USBDISKPRO:WORK IN PROGRESS:Powerpoint Templates:Child with plant.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1905001" y="1484314"/>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SBDISKPRO:WORK IN PROGRESS:Powerpoint Templates:Kids at table.jpg"/>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1905001" y="3448051"/>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USBDISKPRO:WORK IN PROGRESS:Powerpoint Templates:Young blonde boy.jpg"/>
          <p:cNvPicPr>
            <a:picLocks noChangeAspect="1" noChangeArrowheads="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1908176" y="2463801"/>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SBDISKPRO:WORK IN PROGRESS:Powerpoint Templates:Teenager male.jpg"/>
          <p:cNvPicPr>
            <a:picLocks noChangeAspect="1" noChangeArrowheads="1"/>
          </p:cNvPicPr>
          <p:nvPr/>
        </p:nvPicPr>
        <p:blipFill>
          <a:blip r:embed="rId13" r:link="rId14" cstate="print">
            <a:extLst>
              <a:ext uri="{28A0092B-C50C-407E-A947-70E740481C1C}">
                <a14:useLocalDpi xmlns:a14="http://schemas.microsoft.com/office/drawing/2010/main" val="0"/>
              </a:ext>
            </a:extLst>
          </a:blip>
          <a:srcRect/>
          <a:stretch>
            <a:fillRect/>
          </a:stretch>
        </p:blipFill>
        <p:spPr bwMode="auto">
          <a:xfrm>
            <a:off x="1905001" y="4427539"/>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USBDISKPRO:WORK IN PROGRESS:Powerpoint Templates:Sec girl telescope.jpg"/>
          <p:cNvPicPr>
            <a:picLocks noChangeAspect="1" noChangeArrowheads="1"/>
          </p:cNvPicPr>
          <p:nvPr/>
        </p:nvPicPr>
        <p:blipFill>
          <a:blip r:embed="rId15" r:link="rId16" cstate="print">
            <a:extLst>
              <a:ext uri="{28A0092B-C50C-407E-A947-70E740481C1C}">
                <a14:useLocalDpi xmlns:a14="http://schemas.microsoft.com/office/drawing/2010/main" val="0"/>
              </a:ext>
            </a:extLst>
          </a:blip>
          <a:srcRect/>
          <a:stretch>
            <a:fillRect/>
          </a:stretch>
        </p:blipFill>
        <p:spPr bwMode="auto">
          <a:xfrm>
            <a:off x="1905001" y="5407026"/>
            <a:ext cx="917575" cy="917575"/>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12"/>
          <p:cNvSpPr>
            <a:spLocks noGrp="1" noChangeArrowheads="1"/>
          </p:cNvSpPr>
          <p:nvPr>
            <p:ph type="ctrTitle"/>
          </p:nvPr>
        </p:nvSpPr>
        <p:spPr bwMode="auto">
          <a:xfrm>
            <a:off x="3677253" y="498476"/>
            <a:ext cx="65532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GB" altLang="en-US" sz="3600" dirty="0"/>
              <a:t/>
            </a:r>
            <a:br>
              <a:rPr lang="en-GB" altLang="en-US" sz="3600" dirty="0"/>
            </a:br>
            <a:endParaRPr lang="en-GB" altLang="en-US" sz="3600" dirty="0"/>
          </a:p>
        </p:txBody>
      </p:sp>
      <p:sp>
        <p:nvSpPr>
          <p:cNvPr id="2061" name="Rectangle 13"/>
          <p:cNvSpPr>
            <a:spLocks noGrp="1" noChangeArrowheads="1"/>
          </p:cNvSpPr>
          <p:nvPr>
            <p:ph type="subTitle" idx="1"/>
          </p:nvPr>
        </p:nvSpPr>
        <p:spPr bwMode="auto">
          <a:xfrm>
            <a:off x="3796665" y="1104405"/>
            <a:ext cx="6076384" cy="4139899"/>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b="1" dirty="0">
                <a:latin typeface="Arial" panose="020B0604020202020204" pitchFamily="34" charset="0"/>
                <a:cs typeface="Arial" panose="020B0604020202020204" pitchFamily="34" charset="0"/>
              </a:rPr>
              <a:t>Anti-Bullying</a:t>
            </a:r>
          </a:p>
          <a:p>
            <a:r>
              <a:rPr lang="en-GB" altLang="en-US" b="1" dirty="0">
                <a:latin typeface="Arial" panose="020B0604020202020204" pitchFamily="34" charset="0"/>
                <a:cs typeface="Arial" panose="020B0604020202020204" pitchFamily="34" charset="0"/>
              </a:rPr>
              <a:t>Training 2023</a:t>
            </a:r>
          </a:p>
          <a:p>
            <a:endParaRPr lang="en-GB" altLang="en-US" b="1"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“Call it what it is!”</a:t>
            </a: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pic>
        <p:nvPicPr>
          <p:cNvPr id="2062" name="Picture 14" descr="USBDISKPRO:WORK IN PROGRESS:Powerpoint Templates:triangle.EPS.tif"/>
          <p:cNvPicPr>
            <a:picLocks noChangeAspect="1" noChangeArrowheads="1"/>
          </p:cNvPicPr>
          <p:nvPr/>
        </p:nvPicPr>
        <p:blipFill>
          <a:blip r:embed="rId17" r:link="rId18" cstate="print">
            <a:extLst>
              <a:ext uri="{28A0092B-C50C-407E-A947-70E740481C1C}">
                <a14:useLocalDpi xmlns:a14="http://schemas.microsoft.com/office/drawing/2010/main" val="0"/>
              </a:ext>
            </a:extLst>
          </a:blip>
          <a:srcRect/>
          <a:stretch>
            <a:fillRect/>
          </a:stretch>
        </p:blipFill>
        <p:spPr bwMode="auto">
          <a:xfrm>
            <a:off x="1828800" y="228600"/>
            <a:ext cx="1066800" cy="104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49886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AC408BD-EF84-4B65-A1CD-F72A96949FA4}"/>
              </a:ext>
            </a:extLst>
          </p:cNvPr>
          <p:cNvSpPr>
            <a:spLocks noGrp="1"/>
          </p:cNvSpPr>
          <p:nvPr>
            <p:ph type="title"/>
          </p:nvPr>
        </p:nvSpPr>
        <p:spPr>
          <a:xfrm>
            <a:off x="524741" y="620392"/>
            <a:ext cx="3808268" cy="5504688"/>
          </a:xfrm>
        </p:spPr>
        <p:txBody>
          <a:bodyPr>
            <a:normAutofit/>
          </a:bodyPr>
          <a:lstStyle/>
          <a:p>
            <a:r>
              <a:rPr lang="en-GB" sz="4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What do you think young people in schools could do to prevent bullying about appearance?</a:t>
            </a:r>
            <a:endParaRPr lang="en-GB" sz="4700" dirty="0">
              <a:solidFill>
                <a:schemeClr val="bg1"/>
              </a:solidFill>
            </a:endParaRPr>
          </a:p>
        </p:txBody>
      </p:sp>
      <p:graphicFrame>
        <p:nvGraphicFramePr>
          <p:cNvPr id="4" name="Content Placeholder 3">
            <a:extLst>
              <a:ext uri="{FF2B5EF4-FFF2-40B4-BE49-F238E27FC236}">
                <a16:creationId xmlns:a16="http://schemas.microsoft.com/office/drawing/2014/main" xmlns="" id="{196530E2-6B09-4BCB-80B2-E5F6ABAFFDDB}"/>
              </a:ext>
            </a:extLst>
          </p:cNvPr>
          <p:cNvGraphicFramePr>
            <a:graphicFrameLocks noGrp="1"/>
          </p:cNvGraphicFramePr>
          <p:nvPr>
            <p:ph idx="1"/>
            <p:extLst>
              <p:ext uri="{D42A27DB-BD31-4B8C-83A1-F6EECF244321}">
                <p14:modId xmlns:p14="http://schemas.microsoft.com/office/powerpoint/2010/main" val="3466094860"/>
              </p:ext>
            </p:extLst>
          </p:nvPr>
        </p:nvGraphicFramePr>
        <p:xfrm>
          <a:off x="5284381" y="620392"/>
          <a:ext cx="6613452" cy="6254462"/>
        </p:xfrm>
        <a:graphic>
          <a:graphicData uri="http://schemas.openxmlformats.org/drawingml/2006/table">
            <a:tbl>
              <a:tblPr firstRow="1" firstCol="1" bandRow="1"/>
              <a:tblGrid>
                <a:gridCol w="2488019">
                  <a:extLst>
                    <a:ext uri="{9D8B030D-6E8A-4147-A177-3AD203B41FA5}">
                      <a16:colId xmlns:a16="http://schemas.microsoft.com/office/drawing/2014/main" xmlns="" val="2898348721"/>
                    </a:ext>
                  </a:extLst>
                </a:gridCol>
                <a:gridCol w="2275367">
                  <a:extLst>
                    <a:ext uri="{9D8B030D-6E8A-4147-A177-3AD203B41FA5}">
                      <a16:colId xmlns:a16="http://schemas.microsoft.com/office/drawing/2014/main" xmlns="" val="3768626534"/>
                    </a:ext>
                  </a:extLst>
                </a:gridCol>
                <a:gridCol w="1850066">
                  <a:extLst>
                    <a:ext uri="{9D8B030D-6E8A-4147-A177-3AD203B41FA5}">
                      <a16:colId xmlns:a16="http://schemas.microsoft.com/office/drawing/2014/main" xmlns="" val="4079554463"/>
                    </a:ext>
                  </a:extLst>
                </a:gridCol>
              </a:tblGrid>
              <a:tr h="154430">
                <a:tc gridSpan="2">
                  <a:txBody>
                    <a:bodyPr/>
                    <a:lstStyle/>
                    <a:p>
                      <a:pPr algn="ctr"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Primary</a:t>
                      </a:r>
                      <a:endParaRPr lang="en-GB" sz="1400" b="1" i="0" u="none" strike="noStrike" dirty="0">
                        <a:effectLst/>
                        <a:latin typeface="Arial" panose="020B0604020202020204" pitchFamily="34" charset="0"/>
                      </a:endParaRPr>
                    </a:p>
                  </a:txBody>
                  <a:tcPr marL="46968" marR="46968" marT="6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a:txBody>
                    <a:bodyPr/>
                    <a:lstStyle/>
                    <a:p>
                      <a:pPr algn="ctr" fontAlgn="t">
                        <a:lnSpc>
                          <a:spcPct val="107000"/>
                        </a:lnSpc>
                        <a:spcBef>
                          <a:spcPts val="0"/>
                        </a:spcBef>
                        <a:spcAft>
                          <a:spcPts val="800"/>
                        </a:spcAft>
                      </a:pPr>
                      <a:r>
                        <a:rPr lang="en-GB" sz="1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Secondary</a:t>
                      </a:r>
                      <a:endParaRPr lang="en-GB" sz="1400" b="1" i="0" u="none" strike="noStrike" dirty="0">
                        <a:effectLst/>
                        <a:latin typeface="Arial" panose="020B0604020202020204" pitchFamily="34" charset="0"/>
                      </a:endParaRPr>
                    </a:p>
                  </a:txBody>
                  <a:tcPr marL="46968" marR="46968" marT="6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3358341995"/>
                  </a:ext>
                </a:extLst>
              </a:tr>
              <a:tr h="5350259">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Bully them back - too far - no!</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More rules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Reassure people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Talk about it in assembly*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Have the right to stand up for yourself</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If friendships are toxic move to play with a different group</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Walk away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Try and ignore it*</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Tell a teacher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Express your thoughts in a diary or on a video</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Talk to the bully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Ask friends to speak to the bully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Explain to the bully why it’s bad</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If its online, then block the bully</a:t>
                      </a:r>
                      <a:endParaRPr lang="en-GB" sz="1400" b="1" i="0" u="none" strike="noStrike" dirty="0">
                        <a:effectLst/>
                        <a:latin typeface="Arial" panose="020B0604020202020204" pitchFamily="34" charset="0"/>
                      </a:endParaRPr>
                    </a:p>
                  </a:txBody>
                  <a:tcPr marL="46968" marR="46968" marT="6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If you see someone bullying tell them to stop</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Tell people to think before they speak</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Protests to raise awareness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Respect other religions and races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Tell them the consequences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Ask the bully if this is a good thing to do</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Look out for others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Speak to a teacher before it gets worse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Use your voice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Self defence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Create a safe environment</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Make posters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Treat everyone equal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Tell them to stop</a:t>
                      </a:r>
                      <a:endParaRPr lang="en-GB" sz="1400" b="1" i="0" u="none" strike="noStrike" dirty="0">
                        <a:effectLst/>
                        <a:latin typeface="Arial" panose="020B0604020202020204" pitchFamily="34" charset="0"/>
                      </a:endParaRPr>
                    </a:p>
                  </a:txBody>
                  <a:tcPr marL="46968" marR="46968" marT="6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Educate that banter can turn into bullying</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Be kind and respectful</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Don't join in with bullies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Stick up for yourself*</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Let others know they can talk to you</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Stick up for people being bullied*</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Create lunchtime equality groups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Speak about personal experiences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Tell an adult*</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Create posters*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Speak to the bully about what they're doing</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Ignore the bully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Speak in Assembly</a:t>
                      </a:r>
                      <a:endParaRPr lang="en-GB" sz="1400" b="1" i="0" u="none" strike="noStrike" dirty="0">
                        <a:effectLst/>
                        <a:latin typeface="Arial" panose="020B0604020202020204" pitchFamily="34" charset="0"/>
                      </a:endParaRPr>
                    </a:p>
                  </a:txBody>
                  <a:tcPr marL="46968" marR="46968" marT="6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871891189"/>
                  </a:ext>
                </a:extLst>
              </a:tr>
            </a:tbl>
          </a:graphicData>
        </a:graphic>
      </p:graphicFrame>
    </p:spTree>
    <p:extLst>
      <p:ext uri="{BB962C8B-B14F-4D97-AF65-F5344CB8AC3E}">
        <p14:creationId xmlns:p14="http://schemas.microsoft.com/office/powerpoint/2010/main" val="376254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bwMode="auto">
          <a:xfrm>
            <a:off x="6072445" y="3794336"/>
            <a:ext cx="5319433" cy="192225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numCol="1" rtlCol="0" anchor="t" anchorCtr="0" compatLnSpc="1">
            <a:prstTxWarp prst="textNoShape">
              <a:avLst/>
            </a:prstTxWarp>
            <a:normAutofit/>
          </a:bodyPr>
          <a:lstStyle/>
          <a:p>
            <a:pPr algn="l"/>
            <a:r>
              <a:rPr lang="en-GB" sz="4800" dirty="0">
                <a:latin typeface="Arial" panose="020B0604020202020204" pitchFamily="34" charset="0"/>
                <a:cs typeface="Arial" panose="020B0604020202020204" pitchFamily="34" charset="0"/>
              </a:rPr>
              <a:t>Group Activity</a:t>
            </a:r>
            <a:endParaRPr lang="en-GB" altLang="en-US" sz="4800" dirty="0">
              <a:latin typeface="Arial Black" panose="020B0A04020102020204" pitchFamily="34" charset="0"/>
            </a:endParaRPr>
          </a:p>
        </p:txBody>
      </p:sp>
      <p:sp>
        <p:nvSpPr>
          <p:cNvPr id="2089" name="Freeform: Shape 2088">
            <a:extLst>
              <a:ext uri="{FF2B5EF4-FFF2-40B4-BE49-F238E27FC236}">
                <a16:creationId xmlns:a16="http://schemas.microsoft.com/office/drawing/2014/main" xmlns="" id="{0C526D66-3621-4347-B1EF-342CBF4DB9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83466"/>
            <a:ext cx="5393770" cy="6374535"/>
          </a:xfrm>
          <a:custGeom>
            <a:avLst/>
            <a:gdLst>
              <a:gd name="connsiteX0" fmla="*/ 2047752 w 5393770"/>
              <a:gd name="connsiteY0" fmla="*/ 0 h 6374535"/>
              <a:gd name="connsiteX1" fmla="*/ 5393770 w 5393770"/>
              <a:gd name="connsiteY1" fmla="*/ 3346018 h 6374535"/>
              <a:gd name="connsiteX2" fmla="*/ 3642663 w 5393770"/>
              <a:gd name="connsiteY2" fmla="*/ 6288190 h 6374535"/>
              <a:gd name="connsiteX3" fmla="*/ 3463422 w 5393770"/>
              <a:gd name="connsiteY3" fmla="*/ 6374535 h 6374535"/>
              <a:gd name="connsiteX4" fmla="*/ 624279 w 5393770"/>
              <a:gd name="connsiteY4" fmla="*/ 6374535 h 6374535"/>
              <a:gd name="connsiteX5" fmla="*/ 382249 w 5393770"/>
              <a:gd name="connsiteY5" fmla="*/ 6248727 h 6374535"/>
              <a:gd name="connsiteX6" fmla="*/ 143729 w 5393770"/>
              <a:gd name="connsiteY6" fmla="*/ 6097845 h 6374535"/>
              <a:gd name="connsiteX7" fmla="*/ 0 w 5393770"/>
              <a:gd name="connsiteY7" fmla="*/ 5989017 h 6374535"/>
              <a:gd name="connsiteX8" fmla="*/ 0 w 5393770"/>
              <a:gd name="connsiteY8" fmla="*/ 703020 h 6374535"/>
              <a:gd name="connsiteX9" fmla="*/ 143728 w 5393770"/>
              <a:gd name="connsiteY9" fmla="*/ 594191 h 6374535"/>
              <a:gd name="connsiteX10" fmla="*/ 2047752 w 5393770"/>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3770" h="6374535">
                <a:moveTo>
                  <a:pt x="2047752" y="0"/>
                </a:moveTo>
                <a:cubicBezTo>
                  <a:pt x="3895707" y="0"/>
                  <a:pt x="5393770" y="1498063"/>
                  <a:pt x="5393770" y="3346018"/>
                </a:cubicBezTo>
                <a:cubicBezTo>
                  <a:pt x="5393770" y="4616487"/>
                  <a:pt x="4685701" y="5721578"/>
                  <a:pt x="3642663" y="6288190"/>
                </a:cubicBezTo>
                <a:lnTo>
                  <a:pt x="3463422" y="6374535"/>
                </a:lnTo>
                <a:lnTo>
                  <a:pt x="624279" y="6374535"/>
                </a:lnTo>
                <a:lnTo>
                  <a:pt x="382249" y="6248727"/>
                </a:lnTo>
                <a:cubicBezTo>
                  <a:pt x="300507" y="6201724"/>
                  <a:pt x="220937" y="6151368"/>
                  <a:pt x="143729" y="6097845"/>
                </a:cubicBezTo>
                <a:lnTo>
                  <a:pt x="0" y="5989017"/>
                </a:lnTo>
                <a:lnTo>
                  <a:pt x="0" y="703020"/>
                </a:lnTo>
                <a:lnTo>
                  <a:pt x="143728" y="594191"/>
                </a:lnTo>
                <a:cubicBezTo>
                  <a:pt x="684187" y="219535"/>
                  <a:pt x="1340332" y="0"/>
                  <a:pt x="204775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1" name="Freeform: Shape 2090">
            <a:extLst>
              <a:ext uri="{FF2B5EF4-FFF2-40B4-BE49-F238E27FC236}">
                <a16:creationId xmlns:a16="http://schemas.microsoft.com/office/drawing/2014/main" xmlns="" id="{0193166D-DDF1-4F9A-A786-A7AEF5375C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7373"/>
            <a:ext cx="5229863" cy="6210629"/>
          </a:xfrm>
          <a:custGeom>
            <a:avLst/>
            <a:gdLst>
              <a:gd name="connsiteX0" fmla="*/ 2047751 w 5229863"/>
              <a:gd name="connsiteY0" fmla="*/ 0 h 6210629"/>
              <a:gd name="connsiteX1" fmla="*/ 5229863 w 5229863"/>
              <a:gd name="connsiteY1" fmla="*/ 3182112 h 6210629"/>
              <a:gd name="connsiteX2" fmla="*/ 3286373 w 5229863"/>
              <a:gd name="connsiteY2" fmla="*/ 6114158 h 6210629"/>
              <a:gd name="connsiteX3" fmla="*/ 3022794 w 5229863"/>
              <a:gd name="connsiteY3" fmla="*/ 6210629 h 6210629"/>
              <a:gd name="connsiteX4" fmla="*/ 1077939 w 5229863"/>
              <a:gd name="connsiteY4" fmla="*/ 6210629 h 6210629"/>
              <a:gd name="connsiteX5" fmla="*/ 953634 w 5229863"/>
              <a:gd name="connsiteY5" fmla="*/ 6171135 h 6210629"/>
              <a:gd name="connsiteX6" fmla="*/ 23632 w 5229863"/>
              <a:gd name="connsiteY6" fmla="*/ 5637585 h 6210629"/>
              <a:gd name="connsiteX7" fmla="*/ 0 w 5229863"/>
              <a:gd name="connsiteY7" fmla="*/ 5616107 h 6210629"/>
              <a:gd name="connsiteX8" fmla="*/ 0 w 5229863"/>
              <a:gd name="connsiteY8" fmla="*/ 748118 h 6210629"/>
              <a:gd name="connsiteX9" fmla="*/ 23632 w 5229863"/>
              <a:gd name="connsiteY9" fmla="*/ 726640 h 6210629"/>
              <a:gd name="connsiteX10" fmla="*/ 2047751 w 5229863"/>
              <a:gd name="connsiteY10" fmla="*/ 0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9863" h="6210629">
                <a:moveTo>
                  <a:pt x="2047751" y="0"/>
                </a:moveTo>
                <a:cubicBezTo>
                  <a:pt x="3805183" y="0"/>
                  <a:pt x="5229863" y="1424680"/>
                  <a:pt x="5229863" y="3182112"/>
                </a:cubicBezTo>
                <a:cubicBezTo>
                  <a:pt x="5229863" y="4500186"/>
                  <a:pt x="4428481" y="5631087"/>
                  <a:pt x="3286373" y="6114158"/>
                </a:cubicBezTo>
                <a:lnTo>
                  <a:pt x="3022794" y="6210629"/>
                </a:lnTo>
                <a:lnTo>
                  <a:pt x="1077939" y="6210629"/>
                </a:lnTo>
                <a:lnTo>
                  <a:pt x="953634" y="6171135"/>
                </a:lnTo>
                <a:cubicBezTo>
                  <a:pt x="612471" y="6046219"/>
                  <a:pt x="298661" y="5864559"/>
                  <a:pt x="23632" y="5637585"/>
                </a:cubicBezTo>
                <a:lnTo>
                  <a:pt x="0" y="5616107"/>
                </a:lnTo>
                <a:lnTo>
                  <a:pt x="0" y="748118"/>
                </a:lnTo>
                <a:lnTo>
                  <a:pt x="23632" y="726640"/>
                </a:lnTo>
                <a:cubicBezTo>
                  <a:pt x="573689" y="272693"/>
                  <a:pt x="1278875" y="0"/>
                  <a:pt x="20477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3" name="Freeform: Shape 2092">
            <a:extLst>
              <a:ext uri="{FF2B5EF4-FFF2-40B4-BE49-F238E27FC236}">
                <a16:creationId xmlns:a16="http://schemas.microsoft.com/office/drawing/2014/main" xmlns="" id="{8A177BCC-4208-4795-8572-4D623BA1E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5" name="Freeform: Shape 2094">
            <a:extLst>
              <a:ext uri="{FF2B5EF4-FFF2-40B4-BE49-F238E27FC236}">
                <a16:creationId xmlns:a16="http://schemas.microsoft.com/office/drawing/2014/main" xmlns="" id="{E4EE7214-AC05-465E-A501-65AA04EF5E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98355"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descr="Questions with solid fill">
            <a:extLst>
              <a:ext uri="{FF2B5EF4-FFF2-40B4-BE49-F238E27FC236}">
                <a16:creationId xmlns:a16="http://schemas.microsoft.com/office/drawing/2014/main" xmlns="" id="{24141E79-CF2D-414F-84FC-AD1C76E8AC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593550" y="110681"/>
            <a:ext cx="1828801" cy="1828801"/>
          </a:xfrm>
          <a:prstGeom prst="rect">
            <a:avLst/>
          </a:prstGeom>
        </p:spPr>
      </p:pic>
      <p:pic>
        <p:nvPicPr>
          <p:cNvPr id="14" name="Picture 13">
            <a:extLst>
              <a:ext uri="{FF2B5EF4-FFF2-40B4-BE49-F238E27FC236}">
                <a16:creationId xmlns:a16="http://schemas.microsoft.com/office/drawing/2014/main" xmlns="" id="{4A21FB17-BB47-411E-95C4-DD52183BD8CF}"/>
              </a:ext>
            </a:extLst>
          </p:cNvPr>
          <p:cNvPicPr/>
          <p:nvPr/>
        </p:nvPicPr>
        <p:blipFill>
          <a:blip r:embed="rId5" r:link="rId6">
            <a:extLst>
              <a:ext uri="{28A0092B-C50C-407E-A947-70E740481C1C}">
                <a14:useLocalDpi xmlns:a14="http://schemas.microsoft.com/office/drawing/2010/main" val="0"/>
              </a:ext>
            </a:extLst>
          </a:blip>
          <a:stretch>
            <a:fillRect/>
          </a:stretch>
        </p:blipFill>
        <p:spPr bwMode="auto">
          <a:xfrm>
            <a:off x="512356" y="1670714"/>
            <a:ext cx="3326775" cy="4435701"/>
          </a:xfrm>
          <a:prstGeom prst="rect">
            <a:avLst/>
          </a:prstGeom>
          <a:noFill/>
        </p:spPr>
      </p:pic>
    </p:spTree>
    <p:extLst>
      <p:ext uri="{BB962C8B-B14F-4D97-AF65-F5344CB8AC3E}">
        <p14:creationId xmlns:p14="http://schemas.microsoft.com/office/powerpoint/2010/main" val="1229381799"/>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44FFC8D-68A1-4C37-8EA8-F17BC653E35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1687826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44FFC8D-68A1-4C37-8EA8-F17BC653E35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713173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44FFC8D-68A1-4C37-8EA8-F17BC653E35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0"/>
            <a:ext cx="12191999" cy="6858000"/>
          </a:xfrm>
          <a:prstGeom prst="rect">
            <a:avLst/>
          </a:prstGeom>
        </p:spPr>
      </p:pic>
    </p:spTree>
    <p:extLst>
      <p:ext uri="{BB962C8B-B14F-4D97-AF65-F5344CB8AC3E}">
        <p14:creationId xmlns:p14="http://schemas.microsoft.com/office/powerpoint/2010/main" val="395634697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3043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respectme #AntiBullyingWeek (@_respectme_) / Twitter">
            <a:extLst>
              <a:ext uri="{FF2B5EF4-FFF2-40B4-BE49-F238E27FC236}">
                <a16:creationId xmlns:a16="http://schemas.microsoft.com/office/drawing/2014/main" xmlns="" id="{0D7722AB-631B-49C4-A30B-70974DB4B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363538"/>
            <a:ext cx="4392613" cy="4392613"/>
          </a:xfrm>
          <a:prstGeom prst="rect">
            <a:avLst/>
          </a:prstGeom>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xmlns="" id="{84FDC8FF-057E-43B5-8842-4B5774F7A33F}"/>
              </a:ext>
            </a:extLst>
          </p:cNvPr>
          <p:cNvPicPr>
            <a:picLocks noGrp="1" noChangeAspect="1"/>
          </p:cNvPicPr>
          <p:nvPr>
            <p:ph idx="1"/>
          </p:nvPr>
        </p:nvPicPr>
        <p:blipFill>
          <a:blip r:embed="rId4" cstate="screen">
            <a:extLst>
              <a:ext uri="{28A0092B-C50C-407E-A947-70E740481C1C}">
                <a14:useLocalDpi xmlns:a14="http://schemas.microsoft.com/office/drawing/2010/main" val="0"/>
              </a:ext>
            </a:extLst>
          </a:blip>
          <a:stretch>
            <a:fillRect/>
          </a:stretch>
        </p:blipFill>
        <p:spPr>
          <a:xfrm>
            <a:off x="5176838" y="363538"/>
            <a:ext cx="6300788" cy="4392613"/>
          </a:xfrm>
        </p:spPr>
      </p:pic>
      <p:sp>
        <p:nvSpPr>
          <p:cNvPr id="2" name="Title 1">
            <a:extLst>
              <a:ext uri="{FF2B5EF4-FFF2-40B4-BE49-F238E27FC236}">
                <a16:creationId xmlns:a16="http://schemas.microsoft.com/office/drawing/2014/main" xmlns="" id="{76F096BA-BB35-4F29-BF34-CF1FE19FD8BF}"/>
              </a:ext>
            </a:extLst>
          </p:cNvPr>
          <p:cNvSpPr>
            <a:spLocks noGrp="1"/>
          </p:cNvSpPr>
          <p:nvPr>
            <p:ph type="title"/>
          </p:nvPr>
        </p:nvSpPr>
        <p:spPr>
          <a:xfrm>
            <a:off x="556532" y="5322147"/>
            <a:ext cx="11210925" cy="744836"/>
          </a:xfrm>
        </p:spPr>
        <p:txBody>
          <a:bodyPr vert="horz" lIns="91440" tIns="45720" rIns="91440" bIns="45720" rtlCol="0" anchor="ctr">
            <a:normAutofit/>
          </a:bodyPr>
          <a:lstStyle/>
          <a:p>
            <a:pPr algn="ctr"/>
            <a:r>
              <a:rPr lang="en-US" sz="2200" b="1" i="1" kern="1200" dirty="0">
                <a:solidFill>
                  <a:schemeClr val="bg1"/>
                </a:solidFill>
                <a:latin typeface="+mj-lt"/>
                <a:ea typeface="+mj-ea"/>
                <a:cs typeface="+mj-cs"/>
              </a:rPr>
              <a:t>Lisa Armstrong, Interim Director </a:t>
            </a:r>
            <a:r>
              <a:rPr lang="en-US" sz="2200" b="1" i="1" kern="1200" dirty="0" err="1">
                <a:solidFill>
                  <a:schemeClr val="bg1"/>
                </a:solidFill>
                <a:latin typeface="+mj-lt"/>
                <a:ea typeface="+mj-ea"/>
                <a:cs typeface="+mj-cs"/>
              </a:rPr>
              <a:t>respectme</a:t>
            </a:r>
            <a:r>
              <a:rPr lang="en-US" sz="2200" b="1" i="1" kern="1200" dirty="0">
                <a:solidFill>
                  <a:schemeClr val="bg1"/>
                </a:solidFill>
                <a:latin typeface="+mj-lt"/>
                <a:ea typeface="+mj-ea"/>
                <a:cs typeface="+mj-cs"/>
              </a:rPr>
              <a:t/>
            </a:r>
            <a:br>
              <a:rPr lang="en-US" sz="2200" b="1" i="1" kern="1200" dirty="0">
                <a:solidFill>
                  <a:schemeClr val="bg1"/>
                </a:solidFill>
                <a:latin typeface="+mj-lt"/>
                <a:ea typeface="+mj-ea"/>
                <a:cs typeface="+mj-cs"/>
              </a:rPr>
            </a:br>
            <a:r>
              <a:rPr lang="en-US" sz="2200" b="1" i="1" kern="1200" dirty="0">
                <a:solidFill>
                  <a:schemeClr val="bg1"/>
                </a:solidFill>
                <a:latin typeface="+mj-lt"/>
                <a:ea typeface="+mj-ea"/>
                <a:cs typeface="+mj-cs"/>
              </a:rPr>
              <a:t>Lorraine Glass, Interim Director </a:t>
            </a:r>
            <a:r>
              <a:rPr lang="en-US" sz="2200" b="1" i="1" kern="1200" dirty="0" err="1">
                <a:solidFill>
                  <a:schemeClr val="bg1"/>
                </a:solidFill>
                <a:latin typeface="+mj-lt"/>
                <a:ea typeface="+mj-ea"/>
                <a:cs typeface="+mj-cs"/>
              </a:rPr>
              <a:t>respectme</a:t>
            </a:r>
            <a:endParaRPr lang="en-US" sz="2200" b="1" i="1" kern="1200" dirty="0">
              <a:solidFill>
                <a:schemeClr val="bg1"/>
              </a:solidFill>
              <a:latin typeface="+mj-lt"/>
              <a:ea typeface="+mj-ea"/>
              <a:cs typeface="+mj-cs"/>
            </a:endParaRPr>
          </a:p>
        </p:txBody>
      </p:sp>
    </p:spTree>
    <p:extLst>
      <p:ext uri="{BB962C8B-B14F-4D97-AF65-F5344CB8AC3E}">
        <p14:creationId xmlns:p14="http://schemas.microsoft.com/office/powerpoint/2010/main" val="40131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xmlns="" id="{B32DE8DB-F504-4791-9594-451B568B31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9955224-0D84-4D8E-ABC9-0259170EABEF}"/>
              </a:ext>
            </a:extLst>
          </p:cNvPr>
          <p:cNvSpPr>
            <a:spLocks noGrp="1"/>
          </p:cNvSpPr>
          <p:nvPr>
            <p:ph type="title"/>
          </p:nvPr>
        </p:nvSpPr>
        <p:spPr>
          <a:xfrm>
            <a:off x="9207794" y="891541"/>
            <a:ext cx="2753833" cy="4074074"/>
          </a:xfrm>
        </p:spPr>
        <p:txBody>
          <a:bodyPr vert="horz" lIns="91440" tIns="45720" rIns="91440" bIns="45720" rtlCol="0" anchor="b">
            <a:normAutofit/>
          </a:bodyPr>
          <a:lstStyle/>
          <a:p>
            <a:r>
              <a:rPr lang="en-US" sz="6000" dirty="0"/>
              <a:t>Anti-Bullying Charter</a:t>
            </a:r>
          </a:p>
        </p:txBody>
      </p:sp>
      <p:sp>
        <p:nvSpPr>
          <p:cNvPr id="24" name="Rectangle 13">
            <a:extLst>
              <a:ext uri="{FF2B5EF4-FFF2-40B4-BE49-F238E27FC236}">
                <a16:creationId xmlns:a16="http://schemas.microsoft.com/office/drawing/2014/main" xmlns="" id="{56043DD8-E900-4EC1-91AB-BFFC63E4B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FA0A8EB8-8821-4328-A48F-7A8DC6A8834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12073" y="891540"/>
            <a:ext cx="3881434" cy="5466807"/>
          </a:xfrm>
          <a:prstGeom prst="rect">
            <a:avLst/>
          </a:prstGeom>
          <a:effectLst>
            <a:outerShdw blurRad="406400" dist="317500" dir="5400000" sx="89000" sy="89000" rotWithShape="0">
              <a:prstClr val="black">
                <a:alpha val="15000"/>
              </a:prstClr>
            </a:outerShdw>
          </a:effectLst>
        </p:spPr>
      </p:pic>
      <p:pic>
        <p:nvPicPr>
          <p:cNvPr id="5" name="Picture 4">
            <a:extLst>
              <a:ext uri="{FF2B5EF4-FFF2-40B4-BE49-F238E27FC236}">
                <a16:creationId xmlns:a16="http://schemas.microsoft.com/office/drawing/2014/main" xmlns="" id="{BD6C89FE-80D6-4FB2-8AE5-8DEAF310607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6012" y="891541"/>
            <a:ext cx="3854099" cy="5466806"/>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56152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B0792D4F-247E-46FE-85FC-881DEFA41D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 name="Picture 5">
            <a:extLst>
              <a:ext uri="{FF2B5EF4-FFF2-40B4-BE49-F238E27FC236}">
                <a16:creationId xmlns:a16="http://schemas.microsoft.com/office/drawing/2014/main" xmlns="" id="{6FC03EA2-4C0C-4CAF-AC8B-2804CD1C28D3}"/>
              </a:ext>
            </a:extLst>
          </p:cNvPr>
          <p:cNvPicPr/>
          <p:nvPr/>
        </p:nvPicPr>
        <p:blipFill>
          <a:blip r:embed="rId3">
            <a:extLst>
              <a:ext uri="{28A0092B-C50C-407E-A947-70E740481C1C}">
                <a14:useLocalDpi xmlns:a14="http://schemas.microsoft.com/office/drawing/2010/main" val="0"/>
              </a:ext>
            </a:extLst>
          </a:blip>
          <a:stretch>
            <a:fillRect/>
          </a:stretch>
        </p:blipFill>
        <p:spPr>
          <a:xfrm>
            <a:off x="2614058" y="624325"/>
            <a:ext cx="2405063" cy="3154278"/>
          </a:xfrm>
          <a:prstGeom prst="rect">
            <a:avLst/>
          </a:prstGeom>
        </p:spPr>
      </p:pic>
      <p:pic>
        <p:nvPicPr>
          <p:cNvPr id="9" name="Picture 8">
            <a:extLst>
              <a:ext uri="{FF2B5EF4-FFF2-40B4-BE49-F238E27FC236}">
                <a16:creationId xmlns:a16="http://schemas.microsoft.com/office/drawing/2014/main" xmlns="" id="{EDA376C3-F672-4508-958E-65F6B94B8FF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771320" y="640079"/>
            <a:ext cx="2199243" cy="3138524"/>
          </a:xfrm>
          <a:prstGeom prst="rect">
            <a:avLst/>
          </a:prstGeom>
        </p:spPr>
      </p:pic>
      <p:pic>
        <p:nvPicPr>
          <p:cNvPr id="7" name="Picture 6">
            <a:extLst>
              <a:ext uri="{FF2B5EF4-FFF2-40B4-BE49-F238E27FC236}">
                <a16:creationId xmlns:a16="http://schemas.microsoft.com/office/drawing/2014/main" xmlns="" id="{6A1E3A8A-4A23-4403-9E06-21DD67AE5E1C}"/>
              </a:ext>
            </a:extLst>
          </p:cNvPr>
          <p:cNvPicPr/>
          <p:nvPr/>
        </p:nvPicPr>
        <p:blipFill>
          <a:blip r:embed="rId5">
            <a:extLst>
              <a:ext uri="{28A0092B-C50C-407E-A947-70E740481C1C}">
                <a14:useLocalDpi xmlns:a14="http://schemas.microsoft.com/office/drawing/2010/main" val="0"/>
              </a:ext>
            </a:extLst>
          </a:blip>
          <a:stretch>
            <a:fillRect/>
          </a:stretch>
        </p:blipFill>
        <p:spPr>
          <a:xfrm>
            <a:off x="5131071" y="624325"/>
            <a:ext cx="2058987" cy="3138524"/>
          </a:xfrm>
          <a:prstGeom prst="rect">
            <a:avLst/>
          </a:prstGeom>
        </p:spPr>
      </p:pic>
      <p:pic>
        <p:nvPicPr>
          <p:cNvPr id="8" name="Picture 7">
            <a:extLst>
              <a:ext uri="{FF2B5EF4-FFF2-40B4-BE49-F238E27FC236}">
                <a16:creationId xmlns:a16="http://schemas.microsoft.com/office/drawing/2014/main" xmlns="" id="{957D2E29-4572-453D-8316-B03BAA75B04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406616" y="640079"/>
            <a:ext cx="2275737" cy="3138524"/>
          </a:xfrm>
          <a:prstGeom prst="rect">
            <a:avLst/>
          </a:prstGeom>
        </p:spPr>
      </p:pic>
      <p:pic>
        <p:nvPicPr>
          <p:cNvPr id="5" name="Picture 4">
            <a:extLst>
              <a:ext uri="{FF2B5EF4-FFF2-40B4-BE49-F238E27FC236}">
                <a16:creationId xmlns:a16="http://schemas.microsoft.com/office/drawing/2014/main" xmlns="" id="{75E5390B-A66F-464D-989B-3019BF026A2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846" y="640079"/>
            <a:ext cx="2405063" cy="3138524"/>
          </a:xfrm>
          <a:prstGeom prst="rect">
            <a:avLst/>
          </a:prstGeom>
        </p:spPr>
      </p:pic>
      <p:sp>
        <p:nvSpPr>
          <p:cNvPr id="2" name="Title 1">
            <a:extLst>
              <a:ext uri="{FF2B5EF4-FFF2-40B4-BE49-F238E27FC236}">
                <a16:creationId xmlns:a16="http://schemas.microsoft.com/office/drawing/2014/main" xmlns="" id="{6DA28FC9-B64E-4DC6-B78F-1119910D9D51}"/>
              </a:ext>
            </a:extLst>
          </p:cNvPr>
          <p:cNvSpPr>
            <a:spLocks noGrp="1"/>
          </p:cNvSpPr>
          <p:nvPr>
            <p:ph type="title"/>
          </p:nvPr>
        </p:nvSpPr>
        <p:spPr>
          <a:xfrm>
            <a:off x="888715" y="4892358"/>
            <a:ext cx="10543700" cy="1325563"/>
          </a:xfrm>
        </p:spPr>
        <p:txBody>
          <a:bodyPr>
            <a:normAutofit/>
          </a:bodyPr>
          <a:lstStyle/>
          <a:p>
            <a:pPr algn="ctr"/>
            <a:r>
              <a:rPr lang="en-GB" sz="4000" b="1" dirty="0">
                <a:solidFill>
                  <a:schemeClr val="bg1"/>
                </a:solidFill>
              </a:rPr>
              <a:t>Next steps…</a:t>
            </a:r>
          </a:p>
        </p:txBody>
      </p:sp>
    </p:spTree>
    <p:extLst>
      <p:ext uri="{BB962C8B-B14F-4D97-AF65-F5344CB8AC3E}">
        <p14:creationId xmlns:p14="http://schemas.microsoft.com/office/powerpoint/2010/main" val="874312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C9C3664-1D8B-4896-B19E-741FF18DCB8A}"/>
              </a:ext>
            </a:extLst>
          </p:cNvPr>
          <p:cNvSpPr>
            <a:spLocks noGrp="1"/>
          </p:cNvSpPr>
          <p:nvPr>
            <p:ph type="title"/>
          </p:nvPr>
        </p:nvSpPr>
        <p:spPr>
          <a:xfrm>
            <a:off x="6746628" y="1573619"/>
            <a:ext cx="4645250" cy="3099454"/>
          </a:xfrm>
        </p:spPr>
        <p:txBody>
          <a:bodyPr vert="horz" lIns="91440" tIns="45720" rIns="91440" bIns="45720" rtlCol="0" anchor="b">
            <a:normAutofit fontScale="90000"/>
          </a:bodyPr>
          <a:lstStyle/>
          <a:p>
            <a:r>
              <a:rPr lang="en-US" sz="5300" b="1" kern="1200" dirty="0">
                <a:solidFill>
                  <a:schemeClr val="bg1"/>
                </a:solidFill>
                <a:latin typeface="+mj-lt"/>
                <a:ea typeface="+mj-ea"/>
                <a:cs typeface="+mj-cs"/>
              </a:rPr>
              <a:t>Thank you</a:t>
            </a:r>
            <a:r>
              <a:rPr lang="en-US" sz="4000" b="1" kern="1200" dirty="0">
                <a:solidFill>
                  <a:schemeClr val="bg1"/>
                </a:solidFill>
                <a:latin typeface="+mj-lt"/>
                <a:ea typeface="+mj-ea"/>
                <a:cs typeface="+mj-cs"/>
              </a:rPr>
              <a:t/>
            </a:r>
            <a:br>
              <a:rPr lang="en-US" sz="4000" b="1" kern="1200" dirty="0">
                <a:solidFill>
                  <a:schemeClr val="bg1"/>
                </a:solidFill>
                <a:latin typeface="+mj-lt"/>
                <a:ea typeface="+mj-ea"/>
                <a:cs typeface="+mj-cs"/>
              </a:rPr>
            </a:br>
            <a:r>
              <a:rPr lang="en-US" sz="2000" kern="1200" dirty="0">
                <a:solidFill>
                  <a:schemeClr val="bg1"/>
                </a:solidFill>
                <a:latin typeface="+mj-lt"/>
                <a:ea typeface="+mj-ea"/>
                <a:cs typeface="+mj-cs"/>
              </a:rPr>
              <a:t/>
            </a:r>
            <a:br>
              <a:rPr lang="en-US" sz="2000" kern="1200" dirty="0">
                <a:solidFill>
                  <a:schemeClr val="bg1"/>
                </a:solidFill>
                <a:latin typeface="+mj-lt"/>
                <a:ea typeface="+mj-ea"/>
                <a:cs typeface="+mj-cs"/>
              </a:rPr>
            </a:br>
            <a:r>
              <a:rPr lang="en-US" sz="2700" kern="1200" dirty="0">
                <a:solidFill>
                  <a:schemeClr val="bg1"/>
                </a:solidFill>
                <a:latin typeface="+mj-lt"/>
                <a:ea typeface="+mj-ea"/>
                <a:cs typeface="+mj-cs"/>
                <a:hlinkClick r:id="rId3"/>
              </a:rPr>
              <a:t>barry.syme@glasgow.gov.uk</a:t>
            </a:r>
            <a:r>
              <a:rPr lang="en-US" sz="2700" kern="1200" dirty="0">
                <a:solidFill>
                  <a:schemeClr val="bg1"/>
                </a:solidFill>
                <a:latin typeface="+mj-lt"/>
                <a:ea typeface="+mj-ea"/>
                <a:cs typeface="+mj-cs"/>
              </a:rPr>
              <a:t/>
            </a:r>
            <a:br>
              <a:rPr lang="en-US" sz="2700" kern="1200" dirty="0">
                <a:solidFill>
                  <a:schemeClr val="bg1"/>
                </a:solidFill>
                <a:latin typeface="+mj-lt"/>
                <a:ea typeface="+mj-ea"/>
                <a:cs typeface="+mj-cs"/>
              </a:rPr>
            </a:br>
            <a:r>
              <a:rPr lang="en-US" sz="2700" kern="1200" dirty="0">
                <a:solidFill>
                  <a:schemeClr val="bg1"/>
                </a:solidFill>
                <a:latin typeface="+mj-lt"/>
                <a:ea typeface="+mj-ea"/>
                <a:cs typeface="+mj-cs"/>
              </a:rPr>
              <a:t/>
            </a:r>
            <a:br>
              <a:rPr lang="en-US" sz="2700" kern="1200" dirty="0">
                <a:solidFill>
                  <a:schemeClr val="bg1"/>
                </a:solidFill>
                <a:latin typeface="+mj-lt"/>
                <a:ea typeface="+mj-ea"/>
                <a:cs typeface="+mj-cs"/>
              </a:rPr>
            </a:br>
            <a:r>
              <a:rPr lang="en-US" sz="2700" kern="1200" dirty="0">
                <a:solidFill>
                  <a:schemeClr val="bg1"/>
                </a:solidFill>
                <a:latin typeface="+mj-lt"/>
                <a:ea typeface="+mj-ea"/>
                <a:cs typeface="+mj-cs"/>
                <a:hlinkClick r:id="rId4"/>
              </a:rPr>
              <a:t>jane.arthur@glasgow.gov.uk</a:t>
            </a:r>
            <a:r>
              <a:rPr lang="en-US" sz="2700" kern="1200" dirty="0">
                <a:solidFill>
                  <a:schemeClr val="bg1"/>
                </a:solidFill>
                <a:latin typeface="+mj-lt"/>
                <a:ea typeface="+mj-ea"/>
                <a:cs typeface="+mj-cs"/>
              </a:rPr>
              <a:t/>
            </a:r>
            <a:br>
              <a:rPr lang="en-US" sz="2700" kern="1200" dirty="0">
                <a:solidFill>
                  <a:schemeClr val="bg1"/>
                </a:solidFill>
                <a:latin typeface="+mj-lt"/>
                <a:ea typeface="+mj-ea"/>
                <a:cs typeface="+mj-cs"/>
              </a:rPr>
            </a:br>
            <a:r>
              <a:rPr lang="en-US" sz="2700" kern="1200" dirty="0">
                <a:solidFill>
                  <a:schemeClr val="bg1"/>
                </a:solidFill>
                <a:latin typeface="+mj-lt"/>
                <a:ea typeface="+mj-ea"/>
                <a:cs typeface="+mj-cs"/>
              </a:rPr>
              <a:t/>
            </a:r>
            <a:br>
              <a:rPr lang="en-US" sz="2700" kern="1200" dirty="0">
                <a:solidFill>
                  <a:schemeClr val="bg1"/>
                </a:solidFill>
                <a:latin typeface="+mj-lt"/>
                <a:ea typeface="+mj-ea"/>
                <a:cs typeface="+mj-cs"/>
              </a:rPr>
            </a:br>
            <a:r>
              <a:rPr lang="en-US" sz="2700" kern="1200" dirty="0">
                <a:solidFill>
                  <a:schemeClr val="bg1"/>
                </a:solidFill>
                <a:latin typeface="+mj-lt"/>
                <a:ea typeface="+mj-ea"/>
                <a:cs typeface="+mj-cs"/>
                <a:hlinkClick r:id="rId5"/>
              </a:rPr>
              <a:t>lisa.armstrong@samh.org.uk</a:t>
            </a:r>
            <a:r>
              <a:rPr lang="en-US" sz="2700" kern="1200" dirty="0">
                <a:solidFill>
                  <a:schemeClr val="bg1"/>
                </a:solidFill>
                <a:latin typeface="+mj-lt"/>
                <a:ea typeface="+mj-ea"/>
                <a:cs typeface="+mj-cs"/>
              </a:rPr>
              <a:t/>
            </a:r>
            <a:br>
              <a:rPr lang="en-US" sz="2700" kern="1200" dirty="0">
                <a:solidFill>
                  <a:schemeClr val="bg1"/>
                </a:solidFill>
                <a:latin typeface="+mj-lt"/>
                <a:ea typeface="+mj-ea"/>
                <a:cs typeface="+mj-cs"/>
              </a:rPr>
            </a:br>
            <a:r>
              <a:rPr lang="en-US" sz="2700" kern="1200" dirty="0">
                <a:solidFill>
                  <a:schemeClr val="bg1"/>
                </a:solidFill>
                <a:latin typeface="+mj-lt"/>
                <a:ea typeface="+mj-ea"/>
                <a:cs typeface="+mj-cs"/>
              </a:rPr>
              <a:t/>
            </a:r>
            <a:br>
              <a:rPr lang="en-US" sz="2700" kern="1200" dirty="0">
                <a:solidFill>
                  <a:schemeClr val="bg1"/>
                </a:solidFill>
                <a:latin typeface="+mj-lt"/>
                <a:ea typeface="+mj-ea"/>
                <a:cs typeface="+mj-cs"/>
              </a:rPr>
            </a:br>
            <a:r>
              <a:rPr lang="en-US" sz="2700" kern="1200" dirty="0">
                <a:solidFill>
                  <a:schemeClr val="bg1"/>
                </a:solidFill>
                <a:latin typeface="+mj-lt"/>
                <a:ea typeface="+mj-ea"/>
                <a:cs typeface="+mj-cs"/>
                <a:hlinkClick r:id="rId6"/>
              </a:rPr>
              <a:t>lorraine.glass@respectme.org.uk</a:t>
            </a:r>
            <a:r>
              <a:rPr lang="en-US" sz="2000" kern="1200" dirty="0">
                <a:solidFill>
                  <a:schemeClr val="bg1"/>
                </a:solidFill>
                <a:latin typeface="+mj-lt"/>
                <a:ea typeface="+mj-ea"/>
                <a:cs typeface="+mj-cs"/>
              </a:rPr>
              <a:t/>
            </a:r>
            <a:br>
              <a:rPr lang="en-US" sz="2000" kern="1200" dirty="0">
                <a:solidFill>
                  <a:schemeClr val="bg1"/>
                </a:solidFill>
                <a:latin typeface="+mj-lt"/>
                <a:ea typeface="+mj-ea"/>
                <a:cs typeface="+mj-cs"/>
              </a:rPr>
            </a:br>
            <a:r>
              <a:rPr lang="en-US" sz="2000" kern="1200" dirty="0">
                <a:solidFill>
                  <a:schemeClr val="bg1"/>
                </a:solidFill>
                <a:latin typeface="+mj-lt"/>
                <a:ea typeface="+mj-ea"/>
                <a:cs typeface="+mj-cs"/>
              </a:rPr>
              <a:t/>
            </a:r>
            <a:br>
              <a:rPr lang="en-US" sz="2000" kern="1200" dirty="0">
                <a:solidFill>
                  <a:schemeClr val="bg1"/>
                </a:solidFill>
                <a:latin typeface="+mj-lt"/>
                <a:ea typeface="+mj-ea"/>
                <a:cs typeface="+mj-cs"/>
              </a:rPr>
            </a:br>
            <a:r>
              <a:rPr lang="en-US" sz="2000" kern="1200" dirty="0">
                <a:solidFill>
                  <a:schemeClr val="bg1"/>
                </a:solidFill>
                <a:latin typeface="+mj-lt"/>
                <a:ea typeface="+mj-ea"/>
                <a:cs typeface="+mj-cs"/>
              </a:rPr>
              <a:t> </a:t>
            </a:r>
          </a:p>
        </p:txBody>
      </p:sp>
      <p:sp>
        <p:nvSpPr>
          <p:cNvPr id="30" name="Freeform: Shape 2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Thumbs up sign with solid fill">
            <a:extLst>
              <a:ext uri="{FF2B5EF4-FFF2-40B4-BE49-F238E27FC236}">
                <a16:creationId xmlns:a16="http://schemas.microsoft.com/office/drawing/2014/main" xmlns="" id="{E455ED21-8CD7-41D1-A9FA-BD3B9B2F3445}"/>
              </a:ext>
            </a:extLst>
          </p:cNvPr>
          <p:cNvPicPr>
            <a:picLocks noGrp="1" noChangeAspect="1"/>
          </p:cNvPicPr>
          <p:nvPr>
            <p:ph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1668528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USBDISKPRO:WORK IN PROGRESS:Powerpoint Templates:Background No2.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055661" y="37329"/>
            <a:ext cx="9677400" cy="684688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USBDISKPRO:WORK IN PROGRESS:Powerpoint Templates:Child with plant.jp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905001" y="1484314"/>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SBDISKPRO:WORK IN PROGRESS:Powerpoint Templates:Kids at table.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1905001" y="3448051"/>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USBDISKPRO:WORK IN PROGRESS:Powerpoint Templates:Young blonde boy.jpg"/>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1908176" y="2463801"/>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SBDISKPRO:WORK IN PROGRESS:Powerpoint Templates:Teenager male.jpg"/>
          <p:cNvPicPr>
            <a:picLocks noChangeAspect="1" noChangeArrowheads="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1905001" y="4427539"/>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USBDISKPRO:WORK IN PROGRESS:Powerpoint Templates:Sec girl telescope.jpg"/>
          <p:cNvPicPr>
            <a:picLocks noChangeAspect="1" noChangeArrowheads="1"/>
          </p:cNvPicPr>
          <p:nvPr/>
        </p:nvPicPr>
        <p:blipFill>
          <a:blip r:embed="rId13" r:link="rId14" cstate="print">
            <a:extLst>
              <a:ext uri="{28A0092B-C50C-407E-A947-70E740481C1C}">
                <a14:useLocalDpi xmlns:a14="http://schemas.microsoft.com/office/drawing/2010/main" val="0"/>
              </a:ext>
            </a:extLst>
          </a:blip>
          <a:srcRect/>
          <a:stretch>
            <a:fillRect/>
          </a:stretch>
        </p:blipFill>
        <p:spPr bwMode="auto">
          <a:xfrm>
            <a:off x="1905001" y="5407026"/>
            <a:ext cx="917575" cy="917575"/>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12"/>
          <p:cNvSpPr>
            <a:spLocks noGrp="1" noChangeArrowheads="1"/>
          </p:cNvSpPr>
          <p:nvPr>
            <p:ph type="ctrTitle"/>
          </p:nvPr>
        </p:nvSpPr>
        <p:spPr bwMode="auto">
          <a:xfrm>
            <a:off x="3549529" y="261100"/>
            <a:ext cx="65532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GB" sz="3600" dirty="0">
                <a:latin typeface="Arial" panose="020B0604020202020204" pitchFamily="34" charset="0"/>
                <a:cs typeface="Arial" panose="020B0604020202020204" pitchFamily="34" charset="0"/>
              </a:rPr>
              <a:t>The National Context</a:t>
            </a:r>
            <a:endParaRPr lang="en-GB" altLang="en-US" sz="3600" dirty="0">
              <a:latin typeface="Arial Black" panose="020B0A04020102020204" pitchFamily="34" charset="0"/>
            </a:endParaRPr>
          </a:p>
        </p:txBody>
      </p:sp>
      <p:sp>
        <p:nvSpPr>
          <p:cNvPr id="2061" name="Rectangle 13"/>
          <p:cNvSpPr>
            <a:spLocks noGrp="1" noChangeArrowheads="1"/>
          </p:cNvSpPr>
          <p:nvPr>
            <p:ph type="subTitle" idx="1"/>
          </p:nvPr>
        </p:nvSpPr>
        <p:spPr bwMode="auto">
          <a:xfrm>
            <a:off x="3549529" y="1708880"/>
            <a:ext cx="6059166" cy="400237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marL="342900" lvl="0" indent="-342900" algn="l">
              <a:buFont typeface="Arial" panose="020B0604020202020204" pitchFamily="34" charset="0"/>
              <a:buChar char="•"/>
            </a:pPr>
            <a:r>
              <a:rPr lang="en-GB" sz="2200" dirty="0">
                <a:latin typeface="Arial" panose="020B0604020202020204" pitchFamily="34" charset="0"/>
                <a:cs typeface="Arial" panose="020B0604020202020204" pitchFamily="34" charset="0"/>
              </a:rPr>
              <a:t>All establishments </a:t>
            </a:r>
            <a:r>
              <a:rPr lang="en-GB" sz="2200" u="sng" dirty="0">
                <a:latin typeface="Arial" panose="020B0604020202020204" pitchFamily="34" charset="0"/>
                <a:cs typeface="Arial" panose="020B0604020202020204" pitchFamily="34" charset="0"/>
              </a:rPr>
              <a:t>must</a:t>
            </a:r>
            <a:r>
              <a:rPr lang="en-GB" sz="2200" dirty="0">
                <a:latin typeface="Arial" panose="020B0604020202020204" pitchFamily="34" charset="0"/>
                <a:cs typeface="Arial" panose="020B0604020202020204" pitchFamily="34" charset="0"/>
              </a:rPr>
              <a:t> use the SEEMiS Bullying and Equalities module.</a:t>
            </a:r>
          </a:p>
          <a:p>
            <a:pPr marL="342900" lvl="0" indent="-342900" algn="l">
              <a:buFont typeface="Arial" panose="020B0604020202020204" pitchFamily="34" charset="0"/>
              <a:buChar char="•"/>
            </a:pPr>
            <a:r>
              <a:rPr lang="en-GB" sz="2200" dirty="0">
                <a:latin typeface="Arial" panose="020B0604020202020204" pitchFamily="34" charset="0"/>
                <a:cs typeface="Arial" panose="020B0604020202020204" pitchFamily="34" charset="0"/>
              </a:rPr>
              <a:t>All Local Authorities must be recording incidents of pupil peer to peer bullying.</a:t>
            </a:r>
          </a:p>
          <a:p>
            <a:pPr marL="342900" indent="-342900" algn="l">
              <a:buFont typeface="Arial" panose="020B0604020202020204" pitchFamily="34" charset="0"/>
              <a:buChar char="•"/>
            </a:pPr>
            <a:r>
              <a:rPr lang="en-GB" sz="2200" dirty="0">
                <a:latin typeface="Arial" panose="020B0604020202020204" pitchFamily="34" charset="0"/>
                <a:cs typeface="Arial" panose="020B0604020202020204" pitchFamily="34" charset="0"/>
              </a:rPr>
              <a:t>No other methods of recording should be used (Pastoral Notes are not acceptable for recording Bullying Incidents).</a:t>
            </a:r>
          </a:p>
          <a:p>
            <a:pPr marL="342900" indent="-342900" algn="l">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Recording of Bullying Incidents are included in all school inspections.</a:t>
            </a:r>
          </a:p>
          <a:p>
            <a:pPr marL="342900" indent="-342900" algn="l">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At present Scottish Government does not collate local authority data (yet!)</a:t>
            </a:r>
          </a:p>
          <a:p>
            <a:pPr marL="342900" indent="-342900" algn="l">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Glasgow Education Services revised our  guidance in October 2019</a:t>
            </a:r>
            <a:endParaRPr lang="en-GB" alt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p:txBody>
      </p:sp>
      <p:pic>
        <p:nvPicPr>
          <p:cNvPr id="2062" name="Picture 14" descr="USBDISKPRO:WORK IN PROGRESS:Powerpoint Templates:triangle.EPS.tif"/>
          <p:cNvPicPr>
            <a:picLocks noChangeAspect="1" noChangeArrowheads="1"/>
          </p:cNvPicPr>
          <p:nvPr/>
        </p:nvPicPr>
        <p:blipFill>
          <a:blip r:embed="rId15" r:link="rId16" cstate="print">
            <a:extLst>
              <a:ext uri="{28A0092B-C50C-407E-A947-70E740481C1C}">
                <a14:useLocalDpi xmlns:a14="http://schemas.microsoft.com/office/drawing/2010/main" val="0"/>
              </a:ext>
            </a:extLst>
          </a:blip>
          <a:srcRect/>
          <a:stretch>
            <a:fillRect/>
          </a:stretch>
        </p:blipFill>
        <p:spPr bwMode="auto">
          <a:xfrm>
            <a:off x="1828800" y="228600"/>
            <a:ext cx="1066800" cy="104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167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USBDISKPRO:WORK IN PROGRESS:Powerpoint Templates:Background No2.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216299" y="-42068"/>
            <a:ext cx="9677400" cy="684688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USBDISKPRO:WORK IN PROGRESS:Powerpoint Templates:Child with plant.jp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905001" y="1484314"/>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SBDISKPRO:WORK IN PROGRESS:Powerpoint Templates:Kids at table.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1905001" y="3448051"/>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USBDISKPRO:WORK IN PROGRESS:Powerpoint Templates:Young blonde boy.jpg"/>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1908176" y="2463801"/>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SBDISKPRO:WORK IN PROGRESS:Powerpoint Templates:Teenager male.jpg"/>
          <p:cNvPicPr>
            <a:picLocks noChangeAspect="1" noChangeArrowheads="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1905001" y="4427539"/>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USBDISKPRO:WORK IN PROGRESS:Powerpoint Templates:Sec girl telescope.jpg"/>
          <p:cNvPicPr>
            <a:picLocks noChangeAspect="1" noChangeArrowheads="1"/>
          </p:cNvPicPr>
          <p:nvPr/>
        </p:nvPicPr>
        <p:blipFill>
          <a:blip r:embed="rId13" r:link="rId14" cstate="print">
            <a:extLst>
              <a:ext uri="{28A0092B-C50C-407E-A947-70E740481C1C}">
                <a14:useLocalDpi xmlns:a14="http://schemas.microsoft.com/office/drawing/2010/main" val="0"/>
              </a:ext>
            </a:extLst>
          </a:blip>
          <a:srcRect/>
          <a:stretch>
            <a:fillRect/>
          </a:stretch>
        </p:blipFill>
        <p:spPr bwMode="auto">
          <a:xfrm>
            <a:off x="1905001" y="5407026"/>
            <a:ext cx="917575" cy="917575"/>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12"/>
          <p:cNvSpPr>
            <a:spLocks noGrp="1" noChangeArrowheads="1"/>
          </p:cNvSpPr>
          <p:nvPr>
            <p:ph type="ctrTitle"/>
          </p:nvPr>
        </p:nvSpPr>
        <p:spPr bwMode="auto">
          <a:xfrm>
            <a:off x="3549529" y="261100"/>
            <a:ext cx="65532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GB" altLang="en-US" sz="3600" dirty="0">
                <a:latin typeface="Arial" panose="020B0604020202020204" pitchFamily="34" charset="0"/>
                <a:cs typeface="Arial" panose="020B0604020202020204" pitchFamily="34" charset="0"/>
              </a:rPr>
              <a:t>Summary</a:t>
            </a:r>
            <a:endParaRPr lang="en-GB" altLang="en-US" sz="3600" dirty="0">
              <a:latin typeface="Arial Black" panose="020B0A04020102020204" pitchFamily="34" charset="0"/>
            </a:endParaRPr>
          </a:p>
        </p:txBody>
      </p:sp>
      <p:sp>
        <p:nvSpPr>
          <p:cNvPr id="2061" name="Rectangle 13"/>
          <p:cNvSpPr>
            <a:spLocks noGrp="1" noChangeArrowheads="1"/>
          </p:cNvSpPr>
          <p:nvPr>
            <p:ph type="subTitle" idx="1"/>
          </p:nvPr>
        </p:nvSpPr>
        <p:spPr bwMode="auto">
          <a:xfrm>
            <a:off x="3549529" y="1404100"/>
            <a:ext cx="6880346" cy="430715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algn="l"/>
            <a:endParaRPr lang="en-GB" alt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Research by </a:t>
            </a:r>
            <a:r>
              <a:rPr lang="en-GB" altLang="en-US" i="1" dirty="0">
                <a:latin typeface="Arial" panose="020B0604020202020204" pitchFamily="34" charset="0"/>
                <a:cs typeface="Arial" panose="020B0604020202020204" pitchFamily="34" charset="0"/>
              </a:rPr>
              <a:t>respectme</a:t>
            </a:r>
            <a:r>
              <a:rPr lang="en-GB" altLang="en-US" dirty="0">
                <a:latin typeface="Arial" panose="020B0604020202020204" pitchFamily="34" charset="0"/>
                <a:cs typeface="Arial" panose="020B0604020202020204" pitchFamily="34" charset="0"/>
              </a:rPr>
              <a:t> indicates that 30% of young people reported being bullied yet our data does not reflect anywhere near this.</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The revised anti-bullying policy was published in November 2019 and all establishments should have their own policy in place.</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It is the responsibility of all staff to report and record any incidents of peer to peer bullying.</a:t>
            </a:r>
          </a:p>
          <a:p>
            <a:pPr marL="342900" indent="-342900" algn="l">
              <a:buFont typeface="Arial" panose="020B0604020202020204" pitchFamily="34" charset="0"/>
              <a:buChar char="•"/>
            </a:pPr>
            <a:r>
              <a:rPr lang="en-GB" altLang="en-US" b="1" dirty="0">
                <a:solidFill>
                  <a:srgbClr val="FF0000"/>
                </a:solidFill>
                <a:latin typeface="Arial" panose="020B0604020202020204" pitchFamily="34" charset="0"/>
                <a:cs typeface="Arial" panose="020B0604020202020204" pitchFamily="34" charset="0"/>
              </a:rPr>
              <a:t>If a child or young person feels they have been the subject of bullying then it must be recorded and investigated.</a:t>
            </a:r>
          </a:p>
          <a:p>
            <a:pPr marL="342900" indent="-342900" algn="l">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p:txBody>
      </p:sp>
      <p:pic>
        <p:nvPicPr>
          <p:cNvPr id="2062" name="Picture 14" descr="USBDISKPRO:WORK IN PROGRESS:Powerpoint Templates:triangle.EPS.tif"/>
          <p:cNvPicPr>
            <a:picLocks noChangeAspect="1" noChangeArrowheads="1"/>
          </p:cNvPicPr>
          <p:nvPr/>
        </p:nvPicPr>
        <p:blipFill>
          <a:blip r:embed="rId15" r:link="rId16" cstate="print">
            <a:extLst>
              <a:ext uri="{28A0092B-C50C-407E-A947-70E740481C1C}">
                <a14:useLocalDpi xmlns:a14="http://schemas.microsoft.com/office/drawing/2010/main" val="0"/>
              </a:ext>
            </a:extLst>
          </a:blip>
          <a:srcRect/>
          <a:stretch>
            <a:fillRect/>
          </a:stretch>
        </p:blipFill>
        <p:spPr bwMode="auto">
          <a:xfrm>
            <a:off x="1828800" y="228600"/>
            <a:ext cx="1066800" cy="104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93894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USBDISKPRO:WORK IN PROGRESS:Powerpoint Templates:Background No2.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216299" y="-42068"/>
            <a:ext cx="9677400" cy="684688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USBDISKPRO:WORK IN PROGRESS:Powerpoint Templates:Child with plant.jp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905001" y="1484314"/>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SBDISKPRO:WORK IN PROGRESS:Powerpoint Templates:Kids at table.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1905001" y="3448051"/>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USBDISKPRO:WORK IN PROGRESS:Powerpoint Templates:Young blonde boy.jpg"/>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1908176" y="2463801"/>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SBDISKPRO:WORK IN PROGRESS:Powerpoint Templates:Teenager male.jpg"/>
          <p:cNvPicPr>
            <a:picLocks noChangeAspect="1" noChangeArrowheads="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1905001" y="4427539"/>
            <a:ext cx="9175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USBDISKPRO:WORK IN PROGRESS:Powerpoint Templates:Sec girl telescope.jpg"/>
          <p:cNvPicPr>
            <a:picLocks noChangeAspect="1" noChangeArrowheads="1"/>
          </p:cNvPicPr>
          <p:nvPr/>
        </p:nvPicPr>
        <p:blipFill>
          <a:blip r:embed="rId13" r:link="rId14" cstate="print">
            <a:extLst>
              <a:ext uri="{28A0092B-C50C-407E-A947-70E740481C1C}">
                <a14:useLocalDpi xmlns:a14="http://schemas.microsoft.com/office/drawing/2010/main" val="0"/>
              </a:ext>
            </a:extLst>
          </a:blip>
          <a:srcRect/>
          <a:stretch>
            <a:fillRect/>
          </a:stretch>
        </p:blipFill>
        <p:spPr bwMode="auto">
          <a:xfrm>
            <a:off x="1905001" y="5407026"/>
            <a:ext cx="917575" cy="917575"/>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12"/>
          <p:cNvSpPr>
            <a:spLocks noGrp="1" noChangeArrowheads="1"/>
          </p:cNvSpPr>
          <p:nvPr>
            <p:ph type="ctrTitle"/>
          </p:nvPr>
        </p:nvSpPr>
        <p:spPr bwMode="auto">
          <a:xfrm>
            <a:off x="3549529" y="261100"/>
            <a:ext cx="65532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GB" altLang="en-US" sz="3600" dirty="0">
                <a:latin typeface="Arial" panose="020B0604020202020204" pitchFamily="34" charset="0"/>
                <a:cs typeface="Arial" panose="020B0604020202020204" pitchFamily="34" charset="0"/>
              </a:rPr>
              <a:t>Why we need this awareness training!</a:t>
            </a:r>
            <a:endParaRPr lang="en-GB" altLang="en-US" sz="3600" dirty="0">
              <a:latin typeface="Arial Black" panose="020B0A04020102020204" pitchFamily="34" charset="0"/>
            </a:endParaRPr>
          </a:p>
        </p:txBody>
      </p:sp>
      <p:sp>
        <p:nvSpPr>
          <p:cNvPr id="2061" name="Rectangle 13"/>
          <p:cNvSpPr>
            <a:spLocks noGrp="1" noChangeArrowheads="1"/>
          </p:cNvSpPr>
          <p:nvPr>
            <p:ph type="subTitle" idx="1"/>
          </p:nvPr>
        </p:nvSpPr>
        <p:spPr bwMode="auto">
          <a:xfrm>
            <a:off x="3549529" y="1404100"/>
            <a:ext cx="6880346" cy="430715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algn="l"/>
            <a:endParaRPr lang="en-GB" alt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There is clear under recording of bullying . Schools are still not using the Bullying and Equalities module consistently.</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The issue has nothing to do with the SEEMIS module or the recording procedures.</a:t>
            </a:r>
          </a:p>
          <a:p>
            <a:pPr marL="342900" indent="-342900" algn="l">
              <a:buFont typeface="Arial" panose="020B0604020202020204" pitchFamily="34" charset="0"/>
              <a:buChar char="•"/>
            </a:pPr>
            <a:r>
              <a:rPr lang="en-GB" altLang="en-US" dirty="0">
                <a:solidFill>
                  <a:srgbClr val="FF0000"/>
                </a:solidFill>
                <a:latin typeface="Arial" panose="020B0604020202020204" pitchFamily="34" charset="0"/>
                <a:cs typeface="Arial" panose="020B0604020202020204" pitchFamily="34" charset="0"/>
              </a:rPr>
              <a:t>Staff are making judgements on whether to record a reported incident as bullying, this is unacceptable.</a:t>
            </a:r>
          </a:p>
          <a:p>
            <a:pPr marL="342900" indent="-342900" algn="l">
              <a:buFont typeface="Arial" panose="020B0604020202020204" pitchFamily="34" charset="0"/>
              <a:buChar char="•"/>
            </a:pPr>
            <a:r>
              <a:rPr lang="en-GB" altLang="en-US" dirty="0">
                <a:solidFill>
                  <a:srgbClr val="FF0000"/>
                </a:solidFill>
                <a:latin typeface="Arial" panose="020B0604020202020204" pitchFamily="34" charset="0"/>
                <a:cs typeface="Arial" panose="020B0604020202020204" pitchFamily="34" charset="0"/>
              </a:rPr>
              <a:t>There is a risk to the Council that we are not following Scottish Government policy on bullying recording.</a:t>
            </a:r>
          </a:p>
          <a:p>
            <a:pPr marL="342900" indent="-342900" algn="l">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p:txBody>
      </p:sp>
      <p:pic>
        <p:nvPicPr>
          <p:cNvPr id="2062" name="Picture 14" descr="USBDISKPRO:WORK IN PROGRESS:Powerpoint Templates:triangle.EPS.tif"/>
          <p:cNvPicPr>
            <a:picLocks noChangeAspect="1" noChangeArrowheads="1"/>
          </p:cNvPicPr>
          <p:nvPr/>
        </p:nvPicPr>
        <p:blipFill>
          <a:blip r:embed="rId15" r:link="rId16" cstate="print">
            <a:extLst>
              <a:ext uri="{28A0092B-C50C-407E-A947-70E740481C1C}">
                <a14:useLocalDpi xmlns:a14="http://schemas.microsoft.com/office/drawing/2010/main" val="0"/>
              </a:ext>
            </a:extLst>
          </a:blip>
          <a:srcRect/>
          <a:stretch>
            <a:fillRect/>
          </a:stretch>
        </p:blipFill>
        <p:spPr bwMode="auto">
          <a:xfrm>
            <a:off x="1828800" y="228600"/>
            <a:ext cx="1066800" cy="104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8793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E1CF19D-2313-4959-85A2-81F8BF6E7DAD}"/>
              </a:ext>
            </a:extLst>
          </p:cNvPr>
          <p:cNvSpPr>
            <a:spLocks noGrp="1"/>
          </p:cNvSpPr>
          <p:nvPr>
            <p:ph type="title"/>
          </p:nvPr>
        </p:nvSpPr>
        <p:spPr>
          <a:xfrm>
            <a:off x="863029" y="1012004"/>
            <a:ext cx="3416158" cy="4795408"/>
          </a:xfrm>
        </p:spPr>
        <p:txBody>
          <a:bodyPr>
            <a:normAutofit/>
          </a:bodyPr>
          <a:lstStyle/>
          <a:p>
            <a:r>
              <a:rPr lang="en-GB">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What have you seen someone be bullied for about their appearance?</a:t>
            </a:r>
            <a:br>
              <a:rPr lang="en-GB">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GB">
              <a:solidFill>
                <a:srgbClr val="FFFFFF"/>
              </a:solidFill>
            </a:endParaRPr>
          </a:p>
        </p:txBody>
      </p:sp>
      <p:graphicFrame>
        <p:nvGraphicFramePr>
          <p:cNvPr id="6" name="Content Placeholder 5">
            <a:extLst>
              <a:ext uri="{FF2B5EF4-FFF2-40B4-BE49-F238E27FC236}">
                <a16:creationId xmlns:a16="http://schemas.microsoft.com/office/drawing/2014/main" xmlns="" id="{B70C8672-0929-4E61-BBC4-250F02DB378F}"/>
              </a:ext>
            </a:extLst>
          </p:cNvPr>
          <p:cNvGraphicFramePr>
            <a:graphicFrameLocks noGrp="1"/>
          </p:cNvGraphicFramePr>
          <p:nvPr>
            <p:ph idx="1"/>
            <p:extLst>
              <p:ext uri="{D42A27DB-BD31-4B8C-83A1-F6EECF244321}">
                <p14:modId xmlns:p14="http://schemas.microsoft.com/office/powerpoint/2010/main" val="928031026"/>
              </p:ext>
            </p:extLst>
          </p:nvPr>
        </p:nvGraphicFramePr>
        <p:xfrm>
          <a:off x="5244038" y="470925"/>
          <a:ext cx="6309532" cy="5646564"/>
        </p:xfrm>
        <a:graphic>
          <a:graphicData uri="http://schemas.openxmlformats.org/drawingml/2006/table">
            <a:tbl>
              <a:tblPr firstRow="1" firstCol="1" bandRow="1"/>
              <a:tblGrid>
                <a:gridCol w="1732753">
                  <a:extLst>
                    <a:ext uri="{9D8B030D-6E8A-4147-A177-3AD203B41FA5}">
                      <a16:colId xmlns:a16="http://schemas.microsoft.com/office/drawing/2014/main" xmlns="" val="1060877994"/>
                    </a:ext>
                  </a:extLst>
                </a:gridCol>
                <a:gridCol w="1732753">
                  <a:extLst>
                    <a:ext uri="{9D8B030D-6E8A-4147-A177-3AD203B41FA5}">
                      <a16:colId xmlns:a16="http://schemas.microsoft.com/office/drawing/2014/main" xmlns="" val="1258302173"/>
                    </a:ext>
                  </a:extLst>
                </a:gridCol>
                <a:gridCol w="1422013">
                  <a:extLst>
                    <a:ext uri="{9D8B030D-6E8A-4147-A177-3AD203B41FA5}">
                      <a16:colId xmlns:a16="http://schemas.microsoft.com/office/drawing/2014/main" xmlns="" val="549177977"/>
                    </a:ext>
                  </a:extLst>
                </a:gridCol>
                <a:gridCol w="1422013">
                  <a:extLst>
                    <a:ext uri="{9D8B030D-6E8A-4147-A177-3AD203B41FA5}">
                      <a16:colId xmlns:a16="http://schemas.microsoft.com/office/drawing/2014/main" xmlns="" val="1509806718"/>
                    </a:ext>
                  </a:extLst>
                </a:gridCol>
              </a:tblGrid>
              <a:tr h="210403">
                <a:tc gridSpan="2">
                  <a:txBody>
                    <a:bodyPr/>
                    <a:lstStyle/>
                    <a:p>
                      <a:pPr algn="ctr"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Primary</a:t>
                      </a:r>
                      <a:endParaRPr lang="en-GB" sz="1400" b="1" i="0" u="none" strike="noStrike" dirty="0">
                        <a:effectLst/>
                        <a:latin typeface="+mn-lt"/>
                      </a:endParaRPr>
                    </a:p>
                  </a:txBody>
                  <a:tcPr marL="48520" marR="48520" marT="67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gridSpan="2">
                  <a:txBody>
                    <a:bodyPr/>
                    <a:lstStyle/>
                    <a:p>
                      <a:pPr algn="ctr" fontAlgn="t">
                        <a:lnSpc>
                          <a:spcPct val="107000"/>
                        </a:lnSpc>
                        <a:spcBef>
                          <a:spcPts val="0"/>
                        </a:spcBef>
                        <a:spcAft>
                          <a:spcPts val="800"/>
                        </a:spcAft>
                      </a:pPr>
                      <a:r>
                        <a:rPr lang="en-GB" sz="1400" b="1" i="0" u="none" strike="noStrike" dirty="0">
                          <a:solidFill>
                            <a:srgbClr val="000000"/>
                          </a:solidFill>
                          <a:effectLst/>
                          <a:latin typeface="+mn-lt"/>
                          <a:ea typeface="Calibri" panose="020F0502020204030204" pitchFamily="34" charset="0"/>
                          <a:cs typeface="Times New Roman" panose="02020603050405020304" pitchFamily="18" charset="0"/>
                        </a:rPr>
                        <a:t>Secondary</a:t>
                      </a:r>
                      <a:endParaRPr lang="en-GB" sz="1400" b="1" i="0" u="none" strike="noStrike" dirty="0">
                        <a:effectLst/>
                        <a:latin typeface="+mn-lt"/>
                      </a:endParaRPr>
                    </a:p>
                  </a:txBody>
                  <a:tcPr marL="48520" marR="48520" marT="67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extLst>
                  <a:ext uri="{0D108BD9-81ED-4DB2-BD59-A6C34878D82A}">
                    <a16:rowId xmlns:a16="http://schemas.microsoft.com/office/drawing/2014/main" xmlns="" val="2435619881"/>
                  </a:ext>
                </a:extLst>
              </a:tr>
              <a:tr h="5126085">
                <a:tc>
                  <a:txBody>
                    <a:bodyPr/>
                    <a:lstStyle/>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Skin Colour*</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Clothes*</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Colour of hair</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Weight*</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Acne*</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Glasses</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Sexuality </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Hijabs</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Height</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Teeth*</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Looks</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freckles</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Disabilities</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Accents</a:t>
                      </a:r>
                      <a:endParaRPr lang="en-GB" sz="1400" b="1" i="0" u="none" strike="noStrike" dirty="0">
                        <a:effectLst/>
                        <a:latin typeface="+mn-lt"/>
                      </a:endParaRPr>
                    </a:p>
                    <a:p>
                      <a:pPr algn="l" fontAlgn="t">
                        <a:lnSpc>
                          <a:spcPct val="107000"/>
                        </a:lnSpc>
                        <a:spcBef>
                          <a:spcPts val="0"/>
                        </a:spcBef>
                        <a:spcAft>
                          <a:spcPts val="800"/>
                        </a:spcAft>
                      </a:pPr>
                      <a:endParaRPr lang="en-GB" sz="1400" b="1" i="0" u="none" strike="noStrike" dirty="0">
                        <a:effectLst/>
                        <a:latin typeface="+mn-lt"/>
                      </a:endParaRPr>
                    </a:p>
                  </a:txBody>
                  <a:tcPr marL="48520" marR="48520" marT="67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Ethnicity </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Gender</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Birthmarks</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Speech</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Ear size</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Nose size</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Hair style</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Piercings</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Fashion style</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Difference in opinion </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Being shy </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Voice</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Hand size </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Area they stay in</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Football team they support</a:t>
                      </a:r>
                      <a:endParaRPr lang="en-GB" sz="1400" b="1" i="0" u="none" strike="noStrike" dirty="0">
                        <a:effectLst/>
                        <a:latin typeface="+mn-lt"/>
                      </a:endParaRPr>
                    </a:p>
                    <a:p>
                      <a:pPr algn="l" fontAlgn="t">
                        <a:lnSpc>
                          <a:spcPct val="107000"/>
                        </a:lnSpc>
                        <a:spcBef>
                          <a:spcPts val="0"/>
                        </a:spcBef>
                        <a:spcAft>
                          <a:spcPts val="800"/>
                        </a:spcAft>
                      </a:pPr>
                      <a:endParaRPr lang="en-GB" sz="1400" b="1" i="0" u="none" strike="noStrike" dirty="0">
                        <a:effectLst/>
                        <a:latin typeface="+mn-lt"/>
                      </a:endParaRPr>
                    </a:p>
                  </a:txBody>
                  <a:tcPr marL="48520" marR="48520" marT="67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Height*</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Race*</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Skin </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Nationality </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Fashion*</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Disability*</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Smell</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Eyes</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Hair</a:t>
                      </a:r>
                    </a:p>
                    <a:p>
                      <a:pPr algn="l" fontAlgn="t">
                        <a:lnSpc>
                          <a:spcPct val="107000"/>
                        </a:lnSpc>
                        <a:spcBef>
                          <a:spcPts val="0"/>
                        </a:spcBef>
                        <a:spcAft>
                          <a:spcPts val="800"/>
                        </a:spcAft>
                      </a:pPr>
                      <a:r>
                        <a:rPr lang="en-GB" sz="1400" b="1" i="0" u="none" strike="noStrike" dirty="0">
                          <a:effectLst/>
                          <a:latin typeface="+mn-lt"/>
                          <a:cs typeface="Times New Roman" panose="02020603050405020304" pitchFamily="18" charset="0"/>
                        </a:rPr>
                        <a:t>Acne</a:t>
                      </a:r>
                      <a:endParaRPr lang="en-GB" sz="1400" b="1" i="0" u="none" strike="noStrike" dirty="0">
                        <a:effectLst/>
                        <a:latin typeface="+mn-lt"/>
                      </a:endParaRPr>
                    </a:p>
                  </a:txBody>
                  <a:tcPr marL="48520" marR="48520" marT="67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Teeth*</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Nose</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Lips</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Eyebrows</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Glasses</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LGBTQ</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Weight</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Fake tan</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Hygiene</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Piercings</a:t>
                      </a:r>
                      <a:endParaRPr lang="en-GB" sz="1400" b="1" i="0" u="none" strike="noStrike" dirty="0">
                        <a:effectLst/>
                        <a:latin typeface="+mn-lt"/>
                      </a:endParaRPr>
                    </a:p>
                    <a:p>
                      <a:pPr algn="l" fontAlgn="t">
                        <a:lnSpc>
                          <a:spcPct val="107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Acne</a:t>
                      </a:r>
                      <a:endParaRPr lang="en-GB" sz="1400" b="1" i="0" u="none" strike="noStrike" dirty="0">
                        <a:effectLst/>
                        <a:latin typeface="+mn-lt"/>
                      </a:endParaRPr>
                    </a:p>
                    <a:p>
                      <a:pPr algn="l" fontAlgn="t">
                        <a:lnSpc>
                          <a:spcPct val="107000"/>
                        </a:lnSpc>
                        <a:spcBef>
                          <a:spcPts val="0"/>
                        </a:spcBef>
                        <a:spcAft>
                          <a:spcPts val="800"/>
                        </a:spcAft>
                      </a:pPr>
                      <a:endParaRPr lang="en-GB" sz="1400" b="1" i="0" u="none" strike="noStrike" dirty="0">
                        <a:effectLst/>
                        <a:latin typeface="+mn-lt"/>
                      </a:endParaRPr>
                    </a:p>
                  </a:txBody>
                  <a:tcPr marL="48520" marR="48520" marT="67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782111599"/>
                  </a:ext>
                </a:extLst>
              </a:tr>
            </a:tbl>
          </a:graphicData>
        </a:graphic>
      </p:graphicFrame>
      <p:sp>
        <p:nvSpPr>
          <p:cNvPr id="7" name="TextBox 6">
            <a:extLst>
              <a:ext uri="{FF2B5EF4-FFF2-40B4-BE49-F238E27FC236}">
                <a16:creationId xmlns:a16="http://schemas.microsoft.com/office/drawing/2014/main" xmlns="" id="{68424169-3324-4515-9D75-F7E4AF923A65}"/>
              </a:ext>
            </a:extLst>
          </p:cNvPr>
          <p:cNvSpPr txBox="1"/>
          <p:nvPr/>
        </p:nvSpPr>
        <p:spPr>
          <a:xfrm>
            <a:off x="5244038" y="6117489"/>
            <a:ext cx="6309532" cy="307777"/>
          </a:xfrm>
          <a:prstGeom prst="rect">
            <a:avLst/>
          </a:prstGeom>
          <a:noFill/>
        </p:spPr>
        <p:txBody>
          <a:bodyPr wrap="square" rtlCol="0">
            <a:spAutoFit/>
          </a:bodyPr>
          <a:lstStyle/>
          <a:p>
            <a:r>
              <a:rPr lang="en-GB" sz="1400" dirty="0"/>
              <a:t>Glasgow Schools Forum, December 2022	*mentioned more than once</a:t>
            </a:r>
          </a:p>
        </p:txBody>
      </p:sp>
    </p:spTree>
    <p:extLst>
      <p:ext uri="{BB962C8B-B14F-4D97-AF65-F5344CB8AC3E}">
        <p14:creationId xmlns:p14="http://schemas.microsoft.com/office/powerpoint/2010/main" val="4001557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3DAC675-EA39-4566-84FC-5E518026DB47}"/>
              </a:ext>
            </a:extLst>
          </p:cNvPr>
          <p:cNvSpPr>
            <a:spLocks noGrp="1"/>
          </p:cNvSpPr>
          <p:nvPr>
            <p:ph type="title"/>
          </p:nvPr>
        </p:nvSpPr>
        <p:spPr>
          <a:xfrm>
            <a:off x="838200" y="811161"/>
            <a:ext cx="3335594" cy="5403370"/>
          </a:xfrm>
        </p:spPr>
        <p:txBody>
          <a:bodyPr>
            <a:normAutofit/>
          </a:bodyPr>
          <a:lstStyle/>
          <a:p>
            <a:r>
              <a:rPr lang="en-GB">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What types of bullying behaviour about appearance are you aware of?</a:t>
            </a:r>
            <a:endParaRPr lang="en-GB">
              <a:solidFill>
                <a:srgbClr val="FFFFFF"/>
              </a:solidFill>
            </a:endParaRPr>
          </a:p>
        </p:txBody>
      </p:sp>
      <p:sp>
        <p:nvSpPr>
          <p:cNvPr id="11" name="Rectangle 10">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xmlns="" id="{23973292-85B1-4305-890E-B3406E9821A5}"/>
              </a:ext>
            </a:extLst>
          </p:cNvPr>
          <p:cNvGraphicFramePr>
            <a:graphicFrameLocks noGrp="1"/>
          </p:cNvGraphicFramePr>
          <p:nvPr>
            <p:ph idx="1"/>
            <p:extLst>
              <p:ext uri="{D42A27DB-BD31-4B8C-83A1-F6EECF244321}">
                <p14:modId xmlns:p14="http://schemas.microsoft.com/office/powerpoint/2010/main" val="2558626680"/>
              </p:ext>
            </p:extLst>
          </p:nvPr>
        </p:nvGraphicFramePr>
        <p:xfrm>
          <a:off x="5931111" y="199592"/>
          <a:ext cx="5298656" cy="6458816"/>
        </p:xfrm>
        <a:graphic>
          <a:graphicData uri="http://schemas.openxmlformats.org/drawingml/2006/table">
            <a:tbl>
              <a:tblPr firstRow="1" firstCol="1" bandRow="1"/>
              <a:tblGrid>
                <a:gridCol w="1572058">
                  <a:extLst>
                    <a:ext uri="{9D8B030D-6E8A-4147-A177-3AD203B41FA5}">
                      <a16:colId xmlns:a16="http://schemas.microsoft.com/office/drawing/2014/main" xmlns="" val="3126835860"/>
                    </a:ext>
                  </a:extLst>
                </a:gridCol>
                <a:gridCol w="1572058">
                  <a:extLst>
                    <a:ext uri="{9D8B030D-6E8A-4147-A177-3AD203B41FA5}">
                      <a16:colId xmlns:a16="http://schemas.microsoft.com/office/drawing/2014/main" xmlns="" val="979901227"/>
                    </a:ext>
                  </a:extLst>
                </a:gridCol>
                <a:gridCol w="2154540">
                  <a:extLst>
                    <a:ext uri="{9D8B030D-6E8A-4147-A177-3AD203B41FA5}">
                      <a16:colId xmlns:a16="http://schemas.microsoft.com/office/drawing/2014/main" xmlns="" val="1694162732"/>
                    </a:ext>
                  </a:extLst>
                </a:gridCol>
              </a:tblGrid>
              <a:tr h="213540">
                <a:tc gridSpan="2">
                  <a:txBody>
                    <a:bodyPr/>
                    <a:lstStyle/>
                    <a:p>
                      <a:pPr algn="ctr"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Primary</a:t>
                      </a:r>
                      <a:endParaRPr lang="en-GB" sz="1400" b="1" i="0" u="none" strike="noStrike" dirty="0">
                        <a:effectLst/>
                        <a:latin typeface="Arial" panose="020B0604020202020204" pitchFamily="34" charset="0"/>
                      </a:endParaRPr>
                    </a:p>
                  </a:txBody>
                  <a:tcPr marL="51117" marR="51117" marT="71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a:txBody>
                    <a:bodyPr/>
                    <a:lstStyle/>
                    <a:p>
                      <a:pPr algn="ctr" fontAlgn="t">
                        <a:lnSpc>
                          <a:spcPct val="107000"/>
                        </a:lnSpc>
                        <a:spcBef>
                          <a:spcPts val="0"/>
                        </a:spcBef>
                        <a:spcAft>
                          <a:spcPts val="800"/>
                        </a:spcAft>
                      </a:pPr>
                      <a:r>
                        <a:rPr lang="en-GB" sz="1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Secondary</a:t>
                      </a:r>
                      <a:endParaRPr lang="en-GB" sz="1400" b="1" i="0" u="none" strike="noStrike" dirty="0">
                        <a:effectLst/>
                        <a:latin typeface="Arial" panose="020B0604020202020204" pitchFamily="34" charset="0"/>
                      </a:endParaRPr>
                    </a:p>
                  </a:txBody>
                  <a:tcPr marL="51117" marR="51117" marT="71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080330266"/>
                  </a:ext>
                </a:extLst>
              </a:tr>
              <a:tr h="5645922">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Physical - Punching and kicking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Online - threats, blackmailing*</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Name-calling</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Stealing property e.g. someone’s bike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Holding them against a wall</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Passing mean notes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Stealing their belongings*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Imitating them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Blaming someone for something they didn’t do</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Making jokes about them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Leaving them out of activities *</a:t>
                      </a:r>
                      <a:endParaRPr lang="en-GB" sz="1400" b="1" i="0" u="none" strike="noStrike" dirty="0">
                        <a:effectLst/>
                        <a:latin typeface="Arial" panose="020B0604020202020204" pitchFamily="34" charset="0"/>
                      </a:endParaRPr>
                    </a:p>
                  </a:txBody>
                  <a:tcPr marL="51117" marR="51117" marT="71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Pushing them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Harassing them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Ignoring them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Spreading rumours*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Pulling their hair</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Taking photographs of them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Following them home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Stealing their phone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Cutting hair</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Body shaming</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Staring at them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Provoking them to get a reaction</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Biting them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Repeating what they say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endParaRPr lang="en-GB" sz="1400" b="1" i="0" u="none" strike="noStrike" dirty="0">
                        <a:effectLst/>
                        <a:latin typeface="Arial" panose="020B0604020202020204" pitchFamily="34" charset="0"/>
                      </a:endParaRPr>
                    </a:p>
                  </a:txBody>
                  <a:tcPr marL="51117" marR="51117" marT="71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Physical violence*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Online bullying*</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Pushing</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Kicking</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Swearing</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Harassment</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Death threats</a:t>
                      </a: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Spreading lies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Racism*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Homophobia</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Transphobia</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Name calling</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Stalking</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Stealing</a:t>
                      </a:r>
                    </a:p>
                    <a:p>
                      <a:pPr marL="0" marR="0" lvl="0" indent="0" algn="l" defTabSz="914400" rtl="0" eaLnBrk="1" fontAlgn="t" latinLnBrk="0" hangingPunct="1">
                        <a:lnSpc>
                          <a:spcPct val="107000"/>
                        </a:lnSpc>
                        <a:spcBef>
                          <a:spcPts val="0"/>
                        </a:spcBef>
                        <a:spcAft>
                          <a:spcPts val="800"/>
                        </a:spcAft>
                        <a:buClrTx/>
                        <a:buSzTx/>
                        <a:buFontTx/>
                        <a:buNone/>
                        <a:tabLst/>
                        <a:defRPr/>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Spreading rumours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endParaRPr lang="en-GB" sz="1400" b="1" i="0" u="none" strike="noStrike" dirty="0">
                        <a:effectLst/>
                        <a:latin typeface="Arial" panose="020B0604020202020204" pitchFamily="34" charset="0"/>
                      </a:endParaRPr>
                    </a:p>
                  </a:txBody>
                  <a:tcPr marL="51117" marR="51117" marT="71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963399833"/>
                  </a:ext>
                </a:extLst>
              </a:tr>
            </a:tbl>
          </a:graphicData>
        </a:graphic>
      </p:graphicFrame>
    </p:spTree>
    <p:extLst>
      <p:ext uri="{BB962C8B-B14F-4D97-AF65-F5344CB8AC3E}">
        <p14:creationId xmlns:p14="http://schemas.microsoft.com/office/powerpoint/2010/main" val="247589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16852C9-21AB-4E12-B4A3-F341EA049E2A}"/>
              </a:ext>
            </a:extLst>
          </p:cNvPr>
          <p:cNvSpPr>
            <a:spLocks noGrp="1"/>
          </p:cNvSpPr>
          <p:nvPr>
            <p:ph type="title"/>
          </p:nvPr>
        </p:nvSpPr>
        <p:spPr>
          <a:xfrm>
            <a:off x="524741" y="620392"/>
            <a:ext cx="3808268" cy="5504688"/>
          </a:xfrm>
        </p:spPr>
        <p:txBody>
          <a:bodyPr>
            <a:normAutofit/>
          </a:bodyPr>
          <a:lstStyle/>
          <a:p>
            <a:r>
              <a:rPr lang="en-GB" sz="5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How does appearance bullying affect young people?</a:t>
            </a:r>
            <a:br>
              <a:rPr lang="en-GB" sz="5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GB" sz="5600">
              <a:solidFill>
                <a:schemeClr val="bg1"/>
              </a:solidFill>
            </a:endParaRPr>
          </a:p>
        </p:txBody>
      </p:sp>
      <p:graphicFrame>
        <p:nvGraphicFramePr>
          <p:cNvPr id="4" name="Content Placeholder 3">
            <a:extLst>
              <a:ext uri="{FF2B5EF4-FFF2-40B4-BE49-F238E27FC236}">
                <a16:creationId xmlns:a16="http://schemas.microsoft.com/office/drawing/2014/main" xmlns="" id="{BD8661ED-083E-4ABD-B521-AA9838EBDB38}"/>
              </a:ext>
            </a:extLst>
          </p:cNvPr>
          <p:cNvGraphicFramePr>
            <a:graphicFrameLocks noGrp="1"/>
          </p:cNvGraphicFramePr>
          <p:nvPr>
            <p:ph idx="1"/>
            <p:extLst>
              <p:ext uri="{D42A27DB-BD31-4B8C-83A1-F6EECF244321}">
                <p14:modId xmlns:p14="http://schemas.microsoft.com/office/powerpoint/2010/main" val="160894309"/>
              </p:ext>
            </p:extLst>
          </p:nvPr>
        </p:nvGraphicFramePr>
        <p:xfrm>
          <a:off x="5486400" y="245610"/>
          <a:ext cx="6337300" cy="6485390"/>
        </p:xfrm>
        <a:graphic>
          <a:graphicData uri="http://schemas.openxmlformats.org/drawingml/2006/table">
            <a:tbl>
              <a:tblPr firstRow="1" firstCol="1" bandRow="1"/>
              <a:tblGrid>
                <a:gridCol w="1758939">
                  <a:extLst>
                    <a:ext uri="{9D8B030D-6E8A-4147-A177-3AD203B41FA5}">
                      <a16:colId xmlns:a16="http://schemas.microsoft.com/office/drawing/2014/main" xmlns="" val="30445966"/>
                    </a:ext>
                  </a:extLst>
                </a:gridCol>
                <a:gridCol w="1758939">
                  <a:extLst>
                    <a:ext uri="{9D8B030D-6E8A-4147-A177-3AD203B41FA5}">
                      <a16:colId xmlns:a16="http://schemas.microsoft.com/office/drawing/2014/main" xmlns="" val="3987950491"/>
                    </a:ext>
                  </a:extLst>
                </a:gridCol>
                <a:gridCol w="2819422">
                  <a:extLst>
                    <a:ext uri="{9D8B030D-6E8A-4147-A177-3AD203B41FA5}">
                      <a16:colId xmlns:a16="http://schemas.microsoft.com/office/drawing/2014/main" xmlns="" val="3561514578"/>
                    </a:ext>
                  </a:extLst>
                </a:gridCol>
              </a:tblGrid>
              <a:tr h="235121">
                <a:tc gridSpan="2">
                  <a:txBody>
                    <a:bodyPr/>
                    <a:lstStyle/>
                    <a:p>
                      <a:pPr algn="ctr"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Primary</a:t>
                      </a:r>
                      <a:endParaRPr lang="en-GB" sz="1400" b="1" i="0" u="none" strike="noStrike" dirty="0">
                        <a:effectLst/>
                        <a:latin typeface="Arial" panose="020B0604020202020204" pitchFamily="34" charset="0"/>
                      </a:endParaRPr>
                    </a:p>
                  </a:txBody>
                  <a:tcPr marL="48669" marR="48669" marT="67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a:txBody>
                    <a:bodyPr/>
                    <a:lstStyle/>
                    <a:p>
                      <a:pPr algn="ctr" fontAlgn="t">
                        <a:lnSpc>
                          <a:spcPct val="107000"/>
                        </a:lnSpc>
                        <a:spcBef>
                          <a:spcPts val="0"/>
                        </a:spcBef>
                        <a:spcAft>
                          <a:spcPts val="800"/>
                        </a:spcAft>
                      </a:pPr>
                      <a:r>
                        <a:rPr lang="en-GB" sz="1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Secondary</a:t>
                      </a:r>
                      <a:endParaRPr lang="en-GB" sz="1400" b="1" i="0" u="none" strike="noStrike" dirty="0">
                        <a:effectLst/>
                        <a:latin typeface="Arial" panose="020B0604020202020204" pitchFamily="34" charset="0"/>
                      </a:endParaRPr>
                    </a:p>
                  </a:txBody>
                  <a:tcPr marL="48669" marR="48669" marT="67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128495994"/>
                  </a:ext>
                </a:extLst>
              </a:tr>
              <a:tr h="6250269">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Depression*</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Physical pain</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Sadness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Anxiety*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Frightened*</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Hurt</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Offended</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Change the way they look</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Become insecure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Compare themselves to others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Become scared*</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They might stop eating*</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They don't want to do things anymore (anti-social)</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Suicidal *</a:t>
                      </a:r>
                      <a:endParaRPr lang="en-GB" sz="1400" b="1" i="0" u="none" strike="noStrike" dirty="0">
                        <a:effectLst/>
                        <a:latin typeface="Arial" panose="020B0604020202020204" pitchFamily="34" charset="0"/>
                      </a:endParaRPr>
                    </a:p>
                  </a:txBody>
                  <a:tcPr marL="48669" marR="48669" marT="67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They cry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They don't want to go to school anymore*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Become embarrassed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Self-Harm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Loneliness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Damages self esteem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Lose their friends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Feel Ashamed</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Feeling not good enough</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Don’t feel worthy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Makes them aggressive and lash back</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They want to avoid people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Can affect their future</a:t>
                      </a:r>
                      <a:endParaRPr lang="en-GB" sz="1400" b="1" i="0" u="none" strike="noStrike" dirty="0">
                        <a:effectLst/>
                        <a:latin typeface="Arial" panose="020B0604020202020204" pitchFamily="34" charset="0"/>
                      </a:endParaRPr>
                    </a:p>
                  </a:txBody>
                  <a:tcPr marL="48669" marR="48669" marT="67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Self-harming*</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Starts to believe the bullies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Think you're not good enough</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Suicidal thoughts*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Depression*</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Anxiety*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Scared*</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Less social*</a:t>
                      </a: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Nervous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Insecure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Angry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Starving themself</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Sadness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Not wanting to go to school</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Poor mental health</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Loss of trust</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Makes you want to change appearance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endParaRPr lang="en-GB" sz="1400" b="1" i="0" u="none" strike="noStrike" dirty="0">
                        <a:effectLst/>
                        <a:latin typeface="Arial" panose="020B0604020202020204" pitchFamily="34" charset="0"/>
                      </a:endParaRPr>
                    </a:p>
                  </a:txBody>
                  <a:tcPr marL="48669" marR="48669" marT="67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94442468"/>
                  </a:ext>
                </a:extLst>
              </a:tr>
            </a:tbl>
          </a:graphicData>
        </a:graphic>
      </p:graphicFrame>
    </p:spTree>
    <p:extLst>
      <p:ext uri="{BB962C8B-B14F-4D97-AF65-F5344CB8AC3E}">
        <p14:creationId xmlns:p14="http://schemas.microsoft.com/office/powerpoint/2010/main" val="88197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ED3100B-BA43-44FC-B354-B84161459D1F}"/>
              </a:ext>
            </a:extLst>
          </p:cNvPr>
          <p:cNvSpPr>
            <a:spLocks noGrp="1"/>
          </p:cNvSpPr>
          <p:nvPr>
            <p:ph type="title"/>
          </p:nvPr>
        </p:nvSpPr>
        <p:spPr>
          <a:xfrm>
            <a:off x="524741" y="620392"/>
            <a:ext cx="3808268" cy="5504688"/>
          </a:xfrm>
        </p:spPr>
        <p:txBody>
          <a:bodyPr>
            <a:normAutofit/>
          </a:bodyPr>
          <a:lstStyle/>
          <a:p>
            <a:r>
              <a:rPr lang="en-GB" sz="4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What do you think young people need from adults to feel better if they have been bullied about their appearance?</a:t>
            </a:r>
            <a:endParaRPr lang="en-GB" sz="4200">
              <a:solidFill>
                <a:schemeClr val="bg1"/>
              </a:solidFill>
            </a:endParaRPr>
          </a:p>
        </p:txBody>
      </p:sp>
      <p:graphicFrame>
        <p:nvGraphicFramePr>
          <p:cNvPr id="4" name="Content Placeholder 3">
            <a:extLst>
              <a:ext uri="{FF2B5EF4-FFF2-40B4-BE49-F238E27FC236}">
                <a16:creationId xmlns:a16="http://schemas.microsoft.com/office/drawing/2014/main" xmlns="" id="{27F84696-4FA4-4133-BD58-024F1D00A006}"/>
              </a:ext>
            </a:extLst>
          </p:cNvPr>
          <p:cNvGraphicFramePr>
            <a:graphicFrameLocks noGrp="1"/>
          </p:cNvGraphicFramePr>
          <p:nvPr>
            <p:ph idx="1"/>
            <p:extLst>
              <p:ext uri="{D42A27DB-BD31-4B8C-83A1-F6EECF244321}">
                <p14:modId xmlns:p14="http://schemas.microsoft.com/office/powerpoint/2010/main" val="420379926"/>
              </p:ext>
            </p:extLst>
          </p:nvPr>
        </p:nvGraphicFramePr>
        <p:xfrm>
          <a:off x="5410200" y="620392"/>
          <a:ext cx="6464298" cy="5553736"/>
        </p:xfrm>
        <a:graphic>
          <a:graphicData uri="http://schemas.openxmlformats.org/drawingml/2006/table">
            <a:tbl>
              <a:tblPr firstRow="1" firstCol="1" bandRow="1"/>
              <a:tblGrid>
                <a:gridCol w="2111132">
                  <a:extLst>
                    <a:ext uri="{9D8B030D-6E8A-4147-A177-3AD203B41FA5}">
                      <a16:colId xmlns:a16="http://schemas.microsoft.com/office/drawing/2014/main" xmlns="" val="649141310"/>
                    </a:ext>
                  </a:extLst>
                </a:gridCol>
                <a:gridCol w="2111132">
                  <a:extLst>
                    <a:ext uri="{9D8B030D-6E8A-4147-A177-3AD203B41FA5}">
                      <a16:colId xmlns:a16="http://schemas.microsoft.com/office/drawing/2014/main" xmlns="" val="1462436382"/>
                    </a:ext>
                  </a:extLst>
                </a:gridCol>
                <a:gridCol w="1121017">
                  <a:extLst>
                    <a:ext uri="{9D8B030D-6E8A-4147-A177-3AD203B41FA5}">
                      <a16:colId xmlns:a16="http://schemas.microsoft.com/office/drawing/2014/main" xmlns="" val="90217244"/>
                    </a:ext>
                  </a:extLst>
                </a:gridCol>
                <a:gridCol w="1121017">
                  <a:extLst>
                    <a:ext uri="{9D8B030D-6E8A-4147-A177-3AD203B41FA5}">
                      <a16:colId xmlns:a16="http://schemas.microsoft.com/office/drawing/2014/main" xmlns="" val="21034807"/>
                    </a:ext>
                  </a:extLst>
                </a:gridCol>
              </a:tblGrid>
              <a:tr h="187141">
                <a:tc gridSpan="2">
                  <a:txBody>
                    <a:bodyPr/>
                    <a:lstStyle/>
                    <a:p>
                      <a:pPr algn="ctr"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Primary</a:t>
                      </a:r>
                      <a:endParaRPr lang="en-GB" sz="1400" b="1" i="0" u="none" strike="noStrike" dirty="0">
                        <a:effectLst/>
                        <a:latin typeface="Arial" panose="020B0604020202020204" pitchFamily="34" charset="0"/>
                      </a:endParaRPr>
                    </a:p>
                  </a:txBody>
                  <a:tcPr marL="56917" marR="56917" marT="79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gridSpan="2">
                  <a:txBody>
                    <a:bodyPr/>
                    <a:lstStyle/>
                    <a:p>
                      <a:pPr algn="ctr" fontAlgn="t">
                        <a:lnSpc>
                          <a:spcPct val="107000"/>
                        </a:lnSpc>
                        <a:spcBef>
                          <a:spcPts val="0"/>
                        </a:spcBef>
                        <a:spcAft>
                          <a:spcPts val="800"/>
                        </a:spcAft>
                      </a:pPr>
                      <a:r>
                        <a:rPr lang="en-GB" sz="1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Secondary</a:t>
                      </a:r>
                      <a:endParaRPr lang="en-GB" sz="1400" b="1" i="0" u="none" strike="noStrike" dirty="0">
                        <a:effectLst/>
                        <a:latin typeface="Arial" panose="020B0604020202020204" pitchFamily="34" charset="0"/>
                      </a:endParaRPr>
                    </a:p>
                  </a:txBody>
                  <a:tcPr marL="56917" marR="56917" marT="79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extLst>
                  <a:ext uri="{0D108BD9-81ED-4DB2-BD59-A6C34878D82A}">
                    <a16:rowId xmlns:a16="http://schemas.microsoft.com/office/drawing/2014/main" xmlns="" val="3280988124"/>
                  </a:ext>
                </a:extLst>
              </a:tr>
              <a:tr h="5317548">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Need reassurance that they're loved and they're fine the way they are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 therapist*</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Respect from the adults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The adults to speak with the bullies*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The adults to show they care*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The adult to be fair with them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Attention</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Take it seriously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The adults to believe them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The teachers to take more responsibility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Teachers should punish the bullies more*</a:t>
                      </a:r>
                      <a:endParaRPr lang="en-GB" sz="1400" b="1" i="0" u="none" strike="noStrike" dirty="0">
                        <a:effectLst/>
                        <a:latin typeface="Arial" panose="020B0604020202020204" pitchFamily="34" charset="0"/>
                      </a:endParaRPr>
                    </a:p>
                  </a:txBody>
                  <a:tcPr marL="56917" marR="56917" marT="79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Comfort them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Do something the kids enjoy to cheer them up</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Take them out for food*</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Hear both sides then fix it</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Be more understanding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Take more action</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Meditation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Read with the children</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Give people a quiet space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Class discussions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Positive thinking</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Give people the need to be heard</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endParaRPr lang="en-GB" sz="1400" b="1" i="0" u="none" strike="noStrike" dirty="0">
                        <a:effectLst/>
                        <a:latin typeface="Arial" panose="020B0604020202020204" pitchFamily="34" charset="0"/>
                      </a:endParaRPr>
                    </a:p>
                  </a:txBody>
                  <a:tcPr marL="56917" marR="56917" marT="79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Comfort*</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Reassurance*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Support*</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Adult to be trustworthy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Adult to be responsible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Adults to be more aware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To provide support groups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Teachers to look out for it more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Remove bullies from class</a:t>
                      </a:r>
                      <a:endParaRPr lang="en-GB" sz="1400" b="1" i="0" u="none" strike="noStrike" dirty="0">
                        <a:effectLst/>
                        <a:latin typeface="Arial" panose="020B0604020202020204" pitchFamily="34" charset="0"/>
                      </a:endParaRPr>
                    </a:p>
                  </a:txBody>
                  <a:tcPr marL="56917" marR="56917" marT="79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Don't give bullies special treatment</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Stand up for them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Therapy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Give advice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Give them space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Speak to the bully*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Have lessons/  assemblies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endParaRPr lang="en-GB" sz="1400" b="1" i="0" u="none" strike="noStrike" dirty="0">
                        <a:effectLst/>
                        <a:latin typeface="Arial" panose="020B0604020202020204" pitchFamily="34" charset="0"/>
                      </a:endParaRPr>
                    </a:p>
                  </a:txBody>
                  <a:tcPr marL="56917" marR="56917" marT="79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236239333"/>
                  </a:ext>
                </a:extLst>
              </a:tr>
            </a:tbl>
          </a:graphicData>
        </a:graphic>
      </p:graphicFrame>
    </p:spTree>
    <p:extLst>
      <p:ext uri="{BB962C8B-B14F-4D97-AF65-F5344CB8AC3E}">
        <p14:creationId xmlns:p14="http://schemas.microsoft.com/office/powerpoint/2010/main" val="277051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xmlns="" id="{C5278130-DFE0-457B-8698-88DF69019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10">
            <a:extLst>
              <a:ext uri="{FF2B5EF4-FFF2-40B4-BE49-F238E27FC236}">
                <a16:creationId xmlns:a16="http://schemas.microsoft.com/office/drawing/2014/main" xmlns="" id="{2F99531B-1681-4D6E-BECB-18325B33A6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xmlns="" id="{20344094-430A-400B-804B-910E696A1A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453C67DF-7782-4E57-AB9B-F1B4811AD8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077E90E-8FBF-45F7-9222-CEB3175FD0A8}"/>
              </a:ext>
            </a:extLst>
          </p:cNvPr>
          <p:cNvSpPr>
            <a:spLocks noGrp="1"/>
          </p:cNvSpPr>
          <p:nvPr>
            <p:ph type="title"/>
          </p:nvPr>
        </p:nvSpPr>
        <p:spPr>
          <a:xfrm>
            <a:off x="352927" y="675564"/>
            <a:ext cx="3031958" cy="5204085"/>
          </a:xfrm>
        </p:spPr>
        <p:txBody>
          <a:bodyPr>
            <a:normAutofit fontScale="90000"/>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What do you think adults in schools should do to prevent bullying about appearance?</a:t>
            </a:r>
            <a:endParaRPr lang="en-GB" dirty="0"/>
          </a:p>
        </p:txBody>
      </p:sp>
      <p:cxnSp>
        <p:nvCxnSpPr>
          <p:cNvPr id="17" name="Straight Connector 16">
            <a:extLst>
              <a:ext uri="{FF2B5EF4-FFF2-40B4-BE49-F238E27FC236}">
                <a16:creationId xmlns:a16="http://schemas.microsoft.com/office/drawing/2014/main" xmlns="" id="{B03A5AE3-BD30-455C-842B-7626C8BEF0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DBECAA5-1F2D-470D-875C-8F2C2CA3E5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xmlns="" id="{8A0103B4-199A-476B-8AB6-68BE31DAD3B5}"/>
              </a:ext>
            </a:extLst>
          </p:cNvPr>
          <p:cNvGraphicFramePr>
            <a:graphicFrameLocks noGrp="1"/>
          </p:cNvGraphicFramePr>
          <p:nvPr>
            <p:ph idx="1"/>
            <p:extLst>
              <p:ext uri="{D42A27DB-BD31-4B8C-83A1-F6EECF244321}">
                <p14:modId xmlns:p14="http://schemas.microsoft.com/office/powerpoint/2010/main" val="4161332664"/>
              </p:ext>
            </p:extLst>
          </p:nvPr>
        </p:nvGraphicFramePr>
        <p:xfrm>
          <a:off x="4677739" y="74428"/>
          <a:ext cx="7161334" cy="6684514"/>
        </p:xfrm>
        <a:graphic>
          <a:graphicData uri="http://schemas.openxmlformats.org/drawingml/2006/table">
            <a:tbl>
              <a:tblPr firstRow="1" firstCol="1" bandRow="1"/>
              <a:tblGrid>
                <a:gridCol w="2339749">
                  <a:extLst>
                    <a:ext uri="{9D8B030D-6E8A-4147-A177-3AD203B41FA5}">
                      <a16:colId xmlns:a16="http://schemas.microsoft.com/office/drawing/2014/main" xmlns="" val="1057323077"/>
                    </a:ext>
                  </a:extLst>
                </a:gridCol>
                <a:gridCol w="2222205">
                  <a:extLst>
                    <a:ext uri="{9D8B030D-6E8A-4147-A177-3AD203B41FA5}">
                      <a16:colId xmlns:a16="http://schemas.microsoft.com/office/drawing/2014/main" xmlns="" val="2952522312"/>
                    </a:ext>
                  </a:extLst>
                </a:gridCol>
                <a:gridCol w="2599380">
                  <a:extLst>
                    <a:ext uri="{9D8B030D-6E8A-4147-A177-3AD203B41FA5}">
                      <a16:colId xmlns:a16="http://schemas.microsoft.com/office/drawing/2014/main" xmlns="" val="3978961474"/>
                    </a:ext>
                  </a:extLst>
                </a:gridCol>
              </a:tblGrid>
              <a:tr h="230113">
                <a:tc gridSpan="2">
                  <a:txBody>
                    <a:bodyPr/>
                    <a:lstStyle/>
                    <a:p>
                      <a:pPr algn="ctr"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Primary</a:t>
                      </a:r>
                      <a:endParaRPr lang="en-GB" sz="1400" b="1" i="0" u="none" strike="noStrike" dirty="0">
                        <a:effectLst/>
                        <a:latin typeface="Arial" panose="020B0604020202020204" pitchFamily="34" charset="0"/>
                      </a:endParaRPr>
                    </a:p>
                  </a:txBody>
                  <a:tcPr marL="41820" marR="41820" marT="58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a:txBody>
                    <a:bodyPr/>
                    <a:lstStyle/>
                    <a:p>
                      <a:pPr algn="ctr" fontAlgn="t">
                        <a:lnSpc>
                          <a:spcPct val="107000"/>
                        </a:lnSpc>
                        <a:spcBef>
                          <a:spcPts val="0"/>
                        </a:spcBef>
                        <a:spcAft>
                          <a:spcPts val="800"/>
                        </a:spcAft>
                      </a:pPr>
                      <a:r>
                        <a:rPr lang="en-GB" sz="1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Secondary</a:t>
                      </a:r>
                      <a:endParaRPr lang="en-GB" sz="1400" b="1" i="0" u="none" strike="noStrike" dirty="0">
                        <a:effectLst/>
                        <a:latin typeface="Arial" panose="020B0604020202020204" pitchFamily="34" charset="0"/>
                      </a:endParaRPr>
                    </a:p>
                  </a:txBody>
                  <a:tcPr marL="41820" marR="41820" marT="58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3468694640"/>
                  </a:ext>
                </a:extLst>
              </a:tr>
              <a:tr h="6340808">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Expel / suspend the bully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Pay more attention</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Speak to the victim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More support (Childline) services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Give the bully detention</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Anti-bullying lessons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Bully the bully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Put them on Santa’s naughty list</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Show the bully the consequences of bullying</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CCTV</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Have a dedicated adult you can talk to</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Stick up for the people being bullied</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Tell young people to stick up for themselves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Let children know they can speak to them</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endParaRPr lang="en-GB" sz="1400" b="1" i="0" u="none" strike="noStrike" dirty="0">
                        <a:effectLst/>
                        <a:latin typeface="Arial" panose="020B0604020202020204" pitchFamily="34" charset="0"/>
                      </a:endParaRPr>
                    </a:p>
                  </a:txBody>
                  <a:tcPr marL="41820" marR="41820" marT="58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Allow children to have time out the classroom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Therapy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Speak to parents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Make posters and signs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Raise more awareness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Go to the police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Anti-bullying assembly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Make a record of how much the bully hurts someone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PATHS - Problem solving steps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Make bullies miss playtime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No Golden time</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Confiscate iPad</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Spend time in mindfulness area</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Call the bullies parents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Have an assembly on anti-bullying</a:t>
                      </a:r>
                      <a:r>
                        <a:rPr lang="en-GB" sz="1400" b="1" i="0" u="none" strike="noStrike" dirty="0">
                          <a:effectLst/>
                          <a:latin typeface="Arial" panose="020B0604020202020204" pitchFamily="34" charset="0"/>
                          <a:ea typeface="+mn-ea"/>
                          <a:cs typeface="+mn-cs"/>
                        </a:rPr>
                        <a:t>/</a:t>
                      </a: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anti-bullying lessons</a:t>
                      </a:r>
                      <a:endParaRPr lang="en-GB" sz="1400" b="1" i="0" u="none" strike="noStrike" dirty="0">
                        <a:effectLst/>
                        <a:latin typeface="Arial" panose="020B0604020202020204" pitchFamily="34" charset="0"/>
                      </a:endParaRPr>
                    </a:p>
                  </a:txBody>
                  <a:tcPr marL="41820" marR="41820" marT="58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Therapy animals - dogs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Mental health classes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Visits from organisations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Bring in speakers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Class discussions </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Anti-bullying classes*</a:t>
                      </a: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Listen to both sides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Safe spaces be provided*</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Anti-bullying day</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More punishment for bullies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Educate other adults</a:t>
                      </a:r>
                      <a:endParaRPr lang="en-GB" sz="1400" b="1" i="0" u="none" strike="noStrike" dirty="0">
                        <a:effectLst/>
                        <a:latin typeface="Arial" panose="020B0604020202020204" pitchFamily="34" charset="0"/>
                      </a:endParaRPr>
                    </a:p>
                    <a:p>
                      <a:pPr algn="l" fontAlgn="t">
                        <a:lnSpc>
                          <a:spcPct val="107000"/>
                        </a:lnSpc>
                        <a:spcBef>
                          <a:spcPts val="0"/>
                        </a:spcBef>
                        <a:spcAft>
                          <a:spcPts val="800"/>
                        </a:spcAft>
                      </a:pPr>
                      <a:endParaRPr lang="en-GB" sz="1400" b="1" i="0" u="none" strike="noStrike" dirty="0">
                        <a:effectLst/>
                        <a:latin typeface="Arial" panose="020B0604020202020204" pitchFamily="34" charset="0"/>
                      </a:endParaRPr>
                    </a:p>
                  </a:txBody>
                  <a:tcPr marL="41820" marR="41820" marT="58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525193"/>
                  </a:ext>
                </a:extLst>
              </a:tr>
            </a:tbl>
          </a:graphicData>
        </a:graphic>
      </p:graphicFrame>
    </p:spTree>
    <p:extLst>
      <p:ext uri="{BB962C8B-B14F-4D97-AF65-F5344CB8AC3E}">
        <p14:creationId xmlns:p14="http://schemas.microsoft.com/office/powerpoint/2010/main" val="1720080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08955827-aeb1-42de-b749-f604362c41c2" origin="userSelected">
  <element uid="971a7eb4-36b4-4e7d-b804-a07772b8e228" value=""/>
  <element uid="e3747532-42d1-43b9-8ba8-1bf45779edd5" value=""/>
</sisl>
</file>

<file path=customXml/itemProps1.xml><?xml version="1.0" encoding="utf-8"?>
<ds:datastoreItem xmlns:ds="http://schemas.openxmlformats.org/officeDocument/2006/customXml" ds:itemID="{06208263-8FA5-4410-BEBA-5AC663D78B90}">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1465</TotalTime>
  <Words>1593</Words>
  <Application>Microsoft Office PowerPoint</Application>
  <PresentationFormat>Widescreen</PresentationFormat>
  <Paragraphs>348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Calibri</vt:lpstr>
      <vt:lpstr>Calibri Light</vt:lpstr>
      <vt:lpstr>Times New Roman</vt:lpstr>
      <vt:lpstr>Tw Cen MT</vt:lpstr>
      <vt:lpstr>Office Theme</vt:lpstr>
      <vt:lpstr> </vt:lpstr>
      <vt:lpstr>The National Context</vt:lpstr>
      <vt:lpstr>Summary</vt:lpstr>
      <vt:lpstr>Why we need this awareness training!</vt:lpstr>
      <vt:lpstr>What have you seen someone be bullied for about their appearance? </vt:lpstr>
      <vt:lpstr>What types of bullying behaviour about appearance are you aware of?</vt:lpstr>
      <vt:lpstr>How does appearance bullying affect young people? </vt:lpstr>
      <vt:lpstr>What do you think young people need from adults to feel better if they have been bullied about their appearance?</vt:lpstr>
      <vt:lpstr>What do you think adults in schools should do to prevent bullying about appearance?</vt:lpstr>
      <vt:lpstr>What do you think young people in schools could do to prevent bullying about appearance?</vt:lpstr>
      <vt:lpstr>Group Activity</vt:lpstr>
      <vt:lpstr>PowerPoint Presentation</vt:lpstr>
      <vt:lpstr>PowerPoint Presentation</vt:lpstr>
      <vt:lpstr>PowerPoint Presentation</vt:lpstr>
      <vt:lpstr>Lisa Armstrong, Interim Director respectme Lorraine Glass, Interim Director respectme</vt:lpstr>
      <vt:lpstr>Anti-Bullying Charter</vt:lpstr>
      <vt:lpstr>Next steps…</vt:lpstr>
      <vt:lpstr>Thank you  barry.syme@glasgow.gov.uk  jane.arthur@glasgow.gov.uk  lisa.armstrong@samh.org.uk  lorraine.glass@respectme.org.uk   </vt:lpstr>
    </vt:vector>
  </TitlesOfParts>
  <Company>GCC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Improvement Group</dc:title>
  <dc:creator>Byrne, David</dc:creator>
  <cp:keywords>[OFFICIAL]</cp:keywords>
  <cp:lastModifiedBy>Syme, Barry</cp:lastModifiedBy>
  <cp:revision>140</cp:revision>
  <cp:lastPrinted>2019-01-08T14:46:25Z</cp:lastPrinted>
  <dcterms:created xsi:type="dcterms:W3CDTF">2018-09-27T07:49:20Z</dcterms:created>
  <dcterms:modified xsi:type="dcterms:W3CDTF">2023-03-21T11:49:05Z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e514e77b-30dd-4278-b63e-f4eaa64e7db5</vt:lpwstr>
  </property>
  <property fmtid="{D5CDD505-2E9C-101B-9397-08002B2CF9AE}" pid="3" name="bjSaver">
    <vt:lpwstr>aClSuGRTIUIw7kUC/Uxvn2m0zXLhXPD8</vt:lpwstr>
  </property>
  <property fmtid="{D5CDD505-2E9C-101B-9397-08002B2CF9AE}" pid="4" name="bjDocumentLabelXML">
    <vt:lpwstr>&lt;?xml version="1.0" encoding="us-ascii"?&gt;&lt;sisl xmlns:xsi="http://www.w3.org/2001/XMLSchema-instance" xmlns:xsd="http://www.w3.org/2001/XMLSchema" sislVersion="0" policy="08955827-aeb1-42de-b749-f604362c41c2" origin="userSelected" xmlns="http://www.boldonj</vt:lpwstr>
  </property>
  <property fmtid="{D5CDD505-2E9C-101B-9397-08002B2CF9AE}" pid="5" name="bjDocumentLabelXML-0">
    <vt:lpwstr>ames.com/2008/01/sie/internal/label"&gt;&lt;element uid="971a7eb4-36b4-4e7d-b804-a07772b8e228" value="" /&gt;&lt;element uid="e3747532-42d1-43b9-8ba8-1bf45779edd5" value="" /&gt;&lt;/sisl&gt;</vt:lpwstr>
  </property>
  <property fmtid="{D5CDD505-2E9C-101B-9397-08002B2CF9AE}" pid="6" name="bjDocumentSecurityLabel">
    <vt:lpwstr>OFFICIAL</vt:lpwstr>
  </property>
  <property fmtid="{D5CDD505-2E9C-101B-9397-08002B2CF9AE}" pid="7" name="gcc-meta-protectivemarking">
    <vt:lpwstr>[OFFICIAL]</vt:lpwstr>
  </property>
</Properties>
</file>