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5" r:id="rId3"/>
    <p:sldId id="267" r:id="rId4"/>
    <p:sldId id="266" r:id="rId5"/>
    <p:sldId id="272" r:id="rId6"/>
    <p:sldId id="273" r:id="rId7"/>
    <p:sldId id="274" r:id="rId8"/>
    <p:sldId id="276" r:id="rId9"/>
    <p:sldId id="268" r:id="rId10"/>
    <p:sldId id="257" r:id="rId11"/>
    <p:sldId id="275" r:id="rId12"/>
    <p:sldId id="256" r:id="rId13"/>
    <p:sldId id="271" r:id="rId14"/>
    <p:sldId id="259" r:id="rId15"/>
    <p:sldId id="260" r:id="rId16"/>
    <p:sldId id="261" r:id="rId17"/>
    <p:sldId id="262" r:id="rId18"/>
    <p:sldId id="263" r:id="rId19"/>
    <p:sldId id="26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auna Pro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BEE3D3-89C4-4E2F-A6F2-6312653FC390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700E9-A1BE-4D7E-BC11-DBC17C8D7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B867-2BD8-4752-AA10-2F0976BFC8B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A0808-DE66-49C4-90E1-9905FE2B180D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9AA2A-93E4-48F1-A9AB-97B35AFED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0DFE-5495-4DE5-9F3D-2034CDDD2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03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FD23-12CA-49EC-AEB9-C1B80A629D42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98C0-CBE9-4C26-8E62-4AB51425B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355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8DA23-742D-FF45-B16F-265A950943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6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EC5C-33AD-4726-8E03-2585BC6BEC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5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6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5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3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6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3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EC5C-33AD-4726-8E03-2585BC6BEC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5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EC5C-33AD-4726-8E03-2585BC6BEC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6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EC5C-33AD-4726-8E03-2585BC6BEC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7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0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898C0-CBE9-4C26-8E62-4AB51425BA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4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pn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45.sv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A08AE-FA32-E244-AA82-2CFACD50E06B}"/>
              </a:ext>
            </a:extLst>
          </p:cNvPr>
          <p:cNvSpPr/>
          <p:nvPr/>
        </p:nvSpPr>
        <p:spPr>
          <a:xfrm>
            <a:off x="-794083" y="-876300"/>
            <a:ext cx="19743819" cy="8013032"/>
          </a:xfrm>
          <a:prstGeom prst="rect">
            <a:avLst/>
          </a:prstGeom>
          <a:solidFill>
            <a:srgbClr val="EC38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560"/>
              </a:lnSpc>
            </a:pPr>
            <a:r>
              <a:rPr lang="en-US" sz="2700" dirty="0">
                <a:solidFill>
                  <a:srgbClr val="E52E87"/>
                </a:solidFill>
                <a:latin typeface="Sauna Pro"/>
              </a:rPr>
              <a:t>Celebrating Anti-Bullying </a:t>
            </a:r>
          </a:p>
          <a:p>
            <a:pPr algn="ctr">
              <a:lnSpc>
                <a:spcPts val="10560"/>
              </a:lnSpc>
            </a:pPr>
            <a:r>
              <a:rPr lang="en-US" sz="2700" dirty="0">
                <a:solidFill>
                  <a:srgbClr val="E52E87"/>
                </a:solidFill>
                <a:latin typeface="Sauna Pro"/>
              </a:rPr>
              <a:t>Achievements </a:t>
            </a:r>
          </a:p>
        </p:txBody>
      </p:sp>
      <p:pic>
        <p:nvPicPr>
          <p:cNvPr id="1026" name="Picture 2" descr="respectme (@_respectme_) | Twitter">
            <a:extLst>
              <a:ext uri="{FF2B5EF4-FFF2-40B4-BE49-F238E27FC236}">
                <a16:creationId xmlns:a16="http://schemas.microsoft.com/office/drawing/2014/main" id="{B97D11BA-0DD7-7347-AAA8-9921F3C6C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 bwMode="auto">
          <a:xfrm>
            <a:off x="0" y="2879273"/>
            <a:ext cx="7135233" cy="713523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7950E-F818-574D-8915-17865A32E8E5}"/>
              </a:ext>
            </a:extLst>
          </p:cNvPr>
          <p:cNvSpPr txBox="1"/>
          <p:nvPr/>
        </p:nvSpPr>
        <p:spPr>
          <a:xfrm>
            <a:off x="6482614" y="649706"/>
            <a:ext cx="12203294" cy="3822069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GB" sz="8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GB" sz="6600" b="1" i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GB" sz="6600" b="1" i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GB" sz="6600" b="1" i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en-US" sz="14400" b="1" i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GB" sz="6600" b="1" dirty="0">
              <a:solidFill>
                <a:schemeClr val="bg1"/>
              </a:solidFill>
              <a:latin typeface="Kohinoor Bangla" panose="02000000000000000000" pitchFamily="2" charset="77"/>
              <a:cs typeface="Kohinoor Bangla" panose="02000000000000000000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2DBF-2618-2C42-9D39-EEF8EC6906C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33450-433F-0243-8A3C-D0D4D70D1198}"/>
              </a:ext>
            </a:extLst>
          </p:cNvPr>
          <p:cNvSpPr txBox="1"/>
          <p:nvPr/>
        </p:nvSpPr>
        <p:spPr>
          <a:xfrm>
            <a:off x="-4980014" y="-1227576"/>
            <a:ext cx="281742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dirty="0">
              <a:solidFill>
                <a:schemeClr val="bg1"/>
              </a:solidFill>
              <a:latin typeface="Kohinoor Bangla" panose="02000000000000000000" pitchFamily="2" charset="77"/>
              <a:cs typeface="Kohinoor Bangla" panose="02000000000000000000" pitchFamily="2" charset="77"/>
            </a:endParaRPr>
          </a:p>
          <a:p>
            <a:endParaRPr lang="en-GB" sz="2700" dirty="0"/>
          </a:p>
        </p:txBody>
      </p:sp>
      <p:grpSp>
        <p:nvGrpSpPr>
          <p:cNvPr id="15" name="Group 5"/>
          <p:cNvGrpSpPr/>
          <p:nvPr/>
        </p:nvGrpSpPr>
        <p:grpSpPr>
          <a:xfrm>
            <a:off x="4911524" y="1605723"/>
            <a:ext cx="14007733" cy="1250690"/>
            <a:chOff x="0" y="0"/>
            <a:chExt cx="7254240" cy="647700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6" name="Rectangle 5"/>
          <p:cNvSpPr/>
          <p:nvPr/>
        </p:nvSpPr>
        <p:spPr>
          <a:xfrm>
            <a:off x="4881045" y="1484027"/>
            <a:ext cx="14038211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Sauna Pro"/>
              </a:rPr>
              <a:t>Glasgow City Council South Schools, 12 Jan 2023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Sauna Pro"/>
              </a:rPr>
              <a:t>Lisa Armstrong, Interim Director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Sauna Pro"/>
              </a:rPr>
              <a:t>Lorraine Glass, Interim Director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endParaRPr lang="en-US" sz="4400" dirty="0">
              <a:solidFill>
                <a:srgbClr val="FFFFFF"/>
              </a:solidFill>
              <a:latin typeface="Sauna Pro"/>
            </a:endParaRPr>
          </a:p>
          <a:p>
            <a:pPr algn="ctr">
              <a:lnSpc>
                <a:spcPts val="8475"/>
              </a:lnSpc>
              <a:spcBef>
                <a:spcPct val="0"/>
              </a:spcBef>
            </a:pPr>
            <a:endParaRPr lang="en-US" sz="4400" dirty="0">
              <a:solidFill>
                <a:srgbClr val="FFFFFF"/>
              </a:solidFill>
              <a:latin typeface="Sauna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7607" y="7449908"/>
            <a:ext cx="5325218" cy="1886213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82" y="7145656"/>
            <a:ext cx="4537075" cy="30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9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19408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81200" y="453122"/>
            <a:ext cx="13335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Developing &amp; Updating School Policy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2324100"/>
            <a:ext cx="155448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890" y="2076808"/>
            <a:ext cx="4891344" cy="71284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F31D1-4842-4C37-9B55-E175E77D84F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2199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43315" y="7563730"/>
            <a:ext cx="5627745" cy="31656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74988" y="0"/>
            <a:ext cx="18846048" cy="7995582"/>
            <a:chOff x="0" y="0"/>
            <a:chExt cx="6375083" cy="27046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75083" cy="2704678"/>
            </a:xfrm>
            <a:custGeom>
              <a:avLst/>
              <a:gdLst/>
              <a:ahLst/>
              <a:cxnLst/>
              <a:rect l="l" t="t" r="r" b="b"/>
              <a:pathLst>
                <a:path w="6375083" h="2704678">
                  <a:moveTo>
                    <a:pt x="0" y="0"/>
                  </a:moveTo>
                  <a:lnTo>
                    <a:pt x="6375083" y="0"/>
                  </a:lnTo>
                  <a:lnTo>
                    <a:pt x="6375083" y="2704678"/>
                  </a:lnTo>
                  <a:lnTo>
                    <a:pt x="0" y="2704678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42146" y="1742698"/>
            <a:ext cx="6133530" cy="613353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7AAE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543949" y="1870057"/>
            <a:ext cx="5878812" cy="58788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52E8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54644" y="2055197"/>
            <a:ext cx="5508533" cy="550853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62505" y="5598656"/>
            <a:ext cx="912710" cy="13567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8488" y="8391051"/>
            <a:ext cx="1152524" cy="17132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17123" y="2463184"/>
            <a:ext cx="2783576" cy="156576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27980" y="872570"/>
            <a:ext cx="4503936" cy="3562703"/>
            <a:chOff x="0" y="0"/>
            <a:chExt cx="1523554" cy="12051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3554" cy="1205161"/>
            </a:xfrm>
            <a:custGeom>
              <a:avLst/>
              <a:gdLst/>
              <a:ahLst/>
              <a:cxnLst/>
              <a:rect l="l" t="t" r="r" b="b"/>
              <a:pathLst>
                <a:path w="1523554" h="1205161">
                  <a:moveTo>
                    <a:pt x="0" y="0"/>
                  </a:moveTo>
                  <a:lnTo>
                    <a:pt x="1523554" y="0"/>
                  </a:lnTo>
                  <a:lnTo>
                    <a:pt x="1523554" y="1205161"/>
                  </a:lnTo>
                  <a:lnTo>
                    <a:pt x="0" y="1205161"/>
                  </a:lnTo>
                  <a:close/>
                </a:path>
              </a:pathLst>
            </a:custGeom>
            <a:solidFill>
              <a:srgbClr val="E52E87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6665" y="3497780"/>
            <a:ext cx="3462385" cy="8050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101050" y="3489372"/>
            <a:ext cx="4815721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Sauna Pro"/>
              </a:rPr>
              <a:t>respectme</a:t>
            </a:r>
          </a:p>
          <a:p>
            <a:pPr algn="ctr">
              <a:lnSpc>
                <a:spcPts val="11200"/>
              </a:lnSpc>
            </a:pPr>
            <a:endParaRPr lang="en-US" sz="8000">
              <a:solidFill>
                <a:srgbClr val="000000"/>
              </a:solidFill>
              <a:latin typeface="Sauna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34733" y="4234930"/>
            <a:ext cx="3320660" cy="136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4"/>
              </a:lnSpc>
            </a:pPr>
            <a:r>
              <a:rPr lang="en-US" sz="7981">
                <a:solidFill>
                  <a:srgbClr val="000000"/>
                </a:solidFill>
                <a:latin typeface="Sauna Pro"/>
              </a:rPr>
              <a:t>reward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7530" y="121992"/>
            <a:ext cx="7577134" cy="174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5028">
                <a:solidFill>
                  <a:srgbClr val="E52E87"/>
                </a:solidFill>
                <a:latin typeface="Sauna Pro"/>
              </a:rPr>
              <a:t>Celebrating Anti-Bullying </a:t>
            </a:r>
          </a:p>
          <a:p>
            <a:pPr algn="ctr">
              <a:lnSpc>
                <a:spcPts val="7040"/>
              </a:lnSpc>
            </a:pPr>
            <a:r>
              <a:rPr lang="en-US" sz="5028">
                <a:solidFill>
                  <a:srgbClr val="E52E87"/>
                </a:solidFill>
                <a:latin typeface="Sauna Pro"/>
              </a:rPr>
              <a:t>Achievements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1346778"/>
            <a:ext cx="4275956" cy="189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Sauna Pro"/>
              </a:rPr>
              <a:t>Designed for schools and children and people's services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1012" y="8384745"/>
            <a:ext cx="4608660" cy="168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2"/>
              </a:lnSpc>
            </a:pPr>
            <a:r>
              <a:rPr lang="en-US" sz="3216">
                <a:solidFill>
                  <a:srgbClr val="000000"/>
                </a:solidFill>
                <a:latin typeface="Sauna Pro"/>
              </a:rPr>
              <a:t>Review and enhance </a:t>
            </a:r>
          </a:p>
          <a:p>
            <a:pPr algn="just">
              <a:lnSpc>
                <a:spcPts val="4502"/>
              </a:lnSpc>
            </a:pPr>
            <a:r>
              <a:rPr lang="en-US" sz="3216">
                <a:solidFill>
                  <a:srgbClr val="000000"/>
                </a:solidFill>
                <a:latin typeface="Sauna Pro"/>
              </a:rPr>
              <a:t>your Anti-Bullying </a:t>
            </a:r>
          </a:p>
          <a:p>
            <a:pPr algn="just">
              <a:lnSpc>
                <a:spcPts val="4502"/>
              </a:lnSpc>
            </a:pPr>
            <a:r>
              <a:rPr lang="en-US" sz="3216">
                <a:solidFill>
                  <a:srgbClr val="000000"/>
                </a:solidFill>
                <a:latin typeface="Sauna Pro"/>
              </a:rPr>
              <a:t>Policy and Practice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74828" y="8672857"/>
            <a:ext cx="4399836" cy="10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Sauna Pro"/>
              </a:rPr>
              <a:t>NEW Self-Assessment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Sauna Pro"/>
              </a:rPr>
              <a:t>Toolkit - 5 Stage Process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58471" y="8361493"/>
            <a:ext cx="1152524" cy="1713212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79709511-9051-4462-8032-65F7A967705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9024" y="-16285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525691" y="1809596"/>
            <a:ext cx="5487210" cy="5877244"/>
            <a:chOff x="0" y="0"/>
            <a:chExt cx="1856167" cy="1988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6168" cy="1988105"/>
            </a:xfrm>
            <a:custGeom>
              <a:avLst/>
              <a:gdLst/>
              <a:ahLst/>
              <a:cxnLst/>
              <a:rect l="l" t="t" r="r" b="b"/>
              <a:pathLst>
                <a:path w="1856168" h="1988105">
                  <a:moveTo>
                    <a:pt x="0" y="0"/>
                  </a:moveTo>
                  <a:lnTo>
                    <a:pt x="1856168" y="0"/>
                  </a:lnTo>
                  <a:lnTo>
                    <a:pt x="1856168" y="1988105"/>
                  </a:lnTo>
                  <a:lnTo>
                    <a:pt x="0" y="1988105"/>
                  </a:lnTo>
                  <a:close/>
                </a:path>
              </a:pathLst>
            </a:custGeom>
            <a:solidFill>
              <a:srgbClr val="E52E8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967" t="7677" r="4967"/>
          <a:stretch>
            <a:fillRect/>
          </a:stretch>
        </p:blipFill>
        <p:spPr>
          <a:xfrm>
            <a:off x="12765488" y="2015295"/>
            <a:ext cx="4983239" cy="54414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08138" y="453122"/>
            <a:ext cx="11958849" cy="103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Background to </a:t>
            </a:r>
            <a:r>
              <a:rPr lang="en-US" sz="6053" dirty="0" err="1">
                <a:solidFill>
                  <a:srgbClr val="FFFFFF"/>
                </a:solidFill>
                <a:latin typeface="Sauna Pro"/>
              </a:rPr>
              <a:t>respectme</a:t>
            </a:r>
            <a:r>
              <a:rPr lang="en-US" sz="6053" dirty="0">
                <a:solidFill>
                  <a:srgbClr val="FFFFFF"/>
                </a:solidFill>
                <a:latin typeface="Sauna Pro"/>
              </a:rPr>
              <a:t> reward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208" y="2617543"/>
            <a:ext cx="12526280" cy="420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Sauna Pro"/>
              </a:rPr>
              <a:t>respectme</a:t>
            </a:r>
            <a:r>
              <a:rPr lang="en-US" sz="3799" dirty="0">
                <a:solidFill>
                  <a:srgbClr val="000000"/>
                </a:solidFill>
                <a:latin typeface="Sauna Pro"/>
              </a:rPr>
              <a:t> repositioning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Design validated self-assessment toolkit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Pilot test content &amp; process with Dumfries and </a:t>
            </a:r>
          </a:p>
          <a:p>
            <a:pPr>
              <a:lnSpc>
                <a:spcPts val="5547"/>
              </a:lnSpc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        Galloway Council 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External evaluation and recognition with UK award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Scale up for national roll-out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FB2C4F-B1A2-4298-84E1-C75BF81882D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05875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16124" y="403355"/>
            <a:ext cx="2068450" cy="20684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05965" y="453122"/>
            <a:ext cx="9363194" cy="103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>
                <a:solidFill>
                  <a:srgbClr val="FFFFFF"/>
                </a:solidFill>
                <a:latin typeface="Sauna Pro"/>
              </a:rPr>
              <a:t>Pilot Evaluation Feedback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3060" y="2050893"/>
            <a:ext cx="18104940" cy="590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good fit with school quality improvement processes</a:t>
            </a:r>
          </a:p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purposeful - definitely not a 'tick box' exercise</a:t>
            </a:r>
          </a:p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well received by participants and linked to wider aims, eg UNCRC, parental engagement, pupil voice</a:t>
            </a:r>
          </a:p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respectme valued for their support, knowledge, reputation and objectivity</a:t>
            </a:r>
          </a:p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school leads liked triangulation of evidence, ease of data collection and rigour of analysis</a:t>
            </a:r>
          </a:p>
          <a:p>
            <a:pPr marL="820411" lvl="1" indent="-410205">
              <a:lnSpc>
                <a:spcPts val="4711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impacts included informed planning of anti-bullying work, understanding of good practice embedded in ethos and relationships, personal development and learning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DA4E18-C4DA-4699-B181-A6D48B4877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1306" y="5307732"/>
            <a:ext cx="2908260" cy="266469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04196" y="453122"/>
            <a:ext cx="10540053" cy="103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>
                <a:solidFill>
                  <a:srgbClr val="FFFFFF"/>
                </a:solidFill>
                <a:latin typeface="Sauna Pro"/>
              </a:rPr>
              <a:t>Working through the Toolkit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5543" y="1970722"/>
            <a:ext cx="15796915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To achieve your respectme reward, you must complete these five stages: 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000000"/>
              </a:solidFill>
              <a:latin typeface="Sauna Pro"/>
            </a:endParaRPr>
          </a:p>
          <a:p>
            <a:pPr algn="ctr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000000"/>
              </a:solidFill>
              <a:latin typeface="Sauna Pr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09566" y="3115309"/>
            <a:ext cx="12681863" cy="39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Stage 1 – Application Process 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Stage 2 – Evidence-Based Practice Portfolio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Stage 3 – Self-Assessment of Impact and Outcomes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Stage 4 – Reviewing Results </a:t>
            </a: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auna Pro"/>
              </a:rPr>
              <a:t>Stage 5 – Validation, Recognition and respectme reward</a:t>
            </a:r>
          </a:p>
          <a:p>
            <a:pPr>
              <a:lnSpc>
                <a:spcPts val="5319"/>
              </a:lnSpc>
            </a:pPr>
            <a:endParaRPr lang="en-US" sz="3799">
              <a:solidFill>
                <a:srgbClr val="000000"/>
              </a:solidFill>
              <a:latin typeface="Sauna Pro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7FD591-F595-4020-A3BA-ECF9A0EBA2A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8234" y="2472143"/>
            <a:ext cx="3347452" cy="44429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40834" y="2466367"/>
            <a:ext cx="3329561" cy="44192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130"/>
          <a:stretch>
            <a:fillRect/>
          </a:stretch>
        </p:blipFill>
        <p:spPr>
          <a:xfrm>
            <a:off x="7470395" y="2472143"/>
            <a:ext cx="3347210" cy="44368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17605" y="2466687"/>
            <a:ext cx="3346969" cy="44423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44248" y="2472143"/>
            <a:ext cx="3342858" cy="44368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64899" y="6915125"/>
            <a:ext cx="2615442" cy="7388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829681" y="453122"/>
            <a:ext cx="10334893" cy="103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>
                <a:solidFill>
                  <a:srgbClr val="FFFFFF"/>
                </a:solidFill>
                <a:latin typeface="Sauna Pro"/>
              </a:rPr>
              <a:t>Working through the Toolkit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05614" y="6915125"/>
            <a:ext cx="2615442" cy="7388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09884" y="6909028"/>
            <a:ext cx="2615442" cy="7388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200235" y="6909028"/>
            <a:ext cx="2615442" cy="738862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B90514F-60EC-433C-9279-E8B10BC6392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403355"/>
            <a:ext cx="18288000" cy="1265979"/>
            <a:chOff x="0" y="0"/>
            <a:chExt cx="9356505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56505" cy="647700"/>
            </a:xfrm>
            <a:custGeom>
              <a:avLst/>
              <a:gdLst/>
              <a:ahLst/>
              <a:cxnLst/>
              <a:rect l="l" t="t" r="r" b="b"/>
              <a:pathLst>
                <a:path w="9356505" h="647700">
                  <a:moveTo>
                    <a:pt x="9356505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9356505" y="647700"/>
                  </a:lnTo>
                  <a:lnTo>
                    <a:pt x="9009795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8586" y="5509831"/>
            <a:ext cx="2372920" cy="244630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952960" y="3986212"/>
            <a:ext cx="8574345" cy="3931666"/>
            <a:chOff x="0" y="0"/>
            <a:chExt cx="3331064" cy="1527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1064" cy="1527420"/>
            </a:xfrm>
            <a:custGeom>
              <a:avLst/>
              <a:gdLst/>
              <a:ahLst/>
              <a:cxnLst/>
              <a:rect l="l" t="t" r="r" b="b"/>
              <a:pathLst>
                <a:path w="3331064" h="1527420">
                  <a:moveTo>
                    <a:pt x="0" y="0"/>
                  </a:moveTo>
                  <a:lnTo>
                    <a:pt x="3331064" y="0"/>
                  </a:lnTo>
                  <a:lnTo>
                    <a:pt x="3331064" y="1527420"/>
                  </a:lnTo>
                  <a:lnTo>
                    <a:pt x="0" y="1527420"/>
                  </a:lnTo>
                  <a:close/>
                </a:path>
              </a:pathLst>
            </a:custGeom>
            <a:solidFill>
              <a:srgbClr val="E52E8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t="9610" b="9610"/>
          <a:stretch>
            <a:fillRect/>
          </a:stretch>
        </p:blipFill>
        <p:spPr>
          <a:xfrm>
            <a:off x="4264658" y="4130877"/>
            <a:ext cx="8024394" cy="364233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927943" y="1907022"/>
            <a:ext cx="4923392" cy="5866193"/>
            <a:chOff x="0" y="0"/>
            <a:chExt cx="1665444" cy="19843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5444" cy="1984366"/>
            </a:xfrm>
            <a:custGeom>
              <a:avLst/>
              <a:gdLst/>
              <a:ahLst/>
              <a:cxnLst/>
              <a:rect l="l" t="t" r="r" b="b"/>
              <a:pathLst>
                <a:path w="1665444" h="1984366">
                  <a:moveTo>
                    <a:pt x="0" y="0"/>
                  </a:moveTo>
                  <a:lnTo>
                    <a:pt x="1665444" y="0"/>
                  </a:lnTo>
                  <a:lnTo>
                    <a:pt x="1665444" y="1984366"/>
                  </a:lnTo>
                  <a:lnTo>
                    <a:pt x="0" y="1984366"/>
                  </a:lnTo>
                  <a:close/>
                </a:path>
              </a:pathLst>
            </a:custGeom>
            <a:solidFill>
              <a:srgbClr val="C8D21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b="4798"/>
          <a:stretch>
            <a:fillRect/>
          </a:stretch>
        </p:blipFill>
        <p:spPr>
          <a:xfrm>
            <a:off x="13211882" y="1907022"/>
            <a:ext cx="4355514" cy="582275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93725" y="461377"/>
            <a:ext cx="16900550" cy="1020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5"/>
              </a:lnSpc>
              <a:spcBef>
                <a:spcPct val="0"/>
              </a:spcBef>
            </a:pPr>
            <a:r>
              <a:rPr lang="en-US" sz="5953">
                <a:solidFill>
                  <a:srgbClr val="FFFFFF"/>
                </a:solidFill>
                <a:latin typeface="Sauna Pro"/>
              </a:rPr>
              <a:t>Celebrating Success and maintaining momentum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8525" y="1802247"/>
            <a:ext cx="9901313" cy="88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2734" lvl="1" indent="-556367" algn="ctr">
              <a:lnSpc>
                <a:spcPts val="7215"/>
              </a:lnSpc>
              <a:buFont typeface="Arial"/>
              <a:buChar char="•"/>
            </a:pPr>
            <a:r>
              <a:rPr lang="en-US" sz="5153">
                <a:solidFill>
                  <a:srgbClr val="000000"/>
                </a:solidFill>
                <a:latin typeface="Sauna Pro"/>
              </a:rPr>
              <a:t>Youth Action Group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0B147E6-4F32-4720-9613-30203AEFBD7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79929" y="2344930"/>
            <a:ext cx="12936213" cy="32825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44248" y="7972425"/>
            <a:ext cx="4143752" cy="2330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17905" y="5143500"/>
            <a:ext cx="2541395" cy="25413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6524">
            <a:off x="355805" y="3986213"/>
            <a:ext cx="3396580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52385" y="3254742"/>
            <a:ext cx="10591302" cy="131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5"/>
              </a:lnSpc>
              <a:spcBef>
                <a:spcPct val="0"/>
              </a:spcBef>
            </a:pPr>
            <a:r>
              <a:rPr lang="en-US" sz="7653">
                <a:solidFill>
                  <a:srgbClr val="FFFFFF"/>
                </a:solidFill>
                <a:latin typeface="Sauna Pro"/>
              </a:rPr>
              <a:t>Questions and Answers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0607EC-C31A-4CC3-8F0B-828F3E707B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5893" y="124577"/>
            <a:ext cx="12936213" cy="32825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44248" y="7972425"/>
            <a:ext cx="4143752" cy="2330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75893" y="4418293"/>
            <a:ext cx="2675106" cy="2057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48349" y="200777"/>
            <a:ext cx="10869556" cy="320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2"/>
              </a:lnSpc>
            </a:pPr>
            <a:r>
              <a:rPr lang="en-US" sz="7653">
                <a:solidFill>
                  <a:srgbClr val="FFFFFF"/>
                </a:solidFill>
                <a:latin typeface="Sauna Pro"/>
              </a:rPr>
              <a:t>Thank You </a:t>
            </a:r>
          </a:p>
          <a:p>
            <a:pPr algn="ctr">
              <a:lnSpc>
                <a:spcPts val="8342"/>
              </a:lnSpc>
            </a:pPr>
            <a:r>
              <a:rPr lang="en-US" sz="7653">
                <a:solidFill>
                  <a:srgbClr val="FFFFFF"/>
                </a:solidFill>
                <a:latin typeface="Sauna Pro"/>
              </a:rPr>
              <a:t>and </a:t>
            </a:r>
          </a:p>
          <a:p>
            <a:pPr algn="ctr">
              <a:lnSpc>
                <a:spcPts val="8342"/>
              </a:lnSpc>
            </a:pPr>
            <a:r>
              <a:rPr lang="en-US" sz="7653">
                <a:solidFill>
                  <a:srgbClr val="FFFFFF"/>
                </a:solidFill>
                <a:latin typeface="Sauna Pro"/>
              </a:rPr>
              <a:t>Good Luck!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9235" y="4645586"/>
            <a:ext cx="9688365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Sauna Pro"/>
              </a:rPr>
              <a:t>Lisa.Armstrong@respectme.org.uk</a:t>
            </a:r>
          </a:p>
          <a:p>
            <a:pPr algn="ctr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Sauna Pro"/>
              </a:rPr>
              <a:t>Lorraine.glass@respectme.org.uk</a:t>
            </a:r>
          </a:p>
          <a:p>
            <a:pPr algn="ctr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Sauna Pro"/>
              </a:rPr>
              <a:t>Una.McLean@respectme.org.uk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30C92B-DC8B-4C54-8596-24A1B35EA0B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0732" y="1790700"/>
            <a:ext cx="15371097" cy="434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5026" y="4564544"/>
            <a:ext cx="2627167" cy="34078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44248" y="7972425"/>
            <a:ext cx="4143752" cy="23308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45587" y="1693194"/>
            <a:ext cx="10796826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 err="1">
                <a:solidFill>
                  <a:srgbClr val="FFFFFF"/>
                </a:solidFill>
                <a:latin typeface="Sauna Pro"/>
              </a:rPr>
              <a:t>respect</a:t>
            </a:r>
            <a:r>
              <a:rPr lang="en-US" sz="6053" i="1" dirty="0" err="1">
                <a:solidFill>
                  <a:srgbClr val="FFFFFF"/>
                </a:solidFill>
                <a:latin typeface="Sauna Pro"/>
              </a:rPr>
              <a:t>me</a:t>
            </a:r>
            <a:r>
              <a:rPr lang="en-US" sz="6053" dirty="0">
                <a:solidFill>
                  <a:srgbClr val="FFFFFF"/>
                </a:solidFill>
                <a:latin typeface="Sauna Pro"/>
              </a:rPr>
              <a:t> eLearning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Lisa Armstrong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Interim Director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5358F-4F75-40EF-9A67-4263CBF2E2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8779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9201" y="-114299"/>
            <a:ext cx="18288000" cy="8191500"/>
            <a:chOff x="425006" y="25160"/>
            <a:chExt cx="6375083" cy="2704678"/>
          </a:xfrm>
        </p:grpSpPr>
        <p:sp>
          <p:nvSpPr>
            <p:cNvPr id="4" name="Freeform 4"/>
            <p:cNvSpPr/>
            <p:nvPr/>
          </p:nvSpPr>
          <p:spPr>
            <a:xfrm>
              <a:off x="425006" y="25160"/>
              <a:ext cx="6375083" cy="2704678"/>
            </a:xfrm>
            <a:custGeom>
              <a:avLst/>
              <a:gdLst/>
              <a:ahLst/>
              <a:cxnLst/>
              <a:rect l="l" t="t" r="r" b="b"/>
              <a:pathLst>
                <a:path w="6375083" h="2704678">
                  <a:moveTo>
                    <a:pt x="0" y="0"/>
                  </a:moveTo>
                  <a:lnTo>
                    <a:pt x="6375083" y="0"/>
                  </a:lnTo>
                  <a:lnTo>
                    <a:pt x="6375083" y="2704678"/>
                  </a:lnTo>
                  <a:lnTo>
                    <a:pt x="0" y="2704678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200400" y="121992"/>
            <a:ext cx="121158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5028" dirty="0" err="1">
                <a:solidFill>
                  <a:srgbClr val="E52E87"/>
                </a:solidFill>
                <a:latin typeface="Sauna Pro"/>
              </a:rPr>
              <a:t>respectme</a:t>
            </a:r>
            <a:r>
              <a:rPr lang="en-US" sz="5028" dirty="0">
                <a:solidFill>
                  <a:srgbClr val="E52E87"/>
                </a:solidFill>
                <a:latin typeface="Sauna Pro"/>
              </a:rPr>
              <a:t> eLearning Modules- Understanding &amp; Responding to Bullying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1700"/>
            <a:ext cx="15773400" cy="78867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DAE93-766A-4D1B-8F5A-18F976E8B7C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321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9024" y="-181177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808138" y="453122"/>
            <a:ext cx="1195884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Module 1: Understanding Bullying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208" y="2617543"/>
            <a:ext cx="1614379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Identify why addressing bullying is essential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Describe what bullying is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Sauna Pro"/>
              </a:rPr>
              <a:t>Recognise</a:t>
            </a:r>
            <a:r>
              <a:rPr lang="en-US" sz="3799" dirty="0">
                <a:solidFill>
                  <a:srgbClr val="000000"/>
                </a:solidFill>
                <a:latin typeface="Sauna Pro"/>
              </a:rPr>
              <a:t> types of bullying </a:t>
            </a:r>
            <a:r>
              <a:rPr lang="en-US" sz="3799" dirty="0" err="1">
                <a:solidFill>
                  <a:srgbClr val="000000"/>
                </a:solidFill>
                <a:latin typeface="Sauna Pro"/>
              </a:rPr>
              <a:t>behaviour</a:t>
            </a: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Sauna Pro"/>
              </a:rPr>
              <a:t>Recognise</a:t>
            </a:r>
            <a:r>
              <a:rPr lang="en-US" sz="3799" dirty="0">
                <a:solidFill>
                  <a:srgbClr val="000000"/>
                </a:solidFill>
                <a:latin typeface="Sauna Pro"/>
              </a:rPr>
              <a:t> the role of prejudice in bullying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Understand how promoting inclusion and positive relationships is key to preventing bullying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A9BA61-30AC-47DA-AD85-E1628D604B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062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19408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808138" y="453122"/>
            <a:ext cx="1195884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Module 2: Responding to Bullying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2324100"/>
            <a:ext cx="155448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Understand a children’s rights based approach to supporting CYP 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Identify unhelpful attitudes and responses to bullying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Understand how to support wellbeing for CYP affected by bullying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Sauna Pro"/>
              </a:rPr>
              <a:t>Recognise</a:t>
            </a:r>
            <a:r>
              <a:rPr lang="en-US" sz="3799" dirty="0">
                <a:solidFill>
                  <a:srgbClr val="000000"/>
                </a:solidFill>
                <a:latin typeface="Sauna Pro"/>
              </a:rPr>
              <a:t> solution focused responses to bullying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Understand the important role of policy and procedures 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3E20A-B8AE-446F-9B1D-6025A4540D0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49413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19408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09600" y="453122"/>
            <a:ext cx="16383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How can our eLearning support you?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2324100"/>
            <a:ext cx="155448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Culture &amp; Ethos/Whole School Approach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Improvement planning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Policy Development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Staff Induction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Continuous Professional Development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Supporting senior phase youth leaders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Parent/</a:t>
            </a:r>
            <a:r>
              <a:rPr lang="en-US" sz="3799" dirty="0" err="1">
                <a:solidFill>
                  <a:srgbClr val="000000"/>
                </a:solidFill>
                <a:latin typeface="Sauna Pro"/>
              </a:rPr>
              <a:t>Carer</a:t>
            </a:r>
            <a:r>
              <a:rPr lang="en-US" sz="3799" dirty="0">
                <a:solidFill>
                  <a:srgbClr val="000000"/>
                </a:solidFill>
                <a:latin typeface="Sauna Pro"/>
              </a:rPr>
              <a:t> Engagement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Sauna Pro"/>
              </a:rPr>
              <a:t>Blended Learning Options</a:t>
            </a: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437" y="2324100"/>
            <a:ext cx="5639587" cy="73257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3D42E-DDD7-47FC-ABAE-01BDDB782E3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4771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19408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44248" y="7956140"/>
            <a:ext cx="4143752" cy="23308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83696" y="403355"/>
            <a:ext cx="14007733" cy="1250690"/>
            <a:chOff x="0" y="0"/>
            <a:chExt cx="7254240" cy="647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54240" cy="647700"/>
            </a:xfrm>
            <a:custGeom>
              <a:avLst/>
              <a:gdLst/>
              <a:ahLst/>
              <a:cxnLst/>
              <a:rect l="l" t="t" r="r" b="b"/>
              <a:pathLst>
                <a:path w="7254240" h="647700">
                  <a:moveTo>
                    <a:pt x="7254240" y="0"/>
                  </a:moveTo>
                  <a:lnTo>
                    <a:pt x="0" y="0"/>
                  </a:lnTo>
                  <a:lnTo>
                    <a:pt x="345440" y="323850"/>
                  </a:lnTo>
                  <a:lnTo>
                    <a:pt x="0" y="647700"/>
                  </a:lnTo>
                  <a:lnTo>
                    <a:pt x="7254240" y="647700"/>
                  </a:lnTo>
                  <a:lnTo>
                    <a:pt x="6907530" y="323850"/>
                  </a:lnTo>
                  <a:close/>
                </a:path>
              </a:pathLst>
            </a:custGeom>
            <a:solidFill>
              <a:srgbClr val="27AAE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808138" y="453122"/>
            <a:ext cx="1195884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Evidencing the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2324100"/>
            <a:ext cx="155448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820419" lvl="1" indent="-410209">
              <a:lnSpc>
                <a:spcPts val="554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  <a:p>
            <a:pPr marL="410210" lvl="1">
              <a:lnSpc>
                <a:spcPts val="5547"/>
              </a:lnSpc>
            </a:pPr>
            <a:endParaRPr lang="en-US" sz="3799" dirty="0">
              <a:solidFill>
                <a:srgbClr val="000000"/>
              </a:solidFill>
              <a:latin typeface="Sauna Pro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9200" y="2628900"/>
            <a:ext cx="15371097" cy="43434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4FDC8FF-057E-43B5-8842-4B5774F7A3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5" y="2067439"/>
            <a:ext cx="10506626" cy="732472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AC8A15-03DA-4229-BFB2-924CF9CECC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494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5893" y="124577"/>
            <a:ext cx="12936213" cy="32825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44248" y="7972425"/>
            <a:ext cx="4143752" cy="2330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75893" y="4418293"/>
            <a:ext cx="2675106" cy="2057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48349" y="200777"/>
            <a:ext cx="10869556" cy="215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2"/>
              </a:lnSpc>
            </a:pPr>
            <a:endParaRPr lang="en-US" sz="7653" dirty="0">
              <a:solidFill>
                <a:srgbClr val="FFFFFF"/>
              </a:solidFill>
              <a:latin typeface="Sauna Pro"/>
            </a:endParaRPr>
          </a:p>
          <a:p>
            <a:pPr algn="ctr">
              <a:lnSpc>
                <a:spcPts val="8342"/>
              </a:lnSpc>
            </a:pPr>
            <a:r>
              <a:rPr lang="en-US" sz="7653" dirty="0">
                <a:solidFill>
                  <a:srgbClr val="FFFFFF"/>
                </a:solidFill>
                <a:latin typeface="Sauna Pro"/>
              </a:rPr>
              <a:t>eLearning Enquiries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99235" y="4645586"/>
            <a:ext cx="9535965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Sauna Pro"/>
              </a:rPr>
              <a:t>Lisa.armstrong@respectme.org.uk</a:t>
            </a:r>
          </a:p>
          <a:p>
            <a:pPr algn="ctr">
              <a:lnSpc>
                <a:spcPts val="6155"/>
              </a:lnSpc>
            </a:pPr>
            <a:r>
              <a:rPr lang="en-US" sz="4397" dirty="0">
                <a:solidFill>
                  <a:srgbClr val="000000"/>
                </a:solidFill>
                <a:latin typeface="Sauna Pro"/>
              </a:rPr>
              <a:t>training@respectme.org.uk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276F29-2DF8-4690-A0D4-0E6F917777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74337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88" y="0"/>
            <a:ext cx="18846048" cy="7972425"/>
            <a:chOff x="0" y="0"/>
            <a:chExt cx="6375083" cy="26968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5083" cy="2696845"/>
            </a:xfrm>
            <a:custGeom>
              <a:avLst/>
              <a:gdLst/>
              <a:ahLst/>
              <a:cxnLst/>
              <a:rect l="l" t="t" r="r" b="b"/>
              <a:pathLst>
                <a:path w="6375083" h="2696845">
                  <a:moveTo>
                    <a:pt x="0" y="0"/>
                  </a:moveTo>
                  <a:lnTo>
                    <a:pt x="6375083" y="0"/>
                  </a:lnTo>
                  <a:lnTo>
                    <a:pt x="6375083" y="2696845"/>
                  </a:lnTo>
                  <a:lnTo>
                    <a:pt x="0" y="2696845"/>
                  </a:lnTo>
                  <a:close/>
                </a:path>
              </a:pathLst>
            </a:custGeom>
            <a:solidFill>
              <a:srgbClr val="F9E51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0732" y="1790700"/>
            <a:ext cx="15371097" cy="434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5026" y="4564544"/>
            <a:ext cx="2627167" cy="34078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44248" y="7972425"/>
            <a:ext cx="4143752" cy="23308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45587" y="1693194"/>
            <a:ext cx="10796826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Policy &amp; </a:t>
            </a:r>
            <a:r>
              <a:rPr lang="en-US" sz="6053" dirty="0" err="1">
                <a:solidFill>
                  <a:srgbClr val="FFFFFF"/>
                </a:solidFill>
                <a:latin typeface="Sauna Pro"/>
              </a:rPr>
              <a:t>respect</a:t>
            </a:r>
            <a:r>
              <a:rPr lang="en-US" sz="6053" i="1" dirty="0" err="1">
                <a:solidFill>
                  <a:srgbClr val="FFFFFF"/>
                </a:solidFill>
                <a:latin typeface="Sauna Pro"/>
              </a:rPr>
              <a:t>me</a:t>
            </a:r>
            <a:r>
              <a:rPr lang="en-US" sz="6053" dirty="0">
                <a:solidFill>
                  <a:srgbClr val="FFFFFF"/>
                </a:solidFill>
                <a:latin typeface="Sauna Pro"/>
              </a:rPr>
              <a:t> reward 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Lorraine Glass</a:t>
            </a:r>
          </a:p>
          <a:p>
            <a:pPr algn="ctr">
              <a:lnSpc>
                <a:spcPts val="8475"/>
              </a:lnSpc>
              <a:spcBef>
                <a:spcPct val="0"/>
              </a:spcBef>
            </a:pPr>
            <a:r>
              <a:rPr lang="en-US" sz="6053" dirty="0">
                <a:solidFill>
                  <a:srgbClr val="FFFFFF"/>
                </a:solidFill>
                <a:latin typeface="Sauna Pro"/>
              </a:rPr>
              <a:t>Interim Director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BA449-27E9-4553-856E-8F86CC29BBC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8288000" cy="365125"/>
          </a:xfrm>
        </p:spPr>
        <p:txBody>
          <a:bodyPr/>
          <a:lstStyle/>
          <a:p>
            <a:r>
              <a:rPr lang="en-GB"/>
              <a:t>OFFICIAL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8955827-aeb1-42de-b749-f604362c41c2" origin="userSelected">
  <element uid="971a7eb4-36b4-4e7d-b804-a07772b8e228" value=""/>
  <element uid="6a4e5c3a-656a-4e9c-bd20-e36013bcf373" value=""/>
</sisl>
</file>

<file path=customXml/itemProps1.xml><?xml version="1.0" encoding="utf-8"?>
<ds:datastoreItem xmlns:ds="http://schemas.openxmlformats.org/officeDocument/2006/customXml" ds:itemID="{CE5047D5-8BB1-4705-83BC-97E88870627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497</Words>
  <Application>Microsoft Office PowerPoint</Application>
  <PresentationFormat>Custom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Sauna Pro</vt:lpstr>
      <vt:lpstr>Arial</vt:lpstr>
      <vt:lpstr>Calibri</vt:lpstr>
      <vt:lpstr>Kohinoor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respectme reward Introductory Session - Lorraine Glass and Una McLean</dc:title>
  <dc:creator>ian glass</dc:creator>
  <cp:keywords>[OFFICIAL]</cp:keywords>
  <cp:lastModifiedBy>Syme, Barry</cp:lastModifiedBy>
  <cp:revision>13</cp:revision>
  <dcterms:created xsi:type="dcterms:W3CDTF">2006-08-16T00:00:00Z</dcterms:created>
  <dcterms:modified xsi:type="dcterms:W3CDTF">2023-01-12T13:55:28Z</dcterms:modified>
  <dc:identifier>DAE4DFtZW8o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addf4b0e-1b81-4d09-907d-a4a1d0f718d0</vt:lpwstr>
  </property>
  <property fmtid="{D5CDD505-2E9C-101B-9397-08002B2CF9AE}" pid="3" name="bjSaver">
    <vt:lpwstr>aClSuGRTIUIw7kUC/Uxvn2m0zXLhXPD8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policy="08955827-aeb1-42de-b749-f604362c41c2" origin="userSelected" xmlns="http://www.boldonj</vt:lpwstr>
  </property>
  <property fmtid="{D5CDD505-2E9C-101B-9397-08002B2CF9AE}" pid="5" name="bjDocumentLabelXML-0">
    <vt:lpwstr>ames.com/2008/01/sie/internal/label"&gt;&lt;element uid="971a7eb4-36b4-4e7d-b804-a07772b8e228" value="" /&gt;&lt;element uid="6a4e5c3a-656a-4e9c-bd20-e36013bcf373" value="" /&gt;&lt;/sisl&gt;</vt:lpwstr>
  </property>
  <property fmtid="{D5CDD505-2E9C-101B-9397-08002B2CF9AE}" pid="6" name="bjDocumentSecurityLabel">
    <vt:lpwstr>OFFICIAL</vt:lpwstr>
  </property>
  <property fmtid="{D5CDD505-2E9C-101B-9397-08002B2CF9AE}" pid="7" name="gcc-meta-protectivemarking">
    <vt:lpwstr>[OFFICIAL]</vt:lpwstr>
  </property>
</Properties>
</file>