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handoutMasterIdLst>
    <p:handoutMasterId r:id="rId71"/>
  </p:handoutMasterIdLst>
  <p:sldIdLst>
    <p:sldId id="345" r:id="rId2"/>
    <p:sldId id="446" r:id="rId3"/>
    <p:sldId id="348" r:id="rId4"/>
    <p:sldId id="455" r:id="rId5"/>
    <p:sldId id="456" r:id="rId6"/>
    <p:sldId id="306" r:id="rId7"/>
    <p:sldId id="451" r:id="rId8"/>
    <p:sldId id="452" r:id="rId9"/>
    <p:sldId id="453" r:id="rId10"/>
    <p:sldId id="454" r:id="rId11"/>
    <p:sldId id="307" r:id="rId12"/>
    <p:sldId id="466" r:id="rId13"/>
    <p:sldId id="301" r:id="rId14"/>
    <p:sldId id="465" r:id="rId15"/>
    <p:sldId id="361" r:id="rId16"/>
    <p:sldId id="364" r:id="rId17"/>
    <p:sldId id="302" r:id="rId18"/>
    <p:sldId id="303" r:id="rId19"/>
    <p:sldId id="342" r:id="rId20"/>
    <p:sldId id="408" r:id="rId21"/>
    <p:sldId id="405" r:id="rId22"/>
    <p:sldId id="409" r:id="rId23"/>
    <p:sldId id="416" r:id="rId24"/>
    <p:sldId id="438" r:id="rId25"/>
    <p:sldId id="445" r:id="rId26"/>
    <p:sldId id="422" r:id="rId27"/>
    <p:sldId id="423" r:id="rId28"/>
    <p:sldId id="426" r:id="rId29"/>
    <p:sldId id="427" r:id="rId30"/>
    <p:sldId id="428" r:id="rId31"/>
    <p:sldId id="429" r:id="rId32"/>
    <p:sldId id="430" r:id="rId33"/>
    <p:sldId id="432" r:id="rId34"/>
    <p:sldId id="433" r:id="rId35"/>
    <p:sldId id="434" r:id="rId36"/>
    <p:sldId id="435" r:id="rId37"/>
    <p:sldId id="436" r:id="rId38"/>
    <p:sldId id="406" r:id="rId39"/>
    <p:sldId id="467" r:id="rId40"/>
    <p:sldId id="322" r:id="rId41"/>
    <p:sldId id="316" r:id="rId42"/>
    <p:sldId id="349" r:id="rId43"/>
    <p:sldId id="365" r:id="rId44"/>
    <p:sldId id="350" r:id="rId45"/>
    <p:sldId id="351" r:id="rId46"/>
    <p:sldId id="366" r:id="rId47"/>
    <p:sldId id="461" r:id="rId48"/>
    <p:sldId id="463" r:id="rId49"/>
    <p:sldId id="343" r:id="rId50"/>
    <p:sldId id="271" r:id="rId51"/>
    <p:sldId id="344" r:id="rId52"/>
    <p:sldId id="273" r:id="rId53"/>
    <p:sldId id="274" r:id="rId54"/>
    <p:sldId id="275" r:id="rId55"/>
    <p:sldId id="437" r:id="rId56"/>
    <p:sldId id="276" r:id="rId57"/>
    <p:sldId id="277" r:id="rId58"/>
    <p:sldId id="278" r:id="rId59"/>
    <p:sldId id="358" r:id="rId60"/>
    <p:sldId id="402" r:id="rId61"/>
    <p:sldId id="367" r:id="rId62"/>
    <p:sldId id="468" r:id="rId63"/>
    <p:sldId id="460" r:id="rId64"/>
    <p:sldId id="464" r:id="rId65"/>
    <p:sldId id="298" r:id="rId66"/>
    <p:sldId id="346" r:id="rId67"/>
    <p:sldId id="347" r:id="rId68"/>
    <p:sldId id="400" r:id="rId6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4" userDrawn="1">
          <p15:clr>
            <a:srgbClr val="A4A3A4"/>
          </p15:clr>
        </p15:guide>
        <p15:guide id="2" pos="2139" userDrawn="1">
          <p15:clr>
            <a:srgbClr val="A4A3A4"/>
          </p15:clr>
        </p15:guide>
        <p15:guide id="3" orient="horz" pos="3127" userDrawn="1">
          <p15:clr>
            <a:srgbClr val="A4A3A4"/>
          </p15:clr>
        </p15:guide>
        <p15:guide id="4" pos="2141" userDrawn="1">
          <p15:clr>
            <a:srgbClr val="A4A3A4"/>
          </p15:clr>
        </p15:guide>
        <p15:guide id="5" orient="horz" pos="3121" userDrawn="1">
          <p15:clr>
            <a:srgbClr val="A4A3A4"/>
          </p15:clr>
        </p15:guide>
        <p15:guide id="6" pos="2137" userDrawn="1">
          <p15:clr>
            <a:srgbClr val="A4A3A4"/>
          </p15:clr>
        </p15:guide>
        <p15:guide id="7" orient="horz" pos="3131" userDrawn="1">
          <p15:clr>
            <a:srgbClr val="A4A3A4"/>
          </p15:clr>
        </p15:guide>
        <p15:guide id="8"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83430" autoAdjust="0"/>
  </p:normalViewPr>
  <p:slideViewPr>
    <p:cSldViewPr>
      <p:cViewPr varScale="1">
        <p:scale>
          <a:sx n="77" d="100"/>
          <a:sy n="77" d="100"/>
        </p:scale>
        <p:origin x="1842" y="54"/>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1398"/>
    </p:cViewPr>
  </p:sorterViewPr>
  <p:notesViewPr>
    <p:cSldViewPr>
      <p:cViewPr>
        <p:scale>
          <a:sx n="90" d="100"/>
          <a:sy n="90" d="100"/>
        </p:scale>
        <p:origin x="-1306" y="662"/>
      </p:cViewPr>
      <p:guideLst>
        <p:guide orient="horz" pos="3124"/>
        <p:guide pos="2139"/>
        <p:guide orient="horz" pos="3127"/>
        <p:guide pos="2141"/>
        <p:guide orient="horz" pos="3121"/>
        <p:guide pos="2137"/>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945241199478486"/>
          <c:y val="0.18813559322033899"/>
          <c:w val="0.5097783572359843"/>
          <c:h val="0.66271186440677965"/>
        </c:manualLayout>
      </c:layout>
      <c:pieChart>
        <c:varyColors val="1"/>
        <c:ser>
          <c:idx val="1"/>
          <c:order val="0"/>
          <c:tx>
            <c:strRef>
              <c:f>Sheet1!$A$3</c:f>
              <c:strCache>
                <c:ptCount val="1"/>
              </c:strCache>
            </c:strRef>
          </c:tx>
          <c:spPr>
            <a:solidFill>
              <a:schemeClr val="accent2"/>
            </a:solidFill>
            <a:ln w="12020">
              <a:solidFill>
                <a:schemeClr val="tx1"/>
              </a:solidFill>
              <a:prstDash val="solid"/>
            </a:ln>
          </c:spPr>
          <c:dPt>
            <c:idx val="0"/>
            <c:bubble3D val="0"/>
            <c:spPr>
              <a:solidFill>
                <a:schemeClr val="accent1"/>
              </a:solidFill>
              <a:ln w="12020">
                <a:solidFill>
                  <a:schemeClr val="tx1"/>
                </a:solidFill>
                <a:prstDash val="solid"/>
              </a:ln>
            </c:spPr>
            <c:extLst xmlns:c16r2="http://schemas.microsoft.com/office/drawing/2015/06/chart">
              <c:ext xmlns:c16="http://schemas.microsoft.com/office/drawing/2014/chart" uri="{C3380CC4-5D6E-409C-BE32-E72D297353CC}">
                <c16:uniqueId val="{00000001-A820-462E-8EC3-9376EE184571}"/>
              </c:ext>
            </c:extLst>
          </c:dPt>
          <c:dPt>
            <c:idx val="1"/>
            <c:bubble3D val="0"/>
            <c:extLst xmlns:c16r2="http://schemas.microsoft.com/office/drawing/2015/06/chart">
              <c:ext xmlns:c16="http://schemas.microsoft.com/office/drawing/2014/chart" uri="{C3380CC4-5D6E-409C-BE32-E72D297353CC}">
                <c16:uniqueId val="{00000002-A820-462E-8EC3-9376EE184571}"/>
              </c:ext>
            </c:extLst>
          </c:dPt>
          <c:dPt>
            <c:idx val="2"/>
            <c:bubble3D val="0"/>
            <c:spPr>
              <a:solidFill>
                <a:schemeClr val="hlink"/>
              </a:solidFill>
              <a:ln w="12020">
                <a:solidFill>
                  <a:schemeClr val="tx1"/>
                </a:solidFill>
                <a:prstDash val="solid"/>
              </a:ln>
            </c:spPr>
            <c:extLst xmlns:c16r2="http://schemas.microsoft.com/office/drawing/2015/06/chart">
              <c:ext xmlns:c16="http://schemas.microsoft.com/office/drawing/2014/chart" uri="{C3380CC4-5D6E-409C-BE32-E72D297353CC}">
                <c16:uniqueId val="{00000004-A820-462E-8EC3-9376EE184571}"/>
              </c:ext>
            </c:extLst>
          </c:dPt>
          <c:cat>
            <c:strRef>
              <c:f>Sheet1!$B$1:$D$1</c:f>
              <c:strCache>
                <c:ptCount val="3"/>
                <c:pt idx="0">
                  <c:v>words we use</c:v>
                </c:pt>
                <c:pt idx="1">
                  <c:v>body language</c:v>
                </c:pt>
                <c:pt idx="2">
                  <c:v>tone of voice</c:v>
                </c:pt>
              </c:strCache>
            </c:strRef>
          </c:cat>
          <c:val>
            <c:numRef>
              <c:f>Sheet1!$B$3:$D$3</c:f>
              <c:numCache>
                <c:formatCode>General</c:formatCode>
                <c:ptCount val="3"/>
              </c:numCache>
            </c:numRef>
          </c:val>
          <c:extLst xmlns:c16r2="http://schemas.microsoft.com/office/drawing/2015/06/chart">
            <c:ext xmlns:c16="http://schemas.microsoft.com/office/drawing/2014/chart" uri="{C3380CC4-5D6E-409C-BE32-E72D297353CC}">
              <c16:uniqueId val="{00000005-A820-462E-8EC3-9376EE184571}"/>
            </c:ext>
          </c:extLst>
        </c:ser>
        <c:ser>
          <c:idx val="2"/>
          <c:order val="1"/>
          <c:tx>
            <c:strRef>
              <c:f>Sheet1!$A$4</c:f>
              <c:strCache>
                <c:ptCount val="1"/>
              </c:strCache>
            </c:strRef>
          </c:tx>
          <c:spPr>
            <a:solidFill>
              <a:schemeClr val="hlink"/>
            </a:solidFill>
            <a:ln w="12020">
              <a:solidFill>
                <a:schemeClr val="tx1"/>
              </a:solidFill>
              <a:prstDash val="solid"/>
            </a:ln>
          </c:spPr>
          <c:dPt>
            <c:idx val="0"/>
            <c:bubble3D val="0"/>
            <c:spPr>
              <a:solidFill>
                <a:schemeClr val="accent1"/>
              </a:solidFill>
              <a:ln w="12020">
                <a:solidFill>
                  <a:schemeClr val="tx1"/>
                </a:solidFill>
                <a:prstDash val="solid"/>
              </a:ln>
            </c:spPr>
            <c:extLst xmlns:c16r2="http://schemas.microsoft.com/office/drawing/2015/06/chart">
              <c:ext xmlns:c16="http://schemas.microsoft.com/office/drawing/2014/chart" uri="{C3380CC4-5D6E-409C-BE32-E72D297353CC}">
                <c16:uniqueId val="{00000007-A820-462E-8EC3-9376EE184571}"/>
              </c:ext>
            </c:extLst>
          </c:dPt>
          <c:dPt>
            <c:idx val="1"/>
            <c:bubble3D val="0"/>
            <c:spPr>
              <a:solidFill>
                <a:schemeClr val="accent2"/>
              </a:solidFill>
              <a:ln w="12020">
                <a:solidFill>
                  <a:schemeClr val="tx1"/>
                </a:solidFill>
                <a:prstDash val="solid"/>
              </a:ln>
            </c:spPr>
            <c:extLst xmlns:c16r2="http://schemas.microsoft.com/office/drawing/2015/06/chart">
              <c:ext xmlns:c16="http://schemas.microsoft.com/office/drawing/2014/chart" uri="{C3380CC4-5D6E-409C-BE32-E72D297353CC}">
                <c16:uniqueId val="{00000009-A820-462E-8EC3-9376EE184571}"/>
              </c:ext>
            </c:extLst>
          </c:dPt>
          <c:dPt>
            <c:idx val="2"/>
            <c:bubble3D val="0"/>
            <c:extLst xmlns:c16r2="http://schemas.microsoft.com/office/drawing/2015/06/chart">
              <c:ext xmlns:c16="http://schemas.microsoft.com/office/drawing/2014/chart" uri="{C3380CC4-5D6E-409C-BE32-E72D297353CC}">
                <c16:uniqueId val="{0000000A-A820-462E-8EC3-9376EE184571}"/>
              </c:ext>
            </c:extLst>
          </c:dPt>
          <c:cat>
            <c:strRef>
              <c:f>Sheet1!$B$1:$D$1</c:f>
              <c:strCache>
                <c:ptCount val="3"/>
                <c:pt idx="0">
                  <c:v>words we use</c:v>
                </c:pt>
                <c:pt idx="1">
                  <c:v>body language</c:v>
                </c:pt>
                <c:pt idx="2">
                  <c:v>tone of voice</c:v>
                </c:pt>
              </c:strCache>
            </c:strRef>
          </c:cat>
          <c:val>
            <c:numRef>
              <c:f>Sheet1!$B$4:$D$4</c:f>
              <c:numCache>
                <c:formatCode>General</c:formatCode>
                <c:ptCount val="3"/>
              </c:numCache>
            </c:numRef>
          </c:val>
          <c:extLst xmlns:c16r2="http://schemas.microsoft.com/office/drawing/2015/06/chart">
            <c:ext xmlns:c16="http://schemas.microsoft.com/office/drawing/2014/chart" uri="{C3380CC4-5D6E-409C-BE32-E72D297353CC}">
              <c16:uniqueId val="{0000000B-A820-462E-8EC3-9376EE184571}"/>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zero"/>
    <c:showDLblsOverMax val="0"/>
  </c:chart>
  <c:spPr>
    <a:noFill/>
    <a:ln>
      <a:noFill/>
    </a:ln>
  </c:spPr>
  <c:txPr>
    <a:bodyPr/>
    <a:lstStyle/>
    <a:p>
      <a:pPr>
        <a:defRPr sz="1538" b="1" i="0" u="none" strike="noStrike" baseline="0">
          <a:solidFill>
            <a:schemeClr val="tx1"/>
          </a:solidFill>
          <a:latin typeface="Garamond"/>
          <a:ea typeface="Garamond"/>
          <a:cs typeface="Garamond"/>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18"/>
          <c:dPt>
            <c:idx val="1"/>
            <c:bubble3D val="0"/>
            <c:spPr>
              <a:solidFill>
                <a:srgbClr val="92D050"/>
              </a:solidFill>
            </c:spPr>
            <c:extLst xmlns:c16r2="http://schemas.microsoft.com/office/drawing/2015/06/chart">
              <c:ext xmlns:c16="http://schemas.microsoft.com/office/drawing/2014/chart" uri="{C3380CC4-5D6E-409C-BE32-E72D297353CC}">
                <c16:uniqueId val="{00000001-3CD5-4228-8350-C6FE09AFE53A}"/>
              </c:ext>
            </c:extLst>
          </c:dPt>
          <c:dPt>
            <c:idx val="2"/>
            <c:bubble3D val="0"/>
            <c:spPr>
              <a:solidFill>
                <a:srgbClr val="FF0000"/>
              </a:solidFill>
            </c:spPr>
            <c:extLst xmlns:c16r2="http://schemas.microsoft.com/office/drawing/2015/06/chart">
              <c:ext xmlns:c16="http://schemas.microsoft.com/office/drawing/2014/chart" uri="{C3380CC4-5D6E-409C-BE32-E72D297353CC}">
                <c16:uniqueId val="{00000003-3CD5-4228-8350-C6FE09AFE53A}"/>
              </c:ext>
            </c:extLst>
          </c:dPt>
          <c:dLbls>
            <c:dLbl>
              <c:idx val="1"/>
              <c:layout>
                <c:manualLayout>
                  <c:x val="-6.7617342286042298E-2"/>
                  <c:y val="0.33530008920534587"/>
                </c:manualLayout>
              </c:layou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3CD5-4228-8350-C6FE09AFE53A}"/>
                </c:ext>
                <c:ext xmlns:c15="http://schemas.microsoft.com/office/drawing/2012/chart" uri="{CE6537A1-D6FC-4f65-9D91-7224C49458BB}"/>
              </c:extLst>
            </c:dLbl>
            <c:dLbl>
              <c:idx val="2"/>
              <c:layout>
                <c:manualLayout>
                  <c:x val="2.1132128258897161E-2"/>
                  <c:y val="-0.30900494665843231"/>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3CD5-4228-8350-C6FE09AFE53A}"/>
                </c:ext>
                <c:ext xmlns:c15="http://schemas.microsoft.com/office/drawing/2012/chart" uri="{CE6537A1-D6FC-4f65-9D91-7224C49458BB}"/>
              </c:extLst>
            </c:dLbl>
            <c:spPr>
              <a:noFill/>
              <a:ln>
                <a:noFill/>
              </a:ln>
              <a:effectLst/>
            </c:spPr>
            <c:txPr>
              <a:bodyPr/>
              <a:lstStyle/>
              <a:p>
                <a:pPr>
                  <a:defRPr sz="1100" baseline="0"/>
                </a:pPr>
                <a:endParaRPr lang="en-US"/>
              </a:p>
            </c:txPr>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Sheet1!$A$3:$A$5</c:f>
              <c:strCache>
                <c:ptCount val="3"/>
                <c:pt idx="0">
                  <c:v>Words we use</c:v>
                </c:pt>
                <c:pt idx="1">
                  <c:v>Tone of voice</c:v>
                </c:pt>
                <c:pt idx="2">
                  <c:v>Body language</c:v>
                </c:pt>
              </c:strCache>
            </c:strRef>
          </c:cat>
          <c:val>
            <c:numRef>
              <c:f>Sheet1!$B$3:$B$5</c:f>
              <c:numCache>
                <c:formatCode>General</c:formatCode>
                <c:ptCount val="3"/>
                <c:pt idx="0">
                  <c:v>7</c:v>
                </c:pt>
                <c:pt idx="1">
                  <c:v>38</c:v>
                </c:pt>
                <c:pt idx="2">
                  <c:v>55</c:v>
                </c:pt>
              </c:numCache>
            </c:numRef>
          </c:val>
          <c:extLst xmlns:c16r2="http://schemas.microsoft.com/office/drawing/2015/06/chart">
            <c:ext xmlns:c16="http://schemas.microsoft.com/office/drawing/2014/chart" uri="{C3380CC4-5D6E-409C-BE32-E72D297353CC}">
              <c16:uniqueId val="{00000004-3CD5-4228-8350-C6FE09AFE53A}"/>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135" cy="496332"/>
          </a:xfrm>
          <a:prstGeom prst="rect">
            <a:avLst/>
          </a:prstGeom>
        </p:spPr>
        <p:txBody>
          <a:bodyPr vert="horz" lIns="91310" tIns="45655" rIns="91310" bIns="45655" rtlCol="0"/>
          <a:lstStyle>
            <a:lvl1pPr algn="l">
              <a:defRPr sz="1200"/>
            </a:lvl1pPr>
          </a:lstStyle>
          <a:p>
            <a:endParaRPr lang="en-GB" dirty="0"/>
          </a:p>
        </p:txBody>
      </p:sp>
      <p:sp>
        <p:nvSpPr>
          <p:cNvPr id="3" name="Date Placeholder 2"/>
          <p:cNvSpPr>
            <a:spLocks noGrp="1"/>
          </p:cNvSpPr>
          <p:nvPr>
            <p:ph type="dt" sz="quarter" idx="1"/>
          </p:nvPr>
        </p:nvSpPr>
        <p:spPr>
          <a:xfrm>
            <a:off x="3849957" y="0"/>
            <a:ext cx="2946135" cy="496332"/>
          </a:xfrm>
          <a:prstGeom prst="rect">
            <a:avLst/>
          </a:prstGeom>
        </p:spPr>
        <p:txBody>
          <a:bodyPr vert="horz" lIns="91310" tIns="45655" rIns="91310" bIns="45655" rtlCol="0"/>
          <a:lstStyle>
            <a:lvl1pPr algn="r">
              <a:defRPr sz="1200"/>
            </a:lvl1pPr>
          </a:lstStyle>
          <a:p>
            <a:fld id="{E62140FB-AB6F-4D7A-9FA3-2416D2A6360F}" type="datetimeFigureOut">
              <a:rPr lang="en-GB" smtClean="0"/>
              <a:t>25/09/2019</a:t>
            </a:fld>
            <a:endParaRPr lang="en-GB" dirty="0"/>
          </a:p>
        </p:txBody>
      </p:sp>
      <p:sp>
        <p:nvSpPr>
          <p:cNvPr id="4" name="Footer Placeholder 3"/>
          <p:cNvSpPr>
            <a:spLocks noGrp="1"/>
          </p:cNvSpPr>
          <p:nvPr>
            <p:ph type="ftr" sz="quarter" idx="2"/>
          </p:nvPr>
        </p:nvSpPr>
        <p:spPr>
          <a:xfrm>
            <a:off x="2" y="9430310"/>
            <a:ext cx="2946135" cy="496331"/>
          </a:xfrm>
          <a:prstGeom prst="rect">
            <a:avLst/>
          </a:prstGeom>
        </p:spPr>
        <p:txBody>
          <a:bodyPr vert="horz" lIns="91310" tIns="45655" rIns="91310" bIns="45655"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957" y="9430310"/>
            <a:ext cx="2946135" cy="496331"/>
          </a:xfrm>
          <a:prstGeom prst="rect">
            <a:avLst/>
          </a:prstGeom>
        </p:spPr>
        <p:txBody>
          <a:bodyPr vert="horz" lIns="91310" tIns="45655" rIns="91310" bIns="45655" rtlCol="0" anchor="b"/>
          <a:lstStyle>
            <a:lvl1pPr algn="r">
              <a:defRPr sz="1200"/>
            </a:lvl1pPr>
          </a:lstStyle>
          <a:p>
            <a:fld id="{B98E5FCA-8339-4462-AE1E-3F119CF709A6}" type="slidenum">
              <a:rPr lang="en-GB" smtClean="0"/>
              <a:t>‹#›</a:t>
            </a:fld>
            <a:endParaRPr lang="en-GB" dirty="0"/>
          </a:p>
        </p:txBody>
      </p:sp>
    </p:spTree>
    <p:extLst>
      <p:ext uri="{BB962C8B-B14F-4D97-AF65-F5344CB8AC3E}">
        <p14:creationId xmlns:p14="http://schemas.microsoft.com/office/powerpoint/2010/main" val="1734449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2945659" cy="496411"/>
          </a:xfrm>
          <a:prstGeom prst="rect">
            <a:avLst/>
          </a:prstGeom>
        </p:spPr>
        <p:txBody>
          <a:bodyPr vert="horz" lIns="91310" tIns="45655" rIns="91310" bIns="45655" rtlCol="0"/>
          <a:lstStyle>
            <a:lvl1pPr algn="l">
              <a:defRPr sz="1200"/>
            </a:lvl1pPr>
          </a:lstStyle>
          <a:p>
            <a:endParaRPr lang="en-GB" dirty="0"/>
          </a:p>
        </p:txBody>
      </p:sp>
      <p:sp>
        <p:nvSpPr>
          <p:cNvPr id="3" name="Date Placeholder 2"/>
          <p:cNvSpPr>
            <a:spLocks noGrp="1"/>
          </p:cNvSpPr>
          <p:nvPr>
            <p:ph type="dt" idx="1"/>
          </p:nvPr>
        </p:nvSpPr>
        <p:spPr>
          <a:xfrm>
            <a:off x="3850445" y="3"/>
            <a:ext cx="2945659" cy="496411"/>
          </a:xfrm>
          <a:prstGeom prst="rect">
            <a:avLst/>
          </a:prstGeom>
        </p:spPr>
        <p:txBody>
          <a:bodyPr vert="horz" lIns="91310" tIns="45655" rIns="91310" bIns="45655" rtlCol="0"/>
          <a:lstStyle>
            <a:lvl1pPr algn="r">
              <a:defRPr sz="1200"/>
            </a:lvl1pPr>
          </a:lstStyle>
          <a:p>
            <a:fld id="{C54719E1-5693-4D4E-93F9-5B307753A974}" type="datetimeFigureOut">
              <a:rPr lang="en-GB" smtClean="0"/>
              <a:t>25/09/2019</a:t>
            </a:fld>
            <a:endParaRPr lang="en-GB" dirty="0"/>
          </a:p>
        </p:txBody>
      </p:sp>
      <p:sp>
        <p:nvSpPr>
          <p:cNvPr id="4" name="Slide Image Placeholder 3"/>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1310" tIns="45655" rIns="91310" bIns="45655"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310" tIns="45655" rIns="91310" bIns="4565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3" y="9430093"/>
            <a:ext cx="2945659" cy="496411"/>
          </a:xfrm>
          <a:prstGeom prst="rect">
            <a:avLst/>
          </a:prstGeom>
        </p:spPr>
        <p:txBody>
          <a:bodyPr vert="horz" lIns="91310" tIns="45655" rIns="91310" bIns="45655"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5" y="9430093"/>
            <a:ext cx="2945659" cy="496411"/>
          </a:xfrm>
          <a:prstGeom prst="rect">
            <a:avLst/>
          </a:prstGeom>
        </p:spPr>
        <p:txBody>
          <a:bodyPr vert="horz" lIns="91310" tIns="45655" rIns="91310" bIns="45655" rtlCol="0" anchor="b"/>
          <a:lstStyle>
            <a:lvl1pPr algn="r">
              <a:defRPr sz="1200"/>
            </a:lvl1pPr>
          </a:lstStyle>
          <a:p>
            <a:fld id="{DA30A74E-C5B9-4C99-94B2-D66018538941}" type="slidenum">
              <a:rPr lang="en-GB" smtClean="0"/>
              <a:t>‹#›</a:t>
            </a:fld>
            <a:endParaRPr lang="en-GB" dirty="0"/>
          </a:p>
        </p:txBody>
      </p:sp>
    </p:spTree>
    <p:extLst>
      <p:ext uri="{BB962C8B-B14F-4D97-AF65-F5344CB8AC3E}">
        <p14:creationId xmlns:p14="http://schemas.microsoft.com/office/powerpoint/2010/main" val="3999594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Haim_Ginott#cite_note-bpc-1"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en.wikipedia.org/wiki/Psychotherapist" TargetMode="External"/><Relationship Id="rId4" Type="http://schemas.openxmlformats.org/officeDocument/2006/relationships/hyperlink" Target="https://en.wikipedia.org/wiki/Psychologist"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877888" y="715963"/>
            <a:ext cx="4960937" cy="3722687"/>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charset="0"/>
              <a:ea typeface="ＭＳ Ｐゴシック" pitchFamily="34" charset="-128"/>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1908" indent="-285349">
              <a:defRPr sz="2400">
                <a:solidFill>
                  <a:schemeClr val="tx1"/>
                </a:solidFill>
                <a:latin typeface="Arial" charset="0"/>
                <a:ea typeface="ＭＳ Ｐゴシック" pitchFamily="34" charset="-128"/>
              </a:defRPr>
            </a:lvl2pPr>
            <a:lvl3pPr marL="1141398" indent="-228280">
              <a:defRPr sz="2400">
                <a:solidFill>
                  <a:schemeClr val="tx1"/>
                </a:solidFill>
                <a:latin typeface="Arial" charset="0"/>
                <a:ea typeface="ＭＳ Ｐゴシック" pitchFamily="34" charset="-128"/>
              </a:defRPr>
            </a:lvl3pPr>
            <a:lvl4pPr marL="1597956" indent="-228280">
              <a:defRPr sz="2400">
                <a:solidFill>
                  <a:schemeClr val="tx1"/>
                </a:solidFill>
                <a:latin typeface="Arial" charset="0"/>
                <a:ea typeface="ＭＳ Ｐゴシック" pitchFamily="34" charset="-128"/>
              </a:defRPr>
            </a:lvl4pPr>
            <a:lvl5pPr marL="2054514" indent="-228280">
              <a:defRPr sz="2400">
                <a:solidFill>
                  <a:schemeClr val="tx1"/>
                </a:solidFill>
                <a:latin typeface="Arial" charset="0"/>
                <a:ea typeface="ＭＳ Ｐゴシック" pitchFamily="34" charset="-128"/>
              </a:defRPr>
            </a:lvl5pPr>
            <a:lvl6pPr marL="2511073" indent="-228280" eaLnBrk="0" fontAlgn="base" hangingPunct="0">
              <a:spcBef>
                <a:spcPct val="0"/>
              </a:spcBef>
              <a:spcAft>
                <a:spcPct val="0"/>
              </a:spcAft>
              <a:defRPr sz="2400">
                <a:solidFill>
                  <a:schemeClr val="tx1"/>
                </a:solidFill>
                <a:latin typeface="Arial" charset="0"/>
                <a:ea typeface="ＭＳ Ｐゴシック" pitchFamily="34" charset="-128"/>
              </a:defRPr>
            </a:lvl6pPr>
            <a:lvl7pPr marL="2967633" indent="-228280" eaLnBrk="0" fontAlgn="base" hangingPunct="0">
              <a:spcBef>
                <a:spcPct val="0"/>
              </a:spcBef>
              <a:spcAft>
                <a:spcPct val="0"/>
              </a:spcAft>
              <a:defRPr sz="2400">
                <a:solidFill>
                  <a:schemeClr val="tx1"/>
                </a:solidFill>
                <a:latin typeface="Arial" charset="0"/>
                <a:ea typeface="ＭＳ Ｐゴシック" pitchFamily="34" charset="-128"/>
              </a:defRPr>
            </a:lvl7pPr>
            <a:lvl8pPr marL="3424191" indent="-228280" eaLnBrk="0" fontAlgn="base" hangingPunct="0">
              <a:spcBef>
                <a:spcPct val="0"/>
              </a:spcBef>
              <a:spcAft>
                <a:spcPct val="0"/>
              </a:spcAft>
              <a:defRPr sz="2400">
                <a:solidFill>
                  <a:schemeClr val="tx1"/>
                </a:solidFill>
                <a:latin typeface="Arial" charset="0"/>
                <a:ea typeface="ＭＳ Ｐゴシック" pitchFamily="34" charset="-128"/>
              </a:defRPr>
            </a:lvl8pPr>
            <a:lvl9pPr marL="3880751" indent="-228280" eaLnBrk="0" fontAlgn="base" hangingPunct="0">
              <a:spcBef>
                <a:spcPct val="0"/>
              </a:spcBef>
              <a:spcAft>
                <a:spcPct val="0"/>
              </a:spcAft>
              <a:defRPr sz="2400">
                <a:solidFill>
                  <a:schemeClr val="tx1"/>
                </a:solidFill>
                <a:latin typeface="Arial" charset="0"/>
                <a:ea typeface="ＭＳ Ｐゴシック" pitchFamily="34" charset="-128"/>
              </a:defRPr>
            </a:lvl9pPr>
          </a:lstStyle>
          <a:p>
            <a:fld id="{64142A40-3797-43BD-88B2-EB8D1088A50C}" type="slidenum">
              <a:rPr lang="en-US" altLang="en-US" sz="1200"/>
              <a:pPr/>
              <a:t>1</a:t>
            </a:fld>
            <a:endParaRPr lang="en-US" altLang="en-US" sz="1200"/>
          </a:p>
        </p:txBody>
      </p:sp>
    </p:spTree>
    <p:extLst>
      <p:ext uri="{BB962C8B-B14F-4D97-AF65-F5344CB8AC3E}">
        <p14:creationId xmlns:p14="http://schemas.microsoft.com/office/powerpoint/2010/main" val="3044610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Ask the group the question.</a:t>
            </a:r>
          </a:p>
          <a:p>
            <a:endParaRPr lang="en-GB" b="0" dirty="0"/>
          </a:p>
          <a:p>
            <a:r>
              <a:rPr lang="en-GB" b="0" dirty="0"/>
              <a:t>Looking</a:t>
            </a:r>
            <a:r>
              <a:rPr lang="en-GB" b="0" baseline="0" dirty="0"/>
              <a:t> for a range of responses that highlight that individuals define challenging and aggressive behaviour differently . We apply our own personal experiences to this.</a:t>
            </a:r>
          </a:p>
          <a:p>
            <a:r>
              <a:rPr lang="en-GB" b="0" baseline="0" dirty="0"/>
              <a:t>Challenging behaviour can be b</a:t>
            </a:r>
            <a:r>
              <a:rPr lang="en-GB" b="0" dirty="0"/>
              <a:t>ehavioural, communicative, medical, developmental. </a:t>
            </a:r>
          </a:p>
          <a:p>
            <a:r>
              <a:rPr lang="en-GB" b="0" dirty="0"/>
              <a:t>If you work in an environment where there are regular</a:t>
            </a:r>
            <a:r>
              <a:rPr lang="en-GB" b="0" baseline="0" dirty="0"/>
              <a:t> incidents of distressed / challenging behaviour then your threshold is likely to be different to one where these incidents never happen. For example a Secure Unit, That is not to say that it is in any way acceptable but we need to be aware that people define behaviour differently.</a:t>
            </a:r>
          </a:p>
          <a:p>
            <a:endParaRPr lang="en-GB" b="0" baseline="0" dirty="0"/>
          </a:p>
          <a:p>
            <a:r>
              <a:rPr lang="en-GB" b="0" baseline="0" dirty="0"/>
              <a:t>We also need to be able to actually define behaviour in a clear way that others can understand.</a:t>
            </a:r>
          </a:p>
          <a:p>
            <a:r>
              <a:rPr lang="en-GB" b="0" baseline="0" dirty="0"/>
              <a:t>If we think about Performance statements rather than Fuzzy statements.</a:t>
            </a:r>
          </a:p>
          <a:p>
            <a:r>
              <a:rPr lang="en-GB" b="0" baseline="0" dirty="0"/>
              <a:t>A performance statement defines a behaviour in a way that anyone would be able to understand and see. For example: When distressed John will hit his hand off solid objects and hurt himself to a point where he will cry in pain. </a:t>
            </a:r>
          </a:p>
          <a:p>
            <a:r>
              <a:rPr lang="en-GB" b="0" baseline="0" dirty="0"/>
              <a:t>When upset Sarah will throw objects and then try to hide under a table.</a:t>
            </a:r>
          </a:p>
          <a:p>
            <a:endParaRPr lang="en-GB" b="0" baseline="0" dirty="0"/>
          </a:p>
          <a:p>
            <a:r>
              <a:rPr lang="en-GB" b="0" baseline="0" dirty="0"/>
              <a:t>A fuzzy statement does not really describe the action but is more emotive and can be misinterpreted.</a:t>
            </a:r>
          </a:p>
          <a:p>
            <a:r>
              <a:rPr lang="en-GB" b="0" baseline="0" dirty="0"/>
              <a:t>John just loses it and then goes mad!</a:t>
            </a:r>
          </a:p>
          <a:p>
            <a:r>
              <a:rPr lang="en-GB" b="0" baseline="0" dirty="0"/>
              <a:t>Sarah goes off on one which really upsets the class!</a:t>
            </a:r>
            <a:endParaRPr lang="en-GB" b="0" dirty="0"/>
          </a:p>
          <a:p>
            <a:endParaRPr lang="en-GB" b="0" dirty="0"/>
          </a:p>
        </p:txBody>
      </p:sp>
      <p:sp>
        <p:nvSpPr>
          <p:cNvPr id="4" name="Slide Number Placeholder 3"/>
          <p:cNvSpPr>
            <a:spLocks noGrp="1"/>
          </p:cNvSpPr>
          <p:nvPr>
            <p:ph type="sldNum" sz="quarter" idx="10"/>
          </p:nvPr>
        </p:nvSpPr>
        <p:spPr/>
        <p:txBody>
          <a:bodyPr/>
          <a:lstStyle/>
          <a:p>
            <a:fld id="{DA30A74E-C5B9-4C99-94B2-D66018538941}" type="slidenum">
              <a:rPr lang="en-GB" smtClean="0"/>
              <a:t>10</a:t>
            </a:fld>
            <a:endParaRPr lang="en-GB" dirty="0"/>
          </a:p>
        </p:txBody>
      </p:sp>
    </p:spTree>
    <p:extLst>
      <p:ext uri="{BB962C8B-B14F-4D97-AF65-F5344CB8AC3E}">
        <p14:creationId xmlns:p14="http://schemas.microsoft.com/office/powerpoint/2010/main" val="1243593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83308B-8A62-4416-8D2A-AB09E4EFE303}" type="slidenum">
              <a:rPr lang="en-GB" altLang="en-US"/>
              <a:pPr/>
              <a:t>11</a:t>
            </a:fld>
            <a:endParaRPr lang="en-GB" altLang="en-US" dirty="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xfrm>
            <a:off x="906359" y="4715907"/>
            <a:ext cx="4984962" cy="4467701"/>
          </a:xfrm>
        </p:spPr>
        <p:txBody>
          <a:bodyPr/>
          <a:lstStyle/>
          <a:p>
            <a:endParaRPr lang="en-US" altLang="en-US" dirty="0"/>
          </a:p>
          <a:p>
            <a:r>
              <a:rPr lang="en-US" altLang="en-US" dirty="0"/>
              <a:t>The behaviour you see and experience</a:t>
            </a:r>
            <a:r>
              <a:rPr lang="en-US" altLang="en-US" baseline="0" dirty="0"/>
              <a:t> </a:t>
            </a:r>
            <a:r>
              <a:rPr lang="en-US" altLang="en-US" dirty="0"/>
              <a:t>is the tip of the iceberg therefore we react to that.</a:t>
            </a:r>
          </a:p>
          <a:p>
            <a:r>
              <a:rPr lang="en-US" altLang="en-US" dirty="0"/>
              <a:t>What</a:t>
            </a:r>
            <a:r>
              <a:rPr lang="en-US" altLang="en-US" baseline="0" dirty="0"/>
              <a:t> we need to do is look at what is below the water where the real issues are and that is what needs to be looked at.</a:t>
            </a:r>
          </a:p>
          <a:p>
            <a:endParaRPr lang="en-US" altLang="en-US" dirty="0"/>
          </a:p>
          <a:p>
            <a:r>
              <a:rPr lang="en-US" altLang="en-US" dirty="0"/>
              <a:t>This can be difficult in the heat of the moment but good knowledge of children and young people’s needs is  essential  as is good sharing of information , for example from class to class or playground to classroom. </a:t>
            </a:r>
          </a:p>
          <a:p>
            <a:endParaRPr lang="en-US" altLang="en-US" dirty="0"/>
          </a:p>
          <a:p>
            <a:r>
              <a:rPr lang="en-US" altLang="en-US" dirty="0"/>
              <a:t>This allows us to ‘stop and think’ when we see a youngster becoming distressed. What do you already know, what has worked previously, what should you not do, what is your own emotional reaction, are you in control…..?</a:t>
            </a:r>
          </a:p>
        </p:txBody>
      </p:sp>
    </p:spTree>
    <p:extLst>
      <p:ext uri="{BB962C8B-B14F-4D97-AF65-F5344CB8AC3E}">
        <p14:creationId xmlns:p14="http://schemas.microsoft.com/office/powerpoint/2010/main" val="3347661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12</a:t>
            </a:fld>
            <a:endParaRPr lang="en-GB" dirty="0"/>
          </a:p>
        </p:txBody>
      </p:sp>
    </p:spTree>
    <p:extLst>
      <p:ext uri="{BB962C8B-B14F-4D97-AF65-F5344CB8AC3E}">
        <p14:creationId xmlns:p14="http://schemas.microsoft.com/office/powerpoint/2010/main" val="3210103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25B65A-A3BA-4F7B-B0C0-1D17BB892250}" type="slidenum">
              <a:rPr lang="en-GB" altLang="en-US"/>
              <a:pPr/>
              <a:t>13</a:t>
            </a:fld>
            <a:endParaRPr lang="en-GB" altLang="en-US" dirty="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marL="228280" indent="-228280"/>
            <a:endParaRPr lang="en-US" altLang="en-US" dirty="0"/>
          </a:p>
        </p:txBody>
      </p:sp>
    </p:spTree>
    <p:extLst>
      <p:ext uri="{BB962C8B-B14F-4D97-AF65-F5344CB8AC3E}">
        <p14:creationId xmlns:p14="http://schemas.microsoft.com/office/powerpoint/2010/main" val="740722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15</a:t>
            </a:fld>
            <a:endParaRPr lang="en-GB" dirty="0"/>
          </a:p>
        </p:txBody>
      </p:sp>
    </p:spTree>
    <p:extLst>
      <p:ext uri="{BB962C8B-B14F-4D97-AF65-F5344CB8AC3E}">
        <p14:creationId xmlns:p14="http://schemas.microsoft.com/office/powerpoint/2010/main" val="321010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the group</a:t>
            </a:r>
            <a:r>
              <a:rPr lang="en-GB" baseline="0" dirty="0"/>
              <a:t> to respond to the questions provided?</a:t>
            </a:r>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16</a:t>
            </a:fld>
            <a:endParaRPr lang="en-GB" dirty="0"/>
          </a:p>
        </p:txBody>
      </p:sp>
    </p:spTree>
    <p:extLst>
      <p:ext uri="{BB962C8B-B14F-4D97-AF65-F5344CB8AC3E}">
        <p14:creationId xmlns:p14="http://schemas.microsoft.com/office/powerpoint/2010/main" val="74172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think about the classroom environment and the effects of confrontation</a:t>
            </a:r>
            <a:r>
              <a:rPr lang="en-GB" baseline="0" dirty="0"/>
              <a:t> in a class on the adult</a:t>
            </a:r>
          </a:p>
          <a:p>
            <a:r>
              <a:rPr lang="en-GB" baseline="0" dirty="0"/>
              <a:t>This may be going through the adults mind:-</a:t>
            </a:r>
          </a:p>
          <a:p>
            <a:r>
              <a:rPr lang="en-GB" baseline="0" dirty="0"/>
              <a:t>Anger- I am the teacher / SfLW and what I say goes, this child / young person is challenging me. I cannot let this go “!</a:t>
            </a:r>
          </a:p>
          <a:p>
            <a:r>
              <a:rPr lang="en-GB" baseline="0" dirty="0"/>
              <a:t>Fear- “If I lose this argument then I feel threatened and other pupils will see this” </a:t>
            </a:r>
          </a:p>
          <a:p>
            <a:r>
              <a:rPr lang="en-GB" baseline="0" dirty="0"/>
              <a:t>Embarrassment- “If I have to seek help from a colleague then I have basically shown that I cannot manage this on my own, others may talk about me?”</a:t>
            </a:r>
          </a:p>
          <a:p>
            <a:r>
              <a:rPr lang="en-GB" baseline="0" dirty="0"/>
              <a:t>Anxiety-” I am here to teach and help pupils learn, I don’t want to fall out with this pupil but!!!”</a:t>
            </a:r>
          </a:p>
          <a:p>
            <a:r>
              <a:rPr lang="en-GB" baseline="0" dirty="0"/>
              <a:t>Blame- “This is my class and the other children / young people are being disrupted by this behaviour, something must be wrong with the pupil because I did nothing wrong. Probably has ADHD!”</a:t>
            </a:r>
          </a:p>
          <a:p>
            <a:r>
              <a:rPr lang="en-GB" baseline="0" dirty="0"/>
              <a:t> </a:t>
            </a:r>
          </a:p>
        </p:txBody>
      </p:sp>
      <p:sp>
        <p:nvSpPr>
          <p:cNvPr id="4" name="Slide Number Placeholder 3"/>
          <p:cNvSpPr>
            <a:spLocks noGrp="1"/>
          </p:cNvSpPr>
          <p:nvPr>
            <p:ph type="sldNum" sz="quarter" idx="10"/>
          </p:nvPr>
        </p:nvSpPr>
        <p:spPr/>
        <p:txBody>
          <a:bodyPr/>
          <a:lstStyle/>
          <a:p>
            <a:fld id="{DA30A74E-C5B9-4C99-94B2-D66018538941}" type="slidenum">
              <a:rPr lang="en-GB" smtClean="0"/>
              <a:t>17</a:t>
            </a:fld>
            <a:endParaRPr lang="en-GB" dirty="0"/>
          </a:p>
        </p:txBody>
      </p:sp>
    </p:spTree>
    <p:extLst>
      <p:ext uri="{BB962C8B-B14F-4D97-AF65-F5344CB8AC3E}">
        <p14:creationId xmlns:p14="http://schemas.microsoft.com/office/powerpoint/2010/main" val="3178846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think about the classroom environment and the effects of confrontation</a:t>
            </a:r>
            <a:r>
              <a:rPr lang="en-GB" baseline="0" dirty="0"/>
              <a:t> in a class on the pupil</a:t>
            </a:r>
          </a:p>
          <a:p>
            <a:r>
              <a:rPr lang="en-GB" baseline="0" dirty="0"/>
              <a:t>This may be going through the pupil’s mind, may depend on the age of the child as adolescents perceive situations differently.</a:t>
            </a:r>
          </a:p>
          <a:p>
            <a:r>
              <a:rPr lang="en-GB" baseline="0" dirty="0"/>
              <a:t>Anger- “Why is he / she going on at me and talking to me in that way?” “No one speaks to me like that”</a:t>
            </a:r>
          </a:p>
          <a:p>
            <a:r>
              <a:rPr lang="en-GB" baseline="0" dirty="0"/>
              <a:t>Fear- “If I lose this argument then I feel threatened and others will see it”</a:t>
            </a:r>
          </a:p>
          <a:p>
            <a:r>
              <a:rPr lang="en-GB" baseline="0" dirty="0"/>
              <a:t>Embarrassment- “I am being told off and embarrassed in front of my peers and they are looking and listening at me getting it from the teacher”</a:t>
            </a:r>
          </a:p>
          <a:p>
            <a:r>
              <a:rPr lang="en-GB" baseline="0" dirty="0"/>
              <a:t>Anxiety-” I actually like the teacher/ adult but they are getting at me!”</a:t>
            </a:r>
          </a:p>
          <a:p>
            <a:r>
              <a:rPr lang="en-GB" baseline="0" dirty="0"/>
              <a:t>Blame- “The teacher is nuts and is always looking at ways of getting me into trouble, I am always the one picked on!”</a:t>
            </a:r>
          </a:p>
        </p:txBody>
      </p:sp>
      <p:sp>
        <p:nvSpPr>
          <p:cNvPr id="4" name="Slide Number Placeholder 3"/>
          <p:cNvSpPr>
            <a:spLocks noGrp="1"/>
          </p:cNvSpPr>
          <p:nvPr>
            <p:ph type="sldNum" sz="quarter" idx="10"/>
          </p:nvPr>
        </p:nvSpPr>
        <p:spPr/>
        <p:txBody>
          <a:bodyPr/>
          <a:lstStyle/>
          <a:p>
            <a:fld id="{DA30A74E-C5B9-4C99-94B2-D66018538941}" type="slidenum">
              <a:rPr lang="en-GB" smtClean="0"/>
              <a:t>18</a:t>
            </a:fld>
            <a:endParaRPr lang="en-GB" dirty="0"/>
          </a:p>
        </p:txBody>
      </p:sp>
    </p:spTree>
    <p:extLst>
      <p:ext uri="{BB962C8B-B14F-4D97-AF65-F5344CB8AC3E}">
        <p14:creationId xmlns:p14="http://schemas.microsoft.com/office/powerpoint/2010/main" val="18852140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19</a:t>
            </a:fld>
            <a:endParaRPr lang="en-GB" dirty="0"/>
          </a:p>
        </p:txBody>
      </p:sp>
    </p:spTree>
    <p:extLst>
      <p:ext uri="{BB962C8B-B14F-4D97-AF65-F5344CB8AC3E}">
        <p14:creationId xmlns:p14="http://schemas.microsoft.com/office/powerpoint/2010/main" val="37652301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groups for 10 minutes, use post it notes</a:t>
            </a:r>
          </a:p>
        </p:txBody>
      </p:sp>
      <p:sp>
        <p:nvSpPr>
          <p:cNvPr id="4" name="Slide Number Placeholder 3"/>
          <p:cNvSpPr>
            <a:spLocks noGrp="1"/>
          </p:cNvSpPr>
          <p:nvPr>
            <p:ph type="sldNum" sz="quarter" idx="10"/>
          </p:nvPr>
        </p:nvSpPr>
        <p:spPr/>
        <p:txBody>
          <a:bodyPr/>
          <a:lstStyle/>
          <a:p>
            <a:fld id="{DA30A74E-C5B9-4C99-94B2-D66018538941}" type="slidenum">
              <a:rPr lang="en-GB" smtClean="0"/>
              <a:t>20</a:t>
            </a:fld>
            <a:endParaRPr lang="en-GB" dirty="0"/>
          </a:p>
        </p:txBody>
      </p:sp>
    </p:spTree>
    <p:extLst>
      <p:ext uri="{BB962C8B-B14F-4D97-AF65-F5344CB8AC3E}">
        <p14:creationId xmlns:p14="http://schemas.microsoft.com/office/powerpoint/2010/main" val="1680460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2</a:t>
            </a:fld>
            <a:endParaRPr lang="en-GB" dirty="0"/>
          </a:p>
        </p:txBody>
      </p:sp>
    </p:spTree>
    <p:extLst>
      <p:ext uri="{BB962C8B-B14F-4D97-AF65-F5344CB8AC3E}">
        <p14:creationId xmlns:p14="http://schemas.microsoft.com/office/powerpoint/2010/main" val="25943640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21</a:t>
            </a:fld>
            <a:endParaRPr lang="en-GB" dirty="0"/>
          </a:p>
        </p:txBody>
      </p:sp>
    </p:spTree>
    <p:extLst>
      <p:ext uri="{BB962C8B-B14F-4D97-AF65-F5344CB8AC3E}">
        <p14:creationId xmlns:p14="http://schemas.microsoft.com/office/powerpoint/2010/main" val="3436964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22</a:t>
            </a:fld>
            <a:endParaRPr lang="en-GB" dirty="0"/>
          </a:p>
        </p:txBody>
      </p:sp>
    </p:spTree>
    <p:extLst>
      <p:ext uri="{BB962C8B-B14F-4D97-AF65-F5344CB8AC3E}">
        <p14:creationId xmlns:p14="http://schemas.microsoft.com/office/powerpoint/2010/main" val="27319509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23</a:t>
            </a:fld>
            <a:endParaRPr lang="en-GB" dirty="0"/>
          </a:p>
        </p:txBody>
      </p:sp>
    </p:spTree>
    <p:extLst>
      <p:ext uri="{BB962C8B-B14F-4D97-AF65-F5344CB8AC3E}">
        <p14:creationId xmlns:p14="http://schemas.microsoft.com/office/powerpoint/2010/main" val="9807758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24</a:t>
            </a:fld>
            <a:endParaRPr lang="en-GB" dirty="0"/>
          </a:p>
        </p:txBody>
      </p:sp>
    </p:spTree>
    <p:extLst>
      <p:ext uri="{BB962C8B-B14F-4D97-AF65-F5344CB8AC3E}">
        <p14:creationId xmlns:p14="http://schemas.microsoft.com/office/powerpoint/2010/main" val="817395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26</a:t>
            </a:fld>
            <a:endParaRPr lang="en-GB" dirty="0"/>
          </a:p>
        </p:txBody>
      </p:sp>
    </p:spTree>
    <p:extLst>
      <p:ext uri="{BB962C8B-B14F-4D97-AF65-F5344CB8AC3E}">
        <p14:creationId xmlns:p14="http://schemas.microsoft.com/office/powerpoint/2010/main" val="8937992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27</a:t>
            </a:fld>
            <a:endParaRPr lang="en-GB" dirty="0"/>
          </a:p>
        </p:txBody>
      </p:sp>
    </p:spTree>
    <p:extLst>
      <p:ext uri="{BB962C8B-B14F-4D97-AF65-F5344CB8AC3E}">
        <p14:creationId xmlns:p14="http://schemas.microsoft.com/office/powerpoint/2010/main" val="39052482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28</a:t>
            </a:fld>
            <a:endParaRPr lang="en-GB" dirty="0"/>
          </a:p>
        </p:txBody>
      </p:sp>
    </p:spTree>
    <p:extLst>
      <p:ext uri="{BB962C8B-B14F-4D97-AF65-F5344CB8AC3E}">
        <p14:creationId xmlns:p14="http://schemas.microsoft.com/office/powerpoint/2010/main" val="3352047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29</a:t>
            </a:fld>
            <a:endParaRPr lang="en-GB" dirty="0"/>
          </a:p>
        </p:txBody>
      </p:sp>
    </p:spTree>
    <p:extLst>
      <p:ext uri="{BB962C8B-B14F-4D97-AF65-F5344CB8AC3E}">
        <p14:creationId xmlns:p14="http://schemas.microsoft.com/office/powerpoint/2010/main" val="33588524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30</a:t>
            </a:fld>
            <a:endParaRPr lang="en-GB" dirty="0"/>
          </a:p>
        </p:txBody>
      </p:sp>
    </p:spTree>
    <p:extLst>
      <p:ext uri="{BB962C8B-B14F-4D97-AF65-F5344CB8AC3E}">
        <p14:creationId xmlns:p14="http://schemas.microsoft.com/office/powerpoint/2010/main" val="2056622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31</a:t>
            </a:fld>
            <a:endParaRPr lang="en-GB" dirty="0"/>
          </a:p>
        </p:txBody>
      </p:sp>
    </p:spTree>
    <p:extLst>
      <p:ext uri="{BB962C8B-B14F-4D97-AF65-F5344CB8AC3E}">
        <p14:creationId xmlns:p14="http://schemas.microsoft.com/office/powerpoint/2010/main" val="1591511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effectLst/>
              </a:rPr>
              <a:t>Haim G. </a:t>
            </a:r>
            <a:r>
              <a:rPr lang="en-GB" b="1" dirty="0" err="1">
                <a:effectLst/>
              </a:rPr>
              <a:t>Ginott</a:t>
            </a:r>
            <a:r>
              <a:rPr lang="en-GB" dirty="0">
                <a:effectLst/>
              </a:rPr>
              <a:t> (originally </a:t>
            </a:r>
            <a:r>
              <a:rPr lang="en-GB" i="1" dirty="0" err="1">
                <a:effectLst/>
              </a:rPr>
              <a:t>Ginzburg</a:t>
            </a:r>
            <a:r>
              <a:rPr lang="en-GB" dirty="0">
                <a:effectLst/>
              </a:rPr>
              <a:t>; 5 August 1922–4 November 1973) was a school teacher,</a:t>
            </a:r>
            <a:r>
              <a:rPr lang="en-GB" baseline="30000" dirty="0">
                <a:effectLst/>
                <a:hlinkClick r:id="rId3"/>
              </a:rPr>
              <a:t>[1]</a:t>
            </a:r>
            <a:r>
              <a:rPr lang="en-GB" dirty="0">
                <a:effectLst/>
              </a:rPr>
              <a:t> a child </a:t>
            </a:r>
            <a:r>
              <a:rPr lang="en-GB" dirty="0">
                <a:effectLst/>
                <a:hlinkClick r:id="rId4" tooltip="Psychologist"/>
              </a:rPr>
              <a:t>psychologist</a:t>
            </a:r>
            <a:r>
              <a:rPr lang="en-GB" dirty="0">
                <a:effectLst/>
              </a:rPr>
              <a:t> and </a:t>
            </a:r>
            <a:r>
              <a:rPr lang="en-GB" dirty="0">
                <a:effectLst/>
                <a:hlinkClick r:id="rId5" tooltip="Psychotherapist"/>
              </a:rPr>
              <a:t>psychotherapist</a:t>
            </a:r>
            <a:r>
              <a:rPr lang="en-GB" dirty="0">
                <a:effectLst/>
              </a:rPr>
              <a:t> and a parent educator. He pioneered techniques for conversing with children that are still taught today. His book, </a:t>
            </a:r>
            <a:r>
              <a:rPr lang="en-GB" i="1" dirty="0">
                <a:effectLst/>
              </a:rPr>
              <a:t>Between Parent and Child</a:t>
            </a:r>
            <a:r>
              <a:rPr lang="en-GB" dirty="0">
                <a:effectLst/>
              </a:rPr>
              <a:t>,</a:t>
            </a:r>
            <a:r>
              <a:rPr lang="en-GB" baseline="30000" dirty="0">
                <a:effectLst/>
                <a:hlinkClick r:id="rId3"/>
              </a:rPr>
              <a:t>[1]</a:t>
            </a:r>
            <a:r>
              <a:rPr lang="en-GB" dirty="0">
                <a:effectLst/>
              </a:rPr>
              <a:t> stayed on the best seller list for over a year and is still popular today. This book sets out to give "specific advice derived from basic communication principles that will guide parents in living with children in mutual respect and dignity."</a:t>
            </a:r>
            <a:r>
              <a:rPr lang="en-GB" baseline="30000" dirty="0">
                <a:effectLst/>
                <a:hlinkClick r:id="rId3"/>
              </a:rPr>
              <a:t>[1]</a:t>
            </a:r>
            <a:endParaRPr lang="en-GB" baseline="30000" dirty="0">
              <a:effectLst/>
            </a:endParaRPr>
          </a:p>
          <a:p>
            <a:endParaRPr lang="en-GB" dirty="0">
              <a:effectLst/>
            </a:endParaRPr>
          </a:p>
          <a:p>
            <a:r>
              <a:rPr lang="en-GB" dirty="0">
                <a:effectLst/>
              </a:rPr>
              <a:t>He is famously quoted as saying:</a:t>
            </a:r>
          </a:p>
          <a:p>
            <a:r>
              <a:rPr lang="en-GB" dirty="0">
                <a:effectLst/>
              </a:rPr>
              <a:t>"If you want your children to improve, let them overhear the nice things you say about them to others.“ how often do we really do this – for </a:t>
            </a:r>
            <a:r>
              <a:rPr lang="en-GB" dirty="0"/>
              <a:t>ou</a:t>
            </a:r>
            <a:r>
              <a:rPr lang="en-GB" dirty="0">
                <a:effectLst/>
              </a:rPr>
              <a:t>r children or for each other?:</a:t>
            </a:r>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3</a:t>
            </a:fld>
            <a:endParaRPr lang="en-GB" dirty="0"/>
          </a:p>
        </p:txBody>
      </p:sp>
    </p:spTree>
    <p:extLst>
      <p:ext uri="{BB962C8B-B14F-4D97-AF65-F5344CB8AC3E}">
        <p14:creationId xmlns:p14="http://schemas.microsoft.com/office/powerpoint/2010/main" val="8745474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32</a:t>
            </a:fld>
            <a:endParaRPr lang="en-GB" dirty="0"/>
          </a:p>
        </p:txBody>
      </p:sp>
    </p:spTree>
    <p:extLst>
      <p:ext uri="{BB962C8B-B14F-4D97-AF65-F5344CB8AC3E}">
        <p14:creationId xmlns:p14="http://schemas.microsoft.com/office/powerpoint/2010/main" val="42257047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33</a:t>
            </a:fld>
            <a:endParaRPr lang="en-GB" dirty="0"/>
          </a:p>
        </p:txBody>
      </p:sp>
    </p:spTree>
    <p:extLst>
      <p:ext uri="{BB962C8B-B14F-4D97-AF65-F5344CB8AC3E}">
        <p14:creationId xmlns:p14="http://schemas.microsoft.com/office/powerpoint/2010/main" val="15582686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34</a:t>
            </a:fld>
            <a:endParaRPr lang="en-GB" dirty="0"/>
          </a:p>
        </p:txBody>
      </p:sp>
    </p:spTree>
    <p:extLst>
      <p:ext uri="{BB962C8B-B14F-4D97-AF65-F5344CB8AC3E}">
        <p14:creationId xmlns:p14="http://schemas.microsoft.com/office/powerpoint/2010/main" val="17124853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35</a:t>
            </a:fld>
            <a:endParaRPr lang="en-GB" dirty="0"/>
          </a:p>
        </p:txBody>
      </p:sp>
    </p:spTree>
    <p:extLst>
      <p:ext uri="{BB962C8B-B14F-4D97-AF65-F5344CB8AC3E}">
        <p14:creationId xmlns:p14="http://schemas.microsoft.com/office/powerpoint/2010/main" val="23344130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36</a:t>
            </a:fld>
            <a:endParaRPr lang="en-GB" dirty="0"/>
          </a:p>
        </p:txBody>
      </p:sp>
    </p:spTree>
    <p:extLst>
      <p:ext uri="{BB962C8B-B14F-4D97-AF65-F5344CB8AC3E}">
        <p14:creationId xmlns:p14="http://schemas.microsoft.com/office/powerpoint/2010/main" val="5413384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37</a:t>
            </a:fld>
            <a:endParaRPr lang="en-GB" dirty="0"/>
          </a:p>
        </p:txBody>
      </p:sp>
    </p:spTree>
    <p:extLst>
      <p:ext uri="{BB962C8B-B14F-4D97-AF65-F5344CB8AC3E}">
        <p14:creationId xmlns:p14="http://schemas.microsoft.com/office/powerpoint/2010/main" val="34296226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38</a:t>
            </a:fld>
            <a:endParaRPr lang="en-GB" dirty="0"/>
          </a:p>
        </p:txBody>
      </p:sp>
    </p:spTree>
    <p:extLst>
      <p:ext uri="{BB962C8B-B14F-4D97-AF65-F5344CB8AC3E}">
        <p14:creationId xmlns:p14="http://schemas.microsoft.com/office/powerpoint/2010/main" val="17026957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119">
              <a:defRPr/>
            </a:pPr>
            <a:r>
              <a:rPr lang="en-GB" dirty="0"/>
              <a:t>In this session we will be focussing on how Brain Physiology directly affects distressed and challenging behaviour.</a:t>
            </a:r>
          </a:p>
          <a:p>
            <a:pPr defTabSz="913119">
              <a:defRPr/>
            </a:pPr>
            <a:r>
              <a:rPr lang="en-GB" dirty="0"/>
              <a:t>We will look at what</a:t>
            </a:r>
            <a:r>
              <a:rPr lang="en-GB" baseline="0" dirty="0"/>
              <a:t> is termed the Arousal  or Assault Cycle which clearly demonstrates the process </a:t>
            </a:r>
            <a:r>
              <a:rPr lang="en-GB" baseline="0"/>
              <a:t>that individuals </a:t>
            </a:r>
            <a:r>
              <a:rPr lang="en-GB" baseline="0" dirty="0"/>
              <a:t>go through when they become aggressively aroused with </a:t>
            </a:r>
            <a:r>
              <a:rPr lang="en-GB" baseline="0"/>
              <a:t>the</a:t>
            </a:r>
            <a:r>
              <a:rPr lang="en-GB"/>
              <a:t> potential </a:t>
            </a:r>
            <a:r>
              <a:rPr lang="en-GB" dirty="0"/>
              <a:t>for extremely challenging/harmful behaviours</a:t>
            </a:r>
            <a:r>
              <a:rPr lang="en-GB" baseline="0" dirty="0"/>
              <a:t>.</a:t>
            </a:r>
          </a:p>
          <a:p>
            <a:pPr defTabSz="913119">
              <a:defRPr/>
            </a:pPr>
            <a:r>
              <a:rPr lang="en-GB" baseline="0" dirty="0"/>
              <a:t>We will go through the various stages and look at what is going on and what actions should be taken to respond and possibly de-escalate the level of arousal.</a:t>
            </a:r>
          </a:p>
          <a:p>
            <a:pPr defTabSz="913119">
              <a:defRPr/>
            </a:pPr>
            <a:r>
              <a:rPr lang="en-GB" baseline="0" dirty="0"/>
              <a:t>The arousal cycle is a key aspect of Physical Intervention training and although we will not be looking at PI approaches it is essential to understand the process that leads a child / young person into what is termed “Crisis”.</a:t>
            </a:r>
            <a:endParaRPr lang="en-GB" dirty="0"/>
          </a:p>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40</a:t>
            </a:fld>
            <a:endParaRPr lang="en-GB" dirty="0"/>
          </a:p>
        </p:txBody>
      </p:sp>
    </p:spTree>
    <p:extLst>
      <p:ext uri="{BB962C8B-B14F-4D97-AF65-F5344CB8AC3E}">
        <p14:creationId xmlns:p14="http://schemas.microsoft.com/office/powerpoint/2010/main" val="164894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This slide shows how our brain has evolved.</a:t>
            </a:r>
          </a:p>
          <a:p>
            <a:r>
              <a:rPr lang="en-GB" dirty="0"/>
              <a:t>The ‘lizard’ brain in our brainstem</a:t>
            </a:r>
            <a:r>
              <a:rPr lang="en-GB" baseline="0" dirty="0"/>
              <a:t> and cerebellum is concerned only about our survival and safety. It regulates our appetites, temperature, sleep patterns, hormones etc. and alerts us to danger when we are prompted to protect ourselves by fighting, flying (running away) or freezing (rabbit in the headlights, dissociating under extreme stress or in situations which trigger memories of extreme stress).</a:t>
            </a:r>
          </a:p>
          <a:p>
            <a:endParaRPr lang="en-GB" baseline="0" dirty="0"/>
          </a:p>
          <a:p>
            <a:r>
              <a:rPr lang="en-GB" baseline="0" dirty="0"/>
              <a:t>The ‘lizard’ brain works on auto pilot – we are not aware of all the physiological process that are happening all the time in our bodies and when our flight/fight/freeze response is triggered we react without thinking. In the past we had to, to survive!</a:t>
            </a:r>
          </a:p>
          <a:p>
            <a:endParaRPr lang="en-GB" baseline="0" dirty="0"/>
          </a:p>
          <a:p>
            <a:r>
              <a:rPr lang="en-GB" baseline="0" dirty="0"/>
              <a:t>NB ‘memories’ may be of things that happened when we were pre-verbal and so we can’t put them into language or may have been stored through any of our sensory channels so may be triggered by sounds or smells for example.</a:t>
            </a:r>
          </a:p>
          <a:p>
            <a:endParaRPr lang="en-GB" baseline="0" dirty="0"/>
          </a:p>
          <a:p>
            <a:r>
              <a:rPr lang="en-GB" baseline="0" dirty="0"/>
              <a:t>The ‘mammalian’ brain- the limbic system - is the area which processes our emotions and stores our memories. It is where our responses to interactions with others are generated and the emotional associations we make are stored e.g.  the attachment relationships we develop throughout our lifespan. It is within this area of the brain that decisions are made – often these are not rational but are emotionally based, drawing on our memories of past events.</a:t>
            </a:r>
          </a:p>
          <a:p>
            <a:endParaRPr lang="en-GB" baseline="0" dirty="0"/>
          </a:p>
          <a:p>
            <a:r>
              <a:rPr lang="en-GB" baseline="0" dirty="0"/>
              <a:t>The ‘human’ brain – our neo cortex – is what gives us our ‘big heads’ and ability to reason and communicate ideas via language. It is here that the amazing worlds of our imagination are generated and it is here that our sense of ourselves as conscious individuals is sited. This ‘wrap around’ cortex is what mediates our responses to emotional triggers, it helps us to put a pause between a trigger and a response and allows us to think through options and consequences and consider impacts for ourselves and others.</a:t>
            </a:r>
          </a:p>
          <a:p>
            <a:endParaRPr lang="en-GB" baseline="0" dirty="0"/>
          </a:p>
          <a:p>
            <a:pPr defTabSz="913119">
              <a:defRPr/>
            </a:pPr>
            <a:r>
              <a:rPr lang="en-GB" dirty="0"/>
              <a:t>FLIPPING YOUR LID</a:t>
            </a:r>
            <a:r>
              <a:rPr lang="en-GB" baseline="0" dirty="0"/>
              <a:t> – now make a fist with your thumb tucked inside……….</a:t>
            </a:r>
            <a:endParaRPr lang="en-GB" dirty="0"/>
          </a:p>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41</a:t>
            </a:fld>
            <a:endParaRPr lang="en-GB" dirty="0"/>
          </a:p>
        </p:txBody>
      </p:sp>
    </p:spTree>
    <p:extLst>
      <p:ext uri="{BB962C8B-B14F-4D97-AF65-F5344CB8AC3E}">
        <p14:creationId xmlns:p14="http://schemas.microsoft.com/office/powerpoint/2010/main" val="16503795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Hold your hand up with palm facing out  and  the thumb tucked in (demonstrate)</a:t>
            </a:r>
          </a:p>
          <a:p>
            <a:r>
              <a:rPr lang="en-GB" dirty="0"/>
              <a:t>Think about the brain unfolded, the top part of the fingers is the front part of your brain – the pre frontal cortex</a:t>
            </a:r>
          </a:p>
          <a:p>
            <a:r>
              <a:rPr lang="en-GB" dirty="0"/>
              <a:t>Your thumb is the part of the brain buried deep inside  e.g. the hippocampus and amygdala – the emotional centre</a:t>
            </a:r>
          </a:p>
          <a:p>
            <a:r>
              <a:rPr lang="en-GB" dirty="0"/>
              <a:t>If you wrap your fingers around your thumb and  tuck it all in your fist is a good representation of  your brain:</a:t>
            </a:r>
          </a:p>
          <a:p>
            <a:endParaRPr lang="en-GB" dirty="0"/>
          </a:p>
          <a:p>
            <a:r>
              <a:rPr lang="en-GB" dirty="0"/>
              <a:t>Your wrist and the bottom of your hand is  the spinal cord , leading into your brain stem.</a:t>
            </a:r>
          </a:p>
          <a:p>
            <a:r>
              <a:rPr lang="en-GB" dirty="0"/>
              <a:t>Your fingers are the Cortex wrapping around  and connecting with all those inner brain functions.</a:t>
            </a:r>
          </a:p>
          <a:p>
            <a:r>
              <a:rPr lang="en-GB" dirty="0"/>
              <a:t>Millions of synapses are firing all the time.</a:t>
            </a:r>
          </a:p>
          <a:p>
            <a:endParaRPr lang="en-GB" dirty="0"/>
          </a:p>
          <a:p>
            <a:r>
              <a:rPr lang="en-GB" dirty="0"/>
              <a:t>So when our brains are functioning normally - when  we are calm ,- our thinking brain, the pre frontal cortex ,is monitoring and regulating the impulses coming from our lizard and mammalian brain, that ‘s  what  gives us our big brains and makes us human.</a:t>
            </a:r>
          </a:p>
        </p:txBody>
      </p:sp>
      <p:sp>
        <p:nvSpPr>
          <p:cNvPr id="4" name="Slide Number Placeholder 3"/>
          <p:cNvSpPr>
            <a:spLocks noGrp="1"/>
          </p:cNvSpPr>
          <p:nvPr>
            <p:ph type="sldNum" sz="quarter" idx="10"/>
          </p:nvPr>
        </p:nvSpPr>
        <p:spPr/>
        <p:txBody>
          <a:bodyPr/>
          <a:lstStyle/>
          <a:p>
            <a:fld id="{DA30A74E-C5B9-4C99-94B2-D66018538941}" type="slidenum">
              <a:rPr lang="en-GB" smtClean="0"/>
              <a:t>42</a:t>
            </a:fld>
            <a:endParaRPr lang="en-GB" dirty="0"/>
          </a:p>
        </p:txBody>
      </p:sp>
    </p:spTree>
    <p:extLst>
      <p:ext uri="{BB962C8B-B14F-4D97-AF65-F5344CB8AC3E}">
        <p14:creationId xmlns:p14="http://schemas.microsoft.com/office/powerpoint/2010/main" val="1029081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4</a:t>
            </a:fld>
            <a:endParaRPr lang="en-GB" dirty="0"/>
          </a:p>
        </p:txBody>
      </p:sp>
    </p:spTree>
    <p:extLst>
      <p:ext uri="{BB962C8B-B14F-4D97-AF65-F5344CB8AC3E}">
        <p14:creationId xmlns:p14="http://schemas.microsoft.com/office/powerpoint/2010/main" val="23266475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your fist to demonstrated ‘flipping your lid’ . The fist opens  and the connections  are lost. Our ‘thinking brain’ is no longer in control.</a:t>
            </a:r>
          </a:p>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43</a:t>
            </a:fld>
            <a:endParaRPr lang="en-GB" dirty="0"/>
          </a:p>
        </p:txBody>
      </p:sp>
    </p:spTree>
    <p:extLst>
      <p:ext uri="{BB962C8B-B14F-4D97-AF65-F5344CB8AC3E}">
        <p14:creationId xmlns:p14="http://schemas.microsoft.com/office/powerpoint/2010/main" val="12706257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describes what is happening in our brain when we ‘flip our lid’ and the different possible responses:</a:t>
            </a:r>
          </a:p>
          <a:p>
            <a:endParaRPr lang="en-GB" dirty="0"/>
          </a:p>
          <a:p>
            <a:r>
              <a:rPr lang="en-GB" dirty="0"/>
              <a:t>Fight</a:t>
            </a:r>
            <a:r>
              <a:rPr lang="en-GB" baseline="0" dirty="0"/>
              <a:t> – we do our best to get rid of the threat to our safety, we use aggression to try to become dominant and chase the threat off or fight until it is eliminated.</a:t>
            </a:r>
          </a:p>
          <a:p>
            <a:endParaRPr lang="en-GB" baseline="0" dirty="0"/>
          </a:p>
          <a:p>
            <a:r>
              <a:rPr lang="en-GB" baseline="0" dirty="0"/>
              <a:t>Flight – we do our best to remove ourselves from the source of the threat, we run or hide so we are no longer visible and therefore safe.</a:t>
            </a:r>
          </a:p>
          <a:p>
            <a:endParaRPr lang="en-GB" baseline="0" dirty="0"/>
          </a:p>
          <a:p>
            <a:r>
              <a:rPr lang="en-GB" baseline="0" dirty="0"/>
              <a:t>Freeze – if we can’t fight or run or hide all that is left to do is freeze and try to appease/manipulate the threat. We become like little children (little creatures aren’t so much of a threat and bring out our more nurturing side). Our eyes widen, we smile a lot and may become incontinent. </a:t>
            </a:r>
          </a:p>
          <a:p>
            <a:endParaRPr lang="en-GB" baseline="0" dirty="0"/>
          </a:p>
          <a:p>
            <a:r>
              <a:rPr lang="en-GB" baseline="0" dirty="0"/>
              <a:t>Have you every seen a youngster laugh when they are in trouble? What did you think?</a:t>
            </a:r>
          </a:p>
          <a:p>
            <a:endParaRPr lang="en-GB" baseline="0" dirty="0"/>
          </a:p>
          <a:p>
            <a:r>
              <a:rPr lang="en-GB" baseline="0" dirty="0"/>
              <a:t>None of these behaviours in a child or young person (or indeed an adult!) indicate someone who is thriving – they are all about survival.</a:t>
            </a:r>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44</a:t>
            </a:fld>
            <a:endParaRPr lang="en-GB" dirty="0"/>
          </a:p>
        </p:txBody>
      </p:sp>
    </p:spTree>
    <p:extLst>
      <p:ext uri="{BB962C8B-B14F-4D97-AF65-F5344CB8AC3E}">
        <p14:creationId xmlns:p14="http://schemas.microsoft.com/office/powerpoint/2010/main" val="14819279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how do we get the lid back on and create a sense of safety again?</a:t>
            </a:r>
          </a:p>
          <a:p>
            <a:endParaRPr lang="en-GB" dirty="0"/>
          </a:p>
          <a:p>
            <a:r>
              <a:rPr lang="en-GB" dirty="0"/>
              <a:t>When we are in a state of threat  (the ‘Escalation section above) it is our ‘sympathetic’ nervous system that is in control – adrenaline is pumping through our body, our cortisol (the stress hormone) levels are raised, this raises our blood pressure,  our breathing becomes shallow (chest breathing) and our muscles tense. We are in survival mode.</a:t>
            </a:r>
          </a:p>
          <a:p>
            <a:endParaRPr lang="en-GB" dirty="0"/>
          </a:p>
          <a:p>
            <a:r>
              <a:rPr lang="en-GB" dirty="0"/>
              <a:t>So what we need to do  to counteract this is stimulate the ‘parasympathetic’ nervous system – the one that calms you down. We can’t do this consciously , just as we can’t chose when our heart beats or how our food is digested, but we can use strategies that will do this for us.</a:t>
            </a:r>
          </a:p>
          <a:p>
            <a:endParaRPr lang="en-GB" dirty="0"/>
          </a:p>
          <a:p>
            <a:r>
              <a:rPr lang="en-GB" dirty="0"/>
              <a:t>Some of these include:</a:t>
            </a:r>
          </a:p>
          <a:p>
            <a:endParaRPr lang="en-GB" dirty="0"/>
          </a:p>
          <a:p>
            <a:r>
              <a:rPr lang="en-GB" dirty="0"/>
              <a:t>Counting down from 10 together</a:t>
            </a:r>
          </a:p>
          <a:p>
            <a:endParaRPr lang="en-GB" dirty="0"/>
          </a:p>
          <a:p>
            <a:r>
              <a:rPr lang="en-GB" dirty="0"/>
              <a:t>Deep breathing into our diaphragm.</a:t>
            </a:r>
          </a:p>
          <a:p>
            <a:endParaRPr lang="en-GB" dirty="0"/>
          </a:p>
          <a:p>
            <a:r>
              <a:rPr lang="en-GB" dirty="0"/>
              <a:t>Muscle relaxation – unclench your fists, drop your jaw, shrug your shoulders up and down, wiggle your toes, all reduce tension and increase the circulation of oxytocin and dopamine. </a:t>
            </a:r>
          </a:p>
          <a:p>
            <a:endParaRPr lang="en-GB" dirty="0"/>
          </a:p>
          <a:p>
            <a:r>
              <a:rPr lang="en-GB" dirty="0"/>
              <a:t>Movement – take a walk</a:t>
            </a:r>
          </a:p>
        </p:txBody>
      </p:sp>
      <p:sp>
        <p:nvSpPr>
          <p:cNvPr id="4" name="Slide Number Placeholder 3"/>
          <p:cNvSpPr>
            <a:spLocks noGrp="1"/>
          </p:cNvSpPr>
          <p:nvPr>
            <p:ph type="sldNum" sz="quarter" idx="10"/>
          </p:nvPr>
        </p:nvSpPr>
        <p:spPr/>
        <p:txBody>
          <a:bodyPr/>
          <a:lstStyle/>
          <a:p>
            <a:fld id="{DA30A74E-C5B9-4C99-94B2-D66018538941}" type="slidenum">
              <a:rPr lang="en-GB" smtClean="0"/>
              <a:t>45</a:t>
            </a:fld>
            <a:endParaRPr lang="en-GB" dirty="0"/>
          </a:p>
        </p:txBody>
      </p:sp>
    </p:spTree>
    <p:extLst>
      <p:ext uri="{BB962C8B-B14F-4D97-AF65-F5344CB8AC3E}">
        <p14:creationId xmlns:p14="http://schemas.microsoft.com/office/powerpoint/2010/main" val="24057553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211">
              <a:defRPr/>
            </a:pPr>
            <a:r>
              <a:rPr lang="en-GB" dirty="0"/>
              <a:t>A gentle and appropriate touch can do this too but you have to be very careful about this, know the children very well (there might be sensory issues or past trauma that touch could trigger or the child might view this as an invasion of their personal space) and have discussed this as strategy with your leadership team and parents/carers. Never place the child or yourself at risk by using touch.</a:t>
            </a:r>
          </a:p>
          <a:p>
            <a:pPr defTabSz="913211">
              <a:defRPr/>
            </a:pPr>
            <a:endParaRPr lang="en-GB" b="1" dirty="0"/>
          </a:p>
          <a:p>
            <a:pPr defTabSz="913211">
              <a:defRPr/>
            </a:pPr>
            <a:r>
              <a:rPr lang="en-GB" b="1" dirty="0"/>
              <a:t>NOTE:</a:t>
            </a:r>
          </a:p>
          <a:p>
            <a:pPr defTabSz="913211">
              <a:defRPr/>
            </a:pPr>
            <a:r>
              <a:rPr lang="en-GB" dirty="0"/>
              <a:t>There is likely to be much discussion  around this slide and many views,; it is particularly important to spend time with this and hear everyone. There are also likely to be  people who will  be keen to hear what the union view is.</a:t>
            </a:r>
          </a:p>
          <a:p>
            <a:pPr defTabSz="913211">
              <a:defRPr/>
            </a:pPr>
            <a:endParaRPr lang="en-GB" dirty="0"/>
          </a:p>
          <a:p>
            <a:pPr defTabSz="913211">
              <a:defRPr/>
            </a:pPr>
            <a:r>
              <a:rPr lang="en-GB" dirty="0"/>
              <a:t>Please stress that first and foremost this  is about safety for everyone so don’t  use touch if you yourself feel uncomfortable or if the child /young person  (or the parent/carer) is likely to respond negatively. </a:t>
            </a:r>
          </a:p>
          <a:p>
            <a:pPr defTabSz="913211">
              <a:defRPr/>
            </a:pPr>
            <a:r>
              <a:rPr lang="en-GB" dirty="0"/>
              <a:t>It is also worth spending time here so that everyone is clear on what school management think and to highlight that considering use of gentle and appropriate touch – for example a ‘guiding away from’ or a gentle and reassuring pat – should always be part of a well considered and discussed plan that is shared by all appropriate parties. This is obviously context specific – thinking for children in early years or infant classes will be different to that for young people in upper primary and of secondary age.</a:t>
            </a:r>
          </a:p>
          <a:p>
            <a:pPr defTabSz="913211">
              <a:defRPr/>
            </a:pPr>
            <a:endParaRPr lang="en-GB" dirty="0"/>
          </a:p>
          <a:p>
            <a:pPr defTabSz="913211">
              <a:defRPr/>
            </a:pPr>
            <a:r>
              <a:rPr lang="en-GB" dirty="0"/>
              <a:t>It is also good to mention  the ‘duty of care’  all employees have  in taking reasonable steps – including appropriate physical intervention- to keep people safe.</a:t>
            </a:r>
          </a:p>
          <a:p>
            <a:pPr defTabSz="913211">
              <a:defRPr/>
            </a:pPr>
            <a:r>
              <a:rPr lang="en-GB" dirty="0"/>
              <a:t>See Physical Intervention guidelines.</a:t>
            </a:r>
          </a:p>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46</a:t>
            </a:fld>
            <a:endParaRPr lang="en-GB" dirty="0"/>
          </a:p>
        </p:txBody>
      </p:sp>
    </p:spTree>
    <p:extLst>
      <p:ext uri="{BB962C8B-B14F-4D97-AF65-F5344CB8AC3E}">
        <p14:creationId xmlns:p14="http://schemas.microsoft.com/office/powerpoint/2010/main" val="12114294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47</a:t>
            </a:fld>
            <a:endParaRPr lang="en-GB" dirty="0"/>
          </a:p>
        </p:txBody>
      </p:sp>
    </p:spTree>
    <p:extLst>
      <p:ext uri="{BB962C8B-B14F-4D97-AF65-F5344CB8AC3E}">
        <p14:creationId xmlns:p14="http://schemas.microsoft.com/office/powerpoint/2010/main" val="7921065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look at the graph, 2 axis –Y Axis is Arousal Level (Physiological State) and X Axis is Time (Not indicated</a:t>
            </a:r>
            <a:r>
              <a:rPr lang="en-GB" baseline="0" dirty="0"/>
              <a:t> as this can vary from seconds, minutes to hours). The time line can be dependent on the individuals previous experience, level of distress, external factors and responses from others.</a:t>
            </a:r>
          </a:p>
          <a:p>
            <a:r>
              <a:rPr lang="en-GB" baseline="0" dirty="0"/>
              <a:t>Along the top are 6 phases and in each phase different things are happening. If we understand and identify where an individual is within the cycle then you are more likely to disrupt or prevent the cycle from occurring.</a:t>
            </a:r>
          </a:p>
          <a:p>
            <a:r>
              <a:rPr lang="en-GB" baseline="0" dirty="0"/>
              <a:t>Trigger phase- starts with </a:t>
            </a:r>
            <a:r>
              <a:rPr lang="en-GB" baseline="0" dirty="0">
                <a:solidFill>
                  <a:srgbClr val="C00000"/>
                </a:solidFill>
              </a:rPr>
              <a:t>Anxiety</a:t>
            </a:r>
            <a:r>
              <a:rPr lang="en-GB" baseline="0" dirty="0"/>
              <a:t>, the child / young person experiences elevated anxiety levels.</a:t>
            </a:r>
          </a:p>
          <a:p>
            <a:r>
              <a:rPr lang="en-GB" baseline="0" dirty="0"/>
              <a:t>What is your idea of Anxiety?</a:t>
            </a:r>
          </a:p>
          <a:p>
            <a:r>
              <a:rPr lang="en-GB" baseline="0" dirty="0"/>
              <a:t> For some children e.g. ASD they are likely to have elevated anxiety levels anyway as they try to deal with daily events. There is usually a trigger event e.g. being spoken to by an adult, being challenged, feeling threatened etc..</a:t>
            </a:r>
          </a:p>
          <a:p>
            <a:r>
              <a:rPr lang="en-GB" baseline="0" dirty="0"/>
              <a:t>In the Escalation Phase comes Anger, this is generalised and may be seen as moody, unresponsive, cheeky, talking back but is usually not directed specifically at one person, there is often no eye contact and the body may well be turned away from the adult.</a:t>
            </a:r>
          </a:p>
          <a:p>
            <a:r>
              <a:rPr lang="en-GB" baseline="0" dirty="0"/>
              <a:t>This is followed by Aggression and this is evident as it is now being directed at one person, body posture changes and you may well have eye contact. Voice level is raised and you might see physiological changes to breathing, tone, hand movements. Language may well be directed specifically at the adult.</a:t>
            </a:r>
          </a:p>
          <a:p>
            <a:r>
              <a:rPr lang="en-GB" baseline="0" dirty="0"/>
              <a:t>If the escalation phase continues then it leads to what is called Assault and this is the start of Crisis Phase. In most case there is not actual physical assault but it often leads to the child becoming very distressed emotionally, possibly running away and out of class, hiding under a table etc.. At this point the child / young person is in Crisis and from an observers position you need to think of self protection and damage limitation.</a:t>
            </a:r>
          </a:p>
          <a:p>
            <a:r>
              <a:rPr lang="en-GB" baseline="0" dirty="0"/>
              <a:t>During Crisis phase you should try to ensure the child / young person remains safe and you may have to remove other pupils from the room. If the child is willing to leave the room and go to another location such as the HT / DHT room then you must be aware that the level of arousal is still very high. This is the Recovery Phase and it takes time  for the physiological changes to recover. It is essential that during this time the child / young person is not pressurised or challenged by staff as there is a high likelihood of additional assaults / distress. Staff should not attempt to discuss or discipline the child during the Recovery phase.</a:t>
            </a:r>
          </a:p>
          <a:p>
            <a:r>
              <a:rPr lang="en-GB" baseline="0" dirty="0"/>
              <a:t>Eventually there is a very rapid fall in the level of arousal and this is the Post Crisis Phase which is followed by Exhaustion. This is literally correct as the child / young person feel tired  and in some instances may fall asleep. Basically the body is recovering from the physiological changes that took place. After time the child/young person returns to the baseline level and this is Learning Phase. It is in this phase that any learning / discussion can take place but be careful that the cycle does not start all over again.</a:t>
            </a:r>
          </a:p>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49</a:t>
            </a:fld>
            <a:endParaRPr lang="en-GB" dirty="0"/>
          </a:p>
        </p:txBody>
      </p:sp>
    </p:spTree>
    <p:extLst>
      <p:ext uri="{BB962C8B-B14F-4D97-AF65-F5344CB8AC3E}">
        <p14:creationId xmlns:p14="http://schemas.microsoft.com/office/powerpoint/2010/main" val="30839737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Although the Cycle looks relatively</a:t>
            </a:r>
            <a:r>
              <a:rPr lang="en-GB" baseline="0" dirty="0"/>
              <a:t> simple one of the main problems is the timeline.</a:t>
            </a:r>
          </a:p>
          <a:p>
            <a:r>
              <a:rPr lang="en-GB" baseline="0" dirty="0"/>
              <a:t>Some children can move through the cycle in minutes while others can take hours.</a:t>
            </a:r>
          </a:p>
          <a:p>
            <a:r>
              <a:rPr lang="en-GB" baseline="0" dirty="0"/>
              <a:t>For example, you may have a pupil who has experienced an issue in the playground and is quite upset and has raised anxiety level. They return to their class and sit down. As the lesson progresses something acts as a trigger, it could be another pupil saying something or flicking the pupil, it might be the teacher asking a question. This can then lead to a rapid escalation phase where the child moves from Anxiety to Anger and Aggression within a matter of seconds, mainly because they came into the class with a heightened level of arousal.</a:t>
            </a:r>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50</a:t>
            </a:fld>
            <a:endParaRPr lang="en-GB" dirty="0"/>
          </a:p>
        </p:txBody>
      </p:sp>
    </p:spTree>
    <p:extLst>
      <p:ext uri="{BB962C8B-B14F-4D97-AF65-F5344CB8AC3E}">
        <p14:creationId xmlns:p14="http://schemas.microsoft.com/office/powerpoint/2010/main" val="36162088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graph shows how as the child / young person moves through the cycle that the adult also follows</a:t>
            </a:r>
            <a:r>
              <a:rPr lang="en-GB" baseline="0" dirty="0"/>
              <a:t> a similar cycle, particularly if they are not experienced or trained to deal with the situation.</a:t>
            </a:r>
          </a:p>
          <a:p>
            <a:r>
              <a:rPr lang="en-GB" baseline="0" dirty="0"/>
              <a:t>As adults we need to be very attuned to our own responses, as children and young people escalate through these stages  they have lost the ability  too </a:t>
            </a:r>
            <a:r>
              <a:rPr lang="en-GB" baseline="0" dirty="0" err="1"/>
              <a:t>selfregulate</a:t>
            </a:r>
            <a:r>
              <a:rPr lang="en-GB" baseline="0" dirty="0"/>
              <a:t> i.e. manage their own feelings and responses (mammalian brain is no longer in charge).</a:t>
            </a:r>
          </a:p>
          <a:p>
            <a:endParaRPr lang="en-GB" baseline="0" dirty="0"/>
          </a:p>
          <a:p>
            <a:r>
              <a:rPr lang="en-GB" baseline="0" dirty="0"/>
              <a:t>As adults when we are well attuned to the child and managing our own responses appropriately we can work with the child and help co-regulate behaviour and therefore reduce levels of anxiety.</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51</a:t>
            </a:fld>
            <a:endParaRPr lang="en-GB" dirty="0"/>
          </a:p>
        </p:txBody>
      </p:sp>
    </p:spTree>
    <p:extLst>
      <p:ext uri="{BB962C8B-B14F-4D97-AF65-F5344CB8AC3E}">
        <p14:creationId xmlns:p14="http://schemas.microsoft.com/office/powerpoint/2010/main" val="30839737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we break</a:t>
            </a:r>
            <a:r>
              <a:rPr lang="en-GB" baseline="0" dirty="0"/>
              <a:t> the cycle down into 5 zones and look at what is actually happening in each.</a:t>
            </a:r>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52</a:t>
            </a:fld>
            <a:endParaRPr lang="en-GB" dirty="0"/>
          </a:p>
        </p:txBody>
      </p:sp>
    </p:spTree>
    <p:extLst>
      <p:ext uri="{BB962C8B-B14F-4D97-AF65-F5344CB8AC3E}">
        <p14:creationId xmlns:p14="http://schemas.microsoft.com/office/powerpoint/2010/main" val="22043042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shows how</a:t>
            </a:r>
            <a:r>
              <a:rPr lang="en-GB" baseline="0" dirty="0"/>
              <a:t> the behaviour that is observed in each zone has a message value.</a:t>
            </a:r>
          </a:p>
          <a:p>
            <a:r>
              <a:rPr lang="en-GB" baseline="0" dirty="0"/>
              <a:t>By understanding the message then this should direct the adults response.</a:t>
            </a:r>
          </a:p>
          <a:p>
            <a:r>
              <a:rPr lang="en-GB" baseline="0" dirty="0"/>
              <a:t>The key to preventing or reducing distressed behaviour is trying to de-escalate within Zones A and B.</a:t>
            </a:r>
          </a:p>
          <a:p>
            <a:r>
              <a:rPr lang="en-GB" baseline="0" dirty="0"/>
              <a:t>Once the child /young person is in Zone C then you have to be clear about what action will be taken and this is part of the child’s risk assessment plan.</a:t>
            </a:r>
          </a:p>
          <a:p>
            <a:endParaRPr lang="en-GB" baseline="0" dirty="0"/>
          </a:p>
          <a:p>
            <a:r>
              <a:rPr lang="en-GB" baseline="0" dirty="0"/>
              <a:t>Zone C Reference to Duty of Care – Do We Need A Slide?</a:t>
            </a:r>
          </a:p>
        </p:txBody>
      </p:sp>
      <p:sp>
        <p:nvSpPr>
          <p:cNvPr id="4" name="Slide Number Placeholder 3"/>
          <p:cNvSpPr>
            <a:spLocks noGrp="1"/>
          </p:cNvSpPr>
          <p:nvPr>
            <p:ph type="sldNum" sz="quarter" idx="10"/>
          </p:nvPr>
        </p:nvSpPr>
        <p:spPr/>
        <p:txBody>
          <a:bodyPr/>
          <a:lstStyle/>
          <a:p>
            <a:fld id="{DA30A74E-C5B9-4C99-94B2-D66018538941}" type="slidenum">
              <a:rPr lang="en-GB" smtClean="0"/>
              <a:t>53</a:t>
            </a:fld>
            <a:endParaRPr lang="en-GB" dirty="0"/>
          </a:p>
        </p:txBody>
      </p:sp>
    </p:spTree>
    <p:extLst>
      <p:ext uri="{BB962C8B-B14F-4D97-AF65-F5344CB8AC3E}">
        <p14:creationId xmlns:p14="http://schemas.microsoft.com/office/powerpoint/2010/main" val="852327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5</a:t>
            </a:fld>
            <a:endParaRPr lang="en-GB" dirty="0"/>
          </a:p>
        </p:txBody>
      </p:sp>
    </p:spTree>
    <p:extLst>
      <p:ext uri="{BB962C8B-B14F-4D97-AF65-F5344CB8AC3E}">
        <p14:creationId xmlns:p14="http://schemas.microsoft.com/office/powerpoint/2010/main" val="414191148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can identify during the trigger-escalation phases the move from anxiety</a:t>
            </a:r>
            <a:r>
              <a:rPr lang="en-GB" baseline="0" dirty="0"/>
              <a:t> and anger, and intervene at that point then you are much more likely to prevent crisis being reached.</a:t>
            </a:r>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54</a:t>
            </a:fld>
            <a:endParaRPr lang="en-GB" dirty="0"/>
          </a:p>
        </p:txBody>
      </p:sp>
    </p:spTree>
    <p:extLst>
      <p:ext uri="{BB962C8B-B14F-4D97-AF65-F5344CB8AC3E}">
        <p14:creationId xmlns:p14="http://schemas.microsoft.com/office/powerpoint/2010/main" val="51241813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55</a:t>
            </a:fld>
            <a:endParaRPr lang="en-GB" dirty="0"/>
          </a:p>
        </p:txBody>
      </p:sp>
    </p:spTree>
    <p:extLst>
      <p:ext uri="{BB962C8B-B14F-4D97-AF65-F5344CB8AC3E}">
        <p14:creationId xmlns:p14="http://schemas.microsoft.com/office/powerpoint/2010/main" val="37324858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56</a:t>
            </a:fld>
            <a:endParaRPr lang="en-GB" dirty="0"/>
          </a:p>
        </p:txBody>
      </p:sp>
    </p:spTree>
    <p:extLst>
      <p:ext uri="{BB962C8B-B14F-4D97-AF65-F5344CB8AC3E}">
        <p14:creationId xmlns:p14="http://schemas.microsoft.com/office/powerpoint/2010/main" val="24293847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57</a:t>
            </a:fld>
            <a:endParaRPr lang="en-GB" dirty="0"/>
          </a:p>
        </p:txBody>
      </p:sp>
    </p:spTree>
    <p:extLst>
      <p:ext uri="{BB962C8B-B14F-4D97-AF65-F5344CB8AC3E}">
        <p14:creationId xmlns:p14="http://schemas.microsoft.com/office/powerpoint/2010/main" val="157267134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Arial" panose="020B0604020202020204" pitchFamily="34" charset="0"/>
                <a:cs typeface="Arial" panose="020B0604020202020204" pitchFamily="34" charset="0"/>
              </a:rPr>
              <a:t>Awareness of restorative approaches. Building and repairing relationships.</a:t>
            </a:r>
          </a:p>
          <a:p>
            <a:r>
              <a:rPr lang="en-GB" sz="1100" dirty="0">
                <a:latin typeface="Arial" panose="020B0604020202020204" pitchFamily="34" charset="0"/>
                <a:cs typeface="Arial" panose="020B0604020202020204" pitchFamily="34" charset="0"/>
              </a:rPr>
              <a:t>Is post Crisis reflection appropriate at time.  Student still in recovery phase and </a:t>
            </a:r>
          </a:p>
          <a:p>
            <a:r>
              <a:rPr lang="en-GB" sz="1100" dirty="0">
                <a:latin typeface="Arial" panose="020B0604020202020204" pitchFamily="34" charset="0"/>
                <a:cs typeface="Arial" panose="020B0604020202020204" pitchFamily="34" charset="0"/>
              </a:rPr>
              <a:t>Cortisone/adrenaline etc. opportunity to still escalate.</a:t>
            </a:r>
          </a:p>
          <a:p>
            <a:r>
              <a:rPr lang="en-GB" sz="1100" dirty="0">
                <a:latin typeface="Arial" panose="020B0604020202020204" pitchFamily="34" charset="0"/>
                <a:cs typeface="Arial" panose="020B0604020202020204" pitchFamily="34" charset="0"/>
              </a:rPr>
              <a:t>Post Crisis, too tired, upset.</a:t>
            </a:r>
          </a:p>
          <a:p>
            <a:r>
              <a:rPr lang="en-GB" sz="1100" dirty="0">
                <a:latin typeface="Arial" panose="020B0604020202020204" pitchFamily="34" charset="0"/>
                <a:cs typeface="Arial" panose="020B0604020202020204" pitchFamily="34" charset="0"/>
              </a:rPr>
              <a:t>Is learning and reflection appropriate. Is return to class appropriate. </a:t>
            </a:r>
          </a:p>
          <a:p>
            <a:r>
              <a:rPr lang="en-GB" sz="1100" dirty="0">
                <a:latin typeface="Arial" panose="020B0604020202020204" pitchFamily="34" charset="0"/>
                <a:cs typeface="Arial" panose="020B0604020202020204" pitchFamily="34" charset="0"/>
              </a:rPr>
              <a:t>Only when baseline behaviour is re-established</a:t>
            </a: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Examples of outside  classroom/HT office possible scenarios.</a:t>
            </a:r>
          </a:p>
          <a:p>
            <a:r>
              <a:rPr lang="en-GB" sz="1100" dirty="0">
                <a:latin typeface="Arial" panose="020B0604020202020204" pitchFamily="34" charset="0"/>
                <a:cs typeface="Arial" panose="020B0604020202020204" pitchFamily="34" charset="0"/>
              </a:rPr>
              <a:t>Importance of whole school approach to Nurture. Respect and Dignity.</a:t>
            </a:r>
          </a:p>
          <a:p>
            <a:r>
              <a:rPr lang="en-GB" sz="1100" dirty="0">
                <a:latin typeface="Arial" panose="020B0604020202020204" pitchFamily="34" charset="0"/>
                <a:cs typeface="Arial" panose="020B0604020202020204" pitchFamily="34" charset="0"/>
              </a:rPr>
              <a:t>Being Valued and sense of belonging</a:t>
            </a:r>
          </a:p>
          <a:p>
            <a:pPr marL="285721" indent="-285721">
              <a:buFont typeface="Arial" panose="020B0604020202020204" pitchFamily="34" charset="0"/>
              <a:buChar char="•"/>
            </a:pPr>
            <a:r>
              <a:rPr lang="en-GB" sz="1100" dirty="0">
                <a:latin typeface="Arial" panose="020B0604020202020204" pitchFamily="34" charset="0"/>
                <a:cs typeface="Arial" panose="020B0604020202020204" pitchFamily="34" charset="0"/>
              </a:rPr>
              <a:t>Passing staff and comments whilst waiting </a:t>
            </a:r>
          </a:p>
          <a:p>
            <a:pPr marL="285721" indent="-285721">
              <a:buFont typeface="Arial" panose="020B0604020202020204" pitchFamily="34" charset="0"/>
              <a:buChar char="•"/>
            </a:pPr>
            <a:r>
              <a:rPr lang="en-GB" sz="1100" dirty="0">
                <a:latin typeface="Arial" panose="020B0604020202020204" pitchFamily="34" charset="0"/>
                <a:cs typeface="Arial" panose="020B0604020202020204" pitchFamily="34" charset="0"/>
              </a:rPr>
              <a:t>Return to classroom and approaches by teacher</a:t>
            </a:r>
          </a:p>
          <a:p>
            <a:pPr marL="285721" indent="-285721">
              <a:buFont typeface="Arial" panose="020B0604020202020204" pitchFamily="34" charset="0"/>
              <a:buChar char="•"/>
            </a:pPr>
            <a:r>
              <a:rPr lang="en-GB" sz="1100" dirty="0">
                <a:latin typeface="Arial" panose="020B0604020202020204" pitchFamily="34" charset="0"/>
                <a:cs typeface="Arial" panose="020B0604020202020204" pitchFamily="34" charset="0"/>
              </a:rPr>
              <a:t>Return to Classroom and approaches by students</a:t>
            </a:r>
          </a:p>
          <a:p>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A30A74E-C5B9-4C99-94B2-D66018538941}" type="slidenum">
              <a:rPr lang="en-GB" smtClean="0"/>
              <a:t>58</a:t>
            </a:fld>
            <a:endParaRPr lang="en-GB" dirty="0"/>
          </a:p>
        </p:txBody>
      </p:sp>
    </p:spTree>
    <p:extLst>
      <p:ext uri="{BB962C8B-B14F-4D97-AF65-F5344CB8AC3E}">
        <p14:creationId xmlns:p14="http://schemas.microsoft.com/office/powerpoint/2010/main" val="343181785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59</a:t>
            </a:fld>
            <a:endParaRPr lang="en-GB" dirty="0"/>
          </a:p>
        </p:txBody>
      </p:sp>
    </p:spTree>
    <p:extLst>
      <p:ext uri="{BB962C8B-B14F-4D97-AF65-F5344CB8AC3E}">
        <p14:creationId xmlns:p14="http://schemas.microsoft.com/office/powerpoint/2010/main" val="182320011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60</a:t>
            </a:fld>
            <a:endParaRPr lang="en-GB" dirty="0"/>
          </a:p>
        </p:txBody>
      </p:sp>
    </p:spTree>
    <p:extLst>
      <p:ext uri="{BB962C8B-B14F-4D97-AF65-F5344CB8AC3E}">
        <p14:creationId xmlns:p14="http://schemas.microsoft.com/office/powerpoint/2010/main" val="280109619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a duty to our staff to ensure</a:t>
            </a:r>
            <a:r>
              <a:rPr lang="en-GB" baseline="0" dirty="0"/>
              <a:t> that they are offered a debrief following an incident where they have felt threatened or have been injured.</a:t>
            </a:r>
          </a:p>
          <a:p>
            <a:r>
              <a:rPr lang="en-GB" baseline="0" dirty="0"/>
              <a:t>Refer to the Physical Intervention Guidelines appendix which has a proforma and guidance on this.</a:t>
            </a:r>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61</a:t>
            </a:fld>
            <a:endParaRPr lang="en-GB" dirty="0"/>
          </a:p>
        </p:txBody>
      </p:sp>
    </p:spTree>
    <p:extLst>
      <p:ext uri="{BB962C8B-B14F-4D97-AF65-F5344CB8AC3E}">
        <p14:creationId xmlns:p14="http://schemas.microsoft.com/office/powerpoint/2010/main" val="413861056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64</a:t>
            </a:fld>
            <a:endParaRPr lang="en-GB" dirty="0"/>
          </a:p>
        </p:txBody>
      </p:sp>
    </p:spTree>
    <p:extLst>
      <p:ext uri="{BB962C8B-B14F-4D97-AF65-F5344CB8AC3E}">
        <p14:creationId xmlns:p14="http://schemas.microsoft.com/office/powerpoint/2010/main" val="148915123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65</a:t>
            </a:fld>
            <a:endParaRPr lang="en-GB" dirty="0"/>
          </a:p>
        </p:txBody>
      </p:sp>
    </p:spTree>
    <p:extLst>
      <p:ext uri="{BB962C8B-B14F-4D97-AF65-F5344CB8AC3E}">
        <p14:creationId xmlns:p14="http://schemas.microsoft.com/office/powerpoint/2010/main" val="1489151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45DEEC-ED21-4A6E-A359-EC48B7C6AA26}" type="slidenum">
              <a:rPr lang="en-GB" altLang="en-US"/>
              <a:pPr/>
              <a:t>6</a:t>
            </a:fld>
            <a:endParaRPr lang="en-GB" altLang="en-US" dirty="0"/>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r>
              <a:rPr lang="en-US" altLang="en-US" dirty="0"/>
              <a:t>When considering this nurturing principle it is important to reflect on the fact that our behaviours take place</a:t>
            </a:r>
            <a:r>
              <a:rPr lang="en-US" altLang="en-US" baseline="0" dirty="0"/>
              <a:t> within a relational context , so when we are thinking about children’s behaviours we must also be thinking about our own.</a:t>
            </a:r>
          </a:p>
          <a:p>
            <a:endParaRPr lang="en-US" altLang="en-US" dirty="0"/>
          </a:p>
          <a:p>
            <a:r>
              <a:rPr lang="en-US" altLang="en-US" baseline="0" dirty="0"/>
              <a:t>This is most likely not new to you but is stands repeating:</a:t>
            </a:r>
          </a:p>
          <a:p>
            <a:endParaRPr lang="en-US" altLang="en-US" baseline="0" dirty="0"/>
          </a:p>
          <a:p>
            <a:r>
              <a:rPr lang="en-US" altLang="en-US" baseline="0" dirty="0"/>
              <a:t>As this diagram illustrates the greatest part of our communication is not through the words we use but through how we use our bodies. Our tone of voice can be used to convey acceptance, warmth, curiosity or it can be used to convey suspicion, hostility, superiority.</a:t>
            </a:r>
          </a:p>
          <a:p>
            <a:endParaRPr lang="en-US" altLang="en-US" baseline="0" dirty="0"/>
          </a:p>
          <a:p>
            <a:r>
              <a:rPr lang="en-US" altLang="en-US" baseline="0" dirty="0"/>
              <a:t>Our body language is even more important – our stance, awareness of ‘personal space’ , open-ness or closed , state of tension or relaxation all communicate our feelings and thoughts and the physiological processes in our body.</a:t>
            </a:r>
          </a:p>
          <a:p>
            <a:endParaRPr lang="en-US" altLang="en-US" baseline="0" dirty="0"/>
          </a:p>
          <a:p>
            <a:r>
              <a:rPr lang="en-US" altLang="en-US" baseline="0" dirty="0"/>
              <a:t>So understanding and being aware of what we are communicating through our behaviours is essential in helping us understand what children are communicating. What needs do children have that can result in distress and behaviour challenges if they are not met?</a:t>
            </a:r>
          </a:p>
          <a:p>
            <a:endParaRPr lang="en-US" altLang="en-US" baseline="0" dirty="0"/>
          </a:p>
          <a:p>
            <a:endParaRPr lang="en-US" altLang="en-US" dirty="0"/>
          </a:p>
        </p:txBody>
      </p:sp>
    </p:spTree>
    <p:extLst>
      <p:ext uri="{BB962C8B-B14F-4D97-AF65-F5344CB8AC3E}">
        <p14:creationId xmlns:p14="http://schemas.microsoft.com/office/powerpoint/2010/main" val="165258078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66</a:t>
            </a:fld>
            <a:endParaRPr lang="en-GB" dirty="0"/>
          </a:p>
        </p:txBody>
      </p:sp>
    </p:spTree>
    <p:extLst>
      <p:ext uri="{BB962C8B-B14F-4D97-AF65-F5344CB8AC3E}">
        <p14:creationId xmlns:p14="http://schemas.microsoft.com/office/powerpoint/2010/main" val="63460834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67</a:t>
            </a:fld>
            <a:endParaRPr lang="en-GB" dirty="0"/>
          </a:p>
        </p:txBody>
      </p:sp>
    </p:spTree>
    <p:extLst>
      <p:ext uri="{BB962C8B-B14F-4D97-AF65-F5344CB8AC3E}">
        <p14:creationId xmlns:p14="http://schemas.microsoft.com/office/powerpoint/2010/main" val="244440796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30A74E-C5B9-4C99-94B2-D66018538941}" type="slidenum">
              <a:rPr lang="en-GB" smtClean="0"/>
              <a:t>68</a:t>
            </a:fld>
            <a:endParaRPr lang="en-GB" dirty="0"/>
          </a:p>
        </p:txBody>
      </p:sp>
    </p:spTree>
    <p:extLst>
      <p:ext uri="{BB962C8B-B14F-4D97-AF65-F5344CB8AC3E}">
        <p14:creationId xmlns:p14="http://schemas.microsoft.com/office/powerpoint/2010/main" val="155791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activity we are looking at how anger is</a:t>
            </a:r>
            <a:r>
              <a:rPr lang="en-GB" baseline="0" dirty="0"/>
              <a:t> expressed.</a:t>
            </a:r>
          </a:p>
          <a:p>
            <a:r>
              <a:rPr lang="en-GB" baseline="0" dirty="0"/>
              <a:t>We are trying to get participants to think about the wide range of reasons as to why children become distressed and the importance of not jumping to one conclusion. We need to be thinking of distressed behaviour as a symptom of some underlying issue that we have not identified.</a:t>
            </a:r>
          </a:p>
          <a:p>
            <a:r>
              <a:rPr lang="en-GB" baseline="0" dirty="0"/>
              <a:t>5 minutes in pairs with Post-Its</a:t>
            </a:r>
          </a:p>
          <a:p>
            <a:r>
              <a:rPr lang="en-GB" baseline="0" dirty="0"/>
              <a:t>Ask for some feedback from the group.</a:t>
            </a:r>
          </a:p>
          <a:p>
            <a:endParaRPr lang="en-GB" baseline="0" dirty="0"/>
          </a:p>
          <a:p>
            <a:endParaRPr lang="en-GB" baseline="0" dirty="0"/>
          </a:p>
          <a:p>
            <a:endParaRPr lang="en-GB" baseline="0" dirty="0"/>
          </a:p>
        </p:txBody>
      </p:sp>
      <p:sp>
        <p:nvSpPr>
          <p:cNvPr id="4" name="Slide Number Placeholder 3"/>
          <p:cNvSpPr>
            <a:spLocks noGrp="1"/>
          </p:cNvSpPr>
          <p:nvPr>
            <p:ph type="sldNum" sz="quarter" idx="10"/>
          </p:nvPr>
        </p:nvSpPr>
        <p:spPr/>
        <p:txBody>
          <a:bodyPr/>
          <a:lstStyle/>
          <a:p>
            <a:fld id="{DA30A74E-C5B9-4C99-94B2-D66018538941}" type="slidenum">
              <a:rPr lang="en-GB" smtClean="0"/>
              <a:t>7</a:t>
            </a:fld>
            <a:endParaRPr lang="en-GB" dirty="0"/>
          </a:p>
        </p:txBody>
      </p:sp>
    </p:spTree>
    <p:extLst>
      <p:ext uri="{BB962C8B-B14F-4D97-AF65-F5344CB8AC3E}">
        <p14:creationId xmlns:p14="http://schemas.microsoft.com/office/powerpoint/2010/main" val="1434736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Fight</a:t>
            </a:r>
            <a:r>
              <a:rPr lang="en-GB" baseline="0" dirty="0"/>
              <a:t> or flight response- innate primitive behavioural response to a threat</a:t>
            </a:r>
          </a:p>
          <a:p>
            <a:r>
              <a:rPr lang="en-GB" baseline="0" dirty="0"/>
              <a:t>Stress and coping- the individuals level of stress and anxiety reaches a point where they have to have emotional release and this is seen as distress</a:t>
            </a:r>
          </a:p>
          <a:p>
            <a:r>
              <a:rPr lang="en-GB" baseline="0" dirty="0"/>
              <a:t>Additional Support Needs – e.g. Autism Spectrum Disorder, Language and Communication Impairment, Visual or Hearing Impairment, Cognitive difficulties.</a:t>
            </a:r>
          </a:p>
          <a:p>
            <a:r>
              <a:rPr lang="en-GB" baseline="0" dirty="0"/>
              <a:t>Developmental stage – e.g. Terrible 2s, delayed development,</a:t>
            </a:r>
            <a:r>
              <a:rPr lang="en-GB" dirty="0"/>
              <a:t> adolescent re-wiring</a:t>
            </a:r>
            <a:endParaRPr lang="en-GB" baseline="0" dirty="0"/>
          </a:p>
          <a:p>
            <a:r>
              <a:rPr lang="en-GB" baseline="0" dirty="0"/>
              <a:t>Reinforcement- child / young person has had previous behaviour reinforced , either positively or negatively so increasing likelihood of the behaviour being repeated.</a:t>
            </a:r>
          </a:p>
          <a:p>
            <a:r>
              <a:rPr lang="en-GB" baseline="0" dirty="0"/>
              <a:t>Trauma- behaviour is linked to previous negative experience, attachment issues </a:t>
            </a:r>
            <a:r>
              <a:rPr lang="en-GB" dirty="0"/>
              <a:t> and can be triggered by environmental factors like sounds or smells.</a:t>
            </a:r>
            <a:endParaRPr lang="en-GB" baseline="0" dirty="0"/>
          </a:p>
          <a:p>
            <a:endParaRPr lang="en-GB" dirty="0"/>
          </a:p>
          <a:p>
            <a:r>
              <a:rPr lang="en-GB" dirty="0"/>
              <a:t>NOTE:</a:t>
            </a:r>
            <a:br>
              <a:rPr lang="en-GB" dirty="0"/>
            </a:br>
            <a:r>
              <a:rPr lang="en-GB" b="1" baseline="0" dirty="0"/>
              <a:t>Other</a:t>
            </a:r>
            <a:r>
              <a:rPr lang="en-GB" baseline="0" dirty="0"/>
              <a:t> might be context specific e.g. secondary colleagues may have to support young people who have  been socialising heavily the night before – lack of sleep/ hung over or who are developing a tobacco addiction and  really</a:t>
            </a:r>
            <a:r>
              <a:rPr lang="en-GB" dirty="0"/>
              <a:t> want a cigarette. </a:t>
            </a:r>
          </a:p>
          <a:p>
            <a:endParaRPr lang="en-GB" baseline="0" dirty="0"/>
          </a:p>
          <a:p>
            <a:r>
              <a:rPr lang="en-GB" dirty="0"/>
              <a:t>Please note this is not condoning such behaviours just recognising that they may be a part of a young person’s presentation.</a:t>
            </a:r>
          </a:p>
          <a:p>
            <a:endParaRPr lang="en-GB" baseline="0" dirty="0"/>
          </a:p>
          <a:p>
            <a:r>
              <a:rPr lang="en-GB" dirty="0"/>
              <a:t>Early years colleagues may be working with young children who are pre-verbal and who are experiencing frustration in making their needs known to adults.</a:t>
            </a:r>
            <a:endParaRPr lang="en-GB" baseline="0" dirty="0"/>
          </a:p>
        </p:txBody>
      </p:sp>
      <p:sp>
        <p:nvSpPr>
          <p:cNvPr id="4" name="Slide Number Placeholder 3"/>
          <p:cNvSpPr>
            <a:spLocks noGrp="1"/>
          </p:cNvSpPr>
          <p:nvPr>
            <p:ph type="sldNum" sz="quarter" idx="10"/>
          </p:nvPr>
        </p:nvSpPr>
        <p:spPr/>
        <p:txBody>
          <a:bodyPr/>
          <a:lstStyle/>
          <a:p>
            <a:fld id="{DA30A74E-C5B9-4C99-94B2-D66018538941}" type="slidenum">
              <a:rPr lang="en-GB" smtClean="0"/>
              <a:t>8</a:t>
            </a:fld>
            <a:endParaRPr lang="en-GB" dirty="0"/>
          </a:p>
        </p:txBody>
      </p:sp>
    </p:spTree>
    <p:extLst>
      <p:ext uri="{BB962C8B-B14F-4D97-AF65-F5344CB8AC3E}">
        <p14:creationId xmlns:p14="http://schemas.microsoft.com/office/powerpoint/2010/main" val="4226390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need to be aware of how we feel in the situation as we will react in response to what we are seeing and hearing.</a:t>
            </a:r>
          </a:p>
          <a:p>
            <a:r>
              <a:rPr lang="en-GB" dirty="0"/>
              <a:t>As</a:t>
            </a:r>
            <a:r>
              <a:rPr lang="en-GB" baseline="0" dirty="0"/>
              <a:t> adults we feel that we have to do something as we perceive we are in charge. When we are challenged our natural emotions kick in and we can respond in ways that we would not normally. For example reactive or defensive responses, if a child or young person talks back at an adult and start to raise their voice then the adult will usually respond in a similar way.</a:t>
            </a:r>
          </a:p>
          <a:p>
            <a:endParaRPr lang="en-GB" baseline="0" dirty="0"/>
          </a:p>
          <a:p>
            <a:r>
              <a:rPr lang="en-GB" baseline="0" dirty="0"/>
              <a:t>Sometimes your intervention can significantly escalate the situation or even place the child or young person at greater risk.</a:t>
            </a:r>
          </a:p>
          <a:p>
            <a:r>
              <a:rPr lang="en-GB" baseline="0" dirty="0"/>
              <a:t>Example: Pupil becomes distressed in class, runs out of the school and is chased by a member of staff. Pupil sees the staff member following him and tries to evade. He runs without thinking across a road looking behind him as teacher pursues him. He does not see a large truck approaching, fortunately the driver reacts in time and stops just in front of the pupil. </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DA30A74E-C5B9-4C99-94B2-D66018538941}" type="slidenum">
              <a:rPr lang="en-GB" smtClean="0"/>
              <a:t>9</a:t>
            </a:fld>
            <a:endParaRPr lang="en-GB" dirty="0"/>
          </a:p>
        </p:txBody>
      </p:sp>
    </p:spTree>
    <p:extLst>
      <p:ext uri="{BB962C8B-B14F-4D97-AF65-F5344CB8AC3E}">
        <p14:creationId xmlns:p14="http://schemas.microsoft.com/office/powerpoint/2010/main" val="3909102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endParaRPr lang="en-US" altLang="en-US" dirty="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endParaRPr lang="en-US" altLang="en-US" dirty="0">
                  <a:solidFill>
                    <a:srgbClr val="000000"/>
                  </a:solidFill>
                </a:endParaRP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endParaRPr lang="en-US" altLang="en-US" dirty="0">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endParaRPr lang="en-US" altLang="en-US" dirty="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endParaRPr lang="en-US" altLang="en-US" dirty="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endParaRPr lang="en-US" altLang="en-US" dirty="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endParaRPr lang="en-US" altLang="en-US" dirty="0">
                <a:solidFill>
                  <a:srgbClr val="000000"/>
                </a:solidFill>
              </a:endParaRPr>
            </a:p>
          </p:txBody>
        </p:sp>
      </p:grpSp>
      <p:sp>
        <p:nvSpPr>
          <p:cNvPr id="47116" name="Rectangle 12"/>
          <p:cNvSpPr>
            <a:spLocks noGrp="1" noChangeArrowheads="1"/>
          </p:cNvSpPr>
          <p:nvPr>
            <p:ph type="ctrTitle"/>
          </p:nvPr>
        </p:nvSpPr>
        <p:spPr>
          <a:xfrm>
            <a:off x="990600" y="1828800"/>
            <a:ext cx="7772400" cy="1143000"/>
          </a:xfrm>
        </p:spPr>
        <p:txBody>
          <a:bodyPr/>
          <a:lstStyle>
            <a:lvl1pPr>
              <a:defRPr/>
            </a:lvl1pPr>
          </a:lstStyle>
          <a:p>
            <a:pPr lvl="0"/>
            <a:r>
              <a:rPr lang="en-GB" altLang="en-US" noProof="0"/>
              <a:t>Click to edit Master title style</a:t>
            </a:r>
          </a:p>
        </p:txBody>
      </p:sp>
      <p:sp>
        <p:nvSpPr>
          <p:cNvPr id="4711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GB" altLang="en-US" noProof="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GB" altLang="en-US" dirty="0">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GB" altLang="en-US" dirty="0">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E39ADC35-54EB-47DC-A4D2-1C9A28D45B76}" type="slidenum">
              <a:rPr lang="en-GB" altLang="en-US">
                <a:solidFill>
                  <a:srgbClr val="1C1C1C"/>
                </a:solidFill>
              </a:rPr>
              <a:pPr>
                <a:defRPr/>
              </a:pPr>
              <a:t>‹#›</a:t>
            </a:fld>
            <a:endParaRPr lang="en-GB" altLang="en-US" dirty="0">
              <a:solidFill>
                <a:srgbClr val="1C1C1C"/>
              </a:solidFill>
            </a:endParaRPr>
          </a:p>
        </p:txBody>
      </p:sp>
    </p:spTree>
    <p:extLst>
      <p:ext uri="{BB962C8B-B14F-4D97-AF65-F5344CB8AC3E}">
        <p14:creationId xmlns:p14="http://schemas.microsoft.com/office/powerpoint/2010/main" val="1009391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1065E708-42D7-4B8D-B371-FFDC215D5F99}"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153255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36CCE71-D0D6-4D2C-AB12-ED39DB1B89C3}"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642548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5145088" y="2017713"/>
            <a:ext cx="3810000" cy="4114800"/>
          </a:xfrm>
        </p:spPr>
        <p:txBody>
          <a:bodyPr/>
          <a:lstStyle/>
          <a:p>
            <a:pPr lvl="0"/>
            <a:endParaRPr lang="en-GB" noProof="0" dirty="0"/>
          </a:p>
        </p:txBody>
      </p:sp>
      <p:sp>
        <p:nvSpPr>
          <p:cNvPr id="5"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8765BD44-BCDE-4246-BA61-1FF4821171AD}"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423416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a:t>Click to edit Master title style</a:t>
            </a:r>
            <a:endParaRPr lang="en-GB"/>
          </a:p>
        </p:txBody>
      </p:sp>
      <p:sp>
        <p:nvSpPr>
          <p:cNvPr id="3" name="ClipArt Placeholder 2"/>
          <p:cNvSpPr>
            <a:spLocks noGrp="1"/>
          </p:cNvSpPr>
          <p:nvPr>
            <p:ph type="clipArt" sz="half" idx="1"/>
          </p:nvPr>
        </p:nvSpPr>
        <p:spPr>
          <a:xfrm>
            <a:off x="1182688" y="2017713"/>
            <a:ext cx="3810000" cy="4114800"/>
          </a:xfrm>
        </p:spPr>
        <p:txBody>
          <a:bodyPr/>
          <a:lstStyle/>
          <a:p>
            <a:pPr lvl="0"/>
            <a:endParaRPr lang="en-GB" noProof="0" dirty="0"/>
          </a:p>
        </p:txBody>
      </p:sp>
      <p:sp>
        <p:nvSpPr>
          <p:cNvPr id="4" name="Text Placeholder 3"/>
          <p:cNvSpPr>
            <a:spLocks noGrp="1"/>
          </p:cNvSpPr>
          <p:nvPr>
            <p:ph type="body" sz="half" idx="2"/>
          </p:nvPr>
        </p:nvSpPr>
        <p:spPr>
          <a:xfrm>
            <a:off x="51450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E48441A-EAC5-4B1E-9C06-5E21E6711255}"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2355725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838200" y="1905000"/>
            <a:ext cx="7772400" cy="4114800"/>
          </a:xfrm>
        </p:spPr>
        <p:txBody>
          <a:bodyPr/>
          <a:lstStyle/>
          <a:p>
            <a:pPr lvl="0"/>
            <a:endParaRPr lang="en-GB" noProof="0" dirty="0"/>
          </a:p>
        </p:txBody>
      </p:sp>
      <p:sp>
        <p:nvSpPr>
          <p:cNvPr id="4" name="Date Placeholder 3"/>
          <p:cNvSpPr>
            <a:spLocks noGrp="1"/>
          </p:cNvSpPr>
          <p:nvPr>
            <p:ph type="dt" sz="half" idx="10"/>
          </p:nvPr>
        </p:nvSpPr>
        <p:spPr>
          <a:xfrm>
            <a:off x="685800" y="6248400"/>
            <a:ext cx="1905000" cy="457200"/>
          </a:xfrm>
        </p:spPr>
        <p:txBody>
          <a:bodyPr/>
          <a:lstStyle>
            <a:lvl1pPr>
              <a:defRPr smtClean="0"/>
            </a:lvl1pPr>
          </a:lstStyle>
          <a:p>
            <a:pPr>
              <a:defRPr/>
            </a:pPr>
            <a:endParaRPr lang="en-GB" altLang="en-US" dirty="0">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smtClean="0"/>
            </a:lvl1pPr>
          </a:lstStyle>
          <a:p>
            <a:pPr>
              <a:defRPr/>
            </a:pPr>
            <a:endParaRPr lang="en-GB" altLang="en-US" dirty="0">
              <a:solidFill>
                <a:srgbClr val="000000"/>
              </a:solidFill>
            </a:endParaRPr>
          </a:p>
        </p:txBody>
      </p:sp>
      <p:sp>
        <p:nvSpPr>
          <p:cNvPr id="6" name="Slide Number Placeholder 5"/>
          <p:cNvSpPr>
            <a:spLocks noGrp="1"/>
          </p:cNvSpPr>
          <p:nvPr>
            <p:ph type="sldNum" sz="quarter" idx="12"/>
          </p:nvPr>
        </p:nvSpPr>
        <p:spPr>
          <a:xfrm>
            <a:off x="6553200" y="6248400"/>
            <a:ext cx="1905000" cy="457200"/>
          </a:xfrm>
        </p:spPr>
        <p:txBody>
          <a:bodyPr/>
          <a:lstStyle>
            <a:lvl1pPr>
              <a:defRPr smtClean="0"/>
            </a:lvl1pPr>
          </a:lstStyle>
          <a:p>
            <a:pPr>
              <a:defRPr/>
            </a:pPr>
            <a:fld id="{056A1F15-03E2-49A1-AB7F-119C96BCE5A9}"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2815131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719263"/>
            <a:ext cx="8229600" cy="4411662"/>
          </a:xfrm>
        </p:spPr>
        <p:txBody>
          <a:bodyPr/>
          <a:lstStyle/>
          <a:p>
            <a:endParaRPr lang="en-GB" dirty="0"/>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GB" altLang="en-US" dirty="0"/>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GB" altLang="en-US" dirty="0"/>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621E4EB2-E840-462E-A994-3E259C3A1F4C}" type="slidenum">
              <a:rPr lang="en-GB" altLang="en-US"/>
              <a:pPr/>
              <a:t>‹#›</a:t>
            </a:fld>
            <a:endParaRPr lang="en-GB" altLang="en-US" dirty="0"/>
          </a:p>
        </p:txBody>
      </p:sp>
    </p:spTree>
    <p:extLst>
      <p:ext uri="{BB962C8B-B14F-4D97-AF65-F5344CB8AC3E}">
        <p14:creationId xmlns:p14="http://schemas.microsoft.com/office/powerpoint/2010/main" val="369811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Image left">
    <p:spTree>
      <p:nvGrpSpPr>
        <p:cNvPr id="1" name=""/>
        <p:cNvGrpSpPr/>
        <p:nvPr/>
      </p:nvGrpSpPr>
      <p:grpSpPr>
        <a:xfrm>
          <a:off x="0" y="0"/>
          <a:ext cx="0" cy="0"/>
          <a:chOff x="0" y="0"/>
          <a:chExt cx="0" cy="0"/>
        </a:xfrm>
      </p:grpSpPr>
      <p:sp>
        <p:nvSpPr>
          <p:cNvPr id="2" name="Title 1"/>
          <p:cNvSpPr>
            <a:spLocks noGrp="1"/>
          </p:cNvSpPr>
          <p:nvPr>
            <p:ph type="title"/>
          </p:nvPr>
        </p:nvSpPr>
        <p:spPr>
          <a:xfrm>
            <a:off x="468313" y="188640"/>
            <a:ext cx="8245971" cy="1013956"/>
          </a:xfrm>
        </p:spPr>
        <p:txBody>
          <a:bodyPr/>
          <a:lstStyle/>
          <a:p>
            <a:r>
              <a:rPr lang="en-US" dirty="0"/>
              <a:t>Click to edit Master title style</a:t>
            </a:r>
            <a:endParaRPr lang="en-GB" dirty="0"/>
          </a:p>
        </p:txBody>
      </p:sp>
      <p:sp>
        <p:nvSpPr>
          <p:cNvPr id="5" name="Text Placeholder 3"/>
          <p:cNvSpPr>
            <a:spLocks noGrp="1"/>
          </p:cNvSpPr>
          <p:nvPr>
            <p:ph type="body" sz="quarter" idx="11"/>
          </p:nvPr>
        </p:nvSpPr>
        <p:spPr>
          <a:xfrm>
            <a:off x="3923928" y="1700213"/>
            <a:ext cx="4790356" cy="4176712"/>
          </a:xfrm>
          <a:prstGeom prst="rect">
            <a:avLst/>
          </a:prstGeom>
        </p:spPr>
        <p:txBody>
          <a:bodyPr/>
          <a:lstStyle>
            <a:lvl3pPr>
              <a:defRPr/>
            </a:lvl3pPr>
          </a:lstStyle>
          <a:p>
            <a:pPr lvl="0"/>
            <a:r>
              <a:rPr lang="en-US" dirty="0"/>
              <a:t>Click to edit Master text styles</a:t>
            </a:r>
          </a:p>
          <a:p>
            <a:pPr lvl="1"/>
            <a:r>
              <a:rPr lang="en-US" dirty="0"/>
              <a:t>Second level</a:t>
            </a:r>
          </a:p>
          <a:p>
            <a:pPr lvl="2"/>
            <a:r>
              <a:rPr lang="en-US" dirty="0"/>
              <a:t>Third level</a:t>
            </a:r>
          </a:p>
        </p:txBody>
      </p:sp>
      <p:sp>
        <p:nvSpPr>
          <p:cNvPr id="6" name="Picture Placeholder 5"/>
          <p:cNvSpPr>
            <a:spLocks noGrp="1"/>
          </p:cNvSpPr>
          <p:nvPr>
            <p:ph type="pic" sz="quarter" idx="12"/>
          </p:nvPr>
        </p:nvSpPr>
        <p:spPr>
          <a:xfrm>
            <a:off x="468313" y="1700213"/>
            <a:ext cx="3095625" cy="4176712"/>
          </a:xfrm>
          <a:prstGeom prst="rect">
            <a:avLst/>
          </a:prstGeom>
        </p:spPr>
        <p:txBody>
          <a:bodyPr/>
          <a:lstStyle/>
          <a:p>
            <a:pPr lvl="0"/>
            <a:endParaRPr lang="en-GB" noProof="0"/>
          </a:p>
        </p:txBody>
      </p:sp>
    </p:spTree>
    <p:extLst>
      <p:ext uri="{BB962C8B-B14F-4D97-AF65-F5344CB8AC3E}">
        <p14:creationId xmlns:p14="http://schemas.microsoft.com/office/powerpoint/2010/main" val="64690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457200" y="1557338"/>
            <a:ext cx="3960000" cy="4319587"/>
          </a:xfrm>
        </p:spPr>
        <p:txBody>
          <a:bodyPr/>
          <a:lstStyle>
            <a:lvl3pPr>
              <a:defRPr/>
            </a:lvl3pPr>
          </a:lstStyle>
          <a:p>
            <a:pPr lvl="0"/>
            <a:r>
              <a:rPr lang="en-US" dirty="0"/>
              <a:t>Click to edit Master text styles</a:t>
            </a:r>
          </a:p>
          <a:p>
            <a:pPr lvl="1"/>
            <a:r>
              <a:rPr lang="en-US" dirty="0"/>
              <a:t>Second level</a:t>
            </a:r>
          </a:p>
          <a:p>
            <a:pPr lvl="2"/>
            <a:r>
              <a:rPr lang="en-US" dirty="0"/>
              <a:t>Third level</a:t>
            </a:r>
          </a:p>
        </p:txBody>
      </p:sp>
      <p:sp>
        <p:nvSpPr>
          <p:cNvPr id="5" name="Text Placeholder 3"/>
          <p:cNvSpPr>
            <a:spLocks noGrp="1"/>
          </p:cNvSpPr>
          <p:nvPr>
            <p:ph type="body" sz="quarter" idx="11"/>
          </p:nvPr>
        </p:nvSpPr>
        <p:spPr>
          <a:xfrm>
            <a:off x="4754284" y="1543646"/>
            <a:ext cx="3960000" cy="4319587"/>
          </a:xfrm>
        </p:spPr>
        <p:txBody>
          <a:bodyPr/>
          <a:lstStyle>
            <a:lvl3pPr>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163260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76835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65163" y="6367463"/>
            <a:ext cx="1905000" cy="457200"/>
          </a:xfrm>
        </p:spPr>
        <p:txBody>
          <a:bodyPr/>
          <a:lstStyle>
            <a:lvl1pPr>
              <a:defRPr/>
            </a:lvl1pPr>
          </a:lstStyle>
          <a:p>
            <a:endParaRPr lang="en-GB"/>
          </a:p>
        </p:txBody>
      </p:sp>
      <p:sp>
        <p:nvSpPr>
          <p:cNvPr id="6" name="Footer Placeholder 5"/>
          <p:cNvSpPr>
            <a:spLocks noGrp="1"/>
          </p:cNvSpPr>
          <p:nvPr>
            <p:ph type="ftr" sz="quarter" idx="11"/>
          </p:nvPr>
        </p:nvSpPr>
        <p:spPr>
          <a:xfrm>
            <a:off x="3103563" y="6367463"/>
            <a:ext cx="2895600" cy="457200"/>
          </a:xfrm>
        </p:spPr>
        <p:txBody>
          <a:bodyPr/>
          <a:lstStyle>
            <a:lvl1pPr>
              <a:defRPr/>
            </a:lvl1pPr>
          </a:lstStyle>
          <a:p>
            <a:endParaRPr lang="en-GB"/>
          </a:p>
        </p:txBody>
      </p:sp>
      <p:sp>
        <p:nvSpPr>
          <p:cNvPr id="7" name="Slide Number Placeholder 6"/>
          <p:cNvSpPr>
            <a:spLocks noGrp="1"/>
          </p:cNvSpPr>
          <p:nvPr>
            <p:ph type="sldNum" sz="quarter" idx="12"/>
          </p:nvPr>
        </p:nvSpPr>
        <p:spPr>
          <a:xfrm>
            <a:off x="6532563" y="6367463"/>
            <a:ext cx="1905000" cy="457200"/>
          </a:xfrm>
        </p:spPr>
        <p:txBody>
          <a:bodyPr/>
          <a:lstStyle>
            <a:lvl1pPr>
              <a:defRPr/>
            </a:lvl1pPr>
          </a:lstStyle>
          <a:p>
            <a:fld id="{91250AD8-76A8-4310-9905-2BDD4842EA9D}" type="slidenum">
              <a:rPr lang="en-GB"/>
              <a:pPr/>
              <a:t>‹#›</a:t>
            </a:fld>
            <a:endParaRPr lang="en-GB"/>
          </a:p>
        </p:txBody>
      </p:sp>
    </p:spTree>
    <p:extLst>
      <p:ext uri="{BB962C8B-B14F-4D97-AF65-F5344CB8AC3E}">
        <p14:creationId xmlns:p14="http://schemas.microsoft.com/office/powerpoint/2010/main" val="42435666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50938" y="617538"/>
            <a:ext cx="7793037" cy="1143000"/>
          </a:xfrm>
        </p:spPr>
        <p:txBody>
          <a:bodyPr/>
          <a:lstStyle/>
          <a:p>
            <a:r>
              <a:rPr lang="en-US"/>
              <a:t>Click to edit Master title style</a:t>
            </a:r>
            <a:endParaRPr lang="en-GB"/>
          </a:p>
        </p:txBody>
      </p:sp>
      <p:sp>
        <p:nvSpPr>
          <p:cNvPr id="3" name="Content Placeholder 2"/>
          <p:cNvSpPr>
            <a:spLocks noGrp="1"/>
          </p:cNvSpPr>
          <p:nvPr>
            <p:ph sz="quarter" idx="1"/>
          </p:nvPr>
        </p:nvSpPr>
        <p:spPr>
          <a:xfrm>
            <a:off x="1182688" y="20177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5145088" y="20177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1182688" y="41513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p:cNvSpPr>
            <a:spLocks noGrp="1"/>
          </p:cNvSpPr>
          <p:nvPr>
            <p:ph sz="quarter" idx="4"/>
          </p:nvPr>
        </p:nvSpPr>
        <p:spPr>
          <a:xfrm>
            <a:off x="5145088" y="41513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914400" y="6324600"/>
            <a:ext cx="1905000" cy="457200"/>
          </a:xfrm>
        </p:spPr>
        <p:txBody>
          <a:bodyPr/>
          <a:lstStyle>
            <a:lvl1pPr>
              <a:defRPr/>
            </a:lvl1pPr>
          </a:lstStyle>
          <a:p>
            <a:endParaRPr lang="en-GB" altLang="en-US"/>
          </a:p>
        </p:txBody>
      </p:sp>
      <p:sp>
        <p:nvSpPr>
          <p:cNvPr id="8" name="Footer Placeholder 7"/>
          <p:cNvSpPr>
            <a:spLocks noGrp="1"/>
          </p:cNvSpPr>
          <p:nvPr>
            <p:ph type="ftr" sz="quarter" idx="11"/>
          </p:nvPr>
        </p:nvSpPr>
        <p:spPr>
          <a:xfrm>
            <a:off x="3352800" y="6324600"/>
            <a:ext cx="2895600" cy="457200"/>
          </a:xfrm>
        </p:spPr>
        <p:txBody>
          <a:bodyPr/>
          <a:lstStyle>
            <a:lvl1pPr>
              <a:defRPr/>
            </a:lvl1pPr>
          </a:lstStyle>
          <a:p>
            <a:endParaRPr lang="en-GB" altLang="en-US"/>
          </a:p>
        </p:txBody>
      </p:sp>
      <p:sp>
        <p:nvSpPr>
          <p:cNvPr id="9" name="Slide Number Placeholder 8"/>
          <p:cNvSpPr>
            <a:spLocks noGrp="1"/>
          </p:cNvSpPr>
          <p:nvPr>
            <p:ph type="sldNum" sz="quarter" idx="12"/>
          </p:nvPr>
        </p:nvSpPr>
        <p:spPr>
          <a:xfrm>
            <a:off x="6781800" y="6324600"/>
            <a:ext cx="1905000" cy="457200"/>
          </a:xfrm>
        </p:spPr>
        <p:txBody>
          <a:bodyPr/>
          <a:lstStyle>
            <a:lvl1pPr>
              <a:defRPr/>
            </a:lvl1pPr>
          </a:lstStyle>
          <a:p>
            <a:fld id="{C218F819-CF09-4F92-88EA-761480D126E8}" type="slidenum">
              <a:rPr lang="en-GB" altLang="en-US"/>
              <a:pPr/>
              <a:t>‹#›</a:t>
            </a:fld>
            <a:endParaRPr lang="en-GB" altLang="en-US"/>
          </a:p>
        </p:txBody>
      </p:sp>
    </p:spTree>
    <p:extLst>
      <p:ext uri="{BB962C8B-B14F-4D97-AF65-F5344CB8AC3E}">
        <p14:creationId xmlns:p14="http://schemas.microsoft.com/office/powerpoint/2010/main" val="1173867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3223339-ECD1-4139-9D5C-948A018DA78C}"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764395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4AC4117C-8E1A-4008-9AC2-2A7B3271A96B}"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3658374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0A876516-EE9A-4AC5-94B8-B9DED03A066F}"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208478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FDC0FDF3-B711-46A5-AAA8-3C555E52D295}"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174597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6185C103-757A-4FD2-A62D-9F155A2BAD75}"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1165356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FE395CAF-F085-4122-B393-F6C74AD83BDD}"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372498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8D2BF0D6-D36E-4217-A5DC-8A479C113B3E}"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49216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201E559-CFCB-4A13-849B-61B3D7385517}"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3742528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3" name="Rectangle 9"/>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6091" name="Rectangle 11"/>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lvl1pPr>
          </a:lstStyle>
          <a:p>
            <a:pPr fontAlgn="base">
              <a:spcBef>
                <a:spcPct val="0"/>
              </a:spcBef>
              <a:spcAft>
                <a:spcPct val="0"/>
              </a:spcAft>
              <a:defRPr/>
            </a:pPr>
            <a:endParaRPr lang="en-GB" altLang="en-US" dirty="0">
              <a:solidFill>
                <a:srgbClr val="000000"/>
              </a:solidFill>
            </a:endParaRPr>
          </a:p>
        </p:txBody>
      </p:sp>
      <p:sp>
        <p:nvSpPr>
          <p:cNvPr id="46092"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vl1pPr>
          </a:lstStyle>
          <a:p>
            <a:pPr fontAlgn="base">
              <a:spcBef>
                <a:spcPct val="0"/>
              </a:spcBef>
              <a:spcAft>
                <a:spcPct val="0"/>
              </a:spcAft>
              <a:defRPr/>
            </a:pPr>
            <a:endParaRPr lang="en-GB" altLang="en-US" dirty="0">
              <a:solidFill>
                <a:srgbClr val="000000"/>
              </a:solidFill>
            </a:endParaRPr>
          </a:p>
        </p:txBody>
      </p:sp>
      <p:sp>
        <p:nvSpPr>
          <p:cNvPr id="46093"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lvl1pPr>
          </a:lstStyle>
          <a:p>
            <a:pPr fontAlgn="base">
              <a:spcBef>
                <a:spcPct val="0"/>
              </a:spcBef>
              <a:spcAft>
                <a:spcPct val="0"/>
              </a:spcAft>
              <a:defRPr/>
            </a:pPr>
            <a:fld id="{A506A0C9-5D78-4400-BB30-411C7767A31A}" type="slidenum">
              <a:rPr lang="en-GB" altLang="en-US">
                <a:solidFill>
                  <a:srgbClr val="000000"/>
                </a:solidFill>
              </a:rPr>
              <a:pPr fontAlgn="base">
                <a:spcBef>
                  <a:spcPct val="0"/>
                </a:spcBef>
                <a:spcAft>
                  <a:spcPct val="0"/>
                </a:spcAft>
                <a:defRPr/>
              </a:pPr>
              <a:t>‹#›</a:t>
            </a:fld>
            <a:endParaRPr lang="en-GB" altLang="en-US" dirty="0">
              <a:solidFill>
                <a:srgbClr val="000000"/>
              </a:solidFill>
            </a:endParaRPr>
          </a:p>
        </p:txBody>
      </p:sp>
    </p:spTree>
    <p:extLst>
      <p:ext uri="{BB962C8B-B14F-4D97-AF65-F5344CB8AC3E}">
        <p14:creationId xmlns:p14="http://schemas.microsoft.com/office/powerpoint/2010/main" val="1020374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 id="2147483676" r:id="rId15"/>
    <p:sldLayoutId id="2147483677" r:id="rId16"/>
    <p:sldLayoutId id="2147483678" r:id="rId17"/>
    <p:sldLayoutId id="2147483680" r:id="rId18"/>
    <p:sldLayoutId id="2147483681" r:id="rId19"/>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9.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40.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image" Target="../media/image18.gif"/><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notesSlide" Target="../notesSlides/notesSlide51.xml"/><Relationship Id="rId1" Type="http://schemas.openxmlformats.org/officeDocument/2006/relationships/slideLayout" Target="../slideLayouts/slideLayout19.xml"/><Relationship Id="rId6" Type="http://schemas.openxmlformats.org/officeDocument/2006/relationships/image" Target="../media/image16.wmf"/><Relationship Id="rId5" Type="http://schemas.openxmlformats.org/officeDocument/2006/relationships/image" Target="../media/image15.png"/><Relationship Id="rId4" Type="http://schemas.openxmlformats.org/officeDocument/2006/relationships/image" Target="../media/image14.wmf"/></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chart" Target="../charts/char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hyperlink" Target="http://www.autismtoolbox.co.uk/"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hyperlink" Target="http://www.goglasgow.org.uk/Pages/Show/816" TargetMode="External"/></Relationships>
</file>

<file path=ppt/slides/_rels/slide67.xml.rels><?xml version="1.0" encoding="UTF-8" standalone="yes"?>
<Relationships xmlns="http://schemas.openxmlformats.org/package/2006/relationships"><Relationship Id="rId3" Type="http://schemas.openxmlformats.org/officeDocument/2006/relationships/hyperlink" Target="http://www.goglasgow.org.uk/content/UserGenerated/file/Policies_Guidelines/SGL/ECIIS_PolicyGuidelines_June16.pdf"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hyperlink" Target="https://www.ted.com/talks/nadine_burke_harris_how_childhood_trauma_affects_health_across_a_lifetime"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www.google.co.uk/url?sa=t&amp;rct=j&amp;q=&amp;esrc=s&amp;source=web&amp;cd=2&amp;cad=rja&amp;uact=8&amp;ved=0ahUKEwiwhsyK9JnTAhWpB8AKHZpDBbgQtwIIIDAB&amp;url=https://www.youtube.com/watch?v%3Dgm9CIJ74Oxw&amp;usg=AFQjCNFNt0x7Bst4MS58NW8e5czPX9UqUg"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Powerpoint Concepts-0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245601" cy="698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8"/>
          <p:cNvSpPr>
            <a:spLocks noChangeArrowheads="1"/>
          </p:cNvSpPr>
          <p:nvPr/>
        </p:nvSpPr>
        <p:spPr bwMode="auto">
          <a:xfrm>
            <a:off x="381000" y="152400"/>
            <a:ext cx="4191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altLang="en-US" sz="2000" b="1">
                <a:solidFill>
                  <a:schemeClr val="bg1"/>
                </a:solidFill>
                <a:cs typeface="Arial" charset="0"/>
              </a:rPr>
              <a:t>Glasgow City Council</a:t>
            </a:r>
            <a:endParaRPr lang="en-US" altLang="en-US" sz="2000" b="1">
              <a:solidFill>
                <a:schemeClr val="tx2"/>
              </a:solidFill>
              <a:cs typeface="Arial" charset="0"/>
            </a:endParaRPr>
          </a:p>
        </p:txBody>
      </p:sp>
      <p:sp>
        <p:nvSpPr>
          <p:cNvPr id="2053" name="Rectangle 9"/>
          <p:cNvSpPr>
            <a:spLocks noChangeArrowheads="1"/>
          </p:cNvSpPr>
          <p:nvPr/>
        </p:nvSpPr>
        <p:spPr bwMode="auto">
          <a:xfrm>
            <a:off x="5410200" y="152400"/>
            <a:ext cx="3276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r" eaLnBrk="1" hangingPunct="1">
              <a:spcBef>
                <a:spcPct val="0"/>
              </a:spcBef>
              <a:buFontTx/>
              <a:buNone/>
            </a:pPr>
            <a:r>
              <a:rPr lang="en-US" altLang="en-US" sz="1300">
                <a:solidFill>
                  <a:srgbClr val="D9D9D9"/>
                </a:solidFill>
                <a:cs typeface="Arial" charset="0"/>
              </a:rPr>
              <a:t>Glasgow – UK Council of the year 2015</a:t>
            </a:r>
          </a:p>
        </p:txBody>
      </p:sp>
      <p:sp>
        <p:nvSpPr>
          <p:cNvPr id="7" name="Rectangle 2"/>
          <p:cNvSpPr>
            <a:spLocks noGrp="1" noChangeArrowheads="1"/>
          </p:cNvSpPr>
          <p:nvPr>
            <p:ph type="ctrTitle"/>
          </p:nvPr>
        </p:nvSpPr>
        <p:spPr>
          <a:xfrm>
            <a:off x="685800" y="1124744"/>
            <a:ext cx="7772400" cy="1905000"/>
          </a:xfrm>
        </p:spPr>
        <p:txBody>
          <a:bodyPr/>
          <a:lstStyle/>
          <a:p>
            <a:pPr algn="ctr" eaLnBrk="1" hangingPunct="1"/>
            <a:r>
              <a:rPr lang="en-GB" altLang="en-US" dirty="0"/>
              <a:t>Supporting Glasgow’s Learners</a:t>
            </a:r>
          </a:p>
        </p:txBody>
      </p:sp>
      <p:sp>
        <p:nvSpPr>
          <p:cNvPr id="8" name="Rectangle 3"/>
          <p:cNvSpPr>
            <a:spLocks noGrp="1" noChangeArrowheads="1"/>
          </p:cNvSpPr>
          <p:nvPr>
            <p:ph type="subTitle" idx="1"/>
          </p:nvPr>
        </p:nvSpPr>
        <p:spPr>
          <a:xfrm>
            <a:off x="1371600" y="3410742"/>
            <a:ext cx="6584776" cy="2322513"/>
          </a:xfrm>
        </p:spPr>
        <p:txBody>
          <a:bodyPr/>
          <a:lstStyle/>
          <a:p>
            <a:pPr eaLnBrk="1" hangingPunct="1"/>
            <a:r>
              <a:rPr lang="en-GB" altLang="en-US" dirty="0"/>
              <a:t>All Behaviour is Communication</a:t>
            </a:r>
          </a:p>
          <a:p>
            <a:pPr eaLnBrk="1" hangingPunct="1"/>
            <a:r>
              <a:rPr lang="en-GB" altLang="en-US" dirty="0">
                <a:solidFill>
                  <a:srgbClr val="FF0000"/>
                </a:solidFill>
              </a:rPr>
              <a:t>Probationer Teachers</a:t>
            </a:r>
          </a:p>
          <a:p>
            <a:pPr eaLnBrk="1" hangingPunct="1"/>
            <a:r>
              <a:rPr lang="en-GB" altLang="en-US" dirty="0">
                <a:solidFill>
                  <a:srgbClr val="FF0000"/>
                </a:solidFill>
              </a:rPr>
              <a:t>2019</a:t>
            </a:r>
          </a:p>
          <a:p>
            <a:pPr eaLnBrk="1" hangingPunct="1"/>
            <a:endParaRPr lang="en-GB" altLang="en-US" dirty="0">
              <a:solidFill>
                <a:srgbClr val="FF0000"/>
              </a:solidFill>
            </a:endParaRPr>
          </a:p>
        </p:txBody>
      </p:sp>
    </p:spTree>
    <p:extLst>
      <p:ext uri="{BB962C8B-B14F-4D97-AF65-F5344CB8AC3E}">
        <p14:creationId xmlns:p14="http://schemas.microsoft.com/office/powerpoint/2010/main" val="1365159357"/>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pPr eaLnBrk="1" hangingPunct="1"/>
            <a:r>
              <a:rPr lang="en-GB" altLang="en-US" dirty="0"/>
              <a:t>Defining behaviour?</a:t>
            </a:r>
          </a:p>
        </p:txBody>
      </p:sp>
      <p:sp>
        <p:nvSpPr>
          <p:cNvPr id="8195" name="Rectangle 1027"/>
          <p:cNvSpPr>
            <a:spLocks noGrp="1" noChangeArrowheads="1"/>
          </p:cNvSpPr>
          <p:nvPr>
            <p:ph type="body" idx="1"/>
          </p:nvPr>
        </p:nvSpPr>
        <p:spPr/>
        <p:txBody>
          <a:bodyPr/>
          <a:lstStyle/>
          <a:p>
            <a:pPr eaLnBrk="1" hangingPunct="1"/>
            <a:r>
              <a:rPr lang="en-GB" altLang="en-US" dirty="0"/>
              <a:t>What is the difference between challenging, </a:t>
            </a:r>
            <a:r>
              <a:rPr lang="en-GB" altLang="en-US" b="1" dirty="0">
                <a:solidFill>
                  <a:srgbClr val="FF0000"/>
                </a:solidFill>
              </a:rPr>
              <a:t>distressed</a:t>
            </a:r>
            <a:r>
              <a:rPr lang="en-GB" altLang="en-US" dirty="0"/>
              <a:t>, aggressive or violent behaviour?</a:t>
            </a:r>
          </a:p>
          <a:p>
            <a:pPr eaLnBrk="1" hangingPunct="1"/>
            <a:endParaRPr lang="en-GB" altLang="en-US" dirty="0"/>
          </a:p>
          <a:p>
            <a:pPr eaLnBrk="1" hangingPunct="1"/>
            <a:endParaRPr lang="en-GB" altLang="en-US" dirty="0"/>
          </a:p>
          <a:p>
            <a:pPr eaLnBrk="1" hangingPunct="1"/>
            <a:r>
              <a:rPr lang="en-GB" altLang="en-US" dirty="0"/>
              <a:t>Depends on personal experience</a:t>
            </a:r>
          </a:p>
          <a:p>
            <a:pPr eaLnBrk="1" hangingPunct="1"/>
            <a:r>
              <a:rPr lang="en-GB" altLang="en-US" dirty="0"/>
              <a:t>Depends on the individual</a:t>
            </a:r>
          </a:p>
        </p:txBody>
      </p:sp>
    </p:spTree>
    <p:extLst>
      <p:ext uri="{BB962C8B-B14F-4D97-AF65-F5344CB8AC3E}">
        <p14:creationId xmlns:p14="http://schemas.microsoft.com/office/powerpoint/2010/main" val="85378279"/>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4213" y="404813"/>
            <a:ext cx="7772400" cy="1143000"/>
          </a:xfrm>
        </p:spPr>
        <p:txBody>
          <a:bodyPr/>
          <a:lstStyle/>
          <a:p>
            <a:r>
              <a:rPr lang="en-GB" altLang="en-US" dirty="0"/>
              <a:t>Iceberg metaphor</a:t>
            </a:r>
          </a:p>
        </p:txBody>
      </p:sp>
      <p:sp>
        <p:nvSpPr>
          <p:cNvPr id="36867" name="Line 3"/>
          <p:cNvSpPr>
            <a:spLocks noChangeShapeType="1"/>
          </p:cNvSpPr>
          <p:nvPr/>
        </p:nvSpPr>
        <p:spPr bwMode="auto">
          <a:xfrm>
            <a:off x="611188" y="3141663"/>
            <a:ext cx="7345362" cy="0"/>
          </a:xfrm>
          <a:prstGeom prst="line">
            <a:avLst/>
          </a:prstGeom>
          <a:noFill/>
          <a:ln w="5715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36868" name="Text Box 4"/>
          <p:cNvSpPr txBox="1">
            <a:spLocks noChangeArrowheads="1"/>
          </p:cNvSpPr>
          <p:nvPr/>
        </p:nvSpPr>
        <p:spPr bwMode="auto">
          <a:xfrm>
            <a:off x="684213" y="3716338"/>
            <a:ext cx="22479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dirty="0">
                <a:latin typeface="Comic Sans MS" pitchFamily="66" charset="0"/>
              </a:rPr>
              <a:t>Possible reasons/ communicative functions</a:t>
            </a:r>
          </a:p>
        </p:txBody>
      </p:sp>
      <p:sp>
        <p:nvSpPr>
          <p:cNvPr id="36869" name="Text Box 5"/>
          <p:cNvSpPr txBox="1">
            <a:spLocks noChangeArrowheads="1"/>
          </p:cNvSpPr>
          <p:nvPr/>
        </p:nvSpPr>
        <p:spPr bwMode="auto">
          <a:xfrm>
            <a:off x="755650" y="2205038"/>
            <a:ext cx="20843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dirty="0">
                <a:latin typeface="Comic Sans MS" pitchFamily="66" charset="0"/>
              </a:rPr>
              <a:t>Behaviour</a:t>
            </a:r>
          </a:p>
        </p:txBody>
      </p:sp>
      <p:sp>
        <p:nvSpPr>
          <p:cNvPr id="36870" name="Freeform 6"/>
          <p:cNvSpPr>
            <a:spLocks/>
          </p:cNvSpPr>
          <p:nvPr/>
        </p:nvSpPr>
        <p:spPr bwMode="auto">
          <a:xfrm>
            <a:off x="684213" y="1700213"/>
            <a:ext cx="7559675" cy="4465637"/>
          </a:xfrm>
          <a:custGeom>
            <a:avLst/>
            <a:gdLst>
              <a:gd name="T0" fmla="*/ 266 w 4281"/>
              <a:gd name="T1" fmla="*/ 2467 h 2492"/>
              <a:gd name="T2" fmla="*/ 688 w 4281"/>
              <a:gd name="T3" fmla="*/ 2390 h 2492"/>
              <a:gd name="T4" fmla="*/ 971 w 4281"/>
              <a:gd name="T5" fmla="*/ 2269 h 2492"/>
              <a:gd name="T6" fmla="*/ 1014 w 4281"/>
              <a:gd name="T7" fmla="*/ 2243 h 2492"/>
              <a:gd name="T8" fmla="*/ 1049 w 4281"/>
              <a:gd name="T9" fmla="*/ 2200 h 2492"/>
              <a:gd name="T10" fmla="*/ 1100 w 4281"/>
              <a:gd name="T11" fmla="*/ 2080 h 2492"/>
              <a:gd name="T12" fmla="*/ 1092 w 4281"/>
              <a:gd name="T13" fmla="*/ 1917 h 2492"/>
              <a:gd name="T14" fmla="*/ 1161 w 4281"/>
              <a:gd name="T15" fmla="*/ 1814 h 2492"/>
              <a:gd name="T16" fmla="*/ 1221 w 4281"/>
              <a:gd name="T17" fmla="*/ 1650 h 2492"/>
              <a:gd name="T18" fmla="*/ 1307 w 4281"/>
              <a:gd name="T19" fmla="*/ 1195 h 2492"/>
              <a:gd name="T20" fmla="*/ 1418 w 4281"/>
              <a:gd name="T21" fmla="*/ 988 h 2492"/>
              <a:gd name="T22" fmla="*/ 1547 w 4281"/>
              <a:gd name="T23" fmla="*/ 653 h 2492"/>
              <a:gd name="T24" fmla="*/ 1651 w 4281"/>
              <a:gd name="T25" fmla="*/ 438 h 2492"/>
              <a:gd name="T26" fmla="*/ 1737 w 4281"/>
              <a:gd name="T27" fmla="*/ 309 h 2492"/>
              <a:gd name="T28" fmla="*/ 1840 w 4281"/>
              <a:gd name="T29" fmla="*/ 154 h 2492"/>
              <a:gd name="T30" fmla="*/ 2012 w 4281"/>
              <a:gd name="T31" fmla="*/ 86 h 2492"/>
              <a:gd name="T32" fmla="*/ 2166 w 4281"/>
              <a:gd name="T33" fmla="*/ 25 h 2492"/>
              <a:gd name="T34" fmla="*/ 2287 w 4281"/>
              <a:gd name="T35" fmla="*/ 86 h 2492"/>
              <a:gd name="T36" fmla="*/ 2373 w 4281"/>
              <a:gd name="T37" fmla="*/ 129 h 2492"/>
              <a:gd name="T38" fmla="*/ 2450 w 4281"/>
              <a:gd name="T39" fmla="*/ 240 h 2492"/>
              <a:gd name="T40" fmla="*/ 2639 w 4281"/>
              <a:gd name="T41" fmla="*/ 266 h 2492"/>
              <a:gd name="T42" fmla="*/ 2751 w 4281"/>
              <a:gd name="T43" fmla="*/ 498 h 2492"/>
              <a:gd name="T44" fmla="*/ 2871 w 4281"/>
              <a:gd name="T45" fmla="*/ 584 h 2492"/>
              <a:gd name="T46" fmla="*/ 2975 w 4281"/>
              <a:gd name="T47" fmla="*/ 1066 h 2492"/>
              <a:gd name="T48" fmla="*/ 2992 w 4281"/>
              <a:gd name="T49" fmla="*/ 1255 h 2492"/>
              <a:gd name="T50" fmla="*/ 3052 w 4281"/>
              <a:gd name="T51" fmla="*/ 1341 h 2492"/>
              <a:gd name="T52" fmla="*/ 3129 w 4281"/>
              <a:gd name="T53" fmla="*/ 1513 h 2492"/>
              <a:gd name="T54" fmla="*/ 3155 w 4281"/>
              <a:gd name="T55" fmla="*/ 1624 h 2492"/>
              <a:gd name="T56" fmla="*/ 3198 w 4281"/>
              <a:gd name="T57" fmla="*/ 1917 h 2492"/>
              <a:gd name="T58" fmla="*/ 3224 w 4281"/>
              <a:gd name="T59" fmla="*/ 2037 h 2492"/>
              <a:gd name="T60" fmla="*/ 3301 w 4281"/>
              <a:gd name="T61" fmla="*/ 2235 h 2492"/>
              <a:gd name="T62" fmla="*/ 3404 w 4281"/>
              <a:gd name="T63" fmla="*/ 2278 h 2492"/>
              <a:gd name="T64" fmla="*/ 3559 w 4281"/>
              <a:gd name="T65" fmla="*/ 2304 h 2492"/>
              <a:gd name="T66" fmla="*/ 3594 w 4281"/>
              <a:gd name="T67" fmla="*/ 2355 h 2492"/>
              <a:gd name="T68" fmla="*/ 3972 w 4281"/>
              <a:gd name="T69" fmla="*/ 2450 h 2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281" h="2492">
                <a:moveTo>
                  <a:pt x="0" y="2433"/>
                </a:moveTo>
                <a:cubicBezTo>
                  <a:pt x="91" y="2447"/>
                  <a:pt x="173" y="2460"/>
                  <a:pt x="266" y="2467"/>
                </a:cubicBezTo>
                <a:cubicBezTo>
                  <a:pt x="339" y="2492"/>
                  <a:pt x="342" y="2482"/>
                  <a:pt x="447" y="2476"/>
                </a:cubicBezTo>
                <a:cubicBezTo>
                  <a:pt x="526" y="2434"/>
                  <a:pt x="602" y="2410"/>
                  <a:pt x="688" y="2390"/>
                </a:cubicBezTo>
                <a:cubicBezTo>
                  <a:pt x="719" y="2369"/>
                  <a:pt x="732" y="2340"/>
                  <a:pt x="765" y="2321"/>
                </a:cubicBezTo>
                <a:cubicBezTo>
                  <a:pt x="821" y="2288"/>
                  <a:pt x="909" y="2277"/>
                  <a:pt x="971" y="2269"/>
                </a:cubicBezTo>
                <a:cubicBezTo>
                  <a:pt x="977" y="2263"/>
                  <a:pt x="982" y="2256"/>
                  <a:pt x="989" y="2252"/>
                </a:cubicBezTo>
                <a:cubicBezTo>
                  <a:pt x="997" y="2247"/>
                  <a:pt x="1008" y="2249"/>
                  <a:pt x="1014" y="2243"/>
                </a:cubicBezTo>
                <a:cubicBezTo>
                  <a:pt x="1020" y="2237"/>
                  <a:pt x="1017" y="2225"/>
                  <a:pt x="1023" y="2218"/>
                </a:cubicBezTo>
                <a:cubicBezTo>
                  <a:pt x="1030" y="2210"/>
                  <a:pt x="1042" y="2208"/>
                  <a:pt x="1049" y="2200"/>
                </a:cubicBezTo>
                <a:cubicBezTo>
                  <a:pt x="1062" y="2187"/>
                  <a:pt x="1072" y="2171"/>
                  <a:pt x="1083" y="2157"/>
                </a:cubicBezTo>
                <a:cubicBezTo>
                  <a:pt x="1089" y="2131"/>
                  <a:pt x="1091" y="2105"/>
                  <a:pt x="1100" y="2080"/>
                </a:cubicBezTo>
                <a:cubicBezTo>
                  <a:pt x="1103" y="2072"/>
                  <a:pt x="1118" y="2071"/>
                  <a:pt x="1118" y="2063"/>
                </a:cubicBezTo>
                <a:cubicBezTo>
                  <a:pt x="1118" y="1997"/>
                  <a:pt x="1108" y="1968"/>
                  <a:pt x="1092" y="1917"/>
                </a:cubicBezTo>
                <a:cubicBezTo>
                  <a:pt x="1100" y="1883"/>
                  <a:pt x="1095" y="1883"/>
                  <a:pt x="1118" y="1857"/>
                </a:cubicBezTo>
                <a:cubicBezTo>
                  <a:pt x="1132" y="1842"/>
                  <a:pt x="1161" y="1814"/>
                  <a:pt x="1161" y="1814"/>
                </a:cubicBezTo>
                <a:cubicBezTo>
                  <a:pt x="1184" y="1740"/>
                  <a:pt x="1148" y="1843"/>
                  <a:pt x="1195" y="1762"/>
                </a:cubicBezTo>
                <a:cubicBezTo>
                  <a:pt x="1214" y="1729"/>
                  <a:pt x="1210" y="1687"/>
                  <a:pt x="1221" y="1650"/>
                </a:cubicBezTo>
                <a:cubicBezTo>
                  <a:pt x="1231" y="1617"/>
                  <a:pt x="1264" y="1556"/>
                  <a:pt x="1264" y="1556"/>
                </a:cubicBezTo>
                <a:cubicBezTo>
                  <a:pt x="1267" y="1425"/>
                  <a:pt x="1213" y="1285"/>
                  <a:pt x="1307" y="1195"/>
                </a:cubicBezTo>
                <a:cubicBezTo>
                  <a:pt x="1327" y="1133"/>
                  <a:pt x="1349" y="1109"/>
                  <a:pt x="1401" y="1074"/>
                </a:cubicBezTo>
                <a:cubicBezTo>
                  <a:pt x="1421" y="1015"/>
                  <a:pt x="1398" y="1087"/>
                  <a:pt x="1418" y="988"/>
                </a:cubicBezTo>
                <a:cubicBezTo>
                  <a:pt x="1425" y="951"/>
                  <a:pt x="1449" y="908"/>
                  <a:pt x="1470" y="876"/>
                </a:cubicBezTo>
                <a:cubicBezTo>
                  <a:pt x="1490" y="800"/>
                  <a:pt x="1500" y="716"/>
                  <a:pt x="1547" y="653"/>
                </a:cubicBezTo>
                <a:cubicBezTo>
                  <a:pt x="1563" y="607"/>
                  <a:pt x="1566" y="548"/>
                  <a:pt x="1590" y="507"/>
                </a:cubicBezTo>
                <a:cubicBezTo>
                  <a:pt x="1603" y="485"/>
                  <a:pt x="1636" y="458"/>
                  <a:pt x="1651" y="438"/>
                </a:cubicBezTo>
                <a:cubicBezTo>
                  <a:pt x="1665" y="392"/>
                  <a:pt x="1679" y="372"/>
                  <a:pt x="1719" y="343"/>
                </a:cubicBezTo>
                <a:cubicBezTo>
                  <a:pt x="1725" y="332"/>
                  <a:pt x="1728" y="318"/>
                  <a:pt x="1737" y="309"/>
                </a:cubicBezTo>
                <a:cubicBezTo>
                  <a:pt x="1757" y="289"/>
                  <a:pt x="1790" y="282"/>
                  <a:pt x="1814" y="257"/>
                </a:cubicBezTo>
                <a:cubicBezTo>
                  <a:pt x="1817" y="233"/>
                  <a:pt x="1812" y="176"/>
                  <a:pt x="1840" y="154"/>
                </a:cubicBezTo>
                <a:cubicBezTo>
                  <a:pt x="1859" y="139"/>
                  <a:pt x="1902" y="137"/>
                  <a:pt x="1926" y="129"/>
                </a:cubicBezTo>
                <a:cubicBezTo>
                  <a:pt x="1957" y="119"/>
                  <a:pt x="1982" y="100"/>
                  <a:pt x="2012" y="86"/>
                </a:cubicBezTo>
                <a:cubicBezTo>
                  <a:pt x="2049" y="47"/>
                  <a:pt x="2089" y="16"/>
                  <a:pt x="2141" y="0"/>
                </a:cubicBezTo>
                <a:cubicBezTo>
                  <a:pt x="2149" y="8"/>
                  <a:pt x="2160" y="15"/>
                  <a:pt x="2166" y="25"/>
                </a:cubicBezTo>
                <a:cubicBezTo>
                  <a:pt x="2182" y="53"/>
                  <a:pt x="2161" y="68"/>
                  <a:pt x="2201" y="77"/>
                </a:cubicBezTo>
                <a:cubicBezTo>
                  <a:pt x="2229" y="84"/>
                  <a:pt x="2258" y="83"/>
                  <a:pt x="2287" y="86"/>
                </a:cubicBezTo>
                <a:cubicBezTo>
                  <a:pt x="2298" y="89"/>
                  <a:pt x="2311" y="89"/>
                  <a:pt x="2321" y="94"/>
                </a:cubicBezTo>
                <a:cubicBezTo>
                  <a:pt x="2340" y="103"/>
                  <a:pt x="2373" y="129"/>
                  <a:pt x="2373" y="129"/>
                </a:cubicBezTo>
                <a:cubicBezTo>
                  <a:pt x="2399" y="167"/>
                  <a:pt x="2394" y="199"/>
                  <a:pt x="2442" y="215"/>
                </a:cubicBezTo>
                <a:cubicBezTo>
                  <a:pt x="2445" y="223"/>
                  <a:pt x="2444" y="234"/>
                  <a:pt x="2450" y="240"/>
                </a:cubicBezTo>
                <a:cubicBezTo>
                  <a:pt x="2465" y="255"/>
                  <a:pt x="2502" y="275"/>
                  <a:pt x="2502" y="275"/>
                </a:cubicBezTo>
                <a:cubicBezTo>
                  <a:pt x="2563" y="259"/>
                  <a:pt x="2566" y="257"/>
                  <a:pt x="2639" y="266"/>
                </a:cubicBezTo>
                <a:cubicBezTo>
                  <a:pt x="2661" y="329"/>
                  <a:pt x="2695" y="388"/>
                  <a:pt x="2725" y="447"/>
                </a:cubicBezTo>
                <a:cubicBezTo>
                  <a:pt x="2735" y="466"/>
                  <a:pt x="2732" y="483"/>
                  <a:pt x="2751" y="498"/>
                </a:cubicBezTo>
                <a:cubicBezTo>
                  <a:pt x="2763" y="508"/>
                  <a:pt x="2824" y="514"/>
                  <a:pt x="2828" y="515"/>
                </a:cubicBezTo>
                <a:cubicBezTo>
                  <a:pt x="2859" y="537"/>
                  <a:pt x="2860" y="549"/>
                  <a:pt x="2871" y="584"/>
                </a:cubicBezTo>
                <a:cubicBezTo>
                  <a:pt x="2880" y="668"/>
                  <a:pt x="2879" y="827"/>
                  <a:pt x="2923" y="894"/>
                </a:cubicBezTo>
                <a:cubicBezTo>
                  <a:pt x="2909" y="972"/>
                  <a:pt x="2931" y="1002"/>
                  <a:pt x="2975" y="1066"/>
                </a:cubicBezTo>
                <a:cubicBezTo>
                  <a:pt x="2978" y="1074"/>
                  <a:pt x="2982" y="1082"/>
                  <a:pt x="2983" y="1091"/>
                </a:cubicBezTo>
                <a:cubicBezTo>
                  <a:pt x="2988" y="1146"/>
                  <a:pt x="2982" y="1201"/>
                  <a:pt x="2992" y="1255"/>
                </a:cubicBezTo>
                <a:cubicBezTo>
                  <a:pt x="2994" y="1266"/>
                  <a:pt x="3035" y="1306"/>
                  <a:pt x="3043" y="1315"/>
                </a:cubicBezTo>
                <a:cubicBezTo>
                  <a:pt x="3046" y="1324"/>
                  <a:pt x="3048" y="1333"/>
                  <a:pt x="3052" y="1341"/>
                </a:cubicBezTo>
                <a:cubicBezTo>
                  <a:pt x="3057" y="1350"/>
                  <a:pt x="3065" y="1357"/>
                  <a:pt x="3069" y="1367"/>
                </a:cubicBezTo>
                <a:cubicBezTo>
                  <a:pt x="3090" y="1415"/>
                  <a:pt x="3100" y="1469"/>
                  <a:pt x="3129" y="1513"/>
                </a:cubicBezTo>
                <a:cubicBezTo>
                  <a:pt x="3132" y="1542"/>
                  <a:pt x="3131" y="1571"/>
                  <a:pt x="3138" y="1599"/>
                </a:cubicBezTo>
                <a:cubicBezTo>
                  <a:pt x="3140" y="1609"/>
                  <a:pt x="3150" y="1615"/>
                  <a:pt x="3155" y="1624"/>
                </a:cubicBezTo>
                <a:cubicBezTo>
                  <a:pt x="3158" y="1631"/>
                  <a:pt x="3170" y="1669"/>
                  <a:pt x="3172" y="1676"/>
                </a:cubicBezTo>
                <a:cubicBezTo>
                  <a:pt x="3179" y="1810"/>
                  <a:pt x="3174" y="1823"/>
                  <a:pt x="3198" y="1917"/>
                </a:cubicBezTo>
                <a:cubicBezTo>
                  <a:pt x="3201" y="1948"/>
                  <a:pt x="3200" y="1980"/>
                  <a:pt x="3207" y="2011"/>
                </a:cubicBezTo>
                <a:cubicBezTo>
                  <a:pt x="3209" y="2021"/>
                  <a:pt x="3219" y="2028"/>
                  <a:pt x="3224" y="2037"/>
                </a:cubicBezTo>
                <a:cubicBezTo>
                  <a:pt x="3245" y="2079"/>
                  <a:pt x="3254" y="2124"/>
                  <a:pt x="3275" y="2166"/>
                </a:cubicBezTo>
                <a:cubicBezTo>
                  <a:pt x="3280" y="2188"/>
                  <a:pt x="3281" y="2219"/>
                  <a:pt x="3301" y="2235"/>
                </a:cubicBezTo>
                <a:cubicBezTo>
                  <a:pt x="3322" y="2252"/>
                  <a:pt x="3353" y="2252"/>
                  <a:pt x="3379" y="2261"/>
                </a:cubicBezTo>
                <a:cubicBezTo>
                  <a:pt x="3389" y="2264"/>
                  <a:pt x="3394" y="2275"/>
                  <a:pt x="3404" y="2278"/>
                </a:cubicBezTo>
                <a:cubicBezTo>
                  <a:pt x="3426" y="2284"/>
                  <a:pt x="3450" y="2282"/>
                  <a:pt x="3473" y="2286"/>
                </a:cubicBezTo>
                <a:cubicBezTo>
                  <a:pt x="3502" y="2291"/>
                  <a:pt x="3559" y="2304"/>
                  <a:pt x="3559" y="2304"/>
                </a:cubicBezTo>
                <a:cubicBezTo>
                  <a:pt x="3568" y="2312"/>
                  <a:pt x="3578" y="2319"/>
                  <a:pt x="3585" y="2329"/>
                </a:cubicBezTo>
                <a:cubicBezTo>
                  <a:pt x="3590" y="2337"/>
                  <a:pt x="3588" y="2348"/>
                  <a:pt x="3594" y="2355"/>
                </a:cubicBezTo>
                <a:cubicBezTo>
                  <a:pt x="3650" y="2426"/>
                  <a:pt x="3769" y="2411"/>
                  <a:pt x="3843" y="2415"/>
                </a:cubicBezTo>
                <a:cubicBezTo>
                  <a:pt x="3883" y="2443"/>
                  <a:pt x="3924" y="2443"/>
                  <a:pt x="3972" y="2450"/>
                </a:cubicBezTo>
                <a:cubicBezTo>
                  <a:pt x="4077" y="2442"/>
                  <a:pt x="4176" y="2450"/>
                  <a:pt x="4281" y="2450"/>
                </a:cubicBezTo>
              </a:path>
            </a:pathLst>
          </a:custGeom>
          <a:noFill/>
          <a:ln w="38100"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36871" name="Text Box 7"/>
          <p:cNvSpPr txBox="1">
            <a:spLocks noChangeArrowheads="1"/>
          </p:cNvSpPr>
          <p:nvPr/>
        </p:nvSpPr>
        <p:spPr bwMode="auto">
          <a:xfrm>
            <a:off x="3668713" y="2246988"/>
            <a:ext cx="1873250"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1700" dirty="0">
                <a:solidFill>
                  <a:srgbClr val="C00000"/>
                </a:solidFill>
                <a:latin typeface="Comic Sans MS" pitchFamily="66" charset="0"/>
              </a:rPr>
              <a:t>Swearing, angry outbursts, running away</a:t>
            </a:r>
          </a:p>
        </p:txBody>
      </p:sp>
      <p:sp>
        <p:nvSpPr>
          <p:cNvPr id="36872" name="Text Box 8"/>
          <p:cNvSpPr txBox="1">
            <a:spLocks noChangeArrowheads="1"/>
          </p:cNvSpPr>
          <p:nvPr/>
        </p:nvSpPr>
        <p:spPr bwMode="auto">
          <a:xfrm>
            <a:off x="3203575" y="3284538"/>
            <a:ext cx="2819400" cy="4078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GB" altLang="en-US" sz="1700" dirty="0">
                <a:solidFill>
                  <a:srgbClr val="C00000"/>
                </a:solidFill>
                <a:latin typeface="Comic Sans MS" pitchFamily="66" charset="0"/>
              </a:rPr>
              <a:t>Fears and anxiety</a:t>
            </a:r>
          </a:p>
          <a:p>
            <a:pPr>
              <a:spcBef>
                <a:spcPct val="50000"/>
              </a:spcBef>
              <a:buFontTx/>
              <a:buChar char="•"/>
            </a:pPr>
            <a:r>
              <a:rPr lang="en-GB" altLang="en-US" sz="1700" dirty="0">
                <a:solidFill>
                  <a:srgbClr val="C00000"/>
                </a:solidFill>
                <a:latin typeface="Comic Sans MS" pitchFamily="66" charset="0"/>
              </a:rPr>
              <a:t>Maladaptive stress response</a:t>
            </a:r>
          </a:p>
          <a:p>
            <a:pPr>
              <a:spcBef>
                <a:spcPct val="50000"/>
              </a:spcBef>
              <a:buFontTx/>
              <a:buChar char="•"/>
            </a:pPr>
            <a:r>
              <a:rPr lang="en-GB" altLang="en-US" sz="1700" dirty="0">
                <a:solidFill>
                  <a:srgbClr val="C00000"/>
                </a:solidFill>
                <a:latin typeface="Comic Sans MS" pitchFamily="66" charset="0"/>
              </a:rPr>
              <a:t>Poor communication skills</a:t>
            </a:r>
          </a:p>
          <a:p>
            <a:pPr>
              <a:spcBef>
                <a:spcPct val="50000"/>
              </a:spcBef>
              <a:buFontTx/>
              <a:buChar char="•"/>
            </a:pPr>
            <a:r>
              <a:rPr lang="en-GB" altLang="en-US" sz="1700" dirty="0">
                <a:solidFill>
                  <a:srgbClr val="C00000"/>
                </a:solidFill>
                <a:latin typeface="Comic Sans MS" pitchFamily="66" charset="0"/>
              </a:rPr>
              <a:t>Misinterpretation of events </a:t>
            </a:r>
          </a:p>
          <a:p>
            <a:pPr>
              <a:spcBef>
                <a:spcPct val="50000"/>
              </a:spcBef>
              <a:buFontTx/>
              <a:buChar char="•"/>
            </a:pPr>
            <a:r>
              <a:rPr lang="en-GB" altLang="en-US" sz="1700" dirty="0">
                <a:solidFill>
                  <a:srgbClr val="C00000"/>
                </a:solidFill>
                <a:latin typeface="Comic Sans MS" pitchFamily="66" charset="0"/>
              </a:rPr>
              <a:t>Overloaded by stimulation (ASD)</a:t>
            </a:r>
          </a:p>
          <a:p>
            <a:pPr>
              <a:spcBef>
                <a:spcPct val="50000"/>
              </a:spcBef>
              <a:buFontTx/>
              <a:buChar char="•"/>
            </a:pPr>
            <a:r>
              <a:rPr lang="en-GB" altLang="en-US" sz="1700" dirty="0">
                <a:solidFill>
                  <a:srgbClr val="C00000"/>
                </a:solidFill>
                <a:latin typeface="Comic Sans MS" pitchFamily="66" charset="0"/>
              </a:rPr>
              <a:t>Traumatic experiences (ACES)</a:t>
            </a:r>
          </a:p>
          <a:p>
            <a:pPr>
              <a:spcBef>
                <a:spcPct val="50000"/>
              </a:spcBef>
            </a:pPr>
            <a:endParaRPr lang="en-GB" altLang="en-US" sz="1700" dirty="0">
              <a:solidFill>
                <a:schemeClr val="accent2"/>
              </a:solidFill>
              <a:latin typeface="Comic Sans MS" pitchFamily="66" charset="0"/>
            </a:endParaRPr>
          </a:p>
          <a:p>
            <a:pPr>
              <a:spcBef>
                <a:spcPct val="50000"/>
              </a:spcBef>
              <a:buFontTx/>
              <a:buChar char="•"/>
            </a:pPr>
            <a:endParaRPr lang="en-GB" altLang="en-US" sz="1400" dirty="0">
              <a:latin typeface="Tahoma" charset="0"/>
            </a:endParaRPr>
          </a:p>
        </p:txBody>
      </p:sp>
    </p:spTree>
    <p:extLst>
      <p:ext uri="{BB962C8B-B14F-4D97-AF65-F5344CB8AC3E}">
        <p14:creationId xmlns:p14="http://schemas.microsoft.com/office/powerpoint/2010/main" val="412646533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916832"/>
            <a:ext cx="7793037" cy="1143000"/>
          </a:xfrm>
        </p:spPr>
        <p:txBody>
          <a:bodyPr/>
          <a:lstStyle/>
          <a:p>
            <a:r>
              <a:rPr lang="en-GB" dirty="0"/>
              <a:t>Video Clip- Negative and Positive Teacher responses</a:t>
            </a:r>
          </a:p>
        </p:txBody>
      </p:sp>
    </p:spTree>
    <p:extLst>
      <p:ext uri="{BB962C8B-B14F-4D97-AF65-F5344CB8AC3E}">
        <p14:creationId xmlns:p14="http://schemas.microsoft.com/office/powerpoint/2010/main" val="98224415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99592" y="476672"/>
            <a:ext cx="7793037" cy="1143000"/>
          </a:xfrm>
        </p:spPr>
        <p:txBody>
          <a:bodyPr/>
          <a:lstStyle/>
          <a:p>
            <a:r>
              <a:rPr lang="en-GB" altLang="en-US" dirty="0"/>
              <a:t>Confrontation</a:t>
            </a:r>
          </a:p>
        </p:txBody>
      </p:sp>
      <p:sp>
        <p:nvSpPr>
          <p:cNvPr id="25603" name="Rectangle 3"/>
          <p:cNvSpPr>
            <a:spLocks noGrp="1" noChangeArrowheads="1"/>
          </p:cNvSpPr>
          <p:nvPr>
            <p:ph type="body" idx="1"/>
          </p:nvPr>
        </p:nvSpPr>
        <p:spPr>
          <a:xfrm>
            <a:off x="755650" y="1700212"/>
            <a:ext cx="7920806" cy="4897139"/>
          </a:xfrm>
        </p:spPr>
        <p:txBody>
          <a:bodyPr/>
          <a:lstStyle/>
          <a:p>
            <a:r>
              <a:rPr lang="en-GB" altLang="en-US" dirty="0"/>
              <a:t>Confrontation refers to a showdown between 2 or more parties</a:t>
            </a:r>
          </a:p>
          <a:p>
            <a:r>
              <a:rPr lang="en-GB" altLang="en-US" dirty="0"/>
              <a:t>It often starts as a trivial incident or comment which escalates into a protracted and heated exchange</a:t>
            </a:r>
          </a:p>
          <a:p>
            <a:r>
              <a:rPr lang="en-GB" altLang="en-US" dirty="0"/>
              <a:t>In a classroom it can lead to removal/ exclusion and disrupts learning and teaching</a:t>
            </a:r>
          </a:p>
        </p:txBody>
      </p:sp>
    </p:spTree>
    <p:extLst>
      <p:ext uri="{BB962C8B-B14F-4D97-AF65-F5344CB8AC3E}">
        <p14:creationId xmlns:p14="http://schemas.microsoft.com/office/powerpoint/2010/main" val="378854781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9" y="617538"/>
            <a:ext cx="7525518" cy="1731342"/>
          </a:xfrm>
        </p:spPr>
        <p:txBody>
          <a:bodyPr/>
          <a:lstStyle/>
          <a:p>
            <a:pPr algn="just"/>
            <a:r>
              <a:rPr lang="en-GB" altLang="en-US" sz="3200" dirty="0"/>
              <a:t>Think about a confrontation that you have witnessed or experienced and describe to the person next to you:-</a:t>
            </a:r>
            <a:endParaRPr lang="en-GB" sz="3200" dirty="0"/>
          </a:p>
        </p:txBody>
      </p:sp>
      <p:sp>
        <p:nvSpPr>
          <p:cNvPr id="3" name="Content Placeholder 2"/>
          <p:cNvSpPr>
            <a:spLocks noGrp="1"/>
          </p:cNvSpPr>
          <p:nvPr>
            <p:ph idx="1"/>
          </p:nvPr>
        </p:nvSpPr>
        <p:spPr>
          <a:xfrm>
            <a:off x="897802" y="2708920"/>
            <a:ext cx="7772400" cy="1981944"/>
          </a:xfrm>
        </p:spPr>
        <p:txBody>
          <a:bodyPr/>
          <a:lstStyle/>
          <a:p>
            <a:r>
              <a:rPr lang="en-GB" dirty="0"/>
              <a:t>What started the confrontation?</a:t>
            </a:r>
          </a:p>
          <a:p>
            <a:r>
              <a:rPr lang="en-GB" dirty="0"/>
              <a:t>What was the outcome?</a:t>
            </a:r>
          </a:p>
          <a:p>
            <a:r>
              <a:rPr lang="en-GB" dirty="0"/>
              <a:t>How did you feel?</a:t>
            </a:r>
          </a:p>
        </p:txBody>
      </p:sp>
    </p:spTree>
    <p:extLst>
      <p:ext uri="{BB962C8B-B14F-4D97-AF65-F5344CB8AC3E}">
        <p14:creationId xmlns:p14="http://schemas.microsoft.com/office/powerpoint/2010/main" val="2607644629"/>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Confrontation Video Clip</a:t>
            </a:r>
          </a:p>
        </p:txBody>
      </p:sp>
    </p:spTree>
    <p:extLst>
      <p:ext uri="{BB962C8B-B14F-4D97-AF65-F5344CB8AC3E}">
        <p14:creationId xmlns:p14="http://schemas.microsoft.com/office/powerpoint/2010/main" val="220478833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Feedback from Video Clip</a:t>
            </a:r>
          </a:p>
        </p:txBody>
      </p:sp>
      <p:sp>
        <p:nvSpPr>
          <p:cNvPr id="3" name="Content Placeholder 2"/>
          <p:cNvSpPr>
            <a:spLocks noGrp="1"/>
          </p:cNvSpPr>
          <p:nvPr>
            <p:ph idx="1"/>
          </p:nvPr>
        </p:nvSpPr>
        <p:spPr/>
        <p:txBody>
          <a:bodyPr/>
          <a:lstStyle/>
          <a:p>
            <a:r>
              <a:rPr lang="en-GB" dirty="0"/>
              <a:t>How did that make you feel?</a:t>
            </a:r>
          </a:p>
          <a:p>
            <a:r>
              <a:rPr lang="en-GB" dirty="0"/>
              <a:t>Who was right and who was wrong?</a:t>
            </a:r>
          </a:p>
          <a:p>
            <a:r>
              <a:rPr lang="en-GB" dirty="0"/>
              <a:t>How could this have been avoided?</a:t>
            </a:r>
          </a:p>
          <a:p>
            <a:r>
              <a:rPr lang="en-GB" dirty="0"/>
              <a:t>Who won?</a:t>
            </a:r>
          </a:p>
        </p:txBody>
      </p:sp>
    </p:spTree>
    <p:extLst>
      <p:ext uri="{BB962C8B-B14F-4D97-AF65-F5344CB8AC3E}">
        <p14:creationId xmlns:p14="http://schemas.microsoft.com/office/powerpoint/2010/main" val="329112359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9552" y="548680"/>
            <a:ext cx="8332415" cy="792088"/>
          </a:xfrm>
        </p:spPr>
        <p:txBody>
          <a:bodyPr/>
          <a:lstStyle/>
          <a:p>
            <a:r>
              <a:rPr lang="en-GB" altLang="en-US" sz="3500" dirty="0"/>
              <a:t>Impact of confrontation in the classroom</a:t>
            </a:r>
          </a:p>
        </p:txBody>
      </p:sp>
      <p:sp>
        <p:nvSpPr>
          <p:cNvPr id="27651" name="Rectangle 3"/>
          <p:cNvSpPr>
            <a:spLocks noGrp="1" noChangeArrowheads="1"/>
          </p:cNvSpPr>
          <p:nvPr>
            <p:ph type="body" sz="half" idx="1"/>
          </p:nvPr>
        </p:nvSpPr>
        <p:spPr>
          <a:xfrm>
            <a:off x="457200" y="1719263"/>
            <a:ext cx="7826375" cy="4446587"/>
          </a:xfrm>
        </p:spPr>
        <p:txBody>
          <a:bodyPr/>
          <a:lstStyle/>
          <a:p>
            <a:pPr>
              <a:buFont typeface="Wingdings" pitchFamily="2" charset="2"/>
              <a:buNone/>
            </a:pPr>
            <a:r>
              <a:rPr lang="en-GB" altLang="en-US" u="sng" dirty="0">
                <a:solidFill>
                  <a:srgbClr val="FF0000"/>
                </a:solidFill>
              </a:rPr>
              <a:t>For the Adult</a:t>
            </a:r>
          </a:p>
          <a:p>
            <a:r>
              <a:rPr lang="en-GB" altLang="en-US" dirty="0"/>
              <a:t>Anger – my authority has been challenged</a:t>
            </a:r>
          </a:p>
          <a:p>
            <a:r>
              <a:rPr lang="en-GB" altLang="en-US" dirty="0"/>
              <a:t>Fear –who loses is weak, perceived by the audience</a:t>
            </a:r>
          </a:p>
          <a:p>
            <a:r>
              <a:rPr lang="en-GB" altLang="en-US" dirty="0"/>
              <a:t>Embarrassment – having to seek help is an admission of failure</a:t>
            </a:r>
          </a:p>
          <a:p>
            <a:r>
              <a:rPr lang="en-GB" altLang="en-US" dirty="0"/>
              <a:t>Anxiety – loss of rapport with pupil</a:t>
            </a:r>
          </a:p>
          <a:p>
            <a:r>
              <a:rPr lang="en-GB" altLang="en-US" dirty="0"/>
              <a:t>Blame – something must be wrong with the pupil</a:t>
            </a:r>
          </a:p>
        </p:txBody>
      </p:sp>
    </p:spTree>
    <p:extLst>
      <p:ext uri="{BB962C8B-B14F-4D97-AF65-F5344CB8AC3E}">
        <p14:creationId xmlns:p14="http://schemas.microsoft.com/office/powerpoint/2010/main" val="1989944156"/>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11560" y="548680"/>
            <a:ext cx="7793037" cy="635794"/>
          </a:xfrm>
        </p:spPr>
        <p:txBody>
          <a:bodyPr/>
          <a:lstStyle/>
          <a:p>
            <a:r>
              <a:rPr lang="en-GB" altLang="en-US" sz="3500" dirty="0"/>
              <a:t>Impact of confrontation</a:t>
            </a:r>
          </a:p>
        </p:txBody>
      </p:sp>
      <p:sp>
        <p:nvSpPr>
          <p:cNvPr id="28675" name="Rectangle 3"/>
          <p:cNvSpPr>
            <a:spLocks noGrp="1" noChangeArrowheads="1"/>
          </p:cNvSpPr>
          <p:nvPr>
            <p:ph type="body" sz="half" idx="1"/>
          </p:nvPr>
        </p:nvSpPr>
        <p:spPr>
          <a:xfrm>
            <a:off x="457200" y="1719263"/>
            <a:ext cx="7826375" cy="4167187"/>
          </a:xfrm>
        </p:spPr>
        <p:txBody>
          <a:bodyPr/>
          <a:lstStyle/>
          <a:p>
            <a:pPr>
              <a:buFont typeface="Wingdings" pitchFamily="2" charset="2"/>
              <a:buNone/>
            </a:pPr>
            <a:r>
              <a:rPr lang="en-GB" altLang="en-US" u="sng" dirty="0">
                <a:solidFill>
                  <a:srgbClr val="FF0000"/>
                </a:solidFill>
              </a:rPr>
              <a:t>For the Pupil</a:t>
            </a:r>
          </a:p>
          <a:p>
            <a:r>
              <a:rPr lang="en-GB" altLang="en-US" dirty="0"/>
              <a:t>Anger – undermining my self worth</a:t>
            </a:r>
          </a:p>
          <a:p>
            <a:r>
              <a:rPr lang="en-GB" altLang="en-US" dirty="0"/>
              <a:t>Fear – who loses is weak, perceived by the audience</a:t>
            </a:r>
          </a:p>
          <a:p>
            <a:r>
              <a:rPr lang="en-GB" altLang="en-US" dirty="0"/>
              <a:t>Embarrassment – in front of peer group</a:t>
            </a:r>
          </a:p>
          <a:p>
            <a:r>
              <a:rPr lang="en-GB" altLang="en-US" dirty="0"/>
              <a:t>Anxiety- loss of rapport with teacher</a:t>
            </a:r>
          </a:p>
          <a:p>
            <a:r>
              <a:rPr lang="en-GB" altLang="en-US" dirty="0"/>
              <a:t>Blame – the teacher is nuts, has it in for me</a:t>
            </a:r>
          </a:p>
          <a:p>
            <a:r>
              <a:rPr lang="en-GB" altLang="en-US" dirty="0"/>
              <a:t>Shamed</a:t>
            </a:r>
          </a:p>
        </p:txBody>
      </p:sp>
    </p:spTree>
    <p:extLst>
      <p:ext uri="{BB962C8B-B14F-4D97-AF65-F5344CB8AC3E}">
        <p14:creationId xmlns:p14="http://schemas.microsoft.com/office/powerpoint/2010/main" val="2253845805"/>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GB" altLang="en-US" dirty="0"/>
              <a:t>Think about this!</a:t>
            </a:r>
          </a:p>
        </p:txBody>
      </p:sp>
      <p:sp>
        <p:nvSpPr>
          <p:cNvPr id="123907" name="Rectangle 3"/>
          <p:cNvSpPr>
            <a:spLocks noGrp="1" noChangeArrowheads="1"/>
          </p:cNvSpPr>
          <p:nvPr>
            <p:ph type="body" idx="1"/>
          </p:nvPr>
        </p:nvSpPr>
        <p:spPr>
          <a:xfrm>
            <a:off x="755576" y="1916832"/>
            <a:ext cx="7920880" cy="4536504"/>
          </a:xfrm>
        </p:spPr>
        <p:txBody>
          <a:bodyPr/>
          <a:lstStyle/>
          <a:p>
            <a:pPr algn="just">
              <a:lnSpc>
                <a:spcPct val="90000"/>
              </a:lnSpc>
            </a:pPr>
            <a:r>
              <a:rPr lang="en-GB" altLang="en-US" sz="2400" dirty="0">
                <a:latin typeface="Arial" panose="020B0604020202020204" pitchFamily="34" charset="0"/>
                <a:cs typeface="Arial" panose="020B0604020202020204" pitchFamily="34" charset="0"/>
              </a:rPr>
              <a:t>In all your years of working with young people, has a pupil ever stopped in the middle of a  confrontation and said “ I’m sorry, you are right, I was wrong!”</a:t>
            </a:r>
          </a:p>
          <a:p>
            <a:pPr algn="just">
              <a:lnSpc>
                <a:spcPct val="90000"/>
              </a:lnSpc>
            </a:pPr>
            <a:endParaRPr lang="en-GB" altLang="en-US" sz="2000" dirty="0">
              <a:latin typeface="Arial" panose="020B0604020202020204" pitchFamily="34" charset="0"/>
              <a:cs typeface="Arial" panose="020B0604020202020204" pitchFamily="34" charset="0"/>
            </a:endParaRPr>
          </a:p>
          <a:p>
            <a:pPr algn="just">
              <a:lnSpc>
                <a:spcPct val="90000"/>
              </a:lnSpc>
            </a:pPr>
            <a:endParaRPr lang="en-GB" altLang="en-US" sz="2000" dirty="0">
              <a:latin typeface="Arial" panose="020B0604020202020204" pitchFamily="34" charset="0"/>
              <a:cs typeface="Arial" panose="020B0604020202020204" pitchFamily="34" charset="0"/>
            </a:endParaRPr>
          </a:p>
          <a:p>
            <a:pPr algn="just">
              <a:lnSpc>
                <a:spcPct val="90000"/>
              </a:lnSpc>
            </a:pPr>
            <a:endParaRPr lang="en-GB" altLang="en-US" sz="2000" dirty="0">
              <a:latin typeface="Arial" panose="020B0604020202020204" pitchFamily="34" charset="0"/>
              <a:cs typeface="Arial" panose="020B0604020202020204" pitchFamily="34" charset="0"/>
            </a:endParaRPr>
          </a:p>
          <a:p>
            <a:pPr algn="just">
              <a:lnSpc>
                <a:spcPct val="90000"/>
              </a:lnSpc>
            </a:pPr>
            <a:endParaRPr lang="en-GB" altLang="en-US" sz="2000" dirty="0">
              <a:latin typeface="Arial" panose="020B0604020202020204" pitchFamily="34" charset="0"/>
              <a:cs typeface="Arial" panose="020B0604020202020204" pitchFamily="34" charset="0"/>
            </a:endParaRPr>
          </a:p>
          <a:p>
            <a:pPr algn="just">
              <a:lnSpc>
                <a:spcPct val="90000"/>
              </a:lnSpc>
            </a:pPr>
            <a:endParaRPr lang="en-GB" altLang="en-US" sz="2000" dirty="0">
              <a:latin typeface="Arial" panose="020B0604020202020204" pitchFamily="34" charset="0"/>
              <a:cs typeface="Arial" panose="020B0604020202020204" pitchFamily="34" charset="0"/>
            </a:endParaRPr>
          </a:p>
          <a:p>
            <a:pPr algn="just">
              <a:lnSpc>
                <a:spcPct val="90000"/>
              </a:lnSpc>
            </a:pPr>
            <a:endParaRPr lang="en-GB" altLang="en-US" sz="2000" dirty="0">
              <a:latin typeface="Arial" panose="020B0604020202020204" pitchFamily="34" charset="0"/>
              <a:cs typeface="Arial" panose="020B0604020202020204" pitchFamily="34" charset="0"/>
            </a:endParaRPr>
          </a:p>
          <a:p>
            <a:pPr algn="just">
              <a:lnSpc>
                <a:spcPct val="90000"/>
              </a:lnSpc>
            </a:pPr>
            <a:endParaRPr lang="en-GB" altLang="en-US" sz="2000" dirty="0">
              <a:latin typeface="Arial" panose="020B0604020202020204" pitchFamily="34" charset="0"/>
              <a:cs typeface="Arial" panose="020B0604020202020204" pitchFamily="34" charset="0"/>
            </a:endParaRPr>
          </a:p>
          <a:p>
            <a:pPr algn="just">
              <a:lnSpc>
                <a:spcPct val="90000"/>
              </a:lnSpc>
            </a:pPr>
            <a:r>
              <a:rPr lang="en-GB" altLang="en-US" sz="2400" dirty="0">
                <a:latin typeface="Arial" panose="020B0604020202020204" pitchFamily="34" charset="0"/>
                <a:cs typeface="Arial" panose="020B0604020202020204" pitchFamily="34" charset="0"/>
              </a:rPr>
              <a:t>The adult is the experienced person and it is the adult who has the status to be in control of the situation</a:t>
            </a:r>
          </a:p>
          <a:p>
            <a:pPr algn="just">
              <a:lnSpc>
                <a:spcPct val="90000"/>
              </a:lnSpc>
            </a:pPr>
            <a:endParaRPr lang="en-GB" altLang="en-US" sz="2000" dirty="0"/>
          </a:p>
          <a:p>
            <a:pPr algn="just">
              <a:lnSpc>
                <a:spcPct val="90000"/>
              </a:lnSpc>
            </a:pPr>
            <a:endParaRPr lang="en-GB" altLang="en-US" sz="2000" dirty="0"/>
          </a:p>
          <a:p>
            <a:pPr algn="just">
              <a:lnSpc>
                <a:spcPct val="90000"/>
              </a:lnSpc>
            </a:pPr>
            <a:endParaRPr lang="en-GB" altLang="en-US" sz="2000" dirty="0"/>
          </a:p>
        </p:txBody>
      </p:sp>
      <p:pic>
        <p:nvPicPr>
          <p:cNvPr id="123908" name="Picture 4" descr="BD06861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6816" y="3573016"/>
            <a:ext cx="1778000" cy="1450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036091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dirty="0"/>
              <a:t>Outline of this mornings programme</a:t>
            </a:r>
          </a:p>
        </p:txBody>
      </p:sp>
      <p:sp>
        <p:nvSpPr>
          <p:cNvPr id="6147" name="Rectangle 3"/>
          <p:cNvSpPr>
            <a:spLocks noGrp="1" noChangeArrowheads="1"/>
          </p:cNvSpPr>
          <p:nvPr>
            <p:ph type="body" idx="1"/>
          </p:nvPr>
        </p:nvSpPr>
        <p:spPr/>
        <p:txBody>
          <a:bodyPr/>
          <a:lstStyle/>
          <a:p>
            <a:pPr lvl="0"/>
            <a:r>
              <a:rPr lang="en-GB" sz="1800" dirty="0"/>
              <a:t>Classroom ethos and avoiding confrontation in the classroom. Impact on the teacher and the pupil.</a:t>
            </a:r>
          </a:p>
          <a:p>
            <a:pPr lvl="0"/>
            <a:r>
              <a:rPr lang="en-GB" sz="1800" dirty="0"/>
              <a:t>Classroom based corrective actions and  how to avoid defensive teaching and reactive sanctions.</a:t>
            </a:r>
          </a:p>
          <a:p>
            <a:pPr lvl="0"/>
            <a:r>
              <a:rPr lang="en-GB" sz="1800" dirty="0"/>
              <a:t>Use of positive feedback and praise. </a:t>
            </a:r>
          </a:p>
          <a:p>
            <a:pPr lvl="0"/>
            <a:r>
              <a:rPr lang="en-GB" sz="1800" dirty="0"/>
              <a:t>The Brain and The Arousal Cycle and how to de-escalate a situation. How to spot when a pupil is moving into crisis, how to respond when the pupil is in crisis and what to do next.</a:t>
            </a:r>
          </a:p>
          <a:p>
            <a:pPr lvl="0"/>
            <a:r>
              <a:rPr lang="en-GB" sz="1800" dirty="0"/>
              <a:t>Debriefing and duty of care. What the teacher can expect from senior management if they are involved in an incident.</a:t>
            </a:r>
          </a:p>
          <a:p>
            <a:pPr eaLnBrk="1" hangingPunct="1"/>
            <a:endParaRPr lang="en-GB" altLang="en-US" sz="1600" dirty="0"/>
          </a:p>
        </p:txBody>
      </p:sp>
    </p:spTree>
    <p:extLst>
      <p:ext uri="{BB962C8B-B14F-4D97-AF65-F5344CB8AC3E}">
        <p14:creationId xmlns:p14="http://schemas.microsoft.com/office/powerpoint/2010/main" val="2366588585"/>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Classroom based responses to off task behaviour</a:t>
            </a:r>
          </a:p>
        </p:txBody>
      </p:sp>
      <p:sp>
        <p:nvSpPr>
          <p:cNvPr id="3" name="Content Placeholder 2"/>
          <p:cNvSpPr>
            <a:spLocks noGrp="1"/>
          </p:cNvSpPr>
          <p:nvPr>
            <p:ph idx="1"/>
          </p:nvPr>
        </p:nvSpPr>
        <p:spPr/>
        <p:txBody>
          <a:bodyPr/>
          <a:lstStyle/>
          <a:p>
            <a:pPr eaLnBrk="1" hangingPunct="1">
              <a:lnSpc>
                <a:spcPct val="90000"/>
              </a:lnSpc>
            </a:pPr>
            <a:r>
              <a:rPr lang="en-GB" altLang="en-US" dirty="0"/>
              <a:t>Using Post It notes list 10 ways of responding to a pupil who is not working on task that does not involve moving the pupil out of the class or seeking help from another teacher.</a:t>
            </a:r>
          </a:p>
          <a:p>
            <a:pPr eaLnBrk="1" hangingPunct="1">
              <a:lnSpc>
                <a:spcPct val="90000"/>
              </a:lnSpc>
            </a:pPr>
            <a:r>
              <a:rPr lang="en-GB" altLang="en-US" dirty="0"/>
              <a:t>Think of a continuum of actions that you could use.</a:t>
            </a:r>
          </a:p>
          <a:p>
            <a:pPr eaLnBrk="1" hangingPunct="1">
              <a:lnSpc>
                <a:spcPct val="90000"/>
              </a:lnSpc>
            </a:pPr>
            <a:r>
              <a:rPr lang="en-GB" altLang="en-US" dirty="0"/>
              <a:t>You have 15 minutes</a:t>
            </a:r>
          </a:p>
          <a:p>
            <a:endParaRPr lang="en-GB" dirty="0"/>
          </a:p>
        </p:txBody>
      </p:sp>
    </p:spTree>
    <p:extLst>
      <p:ext uri="{BB962C8B-B14F-4D97-AF65-F5344CB8AC3E}">
        <p14:creationId xmlns:p14="http://schemas.microsoft.com/office/powerpoint/2010/main" val="3029370454"/>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altLang="en-US"/>
              <a:t>Possible Options</a:t>
            </a:r>
          </a:p>
        </p:txBody>
      </p:sp>
      <p:sp>
        <p:nvSpPr>
          <p:cNvPr id="22531"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GB" altLang="en-US" sz="1800" dirty="0"/>
              <a:t>“The Look”</a:t>
            </a:r>
          </a:p>
          <a:p>
            <a:pPr eaLnBrk="1" hangingPunct="1"/>
            <a:r>
              <a:rPr lang="en-GB" altLang="en-US" sz="1800" dirty="0"/>
              <a:t>Physical presence with non verbal correction</a:t>
            </a:r>
          </a:p>
          <a:p>
            <a:pPr eaLnBrk="1" hangingPunct="1"/>
            <a:r>
              <a:rPr lang="en-GB" altLang="en-US" sz="1800" dirty="0"/>
              <a:t>Proximity Praise or Behavioural Narration</a:t>
            </a:r>
          </a:p>
          <a:p>
            <a:pPr eaLnBrk="1" hangingPunct="1"/>
            <a:r>
              <a:rPr lang="en-GB" altLang="en-US" sz="1800" dirty="0"/>
              <a:t>Whole Class feedback</a:t>
            </a:r>
          </a:p>
          <a:p>
            <a:pPr eaLnBrk="1" hangingPunct="1"/>
            <a:r>
              <a:rPr lang="en-GB" altLang="en-US" sz="1800" dirty="0"/>
              <a:t>Use of pupil’s name</a:t>
            </a:r>
          </a:p>
          <a:p>
            <a:pPr eaLnBrk="1" hangingPunct="1"/>
            <a:r>
              <a:rPr lang="en-GB" altLang="en-US" sz="1800" dirty="0"/>
              <a:t>Verbal feedback / individual correction</a:t>
            </a:r>
          </a:p>
          <a:p>
            <a:pPr eaLnBrk="1" hangingPunct="1"/>
            <a:r>
              <a:rPr lang="en-GB" altLang="en-US" sz="1800" dirty="0"/>
              <a:t>Request to speak to pupil at end of lesson to follow up issue</a:t>
            </a:r>
          </a:p>
          <a:p>
            <a:pPr eaLnBrk="1" hangingPunct="1"/>
            <a:r>
              <a:rPr lang="en-GB" altLang="en-US" sz="1800" dirty="0"/>
              <a:t>Move pupil to another seat in the class</a:t>
            </a:r>
          </a:p>
          <a:p>
            <a:pPr eaLnBrk="1" hangingPunct="1"/>
            <a:r>
              <a:rPr lang="en-GB" altLang="en-US" sz="1800" dirty="0"/>
              <a:t>Demerit / Points Removal / Traffic Light warning</a:t>
            </a:r>
          </a:p>
          <a:p>
            <a:pPr eaLnBrk="1" hangingPunct="1"/>
            <a:r>
              <a:rPr lang="en-GB" altLang="en-US" sz="1800" dirty="0"/>
              <a:t>Referral to Principal Teacher / Year Head</a:t>
            </a:r>
          </a:p>
          <a:p>
            <a:pPr eaLnBrk="1" hangingPunct="1"/>
            <a:endParaRPr lang="en-GB" altLang="en-US" sz="1800" dirty="0"/>
          </a:p>
        </p:txBody>
      </p:sp>
      <p:sp>
        <p:nvSpPr>
          <p:cNvPr id="22532" name="Line 4"/>
          <p:cNvSpPr>
            <a:spLocks noChangeShapeType="1"/>
          </p:cNvSpPr>
          <p:nvPr/>
        </p:nvSpPr>
        <p:spPr bwMode="auto">
          <a:xfrm>
            <a:off x="7885113" y="1700213"/>
            <a:ext cx="0" cy="381635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Tree>
    <p:extLst>
      <p:ext uri="{BB962C8B-B14F-4D97-AF65-F5344CB8AC3E}">
        <p14:creationId xmlns:p14="http://schemas.microsoft.com/office/powerpoint/2010/main" val="267748192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importance of planning responses in the classroom</a:t>
            </a:r>
          </a:p>
        </p:txBody>
      </p:sp>
      <p:sp>
        <p:nvSpPr>
          <p:cNvPr id="3" name="Content Placeholder 2"/>
          <p:cNvSpPr>
            <a:spLocks noGrp="1"/>
          </p:cNvSpPr>
          <p:nvPr>
            <p:ph idx="1"/>
          </p:nvPr>
        </p:nvSpPr>
        <p:spPr/>
        <p:txBody>
          <a:bodyPr/>
          <a:lstStyle/>
          <a:p>
            <a:r>
              <a:rPr lang="en-GB" dirty="0"/>
              <a:t>Allows for quick correction of low level behaviour</a:t>
            </a:r>
          </a:p>
          <a:p>
            <a:r>
              <a:rPr lang="en-GB" dirty="0"/>
              <a:t>Prevents rapid escalation </a:t>
            </a:r>
          </a:p>
          <a:p>
            <a:r>
              <a:rPr lang="en-GB" dirty="0"/>
              <a:t>Maintain teacher control without becoming defensive</a:t>
            </a:r>
          </a:p>
          <a:p>
            <a:r>
              <a:rPr lang="en-GB" dirty="0"/>
              <a:t>Reactive responses are more likely to get you into trouble</a:t>
            </a:r>
          </a:p>
          <a:p>
            <a:r>
              <a:rPr lang="en-GB" dirty="0"/>
              <a:t>Helps transitions between teachers</a:t>
            </a:r>
          </a:p>
        </p:txBody>
      </p:sp>
    </p:spTree>
    <p:extLst>
      <p:ext uri="{BB962C8B-B14F-4D97-AF65-F5344CB8AC3E}">
        <p14:creationId xmlns:p14="http://schemas.microsoft.com/office/powerpoint/2010/main" val="236980551"/>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a:t>Problem Times</a:t>
            </a:r>
          </a:p>
        </p:txBody>
      </p:sp>
      <p:sp>
        <p:nvSpPr>
          <p:cNvPr id="36867" name="Rectangle 3"/>
          <p:cNvSpPr>
            <a:spLocks noGrp="1" noChangeArrowheads="1"/>
          </p:cNvSpPr>
          <p:nvPr>
            <p:ph type="body" idx="1"/>
          </p:nvPr>
        </p:nvSpPr>
        <p:spPr/>
        <p:txBody>
          <a:bodyPr/>
          <a:lstStyle/>
          <a:p>
            <a:r>
              <a:rPr lang="en-GB" dirty="0"/>
              <a:t>Settling the class at start of a lesson</a:t>
            </a:r>
          </a:p>
          <a:p>
            <a:r>
              <a:rPr lang="en-GB" dirty="0"/>
              <a:t>Transitions</a:t>
            </a:r>
          </a:p>
          <a:p>
            <a:r>
              <a:rPr lang="en-GB" dirty="0"/>
              <a:t>Interruptions / Messages</a:t>
            </a:r>
          </a:p>
          <a:p>
            <a:r>
              <a:rPr lang="en-GB" dirty="0"/>
              <a:t>Dead Time</a:t>
            </a:r>
          </a:p>
          <a:p>
            <a:r>
              <a:rPr lang="en-GB" dirty="0"/>
              <a:t>Loss of equipment (pens, ruler, </a:t>
            </a:r>
            <a:r>
              <a:rPr lang="en-GB" dirty="0" err="1"/>
              <a:t>etc</a:t>
            </a:r>
            <a:r>
              <a:rPr lang="en-GB" dirty="0"/>
              <a:t>)</a:t>
            </a:r>
          </a:p>
          <a:p>
            <a:r>
              <a:rPr lang="en-GB" dirty="0"/>
              <a:t>Closing the lesson</a:t>
            </a:r>
          </a:p>
          <a:p>
            <a:endParaRPr lang="en-GB" dirty="0"/>
          </a:p>
        </p:txBody>
      </p:sp>
    </p:spTree>
    <p:extLst>
      <p:ext uri="{BB962C8B-B14F-4D97-AF65-F5344CB8AC3E}">
        <p14:creationId xmlns:p14="http://schemas.microsoft.com/office/powerpoint/2010/main" val="24730714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checkerboard(across)">
                                      <p:cBhvr>
                                        <p:cTn id="7" dur="5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checkerboard(across)">
                                      <p:cBhvr>
                                        <p:cTn id="12" dur="500"/>
                                        <p:tgtEl>
                                          <p:spTgt spid="36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checkerboard(across)">
                                      <p:cBhvr>
                                        <p:cTn id="17" dur="500"/>
                                        <p:tgtEl>
                                          <p:spTgt spid="368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checkerboard(across)">
                                      <p:cBhvr>
                                        <p:cTn id="22" dur="500"/>
                                        <p:tgtEl>
                                          <p:spTgt spid="368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6867">
                                            <p:txEl>
                                              <p:pRg st="4" end="4"/>
                                            </p:txEl>
                                          </p:spTgt>
                                        </p:tgtEl>
                                        <p:attrNameLst>
                                          <p:attrName>style.visibility</p:attrName>
                                        </p:attrNameLst>
                                      </p:cBhvr>
                                      <p:to>
                                        <p:strVal val="visible"/>
                                      </p:to>
                                    </p:set>
                                    <p:animEffect transition="in" filter="checkerboard(across)">
                                      <p:cBhvr>
                                        <p:cTn id="27" dur="500"/>
                                        <p:tgtEl>
                                          <p:spTgt spid="368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6867">
                                            <p:txEl>
                                              <p:pRg st="5" end="5"/>
                                            </p:txEl>
                                          </p:spTgt>
                                        </p:tgtEl>
                                        <p:attrNameLst>
                                          <p:attrName>style.visibility</p:attrName>
                                        </p:attrNameLst>
                                      </p:cBhvr>
                                      <p:to>
                                        <p:strVal val="visible"/>
                                      </p:to>
                                    </p:set>
                                    <p:animEffect transition="in" filter="checkerboard(across)">
                                      <p:cBhvr>
                                        <p:cTn id="32" dur="500"/>
                                        <p:tgtEl>
                                          <p:spTgt spid="368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strategies to try</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28375" y="2017713"/>
            <a:ext cx="5281026" cy="4114800"/>
          </a:xfrm>
        </p:spPr>
      </p:pic>
    </p:spTree>
    <p:extLst>
      <p:ext uri="{BB962C8B-B14F-4D97-AF65-F5344CB8AC3E}">
        <p14:creationId xmlns:p14="http://schemas.microsoft.com/office/powerpoint/2010/main" val="3237028396"/>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Setting </a:t>
            </a:r>
            <a:r>
              <a:rPr lang="en-GB"/>
              <a:t>a lesson-PRINT</a:t>
            </a:r>
            <a:endParaRPr lang="en-GB" dirty="0"/>
          </a:p>
        </p:txBody>
      </p:sp>
      <p:sp>
        <p:nvSpPr>
          <p:cNvPr id="3" name="Content Placeholder 2"/>
          <p:cNvSpPr>
            <a:spLocks noGrp="1"/>
          </p:cNvSpPr>
          <p:nvPr>
            <p:ph idx="1"/>
          </p:nvPr>
        </p:nvSpPr>
        <p:spPr/>
        <p:txBody>
          <a:bodyPr/>
          <a:lstStyle/>
          <a:p>
            <a:r>
              <a:rPr lang="en-GB" dirty="0"/>
              <a:t>Purpose</a:t>
            </a:r>
          </a:p>
          <a:p>
            <a:r>
              <a:rPr lang="en-GB" dirty="0"/>
              <a:t>Resources</a:t>
            </a:r>
          </a:p>
          <a:p>
            <a:r>
              <a:rPr lang="en-GB" dirty="0"/>
              <a:t>In/ Out of seat</a:t>
            </a:r>
          </a:p>
          <a:p>
            <a:r>
              <a:rPr lang="en-GB" dirty="0"/>
              <a:t>Noise level</a:t>
            </a:r>
          </a:p>
          <a:p>
            <a:r>
              <a:rPr lang="en-GB" dirty="0"/>
              <a:t>Time</a:t>
            </a:r>
          </a:p>
        </p:txBody>
      </p:sp>
    </p:spTree>
    <p:extLst>
      <p:ext uri="{BB962C8B-B14F-4D97-AF65-F5344CB8AC3E}">
        <p14:creationId xmlns:p14="http://schemas.microsoft.com/office/powerpoint/2010/main" val="3752769973"/>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t>Noise Level</a:t>
            </a:r>
          </a:p>
        </p:txBody>
      </p:sp>
      <p:sp>
        <p:nvSpPr>
          <p:cNvPr id="13315" name="Rectangle 3"/>
          <p:cNvSpPr>
            <a:spLocks noGrp="1" noChangeArrowheads="1"/>
          </p:cNvSpPr>
          <p:nvPr>
            <p:ph type="body" idx="1"/>
          </p:nvPr>
        </p:nvSpPr>
        <p:spPr/>
        <p:txBody>
          <a:bodyPr/>
          <a:lstStyle/>
          <a:p>
            <a:r>
              <a:rPr lang="en-GB"/>
              <a:t>What level of noise is acceptable to you as the teacher during the activity?</a:t>
            </a:r>
          </a:p>
          <a:p>
            <a:r>
              <a:rPr lang="en-GB"/>
              <a:t>No Voice</a:t>
            </a:r>
          </a:p>
          <a:p>
            <a:r>
              <a:rPr lang="en-GB"/>
              <a:t>Partner Voice</a:t>
            </a:r>
          </a:p>
          <a:p>
            <a:r>
              <a:rPr lang="en-GB"/>
              <a:t>Group Voice</a:t>
            </a:r>
          </a:p>
          <a:p>
            <a:r>
              <a:rPr lang="en-GB"/>
              <a:t>Classroom Voice</a:t>
            </a:r>
          </a:p>
          <a:p>
            <a:r>
              <a:rPr lang="en-GB"/>
              <a:t>Playground Voice</a:t>
            </a:r>
            <a:endParaRPr lang="en-GB" sz="2800">
              <a:solidFill>
                <a:srgbClr val="FF0000"/>
              </a:solidFill>
            </a:endParaRPr>
          </a:p>
        </p:txBody>
      </p:sp>
      <p:pic>
        <p:nvPicPr>
          <p:cNvPr id="13318" name="Picture 6" descr="j0323767"/>
          <p:cNvPicPr>
            <a:picLocks noChangeAspect="1" noChangeArrowheads="1" noCrop="1"/>
          </p:cNvPicPr>
          <p:nvPr/>
        </p:nvPicPr>
        <p:blipFill>
          <a:blip r:embed="rId3"/>
          <a:srcRect/>
          <a:stretch>
            <a:fillRect/>
          </a:stretch>
        </p:blipFill>
        <p:spPr bwMode="auto">
          <a:xfrm>
            <a:off x="4114800" y="3352800"/>
            <a:ext cx="1200150" cy="846138"/>
          </a:xfrm>
          <a:prstGeom prst="rect">
            <a:avLst/>
          </a:prstGeom>
          <a:noFill/>
        </p:spPr>
      </p:pic>
      <p:pic>
        <p:nvPicPr>
          <p:cNvPr id="13319" name="Picture 7" descr="j0315782"/>
          <p:cNvPicPr>
            <a:picLocks noChangeAspect="1" noChangeArrowheads="1" noCrop="1"/>
          </p:cNvPicPr>
          <p:nvPr/>
        </p:nvPicPr>
        <p:blipFill>
          <a:blip r:embed="rId4"/>
          <a:srcRect/>
          <a:stretch>
            <a:fillRect/>
          </a:stretch>
        </p:blipFill>
        <p:spPr bwMode="auto">
          <a:xfrm>
            <a:off x="7620000" y="5029200"/>
            <a:ext cx="1074738" cy="742950"/>
          </a:xfrm>
          <a:prstGeom prst="rect">
            <a:avLst/>
          </a:prstGeom>
          <a:noFill/>
        </p:spPr>
      </p:pic>
    </p:spTree>
    <p:extLst>
      <p:ext uri="{BB962C8B-B14F-4D97-AF65-F5344CB8AC3E}">
        <p14:creationId xmlns:p14="http://schemas.microsoft.com/office/powerpoint/2010/main" val="2237227695"/>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t>Time</a:t>
            </a:r>
          </a:p>
        </p:txBody>
      </p:sp>
      <p:sp>
        <p:nvSpPr>
          <p:cNvPr id="14339" name="Rectangle 3"/>
          <p:cNvSpPr>
            <a:spLocks noGrp="1" noChangeArrowheads="1"/>
          </p:cNvSpPr>
          <p:nvPr>
            <p:ph type="body" idx="1"/>
          </p:nvPr>
        </p:nvSpPr>
        <p:spPr/>
        <p:txBody>
          <a:bodyPr/>
          <a:lstStyle/>
          <a:p>
            <a:r>
              <a:rPr lang="en-GB"/>
              <a:t>How long do I want this activity to last, when will it finish and how do I tell the pupil that it is time to finish?</a:t>
            </a:r>
            <a:endParaRPr lang="en-GB" sz="2800">
              <a:solidFill>
                <a:srgbClr val="FF0000"/>
              </a:solidFill>
            </a:endParaRPr>
          </a:p>
        </p:txBody>
      </p:sp>
      <p:pic>
        <p:nvPicPr>
          <p:cNvPr id="14341" name="Picture 5" descr="j0234760"/>
          <p:cNvPicPr>
            <a:picLocks noChangeAspect="1" noChangeArrowheads="1" noCrop="1"/>
          </p:cNvPicPr>
          <p:nvPr/>
        </p:nvPicPr>
        <p:blipFill>
          <a:blip r:embed="rId3"/>
          <a:srcRect/>
          <a:stretch>
            <a:fillRect/>
          </a:stretch>
        </p:blipFill>
        <p:spPr bwMode="auto">
          <a:xfrm>
            <a:off x="5791200" y="3733800"/>
            <a:ext cx="1189038" cy="1497013"/>
          </a:xfrm>
          <a:prstGeom prst="rect">
            <a:avLst/>
          </a:prstGeom>
          <a:noFill/>
        </p:spPr>
      </p:pic>
    </p:spTree>
    <p:extLst>
      <p:ext uri="{BB962C8B-B14F-4D97-AF65-F5344CB8AC3E}">
        <p14:creationId xmlns:p14="http://schemas.microsoft.com/office/powerpoint/2010/main" val="1613814694"/>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t>Positive Feedback</a:t>
            </a:r>
          </a:p>
        </p:txBody>
      </p:sp>
      <p:sp>
        <p:nvSpPr>
          <p:cNvPr id="38915" name="Rectangle 3"/>
          <p:cNvSpPr>
            <a:spLocks noGrp="1" noChangeArrowheads="1"/>
          </p:cNvSpPr>
          <p:nvPr>
            <p:ph type="body" sz="half" idx="1"/>
          </p:nvPr>
        </p:nvSpPr>
        <p:spPr/>
        <p:txBody>
          <a:bodyPr/>
          <a:lstStyle/>
          <a:p>
            <a:r>
              <a:rPr lang="en-GB" sz="2800"/>
              <a:t>When you are positive with pupils you create a positive learning environment where you will feel positive</a:t>
            </a:r>
          </a:p>
        </p:txBody>
      </p:sp>
      <p:pic>
        <p:nvPicPr>
          <p:cNvPr id="3"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2133600"/>
            <a:ext cx="3810000" cy="3810000"/>
          </a:xfrm>
        </p:spPr>
      </p:pic>
    </p:spTree>
    <p:extLst>
      <p:ext uri="{BB962C8B-B14F-4D97-AF65-F5344CB8AC3E}">
        <p14:creationId xmlns:p14="http://schemas.microsoft.com/office/powerpoint/2010/main" val="1452287385"/>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z="4000"/>
              <a:t>How to give Effective Feedback</a:t>
            </a:r>
          </a:p>
        </p:txBody>
      </p:sp>
      <p:sp>
        <p:nvSpPr>
          <p:cNvPr id="15363" name="Rectangle 3"/>
          <p:cNvSpPr>
            <a:spLocks noGrp="1" noChangeArrowheads="1"/>
          </p:cNvSpPr>
          <p:nvPr>
            <p:ph type="body" idx="1"/>
          </p:nvPr>
        </p:nvSpPr>
        <p:spPr>
          <a:xfrm>
            <a:off x="3581400" y="2209800"/>
            <a:ext cx="5257800" cy="3581400"/>
          </a:xfrm>
        </p:spPr>
        <p:txBody>
          <a:bodyPr/>
          <a:lstStyle/>
          <a:p>
            <a:r>
              <a:rPr lang="en-GB"/>
              <a:t>No strategy is more important to a teacher’s success in the classroom than the </a:t>
            </a:r>
            <a:r>
              <a:rPr lang="en-GB">
                <a:solidFill>
                  <a:srgbClr val="FF0000"/>
                </a:solidFill>
              </a:rPr>
              <a:t>effective</a:t>
            </a:r>
            <a:r>
              <a:rPr lang="en-GB"/>
              <a:t> and </a:t>
            </a:r>
            <a:r>
              <a:rPr lang="en-GB">
                <a:solidFill>
                  <a:srgbClr val="FF0000"/>
                </a:solidFill>
              </a:rPr>
              <a:t>consistent</a:t>
            </a:r>
            <a:r>
              <a:rPr lang="en-GB"/>
              <a:t> use of </a:t>
            </a:r>
            <a:r>
              <a:rPr lang="en-GB">
                <a:solidFill>
                  <a:srgbClr val="009900"/>
                </a:solidFill>
              </a:rPr>
              <a:t>behavioural narration</a:t>
            </a:r>
            <a:r>
              <a:rPr lang="en-GB"/>
              <a:t>.</a:t>
            </a:r>
            <a:endParaRPr lang="en-GB" sz="2800">
              <a:solidFill>
                <a:srgbClr val="FF0000"/>
              </a:solidFill>
            </a:endParaRPr>
          </a:p>
        </p:txBody>
      </p:sp>
      <p:pic>
        <p:nvPicPr>
          <p:cNvPr id="15365" name="Picture 5" descr="j0096579"/>
          <p:cNvPicPr>
            <a:picLocks noChangeAspect="1" noChangeArrowheads="1"/>
          </p:cNvPicPr>
          <p:nvPr/>
        </p:nvPicPr>
        <p:blipFill>
          <a:blip r:embed="rId3"/>
          <a:srcRect/>
          <a:stretch>
            <a:fillRect/>
          </a:stretch>
        </p:blipFill>
        <p:spPr bwMode="auto">
          <a:xfrm>
            <a:off x="1143000" y="2209800"/>
            <a:ext cx="2235200" cy="2971800"/>
          </a:xfrm>
          <a:prstGeom prst="rect">
            <a:avLst/>
          </a:prstGeom>
          <a:noFill/>
        </p:spPr>
      </p:pic>
    </p:spTree>
    <p:extLst>
      <p:ext uri="{BB962C8B-B14F-4D97-AF65-F5344CB8AC3E}">
        <p14:creationId xmlns:p14="http://schemas.microsoft.com/office/powerpoint/2010/main" val="358030654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99592" y="1196752"/>
            <a:ext cx="7200800" cy="4524315"/>
          </a:xfrm>
          <a:prstGeom prst="rect">
            <a:avLst/>
          </a:prstGeom>
        </p:spPr>
        <p:txBody>
          <a:bodyPr wrap="square">
            <a:spAutoFit/>
          </a:bodyPr>
          <a:lstStyle/>
          <a:p>
            <a:pPr marL="45720" indent="0">
              <a:buNone/>
            </a:pPr>
            <a:r>
              <a:rPr lang="en-GB" sz="2400" i="1" dirty="0">
                <a:solidFill>
                  <a:schemeClr val="bg2">
                    <a:lumMod val="25000"/>
                  </a:schemeClr>
                </a:solidFill>
              </a:rPr>
              <a:t>“I’ve come to a frightening conclusion that I am the decisive element in the classroom. It’s my personal approach that creates the climate. It’s my daily mood that makes the weather. As a teacher, I possess a tremendous power to make a child’s life miserable or joyous. I can be a tool of torture or an instrument of inspiration. I can humiliate or heal. In all situations, it is my response that decides whether a crisis will be escalated or de-escalated and a child humanized or dehumanized.” </a:t>
            </a:r>
          </a:p>
          <a:p>
            <a:pPr marL="45720" indent="0">
              <a:buNone/>
            </a:pPr>
            <a:endParaRPr lang="en-GB" sz="2400" i="1" dirty="0">
              <a:solidFill>
                <a:schemeClr val="bg2">
                  <a:lumMod val="25000"/>
                </a:schemeClr>
              </a:solidFill>
            </a:endParaRPr>
          </a:p>
          <a:p>
            <a:pPr marL="45720" indent="0">
              <a:buNone/>
            </a:pPr>
            <a:r>
              <a:rPr lang="en-GB" sz="2400" b="1" i="1" dirty="0">
                <a:solidFill>
                  <a:schemeClr val="bg2">
                    <a:lumMod val="25000"/>
                  </a:schemeClr>
                </a:solidFill>
              </a:rPr>
              <a:t>Haim G. </a:t>
            </a:r>
            <a:r>
              <a:rPr lang="en-GB" sz="2400" b="1" i="1" dirty="0" err="1">
                <a:solidFill>
                  <a:schemeClr val="bg2">
                    <a:lumMod val="25000"/>
                  </a:schemeClr>
                </a:solidFill>
              </a:rPr>
              <a:t>Ginott</a:t>
            </a:r>
            <a:endParaRPr lang="en-GB" sz="2400" b="1" i="1" dirty="0">
              <a:solidFill>
                <a:schemeClr val="bg2">
                  <a:lumMod val="25000"/>
                </a:schemeClr>
              </a:solidFill>
            </a:endParaRPr>
          </a:p>
        </p:txBody>
      </p:sp>
    </p:spTree>
    <p:extLst>
      <p:ext uri="{BB962C8B-B14F-4D97-AF65-F5344CB8AC3E}">
        <p14:creationId xmlns:p14="http://schemas.microsoft.com/office/powerpoint/2010/main" val="480826006"/>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sz="4000"/>
              <a:t>Behavioural Narration</a:t>
            </a:r>
          </a:p>
        </p:txBody>
      </p:sp>
      <p:sp>
        <p:nvSpPr>
          <p:cNvPr id="16387" name="Rectangle 3"/>
          <p:cNvSpPr>
            <a:spLocks noGrp="1" noChangeArrowheads="1"/>
          </p:cNvSpPr>
          <p:nvPr>
            <p:ph type="body" idx="1"/>
          </p:nvPr>
        </p:nvSpPr>
        <p:spPr/>
        <p:txBody>
          <a:bodyPr/>
          <a:lstStyle/>
          <a:p>
            <a:r>
              <a:rPr lang="en-GB" sz="2800"/>
              <a:t>The teacher “narrates” the behaviour of students who are following instructions</a:t>
            </a:r>
          </a:p>
          <a:p>
            <a:pPr>
              <a:buFontTx/>
              <a:buNone/>
            </a:pPr>
            <a:r>
              <a:rPr lang="en-GB" sz="1600">
                <a:solidFill>
                  <a:schemeClr val="hlink"/>
                </a:solidFill>
              </a:rPr>
              <a:t>Teacher:</a:t>
            </a:r>
            <a:r>
              <a:rPr lang="en-GB" sz="1600"/>
              <a:t> </a:t>
            </a:r>
            <a:r>
              <a:rPr lang="en-GB" sz="1600">
                <a:solidFill>
                  <a:srgbClr val="FF0000"/>
                </a:solidFill>
              </a:rPr>
              <a:t>“Walk back to your seat, take out your book and get to work on Page 18 without talking! Ready, go!”</a:t>
            </a:r>
          </a:p>
          <a:p>
            <a:pPr>
              <a:buFontTx/>
              <a:buNone/>
            </a:pPr>
            <a:r>
              <a:rPr lang="en-GB" sz="1600">
                <a:solidFill>
                  <a:schemeClr val="hlink"/>
                </a:solidFill>
              </a:rPr>
              <a:t>Teacher: </a:t>
            </a:r>
            <a:r>
              <a:rPr lang="en-GB" sz="1600">
                <a:solidFill>
                  <a:srgbClr val="FF0000"/>
                </a:solidFill>
              </a:rPr>
              <a:t>“ Barbara is walking back to her seat. Karen has her book out and is working without talking! Andrew is back in his seat and has also taken is book out and is also working without talking!”</a:t>
            </a:r>
          </a:p>
          <a:p>
            <a:r>
              <a:rPr lang="en-GB" sz="2000"/>
              <a:t>Gives opportunity to repeat your instructions again and again.</a:t>
            </a:r>
          </a:p>
          <a:p>
            <a:r>
              <a:rPr lang="en-GB" sz="2000"/>
              <a:t>Enables you to give positive feedback to students who are on task.</a:t>
            </a:r>
          </a:p>
          <a:p>
            <a:r>
              <a:rPr lang="en-GB" sz="2000"/>
              <a:t>Provides a model for the visual learner or pupil who has difficulty processing multiple instructions.</a:t>
            </a:r>
          </a:p>
        </p:txBody>
      </p:sp>
    </p:spTree>
    <p:extLst>
      <p:ext uri="{BB962C8B-B14F-4D97-AF65-F5344CB8AC3E}">
        <p14:creationId xmlns:p14="http://schemas.microsoft.com/office/powerpoint/2010/main" val="1739391479"/>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z="4000"/>
              <a:t>Steps for using behavioural narration</a:t>
            </a:r>
          </a:p>
        </p:txBody>
      </p:sp>
      <p:sp>
        <p:nvSpPr>
          <p:cNvPr id="17411" name="Rectangle 3"/>
          <p:cNvSpPr>
            <a:spLocks noGrp="1" noChangeArrowheads="1"/>
          </p:cNvSpPr>
          <p:nvPr>
            <p:ph type="body" idx="1"/>
          </p:nvPr>
        </p:nvSpPr>
        <p:spPr/>
        <p:txBody>
          <a:bodyPr/>
          <a:lstStyle/>
          <a:p>
            <a:r>
              <a:rPr lang="en-GB"/>
              <a:t>1. Give clear directions to pupils </a:t>
            </a:r>
          </a:p>
          <a:p>
            <a:r>
              <a:rPr lang="en-GB"/>
              <a:t>2. Immediately look for at least 3 pupils who are correctly following the directions.</a:t>
            </a:r>
          </a:p>
          <a:p>
            <a:r>
              <a:rPr lang="en-GB"/>
              <a:t>3.Say the pupil’s names and narrate how they are following the directions.</a:t>
            </a:r>
            <a:endParaRPr lang="en-GB" sz="2400"/>
          </a:p>
        </p:txBody>
      </p:sp>
    </p:spTree>
    <p:extLst>
      <p:ext uri="{BB962C8B-B14F-4D97-AF65-F5344CB8AC3E}">
        <p14:creationId xmlns:p14="http://schemas.microsoft.com/office/powerpoint/2010/main" val="3538625531"/>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sz="4000"/>
              <a:t>Behavioural Narration vs Praise</a:t>
            </a:r>
          </a:p>
        </p:txBody>
      </p:sp>
      <p:sp>
        <p:nvSpPr>
          <p:cNvPr id="18435" name="Rectangle 3"/>
          <p:cNvSpPr>
            <a:spLocks noGrp="1" noChangeArrowheads="1"/>
          </p:cNvSpPr>
          <p:nvPr>
            <p:ph type="body" idx="1"/>
          </p:nvPr>
        </p:nvSpPr>
        <p:spPr/>
        <p:txBody>
          <a:bodyPr/>
          <a:lstStyle/>
          <a:p>
            <a:r>
              <a:rPr lang="en-GB" sz="2000"/>
              <a:t>Totally different concepts</a:t>
            </a:r>
          </a:p>
          <a:p>
            <a:r>
              <a:rPr lang="en-GB" sz="2000"/>
              <a:t>Praise is judgemental, when you use it you make evaluative statements about the  behaviour.</a:t>
            </a:r>
          </a:p>
          <a:p>
            <a:r>
              <a:rPr lang="en-GB" sz="2000"/>
              <a:t>Behavioural narration is non-judgemental. You are describing the behaviour you are observing.</a:t>
            </a:r>
          </a:p>
          <a:p>
            <a:r>
              <a:rPr lang="en-GB" sz="2000"/>
              <a:t>Behavioural narration helps students to be self-directed.</a:t>
            </a:r>
          </a:p>
          <a:p>
            <a:r>
              <a:rPr lang="en-GB" sz="2000"/>
              <a:t>It also helps prevent pupils from misbehaving as it reduces the amount of correction needed for inappropriate behaviour. Focus on those who are doing as you asked.</a:t>
            </a:r>
          </a:p>
        </p:txBody>
      </p:sp>
    </p:spTree>
    <p:extLst>
      <p:ext uri="{BB962C8B-B14F-4D97-AF65-F5344CB8AC3E}">
        <p14:creationId xmlns:p14="http://schemas.microsoft.com/office/powerpoint/2010/main" val="27572739"/>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sz="2800"/>
              <a:t>Correcting Non Disruptive Off Task Behaviours</a:t>
            </a:r>
          </a:p>
        </p:txBody>
      </p:sp>
      <p:sp>
        <p:nvSpPr>
          <p:cNvPr id="20483" name="Rectangle 3"/>
          <p:cNvSpPr>
            <a:spLocks noGrp="1" noChangeArrowheads="1"/>
          </p:cNvSpPr>
          <p:nvPr>
            <p:ph type="body" sz="half" idx="1"/>
          </p:nvPr>
        </p:nvSpPr>
        <p:spPr>
          <a:xfrm>
            <a:off x="685800" y="1981200"/>
            <a:ext cx="7696200" cy="3810000"/>
          </a:xfrm>
        </p:spPr>
        <p:txBody>
          <a:bodyPr/>
          <a:lstStyle/>
          <a:p>
            <a:r>
              <a:rPr lang="en-GB" sz="2000"/>
              <a:t>Many teachers ignore off task non disruptive behaviour hoping the pupil will magically get back on track.</a:t>
            </a:r>
          </a:p>
          <a:p>
            <a:r>
              <a:rPr lang="en-GB" sz="2000"/>
              <a:t>“The Look” – Just giving a look that says “I’m aware of and disapprove of your behaviour”</a:t>
            </a:r>
          </a:p>
          <a:p>
            <a:r>
              <a:rPr lang="en-GB" sz="2000"/>
              <a:t>Physical Proximity – walk over and stand close to the pupil.</a:t>
            </a:r>
          </a:p>
          <a:p>
            <a:r>
              <a:rPr lang="en-GB" sz="2000"/>
              <a:t>Mentioning the pupil’s name while teaching may redirect his attention back on task.</a:t>
            </a:r>
          </a:p>
          <a:p>
            <a:r>
              <a:rPr lang="en-GB" sz="2000"/>
              <a:t>Proximity Narration –Narrate the appropriate behaviour of nearby pupils e.g. “John and Fiona are both writing in the books!”, pick 2 pupils on either side of the pupil not on task.</a:t>
            </a:r>
          </a:p>
        </p:txBody>
      </p:sp>
    </p:spTree>
    <p:extLst>
      <p:ext uri="{BB962C8B-B14F-4D97-AF65-F5344CB8AC3E}">
        <p14:creationId xmlns:p14="http://schemas.microsoft.com/office/powerpoint/2010/main" val="116439778"/>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z="2800"/>
              <a:t>Correcting </a:t>
            </a:r>
            <a:r>
              <a:rPr lang="en-GB" sz="2800">
                <a:solidFill>
                  <a:srgbClr val="FF0000"/>
                </a:solidFill>
              </a:rPr>
              <a:t>Disruptive</a:t>
            </a:r>
            <a:r>
              <a:rPr lang="en-GB" sz="2800"/>
              <a:t> Off Task Behaviours</a:t>
            </a:r>
          </a:p>
        </p:txBody>
      </p:sp>
      <p:sp>
        <p:nvSpPr>
          <p:cNvPr id="21507" name="Rectangle 3"/>
          <p:cNvSpPr>
            <a:spLocks noGrp="1" noChangeArrowheads="1"/>
          </p:cNvSpPr>
          <p:nvPr>
            <p:ph type="body" sz="half" idx="1"/>
          </p:nvPr>
        </p:nvSpPr>
        <p:spPr>
          <a:xfrm>
            <a:off x="685800" y="1981200"/>
            <a:ext cx="7696200" cy="3810000"/>
          </a:xfrm>
        </p:spPr>
        <p:txBody>
          <a:bodyPr/>
          <a:lstStyle/>
          <a:p>
            <a:r>
              <a:rPr lang="en-GB" sz="2400"/>
              <a:t>Most teachers are too quick to rely on the use of corrective feedback. They try to correct the behaviour of those pupils not doing as they were asked.</a:t>
            </a:r>
          </a:p>
          <a:p>
            <a:r>
              <a:rPr lang="en-GB" sz="2400"/>
              <a:t>Why do teachers tend to focus negatively on the behaviour of pupils who do not do what they want?</a:t>
            </a:r>
          </a:p>
          <a:p>
            <a:r>
              <a:rPr lang="en-GB" sz="2400"/>
              <a:t>CONCERN ABOUT LOSING CONTROL IN YOUR CLASSROOM</a:t>
            </a:r>
          </a:p>
        </p:txBody>
      </p:sp>
    </p:spTree>
    <p:extLst>
      <p:ext uri="{BB962C8B-B14F-4D97-AF65-F5344CB8AC3E}">
        <p14:creationId xmlns:p14="http://schemas.microsoft.com/office/powerpoint/2010/main" val="1107106564"/>
      </p:ext>
    </p:extLst>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sz="2800"/>
              <a:t>Problems with this approach</a:t>
            </a:r>
          </a:p>
        </p:txBody>
      </p:sp>
      <p:sp>
        <p:nvSpPr>
          <p:cNvPr id="22531" name="Rectangle 3"/>
          <p:cNvSpPr>
            <a:spLocks noGrp="1" noChangeArrowheads="1"/>
          </p:cNvSpPr>
          <p:nvPr>
            <p:ph type="body" sz="half" idx="1"/>
          </p:nvPr>
        </p:nvSpPr>
        <p:spPr>
          <a:xfrm>
            <a:off x="685800" y="1981200"/>
            <a:ext cx="7696200" cy="3810000"/>
          </a:xfrm>
        </p:spPr>
        <p:txBody>
          <a:bodyPr/>
          <a:lstStyle/>
          <a:p>
            <a:r>
              <a:rPr lang="en-GB" sz="2400"/>
              <a:t>By giving attention to pupils who don’t listen to you, you are teaching them that the way to get your attention is to misbehave</a:t>
            </a:r>
          </a:p>
          <a:p>
            <a:r>
              <a:rPr lang="en-GB" sz="2400"/>
              <a:t>You create a negative learning environment when you constantly focus on what pupils are doing wrong by nagging and threatening them to get them to behave.</a:t>
            </a:r>
          </a:p>
        </p:txBody>
      </p:sp>
    </p:spTree>
    <p:extLst>
      <p:ext uri="{BB962C8B-B14F-4D97-AF65-F5344CB8AC3E}">
        <p14:creationId xmlns:p14="http://schemas.microsoft.com/office/powerpoint/2010/main" val="1122002570"/>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sz="2800"/>
              <a:t>A more effective way</a:t>
            </a:r>
          </a:p>
        </p:txBody>
      </p:sp>
      <p:sp>
        <p:nvSpPr>
          <p:cNvPr id="23555" name="Rectangle 3"/>
          <p:cNvSpPr>
            <a:spLocks noGrp="1" noChangeArrowheads="1"/>
          </p:cNvSpPr>
          <p:nvPr>
            <p:ph type="body" sz="half" idx="1"/>
          </p:nvPr>
        </p:nvSpPr>
        <p:spPr>
          <a:xfrm>
            <a:off x="685800" y="1981200"/>
            <a:ext cx="7696200" cy="3810000"/>
          </a:xfrm>
        </p:spPr>
        <p:txBody>
          <a:bodyPr/>
          <a:lstStyle/>
          <a:p>
            <a:r>
              <a:rPr lang="en-GB" sz="2000"/>
              <a:t>1. Give clear directions to your pupils </a:t>
            </a:r>
            <a:r>
              <a:rPr lang="en-GB" sz="2000">
                <a:solidFill>
                  <a:srgbClr val="009900"/>
                </a:solidFill>
              </a:rPr>
              <a:t>“I want you to sit down at your desk and start working without talking!”</a:t>
            </a:r>
          </a:p>
          <a:p>
            <a:r>
              <a:rPr lang="en-GB" sz="2000"/>
              <a:t>2. Use behavioural narration, focussing on pupils who are following directions. DO NOT focus on the ones who are not working.</a:t>
            </a:r>
          </a:p>
          <a:p>
            <a:r>
              <a:rPr lang="en-GB" sz="2000"/>
              <a:t>3. If pupils are still off task use corrective feedback immediately </a:t>
            </a:r>
            <a:r>
              <a:rPr lang="en-GB" sz="2000">
                <a:solidFill>
                  <a:srgbClr val="009900"/>
                </a:solidFill>
              </a:rPr>
              <a:t>“ John, the directions were to get to work at your desk without talking. You have the choice to get to work, or we will have to talk at the interval!”</a:t>
            </a:r>
          </a:p>
          <a:p>
            <a:r>
              <a:rPr lang="en-GB" sz="2000">
                <a:solidFill>
                  <a:srgbClr val="FF0000"/>
                </a:solidFill>
              </a:rPr>
              <a:t>10 Second rule- You have only 10 seconds to correct the off task behaviour or disruption before other pupils pick up on it.</a:t>
            </a:r>
          </a:p>
        </p:txBody>
      </p:sp>
    </p:spTree>
    <p:extLst>
      <p:ext uri="{BB962C8B-B14F-4D97-AF65-F5344CB8AC3E}">
        <p14:creationId xmlns:p14="http://schemas.microsoft.com/office/powerpoint/2010/main" val="4288067549"/>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sz="2800"/>
              <a:t>Guidelines for Giving Corrective Feedback</a:t>
            </a:r>
          </a:p>
        </p:txBody>
      </p:sp>
      <p:sp>
        <p:nvSpPr>
          <p:cNvPr id="24579" name="Rectangle 3"/>
          <p:cNvSpPr>
            <a:spLocks noGrp="1" noChangeArrowheads="1"/>
          </p:cNvSpPr>
          <p:nvPr>
            <p:ph type="body" sz="half" idx="1"/>
          </p:nvPr>
        </p:nvSpPr>
        <p:spPr>
          <a:xfrm>
            <a:off x="685800" y="1981200"/>
            <a:ext cx="7696200" cy="3810000"/>
          </a:xfrm>
        </p:spPr>
        <p:txBody>
          <a:bodyPr/>
          <a:lstStyle/>
          <a:p>
            <a:r>
              <a:rPr lang="en-GB" sz="2000"/>
              <a:t>Provide corrective feedback in a calm, clear manner (think about how you would correct a child who has made a reading error)</a:t>
            </a:r>
          </a:p>
          <a:p>
            <a:r>
              <a:rPr lang="en-GB" sz="2000"/>
              <a:t>Restate the directions – calmly look at the pupil and firmly restate the directions</a:t>
            </a:r>
          </a:p>
          <a:p>
            <a:r>
              <a:rPr lang="en-GB" sz="2000"/>
              <a:t>Present corrective actions as a choice- “Sean you have a choice- stop talking and start reading, or you will have to sit by yourself at the time-out table. It’s your choice.</a:t>
            </a:r>
          </a:p>
          <a:p>
            <a:r>
              <a:rPr lang="en-GB" sz="2000"/>
              <a:t>Correct the behaviour every time- be consistent as you would if teaching any subject</a:t>
            </a:r>
          </a:p>
          <a:p>
            <a:r>
              <a:rPr lang="en-GB" sz="2000"/>
              <a:t>Plan the corrective item you will take – do not act impulsively</a:t>
            </a:r>
          </a:p>
        </p:txBody>
      </p:sp>
    </p:spTree>
    <p:extLst>
      <p:ext uri="{BB962C8B-B14F-4D97-AF65-F5344CB8AC3E}">
        <p14:creationId xmlns:p14="http://schemas.microsoft.com/office/powerpoint/2010/main" val="2678856001"/>
      </p:ext>
    </p:extLst>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altLang="en-US"/>
              <a:t>Rules</a:t>
            </a:r>
          </a:p>
        </p:txBody>
      </p:sp>
      <p:sp>
        <p:nvSpPr>
          <p:cNvPr id="23555" name="Rectangle 3" descr="Rectangle: Click to edit Master text styles&#10;Second level&#10;Third level&#10;Fourth level&#10;Fifth level"/>
          <p:cNvSpPr>
            <a:spLocks noGrp="1" noChangeArrowheads="1"/>
          </p:cNvSpPr>
          <p:nvPr>
            <p:ph type="body" idx="1"/>
          </p:nvPr>
        </p:nvSpPr>
        <p:spPr>
          <a:xfrm>
            <a:off x="323528" y="1842013"/>
            <a:ext cx="4032448" cy="4755339"/>
          </a:xfrm>
        </p:spPr>
        <p:txBody>
          <a:bodyPr/>
          <a:lstStyle/>
          <a:p>
            <a:pPr eaLnBrk="1" hangingPunct="1"/>
            <a:r>
              <a:rPr lang="en-GB" altLang="en-US" sz="1800" dirty="0"/>
              <a:t>Whole School Rules and Class Rules should be the same, this will assist staff e.g. wearing baseball caps, bringing equipment, transitions</a:t>
            </a:r>
          </a:p>
          <a:p>
            <a:pPr eaLnBrk="1" hangingPunct="1"/>
            <a:r>
              <a:rPr lang="en-GB" altLang="en-US" sz="1800" dirty="0"/>
              <a:t>Keep them simple and a maximum of 5</a:t>
            </a:r>
          </a:p>
          <a:p>
            <a:pPr eaLnBrk="1" hangingPunct="1"/>
            <a:r>
              <a:rPr lang="en-GB" altLang="en-US" sz="1800" dirty="0"/>
              <a:t>Ensure that they are applied consistently throughout the school</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5976" y="188640"/>
            <a:ext cx="4572000" cy="3429000"/>
          </a:xfrm>
          <a:prstGeom prst="rect">
            <a:avLst/>
          </a:prstGeom>
        </p:spPr>
      </p:pic>
    </p:spTree>
    <p:extLst>
      <p:ext uri="{BB962C8B-B14F-4D97-AF65-F5344CB8AC3E}">
        <p14:creationId xmlns:p14="http://schemas.microsoft.com/office/powerpoint/2010/main" val="3970248045"/>
      </p:ext>
    </p:extLst>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p:txBody>
          <a:bodyPr/>
          <a:lstStyle/>
          <a:p>
            <a:r>
              <a:rPr lang="en-GB" dirty="0" smtClean="0"/>
              <a:t>In your group, write a maximum of 4 class rules that cover all aspects of classroom expectations.</a:t>
            </a:r>
          </a:p>
          <a:p>
            <a:r>
              <a:rPr lang="en-GB" dirty="0" smtClean="0"/>
              <a:t>5 minutes</a:t>
            </a:r>
            <a:endParaRPr lang="en-GB" dirty="0"/>
          </a:p>
        </p:txBody>
      </p:sp>
    </p:spTree>
    <p:extLst>
      <p:ext uri="{BB962C8B-B14F-4D97-AF65-F5344CB8AC3E}">
        <p14:creationId xmlns:p14="http://schemas.microsoft.com/office/powerpoint/2010/main" val="68939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27584" y="278104"/>
            <a:ext cx="7793037" cy="1143000"/>
          </a:xfrm>
        </p:spPr>
        <p:txBody>
          <a:bodyPr/>
          <a:lstStyle/>
          <a:p>
            <a:r>
              <a:rPr lang="en-GB" sz="3200" dirty="0"/>
              <a:t>Positive Model of Behaviour Management</a:t>
            </a:r>
          </a:p>
        </p:txBody>
      </p:sp>
      <p:sp>
        <p:nvSpPr>
          <p:cNvPr id="34820" name="Line 4"/>
          <p:cNvSpPr>
            <a:spLocks noChangeShapeType="1"/>
          </p:cNvSpPr>
          <p:nvPr/>
        </p:nvSpPr>
        <p:spPr bwMode="auto">
          <a:xfrm flipH="1">
            <a:off x="2195513" y="2349500"/>
            <a:ext cx="2160587" cy="3384550"/>
          </a:xfrm>
          <a:prstGeom prst="line">
            <a:avLst/>
          </a:prstGeom>
          <a:noFill/>
          <a:ln w="38100">
            <a:solidFill>
              <a:schemeClr val="tx1"/>
            </a:solidFill>
            <a:miter lim="800000"/>
            <a:headEnd/>
            <a:tailEnd/>
          </a:ln>
          <a:effectLst/>
        </p:spPr>
        <p:txBody>
          <a:bodyPr wrap="none"/>
          <a:lstStyle/>
          <a:p>
            <a:endParaRPr lang="en-US" dirty="0"/>
          </a:p>
        </p:txBody>
      </p:sp>
      <p:sp>
        <p:nvSpPr>
          <p:cNvPr id="34821" name="Line 5"/>
          <p:cNvSpPr>
            <a:spLocks noChangeShapeType="1"/>
          </p:cNvSpPr>
          <p:nvPr/>
        </p:nvSpPr>
        <p:spPr bwMode="auto">
          <a:xfrm>
            <a:off x="2195513" y="5734050"/>
            <a:ext cx="4608512" cy="0"/>
          </a:xfrm>
          <a:prstGeom prst="line">
            <a:avLst/>
          </a:prstGeom>
          <a:noFill/>
          <a:ln w="38100">
            <a:solidFill>
              <a:schemeClr val="tx1"/>
            </a:solidFill>
            <a:miter lim="800000"/>
            <a:headEnd/>
            <a:tailEnd/>
          </a:ln>
          <a:effectLst/>
        </p:spPr>
        <p:txBody>
          <a:bodyPr wrap="none"/>
          <a:lstStyle/>
          <a:p>
            <a:endParaRPr lang="en-US" dirty="0"/>
          </a:p>
        </p:txBody>
      </p:sp>
      <p:sp>
        <p:nvSpPr>
          <p:cNvPr id="34822" name="Line 6"/>
          <p:cNvSpPr>
            <a:spLocks noChangeShapeType="1"/>
          </p:cNvSpPr>
          <p:nvPr/>
        </p:nvSpPr>
        <p:spPr bwMode="auto">
          <a:xfrm>
            <a:off x="4356100" y="2349500"/>
            <a:ext cx="2447925" cy="3384550"/>
          </a:xfrm>
          <a:prstGeom prst="line">
            <a:avLst/>
          </a:prstGeom>
          <a:noFill/>
          <a:ln w="38100">
            <a:solidFill>
              <a:schemeClr val="tx1"/>
            </a:solidFill>
            <a:miter lim="800000"/>
            <a:headEnd/>
            <a:tailEnd/>
          </a:ln>
          <a:effectLst/>
        </p:spPr>
        <p:txBody>
          <a:bodyPr wrap="none"/>
          <a:lstStyle/>
          <a:p>
            <a:endParaRPr lang="en-US" dirty="0"/>
          </a:p>
        </p:txBody>
      </p:sp>
      <p:sp>
        <p:nvSpPr>
          <p:cNvPr id="34823" name="Text Box 7"/>
          <p:cNvSpPr txBox="1">
            <a:spLocks noChangeArrowheads="1"/>
          </p:cNvSpPr>
          <p:nvPr/>
        </p:nvSpPr>
        <p:spPr bwMode="auto">
          <a:xfrm>
            <a:off x="3760520" y="3162861"/>
            <a:ext cx="1335622" cy="523220"/>
          </a:xfrm>
          <a:prstGeom prst="rect">
            <a:avLst/>
          </a:prstGeom>
          <a:noFill/>
          <a:ln w="9525">
            <a:noFill/>
            <a:miter lim="800000"/>
            <a:headEnd/>
            <a:tailEnd/>
          </a:ln>
          <a:effectLst/>
        </p:spPr>
        <p:txBody>
          <a:bodyPr wrap="none">
            <a:spAutoFit/>
          </a:bodyPr>
          <a:lstStyle/>
          <a:p>
            <a:pPr algn="ctr"/>
            <a:r>
              <a:rPr lang="en-GB" sz="1400" b="1" dirty="0">
                <a:solidFill>
                  <a:srgbClr val="FF0000"/>
                </a:solidFill>
                <a:latin typeface="Arial" charset="0"/>
              </a:rPr>
              <a:t>Dealing with </a:t>
            </a:r>
          </a:p>
          <a:p>
            <a:pPr algn="ctr"/>
            <a:r>
              <a:rPr lang="en-GB" sz="1400" b="1" dirty="0">
                <a:solidFill>
                  <a:srgbClr val="FF0000"/>
                </a:solidFill>
                <a:latin typeface="Arial" charset="0"/>
              </a:rPr>
              <a:t>problems</a:t>
            </a:r>
          </a:p>
        </p:txBody>
      </p:sp>
      <p:sp>
        <p:nvSpPr>
          <p:cNvPr id="34825" name="Text Box 9"/>
          <p:cNvSpPr txBox="1">
            <a:spLocks noChangeArrowheads="1"/>
          </p:cNvSpPr>
          <p:nvPr/>
        </p:nvSpPr>
        <p:spPr bwMode="auto">
          <a:xfrm>
            <a:off x="3331853" y="4149725"/>
            <a:ext cx="2329484" cy="523220"/>
          </a:xfrm>
          <a:prstGeom prst="rect">
            <a:avLst/>
          </a:prstGeom>
          <a:noFill/>
          <a:ln w="9525">
            <a:noFill/>
            <a:miter lim="800000"/>
            <a:headEnd/>
            <a:tailEnd/>
          </a:ln>
          <a:effectLst/>
        </p:spPr>
        <p:txBody>
          <a:bodyPr wrap="none">
            <a:spAutoFit/>
          </a:bodyPr>
          <a:lstStyle/>
          <a:p>
            <a:pPr algn="ctr"/>
            <a:r>
              <a:rPr lang="en-GB" sz="1400" b="1" dirty="0">
                <a:solidFill>
                  <a:srgbClr val="009900"/>
                </a:solidFill>
                <a:latin typeface="Arial" charset="0"/>
              </a:rPr>
              <a:t>Managing behaviour with</a:t>
            </a:r>
          </a:p>
          <a:p>
            <a:pPr algn="ctr"/>
            <a:r>
              <a:rPr lang="en-GB" sz="1400" b="1" dirty="0">
                <a:solidFill>
                  <a:srgbClr val="009900"/>
                </a:solidFill>
                <a:latin typeface="Arial" charset="0"/>
              </a:rPr>
              <a:t>Classroom strategies</a:t>
            </a:r>
          </a:p>
        </p:txBody>
      </p:sp>
      <p:sp>
        <p:nvSpPr>
          <p:cNvPr id="34826" name="Text Box 10"/>
          <p:cNvSpPr txBox="1">
            <a:spLocks noChangeArrowheads="1"/>
          </p:cNvSpPr>
          <p:nvPr/>
        </p:nvSpPr>
        <p:spPr bwMode="auto">
          <a:xfrm>
            <a:off x="2700338" y="5229225"/>
            <a:ext cx="3653564" cy="307777"/>
          </a:xfrm>
          <a:prstGeom prst="rect">
            <a:avLst/>
          </a:prstGeom>
          <a:noFill/>
          <a:ln w="9525">
            <a:noFill/>
            <a:miter lim="800000"/>
            <a:headEnd/>
            <a:tailEnd/>
          </a:ln>
          <a:effectLst/>
        </p:spPr>
        <p:txBody>
          <a:bodyPr wrap="none">
            <a:spAutoFit/>
          </a:bodyPr>
          <a:lstStyle/>
          <a:p>
            <a:r>
              <a:rPr lang="en-GB" sz="1400" b="1" dirty="0">
                <a:solidFill>
                  <a:srgbClr val="002060"/>
                </a:solidFill>
                <a:latin typeface="Arial" charset="0"/>
              </a:rPr>
              <a:t>Creating a positive learning environment</a:t>
            </a:r>
          </a:p>
        </p:txBody>
      </p:sp>
      <p:sp>
        <p:nvSpPr>
          <p:cNvPr id="34827" name="Text Box 11"/>
          <p:cNvSpPr txBox="1">
            <a:spLocks noChangeArrowheads="1"/>
          </p:cNvSpPr>
          <p:nvPr/>
        </p:nvSpPr>
        <p:spPr bwMode="auto">
          <a:xfrm>
            <a:off x="5148263" y="2924175"/>
            <a:ext cx="1695450" cy="366713"/>
          </a:xfrm>
          <a:prstGeom prst="rect">
            <a:avLst/>
          </a:prstGeom>
          <a:noFill/>
          <a:ln w="9525">
            <a:noFill/>
            <a:miter lim="800000"/>
            <a:headEnd/>
            <a:tailEnd/>
          </a:ln>
          <a:effectLst/>
        </p:spPr>
        <p:txBody>
          <a:bodyPr wrap="none">
            <a:spAutoFit/>
          </a:bodyPr>
          <a:lstStyle/>
          <a:p>
            <a:r>
              <a:rPr lang="en-GB" sz="1800" dirty="0">
                <a:solidFill>
                  <a:srgbClr val="FF0000"/>
                </a:solidFill>
              </a:rPr>
              <a:t>Troubleshooting</a:t>
            </a:r>
          </a:p>
        </p:txBody>
      </p:sp>
      <p:sp>
        <p:nvSpPr>
          <p:cNvPr id="34828" name="Text Box 12"/>
          <p:cNvSpPr txBox="1">
            <a:spLocks noChangeArrowheads="1"/>
          </p:cNvSpPr>
          <p:nvPr/>
        </p:nvSpPr>
        <p:spPr bwMode="auto">
          <a:xfrm>
            <a:off x="5940425" y="4076700"/>
            <a:ext cx="1377950" cy="366713"/>
          </a:xfrm>
          <a:prstGeom prst="rect">
            <a:avLst/>
          </a:prstGeom>
          <a:noFill/>
          <a:ln w="9525">
            <a:noFill/>
            <a:miter lim="800000"/>
            <a:headEnd/>
            <a:tailEnd/>
          </a:ln>
          <a:effectLst/>
        </p:spPr>
        <p:txBody>
          <a:bodyPr wrap="none">
            <a:spAutoFit/>
          </a:bodyPr>
          <a:lstStyle/>
          <a:p>
            <a:r>
              <a:rPr lang="en-GB" sz="1800" dirty="0">
                <a:solidFill>
                  <a:srgbClr val="009900"/>
                </a:solidFill>
              </a:rPr>
              <a:t>Management</a:t>
            </a:r>
          </a:p>
        </p:txBody>
      </p:sp>
      <p:sp>
        <p:nvSpPr>
          <p:cNvPr id="34829" name="Text Box 13"/>
          <p:cNvSpPr txBox="1">
            <a:spLocks noChangeArrowheads="1"/>
          </p:cNvSpPr>
          <p:nvPr/>
        </p:nvSpPr>
        <p:spPr bwMode="auto">
          <a:xfrm>
            <a:off x="6732588" y="5084763"/>
            <a:ext cx="1174750" cy="366712"/>
          </a:xfrm>
          <a:prstGeom prst="rect">
            <a:avLst/>
          </a:prstGeom>
          <a:noFill/>
          <a:ln w="9525">
            <a:noFill/>
            <a:miter lim="800000"/>
            <a:headEnd/>
            <a:tailEnd/>
          </a:ln>
          <a:effectLst/>
        </p:spPr>
        <p:txBody>
          <a:bodyPr wrap="none">
            <a:spAutoFit/>
          </a:bodyPr>
          <a:lstStyle/>
          <a:p>
            <a:r>
              <a:rPr lang="en-GB" sz="1800" dirty="0">
                <a:solidFill>
                  <a:srgbClr val="070709"/>
                </a:solidFill>
              </a:rPr>
              <a:t>Prevention</a:t>
            </a:r>
          </a:p>
        </p:txBody>
      </p:sp>
      <p:sp>
        <p:nvSpPr>
          <p:cNvPr id="34830" name="Line 14"/>
          <p:cNvSpPr>
            <a:spLocks noChangeShapeType="1"/>
          </p:cNvSpPr>
          <p:nvPr/>
        </p:nvSpPr>
        <p:spPr bwMode="auto">
          <a:xfrm>
            <a:off x="2771775" y="4797425"/>
            <a:ext cx="3313113" cy="0"/>
          </a:xfrm>
          <a:prstGeom prst="line">
            <a:avLst/>
          </a:prstGeom>
          <a:noFill/>
          <a:ln w="9525">
            <a:solidFill>
              <a:schemeClr val="tx1"/>
            </a:solidFill>
            <a:miter lim="800000"/>
            <a:headEnd/>
            <a:tailEnd/>
          </a:ln>
          <a:effectLst/>
        </p:spPr>
        <p:txBody>
          <a:bodyPr wrap="none"/>
          <a:lstStyle/>
          <a:p>
            <a:endParaRPr lang="en-US" dirty="0"/>
          </a:p>
        </p:txBody>
      </p:sp>
      <p:sp>
        <p:nvSpPr>
          <p:cNvPr id="34831" name="Line 15"/>
          <p:cNvSpPr>
            <a:spLocks noChangeShapeType="1"/>
          </p:cNvSpPr>
          <p:nvPr/>
        </p:nvSpPr>
        <p:spPr bwMode="auto">
          <a:xfrm>
            <a:off x="3492500" y="3716338"/>
            <a:ext cx="1871663" cy="0"/>
          </a:xfrm>
          <a:prstGeom prst="line">
            <a:avLst/>
          </a:prstGeom>
          <a:noFill/>
          <a:ln w="9525">
            <a:solidFill>
              <a:schemeClr val="tx1"/>
            </a:solidFill>
            <a:miter lim="800000"/>
            <a:headEnd/>
            <a:tailEnd/>
          </a:ln>
          <a:effectLst/>
        </p:spPr>
        <p:txBody>
          <a:bodyPr wrap="none"/>
          <a:lstStyle/>
          <a:p>
            <a:endParaRPr lang="en-US" dirty="0"/>
          </a:p>
        </p:txBody>
      </p:sp>
      <p:sp>
        <p:nvSpPr>
          <p:cNvPr id="34833" name="Text Box 17"/>
          <p:cNvSpPr txBox="1">
            <a:spLocks noChangeArrowheads="1"/>
          </p:cNvSpPr>
          <p:nvPr/>
        </p:nvSpPr>
        <p:spPr bwMode="auto">
          <a:xfrm>
            <a:off x="7740352" y="6242049"/>
            <a:ext cx="1054100" cy="274637"/>
          </a:xfrm>
          <a:prstGeom prst="rect">
            <a:avLst/>
          </a:prstGeom>
          <a:noFill/>
          <a:ln w="9525">
            <a:noFill/>
            <a:miter lim="800000"/>
            <a:headEnd/>
            <a:tailEnd/>
          </a:ln>
          <a:effectLst/>
        </p:spPr>
        <p:txBody>
          <a:bodyPr wrap="none">
            <a:spAutoFit/>
          </a:bodyPr>
          <a:lstStyle/>
          <a:p>
            <a:r>
              <a:rPr lang="en-GB" sz="1200" dirty="0"/>
              <a:t>Birkett (2005)</a:t>
            </a:r>
          </a:p>
        </p:txBody>
      </p:sp>
      <p:sp>
        <p:nvSpPr>
          <p:cNvPr id="2" name="TextBox 1"/>
          <p:cNvSpPr txBox="1"/>
          <p:nvPr/>
        </p:nvSpPr>
        <p:spPr>
          <a:xfrm>
            <a:off x="2411760" y="6010036"/>
            <a:ext cx="5040560" cy="369332"/>
          </a:xfrm>
          <a:prstGeom prst="rect">
            <a:avLst/>
          </a:prstGeom>
          <a:noFill/>
        </p:spPr>
        <p:txBody>
          <a:bodyPr wrap="square" rtlCol="0">
            <a:spAutoFit/>
          </a:bodyPr>
          <a:lstStyle/>
          <a:p>
            <a:r>
              <a:rPr lang="en-GB" dirty="0"/>
              <a:t>High Quality Learning and Teaching</a:t>
            </a:r>
          </a:p>
        </p:txBody>
      </p:sp>
      <p:cxnSp>
        <p:nvCxnSpPr>
          <p:cNvPr id="4" name="Straight Arrow Connector 3"/>
          <p:cNvCxnSpPr/>
          <p:nvPr/>
        </p:nvCxnSpPr>
        <p:spPr bwMode="auto">
          <a:xfrm>
            <a:off x="899592" y="2204864"/>
            <a:ext cx="0" cy="3529186"/>
          </a:xfrm>
          <a:prstGeom prst="straightConnector1">
            <a:avLst/>
          </a:prstGeom>
          <a:ln w="41275">
            <a:headEnd type="triangle"/>
            <a:tailEnd type="triangle"/>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922586" y="3477498"/>
            <a:ext cx="1656730" cy="646331"/>
          </a:xfrm>
          <a:prstGeom prst="rect">
            <a:avLst/>
          </a:prstGeom>
          <a:noFill/>
        </p:spPr>
        <p:txBody>
          <a:bodyPr wrap="square" rtlCol="0">
            <a:spAutoFit/>
          </a:bodyPr>
          <a:lstStyle/>
          <a:p>
            <a:r>
              <a:rPr lang="en-GB" dirty="0"/>
              <a:t>Time </a:t>
            </a:r>
          </a:p>
          <a:p>
            <a:r>
              <a:rPr lang="en-GB" dirty="0"/>
              <a:t>Spent</a:t>
            </a:r>
          </a:p>
        </p:txBody>
      </p:sp>
    </p:spTree>
    <p:extLst>
      <p:ext uri="{BB962C8B-B14F-4D97-AF65-F5344CB8AC3E}">
        <p14:creationId xmlns:p14="http://schemas.microsoft.com/office/powerpoint/2010/main" val="29114162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8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p:bldP spid="34825" grpId="0"/>
      <p:bldP spid="34826" grpId="0"/>
      <p:bldP spid="34827" grpId="0"/>
      <p:bldP spid="34828" grpId="0"/>
      <p:bldP spid="34829" grpId="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a:t>Brain Physiology and the Arousal Cycle</a:t>
            </a:r>
          </a:p>
        </p:txBody>
      </p:sp>
    </p:spTree>
    <p:extLst>
      <p:ext uri="{BB962C8B-B14F-4D97-AF65-F5344CB8AC3E}">
        <p14:creationId xmlns:p14="http://schemas.microsoft.com/office/powerpoint/2010/main" val="3824999995"/>
      </p:ext>
    </p:extLst>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Brain Physiology?</a:t>
            </a:r>
          </a:p>
        </p:txBody>
      </p:sp>
      <p:sp>
        <p:nvSpPr>
          <p:cNvPr id="3" name="Content Placeholder 2"/>
          <p:cNvSpPr>
            <a:spLocks noGrp="1"/>
          </p:cNvSpPr>
          <p:nvPr>
            <p:ph idx="1"/>
          </p:nvPr>
        </p:nvSpPr>
        <p:spPr/>
        <p:txBody>
          <a:bodyPr/>
          <a:lstStyle/>
          <a:p>
            <a:endParaRPr lang="en-GB" dirty="0"/>
          </a:p>
        </p:txBody>
      </p:sp>
      <p:pic>
        <p:nvPicPr>
          <p:cNvPr id="1026" name="Picture 2" descr="\\cpfpsclc01fs\MyDocs$\crawforda1\Documents\Desktop\De-escalation\Triune bra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947737"/>
            <a:ext cx="6858000" cy="496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31476"/>
      </p:ext>
    </p:extLst>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altLang="en-US" dirty="0"/>
              <a:t>Use your hands to imagine your brain</a:t>
            </a:r>
            <a:endParaRPr lang="en-GB" dirty="0"/>
          </a:p>
        </p:txBody>
      </p:sp>
      <p:sp>
        <p:nvSpPr>
          <p:cNvPr id="10" name="Text Placeholder 9"/>
          <p:cNvSpPr>
            <a:spLocks noGrp="1"/>
          </p:cNvSpPr>
          <p:nvPr>
            <p:ph type="body" sz="quarter" idx="11"/>
          </p:nvPr>
        </p:nvSpPr>
        <p:spPr>
          <a:xfrm>
            <a:off x="468313" y="5589588"/>
            <a:ext cx="8245475" cy="287337"/>
          </a:xfrm>
        </p:spPr>
        <p:txBody>
          <a:bodyPr>
            <a:normAutofit fontScale="92500" lnSpcReduction="20000"/>
          </a:bodyPr>
          <a:lstStyle/>
          <a:p>
            <a:pPr marL="0" indent="0" algn="ctr">
              <a:buFont typeface="Wingdings 2" pitchFamily="18" charset="2"/>
              <a:buNone/>
              <a:defRPr/>
            </a:pPr>
            <a:r>
              <a:rPr lang="en-GB" sz="1600" i="1" dirty="0"/>
              <a:t>Hand model courtesy of Dan Siegel</a:t>
            </a:r>
          </a:p>
        </p:txBody>
      </p:sp>
      <p:pic>
        <p:nvPicPr>
          <p:cNvPr id="41988" name="Picture Placeholder 7"/>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a:stretch>
            <a:fillRect/>
          </a:stretch>
        </p:blipFill>
        <p:spPr>
          <a:xfrm>
            <a:off x="1295400" y="1773238"/>
            <a:ext cx="6591300" cy="3627437"/>
          </a:xfrm>
        </p:spPr>
      </p:pic>
    </p:spTree>
    <p:extLst>
      <p:ext uri="{BB962C8B-B14F-4D97-AF65-F5344CB8AC3E}">
        <p14:creationId xmlns:p14="http://schemas.microsoft.com/office/powerpoint/2010/main" val="3920882841"/>
      </p:ext>
    </p:extLst>
  </p:cSld>
  <p:clrMapOvr>
    <a:masterClrMapping/>
  </p:clrMapOvr>
  <p:transition spd="slow">
    <p:push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174732" cy="941948"/>
          </a:xfrm>
        </p:spPr>
        <p:txBody>
          <a:bodyPr/>
          <a:lstStyle/>
          <a:p>
            <a:r>
              <a:rPr lang="en-GB" dirty="0"/>
              <a:t>Now we look at what happens when…</a:t>
            </a:r>
          </a:p>
        </p:txBody>
      </p:sp>
      <p:sp>
        <p:nvSpPr>
          <p:cNvPr id="3" name="Text Placeholder 2"/>
          <p:cNvSpPr>
            <a:spLocks noGrp="1"/>
          </p:cNvSpPr>
          <p:nvPr>
            <p:ph type="body" sz="quarter" idx="11"/>
          </p:nvPr>
        </p:nvSpPr>
        <p:spPr/>
        <p:txBody>
          <a:bodyPr/>
          <a:lstStyle/>
          <a:p>
            <a:r>
              <a:rPr lang="en-GB" dirty="0"/>
              <a:t>When we get distressed we Flip Our Lid!</a:t>
            </a:r>
          </a:p>
        </p:txBody>
      </p:sp>
      <p:pic>
        <p:nvPicPr>
          <p:cNvPr id="5" name="Picture Placeholder 4"/>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l="9710" r="9710"/>
          <a:stretch>
            <a:fillRect/>
          </a:stretch>
        </p:blipFill>
        <p:spPr/>
      </p:pic>
    </p:spTree>
    <p:extLst>
      <p:ext uri="{BB962C8B-B14F-4D97-AF65-F5344CB8AC3E}">
        <p14:creationId xmlns:p14="http://schemas.microsoft.com/office/powerpoint/2010/main" val="2761840130"/>
      </p:ext>
    </p:extLst>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7" y="188640"/>
            <a:ext cx="7416824" cy="1008112"/>
          </a:xfrm>
        </p:spPr>
        <p:txBody>
          <a:bodyPr/>
          <a:lstStyle/>
          <a:p>
            <a:r>
              <a:rPr lang="en-GB" dirty="0">
                <a:solidFill>
                  <a:srgbClr val="FF0000"/>
                </a:solidFill>
              </a:rPr>
              <a:t>If we flip our lid…</a:t>
            </a:r>
          </a:p>
        </p:txBody>
      </p:sp>
      <p:sp>
        <p:nvSpPr>
          <p:cNvPr id="5" name="Text Placeholder 4"/>
          <p:cNvSpPr>
            <a:spLocks noGrp="1"/>
          </p:cNvSpPr>
          <p:nvPr>
            <p:ph type="body" sz="quarter" idx="10"/>
          </p:nvPr>
        </p:nvSpPr>
        <p:spPr/>
        <p:txBody>
          <a:bodyPr>
            <a:normAutofit fontScale="77500" lnSpcReduction="20000"/>
          </a:bodyPr>
          <a:lstStyle/>
          <a:p>
            <a:pPr marL="0" indent="0">
              <a:buNone/>
            </a:pPr>
            <a:r>
              <a:rPr lang="en-GB" b="1" dirty="0"/>
              <a:t>… the downstairs brain</a:t>
            </a:r>
          </a:p>
          <a:p>
            <a:pPr marL="0" indent="0">
              <a:buNone/>
            </a:pPr>
            <a:r>
              <a:rPr lang="en-GB" i="1" dirty="0"/>
              <a:t>- instantaneous response</a:t>
            </a:r>
          </a:p>
          <a:p>
            <a:r>
              <a:rPr lang="en-GB" dirty="0"/>
              <a:t>Fight</a:t>
            </a:r>
          </a:p>
          <a:p>
            <a:pPr lvl="1"/>
            <a:r>
              <a:rPr lang="en-GB" dirty="0"/>
              <a:t>Remove the threat</a:t>
            </a:r>
          </a:p>
          <a:p>
            <a:r>
              <a:rPr lang="en-GB" dirty="0"/>
              <a:t>Flight</a:t>
            </a:r>
          </a:p>
          <a:p>
            <a:pPr lvl="1"/>
            <a:r>
              <a:rPr lang="en-GB" dirty="0"/>
              <a:t>Remove self!</a:t>
            </a:r>
          </a:p>
          <a:p>
            <a:r>
              <a:rPr lang="en-GB" dirty="0"/>
              <a:t>Freeze</a:t>
            </a:r>
          </a:p>
          <a:p>
            <a:pPr lvl="1"/>
            <a:r>
              <a:rPr lang="en-GB" dirty="0"/>
              <a:t>Infantilise to attract adult help</a:t>
            </a:r>
          </a:p>
          <a:p>
            <a:pPr lvl="1"/>
            <a:r>
              <a:rPr lang="en-GB" dirty="0"/>
              <a:t>Immobility, big eyes, smiles, perhaps incontinence</a:t>
            </a:r>
          </a:p>
          <a:p>
            <a:endParaRPr lang="en-GB" dirty="0"/>
          </a:p>
        </p:txBody>
      </p:sp>
      <p:sp>
        <p:nvSpPr>
          <p:cNvPr id="7" name="Text Placeholder 6"/>
          <p:cNvSpPr>
            <a:spLocks noGrp="1"/>
          </p:cNvSpPr>
          <p:nvPr>
            <p:ph type="body" sz="quarter" idx="11"/>
          </p:nvPr>
        </p:nvSpPr>
        <p:spPr/>
        <p:txBody>
          <a:bodyPr>
            <a:normAutofit fontScale="70000" lnSpcReduction="20000"/>
          </a:bodyPr>
          <a:lstStyle/>
          <a:p>
            <a:pPr marL="0" indent="0">
              <a:buNone/>
            </a:pPr>
            <a:r>
              <a:rPr lang="en-GB" b="1" dirty="0"/>
              <a:t>… and the upstairs brain</a:t>
            </a:r>
          </a:p>
          <a:p>
            <a:pPr marL="0" indent="0">
              <a:buNone/>
            </a:pPr>
            <a:r>
              <a:rPr lang="en-GB" i="1" dirty="0"/>
              <a:t>- strategies and behaviours</a:t>
            </a:r>
          </a:p>
          <a:p>
            <a:r>
              <a:rPr lang="en-GB" dirty="0"/>
              <a:t>Aggression</a:t>
            </a:r>
          </a:p>
          <a:p>
            <a:pPr lvl="1"/>
            <a:r>
              <a:rPr lang="en-GB" dirty="0"/>
              <a:t>Safety through dominance</a:t>
            </a:r>
          </a:p>
          <a:p>
            <a:r>
              <a:rPr lang="en-GB" dirty="0"/>
              <a:t>Absence</a:t>
            </a:r>
          </a:p>
          <a:p>
            <a:pPr lvl="1"/>
            <a:r>
              <a:rPr lang="en-GB" dirty="0"/>
              <a:t>Safety through concealment</a:t>
            </a:r>
          </a:p>
          <a:p>
            <a:pPr lvl="1"/>
            <a:r>
              <a:rPr lang="en-GB" dirty="0"/>
              <a:t>I run!</a:t>
            </a:r>
          </a:p>
          <a:p>
            <a:r>
              <a:rPr lang="en-GB" dirty="0"/>
              <a:t>Appeasement</a:t>
            </a:r>
          </a:p>
          <a:p>
            <a:pPr lvl="1"/>
            <a:r>
              <a:rPr lang="en-GB" dirty="0"/>
              <a:t>Safety through manipulation</a:t>
            </a:r>
          </a:p>
          <a:p>
            <a:endParaRPr lang="en-GB" dirty="0"/>
          </a:p>
          <a:p>
            <a:pPr marL="0" indent="0">
              <a:buNone/>
            </a:pPr>
            <a:r>
              <a:rPr lang="en-GB" b="1" dirty="0"/>
              <a:t>… SURVIVING not thriving</a:t>
            </a:r>
          </a:p>
          <a:p>
            <a:endParaRPr lang="en-GB" dirty="0"/>
          </a:p>
        </p:txBody>
      </p:sp>
    </p:spTree>
    <p:extLst>
      <p:ext uri="{BB962C8B-B14F-4D97-AF65-F5344CB8AC3E}">
        <p14:creationId xmlns:p14="http://schemas.microsoft.com/office/powerpoint/2010/main" val="1265057807"/>
      </p:ext>
    </p:extLst>
  </p:cSld>
  <p:clrMapOvr>
    <a:masterClrMapping/>
  </p:clrMapOvr>
  <p:transition spd="slow">
    <p:push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7" y="332656"/>
            <a:ext cx="7776864" cy="830560"/>
          </a:xfrm>
        </p:spPr>
        <p:txBody>
          <a:bodyPr/>
          <a:lstStyle/>
          <a:p>
            <a:r>
              <a:rPr lang="en-GB" dirty="0">
                <a:solidFill>
                  <a:srgbClr val="FF0000"/>
                </a:solidFill>
              </a:rPr>
              <a:t>Putting the lid back on</a:t>
            </a:r>
          </a:p>
        </p:txBody>
      </p:sp>
      <p:sp>
        <p:nvSpPr>
          <p:cNvPr id="3" name="Text Placeholder 2"/>
          <p:cNvSpPr>
            <a:spLocks noGrp="1"/>
          </p:cNvSpPr>
          <p:nvPr>
            <p:ph type="body" sz="quarter" idx="10"/>
          </p:nvPr>
        </p:nvSpPr>
        <p:spPr/>
        <p:txBody>
          <a:bodyPr>
            <a:normAutofit fontScale="77500" lnSpcReduction="20000"/>
          </a:bodyPr>
          <a:lstStyle/>
          <a:p>
            <a:pPr marL="0" indent="0">
              <a:buNone/>
            </a:pPr>
            <a:r>
              <a:rPr lang="en-GB" dirty="0"/>
              <a:t>Escalation</a:t>
            </a:r>
          </a:p>
          <a:p>
            <a:r>
              <a:rPr lang="en-GB" dirty="0"/>
              <a:t>HPA (stress) axis</a:t>
            </a:r>
          </a:p>
          <a:p>
            <a:pPr lvl="1"/>
            <a:r>
              <a:rPr lang="en-GB" dirty="0"/>
              <a:t>adrenaline, cortisol, etc.</a:t>
            </a:r>
          </a:p>
          <a:p>
            <a:pPr lvl="1"/>
            <a:r>
              <a:rPr lang="en-GB" dirty="0"/>
              <a:t>rising blood pressure</a:t>
            </a:r>
          </a:p>
          <a:p>
            <a:pPr lvl="1"/>
            <a:r>
              <a:rPr lang="en-GB" dirty="0"/>
              <a:t>shallow breathing</a:t>
            </a:r>
          </a:p>
          <a:p>
            <a:pPr lvl="1"/>
            <a:r>
              <a:rPr lang="en-GB" dirty="0"/>
              <a:t>increased muscle tension</a:t>
            </a:r>
          </a:p>
          <a:p>
            <a:endParaRPr lang="en-GB" dirty="0"/>
          </a:p>
          <a:p>
            <a:r>
              <a:rPr lang="en-GB" dirty="0"/>
              <a:t>The downstairs brain is in charge</a:t>
            </a:r>
          </a:p>
          <a:p>
            <a:pPr marL="0" indent="0" algn="ctr">
              <a:buNone/>
            </a:pPr>
            <a:r>
              <a:rPr lang="en-GB" b="1" dirty="0"/>
              <a:t>SURVIVAL</a:t>
            </a:r>
          </a:p>
        </p:txBody>
      </p:sp>
      <p:sp>
        <p:nvSpPr>
          <p:cNvPr id="4" name="Text Placeholder 3"/>
          <p:cNvSpPr>
            <a:spLocks noGrp="1"/>
          </p:cNvSpPr>
          <p:nvPr>
            <p:ph type="body" sz="quarter" idx="11"/>
          </p:nvPr>
        </p:nvSpPr>
        <p:spPr/>
        <p:txBody>
          <a:bodyPr>
            <a:normAutofit fontScale="77500" lnSpcReduction="20000"/>
          </a:bodyPr>
          <a:lstStyle/>
          <a:p>
            <a:pPr marL="0" indent="0">
              <a:buNone/>
            </a:pPr>
            <a:r>
              <a:rPr lang="en-GB" dirty="0"/>
              <a:t>De-escalation</a:t>
            </a:r>
          </a:p>
          <a:p>
            <a:r>
              <a:rPr lang="en-GB" dirty="0" err="1"/>
              <a:t>Vagus</a:t>
            </a:r>
            <a:r>
              <a:rPr lang="en-GB" dirty="0"/>
              <a:t> nerve</a:t>
            </a:r>
          </a:p>
          <a:p>
            <a:pPr lvl="1"/>
            <a:r>
              <a:rPr lang="en-GB" dirty="0"/>
              <a:t>oxytocin, dopamine, etc. </a:t>
            </a:r>
          </a:p>
          <a:p>
            <a:pPr lvl="1"/>
            <a:r>
              <a:rPr lang="en-GB" dirty="0"/>
              <a:t>lowering blood pressure </a:t>
            </a:r>
          </a:p>
          <a:p>
            <a:pPr lvl="1"/>
            <a:r>
              <a:rPr lang="en-GB" dirty="0"/>
              <a:t>deeper breathing</a:t>
            </a:r>
          </a:p>
          <a:p>
            <a:pPr lvl="1"/>
            <a:r>
              <a:rPr lang="en-GB" dirty="0"/>
              <a:t>reduced muscle tension</a:t>
            </a:r>
          </a:p>
          <a:p>
            <a:endParaRPr lang="en-GB" dirty="0"/>
          </a:p>
          <a:p>
            <a:r>
              <a:rPr lang="en-GB" dirty="0"/>
              <a:t>The upstairs brain is back in action</a:t>
            </a:r>
          </a:p>
          <a:p>
            <a:pPr marL="0" indent="0" algn="ctr">
              <a:buNone/>
            </a:pPr>
            <a:r>
              <a:rPr lang="en-GB" b="1" dirty="0"/>
              <a:t>SAFETY</a:t>
            </a:r>
          </a:p>
          <a:p>
            <a:pPr lvl="1"/>
            <a:endParaRPr lang="en-GB" dirty="0"/>
          </a:p>
        </p:txBody>
      </p:sp>
    </p:spTree>
    <p:extLst>
      <p:ext uri="{BB962C8B-B14F-4D97-AF65-F5344CB8AC3E}">
        <p14:creationId xmlns:p14="http://schemas.microsoft.com/office/powerpoint/2010/main" val="3206039477"/>
      </p:ext>
    </p:extLst>
  </p:cSld>
  <p:clrMapOvr>
    <a:masterClrMapping/>
  </p:clrMapOvr>
  <p:transition spd="slow">
    <p:push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 of touch</a:t>
            </a:r>
          </a:p>
        </p:txBody>
      </p:sp>
      <p:sp>
        <p:nvSpPr>
          <p:cNvPr id="3" name="Text Placeholder 2"/>
          <p:cNvSpPr>
            <a:spLocks noGrp="1"/>
          </p:cNvSpPr>
          <p:nvPr>
            <p:ph type="body" sz="quarter" idx="10"/>
          </p:nvPr>
        </p:nvSpPr>
        <p:spPr>
          <a:xfrm>
            <a:off x="457200" y="1916832"/>
            <a:ext cx="8219256" cy="4032448"/>
          </a:xfrm>
        </p:spPr>
        <p:txBody>
          <a:bodyPr/>
          <a:lstStyle/>
          <a:p>
            <a:r>
              <a:rPr lang="en-GB" dirty="0"/>
              <a:t>Know the child well e.g. previous trauma</a:t>
            </a:r>
          </a:p>
          <a:p>
            <a:r>
              <a:rPr lang="en-GB" dirty="0"/>
              <a:t>Think about how you move in and out of their own space</a:t>
            </a:r>
          </a:p>
          <a:p>
            <a:r>
              <a:rPr lang="en-GB" dirty="0"/>
              <a:t>Part of wellbeing plan to support child</a:t>
            </a:r>
          </a:p>
          <a:p>
            <a:r>
              <a:rPr lang="en-GB" dirty="0"/>
              <a:t>Discussed with parents</a:t>
            </a:r>
          </a:p>
          <a:p>
            <a:endParaRPr lang="en-GB" dirty="0"/>
          </a:p>
          <a:p>
            <a:r>
              <a:rPr lang="en-GB" dirty="0"/>
              <a:t>Never place yourself or the child at risk</a:t>
            </a:r>
          </a:p>
        </p:txBody>
      </p:sp>
    </p:spTree>
    <p:extLst>
      <p:ext uri="{BB962C8B-B14F-4D97-AF65-F5344CB8AC3E}">
        <p14:creationId xmlns:p14="http://schemas.microsoft.com/office/powerpoint/2010/main" val="2344867728"/>
      </p:ext>
    </p:extLst>
  </p:cSld>
  <p:clrMapOvr>
    <a:masterClrMapping/>
  </p:clrMapOvr>
  <p:transition spd="slow">
    <p:push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27584" y="278104"/>
            <a:ext cx="7793037" cy="1143000"/>
          </a:xfrm>
        </p:spPr>
        <p:txBody>
          <a:bodyPr/>
          <a:lstStyle/>
          <a:p>
            <a:r>
              <a:rPr lang="en-GB" sz="3200" dirty="0"/>
              <a:t>Positive Model of Behaviour Management</a:t>
            </a:r>
          </a:p>
        </p:txBody>
      </p:sp>
      <p:sp>
        <p:nvSpPr>
          <p:cNvPr id="34820" name="Line 4"/>
          <p:cNvSpPr>
            <a:spLocks noChangeShapeType="1"/>
          </p:cNvSpPr>
          <p:nvPr/>
        </p:nvSpPr>
        <p:spPr bwMode="auto">
          <a:xfrm flipH="1">
            <a:off x="2195513" y="2349500"/>
            <a:ext cx="2160587" cy="3384550"/>
          </a:xfrm>
          <a:prstGeom prst="line">
            <a:avLst/>
          </a:prstGeom>
          <a:noFill/>
          <a:ln w="38100">
            <a:solidFill>
              <a:schemeClr val="tx1"/>
            </a:solidFill>
            <a:miter lim="800000"/>
            <a:headEnd/>
            <a:tailEnd/>
          </a:ln>
          <a:effectLst/>
        </p:spPr>
        <p:txBody>
          <a:bodyPr wrap="none"/>
          <a:lstStyle/>
          <a:p>
            <a:endParaRPr lang="en-US" dirty="0"/>
          </a:p>
        </p:txBody>
      </p:sp>
      <p:sp>
        <p:nvSpPr>
          <p:cNvPr id="34821" name="Line 5"/>
          <p:cNvSpPr>
            <a:spLocks noChangeShapeType="1"/>
          </p:cNvSpPr>
          <p:nvPr/>
        </p:nvSpPr>
        <p:spPr bwMode="auto">
          <a:xfrm>
            <a:off x="2195513" y="5734050"/>
            <a:ext cx="4608512" cy="0"/>
          </a:xfrm>
          <a:prstGeom prst="line">
            <a:avLst/>
          </a:prstGeom>
          <a:noFill/>
          <a:ln w="38100">
            <a:solidFill>
              <a:schemeClr val="tx1"/>
            </a:solidFill>
            <a:miter lim="800000"/>
            <a:headEnd/>
            <a:tailEnd/>
          </a:ln>
          <a:effectLst/>
        </p:spPr>
        <p:txBody>
          <a:bodyPr wrap="none"/>
          <a:lstStyle/>
          <a:p>
            <a:endParaRPr lang="en-US" dirty="0"/>
          </a:p>
        </p:txBody>
      </p:sp>
      <p:sp>
        <p:nvSpPr>
          <p:cNvPr id="34822" name="Line 6"/>
          <p:cNvSpPr>
            <a:spLocks noChangeShapeType="1"/>
          </p:cNvSpPr>
          <p:nvPr/>
        </p:nvSpPr>
        <p:spPr bwMode="auto">
          <a:xfrm>
            <a:off x="4356100" y="2349500"/>
            <a:ext cx="2447925" cy="3384550"/>
          </a:xfrm>
          <a:prstGeom prst="line">
            <a:avLst/>
          </a:prstGeom>
          <a:noFill/>
          <a:ln w="38100">
            <a:solidFill>
              <a:schemeClr val="tx1"/>
            </a:solidFill>
            <a:miter lim="800000"/>
            <a:headEnd/>
            <a:tailEnd/>
          </a:ln>
          <a:effectLst/>
        </p:spPr>
        <p:txBody>
          <a:bodyPr wrap="none"/>
          <a:lstStyle/>
          <a:p>
            <a:endParaRPr lang="en-US" dirty="0"/>
          </a:p>
        </p:txBody>
      </p:sp>
      <p:sp>
        <p:nvSpPr>
          <p:cNvPr id="34823" name="Text Box 7"/>
          <p:cNvSpPr txBox="1">
            <a:spLocks noChangeArrowheads="1"/>
          </p:cNvSpPr>
          <p:nvPr/>
        </p:nvSpPr>
        <p:spPr bwMode="auto">
          <a:xfrm>
            <a:off x="3760520" y="3162861"/>
            <a:ext cx="1335622" cy="523220"/>
          </a:xfrm>
          <a:prstGeom prst="rect">
            <a:avLst/>
          </a:prstGeom>
          <a:noFill/>
          <a:ln w="9525">
            <a:noFill/>
            <a:miter lim="800000"/>
            <a:headEnd/>
            <a:tailEnd/>
          </a:ln>
          <a:effectLst/>
        </p:spPr>
        <p:txBody>
          <a:bodyPr wrap="none">
            <a:spAutoFit/>
          </a:bodyPr>
          <a:lstStyle/>
          <a:p>
            <a:pPr algn="ctr"/>
            <a:r>
              <a:rPr lang="en-GB" sz="1400" b="1" dirty="0">
                <a:solidFill>
                  <a:srgbClr val="FF0000"/>
                </a:solidFill>
                <a:latin typeface="Arial" charset="0"/>
              </a:rPr>
              <a:t>Dealing with </a:t>
            </a:r>
          </a:p>
          <a:p>
            <a:pPr algn="ctr"/>
            <a:r>
              <a:rPr lang="en-GB" sz="1400" b="1" dirty="0">
                <a:solidFill>
                  <a:srgbClr val="FF0000"/>
                </a:solidFill>
                <a:latin typeface="Arial" charset="0"/>
              </a:rPr>
              <a:t>problems</a:t>
            </a:r>
          </a:p>
        </p:txBody>
      </p:sp>
      <p:sp>
        <p:nvSpPr>
          <p:cNvPr id="34825" name="Text Box 9"/>
          <p:cNvSpPr txBox="1">
            <a:spLocks noChangeArrowheads="1"/>
          </p:cNvSpPr>
          <p:nvPr/>
        </p:nvSpPr>
        <p:spPr bwMode="auto">
          <a:xfrm>
            <a:off x="3331853" y="4149725"/>
            <a:ext cx="2329484" cy="523220"/>
          </a:xfrm>
          <a:prstGeom prst="rect">
            <a:avLst/>
          </a:prstGeom>
          <a:noFill/>
          <a:ln w="9525">
            <a:noFill/>
            <a:miter lim="800000"/>
            <a:headEnd/>
            <a:tailEnd/>
          </a:ln>
          <a:effectLst/>
        </p:spPr>
        <p:txBody>
          <a:bodyPr wrap="none">
            <a:spAutoFit/>
          </a:bodyPr>
          <a:lstStyle/>
          <a:p>
            <a:pPr algn="ctr"/>
            <a:r>
              <a:rPr lang="en-GB" sz="1400" b="1" dirty="0">
                <a:solidFill>
                  <a:srgbClr val="009900"/>
                </a:solidFill>
                <a:latin typeface="Arial" charset="0"/>
              </a:rPr>
              <a:t>Managing behaviour with</a:t>
            </a:r>
          </a:p>
          <a:p>
            <a:pPr algn="ctr"/>
            <a:r>
              <a:rPr lang="en-GB" sz="1400" b="1" dirty="0">
                <a:solidFill>
                  <a:srgbClr val="009900"/>
                </a:solidFill>
                <a:latin typeface="Arial" charset="0"/>
              </a:rPr>
              <a:t>Classroom strategies</a:t>
            </a:r>
          </a:p>
        </p:txBody>
      </p:sp>
      <p:sp>
        <p:nvSpPr>
          <p:cNvPr id="34826" name="Text Box 10"/>
          <p:cNvSpPr txBox="1">
            <a:spLocks noChangeArrowheads="1"/>
          </p:cNvSpPr>
          <p:nvPr/>
        </p:nvSpPr>
        <p:spPr bwMode="auto">
          <a:xfrm>
            <a:off x="2700338" y="5229225"/>
            <a:ext cx="3653564" cy="307777"/>
          </a:xfrm>
          <a:prstGeom prst="rect">
            <a:avLst/>
          </a:prstGeom>
          <a:noFill/>
          <a:ln w="9525">
            <a:noFill/>
            <a:miter lim="800000"/>
            <a:headEnd/>
            <a:tailEnd/>
          </a:ln>
          <a:effectLst/>
        </p:spPr>
        <p:txBody>
          <a:bodyPr wrap="none">
            <a:spAutoFit/>
          </a:bodyPr>
          <a:lstStyle/>
          <a:p>
            <a:r>
              <a:rPr lang="en-GB" sz="1400" b="1" dirty="0">
                <a:solidFill>
                  <a:srgbClr val="002060"/>
                </a:solidFill>
                <a:latin typeface="Arial" charset="0"/>
              </a:rPr>
              <a:t>Creating a positive learning environment</a:t>
            </a:r>
          </a:p>
        </p:txBody>
      </p:sp>
      <p:sp>
        <p:nvSpPr>
          <p:cNvPr id="34827" name="Text Box 11"/>
          <p:cNvSpPr txBox="1">
            <a:spLocks noChangeArrowheads="1"/>
          </p:cNvSpPr>
          <p:nvPr/>
        </p:nvSpPr>
        <p:spPr bwMode="auto">
          <a:xfrm>
            <a:off x="5148263" y="2924175"/>
            <a:ext cx="1695450" cy="366713"/>
          </a:xfrm>
          <a:prstGeom prst="rect">
            <a:avLst/>
          </a:prstGeom>
          <a:noFill/>
          <a:ln w="9525">
            <a:noFill/>
            <a:miter lim="800000"/>
            <a:headEnd/>
            <a:tailEnd/>
          </a:ln>
          <a:effectLst/>
        </p:spPr>
        <p:txBody>
          <a:bodyPr wrap="none">
            <a:spAutoFit/>
          </a:bodyPr>
          <a:lstStyle/>
          <a:p>
            <a:r>
              <a:rPr lang="en-GB" sz="1800" dirty="0">
                <a:solidFill>
                  <a:srgbClr val="FF0000"/>
                </a:solidFill>
              </a:rPr>
              <a:t>Troubleshooting</a:t>
            </a:r>
          </a:p>
        </p:txBody>
      </p:sp>
      <p:sp>
        <p:nvSpPr>
          <p:cNvPr id="34828" name="Text Box 12"/>
          <p:cNvSpPr txBox="1">
            <a:spLocks noChangeArrowheads="1"/>
          </p:cNvSpPr>
          <p:nvPr/>
        </p:nvSpPr>
        <p:spPr bwMode="auto">
          <a:xfrm>
            <a:off x="5940425" y="4076700"/>
            <a:ext cx="1377950" cy="366713"/>
          </a:xfrm>
          <a:prstGeom prst="rect">
            <a:avLst/>
          </a:prstGeom>
          <a:noFill/>
          <a:ln w="9525">
            <a:noFill/>
            <a:miter lim="800000"/>
            <a:headEnd/>
            <a:tailEnd/>
          </a:ln>
          <a:effectLst/>
        </p:spPr>
        <p:txBody>
          <a:bodyPr wrap="none">
            <a:spAutoFit/>
          </a:bodyPr>
          <a:lstStyle/>
          <a:p>
            <a:r>
              <a:rPr lang="en-GB" sz="1800" dirty="0">
                <a:solidFill>
                  <a:srgbClr val="009900"/>
                </a:solidFill>
              </a:rPr>
              <a:t>Management</a:t>
            </a:r>
          </a:p>
        </p:txBody>
      </p:sp>
      <p:sp>
        <p:nvSpPr>
          <p:cNvPr id="34829" name="Text Box 13"/>
          <p:cNvSpPr txBox="1">
            <a:spLocks noChangeArrowheads="1"/>
          </p:cNvSpPr>
          <p:nvPr/>
        </p:nvSpPr>
        <p:spPr bwMode="auto">
          <a:xfrm>
            <a:off x="6732588" y="5084763"/>
            <a:ext cx="1174750" cy="366712"/>
          </a:xfrm>
          <a:prstGeom prst="rect">
            <a:avLst/>
          </a:prstGeom>
          <a:noFill/>
          <a:ln w="9525">
            <a:noFill/>
            <a:miter lim="800000"/>
            <a:headEnd/>
            <a:tailEnd/>
          </a:ln>
          <a:effectLst/>
        </p:spPr>
        <p:txBody>
          <a:bodyPr wrap="none">
            <a:spAutoFit/>
          </a:bodyPr>
          <a:lstStyle/>
          <a:p>
            <a:r>
              <a:rPr lang="en-GB" sz="1800" dirty="0">
                <a:solidFill>
                  <a:srgbClr val="070709"/>
                </a:solidFill>
              </a:rPr>
              <a:t>Prevention</a:t>
            </a:r>
          </a:p>
        </p:txBody>
      </p:sp>
      <p:sp>
        <p:nvSpPr>
          <p:cNvPr id="34830" name="Line 14"/>
          <p:cNvSpPr>
            <a:spLocks noChangeShapeType="1"/>
          </p:cNvSpPr>
          <p:nvPr/>
        </p:nvSpPr>
        <p:spPr bwMode="auto">
          <a:xfrm>
            <a:off x="2771775" y="4797425"/>
            <a:ext cx="3313113" cy="0"/>
          </a:xfrm>
          <a:prstGeom prst="line">
            <a:avLst/>
          </a:prstGeom>
          <a:noFill/>
          <a:ln w="9525">
            <a:solidFill>
              <a:schemeClr val="tx1"/>
            </a:solidFill>
            <a:miter lim="800000"/>
            <a:headEnd/>
            <a:tailEnd/>
          </a:ln>
          <a:effectLst/>
        </p:spPr>
        <p:txBody>
          <a:bodyPr wrap="none"/>
          <a:lstStyle/>
          <a:p>
            <a:endParaRPr lang="en-US" dirty="0"/>
          </a:p>
        </p:txBody>
      </p:sp>
      <p:sp>
        <p:nvSpPr>
          <p:cNvPr id="34831" name="Line 15"/>
          <p:cNvSpPr>
            <a:spLocks noChangeShapeType="1"/>
          </p:cNvSpPr>
          <p:nvPr/>
        </p:nvSpPr>
        <p:spPr bwMode="auto">
          <a:xfrm>
            <a:off x="3492500" y="3716338"/>
            <a:ext cx="1871663" cy="0"/>
          </a:xfrm>
          <a:prstGeom prst="line">
            <a:avLst/>
          </a:prstGeom>
          <a:noFill/>
          <a:ln w="9525">
            <a:solidFill>
              <a:schemeClr val="tx1"/>
            </a:solidFill>
            <a:miter lim="800000"/>
            <a:headEnd/>
            <a:tailEnd/>
          </a:ln>
          <a:effectLst/>
        </p:spPr>
        <p:txBody>
          <a:bodyPr wrap="none"/>
          <a:lstStyle/>
          <a:p>
            <a:endParaRPr lang="en-US" dirty="0"/>
          </a:p>
        </p:txBody>
      </p:sp>
      <p:sp>
        <p:nvSpPr>
          <p:cNvPr id="34833" name="Text Box 17"/>
          <p:cNvSpPr txBox="1">
            <a:spLocks noChangeArrowheads="1"/>
          </p:cNvSpPr>
          <p:nvPr/>
        </p:nvSpPr>
        <p:spPr bwMode="auto">
          <a:xfrm>
            <a:off x="7740352" y="6242049"/>
            <a:ext cx="1054100" cy="274637"/>
          </a:xfrm>
          <a:prstGeom prst="rect">
            <a:avLst/>
          </a:prstGeom>
          <a:noFill/>
          <a:ln w="9525">
            <a:noFill/>
            <a:miter lim="800000"/>
            <a:headEnd/>
            <a:tailEnd/>
          </a:ln>
          <a:effectLst/>
        </p:spPr>
        <p:txBody>
          <a:bodyPr wrap="none">
            <a:spAutoFit/>
          </a:bodyPr>
          <a:lstStyle/>
          <a:p>
            <a:r>
              <a:rPr lang="en-GB" sz="1200" dirty="0"/>
              <a:t>Birkett (2005)</a:t>
            </a:r>
          </a:p>
        </p:txBody>
      </p:sp>
      <p:sp>
        <p:nvSpPr>
          <p:cNvPr id="2" name="TextBox 1"/>
          <p:cNvSpPr txBox="1"/>
          <p:nvPr/>
        </p:nvSpPr>
        <p:spPr>
          <a:xfrm>
            <a:off x="2411760" y="6010036"/>
            <a:ext cx="5040560" cy="369332"/>
          </a:xfrm>
          <a:prstGeom prst="rect">
            <a:avLst/>
          </a:prstGeom>
          <a:noFill/>
        </p:spPr>
        <p:txBody>
          <a:bodyPr wrap="square" rtlCol="0">
            <a:spAutoFit/>
          </a:bodyPr>
          <a:lstStyle/>
          <a:p>
            <a:r>
              <a:rPr lang="en-GB" dirty="0"/>
              <a:t>High Quality Learning and Teaching</a:t>
            </a:r>
          </a:p>
        </p:txBody>
      </p:sp>
      <p:cxnSp>
        <p:nvCxnSpPr>
          <p:cNvPr id="4" name="Straight Arrow Connector 3"/>
          <p:cNvCxnSpPr/>
          <p:nvPr/>
        </p:nvCxnSpPr>
        <p:spPr bwMode="auto">
          <a:xfrm>
            <a:off x="899592" y="2204864"/>
            <a:ext cx="0" cy="3529186"/>
          </a:xfrm>
          <a:prstGeom prst="straightConnector1">
            <a:avLst/>
          </a:prstGeom>
          <a:ln w="41275">
            <a:headEnd type="triangle"/>
            <a:tailEnd type="triangle"/>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922586" y="3477498"/>
            <a:ext cx="1656730" cy="646331"/>
          </a:xfrm>
          <a:prstGeom prst="rect">
            <a:avLst/>
          </a:prstGeom>
          <a:noFill/>
        </p:spPr>
        <p:txBody>
          <a:bodyPr wrap="square" rtlCol="0">
            <a:spAutoFit/>
          </a:bodyPr>
          <a:lstStyle/>
          <a:p>
            <a:r>
              <a:rPr lang="en-GB" dirty="0"/>
              <a:t>Time </a:t>
            </a:r>
          </a:p>
          <a:p>
            <a:r>
              <a:rPr lang="en-GB" dirty="0"/>
              <a:t>Spent</a:t>
            </a:r>
          </a:p>
        </p:txBody>
      </p:sp>
    </p:spTree>
    <p:extLst>
      <p:ext uri="{BB962C8B-B14F-4D97-AF65-F5344CB8AC3E}">
        <p14:creationId xmlns:p14="http://schemas.microsoft.com/office/powerpoint/2010/main" val="11054762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8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p:bldP spid="34825" grpId="0"/>
      <p:bldP spid="34826" grpId="0"/>
      <p:bldP spid="34827" grpId="0"/>
      <p:bldP spid="34828" grpId="0"/>
      <p:bldP spid="3482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Warning</a:t>
            </a:r>
          </a:p>
        </p:txBody>
      </p:sp>
      <p:sp>
        <p:nvSpPr>
          <p:cNvPr id="3" name="Content Placeholder 2"/>
          <p:cNvSpPr>
            <a:spLocks noGrp="1"/>
          </p:cNvSpPr>
          <p:nvPr>
            <p:ph idx="1"/>
          </p:nvPr>
        </p:nvSpPr>
        <p:spPr/>
        <p:txBody>
          <a:bodyPr/>
          <a:lstStyle/>
          <a:p>
            <a:r>
              <a:rPr lang="en-GB" dirty="0"/>
              <a:t>The vast majority of pupils are fully engaged in learning, they behave well in class and act responsibly</a:t>
            </a:r>
          </a:p>
          <a:p>
            <a:r>
              <a:rPr lang="en-GB" dirty="0"/>
              <a:t>Do not panic over the next section, you are likely never to need this knowledge in your teaching career but!</a:t>
            </a:r>
          </a:p>
        </p:txBody>
      </p:sp>
    </p:spTree>
    <p:extLst>
      <p:ext uri="{BB962C8B-B14F-4D97-AF65-F5344CB8AC3E}">
        <p14:creationId xmlns:p14="http://schemas.microsoft.com/office/powerpoint/2010/main" val="3669627122"/>
      </p:ext>
    </p:extLst>
  </p:cSld>
  <p:clrMapOvr>
    <a:masterClrMapping/>
  </p:clrMapOvr>
  <p:transition spd="slow">
    <p:push dir="u"/>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41504" y="332656"/>
            <a:ext cx="7793037" cy="779810"/>
          </a:xfrm>
        </p:spPr>
        <p:txBody>
          <a:bodyPr/>
          <a:lstStyle/>
          <a:p>
            <a:r>
              <a:rPr lang="en-GB" altLang="en-US" dirty="0"/>
              <a:t>The Arousal Cycle</a:t>
            </a:r>
          </a:p>
        </p:txBody>
      </p:sp>
      <p:sp>
        <p:nvSpPr>
          <p:cNvPr id="27651" name="Line 3"/>
          <p:cNvSpPr>
            <a:spLocks noChangeShapeType="1"/>
          </p:cNvSpPr>
          <p:nvPr/>
        </p:nvSpPr>
        <p:spPr bwMode="auto">
          <a:xfrm>
            <a:off x="1258888" y="2276475"/>
            <a:ext cx="0" cy="3313113"/>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2" name="Line 4"/>
          <p:cNvSpPr>
            <a:spLocks noChangeShapeType="1"/>
          </p:cNvSpPr>
          <p:nvPr/>
        </p:nvSpPr>
        <p:spPr bwMode="auto">
          <a:xfrm>
            <a:off x="1258888" y="5589588"/>
            <a:ext cx="7058025" cy="0"/>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3" name="Freeform 5"/>
          <p:cNvSpPr>
            <a:spLocks/>
          </p:cNvSpPr>
          <p:nvPr/>
        </p:nvSpPr>
        <p:spPr bwMode="auto">
          <a:xfrm>
            <a:off x="1285875" y="2916238"/>
            <a:ext cx="1976438" cy="2655887"/>
          </a:xfrm>
          <a:custGeom>
            <a:avLst/>
            <a:gdLst>
              <a:gd name="T0" fmla="*/ 0 w 1245"/>
              <a:gd name="T1" fmla="*/ 1673 h 1673"/>
              <a:gd name="T2" fmla="*/ 132 w 1245"/>
              <a:gd name="T3" fmla="*/ 1642 h 1673"/>
              <a:gd name="T4" fmla="*/ 210 w 1245"/>
              <a:gd name="T5" fmla="*/ 1603 h 1673"/>
              <a:gd name="T6" fmla="*/ 264 w 1245"/>
              <a:gd name="T7" fmla="*/ 1588 h 1673"/>
              <a:gd name="T8" fmla="*/ 381 w 1245"/>
              <a:gd name="T9" fmla="*/ 1510 h 1673"/>
              <a:gd name="T10" fmla="*/ 451 w 1245"/>
              <a:gd name="T11" fmla="*/ 1463 h 1673"/>
              <a:gd name="T12" fmla="*/ 513 w 1245"/>
              <a:gd name="T13" fmla="*/ 1417 h 1673"/>
              <a:gd name="T14" fmla="*/ 622 w 1245"/>
              <a:gd name="T15" fmla="*/ 1339 h 1673"/>
              <a:gd name="T16" fmla="*/ 646 w 1245"/>
              <a:gd name="T17" fmla="*/ 1315 h 1673"/>
              <a:gd name="T18" fmla="*/ 692 w 1245"/>
              <a:gd name="T19" fmla="*/ 1284 h 1673"/>
              <a:gd name="T20" fmla="*/ 778 w 1245"/>
              <a:gd name="T21" fmla="*/ 1206 h 1673"/>
              <a:gd name="T22" fmla="*/ 832 w 1245"/>
              <a:gd name="T23" fmla="*/ 1144 h 1673"/>
              <a:gd name="T24" fmla="*/ 871 w 1245"/>
              <a:gd name="T25" fmla="*/ 1074 h 1673"/>
              <a:gd name="T26" fmla="*/ 887 w 1245"/>
              <a:gd name="T27" fmla="*/ 1051 h 1673"/>
              <a:gd name="T28" fmla="*/ 918 w 1245"/>
              <a:gd name="T29" fmla="*/ 1012 h 1673"/>
              <a:gd name="T30" fmla="*/ 926 w 1245"/>
              <a:gd name="T31" fmla="*/ 989 h 1673"/>
              <a:gd name="T32" fmla="*/ 1011 w 1245"/>
              <a:gd name="T33" fmla="*/ 841 h 1673"/>
              <a:gd name="T34" fmla="*/ 1128 w 1245"/>
              <a:gd name="T35" fmla="*/ 498 h 1673"/>
              <a:gd name="T36" fmla="*/ 1198 w 1245"/>
              <a:gd name="T37" fmla="*/ 233 h 1673"/>
              <a:gd name="T38" fmla="*/ 1245 w 1245"/>
              <a:gd name="T39" fmla="*/ 117 h 1673"/>
              <a:gd name="T40" fmla="*/ 1245 w 1245"/>
              <a:gd name="T41" fmla="*/ 0 h 1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5" h="1673">
                <a:moveTo>
                  <a:pt x="0" y="1673"/>
                </a:moveTo>
                <a:cubicBezTo>
                  <a:pt x="39" y="1667"/>
                  <a:pt x="98" y="1664"/>
                  <a:pt x="132" y="1642"/>
                </a:cubicBezTo>
                <a:cubicBezTo>
                  <a:pt x="164" y="1621"/>
                  <a:pt x="163" y="1620"/>
                  <a:pt x="210" y="1603"/>
                </a:cubicBezTo>
                <a:cubicBezTo>
                  <a:pt x="237" y="1593"/>
                  <a:pt x="240" y="1600"/>
                  <a:pt x="264" y="1588"/>
                </a:cubicBezTo>
                <a:cubicBezTo>
                  <a:pt x="307" y="1566"/>
                  <a:pt x="333" y="1527"/>
                  <a:pt x="381" y="1510"/>
                </a:cubicBezTo>
                <a:cubicBezTo>
                  <a:pt x="404" y="1487"/>
                  <a:pt x="424" y="1481"/>
                  <a:pt x="451" y="1463"/>
                </a:cubicBezTo>
                <a:cubicBezTo>
                  <a:pt x="470" y="1436"/>
                  <a:pt x="486" y="1435"/>
                  <a:pt x="513" y="1417"/>
                </a:cubicBezTo>
                <a:cubicBezTo>
                  <a:pt x="536" y="1382"/>
                  <a:pt x="587" y="1363"/>
                  <a:pt x="622" y="1339"/>
                </a:cubicBezTo>
                <a:cubicBezTo>
                  <a:pt x="631" y="1333"/>
                  <a:pt x="637" y="1322"/>
                  <a:pt x="646" y="1315"/>
                </a:cubicBezTo>
                <a:cubicBezTo>
                  <a:pt x="661" y="1304"/>
                  <a:pt x="692" y="1284"/>
                  <a:pt x="692" y="1284"/>
                </a:cubicBezTo>
                <a:cubicBezTo>
                  <a:pt x="714" y="1253"/>
                  <a:pt x="746" y="1228"/>
                  <a:pt x="778" y="1206"/>
                </a:cubicBezTo>
                <a:cubicBezTo>
                  <a:pt x="814" y="1152"/>
                  <a:pt x="794" y="1171"/>
                  <a:pt x="832" y="1144"/>
                </a:cubicBezTo>
                <a:cubicBezTo>
                  <a:pt x="846" y="1104"/>
                  <a:pt x="836" y="1126"/>
                  <a:pt x="871" y="1074"/>
                </a:cubicBezTo>
                <a:cubicBezTo>
                  <a:pt x="876" y="1066"/>
                  <a:pt x="887" y="1051"/>
                  <a:pt x="887" y="1051"/>
                </a:cubicBezTo>
                <a:cubicBezTo>
                  <a:pt x="907" y="991"/>
                  <a:pt x="878" y="1061"/>
                  <a:pt x="918" y="1012"/>
                </a:cubicBezTo>
                <a:cubicBezTo>
                  <a:pt x="923" y="1006"/>
                  <a:pt x="922" y="996"/>
                  <a:pt x="926" y="989"/>
                </a:cubicBezTo>
                <a:cubicBezTo>
                  <a:pt x="951" y="938"/>
                  <a:pt x="983" y="891"/>
                  <a:pt x="1011" y="841"/>
                </a:cubicBezTo>
                <a:cubicBezTo>
                  <a:pt x="1041" y="723"/>
                  <a:pt x="1088" y="613"/>
                  <a:pt x="1128" y="498"/>
                </a:cubicBezTo>
                <a:cubicBezTo>
                  <a:pt x="1142" y="407"/>
                  <a:pt x="1168" y="320"/>
                  <a:pt x="1198" y="233"/>
                </a:cubicBezTo>
                <a:cubicBezTo>
                  <a:pt x="1209" y="201"/>
                  <a:pt x="1245" y="147"/>
                  <a:pt x="1245" y="117"/>
                </a:cubicBezTo>
                <a:cubicBezTo>
                  <a:pt x="1245" y="78"/>
                  <a:pt x="1245" y="39"/>
                  <a:pt x="1245" y="0"/>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4" name="Freeform 6"/>
          <p:cNvSpPr>
            <a:spLocks/>
          </p:cNvSpPr>
          <p:nvPr/>
        </p:nvSpPr>
        <p:spPr bwMode="auto">
          <a:xfrm>
            <a:off x="3276600" y="2708275"/>
            <a:ext cx="863600" cy="215900"/>
          </a:xfrm>
          <a:custGeom>
            <a:avLst/>
            <a:gdLst>
              <a:gd name="T0" fmla="*/ 0 w 588"/>
              <a:gd name="T1" fmla="*/ 132 h 151"/>
              <a:gd name="T2" fmla="*/ 202 w 588"/>
              <a:gd name="T3" fmla="*/ 0 h 151"/>
              <a:gd name="T4" fmla="*/ 436 w 588"/>
              <a:gd name="T5" fmla="*/ 38 h 151"/>
              <a:gd name="T6" fmla="*/ 506 w 588"/>
              <a:gd name="T7" fmla="*/ 70 h 151"/>
              <a:gd name="T8" fmla="*/ 553 w 588"/>
              <a:gd name="T9" fmla="*/ 101 h 151"/>
              <a:gd name="T10" fmla="*/ 560 w 588"/>
              <a:gd name="T11" fmla="*/ 124 h 151"/>
              <a:gd name="T12" fmla="*/ 560 w 588"/>
              <a:gd name="T13" fmla="*/ 147 h 151"/>
            </a:gdLst>
            <a:ahLst/>
            <a:cxnLst>
              <a:cxn ang="0">
                <a:pos x="T0" y="T1"/>
              </a:cxn>
              <a:cxn ang="0">
                <a:pos x="T2" y="T3"/>
              </a:cxn>
              <a:cxn ang="0">
                <a:pos x="T4" y="T5"/>
              </a:cxn>
              <a:cxn ang="0">
                <a:pos x="T6" y="T7"/>
              </a:cxn>
              <a:cxn ang="0">
                <a:pos x="T8" y="T9"/>
              </a:cxn>
              <a:cxn ang="0">
                <a:pos x="T10" y="T11"/>
              </a:cxn>
              <a:cxn ang="0">
                <a:pos x="T12" y="T13"/>
              </a:cxn>
            </a:cxnLst>
            <a:rect l="0" t="0" r="r" b="b"/>
            <a:pathLst>
              <a:path w="588" h="151">
                <a:moveTo>
                  <a:pt x="0" y="132"/>
                </a:moveTo>
                <a:cubicBezTo>
                  <a:pt x="61" y="34"/>
                  <a:pt x="85" y="15"/>
                  <a:pt x="202" y="0"/>
                </a:cubicBezTo>
                <a:cubicBezTo>
                  <a:pt x="290" y="5"/>
                  <a:pt x="355" y="12"/>
                  <a:pt x="436" y="38"/>
                </a:cubicBezTo>
                <a:cubicBezTo>
                  <a:pt x="459" y="45"/>
                  <a:pt x="485" y="58"/>
                  <a:pt x="506" y="70"/>
                </a:cubicBezTo>
                <a:cubicBezTo>
                  <a:pt x="522" y="79"/>
                  <a:pt x="553" y="101"/>
                  <a:pt x="553" y="101"/>
                </a:cubicBezTo>
                <a:cubicBezTo>
                  <a:pt x="555" y="109"/>
                  <a:pt x="556" y="117"/>
                  <a:pt x="560" y="124"/>
                </a:cubicBezTo>
                <a:cubicBezTo>
                  <a:pt x="574" y="151"/>
                  <a:pt x="588" y="147"/>
                  <a:pt x="560" y="14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5" name="Freeform 7"/>
          <p:cNvSpPr>
            <a:spLocks/>
          </p:cNvSpPr>
          <p:nvPr/>
        </p:nvSpPr>
        <p:spPr bwMode="auto">
          <a:xfrm>
            <a:off x="4140200" y="2924175"/>
            <a:ext cx="2371725" cy="1398588"/>
          </a:xfrm>
          <a:custGeom>
            <a:avLst/>
            <a:gdLst>
              <a:gd name="T0" fmla="*/ 0 w 1494"/>
              <a:gd name="T1" fmla="*/ 0 h 881"/>
              <a:gd name="T2" fmla="*/ 39 w 1494"/>
              <a:gd name="T3" fmla="*/ 171 h 881"/>
              <a:gd name="T4" fmla="*/ 93 w 1494"/>
              <a:gd name="T5" fmla="*/ 296 h 881"/>
              <a:gd name="T6" fmla="*/ 101 w 1494"/>
              <a:gd name="T7" fmla="*/ 319 h 881"/>
              <a:gd name="T8" fmla="*/ 148 w 1494"/>
              <a:gd name="T9" fmla="*/ 350 h 881"/>
              <a:gd name="T10" fmla="*/ 303 w 1494"/>
              <a:gd name="T11" fmla="*/ 467 h 881"/>
              <a:gd name="T12" fmla="*/ 350 w 1494"/>
              <a:gd name="T13" fmla="*/ 506 h 881"/>
              <a:gd name="T14" fmla="*/ 397 w 1494"/>
              <a:gd name="T15" fmla="*/ 521 h 881"/>
              <a:gd name="T16" fmla="*/ 467 w 1494"/>
              <a:gd name="T17" fmla="*/ 552 h 881"/>
              <a:gd name="T18" fmla="*/ 560 w 1494"/>
              <a:gd name="T19" fmla="*/ 615 h 881"/>
              <a:gd name="T20" fmla="*/ 607 w 1494"/>
              <a:gd name="T21" fmla="*/ 630 h 881"/>
              <a:gd name="T22" fmla="*/ 747 w 1494"/>
              <a:gd name="T23" fmla="*/ 708 h 881"/>
              <a:gd name="T24" fmla="*/ 996 w 1494"/>
              <a:gd name="T25" fmla="*/ 794 h 881"/>
              <a:gd name="T26" fmla="*/ 1167 w 1494"/>
              <a:gd name="T27" fmla="*/ 856 h 881"/>
              <a:gd name="T28" fmla="*/ 1268 w 1494"/>
              <a:gd name="T29" fmla="*/ 864 h 881"/>
              <a:gd name="T30" fmla="*/ 1424 w 1494"/>
              <a:gd name="T31" fmla="*/ 879 h 881"/>
              <a:gd name="T32" fmla="*/ 1494 w 1494"/>
              <a:gd name="T33" fmla="*/ 879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4" h="881">
                <a:moveTo>
                  <a:pt x="0" y="0"/>
                </a:moveTo>
                <a:cubicBezTo>
                  <a:pt x="15" y="50"/>
                  <a:pt x="31" y="118"/>
                  <a:pt x="39" y="171"/>
                </a:cubicBezTo>
                <a:cubicBezTo>
                  <a:pt x="48" y="230"/>
                  <a:pt x="43" y="261"/>
                  <a:pt x="93" y="296"/>
                </a:cubicBezTo>
                <a:cubicBezTo>
                  <a:pt x="96" y="304"/>
                  <a:pt x="95" y="313"/>
                  <a:pt x="101" y="319"/>
                </a:cubicBezTo>
                <a:cubicBezTo>
                  <a:pt x="114" y="332"/>
                  <a:pt x="148" y="350"/>
                  <a:pt x="148" y="350"/>
                </a:cubicBezTo>
                <a:cubicBezTo>
                  <a:pt x="186" y="408"/>
                  <a:pt x="236" y="450"/>
                  <a:pt x="303" y="467"/>
                </a:cubicBezTo>
                <a:cubicBezTo>
                  <a:pt x="315" y="479"/>
                  <a:pt x="334" y="499"/>
                  <a:pt x="350" y="506"/>
                </a:cubicBezTo>
                <a:cubicBezTo>
                  <a:pt x="365" y="513"/>
                  <a:pt x="397" y="521"/>
                  <a:pt x="397" y="521"/>
                </a:cubicBezTo>
                <a:cubicBezTo>
                  <a:pt x="421" y="537"/>
                  <a:pt x="440" y="544"/>
                  <a:pt x="467" y="552"/>
                </a:cubicBezTo>
                <a:cubicBezTo>
                  <a:pt x="492" y="570"/>
                  <a:pt x="531" y="602"/>
                  <a:pt x="560" y="615"/>
                </a:cubicBezTo>
                <a:cubicBezTo>
                  <a:pt x="575" y="622"/>
                  <a:pt x="607" y="630"/>
                  <a:pt x="607" y="630"/>
                </a:cubicBezTo>
                <a:cubicBezTo>
                  <a:pt x="651" y="661"/>
                  <a:pt x="696" y="690"/>
                  <a:pt x="747" y="708"/>
                </a:cubicBezTo>
                <a:cubicBezTo>
                  <a:pt x="823" y="765"/>
                  <a:pt x="905" y="771"/>
                  <a:pt x="996" y="794"/>
                </a:cubicBezTo>
                <a:cubicBezTo>
                  <a:pt x="1052" y="809"/>
                  <a:pt x="1109" y="851"/>
                  <a:pt x="1167" y="856"/>
                </a:cubicBezTo>
                <a:cubicBezTo>
                  <a:pt x="1201" y="859"/>
                  <a:pt x="1234" y="861"/>
                  <a:pt x="1268" y="864"/>
                </a:cubicBezTo>
                <a:cubicBezTo>
                  <a:pt x="1324" y="845"/>
                  <a:pt x="1370" y="875"/>
                  <a:pt x="1424" y="879"/>
                </a:cubicBezTo>
                <a:cubicBezTo>
                  <a:pt x="1447" y="881"/>
                  <a:pt x="1471" y="879"/>
                  <a:pt x="1494" y="879"/>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6" name="Freeform 8"/>
          <p:cNvSpPr>
            <a:spLocks/>
          </p:cNvSpPr>
          <p:nvPr/>
        </p:nvSpPr>
        <p:spPr bwMode="auto">
          <a:xfrm>
            <a:off x="6516688" y="4292600"/>
            <a:ext cx="360362" cy="1357313"/>
          </a:xfrm>
          <a:custGeom>
            <a:avLst/>
            <a:gdLst>
              <a:gd name="T0" fmla="*/ 0 w 227"/>
              <a:gd name="T1" fmla="*/ 0 h 855"/>
              <a:gd name="T2" fmla="*/ 45 w 227"/>
              <a:gd name="T3" fmla="*/ 590 h 855"/>
              <a:gd name="T4" fmla="*/ 181 w 227"/>
              <a:gd name="T5" fmla="*/ 817 h 855"/>
              <a:gd name="T6" fmla="*/ 227 w 227"/>
              <a:gd name="T7" fmla="*/ 817 h 855"/>
            </a:gdLst>
            <a:ahLst/>
            <a:cxnLst>
              <a:cxn ang="0">
                <a:pos x="T0" y="T1"/>
              </a:cxn>
              <a:cxn ang="0">
                <a:pos x="T2" y="T3"/>
              </a:cxn>
              <a:cxn ang="0">
                <a:pos x="T4" y="T5"/>
              </a:cxn>
              <a:cxn ang="0">
                <a:pos x="T6" y="T7"/>
              </a:cxn>
            </a:cxnLst>
            <a:rect l="0" t="0" r="r" b="b"/>
            <a:pathLst>
              <a:path w="227" h="855">
                <a:moveTo>
                  <a:pt x="0" y="0"/>
                </a:moveTo>
                <a:cubicBezTo>
                  <a:pt x="7" y="227"/>
                  <a:pt x="15" y="454"/>
                  <a:pt x="45" y="590"/>
                </a:cubicBezTo>
                <a:cubicBezTo>
                  <a:pt x="75" y="726"/>
                  <a:pt x="151" y="779"/>
                  <a:pt x="181" y="817"/>
                </a:cubicBezTo>
                <a:cubicBezTo>
                  <a:pt x="211" y="855"/>
                  <a:pt x="219" y="817"/>
                  <a:pt x="227" y="81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7" name="Freeform 9"/>
          <p:cNvSpPr>
            <a:spLocks/>
          </p:cNvSpPr>
          <p:nvPr/>
        </p:nvSpPr>
        <p:spPr bwMode="auto">
          <a:xfrm>
            <a:off x="6845300" y="5589588"/>
            <a:ext cx="1182688" cy="693737"/>
          </a:xfrm>
          <a:custGeom>
            <a:avLst/>
            <a:gdLst>
              <a:gd name="T0" fmla="*/ 0 w 745"/>
              <a:gd name="T1" fmla="*/ 13 h 437"/>
              <a:gd name="T2" fmla="*/ 31 w 745"/>
              <a:gd name="T3" fmla="*/ 91 h 437"/>
              <a:gd name="T4" fmla="*/ 47 w 745"/>
              <a:gd name="T5" fmla="*/ 137 h 437"/>
              <a:gd name="T6" fmla="*/ 62 w 745"/>
              <a:gd name="T7" fmla="*/ 215 h 437"/>
              <a:gd name="T8" fmla="*/ 545 w 745"/>
              <a:gd name="T9" fmla="*/ 371 h 437"/>
              <a:gd name="T10" fmla="*/ 623 w 745"/>
              <a:gd name="T11" fmla="*/ 324 h 437"/>
              <a:gd name="T12" fmla="*/ 654 w 745"/>
              <a:gd name="T13" fmla="*/ 184 h 437"/>
              <a:gd name="T14" fmla="*/ 662 w 745"/>
              <a:gd name="T15" fmla="*/ 52 h 437"/>
              <a:gd name="T16" fmla="*/ 670 w 745"/>
              <a:gd name="T17" fmla="*/ 28 h 437"/>
              <a:gd name="T18" fmla="*/ 662 w 745"/>
              <a:gd name="T19" fmla="*/ 5 h 437"/>
              <a:gd name="T20" fmla="*/ 745 w 745"/>
              <a:gd name="T21"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5" h="437">
                <a:moveTo>
                  <a:pt x="0" y="13"/>
                </a:moveTo>
                <a:cubicBezTo>
                  <a:pt x="19" y="40"/>
                  <a:pt x="22" y="59"/>
                  <a:pt x="31" y="91"/>
                </a:cubicBezTo>
                <a:cubicBezTo>
                  <a:pt x="36" y="107"/>
                  <a:pt x="47" y="137"/>
                  <a:pt x="47" y="137"/>
                </a:cubicBezTo>
                <a:cubicBezTo>
                  <a:pt x="48" y="140"/>
                  <a:pt x="58" y="205"/>
                  <a:pt x="62" y="215"/>
                </a:cubicBezTo>
                <a:cubicBezTo>
                  <a:pt x="156" y="437"/>
                  <a:pt x="192" y="338"/>
                  <a:pt x="545" y="371"/>
                </a:cubicBezTo>
                <a:cubicBezTo>
                  <a:pt x="582" y="361"/>
                  <a:pt x="597" y="352"/>
                  <a:pt x="623" y="324"/>
                </a:cubicBezTo>
                <a:cubicBezTo>
                  <a:pt x="639" y="277"/>
                  <a:pt x="648" y="234"/>
                  <a:pt x="654" y="184"/>
                </a:cubicBezTo>
                <a:cubicBezTo>
                  <a:pt x="657" y="140"/>
                  <a:pt x="658" y="96"/>
                  <a:pt x="662" y="52"/>
                </a:cubicBezTo>
                <a:cubicBezTo>
                  <a:pt x="663" y="44"/>
                  <a:pt x="670" y="36"/>
                  <a:pt x="670" y="28"/>
                </a:cubicBezTo>
                <a:cubicBezTo>
                  <a:pt x="670" y="20"/>
                  <a:pt x="662" y="5"/>
                  <a:pt x="662" y="5"/>
                </a:cubicBezTo>
                <a:lnTo>
                  <a:pt x="745" y="0"/>
                </a:lnTo>
              </a:path>
            </a:pathLst>
          </a:custGeom>
          <a:noFill/>
          <a:ln w="28575" cap="flat" cmpd="sng">
            <a:solidFill>
              <a:schemeClr val="fo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8" name="Line 10"/>
          <p:cNvSpPr>
            <a:spLocks noChangeShapeType="1"/>
          </p:cNvSpPr>
          <p:nvPr/>
        </p:nvSpPr>
        <p:spPr bwMode="auto">
          <a:xfrm>
            <a:off x="7956550" y="5589588"/>
            <a:ext cx="576263" cy="0"/>
          </a:xfrm>
          <a:prstGeom prst="line">
            <a:avLst/>
          </a:prstGeom>
          <a:noFill/>
          <a:ln w="28575">
            <a:solidFill>
              <a:schemeClr val="fo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9" name="Text Box 11"/>
          <p:cNvSpPr txBox="1">
            <a:spLocks noChangeArrowheads="1"/>
          </p:cNvSpPr>
          <p:nvPr/>
        </p:nvSpPr>
        <p:spPr bwMode="auto">
          <a:xfrm>
            <a:off x="2247900" y="5964238"/>
            <a:ext cx="708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dirty="0"/>
              <a:t>TIME</a:t>
            </a:r>
          </a:p>
        </p:txBody>
      </p:sp>
      <p:sp>
        <p:nvSpPr>
          <p:cNvPr id="27660" name="Line 12"/>
          <p:cNvSpPr>
            <a:spLocks noChangeShapeType="1"/>
          </p:cNvSpPr>
          <p:nvPr/>
        </p:nvSpPr>
        <p:spPr bwMode="auto">
          <a:xfrm>
            <a:off x="3059113" y="6165850"/>
            <a:ext cx="2665412"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61" name="Text Box 13"/>
          <p:cNvSpPr txBox="1">
            <a:spLocks noChangeArrowheads="1"/>
          </p:cNvSpPr>
          <p:nvPr/>
        </p:nvSpPr>
        <p:spPr bwMode="auto">
          <a:xfrm>
            <a:off x="611188" y="3213100"/>
            <a:ext cx="381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dirty="0"/>
              <a:t>AROUSAL</a:t>
            </a:r>
          </a:p>
        </p:txBody>
      </p:sp>
      <p:sp>
        <p:nvSpPr>
          <p:cNvPr id="27662" name="Line 14"/>
          <p:cNvSpPr>
            <a:spLocks noChangeShapeType="1"/>
          </p:cNvSpPr>
          <p:nvPr/>
        </p:nvSpPr>
        <p:spPr bwMode="auto">
          <a:xfrm flipV="1">
            <a:off x="755650" y="2420938"/>
            <a:ext cx="0" cy="7207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63" name="Text Box 15"/>
          <p:cNvSpPr txBox="1">
            <a:spLocks noChangeArrowheads="1"/>
          </p:cNvSpPr>
          <p:nvPr/>
        </p:nvSpPr>
        <p:spPr bwMode="auto">
          <a:xfrm>
            <a:off x="1331913" y="4797425"/>
            <a:ext cx="841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Anxiety</a:t>
            </a:r>
          </a:p>
        </p:txBody>
      </p:sp>
      <p:sp>
        <p:nvSpPr>
          <p:cNvPr id="27664" name="Text Box 16"/>
          <p:cNvSpPr txBox="1">
            <a:spLocks noChangeArrowheads="1"/>
          </p:cNvSpPr>
          <p:nvPr/>
        </p:nvSpPr>
        <p:spPr bwMode="auto">
          <a:xfrm>
            <a:off x="1835150" y="4149725"/>
            <a:ext cx="71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Anger</a:t>
            </a:r>
          </a:p>
        </p:txBody>
      </p:sp>
      <p:sp>
        <p:nvSpPr>
          <p:cNvPr id="27665" name="Text Box 17"/>
          <p:cNvSpPr txBox="1">
            <a:spLocks noChangeArrowheads="1"/>
          </p:cNvSpPr>
          <p:nvPr/>
        </p:nvSpPr>
        <p:spPr bwMode="auto">
          <a:xfrm>
            <a:off x="1835150" y="3500438"/>
            <a:ext cx="1162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Aggression</a:t>
            </a:r>
          </a:p>
        </p:txBody>
      </p:sp>
      <p:sp>
        <p:nvSpPr>
          <p:cNvPr id="27666" name="Text Box 18"/>
          <p:cNvSpPr txBox="1">
            <a:spLocks noChangeArrowheads="1"/>
          </p:cNvSpPr>
          <p:nvPr/>
        </p:nvSpPr>
        <p:spPr bwMode="auto">
          <a:xfrm>
            <a:off x="2268538" y="2708275"/>
            <a:ext cx="7473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dirty="0">
                <a:solidFill>
                  <a:schemeClr val="hlink"/>
                </a:solidFill>
              </a:rPr>
              <a:t>Crisis</a:t>
            </a:r>
          </a:p>
        </p:txBody>
      </p:sp>
      <p:sp>
        <p:nvSpPr>
          <p:cNvPr id="27667" name="Text Box 19"/>
          <p:cNvSpPr txBox="1">
            <a:spLocks noChangeArrowheads="1"/>
          </p:cNvSpPr>
          <p:nvPr/>
        </p:nvSpPr>
        <p:spPr bwMode="auto">
          <a:xfrm>
            <a:off x="1331913" y="1916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Trigger</a:t>
            </a:r>
          </a:p>
          <a:p>
            <a:pPr algn="ctr"/>
            <a:r>
              <a:rPr lang="en-GB" altLang="en-US" sz="1400" u="sng" dirty="0"/>
              <a:t>Phase</a:t>
            </a:r>
          </a:p>
        </p:txBody>
      </p:sp>
      <p:sp>
        <p:nvSpPr>
          <p:cNvPr id="27668" name="Text Box 20"/>
          <p:cNvSpPr txBox="1">
            <a:spLocks noChangeArrowheads="1"/>
          </p:cNvSpPr>
          <p:nvPr/>
        </p:nvSpPr>
        <p:spPr bwMode="auto">
          <a:xfrm>
            <a:off x="2339975" y="1916113"/>
            <a:ext cx="9699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Escalation</a:t>
            </a:r>
          </a:p>
          <a:p>
            <a:pPr algn="ctr"/>
            <a:r>
              <a:rPr lang="en-GB" altLang="en-US" sz="1400" u="sng" dirty="0"/>
              <a:t>Phase</a:t>
            </a:r>
          </a:p>
        </p:txBody>
      </p:sp>
      <p:sp>
        <p:nvSpPr>
          <p:cNvPr id="27669" name="Text Box 21"/>
          <p:cNvSpPr txBox="1">
            <a:spLocks noChangeArrowheads="1"/>
          </p:cNvSpPr>
          <p:nvPr/>
        </p:nvSpPr>
        <p:spPr bwMode="auto">
          <a:xfrm>
            <a:off x="3419475" y="1916113"/>
            <a:ext cx="6477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Crisis</a:t>
            </a:r>
          </a:p>
          <a:p>
            <a:pPr algn="ctr"/>
            <a:r>
              <a:rPr lang="en-GB" altLang="en-US" sz="1400" u="sng" dirty="0"/>
              <a:t>Phase</a:t>
            </a:r>
          </a:p>
        </p:txBody>
      </p:sp>
      <p:sp>
        <p:nvSpPr>
          <p:cNvPr id="27670" name="Text Box 22"/>
          <p:cNvSpPr txBox="1">
            <a:spLocks noChangeArrowheads="1"/>
          </p:cNvSpPr>
          <p:nvPr/>
        </p:nvSpPr>
        <p:spPr bwMode="auto">
          <a:xfrm>
            <a:off x="4643438" y="1916113"/>
            <a:ext cx="903287"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Recovery</a:t>
            </a:r>
          </a:p>
          <a:p>
            <a:pPr algn="ctr"/>
            <a:r>
              <a:rPr lang="en-GB" altLang="en-US" sz="1400" u="sng" dirty="0"/>
              <a:t>Phase</a:t>
            </a:r>
          </a:p>
        </p:txBody>
      </p:sp>
      <p:sp>
        <p:nvSpPr>
          <p:cNvPr id="27671" name="Text Box 23"/>
          <p:cNvSpPr txBox="1">
            <a:spLocks noChangeArrowheads="1"/>
          </p:cNvSpPr>
          <p:nvPr/>
        </p:nvSpPr>
        <p:spPr bwMode="auto">
          <a:xfrm>
            <a:off x="6156325" y="1916113"/>
            <a:ext cx="9842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Post Crisis</a:t>
            </a:r>
          </a:p>
          <a:p>
            <a:pPr algn="ctr"/>
            <a:r>
              <a:rPr lang="en-GB" altLang="en-US" sz="1400" u="sng" dirty="0"/>
              <a:t>Phase</a:t>
            </a:r>
          </a:p>
        </p:txBody>
      </p:sp>
      <p:sp>
        <p:nvSpPr>
          <p:cNvPr id="27672" name="Text Box 24"/>
          <p:cNvSpPr txBox="1">
            <a:spLocks noChangeArrowheads="1"/>
          </p:cNvSpPr>
          <p:nvPr/>
        </p:nvSpPr>
        <p:spPr bwMode="auto">
          <a:xfrm>
            <a:off x="7885113" y="1916113"/>
            <a:ext cx="8604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Learning</a:t>
            </a:r>
          </a:p>
          <a:p>
            <a:pPr algn="ctr"/>
            <a:r>
              <a:rPr lang="en-GB" altLang="en-US" sz="1400" u="sng" dirty="0"/>
              <a:t>Phase</a:t>
            </a:r>
          </a:p>
        </p:txBody>
      </p:sp>
      <p:sp>
        <p:nvSpPr>
          <p:cNvPr id="27673" name="Text Box 25"/>
          <p:cNvSpPr txBox="1">
            <a:spLocks noChangeArrowheads="1"/>
          </p:cNvSpPr>
          <p:nvPr/>
        </p:nvSpPr>
        <p:spPr bwMode="auto">
          <a:xfrm>
            <a:off x="7478713" y="5229225"/>
            <a:ext cx="1665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dirty="0"/>
              <a:t>Baseline Behaviour</a:t>
            </a:r>
          </a:p>
        </p:txBody>
      </p:sp>
      <p:sp>
        <p:nvSpPr>
          <p:cNvPr id="27674" name="Text Box 26"/>
          <p:cNvSpPr txBox="1">
            <a:spLocks noChangeArrowheads="1"/>
          </p:cNvSpPr>
          <p:nvPr/>
        </p:nvSpPr>
        <p:spPr bwMode="auto">
          <a:xfrm>
            <a:off x="6877050" y="5734050"/>
            <a:ext cx="10366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dirty="0"/>
              <a:t>Exhaustion</a:t>
            </a:r>
          </a:p>
        </p:txBody>
      </p:sp>
      <p:sp>
        <p:nvSpPr>
          <p:cNvPr id="27675" name="Text Box 27"/>
          <p:cNvSpPr txBox="1">
            <a:spLocks noChangeArrowheads="1"/>
          </p:cNvSpPr>
          <p:nvPr/>
        </p:nvSpPr>
        <p:spPr bwMode="auto">
          <a:xfrm>
            <a:off x="6011863" y="2852738"/>
            <a:ext cx="11318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Additional </a:t>
            </a:r>
          </a:p>
          <a:p>
            <a:r>
              <a:rPr lang="en-GB" altLang="en-US" sz="1600" dirty="0"/>
              <a:t>Outbursts</a:t>
            </a:r>
          </a:p>
        </p:txBody>
      </p:sp>
      <p:sp>
        <p:nvSpPr>
          <p:cNvPr id="27676" name="Line 28"/>
          <p:cNvSpPr>
            <a:spLocks noChangeShapeType="1"/>
          </p:cNvSpPr>
          <p:nvPr/>
        </p:nvSpPr>
        <p:spPr bwMode="auto">
          <a:xfrm flipH="1">
            <a:off x="5148263" y="3141663"/>
            <a:ext cx="936625" cy="6477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Tree>
    <p:extLst>
      <p:ext uri="{BB962C8B-B14F-4D97-AF65-F5344CB8AC3E}">
        <p14:creationId xmlns:p14="http://schemas.microsoft.com/office/powerpoint/2010/main" val="25941808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6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6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6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65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65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6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67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7656"/>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657"/>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658"/>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7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nimBg="1"/>
      <p:bldP spid="27654" grpId="0" animBg="1"/>
      <p:bldP spid="27655" grpId="0" animBg="1"/>
      <p:bldP spid="27656" grpId="0" animBg="1"/>
      <p:bldP spid="27657" grpId="0" animBg="1"/>
      <p:bldP spid="27658" grpId="0" animBg="1"/>
      <p:bldP spid="27664" grpId="0"/>
      <p:bldP spid="27665" grpId="0"/>
      <p:bldP spid="27666" grpId="0"/>
      <p:bldP spid="27674" grpId="0"/>
      <p:bldP spid="27675" grpId="0"/>
      <p:bldP spid="2767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41351" y="174116"/>
            <a:ext cx="7793037" cy="1143000"/>
          </a:xfrm>
        </p:spPr>
        <p:txBody>
          <a:bodyPr/>
          <a:lstStyle/>
          <a:p>
            <a:r>
              <a:rPr lang="en-GB" sz="3200" dirty="0"/>
              <a:t>Negative Model of Behaviour Management</a:t>
            </a:r>
          </a:p>
        </p:txBody>
      </p:sp>
      <p:sp>
        <p:nvSpPr>
          <p:cNvPr id="35843" name="Line 3"/>
          <p:cNvSpPr>
            <a:spLocks noChangeShapeType="1"/>
          </p:cNvSpPr>
          <p:nvPr/>
        </p:nvSpPr>
        <p:spPr bwMode="auto">
          <a:xfrm flipH="1">
            <a:off x="5219700" y="2349500"/>
            <a:ext cx="2160588" cy="3384550"/>
          </a:xfrm>
          <a:prstGeom prst="line">
            <a:avLst/>
          </a:prstGeom>
          <a:noFill/>
          <a:ln w="38100">
            <a:solidFill>
              <a:schemeClr val="tx1"/>
            </a:solidFill>
            <a:miter lim="800000"/>
            <a:headEnd/>
            <a:tailEnd/>
          </a:ln>
          <a:effectLst/>
        </p:spPr>
        <p:txBody>
          <a:bodyPr wrap="none"/>
          <a:lstStyle/>
          <a:p>
            <a:endParaRPr lang="en-US" dirty="0"/>
          </a:p>
        </p:txBody>
      </p:sp>
      <p:sp>
        <p:nvSpPr>
          <p:cNvPr id="35844" name="Line 4"/>
          <p:cNvSpPr>
            <a:spLocks noChangeShapeType="1"/>
          </p:cNvSpPr>
          <p:nvPr/>
        </p:nvSpPr>
        <p:spPr bwMode="auto">
          <a:xfrm>
            <a:off x="2771775" y="2349500"/>
            <a:ext cx="4608513" cy="0"/>
          </a:xfrm>
          <a:prstGeom prst="line">
            <a:avLst/>
          </a:prstGeom>
          <a:noFill/>
          <a:ln w="38100">
            <a:solidFill>
              <a:schemeClr val="tx1"/>
            </a:solidFill>
            <a:miter lim="800000"/>
            <a:headEnd/>
            <a:tailEnd/>
          </a:ln>
          <a:effectLst/>
        </p:spPr>
        <p:txBody>
          <a:bodyPr wrap="none"/>
          <a:lstStyle/>
          <a:p>
            <a:endParaRPr lang="en-US" dirty="0"/>
          </a:p>
        </p:txBody>
      </p:sp>
      <p:sp>
        <p:nvSpPr>
          <p:cNvPr id="35845" name="Line 5"/>
          <p:cNvSpPr>
            <a:spLocks noChangeShapeType="1"/>
          </p:cNvSpPr>
          <p:nvPr/>
        </p:nvSpPr>
        <p:spPr bwMode="auto">
          <a:xfrm>
            <a:off x="2771775" y="2349500"/>
            <a:ext cx="2447925" cy="3384550"/>
          </a:xfrm>
          <a:prstGeom prst="line">
            <a:avLst/>
          </a:prstGeom>
          <a:noFill/>
          <a:ln w="38100">
            <a:solidFill>
              <a:schemeClr val="tx1"/>
            </a:solidFill>
            <a:miter lim="800000"/>
            <a:headEnd/>
            <a:tailEnd/>
          </a:ln>
          <a:effectLst/>
        </p:spPr>
        <p:txBody>
          <a:bodyPr wrap="none"/>
          <a:lstStyle/>
          <a:p>
            <a:endParaRPr lang="en-US" dirty="0"/>
          </a:p>
        </p:txBody>
      </p:sp>
      <p:sp>
        <p:nvSpPr>
          <p:cNvPr id="35846" name="Text Box 6"/>
          <p:cNvSpPr txBox="1">
            <a:spLocks noChangeArrowheads="1"/>
          </p:cNvSpPr>
          <p:nvPr/>
        </p:nvSpPr>
        <p:spPr bwMode="auto">
          <a:xfrm>
            <a:off x="3995738" y="2565400"/>
            <a:ext cx="2520950" cy="304800"/>
          </a:xfrm>
          <a:prstGeom prst="rect">
            <a:avLst/>
          </a:prstGeom>
          <a:noFill/>
          <a:ln w="9525">
            <a:noFill/>
            <a:miter lim="800000"/>
            <a:headEnd/>
            <a:tailEnd/>
          </a:ln>
          <a:effectLst/>
        </p:spPr>
        <p:txBody>
          <a:bodyPr>
            <a:spAutoFit/>
          </a:bodyPr>
          <a:lstStyle/>
          <a:p>
            <a:pPr algn="ctr"/>
            <a:r>
              <a:rPr lang="en-GB" sz="1400" b="1" dirty="0">
                <a:solidFill>
                  <a:srgbClr val="FF0000"/>
                </a:solidFill>
                <a:latin typeface="Arial" charset="0"/>
              </a:rPr>
              <a:t>Dealing with problems</a:t>
            </a:r>
          </a:p>
        </p:txBody>
      </p:sp>
      <p:sp>
        <p:nvSpPr>
          <p:cNvPr id="35847" name="Text Box 7"/>
          <p:cNvSpPr txBox="1">
            <a:spLocks noChangeArrowheads="1"/>
          </p:cNvSpPr>
          <p:nvPr/>
        </p:nvSpPr>
        <p:spPr bwMode="auto">
          <a:xfrm>
            <a:off x="4067175" y="3429000"/>
            <a:ext cx="2329484" cy="523220"/>
          </a:xfrm>
          <a:prstGeom prst="rect">
            <a:avLst/>
          </a:prstGeom>
          <a:noFill/>
          <a:ln w="9525">
            <a:noFill/>
            <a:miter lim="800000"/>
            <a:headEnd/>
            <a:tailEnd/>
          </a:ln>
          <a:effectLst/>
        </p:spPr>
        <p:txBody>
          <a:bodyPr wrap="none">
            <a:spAutoFit/>
          </a:bodyPr>
          <a:lstStyle/>
          <a:p>
            <a:pPr algn="ctr"/>
            <a:r>
              <a:rPr lang="en-GB" sz="1400" b="1" dirty="0">
                <a:solidFill>
                  <a:srgbClr val="009900"/>
                </a:solidFill>
                <a:latin typeface="Arial" charset="0"/>
              </a:rPr>
              <a:t>Managing behaviour with</a:t>
            </a:r>
          </a:p>
          <a:p>
            <a:pPr algn="ctr"/>
            <a:r>
              <a:rPr lang="en-GB" sz="1400" b="1" dirty="0">
                <a:solidFill>
                  <a:srgbClr val="009900"/>
                </a:solidFill>
                <a:latin typeface="Arial" charset="0"/>
              </a:rPr>
              <a:t>Classroom strategies</a:t>
            </a:r>
          </a:p>
        </p:txBody>
      </p:sp>
      <p:sp>
        <p:nvSpPr>
          <p:cNvPr id="35848" name="Text Box 8"/>
          <p:cNvSpPr txBox="1">
            <a:spLocks noChangeArrowheads="1"/>
          </p:cNvSpPr>
          <p:nvPr/>
        </p:nvSpPr>
        <p:spPr bwMode="auto">
          <a:xfrm>
            <a:off x="4218486" y="4221163"/>
            <a:ext cx="1834156" cy="738664"/>
          </a:xfrm>
          <a:prstGeom prst="rect">
            <a:avLst/>
          </a:prstGeom>
          <a:noFill/>
          <a:ln w="9525">
            <a:noFill/>
            <a:miter lim="800000"/>
            <a:headEnd/>
            <a:tailEnd/>
          </a:ln>
          <a:effectLst/>
        </p:spPr>
        <p:txBody>
          <a:bodyPr wrap="none">
            <a:spAutoFit/>
          </a:bodyPr>
          <a:lstStyle/>
          <a:p>
            <a:pPr algn="ctr"/>
            <a:r>
              <a:rPr lang="en-GB" sz="1400" b="1" dirty="0">
                <a:solidFill>
                  <a:srgbClr val="002060"/>
                </a:solidFill>
                <a:latin typeface="Arial" charset="0"/>
              </a:rPr>
              <a:t>Creating a positive </a:t>
            </a:r>
          </a:p>
          <a:p>
            <a:pPr algn="ctr"/>
            <a:r>
              <a:rPr lang="en-GB" sz="1400" b="1" dirty="0">
                <a:solidFill>
                  <a:srgbClr val="002060"/>
                </a:solidFill>
                <a:latin typeface="Arial" charset="0"/>
              </a:rPr>
              <a:t>Learning</a:t>
            </a:r>
          </a:p>
          <a:p>
            <a:pPr algn="ctr"/>
            <a:r>
              <a:rPr lang="en-GB" sz="1400" b="1" dirty="0">
                <a:solidFill>
                  <a:srgbClr val="002060"/>
                </a:solidFill>
                <a:latin typeface="Arial" charset="0"/>
              </a:rPr>
              <a:t> environment</a:t>
            </a:r>
          </a:p>
        </p:txBody>
      </p:sp>
      <p:sp>
        <p:nvSpPr>
          <p:cNvPr id="35849" name="Text Box 9"/>
          <p:cNvSpPr txBox="1">
            <a:spLocks noChangeArrowheads="1"/>
          </p:cNvSpPr>
          <p:nvPr/>
        </p:nvSpPr>
        <p:spPr bwMode="auto">
          <a:xfrm>
            <a:off x="1476375" y="2924175"/>
            <a:ext cx="1695450" cy="366713"/>
          </a:xfrm>
          <a:prstGeom prst="rect">
            <a:avLst/>
          </a:prstGeom>
          <a:noFill/>
          <a:ln w="9525">
            <a:noFill/>
            <a:miter lim="800000"/>
            <a:headEnd/>
            <a:tailEnd/>
          </a:ln>
          <a:effectLst/>
        </p:spPr>
        <p:txBody>
          <a:bodyPr wrap="none">
            <a:spAutoFit/>
          </a:bodyPr>
          <a:lstStyle/>
          <a:p>
            <a:r>
              <a:rPr lang="en-GB" sz="1800" dirty="0">
                <a:solidFill>
                  <a:srgbClr val="FF0000"/>
                </a:solidFill>
              </a:rPr>
              <a:t>Troubleshooting</a:t>
            </a:r>
          </a:p>
        </p:txBody>
      </p:sp>
      <p:sp>
        <p:nvSpPr>
          <p:cNvPr id="35850" name="Text Box 10"/>
          <p:cNvSpPr txBox="1">
            <a:spLocks noChangeArrowheads="1"/>
          </p:cNvSpPr>
          <p:nvPr/>
        </p:nvSpPr>
        <p:spPr bwMode="auto">
          <a:xfrm>
            <a:off x="2339975" y="3860800"/>
            <a:ext cx="1377950" cy="366713"/>
          </a:xfrm>
          <a:prstGeom prst="rect">
            <a:avLst/>
          </a:prstGeom>
          <a:noFill/>
          <a:ln w="9525">
            <a:noFill/>
            <a:miter lim="800000"/>
            <a:headEnd/>
            <a:tailEnd/>
          </a:ln>
          <a:effectLst/>
        </p:spPr>
        <p:txBody>
          <a:bodyPr wrap="none">
            <a:spAutoFit/>
          </a:bodyPr>
          <a:lstStyle/>
          <a:p>
            <a:r>
              <a:rPr lang="en-GB" sz="1800" dirty="0">
                <a:solidFill>
                  <a:srgbClr val="009900"/>
                </a:solidFill>
              </a:rPr>
              <a:t>Management</a:t>
            </a:r>
          </a:p>
        </p:txBody>
      </p:sp>
      <p:sp>
        <p:nvSpPr>
          <p:cNvPr id="35851" name="Text Box 11"/>
          <p:cNvSpPr txBox="1">
            <a:spLocks noChangeArrowheads="1"/>
          </p:cNvSpPr>
          <p:nvPr/>
        </p:nvSpPr>
        <p:spPr bwMode="auto">
          <a:xfrm>
            <a:off x="3348038" y="4941888"/>
            <a:ext cx="1174750" cy="366712"/>
          </a:xfrm>
          <a:prstGeom prst="rect">
            <a:avLst/>
          </a:prstGeom>
          <a:noFill/>
          <a:ln w="9525">
            <a:noFill/>
            <a:miter lim="800000"/>
            <a:headEnd/>
            <a:tailEnd/>
          </a:ln>
          <a:effectLst/>
        </p:spPr>
        <p:txBody>
          <a:bodyPr wrap="none">
            <a:spAutoFit/>
          </a:bodyPr>
          <a:lstStyle/>
          <a:p>
            <a:r>
              <a:rPr lang="en-GB" sz="1800" dirty="0">
                <a:solidFill>
                  <a:srgbClr val="070709"/>
                </a:solidFill>
              </a:rPr>
              <a:t>Prevention</a:t>
            </a:r>
          </a:p>
        </p:txBody>
      </p:sp>
      <p:sp>
        <p:nvSpPr>
          <p:cNvPr id="35852" name="Line 12"/>
          <p:cNvSpPr>
            <a:spLocks noChangeShapeType="1"/>
          </p:cNvSpPr>
          <p:nvPr/>
        </p:nvSpPr>
        <p:spPr bwMode="auto">
          <a:xfrm>
            <a:off x="3492500" y="3284538"/>
            <a:ext cx="3313113" cy="0"/>
          </a:xfrm>
          <a:prstGeom prst="line">
            <a:avLst/>
          </a:prstGeom>
          <a:noFill/>
          <a:ln w="9525">
            <a:solidFill>
              <a:schemeClr val="tx1"/>
            </a:solidFill>
            <a:miter lim="800000"/>
            <a:headEnd/>
            <a:tailEnd/>
          </a:ln>
          <a:effectLst/>
        </p:spPr>
        <p:txBody>
          <a:bodyPr wrap="none"/>
          <a:lstStyle/>
          <a:p>
            <a:endParaRPr lang="en-US" dirty="0"/>
          </a:p>
        </p:txBody>
      </p:sp>
      <p:sp>
        <p:nvSpPr>
          <p:cNvPr id="35853" name="Line 13"/>
          <p:cNvSpPr>
            <a:spLocks noChangeShapeType="1"/>
          </p:cNvSpPr>
          <p:nvPr/>
        </p:nvSpPr>
        <p:spPr bwMode="auto">
          <a:xfrm>
            <a:off x="4067175" y="4149725"/>
            <a:ext cx="2160588" cy="0"/>
          </a:xfrm>
          <a:prstGeom prst="line">
            <a:avLst/>
          </a:prstGeom>
          <a:noFill/>
          <a:ln w="9525">
            <a:solidFill>
              <a:schemeClr val="tx1"/>
            </a:solidFill>
            <a:miter lim="800000"/>
            <a:headEnd/>
            <a:tailEnd/>
          </a:ln>
          <a:effectLst/>
        </p:spPr>
        <p:txBody>
          <a:bodyPr wrap="none"/>
          <a:lstStyle/>
          <a:p>
            <a:endParaRPr lang="en-US" dirty="0"/>
          </a:p>
        </p:txBody>
      </p:sp>
      <p:sp>
        <p:nvSpPr>
          <p:cNvPr id="35854" name="Rectangle 14"/>
          <p:cNvSpPr>
            <a:spLocks noChangeArrowheads="1"/>
          </p:cNvSpPr>
          <p:nvPr/>
        </p:nvSpPr>
        <p:spPr bwMode="auto">
          <a:xfrm>
            <a:off x="7380288" y="6284345"/>
            <a:ext cx="1054100" cy="274637"/>
          </a:xfrm>
          <a:prstGeom prst="rect">
            <a:avLst/>
          </a:prstGeom>
          <a:noFill/>
          <a:ln w="9525">
            <a:noFill/>
            <a:miter lim="800000"/>
            <a:headEnd/>
            <a:tailEnd/>
          </a:ln>
          <a:effectLst/>
        </p:spPr>
        <p:txBody>
          <a:bodyPr wrap="none">
            <a:spAutoFit/>
          </a:bodyPr>
          <a:lstStyle/>
          <a:p>
            <a:r>
              <a:rPr lang="en-GB" sz="1200" dirty="0"/>
              <a:t>Birkett (2005)</a:t>
            </a:r>
          </a:p>
        </p:txBody>
      </p:sp>
      <p:cxnSp>
        <p:nvCxnSpPr>
          <p:cNvPr id="15" name="Straight Arrow Connector 14"/>
          <p:cNvCxnSpPr/>
          <p:nvPr/>
        </p:nvCxnSpPr>
        <p:spPr bwMode="auto">
          <a:xfrm>
            <a:off x="899592" y="2204864"/>
            <a:ext cx="0" cy="3529186"/>
          </a:xfrm>
          <a:prstGeom prst="straightConnector1">
            <a:avLst/>
          </a:prstGeom>
          <a:ln w="41275">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922586" y="3477498"/>
            <a:ext cx="1656730" cy="646331"/>
          </a:xfrm>
          <a:prstGeom prst="rect">
            <a:avLst/>
          </a:prstGeom>
          <a:noFill/>
        </p:spPr>
        <p:txBody>
          <a:bodyPr wrap="square" rtlCol="0">
            <a:spAutoFit/>
          </a:bodyPr>
          <a:lstStyle/>
          <a:p>
            <a:r>
              <a:rPr lang="en-GB" dirty="0"/>
              <a:t>Time </a:t>
            </a:r>
          </a:p>
          <a:p>
            <a:r>
              <a:rPr lang="en-GB" dirty="0"/>
              <a:t>Spent</a:t>
            </a:r>
          </a:p>
        </p:txBody>
      </p:sp>
    </p:spTree>
    <p:extLst>
      <p:ext uri="{BB962C8B-B14F-4D97-AF65-F5344CB8AC3E}">
        <p14:creationId xmlns:p14="http://schemas.microsoft.com/office/powerpoint/2010/main" val="4895397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8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8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6" grpId="0"/>
      <p:bldP spid="35847" grpId="0"/>
      <p:bldP spid="35848" grpId="0"/>
      <p:bldP spid="35849" grpId="0"/>
      <p:bldP spid="35850" grpId="0"/>
      <p:bldP spid="35851" grpId="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dirty="0"/>
              <a:t>The Arousal Cycle</a:t>
            </a:r>
          </a:p>
        </p:txBody>
      </p:sp>
      <p:sp>
        <p:nvSpPr>
          <p:cNvPr id="19459" name="Line 3"/>
          <p:cNvSpPr>
            <a:spLocks noChangeShapeType="1"/>
          </p:cNvSpPr>
          <p:nvPr/>
        </p:nvSpPr>
        <p:spPr bwMode="auto">
          <a:xfrm>
            <a:off x="1258888" y="2276475"/>
            <a:ext cx="0" cy="3313113"/>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19460" name="Line 4"/>
          <p:cNvSpPr>
            <a:spLocks noChangeShapeType="1"/>
          </p:cNvSpPr>
          <p:nvPr/>
        </p:nvSpPr>
        <p:spPr bwMode="auto">
          <a:xfrm>
            <a:off x="1258888" y="5589588"/>
            <a:ext cx="7058025" cy="0"/>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7653" name="Freeform 5"/>
          <p:cNvSpPr>
            <a:spLocks/>
          </p:cNvSpPr>
          <p:nvPr/>
        </p:nvSpPr>
        <p:spPr bwMode="auto">
          <a:xfrm>
            <a:off x="1285875" y="2916238"/>
            <a:ext cx="1976438" cy="2655887"/>
          </a:xfrm>
          <a:custGeom>
            <a:avLst/>
            <a:gdLst>
              <a:gd name="T0" fmla="*/ 0 w 1245"/>
              <a:gd name="T1" fmla="*/ 2655887 h 1673"/>
              <a:gd name="T2" fmla="*/ 209550 w 1245"/>
              <a:gd name="T3" fmla="*/ 2606675 h 1673"/>
              <a:gd name="T4" fmla="*/ 333375 w 1245"/>
              <a:gd name="T5" fmla="*/ 2544762 h 1673"/>
              <a:gd name="T6" fmla="*/ 419100 w 1245"/>
              <a:gd name="T7" fmla="*/ 2520950 h 1673"/>
              <a:gd name="T8" fmla="*/ 604838 w 1245"/>
              <a:gd name="T9" fmla="*/ 2397125 h 1673"/>
              <a:gd name="T10" fmla="*/ 715963 w 1245"/>
              <a:gd name="T11" fmla="*/ 2322512 h 1673"/>
              <a:gd name="T12" fmla="*/ 814388 w 1245"/>
              <a:gd name="T13" fmla="*/ 2249487 h 1673"/>
              <a:gd name="T14" fmla="*/ 987425 w 1245"/>
              <a:gd name="T15" fmla="*/ 2125662 h 1673"/>
              <a:gd name="T16" fmla="*/ 1025525 w 1245"/>
              <a:gd name="T17" fmla="*/ 2087562 h 1673"/>
              <a:gd name="T18" fmla="*/ 1098550 w 1245"/>
              <a:gd name="T19" fmla="*/ 2038350 h 1673"/>
              <a:gd name="T20" fmla="*/ 1235075 w 1245"/>
              <a:gd name="T21" fmla="*/ 1914525 h 1673"/>
              <a:gd name="T22" fmla="*/ 1320800 w 1245"/>
              <a:gd name="T23" fmla="*/ 1816100 h 1673"/>
              <a:gd name="T24" fmla="*/ 1382713 w 1245"/>
              <a:gd name="T25" fmla="*/ 1704975 h 1673"/>
              <a:gd name="T26" fmla="*/ 1408113 w 1245"/>
              <a:gd name="T27" fmla="*/ 1668462 h 1673"/>
              <a:gd name="T28" fmla="*/ 1457325 w 1245"/>
              <a:gd name="T29" fmla="*/ 1606550 h 1673"/>
              <a:gd name="T30" fmla="*/ 1470025 w 1245"/>
              <a:gd name="T31" fmla="*/ 1570037 h 1673"/>
              <a:gd name="T32" fmla="*/ 1604963 w 1245"/>
              <a:gd name="T33" fmla="*/ 1335087 h 1673"/>
              <a:gd name="T34" fmla="*/ 1790700 w 1245"/>
              <a:gd name="T35" fmla="*/ 790575 h 1673"/>
              <a:gd name="T36" fmla="*/ 1901825 w 1245"/>
              <a:gd name="T37" fmla="*/ 369887 h 1673"/>
              <a:gd name="T38" fmla="*/ 1976438 w 1245"/>
              <a:gd name="T39" fmla="*/ 185737 h 1673"/>
              <a:gd name="T40" fmla="*/ 1976438 w 1245"/>
              <a:gd name="T41" fmla="*/ 0 h 1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45" h="1673">
                <a:moveTo>
                  <a:pt x="0" y="1673"/>
                </a:moveTo>
                <a:cubicBezTo>
                  <a:pt x="39" y="1667"/>
                  <a:pt x="98" y="1664"/>
                  <a:pt x="132" y="1642"/>
                </a:cubicBezTo>
                <a:cubicBezTo>
                  <a:pt x="164" y="1621"/>
                  <a:pt x="163" y="1620"/>
                  <a:pt x="210" y="1603"/>
                </a:cubicBezTo>
                <a:cubicBezTo>
                  <a:pt x="237" y="1593"/>
                  <a:pt x="240" y="1600"/>
                  <a:pt x="264" y="1588"/>
                </a:cubicBezTo>
                <a:cubicBezTo>
                  <a:pt x="307" y="1566"/>
                  <a:pt x="333" y="1527"/>
                  <a:pt x="381" y="1510"/>
                </a:cubicBezTo>
                <a:cubicBezTo>
                  <a:pt x="404" y="1487"/>
                  <a:pt x="424" y="1481"/>
                  <a:pt x="451" y="1463"/>
                </a:cubicBezTo>
                <a:cubicBezTo>
                  <a:pt x="470" y="1436"/>
                  <a:pt x="486" y="1435"/>
                  <a:pt x="513" y="1417"/>
                </a:cubicBezTo>
                <a:cubicBezTo>
                  <a:pt x="536" y="1382"/>
                  <a:pt x="587" y="1363"/>
                  <a:pt x="622" y="1339"/>
                </a:cubicBezTo>
                <a:cubicBezTo>
                  <a:pt x="631" y="1333"/>
                  <a:pt x="637" y="1322"/>
                  <a:pt x="646" y="1315"/>
                </a:cubicBezTo>
                <a:cubicBezTo>
                  <a:pt x="661" y="1304"/>
                  <a:pt x="692" y="1284"/>
                  <a:pt x="692" y="1284"/>
                </a:cubicBezTo>
                <a:cubicBezTo>
                  <a:pt x="714" y="1253"/>
                  <a:pt x="746" y="1228"/>
                  <a:pt x="778" y="1206"/>
                </a:cubicBezTo>
                <a:cubicBezTo>
                  <a:pt x="814" y="1152"/>
                  <a:pt x="794" y="1171"/>
                  <a:pt x="832" y="1144"/>
                </a:cubicBezTo>
                <a:cubicBezTo>
                  <a:pt x="846" y="1104"/>
                  <a:pt x="836" y="1126"/>
                  <a:pt x="871" y="1074"/>
                </a:cubicBezTo>
                <a:cubicBezTo>
                  <a:pt x="876" y="1066"/>
                  <a:pt x="887" y="1051"/>
                  <a:pt x="887" y="1051"/>
                </a:cubicBezTo>
                <a:cubicBezTo>
                  <a:pt x="907" y="991"/>
                  <a:pt x="878" y="1061"/>
                  <a:pt x="918" y="1012"/>
                </a:cubicBezTo>
                <a:cubicBezTo>
                  <a:pt x="923" y="1006"/>
                  <a:pt x="922" y="996"/>
                  <a:pt x="926" y="989"/>
                </a:cubicBezTo>
                <a:cubicBezTo>
                  <a:pt x="951" y="938"/>
                  <a:pt x="983" y="891"/>
                  <a:pt x="1011" y="841"/>
                </a:cubicBezTo>
                <a:cubicBezTo>
                  <a:pt x="1041" y="723"/>
                  <a:pt x="1088" y="613"/>
                  <a:pt x="1128" y="498"/>
                </a:cubicBezTo>
                <a:cubicBezTo>
                  <a:pt x="1142" y="407"/>
                  <a:pt x="1168" y="320"/>
                  <a:pt x="1198" y="233"/>
                </a:cubicBezTo>
                <a:cubicBezTo>
                  <a:pt x="1209" y="201"/>
                  <a:pt x="1245" y="147"/>
                  <a:pt x="1245" y="117"/>
                </a:cubicBezTo>
                <a:cubicBezTo>
                  <a:pt x="1245" y="78"/>
                  <a:pt x="1245" y="39"/>
                  <a:pt x="1245" y="0"/>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7654" name="Freeform 6"/>
          <p:cNvSpPr>
            <a:spLocks/>
          </p:cNvSpPr>
          <p:nvPr/>
        </p:nvSpPr>
        <p:spPr bwMode="auto">
          <a:xfrm>
            <a:off x="3276600" y="2708275"/>
            <a:ext cx="863600" cy="215900"/>
          </a:xfrm>
          <a:custGeom>
            <a:avLst/>
            <a:gdLst>
              <a:gd name="T0" fmla="*/ 0 w 588"/>
              <a:gd name="T1" fmla="*/ 188734 h 151"/>
              <a:gd name="T2" fmla="*/ 296679 w 588"/>
              <a:gd name="T3" fmla="*/ 0 h 151"/>
              <a:gd name="T4" fmla="*/ 640356 w 588"/>
              <a:gd name="T5" fmla="*/ 54332 h 151"/>
              <a:gd name="T6" fmla="*/ 743166 w 588"/>
              <a:gd name="T7" fmla="*/ 100086 h 151"/>
              <a:gd name="T8" fmla="*/ 812195 w 588"/>
              <a:gd name="T9" fmla="*/ 144410 h 151"/>
              <a:gd name="T10" fmla="*/ 822476 w 588"/>
              <a:gd name="T11" fmla="*/ 177295 h 151"/>
              <a:gd name="T12" fmla="*/ 822476 w 588"/>
              <a:gd name="T13" fmla="*/ 210181 h 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8" h="151">
                <a:moveTo>
                  <a:pt x="0" y="132"/>
                </a:moveTo>
                <a:cubicBezTo>
                  <a:pt x="61" y="34"/>
                  <a:pt x="85" y="15"/>
                  <a:pt x="202" y="0"/>
                </a:cubicBezTo>
                <a:cubicBezTo>
                  <a:pt x="290" y="5"/>
                  <a:pt x="355" y="12"/>
                  <a:pt x="436" y="38"/>
                </a:cubicBezTo>
                <a:cubicBezTo>
                  <a:pt x="459" y="45"/>
                  <a:pt x="485" y="58"/>
                  <a:pt x="506" y="70"/>
                </a:cubicBezTo>
                <a:cubicBezTo>
                  <a:pt x="522" y="79"/>
                  <a:pt x="553" y="101"/>
                  <a:pt x="553" y="101"/>
                </a:cubicBezTo>
                <a:cubicBezTo>
                  <a:pt x="555" y="109"/>
                  <a:pt x="556" y="117"/>
                  <a:pt x="560" y="124"/>
                </a:cubicBezTo>
                <a:cubicBezTo>
                  <a:pt x="574" y="151"/>
                  <a:pt x="588" y="147"/>
                  <a:pt x="560" y="14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7655" name="Freeform 7"/>
          <p:cNvSpPr>
            <a:spLocks/>
          </p:cNvSpPr>
          <p:nvPr/>
        </p:nvSpPr>
        <p:spPr bwMode="auto">
          <a:xfrm>
            <a:off x="4140200" y="2924175"/>
            <a:ext cx="2371725" cy="1398588"/>
          </a:xfrm>
          <a:custGeom>
            <a:avLst/>
            <a:gdLst>
              <a:gd name="T0" fmla="*/ 0 w 1494"/>
              <a:gd name="T1" fmla="*/ 0 h 881"/>
              <a:gd name="T2" fmla="*/ 61913 w 1494"/>
              <a:gd name="T3" fmla="*/ 271463 h 881"/>
              <a:gd name="T4" fmla="*/ 147638 w 1494"/>
              <a:gd name="T5" fmla="*/ 469900 h 881"/>
              <a:gd name="T6" fmla="*/ 160338 w 1494"/>
              <a:gd name="T7" fmla="*/ 506413 h 881"/>
              <a:gd name="T8" fmla="*/ 234950 w 1494"/>
              <a:gd name="T9" fmla="*/ 555625 h 881"/>
              <a:gd name="T10" fmla="*/ 481013 w 1494"/>
              <a:gd name="T11" fmla="*/ 741363 h 881"/>
              <a:gd name="T12" fmla="*/ 555625 w 1494"/>
              <a:gd name="T13" fmla="*/ 803275 h 881"/>
              <a:gd name="T14" fmla="*/ 630238 w 1494"/>
              <a:gd name="T15" fmla="*/ 827088 h 881"/>
              <a:gd name="T16" fmla="*/ 741363 w 1494"/>
              <a:gd name="T17" fmla="*/ 876300 h 881"/>
              <a:gd name="T18" fmla="*/ 889000 w 1494"/>
              <a:gd name="T19" fmla="*/ 976313 h 881"/>
              <a:gd name="T20" fmla="*/ 963613 w 1494"/>
              <a:gd name="T21" fmla="*/ 1000125 h 881"/>
              <a:gd name="T22" fmla="*/ 1185863 w 1494"/>
              <a:gd name="T23" fmla="*/ 1123950 h 881"/>
              <a:gd name="T24" fmla="*/ 1581150 w 1494"/>
              <a:gd name="T25" fmla="*/ 1260475 h 881"/>
              <a:gd name="T26" fmla="*/ 1852613 w 1494"/>
              <a:gd name="T27" fmla="*/ 1358900 h 881"/>
              <a:gd name="T28" fmla="*/ 2012950 w 1494"/>
              <a:gd name="T29" fmla="*/ 1371600 h 881"/>
              <a:gd name="T30" fmla="*/ 2260600 w 1494"/>
              <a:gd name="T31" fmla="*/ 1395413 h 881"/>
              <a:gd name="T32" fmla="*/ 2371725 w 1494"/>
              <a:gd name="T33" fmla="*/ 1395413 h 8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94" h="881">
                <a:moveTo>
                  <a:pt x="0" y="0"/>
                </a:moveTo>
                <a:cubicBezTo>
                  <a:pt x="15" y="50"/>
                  <a:pt x="31" y="118"/>
                  <a:pt x="39" y="171"/>
                </a:cubicBezTo>
                <a:cubicBezTo>
                  <a:pt x="48" y="230"/>
                  <a:pt x="43" y="261"/>
                  <a:pt x="93" y="296"/>
                </a:cubicBezTo>
                <a:cubicBezTo>
                  <a:pt x="96" y="304"/>
                  <a:pt x="95" y="313"/>
                  <a:pt x="101" y="319"/>
                </a:cubicBezTo>
                <a:cubicBezTo>
                  <a:pt x="114" y="332"/>
                  <a:pt x="148" y="350"/>
                  <a:pt x="148" y="350"/>
                </a:cubicBezTo>
                <a:cubicBezTo>
                  <a:pt x="186" y="408"/>
                  <a:pt x="236" y="450"/>
                  <a:pt x="303" y="467"/>
                </a:cubicBezTo>
                <a:cubicBezTo>
                  <a:pt x="315" y="479"/>
                  <a:pt x="334" y="499"/>
                  <a:pt x="350" y="506"/>
                </a:cubicBezTo>
                <a:cubicBezTo>
                  <a:pt x="365" y="513"/>
                  <a:pt x="397" y="521"/>
                  <a:pt x="397" y="521"/>
                </a:cubicBezTo>
                <a:cubicBezTo>
                  <a:pt x="421" y="537"/>
                  <a:pt x="440" y="544"/>
                  <a:pt x="467" y="552"/>
                </a:cubicBezTo>
                <a:cubicBezTo>
                  <a:pt x="492" y="570"/>
                  <a:pt x="531" y="602"/>
                  <a:pt x="560" y="615"/>
                </a:cubicBezTo>
                <a:cubicBezTo>
                  <a:pt x="575" y="622"/>
                  <a:pt x="607" y="630"/>
                  <a:pt x="607" y="630"/>
                </a:cubicBezTo>
                <a:cubicBezTo>
                  <a:pt x="651" y="661"/>
                  <a:pt x="696" y="690"/>
                  <a:pt x="747" y="708"/>
                </a:cubicBezTo>
                <a:cubicBezTo>
                  <a:pt x="823" y="765"/>
                  <a:pt x="905" y="771"/>
                  <a:pt x="996" y="794"/>
                </a:cubicBezTo>
                <a:cubicBezTo>
                  <a:pt x="1052" y="809"/>
                  <a:pt x="1109" y="851"/>
                  <a:pt x="1167" y="856"/>
                </a:cubicBezTo>
                <a:cubicBezTo>
                  <a:pt x="1201" y="859"/>
                  <a:pt x="1234" y="861"/>
                  <a:pt x="1268" y="864"/>
                </a:cubicBezTo>
                <a:cubicBezTo>
                  <a:pt x="1324" y="845"/>
                  <a:pt x="1370" y="875"/>
                  <a:pt x="1424" y="879"/>
                </a:cubicBezTo>
                <a:cubicBezTo>
                  <a:pt x="1447" y="881"/>
                  <a:pt x="1471" y="879"/>
                  <a:pt x="1494" y="879"/>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7656" name="Freeform 8"/>
          <p:cNvSpPr>
            <a:spLocks/>
          </p:cNvSpPr>
          <p:nvPr/>
        </p:nvSpPr>
        <p:spPr bwMode="auto">
          <a:xfrm>
            <a:off x="6516688" y="4292600"/>
            <a:ext cx="360362" cy="1357313"/>
          </a:xfrm>
          <a:custGeom>
            <a:avLst/>
            <a:gdLst>
              <a:gd name="T0" fmla="*/ 0 w 227"/>
              <a:gd name="T1" fmla="*/ 0 h 855"/>
              <a:gd name="T2" fmla="*/ 71437 w 227"/>
              <a:gd name="T3" fmla="*/ 936625 h 855"/>
              <a:gd name="T4" fmla="*/ 287337 w 227"/>
              <a:gd name="T5" fmla="*/ 1296988 h 855"/>
              <a:gd name="T6" fmla="*/ 360362 w 227"/>
              <a:gd name="T7" fmla="*/ 1296988 h 8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7" h="855">
                <a:moveTo>
                  <a:pt x="0" y="0"/>
                </a:moveTo>
                <a:cubicBezTo>
                  <a:pt x="7" y="227"/>
                  <a:pt x="15" y="454"/>
                  <a:pt x="45" y="590"/>
                </a:cubicBezTo>
                <a:cubicBezTo>
                  <a:pt x="75" y="726"/>
                  <a:pt x="151" y="779"/>
                  <a:pt x="181" y="817"/>
                </a:cubicBezTo>
                <a:cubicBezTo>
                  <a:pt x="211" y="855"/>
                  <a:pt x="219" y="817"/>
                  <a:pt x="227" y="81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7657" name="Freeform 9"/>
          <p:cNvSpPr>
            <a:spLocks/>
          </p:cNvSpPr>
          <p:nvPr/>
        </p:nvSpPr>
        <p:spPr bwMode="auto">
          <a:xfrm>
            <a:off x="6845300" y="5589588"/>
            <a:ext cx="1182688" cy="693737"/>
          </a:xfrm>
          <a:custGeom>
            <a:avLst/>
            <a:gdLst>
              <a:gd name="T0" fmla="*/ 0 w 745"/>
              <a:gd name="T1" fmla="*/ 20637 h 437"/>
              <a:gd name="T2" fmla="*/ 49213 w 745"/>
              <a:gd name="T3" fmla="*/ 144462 h 437"/>
              <a:gd name="T4" fmla="*/ 74613 w 745"/>
              <a:gd name="T5" fmla="*/ 217487 h 437"/>
              <a:gd name="T6" fmla="*/ 98425 w 745"/>
              <a:gd name="T7" fmla="*/ 341312 h 437"/>
              <a:gd name="T8" fmla="*/ 865188 w 745"/>
              <a:gd name="T9" fmla="*/ 588962 h 437"/>
              <a:gd name="T10" fmla="*/ 989013 w 745"/>
              <a:gd name="T11" fmla="*/ 514350 h 437"/>
              <a:gd name="T12" fmla="*/ 1038225 w 745"/>
              <a:gd name="T13" fmla="*/ 292100 h 437"/>
              <a:gd name="T14" fmla="*/ 1050925 w 745"/>
              <a:gd name="T15" fmla="*/ 82550 h 437"/>
              <a:gd name="T16" fmla="*/ 1063625 w 745"/>
              <a:gd name="T17" fmla="*/ 44450 h 437"/>
              <a:gd name="T18" fmla="*/ 1050925 w 745"/>
              <a:gd name="T19" fmla="*/ 7937 h 437"/>
              <a:gd name="T20" fmla="*/ 1182688 w 745"/>
              <a:gd name="T21" fmla="*/ 0 h 4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45" h="437">
                <a:moveTo>
                  <a:pt x="0" y="13"/>
                </a:moveTo>
                <a:cubicBezTo>
                  <a:pt x="19" y="40"/>
                  <a:pt x="22" y="59"/>
                  <a:pt x="31" y="91"/>
                </a:cubicBezTo>
                <a:cubicBezTo>
                  <a:pt x="36" y="107"/>
                  <a:pt x="47" y="137"/>
                  <a:pt x="47" y="137"/>
                </a:cubicBezTo>
                <a:cubicBezTo>
                  <a:pt x="48" y="140"/>
                  <a:pt x="58" y="205"/>
                  <a:pt x="62" y="215"/>
                </a:cubicBezTo>
                <a:cubicBezTo>
                  <a:pt x="156" y="437"/>
                  <a:pt x="192" y="338"/>
                  <a:pt x="545" y="371"/>
                </a:cubicBezTo>
                <a:cubicBezTo>
                  <a:pt x="582" y="361"/>
                  <a:pt x="597" y="352"/>
                  <a:pt x="623" y="324"/>
                </a:cubicBezTo>
                <a:cubicBezTo>
                  <a:pt x="639" y="277"/>
                  <a:pt x="648" y="234"/>
                  <a:pt x="654" y="184"/>
                </a:cubicBezTo>
                <a:cubicBezTo>
                  <a:pt x="657" y="140"/>
                  <a:pt x="658" y="96"/>
                  <a:pt x="662" y="52"/>
                </a:cubicBezTo>
                <a:cubicBezTo>
                  <a:pt x="663" y="44"/>
                  <a:pt x="670" y="36"/>
                  <a:pt x="670" y="28"/>
                </a:cubicBezTo>
                <a:cubicBezTo>
                  <a:pt x="670" y="20"/>
                  <a:pt x="662" y="5"/>
                  <a:pt x="662" y="5"/>
                </a:cubicBezTo>
                <a:lnTo>
                  <a:pt x="745" y="0"/>
                </a:lnTo>
              </a:path>
            </a:pathLst>
          </a:custGeom>
          <a:noFill/>
          <a:ln w="28575" cap="flat" cmpd="sng">
            <a:solidFill>
              <a:schemeClr val="fo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7658" name="Line 10"/>
          <p:cNvSpPr>
            <a:spLocks noChangeShapeType="1"/>
          </p:cNvSpPr>
          <p:nvPr/>
        </p:nvSpPr>
        <p:spPr bwMode="auto">
          <a:xfrm>
            <a:off x="7956550" y="5589588"/>
            <a:ext cx="576263" cy="0"/>
          </a:xfrm>
          <a:prstGeom prst="line">
            <a:avLst/>
          </a:prstGeom>
          <a:noFill/>
          <a:ln w="28575">
            <a:solidFill>
              <a:schemeClr val="fo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19467" name="Text Box 11"/>
          <p:cNvSpPr txBox="1">
            <a:spLocks noChangeArrowheads="1"/>
          </p:cNvSpPr>
          <p:nvPr/>
        </p:nvSpPr>
        <p:spPr bwMode="auto">
          <a:xfrm>
            <a:off x="2247900" y="5964238"/>
            <a:ext cx="708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800" dirty="0">
                <a:solidFill>
                  <a:srgbClr val="000000"/>
                </a:solidFill>
              </a:rPr>
              <a:t>TIME</a:t>
            </a:r>
          </a:p>
        </p:txBody>
      </p:sp>
      <p:sp>
        <p:nvSpPr>
          <p:cNvPr id="19468" name="Line 12"/>
          <p:cNvSpPr>
            <a:spLocks noChangeShapeType="1"/>
          </p:cNvSpPr>
          <p:nvPr/>
        </p:nvSpPr>
        <p:spPr bwMode="auto">
          <a:xfrm>
            <a:off x="3059113" y="6165850"/>
            <a:ext cx="2665412"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19469" name="Text Box 13"/>
          <p:cNvSpPr txBox="1">
            <a:spLocks noChangeArrowheads="1"/>
          </p:cNvSpPr>
          <p:nvPr/>
        </p:nvSpPr>
        <p:spPr bwMode="auto">
          <a:xfrm>
            <a:off x="611188" y="3213100"/>
            <a:ext cx="381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800" dirty="0">
                <a:solidFill>
                  <a:srgbClr val="000000"/>
                </a:solidFill>
              </a:rPr>
              <a:t>AROUSAL</a:t>
            </a:r>
          </a:p>
        </p:txBody>
      </p:sp>
      <p:sp>
        <p:nvSpPr>
          <p:cNvPr id="19470" name="Line 14"/>
          <p:cNvSpPr>
            <a:spLocks noChangeShapeType="1"/>
          </p:cNvSpPr>
          <p:nvPr/>
        </p:nvSpPr>
        <p:spPr bwMode="auto">
          <a:xfrm flipV="1">
            <a:off x="755650" y="2420938"/>
            <a:ext cx="0" cy="7207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7663" name="Text Box 15"/>
          <p:cNvSpPr txBox="1">
            <a:spLocks noChangeArrowheads="1"/>
          </p:cNvSpPr>
          <p:nvPr/>
        </p:nvSpPr>
        <p:spPr bwMode="auto">
          <a:xfrm>
            <a:off x="1331913" y="4797425"/>
            <a:ext cx="841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Anxiety</a:t>
            </a:r>
          </a:p>
        </p:txBody>
      </p:sp>
      <p:sp>
        <p:nvSpPr>
          <p:cNvPr id="27664" name="Text Box 16"/>
          <p:cNvSpPr txBox="1">
            <a:spLocks noChangeArrowheads="1"/>
          </p:cNvSpPr>
          <p:nvPr/>
        </p:nvSpPr>
        <p:spPr bwMode="auto">
          <a:xfrm>
            <a:off x="1835150" y="4149725"/>
            <a:ext cx="71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Anger</a:t>
            </a:r>
          </a:p>
        </p:txBody>
      </p:sp>
      <p:sp>
        <p:nvSpPr>
          <p:cNvPr id="27665" name="Text Box 17"/>
          <p:cNvSpPr txBox="1">
            <a:spLocks noChangeArrowheads="1"/>
          </p:cNvSpPr>
          <p:nvPr/>
        </p:nvSpPr>
        <p:spPr bwMode="auto">
          <a:xfrm>
            <a:off x="1835150" y="3500438"/>
            <a:ext cx="1162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Aggression</a:t>
            </a:r>
          </a:p>
        </p:txBody>
      </p:sp>
      <p:sp>
        <p:nvSpPr>
          <p:cNvPr id="27666" name="Text Box 18"/>
          <p:cNvSpPr txBox="1">
            <a:spLocks noChangeArrowheads="1"/>
          </p:cNvSpPr>
          <p:nvPr/>
        </p:nvSpPr>
        <p:spPr bwMode="auto">
          <a:xfrm>
            <a:off x="2268538" y="2708275"/>
            <a:ext cx="7473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b="1" dirty="0">
                <a:solidFill>
                  <a:srgbClr val="FF0000"/>
                </a:solidFill>
              </a:rPr>
              <a:t>Crisis</a:t>
            </a:r>
          </a:p>
        </p:txBody>
      </p:sp>
      <p:sp>
        <p:nvSpPr>
          <p:cNvPr id="19475" name="Text Box 19"/>
          <p:cNvSpPr txBox="1">
            <a:spLocks noChangeArrowheads="1"/>
          </p:cNvSpPr>
          <p:nvPr/>
        </p:nvSpPr>
        <p:spPr bwMode="auto">
          <a:xfrm>
            <a:off x="1331913" y="1916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Trigger</a:t>
            </a:r>
          </a:p>
          <a:p>
            <a:pPr algn="ctr" eaLnBrk="1" fontAlgn="base" hangingPunct="1">
              <a:spcBef>
                <a:spcPct val="0"/>
              </a:spcBef>
              <a:spcAft>
                <a:spcPct val="0"/>
              </a:spcAft>
            </a:pPr>
            <a:r>
              <a:rPr lang="en-GB" altLang="en-US" sz="1400" u="sng" dirty="0">
                <a:solidFill>
                  <a:srgbClr val="000000"/>
                </a:solidFill>
              </a:rPr>
              <a:t>Phase</a:t>
            </a:r>
          </a:p>
        </p:txBody>
      </p:sp>
      <p:sp>
        <p:nvSpPr>
          <p:cNvPr id="19476" name="Text Box 20"/>
          <p:cNvSpPr txBox="1">
            <a:spLocks noChangeArrowheads="1"/>
          </p:cNvSpPr>
          <p:nvPr/>
        </p:nvSpPr>
        <p:spPr bwMode="auto">
          <a:xfrm>
            <a:off x="2339975" y="1916113"/>
            <a:ext cx="9699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Escalation</a:t>
            </a:r>
          </a:p>
          <a:p>
            <a:pPr algn="ctr" eaLnBrk="1" fontAlgn="base" hangingPunct="1">
              <a:spcBef>
                <a:spcPct val="0"/>
              </a:spcBef>
              <a:spcAft>
                <a:spcPct val="0"/>
              </a:spcAft>
            </a:pPr>
            <a:r>
              <a:rPr lang="en-GB" altLang="en-US" sz="1400" u="sng" dirty="0">
                <a:solidFill>
                  <a:srgbClr val="000000"/>
                </a:solidFill>
              </a:rPr>
              <a:t>Phase</a:t>
            </a:r>
          </a:p>
        </p:txBody>
      </p:sp>
      <p:sp>
        <p:nvSpPr>
          <p:cNvPr id="19477" name="Text Box 21"/>
          <p:cNvSpPr txBox="1">
            <a:spLocks noChangeArrowheads="1"/>
          </p:cNvSpPr>
          <p:nvPr/>
        </p:nvSpPr>
        <p:spPr bwMode="auto">
          <a:xfrm>
            <a:off x="3419475" y="1916113"/>
            <a:ext cx="6477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Crisis</a:t>
            </a:r>
          </a:p>
          <a:p>
            <a:pPr algn="ctr" eaLnBrk="1" fontAlgn="base" hangingPunct="1">
              <a:spcBef>
                <a:spcPct val="0"/>
              </a:spcBef>
              <a:spcAft>
                <a:spcPct val="0"/>
              </a:spcAft>
            </a:pPr>
            <a:r>
              <a:rPr lang="en-GB" altLang="en-US" sz="1400" u="sng" dirty="0">
                <a:solidFill>
                  <a:srgbClr val="000000"/>
                </a:solidFill>
              </a:rPr>
              <a:t>Phase</a:t>
            </a:r>
          </a:p>
        </p:txBody>
      </p:sp>
      <p:sp>
        <p:nvSpPr>
          <p:cNvPr id="19478" name="Text Box 22"/>
          <p:cNvSpPr txBox="1">
            <a:spLocks noChangeArrowheads="1"/>
          </p:cNvSpPr>
          <p:nvPr/>
        </p:nvSpPr>
        <p:spPr bwMode="auto">
          <a:xfrm>
            <a:off x="4643438" y="1916113"/>
            <a:ext cx="903287"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Recovery</a:t>
            </a:r>
          </a:p>
          <a:p>
            <a:pPr algn="ctr" eaLnBrk="1" fontAlgn="base" hangingPunct="1">
              <a:spcBef>
                <a:spcPct val="0"/>
              </a:spcBef>
              <a:spcAft>
                <a:spcPct val="0"/>
              </a:spcAft>
            </a:pPr>
            <a:r>
              <a:rPr lang="en-GB" altLang="en-US" sz="1400" u="sng" dirty="0">
                <a:solidFill>
                  <a:srgbClr val="000000"/>
                </a:solidFill>
              </a:rPr>
              <a:t>Phase</a:t>
            </a:r>
          </a:p>
        </p:txBody>
      </p:sp>
      <p:sp>
        <p:nvSpPr>
          <p:cNvPr id="19479" name="Text Box 23"/>
          <p:cNvSpPr txBox="1">
            <a:spLocks noChangeArrowheads="1"/>
          </p:cNvSpPr>
          <p:nvPr/>
        </p:nvSpPr>
        <p:spPr bwMode="auto">
          <a:xfrm>
            <a:off x="6156325" y="1916113"/>
            <a:ext cx="9842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Post Crisis</a:t>
            </a:r>
          </a:p>
          <a:p>
            <a:pPr algn="ctr" eaLnBrk="1" fontAlgn="base" hangingPunct="1">
              <a:spcBef>
                <a:spcPct val="0"/>
              </a:spcBef>
              <a:spcAft>
                <a:spcPct val="0"/>
              </a:spcAft>
            </a:pPr>
            <a:r>
              <a:rPr lang="en-GB" altLang="en-US" sz="1400" u="sng" dirty="0">
                <a:solidFill>
                  <a:srgbClr val="000000"/>
                </a:solidFill>
              </a:rPr>
              <a:t>Phase</a:t>
            </a:r>
          </a:p>
        </p:txBody>
      </p:sp>
      <p:sp>
        <p:nvSpPr>
          <p:cNvPr id="19480" name="Text Box 24"/>
          <p:cNvSpPr txBox="1">
            <a:spLocks noChangeArrowheads="1"/>
          </p:cNvSpPr>
          <p:nvPr/>
        </p:nvSpPr>
        <p:spPr bwMode="auto">
          <a:xfrm>
            <a:off x="7885113" y="1916113"/>
            <a:ext cx="8604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Learning</a:t>
            </a:r>
          </a:p>
          <a:p>
            <a:pPr algn="ctr" eaLnBrk="1" fontAlgn="base" hangingPunct="1">
              <a:spcBef>
                <a:spcPct val="0"/>
              </a:spcBef>
              <a:spcAft>
                <a:spcPct val="0"/>
              </a:spcAft>
            </a:pPr>
            <a:r>
              <a:rPr lang="en-GB" altLang="en-US" sz="1400" u="sng" dirty="0">
                <a:solidFill>
                  <a:srgbClr val="000000"/>
                </a:solidFill>
              </a:rPr>
              <a:t>Phase</a:t>
            </a:r>
          </a:p>
        </p:txBody>
      </p:sp>
      <p:sp>
        <p:nvSpPr>
          <p:cNvPr id="19481" name="Text Box 25"/>
          <p:cNvSpPr txBox="1">
            <a:spLocks noChangeArrowheads="1"/>
          </p:cNvSpPr>
          <p:nvPr/>
        </p:nvSpPr>
        <p:spPr bwMode="auto">
          <a:xfrm>
            <a:off x="7478713" y="5229225"/>
            <a:ext cx="1665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Baseline Behaviour</a:t>
            </a:r>
          </a:p>
        </p:txBody>
      </p:sp>
      <p:sp>
        <p:nvSpPr>
          <p:cNvPr id="27674" name="Text Box 26"/>
          <p:cNvSpPr txBox="1">
            <a:spLocks noChangeArrowheads="1"/>
          </p:cNvSpPr>
          <p:nvPr/>
        </p:nvSpPr>
        <p:spPr bwMode="auto">
          <a:xfrm>
            <a:off x="6877050" y="5734050"/>
            <a:ext cx="10366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Exhaustion</a:t>
            </a:r>
          </a:p>
        </p:txBody>
      </p:sp>
      <p:sp>
        <p:nvSpPr>
          <p:cNvPr id="27675" name="Text Box 27"/>
          <p:cNvSpPr txBox="1">
            <a:spLocks noChangeArrowheads="1"/>
          </p:cNvSpPr>
          <p:nvPr/>
        </p:nvSpPr>
        <p:spPr bwMode="auto">
          <a:xfrm>
            <a:off x="6011863" y="2852738"/>
            <a:ext cx="11318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Additional </a:t>
            </a:r>
          </a:p>
          <a:p>
            <a:pPr eaLnBrk="1" fontAlgn="base" hangingPunct="1">
              <a:spcBef>
                <a:spcPct val="0"/>
              </a:spcBef>
              <a:spcAft>
                <a:spcPct val="0"/>
              </a:spcAft>
            </a:pPr>
            <a:r>
              <a:rPr lang="en-GB" altLang="en-US" sz="1600" dirty="0">
                <a:solidFill>
                  <a:srgbClr val="000000"/>
                </a:solidFill>
              </a:rPr>
              <a:t>Outbursts</a:t>
            </a:r>
          </a:p>
        </p:txBody>
      </p:sp>
      <p:sp>
        <p:nvSpPr>
          <p:cNvPr id="27676" name="Line 28"/>
          <p:cNvSpPr>
            <a:spLocks noChangeShapeType="1"/>
          </p:cNvSpPr>
          <p:nvPr/>
        </p:nvSpPr>
        <p:spPr bwMode="auto">
          <a:xfrm flipH="1">
            <a:off x="5148263" y="3141663"/>
            <a:ext cx="936625" cy="6477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 name="TextBox 1"/>
          <p:cNvSpPr txBox="1"/>
          <p:nvPr/>
        </p:nvSpPr>
        <p:spPr>
          <a:xfrm>
            <a:off x="3262313" y="5013176"/>
            <a:ext cx="2257221" cy="369332"/>
          </a:xfrm>
          <a:prstGeom prst="rect">
            <a:avLst/>
          </a:prstGeom>
          <a:noFill/>
        </p:spPr>
        <p:txBody>
          <a:bodyPr wrap="none" rtlCol="0">
            <a:spAutoFit/>
          </a:bodyPr>
          <a:lstStyle/>
          <a:p>
            <a:r>
              <a:rPr lang="en-GB" dirty="0"/>
              <a:t>PERCEIVED THREAT</a:t>
            </a:r>
          </a:p>
        </p:txBody>
      </p:sp>
      <p:cxnSp>
        <p:nvCxnSpPr>
          <p:cNvPr id="4" name="Straight Arrow Connector 3"/>
          <p:cNvCxnSpPr>
            <a:stCxn id="2" idx="1"/>
          </p:cNvCxnSpPr>
          <p:nvPr/>
        </p:nvCxnSpPr>
        <p:spPr bwMode="auto">
          <a:xfrm flipH="1">
            <a:off x="2078039" y="5197842"/>
            <a:ext cx="1184274" cy="29796"/>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Box 4"/>
          <p:cNvSpPr txBox="1"/>
          <p:nvPr/>
        </p:nvSpPr>
        <p:spPr>
          <a:xfrm>
            <a:off x="3131840" y="4517338"/>
            <a:ext cx="1601452" cy="369332"/>
          </a:xfrm>
          <a:prstGeom prst="rect">
            <a:avLst/>
          </a:prstGeom>
          <a:noFill/>
        </p:spPr>
        <p:txBody>
          <a:bodyPr wrap="square" rtlCol="0">
            <a:spAutoFit/>
          </a:bodyPr>
          <a:lstStyle/>
          <a:p>
            <a:r>
              <a:rPr lang="en-GB" dirty="0"/>
              <a:t>DANGER</a:t>
            </a:r>
          </a:p>
        </p:txBody>
      </p:sp>
      <p:cxnSp>
        <p:nvCxnSpPr>
          <p:cNvPr id="7" name="Straight Arrow Connector 6"/>
          <p:cNvCxnSpPr/>
          <p:nvPr/>
        </p:nvCxnSpPr>
        <p:spPr bwMode="auto">
          <a:xfrm flipV="1">
            <a:off x="3491880" y="2708275"/>
            <a:ext cx="0" cy="1809063"/>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02844548"/>
      </p:ext>
    </p:extLst>
  </p:cSld>
  <p:clrMapOvr>
    <a:masterClrMapping/>
  </p:clrMapOvr>
  <p:transition spd="slow">
    <p:push dir="u"/>
  </p:transition>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41504" y="332656"/>
            <a:ext cx="7793037" cy="779810"/>
          </a:xfrm>
        </p:spPr>
        <p:txBody>
          <a:bodyPr/>
          <a:lstStyle/>
          <a:p>
            <a:r>
              <a:rPr lang="en-GB" altLang="en-US" dirty="0"/>
              <a:t>Pupil and Adult Comparison</a:t>
            </a:r>
          </a:p>
        </p:txBody>
      </p:sp>
      <p:sp>
        <p:nvSpPr>
          <p:cNvPr id="27651" name="Line 3"/>
          <p:cNvSpPr>
            <a:spLocks noChangeShapeType="1"/>
          </p:cNvSpPr>
          <p:nvPr/>
        </p:nvSpPr>
        <p:spPr bwMode="auto">
          <a:xfrm>
            <a:off x="1258888" y="2276475"/>
            <a:ext cx="0" cy="3313113"/>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2" name="Line 4"/>
          <p:cNvSpPr>
            <a:spLocks noChangeShapeType="1"/>
          </p:cNvSpPr>
          <p:nvPr/>
        </p:nvSpPr>
        <p:spPr bwMode="auto">
          <a:xfrm>
            <a:off x="1258888" y="5589588"/>
            <a:ext cx="7058025" cy="0"/>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3" name="Freeform 5"/>
          <p:cNvSpPr>
            <a:spLocks/>
          </p:cNvSpPr>
          <p:nvPr/>
        </p:nvSpPr>
        <p:spPr bwMode="auto">
          <a:xfrm>
            <a:off x="1285875" y="2916238"/>
            <a:ext cx="1976438" cy="2655887"/>
          </a:xfrm>
          <a:custGeom>
            <a:avLst/>
            <a:gdLst>
              <a:gd name="T0" fmla="*/ 0 w 1245"/>
              <a:gd name="T1" fmla="*/ 1673 h 1673"/>
              <a:gd name="T2" fmla="*/ 132 w 1245"/>
              <a:gd name="T3" fmla="*/ 1642 h 1673"/>
              <a:gd name="T4" fmla="*/ 210 w 1245"/>
              <a:gd name="T5" fmla="*/ 1603 h 1673"/>
              <a:gd name="T6" fmla="*/ 264 w 1245"/>
              <a:gd name="T7" fmla="*/ 1588 h 1673"/>
              <a:gd name="T8" fmla="*/ 381 w 1245"/>
              <a:gd name="T9" fmla="*/ 1510 h 1673"/>
              <a:gd name="T10" fmla="*/ 451 w 1245"/>
              <a:gd name="T11" fmla="*/ 1463 h 1673"/>
              <a:gd name="T12" fmla="*/ 513 w 1245"/>
              <a:gd name="T13" fmla="*/ 1417 h 1673"/>
              <a:gd name="T14" fmla="*/ 622 w 1245"/>
              <a:gd name="T15" fmla="*/ 1339 h 1673"/>
              <a:gd name="T16" fmla="*/ 646 w 1245"/>
              <a:gd name="T17" fmla="*/ 1315 h 1673"/>
              <a:gd name="T18" fmla="*/ 692 w 1245"/>
              <a:gd name="T19" fmla="*/ 1284 h 1673"/>
              <a:gd name="T20" fmla="*/ 778 w 1245"/>
              <a:gd name="T21" fmla="*/ 1206 h 1673"/>
              <a:gd name="T22" fmla="*/ 832 w 1245"/>
              <a:gd name="T23" fmla="*/ 1144 h 1673"/>
              <a:gd name="T24" fmla="*/ 871 w 1245"/>
              <a:gd name="T25" fmla="*/ 1074 h 1673"/>
              <a:gd name="T26" fmla="*/ 887 w 1245"/>
              <a:gd name="T27" fmla="*/ 1051 h 1673"/>
              <a:gd name="T28" fmla="*/ 918 w 1245"/>
              <a:gd name="T29" fmla="*/ 1012 h 1673"/>
              <a:gd name="T30" fmla="*/ 926 w 1245"/>
              <a:gd name="T31" fmla="*/ 989 h 1673"/>
              <a:gd name="T32" fmla="*/ 1011 w 1245"/>
              <a:gd name="T33" fmla="*/ 841 h 1673"/>
              <a:gd name="T34" fmla="*/ 1128 w 1245"/>
              <a:gd name="T35" fmla="*/ 498 h 1673"/>
              <a:gd name="T36" fmla="*/ 1198 w 1245"/>
              <a:gd name="T37" fmla="*/ 233 h 1673"/>
              <a:gd name="T38" fmla="*/ 1245 w 1245"/>
              <a:gd name="T39" fmla="*/ 117 h 1673"/>
              <a:gd name="T40" fmla="*/ 1245 w 1245"/>
              <a:gd name="T41" fmla="*/ 0 h 1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5" h="1673">
                <a:moveTo>
                  <a:pt x="0" y="1673"/>
                </a:moveTo>
                <a:cubicBezTo>
                  <a:pt x="39" y="1667"/>
                  <a:pt x="98" y="1664"/>
                  <a:pt x="132" y="1642"/>
                </a:cubicBezTo>
                <a:cubicBezTo>
                  <a:pt x="164" y="1621"/>
                  <a:pt x="163" y="1620"/>
                  <a:pt x="210" y="1603"/>
                </a:cubicBezTo>
                <a:cubicBezTo>
                  <a:pt x="237" y="1593"/>
                  <a:pt x="240" y="1600"/>
                  <a:pt x="264" y="1588"/>
                </a:cubicBezTo>
                <a:cubicBezTo>
                  <a:pt x="307" y="1566"/>
                  <a:pt x="333" y="1527"/>
                  <a:pt x="381" y="1510"/>
                </a:cubicBezTo>
                <a:cubicBezTo>
                  <a:pt x="404" y="1487"/>
                  <a:pt x="424" y="1481"/>
                  <a:pt x="451" y="1463"/>
                </a:cubicBezTo>
                <a:cubicBezTo>
                  <a:pt x="470" y="1436"/>
                  <a:pt x="486" y="1435"/>
                  <a:pt x="513" y="1417"/>
                </a:cubicBezTo>
                <a:cubicBezTo>
                  <a:pt x="536" y="1382"/>
                  <a:pt x="587" y="1363"/>
                  <a:pt x="622" y="1339"/>
                </a:cubicBezTo>
                <a:cubicBezTo>
                  <a:pt x="631" y="1333"/>
                  <a:pt x="637" y="1322"/>
                  <a:pt x="646" y="1315"/>
                </a:cubicBezTo>
                <a:cubicBezTo>
                  <a:pt x="661" y="1304"/>
                  <a:pt x="692" y="1284"/>
                  <a:pt x="692" y="1284"/>
                </a:cubicBezTo>
                <a:cubicBezTo>
                  <a:pt x="714" y="1253"/>
                  <a:pt x="746" y="1228"/>
                  <a:pt x="778" y="1206"/>
                </a:cubicBezTo>
                <a:cubicBezTo>
                  <a:pt x="814" y="1152"/>
                  <a:pt x="794" y="1171"/>
                  <a:pt x="832" y="1144"/>
                </a:cubicBezTo>
                <a:cubicBezTo>
                  <a:pt x="846" y="1104"/>
                  <a:pt x="836" y="1126"/>
                  <a:pt x="871" y="1074"/>
                </a:cubicBezTo>
                <a:cubicBezTo>
                  <a:pt x="876" y="1066"/>
                  <a:pt x="887" y="1051"/>
                  <a:pt x="887" y="1051"/>
                </a:cubicBezTo>
                <a:cubicBezTo>
                  <a:pt x="907" y="991"/>
                  <a:pt x="878" y="1061"/>
                  <a:pt x="918" y="1012"/>
                </a:cubicBezTo>
                <a:cubicBezTo>
                  <a:pt x="923" y="1006"/>
                  <a:pt x="922" y="996"/>
                  <a:pt x="926" y="989"/>
                </a:cubicBezTo>
                <a:cubicBezTo>
                  <a:pt x="951" y="938"/>
                  <a:pt x="983" y="891"/>
                  <a:pt x="1011" y="841"/>
                </a:cubicBezTo>
                <a:cubicBezTo>
                  <a:pt x="1041" y="723"/>
                  <a:pt x="1088" y="613"/>
                  <a:pt x="1128" y="498"/>
                </a:cubicBezTo>
                <a:cubicBezTo>
                  <a:pt x="1142" y="407"/>
                  <a:pt x="1168" y="320"/>
                  <a:pt x="1198" y="233"/>
                </a:cubicBezTo>
                <a:cubicBezTo>
                  <a:pt x="1209" y="201"/>
                  <a:pt x="1245" y="147"/>
                  <a:pt x="1245" y="117"/>
                </a:cubicBezTo>
                <a:cubicBezTo>
                  <a:pt x="1245" y="78"/>
                  <a:pt x="1245" y="39"/>
                  <a:pt x="1245" y="0"/>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4" name="Freeform 6"/>
          <p:cNvSpPr>
            <a:spLocks/>
          </p:cNvSpPr>
          <p:nvPr/>
        </p:nvSpPr>
        <p:spPr bwMode="auto">
          <a:xfrm>
            <a:off x="3276600" y="2708275"/>
            <a:ext cx="863600" cy="215900"/>
          </a:xfrm>
          <a:custGeom>
            <a:avLst/>
            <a:gdLst>
              <a:gd name="T0" fmla="*/ 0 w 588"/>
              <a:gd name="T1" fmla="*/ 132 h 151"/>
              <a:gd name="T2" fmla="*/ 202 w 588"/>
              <a:gd name="T3" fmla="*/ 0 h 151"/>
              <a:gd name="T4" fmla="*/ 436 w 588"/>
              <a:gd name="T5" fmla="*/ 38 h 151"/>
              <a:gd name="T6" fmla="*/ 506 w 588"/>
              <a:gd name="T7" fmla="*/ 70 h 151"/>
              <a:gd name="T8" fmla="*/ 553 w 588"/>
              <a:gd name="T9" fmla="*/ 101 h 151"/>
              <a:gd name="T10" fmla="*/ 560 w 588"/>
              <a:gd name="T11" fmla="*/ 124 h 151"/>
              <a:gd name="T12" fmla="*/ 560 w 588"/>
              <a:gd name="T13" fmla="*/ 147 h 151"/>
            </a:gdLst>
            <a:ahLst/>
            <a:cxnLst>
              <a:cxn ang="0">
                <a:pos x="T0" y="T1"/>
              </a:cxn>
              <a:cxn ang="0">
                <a:pos x="T2" y="T3"/>
              </a:cxn>
              <a:cxn ang="0">
                <a:pos x="T4" y="T5"/>
              </a:cxn>
              <a:cxn ang="0">
                <a:pos x="T6" y="T7"/>
              </a:cxn>
              <a:cxn ang="0">
                <a:pos x="T8" y="T9"/>
              </a:cxn>
              <a:cxn ang="0">
                <a:pos x="T10" y="T11"/>
              </a:cxn>
              <a:cxn ang="0">
                <a:pos x="T12" y="T13"/>
              </a:cxn>
            </a:cxnLst>
            <a:rect l="0" t="0" r="r" b="b"/>
            <a:pathLst>
              <a:path w="588" h="151">
                <a:moveTo>
                  <a:pt x="0" y="132"/>
                </a:moveTo>
                <a:cubicBezTo>
                  <a:pt x="61" y="34"/>
                  <a:pt x="85" y="15"/>
                  <a:pt x="202" y="0"/>
                </a:cubicBezTo>
                <a:cubicBezTo>
                  <a:pt x="290" y="5"/>
                  <a:pt x="355" y="12"/>
                  <a:pt x="436" y="38"/>
                </a:cubicBezTo>
                <a:cubicBezTo>
                  <a:pt x="459" y="45"/>
                  <a:pt x="485" y="58"/>
                  <a:pt x="506" y="70"/>
                </a:cubicBezTo>
                <a:cubicBezTo>
                  <a:pt x="522" y="79"/>
                  <a:pt x="553" y="101"/>
                  <a:pt x="553" y="101"/>
                </a:cubicBezTo>
                <a:cubicBezTo>
                  <a:pt x="555" y="109"/>
                  <a:pt x="556" y="117"/>
                  <a:pt x="560" y="124"/>
                </a:cubicBezTo>
                <a:cubicBezTo>
                  <a:pt x="574" y="151"/>
                  <a:pt x="588" y="147"/>
                  <a:pt x="560" y="14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5" name="Freeform 7"/>
          <p:cNvSpPr>
            <a:spLocks/>
          </p:cNvSpPr>
          <p:nvPr/>
        </p:nvSpPr>
        <p:spPr bwMode="auto">
          <a:xfrm>
            <a:off x="4140200" y="2924175"/>
            <a:ext cx="2371725" cy="1398588"/>
          </a:xfrm>
          <a:custGeom>
            <a:avLst/>
            <a:gdLst>
              <a:gd name="T0" fmla="*/ 0 w 1494"/>
              <a:gd name="T1" fmla="*/ 0 h 881"/>
              <a:gd name="T2" fmla="*/ 39 w 1494"/>
              <a:gd name="T3" fmla="*/ 171 h 881"/>
              <a:gd name="T4" fmla="*/ 93 w 1494"/>
              <a:gd name="T5" fmla="*/ 296 h 881"/>
              <a:gd name="T6" fmla="*/ 101 w 1494"/>
              <a:gd name="T7" fmla="*/ 319 h 881"/>
              <a:gd name="T8" fmla="*/ 148 w 1494"/>
              <a:gd name="T9" fmla="*/ 350 h 881"/>
              <a:gd name="T10" fmla="*/ 303 w 1494"/>
              <a:gd name="T11" fmla="*/ 467 h 881"/>
              <a:gd name="T12" fmla="*/ 350 w 1494"/>
              <a:gd name="T13" fmla="*/ 506 h 881"/>
              <a:gd name="T14" fmla="*/ 397 w 1494"/>
              <a:gd name="T15" fmla="*/ 521 h 881"/>
              <a:gd name="T16" fmla="*/ 467 w 1494"/>
              <a:gd name="T17" fmla="*/ 552 h 881"/>
              <a:gd name="T18" fmla="*/ 560 w 1494"/>
              <a:gd name="T19" fmla="*/ 615 h 881"/>
              <a:gd name="T20" fmla="*/ 607 w 1494"/>
              <a:gd name="T21" fmla="*/ 630 h 881"/>
              <a:gd name="T22" fmla="*/ 747 w 1494"/>
              <a:gd name="T23" fmla="*/ 708 h 881"/>
              <a:gd name="T24" fmla="*/ 996 w 1494"/>
              <a:gd name="T25" fmla="*/ 794 h 881"/>
              <a:gd name="T26" fmla="*/ 1167 w 1494"/>
              <a:gd name="T27" fmla="*/ 856 h 881"/>
              <a:gd name="T28" fmla="*/ 1268 w 1494"/>
              <a:gd name="T29" fmla="*/ 864 h 881"/>
              <a:gd name="T30" fmla="*/ 1424 w 1494"/>
              <a:gd name="T31" fmla="*/ 879 h 881"/>
              <a:gd name="T32" fmla="*/ 1494 w 1494"/>
              <a:gd name="T33" fmla="*/ 879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4" h="881">
                <a:moveTo>
                  <a:pt x="0" y="0"/>
                </a:moveTo>
                <a:cubicBezTo>
                  <a:pt x="15" y="50"/>
                  <a:pt x="31" y="118"/>
                  <a:pt x="39" y="171"/>
                </a:cubicBezTo>
                <a:cubicBezTo>
                  <a:pt x="48" y="230"/>
                  <a:pt x="43" y="261"/>
                  <a:pt x="93" y="296"/>
                </a:cubicBezTo>
                <a:cubicBezTo>
                  <a:pt x="96" y="304"/>
                  <a:pt x="95" y="313"/>
                  <a:pt x="101" y="319"/>
                </a:cubicBezTo>
                <a:cubicBezTo>
                  <a:pt x="114" y="332"/>
                  <a:pt x="148" y="350"/>
                  <a:pt x="148" y="350"/>
                </a:cubicBezTo>
                <a:cubicBezTo>
                  <a:pt x="186" y="408"/>
                  <a:pt x="236" y="450"/>
                  <a:pt x="303" y="467"/>
                </a:cubicBezTo>
                <a:cubicBezTo>
                  <a:pt x="315" y="479"/>
                  <a:pt x="334" y="499"/>
                  <a:pt x="350" y="506"/>
                </a:cubicBezTo>
                <a:cubicBezTo>
                  <a:pt x="365" y="513"/>
                  <a:pt x="397" y="521"/>
                  <a:pt x="397" y="521"/>
                </a:cubicBezTo>
                <a:cubicBezTo>
                  <a:pt x="421" y="537"/>
                  <a:pt x="440" y="544"/>
                  <a:pt x="467" y="552"/>
                </a:cubicBezTo>
                <a:cubicBezTo>
                  <a:pt x="492" y="570"/>
                  <a:pt x="531" y="602"/>
                  <a:pt x="560" y="615"/>
                </a:cubicBezTo>
                <a:cubicBezTo>
                  <a:pt x="575" y="622"/>
                  <a:pt x="607" y="630"/>
                  <a:pt x="607" y="630"/>
                </a:cubicBezTo>
                <a:cubicBezTo>
                  <a:pt x="651" y="661"/>
                  <a:pt x="696" y="690"/>
                  <a:pt x="747" y="708"/>
                </a:cubicBezTo>
                <a:cubicBezTo>
                  <a:pt x="823" y="765"/>
                  <a:pt x="905" y="771"/>
                  <a:pt x="996" y="794"/>
                </a:cubicBezTo>
                <a:cubicBezTo>
                  <a:pt x="1052" y="809"/>
                  <a:pt x="1109" y="851"/>
                  <a:pt x="1167" y="856"/>
                </a:cubicBezTo>
                <a:cubicBezTo>
                  <a:pt x="1201" y="859"/>
                  <a:pt x="1234" y="861"/>
                  <a:pt x="1268" y="864"/>
                </a:cubicBezTo>
                <a:cubicBezTo>
                  <a:pt x="1324" y="845"/>
                  <a:pt x="1370" y="875"/>
                  <a:pt x="1424" y="879"/>
                </a:cubicBezTo>
                <a:cubicBezTo>
                  <a:pt x="1447" y="881"/>
                  <a:pt x="1471" y="879"/>
                  <a:pt x="1494" y="879"/>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6" name="Freeform 8"/>
          <p:cNvSpPr>
            <a:spLocks/>
          </p:cNvSpPr>
          <p:nvPr/>
        </p:nvSpPr>
        <p:spPr bwMode="auto">
          <a:xfrm>
            <a:off x="6516688" y="4292600"/>
            <a:ext cx="360362" cy="1357313"/>
          </a:xfrm>
          <a:custGeom>
            <a:avLst/>
            <a:gdLst>
              <a:gd name="T0" fmla="*/ 0 w 227"/>
              <a:gd name="T1" fmla="*/ 0 h 855"/>
              <a:gd name="T2" fmla="*/ 45 w 227"/>
              <a:gd name="T3" fmla="*/ 590 h 855"/>
              <a:gd name="T4" fmla="*/ 181 w 227"/>
              <a:gd name="T5" fmla="*/ 817 h 855"/>
              <a:gd name="T6" fmla="*/ 227 w 227"/>
              <a:gd name="T7" fmla="*/ 817 h 855"/>
            </a:gdLst>
            <a:ahLst/>
            <a:cxnLst>
              <a:cxn ang="0">
                <a:pos x="T0" y="T1"/>
              </a:cxn>
              <a:cxn ang="0">
                <a:pos x="T2" y="T3"/>
              </a:cxn>
              <a:cxn ang="0">
                <a:pos x="T4" y="T5"/>
              </a:cxn>
              <a:cxn ang="0">
                <a:pos x="T6" y="T7"/>
              </a:cxn>
            </a:cxnLst>
            <a:rect l="0" t="0" r="r" b="b"/>
            <a:pathLst>
              <a:path w="227" h="855">
                <a:moveTo>
                  <a:pt x="0" y="0"/>
                </a:moveTo>
                <a:cubicBezTo>
                  <a:pt x="7" y="227"/>
                  <a:pt x="15" y="454"/>
                  <a:pt x="45" y="590"/>
                </a:cubicBezTo>
                <a:cubicBezTo>
                  <a:pt x="75" y="726"/>
                  <a:pt x="151" y="779"/>
                  <a:pt x="181" y="817"/>
                </a:cubicBezTo>
                <a:cubicBezTo>
                  <a:pt x="211" y="855"/>
                  <a:pt x="219" y="817"/>
                  <a:pt x="227" y="81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7" name="Freeform 9"/>
          <p:cNvSpPr>
            <a:spLocks/>
          </p:cNvSpPr>
          <p:nvPr/>
        </p:nvSpPr>
        <p:spPr bwMode="auto">
          <a:xfrm>
            <a:off x="6845300" y="5589588"/>
            <a:ext cx="1182688" cy="693737"/>
          </a:xfrm>
          <a:custGeom>
            <a:avLst/>
            <a:gdLst>
              <a:gd name="T0" fmla="*/ 0 w 745"/>
              <a:gd name="T1" fmla="*/ 13 h 437"/>
              <a:gd name="T2" fmla="*/ 31 w 745"/>
              <a:gd name="T3" fmla="*/ 91 h 437"/>
              <a:gd name="T4" fmla="*/ 47 w 745"/>
              <a:gd name="T5" fmla="*/ 137 h 437"/>
              <a:gd name="T6" fmla="*/ 62 w 745"/>
              <a:gd name="T7" fmla="*/ 215 h 437"/>
              <a:gd name="T8" fmla="*/ 545 w 745"/>
              <a:gd name="T9" fmla="*/ 371 h 437"/>
              <a:gd name="T10" fmla="*/ 623 w 745"/>
              <a:gd name="T11" fmla="*/ 324 h 437"/>
              <a:gd name="T12" fmla="*/ 654 w 745"/>
              <a:gd name="T13" fmla="*/ 184 h 437"/>
              <a:gd name="T14" fmla="*/ 662 w 745"/>
              <a:gd name="T15" fmla="*/ 52 h 437"/>
              <a:gd name="T16" fmla="*/ 670 w 745"/>
              <a:gd name="T17" fmla="*/ 28 h 437"/>
              <a:gd name="T18" fmla="*/ 662 w 745"/>
              <a:gd name="T19" fmla="*/ 5 h 437"/>
              <a:gd name="T20" fmla="*/ 745 w 745"/>
              <a:gd name="T21"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5" h="437">
                <a:moveTo>
                  <a:pt x="0" y="13"/>
                </a:moveTo>
                <a:cubicBezTo>
                  <a:pt x="19" y="40"/>
                  <a:pt x="22" y="59"/>
                  <a:pt x="31" y="91"/>
                </a:cubicBezTo>
                <a:cubicBezTo>
                  <a:pt x="36" y="107"/>
                  <a:pt x="47" y="137"/>
                  <a:pt x="47" y="137"/>
                </a:cubicBezTo>
                <a:cubicBezTo>
                  <a:pt x="48" y="140"/>
                  <a:pt x="58" y="205"/>
                  <a:pt x="62" y="215"/>
                </a:cubicBezTo>
                <a:cubicBezTo>
                  <a:pt x="156" y="437"/>
                  <a:pt x="192" y="338"/>
                  <a:pt x="545" y="371"/>
                </a:cubicBezTo>
                <a:cubicBezTo>
                  <a:pt x="582" y="361"/>
                  <a:pt x="597" y="352"/>
                  <a:pt x="623" y="324"/>
                </a:cubicBezTo>
                <a:cubicBezTo>
                  <a:pt x="639" y="277"/>
                  <a:pt x="648" y="234"/>
                  <a:pt x="654" y="184"/>
                </a:cubicBezTo>
                <a:cubicBezTo>
                  <a:pt x="657" y="140"/>
                  <a:pt x="658" y="96"/>
                  <a:pt x="662" y="52"/>
                </a:cubicBezTo>
                <a:cubicBezTo>
                  <a:pt x="663" y="44"/>
                  <a:pt x="670" y="36"/>
                  <a:pt x="670" y="28"/>
                </a:cubicBezTo>
                <a:cubicBezTo>
                  <a:pt x="670" y="20"/>
                  <a:pt x="662" y="5"/>
                  <a:pt x="662" y="5"/>
                </a:cubicBezTo>
                <a:lnTo>
                  <a:pt x="745" y="0"/>
                </a:lnTo>
              </a:path>
            </a:pathLst>
          </a:custGeom>
          <a:noFill/>
          <a:ln w="28575" cap="flat" cmpd="sng">
            <a:solidFill>
              <a:schemeClr val="fo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8" name="Line 10"/>
          <p:cNvSpPr>
            <a:spLocks noChangeShapeType="1"/>
          </p:cNvSpPr>
          <p:nvPr/>
        </p:nvSpPr>
        <p:spPr bwMode="auto">
          <a:xfrm>
            <a:off x="7956550" y="5589588"/>
            <a:ext cx="576263" cy="0"/>
          </a:xfrm>
          <a:prstGeom prst="line">
            <a:avLst/>
          </a:prstGeom>
          <a:noFill/>
          <a:ln w="28575">
            <a:solidFill>
              <a:schemeClr val="fo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59" name="Text Box 11"/>
          <p:cNvSpPr txBox="1">
            <a:spLocks noChangeArrowheads="1"/>
          </p:cNvSpPr>
          <p:nvPr/>
        </p:nvSpPr>
        <p:spPr bwMode="auto">
          <a:xfrm>
            <a:off x="2247900" y="5964238"/>
            <a:ext cx="708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dirty="0"/>
              <a:t>TIME</a:t>
            </a:r>
          </a:p>
        </p:txBody>
      </p:sp>
      <p:sp>
        <p:nvSpPr>
          <p:cNvPr id="27660" name="Line 12"/>
          <p:cNvSpPr>
            <a:spLocks noChangeShapeType="1"/>
          </p:cNvSpPr>
          <p:nvPr/>
        </p:nvSpPr>
        <p:spPr bwMode="auto">
          <a:xfrm>
            <a:off x="3059113" y="6165850"/>
            <a:ext cx="2665412"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61" name="Text Box 13"/>
          <p:cNvSpPr txBox="1">
            <a:spLocks noChangeArrowheads="1"/>
          </p:cNvSpPr>
          <p:nvPr/>
        </p:nvSpPr>
        <p:spPr bwMode="auto">
          <a:xfrm>
            <a:off x="611188" y="3213100"/>
            <a:ext cx="381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dirty="0"/>
              <a:t>AROUSAL</a:t>
            </a:r>
          </a:p>
        </p:txBody>
      </p:sp>
      <p:sp>
        <p:nvSpPr>
          <p:cNvPr id="27662" name="Line 14"/>
          <p:cNvSpPr>
            <a:spLocks noChangeShapeType="1"/>
          </p:cNvSpPr>
          <p:nvPr/>
        </p:nvSpPr>
        <p:spPr bwMode="auto">
          <a:xfrm flipV="1">
            <a:off x="755650" y="2420938"/>
            <a:ext cx="0" cy="7207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7663" name="Text Box 15"/>
          <p:cNvSpPr txBox="1">
            <a:spLocks noChangeArrowheads="1"/>
          </p:cNvSpPr>
          <p:nvPr/>
        </p:nvSpPr>
        <p:spPr bwMode="auto">
          <a:xfrm>
            <a:off x="1331913" y="4797425"/>
            <a:ext cx="841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Anxiety</a:t>
            </a:r>
          </a:p>
        </p:txBody>
      </p:sp>
      <p:sp>
        <p:nvSpPr>
          <p:cNvPr id="27664" name="Text Box 16"/>
          <p:cNvSpPr txBox="1">
            <a:spLocks noChangeArrowheads="1"/>
          </p:cNvSpPr>
          <p:nvPr/>
        </p:nvSpPr>
        <p:spPr bwMode="auto">
          <a:xfrm>
            <a:off x="1835150" y="4149725"/>
            <a:ext cx="71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Anger</a:t>
            </a:r>
          </a:p>
        </p:txBody>
      </p:sp>
      <p:sp>
        <p:nvSpPr>
          <p:cNvPr id="27665" name="Text Box 17"/>
          <p:cNvSpPr txBox="1">
            <a:spLocks noChangeArrowheads="1"/>
          </p:cNvSpPr>
          <p:nvPr/>
        </p:nvSpPr>
        <p:spPr bwMode="auto">
          <a:xfrm>
            <a:off x="1835150" y="3500438"/>
            <a:ext cx="1162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Aggression</a:t>
            </a:r>
          </a:p>
        </p:txBody>
      </p:sp>
      <p:sp>
        <p:nvSpPr>
          <p:cNvPr id="27666" name="Text Box 18"/>
          <p:cNvSpPr txBox="1">
            <a:spLocks noChangeArrowheads="1"/>
          </p:cNvSpPr>
          <p:nvPr/>
        </p:nvSpPr>
        <p:spPr bwMode="auto">
          <a:xfrm>
            <a:off x="2268538" y="2708275"/>
            <a:ext cx="7473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dirty="0">
                <a:solidFill>
                  <a:schemeClr val="hlink"/>
                </a:solidFill>
              </a:rPr>
              <a:t>Crisis</a:t>
            </a:r>
          </a:p>
        </p:txBody>
      </p:sp>
      <p:sp>
        <p:nvSpPr>
          <p:cNvPr id="27667" name="Text Box 19"/>
          <p:cNvSpPr txBox="1">
            <a:spLocks noChangeArrowheads="1"/>
          </p:cNvSpPr>
          <p:nvPr/>
        </p:nvSpPr>
        <p:spPr bwMode="auto">
          <a:xfrm>
            <a:off x="1331913" y="1916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Trigger</a:t>
            </a:r>
          </a:p>
          <a:p>
            <a:pPr algn="ctr"/>
            <a:r>
              <a:rPr lang="en-GB" altLang="en-US" sz="1400" u="sng" dirty="0"/>
              <a:t>Phase</a:t>
            </a:r>
          </a:p>
        </p:txBody>
      </p:sp>
      <p:sp>
        <p:nvSpPr>
          <p:cNvPr id="27668" name="Text Box 20"/>
          <p:cNvSpPr txBox="1">
            <a:spLocks noChangeArrowheads="1"/>
          </p:cNvSpPr>
          <p:nvPr/>
        </p:nvSpPr>
        <p:spPr bwMode="auto">
          <a:xfrm>
            <a:off x="2339975" y="1916113"/>
            <a:ext cx="9699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Escalation</a:t>
            </a:r>
          </a:p>
          <a:p>
            <a:pPr algn="ctr"/>
            <a:r>
              <a:rPr lang="en-GB" altLang="en-US" sz="1400" u="sng" dirty="0"/>
              <a:t>Phase</a:t>
            </a:r>
          </a:p>
        </p:txBody>
      </p:sp>
      <p:sp>
        <p:nvSpPr>
          <p:cNvPr id="27669" name="Text Box 21"/>
          <p:cNvSpPr txBox="1">
            <a:spLocks noChangeArrowheads="1"/>
          </p:cNvSpPr>
          <p:nvPr/>
        </p:nvSpPr>
        <p:spPr bwMode="auto">
          <a:xfrm>
            <a:off x="3419475" y="1916113"/>
            <a:ext cx="6477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Crisis</a:t>
            </a:r>
          </a:p>
          <a:p>
            <a:pPr algn="ctr"/>
            <a:r>
              <a:rPr lang="en-GB" altLang="en-US" sz="1400" u="sng" dirty="0"/>
              <a:t>Phase</a:t>
            </a:r>
          </a:p>
        </p:txBody>
      </p:sp>
      <p:sp>
        <p:nvSpPr>
          <p:cNvPr id="27670" name="Text Box 22"/>
          <p:cNvSpPr txBox="1">
            <a:spLocks noChangeArrowheads="1"/>
          </p:cNvSpPr>
          <p:nvPr/>
        </p:nvSpPr>
        <p:spPr bwMode="auto">
          <a:xfrm>
            <a:off x="4643438" y="1916113"/>
            <a:ext cx="903287"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Recovery</a:t>
            </a:r>
          </a:p>
          <a:p>
            <a:pPr algn="ctr"/>
            <a:r>
              <a:rPr lang="en-GB" altLang="en-US" sz="1400" u="sng" dirty="0"/>
              <a:t>Phase</a:t>
            </a:r>
          </a:p>
        </p:txBody>
      </p:sp>
      <p:sp>
        <p:nvSpPr>
          <p:cNvPr id="27671" name="Text Box 23"/>
          <p:cNvSpPr txBox="1">
            <a:spLocks noChangeArrowheads="1"/>
          </p:cNvSpPr>
          <p:nvPr/>
        </p:nvSpPr>
        <p:spPr bwMode="auto">
          <a:xfrm>
            <a:off x="6156325" y="1916113"/>
            <a:ext cx="9842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Post Crisis</a:t>
            </a:r>
          </a:p>
          <a:p>
            <a:pPr algn="ctr"/>
            <a:r>
              <a:rPr lang="en-GB" altLang="en-US" sz="1400" u="sng" dirty="0"/>
              <a:t>Phase</a:t>
            </a:r>
          </a:p>
        </p:txBody>
      </p:sp>
      <p:sp>
        <p:nvSpPr>
          <p:cNvPr id="27672" name="Text Box 24"/>
          <p:cNvSpPr txBox="1">
            <a:spLocks noChangeArrowheads="1"/>
          </p:cNvSpPr>
          <p:nvPr/>
        </p:nvSpPr>
        <p:spPr bwMode="auto">
          <a:xfrm>
            <a:off x="7885113" y="1916113"/>
            <a:ext cx="8604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dirty="0"/>
              <a:t>Learning</a:t>
            </a:r>
          </a:p>
          <a:p>
            <a:pPr algn="ctr"/>
            <a:r>
              <a:rPr lang="en-GB" altLang="en-US" sz="1400" u="sng" dirty="0"/>
              <a:t>Phase</a:t>
            </a:r>
          </a:p>
        </p:txBody>
      </p:sp>
      <p:sp>
        <p:nvSpPr>
          <p:cNvPr id="27673" name="Text Box 25"/>
          <p:cNvSpPr txBox="1">
            <a:spLocks noChangeArrowheads="1"/>
          </p:cNvSpPr>
          <p:nvPr/>
        </p:nvSpPr>
        <p:spPr bwMode="auto">
          <a:xfrm>
            <a:off x="7478713" y="5229225"/>
            <a:ext cx="1665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dirty="0"/>
              <a:t>Baseline Behaviour</a:t>
            </a:r>
          </a:p>
        </p:txBody>
      </p:sp>
      <p:sp>
        <p:nvSpPr>
          <p:cNvPr id="27674" name="Text Box 26"/>
          <p:cNvSpPr txBox="1">
            <a:spLocks noChangeArrowheads="1"/>
          </p:cNvSpPr>
          <p:nvPr/>
        </p:nvSpPr>
        <p:spPr bwMode="auto">
          <a:xfrm>
            <a:off x="6877050" y="5734050"/>
            <a:ext cx="10366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dirty="0"/>
              <a:t>Exhaustion</a:t>
            </a:r>
          </a:p>
        </p:txBody>
      </p:sp>
      <p:sp>
        <p:nvSpPr>
          <p:cNvPr id="27675" name="Text Box 27"/>
          <p:cNvSpPr txBox="1">
            <a:spLocks noChangeArrowheads="1"/>
          </p:cNvSpPr>
          <p:nvPr/>
        </p:nvSpPr>
        <p:spPr bwMode="auto">
          <a:xfrm>
            <a:off x="6011863" y="2852738"/>
            <a:ext cx="11318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Additional </a:t>
            </a:r>
          </a:p>
          <a:p>
            <a:r>
              <a:rPr lang="en-GB" altLang="en-US" sz="1600" dirty="0"/>
              <a:t>Outbursts</a:t>
            </a:r>
          </a:p>
        </p:txBody>
      </p:sp>
      <p:sp>
        <p:nvSpPr>
          <p:cNvPr id="27676" name="Line 28"/>
          <p:cNvSpPr>
            <a:spLocks noChangeShapeType="1"/>
          </p:cNvSpPr>
          <p:nvPr/>
        </p:nvSpPr>
        <p:spPr bwMode="auto">
          <a:xfrm flipH="1">
            <a:off x="6555308" y="3465513"/>
            <a:ext cx="936625" cy="6477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
        <p:nvSpPr>
          <p:cNvPr id="29" name="Freeform 5"/>
          <p:cNvSpPr>
            <a:spLocks/>
          </p:cNvSpPr>
          <p:nvPr/>
        </p:nvSpPr>
        <p:spPr bwMode="auto">
          <a:xfrm>
            <a:off x="2077590" y="2916883"/>
            <a:ext cx="1976438" cy="2655887"/>
          </a:xfrm>
          <a:custGeom>
            <a:avLst/>
            <a:gdLst>
              <a:gd name="T0" fmla="*/ 0 w 1245"/>
              <a:gd name="T1" fmla="*/ 1673 h 1673"/>
              <a:gd name="T2" fmla="*/ 132 w 1245"/>
              <a:gd name="T3" fmla="*/ 1642 h 1673"/>
              <a:gd name="T4" fmla="*/ 210 w 1245"/>
              <a:gd name="T5" fmla="*/ 1603 h 1673"/>
              <a:gd name="T6" fmla="*/ 264 w 1245"/>
              <a:gd name="T7" fmla="*/ 1588 h 1673"/>
              <a:gd name="T8" fmla="*/ 381 w 1245"/>
              <a:gd name="T9" fmla="*/ 1510 h 1673"/>
              <a:gd name="T10" fmla="*/ 451 w 1245"/>
              <a:gd name="T11" fmla="*/ 1463 h 1673"/>
              <a:gd name="T12" fmla="*/ 513 w 1245"/>
              <a:gd name="T13" fmla="*/ 1417 h 1673"/>
              <a:gd name="T14" fmla="*/ 622 w 1245"/>
              <a:gd name="T15" fmla="*/ 1339 h 1673"/>
              <a:gd name="T16" fmla="*/ 646 w 1245"/>
              <a:gd name="T17" fmla="*/ 1315 h 1673"/>
              <a:gd name="T18" fmla="*/ 692 w 1245"/>
              <a:gd name="T19" fmla="*/ 1284 h 1673"/>
              <a:gd name="T20" fmla="*/ 778 w 1245"/>
              <a:gd name="T21" fmla="*/ 1206 h 1673"/>
              <a:gd name="T22" fmla="*/ 832 w 1245"/>
              <a:gd name="T23" fmla="*/ 1144 h 1673"/>
              <a:gd name="T24" fmla="*/ 871 w 1245"/>
              <a:gd name="T25" fmla="*/ 1074 h 1673"/>
              <a:gd name="T26" fmla="*/ 887 w 1245"/>
              <a:gd name="T27" fmla="*/ 1051 h 1673"/>
              <a:gd name="T28" fmla="*/ 918 w 1245"/>
              <a:gd name="T29" fmla="*/ 1012 h 1673"/>
              <a:gd name="T30" fmla="*/ 926 w 1245"/>
              <a:gd name="T31" fmla="*/ 989 h 1673"/>
              <a:gd name="T32" fmla="*/ 1011 w 1245"/>
              <a:gd name="T33" fmla="*/ 841 h 1673"/>
              <a:gd name="T34" fmla="*/ 1128 w 1245"/>
              <a:gd name="T35" fmla="*/ 498 h 1673"/>
              <a:gd name="T36" fmla="*/ 1198 w 1245"/>
              <a:gd name="T37" fmla="*/ 233 h 1673"/>
              <a:gd name="T38" fmla="*/ 1245 w 1245"/>
              <a:gd name="T39" fmla="*/ 117 h 1673"/>
              <a:gd name="T40" fmla="*/ 1245 w 1245"/>
              <a:gd name="T41" fmla="*/ 0 h 1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5" h="1673">
                <a:moveTo>
                  <a:pt x="0" y="1673"/>
                </a:moveTo>
                <a:cubicBezTo>
                  <a:pt x="39" y="1667"/>
                  <a:pt x="98" y="1664"/>
                  <a:pt x="132" y="1642"/>
                </a:cubicBezTo>
                <a:cubicBezTo>
                  <a:pt x="164" y="1621"/>
                  <a:pt x="163" y="1620"/>
                  <a:pt x="210" y="1603"/>
                </a:cubicBezTo>
                <a:cubicBezTo>
                  <a:pt x="237" y="1593"/>
                  <a:pt x="240" y="1600"/>
                  <a:pt x="264" y="1588"/>
                </a:cubicBezTo>
                <a:cubicBezTo>
                  <a:pt x="307" y="1566"/>
                  <a:pt x="333" y="1527"/>
                  <a:pt x="381" y="1510"/>
                </a:cubicBezTo>
                <a:cubicBezTo>
                  <a:pt x="404" y="1487"/>
                  <a:pt x="424" y="1481"/>
                  <a:pt x="451" y="1463"/>
                </a:cubicBezTo>
                <a:cubicBezTo>
                  <a:pt x="470" y="1436"/>
                  <a:pt x="486" y="1435"/>
                  <a:pt x="513" y="1417"/>
                </a:cubicBezTo>
                <a:cubicBezTo>
                  <a:pt x="536" y="1382"/>
                  <a:pt x="587" y="1363"/>
                  <a:pt x="622" y="1339"/>
                </a:cubicBezTo>
                <a:cubicBezTo>
                  <a:pt x="631" y="1333"/>
                  <a:pt x="637" y="1322"/>
                  <a:pt x="646" y="1315"/>
                </a:cubicBezTo>
                <a:cubicBezTo>
                  <a:pt x="661" y="1304"/>
                  <a:pt x="692" y="1284"/>
                  <a:pt x="692" y="1284"/>
                </a:cubicBezTo>
                <a:cubicBezTo>
                  <a:pt x="714" y="1253"/>
                  <a:pt x="746" y="1228"/>
                  <a:pt x="778" y="1206"/>
                </a:cubicBezTo>
                <a:cubicBezTo>
                  <a:pt x="814" y="1152"/>
                  <a:pt x="794" y="1171"/>
                  <a:pt x="832" y="1144"/>
                </a:cubicBezTo>
                <a:cubicBezTo>
                  <a:pt x="846" y="1104"/>
                  <a:pt x="836" y="1126"/>
                  <a:pt x="871" y="1074"/>
                </a:cubicBezTo>
                <a:cubicBezTo>
                  <a:pt x="876" y="1066"/>
                  <a:pt x="887" y="1051"/>
                  <a:pt x="887" y="1051"/>
                </a:cubicBezTo>
                <a:cubicBezTo>
                  <a:pt x="907" y="991"/>
                  <a:pt x="878" y="1061"/>
                  <a:pt x="918" y="1012"/>
                </a:cubicBezTo>
                <a:cubicBezTo>
                  <a:pt x="923" y="1006"/>
                  <a:pt x="922" y="996"/>
                  <a:pt x="926" y="989"/>
                </a:cubicBezTo>
                <a:cubicBezTo>
                  <a:pt x="951" y="938"/>
                  <a:pt x="983" y="891"/>
                  <a:pt x="1011" y="841"/>
                </a:cubicBezTo>
                <a:cubicBezTo>
                  <a:pt x="1041" y="723"/>
                  <a:pt x="1088" y="613"/>
                  <a:pt x="1128" y="498"/>
                </a:cubicBezTo>
                <a:cubicBezTo>
                  <a:pt x="1142" y="407"/>
                  <a:pt x="1168" y="320"/>
                  <a:pt x="1198" y="233"/>
                </a:cubicBezTo>
                <a:cubicBezTo>
                  <a:pt x="1209" y="201"/>
                  <a:pt x="1245" y="147"/>
                  <a:pt x="1245" y="117"/>
                </a:cubicBezTo>
                <a:cubicBezTo>
                  <a:pt x="1245" y="78"/>
                  <a:pt x="1245" y="39"/>
                  <a:pt x="1245" y="0"/>
                </a:cubicBezTo>
              </a:path>
            </a:pathLst>
          </a:cu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lstStyle/>
          <a:p>
            <a:endParaRPr lang="en-GB" dirty="0"/>
          </a:p>
        </p:txBody>
      </p:sp>
      <p:sp>
        <p:nvSpPr>
          <p:cNvPr id="30" name="Freeform 6"/>
          <p:cNvSpPr>
            <a:spLocks/>
          </p:cNvSpPr>
          <p:nvPr/>
        </p:nvSpPr>
        <p:spPr bwMode="auto">
          <a:xfrm>
            <a:off x="4068315" y="2708920"/>
            <a:ext cx="863600" cy="215900"/>
          </a:xfrm>
          <a:custGeom>
            <a:avLst/>
            <a:gdLst>
              <a:gd name="T0" fmla="*/ 0 w 588"/>
              <a:gd name="T1" fmla="*/ 132 h 151"/>
              <a:gd name="T2" fmla="*/ 202 w 588"/>
              <a:gd name="T3" fmla="*/ 0 h 151"/>
              <a:gd name="T4" fmla="*/ 436 w 588"/>
              <a:gd name="T5" fmla="*/ 38 h 151"/>
              <a:gd name="T6" fmla="*/ 506 w 588"/>
              <a:gd name="T7" fmla="*/ 70 h 151"/>
              <a:gd name="T8" fmla="*/ 553 w 588"/>
              <a:gd name="T9" fmla="*/ 101 h 151"/>
              <a:gd name="T10" fmla="*/ 560 w 588"/>
              <a:gd name="T11" fmla="*/ 124 h 151"/>
              <a:gd name="T12" fmla="*/ 560 w 588"/>
              <a:gd name="T13" fmla="*/ 147 h 151"/>
            </a:gdLst>
            <a:ahLst/>
            <a:cxnLst>
              <a:cxn ang="0">
                <a:pos x="T0" y="T1"/>
              </a:cxn>
              <a:cxn ang="0">
                <a:pos x="T2" y="T3"/>
              </a:cxn>
              <a:cxn ang="0">
                <a:pos x="T4" y="T5"/>
              </a:cxn>
              <a:cxn ang="0">
                <a:pos x="T6" y="T7"/>
              </a:cxn>
              <a:cxn ang="0">
                <a:pos x="T8" y="T9"/>
              </a:cxn>
              <a:cxn ang="0">
                <a:pos x="T10" y="T11"/>
              </a:cxn>
              <a:cxn ang="0">
                <a:pos x="T12" y="T13"/>
              </a:cxn>
            </a:cxnLst>
            <a:rect l="0" t="0" r="r" b="b"/>
            <a:pathLst>
              <a:path w="588" h="151">
                <a:moveTo>
                  <a:pt x="0" y="132"/>
                </a:moveTo>
                <a:cubicBezTo>
                  <a:pt x="61" y="34"/>
                  <a:pt x="85" y="15"/>
                  <a:pt x="202" y="0"/>
                </a:cubicBezTo>
                <a:cubicBezTo>
                  <a:pt x="290" y="5"/>
                  <a:pt x="355" y="12"/>
                  <a:pt x="436" y="38"/>
                </a:cubicBezTo>
                <a:cubicBezTo>
                  <a:pt x="459" y="45"/>
                  <a:pt x="485" y="58"/>
                  <a:pt x="506" y="70"/>
                </a:cubicBezTo>
                <a:cubicBezTo>
                  <a:pt x="522" y="79"/>
                  <a:pt x="553" y="101"/>
                  <a:pt x="553" y="101"/>
                </a:cubicBezTo>
                <a:cubicBezTo>
                  <a:pt x="555" y="109"/>
                  <a:pt x="556" y="117"/>
                  <a:pt x="560" y="124"/>
                </a:cubicBezTo>
                <a:cubicBezTo>
                  <a:pt x="574" y="151"/>
                  <a:pt x="588" y="147"/>
                  <a:pt x="560" y="147"/>
                </a:cubicBezTo>
              </a:path>
            </a:pathLst>
          </a:cu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lstStyle/>
          <a:p>
            <a:endParaRPr lang="en-GB" dirty="0"/>
          </a:p>
        </p:txBody>
      </p:sp>
      <p:sp>
        <p:nvSpPr>
          <p:cNvPr id="31" name="Freeform 7"/>
          <p:cNvSpPr>
            <a:spLocks/>
          </p:cNvSpPr>
          <p:nvPr/>
        </p:nvSpPr>
        <p:spPr bwMode="auto">
          <a:xfrm>
            <a:off x="4931915" y="2924820"/>
            <a:ext cx="2371725" cy="1398588"/>
          </a:xfrm>
          <a:custGeom>
            <a:avLst/>
            <a:gdLst>
              <a:gd name="T0" fmla="*/ 0 w 1494"/>
              <a:gd name="T1" fmla="*/ 0 h 881"/>
              <a:gd name="T2" fmla="*/ 39 w 1494"/>
              <a:gd name="T3" fmla="*/ 171 h 881"/>
              <a:gd name="T4" fmla="*/ 93 w 1494"/>
              <a:gd name="T5" fmla="*/ 296 h 881"/>
              <a:gd name="T6" fmla="*/ 101 w 1494"/>
              <a:gd name="T7" fmla="*/ 319 h 881"/>
              <a:gd name="T8" fmla="*/ 148 w 1494"/>
              <a:gd name="T9" fmla="*/ 350 h 881"/>
              <a:gd name="T10" fmla="*/ 303 w 1494"/>
              <a:gd name="T11" fmla="*/ 467 h 881"/>
              <a:gd name="T12" fmla="*/ 350 w 1494"/>
              <a:gd name="T13" fmla="*/ 506 h 881"/>
              <a:gd name="T14" fmla="*/ 397 w 1494"/>
              <a:gd name="T15" fmla="*/ 521 h 881"/>
              <a:gd name="T16" fmla="*/ 467 w 1494"/>
              <a:gd name="T17" fmla="*/ 552 h 881"/>
              <a:gd name="T18" fmla="*/ 560 w 1494"/>
              <a:gd name="T19" fmla="*/ 615 h 881"/>
              <a:gd name="T20" fmla="*/ 607 w 1494"/>
              <a:gd name="T21" fmla="*/ 630 h 881"/>
              <a:gd name="T22" fmla="*/ 747 w 1494"/>
              <a:gd name="T23" fmla="*/ 708 h 881"/>
              <a:gd name="T24" fmla="*/ 996 w 1494"/>
              <a:gd name="T25" fmla="*/ 794 h 881"/>
              <a:gd name="T26" fmla="*/ 1167 w 1494"/>
              <a:gd name="T27" fmla="*/ 856 h 881"/>
              <a:gd name="T28" fmla="*/ 1268 w 1494"/>
              <a:gd name="T29" fmla="*/ 864 h 881"/>
              <a:gd name="T30" fmla="*/ 1424 w 1494"/>
              <a:gd name="T31" fmla="*/ 879 h 881"/>
              <a:gd name="T32" fmla="*/ 1494 w 1494"/>
              <a:gd name="T33" fmla="*/ 879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4" h="881">
                <a:moveTo>
                  <a:pt x="0" y="0"/>
                </a:moveTo>
                <a:cubicBezTo>
                  <a:pt x="15" y="50"/>
                  <a:pt x="31" y="118"/>
                  <a:pt x="39" y="171"/>
                </a:cubicBezTo>
                <a:cubicBezTo>
                  <a:pt x="48" y="230"/>
                  <a:pt x="43" y="261"/>
                  <a:pt x="93" y="296"/>
                </a:cubicBezTo>
                <a:cubicBezTo>
                  <a:pt x="96" y="304"/>
                  <a:pt x="95" y="313"/>
                  <a:pt x="101" y="319"/>
                </a:cubicBezTo>
                <a:cubicBezTo>
                  <a:pt x="114" y="332"/>
                  <a:pt x="148" y="350"/>
                  <a:pt x="148" y="350"/>
                </a:cubicBezTo>
                <a:cubicBezTo>
                  <a:pt x="186" y="408"/>
                  <a:pt x="236" y="450"/>
                  <a:pt x="303" y="467"/>
                </a:cubicBezTo>
                <a:cubicBezTo>
                  <a:pt x="315" y="479"/>
                  <a:pt x="334" y="499"/>
                  <a:pt x="350" y="506"/>
                </a:cubicBezTo>
                <a:cubicBezTo>
                  <a:pt x="365" y="513"/>
                  <a:pt x="397" y="521"/>
                  <a:pt x="397" y="521"/>
                </a:cubicBezTo>
                <a:cubicBezTo>
                  <a:pt x="421" y="537"/>
                  <a:pt x="440" y="544"/>
                  <a:pt x="467" y="552"/>
                </a:cubicBezTo>
                <a:cubicBezTo>
                  <a:pt x="492" y="570"/>
                  <a:pt x="531" y="602"/>
                  <a:pt x="560" y="615"/>
                </a:cubicBezTo>
                <a:cubicBezTo>
                  <a:pt x="575" y="622"/>
                  <a:pt x="607" y="630"/>
                  <a:pt x="607" y="630"/>
                </a:cubicBezTo>
                <a:cubicBezTo>
                  <a:pt x="651" y="661"/>
                  <a:pt x="696" y="690"/>
                  <a:pt x="747" y="708"/>
                </a:cubicBezTo>
                <a:cubicBezTo>
                  <a:pt x="823" y="765"/>
                  <a:pt x="905" y="771"/>
                  <a:pt x="996" y="794"/>
                </a:cubicBezTo>
                <a:cubicBezTo>
                  <a:pt x="1052" y="809"/>
                  <a:pt x="1109" y="851"/>
                  <a:pt x="1167" y="856"/>
                </a:cubicBezTo>
                <a:cubicBezTo>
                  <a:pt x="1201" y="859"/>
                  <a:pt x="1234" y="861"/>
                  <a:pt x="1268" y="864"/>
                </a:cubicBezTo>
                <a:cubicBezTo>
                  <a:pt x="1324" y="845"/>
                  <a:pt x="1370" y="875"/>
                  <a:pt x="1424" y="879"/>
                </a:cubicBezTo>
                <a:cubicBezTo>
                  <a:pt x="1447" y="881"/>
                  <a:pt x="1471" y="879"/>
                  <a:pt x="1494" y="879"/>
                </a:cubicBezTo>
              </a:path>
            </a:pathLst>
          </a:cu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lstStyle/>
          <a:p>
            <a:endParaRPr lang="en-GB" dirty="0"/>
          </a:p>
        </p:txBody>
      </p:sp>
      <p:sp>
        <p:nvSpPr>
          <p:cNvPr id="32" name="Freeform 8"/>
          <p:cNvSpPr>
            <a:spLocks/>
          </p:cNvSpPr>
          <p:nvPr/>
        </p:nvSpPr>
        <p:spPr bwMode="auto">
          <a:xfrm>
            <a:off x="7308403" y="4293245"/>
            <a:ext cx="360362" cy="1357313"/>
          </a:xfrm>
          <a:custGeom>
            <a:avLst/>
            <a:gdLst>
              <a:gd name="T0" fmla="*/ 0 w 227"/>
              <a:gd name="T1" fmla="*/ 0 h 855"/>
              <a:gd name="T2" fmla="*/ 45 w 227"/>
              <a:gd name="T3" fmla="*/ 590 h 855"/>
              <a:gd name="T4" fmla="*/ 181 w 227"/>
              <a:gd name="T5" fmla="*/ 817 h 855"/>
              <a:gd name="T6" fmla="*/ 227 w 227"/>
              <a:gd name="T7" fmla="*/ 817 h 855"/>
            </a:gdLst>
            <a:ahLst/>
            <a:cxnLst>
              <a:cxn ang="0">
                <a:pos x="T0" y="T1"/>
              </a:cxn>
              <a:cxn ang="0">
                <a:pos x="T2" y="T3"/>
              </a:cxn>
              <a:cxn ang="0">
                <a:pos x="T4" y="T5"/>
              </a:cxn>
              <a:cxn ang="0">
                <a:pos x="T6" y="T7"/>
              </a:cxn>
            </a:cxnLst>
            <a:rect l="0" t="0" r="r" b="b"/>
            <a:pathLst>
              <a:path w="227" h="855">
                <a:moveTo>
                  <a:pt x="0" y="0"/>
                </a:moveTo>
                <a:cubicBezTo>
                  <a:pt x="7" y="227"/>
                  <a:pt x="15" y="454"/>
                  <a:pt x="45" y="590"/>
                </a:cubicBezTo>
                <a:cubicBezTo>
                  <a:pt x="75" y="726"/>
                  <a:pt x="151" y="779"/>
                  <a:pt x="181" y="817"/>
                </a:cubicBezTo>
                <a:cubicBezTo>
                  <a:pt x="211" y="855"/>
                  <a:pt x="219" y="817"/>
                  <a:pt x="227" y="817"/>
                </a:cubicBezTo>
              </a:path>
            </a:pathLst>
          </a:cu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lstStyle/>
          <a:p>
            <a:endParaRPr lang="en-GB" dirty="0"/>
          </a:p>
        </p:txBody>
      </p:sp>
      <p:sp>
        <p:nvSpPr>
          <p:cNvPr id="33" name="Freeform 9"/>
          <p:cNvSpPr>
            <a:spLocks/>
          </p:cNvSpPr>
          <p:nvPr/>
        </p:nvSpPr>
        <p:spPr bwMode="auto">
          <a:xfrm>
            <a:off x="7637015" y="5590233"/>
            <a:ext cx="1182688" cy="693737"/>
          </a:xfrm>
          <a:custGeom>
            <a:avLst/>
            <a:gdLst>
              <a:gd name="T0" fmla="*/ 0 w 745"/>
              <a:gd name="T1" fmla="*/ 13 h 437"/>
              <a:gd name="T2" fmla="*/ 31 w 745"/>
              <a:gd name="T3" fmla="*/ 91 h 437"/>
              <a:gd name="T4" fmla="*/ 47 w 745"/>
              <a:gd name="T5" fmla="*/ 137 h 437"/>
              <a:gd name="T6" fmla="*/ 62 w 745"/>
              <a:gd name="T7" fmla="*/ 215 h 437"/>
              <a:gd name="T8" fmla="*/ 545 w 745"/>
              <a:gd name="T9" fmla="*/ 371 h 437"/>
              <a:gd name="T10" fmla="*/ 623 w 745"/>
              <a:gd name="T11" fmla="*/ 324 h 437"/>
              <a:gd name="T12" fmla="*/ 654 w 745"/>
              <a:gd name="T13" fmla="*/ 184 h 437"/>
              <a:gd name="T14" fmla="*/ 662 w 745"/>
              <a:gd name="T15" fmla="*/ 52 h 437"/>
              <a:gd name="T16" fmla="*/ 670 w 745"/>
              <a:gd name="T17" fmla="*/ 28 h 437"/>
              <a:gd name="T18" fmla="*/ 662 w 745"/>
              <a:gd name="T19" fmla="*/ 5 h 437"/>
              <a:gd name="T20" fmla="*/ 745 w 745"/>
              <a:gd name="T21"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5" h="437">
                <a:moveTo>
                  <a:pt x="0" y="13"/>
                </a:moveTo>
                <a:cubicBezTo>
                  <a:pt x="19" y="40"/>
                  <a:pt x="22" y="59"/>
                  <a:pt x="31" y="91"/>
                </a:cubicBezTo>
                <a:cubicBezTo>
                  <a:pt x="36" y="107"/>
                  <a:pt x="47" y="137"/>
                  <a:pt x="47" y="137"/>
                </a:cubicBezTo>
                <a:cubicBezTo>
                  <a:pt x="48" y="140"/>
                  <a:pt x="58" y="205"/>
                  <a:pt x="62" y="215"/>
                </a:cubicBezTo>
                <a:cubicBezTo>
                  <a:pt x="156" y="437"/>
                  <a:pt x="192" y="338"/>
                  <a:pt x="545" y="371"/>
                </a:cubicBezTo>
                <a:cubicBezTo>
                  <a:pt x="582" y="361"/>
                  <a:pt x="597" y="352"/>
                  <a:pt x="623" y="324"/>
                </a:cubicBezTo>
                <a:cubicBezTo>
                  <a:pt x="639" y="277"/>
                  <a:pt x="648" y="234"/>
                  <a:pt x="654" y="184"/>
                </a:cubicBezTo>
                <a:cubicBezTo>
                  <a:pt x="657" y="140"/>
                  <a:pt x="658" y="96"/>
                  <a:pt x="662" y="52"/>
                </a:cubicBezTo>
                <a:cubicBezTo>
                  <a:pt x="663" y="44"/>
                  <a:pt x="670" y="36"/>
                  <a:pt x="670" y="28"/>
                </a:cubicBezTo>
                <a:cubicBezTo>
                  <a:pt x="670" y="20"/>
                  <a:pt x="662" y="5"/>
                  <a:pt x="662" y="5"/>
                </a:cubicBezTo>
                <a:lnTo>
                  <a:pt x="745" y="0"/>
                </a:lnTo>
              </a:path>
            </a:pathLst>
          </a:cu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lstStyle/>
          <a:p>
            <a:endParaRPr lang="en-GB" dirty="0"/>
          </a:p>
        </p:txBody>
      </p:sp>
      <p:sp>
        <p:nvSpPr>
          <p:cNvPr id="34" name="Line 10"/>
          <p:cNvSpPr>
            <a:spLocks noChangeShapeType="1"/>
          </p:cNvSpPr>
          <p:nvPr/>
        </p:nvSpPr>
        <p:spPr bwMode="auto">
          <a:xfrm>
            <a:off x="8748265" y="5590233"/>
            <a:ext cx="576263" cy="0"/>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lstStyle/>
          <a:p>
            <a:endParaRPr lang="en-GB" dirty="0"/>
          </a:p>
        </p:txBody>
      </p:sp>
      <p:sp>
        <p:nvSpPr>
          <p:cNvPr id="35" name="Text Box 15"/>
          <p:cNvSpPr txBox="1">
            <a:spLocks noChangeArrowheads="1"/>
          </p:cNvSpPr>
          <p:nvPr/>
        </p:nvSpPr>
        <p:spPr bwMode="auto">
          <a:xfrm>
            <a:off x="2734469" y="4797425"/>
            <a:ext cx="841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Anxiety</a:t>
            </a:r>
          </a:p>
        </p:txBody>
      </p:sp>
      <p:sp>
        <p:nvSpPr>
          <p:cNvPr id="36" name="Text Box 16"/>
          <p:cNvSpPr txBox="1">
            <a:spLocks noChangeArrowheads="1"/>
          </p:cNvSpPr>
          <p:nvPr/>
        </p:nvSpPr>
        <p:spPr bwMode="auto">
          <a:xfrm>
            <a:off x="3162300" y="4124970"/>
            <a:ext cx="71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Anger</a:t>
            </a:r>
          </a:p>
        </p:txBody>
      </p:sp>
      <p:sp>
        <p:nvSpPr>
          <p:cNvPr id="37" name="Text Box 17"/>
          <p:cNvSpPr txBox="1">
            <a:spLocks noChangeArrowheads="1"/>
          </p:cNvSpPr>
          <p:nvPr/>
        </p:nvSpPr>
        <p:spPr bwMode="auto">
          <a:xfrm>
            <a:off x="3162300" y="3501083"/>
            <a:ext cx="1162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Aggression</a:t>
            </a:r>
          </a:p>
        </p:txBody>
      </p:sp>
      <p:sp>
        <p:nvSpPr>
          <p:cNvPr id="39" name="Text Box 26"/>
          <p:cNvSpPr txBox="1">
            <a:spLocks noChangeArrowheads="1"/>
          </p:cNvSpPr>
          <p:nvPr/>
        </p:nvSpPr>
        <p:spPr bwMode="auto">
          <a:xfrm>
            <a:off x="7885113" y="6283325"/>
            <a:ext cx="10366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dirty="0"/>
              <a:t>Exhaustion</a:t>
            </a:r>
          </a:p>
        </p:txBody>
      </p:sp>
      <p:sp>
        <p:nvSpPr>
          <p:cNvPr id="2" name="TextBox 1"/>
          <p:cNvSpPr txBox="1"/>
          <p:nvPr/>
        </p:nvSpPr>
        <p:spPr>
          <a:xfrm>
            <a:off x="7303640" y="2781300"/>
            <a:ext cx="1732756" cy="646331"/>
          </a:xfrm>
          <a:prstGeom prst="rect">
            <a:avLst/>
          </a:prstGeom>
          <a:noFill/>
        </p:spPr>
        <p:txBody>
          <a:bodyPr wrap="square" rtlCol="0">
            <a:spAutoFit/>
          </a:bodyPr>
          <a:lstStyle/>
          <a:p>
            <a:r>
              <a:rPr lang="en-GB" dirty="0"/>
              <a:t>Adult in dark line</a:t>
            </a:r>
          </a:p>
        </p:txBody>
      </p:sp>
      <p:sp>
        <p:nvSpPr>
          <p:cNvPr id="47" name="Line 28"/>
          <p:cNvSpPr>
            <a:spLocks noChangeShapeType="1"/>
          </p:cNvSpPr>
          <p:nvPr/>
        </p:nvSpPr>
        <p:spPr bwMode="auto">
          <a:xfrm flipH="1">
            <a:off x="5300663" y="3294063"/>
            <a:ext cx="936625" cy="6477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dirty="0"/>
          </a:p>
        </p:txBody>
      </p:sp>
    </p:spTree>
    <p:extLst>
      <p:ext uri="{BB962C8B-B14F-4D97-AF65-F5344CB8AC3E}">
        <p14:creationId xmlns:p14="http://schemas.microsoft.com/office/powerpoint/2010/main" val="24748957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6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6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6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65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65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6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67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7656"/>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657"/>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658"/>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767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5">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nimBg="1"/>
      <p:bldP spid="27654" grpId="0" animBg="1"/>
      <p:bldP spid="27655" grpId="0" animBg="1"/>
      <p:bldP spid="27656" grpId="0" animBg="1"/>
      <p:bldP spid="27657" grpId="0" animBg="1"/>
      <p:bldP spid="27658" grpId="0" animBg="1"/>
      <p:bldP spid="27664" grpId="0"/>
      <p:bldP spid="27665" grpId="0"/>
      <p:bldP spid="27666" grpId="0"/>
      <p:bldP spid="27674" grpId="0"/>
      <p:bldP spid="27675" grpId="0"/>
      <p:bldP spid="27676" grpId="0" animBg="1"/>
      <p:bldP spid="29" grpId="0" animBg="1"/>
      <p:bldP spid="30" grpId="0" animBg="1"/>
      <p:bldP spid="31" grpId="0" animBg="1"/>
      <p:bldP spid="32" grpId="0" animBg="1"/>
      <p:bldP spid="33" grpId="0" animBg="1"/>
      <p:bldP spid="34" grpId="0" animBg="1"/>
      <p:bldP spid="36" grpId="0"/>
      <p:bldP spid="37" grpId="0"/>
      <p:bldP spid="39" grpId="0"/>
      <p:bldP spid="47" grpId="0" animBg="1"/>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dirty="0"/>
              <a:t>Response zones</a:t>
            </a:r>
          </a:p>
        </p:txBody>
      </p:sp>
      <p:sp>
        <p:nvSpPr>
          <p:cNvPr id="21507" name="Line 3"/>
          <p:cNvSpPr>
            <a:spLocks noChangeShapeType="1"/>
          </p:cNvSpPr>
          <p:nvPr/>
        </p:nvSpPr>
        <p:spPr bwMode="auto">
          <a:xfrm>
            <a:off x="1258888" y="2276475"/>
            <a:ext cx="0" cy="3313113"/>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08" name="Line 4"/>
          <p:cNvSpPr>
            <a:spLocks noChangeShapeType="1"/>
          </p:cNvSpPr>
          <p:nvPr/>
        </p:nvSpPr>
        <p:spPr bwMode="auto">
          <a:xfrm>
            <a:off x="1258888" y="5589588"/>
            <a:ext cx="7058025" cy="0"/>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09" name="Freeform 5"/>
          <p:cNvSpPr>
            <a:spLocks/>
          </p:cNvSpPr>
          <p:nvPr/>
        </p:nvSpPr>
        <p:spPr bwMode="auto">
          <a:xfrm>
            <a:off x="1285875" y="2916238"/>
            <a:ext cx="1976438" cy="2655887"/>
          </a:xfrm>
          <a:custGeom>
            <a:avLst/>
            <a:gdLst>
              <a:gd name="T0" fmla="*/ 0 w 1245"/>
              <a:gd name="T1" fmla="*/ 2655887 h 1673"/>
              <a:gd name="T2" fmla="*/ 209550 w 1245"/>
              <a:gd name="T3" fmla="*/ 2606675 h 1673"/>
              <a:gd name="T4" fmla="*/ 333375 w 1245"/>
              <a:gd name="T5" fmla="*/ 2544762 h 1673"/>
              <a:gd name="T6" fmla="*/ 419100 w 1245"/>
              <a:gd name="T7" fmla="*/ 2520950 h 1673"/>
              <a:gd name="T8" fmla="*/ 604838 w 1245"/>
              <a:gd name="T9" fmla="*/ 2397125 h 1673"/>
              <a:gd name="T10" fmla="*/ 715963 w 1245"/>
              <a:gd name="T11" fmla="*/ 2322512 h 1673"/>
              <a:gd name="T12" fmla="*/ 814388 w 1245"/>
              <a:gd name="T13" fmla="*/ 2249487 h 1673"/>
              <a:gd name="T14" fmla="*/ 987425 w 1245"/>
              <a:gd name="T15" fmla="*/ 2125662 h 1673"/>
              <a:gd name="T16" fmla="*/ 1025525 w 1245"/>
              <a:gd name="T17" fmla="*/ 2087562 h 1673"/>
              <a:gd name="T18" fmla="*/ 1098550 w 1245"/>
              <a:gd name="T19" fmla="*/ 2038350 h 1673"/>
              <a:gd name="T20" fmla="*/ 1235075 w 1245"/>
              <a:gd name="T21" fmla="*/ 1914525 h 1673"/>
              <a:gd name="T22" fmla="*/ 1320800 w 1245"/>
              <a:gd name="T23" fmla="*/ 1816100 h 1673"/>
              <a:gd name="T24" fmla="*/ 1382713 w 1245"/>
              <a:gd name="T25" fmla="*/ 1704975 h 1673"/>
              <a:gd name="T26" fmla="*/ 1408113 w 1245"/>
              <a:gd name="T27" fmla="*/ 1668462 h 1673"/>
              <a:gd name="T28" fmla="*/ 1457325 w 1245"/>
              <a:gd name="T29" fmla="*/ 1606550 h 1673"/>
              <a:gd name="T30" fmla="*/ 1470025 w 1245"/>
              <a:gd name="T31" fmla="*/ 1570037 h 1673"/>
              <a:gd name="T32" fmla="*/ 1604963 w 1245"/>
              <a:gd name="T33" fmla="*/ 1335087 h 1673"/>
              <a:gd name="T34" fmla="*/ 1790700 w 1245"/>
              <a:gd name="T35" fmla="*/ 790575 h 1673"/>
              <a:gd name="T36" fmla="*/ 1901825 w 1245"/>
              <a:gd name="T37" fmla="*/ 369887 h 1673"/>
              <a:gd name="T38" fmla="*/ 1976438 w 1245"/>
              <a:gd name="T39" fmla="*/ 185737 h 1673"/>
              <a:gd name="T40" fmla="*/ 1976438 w 1245"/>
              <a:gd name="T41" fmla="*/ 0 h 1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45" h="1673">
                <a:moveTo>
                  <a:pt x="0" y="1673"/>
                </a:moveTo>
                <a:cubicBezTo>
                  <a:pt x="39" y="1667"/>
                  <a:pt x="98" y="1664"/>
                  <a:pt x="132" y="1642"/>
                </a:cubicBezTo>
                <a:cubicBezTo>
                  <a:pt x="164" y="1621"/>
                  <a:pt x="163" y="1620"/>
                  <a:pt x="210" y="1603"/>
                </a:cubicBezTo>
                <a:cubicBezTo>
                  <a:pt x="237" y="1593"/>
                  <a:pt x="240" y="1600"/>
                  <a:pt x="264" y="1588"/>
                </a:cubicBezTo>
                <a:cubicBezTo>
                  <a:pt x="307" y="1566"/>
                  <a:pt x="333" y="1527"/>
                  <a:pt x="381" y="1510"/>
                </a:cubicBezTo>
                <a:cubicBezTo>
                  <a:pt x="404" y="1487"/>
                  <a:pt x="424" y="1481"/>
                  <a:pt x="451" y="1463"/>
                </a:cubicBezTo>
                <a:cubicBezTo>
                  <a:pt x="470" y="1436"/>
                  <a:pt x="486" y="1435"/>
                  <a:pt x="513" y="1417"/>
                </a:cubicBezTo>
                <a:cubicBezTo>
                  <a:pt x="536" y="1382"/>
                  <a:pt x="587" y="1363"/>
                  <a:pt x="622" y="1339"/>
                </a:cubicBezTo>
                <a:cubicBezTo>
                  <a:pt x="631" y="1333"/>
                  <a:pt x="637" y="1322"/>
                  <a:pt x="646" y="1315"/>
                </a:cubicBezTo>
                <a:cubicBezTo>
                  <a:pt x="661" y="1304"/>
                  <a:pt x="692" y="1284"/>
                  <a:pt x="692" y="1284"/>
                </a:cubicBezTo>
                <a:cubicBezTo>
                  <a:pt x="714" y="1253"/>
                  <a:pt x="746" y="1228"/>
                  <a:pt x="778" y="1206"/>
                </a:cubicBezTo>
                <a:cubicBezTo>
                  <a:pt x="814" y="1152"/>
                  <a:pt x="794" y="1171"/>
                  <a:pt x="832" y="1144"/>
                </a:cubicBezTo>
                <a:cubicBezTo>
                  <a:pt x="846" y="1104"/>
                  <a:pt x="836" y="1126"/>
                  <a:pt x="871" y="1074"/>
                </a:cubicBezTo>
                <a:cubicBezTo>
                  <a:pt x="876" y="1066"/>
                  <a:pt x="887" y="1051"/>
                  <a:pt x="887" y="1051"/>
                </a:cubicBezTo>
                <a:cubicBezTo>
                  <a:pt x="907" y="991"/>
                  <a:pt x="878" y="1061"/>
                  <a:pt x="918" y="1012"/>
                </a:cubicBezTo>
                <a:cubicBezTo>
                  <a:pt x="923" y="1006"/>
                  <a:pt x="922" y="996"/>
                  <a:pt x="926" y="989"/>
                </a:cubicBezTo>
                <a:cubicBezTo>
                  <a:pt x="951" y="938"/>
                  <a:pt x="983" y="891"/>
                  <a:pt x="1011" y="841"/>
                </a:cubicBezTo>
                <a:cubicBezTo>
                  <a:pt x="1041" y="723"/>
                  <a:pt x="1088" y="613"/>
                  <a:pt x="1128" y="498"/>
                </a:cubicBezTo>
                <a:cubicBezTo>
                  <a:pt x="1142" y="407"/>
                  <a:pt x="1168" y="320"/>
                  <a:pt x="1198" y="233"/>
                </a:cubicBezTo>
                <a:cubicBezTo>
                  <a:pt x="1209" y="201"/>
                  <a:pt x="1245" y="147"/>
                  <a:pt x="1245" y="117"/>
                </a:cubicBezTo>
                <a:cubicBezTo>
                  <a:pt x="1245" y="78"/>
                  <a:pt x="1245" y="39"/>
                  <a:pt x="1245" y="0"/>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10" name="Freeform 6"/>
          <p:cNvSpPr>
            <a:spLocks/>
          </p:cNvSpPr>
          <p:nvPr/>
        </p:nvSpPr>
        <p:spPr bwMode="auto">
          <a:xfrm>
            <a:off x="3276600" y="2708275"/>
            <a:ext cx="863600" cy="215900"/>
          </a:xfrm>
          <a:custGeom>
            <a:avLst/>
            <a:gdLst>
              <a:gd name="T0" fmla="*/ 0 w 588"/>
              <a:gd name="T1" fmla="*/ 188734 h 151"/>
              <a:gd name="T2" fmla="*/ 296679 w 588"/>
              <a:gd name="T3" fmla="*/ 0 h 151"/>
              <a:gd name="T4" fmla="*/ 640356 w 588"/>
              <a:gd name="T5" fmla="*/ 54332 h 151"/>
              <a:gd name="T6" fmla="*/ 743166 w 588"/>
              <a:gd name="T7" fmla="*/ 100086 h 151"/>
              <a:gd name="T8" fmla="*/ 812195 w 588"/>
              <a:gd name="T9" fmla="*/ 144410 h 151"/>
              <a:gd name="T10" fmla="*/ 822476 w 588"/>
              <a:gd name="T11" fmla="*/ 177295 h 151"/>
              <a:gd name="T12" fmla="*/ 822476 w 588"/>
              <a:gd name="T13" fmla="*/ 210181 h 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8" h="151">
                <a:moveTo>
                  <a:pt x="0" y="132"/>
                </a:moveTo>
                <a:cubicBezTo>
                  <a:pt x="61" y="34"/>
                  <a:pt x="85" y="15"/>
                  <a:pt x="202" y="0"/>
                </a:cubicBezTo>
                <a:cubicBezTo>
                  <a:pt x="290" y="5"/>
                  <a:pt x="355" y="12"/>
                  <a:pt x="436" y="38"/>
                </a:cubicBezTo>
                <a:cubicBezTo>
                  <a:pt x="459" y="45"/>
                  <a:pt x="485" y="58"/>
                  <a:pt x="506" y="70"/>
                </a:cubicBezTo>
                <a:cubicBezTo>
                  <a:pt x="522" y="79"/>
                  <a:pt x="553" y="101"/>
                  <a:pt x="553" y="101"/>
                </a:cubicBezTo>
                <a:cubicBezTo>
                  <a:pt x="555" y="109"/>
                  <a:pt x="556" y="117"/>
                  <a:pt x="560" y="124"/>
                </a:cubicBezTo>
                <a:cubicBezTo>
                  <a:pt x="574" y="151"/>
                  <a:pt x="588" y="147"/>
                  <a:pt x="560" y="14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11" name="Freeform 7"/>
          <p:cNvSpPr>
            <a:spLocks/>
          </p:cNvSpPr>
          <p:nvPr/>
        </p:nvSpPr>
        <p:spPr bwMode="auto">
          <a:xfrm>
            <a:off x="4140200" y="2924175"/>
            <a:ext cx="2371725" cy="1398588"/>
          </a:xfrm>
          <a:custGeom>
            <a:avLst/>
            <a:gdLst>
              <a:gd name="T0" fmla="*/ 0 w 1494"/>
              <a:gd name="T1" fmla="*/ 0 h 881"/>
              <a:gd name="T2" fmla="*/ 61913 w 1494"/>
              <a:gd name="T3" fmla="*/ 271463 h 881"/>
              <a:gd name="T4" fmla="*/ 147638 w 1494"/>
              <a:gd name="T5" fmla="*/ 469900 h 881"/>
              <a:gd name="T6" fmla="*/ 160338 w 1494"/>
              <a:gd name="T7" fmla="*/ 506413 h 881"/>
              <a:gd name="T8" fmla="*/ 234950 w 1494"/>
              <a:gd name="T9" fmla="*/ 555625 h 881"/>
              <a:gd name="T10" fmla="*/ 481013 w 1494"/>
              <a:gd name="T11" fmla="*/ 741363 h 881"/>
              <a:gd name="T12" fmla="*/ 555625 w 1494"/>
              <a:gd name="T13" fmla="*/ 803275 h 881"/>
              <a:gd name="T14" fmla="*/ 630238 w 1494"/>
              <a:gd name="T15" fmla="*/ 827088 h 881"/>
              <a:gd name="T16" fmla="*/ 741363 w 1494"/>
              <a:gd name="T17" fmla="*/ 876300 h 881"/>
              <a:gd name="T18" fmla="*/ 889000 w 1494"/>
              <a:gd name="T19" fmla="*/ 976313 h 881"/>
              <a:gd name="T20" fmla="*/ 963613 w 1494"/>
              <a:gd name="T21" fmla="*/ 1000125 h 881"/>
              <a:gd name="T22" fmla="*/ 1185863 w 1494"/>
              <a:gd name="T23" fmla="*/ 1123950 h 881"/>
              <a:gd name="T24" fmla="*/ 1581150 w 1494"/>
              <a:gd name="T25" fmla="*/ 1260475 h 881"/>
              <a:gd name="T26" fmla="*/ 1852613 w 1494"/>
              <a:gd name="T27" fmla="*/ 1358900 h 881"/>
              <a:gd name="T28" fmla="*/ 2012950 w 1494"/>
              <a:gd name="T29" fmla="*/ 1371600 h 881"/>
              <a:gd name="T30" fmla="*/ 2260600 w 1494"/>
              <a:gd name="T31" fmla="*/ 1395413 h 881"/>
              <a:gd name="T32" fmla="*/ 2371725 w 1494"/>
              <a:gd name="T33" fmla="*/ 1395413 h 8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94" h="881">
                <a:moveTo>
                  <a:pt x="0" y="0"/>
                </a:moveTo>
                <a:cubicBezTo>
                  <a:pt x="15" y="50"/>
                  <a:pt x="31" y="118"/>
                  <a:pt x="39" y="171"/>
                </a:cubicBezTo>
                <a:cubicBezTo>
                  <a:pt x="48" y="230"/>
                  <a:pt x="43" y="261"/>
                  <a:pt x="93" y="296"/>
                </a:cubicBezTo>
                <a:cubicBezTo>
                  <a:pt x="96" y="304"/>
                  <a:pt x="95" y="313"/>
                  <a:pt x="101" y="319"/>
                </a:cubicBezTo>
                <a:cubicBezTo>
                  <a:pt x="114" y="332"/>
                  <a:pt x="148" y="350"/>
                  <a:pt x="148" y="350"/>
                </a:cubicBezTo>
                <a:cubicBezTo>
                  <a:pt x="186" y="408"/>
                  <a:pt x="236" y="450"/>
                  <a:pt x="303" y="467"/>
                </a:cubicBezTo>
                <a:cubicBezTo>
                  <a:pt x="315" y="479"/>
                  <a:pt x="334" y="499"/>
                  <a:pt x="350" y="506"/>
                </a:cubicBezTo>
                <a:cubicBezTo>
                  <a:pt x="365" y="513"/>
                  <a:pt x="397" y="521"/>
                  <a:pt x="397" y="521"/>
                </a:cubicBezTo>
                <a:cubicBezTo>
                  <a:pt x="421" y="537"/>
                  <a:pt x="440" y="544"/>
                  <a:pt x="467" y="552"/>
                </a:cubicBezTo>
                <a:cubicBezTo>
                  <a:pt x="492" y="570"/>
                  <a:pt x="531" y="602"/>
                  <a:pt x="560" y="615"/>
                </a:cubicBezTo>
                <a:cubicBezTo>
                  <a:pt x="575" y="622"/>
                  <a:pt x="607" y="630"/>
                  <a:pt x="607" y="630"/>
                </a:cubicBezTo>
                <a:cubicBezTo>
                  <a:pt x="651" y="661"/>
                  <a:pt x="696" y="690"/>
                  <a:pt x="747" y="708"/>
                </a:cubicBezTo>
                <a:cubicBezTo>
                  <a:pt x="823" y="765"/>
                  <a:pt x="905" y="771"/>
                  <a:pt x="996" y="794"/>
                </a:cubicBezTo>
                <a:cubicBezTo>
                  <a:pt x="1052" y="809"/>
                  <a:pt x="1109" y="851"/>
                  <a:pt x="1167" y="856"/>
                </a:cubicBezTo>
                <a:cubicBezTo>
                  <a:pt x="1201" y="859"/>
                  <a:pt x="1234" y="861"/>
                  <a:pt x="1268" y="864"/>
                </a:cubicBezTo>
                <a:cubicBezTo>
                  <a:pt x="1324" y="845"/>
                  <a:pt x="1370" y="875"/>
                  <a:pt x="1424" y="879"/>
                </a:cubicBezTo>
                <a:cubicBezTo>
                  <a:pt x="1447" y="881"/>
                  <a:pt x="1471" y="879"/>
                  <a:pt x="1494" y="879"/>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12" name="Freeform 8"/>
          <p:cNvSpPr>
            <a:spLocks/>
          </p:cNvSpPr>
          <p:nvPr/>
        </p:nvSpPr>
        <p:spPr bwMode="auto">
          <a:xfrm>
            <a:off x="6516688" y="4292600"/>
            <a:ext cx="360362" cy="1357313"/>
          </a:xfrm>
          <a:custGeom>
            <a:avLst/>
            <a:gdLst>
              <a:gd name="T0" fmla="*/ 0 w 227"/>
              <a:gd name="T1" fmla="*/ 0 h 855"/>
              <a:gd name="T2" fmla="*/ 71437 w 227"/>
              <a:gd name="T3" fmla="*/ 936625 h 855"/>
              <a:gd name="T4" fmla="*/ 287337 w 227"/>
              <a:gd name="T5" fmla="*/ 1296988 h 855"/>
              <a:gd name="T6" fmla="*/ 360362 w 227"/>
              <a:gd name="T7" fmla="*/ 1296988 h 8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7" h="855">
                <a:moveTo>
                  <a:pt x="0" y="0"/>
                </a:moveTo>
                <a:cubicBezTo>
                  <a:pt x="7" y="227"/>
                  <a:pt x="15" y="454"/>
                  <a:pt x="45" y="590"/>
                </a:cubicBezTo>
                <a:cubicBezTo>
                  <a:pt x="75" y="726"/>
                  <a:pt x="151" y="779"/>
                  <a:pt x="181" y="817"/>
                </a:cubicBezTo>
                <a:cubicBezTo>
                  <a:pt x="211" y="855"/>
                  <a:pt x="219" y="817"/>
                  <a:pt x="227" y="81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13" name="Freeform 9"/>
          <p:cNvSpPr>
            <a:spLocks/>
          </p:cNvSpPr>
          <p:nvPr/>
        </p:nvSpPr>
        <p:spPr bwMode="auto">
          <a:xfrm>
            <a:off x="6845300" y="5589588"/>
            <a:ext cx="1182688" cy="693737"/>
          </a:xfrm>
          <a:custGeom>
            <a:avLst/>
            <a:gdLst>
              <a:gd name="T0" fmla="*/ 0 w 745"/>
              <a:gd name="T1" fmla="*/ 20637 h 437"/>
              <a:gd name="T2" fmla="*/ 49213 w 745"/>
              <a:gd name="T3" fmla="*/ 144462 h 437"/>
              <a:gd name="T4" fmla="*/ 74613 w 745"/>
              <a:gd name="T5" fmla="*/ 217487 h 437"/>
              <a:gd name="T6" fmla="*/ 98425 w 745"/>
              <a:gd name="T7" fmla="*/ 341312 h 437"/>
              <a:gd name="T8" fmla="*/ 865188 w 745"/>
              <a:gd name="T9" fmla="*/ 588962 h 437"/>
              <a:gd name="T10" fmla="*/ 989013 w 745"/>
              <a:gd name="T11" fmla="*/ 514350 h 437"/>
              <a:gd name="T12" fmla="*/ 1038225 w 745"/>
              <a:gd name="T13" fmla="*/ 292100 h 437"/>
              <a:gd name="T14" fmla="*/ 1050925 w 745"/>
              <a:gd name="T15" fmla="*/ 82550 h 437"/>
              <a:gd name="T16" fmla="*/ 1063625 w 745"/>
              <a:gd name="T17" fmla="*/ 44450 h 437"/>
              <a:gd name="T18" fmla="*/ 1050925 w 745"/>
              <a:gd name="T19" fmla="*/ 7937 h 437"/>
              <a:gd name="T20" fmla="*/ 1182688 w 745"/>
              <a:gd name="T21" fmla="*/ 0 h 4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45" h="437">
                <a:moveTo>
                  <a:pt x="0" y="13"/>
                </a:moveTo>
                <a:cubicBezTo>
                  <a:pt x="19" y="40"/>
                  <a:pt x="22" y="59"/>
                  <a:pt x="31" y="91"/>
                </a:cubicBezTo>
                <a:cubicBezTo>
                  <a:pt x="36" y="107"/>
                  <a:pt x="47" y="137"/>
                  <a:pt x="47" y="137"/>
                </a:cubicBezTo>
                <a:cubicBezTo>
                  <a:pt x="48" y="140"/>
                  <a:pt x="58" y="205"/>
                  <a:pt x="62" y="215"/>
                </a:cubicBezTo>
                <a:cubicBezTo>
                  <a:pt x="156" y="437"/>
                  <a:pt x="192" y="338"/>
                  <a:pt x="545" y="371"/>
                </a:cubicBezTo>
                <a:cubicBezTo>
                  <a:pt x="582" y="361"/>
                  <a:pt x="597" y="352"/>
                  <a:pt x="623" y="324"/>
                </a:cubicBezTo>
                <a:cubicBezTo>
                  <a:pt x="639" y="277"/>
                  <a:pt x="648" y="234"/>
                  <a:pt x="654" y="184"/>
                </a:cubicBezTo>
                <a:cubicBezTo>
                  <a:pt x="657" y="140"/>
                  <a:pt x="658" y="96"/>
                  <a:pt x="662" y="52"/>
                </a:cubicBezTo>
                <a:cubicBezTo>
                  <a:pt x="663" y="44"/>
                  <a:pt x="670" y="36"/>
                  <a:pt x="670" y="28"/>
                </a:cubicBezTo>
                <a:cubicBezTo>
                  <a:pt x="670" y="20"/>
                  <a:pt x="662" y="5"/>
                  <a:pt x="662" y="5"/>
                </a:cubicBezTo>
                <a:lnTo>
                  <a:pt x="745" y="0"/>
                </a:lnTo>
              </a:path>
            </a:pathLst>
          </a:custGeom>
          <a:noFill/>
          <a:ln w="28575" cap="flat" cmpd="sng">
            <a:solidFill>
              <a:schemeClr val="fo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14" name="Line 10"/>
          <p:cNvSpPr>
            <a:spLocks noChangeShapeType="1"/>
          </p:cNvSpPr>
          <p:nvPr/>
        </p:nvSpPr>
        <p:spPr bwMode="auto">
          <a:xfrm>
            <a:off x="7956550" y="5589588"/>
            <a:ext cx="576263" cy="0"/>
          </a:xfrm>
          <a:prstGeom prst="line">
            <a:avLst/>
          </a:prstGeom>
          <a:noFill/>
          <a:ln w="28575">
            <a:solidFill>
              <a:schemeClr val="fo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15" name="Text Box 11"/>
          <p:cNvSpPr txBox="1">
            <a:spLocks noChangeArrowheads="1"/>
          </p:cNvSpPr>
          <p:nvPr/>
        </p:nvSpPr>
        <p:spPr bwMode="auto">
          <a:xfrm>
            <a:off x="2247900" y="5964238"/>
            <a:ext cx="708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800" dirty="0">
                <a:solidFill>
                  <a:srgbClr val="000000"/>
                </a:solidFill>
              </a:rPr>
              <a:t>TIME</a:t>
            </a:r>
          </a:p>
        </p:txBody>
      </p:sp>
      <p:sp>
        <p:nvSpPr>
          <p:cNvPr id="21516" name="Line 12"/>
          <p:cNvSpPr>
            <a:spLocks noChangeShapeType="1"/>
          </p:cNvSpPr>
          <p:nvPr/>
        </p:nvSpPr>
        <p:spPr bwMode="auto">
          <a:xfrm>
            <a:off x="3059113" y="6165850"/>
            <a:ext cx="2665412"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17" name="Text Box 13"/>
          <p:cNvSpPr txBox="1">
            <a:spLocks noChangeArrowheads="1"/>
          </p:cNvSpPr>
          <p:nvPr/>
        </p:nvSpPr>
        <p:spPr bwMode="auto">
          <a:xfrm>
            <a:off x="611188" y="3213100"/>
            <a:ext cx="381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800" dirty="0">
                <a:solidFill>
                  <a:srgbClr val="000000"/>
                </a:solidFill>
              </a:rPr>
              <a:t>AROUSAL</a:t>
            </a:r>
          </a:p>
        </p:txBody>
      </p:sp>
      <p:sp>
        <p:nvSpPr>
          <p:cNvPr id="21518" name="Line 14"/>
          <p:cNvSpPr>
            <a:spLocks noChangeShapeType="1"/>
          </p:cNvSpPr>
          <p:nvPr/>
        </p:nvSpPr>
        <p:spPr bwMode="auto">
          <a:xfrm flipV="1">
            <a:off x="755650" y="2420938"/>
            <a:ext cx="0" cy="7207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19" name="Text Box 15"/>
          <p:cNvSpPr txBox="1">
            <a:spLocks noChangeArrowheads="1"/>
          </p:cNvSpPr>
          <p:nvPr/>
        </p:nvSpPr>
        <p:spPr bwMode="auto">
          <a:xfrm>
            <a:off x="1331913" y="4797425"/>
            <a:ext cx="841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Anxiety</a:t>
            </a:r>
          </a:p>
        </p:txBody>
      </p:sp>
      <p:sp>
        <p:nvSpPr>
          <p:cNvPr id="21520" name="Text Box 16"/>
          <p:cNvSpPr txBox="1">
            <a:spLocks noChangeArrowheads="1"/>
          </p:cNvSpPr>
          <p:nvPr/>
        </p:nvSpPr>
        <p:spPr bwMode="auto">
          <a:xfrm>
            <a:off x="1835150" y="4149725"/>
            <a:ext cx="71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Anger</a:t>
            </a:r>
          </a:p>
        </p:txBody>
      </p:sp>
      <p:sp>
        <p:nvSpPr>
          <p:cNvPr id="21521" name="Text Box 17"/>
          <p:cNvSpPr txBox="1">
            <a:spLocks noChangeArrowheads="1"/>
          </p:cNvSpPr>
          <p:nvPr/>
        </p:nvSpPr>
        <p:spPr bwMode="auto">
          <a:xfrm>
            <a:off x="1835150" y="3500438"/>
            <a:ext cx="1162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Aggression</a:t>
            </a:r>
          </a:p>
        </p:txBody>
      </p:sp>
      <p:sp>
        <p:nvSpPr>
          <p:cNvPr id="21522" name="Text Box 18"/>
          <p:cNvSpPr txBox="1">
            <a:spLocks noChangeArrowheads="1"/>
          </p:cNvSpPr>
          <p:nvPr/>
        </p:nvSpPr>
        <p:spPr bwMode="auto">
          <a:xfrm>
            <a:off x="2268538" y="2708275"/>
            <a:ext cx="7473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b="1" dirty="0">
                <a:solidFill>
                  <a:srgbClr val="FF0000"/>
                </a:solidFill>
              </a:rPr>
              <a:t>Crisis</a:t>
            </a:r>
          </a:p>
        </p:txBody>
      </p:sp>
      <p:sp>
        <p:nvSpPr>
          <p:cNvPr id="21523" name="Text Box 19"/>
          <p:cNvSpPr txBox="1">
            <a:spLocks noChangeArrowheads="1"/>
          </p:cNvSpPr>
          <p:nvPr/>
        </p:nvSpPr>
        <p:spPr bwMode="auto">
          <a:xfrm>
            <a:off x="1331913" y="1916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Trigger</a:t>
            </a:r>
          </a:p>
          <a:p>
            <a:pPr algn="ctr" eaLnBrk="1" fontAlgn="base" hangingPunct="1">
              <a:spcBef>
                <a:spcPct val="0"/>
              </a:spcBef>
              <a:spcAft>
                <a:spcPct val="0"/>
              </a:spcAft>
            </a:pPr>
            <a:r>
              <a:rPr lang="en-GB" altLang="en-US" sz="1400" u="sng" dirty="0">
                <a:solidFill>
                  <a:srgbClr val="000000"/>
                </a:solidFill>
              </a:rPr>
              <a:t>Phase</a:t>
            </a:r>
          </a:p>
        </p:txBody>
      </p:sp>
      <p:sp>
        <p:nvSpPr>
          <p:cNvPr id="21524" name="Text Box 20"/>
          <p:cNvSpPr txBox="1">
            <a:spLocks noChangeArrowheads="1"/>
          </p:cNvSpPr>
          <p:nvPr/>
        </p:nvSpPr>
        <p:spPr bwMode="auto">
          <a:xfrm>
            <a:off x="2339975" y="1916113"/>
            <a:ext cx="9699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Escalation</a:t>
            </a:r>
          </a:p>
          <a:p>
            <a:pPr algn="ctr" eaLnBrk="1" fontAlgn="base" hangingPunct="1">
              <a:spcBef>
                <a:spcPct val="0"/>
              </a:spcBef>
              <a:spcAft>
                <a:spcPct val="0"/>
              </a:spcAft>
            </a:pPr>
            <a:r>
              <a:rPr lang="en-GB" altLang="en-US" sz="1400" u="sng" dirty="0">
                <a:solidFill>
                  <a:srgbClr val="000000"/>
                </a:solidFill>
              </a:rPr>
              <a:t>Phase</a:t>
            </a:r>
          </a:p>
        </p:txBody>
      </p:sp>
      <p:sp>
        <p:nvSpPr>
          <p:cNvPr id="21525" name="Text Box 21"/>
          <p:cNvSpPr txBox="1">
            <a:spLocks noChangeArrowheads="1"/>
          </p:cNvSpPr>
          <p:nvPr/>
        </p:nvSpPr>
        <p:spPr bwMode="auto">
          <a:xfrm>
            <a:off x="3419475" y="1916113"/>
            <a:ext cx="6477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Crisis</a:t>
            </a:r>
          </a:p>
          <a:p>
            <a:pPr algn="ctr" eaLnBrk="1" fontAlgn="base" hangingPunct="1">
              <a:spcBef>
                <a:spcPct val="0"/>
              </a:spcBef>
              <a:spcAft>
                <a:spcPct val="0"/>
              </a:spcAft>
            </a:pPr>
            <a:r>
              <a:rPr lang="en-GB" altLang="en-US" sz="1400" u="sng" dirty="0">
                <a:solidFill>
                  <a:srgbClr val="000000"/>
                </a:solidFill>
              </a:rPr>
              <a:t>Phase</a:t>
            </a:r>
          </a:p>
        </p:txBody>
      </p:sp>
      <p:sp>
        <p:nvSpPr>
          <p:cNvPr id="21526" name="Text Box 22"/>
          <p:cNvSpPr txBox="1">
            <a:spLocks noChangeArrowheads="1"/>
          </p:cNvSpPr>
          <p:nvPr/>
        </p:nvSpPr>
        <p:spPr bwMode="auto">
          <a:xfrm>
            <a:off x="4643438" y="1916113"/>
            <a:ext cx="903287"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Recovery</a:t>
            </a:r>
          </a:p>
          <a:p>
            <a:pPr algn="ctr" eaLnBrk="1" fontAlgn="base" hangingPunct="1">
              <a:spcBef>
                <a:spcPct val="0"/>
              </a:spcBef>
              <a:spcAft>
                <a:spcPct val="0"/>
              </a:spcAft>
            </a:pPr>
            <a:r>
              <a:rPr lang="en-GB" altLang="en-US" sz="1400" u="sng" dirty="0">
                <a:solidFill>
                  <a:srgbClr val="000000"/>
                </a:solidFill>
              </a:rPr>
              <a:t>Phase</a:t>
            </a:r>
          </a:p>
        </p:txBody>
      </p:sp>
      <p:sp>
        <p:nvSpPr>
          <p:cNvPr id="21527" name="Text Box 23"/>
          <p:cNvSpPr txBox="1">
            <a:spLocks noChangeArrowheads="1"/>
          </p:cNvSpPr>
          <p:nvPr/>
        </p:nvSpPr>
        <p:spPr bwMode="auto">
          <a:xfrm>
            <a:off x="6156325" y="1916113"/>
            <a:ext cx="9842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Post Crisis</a:t>
            </a:r>
          </a:p>
          <a:p>
            <a:pPr algn="ctr" eaLnBrk="1" fontAlgn="base" hangingPunct="1">
              <a:spcBef>
                <a:spcPct val="0"/>
              </a:spcBef>
              <a:spcAft>
                <a:spcPct val="0"/>
              </a:spcAft>
            </a:pPr>
            <a:r>
              <a:rPr lang="en-GB" altLang="en-US" sz="1400" u="sng" dirty="0">
                <a:solidFill>
                  <a:srgbClr val="000000"/>
                </a:solidFill>
              </a:rPr>
              <a:t>Phase</a:t>
            </a:r>
          </a:p>
        </p:txBody>
      </p:sp>
      <p:sp>
        <p:nvSpPr>
          <p:cNvPr id="21528" name="Text Box 24"/>
          <p:cNvSpPr txBox="1">
            <a:spLocks noChangeArrowheads="1"/>
          </p:cNvSpPr>
          <p:nvPr/>
        </p:nvSpPr>
        <p:spPr bwMode="auto">
          <a:xfrm>
            <a:off x="7885113" y="1916113"/>
            <a:ext cx="8604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Learning</a:t>
            </a:r>
          </a:p>
          <a:p>
            <a:pPr algn="ctr" eaLnBrk="1" fontAlgn="base" hangingPunct="1">
              <a:spcBef>
                <a:spcPct val="0"/>
              </a:spcBef>
              <a:spcAft>
                <a:spcPct val="0"/>
              </a:spcAft>
            </a:pPr>
            <a:r>
              <a:rPr lang="en-GB" altLang="en-US" sz="1400" u="sng" dirty="0">
                <a:solidFill>
                  <a:srgbClr val="000000"/>
                </a:solidFill>
              </a:rPr>
              <a:t>Phase</a:t>
            </a:r>
          </a:p>
        </p:txBody>
      </p:sp>
      <p:sp>
        <p:nvSpPr>
          <p:cNvPr id="21529" name="Text Box 25"/>
          <p:cNvSpPr txBox="1">
            <a:spLocks noChangeArrowheads="1"/>
          </p:cNvSpPr>
          <p:nvPr/>
        </p:nvSpPr>
        <p:spPr bwMode="auto">
          <a:xfrm>
            <a:off x="7478713" y="5229225"/>
            <a:ext cx="1665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Baseline Behaviour</a:t>
            </a:r>
          </a:p>
        </p:txBody>
      </p:sp>
      <p:sp>
        <p:nvSpPr>
          <p:cNvPr id="21530" name="Text Box 26"/>
          <p:cNvSpPr txBox="1">
            <a:spLocks noChangeArrowheads="1"/>
          </p:cNvSpPr>
          <p:nvPr/>
        </p:nvSpPr>
        <p:spPr bwMode="auto">
          <a:xfrm>
            <a:off x="6877050" y="5734050"/>
            <a:ext cx="10366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Exhaustion</a:t>
            </a:r>
          </a:p>
        </p:txBody>
      </p:sp>
      <p:sp>
        <p:nvSpPr>
          <p:cNvPr id="21531" name="Text Box 27"/>
          <p:cNvSpPr txBox="1">
            <a:spLocks noChangeArrowheads="1"/>
          </p:cNvSpPr>
          <p:nvPr/>
        </p:nvSpPr>
        <p:spPr bwMode="auto">
          <a:xfrm>
            <a:off x="6011863" y="2852738"/>
            <a:ext cx="11576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Additional </a:t>
            </a:r>
          </a:p>
          <a:p>
            <a:pPr eaLnBrk="1" fontAlgn="base" hangingPunct="1">
              <a:spcBef>
                <a:spcPct val="0"/>
              </a:spcBef>
              <a:spcAft>
                <a:spcPct val="0"/>
              </a:spcAft>
            </a:pPr>
            <a:r>
              <a:rPr lang="en-GB" altLang="en-US" sz="1600" dirty="0">
                <a:solidFill>
                  <a:srgbClr val="000000"/>
                </a:solidFill>
              </a:rPr>
              <a:t>Outbursts</a:t>
            </a:r>
          </a:p>
        </p:txBody>
      </p:sp>
      <p:sp>
        <p:nvSpPr>
          <p:cNvPr id="21532" name="Line 28"/>
          <p:cNvSpPr>
            <a:spLocks noChangeShapeType="1"/>
          </p:cNvSpPr>
          <p:nvPr/>
        </p:nvSpPr>
        <p:spPr bwMode="auto">
          <a:xfrm flipH="1">
            <a:off x="5148263" y="3141663"/>
            <a:ext cx="936625" cy="6477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33" name="Line 29"/>
          <p:cNvSpPr>
            <a:spLocks noChangeShapeType="1"/>
          </p:cNvSpPr>
          <p:nvPr/>
        </p:nvSpPr>
        <p:spPr bwMode="auto">
          <a:xfrm>
            <a:off x="2627313" y="4652963"/>
            <a:ext cx="38893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34" name="Line 30"/>
          <p:cNvSpPr>
            <a:spLocks noChangeShapeType="1"/>
          </p:cNvSpPr>
          <p:nvPr/>
        </p:nvSpPr>
        <p:spPr bwMode="auto">
          <a:xfrm>
            <a:off x="3132138" y="3429000"/>
            <a:ext cx="115252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1535" name="Text Box 31"/>
          <p:cNvSpPr txBox="1">
            <a:spLocks noChangeArrowheads="1"/>
          </p:cNvSpPr>
          <p:nvPr/>
        </p:nvSpPr>
        <p:spPr bwMode="auto">
          <a:xfrm>
            <a:off x="2843213" y="4868863"/>
            <a:ext cx="4286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A</a:t>
            </a:r>
          </a:p>
        </p:txBody>
      </p:sp>
      <p:sp>
        <p:nvSpPr>
          <p:cNvPr id="21536" name="Text Box 32"/>
          <p:cNvSpPr txBox="1">
            <a:spLocks noChangeArrowheads="1"/>
          </p:cNvSpPr>
          <p:nvPr/>
        </p:nvSpPr>
        <p:spPr bwMode="auto">
          <a:xfrm>
            <a:off x="3759200" y="3843338"/>
            <a:ext cx="4238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B</a:t>
            </a:r>
          </a:p>
        </p:txBody>
      </p:sp>
      <p:sp>
        <p:nvSpPr>
          <p:cNvPr id="21537" name="Text Box 33"/>
          <p:cNvSpPr txBox="1">
            <a:spLocks noChangeArrowheads="1"/>
          </p:cNvSpPr>
          <p:nvPr/>
        </p:nvSpPr>
        <p:spPr bwMode="auto">
          <a:xfrm>
            <a:off x="3543300" y="2692400"/>
            <a:ext cx="428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C</a:t>
            </a:r>
          </a:p>
        </p:txBody>
      </p:sp>
      <p:sp>
        <p:nvSpPr>
          <p:cNvPr id="21538" name="Text Box 34"/>
          <p:cNvSpPr txBox="1">
            <a:spLocks noChangeArrowheads="1"/>
          </p:cNvSpPr>
          <p:nvPr/>
        </p:nvSpPr>
        <p:spPr bwMode="auto">
          <a:xfrm>
            <a:off x="7072313" y="4348163"/>
            <a:ext cx="4603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D</a:t>
            </a:r>
          </a:p>
        </p:txBody>
      </p:sp>
      <p:sp>
        <p:nvSpPr>
          <p:cNvPr id="21539" name="Text Box 35"/>
          <p:cNvSpPr txBox="1">
            <a:spLocks noChangeArrowheads="1"/>
          </p:cNvSpPr>
          <p:nvPr/>
        </p:nvSpPr>
        <p:spPr bwMode="auto">
          <a:xfrm>
            <a:off x="8151813" y="3411538"/>
            <a:ext cx="412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E</a:t>
            </a:r>
          </a:p>
        </p:txBody>
      </p:sp>
    </p:spTree>
    <p:extLst>
      <p:ext uri="{BB962C8B-B14F-4D97-AF65-F5344CB8AC3E}">
        <p14:creationId xmlns:p14="http://schemas.microsoft.com/office/powerpoint/2010/main" val="3681572456"/>
      </p:ext>
    </p:extLst>
  </p:cSld>
  <p:clrMapOvr>
    <a:masterClrMapping/>
  </p:clrMapOvr>
  <p:transition spd="slow">
    <p:push dir="u"/>
  </p:transition>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23528" y="116632"/>
            <a:ext cx="7418784" cy="747936"/>
          </a:xfrm>
        </p:spPr>
        <p:txBody>
          <a:bodyPr/>
          <a:lstStyle/>
          <a:p>
            <a:pPr eaLnBrk="1" hangingPunct="1"/>
            <a:r>
              <a:rPr lang="en-GB" altLang="en-US" dirty="0"/>
              <a:t>Emotion and Behaviour</a:t>
            </a:r>
          </a:p>
        </p:txBody>
      </p:sp>
      <p:graphicFrame>
        <p:nvGraphicFramePr>
          <p:cNvPr id="29699" name="Group 3"/>
          <p:cNvGraphicFramePr>
            <a:graphicFrameLocks noGrp="1"/>
          </p:cNvGraphicFramePr>
          <p:nvPr>
            <p:ph type="tbl" idx="1"/>
            <p:extLst>
              <p:ext uri="{D42A27DB-BD31-4B8C-83A1-F6EECF244321}">
                <p14:modId xmlns:p14="http://schemas.microsoft.com/office/powerpoint/2010/main" val="3653546673"/>
              </p:ext>
            </p:extLst>
          </p:nvPr>
        </p:nvGraphicFramePr>
        <p:xfrm>
          <a:off x="395536" y="897510"/>
          <a:ext cx="8568952" cy="5843858"/>
        </p:xfrm>
        <a:graphic>
          <a:graphicData uri="http://schemas.openxmlformats.org/drawingml/2006/table">
            <a:tbl>
              <a:tblPr/>
              <a:tblGrid>
                <a:gridCol w="2142238">
                  <a:extLst>
                    <a:ext uri="{9D8B030D-6E8A-4147-A177-3AD203B41FA5}">
                      <a16:colId xmlns:a16="http://schemas.microsoft.com/office/drawing/2014/main" xmlns="" val="20000"/>
                    </a:ext>
                  </a:extLst>
                </a:gridCol>
                <a:gridCol w="2546532">
                  <a:extLst>
                    <a:ext uri="{9D8B030D-6E8A-4147-A177-3AD203B41FA5}">
                      <a16:colId xmlns:a16="http://schemas.microsoft.com/office/drawing/2014/main" xmlns="" val="20001"/>
                    </a:ext>
                  </a:extLst>
                </a:gridCol>
                <a:gridCol w="1737944">
                  <a:extLst>
                    <a:ext uri="{9D8B030D-6E8A-4147-A177-3AD203B41FA5}">
                      <a16:colId xmlns:a16="http://schemas.microsoft.com/office/drawing/2014/main" xmlns="" val="20002"/>
                    </a:ext>
                  </a:extLst>
                </a:gridCol>
                <a:gridCol w="2142238">
                  <a:extLst>
                    <a:ext uri="{9D8B030D-6E8A-4147-A177-3AD203B41FA5}">
                      <a16:colId xmlns:a16="http://schemas.microsoft.com/office/drawing/2014/main" xmlns="" val="20003"/>
                    </a:ext>
                  </a:extLst>
                </a:gridCol>
              </a:tblGrid>
              <a:tr h="586585">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chemeClr val="tx1"/>
                          </a:solidFill>
                          <a:effectLst/>
                          <a:latin typeface="Arial" charset="0"/>
                        </a:rPr>
                        <a:t>Emotion</a:t>
                      </a:r>
                    </a:p>
                  </a:txBody>
                  <a:tcPr marT="45714" marB="45714"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chemeClr val="tx1"/>
                          </a:solidFill>
                          <a:effectLst/>
                          <a:latin typeface="Arial" charset="0"/>
                        </a:rPr>
                        <a:t>Behaviour</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chemeClr val="tx1"/>
                          </a:solidFill>
                          <a:effectLst/>
                          <a:latin typeface="Arial" charset="0"/>
                        </a:rPr>
                        <a:t>Message </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chemeClr val="tx1"/>
                          </a:solidFill>
                          <a:effectLst/>
                          <a:latin typeface="Arial" charset="0"/>
                        </a:rPr>
                        <a:t>Response</a:t>
                      </a:r>
                    </a:p>
                  </a:txBody>
                  <a:tcPr marT="45714" marB="45714"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169760">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Anxiety</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(Zone A)</a:t>
                      </a:r>
                    </a:p>
                  </a:txBody>
                  <a:tcPr marT="45714" marB="45714"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Withdrawal or agitation</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I’m worried</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I’m frustrated</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Active Listening, explore feelings, Problem Solve, Involve, redirect, relaxation strategies, anxiety management</a:t>
                      </a:r>
                    </a:p>
                  </a:txBody>
                  <a:tcPr marT="45714" marB="45714"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876076">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Anger</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(Zone A/B)</a:t>
                      </a:r>
                    </a:p>
                  </a:txBody>
                  <a:tcPr marT="45714" marB="45714"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Loud / Disruptive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Critical, Swearing, Generalised Abuse</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Listen to me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Help Me</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As above + divert, refocus, reassure, set limits, remove others</a:t>
                      </a:r>
                    </a:p>
                  </a:txBody>
                  <a:tcPr marT="45714" marB="45714"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923654">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Aggression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(Zone B/C)</a:t>
                      </a:r>
                    </a:p>
                  </a:txBody>
                  <a:tcPr marT="45714" marB="45714"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Personalised Abuse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Threats , Gesticulation, Space Invasion, Eye contact</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I’m losing control</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Help me regain control</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Set limits, unambiguous language, don’t question, divert, offer exits, seek help</a:t>
                      </a:r>
                    </a:p>
                  </a:txBody>
                  <a:tcPr marT="45714" marB="45714"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756799">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Crisis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(Zone C)</a:t>
                      </a:r>
                    </a:p>
                  </a:txBody>
                  <a:tcPr marT="45714" marB="45714"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Destructive behaviour</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Towards people/ property / self</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Can you control me?</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Escape, Protect self and others, Seek Assistance, </a:t>
                      </a:r>
                    </a:p>
                  </a:txBody>
                  <a:tcPr marT="45714" marB="45714"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827786">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Exhaustion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(Zone D)</a:t>
                      </a:r>
                    </a:p>
                  </a:txBody>
                  <a:tcPr marT="45714" marB="45714"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Tearful, Expressions of remorse / anger, regret, apologetic</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I feel bad</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Support, Monitor</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Secure the area</a:t>
                      </a:r>
                    </a:p>
                  </a:txBody>
                  <a:tcPr marT="45714" marB="45714"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664603">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Post Incident</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1" i="0" u="none" strike="noStrike" cap="none" normalizeH="0" baseline="0" dirty="0">
                          <a:ln>
                            <a:noFill/>
                          </a:ln>
                          <a:solidFill>
                            <a:srgbClr val="000000"/>
                          </a:solidFill>
                          <a:effectLst/>
                          <a:latin typeface="Arial" charset="0"/>
                        </a:rPr>
                        <a:t>(Zone E)</a:t>
                      </a:r>
                    </a:p>
                  </a:txBody>
                  <a:tcPr marT="45714" marB="45714"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Return to baseline behaviour</a:t>
                      </a: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0" lang="en-US" altLang="en-US" sz="1400" b="0" i="0" u="none" strike="noStrike" cap="none" normalizeH="0" baseline="0" dirty="0">
                        <a:ln>
                          <a:noFill/>
                        </a:ln>
                        <a:solidFill>
                          <a:srgbClr val="000000"/>
                        </a:solidFill>
                        <a:effectLst/>
                        <a:latin typeface="Arial" charset="0"/>
                      </a:endParaRPr>
                    </a:p>
                  </a:txBody>
                  <a:tcPr marT="45714" marB="4571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itchFamily="2" charset="2"/>
                        <a:defRPr sz="2800">
                          <a:solidFill>
                            <a:schemeClr val="tx1"/>
                          </a:solidFill>
                          <a:latin typeface="Tahoma" charset="0"/>
                        </a:defRPr>
                      </a:lvl1pPr>
                      <a:lvl2pPr>
                        <a:spcBef>
                          <a:spcPct val="20000"/>
                        </a:spcBef>
                        <a:buClr>
                          <a:schemeClr val="tx1"/>
                        </a:buClr>
                        <a:buSzPct val="60000"/>
                        <a:buFont typeface="Wingdings" pitchFamily="2" charset="2"/>
                        <a:defRPr sz="2400">
                          <a:solidFill>
                            <a:schemeClr val="tx1"/>
                          </a:solidFill>
                          <a:latin typeface="Tahoma" charset="0"/>
                        </a:defRPr>
                      </a:lvl2pPr>
                      <a:lvl3pPr>
                        <a:spcBef>
                          <a:spcPct val="20000"/>
                        </a:spcBef>
                        <a:buClr>
                          <a:schemeClr val="hlink"/>
                        </a:buClr>
                        <a:buSzPct val="95000"/>
                        <a:buFont typeface="Wingdings" pitchFamily="2" charset="2"/>
                        <a:defRPr sz="2000">
                          <a:solidFill>
                            <a:schemeClr val="tx1"/>
                          </a:solidFill>
                          <a:latin typeface="Tahoma" charset="0"/>
                        </a:defRPr>
                      </a:lvl3pPr>
                      <a:lvl4pPr>
                        <a:spcBef>
                          <a:spcPct val="20000"/>
                        </a:spcBef>
                        <a:buClr>
                          <a:schemeClr val="tx1"/>
                        </a:buClr>
                        <a:buSzPct val="65000"/>
                        <a:buFont typeface="Wingdings" pitchFamily="2" charset="2"/>
                        <a:defRPr>
                          <a:solidFill>
                            <a:schemeClr val="tx1"/>
                          </a:solidFill>
                          <a:latin typeface="Tahoma" charset="0"/>
                        </a:defRPr>
                      </a:lvl4pPr>
                      <a:lvl5pPr>
                        <a:spcBef>
                          <a:spcPct val="20000"/>
                        </a:spcBef>
                        <a:buClr>
                          <a:schemeClr val="hlink"/>
                        </a:buClr>
                        <a:buSzPct val="60000"/>
                        <a:buFont typeface="Wingdings" pitchFamily="2" charset="2"/>
                        <a:defRPr>
                          <a:solidFill>
                            <a:schemeClr val="tx1"/>
                          </a:solidFill>
                          <a:latin typeface="Tahoma" charset="0"/>
                        </a:defRPr>
                      </a:lvl5pPr>
                      <a:lvl6pPr fontAlgn="base">
                        <a:spcBef>
                          <a:spcPct val="20000"/>
                        </a:spcBef>
                        <a:spcAft>
                          <a:spcPct val="0"/>
                        </a:spcAft>
                        <a:buClr>
                          <a:schemeClr val="hlink"/>
                        </a:buClr>
                        <a:buSzPct val="60000"/>
                        <a:buFont typeface="Wingdings" pitchFamily="2" charset="2"/>
                        <a:defRPr>
                          <a:solidFill>
                            <a:schemeClr val="tx1"/>
                          </a:solidFill>
                          <a:latin typeface="Tahoma" charset="0"/>
                        </a:defRPr>
                      </a:lvl6pPr>
                      <a:lvl7pPr fontAlgn="base">
                        <a:spcBef>
                          <a:spcPct val="20000"/>
                        </a:spcBef>
                        <a:spcAft>
                          <a:spcPct val="0"/>
                        </a:spcAft>
                        <a:buClr>
                          <a:schemeClr val="hlink"/>
                        </a:buClr>
                        <a:buSzPct val="60000"/>
                        <a:buFont typeface="Wingdings" pitchFamily="2" charset="2"/>
                        <a:defRPr>
                          <a:solidFill>
                            <a:schemeClr val="tx1"/>
                          </a:solidFill>
                          <a:latin typeface="Tahoma" charset="0"/>
                        </a:defRPr>
                      </a:lvl7pPr>
                      <a:lvl8pPr fontAlgn="base">
                        <a:spcBef>
                          <a:spcPct val="20000"/>
                        </a:spcBef>
                        <a:spcAft>
                          <a:spcPct val="0"/>
                        </a:spcAft>
                        <a:buClr>
                          <a:schemeClr val="hlink"/>
                        </a:buClr>
                        <a:buSzPct val="60000"/>
                        <a:buFont typeface="Wingdings" pitchFamily="2" charset="2"/>
                        <a:defRPr>
                          <a:solidFill>
                            <a:schemeClr val="tx1"/>
                          </a:solidFill>
                          <a:latin typeface="Tahoma" charset="0"/>
                        </a:defRPr>
                      </a:lvl8pPr>
                      <a:lvl9pPr fontAlgn="base">
                        <a:spcBef>
                          <a:spcPct val="20000"/>
                        </a:spcBef>
                        <a:spcAft>
                          <a:spcPct val="0"/>
                        </a:spcAft>
                        <a:buClr>
                          <a:schemeClr val="hlink"/>
                        </a:buClr>
                        <a:buSzPct val="60000"/>
                        <a:buFont typeface="Wingdings" pitchFamily="2" charset="2"/>
                        <a:defRPr>
                          <a:solidFill>
                            <a:schemeClr val="tx1"/>
                          </a:solidFill>
                          <a:latin typeface="Tahoma"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altLang="en-US" sz="1400" b="0" i="0" u="none" strike="noStrike" cap="none" normalizeH="0" baseline="0" dirty="0">
                          <a:ln>
                            <a:noFill/>
                          </a:ln>
                          <a:solidFill>
                            <a:srgbClr val="000000"/>
                          </a:solidFill>
                          <a:effectLst/>
                          <a:latin typeface="Arial" charset="0"/>
                        </a:rPr>
                        <a:t>Post incident review(s)</a:t>
                      </a:r>
                    </a:p>
                  </a:txBody>
                  <a:tcPr marT="45714" marB="45714"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701521105"/>
      </p:ext>
    </p:extLst>
  </p:cSld>
  <p:clrMapOvr>
    <a:masterClrMapping/>
  </p:clrMapOvr>
  <p:transition spd="slow">
    <p:push dir="u"/>
  </p:transition>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altLang="en-US" sz="4000" dirty="0"/>
              <a:t>Adult Response in each zone</a:t>
            </a:r>
          </a:p>
        </p:txBody>
      </p:sp>
      <p:sp>
        <p:nvSpPr>
          <p:cNvPr id="23555" name="Line 3"/>
          <p:cNvSpPr>
            <a:spLocks noChangeShapeType="1"/>
          </p:cNvSpPr>
          <p:nvPr/>
        </p:nvSpPr>
        <p:spPr bwMode="auto">
          <a:xfrm>
            <a:off x="1258888" y="2276475"/>
            <a:ext cx="0" cy="3313113"/>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56" name="Line 4"/>
          <p:cNvSpPr>
            <a:spLocks noChangeShapeType="1"/>
          </p:cNvSpPr>
          <p:nvPr/>
        </p:nvSpPr>
        <p:spPr bwMode="auto">
          <a:xfrm>
            <a:off x="1258888" y="5589588"/>
            <a:ext cx="7058025" cy="0"/>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57" name="Freeform 5"/>
          <p:cNvSpPr>
            <a:spLocks/>
          </p:cNvSpPr>
          <p:nvPr/>
        </p:nvSpPr>
        <p:spPr bwMode="auto">
          <a:xfrm>
            <a:off x="1285875" y="2916238"/>
            <a:ext cx="1976438" cy="2655887"/>
          </a:xfrm>
          <a:custGeom>
            <a:avLst/>
            <a:gdLst>
              <a:gd name="T0" fmla="*/ 0 w 1245"/>
              <a:gd name="T1" fmla="*/ 2655887 h 1673"/>
              <a:gd name="T2" fmla="*/ 209550 w 1245"/>
              <a:gd name="T3" fmla="*/ 2606675 h 1673"/>
              <a:gd name="T4" fmla="*/ 333375 w 1245"/>
              <a:gd name="T5" fmla="*/ 2544762 h 1673"/>
              <a:gd name="T6" fmla="*/ 419100 w 1245"/>
              <a:gd name="T7" fmla="*/ 2520950 h 1673"/>
              <a:gd name="T8" fmla="*/ 604838 w 1245"/>
              <a:gd name="T9" fmla="*/ 2397125 h 1673"/>
              <a:gd name="T10" fmla="*/ 715963 w 1245"/>
              <a:gd name="T11" fmla="*/ 2322512 h 1673"/>
              <a:gd name="T12" fmla="*/ 814388 w 1245"/>
              <a:gd name="T13" fmla="*/ 2249487 h 1673"/>
              <a:gd name="T14" fmla="*/ 987425 w 1245"/>
              <a:gd name="T15" fmla="*/ 2125662 h 1673"/>
              <a:gd name="T16" fmla="*/ 1025525 w 1245"/>
              <a:gd name="T17" fmla="*/ 2087562 h 1673"/>
              <a:gd name="T18" fmla="*/ 1098550 w 1245"/>
              <a:gd name="T19" fmla="*/ 2038350 h 1673"/>
              <a:gd name="T20" fmla="*/ 1235075 w 1245"/>
              <a:gd name="T21" fmla="*/ 1914525 h 1673"/>
              <a:gd name="T22" fmla="*/ 1320800 w 1245"/>
              <a:gd name="T23" fmla="*/ 1816100 h 1673"/>
              <a:gd name="T24" fmla="*/ 1382713 w 1245"/>
              <a:gd name="T25" fmla="*/ 1704975 h 1673"/>
              <a:gd name="T26" fmla="*/ 1408113 w 1245"/>
              <a:gd name="T27" fmla="*/ 1668462 h 1673"/>
              <a:gd name="T28" fmla="*/ 1457325 w 1245"/>
              <a:gd name="T29" fmla="*/ 1606550 h 1673"/>
              <a:gd name="T30" fmla="*/ 1470025 w 1245"/>
              <a:gd name="T31" fmla="*/ 1570037 h 1673"/>
              <a:gd name="T32" fmla="*/ 1604963 w 1245"/>
              <a:gd name="T33" fmla="*/ 1335087 h 1673"/>
              <a:gd name="T34" fmla="*/ 1790700 w 1245"/>
              <a:gd name="T35" fmla="*/ 790575 h 1673"/>
              <a:gd name="T36" fmla="*/ 1901825 w 1245"/>
              <a:gd name="T37" fmla="*/ 369887 h 1673"/>
              <a:gd name="T38" fmla="*/ 1976438 w 1245"/>
              <a:gd name="T39" fmla="*/ 185737 h 1673"/>
              <a:gd name="T40" fmla="*/ 1976438 w 1245"/>
              <a:gd name="T41" fmla="*/ 0 h 1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45" h="1673">
                <a:moveTo>
                  <a:pt x="0" y="1673"/>
                </a:moveTo>
                <a:cubicBezTo>
                  <a:pt x="39" y="1667"/>
                  <a:pt x="98" y="1664"/>
                  <a:pt x="132" y="1642"/>
                </a:cubicBezTo>
                <a:cubicBezTo>
                  <a:pt x="164" y="1621"/>
                  <a:pt x="163" y="1620"/>
                  <a:pt x="210" y="1603"/>
                </a:cubicBezTo>
                <a:cubicBezTo>
                  <a:pt x="237" y="1593"/>
                  <a:pt x="240" y="1600"/>
                  <a:pt x="264" y="1588"/>
                </a:cubicBezTo>
                <a:cubicBezTo>
                  <a:pt x="307" y="1566"/>
                  <a:pt x="333" y="1527"/>
                  <a:pt x="381" y="1510"/>
                </a:cubicBezTo>
                <a:cubicBezTo>
                  <a:pt x="404" y="1487"/>
                  <a:pt x="424" y="1481"/>
                  <a:pt x="451" y="1463"/>
                </a:cubicBezTo>
                <a:cubicBezTo>
                  <a:pt x="470" y="1436"/>
                  <a:pt x="486" y="1435"/>
                  <a:pt x="513" y="1417"/>
                </a:cubicBezTo>
                <a:cubicBezTo>
                  <a:pt x="536" y="1382"/>
                  <a:pt x="587" y="1363"/>
                  <a:pt x="622" y="1339"/>
                </a:cubicBezTo>
                <a:cubicBezTo>
                  <a:pt x="631" y="1333"/>
                  <a:pt x="637" y="1322"/>
                  <a:pt x="646" y="1315"/>
                </a:cubicBezTo>
                <a:cubicBezTo>
                  <a:pt x="661" y="1304"/>
                  <a:pt x="692" y="1284"/>
                  <a:pt x="692" y="1284"/>
                </a:cubicBezTo>
                <a:cubicBezTo>
                  <a:pt x="714" y="1253"/>
                  <a:pt x="746" y="1228"/>
                  <a:pt x="778" y="1206"/>
                </a:cubicBezTo>
                <a:cubicBezTo>
                  <a:pt x="814" y="1152"/>
                  <a:pt x="794" y="1171"/>
                  <a:pt x="832" y="1144"/>
                </a:cubicBezTo>
                <a:cubicBezTo>
                  <a:pt x="846" y="1104"/>
                  <a:pt x="836" y="1126"/>
                  <a:pt x="871" y="1074"/>
                </a:cubicBezTo>
                <a:cubicBezTo>
                  <a:pt x="876" y="1066"/>
                  <a:pt x="887" y="1051"/>
                  <a:pt x="887" y="1051"/>
                </a:cubicBezTo>
                <a:cubicBezTo>
                  <a:pt x="907" y="991"/>
                  <a:pt x="878" y="1061"/>
                  <a:pt x="918" y="1012"/>
                </a:cubicBezTo>
                <a:cubicBezTo>
                  <a:pt x="923" y="1006"/>
                  <a:pt x="922" y="996"/>
                  <a:pt x="926" y="989"/>
                </a:cubicBezTo>
                <a:cubicBezTo>
                  <a:pt x="951" y="938"/>
                  <a:pt x="983" y="891"/>
                  <a:pt x="1011" y="841"/>
                </a:cubicBezTo>
                <a:cubicBezTo>
                  <a:pt x="1041" y="723"/>
                  <a:pt x="1088" y="613"/>
                  <a:pt x="1128" y="498"/>
                </a:cubicBezTo>
                <a:cubicBezTo>
                  <a:pt x="1142" y="407"/>
                  <a:pt x="1168" y="320"/>
                  <a:pt x="1198" y="233"/>
                </a:cubicBezTo>
                <a:cubicBezTo>
                  <a:pt x="1209" y="201"/>
                  <a:pt x="1245" y="147"/>
                  <a:pt x="1245" y="117"/>
                </a:cubicBezTo>
                <a:cubicBezTo>
                  <a:pt x="1245" y="78"/>
                  <a:pt x="1245" y="39"/>
                  <a:pt x="1245" y="0"/>
                </a:cubicBezTo>
              </a:path>
            </a:pathLst>
          </a:custGeom>
          <a:noFill/>
          <a:ln w="28575" cap="flat" cmpd="sng">
            <a:solidFill>
              <a:srgbClr val="1B04C8"/>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58" name="Freeform 6"/>
          <p:cNvSpPr>
            <a:spLocks/>
          </p:cNvSpPr>
          <p:nvPr/>
        </p:nvSpPr>
        <p:spPr bwMode="auto">
          <a:xfrm>
            <a:off x="3276600" y="2708275"/>
            <a:ext cx="863600" cy="215900"/>
          </a:xfrm>
          <a:custGeom>
            <a:avLst/>
            <a:gdLst>
              <a:gd name="T0" fmla="*/ 0 w 588"/>
              <a:gd name="T1" fmla="*/ 188734 h 151"/>
              <a:gd name="T2" fmla="*/ 296679 w 588"/>
              <a:gd name="T3" fmla="*/ 0 h 151"/>
              <a:gd name="T4" fmla="*/ 640356 w 588"/>
              <a:gd name="T5" fmla="*/ 54332 h 151"/>
              <a:gd name="T6" fmla="*/ 743166 w 588"/>
              <a:gd name="T7" fmla="*/ 100086 h 151"/>
              <a:gd name="T8" fmla="*/ 812195 w 588"/>
              <a:gd name="T9" fmla="*/ 144410 h 151"/>
              <a:gd name="T10" fmla="*/ 822476 w 588"/>
              <a:gd name="T11" fmla="*/ 177295 h 151"/>
              <a:gd name="T12" fmla="*/ 822476 w 588"/>
              <a:gd name="T13" fmla="*/ 210181 h 15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8" h="151">
                <a:moveTo>
                  <a:pt x="0" y="132"/>
                </a:moveTo>
                <a:cubicBezTo>
                  <a:pt x="61" y="34"/>
                  <a:pt x="85" y="15"/>
                  <a:pt x="202" y="0"/>
                </a:cubicBezTo>
                <a:cubicBezTo>
                  <a:pt x="290" y="5"/>
                  <a:pt x="355" y="12"/>
                  <a:pt x="436" y="38"/>
                </a:cubicBezTo>
                <a:cubicBezTo>
                  <a:pt x="459" y="45"/>
                  <a:pt x="485" y="58"/>
                  <a:pt x="506" y="70"/>
                </a:cubicBezTo>
                <a:cubicBezTo>
                  <a:pt x="522" y="79"/>
                  <a:pt x="553" y="101"/>
                  <a:pt x="553" y="101"/>
                </a:cubicBezTo>
                <a:cubicBezTo>
                  <a:pt x="555" y="109"/>
                  <a:pt x="556" y="117"/>
                  <a:pt x="560" y="124"/>
                </a:cubicBezTo>
                <a:cubicBezTo>
                  <a:pt x="574" y="151"/>
                  <a:pt x="588" y="147"/>
                  <a:pt x="560" y="147"/>
                </a:cubicBezTo>
              </a:path>
            </a:pathLst>
          </a:custGeom>
          <a:noFill/>
          <a:ln w="28575" cap="flat" cmpd="sng">
            <a:solidFill>
              <a:srgbClr val="1B04C8"/>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59" name="Freeform 7"/>
          <p:cNvSpPr>
            <a:spLocks/>
          </p:cNvSpPr>
          <p:nvPr/>
        </p:nvSpPr>
        <p:spPr bwMode="auto">
          <a:xfrm>
            <a:off x="4140200" y="2924175"/>
            <a:ext cx="2371725" cy="1398588"/>
          </a:xfrm>
          <a:custGeom>
            <a:avLst/>
            <a:gdLst>
              <a:gd name="T0" fmla="*/ 0 w 1494"/>
              <a:gd name="T1" fmla="*/ 0 h 881"/>
              <a:gd name="T2" fmla="*/ 61913 w 1494"/>
              <a:gd name="T3" fmla="*/ 271463 h 881"/>
              <a:gd name="T4" fmla="*/ 147638 w 1494"/>
              <a:gd name="T5" fmla="*/ 469900 h 881"/>
              <a:gd name="T6" fmla="*/ 160338 w 1494"/>
              <a:gd name="T7" fmla="*/ 506413 h 881"/>
              <a:gd name="T8" fmla="*/ 234950 w 1494"/>
              <a:gd name="T9" fmla="*/ 555625 h 881"/>
              <a:gd name="T10" fmla="*/ 481013 w 1494"/>
              <a:gd name="T11" fmla="*/ 741363 h 881"/>
              <a:gd name="T12" fmla="*/ 555625 w 1494"/>
              <a:gd name="T13" fmla="*/ 803275 h 881"/>
              <a:gd name="T14" fmla="*/ 630238 w 1494"/>
              <a:gd name="T15" fmla="*/ 827088 h 881"/>
              <a:gd name="T16" fmla="*/ 741363 w 1494"/>
              <a:gd name="T17" fmla="*/ 876300 h 881"/>
              <a:gd name="T18" fmla="*/ 889000 w 1494"/>
              <a:gd name="T19" fmla="*/ 976313 h 881"/>
              <a:gd name="T20" fmla="*/ 963613 w 1494"/>
              <a:gd name="T21" fmla="*/ 1000125 h 881"/>
              <a:gd name="T22" fmla="*/ 1185863 w 1494"/>
              <a:gd name="T23" fmla="*/ 1123950 h 881"/>
              <a:gd name="T24" fmla="*/ 1581150 w 1494"/>
              <a:gd name="T25" fmla="*/ 1260475 h 881"/>
              <a:gd name="T26" fmla="*/ 1852613 w 1494"/>
              <a:gd name="T27" fmla="*/ 1358900 h 881"/>
              <a:gd name="T28" fmla="*/ 2012950 w 1494"/>
              <a:gd name="T29" fmla="*/ 1371600 h 881"/>
              <a:gd name="T30" fmla="*/ 2260600 w 1494"/>
              <a:gd name="T31" fmla="*/ 1395413 h 881"/>
              <a:gd name="T32" fmla="*/ 2371725 w 1494"/>
              <a:gd name="T33" fmla="*/ 1395413 h 8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94" h="881">
                <a:moveTo>
                  <a:pt x="0" y="0"/>
                </a:moveTo>
                <a:cubicBezTo>
                  <a:pt x="15" y="50"/>
                  <a:pt x="31" y="118"/>
                  <a:pt x="39" y="171"/>
                </a:cubicBezTo>
                <a:cubicBezTo>
                  <a:pt x="48" y="230"/>
                  <a:pt x="43" y="261"/>
                  <a:pt x="93" y="296"/>
                </a:cubicBezTo>
                <a:cubicBezTo>
                  <a:pt x="96" y="304"/>
                  <a:pt x="95" y="313"/>
                  <a:pt x="101" y="319"/>
                </a:cubicBezTo>
                <a:cubicBezTo>
                  <a:pt x="114" y="332"/>
                  <a:pt x="148" y="350"/>
                  <a:pt x="148" y="350"/>
                </a:cubicBezTo>
                <a:cubicBezTo>
                  <a:pt x="186" y="408"/>
                  <a:pt x="236" y="450"/>
                  <a:pt x="303" y="467"/>
                </a:cubicBezTo>
                <a:cubicBezTo>
                  <a:pt x="315" y="479"/>
                  <a:pt x="334" y="499"/>
                  <a:pt x="350" y="506"/>
                </a:cubicBezTo>
                <a:cubicBezTo>
                  <a:pt x="365" y="513"/>
                  <a:pt x="397" y="521"/>
                  <a:pt x="397" y="521"/>
                </a:cubicBezTo>
                <a:cubicBezTo>
                  <a:pt x="421" y="537"/>
                  <a:pt x="440" y="544"/>
                  <a:pt x="467" y="552"/>
                </a:cubicBezTo>
                <a:cubicBezTo>
                  <a:pt x="492" y="570"/>
                  <a:pt x="531" y="602"/>
                  <a:pt x="560" y="615"/>
                </a:cubicBezTo>
                <a:cubicBezTo>
                  <a:pt x="575" y="622"/>
                  <a:pt x="607" y="630"/>
                  <a:pt x="607" y="630"/>
                </a:cubicBezTo>
                <a:cubicBezTo>
                  <a:pt x="651" y="661"/>
                  <a:pt x="696" y="690"/>
                  <a:pt x="747" y="708"/>
                </a:cubicBezTo>
                <a:cubicBezTo>
                  <a:pt x="823" y="765"/>
                  <a:pt x="905" y="771"/>
                  <a:pt x="996" y="794"/>
                </a:cubicBezTo>
                <a:cubicBezTo>
                  <a:pt x="1052" y="809"/>
                  <a:pt x="1109" y="851"/>
                  <a:pt x="1167" y="856"/>
                </a:cubicBezTo>
                <a:cubicBezTo>
                  <a:pt x="1201" y="859"/>
                  <a:pt x="1234" y="861"/>
                  <a:pt x="1268" y="864"/>
                </a:cubicBezTo>
                <a:cubicBezTo>
                  <a:pt x="1324" y="845"/>
                  <a:pt x="1370" y="875"/>
                  <a:pt x="1424" y="879"/>
                </a:cubicBezTo>
                <a:cubicBezTo>
                  <a:pt x="1447" y="881"/>
                  <a:pt x="1471" y="879"/>
                  <a:pt x="1494" y="879"/>
                </a:cubicBezTo>
              </a:path>
            </a:pathLst>
          </a:custGeom>
          <a:noFill/>
          <a:ln w="28575" cap="flat" cmpd="sng">
            <a:solidFill>
              <a:srgbClr val="1B04C8"/>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60" name="Freeform 8"/>
          <p:cNvSpPr>
            <a:spLocks/>
          </p:cNvSpPr>
          <p:nvPr/>
        </p:nvSpPr>
        <p:spPr bwMode="auto">
          <a:xfrm>
            <a:off x="6516688" y="4292600"/>
            <a:ext cx="360362" cy="1357313"/>
          </a:xfrm>
          <a:custGeom>
            <a:avLst/>
            <a:gdLst>
              <a:gd name="T0" fmla="*/ 0 w 227"/>
              <a:gd name="T1" fmla="*/ 0 h 855"/>
              <a:gd name="T2" fmla="*/ 71437 w 227"/>
              <a:gd name="T3" fmla="*/ 936625 h 855"/>
              <a:gd name="T4" fmla="*/ 287337 w 227"/>
              <a:gd name="T5" fmla="*/ 1296988 h 855"/>
              <a:gd name="T6" fmla="*/ 360362 w 227"/>
              <a:gd name="T7" fmla="*/ 1296988 h 8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7" h="855">
                <a:moveTo>
                  <a:pt x="0" y="0"/>
                </a:moveTo>
                <a:cubicBezTo>
                  <a:pt x="7" y="227"/>
                  <a:pt x="15" y="454"/>
                  <a:pt x="45" y="590"/>
                </a:cubicBezTo>
                <a:cubicBezTo>
                  <a:pt x="75" y="726"/>
                  <a:pt x="151" y="779"/>
                  <a:pt x="181" y="817"/>
                </a:cubicBezTo>
                <a:cubicBezTo>
                  <a:pt x="211" y="855"/>
                  <a:pt x="219" y="817"/>
                  <a:pt x="227" y="817"/>
                </a:cubicBezTo>
              </a:path>
            </a:pathLst>
          </a:custGeom>
          <a:noFill/>
          <a:ln w="28575" cap="flat" cmpd="sng">
            <a:solidFill>
              <a:srgbClr val="1B04C8"/>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61" name="Freeform 9"/>
          <p:cNvSpPr>
            <a:spLocks/>
          </p:cNvSpPr>
          <p:nvPr/>
        </p:nvSpPr>
        <p:spPr bwMode="auto">
          <a:xfrm>
            <a:off x="6845300" y="5589588"/>
            <a:ext cx="1182688" cy="693737"/>
          </a:xfrm>
          <a:custGeom>
            <a:avLst/>
            <a:gdLst>
              <a:gd name="T0" fmla="*/ 0 w 745"/>
              <a:gd name="T1" fmla="*/ 20637 h 437"/>
              <a:gd name="T2" fmla="*/ 49213 w 745"/>
              <a:gd name="T3" fmla="*/ 144462 h 437"/>
              <a:gd name="T4" fmla="*/ 74613 w 745"/>
              <a:gd name="T5" fmla="*/ 217487 h 437"/>
              <a:gd name="T6" fmla="*/ 98425 w 745"/>
              <a:gd name="T7" fmla="*/ 341312 h 437"/>
              <a:gd name="T8" fmla="*/ 865188 w 745"/>
              <a:gd name="T9" fmla="*/ 588962 h 437"/>
              <a:gd name="T10" fmla="*/ 989013 w 745"/>
              <a:gd name="T11" fmla="*/ 514350 h 437"/>
              <a:gd name="T12" fmla="*/ 1038225 w 745"/>
              <a:gd name="T13" fmla="*/ 292100 h 437"/>
              <a:gd name="T14" fmla="*/ 1050925 w 745"/>
              <a:gd name="T15" fmla="*/ 82550 h 437"/>
              <a:gd name="T16" fmla="*/ 1063625 w 745"/>
              <a:gd name="T17" fmla="*/ 44450 h 437"/>
              <a:gd name="T18" fmla="*/ 1050925 w 745"/>
              <a:gd name="T19" fmla="*/ 7937 h 437"/>
              <a:gd name="T20" fmla="*/ 1182688 w 745"/>
              <a:gd name="T21" fmla="*/ 0 h 4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45" h="437">
                <a:moveTo>
                  <a:pt x="0" y="13"/>
                </a:moveTo>
                <a:cubicBezTo>
                  <a:pt x="19" y="40"/>
                  <a:pt x="22" y="59"/>
                  <a:pt x="31" y="91"/>
                </a:cubicBezTo>
                <a:cubicBezTo>
                  <a:pt x="36" y="107"/>
                  <a:pt x="47" y="137"/>
                  <a:pt x="47" y="137"/>
                </a:cubicBezTo>
                <a:cubicBezTo>
                  <a:pt x="48" y="140"/>
                  <a:pt x="58" y="205"/>
                  <a:pt x="62" y="215"/>
                </a:cubicBezTo>
                <a:cubicBezTo>
                  <a:pt x="156" y="437"/>
                  <a:pt x="192" y="338"/>
                  <a:pt x="545" y="371"/>
                </a:cubicBezTo>
                <a:cubicBezTo>
                  <a:pt x="582" y="361"/>
                  <a:pt x="597" y="352"/>
                  <a:pt x="623" y="324"/>
                </a:cubicBezTo>
                <a:cubicBezTo>
                  <a:pt x="639" y="277"/>
                  <a:pt x="648" y="234"/>
                  <a:pt x="654" y="184"/>
                </a:cubicBezTo>
                <a:cubicBezTo>
                  <a:pt x="657" y="140"/>
                  <a:pt x="658" y="96"/>
                  <a:pt x="662" y="52"/>
                </a:cubicBezTo>
                <a:cubicBezTo>
                  <a:pt x="663" y="44"/>
                  <a:pt x="670" y="36"/>
                  <a:pt x="670" y="28"/>
                </a:cubicBezTo>
                <a:cubicBezTo>
                  <a:pt x="670" y="20"/>
                  <a:pt x="662" y="5"/>
                  <a:pt x="662" y="5"/>
                </a:cubicBezTo>
                <a:lnTo>
                  <a:pt x="745" y="0"/>
                </a:lnTo>
              </a:path>
            </a:pathLst>
          </a:custGeom>
          <a:noFill/>
          <a:ln w="28575" cap="flat" cmpd="sng">
            <a:solidFill>
              <a:srgbClr val="1B04C8"/>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62" name="Line 10"/>
          <p:cNvSpPr>
            <a:spLocks noChangeShapeType="1"/>
          </p:cNvSpPr>
          <p:nvPr/>
        </p:nvSpPr>
        <p:spPr bwMode="auto">
          <a:xfrm>
            <a:off x="7956550" y="5589588"/>
            <a:ext cx="576263" cy="0"/>
          </a:xfrm>
          <a:prstGeom prst="line">
            <a:avLst/>
          </a:prstGeom>
          <a:noFill/>
          <a:ln w="28575">
            <a:solidFill>
              <a:schemeClr val="fo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63" name="Text Box 11"/>
          <p:cNvSpPr txBox="1">
            <a:spLocks noChangeArrowheads="1"/>
          </p:cNvSpPr>
          <p:nvPr/>
        </p:nvSpPr>
        <p:spPr bwMode="auto">
          <a:xfrm>
            <a:off x="2247900" y="5964238"/>
            <a:ext cx="708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800" dirty="0">
                <a:solidFill>
                  <a:srgbClr val="000000"/>
                </a:solidFill>
              </a:rPr>
              <a:t>TIME</a:t>
            </a:r>
          </a:p>
        </p:txBody>
      </p:sp>
      <p:sp>
        <p:nvSpPr>
          <p:cNvPr id="23564" name="Line 12"/>
          <p:cNvSpPr>
            <a:spLocks noChangeShapeType="1"/>
          </p:cNvSpPr>
          <p:nvPr/>
        </p:nvSpPr>
        <p:spPr bwMode="auto">
          <a:xfrm>
            <a:off x="3059113" y="6165850"/>
            <a:ext cx="2665412"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65" name="Text Box 13"/>
          <p:cNvSpPr txBox="1">
            <a:spLocks noChangeArrowheads="1"/>
          </p:cNvSpPr>
          <p:nvPr/>
        </p:nvSpPr>
        <p:spPr bwMode="auto">
          <a:xfrm>
            <a:off x="611188" y="3213100"/>
            <a:ext cx="381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800" dirty="0">
                <a:solidFill>
                  <a:srgbClr val="000000"/>
                </a:solidFill>
              </a:rPr>
              <a:t>AROUSAL</a:t>
            </a:r>
          </a:p>
        </p:txBody>
      </p:sp>
      <p:sp>
        <p:nvSpPr>
          <p:cNvPr id="23566" name="Line 14"/>
          <p:cNvSpPr>
            <a:spLocks noChangeShapeType="1"/>
          </p:cNvSpPr>
          <p:nvPr/>
        </p:nvSpPr>
        <p:spPr bwMode="auto">
          <a:xfrm flipV="1">
            <a:off x="755650" y="2420938"/>
            <a:ext cx="0" cy="7207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67" name="Text Box 15"/>
          <p:cNvSpPr txBox="1">
            <a:spLocks noChangeArrowheads="1"/>
          </p:cNvSpPr>
          <p:nvPr/>
        </p:nvSpPr>
        <p:spPr bwMode="auto">
          <a:xfrm>
            <a:off x="1331913" y="4797425"/>
            <a:ext cx="841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Anxiety</a:t>
            </a:r>
          </a:p>
        </p:txBody>
      </p:sp>
      <p:sp>
        <p:nvSpPr>
          <p:cNvPr id="23568" name="Text Box 16"/>
          <p:cNvSpPr txBox="1">
            <a:spLocks noChangeArrowheads="1"/>
          </p:cNvSpPr>
          <p:nvPr/>
        </p:nvSpPr>
        <p:spPr bwMode="auto">
          <a:xfrm>
            <a:off x="1835150" y="4149725"/>
            <a:ext cx="71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Anger</a:t>
            </a:r>
          </a:p>
        </p:txBody>
      </p:sp>
      <p:sp>
        <p:nvSpPr>
          <p:cNvPr id="23569" name="Text Box 17"/>
          <p:cNvSpPr txBox="1">
            <a:spLocks noChangeArrowheads="1"/>
          </p:cNvSpPr>
          <p:nvPr/>
        </p:nvSpPr>
        <p:spPr bwMode="auto">
          <a:xfrm>
            <a:off x="1835150" y="3500438"/>
            <a:ext cx="1162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Aggression</a:t>
            </a:r>
          </a:p>
        </p:txBody>
      </p:sp>
      <p:sp>
        <p:nvSpPr>
          <p:cNvPr id="23570" name="Text Box 18"/>
          <p:cNvSpPr txBox="1">
            <a:spLocks noChangeArrowheads="1"/>
          </p:cNvSpPr>
          <p:nvPr/>
        </p:nvSpPr>
        <p:spPr bwMode="auto">
          <a:xfrm>
            <a:off x="2268538" y="2708275"/>
            <a:ext cx="747320" cy="338554"/>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b="1" dirty="0">
                <a:solidFill>
                  <a:srgbClr val="B9135E"/>
                </a:solidFill>
              </a:rPr>
              <a:t>Crisis</a:t>
            </a:r>
          </a:p>
        </p:txBody>
      </p:sp>
      <p:sp>
        <p:nvSpPr>
          <p:cNvPr id="23571" name="Text Box 19"/>
          <p:cNvSpPr txBox="1">
            <a:spLocks noChangeArrowheads="1"/>
          </p:cNvSpPr>
          <p:nvPr/>
        </p:nvSpPr>
        <p:spPr bwMode="auto">
          <a:xfrm>
            <a:off x="1331913" y="1916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Trigger</a:t>
            </a:r>
          </a:p>
          <a:p>
            <a:pPr algn="ctr" eaLnBrk="1" fontAlgn="base" hangingPunct="1">
              <a:spcBef>
                <a:spcPct val="0"/>
              </a:spcBef>
              <a:spcAft>
                <a:spcPct val="0"/>
              </a:spcAft>
            </a:pPr>
            <a:r>
              <a:rPr lang="en-GB" altLang="en-US" sz="1400" u="sng" dirty="0">
                <a:solidFill>
                  <a:srgbClr val="000000"/>
                </a:solidFill>
              </a:rPr>
              <a:t>Phase</a:t>
            </a:r>
          </a:p>
        </p:txBody>
      </p:sp>
      <p:sp>
        <p:nvSpPr>
          <p:cNvPr id="23572" name="Text Box 20"/>
          <p:cNvSpPr txBox="1">
            <a:spLocks noChangeArrowheads="1"/>
          </p:cNvSpPr>
          <p:nvPr/>
        </p:nvSpPr>
        <p:spPr bwMode="auto">
          <a:xfrm>
            <a:off x="2339975" y="1916113"/>
            <a:ext cx="9699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Escalation</a:t>
            </a:r>
          </a:p>
          <a:p>
            <a:pPr algn="ctr" eaLnBrk="1" fontAlgn="base" hangingPunct="1">
              <a:spcBef>
                <a:spcPct val="0"/>
              </a:spcBef>
              <a:spcAft>
                <a:spcPct val="0"/>
              </a:spcAft>
            </a:pPr>
            <a:r>
              <a:rPr lang="en-GB" altLang="en-US" sz="1400" u="sng" dirty="0">
                <a:solidFill>
                  <a:srgbClr val="000000"/>
                </a:solidFill>
              </a:rPr>
              <a:t>Phase</a:t>
            </a:r>
          </a:p>
        </p:txBody>
      </p:sp>
      <p:sp>
        <p:nvSpPr>
          <p:cNvPr id="23573" name="Text Box 21"/>
          <p:cNvSpPr txBox="1">
            <a:spLocks noChangeArrowheads="1"/>
          </p:cNvSpPr>
          <p:nvPr/>
        </p:nvSpPr>
        <p:spPr bwMode="auto">
          <a:xfrm>
            <a:off x="3419475" y="1916113"/>
            <a:ext cx="6477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Crisis</a:t>
            </a:r>
          </a:p>
          <a:p>
            <a:pPr algn="ctr" eaLnBrk="1" fontAlgn="base" hangingPunct="1">
              <a:spcBef>
                <a:spcPct val="0"/>
              </a:spcBef>
              <a:spcAft>
                <a:spcPct val="0"/>
              </a:spcAft>
            </a:pPr>
            <a:r>
              <a:rPr lang="en-GB" altLang="en-US" sz="1400" u="sng" dirty="0">
                <a:solidFill>
                  <a:srgbClr val="000000"/>
                </a:solidFill>
              </a:rPr>
              <a:t>Phase</a:t>
            </a:r>
          </a:p>
        </p:txBody>
      </p:sp>
      <p:sp>
        <p:nvSpPr>
          <p:cNvPr id="23574" name="Text Box 22"/>
          <p:cNvSpPr txBox="1">
            <a:spLocks noChangeArrowheads="1"/>
          </p:cNvSpPr>
          <p:nvPr/>
        </p:nvSpPr>
        <p:spPr bwMode="auto">
          <a:xfrm>
            <a:off x="4643438" y="1916113"/>
            <a:ext cx="903287"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Recovery</a:t>
            </a:r>
          </a:p>
          <a:p>
            <a:pPr algn="ctr" eaLnBrk="1" fontAlgn="base" hangingPunct="1">
              <a:spcBef>
                <a:spcPct val="0"/>
              </a:spcBef>
              <a:spcAft>
                <a:spcPct val="0"/>
              </a:spcAft>
            </a:pPr>
            <a:r>
              <a:rPr lang="en-GB" altLang="en-US" sz="1400" u="sng" dirty="0">
                <a:solidFill>
                  <a:srgbClr val="000000"/>
                </a:solidFill>
              </a:rPr>
              <a:t>Phase</a:t>
            </a:r>
          </a:p>
        </p:txBody>
      </p:sp>
      <p:sp>
        <p:nvSpPr>
          <p:cNvPr id="23575" name="Text Box 23"/>
          <p:cNvSpPr txBox="1">
            <a:spLocks noChangeArrowheads="1"/>
          </p:cNvSpPr>
          <p:nvPr/>
        </p:nvSpPr>
        <p:spPr bwMode="auto">
          <a:xfrm>
            <a:off x="6156325" y="1916113"/>
            <a:ext cx="9842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Post Crisis</a:t>
            </a:r>
          </a:p>
          <a:p>
            <a:pPr algn="ctr" eaLnBrk="1" fontAlgn="base" hangingPunct="1">
              <a:spcBef>
                <a:spcPct val="0"/>
              </a:spcBef>
              <a:spcAft>
                <a:spcPct val="0"/>
              </a:spcAft>
            </a:pPr>
            <a:r>
              <a:rPr lang="en-GB" altLang="en-US" sz="1400" u="sng" dirty="0">
                <a:solidFill>
                  <a:srgbClr val="000000"/>
                </a:solidFill>
              </a:rPr>
              <a:t>Phase</a:t>
            </a:r>
          </a:p>
        </p:txBody>
      </p:sp>
      <p:sp>
        <p:nvSpPr>
          <p:cNvPr id="23576" name="Text Box 24"/>
          <p:cNvSpPr txBox="1">
            <a:spLocks noChangeArrowheads="1"/>
          </p:cNvSpPr>
          <p:nvPr/>
        </p:nvSpPr>
        <p:spPr bwMode="auto">
          <a:xfrm>
            <a:off x="7885113" y="1916113"/>
            <a:ext cx="8604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fontAlgn="base" hangingPunct="1">
              <a:spcBef>
                <a:spcPct val="0"/>
              </a:spcBef>
              <a:spcAft>
                <a:spcPct val="0"/>
              </a:spcAft>
            </a:pPr>
            <a:r>
              <a:rPr lang="en-GB" altLang="en-US" sz="1400" dirty="0">
                <a:solidFill>
                  <a:srgbClr val="000000"/>
                </a:solidFill>
              </a:rPr>
              <a:t>Learning</a:t>
            </a:r>
          </a:p>
          <a:p>
            <a:pPr algn="ctr" eaLnBrk="1" fontAlgn="base" hangingPunct="1">
              <a:spcBef>
                <a:spcPct val="0"/>
              </a:spcBef>
              <a:spcAft>
                <a:spcPct val="0"/>
              </a:spcAft>
            </a:pPr>
            <a:r>
              <a:rPr lang="en-GB" altLang="en-US" sz="1400" u="sng" dirty="0">
                <a:solidFill>
                  <a:srgbClr val="000000"/>
                </a:solidFill>
              </a:rPr>
              <a:t>Phase</a:t>
            </a:r>
          </a:p>
        </p:txBody>
      </p:sp>
      <p:sp>
        <p:nvSpPr>
          <p:cNvPr id="23577" name="Text Box 25"/>
          <p:cNvSpPr txBox="1">
            <a:spLocks noChangeArrowheads="1"/>
          </p:cNvSpPr>
          <p:nvPr/>
        </p:nvSpPr>
        <p:spPr bwMode="auto">
          <a:xfrm>
            <a:off x="7478713" y="5229225"/>
            <a:ext cx="1665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Baseline Behaviour</a:t>
            </a:r>
          </a:p>
        </p:txBody>
      </p:sp>
      <p:sp>
        <p:nvSpPr>
          <p:cNvPr id="23578" name="Text Box 26"/>
          <p:cNvSpPr txBox="1">
            <a:spLocks noChangeArrowheads="1"/>
          </p:cNvSpPr>
          <p:nvPr/>
        </p:nvSpPr>
        <p:spPr bwMode="auto">
          <a:xfrm>
            <a:off x="6877050" y="5734050"/>
            <a:ext cx="10366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Exhaustion</a:t>
            </a:r>
          </a:p>
        </p:txBody>
      </p:sp>
      <p:sp>
        <p:nvSpPr>
          <p:cNvPr id="23579" name="Text Box 27"/>
          <p:cNvSpPr txBox="1">
            <a:spLocks noChangeArrowheads="1"/>
          </p:cNvSpPr>
          <p:nvPr/>
        </p:nvSpPr>
        <p:spPr bwMode="auto">
          <a:xfrm>
            <a:off x="6011863" y="2852738"/>
            <a:ext cx="11318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600" dirty="0">
                <a:solidFill>
                  <a:srgbClr val="000000"/>
                </a:solidFill>
              </a:rPr>
              <a:t>Additional </a:t>
            </a:r>
          </a:p>
          <a:p>
            <a:pPr eaLnBrk="1" fontAlgn="base" hangingPunct="1">
              <a:spcBef>
                <a:spcPct val="0"/>
              </a:spcBef>
              <a:spcAft>
                <a:spcPct val="0"/>
              </a:spcAft>
            </a:pPr>
            <a:r>
              <a:rPr lang="en-GB" altLang="en-US" sz="1600" dirty="0">
                <a:solidFill>
                  <a:srgbClr val="000000"/>
                </a:solidFill>
              </a:rPr>
              <a:t>Outbursts</a:t>
            </a:r>
          </a:p>
        </p:txBody>
      </p:sp>
      <p:sp>
        <p:nvSpPr>
          <p:cNvPr id="23580" name="Line 28"/>
          <p:cNvSpPr>
            <a:spLocks noChangeShapeType="1"/>
          </p:cNvSpPr>
          <p:nvPr/>
        </p:nvSpPr>
        <p:spPr bwMode="auto">
          <a:xfrm flipH="1">
            <a:off x="5148263" y="3141663"/>
            <a:ext cx="936625" cy="6477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81" name="Line 29"/>
          <p:cNvSpPr>
            <a:spLocks noChangeShapeType="1"/>
          </p:cNvSpPr>
          <p:nvPr/>
        </p:nvSpPr>
        <p:spPr bwMode="auto">
          <a:xfrm>
            <a:off x="2627313" y="4652963"/>
            <a:ext cx="3889375" cy="0"/>
          </a:xfrm>
          <a:prstGeom prst="line">
            <a:avLst/>
          </a:prstGeom>
          <a:noFill/>
          <a:ln w="9525">
            <a:solidFill>
              <a:srgbClr val="1B04C8"/>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82" name="Line 30"/>
          <p:cNvSpPr>
            <a:spLocks noChangeShapeType="1"/>
          </p:cNvSpPr>
          <p:nvPr/>
        </p:nvSpPr>
        <p:spPr bwMode="auto">
          <a:xfrm>
            <a:off x="3132138" y="3429000"/>
            <a:ext cx="115252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GB" sz="2400" dirty="0">
              <a:solidFill>
                <a:srgbClr val="000000"/>
              </a:solidFill>
            </a:endParaRPr>
          </a:p>
        </p:txBody>
      </p:sp>
      <p:sp>
        <p:nvSpPr>
          <p:cNvPr id="23583" name="Text Box 31"/>
          <p:cNvSpPr txBox="1">
            <a:spLocks noChangeArrowheads="1"/>
          </p:cNvSpPr>
          <p:nvPr/>
        </p:nvSpPr>
        <p:spPr bwMode="auto">
          <a:xfrm>
            <a:off x="2843213" y="4868863"/>
            <a:ext cx="4286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A</a:t>
            </a:r>
          </a:p>
        </p:txBody>
      </p:sp>
      <p:sp>
        <p:nvSpPr>
          <p:cNvPr id="23584" name="Text Box 32"/>
          <p:cNvSpPr txBox="1">
            <a:spLocks noChangeArrowheads="1"/>
          </p:cNvSpPr>
          <p:nvPr/>
        </p:nvSpPr>
        <p:spPr bwMode="auto">
          <a:xfrm>
            <a:off x="4572000" y="4005263"/>
            <a:ext cx="4238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B</a:t>
            </a:r>
          </a:p>
        </p:txBody>
      </p:sp>
      <p:sp>
        <p:nvSpPr>
          <p:cNvPr id="23585" name="Text Box 33"/>
          <p:cNvSpPr txBox="1">
            <a:spLocks noChangeArrowheads="1"/>
          </p:cNvSpPr>
          <p:nvPr/>
        </p:nvSpPr>
        <p:spPr bwMode="auto">
          <a:xfrm>
            <a:off x="3543300" y="2692400"/>
            <a:ext cx="428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C</a:t>
            </a:r>
          </a:p>
        </p:txBody>
      </p:sp>
      <p:sp>
        <p:nvSpPr>
          <p:cNvPr id="23586" name="Text Box 34"/>
          <p:cNvSpPr txBox="1">
            <a:spLocks noChangeArrowheads="1"/>
          </p:cNvSpPr>
          <p:nvPr/>
        </p:nvSpPr>
        <p:spPr bwMode="auto">
          <a:xfrm>
            <a:off x="7072313" y="4348163"/>
            <a:ext cx="4603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D</a:t>
            </a:r>
          </a:p>
        </p:txBody>
      </p:sp>
      <p:sp>
        <p:nvSpPr>
          <p:cNvPr id="23587" name="Text Box 35"/>
          <p:cNvSpPr txBox="1">
            <a:spLocks noChangeArrowheads="1"/>
          </p:cNvSpPr>
          <p:nvPr/>
        </p:nvSpPr>
        <p:spPr bwMode="auto">
          <a:xfrm>
            <a:off x="8151813" y="3411538"/>
            <a:ext cx="412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3200" dirty="0">
                <a:solidFill>
                  <a:srgbClr val="000000"/>
                </a:solidFill>
              </a:rPr>
              <a:t>E</a:t>
            </a:r>
          </a:p>
        </p:txBody>
      </p:sp>
      <p:sp>
        <p:nvSpPr>
          <p:cNvPr id="23588" name="Text Box 36"/>
          <p:cNvSpPr txBox="1">
            <a:spLocks noChangeArrowheads="1"/>
          </p:cNvSpPr>
          <p:nvPr/>
        </p:nvSpPr>
        <p:spPr bwMode="auto">
          <a:xfrm>
            <a:off x="3348038" y="4724400"/>
            <a:ext cx="266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Active listening – problem solve</a:t>
            </a:r>
          </a:p>
        </p:txBody>
      </p:sp>
      <p:sp>
        <p:nvSpPr>
          <p:cNvPr id="23589" name="Text Box 37"/>
          <p:cNvSpPr txBox="1">
            <a:spLocks noChangeArrowheads="1"/>
          </p:cNvSpPr>
          <p:nvPr/>
        </p:nvSpPr>
        <p:spPr bwMode="auto">
          <a:xfrm>
            <a:off x="3276600" y="5111750"/>
            <a:ext cx="26035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Practical Help- explore feelings</a:t>
            </a:r>
          </a:p>
        </p:txBody>
      </p:sp>
      <p:sp>
        <p:nvSpPr>
          <p:cNvPr id="23590" name="Text Box 38"/>
          <p:cNvSpPr txBox="1">
            <a:spLocks noChangeArrowheads="1"/>
          </p:cNvSpPr>
          <p:nvPr/>
        </p:nvSpPr>
        <p:spPr bwMode="auto">
          <a:xfrm>
            <a:off x="3132138" y="3789363"/>
            <a:ext cx="1290637"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Set limits</a:t>
            </a:r>
          </a:p>
          <a:p>
            <a:pPr eaLnBrk="1" fontAlgn="base" hangingPunct="1">
              <a:spcBef>
                <a:spcPct val="0"/>
              </a:spcBef>
              <a:spcAft>
                <a:spcPct val="0"/>
              </a:spcAft>
            </a:pPr>
            <a:r>
              <a:rPr lang="en-GB" altLang="en-US" sz="1400" dirty="0">
                <a:solidFill>
                  <a:srgbClr val="000000"/>
                </a:solidFill>
              </a:rPr>
              <a:t>Divert/refocus</a:t>
            </a:r>
          </a:p>
          <a:p>
            <a:pPr eaLnBrk="1" fontAlgn="base" hangingPunct="1">
              <a:spcBef>
                <a:spcPct val="0"/>
              </a:spcBef>
              <a:spcAft>
                <a:spcPct val="0"/>
              </a:spcAft>
            </a:pPr>
            <a:r>
              <a:rPr lang="en-GB" altLang="en-US" sz="1400" dirty="0">
                <a:solidFill>
                  <a:srgbClr val="000000"/>
                </a:solidFill>
              </a:rPr>
              <a:t>Re-assure</a:t>
            </a:r>
          </a:p>
        </p:txBody>
      </p:sp>
      <p:sp>
        <p:nvSpPr>
          <p:cNvPr id="23591" name="Text Box 39"/>
          <p:cNvSpPr txBox="1">
            <a:spLocks noChangeArrowheads="1"/>
          </p:cNvSpPr>
          <p:nvPr/>
        </p:nvSpPr>
        <p:spPr bwMode="auto">
          <a:xfrm>
            <a:off x="3203575" y="3141663"/>
            <a:ext cx="13192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Self Protection</a:t>
            </a:r>
          </a:p>
        </p:txBody>
      </p:sp>
      <p:sp>
        <p:nvSpPr>
          <p:cNvPr id="23592" name="Text Box 40"/>
          <p:cNvSpPr txBox="1">
            <a:spLocks noChangeArrowheads="1"/>
          </p:cNvSpPr>
          <p:nvPr/>
        </p:nvSpPr>
        <p:spPr bwMode="auto">
          <a:xfrm>
            <a:off x="6659563" y="4941888"/>
            <a:ext cx="7969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Support</a:t>
            </a:r>
          </a:p>
          <a:p>
            <a:pPr eaLnBrk="1" fontAlgn="base" hangingPunct="1">
              <a:spcBef>
                <a:spcPct val="0"/>
              </a:spcBef>
              <a:spcAft>
                <a:spcPct val="0"/>
              </a:spcAft>
            </a:pPr>
            <a:r>
              <a:rPr lang="en-GB" altLang="en-US" sz="1400" dirty="0">
                <a:solidFill>
                  <a:srgbClr val="000000"/>
                </a:solidFill>
              </a:rPr>
              <a:t>Monitor</a:t>
            </a:r>
          </a:p>
        </p:txBody>
      </p:sp>
      <p:sp>
        <p:nvSpPr>
          <p:cNvPr id="23593" name="Text Box 41"/>
          <p:cNvSpPr txBox="1">
            <a:spLocks noChangeArrowheads="1"/>
          </p:cNvSpPr>
          <p:nvPr/>
        </p:nvSpPr>
        <p:spPr bwMode="auto">
          <a:xfrm>
            <a:off x="7740650" y="3933825"/>
            <a:ext cx="12112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fontAlgn="base" hangingPunct="1">
              <a:spcBef>
                <a:spcPct val="0"/>
              </a:spcBef>
              <a:spcAft>
                <a:spcPct val="0"/>
              </a:spcAft>
            </a:pPr>
            <a:r>
              <a:rPr lang="en-GB" altLang="en-US" sz="1400" dirty="0">
                <a:solidFill>
                  <a:srgbClr val="000000"/>
                </a:solidFill>
              </a:rPr>
              <a:t>Post Incident</a:t>
            </a:r>
          </a:p>
          <a:p>
            <a:pPr eaLnBrk="1" fontAlgn="base" hangingPunct="1">
              <a:spcBef>
                <a:spcPct val="0"/>
              </a:spcBef>
              <a:spcAft>
                <a:spcPct val="0"/>
              </a:spcAft>
            </a:pPr>
            <a:r>
              <a:rPr lang="en-GB" altLang="en-US" sz="1400" dirty="0">
                <a:solidFill>
                  <a:srgbClr val="000000"/>
                </a:solidFill>
              </a:rPr>
              <a:t>Review</a:t>
            </a:r>
          </a:p>
        </p:txBody>
      </p:sp>
    </p:spTree>
    <p:extLst>
      <p:ext uri="{BB962C8B-B14F-4D97-AF65-F5344CB8AC3E}">
        <p14:creationId xmlns:p14="http://schemas.microsoft.com/office/powerpoint/2010/main" val="2767449789"/>
      </p:ext>
    </p:extLst>
  </p:cSld>
  <p:clrMapOvr>
    <a:masterClrMapping/>
  </p:clrMapOvr>
  <p:transition spd="slow">
    <p:push dir="u"/>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sz="quarter"/>
          </p:nvPr>
        </p:nvSpPr>
        <p:spPr/>
        <p:txBody>
          <a:bodyPr/>
          <a:lstStyle/>
          <a:p>
            <a:r>
              <a:rPr lang="en-GB" altLang="en-US" dirty="0"/>
              <a:t>The Arousal Cycle</a:t>
            </a:r>
          </a:p>
        </p:txBody>
      </p:sp>
      <p:pic>
        <p:nvPicPr>
          <p:cNvPr id="67586" name="Picture 2" descr="j0423844"/>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a:xfrm>
            <a:off x="1403350" y="4581525"/>
            <a:ext cx="696913" cy="673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7593" name="Picture 9" descr="j0423836"/>
          <p:cNvPicPr>
            <a:picLocks noGrp="1" noChangeAspect="1" noChangeArrowheads="1"/>
          </p:cNvPicPr>
          <p:nvPr>
            <p:ph sz="quarter" idx="2"/>
          </p:nvPr>
        </p:nvPicPr>
        <p:blipFill>
          <a:blip r:embed="rId4" cstate="print">
            <a:extLst>
              <a:ext uri="{28A0092B-C50C-407E-A947-70E740481C1C}">
                <a14:useLocalDpi xmlns:a14="http://schemas.microsoft.com/office/drawing/2010/main" val="0"/>
              </a:ext>
            </a:extLst>
          </a:blip>
          <a:srcRect/>
          <a:stretch>
            <a:fillRect/>
          </a:stretch>
        </p:blipFill>
        <p:spPr>
          <a:xfrm>
            <a:off x="2268538" y="3644900"/>
            <a:ext cx="671512" cy="660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7595" name="Picture 11" descr="j0433821"/>
          <p:cNvPicPr>
            <a:picLocks noGrp="1"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2484438" y="2708275"/>
            <a:ext cx="635000" cy="63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05" name="Line 5"/>
          <p:cNvSpPr>
            <a:spLocks noChangeShapeType="1"/>
          </p:cNvSpPr>
          <p:nvPr/>
        </p:nvSpPr>
        <p:spPr bwMode="auto">
          <a:xfrm>
            <a:off x="1258888" y="2276475"/>
            <a:ext cx="0" cy="3313113"/>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07" name="Line 7"/>
          <p:cNvSpPr>
            <a:spLocks noChangeShapeType="1"/>
          </p:cNvSpPr>
          <p:nvPr/>
        </p:nvSpPr>
        <p:spPr bwMode="auto">
          <a:xfrm>
            <a:off x="1258888" y="5589588"/>
            <a:ext cx="7058025" cy="0"/>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15" name="Freeform 15"/>
          <p:cNvSpPr>
            <a:spLocks/>
          </p:cNvSpPr>
          <p:nvPr/>
        </p:nvSpPr>
        <p:spPr bwMode="auto">
          <a:xfrm>
            <a:off x="1285875" y="2916238"/>
            <a:ext cx="1976438" cy="2655887"/>
          </a:xfrm>
          <a:custGeom>
            <a:avLst/>
            <a:gdLst>
              <a:gd name="T0" fmla="*/ 0 w 1245"/>
              <a:gd name="T1" fmla="*/ 1673 h 1673"/>
              <a:gd name="T2" fmla="*/ 132 w 1245"/>
              <a:gd name="T3" fmla="*/ 1642 h 1673"/>
              <a:gd name="T4" fmla="*/ 210 w 1245"/>
              <a:gd name="T5" fmla="*/ 1603 h 1673"/>
              <a:gd name="T6" fmla="*/ 264 w 1245"/>
              <a:gd name="T7" fmla="*/ 1588 h 1673"/>
              <a:gd name="T8" fmla="*/ 381 w 1245"/>
              <a:gd name="T9" fmla="*/ 1510 h 1673"/>
              <a:gd name="T10" fmla="*/ 451 w 1245"/>
              <a:gd name="T11" fmla="*/ 1463 h 1673"/>
              <a:gd name="T12" fmla="*/ 513 w 1245"/>
              <a:gd name="T13" fmla="*/ 1417 h 1673"/>
              <a:gd name="T14" fmla="*/ 622 w 1245"/>
              <a:gd name="T15" fmla="*/ 1339 h 1673"/>
              <a:gd name="T16" fmla="*/ 646 w 1245"/>
              <a:gd name="T17" fmla="*/ 1315 h 1673"/>
              <a:gd name="T18" fmla="*/ 692 w 1245"/>
              <a:gd name="T19" fmla="*/ 1284 h 1673"/>
              <a:gd name="T20" fmla="*/ 778 w 1245"/>
              <a:gd name="T21" fmla="*/ 1206 h 1673"/>
              <a:gd name="T22" fmla="*/ 832 w 1245"/>
              <a:gd name="T23" fmla="*/ 1144 h 1673"/>
              <a:gd name="T24" fmla="*/ 871 w 1245"/>
              <a:gd name="T25" fmla="*/ 1074 h 1673"/>
              <a:gd name="T26" fmla="*/ 887 w 1245"/>
              <a:gd name="T27" fmla="*/ 1051 h 1673"/>
              <a:gd name="T28" fmla="*/ 918 w 1245"/>
              <a:gd name="T29" fmla="*/ 1012 h 1673"/>
              <a:gd name="T30" fmla="*/ 926 w 1245"/>
              <a:gd name="T31" fmla="*/ 989 h 1673"/>
              <a:gd name="T32" fmla="*/ 1011 w 1245"/>
              <a:gd name="T33" fmla="*/ 841 h 1673"/>
              <a:gd name="T34" fmla="*/ 1128 w 1245"/>
              <a:gd name="T35" fmla="*/ 498 h 1673"/>
              <a:gd name="T36" fmla="*/ 1198 w 1245"/>
              <a:gd name="T37" fmla="*/ 233 h 1673"/>
              <a:gd name="T38" fmla="*/ 1245 w 1245"/>
              <a:gd name="T39" fmla="*/ 117 h 1673"/>
              <a:gd name="T40" fmla="*/ 1245 w 1245"/>
              <a:gd name="T41" fmla="*/ 0 h 1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45" h="1673">
                <a:moveTo>
                  <a:pt x="0" y="1673"/>
                </a:moveTo>
                <a:cubicBezTo>
                  <a:pt x="39" y="1667"/>
                  <a:pt x="98" y="1664"/>
                  <a:pt x="132" y="1642"/>
                </a:cubicBezTo>
                <a:cubicBezTo>
                  <a:pt x="164" y="1621"/>
                  <a:pt x="163" y="1620"/>
                  <a:pt x="210" y="1603"/>
                </a:cubicBezTo>
                <a:cubicBezTo>
                  <a:pt x="237" y="1593"/>
                  <a:pt x="240" y="1600"/>
                  <a:pt x="264" y="1588"/>
                </a:cubicBezTo>
                <a:cubicBezTo>
                  <a:pt x="307" y="1566"/>
                  <a:pt x="333" y="1527"/>
                  <a:pt x="381" y="1510"/>
                </a:cubicBezTo>
                <a:cubicBezTo>
                  <a:pt x="404" y="1487"/>
                  <a:pt x="424" y="1481"/>
                  <a:pt x="451" y="1463"/>
                </a:cubicBezTo>
                <a:cubicBezTo>
                  <a:pt x="470" y="1436"/>
                  <a:pt x="486" y="1435"/>
                  <a:pt x="513" y="1417"/>
                </a:cubicBezTo>
                <a:cubicBezTo>
                  <a:pt x="536" y="1382"/>
                  <a:pt x="587" y="1363"/>
                  <a:pt x="622" y="1339"/>
                </a:cubicBezTo>
                <a:cubicBezTo>
                  <a:pt x="631" y="1333"/>
                  <a:pt x="637" y="1322"/>
                  <a:pt x="646" y="1315"/>
                </a:cubicBezTo>
                <a:cubicBezTo>
                  <a:pt x="661" y="1304"/>
                  <a:pt x="692" y="1284"/>
                  <a:pt x="692" y="1284"/>
                </a:cubicBezTo>
                <a:cubicBezTo>
                  <a:pt x="714" y="1253"/>
                  <a:pt x="746" y="1228"/>
                  <a:pt x="778" y="1206"/>
                </a:cubicBezTo>
                <a:cubicBezTo>
                  <a:pt x="814" y="1152"/>
                  <a:pt x="794" y="1171"/>
                  <a:pt x="832" y="1144"/>
                </a:cubicBezTo>
                <a:cubicBezTo>
                  <a:pt x="846" y="1104"/>
                  <a:pt x="836" y="1126"/>
                  <a:pt x="871" y="1074"/>
                </a:cubicBezTo>
                <a:cubicBezTo>
                  <a:pt x="876" y="1066"/>
                  <a:pt x="887" y="1051"/>
                  <a:pt x="887" y="1051"/>
                </a:cubicBezTo>
                <a:cubicBezTo>
                  <a:pt x="907" y="991"/>
                  <a:pt x="878" y="1061"/>
                  <a:pt x="918" y="1012"/>
                </a:cubicBezTo>
                <a:cubicBezTo>
                  <a:pt x="923" y="1006"/>
                  <a:pt x="922" y="996"/>
                  <a:pt x="926" y="989"/>
                </a:cubicBezTo>
                <a:cubicBezTo>
                  <a:pt x="951" y="938"/>
                  <a:pt x="983" y="891"/>
                  <a:pt x="1011" y="841"/>
                </a:cubicBezTo>
                <a:cubicBezTo>
                  <a:pt x="1041" y="723"/>
                  <a:pt x="1088" y="613"/>
                  <a:pt x="1128" y="498"/>
                </a:cubicBezTo>
                <a:cubicBezTo>
                  <a:pt x="1142" y="407"/>
                  <a:pt x="1168" y="320"/>
                  <a:pt x="1198" y="233"/>
                </a:cubicBezTo>
                <a:cubicBezTo>
                  <a:pt x="1209" y="201"/>
                  <a:pt x="1245" y="147"/>
                  <a:pt x="1245" y="117"/>
                </a:cubicBezTo>
                <a:cubicBezTo>
                  <a:pt x="1245" y="78"/>
                  <a:pt x="1245" y="39"/>
                  <a:pt x="1245" y="0"/>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16" name="Freeform 16"/>
          <p:cNvSpPr>
            <a:spLocks/>
          </p:cNvSpPr>
          <p:nvPr/>
        </p:nvSpPr>
        <p:spPr bwMode="auto">
          <a:xfrm>
            <a:off x="3276600" y="2708275"/>
            <a:ext cx="863600" cy="215900"/>
          </a:xfrm>
          <a:custGeom>
            <a:avLst/>
            <a:gdLst>
              <a:gd name="T0" fmla="*/ 0 w 588"/>
              <a:gd name="T1" fmla="*/ 132 h 151"/>
              <a:gd name="T2" fmla="*/ 202 w 588"/>
              <a:gd name="T3" fmla="*/ 0 h 151"/>
              <a:gd name="T4" fmla="*/ 436 w 588"/>
              <a:gd name="T5" fmla="*/ 38 h 151"/>
              <a:gd name="T6" fmla="*/ 506 w 588"/>
              <a:gd name="T7" fmla="*/ 70 h 151"/>
              <a:gd name="T8" fmla="*/ 553 w 588"/>
              <a:gd name="T9" fmla="*/ 101 h 151"/>
              <a:gd name="T10" fmla="*/ 560 w 588"/>
              <a:gd name="T11" fmla="*/ 124 h 151"/>
              <a:gd name="T12" fmla="*/ 560 w 588"/>
              <a:gd name="T13" fmla="*/ 147 h 151"/>
            </a:gdLst>
            <a:ahLst/>
            <a:cxnLst>
              <a:cxn ang="0">
                <a:pos x="T0" y="T1"/>
              </a:cxn>
              <a:cxn ang="0">
                <a:pos x="T2" y="T3"/>
              </a:cxn>
              <a:cxn ang="0">
                <a:pos x="T4" y="T5"/>
              </a:cxn>
              <a:cxn ang="0">
                <a:pos x="T6" y="T7"/>
              </a:cxn>
              <a:cxn ang="0">
                <a:pos x="T8" y="T9"/>
              </a:cxn>
              <a:cxn ang="0">
                <a:pos x="T10" y="T11"/>
              </a:cxn>
              <a:cxn ang="0">
                <a:pos x="T12" y="T13"/>
              </a:cxn>
            </a:cxnLst>
            <a:rect l="0" t="0" r="r" b="b"/>
            <a:pathLst>
              <a:path w="588" h="151">
                <a:moveTo>
                  <a:pt x="0" y="132"/>
                </a:moveTo>
                <a:cubicBezTo>
                  <a:pt x="61" y="34"/>
                  <a:pt x="85" y="15"/>
                  <a:pt x="202" y="0"/>
                </a:cubicBezTo>
                <a:cubicBezTo>
                  <a:pt x="290" y="5"/>
                  <a:pt x="355" y="12"/>
                  <a:pt x="436" y="38"/>
                </a:cubicBezTo>
                <a:cubicBezTo>
                  <a:pt x="459" y="45"/>
                  <a:pt x="485" y="58"/>
                  <a:pt x="506" y="70"/>
                </a:cubicBezTo>
                <a:cubicBezTo>
                  <a:pt x="522" y="79"/>
                  <a:pt x="553" y="101"/>
                  <a:pt x="553" y="101"/>
                </a:cubicBezTo>
                <a:cubicBezTo>
                  <a:pt x="555" y="109"/>
                  <a:pt x="556" y="117"/>
                  <a:pt x="560" y="124"/>
                </a:cubicBezTo>
                <a:cubicBezTo>
                  <a:pt x="574" y="151"/>
                  <a:pt x="588" y="147"/>
                  <a:pt x="560" y="14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19" name="Freeform 19"/>
          <p:cNvSpPr>
            <a:spLocks/>
          </p:cNvSpPr>
          <p:nvPr/>
        </p:nvSpPr>
        <p:spPr bwMode="auto">
          <a:xfrm>
            <a:off x="4140200" y="2924175"/>
            <a:ext cx="2371725" cy="1398588"/>
          </a:xfrm>
          <a:custGeom>
            <a:avLst/>
            <a:gdLst>
              <a:gd name="T0" fmla="*/ 0 w 1494"/>
              <a:gd name="T1" fmla="*/ 0 h 881"/>
              <a:gd name="T2" fmla="*/ 39 w 1494"/>
              <a:gd name="T3" fmla="*/ 171 h 881"/>
              <a:gd name="T4" fmla="*/ 93 w 1494"/>
              <a:gd name="T5" fmla="*/ 296 h 881"/>
              <a:gd name="T6" fmla="*/ 101 w 1494"/>
              <a:gd name="T7" fmla="*/ 319 h 881"/>
              <a:gd name="T8" fmla="*/ 148 w 1494"/>
              <a:gd name="T9" fmla="*/ 350 h 881"/>
              <a:gd name="T10" fmla="*/ 303 w 1494"/>
              <a:gd name="T11" fmla="*/ 467 h 881"/>
              <a:gd name="T12" fmla="*/ 350 w 1494"/>
              <a:gd name="T13" fmla="*/ 506 h 881"/>
              <a:gd name="T14" fmla="*/ 397 w 1494"/>
              <a:gd name="T15" fmla="*/ 521 h 881"/>
              <a:gd name="T16" fmla="*/ 467 w 1494"/>
              <a:gd name="T17" fmla="*/ 552 h 881"/>
              <a:gd name="T18" fmla="*/ 560 w 1494"/>
              <a:gd name="T19" fmla="*/ 615 h 881"/>
              <a:gd name="T20" fmla="*/ 607 w 1494"/>
              <a:gd name="T21" fmla="*/ 630 h 881"/>
              <a:gd name="T22" fmla="*/ 747 w 1494"/>
              <a:gd name="T23" fmla="*/ 708 h 881"/>
              <a:gd name="T24" fmla="*/ 996 w 1494"/>
              <a:gd name="T25" fmla="*/ 794 h 881"/>
              <a:gd name="T26" fmla="*/ 1167 w 1494"/>
              <a:gd name="T27" fmla="*/ 856 h 881"/>
              <a:gd name="T28" fmla="*/ 1268 w 1494"/>
              <a:gd name="T29" fmla="*/ 864 h 881"/>
              <a:gd name="T30" fmla="*/ 1424 w 1494"/>
              <a:gd name="T31" fmla="*/ 879 h 881"/>
              <a:gd name="T32" fmla="*/ 1494 w 1494"/>
              <a:gd name="T33" fmla="*/ 879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4" h="881">
                <a:moveTo>
                  <a:pt x="0" y="0"/>
                </a:moveTo>
                <a:cubicBezTo>
                  <a:pt x="15" y="50"/>
                  <a:pt x="31" y="118"/>
                  <a:pt x="39" y="171"/>
                </a:cubicBezTo>
                <a:cubicBezTo>
                  <a:pt x="48" y="230"/>
                  <a:pt x="43" y="261"/>
                  <a:pt x="93" y="296"/>
                </a:cubicBezTo>
                <a:cubicBezTo>
                  <a:pt x="96" y="304"/>
                  <a:pt x="95" y="313"/>
                  <a:pt x="101" y="319"/>
                </a:cubicBezTo>
                <a:cubicBezTo>
                  <a:pt x="114" y="332"/>
                  <a:pt x="148" y="350"/>
                  <a:pt x="148" y="350"/>
                </a:cubicBezTo>
                <a:cubicBezTo>
                  <a:pt x="186" y="408"/>
                  <a:pt x="236" y="450"/>
                  <a:pt x="303" y="467"/>
                </a:cubicBezTo>
                <a:cubicBezTo>
                  <a:pt x="315" y="479"/>
                  <a:pt x="334" y="499"/>
                  <a:pt x="350" y="506"/>
                </a:cubicBezTo>
                <a:cubicBezTo>
                  <a:pt x="365" y="513"/>
                  <a:pt x="397" y="521"/>
                  <a:pt x="397" y="521"/>
                </a:cubicBezTo>
                <a:cubicBezTo>
                  <a:pt x="421" y="537"/>
                  <a:pt x="440" y="544"/>
                  <a:pt x="467" y="552"/>
                </a:cubicBezTo>
                <a:cubicBezTo>
                  <a:pt x="492" y="570"/>
                  <a:pt x="531" y="602"/>
                  <a:pt x="560" y="615"/>
                </a:cubicBezTo>
                <a:cubicBezTo>
                  <a:pt x="575" y="622"/>
                  <a:pt x="607" y="630"/>
                  <a:pt x="607" y="630"/>
                </a:cubicBezTo>
                <a:cubicBezTo>
                  <a:pt x="651" y="661"/>
                  <a:pt x="696" y="690"/>
                  <a:pt x="747" y="708"/>
                </a:cubicBezTo>
                <a:cubicBezTo>
                  <a:pt x="823" y="765"/>
                  <a:pt x="905" y="771"/>
                  <a:pt x="996" y="794"/>
                </a:cubicBezTo>
                <a:cubicBezTo>
                  <a:pt x="1052" y="809"/>
                  <a:pt x="1109" y="851"/>
                  <a:pt x="1167" y="856"/>
                </a:cubicBezTo>
                <a:cubicBezTo>
                  <a:pt x="1201" y="859"/>
                  <a:pt x="1234" y="861"/>
                  <a:pt x="1268" y="864"/>
                </a:cubicBezTo>
                <a:cubicBezTo>
                  <a:pt x="1324" y="845"/>
                  <a:pt x="1370" y="875"/>
                  <a:pt x="1424" y="879"/>
                </a:cubicBezTo>
                <a:cubicBezTo>
                  <a:pt x="1447" y="881"/>
                  <a:pt x="1471" y="879"/>
                  <a:pt x="1494" y="879"/>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22" name="Freeform 22"/>
          <p:cNvSpPr>
            <a:spLocks/>
          </p:cNvSpPr>
          <p:nvPr/>
        </p:nvSpPr>
        <p:spPr bwMode="auto">
          <a:xfrm>
            <a:off x="6516688" y="4292600"/>
            <a:ext cx="360362" cy="1357313"/>
          </a:xfrm>
          <a:custGeom>
            <a:avLst/>
            <a:gdLst>
              <a:gd name="T0" fmla="*/ 0 w 227"/>
              <a:gd name="T1" fmla="*/ 0 h 855"/>
              <a:gd name="T2" fmla="*/ 45 w 227"/>
              <a:gd name="T3" fmla="*/ 590 h 855"/>
              <a:gd name="T4" fmla="*/ 181 w 227"/>
              <a:gd name="T5" fmla="*/ 817 h 855"/>
              <a:gd name="T6" fmla="*/ 227 w 227"/>
              <a:gd name="T7" fmla="*/ 817 h 855"/>
            </a:gdLst>
            <a:ahLst/>
            <a:cxnLst>
              <a:cxn ang="0">
                <a:pos x="T0" y="T1"/>
              </a:cxn>
              <a:cxn ang="0">
                <a:pos x="T2" y="T3"/>
              </a:cxn>
              <a:cxn ang="0">
                <a:pos x="T4" y="T5"/>
              </a:cxn>
              <a:cxn ang="0">
                <a:pos x="T6" y="T7"/>
              </a:cxn>
            </a:cxnLst>
            <a:rect l="0" t="0" r="r" b="b"/>
            <a:pathLst>
              <a:path w="227" h="855">
                <a:moveTo>
                  <a:pt x="0" y="0"/>
                </a:moveTo>
                <a:cubicBezTo>
                  <a:pt x="7" y="227"/>
                  <a:pt x="15" y="454"/>
                  <a:pt x="45" y="590"/>
                </a:cubicBezTo>
                <a:cubicBezTo>
                  <a:pt x="75" y="726"/>
                  <a:pt x="151" y="779"/>
                  <a:pt x="181" y="817"/>
                </a:cubicBezTo>
                <a:cubicBezTo>
                  <a:pt x="211" y="855"/>
                  <a:pt x="219" y="817"/>
                  <a:pt x="227" y="817"/>
                </a:cubicBezTo>
              </a:path>
            </a:pathLst>
          </a:custGeom>
          <a:noFill/>
          <a:ln w="28575" cap="flat" cmpd="sng">
            <a:solidFill>
              <a:schemeClr va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23" name="Freeform 23"/>
          <p:cNvSpPr>
            <a:spLocks/>
          </p:cNvSpPr>
          <p:nvPr/>
        </p:nvSpPr>
        <p:spPr bwMode="auto">
          <a:xfrm>
            <a:off x="6845300" y="5589588"/>
            <a:ext cx="1182688" cy="693737"/>
          </a:xfrm>
          <a:custGeom>
            <a:avLst/>
            <a:gdLst>
              <a:gd name="T0" fmla="*/ 0 w 745"/>
              <a:gd name="T1" fmla="*/ 13 h 437"/>
              <a:gd name="T2" fmla="*/ 31 w 745"/>
              <a:gd name="T3" fmla="*/ 91 h 437"/>
              <a:gd name="T4" fmla="*/ 47 w 745"/>
              <a:gd name="T5" fmla="*/ 137 h 437"/>
              <a:gd name="T6" fmla="*/ 62 w 745"/>
              <a:gd name="T7" fmla="*/ 215 h 437"/>
              <a:gd name="T8" fmla="*/ 545 w 745"/>
              <a:gd name="T9" fmla="*/ 371 h 437"/>
              <a:gd name="T10" fmla="*/ 623 w 745"/>
              <a:gd name="T11" fmla="*/ 324 h 437"/>
              <a:gd name="T12" fmla="*/ 654 w 745"/>
              <a:gd name="T13" fmla="*/ 184 h 437"/>
              <a:gd name="T14" fmla="*/ 662 w 745"/>
              <a:gd name="T15" fmla="*/ 52 h 437"/>
              <a:gd name="T16" fmla="*/ 670 w 745"/>
              <a:gd name="T17" fmla="*/ 28 h 437"/>
              <a:gd name="T18" fmla="*/ 662 w 745"/>
              <a:gd name="T19" fmla="*/ 5 h 437"/>
              <a:gd name="T20" fmla="*/ 745 w 745"/>
              <a:gd name="T21"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5" h="437">
                <a:moveTo>
                  <a:pt x="0" y="13"/>
                </a:moveTo>
                <a:cubicBezTo>
                  <a:pt x="19" y="40"/>
                  <a:pt x="22" y="59"/>
                  <a:pt x="31" y="91"/>
                </a:cubicBezTo>
                <a:cubicBezTo>
                  <a:pt x="36" y="107"/>
                  <a:pt x="47" y="137"/>
                  <a:pt x="47" y="137"/>
                </a:cubicBezTo>
                <a:cubicBezTo>
                  <a:pt x="48" y="140"/>
                  <a:pt x="58" y="205"/>
                  <a:pt x="62" y="215"/>
                </a:cubicBezTo>
                <a:cubicBezTo>
                  <a:pt x="156" y="437"/>
                  <a:pt x="192" y="338"/>
                  <a:pt x="545" y="371"/>
                </a:cubicBezTo>
                <a:cubicBezTo>
                  <a:pt x="582" y="361"/>
                  <a:pt x="597" y="352"/>
                  <a:pt x="623" y="324"/>
                </a:cubicBezTo>
                <a:cubicBezTo>
                  <a:pt x="639" y="277"/>
                  <a:pt x="648" y="234"/>
                  <a:pt x="654" y="184"/>
                </a:cubicBezTo>
                <a:cubicBezTo>
                  <a:pt x="657" y="140"/>
                  <a:pt x="658" y="96"/>
                  <a:pt x="662" y="52"/>
                </a:cubicBezTo>
                <a:cubicBezTo>
                  <a:pt x="663" y="44"/>
                  <a:pt x="670" y="36"/>
                  <a:pt x="670" y="28"/>
                </a:cubicBezTo>
                <a:cubicBezTo>
                  <a:pt x="670" y="20"/>
                  <a:pt x="662" y="5"/>
                  <a:pt x="662" y="5"/>
                </a:cubicBezTo>
                <a:lnTo>
                  <a:pt x="745" y="0"/>
                </a:lnTo>
              </a:path>
            </a:pathLst>
          </a:custGeom>
          <a:noFill/>
          <a:ln w="28575" cap="flat" cmpd="sng">
            <a:solidFill>
              <a:schemeClr val="folHlink"/>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24" name="Line 24"/>
          <p:cNvSpPr>
            <a:spLocks noChangeShapeType="1"/>
          </p:cNvSpPr>
          <p:nvPr/>
        </p:nvSpPr>
        <p:spPr bwMode="auto">
          <a:xfrm>
            <a:off x="7956550" y="5589588"/>
            <a:ext cx="576263" cy="0"/>
          </a:xfrm>
          <a:prstGeom prst="line">
            <a:avLst/>
          </a:prstGeom>
          <a:noFill/>
          <a:ln w="28575">
            <a:solidFill>
              <a:schemeClr val="fo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25" name="Text Box 25"/>
          <p:cNvSpPr txBox="1">
            <a:spLocks noChangeArrowheads="1"/>
          </p:cNvSpPr>
          <p:nvPr/>
        </p:nvSpPr>
        <p:spPr bwMode="auto">
          <a:xfrm>
            <a:off x="2247900" y="5964238"/>
            <a:ext cx="708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t>TIME</a:t>
            </a:r>
          </a:p>
        </p:txBody>
      </p:sp>
      <p:sp>
        <p:nvSpPr>
          <p:cNvPr id="51226" name="Line 26"/>
          <p:cNvSpPr>
            <a:spLocks noChangeShapeType="1"/>
          </p:cNvSpPr>
          <p:nvPr/>
        </p:nvSpPr>
        <p:spPr bwMode="auto">
          <a:xfrm>
            <a:off x="3059113" y="6165850"/>
            <a:ext cx="2665412"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27" name="Text Box 27"/>
          <p:cNvSpPr txBox="1">
            <a:spLocks noChangeArrowheads="1"/>
          </p:cNvSpPr>
          <p:nvPr/>
        </p:nvSpPr>
        <p:spPr bwMode="auto">
          <a:xfrm>
            <a:off x="611188" y="3213100"/>
            <a:ext cx="381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AROUSAL</a:t>
            </a:r>
          </a:p>
        </p:txBody>
      </p:sp>
      <p:sp>
        <p:nvSpPr>
          <p:cNvPr id="51229" name="Line 29"/>
          <p:cNvSpPr>
            <a:spLocks noChangeShapeType="1"/>
          </p:cNvSpPr>
          <p:nvPr/>
        </p:nvSpPr>
        <p:spPr bwMode="auto">
          <a:xfrm flipV="1">
            <a:off x="755650" y="2420938"/>
            <a:ext cx="0" cy="7207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1230" name="Text Box 30"/>
          <p:cNvSpPr txBox="1">
            <a:spLocks noChangeArrowheads="1"/>
          </p:cNvSpPr>
          <p:nvPr/>
        </p:nvSpPr>
        <p:spPr bwMode="auto">
          <a:xfrm>
            <a:off x="2484438" y="5013325"/>
            <a:ext cx="841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t>Anxiety</a:t>
            </a:r>
          </a:p>
        </p:txBody>
      </p:sp>
      <p:sp>
        <p:nvSpPr>
          <p:cNvPr id="51231" name="Text Box 31"/>
          <p:cNvSpPr txBox="1">
            <a:spLocks noChangeArrowheads="1"/>
          </p:cNvSpPr>
          <p:nvPr/>
        </p:nvSpPr>
        <p:spPr bwMode="auto">
          <a:xfrm>
            <a:off x="2987675" y="4292600"/>
            <a:ext cx="71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t>Anger</a:t>
            </a:r>
          </a:p>
        </p:txBody>
      </p:sp>
      <p:sp>
        <p:nvSpPr>
          <p:cNvPr id="51232" name="Text Box 32"/>
          <p:cNvSpPr txBox="1">
            <a:spLocks noChangeArrowheads="1"/>
          </p:cNvSpPr>
          <p:nvPr/>
        </p:nvSpPr>
        <p:spPr bwMode="auto">
          <a:xfrm>
            <a:off x="3132138" y="3644900"/>
            <a:ext cx="1162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t>Aggression</a:t>
            </a:r>
          </a:p>
        </p:txBody>
      </p:sp>
      <p:sp>
        <p:nvSpPr>
          <p:cNvPr id="51233" name="Text Box 33"/>
          <p:cNvSpPr txBox="1">
            <a:spLocks noChangeArrowheads="1"/>
          </p:cNvSpPr>
          <p:nvPr/>
        </p:nvSpPr>
        <p:spPr bwMode="auto">
          <a:xfrm>
            <a:off x="3203575" y="2997200"/>
            <a:ext cx="9284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dirty="0">
                <a:solidFill>
                  <a:schemeClr val="hlink"/>
                </a:solidFill>
              </a:rPr>
              <a:t>CRISIS</a:t>
            </a:r>
          </a:p>
        </p:txBody>
      </p:sp>
      <p:sp>
        <p:nvSpPr>
          <p:cNvPr id="51234" name="Text Box 34"/>
          <p:cNvSpPr txBox="1">
            <a:spLocks noChangeArrowheads="1"/>
          </p:cNvSpPr>
          <p:nvPr/>
        </p:nvSpPr>
        <p:spPr bwMode="auto">
          <a:xfrm>
            <a:off x="1331913" y="1916113"/>
            <a:ext cx="746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a:t>Trigger</a:t>
            </a:r>
          </a:p>
          <a:p>
            <a:pPr algn="ctr"/>
            <a:r>
              <a:rPr lang="en-GB" altLang="en-US" sz="1400" u="sng"/>
              <a:t>Phase</a:t>
            </a:r>
          </a:p>
        </p:txBody>
      </p:sp>
      <p:sp>
        <p:nvSpPr>
          <p:cNvPr id="51235" name="Text Box 35"/>
          <p:cNvSpPr txBox="1">
            <a:spLocks noChangeArrowheads="1"/>
          </p:cNvSpPr>
          <p:nvPr/>
        </p:nvSpPr>
        <p:spPr bwMode="auto">
          <a:xfrm>
            <a:off x="2339975" y="1916113"/>
            <a:ext cx="9699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a:t>Escalation</a:t>
            </a:r>
          </a:p>
          <a:p>
            <a:pPr algn="ctr"/>
            <a:r>
              <a:rPr lang="en-GB" altLang="en-US" sz="1400" u="sng"/>
              <a:t>Phase</a:t>
            </a:r>
          </a:p>
        </p:txBody>
      </p:sp>
      <p:sp>
        <p:nvSpPr>
          <p:cNvPr id="51236" name="Text Box 36"/>
          <p:cNvSpPr txBox="1">
            <a:spLocks noChangeArrowheads="1"/>
          </p:cNvSpPr>
          <p:nvPr/>
        </p:nvSpPr>
        <p:spPr bwMode="auto">
          <a:xfrm>
            <a:off x="3419475" y="1916113"/>
            <a:ext cx="6477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a:t>Crisis</a:t>
            </a:r>
          </a:p>
          <a:p>
            <a:pPr algn="ctr"/>
            <a:r>
              <a:rPr lang="en-GB" altLang="en-US" sz="1400" u="sng"/>
              <a:t>Phase</a:t>
            </a:r>
          </a:p>
        </p:txBody>
      </p:sp>
      <p:sp>
        <p:nvSpPr>
          <p:cNvPr id="51237" name="Text Box 37"/>
          <p:cNvSpPr txBox="1">
            <a:spLocks noChangeArrowheads="1"/>
          </p:cNvSpPr>
          <p:nvPr/>
        </p:nvSpPr>
        <p:spPr bwMode="auto">
          <a:xfrm>
            <a:off x="4643438" y="1916113"/>
            <a:ext cx="903287"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a:t>Recovery</a:t>
            </a:r>
          </a:p>
          <a:p>
            <a:pPr algn="ctr"/>
            <a:r>
              <a:rPr lang="en-GB" altLang="en-US" sz="1400" u="sng"/>
              <a:t>Phase</a:t>
            </a:r>
          </a:p>
        </p:txBody>
      </p:sp>
      <p:sp>
        <p:nvSpPr>
          <p:cNvPr id="51238" name="Text Box 38"/>
          <p:cNvSpPr txBox="1">
            <a:spLocks noChangeArrowheads="1"/>
          </p:cNvSpPr>
          <p:nvPr/>
        </p:nvSpPr>
        <p:spPr bwMode="auto">
          <a:xfrm>
            <a:off x="6156325" y="1916113"/>
            <a:ext cx="9842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a:t>Post Crisis</a:t>
            </a:r>
          </a:p>
          <a:p>
            <a:pPr algn="ctr"/>
            <a:r>
              <a:rPr lang="en-GB" altLang="en-US" sz="1400" u="sng"/>
              <a:t>Phase</a:t>
            </a:r>
          </a:p>
        </p:txBody>
      </p:sp>
      <p:sp>
        <p:nvSpPr>
          <p:cNvPr id="51239" name="Text Box 39"/>
          <p:cNvSpPr txBox="1">
            <a:spLocks noChangeArrowheads="1"/>
          </p:cNvSpPr>
          <p:nvPr/>
        </p:nvSpPr>
        <p:spPr bwMode="auto">
          <a:xfrm>
            <a:off x="7885113" y="1916113"/>
            <a:ext cx="8604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400"/>
              <a:t>Learning</a:t>
            </a:r>
          </a:p>
          <a:p>
            <a:pPr algn="ctr"/>
            <a:r>
              <a:rPr lang="en-GB" altLang="en-US" sz="1400" u="sng"/>
              <a:t>Phase</a:t>
            </a:r>
          </a:p>
        </p:txBody>
      </p:sp>
      <p:sp>
        <p:nvSpPr>
          <p:cNvPr id="51240" name="Text Box 40"/>
          <p:cNvSpPr txBox="1">
            <a:spLocks noChangeArrowheads="1"/>
          </p:cNvSpPr>
          <p:nvPr/>
        </p:nvSpPr>
        <p:spPr bwMode="auto">
          <a:xfrm>
            <a:off x="7478713" y="5229225"/>
            <a:ext cx="1665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a:t>Baseline Behaviour</a:t>
            </a:r>
          </a:p>
        </p:txBody>
      </p:sp>
      <p:sp>
        <p:nvSpPr>
          <p:cNvPr id="51241" name="Text Box 41"/>
          <p:cNvSpPr txBox="1">
            <a:spLocks noChangeArrowheads="1"/>
          </p:cNvSpPr>
          <p:nvPr/>
        </p:nvSpPr>
        <p:spPr bwMode="auto">
          <a:xfrm>
            <a:off x="6877050" y="5734050"/>
            <a:ext cx="10366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a:t>Exhaustion</a:t>
            </a:r>
          </a:p>
        </p:txBody>
      </p:sp>
      <p:sp>
        <p:nvSpPr>
          <p:cNvPr id="51242" name="Text Box 42"/>
          <p:cNvSpPr txBox="1">
            <a:spLocks noChangeArrowheads="1"/>
          </p:cNvSpPr>
          <p:nvPr/>
        </p:nvSpPr>
        <p:spPr bwMode="auto">
          <a:xfrm>
            <a:off x="6011863" y="2852738"/>
            <a:ext cx="11318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dirty="0"/>
              <a:t>Additional </a:t>
            </a:r>
          </a:p>
          <a:p>
            <a:r>
              <a:rPr lang="en-GB" altLang="en-US" sz="1600" dirty="0"/>
              <a:t>Outbursts</a:t>
            </a:r>
          </a:p>
        </p:txBody>
      </p:sp>
      <p:sp>
        <p:nvSpPr>
          <p:cNvPr id="51243" name="Line 43"/>
          <p:cNvSpPr>
            <a:spLocks noChangeShapeType="1"/>
          </p:cNvSpPr>
          <p:nvPr/>
        </p:nvSpPr>
        <p:spPr bwMode="auto">
          <a:xfrm flipH="1">
            <a:off x="5148263" y="3141663"/>
            <a:ext cx="936625" cy="6477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pic>
        <p:nvPicPr>
          <p:cNvPr id="67598" name="Picture 14" descr="j0425784"/>
          <p:cNvPicPr>
            <a:picLocks noGrp="1" noChangeAspect="1" noChangeArrowheads="1"/>
          </p:cNvPicPr>
          <p:nvPr>
            <p:ph sz="quarter" idx="3"/>
          </p:nvPr>
        </p:nvPicPr>
        <p:blipFill>
          <a:blip r:embed="rId6" cstate="print">
            <a:extLst>
              <a:ext uri="{28A0092B-C50C-407E-A947-70E740481C1C}">
                <a14:useLocalDpi xmlns:a14="http://schemas.microsoft.com/office/drawing/2010/main" val="0"/>
              </a:ext>
            </a:extLst>
          </a:blip>
          <a:srcRect/>
          <a:stretch>
            <a:fillRect/>
          </a:stretch>
        </p:blipFill>
        <p:spPr>
          <a:xfrm>
            <a:off x="4787900" y="3068638"/>
            <a:ext cx="528638"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7601" name="Picture 17" descr="j042981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31913" y="3644900"/>
            <a:ext cx="655637" cy="692150"/>
          </a:xfrm>
          <a:prstGeom prst="rect">
            <a:avLst/>
          </a:prstGeom>
          <a:noFill/>
          <a:extLst>
            <a:ext uri="{909E8E84-426E-40DD-AFC4-6F175D3DCCD1}">
              <a14:hiddenFill xmlns:a14="http://schemas.microsoft.com/office/drawing/2010/main">
                <a:solidFill>
                  <a:srgbClr val="FFFFFF"/>
                </a:solidFill>
              </a14:hiddenFill>
            </a:ext>
          </a:extLst>
        </p:spPr>
      </p:pic>
      <p:pic>
        <p:nvPicPr>
          <p:cNvPr id="67602" name="Picture 18" descr="j0336554"/>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3419475" y="2276475"/>
            <a:ext cx="714375" cy="800100"/>
          </a:xfrm>
          <a:prstGeom prst="rect">
            <a:avLst/>
          </a:prstGeom>
          <a:noFill/>
          <a:extLst>
            <a:ext uri="{909E8E84-426E-40DD-AFC4-6F175D3DCCD1}">
              <a14:hiddenFill xmlns:a14="http://schemas.microsoft.com/office/drawing/2010/main">
                <a:solidFill>
                  <a:srgbClr val="FFFFFF"/>
                </a:solidFill>
              </a14:hiddenFill>
            </a:ext>
          </a:extLst>
        </p:spPr>
      </p:pic>
      <p:sp>
        <p:nvSpPr>
          <p:cNvPr id="67603" name="Line 19"/>
          <p:cNvSpPr>
            <a:spLocks noChangeShapeType="1"/>
          </p:cNvSpPr>
          <p:nvPr/>
        </p:nvSpPr>
        <p:spPr bwMode="auto">
          <a:xfrm>
            <a:off x="2051050" y="4292600"/>
            <a:ext cx="433388" cy="360363"/>
          </a:xfrm>
          <a:prstGeom prst="line">
            <a:avLst/>
          </a:prstGeom>
          <a:noFill/>
          <a:ln w="38100">
            <a:solidFill>
              <a:schemeClr va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Tree>
    <p:extLst>
      <p:ext uri="{BB962C8B-B14F-4D97-AF65-F5344CB8AC3E}">
        <p14:creationId xmlns:p14="http://schemas.microsoft.com/office/powerpoint/2010/main" val="16753589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1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1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24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124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1222"/>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122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1224"/>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124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67586"/>
                                        </p:tgtEl>
                                        <p:attrNameLst>
                                          <p:attrName>style.visibility</p:attrName>
                                        </p:attrNameLst>
                                      </p:cBhvr>
                                      <p:to>
                                        <p:strVal val="visible"/>
                                      </p:to>
                                    </p:set>
                                    <p:anim calcmode="lin" valueType="num">
                                      <p:cBhvr additive="base">
                                        <p:cTn id="57" dur="500" fill="hold"/>
                                        <p:tgtEl>
                                          <p:spTgt spid="67586"/>
                                        </p:tgtEl>
                                        <p:attrNameLst>
                                          <p:attrName>ppt_x</p:attrName>
                                        </p:attrNameLst>
                                      </p:cBhvr>
                                      <p:tavLst>
                                        <p:tav tm="0">
                                          <p:val>
                                            <p:strVal val="#ppt_x"/>
                                          </p:val>
                                        </p:tav>
                                        <p:tav tm="100000">
                                          <p:val>
                                            <p:strVal val="#ppt_x"/>
                                          </p:val>
                                        </p:tav>
                                      </p:tavLst>
                                    </p:anim>
                                    <p:anim calcmode="lin" valueType="num">
                                      <p:cBhvr additive="base">
                                        <p:cTn id="58" dur="500" fill="hold"/>
                                        <p:tgtEl>
                                          <p:spTgt spid="67586"/>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67593"/>
                                        </p:tgtEl>
                                        <p:attrNameLst>
                                          <p:attrName>style.visibility</p:attrName>
                                        </p:attrNameLst>
                                      </p:cBhvr>
                                      <p:to>
                                        <p:strVal val="visible"/>
                                      </p:to>
                                    </p:set>
                                    <p:anim calcmode="lin" valueType="num">
                                      <p:cBhvr additive="base">
                                        <p:cTn id="63" dur="500" fill="hold"/>
                                        <p:tgtEl>
                                          <p:spTgt spid="67593"/>
                                        </p:tgtEl>
                                        <p:attrNameLst>
                                          <p:attrName>ppt_x</p:attrName>
                                        </p:attrNameLst>
                                      </p:cBhvr>
                                      <p:tavLst>
                                        <p:tav tm="0">
                                          <p:val>
                                            <p:strVal val="#ppt_x"/>
                                          </p:val>
                                        </p:tav>
                                        <p:tav tm="100000">
                                          <p:val>
                                            <p:strVal val="#ppt_x"/>
                                          </p:val>
                                        </p:tav>
                                      </p:tavLst>
                                    </p:anim>
                                    <p:anim calcmode="lin" valueType="num">
                                      <p:cBhvr additive="base">
                                        <p:cTn id="64" dur="500" fill="hold"/>
                                        <p:tgtEl>
                                          <p:spTgt spid="67593"/>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4" fill="hold" nodeType="clickEffect">
                                  <p:stCondLst>
                                    <p:cond delay="0"/>
                                  </p:stCondLst>
                                  <p:childTnLst>
                                    <p:set>
                                      <p:cBhvr>
                                        <p:cTn id="68" dur="1" fill="hold">
                                          <p:stCondLst>
                                            <p:cond delay="0"/>
                                          </p:stCondLst>
                                        </p:cTn>
                                        <p:tgtEl>
                                          <p:spTgt spid="67595"/>
                                        </p:tgtEl>
                                        <p:attrNameLst>
                                          <p:attrName>style.visibility</p:attrName>
                                        </p:attrNameLst>
                                      </p:cBhvr>
                                      <p:to>
                                        <p:strVal val="visible"/>
                                      </p:to>
                                    </p:set>
                                    <p:anim calcmode="lin" valueType="num">
                                      <p:cBhvr additive="base">
                                        <p:cTn id="69" dur="500" fill="hold"/>
                                        <p:tgtEl>
                                          <p:spTgt spid="67595"/>
                                        </p:tgtEl>
                                        <p:attrNameLst>
                                          <p:attrName>ppt_x</p:attrName>
                                        </p:attrNameLst>
                                      </p:cBhvr>
                                      <p:tavLst>
                                        <p:tav tm="0">
                                          <p:val>
                                            <p:strVal val="#ppt_x"/>
                                          </p:val>
                                        </p:tav>
                                        <p:tav tm="100000">
                                          <p:val>
                                            <p:strVal val="#ppt_x"/>
                                          </p:val>
                                        </p:tav>
                                      </p:tavLst>
                                    </p:anim>
                                    <p:anim calcmode="lin" valueType="num">
                                      <p:cBhvr additive="base">
                                        <p:cTn id="70" dur="500" fill="hold"/>
                                        <p:tgtEl>
                                          <p:spTgt spid="67595"/>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1" fill="hold" nodeType="clickEffect">
                                  <p:stCondLst>
                                    <p:cond delay="0"/>
                                  </p:stCondLst>
                                  <p:childTnLst>
                                    <p:set>
                                      <p:cBhvr>
                                        <p:cTn id="74" dur="1" fill="hold">
                                          <p:stCondLst>
                                            <p:cond delay="0"/>
                                          </p:stCondLst>
                                        </p:cTn>
                                        <p:tgtEl>
                                          <p:spTgt spid="67602"/>
                                        </p:tgtEl>
                                        <p:attrNameLst>
                                          <p:attrName>style.visibility</p:attrName>
                                        </p:attrNameLst>
                                      </p:cBhvr>
                                      <p:to>
                                        <p:strVal val="visible"/>
                                      </p:to>
                                    </p:set>
                                    <p:anim calcmode="lin" valueType="num">
                                      <p:cBhvr additive="base">
                                        <p:cTn id="75" dur="500" fill="hold"/>
                                        <p:tgtEl>
                                          <p:spTgt spid="67602"/>
                                        </p:tgtEl>
                                        <p:attrNameLst>
                                          <p:attrName>ppt_x</p:attrName>
                                        </p:attrNameLst>
                                      </p:cBhvr>
                                      <p:tavLst>
                                        <p:tav tm="0">
                                          <p:val>
                                            <p:strVal val="#ppt_x"/>
                                          </p:val>
                                        </p:tav>
                                        <p:tav tm="100000">
                                          <p:val>
                                            <p:strVal val="#ppt_x"/>
                                          </p:val>
                                        </p:tav>
                                      </p:tavLst>
                                    </p:anim>
                                    <p:anim calcmode="lin" valueType="num">
                                      <p:cBhvr additive="base">
                                        <p:cTn id="76" dur="500" fill="hold"/>
                                        <p:tgtEl>
                                          <p:spTgt spid="67602"/>
                                        </p:tgtEl>
                                        <p:attrNameLst>
                                          <p:attrName>ppt_y</p:attrName>
                                        </p:attrNameLst>
                                      </p:cBhvr>
                                      <p:tavLst>
                                        <p:tav tm="0">
                                          <p:val>
                                            <p:strVal val="0-#ppt_h/2"/>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6" fill="hold" nodeType="clickEffect">
                                  <p:stCondLst>
                                    <p:cond delay="0"/>
                                  </p:stCondLst>
                                  <p:childTnLst>
                                    <p:set>
                                      <p:cBhvr>
                                        <p:cTn id="80" dur="1" fill="hold">
                                          <p:stCondLst>
                                            <p:cond delay="0"/>
                                          </p:stCondLst>
                                        </p:cTn>
                                        <p:tgtEl>
                                          <p:spTgt spid="67598"/>
                                        </p:tgtEl>
                                        <p:attrNameLst>
                                          <p:attrName>style.visibility</p:attrName>
                                        </p:attrNameLst>
                                      </p:cBhvr>
                                      <p:to>
                                        <p:strVal val="visible"/>
                                      </p:to>
                                    </p:set>
                                    <p:anim calcmode="lin" valueType="num">
                                      <p:cBhvr additive="base">
                                        <p:cTn id="81" dur="500" fill="hold"/>
                                        <p:tgtEl>
                                          <p:spTgt spid="67598"/>
                                        </p:tgtEl>
                                        <p:attrNameLst>
                                          <p:attrName>ppt_x</p:attrName>
                                        </p:attrNameLst>
                                      </p:cBhvr>
                                      <p:tavLst>
                                        <p:tav tm="0">
                                          <p:val>
                                            <p:strVal val="1+#ppt_w/2"/>
                                          </p:val>
                                        </p:tav>
                                        <p:tav tm="100000">
                                          <p:val>
                                            <p:strVal val="#ppt_x"/>
                                          </p:val>
                                        </p:tav>
                                      </p:tavLst>
                                    </p:anim>
                                    <p:anim calcmode="lin" valueType="num">
                                      <p:cBhvr additive="base">
                                        <p:cTn id="82" dur="500" fill="hold"/>
                                        <p:tgtEl>
                                          <p:spTgt spid="67598"/>
                                        </p:tgtEl>
                                        <p:attrNameLst>
                                          <p:attrName>ppt_y</p:attrName>
                                        </p:attrNameLst>
                                      </p:cBhvr>
                                      <p:tavLst>
                                        <p:tav tm="0">
                                          <p:val>
                                            <p:strVal val="1+#ppt_h/2"/>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6" presetClass="emph" presetSubtype="0" fill="hold" nodeType="clickEffect">
                                  <p:stCondLst>
                                    <p:cond delay="0"/>
                                  </p:stCondLst>
                                  <p:childTnLst>
                                    <p:animScale>
                                      <p:cBhvr>
                                        <p:cTn id="86" dur="2000" fill="hold"/>
                                        <p:tgtEl>
                                          <p:spTgt spid="67602"/>
                                        </p:tgtEl>
                                      </p:cBhvr>
                                      <p:by x="150000" y="150000"/>
                                    </p:animScale>
                                  </p:childTnLst>
                                </p:cTn>
                              </p:par>
                            </p:childTnLst>
                          </p:cTn>
                        </p:par>
                      </p:childTnLst>
                    </p:cTn>
                  </p:par>
                  <p:par>
                    <p:cTn id="87" fill="hold" nodeType="clickPar">
                      <p:stCondLst>
                        <p:cond delay="indefinite"/>
                      </p:stCondLst>
                      <p:childTnLst>
                        <p:par>
                          <p:cTn id="88" fill="hold" nodeType="withGroup">
                            <p:stCondLst>
                              <p:cond delay="0"/>
                            </p:stCondLst>
                            <p:childTnLst>
                              <p:par>
                                <p:cTn id="89" presetID="5" presetClass="entr" presetSubtype="10" fill="hold" nodeType="clickEffect">
                                  <p:stCondLst>
                                    <p:cond delay="0"/>
                                  </p:stCondLst>
                                  <p:childTnLst>
                                    <p:set>
                                      <p:cBhvr>
                                        <p:cTn id="90" dur="1" fill="hold">
                                          <p:stCondLst>
                                            <p:cond delay="0"/>
                                          </p:stCondLst>
                                        </p:cTn>
                                        <p:tgtEl>
                                          <p:spTgt spid="67601"/>
                                        </p:tgtEl>
                                        <p:attrNameLst>
                                          <p:attrName>style.visibility</p:attrName>
                                        </p:attrNameLst>
                                      </p:cBhvr>
                                      <p:to>
                                        <p:strVal val="visible"/>
                                      </p:to>
                                    </p:set>
                                    <p:animEffect transition="in" filter="checkerboard(across)">
                                      <p:cBhvr>
                                        <p:cTn id="91" dur="500"/>
                                        <p:tgtEl>
                                          <p:spTgt spid="67601"/>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6" presetClass="emph" presetSubtype="0" fill="hold" nodeType="clickEffect">
                                  <p:stCondLst>
                                    <p:cond delay="0"/>
                                  </p:stCondLst>
                                  <p:childTnLst>
                                    <p:animScale>
                                      <p:cBhvr>
                                        <p:cTn id="95" dur="2000" fill="hold"/>
                                        <p:tgtEl>
                                          <p:spTgt spid="67601"/>
                                        </p:tgtEl>
                                      </p:cBhvr>
                                      <p:by x="150000" y="150000"/>
                                    </p:animScale>
                                  </p:childTnLst>
                                </p:cTn>
                              </p:par>
                              <p:par>
                                <p:cTn id="96" presetID="1" presetClass="entr" presetSubtype="0" fill="hold" grpId="0" nodeType="withEffect">
                                  <p:stCondLst>
                                    <p:cond delay="0"/>
                                  </p:stCondLst>
                                  <p:childTnLst>
                                    <p:set>
                                      <p:cBhvr>
                                        <p:cTn id="97" dur="1" fill="hold">
                                          <p:stCondLst>
                                            <p:cond delay="0"/>
                                          </p:stCondLst>
                                        </p:cTn>
                                        <p:tgtEl>
                                          <p:spTgt spid="67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5" grpId="0" animBg="1"/>
      <p:bldP spid="51216" grpId="0" animBg="1"/>
      <p:bldP spid="51219" grpId="0" animBg="1"/>
      <p:bldP spid="51222" grpId="0" animBg="1"/>
      <p:bldP spid="51223" grpId="0" animBg="1"/>
      <p:bldP spid="51224" grpId="0" animBg="1"/>
      <p:bldP spid="51231" grpId="0"/>
      <p:bldP spid="51232" grpId="0"/>
      <p:bldP spid="51233" grpId="0"/>
      <p:bldP spid="51241" grpId="0"/>
      <p:bldP spid="51242" grpId="0"/>
      <p:bldP spid="51243" grpId="0" animBg="1"/>
      <p:bldP spid="67603" grpId="0" animBg="1"/>
    </p:bldLst>
  </p:timing>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altLang="en-US" dirty="0"/>
              <a:t>Phases of The Arousal Cycle</a:t>
            </a:r>
          </a:p>
        </p:txBody>
      </p:sp>
      <p:sp>
        <p:nvSpPr>
          <p:cNvPr id="20483" name="Rectangle 3"/>
          <p:cNvSpPr>
            <a:spLocks noGrp="1" noChangeArrowheads="1"/>
          </p:cNvSpPr>
          <p:nvPr>
            <p:ph type="body" idx="1"/>
          </p:nvPr>
        </p:nvSpPr>
        <p:spPr/>
        <p:txBody>
          <a:bodyPr/>
          <a:lstStyle/>
          <a:p>
            <a:pPr eaLnBrk="1" hangingPunct="1"/>
            <a:r>
              <a:rPr lang="en-GB" altLang="en-US" sz="2400" dirty="0"/>
              <a:t>Trigger Phase:- departure from baseline behaviour in reaction to perceived threat (safety, self esteem, etc.). Warning signs may not be obvious yet.</a:t>
            </a:r>
          </a:p>
          <a:p>
            <a:pPr eaLnBrk="1" hangingPunct="1"/>
            <a:r>
              <a:rPr lang="en-GB" altLang="en-US" sz="2400" dirty="0"/>
              <a:t>Escalation Phase:- Behavioural signs become overt. Rationality and responsiveness  to conciliatory interventions declines.</a:t>
            </a:r>
          </a:p>
          <a:p>
            <a:pPr eaLnBrk="1" hangingPunct="1"/>
            <a:r>
              <a:rPr lang="en-GB" altLang="en-US" sz="2400" dirty="0"/>
              <a:t>Crisis Phase:- Marked reduction in impulse control. Actively hostile behaviour and potential for physical assault. Physical violence may act to reduce arousal.</a:t>
            </a:r>
          </a:p>
        </p:txBody>
      </p:sp>
    </p:spTree>
    <p:extLst>
      <p:ext uri="{BB962C8B-B14F-4D97-AF65-F5344CB8AC3E}">
        <p14:creationId xmlns:p14="http://schemas.microsoft.com/office/powerpoint/2010/main" val="2572156348"/>
      </p:ext>
    </p:extLst>
  </p:cSld>
  <p:clrMapOvr>
    <a:masterClrMapping/>
  </p:clrMapOvr>
  <p:transition spd="slow">
    <p:push dir="u"/>
  </p:transition>
</p:sld>
</file>

<file path=ppt/slides/slide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altLang="en-US" dirty="0"/>
              <a:t>Phases of The Arousal Cycle</a:t>
            </a:r>
          </a:p>
        </p:txBody>
      </p:sp>
      <p:sp>
        <p:nvSpPr>
          <p:cNvPr id="21507" name="Rectangle 3"/>
          <p:cNvSpPr>
            <a:spLocks noGrp="1" noChangeArrowheads="1"/>
          </p:cNvSpPr>
          <p:nvPr>
            <p:ph type="body" idx="1"/>
          </p:nvPr>
        </p:nvSpPr>
        <p:spPr/>
        <p:txBody>
          <a:bodyPr/>
          <a:lstStyle/>
          <a:p>
            <a:pPr eaLnBrk="1" hangingPunct="1"/>
            <a:r>
              <a:rPr lang="en-GB" altLang="en-US" sz="2400" dirty="0"/>
              <a:t>Recovery Phase:-Gradual return to baseline behaviour. However, heightened disposition to violence which may result in repeated assaults, especially  where staff vigilance is relaxed.</a:t>
            </a:r>
          </a:p>
          <a:p>
            <a:pPr eaLnBrk="1" hangingPunct="1"/>
            <a:r>
              <a:rPr lang="en-GB" altLang="en-US" sz="2400" dirty="0"/>
              <a:t>Post Crisis Depression Phase:- Mental and physical exhaustion. Aggressor may become remorseful or tearful and experience a sense of shame. S/he may be open to positive interventions in order to relieve their sense of guilt or shame.</a:t>
            </a:r>
          </a:p>
        </p:txBody>
      </p:sp>
    </p:spTree>
    <p:extLst>
      <p:ext uri="{BB962C8B-B14F-4D97-AF65-F5344CB8AC3E}">
        <p14:creationId xmlns:p14="http://schemas.microsoft.com/office/powerpoint/2010/main" val="1331794527"/>
      </p:ext>
    </p:extLst>
  </p:cSld>
  <p:clrMapOvr>
    <a:masterClrMapping/>
  </p:clrMapOvr>
  <p:transition spd="slow">
    <p:push dir="u"/>
  </p:transition>
</p:sld>
</file>

<file path=ppt/slides/slide5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GB" altLang="en-US" dirty="0"/>
              <a:t>Phases of The Arousal Cycle</a:t>
            </a:r>
          </a:p>
        </p:txBody>
      </p:sp>
      <p:sp>
        <p:nvSpPr>
          <p:cNvPr id="22531" name="Rectangle 3"/>
          <p:cNvSpPr>
            <a:spLocks noGrp="1" noChangeArrowheads="1"/>
          </p:cNvSpPr>
          <p:nvPr>
            <p:ph type="body" idx="1"/>
          </p:nvPr>
        </p:nvSpPr>
        <p:spPr/>
        <p:txBody>
          <a:bodyPr/>
          <a:lstStyle/>
          <a:p>
            <a:pPr eaLnBrk="1" hangingPunct="1"/>
            <a:r>
              <a:rPr lang="en-GB" altLang="en-US" sz="2400" dirty="0"/>
              <a:t>Learning Phase</a:t>
            </a:r>
          </a:p>
          <a:p>
            <a:pPr eaLnBrk="1" hangingPunct="1"/>
            <a:r>
              <a:rPr lang="en-GB" altLang="en-US" sz="2400" dirty="0"/>
              <a:t>a. Distressed child / young person may be helped to gain insight into their behaviour patterns and to develop alternative behaviours.</a:t>
            </a:r>
          </a:p>
          <a:p>
            <a:pPr eaLnBrk="1" hangingPunct="1"/>
            <a:r>
              <a:rPr lang="en-GB" altLang="en-US" sz="2400" dirty="0"/>
              <a:t>b. Participating Staff may be helped to review operational arrangements for managing distressed behaviours and supported in post incident emotional recovery process.</a:t>
            </a:r>
          </a:p>
        </p:txBody>
      </p:sp>
    </p:spTree>
    <p:extLst>
      <p:ext uri="{BB962C8B-B14F-4D97-AF65-F5344CB8AC3E}">
        <p14:creationId xmlns:p14="http://schemas.microsoft.com/office/powerpoint/2010/main" val="804781598"/>
      </p:ext>
    </p:extLst>
  </p:cSld>
  <p:clrMapOvr>
    <a:masterClrMapping/>
  </p:clrMapOvr>
  <p:transition spd="slow">
    <p:push dir="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052736"/>
            <a:ext cx="5904656" cy="576064"/>
          </a:xfrm>
        </p:spPr>
        <p:txBody>
          <a:bodyPr>
            <a:noAutofit/>
          </a:bodyPr>
          <a:lstStyle/>
          <a:p>
            <a:r>
              <a:rPr lang="en-GB" sz="3600" b="1" dirty="0"/>
              <a:t>Duty of Care</a:t>
            </a:r>
          </a:p>
        </p:txBody>
      </p:sp>
      <p:sp>
        <p:nvSpPr>
          <p:cNvPr id="4" name="TextBox 3"/>
          <p:cNvSpPr txBox="1"/>
          <p:nvPr/>
        </p:nvSpPr>
        <p:spPr>
          <a:xfrm>
            <a:off x="395536" y="2060848"/>
            <a:ext cx="8352928" cy="5047536"/>
          </a:xfrm>
          <a:prstGeom prst="rect">
            <a:avLst/>
          </a:prstGeom>
          <a:noFill/>
        </p:spPr>
        <p:txBody>
          <a:bodyPr wrap="square" rtlCol="0">
            <a:spAutoFit/>
          </a:bodyPr>
          <a:lstStyle/>
          <a:p>
            <a:pPr marL="285750" indent="-285750">
              <a:buFont typeface="Arial" panose="020B0604020202020204" pitchFamily="34" charset="0"/>
              <a:buChar char="•"/>
            </a:pPr>
            <a:r>
              <a:rPr lang="en-GB" sz="2800" dirty="0"/>
              <a:t>Within realms of own ability</a:t>
            </a:r>
          </a:p>
          <a:p>
            <a:pPr marL="285750" indent="-285750">
              <a:buFont typeface="Arial" panose="020B0604020202020204" pitchFamily="34" charset="0"/>
              <a:buChar char="•"/>
            </a:pPr>
            <a:r>
              <a:rPr lang="en-GB" sz="2800" dirty="0"/>
              <a:t>Proactive approach, to do nothing is un-acceptable</a:t>
            </a:r>
          </a:p>
          <a:p>
            <a:pPr marL="285750" indent="-285750">
              <a:buFont typeface="Arial" panose="020B0604020202020204" pitchFamily="34" charset="0"/>
              <a:buChar char="•"/>
            </a:pPr>
            <a:r>
              <a:rPr lang="en-GB" sz="2800" dirty="0"/>
              <a:t>Legality: Greater or more significant harm to self and others/property</a:t>
            </a:r>
          </a:p>
          <a:p>
            <a:pPr marL="285750" indent="-285750">
              <a:buFont typeface="Arial" panose="020B0604020202020204" pitchFamily="34" charset="0"/>
              <a:buChar char="•"/>
            </a:pPr>
            <a:r>
              <a:rPr lang="en-GB" sz="2800" dirty="0"/>
              <a:t>Foreseeability</a:t>
            </a:r>
          </a:p>
          <a:p>
            <a:pPr marL="285750" indent="-285750">
              <a:buFont typeface="Arial" panose="020B0604020202020204" pitchFamily="34" charset="0"/>
              <a:buChar char="•"/>
            </a:pPr>
            <a:r>
              <a:rPr lang="en-GB" sz="2800" dirty="0"/>
              <a:t>Proportionality in response to crisis behaviour</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Example Scenario: 2 pupils fighting in corridor</a:t>
            </a:r>
          </a:p>
          <a:p>
            <a:pPr marL="285750" indent="-285750">
              <a:buFont typeface="Arial" panose="020B0604020202020204" pitchFamily="34" charset="0"/>
              <a:buChar char="•"/>
            </a:pPr>
            <a:r>
              <a:rPr lang="en-GB" dirty="0"/>
              <a:t>Example Scenario: Throwing a laptop</a:t>
            </a:r>
          </a:p>
          <a:p>
            <a:endParaRPr lang="en-GB" b="1" dirty="0"/>
          </a:p>
          <a:p>
            <a:endParaRPr lang="en-GB" dirty="0"/>
          </a:p>
          <a:p>
            <a:endParaRPr lang="en-GB" dirty="0"/>
          </a:p>
        </p:txBody>
      </p:sp>
    </p:spTree>
    <p:extLst>
      <p:ext uri="{BB962C8B-B14F-4D97-AF65-F5344CB8AC3E}">
        <p14:creationId xmlns:p14="http://schemas.microsoft.com/office/powerpoint/2010/main" val="325087058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4"/>
          <p:cNvGraphicFramePr>
            <a:graphicFrameLocks noGrp="1" noChangeAspect="1"/>
          </p:cNvGraphicFramePr>
          <p:nvPr>
            <p:ph idx="1"/>
            <p:extLst>
              <p:ext uri="{D42A27DB-BD31-4B8C-83A1-F6EECF244321}">
                <p14:modId xmlns:p14="http://schemas.microsoft.com/office/powerpoint/2010/main" val="1339900897"/>
              </p:ext>
            </p:extLst>
          </p:nvPr>
        </p:nvGraphicFramePr>
        <p:xfrm>
          <a:off x="50800" y="1895624"/>
          <a:ext cx="8215313" cy="5397500"/>
        </p:xfrm>
        <a:graphic>
          <a:graphicData uri="http://schemas.openxmlformats.org/drawingml/2006/chart">
            <c:chart xmlns:c="http://schemas.openxmlformats.org/drawingml/2006/chart" xmlns:r="http://schemas.openxmlformats.org/officeDocument/2006/relationships" r:id="rId3"/>
          </a:graphicData>
        </a:graphic>
      </p:graphicFrame>
      <p:sp>
        <p:nvSpPr>
          <p:cNvPr id="121859"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r>
              <a:rPr lang="en-US" altLang="en-US" sz="3500" dirty="0"/>
              <a:t>All Behaviour is Communication</a:t>
            </a:r>
          </a:p>
        </p:txBody>
      </p:sp>
      <p:graphicFrame>
        <p:nvGraphicFramePr>
          <p:cNvPr id="4" name="Chart 3"/>
          <p:cNvGraphicFramePr>
            <a:graphicFrameLocks/>
          </p:cNvGraphicFramePr>
          <p:nvPr>
            <p:extLst>
              <p:ext uri="{D42A27DB-BD31-4B8C-83A1-F6EECF244321}">
                <p14:modId xmlns:p14="http://schemas.microsoft.com/office/powerpoint/2010/main" val="2508192781"/>
              </p:ext>
            </p:extLst>
          </p:nvPr>
        </p:nvGraphicFramePr>
        <p:xfrm>
          <a:off x="1187624" y="2057400"/>
          <a:ext cx="6912768" cy="39638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69136907"/>
      </p:ext>
    </p:extLst>
  </p:cSld>
  <p:clrMapOvr>
    <a:masterClrMapping/>
  </p:clrMapOvr>
  <p:transition spd="slow">
    <p:push dir="u"/>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Lets have a look at some video scenarios</a:t>
            </a:r>
          </a:p>
        </p:txBody>
      </p:sp>
      <p:sp>
        <p:nvSpPr>
          <p:cNvPr id="3" name="Content Placeholder 2"/>
          <p:cNvSpPr>
            <a:spLocks noGrp="1"/>
          </p:cNvSpPr>
          <p:nvPr>
            <p:ph idx="1"/>
          </p:nvPr>
        </p:nvSpPr>
        <p:spPr/>
        <p:txBody>
          <a:bodyPr/>
          <a:lstStyle/>
          <a:p>
            <a:r>
              <a:rPr lang="en-GB" dirty="0"/>
              <a:t>In groups discuss what behaviour is being communicated by the pupil and the teacher</a:t>
            </a:r>
          </a:p>
        </p:txBody>
      </p:sp>
    </p:spTree>
    <p:extLst>
      <p:ext uri="{BB962C8B-B14F-4D97-AF65-F5344CB8AC3E}">
        <p14:creationId xmlns:p14="http://schemas.microsoft.com/office/powerpoint/2010/main" val="3117429421"/>
      </p:ext>
    </p:extLst>
  </p:cSld>
  <p:clrMapOvr>
    <a:masterClrMapping/>
  </p:clrMapOvr>
  <p:transition spd="slow">
    <p:push dir="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Staff Debriefing</a:t>
            </a:r>
          </a:p>
        </p:txBody>
      </p:sp>
      <p:sp>
        <p:nvSpPr>
          <p:cNvPr id="3" name="Content Placeholder 2"/>
          <p:cNvSpPr>
            <a:spLocks noGrp="1"/>
          </p:cNvSpPr>
          <p:nvPr>
            <p:ph idx="1"/>
          </p:nvPr>
        </p:nvSpPr>
        <p:spPr/>
        <p:txBody>
          <a:bodyPr/>
          <a:lstStyle/>
          <a:p>
            <a:r>
              <a:rPr lang="en-GB" dirty="0"/>
              <a:t>Duty of Care to staff</a:t>
            </a:r>
          </a:p>
          <a:p>
            <a:r>
              <a:rPr lang="en-GB" dirty="0"/>
              <a:t>Violence Management Standard</a:t>
            </a:r>
          </a:p>
          <a:p>
            <a:r>
              <a:rPr lang="en-GB" dirty="0"/>
              <a:t>Physical Intervention Guidelines</a:t>
            </a:r>
          </a:p>
          <a:p>
            <a:r>
              <a:rPr lang="en-GB" dirty="0"/>
              <a:t>Times –when appropriate for staff and pupil</a:t>
            </a:r>
          </a:p>
          <a:p>
            <a:r>
              <a:rPr lang="en-GB" dirty="0"/>
              <a:t>Who does this? Relationships!</a:t>
            </a:r>
          </a:p>
          <a:p>
            <a:r>
              <a:rPr lang="en-GB" dirty="0"/>
              <a:t>No blame culture</a:t>
            </a:r>
          </a:p>
        </p:txBody>
      </p:sp>
    </p:spTree>
    <p:extLst>
      <p:ext uri="{BB962C8B-B14F-4D97-AF65-F5344CB8AC3E}">
        <p14:creationId xmlns:p14="http://schemas.microsoft.com/office/powerpoint/2010/main" val="1959331647"/>
      </p:ext>
    </p:extLst>
  </p:cSld>
  <p:clrMapOvr>
    <a:masterClrMapping/>
  </p:clrMapOvr>
  <p:transition spd="slow">
    <p:push dir="u"/>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67544" y="2492896"/>
            <a:ext cx="8072332" cy="1728192"/>
          </a:xfrm>
          <a:prstGeom prst="rect">
            <a:avLst/>
          </a:prstGeom>
        </p:spPr>
      </p:pic>
      <p:sp>
        <p:nvSpPr>
          <p:cNvPr id="5" name="Rectangle 4"/>
          <p:cNvSpPr/>
          <p:nvPr/>
        </p:nvSpPr>
        <p:spPr>
          <a:xfrm>
            <a:off x="1115616" y="980728"/>
            <a:ext cx="6408712" cy="1077218"/>
          </a:xfrm>
          <a:prstGeom prst="rect">
            <a:avLst/>
          </a:prstGeom>
        </p:spPr>
        <p:txBody>
          <a:bodyPr wrap="square">
            <a:spAutoFit/>
          </a:bodyPr>
          <a:lstStyle/>
          <a:p>
            <a:r>
              <a:rPr lang="en-GB" sz="3200" dirty="0"/>
              <a:t>GLOW – Yammer- All Behaviour is Communication</a:t>
            </a:r>
          </a:p>
        </p:txBody>
      </p:sp>
    </p:spTree>
    <p:extLst>
      <p:ext uri="{BB962C8B-B14F-4D97-AF65-F5344CB8AC3E}">
        <p14:creationId xmlns:p14="http://schemas.microsoft.com/office/powerpoint/2010/main" val="410520695"/>
      </p:ext>
    </p:extLst>
  </p:cSld>
  <p:clrMapOvr>
    <a:masterClrMapping/>
  </p:clrMapOvr>
  <p:transition spd="slow">
    <p:push dir="u"/>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a:t>And finally</a:t>
            </a:r>
          </a:p>
        </p:txBody>
      </p:sp>
      <p:sp>
        <p:nvSpPr>
          <p:cNvPr id="3" name="Text Placeholder 2"/>
          <p:cNvSpPr>
            <a:spLocks noGrp="1"/>
          </p:cNvSpPr>
          <p:nvPr>
            <p:ph type="body" idx="1"/>
          </p:nvPr>
        </p:nvSpPr>
        <p:spPr>
          <a:xfrm>
            <a:off x="531019" y="1215232"/>
            <a:ext cx="4040188" cy="639762"/>
          </a:xfrm>
        </p:spPr>
        <p:txBody>
          <a:bodyPr/>
          <a:lstStyle/>
          <a:p>
            <a:r>
              <a:rPr lang="en-GB" dirty="0"/>
              <a:t>Do</a:t>
            </a:r>
          </a:p>
        </p:txBody>
      </p:sp>
      <p:sp>
        <p:nvSpPr>
          <p:cNvPr id="4" name="Content Placeholder 3"/>
          <p:cNvSpPr>
            <a:spLocks noGrp="1"/>
          </p:cNvSpPr>
          <p:nvPr>
            <p:ph sz="half" idx="2"/>
          </p:nvPr>
        </p:nvSpPr>
        <p:spPr>
          <a:xfrm>
            <a:off x="395536" y="1854994"/>
            <a:ext cx="4040188" cy="4278461"/>
          </a:xfrm>
        </p:spPr>
        <p:txBody>
          <a:bodyPr/>
          <a:lstStyle/>
          <a:p>
            <a:r>
              <a:rPr lang="en-GB" sz="2000" dirty="0">
                <a:solidFill>
                  <a:srgbClr val="002060"/>
                </a:solidFill>
              </a:rPr>
              <a:t>Take time to know your pupils, learn their names</a:t>
            </a:r>
          </a:p>
          <a:p>
            <a:r>
              <a:rPr lang="en-GB" sz="2000" dirty="0">
                <a:solidFill>
                  <a:srgbClr val="002060"/>
                </a:solidFill>
              </a:rPr>
              <a:t>Treat them with respect</a:t>
            </a:r>
          </a:p>
          <a:p>
            <a:r>
              <a:rPr lang="en-GB" sz="2000" dirty="0">
                <a:solidFill>
                  <a:srgbClr val="002060"/>
                </a:solidFill>
              </a:rPr>
              <a:t>Be prepared</a:t>
            </a:r>
          </a:p>
          <a:p>
            <a:r>
              <a:rPr lang="en-GB" sz="2000" dirty="0">
                <a:solidFill>
                  <a:srgbClr val="002060"/>
                </a:solidFill>
              </a:rPr>
              <a:t>Create a nurturing learning environment</a:t>
            </a:r>
          </a:p>
          <a:p>
            <a:r>
              <a:rPr lang="en-GB" sz="2000" dirty="0">
                <a:solidFill>
                  <a:srgbClr val="002060"/>
                </a:solidFill>
              </a:rPr>
              <a:t>Seek and accept advice from others</a:t>
            </a:r>
          </a:p>
          <a:p>
            <a:r>
              <a:rPr lang="en-GB" sz="2000" dirty="0">
                <a:solidFill>
                  <a:srgbClr val="002060"/>
                </a:solidFill>
              </a:rPr>
              <a:t>Reflect on your practice</a:t>
            </a:r>
          </a:p>
          <a:p>
            <a:r>
              <a:rPr lang="en-GB" sz="2000" dirty="0">
                <a:solidFill>
                  <a:srgbClr val="002060"/>
                </a:solidFill>
              </a:rPr>
              <a:t>Have realistic goals on placement</a:t>
            </a:r>
          </a:p>
          <a:p>
            <a:r>
              <a:rPr lang="en-GB" sz="2000" dirty="0">
                <a:solidFill>
                  <a:srgbClr val="002060"/>
                </a:solidFill>
              </a:rPr>
              <a:t>Enjoy your successes</a:t>
            </a:r>
          </a:p>
        </p:txBody>
      </p:sp>
      <p:sp>
        <p:nvSpPr>
          <p:cNvPr id="5" name="Text Placeholder 4"/>
          <p:cNvSpPr>
            <a:spLocks noGrp="1"/>
          </p:cNvSpPr>
          <p:nvPr>
            <p:ph type="body" sz="quarter" idx="3"/>
          </p:nvPr>
        </p:nvSpPr>
        <p:spPr>
          <a:xfrm>
            <a:off x="4860032" y="690166"/>
            <a:ext cx="4041775" cy="639762"/>
          </a:xfrm>
        </p:spPr>
        <p:txBody>
          <a:bodyPr/>
          <a:lstStyle/>
          <a:p>
            <a:r>
              <a:rPr lang="en-GB" dirty="0"/>
              <a:t>Don’t</a:t>
            </a:r>
          </a:p>
        </p:txBody>
      </p:sp>
      <p:sp>
        <p:nvSpPr>
          <p:cNvPr id="6" name="Content Placeholder 5"/>
          <p:cNvSpPr>
            <a:spLocks noGrp="1"/>
          </p:cNvSpPr>
          <p:nvPr>
            <p:ph sz="quarter" idx="4"/>
          </p:nvPr>
        </p:nvSpPr>
        <p:spPr>
          <a:xfrm>
            <a:off x="4645025" y="1349431"/>
            <a:ext cx="4041775" cy="3951288"/>
          </a:xfrm>
        </p:spPr>
        <p:txBody>
          <a:bodyPr/>
          <a:lstStyle/>
          <a:p>
            <a:r>
              <a:rPr lang="en-GB" dirty="0">
                <a:solidFill>
                  <a:srgbClr val="C00000"/>
                </a:solidFill>
              </a:rPr>
              <a:t>Talk down to a pupil, either physically or verbally</a:t>
            </a:r>
          </a:p>
          <a:p>
            <a:r>
              <a:rPr lang="en-GB" dirty="0">
                <a:solidFill>
                  <a:srgbClr val="C00000"/>
                </a:solidFill>
              </a:rPr>
              <a:t>Expect to get it right all the time</a:t>
            </a:r>
          </a:p>
          <a:p>
            <a:r>
              <a:rPr lang="en-GB" dirty="0">
                <a:solidFill>
                  <a:srgbClr val="C00000"/>
                </a:solidFill>
              </a:rPr>
              <a:t>Expect that you can solve all problems, you won’t</a:t>
            </a:r>
          </a:p>
          <a:p>
            <a:r>
              <a:rPr lang="en-GB" dirty="0">
                <a:solidFill>
                  <a:srgbClr val="C00000"/>
                </a:solidFill>
              </a:rPr>
              <a:t>Get drawn into a confrontation</a:t>
            </a:r>
          </a:p>
        </p:txBody>
      </p:sp>
    </p:spTree>
    <p:extLst>
      <p:ext uri="{BB962C8B-B14F-4D97-AF65-F5344CB8AC3E}">
        <p14:creationId xmlns:p14="http://schemas.microsoft.com/office/powerpoint/2010/main" val="3770443603"/>
      </p:ext>
    </p:extLst>
  </p:cSld>
  <p:clrMapOvr>
    <a:masterClrMapping/>
  </p:clrMapOvr>
  <p:transition spd="slow">
    <p:push dir="u"/>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99592" y="1556792"/>
            <a:ext cx="7793037" cy="2379414"/>
          </a:xfrm>
        </p:spPr>
        <p:txBody>
          <a:bodyPr/>
          <a:lstStyle/>
          <a:p>
            <a:pPr algn="ctr" eaLnBrk="1" hangingPunct="1"/>
            <a:r>
              <a:rPr lang="en-GB" altLang="en-US" dirty="0"/>
              <a:t/>
            </a:r>
            <a:br>
              <a:rPr lang="en-GB" altLang="en-US" dirty="0"/>
            </a:br>
            <a:r>
              <a:rPr lang="en-GB" altLang="en-US" u="sng" dirty="0"/>
              <a:t>Remember</a:t>
            </a:r>
            <a:r>
              <a:rPr lang="en-GB" altLang="en-US" dirty="0"/>
              <a:t/>
            </a:r>
            <a:br>
              <a:rPr lang="en-GB" altLang="en-US" dirty="0"/>
            </a:br>
            <a:r>
              <a:rPr lang="en-GB" altLang="en-US" dirty="0"/>
              <a:t>The most effective resource in teaching is the teacher!</a:t>
            </a:r>
            <a:br>
              <a:rPr lang="en-GB" altLang="en-US" dirty="0"/>
            </a:br>
            <a:r>
              <a:rPr lang="en-GB" altLang="en-US" dirty="0"/>
              <a:t/>
            </a:r>
            <a:br>
              <a:rPr lang="en-GB" altLang="en-US" dirty="0"/>
            </a:br>
            <a:r>
              <a:rPr lang="en-GB" altLang="en-US" dirty="0">
                <a:solidFill>
                  <a:srgbClr val="00B050"/>
                </a:solidFill>
              </a:rPr>
              <a:t>Good Luck!</a:t>
            </a:r>
          </a:p>
        </p:txBody>
      </p:sp>
    </p:spTree>
    <p:extLst>
      <p:ext uri="{BB962C8B-B14F-4D97-AF65-F5344CB8AC3E}">
        <p14:creationId xmlns:p14="http://schemas.microsoft.com/office/powerpoint/2010/main" val="3773886619"/>
      </p:ext>
    </p:extLst>
  </p:cSld>
  <p:clrMapOvr>
    <a:masterClrMapping/>
  </p:clrMapOvr>
  <p:transition spd="slow">
    <p:push dir="u"/>
  </p:transition>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altLang="en-US" dirty="0"/>
              <a:t>Questions?</a:t>
            </a:r>
          </a:p>
        </p:txBody>
      </p:sp>
    </p:spTree>
    <p:extLst>
      <p:ext uri="{BB962C8B-B14F-4D97-AF65-F5344CB8AC3E}">
        <p14:creationId xmlns:p14="http://schemas.microsoft.com/office/powerpoint/2010/main" val="890092627"/>
      </p:ext>
    </p:extLst>
  </p:cSld>
  <p:clrMapOvr>
    <a:masterClrMapping/>
  </p:clrMapOvr>
  <p:transition spd="slow">
    <p:push dir="u"/>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Helpful links</a:t>
            </a:r>
          </a:p>
        </p:txBody>
      </p:sp>
      <p:sp>
        <p:nvSpPr>
          <p:cNvPr id="3" name="Content Placeholder 2"/>
          <p:cNvSpPr>
            <a:spLocks noGrp="1"/>
          </p:cNvSpPr>
          <p:nvPr>
            <p:ph idx="1"/>
          </p:nvPr>
        </p:nvSpPr>
        <p:spPr/>
        <p:txBody>
          <a:bodyPr/>
          <a:lstStyle/>
          <a:p>
            <a:r>
              <a:rPr lang="en-GB" dirty="0"/>
              <a:t>Autism Toolbox </a:t>
            </a:r>
            <a:r>
              <a:rPr lang="en-GB" dirty="0">
                <a:hlinkClick r:id="rId3"/>
              </a:rPr>
              <a:t>http://www.autismtoolbox.co.uk/</a:t>
            </a:r>
            <a:endParaRPr lang="en-GB" dirty="0"/>
          </a:p>
          <a:p>
            <a:r>
              <a:rPr lang="en-GB" dirty="0"/>
              <a:t>Nurture in Glasgow </a:t>
            </a:r>
            <a:r>
              <a:rPr lang="en-GB" dirty="0">
                <a:hlinkClick r:id="rId4"/>
              </a:rPr>
              <a:t>http://www.goglasgow.org.uk/Pages/Show/816</a:t>
            </a:r>
            <a:endParaRPr lang="en-GB" dirty="0"/>
          </a:p>
          <a:p>
            <a:endParaRPr lang="en-GB" dirty="0"/>
          </a:p>
        </p:txBody>
      </p:sp>
    </p:spTree>
    <p:extLst>
      <p:ext uri="{BB962C8B-B14F-4D97-AF65-F5344CB8AC3E}">
        <p14:creationId xmlns:p14="http://schemas.microsoft.com/office/powerpoint/2010/main" val="4016611088"/>
      </p:ext>
    </p:extLst>
  </p:cSld>
  <p:clrMapOvr>
    <a:masterClrMapping/>
  </p:clrMapOvr>
  <p:transition spd="slow">
    <p:push dir="u"/>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Helpful links</a:t>
            </a:r>
          </a:p>
        </p:txBody>
      </p:sp>
      <p:sp>
        <p:nvSpPr>
          <p:cNvPr id="3" name="Content Placeholder 2"/>
          <p:cNvSpPr>
            <a:spLocks noGrp="1"/>
          </p:cNvSpPr>
          <p:nvPr>
            <p:ph idx="1"/>
          </p:nvPr>
        </p:nvSpPr>
        <p:spPr/>
        <p:txBody>
          <a:bodyPr/>
          <a:lstStyle/>
          <a:p>
            <a:r>
              <a:rPr lang="en-GB" dirty="0"/>
              <a:t>ECIS </a:t>
            </a:r>
            <a:r>
              <a:rPr lang="en-GB" dirty="0">
                <a:hlinkClick r:id="rId3"/>
              </a:rPr>
              <a:t>http://www.goglasgow.org.uk/content/UserGenerated/file/Policies_Guidelines/SGL/ECIIS_PolicyGuidelines_June16.pdf</a:t>
            </a:r>
            <a:endParaRPr lang="en-GB" dirty="0"/>
          </a:p>
          <a:p>
            <a:r>
              <a:rPr lang="en-GB" dirty="0"/>
              <a:t>ACES &amp; trauma</a:t>
            </a:r>
          </a:p>
          <a:p>
            <a:pPr marL="0" indent="0">
              <a:buNone/>
            </a:pPr>
            <a:r>
              <a:rPr lang="en-GB" dirty="0">
                <a:hlinkClick r:id="rId4"/>
              </a:rPr>
              <a:t>https://www.ted.com/talks/nadine_burke_harris_how_childhood_trauma_affects_health_across_a_lifetime</a:t>
            </a:r>
            <a:endParaRPr lang="en-GB" dirty="0"/>
          </a:p>
          <a:p>
            <a:endParaRPr lang="en-GB" dirty="0"/>
          </a:p>
          <a:p>
            <a:endParaRPr lang="en-GB" dirty="0"/>
          </a:p>
        </p:txBody>
      </p:sp>
    </p:spTree>
    <p:extLst>
      <p:ext uri="{BB962C8B-B14F-4D97-AF65-F5344CB8AC3E}">
        <p14:creationId xmlns:p14="http://schemas.microsoft.com/office/powerpoint/2010/main" val="614016935"/>
      </p:ext>
    </p:extLst>
  </p:cSld>
  <p:clrMapOvr>
    <a:masterClrMapping/>
  </p:clrMapOvr>
  <p:transition spd="slow">
    <p:push dir="u"/>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Helpful links</a:t>
            </a:r>
          </a:p>
        </p:txBody>
      </p:sp>
      <p:sp>
        <p:nvSpPr>
          <p:cNvPr id="3" name="Content Placeholder 2"/>
          <p:cNvSpPr>
            <a:spLocks noGrp="1"/>
          </p:cNvSpPr>
          <p:nvPr>
            <p:ph idx="1"/>
          </p:nvPr>
        </p:nvSpPr>
        <p:spPr/>
        <p:txBody>
          <a:bodyPr/>
          <a:lstStyle/>
          <a:p>
            <a:r>
              <a:rPr lang="en-GB" dirty="0"/>
              <a:t>Dan </a:t>
            </a:r>
            <a:r>
              <a:rPr lang="en-GB" dirty="0" err="1"/>
              <a:t>Seigle</a:t>
            </a:r>
            <a:r>
              <a:rPr lang="en-GB" dirty="0"/>
              <a:t> – hand model of the brain:</a:t>
            </a:r>
          </a:p>
          <a:p>
            <a:pPr marL="0" indent="0">
              <a:buNone/>
            </a:pPr>
            <a:r>
              <a:rPr lang="en-GB" dirty="0">
                <a:hlinkClick r:id="rId3"/>
              </a:rPr>
              <a:t>https://www.google.co.uk/url?sa=t&amp;rct=j&amp;q=&amp;esrc=s&amp;source=web&amp;cd=2&amp;cad=rja&amp;uact=8&amp;ved=0ahUKEwiwhsyK9JnTAhWpB8AKHZpDBbgQtwIIIDAB&amp;url=https%3A%2F%2Fwww.youtube.com%2Fwatch%3Fv%3Dgm9CIJ74Oxw&amp;usg=AFQjCNFNt0x7Bst4MS58NW8e5czPX9UqUg</a:t>
            </a:r>
            <a:endParaRPr lang="en-GB" dirty="0"/>
          </a:p>
          <a:p>
            <a:pPr marL="0" indent="0">
              <a:buNone/>
            </a:pPr>
            <a:endParaRPr lang="en-GB" dirty="0"/>
          </a:p>
        </p:txBody>
      </p:sp>
    </p:spTree>
    <p:extLst>
      <p:ext uri="{BB962C8B-B14F-4D97-AF65-F5344CB8AC3E}">
        <p14:creationId xmlns:p14="http://schemas.microsoft.com/office/powerpoint/2010/main" val="341202165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4213" y="404813"/>
            <a:ext cx="7772400" cy="1143000"/>
          </a:xfrm>
        </p:spPr>
        <p:txBody>
          <a:bodyPr/>
          <a:lstStyle/>
          <a:p>
            <a:r>
              <a:rPr lang="en-GB" altLang="en-US" sz="3500" dirty="0"/>
              <a:t>Why do children become distressed?</a:t>
            </a:r>
          </a:p>
        </p:txBody>
      </p:sp>
      <p:sp>
        <p:nvSpPr>
          <p:cNvPr id="33795" name="Rectangle 3"/>
          <p:cNvSpPr>
            <a:spLocks noChangeArrowheads="1"/>
          </p:cNvSpPr>
          <p:nvPr/>
        </p:nvSpPr>
        <p:spPr bwMode="auto">
          <a:xfrm>
            <a:off x="457200" y="1524000"/>
            <a:ext cx="8229600"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chemeClr val="tx1"/>
                </a:solidFill>
                <a:latin typeface="Arial" charset="0"/>
              </a:defRPr>
            </a:lvl1pPr>
            <a:lvl2pPr marL="571500" defTabSz="762000">
              <a:defRPr>
                <a:solidFill>
                  <a:schemeClr val="tx1"/>
                </a:solidFill>
                <a:latin typeface="Arial" charset="0"/>
              </a:defRPr>
            </a:lvl2pPr>
            <a:lvl3pPr marL="1143000" defTabSz="762000">
              <a:defRPr>
                <a:solidFill>
                  <a:schemeClr val="tx1"/>
                </a:solidFill>
                <a:latin typeface="Arial" charset="0"/>
              </a:defRPr>
            </a:lvl3pPr>
            <a:lvl4pPr marL="1714500" defTabSz="762000">
              <a:defRPr>
                <a:solidFill>
                  <a:schemeClr val="tx1"/>
                </a:solidFill>
                <a:latin typeface="Arial" charset="0"/>
              </a:defRPr>
            </a:lvl4pPr>
            <a:lvl5pPr marL="2286000" defTabSz="762000">
              <a:defRPr>
                <a:solidFill>
                  <a:schemeClr val="tx1"/>
                </a:solidFill>
                <a:latin typeface="Arial" charset="0"/>
              </a:defRPr>
            </a:lvl5pPr>
            <a:lvl6pPr marL="2743200" defTabSz="762000" fontAlgn="base">
              <a:spcBef>
                <a:spcPct val="0"/>
              </a:spcBef>
              <a:spcAft>
                <a:spcPct val="0"/>
              </a:spcAft>
              <a:defRPr>
                <a:solidFill>
                  <a:schemeClr val="tx1"/>
                </a:solidFill>
                <a:latin typeface="Arial" charset="0"/>
              </a:defRPr>
            </a:lvl6pPr>
            <a:lvl7pPr marL="3200400" defTabSz="762000" fontAlgn="base">
              <a:spcBef>
                <a:spcPct val="0"/>
              </a:spcBef>
              <a:spcAft>
                <a:spcPct val="0"/>
              </a:spcAft>
              <a:defRPr>
                <a:solidFill>
                  <a:schemeClr val="tx1"/>
                </a:solidFill>
                <a:latin typeface="Arial" charset="0"/>
              </a:defRPr>
            </a:lvl7pPr>
            <a:lvl8pPr marL="3657600" defTabSz="762000" fontAlgn="base">
              <a:spcBef>
                <a:spcPct val="0"/>
              </a:spcBef>
              <a:spcAft>
                <a:spcPct val="0"/>
              </a:spcAft>
              <a:defRPr>
                <a:solidFill>
                  <a:schemeClr val="tx1"/>
                </a:solidFill>
                <a:latin typeface="Arial" charset="0"/>
              </a:defRPr>
            </a:lvl8pPr>
            <a:lvl9pPr marL="4114800" defTabSz="762000" fontAlgn="base">
              <a:spcBef>
                <a:spcPct val="0"/>
              </a:spcBef>
              <a:spcAft>
                <a:spcPct val="0"/>
              </a:spcAft>
              <a:defRPr>
                <a:solidFill>
                  <a:schemeClr val="tx1"/>
                </a:solidFill>
                <a:latin typeface="Arial" charset="0"/>
              </a:defRPr>
            </a:lvl9pPr>
          </a:lstStyle>
          <a:p>
            <a:pPr>
              <a:spcBef>
                <a:spcPct val="50000"/>
              </a:spcBef>
              <a:buClr>
                <a:schemeClr val="tx2"/>
              </a:buClr>
              <a:buSzPct val="75000"/>
              <a:buFont typeface="Wingdings" pitchFamily="2" charset="2"/>
              <a:buChar char="n"/>
            </a:pPr>
            <a:endParaRPr lang="en-GB" altLang="en-US" sz="2800" dirty="0"/>
          </a:p>
          <a:p>
            <a:pPr>
              <a:spcBef>
                <a:spcPct val="50000"/>
              </a:spcBef>
              <a:buClr>
                <a:schemeClr val="tx2"/>
              </a:buClr>
              <a:buSzPct val="75000"/>
              <a:buFont typeface="Wingdings" pitchFamily="2" charset="2"/>
              <a:buNone/>
            </a:pPr>
            <a:r>
              <a:rPr lang="en-GB" altLang="en-US" sz="2800" dirty="0"/>
              <a:t>Think about some reasons why children and young people become distressed, discuss with a partner.</a:t>
            </a:r>
          </a:p>
        </p:txBody>
      </p:sp>
    </p:spTree>
    <p:extLst>
      <p:ext uri="{BB962C8B-B14F-4D97-AF65-F5344CB8AC3E}">
        <p14:creationId xmlns:p14="http://schemas.microsoft.com/office/powerpoint/2010/main" val="202130669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4213" y="404813"/>
            <a:ext cx="7772400" cy="1143000"/>
          </a:xfrm>
        </p:spPr>
        <p:txBody>
          <a:bodyPr/>
          <a:lstStyle/>
          <a:p>
            <a:r>
              <a:rPr lang="en-GB" altLang="en-US" sz="3500" dirty="0"/>
              <a:t>Why do children become distressed?</a:t>
            </a:r>
          </a:p>
        </p:txBody>
      </p:sp>
      <p:sp>
        <p:nvSpPr>
          <p:cNvPr id="33795" name="Rectangle 3"/>
          <p:cNvSpPr>
            <a:spLocks noChangeArrowheads="1"/>
          </p:cNvSpPr>
          <p:nvPr/>
        </p:nvSpPr>
        <p:spPr bwMode="auto">
          <a:xfrm>
            <a:off x="457200" y="1524000"/>
            <a:ext cx="8229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chemeClr val="tx1"/>
                </a:solidFill>
                <a:latin typeface="Arial" charset="0"/>
              </a:defRPr>
            </a:lvl1pPr>
            <a:lvl2pPr marL="571500" defTabSz="762000">
              <a:defRPr>
                <a:solidFill>
                  <a:schemeClr val="tx1"/>
                </a:solidFill>
                <a:latin typeface="Arial" charset="0"/>
              </a:defRPr>
            </a:lvl2pPr>
            <a:lvl3pPr marL="1143000" defTabSz="762000">
              <a:defRPr>
                <a:solidFill>
                  <a:schemeClr val="tx1"/>
                </a:solidFill>
                <a:latin typeface="Arial" charset="0"/>
              </a:defRPr>
            </a:lvl3pPr>
            <a:lvl4pPr marL="1714500" defTabSz="762000">
              <a:defRPr>
                <a:solidFill>
                  <a:schemeClr val="tx1"/>
                </a:solidFill>
                <a:latin typeface="Arial" charset="0"/>
              </a:defRPr>
            </a:lvl4pPr>
            <a:lvl5pPr marL="2286000" defTabSz="762000">
              <a:defRPr>
                <a:solidFill>
                  <a:schemeClr val="tx1"/>
                </a:solidFill>
                <a:latin typeface="Arial" charset="0"/>
              </a:defRPr>
            </a:lvl5pPr>
            <a:lvl6pPr marL="2743200" defTabSz="762000" fontAlgn="base">
              <a:spcBef>
                <a:spcPct val="0"/>
              </a:spcBef>
              <a:spcAft>
                <a:spcPct val="0"/>
              </a:spcAft>
              <a:defRPr>
                <a:solidFill>
                  <a:schemeClr val="tx1"/>
                </a:solidFill>
                <a:latin typeface="Arial" charset="0"/>
              </a:defRPr>
            </a:lvl6pPr>
            <a:lvl7pPr marL="3200400" defTabSz="762000" fontAlgn="base">
              <a:spcBef>
                <a:spcPct val="0"/>
              </a:spcBef>
              <a:spcAft>
                <a:spcPct val="0"/>
              </a:spcAft>
              <a:defRPr>
                <a:solidFill>
                  <a:schemeClr val="tx1"/>
                </a:solidFill>
                <a:latin typeface="Arial" charset="0"/>
              </a:defRPr>
            </a:lvl7pPr>
            <a:lvl8pPr marL="3657600" defTabSz="762000" fontAlgn="base">
              <a:spcBef>
                <a:spcPct val="0"/>
              </a:spcBef>
              <a:spcAft>
                <a:spcPct val="0"/>
              </a:spcAft>
              <a:defRPr>
                <a:solidFill>
                  <a:schemeClr val="tx1"/>
                </a:solidFill>
                <a:latin typeface="Arial" charset="0"/>
              </a:defRPr>
            </a:lvl8pPr>
            <a:lvl9pPr marL="4114800" defTabSz="762000" fontAlgn="base">
              <a:spcBef>
                <a:spcPct val="0"/>
              </a:spcBef>
              <a:spcAft>
                <a:spcPct val="0"/>
              </a:spcAft>
              <a:defRPr>
                <a:solidFill>
                  <a:schemeClr val="tx1"/>
                </a:solidFill>
                <a:latin typeface="Arial" charset="0"/>
              </a:defRPr>
            </a:lvl9pPr>
          </a:lstStyle>
          <a:p>
            <a:pPr>
              <a:spcBef>
                <a:spcPct val="50000"/>
              </a:spcBef>
              <a:buClr>
                <a:schemeClr val="tx2"/>
              </a:buClr>
              <a:buSzPct val="75000"/>
              <a:buFont typeface="Wingdings" pitchFamily="2" charset="2"/>
              <a:buChar char="n"/>
            </a:pPr>
            <a:endParaRPr lang="en-GB" altLang="en-US" sz="2800" dirty="0"/>
          </a:p>
          <a:p>
            <a:pPr>
              <a:spcBef>
                <a:spcPct val="50000"/>
              </a:spcBef>
              <a:buClr>
                <a:schemeClr val="tx2"/>
              </a:buClr>
              <a:buSzPct val="75000"/>
              <a:buFont typeface="Wingdings" pitchFamily="2" charset="2"/>
              <a:buChar char="n"/>
            </a:pPr>
            <a:r>
              <a:rPr lang="en-GB" altLang="en-US" sz="2400" dirty="0"/>
              <a:t>Fight, flight, freeze response – threat  (functional anger)</a:t>
            </a:r>
          </a:p>
          <a:p>
            <a:pPr>
              <a:spcBef>
                <a:spcPct val="50000"/>
              </a:spcBef>
              <a:buClr>
                <a:schemeClr val="tx2"/>
              </a:buClr>
              <a:buSzPct val="75000"/>
              <a:buFont typeface="Wingdings" pitchFamily="2" charset="2"/>
              <a:buChar char="n"/>
            </a:pPr>
            <a:r>
              <a:rPr lang="en-GB" altLang="en-US" sz="2400" dirty="0"/>
              <a:t>Stress and coping</a:t>
            </a:r>
          </a:p>
          <a:p>
            <a:pPr>
              <a:spcBef>
                <a:spcPct val="50000"/>
              </a:spcBef>
              <a:buClr>
                <a:schemeClr val="tx2"/>
              </a:buClr>
              <a:buSzPct val="75000"/>
              <a:buFont typeface="Wingdings" pitchFamily="2" charset="2"/>
              <a:buChar char="n"/>
            </a:pPr>
            <a:r>
              <a:rPr lang="en-GB" altLang="en-US" sz="2400" dirty="0"/>
              <a:t>Additional Support Needs</a:t>
            </a:r>
          </a:p>
          <a:p>
            <a:pPr>
              <a:spcBef>
                <a:spcPct val="50000"/>
              </a:spcBef>
              <a:buClr>
                <a:schemeClr val="tx2"/>
              </a:buClr>
              <a:buSzPct val="75000"/>
              <a:buFont typeface="Wingdings" pitchFamily="2" charset="2"/>
              <a:buChar char="n"/>
            </a:pPr>
            <a:r>
              <a:rPr lang="en-GB" altLang="en-US" sz="2400" dirty="0"/>
              <a:t>Developmental stage</a:t>
            </a:r>
          </a:p>
          <a:p>
            <a:pPr>
              <a:spcBef>
                <a:spcPct val="50000"/>
              </a:spcBef>
              <a:buClr>
                <a:schemeClr val="tx2"/>
              </a:buClr>
              <a:buSzPct val="75000"/>
              <a:buFont typeface="Wingdings" pitchFamily="2" charset="2"/>
              <a:buChar char="n"/>
            </a:pPr>
            <a:r>
              <a:rPr lang="en-GB" altLang="en-US" sz="2400" dirty="0"/>
              <a:t>Reinforcement?</a:t>
            </a:r>
          </a:p>
          <a:p>
            <a:pPr>
              <a:spcBef>
                <a:spcPct val="50000"/>
              </a:spcBef>
              <a:buClr>
                <a:schemeClr val="tx2"/>
              </a:buClr>
              <a:buSzPct val="75000"/>
              <a:buFont typeface="Wingdings" pitchFamily="2" charset="2"/>
              <a:buChar char="n"/>
            </a:pPr>
            <a:r>
              <a:rPr lang="en-GB" altLang="en-US" sz="2400" dirty="0"/>
              <a:t>Link to internal working model of themselves as shameful</a:t>
            </a:r>
          </a:p>
          <a:p>
            <a:pPr>
              <a:spcBef>
                <a:spcPct val="50000"/>
              </a:spcBef>
              <a:buClr>
                <a:schemeClr val="tx2"/>
              </a:buClr>
              <a:buSzPct val="75000"/>
              <a:buFont typeface="Wingdings" pitchFamily="2" charset="2"/>
              <a:buChar char="n"/>
            </a:pPr>
            <a:r>
              <a:rPr lang="en-GB" altLang="en-US" sz="2400" dirty="0"/>
              <a:t>Trauma / ACES</a:t>
            </a:r>
          </a:p>
          <a:p>
            <a:pPr>
              <a:spcBef>
                <a:spcPct val="50000"/>
              </a:spcBef>
              <a:buClr>
                <a:schemeClr val="tx2"/>
              </a:buClr>
              <a:buSzPct val="75000"/>
              <a:buFont typeface="Wingdings" pitchFamily="2" charset="2"/>
              <a:buChar char="n"/>
            </a:pPr>
            <a:r>
              <a:rPr lang="en-GB" altLang="en-US" sz="2400" dirty="0"/>
              <a:t>Other?</a:t>
            </a:r>
          </a:p>
          <a:p>
            <a:pPr>
              <a:spcBef>
                <a:spcPct val="50000"/>
              </a:spcBef>
              <a:buClr>
                <a:schemeClr val="tx2"/>
              </a:buClr>
              <a:buSzPct val="75000"/>
              <a:buFont typeface="Wingdings" pitchFamily="2" charset="2"/>
              <a:buNone/>
            </a:pPr>
            <a:endParaRPr lang="en-GB" altLang="en-US" sz="2400" dirty="0"/>
          </a:p>
        </p:txBody>
      </p:sp>
    </p:spTree>
    <p:extLst>
      <p:ext uri="{BB962C8B-B14F-4D97-AF65-F5344CB8AC3E}">
        <p14:creationId xmlns:p14="http://schemas.microsoft.com/office/powerpoint/2010/main" val="85336543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z="3200" dirty="0"/>
              <a:t>Distressed versus Challenging Behaviour</a:t>
            </a:r>
          </a:p>
        </p:txBody>
      </p:sp>
      <p:sp>
        <p:nvSpPr>
          <p:cNvPr id="14339" name="Rectangle 3"/>
          <p:cNvSpPr>
            <a:spLocks noGrp="1" noChangeArrowheads="1"/>
          </p:cNvSpPr>
          <p:nvPr>
            <p:ph type="body" idx="1"/>
          </p:nvPr>
        </p:nvSpPr>
        <p:spPr/>
        <p:txBody>
          <a:bodyPr/>
          <a:lstStyle/>
          <a:p>
            <a:pPr marL="0" indent="0" eaLnBrk="1" hangingPunct="1">
              <a:buNone/>
            </a:pPr>
            <a:r>
              <a:rPr lang="en-GB" altLang="en-US" sz="2800" dirty="0"/>
              <a:t>All ‘Challenging Behaviour’ meets a need – for the individual it is a solution, not a problem!</a:t>
            </a:r>
          </a:p>
          <a:p>
            <a:pPr algn="ctr" eaLnBrk="1" hangingPunct="1">
              <a:buFont typeface="Wingdings" pitchFamily="2" charset="2"/>
              <a:buNone/>
            </a:pPr>
            <a:r>
              <a:rPr lang="en-GB" altLang="en-US" sz="2800" b="1" dirty="0">
                <a:solidFill>
                  <a:srgbClr val="FF0000"/>
                </a:solidFill>
              </a:rPr>
              <a:t>ALWAYS ASK YOURSELF</a:t>
            </a:r>
          </a:p>
          <a:p>
            <a:pPr eaLnBrk="1" hangingPunct="1">
              <a:buFont typeface="Wingdings" pitchFamily="2" charset="2"/>
              <a:buNone/>
            </a:pPr>
            <a:r>
              <a:rPr lang="en-GB" altLang="en-US" sz="2800" dirty="0"/>
              <a:t>What </a:t>
            </a:r>
            <a:r>
              <a:rPr lang="en-GB" altLang="en-US" sz="2800" b="1" dirty="0"/>
              <a:t>need</a:t>
            </a:r>
            <a:r>
              <a:rPr lang="en-GB" altLang="en-US" sz="2800" dirty="0"/>
              <a:t> does this behaviour meet for the other person ?</a:t>
            </a:r>
          </a:p>
          <a:p>
            <a:pPr eaLnBrk="1" hangingPunct="1">
              <a:buFont typeface="Wingdings" pitchFamily="2" charset="2"/>
              <a:buNone/>
            </a:pPr>
            <a:r>
              <a:rPr lang="en-GB" altLang="en-US" sz="2800" dirty="0"/>
              <a:t>Will my </a:t>
            </a:r>
            <a:r>
              <a:rPr lang="en-GB" altLang="en-US" sz="2800" b="1" dirty="0"/>
              <a:t>intervention</a:t>
            </a:r>
            <a:r>
              <a:rPr lang="en-GB" altLang="en-US" sz="2800" dirty="0"/>
              <a:t> make things better or worse ?</a:t>
            </a:r>
          </a:p>
          <a:p>
            <a:pPr eaLnBrk="1" hangingPunct="1">
              <a:buFont typeface="Wingdings" pitchFamily="2" charset="2"/>
              <a:buNone/>
            </a:pPr>
            <a:r>
              <a:rPr lang="en-GB" altLang="en-US" sz="2800" dirty="0"/>
              <a:t>Am I in </a:t>
            </a:r>
            <a:r>
              <a:rPr lang="en-GB" altLang="en-US" sz="2800" b="1" dirty="0"/>
              <a:t>control</a:t>
            </a:r>
            <a:r>
              <a:rPr lang="en-GB" altLang="en-US" sz="2800" dirty="0"/>
              <a:t> of myself ?</a:t>
            </a:r>
          </a:p>
        </p:txBody>
      </p:sp>
    </p:spTree>
    <p:extLst>
      <p:ext uri="{BB962C8B-B14F-4D97-AF65-F5344CB8AC3E}">
        <p14:creationId xmlns:p14="http://schemas.microsoft.com/office/powerpoint/2010/main" val="1364207300"/>
      </p:ext>
    </p:extLst>
  </p:cSld>
  <p:clrMapOvr>
    <a:masterClrMapping/>
  </p:clrMapOvr>
  <p:transition spd="slow">
    <p:push dir="u"/>
  </p:transition>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2710</TotalTime>
  <Words>6921</Words>
  <Application>Microsoft Office PowerPoint</Application>
  <PresentationFormat>On-screen Show (4:3)</PresentationFormat>
  <Paragraphs>788</Paragraphs>
  <Slides>68</Slides>
  <Notes>62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68</vt:i4>
      </vt:variant>
    </vt:vector>
  </HeadingPairs>
  <TitlesOfParts>
    <vt:vector size="76" baseType="lpstr">
      <vt:lpstr>ＭＳ Ｐゴシック</vt:lpstr>
      <vt:lpstr>Arial</vt:lpstr>
      <vt:lpstr>Calibri</vt:lpstr>
      <vt:lpstr>Comic Sans MS</vt:lpstr>
      <vt:lpstr>Tahoma</vt:lpstr>
      <vt:lpstr>Wingdings</vt:lpstr>
      <vt:lpstr>Wingdings 2</vt:lpstr>
      <vt:lpstr>Blends</vt:lpstr>
      <vt:lpstr>Supporting Glasgow’s Learners</vt:lpstr>
      <vt:lpstr>Outline of this mornings programme</vt:lpstr>
      <vt:lpstr>PowerPoint Presentation</vt:lpstr>
      <vt:lpstr>Positive Model of Behaviour Management</vt:lpstr>
      <vt:lpstr>Negative Model of Behaviour Management</vt:lpstr>
      <vt:lpstr>All Behaviour is Communication</vt:lpstr>
      <vt:lpstr>Why do children become distressed?</vt:lpstr>
      <vt:lpstr>Why do children become distressed?</vt:lpstr>
      <vt:lpstr>Distressed versus Challenging Behaviour</vt:lpstr>
      <vt:lpstr>Defining behaviour?</vt:lpstr>
      <vt:lpstr>Iceberg metaphor</vt:lpstr>
      <vt:lpstr>Video Clip- Negative and Positive Teacher responses</vt:lpstr>
      <vt:lpstr>Confrontation</vt:lpstr>
      <vt:lpstr>Think about a confrontation that you have witnessed or experienced and describe to the person next to you:-</vt:lpstr>
      <vt:lpstr>Confrontation Video Clip</vt:lpstr>
      <vt:lpstr>Feedback from Video Clip</vt:lpstr>
      <vt:lpstr>Impact of confrontation in the classroom</vt:lpstr>
      <vt:lpstr>Impact of confrontation</vt:lpstr>
      <vt:lpstr>Think about this!</vt:lpstr>
      <vt:lpstr>Classroom based responses to off task behaviour</vt:lpstr>
      <vt:lpstr>Possible Options</vt:lpstr>
      <vt:lpstr>The importance of planning responses in the classroom</vt:lpstr>
      <vt:lpstr>Problem Times</vt:lpstr>
      <vt:lpstr>Some strategies to try</vt:lpstr>
      <vt:lpstr>Setting a lesson-PRINT</vt:lpstr>
      <vt:lpstr>Noise Level</vt:lpstr>
      <vt:lpstr>Time</vt:lpstr>
      <vt:lpstr>Positive Feedback</vt:lpstr>
      <vt:lpstr>How to give Effective Feedback</vt:lpstr>
      <vt:lpstr>Behavioural Narration</vt:lpstr>
      <vt:lpstr>Steps for using behavioural narration</vt:lpstr>
      <vt:lpstr>Behavioural Narration vs Praise</vt:lpstr>
      <vt:lpstr>Correcting Non Disruptive Off Task Behaviours</vt:lpstr>
      <vt:lpstr>Correcting Disruptive Off Task Behaviours</vt:lpstr>
      <vt:lpstr>Problems with this approach</vt:lpstr>
      <vt:lpstr>A more effective way</vt:lpstr>
      <vt:lpstr>Guidelines for Giving Corrective Feedback</vt:lpstr>
      <vt:lpstr>Rules</vt:lpstr>
      <vt:lpstr>Activity</vt:lpstr>
      <vt:lpstr>PowerPoint Presentation</vt:lpstr>
      <vt:lpstr>Brain Physiology?</vt:lpstr>
      <vt:lpstr>Use your hands to imagine your brain</vt:lpstr>
      <vt:lpstr>Now we look at what happens when…</vt:lpstr>
      <vt:lpstr>If we flip our lid…</vt:lpstr>
      <vt:lpstr>Putting the lid back on</vt:lpstr>
      <vt:lpstr>Use of touch</vt:lpstr>
      <vt:lpstr>Positive Model of Behaviour Management</vt:lpstr>
      <vt:lpstr>Warning</vt:lpstr>
      <vt:lpstr>The Arousal Cycle</vt:lpstr>
      <vt:lpstr>The Arousal Cycle</vt:lpstr>
      <vt:lpstr>Pupil and Adult Comparison</vt:lpstr>
      <vt:lpstr>Response zones</vt:lpstr>
      <vt:lpstr>Emotion and Behaviour</vt:lpstr>
      <vt:lpstr>Adult Response in each zone</vt:lpstr>
      <vt:lpstr>The Arousal Cycle</vt:lpstr>
      <vt:lpstr>Phases of The Arousal Cycle</vt:lpstr>
      <vt:lpstr>Phases of The Arousal Cycle</vt:lpstr>
      <vt:lpstr>Phases of The Arousal Cycle</vt:lpstr>
      <vt:lpstr>Duty of Care</vt:lpstr>
      <vt:lpstr>Lets have a look at some video scenarios</vt:lpstr>
      <vt:lpstr>Staff Debriefing</vt:lpstr>
      <vt:lpstr>PowerPoint Presentation</vt:lpstr>
      <vt:lpstr>And finally</vt:lpstr>
      <vt:lpstr> Remember The most effective resource in teaching is the teacher!  Good Luck!</vt:lpstr>
      <vt:lpstr>Questions?</vt:lpstr>
      <vt:lpstr>Helpful links</vt:lpstr>
      <vt:lpstr>Helpful links</vt:lpstr>
      <vt:lpstr>Helpful links</vt:lpstr>
    </vt:vector>
  </TitlesOfParts>
  <Company>GCC Corporate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Behaviour is Communication</dc:title>
  <dc:subject>Education Staff</dc:subject>
  <dc:creator>Barry Syme, Alison Crawford</dc:creator>
  <cp:keywords>AB is C</cp:keywords>
  <cp:lastModifiedBy>Syme, Barry</cp:lastModifiedBy>
  <cp:revision>193</cp:revision>
  <cp:lastPrinted>2019-06-12T08:19:14Z</cp:lastPrinted>
  <dcterms:created xsi:type="dcterms:W3CDTF">2015-10-09T08:21:25Z</dcterms:created>
  <dcterms:modified xsi:type="dcterms:W3CDTF">2019-09-25T09:07:38Z</dcterms:modified>
</cp:coreProperties>
</file>