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doc" ContentType="application/msword"/>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handoutMasterIdLst>
    <p:handoutMasterId r:id="rId81"/>
  </p:handoutMasterIdLst>
  <p:sldIdLst>
    <p:sldId id="345" r:id="rId2"/>
    <p:sldId id="363" r:id="rId3"/>
    <p:sldId id="258" r:id="rId4"/>
    <p:sldId id="411" r:id="rId5"/>
    <p:sldId id="412" r:id="rId6"/>
    <p:sldId id="348" r:id="rId7"/>
    <p:sldId id="320" r:id="rId8"/>
    <p:sldId id="315" r:id="rId9"/>
    <p:sldId id="299" r:id="rId10"/>
    <p:sldId id="318" r:id="rId11"/>
    <p:sldId id="306" r:id="rId12"/>
    <p:sldId id="305" r:id="rId13"/>
    <p:sldId id="329" r:id="rId14"/>
    <p:sldId id="265" r:id="rId15"/>
    <p:sldId id="260" r:id="rId16"/>
    <p:sldId id="307" r:id="rId17"/>
    <p:sldId id="261" r:id="rId18"/>
    <p:sldId id="321" r:id="rId19"/>
    <p:sldId id="311" r:id="rId20"/>
    <p:sldId id="301" r:id="rId21"/>
    <p:sldId id="330" r:id="rId22"/>
    <p:sldId id="361" r:id="rId23"/>
    <p:sldId id="364" r:id="rId24"/>
    <p:sldId id="302" r:id="rId25"/>
    <p:sldId id="303" r:id="rId26"/>
    <p:sldId id="342" r:id="rId27"/>
    <p:sldId id="416" r:id="rId28"/>
    <p:sldId id="333" r:id="rId29"/>
    <p:sldId id="334" r:id="rId30"/>
    <p:sldId id="335" r:id="rId31"/>
    <p:sldId id="336" r:id="rId32"/>
    <p:sldId id="337" r:id="rId33"/>
    <p:sldId id="338" r:id="rId34"/>
    <p:sldId id="324" r:id="rId35"/>
    <p:sldId id="401" r:id="rId36"/>
    <p:sldId id="369" r:id="rId37"/>
    <p:sldId id="368" r:id="rId38"/>
    <p:sldId id="371" r:id="rId39"/>
    <p:sldId id="322" r:id="rId40"/>
    <p:sldId id="316" r:id="rId41"/>
    <p:sldId id="349" r:id="rId42"/>
    <p:sldId id="365" r:id="rId43"/>
    <p:sldId id="350" r:id="rId44"/>
    <p:sldId id="351" r:id="rId45"/>
    <p:sldId id="366" r:id="rId46"/>
    <p:sldId id="413" r:id="rId47"/>
    <p:sldId id="343" r:id="rId48"/>
    <p:sldId id="271" r:id="rId49"/>
    <p:sldId id="344" r:id="rId50"/>
    <p:sldId id="273" r:id="rId51"/>
    <p:sldId id="274" r:id="rId52"/>
    <p:sldId id="275" r:id="rId53"/>
    <p:sldId id="276" r:id="rId54"/>
    <p:sldId id="277" r:id="rId55"/>
    <p:sldId id="278" r:id="rId56"/>
    <p:sldId id="358" r:id="rId57"/>
    <p:sldId id="367" r:id="rId58"/>
    <p:sldId id="402" r:id="rId59"/>
    <p:sldId id="340" r:id="rId60"/>
    <p:sldId id="325" r:id="rId61"/>
    <p:sldId id="374" r:id="rId62"/>
    <p:sldId id="379" r:id="rId63"/>
    <p:sldId id="382" r:id="rId64"/>
    <p:sldId id="385" r:id="rId65"/>
    <p:sldId id="387" r:id="rId66"/>
    <p:sldId id="396" r:id="rId67"/>
    <p:sldId id="408" r:id="rId68"/>
    <p:sldId id="404" r:id="rId69"/>
    <p:sldId id="405" r:id="rId70"/>
    <p:sldId id="406" r:id="rId71"/>
    <p:sldId id="326" r:id="rId72"/>
    <p:sldId id="414" r:id="rId73"/>
    <p:sldId id="341" r:id="rId74"/>
    <p:sldId id="403" r:id="rId75"/>
    <p:sldId id="298" r:id="rId76"/>
    <p:sldId id="346" r:id="rId77"/>
    <p:sldId id="347" r:id="rId78"/>
    <p:sldId id="400" r:id="rId79"/>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guide id="3" orient="horz" pos="3131">
          <p15:clr>
            <a:srgbClr val="A4A3A4"/>
          </p15:clr>
        </p15:guide>
        <p15:guide id="4" pos="2144">
          <p15:clr>
            <a:srgbClr val="A4A3A4"/>
          </p15:clr>
        </p15:guide>
        <p15:guide id="5" orient="horz" pos="3124">
          <p15:clr>
            <a:srgbClr val="A4A3A4"/>
          </p15:clr>
        </p15:guide>
        <p15:guide id="6"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3430" autoAdjust="0"/>
  </p:normalViewPr>
  <p:slideViewPr>
    <p:cSldViewPr>
      <p:cViewPr varScale="1">
        <p:scale>
          <a:sx n="77" d="100"/>
          <a:sy n="77" d="100"/>
        </p:scale>
        <p:origin x="1842" y="8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p:scale>
          <a:sx n="90" d="100"/>
          <a:sy n="90" d="100"/>
        </p:scale>
        <p:origin x="-1306" y="662"/>
      </p:cViewPr>
      <p:guideLst>
        <p:guide orient="horz" pos="3127"/>
        <p:guide pos="2141"/>
        <p:guide orient="horz" pos="3131"/>
        <p:guide pos="2144"/>
        <p:guide orient="horz" pos="3124"/>
        <p:guide pos="213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45241199478486"/>
          <c:y val="0.18813559322033899"/>
          <c:w val="0.5097783572359843"/>
          <c:h val="0.66271186440677965"/>
        </c:manualLayout>
      </c:layout>
      <c:pieChart>
        <c:varyColors val="1"/>
        <c:ser>
          <c:idx val="1"/>
          <c:order val="0"/>
          <c:tx>
            <c:strRef>
              <c:f>Sheet1!$A$3</c:f>
              <c:strCache>
                <c:ptCount val="1"/>
              </c:strCache>
            </c:strRef>
          </c:tx>
          <c:spPr>
            <a:solidFill>
              <a:schemeClr val="accent2"/>
            </a:solidFill>
            <a:ln w="12020">
              <a:solidFill>
                <a:schemeClr val="tx1"/>
              </a:solidFill>
              <a:prstDash val="solid"/>
            </a:ln>
          </c:spPr>
          <c:dPt>
            <c:idx val="0"/>
            <c:bubble3D val="0"/>
            <c:spPr>
              <a:solidFill>
                <a:schemeClr val="accent1"/>
              </a:solidFill>
              <a:ln w="12020">
                <a:solidFill>
                  <a:schemeClr val="tx1"/>
                </a:solidFill>
                <a:prstDash val="solid"/>
              </a:ln>
            </c:spPr>
          </c:dPt>
          <c:dPt>
            <c:idx val="1"/>
            <c:bubble3D val="0"/>
          </c:dPt>
          <c:dPt>
            <c:idx val="2"/>
            <c:bubble3D val="0"/>
            <c:spPr>
              <a:solidFill>
                <a:schemeClr val="hlink"/>
              </a:solidFill>
              <a:ln w="12020">
                <a:solidFill>
                  <a:schemeClr val="tx1"/>
                </a:solidFill>
                <a:prstDash val="solid"/>
              </a:ln>
            </c:spPr>
          </c:dPt>
          <c:cat>
            <c:strRef>
              <c:f>Sheet1!$B$1:$D$1</c:f>
              <c:strCache>
                <c:ptCount val="3"/>
                <c:pt idx="0">
                  <c:v>words we use</c:v>
                </c:pt>
                <c:pt idx="1">
                  <c:v>body language</c:v>
                </c:pt>
                <c:pt idx="2">
                  <c:v>tone of voice</c:v>
                </c:pt>
              </c:strCache>
            </c:strRef>
          </c:cat>
          <c:val>
            <c:numRef>
              <c:f>Sheet1!$B$3:$D$3</c:f>
              <c:numCache>
                <c:formatCode>General</c:formatCode>
                <c:ptCount val="3"/>
              </c:numCache>
            </c:numRef>
          </c:val>
        </c:ser>
        <c:ser>
          <c:idx val="2"/>
          <c:order val="1"/>
          <c:tx>
            <c:strRef>
              <c:f>Sheet1!$A$4</c:f>
              <c:strCache>
                <c:ptCount val="1"/>
              </c:strCache>
            </c:strRef>
          </c:tx>
          <c:spPr>
            <a:solidFill>
              <a:schemeClr val="hlink"/>
            </a:solidFill>
            <a:ln w="12020">
              <a:solidFill>
                <a:schemeClr val="tx1"/>
              </a:solidFill>
              <a:prstDash val="solid"/>
            </a:ln>
          </c:spPr>
          <c:dPt>
            <c:idx val="0"/>
            <c:bubble3D val="0"/>
            <c:spPr>
              <a:solidFill>
                <a:schemeClr val="accent1"/>
              </a:solidFill>
              <a:ln w="12020">
                <a:solidFill>
                  <a:schemeClr val="tx1"/>
                </a:solidFill>
                <a:prstDash val="solid"/>
              </a:ln>
            </c:spPr>
          </c:dPt>
          <c:dPt>
            <c:idx val="1"/>
            <c:bubble3D val="0"/>
            <c:spPr>
              <a:solidFill>
                <a:schemeClr val="accent2"/>
              </a:solidFill>
              <a:ln w="12020">
                <a:solidFill>
                  <a:schemeClr val="tx1"/>
                </a:solidFill>
                <a:prstDash val="solid"/>
              </a:ln>
            </c:spPr>
          </c:dPt>
          <c:dPt>
            <c:idx val="2"/>
            <c:bubble3D val="0"/>
          </c:dPt>
          <c:cat>
            <c:strRef>
              <c:f>Sheet1!$B$1:$D$1</c:f>
              <c:strCache>
                <c:ptCount val="3"/>
                <c:pt idx="0">
                  <c:v>words we use</c:v>
                </c:pt>
                <c:pt idx="1">
                  <c:v>body language</c:v>
                </c:pt>
                <c:pt idx="2">
                  <c:v>tone of voice</c:v>
                </c:pt>
              </c:strCache>
            </c:strRef>
          </c:cat>
          <c:val>
            <c:numRef>
              <c:f>Sheet1!$B$4:$D$4</c:f>
              <c:numCache>
                <c:formatCode>General</c:formatCode>
                <c:ptCount val="3"/>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a:noFill/>
    </a:ln>
  </c:spPr>
  <c:txPr>
    <a:bodyPr/>
    <a:lstStyle/>
    <a:p>
      <a:pPr>
        <a:defRPr sz="1538" b="1" i="0" u="none" strike="noStrike" baseline="0">
          <a:solidFill>
            <a:schemeClr val="tx1"/>
          </a:solidFill>
          <a:latin typeface="Garamond"/>
          <a:ea typeface="Garamond"/>
          <a:cs typeface="Garamond"/>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18"/>
          <c:dPt>
            <c:idx val="1"/>
            <c:bubble3D val="0"/>
            <c:spPr>
              <a:solidFill>
                <a:srgbClr val="92D050"/>
              </a:solidFill>
            </c:spPr>
          </c:dPt>
          <c:dPt>
            <c:idx val="2"/>
            <c:bubble3D val="0"/>
            <c:spPr>
              <a:solidFill>
                <a:srgbClr val="FF0000"/>
              </a:solidFill>
            </c:spPr>
          </c:dPt>
          <c:dLbls>
            <c:dLbl>
              <c:idx val="1"/>
              <c:layout>
                <c:manualLayout>
                  <c:x val="-6.7617342286042298E-2"/>
                  <c:y val="0.33530008920534587"/>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2.1132128258897161E-2"/>
                  <c:y val="-0.30900494665843231"/>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100" baseline="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Sheet1!$A$3:$A$5</c:f>
              <c:strCache>
                <c:ptCount val="3"/>
                <c:pt idx="0">
                  <c:v>Words we use</c:v>
                </c:pt>
                <c:pt idx="1">
                  <c:v>Tone of voice</c:v>
                </c:pt>
                <c:pt idx="2">
                  <c:v>Body language</c:v>
                </c:pt>
              </c:strCache>
            </c:strRef>
          </c:cat>
          <c:val>
            <c:numRef>
              <c:f>Sheet1!$B$3:$B$5</c:f>
              <c:numCache>
                <c:formatCode>General</c:formatCode>
                <c:ptCount val="3"/>
                <c:pt idx="0">
                  <c:v>7</c:v>
                </c:pt>
                <c:pt idx="1">
                  <c:v>38</c:v>
                </c:pt>
                <c:pt idx="2">
                  <c:v>55</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35" cy="496332"/>
          </a:xfrm>
          <a:prstGeom prst="rect">
            <a:avLst/>
          </a:prstGeom>
        </p:spPr>
        <p:txBody>
          <a:bodyPr vert="horz" lIns="91320" tIns="45660" rIns="91320" bIns="45660" rtlCol="0"/>
          <a:lstStyle>
            <a:lvl1pPr algn="l">
              <a:defRPr sz="1200"/>
            </a:lvl1pPr>
          </a:lstStyle>
          <a:p>
            <a:endParaRPr lang="en-GB" dirty="0"/>
          </a:p>
        </p:txBody>
      </p:sp>
      <p:sp>
        <p:nvSpPr>
          <p:cNvPr id="3" name="Date Placeholder 2"/>
          <p:cNvSpPr>
            <a:spLocks noGrp="1"/>
          </p:cNvSpPr>
          <p:nvPr>
            <p:ph type="dt" sz="quarter" idx="1"/>
          </p:nvPr>
        </p:nvSpPr>
        <p:spPr>
          <a:xfrm>
            <a:off x="3849956" y="0"/>
            <a:ext cx="2946135" cy="496332"/>
          </a:xfrm>
          <a:prstGeom prst="rect">
            <a:avLst/>
          </a:prstGeom>
        </p:spPr>
        <p:txBody>
          <a:bodyPr vert="horz" lIns="91320" tIns="45660" rIns="91320" bIns="45660" rtlCol="0"/>
          <a:lstStyle>
            <a:lvl1pPr algn="r">
              <a:defRPr sz="1200"/>
            </a:lvl1pPr>
          </a:lstStyle>
          <a:p>
            <a:fld id="{E62140FB-AB6F-4D7A-9FA3-2416D2A6360F}" type="datetimeFigureOut">
              <a:rPr lang="en-GB" smtClean="0"/>
              <a:t>25/09/2019</a:t>
            </a:fld>
            <a:endParaRPr lang="en-GB" dirty="0"/>
          </a:p>
        </p:txBody>
      </p:sp>
      <p:sp>
        <p:nvSpPr>
          <p:cNvPr id="4" name="Footer Placeholder 3"/>
          <p:cNvSpPr>
            <a:spLocks noGrp="1"/>
          </p:cNvSpPr>
          <p:nvPr>
            <p:ph type="ftr" sz="quarter" idx="2"/>
          </p:nvPr>
        </p:nvSpPr>
        <p:spPr>
          <a:xfrm>
            <a:off x="1" y="9430309"/>
            <a:ext cx="2946135" cy="496331"/>
          </a:xfrm>
          <a:prstGeom prst="rect">
            <a:avLst/>
          </a:prstGeom>
        </p:spPr>
        <p:txBody>
          <a:bodyPr vert="horz" lIns="91320" tIns="45660" rIns="91320" bIns="4566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956" y="9430309"/>
            <a:ext cx="2946135" cy="496331"/>
          </a:xfrm>
          <a:prstGeom prst="rect">
            <a:avLst/>
          </a:prstGeom>
        </p:spPr>
        <p:txBody>
          <a:bodyPr vert="horz" lIns="91320" tIns="45660" rIns="91320" bIns="45660" rtlCol="0" anchor="b"/>
          <a:lstStyle>
            <a:lvl1pPr algn="r">
              <a:defRPr sz="1200"/>
            </a:lvl1pPr>
          </a:lstStyle>
          <a:p>
            <a:fld id="{B98E5FCA-8339-4462-AE1E-3F119CF709A6}" type="slidenum">
              <a:rPr lang="en-GB" smtClean="0"/>
              <a:t>‹#›</a:t>
            </a:fld>
            <a:endParaRPr lang="en-GB" dirty="0"/>
          </a:p>
        </p:txBody>
      </p:sp>
    </p:spTree>
    <p:extLst>
      <p:ext uri="{BB962C8B-B14F-4D97-AF65-F5344CB8AC3E}">
        <p14:creationId xmlns:p14="http://schemas.microsoft.com/office/powerpoint/2010/main" val="1734449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5659" cy="496411"/>
          </a:xfrm>
          <a:prstGeom prst="rect">
            <a:avLst/>
          </a:prstGeom>
        </p:spPr>
        <p:txBody>
          <a:bodyPr vert="horz" lIns="91320" tIns="45660" rIns="91320" bIns="45660" rtlCol="0"/>
          <a:lstStyle>
            <a:lvl1pPr algn="l">
              <a:defRPr sz="1200"/>
            </a:lvl1pPr>
          </a:lstStyle>
          <a:p>
            <a:endParaRPr lang="en-GB" dirty="0"/>
          </a:p>
        </p:txBody>
      </p:sp>
      <p:sp>
        <p:nvSpPr>
          <p:cNvPr id="3" name="Date Placeholder 2"/>
          <p:cNvSpPr>
            <a:spLocks noGrp="1"/>
          </p:cNvSpPr>
          <p:nvPr>
            <p:ph type="dt" idx="1"/>
          </p:nvPr>
        </p:nvSpPr>
        <p:spPr>
          <a:xfrm>
            <a:off x="3850444" y="2"/>
            <a:ext cx="2945659" cy="496411"/>
          </a:xfrm>
          <a:prstGeom prst="rect">
            <a:avLst/>
          </a:prstGeom>
        </p:spPr>
        <p:txBody>
          <a:bodyPr vert="horz" lIns="91320" tIns="45660" rIns="91320" bIns="45660" rtlCol="0"/>
          <a:lstStyle>
            <a:lvl1pPr algn="r">
              <a:defRPr sz="1200"/>
            </a:lvl1pPr>
          </a:lstStyle>
          <a:p>
            <a:fld id="{C54719E1-5693-4D4E-93F9-5B307753A974}" type="datetimeFigureOut">
              <a:rPr lang="en-GB" smtClean="0"/>
              <a:t>25/09/2019</a:t>
            </a:fld>
            <a:endParaRPr lang="en-GB" dirty="0"/>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1320" tIns="45660" rIns="91320" bIns="4566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320" tIns="45660" rIns="91320" bIns="456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30092"/>
            <a:ext cx="2945659" cy="496411"/>
          </a:xfrm>
          <a:prstGeom prst="rect">
            <a:avLst/>
          </a:prstGeom>
        </p:spPr>
        <p:txBody>
          <a:bodyPr vert="horz" lIns="91320" tIns="45660" rIns="91320" bIns="4566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30092"/>
            <a:ext cx="2945659" cy="496411"/>
          </a:xfrm>
          <a:prstGeom prst="rect">
            <a:avLst/>
          </a:prstGeom>
        </p:spPr>
        <p:txBody>
          <a:bodyPr vert="horz" lIns="91320" tIns="45660" rIns="91320" bIns="45660" rtlCol="0" anchor="b"/>
          <a:lstStyle>
            <a:lvl1pPr algn="r">
              <a:defRPr sz="1200"/>
            </a:lvl1pPr>
          </a:lstStyle>
          <a:p>
            <a:fld id="{DA30A74E-C5B9-4C99-94B2-D66018538941}" type="slidenum">
              <a:rPr lang="en-GB" smtClean="0"/>
              <a:t>‹#›</a:t>
            </a:fld>
            <a:endParaRPr lang="en-GB" dirty="0"/>
          </a:p>
        </p:txBody>
      </p:sp>
    </p:spTree>
    <p:extLst>
      <p:ext uri="{BB962C8B-B14F-4D97-AF65-F5344CB8AC3E}">
        <p14:creationId xmlns:p14="http://schemas.microsoft.com/office/powerpoint/2010/main" val="39995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Haim_Ginott#cite_note-bpc-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Psychotherapist" TargetMode="External"/><Relationship Id="rId4" Type="http://schemas.openxmlformats.org/officeDocument/2006/relationships/hyperlink" Target="https://en.wikipedia.org/wiki/Psychologist"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877888" y="715963"/>
            <a:ext cx="4960937" cy="3722687"/>
          </a:xfrm>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charset="0"/>
              <a:ea typeface="ＭＳ Ｐゴシック" pitchFamily="34" charset="-128"/>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1983" indent="-285378">
              <a:defRPr sz="2400">
                <a:solidFill>
                  <a:schemeClr val="tx1"/>
                </a:solidFill>
                <a:latin typeface="Arial" charset="0"/>
                <a:ea typeface="ＭＳ Ｐゴシック" pitchFamily="34" charset="-128"/>
              </a:defRPr>
            </a:lvl2pPr>
            <a:lvl3pPr marL="1141513" indent="-228303">
              <a:defRPr sz="2400">
                <a:solidFill>
                  <a:schemeClr val="tx1"/>
                </a:solidFill>
                <a:latin typeface="Arial" charset="0"/>
                <a:ea typeface="ＭＳ Ｐゴシック" pitchFamily="34" charset="-128"/>
              </a:defRPr>
            </a:lvl3pPr>
            <a:lvl4pPr marL="1598118" indent="-228303">
              <a:defRPr sz="2400">
                <a:solidFill>
                  <a:schemeClr val="tx1"/>
                </a:solidFill>
                <a:latin typeface="Arial" charset="0"/>
                <a:ea typeface="ＭＳ Ｐゴシック" pitchFamily="34" charset="-128"/>
              </a:defRPr>
            </a:lvl4pPr>
            <a:lvl5pPr marL="2054722" indent="-228303">
              <a:defRPr sz="2400">
                <a:solidFill>
                  <a:schemeClr val="tx1"/>
                </a:solidFill>
                <a:latin typeface="Arial" charset="0"/>
                <a:ea typeface="ＭＳ Ｐゴシック" pitchFamily="34" charset="-128"/>
              </a:defRPr>
            </a:lvl5pPr>
            <a:lvl6pPr marL="2511328" indent="-228303" eaLnBrk="0" fontAlgn="base" hangingPunct="0">
              <a:spcBef>
                <a:spcPct val="0"/>
              </a:spcBef>
              <a:spcAft>
                <a:spcPct val="0"/>
              </a:spcAft>
              <a:defRPr sz="2400">
                <a:solidFill>
                  <a:schemeClr val="tx1"/>
                </a:solidFill>
                <a:latin typeface="Arial" charset="0"/>
                <a:ea typeface="ＭＳ Ｐゴシック" pitchFamily="34" charset="-128"/>
              </a:defRPr>
            </a:lvl6pPr>
            <a:lvl7pPr marL="2967933" indent="-228303" eaLnBrk="0" fontAlgn="base" hangingPunct="0">
              <a:spcBef>
                <a:spcPct val="0"/>
              </a:spcBef>
              <a:spcAft>
                <a:spcPct val="0"/>
              </a:spcAft>
              <a:defRPr sz="2400">
                <a:solidFill>
                  <a:schemeClr val="tx1"/>
                </a:solidFill>
                <a:latin typeface="Arial" charset="0"/>
                <a:ea typeface="ＭＳ Ｐゴシック" pitchFamily="34" charset="-128"/>
              </a:defRPr>
            </a:lvl7pPr>
            <a:lvl8pPr marL="3424538" indent="-228303" eaLnBrk="0" fontAlgn="base" hangingPunct="0">
              <a:spcBef>
                <a:spcPct val="0"/>
              </a:spcBef>
              <a:spcAft>
                <a:spcPct val="0"/>
              </a:spcAft>
              <a:defRPr sz="2400">
                <a:solidFill>
                  <a:schemeClr val="tx1"/>
                </a:solidFill>
                <a:latin typeface="Arial" charset="0"/>
                <a:ea typeface="ＭＳ Ｐゴシック" pitchFamily="34" charset="-128"/>
              </a:defRPr>
            </a:lvl8pPr>
            <a:lvl9pPr marL="3881144" indent="-228303" eaLnBrk="0" fontAlgn="base" hangingPunct="0">
              <a:spcBef>
                <a:spcPct val="0"/>
              </a:spcBef>
              <a:spcAft>
                <a:spcPct val="0"/>
              </a:spcAft>
              <a:defRPr sz="2400">
                <a:solidFill>
                  <a:schemeClr val="tx1"/>
                </a:solidFill>
                <a:latin typeface="Arial" charset="0"/>
                <a:ea typeface="ＭＳ Ｐゴシック" pitchFamily="34" charset="-128"/>
              </a:defRPr>
            </a:lvl9pPr>
          </a:lstStyle>
          <a:p>
            <a:fld id="{64142A40-3797-43BD-88B2-EB8D1088A50C}" type="slidenum">
              <a:rPr lang="en-US" altLang="en-US" sz="1200"/>
              <a:pPr/>
              <a:t>1</a:t>
            </a:fld>
            <a:endParaRPr lang="en-US" altLang="en-US" sz="1200"/>
          </a:p>
        </p:txBody>
      </p:sp>
    </p:spTree>
    <p:extLst>
      <p:ext uri="{BB962C8B-B14F-4D97-AF65-F5344CB8AC3E}">
        <p14:creationId xmlns:p14="http://schemas.microsoft.com/office/powerpoint/2010/main" val="3044610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 minutes maximum, feedback through plenary.</a:t>
            </a:r>
          </a:p>
          <a:p>
            <a:r>
              <a:rPr lang="en-GB" dirty="0" smtClean="0"/>
              <a:t>Use Prompts below to elicit feedback.</a:t>
            </a:r>
          </a:p>
          <a:p>
            <a:r>
              <a:rPr lang="en-GB" dirty="0" smtClean="0"/>
              <a:t>What would you see?</a:t>
            </a:r>
          </a:p>
          <a:p>
            <a:r>
              <a:rPr lang="en-GB" dirty="0" smtClean="0"/>
              <a:t>What would you hear?</a:t>
            </a:r>
          </a:p>
          <a:p>
            <a:r>
              <a:rPr lang="en-GB" dirty="0" smtClean="0"/>
              <a:t>What would you feel?</a:t>
            </a:r>
          </a:p>
          <a:p>
            <a:endParaRPr lang="en-GB" dirty="0"/>
          </a:p>
          <a:p>
            <a:r>
              <a:rPr lang="en-GB" dirty="0" smtClean="0"/>
              <a:t>Take  feedback: one key point from each group to keep discussion flowing</a:t>
            </a:r>
          </a:p>
          <a:p>
            <a:endParaRPr lang="en-GB" dirty="0"/>
          </a:p>
          <a:p>
            <a:r>
              <a:rPr lang="en-GB" dirty="0" smtClean="0"/>
              <a:t>This picture is of a Primary School  space – what is it encouraging?</a:t>
            </a:r>
          </a:p>
          <a:p>
            <a:r>
              <a:rPr lang="en-GB" dirty="0" smtClean="0"/>
              <a:t>Co-operation</a:t>
            </a:r>
          </a:p>
          <a:p>
            <a:r>
              <a:rPr lang="en-GB" dirty="0" smtClean="0"/>
              <a:t>Curiosity</a:t>
            </a:r>
          </a:p>
          <a:p>
            <a:r>
              <a:rPr lang="en-GB" dirty="0" smtClean="0"/>
              <a:t>Exploration</a:t>
            </a:r>
          </a:p>
          <a:p>
            <a:r>
              <a:rPr lang="en-GB" dirty="0" smtClean="0"/>
              <a:t>Choice</a:t>
            </a:r>
          </a:p>
          <a:p>
            <a:r>
              <a:rPr lang="en-GB" dirty="0" smtClean="0"/>
              <a:t>Safety – ‘welcome’ and well organised, tidy and ordered</a:t>
            </a:r>
          </a:p>
          <a:p>
            <a:endParaRPr lang="en-GB" dirty="0"/>
          </a:p>
          <a:p>
            <a:r>
              <a:rPr lang="en-GB" b="1" dirty="0" smtClean="0"/>
              <a:t>NOTE:</a:t>
            </a:r>
            <a:r>
              <a:rPr lang="en-GB" dirty="0" smtClean="0"/>
              <a:t/>
            </a:r>
            <a:br>
              <a:rPr lang="en-GB" dirty="0" smtClean="0"/>
            </a:br>
            <a:r>
              <a:rPr lang="en-GB" dirty="0" smtClean="0"/>
              <a:t>1) If you have already done a lot of work on Nurturing </a:t>
            </a:r>
            <a:r>
              <a:rPr lang="en-GB" dirty="0"/>
              <a:t>P</a:t>
            </a:r>
            <a:r>
              <a:rPr lang="en-GB" dirty="0" smtClean="0"/>
              <a:t>rinciples  then an alternative reflective activity would be to ask staff to  rate how nurturing your school/their classroom/ playroom is on a scale of 1-10. </a:t>
            </a:r>
          </a:p>
          <a:p>
            <a:r>
              <a:rPr lang="en-GB" dirty="0" smtClean="0"/>
              <a:t>Supplementary questions on what you have done to get to that point on the scale and what you need to do next would complete the activity.</a:t>
            </a:r>
          </a:p>
          <a:p>
            <a:endParaRPr lang="en-GB" dirty="0"/>
          </a:p>
          <a:p>
            <a:endParaRPr lang="en-GB" dirty="0" smtClean="0"/>
          </a:p>
          <a:p>
            <a:r>
              <a:rPr lang="en-GB" dirty="0" smtClean="0"/>
              <a:t>2) If staff are </a:t>
            </a:r>
            <a:r>
              <a:rPr lang="en-GB" b="1" dirty="0" smtClean="0"/>
              <a:t>not </a:t>
            </a:r>
            <a:r>
              <a:rPr lang="en-GB" dirty="0" smtClean="0"/>
              <a:t>familiar with the Nurturing Principles you may want to spend a little more time focussing on them and perhaps looking at one or two keys ones in more depth</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10</a:t>
            </a:fld>
            <a:endParaRPr lang="en-GB" dirty="0"/>
          </a:p>
        </p:txBody>
      </p:sp>
    </p:spTree>
    <p:extLst>
      <p:ext uri="{BB962C8B-B14F-4D97-AF65-F5344CB8AC3E}">
        <p14:creationId xmlns:p14="http://schemas.microsoft.com/office/powerpoint/2010/main" val="218605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45DEEC-ED21-4A6E-A359-EC48B7C6AA26}" type="slidenum">
              <a:rPr lang="en-GB" altLang="en-US"/>
              <a:pPr/>
              <a:t>11</a:t>
            </a:fld>
            <a:endParaRPr lang="en-GB" altLang="en-US" dirty="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dirty="0" smtClean="0"/>
              <a:t>When considering this nurturing principle it is important to reflect on the fact that our behaviours take place</a:t>
            </a:r>
            <a:r>
              <a:rPr lang="en-US" altLang="en-US" baseline="0" dirty="0" smtClean="0"/>
              <a:t> within a relational context , so when we are thinking about children’s behaviours we must also be thinking about our own.</a:t>
            </a:r>
          </a:p>
          <a:p>
            <a:endParaRPr lang="en-US" altLang="en-US" dirty="0"/>
          </a:p>
          <a:p>
            <a:r>
              <a:rPr lang="en-US" altLang="en-US" baseline="0" dirty="0" smtClean="0"/>
              <a:t>This is most likely not new to you but is stands repeating:</a:t>
            </a:r>
          </a:p>
          <a:p>
            <a:endParaRPr lang="en-US" altLang="en-US" baseline="0" dirty="0" smtClean="0"/>
          </a:p>
          <a:p>
            <a:r>
              <a:rPr lang="en-US" altLang="en-US" baseline="0" dirty="0" smtClean="0"/>
              <a:t>As this diagram illustrates the greatest part of our communication is not through the words we use but through how we use our bodies. Our tone of voice can be used to convey acceptance, warmth, curiosity or it can be used to convey suspicion, hostility, superiority.</a:t>
            </a:r>
          </a:p>
          <a:p>
            <a:endParaRPr lang="en-US" altLang="en-US" baseline="0" dirty="0" smtClean="0"/>
          </a:p>
          <a:p>
            <a:r>
              <a:rPr lang="en-US" altLang="en-US" baseline="0" dirty="0" smtClean="0"/>
              <a:t>Our body language is even more important – our stance, awareness of ‘personal space’ , open-ness or closed , state of tension or relaxation all communicate our feelings and thoughts and the physiological processes in our body.</a:t>
            </a:r>
          </a:p>
          <a:p>
            <a:endParaRPr lang="en-US" altLang="en-US" baseline="0" dirty="0" smtClean="0"/>
          </a:p>
          <a:p>
            <a:r>
              <a:rPr lang="en-US" altLang="en-US" baseline="0" dirty="0" smtClean="0"/>
              <a:t>So understanding and being aware of what we are communicating through our behaviours is essential in helping us understand what children are communicating. What needs do children have that can result in distress and behaviour challenges if they are not met?</a:t>
            </a:r>
          </a:p>
          <a:p>
            <a:endParaRPr lang="en-US" altLang="en-US" baseline="0" dirty="0" smtClean="0"/>
          </a:p>
          <a:p>
            <a:endParaRPr lang="en-US" altLang="en-US" dirty="0"/>
          </a:p>
        </p:txBody>
      </p:sp>
    </p:spTree>
    <p:extLst>
      <p:ext uri="{BB962C8B-B14F-4D97-AF65-F5344CB8AC3E}">
        <p14:creationId xmlns:p14="http://schemas.microsoft.com/office/powerpoint/2010/main" val="1652580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activity we are looking at how anger is</a:t>
            </a:r>
            <a:r>
              <a:rPr lang="en-GB" baseline="0" dirty="0" smtClean="0"/>
              <a:t> expressed.</a:t>
            </a:r>
          </a:p>
          <a:p>
            <a:r>
              <a:rPr lang="en-GB" baseline="0" dirty="0" smtClean="0"/>
              <a:t>We are trying to get participants to think about the wide range of reasons as to why children become distressed and the importance of not jumping to one conclusion. We need to be thinking of distressed behaviour as a symptom of some underlying issue that we have not identified.</a:t>
            </a:r>
          </a:p>
          <a:p>
            <a:r>
              <a:rPr lang="en-GB" baseline="0" dirty="0" smtClean="0"/>
              <a:t>5 minutes in pairs with Post-Its</a:t>
            </a:r>
          </a:p>
          <a:p>
            <a:r>
              <a:rPr lang="en-GB" baseline="0" dirty="0" smtClean="0"/>
              <a:t>Ask for some feedback from the group.</a:t>
            </a:r>
          </a:p>
          <a:p>
            <a:endParaRPr lang="en-GB" baseline="0" dirty="0" smtClean="0"/>
          </a:p>
          <a:p>
            <a:endParaRPr lang="en-GB" baseline="0" dirty="0"/>
          </a:p>
          <a:p>
            <a:endParaRPr lang="en-GB" baseline="0" dirty="0" smtClean="0"/>
          </a:p>
        </p:txBody>
      </p:sp>
      <p:sp>
        <p:nvSpPr>
          <p:cNvPr id="4" name="Slide Number Placeholder 3"/>
          <p:cNvSpPr>
            <a:spLocks noGrp="1"/>
          </p:cNvSpPr>
          <p:nvPr>
            <p:ph type="sldNum" sz="quarter" idx="10"/>
          </p:nvPr>
        </p:nvSpPr>
        <p:spPr/>
        <p:txBody>
          <a:bodyPr/>
          <a:lstStyle/>
          <a:p>
            <a:fld id="{DA30A74E-C5B9-4C99-94B2-D66018538941}" type="slidenum">
              <a:rPr lang="en-GB" smtClean="0"/>
              <a:t>12</a:t>
            </a:fld>
            <a:endParaRPr lang="en-GB" dirty="0"/>
          </a:p>
        </p:txBody>
      </p:sp>
    </p:spTree>
    <p:extLst>
      <p:ext uri="{BB962C8B-B14F-4D97-AF65-F5344CB8AC3E}">
        <p14:creationId xmlns:p14="http://schemas.microsoft.com/office/powerpoint/2010/main" val="3913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Fight</a:t>
            </a:r>
            <a:r>
              <a:rPr lang="en-GB" baseline="0" dirty="0" smtClean="0"/>
              <a:t> or flight response- innate primitive behavioural response to a threat</a:t>
            </a:r>
          </a:p>
          <a:p>
            <a:r>
              <a:rPr lang="en-GB" baseline="0" dirty="0" smtClean="0"/>
              <a:t>Stress and coping- the individuals level of stress and anxiety reaches a point where they have to have emotional release and this is seen as distress</a:t>
            </a:r>
          </a:p>
          <a:p>
            <a:r>
              <a:rPr lang="en-GB" baseline="0" dirty="0" smtClean="0"/>
              <a:t>Additional Support Needs – e.g. Autism Spectrum Disorder, Language and Communication Impairment, Visual or Hearing Impairment, Cognitive difficulties.</a:t>
            </a:r>
          </a:p>
          <a:p>
            <a:r>
              <a:rPr lang="en-GB" baseline="0" dirty="0" smtClean="0"/>
              <a:t>Developmental stage – e.g. Terrible 2s, delayed development,</a:t>
            </a:r>
            <a:r>
              <a:rPr lang="en-GB" dirty="0" smtClean="0"/>
              <a:t> adolescent re-wiring</a:t>
            </a:r>
            <a:endParaRPr lang="en-GB" baseline="0" dirty="0" smtClean="0"/>
          </a:p>
          <a:p>
            <a:r>
              <a:rPr lang="en-GB" baseline="0" dirty="0" smtClean="0"/>
              <a:t>Reinforcement- child / young person has had previous behaviour reinforced , either positively or negatively so increasing likelihood of the behaviour being repeated.</a:t>
            </a:r>
          </a:p>
          <a:p>
            <a:r>
              <a:rPr lang="en-GB" baseline="0" dirty="0" smtClean="0"/>
              <a:t>Trauma- behaviour is linked to previous negative experience, attachment issues </a:t>
            </a:r>
            <a:r>
              <a:rPr lang="en-GB" dirty="0"/>
              <a:t> </a:t>
            </a:r>
            <a:r>
              <a:rPr lang="en-GB" dirty="0" smtClean="0"/>
              <a:t>and can be triggered by environmental factors like sounds or smells.</a:t>
            </a:r>
            <a:endParaRPr lang="en-GB" baseline="0" dirty="0" smtClean="0"/>
          </a:p>
          <a:p>
            <a:endParaRPr lang="en-GB" dirty="0"/>
          </a:p>
          <a:p>
            <a:r>
              <a:rPr lang="en-GB" dirty="0" smtClean="0"/>
              <a:t>NOTE:</a:t>
            </a:r>
            <a:br>
              <a:rPr lang="en-GB" dirty="0" smtClean="0"/>
            </a:br>
            <a:r>
              <a:rPr lang="en-GB" b="1" baseline="0" dirty="0" smtClean="0"/>
              <a:t>Other</a:t>
            </a:r>
            <a:r>
              <a:rPr lang="en-GB" baseline="0" dirty="0" smtClean="0"/>
              <a:t> might be context specific e.g. secondary colleagues may have to support young people who have  been socialising heavily the night before – lack of sleep/ hung over or who are developing a tobacco addiction and  really</a:t>
            </a:r>
            <a:r>
              <a:rPr lang="en-GB" dirty="0" smtClean="0"/>
              <a:t> want a cigarette. </a:t>
            </a:r>
          </a:p>
          <a:p>
            <a:endParaRPr lang="en-GB" baseline="0" dirty="0"/>
          </a:p>
          <a:p>
            <a:r>
              <a:rPr lang="en-GB" dirty="0" smtClean="0"/>
              <a:t>Please note this is not condoning such behaviours just recognising that they may be a part of a young person’s presentation.</a:t>
            </a:r>
          </a:p>
          <a:p>
            <a:endParaRPr lang="en-GB" baseline="0" dirty="0"/>
          </a:p>
          <a:p>
            <a:r>
              <a:rPr lang="en-GB" dirty="0" smtClean="0"/>
              <a:t>Early years colleagues may be working with young children who are pre-verbal and who are experiencing frustration in making their needs known to adults.</a:t>
            </a:r>
            <a:endParaRPr lang="en-GB" baseline="0" dirty="0" smtClean="0"/>
          </a:p>
        </p:txBody>
      </p:sp>
      <p:sp>
        <p:nvSpPr>
          <p:cNvPr id="4" name="Slide Number Placeholder 3"/>
          <p:cNvSpPr>
            <a:spLocks noGrp="1"/>
          </p:cNvSpPr>
          <p:nvPr>
            <p:ph type="sldNum" sz="quarter" idx="10"/>
          </p:nvPr>
        </p:nvSpPr>
        <p:spPr/>
        <p:txBody>
          <a:bodyPr/>
          <a:lstStyle/>
          <a:p>
            <a:fld id="{DA30A74E-C5B9-4C99-94B2-D66018538941}" type="slidenum">
              <a:rPr lang="en-GB" smtClean="0"/>
              <a:t>13</a:t>
            </a:fld>
            <a:endParaRPr lang="en-GB" dirty="0"/>
          </a:p>
        </p:txBody>
      </p:sp>
    </p:spTree>
    <p:extLst>
      <p:ext uri="{BB962C8B-B14F-4D97-AF65-F5344CB8AC3E}">
        <p14:creationId xmlns:p14="http://schemas.microsoft.com/office/powerpoint/2010/main" val="3913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be aware of how we feel in the situation as we will react in response to what we are seeing and hearing.</a:t>
            </a:r>
          </a:p>
          <a:p>
            <a:r>
              <a:rPr lang="en-GB" dirty="0" smtClean="0"/>
              <a:t>As</a:t>
            </a:r>
            <a:r>
              <a:rPr lang="en-GB" baseline="0" dirty="0" smtClean="0"/>
              <a:t> adults we feel that we have to do something as we perceive we are in charge. When we are challenged our natural emotions kick in and we can respond in ways that we would not normally. For example reactive or defensive responses, if a child or young person talks back at an adult and start to raise their voice then the adult will usually respond in a similar way.</a:t>
            </a:r>
          </a:p>
          <a:p>
            <a:endParaRPr lang="en-GB" baseline="0" dirty="0" smtClean="0"/>
          </a:p>
          <a:p>
            <a:r>
              <a:rPr lang="en-GB" baseline="0" dirty="0" smtClean="0"/>
              <a:t>Sometimes your intervention can significantly escalate the situation or even place the child or young person at greater risk.</a:t>
            </a:r>
          </a:p>
          <a:p>
            <a:r>
              <a:rPr lang="en-GB" baseline="0" dirty="0" smtClean="0"/>
              <a:t>Example: Pupil becomes distressed in class, runs out of the school and is chased by a member of staff. Pupil sees the staff member following him and tries to evade. He runs without thinking across a road looking behind him as teacher pursues him. He does not see a large truck approaching, fortunately the driver reacts in time and stops just in front of the pupil.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14</a:t>
            </a:fld>
            <a:endParaRPr lang="en-GB" dirty="0"/>
          </a:p>
        </p:txBody>
      </p:sp>
    </p:spTree>
    <p:extLst>
      <p:ext uri="{BB962C8B-B14F-4D97-AF65-F5344CB8AC3E}">
        <p14:creationId xmlns:p14="http://schemas.microsoft.com/office/powerpoint/2010/main" val="50709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Ask the group the question.</a:t>
            </a:r>
          </a:p>
          <a:p>
            <a:endParaRPr lang="en-GB" b="0" dirty="0" smtClean="0"/>
          </a:p>
          <a:p>
            <a:r>
              <a:rPr lang="en-GB" b="0" dirty="0" smtClean="0"/>
              <a:t>Looking</a:t>
            </a:r>
            <a:r>
              <a:rPr lang="en-GB" b="0" baseline="0" dirty="0" smtClean="0"/>
              <a:t> for a range of responses that highlight that individuals define challenging and aggressive behaviour differently . We apply our own personal experiences to this.</a:t>
            </a:r>
          </a:p>
          <a:p>
            <a:r>
              <a:rPr lang="en-GB" b="0" baseline="0" dirty="0" smtClean="0"/>
              <a:t>Challenging behaviour can be b</a:t>
            </a:r>
            <a:r>
              <a:rPr lang="en-GB" b="0" dirty="0" smtClean="0"/>
              <a:t>ehavioural, communicative, medical, developmental. </a:t>
            </a:r>
          </a:p>
          <a:p>
            <a:r>
              <a:rPr lang="en-GB" b="0" dirty="0" smtClean="0"/>
              <a:t>If you work in an environment where there are regular</a:t>
            </a:r>
            <a:r>
              <a:rPr lang="en-GB" b="0" baseline="0" dirty="0" smtClean="0"/>
              <a:t> incidents of distressed / challenging behaviour then your threshold is likely to be different to one where these incidents never happen. For example a Secure Unit, That is not to say that it is in any way acceptable but we need to be aware that people define behaviour differently.</a:t>
            </a:r>
          </a:p>
          <a:p>
            <a:endParaRPr lang="en-GB" b="0" baseline="0" dirty="0" smtClean="0"/>
          </a:p>
          <a:p>
            <a:r>
              <a:rPr lang="en-GB" b="0" baseline="0" dirty="0" smtClean="0"/>
              <a:t>We also need to be able to actually define behaviour in a clear way that others can understand.</a:t>
            </a:r>
          </a:p>
          <a:p>
            <a:r>
              <a:rPr lang="en-GB" b="0" baseline="0" dirty="0" smtClean="0"/>
              <a:t>If we think about Performance statements rather than Fuzzy statements.</a:t>
            </a:r>
          </a:p>
          <a:p>
            <a:r>
              <a:rPr lang="en-GB" b="0" baseline="0" dirty="0" smtClean="0"/>
              <a:t>A performance statement defines a behaviour in a way that anyone would be able to understand and see. For example: When distressed John will hit his hand off solid objects and hurt himself to a point where he will cry in pain. </a:t>
            </a:r>
          </a:p>
          <a:p>
            <a:r>
              <a:rPr lang="en-GB" b="0" baseline="0" dirty="0" smtClean="0"/>
              <a:t>When upset Sarah will throw objects and then try to hide under a table.</a:t>
            </a:r>
          </a:p>
          <a:p>
            <a:endParaRPr lang="en-GB" b="0" baseline="0" dirty="0" smtClean="0"/>
          </a:p>
          <a:p>
            <a:r>
              <a:rPr lang="en-GB" b="0" baseline="0" dirty="0" smtClean="0"/>
              <a:t>A fuzzy statement does not really describe the action but is more emotive and can be misinterpreted.</a:t>
            </a:r>
          </a:p>
          <a:p>
            <a:r>
              <a:rPr lang="en-GB" b="0" baseline="0" dirty="0" smtClean="0"/>
              <a:t>John just loses it and then goes mad!</a:t>
            </a:r>
          </a:p>
          <a:p>
            <a:r>
              <a:rPr lang="en-GB" b="0" baseline="0" dirty="0" smtClean="0"/>
              <a:t>Sarah goes off on one which really upsets the class!</a:t>
            </a:r>
            <a:endParaRPr lang="en-GB" b="0" dirty="0" smtClean="0"/>
          </a:p>
          <a:p>
            <a:endParaRPr lang="en-GB" b="0" dirty="0" smtClean="0"/>
          </a:p>
        </p:txBody>
      </p:sp>
      <p:sp>
        <p:nvSpPr>
          <p:cNvPr id="4" name="Slide Number Placeholder 3"/>
          <p:cNvSpPr>
            <a:spLocks noGrp="1"/>
          </p:cNvSpPr>
          <p:nvPr>
            <p:ph type="sldNum" sz="quarter" idx="10"/>
          </p:nvPr>
        </p:nvSpPr>
        <p:spPr/>
        <p:txBody>
          <a:bodyPr/>
          <a:lstStyle/>
          <a:p>
            <a:fld id="{DA30A74E-C5B9-4C99-94B2-D66018538941}" type="slidenum">
              <a:rPr lang="en-GB" smtClean="0"/>
              <a:t>15</a:t>
            </a:fld>
            <a:endParaRPr lang="en-GB" dirty="0"/>
          </a:p>
        </p:txBody>
      </p:sp>
    </p:spTree>
    <p:extLst>
      <p:ext uri="{BB962C8B-B14F-4D97-AF65-F5344CB8AC3E}">
        <p14:creationId xmlns:p14="http://schemas.microsoft.com/office/powerpoint/2010/main" val="149705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3308B-8A62-4416-8D2A-AB09E4EFE303}" type="slidenum">
              <a:rPr lang="en-GB" altLang="en-US"/>
              <a:pPr/>
              <a:t>16</a:t>
            </a:fld>
            <a:endParaRPr lang="en-GB" alt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xfrm>
            <a:off x="906358" y="4715907"/>
            <a:ext cx="4984962" cy="4467701"/>
          </a:xfrm>
        </p:spPr>
        <p:txBody>
          <a:bodyPr/>
          <a:lstStyle/>
          <a:p>
            <a:r>
              <a:rPr lang="en-US" altLang="en-US" dirty="0" smtClean="0"/>
              <a:t>Refer back to previous activity on slide 9</a:t>
            </a:r>
          </a:p>
          <a:p>
            <a:endParaRPr lang="en-US" altLang="en-US" dirty="0" smtClean="0"/>
          </a:p>
          <a:p>
            <a:r>
              <a:rPr lang="en-US" altLang="en-US" dirty="0" smtClean="0"/>
              <a:t>The behaviour you see and experience</a:t>
            </a:r>
            <a:r>
              <a:rPr lang="en-US" altLang="en-US" baseline="0" dirty="0" smtClean="0"/>
              <a:t> </a:t>
            </a:r>
            <a:r>
              <a:rPr lang="en-US" altLang="en-US" dirty="0" smtClean="0"/>
              <a:t>is the tip of the iceberg therefore we react to that.</a:t>
            </a:r>
          </a:p>
          <a:p>
            <a:r>
              <a:rPr lang="en-US" altLang="en-US" dirty="0" smtClean="0"/>
              <a:t>What</a:t>
            </a:r>
            <a:r>
              <a:rPr lang="en-US" altLang="en-US" baseline="0" dirty="0" smtClean="0"/>
              <a:t> we need to do is look at what is below the water where the real issues are and that is what needs to be looked at.</a:t>
            </a:r>
          </a:p>
          <a:p>
            <a:endParaRPr lang="en-US" altLang="en-US" dirty="0"/>
          </a:p>
          <a:p>
            <a:r>
              <a:rPr lang="en-US" altLang="en-US" dirty="0" smtClean="0"/>
              <a:t>This can be difficult in the heat of the moment but good knowledge of children and young people’s needs is  essential  as is good sharing of information , for example from class to class or playground to classroom. </a:t>
            </a:r>
          </a:p>
          <a:p>
            <a:endParaRPr lang="en-US" altLang="en-US" dirty="0"/>
          </a:p>
          <a:p>
            <a:r>
              <a:rPr lang="en-US" altLang="en-US" dirty="0" smtClean="0"/>
              <a:t>This allows us to ‘stop and think’ when we see a youngster becoming distressed. What do you already know, what has worked previously, what should you not do, what is your own emotional reaction, are you in control…..?</a:t>
            </a:r>
            <a:endParaRPr lang="en-US" altLang="en-US" dirty="0"/>
          </a:p>
        </p:txBody>
      </p:sp>
    </p:spTree>
    <p:extLst>
      <p:ext uri="{BB962C8B-B14F-4D97-AF65-F5344CB8AC3E}">
        <p14:creationId xmlns:p14="http://schemas.microsoft.com/office/powerpoint/2010/main" val="334766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individual task to be completed by the next</a:t>
            </a:r>
            <a:r>
              <a:rPr lang="en-GB" baseline="0" dirty="0" smtClean="0"/>
              <a:t> training session. </a:t>
            </a:r>
          </a:p>
          <a:p>
            <a:r>
              <a:rPr lang="en-GB" baseline="0" dirty="0" smtClean="0"/>
              <a:t>Provide staff with a recording sheet with prompts as part of a reflective diary.</a:t>
            </a:r>
          </a:p>
          <a:p>
            <a:r>
              <a:rPr lang="en-GB" baseline="0" dirty="0" smtClean="0"/>
              <a:t>Option SfL Workers may wish to work along with Class Teacher.</a:t>
            </a:r>
          </a:p>
          <a:p>
            <a:endParaRPr lang="en-GB" baseline="0" dirty="0" smtClean="0"/>
          </a:p>
          <a:p>
            <a:r>
              <a:rPr lang="en-GB" baseline="0" dirty="0" smtClean="0"/>
              <a:t>Notice aspects of your school and classroom, (environment, planning, curriculum, resources) that are helping to support the pupil you have been thinking about.</a:t>
            </a:r>
          </a:p>
          <a:p>
            <a:endParaRPr lang="en-GB" dirty="0"/>
          </a:p>
          <a:p>
            <a:endParaRPr lang="en-GB" dirty="0" smtClean="0"/>
          </a:p>
          <a:p>
            <a:r>
              <a:rPr lang="en-GB" b="1" dirty="0" smtClean="0"/>
              <a:t>PAUSE POINT FOR PRESENTERS</a:t>
            </a:r>
          </a:p>
          <a:p>
            <a:endParaRPr lang="en-GB" dirty="0"/>
          </a:p>
          <a:p>
            <a:r>
              <a:rPr lang="en-GB" dirty="0" smtClean="0"/>
              <a:t>What issues has this  section raised for you?</a:t>
            </a:r>
          </a:p>
          <a:p>
            <a:endParaRPr lang="en-GB" dirty="0"/>
          </a:p>
          <a:p>
            <a:r>
              <a:rPr lang="en-GB" dirty="0" smtClean="0"/>
              <a:t>Do all your staff know about the nurturing principles, attachment and trauma reactions?</a:t>
            </a:r>
          </a:p>
          <a:p>
            <a:r>
              <a:rPr lang="en-GB" dirty="0" smtClean="0"/>
              <a:t>Are you confident that this knowledge is being applied  by everyone?</a:t>
            </a:r>
          </a:p>
          <a:p>
            <a:r>
              <a:rPr lang="en-GB" dirty="0" smtClean="0"/>
              <a:t>Are you school’s approaches to wellbeing ‘trauma informed’?</a:t>
            </a:r>
          </a:p>
          <a:p>
            <a:r>
              <a:rPr lang="en-GB" dirty="0" smtClean="0"/>
              <a:t>Do you need to revisit  policies and guidelines?</a:t>
            </a:r>
          </a:p>
          <a:p>
            <a:endParaRPr lang="en-GB" dirty="0"/>
          </a:p>
          <a:p>
            <a:r>
              <a:rPr lang="en-GB" dirty="0" smtClean="0"/>
              <a:t>How are staff feeling? How are they (and you) nurtured?</a:t>
            </a:r>
          </a:p>
          <a:p>
            <a:endParaRPr lang="en-GB" dirty="0"/>
          </a:p>
          <a:p>
            <a:r>
              <a:rPr lang="en-GB" dirty="0" smtClean="0"/>
              <a:t>Do you need to spend more time reflecting on this as a staff before you go on to the next module?</a:t>
            </a:r>
          </a:p>
        </p:txBody>
      </p:sp>
      <p:sp>
        <p:nvSpPr>
          <p:cNvPr id="4" name="Slide Number Placeholder 3"/>
          <p:cNvSpPr>
            <a:spLocks noGrp="1"/>
          </p:cNvSpPr>
          <p:nvPr>
            <p:ph type="sldNum" sz="quarter" idx="10"/>
          </p:nvPr>
        </p:nvSpPr>
        <p:spPr/>
        <p:txBody>
          <a:bodyPr/>
          <a:lstStyle/>
          <a:p>
            <a:fld id="{DA30A74E-C5B9-4C99-94B2-D66018538941}" type="slidenum">
              <a:rPr lang="en-GB" smtClean="0"/>
              <a:t>17</a:t>
            </a:fld>
            <a:endParaRPr lang="en-GB" dirty="0"/>
          </a:p>
        </p:txBody>
      </p:sp>
    </p:spTree>
    <p:extLst>
      <p:ext uri="{BB962C8B-B14F-4D97-AF65-F5344CB8AC3E}">
        <p14:creationId xmlns:p14="http://schemas.microsoft.com/office/powerpoint/2010/main" val="307558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session we will be focussing on how we respond to</a:t>
            </a:r>
            <a:r>
              <a:rPr lang="en-GB" baseline="0" dirty="0" smtClean="0"/>
              <a:t> conflict- specifically how confrontations arise and how to use a restorative approach in response to an incident.</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18</a:t>
            </a:fld>
            <a:endParaRPr lang="en-GB" dirty="0"/>
          </a:p>
        </p:txBody>
      </p:sp>
    </p:spTree>
    <p:extLst>
      <p:ext uri="{BB962C8B-B14F-4D97-AF65-F5344CB8AC3E}">
        <p14:creationId xmlns:p14="http://schemas.microsoft.com/office/powerpoint/2010/main" val="28627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minutes in pairs, plenary feedback 5 minutes</a:t>
            </a:r>
          </a:p>
          <a:p>
            <a:endParaRPr lang="en-GB" dirty="0" smtClean="0"/>
          </a:p>
          <a:p>
            <a:r>
              <a:rPr lang="en-GB" dirty="0" smtClean="0"/>
              <a:t>Flipchart to record key words?</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19</a:t>
            </a:fld>
            <a:endParaRPr lang="en-GB" dirty="0"/>
          </a:p>
        </p:txBody>
      </p:sp>
    </p:spTree>
    <p:extLst>
      <p:ext uri="{BB962C8B-B14F-4D97-AF65-F5344CB8AC3E}">
        <p14:creationId xmlns:p14="http://schemas.microsoft.com/office/powerpoint/2010/main" val="116542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2</a:t>
            </a:fld>
            <a:endParaRPr lang="en-GB" dirty="0"/>
          </a:p>
        </p:txBody>
      </p:sp>
    </p:spTree>
    <p:extLst>
      <p:ext uri="{BB962C8B-B14F-4D97-AF65-F5344CB8AC3E}">
        <p14:creationId xmlns:p14="http://schemas.microsoft.com/office/powerpoint/2010/main" val="4011658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5B65A-A3BA-4F7B-B0C0-1D17BB892250}" type="slidenum">
              <a:rPr lang="en-GB" altLang="en-US"/>
              <a:pPr/>
              <a:t>20</a:t>
            </a:fld>
            <a:endParaRPr lang="en-GB" alt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marL="228303" indent="-228303"/>
            <a:endParaRPr lang="en-US" altLang="en-US" dirty="0"/>
          </a:p>
        </p:txBody>
      </p:sp>
    </p:spTree>
    <p:extLst>
      <p:ext uri="{BB962C8B-B14F-4D97-AF65-F5344CB8AC3E}">
        <p14:creationId xmlns:p14="http://schemas.microsoft.com/office/powerpoint/2010/main" val="740722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a:t>
            </a:r>
            <a:r>
              <a:rPr lang="en-GB" baseline="0" dirty="0" smtClean="0"/>
              <a:t> Minutes, try to focus on personal experience not necessarily in the classroom</a:t>
            </a:r>
          </a:p>
          <a:p>
            <a:endParaRPr lang="en-GB" baseline="0" dirty="0" smtClean="0"/>
          </a:p>
          <a:p>
            <a:r>
              <a:rPr lang="en-GB" baseline="0" dirty="0" smtClean="0"/>
              <a:t>Examples may be</a:t>
            </a:r>
          </a:p>
          <a:p>
            <a:r>
              <a:rPr lang="en-GB" baseline="0" dirty="0" smtClean="0"/>
              <a:t>Getting cut up by another car in traffic</a:t>
            </a:r>
          </a:p>
          <a:p>
            <a:r>
              <a:rPr lang="en-GB" baseline="0" dirty="0" smtClean="0"/>
              <a:t>Dealing with staff in a shop</a:t>
            </a:r>
          </a:p>
          <a:p>
            <a:r>
              <a:rPr lang="en-GB" baseline="0" dirty="0" smtClean="0"/>
              <a:t>Trying to get through to a help desk when your broadband is not working</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21</a:t>
            </a:fld>
            <a:endParaRPr lang="en-GB" dirty="0"/>
          </a:p>
        </p:txBody>
      </p:sp>
    </p:spTree>
    <p:extLst>
      <p:ext uri="{BB962C8B-B14F-4D97-AF65-F5344CB8AC3E}">
        <p14:creationId xmlns:p14="http://schemas.microsoft.com/office/powerpoint/2010/main" val="116542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22</a:t>
            </a:fld>
            <a:endParaRPr lang="en-GB" dirty="0"/>
          </a:p>
        </p:txBody>
      </p:sp>
    </p:spTree>
    <p:extLst>
      <p:ext uri="{BB962C8B-B14F-4D97-AF65-F5344CB8AC3E}">
        <p14:creationId xmlns:p14="http://schemas.microsoft.com/office/powerpoint/2010/main" val="3210103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the group</a:t>
            </a:r>
            <a:r>
              <a:rPr lang="en-GB" baseline="0" dirty="0" smtClean="0"/>
              <a:t> to respond to the questions provided?</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23</a:t>
            </a:fld>
            <a:endParaRPr lang="en-GB" dirty="0"/>
          </a:p>
        </p:txBody>
      </p:sp>
    </p:spTree>
    <p:extLst>
      <p:ext uri="{BB962C8B-B14F-4D97-AF65-F5344CB8AC3E}">
        <p14:creationId xmlns:p14="http://schemas.microsoft.com/office/powerpoint/2010/main" val="741727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think about the classroom environment and the effects of confrontation</a:t>
            </a:r>
            <a:r>
              <a:rPr lang="en-GB" baseline="0" dirty="0" smtClean="0"/>
              <a:t> in a class</a:t>
            </a:r>
            <a:r>
              <a:rPr lang="en-GB" baseline="0" dirty="0"/>
              <a:t> </a:t>
            </a:r>
            <a:r>
              <a:rPr lang="en-GB" baseline="0" dirty="0" smtClean="0"/>
              <a:t>on the adult</a:t>
            </a:r>
          </a:p>
          <a:p>
            <a:r>
              <a:rPr lang="en-GB" baseline="0" dirty="0" smtClean="0"/>
              <a:t>This may be going through the adults mind:-</a:t>
            </a:r>
          </a:p>
          <a:p>
            <a:r>
              <a:rPr lang="en-GB" baseline="0" dirty="0" smtClean="0"/>
              <a:t>Anger- I am the teacher / SfLW and what I say goes, this child / young person is challenging me. I cannot let this go “!</a:t>
            </a:r>
          </a:p>
          <a:p>
            <a:r>
              <a:rPr lang="en-GB" baseline="0" dirty="0" smtClean="0"/>
              <a:t>Fear- “If I lose this argument then I feel threatened and other pupils will see this” </a:t>
            </a:r>
          </a:p>
          <a:p>
            <a:r>
              <a:rPr lang="en-GB" baseline="0" dirty="0" smtClean="0"/>
              <a:t>Embarrassment- “If I have to seek help from a colleague then I have basically shown that I cannot manage this on my own, others may talk about me?”</a:t>
            </a:r>
          </a:p>
          <a:p>
            <a:r>
              <a:rPr lang="en-GB" baseline="0" dirty="0" smtClean="0"/>
              <a:t>Anxiety-” I am here to teach and help pupils learn, I don’t want to fall out with this pupil but!!!”</a:t>
            </a:r>
          </a:p>
          <a:p>
            <a:r>
              <a:rPr lang="en-GB" baseline="0" dirty="0" smtClean="0"/>
              <a:t>Blame- “This is my class and the other children / young people are being disrupted by this behaviour, something must be wrong with the pupil because I did nothing wrong. Probably has ADHD!”</a:t>
            </a:r>
          </a:p>
          <a:p>
            <a:r>
              <a:rPr lang="en-GB" baseline="0" dirty="0" smtClean="0"/>
              <a:t> </a:t>
            </a:r>
          </a:p>
        </p:txBody>
      </p:sp>
      <p:sp>
        <p:nvSpPr>
          <p:cNvPr id="4" name="Slide Number Placeholder 3"/>
          <p:cNvSpPr>
            <a:spLocks noGrp="1"/>
          </p:cNvSpPr>
          <p:nvPr>
            <p:ph type="sldNum" sz="quarter" idx="10"/>
          </p:nvPr>
        </p:nvSpPr>
        <p:spPr/>
        <p:txBody>
          <a:bodyPr/>
          <a:lstStyle/>
          <a:p>
            <a:fld id="{DA30A74E-C5B9-4C99-94B2-D66018538941}" type="slidenum">
              <a:rPr lang="en-GB" smtClean="0"/>
              <a:t>24</a:t>
            </a:fld>
            <a:endParaRPr lang="en-GB" dirty="0"/>
          </a:p>
        </p:txBody>
      </p:sp>
    </p:spTree>
    <p:extLst>
      <p:ext uri="{BB962C8B-B14F-4D97-AF65-F5344CB8AC3E}">
        <p14:creationId xmlns:p14="http://schemas.microsoft.com/office/powerpoint/2010/main" val="3178846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think about the classroom environment and the effects of confrontation</a:t>
            </a:r>
            <a:r>
              <a:rPr lang="en-GB" baseline="0" dirty="0" smtClean="0"/>
              <a:t> in a class on the pupil</a:t>
            </a:r>
          </a:p>
          <a:p>
            <a:r>
              <a:rPr lang="en-GB" baseline="0" dirty="0" smtClean="0"/>
              <a:t>This may be going through the pupil’s mind, may depend on the age of the child as adolescents perceive situations differently.</a:t>
            </a:r>
          </a:p>
          <a:p>
            <a:r>
              <a:rPr lang="en-GB" baseline="0" dirty="0" smtClean="0"/>
              <a:t>Anger- “Why is he / she going on at me and talking to me in that way?” “No one speaks to me like that”</a:t>
            </a:r>
          </a:p>
          <a:p>
            <a:r>
              <a:rPr lang="en-GB" baseline="0" dirty="0" smtClean="0"/>
              <a:t>Fear- “If I lose this argument then I feel threatened and others will see it”</a:t>
            </a:r>
          </a:p>
          <a:p>
            <a:r>
              <a:rPr lang="en-GB" baseline="0" dirty="0" smtClean="0"/>
              <a:t>Embarrassment- “I am being told off and embarrassed in front of my peers and they are looking and listening at me getting it from the teacher”</a:t>
            </a:r>
          </a:p>
          <a:p>
            <a:r>
              <a:rPr lang="en-GB" baseline="0" dirty="0" smtClean="0"/>
              <a:t>Anxiety-” I actually like the teacher/ adult but they are getting at me!”</a:t>
            </a:r>
          </a:p>
          <a:p>
            <a:r>
              <a:rPr lang="en-GB" baseline="0" dirty="0" smtClean="0"/>
              <a:t>Blame- “The teacher is nuts and is always looking at ways of getting me into trouble, I am always the one picked on!”</a:t>
            </a:r>
          </a:p>
        </p:txBody>
      </p:sp>
      <p:sp>
        <p:nvSpPr>
          <p:cNvPr id="4" name="Slide Number Placeholder 3"/>
          <p:cNvSpPr>
            <a:spLocks noGrp="1"/>
          </p:cNvSpPr>
          <p:nvPr>
            <p:ph type="sldNum" sz="quarter" idx="10"/>
          </p:nvPr>
        </p:nvSpPr>
        <p:spPr/>
        <p:txBody>
          <a:bodyPr/>
          <a:lstStyle/>
          <a:p>
            <a:fld id="{DA30A74E-C5B9-4C99-94B2-D66018538941}" type="slidenum">
              <a:rPr lang="en-GB" smtClean="0"/>
              <a:t>25</a:t>
            </a:fld>
            <a:endParaRPr lang="en-GB" dirty="0"/>
          </a:p>
        </p:txBody>
      </p:sp>
    </p:spTree>
    <p:extLst>
      <p:ext uri="{BB962C8B-B14F-4D97-AF65-F5344CB8AC3E}">
        <p14:creationId xmlns:p14="http://schemas.microsoft.com/office/powerpoint/2010/main" val="1885214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26</a:t>
            </a:fld>
            <a:endParaRPr lang="en-GB" dirty="0"/>
          </a:p>
        </p:txBody>
      </p:sp>
    </p:spTree>
    <p:extLst>
      <p:ext uri="{BB962C8B-B14F-4D97-AF65-F5344CB8AC3E}">
        <p14:creationId xmlns:p14="http://schemas.microsoft.com/office/powerpoint/2010/main" val="3765230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917575" y="744538"/>
            <a:ext cx="4962525" cy="3722687"/>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457B235E-CB35-4368-8CB9-FA1867E86115}" type="slidenum">
              <a:rPr lang="en-GB" smtClean="0"/>
              <a:pPr>
                <a:defRPr/>
              </a:pPr>
              <a:t>28</a:t>
            </a:fld>
            <a:endParaRPr lang="en-GB" dirty="0"/>
          </a:p>
        </p:txBody>
      </p:sp>
    </p:spTree>
    <p:extLst>
      <p:ext uri="{BB962C8B-B14F-4D97-AF65-F5344CB8AC3E}">
        <p14:creationId xmlns:p14="http://schemas.microsoft.com/office/powerpoint/2010/main" val="2791102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17575" y="744538"/>
            <a:ext cx="4962525" cy="3722687"/>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3060932E-984E-418B-BEC6-4B80F6E12374}" type="slidenum">
              <a:rPr lang="en-GB" smtClean="0"/>
              <a:pPr>
                <a:defRPr/>
              </a:pPr>
              <a:t>29</a:t>
            </a:fld>
            <a:endParaRPr lang="en-GB" dirty="0"/>
          </a:p>
        </p:txBody>
      </p:sp>
    </p:spTree>
    <p:extLst>
      <p:ext uri="{BB962C8B-B14F-4D97-AF65-F5344CB8AC3E}">
        <p14:creationId xmlns:p14="http://schemas.microsoft.com/office/powerpoint/2010/main" val="3219662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17575" y="744538"/>
            <a:ext cx="4962525" cy="3722687"/>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A5A842B-8039-4B3D-9EC5-E6BCDF654C23}" type="slidenum">
              <a:rPr lang="en-GB" smtClean="0"/>
              <a:pPr>
                <a:defRPr/>
              </a:pPr>
              <a:t>30</a:t>
            </a:fld>
            <a:endParaRPr lang="en-GB" dirty="0"/>
          </a:p>
        </p:txBody>
      </p:sp>
    </p:spTree>
    <p:extLst>
      <p:ext uri="{BB962C8B-B14F-4D97-AF65-F5344CB8AC3E}">
        <p14:creationId xmlns:p14="http://schemas.microsoft.com/office/powerpoint/2010/main" val="182994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programme is designed to be delivered over 4 sessions</a:t>
            </a:r>
            <a:r>
              <a:rPr lang="en-GB" baseline="0" dirty="0" smtClean="0"/>
              <a:t> of 50-60 minutes.</a:t>
            </a:r>
          </a:p>
          <a:p>
            <a:r>
              <a:rPr lang="en-GB" baseline="0" dirty="0" smtClean="0"/>
              <a:t>It is aimed at all staff in schools. SfL Workers may wish to work with teaching staff on some of the activities.</a:t>
            </a:r>
          </a:p>
          <a:p>
            <a:r>
              <a:rPr lang="en-GB" baseline="0" dirty="0" smtClean="0"/>
              <a:t>Although it can be delivered over 1 day, there are opportunities for staff to reflect on what they have learned and take this back to their classroom. This serves as the basis for the next session.</a:t>
            </a:r>
          </a:p>
          <a:p>
            <a:r>
              <a:rPr lang="en-GB" baseline="0" dirty="0" smtClean="0"/>
              <a:t>The programme must be delivered in order and all 4 modules are required to complete the training course.</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a:t>
            </a:fld>
            <a:endParaRPr lang="en-GB" dirty="0"/>
          </a:p>
        </p:txBody>
      </p:sp>
    </p:spTree>
    <p:extLst>
      <p:ext uri="{BB962C8B-B14F-4D97-AF65-F5344CB8AC3E}">
        <p14:creationId xmlns:p14="http://schemas.microsoft.com/office/powerpoint/2010/main" val="3508328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917575" y="744538"/>
            <a:ext cx="4962525" cy="3722687"/>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04C784E0-117F-41FA-851C-DD3F8F2C8295}" type="slidenum">
              <a:rPr lang="en-GB" smtClean="0"/>
              <a:pPr>
                <a:defRPr/>
              </a:pPr>
              <a:t>31</a:t>
            </a:fld>
            <a:endParaRPr lang="en-GB" dirty="0"/>
          </a:p>
        </p:txBody>
      </p:sp>
    </p:spTree>
    <p:extLst>
      <p:ext uri="{BB962C8B-B14F-4D97-AF65-F5344CB8AC3E}">
        <p14:creationId xmlns:p14="http://schemas.microsoft.com/office/powerpoint/2010/main" val="1388195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99" indent="-285692" eaLnBrk="0" hangingPunct="0">
              <a:spcBef>
                <a:spcPct val="30000"/>
              </a:spcBef>
              <a:defRPr sz="1200">
                <a:solidFill>
                  <a:schemeClr val="tx1"/>
                </a:solidFill>
                <a:latin typeface="Arial" charset="0"/>
              </a:defRPr>
            </a:lvl2pPr>
            <a:lvl3pPr marL="1142768" indent="-228552" eaLnBrk="0" hangingPunct="0">
              <a:spcBef>
                <a:spcPct val="30000"/>
              </a:spcBef>
              <a:defRPr sz="1200">
                <a:solidFill>
                  <a:schemeClr val="tx1"/>
                </a:solidFill>
                <a:latin typeface="Arial" charset="0"/>
              </a:defRPr>
            </a:lvl3pPr>
            <a:lvl4pPr marL="1599876" indent="-228552" eaLnBrk="0" hangingPunct="0">
              <a:spcBef>
                <a:spcPct val="30000"/>
              </a:spcBef>
              <a:defRPr sz="1200">
                <a:solidFill>
                  <a:schemeClr val="tx1"/>
                </a:solidFill>
                <a:latin typeface="Arial" charset="0"/>
              </a:defRPr>
            </a:lvl4pPr>
            <a:lvl5pPr marL="2056983" indent="-228552" eaLnBrk="0" hangingPunct="0">
              <a:spcBef>
                <a:spcPct val="30000"/>
              </a:spcBef>
              <a:defRPr sz="1200">
                <a:solidFill>
                  <a:schemeClr val="tx1"/>
                </a:solidFill>
                <a:latin typeface="Arial" charset="0"/>
              </a:defRPr>
            </a:lvl5pPr>
            <a:lvl6pPr marL="2514090" indent="-228552" eaLnBrk="0" fontAlgn="base" hangingPunct="0">
              <a:spcBef>
                <a:spcPct val="30000"/>
              </a:spcBef>
              <a:spcAft>
                <a:spcPct val="0"/>
              </a:spcAft>
              <a:defRPr sz="1200">
                <a:solidFill>
                  <a:schemeClr val="tx1"/>
                </a:solidFill>
                <a:latin typeface="Arial" charset="0"/>
              </a:defRPr>
            </a:lvl6pPr>
            <a:lvl7pPr marL="2971198" indent="-228552" eaLnBrk="0" fontAlgn="base" hangingPunct="0">
              <a:spcBef>
                <a:spcPct val="30000"/>
              </a:spcBef>
              <a:spcAft>
                <a:spcPct val="0"/>
              </a:spcAft>
              <a:defRPr sz="1200">
                <a:solidFill>
                  <a:schemeClr val="tx1"/>
                </a:solidFill>
                <a:latin typeface="Arial" charset="0"/>
              </a:defRPr>
            </a:lvl7pPr>
            <a:lvl8pPr marL="3428306" indent="-228552" eaLnBrk="0" fontAlgn="base" hangingPunct="0">
              <a:spcBef>
                <a:spcPct val="30000"/>
              </a:spcBef>
              <a:spcAft>
                <a:spcPct val="0"/>
              </a:spcAft>
              <a:defRPr sz="1200">
                <a:solidFill>
                  <a:schemeClr val="tx1"/>
                </a:solidFill>
                <a:latin typeface="Arial" charset="0"/>
              </a:defRPr>
            </a:lvl8pPr>
            <a:lvl9pPr marL="3885412" indent="-228552"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123C71B-F380-4947-8A44-B13AF8C5DD99}" type="slidenum">
              <a:rPr lang="en-GB" altLang="en-US" smtClean="0"/>
              <a:pPr eaLnBrk="1" hangingPunct="1">
                <a:spcBef>
                  <a:spcPct val="0"/>
                </a:spcBef>
                <a:defRPr/>
              </a:pPr>
              <a:t>32</a:t>
            </a:fld>
            <a:endParaRPr lang="en-GB" altLang="en-US" dirty="0" smtClean="0"/>
          </a:p>
        </p:txBody>
      </p:sp>
      <p:sp>
        <p:nvSpPr>
          <p:cNvPr id="44035" name="Slide Image Placeholder 1"/>
          <p:cNvSpPr>
            <a:spLocks noGrp="1" noRot="1" noChangeAspect="1" noTextEdit="1"/>
          </p:cNvSpPr>
          <p:nvPr>
            <p:ph type="sldImg"/>
          </p:nvPr>
        </p:nvSpPr>
        <p:spPr>
          <a:xfrm>
            <a:off x="919163" y="746125"/>
            <a:ext cx="4960937" cy="3721100"/>
          </a:xfrm>
          <a:ln/>
        </p:spPr>
      </p:sp>
      <p:sp>
        <p:nvSpPr>
          <p:cNvPr id="44036" name="Notes Placeholder 2"/>
          <p:cNvSpPr>
            <a:spLocks noGrp="1"/>
          </p:cNvSpPr>
          <p:nvPr>
            <p:ph type="body" idx="1"/>
          </p:nvPr>
        </p:nvSpPr>
        <p:spPr>
          <a:xfrm>
            <a:off x="679450" y="4718052"/>
            <a:ext cx="5438775"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41" tIns="43868" rIns="87741" bIns="43868"/>
          <a:lstStyle/>
          <a:p>
            <a:pPr eaLnBrk="1" hangingPunct="1">
              <a:spcBef>
                <a:spcPct val="0"/>
              </a:spcBef>
            </a:pPr>
            <a:r>
              <a:rPr lang="en-GB" altLang="en-US" dirty="0" smtClean="0"/>
              <a:t>Low control – Low support =neglect (NOT doing anything)</a:t>
            </a:r>
          </a:p>
          <a:p>
            <a:pPr eaLnBrk="1" hangingPunct="1">
              <a:spcBef>
                <a:spcPct val="0"/>
              </a:spcBef>
            </a:pPr>
            <a:r>
              <a:rPr lang="en-GB" altLang="en-US" dirty="0" smtClean="0"/>
              <a:t>High control – Low support = punishment (doing TO pupils)</a:t>
            </a:r>
          </a:p>
          <a:p>
            <a:pPr eaLnBrk="1" hangingPunct="1">
              <a:spcBef>
                <a:spcPct val="0"/>
              </a:spcBef>
            </a:pPr>
            <a:r>
              <a:rPr lang="en-GB" altLang="en-US" dirty="0" smtClean="0"/>
              <a:t>Low control – High support = permissiveness (doing FOR the pupils)</a:t>
            </a:r>
          </a:p>
          <a:p>
            <a:pPr eaLnBrk="1" hangingPunct="1">
              <a:spcBef>
                <a:spcPct val="0"/>
              </a:spcBef>
            </a:pPr>
            <a:r>
              <a:rPr lang="en-GB" altLang="en-US" dirty="0" smtClean="0"/>
              <a:t>High control – High support = restorative (working WITH the pupils)</a:t>
            </a:r>
          </a:p>
          <a:p>
            <a:pPr eaLnBrk="1" hangingPunct="1">
              <a:spcBef>
                <a:spcPct val="0"/>
              </a:spcBef>
            </a:pPr>
            <a:r>
              <a:rPr lang="en-US" altLang="en-US" dirty="0" smtClean="0"/>
              <a:t>Attributed to Ted Wachtel (iirp) &amp; Paul McCold (criminologist - who has been involved in the evaluation of RP in the USA)</a:t>
            </a:r>
          </a:p>
          <a:p>
            <a:pPr eaLnBrk="1" hangingPunct="1">
              <a:spcBef>
                <a:spcPct val="0"/>
              </a:spcBef>
            </a:pPr>
            <a:endParaRPr lang="en-US" altLang="en-US" dirty="0" smtClean="0"/>
          </a:p>
          <a:p>
            <a:pPr eaLnBrk="1" hangingPunct="1">
              <a:spcBef>
                <a:spcPct val="0"/>
              </a:spcBef>
            </a:pPr>
            <a:r>
              <a:rPr lang="en-US" altLang="en-US" dirty="0" smtClean="0"/>
              <a:t>Point out two axes - </a:t>
            </a:r>
          </a:p>
          <a:p>
            <a:pPr eaLnBrk="1" hangingPunct="1">
              <a:spcBef>
                <a:spcPct val="0"/>
              </a:spcBef>
            </a:pPr>
            <a:r>
              <a:rPr lang="en-US" altLang="en-US" dirty="0" smtClean="0"/>
              <a:t>Vertical which can range from high to low is about rules, limit setting boundaries, parameters etc.</a:t>
            </a:r>
          </a:p>
          <a:p>
            <a:pPr eaLnBrk="1" hangingPunct="1">
              <a:spcBef>
                <a:spcPct val="0"/>
              </a:spcBef>
            </a:pPr>
            <a:r>
              <a:rPr lang="en-US" altLang="en-US" dirty="0" smtClean="0"/>
              <a:t>Horizontal - about support, encouragement, nurture etc.</a:t>
            </a:r>
          </a:p>
          <a:p>
            <a:pPr eaLnBrk="1" hangingPunct="1">
              <a:spcBef>
                <a:spcPct val="0"/>
              </a:spcBef>
            </a:pPr>
            <a:r>
              <a:rPr lang="en-US" altLang="en-US" dirty="0" smtClean="0"/>
              <a:t>Swinging pendulum from punitive to permissive - give examples</a:t>
            </a:r>
          </a:p>
          <a:p>
            <a:pPr eaLnBrk="1" hangingPunct="1">
              <a:spcBef>
                <a:spcPct val="0"/>
              </a:spcBef>
            </a:pPr>
            <a:r>
              <a:rPr lang="en-US" altLang="en-US" dirty="0" smtClean="0"/>
              <a:t>Neglectful - nobody wants</a:t>
            </a:r>
          </a:p>
          <a:p>
            <a:pPr eaLnBrk="1" hangingPunct="1">
              <a:spcBef>
                <a:spcPct val="0"/>
              </a:spcBef>
            </a:pPr>
            <a:r>
              <a:rPr lang="en-US" altLang="en-US" dirty="0" smtClean="0"/>
              <a:t>Restorative - which is where we want people to be </a:t>
            </a:r>
          </a:p>
          <a:p>
            <a:pPr eaLnBrk="1" hangingPunct="1">
              <a:spcBef>
                <a:spcPct val="0"/>
              </a:spcBef>
            </a:pPr>
            <a:endParaRPr lang="en-US" altLang="en-US" dirty="0" smtClean="0"/>
          </a:p>
          <a:p>
            <a:pPr eaLnBrk="1" hangingPunct="1">
              <a:spcBef>
                <a:spcPct val="0"/>
              </a:spcBef>
            </a:pPr>
            <a:r>
              <a:rPr lang="en-US" altLang="en-US" dirty="0" smtClean="0"/>
              <a:t>Talk thro To / With/ Not / For speak to each quadrant</a:t>
            </a:r>
          </a:p>
          <a:p>
            <a:pPr eaLnBrk="1" hangingPunct="1">
              <a:spcBef>
                <a:spcPct val="0"/>
              </a:spcBef>
            </a:pPr>
            <a:endParaRPr lang="en-US" altLang="en-US" dirty="0" smtClean="0"/>
          </a:p>
          <a:p>
            <a:pPr eaLnBrk="1" hangingPunct="1">
              <a:spcBef>
                <a:spcPct val="0"/>
              </a:spcBef>
            </a:pPr>
            <a:r>
              <a:rPr lang="en-US" altLang="en-US" b="1" dirty="0" smtClean="0"/>
              <a:t>Emphasise that this is NOT A NO BLAME APPROACH it’s about holding people accountable for their actions making them accept responsibility but supporting them in learning from what they have done to others - there are consequences to their actions both for themselves and others and helping them find a way of behaving differently next time.</a:t>
            </a:r>
            <a:endParaRPr lang="en-US" altLang="en-US" dirty="0" smtClean="0"/>
          </a:p>
          <a:p>
            <a:pPr eaLnBrk="1" hangingPunct="1">
              <a:spcBef>
                <a:spcPct val="0"/>
              </a:spcBef>
            </a:pPr>
            <a:endParaRPr lang="en-GB" altLang="en-US" dirty="0" smtClean="0"/>
          </a:p>
        </p:txBody>
      </p:sp>
      <p:sp>
        <p:nvSpPr>
          <p:cNvPr id="44037" name="Slide Number Placeholder 3"/>
          <p:cNvSpPr txBox="1">
            <a:spLocks noGrp="1"/>
          </p:cNvSpPr>
          <p:nvPr/>
        </p:nvSpPr>
        <p:spPr bwMode="auto">
          <a:xfrm>
            <a:off x="3848100" y="9429750"/>
            <a:ext cx="29479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741" tIns="43868" rIns="87741" bIns="43868" anchor="b"/>
          <a:lstStyle>
            <a:lvl1pPr defTabSz="923925" eaLnBrk="0" hangingPunct="0">
              <a:spcBef>
                <a:spcPct val="30000"/>
              </a:spcBef>
              <a:defRPr sz="1200">
                <a:solidFill>
                  <a:schemeClr val="tx1"/>
                </a:solidFill>
                <a:latin typeface="Arial" charset="0"/>
              </a:defRPr>
            </a:lvl1pPr>
            <a:lvl2pPr marL="742950" indent="-285750" defTabSz="923925" eaLnBrk="0" hangingPunct="0">
              <a:spcBef>
                <a:spcPct val="30000"/>
              </a:spcBef>
              <a:defRPr sz="1200">
                <a:solidFill>
                  <a:schemeClr val="tx1"/>
                </a:solidFill>
                <a:latin typeface="Arial" charset="0"/>
              </a:defRPr>
            </a:lvl2pPr>
            <a:lvl3pPr marL="1143000" indent="-228600" defTabSz="923925" eaLnBrk="0" hangingPunct="0">
              <a:spcBef>
                <a:spcPct val="30000"/>
              </a:spcBef>
              <a:defRPr sz="1200">
                <a:solidFill>
                  <a:schemeClr val="tx1"/>
                </a:solidFill>
                <a:latin typeface="Arial" charset="0"/>
              </a:defRPr>
            </a:lvl3pPr>
            <a:lvl4pPr marL="1600200" indent="-228600" defTabSz="923925" eaLnBrk="0" hangingPunct="0">
              <a:spcBef>
                <a:spcPct val="30000"/>
              </a:spcBef>
              <a:defRPr sz="1200">
                <a:solidFill>
                  <a:schemeClr val="tx1"/>
                </a:solidFill>
                <a:latin typeface="Arial" charset="0"/>
              </a:defRPr>
            </a:lvl4pPr>
            <a:lvl5pPr marL="2057400" indent="-228600" defTabSz="923925" eaLnBrk="0" hangingPunct="0">
              <a:spcBef>
                <a:spcPct val="30000"/>
              </a:spcBef>
              <a:defRPr sz="1200">
                <a:solidFill>
                  <a:schemeClr val="tx1"/>
                </a:solidFill>
                <a:latin typeface="Arial" charset="0"/>
              </a:defRPr>
            </a:lvl5pPr>
            <a:lvl6pPr marL="2514600" indent="-228600" defTabSz="923925" eaLnBrk="0" fontAlgn="base" hangingPunct="0">
              <a:spcBef>
                <a:spcPct val="30000"/>
              </a:spcBef>
              <a:spcAft>
                <a:spcPct val="0"/>
              </a:spcAft>
              <a:defRPr sz="1200">
                <a:solidFill>
                  <a:schemeClr val="tx1"/>
                </a:solidFill>
                <a:latin typeface="Arial" charset="0"/>
              </a:defRPr>
            </a:lvl6pPr>
            <a:lvl7pPr marL="2971800" indent="-228600" defTabSz="923925" eaLnBrk="0" fontAlgn="base" hangingPunct="0">
              <a:spcBef>
                <a:spcPct val="30000"/>
              </a:spcBef>
              <a:spcAft>
                <a:spcPct val="0"/>
              </a:spcAft>
              <a:defRPr sz="1200">
                <a:solidFill>
                  <a:schemeClr val="tx1"/>
                </a:solidFill>
                <a:latin typeface="Arial" charset="0"/>
              </a:defRPr>
            </a:lvl7pPr>
            <a:lvl8pPr marL="3429000" indent="-228600" defTabSz="923925" eaLnBrk="0" fontAlgn="base" hangingPunct="0">
              <a:spcBef>
                <a:spcPct val="30000"/>
              </a:spcBef>
              <a:spcAft>
                <a:spcPct val="0"/>
              </a:spcAft>
              <a:defRPr sz="1200">
                <a:solidFill>
                  <a:schemeClr val="tx1"/>
                </a:solidFill>
                <a:latin typeface="Arial" charset="0"/>
              </a:defRPr>
            </a:lvl8pPr>
            <a:lvl9pPr marL="3886200" indent="-228600" defTabSz="9239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1F1AA79-547B-45D5-94D2-5D228EA2EDAB}" type="slidenum">
              <a:rPr lang="en-GB" altLang="en-US" sz="1100"/>
              <a:pPr algn="r" eaLnBrk="1" hangingPunct="1">
                <a:spcBef>
                  <a:spcPct val="0"/>
                </a:spcBef>
              </a:pPr>
              <a:t>32</a:t>
            </a:fld>
            <a:endParaRPr lang="en-GB" altLang="en-US" sz="1100" dirty="0"/>
          </a:p>
        </p:txBody>
      </p:sp>
    </p:spTree>
    <p:extLst>
      <p:ext uri="{BB962C8B-B14F-4D97-AF65-F5344CB8AC3E}">
        <p14:creationId xmlns:p14="http://schemas.microsoft.com/office/powerpoint/2010/main" val="818511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33</a:t>
            </a:fld>
            <a:endParaRPr lang="en-GB" dirty="0"/>
          </a:p>
        </p:txBody>
      </p:sp>
    </p:spTree>
    <p:extLst>
      <p:ext uri="{BB962C8B-B14F-4D97-AF65-F5344CB8AC3E}">
        <p14:creationId xmlns:p14="http://schemas.microsoft.com/office/powerpoint/2010/main" val="384397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cs typeface="Arial" panose="020B0604020202020204" pitchFamily="34" charset="0"/>
              </a:rPr>
              <a:t>Think about a confrontation you have experienced / seen in school. This may have involved your case study. </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How would applying a restorative approach have helped? </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How could you do this? Are there potential barriers?</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What support would you need? Where could you seek that support?</a:t>
            </a:r>
          </a:p>
          <a:p>
            <a:endParaRPr lang="en-GB" dirty="0" smtClean="0"/>
          </a:p>
        </p:txBody>
      </p:sp>
      <p:sp>
        <p:nvSpPr>
          <p:cNvPr id="4" name="Slide Number Placeholder 3"/>
          <p:cNvSpPr>
            <a:spLocks noGrp="1"/>
          </p:cNvSpPr>
          <p:nvPr>
            <p:ph type="sldNum" sz="quarter" idx="10"/>
          </p:nvPr>
        </p:nvSpPr>
        <p:spPr/>
        <p:txBody>
          <a:bodyPr/>
          <a:lstStyle/>
          <a:p>
            <a:fld id="{DA30A74E-C5B9-4C99-94B2-D66018538941}" type="slidenum">
              <a:rPr lang="en-GB" smtClean="0"/>
              <a:t>34</a:t>
            </a:fld>
            <a:endParaRPr lang="en-GB" dirty="0"/>
          </a:p>
        </p:txBody>
      </p:sp>
    </p:spTree>
    <p:extLst>
      <p:ext uri="{BB962C8B-B14F-4D97-AF65-F5344CB8AC3E}">
        <p14:creationId xmlns:p14="http://schemas.microsoft.com/office/powerpoint/2010/main" val="672604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session we will be focussing on how we respond to</a:t>
            </a:r>
            <a:r>
              <a:rPr lang="en-GB" baseline="0" dirty="0" smtClean="0"/>
              <a:t> conflict- specifically how confrontations arise and how to use a restorative approach in response to an incident.</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35</a:t>
            </a:fld>
            <a:endParaRPr lang="en-GB" dirty="0"/>
          </a:p>
        </p:txBody>
      </p:sp>
    </p:spTree>
    <p:extLst>
      <p:ext uri="{BB962C8B-B14F-4D97-AF65-F5344CB8AC3E}">
        <p14:creationId xmlns:p14="http://schemas.microsoft.com/office/powerpoint/2010/main" val="286278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get</a:t>
            </a:r>
            <a:r>
              <a:rPr lang="en-GB" baseline="0" dirty="0" smtClean="0"/>
              <a:t> started on module 3 lets do a recap of what we learnt last session……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36</a:t>
            </a:fld>
            <a:endParaRPr lang="en-GB" dirty="0"/>
          </a:p>
        </p:txBody>
      </p:sp>
    </p:spTree>
    <p:extLst>
      <p:ext uri="{BB962C8B-B14F-4D97-AF65-F5344CB8AC3E}">
        <p14:creationId xmlns:p14="http://schemas.microsoft.com/office/powerpoint/2010/main" val="1780430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a:t>
            </a:r>
            <a:br>
              <a:rPr lang="en-GB" dirty="0" smtClean="0"/>
            </a:br>
            <a:r>
              <a:rPr lang="en-GB" dirty="0" smtClean="0"/>
              <a:t>THESE</a:t>
            </a:r>
            <a:r>
              <a:rPr lang="en-GB" baseline="0" dirty="0" smtClean="0"/>
              <a:t> NEXT TWO SLIDES  MAY NEED TO BE ADAPTED ACCORDING TO WHETHER MODULES ARE BEING COMPLETED SINGULARLY OR  IN BLOCKS</a:t>
            </a:r>
          </a:p>
          <a:p>
            <a:endParaRPr lang="en-GB" baseline="0" dirty="0" smtClean="0"/>
          </a:p>
          <a:p>
            <a:r>
              <a:rPr lang="en-GB" baseline="0" dirty="0" smtClean="0"/>
              <a:t>Module 1….</a:t>
            </a:r>
          </a:p>
          <a:p>
            <a:endParaRPr lang="en-GB" baseline="0" dirty="0" smtClean="0"/>
          </a:p>
          <a:p>
            <a:r>
              <a:rPr lang="en-GB" baseline="0" dirty="0" smtClean="0"/>
              <a:t>We looked at the importance of the contexts we create across the whole establishment and in the classroom/playroom.</a:t>
            </a:r>
          </a:p>
          <a:p>
            <a:endParaRPr lang="en-GB" baseline="0" dirty="0" smtClean="0"/>
          </a:p>
          <a:p>
            <a:r>
              <a:rPr lang="en-GB" baseline="0" dirty="0" smtClean="0"/>
              <a:t>We considered the knowledge that we need to underpin our thinking . Knowledge of child development, of attachment and the impact of trauma and of how applying the nurturing </a:t>
            </a:r>
            <a:r>
              <a:rPr lang="en-GB" dirty="0"/>
              <a:t>p</a:t>
            </a:r>
            <a:r>
              <a:rPr lang="en-GB" baseline="0" dirty="0" smtClean="0"/>
              <a:t>rinciples will help us build those safe, predictable attachment-informed spaces for children to learn in.</a:t>
            </a:r>
          </a:p>
          <a:p>
            <a:endParaRPr lang="en-GB" baseline="0" dirty="0" smtClean="0"/>
          </a:p>
          <a:p>
            <a:r>
              <a:rPr lang="en-GB" baseline="0" dirty="0" smtClean="0"/>
              <a:t>We talked about the importance of good assessment and understanding of children's needs – remember the iceberg?</a:t>
            </a:r>
          </a:p>
          <a:p>
            <a:endParaRPr lang="en-GB" baseline="0" dirty="0" smtClean="0"/>
          </a:p>
          <a:p>
            <a:r>
              <a:rPr lang="en-GB" baseline="0" dirty="0" smtClean="0"/>
              <a:t>And of being reflective practitioners who were attuned to our own emotional responses and able to help the children we work with learn to regulate theirs.</a:t>
            </a:r>
          </a:p>
          <a:p>
            <a:endParaRPr lang="en-GB" dirty="0"/>
          </a:p>
          <a:p>
            <a:r>
              <a:rPr lang="en-GB" dirty="0" smtClean="0"/>
              <a:t>We then looked at ‘all behaviour is communication’ to get a better understanding of the needs that  a distressed child might be trying to communicate.</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37</a:t>
            </a:fld>
            <a:endParaRPr lang="en-GB" dirty="0"/>
          </a:p>
        </p:txBody>
      </p:sp>
    </p:spTree>
    <p:extLst>
      <p:ext uri="{BB962C8B-B14F-4D97-AF65-F5344CB8AC3E}">
        <p14:creationId xmlns:p14="http://schemas.microsoft.com/office/powerpoint/2010/main" val="3215147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module two we looked at our understanding of and reactions to confrontation (remember the video) and then we  focused specifically on restorative approaches – believing that children need support to learn how to get on with one another and how to negotiate the world of school.</a:t>
            </a:r>
          </a:p>
          <a:p>
            <a:endParaRPr lang="en-GB" dirty="0" smtClean="0"/>
          </a:p>
          <a:p>
            <a:r>
              <a:rPr lang="en-GB" dirty="0" smtClean="0"/>
              <a:t>RAs</a:t>
            </a:r>
            <a:r>
              <a:rPr lang="en-GB" baseline="0" dirty="0" smtClean="0"/>
              <a:t> help to develop a relational context and support skill building for all</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38</a:t>
            </a:fld>
            <a:endParaRPr lang="en-GB" dirty="0"/>
          </a:p>
        </p:txBody>
      </p:sp>
    </p:spTree>
    <p:extLst>
      <p:ext uri="{BB962C8B-B14F-4D97-AF65-F5344CB8AC3E}">
        <p14:creationId xmlns:p14="http://schemas.microsoft.com/office/powerpoint/2010/main" val="3577064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211">
              <a:defRPr/>
            </a:pPr>
            <a:r>
              <a:rPr lang="en-GB" dirty="0" smtClean="0"/>
              <a:t>In this session we will be focussing on how Brain Physiology directly affects distressed and challenging behaviour.</a:t>
            </a:r>
          </a:p>
          <a:p>
            <a:pPr defTabSz="913211">
              <a:defRPr/>
            </a:pPr>
            <a:r>
              <a:rPr lang="en-GB" dirty="0" smtClean="0"/>
              <a:t>We will look at what</a:t>
            </a:r>
            <a:r>
              <a:rPr lang="en-GB" baseline="0" dirty="0" smtClean="0"/>
              <a:t> is termed the Arousal  or Assault Cycle which clearly demonstrates the process </a:t>
            </a:r>
            <a:r>
              <a:rPr lang="en-GB" baseline="0" smtClean="0"/>
              <a:t>that individuals </a:t>
            </a:r>
            <a:r>
              <a:rPr lang="en-GB" baseline="0" dirty="0" smtClean="0"/>
              <a:t>go through when they become aggressively aroused with </a:t>
            </a:r>
            <a:r>
              <a:rPr lang="en-GB" baseline="0" smtClean="0"/>
              <a:t>the</a:t>
            </a:r>
            <a:r>
              <a:rPr lang="en-GB" smtClean="0"/>
              <a:t> potential </a:t>
            </a:r>
            <a:r>
              <a:rPr lang="en-GB" dirty="0" smtClean="0"/>
              <a:t>for extremely challenging/harmful behaviours</a:t>
            </a:r>
            <a:r>
              <a:rPr lang="en-GB" baseline="0" dirty="0" smtClean="0"/>
              <a:t>.</a:t>
            </a:r>
          </a:p>
          <a:p>
            <a:pPr defTabSz="913211">
              <a:defRPr/>
            </a:pPr>
            <a:r>
              <a:rPr lang="en-GB" baseline="0" dirty="0" smtClean="0"/>
              <a:t>We will go through the various stages and look at what is going on and what actions should be taken to respond and possibly de-escalate the level of arousal.</a:t>
            </a:r>
          </a:p>
          <a:p>
            <a:pPr defTabSz="913211">
              <a:defRPr/>
            </a:pPr>
            <a:r>
              <a:rPr lang="en-GB" baseline="0" dirty="0" smtClean="0"/>
              <a:t>The arousal cycle is a key aspect of Physical Intervention training and although we will not be looking at PI approaches it is essential to understand the process that leads a child / young person into what is termed “Crisis”.</a:t>
            </a:r>
            <a:endParaRPr lang="en-GB" dirty="0" smtClean="0"/>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39</a:t>
            </a:fld>
            <a:endParaRPr lang="en-GB" dirty="0"/>
          </a:p>
        </p:txBody>
      </p:sp>
    </p:spTree>
    <p:extLst>
      <p:ext uri="{BB962C8B-B14F-4D97-AF65-F5344CB8AC3E}">
        <p14:creationId xmlns:p14="http://schemas.microsoft.com/office/powerpoint/2010/main" val="16489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This slide shows how our brain has evolved.</a:t>
            </a:r>
          </a:p>
          <a:p>
            <a:r>
              <a:rPr lang="en-GB" dirty="0" smtClean="0"/>
              <a:t>The ‘lizard’ brain in our brainstem</a:t>
            </a:r>
            <a:r>
              <a:rPr lang="en-GB" baseline="0" dirty="0" smtClean="0"/>
              <a:t> and cerebellum is concerned only about our survival and safety. It regulates our appetites, temperature, sleep patterns, hormones etc. and alerts us to danger when we are prompted to protect ourselves by fighting, flying (running away) or freezing (rabbit in the headlights, dissociating under extreme stress or in situations which trigger memories of extreme stress).</a:t>
            </a:r>
          </a:p>
          <a:p>
            <a:endParaRPr lang="en-GB" baseline="0" dirty="0" smtClean="0"/>
          </a:p>
          <a:p>
            <a:r>
              <a:rPr lang="en-GB" baseline="0" dirty="0" smtClean="0"/>
              <a:t>The ‘lizard’ brain works on auto pilot – we are not aware of all the physiological process that are happening all the time in our bodies and when our flight/fight/freeze response is triggered we react without thinking. In the past we had to, to survive!</a:t>
            </a:r>
          </a:p>
          <a:p>
            <a:endParaRPr lang="en-GB" baseline="0" dirty="0" smtClean="0"/>
          </a:p>
          <a:p>
            <a:r>
              <a:rPr lang="en-GB" baseline="0" dirty="0" smtClean="0"/>
              <a:t>NB ‘memories’ may be of things that happened when we were pre-verbal and so we can’t put them into language or may have been stored through any of our sensory channels so may be triggered by sounds or smells for example.</a:t>
            </a:r>
          </a:p>
          <a:p>
            <a:endParaRPr lang="en-GB" baseline="0" dirty="0" smtClean="0"/>
          </a:p>
          <a:p>
            <a:r>
              <a:rPr lang="en-GB" baseline="0" dirty="0" smtClean="0"/>
              <a:t>The ‘mammalian’ brain- the limbic system - is the area which processes our emotions and stores our memories. It is where our responses to interactions with others are generated and the emotional associations we make are stored e.g.  the attachment relationships we develop throughout our lifespan. It is within this area of the brain that decisions are made – often these are not rational but are emotionally based, drawing on our memories of past events.</a:t>
            </a:r>
          </a:p>
          <a:p>
            <a:endParaRPr lang="en-GB" baseline="0" dirty="0" smtClean="0"/>
          </a:p>
          <a:p>
            <a:r>
              <a:rPr lang="en-GB" baseline="0" dirty="0" smtClean="0"/>
              <a:t>The ‘human’ brain – our neo cortex – is what gives us our ‘big heads’ and ability to reason and communicate ideas via language. It is here that the amazing worlds of our imagination are generated and it is here that our sense of ourselves as conscious individuals is sited. This ‘wrap around’ cortex is what mediates our responses to emotional triggers, it helps us to put a pause between a trigger and a response and allows us to think through options and consequences and consider impacts for ourselves and others.</a:t>
            </a:r>
          </a:p>
          <a:p>
            <a:endParaRPr lang="en-GB" baseline="0" dirty="0" smtClean="0"/>
          </a:p>
          <a:p>
            <a:pPr defTabSz="913211">
              <a:defRPr/>
            </a:pPr>
            <a:r>
              <a:rPr lang="en-GB" dirty="0" smtClean="0"/>
              <a:t>FLIPPING YOUR LID</a:t>
            </a:r>
            <a:r>
              <a:rPr lang="en-GB" baseline="0" dirty="0" smtClean="0"/>
              <a:t> – now make a fist with your thumb tucked inside……….</a:t>
            </a:r>
            <a:endParaRPr lang="en-GB" dirty="0" smtClean="0"/>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40</a:t>
            </a:fld>
            <a:endParaRPr lang="en-GB" dirty="0"/>
          </a:p>
        </p:txBody>
      </p:sp>
    </p:spTree>
    <p:extLst>
      <p:ext uri="{BB962C8B-B14F-4D97-AF65-F5344CB8AC3E}">
        <p14:creationId xmlns:p14="http://schemas.microsoft.com/office/powerpoint/2010/main" val="165037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a:t>
            </a:fld>
            <a:endParaRPr lang="en-GB" dirty="0"/>
          </a:p>
        </p:txBody>
      </p:sp>
    </p:spTree>
    <p:extLst>
      <p:ext uri="{BB962C8B-B14F-4D97-AF65-F5344CB8AC3E}">
        <p14:creationId xmlns:p14="http://schemas.microsoft.com/office/powerpoint/2010/main" val="3329877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Hold your hand up with palm facing out  and  the thumb tucked in (demonstrate)</a:t>
            </a:r>
          </a:p>
          <a:p>
            <a:r>
              <a:rPr lang="en-GB" dirty="0"/>
              <a:t>Think about the brain unfolded, the top part of the fingers is the front part of your brain – the pre frontal cortex</a:t>
            </a:r>
          </a:p>
          <a:p>
            <a:r>
              <a:rPr lang="en-GB" dirty="0"/>
              <a:t>Your thumb is the part of the brain buried deep inside  e.g. the hippocampus and amygdala – the emotional centre</a:t>
            </a:r>
          </a:p>
          <a:p>
            <a:r>
              <a:rPr lang="en-GB" dirty="0"/>
              <a:t>If you wrap your fingers around your thumb and  tuck it all in your fist is a good representation of  your brain:</a:t>
            </a:r>
          </a:p>
          <a:p>
            <a:endParaRPr lang="en-GB" dirty="0"/>
          </a:p>
          <a:p>
            <a:r>
              <a:rPr lang="en-GB" dirty="0"/>
              <a:t>Your wrist and the bottom of your hand is  the spinal cord , leading into your brain stem.</a:t>
            </a:r>
          </a:p>
          <a:p>
            <a:r>
              <a:rPr lang="en-GB" dirty="0"/>
              <a:t>Your fingers are the Cortex wrapping around  and connecting with all those inner brain functions.</a:t>
            </a:r>
          </a:p>
          <a:p>
            <a:r>
              <a:rPr lang="en-GB" dirty="0"/>
              <a:t>Millions of synapses are firing all the time.</a:t>
            </a:r>
          </a:p>
          <a:p>
            <a:endParaRPr lang="en-GB" dirty="0"/>
          </a:p>
          <a:p>
            <a:r>
              <a:rPr lang="en-GB" dirty="0"/>
              <a:t>So when our brains are functioning normally - when  we are calm ,- our thinking brain, the pre frontal cortex ,is monitoring and regulating the impulses coming from our lizard and mammalian brain, that ‘s  what  gives us our big brains and makes us human.</a:t>
            </a:r>
          </a:p>
        </p:txBody>
      </p:sp>
      <p:sp>
        <p:nvSpPr>
          <p:cNvPr id="4" name="Slide Number Placeholder 3"/>
          <p:cNvSpPr>
            <a:spLocks noGrp="1"/>
          </p:cNvSpPr>
          <p:nvPr>
            <p:ph type="sldNum" sz="quarter" idx="10"/>
          </p:nvPr>
        </p:nvSpPr>
        <p:spPr/>
        <p:txBody>
          <a:bodyPr/>
          <a:lstStyle/>
          <a:p>
            <a:fld id="{DA30A74E-C5B9-4C99-94B2-D66018538941}" type="slidenum">
              <a:rPr lang="en-GB" smtClean="0"/>
              <a:t>41</a:t>
            </a:fld>
            <a:endParaRPr lang="en-GB" dirty="0"/>
          </a:p>
        </p:txBody>
      </p:sp>
    </p:spTree>
    <p:extLst>
      <p:ext uri="{BB962C8B-B14F-4D97-AF65-F5344CB8AC3E}">
        <p14:creationId xmlns:p14="http://schemas.microsoft.com/office/powerpoint/2010/main" val="1029081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your fist to demonstrated ‘flipping your lid’ . The fist opens  and the connections  are lost. Our ‘thinking brain’ is no longer in control.</a:t>
            </a:r>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42</a:t>
            </a:fld>
            <a:endParaRPr lang="en-GB" dirty="0"/>
          </a:p>
        </p:txBody>
      </p:sp>
    </p:spTree>
    <p:extLst>
      <p:ext uri="{BB962C8B-B14F-4D97-AF65-F5344CB8AC3E}">
        <p14:creationId xmlns:p14="http://schemas.microsoft.com/office/powerpoint/2010/main" val="1270625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describes what is happening in our brain when we ‘flip our lid’ and the different possible responses:</a:t>
            </a:r>
          </a:p>
          <a:p>
            <a:endParaRPr lang="en-GB" dirty="0" smtClean="0"/>
          </a:p>
          <a:p>
            <a:r>
              <a:rPr lang="en-GB" dirty="0" smtClean="0"/>
              <a:t>Fight</a:t>
            </a:r>
            <a:r>
              <a:rPr lang="en-GB" baseline="0" dirty="0" smtClean="0"/>
              <a:t> – we do our best to get rid of the threat to our safety, we use aggression to try to become dominant and chase the threat off or fight until it is eliminated.</a:t>
            </a:r>
          </a:p>
          <a:p>
            <a:endParaRPr lang="en-GB" baseline="0" dirty="0" smtClean="0"/>
          </a:p>
          <a:p>
            <a:r>
              <a:rPr lang="en-GB" baseline="0" dirty="0" smtClean="0"/>
              <a:t>Flight – we do our best to remove ourselves from the source of the threat, we run or hide so we are no longer visible and therefore safe.</a:t>
            </a:r>
          </a:p>
          <a:p>
            <a:endParaRPr lang="en-GB" baseline="0" dirty="0" smtClean="0"/>
          </a:p>
          <a:p>
            <a:r>
              <a:rPr lang="en-GB" baseline="0" dirty="0" smtClean="0"/>
              <a:t>Freeze – if we can’t fight or run or hide all that is left to do is freeze and try to appease/manipulate the threat. We become like little children (little creatures aren’t so much of a threat and bring out our more nurturing side). Our eyes widen, we smile a lot and may become incontinent. </a:t>
            </a:r>
          </a:p>
          <a:p>
            <a:endParaRPr lang="en-GB" baseline="0" dirty="0" smtClean="0"/>
          </a:p>
          <a:p>
            <a:r>
              <a:rPr lang="en-GB" baseline="0" dirty="0" smtClean="0"/>
              <a:t>Have you every seen a youngster laugh when they are in trouble? What did you think?</a:t>
            </a:r>
          </a:p>
          <a:p>
            <a:endParaRPr lang="en-GB" baseline="0" dirty="0" smtClean="0"/>
          </a:p>
          <a:p>
            <a:r>
              <a:rPr lang="en-GB" baseline="0" dirty="0" smtClean="0"/>
              <a:t>None of these behaviours in a child or young person (or indeed an adult!) indicate someone who is thriving – they are all about survival.</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43</a:t>
            </a:fld>
            <a:endParaRPr lang="en-GB" dirty="0"/>
          </a:p>
        </p:txBody>
      </p:sp>
    </p:spTree>
    <p:extLst>
      <p:ext uri="{BB962C8B-B14F-4D97-AF65-F5344CB8AC3E}">
        <p14:creationId xmlns:p14="http://schemas.microsoft.com/office/powerpoint/2010/main" val="148192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we get the lid back on and create a sense of safety again?</a:t>
            </a:r>
          </a:p>
          <a:p>
            <a:endParaRPr lang="en-GB" dirty="0"/>
          </a:p>
          <a:p>
            <a:r>
              <a:rPr lang="en-GB" dirty="0"/>
              <a:t>When we are in a state of threat  (the ‘Escalation section above) it is our ‘sympathetic’ nervous system that is in control – adrenaline is pumping through our body, our cortisol (the stress hormone) levels are raised, this raises our blood pressure,  our breathing becomes shallow (chest breathing) and our muscles tense. We are in survival mode.</a:t>
            </a:r>
          </a:p>
          <a:p>
            <a:endParaRPr lang="en-GB" dirty="0"/>
          </a:p>
          <a:p>
            <a:r>
              <a:rPr lang="en-GB" dirty="0"/>
              <a:t>So what we need to do  to counteract this is stimulate the ‘parasympathetic’ nervous system – the one that calms you down. We can’t do this consciously , just as we can’t chose when our heart beats or how our food is digested, but we can use strategies that will do this for us.</a:t>
            </a:r>
          </a:p>
          <a:p>
            <a:endParaRPr lang="en-GB" dirty="0"/>
          </a:p>
          <a:p>
            <a:r>
              <a:rPr lang="en-GB" dirty="0"/>
              <a:t>Some of these include:</a:t>
            </a:r>
          </a:p>
          <a:p>
            <a:endParaRPr lang="en-GB" dirty="0"/>
          </a:p>
          <a:p>
            <a:r>
              <a:rPr lang="en-GB" dirty="0"/>
              <a:t>Counting down from 10 together</a:t>
            </a:r>
          </a:p>
          <a:p>
            <a:endParaRPr lang="en-GB" dirty="0"/>
          </a:p>
          <a:p>
            <a:r>
              <a:rPr lang="en-GB" dirty="0"/>
              <a:t>Deep breathing into our diaphragm.</a:t>
            </a:r>
          </a:p>
          <a:p>
            <a:endParaRPr lang="en-GB" dirty="0"/>
          </a:p>
          <a:p>
            <a:r>
              <a:rPr lang="en-GB" dirty="0"/>
              <a:t>Muscle relaxation – unclench your fists, drop your jaw, shrug your shoulders up and down, wiggle your toes, all reduce tension and increase the circulation of oxytocin and dopamine. </a:t>
            </a:r>
          </a:p>
          <a:p>
            <a:endParaRPr lang="en-GB" dirty="0"/>
          </a:p>
          <a:p>
            <a:r>
              <a:rPr lang="en-GB" dirty="0"/>
              <a:t>Movement – take a walk</a:t>
            </a:r>
          </a:p>
        </p:txBody>
      </p:sp>
      <p:sp>
        <p:nvSpPr>
          <p:cNvPr id="4" name="Slide Number Placeholder 3"/>
          <p:cNvSpPr>
            <a:spLocks noGrp="1"/>
          </p:cNvSpPr>
          <p:nvPr>
            <p:ph type="sldNum" sz="quarter" idx="10"/>
          </p:nvPr>
        </p:nvSpPr>
        <p:spPr/>
        <p:txBody>
          <a:bodyPr/>
          <a:lstStyle/>
          <a:p>
            <a:fld id="{DA30A74E-C5B9-4C99-94B2-D66018538941}" type="slidenum">
              <a:rPr lang="en-GB" smtClean="0"/>
              <a:t>44</a:t>
            </a:fld>
            <a:endParaRPr lang="en-GB" dirty="0"/>
          </a:p>
        </p:txBody>
      </p:sp>
    </p:spTree>
    <p:extLst>
      <p:ext uri="{BB962C8B-B14F-4D97-AF65-F5344CB8AC3E}">
        <p14:creationId xmlns:p14="http://schemas.microsoft.com/office/powerpoint/2010/main" val="240575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GB" dirty="0"/>
              <a:t>A gentle and appropriate touch can do this too but you have to be very careful about this, know the children very well (there might be sensory issues or past trauma that touch could trigger or the child might view this as an invasion of their personal space) and have discussed this as strategy with your leadership team and </a:t>
            </a:r>
            <a:r>
              <a:rPr lang="en-GB" dirty="0" smtClean="0"/>
              <a:t>parents/carers. </a:t>
            </a:r>
            <a:r>
              <a:rPr lang="en-GB" dirty="0"/>
              <a:t>Never place the child or yourself at risk by using touch.</a:t>
            </a:r>
          </a:p>
          <a:p>
            <a:pPr defTabSz="913303">
              <a:defRPr/>
            </a:pPr>
            <a:endParaRPr lang="en-GB" b="1" dirty="0"/>
          </a:p>
          <a:p>
            <a:pPr defTabSz="913303">
              <a:defRPr/>
            </a:pPr>
            <a:r>
              <a:rPr lang="en-GB" b="1" dirty="0"/>
              <a:t>NOTE:</a:t>
            </a:r>
          </a:p>
          <a:p>
            <a:pPr defTabSz="913303">
              <a:defRPr/>
            </a:pPr>
            <a:r>
              <a:rPr lang="en-GB" dirty="0"/>
              <a:t>There is likely to be much discussion  around this slide and many views,; it is particularly important to spend time with this and hear everyone. There are also likely to be  people who will  be keen to hear what the union view is.</a:t>
            </a:r>
          </a:p>
          <a:p>
            <a:pPr defTabSz="913303">
              <a:defRPr/>
            </a:pPr>
            <a:endParaRPr lang="en-GB" dirty="0"/>
          </a:p>
          <a:p>
            <a:pPr defTabSz="913303">
              <a:defRPr/>
            </a:pPr>
            <a:r>
              <a:rPr lang="en-GB" dirty="0"/>
              <a:t>Please stress that first and foremost this  is about safety for everyone so don’t  use touch if you yourself feel uncomfortable or if the child /young person  (or the </a:t>
            </a:r>
            <a:r>
              <a:rPr lang="en-GB" dirty="0" smtClean="0"/>
              <a:t>parent/carer) </a:t>
            </a:r>
            <a:r>
              <a:rPr lang="en-GB" dirty="0"/>
              <a:t>is likely to respond negatively. </a:t>
            </a:r>
          </a:p>
          <a:p>
            <a:pPr defTabSz="913303">
              <a:defRPr/>
            </a:pPr>
            <a:r>
              <a:rPr lang="en-GB" dirty="0"/>
              <a:t>It is also worth spending time here so that everyone is clear on what school management think and to highlight that considering use of gentle and appropriate touch – for example a ‘guiding away from’ or a gentle and reassuring pat – should always be part of a well considered and discussed plan that is shared by all appropriate parties. This is obviously context specific – thinking for children in early years or infant classes will be different to that for young people in upper primary and of secondary age.</a:t>
            </a:r>
          </a:p>
          <a:p>
            <a:pPr defTabSz="913303">
              <a:defRPr/>
            </a:pPr>
            <a:endParaRPr lang="en-GB" dirty="0"/>
          </a:p>
          <a:p>
            <a:pPr defTabSz="913303">
              <a:defRPr/>
            </a:pPr>
            <a:r>
              <a:rPr lang="en-GB" dirty="0"/>
              <a:t>It is also good to mention  the ‘duty of care’  all employees have  in taking reasonable steps – including appropriate physical intervention- to keep people safe.</a:t>
            </a:r>
          </a:p>
          <a:p>
            <a:pPr defTabSz="913303">
              <a:defRPr/>
            </a:pPr>
            <a:r>
              <a:rPr lang="en-GB" dirty="0"/>
              <a:t>See Physical </a:t>
            </a:r>
            <a:r>
              <a:rPr lang="en-GB" dirty="0" smtClean="0"/>
              <a:t>Intervention </a:t>
            </a:r>
            <a:r>
              <a:rPr lang="en-GB" dirty="0"/>
              <a:t>guidelines.</a:t>
            </a:r>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45</a:t>
            </a:fld>
            <a:endParaRPr lang="en-GB" dirty="0"/>
          </a:p>
        </p:txBody>
      </p:sp>
    </p:spTree>
    <p:extLst>
      <p:ext uri="{BB962C8B-B14F-4D97-AF65-F5344CB8AC3E}">
        <p14:creationId xmlns:p14="http://schemas.microsoft.com/office/powerpoint/2010/main" val="1211429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46</a:t>
            </a:fld>
            <a:endParaRPr lang="en-GB" dirty="0"/>
          </a:p>
        </p:txBody>
      </p:sp>
    </p:spTree>
    <p:extLst>
      <p:ext uri="{BB962C8B-B14F-4D97-AF65-F5344CB8AC3E}">
        <p14:creationId xmlns:p14="http://schemas.microsoft.com/office/powerpoint/2010/main" val="1016984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look at the graph, 2 axis –Y Axis is Arousal Level (Physiological State) and X Axis is Time (Not indicated</a:t>
            </a:r>
            <a:r>
              <a:rPr lang="en-GB" baseline="0" dirty="0" smtClean="0"/>
              <a:t> as this can vary from seconds, minutes to hours). The time line can be dependent on the individuals previous experience, level of distress, external factors and responses from others.</a:t>
            </a:r>
          </a:p>
          <a:p>
            <a:r>
              <a:rPr lang="en-GB" baseline="0" dirty="0" smtClean="0"/>
              <a:t>Along the top are 6 phases and in each phase different things are happening. If we understand and identify where an individual is within the cycle then you are more likely to disrupt or prevent the cycle from occurring.</a:t>
            </a:r>
          </a:p>
          <a:p>
            <a:r>
              <a:rPr lang="en-GB" baseline="0" dirty="0" smtClean="0"/>
              <a:t>Trigger phase- starts with </a:t>
            </a:r>
            <a:r>
              <a:rPr lang="en-GB" baseline="0" dirty="0" smtClean="0">
                <a:solidFill>
                  <a:srgbClr val="C00000"/>
                </a:solidFill>
              </a:rPr>
              <a:t>Anxiety</a:t>
            </a:r>
            <a:r>
              <a:rPr lang="en-GB" baseline="0" dirty="0" smtClean="0"/>
              <a:t>, the child / young person experiences elevated anxiety levels.</a:t>
            </a:r>
          </a:p>
          <a:p>
            <a:r>
              <a:rPr lang="en-GB" baseline="0" dirty="0" smtClean="0"/>
              <a:t>What is your idea of Anxiety?</a:t>
            </a:r>
          </a:p>
          <a:p>
            <a:r>
              <a:rPr lang="en-GB" baseline="0" dirty="0" smtClean="0"/>
              <a:t> For some children e.g. ASD they are likely to have elevated anxiety levels anyway as they try to deal with daily events. There is usually a trigger event e.g. being spoken to by an adult, being challenged, feeling threatened etc..</a:t>
            </a:r>
          </a:p>
          <a:p>
            <a:r>
              <a:rPr lang="en-GB" baseline="0" dirty="0" smtClean="0"/>
              <a:t>In the Escalation Phase comes Anger, this is generalised and may be seen as moody, unresponsive, cheeky, talking back but is usually not directed specifically at one person, there is often no eye contact and the body may well be turned away from the adult.</a:t>
            </a:r>
          </a:p>
          <a:p>
            <a:r>
              <a:rPr lang="en-GB" baseline="0" dirty="0" smtClean="0"/>
              <a:t>This is followed by Aggression and this is evident as it is now being directed at one person, body posture changes and you may well have eye contact. Voice level is raised and you might see physiological changes to breathing, tone, hand movements. Language may well be directed specifically at the adult.</a:t>
            </a:r>
          </a:p>
          <a:p>
            <a:r>
              <a:rPr lang="en-GB" baseline="0" dirty="0" smtClean="0"/>
              <a:t>If the escalation phase continues then it leads to what is called Assault and this is the start of Crisis Phase. In most case there is not actual physical assault but it often leads to the child becoming very distressed emotionally, possibly running away and out of class, hiding under a table etc.. At this point the child / young person is in Crisis and from an observers position you need to think of self protection and damage limitation.</a:t>
            </a:r>
          </a:p>
          <a:p>
            <a:r>
              <a:rPr lang="en-GB" baseline="0" dirty="0" smtClean="0"/>
              <a:t>During Crisis phase you should try to ensure the child / young person remains safe and you may have to remove other pupils from the room. If the child is willing to leave the room and go to another location such as the HT / DHT room then you must be aware that the level of arousal is still very high. This is the Recovery Phase and it takes time  for the physiological changes to recover. It is essential that during this time the child / young person is not pressurised or challenged by staff as there is a high likelihood of additional assaults / distress. Staff should not attempt to discuss or discipline the child during the Recovery phase.</a:t>
            </a:r>
          </a:p>
          <a:p>
            <a:r>
              <a:rPr lang="en-GB" baseline="0" dirty="0" smtClean="0"/>
              <a:t>Eventually there is a very rapid fall in the level of arousal and this is the Post Crisis Phase which is followed by Exhaustion. This is literally correct as the child / young person feel tired  and in some instances may fall asleep. Basically the body is recovering from the physiological changes that took place. After time the child/young person returns to the baseline level and this is Learning Phase. It is in this phase that any learning / discussion can take place but be careful that the cycle does not start all over again.</a:t>
            </a:r>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47</a:t>
            </a:fld>
            <a:endParaRPr lang="en-GB" dirty="0"/>
          </a:p>
        </p:txBody>
      </p:sp>
    </p:spTree>
    <p:extLst>
      <p:ext uri="{BB962C8B-B14F-4D97-AF65-F5344CB8AC3E}">
        <p14:creationId xmlns:p14="http://schemas.microsoft.com/office/powerpoint/2010/main" val="3083973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the Cycle looks relatively</a:t>
            </a:r>
            <a:r>
              <a:rPr lang="en-GB" baseline="0" dirty="0" smtClean="0"/>
              <a:t> simple one of the main problems is the timeline.</a:t>
            </a:r>
          </a:p>
          <a:p>
            <a:r>
              <a:rPr lang="en-GB" baseline="0" dirty="0" smtClean="0"/>
              <a:t>Some children can move through the cycle in minutes while others can take hours.</a:t>
            </a:r>
          </a:p>
          <a:p>
            <a:r>
              <a:rPr lang="en-GB" baseline="0" dirty="0" smtClean="0"/>
              <a:t>For example, you may have a pupil who has experienced an issue in the playground and is quite upset and has raised anxiety level. They return to their class and sit down. As the lesson progresses something acts as a trigger, it could be another pupil saying something or flicking the pupil, it might be the teacher asking a question. This can then lead to a rapid escalation phase where the child moves from Anxiety to Anger and Aggression within a matter of seconds, mainly because they came into the class with a heightened level of arousal.</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48</a:t>
            </a:fld>
            <a:endParaRPr lang="en-GB" dirty="0"/>
          </a:p>
        </p:txBody>
      </p:sp>
    </p:spTree>
    <p:extLst>
      <p:ext uri="{BB962C8B-B14F-4D97-AF65-F5344CB8AC3E}">
        <p14:creationId xmlns:p14="http://schemas.microsoft.com/office/powerpoint/2010/main" val="3616208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graph shows how as the child / young person moves through the cycle that the adult also follows</a:t>
            </a:r>
            <a:r>
              <a:rPr lang="en-GB" baseline="0" dirty="0" smtClean="0"/>
              <a:t> a similar cycle, particularly if they are not experienced or trained to deal with the situation.</a:t>
            </a:r>
          </a:p>
          <a:p>
            <a:r>
              <a:rPr lang="en-GB" baseline="0" dirty="0" smtClean="0"/>
              <a:t>As adults we need to be very attuned to our own responses, as children and young people escalate through these stages  they have lost the ability  too </a:t>
            </a:r>
            <a:r>
              <a:rPr lang="en-GB" baseline="0" dirty="0" err="1" smtClean="0"/>
              <a:t>selfregulate</a:t>
            </a:r>
            <a:r>
              <a:rPr lang="en-GB" baseline="0" dirty="0" smtClean="0"/>
              <a:t> i.e. manage their own feelings and responses (mammalian brain is no longer in charge).</a:t>
            </a:r>
          </a:p>
          <a:p>
            <a:endParaRPr lang="en-GB" baseline="0" dirty="0" smtClean="0"/>
          </a:p>
          <a:p>
            <a:r>
              <a:rPr lang="en-GB" baseline="0" dirty="0" smtClean="0"/>
              <a:t>As adults when we are well attuned to the child and managing our own responses appropriately we can work with the child and help co-regulate behaviour and therefore reduce levels of anxiety.</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49</a:t>
            </a:fld>
            <a:endParaRPr lang="en-GB" dirty="0"/>
          </a:p>
        </p:txBody>
      </p:sp>
    </p:spTree>
    <p:extLst>
      <p:ext uri="{BB962C8B-B14F-4D97-AF65-F5344CB8AC3E}">
        <p14:creationId xmlns:p14="http://schemas.microsoft.com/office/powerpoint/2010/main" val="3083973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break</a:t>
            </a:r>
            <a:r>
              <a:rPr lang="en-GB" baseline="0" dirty="0" smtClean="0"/>
              <a:t> the cycle down into 5 zones and look at what is actually happening in each.</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50</a:t>
            </a:fld>
            <a:endParaRPr lang="en-GB" dirty="0"/>
          </a:p>
        </p:txBody>
      </p:sp>
    </p:spTree>
    <p:extLst>
      <p:ext uri="{BB962C8B-B14F-4D97-AF65-F5344CB8AC3E}">
        <p14:creationId xmlns:p14="http://schemas.microsoft.com/office/powerpoint/2010/main" val="22043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5</a:t>
            </a:fld>
            <a:endParaRPr lang="en-GB" dirty="0"/>
          </a:p>
        </p:txBody>
      </p:sp>
    </p:spTree>
    <p:extLst>
      <p:ext uri="{BB962C8B-B14F-4D97-AF65-F5344CB8AC3E}">
        <p14:creationId xmlns:p14="http://schemas.microsoft.com/office/powerpoint/2010/main" val="939546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shows how</a:t>
            </a:r>
            <a:r>
              <a:rPr lang="en-GB" baseline="0" dirty="0" smtClean="0"/>
              <a:t> the behaviour that is observed in each zone has a message value.</a:t>
            </a:r>
          </a:p>
          <a:p>
            <a:r>
              <a:rPr lang="en-GB" baseline="0" dirty="0" smtClean="0"/>
              <a:t>By understanding the message then this should direct the adults response.</a:t>
            </a:r>
          </a:p>
          <a:p>
            <a:r>
              <a:rPr lang="en-GB" baseline="0" dirty="0" smtClean="0"/>
              <a:t>The key to preventing or reducing distressed behaviour is trying to de-escalate within Zones A and B.</a:t>
            </a:r>
          </a:p>
          <a:p>
            <a:r>
              <a:rPr lang="en-GB" baseline="0" dirty="0" smtClean="0"/>
              <a:t>Once the child /young person is in Zone C then you have to be clear about what action will be taken and this is part of the child’s risk assessment plan.</a:t>
            </a:r>
          </a:p>
          <a:p>
            <a:endParaRPr lang="en-GB" baseline="0" dirty="0" smtClean="0"/>
          </a:p>
          <a:p>
            <a:r>
              <a:rPr lang="en-GB" baseline="0" dirty="0" smtClean="0"/>
              <a:t>Zone C Reference to Duty of Care – Do We Need A Slide?</a:t>
            </a:r>
          </a:p>
        </p:txBody>
      </p:sp>
      <p:sp>
        <p:nvSpPr>
          <p:cNvPr id="4" name="Slide Number Placeholder 3"/>
          <p:cNvSpPr>
            <a:spLocks noGrp="1"/>
          </p:cNvSpPr>
          <p:nvPr>
            <p:ph type="sldNum" sz="quarter" idx="10"/>
          </p:nvPr>
        </p:nvSpPr>
        <p:spPr/>
        <p:txBody>
          <a:bodyPr/>
          <a:lstStyle/>
          <a:p>
            <a:fld id="{DA30A74E-C5B9-4C99-94B2-D66018538941}" type="slidenum">
              <a:rPr lang="en-GB" smtClean="0"/>
              <a:t>51</a:t>
            </a:fld>
            <a:endParaRPr lang="en-GB" dirty="0"/>
          </a:p>
        </p:txBody>
      </p:sp>
    </p:spTree>
    <p:extLst>
      <p:ext uri="{BB962C8B-B14F-4D97-AF65-F5344CB8AC3E}">
        <p14:creationId xmlns:p14="http://schemas.microsoft.com/office/powerpoint/2010/main" val="852327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can identify during the trigger-escalation phases the move from anxiety</a:t>
            </a:r>
            <a:r>
              <a:rPr lang="en-GB" baseline="0" dirty="0" smtClean="0"/>
              <a:t> and anger, and intervene at that point then you are much more likely to prevent crisis being reached.</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52</a:t>
            </a:fld>
            <a:endParaRPr lang="en-GB" dirty="0"/>
          </a:p>
        </p:txBody>
      </p:sp>
    </p:spTree>
    <p:extLst>
      <p:ext uri="{BB962C8B-B14F-4D97-AF65-F5344CB8AC3E}">
        <p14:creationId xmlns:p14="http://schemas.microsoft.com/office/powerpoint/2010/main" val="512418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53</a:t>
            </a:fld>
            <a:endParaRPr lang="en-GB" dirty="0"/>
          </a:p>
        </p:txBody>
      </p:sp>
    </p:spTree>
    <p:extLst>
      <p:ext uri="{BB962C8B-B14F-4D97-AF65-F5344CB8AC3E}">
        <p14:creationId xmlns:p14="http://schemas.microsoft.com/office/powerpoint/2010/main" val="2429384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54</a:t>
            </a:fld>
            <a:endParaRPr lang="en-GB" dirty="0"/>
          </a:p>
        </p:txBody>
      </p:sp>
    </p:spTree>
    <p:extLst>
      <p:ext uri="{BB962C8B-B14F-4D97-AF65-F5344CB8AC3E}">
        <p14:creationId xmlns:p14="http://schemas.microsoft.com/office/powerpoint/2010/main" val="1572671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Awareness of restorative approaches. Building and repairing relationships.</a:t>
            </a:r>
          </a:p>
          <a:p>
            <a:r>
              <a:rPr lang="en-GB" sz="1100" dirty="0" smtClean="0">
                <a:latin typeface="Arial" panose="020B0604020202020204" pitchFamily="34" charset="0"/>
                <a:cs typeface="Arial" panose="020B0604020202020204" pitchFamily="34" charset="0"/>
              </a:rPr>
              <a:t>Is post Crisis reflection appropriate at time.  Student still in recovery phase and </a:t>
            </a:r>
          </a:p>
          <a:p>
            <a:r>
              <a:rPr lang="en-GB" sz="1100" dirty="0" smtClean="0">
                <a:latin typeface="Arial" panose="020B0604020202020204" pitchFamily="34" charset="0"/>
                <a:cs typeface="Arial" panose="020B0604020202020204" pitchFamily="34" charset="0"/>
              </a:rPr>
              <a:t>Cortisone/adrenaline etc. opportunity to still escalate.</a:t>
            </a:r>
          </a:p>
          <a:p>
            <a:r>
              <a:rPr lang="en-GB" sz="1100" dirty="0" smtClean="0">
                <a:latin typeface="Arial" panose="020B0604020202020204" pitchFamily="34" charset="0"/>
                <a:cs typeface="Arial" panose="020B0604020202020204" pitchFamily="34" charset="0"/>
              </a:rPr>
              <a:t>Post Crisis, too tired, upset.</a:t>
            </a:r>
          </a:p>
          <a:p>
            <a:r>
              <a:rPr lang="en-GB" sz="1100" dirty="0" smtClean="0">
                <a:latin typeface="Arial" panose="020B0604020202020204" pitchFamily="34" charset="0"/>
                <a:cs typeface="Arial" panose="020B0604020202020204" pitchFamily="34" charset="0"/>
              </a:rPr>
              <a:t>Is learning and reflection appropriate. Is return to class appropriate. </a:t>
            </a:r>
          </a:p>
          <a:p>
            <a:r>
              <a:rPr lang="en-GB" sz="1100" dirty="0" smtClean="0">
                <a:latin typeface="Arial" panose="020B0604020202020204" pitchFamily="34" charset="0"/>
                <a:cs typeface="Arial" panose="020B0604020202020204" pitchFamily="34" charset="0"/>
              </a:rPr>
              <a:t>Only when baseline behaviour is re-established</a:t>
            </a:r>
          </a:p>
          <a:p>
            <a:endParaRPr lang="en-GB" sz="1100" dirty="0" smtClean="0">
              <a:latin typeface="Arial" panose="020B0604020202020204" pitchFamily="34" charset="0"/>
              <a:cs typeface="Arial" panose="020B0604020202020204" pitchFamily="34" charset="0"/>
            </a:endParaRPr>
          </a:p>
          <a:p>
            <a:endParaRPr lang="en-GB" sz="1100" dirty="0" smtClean="0">
              <a:latin typeface="Arial" panose="020B0604020202020204" pitchFamily="34" charset="0"/>
              <a:cs typeface="Arial" panose="020B0604020202020204" pitchFamily="34" charset="0"/>
            </a:endParaRPr>
          </a:p>
          <a:p>
            <a:r>
              <a:rPr lang="en-GB" sz="1100" dirty="0" smtClean="0">
                <a:latin typeface="Arial" panose="020B0604020202020204" pitchFamily="34" charset="0"/>
                <a:cs typeface="Arial" panose="020B0604020202020204" pitchFamily="34" charset="0"/>
              </a:rPr>
              <a:t>Examples of outside  classroom/HT office possible scenarios.</a:t>
            </a:r>
          </a:p>
          <a:p>
            <a:r>
              <a:rPr lang="en-GB" sz="1100" dirty="0" smtClean="0">
                <a:latin typeface="Arial" panose="020B0604020202020204" pitchFamily="34" charset="0"/>
                <a:cs typeface="Arial" panose="020B0604020202020204" pitchFamily="34" charset="0"/>
              </a:rPr>
              <a:t>Importance of whole school approach to Nurture. Respect and Dignity.</a:t>
            </a:r>
          </a:p>
          <a:p>
            <a:r>
              <a:rPr lang="en-GB" sz="1100" dirty="0" smtClean="0">
                <a:latin typeface="Arial" panose="020B0604020202020204" pitchFamily="34" charset="0"/>
                <a:cs typeface="Arial" panose="020B0604020202020204" pitchFamily="34" charset="0"/>
              </a:rPr>
              <a:t>Being Valued and sense of belonging</a:t>
            </a:r>
          </a:p>
          <a:p>
            <a:pPr marL="285750" indent="-285750">
              <a:buFont typeface="Arial" panose="020B0604020202020204" pitchFamily="34" charset="0"/>
              <a:buChar char="•"/>
            </a:pPr>
            <a:r>
              <a:rPr lang="en-GB" sz="1100" dirty="0" smtClean="0">
                <a:latin typeface="Arial" panose="020B0604020202020204" pitchFamily="34" charset="0"/>
                <a:cs typeface="Arial" panose="020B0604020202020204" pitchFamily="34" charset="0"/>
              </a:rPr>
              <a:t>Passing staff and comments whilst waiting </a:t>
            </a:r>
          </a:p>
          <a:p>
            <a:pPr marL="285750" indent="-285750">
              <a:buFont typeface="Arial" panose="020B0604020202020204" pitchFamily="34" charset="0"/>
              <a:buChar char="•"/>
            </a:pPr>
            <a:r>
              <a:rPr lang="en-GB" sz="1100" dirty="0" smtClean="0">
                <a:latin typeface="Arial" panose="020B0604020202020204" pitchFamily="34" charset="0"/>
                <a:cs typeface="Arial" panose="020B0604020202020204" pitchFamily="34" charset="0"/>
              </a:rPr>
              <a:t>Return to classroom and approaches by teacher</a:t>
            </a:r>
          </a:p>
          <a:p>
            <a:pPr marL="285750" indent="-285750">
              <a:buFont typeface="Arial" panose="020B0604020202020204" pitchFamily="34" charset="0"/>
              <a:buChar char="•"/>
            </a:pPr>
            <a:r>
              <a:rPr lang="en-GB" sz="1100" dirty="0" smtClean="0">
                <a:latin typeface="Arial" panose="020B0604020202020204" pitchFamily="34" charset="0"/>
                <a:cs typeface="Arial" panose="020B0604020202020204" pitchFamily="34" charset="0"/>
              </a:rPr>
              <a:t>Return to Classroom and approaches by students</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A30A74E-C5B9-4C99-94B2-D66018538941}" type="slidenum">
              <a:rPr lang="en-GB" smtClean="0"/>
              <a:t>55</a:t>
            </a:fld>
            <a:endParaRPr lang="en-GB" dirty="0"/>
          </a:p>
        </p:txBody>
      </p:sp>
    </p:spTree>
    <p:extLst>
      <p:ext uri="{BB962C8B-B14F-4D97-AF65-F5344CB8AC3E}">
        <p14:creationId xmlns:p14="http://schemas.microsoft.com/office/powerpoint/2010/main" val="3431817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56</a:t>
            </a:fld>
            <a:endParaRPr lang="en-GB" dirty="0"/>
          </a:p>
        </p:txBody>
      </p:sp>
    </p:spTree>
    <p:extLst>
      <p:ext uri="{BB962C8B-B14F-4D97-AF65-F5344CB8AC3E}">
        <p14:creationId xmlns:p14="http://schemas.microsoft.com/office/powerpoint/2010/main" val="1823200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 duty to our staff to ensure</a:t>
            </a:r>
            <a:r>
              <a:rPr lang="en-GB" baseline="0" dirty="0" smtClean="0"/>
              <a:t> that they are offered a debrief following an incident where they have felt threatened or have been injured.</a:t>
            </a:r>
          </a:p>
          <a:p>
            <a:r>
              <a:rPr lang="en-GB" baseline="0" dirty="0" smtClean="0"/>
              <a:t>Refer to the Physical Intervention Guidelines appendix which has a proforma and guidance on this.</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57</a:t>
            </a:fld>
            <a:endParaRPr lang="en-GB" dirty="0"/>
          </a:p>
        </p:txBody>
      </p:sp>
    </p:spTree>
    <p:extLst>
      <p:ext uri="{BB962C8B-B14F-4D97-AF65-F5344CB8AC3E}">
        <p14:creationId xmlns:p14="http://schemas.microsoft.com/office/powerpoint/2010/main" val="4138610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Individual task to be completed by next</a:t>
            </a:r>
            <a:r>
              <a:rPr lang="en-GB" baseline="0" dirty="0" smtClean="0"/>
              <a:t> session. Provide staff with a recording sheet with prompts as part of a reflective diary.</a:t>
            </a:r>
          </a:p>
          <a:p>
            <a:r>
              <a:rPr lang="en-GB" baseline="0" dirty="0" smtClean="0"/>
              <a:t>Option SfLW may wish to work along with Class Teacher.</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A30A74E-C5B9-4C99-94B2-D66018538941}" type="slidenum">
              <a:rPr lang="en-GB" smtClean="0"/>
              <a:t>59</a:t>
            </a:fld>
            <a:endParaRPr lang="en-GB" dirty="0"/>
          </a:p>
        </p:txBody>
      </p:sp>
    </p:spTree>
    <p:extLst>
      <p:ext uri="{BB962C8B-B14F-4D97-AF65-F5344CB8AC3E}">
        <p14:creationId xmlns:p14="http://schemas.microsoft.com/office/powerpoint/2010/main" val="3075583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out some examples to discuss</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60</a:t>
            </a:fld>
            <a:endParaRPr lang="en-GB" dirty="0"/>
          </a:p>
        </p:txBody>
      </p:sp>
    </p:spTree>
    <p:extLst>
      <p:ext uri="{BB962C8B-B14F-4D97-AF65-F5344CB8AC3E}">
        <p14:creationId xmlns:p14="http://schemas.microsoft.com/office/powerpoint/2010/main" val="1709418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r>
              <a:rPr lang="en-GB" altLang="en-US" dirty="0" smtClean="0"/>
              <a:t>Intro – Following on from the theory side involving nurture, attachment and arousal cycle we have heard in the previous three modules we now move onto the practical are involving managing and recording risk assessments in relation to distressed, challenging or violent behaviours or situations.  Risk Assessment is not a complicated process and it should be seen as a proactive management tool and a support mechanism to safeguard staff and pupils.  A risk assessment and revised risk assessments will provide information on behaviour, patterns and be an explanation as to what is happening, what works and where you might need to do a bit more.  It is also intended to shape how we work to keep everybody safe.</a:t>
            </a:r>
          </a:p>
        </p:txBody>
      </p:sp>
    </p:spTree>
    <p:extLst>
      <p:ext uri="{BB962C8B-B14F-4D97-AF65-F5344CB8AC3E}">
        <p14:creationId xmlns:p14="http://schemas.microsoft.com/office/powerpoint/2010/main" val="1618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Haim G. </a:t>
            </a:r>
            <a:r>
              <a:rPr lang="en-GB" b="1" dirty="0" err="1" smtClean="0">
                <a:effectLst/>
              </a:rPr>
              <a:t>Ginott</a:t>
            </a:r>
            <a:r>
              <a:rPr lang="en-GB" dirty="0" smtClean="0">
                <a:effectLst/>
              </a:rPr>
              <a:t> (originally </a:t>
            </a:r>
            <a:r>
              <a:rPr lang="en-GB" i="1" dirty="0" err="1" smtClean="0">
                <a:effectLst/>
              </a:rPr>
              <a:t>Ginzburg</a:t>
            </a:r>
            <a:r>
              <a:rPr lang="en-GB" dirty="0" smtClean="0">
                <a:effectLst/>
              </a:rPr>
              <a:t>; 5 August 1922–4 November 1973) was a school teacher,</a:t>
            </a:r>
            <a:r>
              <a:rPr lang="en-GB" baseline="30000" dirty="0" smtClean="0">
                <a:effectLst/>
                <a:hlinkClick r:id="rId3"/>
              </a:rPr>
              <a:t>[1]</a:t>
            </a:r>
            <a:r>
              <a:rPr lang="en-GB" dirty="0" smtClean="0">
                <a:effectLst/>
              </a:rPr>
              <a:t> a child </a:t>
            </a:r>
            <a:r>
              <a:rPr lang="en-GB" dirty="0" smtClean="0">
                <a:effectLst/>
                <a:hlinkClick r:id="rId4" tooltip="Psychologist"/>
              </a:rPr>
              <a:t>psychologist</a:t>
            </a:r>
            <a:r>
              <a:rPr lang="en-GB" dirty="0" smtClean="0">
                <a:effectLst/>
              </a:rPr>
              <a:t> and </a:t>
            </a:r>
            <a:r>
              <a:rPr lang="en-GB" dirty="0" smtClean="0">
                <a:effectLst/>
                <a:hlinkClick r:id="rId5" tooltip="Psychotherapist"/>
              </a:rPr>
              <a:t>psychotherapist</a:t>
            </a:r>
            <a:r>
              <a:rPr lang="en-GB" dirty="0" smtClean="0">
                <a:effectLst/>
              </a:rPr>
              <a:t> and a parent educator. He pioneered techniques for conversing with children that are still taught today. His book, </a:t>
            </a:r>
            <a:r>
              <a:rPr lang="en-GB" i="1" dirty="0" smtClean="0">
                <a:effectLst/>
              </a:rPr>
              <a:t>Between Parent and Child</a:t>
            </a:r>
            <a:r>
              <a:rPr lang="en-GB" dirty="0" smtClean="0">
                <a:effectLst/>
              </a:rPr>
              <a:t>,</a:t>
            </a:r>
            <a:r>
              <a:rPr lang="en-GB" baseline="30000" dirty="0" smtClean="0">
                <a:effectLst/>
                <a:hlinkClick r:id="rId3"/>
              </a:rPr>
              <a:t>[1]</a:t>
            </a:r>
            <a:r>
              <a:rPr lang="en-GB" dirty="0" smtClean="0">
                <a:effectLst/>
              </a:rPr>
              <a:t> stayed on the best seller list for over a year and is still popular today. This book sets out to give "specific advice derived from basic communication principles that will guide parents in living with children in mutual respect and dignity."</a:t>
            </a:r>
            <a:r>
              <a:rPr lang="en-GB" baseline="30000" dirty="0" smtClean="0">
                <a:effectLst/>
                <a:hlinkClick r:id="rId3"/>
              </a:rPr>
              <a:t>[1]</a:t>
            </a:r>
            <a:endParaRPr lang="en-GB" baseline="30000" dirty="0" smtClean="0">
              <a:effectLst/>
            </a:endParaRPr>
          </a:p>
          <a:p>
            <a:endParaRPr lang="en-GB" dirty="0" smtClean="0">
              <a:effectLst/>
            </a:endParaRPr>
          </a:p>
          <a:p>
            <a:r>
              <a:rPr lang="en-GB" dirty="0" smtClean="0">
                <a:effectLst/>
              </a:rPr>
              <a:t>He is famously quoted as saying:</a:t>
            </a:r>
          </a:p>
          <a:p>
            <a:r>
              <a:rPr lang="en-GB" dirty="0" smtClean="0">
                <a:effectLst/>
              </a:rPr>
              <a:t>"If you want your children to improve, let them overhear the nice things you say about them to others.“ how often do we really do this – for </a:t>
            </a:r>
            <a:r>
              <a:rPr lang="en-GB" dirty="0" smtClean="0"/>
              <a:t>ou</a:t>
            </a:r>
            <a:r>
              <a:rPr lang="en-GB" dirty="0" smtClean="0">
                <a:effectLst/>
              </a:rPr>
              <a:t>r children or for each other?:</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6</a:t>
            </a:fld>
            <a:endParaRPr lang="en-GB" dirty="0"/>
          </a:p>
        </p:txBody>
      </p:sp>
    </p:spTree>
    <p:extLst>
      <p:ext uri="{BB962C8B-B14F-4D97-AF65-F5344CB8AC3E}">
        <p14:creationId xmlns:p14="http://schemas.microsoft.com/office/powerpoint/2010/main" val="874547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dirty="0" smtClean="0"/>
              <a:t>Some of you might know that in ES there are a number of topic areas that have codes of practice with advice and guidance intended to support the risk assessments for example PE, Home Economics, Science, Technical.  A decision was taken that for managing distressed, challenging and violent behaviors to be developed in a similar way.  Therefore, whilst there will not be generic risk assessments for all behaviours there will be a set of guidance documents that will support you in understanding and managing challenging behavior.  This guidance will be located on Glasgow Online site within Supporting Glasgow's learners and within the H&amp;S pages.</a:t>
            </a:r>
          </a:p>
        </p:txBody>
      </p:sp>
    </p:spTree>
    <p:extLst>
      <p:ext uri="{BB962C8B-B14F-4D97-AF65-F5344CB8AC3E}">
        <p14:creationId xmlns:p14="http://schemas.microsoft.com/office/powerpoint/2010/main" val="1580073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GB" altLang="en-US" smtClean="0"/>
              <a:t>Risk assessment in Education is about managing significant risk and about allowing children to develop and in some respects to test themselves and experience boundaries.  Risk assessment should not be seen as an additional because effectively you are all doing it anyway it is just about formalising it in a way that will in turn provide a support to development.</a:t>
            </a:r>
          </a:p>
        </p:txBody>
      </p:sp>
    </p:spTree>
    <p:extLst>
      <p:ext uri="{BB962C8B-B14F-4D97-AF65-F5344CB8AC3E}">
        <p14:creationId xmlns:p14="http://schemas.microsoft.com/office/powerpoint/2010/main" val="41954005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smtClean="0"/>
              <a:t>? Do we provide a handout to explain categories.</a:t>
            </a:r>
          </a:p>
        </p:txBody>
      </p:sp>
    </p:spTree>
    <p:extLst>
      <p:ext uri="{BB962C8B-B14F-4D97-AF65-F5344CB8AC3E}">
        <p14:creationId xmlns:p14="http://schemas.microsoft.com/office/powerpoint/2010/main" val="2535183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GB" altLang="en-US" smtClean="0"/>
              <a:t>Review of risk assessment should be ongoing and live and not only referred to when incident occur. Remember controls are the positives in managing behaviours and need to be developed and included to guide and inform staff of what they should be doing.  They should be a tool to reflect upon when assessments or plans are being revisited.</a:t>
            </a:r>
          </a:p>
        </p:txBody>
      </p:sp>
    </p:spTree>
    <p:extLst>
      <p:ext uri="{BB962C8B-B14F-4D97-AF65-F5344CB8AC3E}">
        <p14:creationId xmlns:p14="http://schemas.microsoft.com/office/powerpoint/2010/main" val="3725311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71</a:t>
            </a:fld>
            <a:endParaRPr lang="en-GB" dirty="0"/>
          </a:p>
        </p:txBody>
      </p:sp>
    </p:spTree>
    <p:extLst>
      <p:ext uri="{BB962C8B-B14F-4D97-AF65-F5344CB8AC3E}">
        <p14:creationId xmlns:p14="http://schemas.microsoft.com/office/powerpoint/2010/main" val="20999347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73</a:t>
            </a:fld>
            <a:endParaRPr lang="en-GB" dirty="0"/>
          </a:p>
        </p:txBody>
      </p:sp>
    </p:spTree>
    <p:extLst>
      <p:ext uri="{BB962C8B-B14F-4D97-AF65-F5344CB8AC3E}">
        <p14:creationId xmlns:p14="http://schemas.microsoft.com/office/powerpoint/2010/main" val="18534141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75</a:t>
            </a:fld>
            <a:endParaRPr lang="en-GB" dirty="0"/>
          </a:p>
        </p:txBody>
      </p:sp>
    </p:spTree>
    <p:extLst>
      <p:ext uri="{BB962C8B-B14F-4D97-AF65-F5344CB8AC3E}">
        <p14:creationId xmlns:p14="http://schemas.microsoft.com/office/powerpoint/2010/main" val="1489151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76</a:t>
            </a:fld>
            <a:endParaRPr lang="en-GB" dirty="0"/>
          </a:p>
        </p:txBody>
      </p:sp>
    </p:spTree>
    <p:extLst>
      <p:ext uri="{BB962C8B-B14F-4D97-AF65-F5344CB8AC3E}">
        <p14:creationId xmlns:p14="http://schemas.microsoft.com/office/powerpoint/2010/main" val="6346083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77</a:t>
            </a:fld>
            <a:endParaRPr lang="en-GB" dirty="0"/>
          </a:p>
        </p:txBody>
      </p:sp>
    </p:spTree>
    <p:extLst>
      <p:ext uri="{BB962C8B-B14F-4D97-AF65-F5344CB8AC3E}">
        <p14:creationId xmlns:p14="http://schemas.microsoft.com/office/powerpoint/2010/main" val="2444407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A30A74E-C5B9-4C99-94B2-D66018538941}" type="slidenum">
              <a:rPr lang="en-GB" smtClean="0"/>
              <a:t>78</a:t>
            </a:fld>
            <a:endParaRPr lang="en-GB" dirty="0"/>
          </a:p>
        </p:txBody>
      </p:sp>
    </p:spTree>
    <p:extLst>
      <p:ext uri="{BB962C8B-B14F-4D97-AF65-F5344CB8AC3E}">
        <p14:creationId xmlns:p14="http://schemas.microsoft.com/office/powerpoint/2010/main" val="155791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first session looks at the importance of Nurture in the learning</a:t>
            </a:r>
            <a:r>
              <a:rPr lang="en-GB" baseline="0" dirty="0" smtClean="0"/>
              <a:t> environment and how communication impacts directly on behaviour.</a:t>
            </a:r>
          </a:p>
          <a:p>
            <a:endParaRPr lang="en-GB" dirty="0"/>
          </a:p>
          <a:p>
            <a:r>
              <a:rPr lang="en-GB" dirty="0" smtClean="0"/>
              <a:t>If you and your staff have already done a lot of work on the nurturing principles then this might be a ‘lighter touch ‘ section reminding your team about what you have already developed and why it is important to have this foundation in the context of understanding needs and managing more challenging situations.</a:t>
            </a:r>
            <a:endParaRPr lang="en-GB" dirty="0"/>
          </a:p>
        </p:txBody>
      </p:sp>
      <p:sp>
        <p:nvSpPr>
          <p:cNvPr id="4" name="Slide Number Placeholder 3"/>
          <p:cNvSpPr>
            <a:spLocks noGrp="1"/>
          </p:cNvSpPr>
          <p:nvPr>
            <p:ph type="sldNum" sz="quarter" idx="10"/>
          </p:nvPr>
        </p:nvSpPr>
        <p:spPr/>
        <p:txBody>
          <a:bodyPr/>
          <a:lstStyle/>
          <a:p>
            <a:fld id="{DA30A74E-C5B9-4C99-94B2-D66018538941}" type="slidenum">
              <a:rPr lang="en-GB" smtClean="0"/>
              <a:t>7</a:t>
            </a:fld>
            <a:endParaRPr lang="en-GB" dirty="0"/>
          </a:p>
        </p:txBody>
      </p:sp>
    </p:spTree>
    <p:extLst>
      <p:ext uri="{BB962C8B-B14F-4D97-AF65-F5344CB8AC3E}">
        <p14:creationId xmlns:p14="http://schemas.microsoft.com/office/powerpoint/2010/main" val="54925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211">
              <a:defRPr/>
            </a:pPr>
            <a:r>
              <a:rPr lang="en-GB" b="0" baseline="0" dirty="0" smtClean="0"/>
              <a:t>1. </a:t>
            </a:r>
            <a:r>
              <a:rPr lang="en-GB" b="1" baseline="0" dirty="0" smtClean="0"/>
              <a:t>Whole-school vision and agreed core purpose </a:t>
            </a:r>
            <a:r>
              <a:rPr lang="en-GB" b="0" baseline="0" dirty="0" smtClean="0"/>
              <a:t>will help all members of staff understand their role in supporting learners and share good practice in all aspects of school life. All members of staff become models for how we make and maintain relationships and deal with challenging situations when they arise.</a:t>
            </a:r>
            <a:endParaRPr lang="en-GB" b="0" dirty="0" smtClean="0"/>
          </a:p>
          <a:p>
            <a:endParaRPr lang="en-GB" dirty="0" smtClean="0"/>
          </a:p>
          <a:p>
            <a:r>
              <a:rPr lang="en-GB" dirty="0" smtClean="0"/>
              <a:t>2. </a:t>
            </a:r>
            <a:r>
              <a:rPr lang="en-GB" b="1" dirty="0" smtClean="0"/>
              <a:t>Appropriate curriculum and an engaging classroom</a:t>
            </a:r>
            <a:r>
              <a:rPr lang="en-GB" b="1" baseline="0" dirty="0" smtClean="0"/>
              <a:t> environment </a:t>
            </a:r>
            <a:r>
              <a:rPr lang="en-GB" baseline="0" dirty="0" smtClean="0"/>
              <a:t>alongside </a:t>
            </a:r>
            <a:r>
              <a:rPr lang="en-GB" b="1" dirty="0" smtClean="0"/>
              <a:t>good assessment and planning</a:t>
            </a:r>
            <a:r>
              <a:rPr lang="en-GB" b="1" baseline="0" dirty="0" smtClean="0"/>
              <a:t> and </a:t>
            </a:r>
            <a:r>
              <a:rPr lang="en-GB" b="1" dirty="0" smtClean="0"/>
              <a:t>knowledge of children’s additional support</a:t>
            </a:r>
            <a:r>
              <a:rPr lang="en-GB" b="1" baseline="0" dirty="0" smtClean="0"/>
              <a:t> needs </a:t>
            </a:r>
            <a:r>
              <a:rPr lang="en-GB" baseline="0" dirty="0" smtClean="0"/>
              <a:t>all help children to feel secure in school. They help foster predictable, fair and individualised relationships for all and underpin interactions that are perceived as warm, attuned and responsive to need.</a:t>
            </a:r>
          </a:p>
          <a:p>
            <a:endParaRPr lang="en-GB" baseline="0" dirty="0" smtClean="0"/>
          </a:p>
          <a:p>
            <a:r>
              <a:rPr lang="en-GB" baseline="0" dirty="0" smtClean="0"/>
              <a:t>3. </a:t>
            </a:r>
            <a:r>
              <a:rPr lang="en-GB" b="1" baseline="0" dirty="0" smtClean="0"/>
              <a:t>Attuned communication </a:t>
            </a:r>
            <a:r>
              <a:rPr lang="en-GB" baseline="0" dirty="0" smtClean="0"/>
              <a:t>between staff members and staff and children are indicative of professionals who are able to self reflect, understand their own emotional needs and reactions and make meaningful and positive ‘meaning making’ connections with others. Attuned communication allows us to self regulate and hence co-regulate for those children who need scaffolding and containment for overwhelming emotional reactions. </a:t>
            </a:r>
          </a:p>
          <a:p>
            <a:endParaRPr lang="en-GB" baseline="0" dirty="0" smtClean="0"/>
          </a:p>
          <a:p>
            <a:r>
              <a:rPr lang="en-GB" baseline="0" dirty="0" smtClean="0"/>
              <a:t>4. </a:t>
            </a:r>
            <a:r>
              <a:rPr lang="en-GB" b="1" baseline="0" dirty="0" smtClean="0"/>
              <a:t>Professional learning opportunities </a:t>
            </a:r>
            <a:r>
              <a:rPr lang="en-GB" baseline="0" dirty="0" smtClean="0"/>
              <a:t>for staff to gain knowledge , develop skills, share practical experiences and reflect on learning encourage staff to assume professional responsibility for all the learning and interactions in their classrooms. Supporting communication networks e.g.  GLOW, attendance at support and development groups, hosting Open Doors sessions, all facilitate a ‘learning focused ‘ community of professionals. Our knowledge of attachment needs and the impact of trauma is particularly important for these modules.</a:t>
            </a:r>
          </a:p>
          <a:p>
            <a:endParaRPr lang="en-GB" dirty="0" smtClean="0"/>
          </a:p>
          <a:p>
            <a:r>
              <a:rPr lang="en-GB" dirty="0" smtClean="0"/>
              <a:t>5. </a:t>
            </a:r>
            <a:r>
              <a:rPr lang="en-GB" b="1" dirty="0" smtClean="0"/>
              <a:t>Aspirational and optimistic expectations </a:t>
            </a:r>
            <a:r>
              <a:rPr lang="en-GB" dirty="0" smtClean="0"/>
              <a:t>emphasise</a:t>
            </a:r>
            <a:r>
              <a:rPr lang="en-GB" baseline="0" dirty="0" smtClean="0"/>
              <a:t> a strengths-based understanding of how  to e</a:t>
            </a:r>
            <a:r>
              <a:rPr lang="en-GB" dirty="0" smtClean="0"/>
              <a:t>ngage and motivate children.</a:t>
            </a:r>
            <a:r>
              <a:rPr lang="en-GB" baseline="0" dirty="0" smtClean="0"/>
              <a:t> These are illustrated by </a:t>
            </a:r>
            <a:r>
              <a:rPr lang="en-GB" dirty="0" smtClean="0"/>
              <a:t>clear expectations and boundaries, positive role modelling</a:t>
            </a:r>
            <a:r>
              <a:rPr lang="en-GB" baseline="0" dirty="0" smtClean="0"/>
              <a:t> and </a:t>
            </a:r>
            <a:r>
              <a:rPr lang="en-GB" dirty="0" smtClean="0"/>
              <a:t>an awareness of how mind-sets and</a:t>
            </a:r>
            <a:r>
              <a:rPr lang="en-GB" baseline="0" dirty="0" smtClean="0"/>
              <a:t> language communicate the judgements we make about each other.</a:t>
            </a:r>
          </a:p>
          <a:p>
            <a:endParaRPr lang="en-GB" baseline="0" dirty="0" smtClean="0"/>
          </a:p>
          <a:p>
            <a:r>
              <a:rPr lang="en-GB" baseline="0" dirty="0" smtClean="0"/>
              <a:t>6. </a:t>
            </a:r>
            <a:r>
              <a:rPr lang="en-GB" b="1" baseline="0" dirty="0" smtClean="0"/>
              <a:t>Partnerships </a:t>
            </a:r>
            <a:r>
              <a:rPr lang="en-GB" baseline="0" dirty="0" smtClean="0"/>
              <a:t>with parents and other professionals based on mutual respect and understanding of the different roles each play in the lives of children are essential. Applying strengths-based/solution oriented thinking and restorative approaches to these relationships as well as to our work with children supports  us in navigating times when relationships could become stressed and/or blaming.</a:t>
            </a:r>
          </a:p>
        </p:txBody>
      </p:sp>
      <p:sp>
        <p:nvSpPr>
          <p:cNvPr id="4" name="Slide Number Placeholder 3"/>
          <p:cNvSpPr>
            <a:spLocks noGrp="1"/>
          </p:cNvSpPr>
          <p:nvPr>
            <p:ph type="sldNum" sz="quarter" idx="10"/>
          </p:nvPr>
        </p:nvSpPr>
        <p:spPr/>
        <p:txBody>
          <a:bodyPr/>
          <a:lstStyle/>
          <a:p>
            <a:fld id="{DA30A74E-C5B9-4C99-94B2-D66018538941}" type="slidenum">
              <a:rPr lang="en-GB" smtClean="0"/>
              <a:t>8</a:t>
            </a:fld>
            <a:endParaRPr lang="en-GB" dirty="0"/>
          </a:p>
        </p:txBody>
      </p:sp>
    </p:spTree>
    <p:extLst>
      <p:ext uri="{BB962C8B-B14F-4D97-AF65-F5344CB8AC3E}">
        <p14:creationId xmlns:p14="http://schemas.microsoft.com/office/powerpoint/2010/main" val="43654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All staff should be familiar with the nurturing principles and should have had opportunities to reflect on how they are applied in their school and classrooms.</a:t>
            </a:r>
          </a:p>
          <a:p>
            <a:endParaRPr lang="en-GB" b="0" dirty="0" smtClean="0"/>
          </a:p>
          <a:p>
            <a:r>
              <a:rPr lang="en-GB" b="0" dirty="0" smtClean="0"/>
              <a:t>The</a:t>
            </a:r>
            <a:r>
              <a:rPr lang="en-GB" b="0" baseline="0" dirty="0" smtClean="0"/>
              <a:t> principles are underpinned by attachment theory which aids our understanding of how children grow and develop in a relational context, making meaning from their interactions and developing their understanding of who they are as people.</a:t>
            </a:r>
          </a:p>
          <a:p>
            <a:endParaRPr lang="en-GB" b="0" baseline="0" dirty="0" smtClean="0"/>
          </a:p>
          <a:p>
            <a:r>
              <a:rPr lang="en-GB" dirty="0" smtClean="0"/>
              <a:t>Applying these principles fosters good classroom/playroom practice that benefits every child and young person.</a:t>
            </a:r>
          </a:p>
          <a:p>
            <a:endParaRPr lang="en-GB" b="0" baseline="0" dirty="0" smtClean="0"/>
          </a:p>
          <a:p>
            <a:r>
              <a:rPr lang="en-GB" b="0" baseline="0" dirty="0" smtClean="0"/>
              <a:t>Without an  understanding of these principles and how they can be applied in the classroom we run the risk of further complicating the lives of vulnerable and upset children who can easily feel threatened, blamed and shamed. Such situations can trigger past experiences, evoke strong emotional responses and lead to overwhelming and ‘out of control’ behavioural responses. </a:t>
            </a:r>
          </a:p>
          <a:p>
            <a:endParaRPr lang="en-GB" b="0" baseline="0" dirty="0" smtClean="0"/>
          </a:p>
          <a:p>
            <a:r>
              <a:rPr lang="en-GB" b="0" baseline="0" dirty="0" smtClean="0"/>
              <a:t>Opportunities for staff groups to reflect on the principles will help staff identify when they are being enacted well, how they help us understand all children's learning and development needs and how to create learning contexts that are safe and secure for all.</a:t>
            </a:r>
            <a:endParaRPr lang="en-GB" b="0" dirty="0" smtClean="0"/>
          </a:p>
          <a:p>
            <a:endParaRPr lang="en-GB" b="0" dirty="0" smtClean="0"/>
          </a:p>
          <a:p>
            <a:r>
              <a:rPr lang="en-GB" b="0" dirty="0" smtClean="0"/>
              <a:t>What may be classed as transition? Day to day mobility, change,</a:t>
            </a:r>
            <a:r>
              <a:rPr lang="en-GB" b="0" baseline="0" dirty="0" smtClean="0"/>
              <a:t> loss, work experience, home, changing activities, asking questions etc..</a:t>
            </a:r>
            <a:endParaRPr lang="en-GB" b="0" dirty="0"/>
          </a:p>
        </p:txBody>
      </p:sp>
      <p:sp>
        <p:nvSpPr>
          <p:cNvPr id="4" name="Slide Number Placeholder 3"/>
          <p:cNvSpPr>
            <a:spLocks noGrp="1"/>
          </p:cNvSpPr>
          <p:nvPr>
            <p:ph type="sldNum" sz="quarter" idx="10"/>
          </p:nvPr>
        </p:nvSpPr>
        <p:spPr/>
        <p:txBody>
          <a:bodyPr/>
          <a:lstStyle/>
          <a:p>
            <a:fld id="{DA30A74E-C5B9-4C99-94B2-D66018538941}" type="slidenum">
              <a:rPr lang="en-GB" smtClean="0"/>
              <a:t>9</a:t>
            </a:fld>
            <a:endParaRPr lang="en-GB" dirty="0"/>
          </a:p>
        </p:txBody>
      </p:sp>
    </p:spTree>
    <p:extLst>
      <p:ext uri="{BB962C8B-B14F-4D97-AF65-F5344CB8AC3E}">
        <p14:creationId xmlns:p14="http://schemas.microsoft.com/office/powerpoint/2010/main" val="82666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47116" name="Rectangle 12"/>
          <p:cNvSpPr>
            <a:spLocks noGrp="1" noChangeArrowheads="1"/>
          </p:cNvSpPr>
          <p:nvPr>
            <p:ph type="ctrTitle"/>
          </p:nvPr>
        </p:nvSpPr>
        <p:spPr>
          <a:xfrm>
            <a:off x="990600" y="1828800"/>
            <a:ext cx="7772400" cy="1143000"/>
          </a:xfrm>
        </p:spPr>
        <p:txBody>
          <a:bodyPr/>
          <a:lstStyle>
            <a:lvl1pPr>
              <a:defRPr/>
            </a:lvl1pPr>
          </a:lstStyle>
          <a:p>
            <a:pPr lvl="0"/>
            <a:r>
              <a:rPr lang="en-GB" altLang="en-US" noProof="0" smtClean="0"/>
              <a:t>Click to edit Master title style</a:t>
            </a:r>
          </a:p>
        </p:txBody>
      </p:sp>
      <p:sp>
        <p:nvSpPr>
          <p:cNvPr id="471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GB" altLang="en-US"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GB" altLang="en-US" dirty="0">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GB" altLang="en-US" dirty="0">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E39ADC35-54EB-47DC-A4D2-1C9A28D45B76}" type="slidenum">
              <a:rPr lang="en-GB" altLang="en-US">
                <a:solidFill>
                  <a:srgbClr val="1C1C1C"/>
                </a:solidFill>
              </a:rPr>
              <a:pPr>
                <a:defRPr/>
              </a:pPr>
              <a:t>‹#›</a:t>
            </a:fld>
            <a:endParaRPr lang="en-GB" altLang="en-US" dirty="0">
              <a:solidFill>
                <a:srgbClr val="1C1C1C"/>
              </a:solidFill>
            </a:endParaRPr>
          </a:p>
        </p:txBody>
      </p:sp>
    </p:spTree>
    <p:extLst>
      <p:ext uri="{BB962C8B-B14F-4D97-AF65-F5344CB8AC3E}">
        <p14:creationId xmlns:p14="http://schemas.microsoft.com/office/powerpoint/2010/main" val="100939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1065E708-42D7-4B8D-B371-FFDC215D5F99}"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5325550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36CCE71-D0D6-4D2C-AB12-ED39DB1B89C3}"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6425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145088" y="2017713"/>
            <a:ext cx="3810000" cy="4114800"/>
          </a:xfrm>
        </p:spPr>
        <p:txBody>
          <a:bodyPr/>
          <a:lstStyle/>
          <a:p>
            <a:pPr lvl="0"/>
            <a:endParaRPr lang="en-GB" noProof="0" dirty="0" smtClean="0"/>
          </a:p>
        </p:txBody>
      </p:sp>
      <p:sp>
        <p:nvSpPr>
          <p:cNvPr id="5"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765BD44-BCDE-4246-BA61-1FF4821171AD}"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423416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182688" y="2017713"/>
            <a:ext cx="3810000" cy="4114800"/>
          </a:xfrm>
        </p:spPr>
        <p:txBody>
          <a:bodyPr/>
          <a:lstStyle/>
          <a:p>
            <a:pPr lvl="0"/>
            <a:endParaRPr lang="en-GB" noProof="0" dirty="0" smtClean="0"/>
          </a:p>
        </p:txBody>
      </p:sp>
      <p:sp>
        <p:nvSpPr>
          <p:cNvPr id="4" name="Text Placeholder 3"/>
          <p:cNvSpPr>
            <a:spLocks noGrp="1"/>
          </p:cNvSpPr>
          <p:nvPr>
            <p:ph type="body"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BE48441A-EAC5-4B1E-9C06-5E21E6711255}"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35572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838200" y="1905000"/>
            <a:ext cx="7772400" cy="4114800"/>
          </a:xfrm>
        </p:spPr>
        <p:txBody>
          <a:bodyPr/>
          <a:lstStyle/>
          <a:p>
            <a:pPr lvl="0"/>
            <a:endParaRPr lang="en-GB" noProof="0" dirty="0" smtClean="0"/>
          </a:p>
        </p:txBody>
      </p:sp>
      <p:sp>
        <p:nvSpPr>
          <p:cNvPr id="4" name="Date Placeholder 3"/>
          <p:cNvSpPr>
            <a:spLocks noGrp="1"/>
          </p:cNvSpPr>
          <p:nvPr>
            <p:ph type="dt" sz="half" idx="10"/>
          </p:nvPr>
        </p:nvSpPr>
        <p:spPr>
          <a:xfrm>
            <a:off x="685800" y="6248400"/>
            <a:ext cx="1905000" cy="457200"/>
          </a:xfrm>
        </p:spPr>
        <p:txBody>
          <a:bodyPr/>
          <a:lstStyle>
            <a:lvl1pPr>
              <a:defRPr smtClean="0"/>
            </a:lvl1pPr>
          </a:lstStyle>
          <a:p>
            <a:pPr>
              <a:defRPr/>
            </a:pPr>
            <a:endParaRPr lang="en-GB" altLang="en-US" dirty="0">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smtClean="0"/>
            </a:lvl1pPr>
          </a:lstStyle>
          <a:p>
            <a:pPr>
              <a:defRPr/>
            </a:pPr>
            <a:endParaRPr lang="en-GB" alt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056A1F15-03E2-49A1-AB7F-119C96BCE5A9}"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8151313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719263"/>
            <a:ext cx="8229600" cy="4411662"/>
          </a:xfrm>
        </p:spPr>
        <p:txBody>
          <a:bodyPr/>
          <a:lstStyle/>
          <a:p>
            <a:endParaRPr lang="en-GB"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GB" alt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GB" altLang="en-US" dirty="0"/>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21E4EB2-E840-462E-A994-3E259C3A1F4C}" type="slidenum">
              <a:rPr lang="en-GB" altLang="en-US"/>
              <a:pPr/>
              <a:t>‹#›</a:t>
            </a:fld>
            <a:endParaRPr lang="en-GB" altLang="en-US" dirty="0"/>
          </a:p>
        </p:txBody>
      </p:sp>
    </p:spTree>
    <p:extLst>
      <p:ext uri="{BB962C8B-B14F-4D97-AF65-F5344CB8AC3E}">
        <p14:creationId xmlns:p14="http://schemas.microsoft.com/office/powerpoint/2010/main" val="369811591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468313" y="188640"/>
            <a:ext cx="8245971" cy="1013956"/>
          </a:xfrm>
        </p:spPr>
        <p:txBody>
          <a:bodyPr/>
          <a:lstStyle/>
          <a:p>
            <a:r>
              <a:rPr lang="en-US" dirty="0"/>
              <a:t>Click to edit Master title style</a:t>
            </a:r>
            <a:endParaRPr lang="en-GB" dirty="0"/>
          </a:p>
        </p:txBody>
      </p:sp>
      <p:sp>
        <p:nvSpPr>
          <p:cNvPr id="5" name="Text Placeholder 3"/>
          <p:cNvSpPr>
            <a:spLocks noGrp="1"/>
          </p:cNvSpPr>
          <p:nvPr>
            <p:ph type="body" sz="quarter" idx="11"/>
          </p:nvPr>
        </p:nvSpPr>
        <p:spPr>
          <a:xfrm>
            <a:off x="3923928" y="1700213"/>
            <a:ext cx="4790356" cy="4176712"/>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5"/>
          <p:cNvSpPr>
            <a:spLocks noGrp="1"/>
          </p:cNvSpPr>
          <p:nvPr>
            <p:ph type="pic" sz="quarter" idx="12"/>
          </p:nvPr>
        </p:nvSpPr>
        <p:spPr>
          <a:xfrm>
            <a:off x="468313" y="1700213"/>
            <a:ext cx="3095625" cy="4176712"/>
          </a:xfrm>
          <a:prstGeom prst="rect">
            <a:avLst/>
          </a:prstGeom>
        </p:spPr>
        <p:txBody>
          <a:bodyPr/>
          <a:lstStyle/>
          <a:p>
            <a:pPr lvl="0"/>
            <a:endParaRPr lang="en-GB" noProof="0"/>
          </a:p>
        </p:txBody>
      </p:sp>
    </p:spTree>
    <p:extLst>
      <p:ext uri="{BB962C8B-B14F-4D97-AF65-F5344CB8AC3E}">
        <p14:creationId xmlns:p14="http://schemas.microsoft.com/office/powerpoint/2010/main" val="64690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457200" y="1557338"/>
            <a:ext cx="3960000" cy="4319587"/>
          </a:xfrm>
        </p:spPr>
        <p:txBody>
          <a:bodyPr/>
          <a:lstStyle>
            <a:lvl3pP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3"/>
          <p:cNvSpPr>
            <a:spLocks noGrp="1"/>
          </p:cNvSpPr>
          <p:nvPr>
            <p:ph type="body" sz="quarter" idx="11"/>
          </p:nvPr>
        </p:nvSpPr>
        <p:spPr>
          <a:xfrm>
            <a:off x="4754284" y="1543646"/>
            <a:ext cx="3960000" cy="4319587"/>
          </a:xfrm>
        </p:spPr>
        <p:txBody>
          <a:bodyPr/>
          <a:lstStyle>
            <a:lvl3pP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632603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3223339-ECD1-4139-9D5C-948A018DA78C}"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764395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4117C-8E1A-4008-9AC2-2A7B3271A96B}"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65837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A876516-EE9A-4AC5-94B8-B9DED03A066F}"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20847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FDC0FDF3-B711-46A5-AAA8-3C555E52D295}"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7459727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185C103-757A-4FD2-A62D-9F155A2BAD75}"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116535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FE395CAF-F085-4122-B393-F6C74AD83BDD}"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72498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D2BF0D6-D36E-4217-A5DC-8A479C113B3E}"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49216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lt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GB" alt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201E559-CFCB-4A13-849B-61B3D7385517}" type="slidenum">
              <a:rPr lang="en-GB" altLang="en-US">
                <a:solidFill>
                  <a:srgbClr val="000000"/>
                </a:solidFill>
              </a:rPr>
              <a:pPr>
                <a:defRPr/>
              </a:pPr>
              <a:t>‹#›</a:t>
            </a:fld>
            <a:endParaRPr lang="en-GB" altLang="en-US" dirty="0">
              <a:solidFill>
                <a:srgbClr val="000000"/>
              </a:solidFill>
            </a:endParaRPr>
          </a:p>
        </p:txBody>
      </p:sp>
    </p:spTree>
    <p:extLst>
      <p:ext uri="{BB962C8B-B14F-4D97-AF65-F5344CB8AC3E}">
        <p14:creationId xmlns:p14="http://schemas.microsoft.com/office/powerpoint/2010/main" val="374252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3"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6091"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lvl1pPr>
          </a:lstStyle>
          <a:p>
            <a:pPr fontAlgn="base">
              <a:spcBef>
                <a:spcPct val="0"/>
              </a:spcBef>
              <a:spcAft>
                <a:spcPct val="0"/>
              </a:spcAft>
              <a:defRPr/>
            </a:pPr>
            <a:endParaRPr lang="en-GB" altLang="en-US" dirty="0">
              <a:solidFill>
                <a:srgbClr val="000000"/>
              </a:solidFill>
            </a:endParaRPr>
          </a:p>
        </p:txBody>
      </p:sp>
      <p:sp>
        <p:nvSpPr>
          <p:cNvPr id="46092"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lvl1pPr>
          </a:lstStyle>
          <a:p>
            <a:pPr fontAlgn="base">
              <a:spcBef>
                <a:spcPct val="0"/>
              </a:spcBef>
              <a:spcAft>
                <a:spcPct val="0"/>
              </a:spcAft>
              <a:defRPr/>
            </a:pPr>
            <a:endParaRPr lang="en-GB" altLang="en-US" dirty="0">
              <a:solidFill>
                <a:srgbClr val="000000"/>
              </a:solidFill>
            </a:endParaRPr>
          </a:p>
        </p:txBody>
      </p:sp>
      <p:sp>
        <p:nvSpPr>
          <p:cNvPr id="46093"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smtClean="0"/>
            </a:lvl1pPr>
          </a:lstStyle>
          <a:p>
            <a:pPr fontAlgn="base">
              <a:spcBef>
                <a:spcPct val="0"/>
              </a:spcBef>
              <a:spcAft>
                <a:spcPct val="0"/>
              </a:spcAft>
              <a:defRPr/>
            </a:pPr>
            <a:fld id="{A506A0C9-5D78-4400-BB30-411C7767A31A}" type="slidenum">
              <a:rPr lang="en-GB" altLang="en-US">
                <a:solidFill>
                  <a:srgbClr val="000000"/>
                </a:solidFill>
              </a:rPr>
              <a:pPr fontAlgn="base">
                <a:spcBef>
                  <a:spcPct val="0"/>
                </a:spcBef>
                <a:spcAft>
                  <a:spcPct val="0"/>
                </a:spcAft>
                <a:defRPr/>
              </a:pPr>
              <a:t>‹#›</a:t>
            </a:fld>
            <a:endParaRPr lang="en-GB" altLang="en-US" dirty="0">
              <a:solidFill>
                <a:srgbClr val="000000"/>
              </a:solidFill>
            </a:endParaRPr>
          </a:p>
        </p:txBody>
      </p:sp>
    </p:spTree>
    <p:extLst>
      <p:ext uri="{BB962C8B-B14F-4D97-AF65-F5344CB8AC3E}">
        <p14:creationId xmlns:p14="http://schemas.microsoft.com/office/powerpoint/2010/main" val="1020374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Microsoft_Word_97_-_2003_Document1.doc"/></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www.autismtoolbox.co.uk/"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www.goglasgow.org.uk/Pages/Show/816"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goglasgow.org.uk/content/UserGenerated/file/Policies_Guidelines/SGL/ECIIS_PolicyGuidelines_June16.pdf"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ted.com/talks/nadine_burke_harris_how_childhood_trauma_affects_health_across_a_lifetim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google.co.uk/url?sa=t&amp;rct=j&amp;q=&amp;esrc=s&amp;source=web&amp;cd=2&amp;cad=rja&amp;uact=8&amp;ved=0ahUKEwiwhsyK9JnTAhWpB8AKHZpDBbgQtwIIIDAB&amp;url=https://www.youtube.com/watch?v%3Dgm9CIJ74Oxw&amp;usg=AFQjCNFNt0x7Bst4MS58NW8e5czPX9UqU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Powerpoint Concepts-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456" y="-80963"/>
            <a:ext cx="9245601"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8"/>
          <p:cNvSpPr>
            <a:spLocks noChangeArrowheads="1"/>
          </p:cNvSpPr>
          <p:nvPr/>
        </p:nvSpPr>
        <p:spPr bwMode="auto">
          <a:xfrm>
            <a:off x="381000" y="152400"/>
            <a:ext cx="419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en-US" sz="2000" b="1">
                <a:solidFill>
                  <a:schemeClr val="bg1"/>
                </a:solidFill>
                <a:cs typeface="Arial" charset="0"/>
              </a:rPr>
              <a:t>Glasgow City Council</a:t>
            </a:r>
            <a:endParaRPr lang="en-US" altLang="en-US" sz="2000" b="1">
              <a:solidFill>
                <a:schemeClr val="tx2"/>
              </a:solidFill>
              <a:cs typeface="Arial" charset="0"/>
            </a:endParaRPr>
          </a:p>
        </p:txBody>
      </p:sp>
      <p:sp>
        <p:nvSpPr>
          <p:cNvPr id="2053" name="Rectangle 9"/>
          <p:cNvSpPr>
            <a:spLocks noChangeArrowheads="1"/>
          </p:cNvSpPr>
          <p:nvPr/>
        </p:nvSpPr>
        <p:spPr bwMode="auto">
          <a:xfrm>
            <a:off x="5410200" y="15240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en-US" sz="1300">
                <a:solidFill>
                  <a:srgbClr val="D9D9D9"/>
                </a:solidFill>
                <a:cs typeface="Arial" charset="0"/>
              </a:rPr>
              <a:t>Glasgow – UK Council of the year 2015</a:t>
            </a:r>
          </a:p>
        </p:txBody>
      </p:sp>
      <p:sp>
        <p:nvSpPr>
          <p:cNvPr id="7" name="Rectangle 2"/>
          <p:cNvSpPr>
            <a:spLocks noGrp="1" noChangeArrowheads="1"/>
          </p:cNvSpPr>
          <p:nvPr>
            <p:ph type="ctrTitle"/>
          </p:nvPr>
        </p:nvSpPr>
        <p:spPr>
          <a:xfrm>
            <a:off x="685800" y="1124744"/>
            <a:ext cx="7772400" cy="1905000"/>
          </a:xfrm>
        </p:spPr>
        <p:txBody>
          <a:bodyPr/>
          <a:lstStyle/>
          <a:p>
            <a:pPr algn="ctr" eaLnBrk="1" hangingPunct="1"/>
            <a:r>
              <a:rPr lang="en-GB" altLang="en-US" dirty="0" smtClean="0"/>
              <a:t>Supporting Glasgow’s Learners</a:t>
            </a:r>
          </a:p>
        </p:txBody>
      </p:sp>
      <p:sp>
        <p:nvSpPr>
          <p:cNvPr id="8" name="Rectangle 3"/>
          <p:cNvSpPr>
            <a:spLocks noGrp="1" noChangeArrowheads="1"/>
          </p:cNvSpPr>
          <p:nvPr>
            <p:ph type="subTitle" idx="1"/>
          </p:nvPr>
        </p:nvSpPr>
        <p:spPr>
          <a:xfrm>
            <a:off x="1371600" y="3410743"/>
            <a:ext cx="6400800" cy="1752600"/>
          </a:xfrm>
        </p:spPr>
        <p:txBody>
          <a:bodyPr/>
          <a:lstStyle/>
          <a:p>
            <a:pPr eaLnBrk="1" hangingPunct="1"/>
            <a:r>
              <a:rPr lang="en-GB" altLang="en-US" dirty="0" smtClean="0"/>
              <a:t>All Behaviour is Communication</a:t>
            </a:r>
          </a:p>
          <a:p>
            <a:pPr eaLnBrk="1" hangingPunct="1"/>
            <a:r>
              <a:rPr lang="en-GB" altLang="en-US" dirty="0" smtClean="0">
                <a:solidFill>
                  <a:srgbClr val="FF0000"/>
                </a:solidFill>
              </a:rPr>
              <a:t>Training for </a:t>
            </a:r>
            <a:r>
              <a:rPr lang="en-GB" altLang="en-US" dirty="0" smtClean="0">
                <a:solidFill>
                  <a:srgbClr val="FF0000"/>
                </a:solidFill>
              </a:rPr>
              <a:t>Trainers</a:t>
            </a:r>
            <a:endParaRPr lang="en-GB" altLang="en-US" dirty="0" smtClean="0">
              <a:solidFill>
                <a:srgbClr val="FF0000"/>
              </a:solidFill>
            </a:endParaRPr>
          </a:p>
        </p:txBody>
      </p:sp>
    </p:spTree>
    <p:extLst>
      <p:ext uri="{BB962C8B-B14F-4D97-AF65-F5344CB8AC3E}">
        <p14:creationId xmlns:p14="http://schemas.microsoft.com/office/powerpoint/2010/main" val="136515935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793037" cy="1143000"/>
          </a:xfrm>
        </p:spPr>
        <p:txBody>
          <a:bodyPr/>
          <a:lstStyle/>
          <a:p>
            <a:r>
              <a:rPr lang="en-GB" dirty="0" smtClean="0"/>
              <a:t>Activity 1</a:t>
            </a:r>
            <a:endParaRPr lang="en-GB" dirty="0"/>
          </a:p>
        </p:txBody>
      </p:sp>
      <p:sp>
        <p:nvSpPr>
          <p:cNvPr id="3" name="Content Placeholder 2"/>
          <p:cNvSpPr>
            <a:spLocks noGrp="1"/>
          </p:cNvSpPr>
          <p:nvPr>
            <p:ph idx="1"/>
          </p:nvPr>
        </p:nvSpPr>
        <p:spPr>
          <a:xfrm>
            <a:off x="962633" y="1340768"/>
            <a:ext cx="7781800" cy="1051247"/>
          </a:xfrm>
        </p:spPr>
        <p:txBody>
          <a:bodyPr/>
          <a:lstStyle/>
          <a:p>
            <a:r>
              <a:rPr lang="en-GB" sz="2800" dirty="0" smtClean="0"/>
              <a:t>In groups, discuss what a nurturing classroom would look and feel like.</a:t>
            </a:r>
          </a:p>
          <a:p>
            <a:endParaRPr lang="en-GB"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5730" y="2392015"/>
            <a:ext cx="5688632" cy="426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4288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4"/>
          <p:cNvGraphicFramePr>
            <a:graphicFrameLocks noGrp="1" noChangeAspect="1"/>
          </p:cNvGraphicFramePr>
          <p:nvPr>
            <p:ph idx="1"/>
            <p:extLst>
              <p:ext uri="{D42A27DB-BD31-4B8C-83A1-F6EECF244321}">
                <p14:modId xmlns:p14="http://schemas.microsoft.com/office/powerpoint/2010/main" val="1339900897"/>
              </p:ext>
            </p:extLst>
          </p:nvPr>
        </p:nvGraphicFramePr>
        <p:xfrm>
          <a:off x="50800" y="1895624"/>
          <a:ext cx="8215313" cy="5397500"/>
        </p:xfrm>
        <a:graphic>
          <a:graphicData uri="http://schemas.openxmlformats.org/drawingml/2006/chart">
            <c:chart xmlns:c="http://schemas.openxmlformats.org/drawingml/2006/chart" xmlns:r="http://schemas.openxmlformats.org/officeDocument/2006/relationships" r:id="rId3"/>
          </a:graphicData>
        </a:graphic>
      </p:graphicFrame>
      <p:sp>
        <p:nvSpPr>
          <p:cNvPr id="121859" name="Rectangle 2"/>
          <p:cNvSpPr>
            <a:spLocks noGrp="1" noChangeArrowheads="1"/>
          </p:cNvSpPr>
          <p:nvPr>
            <p:ph type="title"/>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altLang="en-US" sz="3500" dirty="0"/>
              <a:t>All Behaviour is Communication</a:t>
            </a:r>
          </a:p>
        </p:txBody>
      </p:sp>
      <p:graphicFrame>
        <p:nvGraphicFramePr>
          <p:cNvPr id="4" name="Chart 3"/>
          <p:cNvGraphicFramePr>
            <a:graphicFrameLocks/>
          </p:cNvGraphicFramePr>
          <p:nvPr>
            <p:extLst>
              <p:ext uri="{D42A27DB-BD31-4B8C-83A1-F6EECF244321}">
                <p14:modId xmlns:p14="http://schemas.microsoft.com/office/powerpoint/2010/main" val="2508192781"/>
              </p:ext>
            </p:extLst>
          </p:nvPr>
        </p:nvGraphicFramePr>
        <p:xfrm>
          <a:off x="1187624" y="2057400"/>
          <a:ext cx="6912768" cy="39638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913690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4213" y="404813"/>
            <a:ext cx="7772400" cy="1143000"/>
          </a:xfrm>
        </p:spPr>
        <p:txBody>
          <a:bodyPr/>
          <a:lstStyle/>
          <a:p>
            <a:r>
              <a:rPr lang="en-GB" altLang="en-US" sz="3500" dirty="0"/>
              <a:t>Why do children </a:t>
            </a:r>
            <a:r>
              <a:rPr lang="en-GB" altLang="en-US" sz="3500" dirty="0" smtClean="0"/>
              <a:t>become distressed?</a:t>
            </a:r>
            <a:endParaRPr lang="en-GB" altLang="en-US" sz="3500" dirty="0"/>
          </a:p>
        </p:txBody>
      </p:sp>
      <p:sp>
        <p:nvSpPr>
          <p:cNvPr id="33795" name="Rectangle 3"/>
          <p:cNvSpPr>
            <a:spLocks noChangeArrowheads="1"/>
          </p:cNvSpPr>
          <p:nvPr/>
        </p:nvSpPr>
        <p:spPr bwMode="auto">
          <a:xfrm>
            <a:off x="457200" y="1524000"/>
            <a:ext cx="8229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spcBef>
                <a:spcPct val="50000"/>
              </a:spcBef>
              <a:buClr>
                <a:schemeClr val="tx2"/>
              </a:buClr>
              <a:buSzPct val="75000"/>
              <a:buFont typeface="Wingdings" pitchFamily="2" charset="2"/>
              <a:buChar char="n"/>
            </a:pPr>
            <a:endParaRPr lang="en-GB" altLang="en-US" sz="2800" dirty="0" smtClean="0"/>
          </a:p>
          <a:p>
            <a:pPr>
              <a:spcBef>
                <a:spcPct val="50000"/>
              </a:spcBef>
              <a:buClr>
                <a:schemeClr val="tx2"/>
              </a:buClr>
              <a:buSzPct val="75000"/>
              <a:buFont typeface="Wingdings" pitchFamily="2" charset="2"/>
              <a:buNone/>
            </a:pPr>
            <a:r>
              <a:rPr lang="en-GB" altLang="en-US" sz="2800" dirty="0" smtClean="0"/>
              <a:t>Think about some reasons why children and young people become distressed, discuss with a partner and write on a post-it.</a:t>
            </a:r>
          </a:p>
        </p:txBody>
      </p:sp>
    </p:spTree>
    <p:extLst>
      <p:ext uri="{BB962C8B-B14F-4D97-AF65-F5344CB8AC3E}">
        <p14:creationId xmlns:p14="http://schemas.microsoft.com/office/powerpoint/2010/main" val="8258937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4213" y="404813"/>
            <a:ext cx="7772400" cy="1143000"/>
          </a:xfrm>
        </p:spPr>
        <p:txBody>
          <a:bodyPr/>
          <a:lstStyle/>
          <a:p>
            <a:r>
              <a:rPr lang="en-GB" altLang="en-US" sz="3500" dirty="0"/>
              <a:t>Why do children </a:t>
            </a:r>
            <a:r>
              <a:rPr lang="en-GB" altLang="en-US" sz="3500" dirty="0" smtClean="0"/>
              <a:t>become distressed?</a:t>
            </a:r>
            <a:endParaRPr lang="en-GB" altLang="en-US" sz="3500" dirty="0"/>
          </a:p>
        </p:txBody>
      </p:sp>
      <p:sp>
        <p:nvSpPr>
          <p:cNvPr id="33795" name="Rectangle 3"/>
          <p:cNvSpPr>
            <a:spLocks noChangeArrowheads="1"/>
          </p:cNvSpPr>
          <p:nvPr/>
        </p:nvSpPr>
        <p:spPr bwMode="auto">
          <a:xfrm>
            <a:off x="457200" y="1524000"/>
            <a:ext cx="82296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a:solidFill>
                  <a:schemeClr val="tx1"/>
                </a:solidFill>
                <a:latin typeface="Arial" charset="0"/>
              </a:defRPr>
            </a:lvl1pPr>
            <a:lvl2pPr marL="571500" defTabSz="762000">
              <a:defRPr>
                <a:solidFill>
                  <a:schemeClr val="tx1"/>
                </a:solidFill>
                <a:latin typeface="Arial" charset="0"/>
              </a:defRPr>
            </a:lvl2pPr>
            <a:lvl3pPr marL="1143000" defTabSz="762000">
              <a:defRPr>
                <a:solidFill>
                  <a:schemeClr val="tx1"/>
                </a:solidFill>
                <a:latin typeface="Arial" charset="0"/>
              </a:defRPr>
            </a:lvl3pPr>
            <a:lvl4pPr marL="1714500" defTabSz="762000">
              <a:defRPr>
                <a:solidFill>
                  <a:schemeClr val="tx1"/>
                </a:solidFill>
                <a:latin typeface="Arial" charset="0"/>
              </a:defRPr>
            </a:lvl4pPr>
            <a:lvl5pPr marL="2286000"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spcBef>
                <a:spcPct val="50000"/>
              </a:spcBef>
              <a:buClr>
                <a:schemeClr val="tx2"/>
              </a:buClr>
              <a:buSzPct val="75000"/>
              <a:buFont typeface="Wingdings" pitchFamily="2" charset="2"/>
              <a:buChar char="n"/>
            </a:pPr>
            <a:endParaRPr lang="en-GB" altLang="en-US" sz="2800" dirty="0" smtClean="0"/>
          </a:p>
          <a:p>
            <a:pPr>
              <a:spcBef>
                <a:spcPct val="50000"/>
              </a:spcBef>
              <a:buClr>
                <a:schemeClr val="tx2"/>
              </a:buClr>
              <a:buSzPct val="75000"/>
              <a:buFont typeface="Wingdings" pitchFamily="2" charset="2"/>
              <a:buChar char="n"/>
            </a:pPr>
            <a:r>
              <a:rPr lang="en-GB" altLang="en-US" sz="2400" dirty="0" smtClean="0"/>
              <a:t>Fight </a:t>
            </a:r>
            <a:r>
              <a:rPr lang="en-GB" altLang="en-US" sz="2400" dirty="0"/>
              <a:t>or flight response – threat  (functional anger)</a:t>
            </a:r>
          </a:p>
          <a:p>
            <a:pPr>
              <a:spcBef>
                <a:spcPct val="50000"/>
              </a:spcBef>
              <a:buClr>
                <a:schemeClr val="tx2"/>
              </a:buClr>
              <a:buSzPct val="75000"/>
              <a:buFont typeface="Wingdings" pitchFamily="2" charset="2"/>
              <a:buChar char="n"/>
            </a:pPr>
            <a:r>
              <a:rPr lang="en-GB" altLang="en-US" sz="2400" dirty="0"/>
              <a:t>Stress and </a:t>
            </a:r>
            <a:r>
              <a:rPr lang="en-GB" altLang="en-US" sz="2400" dirty="0" smtClean="0"/>
              <a:t>coping</a:t>
            </a:r>
          </a:p>
          <a:p>
            <a:pPr>
              <a:spcBef>
                <a:spcPct val="50000"/>
              </a:spcBef>
              <a:buClr>
                <a:schemeClr val="tx2"/>
              </a:buClr>
              <a:buSzPct val="75000"/>
              <a:buFont typeface="Wingdings" pitchFamily="2" charset="2"/>
              <a:buChar char="n"/>
            </a:pPr>
            <a:r>
              <a:rPr lang="en-GB" altLang="en-US" sz="2400" dirty="0" smtClean="0"/>
              <a:t>Additional Support Needs</a:t>
            </a:r>
          </a:p>
          <a:p>
            <a:pPr>
              <a:spcBef>
                <a:spcPct val="50000"/>
              </a:spcBef>
              <a:buClr>
                <a:schemeClr val="tx2"/>
              </a:buClr>
              <a:buSzPct val="75000"/>
              <a:buFont typeface="Wingdings" pitchFamily="2" charset="2"/>
              <a:buChar char="n"/>
            </a:pPr>
            <a:r>
              <a:rPr lang="en-GB" altLang="en-US" sz="2400" dirty="0" smtClean="0"/>
              <a:t>Developmental stage</a:t>
            </a:r>
            <a:endParaRPr lang="en-GB" altLang="en-US" sz="2400" dirty="0"/>
          </a:p>
          <a:p>
            <a:pPr>
              <a:spcBef>
                <a:spcPct val="50000"/>
              </a:spcBef>
              <a:buClr>
                <a:schemeClr val="tx2"/>
              </a:buClr>
              <a:buSzPct val="75000"/>
              <a:buFont typeface="Wingdings" pitchFamily="2" charset="2"/>
              <a:buChar char="n"/>
            </a:pPr>
            <a:r>
              <a:rPr lang="en-GB" altLang="en-US" sz="2400" dirty="0"/>
              <a:t>Reinforcement?</a:t>
            </a:r>
          </a:p>
          <a:p>
            <a:pPr>
              <a:spcBef>
                <a:spcPct val="50000"/>
              </a:spcBef>
              <a:buClr>
                <a:schemeClr val="tx2"/>
              </a:buClr>
              <a:buSzPct val="75000"/>
              <a:buFont typeface="Wingdings" pitchFamily="2" charset="2"/>
              <a:buChar char="n"/>
            </a:pPr>
            <a:r>
              <a:rPr lang="en-GB" altLang="en-US" sz="2400" dirty="0"/>
              <a:t>Link to internal working model of themselves as shameful</a:t>
            </a:r>
          </a:p>
          <a:p>
            <a:pPr>
              <a:spcBef>
                <a:spcPct val="50000"/>
              </a:spcBef>
              <a:buClr>
                <a:schemeClr val="tx2"/>
              </a:buClr>
              <a:buSzPct val="75000"/>
              <a:buFont typeface="Wingdings" pitchFamily="2" charset="2"/>
              <a:buChar char="n"/>
            </a:pPr>
            <a:r>
              <a:rPr lang="en-GB" altLang="en-US" sz="2400" dirty="0"/>
              <a:t>Trauma</a:t>
            </a:r>
          </a:p>
          <a:p>
            <a:pPr>
              <a:spcBef>
                <a:spcPct val="50000"/>
              </a:spcBef>
              <a:buClr>
                <a:schemeClr val="tx2"/>
              </a:buClr>
              <a:buSzPct val="75000"/>
              <a:buFont typeface="Wingdings" pitchFamily="2" charset="2"/>
              <a:buChar char="n"/>
            </a:pPr>
            <a:r>
              <a:rPr lang="en-GB" altLang="en-US" sz="2400" dirty="0"/>
              <a:t>Other?</a:t>
            </a:r>
          </a:p>
          <a:p>
            <a:pPr>
              <a:spcBef>
                <a:spcPct val="50000"/>
              </a:spcBef>
              <a:buClr>
                <a:schemeClr val="tx2"/>
              </a:buClr>
              <a:buSzPct val="75000"/>
              <a:buFont typeface="Wingdings" pitchFamily="2" charset="2"/>
              <a:buNone/>
            </a:pPr>
            <a:endParaRPr lang="en-GB" altLang="en-US" sz="2400" dirty="0"/>
          </a:p>
        </p:txBody>
      </p:sp>
    </p:spTree>
    <p:extLst>
      <p:ext uri="{BB962C8B-B14F-4D97-AF65-F5344CB8AC3E}">
        <p14:creationId xmlns:p14="http://schemas.microsoft.com/office/powerpoint/2010/main" val="142212534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altLang="en-US" sz="3200" dirty="0" smtClean="0"/>
              <a:t>Understanding Distressed / Challenging Behaviour</a:t>
            </a:r>
          </a:p>
        </p:txBody>
      </p:sp>
      <p:sp>
        <p:nvSpPr>
          <p:cNvPr id="14339" name="Rectangle 3"/>
          <p:cNvSpPr>
            <a:spLocks noGrp="1" noChangeArrowheads="1"/>
          </p:cNvSpPr>
          <p:nvPr>
            <p:ph type="body" idx="1"/>
          </p:nvPr>
        </p:nvSpPr>
        <p:spPr/>
        <p:txBody>
          <a:bodyPr/>
          <a:lstStyle/>
          <a:p>
            <a:pPr marL="0" indent="0" eaLnBrk="1" hangingPunct="1">
              <a:buNone/>
            </a:pPr>
            <a:r>
              <a:rPr lang="en-GB" altLang="en-US" sz="2800" dirty="0" smtClean="0"/>
              <a:t>All ‘Distressed Behaviour’ meets a need – for the individual it is a solution, not a problem!</a:t>
            </a:r>
          </a:p>
          <a:p>
            <a:pPr algn="ctr" eaLnBrk="1" hangingPunct="1">
              <a:buFont typeface="Wingdings" pitchFamily="2" charset="2"/>
              <a:buNone/>
            </a:pPr>
            <a:r>
              <a:rPr lang="en-GB" altLang="en-US" sz="2800" b="1" dirty="0" smtClean="0">
                <a:solidFill>
                  <a:srgbClr val="FF0000"/>
                </a:solidFill>
              </a:rPr>
              <a:t>ALWAYS ASK YOURSELF</a:t>
            </a:r>
          </a:p>
          <a:p>
            <a:pPr eaLnBrk="1" hangingPunct="1">
              <a:buFont typeface="Wingdings" pitchFamily="2" charset="2"/>
              <a:buNone/>
            </a:pPr>
            <a:r>
              <a:rPr lang="en-GB" altLang="en-US" sz="2800" dirty="0" smtClean="0"/>
              <a:t>What </a:t>
            </a:r>
            <a:r>
              <a:rPr lang="en-GB" altLang="en-US" sz="2800" b="1" dirty="0" smtClean="0"/>
              <a:t>need</a:t>
            </a:r>
            <a:r>
              <a:rPr lang="en-GB" altLang="en-US" sz="2800" dirty="0" smtClean="0"/>
              <a:t> does this behaviour meet for the other person ?</a:t>
            </a:r>
          </a:p>
          <a:p>
            <a:pPr eaLnBrk="1" hangingPunct="1">
              <a:buFont typeface="Wingdings" pitchFamily="2" charset="2"/>
              <a:buNone/>
            </a:pPr>
            <a:r>
              <a:rPr lang="en-GB" altLang="en-US" sz="2800" dirty="0" smtClean="0"/>
              <a:t>Will my </a:t>
            </a:r>
            <a:r>
              <a:rPr lang="en-GB" altLang="en-US" sz="2800" b="1" dirty="0" smtClean="0"/>
              <a:t>intervention</a:t>
            </a:r>
            <a:r>
              <a:rPr lang="en-GB" altLang="en-US" sz="2800" dirty="0" smtClean="0"/>
              <a:t> make things better or worse ?</a:t>
            </a:r>
          </a:p>
          <a:p>
            <a:pPr eaLnBrk="1" hangingPunct="1">
              <a:buFont typeface="Wingdings" pitchFamily="2" charset="2"/>
              <a:buNone/>
            </a:pPr>
            <a:r>
              <a:rPr lang="en-GB" altLang="en-US" sz="2800" dirty="0" smtClean="0"/>
              <a:t>Am I in </a:t>
            </a:r>
            <a:r>
              <a:rPr lang="en-GB" altLang="en-US" sz="2800" b="1" dirty="0" smtClean="0"/>
              <a:t>control</a:t>
            </a:r>
            <a:r>
              <a:rPr lang="en-GB" altLang="en-US" sz="2800" dirty="0" smtClean="0"/>
              <a:t> of myself ?</a:t>
            </a:r>
          </a:p>
        </p:txBody>
      </p:sp>
    </p:spTree>
    <p:extLst>
      <p:ext uri="{BB962C8B-B14F-4D97-AF65-F5344CB8AC3E}">
        <p14:creationId xmlns:p14="http://schemas.microsoft.com/office/powerpoint/2010/main" val="123607248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p:txBody>
          <a:bodyPr/>
          <a:lstStyle/>
          <a:p>
            <a:pPr eaLnBrk="1" hangingPunct="1"/>
            <a:r>
              <a:rPr lang="en-GB" altLang="en-US" dirty="0" smtClean="0"/>
              <a:t>Defining behaviour?</a:t>
            </a:r>
          </a:p>
        </p:txBody>
      </p:sp>
      <p:sp>
        <p:nvSpPr>
          <p:cNvPr id="8195" name="Rectangle 1027"/>
          <p:cNvSpPr>
            <a:spLocks noGrp="1" noChangeArrowheads="1"/>
          </p:cNvSpPr>
          <p:nvPr>
            <p:ph type="body" idx="1"/>
          </p:nvPr>
        </p:nvSpPr>
        <p:spPr/>
        <p:txBody>
          <a:bodyPr/>
          <a:lstStyle/>
          <a:p>
            <a:pPr eaLnBrk="1" hangingPunct="1"/>
            <a:r>
              <a:rPr lang="en-GB" altLang="en-US" dirty="0"/>
              <a:t>W</a:t>
            </a:r>
            <a:r>
              <a:rPr lang="en-GB" altLang="en-US" dirty="0" smtClean="0"/>
              <a:t>hat is the difference between challenging, distressed, aggressive or violent behaviour?</a:t>
            </a:r>
          </a:p>
          <a:p>
            <a:pPr eaLnBrk="1" hangingPunct="1"/>
            <a:endParaRPr lang="en-GB" altLang="en-US" dirty="0"/>
          </a:p>
          <a:p>
            <a:pPr eaLnBrk="1" hangingPunct="1"/>
            <a:endParaRPr lang="en-GB" altLang="en-US" dirty="0" smtClean="0"/>
          </a:p>
          <a:p>
            <a:pPr eaLnBrk="1" hangingPunct="1"/>
            <a:r>
              <a:rPr lang="en-GB" altLang="en-US" dirty="0" smtClean="0"/>
              <a:t>Depends on personal experience</a:t>
            </a:r>
          </a:p>
          <a:p>
            <a:pPr eaLnBrk="1" hangingPunct="1"/>
            <a:r>
              <a:rPr lang="en-GB" altLang="en-US" dirty="0" smtClean="0"/>
              <a:t>Depends on the individual</a:t>
            </a:r>
          </a:p>
        </p:txBody>
      </p:sp>
    </p:spTree>
    <p:extLst>
      <p:ext uri="{BB962C8B-B14F-4D97-AF65-F5344CB8AC3E}">
        <p14:creationId xmlns:p14="http://schemas.microsoft.com/office/powerpoint/2010/main" val="179576385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4213" y="404813"/>
            <a:ext cx="7772400" cy="1143000"/>
          </a:xfrm>
        </p:spPr>
        <p:txBody>
          <a:bodyPr/>
          <a:lstStyle/>
          <a:p>
            <a:r>
              <a:rPr lang="en-GB" altLang="en-US" dirty="0"/>
              <a:t>Iceberg metaphor</a:t>
            </a:r>
          </a:p>
        </p:txBody>
      </p:sp>
      <p:sp>
        <p:nvSpPr>
          <p:cNvPr id="36867" name="Line 3"/>
          <p:cNvSpPr>
            <a:spLocks noChangeShapeType="1"/>
          </p:cNvSpPr>
          <p:nvPr/>
        </p:nvSpPr>
        <p:spPr bwMode="auto">
          <a:xfrm>
            <a:off x="611188" y="3141663"/>
            <a:ext cx="7345362" cy="0"/>
          </a:xfrm>
          <a:prstGeom prst="line">
            <a:avLst/>
          </a:prstGeom>
          <a:noFill/>
          <a:ln w="57150">
            <a:solidFill>
              <a:schemeClr val="tx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36868" name="Text Box 4"/>
          <p:cNvSpPr txBox="1">
            <a:spLocks noChangeArrowheads="1"/>
          </p:cNvSpPr>
          <p:nvPr/>
        </p:nvSpPr>
        <p:spPr bwMode="auto">
          <a:xfrm>
            <a:off x="684213" y="3716338"/>
            <a:ext cx="22479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b="1" dirty="0">
                <a:latin typeface="Comic Sans MS" pitchFamily="66" charset="0"/>
              </a:rPr>
              <a:t>Possible reasons/ communicative functions</a:t>
            </a:r>
          </a:p>
        </p:txBody>
      </p:sp>
      <p:sp>
        <p:nvSpPr>
          <p:cNvPr id="36869" name="Text Box 5"/>
          <p:cNvSpPr txBox="1">
            <a:spLocks noChangeArrowheads="1"/>
          </p:cNvSpPr>
          <p:nvPr/>
        </p:nvSpPr>
        <p:spPr bwMode="auto">
          <a:xfrm>
            <a:off x="755650" y="2205038"/>
            <a:ext cx="2084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b="1" dirty="0">
                <a:latin typeface="Comic Sans MS" pitchFamily="66" charset="0"/>
              </a:rPr>
              <a:t>Behaviour</a:t>
            </a:r>
          </a:p>
        </p:txBody>
      </p:sp>
      <p:sp>
        <p:nvSpPr>
          <p:cNvPr id="36870" name="Freeform 6"/>
          <p:cNvSpPr>
            <a:spLocks/>
          </p:cNvSpPr>
          <p:nvPr/>
        </p:nvSpPr>
        <p:spPr bwMode="auto">
          <a:xfrm>
            <a:off x="684213" y="1700213"/>
            <a:ext cx="7559675" cy="4465637"/>
          </a:xfrm>
          <a:custGeom>
            <a:avLst/>
            <a:gdLst>
              <a:gd name="T0" fmla="*/ 266 w 4281"/>
              <a:gd name="T1" fmla="*/ 2467 h 2492"/>
              <a:gd name="T2" fmla="*/ 688 w 4281"/>
              <a:gd name="T3" fmla="*/ 2390 h 2492"/>
              <a:gd name="T4" fmla="*/ 971 w 4281"/>
              <a:gd name="T5" fmla="*/ 2269 h 2492"/>
              <a:gd name="T6" fmla="*/ 1014 w 4281"/>
              <a:gd name="T7" fmla="*/ 2243 h 2492"/>
              <a:gd name="T8" fmla="*/ 1049 w 4281"/>
              <a:gd name="T9" fmla="*/ 2200 h 2492"/>
              <a:gd name="T10" fmla="*/ 1100 w 4281"/>
              <a:gd name="T11" fmla="*/ 2080 h 2492"/>
              <a:gd name="T12" fmla="*/ 1092 w 4281"/>
              <a:gd name="T13" fmla="*/ 1917 h 2492"/>
              <a:gd name="T14" fmla="*/ 1161 w 4281"/>
              <a:gd name="T15" fmla="*/ 1814 h 2492"/>
              <a:gd name="T16" fmla="*/ 1221 w 4281"/>
              <a:gd name="T17" fmla="*/ 1650 h 2492"/>
              <a:gd name="T18" fmla="*/ 1307 w 4281"/>
              <a:gd name="T19" fmla="*/ 1195 h 2492"/>
              <a:gd name="T20" fmla="*/ 1418 w 4281"/>
              <a:gd name="T21" fmla="*/ 988 h 2492"/>
              <a:gd name="T22" fmla="*/ 1547 w 4281"/>
              <a:gd name="T23" fmla="*/ 653 h 2492"/>
              <a:gd name="T24" fmla="*/ 1651 w 4281"/>
              <a:gd name="T25" fmla="*/ 438 h 2492"/>
              <a:gd name="T26" fmla="*/ 1737 w 4281"/>
              <a:gd name="T27" fmla="*/ 309 h 2492"/>
              <a:gd name="T28" fmla="*/ 1840 w 4281"/>
              <a:gd name="T29" fmla="*/ 154 h 2492"/>
              <a:gd name="T30" fmla="*/ 2012 w 4281"/>
              <a:gd name="T31" fmla="*/ 86 h 2492"/>
              <a:gd name="T32" fmla="*/ 2166 w 4281"/>
              <a:gd name="T33" fmla="*/ 25 h 2492"/>
              <a:gd name="T34" fmla="*/ 2287 w 4281"/>
              <a:gd name="T35" fmla="*/ 86 h 2492"/>
              <a:gd name="T36" fmla="*/ 2373 w 4281"/>
              <a:gd name="T37" fmla="*/ 129 h 2492"/>
              <a:gd name="T38" fmla="*/ 2450 w 4281"/>
              <a:gd name="T39" fmla="*/ 240 h 2492"/>
              <a:gd name="T40" fmla="*/ 2639 w 4281"/>
              <a:gd name="T41" fmla="*/ 266 h 2492"/>
              <a:gd name="T42" fmla="*/ 2751 w 4281"/>
              <a:gd name="T43" fmla="*/ 498 h 2492"/>
              <a:gd name="T44" fmla="*/ 2871 w 4281"/>
              <a:gd name="T45" fmla="*/ 584 h 2492"/>
              <a:gd name="T46" fmla="*/ 2975 w 4281"/>
              <a:gd name="T47" fmla="*/ 1066 h 2492"/>
              <a:gd name="T48" fmla="*/ 2992 w 4281"/>
              <a:gd name="T49" fmla="*/ 1255 h 2492"/>
              <a:gd name="T50" fmla="*/ 3052 w 4281"/>
              <a:gd name="T51" fmla="*/ 1341 h 2492"/>
              <a:gd name="T52" fmla="*/ 3129 w 4281"/>
              <a:gd name="T53" fmla="*/ 1513 h 2492"/>
              <a:gd name="T54" fmla="*/ 3155 w 4281"/>
              <a:gd name="T55" fmla="*/ 1624 h 2492"/>
              <a:gd name="T56" fmla="*/ 3198 w 4281"/>
              <a:gd name="T57" fmla="*/ 1917 h 2492"/>
              <a:gd name="T58" fmla="*/ 3224 w 4281"/>
              <a:gd name="T59" fmla="*/ 2037 h 2492"/>
              <a:gd name="T60" fmla="*/ 3301 w 4281"/>
              <a:gd name="T61" fmla="*/ 2235 h 2492"/>
              <a:gd name="T62" fmla="*/ 3404 w 4281"/>
              <a:gd name="T63" fmla="*/ 2278 h 2492"/>
              <a:gd name="T64" fmla="*/ 3559 w 4281"/>
              <a:gd name="T65" fmla="*/ 2304 h 2492"/>
              <a:gd name="T66" fmla="*/ 3594 w 4281"/>
              <a:gd name="T67" fmla="*/ 2355 h 2492"/>
              <a:gd name="T68" fmla="*/ 3972 w 4281"/>
              <a:gd name="T69" fmla="*/ 2450 h 2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81" h="2492">
                <a:moveTo>
                  <a:pt x="0" y="2433"/>
                </a:moveTo>
                <a:cubicBezTo>
                  <a:pt x="91" y="2447"/>
                  <a:pt x="173" y="2460"/>
                  <a:pt x="266" y="2467"/>
                </a:cubicBezTo>
                <a:cubicBezTo>
                  <a:pt x="339" y="2492"/>
                  <a:pt x="342" y="2482"/>
                  <a:pt x="447" y="2476"/>
                </a:cubicBezTo>
                <a:cubicBezTo>
                  <a:pt x="526" y="2434"/>
                  <a:pt x="602" y="2410"/>
                  <a:pt x="688" y="2390"/>
                </a:cubicBezTo>
                <a:cubicBezTo>
                  <a:pt x="719" y="2369"/>
                  <a:pt x="732" y="2340"/>
                  <a:pt x="765" y="2321"/>
                </a:cubicBezTo>
                <a:cubicBezTo>
                  <a:pt x="821" y="2288"/>
                  <a:pt x="909" y="2277"/>
                  <a:pt x="971" y="2269"/>
                </a:cubicBezTo>
                <a:cubicBezTo>
                  <a:pt x="977" y="2263"/>
                  <a:pt x="982" y="2256"/>
                  <a:pt x="989" y="2252"/>
                </a:cubicBezTo>
                <a:cubicBezTo>
                  <a:pt x="997" y="2247"/>
                  <a:pt x="1008" y="2249"/>
                  <a:pt x="1014" y="2243"/>
                </a:cubicBezTo>
                <a:cubicBezTo>
                  <a:pt x="1020" y="2237"/>
                  <a:pt x="1017" y="2225"/>
                  <a:pt x="1023" y="2218"/>
                </a:cubicBezTo>
                <a:cubicBezTo>
                  <a:pt x="1030" y="2210"/>
                  <a:pt x="1042" y="2208"/>
                  <a:pt x="1049" y="2200"/>
                </a:cubicBezTo>
                <a:cubicBezTo>
                  <a:pt x="1062" y="2187"/>
                  <a:pt x="1072" y="2171"/>
                  <a:pt x="1083" y="2157"/>
                </a:cubicBezTo>
                <a:cubicBezTo>
                  <a:pt x="1089" y="2131"/>
                  <a:pt x="1091" y="2105"/>
                  <a:pt x="1100" y="2080"/>
                </a:cubicBezTo>
                <a:cubicBezTo>
                  <a:pt x="1103" y="2072"/>
                  <a:pt x="1118" y="2071"/>
                  <a:pt x="1118" y="2063"/>
                </a:cubicBezTo>
                <a:cubicBezTo>
                  <a:pt x="1118" y="1997"/>
                  <a:pt x="1108" y="1968"/>
                  <a:pt x="1092" y="1917"/>
                </a:cubicBezTo>
                <a:cubicBezTo>
                  <a:pt x="1100" y="1883"/>
                  <a:pt x="1095" y="1883"/>
                  <a:pt x="1118" y="1857"/>
                </a:cubicBezTo>
                <a:cubicBezTo>
                  <a:pt x="1132" y="1842"/>
                  <a:pt x="1161" y="1814"/>
                  <a:pt x="1161" y="1814"/>
                </a:cubicBezTo>
                <a:cubicBezTo>
                  <a:pt x="1184" y="1740"/>
                  <a:pt x="1148" y="1843"/>
                  <a:pt x="1195" y="1762"/>
                </a:cubicBezTo>
                <a:cubicBezTo>
                  <a:pt x="1214" y="1729"/>
                  <a:pt x="1210" y="1687"/>
                  <a:pt x="1221" y="1650"/>
                </a:cubicBezTo>
                <a:cubicBezTo>
                  <a:pt x="1231" y="1617"/>
                  <a:pt x="1264" y="1556"/>
                  <a:pt x="1264" y="1556"/>
                </a:cubicBezTo>
                <a:cubicBezTo>
                  <a:pt x="1267" y="1425"/>
                  <a:pt x="1213" y="1285"/>
                  <a:pt x="1307" y="1195"/>
                </a:cubicBezTo>
                <a:cubicBezTo>
                  <a:pt x="1327" y="1133"/>
                  <a:pt x="1349" y="1109"/>
                  <a:pt x="1401" y="1074"/>
                </a:cubicBezTo>
                <a:cubicBezTo>
                  <a:pt x="1421" y="1015"/>
                  <a:pt x="1398" y="1087"/>
                  <a:pt x="1418" y="988"/>
                </a:cubicBezTo>
                <a:cubicBezTo>
                  <a:pt x="1425" y="951"/>
                  <a:pt x="1449" y="908"/>
                  <a:pt x="1470" y="876"/>
                </a:cubicBezTo>
                <a:cubicBezTo>
                  <a:pt x="1490" y="800"/>
                  <a:pt x="1500" y="716"/>
                  <a:pt x="1547" y="653"/>
                </a:cubicBezTo>
                <a:cubicBezTo>
                  <a:pt x="1563" y="607"/>
                  <a:pt x="1566" y="548"/>
                  <a:pt x="1590" y="507"/>
                </a:cubicBezTo>
                <a:cubicBezTo>
                  <a:pt x="1603" y="485"/>
                  <a:pt x="1636" y="458"/>
                  <a:pt x="1651" y="438"/>
                </a:cubicBezTo>
                <a:cubicBezTo>
                  <a:pt x="1665" y="392"/>
                  <a:pt x="1679" y="372"/>
                  <a:pt x="1719" y="343"/>
                </a:cubicBezTo>
                <a:cubicBezTo>
                  <a:pt x="1725" y="332"/>
                  <a:pt x="1728" y="318"/>
                  <a:pt x="1737" y="309"/>
                </a:cubicBezTo>
                <a:cubicBezTo>
                  <a:pt x="1757" y="289"/>
                  <a:pt x="1790" y="282"/>
                  <a:pt x="1814" y="257"/>
                </a:cubicBezTo>
                <a:cubicBezTo>
                  <a:pt x="1817" y="233"/>
                  <a:pt x="1812" y="176"/>
                  <a:pt x="1840" y="154"/>
                </a:cubicBezTo>
                <a:cubicBezTo>
                  <a:pt x="1859" y="139"/>
                  <a:pt x="1902" y="137"/>
                  <a:pt x="1926" y="129"/>
                </a:cubicBezTo>
                <a:cubicBezTo>
                  <a:pt x="1957" y="119"/>
                  <a:pt x="1982" y="100"/>
                  <a:pt x="2012" y="86"/>
                </a:cubicBezTo>
                <a:cubicBezTo>
                  <a:pt x="2049" y="47"/>
                  <a:pt x="2089" y="16"/>
                  <a:pt x="2141" y="0"/>
                </a:cubicBezTo>
                <a:cubicBezTo>
                  <a:pt x="2149" y="8"/>
                  <a:pt x="2160" y="15"/>
                  <a:pt x="2166" y="25"/>
                </a:cubicBezTo>
                <a:cubicBezTo>
                  <a:pt x="2182" y="53"/>
                  <a:pt x="2161" y="68"/>
                  <a:pt x="2201" y="77"/>
                </a:cubicBezTo>
                <a:cubicBezTo>
                  <a:pt x="2229" y="84"/>
                  <a:pt x="2258" y="83"/>
                  <a:pt x="2287" y="86"/>
                </a:cubicBezTo>
                <a:cubicBezTo>
                  <a:pt x="2298" y="89"/>
                  <a:pt x="2311" y="89"/>
                  <a:pt x="2321" y="94"/>
                </a:cubicBezTo>
                <a:cubicBezTo>
                  <a:pt x="2340" y="103"/>
                  <a:pt x="2373" y="129"/>
                  <a:pt x="2373" y="129"/>
                </a:cubicBezTo>
                <a:cubicBezTo>
                  <a:pt x="2399" y="167"/>
                  <a:pt x="2394" y="199"/>
                  <a:pt x="2442" y="215"/>
                </a:cubicBezTo>
                <a:cubicBezTo>
                  <a:pt x="2445" y="223"/>
                  <a:pt x="2444" y="234"/>
                  <a:pt x="2450" y="240"/>
                </a:cubicBezTo>
                <a:cubicBezTo>
                  <a:pt x="2465" y="255"/>
                  <a:pt x="2502" y="275"/>
                  <a:pt x="2502" y="275"/>
                </a:cubicBezTo>
                <a:cubicBezTo>
                  <a:pt x="2563" y="259"/>
                  <a:pt x="2566" y="257"/>
                  <a:pt x="2639" y="266"/>
                </a:cubicBezTo>
                <a:cubicBezTo>
                  <a:pt x="2661" y="329"/>
                  <a:pt x="2695" y="388"/>
                  <a:pt x="2725" y="447"/>
                </a:cubicBezTo>
                <a:cubicBezTo>
                  <a:pt x="2735" y="466"/>
                  <a:pt x="2732" y="483"/>
                  <a:pt x="2751" y="498"/>
                </a:cubicBezTo>
                <a:cubicBezTo>
                  <a:pt x="2763" y="508"/>
                  <a:pt x="2824" y="514"/>
                  <a:pt x="2828" y="515"/>
                </a:cubicBezTo>
                <a:cubicBezTo>
                  <a:pt x="2859" y="537"/>
                  <a:pt x="2860" y="549"/>
                  <a:pt x="2871" y="584"/>
                </a:cubicBezTo>
                <a:cubicBezTo>
                  <a:pt x="2880" y="668"/>
                  <a:pt x="2879" y="827"/>
                  <a:pt x="2923" y="894"/>
                </a:cubicBezTo>
                <a:cubicBezTo>
                  <a:pt x="2909" y="972"/>
                  <a:pt x="2931" y="1002"/>
                  <a:pt x="2975" y="1066"/>
                </a:cubicBezTo>
                <a:cubicBezTo>
                  <a:pt x="2978" y="1074"/>
                  <a:pt x="2982" y="1082"/>
                  <a:pt x="2983" y="1091"/>
                </a:cubicBezTo>
                <a:cubicBezTo>
                  <a:pt x="2988" y="1146"/>
                  <a:pt x="2982" y="1201"/>
                  <a:pt x="2992" y="1255"/>
                </a:cubicBezTo>
                <a:cubicBezTo>
                  <a:pt x="2994" y="1266"/>
                  <a:pt x="3035" y="1306"/>
                  <a:pt x="3043" y="1315"/>
                </a:cubicBezTo>
                <a:cubicBezTo>
                  <a:pt x="3046" y="1324"/>
                  <a:pt x="3048" y="1333"/>
                  <a:pt x="3052" y="1341"/>
                </a:cubicBezTo>
                <a:cubicBezTo>
                  <a:pt x="3057" y="1350"/>
                  <a:pt x="3065" y="1357"/>
                  <a:pt x="3069" y="1367"/>
                </a:cubicBezTo>
                <a:cubicBezTo>
                  <a:pt x="3090" y="1415"/>
                  <a:pt x="3100" y="1469"/>
                  <a:pt x="3129" y="1513"/>
                </a:cubicBezTo>
                <a:cubicBezTo>
                  <a:pt x="3132" y="1542"/>
                  <a:pt x="3131" y="1571"/>
                  <a:pt x="3138" y="1599"/>
                </a:cubicBezTo>
                <a:cubicBezTo>
                  <a:pt x="3140" y="1609"/>
                  <a:pt x="3150" y="1615"/>
                  <a:pt x="3155" y="1624"/>
                </a:cubicBezTo>
                <a:cubicBezTo>
                  <a:pt x="3158" y="1631"/>
                  <a:pt x="3170" y="1669"/>
                  <a:pt x="3172" y="1676"/>
                </a:cubicBezTo>
                <a:cubicBezTo>
                  <a:pt x="3179" y="1810"/>
                  <a:pt x="3174" y="1823"/>
                  <a:pt x="3198" y="1917"/>
                </a:cubicBezTo>
                <a:cubicBezTo>
                  <a:pt x="3201" y="1948"/>
                  <a:pt x="3200" y="1980"/>
                  <a:pt x="3207" y="2011"/>
                </a:cubicBezTo>
                <a:cubicBezTo>
                  <a:pt x="3209" y="2021"/>
                  <a:pt x="3219" y="2028"/>
                  <a:pt x="3224" y="2037"/>
                </a:cubicBezTo>
                <a:cubicBezTo>
                  <a:pt x="3245" y="2079"/>
                  <a:pt x="3254" y="2124"/>
                  <a:pt x="3275" y="2166"/>
                </a:cubicBezTo>
                <a:cubicBezTo>
                  <a:pt x="3280" y="2188"/>
                  <a:pt x="3281" y="2219"/>
                  <a:pt x="3301" y="2235"/>
                </a:cubicBezTo>
                <a:cubicBezTo>
                  <a:pt x="3322" y="2252"/>
                  <a:pt x="3353" y="2252"/>
                  <a:pt x="3379" y="2261"/>
                </a:cubicBezTo>
                <a:cubicBezTo>
                  <a:pt x="3389" y="2264"/>
                  <a:pt x="3394" y="2275"/>
                  <a:pt x="3404" y="2278"/>
                </a:cubicBezTo>
                <a:cubicBezTo>
                  <a:pt x="3426" y="2284"/>
                  <a:pt x="3450" y="2282"/>
                  <a:pt x="3473" y="2286"/>
                </a:cubicBezTo>
                <a:cubicBezTo>
                  <a:pt x="3502" y="2291"/>
                  <a:pt x="3559" y="2304"/>
                  <a:pt x="3559" y="2304"/>
                </a:cubicBezTo>
                <a:cubicBezTo>
                  <a:pt x="3568" y="2312"/>
                  <a:pt x="3578" y="2319"/>
                  <a:pt x="3585" y="2329"/>
                </a:cubicBezTo>
                <a:cubicBezTo>
                  <a:pt x="3590" y="2337"/>
                  <a:pt x="3588" y="2348"/>
                  <a:pt x="3594" y="2355"/>
                </a:cubicBezTo>
                <a:cubicBezTo>
                  <a:pt x="3650" y="2426"/>
                  <a:pt x="3769" y="2411"/>
                  <a:pt x="3843" y="2415"/>
                </a:cubicBezTo>
                <a:cubicBezTo>
                  <a:pt x="3883" y="2443"/>
                  <a:pt x="3924" y="2443"/>
                  <a:pt x="3972" y="2450"/>
                </a:cubicBezTo>
                <a:cubicBezTo>
                  <a:pt x="4077" y="2442"/>
                  <a:pt x="4176" y="2450"/>
                  <a:pt x="4281" y="2450"/>
                </a:cubicBezTo>
              </a:path>
            </a:pathLst>
          </a:custGeom>
          <a:noFill/>
          <a:ln w="38100"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36871" name="Text Box 7"/>
          <p:cNvSpPr txBox="1">
            <a:spLocks noChangeArrowheads="1"/>
          </p:cNvSpPr>
          <p:nvPr/>
        </p:nvSpPr>
        <p:spPr bwMode="auto">
          <a:xfrm>
            <a:off x="3425143" y="2243138"/>
            <a:ext cx="237626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700" dirty="0">
                <a:solidFill>
                  <a:srgbClr val="C00000"/>
                </a:solidFill>
                <a:latin typeface="Comic Sans MS" pitchFamily="66" charset="0"/>
              </a:rPr>
              <a:t>A</a:t>
            </a:r>
            <a:r>
              <a:rPr lang="en-GB" altLang="en-US" sz="1700" dirty="0" smtClean="0">
                <a:solidFill>
                  <a:srgbClr val="C00000"/>
                </a:solidFill>
                <a:latin typeface="Comic Sans MS" pitchFamily="66" charset="0"/>
              </a:rPr>
              <a:t>ngry outbursts, screaming, swearing,</a:t>
            </a:r>
          </a:p>
          <a:p>
            <a:r>
              <a:rPr lang="en-GB" altLang="en-US" sz="1700" dirty="0" smtClean="0">
                <a:solidFill>
                  <a:srgbClr val="C00000"/>
                </a:solidFill>
                <a:latin typeface="Comic Sans MS" pitchFamily="66" charset="0"/>
              </a:rPr>
              <a:t>Aggression, violence</a:t>
            </a:r>
            <a:endParaRPr lang="en-GB" altLang="en-US" sz="1700" dirty="0">
              <a:solidFill>
                <a:srgbClr val="C00000"/>
              </a:solidFill>
              <a:latin typeface="Comic Sans MS" pitchFamily="66" charset="0"/>
            </a:endParaRPr>
          </a:p>
        </p:txBody>
      </p:sp>
      <p:sp>
        <p:nvSpPr>
          <p:cNvPr id="36872" name="Text Box 8"/>
          <p:cNvSpPr txBox="1">
            <a:spLocks noChangeArrowheads="1"/>
          </p:cNvSpPr>
          <p:nvPr/>
        </p:nvSpPr>
        <p:spPr bwMode="auto">
          <a:xfrm>
            <a:off x="3203575" y="3284538"/>
            <a:ext cx="2819400"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GB" altLang="en-US" sz="1700" dirty="0">
                <a:solidFill>
                  <a:srgbClr val="C00000"/>
                </a:solidFill>
                <a:latin typeface="Comic Sans MS" pitchFamily="66" charset="0"/>
              </a:rPr>
              <a:t>Fears and phobias</a:t>
            </a:r>
          </a:p>
          <a:p>
            <a:pPr>
              <a:spcBef>
                <a:spcPct val="50000"/>
              </a:spcBef>
              <a:buFontTx/>
              <a:buChar char="•"/>
            </a:pPr>
            <a:r>
              <a:rPr lang="en-GB" altLang="en-US" sz="1700" dirty="0">
                <a:solidFill>
                  <a:srgbClr val="C00000"/>
                </a:solidFill>
                <a:latin typeface="Comic Sans MS" pitchFamily="66" charset="0"/>
              </a:rPr>
              <a:t>Maladaptive stress response</a:t>
            </a:r>
          </a:p>
          <a:p>
            <a:pPr>
              <a:spcBef>
                <a:spcPct val="50000"/>
              </a:spcBef>
              <a:buFontTx/>
              <a:buChar char="•"/>
            </a:pPr>
            <a:r>
              <a:rPr lang="en-GB" altLang="en-US" sz="1700" dirty="0">
                <a:solidFill>
                  <a:srgbClr val="C00000"/>
                </a:solidFill>
                <a:latin typeface="Comic Sans MS" pitchFamily="66" charset="0"/>
              </a:rPr>
              <a:t>Poor communication skills</a:t>
            </a:r>
          </a:p>
          <a:p>
            <a:pPr>
              <a:spcBef>
                <a:spcPct val="50000"/>
              </a:spcBef>
              <a:buFontTx/>
              <a:buChar char="•"/>
            </a:pPr>
            <a:r>
              <a:rPr lang="en-GB" altLang="en-US" sz="1700" dirty="0">
                <a:solidFill>
                  <a:srgbClr val="C00000"/>
                </a:solidFill>
                <a:latin typeface="Comic Sans MS" pitchFamily="66" charset="0"/>
              </a:rPr>
              <a:t>Misinterpretation of events</a:t>
            </a:r>
          </a:p>
          <a:p>
            <a:pPr>
              <a:spcBef>
                <a:spcPct val="50000"/>
              </a:spcBef>
              <a:buFontTx/>
              <a:buChar char="•"/>
            </a:pPr>
            <a:r>
              <a:rPr lang="en-GB" altLang="en-US" sz="1700" dirty="0">
                <a:solidFill>
                  <a:srgbClr val="C00000"/>
                </a:solidFill>
                <a:latin typeface="Comic Sans MS" pitchFamily="66" charset="0"/>
              </a:rPr>
              <a:t>Overloaded by stimulation</a:t>
            </a:r>
          </a:p>
          <a:p>
            <a:pPr>
              <a:spcBef>
                <a:spcPct val="50000"/>
              </a:spcBef>
              <a:buFontTx/>
              <a:buChar char="•"/>
            </a:pPr>
            <a:r>
              <a:rPr lang="en-GB" altLang="en-US" sz="1700" dirty="0">
                <a:solidFill>
                  <a:srgbClr val="C00000"/>
                </a:solidFill>
                <a:latin typeface="Comic Sans MS" pitchFamily="66" charset="0"/>
              </a:rPr>
              <a:t>Traumatic experiences</a:t>
            </a:r>
          </a:p>
          <a:p>
            <a:pPr>
              <a:spcBef>
                <a:spcPct val="50000"/>
              </a:spcBef>
            </a:pPr>
            <a:endParaRPr lang="en-GB" altLang="en-US" sz="1700" dirty="0">
              <a:solidFill>
                <a:schemeClr val="accent2"/>
              </a:solidFill>
              <a:latin typeface="Comic Sans MS" pitchFamily="66" charset="0"/>
            </a:endParaRPr>
          </a:p>
          <a:p>
            <a:pPr>
              <a:spcBef>
                <a:spcPct val="50000"/>
              </a:spcBef>
              <a:buFontTx/>
              <a:buChar char="•"/>
            </a:pPr>
            <a:endParaRPr lang="en-GB" altLang="en-US" sz="1400" dirty="0">
              <a:latin typeface="Tahoma" charset="0"/>
            </a:endParaRPr>
          </a:p>
        </p:txBody>
      </p:sp>
    </p:spTree>
    <p:extLst>
      <p:ext uri="{BB962C8B-B14F-4D97-AF65-F5344CB8AC3E}">
        <p14:creationId xmlns:p14="http://schemas.microsoft.com/office/powerpoint/2010/main" val="412646533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dirty="0" smtClean="0"/>
              <a:t>Homework- Reflection?</a:t>
            </a:r>
          </a:p>
        </p:txBody>
      </p:sp>
      <p:sp>
        <p:nvSpPr>
          <p:cNvPr id="9219" name="Rectangle 3"/>
          <p:cNvSpPr>
            <a:spLocks noGrp="1" noChangeArrowheads="1"/>
          </p:cNvSpPr>
          <p:nvPr>
            <p:ph type="body" sz="half" idx="1"/>
          </p:nvPr>
        </p:nvSpPr>
        <p:spPr>
          <a:xfrm>
            <a:off x="1182688" y="2017712"/>
            <a:ext cx="7421760" cy="4147591"/>
          </a:xfrm>
        </p:spPr>
        <p:txBody>
          <a:bodyPr/>
          <a:lstStyle/>
          <a:p>
            <a:pPr marL="0" indent="0" eaLnBrk="1" hangingPunct="1">
              <a:buNone/>
            </a:pPr>
            <a:r>
              <a:rPr lang="en-GB" altLang="en-US" sz="2000" dirty="0"/>
              <a:t>Think about a </a:t>
            </a:r>
            <a:r>
              <a:rPr lang="en-GB" altLang="en-US" sz="2000" dirty="0" smtClean="0"/>
              <a:t>child / young person who displays distressed / challenging behaviours. </a:t>
            </a:r>
          </a:p>
          <a:p>
            <a:pPr marL="0" indent="0" eaLnBrk="1" hangingPunct="1">
              <a:buNone/>
            </a:pPr>
            <a:r>
              <a:rPr lang="en-GB" altLang="en-US" sz="2000" dirty="0" smtClean="0"/>
              <a:t>Think about </a:t>
            </a:r>
            <a:r>
              <a:rPr lang="en-GB" altLang="en-US" sz="2000" dirty="0"/>
              <a:t>the following</a:t>
            </a:r>
            <a:r>
              <a:rPr lang="en-GB" altLang="en-US" sz="2000" dirty="0" smtClean="0"/>
              <a:t>:</a:t>
            </a:r>
          </a:p>
          <a:p>
            <a:pPr eaLnBrk="1" hangingPunct="1">
              <a:buFontTx/>
              <a:buChar char="-"/>
            </a:pPr>
            <a:r>
              <a:rPr lang="en-GB" altLang="en-US" sz="2000" dirty="0" smtClean="0"/>
              <a:t>How does this make you feel? List your feelings.</a:t>
            </a:r>
          </a:p>
          <a:p>
            <a:pPr eaLnBrk="1" hangingPunct="1">
              <a:buFontTx/>
              <a:buChar char="-"/>
            </a:pPr>
            <a:r>
              <a:rPr lang="en-GB" altLang="en-US" sz="2000" dirty="0" smtClean="0"/>
              <a:t>What is the context in which these behaviours are seen?</a:t>
            </a:r>
          </a:p>
          <a:p>
            <a:pPr eaLnBrk="1" hangingPunct="1">
              <a:buFontTx/>
              <a:buChar char="-"/>
            </a:pPr>
            <a:r>
              <a:rPr lang="en-GB" altLang="en-US" sz="2000" dirty="0" smtClean="0"/>
              <a:t>What is the impact /outcome of these behaviours? For the child / other pupils / yourself / other staff?</a:t>
            </a:r>
          </a:p>
          <a:p>
            <a:pPr eaLnBrk="1" hangingPunct="1">
              <a:buFontTx/>
              <a:buChar char="-"/>
            </a:pPr>
            <a:r>
              <a:rPr lang="en-GB" altLang="en-US" sz="2000" dirty="0" smtClean="0"/>
              <a:t>What needs could the child / young person be communicating?</a:t>
            </a:r>
          </a:p>
          <a:p>
            <a:pPr eaLnBrk="1" hangingPunct="1">
              <a:buFontTx/>
              <a:buChar char="-"/>
            </a:pPr>
            <a:r>
              <a:rPr lang="en-GB" altLang="en-US" sz="2000" dirty="0" smtClean="0"/>
              <a:t>What possible changes could be made to reduce the distressed / challenging behaviour?</a:t>
            </a:r>
            <a:endParaRPr lang="en-GB" altLang="en-US" sz="2000" dirty="0"/>
          </a:p>
          <a:p>
            <a:pPr eaLnBrk="1" hangingPunct="1"/>
            <a:endParaRPr lang="en-GB" altLang="en-US" sz="1800" dirty="0" smtClean="0"/>
          </a:p>
        </p:txBody>
      </p:sp>
    </p:spTree>
    <p:extLst>
      <p:ext uri="{BB962C8B-B14F-4D97-AF65-F5344CB8AC3E}">
        <p14:creationId xmlns:p14="http://schemas.microsoft.com/office/powerpoint/2010/main" val="124038956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48569" y="620688"/>
            <a:ext cx="7793037" cy="1143000"/>
          </a:xfrm>
        </p:spPr>
        <p:txBody>
          <a:bodyPr/>
          <a:lstStyle/>
          <a:p>
            <a:r>
              <a:rPr lang="en-GB" dirty="0" smtClean="0"/>
              <a:t>Module 2</a:t>
            </a:r>
            <a:endParaRPr lang="en-GB" dirty="0"/>
          </a:p>
        </p:txBody>
      </p:sp>
      <p:sp>
        <p:nvSpPr>
          <p:cNvPr id="3" name="Content Placeholder 2"/>
          <p:cNvSpPr>
            <a:spLocks noGrp="1"/>
          </p:cNvSpPr>
          <p:nvPr>
            <p:ph sz="half" idx="1"/>
          </p:nvPr>
        </p:nvSpPr>
        <p:spPr>
          <a:xfrm>
            <a:off x="1182688" y="2017713"/>
            <a:ext cx="7349752" cy="3931567"/>
          </a:xfrm>
        </p:spPr>
        <p:txBody>
          <a:bodyPr/>
          <a:lstStyle/>
          <a:p>
            <a:r>
              <a:rPr lang="en-GB" dirty="0" smtClean="0"/>
              <a:t>Responding to conflict and confrontation</a:t>
            </a:r>
          </a:p>
          <a:p>
            <a:r>
              <a:rPr lang="en-GB" dirty="0" smtClean="0"/>
              <a:t>Use of Restorative Approaches</a:t>
            </a:r>
            <a:endParaRPr lang="en-GB" dirty="0"/>
          </a:p>
        </p:txBody>
      </p:sp>
    </p:spTree>
    <p:extLst>
      <p:ext uri="{BB962C8B-B14F-4D97-AF65-F5344CB8AC3E}">
        <p14:creationId xmlns:p14="http://schemas.microsoft.com/office/powerpoint/2010/main" val="359634178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pPr>
              <a:buFont typeface="Wingdings" pitchFamily="2" charset="2"/>
              <a:buNone/>
            </a:pPr>
            <a:r>
              <a:rPr lang="en-GB" altLang="en-US" dirty="0" smtClean="0"/>
              <a:t>In pairs, discuss your “homework” </a:t>
            </a:r>
          </a:p>
          <a:p>
            <a:pPr>
              <a:buFont typeface="Wingdings" pitchFamily="2" charset="2"/>
              <a:buNone/>
            </a:pPr>
            <a:r>
              <a:rPr lang="en-GB" altLang="en-US" dirty="0" smtClean="0"/>
              <a:t>activity.</a:t>
            </a:r>
          </a:p>
          <a:p>
            <a:pPr>
              <a:buFont typeface="Wingdings" pitchFamily="2" charset="2"/>
              <a:buNone/>
            </a:pPr>
            <a:endParaRPr lang="en-GB" altLang="en-US" dirty="0" smtClean="0"/>
          </a:p>
          <a:p>
            <a:pPr>
              <a:buFont typeface="Wingdings" pitchFamily="2" charset="2"/>
              <a:buNone/>
            </a:pPr>
            <a:r>
              <a:rPr lang="en-GB" altLang="en-US" dirty="0" smtClean="0">
                <a:solidFill>
                  <a:srgbClr val="FF0000"/>
                </a:solidFill>
              </a:rPr>
              <a:t>What was the main learning point for you</a:t>
            </a:r>
          </a:p>
          <a:p>
            <a:pPr>
              <a:buFont typeface="Wingdings" pitchFamily="2" charset="2"/>
              <a:buNone/>
            </a:pPr>
            <a:r>
              <a:rPr lang="en-GB" altLang="en-US" dirty="0" smtClean="0">
                <a:solidFill>
                  <a:srgbClr val="FF0000"/>
                </a:solidFill>
              </a:rPr>
              <a:t>from the activity?</a:t>
            </a:r>
            <a:endParaRPr lang="en-GB" altLang="en-US" dirty="0">
              <a:solidFill>
                <a:srgbClr val="FF0000"/>
              </a:solidFill>
            </a:endParaRPr>
          </a:p>
        </p:txBody>
      </p:sp>
      <p:sp>
        <p:nvSpPr>
          <p:cNvPr id="49156" name="Rectangle 4"/>
          <p:cNvSpPr>
            <a:spLocks noGrp="1" noChangeArrowheads="1"/>
          </p:cNvSpPr>
          <p:nvPr>
            <p:ph type="title"/>
          </p:nvPr>
        </p:nvSpPr>
        <p:spPr>
          <a:noFill/>
          <a:ln/>
        </p:spPr>
        <p:txBody>
          <a:bodyPr/>
          <a:lstStyle/>
          <a:p>
            <a:r>
              <a:rPr lang="en-GB" altLang="en-US" dirty="0" smtClean="0"/>
              <a:t>Activity </a:t>
            </a:r>
            <a:endParaRPr lang="en-GB" altLang="en-US" dirty="0"/>
          </a:p>
        </p:txBody>
      </p:sp>
    </p:spTree>
    <p:extLst>
      <p:ext uri="{BB962C8B-B14F-4D97-AF65-F5344CB8AC3E}">
        <p14:creationId xmlns:p14="http://schemas.microsoft.com/office/powerpoint/2010/main" val="296977147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Purpose of today</a:t>
            </a:r>
            <a:endParaRPr lang="en-GB" dirty="0"/>
          </a:p>
        </p:txBody>
      </p:sp>
      <p:sp>
        <p:nvSpPr>
          <p:cNvPr id="3" name="Content Placeholder 2"/>
          <p:cNvSpPr>
            <a:spLocks noGrp="1"/>
          </p:cNvSpPr>
          <p:nvPr>
            <p:ph idx="1"/>
          </p:nvPr>
        </p:nvSpPr>
        <p:spPr/>
        <p:txBody>
          <a:bodyPr/>
          <a:lstStyle/>
          <a:p>
            <a:pPr marL="0" indent="0">
              <a:buNone/>
            </a:pPr>
            <a:r>
              <a:rPr lang="en-GB" dirty="0" smtClean="0"/>
              <a:t>1. </a:t>
            </a:r>
            <a:r>
              <a:rPr lang="en-GB" dirty="0"/>
              <a:t>Prepare you to deliver </a:t>
            </a:r>
            <a:r>
              <a:rPr lang="en-GB" dirty="0" smtClean="0"/>
              <a:t>this course </a:t>
            </a:r>
            <a:r>
              <a:rPr lang="en-GB" dirty="0"/>
              <a:t>to </a:t>
            </a:r>
            <a:r>
              <a:rPr lang="en-GB" dirty="0" smtClean="0"/>
              <a:t>staff in your establishment</a:t>
            </a:r>
          </a:p>
          <a:p>
            <a:pPr marL="0" indent="0">
              <a:buNone/>
            </a:pPr>
            <a:r>
              <a:rPr lang="en-GB" dirty="0" smtClean="0"/>
              <a:t>2. To discuss the content and support materials</a:t>
            </a:r>
          </a:p>
          <a:p>
            <a:pPr marL="0" indent="0">
              <a:buNone/>
            </a:pPr>
            <a:r>
              <a:rPr lang="en-GB" dirty="0" smtClean="0"/>
              <a:t>3. To establish support and development groups in each LIG</a:t>
            </a:r>
          </a:p>
          <a:p>
            <a:pPr marL="0" indent="0">
              <a:buNone/>
            </a:pPr>
            <a:r>
              <a:rPr lang="en-GB" dirty="0" smtClean="0"/>
              <a:t> </a:t>
            </a:r>
            <a:endParaRPr lang="en-GB" dirty="0"/>
          </a:p>
        </p:txBody>
      </p:sp>
    </p:spTree>
    <p:extLst>
      <p:ext uri="{BB962C8B-B14F-4D97-AF65-F5344CB8AC3E}">
        <p14:creationId xmlns:p14="http://schemas.microsoft.com/office/powerpoint/2010/main" val="8274702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50963" y="620688"/>
            <a:ext cx="7793037" cy="1143000"/>
          </a:xfrm>
        </p:spPr>
        <p:txBody>
          <a:bodyPr/>
          <a:lstStyle/>
          <a:p>
            <a:r>
              <a:rPr lang="en-GB" altLang="en-US" dirty="0"/>
              <a:t>Confrontation</a:t>
            </a:r>
          </a:p>
        </p:txBody>
      </p:sp>
      <p:sp>
        <p:nvSpPr>
          <p:cNvPr id="25603" name="Rectangle 3"/>
          <p:cNvSpPr>
            <a:spLocks noGrp="1" noChangeArrowheads="1"/>
          </p:cNvSpPr>
          <p:nvPr>
            <p:ph type="body" idx="1"/>
          </p:nvPr>
        </p:nvSpPr>
        <p:spPr>
          <a:xfrm>
            <a:off x="755650" y="1700212"/>
            <a:ext cx="7920806" cy="4897139"/>
          </a:xfrm>
        </p:spPr>
        <p:txBody>
          <a:bodyPr/>
          <a:lstStyle/>
          <a:p>
            <a:endParaRPr lang="en-GB" altLang="en-US" dirty="0"/>
          </a:p>
          <a:p>
            <a:r>
              <a:rPr lang="en-GB" altLang="en-US" dirty="0"/>
              <a:t>Confrontation </a:t>
            </a:r>
            <a:r>
              <a:rPr lang="en-GB" altLang="en-US" dirty="0" smtClean="0"/>
              <a:t>refers </a:t>
            </a:r>
            <a:r>
              <a:rPr lang="en-GB" altLang="en-US" dirty="0"/>
              <a:t>to a showdown </a:t>
            </a:r>
            <a:r>
              <a:rPr lang="en-GB" altLang="en-US" dirty="0" smtClean="0"/>
              <a:t>between 2 or more parties</a:t>
            </a:r>
            <a:endParaRPr lang="en-GB" altLang="en-US" dirty="0"/>
          </a:p>
          <a:p>
            <a:pPr>
              <a:buFont typeface="Wingdings" pitchFamily="2" charset="2"/>
              <a:buNone/>
            </a:pPr>
            <a:endParaRPr lang="en-GB" altLang="en-US" dirty="0"/>
          </a:p>
          <a:p>
            <a:r>
              <a:rPr lang="en-GB" altLang="en-US" dirty="0"/>
              <a:t>It </a:t>
            </a:r>
            <a:r>
              <a:rPr lang="en-GB" altLang="en-US" dirty="0" smtClean="0"/>
              <a:t>often starts </a:t>
            </a:r>
            <a:r>
              <a:rPr lang="en-GB" altLang="en-US" dirty="0"/>
              <a:t>as a trivial </a:t>
            </a:r>
            <a:r>
              <a:rPr lang="en-GB" altLang="en-US" dirty="0" smtClean="0"/>
              <a:t>incident or comment </a:t>
            </a:r>
            <a:r>
              <a:rPr lang="en-GB" altLang="en-US" dirty="0"/>
              <a:t>which escalates into a protracted and heated exchange</a:t>
            </a:r>
          </a:p>
        </p:txBody>
      </p:sp>
    </p:spTree>
    <p:extLst>
      <p:ext uri="{BB962C8B-B14F-4D97-AF65-F5344CB8AC3E}">
        <p14:creationId xmlns:p14="http://schemas.microsoft.com/office/powerpoint/2010/main" val="378854781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pPr>
              <a:buFont typeface="Wingdings" pitchFamily="2" charset="2"/>
              <a:buNone/>
            </a:pPr>
            <a:r>
              <a:rPr lang="en-GB" altLang="en-US" dirty="0"/>
              <a:t>In pairs take 5 minutes to discuss what </a:t>
            </a:r>
            <a:endParaRPr lang="en-GB" altLang="en-US" dirty="0" smtClean="0"/>
          </a:p>
          <a:p>
            <a:pPr>
              <a:buFont typeface="Wingdings" pitchFamily="2" charset="2"/>
              <a:buNone/>
            </a:pPr>
            <a:r>
              <a:rPr lang="en-GB" altLang="en-US" dirty="0" smtClean="0"/>
              <a:t>kind of confrontations </a:t>
            </a:r>
            <a:r>
              <a:rPr lang="en-GB" altLang="en-US" dirty="0"/>
              <a:t>you find </a:t>
            </a:r>
            <a:endParaRPr lang="en-GB" altLang="en-US" dirty="0" smtClean="0"/>
          </a:p>
          <a:p>
            <a:pPr>
              <a:buFont typeface="Wingdings" pitchFamily="2" charset="2"/>
              <a:buNone/>
            </a:pPr>
            <a:r>
              <a:rPr lang="en-GB" altLang="en-US" dirty="0" smtClean="0"/>
              <a:t>particularly </a:t>
            </a:r>
            <a:r>
              <a:rPr lang="en-GB" altLang="en-US" dirty="0"/>
              <a:t>difficult </a:t>
            </a:r>
            <a:r>
              <a:rPr lang="en-GB" altLang="en-US" dirty="0" smtClean="0"/>
              <a:t>to handle </a:t>
            </a:r>
            <a:r>
              <a:rPr lang="en-GB" altLang="en-US" dirty="0"/>
              <a:t>and why? </a:t>
            </a:r>
            <a:endParaRPr lang="en-GB" altLang="en-US" dirty="0" smtClean="0"/>
          </a:p>
          <a:p>
            <a:pPr>
              <a:buFont typeface="Wingdings" pitchFamily="2" charset="2"/>
              <a:buNone/>
            </a:pPr>
            <a:endParaRPr lang="en-GB" altLang="en-US" dirty="0"/>
          </a:p>
        </p:txBody>
      </p:sp>
      <p:sp>
        <p:nvSpPr>
          <p:cNvPr id="49156" name="Rectangle 4"/>
          <p:cNvSpPr>
            <a:spLocks noGrp="1" noChangeArrowheads="1"/>
          </p:cNvSpPr>
          <p:nvPr>
            <p:ph type="title"/>
          </p:nvPr>
        </p:nvSpPr>
        <p:spPr>
          <a:noFill/>
          <a:ln/>
        </p:spPr>
        <p:txBody>
          <a:bodyPr/>
          <a:lstStyle/>
          <a:p>
            <a:r>
              <a:rPr lang="en-GB" altLang="en-US" dirty="0" smtClean="0"/>
              <a:t>Activity </a:t>
            </a:r>
            <a:endParaRPr lang="en-GB" altLang="en-US" dirty="0"/>
          </a:p>
        </p:txBody>
      </p:sp>
    </p:spTree>
    <p:extLst>
      <p:ext uri="{BB962C8B-B14F-4D97-AF65-F5344CB8AC3E}">
        <p14:creationId xmlns:p14="http://schemas.microsoft.com/office/powerpoint/2010/main" val="328499292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frontation Clip to be used on AB is C Trai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764704"/>
            <a:ext cx="8924484" cy="5020022"/>
          </a:xfrm>
          <a:prstGeom prst="rect">
            <a:avLst/>
          </a:prstGeom>
        </p:spPr>
      </p:pic>
    </p:spTree>
    <p:extLst>
      <p:ext uri="{BB962C8B-B14F-4D97-AF65-F5344CB8AC3E}">
        <p14:creationId xmlns:p14="http://schemas.microsoft.com/office/powerpoint/2010/main" val="220478833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from Video Clip</a:t>
            </a:r>
            <a:endParaRPr lang="en-GB" dirty="0"/>
          </a:p>
        </p:txBody>
      </p:sp>
      <p:sp>
        <p:nvSpPr>
          <p:cNvPr id="3" name="Content Placeholder 2"/>
          <p:cNvSpPr>
            <a:spLocks noGrp="1"/>
          </p:cNvSpPr>
          <p:nvPr>
            <p:ph idx="1"/>
          </p:nvPr>
        </p:nvSpPr>
        <p:spPr/>
        <p:txBody>
          <a:bodyPr/>
          <a:lstStyle/>
          <a:p>
            <a:r>
              <a:rPr lang="en-GB" dirty="0" smtClean="0"/>
              <a:t>How did that make you feel?</a:t>
            </a:r>
          </a:p>
          <a:p>
            <a:r>
              <a:rPr lang="en-GB" dirty="0" smtClean="0"/>
              <a:t>Who was right and who was wrong?</a:t>
            </a:r>
          </a:p>
          <a:p>
            <a:r>
              <a:rPr lang="en-GB" dirty="0" smtClean="0"/>
              <a:t>How could this have been avoided?</a:t>
            </a:r>
          </a:p>
          <a:p>
            <a:r>
              <a:rPr lang="en-GB" dirty="0" smtClean="0"/>
              <a:t>Who won?</a:t>
            </a:r>
            <a:endParaRPr lang="en-GB" dirty="0"/>
          </a:p>
        </p:txBody>
      </p:sp>
    </p:spTree>
    <p:extLst>
      <p:ext uri="{BB962C8B-B14F-4D97-AF65-F5344CB8AC3E}">
        <p14:creationId xmlns:p14="http://schemas.microsoft.com/office/powerpoint/2010/main" val="329112359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9552" y="548680"/>
            <a:ext cx="8332415" cy="792088"/>
          </a:xfrm>
        </p:spPr>
        <p:txBody>
          <a:bodyPr/>
          <a:lstStyle/>
          <a:p>
            <a:r>
              <a:rPr lang="en-GB" altLang="en-US" sz="3500" dirty="0" smtClean="0"/>
              <a:t>Impact </a:t>
            </a:r>
            <a:r>
              <a:rPr lang="en-GB" altLang="en-US" sz="3500" dirty="0"/>
              <a:t>of </a:t>
            </a:r>
            <a:r>
              <a:rPr lang="en-GB" altLang="en-US" sz="3500" dirty="0" smtClean="0"/>
              <a:t>confrontation in the classroom</a:t>
            </a:r>
            <a:endParaRPr lang="en-GB" altLang="en-US" sz="3500" dirty="0"/>
          </a:p>
        </p:txBody>
      </p:sp>
      <p:sp>
        <p:nvSpPr>
          <p:cNvPr id="27651" name="Rectangle 3"/>
          <p:cNvSpPr>
            <a:spLocks noGrp="1" noChangeArrowheads="1"/>
          </p:cNvSpPr>
          <p:nvPr>
            <p:ph type="body" sz="half" idx="1"/>
          </p:nvPr>
        </p:nvSpPr>
        <p:spPr>
          <a:xfrm>
            <a:off x="457200" y="1719263"/>
            <a:ext cx="7826375" cy="4446587"/>
          </a:xfrm>
        </p:spPr>
        <p:txBody>
          <a:bodyPr/>
          <a:lstStyle/>
          <a:p>
            <a:pPr>
              <a:buFont typeface="Wingdings" pitchFamily="2" charset="2"/>
              <a:buNone/>
            </a:pPr>
            <a:r>
              <a:rPr lang="en-GB" altLang="en-US" u="sng" dirty="0" smtClean="0">
                <a:solidFill>
                  <a:srgbClr val="FF0000"/>
                </a:solidFill>
              </a:rPr>
              <a:t>For the Adult</a:t>
            </a:r>
            <a:endParaRPr lang="en-GB" altLang="en-US" u="sng" dirty="0">
              <a:solidFill>
                <a:srgbClr val="FF0000"/>
              </a:solidFill>
            </a:endParaRPr>
          </a:p>
          <a:p>
            <a:r>
              <a:rPr lang="en-GB" altLang="en-US" dirty="0" smtClean="0"/>
              <a:t>Anger </a:t>
            </a:r>
            <a:r>
              <a:rPr lang="en-GB" altLang="en-US" dirty="0"/>
              <a:t>– my authority has been challenged</a:t>
            </a:r>
          </a:p>
          <a:p>
            <a:r>
              <a:rPr lang="en-GB" altLang="en-US" dirty="0" smtClean="0"/>
              <a:t>Fear </a:t>
            </a:r>
            <a:r>
              <a:rPr lang="en-GB" altLang="en-US" dirty="0"/>
              <a:t>–who loses is weak, perceived by the audience</a:t>
            </a:r>
          </a:p>
          <a:p>
            <a:r>
              <a:rPr lang="en-GB" altLang="en-US" dirty="0"/>
              <a:t>Embarrassment – having to seek help is an admission of failure</a:t>
            </a:r>
          </a:p>
          <a:p>
            <a:r>
              <a:rPr lang="en-GB" altLang="en-US" dirty="0"/>
              <a:t>Anxiety – loss of rapport with pupil</a:t>
            </a:r>
          </a:p>
          <a:p>
            <a:r>
              <a:rPr lang="en-GB" altLang="en-US" dirty="0" smtClean="0"/>
              <a:t>Blame </a:t>
            </a:r>
            <a:r>
              <a:rPr lang="en-GB" altLang="en-US" dirty="0"/>
              <a:t>– something must be wrong with the pupil</a:t>
            </a:r>
          </a:p>
        </p:txBody>
      </p:sp>
    </p:spTree>
    <p:extLst>
      <p:ext uri="{BB962C8B-B14F-4D97-AF65-F5344CB8AC3E}">
        <p14:creationId xmlns:p14="http://schemas.microsoft.com/office/powerpoint/2010/main" val="198994415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11560" y="548680"/>
            <a:ext cx="7793037" cy="635794"/>
          </a:xfrm>
        </p:spPr>
        <p:txBody>
          <a:bodyPr/>
          <a:lstStyle/>
          <a:p>
            <a:r>
              <a:rPr lang="en-GB" altLang="en-US" sz="3500" dirty="0" smtClean="0"/>
              <a:t>Impact </a:t>
            </a:r>
            <a:r>
              <a:rPr lang="en-GB" altLang="en-US" sz="3500" dirty="0"/>
              <a:t>of confrontation</a:t>
            </a:r>
          </a:p>
        </p:txBody>
      </p:sp>
      <p:sp>
        <p:nvSpPr>
          <p:cNvPr id="28675" name="Rectangle 3"/>
          <p:cNvSpPr>
            <a:spLocks noGrp="1" noChangeArrowheads="1"/>
          </p:cNvSpPr>
          <p:nvPr>
            <p:ph type="body" sz="half" idx="1"/>
          </p:nvPr>
        </p:nvSpPr>
        <p:spPr>
          <a:xfrm>
            <a:off x="457200" y="1719263"/>
            <a:ext cx="7826375" cy="4167187"/>
          </a:xfrm>
        </p:spPr>
        <p:txBody>
          <a:bodyPr/>
          <a:lstStyle/>
          <a:p>
            <a:pPr>
              <a:buFont typeface="Wingdings" pitchFamily="2" charset="2"/>
              <a:buNone/>
            </a:pPr>
            <a:r>
              <a:rPr lang="en-GB" altLang="en-US" u="sng" dirty="0" smtClean="0">
                <a:solidFill>
                  <a:srgbClr val="FF0000"/>
                </a:solidFill>
              </a:rPr>
              <a:t>For the Pupil</a:t>
            </a:r>
            <a:endParaRPr lang="en-GB" altLang="en-US" u="sng" dirty="0">
              <a:solidFill>
                <a:srgbClr val="FF0000"/>
              </a:solidFill>
            </a:endParaRPr>
          </a:p>
          <a:p>
            <a:r>
              <a:rPr lang="en-GB" altLang="en-US" dirty="0"/>
              <a:t>Anger – undermining my self worth</a:t>
            </a:r>
          </a:p>
          <a:p>
            <a:r>
              <a:rPr lang="en-GB" altLang="en-US" dirty="0" smtClean="0"/>
              <a:t>Fear </a:t>
            </a:r>
            <a:r>
              <a:rPr lang="en-GB" altLang="en-US" dirty="0"/>
              <a:t>– who loses is weak, perceived by the audience</a:t>
            </a:r>
          </a:p>
          <a:p>
            <a:r>
              <a:rPr lang="en-GB" altLang="en-US" dirty="0"/>
              <a:t>Embarrassment – in front of peer </a:t>
            </a:r>
            <a:r>
              <a:rPr lang="en-GB" altLang="en-US" dirty="0" smtClean="0"/>
              <a:t>group</a:t>
            </a:r>
          </a:p>
          <a:p>
            <a:r>
              <a:rPr lang="en-GB" altLang="en-US" dirty="0" smtClean="0"/>
              <a:t>Anxiety- loss of rapport with teacher</a:t>
            </a:r>
            <a:endParaRPr lang="en-GB" altLang="en-US" dirty="0"/>
          </a:p>
          <a:p>
            <a:r>
              <a:rPr lang="en-GB" altLang="en-US" dirty="0" smtClean="0"/>
              <a:t>Blame </a:t>
            </a:r>
            <a:r>
              <a:rPr lang="en-GB" altLang="en-US" dirty="0"/>
              <a:t>– the teacher is nuts, has it in for </a:t>
            </a:r>
            <a:r>
              <a:rPr lang="en-GB" altLang="en-US" dirty="0" smtClean="0"/>
              <a:t>me</a:t>
            </a:r>
          </a:p>
          <a:p>
            <a:r>
              <a:rPr lang="en-GB" altLang="en-US" dirty="0" smtClean="0"/>
              <a:t>Shamed</a:t>
            </a:r>
            <a:endParaRPr lang="en-GB" altLang="en-US" dirty="0"/>
          </a:p>
        </p:txBody>
      </p:sp>
    </p:spTree>
    <p:extLst>
      <p:ext uri="{BB962C8B-B14F-4D97-AF65-F5344CB8AC3E}">
        <p14:creationId xmlns:p14="http://schemas.microsoft.com/office/powerpoint/2010/main" val="225384580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GB" altLang="en-US" dirty="0"/>
              <a:t>Think about </a:t>
            </a:r>
            <a:r>
              <a:rPr lang="en-GB" altLang="en-US" dirty="0" smtClean="0"/>
              <a:t>this!</a:t>
            </a:r>
            <a:endParaRPr lang="en-GB" altLang="en-US" dirty="0"/>
          </a:p>
        </p:txBody>
      </p:sp>
      <p:sp>
        <p:nvSpPr>
          <p:cNvPr id="123907" name="Rectangle 3"/>
          <p:cNvSpPr>
            <a:spLocks noGrp="1" noChangeArrowheads="1"/>
          </p:cNvSpPr>
          <p:nvPr>
            <p:ph type="body" idx="1"/>
          </p:nvPr>
        </p:nvSpPr>
        <p:spPr>
          <a:xfrm>
            <a:off x="755576" y="1916832"/>
            <a:ext cx="7920880" cy="4536504"/>
          </a:xfrm>
        </p:spPr>
        <p:txBody>
          <a:bodyPr/>
          <a:lstStyle/>
          <a:p>
            <a:pPr algn="just">
              <a:lnSpc>
                <a:spcPct val="90000"/>
              </a:lnSpc>
            </a:pPr>
            <a:r>
              <a:rPr lang="en-GB" altLang="en-US" sz="2400" dirty="0">
                <a:latin typeface="Arial" panose="020B0604020202020204" pitchFamily="34" charset="0"/>
                <a:cs typeface="Arial" panose="020B0604020202020204" pitchFamily="34" charset="0"/>
              </a:rPr>
              <a:t>In all your years of working with young people, has a pupil ever stopped in the middle of a  confrontation and said “ I’m sorry, </a:t>
            </a:r>
            <a:r>
              <a:rPr lang="en-GB" altLang="en-US" sz="2400" dirty="0" smtClean="0">
                <a:latin typeface="Arial" panose="020B0604020202020204" pitchFamily="34" charset="0"/>
                <a:cs typeface="Arial" panose="020B0604020202020204" pitchFamily="34" charset="0"/>
              </a:rPr>
              <a:t>you </a:t>
            </a:r>
            <a:r>
              <a:rPr lang="en-GB" altLang="en-US" sz="2400" dirty="0">
                <a:latin typeface="Arial" panose="020B0604020202020204" pitchFamily="34" charset="0"/>
                <a:cs typeface="Arial" panose="020B0604020202020204" pitchFamily="34" charset="0"/>
              </a:rPr>
              <a:t>are </a:t>
            </a:r>
            <a:r>
              <a:rPr lang="en-GB" altLang="en-US" sz="2400" dirty="0" smtClean="0">
                <a:latin typeface="Arial" panose="020B0604020202020204" pitchFamily="34" charset="0"/>
                <a:cs typeface="Arial" panose="020B0604020202020204" pitchFamily="34" charset="0"/>
              </a:rPr>
              <a:t>right, </a:t>
            </a:r>
            <a:r>
              <a:rPr lang="en-GB" altLang="en-US" sz="2400" dirty="0">
                <a:latin typeface="Arial" panose="020B0604020202020204" pitchFamily="34" charset="0"/>
                <a:cs typeface="Arial" panose="020B0604020202020204" pitchFamily="34" charset="0"/>
              </a:rPr>
              <a:t>I was wrong!”</a:t>
            </a: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endParaRPr lang="en-GB" altLang="en-US" sz="2000" dirty="0">
              <a:latin typeface="Arial" panose="020B0604020202020204" pitchFamily="34" charset="0"/>
              <a:cs typeface="Arial" panose="020B0604020202020204" pitchFamily="34" charset="0"/>
            </a:endParaRPr>
          </a:p>
          <a:p>
            <a:pPr algn="just">
              <a:lnSpc>
                <a:spcPct val="90000"/>
              </a:lnSpc>
            </a:pPr>
            <a:r>
              <a:rPr lang="en-GB" altLang="en-US" sz="2400" dirty="0">
                <a:latin typeface="Arial" panose="020B0604020202020204" pitchFamily="34" charset="0"/>
                <a:cs typeface="Arial" panose="020B0604020202020204" pitchFamily="34" charset="0"/>
              </a:rPr>
              <a:t>The </a:t>
            </a:r>
            <a:r>
              <a:rPr lang="en-GB" altLang="en-US" sz="2400" dirty="0" smtClean="0">
                <a:latin typeface="Arial" panose="020B0604020202020204" pitchFamily="34" charset="0"/>
                <a:cs typeface="Arial" panose="020B0604020202020204" pitchFamily="34" charset="0"/>
              </a:rPr>
              <a:t>adult is </a:t>
            </a:r>
            <a:r>
              <a:rPr lang="en-GB" altLang="en-US" sz="2400" dirty="0">
                <a:latin typeface="Arial" panose="020B0604020202020204" pitchFamily="34" charset="0"/>
                <a:cs typeface="Arial" panose="020B0604020202020204" pitchFamily="34" charset="0"/>
              </a:rPr>
              <a:t>the experienced </a:t>
            </a:r>
            <a:r>
              <a:rPr lang="en-GB" altLang="en-US" sz="2400" dirty="0" smtClean="0">
                <a:latin typeface="Arial" panose="020B0604020202020204" pitchFamily="34" charset="0"/>
                <a:cs typeface="Arial" panose="020B0604020202020204" pitchFamily="34" charset="0"/>
              </a:rPr>
              <a:t>person and </a:t>
            </a:r>
            <a:r>
              <a:rPr lang="en-GB" altLang="en-US" sz="2400" dirty="0">
                <a:latin typeface="Arial" panose="020B0604020202020204" pitchFamily="34" charset="0"/>
                <a:cs typeface="Arial" panose="020B0604020202020204" pitchFamily="34" charset="0"/>
              </a:rPr>
              <a:t>it is the </a:t>
            </a:r>
            <a:r>
              <a:rPr lang="en-GB" altLang="en-US" sz="2400" dirty="0" smtClean="0">
                <a:latin typeface="Arial" panose="020B0604020202020204" pitchFamily="34" charset="0"/>
                <a:cs typeface="Arial" panose="020B0604020202020204" pitchFamily="34" charset="0"/>
              </a:rPr>
              <a:t>adult who </a:t>
            </a:r>
            <a:r>
              <a:rPr lang="en-GB" altLang="en-US" sz="2400" dirty="0">
                <a:latin typeface="Arial" panose="020B0604020202020204" pitchFamily="34" charset="0"/>
                <a:cs typeface="Arial" panose="020B0604020202020204" pitchFamily="34" charset="0"/>
              </a:rPr>
              <a:t>has the status to be in control of the situation</a:t>
            </a:r>
          </a:p>
          <a:p>
            <a:pPr algn="just">
              <a:lnSpc>
                <a:spcPct val="90000"/>
              </a:lnSpc>
            </a:pPr>
            <a:endParaRPr lang="en-GB" altLang="en-US" sz="2000" dirty="0"/>
          </a:p>
          <a:p>
            <a:pPr algn="just">
              <a:lnSpc>
                <a:spcPct val="90000"/>
              </a:lnSpc>
            </a:pPr>
            <a:endParaRPr lang="en-GB" altLang="en-US" sz="2000" dirty="0"/>
          </a:p>
          <a:p>
            <a:pPr algn="just">
              <a:lnSpc>
                <a:spcPct val="90000"/>
              </a:lnSpc>
            </a:pPr>
            <a:endParaRPr lang="en-GB" altLang="en-US" sz="2000" dirty="0"/>
          </a:p>
        </p:txBody>
      </p:sp>
      <p:pic>
        <p:nvPicPr>
          <p:cNvPr id="123908" name="Picture 4" descr="BD06861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6816" y="3573016"/>
            <a:ext cx="1778000" cy="145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60915"/>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13" y="617538"/>
            <a:ext cx="7983951" cy="939254"/>
          </a:xfrm>
        </p:spPr>
        <p:txBody>
          <a:bodyPr/>
          <a:lstStyle/>
          <a:p>
            <a:r>
              <a:rPr lang="en-GB" sz="3200" dirty="0"/>
              <a:t>Restorative approaches are key to Nurture </a:t>
            </a: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5630" y="1196752"/>
            <a:ext cx="9144000" cy="5132642"/>
          </a:xfrm>
          <a:prstGeom prst="rect">
            <a:avLst/>
          </a:prstGeom>
        </p:spPr>
      </p:pic>
    </p:spTree>
    <p:extLst>
      <p:ext uri="{BB962C8B-B14F-4D97-AF65-F5344CB8AC3E}">
        <p14:creationId xmlns:p14="http://schemas.microsoft.com/office/powerpoint/2010/main" val="3856120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nchor="ctr"/>
          <a:lstStyle/>
          <a:p>
            <a:pPr eaLnBrk="1" hangingPunct="1"/>
            <a:r>
              <a:rPr lang="en-GB" altLang="en-US" sz="3000" dirty="0" smtClean="0"/>
              <a:t>Why do we need Restorative Approaches?</a:t>
            </a:r>
          </a:p>
        </p:txBody>
      </p:sp>
      <p:sp>
        <p:nvSpPr>
          <p:cNvPr id="13315" name="Rectangle 3"/>
          <p:cNvSpPr>
            <a:spLocks noGrp="1" noChangeArrowheads="1"/>
          </p:cNvSpPr>
          <p:nvPr>
            <p:ph type="body" idx="4294967295"/>
          </p:nvPr>
        </p:nvSpPr>
        <p:spPr>
          <a:xfrm>
            <a:off x="611560" y="2276872"/>
            <a:ext cx="8013576" cy="4060329"/>
          </a:xfrm>
        </p:spPr>
        <p:txBody>
          <a:bodyPr/>
          <a:lstStyle/>
          <a:p>
            <a:pPr eaLnBrk="1" hangingPunct="1">
              <a:lnSpc>
                <a:spcPct val="90000"/>
              </a:lnSpc>
            </a:pPr>
            <a:r>
              <a:rPr lang="en-GB" altLang="en-US" sz="2800" dirty="0" smtClean="0"/>
              <a:t>It gives a voice to pupils and staff who have been harmed</a:t>
            </a:r>
          </a:p>
          <a:p>
            <a:pPr eaLnBrk="1" hangingPunct="1">
              <a:lnSpc>
                <a:spcPct val="90000"/>
              </a:lnSpc>
            </a:pPr>
            <a:r>
              <a:rPr lang="en-GB" altLang="en-US" sz="2800" dirty="0" smtClean="0"/>
              <a:t>It helps develop pro-social behaviours such as empathy, responsibility, problem solving and understanding of consequences</a:t>
            </a:r>
          </a:p>
          <a:p>
            <a:pPr eaLnBrk="1" hangingPunct="1">
              <a:lnSpc>
                <a:spcPct val="90000"/>
              </a:lnSpc>
            </a:pPr>
            <a:r>
              <a:rPr lang="en-GB" altLang="en-US" sz="2800" dirty="0" smtClean="0"/>
              <a:t>It builds communities of care with relationships founded on trust and focused on support</a:t>
            </a:r>
          </a:p>
          <a:p>
            <a:pPr eaLnBrk="1" hangingPunct="1">
              <a:lnSpc>
                <a:spcPct val="90000"/>
              </a:lnSpc>
            </a:pPr>
            <a:r>
              <a:rPr lang="en-GB" altLang="en-US" sz="2800" dirty="0" smtClean="0"/>
              <a:t>It supports existing practice of making, maintaining and mending relationships with pupils who need support</a:t>
            </a:r>
          </a:p>
        </p:txBody>
      </p:sp>
    </p:spTree>
    <p:extLst>
      <p:ext uri="{BB962C8B-B14F-4D97-AF65-F5344CB8AC3E}">
        <p14:creationId xmlns:p14="http://schemas.microsoft.com/office/powerpoint/2010/main" val="154018627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p:txBody>
          <a:bodyPr anchor="ctr"/>
          <a:lstStyle/>
          <a:p>
            <a:pPr eaLnBrk="1" hangingPunct="1"/>
            <a:r>
              <a:rPr lang="en-GB" altLang="en-US" dirty="0" smtClean="0"/>
              <a:t>Definition of Restorative Approaches</a:t>
            </a:r>
          </a:p>
        </p:txBody>
      </p:sp>
      <p:sp>
        <p:nvSpPr>
          <p:cNvPr id="12291" name="Content Placeholder 2"/>
          <p:cNvSpPr>
            <a:spLocks noGrp="1"/>
          </p:cNvSpPr>
          <p:nvPr>
            <p:ph idx="4294967295"/>
          </p:nvPr>
        </p:nvSpPr>
        <p:spPr/>
        <p:txBody>
          <a:bodyPr/>
          <a:lstStyle/>
          <a:p>
            <a:pPr eaLnBrk="1" hangingPunct="1"/>
            <a:r>
              <a:rPr lang="en-GB" altLang="en-US" sz="2600" dirty="0" smtClean="0"/>
              <a:t>An approach to dealing with challenging behaviour and conflict</a:t>
            </a:r>
            <a:br>
              <a:rPr lang="en-GB" altLang="en-US" sz="2600" dirty="0" smtClean="0"/>
            </a:br>
            <a:endParaRPr lang="en-GB" altLang="en-US" sz="2600" dirty="0" smtClean="0"/>
          </a:p>
          <a:p>
            <a:pPr algn="ctr" eaLnBrk="1" hangingPunct="1">
              <a:buFont typeface="Wingdings" pitchFamily="2" charset="2"/>
              <a:buNone/>
            </a:pPr>
            <a:r>
              <a:rPr lang="en-GB" altLang="en-US" sz="2600" dirty="0" smtClean="0"/>
              <a:t>Focuses on </a:t>
            </a:r>
            <a:r>
              <a:rPr lang="en-GB" altLang="en-US" sz="3200" b="1" dirty="0" smtClean="0">
                <a:solidFill>
                  <a:srgbClr val="0070C0"/>
                </a:solidFill>
              </a:rPr>
              <a:t>building</a:t>
            </a:r>
            <a:r>
              <a:rPr lang="en-GB" altLang="en-US" sz="2600" dirty="0" smtClean="0"/>
              <a:t> and </a:t>
            </a:r>
            <a:r>
              <a:rPr lang="en-GB" altLang="en-US" sz="3200" b="1" dirty="0" smtClean="0">
                <a:solidFill>
                  <a:srgbClr val="0070C0"/>
                </a:solidFill>
              </a:rPr>
              <a:t>repairing</a:t>
            </a:r>
            <a:r>
              <a:rPr lang="en-GB" altLang="en-US" sz="2600" dirty="0" smtClean="0">
                <a:solidFill>
                  <a:srgbClr val="0070C0"/>
                </a:solidFill>
              </a:rPr>
              <a:t> </a:t>
            </a:r>
            <a:r>
              <a:rPr lang="en-GB" altLang="en-US" sz="2600" dirty="0" smtClean="0"/>
              <a:t>relationships</a:t>
            </a:r>
          </a:p>
          <a:p>
            <a:pPr algn="ctr" eaLnBrk="1" hangingPunct="1">
              <a:buFont typeface="Wingdings" pitchFamily="2" charset="2"/>
              <a:buNone/>
            </a:pPr>
            <a:r>
              <a:rPr lang="en-GB" altLang="en-US" dirty="0" smtClean="0"/>
              <a:t>…rather than…</a:t>
            </a:r>
            <a:endParaRPr lang="en-US" altLang="en-US" dirty="0" smtClean="0"/>
          </a:p>
          <a:p>
            <a:pPr algn="ctr" eaLnBrk="1" hangingPunct="1">
              <a:buFont typeface="Wingdings" pitchFamily="2" charset="2"/>
              <a:buNone/>
            </a:pPr>
            <a:r>
              <a:rPr lang="en-US" altLang="en-US" sz="2600" dirty="0" smtClean="0"/>
              <a:t>managing and controlling behaviour.</a:t>
            </a:r>
          </a:p>
          <a:p>
            <a:pPr eaLnBrk="1" hangingPunct="1"/>
            <a:endParaRPr lang="en-GB" altLang="en-US" sz="2600" dirty="0" smtClean="0"/>
          </a:p>
        </p:txBody>
      </p:sp>
    </p:spTree>
    <p:extLst>
      <p:ext uri="{BB962C8B-B14F-4D97-AF65-F5344CB8AC3E}">
        <p14:creationId xmlns:p14="http://schemas.microsoft.com/office/powerpoint/2010/main" val="395323665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dirty="0" smtClean="0"/>
              <a:t>Outline of Programme</a:t>
            </a:r>
          </a:p>
        </p:txBody>
      </p:sp>
      <p:sp>
        <p:nvSpPr>
          <p:cNvPr id="6147" name="Rectangle 3"/>
          <p:cNvSpPr>
            <a:spLocks noGrp="1" noChangeArrowheads="1"/>
          </p:cNvSpPr>
          <p:nvPr>
            <p:ph type="body" idx="1"/>
          </p:nvPr>
        </p:nvSpPr>
        <p:spPr>
          <a:xfrm>
            <a:off x="1182688" y="2017712"/>
            <a:ext cx="7761287" cy="4435623"/>
          </a:xfrm>
        </p:spPr>
        <p:txBody>
          <a:bodyPr/>
          <a:lstStyle/>
          <a:p>
            <a:pPr eaLnBrk="1" hangingPunct="1"/>
            <a:r>
              <a:rPr lang="en-GB" altLang="en-US" dirty="0" smtClean="0"/>
              <a:t>Module 1. Nurture and Communication</a:t>
            </a:r>
          </a:p>
          <a:p>
            <a:pPr eaLnBrk="1" hangingPunct="1"/>
            <a:r>
              <a:rPr lang="en-GB" altLang="en-US" dirty="0" smtClean="0"/>
              <a:t>Module 2.</a:t>
            </a:r>
            <a:r>
              <a:rPr lang="en-GB" dirty="0" smtClean="0"/>
              <a:t> </a:t>
            </a:r>
            <a:r>
              <a:rPr lang="en-GB" dirty="0"/>
              <a:t>Responding to conflict and </a:t>
            </a:r>
            <a:r>
              <a:rPr lang="en-GB" dirty="0" smtClean="0"/>
              <a:t>confrontation</a:t>
            </a:r>
            <a:endParaRPr lang="en-GB" altLang="en-US" dirty="0" smtClean="0"/>
          </a:p>
          <a:p>
            <a:pPr eaLnBrk="1" hangingPunct="1"/>
            <a:r>
              <a:rPr lang="en-GB" altLang="en-US" dirty="0" smtClean="0"/>
              <a:t>Module 3. </a:t>
            </a:r>
            <a:r>
              <a:rPr lang="en-GB" altLang="en-US" dirty="0"/>
              <a:t>T</a:t>
            </a:r>
            <a:r>
              <a:rPr lang="en-GB" altLang="en-US" dirty="0" smtClean="0"/>
              <a:t>he Brain and The Arousal Cycle</a:t>
            </a:r>
          </a:p>
          <a:p>
            <a:pPr eaLnBrk="1" hangingPunct="1"/>
            <a:r>
              <a:rPr lang="en-GB" altLang="en-US" dirty="0" smtClean="0"/>
              <a:t>Module 4. Risk Assessment and Planning</a:t>
            </a:r>
          </a:p>
          <a:p>
            <a:pPr eaLnBrk="1" hangingPunct="1"/>
            <a:r>
              <a:rPr lang="en-GB" altLang="en-US" dirty="0" smtClean="0"/>
              <a:t>Each module takes an hour</a:t>
            </a:r>
          </a:p>
        </p:txBody>
      </p:sp>
    </p:spTree>
    <p:extLst>
      <p:ext uri="{BB962C8B-B14F-4D97-AF65-F5344CB8AC3E}">
        <p14:creationId xmlns:p14="http://schemas.microsoft.com/office/powerpoint/2010/main" val="86250582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nchor="ctr"/>
          <a:lstStyle/>
          <a:p>
            <a:pPr eaLnBrk="1" hangingPunct="1"/>
            <a:r>
              <a:rPr lang="en-GB" altLang="en-US" dirty="0" smtClean="0"/>
              <a:t>Behaviour and Learning</a:t>
            </a:r>
          </a:p>
        </p:txBody>
      </p:sp>
      <p:sp>
        <p:nvSpPr>
          <p:cNvPr id="13315" name="Rectangle 3"/>
          <p:cNvSpPr>
            <a:spLocks noGrp="1" noChangeArrowheads="1"/>
          </p:cNvSpPr>
          <p:nvPr>
            <p:ph type="body" idx="4294967295"/>
          </p:nvPr>
        </p:nvSpPr>
        <p:spPr/>
        <p:txBody>
          <a:bodyPr/>
          <a:lstStyle/>
          <a:p>
            <a:pPr algn="ctr" eaLnBrk="1" hangingPunct="1">
              <a:lnSpc>
                <a:spcPct val="90000"/>
              </a:lnSpc>
              <a:buFont typeface="Wingdings" pitchFamily="2" charset="2"/>
              <a:buNone/>
              <a:defRPr/>
            </a:pPr>
            <a:r>
              <a:rPr lang="en-GB" altLang="en-US" i="1" dirty="0"/>
              <a:t>If a child doesn’t know how to read, we </a:t>
            </a:r>
            <a:r>
              <a:rPr lang="en-GB" altLang="en-US" sz="3200" b="1" i="1" dirty="0">
                <a:solidFill>
                  <a:schemeClr val="tx2">
                    <a:lumMod val="60000"/>
                    <a:lumOff val="40000"/>
                  </a:schemeClr>
                </a:solidFill>
              </a:rPr>
              <a:t>teach</a:t>
            </a:r>
            <a:r>
              <a:rPr lang="en-GB" altLang="en-US" i="1" dirty="0"/>
              <a:t> him/her to read.</a:t>
            </a:r>
          </a:p>
          <a:p>
            <a:pPr algn="ctr" eaLnBrk="1" hangingPunct="1">
              <a:lnSpc>
                <a:spcPct val="90000"/>
              </a:lnSpc>
              <a:buFont typeface="Wingdings" pitchFamily="2" charset="2"/>
              <a:buNone/>
              <a:defRPr/>
            </a:pPr>
            <a:endParaRPr lang="en-GB" altLang="en-US" i="1" dirty="0"/>
          </a:p>
          <a:p>
            <a:pPr algn="ctr" eaLnBrk="1" hangingPunct="1">
              <a:lnSpc>
                <a:spcPct val="90000"/>
              </a:lnSpc>
              <a:buFont typeface="Wingdings" pitchFamily="2" charset="2"/>
              <a:buNone/>
              <a:defRPr/>
            </a:pPr>
            <a:r>
              <a:rPr lang="en-GB" altLang="en-US" i="1" dirty="0"/>
              <a:t>If a child doesn’t know how to do maths problems, we </a:t>
            </a:r>
            <a:r>
              <a:rPr lang="en-GB" altLang="en-US" sz="3200" b="1" i="1" dirty="0">
                <a:solidFill>
                  <a:schemeClr val="tx2">
                    <a:lumMod val="60000"/>
                    <a:lumOff val="40000"/>
                  </a:schemeClr>
                </a:solidFill>
              </a:rPr>
              <a:t>teach</a:t>
            </a:r>
            <a:r>
              <a:rPr lang="en-GB" altLang="en-US" i="1" dirty="0"/>
              <a:t> him/her how to do maths problems.</a:t>
            </a:r>
          </a:p>
          <a:p>
            <a:pPr algn="ctr" eaLnBrk="1" hangingPunct="1">
              <a:lnSpc>
                <a:spcPct val="90000"/>
              </a:lnSpc>
              <a:buFont typeface="Wingdings" pitchFamily="2" charset="2"/>
              <a:buNone/>
              <a:defRPr/>
            </a:pPr>
            <a:endParaRPr lang="en-GB" altLang="en-US" i="1" dirty="0"/>
          </a:p>
          <a:p>
            <a:pPr algn="ctr" eaLnBrk="1" hangingPunct="1">
              <a:lnSpc>
                <a:spcPct val="90000"/>
              </a:lnSpc>
              <a:buFont typeface="Wingdings" pitchFamily="2" charset="2"/>
              <a:buNone/>
              <a:defRPr/>
            </a:pPr>
            <a:r>
              <a:rPr lang="en-GB" altLang="en-US" i="1" dirty="0"/>
              <a:t>If a child doesn’t know how to behave, we </a:t>
            </a:r>
            <a:r>
              <a:rPr lang="en-GB" altLang="en-US" sz="3200" b="1" i="1">
                <a:solidFill>
                  <a:srgbClr val="FF3399"/>
                </a:solidFill>
              </a:rPr>
              <a:t>punish</a:t>
            </a:r>
            <a:r>
              <a:rPr lang="en-GB" altLang="en-US" i="1"/>
              <a:t> </a:t>
            </a:r>
            <a:r>
              <a:rPr lang="en-GB" altLang="en-US" i="1" smtClean="0"/>
              <a:t>him/her?</a:t>
            </a:r>
            <a:endParaRPr lang="en-GB" altLang="en-US" i="1" dirty="0"/>
          </a:p>
        </p:txBody>
      </p:sp>
    </p:spTree>
    <p:extLst>
      <p:ext uri="{BB962C8B-B14F-4D97-AF65-F5344CB8AC3E}">
        <p14:creationId xmlns:p14="http://schemas.microsoft.com/office/powerpoint/2010/main" val="303016832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nchor="ctr"/>
          <a:lstStyle/>
          <a:p>
            <a:pPr eaLnBrk="1" hangingPunct="1"/>
            <a:r>
              <a:rPr lang="en-GB" altLang="en-US" dirty="0" smtClean="0"/>
              <a:t>How does the restorative way work?</a:t>
            </a:r>
          </a:p>
        </p:txBody>
      </p:sp>
      <p:sp>
        <p:nvSpPr>
          <p:cNvPr id="15363" name="Rectangle 3"/>
          <p:cNvSpPr>
            <a:spLocks noGrp="1" noChangeArrowheads="1"/>
          </p:cNvSpPr>
          <p:nvPr>
            <p:ph type="body" idx="4294967295"/>
          </p:nvPr>
        </p:nvSpPr>
        <p:spPr/>
        <p:txBody>
          <a:bodyPr/>
          <a:lstStyle/>
          <a:p>
            <a:pPr marL="358775" indent="-358775" eaLnBrk="1" hangingPunct="1"/>
            <a:r>
              <a:rPr lang="en-GB" altLang="en-US" dirty="0" smtClean="0"/>
              <a:t>Those who are harmed are able to…</a:t>
            </a:r>
          </a:p>
        </p:txBody>
      </p:sp>
      <p:sp>
        <p:nvSpPr>
          <p:cNvPr id="15364" name="AutoShape 4"/>
          <p:cNvSpPr>
            <a:spLocks noChangeArrowheads="1"/>
          </p:cNvSpPr>
          <p:nvPr/>
        </p:nvSpPr>
        <p:spPr bwMode="auto">
          <a:xfrm>
            <a:off x="755650"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GB" altLang="en-US" sz="1800" dirty="0"/>
              <a:t>…have their story </a:t>
            </a:r>
          </a:p>
          <a:p>
            <a:pPr algn="ctr" eaLnBrk="1" hangingPunct="1">
              <a:spcBef>
                <a:spcPct val="0"/>
              </a:spcBef>
              <a:buClrTx/>
              <a:buSzTx/>
              <a:buFontTx/>
              <a:buNone/>
            </a:pPr>
            <a:r>
              <a:rPr lang="en-GB" altLang="en-US" sz="1800" dirty="0"/>
              <a:t>heard</a:t>
            </a:r>
          </a:p>
        </p:txBody>
      </p:sp>
      <p:sp>
        <p:nvSpPr>
          <p:cNvPr id="15365" name="AutoShape 8"/>
          <p:cNvSpPr>
            <a:spLocks noChangeArrowheads="1"/>
          </p:cNvSpPr>
          <p:nvPr/>
        </p:nvSpPr>
        <p:spPr bwMode="auto">
          <a:xfrm>
            <a:off x="3203575"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GB" altLang="en-US" sz="1800" dirty="0"/>
              <a:t>…be a part of </a:t>
            </a:r>
          </a:p>
          <a:p>
            <a:pPr algn="ctr" eaLnBrk="1" hangingPunct="1">
              <a:spcBef>
                <a:spcPct val="0"/>
              </a:spcBef>
              <a:buClrTx/>
              <a:buSzTx/>
              <a:buFontTx/>
              <a:buNone/>
            </a:pPr>
            <a:r>
              <a:rPr lang="en-GB" altLang="en-US" sz="1800" dirty="0"/>
              <a:t>deciding what needs </a:t>
            </a:r>
          </a:p>
          <a:p>
            <a:pPr algn="ctr" eaLnBrk="1" hangingPunct="1">
              <a:spcBef>
                <a:spcPct val="0"/>
              </a:spcBef>
              <a:buClrTx/>
              <a:buSzTx/>
              <a:buFontTx/>
              <a:buNone/>
            </a:pPr>
            <a:r>
              <a:rPr lang="en-GB" altLang="en-US" sz="1800" dirty="0"/>
              <a:t>to happen next</a:t>
            </a:r>
          </a:p>
        </p:txBody>
      </p:sp>
      <p:sp>
        <p:nvSpPr>
          <p:cNvPr id="15366" name="AutoShape 9"/>
          <p:cNvSpPr>
            <a:spLocks noChangeArrowheads="1"/>
          </p:cNvSpPr>
          <p:nvPr/>
        </p:nvSpPr>
        <p:spPr bwMode="auto">
          <a:xfrm>
            <a:off x="5651500"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eaLnBrk="1" hangingPunct="1">
              <a:spcBef>
                <a:spcPct val="0"/>
              </a:spcBef>
              <a:buClrTx/>
              <a:buSzTx/>
              <a:buFontTx/>
              <a:buNone/>
            </a:pPr>
            <a:r>
              <a:rPr lang="en-GB" altLang="en-US" sz="1800" dirty="0"/>
              <a:t>…have their hurt </a:t>
            </a:r>
          </a:p>
          <a:p>
            <a:pPr algn="ctr" eaLnBrk="1" hangingPunct="1">
              <a:spcBef>
                <a:spcPct val="0"/>
              </a:spcBef>
              <a:buClrTx/>
              <a:buSzTx/>
              <a:buFontTx/>
              <a:buNone/>
            </a:pPr>
            <a:r>
              <a:rPr lang="en-GB" altLang="en-US" sz="1800" dirty="0"/>
              <a:t>mended and start </a:t>
            </a:r>
          </a:p>
          <a:p>
            <a:pPr algn="ctr" eaLnBrk="1" hangingPunct="1">
              <a:spcBef>
                <a:spcPct val="0"/>
              </a:spcBef>
              <a:buClrTx/>
              <a:buSzTx/>
              <a:buFontTx/>
              <a:buNone/>
            </a:pPr>
            <a:r>
              <a:rPr lang="en-GB" altLang="en-US" sz="1800" dirty="0"/>
              <a:t>again</a:t>
            </a:r>
          </a:p>
        </p:txBody>
      </p:sp>
      <p:sp>
        <p:nvSpPr>
          <p:cNvPr id="15367" name="Rectangle 11"/>
          <p:cNvSpPr>
            <a:spLocks noChangeArrowheads="1"/>
          </p:cNvSpPr>
          <p:nvPr/>
        </p:nvSpPr>
        <p:spPr bwMode="auto">
          <a:xfrm>
            <a:off x="468313" y="4076700"/>
            <a:ext cx="741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Char char="•"/>
            </a:pPr>
            <a:r>
              <a:rPr lang="en-GB" altLang="en-US" sz="3200" dirty="0"/>
              <a:t>  Those who cause harm are able to…</a:t>
            </a:r>
          </a:p>
        </p:txBody>
      </p:sp>
      <p:sp>
        <p:nvSpPr>
          <p:cNvPr id="11272" name="Oval 12"/>
          <p:cNvSpPr>
            <a:spLocks noChangeArrowheads="1"/>
          </p:cNvSpPr>
          <p:nvPr/>
        </p:nvSpPr>
        <p:spPr bwMode="auto">
          <a:xfrm>
            <a:off x="395288" y="4797425"/>
            <a:ext cx="2016125" cy="136842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dirty="0"/>
              <a:t>…take </a:t>
            </a:r>
          </a:p>
          <a:p>
            <a:pPr algn="ctr" eaLnBrk="1" hangingPunct="1">
              <a:defRPr/>
            </a:pPr>
            <a:r>
              <a:rPr lang="en-GB" altLang="en-US" dirty="0"/>
              <a:t>responsibility </a:t>
            </a:r>
          </a:p>
          <a:p>
            <a:pPr algn="ctr" eaLnBrk="1" hangingPunct="1">
              <a:defRPr/>
            </a:pPr>
            <a:r>
              <a:rPr lang="en-GB" altLang="en-US" dirty="0"/>
              <a:t>for their </a:t>
            </a:r>
          </a:p>
          <a:p>
            <a:pPr algn="ctr" eaLnBrk="1" hangingPunct="1">
              <a:defRPr/>
            </a:pPr>
            <a:r>
              <a:rPr lang="en-GB" altLang="en-US" dirty="0"/>
              <a:t>actions</a:t>
            </a:r>
          </a:p>
        </p:txBody>
      </p:sp>
      <p:sp>
        <p:nvSpPr>
          <p:cNvPr id="11273" name="Oval 17"/>
          <p:cNvSpPr>
            <a:spLocks noChangeArrowheads="1"/>
          </p:cNvSpPr>
          <p:nvPr/>
        </p:nvSpPr>
        <p:spPr bwMode="auto">
          <a:xfrm>
            <a:off x="4572000" y="4797425"/>
            <a:ext cx="2016125" cy="136842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dirty="0"/>
              <a:t>…understand </a:t>
            </a:r>
          </a:p>
          <a:p>
            <a:pPr algn="ctr" eaLnBrk="1" hangingPunct="1">
              <a:defRPr/>
            </a:pPr>
            <a:r>
              <a:rPr lang="en-GB" altLang="en-US" dirty="0"/>
              <a:t>how their </a:t>
            </a:r>
          </a:p>
          <a:p>
            <a:pPr algn="ctr" eaLnBrk="1" hangingPunct="1">
              <a:defRPr/>
            </a:pPr>
            <a:r>
              <a:rPr lang="en-GB" altLang="en-US" dirty="0"/>
              <a:t>actions affect </a:t>
            </a:r>
          </a:p>
          <a:p>
            <a:pPr algn="ctr" eaLnBrk="1" hangingPunct="1">
              <a:defRPr/>
            </a:pPr>
            <a:r>
              <a:rPr lang="en-GB" altLang="en-US" dirty="0"/>
              <a:t>other people</a:t>
            </a:r>
          </a:p>
        </p:txBody>
      </p:sp>
      <p:sp>
        <p:nvSpPr>
          <p:cNvPr id="11274" name="Oval 18"/>
          <p:cNvSpPr>
            <a:spLocks noChangeArrowheads="1"/>
          </p:cNvSpPr>
          <p:nvPr/>
        </p:nvSpPr>
        <p:spPr bwMode="auto">
          <a:xfrm>
            <a:off x="6659563" y="4797425"/>
            <a:ext cx="2016125" cy="136842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dirty="0"/>
              <a:t>…put things </a:t>
            </a:r>
          </a:p>
          <a:p>
            <a:pPr algn="ctr" eaLnBrk="1" hangingPunct="1">
              <a:defRPr/>
            </a:pPr>
            <a:r>
              <a:rPr lang="en-GB" altLang="en-US" dirty="0"/>
              <a:t>right and </a:t>
            </a:r>
          </a:p>
          <a:p>
            <a:pPr algn="ctr" eaLnBrk="1" hangingPunct="1">
              <a:defRPr/>
            </a:pPr>
            <a:r>
              <a:rPr lang="en-GB" altLang="en-US" dirty="0"/>
              <a:t>start again</a:t>
            </a:r>
          </a:p>
        </p:txBody>
      </p:sp>
      <p:sp>
        <p:nvSpPr>
          <p:cNvPr id="11275" name="Oval 20"/>
          <p:cNvSpPr>
            <a:spLocks noChangeArrowheads="1"/>
          </p:cNvSpPr>
          <p:nvPr/>
        </p:nvSpPr>
        <p:spPr bwMode="auto">
          <a:xfrm>
            <a:off x="2484438" y="4797425"/>
            <a:ext cx="2016125" cy="1368425"/>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dirty="0"/>
              <a:t>…reflect on </a:t>
            </a:r>
          </a:p>
          <a:p>
            <a:pPr algn="ctr" eaLnBrk="1" hangingPunct="1">
              <a:defRPr/>
            </a:pPr>
            <a:r>
              <a:rPr lang="en-GB" altLang="en-US" dirty="0"/>
              <a:t>what they did</a:t>
            </a:r>
          </a:p>
        </p:txBody>
      </p:sp>
    </p:spTree>
    <p:extLst>
      <p:ext uri="{BB962C8B-B14F-4D97-AF65-F5344CB8AC3E}">
        <p14:creationId xmlns:p14="http://schemas.microsoft.com/office/powerpoint/2010/main" val="122033658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0" y="125413"/>
            <a:ext cx="8528050" cy="711200"/>
          </a:xfrm>
        </p:spPr>
        <p:txBody>
          <a:bodyPr anchor="ctr"/>
          <a:lstStyle/>
          <a:p>
            <a:pPr eaLnBrk="1" hangingPunct="1"/>
            <a:r>
              <a:rPr lang="en-GB" altLang="en-US" sz="3000" b="0" dirty="0" smtClean="0"/>
              <a:t>Social Discipline Window</a:t>
            </a:r>
          </a:p>
        </p:txBody>
      </p:sp>
      <p:graphicFrame>
        <p:nvGraphicFramePr>
          <p:cNvPr id="19518" name="Group 62"/>
          <p:cNvGraphicFramePr>
            <a:graphicFrameLocks noGrp="1"/>
          </p:cNvGraphicFramePr>
          <p:nvPr/>
        </p:nvGraphicFramePr>
        <p:xfrm>
          <a:off x="2189163" y="765175"/>
          <a:ext cx="6138862" cy="4897438"/>
        </p:xfrm>
        <a:graphic>
          <a:graphicData uri="http://schemas.openxmlformats.org/drawingml/2006/table">
            <a:tbl>
              <a:tblPr/>
              <a:tblGrid>
                <a:gridCol w="3165475"/>
                <a:gridCol w="2973387"/>
              </a:tblGrid>
              <a:tr h="944563">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altLang="en-US" sz="3000" b="0"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2200" b="1" i="0" u="none" strike="noStrike" cap="none" normalizeH="0" baseline="0" dirty="0" smtClean="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3000" b="0"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altLang="en-US" sz="2200" b="1" i="0" u="none" strike="noStrike" cap="none" normalizeH="0" baseline="0" dirty="0" smtClean="0">
                        <a:ln>
                          <a:noFill/>
                        </a:ln>
                        <a:solidFill>
                          <a:srgbClr val="FFFF00"/>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ECFF"/>
                    </a:solidFill>
                  </a:tcPr>
                </a:tc>
              </a:tr>
              <a:tr h="1431925">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altLang="en-US" sz="2200" b="1" i="0" u="none" strike="noStrike" cap="none" normalizeH="0" baseline="0" dirty="0" smtClean="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altLang="en-US" sz="2200" b="1" i="0" u="none" strike="noStrike" cap="none" normalizeH="0" baseline="0" dirty="0" smtClean="0">
                        <a:ln>
                          <a:noFill/>
                        </a:ln>
                        <a:solidFill>
                          <a:srgbClr val="FFFF00"/>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tr>
              <a:tr h="2520950">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2200" b="1"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2200" b="1"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altLang="en-US" sz="2200" b="1" i="0" u="none" strike="noStrike" cap="none" normalizeH="0" baseline="0" dirty="0" smtClean="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pitchFamily="2" charset="2"/>
                        <a:defRPr sz="2600">
                          <a:solidFill>
                            <a:schemeClr val="tx1"/>
                          </a:solidFill>
                          <a:latin typeface="Arial" charset="0"/>
                        </a:defRPr>
                      </a:lvl1pPr>
                      <a:lvl2pPr marL="692150" indent="-347663">
                        <a:spcBef>
                          <a:spcPct val="20000"/>
                        </a:spcBef>
                        <a:buClr>
                          <a:schemeClr val="accent2"/>
                        </a:buClr>
                        <a:buSzPct val="70000"/>
                        <a:buFont typeface="Wingdings" pitchFamily="2" charset="2"/>
                        <a:defRPr sz="2200">
                          <a:solidFill>
                            <a:schemeClr val="tx1"/>
                          </a:solidFill>
                          <a:latin typeface="Arial" charset="0"/>
                        </a:defRPr>
                      </a:lvl2pPr>
                      <a:lvl3pPr marL="987425" indent="-293688">
                        <a:spcBef>
                          <a:spcPct val="20000"/>
                        </a:spcBef>
                        <a:buClr>
                          <a:schemeClr val="accent1"/>
                        </a:buClr>
                        <a:buSzPct val="70000"/>
                        <a:buFont typeface="Wingdings" pitchFamily="2" charset="2"/>
                        <a:defRPr sz="2100">
                          <a:solidFill>
                            <a:schemeClr val="tx1"/>
                          </a:solidFill>
                          <a:latin typeface="Arial" charset="0"/>
                        </a:defRPr>
                      </a:lvl3pPr>
                      <a:lvl4pPr marL="1281113" indent="-292100">
                        <a:spcBef>
                          <a:spcPct val="20000"/>
                        </a:spcBef>
                        <a:buClr>
                          <a:schemeClr val="tx2"/>
                        </a:buClr>
                        <a:buSzPct val="75000"/>
                        <a:buFont typeface="Wingdings" pitchFamily="2" charset="2"/>
                        <a:defRPr>
                          <a:solidFill>
                            <a:schemeClr val="tx1"/>
                          </a:solidFill>
                          <a:latin typeface="Arial" charset="0"/>
                        </a:defRPr>
                      </a:lvl4pPr>
                      <a:lvl5pPr marL="1598613" indent="-315913">
                        <a:spcBef>
                          <a:spcPct val="20000"/>
                        </a:spcBef>
                        <a:buClr>
                          <a:schemeClr val="folHlink"/>
                        </a:buClr>
                        <a:buSzPct val="80000"/>
                        <a:buFont typeface="Wingdings" pitchFamily="2" charset="2"/>
                        <a:defRPr>
                          <a:solidFill>
                            <a:schemeClr val="tx1"/>
                          </a:solidFill>
                          <a:latin typeface="Arial" charset="0"/>
                        </a:defRPr>
                      </a:lvl5pPr>
                      <a:lvl6pPr marL="20558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5130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9702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427413" indent="-315913"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2200" b="1"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altLang="en-US" sz="2200" b="1" i="0" u="none" strike="noStrike" cap="none" normalizeH="0" baseline="0" dirty="0" smtClean="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altLang="en-US" sz="2200" b="1" i="0" u="none" strike="noStrike" cap="none" normalizeH="0" baseline="0" dirty="0" smtClean="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00" name="Rectangle 17"/>
          <p:cNvSpPr>
            <a:spLocks noChangeArrowheads="1"/>
          </p:cNvSpPr>
          <p:nvPr/>
        </p:nvSpPr>
        <p:spPr bwMode="auto">
          <a:xfrm>
            <a:off x="971550" y="765175"/>
            <a:ext cx="1017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0"/>
              </a:spcBef>
              <a:buClrTx/>
              <a:buSzTx/>
              <a:buFontTx/>
              <a:buNone/>
            </a:pPr>
            <a:r>
              <a:rPr lang="en-GB" altLang="en-US" sz="2800" b="1" dirty="0">
                <a:solidFill>
                  <a:srgbClr val="000000"/>
                </a:solidFill>
                <a:latin typeface="Corbel" pitchFamily="34" charset="0"/>
              </a:rPr>
              <a:t>HIGH</a:t>
            </a:r>
            <a:endParaRPr lang="en-GB" altLang="en-US" sz="1800" dirty="0">
              <a:solidFill>
                <a:srgbClr val="000000"/>
              </a:solidFill>
              <a:latin typeface="Corbel" pitchFamily="34" charset="0"/>
            </a:endParaRPr>
          </a:p>
        </p:txBody>
      </p:sp>
      <p:sp>
        <p:nvSpPr>
          <p:cNvPr id="16401" name="Rectangle 18"/>
          <p:cNvSpPr>
            <a:spLocks noChangeArrowheads="1"/>
          </p:cNvSpPr>
          <p:nvPr/>
        </p:nvSpPr>
        <p:spPr bwMode="auto">
          <a:xfrm>
            <a:off x="841375" y="5703888"/>
            <a:ext cx="12493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0"/>
              </a:spcBef>
              <a:buClrTx/>
              <a:buSzTx/>
              <a:buFontTx/>
              <a:buNone/>
            </a:pPr>
            <a:r>
              <a:rPr lang="en-GB" altLang="en-US" sz="2800" b="1" dirty="0">
                <a:solidFill>
                  <a:srgbClr val="000000"/>
                </a:solidFill>
                <a:latin typeface="Corbel" pitchFamily="34" charset="0"/>
              </a:rPr>
              <a:t>   LOW </a:t>
            </a:r>
            <a:endParaRPr lang="en-GB" altLang="en-US" sz="1800" dirty="0">
              <a:solidFill>
                <a:srgbClr val="000000"/>
              </a:solidFill>
              <a:latin typeface="Corbel" pitchFamily="34" charset="0"/>
            </a:endParaRPr>
          </a:p>
        </p:txBody>
      </p:sp>
      <p:sp>
        <p:nvSpPr>
          <p:cNvPr id="16402" name="Rectangle 19"/>
          <p:cNvSpPr>
            <a:spLocks noChangeArrowheads="1"/>
          </p:cNvSpPr>
          <p:nvPr/>
        </p:nvSpPr>
        <p:spPr bwMode="auto">
          <a:xfrm>
            <a:off x="6376988" y="5559425"/>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0"/>
              </a:spcBef>
              <a:buClrTx/>
              <a:buSzTx/>
              <a:buFontTx/>
              <a:buNone/>
            </a:pPr>
            <a:endParaRPr lang="en-US" altLang="en-US" sz="1800" dirty="0">
              <a:solidFill>
                <a:srgbClr val="000000"/>
              </a:solidFill>
              <a:latin typeface="Corbel" pitchFamily="34" charset="0"/>
            </a:endParaRPr>
          </a:p>
        </p:txBody>
      </p:sp>
      <p:sp>
        <p:nvSpPr>
          <p:cNvPr id="16403" name="Rectangle 20"/>
          <p:cNvSpPr>
            <a:spLocks noChangeArrowheads="1"/>
          </p:cNvSpPr>
          <p:nvPr/>
        </p:nvSpPr>
        <p:spPr bwMode="auto">
          <a:xfrm>
            <a:off x="7885113" y="5661025"/>
            <a:ext cx="1017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0"/>
              </a:spcBef>
              <a:buClrTx/>
              <a:buSzTx/>
              <a:buFontTx/>
              <a:buNone/>
            </a:pPr>
            <a:r>
              <a:rPr lang="en-GB" altLang="en-US" sz="2800" b="1" dirty="0">
                <a:solidFill>
                  <a:srgbClr val="000000"/>
                </a:solidFill>
                <a:latin typeface="Corbel" pitchFamily="34" charset="0"/>
              </a:rPr>
              <a:t>HIGH</a:t>
            </a:r>
            <a:endParaRPr lang="en-GB" altLang="en-US" sz="1800" dirty="0">
              <a:solidFill>
                <a:srgbClr val="000000"/>
              </a:solidFill>
              <a:latin typeface="Corbel" pitchFamily="34" charset="0"/>
            </a:endParaRPr>
          </a:p>
        </p:txBody>
      </p:sp>
      <p:sp>
        <p:nvSpPr>
          <p:cNvPr id="34" name="Rectangle 21"/>
          <p:cNvSpPr>
            <a:spLocks noChangeArrowheads="1"/>
          </p:cNvSpPr>
          <p:nvPr/>
        </p:nvSpPr>
        <p:spPr bwMode="auto">
          <a:xfrm>
            <a:off x="250825" y="2852738"/>
            <a:ext cx="2181225" cy="1068387"/>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defRPr/>
            </a:pPr>
            <a:r>
              <a:rPr lang="en-GB" sz="2800" b="1" dirty="0">
                <a:solidFill>
                  <a:srgbClr val="000000"/>
                </a:solidFill>
                <a:effectLst>
                  <a:outerShdw blurRad="38100" dist="38100" dir="2700000" algn="tl">
                    <a:srgbClr val="000000"/>
                  </a:outerShdw>
                </a:effectLst>
                <a:cs typeface="Arial" pitchFamily="34" charset="0"/>
              </a:rPr>
              <a:t>  </a:t>
            </a:r>
            <a:r>
              <a:rPr lang="en-GB" sz="2800" b="1" u="sng" dirty="0">
                <a:solidFill>
                  <a:srgbClr val="000000"/>
                </a:solidFill>
                <a:effectLst>
                  <a:outerShdw blurRad="38100" dist="38100" dir="2700000" algn="tl">
                    <a:srgbClr val="000000"/>
                  </a:outerShdw>
                </a:effectLst>
                <a:cs typeface="Arial" pitchFamily="34" charset="0"/>
              </a:rPr>
              <a:t>Control</a:t>
            </a:r>
            <a:r>
              <a:rPr lang="en-GB" dirty="0">
                <a:solidFill>
                  <a:srgbClr val="000000"/>
                </a:solidFill>
                <a:cs typeface="Arial" pitchFamily="34" charset="0"/>
              </a:rPr>
              <a:t>   </a:t>
            </a:r>
          </a:p>
          <a:p>
            <a:pPr algn="ctr" eaLnBrk="0" fontAlgn="auto" hangingPunct="0">
              <a:spcBef>
                <a:spcPts val="0"/>
              </a:spcBef>
              <a:spcAft>
                <a:spcPts val="0"/>
              </a:spcAft>
              <a:defRPr/>
            </a:pPr>
            <a:r>
              <a:rPr lang="en-GB" dirty="0">
                <a:solidFill>
                  <a:srgbClr val="000000"/>
                </a:solidFill>
                <a:cs typeface="Arial" pitchFamily="34" charset="0"/>
              </a:rPr>
              <a:t>  (Limit Setting</a:t>
            </a:r>
          </a:p>
          <a:p>
            <a:pPr algn="ctr" eaLnBrk="0" fontAlgn="auto" hangingPunct="0">
              <a:spcBef>
                <a:spcPts val="0"/>
              </a:spcBef>
              <a:spcAft>
                <a:spcPts val="0"/>
              </a:spcAft>
              <a:defRPr/>
            </a:pPr>
            <a:r>
              <a:rPr lang="en-GB" dirty="0">
                <a:solidFill>
                  <a:srgbClr val="000000"/>
                </a:solidFill>
                <a:cs typeface="Arial" pitchFamily="34" charset="0"/>
              </a:rPr>
              <a:t>   Discipline)   </a:t>
            </a:r>
          </a:p>
        </p:txBody>
      </p:sp>
      <p:sp>
        <p:nvSpPr>
          <p:cNvPr id="35" name="Rectangle 22"/>
          <p:cNvSpPr>
            <a:spLocks noChangeArrowheads="1"/>
          </p:cNvSpPr>
          <p:nvPr/>
        </p:nvSpPr>
        <p:spPr bwMode="auto">
          <a:xfrm>
            <a:off x="2771775" y="5661025"/>
            <a:ext cx="4854575" cy="793750"/>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defRPr/>
            </a:pPr>
            <a:r>
              <a:rPr lang="en-GB" sz="2800" b="1" u="sng" dirty="0">
                <a:solidFill>
                  <a:srgbClr val="000000"/>
                </a:solidFill>
                <a:effectLst>
                  <a:outerShdw blurRad="38100" dist="38100" dir="2700000" algn="tl">
                    <a:srgbClr val="000000"/>
                  </a:outerShdw>
                </a:effectLst>
                <a:cs typeface="Arial" pitchFamily="34" charset="0"/>
              </a:rPr>
              <a:t>Support</a:t>
            </a:r>
            <a:r>
              <a:rPr lang="en-GB" sz="2800" u="sng" dirty="0">
                <a:solidFill>
                  <a:srgbClr val="000000"/>
                </a:solidFill>
                <a:cs typeface="Arial" pitchFamily="34" charset="0"/>
              </a:rPr>
              <a:t>  </a:t>
            </a:r>
          </a:p>
          <a:p>
            <a:pPr algn="ctr" eaLnBrk="0" fontAlgn="auto" hangingPunct="0">
              <a:spcBef>
                <a:spcPts val="0"/>
              </a:spcBef>
              <a:spcAft>
                <a:spcPts val="0"/>
              </a:spcAft>
              <a:defRPr/>
            </a:pPr>
            <a:r>
              <a:rPr lang="en-GB" u="sng" dirty="0">
                <a:solidFill>
                  <a:srgbClr val="000000"/>
                </a:solidFill>
                <a:cs typeface="Arial" pitchFamily="34" charset="0"/>
              </a:rPr>
              <a:t>(Encouragement, Nurture)</a:t>
            </a:r>
            <a:endParaRPr lang="en-GB" dirty="0">
              <a:solidFill>
                <a:srgbClr val="000000"/>
              </a:solidFill>
              <a:cs typeface="Arial" pitchFamily="34" charset="0"/>
            </a:endParaRPr>
          </a:p>
        </p:txBody>
      </p:sp>
      <p:sp>
        <p:nvSpPr>
          <p:cNvPr id="16406" name="Line 23"/>
          <p:cNvSpPr>
            <a:spLocks noChangeShapeType="1"/>
          </p:cNvSpPr>
          <p:nvPr/>
        </p:nvSpPr>
        <p:spPr bwMode="auto">
          <a:xfrm flipV="1">
            <a:off x="1476375" y="4005263"/>
            <a:ext cx="0" cy="1651000"/>
          </a:xfrm>
          <a:prstGeom prst="line">
            <a:avLst/>
          </a:prstGeom>
          <a:noFill/>
          <a:ln w="635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6407" name="Line 24"/>
          <p:cNvSpPr>
            <a:spLocks noChangeShapeType="1"/>
          </p:cNvSpPr>
          <p:nvPr/>
        </p:nvSpPr>
        <p:spPr bwMode="auto">
          <a:xfrm flipH="1">
            <a:off x="1476375" y="1268413"/>
            <a:ext cx="0" cy="1584325"/>
          </a:xfrm>
          <a:prstGeom prst="line">
            <a:avLst/>
          </a:prstGeom>
          <a:noFill/>
          <a:ln w="63500">
            <a:solidFill>
              <a:srgbClr val="CC99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6408" name="Line 25"/>
          <p:cNvSpPr>
            <a:spLocks noChangeShapeType="1"/>
          </p:cNvSpPr>
          <p:nvPr/>
        </p:nvSpPr>
        <p:spPr bwMode="auto">
          <a:xfrm>
            <a:off x="2195513" y="5949950"/>
            <a:ext cx="2089150" cy="0"/>
          </a:xfrm>
          <a:prstGeom prst="line">
            <a:avLst/>
          </a:prstGeom>
          <a:noFill/>
          <a:ln w="635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6409" name="Line 26"/>
          <p:cNvSpPr>
            <a:spLocks noChangeShapeType="1"/>
          </p:cNvSpPr>
          <p:nvPr/>
        </p:nvSpPr>
        <p:spPr bwMode="auto">
          <a:xfrm>
            <a:off x="6011863" y="5949950"/>
            <a:ext cx="1928812" cy="0"/>
          </a:xfrm>
          <a:prstGeom prst="line">
            <a:avLst/>
          </a:prstGeom>
          <a:noFill/>
          <a:ln w="635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16410" name="Text Box 33"/>
          <p:cNvSpPr txBox="1">
            <a:spLocks noChangeArrowheads="1"/>
          </p:cNvSpPr>
          <p:nvPr/>
        </p:nvSpPr>
        <p:spPr bwMode="auto">
          <a:xfrm>
            <a:off x="4992688" y="26971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en-US" altLang="en-US" sz="1800" dirty="0">
              <a:solidFill>
                <a:srgbClr val="000000"/>
              </a:solidFill>
              <a:latin typeface="Franklin Gothic Book" pitchFamily="34" charset="0"/>
            </a:endParaRPr>
          </a:p>
        </p:txBody>
      </p:sp>
      <p:sp>
        <p:nvSpPr>
          <p:cNvPr id="16411" name="Text Box 34"/>
          <p:cNvSpPr txBox="1">
            <a:spLocks noChangeArrowheads="1"/>
          </p:cNvSpPr>
          <p:nvPr/>
        </p:nvSpPr>
        <p:spPr bwMode="auto">
          <a:xfrm>
            <a:off x="7050088" y="26971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pPr>
            <a:endParaRPr lang="en-US" altLang="en-US" sz="1800" dirty="0">
              <a:solidFill>
                <a:srgbClr val="000000"/>
              </a:solidFill>
              <a:latin typeface="Franklin Gothic Book" pitchFamily="34" charset="0"/>
            </a:endParaRPr>
          </a:p>
        </p:txBody>
      </p:sp>
      <p:sp>
        <p:nvSpPr>
          <p:cNvPr id="42" name="Text Box 37"/>
          <p:cNvSpPr txBox="1">
            <a:spLocks noChangeArrowheads="1"/>
          </p:cNvSpPr>
          <p:nvPr/>
        </p:nvSpPr>
        <p:spPr bwMode="auto">
          <a:xfrm>
            <a:off x="5651500" y="1484313"/>
            <a:ext cx="2419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spcBef>
                <a:spcPct val="0"/>
              </a:spcBef>
              <a:buClrTx/>
              <a:buSzTx/>
              <a:buFontTx/>
              <a:buNone/>
            </a:pPr>
            <a:r>
              <a:rPr lang="en-GB" altLang="en-US" sz="3600" b="1" dirty="0">
                <a:solidFill>
                  <a:srgbClr val="FF3399"/>
                </a:solidFill>
                <a:latin typeface="Times" pitchFamily="18" charset="0"/>
              </a:rPr>
              <a:t>Restorative</a:t>
            </a:r>
          </a:p>
          <a:p>
            <a:pPr eaLnBrk="1" hangingPunct="1">
              <a:spcBef>
                <a:spcPct val="0"/>
              </a:spcBef>
              <a:buClrTx/>
              <a:buSzTx/>
              <a:buFontTx/>
              <a:buNone/>
            </a:pPr>
            <a:endParaRPr lang="en-GB" altLang="en-US" sz="1800" dirty="0">
              <a:solidFill>
                <a:srgbClr val="000000"/>
              </a:solidFill>
              <a:latin typeface="Franklin Gothic Book" pitchFamily="34" charset="0"/>
            </a:endParaRPr>
          </a:p>
        </p:txBody>
      </p:sp>
      <p:sp>
        <p:nvSpPr>
          <p:cNvPr id="43" name="Text Box 39"/>
          <p:cNvSpPr txBox="1">
            <a:spLocks noChangeArrowheads="1"/>
          </p:cNvSpPr>
          <p:nvPr/>
        </p:nvSpPr>
        <p:spPr bwMode="auto">
          <a:xfrm>
            <a:off x="684213" y="3789363"/>
            <a:ext cx="419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lvl="4" algn="ctr">
              <a:spcBef>
                <a:spcPct val="0"/>
              </a:spcBef>
              <a:buClrTx/>
              <a:buSzTx/>
              <a:buFontTx/>
              <a:buNone/>
            </a:pPr>
            <a:r>
              <a:rPr lang="en-GB" altLang="en-US" sz="3600" b="1" dirty="0">
                <a:solidFill>
                  <a:srgbClr val="FF3399"/>
                </a:solidFill>
                <a:latin typeface="Times" pitchFamily="18" charset="0"/>
              </a:rPr>
              <a:t>Neglectful</a:t>
            </a:r>
            <a:endParaRPr lang="en-GB" altLang="en-US" sz="3600" dirty="0">
              <a:solidFill>
                <a:srgbClr val="FF3399"/>
              </a:solidFill>
              <a:latin typeface="Times" pitchFamily="18" charset="0"/>
            </a:endParaRPr>
          </a:p>
        </p:txBody>
      </p:sp>
      <p:sp>
        <p:nvSpPr>
          <p:cNvPr id="48" name="Text Box 35"/>
          <p:cNvSpPr txBox="1">
            <a:spLocks noChangeArrowheads="1"/>
          </p:cNvSpPr>
          <p:nvPr/>
        </p:nvSpPr>
        <p:spPr bwMode="auto">
          <a:xfrm>
            <a:off x="2987675" y="1484313"/>
            <a:ext cx="18097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0"/>
              </a:spcBef>
              <a:buClrTx/>
              <a:buSzTx/>
              <a:buFontTx/>
              <a:buNone/>
            </a:pPr>
            <a:r>
              <a:rPr lang="en-GB" altLang="en-US" sz="3600" b="1" dirty="0">
                <a:solidFill>
                  <a:srgbClr val="FF3399"/>
                </a:solidFill>
                <a:latin typeface="Times" pitchFamily="18" charset="0"/>
              </a:rPr>
              <a:t>Punitive</a:t>
            </a:r>
            <a:endParaRPr lang="en-GB" altLang="en-US" sz="3600" dirty="0">
              <a:solidFill>
                <a:srgbClr val="FF3399"/>
              </a:solidFill>
              <a:latin typeface="Times" pitchFamily="18" charset="0"/>
            </a:endParaRPr>
          </a:p>
          <a:p>
            <a:pPr algn="ctr" eaLnBrk="1" hangingPunct="1">
              <a:spcBef>
                <a:spcPct val="0"/>
              </a:spcBef>
              <a:buClrTx/>
              <a:buSzTx/>
              <a:buFontTx/>
              <a:buNone/>
            </a:pPr>
            <a:endParaRPr lang="en-GB" altLang="en-US" sz="1800" dirty="0">
              <a:solidFill>
                <a:srgbClr val="000000"/>
              </a:solidFill>
              <a:latin typeface="Franklin Gothic Book" pitchFamily="34" charset="0"/>
            </a:endParaRPr>
          </a:p>
        </p:txBody>
      </p:sp>
      <p:sp>
        <p:nvSpPr>
          <p:cNvPr id="49" name="Rectangle 40"/>
          <p:cNvSpPr>
            <a:spLocks noChangeArrowheads="1"/>
          </p:cNvSpPr>
          <p:nvPr/>
        </p:nvSpPr>
        <p:spPr bwMode="auto">
          <a:xfrm>
            <a:off x="5580063" y="3789363"/>
            <a:ext cx="2603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a:spcBef>
                <a:spcPct val="50000"/>
              </a:spcBef>
              <a:buClrTx/>
              <a:buSzTx/>
              <a:buFontTx/>
              <a:buNone/>
            </a:pPr>
            <a:r>
              <a:rPr lang="en-GB" altLang="en-US" sz="3600" b="1" dirty="0">
                <a:solidFill>
                  <a:srgbClr val="FF3399"/>
                </a:solidFill>
                <a:latin typeface="Times" pitchFamily="18" charset="0"/>
              </a:rPr>
              <a:t>Permissive</a:t>
            </a:r>
            <a:endParaRPr lang="en-GB" altLang="en-US" sz="3600" dirty="0">
              <a:solidFill>
                <a:srgbClr val="FF3399"/>
              </a:solidFill>
              <a:latin typeface="Franklin Gothic Book" pitchFamily="34" charset="0"/>
            </a:endParaRPr>
          </a:p>
        </p:txBody>
      </p:sp>
      <p:sp>
        <p:nvSpPr>
          <p:cNvPr id="2" name="Rectangle 21"/>
          <p:cNvSpPr>
            <a:spLocks noChangeArrowheads="1"/>
          </p:cNvSpPr>
          <p:nvPr/>
        </p:nvSpPr>
        <p:spPr bwMode="auto">
          <a:xfrm>
            <a:off x="2627313" y="2205038"/>
            <a:ext cx="2181225" cy="793750"/>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authoritarian</a:t>
            </a:r>
          </a:p>
          <a:p>
            <a:pPr algn="ctr" eaLnBrk="0" hangingPunct="0">
              <a:defRPr/>
            </a:pPr>
            <a:r>
              <a:rPr lang="en-GB" dirty="0">
                <a:solidFill>
                  <a:srgbClr val="000000"/>
                </a:solidFill>
              </a:rPr>
              <a:t>   blame   </a:t>
            </a:r>
          </a:p>
        </p:txBody>
      </p:sp>
      <p:sp>
        <p:nvSpPr>
          <p:cNvPr id="3" name="Rectangle 21"/>
          <p:cNvSpPr>
            <a:spLocks noChangeArrowheads="1"/>
          </p:cNvSpPr>
          <p:nvPr/>
        </p:nvSpPr>
        <p:spPr bwMode="auto">
          <a:xfrm>
            <a:off x="5651500" y="2133600"/>
            <a:ext cx="2181225" cy="793750"/>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authoritative</a:t>
            </a:r>
          </a:p>
          <a:p>
            <a:pPr algn="ctr" eaLnBrk="0" hangingPunct="0">
              <a:defRPr/>
            </a:pPr>
            <a:r>
              <a:rPr lang="en-GB" dirty="0">
                <a:solidFill>
                  <a:srgbClr val="000000"/>
                </a:solidFill>
              </a:rPr>
              <a:t>   empower   </a:t>
            </a:r>
          </a:p>
        </p:txBody>
      </p:sp>
      <p:sp>
        <p:nvSpPr>
          <p:cNvPr id="4" name="Rectangle 21"/>
          <p:cNvSpPr>
            <a:spLocks noChangeArrowheads="1"/>
          </p:cNvSpPr>
          <p:nvPr/>
        </p:nvSpPr>
        <p:spPr bwMode="auto">
          <a:xfrm>
            <a:off x="2555875" y="4437063"/>
            <a:ext cx="2181225" cy="793750"/>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indifferent</a:t>
            </a:r>
          </a:p>
          <a:p>
            <a:pPr algn="ctr" eaLnBrk="0" hangingPunct="0">
              <a:defRPr/>
            </a:pPr>
            <a:r>
              <a:rPr lang="en-GB" dirty="0">
                <a:solidFill>
                  <a:srgbClr val="000000"/>
                </a:solidFill>
              </a:rPr>
              <a:t>   ignore   </a:t>
            </a:r>
          </a:p>
        </p:txBody>
      </p:sp>
      <p:sp>
        <p:nvSpPr>
          <p:cNvPr id="5" name="Rectangle 21"/>
          <p:cNvSpPr>
            <a:spLocks noChangeArrowheads="1"/>
          </p:cNvSpPr>
          <p:nvPr/>
        </p:nvSpPr>
        <p:spPr bwMode="auto">
          <a:xfrm>
            <a:off x="5580063" y="4437063"/>
            <a:ext cx="2181225" cy="793750"/>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rescuing</a:t>
            </a:r>
          </a:p>
          <a:p>
            <a:pPr algn="ctr" eaLnBrk="0" hangingPunct="0">
              <a:defRPr/>
            </a:pPr>
            <a:r>
              <a:rPr lang="en-GB" dirty="0">
                <a:solidFill>
                  <a:srgbClr val="000000"/>
                </a:solidFill>
              </a:rPr>
              <a:t>    excuse   </a:t>
            </a:r>
          </a:p>
        </p:txBody>
      </p:sp>
      <p:sp>
        <p:nvSpPr>
          <p:cNvPr id="6" name="Rectangle 21"/>
          <p:cNvSpPr>
            <a:spLocks noChangeArrowheads="1"/>
          </p:cNvSpPr>
          <p:nvPr/>
        </p:nvSpPr>
        <p:spPr bwMode="auto">
          <a:xfrm>
            <a:off x="1908175" y="692150"/>
            <a:ext cx="792163" cy="519113"/>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t>
            </a:r>
            <a:r>
              <a:rPr lang="en-GB" sz="1600" b="1" i="1" dirty="0">
                <a:solidFill>
                  <a:srgbClr val="000000"/>
                </a:solidFill>
              </a:rPr>
              <a:t>TO</a:t>
            </a:r>
          </a:p>
        </p:txBody>
      </p:sp>
      <p:sp>
        <p:nvSpPr>
          <p:cNvPr id="7" name="Rectangle 21"/>
          <p:cNvSpPr>
            <a:spLocks noChangeArrowheads="1"/>
          </p:cNvSpPr>
          <p:nvPr/>
        </p:nvSpPr>
        <p:spPr bwMode="auto">
          <a:xfrm>
            <a:off x="7524750" y="404813"/>
            <a:ext cx="792163" cy="763587"/>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t>
            </a:r>
            <a:r>
              <a:rPr lang="en-GB" sz="1600" b="1" i="1" dirty="0">
                <a:solidFill>
                  <a:srgbClr val="000000"/>
                </a:solidFill>
              </a:rPr>
              <a:t>WITH</a:t>
            </a:r>
          </a:p>
        </p:txBody>
      </p:sp>
      <p:sp>
        <p:nvSpPr>
          <p:cNvPr id="8" name="Rectangle 21"/>
          <p:cNvSpPr>
            <a:spLocks noChangeArrowheads="1"/>
          </p:cNvSpPr>
          <p:nvPr/>
        </p:nvSpPr>
        <p:spPr bwMode="auto">
          <a:xfrm>
            <a:off x="2124075" y="4941888"/>
            <a:ext cx="792163" cy="763587"/>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t>
            </a:r>
            <a:r>
              <a:rPr lang="en-GB" sz="1600" b="1" i="1" dirty="0">
                <a:solidFill>
                  <a:srgbClr val="000000"/>
                </a:solidFill>
              </a:rPr>
              <a:t>NOT</a:t>
            </a:r>
          </a:p>
        </p:txBody>
      </p:sp>
      <p:sp>
        <p:nvSpPr>
          <p:cNvPr id="9" name="Rectangle 21"/>
          <p:cNvSpPr>
            <a:spLocks noChangeArrowheads="1"/>
          </p:cNvSpPr>
          <p:nvPr/>
        </p:nvSpPr>
        <p:spPr bwMode="auto">
          <a:xfrm>
            <a:off x="7596188" y="4941888"/>
            <a:ext cx="792162" cy="763587"/>
          </a:xfrm>
          <a:prstGeom prst="rect">
            <a:avLst/>
          </a:prstGeom>
          <a:noFill/>
          <a:ln w="9525">
            <a:noFill/>
            <a:miter lim="800000"/>
            <a:headEnd/>
            <a:tailEnd/>
          </a:ln>
          <a:effectLst/>
        </p:spPr>
        <p:txBody>
          <a:bodyPr>
            <a:spAutoFit/>
          </a:bodyPr>
          <a:lstStyle/>
          <a:p>
            <a:pPr algn="ctr" eaLnBrk="0" hangingPunct="0">
              <a:defRPr/>
            </a:pPr>
            <a:r>
              <a:rPr lang="en-GB" sz="2800" b="1" dirty="0">
                <a:solidFill>
                  <a:srgbClr val="000000"/>
                </a:solidFill>
                <a:effectLst>
                  <a:outerShdw blurRad="38100" dist="38100" dir="2700000" algn="tl">
                    <a:srgbClr val="C0C0C0"/>
                  </a:outerShdw>
                </a:effectLst>
              </a:rPr>
              <a:t>  </a:t>
            </a:r>
            <a:r>
              <a:rPr lang="en-GB" dirty="0">
                <a:solidFill>
                  <a:srgbClr val="000000"/>
                </a:solidFill>
              </a:rPr>
              <a:t>  </a:t>
            </a:r>
            <a:r>
              <a:rPr lang="en-GB" sz="1600" b="1" i="1" dirty="0">
                <a:solidFill>
                  <a:srgbClr val="000000"/>
                </a:solidFill>
              </a:rPr>
              <a:t>FOR</a:t>
            </a:r>
          </a:p>
        </p:txBody>
      </p:sp>
      <p:sp>
        <p:nvSpPr>
          <p:cNvPr id="16424" name="Text Box 63"/>
          <p:cNvSpPr txBox="1">
            <a:spLocks noChangeArrowheads="1"/>
          </p:cNvSpPr>
          <p:nvPr/>
        </p:nvSpPr>
        <p:spPr bwMode="auto">
          <a:xfrm>
            <a:off x="7451725" y="6237288"/>
            <a:ext cx="16922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50000"/>
              </a:spcBef>
              <a:buClrTx/>
              <a:buSzTx/>
              <a:buFontTx/>
              <a:buNone/>
            </a:pPr>
            <a:r>
              <a:rPr lang="en-GB" altLang="en-US" sz="1000" dirty="0">
                <a:latin typeface="Times New Roman" pitchFamily="18" charset="0"/>
              </a:rPr>
              <a:t>Blood, 2004</a:t>
            </a:r>
          </a:p>
          <a:p>
            <a:pPr eaLnBrk="1" hangingPunct="1">
              <a:spcBef>
                <a:spcPct val="50000"/>
              </a:spcBef>
              <a:buClrTx/>
              <a:buSzTx/>
              <a:buFontTx/>
              <a:buNone/>
            </a:pPr>
            <a:r>
              <a:rPr lang="en-GB" altLang="en-US" sz="1000" dirty="0">
                <a:latin typeface="Times New Roman" pitchFamily="18" charset="0"/>
              </a:rPr>
              <a:t>Adapted from Wachtel, 1999</a:t>
            </a:r>
          </a:p>
        </p:txBody>
      </p:sp>
    </p:spTree>
    <p:extLst>
      <p:ext uri="{BB962C8B-B14F-4D97-AF65-F5344CB8AC3E}">
        <p14:creationId xmlns:p14="http://schemas.microsoft.com/office/powerpoint/2010/main" val="1197638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0"/>
                                        <p:tgtEl>
                                          <p:spTgt spid="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2000"/>
                                        <p:tgtEl>
                                          <p:spTgt spid="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utoUpdateAnimBg="0"/>
      <p:bldP spid="43"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a:t>
            </a:r>
            <a:r>
              <a:rPr lang="en-GB" dirty="0"/>
              <a:t>K</a:t>
            </a:r>
            <a:r>
              <a:rPr lang="en-GB" dirty="0" smtClean="0"/>
              <a:t>ey </a:t>
            </a:r>
            <a:r>
              <a:rPr lang="en-GB" dirty="0"/>
              <a:t>Q</a:t>
            </a:r>
            <a:r>
              <a:rPr lang="en-GB" dirty="0" smtClean="0"/>
              <a:t>uestions</a:t>
            </a:r>
            <a:endParaRPr lang="en-GB" dirty="0"/>
          </a:p>
        </p:txBody>
      </p:sp>
      <p:sp>
        <p:nvSpPr>
          <p:cNvPr id="3" name="Content Placeholder 2"/>
          <p:cNvSpPr>
            <a:spLocks noGrp="1"/>
          </p:cNvSpPr>
          <p:nvPr>
            <p:ph idx="1"/>
          </p:nvPr>
        </p:nvSpPr>
        <p:spPr/>
        <p:txBody>
          <a:bodyPr/>
          <a:lstStyle/>
          <a:p>
            <a:r>
              <a:rPr lang="en-GB" dirty="0" smtClean="0"/>
              <a:t>1. </a:t>
            </a:r>
            <a:r>
              <a:rPr lang="en-GB" sz="2800" dirty="0" smtClean="0"/>
              <a:t>Tell me what happened?</a:t>
            </a:r>
          </a:p>
          <a:p>
            <a:r>
              <a:rPr lang="en-GB" sz="2800" dirty="0" smtClean="0"/>
              <a:t>2. What were you thinking about at the time?</a:t>
            </a:r>
          </a:p>
          <a:p>
            <a:r>
              <a:rPr lang="en-GB" sz="2800" dirty="0" smtClean="0"/>
              <a:t>3. What have your thoughts been since?</a:t>
            </a:r>
          </a:p>
          <a:p>
            <a:r>
              <a:rPr lang="en-GB" sz="2800" dirty="0" smtClean="0"/>
              <a:t>4. Who else has been affected?</a:t>
            </a:r>
          </a:p>
          <a:p>
            <a:r>
              <a:rPr lang="en-GB" sz="2800" dirty="0" smtClean="0"/>
              <a:t>5. What do you think needs to happen next/what do you need to move forward?</a:t>
            </a:r>
            <a:endParaRPr lang="en-GB" sz="2800" dirty="0"/>
          </a:p>
        </p:txBody>
      </p:sp>
    </p:spTree>
    <p:extLst>
      <p:ext uri="{BB962C8B-B14F-4D97-AF65-F5344CB8AC3E}">
        <p14:creationId xmlns:p14="http://schemas.microsoft.com/office/powerpoint/2010/main" val="279289385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dirty="0" smtClean="0"/>
              <a:t>Homework- Reflection</a:t>
            </a:r>
          </a:p>
        </p:txBody>
      </p:sp>
      <p:sp>
        <p:nvSpPr>
          <p:cNvPr id="9219" name="Rectangle 3"/>
          <p:cNvSpPr>
            <a:spLocks noGrp="1" noChangeArrowheads="1"/>
          </p:cNvSpPr>
          <p:nvPr>
            <p:ph type="body" sz="half" idx="1"/>
          </p:nvPr>
        </p:nvSpPr>
        <p:spPr>
          <a:xfrm>
            <a:off x="1182688" y="2017713"/>
            <a:ext cx="7277744" cy="4075583"/>
          </a:xfrm>
        </p:spPr>
        <p:txBody>
          <a:bodyPr/>
          <a:lstStyle/>
          <a:p>
            <a:pPr marL="0" indent="0" eaLnBrk="1" hangingPunct="1">
              <a:buNone/>
            </a:pPr>
            <a:r>
              <a:rPr lang="en-GB" altLang="en-US" sz="2400" dirty="0" smtClean="0">
                <a:latin typeface="Arial" panose="020B0604020202020204" pitchFamily="34" charset="0"/>
                <a:cs typeface="Arial" panose="020B0604020202020204" pitchFamily="34" charset="0"/>
              </a:rPr>
              <a:t>Now think about your case study</a:t>
            </a:r>
            <a:endParaRPr lang="en-GB" altLang="en-US" sz="2400" dirty="0">
              <a:latin typeface="Arial" panose="020B0604020202020204" pitchFamily="34" charset="0"/>
              <a:cs typeface="Arial" panose="020B0604020202020204" pitchFamily="34" charset="0"/>
            </a:endParaRPr>
          </a:p>
          <a:p>
            <a:pPr marL="0" indent="0" eaLnBrk="1" hangingPunct="1">
              <a:buNone/>
            </a:pPr>
            <a:endParaRPr lang="en-GB" altLang="en-US" sz="2400" dirty="0">
              <a:latin typeface="Arial" panose="020B0604020202020204" pitchFamily="34" charset="0"/>
              <a:cs typeface="Arial" panose="020B0604020202020204" pitchFamily="34" charset="0"/>
            </a:endParaRPr>
          </a:p>
          <a:p>
            <a:pPr eaLnBrk="1" hangingPunct="1"/>
            <a:r>
              <a:rPr lang="en-GB" altLang="en-US" sz="2400" dirty="0" smtClean="0">
                <a:latin typeface="Arial" panose="020B0604020202020204" pitchFamily="34" charset="0"/>
                <a:cs typeface="Arial" panose="020B0604020202020204" pitchFamily="34" charset="0"/>
              </a:rPr>
              <a:t>Think about a confrontation you have experienced / seen in school. This may have involved your case study. </a:t>
            </a:r>
          </a:p>
          <a:p>
            <a:pPr eaLnBrk="1" hangingPunct="1"/>
            <a:r>
              <a:rPr lang="en-GB" altLang="en-US" sz="2400" dirty="0" smtClean="0">
                <a:latin typeface="Arial" panose="020B0604020202020204" pitchFamily="34" charset="0"/>
                <a:cs typeface="Arial" panose="020B0604020202020204" pitchFamily="34" charset="0"/>
              </a:rPr>
              <a:t>How would applying a restorative approach have helped?</a:t>
            </a:r>
          </a:p>
          <a:p>
            <a:pPr eaLnBrk="1" hangingPunct="1"/>
            <a:r>
              <a:rPr lang="en-GB" altLang="en-US" sz="2400" dirty="0" smtClean="0">
                <a:latin typeface="Arial" panose="020B0604020202020204" pitchFamily="34" charset="0"/>
                <a:cs typeface="Arial" panose="020B0604020202020204" pitchFamily="34" charset="0"/>
              </a:rPr>
              <a:t>How could you do this?</a:t>
            </a:r>
            <a:r>
              <a:rPr lang="en-GB" altLang="en-US" sz="2400" dirty="0">
                <a:latin typeface="Arial" panose="020B0604020202020204" pitchFamily="34" charset="0"/>
                <a:cs typeface="Arial" panose="020B0604020202020204" pitchFamily="34" charset="0"/>
              </a:rPr>
              <a:t> </a:t>
            </a:r>
            <a:endParaRPr lang="en-GB" altLang="en-US" sz="2400" dirty="0" smtClean="0">
              <a:latin typeface="Arial" panose="020B0604020202020204" pitchFamily="34" charset="0"/>
              <a:cs typeface="Arial" panose="020B0604020202020204" pitchFamily="34" charset="0"/>
            </a:endParaRPr>
          </a:p>
          <a:p>
            <a:pPr eaLnBrk="1" hangingPunct="1"/>
            <a:r>
              <a:rPr lang="en-GB" altLang="en-US" sz="2400" dirty="0" smtClean="0">
                <a:latin typeface="Arial" panose="020B0604020202020204" pitchFamily="34" charset="0"/>
                <a:cs typeface="Arial" panose="020B0604020202020204" pitchFamily="34" charset="0"/>
              </a:rPr>
              <a:t>What </a:t>
            </a:r>
            <a:r>
              <a:rPr lang="en-GB" altLang="en-US" sz="2400" dirty="0">
                <a:latin typeface="Arial" panose="020B0604020202020204" pitchFamily="34" charset="0"/>
                <a:cs typeface="Arial" panose="020B0604020202020204" pitchFamily="34" charset="0"/>
              </a:rPr>
              <a:t>support would you need?</a:t>
            </a:r>
          </a:p>
          <a:p>
            <a:pPr eaLnBrk="1" hangingPunct="1"/>
            <a:endParaRPr lang="en-GB" altLang="en-US" sz="1800" dirty="0" smtClean="0"/>
          </a:p>
        </p:txBody>
      </p:sp>
    </p:spTree>
    <p:extLst>
      <p:ext uri="{BB962C8B-B14F-4D97-AF65-F5344CB8AC3E}">
        <p14:creationId xmlns:p14="http://schemas.microsoft.com/office/powerpoint/2010/main" val="293146454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569" y="620688"/>
            <a:ext cx="7793037" cy="1143000"/>
          </a:xfrm>
        </p:spPr>
        <p:txBody>
          <a:bodyPr/>
          <a:lstStyle/>
          <a:p>
            <a:r>
              <a:rPr lang="en-GB" dirty="0" smtClean="0"/>
              <a:t>Module 3</a:t>
            </a:r>
            <a:endParaRPr lang="en-GB" dirty="0"/>
          </a:p>
        </p:txBody>
      </p:sp>
      <p:sp>
        <p:nvSpPr>
          <p:cNvPr id="3" name="Content Placeholder 2"/>
          <p:cNvSpPr>
            <a:spLocks noGrp="1"/>
          </p:cNvSpPr>
          <p:nvPr>
            <p:ph sz="half" idx="1"/>
          </p:nvPr>
        </p:nvSpPr>
        <p:spPr>
          <a:xfrm>
            <a:off x="1182688" y="2017713"/>
            <a:ext cx="7349752" cy="3931567"/>
          </a:xfrm>
        </p:spPr>
        <p:txBody>
          <a:bodyPr/>
          <a:lstStyle/>
          <a:p>
            <a:r>
              <a:rPr lang="en-GB" dirty="0" smtClean="0"/>
              <a:t>The Brain</a:t>
            </a:r>
          </a:p>
          <a:p>
            <a:r>
              <a:rPr lang="en-GB" dirty="0" smtClean="0"/>
              <a:t>The Arousal Cycle</a:t>
            </a:r>
            <a:endParaRPr lang="en-GB" dirty="0"/>
          </a:p>
        </p:txBody>
      </p:sp>
    </p:spTree>
    <p:extLst>
      <p:ext uri="{BB962C8B-B14F-4D97-AF65-F5344CB8AC3E}">
        <p14:creationId xmlns:p14="http://schemas.microsoft.com/office/powerpoint/2010/main" val="329819572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Welcome back……</a:t>
            </a:r>
            <a:endParaRPr lang="en-GB"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309004"/>
            <a:ext cx="6919708" cy="3208228"/>
          </a:xfrm>
        </p:spPr>
      </p:pic>
    </p:spTree>
    <p:extLst>
      <p:ext uri="{BB962C8B-B14F-4D97-AF65-F5344CB8AC3E}">
        <p14:creationId xmlns:p14="http://schemas.microsoft.com/office/powerpoint/2010/main" val="1356023134"/>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Module 1 Re-cap</a:t>
            </a:r>
            <a:endParaRPr lang="en-GB" dirty="0"/>
          </a:p>
        </p:txBody>
      </p:sp>
      <p:sp>
        <p:nvSpPr>
          <p:cNvPr id="3" name="Content Placeholder 2"/>
          <p:cNvSpPr>
            <a:spLocks noGrp="1"/>
          </p:cNvSpPr>
          <p:nvPr>
            <p:ph sz="half" idx="1"/>
          </p:nvPr>
        </p:nvSpPr>
        <p:spPr/>
        <p:txBody>
          <a:bodyPr/>
          <a:lstStyle/>
          <a:p>
            <a:r>
              <a:rPr lang="en-GB" dirty="0" smtClean="0"/>
              <a:t>Creating contexts for learning</a:t>
            </a:r>
          </a:p>
          <a:p>
            <a:r>
              <a:rPr lang="en-GB" dirty="0" smtClean="0"/>
              <a:t>Attachment, trauma and nurture informed practice</a:t>
            </a:r>
          </a:p>
          <a:p>
            <a:r>
              <a:rPr lang="en-GB" dirty="0" smtClean="0"/>
              <a:t>Assessment of and planning for additional support needs</a:t>
            </a:r>
            <a:endParaRPr lang="en-GB" dirty="0"/>
          </a:p>
        </p:txBody>
      </p:sp>
      <p:sp>
        <p:nvSpPr>
          <p:cNvPr id="4" name="Content Placeholder 3"/>
          <p:cNvSpPr>
            <a:spLocks noGrp="1"/>
          </p:cNvSpPr>
          <p:nvPr>
            <p:ph sz="half" idx="2"/>
          </p:nvPr>
        </p:nvSpPr>
        <p:spPr/>
        <p:txBody>
          <a:bodyPr/>
          <a:lstStyle/>
          <a:p>
            <a:r>
              <a:rPr lang="en-GB" dirty="0"/>
              <a:t>S</a:t>
            </a:r>
            <a:r>
              <a:rPr lang="en-GB" dirty="0" smtClean="0"/>
              <a:t>elf reflection</a:t>
            </a:r>
          </a:p>
          <a:p>
            <a:r>
              <a:rPr lang="en-GB" dirty="0" smtClean="0"/>
              <a:t>Self and co-regulation</a:t>
            </a:r>
          </a:p>
          <a:p>
            <a:r>
              <a:rPr lang="en-GB" dirty="0" smtClean="0"/>
              <a:t>Why do we become distressed?</a:t>
            </a:r>
          </a:p>
          <a:p>
            <a:endParaRPr lang="en-GB" dirty="0"/>
          </a:p>
        </p:txBody>
      </p:sp>
    </p:spTree>
    <p:extLst>
      <p:ext uri="{BB962C8B-B14F-4D97-AF65-F5344CB8AC3E}">
        <p14:creationId xmlns:p14="http://schemas.microsoft.com/office/powerpoint/2010/main" val="2334908660"/>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Module 2</a:t>
            </a:r>
            <a:r>
              <a:rPr lang="en-GB" dirty="0"/>
              <a:t> </a:t>
            </a:r>
            <a:r>
              <a:rPr lang="en-GB" dirty="0" smtClean="0"/>
              <a:t/>
            </a:r>
            <a:br>
              <a:rPr lang="en-GB" dirty="0" smtClean="0"/>
            </a:br>
            <a:r>
              <a:rPr lang="en-GB" dirty="0" smtClean="0"/>
              <a:t>Restorative approaches</a:t>
            </a:r>
            <a:r>
              <a:rPr lang="en-GB" altLang="en-US" i="1" dirty="0" smtClean="0"/>
              <a:t> </a:t>
            </a:r>
            <a:endParaRPr lang="en-GB" dirty="0"/>
          </a:p>
        </p:txBody>
      </p:sp>
      <p:sp>
        <p:nvSpPr>
          <p:cNvPr id="6" name="Content Placeholder 5"/>
          <p:cNvSpPr>
            <a:spLocks noGrp="1"/>
          </p:cNvSpPr>
          <p:nvPr>
            <p:ph idx="1"/>
          </p:nvPr>
        </p:nvSpPr>
        <p:spPr/>
        <p:txBody>
          <a:bodyPr/>
          <a:lstStyle/>
          <a:p>
            <a:pPr algn="ctr" eaLnBrk="1" hangingPunct="1">
              <a:lnSpc>
                <a:spcPct val="90000"/>
              </a:lnSpc>
              <a:buNone/>
              <a:defRPr/>
            </a:pPr>
            <a:r>
              <a:rPr lang="en-GB" altLang="en-US" i="1" dirty="0" smtClean="0"/>
              <a:t>If a </a:t>
            </a:r>
            <a:r>
              <a:rPr lang="en-GB" altLang="en-US" i="1" dirty="0"/>
              <a:t>child doesn’t know how to read, we </a:t>
            </a:r>
            <a:r>
              <a:rPr lang="en-GB" altLang="en-US" b="1" i="1" dirty="0">
                <a:solidFill>
                  <a:schemeClr val="tx2">
                    <a:lumMod val="60000"/>
                    <a:lumOff val="40000"/>
                  </a:schemeClr>
                </a:solidFill>
              </a:rPr>
              <a:t>teach</a:t>
            </a:r>
            <a:r>
              <a:rPr lang="en-GB" altLang="en-US" i="1" dirty="0"/>
              <a:t> him/her to read.</a:t>
            </a:r>
          </a:p>
          <a:p>
            <a:pPr algn="ctr" eaLnBrk="1" hangingPunct="1">
              <a:lnSpc>
                <a:spcPct val="90000"/>
              </a:lnSpc>
              <a:buNone/>
              <a:defRPr/>
            </a:pPr>
            <a:endParaRPr lang="en-GB" altLang="en-US" i="1" dirty="0"/>
          </a:p>
          <a:p>
            <a:pPr algn="ctr" eaLnBrk="1" hangingPunct="1">
              <a:lnSpc>
                <a:spcPct val="90000"/>
              </a:lnSpc>
              <a:buNone/>
              <a:defRPr/>
            </a:pPr>
            <a:r>
              <a:rPr lang="en-GB" altLang="en-US" i="1" dirty="0"/>
              <a:t>If a child doesn’t know how to do maths problems, we </a:t>
            </a:r>
            <a:r>
              <a:rPr lang="en-GB" altLang="en-US" b="1" i="1" dirty="0">
                <a:solidFill>
                  <a:schemeClr val="tx2">
                    <a:lumMod val="60000"/>
                    <a:lumOff val="40000"/>
                  </a:schemeClr>
                </a:solidFill>
              </a:rPr>
              <a:t>teach</a:t>
            </a:r>
            <a:r>
              <a:rPr lang="en-GB" altLang="en-US" i="1" dirty="0"/>
              <a:t> him/her how to do maths problems.</a:t>
            </a:r>
          </a:p>
          <a:p>
            <a:pPr algn="ctr" eaLnBrk="1" hangingPunct="1">
              <a:lnSpc>
                <a:spcPct val="90000"/>
              </a:lnSpc>
              <a:buNone/>
              <a:defRPr/>
            </a:pPr>
            <a:endParaRPr lang="en-GB" altLang="en-US" i="1" dirty="0"/>
          </a:p>
          <a:p>
            <a:pPr algn="ctr" eaLnBrk="1" hangingPunct="1">
              <a:lnSpc>
                <a:spcPct val="90000"/>
              </a:lnSpc>
              <a:buNone/>
              <a:defRPr/>
            </a:pPr>
            <a:r>
              <a:rPr lang="en-GB" altLang="en-US" i="1" dirty="0"/>
              <a:t>If a child doesn’t know how to behave, we </a:t>
            </a:r>
            <a:r>
              <a:rPr lang="en-GB" altLang="en-US" b="1" i="1" dirty="0">
                <a:solidFill>
                  <a:srgbClr val="FF3399"/>
                </a:solidFill>
              </a:rPr>
              <a:t>punish</a:t>
            </a:r>
            <a:r>
              <a:rPr lang="en-GB" altLang="en-US" i="1" dirty="0"/>
              <a:t> </a:t>
            </a:r>
            <a:r>
              <a:rPr lang="en-GB" altLang="en-US" i="1" dirty="0" smtClean="0"/>
              <a:t>him/her?</a:t>
            </a:r>
            <a:endParaRPr lang="en-GB" altLang="en-US" i="1" dirty="0"/>
          </a:p>
          <a:p>
            <a:endParaRPr lang="en-GB" dirty="0"/>
          </a:p>
          <a:p>
            <a:endParaRPr lang="en-GB" dirty="0"/>
          </a:p>
        </p:txBody>
      </p:sp>
    </p:spTree>
    <p:extLst>
      <p:ext uri="{BB962C8B-B14F-4D97-AF65-F5344CB8AC3E}">
        <p14:creationId xmlns:p14="http://schemas.microsoft.com/office/powerpoint/2010/main" val="3646424904"/>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Module 3</a:t>
            </a:r>
            <a:endParaRPr lang="en-GB" dirty="0"/>
          </a:p>
        </p:txBody>
      </p:sp>
      <p:sp>
        <p:nvSpPr>
          <p:cNvPr id="3" name="Content Placeholder 2"/>
          <p:cNvSpPr>
            <a:spLocks noGrp="1"/>
          </p:cNvSpPr>
          <p:nvPr>
            <p:ph idx="1"/>
          </p:nvPr>
        </p:nvSpPr>
        <p:spPr/>
        <p:txBody>
          <a:bodyPr/>
          <a:lstStyle/>
          <a:p>
            <a:r>
              <a:rPr lang="en-GB" dirty="0" smtClean="0"/>
              <a:t>Brain Physiology and the </a:t>
            </a:r>
            <a:r>
              <a:rPr lang="en-GB" dirty="0"/>
              <a:t>A</a:t>
            </a:r>
            <a:r>
              <a:rPr lang="en-GB" dirty="0" smtClean="0"/>
              <a:t>rousal </a:t>
            </a:r>
            <a:r>
              <a:rPr lang="en-GB" dirty="0"/>
              <a:t>C</a:t>
            </a:r>
            <a:r>
              <a:rPr lang="en-GB" dirty="0" smtClean="0"/>
              <a:t>ycle</a:t>
            </a:r>
            <a:endParaRPr lang="en-GB" dirty="0"/>
          </a:p>
        </p:txBody>
      </p:sp>
    </p:spTree>
    <p:extLst>
      <p:ext uri="{BB962C8B-B14F-4D97-AF65-F5344CB8AC3E}">
        <p14:creationId xmlns:p14="http://schemas.microsoft.com/office/powerpoint/2010/main" val="382499999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27584" y="278104"/>
            <a:ext cx="7793037" cy="1143000"/>
          </a:xfrm>
        </p:spPr>
        <p:txBody>
          <a:bodyPr/>
          <a:lstStyle/>
          <a:p>
            <a:r>
              <a:rPr lang="en-GB" sz="3200" dirty="0"/>
              <a:t>Positive Model of Behaviour Management</a:t>
            </a:r>
          </a:p>
        </p:txBody>
      </p:sp>
      <p:sp>
        <p:nvSpPr>
          <p:cNvPr id="34820" name="Line 4"/>
          <p:cNvSpPr>
            <a:spLocks noChangeShapeType="1"/>
          </p:cNvSpPr>
          <p:nvPr/>
        </p:nvSpPr>
        <p:spPr bwMode="auto">
          <a:xfrm flipH="1">
            <a:off x="2195513" y="2349500"/>
            <a:ext cx="2160587" cy="3384550"/>
          </a:xfrm>
          <a:prstGeom prst="line">
            <a:avLst/>
          </a:prstGeom>
          <a:noFill/>
          <a:ln w="38100">
            <a:solidFill>
              <a:schemeClr val="tx1"/>
            </a:solidFill>
            <a:miter lim="800000"/>
            <a:headEnd/>
            <a:tailEnd/>
          </a:ln>
          <a:effectLst/>
        </p:spPr>
        <p:txBody>
          <a:bodyPr wrap="none"/>
          <a:lstStyle/>
          <a:p>
            <a:endParaRPr lang="en-US" dirty="0"/>
          </a:p>
        </p:txBody>
      </p:sp>
      <p:sp>
        <p:nvSpPr>
          <p:cNvPr id="34821" name="Line 5"/>
          <p:cNvSpPr>
            <a:spLocks noChangeShapeType="1"/>
          </p:cNvSpPr>
          <p:nvPr/>
        </p:nvSpPr>
        <p:spPr bwMode="auto">
          <a:xfrm>
            <a:off x="2195513" y="5734050"/>
            <a:ext cx="4608512" cy="0"/>
          </a:xfrm>
          <a:prstGeom prst="line">
            <a:avLst/>
          </a:prstGeom>
          <a:noFill/>
          <a:ln w="38100">
            <a:solidFill>
              <a:schemeClr val="tx1"/>
            </a:solidFill>
            <a:miter lim="800000"/>
            <a:headEnd/>
            <a:tailEnd/>
          </a:ln>
          <a:effectLst/>
        </p:spPr>
        <p:txBody>
          <a:bodyPr wrap="none"/>
          <a:lstStyle/>
          <a:p>
            <a:endParaRPr lang="en-US" dirty="0"/>
          </a:p>
        </p:txBody>
      </p:sp>
      <p:sp>
        <p:nvSpPr>
          <p:cNvPr id="34822" name="Line 6"/>
          <p:cNvSpPr>
            <a:spLocks noChangeShapeType="1"/>
          </p:cNvSpPr>
          <p:nvPr/>
        </p:nvSpPr>
        <p:spPr bwMode="auto">
          <a:xfrm>
            <a:off x="4356100" y="2349500"/>
            <a:ext cx="2447925" cy="3384550"/>
          </a:xfrm>
          <a:prstGeom prst="line">
            <a:avLst/>
          </a:prstGeom>
          <a:noFill/>
          <a:ln w="38100">
            <a:solidFill>
              <a:schemeClr val="tx1"/>
            </a:solidFill>
            <a:miter lim="800000"/>
            <a:headEnd/>
            <a:tailEnd/>
          </a:ln>
          <a:effectLst/>
        </p:spPr>
        <p:txBody>
          <a:bodyPr wrap="none"/>
          <a:lstStyle/>
          <a:p>
            <a:endParaRPr lang="en-US" dirty="0"/>
          </a:p>
        </p:txBody>
      </p:sp>
      <p:sp>
        <p:nvSpPr>
          <p:cNvPr id="34823" name="Text Box 7"/>
          <p:cNvSpPr txBox="1">
            <a:spLocks noChangeArrowheads="1"/>
          </p:cNvSpPr>
          <p:nvPr/>
        </p:nvSpPr>
        <p:spPr bwMode="auto">
          <a:xfrm>
            <a:off x="3760520" y="3162861"/>
            <a:ext cx="1335622" cy="523220"/>
          </a:xfrm>
          <a:prstGeom prst="rect">
            <a:avLst/>
          </a:prstGeom>
          <a:noFill/>
          <a:ln w="9525">
            <a:noFill/>
            <a:miter lim="800000"/>
            <a:headEnd/>
            <a:tailEnd/>
          </a:ln>
          <a:effectLst/>
        </p:spPr>
        <p:txBody>
          <a:bodyPr wrap="none">
            <a:spAutoFit/>
          </a:bodyPr>
          <a:lstStyle/>
          <a:p>
            <a:pPr algn="ctr"/>
            <a:r>
              <a:rPr lang="en-GB" sz="1400" b="1" dirty="0">
                <a:solidFill>
                  <a:srgbClr val="FF0000"/>
                </a:solidFill>
                <a:latin typeface="Arial" charset="0"/>
              </a:rPr>
              <a:t>Dealing with </a:t>
            </a:r>
          </a:p>
          <a:p>
            <a:pPr algn="ctr"/>
            <a:r>
              <a:rPr lang="en-GB" sz="1400" b="1" dirty="0" smtClean="0">
                <a:solidFill>
                  <a:srgbClr val="FF0000"/>
                </a:solidFill>
                <a:latin typeface="Arial" charset="0"/>
              </a:rPr>
              <a:t>problems</a:t>
            </a:r>
            <a:endParaRPr lang="en-GB" sz="1400" b="1" dirty="0">
              <a:solidFill>
                <a:srgbClr val="FF0000"/>
              </a:solidFill>
              <a:latin typeface="Arial" charset="0"/>
            </a:endParaRPr>
          </a:p>
        </p:txBody>
      </p:sp>
      <p:sp>
        <p:nvSpPr>
          <p:cNvPr id="34825" name="Text Box 9"/>
          <p:cNvSpPr txBox="1">
            <a:spLocks noChangeArrowheads="1"/>
          </p:cNvSpPr>
          <p:nvPr/>
        </p:nvSpPr>
        <p:spPr bwMode="auto">
          <a:xfrm>
            <a:off x="3331853" y="4149725"/>
            <a:ext cx="2329484" cy="523220"/>
          </a:xfrm>
          <a:prstGeom prst="rect">
            <a:avLst/>
          </a:prstGeom>
          <a:noFill/>
          <a:ln w="9525">
            <a:noFill/>
            <a:miter lim="800000"/>
            <a:headEnd/>
            <a:tailEnd/>
          </a:ln>
          <a:effectLst/>
        </p:spPr>
        <p:txBody>
          <a:bodyPr wrap="none">
            <a:spAutoFit/>
          </a:bodyPr>
          <a:lstStyle/>
          <a:p>
            <a:pPr algn="ctr"/>
            <a:r>
              <a:rPr lang="en-GB" sz="1400" b="1" dirty="0">
                <a:solidFill>
                  <a:srgbClr val="009900"/>
                </a:solidFill>
                <a:latin typeface="Arial" charset="0"/>
              </a:rPr>
              <a:t>Managing behaviour with</a:t>
            </a:r>
          </a:p>
          <a:p>
            <a:pPr algn="ctr"/>
            <a:r>
              <a:rPr lang="en-GB" sz="1400" b="1" dirty="0">
                <a:solidFill>
                  <a:srgbClr val="009900"/>
                </a:solidFill>
                <a:latin typeface="Arial" charset="0"/>
              </a:rPr>
              <a:t>Classroom strategies</a:t>
            </a:r>
          </a:p>
        </p:txBody>
      </p:sp>
      <p:sp>
        <p:nvSpPr>
          <p:cNvPr id="34826" name="Text Box 10"/>
          <p:cNvSpPr txBox="1">
            <a:spLocks noChangeArrowheads="1"/>
          </p:cNvSpPr>
          <p:nvPr/>
        </p:nvSpPr>
        <p:spPr bwMode="auto">
          <a:xfrm>
            <a:off x="2700338" y="5229225"/>
            <a:ext cx="3653564" cy="307777"/>
          </a:xfrm>
          <a:prstGeom prst="rect">
            <a:avLst/>
          </a:prstGeom>
          <a:noFill/>
          <a:ln w="9525">
            <a:noFill/>
            <a:miter lim="800000"/>
            <a:headEnd/>
            <a:tailEnd/>
          </a:ln>
          <a:effectLst/>
        </p:spPr>
        <p:txBody>
          <a:bodyPr wrap="none">
            <a:spAutoFit/>
          </a:bodyPr>
          <a:lstStyle/>
          <a:p>
            <a:r>
              <a:rPr lang="en-GB" sz="1400" b="1" dirty="0">
                <a:solidFill>
                  <a:srgbClr val="002060"/>
                </a:solidFill>
                <a:latin typeface="Arial" charset="0"/>
              </a:rPr>
              <a:t>Creating a positive learning environment</a:t>
            </a:r>
          </a:p>
        </p:txBody>
      </p:sp>
      <p:sp>
        <p:nvSpPr>
          <p:cNvPr id="34827" name="Text Box 11"/>
          <p:cNvSpPr txBox="1">
            <a:spLocks noChangeArrowheads="1"/>
          </p:cNvSpPr>
          <p:nvPr/>
        </p:nvSpPr>
        <p:spPr bwMode="auto">
          <a:xfrm>
            <a:off x="5148263" y="2924175"/>
            <a:ext cx="1695450" cy="366713"/>
          </a:xfrm>
          <a:prstGeom prst="rect">
            <a:avLst/>
          </a:prstGeom>
          <a:noFill/>
          <a:ln w="9525">
            <a:noFill/>
            <a:miter lim="800000"/>
            <a:headEnd/>
            <a:tailEnd/>
          </a:ln>
          <a:effectLst/>
        </p:spPr>
        <p:txBody>
          <a:bodyPr wrap="none">
            <a:spAutoFit/>
          </a:bodyPr>
          <a:lstStyle/>
          <a:p>
            <a:r>
              <a:rPr lang="en-GB" sz="1800" dirty="0">
                <a:solidFill>
                  <a:srgbClr val="FF0000"/>
                </a:solidFill>
              </a:rPr>
              <a:t>Troubleshooting</a:t>
            </a:r>
          </a:p>
        </p:txBody>
      </p:sp>
      <p:sp>
        <p:nvSpPr>
          <p:cNvPr id="34828" name="Text Box 12"/>
          <p:cNvSpPr txBox="1">
            <a:spLocks noChangeArrowheads="1"/>
          </p:cNvSpPr>
          <p:nvPr/>
        </p:nvSpPr>
        <p:spPr bwMode="auto">
          <a:xfrm>
            <a:off x="5940425" y="4076700"/>
            <a:ext cx="1377950" cy="366713"/>
          </a:xfrm>
          <a:prstGeom prst="rect">
            <a:avLst/>
          </a:prstGeom>
          <a:noFill/>
          <a:ln w="9525">
            <a:noFill/>
            <a:miter lim="800000"/>
            <a:headEnd/>
            <a:tailEnd/>
          </a:ln>
          <a:effectLst/>
        </p:spPr>
        <p:txBody>
          <a:bodyPr wrap="none">
            <a:spAutoFit/>
          </a:bodyPr>
          <a:lstStyle/>
          <a:p>
            <a:r>
              <a:rPr lang="en-GB" sz="1800" dirty="0">
                <a:solidFill>
                  <a:srgbClr val="009900"/>
                </a:solidFill>
              </a:rPr>
              <a:t>Management</a:t>
            </a:r>
          </a:p>
        </p:txBody>
      </p:sp>
      <p:sp>
        <p:nvSpPr>
          <p:cNvPr id="34829" name="Text Box 13"/>
          <p:cNvSpPr txBox="1">
            <a:spLocks noChangeArrowheads="1"/>
          </p:cNvSpPr>
          <p:nvPr/>
        </p:nvSpPr>
        <p:spPr bwMode="auto">
          <a:xfrm>
            <a:off x="6732588" y="5084763"/>
            <a:ext cx="1174750" cy="366712"/>
          </a:xfrm>
          <a:prstGeom prst="rect">
            <a:avLst/>
          </a:prstGeom>
          <a:noFill/>
          <a:ln w="9525">
            <a:noFill/>
            <a:miter lim="800000"/>
            <a:headEnd/>
            <a:tailEnd/>
          </a:ln>
          <a:effectLst/>
        </p:spPr>
        <p:txBody>
          <a:bodyPr wrap="none">
            <a:spAutoFit/>
          </a:bodyPr>
          <a:lstStyle/>
          <a:p>
            <a:r>
              <a:rPr lang="en-GB" sz="1800" dirty="0">
                <a:solidFill>
                  <a:srgbClr val="070709"/>
                </a:solidFill>
              </a:rPr>
              <a:t>Prevention</a:t>
            </a:r>
          </a:p>
        </p:txBody>
      </p:sp>
      <p:sp>
        <p:nvSpPr>
          <p:cNvPr id="34830" name="Line 14"/>
          <p:cNvSpPr>
            <a:spLocks noChangeShapeType="1"/>
          </p:cNvSpPr>
          <p:nvPr/>
        </p:nvSpPr>
        <p:spPr bwMode="auto">
          <a:xfrm>
            <a:off x="2771775" y="4797425"/>
            <a:ext cx="3313113" cy="0"/>
          </a:xfrm>
          <a:prstGeom prst="line">
            <a:avLst/>
          </a:prstGeom>
          <a:noFill/>
          <a:ln w="9525">
            <a:solidFill>
              <a:schemeClr val="tx1"/>
            </a:solidFill>
            <a:miter lim="800000"/>
            <a:headEnd/>
            <a:tailEnd/>
          </a:ln>
          <a:effectLst/>
        </p:spPr>
        <p:txBody>
          <a:bodyPr wrap="none"/>
          <a:lstStyle/>
          <a:p>
            <a:endParaRPr lang="en-US" dirty="0"/>
          </a:p>
        </p:txBody>
      </p:sp>
      <p:sp>
        <p:nvSpPr>
          <p:cNvPr id="34831" name="Line 15"/>
          <p:cNvSpPr>
            <a:spLocks noChangeShapeType="1"/>
          </p:cNvSpPr>
          <p:nvPr/>
        </p:nvSpPr>
        <p:spPr bwMode="auto">
          <a:xfrm>
            <a:off x="3492500" y="3716338"/>
            <a:ext cx="1871663" cy="0"/>
          </a:xfrm>
          <a:prstGeom prst="line">
            <a:avLst/>
          </a:prstGeom>
          <a:noFill/>
          <a:ln w="9525">
            <a:solidFill>
              <a:schemeClr val="tx1"/>
            </a:solidFill>
            <a:miter lim="800000"/>
            <a:headEnd/>
            <a:tailEnd/>
          </a:ln>
          <a:effectLst/>
        </p:spPr>
        <p:txBody>
          <a:bodyPr wrap="none"/>
          <a:lstStyle/>
          <a:p>
            <a:endParaRPr lang="en-US" dirty="0"/>
          </a:p>
        </p:txBody>
      </p:sp>
      <p:sp>
        <p:nvSpPr>
          <p:cNvPr id="34833" name="Text Box 17"/>
          <p:cNvSpPr txBox="1">
            <a:spLocks noChangeArrowheads="1"/>
          </p:cNvSpPr>
          <p:nvPr/>
        </p:nvSpPr>
        <p:spPr bwMode="auto">
          <a:xfrm>
            <a:off x="7740352" y="6242049"/>
            <a:ext cx="1054100" cy="274637"/>
          </a:xfrm>
          <a:prstGeom prst="rect">
            <a:avLst/>
          </a:prstGeom>
          <a:noFill/>
          <a:ln w="9525">
            <a:noFill/>
            <a:miter lim="800000"/>
            <a:headEnd/>
            <a:tailEnd/>
          </a:ln>
          <a:effectLst/>
        </p:spPr>
        <p:txBody>
          <a:bodyPr wrap="none">
            <a:spAutoFit/>
          </a:bodyPr>
          <a:lstStyle/>
          <a:p>
            <a:r>
              <a:rPr lang="en-GB" sz="1200" dirty="0"/>
              <a:t>Birkett (2005)</a:t>
            </a:r>
          </a:p>
        </p:txBody>
      </p:sp>
      <p:sp>
        <p:nvSpPr>
          <p:cNvPr id="2" name="TextBox 1"/>
          <p:cNvSpPr txBox="1"/>
          <p:nvPr/>
        </p:nvSpPr>
        <p:spPr>
          <a:xfrm>
            <a:off x="2411760" y="6010036"/>
            <a:ext cx="5040560" cy="369332"/>
          </a:xfrm>
          <a:prstGeom prst="rect">
            <a:avLst/>
          </a:prstGeom>
          <a:noFill/>
        </p:spPr>
        <p:txBody>
          <a:bodyPr wrap="square" rtlCol="0">
            <a:spAutoFit/>
          </a:bodyPr>
          <a:lstStyle/>
          <a:p>
            <a:r>
              <a:rPr lang="en-GB" dirty="0" smtClean="0"/>
              <a:t>High Quality Learning and Teaching</a:t>
            </a:r>
            <a:endParaRPr lang="en-GB" dirty="0"/>
          </a:p>
        </p:txBody>
      </p:sp>
      <p:cxnSp>
        <p:nvCxnSpPr>
          <p:cNvPr id="4" name="Straight Arrow Connector 3"/>
          <p:cNvCxnSpPr/>
          <p:nvPr/>
        </p:nvCxnSpPr>
        <p:spPr bwMode="auto">
          <a:xfrm>
            <a:off x="899592" y="2204864"/>
            <a:ext cx="0" cy="3529186"/>
          </a:xfrm>
          <a:prstGeom prst="straightConnector1">
            <a:avLst/>
          </a:prstGeom>
          <a:ln w="41275">
            <a:headEnd type="triangle"/>
            <a:tailEnd type="triangle"/>
          </a:ln>
          <a:extLst/>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922586" y="3477498"/>
            <a:ext cx="1656730" cy="646331"/>
          </a:xfrm>
          <a:prstGeom prst="rect">
            <a:avLst/>
          </a:prstGeom>
          <a:noFill/>
        </p:spPr>
        <p:txBody>
          <a:bodyPr wrap="square" rtlCol="0">
            <a:spAutoFit/>
          </a:bodyPr>
          <a:lstStyle/>
          <a:p>
            <a:r>
              <a:rPr lang="en-GB" dirty="0" smtClean="0"/>
              <a:t>Time </a:t>
            </a:r>
          </a:p>
          <a:p>
            <a:r>
              <a:rPr lang="en-GB" dirty="0" smtClean="0"/>
              <a:t>Spent</a:t>
            </a:r>
            <a:endParaRPr lang="en-GB" dirty="0"/>
          </a:p>
        </p:txBody>
      </p:sp>
    </p:spTree>
    <p:extLst>
      <p:ext uri="{BB962C8B-B14F-4D97-AF65-F5344CB8AC3E}">
        <p14:creationId xmlns:p14="http://schemas.microsoft.com/office/powerpoint/2010/main" val="1707569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34825" grpId="0"/>
      <p:bldP spid="34826" grpId="0"/>
      <p:bldP spid="34827" grpId="0"/>
      <p:bldP spid="34828" grpId="0"/>
      <p:bldP spid="3482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Brain Physiology?</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cpfpsclc01fs\MyDocs$\crawforda1\Documents\Desktop\De-escalation\Triune 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47737"/>
            <a:ext cx="6858000"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1476"/>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altLang="en-US" dirty="0"/>
              <a:t>Use your hands to imagine your brain</a:t>
            </a:r>
            <a:endParaRPr lang="en-GB" dirty="0"/>
          </a:p>
        </p:txBody>
      </p:sp>
      <p:sp>
        <p:nvSpPr>
          <p:cNvPr id="10" name="Text Placeholder 9"/>
          <p:cNvSpPr>
            <a:spLocks noGrp="1"/>
          </p:cNvSpPr>
          <p:nvPr>
            <p:ph type="body" sz="quarter" idx="11"/>
          </p:nvPr>
        </p:nvSpPr>
        <p:spPr>
          <a:xfrm>
            <a:off x="468313" y="5589588"/>
            <a:ext cx="8245475" cy="287337"/>
          </a:xfrm>
        </p:spPr>
        <p:txBody>
          <a:bodyPr>
            <a:normAutofit fontScale="92500" lnSpcReduction="20000"/>
          </a:bodyPr>
          <a:lstStyle/>
          <a:p>
            <a:pPr marL="0" indent="0" algn="ctr">
              <a:buFont typeface="Wingdings 2" pitchFamily="18" charset="2"/>
              <a:buNone/>
              <a:defRPr/>
            </a:pPr>
            <a:r>
              <a:rPr lang="en-GB" sz="1600" i="1" dirty="0"/>
              <a:t>Hand model courtesy of Dan Siegel</a:t>
            </a:r>
          </a:p>
        </p:txBody>
      </p:sp>
      <p:pic>
        <p:nvPicPr>
          <p:cNvPr id="41988"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1295400" y="1773238"/>
            <a:ext cx="6591300" cy="3627437"/>
          </a:xfrm>
        </p:spPr>
      </p:pic>
    </p:spTree>
    <p:extLst>
      <p:ext uri="{BB962C8B-B14F-4D97-AF65-F5344CB8AC3E}">
        <p14:creationId xmlns:p14="http://schemas.microsoft.com/office/powerpoint/2010/main" val="3920882841"/>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174732" cy="941948"/>
          </a:xfrm>
        </p:spPr>
        <p:txBody>
          <a:bodyPr/>
          <a:lstStyle/>
          <a:p>
            <a:r>
              <a:rPr lang="en-GB" dirty="0" smtClean="0"/>
              <a:t>Now we look at what happens when…</a:t>
            </a:r>
            <a:endParaRPr lang="en-GB" dirty="0"/>
          </a:p>
        </p:txBody>
      </p:sp>
      <p:sp>
        <p:nvSpPr>
          <p:cNvPr id="3" name="Text Placeholder 2"/>
          <p:cNvSpPr>
            <a:spLocks noGrp="1"/>
          </p:cNvSpPr>
          <p:nvPr>
            <p:ph type="body" sz="quarter" idx="11"/>
          </p:nvPr>
        </p:nvSpPr>
        <p:spPr/>
        <p:txBody>
          <a:bodyPr/>
          <a:lstStyle/>
          <a:p>
            <a:r>
              <a:rPr lang="en-GB" dirty="0" smtClean="0"/>
              <a:t>When we get distressed we Flip Our Lid!</a:t>
            </a:r>
            <a:endParaRPr lang="en-GB"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710" r="9710"/>
          <a:stretch>
            <a:fillRect/>
          </a:stretch>
        </p:blipFill>
        <p:spPr/>
      </p:pic>
    </p:spTree>
    <p:extLst>
      <p:ext uri="{BB962C8B-B14F-4D97-AF65-F5344CB8AC3E}">
        <p14:creationId xmlns:p14="http://schemas.microsoft.com/office/powerpoint/2010/main" val="2761840130"/>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7" y="188640"/>
            <a:ext cx="7416824" cy="1008112"/>
          </a:xfrm>
        </p:spPr>
        <p:txBody>
          <a:bodyPr/>
          <a:lstStyle/>
          <a:p>
            <a:r>
              <a:rPr lang="en-GB" dirty="0" smtClean="0">
                <a:solidFill>
                  <a:srgbClr val="FF0000"/>
                </a:solidFill>
              </a:rPr>
              <a:t>If we flip our lid…</a:t>
            </a:r>
            <a:endParaRPr lang="en-GB" dirty="0">
              <a:solidFill>
                <a:srgbClr val="FF0000"/>
              </a:solidFill>
            </a:endParaRPr>
          </a:p>
        </p:txBody>
      </p:sp>
      <p:sp>
        <p:nvSpPr>
          <p:cNvPr id="5" name="Text Placeholder 4"/>
          <p:cNvSpPr>
            <a:spLocks noGrp="1"/>
          </p:cNvSpPr>
          <p:nvPr>
            <p:ph type="body" sz="quarter" idx="10"/>
          </p:nvPr>
        </p:nvSpPr>
        <p:spPr/>
        <p:txBody>
          <a:bodyPr>
            <a:normAutofit fontScale="77500" lnSpcReduction="20000"/>
          </a:bodyPr>
          <a:lstStyle/>
          <a:p>
            <a:pPr marL="0" indent="0">
              <a:buNone/>
            </a:pPr>
            <a:r>
              <a:rPr lang="en-GB" b="1" dirty="0"/>
              <a:t>… the downstairs brain</a:t>
            </a:r>
          </a:p>
          <a:p>
            <a:pPr marL="0" indent="0">
              <a:buNone/>
            </a:pPr>
            <a:r>
              <a:rPr lang="en-GB" i="1" dirty="0"/>
              <a:t>- instantaneous response</a:t>
            </a:r>
          </a:p>
          <a:p>
            <a:r>
              <a:rPr lang="en-GB" dirty="0"/>
              <a:t>Fight</a:t>
            </a:r>
          </a:p>
          <a:p>
            <a:pPr lvl="1"/>
            <a:r>
              <a:rPr lang="en-GB" dirty="0"/>
              <a:t>Remove the threat</a:t>
            </a:r>
          </a:p>
          <a:p>
            <a:r>
              <a:rPr lang="en-GB" dirty="0"/>
              <a:t>Flight</a:t>
            </a:r>
          </a:p>
          <a:p>
            <a:pPr lvl="1"/>
            <a:r>
              <a:rPr lang="en-GB" dirty="0"/>
              <a:t>Remove self!</a:t>
            </a:r>
          </a:p>
          <a:p>
            <a:r>
              <a:rPr lang="en-GB" dirty="0"/>
              <a:t>Freeze</a:t>
            </a:r>
          </a:p>
          <a:p>
            <a:pPr lvl="1"/>
            <a:r>
              <a:rPr lang="en-GB" dirty="0"/>
              <a:t>Infantilise to attract adult help</a:t>
            </a:r>
          </a:p>
          <a:p>
            <a:pPr lvl="1"/>
            <a:r>
              <a:rPr lang="en-GB" dirty="0"/>
              <a:t>Immobility, big eyes, smiles, perhaps incontinence</a:t>
            </a:r>
          </a:p>
          <a:p>
            <a:endParaRPr lang="en-GB" dirty="0"/>
          </a:p>
        </p:txBody>
      </p:sp>
      <p:sp>
        <p:nvSpPr>
          <p:cNvPr id="7" name="Text Placeholder 6"/>
          <p:cNvSpPr>
            <a:spLocks noGrp="1"/>
          </p:cNvSpPr>
          <p:nvPr>
            <p:ph type="body" sz="quarter" idx="11"/>
          </p:nvPr>
        </p:nvSpPr>
        <p:spPr/>
        <p:txBody>
          <a:bodyPr>
            <a:normAutofit fontScale="70000" lnSpcReduction="20000"/>
          </a:bodyPr>
          <a:lstStyle/>
          <a:p>
            <a:pPr marL="0" indent="0">
              <a:buNone/>
            </a:pPr>
            <a:r>
              <a:rPr lang="en-GB" b="1" dirty="0"/>
              <a:t>… and the upstairs brain</a:t>
            </a:r>
          </a:p>
          <a:p>
            <a:pPr marL="0" indent="0">
              <a:buNone/>
            </a:pPr>
            <a:r>
              <a:rPr lang="en-GB" i="1" dirty="0"/>
              <a:t>- strategies and behaviours</a:t>
            </a:r>
          </a:p>
          <a:p>
            <a:r>
              <a:rPr lang="en-GB" dirty="0"/>
              <a:t>Aggression</a:t>
            </a:r>
          </a:p>
          <a:p>
            <a:pPr lvl="1"/>
            <a:r>
              <a:rPr lang="en-GB" dirty="0"/>
              <a:t>Safety through dominance</a:t>
            </a:r>
          </a:p>
          <a:p>
            <a:r>
              <a:rPr lang="en-GB" dirty="0"/>
              <a:t>Absence</a:t>
            </a:r>
          </a:p>
          <a:p>
            <a:pPr lvl="1"/>
            <a:r>
              <a:rPr lang="en-GB" dirty="0"/>
              <a:t>Safety through </a:t>
            </a:r>
            <a:r>
              <a:rPr lang="en-GB" dirty="0" smtClean="0"/>
              <a:t>concealment</a:t>
            </a:r>
          </a:p>
          <a:p>
            <a:pPr lvl="1"/>
            <a:r>
              <a:rPr lang="en-GB" dirty="0" smtClean="0"/>
              <a:t>I run!</a:t>
            </a:r>
            <a:endParaRPr lang="en-GB" dirty="0"/>
          </a:p>
          <a:p>
            <a:r>
              <a:rPr lang="en-GB" dirty="0"/>
              <a:t>Appeasement</a:t>
            </a:r>
          </a:p>
          <a:p>
            <a:pPr lvl="1"/>
            <a:r>
              <a:rPr lang="en-GB" dirty="0"/>
              <a:t>Safety through </a:t>
            </a:r>
            <a:r>
              <a:rPr lang="en-GB" dirty="0" smtClean="0"/>
              <a:t>manipulation</a:t>
            </a:r>
            <a:endParaRPr lang="en-GB" dirty="0"/>
          </a:p>
          <a:p>
            <a:endParaRPr lang="en-GB" dirty="0"/>
          </a:p>
          <a:p>
            <a:pPr marL="0" indent="0">
              <a:buNone/>
            </a:pPr>
            <a:r>
              <a:rPr lang="en-GB" b="1" dirty="0"/>
              <a:t>… SURVIVING not thriving</a:t>
            </a:r>
          </a:p>
          <a:p>
            <a:endParaRPr lang="en-GB" dirty="0"/>
          </a:p>
        </p:txBody>
      </p:sp>
    </p:spTree>
    <p:extLst>
      <p:ext uri="{BB962C8B-B14F-4D97-AF65-F5344CB8AC3E}">
        <p14:creationId xmlns:p14="http://schemas.microsoft.com/office/powerpoint/2010/main" val="126505780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332656"/>
            <a:ext cx="7776864" cy="830560"/>
          </a:xfrm>
        </p:spPr>
        <p:txBody>
          <a:bodyPr/>
          <a:lstStyle/>
          <a:p>
            <a:r>
              <a:rPr lang="en-GB" dirty="0" smtClean="0">
                <a:solidFill>
                  <a:srgbClr val="FF0000"/>
                </a:solidFill>
              </a:rPr>
              <a:t>Putting the lid back on</a:t>
            </a:r>
            <a:endParaRPr lang="en-GB" dirty="0">
              <a:solidFill>
                <a:srgbClr val="FF0000"/>
              </a:solidFill>
            </a:endParaRPr>
          </a:p>
        </p:txBody>
      </p:sp>
      <p:sp>
        <p:nvSpPr>
          <p:cNvPr id="3" name="Text Placeholder 2"/>
          <p:cNvSpPr>
            <a:spLocks noGrp="1"/>
          </p:cNvSpPr>
          <p:nvPr>
            <p:ph type="body" sz="quarter" idx="10"/>
          </p:nvPr>
        </p:nvSpPr>
        <p:spPr/>
        <p:txBody>
          <a:bodyPr>
            <a:normAutofit fontScale="77500" lnSpcReduction="20000"/>
          </a:bodyPr>
          <a:lstStyle/>
          <a:p>
            <a:pPr marL="0" indent="0">
              <a:buNone/>
            </a:pPr>
            <a:r>
              <a:rPr lang="en-GB" dirty="0" smtClean="0"/>
              <a:t>Escalation</a:t>
            </a:r>
          </a:p>
          <a:p>
            <a:r>
              <a:rPr lang="en-GB" dirty="0" smtClean="0"/>
              <a:t>HPA (stress) axis</a:t>
            </a:r>
          </a:p>
          <a:p>
            <a:pPr lvl="1"/>
            <a:r>
              <a:rPr lang="en-GB" dirty="0" smtClean="0"/>
              <a:t>adrenaline, cortisol, etc.</a:t>
            </a:r>
          </a:p>
          <a:p>
            <a:pPr lvl="1"/>
            <a:r>
              <a:rPr lang="en-GB" dirty="0" smtClean="0"/>
              <a:t>rising blood pressure</a:t>
            </a:r>
          </a:p>
          <a:p>
            <a:pPr lvl="1"/>
            <a:r>
              <a:rPr lang="en-GB" dirty="0" smtClean="0"/>
              <a:t>shallow breathing</a:t>
            </a:r>
          </a:p>
          <a:p>
            <a:pPr lvl="1"/>
            <a:r>
              <a:rPr lang="en-GB" dirty="0"/>
              <a:t>i</a:t>
            </a:r>
            <a:r>
              <a:rPr lang="en-GB" dirty="0" smtClean="0"/>
              <a:t>ncreased muscle tension</a:t>
            </a:r>
          </a:p>
          <a:p>
            <a:endParaRPr lang="en-GB" dirty="0"/>
          </a:p>
          <a:p>
            <a:r>
              <a:rPr lang="en-GB" dirty="0" smtClean="0"/>
              <a:t>The downstairs brain is in charge</a:t>
            </a:r>
          </a:p>
          <a:p>
            <a:pPr marL="0" indent="0" algn="ctr">
              <a:buNone/>
            </a:pPr>
            <a:r>
              <a:rPr lang="en-GB" b="1" dirty="0" smtClean="0"/>
              <a:t>SURVIVAL</a:t>
            </a:r>
            <a:endParaRPr lang="en-GB" b="1" dirty="0"/>
          </a:p>
        </p:txBody>
      </p:sp>
      <p:sp>
        <p:nvSpPr>
          <p:cNvPr id="4" name="Text Placeholder 3"/>
          <p:cNvSpPr>
            <a:spLocks noGrp="1"/>
          </p:cNvSpPr>
          <p:nvPr>
            <p:ph type="body" sz="quarter" idx="11"/>
          </p:nvPr>
        </p:nvSpPr>
        <p:spPr/>
        <p:txBody>
          <a:bodyPr>
            <a:normAutofit fontScale="77500" lnSpcReduction="20000"/>
          </a:bodyPr>
          <a:lstStyle/>
          <a:p>
            <a:pPr marL="0" indent="0">
              <a:buNone/>
            </a:pPr>
            <a:r>
              <a:rPr lang="en-GB" dirty="0" smtClean="0"/>
              <a:t>De-escalation</a:t>
            </a:r>
          </a:p>
          <a:p>
            <a:r>
              <a:rPr lang="en-GB" dirty="0" err="1" smtClean="0"/>
              <a:t>Vagus</a:t>
            </a:r>
            <a:r>
              <a:rPr lang="en-GB" dirty="0" smtClean="0"/>
              <a:t> nerve</a:t>
            </a:r>
          </a:p>
          <a:p>
            <a:pPr lvl="1"/>
            <a:r>
              <a:rPr lang="en-GB" dirty="0"/>
              <a:t>o</a:t>
            </a:r>
            <a:r>
              <a:rPr lang="en-GB" dirty="0" smtClean="0"/>
              <a:t>xytocin, dopamine, etc. </a:t>
            </a:r>
          </a:p>
          <a:p>
            <a:pPr lvl="1"/>
            <a:r>
              <a:rPr lang="en-GB" dirty="0" smtClean="0"/>
              <a:t>lowering blood pressure </a:t>
            </a:r>
          </a:p>
          <a:p>
            <a:pPr lvl="1"/>
            <a:r>
              <a:rPr lang="en-GB" dirty="0"/>
              <a:t>d</a:t>
            </a:r>
            <a:r>
              <a:rPr lang="en-GB" dirty="0" smtClean="0"/>
              <a:t>eeper breathing</a:t>
            </a:r>
          </a:p>
          <a:p>
            <a:pPr lvl="1"/>
            <a:r>
              <a:rPr lang="en-GB" dirty="0"/>
              <a:t>r</a:t>
            </a:r>
            <a:r>
              <a:rPr lang="en-GB" dirty="0" smtClean="0"/>
              <a:t>educed muscle tension</a:t>
            </a:r>
          </a:p>
          <a:p>
            <a:endParaRPr lang="en-GB" dirty="0"/>
          </a:p>
          <a:p>
            <a:r>
              <a:rPr lang="en-GB" dirty="0" smtClean="0"/>
              <a:t>The upstairs brain is back in action</a:t>
            </a:r>
          </a:p>
          <a:p>
            <a:pPr marL="0" indent="0" algn="ctr">
              <a:buNone/>
            </a:pPr>
            <a:r>
              <a:rPr lang="en-GB" b="1" dirty="0" smtClean="0"/>
              <a:t>SAFETY</a:t>
            </a:r>
            <a:endParaRPr lang="en-GB" b="1" dirty="0"/>
          </a:p>
          <a:p>
            <a:pPr lvl="1"/>
            <a:endParaRPr lang="en-GB" dirty="0"/>
          </a:p>
        </p:txBody>
      </p:sp>
    </p:spTree>
    <p:extLst>
      <p:ext uri="{BB962C8B-B14F-4D97-AF65-F5344CB8AC3E}">
        <p14:creationId xmlns:p14="http://schemas.microsoft.com/office/powerpoint/2010/main" val="320603947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of touch</a:t>
            </a:r>
            <a:endParaRPr lang="en-GB" dirty="0"/>
          </a:p>
        </p:txBody>
      </p:sp>
      <p:sp>
        <p:nvSpPr>
          <p:cNvPr id="3" name="Text Placeholder 2"/>
          <p:cNvSpPr>
            <a:spLocks noGrp="1"/>
          </p:cNvSpPr>
          <p:nvPr>
            <p:ph type="body" sz="quarter" idx="10"/>
          </p:nvPr>
        </p:nvSpPr>
        <p:spPr>
          <a:xfrm>
            <a:off x="457200" y="1916832"/>
            <a:ext cx="8219256" cy="4032448"/>
          </a:xfrm>
        </p:spPr>
        <p:txBody>
          <a:bodyPr/>
          <a:lstStyle/>
          <a:p>
            <a:r>
              <a:rPr lang="en-GB" dirty="0" smtClean="0"/>
              <a:t>Know the child well e.g. previous trauma</a:t>
            </a:r>
          </a:p>
          <a:p>
            <a:r>
              <a:rPr lang="en-GB" dirty="0" smtClean="0"/>
              <a:t>Think about how you move in and out of their own space</a:t>
            </a:r>
          </a:p>
          <a:p>
            <a:r>
              <a:rPr lang="en-GB" dirty="0" smtClean="0"/>
              <a:t>Part of wellbeing plan to support child</a:t>
            </a:r>
          </a:p>
          <a:p>
            <a:r>
              <a:rPr lang="en-GB" dirty="0" smtClean="0"/>
              <a:t>Discussed with parents</a:t>
            </a:r>
          </a:p>
          <a:p>
            <a:endParaRPr lang="en-GB" dirty="0"/>
          </a:p>
          <a:p>
            <a:r>
              <a:rPr lang="en-GB" dirty="0" smtClean="0"/>
              <a:t>Never place yourself or the child at risk</a:t>
            </a:r>
          </a:p>
        </p:txBody>
      </p:sp>
    </p:spTree>
    <p:extLst>
      <p:ext uri="{BB962C8B-B14F-4D97-AF65-F5344CB8AC3E}">
        <p14:creationId xmlns:p14="http://schemas.microsoft.com/office/powerpoint/2010/main" val="2344867728"/>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27584" y="278104"/>
            <a:ext cx="7793037" cy="1143000"/>
          </a:xfrm>
        </p:spPr>
        <p:txBody>
          <a:bodyPr/>
          <a:lstStyle/>
          <a:p>
            <a:r>
              <a:rPr lang="en-GB" sz="3200" dirty="0"/>
              <a:t>Positive Model of Behaviour Management</a:t>
            </a:r>
          </a:p>
        </p:txBody>
      </p:sp>
      <p:sp>
        <p:nvSpPr>
          <p:cNvPr id="34820" name="Line 4"/>
          <p:cNvSpPr>
            <a:spLocks noChangeShapeType="1"/>
          </p:cNvSpPr>
          <p:nvPr/>
        </p:nvSpPr>
        <p:spPr bwMode="auto">
          <a:xfrm flipH="1">
            <a:off x="2195513" y="2349500"/>
            <a:ext cx="2160587" cy="3384550"/>
          </a:xfrm>
          <a:prstGeom prst="line">
            <a:avLst/>
          </a:prstGeom>
          <a:noFill/>
          <a:ln w="38100">
            <a:solidFill>
              <a:schemeClr val="tx1"/>
            </a:solidFill>
            <a:miter lim="800000"/>
            <a:headEnd/>
            <a:tailEnd/>
          </a:ln>
          <a:effectLst/>
        </p:spPr>
        <p:txBody>
          <a:bodyPr wrap="none"/>
          <a:lstStyle/>
          <a:p>
            <a:endParaRPr lang="en-US" dirty="0"/>
          </a:p>
        </p:txBody>
      </p:sp>
      <p:sp>
        <p:nvSpPr>
          <p:cNvPr id="34821" name="Line 5"/>
          <p:cNvSpPr>
            <a:spLocks noChangeShapeType="1"/>
          </p:cNvSpPr>
          <p:nvPr/>
        </p:nvSpPr>
        <p:spPr bwMode="auto">
          <a:xfrm>
            <a:off x="2195513" y="5734050"/>
            <a:ext cx="4608512" cy="0"/>
          </a:xfrm>
          <a:prstGeom prst="line">
            <a:avLst/>
          </a:prstGeom>
          <a:noFill/>
          <a:ln w="38100">
            <a:solidFill>
              <a:schemeClr val="tx1"/>
            </a:solidFill>
            <a:miter lim="800000"/>
            <a:headEnd/>
            <a:tailEnd/>
          </a:ln>
          <a:effectLst/>
        </p:spPr>
        <p:txBody>
          <a:bodyPr wrap="none"/>
          <a:lstStyle/>
          <a:p>
            <a:endParaRPr lang="en-US" dirty="0"/>
          </a:p>
        </p:txBody>
      </p:sp>
      <p:sp>
        <p:nvSpPr>
          <p:cNvPr id="34822" name="Line 6"/>
          <p:cNvSpPr>
            <a:spLocks noChangeShapeType="1"/>
          </p:cNvSpPr>
          <p:nvPr/>
        </p:nvSpPr>
        <p:spPr bwMode="auto">
          <a:xfrm>
            <a:off x="4356100" y="2349500"/>
            <a:ext cx="2447925" cy="3384550"/>
          </a:xfrm>
          <a:prstGeom prst="line">
            <a:avLst/>
          </a:prstGeom>
          <a:noFill/>
          <a:ln w="38100">
            <a:solidFill>
              <a:schemeClr val="tx1"/>
            </a:solidFill>
            <a:miter lim="800000"/>
            <a:headEnd/>
            <a:tailEnd/>
          </a:ln>
          <a:effectLst/>
        </p:spPr>
        <p:txBody>
          <a:bodyPr wrap="none"/>
          <a:lstStyle/>
          <a:p>
            <a:endParaRPr lang="en-US" dirty="0"/>
          </a:p>
        </p:txBody>
      </p:sp>
      <p:sp>
        <p:nvSpPr>
          <p:cNvPr id="34823" name="Text Box 7"/>
          <p:cNvSpPr txBox="1">
            <a:spLocks noChangeArrowheads="1"/>
          </p:cNvSpPr>
          <p:nvPr/>
        </p:nvSpPr>
        <p:spPr bwMode="auto">
          <a:xfrm>
            <a:off x="3760520" y="3162861"/>
            <a:ext cx="1335622" cy="523220"/>
          </a:xfrm>
          <a:prstGeom prst="rect">
            <a:avLst/>
          </a:prstGeom>
          <a:noFill/>
          <a:ln w="9525">
            <a:noFill/>
            <a:miter lim="800000"/>
            <a:headEnd/>
            <a:tailEnd/>
          </a:ln>
          <a:effectLst/>
        </p:spPr>
        <p:txBody>
          <a:bodyPr wrap="none">
            <a:spAutoFit/>
          </a:bodyPr>
          <a:lstStyle/>
          <a:p>
            <a:pPr algn="ctr"/>
            <a:r>
              <a:rPr lang="en-GB" sz="1400" b="1" dirty="0">
                <a:solidFill>
                  <a:srgbClr val="FF0000"/>
                </a:solidFill>
                <a:latin typeface="Arial" charset="0"/>
              </a:rPr>
              <a:t>Dealing with </a:t>
            </a:r>
          </a:p>
          <a:p>
            <a:pPr algn="ctr"/>
            <a:r>
              <a:rPr lang="en-GB" sz="1400" b="1" dirty="0" smtClean="0">
                <a:solidFill>
                  <a:srgbClr val="FF0000"/>
                </a:solidFill>
                <a:latin typeface="Arial" charset="0"/>
              </a:rPr>
              <a:t>problems</a:t>
            </a:r>
            <a:endParaRPr lang="en-GB" sz="1400" b="1" dirty="0">
              <a:solidFill>
                <a:srgbClr val="FF0000"/>
              </a:solidFill>
              <a:latin typeface="Arial" charset="0"/>
            </a:endParaRPr>
          </a:p>
        </p:txBody>
      </p:sp>
      <p:sp>
        <p:nvSpPr>
          <p:cNvPr id="34825" name="Text Box 9"/>
          <p:cNvSpPr txBox="1">
            <a:spLocks noChangeArrowheads="1"/>
          </p:cNvSpPr>
          <p:nvPr/>
        </p:nvSpPr>
        <p:spPr bwMode="auto">
          <a:xfrm>
            <a:off x="3331853" y="4149725"/>
            <a:ext cx="2329484" cy="523220"/>
          </a:xfrm>
          <a:prstGeom prst="rect">
            <a:avLst/>
          </a:prstGeom>
          <a:noFill/>
          <a:ln w="9525">
            <a:noFill/>
            <a:miter lim="800000"/>
            <a:headEnd/>
            <a:tailEnd/>
          </a:ln>
          <a:effectLst/>
        </p:spPr>
        <p:txBody>
          <a:bodyPr wrap="none">
            <a:spAutoFit/>
          </a:bodyPr>
          <a:lstStyle/>
          <a:p>
            <a:pPr algn="ctr"/>
            <a:r>
              <a:rPr lang="en-GB" sz="1400" b="1" dirty="0">
                <a:solidFill>
                  <a:srgbClr val="009900"/>
                </a:solidFill>
                <a:latin typeface="Arial" charset="0"/>
              </a:rPr>
              <a:t>Managing behaviour with</a:t>
            </a:r>
          </a:p>
          <a:p>
            <a:pPr algn="ctr"/>
            <a:r>
              <a:rPr lang="en-GB" sz="1400" b="1" dirty="0">
                <a:solidFill>
                  <a:srgbClr val="009900"/>
                </a:solidFill>
                <a:latin typeface="Arial" charset="0"/>
              </a:rPr>
              <a:t>Classroom strategies</a:t>
            </a:r>
          </a:p>
        </p:txBody>
      </p:sp>
      <p:sp>
        <p:nvSpPr>
          <p:cNvPr id="34826" name="Text Box 10"/>
          <p:cNvSpPr txBox="1">
            <a:spLocks noChangeArrowheads="1"/>
          </p:cNvSpPr>
          <p:nvPr/>
        </p:nvSpPr>
        <p:spPr bwMode="auto">
          <a:xfrm>
            <a:off x="2700338" y="5229225"/>
            <a:ext cx="3653564" cy="307777"/>
          </a:xfrm>
          <a:prstGeom prst="rect">
            <a:avLst/>
          </a:prstGeom>
          <a:noFill/>
          <a:ln w="9525">
            <a:noFill/>
            <a:miter lim="800000"/>
            <a:headEnd/>
            <a:tailEnd/>
          </a:ln>
          <a:effectLst/>
        </p:spPr>
        <p:txBody>
          <a:bodyPr wrap="none">
            <a:spAutoFit/>
          </a:bodyPr>
          <a:lstStyle/>
          <a:p>
            <a:r>
              <a:rPr lang="en-GB" sz="1400" b="1" dirty="0">
                <a:solidFill>
                  <a:srgbClr val="002060"/>
                </a:solidFill>
                <a:latin typeface="Arial" charset="0"/>
              </a:rPr>
              <a:t>Creating a positive learning environment</a:t>
            </a:r>
          </a:p>
        </p:txBody>
      </p:sp>
      <p:sp>
        <p:nvSpPr>
          <p:cNvPr id="34827" name="Text Box 11"/>
          <p:cNvSpPr txBox="1">
            <a:spLocks noChangeArrowheads="1"/>
          </p:cNvSpPr>
          <p:nvPr/>
        </p:nvSpPr>
        <p:spPr bwMode="auto">
          <a:xfrm>
            <a:off x="5148263" y="2924175"/>
            <a:ext cx="1695450" cy="366713"/>
          </a:xfrm>
          <a:prstGeom prst="rect">
            <a:avLst/>
          </a:prstGeom>
          <a:noFill/>
          <a:ln w="9525">
            <a:noFill/>
            <a:miter lim="800000"/>
            <a:headEnd/>
            <a:tailEnd/>
          </a:ln>
          <a:effectLst/>
        </p:spPr>
        <p:txBody>
          <a:bodyPr wrap="none">
            <a:spAutoFit/>
          </a:bodyPr>
          <a:lstStyle/>
          <a:p>
            <a:r>
              <a:rPr lang="en-GB" sz="1800" dirty="0">
                <a:solidFill>
                  <a:srgbClr val="FF0000"/>
                </a:solidFill>
              </a:rPr>
              <a:t>Troubleshooting</a:t>
            </a:r>
          </a:p>
        </p:txBody>
      </p:sp>
      <p:sp>
        <p:nvSpPr>
          <p:cNvPr id="34828" name="Text Box 12"/>
          <p:cNvSpPr txBox="1">
            <a:spLocks noChangeArrowheads="1"/>
          </p:cNvSpPr>
          <p:nvPr/>
        </p:nvSpPr>
        <p:spPr bwMode="auto">
          <a:xfrm>
            <a:off x="5940425" y="4076700"/>
            <a:ext cx="1377950" cy="366713"/>
          </a:xfrm>
          <a:prstGeom prst="rect">
            <a:avLst/>
          </a:prstGeom>
          <a:noFill/>
          <a:ln w="9525">
            <a:noFill/>
            <a:miter lim="800000"/>
            <a:headEnd/>
            <a:tailEnd/>
          </a:ln>
          <a:effectLst/>
        </p:spPr>
        <p:txBody>
          <a:bodyPr wrap="none">
            <a:spAutoFit/>
          </a:bodyPr>
          <a:lstStyle/>
          <a:p>
            <a:r>
              <a:rPr lang="en-GB" sz="1800" dirty="0">
                <a:solidFill>
                  <a:srgbClr val="009900"/>
                </a:solidFill>
              </a:rPr>
              <a:t>Management</a:t>
            </a:r>
          </a:p>
        </p:txBody>
      </p:sp>
      <p:sp>
        <p:nvSpPr>
          <p:cNvPr id="34829" name="Text Box 13"/>
          <p:cNvSpPr txBox="1">
            <a:spLocks noChangeArrowheads="1"/>
          </p:cNvSpPr>
          <p:nvPr/>
        </p:nvSpPr>
        <p:spPr bwMode="auto">
          <a:xfrm>
            <a:off x="6732588" y="5084763"/>
            <a:ext cx="1174750" cy="366712"/>
          </a:xfrm>
          <a:prstGeom prst="rect">
            <a:avLst/>
          </a:prstGeom>
          <a:noFill/>
          <a:ln w="9525">
            <a:noFill/>
            <a:miter lim="800000"/>
            <a:headEnd/>
            <a:tailEnd/>
          </a:ln>
          <a:effectLst/>
        </p:spPr>
        <p:txBody>
          <a:bodyPr wrap="none">
            <a:spAutoFit/>
          </a:bodyPr>
          <a:lstStyle/>
          <a:p>
            <a:r>
              <a:rPr lang="en-GB" sz="1800" dirty="0">
                <a:solidFill>
                  <a:srgbClr val="070709"/>
                </a:solidFill>
              </a:rPr>
              <a:t>Prevention</a:t>
            </a:r>
          </a:p>
        </p:txBody>
      </p:sp>
      <p:sp>
        <p:nvSpPr>
          <p:cNvPr id="34830" name="Line 14"/>
          <p:cNvSpPr>
            <a:spLocks noChangeShapeType="1"/>
          </p:cNvSpPr>
          <p:nvPr/>
        </p:nvSpPr>
        <p:spPr bwMode="auto">
          <a:xfrm>
            <a:off x="2771775" y="4797425"/>
            <a:ext cx="3313113" cy="0"/>
          </a:xfrm>
          <a:prstGeom prst="line">
            <a:avLst/>
          </a:prstGeom>
          <a:noFill/>
          <a:ln w="9525">
            <a:solidFill>
              <a:schemeClr val="tx1"/>
            </a:solidFill>
            <a:miter lim="800000"/>
            <a:headEnd/>
            <a:tailEnd/>
          </a:ln>
          <a:effectLst/>
        </p:spPr>
        <p:txBody>
          <a:bodyPr wrap="none"/>
          <a:lstStyle/>
          <a:p>
            <a:endParaRPr lang="en-US" dirty="0"/>
          </a:p>
        </p:txBody>
      </p:sp>
      <p:sp>
        <p:nvSpPr>
          <p:cNvPr id="34831" name="Line 15"/>
          <p:cNvSpPr>
            <a:spLocks noChangeShapeType="1"/>
          </p:cNvSpPr>
          <p:nvPr/>
        </p:nvSpPr>
        <p:spPr bwMode="auto">
          <a:xfrm>
            <a:off x="3492500" y="3716338"/>
            <a:ext cx="1871663" cy="0"/>
          </a:xfrm>
          <a:prstGeom prst="line">
            <a:avLst/>
          </a:prstGeom>
          <a:noFill/>
          <a:ln w="9525">
            <a:solidFill>
              <a:schemeClr val="tx1"/>
            </a:solidFill>
            <a:miter lim="800000"/>
            <a:headEnd/>
            <a:tailEnd/>
          </a:ln>
          <a:effectLst/>
        </p:spPr>
        <p:txBody>
          <a:bodyPr wrap="none"/>
          <a:lstStyle/>
          <a:p>
            <a:endParaRPr lang="en-US" dirty="0"/>
          </a:p>
        </p:txBody>
      </p:sp>
      <p:sp>
        <p:nvSpPr>
          <p:cNvPr id="34833" name="Text Box 17"/>
          <p:cNvSpPr txBox="1">
            <a:spLocks noChangeArrowheads="1"/>
          </p:cNvSpPr>
          <p:nvPr/>
        </p:nvSpPr>
        <p:spPr bwMode="auto">
          <a:xfrm>
            <a:off x="7740352" y="6242049"/>
            <a:ext cx="1054100" cy="274637"/>
          </a:xfrm>
          <a:prstGeom prst="rect">
            <a:avLst/>
          </a:prstGeom>
          <a:noFill/>
          <a:ln w="9525">
            <a:noFill/>
            <a:miter lim="800000"/>
            <a:headEnd/>
            <a:tailEnd/>
          </a:ln>
          <a:effectLst/>
        </p:spPr>
        <p:txBody>
          <a:bodyPr wrap="none">
            <a:spAutoFit/>
          </a:bodyPr>
          <a:lstStyle/>
          <a:p>
            <a:r>
              <a:rPr lang="en-GB" sz="1200" dirty="0"/>
              <a:t>Birkett (2005)</a:t>
            </a:r>
          </a:p>
        </p:txBody>
      </p:sp>
      <p:sp>
        <p:nvSpPr>
          <p:cNvPr id="2" name="TextBox 1"/>
          <p:cNvSpPr txBox="1"/>
          <p:nvPr/>
        </p:nvSpPr>
        <p:spPr>
          <a:xfrm>
            <a:off x="2411760" y="6010036"/>
            <a:ext cx="5040560" cy="369332"/>
          </a:xfrm>
          <a:prstGeom prst="rect">
            <a:avLst/>
          </a:prstGeom>
          <a:noFill/>
        </p:spPr>
        <p:txBody>
          <a:bodyPr wrap="square" rtlCol="0">
            <a:spAutoFit/>
          </a:bodyPr>
          <a:lstStyle/>
          <a:p>
            <a:r>
              <a:rPr lang="en-GB" dirty="0" smtClean="0"/>
              <a:t>High Quality Learning and Teaching</a:t>
            </a:r>
            <a:endParaRPr lang="en-GB" dirty="0"/>
          </a:p>
        </p:txBody>
      </p:sp>
      <p:cxnSp>
        <p:nvCxnSpPr>
          <p:cNvPr id="4" name="Straight Arrow Connector 3"/>
          <p:cNvCxnSpPr/>
          <p:nvPr/>
        </p:nvCxnSpPr>
        <p:spPr bwMode="auto">
          <a:xfrm>
            <a:off x="899592" y="2204864"/>
            <a:ext cx="0" cy="3529186"/>
          </a:xfrm>
          <a:prstGeom prst="straightConnector1">
            <a:avLst/>
          </a:prstGeom>
          <a:ln w="41275">
            <a:headEnd type="triangle"/>
            <a:tailEnd type="triangle"/>
          </a:ln>
          <a:extLst/>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922586" y="3477498"/>
            <a:ext cx="1656730" cy="646331"/>
          </a:xfrm>
          <a:prstGeom prst="rect">
            <a:avLst/>
          </a:prstGeom>
          <a:noFill/>
        </p:spPr>
        <p:txBody>
          <a:bodyPr wrap="square" rtlCol="0">
            <a:spAutoFit/>
          </a:bodyPr>
          <a:lstStyle/>
          <a:p>
            <a:r>
              <a:rPr lang="en-GB" dirty="0" smtClean="0"/>
              <a:t>Time </a:t>
            </a:r>
          </a:p>
          <a:p>
            <a:r>
              <a:rPr lang="en-GB" dirty="0" smtClean="0"/>
              <a:t>Spent</a:t>
            </a:r>
            <a:endParaRPr lang="en-GB" dirty="0"/>
          </a:p>
        </p:txBody>
      </p:sp>
    </p:spTree>
    <p:extLst>
      <p:ext uri="{BB962C8B-B14F-4D97-AF65-F5344CB8AC3E}">
        <p14:creationId xmlns:p14="http://schemas.microsoft.com/office/powerpoint/2010/main" val="42441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34825" grpId="0"/>
      <p:bldP spid="34826" grpId="0"/>
      <p:bldP spid="34827" grpId="0"/>
      <p:bldP spid="34828" grpId="0"/>
      <p:bldP spid="3482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41504" y="332656"/>
            <a:ext cx="7793037" cy="779810"/>
          </a:xfrm>
        </p:spPr>
        <p:txBody>
          <a:bodyPr/>
          <a:lstStyle/>
          <a:p>
            <a:r>
              <a:rPr lang="en-GB" altLang="en-US" dirty="0"/>
              <a:t>The </a:t>
            </a:r>
            <a:r>
              <a:rPr lang="en-GB" altLang="en-US" dirty="0" smtClean="0"/>
              <a:t>Arousal Cycle</a:t>
            </a:r>
            <a:endParaRPr lang="en-GB" altLang="en-US" dirty="0"/>
          </a:p>
        </p:txBody>
      </p:sp>
      <p:sp>
        <p:nvSpPr>
          <p:cNvPr id="27651" name="Line 3"/>
          <p:cNvSpPr>
            <a:spLocks noChangeShapeType="1"/>
          </p:cNvSpPr>
          <p:nvPr/>
        </p:nvSpPr>
        <p:spPr bwMode="auto">
          <a:xfrm>
            <a:off x="1258888" y="2276475"/>
            <a:ext cx="0" cy="3313113"/>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2" name="Line 4"/>
          <p:cNvSpPr>
            <a:spLocks noChangeShapeType="1"/>
          </p:cNvSpPr>
          <p:nvPr/>
        </p:nvSpPr>
        <p:spPr bwMode="auto">
          <a:xfrm>
            <a:off x="1258888" y="5589588"/>
            <a:ext cx="7058025"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3" name="Freeform 5"/>
          <p:cNvSpPr>
            <a:spLocks/>
          </p:cNvSpPr>
          <p:nvPr/>
        </p:nvSpPr>
        <p:spPr bwMode="auto">
          <a:xfrm>
            <a:off x="1285875" y="2916238"/>
            <a:ext cx="1976438" cy="2655887"/>
          </a:xfrm>
          <a:custGeom>
            <a:avLst/>
            <a:gdLst>
              <a:gd name="T0" fmla="*/ 0 w 1245"/>
              <a:gd name="T1" fmla="*/ 1673 h 1673"/>
              <a:gd name="T2" fmla="*/ 132 w 1245"/>
              <a:gd name="T3" fmla="*/ 1642 h 1673"/>
              <a:gd name="T4" fmla="*/ 210 w 1245"/>
              <a:gd name="T5" fmla="*/ 1603 h 1673"/>
              <a:gd name="T6" fmla="*/ 264 w 1245"/>
              <a:gd name="T7" fmla="*/ 1588 h 1673"/>
              <a:gd name="T8" fmla="*/ 381 w 1245"/>
              <a:gd name="T9" fmla="*/ 1510 h 1673"/>
              <a:gd name="T10" fmla="*/ 451 w 1245"/>
              <a:gd name="T11" fmla="*/ 1463 h 1673"/>
              <a:gd name="T12" fmla="*/ 513 w 1245"/>
              <a:gd name="T13" fmla="*/ 1417 h 1673"/>
              <a:gd name="T14" fmla="*/ 622 w 1245"/>
              <a:gd name="T15" fmla="*/ 1339 h 1673"/>
              <a:gd name="T16" fmla="*/ 646 w 1245"/>
              <a:gd name="T17" fmla="*/ 1315 h 1673"/>
              <a:gd name="T18" fmla="*/ 692 w 1245"/>
              <a:gd name="T19" fmla="*/ 1284 h 1673"/>
              <a:gd name="T20" fmla="*/ 778 w 1245"/>
              <a:gd name="T21" fmla="*/ 1206 h 1673"/>
              <a:gd name="T22" fmla="*/ 832 w 1245"/>
              <a:gd name="T23" fmla="*/ 1144 h 1673"/>
              <a:gd name="T24" fmla="*/ 871 w 1245"/>
              <a:gd name="T25" fmla="*/ 1074 h 1673"/>
              <a:gd name="T26" fmla="*/ 887 w 1245"/>
              <a:gd name="T27" fmla="*/ 1051 h 1673"/>
              <a:gd name="T28" fmla="*/ 918 w 1245"/>
              <a:gd name="T29" fmla="*/ 1012 h 1673"/>
              <a:gd name="T30" fmla="*/ 926 w 1245"/>
              <a:gd name="T31" fmla="*/ 989 h 1673"/>
              <a:gd name="T32" fmla="*/ 1011 w 1245"/>
              <a:gd name="T33" fmla="*/ 841 h 1673"/>
              <a:gd name="T34" fmla="*/ 1128 w 1245"/>
              <a:gd name="T35" fmla="*/ 498 h 1673"/>
              <a:gd name="T36" fmla="*/ 1198 w 1245"/>
              <a:gd name="T37" fmla="*/ 233 h 1673"/>
              <a:gd name="T38" fmla="*/ 1245 w 1245"/>
              <a:gd name="T39" fmla="*/ 117 h 1673"/>
              <a:gd name="T40" fmla="*/ 1245 w 1245"/>
              <a:gd name="T41" fmla="*/ 0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4" name="Freeform 6"/>
          <p:cNvSpPr>
            <a:spLocks/>
          </p:cNvSpPr>
          <p:nvPr/>
        </p:nvSpPr>
        <p:spPr bwMode="auto">
          <a:xfrm>
            <a:off x="3276600" y="2708275"/>
            <a:ext cx="863600" cy="215900"/>
          </a:xfrm>
          <a:custGeom>
            <a:avLst/>
            <a:gdLst>
              <a:gd name="T0" fmla="*/ 0 w 588"/>
              <a:gd name="T1" fmla="*/ 132 h 151"/>
              <a:gd name="T2" fmla="*/ 202 w 588"/>
              <a:gd name="T3" fmla="*/ 0 h 151"/>
              <a:gd name="T4" fmla="*/ 436 w 588"/>
              <a:gd name="T5" fmla="*/ 38 h 151"/>
              <a:gd name="T6" fmla="*/ 506 w 588"/>
              <a:gd name="T7" fmla="*/ 70 h 151"/>
              <a:gd name="T8" fmla="*/ 553 w 588"/>
              <a:gd name="T9" fmla="*/ 101 h 151"/>
              <a:gd name="T10" fmla="*/ 560 w 588"/>
              <a:gd name="T11" fmla="*/ 124 h 151"/>
              <a:gd name="T12" fmla="*/ 560 w 588"/>
              <a:gd name="T13" fmla="*/ 147 h 151"/>
            </a:gdLst>
            <a:ahLst/>
            <a:cxnLst>
              <a:cxn ang="0">
                <a:pos x="T0" y="T1"/>
              </a:cxn>
              <a:cxn ang="0">
                <a:pos x="T2" y="T3"/>
              </a:cxn>
              <a:cxn ang="0">
                <a:pos x="T4" y="T5"/>
              </a:cxn>
              <a:cxn ang="0">
                <a:pos x="T6" y="T7"/>
              </a:cxn>
              <a:cxn ang="0">
                <a:pos x="T8" y="T9"/>
              </a:cxn>
              <a:cxn ang="0">
                <a:pos x="T10" y="T11"/>
              </a:cxn>
              <a:cxn ang="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5" name="Freeform 7"/>
          <p:cNvSpPr>
            <a:spLocks/>
          </p:cNvSpPr>
          <p:nvPr/>
        </p:nvSpPr>
        <p:spPr bwMode="auto">
          <a:xfrm>
            <a:off x="4140200" y="2924175"/>
            <a:ext cx="2371725" cy="1398588"/>
          </a:xfrm>
          <a:custGeom>
            <a:avLst/>
            <a:gdLst>
              <a:gd name="T0" fmla="*/ 0 w 1494"/>
              <a:gd name="T1" fmla="*/ 0 h 881"/>
              <a:gd name="T2" fmla="*/ 39 w 1494"/>
              <a:gd name="T3" fmla="*/ 171 h 881"/>
              <a:gd name="T4" fmla="*/ 93 w 1494"/>
              <a:gd name="T5" fmla="*/ 296 h 881"/>
              <a:gd name="T6" fmla="*/ 101 w 1494"/>
              <a:gd name="T7" fmla="*/ 319 h 881"/>
              <a:gd name="T8" fmla="*/ 148 w 1494"/>
              <a:gd name="T9" fmla="*/ 350 h 881"/>
              <a:gd name="T10" fmla="*/ 303 w 1494"/>
              <a:gd name="T11" fmla="*/ 467 h 881"/>
              <a:gd name="T12" fmla="*/ 350 w 1494"/>
              <a:gd name="T13" fmla="*/ 506 h 881"/>
              <a:gd name="T14" fmla="*/ 397 w 1494"/>
              <a:gd name="T15" fmla="*/ 521 h 881"/>
              <a:gd name="T16" fmla="*/ 467 w 1494"/>
              <a:gd name="T17" fmla="*/ 552 h 881"/>
              <a:gd name="T18" fmla="*/ 560 w 1494"/>
              <a:gd name="T19" fmla="*/ 615 h 881"/>
              <a:gd name="T20" fmla="*/ 607 w 1494"/>
              <a:gd name="T21" fmla="*/ 630 h 881"/>
              <a:gd name="T22" fmla="*/ 747 w 1494"/>
              <a:gd name="T23" fmla="*/ 708 h 881"/>
              <a:gd name="T24" fmla="*/ 996 w 1494"/>
              <a:gd name="T25" fmla="*/ 794 h 881"/>
              <a:gd name="T26" fmla="*/ 1167 w 1494"/>
              <a:gd name="T27" fmla="*/ 856 h 881"/>
              <a:gd name="T28" fmla="*/ 1268 w 1494"/>
              <a:gd name="T29" fmla="*/ 864 h 881"/>
              <a:gd name="T30" fmla="*/ 1424 w 1494"/>
              <a:gd name="T31" fmla="*/ 879 h 881"/>
              <a:gd name="T32" fmla="*/ 1494 w 1494"/>
              <a:gd name="T33" fmla="*/ 879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6" name="Freeform 8"/>
          <p:cNvSpPr>
            <a:spLocks/>
          </p:cNvSpPr>
          <p:nvPr/>
        </p:nvSpPr>
        <p:spPr bwMode="auto">
          <a:xfrm>
            <a:off x="6516688" y="4292600"/>
            <a:ext cx="360362" cy="1357313"/>
          </a:xfrm>
          <a:custGeom>
            <a:avLst/>
            <a:gdLst>
              <a:gd name="T0" fmla="*/ 0 w 227"/>
              <a:gd name="T1" fmla="*/ 0 h 855"/>
              <a:gd name="T2" fmla="*/ 45 w 227"/>
              <a:gd name="T3" fmla="*/ 590 h 855"/>
              <a:gd name="T4" fmla="*/ 181 w 227"/>
              <a:gd name="T5" fmla="*/ 817 h 855"/>
              <a:gd name="T6" fmla="*/ 227 w 227"/>
              <a:gd name="T7" fmla="*/ 817 h 855"/>
            </a:gdLst>
            <a:ahLst/>
            <a:cxnLst>
              <a:cxn ang="0">
                <a:pos x="T0" y="T1"/>
              </a:cxn>
              <a:cxn ang="0">
                <a:pos x="T2" y="T3"/>
              </a:cxn>
              <a:cxn ang="0">
                <a:pos x="T4" y="T5"/>
              </a:cxn>
              <a:cxn ang="0">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7" name="Freeform 9"/>
          <p:cNvSpPr>
            <a:spLocks/>
          </p:cNvSpPr>
          <p:nvPr/>
        </p:nvSpPr>
        <p:spPr bwMode="auto">
          <a:xfrm>
            <a:off x="6845300" y="5589588"/>
            <a:ext cx="1182688" cy="693737"/>
          </a:xfrm>
          <a:custGeom>
            <a:avLst/>
            <a:gdLst>
              <a:gd name="T0" fmla="*/ 0 w 745"/>
              <a:gd name="T1" fmla="*/ 13 h 437"/>
              <a:gd name="T2" fmla="*/ 31 w 745"/>
              <a:gd name="T3" fmla="*/ 91 h 437"/>
              <a:gd name="T4" fmla="*/ 47 w 745"/>
              <a:gd name="T5" fmla="*/ 137 h 437"/>
              <a:gd name="T6" fmla="*/ 62 w 745"/>
              <a:gd name="T7" fmla="*/ 215 h 437"/>
              <a:gd name="T8" fmla="*/ 545 w 745"/>
              <a:gd name="T9" fmla="*/ 371 h 437"/>
              <a:gd name="T10" fmla="*/ 623 w 745"/>
              <a:gd name="T11" fmla="*/ 324 h 437"/>
              <a:gd name="T12" fmla="*/ 654 w 745"/>
              <a:gd name="T13" fmla="*/ 184 h 437"/>
              <a:gd name="T14" fmla="*/ 662 w 745"/>
              <a:gd name="T15" fmla="*/ 52 h 437"/>
              <a:gd name="T16" fmla="*/ 670 w 745"/>
              <a:gd name="T17" fmla="*/ 28 h 437"/>
              <a:gd name="T18" fmla="*/ 662 w 745"/>
              <a:gd name="T19" fmla="*/ 5 h 437"/>
              <a:gd name="T20" fmla="*/ 745 w 745"/>
              <a:gd name="T21"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noFill/>
          <a:ln w="28575" cap="flat" cmpd="sng">
            <a:solidFill>
              <a:schemeClr val="fo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8" name="Line 10"/>
          <p:cNvSpPr>
            <a:spLocks noChangeShapeType="1"/>
          </p:cNvSpPr>
          <p:nvPr/>
        </p:nvSpPr>
        <p:spPr bwMode="auto">
          <a:xfrm>
            <a:off x="7956550" y="5589588"/>
            <a:ext cx="576263" cy="0"/>
          </a:xfrm>
          <a:prstGeom prst="line">
            <a:avLst/>
          </a:prstGeom>
          <a:noFill/>
          <a:ln w="2857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9" name="Text Box 11"/>
          <p:cNvSpPr txBox="1">
            <a:spLocks noChangeArrowheads="1"/>
          </p:cNvSpPr>
          <p:nvPr/>
        </p:nvSpPr>
        <p:spPr bwMode="auto">
          <a:xfrm>
            <a:off x="2247900" y="5964238"/>
            <a:ext cx="708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dirty="0"/>
              <a:t>TIME</a:t>
            </a:r>
          </a:p>
        </p:txBody>
      </p:sp>
      <p:sp>
        <p:nvSpPr>
          <p:cNvPr id="27660" name="Line 12"/>
          <p:cNvSpPr>
            <a:spLocks noChangeShapeType="1"/>
          </p:cNvSpPr>
          <p:nvPr/>
        </p:nvSpPr>
        <p:spPr bwMode="auto">
          <a:xfrm>
            <a:off x="3059113" y="6165850"/>
            <a:ext cx="26654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61" name="Text Box 13"/>
          <p:cNvSpPr txBox="1">
            <a:spLocks noChangeArrowheads="1"/>
          </p:cNvSpPr>
          <p:nvPr/>
        </p:nvSpPr>
        <p:spPr bwMode="auto">
          <a:xfrm>
            <a:off x="611188" y="3213100"/>
            <a:ext cx="38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800" dirty="0"/>
              <a:t>AROUSAL</a:t>
            </a:r>
          </a:p>
        </p:txBody>
      </p:sp>
      <p:sp>
        <p:nvSpPr>
          <p:cNvPr id="27662" name="Line 14"/>
          <p:cNvSpPr>
            <a:spLocks noChangeShapeType="1"/>
          </p:cNvSpPr>
          <p:nvPr/>
        </p:nvSpPr>
        <p:spPr bwMode="auto">
          <a:xfrm flipV="1">
            <a:off x="755650" y="2420938"/>
            <a:ext cx="0" cy="7207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63" name="Text Box 15"/>
          <p:cNvSpPr txBox="1">
            <a:spLocks noChangeArrowheads="1"/>
          </p:cNvSpPr>
          <p:nvPr/>
        </p:nvSpPr>
        <p:spPr bwMode="auto">
          <a:xfrm>
            <a:off x="1331913"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Anxiety</a:t>
            </a:r>
          </a:p>
        </p:txBody>
      </p:sp>
      <p:sp>
        <p:nvSpPr>
          <p:cNvPr id="27664" name="Text Box 16"/>
          <p:cNvSpPr txBox="1">
            <a:spLocks noChangeArrowheads="1"/>
          </p:cNvSpPr>
          <p:nvPr/>
        </p:nvSpPr>
        <p:spPr bwMode="auto">
          <a:xfrm>
            <a:off x="1835150" y="4149725"/>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Anger</a:t>
            </a:r>
          </a:p>
        </p:txBody>
      </p:sp>
      <p:sp>
        <p:nvSpPr>
          <p:cNvPr id="27665" name="Text Box 17"/>
          <p:cNvSpPr txBox="1">
            <a:spLocks noChangeArrowheads="1"/>
          </p:cNvSpPr>
          <p:nvPr/>
        </p:nvSpPr>
        <p:spPr bwMode="auto">
          <a:xfrm>
            <a:off x="1835150" y="3500438"/>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Aggression</a:t>
            </a:r>
          </a:p>
        </p:txBody>
      </p:sp>
      <p:sp>
        <p:nvSpPr>
          <p:cNvPr id="27666" name="Text Box 18"/>
          <p:cNvSpPr txBox="1">
            <a:spLocks noChangeArrowheads="1"/>
          </p:cNvSpPr>
          <p:nvPr/>
        </p:nvSpPr>
        <p:spPr bwMode="auto">
          <a:xfrm>
            <a:off x="2268538" y="2708275"/>
            <a:ext cx="7473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b="1" dirty="0" smtClean="0">
                <a:solidFill>
                  <a:schemeClr val="hlink"/>
                </a:solidFill>
              </a:rPr>
              <a:t>Crisis</a:t>
            </a:r>
            <a:endParaRPr lang="en-GB" altLang="en-US" sz="1600" b="1" dirty="0">
              <a:solidFill>
                <a:schemeClr val="hlink"/>
              </a:solidFill>
            </a:endParaRPr>
          </a:p>
        </p:txBody>
      </p:sp>
      <p:sp>
        <p:nvSpPr>
          <p:cNvPr id="27667" name="Text Box 19"/>
          <p:cNvSpPr txBox="1">
            <a:spLocks noChangeArrowheads="1"/>
          </p:cNvSpPr>
          <p:nvPr/>
        </p:nvSpPr>
        <p:spPr bwMode="auto">
          <a:xfrm>
            <a:off x="1331913" y="1916113"/>
            <a:ext cx="746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Trigger</a:t>
            </a:r>
          </a:p>
          <a:p>
            <a:pPr algn="ctr"/>
            <a:r>
              <a:rPr lang="en-GB" altLang="en-US" sz="1400" u="sng" dirty="0"/>
              <a:t>Phase</a:t>
            </a:r>
          </a:p>
        </p:txBody>
      </p:sp>
      <p:sp>
        <p:nvSpPr>
          <p:cNvPr id="27668" name="Text Box 20"/>
          <p:cNvSpPr txBox="1">
            <a:spLocks noChangeArrowheads="1"/>
          </p:cNvSpPr>
          <p:nvPr/>
        </p:nvSpPr>
        <p:spPr bwMode="auto">
          <a:xfrm>
            <a:off x="2339975" y="1916113"/>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Escalation</a:t>
            </a:r>
          </a:p>
          <a:p>
            <a:pPr algn="ctr"/>
            <a:r>
              <a:rPr lang="en-GB" altLang="en-US" sz="1400" u="sng" dirty="0"/>
              <a:t>Phase</a:t>
            </a:r>
          </a:p>
        </p:txBody>
      </p:sp>
      <p:sp>
        <p:nvSpPr>
          <p:cNvPr id="27669" name="Text Box 21"/>
          <p:cNvSpPr txBox="1">
            <a:spLocks noChangeArrowheads="1"/>
          </p:cNvSpPr>
          <p:nvPr/>
        </p:nvSpPr>
        <p:spPr bwMode="auto">
          <a:xfrm>
            <a:off x="3419475" y="1916113"/>
            <a:ext cx="647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Crisis</a:t>
            </a:r>
          </a:p>
          <a:p>
            <a:pPr algn="ctr"/>
            <a:r>
              <a:rPr lang="en-GB" altLang="en-US" sz="1400" u="sng" dirty="0"/>
              <a:t>Phase</a:t>
            </a:r>
          </a:p>
        </p:txBody>
      </p:sp>
      <p:sp>
        <p:nvSpPr>
          <p:cNvPr id="27670" name="Text Box 22"/>
          <p:cNvSpPr txBox="1">
            <a:spLocks noChangeArrowheads="1"/>
          </p:cNvSpPr>
          <p:nvPr/>
        </p:nvSpPr>
        <p:spPr bwMode="auto">
          <a:xfrm>
            <a:off x="4643438" y="1916113"/>
            <a:ext cx="903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Recovery</a:t>
            </a:r>
          </a:p>
          <a:p>
            <a:pPr algn="ctr"/>
            <a:r>
              <a:rPr lang="en-GB" altLang="en-US" sz="1400" u="sng" dirty="0"/>
              <a:t>Phase</a:t>
            </a:r>
          </a:p>
        </p:txBody>
      </p:sp>
      <p:sp>
        <p:nvSpPr>
          <p:cNvPr id="27671" name="Text Box 23"/>
          <p:cNvSpPr txBox="1">
            <a:spLocks noChangeArrowheads="1"/>
          </p:cNvSpPr>
          <p:nvPr/>
        </p:nvSpPr>
        <p:spPr bwMode="auto">
          <a:xfrm>
            <a:off x="6156325" y="1916113"/>
            <a:ext cx="984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Post Crisis</a:t>
            </a:r>
          </a:p>
          <a:p>
            <a:pPr algn="ctr"/>
            <a:r>
              <a:rPr lang="en-GB" altLang="en-US" sz="1400" u="sng" dirty="0"/>
              <a:t>Phase</a:t>
            </a:r>
          </a:p>
        </p:txBody>
      </p:sp>
      <p:sp>
        <p:nvSpPr>
          <p:cNvPr id="27672" name="Text Box 24"/>
          <p:cNvSpPr txBox="1">
            <a:spLocks noChangeArrowheads="1"/>
          </p:cNvSpPr>
          <p:nvPr/>
        </p:nvSpPr>
        <p:spPr bwMode="auto">
          <a:xfrm>
            <a:off x="7885113" y="1916113"/>
            <a:ext cx="860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Learning</a:t>
            </a:r>
          </a:p>
          <a:p>
            <a:pPr algn="ctr"/>
            <a:r>
              <a:rPr lang="en-GB" altLang="en-US" sz="1400" u="sng" dirty="0"/>
              <a:t>Phase</a:t>
            </a:r>
          </a:p>
        </p:txBody>
      </p:sp>
      <p:sp>
        <p:nvSpPr>
          <p:cNvPr id="27673" name="Text Box 25"/>
          <p:cNvSpPr txBox="1">
            <a:spLocks noChangeArrowheads="1"/>
          </p:cNvSpPr>
          <p:nvPr/>
        </p:nvSpPr>
        <p:spPr bwMode="auto">
          <a:xfrm>
            <a:off x="7478713" y="5229225"/>
            <a:ext cx="1665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Baseline Behaviour</a:t>
            </a:r>
          </a:p>
        </p:txBody>
      </p:sp>
      <p:sp>
        <p:nvSpPr>
          <p:cNvPr id="27674" name="Text Box 26"/>
          <p:cNvSpPr txBox="1">
            <a:spLocks noChangeArrowheads="1"/>
          </p:cNvSpPr>
          <p:nvPr/>
        </p:nvSpPr>
        <p:spPr bwMode="auto">
          <a:xfrm>
            <a:off x="6877050" y="5734050"/>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Exhaustion</a:t>
            </a:r>
          </a:p>
        </p:txBody>
      </p:sp>
      <p:sp>
        <p:nvSpPr>
          <p:cNvPr id="27675" name="Text Box 27"/>
          <p:cNvSpPr txBox="1">
            <a:spLocks noChangeArrowheads="1"/>
          </p:cNvSpPr>
          <p:nvPr/>
        </p:nvSpPr>
        <p:spPr bwMode="auto">
          <a:xfrm>
            <a:off x="6011863" y="2852738"/>
            <a:ext cx="1131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Additional </a:t>
            </a:r>
          </a:p>
          <a:p>
            <a:r>
              <a:rPr lang="en-GB" altLang="en-US" sz="1600" dirty="0"/>
              <a:t>Assaults</a:t>
            </a:r>
          </a:p>
        </p:txBody>
      </p:sp>
      <p:sp>
        <p:nvSpPr>
          <p:cNvPr id="27676" name="Line 28"/>
          <p:cNvSpPr>
            <a:spLocks noChangeShapeType="1"/>
          </p:cNvSpPr>
          <p:nvPr/>
        </p:nvSpPr>
        <p:spPr bwMode="auto">
          <a:xfrm flipH="1">
            <a:off x="5148263" y="314166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Tree>
    <p:extLst>
      <p:ext uri="{BB962C8B-B14F-4D97-AF65-F5344CB8AC3E}">
        <p14:creationId xmlns:p14="http://schemas.microsoft.com/office/powerpoint/2010/main" val="2594180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67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65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65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65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animBg="1"/>
      <p:bldP spid="27655" grpId="0" animBg="1"/>
      <p:bldP spid="27656" grpId="0" animBg="1"/>
      <p:bldP spid="27657" grpId="0" animBg="1"/>
      <p:bldP spid="27658" grpId="0" animBg="1"/>
      <p:bldP spid="27664" grpId="0"/>
      <p:bldP spid="27665" grpId="0"/>
      <p:bldP spid="27666" grpId="0"/>
      <p:bldP spid="27674" grpId="0"/>
      <p:bldP spid="27675" grpId="0"/>
      <p:bldP spid="2767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GB" altLang="en-US" dirty="0" smtClean="0"/>
              <a:t>The Arousal Cycle</a:t>
            </a:r>
          </a:p>
        </p:txBody>
      </p:sp>
      <p:sp>
        <p:nvSpPr>
          <p:cNvPr id="19459" name="Line 3"/>
          <p:cNvSpPr>
            <a:spLocks noChangeShapeType="1"/>
          </p:cNvSpPr>
          <p:nvPr/>
        </p:nvSpPr>
        <p:spPr bwMode="auto">
          <a:xfrm>
            <a:off x="1258888" y="2276475"/>
            <a:ext cx="0" cy="3313113"/>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19460" name="Line 4"/>
          <p:cNvSpPr>
            <a:spLocks noChangeShapeType="1"/>
          </p:cNvSpPr>
          <p:nvPr/>
        </p:nvSpPr>
        <p:spPr bwMode="auto">
          <a:xfrm>
            <a:off x="1258888" y="5589588"/>
            <a:ext cx="7058025"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3" name="Freeform 5"/>
          <p:cNvSpPr>
            <a:spLocks/>
          </p:cNvSpPr>
          <p:nvPr/>
        </p:nvSpPr>
        <p:spPr bwMode="auto">
          <a:xfrm>
            <a:off x="1285875" y="2916238"/>
            <a:ext cx="1976438" cy="2655887"/>
          </a:xfrm>
          <a:custGeom>
            <a:avLst/>
            <a:gdLst>
              <a:gd name="T0" fmla="*/ 0 w 1245"/>
              <a:gd name="T1" fmla="*/ 2655887 h 1673"/>
              <a:gd name="T2" fmla="*/ 209550 w 1245"/>
              <a:gd name="T3" fmla="*/ 2606675 h 1673"/>
              <a:gd name="T4" fmla="*/ 333375 w 1245"/>
              <a:gd name="T5" fmla="*/ 2544762 h 1673"/>
              <a:gd name="T6" fmla="*/ 419100 w 1245"/>
              <a:gd name="T7" fmla="*/ 2520950 h 1673"/>
              <a:gd name="T8" fmla="*/ 604838 w 1245"/>
              <a:gd name="T9" fmla="*/ 2397125 h 1673"/>
              <a:gd name="T10" fmla="*/ 715963 w 1245"/>
              <a:gd name="T11" fmla="*/ 2322512 h 1673"/>
              <a:gd name="T12" fmla="*/ 814388 w 1245"/>
              <a:gd name="T13" fmla="*/ 2249487 h 1673"/>
              <a:gd name="T14" fmla="*/ 987425 w 1245"/>
              <a:gd name="T15" fmla="*/ 2125662 h 1673"/>
              <a:gd name="T16" fmla="*/ 1025525 w 1245"/>
              <a:gd name="T17" fmla="*/ 2087562 h 1673"/>
              <a:gd name="T18" fmla="*/ 1098550 w 1245"/>
              <a:gd name="T19" fmla="*/ 2038350 h 1673"/>
              <a:gd name="T20" fmla="*/ 1235075 w 1245"/>
              <a:gd name="T21" fmla="*/ 1914525 h 1673"/>
              <a:gd name="T22" fmla="*/ 1320800 w 1245"/>
              <a:gd name="T23" fmla="*/ 1816100 h 1673"/>
              <a:gd name="T24" fmla="*/ 1382713 w 1245"/>
              <a:gd name="T25" fmla="*/ 1704975 h 1673"/>
              <a:gd name="T26" fmla="*/ 1408113 w 1245"/>
              <a:gd name="T27" fmla="*/ 1668462 h 1673"/>
              <a:gd name="T28" fmla="*/ 1457325 w 1245"/>
              <a:gd name="T29" fmla="*/ 1606550 h 1673"/>
              <a:gd name="T30" fmla="*/ 1470025 w 1245"/>
              <a:gd name="T31" fmla="*/ 1570037 h 1673"/>
              <a:gd name="T32" fmla="*/ 1604963 w 1245"/>
              <a:gd name="T33" fmla="*/ 1335087 h 1673"/>
              <a:gd name="T34" fmla="*/ 1790700 w 1245"/>
              <a:gd name="T35" fmla="*/ 790575 h 1673"/>
              <a:gd name="T36" fmla="*/ 1901825 w 1245"/>
              <a:gd name="T37" fmla="*/ 369887 h 1673"/>
              <a:gd name="T38" fmla="*/ 1976438 w 1245"/>
              <a:gd name="T39" fmla="*/ 185737 h 1673"/>
              <a:gd name="T40" fmla="*/ 1976438 w 1245"/>
              <a:gd name="T41" fmla="*/ 0 h 16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4" name="Freeform 6"/>
          <p:cNvSpPr>
            <a:spLocks/>
          </p:cNvSpPr>
          <p:nvPr/>
        </p:nvSpPr>
        <p:spPr bwMode="auto">
          <a:xfrm>
            <a:off x="3276600" y="2708275"/>
            <a:ext cx="863600" cy="215900"/>
          </a:xfrm>
          <a:custGeom>
            <a:avLst/>
            <a:gdLst>
              <a:gd name="T0" fmla="*/ 0 w 588"/>
              <a:gd name="T1" fmla="*/ 188734 h 151"/>
              <a:gd name="T2" fmla="*/ 296679 w 588"/>
              <a:gd name="T3" fmla="*/ 0 h 151"/>
              <a:gd name="T4" fmla="*/ 640356 w 588"/>
              <a:gd name="T5" fmla="*/ 54332 h 151"/>
              <a:gd name="T6" fmla="*/ 743166 w 588"/>
              <a:gd name="T7" fmla="*/ 100086 h 151"/>
              <a:gd name="T8" fmla="*/ 812195 w 588"/>
              <a:gd name="T9" fmla="*/ 144410 h 151"/>
              <a:gd name="T10" fmla="*/ 822476 w 588"/>
              <a:gd name="T11" fmla="*/ 177295 h 151"/>
              <a:gd name="T12" fmla="*/ 822476 w 588"/>
              <a:gd name="T13" fmla="*/ 210181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5" name="Freeform 7"/>
          <p:cNvSpPr>
            <a:spLocks/>
          </p:cNvSpPr>
          <p:nvPr/>
        </p:nvSpPr>
        <p:spPr bwMode="auto">
          <a:xfrm>
            <a:off x="4140200" y="2924175"/>
            <a:ext cx="2371725" cy="1398588"/>
          </a:xfrm>
          <a:custGeom>
            <a:avLst/>
            <a:gdLst>
              <a:gd name="T0" fmla="*/ 0 w 1494"/>
              <a:gd name="T1" fmla="*/ 0 h 881"/>
              <a:gd name="T2" fmla="*/ 61913 w 1494"/>
              <a:gd name="T3" fmla="*/ 271463 h 881"/>
              <a:gd name="T4" fmla="*/ 147638 w 1494"/>
              <a:gd name="T5" fmla="*/ 469900 h 881"/>
              <a:gd name="T6" fmla="*/ 160338 w 1494"/>
              <a:gd name="T7" fmla="*/ 506413 h 881"/>
              <a:gd name="T8" fmla="*/ 234950 w 1494"/>
              <a:gd name="T9" fmla="*/ 555625 h 881"/>
              <a:gd name="T10" fmla="*/ 481013 w 1494"/>
              <a:gd name="T11" fmla="*/ 741363 h 881"/>
              <a:gd name="T12" fmla="*/ 555625 w 1494"/>
              <a:gd name="T13" fmla="*/ 803275 h 881"/>
              <a:gd name="T14" fmla="*/ 630238 w 1494"/>
              <a:gd name="T15" fmla="*/ 827088 h 881"/>
              <a:gd name="T16" fmla="*/ 741363 w 1494"/>
              <a:gd name="T17" fmla="*/ 876300 h 881"/>
              <a:gd name="T18" fmla="*/ 889000 w 1494"/>
              <a:gd name="T19" fmla="*/ 976313 h 881"/>
              <a:gd name="T20" fmla="*/ 963613 w 1494"/>
              <a:gd name="T21" fmla="*/ 1000125 h 881"/>
              <a:gd name="T22" fmla="*/ 1185863 w 1494"/>
              <a:gd name="T23" fmla="*/ 1123950 h 881"/>
              <a:gd name="T24" fmla="*/ 1581150 w 1494"/>
              <a:gd name="T25" fmla="*/ 1260475 h 881"/>
              <a:gd name="T26" fmla="*/ 1852613 w 1494"/>
              <a:gd name="T27" fmla="*/ 1358900 h 881"/>
              <a:gd name="T28" fmla="*/ 2012950 w 1494"/>
              <a:gd name="T29" fmla="*/ 1371600 h 881"/>
              <a:gd name="T30" fmla="*/ 2260600 w 1494"/>
              <a:gd name="T31" fmla="*/ 1395413 h 881"/>
              <a:gd name="T32" fmla="*/ 2371725 w 1494"/>
              <a:gd name="T33" fmla="*/ 1395413 h 8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6" name="Freeform 8"/>
          <p:cNvSpPr>
            <a:spLocks/>
          </p:cNvSpPr>
          <p:nvPr/>
        </p:nvSpPr>
        <p:spPr bwMode="auto">
          <a:xfrm>
            <a:off x="6516688" y="4292600"/>
            <a:ext cx="360362" cy="1357313"/>
          </a:xfrm>
          <a:custGeom>
            <a:avLst/>
            <a:gdLst>
              <a:gd name="T0" fmla="*/ 0 w 227"/>
              <a:gd name="T1" fmla="*/ 0 h 855"/>
              <a:gd name="T2" fmla="*/ 71437 w 227"/>
              <a:gd name="T3" fmla="*/ 936625 h 855"/>
              <a:gd name="T4" fmla="*/ 287337 w 227"/>
              <a:gd name="T5" fmla="*/ 1296988 h 855"/>
              <a:gd name="T6" fmla="*/ 360362 w 227"/>
              <a:gd name="T7" fmla="*/ 1296988 h 8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7" name="Freeform 9"/>
          <p:cNvSpPr>
            <a:spLocks/>
          </p:cNvSpPr>
          <p:nvPr/>
        </p:nvSpPr>
        <p:spPr bwMode="auto">
          <a:xfrm>
            <a:off x="6845300" y="5589588"/>
            <a:ext cx="1182688" cy="693737"/>
          </a:xfrm>
          <a:custGeom>
            <a:avLst/>
            <a:gdLst>
              <a:gd name="T0" fmla="*/ 0 w 745"/>
              <a:gd name="T1" fmla="*/ 20637 h 437"/>
              <a:gd name="T2" fmla="*/ 49213 w 745"/>
              <a:gd name="T3" fmla="*/ 144462 h 437"/>
              <a:gd name="T4" fmla="*/ 74613 w 745"/>
              <a:gd name="T5" fmla="*/ 217487 h 437"/>
              <a:gd name="T6" fmla="*/ 98425 w 745"/>
              <a:gd name="T7" fmla="*/ 341312 h 437"/>
              <a:gd name="T8" fmla="*/ 865188 w 745"/>
              <a:gd name="T9" fmla="*/ 588962 h 437"/>
              <a:gd name="T10" fmla="*/ 989013 w 745"/>
              <a:gd name="T11" fmla="*/ 514350 h 437"/>
              <a:gd name="T12" fmla="*/ 1038225 w 745"/>
              <a:gd name="T13" fmla="*/ 292100 h 437"/>
              <a:gd name="T14" fmla="*/ 1050925 w 745"/>
              <a:gd name="T15" fmla="*/ 82550 h 437"/>
              <a:gd name="T16" fmla="*/ 1063625 w 745"/>
              <a:gd name="T17" fmla="*/ 44450 h 437"/>
              <a:gd name="T18" fmla="*/ 1050925 w 745"/>
              <a:gd name="T19" fmla="*/ 7937 h 437"/>
              <a:gd name="T20" fmla="*/ 1182688 w 745"/>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noFill/>
          <a:ln w="28575" cap="flat" cmpd="sng">
            <a:solidFill>
              <a:schemeClr val="fo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58" name="Line 10"/>
          <p:cNvSpPr>
            <a:spLocks noChangeShapeType="1"/>
          </p:cNvSpPr>
          <p:nvPr/>
        </p:nvSpPr>
        <p:spPr bwMode="auto">
          <a:xfrm>
            <a:off x="7956550" y="5589588"/>
            <a:ext cx="576263" cy="0"/>
          </a:xfrm>
          <a:prstGeom prst="line">
            <a:avLst/>
          </a:prstGeom>
          <a:noFill/>
          <a:ln w="2857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19467" name="Text Box 11"/>
          <p:cNvSpPr txBox="1">
            <a:spLocks noChangeArrowheads="1"/>
          </p:cNvSpPr>
          <p:nvPr/>
        </p:nvSpPr>
        <p:spPr bwMode="auto">
          <a:xfrm>
            <a:off x="2247900" y="5964238"/>
            <a:ext cx="708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TIME</a:t>
            </a:r>
          </a:p>
        </p:txBody>
      </p:sp>
      <p:sp>
        <p:nvSpPr>
          <p:cNvPr id="19468" name="Line 12"/>
          <p:cNvSpPr>
            <a:spLocks noChangeShapeType="1"/>
          </p:cNvSpPr>
          <p:nvPr/>
        </p:nvSpPr>
        <p:spPr bwMode="auto">
          <a:xfrm>
            <a:off x="3059113" y="6165850"/>
            <a:ext cx="26654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19469" name="Text Box 13"/>
          <p:cNvSpPr txBox="1">
            <a:spLocks noChangeArrowheads="1"/>
          </p:cNvSpPr>
          <p:nvPr/>
        </p:nvSpPr>
        <p:spPr bwMode="auto">
          <a:xfrm>
            <a:off x="611188" y="3213100"/>
            <a:ext cx="38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AROUSAL</a:t>
            </a:r>
          </a:p>
        </p:txBody>
      </p:sp>
      <p:sp>
        <p:nvSpPr>
          <p:cNvPr id="19470" name="Line 14"/>
          <p:cNvSpPr>
            <a:spLocks noChangeShapeType="1"/>
          </p:cNvSpPr>
          <p:nvPr/>
        </p:nvSpPr>
        <p:spPr bwMode="auto">
          <a:xfrm flipV="1">
            <a:off x="755650" y="2420938"/>
            <a:ext cx="0" cy="7207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7663" name="Text Box 15"/>
          <p:cNvSpPr txBox="1">
            <a:spLocks noChangeArrowheads="1"/>
          </p:cNvSpPr>
          <p:nvPr/>
        </p:nvSpPr>
        <p:spPr bwMode="auto">
          <a:xfrm>
            <a:off x="1331913"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Anxiety</a:t>
            </a:r>
          </a:p>
        </p:txBody>
      </p:sp>
      <p:sp>
        <p:nvSpPr>
          <p:cNvPr id="27664" name="Text Box 16"/>
          <p:cNvSpPr txBox="1">
            <a:spLocks noChangeArrowheads="1"/>
          </p:cNvSpPr>
          <p:nvPr/>
        </p:nvSpPr>
        <p:spPr bwMode="auto">
          <a:xfrm>
            <a:off x="1835150" y="4149725"/>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Anger</a:t>
            </a:r>
          </a:p>
        </p:txBody>
      </p:sp>
      <p:sp>
        <p:nvSpPr>
          <p:cNvPr id="27665" name="Text Box 17"/>
          <p:cNvSpPr txBox="1">
            <a:spLocks noChangeArrowheads="1"/>
          </p:cNvSpPr>
          <p:nvPr/>
        </p:nvSpPr>
        <p:spPr bwMode="auto">
          <a:xfrm>
            <a:off x="1835150" y="3500438"/>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Aggression</a:t>
            </a:r>
          </a:p>
        </p:txBody>
      </p:sp>
      <p:sp>
        <p:nvSpPr>
          <p:cNvPr id="27666" name="Text Box 18"/>
          <p:cNvSpPr txBox="1">
            <a:spLocks noChangeArrowheads="1"/>
          </p:cNvSpPr>
          <p:nvPr/>
        </p:nvSpPr>
        <p:spPr bwMode="auto">
          <a:xfrm>
            <a:off x="2268538" y="2708275"/>
            <a:ext cx="7473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b="1" dirty="0" smtClean="0">
                <a:solidFill>
                  <a:srgbClr val="FF0000"/>
                </a:solidFill>
              </a:rPr>
              <a:t>Crisis</a:t>
            </a:r>
            <a:endParaRPr lang="en-GB" altLang="en-US" sz="1600" b="1" dirty="0">
              <a:solidFill>
                <a:srgbClr val="FF0000"/>
              </a:solidFill>
            </a:endParaRPr>
          </a:p>
        </p:txBody>
      </p:sp>
      <p:sp>
        <p:nvSpPr>
          <p:cNvPr id="19475" name="Text Box 19"/>
          <p:cNvSpPr txBox="1">
            <a:spLocks noChangeArrowheads="1"/>
          </p:cNvSpPr>
          <p:nvPr/>
        </p:nvSpPr>
        <p:spPr bwMode="auto">
          <a:xfrm>
            <a:off x="1331913" y="1916113"/>
            <a:ext cx="746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Trigger</a:t>
            </a:r>
          </a:p>
          <a:p>
            <a:pPr algn="ctr" eaLnBrk="1" fontAlgn="base" hangingPunct="1">
              <a:spcBef>
                <a:spcPct val="0"/>
              </a:spcBef>
              <a:spcAft>
                <a:spcPct val="0"/>
              </a:spcAft>
            </a:pPr>
            <a:r>
              <a:rPr lang="en-GB" altLang="en-US" sz="1400" u="sng" dirty="0">
                <a:solidFill>
                  <a:srgbClr val="000000"/>
                </a:solidFill>
              </a:rPr>
              <a:t>Phase</a:t>
            </a:r>
          </a:p>
        </p:txBody>
      </p:sp>
      <p:sp>
        <p:nvSpPr>
          <p:cNvPr id="19476" name="Text Box 20"/>
          <p:cNvSpPr txBox="1">
            <a:spLocks noChangeArrowheads="1"/>
          </p:cNvSpPr>
          <p:nvPr/>
        </p:nvSpPr>
        <p:spPr bwMode="auto">
          <a:xfrm>
            <a:off x="2339975" y="1916113"/>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Escalation</a:t>
            </a:r>
          </a:p>
          <a:p>
            <a:pPr algn="ctr" eaLnBrk="1" fontAlgn="base" hangingPunct="1">
              <a:spcBef>
                <a:spcPct val="0"/>
              </a:spcBef>
              <a:spcAft>
                <a:spcPct val="0"/>
              </a:spcAft>
            </a:pPr>
            <a:r>
              <a:rPr lang="en-GB" altLang="en-US" sz="1400" u="sng" dirty="0">
                <a:solidFill>
                  <a:srgbClr val="000000"/>
                </a:solidFill>
              </a:rPr>
              <a:t>Phase</a:t>
            </a:r>
          </a:p>
        </p:txBody>
      </p:sp>
      <p:sp>
        <p:nvSpPr>
          <p:cNvPr id="19477" name="Text Box 21"/>
          <p:cNvSpPr txBox="1">
            <a:spLocks noChangeArrowheads="1"/>
          </p:cNvSpPr>
          <p:nvPr/>
        </p:nvSpPr>
        <p:spPr bwMode="auto">
          <a:xfrm>
            <a:off x="3419475" y="1916113"/>
            <a:ext cx="647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Crisis</a:t>
            </a:r>
          </a:p>
          <a:p>
            <a:pPr algn="ctr" eaLnBrk="1" fontAlgn="base" hangingPunct="1">
              <a:spcBef>
                <a:spcPct val="0"/>
              </a:spcBef>
              <a:spcAft>
                <a:spcPct val="0"/>
              </a:spcAft>
            </a:pPr>
            <a:r>
              <a:rPr lang="en-GB" altLang="en-US" sz="1400" u="sng" dirty="0">
                <a:solidFill>
                  <a:srgbClr val="000000"/>
                </a:solidFill>
              </a:rPr>
              <a:t>Phase</a:t>
            </a:r>
          </a:p>
        </p:txBody>
      </p:sp>
      <p:sp>
        <p:nvSpPr>
          <p:cNvPr id="19478" name="Text Box 22"/>
          <p:cNvSpPr txBox="1">
            <a:spLocks noChangeArrowheads="1"/>
          </p:cNvSpPr>
          <p:nvPr/>
        </p:nvSpPr>
        <p:spPr bwMode="auto">
          <a:xfrm>
            <a:off x="4643438" y="1916113"/>
            <a:ext cx="903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Recovery</a:t>
            </a:r>
          </a:p>
          <a:p>
            <a:pPr algn="ctr" eaLnBrk="1" fontAlgn="base" hangingPunct="1">
              <a:spcBef>
                <a:spcPct val="0"/>
              </a:spcBef>
              <a:spcAft>
                <a:spcPct val="0"/>
              </a:spcAft>
            </a:pPr>
            <a:r>
              <a:rPr lang="en-GB" altLang="en-US" sz="1400" u="sng" dirty="0">
                <a:solidFill>
                  <a:srgbClr val="000000"/>
                </a:solidFill>
              </a:rPr>
              <a:t>Phase</a:t>
            </a:r>
          </a:p>
        </p:txBody>
      </p:sp>
      <p:sp>
        <p:nvSpPr>
          <p:cNvPr id="19479" name="Text Box 23"/>
          <p:cNvSpPr txBox="1">
            <a:spLocks noChangeArrowheads="1"/>
          </p:cNvSpPr>
          <p:nvPr/>
        </p:nvSpPr>
        <p:spPr bwMode="auto">
          <a:xfrm>
            <a:off x="6156325" y="1916113"/>
            <a:ext cx="984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Post Crisis</a:t>
            </a:r>
          </a:p>
          <a:p>
            <a:pPr algn="ctr" eaLnBrk="1" fontAlgn="base" hangingPunct="1">
              <a:spcBef>
                <a:spcPct val="0"/>
              </a:spcBef>
              <a:spcAft>
                <a:spcPct val="0"/>
              </a:spcAft>
            </a:pPr>
            <a:r>
              <a:rPr lang="en-GB" altLang="en-US" sz="1400" u="sng" dirty="0">
                <a:solidFill>
                  <a:srgbClr val="000000"/>
                </a:solidFill>
              </a:rPr>
              <a:t>Phase</a:t>
            </a:r>
          </a:p>
        </p:txBody>
      </p:sp>
      <p:sp>
        <p:nvSpPr>
          <p:cNvPr id="19480" name="Text Box 24"/>
          <p:cNvSpPr txBox="1">
            <a:spLocks noChangeArrowheads="1"/>
          </p:cNvSpPr>
          <p:nvPr/>
        </p:nvSpPr>
        <p:spPr bwMode="auto">
          <a:xfrm>
            <a:off x="7885113" y="1916113"/>
            <a:ext cx="860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Learning</a:t>
            </a:r>
          </a:p>
          <a:p>
            <a:pPr algn="ctr" eaLnBrk="1" fontAlgn="base" hangingPunct="1">
              <a:spcBef>
                <a:spcPct val="0"/>
              </a:spcBef>
              <a:spcAft>
                <a:spcPct val="0"/>
              </a:spcAft>
            </a:pPr>
            <a:r>
              <a:rPr lang="en-GB" altLang="en-US" sz="1400" u="sng" dirty="0">
                <a:solidFill>
                  <a:srgbClr val="000000"/>
                </a:solidFill>
              </a:rPr>
              <a:t>Phase</a:t>
            </a:r>
          </a:p>
        </p:txBody>
      </p:sp>
      <p:sp>
        <p:nvSpPr>
          <p:cNvPr id="19481" name="Text Box 25"/>
          <p:cNvSpPr txBox="1">
            <a:spLocks noChangeArrowheads="1"/>
          </p:cNvSpPr>
          <p:nvPr/>
        </p:nvSpPr>
        <p:spPr bwMode="auto">
          <a:xfrm>
            <a:off x="7478713" y="5229225"/>
            <a:ext cx="1665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Baseline Behaviour</a:t>
            </a:r>
          </a:p>
        </p:txBody>
      </p:sp>
      <p:sp>
        <p:nvSpPr>
          <p:cNvPr id="27674" name="Text Box 26"/>
          <p:cNvSpPr txBox="1">
            <a:spLocks noChangeArrowheads="1"/>
          </p:cNvSpPr>
          <p:nvPr/>
        </p:nvSpPr>
        <p:spPr bwMode="auto">
          <a:xfrm>
            <a:off x="6877050" y="5734050"/>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Exhaustion</a:t>
            </a:r>
          </a:p>
        </p:txBody>
      </p:sp>
      <p:sp>
        <p:nvSpPr>
          <p:cNvPr id="27675" name="Text Box 27"/>
          <p:cNvSpPr txBox="1">
            <a:spLocks noChangeArrowheads="1"/>
          </p:cNvSpPr>
          <p:nvPr/>
        </p:nvSpPr>
        <p:spPr bwMode="auto">
          <a:xfrm>
            <a:off x="6011863" y="2852738"/>
            <a:ext cx="1131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Additional </a:t>
            </a:r>
          </a:p>
          <a:p>
            <a:pPr eaLnBrk="1" fontAlgn="base" hangingPunct="1">
              <a:spcBef>
                <a:spcPct val="0"/>
              </a:spcBef>
              <a:spcAft>
                <a:spcPct val="0"/>
              </a:spcAft>
            </a:pPr>
            <a:r>
              <a:rPr lang="en-GB" altLang="en-US" sz="1600" dirty="0" smtClean="0">
                <a:solidFill>
                  <a:srgbClr val="000000"/>
                </a:solidFill>
              </a:rPr>
              <a:t>Outbursts</a:t>
            </a:r>
            <a:endParaRPr lang="en-GB" altLang="en-US" sz="1600" dirty="0">
              <a:solidFill>
                <a:srgbClr val="000000"/>
              </a:solidFill>
            </a:endParaRPr>
          </a:p>
        </p:txBody>
      </p:sp>
      <p:sp>
        <p:nvSpPr>
          <p:cNvPr id="27676" name="Line 28"/>
          <p:cNvSpPr>
            <a:spLocks noChangeShapeType="1"/>
          </p:cNvSpPr>
          <p:nvPr/>
        </p:nvSpPr>
        <p:spPr bwMode="auto">
          <a:xfrm flipH="1">
            <a:off x="5148263" y="314166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 name="TextBox 1"/>
          <p:cNvSpPr txBox="1"/>
          <p:nvPr/>
        </p:nvSpPr>
        <p:spPr>
          <a:xfrm>
            <a:off x="3262313" y="5013176"/>
            <a:ext cx="2257221" cy="369332"/>
          </a:xfrm>
          <a:prstGeom prst="rect">
            <a:avLst/>
          </a:prstGeom>
          <a:noFill/>
        </p:spPr>
        <p:txBody>
          <a:bodyPr wrap="none" rtlCol="0">
            <a:spAutoFit/>
          </a:bodyPr>
          <a:lstStyle/>
          <a:p>
            <a:r>
              <a:rPr lang="en-GB" dirty="0" smtClean="0"/>
              <a:t>PERCEIVED THREAT</a:t>
            </a:r>
            <a:endParaRPr lang="en-GB" dirty="0"/>
          </a:p>
        </p:txBody>
      </p:sp>
      <p:cxnSp>
        <p:nvCxnSpPr>
          <p:cNvPr id="4" name="Straight Arrow Connector 3"/>
          <p:cNvCxnSpPr>
            <a:stCxn id="2" idx="1"/>
          </p:cNvCxnSpPr>
          <p:nvPr/>
        </p:nvCxnSpPr>
        <p:spPr bwMode="auto">
          <a:xfrm flipH="1">
            <a:off x="2078039" y="5197842"/>
            <a:ext cx="1184274" cy="29796"/>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3131840" y="4517338"/>
            <a:ext cx="1601452" cy="369332"/>
          </a:xfrm>
          <a:prstGeom prst="rect">
            <a:avLst/>
          </a:prstGeom>
          <a:noFill/>
        </p:spPr>
        <p:txBody>
          <a:bodyPr wrap="square" rtlCol="0">
            <a:spAutoFit/>
          </a:bodyPr>
          <a:lstStyle/>
          <a:p>
            <a:r>
              <a:rPr lang="en-GB" dirty="0" smtClean="0"/>
              <a:t>DANGER</a:t>
            </a:r>
            <a:endParaRPr lang="en-GB" dirty="0"/>
          </a:p>
        </p:txBody>
      </p:sp>
      <p:cxnSp>
        <p:nvCxnSpPr>
          <p:cNvPr id="7" name="Straight Arrow Connector 6"/>
          <p:cNvCxnSpPr/>
          <p:nvPr/>
        </p:nvCxnSpPr>
        <p:spPr bwMode="auto">
          <a:xfrm flipV="1">
            <a:off x="3491880" y="2708275"/>
            <a:ext cx="0" cy="1809063"/>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02844548"/>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41504" y="332656"/>
            <a:ext cx="7793037" cy="779810"/>
          </a:xfrm>
        </p:spPr>
        <p:txBody>
          <a:bodyPr/>
          <a:lstStyle/>
          <a:p>
            <a:r>
              <a:rPr lang="en-GB" altLang="en-US" dirty="0" smtClean="0"/>
              <a:t>Pupil and Adult Comparison</a:t>
            </a:r>
            <a:endParaRPr lang="en-GB" altLang="en-US" dirty="0"/>
          </a:p>
        </p:txBody>
      </p:sp>
      <p:sp>
        <p:nvSpPr>
          <p:cNvPr id="27651" name="Line 3"/>
          <p:cNvSpPr>
            <a:spLocks noChangeShapeType="1"/>
          </p:cNvSpPr>
          <p:nvPr/>
        </p:nvSpPr>
        <p:spPr bwMode="auto">
          <a:xfrm>
            <a:off x="1258888" y="2276475"/>
            <a:ext cx="0" cy="3313113"/>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2" name="Line 4"/>
          <p:cNvSpPr>
            <a:spLocks noChangeShapeType="1"/>
          </p:cNvSpPr>
          <p:nvPr/>
        </p:nvSpPr>
        <p:spPr bwMode="auto">
          <a:xfrm>
            <a:off x="1258888" y="5589588"/>
            <a:ext cx="7058025"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3" name="Freeform 5"/>
          <p:cNvSpPr>
            <a:spLocks/>
          </p:cNvSpPr>
          <p:nvPr/>
        </p:nvSpPr>
        <p:spPr bwMode="auto">
          <a:xfrm>
            <a:off x="1285875" y="2916238"/>
            <a:ext cx="1976438" cy="2655887"/>
          </a:xfrm>
          <a:custGeom>
            <a:avLst/>
            <a:gdLst>
              <a:gd name="T0" fmla="*/ 0 w 1245"/>
              <a:gd name="T1" fmla="*/ 1673 h 1673"/>
              <a:gd name="T2" fmla="*/ 132 w 1245"/>
              <a:gd name="T3" fmla="*/ 1642 h 1673"/>
              <a:gd name="T4" fmla="*/ 210 w 1245"/>
              <a:gd name="T5" fmla="*/ 1603 h 1673"/>
              <a:gd name="T6" fmla="*/ 264 w 1245"/>
              <a:gd name="T7" fmla="*/ 1588 h 1673"/>
              <a:gd name="T8" fmla="*/ 381 w 1245"/>
              <a:gd name="T9" fmla="*/ 1510 h 1673"/>
              <a:gd name="T10" fmla="*/ 451 w 1245"/>
              <a:gd name="T11" fmla="*/ 1463 h 1673"/>
              <a:gd name="T12" fmla="*/ 513 w 1245"/>
              <a:gd name="T13" fmla="*/ 1417 h 1673"/>
              <a:gd name="T14" fmla="*/ 622 w 1245"/>
              <a:gd name="T15" fmla="*/ 1339 h 1673"/>
              <a:gd name="T16" fmla="*/ 646 w 1245"/>
              <a:gd name="T17" fmla="*/ 1315 h 1673"/>
              <a:gd name="T18" fmla="*/ 692 w 1245"/>
              <a:gd name="T19" fmla="*/ 1284 h 1673"/>
              <a:gd name="T20" fmla="*/ 778 w 1245"/>
              <a:gd name="T21" fmla="*/ 1206 h 1673"/>
              <a:gd name="T22" fmla="*/ 832 w 1245"/>
              <a:gd name="T23" fmla="*/ 1144 h 1673"/>
              <a:gd name="T24" fmla="*/ 871 w 1245"/>
              <a:gd name="T25" fmla="*/ 1074 h 1673"/>
              <a:gd name="T26" fmla="*/ 887 w 1245"/>
              <a:gd name="T27" fmla="*/ 1051 h 1673"/>
              <a:gd name="T28" fmla="*/ 918 w 1245"/>
              <a:gd name="T29" fmla="*/ 1012 h 1673"/>
              <a:gd name="T30" fmla="*/ 926 w 1245"/>
              <a:gd name="T31" fmla="*/ 989 h 1673"/>
              <a:gd name="T32" fmla="*/ 1011 w 1245"/>
              <a:gd name="T33" fmla="*/ 841 h 1673"/>
              <a:gd name="T34" fmla="*/ 1128 w 1245"/>
              <a:gd name="T35" fmla="*/ 498 h 1673"/>
              <a:gd name="T36" fmla="*/ 1198 w 1245"/>
              <a:gd name="T37" fmla="*/ 233 h 1673"/>
              <a:gd name="T38" fmla="*/ 1245 w 1245"/>
              <a:gd name="T39" fmla="*/ 117 h 1673"/>
              <a:gd name="T40" fmla="*/ 1245 w 1245"/>
              <a:gd name="T41" fmla="*/ 0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4" name="Freeform 6"/>
          <p:cNvSpPr>
            <a:spLocks/>
          </p:cNvSpPr>
          <p:nvPr/>
        </p:nvSpPr>
        <p:spPr bwMode="auto">
          <a:xfrm>
            <a:off x="3276600" y="2708275"/>
            <a:ext cx="863600" cy="215900"/>
          </a:xfrm>
          <a:custGeom>
            <a:avLst/>
            <a:gdLst>
              <a:gd name="T0" fmla="*/ 0 w 588"/>
              <a:gd name="T1" fmla="*/ 132 h 151"/>
              <a:gd name="T2" fmla="*/ 202 w 588"/>
              <a:gd name="T3" fmla="*/ 0 h 151"/>
              <a:gd name="T4" fmla="*/ 436 w 588"/>
              <a:gd name="T5" fmla="*/ 38 h 151"/>
              <a:gd name="T6" fmla="*/ 506 w 588"/>
              <a:gd name="T7" fmla="*/ 70 h 151"/>
              <a:gd name="T8" fmla="*/ 553 w 588"/>
              <a:gd name="T9" fmla="*/ 101 h 151"/>
              <a:gd name="T10" fmla="*/ 560 w 588"/>
              <a:gd name="T11" fmla="*/ 124 h 151"/>
              <a:gd name="T12" fmla="*/ 560 w 588"/>
              <a:gd name="T13" fmla="*/ 147 h 151"/>
            </a:gdLst>
            <a:ahLst/>
            <a:cxnLst>
              <a:cxn ang="0">
                <a:pos x="T0" y="T1"/>
              </a:cxn>
              <a:cxn ang="0">
                <a:pos x="T2" y="T3"/>
              </a:cxn>
              <a:cxn ang="0">
                <a:pos x="T4" y="T5"/>
              </a:cxn>
              <a:cxn ang="0">
                <a:pos x="T6" y="T7"/>
              </a:cxn>
              <a:cxn ang="0">
                <a:pos x="T8" y="T9"/>
              </a:cxn>
              <a:cxn ang="0">
                <a:pos x="T10" y="T11"/>
              </a:cxn>
              <a:cxn ang="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5" name="Freeform 7"/>
          <p:cNvSpPr>
            <a:spLocks/>
          </p:cNvSpPr>
          <p:nvPr/>
        </p:nvSpPr>
        <p:spPr bwMode="auto">
          <a:xfrm>
            <a:off x="4140200" y="2924175"/>
            <a:ext cx="2371725" cy="1398588"/>
          </a:xfrm>
          <a:custGeom>
            <a:avLst/>
            <a:gdLst>
              <a:gd name="T0" fmla="*/ 0 w 1494"/>
              <a:gd name="T1" fmla="*/ 0 h 881"/>
              <a:gd name="T2" fmla="*/ 39 w 1494"/>
              <a:gd name="T3" fmla="*/ 171 h 881"/>
              <a:gd name="T4" fmla="*/ 93 w 1494"/>
              <a:gd name="T5" fmla="*/ 296 h 881"/>
              <a:gd name="T6" fmla="*/ 101 w 1494"/>
              <a:gd name="T7" fmla="*/ 319 h 881"/>
              <a:gd name="T8" fmla="*/ 148 w 1494"/>
              <a:gd name="T9" fmla="*/ 350 h 881"/>
              <a:gd name="T10" fmla="*/ 303 w 1494"/>
              <a:gd name="T11" fmla="*/ 467 h 881"/>
              <a:gd name="T12" fmla="*/ 350 w 1494"/>
              <a:gd name="T13" fmla="*/ 506 h 881"/>
              <a:gd name="T14" fmla="*/ 397 w 1494"/>
              <a:gd name="T15" fmla="*/ 521 h 881"/>
              <a:gd name="T16" fmla="*/ 467 w 1494"/>
              <a:gd name="T17" fmla="*/ 552 h 881"/>
              <a:gd name="T18" fmla="*/ 560 w 1494"/>
              <a:gd name="T19" fmla="*/ 615 h 881"/>
              <a:gd name="T20" fmla="*/ 607 w 1494"/>
              <a:gd name="T21" fmla="*/ 630 h 881"/>
              <a:gd name="T22" fmla="*/ 747 w 1494"/>
              <a:gd name="T23" fmla="*/ 708 h 881"/>
              <a:gd name="T24" fmla="*/ 996 w 1494"/>
              <a:gd name="T25" fmla="*/ 794 h 881"/>
              <a:gd name="T26" fmla="*/ 1167 w 1494"/>
              <a:gd name="T27" fmla="*/ 856 h 881"/>
              <a:gd name="T28" fmla="*/ 1268 w 1494"/>
              <a:gd name="T29" fmla="*/ 864 h 881"/>
              <a:gd name="T30" fmla="*/ 1424 w 1494"/>
              <a:gd name="T31" fmla="*/ 879 h 881"/>
              <a:gd name="T32" fmla="*/ 1494 w 1494"/>
              <a:gd name="T33" fmla="*/ 879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6" name="Freeform 8"/>
          <p:cNvSpPr>
            <a:spLocks/>
          </p:cNvSpPr>
          <p:nvPr/>
        </p:nvSpPr>
        <p:spPr bwMode="auto">
          <a:xfrm>
            <a:off x="6516688" y="4292600"/>
            <a:ext cx="360362" cy="1357313"/>
          </a:xfrm>
          <a:custGeom>
            <a:avLst/>
            <a:gdLst>
              <a:gd name="T0" fmla="*/ 0 w 227"/>
              <a:gd name="T1" fmla="*/ 0 h 855"/>
              <a:gd name="T2" fmla="*/ 45 w 227"/>
              <a:gd name="T3" fmla="*/ 590 h 855"/>
              <a:gd name="T4" fmla="*/ 181 w 227"/>
              <a:gd name="T5" fmla="*/ 817 h 855"/>
              <a:gd name="T6" fmla="*/ 227 w 227"/>
              <a:gd name="T7" fmla="*/ 817 h 855"/>
            </a:gdLst>
            <a:ahLst/>
            <a:cxnLst>
              <a:cxn ang="0">
                <a:pos x="T0" y="T1"/>
              </a:cxn>
              <a:cxn ang="0">
                <a:pos x="T2" y="T3"/>
              </a:cxn>
              <a:cxn ang="0">
                <a:pos x="T4" y="T5"/>
              </a:cxn>
              <a:cxn ang="0">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7" name="Freeform 9"/>
          <p:cNvSpPr>
            <a:spLocks/>
          </p:cNvSpPr>
          <p:nvPr/>
        </p:nvSpPr>
        <p:spPr bwMode="auto">
          <a:xfrm>
            <a:off x="6845300" y="5589588"/>
            <a:ext cx="1182688" cy="693737"/>
          </a:xfrm>
          <a:custGeom>
            <a:avLst/>
            <a:gdLst>
              <a:gd name="T0" fmla="*/ 0 w 745"/>
              <a:gd name="T1" fmla="*/ 13 h 437"/>
              <a:gd name="T2" fmla="*/ 31 w 745"/>
              <a:gd name="T3" fmla="*/ 91 h 437"/>
              <a:gd name="T4" fmla="*/ 47 w 745"/>
              <a:gd name="T5" fmla="*/ 137 h 437"/>
              <a:gd name="T6" fmla="*/ 62 w 745"/>
              <a:gd name="T7" fmla="*/ 215 h 437"/>
              <a:gd name="T8" fmla="*/ 545 w 745"/>
              <a:gd name="T9" fmla="*/ 371 h 437"/>
              <a:gd name="T10" fmla="*/ 623 w 745"/>
              <a:gd name="T11" fmla="*/ 324 h 437"/>
              <a:gd name="T12" fmla="*/ 654 w 745"/>
              <a:gd name="T13" fmla="*/ 184 h 437"/>
              <a:gd name="T14" fmla="*/ 662 w 745"/>
              <a:gd name="T15" fmla="*/ 52 h 437"/>
              <a:gd name="T16" fmla="*/ 670 w 745"/>
              <a:gd name="T17" fmla="*/ 28 h 437"/>
              <a:gd name="T18" fmla="*/ 662 w 745"/>
              <a:gd name="T19" fmla="*/ 5 h 437"/>
              <a:gd name="T20" fmla="*/ 745 w 745"/>
              <a:gd name="T21"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noFill/>
          <a:ln w="28575" cap="flat" cmpd="sng">
            <a:solidFill>
              <a:schemeClr val="fo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8" name="Line 10"/>
          <p:cNvSpPr>
            <a:spLocks noChangeShapeType="1"/>
          </p:cNvSpPr>
          <p:nvPr/>
        </p:nvSpPr>
        <p:spPr bwMode="auto">
          <a:xfrm>
            <a:off x="7956550" y="5589588"/>
            <a:ext cx="576263" cy="0"/>
          </a:xfrm>
          <a:prstGeom prst="line">
            <a:avLst/>
          </a:prstGeom>
          <a:noFill/>
          <a:ln w="2857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59" name="Text Box 11"/>
          <p:cNvSpPr txBox="1">
            <a:spLocks noChangeArrowheads="1"/>
          </p:cNvSpPr>
          <p:nvPr/>
        </p:nvSpPr>
        <p:spPr bwMode="auto">
          <a:xfrm>
            <a:off x="2247900" y="5964238"/>
            <a:ext cx="708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dirty="0"/>
              <a:t>TIME</a:t>
            </a:r>
          </a:p>
        </p:txBody>
      </p:sp>
      <p:sp>
        <p:nvSpPr>
          <p:cNvPr id="27660" name="Line 12"/>
          <p:cNvSpPr>
            <a:spLocks noChangeShapeType="1"/>
          </p:cNvSpPr>
          <p:nvPr/>
        </p:nvSpPr>
        <p:spPr bwMode="auto">
          <a:xfrm>
            <a:off x="3059113" y="6165850"/>
            <a:ext cx="26654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61" name="Text Box 13"/>
          <p:cNvSpPr txBox="1">
            <a:spLocks noChangeArrowheads="1"/>
          </p:cNvSpPr>
          <p:nvPr/>
        </p:nvSpPr>
        <p:spPr bwMode="auto">
          <a:xfrm>
            <a:off x="611188" y="3213100"/>
            <a:ext cx="38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800" dirty="0"/>
              <a:t>AROUSAL</a:t>
            </a:r>
          </a:p>
        </p:txBody>
      </p:sp>
      <p:sp>
        <p:nvSpPr>
          <p:cNvPr id="27662" name="Line 14"/>
          <p:cNvSpPr>
            <a:spLocks noChangeShapeType="1"/>
          </p:cNvSpPr>
          <p:nvPr/>
        </p:nvSpPr>
        <p:spPr bwMode="auto">
          <a:xfrm flipV="1">
            <a:off x="755650" y="2420938"/>
            <a:ext cx="0" cy="7207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7663" name="Text Box 15"/>
          <p:cNvSpPr txBox="1">
            <a:spLocks noChangeArrowheads="1"/>
          </p:cNvSpPr>
          <p:nvPr/>
        </p:nvSpPr>
        <p:spPr bwMode="auto">
          <a:xfrm>
            <a:off x="1331913"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Anxiety</a:t>
            </a:r>
          </a:p>
        </p:txBody>
      </p:sp>
      <p:sp>
        <p:nvSpPr>
          <p:cNvPr id="27664" name="Text Box 16"/>
          <p:cNvSpPr txBox="1">
            <a:spLocks noChangeArrowheads="1"/>
          </p:cNvSpPr>
          <p:nvPr/>
        </p:nvSpPr>
        <p:spPr bwMode="auto">
          <a:xfrm>
            <a:off x="1835150" y="4149725"/>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Anger</a:t>
            </a:r>
          </a:p>
        </p:txBody>
      </p:sp>
      <p:sp>
        <p:nvSpPr>
          <p:cNvPr id="27665" name="Text Box 17"/>
          <p:cNvSpPr txBox="1">
            <a:spLocks noChangeArrowheads="1"/>
          </p:cNvSpPr>
          <p:nvPr/>
        </p:nvSpPr>
        <p:spPr bwMode="auto">
          <a:xfrm>
            <a:off x="1835150" y="3500438"/>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Aggression</a:t>
            </a:r>
          </a:p>
        </p:txBody>
      </p:sp>
      <p:sp>
        <p:nvSpPr>
          <p:cNvPr id="27666" name="Text Box 18"/>
          <p:cNvSpPr txBox="1">
            <a:spLocks noChangeArrowheads="1"/>
          </p:cNvSpPr>
          <p:nvPr/>
        </p:nvSpPr>
        <p:spPr bwMode="auto">
          <a:xfrm>
            <a:off x="2268538" y="2708275"/>
            <a:ext cx="7473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b="1" dirty="0" smtClean="0">
                <a:solidFill>
                  <a:schemeClr val="hlink"/>
                </a:solidFill>
              </a:rPr>
              <a:t>Crisis</a:t>
            </a:r>
            <a:endParaRPr lang="en-GB" altLang="en-US" sz="1600" b="1" dirty="0">
              <a:solidFill>
                <a:schemeClr val="hlink"/>
              </a:solidFill>
            </a:endParaRPr>
          </a:p>
        </p:txBody>
      </p:sp>
      <p:sp>
        <p:nvSpPr>
          <p:cNvPr id="27667" name="Text Box 19"/>
          <p:cNvSpPr txBox="1">
            <a:spLocks noChangeArrowheads="1"/>
          </p:cNvSpPr>
          <p:nvPr/>
        </p:nvSpPr>
        <p:spPr bwMode="auto">
          <a:xfrm>
            <a:off x="1331913" y="1916113"/>
            <a:ext cx="746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Trigger</a:t>
            </a:r>
          </a:p>
          <a:p>
            <a:pPr algn="ctr"/>
            <a:r>
              <a:rPr lang="en-GB" altLang="en-US" sz="1400" u="sng" dirty="0"/>
              <a:t>Phase</a:t>
            </a:r>
          </a:p>
        </p:txBody>
      </p:sp>
      <p:sp>
        <p:nvSpPr>
          <p:cNvPr id="27668" name="Text Box 20"/>
          <p:cNvSpPr txBox="1">
            <a:spLocks noChangeArrowheads="1"/>
          </p:cNvSpPr>
          <p:nvPr/>
        </p:nvSpPr>
        <p:spPr bwMode="auto">
          <a:xfrm>
            <a:off x="2339975" y="1916113"/>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Escalation</a:t>
            </a:r>
          </a:p>
          <a:p>
            <a:pPr algn="ctr"/>
            <a:r>
              <a:rPr lang="en-GB" altLang="en-US" sz="1400" u="sng" dirty="0"/>
              <a:t>Phase</a:t>
            </a:r>
          </a:p>
        </p:txBody>
      </p:sp>
      <p:sp>
        <p:nvSpPr>
          <p:cNvPr id="27669" name="Text Box 21"/>
          <p:cNvSpPr txBox="1">
            <a:spLocks noChangeArrowheads="1"/>
          </p:cNvSpPr>
          <p:nvPr/>
        </p:nvSpPr>
        <p:spPr bwMode="auto">
          <a:xfrm>
            <a:off x="3419475" y="1916113"/>
            <a:ext cx="647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Crisis</a:t>
            </a:r>
          </a:p>
          <a:p>
            <a:pPr algn="ctr"/>
            <a:r>
              <a:rPr lang="en-GB" altLang="en-US" sz="1400" u="sng" dirty="0"/>
              <a:t>Phase</a:t>
            </a:r>
          </a:p>
        </p:txBody>
      </p:sp>
      <p:sp>
        <p:nvSpPr>
          <p:cNvPr id="27670" name="Text Box 22"/>
          <p:cNvSpPr txBox="1">
            <a:spLocks noChangeArrowheads="1"/>
          </p:cNvSpPr>
          <p:nvPr/>
        </p:nvSpPr>
        <p:spPr bwMode="auto">
          <a:xfrm>
            <a:off x="4643438" y="1916113"/>
            <a:ext cx="903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Recovery</a:t>
            </a:r>
          </a:p>
          <a:p>
            <a:pPr algn="ctr"/>
            <a:r>
              <a:rPr lang="en-GB" altLang="en-US" sz="1400" u="sng" dirty="0"/>
              <a:t>Phase</a:t>
            </a:r>
          </a:p>
        </p:txBody>
      </p:sp>
      <p:sp>
        <p:nvSpPr>
          <p:cNvPr id="27671" name="Text Box 23"/>
          <p:cNvSpPr txBox="1">
            <a:spLocks noChangeArrowheads="1"/>
          </p:cNvSpPr>
          <p:nvPr/>
        </p:nvSpPr>
        <p:spPr bwMode="auto">
          <a:xfrm>
            <a:off x="6156325" y="1916113"/>
            <a:ext cx="984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Post Crisis</a:t>
            </a:r>
          </a:p>
          <a:p>
            <a:pPr algn="ctr"/>
            <a:r>
              <a:rPr lang="en-GB" altLang="en-US" sz="1400" u="sng" dirty="0"/>
              <a:t>Phase</a:t>
            </a:r>
          </a:p>
        </p:txBody>
      </p:sp>
      <p:sp>
        <p:nvSpPr>
          <p:cNvPr id="27672" name="Text Box 24"/>
          <p:cNvSpPr txBox="1">
            <a:spLocks noChangeArrowheads="1"/>
          </p:cNvSpPr>
          <p:nvPr/>
        </p:nvSpPr>
        <p:spPr bwMode="auto">
          <a:xfrm>
            <a:off x="7885113" y="1916113"/>
            <a:ext cx="860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400" dirty="0"/>
              <a:t>Learning</a:t>
            </a:r>
          </a:p>
          <a:p>
            <a:pPr algn="ctr"/>
            <a:r>
              <a:rPr lang="en-GB" altLang="en-US" sz="1400" u="sng" dirty="0"/>
              <a:t>Phase</a:t>
            </a:r>
          </a:p>
        </p:txBody>
      </p:sp>
      <p:sp>
        <p:nvSpPr>
          <p:cNvPr id="27673" name="Text Box 25"/>
          <p:cNvSpPr txBox="1">
            <a:spLocks noChangeArrowheads="1"/>
          </p:cNvSpPr>
          <p:nvPr/>
        </p:nvSpPr>
        <p:spPr bwMode="auto">
          <a:xfrm>
            <a:off x="7478713" y="5229225"/>
            <a:ext cx="1665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Baseline Behaviour</a:t>
            </a:r>
          </a:p>
        </p:txBody>
      </p:sp>
      <p:sp>
        <p:nvSpPr>
          <p:cNvPr id="27674" name="Text Box 26"/>
          <p:cNvSpPr txBox="1">
            <a:spLocks noChangeArrowheads="1"/>
          </p:cNvSpPr>
          <p:nvPr/>
        </p:nvSpPr>
        <p:spPr bwMode="auto">
          <a:xfrm>
            <a:off x="6877050" y="5734050"/>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Exhaustion</a:t>
            </a:r>
          </a:p>
        </p:txBody>
      </p:sp>
      <p:sp>
        <p:nvSpPr>
          <p:cNvPr id="27675" name="Text Box 27"/>
          <p:cNvSpPr txBox="1">
            <a:spLocks noChangeArrowheads="1"/>
          </p:cNvSpPr>
          <p:nvPr/>
        </p:nvSpPr>
        <p:spPr bwMode="auto">
          <a:xfrm>
            <a:off x="6011863" y="2852738"/>
            <a:ext cx="1131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Additional </a:t>
            </a:r>
          </a:p>
          <a:p>
            <a:r>
              <a:rPr lang="en-GB" altLang="en-US" sz="1600" dirty="0" smtClean="0"/>
              <a:t>Outbursts</a:t>
            </a:r>
            <a:endParaRPr lang="en-GB" altLang="en-US" sz="1600" dirty="0"/>
          </a:p>
        </p:txBody>
      </p:sp>
      <p:sp>
        <p:nvSpPr>
          <p:cNvPr id="27676" name="Line 28"/>
          <p:cNvSpPr>
            <a:spLocks noChangeShapeType="1"/>
          </p:cNvSpPr>
          <p:nvPr/>
        </p:nvSpPr>
        <p:spPr bwMode="auto">
          <a:xfrm flipH="1">
            <a:off x="6555308" y="346551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
        <p:nvSpPr>
          <p:cNvPr id="29" name="Freeform 5"/>
          <p:cNvSpPr>
            <a:spLocks/>
          </p:cNvSpPr>
          <p:nvPr/>
        </p:nvSpPr>
        <p:spPr bwMode="auto">
          <a:xfrm>
            <a:off x="2077590" y="2916883"/>
            <a:ext cx="1976438" cy="2655887"/>
          </a:xfrm>
          <a:custGeom>
            <a:avLst/>
            <a:gdLst>
              <a:gd name="T0" fmla="*/ 0 w 1245"/>
              <a:gd name="T1" fmla="*/ 1673 h 1673"/>
              <a:gd name="T2" fmla="*/ 132 w 1245"/>
              <a:gd name="T3" fmla="*/ 1642 h 1673"/>
              <a:gd name="T4" fmla="*/ 210 w 1245"/>
              <a:gd name="T5" fmla="*/ 1603 h 1673"/>
              <a:gd name="T6" fmla="*/ 264 w 1245"/>
              <a:gd name="T7" fmla="*/ 1588 h 1673"/>
              <a:gd name="T8" fmla="*/ 381 w 1245"/>
              <a:gd name="T9" fmla="*/ 1510 h 1673"/>
              <a:gd name="T10" fmla="*/ 451 w 1245"/>
              <a:gd name="T11" fmla="*/ 1463 h 1673"/>
              <a:gd name="T12" fmla="*/ 513 w 1245"/>
              <a:gd name="T13" fmla="*/ 1417 h 1673"/>
              <a:gd name="T14" fmla="*/ 622 w 1245"/>
              <a:gd name="T15" fmla="*/ 1339 h 1673"/>
              <a:gd name="T16" fmla="*/ 646 w 1245"/>
              <a:gd name="T17" fmla="*/ 1315 h 1673"/>
              <a:gd name="T18" fmla="*/ 692 w 1245"/>
              <a:gd name="T19" fmla="*/ 1284 h 1673"/>
              <a:gd name="T20" fmla="*/ 778 w 1245"/>
              <a:gd name="T21" fmla="*/ 1206 h 1673"/>
              <a:gd name="T22" fmla="*/ 832 w 1245"/>
              <a:gd name="T23" fmla="*/ 1144 h 1673"/>
              <a:gd name="T24" fmla="*/ 871 w 1245"/>
              <a:gd name="T25" fmla="*/ 1074 h 1673"/>
              <a:gd name="T26" fmla="*/ 887 w 1245"/>
              <a:gd name="T27" fmla="*/ 1051 h 1673"/>
              <a:gd name="T28" fmla="*/ 918 w 1245"/>
              <a:gd name="T29" fmla="*/ 1012 h 1673"/>
              <a:gd name="T30" fmla="*/ 926 w 1245"/>
              <a:gd name="T31" fmla="*/ 989 h 1673"/>
              <a:gd name="T32" fmla="*/ 1011 w 1245"/>
              <a:gd name="T33" fmla="*/ 841 h 1673"/>
              <a:gd name="T34" fmla="*/ 1128 w 1245"/>
              <a:gd name="T35" fmla="*/ 498 h 1673"/>
              <a:gd name="T36" fmla="*/ 1198 w 1245"/>
              <a:gd name="T37" fmla="*/ 233 h 1673"/>
              <a:gd name="T38" fmla="*/ 1245 w 1245"/>
              <a:gd name="T39" fmla="*/ 117 h 1673"/>
              <a:gd name="T40" fmla="*/ 1245 w 1245"/>
              <a:gd name="T41" fmla="*/ 0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0" name="Freeform 6"/>
          <p:cNvSpPr>
            <a:spLocks/>
          </p:cNvSpPr>
          <p:nvPr/>
        </p:nvSpPr>
        <p:spPr bwMode="auto">
          <a:xfrm>
            <a:off x="4068315" y="2708920"/>
            <a:ext cx="863600" cy="215900"/>
          </a:xfrm>
          <a:custGeom>
            <a:avLst/>
            <a:gdLst>
              <a:gd name="T0" fmla="*/ 0 w 588"/>
              <a:gd name="T1" fmla="*/ 132 h 151"/>
              <a:gd name="T2" fmla="*/ 202 w 588"/>
              <a:gd name="T3" fmla="*/ 0 h 151"/>
              <a:gd name="T4" fmla="*/ 436 w 588"/>
              <a:gd name="T5" fmla="*/ 38 h 151"/>
              <a:gd name="T6" fmla="*/ 506 w 588"/>
              <a:gd name="T7" fmla="*/ 70 h 151"/>
              <a:gd name="T8" fmla="*/ 553 w 588"/>
              <a:gd name="T9" fmla="*/ 101 h 151"/>
              <a:gd name="T10" fmla="*/ 560 w 588"/>
              <a:gd name="T11" fmla="*/ 124 h 151"/>
              <a:gd name="T12" fmla="*/ 560 w 588"/>
              <a:gd name="T13" fmla="*/ 147 h 151"/>
            </a:gdLst>
            <a:ahLst/>
            <a:cxnLst>
              <a:cxn ang="0">
                <a:pos x="T0" y="T1"/>
              </a:cxn>
              <a:cxn ang="0">
                <a:pos x="T2" y="T3"/>
              </a:cxn>
              <a:cxn ang="0">
                <a:pos x="T4" y="T5"/>
              </a:cxn>
              <a:cxn ang="0">
                <a:pos x="T6" y="T7"/>
              </a:cxn>
              <a:cxn ang="0">
                <a:pos x="T8" y="T9"/>
              </a:cxn>
              <a:cxn ang="0">
                <a:pos x="T10" y="T11"/>
              </a:cxn>
              <a:cxn ang="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1" name="Freeform 7"/>
          <p:cNvSpPr>
            <a:spLocks/>
          </p:cNvSpPr>
          <p:nvPr/>
        </p:nvSpPr>
        <p:spPr bwMode="auto">
          <a:xfrm>
            <a:off x="4931915" y="2924820"/>
            <a:ext cx="2371725" cy="1398588"/>
          </a:xfrm>
          <a:custGeom>
            <a:avLst/>
            <a:gdLst>
              <a:gd name="T0" fmla="*/ 0 w 1494"/>
              <a:gd name="T1" fmla="*/ 0 h 881"/>
              <a:gd name="T2" fmla="*/ 39 w 1494"/>
              <a:gd name="T3" fmla="*/ 171 h 881"/>
              <a:gd name="T4" fmla="*/ 93 w 1494"/>
              <a:gd name="T5" fmla="*/ 296 h 881"/>
              <a:gd name="T6" fmla="*/ 101 w 1494"/>
              <a:gd name="T7" fmla="*/ 319 h 881"/>
              <a:gd name="T8" fmla="*/ 148 w 1494"/>
              <a:gd name="T9" fmla="*/ 350 h 881"/>
              <a:gd name="T10" fmla="*/ 303 w 1494"/>
              <a:gd name="T11" fmla="*/ 467 h 881"/>
              <a:gd name="T12" fmla="*/ 350 w 1494"/>
              <a:gd name="T13" fmla="*/ 506 h 881"/>
              <a:gd name="T14" fmla="*/ 397 w 1494"/>
              <a:gd name="T15" fmla="*/ 521 h 881"/>
              <a:gd name="T16" fmla="*/ 467 w 1494"/>
              <a:gd name="T17" fmla="*/ 552 h 881"/>
              <a:gd name="T18" fmla="*/ 560 w 1494"/>
              <a:gd name="T19" fmla="*/ 615 h 881"/>
              <a:gd name="T20" fmla="*/ 607 w 1494"/>
              <a:gd name="T21" fmla="*/ 630 h 881"/>
              <a:gd name="T22" fmla="*/ 747 w 1494"/>
              <a:gd name="T23" fmla="*/ 708 h 881"/>
              <a:gd name="T24" fmla="*/ 996 w 1494"/>
              <a:gd name="T25" fmla="*/ 794 h 881"/>
              <a:gd name="T26" fmla="*/ 1167 w 1494"/>
              <a:gd name="T27" fmla="*/ 856 h 881"/>
              <a:gd name="T28" fmla="*/ 1268 w 1494"/>
              <a:gd name="T29" fmla="*/ 864 h 881"/>
              <a:gd name="T30" fmla="*/ 1424 w 1494"/>
              <a:gd name="T31" fmla="*/ 879 h 881"/>
              <a:gd name="T32" fmla="*/ 1494 w 1494"/>
              <a:gd name="T33" fmla="*/ 879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2" name="Freeform 8"/>
          <p:cNvSpPr>
            <a:spLocks/>
          </p:cNvSpPr>
          <p:nvPr/>
        </p:nvSpPr>
        <p:spPr bwMode="auto">
          <a:xfrm>
            <a:off x="7308403" y="4293245"/>
            <a:ext cx="360362" cy="1357313"/>
          </a:xfrm>
          <a:custGeom>
            <a:avLst/>
            <a:gdLst>
              <a:gd name="T0" fmla="*/ 0 w 227"/>
              <a:gd name="T1" fmla="*/ 0 h 855"/>
              <a:gd name="T2" fmla="*/ 45 w 227"/>
              <a:gd name="T3" fmla="*/ 590 h 855"/>
              <a:gd name="T4" fmla="*/ 181 w 227"/>
              <a:gd name="T5" fmla="*/ 817 h 855"/>
              <a:gd name="T6" fmla="*/ 227 w 227"/>
              <a:gd name="T7" fmla="*/ 817 h 855"/>
            </a:gdLst>
            <a:ahLst/>
            <a:cxnLst>
              <a:cxn ang="0">
                <a:pos x="T0" y="T1"/>
              </a:cxn>
              <a:cxn ang="0">
                <a:pos x="T2" y="T3"/>
              </a:cxn>
              <a:cxn ang="0">
                <a:pos x="T4" y="T5"/>
              </a:cxn>
              <a:cxn ang="0">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3" name="Freeform 9"/>
          <p:cNvSpPr>
            <a:spLocks/>
          </p:cNvSpPr>
          <p:nvPr/>
        </p:nvSpPr>
        <p:spPr bwMode="auto">
          <a:xfrm>
            <a:off x="7637015" y="5590233"/>
            <a:ext cx="1182688" cy="693737"/>
          </a:xfrm>
          <a:custGeom>
            <a:avLst/>
            <a:gdLst>
              <a:gd name="T0" fmla="*/ 0 w 745"/>
              <a:gd name="T1" fmla="*/ 13 h 437"/>
              <a:gd name="T2" fmla="*/ 31 w 745"/>
              <a:gd name="T3" fmla="*/ 91 h 437"/>
              <a:gd name="T4" fmla="*/ 47 w 745"/>
              <a:gd name="T5" fmla="*/ 137 h 437"/>
              <a:gd name="T6" fmla="*/ 62 w 745"/>
              <a:gd name="T7" fmla="*/ 215 h 437"/>
              <a:gd name="T8" fmla="*/ 545 w 745"/>
              <a:gd name="T9" fmla="*/ 371 h 437"/>
              <a:gd name="T10" fmla="*/ 623 w 745"/>
              <a:gd name="T11" fmla="*/ 324 h 437"/>
              <a:gd name="T12" fmla="*/ 654 w 745"/>
              <a:gd name="T13" fmla="*/ 184 h 437"/>
              <a:gd name="T14" fmla="*/ 662 w 745"/>
              <a:gd name="T15" fmla="*/ 52 h 437"/>
              <a:gd name="T16" fmla="*/ 670 w 745"/>
              <a:gd name="T17" fmla="*/ 28 h 437"/>
              <a:gd name="T18" fmla="*/ 662 w 745"/>
              <a:gd name="T19" fmla="*/ 5 h 437"/>
              <a:gd name="T20" fmla="*/ 745 w 745"/>
              <a:gd name="T21"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ln>
            <a:headEnd type="none" w="med" len="med"/>
            <a:tailEnd type="none" w="med" len="me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4" name="Line 10"/>
          <p:cNvSpPr>
            <a:spLocks noChangeShapeType="1"/>
          </p:cNvSpPr>
          <p:nvPr/>
        </p:nvSpPr>
        <p:spPr bwMode="auto">
          <a:xfrm>
            <a:off x="8748265" y="5590233"/>
            <a:ext cx="576263"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lstStyle/>
          <a:p>
            <a:endParaRPr lang="en-GB" dirty="0"/>
          </a:p>
        </p:txBody>
      </p:sp>
      <p:sp>
        <p:nvSpPr>
          <p:cNvPr id="35" name="Text Box 15"/>
          <p:cNvSpPr txBox="1">
            <a:spLocks noChangeArrowheads="1"/>
          </p:cNvSpPr>
          <p:nvPr/>
        </p:nvSpPr>
        <p:spPr bwMode="auto">
          <a:xfrm>
            <a:off x="2734469"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Anxiety</a:t>
            </a:r>
          </a:p>
        </p:txBody>
      </p:sp>
      <p:sp>
        <p:nvSpPr>
          <p:cNvPr id="36" name="Text Box 16"/>
          <p:cNvSpPr txBox="1">
            <a:spLocks noChangeArrowheads="1"/>
          </p:cNvSpPr>
          <p:nvPr/>
        </p:nvSpPr>
        <p:spPr bwMode="auto">
          <a:xfrm>
            <a:off x="3162300" y="4124970"/>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Anger</a:t>
            </a:r>
          </a:p>
        </p:txBody>
      </p:sp>
      <p:sp>
        <p:nvSpPr>
          <p:cNvPr id="37" name="Text Box 17"/>
          <p:cNvSpPr txBox="1">
            <a:spLocks noChangeArrowheads="1"/>
          </p:cNvSpPr>
          <p:nvPr/>
        </p:nvSpPr>
        <p:spPr bwMode="auto">
          <a:xfrm>
            <a:off x="3162300" y="3501083"/>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Aggression</a:t>
            </a:r>
          </a:p>
        </p:txBody>
      </p:sp>
      <p:sp>
        <p:nvSpPr>
          <p:cNvPr id="39" name="Text Box 26"/>
          <p:cNvSpPr txBox="1">
            <a:spLocks noChangeArrowheads="1"/>
          </p:cNvSpPr>
          <p:nvPr/>
        </p:nvSpPr>
        <p:spPr bwMode="auto">
          <a:xfrm>
            <a:off x="7885113" y="6283325"/>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t>Exhaustion</a:t>
            </a:r>
          </a:p>
        </p:txBody>
      </p:sp>
      <p:sp>
        <p:nvSpPr>
          <p:cNvPr id="2" name="TextBox 1"/>
          <p:cNvSpPr txBox="1"/>
          <p:nvPr/>
        </p:nvSpPr>
        <p:spPr>
          <a:xfrm>
            <a:off x="7303640" y="2781300"/>
            <a:ext cx="1732756" cy="646331"/>
          </a:xfrm>
          <a:prstGeom prst="rect">
            <a:avLst/>
          </a:prstGeom>
          <a:noFill/>
        </p:spPr>
        <p:txBody>
          <a:bodyPr wrap="square" rtlCol="0">
            <a:spAutoFit/>
          </a:bodyPr>
          <a:lstStyle/>
          <a:p>
            <a:r>
              <a:rPr lang="en-GB" dirty="0" smtClean="0"/>
              <a:t>Adult in dark line</a:t>
            </a:r>
            <a:endParaRPr lang="en-GB" dirty="0"/>
          </a:p>
        </p:txBody>
      </p:sp>
      <p:sp>
        <p:nvSpPr>
          <p:cNvPr id="47" name="Line 28"/>
          <p:cNvSpPr>
            <a:spLocks noChangeShapeType="1"/>
          </p:cNvSpPr>
          <p:nvPr/>
        </p:nvSpPr>
        <p:spPr bwMode="auto">
          <a:xfrm flipH="1">
            <a:off x="5300663" y="329406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dirty="0"/>
          </a:p>
        </p:txBody>
      </p:sp>
    </p:spTree>
    <p:extLst>
      <p:ext uri="{BB962C8B-B14F-4D97-AF65-F5344CB8AC3E}">
        <p14:creationId xmlns:p14="http://schemas.microsoft.com/office/powerpoint/2010/main" val="2474895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67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65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65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65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6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4" grpId="0" animBg="1"/>
      <p:bldP spid="27655" grpId="0" animBg="1"/>
      <p:bldP spid="27656" grpId="0" animBg="1"/>
      <p:bldP spid="27657" grpId="0" animBg="1"/>
      <p:bldP spid="27658" grpId="0" animBg="1"/>
      <p:bldP spid="27664" grpId="0"/>
      <p:bldP spid="27665" grpId="0"/>
      <p:bldP spid="27666" grpId="0"/>
      <p:bldP spid="27674" grpId="0"/>
      <p:bldP spid="27675" grpId="0"/>
      <p:bldP spid="27676" grpId="0" animBg="1"/>
      <p:bldP spid="29" grpId="0" animBg="1"/>
      <p:bldP spid="30" grpId="0" animBg="1"/>
      <p:bldP spid="31" grpId="0" animBg="1"/>
      <p:bldP spid="32" grpId="0" animBg="1"/>
      <p:bldP spid="33" grpId="0" animBg="1"/>
      <p:bldP spid="34" grpId="0" animBg="1"/>
      <p:bldP spid="36" grpId="0"/>
      <p:bldP spid="37" grpId="0"/>
      <p:bldP spid="39" grpId="0"/>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41351" y="174116"/>
            <a:ext cx="7793037" cy="1143000"/>
          </a:xfrm>
        </p:spPr>
        <p:txBody>
          <a:bodyPr/>
          <a:lstStyle/>
          <a:p>
            <a:r>
              <a:rPr lang="en-GB" sz="3200" dirty="0"/>
              <a:t>Negative Model of Behaviour Management</a:t>
            </a:r>
          </a:p>
        </p:txBody>
      </p:sp>
      <p:sp>
        <p:nvSpPr>
          <p:cNvPr id="35843" name="Line 3"/>
          <p:cNvSpPr>
            <a:spLocks noChangeShapeType="1"/>
          </p:cNvSpPr>
          <p:nvPr/>
        </p:nvSpPr>
        <p:spPr bwMode="auto">
          <a:xfrm flipH="1">
            <a:off x="5219700" y="2349500"/>
            <a:ext cx="2160588" cy="3384550"/>
          </a:xfrm>
          <a:prstGeom prst="line">
            <a:avLst/>
          </a:prstGeom>
          <a:noFill/>
          <a:ln w="38100">
            <a:solidFill>
              <a:schemeClr val="tx1"/>
            </a:solidFill>
            <a:miter lim="800000"/>
            <a:headEnd/>
            <a:tailEnd/>
          </a:ln>
          <a:effectLst/>
        </p:spPr>
        <p:txBody>
          <a:bodyPr wrap="none"/>
          <a:lstStyle/>
          <a:p>
            <a:endParaRPr lang="en-US" dirty="0"/>
          </a:p>
        </p:txBody>
      </p:sp>
      <p:sp>
        <p:nvSpPr>
          <p:cNvPr id="35844" name="Line 4"/>
          <p:cNvSpPr>
            <a:spLocks noChangeShapeType="1"/>
          </p:cNvSpPr>
          <p:nvPr/>
        </p:nvSpPr>
        <p:spPr bwMode="auto">
          <a:xfrm>
            <a:off x="2771775" y="2349500"/>
            <a:ext cx="4608513" cy="0"/>
          </a:xfrm>
          <a:prstGeom prst="line">
            <a:avLst/>
          </a:prstGeom>
          <a:noFill/>
          <a:ln w="38100">
            <a:solidFill>
              <a:schemeClr val="tx1"/>
            </a:solidFill>
            <a:miter lim="800000"/>
            <a:headEnd/>
            <a:tailEnd/>
          </a:ln>
          <a:effectLst/>
        </p:spPr>
        <p:txBody>
          <a:bodyPr wrap="none"/>
          <a:lstStyle/>
          <a:p>
            <a:endParaRPr lang="en-US" dirty="0"/>
          </a:p>
        </p:txBody>
      </p:sp>
      <p:sp>
        <p:nvSpPr>
          <p:cNvPr id="35845" name="Line 5"/>
          <p:cNvSpPr>
            <a:spLocks noChangeShapeType="1"/>
          </p:cNvSpPr>
          <p:nvPr/>
        </p:nvSpPr>
        <p:spPr bwMode="auto">
          <a:xfrm>
            <a:off x="2771775" y="2349500"/>
            <a:ext cx="2447925" cy="3384550"/>
          </a:xfrm>
          <a:prstGeom prst="line">
            <a:avLst/>
          </a:prstGeom>
          <a:noFill/>
          <a:ln w="38100">
            <a:solidFill>
              <a:schemeClr val="tx1"/>
            </a:solidFill>
            <a:miter lim="800000"/>
            <a:headEnd/>
            <a:tailEnd/>
          </a:ln>
          <a:effectLst/>
        </p:spPr>
        <p:txBody>
          <a:bodyPr wrap="none"/>
          <a:lstStyle/>
          <a:p>
            <a:endParaRPr lang="en-US" dirty="0"/>
          </a:p>
        </p:txBody>
      </p:sp>
      <p:sp>
        <p:nvSpPr>
          <p:cNvPr id="35846" name="Text Box 6"/>
          <p:cNvSpPr txBox="1">
            <a:spLocks noChangeArrowheads="1"/>
          </p:cNvSpPr>
          <p:nvPr/>
        </p:nvSpPr>
        <p:spPr bwMode="auto">
          <a:xfrm>
            <a:off x="3995738" y="2565400"/>
            <a:ext cx="2520950" cy="304800"/>
          </a:xfrm>
          <a:prstGeom prst="rect">
            <a:avLst/>
          </a:prstGeom>
          <a:noFill/>
          <a:ln w="9525">
            <a:noFill/>
            <a:miter lim="800000"/>
            <a:headEnd/>
            <a:tailEnd/>
          </a:ln>
          <a:effectLst/>
        </p:spPr>
        <p:txBody>
          <a:bodyPr>
            <a:spAutoFit/>
          </a:bodyPr>
          <a:lstStyle/>
          <a:p>
            <a:pPr algn="ctr"/>
            <a:r>
              <a:rPr lang="en-GB" sz="1400" b="1" dirty="0">
                <a:solidFill>
                  <a:srgbClr val="FF0000"/>
                </a:solidFill>
                <a:latin typeface="Arial" charset="0"/>
              </a:rPr>
              <a:t>Dealing </a:t>
            </a:r>
            <a:r>
              <a:rPr lang="en-GB" sz="1400" b="1" dirty="0" smtClean="0">
                <a:solidFill>
                  <a:srgbClr val="FF0000"/>
                </a:solidFill>
                <a:latin typeface="Arial" charset="0"/>
              </a:rPr>
              <a:t>with problems</a:t>
            </a:r>
            <a:endParaRPr lang="en-GB" sz="1400" b="1" dirty="0">
              <a:solidFill>
                <a:srgbClr val="FF0000"/>
              </a:solidFill>
              <a:latin typeface="Arial" charset="0"/>
            </a:endParaRPr>
          </a:p>
        </p:txBody>
      </p:sp>
      <p:sp>
        <p:nvSpPr>
          <p:cNvPr id="35847" name="Text Box 7"/>
          <p:cNvSpPr txBox="1">
            <a:spLocks noChangeArrowheads="1"/>
          </p:cNvSpPr>
          <p:nvPr/>
        </p:nvSpPr>
        <p:spPr bwMode="auto">
          <a:xfrm>
            <a:off x="4067175" y="3429000"/>
            <a:ext cx="2329484" cy="523220"/>
          </a:xfrm>
          <a:prstGeom prst="rect">
            <a:avLst/>
          </a:prstGeom>
          <a:noFill/>
          <a:ln w="9525">
            <a:noFill/>
            <a:miter lim="800000"/>
            <a:headEnd/>
            <a:tailEnd/>
          </a:ln>
          <a:effectLst/>
        </p:spPr>
        <p:txBody>
          <a:bodyPr wrap="none">
            <a:spAutoFit/>
          </a:bodyPr>
          <a:lstStyle/>
          <a:p>
            <a:pPr algn="ctr"/>
            <a:r>
              <a:rPr lang="en-GB" sz="1400" b="1" dirty="0">
                <a:solidFill>
                  <a:srgbClr val="009900"/>
                </a:solidFill>
                <a:latin typeface="Arial" charset="0"/>
              </a:rPr>
              <a:t>Managing behaviour with</a:t>
            </a:r>
          </a:p>
          <a:p>
            <a:pPr algn="ctr"/>
            <a:r>
              <a:rPr lang="en-GB" sz="1400" b="1" dirty="0">
                <a:solidFill>
                  <a:srgbClr val="009900"/>
                </a:solidFill>
                <a:latin typeface="Arial" charset="0"/>
              </a:rPr>
              <a:t>Classroom strategies</a:t>
            </a:r>
          </a:p>
        </p:txBody>
      </p:sp>
      <p:sp>
        <p:nvSpPr>
          <p:cNvPr id="35848" name="Text Box 8"/>
          <p:cNvSpPr txBox="1">
            <a:spLocks noChangeArrowheads="1"/>
          </p:cNvSpPr>
          <p:nvPr/>
        </p:nvSpPr>
        <p:spPr bwMode="auto">
          <a:xfrm>
            <a:off x="4218486" y="4221163"/>
            <a:ext cx="1834156" cy="738664"/>
          </a:xfrm>
          <a:prstGeom prst="rect">
            <a:avLst/>
          </a:prstGeom>
          <a:noFill/>
          <a:ln w="9525">
            <a:noFill/>
            <a:miter lim="800000"/>
            <a:headEnd/>
            <a:tailEnd/>
          </a:ln>
          <a:effectLst/>
        </p:spPr>
        <p:txBody>
          <a:bodyPr wrap="none">
            <a:spAutoFit/>
          </a:bodyPr>
          <a:lstStyle/>
          <a:p>
            <a:pPr algn="ctr"/>
            <a:r>
              <a:rPr lang="en-GB" sz="1400" b="1" dirty="0">
                <a:solidFill>
                  <a:srgbClr val="002060"/>
                </a:solidFill>
                <a:latin typeface="Arial" charset="0"/>
              </a:rPr>
              <a:t>Creating a positive </a:t>
            </a:r>
          </a:p>
          <a:p>
            <a:pPr algn="ctr"/>
            <a:r>
              <a:rPr lang="en-GB" sz="1400" b="1" dirty="0">
                <a:solidFill>
                  <a:srgbClr val="002060"/>
                </a:solidFill>
                <a:latin typeface="Arial" charset="0"/>
              </a:rPr>
              <a:t>Learning</a:t>
            </a:r>
          </a:p>
          <a:p>
            <a:pPr algn="ctr"/>
            <a:r>
              <a:rPr lang="en-GB" sz="1400" b="1" dirty="0">
                <a:solidFill>
                  <a:srgbClr val="002060"/>
                </a:solidFill>
                <a:latin typeface="Arial" charset="0"/>
              </a:rPr>
              <a:t> environment</a:t>
            </a:r>
          </a:p>
        </p:txBody>
      </p:sp>
      <p:sp>
        <p:nvSpPr>
          <p:cNvPr id="35849" name="Text Box 9"/>
          <p:cNvSpPr txBox="1">
            <a:spLocks noChangeArrowheads="1"/>
          </p:cNvSpPr>
          <p:nvPr/>
        </p:nvSpPr>
        <p:spPr bwMode="auto">
          <a:xfrm>
            <a:off x="1476375" y="2924175"/>
            <a:ext cx="1695450" cy="366713"/>
          </a:xfrm>
          <a:prstGeom prst="rect">
            <a:avLst/>
          </a:prstGeom>
          <a:noFill/>
          <a:ln w="9525">
            <a:noFill/>
            <a:miter lim="800000"/>
            <a:headEnd/>
            <a:tailEnd/>
          </a:ln>
          <a:effectLst/>
        </p:spPr>
        <p:txBody>
          <a:bodyPr wrap="none">
            <a:spAutoFit/>
          </a:bodyPr>
          <a:lstStyle/>
          <a:p>
            <a:r>
              <a:rPr lang="en-GB" sz="1800" dirty="0">
                <a:solidFill>
                  <a:srgbClr val="FF0000"/>
                </a:solidFill>
              </a:rPr>
              <a:t>Troubleshooting</a:t>
            </a:r>
          </a:p>
        </p:txBody>
      </p:sp>
      <p:sp>
        <p:nvSpPr>
          <p:cNvPr id="35850" name="Text Box 10"/>
          <p:cNvSpPr txBox="1">
            <a:spLocks noChangeArrowheads="1"/>
          </p:cNvSpPr>
          <p:nvPr/>
        </p:nvSpPr>
        <p:spPr bwMode="auto">
          <a:xfrm>
            <a:off x="2339975" y="3860800"/>
            <a:ext cx="1377950" cy="366713"/>
          </a:xfrm>
          <a:prstGeom prst="rect">
            <a:avLst/>
          </a:prstGeom>
          <a:noFill/>
          <a:ln w="9525">
            <a:noFill/>
            <a:miter lim="800000"/>
            <a:headEnd/>
            <a:tailEnd/>
          </a:ln>
          <a:effectLst/>
        </p:spPr>
        <p:txBody>
          <a:bodyPr wrap="none">
            <a:spAutoFit/>
          </a:bodyPr>
          <a:lstStyle/>
          <a:p>
            <a:r>
              <a:rPr lang="en-GB" sz="1800" dirty="0">
                <a:solidFill>
                  <a:srgbClr val="009900"/>
                </a:solidFill>
              </a:rPr>
              <a:t>Management</a:t>
            </a:r>
          </a:p>
        </p:txBody>
      </p:sp>
      <p:sp>
        <p:nvSpPr>
          <p:cNvPr id="35851" name="Text Box 11"/>
          <p:cNvSpPr txBox="1">
            <a:spLocks noChangeArrowheads="1"/>
          </p:cNvSpPr>
          <p:nvPr/>
        </p:nvSpPr>
        <p:spPr bwMode="auto">
          <a:xfrm>
            <a:off x="3348038" y="4941888"/>
            <a:ext cx="1174750" cy="366712"/>
          </a:xfrm>
          <a:prstGeom prst="rect">
            <a:avLst/>
          </a:prstGeom>
          <a:noFill/>
          <a:ln w="9525">
            <a:noFill/>
            <a:miter lim="800000"/>
            <a:headEnd/>
            <a:tailEnd/>
          </a:ln>
          <a:effectLst/>
        </p:spPr>
        <p:txBody>
          <a:bodyPr wrap="none">
            <a:spAutoFit/>
          </a:bodyPr>
          <a:lstStyle/>
          <a:p>
            <a:r>
              <a:rPr lang="en-GB" sz="1800" dirty="0">
                <a:solidFill>
                  <a:srgbClr val="070709"/>
                </a:solidFill>
              </a:rPr>
              <a:t>Prevention</a:t>
            </a:r>
          </a:p>
        </p:txBody>
      </p:sp>
      <p:sp>
        <p:nvSpPr>
          <p:cNvPr id="35852" name="Line 12"/>
          <p:cNvSpPr>
            <a:spLocks noChangeShapeType="1"/>
          </p:cNvSpPr>
          <p:nvPr/>
        </p:nvSpPr>
        <p:spPr bwMode="auto">
          <a:xfrm>
            <a:off x="3492500" y="3284538"/>
            <a:ext cx="3313113" cy="0"/>
          </a:xfrm>
          <a:prstGeom prst="line">
            <a:avLst/>
          </a:prstGeom>
          <a:noFill/>
          <a:ln w="9525">
            <a:solidFill>
              <a:schemeClr val="tx1"/>
            </a:solidFill>
            <a:miter lim="800000"/>
            <a:headEnd/>
            <a:tailEnd/>
          </a:ln>
          <a:effectLst/>
        </p:spPr>
        <p:txBody>
          <a:bodyPr wrap="none"/>
          <a:lstStyle/>
          <a:p>
            <a:endParaRPr lang="en-US" dirty="0"/>
          </a:p>
        </p:txBody>
      </p:sp>
      <p:sp>
        <p:nvSpPr>
          <p:cNvPr id="35853" name="Line 13"/>
          <p:cNvSpPr>
            <a:spLocks noChangeShapeType="1"/>
          </p:cNvSpPr>
          <p:nvPr/>
        </p:nvSpPr>
        <p:spPr bwMode="auto">
          <a:xfrm>
            <a:off x="4067175" y="4149725"/>
            <a:ext cx="2160588" cy="0"/>
          </a:xfrm>
          <a:prstGeom prst="line">
            <a:avLst/>
          </a:prstGeom>
          <a:noFill/>
          <a:ln w="9525">
            <a:solidFill>
              <a:schemeClr val="tx1"/>
            </a:solidFill>
            <a:miter lim="800000"/>
            <a:headEnd/>
            <a:tailEnd/>
          </a:ln>
          <a:effectLst/>
        </p:spPr>
        <p:txBody>
          <a:bodyPr wrap="none"/>
          <a:lstStyle/>
          <a:p>
            <a:endParaRPr lang="en-US" dirty="0"/>
          </a:p>
        </p:txBody>
      </p:sp>
      <p:sp>
        <p:nvSpPr>
          <p:cNvPr id="35854" name="Rectangle 14"/>
          <p:cNvSpPr>
            <a:spLocks noChangeArrowheads="1"/>
          </p:cNvSpPr>
          <p:nvPr/>
        </p:nvSpPr>
        <p:spPr bwMode="auto">
          <a:xfrm>
            <a:off x="7380288" y="6284345"/>
            <a:ext cx="1054100" cy="274637"/>
          </a:xfrm>
          <a:prstGeom prst="rect">
            <a:avLst/>
          </a:prstGeom>
          <a:noFill/>
          <a:ln w="9525">
            <a:noFill/>
            <a:miter lim="800000"/>
            <a:headEnd/>
            <a:tailEnd/>
          </a:ln>
          <a:effectLst/>
        </p:spPr>
        <p:txBody>
          <a:bodyPr wrap="none">
            <a:spAutoFit/>
          </a:bodyPr>
          <a:lstStyle/>
          <a:p>
            <a:r>
              <a:rPr lang="en-GB" sz="1200" dirty="0"/>
              <a:t>Birkett (2005)</a:t>
            </a:r>
          </a:p>
        </p:txBody>
      </p:sp>
      <p:cxnSp>
        <p:nvCxnSpPr>
          <p:cNvPr id="15" name="Straight Arrow Connector 14"/>
          <p:cNvCxnSpPr/>
          <p:nvPr/>
        </p:nvCxnSpPr>
        <p:spPr bwMode="auto">
          <a:xfrm>
            <a:off x="899592" y="2204864"/>
            <a:ext cx="0" cy="3529186"/>
          </a:xfrm>
          <a:prstGeom prst="straightConnector1">
            <a:avLst/>
          </a:prstGeom>
          <a:ln w="41275">
            <a:headEnd type="triangle"/>
            <a:tailEnd type="triangle"/>
          </a:ln>
          <a:extLst/>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922586" y="3477498"/>
            <a:ext cx="1656730" cy="646331"/>
          </a:xfrm>
          <a:prstGeom prst="rect">
            <a:avLst/>
          </a:prstGeom>
          <a:noFill/>
        </p:spPr>
        <p:txBody>
          <a:bodyPr wrap="square" rtlCol="0">
            <a:spAutoFit/>
          </a:bodyPr>
          <a:lstStyle/>
          <a:p>
            <a:r>
              <a:rPr lang="en-GB" dirty="0" smtClean="0"/>
              <a:t>Time </a:t>
            </a:r>
          </a:p>
          <a:p>
            <a:r>
              <a:rPr lang="en-GB" dirty="0" smtClean="0"/>
              <a:t>Spent</a:t>
            </a:r>
            <a:endParaRPr lang="en-GB" dirty="0"/>
          </a:p>
        </p:txBody>
      </p:sp>
    </p:spTree>
    <p:extLst>
      <p:ext uri="{BB962C8B-B14F-4D97-AF65-F5344CB8AC3E}">
        <p14:creationId xmlns:p14="http://schemas.microsoft.com/office/powerpoint/2010/main" val="1056577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P spid="35848" grpId="0"/>
      <p:bldP spid="35849" grpId="0"/>
      <p:bldP spid="35850" grpId="0"/>
      <p:bldP spid="3585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altLang="en-US" dirty="0" smtClean="0"/>
              <a:t>Response zones</a:t>
            </a:r>
          </a:p>
        </p:txBody>
      </p:sp>
      <p:sp>
        <p:nvSpPr>
          <p:cNvPr id="21507" name="Line 3"/>
          <p:cNvSpPr>
            <a:spLocks noChangeShapeType="1"/>
          </p:cNvSpPr>
          <p:nvPr/>
        </p:nvSpPr>
        <p:spPr bwMode="auto">
          <a:xfrm>
            <a:off x="1258888" y="2276475"/>
            <a:ext cx="0" cy="3313113"/>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08" name="Line 4"/>
          <p:cNvSpPr>
            <a:spLocks noChangeShapeType="1"/>
          </p:cNvSpPr>
          <p:nvPr/>
        </p:nvSpPr>
        <p:spPr bwMode="auto">
          <a:xfrm>
            <a:off x="1258888" y="5589588"/>
            <a:ext cx="7058025"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09" name="Freeform 5"/>
          <p:cNvSpPr>
            <a:spLocks/>
          </p:cNvSpPr>
          <p:nvPr/>
        </p:nvSpPr>
        <p:spPr bwMode="auto">
          <a:xfrm>
            <a:off x="1285875" y="2916238"/>
            <a:ext cx="1976438" cy="2655887"/>
          </a:xfrm>
          <a:custGeom>
            <a:avLst/>
            <a:gdLst>
              <a:gd name="T0" fmla="*/ 0 w 1245"/>
              <a:gd name="T1" fmla="*/ 2655887 h 1673"/>
              <a:gd name="T2" fmla="*/ 209550 w 1245"/>
              <a:gd name="T3" fmla="*/ 2606675 h 1673"/>
              <a:gd name="T4" fmla="*/ 333375 w 1245"/>
              <a:gd name="T5" fmla="*/ 2544762 h 1673"/>
              <a:gd name="T6" fmla="*/ 419100 w 1245"/>
              <a:gd name="T7" fmla="*/ 2520950 h 1673"/>
              <a:gd name="T8" fmla="*/ 604838 w 1245"/>
              <a:gd name="T9" fmla="*/ 2397125 h 1673"/>
              <a:gd name="T10" fmla="*/ 715963 w 1245"/>
              <a:gd name="T11" fmla="*/ 2322512 h 1673"/>
              <a:gd name="T12" fmla="*/ 814388 w 1245"/>
              <a:gd name="T13" fmla="*/ 2249487 h 1673"/>
              <a:gd name="T14" fmla="*/ 987425 w 1245"/>
              <a:gd name="T15" fmla="*/ 2125662 h 1673"/>
              <a:gd name="T16" fmla="*/ 1025525 w 1245"/>
              <a:gd name="T17" fmla="*/ 2087562 h 1673"/>
              <a:gd name="T18" fmla="*/ 1098550 w 1245"/>
              <a:gd name="T19" fmla="*/ 2038350 h 1673"/>
              <a:gd name="T20" fmla="*/ 1235075 w 1245"/>
              <a:gd name="T21" fmla="*/ 1914525 h 1673"/>
              <a:gd name="T22" fmla="*/ 1320800 w 1245"/>
              <a:gd name="T23" fmla="*/ 1816100 h 1673"/>
              <a:gd name="T24" fmla="*/ 1382713 w 1245"/>
              <a:gd name="T25" fmla="*/ 1704975 h 1673"/>
              <a:gd name="T26" fmla="*/ 1408113 w 1245"/>
              <a:gd name="T27" fmla="*/ 1668462 h 1673"/>
              <a:gd name="T28" fmla="*/ 1457325 w 1245"/>
              <a:gd name="T29" fmla="*/ 1606550 h 1673"/>
              <a:gd name="T30" fmla="*/ 1470025 w 1245"/>
              <a:gd name="T31" fmla="*/ 1570037 h 1673"/>
              <a:gd name="T32" fmla="*/ 1604963 w 1245"/>
              <a:gd name="T33" fmla="*/ 1335087 h 1673"/>
              <a:gd name="T34" fmla="*/ 1790700 w 1245"/>
              <a:gd name="T35" fmla="*/ 790575 h 1673"/>
              <a:gd name="T36" fmla="*/ 1901825 w 1245"/>
              <a:gd name="T37" fmla="*/ 369887 h 1673"/>
              <a:gd name="T38" fmla="*/ 1976438 w 1245"/>
              <a:gd name="T39" fmla="*/ 185737 h 1673"/>
              <a:gd name="T40" fmla="*/ 1976438 w 1245"/>
              <a:gd name="T41" fmla="*/ 0 h 16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0" name="Freeform 6"/>
          <p:cNvSpPr>
            <a:spLocks/>
          </p:cNvSpPr>
          <p:nvPr/>
        </p:nvSpPr>
        <p:spPr bwMode="auto">
          <a:xfrm>
            <a:off x="3276600" y="2708275"/>
            <a:ext cx="863600" cy="215900"/>
          </a:xfrm>
          <a:custGeom>
            <a:avLst/>
            <a:gdLst>
              <a:gd name="T0" fmla="*/ 0 w 588"/>
              <a:gd name="T1" fmla="*/ 188734 h 151"/>
              <a:gd name="T2" fmla="*/ 296679 w 588"/>
              <a:gd name="T3" fmla="*/ 0 h 151"/>
              <a:gd name="T4" fmla="*/ 640356 w 588"/>
              <a:gd name="T5" fmla="*/ 54332 h 151"/>
              <a:gd name="T6" fmla="*/ 743166 w 588"/>
              <a:gd name="T7" fmla="*/ 100086 h 151"/>
              <a:gd name="T8" fmla="*/ 812195 w 588"/>
              <a:gd name="T9" fmla="*/ 144410 h 151"/>
              <a:gd name="T10" fmla="*/ 822476 w 588"/>
              <a:gd name="T11" fmla="*/ 177295 h 151"/>
              <a:gd name="T12" fmla="*/ 822476 w 588"/>
              <a:gd name="T13" fmla="*/ 210181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1" name="Freeform 7"/>
          <p:cNvSpPr>
            <a:spLocks/>
          </p:cNvSpPr>
          <p:nvPr/>
        </p:nvSpPr>
        <p:spPr bwMode="auto">
          <a:xfrm>
            <a:off x="4140200" y="2924175"/>
            <a:ext cx="2371725" cy="1398588"/>
          </a:xfrm>
          <a:custGeom>
            <a:avLst/>
            <a:gdLst>
              <a:gd name="T0" fmla="*/ 0 w 1494"/>
              <a:gd name="T1" fmla="*/ 0 h 881"/>
              <a:gd name="T2" fmla="*/ 61913 w 1494"/>
              <a:gd name="T3" fmla="*/ 271463 h 881"/>
              <a:gd name="T4" fmla="*/ 147638 w 1494"/>
              <a:gd name="T5" fmla="*/ 469900 h 881"/>
              <a:gd name="T6" fmla="*/ 160338 w 1494"/>
              <a:gd name="T7" fmla="*/ 506413 h 881"/>
              <a:gd name="T8" fmla="*/ 234950 w 1494"/>
              <a:gd name="T9" fmla="*/ 555625 h 881"/>
              <a:gd name="T10" fmla="*/ 481013 w 1494"/>
              <a:gd name="T11" fmla="*/ 741363 h 881"/>
              <a:gd name="T12" fmla="*/ 555625 w 1494"/>
              <a:gd name="T13" fmla="*/ 803275 h 881"/>
              <a:gd name="T14" fmla="*/ 630238 w 1494"/>
              <a:gd name="T15" fmla="*/ 827088 h 881"/>
              <a:gd name="T16" fmla="*/ 741363 w 1494"/>
              <a:gd name="T17" fmla="*/ 876300 h 881"/>
              <a:gd name="T18" fmla="*/ 889000 w 1494"/>
              <a:gd name="T19" fmla="*/ 976313 h 881"/>
              <a:gd name="T20" fmla="*/ 963613 w 1494"/>
              <a:gd name="T21" fmla="*/ 1000125 h 881"/>
              <a:gd name="T22" fmla="*/ 1185863 w 1494"/>
              <a:gd name="T23" fmla="*/ 1123950 h 881"/>
              <a:gd name="T24" fmla="*/ 1581150 w 1494"/>
              <a:gd name="T25" fmla="*/ 1260475 h 881"/>
              <a:gd name="T26" fmla="*/ 1852613 w 1494"/>
              <a:gd name="T27" fmla="*/ 1358900 h 881"/>
              <a:gd name="T28" fmla="*/ 2012950 w 1494"/>
              <a:gd name="T29" fmla="*/ 1371600 h 881"/>
              <a:gd name="T30" fmla="*/ 2260600 w 1494"/>
              <a:gd name="T31" fmla="*/ 1395413 h 881"/>
              <a:gd name="T32" fmla="*/ 2371725 w 1494"/>
              <a:gd name="T33" fmla="*/ 1395413 h 8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2" name="Freeform 8"/>
          <p:cNvSpPr>
            <a:spLocks/>
          </p:cNvSpPr>
          <p:nvPr/>
        </p:nvSpPr>
        <p:spPr bwMode="auto">
          <a:xfrm>
            <a:off x="6516688" y="4292600"/>
            <a:ext cx="360362" cy="1357313"/>
          </a:xfrm>
          <a:custGeom>
            <a:avLst/>
            <a:gdLst>
              <a:gd name="T0" fmla="*/ 0 w 227"/>
              <a:gd name="T1" fmla="*/ 0 h 855"/>
              <a:gd name="T2" fmla="*/ 71437 w 227"/>
              <a:gd name="T3" fmla="*/ 936625 h 855"/>
              <a:gd name="T4" fmla="*/ 287337 w 227"/>
              <a:gd name="T5" fmla="*/ 1296988 h 855"/>
              <a:gd name="T6" fmla="*/ 360362 w 227"/>
              <a:gd name="T7" fmla="*/ 1296988 h 8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noFill/>
          <a:ln w="28575" cap="flat" cmpd="sng">
            <a:solidFill>
              <a:schemeClr va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3" name="Freeform 9"/>
          <p:cNvSpPr>
            <a:spLocks/>
          </p:cNvSpPr>
          <p:nvPr/>
        </p:nvSpPr>
        <p:spPr bwMode="auto">
          <a:xfrm>
            <a:off x="6845300" y="5589588"/>
            <a:ext cx="1182688" cy="693737"/>
          </a:xfrm>
          <a:custGeom>
            <a:avLst/>
            <a:gdLst>
              <a:gd name="T0" fmla="*/ 0 w 745"/>
              <a:gd name="T1" fmla="*/ 20637 h 437"/>
              <a:gd name="T2" fmla="*/ 49213 w 745"/>
              <a:gd name="T3" fmla="*/ 144462 h 437"/>
              <a:gd name="T4" fmla="*/ 74613 w 745"/>
              <a:gd name="T5" fmla="*/ 217487 h 437"/>
              <a:gd name="T6" fmla="*/ 98425 w 745"/>
              <a:gd name="T7" fmla="*/ 341312 h 437"/>
              <a:gd name="T8" fmla="*/ 865188 w 745"/>
              <a:gd name="T9" fmla="*/ 588962 h 437"/>
              <a:gd name="T10" fmla="*/ 989013 w 745"/>
              <a:gd name="T11" fmla="*/ 514350 h 437"/>
              <a:gd name="T12" fmla="*/ 1038225 w 745"/>
              <a:gd name="T13" fmla="*/ 292100 h 437"/>
              <a:gd name="T14" fmla="*/ 1050925 w 745"/>
              <a:gd name="T15" fmla="*/ 82550 h 437"/>
              <a:gd name="T16" fmla="*/ 1063625 w 745"/>
              <a:gd name="T17" fmla="*/ 44450 h 437"/>
              <a:gd name="T18" fmla="*/ 1050925 w 745"/>
              <a:gd name="T19" fmla="*/ 7937 h 437"/>
              <a:gd name="T20" fmla="*/ 1182688 w 745"/>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noFill/>
          <a:ln w="28575" cap="flat" cmpd="sng">
            <a:solidFill>
              <a:schemeClr val="folHlink"/>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4" name="Line 10"/>
          <p:cNvSpPr>
            <a:spLocks noChangeShapeType="1"/>
          </p:cNvSpPr>
          <p:nvPr/>
        </p:nvSpPr>
        <p:spPr bwMode="auto">
          <a:xfrm>
            <a:off x="7956550" y="5589588"/>
            <a:ext cx="576263" cy="0"/>
          </a:xfrm>
          <a:prstGeom prst="line">
            <a:avLst/>
          </a:prstGeom>
          <a:noFill/>
          <a:ln w="2857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5" name="Text Box 11"/>
          <p:cNvSpPr txBox="1">
            <a:spLocks noChangeArrowheads="1"/>
          </p:cNvSpPr>
          <p:nvPr/>
        </p:nvSpPr>
        <p:spPr bwMode="auto">
          <a:xfrm>
            <a:off x="2247900" y="5964238"/>
            <a:ext cx="708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TIME</a:t>
            </a:r>
          </a:p>
        </p:txBody>
      </p:sp>
      <p:sp>
        <p:nvSpPr>
          <p:cNvPr id="21516" name="Line 12"/>
          <p:cNvSpPr>
            <a:spLocks noChangeShapeType="1"/>
          </p:cNvSpPr>
          <p:nvPr/>
        </p:nvSpPr>
        <p:spPr bwMode="auto">
          <a:xfrm>
            <a:off x="3059113" y="6165850"/>
            <a:ext cx="26654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7" name="Text Box 13"/>
          <p:cNvSpPr txBox="1">
            <a:spLocks noChangeArrowheads="1"/>
          </p:cNvSpPr>
          <p:nvPr/>
        </p:nvSpPr>
        <p:spPr bwMode="auto">
          <a:xfrm>
            <a:off x="611188" y="3213100"/>
            <a:ext cx="38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AROUSAL</a:t>
            </a:r>
          </a:p>
        </p:txBody>
      </p:sp>
      <p:sp>
        <p:nvSpPr>
          <p:cNvPr id="21518" name="Line 14"/>
          <p:cNvSpPr>
            <a:spLocks noChangeShapeType="1"/>
          </p:cNvSpPr>
          <p:nvPr/>
        </p:nvSpPr>
        <p:spPr bwMode="auto">
          <a:xfrm flipV="1">
            <a:off x="755650" y="2420938"/>
            <a:ext cx="0" cy="7207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19" name="Text Box 15"/>
          <p:cNvSpPr txBox="1">
            <a:spLocks noChangeArrowheads="1"/>
          </p:cNvSpPr>
          <p:nvPr/>
        </p:nvSpPr>
        <p:spPr bwMode="auto">
          <a:xfrm>
            <a:off x="1331913"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Anxiety</a:t>
            </a:r>
          </a:p>
        </p:txBody>
      </p:sp>
      <p:sp>
        <p:nvSpPr>
          <p:cNvPr id="21520" name="Text Box 16"/>
          <p:cNvSpPr txBox="1">
            <a:spLocks noChangeArrowheads="1"/>
          </p:cNvSpPr>
          <p:nvPr/>
        </p:nvSpPr>
        <p:spPr bwMode="auto">
          <a:xfrm>
            <a:off x="1835150" y="4149725"/>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Anger</a:t>
            </a:r>
          </a:p>
        </p:txBody>
      </p:sp>
      <p:sp>
        <p:nvSpPr>
          <p:cNvPr id="21521" name="Text Box 17"/>
          <p:cNvSpPr txBox="1">
            <a:spLocks noChangeArrowheads="1"/>
          </p:cNvSpPr>
          <p:nvPr/>
        </p:nvSpPr>
        <p:spPr bwMode="auto">
          <a:xfrm>
            <a:off x="1835150" y="3500438"/>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Aggression</a:t>
            </a:r>
          </a:p>
        </p:txBody>
      </p:sp>
      <p:sp>
        <p:nvSpPr>
          <p:cNvPr id="21522" name="Text Box 18"/>
          <p:cNvSpPr txBox="1">
            <a:spLocks noChangeArrowheads="1"/>
          </p:cNvSpPr>
          <p:nvPr/>
        </p:nvSpPr>
        <p:spPr bwMode="auto">
          <a:xfrm>
            <a:off x="2268538" y="2708275"/>
            <a:ext cx="7473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b="1" dirty="0" smtClean="0">
                <a:solidFill>
                  <a:srgbClr val="FF0000"/>
                </a:solidFill>
              </a:rPr>
              <a:t>Crisis</a:t>
            </a:r>
            <a:endParaRPr lang="en-GB" altLang="en-US" sz="1600" b="1" dirty="0">
              <a:solidFill>
                <a:srgbClr val="FF0000"/>
              </a:solidFill>
            </a:endParaRPr>
          </a:p>
        </p:txBody>
      </p:sp>
      <p:sp>
        <p:nvSpPr>
          <p:cNvPr id="21523" name="Text Box 19"/>
          <p:cNvSpPr txBox="1">
            <a:spLocks noChangeArrowheads="1"/>
          </p:cNvSpPr>
          <p:nvPr/>
        </p:nvSpPr>
        <p:spPr bwMode="auto">
          <a:xfrm>
            <a:off x="1331913" y="1916113"/>
            <a:ext cx="746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Trigger</a:t>
            </a:r>
          </a:p>
          <a:p>
            <a:pPr algn="ctr" eaLnBrk="1" fontAlgn="base" hangingPunct="1">
              <a:spcBef>
                <a:spcPct val="0"/>
              </a:spcBef>
              <a:spcAft>
                <a:spcPct val="0"/>
              </a:spcAft>
            </a:pPr>
            <a:r>
              <a:rPr lang="en-GB" altLang="en-US" sz="1400" u="sng" dirty="0">
                <a:solidFill>
                  <a:srgbClr val="000000"/>
                </a:solidFill>
              </a:rPr>
              <a:t>Phase</a:t>
            </a:r>
          </a:p>
        </p:txBody>
      </p:sp>
      <p:sp>
        <p:nvSpPr>
          <p:cNvPr id="21524" name="Text Box 20"/>
          <p:cNvSpPr txBox="1">
            <a:spLocks noChangeArrowheads="1"/>
          </p:cNvSpPr>
          <p:nvPr/>
        </p:nvSpPr>
        <p:spPr bwMode="auto">
          <a:xfrm>
            <a:off x="2339975" y="1916113"/>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Escalation</a:t>
            </a:r>
          </a:p>
          <a:p>
            <a:pPr algn="ctr" eaLnBrk="1" fontAlgn="base" hangingPunct="1">
              <a:spcBef>
                <a:spcPct val="0"/>
              </a:spcBef>
              <a:spcAft>
                <a:spcPct val="0"/>
              </a:spcAft>
            </a:pPr>
            <a:r>
              <a:rPr lang="en-GB" altLang="en-US" sz="1400" u="sng" dirty="0">
                <a:solidFill>
                  <a:srgbClr val="000000"/>
                </a:solidFill>
              </a:rPr>
              <a:t>Phase</a:t>
            </a:r>
          </a:p>
        </p:txBody>
      </p:sp>
      <p:sp>
        <p:nvSpPr>
          <p:cNvPr id="21525" name="Text Box 21"/>
          <p:cNvSpPr txBox="1">
            <a:spLocks noChangeArrowheads="1"/>
          </p:cNvSpPr>
          <p:nvPr/>
        </p:nvSpPr>
        <p:spPr bwMode="auto">
          <a:xfrm>
            <a:off x="3419475" y="1916113"/>
            <a:ext cx="647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Crisis</a:t>
            </a:r>
          </a:p>
          <a:p>
            <a:pPr algn="ctr" eaLnBrk="1" fontAlgn="base" hangingPunct="1">
              <a:spcBef>
                <a:spcPct val="0"/>
              </a:spcBef>
              <a:spcAft>
                <a:spcPct val="0"/>
              </a:spcAft>
            </a:pPr>
            <a:r>
              <a:rPr lang="en-GB" altLang="en-US" sz="1400" u="sng" dirty="0">
                <a:solidFill>
                  <a:srgbClr val="000000"/>
                </a:solidFill>
              </a:rPr>
              <a:t>Phase</a:t>
            </a:r>
          </a:p>
        </p:txBody>
      </p:sp>
      <p:sp>
        <p:nvSpPr>
          <p:cNvPr id="21526" name="Text Box 22"/>
          <p:cNvSpPr txBox="1">
            <a:spLocks noChangeArrowheads="1"/>
          </p:cNvSpPr>
          <p:nvPr/>
        </p:nvSpPr>
        <p:spPr bwMode="auto">
          <a:xfrm>
            <a:off x="4643438" y="1916113"/>
            <a:ext cx="903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Recovery</a:t>
            </a:r>
          </a:p>
          <a:p>
            <a:pPr algn="ctr" eaLnBrk="1" fontAlgn="base" hangingPunct="1">
              <a:spcBef>
                <a:spcPct val="0"/>
              </a:spcBef>
              <a:spcAft>
                <a:spcPct val="0"/>
              </a:spcAft>
            </a:pPr>
            <a:r>
              <a:rPr lang="en-GB" altLang="en-US" sz="1400" u="sng" dirty="0">
                <a:solidFill>
                  <a:srgbClr val="000000"/>
                </a:solidFill>
              </a:rPr>
              <a:t>Phase</a:t>
            </a:r>
          </a:p>
        </p:txBody>
      </p:sp>
      <p:sp>
        <p:nvSpPr>
          <p:cNvPr id="21527" name="Text Box 23"/>
          <p:cNvSpPr txBox="1">
            <a:spLocks noChangeArrowheads="1"/>
          </p:cNvSpPr>
          <p:nvPr/>
        </p:nvSpPr>
        <p:spPr bwMode="auto">
          <a:xfrm>
            <a:off x="6156325" y="1916113"/>
            <a:ext cx="984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Post Crisis</a:t>
            </a:r>
          </a:p>
          <a:p>
            <a:pPr algn="ctr" eaLnBrk="1" fontAlgn="base" hangingPunct="1">
              <a:spcBef>
                <a:spcPct val="0"/>
              </a:spcBef>
              <a:spcAft>
                <a:spcPct val="0"/>
              </a:spcAft>
            </a:pPr>
            <a:r>
              <a:rPr lang="en-GB" altLang="en-US" sz="1400" u="sng" dirty="0">
                <a:solidFill>
                  <a:srgbClr val="000000"/>
                </a:solidFill>
              </a:rPr>
              <a:t>Phase</a:t>
            </a:r>
          </a:p>
        </p:txBody>
      </p:sp>
      <p:sp>
        <p:nvSpPr>
          <p:cNvPr id="21528" name="Text Box 24"/>
          <p:cNvSpPr txBox="1">
            <a:spLocks noChangeArrowheads="1"/>
          </p:cNvSpPr>
          <p:nvPr/>
        </p:nvSpPr>
        <p:spPr bwMode="auto">
          <a:xfrm>
            <a:off x="7885113" y="1916113"/>
            <a:ext cx="860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Learning</a:t>
            </a:r>
          </a:p>
          <a:p>
            <a:pPr algn="ctr" eaLnBrk="1" fontAlgn="base" hangingPunct="1">
              <a:spcBef>
                <a:spcPct val="0"/>
              </a:spcBef>
              <a:spcAft>
                <a:spcPct val="0"/>
              </a:spcAft>
            </a:pPr>
            <a:r>
              <a:rPr lang="en-GB" altLang="en-US" sz="1400" u="sng" dirty="0">
                <a:solidFill>
                  <a:srgbClr val="000000"/>
                </a:solidFill>
              </a:rPr>
              <a:t>Phase</a:t>
            </a:r>
          </a:p>
        </p:txBody>
      </p:sp>
      <p:sp>
        <p:nvSpPr>
          <p:cNvPr id="21529" name="Text Box 25"/>
          <p:cNvSpPr txBox="1">
            <a:spLocks noChangeArrowheads="1"/>
          </p:cNvSpPr>
          <p:nvPr/>
        </p:nvSpPr>
        <p:spPr bwMode="auto">
          <a:xfrm>
            <a:off x="7478713" y="5229225"/>
            <a:ext cx="1665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Baseline Behaviour</a:t>
            </a:r>
          </a:p>
        </p:txBody>
      </p:sp>
      <p:sp>
        <p:nvSpPr>
          <p:cNvPr id="21530" name="Text Box 26"/>
          <p:cNvSpPr txBox="1">
            <a:spLocks noChangeArrowheads="1"/>
          </p:cNvSpPr>
          <p:nvPr/>
        </p:nvSpPr>
        <p:spPr bwMode="auto">
          <a:xfrm>
            <a:off x="6877050" y="5734050"/>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Exhaustion</a:t>
            </a:r>
          </a:p>
        </p:txBody>
      </p:sp>
      <p:sp>
        <p:nvSpPr>
          <p:cNvPr id="21531" name="Text Box 27"/>
          <p:cNvSpPr txBox="1">
            <a:spLocks noChangeArrowheads="1"/>
          </p:cNvSpPr>
          <p:nvPr/>
        </p:nvSpPr>
        <p:spPr bwMode="auto">
          <a:xfrm>
            <a:off x="6011863" y="2852738"/>
            <a:ext cx="1157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Additional </a:t>
            </a:r>
          </a:p>
          <a:p>
            <a:pPr eaLnBrk="1" fontAlgn="base" hangingPunct="1">
              <a:spcBef>
                <a:spcPct val="0"/>
              </a:spcBef>
              <a:spcAft>
                <a:spcPct val="0"/>
              </a:spcAft>
            </a:pPr>
            <a:r>
              <a:rPr lang="en-GB" altLang="en-US" sz="1600" dirty="0" smtClean="0">
                <a:solidFill>
                  <a:srgbClr val="000000"/>
                </a:solidFill>
              </a:rPr>
              <a:t>Outbursts</a:t>
            </a:r>
            <a:endParaRPr lang="en-GB" altLang="en-US" sz="1600" dirty="0">
              <a:solidFill>
                <a:srgbClr val="000000"/>
              </a:solidFill>
            </a:endParaRPr>
          </a:p>
        </p:txBody>
      </p:sp>
      <p:sp>
        <p:nvSpPr>
          <p:cNvPr id="21532" name="Line 28"/>
          <p:cNvSpPr>
            <a:spLocks noChangeShapeType="1"/>
          </p:cNvSpPr>
          <p:nvPr/>
        </p:nvSpPr>
        <p:spPr bwMode="auto">
          <a:xfrm flipH="1">
            <a:off x="5148263" y="314166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33" name="Line 29"/>
          <p:cNvSpPr>
            <a:spLocks noChangeShapeType="1"/>
          </p:cNvSpPr>
          <p:nvPr/>
        </p:nvSpPr>
        <p:spPr bwMode="auto">
          <a:xfrm>
            <a:off x="2627313" y="4652963"/>
            <a:ext cx="3889375"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34" name="Line 30"/>
          <p:cNvSpPr>
            <a:spLocks noChangeShapeType="1"/>
          </p:cNvSpPr>
          <p:nvPr/>
        </p:nvSpPr>
        <p:spPr bwMode="auto">
          <a:xfrm>
            <a:off x="3132138" y="3429000"/>
            <a:ext cx="1152525"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1535" name="Text Box 31"/>
          <p:cNvSpPr txBox="1">
            <a:spLocks noChangeArrowheads="1"/>
          </p:cNvSpPr>
          <p:nvPr/>
        </p:nvSpPr>
        <p:spPr bwMode="auto">
          <a:xfrm>
            <a:off x="2843213" y="48688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A</a:t>
            </a:r>
          </a:p>
        </p:txBody>
      </p:sp>
      <p:sp>
        <p:nvSpPr>
          <p:cNvPr id="21536" name="Text Box 32"/>
          <p:cNvSpPr txBox="1">
            <a:spLocks noChangeArrowheads="1"/>
          </p:cNvSpPr>
          <p:nvPr/>
        </p:nvSpPr>
        <p:spPr bwMode="auto">
          <a:xfrm>
            <a:off x="3759200" y="3843338"/>
            <a:ext cx="423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B</a:t>
            </a:r>
          </a:p>
        </p:txBody>
      </p:sp>
      <p:sp>
        <p:nvSpPr>
          <p:cNvPr id="21537" name="Text Box 33"/>
          <p:cNvSpPr txBox="1">
            <a:spLocks noChangeArrowheads="1"/>
          </p:cNvSpPr>
          <p:nvPr/>
        </p:nvSpPr>
        <p:spPr bwMode="auto">
          <a:xfrm>
            <a:off x="3543300" y="2692400"/>
            <a:ext cx="428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C</a:t>
            </a:r>
          </a:p>
        </p:txBody>
      </p:sp>
      <p:sp>
        <p:nvSpPr>
          <p:cNvPr id="21538" name="Text Box 34"/>
          <p:cNvSpPr txBox="1">
            <a:spLocks noChangeArrowheads="1"/>
          </p:cNvSpPr>
          <p:nvPr/>
        </p:nvSpPr>
        <p:spPr bwMode="auto">
          <a:xfrm>
            <a:off x="7072313" y="4348163"/>
            <a:ext cx="4603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D</a:t>
            </a:r>
          </a:p>
        </p:txBody>
      </p:sp>
      <p:sp>
        <p:nvSpPr>
          <p:cNvPr id="21539" name="Text Box 35"/>
          <p:cNvSpPr txBox="1">
            <a:spLocks noChangeArrowheads="1"/>
          </p:cNvSpPr>
          <p:nvPr/>
        </p:nvSpPr>
        <p:spPr bwMode="auto">
          <a:xfrm>
            <a:off x="8151813" y="3411538"/>
            <a:ext cx="412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E</a:t>
            </a:r>
          </a:p>
        </p:txBody>
      </p:sp>
    </p:spTree>
    <p:extLst>
      <p:ext uri="{BB962C8B-B14F-4D97-AF65-F5344CB8AC3E}">
        <p14:creationId xmlns:p14="http://schemas.microsoft.com/office/powerpoint/2010/main" val="3681572456"/>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3528" y="116632"/>
            <a:ext cx="7418784" cy="747936"/>
          </a:xfrm>
        </p:spPr>
        <p:txBody>
          <a:bodyPr/>
          <a:lstStyle/>
          <a:p>
            <a:pPr eaLnBrk="1" hangingPunct="1"/>
            <a:r>
              <a:rPr lang="en-GB" altLang="en-US" dirty="0" smtClean="0"/>
              <a:t>Emotion and Behaviour</a:t>
            </a:r>
          </a:p>
        </p:txBody>
      </p:sp>
      <p:graphicFrame>
        <p:nvGraphicFramePr>
          <p:cNvPr id="29699" name="Group 3"/>
          <p:cNvGraphicFramePr>
            <a:graphicFrameLocks noGrp="1"/>
          </p:cNvGraphicFramePr>
          <p:nvPr>
            <p:ph type="tbl" idx="1"/>
            <p:extLst>
              <p:ext uri="{D42A27DB-BD31-4B8C-83A1-F6EECF244321}">
                <p14:modId xmlns:p14="http://schemas.microsoft.com/office/powerpoint/2010/main" val="3653546673"/>
              </p:ext>
            </p:extLst>
          </p:nvPr>
        </p:nvGraphicFramePr>
        <p:xfrm>
          <a:off x="395536" y="897510"/>
          <a:ext cx="8568952" cy="5843858"/>
        </p:xfrm>
        <a:graphic>
          <a:graphicData uri="http://schemas.openxmlformats.org/drawingml/2006/table">
            <a:tbl>
              <a:tblPr/>
              <a:tblGrid>
                <a:gridCol w="2142238"/>
                <a:gridCol w="2546532"/>
                <a:gridCol w="1737944"/>
                <a:gridCol w="2142238"/>
              </a:tblGrid>
              <a:tr h="586585">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chemeClr val="tx1"/>
                          </a:solidFill>
                          <a:effectLst/>
                          <a:latin typeface="Arial" charset="0"/>
                        </a:rPr>
                        <a:t>Emotion</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chemeClr val="tx1"/>
                          </a:solidFill>
                          <a:effectLst/>
                          <a:latin typeface="Arial" charset="0"/>
                        </a:rPr>
                        <a:t>Behaviour</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chemeClr val="tx1"/>
                          </a:solidFill>
                          <a:effectLst/>
                          <a:latin typeface="Arial" charset="0"/>
                        </a:rPr>
                        <a:t>Message </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chemeClr val="tx1"/>
                          </a:solidFill>
                          <a:effectLst/>
                          <a:latin typeface="Arial" charset="0"/>
                        </a:rPr>
                        <a:t>Response</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169760">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Anxiety</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A)</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Withdrawal or agitation</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I’m worried</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I’m frustrated</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Active Listening, explore feelings, Problem Solve, Involve, redirect, relaxation strategies, anxiety management</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76076">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Anger</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A/B)</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Loud / Disruptive</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Critical, Swearing, Generalised Abuse</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Listen to me</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Help Me</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As above + divert, refocus, reassure, set limits, remove others</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3654">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Aggression</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B/C)</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Personalised Abuse</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Threats , Gesticulation, Space Invasion, Eye contact</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I’m losing control</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Help me regain control</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Set limits, unambiguous language, don’t question, divert, offer exits, seek help</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756799">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Crisis</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C)</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Destructive behaviour</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Towards people/ property / self</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Can you control me?</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Escape, Protect self and others, Seek Assistance, </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27786">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Exhaustion</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D)</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Tearful, Expressions of remorse / anger, regret, apologetic</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I feel bad</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Support, Monitor</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Secure the area</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64603">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Post Incident</a:t>
                      </a:r>
                    </a:p>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1" i="0" u="none" strike="noStrike" cap="none" normalizeH="0" baseline="0" dirty="0" smtClean="0">
                          <a:ln>
                            <a:noFill/>
                          </a:ln>
                          <a:solidFill>
                            <a:srgbClr val="000000"/>
                          </a:solidFill>
                          <a:effectLst/>
                          <a:latin typeface="Arial" charset="0"/>
                        </a:rPr>
                        <a:t>(Zone E)</a:t>
                      </a:r>
                    </a:p>
                  </a:txBody>
                  <a:tcPr marT="45714" marB="4571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Return to baseline behaviour</a:t>
                      </a: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en-US" altLang="en-US" sz="1400" b="0" i="0" u="none" strike="noStrike" cap="none" normalizeH="0" baseline="0" dirty="0" smtClean="0">
                        <a:ln>
                          <a:noFill/>
                        </a:ln>
                        <a:solidFill>
                          <a:srgbClr val="000000"/>
                        </a:solidFill>
                        <a:effectLst/>
                        <a:latin typeface="Arial" charset="0"/>
                      </a:endParaRPr>
                    </a:p>
                  </a:txBody>
                  <a:tcPr marT="45714" marB="4571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pitchFamily="2" charset="2"/>
                        <a:defRPr sz="2800">
                          <a:solidFill>
                            <a:schemeClr val="tx1"/>
                          </a:solidFill>
                          <a:latin typeface="Tahoma" charset="0"/>
                        </a:defRPr>
                      </a:lvl1pPr>
                      <a:lvl2pPr>
                        <a:spcBef>
                          <a:spcPct val="20000"/>
                        </a:spcBef>
                        <a:buClr>
                          <a:schemeClr val="tx1"/>
                        </a:buClr>
                        <a:buSzPct val="60000"/>
                        <a:buFont typeface="Wingdings" pitchFamily="2" charset="2"/>
                        <a:defRPr sz="2400">
                          <a:solidFill>
                            <a:schemeClr val="tx1"/>
                          </a:solidFill>
                          <a:latin typeface="Tahoma" charset="0"/>
                        </a:defRPr>
                      </a:lvl2pPr>
                      <a:lvl3pPr>
                        <a:spcBef>
                          <a:spcPct val="20000"/>
                        </a:spcBef>
                        <a:buClr>
                          <a:schemeClr val="hlink"/>
                        </a:buClr>
                        <a:buSzPct val="95000"/>
                        <a:buFont typeface="Wingdings" pitchFamily="2" charset="2"/>
                        <a:defRPr sz="2000">
                          <a:solidFill>
                            <a:schemeClr val="tx1"/>
                          </a:solidFill>
                          <a:latin typeface="Tahoma" charset="0"/>
                        </a:defRPr>
                      </a:lvl3pPr>
                      <a:lvl4pPr>
                        <a:spcBef>
                          <a:spcPct val="20000"/>
                        </a:spcBef>
                        <a:buClr>
                          <a:schemeClr val="tx1"/>
                        </a:buClr>
                        <a:buSzPct val="65000"/>
                        <a:buFont typeface="Wingdings" pitchFamily="2" charset="2"/>
                        <a:defRPr>
                          <a:solidFill>
                            <a:schemeClr val="tx1"/>
                          </a:solidFill>
                          <a:latin typeface="Tahoma" charset="0"/>
                        </a:defRPr>
                      </a:lvl4pPr>
                      <a:lvl5pPr>
                        <a:spcBef>
                          <a:spcPct val="20000"/>
                        </a:spcBef>
                        <a:buClr>
                          <a:schemeClr val="hlink"/>
                        </a:buClr>
                        <a:buSzPct val="60000"/>
                        <a:buFont typeface="Wingdings" pitchFamily="2" charset="2"/>
                        <a:defRPr>
                          <a:solidFill>
                            <a:schemeClr val="tx1"/>
                          </a:solidFill>
                          <a:latin typeface="Tahoma" charset="0"/>
                        </a:defRPr>
                      </a:lvl5pPr>
                      <a:lvl6pPr fontAlgn="base">
                        <a:spcBef>
                          <a:spcPct val="20000"/>
                        </a:spcBef>
                        <a:spcAft>
                          <a:spcPct val="0"/>
                        </a:spcAft>
                        <a:buClr>
                          <a:schemeClr val="hlink"/>
                        </a:buClr>
                        <a:buSzPct val="60000"/>
                        <a:buFont typeface="Wingdings" pitchFamily="2" charset="2"/>
                        <a:defRPr>
                          <a:solidFill>
                            <a:schemeClr val="tx1"/>
                          </a:solidFill>
                          <a:latin typeface="Tahoma" charset="0"/>
                        </a:defRPr>
                      </a:lvl6pPr>
                      <a:lvl7pPr fontAlgn="base">
                        <a:spcBef>
                          <a:spcPct val="20000"/>
                        </a:spcBef>
                        <a:spcAft>
                          <a:spcPct val="0"/>
                        </a:spcAft>
                        <a:buClr>
                          <a:schemeClr val="hlink"/>
                        </a:buClr>
                        <a:buSzPct val="60000"/>
                        <a:buFont typeface="Wingdings" pitchFamily="2" charset="2"/>
                        <a:defRPr>
                          <a:solidFill>
                            <a:schemeClr val="tx1"/>
                          </a:solidFill>
                          <a:latin typeface="Tahoma" charset="0"/>
                        </a:defRPr>
                      </a:lvl7pPr>
                      <a:lvl8pPr fontAlgn="base">
                        <a:spcBef>
                          <a:spcPct val="20000"/>
                        </a:spcBef>
                        <a:spcAft>
                          <a:spcPct val="0"/>
                        </a:spcAft>
                        <a:buClr>
                          <a:schemeClr val="hlink"/>
                        </a:buClr>
                        <a:buSzPct val="60000"/>
                        <a:buFont typeface="Wingdings" pitchFamily="2" charset="2"/>
                        <a:defRPr>
                          <a:solidFill>
                            <a:schemeClr val="tx1"/>
                          </a:solidFill>
                          <a:latin typeface="Tahoma" charset="0"/>
                        </a:defRPr>
                      </a:lvl8pPr>
                      <a:lvl9pPr fontAlgn="base">
                        <a:spcBef>
                          <a:spcPct val="20000"/>
                        </a:spcBef>
                        <a:spcAft>
                          <a:spcPct val="0"/>
                        </a:spcAft>
                        <a:buClr>
                          <a:schemeClr val="hlink"/>
                        </a:buClr>
                        <a:buSzPct val="60000"/>
                        <a:buFont typeface="Wingdings" pitchFamily="2"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en-GB" altLang="en-US" sz="1400" b="0" i="0" u="none" strike="noStrike" cap="none" normalizeH="0" baseline="0" dirty="0" smtClean="0">
                          <a:ln>
                            <a:noFill/>
                          </a:ln>
                          <a:solidFill>
                            <a:srgbClr val="000000"/>
                          </a:solidFill>
                          <a:effectLst/>
                          <a:latin typeface="Arial" charset="0"/>
                        </a:rPr>
                        <a:t>Post incident review(s)</a:t>
                      </a:r>
                    </a:p>
                  </a:txBody>
                  <a:tcPr marT="45714" marB="4571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01521105"/>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altLang="en-US" sz="4000" dirty="0"/>
              <a:t>A</a:t>
            </a:r>
            <a:r>
              <a:rPr lang="en-GB" altLang="en-US" sz="4000" dirty="0" smtClean="0"/>
              <a:t>dult Response in each zone</a:t>
            </a:r>
          </a:p>
        </p:txBody>
      </p:sp>
      <p:sp>
        <p:nvSpPr>
          <p:cNvPr id="23555" name="Line 3"/>
          <p:cNvSpPr>
            <a:spLocks noChangeShapeType="1"/>
          </p:cNvSpPr>
          <p:nvPr/>
        </p:nvSpPr>
        <p:spPr bwMode="auto">
          <a:xfrm>
            <a:off x="1258888" y="2276475"/>
            <a:ext cx="0" cy="3313113"/>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56" name="Line 4"/>
          <p:cNvSpPr>
            <a:spLocks noChangeShapeType="1"/>
          </p:cNvSpPr>
          <p:nvPr/>
        </p:nvSpPr>
        <p:spPr bwMode="auto">
          <a:xfrm>
            <a:off x="1258888" y="5589588"/>
            <a:ext cx="7058025" cy="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57" name="Freeform 5"/>
          <p:cNvSpPr>
            <a:spLocks/>
          </p:cNvSpPr>
          <p:nvPr/>
        </p:nvSpPr>
        <p:spPr bwMode="auto">
          <a:xfrm>
            <a:off x="1285875" y="2916238"/>
            <a:ext cx="1976438" cy="2655887"/>
          </a:xfrm>
          <a:custGeom>
            <a:avLst/>
            <a:gdLst>
              <a:gd name="T0" fmla="*/ 0 w 1245"/>
              <a:gd name="T1" fmla="*/ 2655887 h 1673"/>
              <a:gd name="T2" fmla="*/ 209550 w 1245"/>
              <a:gd name="T3" fmla="*/ 2606675 h 1673"/>
              <a:gd name="T4" fmla="*/ 333375 w 1245"/>
              <a:gd name="T5" fmla="*/ 2544762 h 1673"/>
              <a:gd name="T6" fmla="*/ 419100 w 1245"/>
              <a:gd name="T7" fmla="*/ 2520950 h 1673"/>
              <a:gd name="T8" fmla="*/ 604838 w 1245"/>
              <a:gd name="T9" fmla="*/ 2397125 h 1673"/>
              <a:gd name="T10" fmla="*/ 715963 w 1245"/>
              <a:gd name="T11" fmla="*/ 2322512 h 1673"/>
              <a:gd name="T12" fmla="*/ 814388 w 1245"/>
              <a:gd name="T13" fmla="*/ 2249487 h 1673"/>
              <a:gd name="T14" fmla="*/ 987425 w 1245"/>
              <a:gd name="T15" fmla="*/ 2125662 h 1673"/>
              <a:gd name="T16" fmla="*/ 1025525 w 1245"/>
              <a:gd name="T17" fmla="*/ 2087562 h 1673"/>
              <a:gd name="T18" fmla="*/ 1098550 w 1245"/>
              <a:gd name="T19" fmla="*/ 2038350 h 1673"/>
              <a:gd name="T20" fmla="*/ 1235075 w 1245"/>
              <a:gd name="T21" fmla="*/ 1914525 h 1673"/>
              <a:gd name="T22" fmla="*/ 1320800 w 1245"/>
              <a:gd name="T23" fmla="*/ 1816100 h 1673"/>
              <a:gd name="T24" fmla="*/ 1382713 w 1245"/>
              <a:gd name="T25" fmla="*/ 1704975 h 1673"/>
              <a:gd name="T26" fmla="*/ 1408113 w 1245"/>
              <a:gd name="T27" fmla="*/ 1668462 h 1673"/>
              <a:gd name="T28" fmla="*/ 1457325 w 1245"/>
              <a:gd name="T29" fmla="*/ 1606550 h 1673"/>
              <a:gd name="T30" fmla="*/ 1470025 w 1245"/>
              <a:gd name="T31" fmla="*/ 1570037 h 1673"/>
              <a:gd name="T32" fmla="*/ 1604963 w 1245"/>
              <a:gd name="T33" fmla="*/ 1335087 h 1673"/>
              <a:gd name="T34" fmla="*/ 1790700 w 1245"/>
              <a:gd name="T35" fmla="*/ 790575 h 1673"/>
              <a:gd name="T36" fmla="*/ 1901825 w 1245"/>
              <a:gd name="T37" fmla="*/ 369887 h 1673"/>
              <a:gd name="T38" fmla="*/ 1976438 w 1245"/>
              <a:gd name="T39" fmla="*/ 185737 h 1673"/>
              <a:gd name="T40" fmla="*/ 1976438 w 1245"/>
              <a:gd name="T41" fmla="*/ 0 h 16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5" h="1673">
                <a:moveTo>
                  <a:pt x="0" y="1673"/>
                </a:moveTo>
                <a:cubicBezTo>
                  <a:pt x="39" y="1667"/>
                  <a:pt x="98" y="1664"/>
                  <a:pt x="132" y="1642"/>
                </a:cubicBezTo>
                <a:cubicBezTo>
                  <a:pt x="164" y="1621"/>
                  <a:pt x="163" y="1620"/>
                  <a:pt x="210" y="1603"/>
                </a:cubicBezTo>
                <a:cubicBezTo>
                  <a:pt x="237" y="1593"/>
                  <a:pt x="240" y="1600"/>
                  <a:pt x="264" y="1588"/>
                </a:cubicBezTo>
                <a:cubicBezTo>
                  <a:pt x="307" y="1566"/>
                  <a:pt x="333" y="1527"/>
                  <a:pt x="381" y="1510"/>
                </a:cubicBezTo>
                <a:cubicBezTo>
                  <a:pt x="404" y="1487"/>
                  <a:pt x="424" y="1481"/>
                  <a:pt x="451" y="1463"/>
                </a:cubicBezTo>
                <a:cubicBezTo>
                  <a:pt x="470" y="1436"/>
                  <a:pt x="486" y="1435"/>
                  <a:pt x="513" y="1417"/>
                </a:cubicBezTo>
                <a:cubicBezTo>
                  <a:pt x="536" y="1382"/>
                  <a:pt x="587" y="1363"/>
                  <a:pt x="622" y="1339"/>
                </a:cubicBezTo>
                <a:cubicBezTo>
                  <a:pt x="631" y="1333"/>
                  <a:pt x="637" y="1322"/>
                  <a:pt x="646" y="1315"/>
                </a:cubicBezTo>
                <a:cubicBezTo>
                  <a:pt x="661" y="1304"/>
                  <a:pt x="692" y="1284"/>
                  <a:pt x="692" y="1284"/>
                </a:cubicBezTo>
                <a:cubicBezTo>
                  <a:pt x="714" y="1253"/>
                  <a:pt x="746" y="1228"/>
                  <a:pt x="778" y="1206"/>
                </a:cubicBezTo>
                <a:cubicBezTo>
                  <a:pt x="814" y="1152"/>
                  <a:pt x="794" y="1171"/>
                  <a:pt x="832" y="1144"/>
                </a:cubicBezTo>
                <a:cubicBezTo>
                  <a:pt x="846" y="1104"/>
                  <a:pt x="836" y="1126"/>
                  <a:pt x="871" y="1074"/>
                </a:cubicBezTo>
                <a:cubicBezTo>
                  <a:pt x="876" y="1066"/>
                  <a:pt x="887" y="1051"/>
                  <a:pt x="887" y="1051"/>
                </a:cubicBezTo>
                <a:cubicBezTo>
                  <a:pt x="907" y="991"/>
                  <a:pt x="878" y="1061"/>
                  <a:pt x="918" y="1012"/>
                </a:cubicBezTo>
                <a:cubicBezTo>
                  <a:pt x="923" y="1006"/>
                  <a:pt x="922" y="996"/>
                  <a:pt x="926" y="989"/>
                </a:cubicBezTo>
                <a:cubicBezTo>
                  <a:pt x="951" y="938"/>
                  <a:pt x="983" y="891"/>
                  <a:pt x="1011" y="841"/>
                </a:cubicBezTo>
                <a:cubicBezTo>
                  <a:pt x="1041" y="723"/>
                  <a:pt x="1088" y="613"/>
                  <a:pt x="1128" y="498"/>
                </a:cubicBezTo>
                <a:cubicBezTo>
                  <a:pt x="1142" y="407"/>
                  <a:pt x="1168" y="320"/>
                  <a:pt x="1198" y="233"/>
                </a:cubicBezTo>
                <a:cubicBezTo>
                  <a:pt x="1209" y="201"/>
                  <a:pt x="1245" y="147"/>
                  <a:pt x="1245" y="117"/>
                </a:cubicBezTo>
                <a:cubicBezTo>
                  <a:pt x="1245" y="78"/>
                  <a:pt x="1245" y="39"/>
                  <a:pt x="1245" y="0"/>
                </a:cubicBezTo>
              </a:path>
            </a:pathLst>
          </a:custGeom>
          <a:noFill/>
          <a:ln w="28575" cap="flat" cmpd="sng">
            <a:solidFill>
              <a:srgbClr val="1B04C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58" name="Freeform 6"/>
          <p:cNvSpPr>
            <a:spLocks/>
          </p:cNvSpPr>
          <p:nvPr/>
        </p:nvSpPr>
        <p:spPr bwMode="auto">
          <a:xfrm>
            <a:off x="3276600" y="2708275"/>
            <a:ext cx="863600" cy="215900"/>
          </a:xfrm>
          <a:custGeom>
            <a:avLst/>
            <a:gdLst>
              <a:gd name="T0" fmla="*/ 0 w 588"/>
              <a:gd name="T1" fmla="*/ 188734 h 151"/>
              <a:gd name="T2" fmla="*/ 296679 w 588"/>
              <a:gd name="T3" fmla="*/ 0 h 151"/>
              <a:gd name="T4" fmla="*/ 640356 w 588"/>
              <a:gd name="T5" fmla="*/ 54332 h 151"/>
              <a:gd name="T6" fmla="*/ 743166 w 588"/>
              <a:gd name="T7" fmla="*/ 100086 h 151"/>
              <a:gd name="T8" fmla="*/ 812195 w 588"/>
              <a:gd name="T9" fmla="*/ 144410 h 151"/>
              <a:gd name="T10" fmla="*/ 822476 w 588"/>
              <a:gd name="T11" fmla="*/ 177295 h 151"/>
              <a:gd name="T12" fmla="*/ 822476 w 588"/>
              <a:gd name="T13" fmla="*/ 210181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8" h="151">
                <a:moveTo>
                  <a:pt x="0" y="132"/>
                </a:moveTo>
                <a:cubicBezTo>
                  <a:pt x="61" y="34"/>
                  <a:pt x="85" y="15"/>
                  <a:pt x="202" y="0"/>
                </a:cubicBezTo>
                <a:cubicBezTo>
                  <a:pt x="290" y="5"/>
                  <a:pt x="355" y="12"/>
                  <a:pt x="436" y="38"/>
                </a:cubicBezTo>
                <a:cubicBezTo>
                  <a:pt x="459" y="45"/>
                  <a:pt x="485" y="58"/>
                  <a:pt x="506" y="70"/>
                </a:cubicBezTo>
                <a:cubicBezTo>
                  <a:pt x="522" y="79"/>
                  <a:pt x="553" y="101"/>
                  <a:pt x="553" y="101"/>
                </a:cubicBezTo>
                <a:cubicBezTo>
                  <a:pt x="555" y="109"/>
                  <a:pt x="556" y="117"/>
                  <a:pt x="560" y="124"/>
                </a:cubicBezTo>
                <a:cubicBezTo>
                  <a:pt x="574" y="151"/>
                  <a:pt x="588" y="147"/>
                  <a:pt x="560" y="147"/>
                </a:cubicBezTo>
              </a:path>
            </a:pathLst>
          </a:custGeom>
          <a:noFill/>
          <a:ln w="28575" cap="flat" cmpd="sng">
            <a:solidFill>
              <a:srgbClr val="1B04C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59" name="Freeform 7"/>
          <p:cNvSpPr>
            <a:spLocks/>
          </p:cNvSpPr>
          <p:nvPr/>
        </p:nvSpPr>
        <p:spPr bwMode="auto">
          <a:xfrm>
            <a:off x="4140200" y="2924175"/>
            <a:ext cx="2371725" cy="1398588"/>
          </a:xfrm>
          <a:custGeom>
            <a:avLst/>
            <a:gdLst>
              <a:gd name="T0" fmla="*/ 0 w 1494"/>
              <a:gd name="T1" fmla="*/ 0 h 881"/>
              <a:gd name="T2" fmla="*/ 61913 w 1494"/>
              <a:gd name="T3" fmla="*/ 271463 h 881"/>
              <a:gd name="T4" fmla="*/ 147638 w 1494"/>
              <a:gd name="T5" fmla="*/ 469900 h 881"/>
              <a:gd name="T6" fmla="*/ 160338 w 1494"/>
              <a:gd name="T7" fmla="*/ 506413 h 881"/>
              <a:gd name="T8" fmla="*/ 234950 w 1494"/>
              <a:gd name="T9" fmla="*/ 555625 h 881"/>
              <a:gd name="T10" fmla="*/ 481013 w 1494"/>
              <a:gd name="T11" fmla="*/ 741363 h 881"/>
              <a:gd name="T12" fmla="*/ 555625 w 1494"/>
              <a:gd name="T13" fmla="*/ 803275 h 881"/>
              <a:gd name="T14" fmla="*/ 630238 w 1494"/>
              <a:gd name="T15" fmla="*/ 827088 h 881"/>
              <a:gd name="T16" fmla="*/ 741363 w 1494"/>
              <a:gd name="T17" fmla="*/ 876300 h 881"/>
              <a:gd name="T18" fmla="*/ 889000 w 1494"/>
              <a:gd name="T19" fmla="*/ 976313 h 881"/>
              <a:gd name="T20" fmla="*/ 963613 w 1494"/>
              <a:gd name="T21" fmla="*/ 1000125 h 881"/>
              <a:gd name="T22" fmla="*/ 1185863 w 1494"/>
              <a:gd name="T23" fmla="*/ 1123950 h 881"/>
              <a:gd name="T24" fmla="*/ 1581150 w 1494"/>
              <a:gd name="T25" fmla="*/ 1260475 h 881"/>
              <a:gd name="T26" fmla="*/ 1852613 w 1494"/>
              <a:gd name="T27" fmla="*/ 1358900 h 881"/>
              <a:gd name="T28" fmla="*/ 2012950 w 1494"/>
              <a:gd name="T29" fmla="*/ 1371600 h 881"/>
              <a:gd name="T30" fmla="*/ 2260600 w 1494"/>
              <a:gd name="T31" fmla="*/ 1395413 h 881"/>
              <a:gd name="T32" fmla="*/ 2371725 w 1494"/>
              <a:gd name="T33" fmla="*/ 1395413 h 8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4" h="881">
                <a:moveTo>
                  <a:pt x="0" y="0"/>
                </a:moveTo>
                <a:cubicBezTo>
                  <a:pt x="15" y="50"/>
                  <a:pt x="31" y="118"/>
                  <a:pt x="39" y="171"/>
                </a:cubicBezTo>
                <a:cubicBezTo>
                  <a:pt x="48" y="230"/>
                  <a:pt x="43" y="261"/>
                  <a:pt x="93" y="296"/>
                </a:cubicBezTo>
                <a:cubicBezTo>
                  <a:pt x="96" y="304"/>
                  <a:pt x="95" y="313"/>
                  <a:pt x="101" y="319"/>
                </a:cubicBezTo>
                <a:cubicBezTo>
                  <a:pt x="114" y="332"/>
                  <a:pt x="148" y="350"/>
                  <a:pt x="148" y="350"/>
                </a:cubicBezTo>
                <a:cubicBezTo>
                  <a:pt x="186" y="408"/>
                  <a:pt x="236" y="450"/>
                  <a:pt x="303" y="467"/>
                </a:cubicBezTo>
                <a:cubicBezTo>
                  <a:pt x="315" y="479"/>
                  <a:pt x="334" y="499"/>
                  <a:pt x="350" y="506"/>
                </a:cubicBezTo>
                <a:cubicBezTo>
                  <a:pt x="365" y="513"/>
                  <a:pt x="397" y="521"/>
                  <a:pt x="397" y="521"/>
                </a:cubicBezTo>
                <a:cubicBezTo>
                  <a:pt x="421" y="537"/>
                  <a:pt x="440" y="544"/>
                  <a:pt x="467" y="552"/>
                </a:cubicBezTo>
                <a:cubicBezTo>
                  <a:pt x="492" y="570"/>
                  <a:pt x="531" y="602"/>
                  <a:pt x="560" y="615"/>
                </a:cubicBezTo>
                <a:cubicBezTo>
                  <a:pt x="575" y="622"/>
                  <a:pt x="607" y="630"/>
                  <a:pt x="607" y="630"/>
                </a:cubicBezTo>
                <a:cubicBezTo>
                  <a:pt x="651" y="661"/>
                  <a:pt x="696" y="690"/>
                  <a:pt x="747" y="708"/>
                </a:cubicBezTo>
                <a:cubicBezTo>
                  <a:pt x="823" y="765"/>
                  <a:pt x="905" y="771"/>
                  <a:pt x="996" y="794"/>
                </a:cubicBezTo>
                <a:cubicBezTo>
                  <a:pt x="1052" y="809"/>
                  <a:pt x="1109" y="851"/>
                  <a:pt x="1167" y="856"/>
                </a:cubicBezTo>
                <a:cubicBezTo>
                  <a:pt x="1201" y="859"/>
                  <a:pt x="1234" y="861"/>
                  <a:pt x="1268" y="864"/>
                </a:cubicBezTo>
                <a:cubicBezTo>
                  <a:pt x="1324" y="845"/>
                  <a:pt x="1370" y="875"/>
                  <a:pt x="1424" y="879"/>
                </a:cubicBezTo>
                <a:cubicBezTo>
                  <a:pt x="1447" y="881"/>
                  <a:pt x="1471" y="879"/>
                  <a:pt x="1494" y="879"/>
                </a:cubicBezTo>
              </a:path>
            </a:pathLst>
          </a:custGeom>
          <a:noFill/>
          <a:ln w="28575" cap="flat" cmpd="sng">
            <a:solidFill>
              <a:srgbClr val="1B04C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0" name="Freeform 8"/>
          <p:cNvSpPr>
            <a:spLocks/>
          </p:cNvSpPr>
          <p:nvPr/>
        </p:nvSpPr>
        <p:spPr bwMode="auto">
          <a:xfrm>
            <a:off x="6516688" y="4292600"/>
            <a:ext cx="360362" cy="1357313"/>
          </a:xfrm>
          <a:custGeom>
            <a:avLst/>
            <a:gdLst>
              <a:gd name="T0" fmla="*/ 0 w 227"/>
              <a:gd name="T1" fmla="*/ 0 h 855"/>
              <a:gd name="T2" fmla="*/ 71437 w 227"/>
              <a:gd name="T3" fmla="*/ 936625 h 855"/>
              <a:gd name="T4" fmla="*/ 287337 w 227"/>
              <a:gd name="T5" fmla="*/ 1296988 h 855"/>
              <a:gd name="T6" fmla="*/ 360362 w 227"/>
              <a:gd name="T7" fmla="*/ 1296988 h 8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7" h="855">
                <a:moveTo>
                  <a:pt x="0" y="0"/>
                </a:moveTo>
                <a:cubicBezTo>
                  <a:pt x="7" y="227"/>
                  <a:pt x="15" y="454"/>
                  <a:pt x="45" y="590"/>
                </a:cubicBezTo>
                <a:cubicBezTo>
                  <a:pt x="75" y="726"/>
                  <a:pt x="151" y="779"/>
                  <a:pt x="181" y="817"/>
                </a:cubicBezTo>
                <a:cubicBezTo>
                  <a:pt x="211" y="855"/>
                  <a:pt x="219" y="817"/>
                  <a:pt x="227" y="817"/>
                </a:cubicBezTo>
              </a:path>
            </a:pathLst>
          </a:custGeom>
          <a:noFill/>
          <a:ln w="28575" cap="flat" cmpd="sng">
            <a:solidFill>
              <a:srgbClr val="1B04C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1" name="Freeform 9"/>
          <p:cNvSpPr>
            <a:spLocks/>
          </p:cNvSpPr>
          <p:nvPr/>
        </p:nvSpPr>
        <p:spPr bwMode="auto">
          <a:xfrm>
            <a:off x="6845300" y="5589588"/>
            <a:ext cx="1182688" cy="693737"/>
          </a:xfrm>
          <a:custGeom>
            <a:avLst/>
            <a:gdLst>
              <a:gd name="T0" fmla="*/ 0 w 745"/>
              <a:gd name="T1" fmla="*/ 20637 h 437"/>
              <a:gd name="T2" fmla="*/ 49213 w 745"/>
              <a:gd name="T3" fmla="*/ 144462 h 437"/>
              <a:gd name="T4" fmla="*/ 74613 w 745"/>
              <a:gd name="T5" fmla="*/ 217487 h 437"/>
              <a:gd name="T6" fmla="*/ 98425 w 745"/>
              <a:gd name="T7" fmla="*/ 341312 h 437"/>
              <a:gd name="T8" fmla="*/ 865188 w 745"/>
              <a:gd name="T9" fmla="*/ 588962 h 437"/>
              <a:gd name="T10" fmla="*/ 989013 w 745"/>
              <a:gd name="T11" fmla="*/ 514350 h 437"/>
              <a:gd name="T12" fmla="*/ 1038225 w 745"/>
              <a:gd name="T13" fmla="*/ 292100 h 437"/>
              <a:gd name="T14" fmla="*/ 1050925 w 745"/>
              <a:gd name="T15" fmla="*/ 82550 h 437"/>
              <a:gd name="T16" fmla="*/ 1063625 w 745"/>
              <a:gd name="T17" fmla="*/ 44450 h 437"/>
              <a:gd name="T18" fmla="*/ 1050925 w 745"/>
              <a:gd name="T19" fmla="*/ 7937 h 437"/>
              <a:gd name="T20" fmla="*/ 1182688 w 745"/>
              <a:gd name="T21" fmla="*/ 0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5" h="437">
                <a:moveTo>
                  <a:pt x="0" y="13"/>
                </a:moveTo>
                <a:cubicBezTo>
                  <a:pt x="19" y="40"/>
                  <a:pt x="22" y="59"/>
                  <a:pt x="31" y="91"/>
                </a:cubicBezTo>
                <a:cubicBezTo>
                  <a:pt x="36" y="107"/>
                  <a:pt x="47" y="137"/>
                  <a:pt x="47" y="137"/>
                </a:cubicBezTo>
                <a:cubicBezTo>
                  <a:pt x="48" y="140"/>
                  <a:pt x="58" y="205"/>
                  <a:pt x="62" y="215"/>
                </a:cubicBezTo>
                <a:cubicBezTo>
                  <a:pt x="156" y="437"/>
                  <a:pt x="192" y="338"/>
                  <a:pt x="545" y="371"/>
                </a:cubicBezTo>
                <a:cubicBezTo>
                  <a:pt x="582" y="361"/>
                  <a:pt x="597" y="352"/>
                  <a:pt x="623" y="324"/>
                </a:cubicBezTo>
                <a:cubicBezTo>
                  <a:pt x="639" y="277"/>
                  <a:pt x="648" y="234"/>
                  <a:pt x="654" y="184"/>
                </a:cubicBezTo>
                <a:cubicBezTo>
                  <a:pt x="657" y="140"/>
                  <a:pt x="658" y="96"/>
                  <a:pt x="662" y="52"/>
                </a:cubicBezTo>
                <a:cubicBezTo>
                  <a:pt x="663" y="44"/>
                  <a:pt x="670" y="36"/>
                  <a:pt x="670" y="28"/>
                </a:cubicBezTo>
                <a:cubicBezTo>
                  <a:pt x="670" y="20"/>
                  <a:pt x="662" y="5"/>
                  <a:pt x="662" y="5"/>
                </a:cubicBezTo>
                <a:lnTo>
                  <a:pt x="745" y="0"/>
                </a:lnTo>
              </a:path>
            </a:pathLst>
          </a:custGeom>
          <a:noFill/>
          <a:ln w="28575" cap="flat" cmpd="sng">
            <a:solidFill>
              <a:srgbClr val="1B04C8"/>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2" name="Line 10"/>
          <p:cNvSpPr>
            <a:spLocks noChangeShapeType="1"/>
          </p:cNvSpPr>
          <p:nvPr/>
        </p:nvSpPr>
        <p:spPr bwMode="auto">
          <a:xfrm>
            <a:off x="7956550" y="5589588"/>
            <a:ext cx="576263" cy="0"/>
          </a:xfrm>
          <a:prstGeom prst="line">
            <a:avLst/>
          </a:prstGeom>
          <a:noFill/>
          <a:ln w="28575">
            <a:solidFill>
              <a:schemeClr val="fo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3" name="Text Box 11"/>
          <p:cNvSpPr txBox="1">
            <a:spLocks noChangeArrowheads="1"/>
          </p:cNvSpPr>
          <p:nvPr/>
        </p:nvSpPr>
        <p:spPr bwMode="auto">
          <a:xfrm>
            <a:off x="2247900" y="5964238"/>
            <a:ext cx="708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TIME</a:t>
            </a:r>
          </a:p>
        </p:txBody>
      </p:sp>
      <p:sp>
        <p:nvSpPr>
          <p:cNvPr id="23564" name="Line 12"/>
          <p:cNvSpPr>
            <a:spLocks noChangeShapeType="1"/>
          </p:cNvSpPr>
          <p:nvPr/>
        </p:nvSpPr>
        <p:spPr bwMode="auto">
          <a:xfrm>
            <a:off x="3059113" y="6165850"/>
            <a:ext cx="26654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5" name="Text Box 13"/>
          <p:cNvSpPr txBox="1">
            <a:spLocks noChangeArrowheads="1"/>
          </p:cNvSpPr>
          <p:nvPr/>
        </p:nvSpPr>
        <p:spPr bwMode="auto">
          <a:xfrm>
            <a:off x="611188" y="3213100"/>
            <a:ext cx="38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800" dirty="0">
                <a:solidFill>
                  <a:srgbClr val="000000"/>
                </a:solidFill>
              </a:rPr>
              <a:t>AROUSAL</a:t>
            </a:r>
          </a:p>
        </p:txBody>
      </p:sp>
      <p:sp>
        <p:nvSpPr>
          <p:cNvPr id="23566" name="Line 14"/>
          <p:cNvSpPr>
            <a:spLocks noChangeShapeType="1"/>
          </p:cNvSpPr>
          <p:nvPr/>
        </p:nvSpPr>
        <p:spPr bwMode="auto">
          <a:xfrm flipV="1">
            <a:off x="755650" y="2420938"/>
            <a:ext cx="0" cy="7207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67" name="Text Box 15"/>
          <p:cNvSpPr txBox="1">
            <a:spLocks noChangeArrowheads="1"/>
          </p:cNvSpPr>
          <p:nvPr/>
        </p:nvSpPr>
        <p:spPr bwMode="auto">
          <a:xfrm>
            <a:off x="1331913" y="4797425"/>
            <a:ext cx="841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Anxiety</a:t>
            </a:r>
          </a:p>
        </p:txBody>
      </p:sp>
      <p:sp>
        <p:nvSpPr>
          <p:cNvPr id="23568" name="Text Box 16"/>
          <p:cNvSpPr txBox="1">
            <a:spLocks noChangeArrowheads="1"/>
          </p:cNvSpPr>
          <p:nvPr/>
        </p:nvSpPr>
        <p:spPr bwMode="auto">
          <a:xfrm>
            <a:off x="1835150" y="4149725"/>
            <a:ext cx="71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Anger</a:t>
            </a:r>
          </a:p>
        </p:txBody>
      </p:sp>
      <p:sp>
        <p:nvSpPr>
          <p:cNvPr id="23569" name="Text Box 17"/>
          <p:cNvSpPr txBox="1">
            <a:spLocks noChangeArrowheads="1"/>
          </p:cNvSpPr>
          <p:nvPr/>
        </p:nvSpPr>
        <p:spPr bwMode="auto">
          <a:xfrm>
            <a:off x="1835150" y="3500438"/>
            <a:ext cx="116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Aggression</a:t>
            </a:r>
          </a:p>
        </p:txBody>
      </p:sp>
      <p:sp>
        <p:nvSpPr>
          <p:cNvPr id="23570" name="Text Box 18"/>
          <p:cNvSpPr txBox="1">
            <a:spLocks noChangeArrowheads="1"/>
          </p:cNvSpPr>
          <p:nvPr/>
        </p:nvSpPr>
        <p:spPr bwMode="auto">
          <a:xfrm>
            <a:off x="2268538" y="2708275"/>
            <a:ext cx="747320" cy="33855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b="1" dirty="0" smtClean="0">
                <a:solidFill>
                  <a:srgbClr val="B9135E"/>
                </a:solidFill>
              </a:rPr>
              <a:t>Crisis</a:t>
            </a:r>
            <a:endParaRPr lang="en-GB" altLang="en-US" sz="1600" b="1" dirty="0">
              <a:solidFill>
                <a:srgbClr val="B9135E"/>
              </a:solidFill>
            </a:endParaRPr>
          </a:p>
        </p:txBody>
      </p:sp>
      <p:sp>
        <p:nvSpPr>
          <p:cNvPr id="23571" name="Text Box 19"/>
          <p:cNvSpPr txBox="1">
            <a:spLocks noChangeArrowheads="1"/>
          </p:cNvSpPr>
          <p:nvPr/>
        </p:nvSpPr>
        <p:spPr bwMode="auto">
          <a:xfrm>
            <a:off x="1331913" y="1916113"/>
            <a:ext cx="746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Trigger</a:t>
            </a:r>
          </a:p>
          <a:p>
            <a:pPr algn="ctr" eaLnBrk="1" fontAlgn="base" hangingPunct="1">
              <a:spcBef>
                <a:spcPct val="0"/>
              </a:spcBef>
              <a:spcAft>
                <a:spcPct val="0"/>
              </a:spcAft>
            </a:pPr>
            <a:r>
              <a:rPr lang="en-GB" altLang="en-US" sz="1400" u="sng" dirty="0">
                <a:solidFill>
                  <a:srgbClr val="000000"/>
                </a:solidFill>
              </a:rPr>
              <a:t>Phase</a:t>
            </a:r>
          </a:p>
        </p:txBody>
      </p:sp>
      <p:sp>
        <p:nvSpPr>
          <p:cNvPr id="23572" name="Text Box 20"/>
          <p:cNvSpPr txBox="1">
            <a:spLocks noChangeArrowheads="1"/>
          </p:cNvSpPr>
          <p:nvPr/>
        </p:nvSpPr>
        <p:spPr bwMode="auto">
          <a:xfrm>
            <a:off x="2339975" y="1916113"/>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Escalation</a:t>
            </a:r>
          </a:p>
          <a:p>
            <a:pPr algn="ctr" eaLnBrk="1" fontAlgn="base" hangingPunct="1">
              <a:spcBef>
                <a:spcPct val="0"/>
              </a:spcBef>
              <a:spcAft>
                <a:spcPct val="0"/>
              </a:spcAft>
            </a:pPr>
            <a:r>
              <a:rPr lang="en-GB" altLang="en-US" sz="1400" u="sng" dirty="0">
                <a:solidFill>
                  <a:srgbClr val="000000"/>
                </a:solidFill>
              </a:rPr>
              <a:t>Phase</a:t>
            </a:r>
          </a:p>
        </p:txBody>
      </p:sp>
      <p:sp>
        <p:nvSpPr>
          <p:cNvPr id="23573" name="Text Box 21"/>
          <p:cNvSpPr txBox="1">
            <a:spLocks noChangeArrowheads="1"/>
          </p:cNvSpPr>
          <p:nvPr/>
        </p:nvSpPr>
        <p:spPr bwMode="auto">
          <a:xfrm>
            <a:off x="3419475" y="1916113"/>
            <a:ext cx="647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Crisis</a:t>
            </a:r>
          </a:p>
          <a:p>
            <a:pPr algn="ctr" eaLnBrk="1" fontAlgn="base" hangingPunct="1">
              <a:spcBef>
                <a:spcPct val="0"/>
              </a:spcBef>
              <a:spcAft>
                <a:spcPct val="0"/>
              </a:spcAft>
            </a:pPr>
            <a:r>
              <a:rPr lang="en-GB" altLang="en-US" sz="1400" u="sng" dirty="0">
                <a:solidFill>
                  <a:srgbClr val="000000"/>
                </a:solidFill>
              </a:rPr>
              <a:t>Phase</a:t>
            </a:r>
          </a:p>
        </p:txBody>
      </p:sp>
      <p:sp>
        <p:nvSpPr>
          <p:cNvPr id="23574" name="Text Box 22"/>
          <p:cNvSpPr txBox="1">
            <a:spLocks noChangeArrowheads="1"/>
          </p:cNvSpPr>
          <p:nvPr/>
        </p:nvSpPr>
        <p:spPr bwMode="auto">
          <a:xfrm>
            <a:off x="4643438" y="1916113"/>
            <a:ext cx="903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Recovery</a:t>
            </a:r>
          </a:p>
          <a:p>
            <a:pPr algn="ctr" eaLnBrk="1" fontAlgn="base" hangingPunct="1">
              <a:spcBef>
                <a:spcPct val="0"/>
              </a:spcBef>
              <a:spcAft>
                <a:spcPct val="0"/>
              </a:spcAft>
            </a:pPr>
            <a:r>
              <a:rPr lang="en-GB" altLang="en-US" sz="1400" u="sng" dirty="0">
                <a:solidFill>
                  <a:srgbClr val="000000"/>
                </a:solidFill>
              </a:rPr>
              <a:t>Phase</a:t>
            </a:r>
          </a:p>
        </p:txBody>
      </p:sp>
      <p:sp>
        <p:nvSpPr>
          <p:cNvPr id="23575" name="Text Box 23"/>
          <p:cNvSpPr txBox="1">
            <a:spLocks noChangeArrowheads="1"/>
          </p:cNvSpPr>
          <p:nvPr/>
        </p:nvSpPr>
        <p:spPr bwMode="auto">
          <a:xfrm>
            <a:off x="6156325" y="1916113"/>
            <a:ext cx="9842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Post Crisis</a:t>
            </a:r>
          </a:p>
          <a:p>
            <a:pPr algn="ctr" eaLnBrk="1" fontAlgn="base" hangingPunct="1">
              <a:spcBef>
                <a:spcPct val="0"/>
              </a:spcBef>
              <a:spcAft>
                <a:spcPct val="0"/>
              </a:spcAft>
            </a:pPr>
            <a:r>
              <a:rPr lang="en-GB" altLang="en-US" sz="1400" u="sng" dirty="0">
                <a:solidFill>
                  <a:srgbClr val="000000"/>
                </a:solidFill>
              </a:rPr>
              <a:t>Phase</a:t>
            </a:r>
          </a:p>
        </p:txBody>
      </p:sp>
      <p:sp>
        <p:nvSpPr>
          <p:cNvPr id="23576" name="Text Box 24"/>
          <p:cNvSpPr txBox="1">
            <a:spLocks noChangeArrowheads="1"/>
          </p:cNvSpPr>
          <p:nvPr/>
        </p:nvSpPr>
        <p:spPr bwMode="auto">
          <a:xfrm>
            <a:off x="7885113" y="1916113"/>
            <a:ext cx="860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fontAlgn="base" hangingPunct="1">
              <a:spcBef>
                <a:spcPct val="0"/>
              </a:spcBef>
              <a:spcAft>
                <a:spcPct val="0"/>
              </a:spcAft>
            </a:pPr>
            <a:r>
              <a:rPr lang="en-GB" altLang="en-US" sz="1400" dirty="0">
                <a:solidFill>
                  <a:srgbClr val="000000"/>
                </a:solidFill>
              </a:rPr>
              <a:t>Learning</a:t>
            </a:r>
          </a:p>
          <a:p>
            <a:pPr algn="ctr" eaLnBrk="1" fontAlgn="base" hangingPunct="1">
              <a:spcBef>
                <a:spcPct val="0"/>
              </a:spcBef>
              <a:spcAft>
                <a:spcPct val="0"/>
              </a:spcAft>
            </a:pPr>
            <a:r>
              <a:rPr lang="en-GB" altLang="en-US" sz="1400" u="sng" dirty="0">
                <a:solidFill>
                  <a:srgbClr val="000000"/>
                </a:solidFill>
              </a:rPr>
              <a:t>Phase</a:t>
            </a:r>
          </a:p>
        </p:txBody>
      </p:sp>
      <p:sp>
        <p:nvSpPr>
          <p:cNvPr id="23577" name="Text Box 25"/>
          <p:cNvSpPr txBox="1">
            <a:spLocks noChangeArrowheads="1"/>
          </p:cNvSpPr>
          <p:nvPr/>
        </p:nvSpPr>
        <p:spPr bwMode="auto">
          <a:xfrm>
            <a:off x="7478713" y="5229225"/>
            <a:ext cx="1665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Baseline Behaviour</a:t>
            </a:r>
          </a:p>
        </p:txBody>
      </p:sp>
      <p:sp>
        <p:nvSpPr>
          <p:cNvPr id="23578" name="Text Box 26"/>
          <p:cNvSpPr txBox="1">
            <a:spLocks noChangeArrowheads="1"/>
          </p:cNvSpPr>
          <p:nvPr/>
        </p:nvSpPr>
        <p:spPr bwMode="auto">
          <a:xfrm>
            <a:off x="6877050" y="5734050"/>
            <a:ext cx="1036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Exhaustion</a:t>
            </a:r>
          </a:p>
        </p:txBody>
      </p:sp>
      <p:sp>
        <p:nvSpPr>
          <p:cNvPr id="23579" name="Text Box 27"/>
          <p:cNvSpPr txBox="1">
            <a:spLocks noChangeArrowheads="1"/>
          </p:cNvSpPr>
          <p:nvPr/>
        </p:nvSpPr>
        <p:spPr bwMode="auto">
          <a:xfrm>
            <a:off x="6011863" y="2852738"/>
            <a:ext cx="1131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600" dirty="0">
                <a:solidFill>
                  <a:srgbClr val="000000"/>
                </a:solidFill>
              </a:rPr>
              <a:t>Additional </a:t>
            </a:r>
          </a:p>
          <a:p>
            <a:pPr eaLnBrk="1" fontAlgn="base" hangingPunct="1">
              <a:spcBef>
                <a:spcPct val="0"/>
              </a:spcBef>
              <a:spcAft>
                <a:spcPct val="0"/>
              </a:spcAft>
            </a:pPr>
            <a:r>
              <a:rPr lang="en-GB" altLang="en-US" sz="1600" dirty="0">
                <a:solidFill>
                  <a:srgbClr val="000000"/>
                </a:solidFill>
              </a:rPr>
              <a:t>Assaults</a:t>
            </a:r>
          </a:p>
        </p:txBody>
      </p:sp>
      <p:sp>
        <p:nvSpPr>
          <p:cNvPr id="23580" name="Line 28"/>
          <p:cNvSpPr>
            <a:spLocks noChangeShapeType="1"/>
          </p:cNvSpPr>
          <p:nvPr/>
        </p:nvSpPr>
        <p:spPr bwMode="auto">
          <a:xfrm flipH="1">
            <a:off x="5148263" y="3141663"/>
            <a:ext cx="936625"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81" name="Line 29"/>
          <p:cNvSpPr>
            <a:spLocks noChangeShapeType="1"/>
          </p:cNvSpPr>
          <p:nvPr/>
        </p:nvSpPr>
        <p:spPr bwMode="auto">
          <a:xfrm>
            <a:off x="2627313" y="4652963"/>
            <a:ext cx="3889375" cy="0"/>
          </a:xfrm>
          <a:prstGeom prst="line">
            <a:avLst/>
          </a:prstGeom>
          <a:noFill/>
          <a:ln w="9525">
            <a:solidFill>
              <a:srgbClr val="1B04C8"/>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82" name="Line 30"/>
          <p:cNvSpPr>
            <a:spLocks noChangeShapeType="1"/>
          </p:cNvSpPr>
          <p:nvPr/>
        </p:nvSpPr>
        <p:spPr bwMode="auto">
          <a:xfrm>
            <a:off x="3132138" y="3429000"/>
            <a:ext cx="1152525"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GB" sz="2400" dirty="0">
              <a:solidFill>
                <a:srgbClr val="000000"/>
              </a:solidFill>
            </a:endParaRPr>
          </a:p>
        </p:txBody>
      </p:sp>
      <p:sp>
        <p:nvSpPr>
          <p:cNvPr id="23583" name="Text Box 31"/>
          <p:cNvSpPr txBox="1">
            <a:spLocks noChangeArrowheads="1"/>
          </p:cNvSpPr>
          <p:nvPr/>
        </p:nvSpPr>
        <p:spPr bwMode="auto">
          <a:xfrm>
            <a:off x="2843213" y="4868863"/>
            <a:ext cx="428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A</a:t>
            </a:r>
          </a:p>
        </p:txBody>
      </p:sp>
      <p:sp>
        <p:nvSpPr>
          <p:cNvPr id="23584" name="Text Box 32"/>
          <p:cNvSpPr txBox="1">
            <a:spLocks noChangeArrowheads="1"/>
          </p:cNvSpPr>
          <p:nvPr/>
        </p:nvSpPr>
        <p:spPr bwMode="auto">
          <a:xfrm>
            <a:off x="4572000" y="4005263"/>
            <a:ext cx="423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B</a:t>
            </a:r>
          </a:p>
        </p:txBody>
      </p:sp>
      <p:sp>
        <p:nvSpPr>
          <p:cNvPr id="23585" name="Text Box 33"/>
          <p:cNvSpPr txBox="1">
            <a:spLocks noChangeArrowheads="1"/>
          </p:cNvSpPr>
          <p:nvPr/>
        </p:nvSpPr>
        <p:spPr bwMode="auto">
          <a:xfrm>
            <a:off x="3543300" y="2692400"/>
            <a:ext cx="428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C</a:t>
            </a:r>
          </a:p>
        </p:txBody>
      </p:sp>
      <p:sp>
        <p:nvSpPr>
          <p:cNvPr id="23586" name="Text Box 34"/>
          <p:cNvSpPr txBox="1">
            <a:spLocks noChangeArrowheads="1"/>
          </p:cNvSpPr>
          <p:nvPr/>
        </p:nvSpPr>
        <p:spPr bwMode="auto">
          <a:xfrm>
            <a:off x="7072313" y="4348163"/>
            <a:ext cx="4603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D</a:t>
            </a:r>
          </a:p>
        </p:txBody>
      </p:sp>
      <p:sp>
        <p:nvSpPr>
          <p:cNvPr id="23587" name="Text Box 35"/>
          <p:cNvSpPr txBox="1">
            <a:spLocks noChangeArrowheads="1"/>
          </p:cNvSpPr>
          <p:nvPr/>
        </p:nvSpPr>
        <p:spPr bwMode="auto">
          <a:xfrm>
            <a:off x="8151813" y="3411538"/>
            <a:ext cx="412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3200" dirty="0">
                <a:solidFill>
                  <a:srgbClr val="000000"/>
                </a:solidFill>
              </a:rPr>
              <a:t>E</a:t>
            </a:r>
          </a:p>
        </p:txBody>
      </p:sp>
      <p:sp>
        <p:nvSpPr>
          <p:cNvPr id="23588" name="Text Box 36"/>
          <p:cNvSpPr txBox="1">
            <a:spLocks noChangeArrowheads="1"/>
          </p:cNvSpPr>
          <p:nvPr/>
        </p:nvSpPr>
        <p:spPr bwMode="auto">
          <a:xfrm>
            <a:off x="3348038" y="47244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Active listening – problem solve</a:t>
            </a:r>
          </a:p>
        </p:txBody>
      </p:sp>
      <p:sp>
        <p:nvSpPr>
          <p:cNvPr id="23589" name="Text Box 37"/>
          <p:cNvSpPr txBox="1">
            <a:spLocks noChangeArrowheads="1"/>
          </p:cNvSpPr>
          <p:nvPr/>
        </p:nvSpPr>
        <p:spPr bwMode="auto">
          <a:xfrm>
            <a:off x="3276600" y="5111750"/>
            <a:ext cx="2603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Practical Help- explore feelings</a:t>
            </a:r>
          </a:p>
        </p:txBody>
      </p:sp>
      <p:sp>
        <p:nvSpPr>
          <p:cNvPr id="23590" name="Text Box 38"/>
          <p:cNvSpPr txBox="1">
            <a:spLocks noChangeArrowheads="1"/>
          </p:cNvSpPr>
          <p:nvPr/>
        </p:nvSpPr>
        <p:spPr bwMode="auto">
          <a:xfrm>
            <a:off x="3132138" y="3789363"/>
            <a:ext cx="12906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Set limits</a:t>
            </a:r>
          </a:p>
          <a:p>
            <a:pPr eaLnBrk="1" fontAlgn="base" hangingPunct="1">
              <a:spcBef>
                <a:spcPct val="0"/>
              </a:spcBef>
              <a:spcAft>
                <a:spcPct val="0"/>
              </a:spcAft>
            </a:pPr>
            <a:r>
              <a:rPr lang="en-GB" altLang="en-US" sz="1400" dirty="0">
                <a:solidFill>
                  <a:srgbClr val="000000"/>
                </a:solidFill>
              </a:rPr>
              <a:t>Divert/refocus</a:t>
            </a:r>
          </a:p>
          <a:p>
            <a:pPr eaLnBrk="1" fontAlgn="base" hangingPunct="1">
              <a:spcBef>
                <a:spcPct val="0"/>
              </a:spcBef>
              <a:spcAft>
                <a:spcPct val="0"/>
              </a:spcAft>
            </a:pPr>
            <a:r>
              <a:rPr lang="en-GB" altLang="en-US" sz="1400" dirty="0">
                <a:solidFill>
                  <a:srgbClr val="000000"/>
                </a:solidFill>
              </a:rPr>
              <a:t>Re-assure</a:t>
            </a:r>
          </a:p>
        </p:txBody>
      </p:sp>
      <p:sp>
        <p:nvSpPr>
          <p:cNvPr id="23591" name="Text Box 39"/>
          <p:cNvSpPr txBox="1">
            <a:spLocks noChangeArrowheads="1"/>
          </p:cNvSpPr>
          <p:nvPr/>
        </p:nvSpPr>
        <p:spPr bwMode="auto">
          <a:xfrm>
            <a:off x="3203575" y="3141663"/>
            <a:ext cx="1319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Self Protection</a:t>
            </a:r>
          </a:p>
        </p:txBody>
      </p:sp>
      <p:sp>
        <p:nvSpPr>
          <p:cNvPr id="23592" name="Text Box 40"/>
          <p:cNvSpPr txBox="1">
            <a:spLocks noChangeArrowheads="1"/>
          </p:cNvSpPr>
          <p:nvPr/>
        </p:nvSpPr>
        <p:spPr bwMode="auto">
          <a:xfrm>
            <a:off x="6659563" y="4941888"/>
            <a:ext cx="796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Support</a:t>
            </a:r>
          </a:p>
          <a:p>
            <a:pPr eaLnBrk="1" fontAlgn="base" hangingPunct="1">
              <a:spcBef>
                <a:spcPct val="0"/>
              </a:spcBef>
              <a:spcAft>
                <a:spcPct val="0"/>
              </a:spcAft>
            </a:pPr>
            <a:r>
              <a:rPr lang="en-GB" altLang="en-US" sz="1400" dirty="0">
                <a:solidFill>
                  <a:srgbClr val="000000"/>
                </a:solidFill>
              </a:rPr>
              <a:t>Monitor</a:t>
            </a:r>
          </a:p>
        </p:txBody>
      </p:sp>
      <p:sp>
        <p:nvSpPr>
          <p:cNvPr id="23593" name="Text Box 41"/>
          <p:cNvSpPr txBox="1">
            <a:spLocks noChangeArrowheads="1"/>
          </p:cNvSpPr>
          <p:nvPr/>
        </p:nvSpPr>
        <p:spPr bwMode="auto">
          <a:xfrm>
            <a:off x="7740650" y="3933825"/>
            <a:ext cx="12112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fontAlgn="base" hangingPunct="1">
              <a:spcBef>
                <a:spcPct val="0"/>
              </a:spcBef>
              <a:spcAft>
                <a:spcPct val="0"/>
              </a:spcAft>
            </a:pPr>
            <a:r>
              <a:rPr lang="en-GB" altLang="en-US" sz="1400" dirty="0">
                <a:solidFill>
                  <a:srgbClr val="000000"/>
                </a:solidFill>
              </a:rPr>
              <a:t>Post Incident</a:t>
            </a:r>
          </a:p>
          <a:p>
            <a:pPr eaLnBrk="1" fontAlgn="base" hangingPunct="1">
              <a:spcBef>
                <a:spcPct val="0"/>
              </a:spcBef>
              <a:spcAft>
                <a:spcPct val="0"/>
              </a:spcAft>
            </a:pPr>
            <a:r>
              <a:rPr lang="en-GB" altLang="en-US" sz="1400" dirty="0">
                <a:solidFill>
                  <a:srgbClr val="000000"/>
                </a:solidFill>
              </a:rPr>
              <a:t>Review</a:t>
            </a:r>
          </a:p>
        </p:txBody>
      </p:sp>
    </p:spTree>
    <p:extLst>
      <p:ext uri="{BB962C8B-B14F-4D97-AF65-F5344CB8AC3E}">
        <p14:creationId xmlns:p14="http://schemas.microsoft.com/office/powerpoint/2010/main" val="2767449789"/>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altLang="en-US" dirty="0" smtClean="0"/>
              <a:t>Phases of The Arousal Cycle</a:t>
            </a:r>
          </a:p>
        </p:txBody>
      </p:sp>
      <p:sp>
        <p:nvSpPr>
          <p:cNvPr id="20483" name="Rectangle 3"/>
          <p:cNvSpPr>
            <a:spLocks noGrp="1" noChangeArrowheads="1"/>
          </p:cNvSpPr>
          <p:nvPr>
            <p:ph type="body" idx="1"/>
          </p:nvPr>
        </p:nvSpPr>
        <p:spPr/>
        <p:txBody>
          <a:bodyPr/>
          <a:lstStyle/>
          <a:p>
            <a:pPr eaLnBrk="1" hangingPunct="1"/>
            <a:r>
              <a:rPr lang="en-GB" altLang="en-US" sz="2400" dirty="0" smtClean="0"/>
              <a:t>Trigger Phase:- departure from baseline behaviour in reaction to perceived threat (safety, self esteem, etc.). Warning signs may not be obvious yet.</a:t>
            </a:r>
          </a:p>
          <a:p>
            <a:pPr eaLnBrk="1" hangingPunct="1"/>
            <a:r>
              <a:rPr lang="en-GB" altLang="en-US" sz="2400" dirty="0" smtClean="0"/>
              <a:t>Escalation Phase:- Behavioural signs become overt. Rationality and responsiveness  to conciliatory interventions declines.</a:t>
            </a:r>
          </a:p>
          <a:p>
            <a:pPr eaLnBrk="1" hangingPunct="1"/>
            <a:r>
              <a:rPr lang="en-GB" altLang="en-US" sz="2400" dirty="0" smtClean="0"/>
              <a:t>Crisis Phase:- Marked reduction in impulse control. Actively hostile behaviour and potential for physical assault. Physical violence may act to reduce arousal.</a:t>
            </a:r>
          </a:p>
        </p:txBody>
      </p:sp>
    </p:spTree>
    <p:extLst>
      <p:ext uri="{BB962C8B-B14F-4D97-AF65-F5344CB8AC3E}">
        <p14:creationId xmlns:p14="http://schemas.microsoft.com/office/powerpoint/2010/main" val="2572156348"/>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GB" altLang="en-US" dirty="0" smtClean="0"/>
              <a:t>Phases of The Arousal Cycle</a:t>
            </a:r>
          </a:p>
        </p:txBody>
      </p:sp>
      <p:sp>
        <p:nvSpPr>
          <p:cNvPr id="21507" name="Rectangle 3"/>
          <p:cNvSpPr>
            <a:spLocks noGrp="1" noChangeArrowheads="1"/>
          </p:cNvSpPr>
          <p:nvPr>
            <p:ph type="body" idx="1"/>
          </p:nvPr>
        </p:nvSpPr>
        <p:spPr/>
        <p:txBody>
          <a:bodyPr/>
          <a:lstStyle/>
          <a:p>
            <a:pPr eaLnBrk="1" hangingPunct="1"/>
            <a:r>
              <a:rPr lang="en-GB" altLang="en-US" sz="2400" dirty="0" smtClean="0"/>
              <a:t>Recovery Phase:-Gradual return to baseline behaviour. However, heightened disposition to violence which may result in repeated assaults, especially  where staff vigilance is relaxed.</a:t>
            </a:r>
          </a:p>
          <a:p>
            <a:pPr eaLnBrk="1" hangingPunct="1"/>
            <a:r>
              <a:rPr lang="en-GB" altLang="en-US" sz="2400" dirty="0" smtClean="0"/>
              <a:t>Post Crisis Depression Phase:- Mental and physical exhaustion. Aggressor may become remorseful or tearful and experience a sense of shame. S/he may be open to positive interventions in order to relieve their sense of guilt or shame.</a:t>
            </a:r>
          </a:p>
        </p:txBody>
      </p:sp>
    </p:spTree>
    <p:extLst>
      <p:ext uri="{BB962C8B-B14F-4D97-AF65-F5344CB8AC3E}">
        <p14:creationId xmlns:p14="http://schemas.microsoft.com/office/powerpoint/2010/main" val="1331794527"/>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altLang="en-US" dirty="0" smtClean="0"/>
              <a:t>Phases of The Arousal Cycle</a:t>
            </a:r>
          </a:p>
        </p:txBody>
      </p:sp>
      <p:sp>
        <p:nvSpPr>
          <p:cNvPr id="22531" name="Rectangle 3"/>
          <p:cNvSpPr>
            <a:spLocks noGrp="1" noChangeArrowheads="1"/>
          </p:cNvSpPr>
          <p:nvPr>
            <p:ph type="body" idx="1"/>
          </p:nvPr>
        </p:nvSpPr>
        <p:spPr/>
        <p:txBody>
          <a:bodyPr/>
          <a:lstStyle/>
          <a:p>
            <a:pPr eaLnBrk="1" hangingPunct="1"/>
            <a:r>
              <a:rPr lang="en-GB" altLang="en-US" sz="2400" dirty="0" smtClean="0"/>
              <a:t>Learning Phase</a:t>
            </a:r>
          </a:p>
          <a:p>
            <a:pPr eaLnBrk="1" hangingPunct="1"/>
            <a:r>
              <a:rPr lang="en-GB" altLang="en-US" sz="2400" dirty="0" smtClean="0"/>
              <a:t>a. Distressed child / young person may be helped to gain insight into their behaviour patterns and to develop alternative behaviours.</a:t>
            </a:r>
          </a:p>
          <a:p>
            <a:pPr eaLnBrk="1" hangingPunct="1"/>
            <a:r>
              <a:rPr lang="en-GB" altLang="en-US" sz="2400" dirty="0" smtClean="0"/>
              <a:t>b. Participating Staff may be helped to review operational arrangements for managing distressed behaviours and supported in post incident emotional recovery process.</a:t>
            </a:r>
          </a:p>
        </p:txBody>
      </p:sp>
    </p:spTree>
    <p:extLst>
      <p:ext uri="{BB962C8B-B14F-4D97-AF65-F5344CB8AC3E}">
        <p14:creationId xmlns:p14="http://schemas.microsoft.com/office/powerpoint/2010/main" val="804781598"/>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052736"/>
            <a:ext cx="5904656" cy="576064"/>
          </a:xfrm>
        </p:spPr>
        <p:txBody>
          <a:bodyPr>
            <a:noAutofit/>
          </a:bodyPr>
          <a:lstStyle/>
          <a:p>
            <a:r>
              <a:rPr lang="en-GB" sz="3600" b="1" dirty="0" smtClean="0"/>
              <a:t>Duty of Care</a:t>
            </a:r>
            <a:endParaRPr lang="en-GB" sz="3600" b="1" dirty="0"/>
          </a:p>
        </p:txBody>
      </p:sp>
      <p:sp>
        <p:nvSpPr>
          <p:cNvPr id="4" name="TextBox 3"/>
          <p:cNvSpPr txBox="1"/>
          <p:nvPr/>
        </p:nvSpPr>
        <p:spPr>
          <a:xfrm>
            <a:off x="395536" y="2060848"/>
            <a:ext cx="8352928" cy="4647426"/>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Within realms of own ability. </a:t>
            </a:r>
          </a:p>
          <a:p>
            <a:pPr marL="285750" indent="-285750">
              <a:buFont typeface="Arial" panose="020B0604020202020204" pitchFamily="34" charset="0"/>
              <a:buChar char="•"/>
            </a:pPr>
            <a:r>
              <a:rPr lang="en-GB" sz="2800" dirty="0" smtClean="0"/>
              <a:t>Proactive approach, to do nothing is un-acceptable.</a:t>
            </a:r>
          </a:p>
          <a:p>
            <a:pPr marL="285750" indent="-285750">
              <a:buFont typeface="Arial" panose="020B0604020202020204" pitchFamily="34" charset="0"/>
              <a:buChar char="•"/>
            </a:pPr>
            <a:r>
              <a:rPr lang="en-GB" sz="2800" dirty="0" smtClean="0"/>
              <a:t>Legality: Greater or more significant harm to self and others/property.</a:t>
            </a:r>
          </a:p>
          <a:p>
            <a:pPr marL="285750" indent="-285750">
              <a:buFont typeface="Arial" panose="020B0604020202020204" pitchFamily="34" charset="0"/>
              <a:buChar char="•"/>
            </a:pPr>
            <a:r>
              <a:rPr lang="en-GB" sz="2800" dirty="0" smtClean="0"/>
              <a:t>Foreseeability.</a:t>
            </a:r>
          </a:p>
          <a:p>
            <a:pPr marL="285750" indent="-285750">
              <a:buFont typeface="Arial" panose="020B0604020202020204" pitchFamily="34" charset="0"/>
              <a:buChar char="•"/>
            </a:pPr>
            <a:r>
              <a:rPr lang="en-GB" sz="2800" dirty="0" smtClean="0"/>
              <a:t>Proportionality in response to crisis behaviour</a:t>
            </a:r>
          </a:p>
          <a:p>
            <a:pPr marL="285750" indent="-285750">
              <a:buFont typeface="Arial" panose="020B0604020202020204" pitchFamily="34" charset="0"/>
              <a:buChar char="•"/>
            </a:pPr>
            <a:r>
              <a:rPr lang="en-GB" sz="2800" dirty="0" smtClean="0"/>
              <a:t>Health and Safety at Work Act</a:t>
            </a:r>
          </a:p>
          <a:p>
            <a:pPr marL="285750" indent="-285750">
              <a:buFont typeface="Arial" panose="020B0604020202020204" pitchFamily="34" charset="0"/>
              <a:buChar char="•"/>
            </a:pPr>
            <a:endParaRPr lang="en-GB" dirty="0"/>
          </a:p>
          <a:p>
            <a:endParaRPr lang="en-GB" b="1" dirty="0" smtClean="0"/>
          </a:p>
          <a:p>
            <a:endParaRPr lang="en-GB" dirty="0"/>
          </a:p>
          <a:p>
            <a:endParaRPr lang="en-GB" dirty="0"/>
          </a:p>
        </p:txBody>
      </p:sp>
    </p:spTree>
    <p:extLst>
      <p:ext uri="{BB962C8B-B14F-4D97-AF65-F5344CB8AC3E}">
        <p14:creationId xmlns:p14="http://schemas.microsoft.com/office/powerpoint/2010/main" val="3250870583"/>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Staff Debriefing</a:t>
            </a:r>
            <a:endParaRPr lang="en-GB" dirty="0">
              <a:solidFill>
                <a:schemeClr val="tx1"/>
              </a:solidFill>
            </a:endParaRPr>
          </a:p>
        </p:txBody>
      </p:sp>
      <p:sp>
        <p:nvSpPr>
          <p:cNvPr id="3" name="Content Placeholder 2"/>
          <p:cNvSpPr>
            <a:spLocks noGrp="1"/>
          </p:cNvSpPr>
          <p:nvPr>
            <p:ph idx="1"/>
          </p:nvPr>
        </p:nvSpPr>
        <p:spPr/>
        <p:txBody>
          <a:bodyPr/>
          <a:lstStyle/>
          <a:p>
            <a:r>
              <a:rPr lang="en-GB" dirty="0" smtClean="0"/>
              <a:t>Duty of Care to staff</a:t>
            </a:r>
          </a:p>
          <a:p>
            <a:r>
              <a:rPr lang="en-GB" dirty="0" smtClean="0"/>
              <a:t>Violence Management Standard</a:t>
            </a:r>
          </a:p>
          <a:p>
            <a:r>
              <a:rPr lang="en-GB" dirty="0" smtClean="0"/>
              <a:t>Physical Intervention Guidelines</a:t>
            </a:r>
          </a:p>
          <a:p>
            <a:r>
              <a:rPr lang="en-GB" dirty="0" smtClean="0"/>
              <a:t>Times –when appropriate for staff and pupil</a:t>
            </a:r>
          </a:p>
          <a:p>
            <a:r>
              <a:rPr lang="en-GB" dirty="0" smtClean="0"/>
              <a:t>Who does this? Relationships!</a:t>
            </a:r>
          </a:p>
          <a:p>
            <a:r>
              <a:rPr lang="en-GB" dirty="0" smtClean="0"/>
              <a:t>No blame culture</a:t>
            </a:r>
            <a:endParaRPr lang="en-GB" dirty="0"/>
          </a:p>
        </p:txBody>
      </p:sp>
    </p:spTree>
    <p:extLst>
      <p:ext uri="{BB962C8B-B14F-4D97-AF65-F5344CB8AC3E}">
        <p14:creationId xmlns:p14="http://schemas.microsoft.com/office/powerpoint/2010/main" val="1959331647"/>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 Clips</a:t>
            </a:r>
            <a:endParaRPr lang="en-GB" dirty="0"/>
          </a:p>
        </p:txBody>
      </p:sp>
      <p:sp>
        <p:nvSpPr>
          <p:cNvPr id="3" name="Content Placeholder 2"/>
          <p:cNvSpPr>
            <a:spLocks noGrp="1"/>
          </p:cNvSpPr>
          <p:nvPr>
            <p:ph idx="1"/>
          </p:nvPr>
        </p:nvSpPr>
        <p:spPr/>
        <p:txBody>
          <a:bodyPr/>
          <a:lstStyle/>
          <a:p>
            <a:r>
              <a:rPr lang="en-GB" dirty="0" smtClean="0"/>
              <a:t>You have access to a range of video clips that can be used for reflective discussion with staff</a:t>
            </a:r>
            <a:endParaRPr lang="en-GB" dirty="0"/>
          </a:p>
        </p:txBody>
      </p:sp>
    </p:spTree>
    <p:extLst>
      <p:ext uri="{BB962C8B-B14F-4D97-AF65-F5344CB8AC3E}">
        <p14:creationId xmlns:p14="http://schemas.microsoft.com/office/powerpoint/2010/main" val="3117429421"/>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dirty="0" smtClean="0"/>
              <a:t>Homework?</a:t>
            </a:r>
          </a:p>
        </p:txBody>
      </p:sp>
      <p:sp>
        <p:nvSpPr>
          <p:cNvPr id="9219" name="Rectangle 3"/>
          <p:cNvSpPr>
            <a:spLocks noGrp="1" noChangeArrowheads="1"/>
          </p:cNvSpPr>
          <p:nvPr>
            <p:ph type="body" sz="half" idx="1"/>
          </p:nvPr>
        </p:nvSpPr>
        <p:spPr>
          <a:xfrm>
            <a:off x="1259632" y="2060848"/>
            <a:ext cx="7421760" cy="4147591"/>
          </a:xfrm>
        </p:spPr>
        <p:txBody>
          <a:bodyPr/>
          <a:lstStyle/>
          <a:p>
            <a:pPr marL="0" indent="0" eaLnBrk="1" hangingPunct="1">
              <a:buNone/>
            </a:pPr>
            <a:r>
              <a:rPr lang="en-GB" altLang="en-US" sz="2000" dirty="0"/>
              <a:t>Think about </a:t>
            </a:r>
            <a:r>
              <a:rPr lang="en-GB" altLang="en-US" sz="2000" dirty="0" smtClean="0"/>
              <a:t>your child / young person who displays distressed / challenging behaviours. </a:t>
            </a:r>
          </a:p>
          <a:p>
            <a:pPr marL="0" indent="0" eaLnBrk="1" hangingPunct="1">
              <a:buNone/>
            </a:pPr>
            <a:r>
              <a:rPr lang="en-GB" altLang="en-US" sz="2000" dirty="0" smtClean="0"/>
              <a:t>Think about </a:t>
            </a:r>
            <a:r>
              <a:rPr lang="en-GB" altLang="en-US" sz="2000" dirty="0"/>
              <a:t>the following</a:t>
            </a:r>
            <a:r>
              <a:rPr lang="en-GB" altLang="en-US" sz="2000" dirty="0" smtClean="0"/>
              <a:t>:</a:t>
            </a:r>
          </a:p>
          <a:p>
            <a:pPr eaLnBrk="1" hangingPunct="1"/>
            <a:r>
              <a:rPr lang="en-GB" altLang="en-US" sz="2000" dirty="0" smtClean="0"/>
              <a:t>Did the child / young person move through the arousal cycle?</a:t>
            </a:r>
          </a:p>
          <a:p>
            <a:pPr eaLnBrk="1" hangingPunct="1"/>
            <a:r>
              <a:rPr lang="en-GB" altLang="en-US" sz="2000" dirty="0" smtClean="0"/>
              <a:t>Did you observe the various stages</a:t>
            </a:r>
          </a:p>
          <a:p>
            <a:pPr eaLnBrk="1" hangingPunct="1"/>
            <a:r>
              <a:rPr lang="en-GB" altLang="en-US" sz="2000" dirty="0" smtClean="0"/>
              <a:t>Were you aware of moving through the arousal cycle?</a:t>
            </a:r>
          </a:p>
          <a:p>
            <a:pPr eaLnBrk="1" hangingPunct="1"/>
            <a:r>
              <a:rPr lang="en-GB" altLang="en-US" sz="2000" dirty="0" smtClean="0"/>
              <a:t>How could the situation / incident have been dealt with differently -to de-escalate?</a:t>
            </a:r>
          </a:p>
          <a:p>
            <a:pPr eaLnBrk="1" hangingPunct="1"/>
            <a:r>
              <a:rPr lang="en-GB" altLang="en-US" sz="2000" dirty="0" smtClean="0"/>
              <a:t>What support might you require?</a:t>
            </a:r>
          </a:p>
        </p:txBody>
      </p:sp>
    </p:spTree>
    <p:extLst>
      <p:ext uri="{BB962C8B-B14F-4D97-AF65-F5344CB8AC3E}">
        <p14:creationId xmlns:p14="http://schemas.microsoft.com/office/powerpoint/2010/main" val="325817717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99592" y="1196752"/>
            <a:ext cx="7200800" cy="4524315"/>
          </a:xfrm>
          <a:prstGeom prst="rect">
            <a:avLst/>
          </a:prstGeom>
        </p:spPr>
        <p:txBody>
          <a:bodyPr wrap="square">
            <a:spAutoFit/>
          </a:bodyPr>
          <a:lstStyle/>
          <a:p>
            <a:pPr marL="45720" indent="0">
              <a:buNone/>
            </a:pPr>
            <a:r>
              <a:rPr lang="en-GB" sz="2400" i="1" dirty="0" smtClean="0">
                <a:solidFill>
                  <a:schemeClr val="bg2">
                    <a:lumMod val="25000"/>
                  </a:schemeClr>
                </a:solidFill>
              </a:rPr>
              <a:t>“I’ve come to a frightening conclusion that I am the decisive element in the classroom. It’s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humanized or dehumanized.” </a:t>
            </a:r>
          </a:p>
          <a:p>
            <a:pPr marL="45720" indent="0">
              <a:buNone/>
            </a:pPr>
            <a:endParaRPr lang="en-GB" sz="2400" i="1" dirty="0" smtClean="0">
              <a:solidFill>
                <a:schemeClr val="bg2">
                  <a:lumMod val="25000"/>
                </a:schemeClr>
              </a:solidFill>
            </a:endParaRPr>
          </a:p>
          <a:p>
            <a:pPr marL="45720" indent="0">
              <a:buNone/>
            </a:pPr>
            <a:r>
              <a:rPr lang="en-GB" sz="2400" b="1" i="1" dirty="0" smtClean="0">
                <a:solidFill>
                  <a:schemeClr val="bg2">
                    <a:lumMod val="25000"/>
                  </a:schemeClr>
                </a:solidFill>
              </a:rPr>
              <a:t>Haim G. </a:t>
            </a:r>
            <a:r>
              <a:rPr lang="en-GB" sz="2400" b="1" i="1" dirty="0" err="1" smtClean="0">
                <a:solidFill>
                  <a:schemeClr val="bg2">
                    <a:lumMod val="25000"/>
                  </a:schemeClr>
                </a:solidFill>
              </a:rPr>
              <a:t>Ginott</a:t>
            </a:r>
            <a:endParaRPr lang="en-GB" sz="2400" b="1" i="1" dirty="0">
              <a:solidFill>
                <a:schemeClr val="bg2">
                  <a:lumMod val="25000"/>
                </a:schemeClr>
              </a:solidFill>
            </a:endParaRPr>
          </a:p>
        </p:txBody>
      </p:sp>
    </p:spTree>
    <p:extLst>
      <p:ext uri="{BB962C8B-B14F-4D97-AF65-F5344CB8AC3E}">
        <p14:creationId xmlns:p14="http://schemas.microsoft.com/office/powerpoint/2010/main" val="480826006"/>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Module 4.</a:t>
            </a:r>
            <a:endParaRPr lang="en-GB" dirty="0"/>
          </a:p>
        </p:txBody>
      </p:sp>
      <p:sp>
        <p:nvSpPr>
          <p:cNvPr id="3" name="Content Placeholder 2"/>
          <p:cNvSpPr>
            <a:spLocks noGrp="1"/>
          </p:cNvSpPr>
          <p:nvPr>
            <p:ph idx="1"/>
          </p:nvPr>
        </p:nvSpPr>
        <p:spPr/>
        <p:txBody>
          <a:bodyPr/>
          <a:lstStyle/>
          <a:p>
            <a:pPr marL="0" indent="0">
              <a:buNone/>
            </a:pPr>
            <a:r>
              <a:rPr lang="en-GB" dirty="0" smtClean="0"/>
              <a:t>Risk assessment</a:t>
            </a:r>
          </a:p>
        </p:txBody>
      </p:sp>
    </p:spTree>
    <p:extLst>
      <p:ext uri="{BB962C8B-B14F-4D97-AF65-F5344CB8AC3E}">
        <p14:creationId xmlns:p14="http://schemas.microsoft.com/office/powerpoint/2010/main" val="873729708"/>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z="4000" b="1" smtClean="0">
                <a:latin typeface="Arial" charset="0"/>
                <a:cs typeface="Arial" charset="0"/>
              </a:rPr>
              <a:t>Risk Assessment</a:t>
            </a:r>
          </a:p>
        </p:txBody>
      </p:sp>
      <p:pic>
        <p:nvPicPr>
          <p:cNvPr id="307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Tree>
    <p:extLst>
      <p:ext uri="{BB962C8B-B14F-4D97-AF65-F5344CB8AC3E}">
        <p14:creationId xmlns:p14="http://schemas.microsoft.com/office/powerpoint/2010/main" val="2345908680"/>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219200" y="609600"/>
            <a:ext cx="7239000" cy="1143000"/>
          </a:xfrm>
        </p:spPr>
        <p:txBody>
          <a:bodyPr/>
          <a:lstStyle/>
          <a:p>
            <a:r>
              <a:rPr lang="en-GB" altLang="en-US" sz="3200" b="1" smtClean="0">
                <a:latin typeface="Arial" charset="0"/>
              </a:rPr>
              <a:t>Risk Assessment</a:t>
            </a:r>
            <a:br>
              <a:rPr lang="en-GB" altLang="en-US" sz="3200" b="1" smtClean="0">
                <a:latin typeface="Arial" charset="0"/>
              </a:rPr>
            </a:br>
            <a:r>
              <a:rPr lang="en-GB" altLang="en-US" b="1" smtClean="0">
                <a:latin typeface="Arial" charset="0"/>
              </a:rPr>
              <a:t>Codes of Practice </a:t>
            </a:r>
          </a:p>
        </p:txBody>
      </p:sp>
      <p:sp>
        <p:nvSpPr>
          <p:cNvPr id="17411" name="Rectangle 3"/>
          <p:cNvSpPr>
            <a:spLocks noGrp="1" noChangeArrowheads="1"/>
          </p:cNvSpPr>
          <p:nvPr>
            <p:ph type="body" idx="1"/>
          </p:nvPr>
        </p:nvSpPr>
        <p:spPr>
          <a:xfrm>
            <a:off x="1042988" y="1989138"/>
            <a:ext cx="7772400" cy="4179887"/>
          </a:xfrm>
        </p:spPr>
        <p:txBody>
          <a:bodyPr/>
          <a:lstStyle/>
          <a:p>
            <a:pPr marL="0" indent="0">
              <a:lnSpc>
                <a:spcPct val="90000"/>
              </a:lnSpc>
              <a:defRPr/>
            </a:pPr>
            <a:endParaRPr lang="en-GB" altLang="en-US" sz="2000" dirty="0" smtClean="0">
              <a:latin typeface="Arial" panose="020B0604020202020204" pitchFamily="34" charset="0"/>
            </a:endParaRPr>
          </a:p>
          <a:p>
            <a:pPr marL="0" indent="0">
              <a:lnSpc>
                <a:spcPct val="90000"/>
              </a:lnSpc>
              <a:defRPr/>
            </a:pPr>
            <a:r>
              <a:rPr lang="en-GB" altLang="en-US" sz="2000" dirty="0" smtClean="0">
                <a:latin typeface="Arial" panose="020B0604020202020204" pitchFamily="34" charset="0"/>
              </a:rPr>
              <a:t>Every Child is Included &amp; Supported:-</a:t>
            </a:r>
          </a:p>
          <a:p>
            <a:pPr lvl="1" indent="-342900">
              <a:lnSpc>
                <a:spcPct val="90000"/>
              </a:lnSpc>
              <a:buFont typeface="Wingdings" panose="05000000000000000000" pitchFamily="2" charset="2"/>
              <a:buChar char="v"/>
              <a:defRPr/>
            </a:pPr>
            <a:r>
              <a:rPr lang="en-GB" altLang="en-US" sz="2000" dirty="0" smtClean="0">
                <a:latin typeface="Arial" panose="020B0604020202020204" pitchFamily="34" charset="0"/>
              </a:rPr>
              <a:t>H&amp;S Management Standard for distressed, challenging and violent behaviour</a:t>
            </a:r>
          </a:p>
          <a:p>
            <a:pPr lvl="1" indent="-342900">
              <a:lnSpc>
                <a:spcPct val="90000"/>
              </a:lnSpc>
              <a:buFont typeface="Wingdings" panose="05000000000000000000" pitchFamily="2" charset="2"/>
              <a:buChar char="v"/>
              <a:defRPr/>
            </a:pPr>
            <a:r>
              <a:rPr lang="en-GB" altLang="en-US" sz="2000" dirty="0" smtClean="0">
                <a:latin typeface="Arial" panose="020B0604020202020204" pitchFamily="34" charset="0"/>
              </a:rPr>
              <a:t>Physical Intervention guidelines</a:t>
            </a:r>
          </a:p>
          <a:p>
            <a:pPr lvl="1" indent="-342900">
              <a:lnSpc>
                <a:spcPct val="90000"/>
              </a:lnSpc>
              <a:buFont typeface="Wingdings" panose="05000000000000000000" pitchFamily="2" charset="2"/>
              <a:buChar char="v"/>
              <a:defRPr/>
            </a:pPr>
            <a:r>
              <a:rPr lang="en-GB" altLang="en-US" sz="2000" dirty="0" smtClean="0">
                <a:latin typeface="Arial" panose="020B0604020202020204" pitchFamily="34" charset="0"/>
              </a:rPr>
              <a:t>Reporting flow charts</a:t>
            </a:r>
          </a:p>
          <a:p>
            <a:pPr lvl="1" indent="-342900">
              <a:lnSpc>
                <a:spcPct val="90000"/>
              </a:lnSpc>
              <a:buFont typeface="Wingdings" panose="05000000000000000000" pitchFamily="2" charset="2"/>
              <a:buChar char="v"/>
              <a:defRPr/>
            </a:pPr>
            <a:r>
              <a:rPr lang="en-GB" altLang="en-US" sz="2000" dirty="0" smtClean="0">
                <a:latin typeface="Arial" panose="020B0604020202020204" pitchFamily="34" charset="0"/>
              </a:rPr>
              <a:t>HANDS Reporting System</a:t>
            </a:r>
          </a:p>
          <a:p>
            <a:pPr marL="400050" lvl="1" indent="0">
              <a:lnSpc>
                <a:spcPct val="90000"/>
              </a:lnSpc>
              <a:buFontTx/>
              <a:buNone/>
              <a:defRPr/>
            </a:pPr>
            <a:endParaRPr lang="en-GB" altLang="en-US" sz="2000" dirty="0">
              <a:latin typeface="Arial" panose="020B0604020202020204" pitchFamily="34" charset="0"/>
            </a:endParaRPr>
          </a:p>
          <a:p>
            <a:pPr marL="0" indent="0">
              <a:lnSpc>
                <a:spcPct val="90000"/>
              </a:lnSpc>
              <a:defRPr/>
            </a:pPr>
            <a:endParaRPr lang="en-GB" altLang="en-US" sz="2800" dirty="0" smtClean="0">
              <a:latin typeface="Arial" panose="020B0604020202020204" pitchFamily="34" charset="0"/>
            </a:endParaRPr>
          </a:p>
          <a:p>
            <a:pPr marL="0" indent="0">
              <a:lnSpc>
                <a:spcPct val="90000"/>
              </a:lnSpc>
              <a:defRPr/>
            </a:pPr>
            <a:endParaRPr lang="en-GB" altLang="en-US" sz="2800" dirty="0" smtClean="0">
              <a:latin typeface="Arial" panose="020B0604020202020204" pitchFamily="34" charset="0"/>
            </a:endParaRPr>
          </a:p>
        </p:txBody>
      </p:sp>
    </p:spTree>
    <p:extLst>
      <p:ext uri="{BB962C8B-B14F-4D97-AF65-F5344CB8AC3E}">
        <p14:creationId xmlns:p14="http://schemas.microsoft.com/office/powerpoint/2010/main" val="46233769"/>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4988" y="116632"/>
            <a:ext cx="8141468" cy="672356"/>
          </a:xfrm>
        </p:spPr>
        <p:txBody>
          <a:bodyPr>
            <a:normAutofit fontScale="90000"/>
          </a:bodyPr>
          <a:lstStyle/>
          <a:p>
            <a:pPr>
              <a:defRPr/>
            </a:pPr>
            <a:r>
              <a:rPr lang="en-GB" altLang="en-US" dirty="0" smtClean="0"/>
              <a:t/>
            </a:r>
            <a:br>
              <a:rPr lang="en-GB" altLang="en-US" dirty="0" smtClean="0"/>
            </a:br>
            <a:r>
              <a:rPr lang="en-GB" altLang="en-US" b="1" dirty="0">
                <a:latin typeface="Arial" panose="020B0604020202020204" pitchFamily="34" charset="0"/>
                <a:cs typeface="Arial" panose="020B0604020202020204" pitchFamily="34" charset="0"/>
              </a:rPr>
              <a:t>Sensible Risk Management</a:t>
            </a:r>
            <a:endParaRPr lang="en-GB" altLang="en-US" dirty="0" smtClean="0"/>
          </a:p>
        </p:txBody>
      </p:sp>
      <p:sp>
        <p:nvSpPr>
          <p:cNvPr id="16388" name="Content Placeholder 3"/>
          <p:cNvSpPr>
            <a:spLocks noGrp="1"/>
          </p:cNvSpPr>
          <p:nvPr>
            <p:ph sz="half" idx="2"/>
          </p:nvPr>
        </p:nvSpPr>
        <p:spPr>
          <a:xfrm>
            <a:off x="1331913" y="2205038"/>
            <a:ext cx="4040187" cy="3960812"/>
          </a:xfrm>
        </p:spPr>
        <p:txBody>
          <a:bodyPr/>
          <a:lstStyle/>
          <a:p>
            <a:pPr>
              <a:lnSpc>
                <a:spcPct val="90000"/>
              </a:lnSpc>
            </a:pPr>
            <a:r>
              <a:rPr lang="en-GB" altLang="en-US" sz="1800" smtClean="0">
                <a:latin typeface="Arial" charset="0"/>
              </a:rPr>
              <a:t>Ensuring that staff, pupils, visitors, contractors etc. are properly protected</a:t>
            </a:r>
          </a:p>
          <a:p>
            <a:pPr>
              <a:lnSpc>
                <a:spcPct val="90000"/>
              </a:lnSpc>
            </a:pPr>
            <a:r>
              <a:rPr lang="en-GB" altLang="en-US" sz="1800" smtClean="0">
                <a:latin typeface="Arial" charset="0"/>
              </a:rPr>
              <a:t>Being Proactive</a:t>
            </a:r>
          </a:p>
          <a:p>
            <a:pPr>
              <a:lnSpc>
                <a:spcPct val="90000"/>
              </a:lnSpc>
            </a:pPr>
            <a:r>
              <a:rPr lang="en-GB" altLang="en-US" sz="1800" smtClean="0">
                <a:latin typeface="Arial" charset="0"/>
              </a:rPr>
              <a:t>Examining what can cause harm and evaluate</a:t>
            </a:r>
          </a:p>
          <a:p>
            <a:pPr>
              <a:lnSpc>
                <a:spcPct val="90000"/>
              </a:lnSpc>
            </a:pPr>
            <a:r>
              <a:rPr lang="en-GB" altLang="en-US" sz="1800" smtClean="0">
                <a:latin typeface="Arial" charset="0"/>
              </a:rPr>
              <a:t>Formalising findings and outcomes where appropriate</a:t>
            </a:r>
          </a:p>
          <a:p>
            <a:pPr>
              <a:lnSpc>
                <a:spcPct val="90000"/>
              </a:lnSpc>
            </a:pPr>
            <a:r>
              <a:rPr lang="en-GB" altLang="en-US" sz="1800" smtClean="0">
                <a:latin typeface="Arial" charset="0"/>
              </a:rPr>
              <a:t>Manage risks responsibly</a:t>
            </a:r>
          </a:p>
          <a:p>
            <a:pPr>
              <a:lnSpc>
                <a:spcPct val="90000"/>
              </a:lnSpc>
            </a:pPr>
            <a:r>
              <a:rPr lang="en-GB" altLang="en-US" sz="1800" smtClean="0">
                <a:latin typeface="Arial" charset="0"/>
              </a:rPr>
              <a:t>identifying risks and those responsible to put controls in place and realising that if we don’t then there is a risk of injury is likely with other consequences </a:t>
            </a:r>
          </a:p>
          <a:p>
            <a:endParaRPr lang="en-GB" altLang="en-US" smtClean="0"/>
          </a:p>
        </p:txBody>
      </p:sp>
      <p:sp>
        <p:nvSpPr>
          <p:cNvPr id="16390" name="Content Placeholder 5"/>
          <p:cNvSpPr>
            <a:spLocks noGrp="1"/>
          </p:cNvSpPr>
          <p:nvPr>
            <p:ph sz="quarter" idx="4"/>
          </p:nvPr>
        </p:nvSpPr>
        <p:spPr>
          <a:xfrm>
            <a:off x="5219700" y="2205038"/>
            <a:ext cx="4041775" cy="3816350"/>
          </a:xfrm>
        </p:spPr>
        <p:txBody>
          <a:bodyPr/>
          <a:lstStyle/>
          <a:p>
            <a:r>
              <a:rPr lang="en-GB" altLang="en-US" sz="1800" smtClean="0">
                <a:latin typeface="Arial" charset="0"/>
              </a:rPr>
              <a:t>Creating a totally risk free society</a:t>
            </a:r>
          </a:p>
          <a:p>
            <a:r>
              <a:rPr lang="en-GB" altLang="en-US" sz="1800" smtClean="0">
                <a:latin typeface="Arial" charset="0"/>
              </a:rPr>
              <a:t>Creating unnecessary bureaucracy</a:t>
            </a:r>
          </a:p>
          <a:p>
            <a:r>
              <a:rPr lang="en-GB" altLang="en-US" sz="1800" smtClean="0">
                <a:latin typeface="Arial" charset="0"/>
              </a:rPr>
              <a:t>Stopping important recreational and learning activities for pupils where the risks can be managed with a bit of effort </a:t>
            </a:r>
          </a:p>
          <a:p>
            <a:r>
              <a:rPr lang="en-GB" altLang="en-US" sz="1800" smtClean="0">
                <a:latin typeface="Arial" charset="0"/>
              </a:rPr>
              <a:t>Ignoring things and hoping it will go away</a:t>
            </a:r>
          </a:p>
          <a:p>
            <a:r>
              <a:rPr lang="en-GB" altLang="en-US" sz="1800" smtClean="0">
                <a:latin typeface="Arial" charset="0"/>
              </a:rPr>
              <a:t>Being risk averse and not doing things because you think of the legal responsibility consequences</a:t>
            </a:r>
          </a:p>
          <a:p>
            <a:endParaRPr lang="en-GB" altLang="en-US" smtClean="0"/>
          </a:p>
        </p:txBody>
      </p:sp>
      <p:sp>
        <p:nvSpPr>
          <p:cNvPr id="19461" name="TextBox 4"/>
          <p:cNvSpPr txBox="1">
            <a:spLocks noChangeArrowheads="1"/>
          </p:cNvSpPr>
          <p:nvPr/>
        </p:nvSpPr>
        <p:spPr bwMode="auto">
          <a:xfrm>
            <a:off x="1619250" y="981075"/>
            <a:ext cx="7345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US" sz="2800">
                <a:latin typeface="Arial" charset="0"/>
                <a:cs typeface="Arial" charset="0"/>
              </a:rPr>
              <a:t>	</a:t>
            </a:r>
            <a:r>
              <a:rPr lang="en-GB" altLang="en-US" sz="2800">
                <a:solidFill>
                  <a:srgbClr val="92D050"/>
                </a:solidFill>
                <a:latin typeface="Arial" charset="0"/>
                <a:cs typeface="Arial" charset="0"/>
              </a:rPr>
              <a:t>IS</a:t>
            </a:r>
            <a:r>
              <a:rPr lang="en-GB" altLang="en-US" sz="2800">
                <a:latin typeface="Arial" charset="0"/>
                <a:cs typeface="Arial" charset="0"/>
              </a:rPr>
              <a:t>				 </a:t>
            </a:r>
            <a:r>
              <a:rPr lang="en-GB" altLang="en-US" sz="2800">
                <a:solidFill>
                  <a:srgbClr val="FF0000"/>
                </a:solidFill>
                <a:latin typeface="Arial" charset="0"/>
                <a:cs typeface="Arial" charset="0"/>
              </a:rPr>
              <a:t>IS NOT</a:t>
            </a:r>
          </a:p>
          <a:p>
            <a:pPr>
              <a:spcBef>
                <a:spcPct val="0"/>
              </a:spcBef>
              <a:buFontTx/>
              <a:buNone/>
            </a:pPr>
            <a:r>
              <a:rPr lang="en-GB" altLang="en-US" sz="2800">
                <a:latin typeface="Arial" charset="0"/>
                <a:cs typeface="Arial" charset="0"/>
              </a:rPr>
              <a:t>    </a:t>
            </a:r>
            <a:r>
              <a:rPr lang="en-GB" altLang="en-US" sz="2800">
                <a:solidFill>
                  <a:srgbClr val="92D050"/>
                </a:solidFill>
                <a:latin typeface="Arial" charset="0"/>
                <a:cs typeface="Arial" charset="0"/>
              </a:rPr>
              <a:t>ABOUT</a:t>
            </a:r>
            <a:r>
              <a:rPr lang="en-GB" altLang="en-US" sz="2800">
                <a:latin typeface="Arial" charset="0"/>
                <a:cs typeface="Arial" charset="0"/>
              </a:rPr>
              <a:t>				 </a:t>
            </a:r>
            <a:r>
              <a:rPr lang="en-GB" altLang="en-US" sz="2800">
                <a:solidFill>
                  <a:srgbClr val="FF0000"/>
                </a:solidFill>
                <a:latin typeface="Arial" charset="0"/>
                <a:cs typeface="Arial" charset="0"/>
              </a:rPr>
              <a:t>ABOUT</a:t>
            </a:r>
            <a:r>
              <a:rPr lang="en-GB" altLang="en-US" sz="2800">
                <a:latin typeface="Arial" charset="0"/>
                <a:cs typeface="Arial" charset="0"/>
              </a:rPr>
              <a:t>	</a:t>
            </a:r>
          </a:p>
        </p:txBody>
      </p:sp>
    </p:spTree>
    <p:extLst>
      <p:ext uri="{BB962C8B-B14F-4D97-AF65-F5344CB8AC3E}">
        <p14:creationId xmlns:p14="http://schemas.microsoft.com/office/powerpoint/2010/main" val="1487474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5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fade">
                                      <p:cBhvr>
                                        <p:cTn id="12" dur="500"/>
                                        <p:tgtEl>
                                          <p:spTgt spid="163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fade">
                                      <p:cBhvr>
                                        <p:cTn id="17" dur="500"/>
                                        <p:tgtEl>
                                          <p:spTgt spid="163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fade">
                                      <p:cBhvr>
                                        <p:cTn id="22" dur="500"/>
                                        <p:tgtEl>
                                          <p:spTgt spid="163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animEffect transition="in" filter="fade">
                                      <p:cBhvr>
                                        <p:cTn id="27" dur="500"/>
                                        <p:tgtEl>
                                          <p:spTgt spid="163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8">
                                            <p:txEl>
                                              <p:pRg st="5" end="5"/>
                                            </p:txEl>
                                          </p:spTgt>
                                        </p:tgtEl>
                                        <p:attrNameLst>
                                          <p:attrName>style.visibility</p:attrName>
                                        </p:attrNameLst>
                                      </p:cBhvr>
                                      <p:to>
                                        <p:strVal val="visible"/>
                                      </p:to>
                                    </p:set>
                                    <p:animEffect transition="in" filter="fade">
                                      <p:cBhvr>
                                        <p:cTn id="32" dur="500"/>
                                        <p:tgtEl>
                                          <p:spTgt spid="1638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90">
                                            <p:txEl>
                                              <p:pRg st="0" end="0"/>
                                            </p:txEl>
                                          </p:spTgt>
                                        </p:tgtEl>
                                        <p:attrNameLst>
                                          <p:attrName>style.visibility</p:attrName>
                                        </p:attrNameLst>
                                      </p:cBhvr>
                                      <p:to>
                                        <p:strVal val="visible"/>
                                      </p:to>
                                    </p:set>
                                    <p:animEffect transition="in" filter="fade">
                                      <p:cBhvr>
                                        <p:cTn id="37" dur="500"/>
                                        <p:tgtEl>
                                          <p:spTgt spid="16390">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90">
                                            <p:txEl>
                                              <p:pRg st="1" end="1"/>
                                            </p:txEl>
                                          </p:spTgt>
                                        </p:tgtEl>
                                        <p:attrNameLst>
                                          <p:attrName>style.visibility</p:attrName>
                                        </p:attrNameLst>
                                      </p:cBhvr>
                                      <p:to>
                                        <p:strVal val="visible"/>
                                      </p:to>
                                    </p:set>
                                    <p:animEffect transition="in" filter="fade">
                                      <p:cBhvr>
                                        <p:cTn id="42" dur="500"/>
                                        <p:tgtEl>
                                          <p:spTgt spid="16390">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90">
                                            <p:txEl>
                                              <p:pRg st="2" end="2"/>
                                            </p:txEl>
                                          </p:spTgt>
                                        </p:tgtEl>
                                        <p:attrNameLst>
                                          <p:attrName>style.visibility</p:attrName>
                                        </p:attrNameLst>
                                      </p:cBhvr>
                                      <p:to>
                                        <p:strVal val="visible"/>
                                      </p:to>
                                    </p:set>
                                    <p:animEffect transition="in" filter="fade">
                                      <p:cBhvr>
                                        <p:cTn id="47" dur="500"/>
                                        <p:tgtEl>
                                          <p:spTgt spid="16390">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90">
                                            <p:txEl>
                                              <p:pRg st="3" end="3"/>
                                            </p:txEl>
                                          </p:spTgt>
                                        </p:tgtEl>
                                        <p:attrNameLst>
                                          <p:attrName>style.visibility</p:attrName>
                                        </p:attrNameLst>
                                      </p:cBhvr>
                                      <p:to>
                                        <p:strVal val="visible"/>
                                      </p:to>
                                    </p:set>
                                    <p:animEffect transition="in" filter="fade">
                                      <p:cBhvr>
                                        <p:cTn id="52" dur="500"/>
                                        <p:tgtEl>
                                          <p:spTgt spid="16390">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90">
                                            <p:txEl>
                                              <p:pRg st="4" end="4"/>
                                            </p:txEl>
                                          </p:spTgt>
                                        </p:tgtEl>
                                        <p:attrNameLst>
                                          <p:attrName>style.visibility</p:attrName>
                                        </p:attrNameLst>
                                      </p:cBhvr>
                                      <p:to>
                                        <p:strVal val="visible"/>
                                      </p:to>
                                    </p:set>
                                    <p:animEffect transition="in" filter="fade">
                                      <p:cBhvr>
                                        <p:cTn id="57" dur="500"/>
                                        <p:tgtEl>
                                          <p:spTgt spid="163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p:bldP spid="1639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19200" y="533400"/>
            <a:ext cx="7162800" cy="1295400"/>
          </a:xfrm>
        </p:spPr>
        <p:txBody>
          <a:bodyPr/>
          <a:lstStyle/>
          <a:p>
            <a:r>
              <a:rPr lang="en-GB" altLang="en-US" b="1" smtClean="0">
                <a:latin typeface="Arial" charset="0"/>
              </a:rPr>
              <a:t>Risk Rating</a:t>
            </a:r>
            <a:endParaRPr lang="en-GB" altLang="en-US" b="1" smtClean="0"/>
          </a:p>
        </p:txBody>
      </p:sp>
      <p:sp>
        <p:nvSpPr>
          <p:cNvPr id="25603" name="Rectangle 3"/>
          <p:cNvSpPr>
            <a:spLocks noChangeArrowheads="1"/>
          </p:cNvSpPr>
          <p:nvPr/>
        </p:nvSpPr>
        <p:spPr bwMode="auto">
          <a:xfrm>
            <a:off x="6743700" y="4457700"/>
            <a:ext cx="1809750" cy="514350"/>
          </a:xfrm>
          <a:prstGeom prst="rect">
            <a:avLst/>
          </a:prstGeom>
          <a:solidFill>
            <a:srgbClr val="FF010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04" name="Rectangle 4"/>
          <p:cNvSpPr>
            <a:spLocks noChangeArrowheads="1"/>
          </p:cNvSpPr>
          <p:nvPr/>
        </p:nvSpPr>
        <p:spPr bwMode="auto">
          <a:xfrm>
            <a:off x="6743700" y="3924300"/>
            <a:ext cx="1809750" cy="514350"/>
          </a:xfrm>
          <a:prstGeom prst="rect">
            <a:avLst/>
          </a:prstGeom>
          <a:solidFill>
            <a:srgbClr val="FF010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05" name="Rectangle 5"/>
          <p:cNvSpPr>
            <a:spLocks noChangeArrowheads="1"/>
          </p:cNvSpPr>
          <p:nvPr/>
        </p:nvSpPr>
        <p:spPr bwMode="auto">
          <a:xfrm>
            <a:off x="4914900" y="4457700"/>
            <a:ext cx="1809750" cy="514350"/>
          </a:xfrm>
          <a:prstGeom prst="rect">
            <a:avLst/>
          </a:prstGeom>
          <a:solidFill>
            <a:srgbClr val="FF010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06" name="Rectangle 6"/>
          <p:cNvSpPr>
            <a:spLocks noChangeArrowheads="1"/>
          </p:cNvSpPr>
          <p:nvPr/>
        </p:nvSpPr>
        <p:spPr bwMode="auto">
          <a:xfrm>
            <a:off x="6743700" y="2667000"/>
            <a:ext cx="1809750" cy="7048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07" name="Rectangle 7"/>
          <p:cNvSpPr>
            <a:spLocks noChangeArrowheads="1"/>
          </p:cNvSpPr>
          <p:nvPr/>
        </p:nvSpPr>
        <p:spPr bwMode="auto">
          <a:xfrm>
            <a:off x="6743700" y="3390900"/>
            <a:ext cx="1809750" cy="514350"/>
          </a:xfrm>
          <a:prstGeom prst="rect">
            <a:avLst/>
          </a:prstGeom>
          <a:solidFill>
            <a:srgbClr val="FF811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469000" name="Rectangle 8"/>
          <p:cNvSpPr>
            <a:spLocks noChangeArrowheads="1"/>
          </p:cNvSpPr>
          <p:nvPr/>
        </p:nvSpPr>
        <p:spPr bwMode="auto">
          <a:xfrm>
            <a:off x="6754813" y="2657475"/>
            <a:ext cx="17557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1800" b="1">
                <a:solidFill>
                  <a:srgbClr val="FAFD00"/>
                </a:solidFill>
                <a:latin typeface="Arial" charset="0"/>
              </a:rPr>
              <a:t>Extremely</a:t>
            </a:r>
          </a:p>
          <a:p>
            <a:pPr algn="ctr">
              <a:spcBef>
                <a:spcPct val="0"/>
              </a:spcBef>
              <a:buFontTx/>
              <a:buNone/>
            </a:pPr>
            <a:r>
              <a:rPr lang="en-GB" altLang="en-US" sz="1800" b="1">
                <a:solidFill>
                  <a:srgbClr val="FAFD00"/>
                </a:solidFill>
                <a:latin typeface="Arial" charset="0"/>
              </a:rPr>
              <a:t>harmful</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chemeClr val="tx2"/>
                </a:solidFill>
                <a:latin typeface="Arial" charset="0"/>
              </a:rPr>
              <a:t>MODERATE</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rgbClr val="FAFD00"/>
                </a:solidFill>
                <a:latin typeface="Arial" charset="0"/>
              </a:rPr>
              <a:t>SUBSTANTIAL</a:t>
            </a: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rgbClr val="FAFD00"/>
                </a:solidFill>
                <a:latin typeface="Arial" charset="0"/>
              </a:rPr>
              <a:t>INTOLERABLE</a:t>
            </a:r>
          </a:p>
        </p:txBody>
      </p:sp>
      <p:sp>
        <p:nvSpPr>
          <p:cNvPr id="25609" name="Rectangle 9"/>
          <p:cNvSpPr>
            <a:spLocks noChangeArrowheads="1"/>
          </p:cNvSpPr>
          <p:nvPr/>
        </p:nvSpPr>
        <p:spPr bwMode="auto">
          <a:xfrm>
            <a:off x="3086100" y="3390900"/>
            <a:ext cx="1809750" cy="514350"/>
          </a:xfrm>
          <a:prstGeom prst="rect">
            <a:avLst/>
          </a:prstGeom>
          <a:solidFill>
            <a:srgbClr val="7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0" name="Rectangle 10"/>
          <p:cNvSpPr>
            <a:spLocks noChangeArrowheads="1"/>
          </p:cNvSpPr>
          <p:nvPr/>
        </p:nvSpPr>
        <p:spPr bwMode="auto">
          <a:xfrm>
            <a:off x="4914900" y="3390900"/>
            <a:ext cx="1809750" cy="514350"/>
          </a:xfrm>
          <a:prstGeom prst="rect">
            <a:avLst/>
          </a:prstGeom>
          <a:solidFill>
            <a:srgbClr val="7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1" name="Rectangle 11"/>
          <p:cNvSpPr>
            <a:spLocks noChangeArrowheads="1"/>
          </p:cNvSpPr>
          <p:nvPr/>
        </p:nvSpPr>
        <p:spPr bwMode="auto">
          <a:xfrm>
            <a:off x="3086100" y="4457700"/>
            <a:ext cx="1809750" cy="514350"/>
          </a:xfrm>
          <a:prstGeom prst="rect">
            <a:avLst/>
          </a:prstGeom>
          <a:solidFill>
            <a:srgbClr val="FF811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2" name="Rectangle 12"/>
          <p:cNvSpPr>
            <a:spLocks noChangeArrowheads="1"/>
          </p:cNvSpPr>
          <p:nvPr/>
        </p:nvSpPr>
        <p:spPr bwMode="auto">
          <a:xfrm>
            <a:off x="3086100" y="3924300"/>
            <a:ext cx="1809750" cy="514350"/>
          </a:xfrm>
          <a:prstGeom prst="rect">
            <a:avLst/>
          </a:prstGeom>
          <a:solidFill>
            <a:srgbClr val="7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3" name="Rectangle 13"/>
          <p:cNvSpPr>
            <a:spLocks noChangeArrowheads="1"/>
          </p:cNvSpPr>
          <p:nvPr/>
        </p:nvSpPr>
        <p:spPr bwMode="auto">
          <a:xfrm>
            <a:off x="4914900" y="3924300"/>
            <a:ext cx="1809750" cy="514350"/>
          </a:xfrm>
          <a:prstGeom prst="rect">
            <a:avLst/>
          </a:prstGeom>
          <a:solidFill>
            <a:srgbClr val="FF811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4" name="Rectangle 14"/>
          <p:cNvSpPr>
            <a:spLocks noChangeArrowheads="1"/>
          </p:cNvSpPr>
          <p:nvPr/>
        </p:nvSpPr>
        <p:spPr bwMode="auto">
          <a:xfrm>
            <a:off x="1409700" y="4457700"/>
            <a:ext cx="1657350" cy="5143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5" name="Rectangle 15"/>
          <p:cNvSpPr>
            <a:spLocks noChangeArrowheads="1"/>
          </p:cNvSpPr>
          <p:nvPr/>
        </p:nvSpPr>
        <p:spPr bwMode="auto">
          <a:xfrm>
            <a:off x="1409700" y="3390900"/>
            <a:ext cx="1657350" cy="5143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6" name="Rectangle 16"/>
          <p:cNvSpPr>
            <a:spLocks noChangeArrowheads="1"/>
          </p:cNvSpPr>
          <p:nvPr/>
        </p:nvSpPr>
        <p:spPr bwMode="auto">
          <a:xfrm>
            <a:off x="1409700" y="3924300"/>
            <a:ext cx="1657350" cy="5143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7" name="Rectangle 17"/>
          <p:cNvSpPr>
            <a:spLocks noChangeArrowheads="1"/>
          </p:cNvSpPr>
          <p:nvPr/>
        </p:nvSpPr>
        <p:spPr bwMode="auto">
          <a:xfrm>
            <a:off x="4914900" y="2667000"/>
            <a:ext cx="1809750" cy="7048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8" name="Rectangle 18"/>
          <p:cNvSpPr>
            <a:spLocks noChangeArrowheads="1"/>
          </p:cNvSpPr>
          <p:nvPr/>
        </p:nvSpPr>
        <p:spPr bwMode="auto">
          <a:xfrm>
            <a:off x="3086100" y="2667000"/>
            <a:ext cx="1809750" cy="7048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25619" name="Rectangle 19"/>
          <p:cNvSpPr>
            <a:spLocks noChangeArrowheads="1"/>
          </p:cNvSpPr>
          <p:nvPr/>
        </p:nvSpPr>
        <p:spPr bwMode="auto">
          <a:xfrm>
            <a:off x="1409700" y="2667000"/>
            <a:ext cx="1657350" cy="704850"/>
          </a:xfrm>
          <a:prstGeom prst="rect">
            <a:avLst/>
          </a:prstGeom>
          <a:solidFill>
            <a:srgbClr val="0101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2000"/>
          </a:p>
        </p:txBody>
      </p:sp>
      <p:sp>
        <p:nvSpPr>
          <p:cNvPr id="469012" name="Rectangle 20"/>
          <p:cNvSpPr>
            <a:spLocks noChangeArrowheads="1"/>
          </p:cNvSpPr>
          <p:nvPr/>
        </p:nvSpPr>
        <p:spPr bwMode="auto">
          <a:xfrm>
            <a:off x="1341438" y="2862263"/>
            <a:ext cx="1793875"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GB" altLang="en-US" sz="1800">
              <a:latin typeface="Arial" charset="0"/>
            </a:endParaRPr>
          </a:p>
          <a:p>
            <a:pPr algn="ctr">
              <a:spcBef>
                <a:spcPct val="0"/>
              </a:spcBef>
              <a:buFontTx/>
              <a:buNone/>
            </a:pPr>
            <a:endParaRPr lang="en-GB" altLang="en-US" sz="1800">
              <a:latin typeface="Arial" charset="0"/>
            </a:endParaRPr>
          </a:p>
          <a:p>
            <a:pPr algn="ctr">
              <a:spcBef>
                <a:spcPct val="0"/>
              </a:spcBef>
              <a:buFontTx/>
              <a:buNone/>
            </a:pPr>
            <a:r>
              <a:rPr lang="en-GB" altLang="en-US" sz="1800" b="1">
                <a:solidFill>
                  <a:srgbClr val="FAFD00"/>
                </a:solidFill>
                <a:latin typeface="Arial" charset="0"/>
              </a:rPr>
              <a:t>Highly unlikely</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b="1">
                <a:solidFill>
                  <a:srgbClr val="FAFD00"/>
                </a:solidFill>
                <a:latin typeface="Arial" charset="0"/>
              </a:rPr>
              <a:t>Unlikely</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b="1">
                <a:solidFill>
                  <a:srgbClr val="FAFD00"/>
                </a:solidFill>
                <a:latin typeface="Arial" charset="0"/>
              </a:rPr>
              <a:t>Likely</a:t>
            </a:r>
          </a:p>
        </p:txBody>
      </p:sp>
      <p:sp>
        <p:nvSpPr>
          <p:cNvPr id="469013" name="Rectangle 21"/>
          <p:cNvSpPr>
            <a:spLocks noChangeArrowheads="1"/>
          </p:cNvSpPr>
          <p:nvPr/>
        </p:nvSpPr>
        <p:spPr bwMode="auto">
          <a:xfrm>
            <a:off x="3287713" y="2652713"/>
            <a:ext cx="15271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1800" b="1">
                <a:solidFill>
                  <a:srgbClr val="FAFD00"/>
                </a:solidFill>
                <a:latin typeface="Arial" charset="0"/>
              </a:rPr>
              <a:t>Slightly</a:t>
            </a:r>
          </a:p>
          <a:p>
            <a:pPr algn="ctr">
              <a:spcBef>
                <a:spcPct val="0"/>
              </a:spcBef>
              <a:buFontTx/>
              <a:buNone/>
            </a:pPr>
            <a:r>
              <a:rPr lang="en-GB" altLang="en-US" sz="1800" b="1">
                <a:solidFill>
                  <a:srgbClr val="FAFD00"/>
                </a:solidFill>
                <a:latin typeface="Arial" charset="0"/>
              </a:rPr>
              <a:t>harmful</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chemeClr val="tx2"/>
                </a:solidFill>
                <a:latin typeface="Arial" charset="0"/>
              </a:rPr>
              <a:t>TRIVIAL</a:t>
            </a:r>
          </a:p>
          <a:p>
            <a:pPr algn="ctr">
              <a:spcBef>
                <a:spcPct val="0"/>
              </a:spcBef>
              <a:buFontTx/>
              <a:buNone/>
            </a:pPr>
            <a:endParaRPr lang="en-GB" altLang="en-US" sz="1800">
              <a:solidFill>
                <a:schemeClr val="tx2"/>
              </a:solidFill>
              <a:latin typeface="Arial" charset="0"/>
            </a:endParaRPr>
          </a:p>
          <a:p>
            <a:pPr algn="ctr">
              <a:spcBef>
                <a:spcPct val="0"/>
              </a:spcBef>
              <a:buFontTx/>
              <a:buNone/>
            </a:pPr>
            <a:r>
              <a:rPr lang="en-GB" altLang="en-US" sz="1800">
                <a:solidFill>
                  <a:schemeClr val="tx2"/>
                </a:solidFill>
                <a:latin typeface="Arial" charset="0"/>
              </a:rPr>
              <a:t>TOLERABLE</a:t>
            </a:r>
          </a:p>
          <a:p>
            <a:pPr algn="ctr">
              <a:spcBef>
                <a:spcPct val="0"/>
              </a:spcBef>
              <a:buFontTx/>
              <a:buNone/>
            </a:pPr>
            <a:endParaRPr lang="en-GB" altLang="en-US" sz="1800">
              <a:solidFill>
                <a:schemeClr val="tx2"/>
              </a:solidFill>
              <a:latin typeface="Arial" charset="0"/>
            </a:endParaRPr>
          </a:p>
          <a:p>
            <a:pPr algn="ctr">
              <a:spcBef>
                <a:spcPct val="0"/>
              </a:spcBef>
              <a:buFontTx/>
              <a:buNone/>
            </a:pPr>
            <a:r>
              <a:rPr lang="en-GB" altLang="en-US" sz="1800">
                <a:solidFill>
                  <a:schemeClr val="tx2"/>
                </a:solidFill>
                <a:latin typeface="Arial" charset="0"/>
              </a:rPr>
              <a:t>MODERATE</a:t>
            </a:r>
            <a:endParaRPr lang="en-GB" altLang="en-US" sz="1800">
              <a:solidFill>
                <a:srgbClr val="FAFD00"/>
              </a:solidFill>
              <a:latin typeface="Arial" charset="0"/>
            </a:endParaRPr>
          </a:p>
        </p:txBody>
      </p:sp>
      <p:sp>
        <p:nvSpPr>
          <p:cNvPr id="469014" name="Rectangle 22"/>
          <p:cNvSpPr>
            <a:spLocks noChangeArrowheads="1"/>
          </p:cNvSpPr>
          <p:nvPr/>
        </p:nvSpPr>
        <p:spPr bwMode="auto">
          <a:xfrm>
            <a:off x="5021263" y="2924175"/>
            <a:ext cx="174307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1800" b="1">
                <a:solidFill>
                  <a:srgbClr val="FAFD00"/>
                </a:solidFill>
                <a:latin typeface="Arial" charset="0"/>
              </a:rPr>
              <a:t>Harmful</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chemeClr val="tx2"/>
                </a:solidFill>
                <a:latin typeface="Arial" charset="0"/>
              </a:rPr>
              <a:t>TOLERABLE</a:t>
            </a:r>
          </a:p>
          <a:p>
            <a:pPr algn="ctr">
              <a:spcBef>
                <a:spcPct val="0"/>
              </a:spcBef>
              <a:buFontTx/>
              <a:buNone/>
            </a:pPr>
            <a:endParaRPr lang="en-GB" altLang="en-US" sz="1800">
              <a:solidFill>
                <a:schemeClr val="tx2"/>
              </a:solidFill>
              <a:latin typeface="Arial" charset="0"/>
            </a:endParaRPr>
          </a:p>
          <a:p>
            <a:pPr algn="ctr">
              <a:spcBef>
                <a:spcPct val="0"/>
              </a:spcBef>
              <a:buFontTx/>
              <a:buNone/>
            </a:pPr>
            <a:r>
              <a:rPr lang="en-GB" altLang="en-US" sz="1800">
                <a:solidFill>
                  <a:schemeClr val="tx2"/>
                </a:solidFill>
                <a:latin typeface="Arial" charset="0"/>
              </a:rPr>
              <a:t>MODERATE</a:t>
            </a:r>
            <a:endParaRPr lang="en-GB" altLang="en-US" sz="1800">
              <a:solidFill>
                <a:srgbClr val="FAFD00"/>
              </a:solidFill>
              <a:latin typeface="Arial" charset="0"/>
            </a:endParaRPr>
          </a:p>
          <a:p>
            <a:pPr algn="ctr">
              <a:spcBef>
                <a:spcPct val="0"/>
              </a:spcBef>
              <a:buFontTx/>
              <a:buNone/>
            </a:pPr>
            <a:endParaRPr lang="en-GB" altLang="en-US" sz="1800">
              <a:solidFill>
                <a:srgbClr val="FAFD00"/>
              </a:solidFill>
              <a:latin typeface="Arial" charset="0"/>
            </a:endParaRPr>
          </a:p>
          <a:p>
            <a:pPr algn="ctr">
              <a:spcBef>
                <a:spcPct val="0"/>
              </a:spcBef>
              <a:buFontTx/>
              <a:buNone/>
            </a:pPr>
            <a:r>
              <a:rPr lang="en-GB" altLang="en-US" sz="1800">
                <a:solidFill>
                  <a:srgbClr val="FAFD00"/>
                </a:solidFill>
                <a:latin typeface="Arial" charset="0"/>
              </a:rPr>
              <a:t>SUBSTANTIAL</a:t>
            </a:r>
          </a:p>
        </p:txBody>
      </p:sp>
      <p:sp>
        <p:nvSpPr>
          <p:cNvPr id="469015" name="Text Box 23"/>
          <p:cNvSpPr txBox="1">
            <a:spLocks noChangeArrowheads="1"/>
          </p:cNvSpPr>
          <p:nvPr/>
        </p:nvSpPr>
        <p:spPr bwMode="auto">
          <a:xfrm>
            <a:off x="3200400" y="2133600"/>
            <a:ext cx="5257800" cy="379413"/>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GB" altLang="en-US" sz="1800" b="1">
                <a:latin typeface="Arial" charset="0"/>
              </a:rPr>
              <a:t>SEVERITY</a:t>
            </a:r>
            <a:endParaRPr lang="en-GB" altLang="en-US" sz="2400"/>
          </a:p>
        </p:txBody>
      </p:sp>
      <p:sp>
        <p:nvSpPr>
          <p:cNvPr id="25624" name="Text Box 24"/>
          <p:cNvSpPr txBox="1">
            <a:spLocks noChangeArrowheads="1"/>
          </p:cNvSpPr>
          <p:nvPr/>
        </p:nvSpPr>
        <p:spPr bwMode="auto">
          <a:xfrm>
            <a:off x="685800" y="2438400"/>
            <a:ext cx="381000" cy="2851150"/>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GB" altLang="en-US" sz="1800" b="1">
                <a:latin typeface="Arial" charset="0"/>
              </a:rPr>
              <a:t>LIKELIHOOD</a:t>
            </a:r>
            <a:endParaRPr lang="en-GB" altLang="en-US" sz="1800">
              <a:latin typeface="Arial" charset="0"/>
            </a:endParaRPr>
          </a:p>
        </p:txBody>
      </p:sp>
    </p:spTree>
    <p:extLst>
      <p:ext uri="{BB962C8B-B14F-4D97-AF65-F5344CB8AC3E}">
        <p14:creationId xmlns:p14="http://schemas.microsoft.com/office/powerpoint/2010/main" val="331944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9012"/>
                                        </p:tgtEl>
                                        <p:attrNameLst>
                                          <p:attrName>style.visibility</p:attrName>
                                        </p:attrNameLst>
                                      </p:cBhvr>
                                      <p:to>
                                        <p:strVal val="visible"/>
                                      </p:to>
                                    </p:set>
                                    <p:animEffect transition="in" filter="box(out)">
                                      <p:cBhvr>
                                        <p:cTn id="7" dur="500"/>
                                        <p:tgtEl>
                                          <p:spTgt spid="469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69015"/>
                                        </p:tgtEl>
                                        <p:attrNameLst>
                                          <p:attrName>style.visibility</p:attrName>
                                        </p:attrNameLst>
                                      </p:cBhvr>
                                      <p:to>
                                        <p:strVal val="visible"/>
                                      </p:to>
                                    </p:set>
                                    <p:animEffect transition="in" filter="box(out)">
                                      <p:cBhvr>
                                        <p:cTn id="12" dur="500"/>
                                        <p:tgtEl>
                                          <p:spTgt spid="4690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69013"/>
                                        </p:tgtEl>
                                        <p:attrNameLst>
                                          <p:attrName>style.visibility</p:attrName>
                                        </p:attrNameLst>
                                      </p:cBhvr>
                                      <p:to>
                                        <p:strVal val="visible"/>
                                      </p:to>
                                    </p:set>
                                    <p:animEffect transition="in" filter="box(out)">
                                      <p:cBhvr>
                                        <p:cTn id="17" dur="500"/>
                                        <p:tgtEl>
                                          <p:spTgt spid="4690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69014"/>
                                        </p:tgtEl>
                                        <p:attrNameLst>
                                          <p:attrName>style.visibility</p:attrName>
                                        </p:attrNameLst>
                                      </p:cBhvr>
                                      <p:to>
                                        <p:strVal val="visible"/>
                                      </p:to>
                                    </p:set>
                                    <p:animEffect transition="in" filter="box(out)">
                                      <p:cBhvr>
                                        <p:cTn id="22" dur="500"/>
                                        <p:tgtEl>
                                          <p:spTgt spid="4690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69000"/>
                                        </p:tgtEl>
                                        <p:attrNameLst>
                                          <p:attrName>style.visibility</p:attrName>
                                        </p:attrNameLst>
                                      </p:cBhvr>
                                      <p:to>
                                        <p:strVal val="visible"/>
                                      </p:to>
                                    </p:set>
                                    <p:animEffect transition="in" filter="box(out)">
                                      <p:cBhvr>
                                        <p:cTn id="27" dur="500"/>
                                        <p:tgtEl>
                                          <p:spTgt spid="469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00" grpId="0" autoUpdateAnimBg="0"/>
      <p:bldP spid="469012" grpId="0" autoUpdateAnimBg="0"/>
      <p:bldP spid="469013" grpId="0" autoUpdateAnimBg="0"/>
      <p:bldP spid="469014" grpId="0" autoUpdateAnimBg="0"/>
      <p:bldP spid="469015"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450" y="2060575"/>
            <a:ext cx="7777163" cy="4278313"/>
          </a:xfrm>
          <a:prstGeom prst="rect">
            <a:avLst/>
          </a:prstGeom>
        </p:spPr>
        <p:txBody>
          <a:bodyPr>
            <a:spAutoFit/>
          </a:bodyPr>
          <a:lstStyle/>
          <a:p>
            <a:pPr marL="457200" indent="-457200" eaLnBrk="1" fontAlgn="auto" hangingPunct="1">
              <a:spcAft>
                <a:spcPts val="0"/>
              </a:spcAft>
              <a:buClr>
                <a:schemeClr val="accent6">
                  <a:lumMod val="75000"/>
                </a:schemeClr>
              </a:buClr>
              <a:buFont typeface="Arial" panose="020B0604020202020204" pitchFamily="34" charset="0"/>
              <a:buChar char="•"/>
              <a:defRPr/>
            </a:pPr>
            <a:endParaRPr lang="en-GB" altLang="en-US" sz="2400" dirty="0">
              <a:solidFill>
                <a:schemeClr val="tx1">
                  <a:lumMod val="75000"/>
                  <a:lumOff val="25000"/>
                </a:schemeClr>
              </a:solidFill>
              <a:latin typeface="Arial" charset="0"/>
            </a:endParaRPr>
          </a:p>
          <a:p>
            <a:pPr marL="457200"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Use risk assessment pro forma</a:t>
            </a:r>
          </a:p>
          <a:p>
            <a:pPr marL="457200"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Record Significant findings </a:t>
            </a:r>
          </a:p>
          <a:p>
            <a:pPr marL="457200"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Identify persons for managing and taking action</a:t>
            </a:r>
          </a:p>
          <a:p>
            <a:pPr lvl="1"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Record timescales to complete actions </a:t>
            </a:r>
          </a:p>
          <a:p>
            <a:pPr lvl="1"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Review on a Regular basis </a:t>
            </a:r>
          </a:p>
          <a:p>
            <a:pPr lvl="1" indent="-457200" eaLnBrk="1" fontAlgn="auto" hangingPunct="1">
              <a:spcAft>
                <a:spcPts val="0"/>
              </a:spcAft>
              <a:buClr>
                <a:schemeClr val="accent6">
                  <a:lumMod val="75000"/>
                </a:schemeClr>
              </a:buClr>
              <a:buFont typeface="Arial" panose="020B0604020202020204" pitchFamily="34" charset="0"/>
              <a:buChar char="•"/>
              <a:defRPr/>
            </a:pPr>
            <a:r>
              <a:rPr lang="en-GB" altLang="en-US" sz="2400" dirty="0">
                <a:solidFill>
                  <a:schemeClr val="tx1">
                    <a:lumMod val="75000"/>
                    <a:lumOff val="25000"/>
                  </a:schemeClr>
                </a:solidFill>
                <a:latin typeface="Arial" charset="0"/>
              </a:rPr>
              <a:t>Record the Review date  - but understand the need for dynamic review as and when situations arise, especially when </a:t>
            </a:r>
            <a:r>
              <a:rPr lang="en-GB" altLang="en-US" sz="2400" dirty="0" smtClean="0">
                <a:solidFill>
                  <a:schemeClr val="tx1">
                    <a:lumMod val="75000"/>
                    <a:lumOff val="25000"/>
                  </a:schemeClr>
                </a:solidFill>
                <a:latin typeface="Arial" charset="0"/>
              </a:rPr>
              <a:t>managing distressed behaviours</a:t>
            </a:r>
            <a:endParaRPr lang="en-GB" altLang="en-US" sz="2400" dirty="0">
              <a:solidFill>
                <a:schemeClr val="tx1">
                  <a:lumMod val="75000"/>
                  <a:lumOff val="25000"/>
                </a:schemeClr>
              </a:solidFill>
              <a:latin typeface="Arial" charset="0"/>
            </a:endParaRPr>
          </a:p>
          <a:p>
            <a:pPr lvl="1" indent="-457200" eaLnBrk="1" fontAlgn="auto" hangingPunct="1">
              <a:spcAft>
                <a:spcPts val="0"/>
              </a:spcAft>
              <a:buClr>
                <a:schemeClr val="accent6">
                  <a:lumMod val="75000"/>
                </a:schemeClr>
              </a:buClr>
              <a:buFont typeface="Arial" panose="020B0604020202020204" pitchFamily="34" charset="0"/>
              <a:buChar char="•"/>
              <a:defRPr/>
            </a:pPr>
            <a:endParaRPr lang="en-GB" altLang="en-US" sz="2800" dirty="0">
              <a:solidFill>
                <a:schemeClr val="tx1">
                  <a:lumMod val="75000"/>
                  <a:lumOff val="25000"/>
                </a:schemeClr>
              </a:solidFill>
            </a:endParaRPr>
          </a:p>
          <a:p>
            <a:pPr marL="457200" indent="-457200" eaLnBrk="1" fontAlgn="auto" hangingPunct="1">
              <a:spcAft>
                <a:spcPts val="0"/>
              </a:spcAft>
              <a:buClr>
                <a:schemeClr val="accent6">
                  <a:lumMod val="75000"/>
                </a:schemeClr>
              </a:buClr>
              <a:buFont typeface="Arial" panose="020B0604020202020204" pitchFamily="34" charset="0"/>
              <a:buChar char="•"/>
              <a:defRPr/>
            </a:pPr>
            <a:endParaRPr lang="en-GB" altLang="en-US" sz="2800" dirty="0">
              <a:solidFill>
                <a:schemeClr val="tx1">
                  <a:lumMod val="75000"/>
                  <a:lumOff val="25000"/>
                </a:schemeClr>
              </a:solidFill>
              <a:latin typeface="Arial" charset="0"/>
            </a:endParaRPr>
          </a:p>
        </p:txBody>
      </p:sp>
      <p:sp>
        <p:nvSpPr>
          <p:cNvPr id="29699" name="Rectangle 2"/>
          <p:cNvSpPr>
            <a:spLocks noChangeArrowheads="1"/>
          </p:cNvSpPr>
          <p:nvPr/>
        </p:nvSpPr>
        <p:spPr bwMode="auto">
          <a:xfrm>
            <a:off x="1476375" y="473075"/>
            <a:ext cx="72723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US" sz="4400" b="1">
                <a:latin typeface="Arial" charset="0"/>
              </a:rPr>
              <a:t>Risk Assessment Recording an Assessment </a:t>
            </a:r>
          </a:p>
        </p:txBody>
      </p:sp>
    </p:spTree>
    <p:extLst>
      <p:ext uri="{BB962C8B-B14F-4D97-AF65-F5344CB8AC3E}">
        <p14:creationId xmlns:p14="http://schemas.microsoft.com/office/powerpoint/2010/main" val="2640641611"/>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1"/>
          <p:cNvGraphicFramePr>
            <a:graphicFrameLocks noChangeAspect="1"/>
          </p:cNvGraphicFramePr>
          <p:nvPr/>
        </p:nvGraphicFramePr>
        <p:xfrm>
          <a:off x="1187450" y="1989138"/>
          <a:ext cx="7289800" cy="4584700"/>
        </p:xfrm>
        <a:graphic>
          <a:graphicData uri="http://schemas.openxmlformats.org/presentationml/2006/ole">
            <mc:AlternateContent xmlns:mc="http://schemas.openxmlformats.org/markup-compatibility/2006">
              <mc:Choice xmlns:v="urn:schemas-microsoft-com:vml" Requires="v">
                <p:oleObj spid="_x0000_s4150" name="Document" r:id="rId4" imgW="8368614" imgH="5264206" progId="Word.Document.8">
                  <p:embed/>
                </p:oleObj>
              </mc:Choice>
              <mc:Fallback>
                <p:oleObj name="Document" r:id="rId4" imgW="8368614" imgH="526420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989138"/>
                        <a:ext cx="7289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8492296"/>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Content Placeholder 2"/>
          <p:cNvSpPr>
            <a:spLocks noGrp="1"/>
          </p:cNvSpPr>
          <p:nvPr>
            <p:ph idx="1"/>
          </p:nvPr>
        </p:nvSpPr>
        <p:spPr/>
        <p:txBody>
          <a:bodyPr/>
          <a:lstStyle/>
          <a:p>
            <a:r>
              <a:rPr lang="en-GB" dirty="0" smtClean="0"/>
              <a:t>In groups take 1 case study </a:t>
            </a:r>
          </a:p>
          <a:p>
            <a:r>
              <a:rPr lang="en-GB" dirty="0" smtClean="0"/>
              <a:t>Discuss the questions posed</a:t>
            </a:r>
          </a:p>
          <a:p>
            <a:r>
              <a:rPr lang="en-GB" dirty="0" smtClean="0"/>
              <a:t>20 minutes</a:t>
            </a:r>
          </a:p>
        </p:txBody>
      </p:sp>
    </p:spTree>
    <p:extLst>
      <p:ext uri="{BB962C8B-B14F-4D97-AF65-F5344CB8AC3E}">
        <p14:creationId xmlns:p14="http://schemas.microsoft.com/office/powerpoint/2010/main" val="2929517034"/>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336"/>
            <a:ext cx="8424936" cy="4293483"/>
          </a:xfrm>
          <a:prstGeom prst="rect">
            <a:avLst/>
          </a:prstGeom>
        </p:spPr>
        <p:txBody>
          <a:bodyPr wrap="square">
            <a:spAutoFit/>
          </a:bodyPr>
          <a:lstStyle/>
          <a:p>
            <a:pPr algn="just">
              <a:spcAft>
                <a:spcPts val="1000"/>
              </a:spcAft>
            </a:pPr>
            <a:r>
              <a:rPr lang="en-GB" sz="2400" b="1" dirty="0">
                <a:latin typeface="Calibri" panose="020F0502020204030204" pitchFamily="34" charset="0"/>
                <a:ea typeface="Calibri" panose="020F0502020204030204" pitchFamily="34" charset="0"/>
                <a:cs typeface="Arial" panose="020B0604020202020204" pitchFamily="34" charset="0"/>
              </a:rPr>
              <a:t>Sam</a:t>
            </a:r>
            <a:endParaRPr lang="en-GB" sz="1600" dirty="0">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600" dirty="0">
                <a:latin typeface="Calibri" panose="020F0502020204030204" pitchFamily="34" charset="0"/>
                <a:ea typeface="Calibri" panose="020F0502020204030204" pitchFamily="34" charset="0"/>
                <a:cs typeface="Arial" panose="020B0604020202020204" pitchFamily="34" charset="0"/>
              </a:rPr>
              <a:t>Sam is in his preschool year and is currently being assessed by the Local Autism Team for possible ASD. He attends 5 mornings but is struggling to cope with the free flow of nursery floor. He likes repetitive activities and prefers solitary play. He can respond well to one to one support but there are 30 children in the nursery and Sam does not like to being given direct instructions.  Sam has good receptive language and expressive skills. When told that he cannot do something Sam can rapidly become distressed, or when </a:t>
            </a:r>
            <a:r>
              <a:rPr lang="en-GB" sz="1600" dirty="0" smtClean="0">
                <a:latin typeface="Calibri" panose="020F0502020204030204" pitchFamily="34" charset="0"/>
                <a:ea typeface="Calibri" panose="020F0502020204030204" pitchFamily="34" charset="0"/>
                <a:cs typeface="Arial" panose="020B0604020202020204" pitchFamily="34" charset="0"/>
              </a:rPr>
              <a:t>asked </a:t>
            </a:r>
            <a:r>
              <a:rPr lang="en-GB" sz="1600" dirty="0">
                <a:latin typeface="Calibri" panose="020F0502020204030204" pitchFamily="34" charset="0"/>
                <a:ea typeface="Calibri" panose="020F0502020204030204" pitchFamily="34" charset="0"/>
                <a:cs typeface="Arial" panose="020B0604020202020204" pitchFamily="34" charset="0"/>
              </a:rPr>
              <a:t>by staff to move on from one activity to the next. He can become very agitated and will try to run away and if confronted will lash out by kicking or trying to hit staff.  This can happen several times each session when he is asked to engage with other children, for example at story time or at snack time. </a:t>
            </a:r>
          </a:p>
          <a:p>
            <a:pPr algn="just">
              <a:spcAft>
                <a:spcPts val="1000"/>
              </a:spcAft>
            </a:pPr>
            <a:r>
              <a:rPr lang="en-GB" sz="1600" dirty="0">
                <a:latin typeface="Calibri" panose="020F0502020204030204" pitchFamily="34" charset="0"/>
                <a:ea typeface="Calibri" panose="020F0502020204030204" pitchFamily="34" charset="0"/>
                <a:cs typeface="Arial" panose="020B0604020202020204" pitchFamily="34" charset="0"/>
              </a:rPr>
              <a:t>Sam's parents do not want to share what his behaviour at home is like, they will blame the nursery for asking him to do too much and want him to have more one to one support.</a:t>
            </a:r>
          </a:p>
          <a:p>
            <a:pPr algn="just">
              <a:spcAft>
                <a:spcPts val="1000"/>
              </a:spcAft>
            </a:pPr>
            <a:r>
              <a:rPr lang="en-GB" sz="1600" dirty="0" smtClean="0">
                <a:latin typeface="Calibri" panose="020F0502020204030204" pitchFamily="34" charset="0"/>
                <a:ea typeface="Calibri" panose="020F0502020204030204" pitchFamily="34" charset="0"/>
                <a:cs typeface="Arial" panose="020B0604020202020204" pitchFamily="34" charset="0"/>
              </a:rPr>
              <a:t>Sam </a:t>
            </a:r>
            <a:r>
              <a:rPr lang="en-GB" sz="1600" dirty="0">
                <a:latin typeface="Calibri" panose="020F0502020204030204" pitchFamily="34" charset="0"/>
                <a:ea typeface="Calibri" panose="020F0502020204030204" pitchFamily="34" charset="0"/>
                <a:cs typeface="Arial" panose="020B0604020202020204" pitchFamily="34" charset="0"/>
              </a:rPr>
              <a:t>has recently started to target another child who has additional support needs. He recently bit the other child when he tried to take a plastic shovel from Sam at the sand pit. This led to staff having to intervene and the other child's parents had to be contacted due to the injury.</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1142478"/>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476672"/>
            <a:ext cx="8712968" cy="4796185"/>
          </a:xfrm>
          <a:prstGeom prst="rect">
            <a:avLst/>
          </a:prstGeom>
        </p:spPr>
        <p:txBody>
          <a:bodyPr wrap="square">
            <a:spAutoFit/>
          </a:bodyPr>
          <a:lstStyle/>
          <a:p>
            <a:pPr algn="just">
              <a:spcAft>
                <a:spcPts val="1000"/>
              </a:spcAft>
            </a:pPr>
            <a:r>
              <a:rPr lang="en-GB" sz="2400" b="1" dirty="0">
                <a:latin typeface="Calibri" panose="020F0502020204030204" pitchFamily="34" charset="0"/>
                <a:ea typeface="Calibri" panose="020F0502020204030204" pitchFamily="34" charset="0"/>
                <a:cs typeface="Arial" panose="020B0604020202020204" pitchFamily="34" charset="0"/>
              </a:rPr>
              <a:t>Julie</a:t>
            </a:r>
            <a:endParaRPr lang="en-GB" sz="1600" dirty="0">
              <a:latin typeface="Calibri" panose="020F0502020204030204" pitchFamily="34" charset="0"/>
              <a:ea typeface="Calibri" panose="020F0502020204030204" pitchFamily="34" charset="0"/>
              <a:cs typeface="Arial" panose="020B0604020202020204" pitchFamily="34" charset="0"/>
            </a:endParaRPr>
          </a:p>
          <a:p>
            <a:pPr algn="just">
              <a:spcAft>
                <a:spcPts val="1000"/>
              </a:spcAft>
            </a:pPr>
            <a:r>
              <a:rPr lang="en-GB" sz="1600" dirty="0">
                <a:latin typeface="Arial" panose="020B0604020202020204" pitchFamily="34" charset="0"/>
                <a:ea typeface="Calibri" panose="020F0502020204030204" pitchFamily="34" charset="0"/>
                <a:cs typeface="Arial" panose="020B0604020202020204" pitchFamily="34" charset="0"/>
              </a:rPr>
              <a:t>Julie is in Primary 5 and lives with her grandparents who have custody and have looked after her for the past 6 years. Julie's mother has a long history of alcohol abuse and has weekly supervised access through Social Work Services, she does not have any contact with her father.</a:t>
            </a:r>
          </a:p>
          <a:p>
            <a:pPr algn="just">
              <a:spcAft>
                <a:spcPts val="1000"/>
              </a:spcAft>
            </a:pPr>
            <a:r>
              <a:rPr lang="en-GB" sz="1600" dirty="0">
                <a:latin typeface="Arial" panose="020B0604020202020204" pitchFamily="34" charset="0"/>
                <a:ea typeface="Calibri" panose="020F0502020204030204" pitchFamily="34" charset="0"/>
                <a:cs typeface="Arial" panose="020B0604020202020204" pitchFamily="34" charset="0"/>
              </a:rPr>
              <a:t>Julie's grandparents are elderly and although they do the best they can for Julie they find it difficult to manage her behaviour at home. Her grandfather takes an authoritarian approach and believes in a strong discipline.</a:t>
            </a:r>
          </a:p>
          <a:p>
            <a:pPr algn="just">
              <a:spcAft>
                <a:spcPts val="1000"/>
              </a:spcAft>
            </a:pPr>
            <a:r>
              <a:rPr lang="en-GB" sz="1600" dirty="0">
                <a:latin typeface="Arial" panose="020B0604020202020204" pitchFamily="34" charset="0"/>
                <a:ea typeface="Calibri" panose="020F0502020204030204" pitchFamily="34" charset="0"/>
                <a:cs typeface="Arial" panose="020B0604020202020204" pitchFamily="34" charset="0"/>
              </a:rPr>
              <a:t>Over the past year Julie has started to become distressed in class, this often coincides with access visits to her mother.</a:t>
            </a:r>
          </a:p>
          <a:p>
            <a:pPr algn="just">
              <a:spcAft>
                <a:spcPts val="1000"/>
              </a:spcAft>
            </a:pPr>
            <a:r>
              <a:rPr lang="en-GB" sz="1600" dirty="0">
                <a:latin typeface="Arial" panose="020B0604020202020204" pitchFamily="34" charset="0"/>
                <a:ea typeface="Calibri" panose="020F0502020204030204" pitchFamily="34" charset="0"/>
                <a:cs typeface="Arial" panose="020B0604020202020204" pitchFamily="34" charset="0"/>
              </a:rPr>
              <a:t>Julie's behaviour can escalate very quickly, she will swear at staff and try to leave the class. Recently she has run out of the class when distressed and has been found hiding in the stair well. Although she has not left the school, the SMT are worried that she may leave and put herself at risk.</a:t>
            </a:r>
          </a:p>
          <a:p>
            <a:pPr algn="just">
              <a:spcAft>
                <a:spcPts val="1000"/>
              </a:spcAft>
            </a:pPr>
            <a:r>
              <a:rPr lang="en-GB" sz="1600" dirty="0">
                <a:latin typeface="Arial" panose="020B0604020202020204" pitchFamily="34" charset="0"/>
                <a:ea typeface="Calibri" panose="020F0502020204030204" pitchFamily="34" charset="0"/>
                <a:cs typeface="Arial" panose="020B0604020202020204" pitchFamily="34" charset="0"/>
              </a:rPr>
              <a:t>On the last occasion the HT contacted the grandparents and her grandfather attended. This led to Julie becoming more distressed and her being taken home very upset.</a:t>
            </a: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970561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Module 1</a:t>
            </a:r>
            <a:endParaRPr lang="en-GB" dirty="0"/>
          </a:p>
        </p:txBody>
      </p:sp>
      <p:sp>
        <p:nvSpPr>
          <p:cNvPr id="3" name="Content Placeholder 2"/>
          <p:cNvSpPr>
            <a:spLocks noGrp="1"/>
          </p:cNvSpPr>
          <p:nvPr>
            <p:ph idx="1"/>
          </p:nvPr>
        </p:nvSpPr>
        <p:spPr/>
        <p:txBody>
          <a:bodyPr/>
          <a:lstStyle/>
          <a:p>
            <a:r>
              <a:rPr lang="en-GB" dirty="0" smtClean="0"/>
              <a:t>Nurture and communication</a:t>
            </a:r>
          </a:p>
        </p:txBody>
      </p:sp>
    </p:spTree>
    <p:extLst>
      <p:ext uri="{BB962C8B-B14F-4D97-AF65-F5344CB8AC3E}">
        <p14:creationId xmlns:p14="http://schemas.microsoft.com/office/powerpoint/2010/main" val="2263732664"/>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336"/>
            <a:ext cx="8424936" cy="4278094"/>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Peter</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Peter is a Primary 7 pupil. Staff are aware of his trauma history and possible attachment issues. His father was imprisoned for murder and his mother has mental health issues. His mother was recently hospitalised following an overdose and Peter was accommodated in a Children Unit in Glasgow. He is the youngest person there. He has a Social Worker and a referral to Notre Dame Centre has been made.</a:t>
            </a:r>
          </a:p>
          <a:p>
            <a:r>
              <a:rPr lang="en-GB" sz="1600" dirty="0">
                <a:latin typeface="Arial" panose="020B0604020202020204" pitchFamily="34" charset="0"/>
                <a:cs typeface="Arial" panose="020B0604020202020204" pitchFamily="34" charset="0"/>
              </a:rPr>
              <a:t>Over the past few months since starting P7, he has started to present with behaviours such as walking out of class and punching the corridor wall</a:t>
            </a:r>
            <a:r>
              <a:rPr lang="en-GB" sz="1600" i="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The majority of staff are concerned for him and are being sensitive to his changing needs however not all staff are sympathetic towards his difficult history and do not fully understand why he receives what they view as ‘special’ treatment. The HT and DHT have tried to involve Peter in other schools activities when he shows positive behaviour.</a:t>
            </a:r>
          </a:p>
          <a:p>
            <a:r>
              <a:rPr lang="en-GB" sz="1600" dirty="0">
                <a:latin typeface="Arial" panose="020B0604020202020204" pitchFamily="34" charset="0"/>
                <a:cs typeface="Arial" panose="020B0604020202020204" pitchFamily="34" charset="0"/>
              </a:rPr>
              <a:t>He has become increasingly resistant to doing work, despite previously being engaged in similar activities he has also begun randomly tearing or throwing away his work books. This pattern of behaviour does not relate to any previous triggers. Staff recognise that there is a need to intervene however they do not feel confident in how to de-escalate or, when he reaches crisis point, what options they have.</a:t>
            </a:r>
          </a:p>
        </p:txBody>
      </p:sp>
    </p:spTree>
    <p:extLst>
      <p:ext uri="{BB962C8B-B14F-4D97-AF65-F5344CB8AC3E}">
        <p14:creationId xmlns:p14="http://schemas.microsoft.com/office/powerpoint/2010/main" val="1269750959"/>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a:t>
            </a:r>
            <a:endParaRPr lang="en-GB" dirty="0"/>
          </a:p>
        </p:txBody>
      </p:sp>
      <p:sp>
        <p:nvSpPr>
          <p:cNvPr id="3" name="Content Placeholder 2"/>
          <p:cNvSpPr>
            <a:spLocks noGrp="1"/>
          </p:cNvSpPr>
          <p:nvPr>
            <p:ph idx="1"/>
          </p:nvPr>
        </p:nvSpPr>
        <p:spPr/>
        <p:txBody>
          <a:bodyPr/>
          <a:lstStyle/>
          <a:p>
            <a:r>
              <a:rPr lang="en-GB" dirty="0" smtClean="0"/>
              <a:t>Guidance on Physical Intervention </a:t>
            </a:r>
          </a:p>
          <a:p>
            <a:r>
              <a:rPr lang="en-GB" dirty="0" smtClean="0"/>
              <a:t>Health and Safety Guidance</a:t>
            </a:r>
          </a:p>
          <a:p>
            <a:r>
              <a:rPr lang="en-GB" dirty="0" smtClean="0"/>
              <a:t>Every Child is Included and Supported</a:t>
            </a:r>
          </a:p>
          <a:p>
            <a:r>
              <a:rPr lang="en-GB" dirty="0" smtClean="0"/>
              <a:t>Nurture Training</a:t>
            </a:r>
          </a:p>
          <a:p>
            <a:r>
              <a:rPr lang="en-GB" dirty="0" smtClean="0"/>
              <a:t>GLOW – Yammer- All Behaviour is Communication</a:t>
            </a:r>
          </a:p>
          <a:p>
            <a:endParaRPr lang="en-GB" dirty="0"/>
          </a:p>
        </p:txBody>
      </p:sp>
    </p:spTree>
    <p:extLst>
      <p:ext uri="{BB962C8B-B14F-4D97-AF65-F5344CB8AC3E}">
        <p14:creationId xmlns:p14="http://schemas.microsoft.com/office/powerpoint/2010/main" val="1914613568"/>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7544" y="2492896"/>
            <a:ext cx="8072332" cy="1728192"/>
          </a:xfrm>
          <a:prstGeom prst="rect">
            <a:avLst/>
          </a:prstGeom>
        </p:spPr>
      </p:pic>
      <p:sp>
        <p:nvSpPr>
          <p:cNvPr id="5" name="Rectangle 4"/>
          <p:cNvSpPr/>
          <p:nvPr/>
        </p:nvSpPr>
        <p:spPr>
          <a:xfrm>
            <a:off x="1115616" y="980728"/>
            <a:ext cx="6408712" cy="1077218"/>
          </a:xfrm>
          <a:prstGeom prst="rect">
            <a:avLst/>
          </a:prstGeom>
        </p:spPr>
        <p:txBody>
          <a:bodyPr wrap="square">
            <a:spAutoFit/>
          </a:bodyPr>
          <a:lstStyle/>
          <a:p>
            <a:r>
              <a:rPr lang="en-GB" sz="3200" dirty="0"/>
              <a:t>GLOW – Yammer- All Behaviour is Communication</a:t>
            </a:r>
          </a:p>
        </p:txBody>
      </p:sp>
    </p:spTree>
    <p:extLst>
      <p:ext uri="{BB962C8B-B14F-4D97-AF65-F5344CB8AC3E}">
        <p14:creationId xmlns:p14="http://schemas.microsoft.com/office/powerpoint/2010/main" val="3044434888"/>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Sources of support</a:t>
            </a:r>
            <a:endParaRPr lang="en-GB" dirty="0"/>
          </a:p>
        </p:txBody>
      </p:sp>
      <p:sp>
        <p:nvSpPr>
          <p:cNvPr id="3" name="Content Placeholder 2"/>
          <p:cNvSpPr>
            <a:spLocks noGrp="1"/>
          </p:cNvSpPr>
          <p:nvPr>
            <p:ph idx="1"/>
          </p:nvPr>
        </p:nvSpPr>
        <p:spPr/>
        <p:txBody>
          <a:bodyPr/>
          <a:lstStyle/>
          <a:p>
            <a:r>
              <a:rPr lang="en-GB" dirty="0" smtClean="0"/>
              <a:t>Glasgow Psychological Service</a:t>
            </a:r>
          </a:p>
          <a:p>
            <a:r>
              <a:rPr lang="en-GB" dirty="0" smtClean="0"/>
              <a:t>Inclusion Team</a:t>
            </a:r>
          </a:p>
          <a:p>
            <a:r>
              <a:rPr lang="en-GB" dirty="0" smtClean="0"/>
              <a:t>Inclusion QIO’s</a:t>
            </a:r>
          </a:p>
          <a:p>
            <a:r>
              <a:rPr lang="en-GB" dirty="0" smtClean="0"/>
              <a:t>Early Years Assessment Service (EYAS)</a:t>
            </a:r>
          </a:p>
          <a:p>
            <a:endParaRPr lang="en-GB" dirty="0"/>
          </a:p>
        </p:txBody>
      </p:sp>
    </p:spTree>
    <p:extLst>
      <p:ext uri="{BB962C8B-B14F-4D97-AF65-F5344CB8AC3E}">
        <p14:creationId xmlns:p14="http://schemas.microsoft.com/office/powerpoint/2010/main" val="3126593824"/>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Steps</a:t>
            </a:r>
            <a:endParaRPr lang="en-GB" dirty="0"/>
          </a:p>
        </p:txBody>
      </p:sp>
      <p:sp>
        <p:nvSpPr>
          <p:cNvPr id="3" name="Content Placeholder 2"/>
          <p:cNvSpPr>
            <a:spLocks noGrp="1"/>
          </p:cNvSpPr>
          <p:nvPr>
            <p:ph idx="1"/>
          </p:nvPr>
        </p:nvSpPr>
        <p:spPr/>
        <p:txBody>
          <a:bodyPr/>
          <a:lstStyle/>
          <a:p>
            <a:r>
              <a:rPr lang="en-GB" dirty="0" smtClean="0"/>
              <a:t>Deliver training to all staff within your establishment</a:t>
            </a:r>
          </a:p>
          <a:p>
            <a:r>
              <a:rPr lang="en-GB" dirty="0" smtClean="0"/>
              <a:t>Record SAP number and return to Service HR</a:t>
            </a:r>
          </a:p>
          <a:p>
            <a:r>
              <a:rPr lang="en-GB" dirty="0" smtClean="0"/>
              <a:t>Support and development group in each LIG</a:t>
            </a:r>
          </a:p>
          <a:p>
            <a:r>
              <a:rPr lang="en-GB" dirty="0" smtClean="0"/>
              <a:t>Ongoing Training for new staff</a:t>
            </a:r>
          </a:p>
          <a:p>
            <a:endParaRPr lang="en-GB" dirty="0"/>
          </a:p>
        </p:txBody>
      </p:sp>
    </p:spTree>
    <p:extLst>
      <p:ext uri="{BB962C8B-B14F-4D97-AF65-F5344CB8AC3E}">
        <p14:creationId xmlns:p14="http://schemas.microsoft.com/office/powerpoint/2010/main" val="3789156082"/>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altLang="en-US" dirty="0" smtClean="0"/>
              <a:t>Questions?</a:t>
            </a:r>
          </a:p>
        </p:txBody>
      </p:sp>
    </p:spTree>
    <p:extLst>
      <p:ext uri="{BB962C8B-B14F-4D97-AF65-F5344CB8AC3E}">
        <p14:creationId xmlns:p14="http://schemas.microsoft.com/office/powerpoint/2010/main" val="890092627"/>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Helpful links</a:t>
            </a:r>
            <a:endParaRPr lang="en-GB" dirty="0"/>
          </a:p>
        </p:txBody>
      </p:sp>
      <p:sp>
        <p:nvSpPr>
          <p:cNvPr id="3" name="Content Placeholder 2"/>
          <p:cNvSpPr>
            <a:spLocks noGrp="1"/>
          </p:cNvSpPr>
          <p:nvPr>
            <p:ph idx="1"/>
          </p:nvPr>
        </p:nvSpPr>
        <p:spPr/>
        <p:txBody>
          <a:bodyPr/>
          <a:lstStyle/>
          <a:p>
            <a:r>
              <a:rPr lang="en-GB" dirty="0"/>
              <a:t>Autism Toolbox </a:t>
            </a:r>
            <a:r>
              <a:rPr lang="en-GB" dirty="0">
                <a:hlinkClick r:id="rId3"/>
              </a:rPr>
              <a:t>http://www.autismtoolbox.co.uk</a:t>
            </a:r>
            <a:r>
              <a:rPr lang="en-GB" dirty="0" smtClean="0">
                <a:hlinkClick r:id="rId3"/>
              </a:rPr>
              <a:t>/</a:t>
            </a:r>
            <a:endParaRPr lang="en-GB" dirty="0" smtClean="0"/>
          </a:p>
          <a:p>
            <a:r>
              <a:rPr lang="en-GB" dirty="0" smtClean="0"/>
              <a:t>Nurture </a:t>
            </a:r>
            <a:r>
              <a:rPr lang="en-GB" dirty="0"/>
              <a:t>in Glasgow </a:t>
            </a:r>
            <a:r>
              <a:rPr lang="en-GB" dirty="0">
                <a:hlinkClick r:id="rId4"/>
              </a:rPr>
              <a:t>http://</a:t>
            </a:r>
            <a:r>
              <a:rPr lang="en-GB" dirty="0" smtClean="0">
                <a:hlinkClick r:id="rId4"/>
              </a:rPr>
              <a:t>www.goglasgow.org.uk/Pages/Show/816</a:t>
            </a:r>
            <a:endParaRPr lang="en-GB" dirty="0" smtClean="0"/>
          </a:p>
          <a:p>
            <a:endParaRPr lang="en-GB" dirty="0"/>
          </a:p>
        </p:txBody>
      </p:sp>
    </p:spTree>
    <p:extLst>
      <p:ext uri="{BB962C8B-B14F-4D97-AF65-F5344CB8AC3E}">
        <p14:creationId xmlns:p14="http://schemas.microsoft.com/office/powerpoint/2010/main" val="4016611088"/>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Helpful links</a:t>
            </a:r>
            <a:endParaRPr lang="en-GB" dirty="0"/>
          </a:p>
        </p:txBody>
      </p:sp>
      <p:sp>
        <p:nvSpPr>
          <p:cNvPr id="3" name="Content Placeholder 2"/>
          <p:cNvSpPr>
            <a:spLocks noGrp="1"/>
          </p:cNvSpPr>
          <p:nvPr>
            <p:ph idx="1"/>
          </p:nvPr>
        </p:nvSpPr>
        <p:spPr/>
        <p:txBody>
          <a:bodyPr/>
          <a:lstStyle/>
          <a:p>
            <a:r>
              <a:rPr lang="en-GB" dirty="0"/>
              <a:t>ECIS </a:t>
            </a:r>
            <a:r>
              <a:rPr lang="en-GB" dirty="0">
                <a:hlinkClick r:id="rId3"/>
              </a:rPr>
              <a:t>http://</a:t>
            </a:r>
            <a:r>
              <a:rPr lang="en-GB" dirty="0" smtClean="0">
                <a:hlinkClick r:id="rId3"/>
              </a:rPr>
              <a:t>www.goglasgow.org.uk/content/UserGenerated/file/Policies_Guidelines/SGL/ECIIS_PolicyGuidelines_June16.pdf</a:t>
            </a:r>
            <a:endParaRPr lang="en-GB" dirty="0" smtClean="0"/>
          </a:p>
          <a:p>
            <a:r>
              <a:rPr lang="en-GB" dirty="0" smtClean="0"/>
              <a:t>ACES &amp; trauma</a:t>
            </a:r>
          </a:p>
          <a:p>
            <a:pPr marL="0" indent="0">
              <a:buNone/>
            </a:pPr>
            <a:r>
              <a:rPr lang="en-GB" dirty="0" smtClean="0">
                <a:hlinkClick r:id="rId4"/>
              </a:rPr>
              <a:t>https</a:t>
            </a:r>
            <a:r>
              <a:rPr lang="en-GB" dirty="0">
                <a:hlinkClick r:id="rId4"/>
              </a:rPr>
              <a:t>://</a:t>
            </a:r>
            <a:r>
              <a:rPr lang="en-GB" dirty="0" smtClean="0">
                <a:hlinkClick r:id="rId4"/>
              </a:rPr>
              <a:t>www.ted.com/talks/nadine_burke_harris_how_childhood_trauma_affects_health_across_a_lifetime</a:t>
            </a:r>
            <a:endParaRPr lang="en-GB" dirty="0" smtClean="0"/>
          </a:p>
          <a:p>
            <a:endParaRPr lang="en-GB" dirty="0"/>
          </a:p>
          <a:p>
            <a:endParaRPr lang="en-GB" dirty="0"/>
          </a:p>
        </p:txBody>
      </p:sp>
    </p:spTree>
    <p:extLst>
      <p:ext uri="{BB962C8B-B14F-4D97-AF65-F5344CB8AC3E}">
        <p14:creationId xmlns:p14="http://schemas.microsoft.com/office/powerpoint/2010/main" val="614016935"/>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Helpful links</a:t>
            </a:r>
            <a:endParaRPr lang="en-GB" dirty="0"/>
          </a:p>
        </p:txBody>
      </p:sp>
      <p:sp>
        <p:nvSpPr>
          <p:cNvPr id="3" name="Content Placeholder 2"/>
          <p:cNvSpPr>
            <a:spLocks noGrp="1"/>
          </p:cNvSpPr>
          <p:nvPr>
            <p:ph idx="1"/>
          </p:nvPr>
        </p:nvSpPr>
        <p:spPr/>
        <p:txBody>
          <a:bodyPr/>
          <a:lstStyle/>
          <a:p>
            <a:r>
              <a:rPr lang="en-GB" dirty="0" smtClean="0"/>
              <a:t>Dan </a:t>
            </a:r>
            <a:r>
              <a:rPr lang="en-GB" dirty="0" err="1" smtClean="0"/>
              <a:t>Seigle</a:t>
            </a:r>
            <a:r>
              <a:rPr lang="en-GB" dirty="0" smtClean="0"/>
              <a:t> – hand model of the brain:</a:t>
            </a:r>
          </a:p>
          <a:p>
            <a:pPr marL="0" indent="0">
              <a:buNone/>
            </a:pPr>
            <a:r>
              <a:rPr lang="en-GB" dirty="0" smtClean="0">
                <a:hlinkClick r:id="rId3"/>
              </a:rPr>
              <a:t>https</a:t>
            </a:r>
            <a:r>
              <a:rPr lang="en-GB" dirty="0">
                <a:hlinkClick r:id="rId3"/>
              </a:rPr>
              <a:t>://www.google.co.uk/url?sa=t&amp;rct=j&amp;q=&amp;</a:t>
            </a:r>
            <a:r>
              <a:rPr lang="en-GB" dirty="0" smtClean="0">
                <a:hlinkClick r:id="rId3"/>
              </a:rPr>
              <a:t>esrc=s&amp;source=web&amp;cd=2&amp;cad=rja&amp;uact=8&amp;ved=0ahUKEwiwhsyK9JnTAhWpB8AKHZpDBbgQtwIIIDAB&amp;url=https%3A%2F%2Fwww.youtube.com%2Fwatch%3Fv%3Dgm9CIJ74Oxw&amp;usg=AFQjCNFNt0x7Bst4MS58NW8e5czPX9UqUg</a:t>
            </a:r>
            <a:endParaRPr lang="en-GB" dirty="0" smtClean="0"/>
          </a:p>
          <a:p>
            <a:pPr marL="0" indent="0">
              <a:buNone/>
            </a:pPr>
            <a:endParaRPr lang="en-GB" dirty="0"/>
          </a:p>
        </p:txBody>
      </p:sp>
    </p:spTree>
    <p:extLst>
      <p:ext uri="{BB962C8B-B14F-4D97-AF65-F5344CB8AC3E}">
        <p14:creationId xmlns:p14="http://schemas.microsoft.com/office/powerpoint/2010/main" val="341202165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contexts for safe learning</a:t>
            </a:r>
            <a:endParaRPr lang="en-GB" dirty="0"/>
          </a:p>
        </p:txBody>
      </p:sp>
      <p:sp>
        <p:nvSpPr>
          <p:cNvPr id="3" name="Content Placeholder 2"/>
          <p:cNvSpPr>
            <a:spLocks noGrp="1"/>
          </p:cNvSpPr>
          <p:nvPr>
            <p:ph idx="1"/>
          </p:nvPr>
        </p:nvSpPr>
        <p:spPr>
          <a:xfrm>
            <a:off x="1182688" y="2017712"/>
            <a:ext cx="7853808" cy="4579639"/>
          </a:xfrm>
        </p:spPr>
        <p:txBody>
          <a:bodyPr/>
          <a:lstStyle/>
          <a:p>
            <a:r>
              <a:rPr lang="en-GB" sz="2400" dirty="0"/>
              <a:t>Ethos and leadership – </a:t>
            </a:r>
            <a:r>
              <a:rPr lang="en-GB" sz="2400" dirty="0" smtClean="0"/>
              <a:t>Solution Oriented Approaches (SOA), </a:t>
            </a:r>
            <a:r>
              <a:rPr lang="en-GB" sz="2400" dirty="0"/>
              <a:t>restorative approach, language and communication friendly, </a:t>
            </a:r>
            <a:r>
              <a:rPr lang="en-GB" sz="2400" dirty="0" smtClean="0"/>
              <a:t>nurturing</a:t>
            </a:r>
          </a:p>
          <a:p>
            <a:r>
              <a:rPr lang="en-GB" sz="2400" dirty="0"/>
              <a:t>High quality learning and teaching</a:t>
            </a:r>
          </a:p>
          <a:p>
            <a:r>
              <a:rPr lang="en-GB" sz="2400" dirty="0" smtClean="0"/>
              <a:t>Relational warmth – know the children</a:t>
            </a:r>
          </a:p>
          <a:p>
            <a:r>
              <a:rPr lang="en-GB" sz="2400" dirty="0" smtClean="0"/>
              <a:t>Attuned communication</a:t>
            </a:r>
          </a:p>
          <a:p>
            <a:r>
              <a:rPr lang="en-GB" sz="2400" dirty="0" smtClean="0"/>
              <a:t>Well informed staff – professional leaning</a:t>
            </a:r>
          </a:p>
          <a:p>
            <a:r>
              <a:rPr lang="en-GB" sz="2400" dirty="0" smtClean="0"/>
              <a:t>Good sharing of information </a:t>
            </a:r>
          </a:p>
          <a:p>
            <a:r>
              <a:rPr lang="en-GB" sz="2400" dirty="0" smtClean="0"/>
              <a:t>Clear, pro-active planning</a:t>
            </a:r>
          </a:p>
          <a:p>
            <a:r>
              <a:rPr lang="en-GB" sz="2400" dirty="0" smtClean="0"/>
              <a:t>Partnerships</a:t>
            </a:r>
          </a:p>
          <a:p>
            <a:endParaRPr lang="en-GB" dirty="0"/>
          </a:p>
        </p:txBody>
      </p:sp>
    </p:spTree>
    <p:extLst>
      <p:ext uri="{BB962C8B-B14F-4D97-AF65-F5344CB8AC3E}">
        <p14:creationId xmlns:p14="http://schemas.microsoft.com/office/powerpoint/2010/main" val="365062063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927726" y="409834"/>
            <a:ext cx="7793037" cy="1143000"/>
          </a:xfrm>
        </p:spPr>
        <p:txBody>
          <a:bodyPr/>
          <a:lstStyle/>
          <a:p>
            <a:pPr algn="ctr"/>
            <a:r>
              <a:rPr lang="en-GB" altLang="en-US" dirty="0"/>
              <a:t>Nurturing principles </a:t>
            </a:r>
          </a:p>
        </p:txBody>
      </p:sp>
      <p:sp>
        <p:nvSpPr>
          <p:cNvPr id="119811" name="Rectangle 3"/>
          <p:cNvSpPr>
            <a:spLocks noGrp="1" noChangeArrowheads="1"/>
          </p:cNvSpPr>
          <p:nvPr>
            <p:ph type="body" idx="1"/>
          </p:nvPr>
        </p:nvSpPr>
        <p:spPr>
          <a:xfrm>
            <a:off x="899592" y="1844824"/>
            <a:ext cx="8055496" cy="4287689"/>
          </a:xfrm>
        </p:spPr>
        <p:txBody>
          <a:bodyPr/>
          <a:lstStyle/>
          <a:p>
            <a:pPr>
              <a:lnSpc>
                <a:spcPct val="90000"/>
              </a:lnSpc>
              <a:buFont typeface="Wingdings" pitchFamily="2" charset="2"/>
              <a:buNone/>
            </a:pPr>
            <a:r>
              <a:rPr lang="en-GB" altLang="en-US" sz="2800" dirty="0"/>
              <a:t>1</a:t>
            </a:r>
            <a:r>
              <a:rPr lang="en-GB" altLang="en-US" sz="2800" dirty="0" smtClean="0"/>
              <a:t>. Children </a:t>
            </a:r>
            <a:r>
              <a:rPr lang="en-GB" altLang="en-US" sz="2800" dirty="0"/>
              <a:t>and young people’s learning is      understood developmentally</a:t>
            </a:r>
          </a:p>
          <a:p>
            <a:pPr>
              <a:lnSpc>
                <a:spcPct val="90000"/>
              </a:lnSpc>
              <a:buFont typeface="Wingdings" pitchFamily="2" charset="2"/>
              <a:buNone/>
            </a:pPr>
            <a:r>
              <a:rPr lang="en-GB" altLang="en-US" sz="2800" dirty="0"/>
              <a:t>2</a:t>
            </a:r>
            <a:r>
              <a:rPr lang="en-GB" altLang="en-US" sz="2800" dirty="0" smtClean="0"/>
              <a:t>. The </a:t>
            </a:r>
            <a:r>
              <a:rPr lang="en-GB" altLang="en-US" sz="2800" dirty="0"/>
              <a:t>classroom/school offers a safe base</a:t>
            </a:r>
          </a:p>
          <a:p>
            <a:pPr>
              <a:lnSpc>
                <a:spcPct val="90000"/>
              </a:lnSpc>
              <a:buFont typeface="Wingdings" pitchFamily="2" charset="2"/>
              <a:buNone/>
            </a:pPr>
            <a:r>
              <a:rPr lang="en-GB" altLang="en-US" sz="2800" dirty="0"/>
              <a:t>3</a:t>
            </a:r>
            <a:r>
              <a:rPr lang="en-GB" altLang="en-US" sz="2800" dirty="0" smtClean="0"/>
              <a:t>. The </a:t>
            </a:r>
            <a:r>
              <a:rPr lang="en-GB" altLang="en-US" sz="2800" dirty="0"/>
              <a:t>importance of nurture for the development of self esteem</a:t>
            </a:r>
          </a:p>
          <a:p>
            <a:pPr>
              <a:lnSpc>
                <a:spcPct val="90000"/>
              </a:lnSpc>
              <a:buFont typeface="Wingdings" pitchFamily="2" charset="2"/>
              <a:buNone/>
            </a:pPr>
            <a:r>
              <a:rPr lang="en-GB" altLang="en-US" sz="2800" dirty="0"/>
              <a:t>4</a:t>
            </a:r>
            <a:r>
              <a:rPr lang="en-GB" altLang="en-US" sz="2800" dirty="0" smtClean="0"/>
              <a:t>. Language </a:t>
            </a:r>
            <a:r>
              <a:rPr lang="en-GB" altLang="en-US" sz="2800" dirty="0"/>
              <a:t>is a vital means of communication</a:t>
            </a:r>
          </a:p>
          <a:p>
            <a:pPr>
              <a:lnSpc>
                <a:spcPct val="90000"/>
              </a:lnSpc>
              <a:buFont typeface="Wingdings" pitchFamily="2" charset="2"/>
              <a:buNone/>
            </a:pPr>
            <a:r>
              <a:rPr lang="en-GB" altLang="en-US" sz="2800" dirty="0"/>
              <a:t>5</a:t>
            </a:r>
            <a:r>
              <a:rPr lang="en-GB" altLang="en-US" sz="2800" dirty="0" smtClean="0"/>
              <a:t>. All </a:t>
            </a:r>
            <a:r>
              <a:rPr lang="en-GB" altLang="en-US" sz="2800" dirty="0"/>
              <a:t>behaviour is communication</a:t>
            </a:r>
          </a:p>
          <a:p>
            <a:pPr>
              <a:lnSpc>
                <a:spcPct val="90000"/>
              </a:lnSpc>
              <a:buFont typeface="Wingdings" pitchFamily="2" charset="2"/>
              <a:buNone/>
            </a:pPr>
            <a:r>
              <a:rPr lang="en-GB" altLang="en-US" sz="2800" dirty="0" smtClean="0"/>
              <a:t>6. The </a:t>
            </a:r>
            <a:r>
              <a:rPr lang="en-GB" altLang="en-US" sz="2800" dirty="0"/>
              <a:t>importance of transition in young people’s lives</a:t>
            </a:r>
          </a:p>
        </p:txBody>
      </p:sp>
      <p:sp>
        <p:nvSpPr>
          <p:cNvPr id="2" name="TextBox 1"/>
          <p:cNvSpPr txBox="1"/>
          <p:nvPr/>
        </p:nvSpPr>
        <p:spPr>
          <a:xfrm>
            <a:off x="5508104" y="6132513"/>
            <a:ext cx="2952328" cy="276999"/>
          </a:xfrm>
          <a:prstGeom prst="rect">
            <a:avLst/>
          </a:prstGeom>
          <a:noFill/>
        </p:spPr>
        <p:txBody>
          <a:bodyPr wrap="square" rtlCol="0">
            <a:spAutoFit/>
          </a:bodyPr>
          <a:lstStyle/>
          <a:p>
            <a:r>
              <a:rPr lang="en-GB" sz="1200" dirty="0" smtClean="0"/>
              <a:t>© Nurture Network</a:t>
            </a:r>
            <a:endParaRPr lang="en-GB" sz="1200" dirty="0"/>
          </a:p>
        </p:txBody>
      </p:sp>
    </p:spTree>
    <p:extLst>
      <p:ext uri="{BB962C8B-B14F-4D97-AF65-F5344CB8AC3E}">
        <p14:creationId xmlns:p14="http://schemas.microsoft.com/office/powerpoint/2010/main" val="27888945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3456</TotalTime>
  <Words>9302</Words>
  <Application>Microsoft Office PowerPoint</Application>
  <PresentationFormat>On-screen Show (4:3)</PresentationFormat>
  <Paragraphs>1030</Paragraphs>
  <Slides>78</Slides>
  <Notes>69</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1" baseType="lpstr">
      <vt:lpstr>ＭＳ Ｐゴシック</vt:lpstr>
      <vt:lpstr>Arial</vt:lpstr>
      <vt:lpstr>Calibri</vt:lpstr>
      <vt:lpstr>Comic Sans MS</vt:lpstr>
      <vt:lpstr>Corbel</vt:lpstr>
      <vt:lpstr>Franklin Gothic Book</vt:lpstr>
      <vt:lpstr>Tahoma</vt:lpstr>
      <vt:lpstr>Times</vt:lpstr>
      <vt:lpstr>Times New Roman</vt:lpstr>
      <vt:lpstr>Wingdings</vt:lpstr>
      <vt:lpstr>Wingdings 2</vt:lpstr>
      <vt:lpstr>Blends</vt:lpstr>
      <vt:lpstr>Document</vt:lpstr>
      <vt:lpstr>Supporting Glasgow’s Learners</vt:lpstr>
      <vt:lpstr>Purpose of today</vt:lpstr>
      <vt:lpstr>Outline of Programme</vt:lpstr>
      <vt:lpstr>Positive Model of Behaviour Management</vt:lpstr>
      <vt:lpstr>Negative Model of Behaviour Management</vt:lpstr>
      <vt:lpstr>PowerPoint Presentation</vt:lpstr>
      <vt:lpstr>Module 1</vt:lpstr>
      <vt:lpstr>Creating contexts for safe learning</vt:lpstr>
      <vt:lpstr>Nurturing principles </vt:lpstr>
      <vt:lpstr>Activity 1</vt:lpstr>
      <vt:lpstr>All Behaviour is Communication</vt:lpstr>
      <vt:lpstr>Why do children become distressed?</vt:lpstr>
      <vt:lpstr>Why do children become distressed?</vt:lpstr>
      <vt:lpstr>Understanding Distressed / Challenging Behaviour</vt:lpstr>
      <vt:lpstr>Defining behaviour?</vt:lpstr>
      <vt:lpstr>Iceberg metaphor</vt:lpstr>
      <vt:lpstr>Homework- Reflection?</vt:lpstr>
      <vt:lpstr>Module 2</vt:lpstr>
      <vt:lpstr>Activity </vt:lpstr>
      <vt:lpstr>Confrontation</vt:lpstr>
      <vt:lpstr>Activity </vt:lpstr>
      <vt:lpstr>PowerPoint Presentation</vt:lpstr>
      <vt:lpstr>Feedback from Video Clip</vt:lpstr>
      <vt:lpstr>Impact of confrontation in the classroom</vt:lpstr>
      <vt:lpstr>Impact of confrontation</vt:lpstr>
      <vt:lpstr>Think about this!</vt:lpstr>
      <vt:lpstr>Restorative approaches are key to Nurture  </vt:lpstr>
      <vt:lpstr>Why do we need Restorative Approaches?</vt:lpstr>
      <vt:lpstr>Definition of Restorative Approaches</vt:lpstr>
      <vt:lpstr>Behaviour and Learning</vt:lpstr>
      <vt:lpstr>How does the restorative way work?</vt:lpstr>
      <vt:lpstr>Social Discipline Window</vt:lpstr>
      <vt:lpstr>5 Key Questions</vt:lpstr>
      <vt:lpstr>Homework- Reflection</vt:lpstr>
      <vt:lpstr>Module 3</vt:lpstr>
      <vt:lpstr>Welcome back……</vt:lpstr>
      <vt:lpstr>Module 1 Re-cap</vt:lpstr>
      <vt:lpstr>Module 2  Restorative approaches </vt:lpstr>
      <vt:lpstr>Module 3</vt:lpstr>
      <vt:lpstr>Brain Physiology?</vt:lpstr>
      <vt:lpstr>Use your hands to imagine your brain</vt:lpstr>
      <vt:lpstr>Now we look at what happens when…</vt:lpstr>
      <vt:lpstr>If we flip our lid…</vt:lpstr>
      <vt:lpstr>Putting the lid back on</vt:lpstr>
      <vt:lpstr>Use of touch</vt:lpstr>
      <vt:lpstr>Positive Model of Behaviour Management</vt:lpstr>
      <vt:lpstr>The Arousal Cycle</vt:lpstr>
      <vt:lpstr>The Arousal Cycle</vt:lpstr>
      <vt:lpstr>Pupil and Adult Comparison</vt:lpstr>
      <vt:lpstr>Response zones</vt:lpstr>
      <vt:lpstr>Emotion and Behaviour</vt:lpstr>
      <vt:lpstr>Adult Response in each zone</vt:lpstr>
      <vt:lpstr>Phases of The Arousal Cycle</vt:lpstr>
      <vt:lpstr>Phases of The Arousal Cycle</vt:lpstr>
      <vt:lpstr>Phases of The Arousal Cycle</vt:lpstr>
      <vt:lpstr>Duty of Care</vt:lpstr>
      <vt:lpstr>Staff Debriefing</vt:lpstr>
      <vt:lpstr>Video Clips</vt:lpstr>
      <vt:lpstr>Homework?</vt:lpstr>
      <vt:lpstr> Module 4.</vt:lpstr>
      <vt:lpstr>Risk Assessment</vt:lpstr>
      <vt:lpstr>Risk Assessment Codes of Practice </vt:lpstr>
      <vt:lpstr> Sensible Risk Management</vt:lpstr>
      <vt:lpstr>Risk Rating</vt:lpstr>
      <vt:lpstr>PowerPoint Presentation</vt:lpstr>
      <vt:lpstr>PowerPoint Presentation</vt:lpstr>
      <vt:lpstr>Activity</vt:lpstr>
      <vt:lpstr>PowerPoint Presentation</vt:lpstr>
      <vt:lpstr>PowerPoint Presentation</vt:lpstr>
      <vt:lpstr>PowerPoint Presentation</vt:lpstr>
      <vt:lpstr>Resources</vt:lpstr>
      <vt:lpstr>PowerPoint Presentation</vt:lpstr>
      <vt:lpstr>Sources of support</vt:lpstr>
      <vt:lpstr>Next Steps</vt:lpstr>
      <vt:lpstr>Questions?</vt:lpstr>
      <vt:lpstr>Helpful links</vt:lpstr>
      <vt:lpstr>Helpful links</vt:lpstr>
      <vt:lpstr>Helpful links</vt:lpstr>
    </vt:vector>
  </TitlesOfParts>
  <Company>GCC Corporate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Behaviour is Communication</dc:title>
  <dc:subject>Education Staff</dc:subject>
  <dc:creator>Barry Syme, Alison Crawford</dc:creator>
  <cp:keywords>AB is C</cp:keywords>
  <cp:lastModifiedBy>Syme, Barry</cp:lastModifiedBy>
  <cp:revision>180</cp:revision>
  <cp:lastPrinted>2017-03-27T09:13:22Z</cp:lastPrinted>
  <dcterms:created xsi:type="dcterms:W3CDTF">2015-10-09T08:21:25Z</dcterms:created>
  <dcterms:modified xsi:type="dcterms:W3CDTF">2019-09-25T09:06:51Z</dcterms:modified>
</cp:coreProperties>
</file>