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notesSlides/notesSlide3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9.xml" ContentType="application/vnd.openxmlformats-officedocument.presentationml.notesSlide+xml"/>
  <Override PartName="/ppt/tags/tag70.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5"/>
  </p:sldMasterIdLst>
  <p:notesMasterIdLst>
    <p:notesMasterId r:id="rId46"/>
  </p:notesMasterIdLst>
  <p:handoutMasterIdLst>
    <p:handoutMasterId r:id="rId47"/>
  </p:handoutMasterIdLst>
  <p:sldIdLst>
    <p:sldId id="283" r:id="rId6"/>
    <p:sldId id="267" r:id="rId7"/>
    <p:sldId id="310" r:id="rId8"/>
    <p:sldId id="258" r:id="rId9"/>
    <p:sldId id="259" r:id="rId10"/>
    <p:sldId id="260" r:id="rId11"/>
    <p:sldId id="281" r:id="rId12"/>
    <p:sldId id="271" r:id="rId13"/>
    <p:sldId id="284" r:id="rId14"/>
    <p:sldId id="264" r:id="rId15"/>
    <p:sldId id="277" r:id="rId16"/>
    <p:sldId id="269" r:id="rId17"/>
    <p:sldId id="286" r:id="rId18"/>
    <p:sldId id="288" r:id="rId19"/>
    <p:sldId id="280" r:id="rId20"/>
    <p:sldId id="291" r:id="rId21"/>
    <p:sldId id="289" r:id="rId22"/>
    <p:sldId id="270" r:id="rId23"/>
    <p:sldId id="306" r:id="rId24"/>
    <p:sldId id="282" r:id="rId25"/>
    <p:sldId id="298" r:id="rId26"/>
    <p:sldId id="300" r:id="rId27"/>
    <p:sldId id="301" r:id="rId28"/>
    <p:sldId id="311" r:id="rId29"/>
    <p:sldId id="312" r:id="rId30"/>
    <p:sldId id="313" r:id="rId31"/>
    <p:sldId id="314" r:id="rId32"/>
    <p:sldId id="315" r:id="rId33"/>
    <p:sldId id="316" r:id="rId34"/>
    <p:sldId id="302" r:id="rId35"/>
    <p:sldId id="303" r:id="rId36"/>
    <p:sldId id="304" r:id="rId37"/>
    <p:sldId id="318" r:id="rId38"/>
    <p:sldId id="317" r:id="rId39"/>
    <p:sldId id="305" r:id="rId40"/>
    <p:sldId id="319" r:id="rId41"/>
    <p:sldId id="307" r:id="rId42"/>
    <p:sldId id="308" r:id="rId43"/>
    <p:sldId id="309"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C26FE-D3BA-BD4D-93D9-9B3ADEC58A88}" v="1738" dt="2021-03-30T16:59:59.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4"/>
    <p:restoredTop sz="66116"/>
  </p:normalViewPr>
  <p:slideViewPr>
    <p:cSldViewPr snapToGrid="0">
      <p:cViewPr varScale="1">
        <p:scale>
          <a:sx n="16" d="100"/>
          <a:sy n="16" d="100"/>
        </p:scale>
        <p:origin x="12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B3BAD-7B27-4315-9FA9-93E76DAD4EC9}"/>
              </a:ext>
            </a:extLst>
          </p:cNvPr>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b="1">
                <a:solidFill>
                  <a:srgbClr val="000000"/>
                </a:solidFill>
                <a:latin typeface="Arial" panose="020B0604020202020204" pitchFamily="34" charset="0"/>
              </a:rPr>
              <a:t>OFFICIAL - SENSITIVE: Operational</a:t>
            </a:r>
          </a:p>
        </p:txBody>
      </p:sp>
      <p:sp>
        <p:nvSpPr>
          <p:cNvPr id="3" name="Date Placeholder 2">
            <a:extLst>
              <a:ext uri="{FF2B5EF4-FFF2-40B4-BE49-F238E27FC236}">
                <a16:creationId xmlns:a16="http://schemas.microsoft.com/office/drawing/2014/main" id="{76912DD3-91C9-4700-8CD6-BAFAA4089D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88661-B1E4-4DFE-9C7D-7C4E362F454D}" type="datetimeFigureOut">
              <a:rPr lang="en-GB" smtClean="0"/>
              <a:t>14/07/2022</a:t>
            </a:fld>
            <a:endParaRPr lang="en-GB"/>
          </a:p>
        </p:txBody>
      </p:sp>
      <p:sp>
        <p:nvSpPr>
          <p:cNvPr id="4" name="Footer Placeholder 3">
            <a:extLst>
              <a:ext uri="{FF2B5EF4-FFF2-40B4-BE49-F238E27FC236}">
                <a16:creationId xmlns:a16="http://schemas.microsoft.com/office/drawing/2014/main" id="{60C24AEC-FA3E-4E7A-9F8A-91337A3A4745}"/>
              </a:ext>
            </a:extLst>
          </p:cNvPr>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b="1">
                <a:solidFill>
                  <a:srgbClr val="000000"/>
                </a:solidFill>
                <a:latin typeface="Arial" panose="020B0604020202020204" pitchFamily="34" charset="0"/>
              </a:rPr>
              <a:t>OFFICIAL - SENSITIVE: Operational</a:t>
            </a:r>
          </a:p>
        </p:txBody>
      </p:sp>
      <p:sp>
        <p:nvSpPr>
          <p:cNvPr id="5" name="Slide Number Placeholder 4">
            <a:extLst>
              <a:ext uri="{FF2B5EF4-FFF2-40B4-BE49-F238E27FC236}">
                <a16:creationId xmlns:a16="http://schemas.microsoft.com/office/drawing/2014/main" id="{E0773BE6-AF73-4A26-9EBC-3D463AE2A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5D8115-0217-4D00-95EA-ABE56EDC1715}" type="slidenum">
              <a:rPr lang="en-GB" smtClean="0"/>
              <a:t>‹#›</a:t>
            </a:fld>
            <a:endParaRPr lang="en-GB"/>
          </a:p>
        </p:txBody>
      </p:sp>
    </p:spTree>
    <p:extLst>
      <p:ext uri="{BB962C8B-B14F-4D97-AF65-F5344CB8AC3E}">
        <p14:creationId xmlns:p14="http://schemas.microsoft.com/office/powerpoint/2010/main" val="245025310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sz="1200" b="1" i="0" u="none">
                <a:solidFill>
                  <a:srgbClr val="000000"/>
                </a:solidFill>
                <a:latin typeface="Arial" panose="020B0604020202020204" pitchFamily="34" charset="0"/>
              </a:defRPr>
            </a:lvl1pPr>
          </a:lstStyle>
          <a:p>
            <a:r>
              <a:rPr lang="en-GB"/>
              <a:t>OFFICIAL - SENSITIVE: Operational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39D3D-5E37-4752-B808-862EB68DBD21}" type="datetimeFigureOut">
              <a:rPr lang="en-US"/>
              <a:t>7/14/2022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sz="1200" b="1" i="0" u="none">
                <a:solidFill>
                  <a:srgbClr val="000000"/>
                </a:solidFill>
                <a:latin typeface="Arial" panose="020B0604020202020204" pitchFamily="34" charset="0"/>
              </a:defRPr>
            </a:lvl1pPr>
          </a:lstStyle>
          <a:p>
            <a:r>
              <a:rPr lang="en-GB"/>
              <a:t>OFFICIAL - SENSITIVE: Operational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9328D-CBF4-47C3-9EB6-5CA0D551BC40}" type="slidenum">
              <a:rPr lang="en-US"/>
              <a:t>‹#›</a:t>
            </a:fld>
            <a:endParaRPr lang="en-US"/>
          </a:p>
        </p:txBody>
      </p:sp>
    </p:spTree>
    <p:extLst>
      <p:ext uri="{BB962C8B-B14F-4D97-AF65-F5344CB8AC3E}">
        <p14:creationId xmlns:p14="http://schemas.microsoft.com/office/powerpoint/2010/main" val="15946001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1</a:t>
            </a:fld>
            <a:endParaRPr lang="en-US"/>
          </a:p>
        </p:txBody>
      </p:sp>
    </p:spTree>
    <p:extLst>
      <p:ext uri="{BB962C8B-B14F-4D97-AF65-F5344CB8AC3E}">
        <p14:creationId xmlns:p14="http://schemas.microsoft.com/office/powerpoint/2010/main" val="303765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10</a:t>
            </a:fld>
            <a:endParaRPr lang="en-US"/>
          </a:p>
        </p:txBody>
      </p:sp>
    </p:spTree>
    <p:extLst>
      <p:ext uri="{BB962C8B-B14F-4D97-AF65-F5344CB8AC3E}">
        <p14:creationId xmlns:p14="http://schemas.microsoft.com/office/powerpoint/2010/main" val="80531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11</a:t>
            </a:fld>
            <a:endParaRPr lang="en-US"/>
          </a:p>
        </p:txBody>
      </p:sp>
    </p:spTree>
    <p:extLst>
      <p:ext uri="{BB962C8B-B14F-4D97-AF65-F5344CB8AC3E}">
        <p14:creationId xmlns:p14="http://schemas.microsoft.com/office/powerpoint/2010/main" val="70119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DE9328D-CBF4-47C3-9EB6-5CA0D551BC40}" type="slidenum">
              <a:rPr lang="en-US"/>
              <a:t>12</a:t>
            </a:fld>
            <a:endParaRPr lang="en-US"/>
          </a:p>
        </p:txBody>
      </p:sp>
    </p:spTree>
    <p:extLst>
      <p:ext uri="{BB962C8B-B14F-4D97-AF65-F5344CB8AC3E}">
        <p14:creationId xmlns:p14="http://schemas.microsoft.com/office/powerpoint/2010/main" val="362300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aim of this section of the National Induction Resource is to encourage you to reflect on the important role you play in a child’s life. It is designed to reinforce your individual responsibility and accountability to help you be the best childcare worker possible, to help you to understand how reflecting on your practice can help improve outcomes for children and how your workplace can support you.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of reflective questions each month for the first six months.</a:t>
            </a:r>
          </a:p>
          <a:p>
            <a:endParaRPr lang="en-GB" dirty="0"/>
          </a:p>
          <a:p>
            <a:r>
              <a:rPr lang="en-GB" sz="1200" kern="1200" dirty="0">
                <a:solidFill>
                  <a:schemeClr val="tx1"/>
                </a:solidFill>
                <a:effectLst/>
                <a:latin typeface="+mn-lt"/>
                <a:ea typeface="+mn-ea"/>
                <a:cs typeface="+mn-cs"/>
              </a:rPr>
              <a:t>You should work through these questions with your workplace mentor who can give you advice and support which will help develop your skills and knowledge. They are written to promote discussion about your role in providing quality care and learning for children. Your mentor will work with you and support you in the work place by providing learning opportunities, guidance and role modelling. </a:t>
            </a:r>
            <a:endParaRPr lang="en-GB" dirty="0"/>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13</a:t>
            </a:fld>
            <a:endParaRPr lang="en-US"/>
          </a:p>
        </p:txBody>
      </p:sp>
    </p:spTree>
    <p:extLst>
      <p:ext uri="{BB962C8B-B14F-4D97-AF65-F5344CB8AC3E}">
        <p14:creationId xmlns:p14="http://schemas.microsoft.com/office/powerpoint/2010/main" val="271889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14</a:t>
            </a:fld>
            <a:endParaRPr lang="en-US"/>
          </a:p>
        </p:txBody>
      </p:sp>
    </p:spTree>
    <p:extLst>
      <p:ext uri="{BB962C8B-B14F-4D97-AF65-F5344CB8AC3E}">
        <p14:creationId xmlns:p14="http://schemas.microsoft.com/office/powerpoint/2010/main" val="144828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15</a:t>
            </a:fld>
            <a:endParaRPr lang="en-US"/>
          </a:p>
        </p:txBody>
      </p:sp>
    </p:spTree>
    <p:extLst>
      <p:ext uri="{BB962C8B-B14F-4D97-AF65-F5344CB8AC3E}">
        <p14:creationId xmlns:p14="http://schemas.microsoft.com/office/powerpoint/2010/main" val="243175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16</a:t>
            </a:fld>
            <a:endParaRPr lang="en-US"/>
          </a:p>
        </p:txBody>
      </p:sp>
    </p:spTree>
    <p:extLst>
      <p:ext uri="{BB962C8B-B14F-4D97-AF65-F5344CB8AC3E}">
        <p14:creationId xmlns:p14="http://schemas.microsoft.com/office/powerpoint/2010/main" val="162466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17</a:t>
            </a:fld>
            <a:endParaRPr lang="en-US"/>
          </a:p>
        </p:txBody>
      </p:sp>
    </p:spTree>
    <p:extLst>
      <p:ext uri="{BB962C8B-B14F-4D97-AF65-F5344CB8AC3E}">
        <p14:creationId xmlns:p14="http://schemas.microsoft.com/office/powerpoint/2010/main" val="375889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18</a:t>
            </a:fld>
            <a:endParaRPr lang="en-US"/>
          </a:p>
        </p:txBody>
      </p:sp>
    </p:spTree>
    <p:extLst>
      <p:ext uri="{BB962C8B-B14F-4D97-AF65-F5344CB8AC3E}">
        <p14:creationId xmlns:p14="http://schemas.microsoft.com/office/powerpoint/2010/main" val="167795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Change Quote – Ask Michele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Scottish Government (2020a) Poverty and Income Inequality in Scotland 2016-19. Available at: https://</a:t>
            </a:r>
            <a:r>
              <a:rPr lang="en-GB" sz="1200" kern="1200" dirty="0" err="1">
                <a:solidFill>
                  <a:schemeClr val="tx1"/>
                </a:solidFill>
                <a:effectLst/>
                <a:latin typeface="+mn-lt"/>
                <a:ea typeface="+mn-ea"/>
                <a:cs typeface="+mn-cs"/>
              </a:rPr>
              <a:t>www.gov.scot</a:t>
            </a:r>
            <a:r>
              <a:rPr lang="en-GB" sz="1200" kern="1200" dirty="0">
                <a:solidFill>
                  <a:schemeClr val="tx1"/>
                </a:solidFill>
                <a:effectLst/>
                <a:latin typeface="+mn-lt"/>
                <a:ea typeface="+mn-ea"/>
                <a:cs typeface="+mn-cs"/>
              </a:rPr>
              <a:t>/publications/poverty-income-inequality-scotland-2016-19/pages/4/ </a:t>
            </a:r>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19</a:t>
            </a:fld>
            <a:endParaRPr lang="en-US"/>
          </a:p>
        </p:txBody>
      </p:sp>
    </p:spTree>
    <p:extLst>
      <p:ext uri="{BB962C8B-B14F-4D97-AF65-F5344CB8AC3E}">
        <p14:creationId xmlns:p14="http://schemas.microsoft.com/office/powerpoint/2010/main" val="4858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2</a:t>
            </a:fld>
            <a:endParaRPr lang="en-US"/>
          </a:p>
        </p:txBody>
      </p:sp>
    </p:spTree>
    <p:extLst>
      <p:ext uri="{BB962C8B-B14F-4D97-AF65-F5344CB8AC3E}">
        <p14:creationId xmlns:p14="http://schemas.microsoft.com/office/powerpoint/2010/main" val="331463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20</a:t>
            </a:fld>
            <a:endParaRPr lang="en-US"/>
          </a:p>
        </p:txBody>
      </p:sp>
    </p:spTree>
    <p:extLst>
      <p:ext uri="{BB962C8B-B14F-4D97-AF65-F5344CB8AC3E}">
        <p14:creationId xmlns:p14="http://schemas.microsoft.com/office/powerpoint/2010/main" val="156831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21</a:t>
            </a:fld>
            <a:endParaRPr lang="en-US"/>
          </a:p>
        </p:txBody>
      </p:sp>
    </p:spTree>
    <p:extLst>
      <p:ext uri="{BB962C8B-B14F-4D97-AF65-F5344CB8AC3E}">
        <p14:creationId xmlns:p14="http://schemas.microsoft.com/office/powerpoint/2010/main" val="109763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22</a:t>
            </a:fld>
            <a:endParaRPr lang="en-US"/>
          </a:p>
        </p:txBody>
      </p:sp>
    </p:spTree>
    <p:extLst>
      <p:ext uri="{BB962C8B-B14F-4D97-AF65-F5344CB8AC3E}">
        <p14:creationId xmlns:p14="http://schemas.microsoft.com/office/powerpoint/2010/main" val="138307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23</a:t>
            </a:fld>
            <a:endParaRPr lang="en-US"/>
          </a:p>
        </p:txBody>
      </p:sp>
    </p:spTree>
    <p:extLst>
      <p:ext uri="{BB962C8B-B14F-4D97-AF65-F5344CB8AC3E}">
        <p14:creationId xmlns:p14="http://schemas.microsoft.com/office/powerpoint/2010/main" val="4148059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are some fundamental attributes that we expect from staff entering the Early Learning and Childcare sector. Regardless of the extent and nature of your previous experience, you will have been recruited because you: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patience, compassion and a sense of fun and enjoyment in working with young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eager to learn and understand the need to develop your knowledge and skills;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strong personal values, both inside and outside of the work place.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24</a:t>
            </a:fld>
            <a:endParaRPr lang="en-US"/>
          </a:p>
        </p:txBody>
      </p:sp>
    </p:spTree>
    <p:extLst>
      <p:ext uri="{BB962C8B-B14F-4D97-AF65-F5344CB8AC3E}">
        <p14:creationId xmlns:p14="http://schemas.microsoft.com/office/powerpoint/2010/main" val="4246281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25</a:t>
            </a:fld>
            <a:endParaRPr lang="en-US"/>
          </a:p>
        </p:txBody>
      </p:sp>
    </p:spTree>
    <p:extLst>
      <p:ext uri="{BB962C8B-B14F-4D97-AF65-F5344CB8AC3E}">
        <p14:creationId xmlns:p14="http://schemas.microsoft.com/office/powerpoint/2010/main" val="136738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26</a:t>
            </a:fld>
            <a:endParaRPr lang="en-US"/>
          </a:p>
        </p:txBody>
      </p:sp>
    </p:spTree>
    <p:extLst>
      <p:ext uri="{BB962C8B-B14F-4D97-AF65-F5344CB8AC3E}">
        <p14:creationId xmlns:p14="http://schemas.microsoft.com/office/powerpoint/2010/main" val="375395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highly motivated and have a commitment to improving outcomes for children and families;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GB" dirty="0">
              <a:effectLst/>
            </a:endParaRPr>
          </a:p>
          <a:p>
            <a:pPr marL="171450" indent="-171450">
              <a:buFont typeface="Arial" panose="020B0604020202020204" pitchFamily="34" charset="0"/>
              <a:buChar char="•"/>
            </a:pP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strong personal values, both inside and outside of the work place.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27</a:t>
            </a:fld>
            <a:endParaRPr lang="en-US"/>
          </a:p>
        </p:txBody>
      </p:sp>
    </p:spTree>
    <p:extLst>
      <p:ext uri="{BB962C8B-B14F-4D97-AF65-F5344CB8AC3E}">
        <p14:creationId xmlns:p14="http://schemas.microsoft.com/office/powerpoint/2010/main" val="345110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28</a:t>
            </a:fld>
            <a:endParaRPr lang="en-US"/>
          </a:p>
        </p:txBody>
      </p:sp>
    </p:spTree>
    <p:extLst>
      <p:ext uri="{BB962C8B-B14F-4D97-AF65-F5344CB8AC3E}">
        <p14:creationId xmlns:p14="http://schemas.microsoft.com/office/powerpoint/2010/main" val="1247851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are highly motivated and have a commitment to improving outcomes for children and families;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patience, compassion and a sense of fun and enjoyment in working with young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eager to learn and understand the need to develop your knowledge and skills;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29</a:t>
            </a:fld>
            <a:endParaRPr lang="en-US"/>
          </a:p>
        </p:txBody>
      </p:sp>
    </p:spTree>
    <p:extLst>
      <p:ext uri="{BB962C8B-B14F-4D97-AF65-F5344CB8AC3E}">
        <p14:creationId xmlns:p14="http://schemas.microsoft.com/office/powerpoint/2010/main" val="122535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a:t>
            </a:fld>
            <a:endParaRPr lang="en-US"/>
          </a:p>
        </p:txBody>
      </p:sp>
    </p:spTree>
    <p:extLst>
      <p:ext uri="{BB962C8B-B14F-4D97-AF65-F5344CB8AC3E}">
        <p14:creationId xmlns:p14="http://schemas.microsoft.com/office/powerpoint/2010/main" val="2632455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30</a:t>
            </a:fld>
            <a:endParaRPr lang="en-US"/>
          </a:p>
        </p:txBody>
      </p:sp>
    </p:spTree>
    <p:extLst>
      <p:ext uri="{BB962C8B-B14F-4D97-AF65-F5344CB8AC3E}">
        <p14:creationId xmlns:p14="http://schemas.microsoft.com/office/powerpoint/2010/main" val="162988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31</a:t>
            </a:fld>
            <a:endParaRPr lang="en-US"/>
          </a:p>
        </p:txBody>
      </p:sp>
    </p:spTree>
    <p:extLst>
      <p:ext uri="{BB962C8B-B14F-4D97-AF65-F5344CB8AC3E}">
        <p14:creationId xmlns:p14="http://schemas.microsoft.com/office/powerpoint/2010/main" val="3760849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32</a:t>
            </a:fld>
            <a:endParaRPr lang="en-US"/>
          </a:p>
        </p:txBody>
      </p:sp>
    </p:spTree>
    <p:extLst>
      <p:ext uri="{BB962C8B-B14F-4D97-AF65-F5344CB8AC3E}">
        <p14:creationId xmlns:p14="http://schemas.microsoft.com/office/powerpoint/2010/main" val="356332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33</a:t>
            </a:fld>
            <a:endParaRPr lang="en-US"/>
          </a:p>
        </p:txBody>
      </p:sp>
    </p:spTree>
    <p:extLst>
      <p:ext uri="{BB962C8B-B14F-4D97-AF65-F5344CB8AC3E}">
        <p14:creationId xmlns:p14="http://schemas.microsoft.com/office/powerpoint/2010/main" val="3418713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34</a:t>
            </a:fld>
            <a:endParaRPr lang="en-US"/>
          </a:p>
        </p:txBody>
      </p:sp>
    </p:spTree>
    <p:extLst>
      <p:ext uri="{BB962C8B-B14F-4D97-AF65-F5344CB8AC3E}">
        <p14:creationId xmlns:p14="http://schemas.microsoft.com/office/powerpoint/2010/main" val="13827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35</a:t>
            </a:fld>
            <a:endParaRPr lang="en-US"/>
          </a:p>
        </p:txBody>
      </p:sp>
    </p:spTree>
    <p:extLst>
      <p:ext uri="{BB962C8B-B14F-4D97-AF65-F5344CB8AC3E}">
        <p14:creationId xmlns:p14="http://schemas.microsoft.com/office/powerpoint/2010/main" val="1892422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36</a:t>
            </a:fld>
            <a:endParaRPr lang="en-US"/>
          </a:p>
        </p:txBody>
      </p:sp>
    </p:spTree>
    <p:extLst>
      <p:ext uri="{BB962C8B-B14F-4D97-AF65-F5344CB8AC3E}">
        <p14:creationId xmlns:p14="http://schemas.microsoft.com/office/powerpoint/2010/main" val="236618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37</a:t>
            </a:fld>
            <a:endParaRPr lang="en-US"/>
          </a:p>
        </p:txBody>
      </p:sp>
    </p:spTree>
    <p:extLst>
      <p:ext uri="{BB962C8B-B14F-4D97-AF65-F5344CB8AC3E}">
        <p14:creationId xmlns:p14="http://schemas.microsoft.com/office/powerpoint/2010/main" val="398663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38</a:t>
            </a:fld>
            <a:endParaRPr lang="en-US"/>
          </a:p>
        </p:txBody>
      </p:sp>
    </p:spTree>
    <p:extLst>
      <p:ext uri="{BB962C8B-B14F-4D97-AF65-F5344CB8AC3E}">
        <p14:creationId xmlns:p14="http://schemas.microsoft.com/office/powerpoint/2010/main" val="163171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39</a:t>
            </a:fld>
            <a:endParaRPr lang="en-US"/>
          </a:p>
        </p:txBody>
      </p:sp>
    </p:spTree>
    <p:extLst>
      <p:ext uri="{BB962C8B-B14F-4D97-AF65-F5344CB8AC3E}">
        <p14:creationId xmlns:p14="http://schemas.microsoft.com/office/powerpoint/2010/main" val="18416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4</a:t>
            </a:fld>
            <a:endParaRPr lang="en-US"/>
          </a:p>
        </p:txBody>
      </p:sp>
    </p:spTree>
    <p:extLst>
      <p:ext uri="{BB962C8B-B14F-4D97-AF65-F5344CB8AC3E}">
        <p14:creationId xmlns:p14="http://schemas.microsoft.com/office/powerpoint/2010/main" val="1469445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Adopt, Adapt, abandon</a:t>
            </a:r>
          </a:p>
        </p:txBody>
      </p:sp>
      <p:sp>
        <p:nvSpPr>
          <p:cNvPr id="4" name="Slide Number Placeholder 3"/>
          <p:cNvSpPr>
            <a:spLocks noGrp="1"/>
          </p:cNvSpPr>
          <p:nvPr>
            <p:ph type="sldNum" sz="quarter" idx="5"/>
          </p:nvPr>
        </p:nvSpPr>
        <p:spPr/>
        <p:txBody>
          <a:bodyPr/>
          <a:lstStyle/>
          <a:p>
            <a:fld id="{DDE9328D-CBF4-47C3-9EB6-5CA0D551BC40}" type="slidenum">
              <a:rPr lang="en-US"/>
              <a:t>40</a:t>
            </a:fld>
            <a:endParaRPr lang="en-US"/>
          </a:p>
        </p:txBody>
      </p:sp>
    </p:spTree>
    <p:extLst>
      <p:ext uri="{BB962C8B-B14F-4D97-AF65-F5344CB8AC3E}">
        <p14:creationId xmlns:p14="http://schemas.microsoft.com/office/powerpoint/2010/main" val="225670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5</a:t>
            </a:fld>
            <a:endParaRPr lang="en-US"/>
          </a:p>
        </p:txBody>
      </p:sp>
    </p:spTree>
    <p:extLst>
      <p:ext uri="{BB962C8B-B14F-4D97-AF65-F5344CB8AC3E}">
        <p14:creationId xmlns:p14="http://schemas.microsoft.com/office/powerpoint/2010/main" val="28604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6</a:t>
            </a:fld>
            <a:endParaRPr lang="en-US"/>
          </a:p>
        </p:txBody>
      </p:sp>
    </p:spTree>
    <p:extLst>
      <p:ext uri="{BB962C8B-B14F-4D97-AF65-F5344CB8AC3E}">
        <p14:creationId xmlns:p14="http://schemas.microsoft.com/office/powerpoint/2010/main" val="236026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ts val="1181"/>
              </a:lnSpc>
              <a:spcBef>
                <a:spcPts val="0"/>
              </a:spcBef>
              <a:spcAft>
                <a:spcPts val="1181"/>
              </a:spcAft>
              <a:buClrTx/>
              <a:buSzTx/>
              <a:buFont typeface="Arial" panose="020B0604020202020204" pitchFamily="34" charset="0"/>
              <a:buChar char="•"/>
              <a:tabLst/>
              <a:defRPr/>
            </a:pPr>
            <a:endParaRPr lang="en-US" sz="1200"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smtClean="0"/>
              <a:t>7</a:t>
            </a:fld>
            <a:endParaRPr lang="en-US"/>
          </a:p>
        </p:txBody>
      </p:sp>
    </p:spTree>
    <p:extLst>
      <p:ext uri="{BB962C8B-B14F-4D97-AF65-F5344CB8AC3E}">
        <p14:creationId xmlns:p14="http://schemas.microsoft.com/office/powerpoint/2010/main" val="147903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9328D-CBF4-47C3-9EB6-5CA0D551BC40}" type="slidenum">
              <a:rPr lang="en-US"/>
              <a:t>8</a:t>
            </a:fld>
            <a:endParaRPr lang="en-US"/>
          </a:p>
        </p:txBody>
      </p:sp>
    </p:spTree>
    <p:extLst>
      <p:ext uri="{BB962C8B-B14F-4D97-AF65-F5344CB8AC3E}">
        <p14:creationId xmlns:p14="http://schemas.microsoft.com/office/powerpoint/2010/main" val="373456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9</a:t>
            </a:fld>
            <a:endParaRPr lang="en-US"/>
          </a:p>
        </p:txBody>
      </p:sp>
    </p:spTree>
    <p:extLst>
      <p:ext uri="{BB962C8B-B14F-4D97-AF65-F5344CB8AC3E}">
        <p14:creationId xmlns:p14="http://schemas.microsoft.com/office/powerpoint/2010/main" val="3264131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32"/>
            <a:ext cx="7772400" cy="1049953"/>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4581128"/>
            <a:ext cx="6400800" cy="1057672"/>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E4282AC7-18F2-48D2-91E6-5FF658496886}" type="datetimeFigureOut">
              <a:rPr lang="en-GB" smtClean="0"/>
              <a:t>14/07/2022</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6" name="Slide Number Placeholder 5"/>
          <p:cNvSpPr>
            <a:spLocks noGrp="1"/>
          </p:cNvSpPr>
          <p:nvPr>
            <p:ph type="sldNum" sz="quarter" idx="12"/>
          </p:nvPr>
        </p:nvSpPr>
        <p:spPr/>
        <p:txBody>
          <a:bodyPr/>
          <a:lstStyle/>
          <a:p>
            <a:fld id="{AFFECE51-3093-4FFB-ACB0-133041B4EB5B}" type="slidenum">
              <a:rPr lang="en-GB" smtClean="0"/>
              <a:t>‹#›</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006" y="2078369"/>
            <a:ext cx="2304257" cy="2315894"/>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Logo, company name&#10;&#10;Description automatically generated">
            <a:extLst>
              <a:ext uri="{FF2B5EF4-FFF2-40B4-BE49-F238E27FC236}">
                <a16:creationId xmlns:a16="http://schemas.microsoft.com/office/drawing/2014/main" id="{2F3BBDEA-31B7-3F4D-85B8-6E88FB1788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3535" y="2495899"/>
            <a:ext cx="1859811" cy="1859811"/>
          </a:xfrm>
          <a:prstGeom prst="rect">
            <a:avLst/>
          </a:prstGeom>
        </p:spPr>
      </p:pic>
      <p:pic>
        <p:nvPicPr>
          <p:cNvPr id="15" name="Picture 14" descr="Logo, company name&#10;&#10;Description automatically generated">
            <a:extLst>
              <a:ext uri="{FF2B5EF4-FFF2-40B4-BE49-F238E27FC236}">
                <a16:creationId xmlns:a16="http://schemas.microsoft.com/office/drawing/2014/main" id="{585D1123-77AA-9442-92EB-BBBAB84323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618" y="2495899"/>
            <a:ext cx="2806179" cy="1480833"/>
          </a:xfrm>
          <a:prstGeom prst="rect">
            <a:avLst/>
          </a:prstGeom>
        </p:spPr>
      </p:pic>
    </p:spTree>
    <p:extLst>
      <p:ext uri="{BB962C8B-B14F-4D97-AF65-F5344CB8AC3E}">
        <p14:creationId xmlns:p14="http://schemas.microsoft.com/office/powerpoint/2010/main" val="398243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9"/>
            <a:ext cx="7772400" cy="990576"/>
          </a:xfrm>
          <a:prstGeom prst="rect">
            <a:avLst/>
          </a:prstGeom>
        </p:spPr>
        <p:txBody>
          <a:bodyPr/>
          <a:lstStyle/>
          <a:p>
            <a:r>
              <a:rPr lang="en-GB"/>
              <a:t>Click to edit Master title style</a:t>
            </a:r>
          </a:p>
        </p:txBody>
      </p:sp>
      <p:sp>
        <p:nvSpPr>
          <p:cNvPr id="3" name="Subtitle 2"/>
          <p:cNvSpPr>
            <a:spLocks noGrp="1"/>
          </p:cNvSpPr>
          <p:nvPr>
            <p:ph type="subTitle" idx="1" hasCustomPrompt="1"/>
          </p:nvPr>
        </p:nvSpPr>
        <p:spPr>
          <a:xfrm>
            <a:off x="1371600" y="4581128"/>
            <a:ext cx="6400800" cy="1057672"/>
          </a:xfrm>
          <a:prstGeom prst="rect">
            <a:avLst/>
          </a:prstGeom>
        </p:spPr>
        <p:txBody>
          <a:bodyPr/>
          <a:lstStyle>
            <a:lvl1pPr marL="0" indent="0" algn="ctr">
              <a:buNone/>
              <a:defRPr baseline="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Closing Slide on all presentations</a:t>
            </a:r>
            <a:endParaRPr lang="en-GB"/>
          </a:p>
        </p:txBody>
      </p:sp>
      <p:sp>
        <p:nvSpPr>
          <p:cNvPr id="4" name="Date Placeholder 3"/>
          <p:cNvSpPr>
            <a:spLocks noGrp="1"/>
          </p:cNvSpPr>
          <p:nvPr>
            <p:ph type="dt" sz="half" idx="10"/>
          </p:nvPr>
        </p:nvSpPr>
        <p:spPr/>
        <p:txBody>
          <a:bodyPr/>
          <a:lstStyle/>
          <a:p>
            <a:fld id="{E4282AC7-18F2-48D2-91E6-5FF658496886}" type="datetimeFigureOut">
              <a:rPr lang="en-GB" smtClean="0"/>
              <a:t>14/07/2022</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6" name="Slide Number Placeholder 5"/>
          <p:cNvSpPr>
            <a:spLocks noGrp="1"/>
          </p:cNvSpPr>
          <p:nvPr>
            <p:ph type="sldNum" sz="quarter" idx="12"/>
          </p:nvPr>
        </p:nvSpPr>
        <p:spPr/>
        <p:txBody>
          <a:bodyPr/>
          <a:lstStyle/>
          <a:p>
            <a:fld id="{AFFECE51-3093-4FFB-ACB0-133041B4EB5B}" type="slidenum">
              <a:rPr lang="en-GB" smtClean="0"/>
              <a:t>‹#›</a:t>
            </a:fld>
            <a:endParaRPr lang="en-GB"/>
          </a:p>
        </p:txBody>
      </p:sp>
      <p:grpSp>
        <p:nvGrpSpPr>
          <p:cNvPr id="12" name="Group 11"/>
          <p:cNvGrpSpPr/>
          <p:nvPr/>
        </p:nvGrpSpPr>
        <p:grpSpPr>
          <a:xfrm>
            <a:off x="480249" y="2124635"/>
            <a:ext cx="8102909" cy="2315894"/>
            <a:chOff x="285515" y="2132856"/>
            <a:chExt cx="8102909" cy="231589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3" y="2132856"/>
              <a:ext cx="2304257" cy="2315894"/>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15" y="2348880"/>
              <a:ext cx="2199426" cy="1344390"/>
            </a:xfrm>
            <a:prstGeom prst="rect">
              <a:avLst/>
            </a:prstGeom>
            <a:noFill/>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2492896"/>
              <a:ext cx="1440160" cy="1310839"/>
            </a:xfrm>
            <a:prstGeom prst="rect">
              <a:avLst/>
            </a:prstGeom>
            <a:noFill/>
            <a:ln>
              <a:noFill/>
            </a:ln>
            <a:effectLst>
              <a:glow rad="1270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517" t="16164" r="17242" b="75918"/>
          <a:stretch/>
        </p:blipFill>
        <p:spPr bwMode="auto">
          <a:xfrm>
            <a:off x="-180528" y="-243408"/>
            <a:ext cx="93245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2"/>
            <a:ext cx="8229600" cy="4016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9D91B70-9FAD-4F40-8DCB-5E062C539D27}" type="datetime1">
              <a:rPr lang="en-GB"/>
              <a:pPr>
                <a:defRPr/>
              </a:pPr>
              <a:t>14/07/2022</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pPr>
              <a:defRPr/>
            </a:pPr>
            <a:r>
              <a:rPr lang="en-GB"/>
              <a:t>OFFICIAL - SENSITIVE: Operational</a:t>
            </a:r>
          </a:p>
        </p:txBody>
      </p:sp>
      <p:sp>
        <p:nvSpPr>
          <p:cNvPr id="6" name="Slide Number Placeholder 5"/>
          <p:cNvSpPr>
            <a:spLocks noGrp="1"/>
          </p:cNvSpPr>
          <p:nvPr>
            <p:ph type="sldNum" sz="quarter" idx="12"/>
          </p:nvPr>
        </p:nvSpPr>
        <p:spPr/>
        <p:txBody>
          <a:bodyPr/>
          <a:lstStyle>
            <a:lvl1pPr>
              <a:defRPr/>
            </a:lvl1pPr>
          </a:lstStyle>
          <a:p>
            <a:fld id="{BCC09960-45C7-413B-8FA3-3F546E87BC23}" type="slidenum">
              <a:rPr lang="en-GB" altLang="en-US"/>
              <a:pPr/>
              <a:t>‹#›</a:t>
            </a:fld>
            <a:endParaRPr lang="en-GB" altLang="en-US"/>
          </a:p>
        </p:txBody>
      </p:sp>
    </p:spTree>
    <p:extLst>
      <p:ext uri="{BB962C8B-B14F-4D97-AF65-F5344CB8AC3E}">
        <p14:creationId xmlns:p14="http://schemas.microsoft.com/office/powerpoint/2010/main" val="149743642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7/14/2022</a:t>
            </a:fld>
            <a:endParaRPr lang="en-US"/>
          </a:p>
        </p:txBody>
      </p:sp>
      <p:sp>
        <p:nvSpPr>
          <p:cNvPr id="3" name="Footer Placeholder 2"/>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53396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4282AC7-18F2-48D2-91E6-5FF658496886}" type="datetimeFigureOut">
              <a:rPr lang="en-GB" smtClean="0"/>
              <a:t>14/07/2022</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GB"/>
              <a:t>OFFICIAL - SENSITIVE: Operational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FFECE51-3093-4FFB-ACB0-133041B4EB5B}" type="slidenum">
              <a:rPr lang="en-GB" smtClean="0"/>
              <a:t>‹#›</a:t>
            </a:fld>
            <a:endParaRPr lang="en-GB"/>
          </a:p>
        </p:txBody>
      </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529" t="16164" r="17242" b="75918"/>
          <a:stretch/>
        </p:blipFill>
        <p:spPr bwMode="auto">
          <a:xfrm>
            <a:off x="0" y="-243408"/>
            <a:ext cx="91440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6598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32" r:id="rId4"/>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slide" Target="slide3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notesSlide" Target="../notesSlides/notesSlide15.xml"/><Relationship Id="rId7" Type="http://schemas.openxmlformats.org/officeDocument/2006/relationships/slide" Target="slide37.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slide" Target="slide38.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7.svg"/><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1.sv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7.xml"/><Relationship Id="rId7" Type="http://schemas.openxmlformats.org/officeDocument/2006/relationships/image" Target="../media/image35.svg"/><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8.xml"/><Relationship Id="rId7" Type="http://schemas.openxmlformats.org/officeDocument/2006/relationships/image" Target="../media/image43.svg"/><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9.svg"/><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hyperlink" Target="https://www.sssc.uk.com/the-scottish-social-services-council/sssc-codes-of-practice/"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70.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hyperlink" Target="https://www.gov.scot/binaries/content/documents/govscot/publications/advice-and-guidance/2020/10/early-learning-childcare-national-induction-resource/documents/early-learning-childcare-national-induction-resource/early-learning-childcare-national-induction-resource/govscot%3Adocument/early-learning-childcare-national-induction-resource.pdf"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6.xml"/><Relationship Id="rId7" Type="http://schemas.openxmlformats.org/officeDocument/2006/relationships/slide" Target="slide2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slide" Target="slide26.xml"/><Relationship Id="rId5" Type="http://schemas.openxmlformats.org/officeDocument/2006/relationships/slide" Target="slide25.xml"/><Relationship Id="rId10" Type="http://schemas.openxmlformats.org/officeDocument/2006/relationships/hyperlink" Target="https://www.gov.scot/publications/common-core-skills-knowledge-understanding-values-childrens-workforce-scotland/" TargetMode="External"/><Relationship Id="rId4" Type="http://schemas.openxmlformats.org/officeDocument/2006/relationships/slide" Target="slide24.xml"/><Relationship Id="rId9" Type="http://schemas.openxmlformats.org/officeDocument/2006/relationships/slide" Target="slide29.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7.xml"/><Relationship Id="rId7" Type="http://schemas.openxmlformats.org/officeDocument/2006/relationships/slide" Target="slide3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slide" Target="slide23.xml"/><Relationship Id="rId5" Type="http://schemas.openxmlformats.org/officeDocument/2006/relationships/slide" Target="slide22.xml"/><Relationship Id="rId10" Type="http://schemas.openxmlformats.org/officeDocument/2006/relationships/slide" Target="slide31.xml"/><Relationship Id="rId4" Type="http://schemas.openxmlformats.org/officeDocument/2006/relationships/slide" Target="slide35.xml"/><Relationship Id="rId9" Type="http://schemas.openxmlformats.org/officeDocument/2006/relationships/slide" Target="slide30.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slide" Target="slide34.xml"/><Relationship Id="rId5" Type="http://schemas.openxmlformats.org/officeDocument/2006/relationships/image" Target="../media/image9.png"/><Relationship Id="rId4" Type="http://schemas.openxmlformats.org/officeDocument/2006/relationships/slide" Target="slide33.xml"/></Relationships>
</file>

<file path=ppt/slides/_rels/slide9.xml.rels><?xml version="1.0" encoding="UTF-8" standalone="yes"?>
<Relationships xmlns="http://schemas.openxmlformats.org/package/2006/relationships"><Relationship Id="rId8" Type="http://schemas.openxmlformats.org/officeDocument/2006/relationships/hyperlink" Target="https://education.gov.scot/improvement/" TargetMode="External"/><Relationship Id="rId3" Type="http://schemas.openxmlformats.org/officeDocument/2006/relationships/notesSlide" Target="../notesSlides/notesSlide9.xml"/><Relationship Id="rId7" Type="http://schemas.openxmlformats.org/officeDocument/2006/relationships/hyperlink" Target="https://earlyyearsscotland.org/" TargetMode="Externa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https://hub.careinspectorate.com/" TargetMode="External"/><Relationship Id="rId5" Type="http://schemas.openxmlformats.org/officeDocument/2006/relationships/hyperlink" Target="https://blogs.glowscotland.org.uk/gc/gccleadersofearlylearning/" TargetMode="External"/><Relationship Id="rId10" Type="http://schemas.openxmlformats.org/officeDocument/2006/relationships/hyperlink" Target="https://www.careandlearningalliance.co.uk/" TargetMode="External"/><Relationship Id="rId4" Type="http://schemas.openxmlformats.org/officeDocument/2006/relationships/hyperlink" Target="https://www.sssc.uk.com/" TargetMode="External"/><Relationship Id="rId9" Type="http://schemas.openxmlformats.org/officeDocument/2006/relationships/hyperlink" Target="https://www.ndna.org.uk/NDNA/All_About_Us/Scotland.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0457-4FD3-FD45-9888-167E595DB41D}"/>
              </a:ext>
            </a:extLst>
          </p:cNvPr>
          <p:cNvSpPr>
            <a:spLocks noGrp="1"/>
          </p:cNvSpPr>
          <p:nvPr>
            <p:ph type="ctrTitle"/>
          </p:nvPr>
        </p:nvSpPr>
        <p:spPr/>
        <p:txBody>
          <a:bodyPr/>
          <a:lstStyle/>
          <a:p>
            <a:r>
              <a:rPr lang="en-GB" sz="4000"/>
              <a:t>Early Learning and Childcare</a:t>
            </a:r>
          </a:p>
        </p:txBody>
      </p:sp>
      <p:sp>
        <p:nvSpPr>
          <p:cNvPr id="3" name="Subtitle 2">
            <a:extLst>
              <a:ext uri="{FF2B5EF4-FFF2-40B4-BE49-F238E27FC236}">
                <a16:creationId xmlns:a16="http://schemas.microsoft.com/office/drawing/2014/main" id="{07045635-98BA-5147-B04A-5D3859A40C0E}"/>
              </a:ext>
            </a:extLst>
          </p:cNvPr>
          <p:cNvSpPr>
            <a:spLocks noGrp="1"/>
          </p:cNvSpPr>
          <p:nvPr>
            <p:ph type="subTitle" idx="1"/>
          </p:nvPr>
        </p:nvSpPr>
        <p:spPr/>
        <p:txBody>
          <a:bodyPr/>
          <a:lstStyle/>
          <a:p>
            <a:r>
              <a:rPr lang="en-GB" sz="3600">
                <a:solidFill>
                  <a:schemeClr val="tx1"/>
                </a:solidFill>
              </a:rPr>
              <a:t>National Induction Resource</a:t>
            </a:r>
          </a:p>
        </p:txBody>
      </p:sp>
      <p:sp>
        <p:nvSpPr>
          <p:cNvPr id="4" name="Footer Placeholder 3">
            <a:extLst>
              <a:ext uri="{FF2B5EF4-FFF2-40B4-BE49-F238E27FC236}">
                <a16:creationId xmlns:a16="http://schemas.microsoft.com/office/drawing/2014/main" id="{59E30FF8-B5FE-471E-990A-9518BA53E3C4}"/>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32525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E8AFAA-BFC7-5446-B17B-F009A67D7350}"/>
              </a:ext>
            </a:extLst>
          </p:cNvPr>
          <p:cNvGrpSpPr/>
          <p:nvPr/>
        </p:nvGrpSpPr>
        <p:grpSpPr>
          <a:xfrm>
            <a:off x="194193" y="2509125"/>
            <a:ext cx="8755614" cy="2508998"/>
            <a:chOff x="167317" y="2102322"/>
            <a:chExt cx="8755614" cy="2508998"/>
          </a:xfrm>
        </p:grpSpPr>
        <p:sp>
          <p:nvSpPr>
            <p:cNvPr id="26" name="Freeform 25">
              <a:extLst>
                <a:ext uri="{FF2B5EF4-FFF2-40B4-BE49-F238E27FC236}">
                  <a16:creationId xmlns:a16="http://schemas.microsoft.com/office/drawing/2014/main" id="{1E23D86A-96DE-8D44-833F-B273798AAE5F}"/>
                </a:ext>
              </a:extLst>
            </p:cNvPr>
            <p:cNvSpPr/>
            <p:nvPr/>
          </p:nvSpPr>
          <p:spPr>
            <a:xfrm>
              <a:off x="167317"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Modern Apprentice ELC</a:t>
              </a:r>
            </a:p>
          </p:txBody>
        </p:sp>
        <p:sp>
          <p:nvSpPr>
            <p:cNvPr id="27" name="Freeform 26">
              <a:extLst>
                <a:ext uri="{FF2B5EF4-FFF2-40B4-BE49-F238E27FC236}">
                  <a16:creationId xmlns:a16="http://schemas.microsoft.com/office/drawing/2014/main" id="{F74E0343-F768-3549-A17D-596122F21411}"/>
                </a:ext>
              </a:extLst>
            </p:cNvPr>
            <p:cNvSpPr/>
            <p:nvPr/>
          </p:nvSpPr>
          <p:spPr>
            <a:xfrm>
              <a:off x="1389739" y="3424757"/>
              <a:ext cx="290394"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50638" tIns="-3017" rIns="150637" bIns="-3018"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28" name="Freeform 27">
              <a:extLst>
                <a:ext uri="{FF2B5EF4-FFF2-40B4-BE49-F238E27FC236}">
                  <a16:creationId xmlns:a16="http://schemas.microsoft.com/office/drawing/2014/main" id="{E9FCCCE0-8AC8-2D4A-8214-AE7A2CB9BBD1}"/>
                </a:ext>
              </a:extLst>
            </p:cNvPr>
            <p:cNvSpPr/>
            <p:nvPr/>
          </p:nvSpPr>
          <p:spPr>
            <a:xfrm>
              <a:off x="1680134"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Support for Learning Worker</a:t>
              </a:r>
            </a:p>
          </p:txBody>
        </p:sp>
        <p:sp>
          <p:nvSpPr>
            <p:cNvPr id="29" name="Freeform 28">
              <a:extLst>
                <a:ext uri="{FF2B5EF4-FFF2-40B4-BE49-F238E27FC236}">
                  <a16:creationId xmlns:a16="http://schemas.microsoft.com/office/drawing/2014/main" id="{2AC7F8C2-5B8A-FC44-BC02-2B50CE8A4EB6}"/>
                </a:ext>
              </a:extLst>
            </p:cNvPr>
            <p:cNvSpPr/>
            <p:nvPr/>
          </p:nvSpPr>
          <p:spPr>
            <a:xfrm>
              <a:off x="2902556" y="3424757"/>
              <a:ext cx="290394"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50637" tIns="-3017" rIns="150638" bIns="-3018"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0" name="Freeform 29">
              <a:extLst>
                <a:ext uri="{FF2B5EF4-FFF2-40B4-BE49-F238E27FC236}">
                  <a16:creationId xmlns:a16="http://schemas.microsoft.com/office/drawing/2014/main" id="{145711D2-5387-BA46-AE36-64FA601D9204}"/>
                </a:ext>
              </a:extLst>
            </p:cNvPr>
            <p:cNvSpPr/>
            <p:nvPr/>
          </p:nvSpPr>
          <p:spPr>
            <a:xfrm>
              <a:off x="3192950"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Child Development Officer</a:t>
              </a:r>
            </a:p>
          </p:txBody>
        </p:sp>
        <p:sp>
          <p:nvSpPr>
            <p:cNvPr id="31" name="Freeform 30">
              <a:extLst>
                <a:ext uri="{FF2B5EF4-FFF2-40B4-BE49-F238E27FC236}">
                  <a16:creationId xmlns:a16="http://schemas.microsoft.com/office/drawing/2014/main" id="{FCF3A742-D705-7F4A-BC1A-5F3CC548F98A}"/>
                </a:ext>
              </a:extLst>
            </p:cNvPr>
            <p:cNvSpPr/>
            <p:nvPr/>
          </p:nvSpPr>
          <p:spPr>
            <a:xfrm rot="17415667">
              <a:off x="4141287" y="3031418"/>
              <a:ext cx="838565"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11018" tIns="-16722" rIns="411019" bIns="-1672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2" name="Freeform 31">
              <a:extLst>
                <a:ext uri="{FF2B5EF4-FFF2-40B4-BE49-F238E27FC236}">
                  <a16:creationId xmlns:a16="http://schemas.microsoft.com/office/drawing/2014/main" id="{B31E888B-4347-E348-9121-D4CC61B064C4}"/>
                </a:ext>
              </a:extLst>
            </p:cNvPr>
            <p:cNvSpPr/>
            <p:nvPr/>
          </p:nvSpPr>
          <p:spPr>
            <a:xfrm>
              <a:off x="4705767" y="2102322"/>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Team Leader</a:t>
              </a:r>
            </a:p>
          </p:txBody>
        </p:sp>
        <p:sp>
          <p:nvSpPr>
            <p:cNvPr id="33" name="Freeform 32">
              <a:extLst>
                <a:ext uri="{FF2B5EF4-FFF2-40B4-BE49-F238E27FC236}">
                  <a16:creationId xmlns:a16="http://schemas.microsoft.com/office/drawing/2014/main" id="{5A40CCFB-86E2-1C47-80A7-5830AC40F929}"/>
                </a:ext>
              </a:extLst>
            </p:cNvPr>
            <p:cNvSpPr/>
            <p:nvPr/>
          </p:nvSpPr>
          <p:spPr>
            <a:xfrm rot="4117040">
              <a:off x="5659784" y="3031418"/>
              <a:ext cx="844831"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13995" tIns="-16879" rIns="413994" bIns="-16879"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4" name="Freeform 33">
              <a:extLst>
                <a:ext uri="{FF2B5EF4-FFF2-40B4-BE49-F238E27FC236}">
                  <a16:creationId xmlns:a16="http://schemas.microsoft.com/office/drawing/2014/main" id="{86427CB7-BC9D-8B48-B649-A55B72186B40}"/>
                </a:ext>
              </a:extLst>
            </p:cNvPr>
            <p:cNvSpPr/>
            <p:nvPr/>
          </p:nvSpPr>
          <p:spPr>
            <a:xfrm>
              <a:off x="6236210"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Depute Head of Centre</a:t>
              </a:r>
            </a:p>
          </p:txBody>
        </p:sp>
        <p:sp>
          <p:nvSpPr>
            <p:cNvPr id="35" name="Freeform 34">
              <a:extLst>
                <a:ext uri="{FF2B5EF4-FFF2-40B4-BE49-F238E27FC236}">
                  <a16:creationId xmlns:a16="http://schemas.microsoft.com/office/drawing/2014/main" id="{0FB7D115-A66F-7C40-866B-F9EA0F37EB2D}"/>
                </a:ext>
              </a:extLst>
            </p:cNvPr>
            <p:cNvSpPr/>
            <p:nvPr/>
          </p:nvSpPr>
          <p:spPr>
            <a:xfrm>
              <a:off x="7458632" y="3424757"/>
              <a:ext cx="241876"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27592" tIns="-1804" rIns="127591" bIns="-1805"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6" name="Freeform 35">
              <a:extLst>
                <a:ext uri="{FF2B5EF4-FFF2-40B4-BE49-F238E27FC236}">
                  <a16:creationId xmlns:a16="http://schemas.microsoft.com/office/drawing/2014/main" id="{EFDD4981-3AA7-CA47-AC29-04D08C8544A0}"/>
                </a:ext>
              </a:extLst>
            </p:cNvPr>
            <p:cNvSpPr/>
            <p:nvPr/>
          </p:nvSpPr>
          <p:spPr>
            <a:xfrm>
              <a:off x="7700509"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Head of Centre</a:t>
              </a:r>
            </a:p>
          </p:txBody>
        </p:sp>
        <p:sp>
          <p:nvSpPr>
            <p:cNvPr id="37" name="Freeform 36">
              <a:extLst>
                <a:ext uri="{FF2B5EF4-FFF2-40B4-BE49-F238E27FC236}">
                  <a16:creationId xmlns:a16="http://schemas.microsoft.com/office/drawing/2014/main" id="{0A499CBC-28AE-6844-AE90-7A829BF8113A}"/>
                </a:ext>
              </a:extLst>
            </p:cNvPr>
            <p:cNvSpPr/>
            <p:nvPr/>
          </p:nvSpPr>
          <p:spPr>
            <a:xfrm rot="3949655">
              <a:off x="4208057" y="3745050"/>
              <a:ext cx="702150"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346220" tIns="-13312" rIns="346222" bIns="-1331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8" name="Freeform 37">
              <a:extLst>
                <a:ext uri="{FF2B5EF4-FFF2-40B4-BE49-F238E27FC236}">
                  <a16:creationId xmlns:a16="http://schemas.microsoft.com/office/drawing/2014/main" id="{945294DB-9A19-114E-B3E7-6D70D1B0D453}"/>
                </a:ext>
              </a:extLst>
            </p:cNvPr>
            <p:cNvSpPr/>
            <p:nvPr/>
          </p:nvSpPr>
          <p:spPr>
            <a:xfrm>
              <a:off x="4703274" y="3531322"/>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Lead Practitioner of Attainment</a:t>
              </a:r>
            </a:p>
          </p:txBody>
        </p:sp>
      </p:grpSp>
      <p:cxnSp>
        <p:nvCxnSpPr>
          <p:cNvPr id="21" name="Straight Connector 20">
            <a:extLst>
              <a:ext uri="{FF2B5EF4-FFF2-40B4-BE49-F238E27FC236}">
                <a16:creationId xmlns:a16="http://schemas.microsoft.com/office/drawing/2014/main" id="{9B53373F-B1C7-8F48-A2A9-8A6BB9AF56C6}"/>
              </a:ext>
            </a:extLst>
          </p:cNvPr>
          <p:cNvCxnSpPr>
            <a:cxnSpLocks/>
          </p:cNvCxnSpPr>
          <p:nvPr/>
        </p:nvCxnSpPr>
        <p:spPr>
          <a:xfrm flipV="1">
            <a:off x="5922590" y="3831560"/>
            <a:ext cx="347472" cy="667512"/>
          </a:xfrm>
          <a:prstGeom prst="line">
            <a:avLst/>
          </a:prstGeom>
          <a:ln>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39" name="Title 38">
            <a:extLst>
              <a:ext uri="{FF2B5EF4-FFF2-40B4-BE49-F238E27FC236}">
                <a16:creationId xmlns:a16="http://schemas.microsoft.com/office/drawing/2014/main" id="{5CC758AA-9188-4C43-BBA2-CE1F3BBB69AE}"/>
              </a:ext>
            </a:extLst>
          </p:cNvPr>
          <p:cNvSpPr>
            <a:spLocks noGrp="1"/>
          </p:cNvSpPr>
          <p:nvPr>
            <p:ph type="title"/>
          </p:nvPr>
        </p:nvSpPr>
        <p:spPr>
          <a:xfrm>
            <a:off x="621823" y="822357"/>
            <a:ext cx="8229600" cy="1143000"/>
          </a:xfrm>
        </p:spPr>
        <p:txBody>
          <a:bodyPr/>
          <a:lstStyle/>
          <a:p>
            <a:r>
              <a:rPr lang="en-GB" dirty="0"/>
              <a:t>Career Progression Pathways</a:t>
            </a:r>
          </a:p>
        </p:txBody>
      </p:sp>
      <p:sp>
        <p:nvSpPr>
          <p:cNvPr id="2" name="Footer Placeholder 1">
            <a:extLst>
              <a:ext uri="{FF2B5EF4-FFF2-40B4-BE49-F238E27FC236}">
                <a16:creationId xmlns:a16="http://schemas.microsoft.com/office/drawing/2014/main" id="{73048D39-E9ED-44AE-9F57-60F296D5F19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82546604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92480" y="1361440"/>
            <a:ext cx="6604000" cy="4202733"/>
          </a:xfrm>
          <a:prstGeom prst="rect">
            <a:avLst/>
          </a:prstGeom>
        </p:spPr>
        <p:txBody>
          <a:bodyPr vert="horz" lIns="68580" tIns="34290" rIns="68580" bIns="34290" rtlCol="0" anchor="ctr">
            <a:normAutofit/>
          </a:bodyPr>
          <a:lstStyle/>
          <a:p>
            <a:pPr>
              <a:lnSpc>
                <a:spcPct val="90000"/>
              </a:lnSpc>
              <a:spcAft>
                <a:spcPts val="450"/>
              </a:spcAft>
              <a:buClr>
                <a:srgbClr val="FBB86A"/>
              </a:buClr>
            </a:pPr>
            <a:r>
              <a:rPr lang="en-US" sz="2400" b="1" u="sng">
                <a:cs typeface="Calibri"/>
              </a:rPr>
              <a:t>Section 2 </a:t>
            </a:r>
            <a:endParaRPr lang="en-US" sz="2400"/>
          </a:p>
          <a:p>
            <a:pPr>
              <a:lnSpc>
                <a:spcPct val="90000"/>
              </a:lnSpc>
              <a:spcAft>
                <a:spcPts val="450"/>
              </a:spcAft>
            </a:pPr>
            <a:r>
              <a:rPr lang="en-US" sz="2400" b="1"/>
              <a:t>Reflective Questions </a:t>
            </a:r>
            <a:endParaRPr lang="en-US" sz="2400">
              <a:cs typeface="Calibri" panose="020F0502020204030204"/>
            </a:endParaRPr>
          </a:p>
          <a:p>
            <a:pPr indent="-171450">
              <a:lnSpc>
                <a:spcPct val="90000"/>
              </a:lnSpc>
              <a:spcAft>
                <a:spcPts val="450"/>
              </a:spcAft>
              <a:buClr>
                <a:srgbClr val="FBB86A"/>
              </a:buClr>
              <a:buFont typeface="Arial" panose="020B0604020202020204" pitchFamily="34" charset="0"/>
              <a:buChar char="•"/>
            </a:pPr>
            <a:endParaRPr lang="en-US" sz="1100" b="1">
              <a:cs typeface="Calibri" panose="020F0502020204030204"/>
            </a:endParaRPr>
          </a:p>
          <a:p>
            <a:pPr>
              <a:lnSpc>
                <a:spcPct val="90000"/>
              </a:lnSpc>
              <a:spcAft>
                <a:spcPts val="450"/>
              </a:spcAft>
              <a:buClr>
                <a:srgbClr val="FBB86A"/>
              </a:buClr>
            </a:pPr>
            <a:r>
              <a:rPr lang="en-US" sz="1600"/>
              <a:t>This section supports staff to -</a:t>
            </a:r>
            <a:endParaRPr lang="en-US" sz="1600">
              <a:cs typeface="Calibri"/>
            </a:endParaRPr>
          </a:p>
          <a:p>
            <a:pPr marL="285750" indent="-285750">
              <a:lnSpc>
                <a:spcPct val="90000"/>
              </a:lnSpc>
              <a:spcAft>
                <a:spcPts val="450"/>
              </a:spcAft>
              <a:buFont typeface="Arial" panose="020B0604020202020204" pitchFamily="34" charset="0"/>
              <a:buChar char="•"/>
            </a:pPr>
            <a:r>
              <a:rPr lang="en-US" sz="1600"/>
              <a:t>Reflect on the important role they play in a child’s life</a:t>
            </a:r>
            <a:endParaRPr lang="en-US" sz="1600">
              <a:cs typeface="Calibri"/>
            </a:endParaRPr>
          </a:p>
          <a:p>
            <a:pPr marL="285750" indent="-285750">
              <a:lnSpc>
                <a:spcPct val="90000"/>
              </a:lnSpc>
              <a:spcAft>
                <a:spcPts val="450"/>
              </a:spcAft>
              <a:buFont typeface="Arial" panose="020B0604020202020204" pitchFamily="34" charset="0"/>
              <a:buChar char="•"/>
            </a:pPr>
            <a:r>
              <a:rPr lang="en-US" sz="1600"/>
              <a:t>Reinforce their individual responsibility and accountability</a:t>
            </a:r>
            <a:endParaRPr lang="en-US" sz="1600">
              <a:cs typeface="Calibri"/>
            </a:endParaRPr>
          </a:p>
          <a:p>
            <a:pPr marL="285750" indent="-285750">
              <a:lnSpc>
                <a:spcPct val="90000"/>
              </a:lnSpc>
              <a:spcAft>
                <a:spcPts val="450"/>
              </a:spcAft>
              <a:buFont typeface="Arial" panose="020B0604020202020204" pitchFamily="34" charset="0"/>
              <a:buChar char="•"/>
            </a:pPr>
            <a:r>
              <a:rPr lang="en-US" sz="1600"/>
              <a:t>Be the best childcare worker possible</a:t>
            </a:r>
            <a:endParaRPr lang="en-US" sz="1600">
              <a:cs typeface="Calibri"/>
            </a:endParaRPr>
          </a:p>
          <a:p>
            <a:pPr marL="285750" indent="-285750">
              <a:lnSpc>
                <a:spcPct val="90000"/>
              </a:lnSpc>
              <a:spcAft>
                <a:spcPts val="450"/>
              </a:spcAft>
              <a:buFont typeface="Arial" panose="020B0604020202020204" pitchFamily="34" charset="0"/>
              <a:buChar char="•"/>
            </a:pPr>
            <a:r>
              <a:rPr lang="en-US" sz="1600"/>
              <a:t>Understand how reflecting on their practice can help improve outcomes for children</a:t>
            </a:r>
            <a:endParaRPr lang="en-US" sz="1600">
              <a:cs typeface="Calibri" panose="020F0502020204030204"/>
            </a:endParaRPr>
          </a:p>
          <a:p>
            <a:pPr marL="285750" indent="-285750">
              <a:lnSpc>
                <a:spcPct val="90000"/>
              </a:lnSpc>
              <a:spcAft>
                <a:spcPts val="450"/>
              </a:spcAft>
              <a:buFont typeface="Arial" panose="020B0604020202020204" pitchFamily="34" charset="0"/>
              <a:buChar char="•"/>
            </a:pPr>
            <a:r>
              <a:rPr lang="en-US" sz="1600"/>
              <a:t>Understand how their workplace can support them</a:t>
            </a:r>
            <a:endParaRPr lang="en-US" sz="1600">
              <a:cs typeface="Calibri"/>
            </a:endParaRPr>
          </a:p>
        </p:txBody>
      </p:sp>
      <p:sp>
        <p:nvSpPr>
          <p:cNvPr id="12" name="Rounded Rectangular Callout 11">
            <a:extLst>
              <a:ext uri="{FF2B5EF4-FFF2-40B4-BE49-F238E27FC236}">
                <a16:creationId xmlns:a16="http://schemas.microsoft.com/office/drawing/2014/main" id="{25AA70DA-19ED-D541-BF2E-B8F7B7E7990F}"/>
              </a:ext>
            </a:extLst>
          </p:cNvPr>
          <p:cNvSpPr/>
          <p:nvPr/>
        </p:nvSpPr>
        <p:spPr>
          <a:xfrm>
            <a:off x="5039360" y="1063685"/>
            <a:ext cx="3718560" cy="1618555"/>
          </a:xfrm>
          <a:prstGeom prst="wedgeRoundRectCallout">
            <a:avLst>
              <a:gd name="adj1" fmla="val -35041"/>
              <a:gd name="adj2" fmla="val 62500"/>
              <a:gd name="adj3" fmla="val 16667"/>
            </a:avLst>
          </a:prstGeom>
          <a:effectLst>
            <a:outerShdw blurRad="40000" dist="20000" dir="5400000" rotWithShape="0">
              <a:srgbClr val="000000">
                <a:alpha val="38000"/>
              </a:srgbClr>
            </a:outerShdw>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a:t>“We do not learn from experience… we learn from reflecting on experience” </a:t>
            </a:r>
          </a:p>
          <a:p>
            <a:pPr algn="ctr"/>
            <a:r>
              <a:rPr lang="en-GB"/>
              <a:t>John Dewey</a:t>
            </a:r>
          </a:p>
        </p:txBody>
      </p:sp>
      <p:sp>
        <p:nvSpPr>
          <p:cNvPr id="3" name="Footer Placeholder 2">
            <a:extLst>
              <a:ext uri="{FF2B5EF4-FFF2-40B4-BE49-F238E27FC236}">
                <a16:creationId xmlns:a16="http://schemas.microsoft.com/office/drawing/2014/main" id="{3BEADA68-4FEC-45E5-8273-95D19875F85A}"/>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315115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FDB27-112A-C84A-89E1-50B2BED84BCF}"/>
              </a:ext>
            </a:extLst>
          </p:cNvPr>
          <p:cNvSpPr>
            <a:spLocks noGrp="1"/>
          </p:cNvSpPr>
          <p:nvPr>
            <p:ph type="title"/>
          </p:nvPr>
        </p:nvSpPr>
        <p:spPr>
          <a:xfrm>
            <a:off x="611945" y="985056"/>
            <a:ext cx="8229600" cy="1143000"/>
          </a:xfrm>
        </p:spPr>
        <p:txBody>
          <a:bodyPr/>
          <a:lstStyle/>
          <a:p>
            <a:r>
              <a:rPr lang="en-US" sz="3600" b="1" dirty="0"/>
              <a:t>Why have a workplace mentor?</a:t>
            </a:r>
            <a:br>
              <a:rPr lang="en-US" sz="3600" b="1" dirty="0">
                <a:cs typeface="Calibri" panose="020F0502020204030204"/>
              </a:rPr>
            </a:br>
            <a:endParaRPr lang="en-GB" dirty="0"/>
          </a:p>
        </p:txBody>
      </p:sp>
      <p:sp>
        <p:nvSpPr>
          <p:cNvPr id="5" name="Content Placeholder 3">
            <a:extLst>
              <a:ext uri="{FF2B5EF4-FFF2-40B4-BE49-F238E27FC236}">
                <a16:creationId xmlns:a16="http://schemas.microsoft.com/office/drawing/2014/main" id="{FFAA0CAC-FEC1-5A44-A818-888140961834}"/>
              </a:ext>
            </a:extLst>
          </p:cNvPr>
          <p:cNvSpPr txBox="1">
            <a:spLocks/>
          </p:cNvSpPr>
          <p:nvPr/>
        </p:nvSpPr>
        <p:spPr>
          <a:xfrm>
            <a:off x="457200" y="2088547"/>
            <a:ext cx="8229600" cy="1340453"/>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GB" i="1" dirty="0"/>
              <a:t>It is critical that ELC staff continue to be valued and supported in providing care and high quality experiences for young children in the most creative and nurturing ways, ensuring they continue to feel included, valued and respected.’</a:t>
            </a:r>
          </a:p>
          <a:p>
            <a:pPr marL="0" indent="0" algn="r">
              <a:buNone/>
            </a:pPr>
            <a:r>
              <a:rPr lang="en-GB" sz="1600" dirty="0"/>
              <a:t>Jane </a:t>
            </a:r>
            <a:r>
              <a:rPr lang="en-GB" sz="1600" dirty="0" err="1"/>
              <a:t>Brumpton</a:t>
            </a:r>
            <a:r>
              <a:rPr lang="en-GB" sz="1600" dirty="0"/>
              <a:t>, Chief Executive, Early Years Scotland</a:t>
            </a:r>
          </a:p>
        </p:txBody>
      </p:sp>
      <p:sp>
        <p:nvSpPr>
          <p:cNvPr id="2" name="TextBox 1">
            <a:extLst>
              <a:ext uri="{FF2B5EF4-FFF2-40B4-BE49-F238E27FC236}">
                <a16:creationId xmlns:a16="http://schemas.microsoft.com/office/drawing/2014/main" id="{7E9EE258-A564-FD40-B62E-1DFE53E139E2}"/>
              </a:ext>
            </a:extLst>
          </p:cNvPr>
          <p:cNvSpPr txBox="1"/>
          <p:nvPr/>
        </p:nvSpPr>
        <p:spPr>
          <a:xfrm>
            <a:off x="457200" y="4389120"/>
            <a:ext cx="8229600" cy="1200329"/>
          </a:xfrm>
          <a:prstGeom prst="rect">
            <a:avLst/>
          </a:prstGeom>
          <a:noFill/>
        </p:spPr>
        <p:txBody>
          <a:bodyPr wrap="square" rtlCol="0">
            <a:spAutoFit/>
          </a:bodyPr>
          <a:lstStyle/>
          <a:p>
            <a:pPr algn="ctr"/>
            <a:r>
              <a:rPr lang="en-GB" sz="2400" dirty="0"/>
              <a:t>The National Induction Resource states that each new employee should be assigned a mentor who they can turn to for advice and support within the ELC setting</a:t>
            </a:r>
          </a:p>
        </p:txBody>
      </p:sp>
      <p:sp>
        <p:nvSpPr>
          <p:cNvPr id="7" name="Action Button: Information 6">
            <a:hlinkClick r:id="rId4" action="ppaction://hlinksldjump" highlightClick="1"/>
            <a:extLst>
              <a:ext uri="{FF2B5EF4-FFF2-40B4-BE49-F238E27FC236}">
                <a16:creationId xmlns:a16="http://schemas.microsoft.com/office/drawing/2014/main" id="{194E9381-CF2C-C24E-A5D8-6D824944F382}"/>
              </a:ext>
            </a:extLst>
          </p:cNvPr>
          <p:cNvSpPr/>
          <p:nvPr/>
        </p:nvSpPr>
        <p:spPr>
          <a:xfrm>
            <a:off x="7745334" y="869744"/>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AD6C5EC-5E7B-4F41-9AB3-5A2E755E3997}"/>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9674501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EA703A8E-ECC6-A04F-9EF6-50678E732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354" y="925810"/>
            <a:ext cx="6949440" cy="4599980"/>
          </a:xfrm>
          <a:prstGeom prst="rect">
            <a:avLst/>
          </a:prstGeom>
        </p:spPr>
      </p:pic>
      <p:sp>
        <p:nvSpPr>
          <p:cNvPr id="2" name="Footer Placeholder 1">
            <a:extLst>
              <a:ext uri="{FF2B5EF4-FFF2-40B4-BE49-F238E27FC236}">
                <a16:creationId xmlns:a16="http://schemas.microsoft.com/office/drawing/2014/main" id="{8B881E49-858C-411A-AE7F-60202FFE398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8143258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0BAB-641C-194B-8F4B-F6C3512D03AC}"/>
              </a:ext>
            </a:extLst>
          </p:cNvPr>
          <p:cNvSpPr>
            <a:spLocks noGrp="1"/>
          </p:cNvSpPr>
          <p:nvPr>
            <p:ph type="title"/>
          </p:nvPr>
        </p:nvSpPr>
        <p:spPr>
          <a:xfrm>
            <a:off x="457200" y="879072"/>
            <a:ext cx="8229600" cy="1143000"/>
          </a:xfrm>
        </p:spPr>
        <p:txBody>
          <a:bodyPr/>
          <a:lstStyle/>
          <a:p>
            <a:r>
              <a:rPr lang="en-GB"/>
              <a:t>Further Professional Engagement</a:t>
            </a:r>
          </a:p>
        </p:txBody>
      </p:sp>
      <p:sp>
        <p:nvSpPr>
          <p:cNvPr id="3" name="Content Placeholder 2">
            <a:extLst>
              <a:ext uri="{FF2B5EF4-FFF2-40B4-BE49-F238E27FC236}">
                <a16:creationId xmlns:a16="http://schemas.microsoft.com/office/drawing/2014/main" id="{585E7136-DD1F-2F4D-A3DE-78DB866C16D9}"/>
              </a:ext>
            </a:extLst>
          </p:cNvPr>
          <p:cNvSpPr>
            <a:spLocks noGrp="1"/>
          </p:cNvSpPr>
          <p:nvPr>
            <p:ph idx="1"/>
          </p:nvPr>
        </p:nvSpPr>
        <p:spPr/>
        <p:txBody>
          <a:bodyPr/>
          <a:lstStyle/>
          <a:p>
            <a:endParaRPr lang="en-GB" dirty="0"/>
          </a:p>
          <a:p>
            <a:r>
              <a:rPr lang="en-GB" sz="2800" dirty="0"/>
              <a:t>National Practice Guidance – Realising the Ambition</a:t>
            </a:r>
          </a:p>
          <a:p>
            <a:pPr lvl="1"/>
            <a:r>
              <a:rPr lang="en-GB" sz="2400" dirty="0"/>
              <a:t>	read about the key elements of quality here </a:t>
            </a:r>
          </a:p>
          <a:p>
            <a:r>
              <a:rPr lang="en-GB" sz="2800" dirty="0"/>
              <a:t>Glasgow City Council – Leaders of Early Learning CLPL</a:t>
            </a:r>
          </a:p>
          <a:p>
            <a:pPr lvl="1"/>
            <a:r>
              <a:rPr lang="en-GB" sz="2400" dirty="0"/>
              <a:t>	Glasgow Counts Training Overview</a:t>
            </a:r>
          </a:p>
          <a:p>
            <a:pPr lvl="1"/>
            <a:r>
              <a:rPr lang="en-GB" sz="2400" dirty="0"/>
              <a:t>	Literacy for All Training Overview</a:t>
            </a:r>
          </a:p>
        </p:txBody>
      </p:sp>
      <p:sp>
        <p:nvSpPr>
          <p:cNvPr id="4" name="Action Button: Information 3">
            <a:hlinkClick r:id="rId4" action="ppaction://hlinksldjump" highlightClick="1"/>
            <a:extLst>
              <a:ext uri="{FF2B5EF4-FFF2-40B4-BE49-F238E27FC236}">
                <a16:creationId xmlns:a16="http://schemas.microsoft.com/office/drawing/2014/main" id="{E95107EF-BCAB-D24B-BAEA-2999E40E0322}"/>
              </a:ext>
            </a:extLst>
          </p:cNvPr>
          <p:cNvSpPr/>
          <p:nvPr/>
        </p:nvSpPr>
        <p:spPr>
          <a:xfrm>
            <a:off x="6703934" y="2557938"/>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5" name="Action Button: Information 4">
            <a:hlinkClick r:id="rId5" action="ppaction://hlinksldjump" highlightClick="1"/>
            <a:extLst>
              <a:ext uri="{FF2B5EF4-FFF2-40B4-BE49-F238E27FC236}">
                <a16:creationId xmlns:a16="http://schemas.microsoft.com/office/drawing/2014/main" id="{758180B3-CE33-554F-B249-FCBC782678B5}"/>
              </a:ext>
            </a:extLst>
          </p:cNvPr>
          <p:cNvSpPr/>
          <p:nvPr/>
        </p:nvSpPr>
        <p:spPr>
          <a:xfrm>
            <a:off x="5611734" y="3942908"/>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6" name="Action Button: Information 5">
            <a:hlinkClick r:id="rId6" action="ppaction://hlinksldjump" highlightClick="1"/>
            <a:extLst>
              <a:ext uri="{FF2B5EF4-FFF2-40B4-BE49-F238E27FC236}">
                <a16:creationId xmlns:a16="http://schemas.microsoft.com/office/drawing/2014/main" id="{272FEC2C-E28A-804E-B906-9ED79410D0B3}"/>
              </a:ext>
            </a:extLst>
          </p:cNvPr>
          <p:cNvSpPr/>
          <p:nvPr/>
        </p:nvSpPr>
        <p:spPr>
          <a:xfrm>
            <a:off x="5611734" y="3457172"/>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A82C94AB-CBCB-4324-9546-D49FD759D03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26663308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A49BB-B8A5-4818-A574-EF52BBC4F342}"/>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Char char="•"/>
            </a:pPr>
            <a:endParaRPr lang="en-US" sz="1350"/>
          </a:p>
        </p:txBody>
      </p:sp>
      <p:pic>
        <p:nvPicPr>
          <p:cNvPr id="2" name="Picture 4" descr="A picture containing diagram&#10;&#10;Description automatically generated">
            <a:extLst>
              <a:ext uri="{FF2B5EF4-FFF2-40B4-BE49-F238E27FC236}">
                <a16:creationId xmlns:a16="http://schemas.microsoft.com/office/drawing/2014/main" id="{BF7A0035-313C-4505-B83F-9301616C6816}"/>
              </a:ext>
            </a:extLst>
          </p:cNvPr>
          <p:cNvPicPr>
            <a:picLocks noChangeAspect="1"/>
          </p:cNvPicPr>
          <p:nvPr/>
        </p:nvPicPr>
        <p:blipFill rotWithShape="1">
          <a:blip r:embed="rId4"/>
          <a:srcRect l="30705" t="21455" r="8307" b="7090"/>
          <a:stretch/>
        </p:blipFill>
        <p:spPr>
          <a:xfrm>
            <a:off x="1060765" y="943511"/>
            <a:ext cx="7022469" cy="462807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377E6BD3-B223-3A45-A7DF-7F2AA66D1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509" y="943511"/>
            <a:ext cx="1789449" cy="1246978"/>
          </a:xfrm>
          <a:prstGeom prst="rect">
            <a:avLst/>
          </a:prstGeom>
        </p:spPr>
      </p:pic>
      <p:sp>
        <p:nvSpPr>
          <p:cNvPr id="4" name="Action Button: Information 3">
            <a:hlinkClick r:id="rId6" action="ppaction://hlinksldjump" highlightClick="1"/>
            <a:extLst>
              <a:ext uri="{FF2B5EF4-FFF2-40B4-BE49-F238E27FC236}">
                <a16:creationId xmlns:a16="http://schemas.microsoft.com/office/drawing/2014/main" id="{229547F7-51A6-794F-9F29-96C06C67F841}"/>
              </a:ext>
            </a:extLst>
          </p:cNvPr>
          <p:cNvSpPr/>
          <p:nvPr/>
        </p:nvSpPr>
        <p:spPr>
          <a:xfrm>
            <a:off x="4976734" y="1286413"/>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6" name="Action Button: Information 5">
            <a:hlinkClick r:id="rId7" action="ppaction://hlinksldjump" highlightClick="1"/>
            <a:extLst>
              <a:ext uri="{FF2B5EF4-FFF2-40B4-BE49-F238E27FC236}">
                <a16:creationId xmlns:a16="http://schemas.microsoft.com/office/drawing/2014/main" id="{D2DA667B-E02C-EC45-84A9-C576123FB05B}"/>
              </a:ext>
            </a:extLst>
          </p:cNvPr>
          <p:cNvSpPr/>
          <p:nvPr/>
        </p:nvSpPr>
        <p:spPr>
          <a:xfrm>
            <a:off x="3605758" y="4742673"/>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7" name="Action Button: Information 6">
            <a:hlinkClick r:id="rId8" action="ppaction://hlinksldjump" highlightClick="1"/>
            <a:extLst>
              <a:ext uri="{FF2B5EF4-FFF2-40B4-BE49-F238E27FC236}">
                <a16:creationId xmlns:a16="http://schemas.microsoft.com/office/drawing/2014/main" id="{530F9DDA-D606-1840-B2C0-A493B0716263}"/>
              </a:ext>
            </a:extLst>
          </p:cNvPr>
          <p:cNvSpPr/>
          <p:nvPr/>
        </p:nvSpPr>
        <p:spPr>
          <a:xfrm>
            <a:off x="1264170" y="2005225"/>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8" name="Footer Placeholder 7">
            <a:extLst>
              <a:ext uri="{FF2B5EF4-FFF2-40B4-BE49-F238E27FC236}">
                <a16:creationId xmlns:a16="http://schemas.microsoft.com/office/drawing/2014/main" id="{7C019E07-F50A-4307-AC64-B2BEA5201D79}"/>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41720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ACE-3EA2-2D45-8E83-1FEC16941730}"/>
              </a:ext>
            </a:extLst>
          </p:cNvPr>
          <p:cNvSpPr>
            <a:spLocks noGrp="1"/>
          </p:cNvSpPr>
          <p:nvPr>
            <p:ph type="title"/>
          </p:nvPr>
        </p:nvSpPr>
        <p:spPr>
          <a:xfrm>
            <a:off x="457200" y="911144"/>
            <a:ext cx="8229600" cy="654752"/>
          </a:xfrm>
        </p:spPr>
        <p:txBody>
          <a:bodyPr/>
          <a:lstStyle/>
          <a:p>
            <a:r>
              <a:rPr lang="en-GB" sz="2800" dirty="0"/>
              <a:t>Glasgow Counts in our Playrooms</a:t>
            </a:r>
          </a:p>
        </p:txBody>
      </p:sp>
      <p:grpSp>
        <p:nvGrpSpPr>
          <p:cNvPr id="9" name="Group 8">
            <a:extLst>
              <a:ext uri="{FF2B5EF4-FFF2-40B4-BE49-F238E27FC236}">
                <a16:creationId xmlns:a16="http://schemas.microsoft.com/office/drawing/2014/main" id="{E8FC16F0-5ED6-6F4A-8141-79E98086C257}"/>
              </a:ext>
            </a:extLst>
          </p:cNvPr>
          <p:cNvGrpSpPr/>
          <p:nvPr/>
        </p:nvGrpSpPr>
        <p:grpSpPr>
          <a:xfrm>
            <a:off x="418126" y="854536"/>
            <a:ext cx="7999275" cy="654390"/>
            <a:chOff x="1272566" y="-4203314"/>
            <a:chExt cx="7999275" cy="654390"/>
          </a:xfrm>
        </p:grpSpPr>
        <p:pic>
          <p:nvPicPr>
            <p:cNvPr id="4" name="Picture 3">
              <a:extLst>
                <a:ext uri="{FF2B5EF4-FFF2-40B4-BE49-F238E27FC236}">
                  <a16:creationId xmlns:a16="http://schemas.microsoft.com/office/drawing/2014/main" id="{927CB685-DC1F-A548-A6A4-AB31CA71F4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566" y="-4146706"/>
              <a:ext cx="1260512" cy="597782"/>
            </a:xfrm>
            <a:prstGeom prst="rect">
              <a:avLst/>
            </a:prstGeom>
            <a:noFill/>
          </p:spPr>
        </p:pic>
        <p:pic>
          <p:nvPicPr>
            <p:cNvPr id="6" name="Picture 5" descr="A picture containing drawing, device&#10;&#10;Description automatically generated">
              <a:extLst>
                <a:ext uri="{FF2B5EF4-FFF2-40B4-BE49-F238E27FC236}">
                  <a16:creationId xmlns:a16="http://schemas.microsoft.com/office/drawing/2014/main" id="{43E8138E-6574-5F48-94C6-633AD7FE536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59593" y="-4181012"/>
              <a:ext cx="616369" cy="597782"/>
            </a:xfrm>
            <a:prstGeom prst="rect">
              <a:avLst/>
            </a:prstGeom>
          </p:spPr>
        </p:pic>
        <p:pic>
          <p:nvPicPr>
            <p:cNvPr id="8" name="Picture 7">
              <a:extLst>
                <a:ext uri="{FF2B5EF4-FFF2-40B4-BE49-F238E27FC236}">
                  <a16:creationId xmlns:a16="http://schemas.microsoft.com/office/drawing/2014/main" id="{AE6EB3D1-05EF-DC4A-ACDD-CC39D729E45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522596" y="-4203314"/>
              <a:ext cx="749245" cy="654390"/>
            </a:xfrm>
            <a:prstGeom prst="rect">
              <a:avLst/>
            </a:prstGeom>
          </p:spPr>
        </p:pic>
      </p:grpSp>
      <p:graphicFrame>
        <p:nvGraphicFramePr>
          <p:cNvPr id="10" name="Table 10">
            <a:extLst>
              <a:ext uri="{FF2B5EF4-FFF2-40B4-BE49-F238E27FC236}">
                <a16:creationId xmlns:a16="http://schemas.microsoft.com/office/drawing/2014/main" id="{4986710F-7B0E-714D-AAA4-1050B804C73A}"/>
              </a:ext>
            </a:extLst>
          </p:cNvPr>
          <p:cNvGraphicFramePr>
            <a:graphicFrameLocks noGrp="1"/>
          </p:cNvGraphicFramePr>
          <p:nvPr/>
        </p:nvGraphicFramePr>
        <p:xfrm>
          <a:off x="1312327" y="1841501"/>
          <a:ext cx="6355829" cy="3174997"/>
        </p:xfrm>
        <a:graphic>
          <a:graphicData uri="http://schemas.openxmlformats.org/drawingml/2006/table">
            <a:tbl>
              <a:tblPr firstRow="1" firstCol="1" bandRow="1">
                <a:tableStyleId>{5C22544A-7EE6-4342-B048-85BDC9FD1C3A}</a:tableStyleId>
              </a:tblPr>
              <a:tblGrid>
                <a:gridCol w="831596">
                  <a:extLst>
                    <a:ext uri="{9D8B030D-6E8A-4147-A177-3AD203B41FA5}">
                      <a16:colId xmlns:a16="http://schemas.microsoft.com/office/drawing/2014/main" val="2723232126"/>
                    </a:ext>
                  </a:extLst>
                </a:gridCol>
                <a:gridCol w="2631131">
                  <a:extLst>
                    <a:ext uri="{9D8B030D-6E8A-4147-A177-3AD203B41FA5}">
                      <a16:colId xmlns:a16="http://schemas.microsoft.com/office/drawing/2014/main" val="3833221068"/>
                    </a:ext>
                  </a:extLst>
                </a:gridCol>
                <a:gridCol w="2893102">
                  <a:extLst>
                    <a:ext uri="{9D8B030D-6E8A-4147-A177-3AD203B41FA5}">
                      <a16:colId xmlns:a16="http://schemas.microsoft.com/office/drawing/2014/main" val="4163300617"/>
                    </a:ext>
                  </a:extLst>
                </a:gridCol>
              </a:tblGrid>
              <a:tr h="453571">
                <a:tc>
                  <a:txBody>
                    <a:bodyPr/>
                    <a:lstStyle/>
                    <a:p>
                      <a:pPr algn="ctr"/>
                      <a:r>
                        <a:rPr lang="en-GB" sz="1600" b="0" dirty="0"/>
                        <a:t>Session</a:t>
                      </a:r>
                    </a:p>
                  </a:txBody>
                  <a:tcPr/>
                </a:tc>
                <a:tc>
                  <a:txBody>
                    <a:bodyPr/>
                    <a:lstStyle/>
                    <a:p>
                      <a:pPr algn="ctr"/>
                      <a:r>
                        <a:rPr lang="en-GB" sz="1600" b="0" dirty="0"/>
                        <a:t>Year 1</a:t>
                      </a:r>
                    </a:p>
                  </a:txBody>
                  <a:tcPr/>
                </a:tc>
                <a:tc>
                  <a:txBody>
                    <a:bodyPr/>
                    <a:lstStyle/>
                    <a:p>
                      <a:pPr algn="ctr"/>
                      <a:r>
                        <a:rPr lang="en-GB" sz="1600" b="0" dirty="0"/>
                        <a:t>Year 2</a:t>
                      </a:r>
                    </a:p>
                  </a:txBody>
                  <a:tcPr/>
                </a:tc>
                <a:extLst>
                  <a:ext uri="{0D108BD9-81ED-4DB2-BD59-A6C34878D82A}">
                    <a16:rowId xmlns:a16="http://schemas.microsoft.com/office/drawing/2014/main" val="3094042215"/>
                  </a:ext>
                </a:extLst>
              </a:tr>
              <a:tr h="453571">
                <a:tc>
                  <a:txBody>
                    <a:bodyPr/>
                    <a:lstStyle/>
                    <a:p>
                      <a:r>
                        <a:rPr lang="en-GB" sz="1600" b="0" dirty="0"/>
                        <a:t>1</a:t>
                      </a:r>
                    </a:p>
                  </a:txBody>
                  <a:tcPr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Overview and Framework</a:t>
                      </a:r>
                    </a:p>
                  </a:txBody>
                  <a:tcPr marL="68580" marR="68580" marT="0" marB="0"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Pattern</a:t>
                      </a:r>
                    </a:p>
                  </a:txBody>
                  <a:tcPr marL="68580" marR="68580" marT="0" marB="0" anchor="ctr"/>
                </a:tc>
                <a:extLst>
                  <a:ext uri="{0D108BD9-81ED-4DB2-BD59-A6C34878D82A}">
                    <a16:rowId xmlns:a16="http://schemas.microsoft.com/office/drawing/2014/main" val="1379821192"/>
                  </a:ext>
                </a:extLst>
              </a:tr>
              <a:tr h="453571">
                <a:tc>
                  <a:txBody>
                    <a:bodyPr/>
                    <a:lstStyle/>
                    <a:p>
                      <a:r>
                        <a:rPr lang="en-GB" sz="1600" b="0" dirty="0"/>
                        <a:t>2</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Counting and subitising 1</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a:solidFill>
                            <a:srgbClr val="000000"/>
                          </a:solidFill>
                          <a:effectLst/>
                          <a:latin typeface="+mn-lt"/>
                          <a:ea typeface="Calibri" panose="020F0502020204030204" pitchFamily="34" charset="0"/>
                          <a:cs typeface="Arial" panose="020B0604020202020204" pitchFamily="34" charset="0"/>
                        </a:rPr>
                        <a:t>Shape and Space</a:t>
                      </a:r>
                      <a:endParaRPr lang="en-GB" sz="1600" b="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5181547"/>
                  </a:ext>
                </a:extLst>
              </a:tr>
              <a:tr h="453571">
                <a:tc>
                  <a:txBody>
                    <a:bodyPr/>
                    <a:lstStyle/>
                    <a:p>
                      <a:r>
                        <a:rPr lang="en-GB" sz="1600" b="0" dirty="0"/>
                        <a:t>3</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Counting and subitising 2</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a:solidFill>
                            <a:srgbClr val="000000"/>
                          </a:solidFill>
                          <a:effectLst/>
                          <a:latin typeface="+mn-lt"/>
                          <a:ea typeface="Calibri" panose="020F0502020204030204" pitchFamily="34" charset="0"/>
                          <a:cs typeface="Arial" panose="020B0604020202020204" pitchFamily="34" charset="0"/>
                        </a:rPr>
                        <a:t>Measure : Making Comparisons</a:t>
                      </a:r>
                      <a:endParaRPr lang="en-GB" sz="1600" b="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3740932"/>
                  </a:ext>
                </a:extLst>
              </a:tr>
              <a:tr h="453571">
                <a:tc>
                  <a:txBody>
                    <a:bodyPr/>
                    <a:lstStyle/>
                    <a:p>
                      <a:r>
                        <a:rPr lang="en-GB" sz="1600" b="0" dirty="0"/>
                        <a:t>4</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Calculating and PS 1</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Sorting , Matching and HD</a:t>
                      </a:r>
                    </a:p>
                  </a:txBody>
                  <a:tcPr marL="68580" marR="68580" marT="0" marB="0" anchor="ctr"/>
                </a:tc>
                <a:extLst>
                  <a:ext uri="{0D108BD9-81ED-4DB2-BD59-A6C34878D82A}">
                    <a16:rowId xmlns:a16="http://schemas.microsoft.com/office/drawing/2014/main" val="62233455"/>
                  </a:ext>
                </a:extLst>
              </a:tr>
              <a:tr h="453571">
                <a:tc>
                  <a:txBody>
                    <a:bodyPr/>
                    <a:lstStyle/>
                    <a:p>
                      <a:r>
                        <a:rPr lang="en-GB" sz="1600" b="0" dirty="0"/>
                        <a:t>5</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Calculating and PS 2</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endParaRPr lang="en-GB" sz="1600" b="0">
                        <a:latin typeface="+mn-lt"/>
                      </a:endParaRPr>
                    </a:p>
                  </a:txBody>
                  <a:tcPr anchor="ctr"/>
                </a:tc>
                <a:extLst>
                  <a:ext uri="{0D108BD9-81ED-4DB2-BD59-A6C34878D82A}">
                    <a16:rowId xmlns:a16="http://schemas.microsoft.com/office/drawing/2014/main" val="1456948789"/>
                  </a:ext>
                </a:extLst>
              </a:tr>
              <a:tr h="453571">
                <a:tc>
                  <a:txBody>
                    <a:bodyPr/>
                    <a:lstStyle/>
                    <a:p>
                      <a:r>
                        <a:rPr lang="en-GB" sz="1600" b="0" dirty="0"/>
                        <a:t>6</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Numeracy through Block Play </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endParaRPr lang="en-GB" sz="1600" b="0" dirty="0">
                        <a:latin typeface="+mn-lt"/>
                      </a:endParaRPr>
                    </a:p>
                  </a:txBody>
                  <a:tcPr anchor="ctr"/>
                </a:tc>
                <a:extLst>
                  <a:ext uri="{0D108BD9-81ED-4DB2-BD59-A6C34878D82A}">
                    <a16:rowId xmlns:a16="http://schemas.microsoft.com/office/drawing/2014/main" val="663852923"/>
                  </a:ext>
                </a:extLst>
              </a:tr>
            </a:tbl>
          </a:graphicData>
        </a:graphic>
      </p:graphicFrame>
      <p:pic>
        <p:nvPicPr>
          <p:cNvPr id="16" name="Graphic 15" descr="Abacus outline">
            <a:extLst>
              <a:ext uri="{FF2B5EF4-FFF2-40B4-BE49-F238E27FC236}">
                <a16:creationId xmlns:a16="http://schemas.microsoft.com/office/drawing/2014/main" id="{4A2A7E2C-AADD-DA4F-A6EA-B2105B1588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3756" y="4834903"/>
            <a:ext cx="914400" cy="914400"/>
          </a:xfrm>
          <a:prstGeom prst="rect">
            <a:avLst/>
          </a:prstGeom>
        </p:spPr>
      </p:pic>
      <p:sp>
        <p:nvSpPr>
          <p:cNvPr id="3" name="Footer Placeholder 2">
            <a:extLst>
              <a:ext uri="{FF2B5EF4-FFF2-40B4-BE49-F238E27FC236}">
                <a16:creationId xmlns:a16="http://schemas.microsoft.com/office/drawing/2014/main" id="{AF5660D7-D943-49F1-8515-5D621C2A70A9}"/>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6850505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ACE-3EA2-2D45-8E83-1FEC16941730}"/>
              </a:ext>
            </a:extLst>
          </p:cNvPr>
          <p:cNvSpPr>
            <a:spLocks noGrp="1"/>
          </p:cNvSpPr>
          <p:nvPr>
            <p:ph type="title"/>
          </p:nvPr>
        </p:nvSpPr>
        <p:spPr>
          <a:xfrm>
            <a:off x="457200" y="911144"/>
            <a:ext cx="8229600" cy="654752"/>
          </a:xfrm>
        </p:spPr>
        <p:txBody>
          <a:bodyPr/>
          <a:lstStyle/>
          <a:p>
            <a:r>
              <a:rPr lang="en-GB" sz="2800" dirty="0"/>
              <a:t>Literacy for All in our Playrooms</a:t>
            </a:r>
          </a:p>
        </p:txBody>
      </p:sp>
      <p:grpSp>
        <p:nvGrpSpPr>
          <p:cNvPr id="9" name="Group 8">
            <a:extLst>
              <a:ext uri="{FF2B5EF4-FFF2-40B4-BE49-F238E27FC236}">
                <a16:creationId xmlns:a16="http://schemas.microsoft.com/office/drawing/2014/main" id="{E8FC16F0-5ED6-6F4A-8141-79E98086C257}"/>
              </a:ext>
            </a:extLst>
          </p:cNvPr>
          <p:cNvGrpSpPr/>
          <p:nvPr/>
        </p:nvGrpSpPr>
        <p:grpSpPr>
          <a:xfrm>
            <a:off x="418126" y="854536"/>
            <a:ext cx="7999275" cy="654390"/>
            <a:chOff x="1272566" y="-4203314"/>
            <a:chExt cx="7999275" cy="654390"/>
          </a:xfrm>
        </p:grpSpPr>
        <p:pic>
          <p:nvPicPr>
            <p:cNvPr id="4" name="Picture 3">
              <a:extLst>
                <a:ext uri="{FF2B5EF4-FFF2-40B4-BE49-F238E27FC236}">
                  <a16:creationId xmlns:a16="http://schemas.microsoft.com/office/drawing/2014/main" id="{927CB685-DC1F-A548-A6A4-AB31CA71F4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566" y="-4146706"/>
              <a:ext cx="1260512" cy="597782"/>
            </a:xfrm>
            <a:prstGeom prst="rect">
              <a:avLst/>
            </a:prstGeom>
            <a:noFill/>
          </p:spPr>
        </p:pic>
        <p:pic>
          <p:nvPicPr>
            <p:cNvPr id="6" name="Picture 5" descr="A picture containing drawing, device&#10;&#10;Description automatically generated">
              <a:extLst>
                <a:ext uri="{FF2B5EF4-FFF2-40B4-BE49-F238E27FC236}">
                  <a16:creationId xmlns:a16="http://schemas.microsoft.com/office/drawing/2014/main" id="{43E8138E-6574-5F48-94C6-633AD7FE536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59593" y="-4181012"/>
              <a:ext cx="616369" cy="597782"/>
            </a:xfrm>
            <a:prstGeom prst="rect">
              <a:avLst/>
            </a:prstGeom>
          </p:spPr>
        </p:pic>
        <p:pic>
          <p:nvPicPr>
            <p:cNvPr id="7" name="Picture 6" descr="C:\Users\ah1995074\Pictures\cropped-LEL-Logo-2.png">
              <a:extLst>
                <a:ext uri="{FF2B5EF4-FFF2-40B4-BE49-F238E27FC236}">
                  <a16:creationId xmlns:a16="http://schemas.microsoft.com/office/drawing/2014/main" id="{8E16948C-B377-2D4E-BDE4-257C623DBFB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9267" y="-4158710"/>
              <a:ext cx="573329" cy="553179"/>
            </a:xfrm>
            <a:prstGeom prst="rect">
              <a:avLst/>
            </a:prstGeom>
            <a:noFill/>
          </p:spPr>
        </p:pic>
        <p:pic>
          <p:nvPicPr>
            <p:cNvPr id="8" name="Picture 7">
              <a:extLst>
                <a:ext uri="{FF2B5EF4-FFF2-40B4-BE49-F238E27FC236}">
                  <a16:creationId xmlns:a16="http://schemas.microsoft.com/office/drawing/2014/main" id="{AE6EB3D1-05EF-DC4A-ACDD-CC39D729E45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22596" y="-4203314"/>
              <a:ext cx="749245" cy="654390"/>
            </a:xfrm>
            <a:prstGeom prst="rect">
              <a:avLst/>
            </a:prstGeom>
          </p:spPr>
        </p:pic>
      </p:grpSp>
      <p:graphicFrame>
        <p:nvGraphicFramePr>
          <p:cNvPr id="10" name="Table 10">
            <a:extLst>
              <a:ext uri="{FF2B5EF4-FFF2-40B4-BE49-F238E27FC236}">
                <a16:creationId xmlns:a16="http://schemas.microsoft.com/office/drawing/2014/main" id="{4986710F-7B0E-714D-AAA4-1050B804C73A}"/>
              </a:ext>
            </a:extLst>
          </p:cNvPr>
          <p:cNvGraphicFramePr>
            <a:graphicFrameLocks noGrp="1"/>
          </p:cNvGraphicFramePr>
          <p:nvPr/>
        </p:nvGraphicFramePr>
        <p:xfrm>
          <a:off x="1048382" y="1896425"/>
          <a:ext cx="7133602" cy="2930406"/>
        </p:xfrm>
        <a:graphic>
          <a:graphicData uri="http://schemas.openxmlformats.org/drawingml/2006/table">
            <a:tbl>
              <a:tblPr firstRow="1" firstCol="1" bandRow="1">
                <a:tableStyleId>{21E4AEA4-8DFA-4A89-87EB-49C32662AFE0}</a:tableStyleId>
              </a:tblPr>
              <a:tblGrid>
                <a:gridCol w="930142">
                  <a:extLst>
                    <a:ext uri="{9D8B030D-6E8A-4147-A177-3AD203B41FA5}">
                      <a16:colId xmlns:a16="http://schemas.microsoft.com/office/drawing/2014/main" val="2052170663"/>
                    </a:ext>
                  </a:extLst>
                </a:gridCol>
                <a:gridCol w="3130735">
                  <a:extLst>
                    <a:ext uri="{9D8B030D-6E8A-4147-A177-3AD203B41FA5}">
                      <a16:colId xmlns:a16="http://schemas.microsoft.com/office/drawing/2014/main" val="3833221068"/>
                    </a:ext>
                  </a:extLst>
                </a:gridCol>
                <a:gridCol w="3072725">
                  <a:extLst>
                    <a:ext uri="{9D8B030D-6E8A-4147-A177-3AD203B41FA5}">
                      <a16:colId xmlns:a16="http://schemas.microsoft.com/office/drawing/2014/main" val="4163300617"/>
                    </a:ext>
                  </a:extLst>
                </a:gridCol>
              </a:tblGrid>
              <a:tr h="488401">
                <a:tc>
                  <a:txBody>
                    <a:bodyPr/>
                    <a:lstStyle/>
                    <a:p>
                      <a:pPr algn="ctr">
                        <a:lnSpc>
                          <a:spcPct val="100000"/>
                        </a:lnSpc>
                      </a:pPr>
                      <a:r>
                        <a:rPr lang="en-GB" sz="1600" dirty="0"/>
                        <a:t>Session</a:t>
                      </a:r>
                    </a:p>
                  </a:txBody>
                  <a:tcPr anchor="ctr"/>
                </a:tc>
                <a:tc>
                  <a:txBody>
                    <a:bodyPr/>
                    <a:lstStyle/>
                    <a:p>
                      <a:pPr algn="ctr">
                        <a:lnSpc>
                          <a:spcPct val="100000"/>
                        </a:lnSpc>
                      </a:pPr>
                      <a:r>
                        <a:rPr lang="en-GB" sz="1600" dirty="0"/>
                        <a:t>Year 1</a:t>
                      </a:r>
                    </a:p>
                  </a:txBody>
                  <a:tcPr anchor="ctr"/>
                </a:tc>
                <a:tc>
                  <a:txBody>
                    <a:bodyPr/>
                    <a:lstStyle/>
                    <a:p>
                      <a:pPr algn="ctr">
                        <a:lnSpc>
                          <a:spcPct val="100000"/>
                        </a:lnSpc>
                      </a:pPr>
                      <a:r>
                        <a:rPr lang="en-GB" sz="1600" dirty="0"/>
                        <a:t>Year 2</a:t>
                      </a:r>
                    </a:p>
                  </a:txBody>
                  <a:tcPr anchor="ctr"/>
                </a:tc>
                <a:extLst>
                  <a:ext uri="{0D108BD9-81ED-4DB2-BD59-A6C34878D82A}">
                    <a16:rowId xmlns:a16="http://schemas.microsoft.com/office/drawing/2014/main" val="3094042215"/>
                  </a:ext>
                </a:extLst>
              </a:tr>
              <a:tr h="488401">
                <a:tc>
                  <a:txBody>
                    <a:bodyPr/>
                    <a:lstStyle/>
                    <a:p>
                      <a:pPr algn="ctr">
                        <a:lnSpc>
                          <a:spcPct val="100000"/>
                        </a:lnSpc>
                      </a:pPr>
                      <a:r>
                        <a:rPr lang="en-GB" sz="1600" dirty="0"/>
                        <a:t>1</a:t>
                      </a:r>
                    </a:p>
                  </a:txBody>
                  <a:tcPr anchor="ctr"/>
                </a:tc>
                <a:tc>
                  <a:txBody>
                    <a:bodyPr/>
                    <a:lstStyle/>
                    <a:p>
                      <a:pPr>
                        <a:lnSpc>
                          <a:spcPct val="100000"/>
                        </a:lnSpc>
                      </a:pPr>
                      <a:r>
                        <a:rPr lang="en-GB" sz="1600" dirty="0"/>
                        <a:t>Listening and Talking Overview</a:t>
                      </a:r>
                    </a:p>
                  </a:txBody>
                  <a:tcPr anchor="ctr"/>
                </a:tc>
                <a:tc>
                  <a:txBody>
                    <a:bodyPr/>
                    <a:lstStyle/>
                    <a:p>
                      <a:pPr>
                        <a:lnSpc>
                          <a:spcPct val="100000"/>
                        </a:lnSpc>
                      </a:pPr>
                      <a:r>
                        <a:rPr lang="en-GB" sz="1600" dirty="0"/>
                        <a:t>Developing Our Storytelling</a:t>
                      </a:r>
                    </a:p>
                  </a:txBody>
                  <a:tcPr anchor="ctr"/>
                </a:tc>
                <a:extLst>
                  <a:ext uri="{0D108BD9-81ED-4DB2-BD59-A6C34878D82A}">
                    <a16:rowId xmlns:a16="http://schemas.microsoft.com/office/drawing/2014/main" val="1379821192"/>
                  </a:ext>
                </a:extLst>
              </a:tr>
              <a:tr h="488401">
                <a:tc>
                  <a:txBody>
                    <a:bodyPr/>
                    <a:lstStyle/>
                    <a:p>
                      <a:pPr algn="ctr">
                        <a:lnSpc>
                          <a:spcPct val="100000"/>
                        </a:lnSpc>
                      </a:pPr>
                      <a:r>
                        <a:rPr lang="en-GB" sz="1600" dirty="0"/>
                        <a:t>2</a:t>
                      </a:r>
                    </a:p>
                  </a:txBody>
                  <a:tcPr anchor="ctr"/>
                </a:tc>
                <a:tc>
                  <a:txBody>
                    <a:bodyPr/>
                    <a:lstStyle/>
                    <a:p>
                      <a:pPr>
                        <a:lnSpc>
                          <a:spcPct val="100000"/>
                        </a:lnSpc>
                      </a:pPr>
                      <a:r>
                        <a:rPr lang="en-GB" sz="1600" dirty="0"/>
                        <a:t>Early Literacy Strategies</a:t>
                      </a:r>
                    </a:p>
                  </a:txBody>
                  <a:tcPr anchor="ctr"/>
                </a:tc>
                <a:tc>
                  <a:txBody>
                    <a:bodyPr/>
                    <a:lstStyle/>
                    <a:p>
                      <a:pPr>
                        <a:lnSpc>
                          <a:spcPct val="100000"/>
                        </a:lnSpc>
                      </a:pPr>
                      <a:r>
                        <a:rPr lang="en-GB" sz="1600" dirty="0"/>
                        <a:t>Early Writing and Mark Making</a:t>
                      </a:r>
                    </a:p>
                  </a:txBody>
                  <a:tcPr anchor="ctr"/>
                </a:tc>
                <a:extLst>
                  <a:ext uri="{0D108BD9-81ED-4DB2-BD59-A6C34878D82A}">
                    <a16:rowId xmlns:a16="http://schemas.microsoft.com/office/drawing/2014/main" val="3130616057"/>
                  </a:ext>
                </a:extLst>
              </a:tr>
              <a:tr h="488401">
                <a:tc>
                  <a:txBody>
                    <a:bodyPr/>
                    <a:lstStyle/>
                    <a:p>
                      <a:pPr algn="ctr">
                        <a:lnSpc>
                          <a:spcPct val="100000"/>
                        </a:lnSpc>
                      </a:pPr>
                      <a:r>
                        <a:rPr lang="en-GB" sz="1600" dirty="0"/>
                        <a:t>3</a:t>
                      </a:r>
                    </a:p>
                  </a:txBody>
                  <a:tcPr anchor="ctr"/>
                </a:tc>
                <a:tc>
                  <a:txBody>
                    <a:bodyPr/>
                    <a:lstStyle/>
                    <a:p>
                      <a:pPr>
                        <a:lnSpc>
                          <a:spcPct val="100000"/>
                        </a:lnSpc>
                      </a:pPr>
                      <a:r>
                        <a:rPr lang="en-GB" sz="1600" dirty="0"/>
                        <a:t>Phonological Awareness 1</a:t>
                      </a:r>
                    </a:p>
                  </a:txBody>
                  <a:tcPr anchor="ctr"/>
                </a:tc>
                <a:tc>
                  <a:txBody>
                    <a:bodyPr/>
                    <a:lstStyle/>
                    <a:p>
                      <a:pPr>
                        <a:lnSpc>
                          <a:spcPct val="100000"/>
                        </a:lnSpc>
                      </a:pPr>
                      <a:r>
                        <a:rPr lang="en-GB" sz="1600" dirty="0"/>
                        <a:t>Literacy through Block Play</a:t>
                      </a:r>
                    </a:p>
                  </a:txBody>
                  <a:tcPr anchor="ctr"/>
                </a:tc>
                <a:extLst>
                  <a:ext uri="{0D108BD9-81ED-4DB2-BD59-A6C34878D82A}">
                    <a16:rowId xmlns:a16="http://schemas.microsoft.com/office/drawing/2014/main" val="37825462"/>
                  </a:ext>
                </a:extLst>
              </a:tr>
              <a:tr h="488401">
                <a:tc>
                  <a:txBody>
                    <a:bodyPr/>
                    <a:lstStyle/>
                    <a:p>
                      <a:pPr algn="ctr">
                        <a:lnSpc>
                          <a:spcPct val="100000"/>
                        </a:lnSpc>
                      </a:pPr>
                      <a:r>
                        <a:rPr lang="en-GB" sz="1600" dirty="0"/>
                        <a:t>4</a:t>
                      </a:r>
                    </a:p>
                  </a:txBody>
                  <a:tcPr anchor="ctr"/>
                </a:tc>
                <a:tc>
                  <a:txBody>
                    <a:bodyPr/>
                    <a:lstStyle/>
                    <a:p>
                      <a:pPr>
                        <a:lnSpc>
                          <a:spcPct val="100000"/>
                        </a:lnSpc>
                      </a:pPr>
                      <a:r>
                        <a:rPr lang="en-GB" sz="1600" dirty="0"/>
                        <a:t>Phonological Awareness 2</a:t>
                      </a:r>
                    </a:p>
                  </a:txBody>
                  <a:tcPr anchor="ctr"/>
                </a:tc>
                <a:tc>
                  <a:txBody>
                    <a:bodyPr/>
                    <a:lstStyle/>
                    <a:p>
                      <a:pPr>
                        <a:lnSpc>
                          <a:spcPct val="100000"/>
                        </a:lnSpc>
                      </a:pPr>
                      <a:r>
                        <a:rPr lang="en-GB" sz="1600" dirty="0"/>
                        <a:t>Music and Phonological Awareness</a:t>
                      </a:r>
                    </a:p>
                  </a:txBody>
                  <a:tcPr anchor="ctr"/>
                </a:tc>
                <a:extLst>
                  <a:ext uri="{0D108BD9-81ED-4DB2-BD59-A6C34878D82A}">
                    <a16:rowId xmlns:a16="http://schemas.microsoft.com/office/drawing/2014/main" val="2212066780"/>
                  </a:ext>
                </a:extLst>
              </a:tr>
              <a:tr h="488401">
                <a:tc>
                  <a:txBody>
                    <a:bodyPr/>
                    <a:lstStyle/>
                    <a:p>
                      <a:pPr algn="ctr">
                        <a:lnSpc>
                          <a:spcPct val="100000"/>
                        </a:lnSpc>
                      </a:pPr>
                      <a:r>
                        <a:rPr lang="en-GB" sz="1600" dirty="0"/>
                        <a:t>5</a:t>
                      </a:r>
                    </a:p>
                  </a:txBody>
                  <a:tcPr anchor="ctr"/>
                </a:tc>
                <a:tc>
                  <a:txBody>
                    <a:bodyPr/>
                    <a:lstStyle/>
                    <a:p>
                      <a:pPr>
                        <a:lnSpc>
                          <a:spcPct val="100000"/>
                        </a:lnSpc>
                      </a:pPr>
                      <a:r>
                        <a:rPr lang="en-GB" sz="1600" dirty="0"/>
                        <a:t>Meeting the needs of EAL Learners</a:t>
                      </a:r>
                    </a:p>
                  </a:txBody>
                  <a:tcPr anchor="ctr"/>
                </a:tc>
                <a:tc>
                  <a:txBody>
                    <a:bodyPr/>
                    <a:lstStyle/>
                    <a:p>
                      <a:pPr>
                        <a:lnSpc>
                          <a:spcPct val="100000"/>
                        </a:lnSpc>
                      </a:pPr>
                      <a:endParaRPr lang="en-GB" sz="1600" dirty="0"/>
                    </a:p>
                  </a:txBody>
                  <a:tcPr anchor="ctr"/>
                </a:tc>
                <a:extLst>
                  <a:ext uri="{0D108BD9-81ED-4DB2-BD59-A6C34878D82A}">
                    <a16:rowId xmlns:a16="http://schemas.microsoft.com/office/drawing/2014/main" val="4104899489"/>
                  </a:ext>
                </a:extLst>
              </a:tr>
            </a:tbl>
          </a:graphicData>
        </a:graphic>
      </p:graphicFrame>
      <p:pic>
        <p:nvPicPr>
          <p:cNvPr id="14" name="Graphic 13" descr="Open book outline">
            <a:extLst>
              <a:ext uri="{FF2B5EF4-FFF2-40B4-BE49-F238E27FC236}">
                <a16:creationId xmlns:a16="http://schemas.microsoft.com/office/drawing/2014/main" id="{37EFE4D2-8229-0A49-96A3-8D262A5E6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7584" y="4826831"/>
            <a:ext cx="914400" cy="914400"/>
          </a:xfrm>
          <a:prstGeom prst="rect">
            <a:avLst/>
          </a:prstGeom>
        </p:spPr>
      </p:pic>
      <p:sp>
        <p:nvSpPr>
          <p:cNvPr id="3" name="Footer Placeholder 2">
            <a:extLst>
              <a:ext uri="{FF2B5EF4-FFF2-40B4-BE49-F238E27FC236}">
                <a16:creationId xmlns:a16="http://schemas.microsoft.com/office/drawing/2014/main" id="{F8C7AB9A-6C93-4175-9C0D-023C173351F4}"/>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25680088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09A3B-509F-5943-AD33-36BD3941ED16}"/>
              </a:ext>
            </a:extLst>
          </p:cNvPr>
          <p:cNvSpPr>
            <a:spLocks noGrp="1"/>
          </p:cNvSpPr>
          <p:nvPr>
            <p:ph idx="1"/>
          </p:nvPr>
        </p:nvSpPr>
        <p:spPr>
          <a:xfrm>
            <a:off x="457200" y="1828800"/>
            <a:ext cx="8229600" cy="3788231"/>
          </a:xfrm>
        </p:spPr>
        <p:txBody>
          <a:bodyPr/>
          <a:lstStyle/>
          <a:p>
            <a:pPr marL="0" indent="0" algn="ctr">
              <a:buNone/>
            </a:pPr>
            <a:r>
              <a:rPr lang="en-GB" sz="2800" i="1"/>
              <a:t>“Reflective practice initiates and reinforces a cycle of ongoing learning during which early childhood educators are challenged to become more open in their thinking, to learn from professional experience, and to become more flexible and adaptable in their practice”</a:t>
            </a:r>
          </a:p>
          <a:p>
            <a:pPr marL="0" indent="0" algn="r">
              <a:buNone/>
            </a:pPr>
            <a:r>
              <a:rPr lang="en-GB" sz="2000"/>
              <a:t>Jillian Rodd, Leadership in Early Childhood, p. 217</a:t>
            </a:r>
          </a:p>
        </p:txBody>
      </p:sp>
      <p:sp>
        <p:nvSpPr>
          <p:cNvPr id="2" name="Footer Placeholder 1">
            <a:extLst>
              <a:ext uri="{FF2B5EF4-FFF2-40B4-BE49-F238E27FC236}">
                <a16:creationId xmlns:a16="http://schemas.microsoft.com/office/drawing/2014/main" id="{6B5A1EB4-0AF6-4C84-BCCE-421695E13DD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7003972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4805-1499-B346-B996-DAECEE956D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7EB466-09DC-4449-99CD-7D70350B13DF}"/>
              </a:ext>
            </a:extLst>
          </p:cNvPr>
          <p:cNvSpPr>
            <a:spLocks noGrp="1"/>
          </p:cNvSpPr>
          <p:nvPr>
            <p:ph idx="1"/>
          </p:nvPr>
        </p:nvSpPr>
        <p:spPr>
          <a:xfrm>
            <a:off x="457200" y="1619252"/>
            <a:ext cx="8229600" cy="4016829"/>
          </a:xfrm>
        </p:spPr>
        <p:txBody>
          <a:bodyPr/>
          <a:lstStyle/>
          <a:p>
            <a:pPr marL="0" indent="0">
              <a:buNone/>
            </a:pPr>
            <a:endParaRPr lang="en-GB" dirty="0"/>
          </a:p>
          <a:p>
            <a:pPr marL="0" indent="0" algn="ctr">
              <a:buNone/>
            </a:pPr>
            <a:r>
              <a:rPr lang="en-GB" dirty="0"/>
              <a:t>“</a:t>
            </a:r>
            <a:r>
              <a:rPr lang="en-GB" i="1" dirty="0"/>
              <a:t>Much of Glasgow’s population is known to be more deprived than the rest of Scotland.  This is reflected in the city’s child population: 39% of Glasgow’s 100,000 children (2019) live in the 10% most deprived areas of Scotland, while only 4% live in the least deprived 10% of areas within Scotland.</a:t>
            </a:r>
          </a:p>
          <a:p>
            <a:pPr marL="0" indent="0" algn="r">
              <a:buNone/>
            </a:pPr>
            <a:r>
              <a:rPr lang="en-GB" sz="1400" i="1" dirty="0"/>
              <a:t>https://</a:t>
            </a:r>
            <a:r>
              <a:rPr lang="en-GB" sz="1400" i="1" dirty="0" err="1"/>
              <a:t>www.understandingglasgow.com</a:t>
            </a:r>
            <a:r>
              <a:rPr lang="en-GB" sz="1400" i="1" dirty="0"/>
              <a:t>/indicators/children/population/overview </a:t>
            </a:r>
          </a:p>
        </p:txBody>
      </p:sp>
      <p:sp>
        <p:nvSpPr>
          <p:cNvPr id="4" name="Footer Placeholder 3">
            <a:extLst>
              <a:ext uri="{FF2B5EF4-FFF2-40B4-BE49-F238E27FC236}">
                <a16:creationId xmlns:a16="http://schemas.microsoft.com/office/drawing/2014/main" id="{F2EE9241-D4DF-4244-A657-E2CF498FA81E}"/>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17529729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843241-51E4-46FC-987D-FA2B4CD2B90D}"/>
              </a:ext>
            </a:extLst>
          </p:cNvPr>
          <p:cNvSpPr txBox="1"/>
          <p:nvPr/>
        </p:nvSpPr>
        <p:spPr>
          <a:xfrm flipH="1">
            <a:off x="8034429" y="7512660"/>
            <a:ext cx="473045" cy="82703"/>
          </a:xfrm>
          <a:prstGeom prst="rect">
            <a:avLst/>
          </a:prstGeom>
          <a:solidFill>
            <a:srgbClr val="000000">
              <a:alpha val="50000"/>
            </a:srgbClr>
          </a:solidFill>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600">
                <a:solidFill>
                  <a:srgbClr val="FFFFFF"/>
                </a:solidFill>
              </a:rPr>
              <a:t>Click Ato dd text</a:t>
            </a:r>
          </a:p>
        </p:txBody>
      </p:sp>
      <p:sp>
        <p:nvSpPr>
          <p:cNvPr id="7" name="TextBox 6">
            <a:extLst>
              <a:ext uri="{FF2B5EF4-FFF2-40B4-BE49-F238E27FC236}">
                <a16:creationId xmlns:a16="http://schemas.microsoft.com/office/drawing/2014/main" id="{915B5371-4DED-494C-999D-7B6FB5B8D925}"/>
              </a:ext>
            </a:extLst>
          </p:cNvPr>
          <p:cNvSpPr txBox="1"/>
          <p:nvPr/>
        </p:nvSpPr>
        <p:spPr>
          <a:xfrm>
            <a:off x="4572000" y="1461799"/>
            <a:ext cx="3985907" cy="3380108"/>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lnSpcReduction="10000"/>
          </a:bodyPr>
          <a:lstStyle/>
          <a:p>
            <a:pPr>
              <a:lnSpc>
                <a:spcPct val="90000"/>
              </a:lnSpc>
              <a:spcAft>
                <a:spcPts val="450"/>
              </a:spcAft>
            </a:pPr>
            <a:r>
              <a:rPr lang="en-US" sz="2400">
                <a:solidFill>
                  <a:schemeClr val="bg2"/>
                </a:solidFill>
              </a:rPr>
              <a:t>This presentation provides support for newly appointed staff on the </a:t>
            </a:r>
            <a:r>
              <a:rPr lang="en-US" sz="2400" b="1">
                <a:solidFill>
                  <a:schemeClr val="bg2"/>
                </a:solidFill>
              </a:rPr>
              <a:t>National Induction Resource.</a:t>
            </a:r>
          </a:p>
          <a:p>
            <a:pPr>
              <a:lnSpc>
                <a:spcPct val="90000"/>
              </a:lnSpc>
              <a:spcAft>
                <a:spcPts val="450"/>
              </a:spcAft>
            </a:pPr>
            <a:endParaRPr lang="en-US" sz="2400">
              <a:solidFill>
                <a:schemeClr val="bg2"/>
              </a:solidFill>
            </a:endParaRPr>
          </a:p>
          <a:p>
            <a:pPr>
              <a:lnSpc>
                <a:spcPct val="90000"/>
              </a:lnSpc>
              <a:spcAft>
                <a:spcPts val="450"/>
              </a:spcAft>
            </a:pPr>
            <a:r>
              <a:rPr lang="en-US" sz="2400">
                <a:solidFill>
                  <a:schemeClr val="bg2"/>
                </a:solidFill>
              </a:rPr>
              <a:t>The document places emphasis on ensuring that all children have access to a highly skilled and motivated workforce.</a:t>
            </a:r>
          </a:p>
        </p:txBody>
      </p:sp>
      <p:pic>
        <p:nvPicPr>
          <p:cNvPr id="3" name="Picture 2" descr="A picture containing graphical user interface&#10;&#10;Description automatically generated">
            <a:extLst>
              <a:ext uri="{FF2B5EF4-FFF2-40B4-BE49-F238E27FC236}">
                <a16:creationId xmlns:a16="http://schemas.microsoft.com/office/drawing/2014/main" id="{3134ED2C-5F94-0C48-90EC-DE1EC25C8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36" y="944880"/>
            <a:ext cx="3318948" cy="46482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28054772-C2C3-4985-BC59-FF1246F65F36}"/>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19534880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3EEDA-4367-41B7-81BC-C9A106056445}"/>
              </a:ext>
            </a:extLst>
          </p:cNvPr>
          <p:cNvSpPr txBox="1"/>
          <p:nvPr/>
        </p:nvSpPr>
        <p:spPr>
          <a:xfrm>
            <a:off x="461219" y="2337585"/>
            <a:ext cx="7939831" cy="3181103"/>
          </a:xfrm>
          <a:prstGeom prst="rect">
            <a:avLst/>
          </a:prstGeom>
        </p:spPr>
        <p:txBody>
          <a:bodyPr rot="0" spcFirstLastPara="0" vertOverflow="overflow" horzOverflow="overflow" vert="horz" lIns="68580" tIns="34290" rIns="68580" bIns="34290" numCol="1" spcCol="0" rtlCol="0" fromWordArt="0" anchor="ctr" anchorCtr="0" forceAA="0" compatLnSpc="1">
            <a:prstTxWarp prst="textNoShape">
              <a:avLst/>
            </a:prstTxWarp>
            <a:normAutofit fontScale="77500" lnSpcReduction="20000"/>
          </a:bodyPr>
          <a:lstStyle/>
          <a:p>
            <a:pPr>
              <a:lnSpc>
                <a:spcPct val="90000"/>
              </a:lnSpc>
              <a:spcBef>
                <a:spcPct val="0"/>
              </a:spcBef>
              <a:spcAft>
                <a:spcPts val="450"/>
              </a:spcAft>
            </a:pPr>
            <a:r>
              <a:rPr lang="en-US" sz="2100" dirty="0">
                <a:latin typeface="+mj-lt"/>
                <a:ea typeface="+mj-ea"/>
                <a:cs typeface="+mj-cs"/>
              </a:rPr>
              <a:t>Multiple Choice questions 8</a:t>
            </a:r>
          </a:p>
          <a:p>
            <a:pPr>
              <a:lnSpc>
                <a:spcPct val="90000"/>
              </a:lnSpc>
              <a:spcBef>
                <a:spcPct val="0"/>
              </a:spcBef>
              <a:spcAft>
                <a:spcPts val="450"/>
              </a:spcAft>
            </a:pPr>
            <a:r>
              <a:rPr lang="en-US" sz="2100" dirty="0">
                <a:latin typeface="+mj-lt"/>
                <a:ea typeface="+mj-ea"/>
                <a:cs typeface="+mj-cs"/>
              </a:rPr>
              <a:t>Easy questions</a:t>
            </a:r>
          </a:p>
          <a:p>
            <a:pPr>
              <a:lnSpc>
                <a:spcPct val="90000"/>
              </a:lnSpc>
              <a:spcBef>
                <a:spcPct val="0"/>
              </a:spcBef>
              <a:spcAft>
                <a:spcPts val="450"/>
              </a:spcAft>
            </a:pPr>
            <a:endParaRPr lang="en-US" sz="2100" dirty="0">
              <a:latin typeface="+mj-lt"/>
              <a:ea typeface="+mj-ea"/>
              <a:cs typeface="+mj-cs"/>
            </a:endParaRPr>
          </a:p>
          <a:p>
            <a:pPr marL="457200" indent="-457200">
              <a:lnSpc>
                <a:spcPct val="90000"/>
              </a:lnSpc>
              <a:spcBef>
                <a:spcPct val="0"/>
              </a:spcBef>
              <a:spcAft>
                <a:spcPts val="450"/>
              </a:spcAft>
              <a:buFont typeface="+mj-lt"/>
              <a:buAutoNum type="arabicPeriod"/>
            </a:pPr>
            <a:r>
              <a:rPr lang="en-US" sz="2100" dirty="0">
                <a:latin typeface="+mj-lt"/>
                <a:ea typeface="+mj-ea"/>
                <a:cs typeface="+mj-cs"/>
              </a:rPr>
              <a:t>Why do you have a mentor in your work place?</a:t>
            </a:r>
          </a:p>
          <a:p>
            <a:pPr marL="457200" indent="-457200">
              <a:lnSpc>
                <a:spcPct val="90000"/>
              </a:lnSpc>
              <a:spcBef>
                <a:spcPct val="0"/>
              </a:spcBef>
              <a:spcAft>
                <a:spcPts val="450"/>
              </a:spcAft>
              <a:buFont typeface="+mj-lt"/>
              <a:buAutoNum type="arabicPeriod"/>
            </a:pPr>
            <a:r>
              <a:rPr lang="en-US" sz="2100" dirty="0">
                <a:latin typeface="+mj-lt"/>
                <a:ea typeface="+mj-ea"/>
                <a:cs typeface="+mj-cs"/>
              </a:rPr>
              <a:t>How many sections are in the NIR resource?</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is the name of the regulatory body for social service workers?</a:t>
            </a:r>
          </a:p>
          <a:p>
            <a:pPr marL="457200" indent="-457200">
              <a:lnSpc>
                <a:spcPct val="90000"/>
              </a:lnSpc>
              <a:spcBef>
                <a:spcPct val="0"/>
              </a:spcBef>
              <a:spcAft>
                <a:spcPts val="450"/>
              </a:spcAft>
              <a:buFont typeface="+mj-lt"/>
              <a:buAutoNum type="arabicPeriod"/>
            </a:pPr>
            <a:r>
              <a:rPr lang="en-US" sz="2100" dirty="0">
                <a:latin typeface="+mj-lt"/>
                <a:ea typeface="+mj-ea"/>
                <a:cs typeface="+mj-cs"/>
              </a:rPr>
              <a:t>How many hours of CPL should you carry out over five years?</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are the three key elements of a high quality provision?</a:t>
            </a:r>
          </a:p>
          <a:p>
            <a:pPr marL="457200" indent="-457200">
              <a:lnSpc>
                <a:spcPct val="90000"/>
              </a:lnSpc>
              <a:spcBef>
                <a:spcPct val="0"/>
              </a:spcBef>
              <a:spcAft>
                <a:spcPts val="450"/>
              </a:spcAft>
              <a:buFont typeface="+mj-lt"/>
              <a:buAutoNum type="arabicPeriod"/>
            </a:pPr>
            <a:r>
              <a:rPr lang="en-US" sz="2100" dirty="0">
                <a:latin typeface="+mj-lt"/>
                <a:ea typeface="+mj-ea"/>
                <a:cs typeface="+mj-cs"/>
              </a:rPr>
              <a:t>Over how many months should you aim to complete the reflective questions with your mentor?</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Where can you find out about the key attributes that everyone working with children, young people and their families should have?</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does ELC stand for?</a:t>
            </a:r>
          </a:p>
          <a:p>
            <a:pPr marL="457200" indent="-457200">
              <a:lnSpc>
                <a:spcPct val="90000"/>
              </a:lnSpc>
              <a:spcBef>
                <a:spcPct val="0"/>
              </a:spcBef>
              <a:spcAft>
                <a:spcPts val="450"/>
              </a:spcAft>
              <a:buFont typeface="+mj-lt"/>
              <a:buAutoNum type="arabicPeriod"/>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p:txBody>
      </p:sp>
      <p:sp>
        <p:nvSpPr>
          <p:cNvPr id="2" name="Footer Placeholder 1">
            <a:extLst>
              <a:ext uri="{FF2B5EF4-FFF2-40B4-BE49-F238E27FC236}">
                <a16:creationId xmlns:a16="http://schemas.microsoft.com/office/drawing/2014/main" id="{3106018D-0E6C-4B68-A78A-30E07D62121F}"/>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30445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0" y="840696"/>
            <a:ext cx="9144000" cy="1143000"/>
          </a:xfrm>
        </p:spPr>
        <p:txBody>
          <a:bodyPr/>
          <a:lstStyle/>
          <a:p>
            <a:pPr marL="368300"/>
            <a:r>
              <a:rPr lang="en-GB" sz="2800" dirty="0">
                <a:solidFill>
                  <a:srgbClr val="333333"/>
                </a:solidFill>
                <a:cs typeface="Calibri"/>
              </a:rPr>
              <a:t>Developing good communication with children, families and colleagues</a:t>
            </a:r>
            <a:endParaRPr lang="en-GB" sz="2800" dirty="0"/>
          </a:p>
        </p:txBody>
      </p:sp>
      <p:sp>
        <p:nvSpPr>
          <p:cNvPr id="5" name="Rectangle 4">
            <a:extLst>
              <a:ext uri="{FF2B5EF4-FFF2-40B4-BE49-F238E27FC236}">
                <a16:creationId xmlns:a16="http://schemas.microsoft.com/office/drawing/2014/main" id="{DD97A875-8820-1849-9E07-13F545E2D1FF}"/>
              </a:ext>
            </a:extLst>
          </p:cNvPr>
          <p:cNvSpPr/>
          <p:nvPr/>
        </p:nvSpPr>
        <p:spPr>
          <a:xfrm>
            <a:off x="409575" y="1869396"/>
            <a:ext cx="8324850" cy="3724096"/>
          </a:xfrm>
          <a:prstGeom prst="rect">
            <a:avLst/>
          </a:prstGeom>
        </p:spPr>
        <p:txBody>
          <a:bodyPr wrap="square">
            <a:spAutoFit/>
          </a:bodyPr>
          <a:lstStyle/>
          <a:p>
            <a:pPr marL="285750" indent="-285750">
              <a:buFont typeface="Arial" panose="020B0604020202020204" pitchFamily="34" charset="0"/>
              <a:buChar char="•"/>
            </a:pPr>
            <a:r>
              <a:rPr lang="en-GB" dirty="0"/>
              <a:t>Recognise that the needs and strengths of children, young people and families are unique and will be influenced by their environment, backgrounds and circumstances</a:t>
            </a:r>
          </a:p>
          <a:p>
            <a:pPr marL="285750" indent="-285750">
              <a:buFont typeface="Arial" panose="020B0604020202020204" pitchFamily="34" charset="0"/>
              <a:buChar char="•"/>
            </a:pPr>
            <a:r>
              <a:rPr lang="en-GB" dirty="0"/>
              <a:t>Include children, young people and families as active participants, listening to them, offering choices</a:t>
            </a:r>
          </a:p>
          <a:p>
            <a:pPr marL="285750" indent="-285750">
              <a:buFont typeface="Arial" panose="020B0604020202020204" pitchFamily="34" charset="0"/>
              <a:buChar char="•"/>
            </a:pPr>
            <a:r>
              <a:rPr lang="en-GB" dirty="0"/>
              <a:t>Explain decisions and ensure children, young people and families fully understand them and their implications, especially if the final decision isn't what they hoped for.</a:t>
            </a:r>
          </a:p>
          <a:p>
            <a:pPr marL="285750" indent="-285750">
              <a:buFont typeface="Arial" panose="020B0604020202020204" pitchFamily="34" charset="0"/>
              <a:buChar char="•"/>
            </a:pPr>
            <a:r>
              <a:rPr lang="en-GB" dirty="0"/>
              <a:t>Keep children, young people &amp; families informed of progress</a:t>
            </a:r>
          </a:p>
          <a:p>
            <a:pPr marL="285750" indent="-285750">
              <a:buFont typeface="Arial" panose="020B0604020202020204" pitchFamily="34" charset="0"/>
              <a:buChar char="•"/>
            </a:pPr>
            <a:r>
              <a:rPr lang="en-GB" dirty="0"/>
              <a:t>Understand the extent of your own role and be aware of the roles of colleagues</a:t>
            </a:r>
          </a:p>
          <a:p>
            <a:pPr marL="285750" indent="-285750">
              <a:buFont typeface="Arial" panose="020B0604020202020204" pitchFamily="34" charset="0"/>
              <a:buChar char="•"/>
            </a:pPr>
            <a:r>
              <a:rPr lang="en-GB" dirty="0"/>
              <a:t>Respect and value the contribution of other workers</a:t>
            </a:r>
          </a:p>
          <a:p>
            <a:pPr marL="285750" indent="-285750">
              <a:buFont typeface="Arial" panose="020B0604020202020204" pitchFamily="34" charset="0"/>
              <a:buChar char="•"/>
            </a:pPr>
            <a:r>
              <a:rPr lang="en-GB" dirty="0"/>
              <a:t>Know what information to share, when to share it and with whom</a:t>
            </a:r>
          </a:p>
          <a:p>
            <a:pPr marL="285750" indent="-285750">
              <a:buFont typeface="Arial" panose="020B0604020202020204" pitchFamily="34" charset="0"/>
              <a:buChar char="•"/>
            </a:pPr>
            <a:endParaRPr lang="en-GB" dirty="0"/>
          </a:p>
          <a:p>
            <a:r>
              <a:rPr lang="en-GB" b="1" dirty="0"/>
              <a:t>Reflective Questions</a:t>
            </a:r>
          </a:p>
          <a:p>
            <a:pPr marL="541338"/>
            <a:r>
              <a:rPr lang="en-GB" sz="2000" dirty="0"/>
              <a:t>How confident are you communicating with parents?</a:t>
            </a:r>
          </a:p>
        </p:txBody>
      </p:sp>
      <p:sp>
        <p:nvSpPr>
          <p:cNvPr id="3" name="Footer Placeholder 2">
            <a:extLst>
              <a:ext uri="{FF2B5EF4-FFF2-40B4-BE49-F238E27FC236}">
                <a16:creationId xmlns:a16="http://schemas.microsoft.com/office/drawing/2014/main" id="{44A9453E-5529-4862-8399-B8A4246B8DF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4934461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pPr marL="279400"/>
            <a:r>
              <a:rPr lang="en-GB" sz="2800" dirty="0">
                <a:solidFill>
                  <a:srgbClr val="333333"/>
                </a:solidFill>
                <a:cs typeface="Calibri"/>
              </a:rPr>
              <a:t> Responsibilities in respect of keeping children safe </a:t>
            </a:r>
            <a:br>
              <a:rPr lang="en-GB" sz="2800" dirty="0">
                <a:solidFill>
                  <a:srgbClr val="333333"/>
                </a:solidFill>
                <a:cs typeface="Calibri"/>
              </a:rPr>
            </a:br>
            <a:r>
              <a:rPr lang="en-GB" sz="2800" dirty="0">
                <a:solidFill>
                  <a:srgbClr val="333333"/>
                </a:solidFill>
                <a:cs typeface="Calibri"/>
              </a:rPr>
              <a:t>and child protection</a:t>
            </a: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959429"/>
            <a:ext cx="8229600" cy="3810002"/>
          </a:xfrm>
        </p:spPr>
        <p:txBody>
          <a:bodyPr/>
          <a:lstStyle/>
          <a:p>
            <a:pPr marL="285750" indent="-285750"/>
            <a:r>
              <a:rPr lang="en-GB" sz="1800" dirty="0"/>
              <a:t>Understand appropriate child protection procedures and act accordingly</a:t>
            </a:r>
          </a:p>
          <a:p>
            <a:pPr marL="285750" indent="-285750"/>
            <a:r>
              <a:rPr lang="en-GB" sz="1800" dirty="0"/>
              <a:t>Consider the needs and potential risks for each child &amp; young person in the context of where they live, their relationships and their wider world</a:t>
            </a:r>
          </a:p>
          <a:p>
            <a:pPr marL="285750" indent="-285750"/>
            <a:r>
              <a:rPr lang="en-GB" sz="1800" dirty="0"/>
              <a:t>Ensure children, young people and families understand what information will be kept in confidence; and why some information from or about them may be shared</a:t>
            </a:r>
            <a:endParaRPr lang="en-GB" dirty="0"/>
          </a:p>
          <a:p>
            <a:pPr marL="42862" indent="0">
              <a:buNone/>
            </a:pPr>
            <a:endParaRPr lang="en-GB" sz="2100" b="1" dirty="0"/>
          </a:p>
          <a:p>
            <a:pPr marL="42862" indent="0">
              <a:buNone/>
            </a:pPr>
            <a:r>
              <a:rPr lang="en-GB" sz="1800" b="1" dirty="0"/>
              <a:t>Reflective Questions -</a:t>
            </a:r>
            <a:endParaRPr lang="en-GB" sz="1800" dirty="0"/>
          </a:p>
          <a:p>
            <a:pPr marL="300038" lvl="1" indent="0">
              <a:buNone/>
            </a:pPr>
            <a:r>
              <a:rPr lang="en-GB" sz="1800" dirty="0"/>
              <a:t>Do you feel comfortable with your level of skills and knowledge in relation to child protection? Do you feel equipped to act if you needed to? If not, where can you go for help?</a:t>
            </a:r>
          </a:p>
          <a:p>
            <a:pPr marL="300038" lvl="1" indent="0">
              <a:buNone/>
            </a:pPr>
            <a:r>
              <a:rPr lang="en-GB" sz="1800" dirty="0"/>
              <a:t>Do you know which staff have specific child protection responsibilities?</a:t>
            </a:r>
          </a:p>
          <a:p>
            <a:pPr marL="300038" lvl="1" indent="0">
              <a:buNone/>
            </a:pPr>
            <a:endParaRPr lang="en-GB" sz="1800" dirty="0"/>
          </a:p>
          <a:p>
            <a:pPr marL="0" indent="0">
              <a:buNone/>
            </a:pPr>
            <a:endParaRPr lang="en-GB" dirty="0"/>
          </a:p>
        </p:txBody>
      </p:sp>
      <p:sp>
        <p:nvSpPr>
          <p:cNvPr id="4" name="Footer Placeholder 3">
            <a:extLst>
              <a:ext uri="{FF2B5EF4-FFF2-40B4-BE49-F238E27FC236}">
                <a16:creationId xmlns:a16="http://schemas.microsoft.com/office/drawing/2014/main" id="{CF16B3FB-E3BA-4FDB-B92B-9F4EB941FB6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85562101"/>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r>
              <a:rPr lang="en-GB" sz="2800" dirty="0">
                <a:solidFill>
                  <a:srgbClr val="333333"/>
                </a:solidFill>
                <a:cs typeface="Calibri"/>
              </a:rPr>
              <a:t> Developing trusting relationships with children and their families.</a:t>
            </a: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807029"/>
            <a:ext cx="8229600" cy="3810002"/>
          </a:xfrm>
        </p:spPr>
        <p:txBody>
          <a:bodyPr/>
          <a:lstStyle/>
          <a:p>
            <a:r>
              <a:rPr lang="en-GB" sz="1800" dirty="0"/>
              <a:t>Understand your impact on children, young people and families and how they might perceive you. Adapt your tone, language and behaviour to suit the circumstances.</a:t>
            </a:r>
          </a:p>
          <a:p>
            <a:r>
              <a:rPr lang="en-GB" sz="1800" dirty="0"/>
              <a:t>Help identify and work with the needs and strengths in parents, carers and their networks in the interests of children and young people for whom they care.</a:t>
            </a:r>
          </a:p>
          <a:p>
            <a:pPr marL="0" indent="0">
              <a:buNone/>
            </a:pPr>
            <a:endParaRPr lang="en-GB" sz="1800" dirty="0"/>
          </a:p>
          <a:p>
            <a:pPr marL="0" indent="0">
              <a:buNone/>
            </a:pPr>
            <a:r>
              <a:rPr lang="en-GB" sz="1800" b="1" dirty="0"/>
              <a:t>Reflective Questions</a:t>
            </a:r>
          </a:p>
          <a:p>
            <a:pPr marL="503238" indent="0">
              <a:buNone/>
            </a:pPr>
            <a:r>
              <a:rPr lang="en-GB" sz="1800" dirty="0"/>
              <a:t>How do you make children feel welcomed into our setting? </a:t>
            </a:r>
          </a:p>
          <a:p>
            <a:pPr marL="503238" indent="0">
              <a:buNone/>
            </a:pPr>
            <a:r>
              <a:rPr lang="en-GB" sz="1800" dirty="0"/>
              <a:t>What do you notice about how the staff create a warm, loving environment for children?</a:t>
            </a:r>
          </a:p>
          <a:p>
            <a:pPr marL="503238" indent="0">
              <a:buNone/>
            </a:pPr>
            <a:r>
              <a:rPr lang="en-GB" sz="1800" dirty="0"/>
              <a:t>How are you developing your relationships with parents and carers? Are you finding any of these relationships difficult or challenging? Why do you think this is? </a:t>
            </a:r>
          </a:p>
        </p:txBody>
      </p:sp>
      <p:sp>
        <p:nvSpPr>
          <p:cNvPr id="4" name="Footer Placeholder 3">
            <a:extLst>
              <a:ext uri="{FF2B5EF4-FFF2-40B4-BE49-F238E27FC236}">
                <a16:creationId xmlns:a16="http://schemas.microsoft.com/office/drawing/2014/main" id="{F4DD7ACC-C5AF-460E-BA74-46937A64C5F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8088972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BB7F-4099-6140-8790-87A4B169FD09}"/>
              </a:ext>
            </a:extLst>
          </p:cNvPr>
          <p:cNvSpPr>
            <a:spLocks noGrp="1"/>
          </p:cNvSpPr>
          <p:nvPr>
            <p:ph type="title"/>
          </p:nvPr>
        </p:nvSpPr>
        <p:spPr>
          <a:xfrm>
            <a:off x="457199" y="86899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800" dirty="0"/>
            </a:br>
            <a:endParaRPr lang="en-GB" sz="2800" dirty="0"/>
          </a:p>
        </p:txBody>
      </p:sp>
      <p:sp>
        <p:nvSpPr>
          <p:cNvPr id="4" name="Rectangle: Rounded Corners 12">
            <a:extLst>
              <a:ext uri="{FF2B5EF4-FFF2-40B4-BE49-F238E27FC236}">
                <a16:creationId xmlns:a16="http://schemas.microsoft.com/office/drawing/2014/main" id="{0E27965F-B414-3D4A-B09A-1FDBE6E5CC54}"/>
              </a:ext>
            </a:extLst>
          </p:cNvPr>
          <p:cNvSpPr>
            <a:spLocks noChangeAspect="1"/>
          </p:cNvSpPr>
          <p:nvPr/>
        </p:nvSpPr>
        <p:spPr>
          <a:xfrm>
            <a:off x="1692000" y="2962048"/>
            <a:ext cx="5760000" cy="2017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solidFill>
                  <a:schemeClr val="tx1"/>
                </a:solidFill>
              </a:rPr>
              <a:t>are highly motivated and have a commitment to improving outcomes for children and families</a:t>
            </a:r>
            <a:endParaRPr lang="en-GB" sz="2800" dirty="0"/>
          </a:p>
        </p:txBody>
      </p:sp>
      <p:pic>
        <p:nvPicPr>
          <p:cNvPr id="11" name="Graphic 10" descr="Man with baby outline">
            <a:extLst>
              <a:ext uri="{FF2B5EF4-FFF2-40B4-BE49-F238E27FC236}">
                <a16:creationId xmlns:a16="http://schemas.microsoft.com/office/drawing/2014/main" id="{75D948A5-0848-374A-B050-3264179211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7680" y="3895952"/>
            <a:ext cx="1779618" cy="1779618"/>
          </a:xfrm>
          <a:prstGeom prst="rect">
            <a:avLst/>
          </a:prstGeom>
        </p:spPr>
      </p:pic>
      <p:sp>
        <p:nvSpPr>
          <p:cNvPr id="3" name="Footer Placeholder 2">
            <a:extLst>
              <a:ext uri="{FF2B5EF4-FFF2-40B4-BE49-F238E27FC236}">
                <a16:creationId xmlns:a16="http://schemas.microsoft.com/office/drawing/2014/main" id="{90BCA338-1D46-4AAE-9634-5E02BFA1DA04}"/>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39137347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6307-D768-A54A-BB85-E189DBF7ED41}"/>
              </a:ext>
            </a:extLst>
          </p:cNvPr>
          <p:cNvSpPr>
            <a:spLocks noGrp="1"/>
          </p:cNvSpPr>
          <p:nvPr>
            <p:ph type="title"/>
          </p:nvPr>
        </p:nvSpPr>
        <p:spPr>
          <a:xfrm>
            <a:off x="457200" y="1074420"/>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5" name="Rectangle: Rounded Corners 14">
            <a:extLst>
              <a:ext uri="{FF2B5EF4-FFF2-40B4-BE49-F238E27FC236}">
                <a16:creationId xmlns:a16="http://schemas.microsoft.com/office/drawing/2014/main" id="{BF830634-DA1D-F94A-A3A0-FD1609FA372E}"/>
              </a:ext>
            </a:extLst>
          </p:cNvPr>
          <p:cNvSpPr/>
          <p:nvPr/>
        </p:nvSpPr>
        <p:spPr>
          <a:xfrm>
            <a:off x="1692000" y="2972670"/>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450"/>
              </a:spcAft>
            </a:pPr>
            <a:r>
              <a:rPr lang="en-GB" sz="2800" dirty="0">
                <a:solidFill>
                  <a:schemeClr val="tx1"/>
                </a:solidFill>
              </a:rPr>
              <a:t>demonstrate patience, compassion and a sense of fun and enjoyment in working with young children</a:t>
            </a:r>
            <a:endParaRPr lang="en-US" sz="1350" dirty="0">
              <a:cs typeface="Calibri"/>
            </a:endParaRPr>
          </a:p>
        </p:txBody>
      </p:sp>
      <p:pic>
        <p:nvPicPr>
          <p:cNvPr id="17" name="Graphic 16" descr="Dance outline">
            <a:extLst>
              <a:ext uri="{FF2B5EF4-FFF2-40B4-BE49-F238E27FC236}">
                <a16:creationId xmlns:a16="http://schemas.microsoft.com/office/drawing/2014/main" id="{109B82DF-60F5-C946-97B5-201A068988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2657400"/>
            <a:ext cx="1143000" cy="1143000"/>
          </a:xfrm>
          <a:prstGeom prst="rect">
            <a:avLst/>
          </a:prstGeom>
        </p:spPr>
      </p:pic>
      <p:pic>
        <p:nvPicPr>
          <p:cNvPr id="23" name="Graphic 22" descr="Grinning face outline with solid fill">
            <a:extLst>
              <a:ext uri="{FF2B5EF4-FFF2-40B4-BE49-F238E27FC236}">
                <a16:creationId xmlns:a16="http://schemas.microsoft.com/office/drawing/2014/main" id="{4AC0DBF7-2BEA-0042-942B-45A530AA41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4400" y="4643681"/>
            <a:ext cx="914400" cy="914400"/>
          </a:xfrm>
          <a:prstGeom prst="rect">
            <a:avLst/>
          </a:prstGeom>
        </p:spPr>
      </p:pic>
      <p:sp>
        <p:nvSpPr>
          <p:cNvPr id="3" name="Footer Placeholder 2">
            <a:extLst>
              <a:ext uri="{FF2B5EF4-FFF2-40B4-BE49-F238E27FC236}">
                <a16:creationId xmlns:a16="http://schemas.microsoft.com/office/drawing/2014/main" id="{CCBCB603-4AB3-4B67-980A-C05AD8CC9ED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90643992"/>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3C2A-921A-7F41-AD4F-26809BC2092C}"/>
              </a:ext>
            </a:extLst>
          </p:cNvPr>
          <p:cNvSpPr>
            <a:spLocks noGrp="1"/>
          </p:cNvSpPr>
          <p:nvPr>
            <p:ph type="title"/>
          </p:nvPr>
        </p:nvSpPr>
        <p:spPr>
          <a:xfrm>
            <a:off x="457199" y="89185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6" name="Rectangle: Rounded Corners 15">
            <a:extLst>
              <a:ext uri="{FF2B5EF4-FFF2-40B4-BE49-F238E27FC236}">
                <a16:creationId xmlns:a16="http://schemas.microsoft.com/office/drawing/2014/main" id="{E83C11BF-D09C-D34F-A6F7-8F0EF020A319}"/>
              </a:ext>
            </a:extLst>
          </p:cNvPr>
          <p:cNvSpPr/>
          <p:nvPr/>
        </p:nvSpPr>
        <p:spPr>
          <a:xfrm>
            <a:off x="1691999" y="3090986"/>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solidFill>
                  <a:schemeClr val="tx1"/>
                </a:solidFill>
              </a:rPr>
              <a:t>are eager to learn and understand the need to develop your knowledge and skills</a:t>
            </a:r>
            <a:endParaRPr lang="en-GB" sz="2800" dirty="0">
              <a:ea typeface="+mn-lt"/>
              <a:cs typeface="+mn-lt"/>
            </a:endParaRPr>
          </a:p>
        </p:txBody>
      </p:sp>
      <p:pic>
        <p:nvPicPr>
          <p:cNvPr id="11" name="Graphic 10" descr="Classroom outline">
            <a:extLst>
              <a:ext uri="{FF2B5EF4-FFF2-40B4-BE49-F238E27FC236}">
                <a16:creationId xmlns:a16="http://schemas.microsoft.com/office/drawing/2014/main" id="{71C0C1B6-8627-8749-A10A-F7290C11DC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100" y="2633786"/>
            <a:ext cx="914400" cy="914400"/>
          </a:xfrm>
          <a:prstGeom prst="rect">
            <a:avLst/>
          </a:prstGeom>
        </p:spPr>
      </p:pic>
      <p:pic>
        <p:nvPicPr>
          <p:cNvPr id="13" name="Graphic 12" descr="Books outline">
            <a:extLst>
              <a:ext uri="{FF2B5EF4-FFF2-40B4-BE49-F238E27FC236}">
                <a16:creationId xmlns:a16="http://schemas.microsoft.com/office/drawing/2014/main" id="{D348CC3A-8988-B546-8AC2-7EC1CC6E8D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399" y="4823143"/>
            <a:ext cx="914400" cy="914400"/>
          </a:xfrm>
          <a:prstGeom prst="rect">
            <a:avLst/>
          </a:prstGeom>
        </p:spPr>
      </p:pic>
      <p:sp>
        <p:nvSpPr>
          <p:cNvPr id="3" name="Footer Placeholder 2">
            <a:extLst>
              <a:ext uri="{FF2B5EF4-FFF2-40B4-BE49-F238E27FC236}">
                <a16:creationId xmlns:a16="http://schemas.microsoft.com/office/drawing/2014/main" id="{58220194-A652-452A-B240-EDDF2CDCB36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74590809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D602-7F67-6A48-823D-51D981F52EB1}"/>
              </a:ext>
            </a:extLst>
          </p:cNvPr>
          <p:cNvSpPr>
            <a:spLocks noGrp="1"/>
          </p:cNvSpPr>
          <p:nvPr>
            <p:ph type="title"/>
          </p:nvPr>
        </p:nvSpPr>
        <p:spPr>
          <a:xfrm>
            <a:off x="457199" y="89185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a:t>
            </a:r>
          </a:p>
        </p:txBody>
      </p:sp>
      <p:sp>
        <p:nvSpPr>
          <p:cNvPr id="7" name="Rectangle: Rounded Corners 16">
            <a:extLst>
              <a:ext uri="{FF2B5EF4-FFF2-40B4-BE49-F238E27FC236}">
                <a16:creationId xmlns:a16="http://schemas.microsoft.com/office/drawing/2014/main" id="{1D6304B1-50C8-6F48-8808-0072532E0937}"/>
              </a:ext>
            </a:extLst>
          </p:cNvPr>
          <p:cNvSpPr/>
          <p:nvPr/>
        </p:nvSpPr>
        <p:spPr>
          <a:xfrm>
            <a:off x="1691999" y="3185923"/>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lgn="ctr">
              <a:spcAft>
                <a:spcPts val="450"/>
              </a:spcAft>
            </a:pPr>
            <a:r>
              <a:rPr lang="en-GB" sz="2800" dirty="0">
                <a:solidFill>
                  <a:schemeClr val="tx1"/>
                </a:solidFill>
              </a:rPr>
              <a:t>demonstrate compassion, warmth and kindness in your interactions with children</a:t>
            </a:r>
            <a:endParaRPr lang="en-GB" sz="1350" dirty="0">
              <a:solidFill>
                <a:srgbClr val="333333"/>
              </a:solidFill>
              <a:ea typeface="+mn-lt"/>
              <a:cs typeface="+mn-lt"/>
            </a:endParaRPr>
          </a:p>
          <a:p>
            <a:pPr algn="ctr">
              <a:spcAft>
                <a:spcPts val="450"/>
              </a:spcAft>
            </a:pPr>
            <a:endParaRPr lang="en-US" sz="1350" dirty="0">
              <a:cs typeface="Calibri"/>
            </a:endParaRPr>
          </a:p>
        </p:txBody>
      </p:sp>
      <p:pic>
        <p:nvPicPr>
          <p:cNvPr id="11" name="Graphic 10" descr="Woman changing Baby outline">
            <a:extLst>
              <a:ext uri="{FF2B5EF4-FFF2-40B4-BE49-F238E27FC236}">
                <a16:creationId xmlns:a16="http://schemas.microsoft.com/office/drawing/2014/main" id="{19858EA0-42C4-EB4F-8E6B-5E2A36D7F6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001" y="2411225"/>
            <a:ext cx="1346198" cy="1346198"/>
          </a:xfrm>
          <a:prstGeom prst="rect">
            <a:avLst/>
          </a:prstGeom>
        </p:spPr>
      </p:pic>
      <p:grpSp>
        <p:nvGrpSpPr>
          <p:cNvPr id="24" name="Group 23">
            <a:extLst>
              <a:ext uri="{FF2B5EF4-FFF2-40B4-BE49-F238E27FC236}">
                <a16:creationId xmlns:a16="http://schemas.microsoft.com/office/drawing/2014/main" id="{35914DC7-8531-7343-A751-B140C4D6AE4B}"/>
              </a:ext>
            </a:extLst>
          </p:cNvPr>
          <p:cNvGrpSpPr/>
          <p:nvPr/>
        </p:nvGrpSpPr>
        <p:grpSpPr>
          <a:xfrm>
            <a:off x="7451999" y="4177858"/>
            <a:ext cx="1515636" cy="1582866"/>
            <a:chOff x="7451999" y="3619058"/>
            <a:chExt cx="1515636" cy="1582866"/>
          </a:xfrm>
        </p:grpSpPr>
        <p:pic>
          <p:nvPicPr>
            <p:cNvPr id="13" name="Graphic 12" descr="School girl outline">
              <a:extLst>
                <a:ext uri="{FF2B5EF4-FFF2-40B4-BE49-F238E27FC236}">
                  <a16:creationId xmlns:a16="http://schemas.microsoft.com/office/drawing/2014/main" id="{93E304D3-6A2F-1444-BE39-1B9EC51CAF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1999" y="4389123"/>
              <a:ext cx="756000" cy="756000"/>
            </a:xfrm>
            <a:prstGeom prst="rect">
              <a:avLst/>
            </a:prstGeom>
          </p:spPr>
        </p:pic>
        <p:pic>
          <p:nvPicPr>
            <p:cNvPr id="17" name="Graphic 16" descr="Chat outline">
              <a:extLst>
                <a:ext uri="{FF2B5EF4-FFF2-40B4-BE49-F238E27FC236}">
                  <a16:creationId xmlns:a16="http://schemas.microsoft.com/office/drawing/2014/main" id="{D09C8FB7-FA97-9240-B1F8-C373CE1BD7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578999" y="3619058"/>
              <a:ext cx="1142999" cy="914400"/>
            </a:xfrm>
            <a:prstGeom prst="rect">
              <a:avLst/>
            </a:prstGeom>
          </p:spPr>
        </p:pic>
        <p:pic>
          <p:nvPicPr>
            <p:cNvPr id="23" name="Graphic 22" descr="Male profile outline">
              <a:extLst>
                <a:ext uri="{FF2B5EF4-FFF2-40B4-BE49-F238E27FC236}">
                  <a16:creationId xmlns:a16="http://schemas.microsoft.com/office/drawing/2014/main" id="{37E0628A-7531-844F-BED5-50FC331057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42235" y="4176524"/>
              <a:ext cx="1025400" cy="1025400"/>
            </a:xfrm>
            <a:prstGeom prst="rect">
              <a:avLst/>
            </a:prstGeom>
          </p:spPr>
        </p:pic>
      </p:grpSp>
      <p:sp>
        <p:nvSpPr>
          <p:cNvPr id="3" name="Footer Placeholder 2">
            <a:extLst>
              <a:ext uri="{FF2B5EF4-FFF2-40B4-BE49-F238E27FC236}">
                <a16:creationId xmlns:a16="http://schemas.microsoft.com/office/drawing/2014/main" id="{A04BBF04-02FA-41F4-B250-62C7CAC80C1B}"/>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526847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75F0-EACF-9140-8221-08DFF2F0A434}"/>
              </a:ext>
            </a:extLst>
          </p:cNvPr>
          <p:cNvSpPr>
            <a:spLocks noGrp="1"/>
          </p:cNvSpPr>
          <p:nvPr>
            <p:ph type="title"/>
          </p:nvPr>
        </p:nvSpPr>
        <p:spPr>
          <a:xfrm>
            <a:off x="457200" y="91471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8" name="Rectangle: Rounded Corners 17">
            <a:extLst>
              <a:ext uri="{FF2B5EF4-FFF2-40B4-BE49-F238E27FC236}">
                <a16:creationId xmlns:a16="http://schemas.microsoft.com/office/drawing/2014/main" id="{335224C7-7312-3944-9D32-D63C569F5DCE}"/>
              </a:ext>
            </a:extLst>
          </p:cNvPr>
          <p:cNvSpPr/>
          <p:nvPr/>
        </p:nvSpPr>
        <p:spPr>
          <a:xfrm>
            <a:off x="1692000" y="3145737"/>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endParaRPr lang="en-GB" sz="1350" dirty="0">
              <a:solidFill>
                <a:srgbClr val="333333"/>
              </a:solidFill>
              <a:cs typeface="Calibri"/>
            </a:endParaRPr>
          </a:p>
          <a:p>
            <a:pPr algn="ctr">
              <a:spcAft>
                <a:spcPts val="450"/>
              </a:spcAft>
            </a:pPr>
            <a:r>
              <a:rPr lang="en-GB" sz="2800" dirty="0">
                <a:solidFill>
                  <a:schemeClr val="tx1"/>
                </a:solidFill>
              </a:rPr>
              <a:t>understand the trust afforded to you in safeguarding children and respect the need for confidentiality</a:t>
            </a:r>
            <a:endParaRPr lang="en-GB" sz="1350" dirty="0">
              <a:solidFill>
                <a:srgbClr val="333333"/>
              </a:solidFill>
              <a:ea typeface="+mn-lt"/>
              <a:cs typeface="+mn-lt"/>
            </a:endParaRPr>
          </a:p>
          <a:p>
            <a:pPr algn="ctr">
              <a:spcAft>
                <a:spcPts val="450"/>
              </a:spcAft>
            </a:pPr>
            <a:endParaRPr lang="en-US" sz="1350" dirty="0">
              <a:cs typeface="Calibri"/>
            </a:endParaRPr>
          </a:p>
        </p:txBody>
      </p:sp>
      <p:pic>
        <p:nvPicPr>
          <p:cNvPr id="11" name="Graphic 10" descr="Lock outline">
            <a:extLst>
              <a:ext uri="{FF2B5EF4-FFF2-40B4-BE49-F238E27FC236}">
                <a16:creationId xmlns:a16="http://schemas.microsoft.com/office/drawing/2014/main" id="{3DB6C7FD-3BCF-884C-A3BF-280A11445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400" y="2688537"/>
            <a:ext cx="914400" cy="914400"/>
          </a:xfrm>
          <a:prstGeom prst="rect">
            <a:avLst/>
          </a:prstGeom>
        </p:spPr>
      </p:pic>
      <p:grpSp>
        <p:nvGrpSpPr>
          <p:cNvPr id="18" name="Group 17">
            <a:extLst>
              <a:ext uri="{FF2B5EF4-FFF2-40B4-BE49-F238E27FC236}">
                <a16:creationId xmlns:a16="http://schemas.microsoft.com/office/drawing/2014/main" id="{1871453E-8CE7-BB42-B7D6-30C14F9B0469}"/>
              </a:ext>
            </a:extLst>
          </p:cNvPr>
          <p:cNvGrpSpPr/>
          <p:nvPr/>
        </p:nvGrpSpPr>
        <p:grpSpPr>
          <a:xfrm>
            <a:off x="7772400" y="4153737"/>
            <a:ext cx="914400" cy="1270000"/>
            <a:chOff x="7772400" y="4153737"/>
            <a:chExt cx="914400" cy="1270000"/>
          </a:xfrm>
        </p:grpSpPr>
        <p:pic>
          <p:nvPicPr>
            <p:cNvPr id="15" name="Graphic 14" descr="Open hand outline">
              <a:extLst>
                <a:ext uri="{FF2B5EF4-FFF2-40B4-BE49-F238E27FC236}">
                  <a16:creationId xmlns:a16="http://schemas.microsoft.com/office/drawing/2014/main" id="{9E80B215-D331-8941-A553-1E08A8BBF5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400" y="4509337"/>
              <a:ext cx="914400" cy="914400"/>
            </a:xfrm>
            <a:prstGeom prst="rect">
              <a:avLst/>
            </a:prstGeom>
          </p:spPr>
        </p:pic>
        <p:pic>
          <p:nvPicPr>
            <p:cNvPr id="17" name="Graphic 16" descr="Heart outline">
              <a:extLst>
                <a:ext uri="{FF2B5EF4-FFF2-40B4-BE49-F238E27FC236}">
                  <a16:creationId xmlns:a16="http://schemas.microsoft.com/office/drawing/2014/main" id="{9CE6CE67-CE51-8E49-B7FB-4E871F3F91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5600" y="4153737"/>
              <a:ext cx="711200" cy="711200"/>
            </a:xfrm>
            <a:prstGeom prst="rect">
              <a:avLst/>
            </a:prstGeom>
          </p:spPr>
        </p:pic>
      </p:grpSp>
      <p:sp>
        <p:nvSpPr>
          <p:cNvPr id="3" name="Footer Placeholder 2">
            <a:extLst>
              <a:ext uri="{FF2B5EF4-FFF2-40B4-BE49-F238E27FC236}">
                <a16:creationId xmlns:a16="http://schemas.microsoft.com/office/drawing/2014/main" id="{01DCC476-C1C5-4ADA-9058-60C5CF2360D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26593187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C9ED-5FA6-754C-80AC-ED985434175F}"/>
              </a:ext>
            </a:extLst>
          </p:cNvPr>
          <p:cNvSpPr>
            <a:spLocks noGrp="1"/>
          </p:cNvSpPr>
          <p:nvPr>
            <p:ph type="title"/>
          </p:nvPr>
        </p:nvSpPr>
        <p:spPr>
          <a:xfrm>
            <a:off x="457200" y="98329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9" name="Rectangle: Rounded Corners 18">
            <a:extLst>
              <a:ext uri="{FF2B5EF4-FFF2-40B4-BE49-F238E27FC236}">
                <a16:creationId xmlns:a16="http://schemas.microsoft.com/office/drawing/2014/main" id="{62988B94-9FC3-8F40-B5CB-EEDF5A0370EB}"/>
              </a:ext>
            </a:extLst>
          </p:cNvPr>
          <p:cNvSpPr/>
          <p:nvPr/>
        </p:nvSpPr>
        <p:spPr>
          <a:xfrm>
            <a:off x="1692000" y="3200400"/>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r>
              <a:rPr lang="en-GB" sz="2800" dirty="0">
                <a:solidFill>
                  <a:schemeClr val="tx1"/>
                </a:solidFill>
              </a:rPr>
              <a:t>demonstrate strong personal values, both inside and outside of the work place</a:t>
            </a:r>
            <a:endParaRPr lang="en-US" sz="1350" dirty="0">
              <a:cs typeface="Calibri"/>
            </a:endParaRPr>
          </a:p>
        </p:txBody>
      </p:sp>
      <p:pic>
        <p:nvPicPr>
          <p:cNvPr id="13" name="Graphic 12" descr="Work from home house outline">
            <a:extLst>
              <a:ext uri="{FF2B5EF4-FFF2-40B4-BE49-F238E27FC236}">
                <a16:creationId xmlns:a16="http://schemas.microsoft.com/office/drawing/2014/main" id="{6289E23C-16E4-414B-8F05-9F276E54C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400" y="4731703"/>
            <a:ext cx="914400" cy="914400"/>
          </a:xfrm>
          <a:prstGeom prst="rect">
            <a:avLst/>
          </a:prstGeom>
        </p:spPr>
      </p:pic>
      <p:pic>
        <p:nvPicPr>
          <p:cNvPr id="17" name="Graphic 16" descr="House outline">
            <a:extLst>
              <a:ext uri="{FF2B5EF4-FFF2-40B4-BE49-F238E27FC236}">
                <a16:creationId xmlns:a16="http://schemas.microsoft.com/office/drawing/2014/main" id="{3CA69B5F-ED61-8440-9D70-068260B3A8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600" y="2514600"/>
            <a:ext cx="914400" cy="914400"/>
          </a:xfrm>
          <a:prstGeom prst="rect">
            <a:avLst/>
          </a:prstGeom>
        </p:spPr>
      </p:pic>
      <p:sp>
        <p:nvSpPr>
          <p:cNvPr id="3" name="Footer Placeholder 2">
            <a:extLst>
              <a:ext uri="{FF2B5EF4-FFF2-40B4-BE49-F238E27FC236}">
                <a16:creationId xmlns:a16="http://schemas.microsoft.com/office/drawing/2014/main" id="{917A7F6A-E1A8-4328-9617-5098EEDB065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10493965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F096-6A9C-FC44-8979-13709B7F3EA6}"/>
              </a:ext>
            </a:extLst>
          </p:cNvPr>
          <p:cNvSpPr>
            <a:spLocks noGrp="1"/>
          </p:cNvSpPr>
          <p:nvPr>
            <p:ph type="title"/>
          </p:nvPr>
        </p:nvSpPr>
        <p:spPr>
          <a:xfrm>
            <a:off x="457200" y="943948"/>
            <a:ext cx="8229600" cy="594042"/>
          </a:xfrm>
        </p:spPr>
        <p:txBody>
          <a:bodyPr/>
          <a:lstStyle/>
          <a:p>
            <a:r>
              <a:rPr lang="en-GB" sz="4400" dirty="0"/>
              <a:t>Aims</a:t>
            </a:r>
          </a:p>
        </p:txBody>
      </p:sp>
      <p:sp>
        <p:nvSpPr>
          <p:cNvPr id="3" name="Content Placeholder 2">
            <a:extLst>
              <a:ext uri="{FF2B5EF4-FFF2-40B4-BE49-F238E27FC236}">
                <a16:creationId xmlns:a16="http://schemas.microsoft.com/office/drawing/2014/main" id="{D2D00DAE-F5CC-704D-9334-A5465A2A7561}"/>
              </a:ext>
            </a:extLst>
          </p:cNvPr>
          <p:cNvSpPr>
            <a:spLocks noGrp="1"/>
          </p:cNvSpPr>
          <p:nvPr>
            <p:ph idx="1"/>
          </p:nvPr>
        </p:nvSpPr>
        <p:spPr>
          <a:xfrm>
            <a:off x="457200" y="2057400"/>
            <a:ext cx="8229600" cy="3559631"/>
          </a:xfrm>
        </p:spPr>
        <p:txBody>
          <a:bodyPr/>
          <a:lstStyle/>
          <a:p>
            <a:r>
              <a:rPr lang="en-GB" sz="3600" dirty="0"/>
              <a:t>To further your knowledge of the National Induction Resource (NIR)</a:t>
            </a:r>
          </a:p>
          <a:p>
            <a:r>
              <a:rPr lang="en-GB" sz="3600" dirty="0"/>
              <a:t>To develop an understanding of what the NIR means for you in your role</a:t>
            </a:r>
          </a:p>
        </p:txBody>
      </p:sp>
      <p:sp>
        <p:nvSpPr>
          <p:cNvPr id="4" name="Footer Placeholder 3">
            <a:extLst>
              <a:ext uri="{FF2B5EF4-FFF2-40B4-BE49-F238E27FC236}">
                <a16:creationId xmlns:a16="http://schemas.microsoft.com/office/drawing/2014/main" id="{E4C77287-D30F-499A-A43B-58CCB577D26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004417910"/>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r>
              <a:rPr lang="en-GB" sz="2400" dirty="0">
                <a:solidFill>
                  <a:srgbClr val="333333"/>
                </a:solidFill>
              </a:rPr>
              <a:t>Responsibilities in respect of professional registration and CPL</a:t>
            </a: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16946"/>
            <a:ext cx="8229600" cy="3810002"/>
          </a:xfrm>
        </p:spPr>
        <p:txBody>
          <a:bodyPr/>
          <a:lstStyle/>
          <a:p>
            <a:r>
              <a:rPr lang="en-GB" sz="1600" dirty="0"/>
              <a:t>The Scottish Social Services Council (SSSC) is the regulatory body for social service workers, including those who work in the early learning and childcare profession. You can register with the SSSC only after you have started in your ELC role. Once you start a role, you have up to six months to register. There is an annual fee for registering with the SSSC and registration lasts for five years</a:t>
            </a:r>
          </a:p>
          <a:p>
            <a:r>
              <a:rPr lang="en-GB" sz="1600" dirty="0"/>
              <a:t>The SSSC Code of Practice for Social Service Workers requires workers to take responsibility for maintaining and improving their knowledge and skills. The SSSC refer to CPL as Post Registration Training and Learning (PRTL). During every 5 year registration period the SSSC requires practitioners to complete 60 hours or 10 days of PRTL. </a:t>
            </a:r>
          </a:p>
          <a:p>
            <a:r>
              <a:rPr lang="en-GB" sz="1600" dirty="0"/>
              <a:t>You should record your PRTL through your MYSSSC webpage. While it is important that record any learning and development you have undertaken, it is important that you reflect upon what you have learned and how this has impacted your work. </a:t>
            </a:r>
          </a:p>
          <a:p>
            <a:r>
              <a:rPr lang="en-GB" sz="1600" dirty="0"/>
              <a:t>ELC settings have a statutory requirement to ensure that staff engage in appropriate training to undertake their role and will therefore be able to advise you on relevant CPL for your role and of courses that should be available to you locally</a:t>
            </a:r>
          </a:p>
          <a:p>
            <a:pPr marL="0" indent="0">
              <a:buNone/>
            </a:pPr>
            <a:r>
              <a:rPr lang="en-GB" sz="1600" b="1" dirty="0"/>
              <a:t>Reflective Questions</a:t>
            </a:r>
          </a:p>
          <a:p>
            <a:pPr marL="503238" indent="0">
              <a:buNone/>
            </a:pPr>
            <a:r>
              <a:rPr lang="en-GB" sz="1600" dirty="0"/>
              <a:t>Can you reflect on an area of your practice that you would like to develop?</a:t>
            </a:r>
          </a:p>
        </p:txBody>
      </p:sp>
      <p:sp>
        <p:nvSpPr>
          <p:cNvPr id="4" name="Footer Placeholder 3">
            <a:extLst>
              <a:ext uri="{FF2B5EF4-FFF2-40B4-BE49-F238E27FC236}">
                <a16:creationId xmlns:a16="http://schemas.microsoft.com/office/drawing/2014/main" id="{3B07E8C1-C31D-441A-BCF7-1FACEA9CA9A2}"/>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58734235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764496"/>
            <a:ext cx="8229600" cy="1143000"/>
          </a:xfrm>
        </p:spPr>
        <p:txBody>
          <a:bodyPr/>
          <a:lstStyle/>
          <a:p>
            <a:pPr marL="14288"/>
            <a:r>
              <a:rPr lang="en-GB" sz="2800" dirty="0">
                <a:solidFill>
                  <a:srgbClr val="333333"/>
                </a:solidFill>
                <a:ea typeface="+mn-lt"/>
                <a:cs typeface="+mn-lt"/>
              </a:rPr>
              <a:t>Identifying and engaging with learning opportunities</a:t>
            </a:r>
            <a:br>
              <a:rPr lang="en-US" sz="2800" dirty="0">
                <a:cs typeface="Calibri"/>
              </a:rPr>
            </a:b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466849"/>
            <a:ext cx="8229600" cy="3810002"/>
          </a:xfrm>
        </p:spPr>
        <p:txBody>
          <a:bodyPr/>
          <a:lstStyle/>
          <a:p>
            <a:r>
              <a:rPr lang="en-GB" sz="1800" dirty="0"/>
              <a:t>Experienced and well trained staff have the knowledge and ability to engage, instruct and support children’s learning from an early age and have the ability to make a real difference. </a:t>
            </a:r>
          </a:p>
          <a:p>
            <a:r>
              <a:rPr lang="en-GB" sz="1800" dirty="0"/>
              <a:t>Include children, young people and families as active participants, listening to them, offering choices</a:t>
            </a:r>
          </a:p>
          <a:p>
            <a:r>
              <a:rPr lang="en-GB" sz="1800" dirty="0"/>
              <a:t>Be aware of how children and young people develop, seek to understand vulnerability and promote resilience</a:t>
            </a:r>
            <a:endParaRPr lang="en-GB" dirty="0"/>
          </a:p>
          <a:p>
            <a:pPr marL="0" indent="0">
              <a:buNone/>
            </a:pPr>
            <a:r>
              <a:rPr lang="en-GB" sz="1800" b="1" dirty="0"/>
              <a:t>Reflective Questions</a:t>
            </a:r>
          </a:p>
          <a:p>
            <a:pPr marL="541338" indent="0">
              <a:buNone/>
            </a:pPr>
            <a:r>
              <a:rPr lang="en-GB" sz="1800" dirty="0"/>
              <a:t>What do you notice about children’s play experiences when the staff become involved?</a:t>
            </a:r>
          </a:p>
          <a:p>
            <a:pPr marL="541338" indent="0">
              <a:buNone/>
            </a:pPr>
            <a:r>
              <a:rPr lang="en-GB" sz="1800" dirty="0"/>
              <a:t>Why do you think it is important for children to be actively involved in the planning process?</a:t>
            </a:r>
          </a:p>
          <a:p>
            <a:pPr marL="541338" indent="0">
              <a:buNone/>
            </a:pPr>
            <a:r>
              <a:rPr lang="en-GB" sz="1800" dirty="0"/>
              <a:t>What do you think are the benefits of outdoor play and learning, for children and for staff?</a:t>
            </a:r>
          </a:p>
          <a:p>
            <a:pPr marL="0" indent="0">
              <a:buNone/>
            </a:pPr>
            <a:endParaRPr lang="en-GB" dirty="0"/>
          </a:p>
        </p:txBody>
      </p:sp>
      <p:sp>
        <p:nvSpPr>
          <p:cNvPr id="4" name="Footer Placeholder 3">
            <a:extLst>
              <a:ext uri="{FF2B5EF4-FFF2-40B4-BE49-F238E27FC236}">
                <a16:creationId xmlns:a16="http://schemas.microsoft.com/office/drawing/2014/main" id="{10322990-6A38-4540-85A0-08C170E024D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23963924"/>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pPr>
              <a:spcAft>
                <a:spcPts val="450"/>
              </a:spcAft>
              <a:tabLst>
                <a:tab pos="1860550" algn="l"/>
                <a:tab pos="2746375" algn="l"/>
              </a:tabLst>
            </a:pPr>
            <a:r>
              <a:rPr lang="en-GB" sz="2800" dirty="0">
                <a:solidFill>
                  <a:srgbClr val="333333"/>
                </a:solidFill>
                <a:cs typeface="Calibri"/>
              </a:rPr>
              <a:t>The codes of practice for social service workers. </a:t>
            </a:r>
            <a:br>
              <a:rPr lang="en-US" sz="2800" dirty="0"/>
            </a:b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55046"/>
            <a:ext cx="8229600" cy="3810002"/>
          </a:xfrm>
        </p:spPr>
        <p:txBody>
          <a:bodyPr/>
          <a:lstStyle/>
          <a:p>
            <a:r>
              <a:rPr lang="en-GB" sz="1800" dirty="0"/>
              <a:t>The SSSC have developed the ‘Codes of Practice for Social Service Workers and Employers’ (the Codes of Practice) which set out clear standards for professional conduct and practice that social service workers, including early year workers, must meet in their everyday work. </a:t>
            </a:r>
          </a:p>
          <a:p>
            <a:r>
              <a:rPr lang="en-GB" sz="1800" dirty="0"/>
              <a:t>When you register with the SSSC you must agree to follow the SSSC Codes of Practice for Workers. You are responsible for making sure that your professional practice meets all of the required standards. This includes your practice within work as well as your conduct outside of your work. You should familiarise yourself with the Codes of Practice which can be found </a:t>
            </a:r>
            <a:r>
              <a:rPr lang="en-GB" sz="1800" dirty="0">
                <a:hlinkClick r:id="rId4"/>
              </a:rPr>
              <a:t>here.</a:t>
            </a:r>
            <a:r>
              <a:rPr lang="en-GB" sz="1800" dirty="0"/>
              <a:t> You should do this as soon as possible. </a:t>
            </a:r>
          </a:p>
          <a:p>
            <a:r>
              <a:rPr lang="en-GB" sz="1800" dirty="0"/>
              <a:t>SSSC may take action against registered workers if they fail to meet the standards of character, conduct and competence necessary for them to do their job safely and effectively set out in the Codes of Practice. </a:t>
            </a:r>
          </a:p>
          <a:p>
            <a:r>
              <a:rPr lang="en-GB" sz="1800" b="1" dirty="0"/>
              <a:t>Reflective Questions</a:t>
            </a:r>
          </a:p>
          <a:p>
            <a:pPr marL="577850" indent="0">
              <a:buNone/>
            </a:pPr>
            <a:r>
              <a:rPr lang="en-GB" sz="1800" dirty="0"/>
              <a:t>What conduct and behaviour can children and their families expect of you?</a:t>
            </a:r>
            <a:endParaRPr lang="en-GB" sz="1800" b="1" dirty="0"/>
          </a:p>
        </p:txBody>
      </p:sp>
      <p:sp>
        <p:nvSpPr>
          <p:cNvPr id="4" name="Footer Placeholder 3">
            <a:extLst>
              <a:ext uri="{FF2B5EF4-FFF2-40B4-BE49-F238E27FC236}">
                <a16:creationId xmlns:a16="http://schemas.microsoft.com/office/drawing/2014/main" id="{CD0FA3B8-1205-4599-A69F-4D03C3B693B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644433071"/>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DF7F1-3D12-424A-AE61-979954B0B4BF}"/>
              </a:ext>
            </a:extLst>
          </p:cNvPr>
          <p:cNvSpPr>
            <a:spLocks noGrp="1"/>
          </p:cNvSpPr>
          <p:nvPr>
            <p:ph idx="1"/>
          </p:nvPr>
        </p:nvSpPr>
        <p:spPr>
          <a:xfrm>
            <a:off x="279400" y="965202"/>
            <a:ext cx="8229600" cy="4016829"/>
          </a:xfrm>
        </p:spPr>
        <p:txBody>
          <a:bodyPr/>
          <a:lstStyle/>
          <a:p>
            <a:pPr marL="0" indent="0">
              <a:buNone/>
            </a:pPr>
            <a:endParaRPr lang="en-GB" sz="2000" dirty="0"/>
          </a:p>
          <a:p>
            <a:r>
              <a:rPr lang="en-GB" sz="2000" dirty="0"/>
              <a:t>SSSC has developed a new system for CPL which they formally referred to as Post Registration Training and Learning (PRTL). Through the new system you can record learning in a way which suits you, and a MyLearning App is also available to support this. Whilst it is important that you tell the SSSC about any learning and development you have undertaken, it is equally important that you tell them what you have learned and how this has i</a:t>
            </a:r>
            <a:r>
              <a:rPr lang="en-GB" sz="2000" b="1" dirty="0"/>
              <a:t>mpacted</a:t>
            </a:r>
            <a:r>
              <a:rPr lang="en-GB" sz="2000" dirty="0"/>
              <a:t> on your work. </a:t>
            </a:r>
          </a:p>
          <a:p>
            <a:endParaRPr lang="en-GB" sz="2000" dirty="0"/>
          </a:p>
          <a:p>
            <a:r>
              <a:rPr lang="en-GB" sz="2000" dirty="0"/>
              <a:t>ELC settings have a statutory requirement to ensure that staff engage in appropriate induction and training to undertake their role and this is something that the Care Inspectorate monitor in inspections. Your employers will therefore be able to advise you on relevant CPL for your role and of courses that should be available to you locally. </a:t>
            </a:r>
          </a:p>
          <a:p>
            <a:endParaRPr lang="en-GB" sz="2000" dirty="0"/>
          </a:p>
          <a:p>
            <a:endParaRPr lang="en-GB" dirty="0"/>
          </a:p>
        </p:txBody>
      </p:sp>
      <p:sp>
        <p:nvSpPr>
          <p:cNvPr id="2" name="Footer Placeholder 1">
            <a:extLst>
              <a:ext uri="{FF2B5EF4-FFF2-40B4-BE49-F238E27FC236}">
                <a16:creationId xmlns:a16="http://schemas.microsoft.com/office/drawing/2014/main" id="{44A26B64-DD01-42C4-9AC6-07E5BCFB0377}"/>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86782099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623C0-C461-8F41-980B-58B90160BA70}"/>
              </a:ext>
            </a:extLst>
          </p:cNvPr>
          <p:cNvSpPr>
            <a:spLocks noGrp="1"/>
          </p:cNvSpPr>
          <p:nvPr>
            <p:ph idx="1"/>
          </p:nvPr>
        </p:nvSpPr>
        <p:spPr>
          <a:xfrm>
            <a:off x="457200" y="1420585"/>
            <a:ext cx="8229600" cy="4016829"/>
          </a:xfrm>
        </p:spPr>
        <p:txBody>
          <a:bodyPr/>
          <a:lstStyle/>
          <a:p>
            <a:r>
              <a:rPr lang="en-GB" sz="2000" dirty="0"/>
              <a:t>In addition to staff qualifications, CPL is an essential component of ELC quality. Evidence suggests that good quality CPL helps ensure staff are aware of best practice and continually supported in the workplace. This reduces staff turnover and there is even some evidence that this can have a greater impact on quality than practitioners’ initial training and education. </a:t>
            </a:r>
          </a:p>
          <a:p>
            <a:endParaRPr lang="en-GB" sz="2000" dirty="0"/>
          </a:p>
          <a:p>
            <a:r>
              <a:rPr lang="en-GB" sz="2000" dirty="0"/>
              <a:t>The SSSC Code of Practice for Social Service Workers requires workers to take responsibility for maintaining and improving their knowledge and skills. During every 5 year registration period the SSSC requires practitioners to complete 60 hours or 10 days of CPL. The amount of training and learning is in days and hours to show that the time does not have to be made up of full days of activity. For the purpose of CPL one day equals six hours. </a:t>
            </a:r>
          </a:p>
          <a:p>
            <a:endParaRPr lang="en-GB" dirty="0"/>
          </a:p>
        </p:txBody>
      </p:sp>
      <p:sp>
        <p:nvSpPr>
          <p:cNvPr id="2" name="Footer Placeholder 1">
            <a:extLst>
              <a:ext uri="{FF2B5EF4-FFF2-40B4-BE49-F238E27FC236}">
                <a16:creationId xmlns:a16="http://schemas.microsoft.com/office/drawing/2014/main" id="{7A7FFDDE-20C9-4577-A196-AD94F112269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52691875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33499"/>
            <a:ext cx="8229600" cy="3810002"/>
          </a:xfrm>
        </p:spPr>
        <p:txBody>
          <a:bodyPr/>
          <a:lstStyle/>
          <a:p>
            <a:r>
              <a:rPr lang="en-GB" sz="1800" dirty="0"/>
              <a:t>Research shows that attending high quality ELC improves outcomes for children in the early years and gives them important skills and confidence to carry into their schooling. For instance, children who attended high quality settings in Scotland were more likely to show improvements in vocabulary skills between ages 3 and 5.</a:t>
            </a:r>
          </a:p>
          <a:p>
            <a:r>
              <a:rPr lang="en-GB" sz="1800" dirty="0"/>
              <a:t>High quality ELC particularly benefits children living in more disadvantaged circumstances and so can make a real difference to closing the poverty-related attainment gap.</a:t>
            </a:r>
          </a:p>
          <a:p>
            <a:r>
              <a:rPr lang="en-GB" sz="1800" dirty="0"/>
              <a:t>Research also shows that access to high quality, skilled practitioners is strongly associated with the best outcomes for children, both in terms of cognitive development and health/wellbeing. This is particularly the case for children affected by poverty, who have been shown to make more progress in settings where staff and managers were highly qualified. </a:t>
            </a:r>
          </a:p>
          <a:p>
            <a:pPr marL="0" indent="0">
              <a:buNone/>
            </a:pPr>
            <a:endParaRPr lang="en-GB" sz="400" dirty="0"/>
          </a:p>
          <a:p>
            <a:pPr marL="0" indent="0">
              <a:buNone/>
            </a:pPr>
            <a:r>
              <a:rPr lang="en-GB" sz="1800" b="1" dirty="0"/>
              <a:t>Reflective Questions</a:t>
            </a:r>
          </a:p>
          <a:p>
            <a:pPr marL="373063" indent="0">
              <a:buNone/>
            </a:pPr>
            <a:r>
              <a:rPr lang="en-GB" sz="1800" dirty="0"/>
              <a:t>What do you think are the aspects which make up high quality early learning and care?</a:t>
            </a:r>
            <a:endParaRPr lang="en-GB" sz="1800" b="1" dirty="0"/>
          </a:p>
        </p:txBody>
      </p:sp>
      <p:sp>
        <p:nvSpPr>
          <p:cNvPr id="5" name="Title 4">
            <a:extLst>
              <a:ext uri="{FF2B5EF4-FFF2-40B4-BE49-F238E27FC236}">
                <a16:creationId xmlns:a16="http://schemas.microsoft.com/office/drawing/2014/main" id="{0DCCB2C0-00EB-ED45-96DF-AD4540332720}"/>
              </a:ext>
            </a:extLst>
          </p:cNvPr>
          <p:cNvSpPr>
            <a:spLocks noGrp="1"/>
          </p:cNvSpPr>
          <p:nvPr>
            <p:ph type="title"/>
          </p:nvPr>
        </p:nvSpPr>
        <p:spPr>
          <a:xfrm>
            <a:off x="457200" y="775381"/>
            <a:ext cx="8229600" cy="1143000"/>
          </a:xfrm>
        </p:spPr>
        <p:txBody>
          <a:bodyPr/>
          <a:lstStyle/>
          <a:p>
            <a:r>
              <a:rPr lang="en-GB" dirty="0"/>
              <a:t>The early learning and childcare policy context</a:t>
            </a:r>
          </a:p>
        </p:txBody>
      </p:sp>
      <p:sp>
        <p:nvSpPr>
          <p:cNvPr id="2" name="Footer Placeholder 1">
            <a:extLst>
              <a:ext uri="{FF2B5EF4-FFF2-40B4-BE49-F238E27FC236}">
                <a16:creationId xmlns:a16="http://schemas.microsoft.com/office/drawing/2014/main" id="{A88C7D9A-38CC-4BA0-ADDE-83674DD4D3F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859513033"/>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9480F-8A39-064C-9206-CB3089C6BB1F}"/>
              </a:ext>
            </a:extLst>
          </p:cNvPr>
          <p:cNvSpPr>
            <a:spLocks noGrp="1"/>
          </p:cNvSpPr>
          <p:nvPr>
            <p:ph idx="1"/>
          </p:nvPr>
        </p:nvSpPr>
        <p:spPr>
          <a:xfrm>
            <a:off x="457200" y="1168402"/>
            <a:ext cx="8229600" cy="4016829"/>
          </a:xfrm>
        </p:spPr>
        <p:txBody>
          <a:bodyPr/>
          <a:lstStyle/>
          <a:p>
            <a:r>
              <a:rPr lang="en-GB" dirty="0"/>
              <a:t>New employees should assigned a mentor – someone to whom they can turn to for advice and support within the ELC setting. This could be a manager or another experienced colleague. Section two of the NIR resource sets out some reflective questions that staff might like to explore, together with their mentor, over the months ahead.</a:t>
            </a:r>
          </a:p>
          <a:p>
            <a:r>
              <a:rPr lang="en-GB" dirty="0"/>
              <a:t>Each setting will also have its own induction procedures and so this list is by no means exhaustive or mandatory. The NIR also provides an example of an induction checklist that could be used and adapted as a reminder of some of the practical things that staff will need to know and find out about during your induction period. </a:t>
            </a:r>
          </a:p>
          <a:p>
            <a:endParaRPr lang="en-GB" dirty="0"/>
          </a:p>
        </p:txBody>
      </p:sp>
      <p:sp>
        <p:nvSpPr>
          <p:cNvPr id="2" name="Footer Placeholder 1">
            <a:extLst>
              <a:ext uri="{FF2B5EF4-FFF2-40B4-BE49-F238E27FC236}">
                <a16:creationId xmlns:a16="http://schemas.microsoft.com/office/drawing/2014/main" id="{1C5A634F-85C6-4B1B-A091-995839E2C5CD}"/>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55829059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0C98-DDAA-9140-8A50-2FB05BA8C462}"/>
              </a:ext>
            </a:extLst>
          </p:cNvPr>
          <p:cNvSpPr>
            <a:spLocks noGrp="1"/>
          </p:cNvSpPr>
          <p:nvPr>
            <p:ph type="title"/>
          </p:nvPr>
        </p:nvSpPr>
        <p:spPr>
          <a:xfrm>
            <a:off x="457200" y="846138"/>
            <a:ext cx="8229600" cy="1143000"/>
          </a:xfrm>
        </p:spPr>
        <p:txBody>
          <a:bodyPr/>
          <a:lstStyle/>
          <a:p>
            <a:r>
              <a:rPr lang="en-GB" b="1" dirty="0"/>
              <a:t>Practitioners in high quality provision: </a:t>
            </a:r>
            <a:br>
              <a:rPr lang="en-GB" dirty="0"/>
            </a:br>
            <a:endParaRPr lang="en-GB" dirty="0"/>
          </a:p>
        </p:txBody>
      </p:sp>
      <p:sp>
        <p:nvSpPr>
          <p:cNvPr id="3" name="Content Placeholder 2">
            <a:extLst>
              <a:ext uri="{FF2B5EF4-FFF2-40B4-BE49-F238E27FC236}">
                <a16:creationId xmlns:a16="http://schemas.microsoft.com/office/drawing/2014/main" id="{FD719DEF-F5CA-4C46-B7D6-29BF85C9004E}"/>
              </a:ext>
            </a:extLst>
          </p:cNvPr>
          <p:cNvSpPr>
            <a:spLocks noGrp="1"/>
          </p:cNvSpPr>
          <p:nvPr>
            <p:ph idx="1"/>
          </p:nvPr>
        </p:nvSpPr>
        <p:spPr/>
        <p:txBody>
          <a:bodyPr/>
          <a:lstStyle/>
          <a:p>
            <a:r>
              <a:rPr lang="en-GB" dirty="0"/>
              <a:t>highly value and promote child initiated experiences and provide </a:t>
            </a:r>
          </a:p>
          <a:p>
            <a:r>
              <a:rPr lang="en-GB" dirty="0"/>
              <a:t>spaces to capitalise on children’s interests and motivation, </a:t>
            </a:r>
          </a:p>
          <a:p>
            <a:r>
              <a:rPr lang="en-GB" dirty="0"/>
              <a:t>tune in to child initiated activity and sensitively intervene to extend children’s inquiry, problem solving and thinking skills, </a:t>
            </a:r>
          </a:p>
          <a:p>
            <a:r>
              <a:rPr lang="en-GB" dirty="0"/>
              <a:t>extend learning based on an understanding of developmental stage and interests, rather than providing adult directed activities that have little meaning for children, and, </a:t>
            </a:r>
          </a:p>
          <a:p>
            <a:r>
              <a:rPr lang="en-GB" dirty="0"/>
              <a:t>enable children to lead their own learning, including planning projects and solving their own problems. </a:t>
            </a:r>
          </a:p>
          <a:p>
            <a:endParaRPr lang="en-GB" dirty="0"/>
          </a:p>
        </p:txBody>
      </p:sp>
      <p:sp>
        <p:nvSpPr>
          <p:cNvPr id="4" name="Footer Placeholder 3">
            <a:extLst>
              <a:ext uri="{FF2B5EF4-FFF2-40B4-BE49-F238E27FC236}">
                <a16:creationId xmlns:a16="http://schemas.microsoft.com/office/drawing/2014/main" id="{6933C537-2570-4DFF-A43C-4561F254535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10870387"/>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21CD-262F-C442-B512-6D7C93926008}"/>
              </a:ext>
            </a:extLst>
          </p:cNvPr>
          <p:cNvSpPr>
            <a:spLocks noGrp="1"/>
          </p:cNvSpPr>
          <p:nvPr>
            <p:ph type="title"/>
          </p:nvPr>
        </p:nvSpPr>
        <p:spPr>
          <a:xfrm>
            <a:off x="457200" y="903288"/>
            <a:ext cx="8229600" cy="1143000"/>
          </a:xfrm>
        </p:spPr>
        <p:txBody>
          <a:bodyPr/>
          <a:lstStyle/>
          <a:p>
            <a:r>
              <a:rPr lang="en-GB" b="1" dirty="0"/>
              <a:t>Environment</a:t>
            </a:r>
            <a:endParaRPr lang="en-GB" dirty="0"/>
          </a:p>
        </p:txBody>
      </p:sp>
      <p:sp>
        <p:nvSpPr>
          <p:cNvPr id="3" name="Content Placeholder 2">
            <a:extLst>
              <a:ext uri="{FF2B5EF4-FFF2-40B4-BE49-F238E27FC236}">
                <a16:creationId xmlns:a16="http://schemas.microsoft.com/office/drawing/2014/main" id="{ACE9114B-7A6C-A24F-AE6A-3C9C45B233EA}"/>
              </a:ext>
            </a:extLst>
          </p:cNvPr>
          <p:cNvSpPr>
            <a:spLocks noGrp="1"/>
          </p:cNvSpPr>
          <p:nvPr>
            <p:ph idx="1"/>
          </p:nvPr>
        </p:nvSpPr>
        <p:spPr>
          <a:xfrm>
            <a:off x="457200" y="1608138"/>
            <a:ext cx="8229600" cy="4016829"/>
          </a:xfrm>
        </p:spPr>
        <p:txBody>
          <a:bodyPr/>
          <a:lstStyle/>
          <a:p>
            <a:pPr marL="0" indent="0">
              <a:buNone/>
            </a:pPr>
            <a:r>
              <a:rPr lang="en-GB" sz="1800" dirty="0"/>
              <a:t>'The learning environment’ does not just refer to the physical environment of settings. It relates to the totality of the </a:t>
            </a:r>
            <a:r>
              <a:rPr lang="en-GB" sz="1800" b="1" dirty="0"/>
              <a:t>interactions</a:t>
            </a:r>
            <a:r>
              <a:rPr lang="en-GB" sz="1800" dirty="0"/>
              <a:t>, </a:t>
            </a:r>
            <a:r>
              <a:rPr lang="en-GB" sz="1800" b="1" dirty="0"/>
              <a:t>experiences </a:t>
            </a:r>
            <a:r>
              <a:rPr lang="en-GB" sz="1800" dirty="0"/>
              <a:t>and </a:t>
            </a:r>
            <a:r>
              <a:rPr lang="en-GB" sz="1800" b="1" dirty="0"/>
              <a:t>spaces </a:t>
            </a:r>
            <a:r>
              <a:rPr lang="en-GB" sz="1800" dirty="0"/>
              <a:t>(both outside and indoors) we provide for babies and young children. </a:t>
            </a:r>
          </a:p>
          <a:p>
            <a:pPr marL="0" indent="0">
              <a:buNone/>
            </a:pPr>
            <a:r>
              <a:rPr lang="en-GB" sz="1800" dirty="0"/>
              <a:t>We often talk about the environment in terms of physical </a:t>
            </a:r>
            <a:r>
              <a:rPr lang="en-GB" sz="1800" b="1" dirty="0"/>
              <a:t>spaces</a:t>
            </a:r>
            <a:r>
              <a:rPr lang="en-GB" sz="1800" dirty="0"/>
              <a:t>, but </a:t>
            </a:r>
            <a:r>
              <a:rPr lang="en-GB" sz="1800" b="1" dirty="0"/>
              <a:t>the key part of the environment for children is the human, social environment of positive nurturing interactions</a:t>
            </a:r>
            <a:r>
              <a:rPr lang="en-GB" sz="1800" dirty="0"/>
              <a:t>. </a:t>
            </a:r>
            <a:r>
              <a:rPr lang="en-GB" sz="1800" b="1" dirty="0"/>
              <a:t>Experiences </a:t>
            </a:r>
            <a:r>
              <a:rPr lang="en-GB" sz="1800" dirty="0"/>
              <a:t>are also part of the environment. Children need to learn things for themselves, but this does not mean they should always do so </a:t>
            </a:r>
            <a:r>
              <a:rPr lang="en-GB" sz="1800" b="1" dirty="0"/>
              <a:t>by </a:t>
            </a:r>
            <a:r>
              <a:rPr lang="en-GB" sz="1800" dirty="0"/>
              <a:t>themselves. We can, by following and building on children’s motivations and interests, support young children to make the most of the environment for learning and development. </a:t>
            </a:r>
          </a:p>
          <a:p>
            <a:pPr marL="0" indent="0">
              <a:buNone/>
            </a:pPr>
            <a:r>
              <a:rPr lang="en-GB" sz="1800" dirty="0"/>
              <a:t>We need to be confident that in promoting a happy, interesting and empowering learning environment, considering the </a:t>
            </a:r>
            <a:r>
              <a:rPr lang="en-GB" sz="1800" b="1" dirty="0"/>
              <a:t>interactions, experiences </a:t>
            </a:r>
            <a:r>
              <a:rPr lang="en-GB" sz="1800" dirty="0"/>
              <a:t>and </a:t>
            </a:r>
            <a:r>
              <a:rPr lang="en-GB" sz="1800" b="1" dirty="0"/>
              <a:t>spaces </a:t>
            </a:r>
            <a:r>
              <a:rPr lang="en-GB" sz="1800" dirty="0"/>
              <a:t>on offer, we as practitioners add value to what children already know and can do. </a:t>
            </a:r>
          </a:p>
          <a:p>
            <a:endParaRPr lang="en-GB" dirty="0"/>
          </a:p>
        </p:txBody>
      </p:sp>
      <p:sp>
        <p:nvSpPr>
          <p:cNvPr id="4" name="Footer Placeholder 3">
            <a:extLst>
              <a:ext uri="{FF2B5EF4-FFF2-40B4-BE49-F238E27FC236}">
                <a16:creationId xmlns:a16="http://schemas.microsoft.com/office/drawing/2014/main" id="{EAF19BF5-481F-4AA5-A547-53BD3E3872C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950234674"/>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EF16-CB73-9546-BBCF-D929D4421018}"/>
              </a:ext>
            </a:extLst>
          </p:cNvPr>
          <p:cNvSpPr>
            <a:spLocks noGrp="1"/>
          </p:cNvSpPr>
          <p:nvPr>
            <p:ph type="title"/>
          </p:nvPr>
        </p:nvSpPr>
        <p:spPr>
          <a:xfrm>
            <a:off x="457200" y="704852"/>
            <a:ext cx="8229600" cy="1143000"/>
          </a:xfrm>
        </p:spPr>
        <p:txBody>
          <a:bodyPr/>
          <a:lstStyle/>
          <a:p>
            <a:r>
              <a:rPr lang="en-GB" dirty="0"/>
              <a:t>Practice</a:t>
            </a:r>
          </a:p>
        </p:txBody>
      </p:sp>
      <p:sp>
        <p:nvSpPr>
          <p:cNvPr id="3" name="Content Placeholder 2">
            <a:extLst>
              <a:ext uri="{FF2B5EF4-FFF2-40B4-BE49-F238E27FC236}">
                <a16:creationId xmlns:a16="http://schemas.microsoft.com/office/drawing/2014/main" id="{7E04B4FC-AD54-9D4E-BEA1-4317236C3FD6}"/>
              </a:ext>
            </a:extLst>
          </p:cNvPr>
          <p:cNvSpPr>
            <a:spLocks noGrp="1"/>
          </p:cNvSpPr>
          <p:nvPr>
            <p:ph idx="1"/>
          </p:nvPr>
        </p:nvSpPr>
        <p:spPr>
          <a:xfrm>
            <a:off x="457200" y="1219202"/>
            <a:ext cx="8229600" cy="4016829"/>
          </a:xfrm>
        </p:spPr>
        <p:txBody>
          <a:bodyPr/>
          <a:lstStyle/>
          <a:p>
            <a:r>
              <a:rPr lang="en-GB" sz="1400" dirty="0"/>
              <a:t>Knowledge of child development underpins effective practice </a:t>
            </a:r>
            <a:r>
              <a:rPr lang="en-GB" sz="1400"/>
              <a:t>and enables </a:t>
            </a:r>
            <a:r>
              <a:rPr lang="en-GB" sz="1400" dirty="0"/>
              <a:t>us to: </a:t>
            </a:r>
          </a:p>
          <a:p>
            <a:pPr lvl="1"/>
            <a:r>
              <a:rPr lang="en-GB" sz="1400" dirty="0"/>
              <a:t>understand that children learn best when engaged in meaningful first hand experiences that interest them, </a:t>
            </a:r>
          </a:p>
          <a:p>
            <a:pPr lvl="1"/>
            <a:r>
              <a:rPr lang="en-GB" sz="1400" dirty="0"/>
              <a:t>recognise that young children learn through play with responsive adults who plan experiences which extend learning and understanding, and, </a:t>
            </a:r>
          </a:p>
          <a:p>
            <a:pPr lvl="1"/>
            <a:r>
              <a:rPr lang="en-GB" sz="1400" dirty="0"/>
              <a:t>notice and understand behaviours that underpin early development, such as schematic play, and provide the right kinds of experiences which build on this learning. </a:t>
            </a:r>
          </a:p>
          <a:p>
            <a:r>
              <a:rPr lang="en-GB" sz="1400" dirty="0"/>
              <a:t>The quality of adult-child interactions is key in developing effective practice. This includes how we: </a:t>
            </a:r>
          </a:p>
          <a:p>
            <a:pPr lvl="1"/>
            <a:r>
              <a:rPr lang="en-GB" sz="1400" dirty="0"/>
              <a:t>attune the interactions to the developmental stages of children, so that children are supported and also challenged, </a:t>
            </a:r>
          </a:p>
          <a:p>
            <a:pPr lvl="1"/>
            <a:r>
              <a:rPr lang="en-GB" sz="1400" dirty="0"/>
              <a:t>use a range of communication and interaction strategies including describing and commenting on learning and handing over conversational control to children, </a:t>
            </a:r>
          </a:p>
          <a:p>
            <a:pPr lvl="1"/>
            <a:r>
              <a:rPr lang="en-GB" sz="1400" dirty="0"/>
              <a:t>use </a:t>
            </a:r>
            <a:r>
              <a:rPr lang="en-GB" sz="1400" dirty="0" err="1"/>
              <a:t>skillful</a:t>
            </a:r>
            <a:r>
              <a:rPr lang="en-GB" sz="1400" dirty="0"/>
              <a:t> questions to extend learning, for example, “I wonder why..” I wonder if...”, and, </a:t>
            </a:r>
          </a:p>
          <a:p>
            <a:pPr lvl="1"/>
            <a:r>
              <a:rPr lang="en-GB" sz="1400" dirty="0"/>
              <a:t>work together with children to solve problems, clarify concepts, develop thinking. This is known as sustained shared thinking</a:t>
            </a:r>
          </a:p>
          <a:p>
            <a:pPr marL="303213" lvl="1" indent="-285750">
              <a:buFont typeface="Arial" panose="020B0604020202020204" pitchFamily="34" charset="0"/>
              <a:buChar char="•"/>
            </a:pPr>
            <a:r>
              <a:rPr lang="en-GB" sz="1400" dirty="0"/>
              <a:t>Quality settings have... a skilled workforce who engage in: </a:t>
            </a:r>
          </a:p>
          <a:p>
            <a:pPr lvl="1"/>
            <a:r>
              <a:rPr lang="en-GB" sz="1400" dirty="0"/>
              <a:t>reflection on practice in the setting; looking outwards to collaborate and learn from others. This includes taking time to visit other settings to share practice and moderate approaches, read about child development and attend professional learning. </a:t>
            </a:r>
            <a:endParaRPr lang="en-GB" sz="1500" dirty="0"/>
          </a:p>
          <a:p>
            <a:endParaRPr lang="en-GB" dirty="0"/>
          </a:p>
        </p:txBody>
      </p:sp>
      <p:sp>
        <p:nvSpPr>
          <p:cNvPr id="4" name="Footer Placeholder 3">
            <a:extLst>
              <a:ext uri="{FF2B5EF4-FFF2-40B4-BE49-F238E27FC236}">
                <a16:creationId xmlns:a16="http://schemas.microsoft.com/office/drawing/2014/main" id="{42D87076-9BD7-400B-A897-DB82C1B9F7CD}"/>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56049856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F0CD5-E4A2-EF4D-A46B-055CAF0F5D19}"/>
              </a:ext>
            </a:extLst>
          </p:cNvPr>
          <p:cNvSpPr>
            <a:spLocks noGrp="1"/>
          </p:cNvSpPr>
          <p:nvPr>
            <p:ph type="title"/>
          </p:nvPr>
        </p:nvSpPr>
        <p:spPr>
          <a:xfrm>
            <a:off x="457200" y="949195"/>
            <a:ext cx="8229600" cy="1143000"/>
          </a:xfrm>
        </p:spPr>
        <p:txBody>
          <a:bodyPr/>
          <a:lstStyle/>
          <a:p>
            <a:r>
              <a:rPr lang="en-US" sz="3600" b="1"/>
              <a:t>What is the purpose of the NIR?</a:t>
            </a:r>
            <a:br>
              <a:rPr lang="en-US" sz="3600" b="1">
                <a:cs typeface="Calibri"/>
              </a:rPr>
            </a:br>
            <a:endParaRPr lang="en-GB"/>
          </a:p>
        </p:txBody>
      </p:sp>
      <p:sp>
        <p:nvSpPr>
          <p:cNvPr id="3" name="Content Placeholder 2"/>
          <p:cNvSpPr>
            <a:spLocks noGrp="1"/>
          </p:cNvSpPr>
          <p:nvPr>
            <p:ph idx="1"/>
          </p:nvPr>
        </p:nvSpPr>
        <p:spPr>
          <a:xfrm>
            <a:off x="457200" y="1948721"/>
            <a:ext cx="8229600" cy="3492708"/>
          </a:xfrm>
          <a:prstGeom prst="rect">
            <a:avLst/>
          </a:prstGeom>
        </p:spPr>
        <p:txBody>
          <a:bodyPr vert="horz" lIns="68580" tIns="34290" rIns="68580" bIns="34290" rtlCol="0" anchor="t">
            <a:noAutofit/>
          </a:bodyPr>
          <a:lstStyle/>
          <a:p>
            <a:pPr marL="0" indent="0">
              <a:buNone/>
            </a:pPr>
            <a:r>
              <a:rPr lang="en-US" sz="1800"/>
              <a:t>This induction resource, developed by the Scottish Government, provides new ELC employees with all the relevant information they need on what to expect in their first few months in post, including the most up-to date resources and best practice.</a:t>
            </a:r>
            <a:endParaRPr lang="en-US" sz="1800">
              <a:cs typeface="Calibri"/>
            </a:endParaRPr>
          </a:p>
          <a:p>
            <a:pPr marL="0"/>
            <a:endParaRPr lang="en-US" sz="1600">
              <a:cs typeface="Calibri"/>
            </a:endParaRPr>
          </a:p>
          <a:p>
            <a:pPr marL="0" indent="0" algn="ctr">
              <a:buNone/>
            </a:pPr>
            <a:r>
              <a:rPr lang="en-US" sz="2000"/>
              <a:t>“</a:t>
            </a:r>
            <a:r>
              <a:rPr lang="en-US" sz="2000" i="1"/>
              <a:t>We know that the most important driver of quality in ELC is a dedicated, highly skilled and well-qualified workforce, whose initial training and continued professional learning enables them to fulfil their own potential and equip our young children to do the same.”</a:t>
            </a:r>
            <a:endParaRPr lang="en-US" sz="2000" i="1">
              <a:cs typeface="Calibri"/>
            </a:endParaRPr>
          </a:p>
          <a:p>
            <a:pPr marL="0" indent="0">
              <a:buNone/>
            </a:pPr>
            <a:endParaRPr lang="en-US" sz="1500" i="1">
              <a:cs typeface="Calibri"/>
            </a:endParaRPr>
          </a:p>
          <a:p>
            <a:pPr marL="0" indent="0">
              <a:buNone/>
            </a:pPr>
            <a:endParaRPr lang="en-US" sz="1500" i="1">
              <a:cs typeface="Calibri"/>
            </a:endParaRPr>
          </a:p>
          <a:p>
            <a:pPr marL="0" indent="0" algn="r">
              <a:buNone/>
            </a:pPr>
            <a:r>
              <a:rPr lang="en-US" sz="1500" i="1"/>
              <a:t>Early Learning and Childcare – National Induction Resource: Scottish Government 2019</a:t>
            </a:r>
            <a:endParaRPr lang="en-US" sz="1500" i="1">
              <a:cs typeface="Calibri"/>
            </a:endParaRPr>
          </a:p>
          <a:p>
            <a:pPr marL="0" indent="0">
              <a:buNone/>
            </a:pPr>
            <a:endParaRPr lang="en-US" sz="1275" i="1"/>
          </a:p>
        </p:txBody>
      </p:sp>
      <p:sp>
        <p:nvSpPr>
          <p:cNvPr id="2" name="Footer Placeholder 1">
            <a:extLst>
              <a:ext uri="{FF2B5EF4-FFF2-40B4-BE49-F238E27FC236}">
                <a16:creationId xmlns:a16="http://schemas.microsoft.com/office/drawing/2014/main" id="{1DF7706E-B954-448D-B1BB-CE231D533D1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149412765"/>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70766" y="1977443"/>
            <a:ext cx="3524872" cy="2777437"/>
          </a:xfrm>
          <a:prstGeom prst="rect">
            <a:avLst/>
          </a:prstGeom>
        </p:spPr>
        <p:txBody>
          <a:bodyPr vert="horz" lIns="68580" tIns="34290" rIns="68580" bIns="34290" rtlCol="0" anchor="t">
            <a:normAutofit fontScale="92500" lnSpcReduction="10000"/>
          </a:bodyPr>
          <a:lstStyle/>
          <a:p>
            <a:pPr>
              <a:lnSpc>
                <a:spcPct val="90000"/>
              </a:lnSpc>
              <a:spcAft>
                <a:spcPts val="450"/>
              </a:spcAft>
            </a:pPr>
            <a:r>
              <a:rPr lang="en-US" sz="3000" b="1"/>
              <a:t>Points to ponder</a:t>
            </a:r>
            <a:endParaRPr lang="en-US" sz="2200"/>
          </a:p>
          <a:p>
            <a:pPr marL="42863">
              <a:lnSpc>
                <a:spcPct val="90000"/>
              </a:lnSpc>
              <a:spcAft>
                <a:spcPts val="450"/>
              </a:spcAft>
            </a:pPr>
            <a:r>
              <a:rPr lang="en-US"/>
              <a:t>Consider how you as a newly qualified member of staff reflect on practice within the setting?</a:t>
            </a:r>
          </a:p>
          <a:p>
            <a:pPr marL="328613" indent="-285750">
              <a:lnSpc>
                <a:spcPct val="90000"/>
              </a:lnSpc>
              <a:spcAft>
                <a:spcPts val="450"/>
              </a:spcAft>
              <a:buFont typeface="Arial" panose="020B0604020202020204" pitchFamily="34" charset="0"/>
              <a:buChar char="•"/>
            </a:pPr>
            <a:endParaRPr lang="en-US">
              <a:cs typeface="Calibri"/>
            </a:endParaRPr>
          </a:p>
          <a:p>
            <a:pPr marL="328613" indent="-285750">
              <a:lnSpc>
                <a:spcPct val="90000"/>
              </a:lnSpc>
              <a:spcAft>
                <a:spcPts val="450"/>
              </a:spcAft>
              <a:buFont typeface="Arial" panose="020B0604020202020204" pitchFamily="34" charset="0"/>
              <a:buChar char="•"/>
            </a:pPr>
            <a:r>
              <a:rPr lang="en-US"/>
              <a:t>What does your setting use?</a:t>
            </a:r>
            <a:endParaRPr lang="en-US">
              <a:cs typeface="Calibri"/>
            </a:endParaRPr>
          </a:p>
          <a:p>
            <a:pPr marL="328613" indent="-285750">
              <a:lnSpc>
                <a:spcPct val="90000"/>
              </a:lnSpc>
              <a:spcAft>
                <a:spcPts val="450"/>
              </a:spcAft>
              <a:buFont typeface="Arial" panose="020B0604020202020204" pitchFamily="34" charset="0"/>
              <a:buChar char="•"/>
            </a:pPr>
            <a:r>
              <a:rPr lang="en-US"/>
              <a:t>Who leads those discussions?</a:t>
            </a:r>
          </a:p>
          <a:p>
            <a:pPr marL="328613" indent="-285750">
              <a:lnSpc>
                <a:spcPct val="90000"/>
              </a:lnSpc>
              <a:spcAft>
                <a:spcPts val="450"/>
              </a:spcAft>
              <a:buFont typeface="Arial" panose="020B0604020202020204" pitchFamily="34" charset="0"/>
              <a:buChar char="•"/>
            </a:pPr>
            <a:r>
              <a:rPr lang="en-US">
                <a:cs typeface="Calibri"/>
              </a:rPr>
              <a:t>What opportunities are there for you to be involved?</a:t>
            </a:r>
          </a:p>
          <a:p>
            <a:pPr marL="328613" indent="-285750">
              <a:lnSpc>
                <a:spcPct val="90000"/>
              </a:lnSpc>
              <a:spcAft>
                <a:spcPts val="450"/>
              </a:spcAft>
              <a:buFont typeface="Arial" panose="020B0604020202020204" pitchFamily="34" charset="0"/>
              <a:buChar char="•"/>
            </a:pPr>
            <a:r>
              <a:rPr lang="en-US"/>
              <a:t>So what? What happens next?</a:t>
            </a:r>
            <a:endParaRPr lang="en-US">
              <a:cs typeface="Calibri"/>
            </a:endParaRPr>
          </a:p>
        </p:txBody>
      </p:sp>
      <p:pic>
        <p:nvPicPr>
          <p:cNvPr id="5" name="Picture 4" descr="inwards_outwards_forwards_diagrams-04.png">
            <a:extLst>
              <a:ext uri="{FF2B5EF4-FFF2-40B4-BE49-F238E27FC236}">
                <a16:creationId xmlns:a16="http://schemas.microsoft.com/office/drawing/2014/main" id="{328D8DE6-1CE2-2349-90BD-1268F824BE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825" y="885251"/>
            <a:ext cx="4728409" cy="4884771"/>
          </a:xfrm>
          <a:prstGeom prst="rect">
            <a:avLst/>
          </a:prstGeom>
        </p:spPr>
      </p:pic>
      <p:sp>
        <p:nvSpPr>
          <p:cNvPr id="2" name="Footer Placeholder 1">
            <a:extLst>
              <a:ext uri="{FF2B5EF4-FFF2-40B4-BE49-F238E27FC236}">
                <a16:creationId xmlns:a16="http://schemas.microsoft.com/office/drawing/2014/main" id="{6BE7F2B3-5397-4F59-B270-2E76F8E6BAF2}"/>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19483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ctr"/>
            <a:r>
              <a:rPr lang="en-GB" sz="3600" b="1">
                <a:latin typeface="Calibri" panose="020F0502020204030204" pitchFamily="34" charset="0"/>
                <a:cs typeface="Calibri" panose="020F0502020204030204" pitchFamily="34" charset="0"/>
              </a:rPr>
              <a:t>Overview</a:t>
            </a:r>
          </a:p>
        </p:txBody>
      </p:sp>
      <p:sp>
        <p:nvSpPr>
          <p:cNvPr id="3" name="Content Placeholder 2"/>
          <p:cNvSpPr>
            <a:spLocks noGrp="1"/>
          </p:cNvSpPr>
          <p:nvPr>
            <p:ph idx="1"/>
          </p:nvPr>
        </p:nvSpPr>
        <p:spPr/>
        <p:txBody>
          <a:bodyPr vert="horz" lIns="68580" tIns="34290" rIns="68580" bIns="34290" rtlCol="0" anchor="t">
            <a:noAutofit/>
          </a:bodyPr>
          <a:lstStyle/>
          <a:p>
            <a:pPr marL="0" indent="0" algn="ctr">
              <a:buNone/>
            </a:pPr>
            <a:r>
              <a:rPr lang="en-GB" sz="1600" dirty="0">
                <a:latin typeface="Calibri"/>
                <a:cs typeface="Calibri"/>
              </a:rPr>
              <a:t>The National Induction Resource has been developed to specifically to support staff working in ELC settings. It sets out how employers can support them in their new role and includes links to the range of national resources which are available as support tools. It has been developed collaboratively with the range of national organisations supporting the profession.</a:t>
            </a:r>
          </a:p>
          <a:p>
            <a:pPr marL="0" indent="0" algn="ctr">
              <a:buNone/>
            </a:pPr>
            <a:endParaRPr lang="en-GB" sz="1600" dirty="0">
              <a:latin typeface="Calibri"/>
              <a:cs typeface="Calibri"/>
            </a:endParaRPr>
          </a:p>
          <a:p>
            <a:pPr marL="0" indent="0" algn="ctr">
              <a:buNone/>
            </a:pPr>
            <a:r>
              <a:rPr lang="en-GB" sz="1600" dirty="0">
                <a:latin typeface="Calibri"/>
                <a:cs typeface="Calibri"/>
              </a:rPr>
              <a:t>The </a:t>
            </a:r>
            <a:r>
              <a:rPr lang="en-GB" sz="1600" dirty="0">
                <a:ea typeface="+mn-lt"/>
                <a:cs typeface="+mn-lt"/>
                <a:hlinkClick r:id="rId4"/>
              </a:rPr>
              <a:t>National Induction Resource</a:t>
            </a:r>
            <a:r>
              <a:rPr lang="en-GB" sz="1600" dirty="0">
                <a:ea typeface="+mn-lt"/>
                <a:cs typeface="+mn-lt"/>
              </a:rPr>
              <a:t> </a:t>
            </a:r>
            <a:r>
              <a:rPr lang="en-GB" sz="1600" dirty="0">
                <a:latin typeface="Calibri"/>
                <a:cs typeface="Calibri"/>
              </a:rPr>
              <a:t> comprises two sections:</a:t>
            </a:r>
          </a:p>
          <a:p>
            <a:pPr marL="0" indent="0" algn="ctr">
              <a:buNone/>
            </a:pPr>
            <a:endParaRPr lang="en-GB" sz="1350" dirty="0">
              <a:latin typeface="Calibri" panose="020F0502020204030204" pitchFamily="34" charset="0"/>
              <a:cs typeface="Calibri" panose="020F0502020204030204" pitchFamily="34" charset="0"/>
            </a:endParaRPr>
          </a:p>
          <a:p>
            <a:pPr marL="0" indent="0" algn="ctr">
              <a:buNone/>
            </a:pPr>
            <a:endParaRPr lang="en-GB" sz="1350" dirty="0">
              <a:cs typeface="Calibri"/>
            </a:endParaRPr>
          </a:p>
        </p:txBody>
      </p:sp>
      <p:sp>
        <p:nvSpPr>
          <p:cNvPr id="4" name="Rectangle: Rounded Corners 3">
            <a:extLst>
              <a:ext uri="{FF2B5EF4-FFF2-40B4-BE49-F238E27FC236}">
                <a16:creationId xmlns:a16="http://schemas.microsoft.com/office/drawing/2014/main" id="{273FE7B5-1B53-4224-8EB4-097FBBEC7A44}"/>
              </a:ext>
            </a:extLst>
          </p:cNvPr>
          <p:cNvSpPr/>
          <p:nvPr/>
        </p:nvSpPr>
        <p:spPr>
          <a:xfrm>
            <a:off x="1760069" y="3630296"/>
            <a:ext cx="2376000" cy="1800000"/>
          </a:xfrm>
          <a:prstGeom prst="roundRect">
            <a:avLst/>
          </a:prstGeom>
          <a:ln/>
        </p:spPr>
        <p:style>
          <a:lnRef idx="1">
            <a:schemeClr val="accent4"/>
          </a:lnRef>
          <a:fillRef idx="2">
            <a:schemeClr val="accent4"/>
          </a:fillRef>
          <a:effectRef idx="1">
            <a:schemeClr val="accent4"/>
          </a:effectRef>
          <a:fontRef idx="minor">
            <a:schemeClr val="dk1"/>
          </a:fontRef>
        </p:style>
        <p:txBody>
          <a:bodyPr wrap="square" lIns="68580" tIns="34290" rIns="68580" bIns="34290" rtlCol="0" anchor="ctr" anchorCtr="0"/>
          <a:lstStyle/>
          <a:p>
            <a:pPr algn="ctr">
              <a:lnSpc>
                <a:spcPct val="90000"/>
              </a:lnSpc>
              <a:spcBef>
                <a:spcPts val="750"/>
              </a:spcBef>
            </a:pPr>
            <a:r>
              <a:rPr lang="en-GB" sz="1600" b="1">
                <a:solidFill>
                  <a:schemeClr val="tx1"/>
                </a:solidFill>
                <a:cs typeface="Calibri"/>
              </a:rPr>
              <a:t>Section One:</a:t>
            </a:r>
            <a:r>
              <a:rPr lang="en-GB" sz="1600">
                <a:solidFill>
                  <a:schemeClr val="tx1"/>
                </a:solidFill>
                <a:cs typeface="Calibri"/>
              </a:rPr>
              <a:t> </a:t>
            </a:r>
            <a:endParaRPr lang="en-US" sz="1200">
              <a:solidFill>
                <a:schemeClr val="tx1"/>
              </a:solidFill>
              <a:ea typeface="+mn-lt"/>
              <a:cs typeface="+mn-lt"/>
            </a:endParaRPr>
          </a:p>
          <a:p>
            <a:pPr algn="ctr">
              <a:lnSpc>
                <a:spcPct val="90000"/>
              </a:lnSpc>
              <a:spcBef>
                <a:spcPts val="750"/>
              </a:spcBef>
            </a:pPr>
            <a:r>
              <a:rPr lang="en-GB" sz="1500">
                <a:solidFill>
                  <a:schemeClr val="tx1"/>
                </a:solidFill>
                <a:cs typeface="Calibri"/>
              </a:rPr>
              <a:t>Background information on qualification routes, expectations and regulations </a:t>
            </a:r>
          </a:p>
          <a:p>
            <a:pPr algn="ctr"/>
            <a:endParaRPr lang="en-US" sz="1350">
              <a:cs typeface="Calibri"/>
            </a:endParaRPr>
          </a:p>
        </p:txBody>
      </p:sp>
      <p:sp>
        <p:nvSpPr>
          <p:cNvPr id="5" name="Rectangle: Rounded Corners 4">
            <a:extLst>
              <a:ext uri="{FF2B5EF4-FFF2-40B4-BE49-F238E27FC236}">
                <a16:creationId xmlns:a16="http://schemas.microsoft.com/office/drawing/2014/main" id="{EA9F5859-5528-434E-8EAE-A184962D45E9}"/>
              </a:ext>
            </a:extLst>
          </p:cNvPr>
          <p:cNvSpPr/>
          <p:nvPr/>
        </p:nvSpPr>
        <p:spPr>
          <a:xfrm>
            <a:off x="4980842" y="3627246"/>
            <a:ext cx="2376000" cy="1800000"/>
          </a:xfrm>
          <a:prstGeom prst="round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nchor="ctr" anchorCtr="0">
            <a:noAutofit/>
          </a:bodyPr>
          <a:lstStyle/>
          <a:p>
            <a:pPr algn="ctr">
              <a:spcAft>
                <a:spcPts val="450"/>
              </a:spcAft>
            </a:pPr>
            <a:endParaRPr lang="en-GB" sz="1500" b="1">
              <a:solidFill>
                <a:schemeClr val="tx1"/>
              </a:solidFill>
              <a:latin typeface="Calibri"/>
              <a:ea typeface="Segoe UI"/>
              <a:cs typeface="Segoe UI"/>
            </a:endParaRPr>
          </a:p>
          <a:p>
            <a:pPr algn="ctr">
              <a:spcAft>
                <a:spcPts val="450"/>
              </a:spcAft>
            </a:pPr>
            <a:r>
              <a:rPr lang="en-GB" sz="1600" b="1">
                <a:solidFill>
                  <a:schemeClr val="tx1"/>
                </a:solidFill>
                <a:latin typeface="Calibri"/>
                <a:ea typeface="Segoe UI"/>
                <a:cs typeface="Segoe UI"/>
              </a:rPr>
              <a:t>Section Two:</a:t>
            </a:r>
            <a:r>
              <a:rPr lang="en-GB" sz="1600">
                <a:solidFill>
                  <a:schemeClr val="tx1"/>
                </a:solidFill>
                <a:latin typeface="Calibri"/>
                <a:ea typeface="Segoe UI"/>
                <a:cs typeface="Segoe UI"/>
              </a:rPr>
              <a:t> </a:t>
            </a:r>
            <a:r>
              <a:rPr lang="en-US" sz="1600">
                <a:solidFill>
                  <a:schemeClr val="tx1"/>
                </a:solidFill>
                <a:latin typeface="Calibri"/>
                <a:ea typeface="Segoe UI"/>
                <a:cs typeface="Segoe UI"/>
              </a:rPr>
              <a:t>​</a:t>
            </a:r>
            <a:endParaRPr lang="en-US" sz="1600">
              <a:solidFill>
                <a:schemeClr val="tx1"/>
              </a:solidFill>
              <a:cs typeface="Calibri"/>
            </a:endParaRPr>
          </a:p>
          <a:p>
            <a:pPr algn="ctr"/>
            <a:r>
              <a:rPr lang="en-GB" sz="1500">
                <a:solidFill>
                  <a:schemeClr val="tx1"/>
                </a:solidFill>
                <a:latin typeface="Calibri"/>
                <a:ea typeface="Arial"/>
                <a:cs typeface="Arial"/>
              </a:rPr>
              <a:t>Reflective questions to help develop your practice </a:t>
            </a:r>
          </a:p>
          <a:p>
            <a:pPr algn="ctr"/>
            <a:endParaRPr lang="en-GB" sz="1100">
              <a:solidFill>
                <a:schemeClr val="tx1"/>
              </a:solidFill>
              <a:latin typeface="Calibri"/>
              <a:ea typeface="Arial"/>
              <a:cs typeface="Arial"/>
            </a:endParaRPr>
          </a:p>
          <a:p>
            <a:pPr algn="ctr"/>
            <a:r>
              <a:rPr lang="en-GB" sz="1500">
                <a:solidFill>
                  <a:schemeClr val="tx1"/>
                </a:solidFill>
                <a:latin typeface="Calibri"/>
                <a:ea typeface="Arial"/>
                <a:cs typeface="Arial"/>
              </a:rPr>
              <a:t>Induction Planning checklist </a:t>
            </a:r>
            <a:r>
              <a:rPr lang="en-US" sz="1500">
                <a:solidFill>
                  <a:schemeClr val="tx1"/>
                </a:solidFill>
                <a:latin typeface="Calibri"/>
                <a:ea typeface="Arial"/>
                <a:cs typeface="Arial"/>
              </a:rPr>
              <a:t>​</a:t>
            </a:r>
          </a:p>
          <a:p>
            <a:pPr>
              <a:spcAft>
                <a:spcPts val="450"/>
              </a:spcAft>
              <a:buChar char="•"/>
            </a:pPr>
            <a:endParaRPr lang="en-GB" sz="1350">
              <a:cs typeface="Arial"/>
            </a:endParaRPr>
          </a:p>
        </p:txBody>
      </p:sp>
      <p:sp>
        <p:nvSpPr>
          <p:cNvPr id="6" name="Footer Placeholder 5">
            <a:extLst>
              <a:ext uri="{FF2B5EF4-FFF2-40B4-BE49-F238E27FC236}">
                <a16:creationId xmlns:a16="http://schemas.microsoft.com/office/drawing/2014/main" id="{6F4EF38E-8880-4DF9-9538-905EB2A131E1}"/>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37624234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12">
            <a:hlinkClick r:id="rId4" action="ppaction://hlinksldjump"/>
            <a:extLst>
              <a:ext uri="{FF2B5EF4-FFF2-40B4-BE49-F238E27FC236}">
                <a16:creationId xmlns:a16="http://schemas.microsoft.com/office/drawing/2014/main" id="{4A45A847-64B0-4F42-B644-393AE510ABCF}"/>
              </a:ext>
            </a:extLst>
          </p:cNvPr>
          <p:cNvSpPr/>
          <p:nvPr/>
        </p:nvSpPr>
        <p:spPr>
          <a:xfrm>
            <a:off x="635445" y="2547106"/>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450"/>
              </a:spcAft>
            </a:pPr>
            <a:r>
              <a:rPr lang="en-GB" sz="1600" dirty="0">
                <a:solidFill>
                  <a:srgbClr val="333333"/>
                </a:solidFill>
                <a:cs typeface="Calibri"/>
              </a:rPr>
              <a:t>are highly motivated </a:t>
            </a:r>
            <a:endParaRPr lang="en-US" sz="1600" dirty="0">
              <a:cs typeface="Calibri"/>
            </a:endParaRPr>
          </a:p>
        </p:txBody>
      </p:sp>
      <p:sp>
        <p:nvSpPr>
          <p:cNvPr id="15" name="Rectangle: Rounded Corners 14">
            <a:hlinkClick r:id="rId5" action="ppaction://hlinksldjump"/>
            <a:extLst>
              <a:ext uri="{FF2B5EF4-FFF2-40B4-BE49-F238E27FC236}">
                <a16:creationId xmlns:a16="http://schemas.microsoft.com/office/drawing/2014/main" id="{1536B902-011E-4DD0-94BB-74A67D06D124}"/>
              </a:ext>
            </a:extLst>
          </p:cNvPr>
          <p:cNvSpPr/>
          <p:nvPr/>
        </p:nvSpPr>
        <p:spPr>
          <a:xfrm>
            <a:off x="3348250" y="2538330"/>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spcAft>
                <a:spcPts val="450"/>
              </a:spcAft>
            </a:pPr>
            <a:endParaRPr lang="en-GB" sz="1350">
              <a:solidFill>
                <a:srgbClr val="333333"/>
              </a:solidFill>
              <a:cs typeface="Calibri"/>
            </a:endParaRPr>
          </a:p>
          <a:p>
            <a:pPr algn="ctr">
              <a:spcAft>
                <a:spcPts val="450"/>
              </a:spcAft>
            </a:pPr>
            <a:r>
              <a:rPr lang="en-GB" sz="1600">
                <a:solidFill>
                  <a:srgbClr val="333333"/>
                </a:solidFill>
                <a:cs typeface="Calibri"/>
              </a:rPr>
              <a:t>demonstrate patience, compassion and fun</a:t>
            </a:r>
            <a:endParaRPr lang="en-US" sz="1600">
              <a:ea typeface="+mn-lt"/>
              <a:cs typeface="+mn-lt"/>
            </a:endParaRPr>
          </a:p>
          <a:p>
            <a:pPr algn="ctr">
              <a:spcAft>
                <a:spcPts val="450"/>
              </a:spcAft>
            </a:pPr>
            <a:endParaRPr lang="en-US" sz="1350">
              <a:cs typeface="Calibri"/>
            </a:endParaRPr>
          </a:p>
        </p:txBody>
      </p:sp>
      <p:sp>
        <p:nvSpPr>
          <p:cNvPr id="16" name="Rectangle: Rounded Corners 15">
            <a:hlinkClick r:id="rId6" action="ppaction://hlinksldjump"/>
            <a:extLst>
              <a:ext uri="{FF2B5EF4-FFF2-40B4-BE49-F238E27FC236}">
                <a16:creationId xmlns:a16="http://schemas.microsoft.com/office/drawing/2014/main" id="{BA415414-0D8A-4590-8FEF-2B0CF35FAD3B}"/>
              </a:ext>
            </a:extLst>
          </p:cNvPr>
          <p:cNvSpPr/>
          <p:nvPr/>
        </p:nvSpPr>
        <p:spPr>
          <a:xfrm>
            <a:off x="6061055" y="2570092"/>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1720"/>
              </a:lnSpc>
            </a:pPr>
            <a:r>
              <a:rPr lang="en-GB" sz="1600">
                <a:solidFill>
                  <a:srgbClr val="333333"/>
                </a:solidFill>
                <a:cs typeface="Calibri"/>
              </a:rPr>
              <a:t>are eager to learn and develop </a:t>
            </a:r>
            <a:endParaRPr lang="en-GB" sz="1600">
              <a:ea typeface="+mn-lt"/>
              <a:cs typeface="+mn-lt"/>
            </a:endParaRPr>
          </a:p>
        </p:txBody>
      </p:sp>
      <p:sp>
        <p:nvSpPr>
          <p:cNvPr id="17" name="Rectangle: Rounded Corners 16">
            <a:hlinkClick r:id="rId7" action="ppaction://hlinksldjump"/>
            <a:extLst>
              <a:ext uri="{FF2B5EF4-FFF2-40B4-BE49-F238E27FC236}">
                <a16:creationId xmlns:a16="http://schemas.microsoft.com/office/drawing/2014/main" id="{8BDDE0AF-1BB1-4772-8B90-A25598778DC8}"/>
              </a:ext>
            </a:extLst>
          </p:cNvPr>
          <p:cNvSpPr/>
          <p:nvPr/>
        </p:nvSpPr>
        <p:spPr>
          <a:xfrm>
            <a:off x="635445" y="3737367"/>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spcAft>
                <a:spcPts val="450"/>
              </a:spcAft>
            </a:pPr>
            <a:endParaRPr lang="en-GB" sz="1350" dirty="0">
              <a:solidFill>
                <a:srgbClr val="333333"/>
              </a:solidFill>
              <a:cs typeface="Calibri"/>
            </a:endParaRPr>
          </a:p>
          <a:p>
            <a:pPr algn="ctr">
              <a:spcAft>
                <a:spcPts val="450"/>
              </a:spcAft>
            </a:pPr>
            <a:r>
              <a:rPr lang="en-GB" sz="1600" dirty="0">
                <a:solidFill>
                  <a:srgbClr val="333333"/>
                </a:solidFill>
                <a:cs typeface="Calibri"/>
              </a:rPr>
              <a:t>demonstrate compassion, warmth and kindness</a:t>
            </a:r>
            <a:endParaRPr lang="en-GB" sz="1600" dirty="0">
              <a:ea typeface="+mn-lt"/>
              <a:cs typeface="+mn-lt"/>
            </a:endParaRPr>
          </a:p>
          <a:p>
            <a:pPr>
              <a:spcAft>
                <a:spcPts val="450"/>
              </a:spcAft>
            </a:pPr>
            <a:endParaRPr lang="en-GB" sz="1350" dirty="0">
              <a:solidFill>
                <a:srgbClr val="333333"/>
              </a:solidFill>
              <a:ea typeface="+mn-lt"/>
              <a:cs typeface="+mn-lt"/>
            </a:endParaRPr>
          </a:p>
          <a:p>
            <a:pPr algn="ctr">
              <a:spcAft>
                <a:spcPts val="450"/>
              </a:spcAft>
            </a:pPr>
            <a:endParaRPr lang="en-US" sz="1350" dirty="0">
              <a:cs typeface="Calibri"/>
            </a:endParaRPr>
          </a:p>
        </p:txBody>
      </p:sp>
      <p:sp>
        <p:nvSpPr>
          <p:cNvPr id="18" name="Rectangle: Rounded Corners 17">
            <a:hlinkClick r:id="rId8" action="ppaction://hlinksldjump"/>
            <a:extLst>
              <a:ext uri="{FF2B5EF4-FFF2-40B4-BE49-F238E27FC236}">
                <a16:creationId xmlns:a16="http://schemas.microsoft.com/office/drawing/2014/main" id="{0F1D8905-2A39-4DB1-A78A-5CD55F442C84}"/>
              </a:ext>
            </a:extLst>
          </p:cNvPr>
          <p:cNvSpPr/>
          <p:nvPr/>
        </p:nvSpPr>
        <p:spPr>
          <a:xfrm>
            <a:off x="3348250" y="3748434"/>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lgn="ctr">
              <a:spcAft>
                <a:spcPts val="450"/>
              </a:spcAft>
            </a:pPr>
            <a:endParaRPr lang="en-GB" sz="1350" dirty="0">
              <a:solidFill>
                <a:srgbClr val="333333"/>
              </a:solidFill>
              <a:cs typeface="Calibri"/>
            </a:endParaRPr>
          </a:p>
          <a:p>
            <a:pPr algn="ctr">
              <a:spcAft>
                <a:spcPts val="450"/>
              </a:spcAft>
            </a:pPr>
            <a:r>
              <a:rPr lang="en-GB" sz="1600" dirty="0">
                <a:solidFill>
                  <a:srgbClr val="333333"/>
                </a:solidFill>
                <a:cs typeface="Calibri"/>
              </a:rPr>
              <a:t>understand the importance of safeguarding children and confidentiality</a:t>
            </a:r>
            <a:endParaRPr lang="en-GB" sz="1600" dirty="0">
              <a:ea typeface="+mn-lt"/>
              <a:cs typeface="+mn-lt"/>
            </a:endParaRPr>
          </a:p>
          <a:p>
            <a:pPr>
              <a:spcAft>
                <a:spcPts val="450"/>
              </a:spcAft>
            </a:pPr>
            <a:endParaRPr lang="en-GB" sz="1350" dirty="0">
              <a:solidFill>
                <a:srgbClr val="333333"/>
              </a:solidFill>
              <a:ea typeface="+mn-lt"/>
              <a:cs typeface="+mn-lt"/>
            </a:endParaRPr>
          </a:p>
          <a:p>
            <a:pPr algn="ctr">
              <a:spcAft>
                <a:spcPts val="450"/>
              </a:spcAft>
            </a:pPr>
            <a:endParaRPr lang="en-US" sz="1350" dirty="0">
              <a:cs typeface="Calibri"/>
            </a:endParaRPr>
          </a:p>
        </p:txBody>
      </p:sp>
      <p:sp>
        <p:nvSpPr>
          <p:cNvPr id="19" name="Rectangle: Rounded Corners 18">
            <a:hlinkClick r:id="rId9" action="ppaction://hlinksldjump"/>
            <a:extLst>
              <a:ext uri="{FF2B5EF4-FFF2-40B4-BE49-F238E27FC236}">
                <a16:creationId xmlns:a16="http://schemas.microsoft.com/office/drawing/2014/main" id="{A201E90F-946B-4CAA-9F8A-102B4830B399}"/>
              </a:ext>
            </a:extLst>
          </p:cNvPr>
          <p:cNvSpPr/>
          <p:nvPr/>
        </p:nvSpPr>
        <p:spPr>
          <a:xfrm>
            <a:off x="6061056" y="3737369"/>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endParaRPr lang="en-GB" sz="1350">
              <a:solidFill>
                <a:srgbClr val="333333"/>
              </a:solidFill>
              <a:cs typeface="Calibri"/>
            </a:endParaRPr>
          </a:p>
          <a:p>
            <a:pPr algn="ctr">
              <a:spcAft>
                <a:spcPts val="450"/>
              </a:spcAft>
            </a:pPr>
            <a:r>
              <a:rPr lang="en-GB" sz="1600">
                <a:solidFill>
                  <a:srgbClr val="333333"/>
                </a:solidFill>
                <a:cs typeface="Calibri"/>
              </a:rPr>
              <a:t>demonstrate strong personal values</a:t>
            </a:r>
            <a:endParaRPr lang="en-GB" sz="1600">
              <a:solidFill>
                <a:srgbClr val="333333"/>
              </a:solidFill>
              <a:ea typeface="+mn-lt"/>
              <a:cs typeface="+mn-lt"/>
            </a:endParaRPr>
          </a:p>
          <a:p>
            <a:pPr algn="ctr">
              <a:spcAft>
                <a:spcPts val="450"/>
              </a:spcAft>
            </a:pPr>
            <a:endParaRPr lang="en-US" sz="1350">
              <a:cs typeface="Calibri"/>
            </a:endParaRPr>
          </a:p>
        </p:txBody>
      </p:sp>
      <p:sp>
        <p:nvSpPr>
          <p:cNvPr id="7" name="TextBox 6">
            <a:extLst>
              <a:ext uri="{FF2B5EF4-FFF2-40B4-BE49-F238E27FC236}">
                <a16:creationId xmlns:a16="http://schemas.microsoft.com/office/drawing/2014/main" id="{2697D6C1-7673-4F0A-BD99-9372921E8443}"/>
              </a:ext>
            </a:extLst>
          </p:cNvPr>
          <p:cNvSpPr txBox="1"/>
          <p:nvPr/>
        </p:nvSpPr>
        <p:spPr>
          <a:xfrm>
            <a:off x="226992" y="1300908"/>
            <a:ext cx="8399999" cy="1038746"/>
          </a:xfrm>
          <a:prstGeom prst="rect">
            <a:avLst/>
          </a:prstGeom>
          <a:noFill/>
          <a:ln>
            <a:solidFill>
              <a:schemeClr val="bg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lvl="2" algn="ctr"/>
            <a:endParaRPr lang="en-US" sz="1500" b="1">
              <a:solidFill>
                <a:srgbClr val="000000"/>
              </a:solidFill>
              <a:cs typeface="Calibri"/>
            </a:endParaRPr>
          </a:p>
          <a:p>
            <a:pPr lvl="1" algn="ctr"/>
            <a:r>
              <a:rPr lang="en-US" sz="1600">
                <a:solidFill>
                  <a:srgbClr val="333333"/>
                </a:solidFill>
                <a:cs typeface="Calibri"/>
              </a:rPr>
              <a:t>There are some fundamental attributes that we expect from staff entering the Early Learning and Childcare sector. </a:t>
            </a:r>
            <a:r>
              <a:rPr lang="en-US" sz="1600"/>
              <a:t>Regardless of the extent and nature of your previous experience, practitioners will have been recruited because they: </a:t>
            </a:r>
            <a:endParaRPr lang="en-US" sz="1600">
              <a:cs typeface="Calibri" panose="020F0502020204030204"/>
            </a:endParaRPr>
          </a:p>
        </p:txBody>
      </p:sp>
      <p:sp>
        <p:nvSpPr>
          <p:cNvPr id="8" name="TextBox 7">
            <a:extLst>
              <a:ext uri="{FF2B5EF4-FFF2-40B4-BE49-F238E27FC236}">
                <a16:creationId xmlns:a16="http://schemas.microsoft.com/office/drawing/2014/main" id="{74AB7592-759B-4FAC-B61B-C6F689D6E753}"/>
              </a:ext>
            </a:extLst>
          </p:cNvPr>
          <p:cNvSpPr txBox="1"/>
          <p:nvPr/>
        </p:nvSpPr>
        <p:spPr>
          <a:xfrm>
            <a:off x="424004" y="5198730"/>
            <a:ext cx="7226489"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dirty="0">
                <a:solidFill>
                  <a:srgbClr val="333333"/>
                </a:solidFill>
                <a:cs typeface="Calibri"/>
              </a:rPr>
              <a:t>For more on the key attributes that everyone working with children, young people and their families should have, see the </a:t>
            </a:r>
            <a:r>
              <a:rPr lang="en-US" sz="1500" dirty="0">
                <a:ea typeface="+mn-lt"/>
                <a:cs typeface="+mn-lt"/>
                <a:hlinkClick r:id="rId10"/>
              </a:rPr>
              <a:t>Common Core Skills, Knowledge and Values</a:t>
            </a:r>
            <a:endParaRPr lang="en-US" sz="2100" dirty="0">
              <a:solidFill>
                <a:srgbClr val="000000"/>
              </a:solidFill>
              <a:cs typeface="Calibri"/>
            </a:endParaRPr>
          </a:p>
        </p:txBody>
      </p:sp>
      <p:sp>
        <p:nvSpPr>
          <p:cNvPr id="3" name="Title 2">
            <a:extLst>
              <a:ext uri="{FF2B5EF4-FFF2-40B4-BE49-F238E27FC236}">
                <a16:creationId xmlns:a16="http://schemas.microsoft.com/office/drawing/2014/main" id="{0045ED84-4085-8D48-B3C4-F5C74E01942E}"/>
              </a:ext>
            </a:extLst>
          </p:cNvPr>
          <p:cNvSpPr>
            <a:spLocks noGrp="1"/>
          </p:cNvSpPr>
          <p:nvPr>
            <p:ph type="title"/>
          </p:nvPr>
        </p:nvSpPr>
        <p:spPr>
          <a:xfrm>
            <a:off x="635445" y="810179"/>
            <a:ext cx="8229600" cy="1143000"/>
          </a:xfrm>
        </p:spPr>
        <p:txBody>
          <a:bodyPr/>
          <a:lstStyle/>
          <a:p>
            <a:r>
              <a:rPr lang="en-US" sz="3600" b="1">
                <a:solidFill>
                  <a:srgbClr val="333333"/>
                </a:solidFill>
                <a:cs typeface="Calibri"/>
              </a:rPr>
              <a:t>The Purpose Of The Induction Period </a:t>
            </a:r>
            <a:r>
              <a:rPr lang="en-US" sz="3600" b="1">
                <a:cs typeface="Calibri"/>
              </a:rPr>
              <a:t>​</a:t>
            </a:r>
            <a:br>
              <a:rPr lang="en-US" sz="3200">
                <a:cs typeface="Calibri" panose="020F0502020204030204"/>
              </a:rPr>
            </a:br>
            <a:endParaRPr lang="en-GB"/>
          </a:p>
        </p:txBody>
      </p:sp>
      <p:sp>
        <p:nvSpPr>
          <p:cNvPr id="2" name="Footer Placeholder 1">
            <a:extLst>
              <a:ext uri="{FF2B5EF4-FFF2-40B4-BE49-F238E27FC236}">
                <a16:creationId xmlns:a16="http://schemas.microsoft.com/office/drawing/2014/main" id="{63E4B03D-7135-422C-8BC3-94C0C76332E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72332465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9899B-11A4-477F-AFEE-AEBF4CD68DDD}"/>
              </a:ext>
            </a:extLst>
          </p:cNvPr>
          <p:cNvSpPr txBox="1"/>
          <p:nvPr/>
        </p:nvSpPr>
        <p:spPr>
          <a:xfrm>
            <a:off x="250464" y="1129272"/>
            <a:ext cx="3065095" cy="1523537"/>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a:bodyPr>
          <a:lstStyle/>
          <a:p>
            <a:pPr>
              <a:lnSpc>
                <a:spcPct val="90000"/>
              </a:lnSpc>
              <a:spcAft>
                <a:spcPts val="450"/>
              </a:spcAft>
            </a:pPr>
            <a:r>
              <a:rPr lang="en-US">
                <a:solidFill>
                  <a:schemeClr val="bg2"/>
                </a:solidFill>
              </a:rPr>
              <a:t>The purpose of induction is for</a:t>
            </a:r>
            <a:r>
              <a:rPr lang="en-US" b="1">
                <a:solidFill>
                  <a:schemeClr val="bg2"/>
                </a:solidFill>
              </a:rPr>
              <a:t> employers </a:t>
            </a:r>
            <a:r>
              <a:rPr lang="en-US">
                <a:solidFill>
                  <a:schemeClr val="bg2"/>
                </a:solidFill>
              </a:rPr>
              <a:t>to build on these attributes and to develop practitioners understanding </a:t>
            </a:r>
          </a:p>
          <a:p>
            <a:pPr>
              <a:lnSpc>
                <a:spcPct val="90000"/>
              </a:lnSpc>
              <a:spcAft>
                <a:spcPts val="450"/>
              </a:spcAft>
            </a:pPr>
            <a:r>
              <a:rPr lang="en-US">
                <a:solidFill>
                  <a:schemeClr val="bg2"/>
                </a:solidFill>
              </a:rPr>
              <a:t>of the following: </a:t>
            </a:r>
          </a:p>
        </p:txBody>
      </p:sp>
      <p:sp>
        <p:nvSpPr>
          <p:cNvPr id="22" name="Freeform 7">
            <a:hlinkClick r:id="rId4" action="ppaction://hlinksldjump"/>
            <a:extLst>
              <a:ext uri="{FF2B5EF4-FFF2-40B4-BE49-F238E27FC236}">
                <a16:creationId xmlns:a16="http://schemas.microsoft.com/office/drawing/2014/main" id="{086336C5-89D7-584C-A084-E271BEB6B6D2}"/>
              </a:ext>
            </a:extLst>
          </p:cNvPr>
          <p:cNvSpPr>
            <a:spLocks/>
          </p:cNvSpPr>
          <p:nvPr/>
        </p:nvSpPr>
        <p:spPr bwMode="auto">
          <a:xfrm>
            <a:off x="5771487" y="3889163"/>
            <a:ext cx="2847857" cy="1733957"/>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gradFill flip="none" rotWithShape="1">
            <a:gsLst>
              <a:gs pos="0">
                <a:srgbClr val="92D050">
                  <a:tint val="66000"/>
                  <a:satMod val="160000"/>
                </a:srgbClr>
              </a:gs>
              <a:gs pos="49000">
                <a:srgbClr val="92D050">
                  <a:tint val="44500"/>
                  <a:satMod val="160000"/>
                </a:srgbClr>
              </a:gs>
              <a:gs pos="100000">
                <a:srgbClr val="92D050">
                  <a:tint val="23500"/>
                  <a:satMod val="160000"/>
                </a:srgbClr>
              </a:gs>
            </a:gsLst>
            <a:lin ang="2700000" scaled="1"/>
            <a:tileRect/>
          </a:gradFill>
          <a:ln w="28575">
            <a:noFill/>
            <a:prstDash val="solid"/>
            <a:round/>
            <a:headEnd/>
            <a:tailEnd/>
          </a:ln>
        </p:spPr>
        <p:txBody>
          <a:bodyPr bIns="360000" anchor="ctr"/>
          <a:lstStyle/>
          <a:p>
            <a:pPr algn="ctr" eaLnBrk="1" hangingPunct="1"/>
            <a:br>
              <a:rPr lang="en-GB" sz="1600" b="1" dirty="0"/>
            </a:br>
            <a:endParaRPr lang="en-GB" sz="1600" b="1" dirty="0"/>
          </a:p>
          <a:p>
            <a:pPr>
              <a:lnSpc>
                <a:spcPts val="1181"/>
              </a:lnSpc>
              <a:spcAft>
                <a:spcPts val="1181"/>
              </a:spcAft>
            </a:pPr>
            <a:endParaRPr lang="en-GB" sz="1600" dirty="0">
              <a:solidFill>
                <a:srgbClr val="333333"/>
              </a:solidFill>
              <a:ea typeface="+mn-lt"/>
              <a:cs typeface="+mn-lt"/>
            </a:endParaRPr>
          </a:p>
          <a:p>
            <a:pPr algn="ctr">
              <a:lnSpc>
                <a:spcPts val="1181"/>
              </a:lnSpc>
              <a:spcAft>
                <a:spcPts val="1181"/>
              </a:spcAft>
            </a:pPr>
            <a:r>
              <a:rPr lang="en-GB" sz="1600" dirty="0">
                <a:solidFill>
                  <a:srgbClr val="333333"/>
                </a:solidFill>
                <a:ea typeface="+mn-lt"/>
                <a:cs typeface="+mn-lt"/>
              </a:rPr>
              <a:t>The early learning </a:t>
            </a:r>
          </a:p>
          <a:p>
            <a:pPr algn="ctr">
              <a:lnSpc>
                <a:spcPts val="1181"/>
              </a:lnSpc>
              <a:spcAft>
                <a:spcPts val="1181"/>
              </a:spcAft>
            </a:pPr>
            <a:r>
              <a:rPr lang="en-GB" sz="1600" dirty="0">
                <a:solidFill>
                  <a:srgbClr val="333333"/>
                </a:solidFill>
                <a:ea typeface="+mn-lt"/>
                <a:cs typeface="+mn-lt"/>
              </a:rPr>
              <a:t>and childcare policy</a:t>
            </a:r>
          </a:p>
          <a:p>
            <a:pPr algn="ctr">
              <a:lnSpc>
                <a:spcPts val="1181"/>
              </a:lnSpc>
              <a:spcAft>
                <a:spcPts val="1181"/>
              </a:spcAft>
            </a:pPr>
            <a:r>
              <a:rPr lang="en-GB" sz="1600" dirty="0">
                <a:solidFill>
                  <a:srgbClr val="333333"/>
                </a:solidFill>
                <a:ea typeface="+mn-lt"/>
                <a:cs typeface="+mn-lt"/>
              </a:rPr>
              <a:t> context</a:t>
            </a:r>
            <a:endParaRPr lang="en-US" sz="1600" dirty="0">
              <a:cs typeface="Calibri"/>
            </a:endParaRPr>
          </a:p>
        </p:txBody>
      </p:sp>
      <p:sp>
        <p:nvSpPr>
          <p:cNvPr id="23" name="Freeform 8">
            <a:hlinkClick r:id="rId5" action="ppaction://hlinksldjump"/>
            <a:extLst>
              <a:ext uri="{FF2B5EF4-FFF2-40B4-BE49-F238E27FC236}">
                <a16:creationId xmlns:a16="http://schemas.microsoft.com/office/drawing/2014/main" id="{35E3344E-4FA3-4D4E-BBC3-DDCD7FC128CD}"/>
              </a:ext>
            </a:extLst>
          </p:cNvPr>
          <p:cNvSpPr>
            <a:spLocks/>
          </p:cNvSpPr>
          <p:nvPr/>
        </p:nvSpPr>
        <p:spPr bwMode="auto">
          <a:xfrm>
            <a:off x="5296444" y="1141381"/>
            <a:ext cx="2850257" cy="182832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gradFill flip="none" rotWithShape="1">
            <a:gsLst>
              <a:gs pos="8000">
                <a:schemeClr val="accent6">
                  <a:lumMod val="60000"/>
                  <a:lumOff val="40000"/>
                  <a:tint val="66000"/>
                  <a:satMod val="160000"/>
                </a:schemeClr>
              </a:gs>
              <a:gs pos="72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28575">
            <a:noFill/>
            <a:prstDash val="solid"/>
            <a:round/>
            <a:headEnd/>
            <a:tailEnd/>
          </a:ln>
        </p:spPr>
        <p:txBody>
          <a:bodyPr bIns="360000" anchor="ctr"/>
          <a:lstStyle/>
          <a:p>
            <a:pPr marL="279400" algn="ctr"/>
            <a:r>
              <a:rPr lang="en-GB" sz="1600" dirty="0">
                <a:solidFill>
                  <a:srgbClr val="333333"/>
                </a:solidFill>
                <a:cs typeface="Calibri"/>
              </a:rPr>
              <a:t>Their responsibility in </a:t>
            </a:r>
          </a:p>
          <a:p>
            <a:pPr marL="279400" algn="ctr"/>
            <a:r>
              <a:rPr lang="en-GB" sz="1600" dirty="0">
                <a:solidFill>
                  <a:srgbClr val="333333"/>
                </a:solidFill>
                <a:cs typeface="Calibri"/>
              </a:rPr>
              <a:t>respect of keeping </a:t>
            </a:r>
          </a:p>
          <a:p>
            <a:pPr marL="279400" algn="ctr"/>
            <a:r>
              <a:rPr lang="en-GB" sz="1600" dirty="0">
                <a:solidFill>
                  <a:srgbClr val="333333"/>
                </a:solidFill>
                <a:cs typeface="Calibri"/>
              </a:rPr>
              <a:t>children safe </a:t>
            </a:r>
          </a:p>
          <a:p>
            <a:pPr marL="279400" algn="ctr"/>
            <a:r>
              <a:rPr lang="en-GB" sz="1600" dirty="0">
                <a:solidFill>
                  <a:srgbClr val="333333"/>
                </a:solidFill>
                <a:cs typeface="Calibri"/>
              </a:rPr>
              <a:t>and child protection</a:t>
            </a:r>
            <a:endParaRPr lang="en-US" sz="1600" dirty="0">
              <a:ea typeface="+mn-lt"/>
              <a:cs typeface="+mn-lt"/>
            </a:endParaRPr>
          </a:p>
        </p:txBody>
      </p:sp>
      <p:sp>
        <p:nvSpPr>
          <p:cNvPr id="27" name="Freeform 5">
            <a:hlinkClick r:id="rId6" action="ppaction://hlinksldjump"/>
            <a:extLst>
              <a:ext uri="{FF2B5EF4-FFF2-40B4-BE49-F238E27FC236}">
                <a16:creationId xmlns:a16="http://schemas.microsoft.com/office/drawing/2014/main" id="{F160C946-0B6B-2C41-BA99-DBE92857B592}"/>
              </a:ext>
            </a:extLst>
          </p:cNvPr>
          <p:cNvSpPr>
            <a:spLocks/>
          </p:cNvSpPr>
          <p:nvPr/>
        </p:nvSpPr>
        <p:spPr bwMode="auto">
          <a:xfrm>
            <a:off x="974361" y="2669768"/>
            <a:ext cx="2375215" cy="183294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gradFill flip="none" rotWithShape="1">
            <a:gsLst>
              <a:gs pos="0">
                <a:srgbClr val="73FEFF">
                  <a:tint val="66000"/>
                  <a:satMod val="160000"/>
                </a:srgbClr>
              </a:gs>
              <a:gs pos="50000">
                <a:srgbClr val="73FEFF">
                  <a:tint val="44500"/>
                  <a:satMod val="160000"/>
                </a:srgbClr>
              </a:gs>
              <a:gs pos="100000">
                <a:srgbClr val="73FEFF">
                  <a:tint val="23500"/>
                  <a:satMod val="160000"/>
                </a:srgbClr>
              </a:gs>
            </a:gsLst>
            <a:lin ang="2700000" scaled="1"/>
            <a:tileRect/>
          </a:gradFill>
          <a:ln w="28575">
            <a:noFill/>
            <a:prstDash val="solid"/>
            <a:round/>
            <a:headEnd/>
            <a:tailEnd/>
          </a:ln>
        </p:spPr>
        <p:txBody>
          <a:bodyPr lIns="36000" bIns="360000" anchor="ctr"/>
          <a:lstStyle/>
          <a:p>
            <a:pPr algn="ctr"/>
            <a:endParaRPr lang="en-GB" sz="1600" dirty="0">
              <a:solidFill>
                <a:srgbClr val="333333"/>
              </a:solidFill>
              <a:cs typeface="Calibri"/>
            </a:endParaRPr>
          </a:p>
          <a:p>
            <a:pPr algn="ctr"/>
            <a:r>
              <a:rPr lang="en-GB" sz="1600" dirty="0">
                <a:solidFill>
                  <a:srgbClr val="333333"/>
                </a:solidFill>
                <a:cs typeface="Calibri"/>
              </a:rPr>
              <a:t>Developing trusting relationships with </a:t>
            </a:r>
          </a:p>
          <a:p>
            <a:pPr algn="ctr"/>
            <a:r>
              <a:rPr lang="en-GB" sz="1600" dirty="0">
                <a:solidFill>
                  <a:srgbClr val="333333"/>
                </a:solidFill>
                <a:cs typeface="Calibri"/>
              </a:rPr>
              <a:t>children and their</a:t>
            </a:r>
          </a:p>
          <a:p>
            <a:pPr algn="ctr"/>
            <a:r>
              <a:rPr lang="en-GB" sz="1600" dirty="0">
                <a:solidFill>
                  <a:srgbClr val="333333"/>
                </a:solidFill>
                <a:cs typeface="Calibri"/>
              </a:rPr>
              <a:t> families.</a:t>
            </a:r>
            <a:endParaRPr lang="en-GB" sz="1600" dirty="0">
              <a:ea typeface="+mn-lt"/>
              <a:cs typeface="+mn-lt"/>
            </a:endParaRPr>
          </a:p>
        </p:txBody>
      </p:sp>
      <p:sp>
        <p:nvSpPr>
          <p:cNvPr id="28" name="Freeform 11">
            <a:hlinkClick r:id="rId7" action="ppaction://hlinksldjump"/>
            <a:extLst>
              <a:ext uri="{FF2B5EF4-FFF2-40B4-BE49-F238E27FC236}">
                <a16:creationId xmlns:a16="http://schemas.microsoft.com/office/drawing/2014/main" id="{6AAD40A7-2826-D54B-B78C-8E0B23D8728F}"/>
              </a:ext>
            </a:extLst>
          </p:cNvPr>
          <p:cNvSpPr>
            <a:spLocks/>
          </p:cNvSpPr>
          <p:nvPr/>
        </p:nvSpPr>
        <p:spPr bwMode="auto">
          <a:xfrm>
            <a:off x="974361" y="4194397"/>
            <a:ext cx="2852656" cy="1428723"/>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gradFill flip="none" rotWithShape="1">
            <a:gsLst>
              <a:gs pos="0">
                <a:srgbClr val="FF8AD8">
                  <a:tint val="66000"/>
                  <a:satMod val="160000"/>
                </a:srgbClr>
              </a:gs>
              <a:gs pos="50000">
                <a:srgbClr val="FF8AD8">
                  <a:tint val="44500"/>
                  <a:satMod val="160000"/>
                </a:srgbClr>
              </a:gs>
              <a:gs pos="100000">
                <a:srgbClr val="FF8AD8">
                  <a:tint val="23500"/>
                  <a:satMod val="160000"/>
                </a:srgbClr>
              </a:gs>
            </a:gsLst>
            <a:lin ang="2700000" scaled="1"/>
            <a:tileRect/>
          </a:gradFill>
          <a:ln w="28575">
            <a:noFill/>
            <a:prstDash val="solid"/>
            <a:round/>
            <a:headEnd/>
            <a:tailEnd/>
          </a:ln>
        </p:spPr>
        <p:txBody>
          <a:bodyPr lIns="0" rIns="540000" bIns="360000" anchor="ctr" anchorCtr="1"/>
          <a:lstStyle/>
          <a:p>
            <a:pPr eaLnBrk="1" hangingPunct="1"/>
            <a:endParaRPr lang="en-GB" sz="1600" b="1"/>
          </a:p>
          <a:p>
            <a:pPr algn="ctr">
              <a:spcAft>
                <a:spcPts val="450"/>
              </a:spcAft>
              <a:tabLst>
                <a:tab pos="1860550" algn="l"/>
                <a:tab pos="2746375" algn="l"/>
              </a:tabLst>
            </a:pPr>
            <a:r>
              <a:rPr lang="en-GB" sz="1600">
                <a:solidFill>
                  <a:srgbClr val="333333"/>
                </a:solidFill>
                <a:cs typeface="Calibri"/>
              </a:rPr>
              <a:t>The codes of practice</a:t>
            </a:r>
          </a:p>
          <a:p>
            <a:pPr algn="ctr">
              <a:spcAft>
                <a:spcPts val="450"/>
              </a:spcAft>
              <a:tabLst>
                <a:tab pos="1860550" algn="l"/>
                <a:tab pos="2746375" algn="l"/>
              </a:tabLst>
            </a:pPr>
            <a:r>
              <a:rPr lang="en-GB" sz="1600">
                <a:solidFill>
                  <a:srgbClr val="333333"/>
                </a:solidFill>
                <a:cs typeface="Calibri"/>
              </a:rPr>
              <a:t> for social service workers. </a:t>
            </a:r>
            <a:endParaRPr lang="en-US" sz="1600"/>
          </a:p>
        </p:txBody>
      </p:sp>
      <p:sp>
        <p:nvSpPr>
          <p:cNvPr id="30" name="Freeform 8">
            <a:hlinkClick r:id="rId8" action="ppaction://hlinksldjump"/>
            <a:extLst>
              <a:ext uri="{FF2B5EF4-FFF2-40B4-BE49-F238E27FC236}">
                <a16:creationId xmlns:a16="http://schemas.microsoft.com/office/drawing/2014/main" id="{6D293147-72B6-3940-9D6C-9BA4EC0B2F27}"/>
              </a:ext>
            </a:extLst>
          </p:cNvPr>
          <p:cNvSpPr>
            <a:spLocks/>
          </p:cNvSpPr>
          <p:nvPr/>
        </p:nvSpPr>
        <p:spPr bwMode="auto">
          <a:xfrm>
            <a:off x="2911978" y="1138971"/>
            <a:ext cx="2850257" cy="182832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gradFill>
            <a:gsLst>
              <a:gs pos="0">
                <a:schemeClr val="accent5">
                  <a:lumMod val="40000"/>
                  <a:lumOff val="60000"/>
                  <a:shade val="30000"/>
                  <a:satMod val="115000"/>
                </a:schemeClr>
              </a:gs>
              <a:gs pos="6000">
                <a:schemeClr val="accent5">
                  <a:lumMod val="40000"/>
                  <a:lumOff val="60000"/>
                  <a:shade val="67500"/>
                  <a:satMod val="115000"/>
                </a:schemeClr>
              </a:gs>
              <a:gs pos="26000">
                <a:schemeClr val="accent5">
                  <a:lumMod val="40000"/>
                  <a:lumOff val="60000"/>
                  <a:shade val="100000"/>
                  <a:satMod val="115000"/>
                </a:schemeClr>
              </a:gs>
            </a:gsLst>
            <a:lin ang="2700000" scaled="1"/>
          </a:gradFill>
          <a:ln>
            <a:noFill/>
          </a:ln>
        </p:spPr>
        <p:style>
          <a:lnRef idx="0">
            <a:scrgbClr r="0" g="0" b="0"/>
          </a:lnRef>
          <a:fillRef idx="0">
            <a:scrgbClr r="0" g="0" b="0"/>
          </a:fillRef>
          <a:effectRef idx="0">
            <a:scrgbClr r="0" g="0" b="0"/>
          </a:effectRef>
          <a:fontRef idx="minor">
            <a:schemeClr val="lt1"/>
          </a:fontRef>
        </p:style>
        <p:txBody>
          <a:bodyPr bIns="360000" anchor="ctr"/>
          <a:lstStyle/>
          <a:p>
            <a:pPr marL="368300" algn="ctr"/>
            <a:r>
              <a:rPr lang="en-GB" sz="1600" dirty="0">
                <a:solidFill>
                  <a:schemeClr val="bg1"/>
                </a:solidFill>
                <a:cs typeface="Calibri"/>
              </a:rPr>
              <a:t>Developing good </a:t>
            </a:r>
          </a:p>
          <a:p>
            <a:pPr marL="368300" algn="ctr"/>
            <a:r>
              <a:rPr lang="en-GB" sz="1600" dirty="0">
                <a:solidFill>
                  <a:schemeClr val="bg1"/>
                </a:solidFill>
                <a:cs typeface="Calibri"/>
              </a:rPr>
              <a:t>communication with </a:t>
            </a:r>
          </a:p>
          <a:p>
            <a:pPr marL="368300" algn="ctr"/>
            <a:r>
              <a:rPr lang="en-GB" sz="1600" dirty="0">
                <a:solidFill>
                  <a:schemeClr val="bg1"/>
                </a:solidFill>
                <a:cs typeface="Calibri"/>
              </a:rPr>
              <a:t>children, families</a:t>
            </a:r>
          </a:p>
          <a:p>
            <a:pPr marL="368300" algn="ctr"/>
            <a:r>
              <a:rPr lang="en-GB" sz="1600" dirty="0">
                <a:solidFill>
                  <a:schemeClr val="bg1"/>
                </a:solidFill>
                <a:cs typeface="Calibri"/>
              </a:rPr>
              <a:t> and colleagues.</a:t>
            </a:r>
            <a:endParaRPr lang="en-GB" sz="1600" dirty="0">
              <a:solidFill>
                <a:schemeClr val="bg1"/>
              </a:solidFill>
            </a:endParaRPr>
          </a:p>
        </p:txBody>
      </p:sp>
      <p:sp>
        <p:nvSpPr>
          <p:cNvPr id="31" name="Freeform 9">
            <a:hlinkClick r:id="rId9" action="ppaction://hlinksldjump"/>
            <a:extLst>
              <a:ext uri="{FF2B5EF4-FFF2-40B4-BE49-F238E27FC236}">
                <a16:creationId xmlns:a16="http://schemas.microsoft.com/office/drawing/2014/main" id="{CD7A7D28-E9C1-5548-A0E7-53807A7451FD}"/>
              </a:ext>
            </a:extLst>
          </p:cNvPr>
          <p:cNvSpPr>
            <a:spLocks/>
          </p:cNvSpPr>
          <p:nvPr/>
        </p:nvSpPr>
        <p:spPr bwMode="auto">
          <a:xfrm>
            <a:off x="2910868" y="2662059"/>
            <a:ext cx="3325300" cy="1523088"/>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gradFill flip="none" rotWithShape="1">
            <a:gsLst>
              <a:gs pos="41000">
                <a:schemeClr val="accent4">
                  <a:lumMod val="60000"/>
                  <a:lumOff val="40000"/>
                  <a:tint val="66000"/>
                  <a:satMod val="160000"/>
                </a:schemeClr>
              </a:gs>
              <a:gs pos="81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28575">
            <a:noFill/>
            <a:prstDash val="solid"/>
            <a:round/>
            <a:headEnd/>
            <a:tailEnd/>
          </a:ln>
        </p:spPr>
        <p:txBody>
          <a:bodyPr anchor="ctr"/>
          <a:lstStyle/>
          <a:p>
            <a:pPr algn="ctr" eaLnBrk="1" fontAlgn="auto" hangingPunct="1">
              <a:spcBef>
                <a:spcPts val="0"/>
              </a:spcBef>
              <a:spcAft>
                <a:spcPts val="0"/>
              </a:spcAft>
            </a:pPr>
            <a:endParaRPr lang="en-GB" sz="1600" b="1"/>
          </a:p>
          <a:p>
            <a:pPr algn="ctr"/>
            <a:r>
              <a:rPr lang="en-GB" sz="1600">
                <a:solidFill>
                  <a:srgbClr val="333333"/>
                </a:solidFill>
              </a:rPr>
              <a:t>Their responsibility in </a:t>
            </a:r>
          </a:p>
          <a:p>
            <a:pPr algn="ctr"/>
            <a:r>
              <a:rPr lang="en-GB" sz="1600">
                <a:solidFill>
                  <a:srgbClr val="333333"/>
                </a:solidFill>
              </a:rPr>
              <a:t>respect of professional </a:t>
            </a:r>
          </a:p>
          <a:p>
            <a:pPr algn="ctr"/>
            <a:r>
              <a:rPr lang="en-GB" sz="1600">
                <a:solidFill>
                  <a:srgbClr val="333333"/>
                </a:solidFill>
              </a:rPr>
              <a:t>registration and CPL</a:t>
            </a:r>
            <a:br>
              <a:rPr lang="en-GB" sz="1600" b="1">
                <a:latin typeface="+mn-lt"/>
              </a:rPr>
            </a:br>
            <a:endParaRPr lang="en-GB" sz="1600" b="1">
              <a:latin typeface="+mn-lt"/>
            </a:endParaRPr>
          </a:p>
        </p:txBody>
      </p:sp>
      <p:sp>
        <p:nvSpPr>
          <p:cNvPr id="32" name="Freeform 31">
            <a:hlinkClick r:id="rId10" action="ppaction://hlinksldjump"/>
            <a:extLst>
              <a:ext uri="{FF2B5EF4-FFF2-40B4-BE49-F238E27FC236}">
                <a16:creationId xmlns:a16="http://schemas.microsoft.com/office/drawing/2014/main" id="{E43F81C8-D4C5-2A44-9D44-D8133D98766F}"/>
              </a:ext>
            </a:extLst>
          </p:cNvPr>
          <p:cNvSpPr>
            <a:spLocks/>
          </p:cNvSpPr>
          <p:nvPr/>
        </p:nvSpPr>
        <p:spPr bwMode="auto">
          <a:xfrm>
            <a:off x="5750189" y="2662059"/>
            <a:ext cx="2866880" cy="152308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FF8AD8">
              <a:alpha val="36000"/>
            </a:srgbClr>
          </a:solidFill>
          <a:ln w="28575">
            <a:noFill/>
            <a:prstDash val="solid"/>
            <a:round/>
            <a:headEnd/>
            <a:tailEnd/>
          </a:ln>
        </p:spPr>
        <p:txBody>
          <a:bodyPr wrap="square" anchor="ctr">
            <a:noAutofit/>
          </a:bodyPr>
          <a:lstStyle/>
          <a:p>
            <a:pPr marL="14288" algn="ctr"/>
            <a:r>
              <a:rPr lang="en-GB" sz="1600">
                <a:solidFill>
                  <a:srgbClr val="333333"/>
                </a:solidFill>
                <a:ea typeface="+mn-lt"/>
                <a:cs typeface="+mn-lt"/>
              </a:rPr>
              <a:t>How to identify and</a:t>
            </a:r>
          </a:p>
          <a:p>
            <a:pPr marL="14288" algn="ctr"/>
            <a:r>
              <a:rPr lang="en-GB" sz="1600">
                <a:solidFill>
                  <a:srgbClr val="333333"/>
                </a:solidFill>
                <a:ea typeface="+mn-lt"/>
                <a:cs typeface="+mn-lt"/>
              </a:rPr>
              <a:t> engage with learning opportunities.</a:t>
            </a:r>
            <a:endParaRPr lang="en-US" sz="1600">
              <a:cs typeface="Calibri"/>
            </a:endParaRPr>
          </a:p>
        </p:txBody>
      </p:sp>
      <p:sp>
        <p:nvSpPr>
          <p:cNvPr id="10" name="TextBox 9">
            <a:extLst>
              <a:ext uri="{FF2B5EF4-FFF2-40B4-BE49-F238E27FC236}">
                <a16:creationId xmlns:a16="http://schemas.microsoft.com/office/drawing/2014/main" id="{F0F94B2E-0691-4243-9E06-261F758F5719}"/>
              </a:ext>
            </a:extLst>
          </p:cNvPr>
          <p:cNvSpPr txBox="1"/>
          <p:nvPr/>
        </p:nvSpPr>
        <p:spPr>
          <a:xfrm>
            <a:off x="3374974" y="5070288"/>
            <a:ext cx="2375215" cy="646331"/>
          </a:xfrm>
          <a:prstGeom prst="rect">
            <a:avLst/>
          </a:prstGeom>
          <a:noFill/>
        </p:spPr>
        <p:txBody>
          <a:bodyPr wrap="square" rtlCol="0">
            <a:spAutoFit/>
          </a:bodyPr>
          <a:lstStyle/>
          <a:p>
            <a:pPr algn="ctr"/>
            <a:r>
              <a:rPr lang="en-GB" b="1" dirty="0">
                <a:solidFill>
                  <a:schemeClr val="bg1"/>
                </a:solidFill>
              </a:rPr>
              <a:t>Click on each puzzle piece to find out more</a:t>
            </a:r>
          </a:p>
        </p:txBody>
      </p:sp>
      <p:sp>
        <p:nvSpPr>
          <p:cNvPr id="3" name="Footer Placeholder 2">
            <a:extLst>
              <a:ext uri="{FF2B5EF4-FFF2-40B4-BE49-F238E27FC236}">
                <a16:creationId xmlns:a16="http://schemas.microsoft.com/office/drawing/2014/main" id="{5A6B995E-D628-4631-8F02-37427D9A860C}"/>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6560866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vector graphics&#10;&#10;Description automatically generated">
            <a:hlinkClick r:id="rId4" action="ppaction://hlinksldjump"/>
            <a:extLst>
              <a:ext uri="{FF2B5EF4-FFF2-40B4-BE49-F238E27FC236}">
                <a16:creationId xmlns:a16="http://schemas.microsoft.com/office/drawing/2014/main" id="{08358E58-AA8F-1C44-81F6-315E0F895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37" y="2028489"/>
            <a:ext cx="4037663" cy="3231497"/>
          </a:xfrm>
          <a:prstGeom prst="rect">
            <a:avLst/>
          </a:prstGeom>
        </p:spPr>
      </p:pic>
      <p:pic>
        <p:nvPicPr>
          <p:cNvPr id="15" name="Picture 14" descr="Icon&#10;&#10;Description automatically generated">
            <a:hlinkClick r:id="rId6" action="ppaction://hlinksldjump"/>
            <a:extLst>
              <a:ext uri="{FF2B5EF4-FFF2-40B4-BE49-F238E27FC236}">
                <a16:creationId xmlns:a16="http://schemas.microsoft.com/office/drawing/2014/main" id="{089309DB-3F03-3E4D-A2EA-DF37BEC6644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128" b="92308" l="2381" r="89966">
                        <a14:foregroundMark x1="67007" y1="20075" x2="67007" y2="20075"/>
                        <a14:foregroundMark x1="47619" y1="8443" x2="47619" y2="8443"/>
                        <a14:foregroundMark x1="51020" y1="4315" x2="51020" y2="4315"/>
                        <a14:foregroundMark x1="74830" y1="19700" x2="74830" y2="19700"/>
                        <a14:foregroundMark x1="78912" y1="22514" x2="78912" y2="22514"/>
                        <a14:foregroundMark x1="78912" y1="32458" x2="78912" y2="32458"/>
                        <a14:foregroundMark x1="12585" y1="47280" x2="12585" y2="47280"/>
                        <a14:foregroundMark x1="5782" y1="60038" x2="5782" y2="60038"/>
                        <a14:foregroundMark x1="61395" y1="92495" x2="61395" y2="92495"/>
                        <a14:foregroundMark x1="13265" y1="43152" x2="13265" y2="43152"/>
                        <a14:foregroundMark x1="4762" y1="39024" x2="4762" y2="39024"/>
                        <a14:foregroundMark x1="89116" y1="50094" x2="89116" y2="50094"/>
                        <a14:foregroundMark x1="89456" y1="47280" x2="89456" y2="47280"/>
                        <a14:foregroundMark x1="65476" y1="4315" x2="65476" y2="4315"/>
                        <a14:foregroundMark x1="2381" y1="48405" x2="2381" y2="48405"/>
                        <a14:foregroundMark x1="3231" y1="43902" x2="3231" y2="43902"/>
                        <a14:backgroundMark x1="1361" y1="48780" x2="2381" y2="43527"/>
                      </a14:backgroundRemoval>
                    </a14:imgEffect>
                  </a14:imgLayer>
                </a14:imgProps>
              </a:ext>
              <a:ext uri="{28A0092B-C50C-407E-A947-70E740481C1C}">
                <a14:useLocalDpi xmlns:a14="http://schemas.microsoft.com/office/drawing/2010/main" val="0"/>
              </a:ext>
            </a:extLst>
          </a:blip>
          <a:stretch>
            <a:fillRect/>
          </a:stretch>
        </p:blipFill>
        <p:spPr>
          <a:xfrm>
            <a:off x="4857901" y="2521683"/>
            <a:ext cx="3176827" cy="2879675"/>
          </a:xfrm>
          <a:prstGeom prst="rect">
            <a:avLst/>
          </a:prstGeom>
        </p:spPr>
      </p:pic>
      <p:sp>
        <p:nvSpPr>
          <p:cNvPr id="16" name="Title 15">
            <a:extLst>
              <a:ext uri="{FF2B5EF4-FFF2-40B4-BE49-F238E27FC236}">
                <a16:creationId xmlns:a16="http://schemas.microsoft.com/office/drawing/2014/main" id="{ADD4D47A-CB31-3E41-985F-AE1DFE99B0CC}"/>
              </a:ext>
            </a:extLst>
          </p:cNvPr>
          <p:cNvSpPr>
            <a:spLocks noGrp="1"/>
          </p:cNvSpPr>
          <p:nvPr>
            <p:ph type="title"/>
          </p:nvPr>
        </p:nvSpPr>
        <p:spPr>
          <a:xfrm>
            <a:off x="457200" y="869021"/>
            <a:ext cx="8229600" cy="1143000"/>
          </a:xfrm>
        </p:spPr>
        <p:txBody>
          <a:bodyPr/>
          <a:lstStyle/>
          <a:p>
            <a:r>
              <a:rPr lang="en-GB"/>
              <a:t>Continuous Professional Learning Calendar</a:t>
            </a:r>
          </a:p>
        </p:txBody>
      </p:sp>
      <p:sp>
        <p:nvSpPr>
          <p:cNvPr id="2" name="TextBox 1">
            <a:extLst>
              <a:ext uri="{FF2B5EF4-FFF2-40B4-BE49-F238E27FC236}">
                <a16:creationId xmlns:a16="http://schemas.microsoft.com/office/drawing/2014/main" id="{4665015E-ECBD-C74D-8832-9E8E08A1BBFE}"/>
              </a:ext>
            </a:extLst>
          </p:cNvPr>
          <p:cNvSpPr txBox="1"/>
          <p:nvPr/>
        </p:nvSpPr>
        <p:spPr>
          <a:xfrm>
            <a:off x="2553168" y="5400316"/>
            <a:ext cx="4876800" cy="369332"/>
          </a:xfrm>
          <a:prstGeom prst="rect">
            <a:avLst/>
          </a:prstGeom>
          <a:noFill/>
        </p:spPr>
        <p:txBody>
          <a:bodyPr wrap="square" rtlCol="0">
            <a:spAutoFit/>
          </a:bodyPr>
          <a:lstStyle/>
          <a:p>
            <a:r>
              <a:rPr lang="en-GB" dirty="0"/>
              <a:t>Click on each picture to find out more</a:t>
            </a:r>
          </a:p>
        </p:txBody>
      </p:sp>
      <p:sp>
        <p:nvSpPr>
          <p:cNvPr id="3" name="Footer Placeholder 2">
            <a:extLst>
              <a:ext uri="{FF2B5EF4-FFF2-40B4-BE49-F238E27FC236}">
                <a16:creationId xmlns:a16="http://schemas.microsoft.com/office/drawing/2014/main" id="{BE114A01-8725-4E94-8B5C-227E2239B19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26339051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E43F-B876-D24D-9F52-7A79938DAA94}"/>
              </a:ext>
            </a:extLst>
          </p:cNvPr>
          <p:cNvSpPr>
            <a:spLocks noGrp="1"/>
          </p:cNvSpPr>
          <p:nvPr>
            <p:ph type="title"/>
          </p:nvPr>
        </p:nvSpPr>
        <p:spPr>
          <a:xfrm>
            <a:off x="457200" y="824752"/>
            <a:ext cx="8229600" cy="592885"/>
          </a:xfrm>
        </p:spPr>
        <p:txBody>
          <a:bodyPr/>
          <a:lstStyle/>
          <a:p>
            <a:r>
              <a:rPr lang="en-US" sz="2800" b="1"/>
              <a:t>Qualification Routes, Expectations and Regulations</a:t>
            </a:r>
            <a:br>
              <a:rPr lang="en-US" sz="2800" b="1">
                <a:cs typeface="Calibri"/>
              </a:rPr>
            </a:br>
            <a:br>
              <a:rPr lang="en-US" sz="2800" b="1">
                <a:cs typeface="Calibri"/>
              </a:rPr>
            </a:br>
            <a:br>
              <a:rPr lang="en-US" sz="2800" b="1">
                <a:cs typeface="Calibri"/>
              </a:rPr>
            </a:br>
            <a:endParaRPr lang="en-GB" sz="2800"/>
          </a:p>
        </p:txBody>
      </p:sp>
      <p:sp>
        <p:nvSpPr>
          <p:cNvPr id="3" name="Content Placeholder 2">
            <a:extLst>
              <a:ext uri="{FF2B5EF4-FFF2-40B4-BE49-F238E27FC236}">
                <a16:creationId xmlns:a16="http://schemas.microsoft.com/office/drawing/2014/main" id="{6B7B6372-EAED-AE41-A343-59EB5A28D7D3}"/>
              </a:ext>
            </a:extLst>
          </p:cNvPr>
          <p:cNvSpPr>
            <a:spLocks noGrp="1"/>
          </p:cNvSpPr>
          <p:nvPr>
            <p:ph idx="1"/>
          </p:nvPr>
        </p:nvSpPr>
        <p:spPr>
          <a:xfrm>
            <a:off x="457200" y="1417638"/>
            <a:ext cx="8229600" cy="4615610"/>
          </a:xfrm>
        </p:spPr>
        <p:txBody>
          <a:bodyPr numCol="2"/>
          <a:lstStyle/>
          <a:p>
            <a:pPr marL="0" indent="0">
              <a:lnSpc>
                <a:spcPct val="90000"/>
              </a:lnSpc>
              <a:spcAft>
                <a:spcPts val="450"/>
              </a:spcAft>
              <a:buNone/>
            </a:pPr>
            <a:r>
              <a:rPr lang="en-US" sz="1700" dirty="0"/>
              <a:t>This section details:</a:t>
            </a:r>
            <a:endParaRPr lang="en-US" sz="1700" dirty="0">
              <a:cs typeface="Calibri" panose="020F0502020204030204"/>
            </a:endParaRPr>
          </a:p>
          <a:p>
            <a:pPr marL="200025" indent="-182563">
              <a:lnSpc>
                <a:spcPct val="90000"/>
              </a:lnSpc>
            </a:pPr>
            <a:r>
              <a:rPr lang="en-US" sz="1800" dirty="0"/>
              <a:t>The fundamental attributes, as well as additional key attributes, that are expected from staff entering the Early Learning and Childcare sector </a:t>
            </a:r>
            <a:endParaRPr lang="en-US" sz="1800" dirty="0">
              <a:cs typeface="Calibri" panose="020F0502020204030204"/>
            </a:endParaRPr>
          </a:p>
          <a:p>
            <a:pPr marL="200025" indent="-182563">
              <a:lnSpc>
                <a:spcPct val="90000"/>
              </a:lnSpc>
            </a:pPr>
            <a:r>
              <a:rPr lang="en-US" sz="1800" dirty="0"/>
              <a:t>The professional bodies and regulations you need to register with and adhere to </a:t>
            </a:r>
            <a:endParaRPr lang="en-US" sz="1800" dirty="0">
              <a:cs typeface="Calibri" panose="020F0502020204030204"/>
            </a:endParaRPr>
          </a:p>
          <a:p>
            <a:pPr marL="200025" indent="-182563">
              <a:lnSpc>
                <a:spcPct val="90000"/>
              </a:lnSpc>
            </a:pPr>
            <a:r>
              <a:rPr lang="en-US" sz="1800" dirty="0"/>
              <a:t>The qualifications you must have or be working towards as you progress through your ELC career </a:t>
            </a:r>
            <a:endParaRPr lang="en-US" sz="1800" dirty="0">
              <a:cs typeface="Calibri" panose="020F0502020204030204"/>
            </a:endParaRPr>
          </a:p>
          <a:p>
            <a:pPr marL="200025" indent="-182563">
              <a:lnSpc>
                <a:spcPct val="90000"/>
              </a:lnSpc>
            </a:pPr>
            <a:r>
              <a:rPr lang="en-US" sz="1800" dirty="0"/>
              <a:t>Information about tuition for training and expectations of your continuous professional development.</a:t>
            </a:r>
            <a:endParaRPr lang="en-US" sz="1800" dirty="0">
              <a:cs typeface="Calibri" panose="020F0502020204030204"/>
            </a:endParaRPr>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17462" indent="0">
              <a:lnSpc>
                <a:spcPct val="90000"/>
              </a:lnSpc>
              <a:buNone/>
            </a:pPr>
            <a:endParaRPr lang="en-US" sz="1700" dirty="0"/>
          </a:p>
          <a:p>
            <a:pPr marL="200025" indent="-182563">
              <a:lnSpc>
                <a:spcPct val="90000"/>
              </a:lnSpc>
            </a:pPr>
            <a:r>
              <a:rPr lang="en-US" sz="1800" dirty="0"/>
              <a:t>National resources to support your professional learning produced by a range of professional bodies that support the sector : </a:t>
            </a:r>
            <a:endParaRPr lang="en-US" sz="1800" dirty="0">
              <a:hlinkClick r:id="rId4">
                <a:extLst>
                  <a:ext uri="{A12FA001-AC4F-418D-AE19-62706E023703}">
                    <ahyp:hlinkClr xmlns:ahyp="http://schemas.microsoft.com/office/drawing/2018/hyperlinkcolor" val="tx"/>
                  </a:ext>
                </a:extLst>
              </a:hlinkClick>
            </a:endParaRPr>
          </a:p>
          <a:p>
            <a:pPr marL="714375" indent="-357188">
              <a:lnSpc>
                <a:spcPct val="90000"/>
              </a:lnSpc>
              <a:spcAft>
                <a:spcPts val="450"/>
              </a:spcAft>
            </a:pPr>
            <a:r>
              <a:rPr lang="en-US" sz="1800" dirty="0">
                <a:solidFill>
                  <a:srgbClr val="0432FF"/>
                </a:solidFill>
                <a:hlinkClick r:id="rId5">
                  <a:extLst>
                    <a:ext uri="{A12FA001-AC4F-418D-AE19-62706E023703}">
                      <ahyp:hlinkClr xmlns:ahyp="http://schemas.microsoft.com/office/drawing/2018/hyperlinkcolor" val="tx"/>
                    </a:ext>
                  </a:extLst>
                </a:hlinkClick>
              </a:rPr>
              <a:t>LEL BLOG</a:t>
            </a:r>
            <a:endParaRPr lang="en-US" sz="1800" dirty="0">
              <a:solidFill>
                <a:srgbClr val="0432FF"/>
              </a:solidFill>
              <a:hlinkClick r:id="rId4">
                <a:extLst>
                  <a:ext uri="{A12FA001-AC4F-418D-AE19-62706E023703}">
                    <ahyp:hlinkClr xmlns:ahyp="http://schemas.microsoft.com/office/drawing/2018/hyperlinkcolor" val="tx"/>
                  </a:ext>
                </a:extLst>
              </a:hlinkClick>
            </a:endParaRPr>
          </a:p>
          <a:p>
            <a:pPr marL="714375" indent="-357188">
              <a:lnSpc>
                <a:spcPct val="90000"/>
              </a:lnSpc>
              <a:spcAft>
                <a:spcPts val="450"/>
              </a:spcAft>
            </a:pPr>
            <a:r>
              <a:rPr lang="en-US" sz="1800" dirty="0">
                <a:solidFill>
                  <a:srgbClr val="0432FF"/>
                </a:solidFill>
                <a:hlinkClick r:id="rId4">
                  <a:extLst>
                    <a:ext uri="{A12FA001-AC4F-418D-AE19-62706E023703}">
                      <ahyp:hlinkClr xmlns:ahyp="http://schemas.microsoft.com/office/drawing/2018/hyperlinkcolor" val="tx"/>
                    </a:ext>
                  </a:extLst>
                </a:hlinkClick>
              </a:rPr>
              <a:t>SSSC</a:t>
            </a:r>
            <a:endParaRPr lang="en-US" sz="1800" dirty="0">
              <a:solidFill>
                <a:srgbClr val="0432FF"/>
              </a:solidFill>
              <a:cs typeface="Calibri"/>
            </a:endParaRPr>
          </a:p>
          <a:p>
            <a:pPr marL="714375" indent="-357188">
              <a:lnSpc>
                <a:spcPct val="90000"/>
              </a:lnSpc>
              <a:spcAft>
                <a:spcPts val="450"/>
              </a:spcAft>
            </a:pPr>
            <a:r>
              <a:rPr lang="en-US" sz="1800" dirty="0">
                <a:solidFill>
                  <a:srgbClr val="0432FF"/>
                </a:solidFill>
                <a:hlinkClick r:id="rId6">
                  <a:extLst>
                    <a:ext uri="{A12FA001-AC4F-418D-AE19-62706E023703}">
                      <ahyp:hlinkClr xmlns:ahyp="http://schemas.microsoft.com/office/drawing/2018/hyperlinkcolor" val="tx"/>
                    </a:ext>
                  </a:extLst>
                </a:hlinkClick>
              </a:rPr>
              <a:t>Care Inspectorate Hub </a:t>
            </a:r>
            <a:endParaRPr lang="en-US" sz="1800" dirty="0">
              <a:solidFill>
                <a:srgbClr val="0432FF"/>
              </a:solidFill>
              <a:cs typeface="Calibri"/>
            </a:endParaRPr>
          </a:p>
          <a:p>
            <a:pPr marL="714375" indent="-357188">
              <a:lnSpc>
                <a:spcPct val="90000"/>
              </a:lnSpc>
              <a:spcAft>
                <a:spcPts val="450"/>
              </a:spcAft>
            </a:pPr>
            <a:r>
              <a:rPr lang="en-US" sz="1800" dirty="0">
                <a:solidFill>
                  <a:srgbClr val="0432FF"/>
                </a:solidFill>
                <a:hlinkClick r:id="rId7">
                  <a:extLst>
                    <a:ext uri="{A12FA001-AC4F-418D-AE19-62706E023703}">
                      <ahyp:hlinkClr xmlns:ahyp="http://schemas.microsoft.com/office/drawing/2018/hyperlinkcolor" val="tx"/>
                    </a:ext>
                  </a:extLst>
                </a:hlinkClick>
              </a:rPr>
              <a:t>Early Years Scotland</a:t>
            </a:r>
            <a:endParaRPr lang="en-US" sz="1800" dirty="0">
              <a:solidFill>
                <a:srgbClr val="0432FF"/>
              </a:solidFill>
              <a:cs typeface="Calibri"/>
            </a:endParaRPr>
          </a:p>
          <a:p>
            <a:pPr marL="714375" indent="-357188">
              <a:lnSpc>
                <a:spcPct val="90000"/>
              </a:lnSpc>
              <a:spcAft>
                <a:spcPts val="450"/>
              </a:spcAft>
            </a:pPr>
            <a:r>
              <a:rPr lang="en-US" sz="1800" dirty="0">
                <a:solidFill>
                  <a:schemeClr val="tx2"/>
                </a:solidFill>
                <a:hlinkClick r:id="rId8"/>
              </a:rPr>
              <a:t> National Improvement Hub </a:t>
            </a:r>
            <a:endParaRPr lang="en-US" sz="1800" dirty="0">
              <a:solidFill>
                <a:schemeClr val="tx2"/>
              </a:solidFill>
              <a:cs typeface="Calibri"/>
            </a:endParaRPr>
          </a:p>
          <a:p>
            <a:pPr marL="714375" indent="-357188">
              <a:lnSpc>
                <a:spcPct val="90000"/>
              </a:lnSpc>
              <a:spcAft>
                <a:spcPts val="450"/>
              </a:spcAft>
            </a:pPr>
            <a:r>
              <a:rPr lang="en-US" sz="1800" dirty="0">
                <a:solidFill>
                  <a:schemeClr val="tx2"/>
                </a:solidFill>
                <a:hlinkClick r:id="rId9"/>
              </a:rPr>
              <a:t>National Day Nurseries NDNA) Scotland </a:t>
            </a:r>
            <a:endParaRPr lang="en-US" sz="1800" dirty="0">
              <a:solidFill>
                <a:schemeClr val="tx2"/>
              </a:solidFill>
              <a:cs typeface="Calibri"/>
            </a:endParaRPr>
          </a:p>
          <a:p>
            <a:pPr marL="714375" indent="-357188">
              <a:lnSpc>
                <a:spcPct val="90000"/>
              </a:lnSpc>
              <a:spcAft>
                <a:spcPts val="450"/>
              </a:spcAft>
            </a:pPr>
            <a:r>
              <a:rPr lang="en-US" sz="1800" dirty="0">
                <a:solidFill>
                  <a:schemeClr val="tx2"/>
                </a:solidFill>
                <a:hlinkClick r:id="rId10"/>
              </a:rPr>
              <a:t>Care and Learning Alliance </a:t>
            </a:r>
            <a:endParaRPr lang="en-US" sz="1800" dirty="0">
              <a:solidFill>
                <a:schemeClr val="tx2"/>
              </a:solidFill>
            </a:endParaRPr>
          </a:p>
          <a:p>
            <a:pPr marL="714375" indent="-357188">
              <a:lnSpc>
                <a:spcPct val="90000"/>
              </a:lnSpc>
              <a:spcAft>
                <a:spcPts val="450"/>
              </a:spcAft>
            </a:pPr>
            <a:endParaRPr lang="en-US" sz="2000" dirty="0"/>
          </a:p>
          <a:p>
            <a:pPr marL="714375" indent="-357188">
              <a:lnSpc>
                <a:spcPct val="90000"/>
              </a:lnSpc>
              <a:spcAft>
                <a:spcPts val="450"/>
              </a:spcAft>
            </a:pPr>
            <a:endParaRPr lang="en-US" sz="2000" dirty="0"/>
          </a:p>
          <a:p>
            <a:endParaRPr lang="en-GB" dirty="0"/>
          </a:p>
        </p:txBody>
      </p:sp>
      <p:sp>
        <p:nvSpPr>
          <p:cNvPr id="4" name="Footer Placeholder 3">
            <a:extLst>
              <a:ext uri="{FF2B5EF4-FFF2-40B4-BE49-F238E27FC236}">
                <a16:creationId xmlns:a16="http://schemas.microsoft.com/office/drawing/2014/main" id="{725E4B48-A69B-4ADB-AE12-125114FFD7FE}"/>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0222328"/>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heme/theme1.xml><?xml version="1.0" encoding="utf-8"?>
<a:theme xmlns:a="http://schemas.openxmlformats.org/drawingml/2006/main" name="Final Presentation Layout G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30710C2D8C14B8E2AAB74E3D4FB9D" ma:contentTypeVersion="11" ma:contentTypeDescription="Create a new document." ma:contentTypeScope="" ma:versionID="74a9299ed36d78372c354521bc56f5a2">
  <xsd:schema xmlns:xsd="http://www.w3.org/2001/XMLSchema" xmlns:xs="http://www.w3.org/2001/XMLSchema" xmlns:p="http://schemas.microsoft.com/office/2006/metadata/properties" xmlns:ns2="175a1cb7-2bbd-43c8-a54f-5aeb644c4c0e" xmlns:ns3="b7a44c29-f807-4f9b-af51-16e6004574e2" targetNamespace="http://schemas.microsoft.com/office/2006/metadata/properties" ma:root="true" ma:fieldsID="30ccb6287f84a37a0fd6dbd531717025" ns2:_="" ns3:_="">
    <xsd:import namespace="175a1cb7-2bbd-43c8-a54f-5aeb644c4c0e"/>
    <xsd:import namespace="b7a44c29-f807-4f9b-af51-16e6004574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a1cb7-2bbd-43c8-a54f-5aeb644c4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a44c29-f807-4f9b-af51-16e6004574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08955827-aeb1-42de-b749-f604362c41c2" origin="userSelected">
  <element uid="d69a946b-a7de-4dda-87be-dc950cd6e227" value=""/>
  <element uid="d22a3d29-269d-4c73-af87-6602e02eeefb" value=""/>
  <element uid="6a4e5c3a-656a-4e9c-bd20-e36013bcf373" value=""/>
</sisl>
</file>

<file path=customXml/itemProps1.xml><?xml version="1.0" encoding="utf-8"?>
<ds:datastoreItem xmlns:ds="http://schemas.openxmlformats.org/officeDocument/2006/customXml" ds:itemID="{39EAEA6D-59FB-483D-81FB-0403D5C141C8}">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7a44c29-f807-4f9b-af51-16e6004574e2"/>
    <ds:schemaRef ds:uri="175a1cb7-2bbd-43c8-a54f-5aeb644c4c0e"/>
    <ds:schemaRef ds:uri="http://www.w3.org/XML/1998/namespace"/>
  </ds:schemaRefs>
</ds:datastoreItem>
</file>

<file path=customXml/itemProps2.xml><?xml version="1.0" encoding="utf-8"?>
<ds:datastoreItem xmlns:ds="http://schemas.openxmlformats.org/officeDocument/2006/customXml" ds:itemID="{6614EA3A-763C-49DA-A1C1-471F3DF82486}">
  <ds:schemaRefs>
    <ds:schemaRef ds:uri="http://schemas.microsoft.com/sharepoint/v3/contenttype/forms"/>
  </ds:schemaRefs>
</ds:datastoreItem>
</file>

<file path=customXml/itemProps3.xml><?xml version="1.0" encoding="utf-8"?>
<ds:datastoreItem xmlns:ds="http://schemas.openxmlformats.org/officeDocument/2006/customXml" ds:itemID="{BC96050E-191C-4286-8289-86C45E8C7956}">
  <ds:schemaRefs>
    <ds:schemaRef ds:uri="175a1cb7-2bbd-43c8-a54f-5aeb644c4c0e"/>
    <ds:schemaRef ds:uri="b7a44c29-f807-4f9b-af51-16e6004574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59BD711-47B4-4D99-BDBA-FC123487550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GIC Final</Template>
  <TotalTime>3693</TotalTime>
  <Words>4444</Words>
  <Application>Microsoft Office PowerPoint</Application>
  <PresentationFormat>On-screen Show (4:3)</PresentationFormat>
  <Paragraphs>423</Paragraphs>
  <Slides>40</Slides>
  <Notes>40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Arial,Sans-Serif</vt:lpstr>
      <vt:lpstr>Calibri</vt:lpstr>
      <vt:lpstr>Final Presentation Layout GIC</vt:lpstr>
      <vt:lpstr>Early Learning and Childcare</vt:lpstr>
      <vt:lpstr>PowerPoint Presentation</vt:lpstr>
      <vt:lpstr>Aims</vt:lpstr>
      <vt:lpstr>What is the purpose of the NIR? </vt:lpstr>
      <vt:lpstr>Overview</vt:lpstr>
      <vt:lpstr>The Purpose Of The Induction Period ​ </vt:lpstr>
      <vt:lpstr>PowerPoint Presentation</vt:lpstr>
      <vt:lpstr>Continuous Professional Learning Calendar</vt:lpstr>
      <vt:lpstr>Qualification Routes, Expectations and Regulations   </vt:lpstr>
      <vt:lpstr>Career Progression Pathways</vt:lpstr>
      <vt:lpstr>PowerPoint Presentation</vt:lpstr>
      <vt:lpstr>Why have a workplace mentor? </vt:lpstr>
      <vt:lpstr>PowerPoint Presentation</vt:lpstr>
      <vt:lpstr>Further Professional Engagement</vt:lpstr>
      <vt:lpstr>PowerPoint Presentation</vt:lpstr>
      <vt:lpstr>Glasgow Counts in our Playrooms</vt:lpstr>
      <vt:lpstr>Literacy for All in our Playrooms</vt:lpstr>
      <vt:lpstr>PowerPoint Presentation</vt:lpstr>
      <vt:lpstr>PowerPoint Presentation</vt:lpstr>
      <vt:lpstr>PowerPoint Presentation</vt:lpstr>
      <vt:lpstr>Developing good communication with children, families and colleagues</vt:lpstr>
      <vt:lpstr> Responsibilities in respect of keeping children safe  and child protection</vt:lpstr>
      <vt:lpstr> Developing trusting relationships with children and their families.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Responsibilities in respect of professional registration and CPL </vt:lpstr>
      <vt:lpstr>Identifying and engaging with learning opportunities  </vt:lpstr>
      <vt:lpstr>The codes of practice for social service workers.   </vt:lpstr>
      <vt:lpstr>PowerPoint Presentation</vt:lpstr>
      <vt:lpstr>PowerPoint Presentation</vt:lpstr>
      <vt:lpstr>The early learning and childcare policy context</vt:lpstr>
      <vt:lpstr>PowerPoint Presentation</vt:lpstr>
      <vt:lpstr>Practitioners in high quality provision:  </vt:lpstr>
      <vt:lpstr>Environment</vt:lpstr>
      <vt:lpstr>Practice</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Gareth</dc:creator>
  <cp:keywords>[OFFICIAL - SENSITIVE/Operational]</cp:keywords>
  <cp:lastModifiedBy>Banks, Maggie</cp:lastModifiedBy>
  <cp:revision>2</cp:revision>
  <dcterms:created xsi:type="dcterms:W3CDTF">2018-09-26T14:20:05Z</dcterms:created>
  <dcterms:modified xsi:type="dcterms:W3CDTF">2022-07-14T09:06:17Z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0x01010045B30710C2D8C14B8E2AAB74E3D4FB9D</vt:lpwstr>
  </property>
  <property fmtid="{D5CDD505-2E9C-101B-9397-08002B2CF9AE}" pid="3" name="docIndexRef">
    <vt:lpwstr>54a8f3f2-e4ed-462e-9959-1c768642046b</vt:lpwstr>
  </property>
  <property fmtid="{D5CDD505-2E9C-101B-9397-08002B2CF9AE}" pid="4" name="bjSaver">
    <vt:lpwstr>bIklWZvh42pG/95K+GmjxES3KQcc/Ok0</vt:lpwstr>
  </property>
  <property fmtid="{D5CDD505-2E9C-101B-9397-08002B2CF9AE}" pid="5"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6" name="bjDocumentLabelXML-0">
    <vt:lpwstr>ames.com/2008/01/sie/internal/label"&gt;&lt;element uid="d69a946b-a7de-4dda-87be-dc950cd6e227" value="" /&gt;&lt;element uid="d22a3d29-269d-4c73-af87-6602e02eeefb" value="" /&gt;&lt;element uid="6a4e5c3a-656a-4e9c-bd20-e36013bcf373" value="" /&gt;&lt;/sisl&gt;</vt:lpwstr>
  </property>
  <property fmtid="{D5CDD505-2E9C-101B-9397-08002B2CF9AE}" pid="7" name="bjDocumentSecurityLabel">
    <vt:lpwstr>OFFICIAL - SENSITIVE: Operational</vt:lpwstr>
  </property>
  <property fmtid="{D5CDD505-2E9C-101B-9397-08002B2CF9AE}" pid="8" name="gcc-meta-protectivemarking">
    <vt:lpwstr>[OFFICIAL - SENSITIVE/Operational]</vt:lpwstr>
  </property>
</Properties>
</file>