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5" r:id="rId5"/>
    <p:sldMasterId id="2147483721" r:id="rId6"/>
  </p:sldMasterIdLst>
  <p:notesMasterIdLst>
    <p:notesMasterId r:id="rId72"/>
  </p:notesMasterIdLst>
  <p:handoutMasterIdLst>
    <p:handoutMasterId r:id="rId73"/>
  </p:handoutMasterIdLst>
  <p:sldIdLst>
    <p:sldId id="1866" r:id="rId7"/>
    <p:sldId id="1867" r:id="rId8"/>
    <p:sldId id="1908" r:id="rId9"/>
    <p:sldId id="1921" r:id="rId10"/>
    <p:sldId id="306" r:id="rId11"/>
    <p:sldId id="1904" r:id="rId12"/>
    <p:sldId id="1870" r:id="rId13"/>
    <p:sldId id="1909" r:id="rId14"/>
    <p:sldId id="258" r:id="rId15"/>
    <p:sldId id="1906" r:id="rId16"/>
    <p:sldId id="262" r:id="rId17"/>
    <p:sldId id="1905" r:id="rId18"/>
    <p:sldId id="1869" r:id="rId19"/>
    <p:sldId id="329" r:id="rId20"/>
    <p:sldId id="1922" r:id="rId21"/>
    <p:sldId id="1889" r:id="rId22"/>
    <p:sldId id="323" r:id="rId23"/>
    <p:sldId id="260" r:id="rId24"/>
    <p:sldId id="1911" r:id="rId25"/>
    <p:sldId id="261" r:id="rId26"/>
    <p:sldId id="1916" r:id="rId27"/>
    <p:sldId id="266" r:id="rId28"/>
    <p:sldId id="1914" r:id="rId29"/>
    <p:sldId id="315" r:id="rId30"/>
    <p:sldId id="1892" r:id="rId31"/>
    <p:sldId id="326" r:id="rId32"/>
    <p:sldId id="1915" r:id="rId33"/>
    <p:sldId id="256" r:id="rId34"/>
    <p:sldId id="264" r:id="rId35"/>
    <p:sldId id="259" r:id="rId36"/>
    <p:sldId id="294" r:id="rId37"/>
    <p:sldId id="290" r:id="rId38"/>
    <p:sldId id="300" r:id="rId39"/>
    <p:sldId id="289" r:id="rId40"/>
    <p:sldId id="291" r:id="rId41"/>
    <p:sldId id="1900" r:id="rId42"/>
    <p:sldId id="301" r:id="rId43"/>
    <p:sldId id="295" r:id="rId44"/>
    <p:sldId id="288" r:id="rId45"/>
    <p:sldId id="1901" r:id="rId46"/>
    <p:sldId id="292" r:id="rId47"/>
    <p:sldId id="265" r:id="rId48"/>
    <p:sldId id="297" r:id="rId49"/>
    <p:sldId id="293" r:id="rId50"/>
    <p:sldId id="1902" r:id="rId51"/>
    <p:sldId id="299" r:id="rId52"/>
    <p:sldId id="1923" r:id="rId53"/>
    <p:sldId id="1920" r:id="rId54"/>
    <p:sldId id="303" r:id="rId55"/>
    <p:sldId id="1924" r:id="rId56"/>
    <p:sldId id="1871" r:id="rId57"/>
    <p:sldId id="327" r:id="rId58"/>
    <p:sldId id="321" r:id="rId59"/>
    <p:sldId id="322" r:id="rId60"/>
    <p:sldId id="318" r:id="rId61"/>
    <p:sldId id="1894" r:id="rId62"/>
    <p:sldId id="1895" r:id="rId63"/>
    <p:sldId id="1896" r:id="rId64"/>
    <p:sldId id="1918" r:id="rId65"/>
    <p:sldId id="1919" r:id="rId66"/>
    <p:sldId id="1897" r:id="rId67"/>
    <p:sldId id="340" r:id="rId68"/>
    <p:sldId id="308" r:id="rId69"/>
    <p:sldId id="1874" r:id="rId70"/>
    <p:sldId id="1875" r:id="rId71"/>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Lines theme" id="{EE9670AD-028C-4190-AAA8-2AF0F3B1E372}">
          <p14:sldIdLst>
            <p14:sldId id="1866"/>
            <p14:sldId id="1867"/>
            <p14:sldId id="1908"/>
            <p14:sldId id="1921"/>
            <p14:sldId id="306"/>
            <p14:sldId id="1904"/>
            <p14:sldId id="1870"/>
            <p14:sldId id="1909"/>
            <p14:sldId id="258"/>
            <p14:sldId id="1906"/>
            <p14:sldId id="262"/>
            <p14:sldId id="1905"/>
            <p14:sldId id="1869"/>
            <p14:sldId id="329"/>
            <p14:sldId id="1922"/>
            <p14:sldId id="1889"/>
            <p14:sldId id="323"/>
            <p14:sldId id="260"/>
            <p14:sldId id="1911"/>
            <p14:sldId id="261"/>
            <p14:sldId id="1916"/>
            <p14:sldId id="266"/>
            <p14:sldId id="1914"/>
            <p14:sldId id="315"/>
            <p14:sldId id="1892"/>
            <p14:sldId id="326"/>
            <p14:sldId id="1915"/>
            <p14:sldId id="256"/>
            <p14:sldId id="264"/>
            <p14:sldId id="259"/>
            <p14:sldId id="294"/>
            <p14:sldId id="290"/>
            <p14:sldId id="300"/>
            <p14:sldId id="289"/>
            <p14:sldId id="291"/>
            <p14:sldId id="1900"/>
            <p14:sldId id="301"/>
            <p14:sldId id="295"/>
            <p14:sldId id="288"/>
            <p14:sldId id="1901"/>
            <p14:sldId id="292"/>
            <p14:sldId id="265"/>
            <p14:sldId id="297"/>
            <p14:sldId id="293"/>
            <p14:sldId id="1902"/>
            <p14:sldId id="299"/>
            <p14:sldId id="1923"/>
            <p14:sldId id="1920"/>
            <p14:sldId id="303"/>
            <p14:sldId id="1924"/>
            <p14:sldId id="1871"/>
            <p14:sldId id="327"/>
            <p14:sldId id="321"/>
            <p14:sldId id="322"/>
            <p14:sldId id="318"/>
            <p14:sldId id="1894"/>
            <p14:sldId id="1895"/>
            <p14:sldId id="1896"/>
            <p14:sldId id="1918"/>
            <p14:sldId id="1919"/>
            <p14:sldId id="1897"/>
            <p14:sldId id="340"/>
            <p14:sldId id="308"/>
            <p14:sldId id="1874"/>
            <p14:sldId id="1875"/>
          </p14:sldIdLst>
        </p14:section>
      </p14:sectionLst>
    </p:ext>
    <p:ext uri="{EFAFB233-063F-42B5-8137-9DF3F51BA10A}">
      <p15:sldGuideLst xmlns:p15="http://schemas.microsoft.com/office/powerpoint/2012/main">
        <p15:guide id="1" orient="horz" pos="2160" userDrawn="1">
          <p15:clr>
            <a:srgbClr val="A4A3A4"/>
          </p15:clr>
        </p15:guide>
        <p15:guide id="2" pos="480" userDrawn="1">
          <p15:clr>
            <a:srgbClr val="A4A3A4"/>
          </p15:clr>
        </p15:guide>
        <p15:guide id="3" pos="7200" userDrawn="1">
          <p15:clr>
            <a:srgbClr val="A4A3A4"/>
          </p15:clr>
        </p15:guide>
        <p15:guide id="4" pos="43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88"/>
    <a:srgbClr val="FF2625"/>
    <a:srgbClr val="C19C84"/>
    <a:srgbClr val="F0E6DC"/>
    <a:srgbClr val="D1B497"/>
    <a:srgbClr val="AA673C"/>
    <a:srgbClr val="ECE0D4"/>
    <a:srgbClr val="E3D1BF"/>
    <a:srgbClr val="6A6967"/>
    <a:srgbClr val="F8EB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77598" autoAdjust="0"/>
  </p:normalViewPr>
  <p:slideViewPr>
    <p:cSldViewPr snapToGrid="0">
      <p:cViewPr varScale="1">
        <p:scale>
          <a:sx n="47" d="100"/>
          <a:sy n="47" d="100"/>
        </p:scale>
        <p:origin x="616" y="44"/>
      </p:cViewPr>
      <p:guideLst>
        <p:guide orient="horz" pos="2160"/>
        <p:guide pos="480"/>
        <p:guide pos="7200"/>
        <p:guide pos="4368"/>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184"/>
    </p:cViewPr>
  </p:sorterViewPr>
  <p:notesViewPr>
    <p:cSldViewPr snapToGrid="0">
      <p:cViewPr varScale="1">
        <p:scale>
          <a:sx n="48" d="100"/>
          <a:sy n="48" d="100"/>
        </p:scale>
        <p:origin x="1828" y="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s>
</file>

<file path=ppt/diagrams/_rels/data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4.jpg"/><Relationship Id="rId1" Type="http://schemas.openxmlformats.org/officeDocument/2006/relationships/image" Target="../media/image57.jpg"/></Relationships>
</file>

<file path=ppt/diagrams/_rels/drawing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4.jpg"/><Relationship Id="rId1" Type="http://schemas.openxmlformats.org/officeDocument/2006/relationships/image" Target="../media/image57.jp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BA98EA-6852-4F82-87ED-223FAF6BDCC8}" type="doc">
      <dgm:prSet loTypeId="urn:microsoft.com/office/officeart/2005/8/layout/vList2" loCatId="list" qsTypeId="urn:microsoft.com/office/officeart/2005/8/quickstyle/simple2" qsCatId="simple" csTypeId="urn:microsoft.com/office/officeart/2005/8/colors/accent3_2" csCatId="accent3" phldr="1"/>
      <dgm:spPr/>
      <dgm:t>
        <a:bodyPr/>
        <a:lstStyle/>
        <a:p>
          <a:endParaRPr lang="en-US"/>
        </a:p>
      </dgm:t>
    </dgm:pt>
    <dgm:pt modelId="{68637A8E-DF68-4144-B91E-BD975EB53CA4}">
      <dgm:prSet/>
      <dgm:spPr/>
      <dgm:t>
        <a:bodyPr/>
        <a:lstStyle/>
        <a:p>
          <a:r>
            <a:rPr lang="en-GB" dirty="0"/>
            <a:t>To examine how we understand loss, grief and bereavement.</a:t>
          </a:r>
          <a:endParaRPr lang="en-US" dirty="0"/>
        </a:p>
      </dgm:t>
    </dgm:pt>
    <dgm:pt modelId="{BA59C2DF-B8CE-4B1F-9B16-C73C05DB018C}" type="parTrans" cxnId="{CD75E985-D55C-4804-B54A-544E449026A3}">
      <dgm:prSet/>
      <dgm:spPr/>
      <dgm:t>
        <a:bodyPr/>
        <a:lstStyle/>
        <a:p>
          <a:endParaRPr lang="en-US"/>
        </a:p>
      </dgm:t>
    </dgm:pt>
    <dgm:pt modelId="{76AE1A33-F9F0-4EEC-AD66-7DD01A2CD34D}" type="sibTrans" cxnId="{CD75E985-D55C-4804-B54A-544E449026A3}">
      <dgm:prSet/>
      <dgm:spPr/>
      <dgm:t>
        <a:bodyPr/>
        <a:lstStyle/>
        <a:p>
          <a:endParaRPr lang="en-US"/>
        </a:p>
      </dgm:t>
    </dgm:pt>
    <dgm:pt modelId="{D649DE95-44A3-472A-989E-4D18B395E36C}">
      <dgm:prSet/>
      <dgm:spPr/>
      <dgm:t>
        <a:bodyPr/>
        <a:lstStyle/>
        <a:p>
          <a:r>
            <a:rPr lang="en-GB" dirty="0"/>
            <a:t>To explore theories of grief and strategies to support children and young people’s fostering of hope and coping with change.</a:t>
          </a:r>
          <a:endParaRPr lang="en-US" dirty="0"/>
        </a:p>
      </dgm:t>
    </dgm:pt>
    <dgm:pt modelId="{92E05E6E-16D0-4DF0-8949-BD88C1DC2DE9}" type="parTrans" cxnId="{25A266DD-9F37-46A6-BDE0-193ED2681E63}">
      <dgm:prSet/>
      <dgm:spPr/>
      <dgm:t>
        <a:bodyPr/>
        <a:lstStyle/>
        <a:p>
          <a:endParaRPr lang="en-US"/>
        </a:p>
      </dgm:t>
    </dgm:pt>
    <dgm:pt modelId="{10746914-A43A-4E3D-8034-26DA881937CF}" type="sibTrans" cxnId="{25A266DD-9F37-46A6-BDE0-193ED2681E63}">
      <dgm:prSet/>
      <dgm:spPr/>
      <dgm:t>
        <a:bodyPr/>
        <a:lstStyle/>
        <a:p>
          <a:endParaRPr lang="en-US"/>
        </a:p>
      </dgm:t>
    </dgm:pt>
    <dgm:pt modelId="{DE3694C2-BD57-4CD5-BC28-0E63A2405C1E}">
      <dgm:prSet/>
      <dgm:spPr/>
      <dgm:t>
        <a:bodyPr/>
        <a:lstStyle/>
        <a:p>
          <a:r>
            <a:rPr lang="en-GB" dirty="0"/>
            <a:t>To discuss the professional’s role in supporting someone facing loss or change.</a:t>
          </a:r>
          <a:endParaRPr lang="en-US" dirty="0"/>
        </a:p>
      </dgm:t>
    </dgm:pt>
    <dgm:pt modelId="{278790D7-FB11-4DD5-9164-9500C6792386}" type="parTrans" cxnId="{63672269-86EF-4952-9C81-F4D097677A4F}">
      <dgm:prSet/>
      <dgm:spPr/>
      <dgm:t>
        <a:bodyPr/>
        <a:lstStyle/>
        <a:p>
          <a:endParaRPr lang="en-US"/>
        </a:p>
      </dgm:t>
    </dgm:pt>
    <dgm:pt modelId="{991CAB09-CA84-45A3-8422-615C974A8D65}" type="sibTrans" cxnId="{63672269-86EF-4952-9C81-F4D097677A4F}">
      <dgm:prSet/>
      <dgm:spPr/>
      <dgm:t>
        <a:bodyPr/>
        <a:lstStyle/>
        <a:p>
          <a:endParaRPr lang="en-US"/>
        </a:p>
      </dgm:t>
    </dgm:pt>
    <dgm:pt modelId="{A7D2D4BB-F97D-4685-A681-E74BDB8D4725}" type="pres">
      <dgm:prSet presAssocID="{E9BA98EA-6852-4F82-87ED-223FAF6BDCC8}" presName="linear" presStyleCnt="0">
        <dgm:presLayoutVars>
          <dgm:animLvl val="lvl"/>
          <dgm:resizeHandles val="exact"/>
        </dgm:presLayoutVars>
      </dgm:prSet>
      <dgm:spPr/>
    </dgm:pt>
    <dgm:pt modelId="{4BCA7772-2113-49DB-BD03-8DA197E026AA}" type="pres">
      <dgm:prSet presAssocID="{68637A8E-DF68-4144-B91E-BD975EB53CA4}" presName="parentText" presStyleLbl="node1" presStyleIdx="0" presStyleCnt="3">
        <dgm:presLayoutVars>
          <dgm:chMax val="0"/>
          <dgm:bulletEnabled val="1"/>
        </dgm:presLayoutVars>
      </dgm:prSet>
      <dgm:spPr/>
    </dgm:pt>
    <dgm:pt modelId="{8F1B03CF-5277-4269-9466-46F95E4DBF35}" type="pres">
      <dgm:prSet presAssocID="{76AE1A33-F9F0-4EEC-AD66-7DD01A2CD34D}" presName="spacer" presStyleCnt="0"/>
      <dgm:spPr/>
    </dgm:pt>
    <dgm:pt modelId="{C5DA2465-39F7-4043-B493-AB9C2E2EB965}" type="pres">
      <dgm:prSet presAssocID="{D649DE95-44A3-472A-989E-4D18B395E36C}" presName="parentText" presStyleLbl="node1" presStyleIdx="1" presStyleCnt="3">
        <dgm:presLayoutVars>
          <dgm:chMax val="0"/>
          <dgm:bulletEnabled val="1"/>
        </dgm:presLayoutVars>
      </dgm:prSet>
      <dgm:spPr/>
    </dgm:pt>
    <dgm:pt modelId="{738D1EA6-EBC5-43B7-B2D2-7998000C5781}" type="pres">
      <dgm:prSet presAssocID="{10746914-A43A-4E3D-8034-26DA881937CF}" presName="spacer" presStyleCnt="0"/>
      <dgm:spPr/>
    </dgm:pt>
    <dgm:pt modelId="{E0774B3B-9EE8-455B-98DE-47125FEE1BFB}" type="pres">
      <dgm:prSet presAssocID="{DE3694C2-BD57-4CD5-BC28-0E63A2405C1E}" presName="parentText" presStyleLbl="node1" presStyleIdx="2" presStyleCnt="3">
        <dgm:presLayoutVars>
          <dgm:chMax val="0"/>
          <dgm:bulletEnabled val="1"/>
        </dgm:presLayoutVars>
      </dgm:prSet>
      <dgm:spPr/>
    </dgm:pt>
  </dgm:ptLst>
  <dgm:cxnLst>
    <dgm:cxn modelId="{DE5FB00C-9DDD-47D4-BDBA-F44254B50583}" type="presOf" srcId="{E9BA98EA-6852-4F82-87ED-223FAF6BDCC8}" destId="{A7D2D4BB-F97D-4685-A681-E74BDB8D4725}" srcOrd="0" destOrd="0" presId="urn:microsoft.com/office/officeart/2005/8/layout/vList2"/>
    <dgm:cxn modelId="{C3FCD762-D04B-4222-BC61-65BE343B5531}" type="presOf" srcId="{DE3694C2-BD57-4CD5-BC28-0E63A2405C1E}" destId="{E0774B3B-9EE8-455B-98DE-47125FEE1BFB}" srcOrd="0" destOrd="0" presId="urn:microsoft.com/office/officeart/2005/8/layout/vList2"/>
    <dgm:cxn modelId="{63672269-86EF-4952-9C81-F4D097677A4F}" srcId="{E9BA98EA-6852-4F82-87ED-223FAF6BDCC8}" destId="{DE3694C2-BD57-4CD5-BC28-0E63A2405C1E}" srcOrd="2" destOrd="0" parTransId="{278790D7-FB11-4DD5-9164-9500C6792386}" sibTransId="{991CAB09-CA84-45A3-8422-615C974A8D65}"/>
    <dgm:cxn modelId="{7D7EC96B-1131-494A-835D-8F40B2AF778F}" type="presOf" srcId="{D649DE95-44A3-472A-989E-4D18B395E36C}" destId="{C5DA2465-39F7-4043-B493-AB9C2E2EB965}" srcOrd="0" destOrd="0" presId="urn:microsoft.com/office/officeart/2005/8/layout/vList2"/>
    <dgm:cxn modelId="{7456485A-FAFF-479C-B904-F83DD28D78C7}" type="presOf" srcId="{68637A8E-DF68-4144-B91E-BD975EB53CA4}" destId="{4BCA7772-2113-49DB-BD03-8DA197E026AA}" srcOrd="0" destOrd="0" presId="urn:microsoft.com/office/officeart/2005/8/layout/vList2"/>
    <dgm:cxn modelId="{CD75E985-D55C-4804-B54A-544E449026A3}" srcId="{E9BA98EA-6852-4F82-87ED-223FAF6BDCC8}" destId="{68637A8E-DF68-4144-B91E-BD975EB53CA4}" srcOrd="0" destOrd="0" parTransId="{BA59C2DF-B8CE-4B1F-9B16-C73C05DB018C}" sibTransId="{76AE1A33-F9F0-4EEC-AD66-7DD01A2CD34D}"/>
    <dgm:cxn modelId="{25A266DD-9F37-46A6-BDE0-193ED2681E63}" srcId="{E9BA98EA-6852-4F82-87ED-223FAF6BDCC8}" destId="{D649DE95-44A3-472A-989E-4D18B395E36C}" srcOrd="1" destOrd="0" parTransId="{92E05E6E-16D0-4DF0-8949-BD88C1DC2DE9}" sibTransId="{10746914-A43A-4E3D-8034-26DA881937CF}"/>
    <dgm:cxn modelId="{6421B052-14A2-4B4E-AF86-D21E8EDFDBAB}" type="presParOf" srcId="{A7D2D4BB-F97D-4685-A681-E74BDB8D4725}" destId="{4BCA7772-2113-49DB-BD03-8DA197E026AA}" srcOrd="0" destOrd="0" presId="urn:microsoft.com/office/officeart/2005/8/layout/vList2"/>
    <dgm:cxn modelId="{5714C988-63CE-4543-96CC-BF4319BB7A7B}" type="presParOf" srcId="{A7D2D4BB-F97D-4685-A681-E74BDB8D4725}" destId="{8F1B03CF-5277-4269-9466-46F95E4DBF35}" srcOrd="1" destOrd="0" presId="urn:microsoft.com/office/officeart/2005/8/layout/vList2"/>
    <dgm:cxn modelId="{387D414A-9615-48FE-9BB0-F14D29B89121}" type="presParOf" srcId="{A7D2D4BB-F97D-4685-A681-E74BDB8D4725}" destId="{C5DA2465-39F7-4043-B493-AB9C2E2EB965}" srcOrd="2" destOrd="0" presId="urn:microsoft.com/office/officeart/2005/8/layout/vList2"/>
    <dgm:cxn modelId="{BB4E0990-B723-459B-B06C-7B3A9C2495CD}" type="presParOf" srcId="{A7D2D4BB-F97D-4685-A681-E74BDB8D4725}" destId="{738D1EA6-EBC5-43B7-B2D2-7998000C5781}" srcOrd="3" destOrd="0" presId="urn:microsoft.com/office/officeart/2005/8/layout/vList2"/>
    <dgm:cxn modelId="{2D81617F-F276-4999-92C9-AE0D6CF51FFA}" type="presParOf" srcId="{A7D2D4BB-F97D-4685-A681-E74BDB8D4725}" destId="{E0774B3B-9EE8-455B-98DE-47125FEE1BF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E937CC-68AF-45C0-AF4D-B5821606E268}"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GB"/>
        </a:p>
      </dgm:t>
    </dgm:pt>
    <dgm:pt modelId="{609E1BC1-58A4-484D-9763-BC8149B0A44B}">
      <dgm:prSet phldrT="[Text]" custT="1"/>
      <dgm:spPr>
        <a:solidFill>
          <a:srgbClr val="92D050"/>
        </a:solidFill>
      </dgm:spPr>
      <dgm:t>
        <a:bodyPr/>
        <a:lstStyle/>
        <a:p>
          <a:r>
            <a:rPr lang="en-GB" sz="1400" dirty="0">
              <a:ln>
                <a:solidFill>
                  <a:schemeClr val="tx1"/>
                </a:solidFill>
              </a:ln>
            </a:rPr>
            <a:t>Culture:   ethnicity;  </a:t>
          </a:r>
        </a:p>
        <a:p>
          <a:r>
            <a:rPr lang="en-GB" sz="1400" dirty="0">
              <a:ln>
                <a:solidFill>
                  <a:schemeClr val="tx1"/>
                </a:solidFill>
              </a:ln>
            </a:rPr>
            <a:t>religion / beliefs   </a:t>
          </a:r>
        </a:p>
      </dgm:t>
    </dgm:pt>
    <dgm:pt modelId="{F20E28FD-4673-4FD9-A8DA-C78F40747A17}" type="parTrans" cxnId="{EBF11C9B-DC56-4311-959B-A75EF45809CC}">
      <dgm:prSet/>
      <dgm:spPr/>
      <dgm:t>
        <a:bodyPr/>
        <a:lstStyle/>
        <a:p>
          <a:endParaRPr lang="en-GB"/>
        </a:p>
      </dgm:t>
    </dgm:pt>
    <dgm:pt modelId="{60040407-1DD2-4181-9803-660732E5DE4D}" type="sibTrans" cxnId="{EBF11C9B-DC56-4311-959B-A75EF45809CC}">
      <dgm:prSet/>
      <dgm:spPr/>
      <dgm:t>
        <a:bodyPr/>
        <a:lstStyle/>
        <a:p>
          <a:endParaRPr lang="en-GB"/>
        </a:p>
      </dgm:t>
    </dgm:pt>
    <dgm:pt modelId="{A35DCF32-7DAE-4DA3-AD19-1C4D23AEB7A3}">
      <dgm:prSet phldrT="[Text]" custT="1"/>
      <dgm:spPr>
        <a:solidFill>
          <a:schemeClr val="accent2"/>
        </a:solidFill>
      </dgm:spPr>
      <dgm:t>
        <a:bodyPr/>
        <a:lstStyle/>
        <a:p>
          <a:r>
            <a:rPr lang="en-GB" sz="1200" dirty="0">
              <a:ln>
                <a:solidFill>
                  <a:schemeClr val="tx1"/>
                </a:solidFill>
              </a:ln>
            </a:rPr>
            <a:t>Current circumstances:</a:t>
          </a:r>
        </a:p>
        <a:p>
          <a:r>
            <a:rPr lang="en-GB" sz="1200" dirty="0">
              <a:ln>
                <a:solidFill>
                  <a:schemeClr val="tx1"/>
                </a:solidFill>
              </a:ln>
            </a:rPr>
            <a:t>Relationships; physical and mental health; finance  etc.</a:t>
          </a:r>
        </a:p>
      </dgm:t>
    </dgm:pt>
    <dgm:pt modelId="{F71407F8-D8D0-43C9-BEA3-0173614759E8}" type="parTrans" cxnId="{4AD0C4FD-42FC-4716-9329-6D5CD8419D90}">
      <dgm:prSet/>
      <dgm:spPr/>
      <dgm:t>
        <a:bodyPr/>
        <a:lstStyle/>
        <a:p>
          <a:endParaRPr lang="en-GB"/>
        </a:p>
      </dgm:t>
    </dgm:pt>
    <dgm:pt modelId="{AF5AA4F2-87EB-4E66-AF85-43DC8F039690}" type="sibTrans" cxnId="{4AD0C4FD-42FC-4716-9329-6D5CD8419D90}">
      <dgm:prSet/>
      <dgm:spPr/>
      <dgm:t>
        <a:bodyPr/>
        <a:lstStyle/>
        <a:p>
          <a:endParaRPr lang="en-GB"/>
        </a:p>
      </dgm:t>
    </dgm:pt>
    <dgm:pt modelId="{F6609246-D253-4ABB-8774-82689FF17C50}">
      <dgm:prSet phldrT="[Text]" custT="1"/>
      <dgm:spPr/>
      <dgm:t>
        <a:bodyPr/>
        <a:lstStyle/>
        <a:p>
          <a:r>
            <a:rPr lang="en-GB" sz="1600" dirty="0">
              <a:ln>
                <a:solidFill>
                  <a:schemeClr val="tx1"/>
                </a:solidFill>
              </a:ln>
              <a:solidFill>
                <a:schemeClr val="tx1"/>
              </a:solidFill>
            </a:rPr>
            <a:t>personal  experience and expression of grief</a:t>
          </a:r>
        </a:p>
      </dgm:t>
    </dgm:pt>
    <dgm:pt modelId="{42DE6C6F-68D3-409E-9940-107BE3056443}" type="parTrans" cxnId="{A97093C3-E3A8-48FD-98DE-08FE8A7A6651}">
      <dgm:prSet/>
      <dgm:spPr/>
      <dgm:t>
        <a:bodyPr/>
        <a:lstStyle/>
        <a:p>
          <a:endParaRPr lang="en-GB"/>
        </a:p>
      </dgm:t>
    </dgm:pt>
    <dgm:pt modelId="{DFC45DC0-A70C-413F-BA00-45F89DA229FD}" type="sibTrans" cxnId="{A97093C3-E3A8-48FD-98DE-08FE8A7A6651}">
      <dgm:prSet/>
      <dgm:spPr/>
      <dgm:t>
        <a:bodyPr/>
        <a:lstStyle/>
        <a:p>
          <a:endParaRPr lang="en-GB"/>
        </a:p>
      </dgm:t>
    </dgm:pt>
    <dgm:pt modelId="{A9786EB8-A087-473B-9C65-6B035C5BB551}">
      <dgm:prSet phldrT="[Text]" custT="1"/>
      <dgm:spPr>
        <a:solidFill>
          <a:srgbClr val="FFC000"/>
        </a:solidFill>
      </dgm:spPr>
      <dgm:t>
        <a:bodyPr/>
        <a:lstStyle/>
        <a:p>
          <a:r>
            <a:rPr lang="en-GB" sz="1400" dirty="0">
              <a:ln>
                <a:solidFill>
                  <a:schemeClr val="tx1"/>
                </a:solidFill>
              </a:ln>
            </a:rPr>
            <a:t>Family; education; employment  etc.</a:t>
          </a:r>
        </a:p>
      </dgm:t>
    </dgm:pt>
    <dgm:pt modelId="{A342FAA3-AD5D-4B65-8C64-435EC33099C6}" type="sibTrans" cxnId="{373AF2B1-54F9-46FE-96E9-0CBF7E029499}">
      <dgm:prSet/>
      <dgm:spPr/>
      <dgm:t>
        <a:bodyPr/>
        <a:lstStyle/>
        <a:p>
          <a:endParaRPr lang="en-GB"/>
        </a:p>
      </dgm:t>
    </dgm:pt>
    <dgm:pt modelId="{0469418A-5905-4B34-8E91-3503C250BF1A}" type="parTrans" cxnId="{373AF2B1-54F9-46FE-96E9-0CBF7E029499}">
      <dgm:prSet/>
      <dgm:spPr/>
      <dgm:t>
        <a:bodyPr/>
        <a:lstStyle/>
        <a:p>
          <a:endParaRPr lang="en-GB"/>
        </a:p>
      </dgm:t>
    </dgm:pt>
    <dgm:pt modelId="{C20B25C0-391B-4BCE-BD18-4E116526BB8B}" type="pres">
      <dgm:prSet presAssocID="{1DE937CC-68AF-45C0-AF4D-B5821606E268}" presName="Name0" presStyleCnt="0">
        <dgm:presLayoutVars>
          <dgm:chMax val="7"/>
          <dgm:resizeHandles val="exact"/>
        </dgm:presLayoutVars>
      </dgm:prSet>
      <dgm:spPr/>
    </dgm:pt>
    <dgm:pt modelId="{DB6ABAC2-ED2F-4237-8A5A-D9635F3CF77E}" type="pres">
      <dgm:prSet presAssocID="{1DE937CC-68AF-45C0-AF4D-B5821606E268}" presName="comp1" presStyleCnt="0"/>
      <dgm:spPr/>
    </dgm:pt>
    <dgm:pt modelId="{6D625171-53AE-45E1-BFF9-3D35D08FA520}" type="pres">
      <dgm:prSet presAssocID="{1DE937CC-68AF-45C0-AF4D-B5821606E268}" presName="circle1" presStyleLbl="node1" presStyleIdx="0" presStyleCnt="4" custScaleX="136111" custLinFactNeighborX="-601" custLinFactNeighborY="319"/>
      <dgm:spPr/>
    </dgm:pt>
    <dgm:pt modelId="{325D5720-D25C-41DB-B979-16612AC3F491}" type="pres">
      <dgm:prSet presAssocID="{1DE937CC-68AF-45C0-AF4D-B5821606E268}" presName="c1text" presStyleLbl="node1" presStyleIdx="0" presStyleCnt="4">
        <dgm:presLayoutVars>
          <dgm:bulletEnabled val="1"/>
        </dgm:presLayoutVars>
      </dgm:prSet>
      <dgm:spPr/>
    </dgm:pt>
    <dgm:pt modelId="{34A03848-7DCD-4D9C-BC96-C420966D5B08}" type="pres">
      <dgm:prSet presAssocID="{1DE937CC-68AF-45C0-AF4D-B5821606E268}" presName="comp2" presStyleCnt="0"/>
      <dgm:spPr/>
    </dgm:pt>
    <dgm:pt modelId="{051069B1-0E0B-4B03-A3AF-F2614F3E23F1}" type="pres">
      <dgm:prSet presAssocID="{1DE937CC-68AF-45C0-AF4D-B5821606E268}" presName="circle2" presStyleLbl="node1" presStyleIdx="1" presStyleCnt="4" custScaleX="127933" custScaleY="99981" custLinFactNeighborX="1274" custLinFactNeighborY="5287"/>
      <dgm:spPr/>
    </dgm:pt>
    <dgm:pt modelId="{DC532AD4-459E-46E4-84F3-B931BEF961B8}" type="pres">
      <dgm:prSet presAssocID="{1DE937CC-68AF-45C0-AF4D-B5821606E268}" presName="c2text" presStyleLbl="node1" presStyleIdx="1" presStyleCnt="4">
        <dgm:presLayoutVars>
          <dgm:bulletEnabled val="1"/>
        </dgm:presLayoutVars>
      </dgm:prSet>
      <dgm:spPr/>
    </dgm:pt>
    <dgm:pt modelId="{9220709E-F84D-4FC5-A554-E56FA49627D4}" type="pres">
      <dgm:prSet presAssocID="{1DE937CC-68AF-45C0-AF4D-B5821606E268}" presName="comp3" presStyleCnt="0"/>
      <dgm:spPr/>
    </dgm:pt>
    <dgm:pt modelId="{33C02ADF-F6B5-41DD-8B54-5266CCC8A18F}" type="pres">
      <dgm:prSet presAssocID="{1DE937CC-68AF-45C0-AF4D-B5821606E268}" presName="circle3" presStyleLbl="node1" presStyleIdx="2" presStyleCnt="4" custScaleX="157138" custScaleY="102129" custLinFactNeighborX="0" custLinFactNeighborY="14778"/>
      <dgm:spPr/>
    </dgm:pt>
    <dgm:pt modelId="{DB70D071-9460-40D2-A176-3E5C5FC62085}" type="pres">
      <dgm:prSet presAssocID="{1DE937CC-68AF-45C0-AF4D-B5821606E268}" presName="c3text" presStyleLbl="node1" presStyleIdx="2" presStyleCnt="4">
        <dgm:presLayoutVars>
          <dgm:bulletEnabled val="1"/>
        </dgm:presLayoutVars>
      </dgm:prSet>
      <dgm:spPr/>
    </dgm:pt>
    <dgm:pt modelId="{24C12A33-F096-4D0B-A85A-758AD904E3C5}" type="pres">
      <dgm:prSet presAssocID="{1DE937CC-68AF-45C0-AF4D-B5821606E268}" presName="comp4" presStyleCnt="0"/>
      <dgm:spPr/>
    </dgm:pt>
    <dgm:pt modelId="{DE569157-A0F9-4C8F-88C8-47BD8EFE6F6E}" type="pres">
      <dgm:prSet presAssocID="{1DE937CC-68AF-45C0-AF4D-B5821606E268}" presName="circle4" presStyleLbl="node1" presStyleIdx="3" presStyleCnt="4" custLinFactNeighborX="-2239" custLinFactNeighborY="798"/>
      <dgm:spPr/>
    </dgm:pt>
    <dgm:pt modelId="{16277374-AA63-4889-B0D8-92D9FAFE8279}" type="pres">
      <dgm:prSet presAssocID="{1DE937CC-68AF-45C0-AF4D-B5821606E268}" presName="c4text" presStyleLbl="node1" presStyleIdx="3" presStyleCnt="4">
        <dgm:presLayoutVars>
          <dgm:bulletEnabled val="1"/>
        </dgm:presLayoutVars>
      </dgm:prSet>
      <dgm:spPr/>
    </dgm:pt>
  </dgm:ptLst>
  <dgm:cxnLst>
    <dgm:cxn modelId="{6C626504-BFEC-4851-B1B0-7B9D22C7D4B1}" type="presOf" srcId="{609E1BC1-58A4-484D-9763-BC8149B0A44B}" destId="{325D5720-D25C-41DB-B979-16612AC3F491}" srcOrd="1" destOrd="0" presId="urn:microsoft.com/office/officeart/2005/8/layout/venn2"/>
    <dgm:cxn modelId="{53C0685F-94B2-4ACF-ABEF-8B0588D2730E}" type="presOf" srcId="{F6609246-D253-4ABB-8774-82689FF17C50}" destId="{16277374-AA63-4889-B0D8-92D9FAFE8279}" srcOrd="1" destOrd="0" presId="urn:microsoft.com/office/officeart/2005/8/layout/venn2"/>
    <dgm:cxn modelId="{AB935847-4BFB-4735-8FD7-9BA785C30DE0}" type="presOf" srcId="{1DE937CC-68AF-45C0-AF4D-B5821606E268}" destId="{C20B25C0-391B-4BCE-BD18-4E116526BB8B}" srcOrd="0" destOrd="0" presId="urn:microsoft.com/office/officeart/2005/8/layout/venn2"/>
    <dgm:cxn modelId="{08B6937C-D2BA-448A-A2A2-7078152D65A7}" type="presOf" srcId="{A35DCF32-7DAE-4DA3-AD19-1C4D23AEB7A3}" destId="{DB70D071-9460-40D2-A176-3E5C5FC62085}" srcOrd="1" destOrd="0" presId="urn:microsoft.com/office/officeart/2005/8/layout/venn2"/>
    <dgm:cxn modelId="{EBF11C9B-DC56-4311-959B-A75EF45809CC}" srcId="{1DE937CC-68AF-45C0-AF4D-B5821606E268}" destId="{609E1BC1-58A4-484D-9763-BC8149B0A44B}" srcOrd="0" destOrd="0" parTransId="{F20E28FD-4673-4FD9-A8DA-C78F40747A17}" sibTransId="{60040407-1DD2-4181-9803-660732E5DE4D}"/>
    <dgm:cxn modelId="{887AF39C-A94B-4772-BBB7-38939DED13AB}" type="presOf" srcId="{A35DCF32-7DAE-4DA3-AD19-1C4D23AEB7A3}" destId="{33C02ADF-F6B5-41DD-8B54-5266CCC8A18F}" srcOrd="0" destOrd="0" presId="urn:microsoft.com/office/officeart/2005/8/layout/venn2"/>
    <dgm:cxn modelId="{2A5D75AC-31B6-465A-97B6-755B431B9EEE}" type="presOf" srcId="{A9786EB8-A087-473B-9C65-6B035C5BB551}" destId="{051069B1-0E0B-4B03-A3AF-F2614F3E23F1}" srcOrd="0" destOrd="0" presId="urn:microsoft.com/office/officeart/2005/8/layout/venn2"/>
    <dgm:cxn modelId="{373AF2B1-54F9-46FE-96E9-0CBF7E029499}" srcId="{1DE937CC-68AF-45C0-AF4D-B5821606E268}" destId="{A9786EB8-A087-473B-9C65-6B035C5BB551}" srcOrd="1" destOrd="0" parTransId="{0469418A-5905-4B34-8E91-3503C250BF1A}" sibTransId="{A342FAA3-AD5D-4B65-8C64-435EC33099C6}"/>
    <dgm:cxn modelId="{B4C4A3B2-1F83-48BA-A5AF-44417FEA9759}" type="presOf" srcId="{F6609246-D253-4ABB-8774-82689FF17C50}" destId="{DE569157-A0F9-4C8F-88C8-47BD8EFE6F6E}" srcOrd="0" destOrd="0" presId="urn:microsoft.com/office/officeart/2005/8/layout/venn2"/>
    <dgm:cxn modelId="{A97093C3-E3A8-48FD-98DE-08FE8A7A6651}" srcId="{1DE937CC-68AF-45C0-AF4D-B5821606E268}" destId="{F6609246-D253-4ABB-8774-82689FF17C50}" srcOrd="3" destOrd="0" parTransId="{42DE6C6F-68D3-409E-9940-107BE3056443}" sibTransId="{DFC45DC0-A70C-413F-BA00-45F89DA229FD}"/>
    <dgm:cxn modelId="{33684DD8-5AE2-458E-B485-90BF5F90EB1B}" type="presOf" srcId="{609E1BC1-58A4-484D-9763-BC8149B0A44B}" destId="{6D625171-53AE-45E1-BFF9-3D35D08FA520}" srcOrd="0" destOrd="0" presId="urn:microsoft.com/office/officeart/2005/8/layout/venn2"/>
    <dgm:cxn modelId="{3C0D9BF3-F5BC-4D85-BC30-2D86F0C846D1}" type="presOf" srcId="{A9786EB8-A087-473B-9C65-6B035C5BB551}" destId="{DC532AD4-459E-46E4-84F3-B931BEF961B8}" srcOrd="1" destOrd="0" presId="urn:microsoft.com/office/officeart/2005/8/layout/venn2"/>
    <dgm:cxn modelId="{4AD0C4FD-42FC-4716-9329-6D5CD8419D90}" srcId="{1DE937CC-68AF-45C0-AF4D-B5821606E268}" destId="{A35DCF32-7DAE-4DA3-AD19-1C4D23AEB7A3}" srcOrd="2" destOrd="0" parTransId="{F71407F8-D8D0-43C9-BEA3-0173614759E8}" sibTransId="{AF5AA4F2-87EB-4E66-AF85-43DC8F039690}"/>
    <dgm:cxn modelId="{32428923-BF29-4F28-8E5C-5D447ADEE771}" type="presParOf" srcId="{C20B25C0-391B-4BCE-BD18-4E116526BB8B}" destId="{DB6ABAC2-ED2F-4237-8A5A-D9635F3CF77E}" srcOrd="0" destOrd="0" presId="urn:microsoft.com/office/officeart/2005/8/layout/venn2"/>
    <dgm:cxn modelId="{7098669C-964A-4FB9-9302-D822DEF472AD}" type="presParOf" srcId="{DB6ABAC2-ED2F-4237-8A5A-D9635F3CF77E}" destId="{6D625171-53AE-45E1-BFF9-3D35D08FA520}" srcOrd="0" destOrd="0" presId="urn:microsoft.com/office/officeart/2005/8/layout/venn2"/>
    <dgm:cxn modelId="{ED22FF57-B28F-40E0-BAE8-1064E059695B}" type="presParOf" srcId="{DB6ABAC2-ED2F-4237-8A5A-D9635F3CF77E}" destId="{325D5720-D25C-41DB-B979-16612AC3F491}" srcOrd="1" destOrd="0" presId="urn:microsoft.com/office/officeart/2005/8/layout/venn2"/>
    <dgm:cxn modelId="{8B40D8B1-65E7-413B-A496-8FFA84009FAE}" type="presParOf" srcId="{C20B25C0-391B-4BCE-BD18-4E116526BB8B}" destId="{34A03848-7DCD-4D9C-BC96-C420966D5B08}" srcOrd="1" destOrd="0" presId="urn:microsoft.com/office/officeart/2005/8/layout/venn2"/>
    <dgm:cxn modelId="{2201FC3C-EC70-437B-A7C7-4C20DF82775C}" type="presParOf" srcId="{34A03848-7DCD-4D9C-BC96-C420966D5B08}" destId="{051069B1-0E0B-4B03-A3AF-F2614F3E23F1}" srcOrd="0" destOrd="0" presId="urn:microsoft.com/office/officeart/2005/8/layout/venn2"/>
    <dgm:cxn modelId="{1AF335F3-ABE3-4F81-9FE1-8FFD4EC10544}" type="presParOf" srcId="{34A03848-7DCD-4D9C-BC96-C420966D5B08}" destId="{DC532AD4-459E-46E4-84F3-B931BEF961B8}" srcOrd="1" destOrd="0" presId="urn:microsoft.com/office/officeart/2005/8/layout/venn2"/>
    <dgm:cxn modelId="{BDD95792-DAE0-43DE-A9C1-4E7478AE588F}" type="presParOf" srcId="{C20B25C0-391B-4BCE-BD18-4E116526BB8B}" destId="{9220709E-F84D-4FC5-A554-E56FA49627D4}" srcOrd="2" destOrd="0" presId="urn:microsoft.com/office/officeart/2005/8/layout/venn2"/>
    <dgm:cxn modelId="{88B96EAD-D51C-4B0A-9B68-6A6345B7EFDD}" type="presParOf" srcId="{9220709E-F84D-4FC5-A554-E56FA49627D4}" destId="{33C02ADF-F6B5-41DD-8B54-5266CCC8A18F}" srcOrd="0" destOrd="0" presId="urn:microsoft.com/office/officeart/2005/8/layout/venn2"/>
    <dgm:cxn modelId="{8DF7919E-6FA1-4F46-BF4A-791FA7EF2AD3}" type="presParOf" srcId="{9220709E-F84D-4FC5-A554-E56FA49627D4}" destId="{DB70D071-9460-40D2-A176-3E5C5FC62085}" srcOrd="1" destOrd="0" presId="urn:microsoft.com/office/officeart/2005/8/layout/venn2"/>
    <dgm:cxn modelId="{551F5B18-AC25-4171-BE78-8FA6A77A2A24}" type="presParOf" srcId="{C20B25C0-391B-4BCE-BD18-4E116526BB8B}" destId="{24C12A33-F096-4D0B-A85A-758AD904E3C5}" srcOrd="3" destOrd="0" presId="urn:microsoft.com/office/officeart/2005/8/layout/venn2"/>
    <dgm:cxn modelId="{B995A4A9-397E-4DF3-9217-7BE10075D4BD}" type="presParOf" srcId="{24C12A33-F096-4D0B-A85A-758AD904E3C5}" destId="{DE569157-A0F9-4C8F-88C8-47BD8EFE6F6E}" srcOrd="0" destOrd="0" presId="urn:microsoft.com/office/officeart/2005/8/layout/venn2"/>
    <dgm:cxn modelId="{ED24B101-CA1C-4490-A370-C3935BCF8021}" type="presParOf" srcId="{24C12A33-F096-4D0B-A85A-758AD904E3C5}" destId="{16277374-AA63-4889-B0D8-92D9FAFE8279}"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1D1C40-BD7B-7F4A-BF5C-FA557F8045ED}" type="doc">
      <dgm:prSet loTypeId="urn:microsoft.com/office/officeart/2005/8/layout/venn1" loCatId="relationship" qsTypeId="urn:microsoft.com/office/officeart/2005/8/quickstyle/simple1" qsCatId="simple" csTypeId="urn:microsoft.com/office/officeart/2005/8/colors/colorful4" csCatId="colorful" phldr="1"/>
      <dgm:spPr/>
      <dgm:t>
        <a:bodyPr/>
        <a:lstStyle/>
        <a:p>
          <a:endParaRPr lang="en-US"/>
        </a:p>
      </dgm:t>
    </dgm:pt>
    <dgm:pt modelId="{74646732-0E64-5544-AA3A-D5883C30D45D}">
      <dgm:prSet custT="1"/>
      <dgm:spPr/>
      <dgm:t>
        <a:bodyPr/>
        <a:lstStyle/>
        <a:p>
          <a:pPr algn="l"/>
          <a:r>
            <a:rPr lang="en-AU" sz="2000" baseline="0" dirty="0"/>
            <a:t>Worden conceptualises grief work into ‘tasks’ that demand something active of the grieving person.</a:t>
          </a:r>
          <a:endParaRPr lang="en-AU" sz="2000" dirty="0"/>
        </a:p>
      </dgm:t>
    </dgm:pt>
    <dgm:pt modelId="{A9F50C47-64D3-8349-ADEA-229AC861039D}" type="parTrans" cxnId="{4FD3E808-D52D-7149-9AF4-00CF0CECD73D}">
      <dgm:prSet/>
      <dgm:spPr/>
      <dgm:t>
        <a:bodyPr/>
        <a:lstStyle/>
        <a:p>
          <a:endParaRPr lang="en-US"/>
        </a:p>
      </dgm:t>
    </dgm:pt>
    <dgm:pt modelId="{2F4735F6-6587-9F4B-B3F1-6D3030474A80}" type="sibTrans" cxnId="{4FD3E808-D52D-7149-9AF4-00CF0CECD73D}">
      <dgm:prSet/>
      <dgm:spPr/>
      <dgm:t>
        <a:bodyPr/>
        <a:lstStyle/>
        <a:p>
          <a:endParaRPr lang="en-US"/>
        </a:p>
      </dgm:t>
    </dgm:pt>
    <dgm:pt modelId="{FA844785-C375-1841-80EA-B9F50951EC49}">
      <dgm:prSet custT="1"/>
      <dgm:spPr/>
      <dgm:t>
        <a:bodyPr/>
        <a:lstStyle/>
        <a:p>
          <a:r>
            <a:rPr lang="en-AU" sz="2000" i="1" baseline="0" dirty="0"/>
            <a:t>Seasons for Growth </a:t>
          </a:r>
          <a:br>
            <a:rPr lang="en-AU" sz="2000" i="1" baseline="0" dirty="0"/>
          </a:br>
          <a:r>
            <a:rPr lang="en-AU" sz="2000" baseline="0" dirty="0"/>
            <a:t>is built around the grief theory related to the work of </a:t>
          </a:r>
          <a:br>
            <a:rPr lang="en-AU" sz="2000" baseline="0" dirty="0"/>
          </a:br>
          <a:r>
            <a:rPr lang="en-AU" sz="2000" baseline="0" dirty="0"/>
            <a:t>J. William Worden.  </a:t>
          </a:r>
          <a:endParaRPr lang="en-AU" sz="2000" dirty="0"/>
        </a:p>
      </dgm:t>
    </dgm:pt>
    <dgm:pt modelId="{B1F89190-B90C-274A-B379-B60D947188DE}" type="parTrans" cxnId="{A6CC8F85-33F8-6544-8AB0-A96BFC93C437}">
      <dgm:prSet/>
      <dgm:spPr/>
      <dgm:t>
        <a:bodyPr/>
        <a:lstStyle/>
        <a:p>
          <a:endParaRPr lang="en-US"/>
        </a:p>
      </dgm:t>
    </dgm:pt>
    <dgm:pt modelId="{969ECCA5-FF6E-0F4F-AD51-83D31C9AD48D}" type="sibTrans" cxnId="{A6CC8F85-33F8-6544-8AB0-A96BFC93C437}">
      <dgm:prSet/>
      <dgm:spPr/>
      <dgm:t>
        <a:bodyPr/>
        <a:lstStyle/>
        <a:p>
          <a:endParaRPr lang="en-US"/>
        </a:p>
      </dgm:t>
    </dgm:pt>
    <dgm:pt modelId="{FECBA508-D8A2-D04A-B2C6-2EBCC88D6BF5}" type="pres">
      <dgm:prSet presAssocID="{EF1D1C40-BD7B-7F4A-BF5C-FA557F8045ED}" presName="compositeShape" presStyleCnt="0">
        <dgm:presLayoutVars>
          <dgm:chMax val="7"/>
          <dgm:dir/>
          <dgm:resizeHandles val="exact"/>
        </dgm:presLayoutVars>
      </dgm:prSet>
      <dgm:spPr/>
    </dgm:pt>
    <dgm:pt modelId="{0A029DB9-9C54-4041-A098-E4C690F1DAE4}" type="pres">
      <dgm:prSet presAssocID="{FA844785-C375-1841-80EA-B9F50951EC49}" presName="circ1" presStyleLbl="vennNode1" presStyleIdx="0" presStyleCnt="2" custLinFactNeighborX="551" custLinFactNeighborY="-13072"/>
      <dgm:spPr/>
    </dgm:pt>
    <dgm:pt modelId="{46ACCC88-5A75-B34A-9341-A66E1394AEA2}" type="pres">
      <dgm:prSet presAssocID="{FA844785-C375-1841-80EA-B9F50951EC49}" presName="circ1Tx" presStyleLbl="revTx" presStyleIdx="0" presStyleCnt="0">
        <dgm:presLayoutVars>
          <dgm:chMax val="0"/>
          <dgm:chPref val="0"/>
          <dgm:bulletEnabled val="1"/>
        </dgm:presLayoutVars>
      </dgm:prSet>
      <dgm:spPr/>
    </dgm:pt>
    <dgm:pt modelId="{48DD6763-C234-E145-8E8B-7DF1E3745D8A}" type="pres">
      <dgm:prSet presAssocID="{74646732-0E64-5544-AA3A-D5883C30D45D}" presName="circ2" presStyleLbl="vennNode1" presStyleIdx="1" presStyleCnt="2" custLinFactNeighborX="4054" custLinFactNeighborY="-13302"/>
      <dgm:spPr/>
    </dgm:pt>
    <dgm:pt modelId="{DB5E1B4C-D7EC-DA4D-99FE-23F46D6697F5}" type="pres">
      <dgm:prSet presAssocID="{74646732-0E64-5544-AA3A-D5883C30D45D}" presName="circ2Tx" presStyleLbl="revTx" presStyleIdx="0" presStyleCnt="0">
        <dgm:presLayoutVars>
          <dgm:chMax val="0"/>
          <dgm:chPref val="0"/>
          <dgm:bulletEnabled val="1"/>
        </dgm:presLayoutVars>
      </dgm:prSet>
      <dgm:spPr/>
    </dgm:pt>
  </dgm:ptLst>
  <dgm:cxnLst>
    <dgm:cxn modelId="{FB9F1105-A35E-C449-B609-FE01CBEC199D}" type="presOf" srcId="{FA844785-C375-1841-80EA-B9F50951EC49}" destId="{0A029DB9-9C54-4041-A098-E4C690F1DAE4}" srcOrd="0" destOrd="0" presId="urn:microsoft.com/office/officeart/2005/8/layout/venn1"/>
    <dgm:cxn modelId="{4FD3E808-D52D-7149-9AF4-00CF0CECD73D}" srcId="{EF1D1C40-BD7B-7F4A-BF5C-FA557F8045ED}" destId="{74646732-0E64-5544-AA3A-D5883C30D45D}" srcOrd="1" destOrd="0" parTransId="{A9F50C47-64D3-8349-ADEA-229AC861039D}" sibTransId="{2F4735F6-6587-9F4B-B3F1-6D3030474A80}"/>
    <dgm:cxn modelId="{5E9A1B62-926D-5C49-91FC-CFCF66A737A1}" type="presOf" srcId="{74646732-0E64-5544-AA3A-D5883C30D45D}" destId="{48DD6763-C234-E145-8E8B-7DF1E3745D8A}" srcOrd="0" destOrd="0" presId="urn:microsoft.com/office/officeart/2005/8/layout/venn1"/>
    <dgm:cxn modelId="{A6CC8F85-33F8-6544-8AB0-A96BFC93C437}" srcId="{EF1D1C40-BD7B-7F4A-BF5C-FA557F8045ED}" destId="{FA844785-C375-1841-80EA-B9F50951EC49}" srcOrd="0" destOrd="0" parTransId="{B1F89190-B90C-274A-B379-B60D947188DE}" sibTransId="{969ECCA5-FF6E-0F4F-AD51-83D31C9AD48D}"/>
    <dgm:cxn modelId="{902E7B9F-5B04-2244-ADC1-4586FB806E52}" type="presOf" srcId="{FA844785-C375-1841-80EA-B9F50951EC49}" destId="{46ACCC88-5A75-B34A-9341-A66E1394AEA2}" srcOrd="1" destOrd="0" presId="urn:microsoft.com/office/officeart/2005/8/layout/venn1"/>
    <dgm:cxn modelId="{BE35F1C0-B498-AB47-8832-C9B46292B800}" type="presOf" srcId="{74646732-0E64-5544-AA3A-D5883C30D45D}" destId="{DB5E1B4C-D7EC-DA4D-99FE-23F46D6697F5}" srcOrd="1" destOrd="0" presId="urn:microsoft.com/office/officeart/2005/8/layout/venn1"/>
    <dgm:cxn modelId="{CDB4C8DC-33BE-7E42-A2F8-7226AB5B0573}" type="presOf" srcId="{EF1D1C40-BD7B-7F4A-BF5C-FA557F8045ED}" destId="{FECBA508-D8A2-D04A-B2C6-2EBCC88D6BF5}" srcOrd="0" destOrd="0" presId="urn:microsoft.com/office/officeart/2005/8/layout/venn1"/>
    <dgm:cxn modelId="{99C053BB-B814-C543-933B-9C57EFF52A83}" type="presParOf" srcId="{FECBA508-D8A2-D04A-B2C6-2EBCC88D6BF5}" destId="{0A029DB9-9C54-4041-A098-E4C690F1DAE4}" srcOrd="0" destOrd="0" presId="urn:microsoft.com/office/officeart/2005/8/layout/venn1"/>
    <dgm:cxn modelId="{76C4BEF2-590E-864C-9361-BC1CCABD3BDD}" type="presParOf" srcId="{FECBA508-D8A2-D04A-B2C6-2EBCC88D6BF5}" destId="{46ACCC88-5A75-B34A-9341-A66E1394AEA2}" srcOrd="1" destOrd="0" presId="urn:microsoft.com/office/officeart/2005/8/layout/venn1"/>
    <dgm:cxn modelId="{136A311D-80AF-BE47-8B63-C13E84E3CA13}" type="presParOf" srcId="{FECBA508-D8A2-D04A-B2C6-2EBCC88D6BF5}" destId="{48DD6763-C234-E145-8E8B-7DF1E3745D8A}" srcOrd="2" destOrd="0" presId="urn:microsoft.com/office/officeart/2005/8/layout/venn1"/>
    <dgm:cxn modelId="{B2B0F051-4F82-0246-A6D5-556AF2DBF5B9}" type="presParOf" srcId="{FECBA508-D8A2-D04A-B2C6-2EBCC88D6BF5}" destId="{DB5E1B4C-D7EC-DA4D-99FE-23F46D6697F5}"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BB2721-CE26-214D-8F33-5347D578C41C}" type="doc">
      <dgm:prSet loTypeId="urn:microsoft.com/office/officeart/2005/8/layout/matrix3" loCatId="relationship" qsTypeId="urn:microsoft.com/office/officeart/2005/8/quickstyle/simple1" qsCatId="simple" csTypeId="urn:microsoft.com/office/officeart/2005/8/colors/colorful1" csCatId="colorful" phldr="1"/>
      <dgm:spPr/>
      <dgm:t>
        <a:bodyPr/>
        <a:lstStyle/>
        <a:p>
          <a:endParaRPr lang="en-US"/>
        </a:p>
      </dgm:t>
    </dgm:pt>
    <dgm:pt modelId="{95C1DE6A-6FDB-3B4E-A8E8-B5E561BF1719}">
      <dgm:prSet/>
      <dgm:spPr>
        <a:solidFill>
          <a:srgbClr val="DF4B0C"/>
        </a:solidFill>
        <a:ln>
          <a:solidFill>
            <a:schemeClr val="lt1">
              <a:hueOff val="0"/>
              <a:satOff val="0"/>
              <a:lumOff val="0"/>
            </a:schemeClr>
          </a:solidFill>
        </a:ln>
      </dgm:spPr>
      <dgm:t>
        <a:bodyPr/>
        <a:lstStyle/>
        <a:p>
          <a:r>
            <a:rPr lang="en-AU" b="1">
              <a:solidFill>
                <a:schemeClr val="lt1">
                  <a:alpha val="91000"/>
                </a:schemeClr>
              </a:solidFill>
            </a:rPr>
            <a:t>1</a:t>
          </a:r>
          <a:endParaRPr lang="en-AU">
            <a:solidFill>
              <a:schemeClr val="lt1">
                <a:alpha val="91000"/>
              </a:schemeClr>
            </a:solidFill>
          </a:endParaRPr>
        </a:p>
      </dgm:t>
    </dgm:pt>
    <dgm:pt modelId="{EBA7C4AC-9688-7B4C-B5FA-0DCA21965EF3}" type="parTrans" cxnId="{12C41EE4-4025-2744-A641-054D5B10B009}">
      <dgm:prSet/>
      <dgm:spPr/>
      <dgm:t>
        <a:bodyPr/>
        <a:lstStyle/>
        <a:p>
          <a:endParaRPr lang="en-US"/>
        </a:p>
      </dgm:t>
    </dgm:pt>
    <dgm:pt modelId="{7D6F27F5-9F43-3F4B-A3C7-DA82F8416DB8}" type="sibTrans" cxnId="{12C41EE4-4025-2744-A641-054D5B10B009}">
      <dgm:prSet/>
      <dgm:spPr/>
      <dgm:t>
        <a:bodyPr/>
        <a:lstStyle/>
        <a:p>
          <a:endParaRPr lang="en-US"/>
        </a:p>
      </dgm:t>
    </dgm:pt>
    <dgm:pt modelId="{D05E9F66-CC85-E648-A9F0-B3DA439DECFD}">
      <dgm:prSet/>
      <dgm:spPr>
        <a:solidFill>
          <a:srgbClr val="616BB2"/>
        </a:solidFill>
        <a:ln>
          <a:solidFill>
            <a:schemeClr val="lt1">
              <a:hueOff val="0"/>
              <a:satOff val="0"/>
              <a:lumOff val="0"/>
            </a:schemeClr>
          </a:solidFill>
        </a:ln>
      </dgm:spPr>
      <dgm:t>
        <a:bodyPr/>
        <a:lstStyle/>
        <a:p>
          <a:r>
            <a:rPr lang="en-AU" b="1">
              <a:solidFill>
                <a:schemeClr val="lt1">
                  <a:alpha val="91000"/>
                </a:schemeClr>
              </a:solidFill>
            </a:rPr>
            <a:t>2</a:t>
          </a:r>
          <a:endParaRPr lang="en-AU">
            <a:solidFill>
              <a:schemeClr val="lt1">
                <a:alpha val="91000"/>
              </a:schemeClr>
            </a:solidFill>
          </a:endParaRPr>
        </a:p>
      </dgm:t>
    </dgm:pt>
    <dgm:pt modelId="{38974323-3DC5-0441-BB5F-4A51134683C2}" type="parTrans" cxnId="{C3C360C9-CE8A-4B4F-A56C-DE1EC426D72A}">
      <dgm:prSet/>
      <dgm:spPr/>
      <dgm:t>
        <a:bodyPr/>
        <a:lstStyle/>
        <a:p>
          <a:endParaRPr lang="en-US"/>
        </a:p>
      </dgm:t>
    </dgm:pt>
    <dgm:pt modelId="{2DA1C16F-C126-CF45-98A0-8484ED01A2C2}" type="sibTrans" cxnId="{C3C360C9-CE8A-4B4F-A56C-DE1EC426D72A}">
      <dgm:prSet/>
      <dgm:spPr/>
      <dgm:t>
        <a:bodyPr/>
        <a:lstStyle/>
        <a:p>
          <a:endParaRPr lang="en-US"/>
        </a:p>
      </dgm:t>
    </dgm:pt>
    <dgm:pt modelId="{4DDE62C6-1E94-F14F-9DD0-B749036B537D}">
      <dgm:prSet/>
      <dgm:spPr>
        <a:solidFill>
          <a:srgbClr val="92D050"/>
        </a:solidFill>
        <a:ln>
          <a:solidFill>
            <a:schemeClr val="lt1">
              <a:hueOff val="0"/>
              <a:satOff val="0"/>
              <a:lumOff val="0"/>
            </a:schemeClr>
          </a:solidFill>
        </a:ln>
      </dgm:spPr>
      <dgm:t>
        <a:bodyPr/>
        <a:lstStyle/>
        <a:p>
          <a:r>
            <a:rPr lang="en-AU" b="1">
              <a:solidFill>
                <a:schemeClr val="lt1">
                  <a:alpha val="91000"/>
                </a:schemeClr>
              </a:solidFill>
            </a:rPr>
            <a:t>3</a:t>
          </a:r>
          <a:endParaRPr lang="en-AU">
            <a:solidFill>
              <a:schemeClr val="lt1">
                <a:alpha val="91000"/>
              </a:schemeClr>
            </a:solidFill>
          </a:endParaRPr>
        </a:p>
      </dgm:t>
    </dgm:pt>
    <dgm:pt modelId="{63CA4BB4-D900-E84B-B777-1B3EE3C61DB0}" type="parTrans" cxnId="{C854B564-89F3-CB42-AD28-87002884AE80}">
      <dgm:prSet/>
      <dgm:spPr/>
      <dgm:t>
        <a:bodyPr/>
        <a:lstStyle/>
        <a:p>
          <a:endParaRPr lang="en-US"/>
        </a:p>
      </dgm:t>
    </dgm:pt>
    <dgm:pt modelId="{F8D8BCB5-CD84-1044-886D-BDC667B4EC8D}" type="sibTrans" cxnId="{C854B564-89F3-CB42-AD28-87002884AE80}">
      <dgm:prSet/>
      <dgm:spPr/>
      <dgm:t>
        <a:bodyPr/>
        <a:lstStyle/>
        <a:p>
          <a:endParaRPr lang="en-US"/>
        </a:p>
      </dgm:t>
    </dgm:pt>
    <dgm:pt modelId="{8A10BE42-7AE7-594A-AA0E-F5A8E951D2D0}">
      <dgm:prSet/>
      <dgm:spPr>
        <a:solidFill>
          <a:srgbClr val="C00000"/>
        </a:solidFill>
        <a:ln>
          <a:solidFill>
            <a:schemeClr val="lt1">
              <a:hueOff val="0"/>
              <a:satOff val="0"/>
              <a:lumOff val="0"/>
            </a:schemeClr>
          </a:solidFill>
        </a:ln>
      </dgm:spPr>
      <dgm:t>
        <a:bodyPr/>
        <a:lstStyle/>
        <a:p>
          <a:r>
            <a:rPr lang="en-AU" b="1">
              <a:solidFill>
                <a:schemeClr val="lt1">
                  <a:alpha val="91000"/>
                </a:schemeClr>
              </a:solidFill>
            </a:rPr>
            <a:t>4</a:t>
          </a:r>
          <a:endParaRPr lang="en-AU">
            <a:solidFill>
              <a:schemeClr val="lt1">
                <a:alpha val="91000"/>
              </a:schemeClr>
            </a:solidFill>
          </a:endParaRPr>
        </a:p>
      </dgm:t>
    </dgm:pt>
    <dgm:pt modelId="{BE74F1EC-A0F0-BB48-A14D-615BE989474A}" type="parTrans" cxnId="{505A5B19-8CAA-E74C-A994-295ED1DCE759}">
      <dgm:prSet/>
      <dgm:spPr/>
      <dgm:t>
        <a:bodyPr/>
        <a:lstStyle/>
        <a:p>
          <a:endParaRPr lang="en-US"/>
        </a:p>
      </dgm:t>
    </dgm:pt>
    <dgm:pt modelId="{BDAC47A5-FE37-3149-92B1-35DB35D7ACA4}" type="sibTrans" cxnId="{505A5B19-8CAA-E74C-A994-295ED1DCE759}">
      <dgm:prSet/>
      <dgm:spPr/>
      <dgm:t>
        <a:bodyPr/>
        <a:lstStyle/>
        <a:p>
          <a:endParaRPr lang="en-US"/>
        </a:p>
      </dgm:t>
    </dgm:pt>
    <dgm:pt modelId="{47E3B729-4D1A-E142-90B0-3BDDACF9AF0C}" type="pres">
      <dgm:prSet presAssocID="{54BB2721-CE26-214D-8F33-5347D578C41C}" presName="matrix" presStyleCnt="0">
        <dgm:presLayoutVars>
          <dgm:chMax val="1"/>
          <dgm:dir/>
          <dgm:resizeHandles val="exact"/>
        </dgm:presLayoutVars>
      </dgm:prSet>
      <dgm:spPr/>
    </dgm:pt>
    <dgm:pt modelId="{B99D48D0-CCFA-9446-BC16-AB31D324580D}" type="pres">
      <dgm:prSet presAssocID="{54BB2721-CE26-214D-8F33-5347D578C41C}" presName="diamond" presStyleLbl="bgShp" presStyleIdx="0" presStyleCnt="1"/>
      <dgm:spPr>
        <a:solidFill>
          <a:schemeClr val="bg1">
            <a:lumMod val="85000"/>
            <a:alpha val="55000"/>
          </a:schemeClr>
        </a:solidFill>
      </dgm:spPr>
    </dgm:pt>
    <dgm:pt modelId="{559AD30E-D6B0-154D-8F4D-14FDEF8DF324}" type="pres">
      <dgm:prSet presAssocID="{54BB2721-CE26-214D-8F33-5347D578C41C}" presName="quad1" presStyleLbl="node1" presStyleIdx="0" presStyleCnt="4">
        <dgm:presLayoutVars>
          <dgm:chMax val="0"/>
          <dgm:chPref val="0"/>
          <dgm:bulletEnabled val="1"/>
        </dgm:presLayoutVars>
      </dgm:prSet>
      <dgm:spPr/>
    </dgm:pt>
    <dgm:pt modelId="{4BE4271E-7522-7846-A2CB-EC20B11E9CC7}" type="pres">
      <dgm:prSet presAssocID="{54BB2721-CE26-214D-8F33-5347D578C41C}" presName="quad2" presStyleLbl="node1" presStyleIdx="1" presStyleCnt="4">
        <dgm:presLayoutVars>
          <dgm:chMax val="0"/>
          <dgm:chPref val="0"/>
          <dgm:bulletEnabled val="1"/>
        </dgm:presLayoutVars>
      </dgm:prSet>
      <dgm:spPr/>
    </dgm:pt>
    <dgm:pt modelId="{A0571356-EED3-B84C-9AA5-3D38C0235E1B}" type="pres">
      <dgm:prSet presAssocID="{54BB2721-CE26-214D-8F33-5347D578C41C}" presName="quad3" presStyleLbl="node1" presStyleIdx="2" presStyleCnt="4">
        <dgm:presLayoutVars>
          <dgm:chMax val="0"/>
          <dgm:chPref val="0"/>
          <dgm:bulletEnabled val="1"/>
        </dgm:presLayoutVars>
      </dgm:prSet>
      <dgm:spPr/>
    </dgm:pt>
    <dgm:pt modelId="{4FD8CDE7-018A-D943-AC03-27E506494783}" type="pres">
      <dgm:prSet presAssocID="{54BB2721-CE26-214D-8F33-5347D578C41C}" presName="quad4" presStyleLbl="node1" presStyleIdx="3" presStyleCnt="4">
        <dgm:presLayoutVars>
          <dgm:chMax val="0"/>
          <dgm:chPref val="0"/>
          <dgm:bulletEnabled val="1"/>
        </dgm:presLayoutVars>
      </dgm:prSet>
      <dgm:spPr/>
    </dgm:pt>
  </dgm:ptLst>
  <dgm:cxnLst>
    <dgm:cxn modelId="{505A5B19-8CAA-E74C-A994-295ED1DCE759}" srcId="{54BB2721-CE26-214D-8F33-5347D578C41C}" destId="{8A10BE42-7AE7-594A-AA0E-F5A8E951D2D0}" srcOrd="3" destOrd="0" parTransId="{BE74F1EC-A0F0-BB48-A14D-615BE989474A}" sibTransId="{BDAC47A5-FE37-3149-92B1-35DB35D7ACA4}"/>
    <dgm:cxn modelId="{C854B564-89F3-CB42-AD28-87002884AE80}" srcId="{54BB2721-CE26-214D-8F33-5347D578C41C}" destId="{4DDE62C6-1E94-F14F-9DD0-B749036B537D}" srcOrd="2" destOrd="0" parTransId="{63CA4BB4-D900-E84B-B777-1B3EE3C61DB0}" sibTransId="{F8D8BCB5-CD84-1044-886D-BDC667B4EC8D}"/>
    <dgm:cxn modelId="{AED93D47-319E-9D41-8A99-5ADC366F7B89}" type="presOf" srcId="{95C1DE6A-6FDB-3B4E-A8E8-B5E561BF1719}" destId="{559AD30E-D6B0-154D-8F4D-14FDEF8DF324}" srcOrd="0" destOrd="0" presId="urn:microsoft.com/office/officeart/2005/8/layout/matrix3"/>
    <dgm:cxn modelId="{B665B96E-E0FA-584B-A927-35DA3C1173FB}" type="presOf" srcId="{54BB2721-CE26-214D-8F33-5347D578C41C}" destId="{47E3B729-4D1A-E142-90B0-3BDDACF9AF0C}" srcOrd="0" destOrd="0" presId="urn:microsoft.com/office/officeart/2005/8/layout/matrix3"/>
    <dgm:cxn modelId="{C3C360C9-CE8A-4B4F-A56C-DE1EC426D72A}" srcId="{54BB2721-CE26-214D-8F33-5347D578C41C}" destId="{D05E9F66-CC85-E648-A9F0-B3DA439DECFD}" srcOrd="1" destOrd="0" parTransId="{38974323-3DC5-0441-BB5F-4A51134683C2}" sibTransId="{2DA1C16F-C126-CF45-98A0-8484ED01A2C2}"/>
    <dgm:cxn modelId="{B41BC9D0-7DE8-A542-B0B9-9D03A027C04A}" type="presOf" srcId="{D05E9F66-CC85-E648-A9F0-B3DA439DECFD}" destId="{4BE4271E-7522-7846-A2CB-EC20B11E9CC7}" srcOrd="0" destOrd="0" presId="urn:microsoft.com/office/officeart/2005/8/layout/matrix3"/>
    <dgm:cxn modelId="{12C41EE4-4025-2744-A641-054D5B10B009}" srcId="{54BB2721-CE26-214D-8F33-5347D578C41C}" destId="{95C1DE6A-6FDB-3B4E-A8E8-B5E561BF1719}" srcOrd="0" destOrd="0" parTransId="{EBA7C4AC-9688-7B4C-B5FA-0DCA21965EF3}" sibTransId="{7D6F27F5-9F43-3F4B-A3C7-DA82F8416DB8}"/>
    <dgm:cxn modelId="{0325D5ED-D013-3C43-B4D1-BB7163A6DE3E}" type="presOf" srcId="{4DDE62C6-1E94-F14F-9DD0-B749036B537D}" destId="{A0571356-EED3-B84C-9AA5-3D38C0235E1B}" srcOrd="0" destOrd="0" presId="urn:microsoft.com/office/officeart/2005/8/layout/matrix3"/>
    <dgm:cxn modelId="{232855EE-2FEE-454E-96A1-06C5A017D479}" type="presOf" srcId="{8A10BE42-7AE7-594A-AA0E-F5A8E951D2D0}" destId="{4FD8CDE7-018A-D943-AC03-27E506494783}" srcOrd="0" destOrd="0" presId="urn:microsoft.com/office/officeart/2005/8/layout/matrix3"/>
    <dgm:cxn modelId="{334162C2-85AB-2146-ACFD-0904FCEC4975}" type="presParOf" srcId="{47E3B729-4D1A-E142-90B0-3BDDACF9AF0C}" destId="{B99D48D0-CCFA-9446-BC16-AB31D324580D}" srcOrd="0" destOrd="0" presId="urn:microsoft.com/office/officeart/2005/8/layout/matrix3"/>
    <dgm:cxn modelId="{0E3820E9-C8FA-C841-AF64-49412EAF4E08}" type="presParOf" srcId="{47E3B729-4D1A-E142-90B0-3BDDACF9AF0C}" destId="{559AD30E-D6B0-154D-8F4D-14FDEF8DF324}" srcOrd="1" destOrd="0" presId="urn:microsoft.com/office/officeart/2005/8/layout/matrix3"/>
    <dgm:cxn modelId="{D380ABC3-673D-9A43-AF69-F48596FD49B6}" type="presParOf" srcId="{47E3B729-4D1A-E142-90B0-3BDDACF9AF0C}" destId="{4BE4271E-7522-7846-A2CB-EC20B11E9CC7}" srcOrd="2" destOrd="0" presId="urn:microsoft.com/office/officeart/2005/8/layout/matrix3"/>
    <dgm:cxn modelId="{78DC143A-64B5-B541-968D-2056B766438C}" type="presParOf" srcId="{47E3B729-4D1A-E142-90B0-3BDDACF9AF0C}" destId="{A0571356-EED3-B84C-9AA5-3D38C0235E1B}" srcOrd="3" destOrd="0" presId="urn:microsoft.com/office/officeart/2005/8/layout/matrix3"/>
    <dgm:cxn modelId="{7A6FE108-5C81-FA40-B73C-71AB5D90BCE6}" type="presParOf" srcId="{47E3B729-4D1A-E142-90B0-3BDDACF9AF0C}" destId="{4FD8CDE7-018A-D943-AC03-27E506494783}"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FF243FA-F364-AA41-AD30-BAAA628B2BAA}" type="doc">
      <dgm:prSet loTypeId="urn:microsoft.com/office/officeart/2005/8/layout/vList5" loCatId="list" qsTypeId="urn:microsoft.com/office/officeart/2005/8/quickstyle/simple1" qsCatId="simple" csTypeId="urn:microsoft.com/office/officeart/2005/8/colors/colorful4" csCatId="colorful"/>
      <dgm:spPr/>
      <dgm:t>
        <a:bodyPr/>
        <a:lstStyle/>
        <a:p>
          <a:endParaRPr lang="en-US"/>
        </a:p>
      </dgm:t>
    </dgm:pt>
    <dgm:pt modelId="{81BA70F9-EE92-9E44-98C6-0D3CAA790807}">
      <dgm:prSet/>
      <dgm:spPr/>
      <dgm:t>
        <a:bodyPr/>
        <a:lstStyle/>
        <a:p>
          <a:r>
            <a:rPr lang="en-AU"/>
            <a:t>Denial</a:t>
          </a:r>
        </a:p>
      </dgm:t>
    </dgm:pt>
    <dgm:pt modelId="{B7E6D9BC-5391-5B45-AE40-FF8864F5EF92}" type="parTrans" cxnId="{96A074E0-DCCD-FE4E-B57E-01278C36DA4A}">
      <dgm:prSet/>
      <dgm:spPr/>
      <dgm:t>
        <a:bodyPr/>
        <a:lstStyle/>
        <a:p>
          <a:endParaRPr lang="en-US"/>
        </a:p>
      </dgm:t>
    </dgm:pt>
    <dgm:pt modelId="{F69E0F56-E16C-494A-99D4-3C06A8E23375}" type="sibTrans" cxnId="{96A074E0-DCCD-FE4E-B57E-01278C36DA4A}">
      <dgm:prSet/>
      <dgm:spPr/>
      <dgm:t>
        <a:bodyPr/>
        <a:lstStyle/>
        <a:p>
          <a:endParaRPr lang="en-US"/>
        </a:p>
      </dgm:t>
    </dgm:pt>
    <dgm:pt modelId="{A895722A-CED8-6E4F-A95C-7988DF89D82C}">
      <dgm:prSet/>
      <dgm:spPr/>
      <dgm:t>
        <a:bodyPr/>
        <a:lstStyle/>
        <a:p>
          <a:r>
            <a:rPr lang="en-AU"/>
            <a:t>Disbelief</a:t>
          </a:r>
        </a:p>
      </dgm:t>
    </dgm:pt>
    <dgm:pt modelId="{095A22F3-331A-8945-823B-962219A8C940}" type="parTrans" cxnId="{A6750105-9AB7-D04C-A169-BDDD4F0F8EE0}">
      <dgm:prSet/>
      <dgm:spPr/>
      <dgm:t>
        <a:bodyPr/>
        <a:lstStyle/>
        <a:p>
          <a:endParaRPr lang="en-US"/>
        </a:p>
      </dgm:t>
    </dgm:pt>
    <dgm:pt modelId="{A2C8455C-328A-0643-9DCD-D8DEF19043C5}" type="sibTrans" cxnId="{A6750105-9AB7-D04C-A169-BDDD4F0F8EE0}">
      <dgm:prSet/>
      <dgm:spPr/>
      <dgm:t>
        <a:bodyPr/>
        <a:lstStyle/>
        <a:p>
          <a:endParaRPr lang="en-US"/>
        </a:p>
      </dgm:t>
    </dgm:pt>
    <dgm:pt modelId="{0C8B2BD4-F725-BD46-AFCC-A930E502FB98}">
      <dgm:prSet/>
      <dgm:spPr/>
      <dgm:t>
        <a:bodyPr/>
        <a:lstStyle/>
        <a:p>
          <a:r>
            <a:rPr lang="en-AU" dirty="0"/>
            <a:t>Avoidance </a:t>
          </a:r>
        </a:p>
      </dgm:t>
    </dgm:pt>
    <dgm:pt modelId="{A1E5F4AE-73BC-5845-A508-507A4031C394}" type="parTrans" cxnId="{D72DCC74-FEA1-2E48-900A-684697C7D211}">
      <dgm:prSet/>
      <dgm:spPr/>
      <dgm:t>
        <a:bodyPr/>
        <a:lstStyle/>
        <a:p>
          <a:endParaRPr lang="en-US"/>
        </a:p>
      </dgm:t>
    </dgm:pt>
    <dgm:pt modelId="{3312A750-5EF9-C748-B216-376AAB8BE996}" type="sibTrans" cxnId="{D72DCC74-FEA1-2E48-900A-684697C7D211}">
      <dgm:prSet/>
      <dgm:spPr/>
      <dgm:t>
        <a:bodyPr/>
        <a:lstStyle/>
        <a:p>
          <a:endParaRPr lang="en-US"/>
        </a:p>
      </dgm:t>
    </dgm:pt>
    <dgm:pt modelId="{8529F180-1420-3F44-AF58-69929E39F251}">
      <dgm:prSet/>
      <dgm:spPr/>
      <dgm:t>
        <a:bodyPr/>
        <a:lstStyle/>
        <a:p>
          <a:r>
            <a:rPr lang="en-AU"/>
            <a:t>Confusion</a:t>
          </a:r>
        </a:p>
      </dgm:t>
    </dgm:pt>
    <dgm:pt modelId="{0D0FFC8D-F259-6642-B066-748F5A0FE32A}" type="parTrans" cxnId="{9CA1D0EE-7FA8-E043-8D4A-D9CC6991F972}">
      <dgm:prSet/>
      <dgm:spPr/>
      <dgm:t>
        <a:bodyPr/>
        <a:lstStyle/>
        <a:p>
          <a:endParaRPr lang="en-US"/>
        </a:p>
      </dgm:t>
    </dgm:pt>
    <dgm:pt modelId="{04D6C506-4A84-2340-A3CA-FF3929434CE1}" type="sibTrans" cxnId="{9CA1D0EE-7FA8-E043-8D4A-D9CC6991F972}">
      <dgm:prSet/>
      <dgm:spPr/>
      <dgm:t>
        <a:bodyPr/>
        <a:lstStyle/>
        <a:p>
          <a:endParaRPr lang="en-US"/>
        </a:p>
      </dgm:t>
    </dgm:pt>
    <dgm:pt modelId="{A4E72AEA-67DE-544C-9490-67C2734063EF}" type="pres">
      <dgm:prSet presAssocID="{3FF243FA-F364-AA41-AD30-BAAA628B2BAA}" presName="Name0" presStyleCnt="0">
        <dgm:presLayoutVars>
          <dgm:dir/>
          <dgm:animLvl val="lvl"/>
          <dgm:resizeHandles val="exact"/>
        </dgm:presLayoutVars>
      </dgm:prSet>
      <dgm:spPr/>
    </dgm:pt>
    <dgm:pt modelId="{774C28F3-0398-DB43-B27F-8AE3292EE09A}" type="pres">
      <dgm:prSet presAssocID="{81BA70F9-EE92-9E44-98C6-0D3CAA790807}" presName="linNode" presStyleCnt="0"/>
      <dgm:spPr/>
    </dgm:pt>
    <dgm:pt modelId="{BEA5AC9B-BBE4-F04B-A00C-C25DF885E9FD}" type="pres">
      <dgm:prSet presAssocID="{81BA70F9-EE92-9E44-98C6-0D3CAA790807}" presName="parentText" presStyleLbl="node1" presStyleIdx="0" presStyleCnt="4">
        <dgm:presLayoutVars>
          <dgm:chMax val="1"/>
          <dgm:bulletEnabled val="1"/>
        </dgm:presLayoutVars>
      </dgm:prSet>
      <dgm:spPr/>
    </dgm:pt>
    <dgm:pt modelId="{5B25A365-9BEB-C14F-96BC-EAE32521923F}" type="pres">
      <dgm:prSet presAssocID="{F69E0F56-E16C-494A-99D4-3C06A8E23375}" presName="sp" presStyleCnt="0"/>
      <dgm:spPr/>
    </dgm:pt>
    <dgm:pt modelId="{6D471F75-F5A3-3541-98B6-6A9FE4EF7422}" type="pres">
      <dgm:prSet presAssocID="{A895722A-CED8-6E4F-A95C-7988DF89D82C}" presName="linNode" presStyleCnt="0"/>
      <dgm:spPr/>
    </dgm:pt>
    <dgm:pt modelId="{EE198F10-2B62-1C40-BC53-DF3124409E96}" type="pres">
      <dgm:prSet presAssocID="{A895722A-CED8-6E4F-A95C-7988DF89D82C}" presName="parentText" presStyleLbl="node1" presStyleIdx="1" presStyleCnt="4">
        <dgm:presLayoutVars>
          <dgm:chMax val="1"/>
          <dgm:bulletEnabled val="1"/>
        </dgm:presLayoutVars>
      </dgm:prSet>
      <dgm:spPr/>
    </dgm:pt>
    <dgm:pt modelId="{09AFC573-DBEF-2E47-A57F-68BF8AB4ED21}" type="pres">
      <dgm:prSet presAssocID="{A2C8455C-328A-0643-9DCD-D8DEF19043C5}" presName="sp" presStyleCnt="0"/>
      <dgm:spPr/>
    </dgm:pt>
    <dgm:pt modelId="{8467C2AA-4E93-5942-9527-73F06D786DD6}" type="pres">
      <dgm:prSet presAssocID="{0C8B2BD4-F725-BD46-AFCC-A930E502FB98}" presName="linNode" presStyleCnt="0"/>
      <dgm:spPr/>
    </dgm:pt>
    <dgm:pt modelId="{07F0BABC-8627-6B41-9681-469CF7FBF1DA}" type="pres">
      <dgm:prSet presAssocID="{0C8B2BD4-F725-BD46-AFCC-A930E502FB98}" presName="parentText" presStyleLbl="node1" presStyleIdx="2" presStyleCnt="4">
        <dgm:presLayoutVars>
          <dgm:chMax val="1"/>
          <dgm:bulletEnabled val="1"/>
        </dgm:presLayoutVars>
      </dgm:prSet>
      <dgm:spPr/>
    </dgm:pt>
    <dgm:pt modelId="{D6A92676-A687-5A4C-B782-51E41D4D1A53}" type="pres">
      <dgm:prSet presAssocID="{3312A750-5EF9-C748-B216-376AAB8BE996}" presName="sp" presStyleCnt="0"/>
      <dgm:spPr/>
    </dgm:pt>
    <dgm:pt modelId="{86760313-74BE-9845-AB8B-7ADA3AC0F683}" type="pres">
      <dgm:prSet presAssocID="{8529F180-1420-3F44-AF58-69929E39F251}" presName="linNode" presStyleCnt="0"/>
      <dgm:spPr/>
    </dgm:pt>
    <dgm:pt modelId="{D8687C88-97AB-0043-B5AE-B92305623D64}" type="pres">
      <dgm:prSet presAssocID="{8529F180-1420-3F44-AF58-69929E39F251}" presName="parentText" presStyleLbl="node1" presStyleIdx="3" presStyleCnt="4">
        <dgm:presLayoutVars>
          <dgm:chMax val="1"/>
          <dgm:bulletEnabled val="1"/>
        </dgm:presLayoutVars>
      </dgm:prSet>
      <dgm:spPr/>
    </dgm:pt>
  </dgm:ptLst>
  <dgm:cxnLst>
    <dgm:cxn modelId="{A6750105-9AB7-D04C-A169-BDDD4F0F8EE0}" srcId="{3FF243FA-F364-AA41-AD30-BAAA628B2BAA}" destId="{A895722A-CED8-6E4F-A95C-7988DF89D82C}" srcOrd="1" destOrd="0" parTransId="{095A22F3-331A-8945-823B-962219A8C940}" sibTransId="{A2C8455C-328A-0643-9DCD-D8DEF19043C5}"/>
    <dgm:cxn modelId="{3D25681C-EDC1-A846-93E4-68066F48C42B}" type="presOf" srcId="{3FF243FA-F364-AA41-AD30-BAAA628B2BAA}" destId="{A4E72AEA-67DE-544C-9490-67C2734063EF}" srcOrd="0" destOrd="0" presId="urn:microsoft.com/office/officeart/2005/8/layout/vList5"/>
    <dgm:cxn modelId="{4A8F1A4E-6B0E-3946-93AE-B7E71AC99D84}" type="presOf" srcId="{0C8B2BD4-F725-BD46-AFCC-A930E502FB98}" destId="{07F0BABC-8627-6B41-9681-469CF7FBF1DA}" srcOrd="0" destOrd="0" presId="urn:microsoft.com/office/officeart/2005/8/layout/vList5"/>
    <dgm:cxn modelId="{D72DCC74-FEA1-2E48-900A-684697C7D211}" srcId="{3FF243FA-F364-AA41-AD30-BAAA628B2BAA}" destId="{0C8B2BD4-F725-BD46-AFCC-A930E502FB98}" srcOrd="2" destOrd="0" parTransId="{A1E5F4AE-73BC-5845-A508-507A4031C394}" sibTransId="{3312A750-5EF9-C748-B216-376AAB8BE996}"/>
    <dgm:cxn modelId="{21496E91-E401-2642-89E8-F4943578E18E}" type="presOf" srcId="{81BA70F9-EE92-9E44-98C6-0D3CAA790807}" destId="{BEA5AC9B-BBE4-F04B-A00C-C25DF885E9FD}" srcOrd="0" destOrd="0" presId="urn:microsoft.com/office/officeart/2005/8/layout/vList5"/>
    <dgm:cxn modelId="{E9D369CA-5B45-1F4F-B578-25D43488A894}" type="presOf" srcId="{A895722A-CED8-6E4F-A95C-7988DF89D82C}" destId="{EE198F10-2B62-1C40-BC53-DF3124409E96}" srcOrd="0" destOrd="0" presId="urn:microsoft.com/office/officeart/2005/8/layout/vList5"/>
    <dgm:cxn modelId="{A8BB98CB-2BBB-9C48-86E8-EB0FD4FF1FFF}" type="presOf" srcId="{8529F180-1420-3F44-AF58-69929E39F251}" destId="{D8687C88-97AB-0043-B5AE-B92305623D64}" srcOrd="0" destOrd="0" presId="urn:microsoft.com/office/officeart/2005/8/layout/vList5"/>
    <dgm:cxn modelId="{96A074E0-DCCD-FE4E-B57E-01278C36DA4A}" srcId="{3FF243FA-F364-AA41-AD30-BAAA628B2BAA}" destId="{81BA70F9-EE92-9E44-98C6-0D3CAA790807}" srcOrd="0" destOrd="0" parTransId="{B7E6D9BC-5391-5B45-AE40-FF8864F5EF92}" sibTransId="{F69E0F56-E16C-494A-99D4-3C06A8E23375}"/>
    <dgm:cxn modelId="{9CA1D0EE-7FA8-E043-8D4A-D9CC6991F972}" srcId="{3FF243FA-F364-AA41-AD30-BAAA628B2BAA}" destId="{8529F180-1420-3F44-AF58-69929E39F251}" srcOrd="3" destOrd="0" parTransId="{0D0FFC8D-F259-6642-B066-748F5A0FE32A}" sibTransId="{04D6C506-4A84-2340-A3CA-FF3929434CE1}"/>
    <dgm:cxn modelId="{932BE908-5938-D140-9043-B64F06C1B0A8}" type="presParOf" srcId="{A4E72AEA-67DE-544C-9490-67C2734063EF}" destId="{774C28F3-0398-DB43-B27F-8AE3292EE09A}" srcOrd="0" destOrd="0" presId="urn:microsoft.com/office/officeart/2005/8/layout/vList5"/>
    <dgm:cxn modelId="{5938D3D2-94EF-7449-9D4C-4DF5E4E320C2}" type="presParOf" srcId="{774C28F3-0398-DB43-B27F-8AE3292EE09A}" destId="{BEA5AC9B-BBE4-F04B-A00C-C25DF885E9FD}" srcOrd="0" destOrd="0" presId="urn:microsoft.com/office/officeart/2005/8/layout/vList5"/>
    <dgm:cxn modelId="{48FAEBE0-BC0F-B043-B79A-466F7D33EF91}" type="presParOf" srcId="{A4E72AEA-67DE-544C-9490-67C2734063EF}" destId="{5B25A365-9BEB-C14F-96BC-EAE32521923F}" srcOrd="1" destOrd="0" presId="urn:microsoft.com/office/officeart/2005/8/layout/vList5"/>
    <dgm:cxn modelId="{E796BD87-0E14-9E4C-B525-5092F485765E}" type="presParOf" srcId="{A4E72AEA-67DE-544C-9490-67C2734063EF}" destId="{6D471F75-F5A3-3541-98B6-6A9FE4EF7422}" srcOrd="2" destOrd="0" presId="urn:microsoft.com/office/officeart/2005/8/layout/vList5"/>
    <dgm:cxn modelId="{8F94C60A-665D-404E-A5BC-1E0672E971A3}" type="presParOf" srcId="{6D471F75-F5A3-3541-98B6-6A9FE4EF7422}" destId="{EE198F10-2B62-1C40-BC53-DF3124409E96}" srcOrd="0" destOrd="0" presId="urn:microsoft.com/office/officeart/2005/8/layout/vList5"/>
    <dgm:cxn modelId="{E282632A-4F7A-4A47-9A03-11CE0188FCF1}" type="presParOf" srcId="{A4E72AEA-67DE-544C-9490-67C2734063EF}" destId="{09AFC573-DBEF-2E47-A57F-68BF8AB4ED21}" srcOrd="3" destOrd="0" presId="urn:microsoft.com/office/officeart/2005/8/layout/vList5"/>
    <dgm:cxn modelId="{BC0F3AC2-7125-184A-AF1F-2A123A21226B}" type="presParOf" srcId="{A4E72AEA-67DE-544C-9490-67C2734063EF}" destId="{8467C2AA-4E93-5942-9527-73F06D786DD6}" srcOrd="4" destOrd="0" presId="urn:microsoft.com/office/officeart/2005/8/layout/vList5"/>
    <dgm:cxn modelId="{9FF1F056-09BB-EE4D-9D22-E510EE6D35CB}" type="presParOf" srcId="{8467C2AA-4E93-5942-9527-73F06D786DD6}" destId="{07F0BABC-8627-6B41-9681-469CF7FBF1DA}" srcOrd="0" destOrd="0" presId="urn:microsoft.com/office/officeart/2005/8/layout/vList5"/>
    <dgm:cxn modelId="{66DD8ABB-5517-784D-A42A-9DAD5F770D93}" type="presParOf" srcId="{A4E72AEA-67DE-544C-9490-67C2734063EF}" destId="{D6A92676-A687-5A4C-B782-51E41D4D1A53}" srcOrd="5" destOrd="0" presId="urn:microsoft.com/office/officeart/2005/8/layout/vList5"/>
    <dgm:cxn modelId="{BE546F16-0732-224D-B675-F3901E12E369}" type="presParOf" srcId="{A4E72AEA-67DE-544C-9490-67C2734063EF}" destId="{86760313-74BE-9845-AB8B-7ADA3AC0F683}" srcOrd="6" destOrd="0" presId="urn:microsoft.com/office/officeart/2005/8/layout/vList5"/>
    <dgm:cxn modelId="{CFE0B01F-45AF-2246-9C67-3CAE363DCEEE}" type="presParOf" srcId="{86760313-74BE-9845-AB8B-7ADA3AC0F683}" destId="{D8687C88-97AB-0043-B5AE-B92305623D64}"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8F70354-4E11-3446-B903-720CDE711728}" type="doc">
      <dgm:prSet loTypeId="urn:microsoft.com/office/officeart/2005/8/layout/vList2" loCatId="list" qsTypeId="urn:microsoft.com/office/officeart/2005/8/quickstyle/simple1" qsCatId="simple" csTypeId="urn:microsoft.com/office/officeart/2005/8/colors/accent3_1" csCatId="accent3"/>
      <dgm:spPr/>
      <dgm:t>
        <a:bodyPr/>
        <a:lstStyle/>
        <a:p>
          <a:endParaRPr lang="en-US"/>
        </a:p>
      </dgm:t>
    </dgm:pt>
    <dgm:pt modelId="{A535071C-8400-9444-BEBE-FABA3A290D4E}">
      <dgm:prSet/>
      <dgm:spPr/>
      <dgm:t>
        <a:bodyPr/>
        <a:lstStyle/>
        <a:p>
          <a:r>
            <a:rPr lang="en-AU"/>
            <a:t>It can’t be true</a:t>
          </a:r>
        </a:p>
      </dgm:t>
    </dgm:pt>
    <dgm:pt modelId="{35B93653-9FDD-2347-A624-9B5365069E29}" type="parTrans" cxnId="{CAA51B99-E515-6449-95DA-6D0D2C8586C2}">
      <dgm:prSet/>
      <dgm:spPr/>
      <dgm:t>
        <a:bodyPr/>
        <a:lstStyle/>
        <a:p>
          <a:endParaRPr lang="en-US"/>
        </a:p>
      </dgm:t>
    </dgm:pt>
    <dgm:pt modelId="{A3F7CDF0-80C0-9148-81C3-F51A305837BA}" type="sibTrans" cxnId="{CAA51B99-E515-6449-95DA-6D0D2C8586C2}">
      <dgm:prSet/>
      <dgm:spPr/>
      <dgm:t>
        <a:bodyPr/>
        <a:lstStyle/>
        <a:p>
          <a:endParaRPr lang="en-US"/>
        </a:p>
      </dgm:t>
    </dgm:pt>
    <dgm:pt modelId="{24C4B23B-5975-6746-9793-8D6FD8FCFBE3}">
      <dgm:prSet/>
      <dgm:spPr/>
      <dgm:t>
        <a:bodyPr/>
        <a:lstStyle/>
        <a:p>
          <a:r>
            <a:rPr lang="en-AU"/>
            <a:t>I don’t believe it</a:t>
          </a:r>
        </a:p>
      </dgm:t>
    </dgm:pt>
    <dgm:pt modelId="{79F13BFB-737A-6C48-A6E4-63E221C1761E}" type="parTrans" cxnId="{BC4AE31C-FFA4-F848-B13B-56811AF1F968}">
      <dgm:prSet/>
      <dgm:spPr/>
      <dgm:t>
        <a:bodyPr/>
        <a:lstStyle/>
        <a:p>
          <a:endParaRPr lang="en-US"/>
        </a:p>
      </dgm:t>
    </dgm:pt>
    <dgm:pt modelId="{4D95E556-6540-1747-B1B5-1A2B6E4DA5B9}" type="sibTrans" cxnId="{BC4AE31C-FFA4-F848-B13B-56811AF1F968}">
      <dgm:prSet/>
      <dgm:spPr/>
      <dgm:t>
        <a:bodyPr/>
        <a:lstStyle/>
        <a:p>
          <a:endParaRPr lang="en-US"/>
        </a:p>
      </dgm:t>
    </dgm:pt>
    <dgm:pt modelId="{8AF3A788-7482-2C4F-B58D-5C48C58BFA35}">
      <dgm:prSet/>
      <dgm:spPr/>
      <dgm:t>
        <a:bodyPr/>
        <a:lstStyle/>
        <a:p>
          <a:r>
            <a:rPr lang="en-AU"/>
            <a:t>It must be a mistake</a:t>
          </a:r>
        </a:p>
      </dgm:t>
    </dgm:pt>
    <dgm:pt modelId="{AABB6FB0-5F45-784F-8F4D-EECE575570E0}" type="parTrans" cxnId="{132893B0-2AFD-6047-97FB-EC2A7F13956C}">
      <dgm:prSet/>
      <dgm:spPr/>
      <dgm:t>
        <a:bodyPr/>
        <a:lstStyle/>
        <a:p>
          <a:endParaRPr lang="en-US"/>
        </a:p>
      </dgm:t>
    </dgm:pt>
    <dgm:pt modelId="{810770DA-F4E7-354B-B310-9BA590BCA6AA}" type="sibTrans" cxnId="{132893B0-2AFD-6047-97FB-EC2A7F13956C}">
      <dgm:prSet/>
      <dgm:spPr/>
      <dgm:t>
        <a:bodyPr/>
        <a:lstStyle/>
        <a:p>
          <a:endParaRPr lang="en-US"/>
        </a:p>
      </dgm:t>
    </dgm:pt>
    <dgm:pt modelId="{F0F0928D-3677-F74C-A787-33BDC21088C4}" type="pres">
      <dgm:prSet presAssocID="{E8F70354-4E11-3446-B903-720CDE711728}" presName="linear" presStyleCnt="0">
        <dgm:presLayoutVars>
          <dgm:animLvl val="lvl"/>
          <dgm:resizeHandles val="exact"/>
        </dgm:presLayoutVars>
      </dgm:prSet>
      <dgm:spPr/>
    </dgm:pt>
    <dgm:pt modelId="{FFA99FAE-E1C6-D44B-8691-924F6B646825}" type="pres">
      <dgm:prSet presAssocID="{A535071C-8400-9444-BEBE-FABA3A290D4E}" presName="parentText" presStyleLbl="node1" presStyleIdx="0" presStyleCnt="3">
        <dgm:presLayoutVars>
          <dgm:chMax val="0"/>
          <dgm:bulletEnabled val="1"/>
        </dgm:presLayoutVars>
      </dgm:prSet>
      <dgm:spPr/>
    </dgm:pt>
    <dgm:pt modelId="{6CF9996A-4B18-B143-8A21-F8CED4A62E3A}" type="pres">
      <dgm:prSet presAssocID="{A3F7CDF0-80C0-9148-81C3-F51A305837BA}" presName="spacer" presStyleCnt="0"/>
      <dgm:spPr/>
    </dgm:pt>
    <dgm:pt modelId="{3D0FD9F4-9B02-B744-83C8-5764D9390BB7}" type="pres">
      <dgm:prSet presAssocID="{24C4B23B-5975-6746-9793-8D6FD8FCFBE3}" presName="parentText" presStyleLbl="node1" presStyleIdx="1" presStyleCnt="3">
        <dgm:presLayoutVars>
          <dgm:chMax val="0"/>
          <dgm:bulletEnabled val="1"/>
        </dgm:presLayoutVars>
      </dgm:prSet>
      <dgm:spPr/>
    </dgm:pt>
    <dgm:pt modelId="{7DE0AB98-26EC-994D-B8F4-004F2C215A07}" type="pres">
      <dgm:prSet presAssocID="{4D95E556-6540-1747-B1B5-1A2B6E4DA5B9}" presName="spacer" presStyleCnt="0"/>
      <dgm:spPr/>
    </dgm:pt>
    <dgm:pt modelId="{DCA12B03-54EC-0C43-BAC2-F4B844895754}" type="pres">
      <dgm:prSet presAssocID="{8AF3A788-7482-2C4F-B58D-5C48C58BFA35}" presName="parentText" presStyleLbl="node1" presStyleIdx="2" presStyleCnt="3">
        <dgm:presLayoutVars>
          <dgm:chMax val="0"/>
          <dgm:bulletEnabled val="1"/>
        </dgm:presLayoutVars>
      </dgm:prSet>
      <dgm:spPr/>
    </dgm:pt>
  </dgm:ptLst>
  <dgm:cxnLst>
    <dgm:cxn modelId="{872F5B05-FD01-424E-B791-018F69536E39}" type="presOf" srcId="{8AF3A788-7482-2C4F-B58D-5C48C58BFA35}" destId="{DCA12B03-54EC-0C43-BAC2-F4B844895754}" srcOrd="0" destOrd="0" presId="urn:microsoft.com/office/officeart/2005/8/layout/vList2"/>
    <dgm:cxn modelId="{BC4AE31C-FFA4-F848-B13B-56811AF1F968}" srcId="{E8F70354-4E11-3446-B903-720CDE711728}" destId="{24C4B23B-5975-6746-9793-8D6FD8FCFBE3}" srcOrd="1" destOrd="0" parTransId="{79F13BFB-737A-6C48-A6E4-63E221C1761E}" sibTransId="{4D95E556-6540-1747-B1B5-1A2B6E4DA5B9}"/>
    <dgm:cxn modelId="{13E92340-6AC3-4842-9520-9F553AB2BAF3}" type="presOf" srcId="{A535071C-8400-9444-BEBE-FABA3A290D4E}" destId="{FFA99FAE-E1C6-D44B-8691-924F6B646825}" srcOrd="0" destOrd="0" presId="urn:microsoft.com/office/officeart/2005/8/layout/vList2"/>
    <dgm:cxn modelId="{CAA51B99-E515-6449-95DA-6D0D2C8586C2}" srcId="{E8F70354-4E11-3446-B903-720CDE711728}" destId="{A535071C-8400-9444-BEBE-FABA3A290D4E}" srcOrd="0" destOrd="0" parTransId="{35B93653-9FDD-2347-A624-9B5365069E29}" sibTransId="{A3F7CDF0-80C0-9148-81C3-F51A305837BA}"/>
    <dgm:cxn modelId="{132893B0-2AFD-6047-97FB-EC2A7F13956C}" srcId="{E8F70354-4E11-3446-B903-720CDE711728}" destId="{8AF3A788-7482-2C4F-B58D-5C48C58BFA35}" srcOrd="2" destOrd="0" parTransId="{AABB6FB0-5F45-784F-8F4D-EECE575570E0}" sibTransId="{810770DA-F4E7-354B-B310-9BA590BCA6AA}"/>
    <dgm:cxn modelId="{38C0C2FA-9348-4141-BCD1-AC64B4BFC270}" type="presOf" srcId="{24C4B23B-5975-6746-9793-8D6FD8FCFBE3}" destId="{3D0FD9F4-9B02-B744-83C8-5764D9390BB7}" srcOrd="0" destOrd="0" presId="urn:microsoft.com/office/officeart/2005/8/layout/vList2"/>
    <dgm:cxn modelId="{F71CF1FB-DB8A-4B46-9090-0CC64B28ED90}" type="presOf" srcId="{E8F70354-4E11-3446-B903-720CDE711728}" destId="{F0F0928D-3677-F74C-A787-33BDC21088C4}" srcOrd="0" destOrd="0" presId="urn:microsoft.com/office/officeart/2005/8/layout/vList2"/>
    <dgm:cxn modelId="{208F7F96-7E46-DC42-A109-7EC22C56BC12}" type="presParOf" srcId="{F0F0928D-3677-F74C-A787-33BDC21088C4}" destId="{FFA99FAE-E1C6-D44B-8691-924F6B646825}" srcOrd="0" destOrd="0" presId="urn:microsoft.com/office/officeart/2005/8/layout/vList2"/>
    <dgm:cxn modelId="{FEFBC8B9-F678-1344-BAFC-5228A0C084FF}" type="presParOf" srcId="{F0F0928D-3677-F74C-A787-33BDC21088C4}" destId="{6CF9996A-4B18-B143-8A21-F8CED4A62E3A}" srcOrd="1" destOrd="0" presId="urn:microsoft.com/office/officeart/2005/8/layout/vList2"/>
    <dgm:cxn modelId="{8B5FC1D0-19F6-5A4A-9963-1D8B90DD7EDF}" type="presParOf" srcId="{F0F0928D-3677-F74C-A787-33BDC21088C4}" destId="{3D0FD9F4-9B02-B744-83C8-5764D9390BB7}" srcOrd="2" destOrd="0" presId="urn:microsoft.com/office/officeart/2005/8/layout/vList2"/>
    <dgm:cxn modelId="{8B3C5AAA-9868-8B4D-97B0-839FC6D7D767}" type="presParOf" srcId="{F0F0928D-3677-F74C-A787-33BDC21088C4}" destId="{7DE0AB98-26EC-994D-B8F4-004F2C215A07}" srcOrd="3" destOrd="0" presId="urn:microsoft.com/office/officeart/2005/8/layout/vList2"/>
    <dgm:cxn modelId="{96550447-F85C-7646-A7C6-7DAD505FA89B}" type="presParOf" srcId="{F0F0928D-3677-F74C-A787-33BDC21088C4}" destId="{DCA12B03-54EC-0C43-BAC2-F4B844895754}" srcOrd="4"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674B488-C716-6347-8CA7-85DA894EBF2B}" type="doc">
      <dgm:prSet loTypeId="urn:microsoft.com/office/officeart/2005/8/layout/venn1" loCatId="relationship" qsTypeId="urn:microsoft.com/office/officeart/2005/8/quickstyle/simple1" qsCatId="simple" csTypeId="urn:microsoft.com/office/officeart/2005/8/colors/colorful3" csCatId="colorful"/>
      <dgm:spPr/>
      <dgm:t>
        <a:bodyPr/>
        <a:lstStyle/>
        <a:p>
          <a:endParaRPr lang="en-US"/>
        </a:p>
      </dgm:t>
    </dgm:pt>
    <dgm:pt modelId="{84B6990B-E12A-4945-91A4-4965E0164E4A}">
      <dgm:prSet/>
      <dgm:spPr/>
      <dgm:t>
        <a:bodyPr/>
        <a:lstStyle/>
        <a:p>
          <a:r>
            <a:rPr lang="en-AU"/>
            <a:t>External</a:t>
          </a:r>
        </a:p>
      </dgm:t>
    </dgm:pt>
    <dgm:pt modelId="{4BFE738C-6DED-0F4E-A608-82D903B217A2}" type="parTrans" cxnId="{317076A7-0F69-DF49-A0CC-E6348E8EACD9}">
      <dgm:prSet/>
      <dgm:spPr/>
      <dgm:t>
        <a:bodyPr/>
        <a:lstStyle/>
        <a:p>
          <a:endParaRPr lang="en-US"/>
        </a:p>
      </dgm:t>
    </dgm:pt>
    <dgm:pt modelId="{4FE730DF-458A-A94D-92DE-814BBBEA9A20}" type="sibTrans" cxnId="{317076A7-0F69-DF49-A0CC-E6348E8EACD9}">
      <dgm:prSet/>
      <dgm:spPr/>
      <dgm:t>
        <a:bodyPr/>
        <a:lstStyle/>
        <a:p>
          <a:endParaRPr lang="en-US"/>
        </a:p>
      </dgm:t>
    </dgm:pt>
    <dgm:pt modelId="{A44B1AB4-DDCE-2B4C-81CB-E234118BD333}">
      <dgm:prSet/>
      <dgm:spPr/>
      <dgm:t>
        <a:bodyPr/>
        <a:lstStyle/>
        <a:p>
          <a:r>
            <a:rPr lang="en-AU"/>
            <a:t>Internal</a:t>
          </a:r>
        </a:p>
      </dgm:t>
    </dgm:pt>
    <dgm:pt modelId="{34B4B3D1-BD4D-7D4F-862E-83829D60D18E}" type="parTrans" cxnId="{4580CB43-6251-F848-9E4D-B15D7C5ACA55}">
      <dgm:prSet/>
      <dgm:spPr/>
      <dgm:t>
        <a:bodyPr/>
        <a:lstStyle/>
        <a:p>
          <a:endParaRPr lang="en-US"/>
        </a:p>
      </dgm:t>
    </dgm:pt>
    <dgm:pt modelId="{AAAA5872-5AB2-3443-B7DB-1FC4F679C35A}" type="sibTrans" cxnId="{4580CB43-6251-F848-9E4D-B15D7C5ACA55}">
      <dgm:prSet/>
      <dgm:spPr/>
      <dgm:t>
        <a:bodyPr/>
        <a:lstStyle/>
        <a:p>
          <a:endParaRPr lang="en-US"/>
        </a:p>
      </dgm:t>
    </dgm:pt>
    <dgm:pt modelId="{3C06DB95-861B-6143-9B91-D871B8E3160B}">
      <dgm:prSet/>
      <dgm:spPr/>
      <dgm:t>
        <a:bodyPr/>
        <a:lstStyle/>
        <a:p>
          <a:r>
            <a:rPr lang="en-AU"/>
            <a:t>Spiritual</a:t>
          </a:r>
        </a:p>
      </dgm:t>
    </dgm:pt>
    <dgm:pt modelId="{44E14F8B-1E71-5B48-AB35-087AA61DC5F1}" type="parTrans" cxnId="{1BFB7390-ADEB-6E46-BA57-7394B2F6A6D8}">
      <dgm:prSet/>
      <dgm:spPr/>
      <dgm:t>
        <a:bodyPr/>
        <a:lstStyle/>
        <a:p>
          <a:endParaRPr lang="en-US"/>
        </a:p>
      </dgm:t>
    </dgm:pt>
    <dgm:pt modelId="{B4D5D667-0489-E448-BB87-38482E528307}" type="sibTrans" cxnId="{1BFB7390-ADEB-6E46-BA57-7394B2F6A6D8}">
      <dgm:prSet/>
      <dgm:spPr/>
      <dgm:t>
        <a:bodyPr/>
        <a:lstStyle/>
        <a:p>
          <a:endParaRPr lang="en-US"/>
        </a:p>
      </dgm:t>
    </dgm:pt>
    <dgm:pt modelId="{58441F30-139E-E549-8D3D-212D608A65B2}" type="pres">
      <dgm:prSet presAssocID="{5674B488-C716-6347-8CA7-85DA894EBF2B}" presName="compositeShape" presStyleCnt="0">
        <dgm:presLayoutVars>
          <dgm:chMax val="7"/>
          <dgm:dir/>
          <dgm:resizeHandles val="exact"/>
        </dgm:presLayoutVars>
      </dgm:prSet>
      <dgm:spPr/>
    </dgm:pt>
    <dgm:pt modelId="{7C44F1BB-534E-D442-91A6-3E22B05E4236}" type="pres">
      <dgm:prSet presAssocID="{84B6990B-E12A-4945-91A4-4965E0164E4A}" presName="circ1" presStyleLbl="vennNode1" presStyleIdx="0" presStyleCnt="3"/>
      <dgm:spPr/>
    </dgm:pt>
    <dgm:pt modelId="{3092A40B-222C-7842-8D09-ED9CD0F81006}" type="pres">
      <dgm:prSet presAssocID="{84B6990B-E12A-4945-91A4-4965E0164E4A}" presName="circ1Tx" presStyleLbl="revTx" presStyleIdx="0" presStyleCnt="0">
        <dgm:presLayoutVars>
          <dgm:chMax val="0"/>
          <dgm:chPref val="0"/>
          <dgm:bulletEnabled val="1"/>
        </dgm:presLayoutVars>
      </dgm:prSet>
      <dgm:spPr/>
    </dgm:pt>
    <dgm:pt modelId="{22D6007E-E964-FD40-A941-0FD0931D7004}" type="pres">
      <dgm:prSet presAssocID="{A44B1AB4-DDCE-2B4C-81CB-E234118BD333}" presName="circ2" presStyleLbl="vennNode1" presStyleIdx="1" presStyleCnt="3"/>
      <dgm:spPr/>
    </dgm:pt>
    <dgm:pt modelId="{747F35B4-E78F-0F4A-B54D-E5B2B4AE2C24}" type="pres">
      <dgm:prSet presAssocID="{A44B1AB4-DDCE-2B4C-81CB-E234118BD333}" presName="circ2Tx" presStyleLbl="revTx" presStyleIdx="0" presStyleCnt="0">
        <dgm:presLayoutVars>
          <dgm:chMax val="0"/>
          <dgm:chPref val="0"/>
          <dgm:bulletEnabled val="1"/>
        </dgm:presLayoutVars>
      </dgm:prSet>
      <dgm:spPr/>
    </dgm:pt>
    <dgm:pt modelId="{DC9CB98E-41A8-1A41-BF54-039648C6134E}" type="pres">
      <dgm:prSet presAssocID="{3C06DB95-861B-6143-9B91-D871B8E3160B}" presName="circ3" presStyleLbl="vennNode1" presStyleIdx="2" presStyleCnt="3"/>
      <dgm:spPr/>
    </dgm:pt>
    <dgm:pt modelId="{20BFF4B6-8E6B-564E-AF94-8616603834E8}" type="pres">
      <dgm:prSet presAssocID="{3C06DB95-861B-6143-9B91-D871B8E3160B}" presName="circ3Tx" presStyleLbl="revTx" presStyleIdx="0" presStyleCnt="0">
        <dgm:presLayoutVars>
          <dgm:chMax val="0"/>
          <dgm:chPref val="0"/>
          <dgm:bulletEnabled val="1"/>
        </dgm:presLayoutVars>
      </dgm:prSet>
      <dgm:spPr/>
    </dgm:pt>
  </dgm:ptLst>
  <dgm:cxnLst>
    <dgm:cxn modelId="{460D911C-F4B5-A747-B185-CA0E951F7FA0}" type="presOf" srcId="{3C06DB95-861B-6143-9B91-D871B8E3160B}" destId="{20BFF4B6-8E6B-564E-AF94-8616603834E8}" srcOrd="1" destOrd="0" presId="urn:microsoft.com/office/officeart/2005/8/layout/venn1"/>
    <dgm:cxn modelId="{94D17729-6037-3147-AFE8-4AB16C3EE668}" type="presOf" srcId="{A44B1AB4-DDCE-2B4C-81CB-E234118BD333}" destId="{747F35B4-E78F-0F4A-B54D-E5B2B4AE2C24}" srcOrd="1" destOrd="0" presId="urn:microsoft.com/office/officeart/2005/8/layout/venn1"/>
    <dgm:cxn modelId="{8FBB973F-CE95-A248-9290-6E4ED35E4800}" type="presOf" srcId="{84B6990B-E12A-4945-91A4-4965E0164E4A}" destId="{7C44F1BB-534E-D442-91A6-3E22B05E4236}" srcOrd="0" destOrd="0" presId="urn:microsoft.com/office/officeart/2005/8/layout/venn1"/>
    <dgm:cxn modelId="{DB71DE40-CCCB-FB44-AA4B-D8991A059F53}" type="presOf" srcId="{3C06DB95-861B-6143-9B91-D871B8E3160B}" destId="{DC9CB98E-41A8-1A41-BF54-039648C6134E}" srcOrd="0" destOrd="0" presId="urn:microsoft.com/office/officeart/2005/8/layout/venn1"/>
    <dgm:cxn modelId="{4580CB43-6251-F848-9E4D-B15D7C5ACA55}" srcId="{5674B488-C716-6347-8CA7-85DA894EBF2B}" destId="{A44B1AB4-DDCE-2B4C-81CB-E234118BD333}" srcOrd="1" destOrd="0" parTransId="{34B4B3D1-BD4D-7D4F-862E-83829D60D18E}" sibTransId="{AAAA5872-5AB2-3443-B7DB-1FC4F679C35A}"/>
    <dgm:cxn modelId="{34A6928B-A53A-114A-9727-59842170107F}" type="presOf" srcId="{5674B488-C716-6347-8CA7-85DA894EBF2B}" destId="{58441F30-139E-E549-8D3D-212D608A65B2}" srcOrd="0" destOrd="0" presId="urn:microsoft.com/office/officeart/2005/8/layout/venn1"/>
    <dgm:cxn modelId="{F54F478E-A6D1-FF43-8B6C-3B475B34EA96}" type="presOf" srcId="{A44B1AB4-DDCE-2B4C-81CB-E234118BD333}" destId="{22D6007E-E964-FD40-A941-0FD0931D7004}" srcOrd="0" destOrd="0" presId="urn:microsoft.com/office/officeart/2005/8/layout/venn1"/>
    <dgm:cxn modelId="{1BFB7390-ADEB-6E46-BA57-7394B2F6A6D8}" srcId="{5674B488-C716-6347-8CA7-85DA894EBF2B}" destId="{3C06DB95-861B-6143-9B91-D871B8E3160B}" srcOrd="2" destOrd="0" parTransId="{44E14F8B-1E71-5B48-AB35-087AA61DC5F1}" sibTransId="{B4D5D667-0489-E448-BB87-38482E528307}"/>
    <dgm:cxn modelId="{317076A7-0F69-DF49-A0CC-E6348E8EACD9}" srcId="{5674B488-C716-6347-8CA7-85DA894EBF2B}" destId="{84B6990B-E12A-4945-91A4-4965E0164E4A}" srcOrd="0" destOrd="0" parTransId="{4BFE738C-6DED-0F4E-A608-82D903B217A2}" sibTransId="{4FE730DF-458A-A94D-92DE-814BBBEA9A20}"/>
    <dgm:cxn modelId="{C74C48FB-C40D-F44E-9DE0-D3F6D440547F}" type="presOf" srcId="{84B6990B-E12A-4945-91A4-4965E0164E4A}" destId="{3092A40B-222C-7842-8D09-ED9CD0F81006}" srcOrd="1" destOrd="0" presId="urn:microsoft.com/office/officeart/2005/8/layout/venn1"/>
    <dgm:cxn modelId="{554178A4-A127-C842-AE12-C59463410C93}" type="presParOf" srcId="{58441F30-139E-E549-8D3D-212D608A65B2}" destId="{7C44F1BB-534E-D442-91A6-3E22B05E4236}" srcOrd="0" destOrd="0" presId="urn:microsoft.com/office/officeart/2005/8/layout/venn1"/>
    <dgm:cxn modelId="{C78F5AE3-36E7-9443-9B48-1815AB58B779}" type="presParOf" srcId="{58441F30-139E-E549-8D3D-212D608A65B2}" destId="{3092A40B-222C-7842-8D09-ED9CD0F81006}" srcOrd="1" destOrd="0" presId="urn:microsoft.com/office/officeart/2005/8/layout/venn1"/>
    <dgm:cxn modelId="{5E412BC0-A694-FC43-ADE3-510BCA995578}" type="presParOf" srcId="{58441F30-139E-E549-8D3D-212D608A65B2}" destId="{22D6007E-E964-FD40-A941-0FD0931D7004}" srcOrd="2" destOrd="0" presId="urn:microsoft.com/office/officeart/2005/8/layout/venn1"/>
    <dgm:cxn modelId="{057DFB62-56DC-5344-9A03-9624EFEAB249}" type="presParOf" srcId="{58441F30-139E-E549-8D3D-212D608A65B2}" destId="{747F35B4-E78F-0F4A-B54D-E5B2B4AE2C24}" srcOrd="3" destOrd="0" presId="urn:microsoft.com/office/officeart/2005/8/layout/venn1"/>
    <dgm:cxn modelId="{8F8A20BC-534F-CF4A-A509-9885451B394E}" type="presParOf" srcId="{58441F30-139E-E549-8D3D-212D608A65B2}" destId="{DC9CB98E-41A8-1A41-BF54-039648C6134E}" srcOrd="4" destOrd="0" presId="urn:microsoft.com/office/officeart/2005/8/layout/venn1"/>
    <dgm:cxn modelId="{9E07904C-5516-A243-BB83-A9A15E75638E}" type="presParOf" srcId="{58441F30-139E-E549-8D3D-212D608A65B2}" destId="{20BFF4B6-8E6B-564E-AF94-8616603834E8}"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F446E61-EF27-3646-8AE8-5496D7DE28E8}" type="doc">
      <dgm:prSet loTypeId="urn:microsoft.com/office/officeart/2008/layout/BubblePictureList" loCatId="relationship" qsTypeId="urn:microsoft.com/office/officeart/2005/8/quickstyle/simple1" qsCatId="simple" csTypeId="urn:microsoft.com/office/officeart/2005/8/colors/accent1_2" csCatId="accent1" phldr="1"/>
      <dgm:spPr/>
      <dgm:t>
        <a:bodyPr/>
        <a:lstStyle/>
        <a:p>
          <a:endParaRPr lang="en-US"/>
        </a:p>
      </dgm:t>
    </dgm:pt>
    <dgm:pt modelId="{08BA3A04-EF53-C747-AB05-A7517AEFFC72}">
      <dgm:prSet custT="1"/>
      <dgm:spPr/>
      <dgm:t>
        <a:bodyPr/>
        <a:lstStyle/>
        <a:p>
          <a:pPr algn="ctr"/>
          <a:r>
            <a:rPr lang="en-AU" sz="2200" dirty="0"/>
            <a:t>“They’ll think I am betraying his/her memory.”</a:t>
          </a:r>
        </a:p>
      </dgm:t>
    </dgm:pt>
    <dgm:pt modelId="{6862B659-0E1B-9347-ACE0-98CC3EB887EF}" type="parTrans" cxnId="{A8DCF00F-36A3-5F49-9A29-B30699551C3A}">
      <dgm:prSet/>
      <dgm:spPr/>
      <dgm:t>
        <a:bodyPr/>
        <a:lstStyle/>
        <a:p>
          <a:endParaRPr lang="en-US"/>
        </a:p>
      </dgm:t>
    </dgm:pt>
    <dgm:pt modelId="{35110239-63C4-2D46-AC93-4E47875C6A2F}" type="sibTrans" cxnId="{A8DCF00F-36A3-5F49-9A29-B30699551C3A}">
      <dgm:prSet/>
      <dgm:spPr>
        <a:blipFill>
          <a:blip xmlns:r="http://schemas.openxmlformats.org/officeDocument/2006/relationships" r:embed="rId1"/>
          <a:srcRect/>
          <a:stretch>
            <a:fillRect l="-1000" r="-1000"/>
          </a:stretch>
        </a:blipFill>
      </dgm:spPr>
      <dgm:t>
        <a:bodyPr/>
        <a:lstStyle/>
        <a:p>
          <a:endParaRPr lang="en-US"/>
        </a:p>
      </dgm:t>
    </dgm:pt>
    <dgm:pt modelId="{B45709FF-8462-CC46-A8F4-B458C784CF03}">
      <dgm:prSet custT="1"/>
      <dgm:spPr/>
      <dgm:t>
        <a:bodyPr/>
        <a:lstStyle/>
        <a:p>
          <a:pPr algn="ctr"/>
          <a:r>
            <a:rPr lang="en-AU" sz="2200" dirty="0"/>
            <a:t>“I’ll never stop loving them so I’ll never love anyone else.”</a:t>
          </a:r>
        </a:p>
      </dgm:t>
    </dgm:pt>
    <dgm:pt modelId="{218FDE41-2341-5C42-9F1B-06AD077BAD21}" type="parTrans" cxnId="{E702C539-CCBF-E94D-A554-F9684568B009}">
      <dgm:prSet/>
      <dgm:spPr/>
      <dgm:t>
        <a:bodyPr/>
        <a:lstStyle/>
        <a:p>
          <a:endParaRPr lang="en-US"/>
        </a:p>
      </dgm:t>
    </dgm:pt>
    <dgm:pt modelId="{A3341121-4E4B-E949-B837-465657101BD4}" type="sibTrans" cxnId="{E702C539-CCBF-E94D-A554-F9684568B009}">
      <dgm:prSet/>
      <dgm:spPr>
        <a:blipFill>
          <a:blip xmlns:r="http://schemas.openxmlformats.org/officeDocument/2006/relationships" r:embed="rId2"/>
          <a:srcRect/>
          <a:stretch>
            <a:fillRect l="-10000" r="-10000"/>
          </a:stretch>
        </a:blipFill>
      </dgm:spPr>
      <dgm:t>
        <a:bodyPr/>
        <a:lstStyle/>
        <a:p>
          <a:endParaRPr lang="en-US"/>
        </a:p>
      </dgm:t>
    </dgm:pt>
    <dgm:pt modelId="{9D8256B1-E406-C245-A0E8-B6F9F5AD2050}">
      <dgm:prSet custT="1"/>
      <dgm:spPr/>
      <dgm:t>
        <a:bodyPr/>
        <a:lstStyle/>
        <a:p>
          <a:pPr algn="ctr"/>
          <a:r>
            <a:rPr lang="en-AU" sz="2200" dirty="0"/>
            <a:t>“I won’t ever be hurt like that again so I won’t risk it.”</a:t>
          </a:r>
        </a:p>
      </dgm:t>
    </dgm:pt>
    <dgm:pt modelId="{E8525C62-F7A4-9643-AB82-E0EF6A3A23C3}" type="parTrans" cxnId="{DFADCE29-F9AB-7247-B9A8-2D9CE497DEE9}">
      <dgm:prSet/>
      <dgm:spPr/>
      <dgm:t>
        <a:bodyPr/>
        <a:lstStyle/>
        <a:p>
          <a:endParaRPr lang="en-US"/>
        </a:p>
      </dgm:t>
    </dgm:pt>
    <dgm:pt modelId="{B7CAA46A-AB28-9C43-8E86-13F4C68B6AD3}" type="sibTrans" cxnId="{DFADCE29-F9AB-7247-B9A8-2D9CE497DEE9}">
      <dgm:prSet/>
      <dgm:spPr>
        <a:blipFill>
          <a:blip xmlns:r="http://schemas.openxmlformats.org/officeDocument/2006/relationships" r:embed="rId3"/>
          <a:srcRect/>
          <a:stretch>
            <a:fillRect l="-4000" r="-4000"/>
          </a:stretch>
        </a:blipFill>
      </dgm:spPr>
      <dgm:t>
        <a:bodyPr/>
        <a:lstStyle/>
        <a:p>
          <a:endParaRPr lang="en-US"/>
        </a:p>
      </dgm:t>
    </dgm:pt>
    <dgm:pt modelId="{AA66D0EE-1A78-1843-A491-C3CFAB0B07EF}" type="pres">
      <dgm:prSet presAssocID="{BF446E61-EF27-3646-8AE8-5496D7DE28E8}" presName="Name0" presStyleCnt="0">
        <dgm:presLayoutVars>
          <dgm:chMax val="8"/>
          <dgm:chPref val="8"/>
          <dgm:dir/>
        </dgm:presLayoutVars>
      </dgm:prSet>
      <dgm:spPr/>
    </dgm:pt>
    <dgm:pt modelId="{9A1B2476-9E37-3C4B-BCC2-043007E9B827}" type="pres">
      <dgm:prSet presAssocID="{08BA3A04-EF53-C747-AB05-A7517AEFFC72}" presName="parent_text_1" presStyleLbl="revTx" presStyleIdx="0" presStyleCnt="3" custScaleX="124386" custLinFactNeighborX="-12914" custLinFactNeighborY="10702">
        <dgm:presLayoutVars>
          <dgm:chMax val="0"/>
          <dgm:chPref val="0"/>
          <dgm:bulletEnabled val="1"/>
        </dgm:presLayoutVars>
      </dgm:prSet>
      <dgm:spPr/>
    </dgm:pt>
    <dgm:pt modelId="{60D1BF34-0434-CA41-94E6-BBE184366E3D}" type="pres">
      <dgm:prSet presAssocID="{08BA3A04-EF53-C747-AB05-A7517AEFFC72}" presName="image_accent_1" presStyleCnt="0"/>
      <dgm:spPr/>
    </dgm:pt>
    <dgm:pt modelId="{2CB01B1A-071D-C649-8FCF-465CC2CA6571}" type="pres">
      <dgm:prSet presAssocID="{08BA3A04-EF53-C747-AB05-A7517AEFFC72}" presName="imageAccentRepeatNode" presStyleLbl="alignNode1" presStyleIdx="0" presStyleCnt="6"/>
      <dgm:spPr>
        <a:solidFill>
          <a:srgbClr val="616BB2">
            <a:alpha val="73000"/>
          </a:srgbClr>
        </a:solidFill>
        <a:ln>
          <a:solidFill>
            <a:srgbClr val="616BB2">
              <a:alpha val="65000"/>
            </a:srgbClr>
          </a:solidFill>
        </a:ln>
      </dgm:spPr>
    </dgm:pt>
    <dgm:pt modelId="{3D930E22-0FD6-6A43-93D0-B0031A23B981}" type="pres">
      <dgm:prSet presAssocID="{08BA3A04-EF53-C747-AB05-A7517AEFFC72}" presName="accent_1" presStyleLbl="alignNode1" presStyleIdx="1" presStyleCnt="6" custScaleX="76558" custScaleY="76557" custLinFactNeighborX="-32370" custLinFactNeighborY="32968"/>
      <dgm:spPr>
        <a:solidFill>
          <a:srgbClr val="616BB2">
            <a:alpha val="77000"/>
          </a:srgbClr>
        </a:solidFill>
        <a:ln>
          <a:solidFill>
            <a:srgbClr val="616BB2">
              <a:alpha val="41000"/>
            </a:srgbClr>
          </a:solidFill>
        </a:ln>
      </dgm:spPr>
    </dgm:pt>
    <dgm:pt modelId="{76AB678C-79CD-724D-B96B-5238F2DFA14C}" type="pres">
      <dgm:prSet presAssocID="{35110239-63C4-2D46-AC93-4E47875C6A2F}" presName="image_1" presStyleCnt="0"/>
      <dgm:spPr/>
    </dgm:pt>
    <dgm:pt modelId="{CFDA3CC7-0C0D-7C46-B567-5A75D729A492}" type="pres">
      <dgm:prSet presAssocID="{35110239-63C4-2D46-AC93-4E47875C6A2F}" presName="imageRepeatNode" presStyleLbl="fgImgPlace1" presStyleIdx="0" presStyleCnt="3"/>
      <dgm:spPr/>
    </dgm:pt>
    <dgm:pt modelId="{744983A5-2AC4-D546-B0F3-8FC18EBFCDF5}" type="pres">
      <dgm:prSet presAssocID="{B45709FF-8462-CC46-A8F4-B458C784CF03}" presName="parent_text_2" presStyleLbl="revTx" presStyleIdx="1" presStyleCnt="3" custScaleX="151657" custLinFactNeighborX="26450" custLinFactNeighborY="25473">
        <dgm:presLayoutVars>
          <dgm:chMax val="0"/>
          <dgm:chPref val="0"/>
          <dgm:bulletEnabled val="1"/>
        </dgm:presLayoutVars>
      </dgm:prSet>
      <dgm:spPr/>
    </dgm:pt>
    <dgm:pt modelId="{76DBCEB8-7870-7148-9E31-E807E8B01856}" type="pres">
      <dgm:prSet presAssocID="{B45709FF-8462-CC46-A8F4-B458C784CF03}" presName="image_accent_2" presStyleCnt="0"/>
      <dgm:spPr/>
    </dgm:pt>
    <dgm:pt modelId="{F6DABA4A-2556-214E-8C6C-734AAF350707}" type="pres">
      <dgm:prSet presAssocID="{B45709FF-8462-CC46-A8F4-B458C784CF03}" presName="imageAccentRepeatNode" presStyleLbl="alignNode1" presStyleIdx="2" presStyleCnt="6"/>
      <dgm:spPr>
        <a:solidFill>
          <a:srgbClr val="616BB2">
            <a:alpha val="73000"/>
          </a:srgbClr>
        </a:solidFill>
        <a:ln>
          <a:solidFill>
            <a:srgbClr val="616BB2">
              <a:alpha val="65000"/>
            </a:srgbClr>
          </a:solidFill>
        </a:ln>
      </dgm:spPr>
    </dgm:pt>
    <dgm:pt modelId="{7B28BD6E-BB79-A948-9064-B235677D4106}" type="pres">
      <dgm:prSet presAssocID="{A3341121-4E4B-E949-B837-465657101BD4}" presName="image_2" presStyleCnt="0"/>
      <dgm:spPr/>
    </dgm:pt>
    <dgm:pt modelId="{05DCAD2C-EF12-3F4D-81BD-AA10A26EB611}" type="pres">
      <dgm:prSet presAssocID="{A3341121-4E4B-E949-B837-465657101BD4}" presName="imageRepeatNode" presStyleLbl="fgImgPlace1" presStyleIdx="1" presStyleCnt="3"/>
      <dgm:spPr/>
    </dgm:pt>
    <dgm:pt modelId="{7DBDAE9E-9223-3B45-B1FE-084CC97BC20C}" type="pres">
      <dgm:prSet presAssocID="{9D8256B1-E406-C245-A0E8-B6F9F5AD2050}" presName="image_accent_3" presStyleCnt="0"/>
      <dgm:spPr/>
    </dgm:pt>
    <dgm:pt modelId="{CD1E7210-CA2A-174E-BCBB-B294EEB7FA19}" type="pres">
      <dgm:prSet presAssocID="{9D8256B1-E406-C245-A0E8-B6F9F5AD2050}" presName="imageAccentRepeatNode" presStyleLbl="alignNode1" presStyleIdx="3" presStyleCnt="6"/>
      <dgm:spPr>
        <a:solidFill>
          <a:srgbClr val="616BB2">
            <a:alpha val="73000"/>
          </a:srgbClr>
        </a:solidFill>
        <a:ln>
          <a:solidFill>
            <a:srgbClr val="616BB2">
              <a:alpha val="65000"/>
            </a:srgbClr>
          </a:solidFill>
        </a:ln>
      </dgm:spPr>
    </dgm:pt>
    <dgm:pt modelId="{B3BA3338-637B-044C-80E0-DA6A28D4A166}" type="pres">
      <dgm:prSet presAssocID="{9D8256B1-E406-C245-A0E8-B6F9F5AD2050}" presName="parent_text_3" presStyleLbl="revTx" presStyleIdx="2" presStyleCnt="3" custScaleX="129721" custLinFactNeighborX="32324" custLinFactNeighborY="-18936">
        <dgm:presLayoutVars>
          <dgm:chMax val="0"/>
          <dgm:chPref val="0"/>
          <dgm:bulletEnabled val="1"/>
        </dgm:presLayoutVars>
      </dgm:prSet>
      <dgm:spPr/>
    </dgm:pt>
    <dgm:pt modelId="{CC14C748-1D2E-DE43-9EDB-436ACE1091FA}" type="pres">
      <dgm:prSet presAssocID="{9D8256B1-E406-C245-A0E8-B6F9F5AD2050}" presName="accent_2" presStyleLbl="alignNode1" presStyleIdx="4" presStyleCnt="6"/>
      <dgm:spPr>
        <a:solidFill>
          <a:srgbClr val="616BB2">
            <a:alpha val="77000"/>
          </a:srgbClr>
        </a:solidFill>
        <a:ln>
          <a:solidFill>
            <a:srgbClr val="616BB2">
              <a:alpha val="41000"/>
            </a:srgbClr>
          </a:solidFill>
        </a:ln>
      </dgm:spPr>
    </dgm:pt>
    <dgm:pt modelId="{785E76D8-EE9B-E74F-ADEB-9D151EA35AD6}" type="pres">
      <dgm:prSet presAssocID="{9D8256B1-E406-C245-A0E8-B6F9F5AD2050}" presName="accent_3" presStyleLbl="alignNode1" presStyleIdx="5" presStyleCnt="6" custLinFactX="-136630" custLinFactNeighborX="-200000" custLinFactNeighborY="37761"/>
      <dgm:spPr>
        <a:solidFill>
          <a:srgbClr val="616BB2">
            <a:alpha val="77000"/>
          </a:srgbClr>
        </a:solidFill>
        <a:ln>
          <a:solidFill>
            <a:srgbClr val="616BB2">
              <a:alpha val="41000"/>
            </a:srgbClr>
          </a:solidFill>
        </a:ln>
      </dgm:spPr>
    </dgm:pt>
    <dgm:pt modelId="{ABF013A4-F267-6D47-A973-4B5F77F08659}" type="pres">
      <dgm:prSet presAssocID="{B7CAA46A-AB28-9C43-8E86-13F4C68B6AD3}" presName="image_3" presStyleCnt="0"/>
      <dgm:spPr/>
    </dgm:pt>
    <dgm:pt modelId="{F8C4A000-FE9E-0C4C-B458-08A5D3E7B1CA}" type="pres">
      <dgm:prSet presAssocID="{B7CAA46A-AB28-9C43-8E86-13F4C68B6AD3}" presName="imageRepeatNode" presStyleLbl="fgImgPlace1" presStyleIdx="2" presStyleCnt="3"/>
      <dgm:spPr/>
    </dgm:pt>
  </dgm:ptLst>
  <dgm:cxnLst>
    <dgm:cxn modelId="{A8DCF00F-36A3-5F49-9A29-B30699551C3A}" srcId="{BF446E61-EF27-3646-8AE8-5496D7DE28E8}" destId="{08BA3A04-EF53-C747-AB05-A7517AEFFC72}" srcOrd="0" destOrd="0" parTransId="{6862B659-0E1B-9347-ACE0-98CC3EB887EF}" sibTransId="{35110239-63C4-2D46-AC93-4E47875C6A2F}"/>
    <dgm:cxn modelId="{DEF21828-6BA8-7946-8C38-8495A18E5A06}" type="presOf" srcId="{35110239-63C4-2D46-AC93-4E47875C6A2F}" destId="{CFDA3CC7-0C0D-7C46-B567-5A75D729A492}" srcOrd="0" destOrd="0" presId="urn:microsoft.com/office/officeart/2008/layout/BubblePictureList"/>
    <dgm:cxn modelId="{DFADCE29-F9AB-7247-B9A8-2D9CE497DEE9}" srcId="{BF446E61-EF27-3646-8AE8-5496D7DE28E8}" destId="{9D8256B1-E406-C245-A0E8-B6F9F5AD2050}" srcOrd="2" destOrd="0" parTransId="{E8525C62-F7A4-9643-AB82-E0EF6A3A23C3}" sibTransId="{B7CAA46A-AB28-9C43-8E86-13F4C68B6AD3}"/>
    <dgm:cxn modelId="{E702C539-CCBF-E94D-A554-F9684568B009}" srcId="{BF446E61-EF27-3646-8AE8-5496D7DE28E8}" destId="{B45709FF-8462-CC46-A8F4-B458C784CF03}" srcOrd="1" destOrd="0" parTransId="{218FDE41-2341-5C42-9F1B-06AD077BAD21}" sibTransId="{A3341121-4E4B-E949-B837-465657101BD4}"/>
    <dgm:cxn modelId="{043D3853-E485-F844-9A62-0E70B107A882}" type="presOf" srcId="{9D8256B1-E406-C245-A0E8-B6F9F5AD2050}" destId="{B3BA3338-637B-044C-80E0-DA6A28D4A166}" srcOrd="0" destOrd="0" presId="urn:microsoft.com/office/officeart/2008/layout/BubblePictureList"/>
    <dgm:cxn modelId="{70E30D57-A44A-FC45-B374-E3428955D1EC}" type="presOf" srcId="{BF446E61-EF27-3646-8AE8-5496D7DE28E8}" destId="{AA66D0EE-1A78-1843-A491-C3CFAB0B07EF}" srcOrd="0" destOrd="0" presId="urn:microsoft.com/office/officeart/2008/layout/BubblePictureList"/>
    <dgm:cxn modelId="{3D046280-6F4F-754A-97C0-CD535C8F2799}" type="presOf" srcId="{B45709FF-8462-CC46-A8F4-B458C784CF03}" destId="{744983A5-2AC4-D546-B0F3-8FC18EBFCDF5}" srcOrd="0" destOrd="0" presId="urn:microsoft.com/office/officeart/2008/layout/BubblePictureList"/>
    <dgm:cxn modelId="{513C9F92-CF7D-E547-B0F7-0BF22B54C147}" type="presOf" srcId="{08BA3A04-EF53-C747-AB05-A7517AEFFC72}" destId="{9A1B2476-9E37-3C4B-BCC2-043007E9B827}" srcOrd="0" destOrd="0" presId="urn:microsoft.com/office/officeart/2008/layout/BubblePictureList"/>
    <dgm:cxn modelId="{1523339E-A73D-3F46-BA18-89464130CD80}" type="presOf" srcId="{A3341121-4E4B-E949-B837-465657101BD4}" destId="{05DCAD2C-EF12-3F4D-81BD-AA10A26EB611}" srcOrd="0" destOrd="0" presId="urn:microsoft.com/office/officeart/2008/layout/BubblePictureList"/>
    <dgm:cxn modelId="{0023C8BB-18F6-824B-A176-70BB0FAD9182}" type="presOf" srcId="{B7CAA46A-AB28-9C43-8E86-13F4C68B6AD3}" destId="{F8C4A000-FE9E-0C4C-B458-08A5D3E7B1CA}" srcOrd="0" destOrd="0" presId="urn:microsoft.com/office/officeart/2008/layout/BubblePictureList"/>
    <dgm:cxn modelId="{C0CA4EB1-D7A0-9E48-A0CC-E460195E0CCF}" type="presParOf" srcId="{AA66D0EE-1A78-1843-A491-C3CFAB0B07EF}" destId="{9A1B2476-9E37-3C4B-BCC2-043007E9B827}" srcOrd="0" destOrd="0" presId="urn:microsoft.com/office/officeart/2008/layout/BubblePictureList"/>
    <dgm:cxn modelId="{0D6152E3-C8BF-9D43-81A4-59D5B3FF481D}" type="presParOf" srcId="{AA66D0EE-1A78-1843-A491-C3CFAB0B07EF}" destId="{60D1BF34-0434-CA41-94E6-BBE184366E3D}" srcOrd="1" destOrd="0" presId="urn:microsoft.com/office/officeart/2008/layout/BubblePictureList"/>
    <dgm:cxn modelId="{10107BA9-2541-7E47-9FB9-82EF8FA4DBC7}" type="presParOf" srcId="{60D1BF34-0434-CA41-94E6-BBE184366E3D}" destId="{2CB01B1A-071D-C649-8FCF-465CC2CA6571}" srcOrd="0" destOrd="0" presId="urn:microsoft.com/office/officeart/2008/layout/BubblePictureList"/>
    <dgm:cxn modelId="{0890F4EF-F9F4-B342-8B5E-AF0385BA947E}" type="presParOf" srcId="{AA66D0EE-1A78-1843-A491-C3CFAB0B07EF}" destId="{3D930E22-0FD6-6A43-93D0-B0031A23B981}" srcOrd="2" destOrd="0" presId="urn:microsoft.com/office/officeart/2008/layout/BubblePictureList"/>
    <dgm:cxn modelId="{FFBDA904-B779-DC48-8B66-C185E672EE67}" type="presParOf" srcId="{AA66D0EE-1A78-1843-A491-C3CFAB0B07EF}" destId="{76AB678C-79CD-724D-B96B-5238F2DFA14C}" srcOrd="3" destOrd="0" presId="urn:microsoft.com/office/officeart/2008/layout/BubblePictureList"/>
    <dgm:cxn modelId="{2911DFE0-96C2-944E-9A05-0941FE7F4F07}" type="presParOf" srcId="{76AB678C-79CD-724D-B96B-5238F2DFA14C}" destId="{CFDA3CC7-0C0D-7C46-B567-5A75D729A492}" srcOrd="0" destOrd="0" presId="urn:microsoft.com/office/officeart/2008/layout/BubblePictureList"/>
    <dgm:cxn modelId="{4E1D9866-550E-934D-AAD9-52066AB9D283}" type="presParOf" srcId="{AA66D0EE-1A78-1843-A491-C3CFAB0B07EF}" destId="{744983A5-2AC4-D546-B0F3-8FC18EBFCDF5}" srcOrd="4" destOrd="0" presId="urn:microsoft.com/office/officeart/2008/layout/BubblePictureList"/>
    <dgm:cxn modelId="{84B74426-27DE-674B-A47E-E305EB799EE9}" type="presParOf" srcId="{AA66D0EE-1A78-1843-A491-C3CFAB0B07EF}" destId="{76DBCEB8-7870-7148-9E31-E807E8B01856}" srcOrd="5" destOrd="0" presId="urn:microsoft.com/office/officeart/2008/layout/BubblePictureList"/>
    <dgm:cxn modelId="{12FFF7BB-CA67-F945-8BAA-F411E148998D}" type="presParOf" srcId="{76DBCEB8-7870-7148-9E31-E807E8B01856}" destId="{F6DABA4A-2556-214E-8C6C-734AAF350707}" srcOrd="0" destOrd="0" presId="urn:microsoft.com/office/officeart/2008/layout/BubblePictureList"/>
    <dgm:cxn modelId="{AF1A45E7-A6EC-094F-BBE9-1927C52A4D4F}" type="presParOf" srcId="{AA66D0EE-1A78-1843-A491-C3CFAB0B07EF}" destId="{7B28BD6E-BB79-A948-9064-B235677D4106}" srcOrd="6" destOrd="0" presId="urn:microsoft.com/office/officeart/2008/layout/BubblePictureList"/>
    <dgm:cxn modelId="{BB50A942-6EFB-C347-BB80-E69B1849F861}" type="presParOf" srcId="{7B28BD6E-BB79-A948-9064-B235677D4106}" destId="{05DCAD2C-EF12-3F4D-81BD-AA10A26EB611}" srcOrd="0" destOrd="0" presId="urn:microsoft.com/office/officeart/2008/layout/BubblePictureList"/>
    <dgm:cxn modelId="{1BF17B48-5093-F847-9B02-B5E4467095C9}" type="presParOf" srcId="{AA66D0EE-1A78-1843-A491-C3CFAB0B07EF}" destId="{7DBDAE9E-9223-3B45-B1FE-084CC97BC20C}" srcOrd="7" destOrd="0" presId="urn:microsoft.com/office/officeart/2008/layout/BubblePictureList"/>
    <dgm:cxn modelId="{01744DE1-B898-DB48-A57C-7ED29D998355}" type="presParOf" srcId="{7DBDAE9E-9223-3B45-B1FE-084CC97BC20C}" destId="{CD1E7210-CA2A-174E-BCBB-B294EEB7FA19}" srcOrd="0" destOrd="0" presId="urn:microsoft.com/office/officeart/2008/layout/BubblePictureList"/>
    <dgm:cxn modelId="{132DE986-646E-CB43-8E19-6B83B7CD4118}" type="presParOf" srcId="{AA66D0EE-1A78-1843-A491-C3CFAB0B07EF}" destId="{B3BA3338-637B-044C-80E0-DA6A28D4A166}" srcOrd="8" destOrd="0" presId="urn:microsoft.com/office/officeart/2008/layout/BubblePictureList"/>
    <dgm:cxn modelId="{93F4DF11-7924-1345-A665-654A3E86F2D0}" type="presParOf" srcId="{AA66D0EE-1A78-1843-A491-C3CFAB0B07EF}" destId="{CC14C748-1D2E-DE43-9EDB-436ACE1091FA}" srcOrd="9" destOrd="0" presId="urn:microsoft.com/office/officeart/2008/layout/BubblePictureList"/>
    <dgm:cxn modelId="{F11510B2-FB13-4C41-848A-BFFBDBEA0295}" type="presParOf" srcId="{AA66D0EE-1A78-1843-A491-C3CFAB0B07EF}" destId="{785E76D8-EE9B-E74F-ADEB-9D151EA35AD6}" srcOrd="10" destOrd="0" presId="urn:microsoft.com/office/officeart/2008/layout/BubblePictureList"/>
    <dgm:cxn modelId="{58EC8B73-6F61-F84D-8AE1-41AA50BEFAE8}" type="presParOf" srcId="{AA66D0EE-1A78-1843-A491-C3CFAB0B07EF}" destId="{ABF013A4-F267-6D47-A973-4B5F77F08659}" srcOrd="11" destOrd="0" presId="urn:microsoft.com/office/officeart/2008/layout/BubblePictureList"/>
    <dgm:cxn modelId="{C87BA418-9A1B-1E46-95F0-AC3AD13F079F}" type="presParOf" srcId="{ABF013A4-F267-6D47-A973-4B5F77F08659}" destId="{F8C4A000-FE9E-0C4C-B458-08A5D3E7B1CA}" srcOrd="0" destOrd="0" presId="urn:microsoft.com/office/officeart/2008/layout/Bubble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A7772-2113-49DB-BD03-8DA197E026AA}">
      <dsp:nvSpPr>
        <dsp:cNvPr id="0" name=""/>
        <dsp:cNvSpPr/>
      </dsp:nvSpPr>
      <dsp:spPr>
        <a:xfrm>
          <a:off x="0" y="304490"/>
          <a:ext cx="10515600" cy="1193692"/>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dirty="0"/>
            <a:t>To examine how we understand loss, grief and bereavement.</a:t>
          </a:r>
          <a:endParaRPr lang="en-US" sz="2800" kern="1200" dirty="0"/>
        </a:p>
      </dsp:txBody>
      <dsp:txXfrm>
        <a:off x="58271" y="362761"/>
        <a:ext cx="10399058" cy="1077150"/>
      </dsp:txXfrm>
    </dsp:sp>
    <dsp:sp modelId="{C5DA2465-39F7-4043-B493-AB9C2E2EB965}">
      <dsp:nvSpPr>
        <dsp:cNvPr id="0" name=""/>
        <dsp:cNvSpPr/>
      </dsp:nvSpPr>
      <dsp:spPr>
        <a:xfrm>
          <a:off x="0" y="1578822"/>
          <a:ext cx="10515600" cy="1193692"/>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dirty="0"/>
            <a:t>To explore theories of grief and strategies to support children and young people’s fostering of hope and coping with change.</a:t>
          </a:r>
          <a:endParaRPr lang="en-US" sz="2800" kern="1200" dirty="0"/>
        </a:p>
      </dsp:txBody>
      <dsp:txXfrm>
        <a:off x="58271" y="1637093"/>
        <a:ext cx="10399058" cy="1077150"/>
      </dsp:txXfrm>
    </dsp:sp>
    <dsp:sp modelId="{E0774B3B-9EE8-455B-98DE-47125FEE1BFB}">
      <dsp:nvSpPr>
        <dsp:cNvPr id="0" name=""/>
        <dsp:cNvSpPr/>
      </dsp:nvSpPr>
      <dsp:spPr>
        <a:xfrm>
          <a:off x="0" y="2853155"/>
          <a:ext cx="10515600" cy="1193692"/>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dirty="0"/>
            <a:t>To discuss the professional’s role in supporting someone facing loss or change.</a:t>
          </a:r>
          <a:endParaRPr lang="en-US" sz="2800" kern="1200" dirty="0"/>
        </a:p>
      </dsp:txBody>
      <dsp:txXfrm>
        <a:off x="58271" y="2911426"/>
        <a:ext cx="10399058" cy="10771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625171-53AE-45E1-BFF9-3D35D08FA520}">
      <dsp:nvSpPr>
        <dsp:cNvPr id="0" name=""/>
        <dsp:cNvSpPr/>
      </dsp:nvSpPr>
      <dsp:spPr>
        <a:xfrm>
          <a:off x="609611" y="-17"/>
          <a:ext cx="6949010" cy="5105400"/>
        </a:xfrm>
        <a:prstGeom prst="ellipse">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ln>
                <a:solidFill>
                  <a:schemeClr val="tx1"/>
                </a:solidFill>
              </a:ln>
            </a:rPr>
            <a:t>Culture:   ethnicity;  </a:t>
          </a:r>
        </a:p>
        <a:p>
          <a:pPr marL="0" lvl="0" indent="0" algn="ctr" defTabSz="622300">
            <a:lnSpc>
              <a:spcPct val="90000"/>
            </a:lnSpc>
            <a:spcBef>
              <a:spcPct val="0"/>
            </a:spcBef>
            <a:spcAft>
              <a:spcPct val="35000"/>
            </a:spcAft>
            <a:buNone/>
          </a:pPr>
          <a:r>
            <a:rPr lang="en-GB" sz="1400" kern="1200" dirty="0">
              <a:ln>
                <a:solidFill>
                  <a:schemeClr val="tx1"/>
                </a:solidFill>
              </a:ln>
            </a:rPr>
            <a:t>religion / beliefs   </a:t>
          </a:r>
        </a:p>
      </dsp:txBody>
      <dsp:txXfrm>
        <a:off x="3112644" y="255252"/>
        <a:ext cx="1942943" cy="765810"/>
      </dsp:txXfrm>
    </dsp:sp>
    <dsp:sp modelId="{051069B1-0E0B-4B03-A3AF-F2614F3E23F1}">
      <dsp:nvSpPr>
        <dsp:cNvPr id="0" name=""/>
        <dsp:cNvSpPr/>
      </dsp:nvSpPr>
      <dsp:spPr>
        <a:xfrm>
          <a:off x="1554237" y="1021856"/>
          <a:ext cx="5225193" cy="4083543"/>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ln>
                <a:solidFill>
                  <a:schemeClr val="tx1"/>
                </a:solidFill>
              </a:ln>
            </a:rPr>
            <a:t>Family; education; employment  etc.</a:t>
          </a:r>
        </a:p>
      </dsp:txBody>
      <dsp:txXfrm>
        <a:off x="3253731" y="1266868"/>
        <a:ext cx="1826204" cy="735037"/>
      </dsp:txXfrm>
    </dsp:sp>
    <dsp:sp modelId="{33C02ADF-F6B5-41DD-8B54-5266CCC8A18F}">
      <dsp:nvSpPr>
        <dsp:cNvPr id="0" name=""/>
        <dsp:cNvSpPr/>
      </dsp:nvSpPr>
      <dsp:spPr>
        <a:xfrm>
          <a:off x="1708042" y="1993247"/>
          <a:ext cx="4813514" cy="3128456"/>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ln>
                <a:solidFill>
                  <a:schemeClr val="tx1"/>
                </a:solidFill>
              </a:ln>
            </a:rPr>
            <a:t>Current circumstances:</a:t>
          </a:r>
        </a:p>
        <a:p>
          <a:pPr marL="0" lvl="0" indent="0" algn="ctr" defTabSz="533400">
            <a:lnSpc>
              <a:spcPct val="90000"/>
            </a:lnSpc>
            <a:spcBef>
              <a:spcPct val="0"/>
            </a:spcBef>
            <a:spcAft>
              <a:spcPct val="35000"/>
            </a:spcAft>
            <a:buNone/>
          </a:pPr>
          <a:r>
            <a:rPr lang="en-GB" sz="1200" kern="1200" dirty="0">
              <a:ln>
                <a:solidFill>
                  <a:schemeClr val="tx1"/>
                </a:solidFill>
              </a:ln>
            </a:rPr>
            <a:t>Relationships; physical and mental health; finance  etc.</a:t>
          </a:r>
        </a:p>
      </dsp:txBody>
      <dsp:txXfrm>
        <a:off x="2993251" y="2227881"/>
        <a:ext cx="2243097" cy="703902"/>
      </dsp:txXfrm>
    </dsp:sp>
    <dsp:sp modelId="{DE569157-A0F9-4C8F-88C8-47BD8EFE6F6E}">
      <dsp:nvSpPr>
        <dsp:cNvPr id="0" name=""/>
        <dsp:cNvSpPr/>
      </dsp:nvSpPr>
      <dsp:spPr>
        <a:xfrm>
          <a:off x="3047996" y="3063232"/>
          <a:ext cx="2042160" cy="20421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ln>
                <a:solidFill>
                  <a:schemeClr val="tx1"/>
                </a:solidFill>
              </a:ln>
              <a:solidFill>
                <a:schemeClr val="tx1"/>
              </a:solidFill>
            </a:rPr>
            <a:t>personal  experience and expression of grief</a:t>
          </a:r>
        </a:p>
      </dsp:txBody>
      <dsp:txXfrm>
        <a:off x="3347063" y="3573772"/>
        <a:ext cx="1444025" cy="10210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029DB9-9C54-4041-A098-E4C690F1DAE4}">
      <dsp:nvSpPr>
        <dsp:cNvPr id="0" name=""/>
        <dsp:cNvSpPr/>
      </dsp:nvSpPr>
      <dsp:spPr>
        <a:xfrm>
          <a:off x="187086" y="9363"/>
          <a:ext cx="4062638" cy="4062638"/>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AU" sz="2000" i="1" kern="1200" baseline="0" dirty="0"/>
            <a:t>Seasons for Growth </a:t>
          </a:r>
          <a:br>
            <a:rPr lang="en-AU" sz="2000" i="1" kern="1200" baseline="0" dirty="0"/>
          </a:br>
          <a:r>
            <a:rPr lang="en-AU" sz="2000" kern="1200" baseline="0" dirty="0"/>
            <a:t>is built around the grief theory related to the work of </a:t>
          </a:r>
          <a:br>
            <a:rPr lang="en-AU" sz="2000" kern="1200" baseline="0" dirty="0"/>
          </a:br>
          <a:r>
            <a:rPr lang="en-AU" sz="2000" kern="1200" baseline="0" dirty="0"/>
            <a:t>J. William Worden.  </a:t>
          </a:r>
          <a:endParaRPr lang="en-AU" sz="2000" kern="1200" dirty="0"/>
        </a:p>
      </dsp:txBody>
      <dsp:txXfrm>
        <a:off x="754392" y="488435"/>
        <a:ext cx="2342422" cy="3104493"/>
      </dsp:txXfrm>
    </dsp:sp>
    <dsp:sp modelId="{48DD6763-C234-E145-8E8B-7DF1E3745D8A}">
      <dsp:nvSpPr>
        <dsp:cNvPr id="0" name=""/>
        <dsp:cNvSpPr/>
      </dsp:nvSpPr>
      <dsp:spPr>
        <a:xfrm>
          <a:off x="3257428" y="19"/>
          <a:ext cx="4062638" cy="4062638"/>
        </a:xfrm>
        <a:prstGeom prst="ellipse">
          <a:avLst/>
        </a:prstGeom>
        <a:solidFill>
          <a:schemeClr val="accent4">
            <a:alpha val="50000"/>
            <a:hueOff val="1221077"/>
            <a:satOff val="-46523"/>
            <a:lumOff val="231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AU" sz="2000" kern="1200" baseline="0" dirty="0"/>
            <a:t>Worden conceptualises grief work into ‘tasks’ that demand something active of the grieving person.</a:t>
          </a:r>
          <a:endParaRPr lang="en-AU" sz="2000" kern="1200" dirty="0"/>
        </a:p>
      </dsp:txBody>
      <dsp:txXfrm>
        <a:off x="4410339" y="479091"/>
        <a:ext cx="2342422" cy="31044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9D48D0-CCFA-9446-BC16-AB31D324580D}">
      <dsp:nvSpPr>
        <dsp:cNvPr id="0" name=""/>
        <dsp:cNvSpPr/>
      </dsp:nvSpPr>
      <dsp:spPr>
        <a:xfrm>
          <a:off x="0" y="937034"/>
          <a:ext cx="2372777" cy="2372777"/>
        </a:xfrm>
        <a:prstGeom prst="diamond">
          <a:avLst/>
        </a:prstGeom>
        <a:solidFill>
          <a:schemeClr val="bg1">
            <a:lumMod val="85000"/>
            <a:alpha val="55000"/>
          </a:schemeClr>
        </a:solidFill>
        <a:ln>
          <a:noFill/>
        </a:ln>
        <a:effectLst/>
      </dsp:spPr>
      <dsp:style>
        <a:lnRef idx="0">
          <a:scrgbClr r="0" g="0" b="0"/>
        </a:lnRef>
        <a:fillRef idx="1">
          <a:scrgbClr r="0" g="0" b="0"/>
        </a:fillRef>
        <a:effectRef idx="0">
          <a:scrgbClr r="0" g="0" b="0"/>
        </a:effectRef>
        <a:fontRef idx="minor"/>
      </dsp:style>
    </dsp:sp>
    <dsp:sp modelId="{559AD30E-D6B0-154D-8F4D-14FDEF8DF324}">
      <dsp:nvSpPr>
        <dsp:cNvPr id="0" name=""/>
        <dsp:cNvSpPr/>
      </dsp:nvSpPr>
      <dsp:spPr>
        <a:xfrm>
          <a:off x="225413" y="1162448"/>
          <a:ext cx="925383" cy="925383"/>
        </a:xfrm>
        <a:prstGeom prst="roundRect">
          <a:avLst/>
        </a:prstGeom>
        <a:solidFill>
          <a:srgbClr val="DF4B0C"/>
        </a:solidFill>
        <a:ln w="25400" cap="flat" cmpd="sng" algn="ctr">
          <a:solidFill>
            <a:schemeClr val="lt1">
              <a:hueOff val="0"/>
              <a:satOff val="0"/>
              <a:lum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AU" sz="3800" b="1" kern="1200">
              <a:solidFill>
                <a:schemeClr val="lt1">
                  <a:alpha val="91000"/>
                </a:schemeClr>
              </a:solidFill>
            </a:rPr>
            <a:t>1</a:t>
          </a:r>
          <a:endParaRPr lang="en-AU" sz="3800" kern="1200">
            <a:solidFill>
              <a:schemeClr val="lt1">
                <a:alpha val="91000"/>
              </a:schemeClr>
            </a:solidFill>
          </a:endParaRPr>
        </a:p>
      </dsp:txBody>
      <dsp:txXfrm>
        <a:off x="270586" y="1207621"/>
        <a:ext cx="835037" cy="835037"/>
      </dsp:txXfrm>
    </dsp:sp>
    <dsp:sp modelId="{4BE4271E-7522-7846-A2CB-EC20B11E9CC7}">
      <dsp:nvSpPr>
        <dsp:cNvPr id="0" name=""/>
        <dsp:cNvSpPr/>
      </dsp:nvSpPr>
      <dsp:spPr>
        <a:xfrm>
          <a:off x="1221980" y="1162448"/>
          <a:ext cx="925383" cy="925383"/>
        </a:xfrm>
        <a:prstGeom prst="roundRect">
          <a:avLst/>
        </a:prstGeom>
        <a:solidFill>
          <a:srgbClr val="616BB2"/>
        </a:solidFill>
        <a:ln w="25400" cap="flat" cmpd="sng" algn="ctr">
          <a:solidFill>
            <a:schemeClr val="lt1">
              <a:hueOff val="0"/>
              <a:satOff val="0"/>
              <a:lum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AU" sz="3800" b="1" kern="1200">
              <a:solidFill>
                <a:schemeClr val="lt1">
                  <a:alpha val="91000"/>
                </a:schemeClr>
              </a:solidFill>
            </a:rPr>
            <a:t>2</a:t>
          </a:r>
          <a:endParaRPr lang="en-AU" sz="3800" kern="1200">
            <a:solidFill>
              <a:schemeClr val="lt1">
                <a:alpha val="91000"/>
              </a:schemeClr>
            </a:solidFill>
          </a:endParaRPr>
        </a:p>
      </dsp:txBody>
      <dsp:txXfrm>
        <a:off x="1267153" y="1207621"/>
        <a:ext cx="835037" cy="835037"/>
      </dsp:txXfrm>
    </dsp:sp>
    <dsp:sp modelId="{A0571356-EED3-B84C-9AA5-3D38C0235E1B}">
      <dsp:nvSpPr>
        <dsp:cNvPr id="0" name=""/>
        <dsp:cNvSpPr/>
      </dsp:nvSpPr>
      <dsp:spPr>
        <a:xfrm>
          <a:off x="225413" y="2159014"/>
          <a:ext cx="925383" cy="925383"/>
        </a:xfrm>
        <a:prstGeom prst="roundRect">
          <a:avLst/>
        </a:prstGeom>
        <a:solidFill>
          <a:srgbClr val="92D050"/>
        </a:solidFill>
        <a:ln w="25400" cap="flat" cmpd="sng" algn="ctr">
          <a:solidFill>
            <a:schemeClr val="lt1">
              <a:hueOff val="0"/>
              <a:satOff val="0"/>
              <a:lum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AU" sz="3800" b="1" kern="1200">
              <a:solidFill>
                <a:schemeClr val="lt1">
                  <a:alpha val="91000"/>
                </a:schemeClr>
              </a:solidFill>
            </a:rPr>
            <a:t>3</a:t>
          </a:r>
          <a:endParaRPr lang="en-AU" sz="3800" kern="1200">
            <a:solidFill>
              <a:schemeClr val="lt1">
                <a:alpha val="91000"/>
              </a:schemeClr>
            </a:solidFill>
          </a:endParaRPr>
        </a:p>
      </dsp:txBody>
      <dsp:txXfrm>
        <a:off x="270586" y="2204187"/>
        <a:ext cx="835037" cy="835037"/>
      </dsp:txXfrm>
    </dsp:sp>
    <dsp:sp modelId="{4FD8CDE7-018A-D943-AC03-27E506494783}">
      <dsp:nvSpPr>
        <dsp:cNvPr id="0" name=""/>
        <dsp:cNvSpPr/>
      </dsp:nvSpPr>
      <dsp:spPr>
        <a:xfrm>
          <a:off x="1221980" y="2159014"/>
          <a:ext cx="925383" cy="925383"/>
        </a:xfrm>
        <a:prstGeom prst="roundRect">
          <a:avLst/>
        </a:prstGeom>
        <a:solidFill>
          <a:srgbClr val="C00000"/>
        </a:solidFill>
        <a:ln w="25400" cap="flat" cmpd="sng" algn="ctr">
          <a:solidFill>
            <a:schemeClr val="lt1">
              <a:hueOff val="0"/>
              <a:satOff val="0"/>
              <a:lum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AU" sz="3800" b="1" kern="1200">
              <a:solidFill>
                <a:schemeClr val="lt1">
                  <a:alpha val="91000"/>
                </a:schemeClr>
              </a:solidFill>
            </a:rPr>
            <a:t>4</a:t>
          </a:r>
          <a:endParaRPr lang="en-AU" sz="3800" kern="1200">
            <a:solidFill>
              <a:schemeClr val="lt1">
                <a:alpha val="91000"/>
              </a:schemeClr>
            </a:solidFill>
          </a:endParaRPr>
        </a:p>
      </dsp:txBody>
      <dsp:txXfrm>
        <a:off x="1267153" y="2204187"/>
        <a:ext cx="835037" cy="8350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A5AC9B-BBE4-F04B-A00C-C25DF885E9FD}">
      <dsp:nvSpPr>
        <dsp:cNvPr id="0" name=""/>
        <dsp:cNvSpPr/>
      </dsp:nvSpPr>
      <dsp:spPr>
        <a:xfrm>
          <a:off x="2226998" y="1015"/>
          <a:ext cx="2505372" cy="488563"/>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AU" sz="2400" kern="1200"/>
            <a:t>Denial</a:t>
          </a:r>
        </a:p>
      </dsp:txBody>
      <dsp:txXfrm>
        <a:off x="2250848" y="24865"/>
        <a:ext cx="2457672" cy="440863"/>
      </dsp:txXfrm>
    </dsp:sp>
    <dsp:sp modelId="{EE198F10-2B62-1C40-BC53-DF3124409E96}">
      <dsp:nvSpPr>
        <dsp:cNvPr id="0" name=""/>
        <dsp:cNvSpPr/>
      </dsp:nvSpPr>
      <dsp:spPr>
        <a:xfrm>
          <a:off x="2226998" y="514007"/>
          <a:ext cx="2505372" cy="488563"/>
        </a:xfrm>
        <a:prstGeom prst="roundRect">
          <a:avLst/>
        </a:prstGeom>
        <a:solidFill>
          <a:schemeClr val="accent4">
            <a:hueOff val="407026"/>
            <a:satOff val="-15508"/>
            <a:lumOff val="77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AU" sz="2400" kern="1200"/>
            <a:t>Disbelief</a:t>
          </a:r>
        </a:p>
      </dsp:txBody>
      <dsp:txXfrm>
        <a:off x="2250848" y="537857"/>
        <a:ext cx="2457672" cy="440863"/>
      </dsp:txXfrm>
    </dsp:sp>
    <dsp:sp modelId="{07F0BABC-8627-6B41-9681-469CF7FBF1DA}">
      <dsp:nvSpPr>
        <dsp:cNvPr id="0" name=""/>
        <dsp:cNvSpPr/>
      </dsp:nvSpPr>
      <dsp:spPr>
        <a:xfrm>
          <a:off x="2226998" y="1026999"/>
          <a:ext cx="2505372" cy="488563"/>
        </a:xfrm>
        <a:prstGeom prst="roundRect">
          <a:avLst/>
        </a:prstGeom>
        <a:solidFill>
          <a:schemeClr val="accent4">
            <a:hueOff val="814052"/>
            <a:satOff val="-31015"/>
            <a:lumOff val="1542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AU" sz="2400" kern="1200" dirty="0"/>
            <a:t>Avoidance </a:t>
          </a:r>
        </a:p>
      </dsp:txBody>
      <dsp:txXfrm>
        <a:off x="2250848" y="1050849"/>
        <a:ext cx="2457672" cy="440863"/>
      </dsp:txXfrm>
    </dsp:sp>
    <dsp:sp modelId="{D8687C88-97AB-0043-B5AE-B92305623D64}">
      <dsp:nvSpPr>
        <dsp:cNvPr id="0" name=""/>
        <dsp:cNvSpPr/>
      </dsp:nvSpPr>
      <dsp:spPr>
        <a:xfrm>
          <a:off x="2226998" y="1539990"/>
          <a:ext cx="2505372" cy="488563"/>
        </a:xfrm>
        <a:prstGeom prst="roundRect">
          <a:avLst/>
        </a:prstGeom>
        <a:solidFill>
          <a:schemeClr val="accent4">
            <a:hueOff val="1221077"/>
            <a:satOff val="-46523"/>
            <a:lumOff val="231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AU" sz="2400" kern="1200"/>
            <a:t>Confusion</a:t>
          </a:r>
        </a:p>
      </dsp:txBody>
      <dsp:txXfrm>
        <a:off x="2250848" y="1563840"/>
        <a:ext cx="2457672" cy="44086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99FAE-E1C6-D44B-8691-924F6B646825}">
      <dsp:nvSpPr>
        <dsp:cNvPr id="0" name=""/>
        <dsp:cNvSpPr/>
      </dsp:nvSpPr>
      <dsp:spPr>
        <a:xfrm>
          <a:off x="0" y="16942"/>
          <a:ext cx="3528391" cy="599625"/>
        </a:xfrm>
        <a:prstGeom prst="round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AU" sz="2500" kern="1200"/>
            <a:t>It can’t be true</a:t>
          </a:r>
        </a:p>
      </dsp:txBody>
      <dsp:txXfrm>
        <a:off x="29271" y="46213"/>
        <a:ext cx="3469849" cy="541083"/>
      </dsp:txXfrm>
    </dsp:sp>
    <dsp:sp modelId="{3D0FD9F4-9B02-B744-83C8-5764D9390BB7}">
      <dsp:nvSpPr>
        <dsp:cNvPr id="0" name=""/>
        <dsp:cNvSpPr/>
      </dsp:nvSpPr>
      <dsp:spPr>
        <a:xfrm>
          <a:off x="0" y="688568"/>
          <a:ext cx="3528391" cy="599625"/>
        </a:xfrm>
        <a:prstGeom prst="round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AU" sz="2500" kern="1200"/>
            <a:t>I don’t believe it</a:t>
          </a:r>
        </a:p>
      </dsp:txBody>
      <dsp:txXfrm>
        <a:off x="29271" y="717839"/>
        <a:ext cx="3469849" cy="541083"/>
      </dsp:txXfrm>
    </dsp:sp>
    <dsp:sp modelId="{DCA12B03-54EC-0C43-BAC2-F4B844895754}">
      <dsp:nvSpPr>
        <dsp:cNvPr id="0" name=""/>
        <dsp:cNvSpPr/>
      </dsp:nvSpPr>
      <dsp:spPr>
        <a:xfrm>
          <a:off x="0" y="1360192"/>
          <a:ext cx="3528391" cy="599625"/>
        </a:xfrm>
        <a:prstGeom prst="round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AU" sz="2500" kern="1200"/>
            <a:t>It must be a mistake</a:t>
          </a:r>
        </a:p>
      </dsp:txBody>
      <dsp:txXfrm>
        <a:off x="29271" y="1389463"/>
        <a:ext cx="3469849" cy="54108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44F1BB-534E-D442-91A6-3E22B05E4236}">
      <dsp:nvSpPr>
        <dsp:cNvPr id="0" name=""/>
        <dsp:cNvSpPr/>
      </dsp:nvSpPr>
      <dsp:spPr>
        <a:xfrm>
          <a:off x="581981" y="299983"/>
          <a:ext cx="1612880" cy="1612880"/>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AU" sz="2000" kern="1200"/>
            <a:t>External</a:t>
          </a:r>
        </a:p>
      </dsp:txBody>
      <dsp:txXfrm>
        <a:off x="797031" y="582237"/>
        <a:ext cx="1182779" cy="725796"/>
      </dsp:txXfrm>
    </dsp:sp>
    <dsp:sp modelId="{22D6007E-E964-FD40-A941-0FD0931D7004}">
      <dsp:nvSpPr>
        <dsp:cNvPr id="0" name=""/>
        <dsp:cNvSpPr/>
      </dsp:nvSpPr>
      <dsp:spPr>
        <a:xfrm>
          <a:off x="1163962" y="1308033"/>
          <a:ext cx="1612880" cy="1612880"/>
        </a:xfrm>
        <a:prstGeom prst="ellipse">
          <a:avLst/>
        </a:prstGeom>
        <a:solidFill>
          <a:schemeClr val="accent3">
            <a:alpha val="50000"/>
            <a:hueOff val="3029567"/>
            <a:satOff val="18270"/>
            <a:lumOff val="-110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AU" sz="2000" kern="1200"/>
            <a:t>Internal</a:t>
          </a:r>
        </a:p>
      </dsp:txBody>
      <dsp:txXfrm>
        <a:off x="1657234" y="1724694"/>
        <a:ext cx="967728" cy="887084"/>
      </dsp:txXfrm>
    </dsp:sp>
    <dsp:sp modelId="{DC9CB98E-41A8-1A41-BF54-039648C6134E}">
      <dsp:nvSpPr>
        <dsp:cNvPr id="0" name=""/>
        <dsp:cNvSpPr/>
      </dsp:nvSpPr>
      <dsp:spPr>
        <a:xfrm>
          <a:off x="0" y="1308033"/>
          <a:ext cx="1612880" cy="1612880"/>
        </a:xfrm>
        <a:prstGeom prst="ellipse">
          <a:avLst/>
        </a:prstGeom>
        <a:solidFill>
          <a:schemeClr val="accent3">
            <a:alpha val="50000"/>
            <a:hueOff val="6059134"/>
            <a:satOff val="36540"/>
            <a:lumOff val="-221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AU" sz="2000" kern="1200"/>
            <a:t>Spiritual</a:t>
          </a:r>
        </a:p>
      </dsp:txBody>
      <dsp:txXfrm>
        <a:off x="151879" y="1724694"/>
        <a:ext cx="967728" cy="88708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B01B1A-071D-C649-8FCF-465CC2CA6571}">
      <dsp:nvSpPr>
        <dsp:cNvPr id="0" name=""/>
        <dsp:cNvSpPr/>
      </dsp:nvSpPr>
      <dsp:spPr>
        <a:xfrm>
          <a:off x="4891160" y="1070388"/>
          <a:ext cx="1475367" cy="1475611"/>
        </a:xfrm>
        <a:prstGeom prst="ellipse">
          <a:avLst/>
        </a:prstGeom>
        <a:solidFill>
          <a:srgbClr val="616BB2">
            <a:alpha val="73000"/>
          </a:srgbClr>
        </a:solidFill>
        <a:ln w="25400" cap="flat" cmpd="sng" algn="ctr">
          <a:solidFill>
            <a:srgbClr val="616BB2">
              <a:alpha val="65000"/>
            </a:srgbClr>
          </a:solidFill>
          <a:prstDash val="solid"/>
        </a:ln>
        <a:effectLst/>
      </dsp:spPr>
      <dsp:style>
        <a:lnRef idx="2">
          <a:scrgbClr r="0" g="0" b="0"/>
        </a:lnRef>
        <a:fillRef idx="1">
          <a:scrgbClr r="0" g="0" b="0"/>
        </a:fillRef>
        <a:effectRef idx="0">
          <a:scrgbClr r="0" g="0" b="0"/>
        </a:effectRef>
        <a:fontRef idx="minor">
          <a:schemeClr val="lt1"/>
        </a:fontRef>
      </dsp:style>
    </dsp:sp>
    <dsp:sp modelId="{3D930E22-0FD6-6A43-93D0-B0031A23B981}">
      <dsp:nvSpPr>
        <dsp:cNvPr id="0" name=""/>
        <dsp:cNvSpPr/>
      </dsp:nvSpPr>
      <dsp:spPr>
        <a:xfrm>
          <a:off x="5741737" y="179421"/>
          <a:ext cx="335456" cy="335236"/>
        </a:xfrm>
        <a:prstGeom prst="donut">
          <a:avLst>
            <a:gd name="adj" fmla="val 7460"/>
          </a:avLst>
        </a:prstGeom>
        <a:solidFill>
          <a:srgbClr val="616BB2">
            <a:alpha val="77000"/>
          </a:srgbClr>
        </a:solidFill>
        <a:ln w="25400" cap="flat" cmpd="sng" algn="ctr">
          <a:solidFill>
            <a:srgbClr val="616BB2">
              <a:alpha val="41000"/>
            </a:srgbClr>
          </a:solidFill>
          <a:prstDash val="solid"/>
        </a:ln>
        <a:effectLst/>
      </dsp:spPr>
      <dsp:style>
        <a:lnRef idx="2">
          <a:scrgbClr r="0" g="0" b="0"/>
        </a:lnRef>
        <a:fillRef idx="1">
          <a:scrgbClr r="0" g="0" b="0"/>
        </a:fillRef>
        <a:effectRef idx="0">
          <a:scrgbClr r="0" g="0" b="0"/>
        </a:effectRef>
        <a:fontRef idx="minor">
          <a:schemeClr val="lt1"/>
        </a:fontRef>
      </dsp:style>
    </dsp:sp>
    <dsp:sp modelId="{CFDA3CC7-0C0D-7C46-B567-5A75D729A492}">
      <dsp:nvSpPr>
        <dsp:cNvPr id="0" name=""/>
        <dsp:cNvSpPr/>
      </dsp:nvSpPr>
      <dsp:spPr>
        <a:xfrm>
          <a:off x="4947858" y="1127014"/>
          <a:ext cx="1362588" cy="1362358"/>
        </a:xfrm>
        <a:prstGeom prst="ellipse">
          <a:avLst/>
        </a:prstGeom>
        <a:blipFill>
          <a:blip xmlns:r="http://schemas.openxmlformats.org/officeDocument/2006/relationships" r:embed="rId1"/>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DABA4A-2556-214E-8C6C-734AAF350707}">
      <dsp:nvSpPr>
        <dsp:cNvPr id="0" name=""/>
        <dsp:cNvSpPr/>
      </dsp:nvSpPr>
      <dsp:spPr>
        <a:xfrm>
          <a:off x="6473760" y="1349163"/>
          <a:ext cx="772195" cy="772011"/>
        </a:xfrm>
        <a:prstGeom prst="ellipse">
          <a:avLst/>
        </a:prstGeom>
        <a:solidFill>
          <a:srgbClr val="616BB2">
            <a:alpha val="73000"/>
          </a:srgbClr>
        </a:solidFill>
        <a:ln w="25400" cap="flat" cmpd="sng" algn="ctr">
          <a:solidFill>
            <a:srgbClr val="616BB2">
              <a:alpha val="65000"/>
            </a:srgbClr>
          </a:solidFill>
          <a:prstDash val="solid"/>
        </a:ln>
        <a:effectLst/>
      </dsp:spPr>
      <dsp:style>
        <a:lnRef idx="2">
          <a:scrgbClr r="0" g="0" b="0"/>
        </a:lnRef>
        <a:fillRef idx="1">
          <a:scrgbClr r="0" g="0" b="0"/>
        </a:fillRef>
        <a:effectRef idx="0">
          <a:scrgbClr r="0" g="0" b="0"/>
        </a:effectRef>
        <a:fontRef idx="minor">
          <a:schemeClr val="lt1"/>
        </a:fontRef>
      </dsp:style>
    </dsp:sp>
    <dsp:sp modelId="{05DCAD2C-EF12-3F4D-81BD-AA10A26EB611}">
      <dsp:nvSpPr>
        <dsp:cNvPr id="0" name=""/>
        <dsp:cNvSpPr/>
      </dsp:nvSpPr>
      <dsp:spPr>
        <a:xfrm>
          <a:off x="6519365" y="1394771"/>
          <a:ext cx="680986" cy="681051"/>
        </a:xfrm>
        <a:prstGeom prst="ellipse">
          <a:avLst/>
        </a:prstGeom>
        <a:blipFill>
          <a:blip xmlns:r="http://schemas.openxmlformats.org/officeDocument/2006/relationships" r:embed="rId2"/>
          <a:srcRect/>
          <a:stretch>
            <a:fillRect l="-10000" r="-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1E7210-CA2A-174E-BCBB-B294EEB7FA19}">
      <dsp:nvSpPr>
        <dsp:cNvPr id="0" name=""/>
        <dsp:cNvSpPr/>
      </dsp:nvSpPr>
      <dsp:spPr>
        <a:xfrm>
          <a:off x="6171784" y="259429"/>
          <a:ext cx="989741" cy="990061"/>
        </a:xfrm>
        <a:prstGeom prst="ellipse">
          <a:avLst/>
        </a:prstGeom>
        <a:solidFill>
          <a:srgbClr val="616BB2">
            <a:alpha val="73000"/>
          </a:srgbClr>
        </a:solidFill>
        <a:ln w="25400" cap="flat" cmpd="sng" algn="ctr">
          <a:solidFill>
            <a:srgbClr val="616BB2">
              <a:alpha val="65000"/>
            </a:srgbClr>
          </a:solidFill>
          <a:prstDash val="solid"/>
        </a:ln>
        <a:effectLst/>
      </dsp:spPr>
      <dsp:style>
        <a:lnRef idx="2">
          <a:scrgbClr r="0" g="0" b="0"/>
        </a:lnRef>
        <a:fillRef idx="1">
          <a:scrgbClr r="0" g="0" b="0"/>
        </a:fillRef>
        <a:effectRef idx="0">
          <a:scrgbClr r="0" g="0" b="0"/>
        </a:effectRef>
        <a:fontRef idx="minor">
          <a:schemeClr val="lt1"/>
        </a:fontRef>
      </dsp:style>
    </dsp:sp>
    <dsp:sp modelId="{CC14C748-1D2E-DE43-9EDB-436ACE1091FA}">
      <dsp:nvSpPr>
        <dsp:cNvPr id="0" name=""/>
        <dsp:cNvSpPr/>
      </dsp:nvSpPr>
      <dsp:spPr>
        <a:xfrm>
          <a:off x="6999445" y="16270"/>
          <a:ext cx="324161" cy="324383"/>
        </a:xfrm>
        <a:prstGeom prst="donut">
          <a:avLst>
            <a:gd name="adj" fmla="val 7460"/>
          </a:avLst>
        </a:prstGeom>
        <a:solidFill>
          <a:srgbClr val="616BB2">
            <a:alpha val="77000"/>
          </a:srgbClr>
        </a:solidFill>
        <a:ln w="25400" cap="flat" cmpd="sng" algn="ctr">
          <a:solidFill>
            <a:srgbClr val="616BB2">
              <a:alpha val="41000"/>
            </a:srgbClr>
          </a:solidFill>
          <a:prstDash val="solid"/>
        </a:ln>
        <a:effectLst/>
      </dsp:spPr>
      <dsp:style>
        <a:lnRef idx="2">
          <a:scrgbClr r="0" g="0" b="0"/>
        </a:lnRef>
        <a:fillRef idx="1">
          <a:scrgbClr r="0" g="0" b="0"/>
        </a:fillRef>
        <a:effectRef idx="0">
          <a:scrgbClr r="0" g="0" b="0"/>
        </a:effectRef>
        <a:fontRef idx="minor">
          <a:schemeClr val="lt1"/>
        </a:fontRef>
      </dsp:style>
    </dsp:sp>
    <dsp:sp modelId="{785E76D8-EE9B-E74F-ADEB-9D151EA35AD6}">
      <dsp:nvSpPr>
        <dsp:cNvPr id="0" name=""/>
        <dsp:cNvSpPr/>
      </dsp:nvSpPr>
      <dsp:spPr>
        <a:xfrm>
          <a:off x="6504766" y="2216325"/>
          <a:ext cx="243429" cy="243159"/>
        </a:xfrm>
        <a:prstGeom prst="donut">
          <a:avLst>
            <a:gd name="adj" fmla="val 7460"/>
          </a:avLst>
        </a:prstGeom>
        <a:solidFill>
          <a:srgbClr val="616BB2">
            <a:alpha val="77000"/>
          </a:srgbClr>
        </a:solidFill>
        <a:ln w="25400" cap="flat" cmpd="sng" algn="ctr">
          <a:solidFill>
            <a:srgbClr val="616BB2">
              <a:alpha val="41000"/>
            </a:srgbClr>
          </a:solidFill>
          <a:prstDash val="solid"/>
        </a:ln>
        <a:effectLst/>
      </dsp:spPr>
      <dsp:style>
        <a:lnRef idx="2">
          <a:scrgbClr r="0" g="0" b="0"/>
        </a:lnRef>
        <a:fillRef idx="1">
          <a:scrgbClr r="0" g="0" b="0"/>
        </a:fillRef>
        <a:effectRef idx="0">
          <a:scrgbClr r="0" g="0" b="0"/>
        </a:effectRef>
        <a:fontRef idx="minor">
          <a:schemeClr val="lt1"/>
        </a:fontRef>
      </dsp:style>
    </dsp:sp>
    <dsp:sp modelId="{F8C4A000-FE9E-0C4C-B458-08A5D3E7B1CA}">
      <dsp:nvSpPr>
        <dsp:cNvPr id="0" name=""/>
        <dsp:cNvSpPr/>
      </dsp:nvSpPr>
      <dsp:spPr>
        <a:xfrm>
          <a:off x="6224168" y="311700"/>
          <a:ext cx="885590" cy="885520"/>
        </a:xfrm>
        <a:prstGeom prst="ellipse">
          <a:avLst/>
        </a:prstGeom>
        <a:blipFill>
          <a:blip xmlns:r="http://schemas.openxmlformats.org/officeDocument/2006/relationships" r:embed="rId3"/>
          <a:srcRect/>
          <a:stretch>
            <a:fillRect l="-4000" r="-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1B2476-9E37-3C4B-BCC2-043007E9B827}">
      <dsp:nvSpPr>
        <dsp:cNvPr id="0" name=""/>
        <dsp:cNvSpPr/>
      </dsp:nvSpPr>
      <dsp:spPr>
        <a:xfrm>
          <a:off x="2882065" y="387794"/>
          <a:ext cx="2723596" cy="711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 numCol="1" spcCol="1270" anchor="b" anchorCtr="0">
          <a:noAutofit/>
        </a:bodyPr>
        <a:lstStyle/>
        <a:p>
          <a:pPr marL="0" lvl="0" indent="0" algn="ctr" defTabSz="977900">
            <a:lnSpc>
              <a:spcPct val="90000"/>
            </a:lnSpc>
            <a:spcBef>
              <a:spcPct val="0"/>
            </a:spcBef>
            <a:spcAft>
              <a:spcPct val="35000"/>
            </a:spcAft>
            <a:buNone/>
          </a:pPr>
          <a:r>
            <a:rPr lang="en-AU" sz="2200" kern="1200" dirty="0"/>
            <a:t>“They’ll think I am betraying his/her memory.”</a:t>
          </a:r>
        </a:p>
      </dsp:txBody>
      <dsp:txXfrm>
        <a:off x="2882065" y="387794"/>
        <a:ext cx="2723596" cy="711029"/>
      </dsp:txXfrm>
    </dsp:sp>
    <dsp:sp modelId="{744983A5-2AC4-D546-B0F3-8FC18EBFCDF5}">
      <dsp:nvSpPr>
        <dsp:cNvPr id="0" name=""/>
        <dsp:cNvSpPr/>
      </dsp:nvSpPr>
      <dsp:spPr>
        <a:xfrm>
          <a:off x="7418563" y="1568255"/>
          <a:ext cx="3320731" cy="681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AU" sz="2200" kern="1200" dirty="0"/>
            <a:t>“I’ll never stop loving them so I’ll never love anyone else.”</a:t>
          </a:r>
        </a:p>
      </dsp:txBody>
      <dsp:txXfrm>
        <a:off x="7418563" y="1568255"/>
        <a:ext cx="3320731" cy="681051"/>
      </dsp:txXfrm>
    </dsp:sp>
    <dsp:sp modelId="{B3BA3338-637B-044C-80E0-DA6A28D4A166}">
      <dsp:nvSpPr>
        <dsp:cNvPr id="0" name=""/>
        <dsp:cNvSpPr/>
      </dsp:nvSpPr>
      <dsp:spPr>
        <a:xfrm>
          <a:off x="7706609" y="144017"/>
          <a:ext cx="2840413" cy="88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AU" sz="2200" kern="1200" dirty="0"/>
            <a:t>“I won’t ever be hurt like that again so I won’t risk it.”</a:t>
          </a:r>
        </a:p>
      </dsp:txBody>
      <dsp:txXfrm>
        <a:off x="7706609" y="144017"/>
        <a:ext cx="2840413" cy="8855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CC79A4-0B25-469F-9B41-E1B92476C6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5F87740-790C-4B8E-8BDF-37374E5C19A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8EE06D-E2C5-4DF1-B3C1-8E9169AAB10D}" type="datetimeFigureOut">
              <a:rPr lang="en-US" smtClean="0"/>
              <a:t>4/11/2023</a:t>
            </a:fld>
            <a:endParaRPr lang="en-US" dirty="0"/>
          </a:p>
        </p:txBody>
      </p:sp>
      <p:sp>
        <p:nvSpPr>
          <p:cNvPr id="4" name="Footer Placeholder 3">
            <a:extLst>
              <a:ext uri="{FF2B5EF4-FFF2-40B4-BE49-F238E27FC236}">
                <a16:creationId xmlns:a16="http://schemas.microsoft.com/office/drawing/2014/main" id="{75C8AAF8-731F-4C2E-B690-3086B25AFC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21C11FA-B74B-44E5-9E55-A45B9911BEF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EE2F40-54C0-4227-BA47-31BF544EF93E}" type="slidenum">
              <a:rPr lang="en-US" smtClean="0"/>
              <a:t>‹#›</a:t>
            </a:fld>
            <a:endParaRPr lang="en-US" dirty="0"/>
          </a:p>
        </p:txBody>
      </p:sp>
    </p:spTree>
    <p:extLst>
      <p:ext uri="{BB962C8B-B14F-4D97-AF65-F5344CB8AC3E}">
        <p14:creationId xmlns:p14="http://schemas.microsoft.com/office/powerpoint/2010/main" val="37907446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9F622F8-1824-4338-8C3C-5529D3BDEF4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dirty="0"/>
          </a:p>
        </p:txBody>
      </p:sp>
      <p:sp>
        <p:nvSpPr>
          <p:cNvPr id="30723" name="Rectangle 3">
            <a:extLst>
              <a:ext uri="{FF2B5EF4-FFF2-40B4-BE49-F238E27FC236}">
                <a16:creationId xmlns:a16="http://schemas.microsoft.com/office/drawing/2014/main" id="{618DDD53-BB38-4118-BC75-9CE27D49C550}"/>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dirty="0"/>
          </a:p>
        </p:txBody>
      </p:sp>
      <p:sp>
        <p:nvSpPr>
          <p:cNvPr id="14340" name="Rectangle 4">
            <a:extLst>
              <a:ext uri="{FF2B5EF4-FFF2-40B4-BE49-F238E27FC236}">
                <a16:creationId xmlns:a16="http://schemas.microsoft.com/office/drawing/2014/main" id="{6C03B6F7-B1AE-4118-ABA2-FFEC9B8F0E9C}"/>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id="{646F5356-BDE8-43C1-9587-85323D02B19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a16="http://schemas.microsoft.com/office/drawing/2014/main" id="{89912C35-11A9-4DA7-8476-F1823F658CA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dirty="0"/>
          </a:p>
        </p:txBody>
      </p:sp>
      <p:sp>
        <p:nvSpPr>
          <p:cNvPr id="30727" name="Rectangle 7">
            <a:extLst>
              <a:ext uri="{FF2B5EF4-FFF2-40B4-BE49-F238E27FC236}">
                <a16:creationId xmlns:a16="http://schemas.microsoft.com/office/drawing/2014/main" id="{7180ED79-CEC3-4FB9-B511-8597B20A0C10}"/>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DEB7EE2-04A2-4FB2-9625-C9C73AC4D32F}" type="slidenum">
              <a:rPr lang="en-US" altLang="en-US"/>
              <a:pPr/>
              <a:t>‹#›</a:t>
            </a:fld>
            <a:endParaRPr lang="en-US" altLang="en-US" dirty="0"/>
          </a:p>
        </p:txBody>
      </p:sp>
    </p:spTree>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beta.gov.scot/publications/delivering-today-investing-tomorrow-governments-programme-scotland-2018-19/"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www.healthscotland.scot/publications/tackling-the-attainment-gap-by-preventing-and-responding-to-adverse-childhood-experiences" TargetMode="External"/><Relationship Id="rId5" Type="http://schemas.openxmlformats.org/officeDocument/2006/relationships/hyperlink" Target="https://www.gov.scot/Resource/0051/00516047.pdf" TargetMode="External"/><Relationship Id="rId4" Type="http://schemas.openxmlformats.org/officeDocument/2006/relationships/hyperlink" Target="https://education.gov.scot/improvement/self-evaluation/Applying%20nurture%20as%20a%20whole%20school%20approach%20-%20A%20framework%20to%20support%20self-evaluation"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ounsellingtutor.com/unconditional-positive-regard/"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youtube.com/watch?v=dgk7nmI_nXI"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FA4671F7-4D2C-4B1E-AED7-24676BE8B4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7842D7-C728-4EBD-982B-B8BE79E4DBBE}" type="slidenum">
              <a:rPr lang="en-US" altLang="en-US"/>
              <a:pPr eaLnBrk="1" hangingPunct="1"/>
              <a:t>1</a:t>
            </a:fld>
            <a:endParaRPr lang="en-US" altLang="en-US" dirty="0"/>
          </a:p>
        </p:txBody>
      </p:sp>
      <p:sp>
        <p:nvSpPr>
          <p:cNvPr id="15363" name="Rectangle 2">
            <a:extLst>
              <a:ext uri="{FF2B5EF4-FFF2-40B4-BE49-F238E27FC236}">
                <a16:creationId xmlns:a16="http://schemas.microsoft.com/office/drawing/2014/main" id="{D8E83BD0-7AE4-4323-9047-FC368929C520}"/>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FDECF5EC-C5EC-4723-8F4F-A75A20018F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950814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From Winston’s Wish. Supporting CYP: </a:t>
            </a:r>
          </a:p>
          <a:p>
            <a:r>
              <a:rPr lang="en-GB" sz="1200" b="1" kern="1200" dirty="0">
                <a:solidFill>
                  <a:schemeClr val="tx1"/>
                </a:solidFill>
                <a:effectLst/>
                <a:latin typeface="+mn-lt"/>
                <a:ea typeface="+mn-ea"/>
                <a:cs typeface="+mn-cs"/>
              </a:rPr>
              <a:t>More likely to be bereaved if living in poverty - highlighting children with complex learning needs more likely to experience bereavement.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Our immediate response might be to try and make things better for children, but we need to recognise:</a:t>
            </a:r>
          </a:p>
          <a:p>
            <a:pPr lvl="0"/>
            <a:r>
              <a:rPr lang="en-US" sz="1200" kern="1200" dirty="0">
                <a:solidFill>
                  <a:schemeClr val="tx1"/>
                </a:solidFill>
                <a:effectLst/>
                <a:latin typeface="+mn-lt"/>
                <a:ea typeface="+mn-ea"/>
                <a:cs typeface="+mn-cs"/>
              </a:rPr>
              <a:t>We have all have been through a hugely challenging experience and as a result have experienced many losses in our day to day lives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Focus on what</a:t>
            </a:r>
            <a:r>
              <a:rPr lang="en-US" sz="1200" b="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a:t>
            </a:r>
            <a:r>
              <a:rPr lang="en-US" sz="1200" b="0" kern="1200" dirty="0">
                <a:solidFill>
                  <a:schemeClr val="tx1"/>
                </a:solidFill>
                <a:effectLst/>
                <a:latin typeface="+mn-lt"/>
                <a:ea typeface="+mn-ea"/>
                <a:cs typeface="+mn-cs"/>
              </a:rPr>
              <a:t> can </a:t>
            </a:r>
            <a:r>
              <a:rPr lang="en-US" sz="1200" kern="1200" dirty="0">
                <a:solidFill>
                  <a:schemeClr val="tx1"/>
                </a:solidFill>
                <a:effectLst/>
                <a:latin typeface="+mn-lt"/>
                <a:ea typeface="+mn-ea"/>
                <a:cs typeface="+mn-cs"/>
              </a:rPr>
              <a:t>do to help children make sense of, recover from and grow positively through this difficult time and how they</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can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help themselves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COVID-19 impact  - </a:t>
            </a:r>
            <a:r>
              <a:rPr lang="en-US" sz="1200" b="1" kern="1200" dirty="0">
                <a:solidFill>
                  <a:schemeClr val="tx1"/>
                </a:solidFill>
                <a:effectLst/>
                <a:latin typeface="+mn-lt"/>
                <a:ea typeface="+mn-ea"/>
                <a:cs typeface="+mn-cs"/>
              </a:rPr>
              <a:t>we have no certain route map out of this, unprecedented </a:t>
            </a:r>
            <a:endParaRPr lang="en-GB"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Research shows us that adverse events in children’s lives can have a lasting impact</a:t>
            </a:r>
            <a:r>
              <a:rPr lang="en-GB" sz="1200" kern="1200" dirty="0">
                <a:solidFill>
                  <a:schemeClr val="tx1"/>
                </a:solidFill>
                <a:effectLst/>
                <a:latin typeface="+mn-lt"/>
                <a:ea typeface="+mn-ea"/>
                <a:cs typeface="+mn-cs"/>
              </a:rPr>
              <a:t> but </a:t>
            </a:r>
            <a:r>
              <a:rPr lang="en-US" sz="1200" kern="1200" dirty="0">
                <a:solidFill>
                  <a:schemeClr val="tx1"/>
                </a:solidFill>
                <a:effectLst/>
                <a:latin typeface="+mn-lt"/>
                <a:ea typeface="+mn-ea"/>
                <a:cs typeface="+mn-cs"/>
              </a:rPr>
              <a:t>it is often the accompanying change and uncertainty that isn’t recognized and supported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Gibbs et al.,2014  Shepard et al., 2017</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Acknowledging that not everyone will not have had the same experiences from the pandemic and that is ok</a:t>
            </a:r>
          </a:p>
          <a:p>
            <a:endParaRPr lang="en-GB" sz="1200" kern="1200" dirty="0">
              <a:solidFill>
                <a:schemeClr val="tx1"/>
              </a:solidFill>
              <a:effectLst/>
              <a:latin typeface="+mn-lt"/>
              <a:ea typeface="+mn-ea"/>
              <a:cs typeface="+mn-cs"/>
            </a:endParaRPr>
          </a:p>
          <a:p>
            <a:endParaRPr lang="en-GB"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27F2CDAC-D34B-4A09-A078-365BD0DAA087}" type="slidenum">
              <a:rPr lang="en-GB" smtClean="0"/>
              <a:t>10</a:t>
            </a:fld>
            <a:endParaRPr lang="en-GB"/>
          </a:p>
        </p:txBody>
      </p:sp>
    </p:spTree>
    <p:extLst>
      <p:ext uri="{BB962C8B-B14F-4D97-AF65-F5344CB8AC3E}">
        <p14:creationId xmlns:p14="http://schemas.microsoft.com/office/powerpoint/2010/main" val="2899768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Context – </a:t>
            </a:r>
          </a:p>
          <a:p>
            <a:r>
              <a:rPr lang="en-GB" sz="1200" kern="1200" dirty="0">
                <a:solidFill>
                  <a:schemeClr val="tx1"/>
                </a:solidFill>
                <a:effectLst/>
                <a:latin typeface="+mn-lt"/>
                <a:ea typeface="+mn-ea"/>
                <a:cs typeface="+mn-cs"/>
              </a:rPr>
              <a:t>Embedded in legislation, a lot that isn’t mentioned explicitly, but good loss and bereavement policy essential to good mental health, attainment, nurture.  All interconnected, national and local guidance bring this together.</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Recently announced programme for government with preventing and mitigating ACEs featuring heavily. It is a moral imperative. </a:t>
            </a:r>
          </a:p>
          <a:p>
            <a:r>
              <a:rPr lang="en-GB" sz="1200" u="sng" kern="1200" dirty="0">
                <a:solidFill>
                  <a:schemeClr val="tx1"/>
                </a:solidFill>
                <a:effectLst/>
                <a:latin typeface="+mn-lt"/>
                <a:ea typeface="+mn-ea"/>
                <a:cs typeface="+mn-cs"/>
                <a:hlinkClick r:id="rId3"/>
              </a:rPr>
              <a:t>https://beta.gov.scot/publications/delivering-today-investing-tomorrow-governments-programme-scotland-2018-19/</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They will do this by:</a:t>
            </a:r>
          </a:p>
          <a:p>
            <a:r>
              <a:rPr lang="en-GB" sz="1200" b="1" kern="1200" dirty="0">
                <a:solidFill>
                  <a:schemeClr val="tx1"/>
                </a:solidFill>
                <a:effectLst/>
                <a:latin typeface="+mn-lt"/>
                <a:ea typeface="+mn-ea"/>
                <a:cs typeface="+mn-cs"/>
              </a:rPr>
              <a:t>Tackling intergenerational approaches to support parents, families and children </a:t>
            </a:r>
            <a:r>
              <a:rPr lang="en-GB" sz="1200" kern="1200" dirty="0">
                <a:solidFill>
                  <a:schemeClr val="tx1"/>
                </a:solidFill>
                <a:effectLst/>
                <a:latin typeface="+mn-lt"/>
                <a:ea typeface="+mn-ea"/>
                <a:cs typeface="+mn-cs"/>
              </a:rPr>
              <a:t>– investing in perinatal and infant mental health, expanding support to young mothers through family nurse partnership and supporting parent and child victims of domestic abuse.</a:t>
            </a:r>
          </a:p>
          <a:p>
            <a:r>
              <a:rPr lang="en-GB" sz="1200" b="1" kern="1200" dirty="0">
                <a:solidFill>
                  <a:schemeClr val="tx1"/>
                </a:solidFill>
                <a:effectLst/>
                <a:latin typeface="+mn-lt"/>
                <a:ea typeface="+mn-ea"/>
                <a:cs typeface="+mn-cs"/>
              </a:rPr>
              <a:t>Preventing and mitigating adverse childhood experiences for children and young people </a:t>
            </a:r>
            <a:r>
              <a:rPr lang="en-GB" sz="1200" kern="1200" dirty="0">
                <a:solidFill>
                  <a:schemeClr val="tx1"/>
                </a:solidFill>
                <a:effectLst/>
                <a:latin typeface="+mn-lt"/>
                <a:ea typeface="+mn-ea"/>
                <a:cs typeface="+mn-cs"/>
              </a:rPr>
              <a:t>– investment in school nurses, counsellors and funding to support HWB interventions (attainment fund)</a:t>
            </a:r>
          </a:p>
          <a:p>
            <a:r>
              <a:rPr lang="en-GB" sz="1200" b="1" kern="1200" dirty="0">
                <a:solidFill>
                  <a:schemeClr val="tx1"/>
                </a:solidFill>
                <a:effectLst/>
                <a:latin typeface="+mn-lt"/>
                <a:ea typeface="+mn-ea"/>
                <a:cs typeface="+mn-cs"/>
              </a:rPr>
              <a:t>Developing an adversity and trauma informed workforce  </a:t>
            </a:r>
            <a:r>
              <a:rPr lang="en-GB" sz="1200" kern="1200" dirty="0">
                <a:solidFill>
                  <a:schemeClr val="tx1"/>
                </a:solidFill>
                <a:effectLst/>
                <a:latin typeface="+mn-lt"/>
                <a:ea typeface="+mn-ea"/>
                <a:cs typeface="+mn-cs"/>
              </a:rPr>
              <a:t>- national trauma training, testing potential approaches for enquiring with adults about ACEs and supporting schools to embed trauma informed and nurture approaches in response to ACEs</a:t>
            </a:r>
          </a:p>
          <a:p>
            <a:r>
              <a:rPr lang="en-GB" sz="1200" b="1" kern="1200" dirty="0">
                <a:solidFill>
                  <a:schemeClr val="tx1"/>
                </a:solidFill>
                <a:effectLst/>
                <a:latin typeface="+mn-lt"/>
                <a:ea typeface="+mn-ea"/>
                <a:cs typeface="+mn-cs"/>
              </a:rPr>
              <a:t>Increasing societal awareness and action across communities  - </a:t>
            </a:r>
            <a:r>
              <a:rPr lang="en-GB" sz="1200" kern="1200" dirty="0">
                <a:solidFill>
                  <a:schemeClr val="tx1"/>
                </a:solidFill>
                <a:effectLst/>
                <a:latin typeface="+mn-lt"/>
                <a:ea typeface="+mn-ea"/>
                <a:cs typeface="+mn-cs"/>
              </a:rPr>
              <a:t>working with Scottish Hub to raise awareness and support local communities to address ACEs and enable resilience </a:t>
            </a:r>
          </a:p>
          <a:p>
            <a:endParaRPr lang="en-GB" dirty="0"/>
          </a:p>
          <a:p>
            <a:r>
              <a:rPr lang="en-GB" dirty="0"/>
              <a:t>Link to Nicola Sturgeon Ted Talk on wellbeing -</a:t>
            </a:r>
            <a:r>
              <a:rPr lang="en-GB" baseline="0" dirty="0"/>
              <a:t> </a:t>
            </a:r>
            <a:r>
              <a:rPr lang="en-GB" dirty="0"/>
              <a:t> commitment to improving </a:t>
            </a:r>
            <a:r>
              <a:rPr lang="en-GB" dirty="0" err="1"/>
              <a:t>wb</a:t>
            </a:r>
            <a:r>
              <a:rPr lang="en-GB" dirty="0"/>
              <a:t> of our nation is clear – focus on healthy and happy population</a:t>
            </a:r>
            <a:r>
              <a:rPr lang="en-GB" baseline="0" dirty="0"/>
              <a:t> not just how wealthy we are – what governments should prioritise WB</a:t>
            </a:r>
          </a:p>
          <a:p>
            <a:endParaRPr lang="en-GB" baseline="0" dirty="0"/>
          </a:p>
          <a:p>
            <a:r>
              <a:rPr lang="en-GB" sz="1200" b="1" kern="1200" dirty="0">
                <a:solidFill>
                  <a:schemeClr val="tx1"/>
                </a:solidFill>
                <a:effectLst/>
                <a:latin typeface="+mn-lt"/>
                <a:ea typeface="+mn-ea"/>
                <a:cs typeface="+mn-cs"/>
              </a:rPr>
              <a:t>Transforming Psychological Trauma Framework (NHS Education Scotland)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Published in 2017 this is a framework designed to be relevant to the broad Scottish workforce.  Trauma is </a:t>
            </a:r>
            <a:r>
              <a:rPr lang="en-GB" sz="1200" kern="1200" dirty="0" err="1">
                <a:solidFill>
                  <a:schemeClr val="tx1"/>
                </a:solidFill>
                <a:effectLst/>
                <a:latin typeface="+mn-lt"/>
                <a:ea typeface="+mn-ea"/>
                <a:cs typeface="+mn-cs"/>
              </a:rPr>
              <a:t>everyones</a:t>
            </a:r>
            <a:r>
              <a:rPr lang="en-GB" sz="1200" kern="1200" dirty="0">
                <a:solidFill>
                  <a:schemeClr val="tx1"/>
                </a:solidFill>
                <a:effectLst/>
                <a:latin typeface="+mn-lt"/>
                <a:ea typeface="+mn-ea"/>
                <a:cs typeface="+mn-cs"/>
              </a:rPr>
              <a:t> business and advocated</a:t>
            </a:r>
            <a:r>
              <a:rPr lang="en-GB" sz="1200" kern="1200" baseline="0" dirty="0">
                <a:solidFill>
                  <a:schemeClr val="tx1"/>
                </a:solidFill>
                <a:effectLst/>
                <a:latin typeface="+mn-lt"/>
                <a:ea typeface="+mn-ea"/>
                <a:cs typeface="+mn-cs"/>
              </a:rPr>
              <a:t> for many in Scottish workforce to be trauma informed and detailed a knowledge and skills framework depending on your contact with those who have experienced adversity and trauma: trauma informed, trauma skilled, trauma enhanced, trauma specialist. The training plan was just launched June 2019 as a companion document to the framework and provides organisations with guidance on how to develop high quality training – links with PFG and MH strategy which also outline the need for high quality training in this area. </a:t>
            </a:r>
            <a:endParaRPr lang="en-GB" baseline="0" dirty="0"/>
          </a:p>
          <a:p>
            <a:endParaRPr lang="en-GB" baseline="0" dirty="0"/>
          </a:p>
          <a:p>
            <a:r>
              <a:rPr lang="en-GB" sz="1200" b="1" kern="1200" dirty="0">
                <a:solidFill>
                  <a:schemeClr val="tx1"/>
                </a:solidFill>
                <a:effectLst/>
                <a:latin typeface="+mn-lt"/>
                <a:ea typeface="+mn-ea"/>
                <a:cs typeface="+mn-cs"/>
              </a:rPr>
              <a:t>Applying Nurture as a whole school approach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self-evaluation framework provides a tool to support schools and early learning and childcare (ELC)settings who are applying a whole-school approach to nurture was published by Education Scotland in 2017. Links to work by K. </a:t>
            </a:r>
            <a:r>
              <a:rPr lang="en-GB" sz="1200" kern="1200" dirty="0" err="1">
                <a:solidFill>
                  <a:schemeClr val="tx1"/>
                </a:solidFill>
                <a:effectLst/>
                <a:latin typeface="+mn-lt"/>
                <a:ea typeface="+mn-ea"/>
                <a:cs typeface="+mn-cs"/>
              </a:rPr>
              <a:t>Weare</a:t>
            </a:r>
            <a:r>
              <a:rPr lang="en-GB" sz="1200" kern="1200" dirty="0">
                <a:solidFill>
                  <a:schemeClr val="tx1"/>
                </a:solidFill>
                <a:effectLst/>
                <a:latin typeface="+mn-lt"/>
                <a:ea typeface="+mn-ea"/>
                <a:cs typeface="+mn-cs"/>
              </a:rPr>
              <a:t> (2015) that highlights importance of approaches that adopt whole school thinking to promote social and emotional wellbeing.</a:t>
            </a:r>
          </a:p>
          <a:p>
            <a:r>
              <a:rPr lang="en-GB" sz="1200" u="sng" kern="1200" dirty="0">
                <a:solidFill>
                  <a:schemeClr val="tx1"/>
                </a:solidFill>
                <a:effectLst/>
                <a:latin typeface="+mn-lt"/>
                <a:ea typeface="+mn-ea"/>
                <a:cs typeface="+mn-cs"/>
                <a:hlinkClick r:id="rId4"/>
              </a:rPr>
              <a:t>https://education.gov.scot/improvement/self-evaluation/Applying%20nurture%20as%20a%20whole%20school%20approach%20-%20A%20framework%20to%20support%20self-evaluation</a:t>
            </a:r>
            <a:endParaRPr lang="en-GB" sz="1200" kern="1200" dirty="0">
              <a:solidFill>
                <a:schemeClr val="tx1"/>
              </a:solidFill>
              <a:effectLst/>
              <a:latin typeface="+mn-lt"/>
              <a:ea typeface="+mn-ea"/>
              <a:cs typeface="+mn-cs"/>
            </a:endParaRPr>
          </a:p>
          <a:p>
            <a:endParaRPr lang="en-GB" baseline="0" dirty="0"/>
          </a:p>
          <a:p>
            <a:r>
              <a:rPr lang="en-GB" dirty="0"/>
              <a:t>The Scottish Attainment Challenge is about achieving equity in education. This can be achieved by ensuring every child has the same opportunity to succeed, with a particular focus on closing the poverty-related attainment gap.</a:t>
            </a:r>
          </a:p>
          <a:p>
            <a:endParaRPr lang="en-GB" dirty="0"/>
          </a:p>
          <a:p>
            <a:r>
              <a:rPr lang="en-GB" sz="1200" kern="1200" dirty="0">
                <a:solidFill>
                  <a:schemeClr val="tx1"/>
                </a:solidFill>
                <a:effectLst/>
                <a:latin typeface="+mn-lt"/>
                <a:ea typeface="+mn-ea"/>
                <a:cs typeface="+mn-cs"/>
              </a:rPr>
              <a:t>Mental Health Strategy 2017-27</a:t>
            </a:r>
          </a:p>
          <a:p>
            <a:r>
              <a:rPr lang="en-GB" sz="1200" u="sng" kern="1200" dirty="0">
                <a:solidFill>
                  <a:schemeClr val="tx1"/>
                </a:solidFill>
                <a:effectLst/>
                <a:latin typeface="+mn-lt"/>
                <a:ea typeface="+mn-ea"/>
                <a:cs typeface="+mn-cs"/>
                <a:hlinkClick r:id="rId5"/>
              </a:rPr>
              <a:t>https://www.gov.scot/Resource/0051/00516047.pdf</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Recommended:</a:t>
            </a:r>
          </a:p>
          <a:p>
            <a:r>
              <a:rPr lang="en-GB" sz="1200" kern="1200" dirty="0">
                <a:solidFill>
                  <a:schemeClr val="tx1"/>
                </a:solidFill>
                <a:effectLst/>
                <a:latin typeface="+mn-lt"/>
                <a:ea typeface="+mn-ea"/>
                <a:cs typeface="+mn-cs"/>
              </a:rPr>
              <a:t>Action 1: Review Personal and Social Education (PSE), the role of pastoral guidance in local authority schools, and services for counselling for children and young people.  This has been completed and report published August 2018:</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Key</a:t>
            </a:r>
            <a:r>
              <a:rPr lang="en-GB" sz="1200" kern="1200" baseline="0" dirty="0">
                <a:solidFill>
                  <a:schemeClr val="tx1"/>
                </a:solidFill>
                <a:effectLst/>
                <a:latin typeface="+mn-lt"/>
                <a:ea typeface="+mn-ea"/>
                <a:cs typeface="+mn-cs"/>
              </a:rPr>
              <a:t> strengths:</a:t>
            </a:r>
          </a:p>
          <a:p>
            <a:r>
              <a:rPr lang="en-GB" sz="1200" kern="1200" baseline="0" dirty="0">
                <a:solidFill>
                  <a:schemeClr val="tx1"/>
                </a:solidFill>
                <a:effectLst/>
                <a:latin typeface="+mn-lt"/>
                <a:ea typeface="+mn-ea"/>
                <a:cs typeface="+mn-cs"/>
              </a:rPr>
              <a:t>Positive ethos and relationships supporting CYP WB</a:t>
            </a:r>
          </a:p>
          <a:p>
            <a:r>
              <a:rPr lang="en-GB" sz="1200" kern="1200" baseline="0" dirty="0">
                <a:solidFill>
                  <a:schemeClr val="tx1"/>
                </a:solidFill>
                <a:effectLst/>
                <a:latin typeface="+mn-lt"/>
                <a:ea typeface="+mn-ea"/>
                <a:cs typeface="+mn-cs"/>
              </a:rPr>
              <a:t>Commitment to universal supports and access to a staff member who knows them well</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Areas for improvement:</a:t>
            </a:r>
          </a:p>
          <a:p>
            <a:r>
              <a:rPr lang="en-GB" sz="1200" kern="1200" dirty="0">
                <a:solidFill>
                  <a:schemeClr val="tx1"/>
                </a:solidFill>
                <a:effectLst/>
                <a:latin typeface="+mn-lt"/>
                <a:ea typeface="+mn-ea"/>
                <a:cs typeface="+mn-cs"/>
              </a:rPr>
              <a:t>Continue</a:t>
            </a:r>
            <a:r>
              <a:rPr lang="en-GB" sz="1200" kern="1200" baseline="0" dirty="0">
                <a:solidFill>
                  <a:schemeClr val="tx1"/>
                </a:solidFill>
                <a:effectLst/>
                <a:latin typeface="+mn-lt"/>
                <a:ea typeface="+mn-ea"/>
                <a:cs typeface="+mn-cs"/>
              </a:rPr>
              <a:t> to review the role of PTPC to ensure balance between universal and targeted supports </a:t>
            </a:r>
          </a:p>
          <a:p>
            <a:r>
              <a:rPr lang="en-GB" sz="1200" kern="1200" baseline="0" dirty="0">
                <a:solidFill>
                  <a:schemeClr val="tx1"/>
                </a:solidFill>
                <a:effectLst/>
                <a:latin typeface="+mn-lt"/>
                <a:ea typeface="+mn-ea"/>
                <a:cs typeface="+mn-cs"/>
              </a:rPr>
              <a:t>Ensure that CYP learning experiences in PSE/HWB are of a consistently high quality – improve tracking and monitoring approaches to CYP progress in PSE/HWB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Action 2: Roll out mental health training for those who support young people in educational settings</a:t>
            </a:r>
          </a:p>
          <a:p>
            <a:endParaRPr lang="en-GB" dirty="0"/>
          </a:p>
          <a:p>
            <a:r>
              <a:rPr lang="en-GB" b="1" dirty="0"/>
              <a:t>ACEs</a:t>
            </a:r>
          </a:p>
          <a:p>
            <a:pPr algn="l"/>
            <a:r>
              <a:rPr lang="en-GB" sz="1200" dirty="0"/>
              <a:t>Original US study found two thirds of adults had experienced 1 or more ACES, English and Welsh study – 50% had experienced one</a:t>
            </a:r>
            <a:r>
              <a:rPr lang="en-GB" sz="1200" baseline="0" dirty="0"/>
              <a:t> </a:t>
            </a:r>
            <a:r>
              <a:rPr lang="en-GB" sz="1200" dirty="0"/>
              <a:t>or more ACES.</a:t>
            </a:r>
            <a:r>
              <a:rPr lang="en-GB" sz="1200" baseline="0" dirty="0"/>
              <a:t> </a:t>
            </a:r>
            <a:r>
              <a:rPr lang="en-GB" sz="1200" dirty="0"/>
              <a:t>1 in 5 in US study had 3 or more ACEs.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Both UK studies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demonstrate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strong links between early adverse experiences and poor health and social outcomes in adulthood. While there has not been a Scottish ACE survey,  a Scottish Public Health Network report, suggested that prevalence rates are likely to be similar to those reported in these studies. </a:t>
            </a:r>
          </a:p>
          <a:p>
            <a:r>
              <a:rPr lang="en-GB" sz="1200" u="sng" kern="1200" dirty="0">
                <a:solidFill>
                  <a:schemeClr val="tx1"/>
                </a:solidFill>
                <a:effectLst/>
                <a:latin typeface="+mn-lt"/>
                <a:ea typeface="+mn-ea"/>
                <a:cs typeface="+mn-cs"/>
                <a:hlinkClick r:id="rId6"/>
              </a:rPr>
              <a:t>http://www.healthscotland.scot/publications/tackling-the-attainment-gap-by-preventing-and-responding-to-adverse-childhood-experiences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paper (June 2017) has been produced to inform thinking about the impact of adverse childhood experiences and how to use the Pupil Equity Funding to reduce the attainment gap. It highlights key factors that play a role in children achieving their potential.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chemeClr val="tx1"/>
                </a:solidFill>
              </a:rPr>
              <a:t>“Schools are in a fantastic position to help support children and mitigate some of the effects that ACEs may have by recognising the factors which might affect children, building trusting relationships with them…and responding in a psychologically informed manner.” </a:t>
            </a:r>
            <a:endParaRPr lang="en-GB" sz="1200" dirty="0">
              <a:solidFill>
                <a:schemeClr val="tx1"/>
              </a:solidFill>
            </a:endParaRPr>
          </a:p>
          <a:p>
            <a:endParaRPr lang="en-GB" sz="1200" kern="1200" dirty="0">
              <a:solidFill>
                <a:schemeClr val="tx1"/>
              </a:solidFill>
              <a:effectLst/>
              <a:latin typeface="+mn-lt"/>
              <a:ea typeface="+mn-ea"/>
              <a:cs typeface="+mn-cs"/>
            </a:endParaRPr>
          </a:p>
          <a:p>
            <a:r>
              <a:rPr lang="en-GB" sz="1200" b="0" i="0" u="none" strike="noStrike" kern="1200" baseline="0" dirty="0">
                <a:solidFill>
                  <a:schemeClr val="tx1"/>
                </a:solidFill>
                <a:latin typeface="+mn-lt"/>
                <a:ea typeface="+mn-ea"/>
                <a:cs typeface="+mn-cs"/>
              </a:rPr>
              <a:t>The documentary </a:t>
            </a:r>
            <a:r>
              <a:rPr lang="en-GB" sz="1200" b="0" i="1" u="none" strike="noStrike" kern="1200" baseline="0" dirty="0">
                <a:solidFill>
                  <a:schemeClr val="tx1"/>
                </a:solidFill>
                <a:latin typeface="+mn-lt"/>
                <a:ea typeface="+mn-ea"/>
                <a:cs typeface="+mn-cs"/>
              </a:rPr>
              <a:t>Resilience: The Biology of Stress and the Science of Hope </a:t>
            </a:r>
            <a:r>
              <a:rPr lang="en-GB" sz="1200" b="0" i="0" u="none" strike="noStrike" kern="1200" baseline="0" dirty="0">
                <a:solidFill>
                  <a:schemeClr val="tx1"/>
                </a:solidFill>
                <a:latin typeface="+mn-lt"/>
                <a:ea typeface="+mn-ea"/>
                <a:cs typeface="+mn-cs"/>
              </a:rPr>
              <a:t>follows progress in America following the seminal ACEs study. It reveals how toxic stress can have significant impact in brain and body development of children, putting them at a greater risk for mental and physical health problems, homelessness, prison time, and early death. It highlights how professionals in paediatrics, education, and other fields in the US are using the ACEs evidence and field-tested therapies to prevent </a:t>
            </a:r>
          </a:p>
          <a:p>
            <a:r>
              <a:rPr lang="en-GB" sz="1200" b="0" i="0" u="none" strike="noStrike" kern="1200" baseline="0" dirty="0">
                <a:solidFill>
                  <a:schemeClr val="tx1"/>
                </a:solidFill>
                <a:latin typeface="+mn-lt"/>
                <a:ea typeface="+mn-ea"/>
                <a:cs typeface="+mn-cs"/>
              </a:rPr>
              <a:t>ACEs and protect children from the effects of toxic stress.</a:t>
            </a:r>
          </a:p>
          <a:p>
            <a:r>
              <a:rPr lang="en-GB" sz="1200" b="0" i="0" u="none" strike="noStrike" kern="1200" baseline="0" dirty="0">
                <a:solidFill>
                  <a:schemeClr val="tx1"/>
                </a:solidFill>
                <a:latin typeface="+mn-lt"/>
                <a:ea typeface="+mn-ea"/>
                <a:cs typeface="+mn-cs"/>
              </a:rPr>
              <a:t>A Scottish national tour showed the film across Scotland. NHS Health Scotland continues to organise screenings and panel discussions across the country. Between November 2017 and March 2018 the film has been seen by more than 1,300 people all of whom participated in panel discussions after the screening.</a:t>
            </a:r>
          </a:p>
          <a:p>
            <a:endParaRPr lang="en-GB" sz="1200" b="0" i="0" u="none" strike="noStrike" kern="1200" baseline="0" dirty="0">
              <a:solidFill>
                <a:schemeClr val="tx1"/>
              </a:solidFill>
              <a:latin typeface="+mn-lt"/>
              <a:ea typeface="+mn-ea"/>
              <a:cs typeface="+mn-cs"/>
            </a:endParaRPr>
          </a:p>
          <a:p>
            <a:pPr algn="l"/>
            <a:endParaRPr lang="en-GB" sz="1200" dirty="0"/>
          </a:p>
          <a:p>
            <a:endParaRPr lang="en-GB" dirty="0"/>
          </a:p>
          <a:p>
            <a:endParaRPr lang="en-GB" dirty="0"/>
          </a:p>
          <a:p>
            <a:endParaRPr lang="en-GB" dirty="0"/>
          </a:p>
        </p:txBody>
      </p:sp>
      <p:sp>
        <p:nvSpPr>
          <p:cNvPr id="4" name="Footer Placeholder 3"/>
          <p:cNvSpPr>
            <a:spLocks noGrp="1"/>
          </p:cNvSpPr>
          <p:nvPr>
            <p:ph type="ftr" sz="quarter" idx="10"/>
          </p:nvPr>
        </p:nvSpPr>
        <p:spPr/>
        <p:txBody>
          <a:bodyPr/>
          <a:lstStyle/>
          <a:p>
            <a:r>
              <a:rPr lang="en-GB">
                <a:solidFill>
                  <a:prstClr val="black"/>
                </a:solidFill>
              </a:rPr>
              <a:t>Compassionate and Connected Community</a:t>
            </a:r>
          </a:p>
        </p:txBody>
      </p:sp>
      <p:sp>
        <p:nvSpPr>
          <p:cNvPr id="5" name="Slide Number Placeholder 4"/>
          <p:cNvSpPr>
            <a:spLocks noGrp="1"/>
          </p:cNvSpPr>
          <p:nvPr>
            <p:ph type="sldNum" sz="quarter" idx="11"/>
          </p:nvPr>
        </p:nvSpPr>
        <p:spPr/>
        <p:txBody>
          <a:bodyPr/>
          <a:lstStyle/>
          <a:p>
            <a:fld id="{1238C683-9137-4122-84BD-5AA5692D6AF0}"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1214533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Choice of small groups or if would prefer to not take part can sit with us for duration of task.</a:t>
            </a:r>
          </a:p>
          <a:p>
            <a:r>
              <a:rPr lang="en-GB" dirty="0"/>
              <a:t>Feedback – how did it feel to share your story?</a:t>
            </a:r>
          </a:p>
          <a:p>
            <a:endParaRPr lang="en-GB"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fld id="{6DEB7EE2-04A2-4FB2-9625-C9C73AC4D32F}" type="slidenum">
              <a:rPr lang="en-US" altLang="en-US" smtClean="0"/>
              <a:pPr/>
              <a:t>12</a:t>
            </a:fld>
            <a:endParaRPr lang="en-US" altLang="en-US" dirty="0"/>
          </a:p>
        </p:txBody>
      </p:sp>
    </p:spTree>
    <p:extLst>
      <p:ext uri="{BB962C8B-B14F-4D97-AF65-F5344CB8AC3E}">
        <p14:creationId xmlns:p14="http://schemas.microsoft.com/office/powerpoint/2010/main" val="2210789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a:t>OGA clip was made by young people in Glasgow and just highlights the importance and the impact having OGA can have on a child/young person.</a:t>
            </a:r>
            <a:endParaRPr lang="en-GB" altLang="en-US" b="1" dirty="0"/>
          </a:p>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13</a:t>
            </a:fld>
            <a:endParaRPr lang="en-US" altLang="en-US" dirty="0"/>
          </a:p>
        </p:txBody>
      </p:sp>
    </p:spTree>
    <p:extLst>
      <p:ext uri="{BB962C8B-B14F-4D97-AF65-F5344CB8AC3E}">
        <p14:creationId xmlns:p14="http://schemas.microsoft.com/office/powerpoint/2010/main" val="1383417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80144C59-0E7F-4B13-A5BC-E6BA903B6421}"/>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A185FD94-34EB-4C0B-800C-C631CE5CA1F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fld id="{6DEB7EE2-04A2-4FB2-9625-C9C73AC4D32F}" type="slidenum">
              <a:rPr lang="en-US" altLang="en-US" smtClean="0"/>
              <a:pPr/>
              <a:t>15</a:t>
            </a:fld>
            <a:endParaRPr lang="en-US" altLang="en-US" dirty="0"/>
          </a:p>
        </p:txBody>
      </p:sp>
    </p:spTree>
    <p:extLst>
      <p:ext uri="{BB962C8B-B14F-4D97-AF65-F5344CB8AC3E}">
        <p14:creationId xmlns:p14="http://schemas.microsoft.com/office/powerpoint/2010/main" val="1092417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Grief has many themes, but we sometimes approach grief with the unrealistic expectation and need for grief to be straightforward.</a:t>
            </a:r>
          </a:p>
          <a:p>
            <a:r>
              <a:rPr lang="en-GB" dirty="0"/>
              <a:t>Fantasy vs. Reality</a:t>
            </a:r>
          </a:p>
          <a:p>
            <a:endParaRPr lang="en-GB"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fld id="{6DEB7EE2-04A2-4FB2-9625-C9C73AC4D32F}" type="slidenum">
              <a:rPr lang="en-US" altLang="en-US" smtClean="0"/>
              <a:pPr/>
              <a:t>16</a:t>
            </a:fld>
            <a:endParaRPr lang="en-US" altLang="en-US" dirty="0"/>
          </a:p>
        </p:txBody>
      </p:sp>
    </p:spTree>
    <p:extLst>
      <p:ext uri="{BB962C8B-B14F-4D97-AF65-F5344CB8AC3E}">
        <p14:creationId xmlns:p14="http://schemas.microsoft.com/office/powerpoint/2010/main" val="2634197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slides give a selected overview of theories of grief; contemporary attempts to make meaning out of loss experiences. </a:t>
            </a:r>
          </a:p>
          <a:p>
            <a:pPr algn="l" fontAlgn="base"/>
            <a:r>
              <a:rPr lang="en-US" b="0" i="0" dirty="0">
                <a:solidFill>
                  <a:srgbClr val="666666"/>
                </a:solidFill>
                <a:effectLst/>
                <a:latin typeface="Arial" panose="020B0604020202020204" pitchFamily="34" charset="0"/>
              </a:rPr>
              <a:t>They all understand grief to involve a painful emotional adjustment which takes time and cannot be hurried along. This appears to be universally true, although each person’s grief experience will be unique.</a:t>
            </a:r>
          </a:p>
          <a:p>
            <a:pPr algn="l" fontAlgn="base"/>
            <a:r>
              <a:rPr lang="en-US" b="0" i="0" dirty="0">
                <a:solidFill>
                  <a:srgbClr val="666666"/>
                </a:solidFill>
                <a:effectLst/>
                <a:latin typeface="Arial" panose="020B0604020202020204" pitchFamily="34" charset="0"/>
              </a:rPr>
              <a:t>Also, rather than being in contradiction to each other each theory helps to present a piece of the larger puzzle in the grief process demonstrating collectively that grief is a complex process that holds both universal characteristics and unique variations.</a:t>
            </a:r>
          </a:p>
          <a:p>
            <a:endParaRPr lang="en-GB" dirty="0"/>
          </a:p>
        </p:txBody>
      </p:sp>
      <p:sp>
        <p:nvSpPr>
          <p:cNvPr id="4" name="Slide Number Placeholder 3"/>
          <p:cNvSpPr>
            <a:spLocks noGrp="1"/>
          </p:cNvSpPr>
          <p:nvPr>
            <p:ph type="sldNum" sz="quarter" idx="5"/>
          </p:nvPr>
        </p:nvSpPr>
        <p:spPr/>
        <p:txBody>
          <a:bodyPr/>
          <a:lstStyle/>
          <a:p>
            <a:fld id="{B6464455-932D-4BED-BEA2-8195F4CD7BFD}" type="slidenum">
              <a:rPr lang="en-GB" altLang="en-US" smtClean="0"/>
              <a:pPr/>
              <a:t>17</a:t>
            </a:fld>
            <a:endParaRPr lang="en-GB" altLang="en-US"/>
          </a:p>
        </p:txBody>
      </p:sp>
    </p:spTree>
    <p:extLst>
      <p:ext uri="{BB962C8B-B14F-4D97-AF65-F5344CB8AC3E}">
        <p14:creationId xmlns:p14="http://schemas.microsoft.com/office/powerpoint/2010/main" val="1106053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a:defRPr/>
            </a:pPr>
            <a:endParaRPr lang="en-GB"/>
          </a:p>
        </p:txBody>
      </p:sp>
      <p:sp>
        <p:nvSpPr>
          <p:cNvPr id="5" name="Footer Placeholder 4"/>
          <p:cNvSpPr>
            <a:spLocks noGrp="1"/>
          </p:cNvSpPr>
          <p:nvPr>
            <p:ph type="ftr" sz="quarter" idx="4"/>
          </p:nvPr>
        </p:nvSpPr>
        <p:spPr/>
        <p:txBody>
          <a:bodyPr/>
          <a:lstStyle/>
          <a:p>
            <a:pPr>
              <a:defRPr/>
            </a:pPr>
            <a:endParaRPr lang="en-GB"/>
          </a:p>
        </p:txBody>
      </p:sp>
      <p:sp>
        <p:nvSpPr>
          <p:cNvPr id="6" name="Slide Number Placeholder 5"/>
          <p:cNvSpPr>
            <a:spLocks noGrp="1"/>
          </p:cNvSpPr>
          <p:nvPr>
            <p:ph type="sldNum" sz="quarter" idx="5"/>
          </p:nvPr>
        </p:nvSpPr>
        <p:spPr/>
        <p:txBody>
          <a:bodyPr/>
          <a:lstStyle/>
          <a:p>
            <a:fld id="{B6464455-932D-4BED-BEA2-8195F4CD7BFD}" type="slidenum">
              <a:rPr lang="en-GB" altLang="en-US" smtClean="0"/>
              <a:pPr/>
              <a:t>18</a:t>
            </a:fld>
            <a:endParaRPr lang="en-GB" altLang="en-US"/>
          </a:p>
        </p:txBody>
      </p:sp>
    </p:spTree>
    <p:extLst>
      <p:ext uri="{BB962C8B-B14F-4D97-AF65-F5344CB8AC3E}">
        <p14:creationId xmlns:p14="http://schemas.microsoft.com/office/powerpoint/2010/main" val="2681046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666666"/>
                </a:solidFill>
                <a:effectLst/>
                <a:latin typeface="Arial" panose="020B0604020202020204" pitchFamily="34" charset="0"/>
              </a:rPr>
              <a:t>The grief cycle model is a useful perspective for understanding our own and other people’s emotional reaction to personal trauma and change, irrespective of the cause. The model was originally developed to explain the experience of those dying from terminal illness. It is now also widely used to explain the process of grief more broadly.</a:t>
            </a:r>
          </a:p>
          <a:p>
            <a:pPr algn="l" fontAlgn="base"/>
            <a:r>
              <a:rPr lang="en-US" b="0" i="0" dirty="0">
                <a:solidFill>
                  <a:srgbClr val="666666"/>
                </a:solidFill>
                <a:effectLst/>
                <a:latin typeface="Arial" panose="020B0604020202020204" pitchFamily="34" charset="0"/>
              </a:rPr>
              <a:t>From this model’s perspective, it is important to note that grief is not a linear process. Grief is considered to be fluid and as a result it is believed that most people do not progress through the stages of this model in an orderly manner (Baxter &amp; Diehl, 1998)</a:t>
            </a:r>
            <a:endParaRPr lang="en-GB" dirty="0"/>
          </a:p>
          <a:p>
            <a:endParaRPr lang="en-GB" dirty="0"/>
          </a:p>
        </p:txBody>
      </p:sp>
      <p:sp>
        <p:nvSpPr>
          <p:cNvPr id="4" name="Header Placeholder 3"/>
          <p:cNvSpPr>
            <a:spLocks noGrp="1"/>
          </p:cNvSpPr>
          <p:nvPr>
            <p:ph type="hdr" sz="quarter"/>
          </p:nvPr>
        </p:nvSpPr>
        <p:spPr/>
        <p:txBody>
          <a:bodyPr/>
          <a:lstStyle/>
          <a:p>
            <a:pPr>
              <a:defRPr/>
            </a:pPr>
            <a:endParaRPr lang="en-GB"/>
          </a:p>
        </p:txBody>
      </p:sp>
      <p:sp>
        <p:nvSpPr>
          <p:cNvPr id="5" name="Footer Placeholder 4"/>
          <p:cNvSpPr>
            <a:spLocks noGrp="1"/>
          </p:cNvSpPr>
          <p:nvPr>
            <p:ph type="ftr" sz="quarter" idx="4"/>
          </p:nvPr>
        </p:nvSpPr>
        <p:spPr/>
        <p:txBody>
          <a:bodyPr/>
          <a:lstStyle/>
          <a:p>
            <a:pPr>
              <a:defRPr/>
            </a:pPr>
            <a:endParaRPr lang="en-GB"/>
          </a:p>
        </p:txBody>
      </p:sp>
      <p:sp>
        <p:nvSpPr>
          <p:cNvPr id="6" name="Slide Number Placeholder 5"/>
          <p:cNvSpPr>
            <a:spLocks noGrp="1"/>
          </p:cNvSpPr>
          <p:nvPr>
            <p:ph type="sldNum" sz="quarter" idx="5"/>
          </p:nvPr>
        </p:nvSpPr>
        <p:spPr/>
        <p:txBody>
          <a:bodyPr/>
          <a:lstStyle/>
          <a:p>
            <a:fld id="{B6464455-932D-4BED-BEA2-8195F4CD7BFD}" type="slidenum">
              <a:rPr lang="en-GB" altLang="en-US" smtClean="0"/>
              <a:pPr/>
              <a:t>19</a:t>
            </a:fld>
            <a:endParaRPr lang="en-GB" altLang="en-US"/>
          </a:p>
        </p:txBody>
      </p:sp>
    </p:spTree>
    <p:extLst>
      <p:ext uri="{BB962C8B-B14F-4D97-AF65-F5344CB8AC3E}">
        <p14:creationId xmlns:p14="http://schemas.microsoft.com/office/powerpoint/2010/main" val="493274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fld id="{6DEB7EE2-04A2-4FB2-9625-C9C73AC4D32F}" type="slidenum">
              <a:rPr lang="en-US" altLang="en-US" smtClean="0"/>
              <a:pPr/>
              <a:t>2</a:t>
            </a:fld>
            <a:endParaRPr lang="en-US" altLang="en-US" dirty="0"/>
          </a:p>
        </p:txBody>
      </p:sp>
    </p:spTree>
    <p:extLst>
      <p:ext uri="{BB962C8B-B14F-4D97-AF65-F5344CB8AC3E}">
        <p14:creationId xmlns:p14="http://schemas.microsoft.com/office/powerpoint/2010/main" val="466318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Relationally based perspective of development. </a:t>
            </a:r>
            <a:r>
              <a:rPr lang="en-US" b="0" i="1" dirty="0">
                <a:solidFill>
                  <a:srgbClr val="000000"/>
                </a:solidFill>
                <a:effectLst/>
                <a:latin typeface="ff0"/>
              </a:rPr>
              <a:t>Bowlby's (1980)attachment theory focuses on intrapersonal processes in adaptation to relationship loss</a:t>
            </a:r>
            <a:endParaRPr lang="en-US" b="0" i="0" dirty="0">
              <a:solidFill>
                <a:srgbClr val="666666"/>
              </a:solidFill>
              <a:effectLst/>
              <a:latin typeface="Arial" panose="020B0604020202020204" pitchFamily="34" charset="0"/>
            </a:endParaRPr>
          </a:p>
          <a:p>
            <a:endParaRPr lang="en-GB" dirty="0"/>
          </a:p>
          <a:p>
            <a:pPr algn="l" fontAlgn="base"/>
            <a:r>
              <a:rPr lang="en-US" b="0" i="0" dirty="0">
                <a:solidFill>
                  <a:srgbClr val="666666"/>
                </a:solidFill>
                <a:effectLst/>
                <a:latin typeface="Arial" panose="020B0604020202020204" pitchFamily="34" charset="0"/>
              </a:rPr>
              <a:t>Bowlby argues that attachments develop early in life and offer security and survival for the individual. It is when these affectional attachments are broken or lost, that individuals experience distress and emotional disturbance such as anxiety, crying and anger (Freeman, 2005). These emotions are often expressed as mourning. Bowlby suggests that there are four general phases of mourning that include: numbing, yearning and searching, disorganization, reorganization.</a:t>
            </a:r>
          </a:p>
          <a:p>
            <a:endParaRPr lang="en-GB" dirty="0"/>
          </a:p>
          <a:p>
            <a:endParaRPr lang="en-GB"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fld id="{6DEB7EE2-04A2-4FB2-9625-C9C73AC4D32F}" type="slidenum">
              <a:rPr lang="en-US" altLang="en-US" smtClean="0"/>
              <a:pPr/>
              <a:t>20</a:t>
            </a:fld>
            <a:endParaRPr lang="en-US" altLang="en-US" dirty="0"/>
          </a:p>
        </p:txBody>
      </p:sp>
    </p:spTree>
    <p:extLst>
      <p:ext uri="{BB962C8B-B14F-4D97-AF65-F5344CB8AC3E}">
        <p14:creationId xmlns:p14="http://schemas.microsoft.com/office/powerpoint/2010/main" val="4127890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Relationally based perspective of development. </a:t>
            </a:r>
            <a:r>
              <a:rPr lang="en-US" b="0" i="1" dirty="0">
                <a:solidFill>
                  <a:srgbClr val="000000"/>
                </a:solidFill>
                <a:effectLst/>
                <a:latin typeface="ff0"/>
              </a:rPr>
              <a:t>Bowlby's (1980)attachment theory focuses on intrapersonal processes in adaptation to relationship loss</a:t>
            </a:r>
            <a:endParaRPr lang="en-US" b="0" i="0" dirty="0">
              <a:solidFill>
                <a:srgbClr val="666666"/>
              </a:solidFill>
              <a:effectLst/>
              <a:latin typeface="Arial" panose="020B0604020202020204" pitchFamily="34" charset="0"/>
            </a:endParaRPr>
          </a:p>
          <a:p>
            <a:endParaRPr lang="en-GB" dirty="0"/>
          </a:p>
          <a:p>
            <a:pPr algn="l" fontAlgn="base"/>
            <a:r>
              <a:rPr lang="en-US" b="0" i="0" dirty="0">
                <a:solidFill>
                  <a:srgbClr val="666666"/>
                </a:solidFill>
                <a:effectLst/>
                <a:latin typeface="Arial" panose="020B0604020202020204" pitchFamily="34" charset="0"/>
              </a:rPr>
              <a:t>Bowlby argues that attachments develop early in life and offer security and survival for the individual. It is when these affectional attachments are broken or lost, that individuals experience distress and emotional disturbance such as anxiety, crying and anger (Freeman, 2005). These emotions are often expressed as mourning. Bowlby suggests that there are four general phases of mourning that include: numbing, yearning and searching, disorganization, reorganization.</a:t>
            </a:r>
          </a:p>
          <a:p>
            <a:endParaRPr lang="en-GB" dirty="0"/>
          </a:p>
          <a:p>
            <a:endParaRPr lang="en-GB"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fld id="{6DEB7EE2-04A2-4FB2-9625-C9C73AC4D32F}" type="slidenum">
              <a:rPr lang="en-US" altLang="en-US" smtClean="0"/>
              <a:pPr/>
              <a:t>21</a:t>
            </a:fld>
            <a:endParaRPr lang="en-US" altLang="en-US" dirty="0"/>
          </a:p>
        </p:txBody>
      </p:sp>
    </p:spTree>
    <p:extLst>
      <p:ext uri="{BB962C8B-B14F-4D97-AF65-F5344CB8AC3E}">
        <p14:creationId xmlns:p14="http://schemas.microsoft.com/office/powerpoint/2010/main" val="24286703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656276"/>
                </a:solidFill>
                <a:effectLst/>
                <a:latin typeface="SinkinSans-Regular"/>
              </a:rPr>
              <a:t>Silverman &amp; </a:t>
            </a:r>
            <a:r>
              <a:rPr lang="en-US" b="0" i="0" dirty="0" err="1">
                <a:solidFill>
                  <a:srgbClr val="656276"/>
                </a:solidFill>
                <a:effectLst/>
                <a:latin typeface="SinkinSans-Regular"/>
              </a:rPr>
              <a:t>Klass</a:t>
            </a:r>
            <a:r>
              <a:rPr lang="en-US" b="0" i="0" dirty="0">
                <a:solidFill>
                  <a:srgbClr val="656276"/>
                </a:solidFill>
                <a:effectLst/>
                <a:latin typeface="SinkinSans-Regular"/>
              </a:rPr>
              <a:t> (1996) suggested a new paradigm, rooted in the observation of healthy grief that did not resolve by detaching from the deceased, but rather in creating a new relationship with the deceased. When a loved one dies you slowly find ways to adjust and redefine your relationship with that person, allowing for a continued bond with that person that will endure, in different ways and to varying degrees, throughout your life.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Header Placeholder 3"/>
          <p:cNvSpPr>
            <a:spLocks noGrp="1"/>
          </p:cNvSpPr>
          <p:nvPr>
            <p:ph type="hdr" sz="quarter"/>
          </p:nvPr>
        </p:nvSpPr>
        <p:spPr/>
        <p:txBody>
          <a:bodyPr/>
          <a:lstStyle/>
          <a:p>
            <a:pPr>
              <a:defRPr/>
            </a:pPr>
            <a:endParaRPr lang="en-GB"/>
          </a:p>
        </p:txBody>
      </p:sp>
      <p:sp>
        <p:nvSpPr>
          <p:cNvPr id="5" name="Footer Placeholder 4"/>
          <p:cNvSpPr>
            <a:spLocks noGrp="1"/>
          </p:cNvSpPr>
          <p:nvPr>
            <p:ph type="ftr" sz="quarter" idx="4"/>
          </p:nvPr>
        </p:nvSpPr>
        <p:spPr/>
        <p:txBody>
          <a:bodyPr/>
          <a:lstStyle/>
          <a:p>
            <a:pPr>
              <a:defRPr/>
            </a:pPr>
            <a:endParaRPr lang="en-GB"/>
          </a:p>
        </p:txBody>
      </p:sp>
      <p:sp>
        <p:nvSpPr>
          <p:cNvPr id="6" name="Slide Number Placeholder 5"/>
          <p:cNvSpPr>
            <a:spLocks noGrp="1"/>
          </p:cNvSpPr>
          <p:nvPr>
            <p:ph type="sldNum" sz="quarter" idx="5"/>
          </p:nvPr>
        </p:nvSpPr>
        <p:spPr/>
        <p:txBody>
          <a:bodyPr/>
          <a:lstStyle/>
          <a:p>
            <a:fld id="{B6464455-932D-4BED-BEA2-8195F4CD7BFD}" type="slidenum">
              <a:rPr lang="en-GB" altLang="en-US" smtClean="0"/>
              <a:pPr/>
              <a:t>22</a:t>
            </a:fld>
            <a:endParaRPr lang="en-GB" altLang="en-US"/>
          </a:p>
        </p:txBody>
      </p:sp>
    </p:spTree>
    <p:extLst>
      <p:ext uri="{BB962C8B-B14F-4D97-AF65-F5344CB8AC3E}">
        <p14:creationId xmlns:p14="http://schemas.microsoft.com/office/powerpoint/2010/main" val="3176379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a:t>
            </a:r>
            <a:r>
              <a:rPr lang="en-GB" sz="1200" b="1" i="0" kern="1200" dirty="0">
                <a:solidFill>
                  <a:schemeClr val="tx1"/>
                </a:solidFill>
                <a:effectLst/>
                <a:latin typeface="+mn-lt"/>
                <a:ea typeface="+mn-ea"/>
                <a:cs typeface="+mn-cs"/>
              </a:rPr>
              <a:t>Day of the Dead</a:t>
            </a: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Día de Muertos</a:t>
            </a:r>
            <a:r>
              <a:rPr lang="en-GB" sz="1200" b="0" i="0" kern="1200" dirty="0">
                <a:solidFill>
                  <a:schemeClr val="tx1"/>
                </a:solidFill>
                <a:effectLst/>
                <a:latin typeface="+mn-lt"/>
                <a:ea typeface="+mn-ea"/>
                <a:cs typeface="+mn-cs"/>
              </a:rPr>
              <a:t> or </a:t>
            </a:r>
            <a:r>
              <a:rPr lang="en-GB" sz="1200" b="0" i="1" kern="1200" dirty="0">
                <a:solidFill>
                  <a:schemeClr val="tx1"/>
                </a:solidFill>
                <a:effectLst/>
                <a:latin typeface="+mn-lt"/>
                <a:ea typeface="+mn-ea"/>
                <a:cs typeface="+mn-cs"/>
              </a:rPr>
              <a:t>Día de </a:t>
            </a:r>
            <a:r>
              <a:rPr lang="en-GB" sz="1200" b="0" i="1" kern="1200" dirty="0" err="1">
                <a:solidFill>
                  <a:schemeClr val="tx1"/>
                </a:solidFill>
                <a:effectLst/>
                <a:latin typeface="+mn-lt"/>
                <a:ea typeface="+mn-ea"/>
                <a:cs typeface="+mn-cs"/>
              </a:rPr>
              <a:t>los</a:t>
            </a:r>
            <a:r>
              <a:rPr lang="en-GB" sz="1200" b="0" i="1" kern="1200" dirty="0">
                <a:solidFill>
                  <a:schemeClr val="tx1"/>
                </a:solidFill>
                <a:effectLst/>
                <a:latin typeface="+mn-lt"/>
                <a:ea typeface="+mn-ea"/>
                <a:cs typeface="+mn-cs"/>
              </a:rPr>
              <a:t> Muertos</a:t>
            </a:r>
            <a:r>
              <a:rPr lang="en-GB" sz="1200" b="0" i="0" kern="1200" dirty="0">
                <a:solidFill>
                  <a:schemeClr val="tx1"/>
                </a:solidFill>
                <a:effectLst/>
                <a:latin typeface="+mn-lt"/>
                <a:ea typeface="+mn-ea"/>
                <a:cs typeface="+mn-cs"/>
              </a:rPr>
              <a:t>) is a holiday celebrated on the 1st and 2nd of November in Mexico and exemplifies the ongoing relationship that mourners can have with the dead. It has a much less solemn tone and is portrayed as a holiday of joyful celebration rather than mourning.</a:t>
            </a:r>
            <a:r>
              <a:rPr lang="en-GB" sz="1200" b="0" i="0" u="none" strike="noStrike" kern="1200" baseline="300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The multi-day holiday involves family and friends gathering to pay respects and to remember friends and family members who have died. These celebrations can take a humorous tone, as celebrants remember funny events and anecdotes about the departed.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mn-lt"/>
                <a:ea typeface="+mn-ea"/>
                <a:cs typeface="+mn-cs"/>
              </a:rPr>
              <a:t>This has been shown in the Pixar film Coco (2017), which can be used in teaching to help children and YP understand expressions of loss and change.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mn-lt"/>
                <a:ea typeface="+mn-ea"/>
                <a:cs typeface="+mn-cs"/>
              </a:rPr>
              <a:t>What are your thoughts on this alternate expression of grief?</a:t>
            </a:r>
          </a:p>
          <a:p>
            <a:endParaRPr lang="en-GB" dirty="0"/>
          </a:p>
          <a:p>
            <a:endParaRPr lang="en-GB"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fld id="{6DEB7EE2-04A2-4FB2-9625-C9C73AC4D32F}" type="slidenum">
              <a:rPr lang="en-US" altLang="en-US" smtClean="0"/>
              <a:pPr/>
              <a:t>23</a:t>
            </a:fld>
            <a:endParaRPr lang="en-US" altLang="en-US" dirty="0"/>
          </a:p>
        </p:txBody>
      </p:sp>
    </p:spTree>
    <p:extLst>
      <p:ext uri="{BB962C8B-B14F-4D97-AF65-F5344CB8AC3E}">
        <p14:creationId xmlns:p14="http://schemas.microsoft.com/office/powerpoint/2010/main" val="264419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11111"/>
                </a:solidFill>
                <a:effectLst/>
                <a:latin typeface="Roboto" panose="02000000000000000000" pitchFamily="2" charset="0"/>
              </a:rPr>
              <a:t>Tonkin’s theory of grief suggests that</a:t>
            </a:r>
            <a:r>
              <a:rPr lang="en-US" b="1" i="0" dirty="0">
                <a:solidFill>
                  <a:srgbClr val="111111"/>
                </a:solidFill>
                <a:effectLst/>
                <a:latin typeface="Roboto" panose="02000000000000000000" pitchFamily="2" charset="0"/>
              </a:rPr>
              <a:t> </a:t>
            </a:r>
            <a:r>
              <a:rPr lang="en-US" b="0" i="0" dirty="0">
                <a:solidFill>
                  <a:srgbClr val="111111"/>
                </a:solidFill>
                <a:effectLst/>
                <a:latin typeface="Roboto" panose="02000000000000000000" pitchFamily="2" charset="0"/>
              </a:rPr>
              <a:t>over time, your grief will stay much the same, but your life will begin to grow around it. You will have new experiences, meet new people, and begin to find moments of enjoyment. Slowly, these moments may grow more frequent and the outer circle will grow a little bigger.</a:t>
            </a:r>
            <a:endParaRPr lang="en-GB" dirty="0"/>
          </a:p>
        </p:txBody>
      </p:sp>
      <p:sp>
        <p:nvSpPr>
          <p:cNvPr id="4" name="Slide Number Placeholder 3"/>
          <p:cNvSpPr>
            <a:spLocks noGrp="1"/>
          </p:cNvSpPr>
          <p:nvPr>
            <p:ph type="sldNum" sz="quarter" idx="5"/>
          </p:nvPr>
        </p:nvSpPr>
        <p:spPr/>
        <p:txBody>
          <a:bodyPr/>
          <a:lstStyle/>
          <a:p>
            <a:fld id="{B6464455-932D-4BED-BEA2-8195F4CD7BFD}" type="slidenum">
              <a:rPr lang="en-GB" altLang="en-US" smtClean="0"/>
              <a:pPr/>
              <a:t>24</a:t>
            </a:fld>
            <a:endParaRPr lang="en-GB" altLang="en-US"/>
          </a:p>
        </p:txBody>
      </p:sp>
    </p:spTree>
    <p:extLst>
      <p:ext uri="{BB962C8B-B14F-4D97-AF65-F5344CB8AC3E}">
        <p14:creationId xmlns:p14="http://schemas.microsoft.com/office/powerpoint/2010/main" val="3800357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111111"/>
                </a:solidFill>
                <a:effectLst/>
                <a:latin typeface="Roboto" panose="02000000000000000000" pitchFamily="2" charset="0"/>
              </a:rPr>
              <a:t>The dual process model of grief provides a </a:t>
            </a:r>
            <a:r>
              <a:rPr lang="en-US" b="0" i="0" dirty="0">
                <a:solidFill>
                  <a:srgbClr val="004B74"/>
                </a:solidFill>
                <a:effectLst/>
                <a:latin typeface="Open Sans" panose="020B0606030504020204" pitchFamily="34" charset="0"/>
              </a:rPr>
              <a:t>holistic model of loss and grief, stating that </a:t>
            </a:r>
            <a:r>
              <a:rPr lang="en-US" b="0" i="0" dirty="0">
                <a:solidFill>
                  <a:srgbClr val="111111"/>
                </a:solidFill>
                <a:effectLst/>
                <a:latin typeface="Roboto" panose="02000000000000000000" pitchFamily="2" charset="0"/>
              </a:rPr>
              <a:t>both</a:t>
            </a:r>
            <a:r>
              <a:rPr lang="en-US" b="1" i="0" dirty="0">
                <a:solidFill>
                  <a:srgbClr val="111111"/>
                </a:solidFill>
                <a:effectLst/>
                <a:latin typeface="Roboto" panose="02000000000000000000" pitchFamily="2" charset="0"/>
              </a:rPr>
              <a:t> denying and avoiding are important parts of a healthy grieving process</a:t>
            </a:r>
            <a:r>
              <a:rPr lang="en-US" b="0" i="0" dirty="0">
                <a:solidFill>
                  <a:srgbClr val="111111"/>
                </a:solidFill>
                <a:effectLst/>
                <a:latin typeface="Roboto" panose="02000000000000000000" pitchFamily="2" charset="0"/>
              </a:rPr>
              <a:t>. </a:t>
            </a:r>
          </a:p>
          <a:p>
            <a:pPr algn="l" fontAlgn="base"/>
            <a:r>
              <a:rPr lang="en-US" b="0" i="0" dirty="0">
                <a:solidFill>
                  <a:srgbClr val="333333"/>
                </a:solidFill>
                <a:effectLst/>
                <a:latin typeface="Roboto" panose="02000000000000000000" pitchFamily="2" charset="0"/>
              </a:rPr>
              <a:t>The dual process model of coping places no judgement on individuals within the grieving process as the counsellor will view the client with </a:t>
            </a:r>
            <a:r>
              <a:rPr lang="en-US" b="0" i="0" u="none" strike="noStrike" dirty="0">
                <a:solidFill>
                  <a:srgbClr val="3E7A32"/>
                </a:solidFill>
                <a:effectLst/>
                <a:latin typeface="Roboto" panose="02000000000000000000" pitchFamily="2" charset="0"/>
                <a:hlinkClick r:id="rId3"/>
              </a:rPr>
              <a:t>unconditional positive regard</a:t>
            </a:r>
            <a:r>
              <a:rPr lang="en-US" b="0" i="0" dirty="0">
                <a:solidFill>
                  <a:srgbClr val="333333"/>
                </a:solidFill>
                <a:effectLst/>
                <a:latin typeface="Roboto" panose="02000000000000000000" pitchFamily="2" charset="0"/>
              </a:rPr>
              <a:t>.  No one method of coping (loss-orientated or restoration-orientated) is better than the other.</a:t>
            </a:r>
          </a:p>
          <a:p>
            <a:pPr algn="l" fontAlgn="base"/>
            <a:r>
              <a:rPr lang="en-US" b="0" i="0" dirty="0">
                <a:solidFill>
                  <a:srgbClr val="333333"/>
                </a:solidFill>
                <a:effectLst/>
                <a:latin typeface="Roboto" panose="02000000000000000000" pitchFamily="2" charset="0"/>
              </a:rPr>
              <a:t>This is an inclusive and holistic model, focusing on</a:t>
            </a:r>
            <a:r>
              <a:rPr lang="en-US" b="0" i="0" u="none" strike="noStrike" dirty="0">
                <a:solidFill>
                  <a:srgbClr val="3E7A32"/>
                </a:solidFill>
                <a:effectLst/>
                <a:latin typeface="Roboto" panose="02000000000000000000" pitchFamily="2" charset="0"/>
              </a:rPr>
              <a:t> lived experiences</a:t>
            </a:r>
            <a:r>
              <a:rPr lang="en-US" b="0" i="0" u="none" strike="noStrike" dirty="0">
                <a:solidFill>
                  <a:srgbClr val="333333"/>
                </a:solidFill>
                <a:effectLst/>
                <a:latin typeface="Roboto" panose="02000000000000000000" pitchFamily="2" charset="0"/>
              </a:rPr>
              <a:t> and </a:t>
            </a:r>
            <a:r>
              <a:rPr lang="en-US" b="0" i="0" u="none" strike="noStrike" dirty="0" err="1">
                <a:solidFill>
                  <a:srgbClr val="333333"/>
                </a:solidFill>
                <a:effectLst/>
                <a:latin typeface="Roboto" panose="02000000000000000000" pitchFamily="2" charset="0"/>
              </a:rPr>
              <a:t>n</a:t>
            </a:r>
            <a:r>
              <a:rPr lang="en-US" b="0" i="0" dirty="0" err="1">
                <a:solidFill>
                  <a:srgbClr val="004B74"/>
                </a:solidFill>
                <a:effectLst/>
                <a:latin typeface="Open Sans" panose="020B0606030504020204" pitchFamily="34" charset="0"/>
              </a:rPr>
              <a:t>ormalising</a:t>
            </a:r>
            <a:r>
              <a:rPr lang="en-US" b="0" i="0" dirty="0">
                <a:solidFill>
                  <a:srgbClr val="004B74"/>
                </a:solidFill>
                <a:effectLst/>
                <a:latin typeface="Open Sans" panose="020B0606030504020204" pitchFamily="34" charset="0"/>
              </a:rPr>
              <a:t> the grieving process.</a:t>
            </a:r>
          </a:p>
          <a:p>
            <a:pPr algn="l" fontAlgn="base"/>
            <a:r>
              <a:rPr lang="en-US" b="0" i="0" dirty="0">
                <a:solidFill>
                  <a:srgbClr val="333333"/>
                </a:solidFill>
                <a:effectLst/>
                <a:latin typeface="Roboto" panose="02000000000000000000" pitchFamily="2" charset="0"/>
              </a:rPr>
              <a:t>The dual process model can help individuals to understand that what they are going through is 'normal'.  They are not alone in their feelings of coping and not coping, facing things and avoiding them.</a:t>
            </a:r>
          </a:p>
          <a:p>
            <a:pPr algn="l" fontAlgn="base"/>
            <a:r>
              <a:rPr lang="en-US" b="0" i="0" dirty="0">
                <a:solidFill>
                  <a:srgbClr val="333333"/>
                </a:solidFill>
                <a:effectLst/>
                <a:latin typeface="Roboto" panose="02000000000000000000" pitchFamily="2" charset="0"/>
              </a:rPr>
              <a:t>Shifting between these feelings is common and expected.  It can help Individuals feel comforted that their feelings, actions and </a:t>
            </a:r>
            <a:r>
              <a:rPr lang="en-US" b="0" i="0" dirty="0" err="1">
                <a:solidFill>
                  <a:srgbClr val="333333"/>
                </a:solidFill>
                <a:effectLst/>
                <a:latin typeface="Roboto" panose="02000000000000000000" pitchFamily="2" charset="0"/>
              </a:rPr>
              <a:t>behaviours</a:t>
            </a:r>
            <a:r>
              <a:rPr lang="en-US" b="0" i="0" dirty="0">
                <a:solidFill>
                  <a:srgbClr val="333333"/>
                </a:solidFill>
                <a:effectLst/>
                <a:latin typeface="Roboto" panose="02000000000000000000" pitchFamily="2" charset="0"/>
              </a:rPr>
              <a:t> within the grieving process are natural.</a:t>
            </a:r>
          </a:p>
          <a:p>
            <a:pPr algn="l" fontAlgn="base"/>
            <a:r>
              <a:rPr lang="en-US" b="0" i="0" dirty="0">
                <a:solidFill>
                  <a:srgbClr val="004B74"/>
                </a:solidFill>
                <a:effectLst/>
                <a:latin typeface="Open Sans" panose="020B0606030504020204" pitchFamily="34" charset="0"/>
              </a:rPr>
              <a:t>Coping with grief and loss</a:t>
            </a:r>
          </a:p>
          <a:p>
            <a:pPr algn="l" fontAlgn="base"/>
            <a:r>
              <a:rPr lang="en-US" b="0" i="0" dirty="0">
                <a:solidFill>
                  <a:srgbClr val="333333"/>
                </a:solidFill>
                <a:effectLst/>
                <a:latin typeface="Roboto" panose="02000000000000000000" pitchFamily="2" charset="0"/>
              </a:rPr>
              <a:t>The dual process model of grief focuses on </a:t>
            </a:r>
            <a:r>
              <a:rPr lang="en-US" b="1" i="0" dirty="0">
                <a:solidFill>
                  <a:srgbClr val="333333"/>
                </a:solidFill>
                <a:effectLst/>
                <a:latin typeface="Roboto" panose="02000000000000000000" pitchFamily="2" charset="0"/>
              </a:rPr>
              <a:t>stressors</a:t>
            </a:r>
            <a:r>
              <a:rPr lang="en-US" b="0" i="0" dirty="0">
                <a:solidFill>
                  <a:srgbClr val="333333"/>
                </a:solidFill>
                <a:effectLst/>
                <a:latin typeface="Roboto" panose="02000000000000000000" pitchFamily="2" charset="0"/>
              </a:rPr>
              <a:t> linked to grief.</a:t>
            </a:r>
          </a:p>
          <a:p>
            <a:pPr algn="l" fontAlgn="base"/>
            <a:r>
              <a:rPr lang="en-US" b="0" i="0" dirty="0">
                <a:solidFill>
                  <a:srgbClr val="333333"/>
                </a:solidFill>
                <a:effectLst/>
                <a:latin typeface="Roboto" panose="02000000000000000000" pitchFamily="2" charset="0"/>
              </a:rPr>
              <a:t>The 2 types of stressors here are ‘</a:t>
            </a:r>
            <a:r>
              <a:rPr lang="en-US" b="1" i="0" dirty="0">
                <a:solidFill>
                  <a:srgbClr val="333333"/>
                </a:solidFill>
                <a:effectLst/>
                <a:latin typeface="Roboto" panose="02000000000000000000" pitchFamily="2" charset="0"/>
              </a:rPr>
              <a:t>loss orientated</a:t>
            </a:r>
            <a:r>
              <a:rPr lang="en-US" b="0" i="0" dirty="0">
                <a:solidFill>
                  <a:srgbClr val="333333"/>
                </a:solidFill>
                <a:effectLst/>
                <a:latin typeface="Roboto" panose="02000000000000000000" pitchFamily="2" charset="0"/>
              </a:rPr>
              <a:t>’ and ‘</a:t>
            </a:r>
            <a:r>
              <a:rPr lang="en-US" b="1" i="0" dirty="0">
                <a:solidFill>
                  <a:srgbClr val="333333"/>
                </a:solidFill>
                <a:effectLst/>
                <a:latin typeface="Roboto" panose="02000000000000000000" pitchFamily="2" charset="0"/>
              </a:rPr>
              <a:t>restoration orientated</a:t>
            </a:r>
            <a:r>
              <a:rPr lang="en-US" b="0" i="0" dirty="0">
                <a:solidFill>
                  <a:srgbClr val="333333"/>
                </a:solidFill>
                <a:effectLst/>
                <a:latin typeface="Roboto" panose="02000000000000000000" pitchFamily="2" charset="0"/>
              </a:rPr>
              <a:t>’.</a:t>
            </a:r>
          </a:p>
          <a:p>
            <a:pPr algn="l" fontAlgn="base"/>
            <a:r>
              <a:rPr lang="en-US" b="0" i="0" dirty="0">
                <a:solidFill>
                  <a:srgbClr val="333333"/>
                </a:solidFill>
                <a:effectLst/>
                <a:latin typeface="Roboto" panose="02000000000000000000" pitchFamily="2" charset="0"/>
              </a:rPr>
              <a:t>Both require coping. Taking breaks within this coping is essential for people within the grieving process.</a:t>
            </a:r>
          </a:p>
          <a:p>
            <a:pPr algn="l" fontAlgn="base"/>
            <a:r>
              <a:rPr lang="en-US" b="0" i="0" dirty="0">
                <a:solidFill>
                  <a:srgbClr val="004B74"/>
                </a:solidFill>
                <a:effectLst/>
                <a:latin typeface="Open Sans" panose="020B0606030504020204" pitchFamily="34" charset="0"/>
              </a:rPr>
              <a:t>Examples of coping with loss:</a:t>
            </a:r>
          </a:p>
          <a:p>
            <a:pPr algn="l" fontAlgn="base"/>
            <a:r>
              <a:rPr lang="en-US" b="1" i="0" dirty="0">
                <a:solidFill>
                  <a:srgbClr val="333333"/>
                </a:solidFill>
                <a:effectLst/>
                <a:latin typeface="Roboto" panose="02000000000000000000" pitchFamily="2" charset="0"/>
              </a:rPr>
              <a:t>Restoration-orientated</a:t>
            </a:r>
            <a:r>
              <a:rPr lang="en-US" b="0" i="0" dirty="0">
                <a:solidFill>
                  <a:srgbClr val="333333"/>
                </a:solidFill>
                <a:effectLst/>
                <a:latin typeface="Roboto" panose="02000000000000000000" pitchFamily="2" charset="0"/>
              </a:rPr>
              <a:t> focuses on the demands of living after the loss.  It can be isolating and stressful learning new skills or tasks that the deceased person used to do.</a:t>
            </a:r>
          </a:p>
          <a:p>
            <a:pPr algn="l" fontAlgn="base"/>
            <a:r>
              <a:rPr lang="en-US" b="0" i="0" dirty="0">
                <a:solidFill>
                  <a:srgbClr val="333333"/>
                </a:solidFill>
                <a:effectLst/>
                <a:latin typeface="Roboto" panose="02000000000000000000" pitchFamily="2" charset="0"/>
              </a:rPr>
              <a:t>These can involve:</a:t>
            </a:r>
          </a:p>
          <a:p>
            <a:pPr algn="l" fontAlgn="base">
              <a:buFont typeface="Arial" panose="020B0604020202020204" pitchFamily="34" charset="0"/>
              <a:buChar char="•"/>
            </a:pPr>
            <a:r>
              <a:rPr lang="en-US" b="0" i="0" dirty="0">
                <a:solidFill>
                  <a:srgbClr val="333333"/>
                </a:solidFill>
                <a:effectLst/>
                <a:latin typeface="Roboto" panose="02000000000000000000" pitchFamily="2" charset="0"/>
              </a:rPr>
              <a:t>Cooking</a:t>
            </a:r>
          </a:p>
          <a:p>
            <a:pPr algn="l" fontAlgn="base">
              <a:buFont typeface="Arial" panose="020B0604020202020204" pitchFamily="34" charset="0"/>
              <a:buChar char="•"/>
            </a:pPr>
            <a:r>
              <a:rPr lang="en-US" b="0" i="0" dirty="0">
                <a:solidFill>
                  <a:srgbClr val="333333"/>
                </a:solidFill>
                <a:effectLst/>
                <a:latin typeface="Roboto" panose="02000000000000000000" pitchFamily="2" charset="0"/>
              </a:rPr>
              <a:t>Financial affairs</a:t>
            </a:r>
          </a:p>
          <a:p>
            <a:pPr algn="l" fontAlgn="base">
              <a:buFont typeface="Arial" panose="020B0604020202020204" pitchFamily="34" charset="0"/>
              <a:buChar char="•"/>
            </a:pPr>
            <a:r>
              <a:rPr lang="en-US" b="0" i="0" dirty="0">
                <a:solidFill>
                  <a:srgbClr val="333333"/>
                </a:solidFill>
                <a:effectLst/>
                <a:latin typeface="Roboto" panose="02000000000000000000" pitchFamily="2" charset="0"/>
              </a:rPr>
              <a:t>DIY</a:t>
            </a:r>
          </a:p>
          <a:p>
            <a:pPr algn="l" fontAlgn="base">
              <a:buFont typeface="Arial" panose="020B0604020202020204" pitchFamily="34" charset="0"/>
              <a:buChar char="•"/>
            </a:pPr>
            <a:r>
              <a:rPr lang="en-US" b="0" i="0" dirty="0">
                <a:solidFill>
                  <a:srgbClr val="333333"/>
                </a:solidFill>
                <a:effectLst/>
                <a:latin typeface="Roboto" panose="02000000000000000000" pitchFamily="2" charset="0"/>
              </a:rPr>
              <a:t>Childcare</a:t>
            </a:r>
          </a:p>
          <a:p>
            <a:pPr algn="l" fontAlgn="base">
              <a:buFont typeface="Arial" panose="020B0604020202020204" pitchFamily="34" charset="0"/>
              <a:buChar char="•"/>
            </a:pPr>
            <a:r>
              <a:rPr lang="en-US" b="0" i="0" dirty="0">
                <a:solidFill>
                  <a:srgbClr val="333333"/>
                </a:solidFill>
                <a:effectLst/>
                <a:latin typeface="Roboto" panose="02000000000000000000" pitchFamily="2" charset="0"/>
              </a:rPr>
              <a:t>Finding employment</a:t>
            </a:r>
          </a:p>
          <a:p>
            <a:pPr algn="l" fontAlgn="base">
              <a:buFont typeface="Arial" panose="020B0604020202020204" pitchFamily="34" charset="0"/>
              <a:buChar char="•"/>
            </a:pPr>
            <a:r>
              <a:rPr lang="en-US" b="0" i="0" dirty="0">
                <a:solidFill>
                  <a:srgbClr val="333333"/>
                </a:solidFill>
                <a:effectLst/>
                <a:latin typeface="Roboto" panose="02000000000000000000" pitchFamily="2" charset="0"/>
              </a:rPr>
              <a:t>Household chores</a:t>
            </a:r>
          </a:p>
          <a:p>
            <a:pPr algn="l" fontAlgn="base"/>
            <a:r>
              <a:rPr lang="en-US" b="1" i="0" dirty="0">
                <a:solidFill>
                  <a:srgbClr val="333333"/>
                </a:solidFill>
                <a:effectLst/>
                <a:latin typeface="Roboto" panose="02000000000000000000" pitchFamily="2" charset="0"/>
              </a:rPr>
              <a:t>Loss-orientated</a:t>
            </a:r>
            <a:r>
              <a:rPr lang="en-US" b="0" i="0" dirty="0">
                <a:solidFill>
                  <a:srgbClr val="333333"/>
                </a:solidFill>
                <a:effectLst/>
                <a:latin typeface="Roboto" panose="02000000000000000000" pitchFamily="2" charset="0"/>
              </a:rPr>
              <a:t> focuses on emotionally processing the loss of the person who has died.</a:t>
            </a:r>
          </a:p>
          <a:p>
            <a:pPr algn="l" fontAlgn="base"/>
            <a:r>
              <a:rPr lang="en-US" b="0" i="0" dirty="0">
                <a:solidFill>
                  <a:srgbClr val="333333"/>
                </a:solidFill>
                <a:effectLst/>
                <a:latin typeface="Roboto" panose="02000000000000000000" pitchFamily="2" charset="0"/>
              </a:rPr>
              <a:t>This might involve:</a:t>
            </a:r>
          </a:p>
          <a:p>
            <a:pPr algn="l" fontAlgn="base">
              <a:buFont typeface="Arial" panose="020B0604020202020204" pitchFamily="34" charset="0"/>
              <a:buChar char="•"/>
            </a:pPr>
            <a:r>
              <a:rPr lang="en-US" b="0" i="0" dirty="0">
                <a:solidFill>
                  <a:srgbClr val="333333"/>
                </a:solidFill>
                <a:effectLst/>
                <a:latin typeface="Roboto" panose="02000000000000000000" pitchFamily="2" charset="0"/>
              </a:rPr>
              <a:t>Memories</a:t>
            </a:r>
          </a:p>
          <a:p>
            <a:pPr algn="l" fontAlgn="base">
              <a:buFont typeface="Arial" panose="020B0604020202020204" pitchFamily="34" charset="0"/>
              <a:buChar char="•"/>
            </a:pPr>
            <a:r>
              <a:rPr lang="en-US" b="0" i="0" dirty="0">
                <a:solidFill>
                  <a:srgbClr val="333333"/>
                </a:solidFill>
                <a:effectLst/>
                <a:latin typeface="Roboto" panose="02000000000000000000" pitchFamily="2" charset="0"/>
              </a:rPr>
              <a:t>Reminiscing</a:t>
            </a:r>
          </a:p>
          <a:p>
            <a:pPr algn="l" fontAlgn="base">
              <a:buFont typeface="Arial" panose="020B0604020202020204" pitchFamily="34" charset="0"/>
              <a:buChar char="•"/>
            </a:pPr>
            <a:r>
              <a:rPr lang="en-US" b="0" i="0" dirty="0">
                <a:solidFill>
                  <a:srgbClr val="333333"/>
                </a:solidFill>
                <a:effectLst/>
                <a:latin typeface="Roboto" panose="02000000000000000000" pitchFamily="2" charset="0"/>
              </a:rPr>
              <a:t>Yearning</a:t>
            </a:r>
          </a:p>
          <a:p>
            <a:pPr algn="l" fontAlgn="base">
              <a:buFont typeface="Arial" panose="020B0604020202020204" pitchFamily="34" charset="0"/>
              <a:buChar char="•"/>
            </a:pPr>
            <a:r>
              <a:rPr lang="en-US" b="0" i="0" dirty="0">
                <a:solidFill>
                  <a:srgbClr val="333333"/>
                </a:solidFill>
                <a:effectLst/>
                <a:latin typeface="Roboto" panose="02000000000000000000" pitchFamily="2" charset="0"/>
              </a:rPr>
              <a:t>Crying</a:t>
            </a:r>
          </a:p>
          <a:p>
            <a:pPr algn="l" fontAlgn="base">
              <a:buFont typeface="Arial" panose="020B0604020202020204" pitchFamily="34" charset="0"/>
              <a:buChar char="•"/>
            </a:pPr>
            <a:r>
              <a:rPr lang="en-US" b="0" i="0" dirty="0">
                <a:solidFill>
                  <a:srgbClr val="333333"/>
                </a:solidFill>
                <a:effectLst/>
                <a:latin typeface="Roboto" panose="02000000000000000000" pitchFamily="2" charset="0"/>
              </a:rPr>
              <a:t>Imagining</a:t>
            </a:r>
          </a:p>
          <a:p>
            <a:pPr algn="l" fontAlgn="base"/>
            <a:r>
              <a:rPr lang="en-US" b="1" i="0" dirty="0">
                <a:solidFill>
                  <a:srgbClr val="333333"/>
                </a:solidFill>
                <a:effectLst/>
                <a:latin typeface="Roboto" panose="02000000000000000000" pitchFamily="2" charset="0"/>
              </a:rPr>
              <a:t>Oscillation</a:t>
            </a:r>
            <a:r>
              <a:rPr lang="en-US" b="0" i="0" dirty="0">
                <a:solidFill>
                  <a:srgbClr val="333333"/>
                </a:solidFill>
                <a:effectLst/>
                <a:latin typeface="Roboto" panose="02000000000000000000" pitchFamily="2" charset="0"/>
              </a:rPr>
              <a:t> (moving backwards and forwards) between facing and avoiding the loss is a key part of the dual process model.</a:t>
            </a:r>
          </a:p>
          <a:p>
            <a:pPr algn="l" fontAlgn="base"/>
            <a:r>
              <a:rPr lang="en-US" b="0" i="0" dirty="0">
                <a:solidFill>
                  <a:srgbClr val="333333"/>
                </a:solidFill>
                <a:effectLst/>
                <a:latin typeface="Roboto" panose="02000000000000000000" pitchFamily="2" charset="0"/>
              </a:rPr>
              <a:t>This is viewed as a natural part of grief and presents a more accepting, holistic and inclusive approach to working through it. Individuals can find a balance between facing loss and re-engaging with life after loss.</a:t>
            </a:r>
          </a:p>
          <a:p>
            <a:endParaRPr lang="en-GB"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fld id="{6DEB7EE2-04A2-4FB2-9625-C9C73AC4D32F}" type="slidenum">
              <a:rPr lang="en-US" altLang="en-US" smtClean="0"/>
              <a:pPr/>
              <a:t>25</a:t>
            </a:fld>
            <a:endParaRPr lang="en-US" altLang="en-US" dirty="0"/>
          </a:p>
        </p:txBody>
      </p:sp>
    </p:spTree>
    <p:extLst>
      <p:ext uri="{BB962C8B-B14F-4D97-AF65-F5344CB8AC3E}">
        <p14:creationId xmlns:p14="http://schemas.microsoft.com/office/powerpoint/2010/main" val="34687825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239713" y="847725"/>
            <a:ext cx="7089776" cy="3989388"/>
          </a:xfrm>
          <a:ln/>
        </p:spPr>
      </p:sp>
      <p:sp>
        <p:nvSpPr>
          <p:cNvPr id="98307" name="Rectangle 3"/>
          <p:cNvSpPr>
            <a:spLocks noGrp="1" noChangeArrowheads="1"/>
          </p:cNvSpPr>
          <p:nvPr>
            <p:ph type="body" idx="1"/>
          </p:nvPr>
        </p:nvSpPr>
        <p:spPr>
          <a:xfrm>
            <a:off x="881495" y="5090850"/>
            <a:ext cx="4844351" cy="4835789"/>
          </a:xfrm>
          <a:noFill/>
        </p:spPr>
        <p:txBody>
          <a:bodyPr/>
          <a:lstStyle/>
          <a:p>
            <a:r>
              <a:rPr lang="nl-NL" altLang="en-US" dirty="0"/>
              <a:t>Chronic (prolonged?) grief</a:t>
            </a:r>
          </a:p>
          <a:p>
            <a:pPr lvl="1"/>
            <a:r>
              <a:rPr lang="nl-NL" altLang="en-US" dirty="0"/>
              <a:t>Long-lasting presence of symptoms associated with intense grief; absence of apparent progress in coming to terms with loss. Delayed/inhibited grief</a:t>
            </a:r>
          </a:p>
          <a:p>
            <a:pPr lvl="1"/>
            <a:r>
              <a:rPr lang="nl-NL" altLang="en-US" dirty="0"/>
              <a:t>Little / no sign of grieving early on in bereavement; does at later point</a:t>
            </a:r>
          </a:p>
          <a:p>
            <a:r>
              <a:rPr lang="nl-NL" altLang="en-US" dirty="0"/>
              <a:t>Absent grief</a:t>
            </a:r>
          </a:p>
          <a:p>
            <a:pPr lvl="1"/>
            <a:r>
              <a:rPr lang="nl-NL" altLang="en-US" dirty="0"/>
              <a:t>Nonappearance of overt symptoms typical of grief; continuation of life as though the event had not occurred</a:t>
            </a:r>
          </a:p>
          <a:p>
            <a:pPr lvl="1"/>
            <a:r>
              <a:rPr lang="nl-NL" altLang="en-US" dirty="0"/>
              <a:t>Window of tolerance</a:t>
            </a:r>
          </a:p>
          <a:p>
            <a:pPr lvl="1"/>
            <a:endParaRPr lang="nl-NL" altLang="en-US" dirty="0"/>
          </a:p>
          <a:p>
            <a:endParaRPr lang="en-US" altLang="en-US" dirty="0"/>
          </a:p>
        </p:txBody>
      </p:sp>
    </p:spTree>
    <p:extLst>
      <p:ext uri="{BB962C8B-B14F-4D97-AF65-F5344CB8AC3E}">
        <p14:creationId xmlns:p14="http://schemas.microsoft.com/office/powerpoint/2010/main" val="15146098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600" dirty="0">
                <a:solidFill>
                  <a:schemeClr val="accent1"/>
                </a:solidFill>
                <a:latin typeface="Arial" panose="020B0604020202020204" pitchFamily="34" charset="0"/>
              </a:rPr>
              <a:t>“</a:t>
            </a:r>
            <a:r>
              <a:rPr lang="en-GB" sz="1200" dirty="0">
                <a:solidFill>
                  <a:schemeClr val="accent1"/>
                </a:solidFill>
                <a:latin typeface="Comic Sans MS" panose="030F0702030302020204" pitchFamily="66" charset="0"/>
              </a:rPr>
              <a:t>Although most people successfully navigate bereavement and retain or return to pre-loss levels of functioning, a significant proportion struggle with protracted grief, and are unable to find meaning in the wake of an unsought transition. A coherent self-narrative that integrates the loss, while also permitting their life story to move forward along new lines.” (</a:t>
            </a:r>
            <a:r>
              <a:rPr lang="en-GB" sz="1200" dirty="0" err="1">
                <a:solidFill>
                  <a:schemeClr val="accent1"/>
                </a:solidFill>
                <a:latin typeface="Comic Sans MS" panose="030F0702030302020204" pitchFamily="66" charset="0"/>
              </a:rPr>
              <a:t>Neiymar</a:t>
            </a:r>
            <a:r>
              <a:rPr lang="en-GB" sz="1200" dirty="0">
                <a:solidFill>
                  <a:schemeClr val="accent1"/>
                </a:solidFill>
                <a:latin typeface="Comic Sans MS" panose="030F0702030302020204" pitchFamily="66" charset="0"/>
              </a:rPr>
              <a:t>, 2001, 2009)</a:t>
            </a:r>
          </a:p>
          <a:p>
            <a:endParaRPr lang="en-GB"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fld id="{6DEB7EE2-04A2-4FB2-9625-C9C73AC4D32F}" type="slidenum">
              <a:rPr lang="en-US" altLang="en-US" smtClean="0"/>
              <a:pPr/>
              <a:t>27</a:t>
            </a:fld>
            <a:endParaRPr lang="en-US" altLang="en-US" dirty="0"/>
          </a:p>
        </p:txBody>
      </p:sp>
    </p:spTree>
    <p:extLst>
      <p:ext uri="{BB962C8B-B14F-4D97-AF65-F5344CB8AC3E}">
        <p14:creationId xmlns:p14="http://schemas.microsoft.com/office/powerpoint/2010/main" val="20664820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noTextEdit="1"/>
          </p:cNvSpPr>
          <p:nvPr>
            <p:ph type="sldImg"/>
          </p:nvPr>
        </p:nvSpPr>
        <p:spPr bwMode="auto">
          <a:noFill/>
          <a:ln>
            <a:solidFill>
              <a:srgbClr val="000000"/>
            </a:solidFill>
            <a:miter lim="800000"/>
            <a:headEnd/>
            <a:tailEnd/>
          </a:ln>
        </p:spPr>
      </p:sp>
      <p:sp>
        <p:nvSpPr>
          <p:cNvPr id="143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AU"/>
              <a:t>Unlike most other grief theorists, Worden doesn’t talk about stages or phases but TASKS – work a griever needs to do. </a:t>
            </a:r>
          </a:p>
          <a:p>
            <a:pPr eaLnBrk="1" hangingPunct="1">
              <a:spcBef>
                <a:spcPct val="0"/>
              </a:spcBef>
            </a:pPr>
            <a:endParaRPr lang="en-AU"/>
          </a:p>
        </p:txBody>
      </p:sp>
      <p:sp>
        <p:nvSpPr>
          <p:cNvPr id="460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2F30D5-35E2-4AE2-AC8C-A3D2220D4235}"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54743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AU"/>
              <a:t>Notice that Worden says:  “Grief is a process, not a state.” Discussion? Comments? As Companions we are not “curing” people of their grief.</a:t>
            </a:r>
          </a:p>
        </p:txBody>
      </p:sp>
      <p:sp>
        <p:nvSpPr>
          <p:cNvPr id="501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92CEEE-CDAD-4E7E-B9AF-2825F0753D88}"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1930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Lisa.</a:t>
            </a:r>
          </a:p>
          <a:p>
            <a:r>
              <a:rPr lang="en-GB" dirty="0"/>
              <a:t>Outlined on agenda</a:t>
            </a:r>
            <a:r>
              <a:rPr lang="en-GB" baseline="0" dirty="0"/>
              <a:t> for the day </a:t>
            </a:r>
          </a:p>
          <a:p>
            <a:endParaRPr lang="en-GB" dirty="0"/>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F2CDAC-D34B-4A09-A078-365BD0DAA087}" type="slidenum">
              <a:rPr lang="en-GB" smtClean="0"/>
              <a:t>3</a:t>
            </a:fld>
            <a:endParaRPr lang="en-GB"/>
          </a:p>
        </p:txBody>
      </p:sp>
    </p:spTree>
    <p:extLst>
      <p:ext uri="{BB962C8B-B14F-4D97-AF65-F5344CB8AC3E}">
        <p14:creationId xmlns:p14="http://schemas.microsoft.com/office/powerpoint/2010/main" val="1811580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AU"/>
              <a:t>The first Task underpins the season of Autumn</a:t>
            </a:r>
          </a:p>
        </p:txBody>
      </p:sp>
      <p:sp>
        <p:nvSpPr>
          <p:cNvPr id="512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38F7CE-AC6A-4F0F-8EDF-8FC8CF04E14B}"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11400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r>
              <a:rPr lang="en-AU"/>
              <a:t>Introduce the first task.  Use the example of an elderly couple where the husband dies.  The death might have been sudden or following  a long protracted illness.  For our example here, let’s presume the death was sudden.  What are the reactions of the wife?  The sorts of statements that might be made would be:</a:t>
            </a:r>
          </a:p>
          <a:p>
            <a:r>
              <a:rPr lang="en-AU"/>
              <a:t>“I don’t believe it.” “It can’t be true.” and later on: “I thought I heard his footsteps coming in the back door.”</a:t>
            </a:r>
          </a:p>
          <a:p>
            <a:pPr eaLnBrk="1" hangingPunct="1">
              <a:spcBef>
                <a:spcPct val="0"/>
              </a:spcBef>
            </a:pPr>
            <a:endParaRPr lang="en-AU"/>
          </a:p>
        </p:txBody>
      </p:sp>
      <p:sp>
        <p:nvSpPr>
          <p:cNvPr id="522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51B03E8-B989-41D4-A4DD-96C096C01193}"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97047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p:spPr>
      </p:sp>
      <p:sp>
        <p:nvSpPr>
          <p:cNvPr id="26626" name="Notes Placeholder 2"/>
          <p:cNvSpPr>
            <a:spLocks noGrp="1"/>
          </p:cNvSpPr>
          <p:nvPr>
            <p:ph type="body" idx="1"/>
          </p:nvPr>
        </p:nvSpPr>
        <p:spPr bwMode="auto">
          <a:noFill/>
        </p:spPr>
        <p:txBody>
          <a:bodyPr wrap="square" numCol="1" anchor="t" anchorCtr="0" compatLnSpc="1">
            <a:prstTxWarp prst="textNoShape">
              <a:avLst/>
            </a:prstTxWarp>
          </a:bodyPr>
          <a:lstStyle/>
          <a:p>
            <a:r>
              <a:rPr lang="en-AU"/>
              <a:t>Brainstorm participants’ experience of any of these.</a:t>
            </a:r>
          </a:p>
          <a:p>
            <a:r>
              <a:rPr lang="en-AU"/>
              <a:t>The work of Task 1 is coming “full face” with the reality of the loss. To do this we need intellectual as well as emotional acceptance.</a:t>
            </a:r>
          </a:p>
        </p:txBody>
      </p:sp>
      <p:sp>
        <p:nvSpPr>
          <p:cNvPr id="53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6C5E07-0A5A-4C4F-BAD1-5066839D9CE3}"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86601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p:spPr>
      </p:sp>
      <p:sp>
        <p:nvSpPr>
          <p:cNvPr id="28674" name="Notes Placeholder 2"/>
          <p:cNvSpPr>
            <a:spLocks noGrp="1"/>
          </p:cNvSpPr>
          <p:nvPr>
            <p:ph type="body" idx="1"/>
          </p:nvPr>
        </p:nvSpPr>
        <p:spPr bwMode="auto">
          <a:noFill/>
        </p:spPr>
        <p:txBody>
          <a:bodyPr wrap="square" numCol="1" anchor="t" anchorCtr="0" compatLnSpc="1">
            <a:prstTxWarp prst="textNoShape">
              <a:avLst/>
            </a:prstTxWarp>
          </a:bodyPr>
          <a:lstStyle/>
          <a:p>
            <a:r>
              <a:rPr lang="en-AU"/>
              <a:t>The second Task underpins the season of Winter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CC803B-4CFE-4626-8A9C-0CA6E09F885B}"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54835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AU"/>
              <a:t>If we continue with the situation of an elderly couple where the husband dies, the wife might be saying something like these statements or suddenly bursting into tears as she recalls her loss.</a:t>
            </a:r>
          </a:p>
        </p:txBody>
      </p:sp>
      <p:sp>
        <p:nvSpPr>
          <p:cNvPr id="542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9F92941-D4E7-4484-B205-37001888240E}"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00956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AU" dirty="0"/>
              <a:t>Again ask participants to reflect on their experience of dealing with any of these.  </a:t>
            </a:r>
          </a:p>
          <a:p>
            <a:pPr>
              <a:defRPr/>
            </a:pPr>
            <a:r>
              <a:rPr lang="en-AU" dirty="0"/>
              <a:t>We can short circuit this task by: </a:t>
            </a:r>
          </a:p>
          <a:p>
            <a:pPr marL="171450" indent="-171450">
              <a:buFont typeface="Arial" pitchFamily="34" charset="0"/>
              <a:buChar char="•"/>
              <a:defRPr/>
            </a:pPr>
            <a:r>
              <a:rPr lang="en-AU" dirty="0"/>
              <a:t>not feeling – dulling all emotions</a:t>
            </a:r>
          </a:p>
          <a:p>
            <a:pPr marL="171450" indent="-171450">
              <a:buFont typeface="Arial" pitchFamily="34" charset="0"/>
              <a:buChar char="•"/>
              <a:defRPr/>
            </a:pPr>
            <a:r>
              <a:rPr lang="en-AU" dirty="0"/>
              <a:t>travelling to find a “geographic cure”</a:t>
            </a:r>
          </a:p>
          <a:p>
            <a:pPr marL="171450" indent="-171450">
              <a:buFont typeface="Arial" pitchFamily="34" charset="0"/>
              <a:buChar char="•"/>
              <a:defRPr/>
            </a:pPr>
            <a:r>
              <a:rPr lang="en-AU" dirty="0"/>
              <a:t>covering up grief reactions by work, doing other things</a:t>
            </a:r>
          </a:p>
          <a:p>
            <a:pPr marL="171450" indent="-171450">
              <a:buFont typeface="Arial" pitchFamily="34" charset="0"/>
              <a:buChar char="•"/>
              <a:defRPr/>
            </a:pPr>
            <a:r>
              <a:rPr lang="en-AU" dirty="0"/>
              <a:t>dulling the pain by alcohol/drugs</a:t>
            </a:r>
          </a:p>
          <a:p>
            <a:pPr eaLnBrk="1" hangingPunct="1">
              <a:spcBef>
                <a:spcPct val="0"/>
              </a:spcBef>
              <a:defRPr/>
            </a:pPr>
            <a:endParaRPr lang="en-AU" dirty="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42D4D77-99F4-427C-AA12-E5D3DD3EF4F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5496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r>
              <a:rPr lang="en-AU" dirty="0"/>
              <a:t>Society offers platitudes and counter-task measures like:</a:t>
            </a:r>
          </a:p>
          <a:p>
            <a:r>
              <a:rPr lang="en-AU" dirty="0"/>
              <a:t>“Life is for the living – he/she wouldn’t want you to feel this way.”</a:t>
            </a:r>
          </a:p>
          <a:p>
            <a:r>
              <a:rPr lang="en-AU" dirty="0"/>
              <a:t>“Don’t feel sorry for yourself – you don’t need to grieve – they are at peace now”.</a:t>
            </a:r>
          </a:p>
          <a:p>
            <a:r>
              <a:rPr lang="en-AU" dirty="0"/>
              <a:t>“You’re young – you can have another child/get another job/build another house/re-marry”.</a:t>
            </a:r>
          </a:p>
          <a:p>
            <a:endParaRPr lang="en-AU" dirty="0"/>
          </a:p>
          <a:p>
            <a:r>
              <a:rPr lang="en-AU" dirty="0"/>
              <a:t>The statements highlight that it is important that people do “process the pain” or it can lead to a long period of mourning or even to depression.</a:t>
            </a:r>
          </a:p>
          <a:p>
            <a:r>
              <a:rPr lang="en-AU" dirty="0"/>
              <a:t>The work is “going through” the pain, anxiety, anger, guilt, loneliness i.e. not denying the impact of the loss and the personal cost.</a:t>
            </a:r>
          </a:p>
          <a:p>
            <a:pPr eaLnBrk="1" hangingPunct="1">
              <a:spcBef>
                <a:spcPct val="0"/>
              </a:spcBef>
            </a:pPr>
            <a:endParaRPr lang="en-AU" dirty="0"/>
          </a:p>
        </p:txBody>
      </p:sp>
      <p:sp>
        <p:nvSpPr>
          <p:cNvPr id="563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E106C5-1509-4E05-A66C-2F0D063E3D2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04873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r>
              <a:rPr lang="en-AU" dirty="0"/>
              <a:t>What does this statement mean to you?</a:t>
            </a:r>
          </a:p>
          <a:p>
            <a:endParaRPr lang="en-AU" dirty="0"/>
          </a:p>
          <a:p>
            <a:r>
              <a:rPr lang="en-AU" dirty="0"/>
              <a:t>The “attachment” that people have to the person or thing that they have lost makes their sorrow greater. Grief is felt because of a relationship and that relationship does not end with death but is changed.</a:t>
            </a:r>
          </a:p>
          <a:p>
            <a:pPr eaLnBrk="1" hangingPunct="1">
              <a:spcBef>
                <a:spcPct val="0"/>
              </a:spcBef>
            </a:pPr>
            <a:endParaRPr lang="en-AU" dirty="0"/>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369E5E-58E5-47E4-B499-798AD8272133}"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47566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AU"/>
              <a:t>The third Task underpins the season of Spring</a:t>
            </a:r>
          </a:p>
        </p:txBody>
      </p:sp>
      <p:sp>
        <p:nvSpPr>
          <p:cNvPr id="583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993F86-8A8D-470B-8941-01D9CD28856A}"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08847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AU" dirty="0"/>
              <a:t>Again, imagine the elderly couple now that the husband has died.  There are tasks that he would have done that still need to be attended to, e.g. it might have been the shopping, driving, the lawns, the banking.... The wife does not necessarily need to do them all now but has to arrange for them to be attended to somehow.</a:t>
            </a:r>
          </a:p>
          <a:p>
            <a:endParaRPr lang="en-AU" dirty="0"/>
          </a:p>
          <a:p>
            <a:endParaRPr lang="en-AU" dirty="0"/>
          </a:p>
        </p:txBody>
      </p:sp>
      <p:sp>
        <p:nvSpPr>
          <p:cNvPr id="593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6830EC-E6CD-4588-818B-6B371C4657D4}"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8536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fld id="{6DEB7EE2-04A2-4FB2-9625-C9C73AC4D32F}" type="slidenum">
              <a:rPr lang="en-US" altLang="en-US" smtClean="0"/>
              <a:pPr/>
              <a:t>4</a:t>
            </a:fld>
            <a:endParaRPr lang="en-US" altLang="en-US" dirty="0"/>
          </a:p>
        </p:txBody>
      </p:sp>
    </p:spTree>
    <p:extLst>
      <p:ext uri="{BB962C8B-B14F-4D97-AF65-F5344CB8AC3E}">
        <p14:creationId xmlns:p14="http://schemas.microsoft.com/office/powerpoint/2010/main" val="1916244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bwMode="auto">
          <a:noFill/>
        </p:spPr>
        <p:txBody>
          <a:bodyPr wrap="square" numCol="1" anchor="t" anchorCtr="0" compatLnSpc="1">
            <a:prstTxWarp prst="textNoShape">
              <a:avLst/>
            </a:prstTxWarp>
          </a:bodyPr>
          <a:lstStyle/>
          <a:p>
            <a:r>
              <a:rPr lang="en-AU" dirty="0"/>
              <a:t>The adjustments that need to be made in order to live using one’s potential may include adjusting one’s self-definition e.g. I was a stay-at-home person but now I have joined a club and go out by myself with new friends.</a:t>
            </a:r>
          </a:p>
          <a:p>
            <a:r>
              <a:rPr lang="en-AU" dirty="0"/>
              <a:t>Risking failure when adjusting to new demands e.g. learning to drive, may increase confidence if success has been experienced. However if “failure” is experienced this may increase regression, lowered self-esteem and depression. There may be a desire to give up rather than consider other ways around the blockage. Support and encouragement is important to help people  to keep working at this task.</a:t>
            </a:r>
          </a:p>
        </p:txBody>
      </p:sp>
      <p:sp>
        <p:nvSpPr>
          <p:cNvPr id="60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A4FC1F4-7B39-4F76-AF71-AD8412F2ABE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80428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noFill/>
          <a:ln>
            <a:solidFill>
              <a:srgbClr val="000000"/>
            </a:solidFill>
            <a:miter lim="800000"/>
            <a:headEnd/>
            <a:tailEnd/>
          </a:ln>
        </p:spPr>
      </p:sp>
      <p:sp>
        <p:nvSpPr>
          <p:cNvPr id="450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AU" dirty="0"/>
              <a:t>Discuss what these issues might mean or how they might be recognised.</a:t>
            </a:r>
          </a:p>
        </p:txBody>
      </p:sp>
      <p:sp>
        <p:nvSpPr>
          <p:cNvPr id="614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04526CF-0293-45D2-B8DD-C76B175CD36E}"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82338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AU"/>
              <a:t>The fourth Task underpins the season of Summer</a:t>
            </a:r>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A2EEA2-BEBC-4323-8749-A59DBA5C6987}"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1380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noFill/>
        </p:spPr>
        <p:txBody>
          <a:bodyPr wrap="square" numCol="1" anchor="t" anchorCtr="0" compatLnSpc="1">
            <a:prstTxWarp prst="textNoShape">
              <a:avLst/>
            </a:prstTxWarp>
          </a:bodyPr>
          <a:lstStyle/>
          <a:p>
            <a:r>
              <a:rPr lang="en-AU"/>
              <a:t>Task Four challenges mourners to find a way of remembering/revering the memory of the deceased but in a way that does not prevent them from developing new relationships and interests.</a:t>
            </a:r>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8C205-5609-496E-A33A-78AC7CF27579}"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55555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bwMode="auto">
          <a:noFill/>
          <a:ln>
            <a:solidFill>
              <a:srgbClr val="000000"/>
            </a:solidFill>
            <a:miter lim="800000"/>
            <a:headEnd/>
            <a:tailEnd/>
          </a:ln>
        </p:spPr>
      </p:sp>
      <p:sp>
        <p:nvSpPr>
          <p:cNvPr id="512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AU" dirty="0"/>
              <a:t>Participants might be able to name examples from their own experience.</a:t>
            </a:r>
          </a:p>
          <a:p>
            <a:pPr eaLnBrk="1" hangingPunct="1">
              <a:spcBef>
                <a:spcPct val="0"/>
              </a:spcBef>
            </a:pPr>
            <a:r>
              <a:rPr lang="en-AU" dirty="0"/>
              <a:t>Sense of healing/acceptance, developing new environments, relationships, activities.</a:t>
            </a:r>
          </a:p>
          <a:p>
            <a:pPr eaLnBrk="1" hangingPunct="1">
              <a:spcBef>
                <a:spcPct val="0"/>
              </a:spcBef>
            </a:pPr>
            <a:r>
              <a:rPr lang="en-AU" dirty="0"/>
              <a:t>Completion of this task is recognised when the individual continues to weave the loss into the fabric of their evolving life. They have not lost the influences, values, inspiration of the one they’ve lost because they have re-invested into a new pattern of living.</a:t>
            </a:r>
          </a:p>
          <a:p>
            <a:pPr eaLnBrk="1" hangingPunct="1">
              <a:spcBef>
                <a:spcPct val="0"/>
              </a:spcBef>
            </a:pPr>
            <a:r>
              <a:rPr lang="en-AU" dirty="0"/>
              <a:t>They are liberated in finding other “loves” (people/activities, etc) without losing the love they feel for the lost one.</a:t>
            </a:r>
          </a:p>
          <a:p>
            <a:pPr eaLnBrk="1" hangingPunct="1">
              <a:spcBef>
                <a:spcPct val="0"/>
              </a:spcBef>
            </a:pPr>
            <a:endParaRPr lang="en-AU" dirty="0"/>
          </a:p>
        </p:txBody>
      </p:sp>
      <p:sp>
        <p:nvSpPr>
          <p:cNvPr id="634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5E01F7-1F78-4778-88D5-F3601192A555}"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69011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bwMode="auto">
          <a:noFill/>
          <a:ln>
            <a:solidFill>
              <a:srgbClr val="000000"/>
            </a:solidFill>
            <a:miter lim="800000"/>
            <a:headEnd/>
            <a:tailEnd/>
          </a:ln>
        </p:spPr>
      </p:sp>
      <p:sp>
        <p:nvSpPr>
          <p:cNvPr id="532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AU"/>
              <a:t>While the tasks are numbered 1 to 4, it does not mean that they automatically follow in that order. The tasks are not phases so they can be re-visited in any order and continue to be worked on.</a:t>
            </a:r>
          </a:p>
          <a:p>
            <a:r>
              <a:rPr lang="en-AU"/>
              <a:t>A grief can be faced with any task, at any time. Various tasks can be worked on at the same time. There is no time frame or sequence around the tasks.</a:t>
            </a:r>
          </a:p>
          <a:p>
            <a:r>
              <a:rPr lang="en-AU"/>
              <a:t>Grieving is a fluid process.</a:t>
            </a:r>
          </a:p>
          <a:p>
            <a:pPr eaLnBrk="1" hangingPunct="1">
              <a:spcBef>
                <a:spcPct val="0"/>
              </a:spcBef>
            </a:pPr>
            <a:endParaRPr lang="en-AU"/>
          </a:p>
        </p:txBody>
      </p:sp>
      <p:sp>
        <p:nvSpPr>
          <p:cNvPr id="645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5500BE-2319-4318-BFC2-8E717B5EB92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24303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Being aware of medicalising a normal grief reaction. Importance of relationships and key principles of loss and bereavement.</a:t>
            </a:r>
          </a:p>
          <a:p>
            <a:r>
              <a:rPr lang="en-GB" dirty="0"/>
              <a:t>Speak to barriers of education – point of reference for education staff</a:t>
            </a:r>
          </a:p>
          <a:p>
            <a:endParaRPr lang="en-GB"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27F2CDAC-D34B-4A09-A078-365BD0DAA087}" type="slidenum">
              <a:rPr lang="en-GB" smtClean="0"/>
              <a:t>46</a:t>
            </a:fld>
            <a:endParaRPr lang="en-GB"/>
          </a:p>
        </p:txBody>
      </p:sp>
    </p:spTree>
    <p:extLst>
      <p:ext uri="{BB962C8B-B14F-4D97-AF65-F5344CB8AC3E}">
        <p14:creationId xmlns:p14="http://schemas.microsoft.com/office/powerpoint/2010/main" val="89655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fld id="{6DEB7EE2-04A2-4FB2-9625-C9C73AC4D32F}" type="slidenum">
              <a:rPr lang="en-US" altLang="en-US" smtClean="0"/>
              <a:pPr/>
              <a:t>47</a:t>
            </a:fld>
            <a:endParaRPr lang="en-US" altLang="en-US" dirty="0"/>
          </a:p>
        </p:txBody>
      </p:sp>
    </p:spTree>
    <p:extLst>
      <p:ext uri="{BB962C8B-B14F-4D97-AF65-F5344CB8AC3E}">
        <p14:creationId xmlns:p14="http://schemas.microsoft.com/office/powerpoint/2010/main" val="12037342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Developmental Stages of Grief. </a:t>
            </a:r>
            <a:br>
              <a:rPr lang="en-US" dirty="0"/>
            </a:br>
            <a:r>
              <a:rPr lang="en-US" b="0" i="0" dirty="0">
                <a:solidFill>
                  <a:srgbClr val="7C7C8E"/>
                </a:solidFill>
                <a:effectLst/>
                <a:latin typeface="Lato" panose="020B0604020202020204" pitchFamily="34" charset="0"/>
              </a:rPr>
              <a:t>Brain development in the early years (0-5) plays an important role in the development of children’s brain structure. Based on what neuroscience tells us, approximately 90 percent of a child’s brain development takes place between 0-5 years old. As such, a child’s experiences in the early years are critical to their development and growth into adulthood.</a:t>
            </a:r>
          </a:p>
          <a:p>
            <a:r>
              <a:rPr lang="en-US" b="0" i="0" dirty="0">
                <a:solidFill>
                  <a:srgbClr val="7C7C8E"/>
                </a:solidFill>
                <a:effectLst/>
                <a:latin typeface="Lato" panose="020B0604020202020204" pitchFamily="34" charset="0"/>
              </a:rPr>
              <a:t>Children won’t yet understand that death is universal and will also happen to them – internal crisis. </a:t>
            </a:r>
            <a:endParaRPr lang="en-GB" dirty="0"/>
          </a:p>
        </p:txBody>
      </p:sp>
      <p:sp>
        <p:nvSpPr>
          <p:cNvPr id="4" name="Slide Number Placeholder 3"/>
          <p:cNvSpPr>
            <a:spLocks noGrp="1"/>
          </p:cNvSpPr>
          <p:nvPr>
            <p:ph type="sldNum" sz="quarter" idx="5"/>
          </p:nvPr>
        </p:nvSpPr>
        <p:spPr/>
        <p:txBody>
          <a:bodyPr/>
          <a:lstStyle/>
          <a:p>
            <a:fld id="{B6464455-932D-4BED-BEA2-8195F4CD7BFD}" type="slidenum">
              <a:rPr lang="en-GB" altLang="en-US" smtClean="0"/>
              <a:pPr/>
              <a:t>48</a:t>
            </a:fld>
            <a:endParaRPr lang="en-GB" altLang="en-US"/>
          </a:p>
        </p:txBody>
      </p:sp>
    </p:spTree>
    <p:extLst>
      <p:ext uri="{BB962C8B-B14F-4D97-AF65-F5344CB8AC3E}">
        <p14:creationId xmlns:p14="http://schemas.microsoft.com/office/powerpoint/2010/main" val="10454045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Georgia" panose="02040502050405020303" pitchFamily="18" charset="0"/>
              </a:rPr>
              <a:t>Adolescence is a time of striking change in the brain as well as the body. Environment and experiences during this time guide development of some of the human brain’s more complex functions, making the teen years a second critical period of brain development. Enhanced connectivity and an imbalance between the parts of the brain responsible for decision-making and self-control and those involved in motivation and emotion may lead teens to seek new experiences. This makes teens more likely to take risks and seek excitement.</a:t>
            </a:r>
            <a:endParaRPr lang="en-GB" dirty="0"/>
          </a:p>
        </p:txBody>
      </p:sp>
      <p:sp>
        <p:nvSpPr>
          <p:cNvPr id="4" name="Slide Number Placeholder 3"/>
          <p:cNvSpPr>
            <a:spLocks noGrp="1"/>
          </p:cNvSpPr>
          <p:nvPr>
            <p:ph type="sldNum" sz="quarter" idx="5"/>
          </p:nvPr>
        </p:nvSpPr>
        <p:spPr/>
        <p:txBody>
          <a:bodyPr/>
          <a:lstStyle/>
          <a:p>
            <a:fld id="{B6464455-932D-4BED-BEA2-8195F4CD7BFD}" type="slidenum">
              <a:rPr lang="en-GB" altLang="en-US" smtClean="0"/>
              <a:pPr/>
              <a:t>49</a:t>
            </a:fld>
            <a:endParaRPr lang="en-GB" altLang="en-US"/>
          </a:p>
        </p:txBody>
      </p:sp>
    </p:spTree>
    <p:extLst>
      <p:ext uri="{BB962C8B-B14F-4D97-AF65-F5344CB8AC3E}">
        <p14:creationId xmlns:p14="http://schemas.microsoft.com/office/powerpoint/2010/main" val="1306168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Quite negative perception, personal impact in our lives.</a:t>
            </a:r>
          </a:p>
          <a:p>
            <a:r>
              <a:rPr lang="en-GB" dirty="0"/>
              <a:t>Insert </a:t>
            </a:r>
            <a:r>
              <a:rPr lang="en-GB" dirty="0" err="1"/>
              <a:t>Menti</a:t>
            </a:r>
            <a:r>
              <a:rPr lang="en-GB" dirty="0"/>
              <a:t> QR Code and discuss people’s responses.</a:t>
            </a:r>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27F2CDAC-D34B-4A09-A078-365BD0DAA087}" type="slidenum">
              <a:rPr lang="en-GB" smtClean="0"/>
              <a:t>5</a:t>
            </a:fld>
            <a:endParaRPr lang="en-GB"/>
          </a:p>
        </p:txBody>
      </p:sp>
    </p:spTree>
    <p:extLst>
      <p:ext uri="{BB962C8B-B14F-4D97-AF65-F5344CB8AC3E}">
        <p14:creationId xmlns:p14="http://schemas.microsoft.com/office/powerpoint/2010/main" val="28778442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80144C59-0E7F-4B13-A5BC-E6BA903B6421}"/>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A185FD94-34EB-4C0B-800C-C631CE5CA1F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extLst>
      <p:ext uri="{BB962C8B-B14F-4D97-AF65-F5344CB8AC3E}">
        <p14:creationId xmlns:p14="http://schemas.microsoft.com/office/powerpoint/2010/main" val="28157601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87CAF94-92C7-464E-AB2A-523D25D415AB}"/>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Short Child Bereavement Puddle jumping video can be a helpful way to see children’s grief and how this might differ from how we cope with these feelings: https://www.youtube.com/watch?v=bmkbTnWSZ_U</a:t>
            </a:r>
          </a:p>
          <a:p>
            <a:endParaRPr lang="en-GB" dirty="0"/>
          </a:p>
          <a:p>
            <a:pPr marL="0" indent="0">
              <a:buNone/>
            </a:pPr>
            <a:r>
              <a:rPr lang="en-GB" sz="1200" dirty="0">
                <a:latin typeface="Arial" panose="020B0604020202020204" pitchFamily="34" charset="0"/>
                <a:cs typeface="Arial" panose="020B0604020202020204" pitchFamily="34" charset="0"/>
              </a:rPr>
              <a:t>CYP may experience the following which will affect how they process information and emotions:</a:t>
            </a:r>
          </a:p>
          <a:p>
            <a:pPr marL="285750" indent="-285750"/>
            <a:r>
              <a:rPr lang="en-GB" sz="1200" dirty="0">
                <a:latin typeface="Arial" panose="020B0604020202020204" pitchFamily="34" charset="0"/>
                <a:cs typeface="Arial" panose="020B0604020202020204" pitchFamily="34" charset="0"/>
              </a:rPr>
              <a:t>Have less concentration</a:t>
            </a:r>
          </a:p>
          <a:p>
            <a:pPr marL="285750" indent="-285750"/>
            <a:r>
              <a:rPr lang="en-GB" sz="1200" dirty="0">
                <a:latin typeface="Arial" panose="020B0604020202020204" pitchFamily="34" charset="0"/>
                <a:cs typeface="Arial" panose="020B0604020202020204" pitchFamily="34" charset="0"/>
              </a:rPr>
              <a:t>Be a lot more tired and therefore irritable</a:t>
            </a:r>
          </a:p>
          <a:p>
            <a:pPr marL="285750" indent="-285750"/>
            <a:r>
              <a:rPr lang="en-GB" sz="1200" dirty="0">
                <a:latin typeface="Arial" panose="020B0604020202020204" pitchFamily="34" charset="0"/>
                <a:cs typeface="Arial" panose="020B0604020202020204" pitchFamily="34" charset="0"/>
              </a:rPr>
              <a:t>Have a heightened sensitivity to comments and remarks</a:t>
            </a:r>
          </a:p>
          <a:p>
            <a:pPr marL="285750" indent="-285750"/>
            <a:r>
              <a:rPr lang="en-GB" sz="1200" dirty="0">
                <a:latin typeface="Arial" panose="020B0604020202020204" pitchFamily="34" charset="0"/>
                <a:cs typeface="Arial" panose="020B0604020202020204" pitchFamily="34" charset="0"/>
              </a:rPr>
              <a:t>Increased anxiety / vulnerability</a:t>
            </a:r>
          </a:p>
          <a:p>
            <a:pPr marL="285750" indent="-285750"/>
            <a:r>
              <a:rPr lang="en-GB" sz="1200" dirty="0">
                <a:latin typeface="Arial" panose="020B0604020202020204" pitchFamily="34" charset="0"/>
                <a:cs typeface="Arial" panose="020B0604020202020204" pitchFamily="34" charset="0"/>
              </a:rPr>
              <a:t>Be so wrapped up in their own feelings that they fail to take the feelings of others into account, which can result in arguments and fights </a:t>
            </a:r>
          </a:p>
          <a:p>
            <a:pPr marL="285750" indent="-285750"/>
            <a:r>
              <a:rPr lang="en-GB" sz="1200" dirty="0">
                <a:latin typeface="Arial" panose="020B0604020202020204" pitchFamily="34" charset="0"/>
                <a:cs typeface="Arial" panose="020B0604020202020204" pitchFamily="34" charset="0"/>
              </a:rPr>
              <a:t>Could have a lot of un-vented anger and frustration about the loss </a:t>
            </a:r>
          </a:p>
          <a:p>
            <a:endParaRPr lang="en-GB" dirty="0"/>
          </a:p>
        </p:txBody>
      </p:sp>
    </p:spTree>
    <p:extLst>
      <p:ext uri="{BB962C8B-B14F-4D97-AF65-F5344CB8AC3E}">
        <p14:creationId xmlns:p14="http://schemas.microsoft.com/office/powerpoint/2010/main" val="27191017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Video is made for health professionals but can provides a good overview of children’s views around being supported in their grief and can be applied to education as well. </a:t>
            </a:r>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27F2CDAC-D34B-4A09-A078-365BD0DAA087}" type="slidenum">
              <a:rPr lang="en-GB" smtClean="0"/>
              <a:t>52</a:t>
            </a:fld>
            <a:endParaRPr lang="en-GB"/>
          </a:p>
        </p:txBody>
      </p:sp>
    </p:spTree>
    <p:extLst>
      <p:ext uri="{BB962C8B-B14F-4D97-AF65-F5344CB8AC3E}">
        <p14:creationId xmlns:p14="http://schemas.microsoft.com/office/powerpoint/2010/main" val="28472718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5750A5DE-837B-4730-9009-D99DD8E5E6E2}" type="slidenum">
              <a:rPr lang="en-GB" smtClean="0"/>
              <a:t>53</a:t>
            </a:fld>
            <a:endParaRPr lang="en-GB"/>
          </a:p>
        </p:txBody>
      </p:sp>
    </p:spTree>
    <p:extLst>
      <p:ext uri="{BB962C8B-B14F-4D97-AF65-F5344CB8AC3E}">
        <p14:creationId xmlns:p14="http://schemas.microsoft.com/office/powerpoint/2010/main" val="5318542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5750A5DE-837B-4730-9009-D99DD8E5E6E2}" type="slidenum">
              <a:rPr lang="en-GB" smtClean="0"/>
              <a:t>54</a:t>
            </a:fld>
            <a:endParaRPr lang="en-GB"/>
          </a:p>
        </p:txBody>
      </p:sp>
    </p:spTree>
    <p:extLst>
      <p:ext uri="{BB962C8B-B14F-4D97-AF65-F5344CB8AC3E}">
        <p14:creationId xmlns:p14="http://schemas.microsoft.com/office/powerpoint/2010/main" val="24026757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Consider how to mark beginnings and endings.</a:t>
            </a:r>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5750A5DE-837B-4730-9009-D99DD8E5E6E2}" type="slidenum">
              <a:rPr lang="en-GB" smtClean="0"/>
              <a:t>55</a:t>
            </a:fld>
            <a:endParaRPr lang="en-GB"/>
          </a:p>
        </p:txBody>
      </p:sp>
    </p:spTree>
    <p:extLst>
      <p:ext uri="{BB962C8B-B14F-4D97-AF65-F5344CB8AC3E}">
        <p14:creationId xmlns:p14="http://schemas.microsoft.com/office/powerpoint/2010/main" val="2154464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fld id="{6DEB7EE2-04A2-4FB2-9625-C9C73AC4D32F}" type="slidenum">
              <a:rPr lang="en-US" altLang="en-US" smtClean="0"/>
              <a:pPr/>
              <a:t>56</a:t>
            </a:fld>
            <a:endParaRPr lang="en-US" altLang="en-US" dirty="0"/>
          </a:p>
        </p:txBody>
      </p:sp>
    </p:spTree>
    <p:extLst>
      <p:ext uri="{BB962C8B-B14F-4D97-AF65-F5344CB8AC3E}">
        <p14:creationId xmlns:p14="http://schemas.microsoft.com/office/powerpoint/2010/main" val="31912614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fld id="{6DEB7EE2-04A2-4FB2-9625-C9C73AC4D32F}" type="slidenum">
              <a:rPr lang="en-US" altLang="en-US" smtClean="0"/>
              <a:pPr/>
              <a:t>57</a:t>
            </a:fld>
            <a:endParaRPr lang="en-US" altLang="en-US" dirty="0"/>
          </a:p>
        </p:txBody>
      </p:sp>
    </p:spTree>
    <p:extLst>
      <p:ext uri="{BB962C8B-B14F-4D97-AF65-F5344CB8AC3E}">
        <p14:creationId xmlns:p14="http://schemas.microsoft.com/office/powerpoint/2010/main" val="28239224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fld id="{6DEB7EE2-04A2-4FB2-9625-C9C73AC4D32F}" type="slidenum">
              <a:rPr lang="en-US" altLang="en-US" smtClean="0"/>
              <a:pPr/>
              <a:t>58</a:t>
            </a:fld>
            <a:endParaRPr lang="en-US" altLang="en-US" dirty="0"/>
          </a:p>
        </p:txBody>
      </p:sp>
    </p:spTree>
    <p:extLst>
      <p:ext uri="{BB962C8B-B14F-4D97-AF65-F5344CB8AC3E}">
        <p14:creationId xmlns:p14="http://schemas.microsoft.com/office/powerpoint/2010/main" val="40912067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fld id="{6DEB7EE2-04A2-4FB2-9625-C9C73AC4D32F}" type="slidenum">
              <a:rPr lang="en-US" altLang="en-US" smtClean="0"/>
              <a:pPr/>
              <a:t>59</a:t>
            </a:fld>
            <a:endParaRPr lang="en-US" altLang="en-US" dirty="0"/>
          </a:p>
        </p:txBody>
      </p:sp>
    </p:spTree>
    <p:extLst>
      <p:ext uri="{BB962C8B-B14F-4D97-AF65-F5344CB8AC3E}">
        <p14:creationId xmlns:p14="http://schemas.microsoft.com/office/powerpoint/2010/main" val="2791101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Common phrases / words can sometimes lose their meaning</a:t>
            </a:r>
          </a:p>
          <a:p>
            <a:endParaRPr lang="en-GB" dirty="0"/>
          </a:p>
          <a:p>
            <a:r>
              <a:rPr lang="en-GB" dirty="0"/>
              <a:t>It’s always worthwhile to revisit what we mean by the following terms</a:t>
            </a:r>
          </a:p>
          <a:p>
            <a:endParaRPr lang="en-GB" dirty="0"/>
          </a:p>
          <a:p>
            <a:r>
              <a:rPr lang="en-GB" dirty="0"/>
              <a:t>Please note: All of these definitions are active: a process  of thoughts, feelings, needs, and actions</a:t>
            </a:r>
          </a:p>
          <a:p>
            <a:endParaRPr lang="en-GB" dirty="0"/>
          </a:p>
          <a:p>
            <a:r>
              <a:rPr lang="en-US" b="0" i="0" dirty="0">
                <a:solidFill>
                  <a:srgbClr val="444444"/>
                </a:solidFill>
                <a:effectLst/>
                <a:latin typeface="Roboto" panose="02000000000000000000" pitchFamily="2" charset="0"/>
              </a:rPr>
              <a:t>Grief is the response to loss, particularly to the loss of someone or some living thing that has died, to which a bond or affection was formed. Although conventionally focused on the emotional response to loss, grief also has physical, cognitive, behavioral, social, cultural, spiritual and philosophical dimensions. While the terms are often used interchangeably, bereavement refers to the state of loss, while grief is the reaction to that loss.</a:t>
            </a:r>
            <a:endParaRPr lang="en-GB" dirty="0"/>
          </a:p>
          <a:p>
            <a:r>
              <a:rPr lang="en-GB" dirty="0"/>
              <a:t>How does this apply to you?</a:t>
            </a:r>
          </a:p>
          <a:p>
            <a:endParaRPr lang="en-GB"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fld id="{6DEB7EE2-04A2-4FB2-9625-C9C73AC4D32F}" type="slidenum">
              <a:rPr lang="en-US" altLang="en-US" smtClean="0"/>
              <a:pPr/>
              <a:t>6</a:t>
            </a:fld>
            <a:endParaRPr lang="en-US" altLang="en-US" dirty="0"/>
          </a:p>
        </p:txBody>
      </p:sp>
    </p:spTree>
    <p:extLst>
      <p:ext uri="{BB962C8B-B14F-4D97-AF65-F5344CB8AC3E}">
        <p14:creationId xmlns:p14="http://schemas.microsoft.com/office/powerpoint/2010/main" val="1893758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fld id="{6DEB7EE2-04A2-4FB2-9625-C9C73AC4D32F}" type="slidenum">
              <a:rPr lang="en-US" altLang="en-US" smtClean="0"/>
              <a:pPr/>
              <a:t>60</a:t>
            </a:fld>
            <a:endParaRPr lang="en-US" altLang="en-US" dirty="0"/>
          </a:p>
        </p:txBody>
      </p:sp>
    </p:spTree>
    <p:extLst>
      <p:ext uri="{BB962C8B-B14F-4D97-AF65-F5344CB8AC3E}">
        <p14:creationId xmlns:p14="http://schemas.microsoft.com/office/powerpoint/2010/main" val="42179511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50" dirty="0">
              <a:solidFill>
                <a:schemeClr val="accent1"/>
              </a:solidFill>
              <a:latin typeface="Comic Sans MS" panose="030F0702030302020204" pitchFamily="66" charset="0"/>
            </a:endParaRPr>
          </a:p>
          <a:p>
            <a:r>
              <a:rPr lang="en-GB" sz="1200" dirty="0">
                <a:solidFill>
                  <a:srgbClr val="339972"/>
                </a:solidFill>
              </a:rPr>
              <a:t>Psychologists define resilience as the process of adapting well in the face of adversity, trauma, tragedy, threats, or significant sources of stress—such as family and relationship problems, serious health problems, or workplace and financial stressors</a:t>
            </a:r>
          </a:p>
          <a:p>
            <a:endParaRPr lang="en-GB" sz="1200" dirty="0">
              <a:solidFill>
                <a:srgbClr val="339972"/>
              </a:solidFill>
            </a:endParaRPr>
          </a:p>
          <a:p>
            <a:r>
              <a:rPr lang="en-GB" sz="1200" dirty="0">
                <a:solidFill>
                  <a:srgbClr val="339972"/>
                </a:solidFill>
              </a:rPr>
              <a:t>Short Video from BCC Ideas: </a:t>
            </a:r>
          </a:p>
          <a:p>
            <a:pPr marL="0" indent="0">
              <a:buNone/>
            </a:pPr>
            <a:r>
              <a:rPr lang="en-GB" sz="1200" dirty="0">
                <a:solidFill>
                  <a:srgbClr val="339972"/>
                </a:solidFill>
                <a:hlinkClick r:id="rId3">
                  <a:extLst>
                    <a:ext uri="{A12FA001-AC4F-418D-AE19-62706E023703}">
                      <ahyp:hlinkClr xmlns:ahyp="http://schemas.microsoft.com/office/drawing/2018/hyperlinkcolor" val="tx"/>
                    </a:ext>
                  </a:extLst>
                </a:hlinkClick>
              </a:rPr>
              <a:t>https://www.youtube.com/watch?v=dgk7nmI_nXI</a:t>
            </a:r>
            <a:endParaRPr lang="en-GB" sz="1200" dirty="0">
              <a:solidFill>
                <a:srgbClr val="339972"/>
              </a:solidFill>
            </a:endParaRPr>
          </a:p>
          <a:p>
            <a:endParaRPr lang="en-GB" sz="1200" dirty="0">
              <a:solidFill>
                <a:srgbClr val="339972"/>
              </a:solidFill>
            </a:endParaRPr>
          </a:p>
          <a:p>
            <a:r>
              <a:rPr lang="en-GB" sz="1200" dirty="0">
                <a:solidFill>
                  <a:srgbClr val="339972"/>
                </a:solidFill>
              </a:rPr>
              <a:t>Dr Lucy Hone is a leading expert on resilience. Her own resilience was tested in the most horrific way when her daughter was killed in a car crash. She tells the story of how she has coped with the loss - and shares three key strategies for building resilience.</a:t>
            </a:r>
          </a:p>
          <a:p>
            <a:endParaRPr lang="en-GB"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fld id="{6DEB7EE2-04A2-4FB2-9625-C9C73AC4D32F}" type="slidenum">
              <a:rPr lang="en-US" altLang="en-US" smtClean="0"/>
              <a:pPr/>
              <a:t>61</a:t>
            </a:fld>
            <a:endParaRPr lang="en-US" altLang="en-US" dirty="0"/>
          </a:p>
        </p:txBody>
      </p:sp>
    </p:spTree>
    <p:extLst>
      <p:ext uri="{BB962C8B-B14F-4D97-AF65-F5344CB8AC3E}">
        <p14:creationId xmlns:p14="http://schemas.microsoft.com/office/powerpoint/2010/main" val="9845375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Returning to the initial </a:t>
            </a:r>
            <a:r>
              <a:rPr lang="en-GB" dirty="0" err="1"/>
              <a:t>Menti</a:t>
            </a:r>
            <a:r>
              <a:rPr lang="en-GB" dirty="0"/>
              <a:t> exercise, now reflecting on how we might think differently about loss and bereavement. </a:t>
            </a:r>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27F2CDAC-D34B-4A09-A078-365BD0DAA087}" type="slidenum">
              <a:rPr lang="en-GB" smtClean="0"/>
              <a:t>62</a:t>
            </a:fld>
            <a:endParaRPr lang="en-GB"/>
          </a:p>
        </p:txBody>
      </p:sp>
    </p:spTree>
    <p:extLst>
      <p:ext uri="{BB962C8B-B14F-4D97-AF65-F5344CB8AC3E}">
        <p14:creationId xmlns:p14="http://schemas.microsoft.com/office/powerpoint/2010/main" val="26952286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a:defRPr/>
            </a:pPr>
            <a:endParaRPr lang="en-GB"/>
          </a:p>
        </p:txBody>
      </p:sp>
      <p:sp>
        <p:nvSpPr>
          <p:cNvPr id="5" name="Footer Placeholder 4"/>
          <p:cNvSpPr>
            <a:spLocks noGrp="1"/>
          </p:cNvSpPr>
          <p:nvPr>
            <p:ph type="ftr" sz="quarter" idx="4"/>
          </p:nvPr>
        </p:nvSpPr>
        <p:spPr/>
        <p:txBody>
          <a:bodyPr/>
          <a:lstStyle/>
          <a:p>
            <a:pPr>
              <a:defRPr/>
            </a:pPr>
            <a:endParaRPr lang="en-GB"/>
          </a:p>
        </p:txBody>
      </p:sp>
      <p:sp>
        <p:nvSpPr>
          <p:cNvPr id="6" name="Slide Number Placeholder 5"/>
          <p:cNvSpPr>
            <a:spLocks noGrp="1"/>
          </p:cNvSpPr>
          <p:nvPr>
            <p:ph type="sldNum" sz="quarter" idx="5"/>
          </p:nvPr>
        </p:nvSpPr>
        <p:spPr/>
        <p:txBody>
          <a:bodyPr/>
          <a:lstStyle/>
          <a:p>
            <a:fld id="{B6464455-932D-4BED-BEA2-8195F4CD7BFD}" type="slidenum">
              <a:rPr lang="en-GB" altLang="en-US" smtClean="0"/>
              <a:pPr/>
              <a:t>63</a:t>
            </a:fld>
            <a:endParaRPr lang="en-GB" altLang="en-US"/>
          </a:p>
        </p:txBody>
      </p:sp>
    </p:spTree>
    <p:extLst>
      <p:ext uri="{BB962C8B-B14F-4D97-AF65-F5344CB8AC3E}">
        <p14:creationId xmlns:p14="http://schemas.microsoft.com/office/powerpoint/2010/main" val="30284948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fld id="{6DEB7EE2-04A2-4FB2-9625-C9C73AC4D32F}" type="slidenum">
              <a:rPr lang="en-US" altLang="en-US" smtClean="0"/>
              <a:pPr/>
              <a:t>64</a:t>
            </a:fld>
            <a:endParaRPr lang="en-US" altLang="en-US" dirty="0"/>
          </a:p>
        </p:txBody>
      </p:sp>
    </p:spTree>
    <p:extLst>
      <p:ext uri="{BB962C8B-B14F-4D97-AF65-F5344CB8AC3E}">
        <p14:creationId xmlns:p14="http://schemas.microsoft.com/office/powerpoint/2010/main" val="30761780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t>Speakers to make themselves available for anyone needing time to talk things through/debrief.</a:t>
            </a:r>
            <a:endParaRPr lang="en-GB" dirty="0"/>
          </a:p>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65</a:t>
            </a:fld>
            <a:endParaRPr lang="en-US" altLang="en-US" dirty="0"/>
          </a:p>
        </p:txBody>
      </p:sp>
    </p:spTree>
    <p:extLst>
      <p:ext uri="{BB962C8B-B14F-4D97-AF65-F5344CB8AC3E}">
        <p14:creationId xmlns:p14="http://schemas.microsoft.com/office/powerpoint/2010/main" val="4095288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fld id="{6DEB7EE2-04A2-4FB2-9625-C9C73AC4D32F}" type="slidenum">
              <a:rPr lang="en-US" altLang="en-US" smtClean="0"/>
              <a:pPr/>
              <a:t>7</a:t>
            </a:fld>
            <a:endParaRPr lang="en-US" altLang="en-US" dirty="0"/>
          </a:p>
        </p:txBody>
      </p:sp>
    </p:spTree>
    <p:extLst>
      <p:ext uri="{BB962C8B-B14F-4D97-AF65-F5344CB8AC3E}">
        <p14:creationId xmlns:p14="http://schemas.microsoft.com/office/powerpoint/2010/main" val="1389912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we look at how we live in Scotland, the slide can help us understand the contexts in which we grieve and how many factors influence this.</a:t>
            </a:r>
          </a:p>
          <a:p>
            <a:r>
              <a:rPr lang="en-US" b="0" i="0" dirty="0">
                <a:solidFill>
                  <a:srgbClr val="111111"/>
                </a:solidFill>
                <a:effectLst/>
                <a:latin typeface="Roboto" panose="02000000000000000000" pitchFamily="2" charset="0"/>
              </a:rPr>
              <a:t>Although the psychology of grief focuses on individuals, grief occurs in the context of</a:t>
            </a:r>
            <a:r>
              <a:rPr lang="en-US" b="1" i="0" dirty="0">
                <a:solidFill>
                  <a:srgbClr val="111111"/>
                </a:solidFill>
                <a:effectLst/>
                <a:latin typeface="Roboto" panose="02000000000000000000" pitchFamily="2" charset="0"/>
              </a:rPr>
              <a:t> </a:t>
            </a:r>
            <a:r>
              <a:rPr lang="en-US" b="0" i="0" dirty="0">
                <a:solidFill>
                  <a:srgbClr val="111111"/>
                </a:solidFill>
                <a:effectLst/>
                <a:latin typeface="Roboto" panose="02000000000000000000" pitchFamily="2" charset="0"/>
              </a:rPr>
              <a:t>social relationships and culture. The dynamic effects of the social and cultural context on individual grief are discussed from the perspective of symbolic interaction theory and family systems theory.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t>“It isn't the circumstances of the death that will predict a positive or negative outcome, it is the support they get at the time and after the death. This is the key component to anybody finding a way to rebuild their life.” </a:t>
            </a:r>
          </a:p>
          <a:p>
            <a:endParaRPr lang="en-GB" dirty="0"/>
          </a:p>
        </p:txBody>
      </p:sp>
      <p:sp>
        <p:nvSpPr>
          <p:cNvPr id="4" name="Slide Number Placeholder 3"/>
          <p:cNvSpPr>
            <a:spLocks noGrp="1"/>
          </p:cNvSpPr>
          <p:nvPr>
            <p:ph type="sldNum" sz="quarter" idx="5"/>
          </p:nvPr>
        </p:nvSpPr>
        <p:spPr/>
        <p:txBody>
          <a:bodyPr/>
          <a:lstStyle/>
          <a:p>
            <a:fld id="{B6464455-932D-4BED-BEA2-8195F4CD7BFD}" type="slidenum">
              <a:rPr lang="en-GB" altLang="en-US" smtClean="0"/>
              <a:pPr/>
              <a:t>8</a:t>
            </a:fld>
            <a:endParaRPr lang="en-GB" altLang="en-US"/>
          </a:p>
        </p:txBody>
      </p:sp>
    </p:spTree>
    <p:extLst>
      <p:ext uri="{BB962C8B-B14F-4D97-AF65-F5344CB8AC3E}">
        <p14:creationId xmlns:p14="http://schemas.microsoft.com/office/powerpoint/2010/main" val="3194737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23132"/>
                </a:solidFill>
                <a:effectLst/>
                <a:latin typeface="open sans" panose="020B0606030504020204" pitchFamily="34" charset="0"/>
              </a:rPr>
              <a:t>So we know already that those living in poverty are more likely to experience a bereavement but coronavirus exacerbated this. </a:t>
            </a:r>
          </a:p>
          <a:p>
            <a:endParaRPr lang="en-GB" b="0" i="0" dirty="0">
              <a:solidFill>
                <a:srgbClr val="323132"/>
              </a:solidFill>
              <a:effectLst/>
              <a:latin typeface="open sans" panose="020B0606030504020204" pitchFamily="34" charset="0"/>
            </a:endParaRPr>
          </a:p>
          <a:p>
            <a:r>
              <a:rPr lang="en-GB" b="0" i="0" dirty="0">
                <a:solidFill>
                  <a:srgbClr val="323132"/>
                </a:solidFill>
                <a:effectLst/>
                <a:latin typeface="open sans" panose="020B0606030504020204" pitchFamily="34" charset="0"/>
              </a:rPr>
              <a:t>Data from Lone et al. was translated into mortality rates whereby there was a significant difference between those in the most deprived quintile and least. </a:t>
            </a:r>
          </a:p>
          <a:p>
            <a:endParaRPr lang="en-GB" b="0" i="0" dirty="0">
              <a:solidFill>
                <a:srgbClr val="323132"/>
              </a:solidFill>
              <a:effectLst/>
              <a:latin typeface="open sans" panose="020B0606030504020204" pitchFamily="34" charset="0"/>
            </a:endParaRPr>
          </a:p>
          <a:p>
            <a:r>
              <a:rPr lang="en-GB" b="0" i="0" dirty="0">
                <a:solidFill>
                  <a:srgbClr val="323132"/>
                </a:solidFill>
                <a:effectLst/>
                <a:latin typeface="open sans" panose="020B0606030504020204" pitchFamily="34" charset="0"/>
              </a:rPr>
              <a:t>The graph on the right looks at the inequalities between ethnicities. More likely to live in poverty if you are BAME. </a:t>
            </a:r>
          </a:p>
          <a:p>
            <a:r>
              <a:rPr lang="en-GB" b="0" i="0" dirty="0">
                <a:solidFill>
                  <a:srgbClr val="323132"/>
                </a:solidFill>
                <a:effectLst/>
                <a:latin typeface="open sans" panose="020B0606030504020204" pitchFamily="34" charset="0"/>
              </a:rPr>
              <a:t>Final graph shows the inequalities with covid deaths. 4.2 times higher among for Black females compared with White females. Females of Bangladeshi or Pakistani ethnic background had a death rate that was 3.7 times higher than that of White females. </a:t>
            </a:r>
          </a:p>
          <a:p>
            <a:r>
              <a:rPr lang="en-GB" b="0" i="0" dirty="0">
                <a:solidFill>
                  <a:srgbClr val="323132"/>
                </a:solidFill>
                <a:effectLst/>
                <a:latin typeface="open sans" panose="020B0606030504020204" pitchFamily="34" charset="0"/>
              </a:rPr>
              <a:t>Females of White ethnic background had a statistically significantly lower rate of death compared with females of Black, Bangladeshi or Pakistani, Indian, and Other ethnic backgrounds.</a:t>
            </a:r>
            <a:endParaRPr lang="en-GB" dirty="0"/>
          </a:p>
        </p:txBody>
      </p:sp>
      <p:sp>
        <p:nvSpPr>
          <p:cNvPr id="4" name="Header Placeholder 3" hidden="1"/>
          <p:cNvSpPr>
            <a:spLocks noGrp="1"/>
          </p:cNvSpPr>
          <p:nvPr>
            <p:ph type="hdr" sz="quarter"/>
          </p:nvPr>
        </p:nvSpPr>
        <p:spPr>
          <a:xfrm>
            <a:off x="0" y="0"/>
            <a:ext cx="6858000" cy="458788"/>
          </a:xfrm>
        </p:spPr>
        <p:txBody>
          <a:bodyPr/>
          <a:lstStyle/>
          <a:p>
            <a:endParaRPr lang="en-GB"/>
          </a:p>
        </p:txBody>
      </p:sp>
      <p:sp>
        <p:nvSpPr>
          <p:cNvPr id="5" name="Footer Placeholder 4" hidden="1"/>
          <p:cNvSpPr>
            <a:spLocks noGrp="1"/>
          </p:cNvSpPr>
          <p:nvPr>
            <p:ph type="ftr" sz="quarter" idx="4"/>
          </p:nvPr>
        </p:nvSpPr>
        <p:spPr>
          <a:xfrm>
            <a:off x="0" y="8685213"/>
            <a:ext cx="6858000" cy="458787"/>
          </a:xfrm>
        </p:spPr>
        <p:txBody>
          <a:bodyPr/>
          <a:lstStyle/>
          <a:p>
            <a:endParaRPr lang="en-GB"/>
          </a:p>
        </p:txBody>
      </p:sp>
      <p:sp>
        <p:nvSpPr>
          <p:cNvPr id="6" name="Slide Number Placeholder 5"/>
          <p:cNvSpPr>
            <a:spLocks noGrp="1"/>
          </p:cNvSpPr>
          <p:nvPr>
            <p:ph type="sldNum" sz="quarter" idx="5"/>
          </p:nvPr>
        </p:nvSpPr>
        <p:spPr/>
        <p:txBody>
          <a:bodyPr/>
          <a:lstStyle/>
          <a:p>
            <a:fld id="{F0DF2029-93B3-42F8-9C98-28D461296B5E}" type="slidenum">
              <a:rPr lang="en-GB" smtClean="0"/>
              <a:t>9</a:t>
            </a:fld>
            <a:endParaRPr lang="en-GB"/>
          </a:p>
        </p:txBody>
      </p:sp>
    </p:spTree>
    <p:extLst>
      <p:ext uri="{BB962C8B-B14F-4D97-AF65-F5344CB8AC3E}">
        <p14:creationId xmlns:p14="http://schemas.microsoft.com/office/powerpoint/2010/main" val="39227416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bg>
      <p:bgPr>
        <a:solidFill>
          <a:schemeClr val="tx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57007FCA-3EC9-46F6-BE85-2DE9F97B48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383" name="Title 381">
            <a:extLst>
              <a:ext uri="{FF2B5EF4-FFF2-40B4-BE49-F238E27FC236}">
                <a16:creationId xmlns:a16="http://schemas.microsoft.com/office/drawing/2014/main" id="{219026B8-F099-4229-B446-9FE2B966BEF7}"/>
              </a:ext>
            </a:extLst>
          </p:cNvPr>
          <p:cNvSpPr>
            <a:spLocks noGrp="1"/>
          </p:cNvSpPr>
          <p:nvPr>
            <p:ph type="title"/>
          </p:nvPr>
        </p:nvSpPr>
        <p:spPr>
          <a:xfrm>
            <a:off x="2581656" y="2304288"/>
            <a:ext cx="7022592" cy="2258568"/>
          </a:xfrm>
        </p:spPr>
        <p:txBody>
          <a:bodyPr vert="horz" lIns="91440" tIns="45720" rIns="91440" bIns="45720" rtlCol="0" anchor="ctr">
            <a:normAutofit/>
          </a:bodyPr>
          <a:lstStyle>
            <a:lvl1pPr algn="ctr">
              <a:defRPr lang="en-US" sz="4800" b="1">
                <a:solidFill>
                  <a:schemeClr val="accent4">
                    <a:lumMod val="75000"/>
                  </a:schemeClr>
                </a:solidFill>
                <a:ea typeface="+mn-ea"/>
                <a:cs typeface="+mn-cs"/>
              </a:defRPr>
            </a:lvl1pPr>
          </a:lstStyle>
          <a:p>
            <a:pPr marL="0" lvl="0" indent="0" algn="ctr">
              <a:lnSpc>
                <a:spcPct val="11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063099788"/>
      </p:ext>
    </p:extLst>
  </p:cSld>
  <p:clrMapOvr>
    <a:masterClrMapping/>
  </p:clrMapOvr>
  <p:extLst>
    <p:ext uri="{DCECCB84-F9BA-43D5-87BE-67443E8EF086}">
      <p15:sldGuideLst xmlns:p15="http://schemas.microsoft.com/office/powerpoint/2012/main">
        <p15:guide id="1" pos="28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ttom Pattern White">
    <p:bg>
      <p:bgPr>
        <a:solidFill>
          <a:schemeClr val="accent5"/>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C00585D-E155-409A-899A-29BDF4E57FD3}"/>
              </a:ext>
            </a:extLst>
          </p:cNvPr>
          <p:cNvSpPr>
            <a:spLocks noGrp="1"/>
          </p:cNvSpPr>
          <p:nvPr>
            <p:ph type="title" hasCustomPrompt="1"/>
          </p:nvPr>
        </p:nvSpPr>
        <p:spPr>
          <a:xfrm>
            <a:off x="762000" y="716577"/>
            <a:ext cx="10668000" cy="615553"/>
          </a:xfrm>
          <a:noFill/>
        </p:spPr>
        <p:txBody>
          <a:bodyPr wrap="square" lIns="0" tIns="0" rIns="0" bIns="0" anchor="b" anchorCtr="0">
            <a:spAutoFit/>
          </a:bodyPr>
          <a:lstStyle>
            <a:lvl1pPr algn="l"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pPr lvl="0"/>
            <a:r>
              <a:rPr lang="en-US" dirty="0"/>
              <a:t>Click to edit Master text styles</a:t>
            </a:r>
          </a:p>
        </p:txBody>
      </p:sp>
      <p:sp>
        <p:nvSpPr>
          <p:cNvPr id="5" name="Text Placeholder 4">
            <a:extLst>
              <a:ext uri="{FF2B5EF4-FFF2-40B4-BE49-F238E27FC236}">
                <a16:creationId xmlns:a16="http://schemas.microsoft.com/office/drawing/2014/main" id="{2D944D9B-AA15-4DB5-AE58-0FA514F6FE87}"/>
              </a:ext>
            </a:extLst>
          </p:cNvPr>
          <p:cNvSpPr>
            <a:spLocks noGrp="1"/>
          </p:cNvSpPr>
          <p:nvPr>
            <p:ph type="body" sz="quarter" idx="13" hasCustomPrompt="1"/>
          </p:nvPr>
        </p:nvSpPr>
        <p:spPr>
          <a:xfrm>
            <a:off x="762000" y="1790699"/>
            <a:ext cx="10668000" cy="685800"/>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pic>
        <p:nvPicPr>
          <p:cNvPr id="2" name="Graphic 1">
            <a:extLst>
              <a:ext uri="{FF2B5EF4-FFF2-40B4-BE49-F238E27FC236}">
                <a16:creationId xmlns:a16="http://schemas.microsoft.com/office/drawing/2014/main" id="{29AB818C-9403-4CA7-8FC5-347DDE455E77}"/>
              </a:ext>
            </a:extLst>
          </p:cNvPr>
          <p:cNvPicPr>
            <a:picLocks noChangeAspect="1"/>
          </p:cNvPicPr>
          <p:nvPr userDrawn="1"/>
        </p:nvPicPr>
        <p:blipFill>
          <a:blip r:embed="rId2">
            <a:alphaModFix amt="40000"/>
            <a:extLst>
              <a:ext uri="{96DAC541-7B7A-43D3-8B79-37D633B846F1}">
                <asvg:svgBlip xmlns:asvg="http://schemas.microsoft.com/office/drawing/2016/SVG/main" r:embed="rId3"/>
              </a:ext>
            </a:extLst>
          </a:blip>
          <a:stretch>
            <a:fillRect/>
          </a:stretch>
        </p:blipFill>
        <p:spPr>
          <a:xfrm>
            <a:off x="0" y="5791200"/>
            <a:ext cx="12192000" cy="1066800"/>
          </a:xfrm>
          <a:prstGeom prst="rect">
            <a:avLst/>
          </a:prstGeom>
        </p:spPr>
      </p:pic>
    </p:spTree>
    <p:extLst>
      <p:ext uri="{BB962C8B-B14F-4D97-AF65-F5344CB8AC3E}">
        <p14:creationId xmlns:p14="http://schemas.microsoft.com/office/powerpoint/2010/main" val="1270356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mart Art">
    <p:bg>
      <p:bgPr>
        <a:solidFill>
          <a:schemeClr val="accent3"/>
        </a:solidFill>
        <a:effectLst/>
      </p:bgPr>
    </p:bg>
    <p:spTree>
      <p:nvGrpSpPr>
        <p:cNvPr id="1" name=""/>
        <p:cNvGrpSpPr/>
        <p:nvPr/>
      </p:nvGrpSpPr>
      <p:grpSpPr>
        <a:xfrm>
          <a:off x="0" y="0"/>
          <a:ext cx="0" cy="0"/>
          <a:chOff x="0" y="0"/>
          <a:chExt cx="0" cy="0"/>
        </a:xfrm>
      </p:grpSpPr>
      <p:sp>
        <p:nvSpPr>
          <p:cNvPr id="19" name="Text Placeholder 4">
            <a:extLst>
              <a:ext uri="{FF2B5EF4-FFF2-40B4-BE49-F238E27FC236}">
                <a16:creationId xmlns:a16="http://schemas.microsoft.com/office/drawing/2014/main" id="{3E65ED86-A26C-479A-8393-0BFDCBCD43F2}"/>
              </a:ext>
            </a:extLst>
          </p:cNvPr>
          <p:cNvSpPr>
            <a:spLocks noGrp="1"/>
          </p:cNvSpPr>
          <p:nvPr>
            <p:ph type="body" sz="quarter" idx="13" hasCustomPrompt="1"/>
          </p:nvPr>
        </p:nvSpPr>
        <p:spPr>
          <a:xfrm>
            <a:off x="762000" y="1783952"/>
            <a:ext cx="10668000" cy="1111648"/>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sp>
        <p:nvSpPr>
          <p:cNvPr id="4" name="Title 1">
            <a:extLst>
              <a:ext uri="{FF2B5EF4-FFF2-40B4-BE49-F238E27FC236}">
                <a16:creationId xmlns:a16="http://schemas.microsoft.com/office/drawing/2014/main" id="{F858EEFF-117E-4B86-B6B2-CD8F71AA8C4A}"/>
              </a:ext>
            </a:extLst>
          </p:cNvPr>
          <p:cNvSpPr>
            <a:spLocks noGrp="1"/>
          </p:cNvSpPr>
          <p:nvPr>
            <p:ph type="title" hasCustomPrompt="1"/>
          </p:nvPr>
        </p:nvSpPr>
        <p:spPr>
          <a:xfrm>
            <a:off x="762000" y="716577"/>
            <a:ext cx="10668000" cy="615553"/>
          </a:xfrm>
          <a:noFill/>
        </p:spPr>
        <p:txBody>
          <a:bodyPr wrap="square" lIns="0" tIns="0" rIns="0" bIns="0" anchor="b" anchorCtr="0">
            <a:spAutoFit/>
          </a:bodyPr>
          <a:lstStyle>
            <a:lvl1pPr algn="l" defTabSz="932742" rtl="0" eaLnBrk="1" latinLnBrk="0" hangingPunct="1">
              <a:lnSpc>
                <a:spcPct val="100000"/>
              </a:lnSpc>
              <a:spcBef>
                <a:spcPct val="0"/>
              </a:spcBef>
              <a:buNone/>
              <a:defRPr lang="en-US" sz="4000" b="1" i="0" kern="1200" cap="none" spc="-50" baseline="0" dirty="0">
                <a:ln w="3175">
                  <a:noFill/>
                </a:ln>
                <a:solidFill>
                  <a:schemeClr val="accent4">
                    <a:lumMod val="40000"/>
                    <a:lumOff val="60000"/>
                  </a:schemeClr>
                </a:solidFill>
                <a:effectLst/>
                <a:latin typeface="+mj-lt"/>
                <a:ea typeface="+mn-ea"/>
                <a:cs typeface="Segoe UI" pitchFamily="34" charset="0"/>
              </a:defRPr>
            </a:lvl1pPr>
          </a:lstStyle>
          <a:p>
            <a:pPr lvl="0"/>
            <a:r>
              <a:rPr lang="en-US" dirty="0"/>
              <a:t>Click to edit Master text styles</a:t>
            </a:r>
          </a:p>
        </p:txBody>
      </p:sp>
      <p:pic>
        <p:nvPicPr>
          <p:cNvPr id="3" name="Graphic 2" hidden="1">
            <a:extLst>
              <a:ext uri="{FF2B5EF4-FFF2-40B4-BE49-F238E27FC236}">
                <a16:creationId xmlns:a16="http://schemas.microsoft.com/office/drawing/2014/main" id="{D0B12BD8-7E23-4DB3-9F3C-68F6FF145E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72650" y="0"/>
            <a:ext cx="2419350" cy="2619375"/>
          </a:xfrm>
          <a:prstGeom prst="rect">
            <a:avLst/>
          </a:prstGeom>
        </p:spPr>
      </p:pic>
      <p:pic>
        <p:nvPicPr>
          <p:cNvPr id="2" name="Graphic 1">
            <a:extLst>
              <a:ext uri="{FF2B5EF4-FFF2-40B4-BE49-F238E27FC236}">
                <a16:creationId xmlns:a16="http://schemas.microsoft.com/office/drawing/2014/main" id="{85143907-CDEB-455C-878E-7AE28AF7D2B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V="1">
            <a:off x="5418919" y="0"/>
            <a:ext cx="6407956" cy="1783952"/>
          </a:xfrm>
          <a:prstGeom prst="rect">
            <a:avLst/>
          </a:prstGeom>
        </p:spPr>
      </p:pic>
    </p:spTree>
    <p:extLst>
      <p:ext uri="{BB962C8B-B14F-4D97-AF65-F5344CB8AC3E}">
        <p14:creationId xmlns:p14="http://schemas.microsoft.com/office/powerpoint/2010/main" val="549727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A1B9BC-7BE7-4893-90FD-CC95830FD8F2}" type="datetimeFigureOut">
              <a:rPr lang="en-US" smtClean="0"/>
              <a:t>4/11/2023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15270E-046A-4C23-BC98-E307A7DD6BE8}" type="slidenum">
              <a:rPr lang="en-US" smtClean="0"/>
              <a:t>‹#›</a:t>
            </a:fld>
            <a:endParaRPr lang="en-US" dirty="0"/>
          </a:p>
        </p:txBody>
      </p:sp>
    </p:spTree>
    <p:extLst>
      <p:ext uri="{BB962C8B-B14F-4D97-AF65-F5344CB8AC3E}">
        <p14:creationId xmlns:p14="http://schemas.microsoft.com/office/powerpoint/2010/main" val="2522832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4/11/2023</a:t>
            </a:fld>
            <a:endParaRPr lang="en-US"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62115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E6E2A59A-973E-4969-9FA8-CF5443BFA593}"/>
              </a:ext>
            </a:extLst>
          </p:cNvPr>
          <p:cNvSpPr>
            <a:spLocks noGrp="1"/>
          </p:cNvSpPr>
          <p:nvPr>
            <p:ph type="dt" sz="half" idx="10"/>
          </p:nvPr>
        </p:nvSpPr>
        <p:spPr/>
        <p:txBody>
          <a:bodyPr/>
          <a:lstStyle>
            <a:lvl1pPr>
              <a:defRPr/>
            </a:lvl1pPr>
          </a:lstStyle>
          <a:p>
            <a:pPr>
              <a:defRPr/>
            </a:pPr>
            <a:fld id="{ABB2D42E-8AF8-4FEB-99C3-B7A05C2F55C4}" type="datetimeFigureOut">
              <a:rPr lang="en-US"/>
              <a:pPr>
                <a:defRPr/>
              </a:pPr>
              <a:t>4/11/2023</a:t>
            </a:fld>
            <a:endParaRPr lang="en-US"/>
          </a:p>
        </p:txBody>
      </p:sp>
      <p:sp>
        <p:nvSpPr>
          <p:cNvPr id="6" name="Footer Placeholder 4">
            <a:extLst>
              <a:ext uri="{FF2B5EF4-FFF2-40B4-BE49-F238E27FC236}">
                <a16:creationId xmlns:a16="http://schemas.microsoft.com/office/drawing/2014/main" id="{7A7D7B94-26D9-4356-B210-9DB0CC66900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0DD36BF-7B4D-47F3-9065-B2211A28F7D2}"/>
              </a:ext>
            </a:extLst>
          </p:cNvPr>
          <p:cNvSpPr>
            <a:spLocks noGrp="1"/>
          </p:cNvSpPr>
          <p:nvPr>
            <p:ph type="sldNum" sz="quarter" idx="12"/>
          </p:nvPr>
        </p:nvSpPr>
        <p:spPr/>
        <p:txBody>
          <a:bodyPr/>
          <a:lstStyle>
            <a:lvl1pPr>
              <a:defRPr/>
            </a:lvl1pPr>
          </a:lstStyle>
          <a:p>
            <a:fld id="{E51E116B-ECD7-446B-97D9-DBBA430473C4}" type="slidenum">
              <a:rPr lang="en-US" altLang="en-US"/>
              <a:pPr/>
              <a:t>‹#›</a:t>
            </a:fld>
            <a:endParaRPr lang="en-US" altLang="en-US"/>
          </a:p>
        </p:txBody>
      </p:sp>
    </p:spTree>
    <p:extLst>
      <p:ext uri="{BB962C8B-B14F-4D97-AF65-F5344CB8AC3E}">
        <p14:creationId xmlns:p14="http://schemas.microsoft.com/office/powerpoint/2010/main" val="3111650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27A34A7-845E-4D82-A135-D5876346FDE4}" type="datetimeFigureOut">
              <a:rPr lang="en-GB" smtClean="0">
                <a:solidFill>
                  <a:prstClr val="black">
                    <a:tint val="75000"/>
                  </a:prstClr>
                </a:solidFill>
              </a:rPr>
              <a:pPr/>
              <a:t>11/04/2023</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F0AE634-3C17-44E0-B071-0D071BA823E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835939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27A34A7-845E-4D82-A135-D5876346FDE4}" type="datetimeFigureOut">
              <a:rPr lang="en-GB" smtClean="0">
                <a:solidFill>
                  <a:prstClr val="black">
                    <a:tint val="75000"/>
                  </a:prstClr>
                </a:solidFill>
              </a:rPr>
              <a:pPr/>
              <a:t>11/04/2023</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F0AE634-3C17-44E0-B071-0D071BA823E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05764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0574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8990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3E029-39BF-CA4B-B880-8815F3E11B17}"/>
              </a:ext>
            </a:extLst>
          </p:cNvPr>
          <p:cNvSpPr>
            <a:spLocks noGrp="1"/>
          </p:cNvSpPr>
          <p:nvPr>
            <p:ph type="title"/>
          </p:nvPr>
        </p:nvSpPr>
        <p:spPr>
          <a:xfrm>
            <a:off x="1967542" y="1268760"/>
            <a:ext cx="8256917" cy="1101377"/>
          </a:xfrm>
          <a:prstGeom prst="rect">
            <a:avLst/>
          </a:prstGeom>
          <a:noFill/>
        </p:spPr>
        <p:txBody>
          <a:bodyPr/>
          <a:lstStyle>
            <a:lvl1pPr>
              <a:defRPr sz="3200">
                <a:solidFill>
                  <a:schemeClr val="accent5">
                    <a:lumMod val="75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29DFEFC-CEB3-884B-A51F-E6549E28E7EB}"/>
              </a:ext>
            </a:extLst>
          </p:cNvPr>
          <p:cNvSpPr>
            <a:spLocks noGrp="1"/>
          </p:cNvSpPr>
          <p:nvPr>
            <p:ph idx="1"/>
          </p:nvPr>
        </p:nvSpPr>
        <p:spPr>
          <a:xfrm>
            <a:off x="1967542" y="2657252"/>
            <a:ext cx="8256917" cy="4351338"/>
          </a:xfrm>
          <a:prstGeom prst="rect">
            <a:avLst/>
          </a:prstGeom>
        </p:spPr>
        <p:txBody>
          <a:bodyPr/>
          <a:lstStyle>
            <a:lvl1pPr>
              <a:defRPr sz="2800" baseline="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B2C19CD-1097-C140-99F3-C8C84EDD8923}"/>
              </a:ext>
            </a:extLst>
          </p:cNvPr>
          <p:cNvSpPr>
            <a:spLocks noGrp="1"/>
          </p:cNvSpPr>
          <p:nvPr>
            <p:ph type="dt" sz="half" idx="10"/>
          </p:nvPr>
        </p:nvSpPr>
        <p:spPr/>
        <p:txBody>
          <a:bodyPr/>
          <a:lstStyle/>
          <a:p>
            <a:fld id="{4F6CFC09-CB57-C243-8D5E-4B9BB4199DAE}" type="datetimeFigureOut">
              <a:rPr lang="en-US" smtClean="0"/>
              <a:t>4/11/2023</a:t>
            </a:fld>
            <a:endParaRPr lang="en-US"/>
          </a:p>
        </p:txBody>
      </p:sp>
      <p:sp>
        <p:nvSpPr>
          <p:cNvPr id="5" name="Footer Placeholder 4">
            <a:extLst>
              <a:ext uri="{FF2B5EF4-FFF2-40B4-BE49-F238E27FC236}">
                <a16:creationId xmlns:a16="http://schemas.microsoft.com/office/drawing/2014/main" id="{9F2558A5-87E2-A143-AB4C-59FCC87E897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7A22A8-FAFD-234B-82B6-32C3294B0DE5}"/>
              </a:ext>
            </a:extLst>
          </p:cNvPr>
          <p:cNvSpPr>
            <a:spLocks noGrp="1"/>
          </p:cNvSpPr>
          <p:nvPr>
            <p:ph type="sldNum" sz="quarter" idx="12"/>
          </p:nvPr>
        </p:nvSpPr>
        <p:spPr/>
        <p:txBody>
          <a:bodyPr/>
          <a:lstStyle/>
          <a:p>
            <a:fld id="{225330BB-FF98-BC43-A3F7-A7E22AA0614E}" type="slidenum">
              <a:rPr lang="en-US" smtClean="0"/>
              <a:t>‹#›</a:t>
            </a:fld>
            <a:endParaRPr lang="en-US" dirty="0"/>
          </a:p>
        </p:txBody>
      </p:sp>
      <p:sp>
        <p:nvSpPr>
          <p:cNvPr id="7" name="Rectangle 6">
            <a:extLst>
              <a:ext uri="{FF2B5EF4-FFF2-40B4-BE49-F238E27FC236}">
                <a16:creationId xmlns:a16="http://schemas.microsoft.com/office/drawing/2014/main" id="{BDF5AADE-5D7F-8F46-A292-5C61CBBE9B1F}"/>
              </a:ext>
            </a:extLst>
          </p:cNvPr>
          <p:cNvSpPr/>
          <p:nvPr userDrawn="1"/>
        </p:nvSpPr>
        <p:spPr>
          <a:xfrm>
            <a:off x="3311692" y="750813"/>
            <a:ext cx="5554113" cy="461665"/>
          </a:xfrm>
          <a:prstGeom prst="rect">
            <a:avLst/>
          </a:prstGeom>
        </p:spPr>
        <p:txBody>
          <a:bodyPr wrap="square">
            <a:spAutoFit/>
          </a:bodyPr>
          <a:lstStyle/>
          <a:p>
            <a:pPr algn="ctr" fontAlgn="auto">
              <a:spcAft>
                <a:spcPts val="0"/>
              </a:spcAft>
              <a:defRPr/>
            </a:pPr>
            <a:r>
              <a:rPr lang="en-AU" sz="2400" b="1" kern="1200" baseline="0" dirty="0">
                <a:solidFill>
                  <a:schemeClr val="bg1">
                    <a:lumMod val="50000"/>
                  </a:schemeClr>
                </a:solidFill>
                <a:latin typeface="Century Gothic" panose="020B0502020202020204" pitchFamily="34" charset="0"/>
                <a:ea typeface="+mn-ea"/>
                <a:cs typeface="+mn-cs"/>
              </a:rPr>
              <a:t>Working with Worden</a:t>
            </a:r>
          </a:p>
        </p:txBody>
      </p:sp>
    </p:spTree>
    <p:extLst>
      <p:ext uri="{BB962C8B-B14F-4D97-AF65-F5344CB8AC3E}">
        <p14:creationId xmlns:p14="http://schemas.microsoft.com/office/powerpoint/2010/main" val="3246597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Photo Content">
    <p:bg>
      <p:bgPr>
        <a:solidFill>
          <a:schemeClr val="accent4"/>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1800" b="1">
                <a:solidFill>
                  <a:schemeClr val="accent4">
                    <a:lumMod val="50000"/>
                  </a:schemeClr>
                </a:solidFill>
              </a:defRPr>
            </a:lvl1pPr>
            <a:lvl2pPr marL="283464" indent="-283464">
              <a:spcBef>
                <a:spcPts val="1000"/>
              </a:spcBef>
              <a:defRPr sz="1800">
                <a:solidFill>
                  <a:schemeClr val="accent4">
                    <a:lumMod val="50000"/>
                  </a:schemeClr>
                </a:solidFill>
              </a:defRPr>
            </a:lvl2pPr>
          </a:lstStyle>
          <a:p>
            <a:pPr lvl="0"/>
            <a:r>
              <a:rPr lang="en-US"/>
              <a:t>Click to edit Master text styles</a:t>
            </a:r>
          </a:p>
          <a:p>
            <a:pPr lvl="1"/>
            <a:r>
              <a:rPr lang="en-US"/>
              <a:t>Second level</a:t>
            </a:r>
          </a:p>
        </p:txBody>
      </p:sp>
      <p:sp>
        <p:nvSpPr>
          <p:cNvPr id="14" name="Picture Placeholder 13">
            <a:extLst>
              <a:ext uri="{FF2B5EF4-FFF2-40B4-BE49-F238E27FC236}">
                <a16:creationId xmlns:a16="http://schemas.microsoft.com/office/drawing/2014/main" id="{9B1932CF-F265-4AEE-8704-F42C01AFB479}"/>
              </a:ext>
            </a:extLst>
          </p:cNvPr>
          <p:cNvSpPr>
            <a:spLocks noGrp="1"/>
          </p:cNvSpPr>
          <p:nvPr>
            <p:ph type="pic" sz="quarter" idx="10"/>
          </p:nvPr>
        </p:nvSpPr>
        <p:spPr>
          <a:xfrm>
            <a:off x="6858000" y="715963"/>
            <a:ext cx="4572000" cy="5113336"/>
          </a:xfrm>
        </p:spPr>
        <p:txBody>
          <a:bodyPr/>
          <a:lstStyle>
            <a:lvl1pPr algn="ctr">
              <a:buNone/>
              <a:defRPr sz="1600">
                <a:solidFill>
                  <a:schemeClr val="accent4">
                    <a:lumMod val="50000"/>
                  </a:schemeClr>
                </a:solidFill>
              </a:defRPr>
            </a:lvl1pPr>
          </a:lstStyle>
          <a:p>
            <a:r>
              <a:rPr lang="en-US"/>
              <a:t>Click icon to add picture</a:t>
            </a:r>
            <a:endParaRPr lang="en-US" dirty="0"/>
          </a:p>
        </p:txBody>
      </p:sp>
      <p:pic>
        <p:nvPicPr>
          <p:cNvPr id="2" name="Graphic 1">
            <a:extLst>
              <a:ext uri="{FF2B5EF4-FFF2-40B4-BE49-F238E27FC236}">
                <a16:creationId xmlns:a16="http://schemas.microsoft.com/office/drawing/2014/main" id="{09498076-A8F2-48B0-807A-C402BDA60D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074048"/>
            <a:ext cx="6407956" cy="1783952"/>
          </a:xfrm>
          <a:prstGeom prst="rect">
            <a:avLst/>
          </a:prstGeom>
        </p:spPr>
      </p:pic>
      <p:sp>
        <p:nvSpPr>
          <p:cNvPr id="3" name="Title 2">
            <a:extLst>
              <a:ext uri="{FF2B5EF4-FFF2-40B4-BE49-F238E27FC236}">
                <a16:creationId xmlns:a16="http://schemas.microsoft.com/office/drawing/2014/main" id="{5CF9E2C1-844F-4C0E-A423-111C77AEEF18}"/>
              </a:ext>
            </a:extLst>
          </p:cNvPr>
          <p:cNvSpPr>
            <a:spLocks noGrp="1"/>
          </p:cNvSpPr>
          <p:nvPr>
            <p:ph type="title"/>
          </p:nvPr>
        </p:nvSpPr>
        <p:spPr>
          <a:xfrm>
            <a:off x="762000" y="715961"/>
            <a:ext cx="5334000" cy="1189037"/>
          </a:xfrm>
        </p:spPr>
        <p:txBody>
          <a:bodyPr vert="horz" lIns="91440" tIns="45720" rIns="91440" bIns="45720" rtlCol="0" anchor="t">
            <a:normAutofit/>
          </a:bodyPr>
          <a:lstStyle>
            <a:lvl1pPr>
              <a:defRPr lang="en-US" sz="4000" b="1">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41000890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65AF4-41A2-9140-B007-07613FA58A4C}"/>
              </a:ext>
            </a:extLst>
          </p:cNvPr>
          <p:cNvSpPr>
            <a:spLocks noGrp="1"/>
          </p:cNvSpPr>
          <p:nvPr>
            <p:ph type="title"/>
          </p:nvPr>
        </p:nvSpPr>
        <p:spPr>
          <a:xfrm>
            <a:off x="6480043" y="1309687"/>
            <a:ext cx="3932767" cy="1600200"/>
          </a:xfrm>
          <a:prstGeom prst="rect">
            <a:avLst/>
          </a:prstGeom>
        </p:spPr>
        <p:txBody>
          <a:bodyPr anchor="b"/>
          <a:lstStyle>
            <a:lvl1pPr>
              <a:defRPr sz="3200">
                <a:solidFill>
                  <a:schemeClr val="accent5">
                    <a:lumMod val="75000"/>
                  </a:schemeClr>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B06D6AC4-D744-AD47-A56F-FDB86A6DF46E}"/>
              </a:ext>
            </a:extLst>
          </p:cNvPr>
          <p:cNvSpPr>
            <a:spLocks noGrp="1"/>
          </p:cNvSpPr>
          <p:nvPr>
            <p:ph type="pic" idx="1"/>
          </p:nvPr>
        </p:nvSpPr>
        <p:spPr>
          <a:xfrm>
            <a:off x="623392" y="1196753"/>
            <a:ext cx="5280587" cy="515959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9D6BE93-4A85-8D4C-90BC-895726985545}"/>
              </a:ext>
            </a:extLst>
          </p:cNvPr>
          <p:cNvSpPr>
            <a:spLocks noGrp="1"/>
          </p:cNvSpPr>
          <p:nvPr>
            <p:ph type="body" sz="half" idx="2"/>
          </p:nvPr>
        </p:nvSpPr>
        <p:spPr>
          <a:xfrm>
            <a:off x="6480043" y="2909888"/>
            <a:ext cx="3932767" cy="325541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30A2C200-B02B-2E4C-990D-2EECC7B25D76}"/>
              </a:ext>
            </a:extLst>
          </p:cNvPr>
          <p:cNvSpPr>
            <a:spLocks noGrp="1"/>
          </p:cNvSpPr>
          <p:nvPr>
            <p:ph type="dt" sz="half" idx="10"/>
          </p:nvPr>
        </p:nvSpPr>
        <p:spPr/>
        <p:txBody>
          <a:bodyPr/>
          <a:lstStyle/>
          <a:p>
            <a:fld id="{4F6CFC09-CB57-C243-8D5E-4B9BB4199DAE}" type="datetimeFigureOut">
              <a:rPr lang="en-US" smtClean="0"/>
              <a:t>4/11/2023</a:t>
            </a:fld>
            <a:endParaRPr lang="en-US" dirty="0"/>
          </a:p>
        </p:txBody>
      </p:sp>
      <p:sp>
        <p:nvSpPr>
          <p:cNvPr id="6" name="Footer Placeholder 5">
            <a:extLst>
              <a:ext uri="{FF2B5EF4-FFF2-40B4-BE49-F238E27FC236}">
                <a16:creationId xmlns:a16="http://schemas.microsoft.com/office/drawing/2014/main" id="{2EFF0FDE-0E30-2841-B0D4-54BFB109D86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65C9F63-DE0B-5D49-BFAF-69CFD29BCA88}"/>
              </a:ext>
            </a:extLst>
          </p:cNvPr>
          <p:cNvSpPr>
            <a:spLocks noGrp="1"/>
          </p:cNvSpPr>
          <p:nvPr>
            <p:ph type="sldNum" sz="quarter" idx="12"/>
          </p:nvPr>
        </p:nvSpPr>
        <p:spPr/>
        <p:txBody>
          <a:bodyPr/>
          <a:lstStyle/>
          <a:p>
            <a:fld id="{225330BB-FF98-BC43-A3F7-A7E22AA0614E}" type="slidenum">
              <a:rPr lang="en-US" smtClean="0"/>
              <a:t>‹#›</a:t>
            </a:fld>
            <a:endParaRPr lang="en-US"/>
          </a:p>
        </p:txBody>
      </p:sp>
      <p:sp>
        <p:nvSpPr>
          <p:cNvPr id="8" name="Rectangle 7">
            <a:extLst>
              <a:ext uri="{FF2B5EF4-FFF2-40B4-BE49-F238E27FC236}">
                <a16:creationId xmlns:a16="http://schemas.microsoft.com/office/drawing/2014/main" id="{60074B28-B8C7-DE4A-AFC7-1C6A9599EC94}"/>
              </a:ext>
            </a:extLst>
          </p:cNvPr>
          <p:cNvSpPr/>
          <p:nvPr userDrawn="1"/>
        </p:nvSpPr>
        <p:spPr>
          <a:xfrm>
            <a:off x="3311692" y="750813"/>
            <a:ext cx="5554113" cy="461665"/>
          </a:xfrm>
          <a:prstGeom prst="rect">
            <a:avLst/>
          </a:prstGeom>
        </p:spPr>
        <p:txBody>
          <a:bodyPr wrap="square">
            <a:spAutoFit/>
          </a:bodyPr>
          <a:lstStyle/>
          <a:p>
            <a:pPr algn="ctr" fontAlgn="auto">
              <a:spcAft>
                <a:spcPts val="0"/>
              </a:spcAft>
              <a:defRPr/>
            </a:pPr>
            <a:r>
              <a:rPr lang="en-AU" sz="2400" b="1" kern="1200" baseline="0" dirty="0">
                <a:solidFill>
                  <a:schemeClr val="bg1">
                    <a:lumMod val="50000"/>
                  </a:schemeClr>
                </a:solidFill>
                <a:latin typeface="Century Gothic" panose="020B0502020202020204" pitchFamily="34" charset="0"/>
                <a:ea typeface="+mn-ea"/>
                <a:cs typeface="+mn-cs"/>
              </a:rPr>
              <a:t>Working with Worden</a:t>
            </a:r>
          </a:p>
        </p:txBody>
      </p:sp>
    </p:spTree>
    <p:extLst>
      <p:ext uri="{BB962C8B-B14F-4D97-AF65-F5344CB8AC3E}">
        <p14:creationId xmlns:p14="http://schemas.microsoft.com/office/powerpoint/2010/main" val="11528063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ECA9-6DB0-1C43-839B-4D639560A564}"/>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accent5">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7C702CF3-A463-6346-9B05-392B6EFE5E1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91A125-D7BD-F542-BC86-DF5D9BC9AE73}"/>
              </a:ext>
            </a:extLst>
          </p:cNvPr>
          <p:cNvSpPr>
            <a:spLocks noGrp="1"/>
          </p:cNvSpPr>
          <p:nvPr>
            <p:ph type="dt" sz="half" idx="10"/>
          </p:nvPr>
        </p:nvSpPr>
        <p:spPr/>
        <p:txBody>
          <a:bodyPr/>
          <a:lstStyle/>
          <a:p>
            <a:fld id="{4F6CFC09-CB57-C243-8D5E-4B9BB4199DAE}" type="datetimeFigureOut">
              <a:rPr lang="en-US" smtClean="0"/>
              <a:t>4/11/2023</a:t>
            </a:fld>
            <a:endParaRPr lang="en-US"/>
          </a:p>
        </p:txBody>
      </p:sp>
      <p:sp>
        <p:nvSpPr>
          <p:cNvPr id="5" name="Footer Placeholder 4">
            <a:extLst>
              <a:ext uri="{FF2B5EF4-FFF2-40B4-BE49-F238E27FC236}">
                <a16:creationId xmlns:a16="http://schemas.microsoft.com/office/drawing/2014/main" id="{6005FF2C-A396-574E-843A-1E15C08EF9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2568C36-CD7C-CD41-8381-60232549F575}"/>
              </a:ext>
            </a:extLst>
          </p:cNvPr>
          <p:cNvSpPr>
            <a:spLocks noGrp="1"/>
          </p:cNvSpPr>
          <p:nvPr>
            <p:ph type="sldNum" sz="quarter" idx="12"/>
          </p:nvPr>
        </p:nvSpPr>
        <p:spPr/>
        <p:txBody>
          <a:bodyPr/>
          <a:lstStyle/>
          <a:p>
            <a:fld id="{225330BB-FF98-BC43-A3F7-A7E22AA0614E}" type="slidenum">
              <a:rPr lang="en-US" smtClean="0"/>
              <a:t>‹#›</a:t>
            </a:fld>
            <a:endParaRPr lang="en-US" dirty="0"/>
          </a:p>
        </p:txBody>
      </p:sp>
      <p:sp>
        <p:nvSpPr>
          <p:cNvPr id="7" name="Rectangle 6">
            <a:extLst>
              <a:ext uri="{FF2B5EF4-FFF2-40B4-BE49-F238E27FC236}">
                <a16:creationId xmlns:a16="http://schemas.microsoft.com/office/drawing/2014/main" id="{882D5F12-56C8-3A4A-A122-78F1D45EA0BB}"/>
              </a:ext>
            </a:extLst>
          </p:cNvPr>
          <p:cNvSpPr/>
          <p:nvPr userDrawn="1"/>
        </p:nvSpPr>
        <p:spPr>
          <a:xfrm>
            <a:off x="3311692" y="750813"/>
            <a:ext cx="5554113" cy="461665"/>
          </a:xfrm>
          <a:prstGeom prst="rect">
            <a:avLst/>
          </a:prstGeom>
        </p:spPr>
        <p:txBody>
          <a:bodyPr wrap="square">
            <a:spAutoFit/>
          </a:bodyPr>
          <a:lstStyle/>
          <a:p>
            <a:pPr algn="ctr" fontAlgn="auto">
              <a:spcAft>
                <a:spcPts val="0"/>
              </a:spcAft>
              <a:defRPr/>
            </a:pPr>
            <a:r>
              <a:rPr lang="en-AU" sz="2400" b="1" kern="1200" baseline="0" dirty="0">
                <a:solidFill>
                  <a:schemeClr val="bg1">
                    <a:lumMod val="50000"/>
                  </a:schemeClr>
                </a:solidFill>
                <a:latin typeface="Century Gothic" panose="020B0502020202020204" pitchFamily="34" charset="0"/>
                <a:ea typeface="+mn-ea"/>
                <a:cs typeface="+mn-cs"/>
              </a:rPr>
              <a:t>Working with Worden</a:t>
            </a:r>
          </a:p>
        </p:txBody>
      </p:sp>
    </p:spTree>
    <p:extLst>
      <p:ext uri="{BB962C8B-B14F-4D97-AF65-F5344CB8AC3E}">
        <p14:creationId xmlns:p14="http://schemas.microsoft.com/office/powerpoint/2010/main" val="3559804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FG Template Mas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FFCA56-A072-2D43-84E5-191D80BB4237}"/>
              </a:ext>
            </a:extLst>
          </p:cNvPr>
          <p:cNvSpPr/>
          <p:nvPr userDrawn="1"/>
        </p:nvSpPr>
        <p:spPr>
          <a:xfrm>
            <a:off x="3311692" y="750813"/>
            <a:ext cx="5554113" cy="461665"/>
          </a:xfrm>
          <a:prstGeom prst="rect">
            <a:avLst/>
          </a:prstGeom>
        </p:spPr>
        <p:txBody>
          <a:bodyPr wrap="square">
            <a:spAutoFit/>
          </a:bodyPr>
          <a:lstStyle/>
          <a:p>
            <a:pPr algn="ctr" fontAlgn="auto">
              <a:spcAft>
                <a:spcPts val="0"/>
              </a:spcAft>
              <a:defRPr/>
            </a:pPr>
            <a:r>
              <a:rPr lang="en-AU" sz="2400" b="1" kern="1200" baseline="0" dirty="0">
                <a:solidFill>
                  <a:schemeClr val="bg1">
                    <a:lumMod val="50000"/>
                  </a:schemeClr>
                </a:solidFill>
                <a:latin typeface="Century Gothic" panose="020B0502020202020204" pitchFamily="34" charset="0"/>
                <a:ea typeface="+mn-ea"/>
                <a:cs typeface="+mn-cs"/>
              </a:rPr>
              <a:t>Working with Worden</a:t>
            </a:r>
          </a:p>
        </p:txBody>
      </p:sp>
    </p:spTree>
    <p:extLst>
      <p:ext uri="{BB962C8B-B14F-4D97-AF65-F5344CB8AC3E}">
        <p14:creationId xmlns:p14="http://schemas.microsoft.com/office/powerpoint/2010/main" val="1083739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1169BC2-A3F5-7C4B-960E-533361D1E9C5}"/>
              </a:ext>
            </a:extLst>
          </p:cNvPr>
          <p:cNvSpPr/>
          <p:nvPr userDrawn="1"/>
        </p:nvSpPr>
        <p:spPr>
          <a:xfrm>
            <a:off x="3311692" y="750813"/>
            <a:ext cx="5554113" cy="461665"/>
          </a:xfrm>
          <a:prstGeom prst="rect">
            <a:avLst/>
          </a:prstGeom>
        </p:spPr>
        <p:txBody>
          <a:bodyPr wrap="square">
            <a:spAutoFit/>
          </a:bodyPr>
          <a:lstStyle/>
          <a:p>
            <a:pPr algn="ctr" fontAlgn="auto">
              <a:spcAft>
                <a:spcPts val="0"/>
              </a:spcAft>
              <a:defRPr/>
            </a:pPr>
            <a:r>
              <a:rPr lang="en-AU" sz="2400" b="1" kern="1200" baseline="0" dirty="0">
                <a:solidFill>
                  <a:schemeClr val="bg1">
                    <a:lumMod val="50000"/>
                  </a:schemeClr>
                </a:solidFill>
                <a:latin typeface="Century Gothic" panose="020B0502020202020204" pitchFamily="34" charset="0"/>
                <a:ea typeface="+mn-ea"/>
                <a:cs typeface="+mn-cs"/>
              </a:rPr>
              <a:t>Working with Worden</a:t>
            </a:r>
          </a:p>
        </p:txBody>
      </p:sp>
    </p:spTree>
    <p:extLst>
      <p:ext uri="{BB962C8B-B14F-4D97-AF65-F5344CB8AC3E}">
        <p14:creationId xmlns:p14="http://schemas.microsoft.com/office/powerpoint/2010/main" val="2499793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Photo Content">
    <p:bg>
      <p:bgPr>
        <a:solidFill>
          <a:schemeClr val="accent1"/>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1800" b="1"/>
            </a:lvl1pPr>
            <a:lvl2pPr marL="283464" indent="-283464">
              <a:spcBef>
                <a:spcPts val="1000"/>
              </a:spcBef>
              <a:defRPr sz="1800"/>
            </a:lvl2pPr>
          </a:lstStyle>
          <a:p>
            <a:pPr lvl="0"/>
            <a:r>
              <a:rPr lang="en-US"/>
              <a:t>Click to edit Master text styles</a:t>
            </a:r>
          </a:p>
          <a:p>
            <a:pPr lvl="1"/>
            <a:r>
              <a:rPr lang="en-US"/>
              <a:t>Second level</a:t>
            </a:r>
          </a:p>
        </p:txBody>
      </p:sp>
      <p:sp>
        <p:nvSpPr>
          <p:cNvPr id="8" name="Picture Placeholder 13">
            <a:extLst>
              <a:ext uri="{FF2B5EF4-FFF2-40B4-BE49-F238E27FC236}">
                <a16:creationId xmlns:a16="http://schemas.microsoft.com/office/drawing/2014/main" id="{89E410BA-B0FE-4F0E-8BE5-D33CC016635B}"/>
              </a:ext>
            </a:extLst>
          </p:cNvPr>
          <p:cNvSpPr>
            <a:spLocks noGrp="1"/>
          </p:cNvSpPr>
          <p:nvPr>
            <p:ph type="pic" sz="quarter" idx="13"/>
          </p:nvPr>
        </p:nvSpPr>
        <p:spPr>
          <a:xfrm>
            <a:off x="6858000" y="3444081"/>
            <a:ext cx="4572000" cy="2362200"/>
          </a:xfrm>
        </p:spPr>
        <p:txBody>
          <a:bodyPr>
            <a:normAutofit/>
          </a:bodyPr>
          <a:lstStyle>
            <a:lvl1pPr>
              <a:buNone/>
              <a:defRPr sz="1800"/>
            </a:lvl1pPr>
          </a:lstStyle>
          <a:p>
            <a:r>
              <a:rPr lang="en-US"/>
              <a:t>Click icon to add picture</a:t>
            </a:r>
            <a:endParaRPr lang="en-US" dirty="0"/>
          </a:p>
        </p:txBody>
      </p:sp>
      <p:sp>
        <p:nvSpPr>
          <p:cNvPr id="9" name="Picture Placeholder 13">
            <a:extLst>
              <a:ext uri="{FF2B5EF4-FFF2-40B4-BE49-F238E27FC236}">
                <a16:creationId xmlns:a16="http://schemas.microsoft.com/office/drawing/2014/main" id="{827A95C0-AE8D-46E1-9EF9-64504CBEF99E}"/>
              </a:ext>
            </a:extLst>
          </p:cNvPr>
          <p:cNvSpPr>
            <a:spLocks noGrp="1"/>
          </p:cNvSpPr>
          <p:nvPr>
            <p:ph type="pic" sz="quarter" idx="14"/>
          </p:nvPr>
        </p:nvSpPr>
        <p:spPr>
          <a:xfrm>
            <a:off x="6858000" y="715963"/>
            <a:ext cx="4572000" cy="2362200"/>
          </a:xfrm>
        </p:spPr>
        <p:txBody>
          <a:bodyPr>
            <a:normAutofit/>
          </a:bodyPr>
          <a:lstStyle>
            <a:lvl1pPr>
              <a:buNone/>
              <a:defRPr sz="1800"/>
            </a:lvl1pPr>
          </a:lstStyle>
          <a:p>
            <a:r>
              <a:rPr lang="en-US"/>
              <a:t>Click icon to add picture</a:t>
            </a:r>
            <a:endParaRPr lang="en-US" dirty="0"/>
          </a:p>
        </p:txBody>
      </p:sp>
      <p:pic>
        <p:nvPicPr>
          <p:cNvPr id="2" name="Graphic 1" hidden="1">
            <a:extLst>
              <a:ext uri="{FF2B5EF4-FFF2-40B4-BE49-F238E27FC236}">
                <a16:creationId xmlns:a16="http://schemas.microsoft.com/office/drawing/2014/main" id="{295740BA-9B4E-4B38-827D-32544CDF758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892800"/>
            <a:ext cx="12192000" cy="965200"/>
          </a:xfrm>
          <a:prstGeom prst="rect">
            <a:avLst/>
          </a:prstGeom>
        </p:spPr>
      </p:pic>
      <p:pic>
        <p:nvPicPr>
          <p:cNvPr id="3" name="Graphic 2">
            <a:extLst>
              <a:ext uri="{FF2B5EF4-FFF2-40B4-BE49-F238E27FC236}">
                <a16:creationId xmlns:a16="http://schemas.microsoft.com/office/drawing/2014/main" id="{29C593AE-D9D2-42FE-A240-F97D187261D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5327681"/>
            <a:ext cx="5496910" cy="1530320"/>
          </a:xfrm>
          <a:prstGeom prst="rect">
            <a:avLst/>
          </a:prstGeom>
        </p:spPr>
      </p:pic>
      <p:sp>
        <p:nvSpPr>
          <p:cNvPr id="11" name="Title 2">
            <a:extLst>
              <a:ext uri="{FF2B5EF4-FFF2-40B4-BE49-F238E27FC236}">
                <a16:creationId xmlns:a16="http://schemas.microsoft.com/office/drawing/2014/main" id="{9AA0A799-2244-4DB2-ACAB-F6DA87A73055}"/>
              </a:ext>
            </a:extLst>
          </p:cNvPr>
          <p:cNvSpPr>
            <a:spLocks noGrp="1"/>
          </p:cNvSpPr>
          <p:nvPr>
            <p:ph type="title"/>
          </p:nvPr>
        </p:nvSpPr>
        <p:spPr>
          <a:xfrm>
            <a:off x="762000" y="715961"/>
            <a:ext cx="5334000" cy="1189037"/>
          </a:xfrm>
        </p:spPr>
        <p:txBody>
          <a:bodyPr vert="horz" lIns="91440" tIns="45720" rIns="91440" bIns="45720" rtlCol="0" anchor="t">
            <a:normAutofit/>
          </a:bodyPr>
          <a:lstStyle>
            <a:lvl1pPr>
              <a:defRPr lang="en-US" sz="4000" b="1">
                <a:solidFill>
                  <a:schemeClr val="tx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830834994"/>
      </p:ext>
    </p:extLst>
  </p:cSld>
  <p:clrMapOvr>
    <a:masterClrMapping/>
  </p:clrMapOvr>
  <p:extLst>
    <p:ext uri="{DCECCB84-F9BA-43D5-87BE-67443E8EF086}">
      <p15:sldGuideLst xmlns:p15="http://schemas.microsoft.com/office/powerpoint/2012/main">
        <p15:guide id="1" orient="horz" pos="3672"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ight Pattern Content Dark">
    <p:bg>
      <p:bgPr>
        <a:solidFill>
          <a:schemeClr val="accent3"/>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bg1"/>
                </a:solidFill>
              </a:defRPr>
            </a:lvl1pPr>
            <a:lvl2pPr marL="283464" indent="-283464">
              <a:spcBef>
                <a:spcPts val="1000"/>
              </a:spcBef>
              <a:defRPr sz="1800">
                <a:solidFill>
                  <a:schemeClr val="bg1"/>
                </a:solidFill>
              </a:defRPr>
            </a:lvl2pPr>
          </a:lstStyle>
          <a:p>
            <a:pPr lvl="0"/>
            <a:r>
              <a:rPr lang="en-US"/>
              <a:t>Click to edit Master text styles</a:t>
            </a:r>
          </a:p>
          <a:p>
            <a:pPr lvl="1"/>
            <a:r>
              <a:rPr lang="en-US"/>
              <a:t>Second level</a:t>
            </a:r>
          </a:p>
        </p:txBody>
      </p:sp>
      <p:pic>
        <p:nvPicPr>
          <p:cNvPr id="2" name="Graphic 1">
            <a:extLst>
              <a:ext uri="{FF2B5EF4-FFF2-40B4-BE49-F238E27FC236}">
                <a16:creationId xmlns:a16="http://schemas.microsoft.com/office/drawing/2014/main" id="{A997D967-7D0C-43B1-AF0D-22448F0504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55106" y="0"/>
            <a:ext cx="3136894" cy="6858000"/>
          </a:xfrm>
          <a:prstGeom prst="rect">
            <a:avLst/>
          </a:prstGeom>
        </p:spPr>
      </p:pic>
      <p:sp>
        <p:nvSpPr>
          <p:cNvPr id="5" name="Title 2">
            <a:extLst>
              <a:ext uri="{FF2B5EF4-FFF2-40B4-BE49-F238E27FC236}">
                <a16:creationId xmlns:a16="http://schemas.microsoft.com/office/drawing/2014/main" id="{9B292CAA-5A7B-44A6-B47D-2FE9F593A944}"/>
              </a:ext>
            </a:extLst>
          </p:cNvPr>
          <p:cNvSpPr>
            <a:spLocks noGrp="1"/>
          </p:cNvSpPr>
          <p:nvPr>
            <p:ph type="title"/>
          </p:nvPr>
        </p:nvSpPr>
        <p:spPr>
          <a:xfrm>
            <a:off x="761999" y="715961"/>
            <a:ext cx="6476999" cy="1189037"/>
          </a:xfrm>
        </p:spPr>
        <p:txBody>
          <a:bodyPr vert="horz" lIns="91440" tIns="45720" rIns="91440" bIns="45720" rtlCol="0" anchor="t">
            <a:normAutofit/>
          </a:bodyPr>
          <a:lstStyle>
            <a:lvl1pPr>
              <a:defRPr lang="en-US" sz="4000" b="1">
                <a:solidFill>
                  <a:schemeClr val="bg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5622252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ight Pattern Content Light">
    <p:bg>
      <p:bgPr>
        <a:solidFill>
          <a:schemeClr val="bg1"/>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accent1">
                    <a:lumMod val="50000"/>
                  </a:schemeClr>
                </a:solidFill>
              </a:defRPr>
            </a:lvl1pPr>
            <a:lvl2pPr marL="283464" indent="-283464">
              <a:spcBef>
                <a:spcPts val="1000"/>
              </a:spcBef>
              <a:defRPr sz="1800">
                <a:solidFill>
                  <a:schemeClr val="accent1">
                    <a:lumMod val="50000"/>
                  </a:schemeClr>
                </a:solidFill>
              </a:defRPr>
            </a:lvl2pPr>
          </a:lstStyle>
          <a:p>
            <a:pPr lvl="0"/>
            <a:r>
              <a:rPr lang="en-US"/>
              <a:t>Click to edit Master text styles</a:t>
            </a:r>
          </a:p>
          <a:p>
            <a:pPr lvl="1"/>
            <a:r>
              <a:rPr lang="en-US"/>
              <a:t>Second level</a:t>
            </a:r>
          </a:p>
        </p:txBody>
      </p:sp>
      <p:pic>
        <p:nvPicPr>
          <p:cNvPr id="2" name="Graphic 1">
            <a:extLst>
              <a:ext uri="{FF2B5EF4-FFF2-40B4-BE49-F238E27FC236}">
                <a16:creationId xmlns:a16="http://schemas.microsoft.com/office/drawing/2014/main" id="{A997D967-7D0C-43B1-AF0D-22448F0504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55106" y="0"/>
            <a:ext cx="3136894" cy="6858000"/>
          </a:xfrm>
          <a:prstGeom prst="rect">
            <a:avLst/>
          </a:prstGeom>
        </p:spPr>
      </p:pic>
      <p:sp>
        <p:nvSpPr>
          <p:cNvPr id="5" name="Title 2">
            <a:extLst>
              <a:ext uri="{FF2B5EF4-FFF2-40B4-BE49-F238E27FC236}">
                <a16:creationId xmlns:a16="http://schemas.microsoft.com/office/drawing/2014/main" id="{9B292CAA-5A7B-44A6-B47D-2FE9F593A944}"/>
              </a:ext>
            </a:extLst>
          </p:cNvPr>
          <p:cNvSpPr>
            <a:spLocks noGrp="1"/>
          </p:cNvSpPr>
          <p:nvPr>
            <p:ph type="title"/>
          </p:nvPr>
        </p:nvSpPr>
        <p:spPr>
          <a:xfrm>
            <a:off x="761999" y="715961"/>
            <a:ext cx="6476999" cy="1189037"/>
          </a:xfrm>
        </p:spPr>
        <p:txBody>
          <a:bodyPr vert="horz" lIns="91440" tIns="45720" rIns="91440" bIns="45720" rtlCol="0" anchor="t">
            <a:normAutofit/>
          </a:bodyPr>
          <a:lstStyle>
            <a:lvl1pPr>
              <a:defRPr lang="en-US" sz="4000" b="1">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4211921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Pattern Content">
    <p:bg>
      <p:bgPr>
        <a:solidFill>
          <a:schemeClr val="tx1"/>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4457700" y="1905000"/>
            <a:ext cx="7219043" cy="3276600"/>
          </a:xfrm>
        </p:spPr>
        <p:txBody>
          <a:bodyPr/>
          <a:lstStyle>
            <a:lvl1pPr marL="0" indent="0">
              <a:buNone/>
              <a:defRPr sz="1800" b="1">
                <a:solidFill>
                  <a:schemeClr val="accent1">
                    <a:lumMod val="50000"/>
                  </a:schemeClr>
                </a:solidFill>
              </a:defRPr>
            </a:lvl1pPr>
            <a:lvl2pPr marL="283464" indent="-283464">
              <a:spcBef>
                <a:spcPts val="1000"/>
              </a:spcBef>
              <a:defRPr sz="1800">
                <a:solidFill>
                  <a:schemeClr val="accent1">
                    <a:lumMod val="50000"/>
                  </a:schemeClr>
                </a:solidFill>
              </a:defRPr>
            </a:lvl2pPr>
          </a:lstStyle>
          <a:p>
            <a:pPr lvl="0"/>
            <a:r>
              <a:rPr lang="en-US"/>
              <a:t>Click to edit Master text styles</a:t>
            </a:r>
          </a:p>
          <a:p>
            <a:pPr lvl="1"/>
            <a:r>
              <a:rPr lang="en-US"/>
              <a:t>Second level</a:t>
            </a:r>
          </a:p>
        </p:txBody>
      </p:sp>
      <p:pic>
        <p:nvPicPr>
          <p:cNvPr id="2" name="Graphic 1">
            <a:extLst>
              <a:ext uri="{FF2B5EF4-FFF2-40B4-BE49-F238E27FC236}">
                <a16:creationId xmlns:a16="http://schemas.microsoft.com/office/drawing/2014/main" id="{805C4425-09AC-4097-B868-D49C9D64C8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03"/>
            <a:ext cx="3720664" cy="6857194"/>
          </a:xfrm>
          <a:prstGeom prst="rect">
            <a:avLst/>
          </a:prstGeom>
        </p:spPr>
      </p:pic>
      <p:sp>
        <p:nvSpPr>
          <p:cNvPr id="5" name="Title 2">
            <a:extLst>
              <a:ext uri="{FF2B5EF4-FFF2-40B4-BE49-F238E27FC236}">
                <a16:creationId xmlns:a16="http://schemas.microsoft.com/office/drawing/2014/main" id="{C6104E15-F449-422E-973A-1899DDF43DE1}"/>
              </a:ext>
            </a:extLst>
          </p:cNvPr>
          <p:cNvSpPr>
            <a:spLocks noGrp="1"/>
          </p:cNvSpPr>
          <p:nvPr>
            <p:ph type="title"/>
          </p:nvPr>
        </p:nvSpPr>
        <p:spPr>
          <a:xfrm>
            <a:off x="4457699" y="715961"/>
            <a:ext cx="7219043" cy="1189037"/>
          </a:xfrm>
        </p:spPr>
        <p:txBody>
          <a:bodyPr vert="horz" lIns="91440" tIns="45720" rIns="91440" bIns="45720" rtlCol="0" anchor="t">
            <a:normAutofit/>
          </a:bodyPr>
          <a:lstStyle>
            <a:lvl1pPr>
              <a:defRPr lang="en-US" sz="4000" b="1">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95596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08"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fetti Content Orange">
    <p:bg>
      <p:bgPr>
        <a:solidFill>
          <a:schemeClr val="accent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470216E-CA87-491C-BBBE-DDFD70D768F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94" t="34041" r="11052" b="45480"/>
          <a:stretch/>
        </p:blipFill>
        <p:spPr>
          <a:xfrm>
            <a:off x="-3048" y="35012"/>
            <a:ext cx="12198096" cy="6787977"/>
          </a:xfrm>
          <a:prstGeom prst="rect">
            <a:avLst/>
          </a:prstGeom>
        </p:spPr>
      </p:pic>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95467"/>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spTree>
    <p:extLst>
      <p:ext uri="{BB962C8B-B14F-4D97-AF65-F5344CB8AC3E}">
        <p14:creationId xmlns:p14="http://schemas.microsoft.com/office/powerpoint/2010/main" val="190187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fetti Content Green">
    <p:bg>
      <p:bgPr>
        <a:solidFill>
          <a:schemeClr val="accent5"/>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470216E-CA87-491C-BBBE-DDFD70D768F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94" t="34041" r="11052" b="45480"/>
          <a:stretch/>
        </p:blipFill>
        <p:spPr>
          <a:xfrm>
            <a:off x="-3048" y="35012"/>
            <a:ext cx="12198096" cy="6787977"/>
          </a:xfrm>
          <a:prstGeom prst="rect">
            <a:avLst/>
          </a:prstGeom>
        </p:spPr>
      </p:pic>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95467"/>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spTree>
    <p:extLst>
      <p:ext uri="{BB962C8B-B14F-4D97-AF65-F5344CB8AC3E}">
        <p14:creationId xmlns:p14="http://schemas.microsoft.com/office/powerpoint/2010/main" val="164887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ttom Pattern Black">
    <p:bg>
      <p:bgPr>
        <a:solidFill>
          <a:schemeClr val="accent4"/>
        </a:solidFill>
        <a:effectLst/>
      </p:bgPr>
    </p:bg>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1EEF53A4-35A6-4E43-B220-67DA381C5910}"/>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accent1">
                    <a:lumMod val="75000"/>
                  </a:schemeClr>
                </a:solidFill>
                <a:latin typeface="+mn-lt"/>
                <a:ea typeface="+mn-ea"/>
                <a:cs typeface="+mn-cs"/>
              </a:defRPr>
            </a:lvl1pPr>
          </a:lstStyle>
          <a:p>
            <a:pPr lvl="0"/>
            <a:r>
              <a:rPr lang="en-US"/>
              <a:t>Insert content here</a:t>
            </a:r>
          </a:p>
        </p:txBody>
      </p:sp>
      <p:sp>
        <p:nvSpPr>
          <p:cNvPr id="5" name="Title 1">
            <a:extLst>
              <a:ext uri="{FF2B5EF4-FFF2-40B4-BE49-F238E27FC236}">
                <a16:creationId xmlns:a16="http://schemas.microsoft.com/office/drawing/2014/main" id="{07724906-4405-47F4-B533-7291B003B0A2}"/>
              </a:ext>
            </a:extLst>
          </p:cNvPr>
          <p:cNvSpPr>
            <a:spLocks noGrp="1"/>
          </p:cNvSpPr>
          <p:nvPr>
            <p:ph type="title" hasCustomPrompt="1"/>
          </p:nvPr>
        </p:nvSpPr>
        <p:spPr>
          <a:xfrm>
            <a:off x="1525301" y="1995467"/>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accent1"/>
                </a:solidFill>
                <a:effectLst/>
                <a:latin typeface="+mj-lt"/>
                <a:ea typeface="+mn-ea"/>
                <a:cs typeface="Segoe UI" pitchFamily="34" charset="0"/>
              </a:defRPr>
            </a:lvl1pPr>
          </a:lstStyle>
          <a:p>
            <a:pPr lvl="0"/>
            <a:r>
              <a:rPr lang="en-US" dirty="0"/>
              <a:t>Click to edit Master text styles</a:t>
            </a:r>
          </a:p>
        </p:txBody>
      </p:sp>
      <p:pic>
        <p:nvPicPr>
          <p:cNvPr id="3" name="Graphic 2">
            <a:extLst>
              <a:ext uri="{FF2B5EF4-FFF2-40B4-BE49-F238E27FC236}">
                <a16:creationId xmlns:a16="http://schemas.microsoft.com/office/drawing/2014/main" id="{F781D833-01F3-4F75-8F62-D60039CA3703}"/>
              </a:ext>
            </a:extLst>
          </p:cNvPr>
          <p:cNvPicPr>
            <a:picLocks noChangeAspect="1"/>
          </p:cNvPicPr>
          <p:nvPr userDrawn="1"/>
        </p:nvPicPr>
        <p:blipFill>
          <a:blip r:embed="rId2">
            <a:alphaModFix amt="50000"/>
            <a:extLst>
              <a:ext uri="{96DAC541-7B7A-43D3-8B79-37D633B846F1}">
                <asvg:svgBlip xmlns:asvg="http://schemas.microsoft.com/office/drawing/2016/SVG/main" r:embed="rId3"/>
              </a:ext>
            </a:extLst>
          </a:blip>
          <a:stretch>
            <a:fillRect/>
          </a:stretch>
        </p:blipFill>
        <p:spPr>
          <a:xfrm>
            <a:off x="0" y="5791200"/>
            <a:ext cx="12192000" cy="1066800"/>
          </a:xfrm>
          <a:prstGeom prst="rect">
            <a:avLst/>
          </a:prstGeom>
        </p:spPr>
      </p:pic>
    </p:spTree>
    <p:extLst>
      <p:ext uri="{BB962C8B-B14F-4D97-AF65-F5344CB8AC3E}">
        <p14:creationId xmlns:p14="http://schemas.microsoft.com/office/powerpoint/2010/main" val="1273945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1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364696-E1F3-49EF-AEC8-730A16D9A23F}" type="datetimeFigureOut">
              <a:rPr lang="en-US" altLang="en-US" smtClean="0"/>
              <a:pPr/>
              <a:t>4/11/2023</a:t>
            </a:fld>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2A1B0-4691-41D9-84E0-69D594EAA3FE}" type="slidenum">
              <a:rPr lang="en-US" altLang="en-US" smtClean="0"/>
              <a:pPr/>
              <a:t>‹#›</a:t>
            </a:fld>
            <a:endParaRPr lang="en-US" altLang="en-US" dirty="0"/>
          </a:p>
        </p:txBody>
      </p:sp>
    </p:spTree>
    <p:extLst>
      <p:ext uri="{BB962C8B-B14F-4D97-AF65-F5344CB8AC3E}">
        <p14:creationId xmlns:p14="http://schemas.microsoft.com/office/powerpoint/2010/main" val="3991899034"/>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7" r:id="rId5"/>
    <p:sldLayoutId id="2147483710" r:id="rId6"/>
    <p:sldLayoutId id="2147483716" r:id="rId7"/>
    <p:sldLayoutId id="2147483718" r:id="rId8"/>
    <p:sldLayoutId id="2147483712" r:id="rId9"/>
    <p:sldLayoutId id="2147483713" r:id="rId10"/>
    <p:sldLayoutId id="2147483714" r:id="rId11"/>
    <p:sldLayoutId id="2147483715" r:id="rId12"/>
    <p:sldLayoutId id="2147483719" r:id="rId13"/>
    <p:sldLayoutId id="2147483720" r:id="rId14"/>
    <p:sldLayoutId id="2147483742" r:id="rId15"/>
    <p:sldLayoutId id="2147483743"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9061979-2915-E147-95F0-39B453F9548D}"/>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12700"/>
            <a:ext cx="12192000" cy="6832600"/>
          </a:xfrm>
          <a:prstGeom prst="rect">
            <a:avLst/>
          </a:prstGeom>
        </p:spPr>
      </p:pic>
    </p:spTree>
    <p:extLst>
      <p:ext uri="{BB962C8B-B14F-4D97-AF65-F5344CB8AC3E}">
        <p14:creationId xmlns:p14="http://schemas.microsoft.com/office/powerpoint/2010/main" val="103915489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emf"/><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9.jpe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emf"/><Relationship Id="rId4" Type="http://schemas.openxmlformats.org/officeDocument/2006/relationships/image" Target="../media/image27.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xml"/><Relationship Id="rId1" Type="http://schemas.openxmlformats.org/officeDocument/2006/relationships/video" Target="https://www.youtube.com/embed/nuEHXTQNE-k" TargetMode="Externa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hyperlink" Target="https://creativecommons.org/licenses/by-nc-nd/3.0/" TargetMode="External"/><Relationship Id="rId4" Type="http://schemas.openxmlformats.org/officeDocument/2006/relationships/hyperlink" Target="http://www.running4thereason.com/2015/06/05/todays-reason-grie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hyperlink" Target="http://ron-sheese.wikidot.com/group-hf4"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52.jpeg"/></Relationships>
</file>

<file path=ppt/slides/_rels/slide29.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9.xml"/><Relationship Id="rId1" Type="http://schemas.openxmlformats.org/officeDocument/2006/relationships/slideLayout" Target="../slideLayouts/slideLayout1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31.xml"/><Relationship Id="rId1" Type="http://schemas.openxmlformats.org/officeDocument/2006/relationships/slideLayout" Target="../slideLayouts/slideLayout19.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0.xml"/><Relationship Id="rId1" Type="http://schemas.openxmlformats.org/officeDocument/2006/relationships/slideLayout" Target="../slideLayouts/slideLayout1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3.xml"/><Relationship Id="rId1" Type="http://schemas.openxmlformats.org/officeDocument/2006/relationships/slideLayout" Target="../slideLayouts/slideLayout1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image" Target="../media/image72.jpeg"/><Relationship Id="rId5" Type="http://schemas.openxmlformats.org/officeDocument/2006/relationships/image" Target="../media/image71.jpeg"/><Relationship Id="rId10" Type="http://schemas.openxmlformats.org/officeDocument/2006/relationships/image" Target="../media/image76.jpeg"/><Relationship Id="rId4" Type="http://schemas.openxmlformats.org/officeDocument/2006/relationships/image" Target="../media/image70.jpeg"/><Relationship Id="rId9" Type="http://schemas.openxmlformats.org/officeDocument/2006/relationships/image" Target="../media/image75.jpeg"/></Relationships>
</file>

<file path=ppt/slides/_rels/slide5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video" Target="https://www.youtube.com/embed/dgk7nmI_nXI?feature=oembed" TargetMode="External"/><Relationship Id="rId4" Type="http://schemas.openxmlformats.org/officeDocument/2006/relationships/image" Target="../media/image82.jpeg"/></Relationships>
</file>

<file path=ppt/slides/_rels/slide6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63.xml"/><Relationship Id="rId1" Type="http://schemas.openxmlformats.org/officeDocument/2006/relationships/slideLayout" Target="../slideLayouts/slideLayout16.xml"/><Relationship Id="rId4" Type="http://schemas.openxmlformats.org/officeDocument/2006/relationships/image" Target="../media/image84.png"/></Relationships>
</file>

<file path=ppt/slides/_rels/slide6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168E5CF-FC82-40DA-8E6D-0BFF887BD80E}"/>
              </a:ext>
            </a:extLst>
          </p:cNvPr>
          <p:cNvSpPr>
            <a:spLocks noGrp="1"/>
          </p:cNvSpPr>
          <p:nvPr>
            <p:ph type="title"/>
          </p:nvPr>
        </p:nvSpPr>
        <p:spPr/>
        <p:txBody>
          <a:bodyPr anchor="ctr">
            <a:normAutofit/>
          </a:bodyPr>
          <a:lstStyle/>
          <a:p>
            <a:r>
              <a:rPr lang="en-US" dirty="0">
                <a:effectLst>
                  <a:outerShdw blurRad="38100" dist="38100" dir="2700000" algn="tl">
                    <a:srgbClr val="000000">
                      <a:alpha val="43137"/>
                    </a:srgbClr>
                  </a:outerShdw>
                </a:effectLst>
              </a:rPr>
              <a:t>Coping with</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 Loss, Grief and Bereavement </a:t>
            </a:r>
          </a:p>
        </p:txBody>
      </p:sp>
    </p:spTree>
    <p:extLst>
      <p:ext uri="{BB962C8B-B14F-4D97-AF65-F5344CB8AC3E}">
        <p14:creationId xmlns:p14="http://schemas.microsoft.com/office/powerpoint/2010/main" val="415239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E48045-32C8-4535-9E13-965688B6A5D7}"/>
              </a:ext>
            </a:extLst>
          </p:cNvPr>
          <p:cNvPicPr>
            <a:picLocks noChangeAspect="1"/>
          </p:cNvPicPr>
          <p:nvPr/>
        </p:nvPicPr>
        <p:blipFill>
          <a:blip r:embed="rId3"/>
          <a:stretch>
            <a:fillRect/>
          </a:stretch>
        </p:blipFill>
        <p:spPr>
          <a:xfrm>
            <a:off x="709337" y="-208722"/>
            <a:ext cx="10773325" cy="6858000"/>
          </a:xfrm>
          <a:prstGeom prst="rect">
            <a:avLst/>
          </a:prstGeom>
        </p:spPr>
      </p:pic>
      <p:pic>
        <p:nvPicPr>
          <p:cNvPr id="6" name="Picture 5">
            <a:extLst>
              <a:ext uri="{FF2B5EF4-FFF2-40B4-BE49-F238E27FC236}">
                <a16:creationId xmlns:a16="http://schemas.microsoft.com/office/drawing/2014/main" id="{B3A9E196-C6DD-46CA-8A29-25BFA30C8E41}"/>
              </a:ext>
            </a:extLst>
          </p:cNvPr>
          <p:cNvPicPr>
            <a:picLocks noChangeAspect="1"/>
          </p:cNvPicPr>
          <p:nvPr/>
        </p:nvPicPr>
        <p:blipFill>
          <a:blip r:embed="rId4"/>
          <a:stretch>
            <a:fillRect/>
          </a:stretch>
        </p:blipFill>
        <p:spPr>
          <a:xfrm>
            <a:off x="9697996" y="45093"/>
            <a:ext cx="1076325" cy="695325"/>
          </a:xfrm>
          <a:prstGeom prst="rect">
            <a:avLst/>
          </a:prstGeom>
        </p:spPr>
      </p:pic>
    </p:spTree>
    <p:extLst>
      <p:ext uri="{BB962C8B-B14F-4D97-AF65-F5344CB8AC3E}">
        <p14:creationId xmlns:p14="http://schemas.microsoft.com/office/powerpoint/2010/main" val="4262401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2" name="Picture 1" descr="A group of people posing for a photo&#10;&#10;Description automatically generated with medium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38" y="457200"/>
            <a:ext cx="2459038" cy="3498850"/>
          </a:xfrm>
          <a:prstGeom prst="rect">
            <a:avLst/>
          </a:prstGeom>
        </p:spPr>
      </p:pic>
      <p:pic>
        <p:nvPicPr>
          <p:cNvPr id="9" name="Picture 8"/>
          <p:cNvPicPr>
            <a:picLocks noChangeAspect="1"/>
          </p:cNvPicPr>
          <p:nvPr/>
        </p:nvPicPr>
        <p:blipFill>
          <a:blip r:embed="rId4"/>
          <a:stretch>
            <a:fillRect/>
          </a:stretch>
        </p:blipFill>
        <p:spPr>
          <a:xfrm>
            <a:off x="922338" y="4029075"/>
            <a:ext cx="2459038" cy="2371725"/>
          </a:xfrm>
          <a:prstGeom prst="rect">
            <a:avLst/>
          </a:prstGeom>
        </p:spPr>
      </p:pic>
      <p:pic>
        <p:nvPicPr>
          <p:cNvPr id="8" name="Picture 7" descr="Text&#10;&#10;Description automatically generated with low confidenc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2813" y="457200"/>
            <a:ext cx="2632075" cy="2112963"/>
          </a:xfrm>
          <a:prstGeom prst="rect">
            <a:avLst/>
          </a:prstGeom>
        </p:spPr>
      </p:pic>
      <p:pic>
        <p:nvPicPr>
          <p:cNvPr id="3" name="Picture 3" descr="A person playing a guitar&#10;&#10;Description automatically generated with low confidenc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52813" y="2641600"/>
            <a:ext cx="2632075" cy="3759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7"/>
          <a:stretch>
            <a:fillRect/>
          </a:stretch>
        </p:blipFill>
        <p:spPr>
          <a:xfrm>
            <a:off x="6157913" y="457200"/>
            <a:ext cx="2701925" cy="2127250"/>
          </a:xfrm>
          <a:prstGeom prst="rect">
            <a:avLst/>
          </a:prstGeom>
        </p:spPr>
      </p:pic>
      <p:pic>
        <p:nvPicPr>
          <p:cNvPr id="5" name="Picture 2" descr="Graphical user interface&#10;&#10;Description automatically generated"/>
          <p:cNvPicPr>
            <a:picLocks noChangeAspect="1" noChangeArrowheads="1"/>
          </p:cNvPicPr>
          <p:nvPr/>
        </p:nvPicPr>
        <p:blipFill rotWithShape="1">
          <a:blip r:embed="rId8">
            <a:extLst>
              <a:ext uri="{28A0092B-C50C-407E-A947-70E740481C1C}">
                <a14:useLocalDpi xmlns:a14="http://schemas.microsoft.com/office/drawing/2010/main" val="0"/>
              </a:ext>
            </a:extLst>
          </a:blip>
          <a:srcRect l="31837" t="9842" r="33692" b="15597"/>
          <a:stretch/>
        </p:blipFill>
        <p:spPr bwMode="auto">
          <a:xfrm>
            <a:off x="6157913" y="2655888"/>
            <a:ext cx="2701925" cy="3744913"/>
          </a:xfrm>
          <a:prstGeom prst="rect">
            <a:avLst/>
          </a:prstGeom>
          <a:extLst>
            <a:ext uri="{909E8E84-426E-40DD-AFC4-6F175D3DCCD1}">
              <a14:hiddenFill xmlns:a14="http://schemas.microsoft.com/office/drawing/2010/main">
                <a:solidFill>
                  <a:schemeClr val="accent1"/>
                </a:solidFill>
              </a14:hiddenFill>
            </a:ext>
          </a:extLst>
        </p:spPr>
      </p:pic>
      <p:pic>
        <p:nvPicPr>
          <p:cNvPr id="12" name="Picture 11">
            <a:extLst>
              <a:ext uri="{FF2B5EF4-FFF2-40B4-BE49-F238E27FC236}">
                <a16:creationId xmlns:a16="http://schemas.microsoft.com/office/drawing/2014/main" id="{08D0B566-B9C9-4ACA-8ED7-4AFF2EA221C4}"/>
              </a:ext>
            </a:extLst>
          </p:cNvPr>
          <p:cNvPicPr>
            <a:picLocks noChangeAspect="1"/>
          </p:cNvPicPr>
          <p:nvPr/>
        </p:nvPicPr>
        <p:blipFill>
          <a:blip r:embed="rId9"/>
          <a:stretch>
            <a:fillRect/>
          </a:stretch>
        </p:blipFill>
        <p:spPr>
          <a:xfrm>
            <a:off x="8931275" y="457200"/>
            <a:ext cx="2336800" cy="1379538"/>
          </a:xfrm>
          <a:prstGeom prst="rect">
            <a:avLst/>
          </a:prstGeom>
        </p:spPr>
      </p:pic>
      <p:pic>
        <p:nvPicPr>
          <p:cNvPr id="7" name="Picture 6"/>
          <p:cNvPicPr>
            <a:picLocks noChangeAspect="1"/>
          </p:cNvPicPr>
          <p:nvPr/>
        </p:nvPicPr>
        <p:blipFill>
          <a:blip r:embed="rId10"/>
          <a:stretch>
            <a:fillRect/>
          </a:stretch>
        </p:blipFill>
        <p:spPr>
          <a:xfrm>
            <a:off x="8931275" y="1909763"/>
            <a:ext cx="2336800" cy="3203575"/>
          </a:xfrm>
          <a:prstGeom prst="rect">
            <a:avLst/>
          </a:prstGeom>
        </p:spPr>
      </p:pic>
      <p:pic>
        <p:nvPicPr>
          <p:cNvPr id="6" name="Picture 5" descr="Text&#10;&#10;Description automatically generated with low confidence"/>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31275" y="5186363"/>
            <a:ext cx="2336800" cy="1214438"/>
          </a:xfrm>
          <a:prstGeom prst="rect">
            <a:avLst/>
          </a:prstGeom>
        </p:spPr>
      </p:pic>
    </p:spTree>
    <p:extLst>
      <p:ext uri="{BB962C8B-B14F-4D97-AF65-F5344CB8AC3E}">
        <p14:creationId xmlns:p14="http://schemas.microsoft.com/office/powerpoint/2010/main" val="3088735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037412-7BC5-4AAA-8ED5-FC377A84CB0C}"/>
              </a:ext>
            </a:extLst>
          </p:cNvPr>
          <p:cNvSpPr>
            <a:spLocks noGrp="1"/>
          </p:cNvSpPr>
          <p:nvPr>
            <p:ph type="title"/>
          </p:nvPr>
        </p:nvSpPr>
        <p:spPr>
          <a:xfrm>
            <a:off x="3905377" y="323465"/>
            <a:ext cx="7219043" cy="1189037"/>
          </a:xfrm>
        </p:spPr>
        <p:txBody>
          <a:bodyPr/>
          <a:lstStyle/>
          <a:p>
            <a:pPr algn="ctr"/>
            <a:r>
              <a:rPr lang="en-US" dirty="0">
                <a:effectLst>
                  <a:outerShdw blurRad="38100" dist="38100" dir="2700000" algn="tl">
                    <a:srgbClr val="000000">
                      <a:alpha val="43137"/>
                    </a:srgbClr>
                  </a:outerShdw>
                </a:effectLst>
              </a:rPr>
              <a:t>Personal Loss Inventory</a:t>
            </a:r>
          </a:p>
        </p:txBody>
      </p:sp>
      <p:sp>
        <p:nvSpPr>
          <p:cNvPr id="3" name="Text Placeholder 2">
            <a:extLst>
              <a:ext uri="{FF2B5EF4-FFF2-40B4-BE49-F238E27FC236}">
                <a16:creationId xmlns:a16="http://schemas.microsoft.com/office/drawing/2014/main" id="{EF99585A-5E1F-40FA-8E64-BB4F04611657}"/>
              </a:ext>
            </a:extLst>
          </p:cNvPr>
          <p:cNvSpPr>
            <a:spLocks noGrp="1"/>
          </p:cNvSpPr>
          <p:nvPr>
            <p:ph type="body" sz="quarter" idx="11"/>
          </p:nvPr>
        </p:nvSpPr>
        <p:spPr>
          <a:xfrm>
            <a:off x="3149658" y="1296085"/>
            <a:ext cx="8951799" cy="5167279"/>
          </a:xfrm>
        </p:spPr>
        <p:txBody>
          <a:bodyPr vert="horz" lIns="91440" tIns="45720" rIns="91440" bIns="45720" rtlCol="0" anchor="t">
            <a:normAutofit fontScale="92500" lnSpcReduction="20000"/>
          </a:bodyPr>
          <a:lstStyle/>
          <a:p>
            <a:pPr marL="0" indent="0">
              <a:buNone/>
            </a:pPr>
            <a:endParaRPr lang="en-GB" sz="2400" b="0" dirty="0">
              <a:solidFill>
                <a:schemeClr val="accent1">
                  <a:lumMod val="75000"/>
                </a:schemeClr>
              </a:solidFill>
              <a:latin typeface="+mj-lt"/>
              <a:cs typeface="Arial" panose="020B0604020202020204" pitchFamily="34" charset="0"/>
            </a:endParaRPr>
          </a:p>
          <a:p>
            <a:pPr marL="0" indent="0">
              <a:buNone/>
            </a:pPr>
            <a:r>
              <a:rPr lang="en-GB" sz="2400" b="0" dirty="0">
                <a:solidFill>
                  <a:schemeClr val="accent1">
                    <a:lumMod val="75000"/>
                  </a:schemeClr>
                </a:solidFill>
                <a:latin typeface="+mj-lt"/>
                <a:cs typeface="Arial" panose="020B0604020202020204" pitchFamily="34" charset="0"/>
              </a:rPr>
              <a:t>1. Think back on significant losses in your life. These could be the death of a loved person or pet; loss of relationships; beliefs; or any life event</a:t>
            </a:r>
          </a:p>
          <a:p>
            <a:pPr marL="0" indent="0">
              <a:buNone/>
            </a:pPr>
            <a:r>
              <a:rPr lang="en-GB" sz="2400" b="0" dirty="0">
                <a:solidFill>
                  <a:schemeClr val="accent1">
                    <a:lumMod val="75000"/>
                  </a:schemeClr>
                </a:solidFill>
                <a:latin typeface="+mj-lt"/>
                <a:cs typeface="Arial" panose="020B0604020202020204" pitchFamily="34" charset="0"/>
              </a:rPr>
              <a:t>2. Choose at least one from childhood and note your age at the time of the loss. Think about where you are developmentally and emotionally in respect to each of the losses</a:t>
            </a:r>
          </a:p>
          <a:p>
            <a:pPr marL="0" indent="0">
              <a:buNone/>
            </a:pPr>
            <a:r>
              <a:rPr lang="en-GB" sz="2400" b="0" dirty="0">
                <a:solidFill>
                  <a:schemeClr val="accent1">
                    <a:lumMod val="75000"/>
                  </a:schemeClr>
                </a:solidFill>
                <a:latin typeface="+mj-lt"/>
                <a:cs typeface="Arial" panose="020B0604020202020204" pitchFamily="34" charset="0"/>
              </a:rPr>
              <a:t>3. Also note one or two feelings which still come up about this loss experience</a:t>
            </a:r>
          </a:p>
          <a:p>
            <a:r>
              <a:rPr lang="en-GB" sz="2400" b="0" dirty="0">
                <a:solidFill>
                  <a:schemeClr val="accent1">
                    <a:lumMod val="75000"/>
                  </a:schemeClr>
                </a:solidFill>
                <a:latin typeface="+mj-lt"/>
                <a:cs typeface="Arial" panose="020B0604020202020204" pitchFamily="34" charset="0"/>
              </a:rPr>
              <a:t>4. Discuss your experiences in your small groups if it feels right for you. </a:t>
            </a:r>
            <a:r>
              <a:rPr lang="en-GB" altLang="en-US" sz="2400" b="0" dirty="0">
                <a:solidFill>
                  <a:schemeClr val="accent1">
                    <a:lumMod val="75000"/>
                  </a:schemeClr>
                </a:solidFill>
                <a:latin typeface="+mj-lt"/>
                <a:cs typeface="Arial" panose="020B0604020202020204" pitchFamily="34" charset="0"/>
              </a:rPr>
              <a:t>Please be aware of your own needs when thinking about or discussing your personal experiences of loss; only discuss anything which you feel is okay to share and respect the confidentiality and experiences of others in the group. Your wellbeing is important!</a:t>
            </a:r>
          </a:p>
          <a:p>
            <a:r>
              <a:rPr lang="en-GB" sz="2400" b="0" dirty="0">
                <a:solidFill>
                  <a:schemeClr val="accent1">
                    <a:lumMod val="75000"/>
                  </a:schemeClr>
                </a:solidFill>
                <a:latin typeface="+mj-lt"/>
                <a:cs typeface="Arial" panose="020B0604020202020204" pitchFamily="34" charset="0"/>
              </a:rPr>
              <a:t>Questions to think about:</a:t>
            </a:r>
          </a:p>
          <a:p>
            <a:r>
              <a:rPr lang="en-GB" sz="2400" b="0" dirty="0">
                <a:solidFill>
                  <a:schemeClr val="accent1">
                    <a:lumMod val="75000"/>
                  </a:schemeClr>
                </a:solidFill>
                <a:latin typeface="+mj-lt"/>
                <a:cs typeface="Arial" panose="020B0604020202020204" pitchFamily="34" charset="0"/>
              </a:rPr>
              <a:t> My first loss… I was aged…I remember feeling…the thing I remember most is…who helped me with this…I coped with this loss by…my main coping style is…My most recent loss…</a:t>
            </a:r>
          </a:p>
          <a:p>
            <a:endParaRPr lang="en-US" dirty="0"/>
          </a:p>
        </p:txBody>
      </p:sp>
    </p:spTree>
    <p:extLst>
      <p:ext uri="{BB962C8B-B14F-4D97-AF65-F5344CB8AC3E}">
        <p14:creationId xmlns:p14="http://schemas.microsoft.com/office/powerpoint/2010/main" val="3746646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graphicFrame>
        <p:nvGraphicFramePr>
          <p:cNvPr id="7" name="Group 85">
            <a:extLst>
              <a:ext uri="{FF2B5EF4-FFF2-40B4-BE49-F238E27FC236}">
                <a16:creationId xmlns:a16="http://schemas.microsoft.com/office/drawing/2014/main" id="{AD3D3348-39B0-440D-88BE-1A8FA9891931}"/>
              </a:ext>
            </a:extLst>
          </p:cNvPr>
          <p:cNvGraphicFramePr>
            <a:graphicFrameLocks/>
          </p:cNvGraphicFramePr>
          <p:nvPr>
            <p:extLst>
              <p:ext uri="{D42A27DB-BD31-4B8C-83A1-F6EECF244321}">
                <p14:modId xmlns:p14="http://schemas.microsoft.com/office/powerpoint/2010/main" val="1389725479"/>
              </p:ext>
            </p:extLst>
          </p:nvPr>
        </p:nvGraphicFramePr>
        <p:xfrm>
          <a:off x="762000" y="2590800"/>
          <a:ext cx="10668000" cy="2834640"/>
        </p:xfrm>
        <a:graphic>
          <a:graphicData uri="http://schemas.openxmlformats.org/drawingml/2006/table">
            <a:tbl>
              <a:tblPr firstRow="1"/>
              <a:tblGrid>
                <a:gridCol w="1778000">
                  <a:extLst>
                    <a:ext uri="{9D8B030D-6E8A-4147-A177-3AD203B41FA5}">
                      <a16:colId xmlns:a16="http://schemas.microsoft.com/office/drawing/2014/main" val="20000"/>
                    </a:ext>
                  </a:extLst>
                </a:gridCol>
                <a:gridCol w="1778000">
                  <a:extLst>
                    <a:ext uri="{9D8B030D-6E8A-4147-A177-3AD203B41FA5}">
                      <a16:colId xmlns:a16="http://schemas.microsoft.com/office/drawing/2014/main" val="20001"/>
                    </a:ext>
                  </a:extLst>
                </a:gridCol>
                <a:gridCol w="1778000">
                  <a:extLst>
                    <a:ext uri="{9D8B030D-6E8A-4147-A177-3AD203B41FA5}">
                      <a16:colId xmlns:a16="http://schemas.microsoft.com/office/drawing/2014/main" val="20002"/>
                    </a:ext>
                  </a:extLst>
                </a:gridCol>
                <a:gridCol w="1778000">
                  <a:extLst>
                    <a:ext uri="{9D8B030D-6E8A-4147-A177-3AD203B41FA5}">
                      <a16:colId xmlns:a16="http://schemas.microsoft.com/office/drawing/2014/main" val="20003"/>
                    </a:ext>
                  </a:extLst>
                </a:gridCol>
                <a:gridCol w="1778000">
                  <a:extLst>
                    <a:ext uri="{9D8B030D-6E8A-4147-A177-3AD203B41FA5}">
                      <a16:colId xmlns:a16="http://schemas.microsoft.com/office/drawing/2014/main" val="20004"/>
                    </a:ext>
                  </a:extLst>
                </a:gridCol>
                <a:gridCol w="1778000">
                  <a:extLst>
                    <a:ext uri="{9D8B030D-6E8A-4147-A177-3AD203B41FA5}">
                      <a16:colId xmlns:a16="http://schemas.microsoft.com/office/drawing/2014/main" val="20005"/>
                    </a:ext>
                  </a:extLst>
                </a:gridCol>
              </a:tblGrid>
              <a:tr h="548640">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1" i="0" u="none" strike="noStrike" cap="none" normalizeH="0" baseline="0" dirty="0">
                          <a:ln>
                            <a:noFill/>
                          </a:ln>
                          <a:solidFill>
                            <a:schemeClr val="tx1"/>
                          </a:solidFill>
                          <a:effectLst/>
                          <a:latin typeface="+mn-lt"/>
                        </a:rPr>
                        <a:t>1</a:t>
                      </a:r>
                      <a:r>
                        <a:rPr kumimoji="0" lang="en-US" sz="1400" b="1" i="0" u="none" strike="noStrike" cap="none" normalizeH="0" baseline="30000" dirty="0">
                          <a:ln>
                            <a:noFill/>
                          </a:ln>
                          <a:solidFill>
                            <a:schemeClr val="tx1"/>
                          </a:solidFill>
                          <a:effectLst/>
                          <a:latin typeface="+mn-lt"/>
                        </a:rPr>
                        <a:t>st</a:t>
                      </a:r>
                      <a:r>
                        <a:rPr kumimoji="0" lang="en-US" sz="1400" b="1" i="0" u="none" strike="noStrike" cap="none" normalizeH="0" baseline="0" dirty="0">
                          <a:ln>
                            <a:noFill/>
                          </a:ln>
                          <a:solidFill>
                            <a:schemeClr val="tx1"/>
                          </a:solidFill>
                          <a:effectLst/>
                          <a:latin typeface="+mn-lt"/>
                        </a:rPr>
                        <a:t> Event</a:t>
                      </a:r>
                    </a:p>
                  </a:txBody>
                  <a:tcPr anchor="ctr" horzOverflow="overflow">
                    <a:lnL w="28575" cap="flat" cmpd="sng" algn="ctr">
                      <a:no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1" i="0" u="none" strike="noStrike" cap="none" normalizeH="0" baseline="0" dirty="0">
                          <a:ln>
                            <a:noFill/>
                          </a:ln>
                          <a:solidFill>
                            <a:schemeClr val="tx1"/>
                          </a:solidFill>
                          <a:effectLst/>
                          <a:latin typeface="+mn-lt"/>
                        </a:rPr>
                        <a:t>2</a:t>
                      </a:r>
                      <a:r>
                        <a:rPr kumimoji="0" lang="en-US" sz="1400" b="1" i="0" u="none" strike="noStrike" cap="none" normalizeH="0" baseline="30000" dirty="0">
                          <a:ln>
                            <a:noFill/>
                          </a:ln>
                          <a:solidFill>
                            <a:schemeClr val="tx1"/>
                          </a:solidFill>
                          <a:effectLst/>
                          <a:latin typeface="+mn-lt"/>
                        </a:rPr>
                        <a:t>nd</a:t>
                      </a:r>
                      <a:r>
                        <a:rPr kumimoji="0" lang="en-US" sz="1400" b="1" i="0" u="none" strike="noStrike" cap="none" normalizeH="0" baseline="0" dirty="0">
                          <a:ln>
                            <a:noFill/>
                          </a:ln>
                          <a:solidFill>
                            <a:schemeClr val="tx1"/>
                          </a:solidFill>
                          <a:effectLst/>
                          <a:latin typeface="+mn-lt"/>
                        </a:rPr>
                        <a:t> Event</a:t>
                      </a:r>
                    </a:p>
                  </a:txBody>
                  <a:tcPr anchor="ctr"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1" i="0" u="none" strike="noStrike" cap="none" normalizeH="0" baseline="0" dirty="0">
                          <a:ln>
                            <a:noFill/>
                          </a:ln>
                          <a:solidFill>
                            <a:schemeClr val="tx1"/>
                          </a:solidFill>
                          <a:effectLst/>
                          <a:latin typeface="+mn-lt"/>
                        </a:rPr>
                        <a:t>3rd Event</a:t>
                      </a:r>
                    </a:p>
                  </a:txBody>
                  <a:tcPr anchor="ctr"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1" i="0" u="none" strike="noStrike" cap="none" normalizeH="0" baseline="0" dirty="0">
                          <a:ln>
                            <a:noFill/>
                          </a:ln>
                          <a:solidFill>
                            <a:schemeClr val="tx1"/>
                          </a:solidFill>
                          <a:effectLst/>
                          <a:latin typeface="+mn-lt"/>
                        </a:rPr>
                        <a:t>4</a:t>
                      </a:r>
                      <a:r>
                        <a:rPr kumimoji="0" lang="en-US" sz="1400" b="1" i="0" u="none" strike="noStrike" cap="none" normalizeH="0" baseline="30000" dirty="0">
                          <a:ln>
                            <a:noFill/>
                          </a:ln>
                          <a:solidFill>
                            <a:schemeClr val="tx1"/>
                          </a:solidFill>
                          <a:effectLst/>
                          <a:latin typeface="+mn-lt"/>
                        </a:rPr>
                        <a:t>th</a:t>
                      </a:r>
                      <a:r>
                        <a:rPr kumimoji="0" lang="en-US" sz="1400" b="1" i="0" u="none" strike="noStrike" cap="none" normalizeH="0" baseline="0" dirty="0">
                          <a:ln>
                            <a:noFill/>
                          </a:ln>
                          <a:solidFill>
                            <a:schemeClr val="tx1"/>
                          </a:solidFill>
                          <a:effectLst/>
                          <a:latin typeface="+mn-lt"/>
                        </a:rPr>
                        <a:t> Event</a:t>
                      </a:r>
                    </a:p>
                  </a:txBody>
                  <a:tcPr anchor="ctr"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1" i="0" u="none" strike="noStrike" cap="none" normalizeH="0" baseline="0" dirty="0">
                          <a:ln>
                            <a:noFill/>
                          </a:ln>
                          <a:solidFill>
                            <a:schemeClr val="tx1"/>
                          </a:solidFill>
                          <a:effectLst/>
                          <a:latin typeface="+mn-lt"/>
                        </a:rPr>
                        <a:t>5</a:t>
                      </a:r>
                      <a:r>
                        <a:rPr kumimoji="0" lang="en-US" sz="1400" b="1" i="0" u="none" strike="noStrike" cap="none" normalizeH="0" baseline="30000" dirty="0">
                          <a:ln>
                            <a:noFill/>
                          </a:ln>
                          <a:solidFill>
                            <a:schemeClr val="tx1"/>
                          </a:solidFill>
                          <a:effectLst/>
                          <a:latin typeface="+mn-lt"/>
                        </a:rPr>
                        <a:t>th</a:t>
                      </a:r>
                      <a:r>
                        <a:rPr kumimoji="0" lang="en-US" sz="1400" b="1" i="0" u="none" strike="noStrike" cap="none" normalizeH="0" baseline="0" dirty="0">
                          <a:ln>
                            <a:noFill/>
                          </a:ln>
                          <a:solidFill>
                            <a:schemeClr val="tx1"/>
                          </a:solidFill>
                          <a:effectLst/>
                          <a:latin typeface="+mn-lt"/>
                        </a:rPr>
                        <a:t> Event</a:t>
                      </a:r>
                    </a:p>
                  </a:txBody>
                  <a:tcPr anchor="ctr"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1" i="0" u="none" strike="noStrike" cap="none" normalizeH="0" baseline="0" dirty="0">
                          <a:ln>
                            <a:noFill/>
                          </a:ln>
                          <a:solidFill>
                            <a:schemeClr val="tx1"/>
                          </a:solidFill>
                          <a:effectLst/>
                          <a:latin typeface="+mn-lt"/>
                        </a:rPr>
                        <a:t>6</a:t>
                      </a:r>
                      <a:r>
                        <a:rPr kumimoji="0" lang="en-US" sz="1400" b="1" i="0" u="none" strike="noStrike" cap="none" normalizeH="0" baseline="30000" dirty="0">
                          <a:ln>
                            <a:noFill/>
                          </a:ln>
                          <a:solidFill>
                            <a:schemeClr val="tx1"/>
                          </a:solidFill>
                          <a:effectLst/>
                          <a:latin typeface="+mn-lt"/>
                        </a:rPr>
                        <a:t>th</a:t>
                      </a:r>
                      <a:r>
                        <a:rPr kumimoji="0" lang="en-US" sz="1400" b="1" i="0" u="none" strike="noStrike" cap="none" normalizeH="0" baseline="0" dirty="0">
                          <a:ln>
                            <a:noFill/>
                          </a:ln>
                          <a:solidFill>
                            <a:schemeClr val="tx1"/>
                          </a:solidFill>
                          <a:effectLst/>
                          <a:latin typeface="+mn-lt"/>
                        </a:rPr>
                        <a:t> Event</a:t>
                      </a:r>
                    </a:p>
                  </a:txBody>
                  <a:tcPr anchor="ctr" horzOverflow="overflow">
                    <a:lnL w="6350" cap="flat" cmpd="sng" algn="ctr">
                      <a:solidFill>
                        <a:schemeClr val="tx2">
                          <a:lumMod val="90000"/>
                        </a:schemeClr>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48640">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0" i="0" u="none" strike="noStrike" cap="none" normalizeH="0" baseline="0" dirty="0">
                          <a:ln>
                            <a:noFill/>
                          </a:ln>
                          <a:solidFill>
                            <a:schemeClr val="tx1"/>
                          </a:solidFill>
                          <a:effectLst/>
                          <a:latin typeface="+mn-lt"/>
                        </a:rPr>
                        <a:t>Date</a:t>
                      </a:r>
                    </a:p>
                  </a:txBody>
                  <a:tcPr anchor="ctr" horzOverflow="overflow">
                    <a:lnL w="28575" cap="flat" cmpd="sng" algn="ctr">
                      <a:no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0" i="0" u="none" strike="noStrike" cap="none" normalizeH="0" baseline="0" dirty="0">
                          <a:ln>
                            <a:noFill/>
                          </a:ln>
                          <a:solidFill>
                            <a:schemeClr val="tx1"/>
                          </a:solidFill>
                          <a:effectLst/>
                          <a:latin typeface="+mn-lt"/>
                        </a:rPr>
                        <a:t>Date</a:t>
                      </a:r>
                    </a:p>
                  </a:txBody>
                  <a:tcPr anchor="ctr"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0" i="0" u="none" strike="noStrike" cap="none" normalizeH="0" baseline="0" dirty="0">
                          <a:ln>
                            <a:noFill/>
                          </a:ln>
                          <a:solidFill>
                            <a:schemeClr val="tx1"/>
                          </a:solidFill>
                          <a:effectLst/>
                          <a:latin typeface="+mn-lt"/>
                        </a:rPr>
                        <a:t>Date</a:t>
                      </a:r>
                    </a:p>
                  </a:txBody>
                  <a:tcPr anchor="ctr"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0" i="0" u="none" strike="noStrike" cap="none" normalizeH="0" baseline="0" dirty="0">
                          <a:ln>
                            <a:noFill/>
                          </a:ln>
                          <a:solidFill>
                            <a:schemeClr val="tx1"/>
                          </a:solidFill>
                          <a:effectLst/>
                          <a:latin typeface="+mn-lt"/>
                        </a:rPr>
                        <a:t>Date</a:t>
                      </a:r>
                    </a:p>
                  </a:txBody>
                  <a:tcPr anchor="ctr"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0" i="0" u="none" strike="noStrike" cap="none" normalizeH="0" baseline="0" dirty="0">
                          <a:ln>
                            <a:noFill/>
                          </a:ln>
                          <a:solidFill>
                            <a:schemeClr val="tx1"/>
                          </a:solidFill>
                          <a:effectLst/>
                          <a:latin typeface="+mn-lt"/>
                        </a:rPr>
                        <a:t>Date</a:t>
                      </a:r>
                    </a:p>
                  </a:txBody>
                  <a:tcPr anchor="ctr"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0" i="0" u="none" strike="noStrike" cap="none" normalizeH="0" baseline="0" dirty="0">
                          <a:ln>
                            <a:noFill/>
                          </a:ln>
                          <a:solidFill>
                            <a:schemeClr val="tx1"/>
                          </a:solidFill>
                          <a:effectLst/>
                          <a:latin typeface="+mn-lt"/>
                        </a:rPr>
                        <a:t>Date</a:t>
                      </a:r>
                    </a:p>
                  </a:txBody>
                  <a:tcPr anchor="ctr" horzOverflow="overflow">
                    <a:lnL w="6350" cap="flat" cmpd="sng" algn="ctr">
                      <a:solidFill>
                        <a:schemeClr val="tx2">
                          <a:lumMod val="90000"/>
                        </a:schemeClr>
                      </a:solid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37360">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0" i="0" u="none" strike="noStrike" cap="none" normalizeH="0" baseline="0" dirty="0">
                          <a:ln>
                            <a:noFill/>
                          </a:ln>
                          <a:solidFill>
                            <a:schemeClr val="tx1"/>
                          </a:solidFill>
                          <a:effectLst/>
                          <a:latin typeface="+mn-lt"/>
                        </a:rPr>
                        <a:t>Description</a:t>
                      </a:r>
                    </a:p>
                  </a:txBody>
                  <a:tcPr marT="182880" horzOverflow="overflow">
                    <a:lnL w="28575" cap="flat" cmpd="sng" algn="ctr">
                      <a:no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0" i="0" u="none" strike="noStrike" cap="none" normalizeH="0" baseline="0" dirty="0">
                          <a:ln>
                            <a:noFill/>
                          </a:ln>
                          <a:solidFill>
                            <a:schemeClr val="tx1"/>
                          </a:solidFill>
                          <a:effectLst/>
                          <a:latin typeface="+mn-lt"/>
                        </a:rPr>
                        <a:t>Description</a:t>
                      </a:r>
                    </a:p>
                  </a:txBody>
                  <a:tcPr marT="182880"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0" i="0" u="none" strike="noStrike" cap="none" normalizeH="0" baseline="0" dirty="0">
                          <a:ln>
                            <a:noFill/>
                          </a:ln>
                          <a:solidFill>
                            <a:schemeClr val="tx1"/>
                          </a:solidFill>
                          <a:effectLst/>
                          <a:latin typeface="+mn-lt"/>
                        </a:rPr>
                        <a:t>Description</a:t>
                      </a:r>
                    </a:p>
                  </a:txBody>
                  <a:tcPr marT="182880"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0" i="0" u="none" strike="noStrike" cap="none" normalizeH="0" baseline="0" dirty="0">
                          <a:ln>
                            <a:noFill/>
                          </a:ln>
                          <a:solidFill>
                            <a:schemeClr val="tx1"/>
                          </a:solidFill>
                          <a:effectLst/>
                          <a:latin typeface="+mn-lt"/>
                        </a:rPr>
                        <a:t>Description</a:t>
                      </a:r>
                    </a:p>
                  </a:txBody>
                  <a:tcPr marT="182880"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0" i="0" u="none" strike="noStrike" cap="none" normalizeH="0" baseline="0" dirty="0">
                          <a:ln>
                            <a:noFill/>
                          </a:ln>
                          <a:solidFill>
                            <a:schemeClr val="tx1"/>
                          </a:solidFill>
                          <a:effectLst/>
                          <a:latin typeface="+mn-lt"/>
                        </a:rPr>
                        <a:t>Description</a:t>
                      </a:r>
                    </a:p>
                  </a:txBody>
                  <a:tcPr marT="182880" horzOverflow="overflow">
                    <a:lnL w="6350" cap="flat" cmpd="sng" algn="ctr">
                      <a:solidFill>
                        <a:schemeClr val="tx2">
                          <a:lumMod val="90000"/>
                        </a:schemeClr>
                      </a:solidFill>
                      <a:prstDash val="solid"/>
                      <a:round/>
                      <a:headEnd type="none" w="med" len="med"/>
                      <a:tailEnd type="none" w="med" len="med"/>
                    </a:lnL>
                    <a:lnR w="6350" cap="flat" cmpd="sng" algn="ctr">
                      <a:solidFill>
                        <a:schemeClr val="tx2">
                          <a:lumMod val="90000"/>
                        </a:schemeClr>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400" b="0" i="0" u="none" strike="noStrike" cap="none" normalizeH="0" baseline="0" dirty="0">
                          <a:ln>
                            <a:noFill/>
                          </a:ln>
                          <a:solidFill>
                            <a:schemeClr val="tx1"/>
                          </a:solidFill>
                          <a:effectLst/>
                          <a:latin typeface="+mn-lt"/>
                        </a:rPr>
                        <a:t>Description</a:t>
                      </a:r>
                    </a:p>
                  </a:txBody>
                  <a:tcPr marT="182880" horzOverflow="overflow">
                    <a:lnL w="6350" cap="flat" cmpd="sng" algn="ctr">
                      <a:solidFill>
                        <a:schemeClr val="tx2">
                          <a:lumMod val="90000"/>
                        </a:schemeClr>
                      </a:solid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8" name="nuEHXTQNE-k">
            <a:extLst>
              <a:ext uri="{FF2B5EF4-FFF2-40B4-BE49-F238E27FC236}">
                <a16:creationId xmlns:a16="http://schemas.microsoft.com/office/drawing/2014/main" id="{8BE1C384-6068-4D99-9B4D-A50F599AAF93}"/>
              </a:ext>
            </a:extLst>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168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E571AA39-AE70-479E-894A-528CB5661CA9}"/>
              </a:ext>
            </a:extLst>
          </p:cNvPr>
          <p:cNvSpPr>
            <a:spLocks noGrp="1" noChangeArrowheads="1"/>
          </p:cNvSpPr>
          <p:nvPr>
            <p:ph type="body" sz="quarter" idx="13"/>
          </p:nvPr>
        </p:nvSpPr>
        <p:spPr>
          <a:xfrm>
            <a:off x="823082" y="1020966"/>
            <a:ext cx="4295155" cy="4880944"/>
          </a:xfrm>
        </p:spPr>
        <p:txBody>
          <a:bodyPr>
            <a:normAutofit/>
          </a:bodyPr>
          <a:lstStyle/>
          <a:p>
            <a:pPr marL="342900" indent="-342900">
              <a:lnSpc>
                <a:spcPct val="90000"/>
              </a:lnSpc>
              <a:buFont typeface="Arial" panose="020B0604020202020204" pitchFamily="34" charset="0"/>
              <a:buChar char="•"/>
              <a:defRPr/>
            </a:pPr>
            <a:r>
              <a:rPr lang="en-GB" altLang="en-US" sz="2400" dirty="0">
                <a:effectLst>
                  <a:outerShdw blurRad="38100" dist="38100" dir="2700000" algn="tl">
                    <a:srgbClr val="000000"/>
                  </a:outerShdw>
                </a:effectLst>
              </a:rPr>
              <a:t>parents</a:t>
            </a:r>
          </a:p>
          <a:p>
            <a:pPr marL="342900" indent="-342900">
              <a:lnSpc>
                <a:spcPct val="90000"/>
              </a:lnSpc>
              <a:buFont typeface="Arial" panose="020B0604020202020204" pitchFamily="34" charset="0"/>
              <a:buChar char="•"/>
              <a:defRPr/>
            </a:pPr>
            <a:r>
              <a:rPr lang="en-GB" altLang="en-US" sz="2400" dirty="0">
                <a:effectLst>
                  <a:outerShdw blurRad="38100" dist="38100" dir="2700000" algn="tl">
                    <a:srgbClr val="000000"/>
                  </a:outerShdw>
                </a:effectLst>
              </a:rPr>
              <a:t>siblings</a:t>
            </a:r>
          </a:p>
          <a:p>
            <a:pPr marL="342900" indent="-342900">
              <a:lnSpc>
                <a:spcPct val="90000"/>
              </a:lnSpc>
              <a:buFont typeface="Arial" panose="020B0604020202020204" pitchFamily="34" charset="0"/>
              <a:buChar char="•"/>
              <a:defRPr/>
            </a:pPr>
            <a:r>
              <a:rPr lang="en-GB" altLang="en-US" sz="2400" dirty="0">
                <a:effectLst>
                  <a:outerShdw blurRad="38100" dist="38100" dir="2700000" algn="tl">
                    <a:srgbClr val="000000"/>
                  </a:outerShdw>
                </a:effectLst>
              </a:rPr>
              <a:t>extended family</a:t>
            </a:r>
          </a:p>
          <a:p>
            <a:pPr marL="342900" indent="-342900">
              <a:lnSpc>
                <a:spcPct val="90000"/>
              </a:lnSpc>
              <a:buFont typeface="Arial" panose="020B0604020202020204" pitchFamily="34" charset="0"/>
              <a:buChar char="•"/>
              <a:defRPr/>
            </a:pPr>
            <a:r>
              <a:rPr lang="en-GB" altLang="en-US" sz="2400" dirty="0">
                <a:effectLst>
                  <a:outerShdw blurRad="38100" dist="38100" dir="2700000" algn="tl">
                    <a:srgbClr val="000000"/>
                  </a:outerShdw>
                </a:effectLst>
              </a:rPr>
              <a:t>friends</a:t>
            </a:r>
          </a:p>
          <a:p>
            <a:pPr marL="342900" indent="-342900">
              <a:lnSpc>
                <a:spcPct val="90000"/>
              </a:lnSpc>
              <a:buFont typeface="Arial" panose="020B0604020202020204" pitchFamily="34" charset="0"/>
              <a:buChar char="•"/>
              <a:defRPr/>
            </a:pPr>
            <a:r>
              <a:rPr lang="en-GB" altLang="en-US" sz="2400" dirty="0">
                <a:effectLst>
                  <a:outerShdw blurRad="38100" dist="38100" dir="2700000" algn="tl">
                    <a:srgbClr val="000000"/>
                  </a:outerShdw>
                </a:effectLst>
              </a:rPr>
              <a:t>contact</a:t>
            </a:r>
          </a:p>
          <a:p>
            <a:pPr marL="342900" indent="-342900">
              <a:lnSpc>
                <a:spcPct val="90000"/>
              </a:lnSpc>
              <a:buFont typeface="Arial" panose="020B0604020202020204" pitchFamily="34" charset="0"/>
              <a:buChar char="•"/>
              <a:defRPr/>
            </a:pPr>
            <a:r>
              <a:rPr lang="en-GB" altLang="en-US" sz="2400" dirty="0">
                <a:effectLst>
                  <a:outerShdw blurRad="38100" dist="38100" dir="2700000" algn="tl">
                    <a:srgbClr val="000000"/>
                  </a:outerShdw>
                </a:effectLst>
              </a:rPr>
              <a:t>home</a:t>
            </a:r>
          </a:p>
          <a:p>
            <a:pPr marL="342900" indent="-342900">
              <a:lnSpc>
                <a:spcPct val="90000"/>
              </a:lnSpc>
              <a:buFont typeface="Arial" panose="020B0604020202020204" pitchFamily="34" charset="0"/>
              <a:buChar char="•"/>
              <a:defRPr/>
            </a:pPr>
            <a:r>
              <a:rPr lang="en-GB" altLang="en-US" sz="2400" dirty="0">
                <a:effectLst>
                  <a:outerShdw blurRad="38100" dist="38100" dir="2700000" algn="tl">
                    <a:srgbClr val="000000"/>
                  </a:outerShdw>
                </a:effectLst>
              </a:rPr>
              <a:t>school</a:t>
            </a:r>
          </a:p>
          <a:p>
            <a:pPr marL="342900" indent="-342900">
              <a:lnSpc>
                <a:spcPct val="90000"/>
              </a:lnSpc>
              <a:buFont typeface="Arial" panose="020B0604020202020204" pitchFamily="34" charset="0"/>
              <a:buChar char="•"/>
              <a:defRPr/>
            </a:pPr>
            <a:r>
              <a:rPr lang="en-GB" altLang="en-US" sz="2400" dirty="0">
                <a:effectLst>
                  <a:outerShdw blurRad="38100" dist="38100" dir="2700000" algn="tl">
                    <a:srgbClr val="000000"/>
                  </a:outerShdw>
                </a:effectLst>
              </a:rPr>
              <a:t>neighbourhood</a:t>
            </a:r>
          </a:p>
          <a:p>
            <a:pPr marL="342900" indent="-342900">
              <a:lnSpc>
                <a:spcPct val="90000"/>
              </a:lnSpc>
              <a:buFont typeface="Arial" panose="020B0604020202020204" pitchFamily="34" charset="0"/>
              <a:buChar char="•"/>
              <a:defRPr/>
            </a:pPr>
            <a:r>
              <a:rPr lang="en-GB" altLang="en-US" sz="2400" dirty="0">
                <a:effectLst>
                  <a:outerShdw blurRad="38100" dist="38100" dir="2700000" algn="tl">
                    <a:srgbClr val="000000"/>
                  </a:outerShdw>
                </a:effectLst>
              </a:rPr>
              <a:t>sports teams</a:t>
            </a:r>
          </a:p>
          <a:p>
            <a:pPr marL="342900" indent="-342900">
              <a:lnSpc>
                <a:spcPct val="90000"/>
              </a:lnSpc>
              <a:buFont typeface="Arial" panose="020B0604020202020204" pitchFamily="34" charset="0"/>
              <a:buChar char="•"/>
              <a:defRPr/>
            </a:pPr>
            <a:r>
              <a:rPr lang="en-GB" altLang="en-US" sz="2400" dirty="0">
                <a:effectLst>
                  <a:outerShdw blurRad="38100" dist="38100" dir="2700000" algn="tl">
                    <a:srgbClr val="000000"/>
                  </a:outerShdw>
                </a:effectLst>
              </a:rPr>
              <a:t>previous fostering </a:t>
            </a:r>
          </a:p>
          <a:p>
            <a:pPr>
              <a:lnSpc>
                <a:spcPct val="90000"/>
              </a:lnSpc>
              <a:defRPr/>
            </a:pPr>
            <a:r>
              <a:rPr lang="en-GB" altLang="en-US" sz="2400" dirty="0">
                <a:effectLst>
                  <a:outerShdw blurRad="38100" dist="38100" dir="2700000" algn="tl">
                    <a:srgbClr val="000000"/>
                  </a:outerShdw>
                </a:effectLst>
              </a:rPr>
              <a:t>or other placements</a:t>
            </a:r>
          </a:p>
          <a:p>
            <a:pPr marL="342900" indent="-342900">
              <a:lnSpc>
                <a:spcPct val="90000"/>
              </a:lnSpc>
              <a:buFont typeface="Arial" panose="020B0604020202020204" pitchFamily="34" charset="0"/>
              <a:buChar char="•"/>
              <a:defRPr/>
            </a:pPr>
            <a:r>
              <a:rPr lang="en-GB" altLang="en-US" sz="2400" dirty="0">
                <a:effectLst>
                  <a:outerShdw blurRad="38100" dist="38100" dir="2700000" algn="tl">
                    <a:srgbClr val="000000"/>
                  </a:outerShdw>
                </a:effectLst>
              </a:rPr>
              <a:t>leaving care</a:t>
            </a:r>
          </a:p>
          <a:p>
            <a:pPr>
              <a:lnSpc>
                <a:spcPct val="90000"/>
              </a:lnSpc>
              <a:defRPr/>
            </a:pPr>
            <a:endParaRPr lang="en-GB" altLang="en-US" sz="2000" dirty="0">
              <a:effectLst>
                <a:outerShdw blurRad="38100" dist="38100" dir="2700000" algn="tl">
                  <a:srgbClr val="000000"/>
                </a:outerShdw>
              </a:effectLst>
              <a:latin typeface="Trebuchet MS" panose="020B0603020202020204" pitchFamily="34" charset="0"/>
            </a:endParaRPr>
          </a:p>
        </p:txBody>
      </p:sp>
      <p:sp>
        <p:nvSpPr>
          <p:cNvPr id="129028" name="Text Box 4">
            <a:extLst>
              <a:ext uri="{FF2B5EF4-FFF2-40B4-BE49-F238E27FC236}">
                <a16:creationId xmlns:a16="http://schemas.microsoft.com/office/drawing/2014/main" id="{E730C593-499E-4577-80EC-9CEDDF222D91}"/>
              </a:ext>
            </a:extLst>
          </p:cNvPr>
          <p:cNvSpPr txBox="1">
            <a:spLocks noChangeArrowheads="1"/>
          </p:cNvSpPr>
          <p:nvPr/>
        </p:nvSpPr>
        <p:spPr bwMode="auto">
          <a:xfrm>
            <a:off x="2185733" y="117044"/>
            <a:ext cx="6769100" cy="762000"/>
          </a:xfrm>
          <a:prstGeom prst="rect">
            <a:avLst/>
          </a:prstGeom>
          <a:noFill/>
          <a:ln>
            <a:noFill/>
          </a:ln>
          <a:effectLst/>
        </p:spPr>
        <p:txBody>
          <a:bodyPr>
            <a:spAutoFit/>
          </a:bodyPr>
          <a:lstStyle/>
          <a:p>
            <a:pPr>
              <a:defRPr/>
            </a:pPr>
            <a:r>
              <a:rPr lang="en-GB" altLang="en-US" sz="4400" dirty="0">
                <a:solidFill>
                  <a:schemeClr val="tx2"/>
                </a:solidFill>
                <a:effectLst>
                  <a:outerShdw blurRad="38100" dist="38100" dir="2700000" algn="tl">
                    <a:srgbClr val="000000"/>
                  </a:outerShdw>
                </a:effectLst>
              </a:rPr>
              <a:t>Losses…..</a:t>
            </a:r>
            <a:endParaRPr lang="en-US" altLang="en-US" sz="4400" dirty="0">
              <a:solidFill>
                <a:schemeClr val="tx2"/>
              </a:solidFill>
              <a:effectLst>
                <a:outerShdw blurRad="38100" dist="38100" dir="2700000" algn="tl">
                  <a:srgbClr val="000000"/>
                </a:outerShdw>
              </a:effectLst>
            </a:endParaRPr>
          </a:p>
        </p:txBody>
      </p:sp>
      <p:sp>
        <p:nvSpPr>
          <p:cNvPr id="129030" name="Text Box 6">
            <a:extLst>
              <a:ext uri="{FF2B5EF4-FFF2-40B4-BE49-F238E27FC236}">
                <a16:creationId xmlns:a16="http://schemas.microsoft.com/office/drawing/2014/main" id="{FBECD05D-EC42-4EC8-8597-33DC5768FDCD}"/>
              </a:ext>
            </a:extLst>
          </p:cNvPr>
          <p:cNvSpPr txBox="1">
            <a:spLocks noChangeArrowheads="1"/>
          </p:cNvSpPr>
          <p:nvPr/>
        </p:nvSpPr>
        <p:spPr bwMode="auto">
          <a:xfrm>
            <a:off x="4547026" y="829949"/>
            <a:ext cx="2303462" cy="5262979"/>
          </a:xfrm>
          <a:prstGeom prst="rect">
            <a:avLst/>
          </a:prstGeom>
          <a:noFill/>
          <a:ln>
            <a:noFill/>
          </a:ln>
          <a:effectLst/>
        </p:spPr>
        <p:txBody>
          <a:bodyPr>
            <a:spAutoFit/>
          </a:bodyPr>
          <a:lstStyle/>
          <a:p>
            <a:pPr>
              <a:spcBef>
                <a:spcPct val="50000"/>
              </a:spcBef>
              <a:defRPr/>
            </a:pPr>
            <a:r>
              <a:rPr lang="en-GB" altLang="en-US" sz="2400" dirty="0">
                <a:effectLst>
                  <a:outerShdw blurRad="38100" dist="38100" dir="2700000" algn="tl">
                    <a:srgbClr val="000000"/>
                  </a:outerShdw>
                </a:effectLst>
              </a:rPr>
              <a:t>Additional losses</a:t>
            </a:r>
          </a:p>
          <a:p>
            <a:pPr>
              <a:spcBef>
                <a:spcPct val="50000"/>
              </a:spcBef>
              <a:buFontTx/>
              <a:buChar char="•"/>
              <a:defRPr/>
            </a:pPr>
            <a:r>
              <a:rPr lang="en-GB" altLang="en-US" sz="2400" dirty="0">
                <a:effectLst>
                  <a:outerShdw blurRad="38100" dist="38100" dir="2700000" algn="tl">
                    <a:srgbClr val="000000"/>
                  </a:outerShdw>
                </a:effectLst>
              </a:rPr>
              <a:t> community</a:t>
            </a:r>
          </a:p>
          <a:p>
            <a:pPr>
              <a:spcBef>
                <a:spcPct val="50000"/>
              </a:spcBef>
              <a:buFontTx/>
              <a:buChar char="•"/>
              <a:defRPr/>
            </a:pPr>
            <a:r>
              <a:rPr lang="en-GB" altLang="en-US" sz="2400" dirty="0">
                <a:effectLst>
                  <a:outerShdw blurRad="38100" dist="38100" dir="2700000" algn="tl">
                    <a:srgbClr val="000000"/>
                  </a:outerShdw>
                </a:effectLst>
              </a:rPr>
              <a:t> religion</a:t>
            </a:r>
          </a:p>
          <a:p>
            <a:pPr>
              <a:spcBef>
                <a:spcPct val="50000"/>
              </a:spcBef>
              <a:buFontTx/>
              <a:buChar char="•"/>
              <a:defRPr/>
            </a:pPr>
            <a:r>
              <a:rPr lang="en-GB" altLang="en-US" sz="2400" dirty="0">
                <a:effectLst>
                  <a:outerShdw blurRad="38100" dist="38100" dir="2700000" algn="tl">
                    <a:srgbClr val="000000"/>
                  </a:outerShdw>
                </a:effectLst>
              </a:rPr>
              <a:t> family</a:t>
            </a:r>
          </a:p>
          <a:p>
            <a:pPr>
              <a:spcBef>
                <a:spcPct val="50000"/>
              </a:spcBef>
              <a:buFontTx/>
              <a:buChar char="•"/>
              <a:defRPr/>
            </a:pPr>
            <a:r>
              <a:rPr lang="en-GB" altLang="en-US" sz="2400" dirty="0">
                <a:effectLst>
                  <a:outerShdw blurRad="38100" dist="38100" dir="2700000" algn="tl">
                    <a:srgbClr val="000000"/>
                  </a:outerShdw>
                </a:effectLst>
              </a:rPr>
              <a:t> identity</a:t>
            </a:r>
          </a:p>
          <a:p>
            <a:pPr>
              <a:spcBef>
                <a:spcPct val="50000"/>
              </a:spcBef>
              <a:buFontTx/>
              <a:buChar char="•"/>
              <a:defRPr/>
            </a:pPr>
            <a:r>
              <a:rPr lang="en-GB" altLang="en-US" sz="2400" dirty="0">
                <a:effectLst>
                  <a:outerShdw blurRad="38100" dist="38100" dir="2700000" algn="tl">
                    <a:srgbClr val="000000"/>
                  </a:outerShdw>
                </a:effectLst>
              </a:rPr>
              <a:t> routines</a:t>
            </a:r>
          </a:p>
          <a:p>
            <a:pPr>
              <a:spcBef>
                <a:spcPct val="50000"/>
              </a:spcBef>
              <a:buFontTx/>
              <a:buChar char="•"/>
              <a:defRPr/>
            </a:pPr>
            <a:r>
              <a:rPr lang="en-GB" altLang="en-US" sz="2400" dirty="0">
                <a:effectLst>
                  <a:outerShdw blurRad="38100" dist="38100" dir="2700000" algn="tl">
                    <a:srgbClr val="000000"/>
                  </a:outerShdw>
                </a:effectLst>
              </a:rPr>
              <a:t> memories</a:t>
            </a:r>
          </a:p>
          <a:p>
            <a:pPr>
              <a:spcBef>
                <a:spcPct val="50000"/>
              </a:spcBef>
              <a:buFontTx/>
              <a:buChar char="•"/>
              <a:defRPr/>
            </a:pPr>
            <a:r>
              <a:rPr lang="en-GB" altLang="en-US" sz="2400" dirty="0">
                <a:effectLst>
                  <a:outerShdw blurRad="38100" dist="38100" dir="2700000" algn="tl">
                    <a:srgbClr val="000000"/>
                  </a:outerShdw>
                </a:effectLst>
              </a:rPr>
              <a:t> language</a:t>
            </a:r>
          </a:p>
          <a:p>
            <a:pPr>
              <a:spcBef>
                <a:spcPct val="50000"/>
              </a:spcBef>
              <a:buFontTx/>
              <a:buChar char="•"/>
              <a:defRPr/>
            </a:pPr>
            <a:r>
              <a:rPr lang="en-GB" altLang="en-US" sz="2400" dirty="0">
                <a:effectLst>
                  <a:outerShdw blurRad="38100" dist="38100" dir="2700000" algn="tl">
                    <a:srgbClr val="000000"/>
                  </a:outerShdw>
                </a:effectLst>
              </a:rPr>
              <a:t> name</a:t>
            </a:r>
            <a:endParaRPr lang="en-US" altLang="en-US" sz="2400" dirty="0">
              <a:effectLst>
                <a:outerShdw blurRad="38100" dist="38100" dir="2700000" algn="tl">
                  <a:srgbClr val="000000"/>
                </a:outerShdw>
              </a:effectLst>
            </a:endParaRPr>
          </a:p>
        </p:txBody>
      </p:sp>
      <p:sp>
        <p:nvSpPr>
          <p:cNvPr id="129031" name="Text Box 7">
            <a:extLst>
              <a:ext uri="{FF2B5EF4-FFF2-40B4-BE49-F238E27FC236}">
                <a16:creationId xmlns:a16="http://schemas.microsoft.com/office/drawing/2014/main" id="{9D395475-C573-42AE-A7B1-23CB2B7146D5}"/>
              </a:ext>
            </a:extLst>
          </p:cNvPr>
          <p:cNvSpPr txBox="1">
            <a:spLocks noChangeArrowheads="1"/>
          </p:cNvSpPr>
          <p:nvPr/>
        </p:nvSpPr>
        <p:spPr bwMode="auto">
          <a:xfrm>
            <a:off x="7456593" y="829949"/>
            <a:ext cx="4425131" cy="6001643"/>
          </a:xfrm>
          <a:prstGeom prst="rect">
            <a:avLst/>
          </a:prstGeom>
          <a:noFill/>
          <a:ln>
            <a:noFill/>
          </a:ln>
          <a:effectLst/>
        </p:spPr>
        <p:txBody>
          <a:bodyPr wrap="square">
            <a:spAutoFit/>
          </a:bodyPr>
          <a:lstStyle/>
          <a:p>
            <a:pPr>
              <a:buFontTx/>
              <a:buChar char="•"/>
              <a:defRPr/>
            </a:pPr>
            <a:r>
              <a:rPr lang="en-GB" altLang="en-US" sz="2400" dirty="0">
                <a:effectLst>
                  <a:outerShdw blurRad="38100" dist="38100" dir="2700000" algn="tl">
                    <a:srgbClr val="000000"/>
                  </a:outerShdw>
                </a:effectLst>
              </a:rPr>
              <a:t>Self worth</a:t>
            </a:r>
          </a:p>
          <a:p>
            <a:pPr>
              <a:buFontTx/>
              <a:buChar char="•"/>
              <a:defRPr/>
            </a:pPr>
            <a:r>
              <a:rPr lang="en-GB" altLang="en-US" sz="2400" dirty="0">
                <a:effectLst>
                  <a:outerShdw blurRad="38100" dist="38100" dir="2700000" algn="tl">
                    <a:srgbClr val="000000"/>
                  </a:outerShdw>
                </a:effectLst>
              </a:rPr>
              <a:t>Sense of self</a:t>
            </a:r>
          </a:p>
          <a:p>
            <a:pPr>
              <a:buFontTx/>
              <a:buChar char="•"/>
              <a:defRPr/>
            </a:pPr>
            <a:r>
              <a:rPr lang="en-GB" altLang="en-US" sz="2400" dirty="0">
                <a:effectLst>
                  <a:outerShdw blurRad="38100" dist="38100" dir="2700000" algn="tl">
                    <a:srgbClr val="000000"/>
                  </a:outerShdw>
                </a:effectLst>
              </a:rPr>
              <a:t>Continuity</a:t>
            </a:r>
          </a:p>
          <a:p>
            <a:pPr>
              <a:buFontTx/>
              <a:buChar char="•"/>
              <a:defRPr/>
            </a:pPr>
            <a:r>
              <a:rPr lang="en-GB" altLang="en-US" sz="2400" dirty="0">
                <a:effectLst>
                  <a:outerShdw blurRad="38100" dist="38100" dir="2700000" algn="tl">
                    <a:srgbClr val="000000"/>
                  </a:outerShdw>
                </a:effectLst>
              </a:rPr>
              <a:t>Coping with emotions</a:t>
            </a:r>
          </a:p>
          <a:p>
            <a:pPr>
              <a:buFontTx/>
              <a:buChar char="•"/>
              <a:defRPr/>
            </a:pPr>
            <a:r>
              <a:rPr lang="en-GB" altLang="en-US" sz="2400" dirty="0">
                <a:effectLst>
                  <a:outerShdw blurRad="38100" dist="38100" dir="2700000" algn="tl">
                    <a:srgbClr val="000000"/>
                  </a:outerShdw>
                </a:effectLst>
              </a:rPr>
              <a:t>Foster Carer’s own losses</a:t>
            </a:r>
          </a:p>
          <a:p>
            <a:pPr>
              <a:buFontTx/>
              <a:buChar char="•"/>
              <a:defRPr/>
            </a:pPr>
            <a:r>
              <a:rPr lang="en-GB" altLang="en-US" sz="2400" dirty="0">
                <a:effectLst>
                  <a:outerShdw blurRad="38100" dist="38100" dir="2700000" algn="tl">
                    <a:srgbClr val="000000"/>
                  </a:outerShdw>
                </a:effectLst>
              </a:rPr>
              <a:t>Other foster children’s changes</a:t>
            </a:r>
          </a:p>
          <a:p>
            <a:pPr>
              <a:buFontTx/>
              <a:buChar char="•"/>
              <a:defRPr/>
            </a:pPr>
            <a:r>
              <a:rPr lang="en-GB" altLang="en-US" sz="2400" dirty="0">
                <a:effectLst>
                  <a:outerShdw blurRad="38100" dist="38100" dir="2700000" algn="tl">
                    <a:srgbClr val="000000"/>
                  </a:outerShdw>
                </a:effectLst>
              </a:rPr>
              <a:t>Position in new family</a:t>
            </a:r>
          </a:p>
          <a:p>
            <a:pPr>
              <a:buFontTx/>
              <a:buChar char="•"/>
              <a:defRPr/>
            </a:pPr>
            <a:r>
              <a:rPr lang="en-GB" altLang="en-US" sz="2400" dirty="0">
                <a:effectLst>
                  <a:outerShdw blurRad="38100" dist="38100" dir="2700000" algn="tl">
                    <a:srgbClr val="000000"/>
                  </a:outerShdw>
                </a:effectLst>
              </a:rPr>
              <a:t>‘language’</a:t>
            </a:r>
          </a:p>
          <a:p>
            <a:pPr>
              <a:buFontTx/>
              <a:buChar char="•"/>
              <a:defRPr/>
            </a:pPr>
            <a:r>
              <a:rPr lang="en-GB" altLang="en-US" sz="2400" dirty="0">
                <a:effectLst>
                  <a:outerShdw blurRad="38100" dist="38100" dir="2700000" algn="tl">
                    <a:srgbClr val="000000"/>
                  </a:outerShdw>
                </a:effectLst>
              </a:rPr>
              <a:t>Control</a:t>
            </a:r>
          </a:p>
          <a:p>
            <a:pPr>
              <a:buFontTx/>
              <a:buChar char="•"/>
              <a:defRPr/>
            </a:pPr>
            <a:r>
              <a:rPr lang="en-GB" altLang="en-US" sz="2400" dirty="0">
                <a:effectLst>
                  <a:outerShdw blurRad="38100" dist="38100" dir="2700000" algn="tl">
                    <a:srgbClr val="000000"/>
                  </a:outerShdw>
                </a:effectLst>
              </a:rPr>
              <a:t>Touch</a:t>
            </a:r>
          </a:p>
          <a:p>
            <a:pPr>
              <a:buFontTx/>
              <a:buChar char="•"/>
              <a:defRPr/>
            </a:pPr>
            <a:endParaRPr lang="en-GB" altLang="en-US" sz="2400" dirty="0">
              <a:effectLst>
                <a:outerShdw blurRad="38100" dist="38100" dir="2700000" algn="tl">
                  <a:srgbClr val="000000"/>
                </a:outerShdw>
              </a:effectLst>
            </a:endParaRPr>
          </a:p>
          <a:p>
            <a:pPr>
              <a:buFontTx/>
              <a:buChar char="•"/>
              <a:defRPr/>
            </a:pPr>
            <a:endParaRPr lang="en-GB" altLang="en-US" sz="2400" dirty="0">
              <a:effectLst>
                <a:outerShdw blurRad="38100" dist="38100" dir="2700000" algn="tl">
                  <a:srgbClr val="000000"/>
                </a:outerShdw>
              </a:effectLst>
            </a:endParaRPr>
          </a:p>
          <a:p>
            <a:pPr>
              <a:buFontTx/>
              <a:buChar char="•"/>
              <a:defRPr/>
            </a:pPr>
            <a:endParaRPr lang="en-GB" altLang="en-US" sz="2400" dirty="0">
              <a:effectLst>
                <a:outerShdw blurRad="38100" dist="38100" dir="2700000" algn="tl">
                  <a:srgbClr val="000000"/>
                </a:outerShdw>
              </a:effectLst>
            </a:endParaRPr>
          </a:p>
          <a:p>
            <a:pPr>
              <a:buFontTx/>
              <a:buChar char="•"/>
              <a:defRPr/>
            </a:pPr>
            <a:endParaRPr lang="en-GB" altLang="en-US" sz="2400" dirty="0">
              <a:effectLst>
                <a:outerShdw blurRad="38100" dist="38100" dir="2700000" algn="tl">
                  <a:srgbClr val="000000"/>
                </a:outerShdw>
              </a:effectLst>
            </a:endParaRPr>
          </a:p>
          <a:p>
            <a:pPr>
              <a:buFontTx/>
              <a:buChar char="•"/>
              <a:defRPr/>
            </a:pPr>
            <a:endParaRPr lang="en-US" altLang="en-US" sz="2400" dirty="0">
              <a:effectLst>
                <a:outerShdw blurRad="38100" dist="38100" dir="2700000" algn="tl">
                  <a:srgbClr val="000000"/>
                </a:outerShdw>
              </a:effectLs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5971A-24CC-4254-A680-31F2C01572D0}"/>
              </a:ext>
            </a:extLst>
          </p:cNvPr>
          <p:cNvSpPr>
            <a:spLocks noGrp="1"/>
          </p:cNvSpPr>
          <p:nvPr>
            <p:ph type="title"/>
          </p:nvPr>
        </p:nvSpPr>
        <p:spPr>
          <a:xfrm>
            <a:off x="2581656" y="2304288"/>
            <a:ext cx="7022592" cy="2258568"/>
          </a:xfrm>
        </p:spPr>
        <p:txBody>
          <a:bodyPr anchor="ctr">
            <a:normAutofit/>
          </a:bodyPr>
          <a:lstStyle/>
          <a:p>
            <a:r>
              <a:rPr lang="en-GB" dirty="0"/>
              <a:t>Theories of Grief</a:t>
            </a:r>
          </a:p>
        </p:txBody>
      </p:sp>
    </p:spTree>
    <p:extLst>
      <p:ext uri="{BB962C8B-B14F-4D97-AF65-F5344CB8AC3E}">
        <p14:creationId xmlns:p14="http://schemas.microsoft.com/office/powerpoint/2010/main" val="3198096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close up of text on a whiteboard&#10;&#10;Description automatically generated">
            <a:extLst>
              <a:ext uri="{FF2B5EF4-FFF2-40B4-BE49-F238E27FC236}">
                <a16:creationId xmlns:a16="http://schemas.microsoft.com/office/drawing/2014/main" id="{337A0E37-D369-4B86-9E3B-E3CF9D06E7D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90463" y="713629"/>
            <a:ext cx="10611073" cy="5430741"/>
          </a:xfrm>
          <a:prstGeom prst="rect">
            <a:avLst/>
          </a:prstGeom>
        </p:spPr>
      </p:pic>
      <p:sp>
        <p:nvSpPr>
          <p:cNvPr id="5" name="TextBox 4">
            <a:extLst>
              <a:ext uri="{FF2B5EF4-FFF2-40B4-BE49-F238E27FC236}">
                <a16:creationId xmlns:a16="http://schemas.microsoft.com/office/drawing/2014/main" id="{897C270C-1869-45A2-9BC6-B67BD256637F}"/>
              </a:ext>
            </a:extLst>
          </p:cNvPr>
          <p:cNvSpPr txBox="1"/>
          <p:nvPr/>
        </p:nvSpPr>
        <p:spPr>
          <a:xfrm>
            <a:off x="1343025" y="5013023"/>
            <a:ext cx="7799386" cy="230832"/>
          </a:xfrm>
          <a:prstGeom prst="rect">
            <a:avLst/>
          </a:prstGeom>
          <a:noFill/>
        </p:spPr>
        <p:txBody>
          <a:bodyPr wrap="square" rtlCol="0">
            <a:spAutoFit/>
          </a:bodyPr>
          <a:lstStyle/>
          <a:p>
            <a:r>
              <a:rPr lang="en-GB" sz="900">
                <a:hlinkClick r:id="rId4" tooltip="http://www.running4thereason.com/2015/06/05/todays-reason-grief/"/>
              </a:rPr>
              <a:t>This Photo</a:t>
            </a:r>
            <a:r>
              <a:rPr lang="en-GB" sz="900"/>
              <a:t> by Unknown Author is licensed under </a:t>
            </a:r>
            <a:r>
              <a:rPr lang="en-GB" sz="900">
                <a:hlinkClick r:id="rId5" tooltip="https://creativecommons.org/licenses/by-nc-nd/3.0/"/>
              </a:rPr>
              <a:t>CC BY-NC-ND</a:t>
            </a:r>
            <a:endParaRPr lang="en-GB" sz="900"/>
          </a:p>
        </p:txBody>
      </p:sp>
    </p:spTree>
    <p:extLst>
      <p:ext uri="{BB962C8B-B14F-4D97-AF65-F5344CB8AC3E}">
        <p14:creationId xmlns:p14="http://schemas.microsoft.com/office/powerpoint/2010/main" val="283942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740FC-8011-4BD5-8E15-7E82BD97AF0B}"/>
              </a:ext>
            </a:extLst>
          </p:cNvPr>
          <p:cNvSpPr>
            <a:spLocks noGrp="1"/>
          </p:cNvSpPr>
          <p:nvPr>
            <p:ph type="title"/>
          </p:nvPr>
        </p:nvSpPr>
        <p:spPr>
          <a:xfrm>
            <a:off x="2152650" y="967410"/>
            <a:ext cx="7886700" cy="723279"/>
          </a:xfrm>
        </p:spPr>
        <p:txBody>
          <a:bodyPr/>
          <a:lstStyle/>
          <a:p>
            <a:pPr algn="ctr"/>
            <a:r>
              <a:rPr lang="en-GB" sz="2400" dirty="0">
                <a:solidFill>
                  <a:schemeClr val="bg1"/>
                </a:solidFill>
                <a:latin typeface="Segoe UI" panose="020B0502040204020203" pitchFamily="34" charset="0"/>
                <a:cs typeface="Segoe UI" panose="020B0502040204020203" pitchFamily="34" charset="0"/>
              </a:rPr>
              <a:t>Theories of Grief</a:t>
            </a:r>
          </a:p>
        </p:txBody>
      </p:sp>
      <p:pic>
        <p:nvPicPr>
          <p:cNvPr id="3" name="Picture 2">
            <a:extLst>
              <a:ext uri="{FF2B5EF4-FFF2-40B4-BE49-F238E27FC236}">
                <a16:creationId xmlns:a16="http://schemas.microsoft.com/office/drawing/2014/main" id="{2AC182C8-2AFB-4213-8779-8FA32BE00BA9}"/>
              </a:ext>
            </a:extLst>
          </p:cNvPr>
          <p:cNvPicPr>
            <a:picLocks noChangeAspect="1"/>
          </p:cNvPicPr>
          <p:nvPr/>
        </p:nvPicPr>
        <p:blipFill>
          <a:blip r:embed="rId3"/>
          <a:stretch>
            <a:fillRect/>
          </a:stretch>
        </p:blipFill>
        <p:spPr>
          <a:xfrm>
            <a:off x="2084485" y="1550504"/>
            <a:ext cx="8023031" cy="4340087"/>
          </a:xfrm>
          <a:prstGeom prst="rect">
            <a:avLst/>
          </a:prstGeom>
        </p:spPr>
      </p:pic>
    </p:spTree>
    <p:extLst>
      <p:ext uri="{BB962C8B-B14F-4D97-AF65-F5344CB8AC3E}">
        <p14:creationId xmlns:p14="http://schemas.microsoft.com/office/powerpoint/2010/main" val="3394036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F58DF-EC72-48AA-BBF0-BAC48C16EA9D}"/>
              </a:ext>
            </a:extLst>
          </p:cNvPr>
          <p:cNvSpPr>
            <a:spLocks noGrp="1"/>
          </p:cNvSpPr>
          <p:nvPr>
            <p:ph type="title"/>
          </p:nvPr>
        </p:nvSpPr>
        <p:spPr/>
        <p:txBody>
          <a:bodyPr/>
          <a:lstStyle/>
          <a:p>
            <a:r>
              <a:rPr lang="en-GB" sz="2400" dirty="0">
                <a:solidFill>
                  <a:srgbClr val="339972"/>
                </a:solidFill>
                <a:latin typeface="+mn-lt"/>
                <a:cs typeface="Arial" panose="020B0604020202020204" pitchFamily="34" charset="0"/>
              </a:rPr>
              <a:t>Theories of Grief continued</a:t>
            </a:r>
          </a:p>
        </p:txBody>
      </p:sp>
      <p:pic>
        <p:nvPicPr>
          <p:cNvPr id="3" name="Picture 2">
            <a:extLst>
              <a:ext uri="{FF2B5EF4-FFF2-40B4-BE49-F238E27FC236}">
                <a16:creationId xmlns:a16="http://schemas.microsoft.com/office/drawing/2014/main" id="{7723FE63-72FB-4748-99EA-532F1F34CD2C}"/>
              </a:ext>
            </a:extLst>
          </p:cNvPr>
          <p:cNvPicPr>
            <a:picLocks noChangeAspect="1"/>
          </p:cNvPicPr>
          <p:nvPr/>
        </p:nvPicPr>
        <p:blipFill>
          <a:blip r:embed="rId3"/>
          <a:stretch>
            <a:fillRect/>
          </a:stretch>
        </p:blipFill>
        <p:spPr>
          <a:xfrm>
            <a:off x="2152651" y="1534551"/>
            <a:ext cx="8023031" cy="4352921"/>
          </a:xfrm>
          <a:prstGeom prst="rect">
            <a:avLst/>
          </a:prstGeom>
        </p:spPr>
      </p:pic>
      <p:pic>
        <p:nvPicPr>
          <p:cNvPr id="4" name="Picture 3">
            <a:extLst>
              <a:ext uri="{FF2B5EF4-FFF2-40B4-BE49-F238E27FC236}">
                <a16:creationId xmlns:a16="http://schemas.microsoft.com/office/drawing/2014/main" id="{6CE66D8F-9F14-42D2-AFF3-0B2D48D60D1F}"/>
              </a:ext>
            </a:extLst>
          </p:cNvPr>
          <p:cNvPicPr>
            <a:picLocks noChangeAspect="1"/>
          </p:cNvPicPr>
          <p:nvPr/>
        </p:nvPicPr>
        <p:blipFill>
          <a:blip r:embed="rId4"/>
          <a:stretch>
            <a:fillRect/>
          </a:stretch>
        </p:blipFill>
        <p:spPr>
          <a:xfrm>
            <a:off x="8888551" y="-4777"/>
            <a:ext cx="1780186" cy="1402202"/>
          </a:xfrm>
          <a:prstGeom prst="rect">
            <a:avLst/>
          </a:prstGeom>
        </p:spPr>
      </p:pic>
    </p:spTree>
    <p:extLst>
      <p:ext uri="{BB962C8B-B14F-4D97-AF65-F5344CB8AC3E}">
        <p14:creationId xmlns:p14="http://schemas.microsoft.com/office/powerpoint/2010/main" val="3248479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FBE2-D7E6-4958-97AA-191E03D65909}"/>
              </a:ext>
            </a:extLst>
          </p:cNvPr>
          <p:cNvSpPr>
            <a:spLocks noGrp="1"/>
          </p:cNvSpPr>
          <p:nvPr>
            <p:ph type="title"/>
          </p:nvPr>
        </p:nvSpPr>
        <p:spPr/>
        <p:txBody>
          <a:bodyPr/>
          <a:lstStyle/>
          <a:p>
            <a:r>
              <a:rPr lang="en-GB" sz="2400" dirty="0">
                <a:solidFill>
                  <a:srgbClr val="339972"/>
                </a:solidFill>
                <a:latin typeface="+mn-lt"/>
                <a:cs typeface="Arial" panose="020B0604020202020204" pitchFamily="34" charset="0"/>
              </a:rPr>
              <a:t>Stages</a:t>
            </a:r>
            <a:r>
              <a:rPr lang="en-GB" sz="3200" dirty="0">
                <a:solidFill>
                  <a:srgbClr val="339972"/>
                </a:solidFill>
                <a:latin typeface="+mn-lt"/>
                <a:cs typeface="Arial" panose="020B0604020202020204" pitchFamily="34" charset="0"/>
              </a:rPr>
              <a:t> </a:t>
            </a:r>
            <a:r>
              <a:rPr lang="en-GB" sz="2400" dirty="0">
                <a:solidFill>
                  <a:srgbClr val="339972"/>
                </a:solidFill>
                <a:latin typeface="+mn-lt"/>
                <a:cs typeface="Arial" panose="020B0604020202020204" pitchFamily="34" charset="0"/>
              </a:rPr>
              <a:t>of grief (Kubler-Ross, 1970</a:t>
            </a:r>
            <a:r>
              <a:rPr lang="en-GB" sz="2400" dirty="0">
                <a:solidFill>
                  <a:srgbClr val="339972"/>
                </a:solidFill>
                <a:latin typeface="+mn-lt"/>
              </a:rPr>
              <a:t>)</a:t>
            </a:r>
          </a:p>
        </p:txBody>
      </p:sp>
      <p:pic>
        <p:nvPicPr>
          <p:cNvPr id="10" name="Content Placeholder 9" descr="A picture containing text, map&#10;&#10;Description automatically generated">
            <a:extLst>
              <a:ext uri="{FF2B5EF4-FFF2-40B4-BE49-F238E27FC236}">
                <a16:creationId xmlns:a16="http://schemas.microsoft.com/office/drawing/2014/main" id="{45CBB44B-EE63-4BB3-A706-FFF6A73CC439}"/>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2114551" y="1690689"/>
            <a:ext cx="7998515" cy="4259174"/>
          </a:xfrm>
        </p:spPr>
      </p:pic>
      <p:pic>
        <p:nvPicPr>
          <p:cNvPr id="5" name="Picture 4">
            <a:extLst>
              <a:ext uri="{FF2B5EF4-FFF2-40B4-BE49-F238E27FC236}">
                <a16:creationId xmlns:a16="http://schemas.microsoft.com/office/drawing/2014/main" id="{69ACE0D4-7598-4949-8057-7FF8450E68B8}"/>
              </a:ext>
            </a:extLst>
          </p:cNvPr>
          <p:cNvPicPr>
            <a:picLocks noChangeAspect="1"/>
          </p:cNvPicPr>
          <p:nvPr/>
        </p:nvPicPr>
        <p:blipFill>
          <a:blip r:embed="rId5"/>
          <a:stretch>
            <a:fillRect/>
          </a:stretch>
        </p:blipFill>
        <p:spPr>
          <a:xfrm>
            <a:off x="8888551" y="-4777"/>
            <a:ext cx="1780186" cy="1402202"/>
          </a:xfrm>
          <a:prstGeom prst="rect">
            <a:avLst/>
          </a:prstGeom>
        </p:spPr>
      </p:pic>
      <p:sp>
        <p:nvSpPr>
          <p:cNvPr id="6" name="Text Placeholder 2">
            <a:extLst>
              <a:ext uri="{FF2B5EF4-FFF2-40B4-BE49-F238E27FC236}">
                <a16:creationId xmlns:a16="http://schemas.microsoft.com/office/drawing/2014/main" id="{C6B1E3BB-6A19-4871-BDFE-54F720F7961B}"/>
              </a:ext>
            </a:extLst>
          </p:cNvPr>
          <p:cNvSpPr txBox="1">
            <a:spLocks/>
          </p:cNvSpPr>
          <p:nvPr/>
        </p:nvSpPr>
        <p:spPr>
          <a:xfrm>
            <a:off x="3839686" y="5962131"/>
            <a:ext cx="6273380" cy="403043"/>
          </a:xfrm>
          <a:prstGeom prst="rect">
            <a:avLst/>
          </a:prstGeom>
        </p:spPr>
        <p:txBody>
          <a:bodyPr vert="horz" lIns="91440" tIns="45720" rIns="91440" bIns="45720" rtlCol="0">
            <a:normAutofit fontScale="925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r>
              <a:rPr lang="en-GB" sz="2000" dirty="0">
                <a:solidFill>
                  <a:schemeClr val="bg1"/>
                </a:solidFill>
              </a:rPr>
              <a:t>Does Everyone experience these responses in this order?</a:t>
            </a:r>
          </a:p>
        </p:txBody>
      </p:sp>
      <p:sp>
        <p:nvSpPr>
          <p:cNvPr id="7" name="Text Placeholder 2">
            <a:extLst>
              <a:ext uri="{FF2B5EF4-FFF2-40B4-BE49-F238E27FC236}">
                <a16:creationId xmlns:a16="http://schemas.microsoft.com/office/drawing/2014/main" id="{891FA1B9-83BC-4F48-9380-DC041F4D6212}"/>
              </a:ext>
            </a:extLst>
          </p:cNvPr>
          <p:cNvSpPr txBox="1">
            <a:spLocks/>
          </p:cNvSpPr>
          <p:nvPr/>
        </p:nvSpPr>
        <p:spPr>
          <a:xfrm>
            <a:off x="3839686" y="6291353"/>
            <a:ext cx="6273380" cy="403043"/>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r>
              <a:rPr lang="en-GB" sz="2000" dirty="0">
                <a:solidFill>
                  <a:schemeClr val="bg1"/>
                </a:solidFill>
              </a:rPr>
              <a:t>Is there a designated end point?</a:t>
            </a:r>
          </a:p>
        </p:txBody>
      </p:sp>
    </p:spTree>
    <p:extLst>
      <p:ext uri="{BB962C8B-B14F-4D97-AF65-F5344CB8AC3E}">
        <p14:creationId xmlns:p14="http://schemas.microsoft.com/office/powerpoint/2010/main" val="107943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C5EA60-12FC-4FB7-9CED-CDC28177F4B1}"/>
              </a:ext>
            </a:extLst>
          </p:cNvPr>
          <p:cNvSpPr>
            <a:spLocks noGrp="1"/>
          </p:cNvSpPr>
          <p:nvPr>
            <p:ph type="title"/>
          </p:nvPr>
        </p:nvSpPr>
        <p:spPr>
          <a:xfrm>
            <a:off x="2028529" y="443345"/>
            <a:ext cx="6476999" cy="1189037"/>
          </a:xfrm>
        </p:spPr>
        <p:txBody>
          <a:bodyPr/>
          <a:lstStyle/>
          <a:p>
            <a:r>
              <a:rPr lang="en-US" dirty="0">
                <a:effectLst>
                  <a:outerShdw blurRad="38100" dist="38100" dir="2700000" algn="tl">
                    <a:srgbClr val="000000">
                      <a:alpha val="43137"/>
                    </a:srgbClr>
                  </a:outerShdw>
                </a:effectLst>
              </a:rPr>
              <a:t>Take care of yourself</a:t>
            </a:r>
          </a:p>
        </p:txBody>
      </p:sp>
      <p:sp>
        <p:nvSpPr>
          <p:cNvPr id="2" name="Text Placeholder 1">
            <a:extLst>
              <a:ext uri="{FF2B5EF4-FFF2-40B4-BE49-F238E27FC236}">
                <a16:creationId xmlns:a16="http://schemas.microsoft.com/office/drawing/2014/main" id="{3F36812B-2065-4A2B-B59B-8957022687BC}"/>
              </a:ext>
            </a:extLst>
          </p:cNvPr>
          <p:cNvSpPr>
            <a:spLocks noGrp="1"/>
          </p:cNvSpPr>
          <p:nvPr>
            <p:ph type="body" sz="quarter" idx="11"/>
          </p:nvPr>
        </p:nvSpPr>
        <p:spPr>
          <a:xfrm>
            <a:off x="391886" y="1200871"/>
            <a:ext cx="8530613" cy="5213784"/>
          </a:xfrm>
        </p:spPr>
        <p:txBody>
          <a:bodyPr vert="horz" lIns="91440" tIns="45720" rIns="91440" bIns="45720" rtlCol="0" anchor="t">
            <a:normAutofit lnSpcReduction="10000"/>
          </a:bodyPr>
          <a:lstStyle/>
          <a:p>
            <a:pPr marL="342900" indent="-342900">
              <a:buFont typeface="Arial" panose="020B0604020202020204" pitchFamily="34" charset="0"/>
              <a:buChar char="•"/>
            </a:pPr>
            <a:r>
              <a:rPr lang="en-GB" sz="2400" b="0" dirty="0">
                <a:effectLst>
                  <a:outerShdw blurRad="38100" dist="38100" dir="2700000" algn="tl">
                    <a:srgbClr val="000000">
                      <a:alpha val="43137"/>
                    </a:srgbClr>
                  </a:outerShdw>
                </a:effectLst>
              </a:rPr>
              <a:t>Experiences of bereavement and loss are common. </a:t>
            </a:r>
          </a:p>
          <a:p>
            <a:pPr marL="342900" indent="-342900">
              <a:buFont typeface="Arial" panose="020B0604020202020204" pitchFamily="34" charset="0"/>
              <a:buChar char="•"/>
            </a:pPr>
            <a:r>
              <a:rPr lang="en-GB" sz="2400" b="0" dirty="0">
                <a:effectLst>
                  <a:outerShdw blurRad="38100" dist="38100" dir="2700000" algn="tl">
                    <a:srgbClr val="000000">
                      <a:alpha val="43137"/>
                    </a:srgbClr>
                  </a:outerShdw>
                </a:effectLst>
              </a:rPr>
              <a:t>It can be difficult to think and talk about children and young people who have experienced bereavement and loss.</a:t>
            </a:r>
          </a:p>
          <a:p>
            <a:pPr marL="342900" indent="-342900">
              <a:buFont typeface="Arial" panose="020B0604020202020204" pitchFamily="34" charset="0"/>
              <a:buChar char="•"/>
            </a:pPr>
            <a:r>
              <a:rPr lang="en-GB" sz="2400" b="0" dirty="0">
                <a:effectLst>
                  <a:outerShdw blurRad="38100" dist="38100" dir="2700000" algn="tl">
                    <a:srgbClr val="000000">
                      <a:alpha val="43137"/>
                    </a:srgbClr>
                  </a:outerShdw>
                </a:effectLst>
              </a:rPr>
              <a:t>It can, at times, trigger strong thoughts and feelings for some of us.</a:t>
            </a:r>
          </a:p>
          <a:p>
            <a:pPr marL="342900" indent="-342900">
              <a:buFont typeface="Arial" panose="020B0604020202020204" pitchFamily="34" charset="0"/>
              <a:buChar char="•"/>
            </a:pPr>
            <a:r>
              <a:rPr lang="en-GB" sz="2400" b="0" dirty="0">
                <a:effectLst>
                  <a:outerShdw blurRad="38100" dist="38100" dir="2700000" algn="tl">
                    <a:srgbClr val="000000">
                      <a:alpha val="43137"/>
                    </a:srgbClr>
                  </a:outerShdw>
                </a:effectLst>
              </a:rPr>
              <a:t>Be aware of your own reactions and feel free to step out the room or talk afterwards.</a:t>
            </a:r>
          </a:p>
          <a:p>
            <a:pPr marL="342900" indent="-342900">
              <a:buFont typeface="Arial" panose="020B0604020202020204" pitchFamily="34" charset="0"/>
              <a:buChar char="•"/>
            </a:pPr>
            <a:r>
              <a:rPr lang="en-GB" sz="2400" b="0" dirty="0">
                <a:effectLst>
                  <a:outerShdw blurRad="38100" dist="38100" dir="2700000" algn="tl">
                    <a:srgbClr val="000000">
                      <a:alpha val="43137"/>
                    </a:srgbClr>
                  </a:outerShdw>
                </a:effectLst>
              </a:rPr>
              <a:t>What you share is your choice &amp; responsibility.</a:t>
            </a:r>
          </a:p>
          <a:p>
            <a:pPr marL="342900" indent="-342900">
              <a:buFont typeface="Arial" panose="020B0604020202020204" pitchFamily="34" charset="0"/>
              <a:buChar char="•"/>
            </a:pPr>
            <a:r>
              <a:rPr lang="en-GB" sz="2400" b="0" dirty="0">
                <a:effectLst>
                  <a:outerShdw blurRad="38100" dist="38100" dir="2700000" algn="tl">
                    <a:srgbClr val="000000">
                      <a:alpha val="43137"/>
                    </a:srgbClr>
                  </a:outerShdw>
                </a:effectLst>
              </a:rPr>
              <a:t>Participate &amp; support each other.</a:t>
            </a:r>
          </a:p>
          <a:p>
            <a:pPr marL="342900" indent="-342900">
              <a:buFont typeface="Arial" panose="020B0604020202020204" pitchFamily="34" charset="0"/>
              <a:buChar char="•"/>
            </a:pPr>
            <a:r>
              <a:rPr lang="en-GB" sz="2400" b="0" dirty="0">
                <a:effectLst>
                  <a:outerShdw blurRad="38100" dist="38100" dir="2700000" algn="tl">
                    <a:srgbClr val="000000">
                      <a:alpha val="43137"/>
                    </a:srgbClr>
                  </a:outerShdw>
                </a:effectLst>
              </a:rPr>
              <a:t>Respect the privacy of others, especially those not present.</a:t>
            </a:r>
          </a:p>
          <a:p>
            <a:pPr marL="342900" indent="-342900">
              <a:buFont typeface="Arial" panose="020B0604020202020204" pitchFamily="34" charset="0"/>
              <a:buChar char="•"/>
            </a:pPr>
            <a:r>
              <a:rPr lang="en-GB" sz="2400" b="0" dirty="0">
                <a:effectLst>
                  <a:outerShdw blurRad="38100" dist="38100" dir="2700000" algn="tl">
                    <a:srgbClr val="000000">
                      <a:alpha val="43137"/>
                    </a:srgbClr>
                  </a:outerShdw>
                </a:effectLst>
              </a:rPr>
              <a:t>Respect confidentiality from and to each other.</a:t>
            </a:r>
          </a:p>
          <a:p>
            <a:pPr marL="342900" indent="-342900">
              <a:buFont typeface="Arial" panose="020B0604020202020204" pitchFamily="34" charset="0"/>
              <a:buChar char="•"/>
            </a:pPr>
            <a:r>
              <a:rPr lang="en-GB" sz="2400" b="0" dirty="0">
                <a:effectLst>
                  <a:outerShdw blurRad="38100" dist="38100" dir="2700000" algn="tl">
                    <a:srgbClr val="000000">
                      <a:alpha val="43137"/>
                    </a:srgbClr>
                  </a:outerShdw>
                </a:effectLst>
              </a:rPr>
              <a:t>Accept others for who they are.</a:t>
            </a:r>
          </a:p>
          <a:p>
            <a:endParaRPr lang="en-US" altLang="en-US" dirty="0"/>
          </a:p>
        </p:txBody>
      </p:sp>
    </p:spTree>
    <p:extLst>
      <p:ext uri="{BB962C8B-B14F-4D97-AF65-F5344CB8AC3E}">
        <p14:creationId xmlns:p14="http://schemas.microsoft.com/office/powerpoint/2010/main" val="317406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55F949C-B323-494B-B6C5-76B2A791617F}"/>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b="1" dirty="0">
                <a:solidFill>
                  <a:srgbClr val="0070C0"/>
                </a:solidFill>
              </a:rPr>
              <a:t>Attachment Theory </a:t>
            </a: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0296EA0C-33F2-4D8B-AAE0-55412F6AA2E9}"/>
              </a:ext>
            </a:extLst>
          </p:cNvPr>
          <p:cNvSpPr>
            <a:spLocks noGrp="1"/>
          </p:cNvSpPr>
          <p:nvPr>
            <p:ph type="body" sz="half" idx="2"/>
          </p:nvPr>
        </p:nvSpPr>
        <p:spPr>
          <a:xfrm>
            <a:off x="572493" y="2071316"/>
            <a:ext cx="6713552" cy="4119172"/>
          </a:xfrm>
        </p:spPr>
        <p:txBody>
          <a:bodyPr vert="horz" lIns="91440" tIns="45720" rIns="91440" bIns="45720" rtlCol="0" anchor="t">
            <a:normAutofit/>
          </a:bodyPr>
          <a:lstStyle/>
          <a:p>
            <a:pPr marL="57150"/>
            <a:endParaRPr lang="en-US" sz="2000" dirty="0">
              <a:solidFill>
                <a:srgbClr val="0070C0"/>
              </a:solidFill>
              <a:latin typeface="Segoe UI" panose="020B0502040204020203" pitchFamily="34" charset="0"/>
              <a:cs typeface="Segoe UI" panose="020B0502040204020203" pitchFamily="34" charset="0"/>
            </a:endParaRPr>
          </a:p>
          <a:p>
            <a:pPr marL="285750" indent="-228600">
              <a:buFont typeface="Arial" panose="020B0604020202020204" pitchFamily="34" charset="0"/>
              <a:buChar char="•"/>
            </a:pPr>
            <a:r>
              <a:rPr lang="en-US" sz="2000" dirty="0">
                <a:solidFill>
                  <a:srgbClr val="0070C0"/>
                </a:solidFill>
                <a:latin typeface="Segoe UI" panose="020B0502040204020203" pitchFamily="34" charset="0"/>
                <a:cs typeface="Segoe UI" panose="020B0502040204020203" pitchFamily="34" charset="0"/>
              </a:rPr>
              <a:t>Attachment Theory is defined as a ‘lasting psychological connectedness between human beings’, Bowlby (1980).  </a:t>
            </a:r>
          </a:p>
          <a:p>
            <a:pPr marL="285750" indent="-228600">
              <a:buFont typeface="Arial" panose="020B0604020202020204" pitchFamily="34" charset="0"/>
              <a:buChar char="•"/>
            </a:pPr>
            <a:r>
              <a:rPr lang="en-US" sz="2000" dirty="0">
                <a:solidFill>
                  <a:srgbClr val="0070C0"/>
                </a:solidFill>
                <a:latin typeface="Segoe UI" panose="020B0502040204020203" pitchFamily="34" charset="0"/>
                <a:cs typeface="Segoe UI" panose="020B0502040204020203" pitchFamily="34" charset="0"/>
              </a:rPr>
              <a:t>The theory proposes that the establishment of relationships with caregivers is a critical feature of child development which has a lifelong influence on social relationships. </a:t>
            </a:r>
          </a:p>
          <a:p>
            <a:pPr marL="285750" indent="-228600">
              <a:buFont typeface="Arial" panose="020B0604020202020204" pitchFamily="34" charset="0"/>
              <a:buChar char="•"/>
            </a:pPr>
            <a:r>
              <a:rPr lang="en-US" sz="2000" dirty="0">
                <a:solidFill>
                  <a:srgbClr val="0070C0"/>
                </a:solidFill>
                <a:latin typeface="Segoe UI" panose="020B0502040204020203" pitchFamily="34" charset="0"/>
                <a:cs typeface="Segoe UI" panose="020B0502040204020203" pitchFamily="34" charset="0"/>
              </a:rPr>
              <a:t>These factors can be crucial when the loss of a relationship occurs and can affect the grief experience</a:t>
            </a:r>
          </a:p>
          <a:p>
            <a:pPr indent="-228600">
              <a:buFont typeface="Arial" panose="020B0604020202020204" pitchFamily="34" charset="0"/>
              <a:buChar char="•"/>
            </a:pPr>
            <a:endParaRPr lang="en-US" sz="2000" dirty="0"/>
          </a:p>
        </p:txBody>
      </p:sp>
      <p:pic>
        <p:nvPicPr>
          <p:cNvPr id="7" name="Picture Placeholder 6" descr="A close up of a logo&#10;&#10;Description automatically generated">
            <a:extLst>
              <a:ext uri="{FF2B5EF4-FFF2-40B4-BE49-F238E27FC236}">
                <a16:creationId xmlns:a16="http://schemas.microsoft.com/office/drawing/2014/main" id="{42B17580-4830-4193-A772-DB854B75EBFA}"/>
              </a:ext>
            </a:extLst>
          </p:cNvPr>
          <p:cNvPicPr>
            <a:picLocks noGrp="1" noChangeAspect="1"/>
          </p:cNvPicPr>
          <p:nvPr>
            <p:ph type="pic" idx="1"/>
          </p:nvPr>
        </p:nvPicPr>
        <p:blipFill rotWithShape="1">
          <a:blip r:embed="rId3"/>
          <a:srcRect l="760" r="3032" b="-3"/>
          <a:stretch/>
        </p:blipFill>
        <p:spPr>
          <a:xfrm>
            <a:off x="7675658" y="2093976"/>
            <a:ext cx="3941064" cy="4096512"/>
          </a:xfrm>
          <a:prstGeom prst="rect">
            <a:avLst/>
          </a:prstGeom>
        </p:spPr>
      </p:pic>
    </p:spTree>
    <p:extLst>
      <p:ext uri="{BB962C8B-B14F-4D97-AF65-F5344CB8AC3E}">
        <p14:creationId xmlns:p14="http://schemas.microsoft.com/office/powerpoint/2010/main" val="3405964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296EA0C-33F2-4D8B-AAE0-55412F6AA2E9}"/>
              </a:ext>
            </a:extLst>
          </p:cNvPr>
          <p:cNvSpPr>
            <a:spLocks noGrp="1"/>
          </p:cNvSpPr>
          <p:nvPr>
            <p:ph type="body" sz="quarter" idx="11"/>
          </p:nvPr>
        </p:nvSpPr>
        <p:spPr>
          <a:xfrm>
            <a:off x="260350" y="1557339"/>
            <a:ext cx="6921500" cy="4584700"/>
          </a:xfrm>
        </p:spPr>
        <p:txBody>
          <a:bodyPr vert="horz" lIns="91440" tIns="45720" rIns="91440" bIns="45720" rtlCol="0">
            <a:noAutofit/>
          </a:bodyPr>
          <a:lstStyle/>
          <a:p>
            <a:pPr marL="57150"/>
            <a:endParaRPr lang="en-US" dirty="0"/>
          </a:p>
          <a:p>
            <a:r>
              <a:rPr lang="en-GB" b="1" dirty="0">
                <a:solidFill>
                  <a:srgbClr val="0070C0"/>
                </a:solidFill>
                <a:cs typeface="Arial" panose="020B0604020202020204" pitchFamily="34" charset="0"/>
              </a:rPr>
              <a:t>Shock and Numbness:</a:t>
            </a:r>
            <a:r>
              <a:rPr lang="en-GB" dirty="0">
                <a:solidFill>
                  <a:srgbClr val="0070C0"/>
                </a:solidFill>
                <a:cs typeface="Arial" panose="020B0604020202020204" pitchFamily="34" charset="0"/>
              </a:rPr>
              <a:t> </a:t>
            </a:r>
            <a:r>
              <a:rPr lang="en-GB" b="0" dirty="0">
                <a:solidFill>
                  <a:srgbClr val="0070C0"/>
                </a:solidFill>
                <a:cs typeface="Arial" panose="020B0604020202020204" pitchFamily="34" charset="0"/>
              </a:rPr>
              <a:t>Immediately following the loss of a loved one; this is attributed to not being ready to accept the reality of a loss and can be used as a coping strategy </a:t>
            </a:r>
            <a:endParaRPr lang="en-GB" dirty="0">
              <a:solidFill>
                <a:srgbClr val="0070C0"/>
              </a:solidFill>
              <a:cs typeface="Arial" panose="020B0604020202020204" pitchFamily="34" charset="0"/>
            </a:endParaRPr>
          </a:p>
          <a:p>
            <a:r>
              <a:rPr lang="en-GB" b="1" dirty="0">
                <a:solidFill>
                  <a:srgbClr val="0070C0"/>
                </a:solidFill>
                <a:cs typeface="Arial" panose="020B0604020202020204" pitchFamily="34" charset="0"/>
              </a:rPr>
              <a:t>Yearning and Searching: </a:t>
            </a:r>
            <a:r>
              <a:rPr lang="en-GB" b="0" dirty="0">
                <a:solidFill>
                  <a:srgbClr val="0070C0"/>
                </a:solidFill>
                <a:cs typeface="Arial" panose="020B0604020202020204" pitchFamily="34" charset="0"/>
              </a:rPr>
              <a:t>A person experiences all types of emotion. The bereaved begin to yearn for the return of their loved one, as well as search for meaning in their loss</a:t>
            </a:r>
            <a:endParaRPr lang="en-US" dirty="0"/>
          </a:p>
          <a:p>
            <a:pPr marL="0" indent="0">
              <a:buNone/>
            </a:pPr>
            <a:r>
              <a:rPr lang="en-GB" b="1" dirty="0">
                <a:solidFill>
                  <a:srgbClr val="0070C0"/>
                </a:solidFill>
                <a:cs typeface="Arial" panose="020B0604020202020204" pitchFamily="34" charset="0"/>
              </a:rPr>
              <a:t>Disorganization and Despair: </a:t>
            </a:r>
            <a:r>
              <a:rPr lang="en-GB" b="0" dirty="0">
                <a:solidFill>
                  <a:srgbClr val="0070C0"/>
                </a:solidFill>
                <a:cs typeface="Arial" panose="020B0604020202020204" pitchFamily="34" charset="0"/>
              </a:rPr>
              <a:t>A person starts to accept the reality of their loss. They might feel the need to withdraw from their everyday life or from activities and hobbies they once enjoyed. They begin to understand that their old reality will never be the same, and leading to feelings of despair or hopelessness</a:t>
            </a:r>
            <a:endParaRPr lang="en-GB" dirty="0">
              <a:solidFill>
                <a:srgbClr val="0070C0"/>
              </a:solidFill>
              <a:cs typeface="Arial" panose="020B0604020202020204" pitchFamily="34" charset="0"/>
            </a:endParaRPr>
          </a:p>
          <a:p>
            <a:pPr marL="0" indent="0">
              <a:buNone/>
            </a:pPr>
            <a:r>
              <a:rPr lang="en-GB" b="1" dirty="0">
                <a:solidFill>
                  <a:srgbClr val="0070C0"/>
                </a:solidFill>
                <a:cs typeface="Arial" panose="020B0604020202020204" pitchFamily="34" charset="0"/>
              </a:rPr>
              <a:t>Reorganisation and Recovery: </a:t>
            </a:r>
            <a:r>
              <a:rPr lang="en-GB" b="0" dirty="0">
                <a:solidFill>
                  <a:srgbClr val="0070C0"/>
                </a:solidFill>
                <a:cs typeface="Arial" panose="020B0604020202020204" pitchFamily="34" charset="0"/>
              </a:rPr>
              <a:t>The mourner begins to understand that their old life is forever changed, but they begin to accept their new “normal.” It doesn’t mean a person stops grieving — they’ll still have moments of sorrow and sadness — but they will also begin to have more positive memories about their relationship with their loved one</a:t>
            </a:r>
          </a:p>
          <a:p>
            <a:endParaRPr lang="en-US" dirty="0"/>
          </a:p>
        </p:txBody>
      </p:sp>
      <p:sp>
        <p:nvSpPr>
          <p:cNvPr id="3" name="Title 2">
            <a:extLst>
              <a:ext uri="{FF2B5EF4-FFF2-40B4-BE49-F238E27FC236}">
                <a16:creationId xmlns:a16="http://schemas.microsoft.com/office/drawing/2014/main" id="{555F949C-B323-494B-B6C5-76B2A791617F}"/>
              </a:ext>
            </a:extLst>
          </p:cNvPr>
          <p:cNvSpPr>
            <a:spLocks noGrp="1"/>
          </p:cNvSpPr>
          <p:nvPr>
            <p:ph type="title"/>
          </p:nvPr>
        </p:nvSpPr>
        <p:spPr>
          <a:xfrm>
            <a:off x="762000" y="715961"/>
            <a:ext cx="6007100" cy="1189037"/>
          </a:xfrm>
        </p:spPr>
        <p:txBody>
          <a:bodyPr vert="horz" lIns="91440" tIns="45720" rIns="91440" bIns="45720" rtlCol="0" anchor="t">
            <a:normAutofit/>
          </a:bodyPr>
          <a:lstStyle/>
          <a:p>
            <a:r>
              <a:rPr lang="en-GB" sz="3200" dirty="0">
                <a:solidFill>
                  <a:srgbClr val="0070C0"/>
                </a:solidFill>
              </a:rPr>
              <a:t>Bowlby and Parkes (1970) Four Stages of Mourning </a:t>
            </a:r>
          </a:p>
        </p:txBody>
      </p:sp>
      <p:pic>
        <p:nvPicPr>
          <p:cNvPr id="3074" name="Picture 2" descr="When Do Leaves Start to Fall? | LeafGuard">
            <a:extLst>
              <a:ext uri="{FF2B5EF4-FFF2-40B4-BE49-F238E27FC236}">
                <a16:creationId xmlns:a16="http://schemas.microsoft.com/office/drawing/2014/main" id="{74C5A450-88C9-4740-9282-23CE05DCA5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776"/>
          <a:stretch/>
        </p:blipFill>
        <p:spPr bwMode="auto">
          <a:xfrm>
            <a:off x="7594600" y="1904998"/>
            <a:ext cx="4394200" cy="3774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189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8B0C715-6D8D-47A2-AD43-C1AF68531504}"/>
              </a:ext>
            </a:extLst>
          </p:cNvPr>
          <p:cNvSpPr txBox="1"/>
          <p:nvPr/>
        </p:nvSpPr>
        <p:spPr>
          <a:xfrm>
            <a:off x="839788" y="457200"/>
            <a:ext cx="3932237" cy="1600200"/>
          </a:xfrm>
          <a:prstGeom prst="rect">
            <a:avLst/>
          </a:prstGeom>
        </p:spPr>
        <p:txBody>
          <a:bodyPr vert="horz" lIns="91440" tIns="45720" rIns="91440" bIns="45720" rtlCol="0" anchor="b">
            <a:normAutofit/>
          </a:bodyPr>
          <a:lstStyle/>
          <a:p>
            <a:pPr>
              <a:lnSpc>
                <a:spcPct val="90000"/>
              </a:lnSpc>
              <a:spcAft>
                <a:spcPts val="600"/>
              </a:spcAft>
            </a:pPr>
            <a:r>
              <a:rPr lang="en-US" sz="3200" b="1" kern="1200" dirty="0">
                <a:solidFill>
                  <a:srgbClr val="7030A0"/>
                </a:solidFill>
                <a:latin typeface="+mj-lt"/>
                <a:ea typeface="+mj-ea"/>
                <a:cs typeface="+mj-cs"/>
              </a:rPr>
              <a:t>Continuing Bonds Theory Silverman &amp; </a:t>
            </a:r>
            <a:r>
              <a:rPr lang="en-US" sz="3200" b="1" kern="1200" dirty="0" err="1">
                <a:solidFill>
                  <a:srgbClr val="7030A0"/>
                </a:solidFill>
                <a:latin typeface="+mj-lt"/>
                <a:ea typeface="+mj-ea"/>
                <a:cs typeface="+mj-cs"/>
              </a:rPr>
              <a:t>Klass</a:t>
            </a:r>
            <a:r>
              <a:rPr lang="en-US" sz="3200" b="1" kern="1200" dirty="0">
                <a:solidFill>
                  <a:srgbClr val="7030A0"/>
                </a:solidFill>
                <a:latin typeface="+mj-lt"/>
                <a:ea typeface="+mj-ea"/>
                <a:cs typeface="+mj-cs"/>
              </a:rPr>
              <a:t> (1996)</a:t>
            </a:r>
          </a:p>
        </p:txBody>
      </p:sp>
      <p:pic>
        <p:nvPicPr>
          <p:cNvPr id="4" name="Picture 3">
            <a:extLst>
              <a:ext uri="{FF2B5EF4-FFF2-40B4-BE49-F238E27FC236}">
                <a16:creationId xmlns:a16="http://schemas.microsoft.com/office/drawing/2014/main" id="{E19E9011-E5A6-4969-9194-13AC861649E0}"/>
              </a:ext>
            </a:extLst>
          </p:cNvPr>
          <p:cNvPicPr>
            <a:picLocks noChangeAspect="1"/>
          </p:cNvPicPr>
          <p:nvPr/>
        </p:nvPicPr>
        <p:blipFill>
          <a:blip r:embed="rId3"/>
          <a:stretch>
            <a:fillRect/>
          </a:stretch>
        </p:blipFill>
        <p:spPr>
          <a:xfrm>
            <a:off x="4772025" y="1854994"/>
            <a:ext cx="7210422" cy="3605211"/>
          </a:xfrm>
          <a:prstGeom prst="rect">
            <a:avLst/>
          </a:prstGeom>
          <a:noFill/>
        </p:spPr>
      </p:pic>
      <p:sp>
        <p:nvSpPr>
          <p:cNvPr id="5" name="Rectangle 4">
            <a:extLst>
              <a:ext uri="{FF2B5EF4-FFF2-40B4-BE49-F238E27FC236}">
                <a16:creationId xmlns:a16="http://schemas.microsoft.com/office/drawing/2014/main" id="{F33CE511-D757-47B0-8DCC-FDB45B898EB8}"/>
              </a:ext>
            </a:extLst>
          </p:cNvPr>
          <p:cNvSpPr/>
          <p:nvPr/>
        </p:nvSpPr>
        <p:spPr>
          <a:xfrm>
            <a:off x="839788" y="2057400"/>
            <a:ext cx="3932237" cy="3811588"/>
          </a:xfrm>
          <a:prstGeom prst="rect">
            <a:avLst/>
          </a:prstGeom>
        </p:spPr>
        <p:txBody>
          <a:bodyPr vert="horz" lIns="91440" tIns="45720" rIns="91440" bIns="45720" rtlCol="0">
            <a:noAutofit/>
          </a:bodyPr>
          <a:lstStyle/>
          <a:p>
            <a:pPr>
              <a:lnSpc>
                <a:spcPct val="90000"/>
              </a:lnSpc>
              <a:spcBef>
                <a:spcPts val="1000"/>
              </a:spcBef>
            </a:pPr>
            <a:endParaRPr lang="en-US" sz="2000" kern="1200" dirty="0">
              <a:solidFill>
                <a:srgbClr val="0070C0"/>
              </a:solidFill>
              <a:latin typeface="+mn-lt"/>
              <a:ea typeface="+mn-ea"/>
              <a:cs typeface="+mn-cs"/>
            </a:endParaRPr>
          </a:p>
          <a:p>
            <a:pPr>
              <a:lnSpc>
                <a:spcPct val="90000"/>
              </a:lnSpc>
              <a:spcBef>
                <a:spcPts val="1000"/>
              </a:spcBef>
            </a:pPr>
            <a:r>
              <a:rPr lang="en-US" sz="2000" kern="1200" dirty="0">
                <a:solidFill>
                  <a:srgbClr val="7030A0"/>
                </a:solidFill>
                <a:latin typeface="+mn-lt"/>
                <a:ea typeface="+mn-ea"/>
                <a:cs typeface="+mn-cs"/>
              </a:rPr>
              <a:t>Death ends a life, not a relationship.</a:t>
            </a:r>
          </a:p>
          <a:p>
            <a:pPr>
              <a:lnSpc>
                <a:spcPct val="90000"/>
              </a:lnSpc>
              <a:spcBef>
                <a:spcPts val="1000"/>
              </a:spcBef>
            </a:pPr>
            <a:r>
              <a:rPr lang="en-US" sz="2000" kern="1200" dirty="0">
                <a:solidFill>
                  <a:srgbClr val="7030A0"/>
                </a:solidFill>
                <a:latin typeface="+mn-lt"/>
                <a:ea typeface="+mn-ea"/>
                <a:cs typeface="+mn-cs"/>
              </a:rPr>
              <a:t>The bereaved remain psychologically and emotionally connected to the deceased.</a:t>
            </a:r>
          </a:p>
          <a:p>
            <a:pPr>
              <a:lnSpc>
                <a:spcPct val="90000"/>
              </a:lnSpc>
              <a:spcBef>
                <a:spcPts val="1000"/>
              </a:spcBef>
            </a:pPr>
            <a:r>
              <a:rPr lang="en-US" sz="2000" kern="1200" dirty="0">
                <a:solidFill>
                  <a:srgbClr val="7030A0"/>
                </a:solidFill>
                <a:latin typeface="+mn-lt"/>
                <a:ea typeface="+mn-ea"/>
                <a:cs typeface="+mn-cs"/>
              </a:rPr>
              <a:t>This connection is developing and changing over time. Relationship is continuing.</a:t>
            </a:r>
          </a:p>
          <a:p>
            <a:pPr>
              <a:lnSpc>
                <a:spcPct val="90000"/>
              </a:lnSpc>
              <a:spcBef>
                <a:spcPts val="1000"/>
              </a:spcBef>
            </a:pPr>
            <a:r>
              <a:rPr lang="en-US" sz="2000" kern="1200" dirty="0">
                <a:solidFill>
                  <a:srgbClr val="7030A0"/>
                </a:solidFill>
                <a:latin typeface="+mn-lt"/>
                <a:ea typeface="+mn-ea"/>
                <a:cs typeface="+mn-cs"/>
              </a:rPr>
              <a:t>Connections provide solace, comfort and support easing the transition from past to future.</a:t>
            </a:r>
          </a:p>
        </p:txBody>
      </p:sp>
    </p:spTree>
    <p:extLst>
      <p:ext uri="{BB962C8B-B14F-4D97-AF65-F5344CB8AC3E}">
        <p14:creationId xmlns:p14="http://schemas.microsoft.com/office/powerpoint/2010/main" val="1458249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ow to Experience Mexico's Day of the Dead">
            <a:extLst>
              <a:ext uri="{FF2B5EF4-FFF2-40B4-BE49-F238E27FC236}">
                <a16:creationId xmlns:a16="http://schemas.microsoft.com/office/drawing/2014/main" id="{85A1E741-E337-462A-A139-9B3BF64286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80"/>
            <a:ext cx="5865858" cy="38191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ía de Muertos: guide to Mexico's Day of the Dead - Lonely Planet">
            <a:extLst>
              <a:ext uri="{FF2B5EF4-FFF2-40B4-BE49-F238E27FC236}">
                <a16:creationId xmlns:a16="http://schemas.microsoft.com/office/drawing/2014/main" id="{347F96EA-51CA-489B-93E9-A9E50CB9C7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5858" y="-45072"/>
            <a:ext cx="6326142" cy="42097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hotos: Mexicans celebrate the Day of the Dead – Dia de Muertos | In  Pictures News | Al Jazeera">
            <a:extLst>
              <a:ext uri="{FF2B5EF4-FFF2-40B4-BE49-F238E27FC236}">
                <a16:creationId xmlns:a16="http://schemas.microsoft.com/office/drawing/2014/main" id="{3985DDB8-BC10-4A0F-AED7-F7C8080489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9817" y="3705423"/>
            <a:ext cx="4523874" cy="32313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hat is Day of the Dead? A celebration of the dead and the living | News |  Al Jazeera">
            <a:extLst>
              <a:ext uri="{FF2B5EF4-FFF2-40B4-BE49-F238E27FC236}">
                <a16:creationId xmlns:a16="http://schemas.microsoft.com/office/drawing/2014/main" id="{3D51363D-601D-4DB1-8C4E-503BEB6D05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705424"/>
            <a:ext cx="5770248" cy="32313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oes Spain celebrate the Day of the Dead? (2023)">
            <a:extLst>
              <a:ext uri="{FF2B5EF4-FFF2-40B4-BE49-F238E27FC236}">
                <a16:creationId xmlns:a16="http://schemas.microsoft.com/office/drawing/2014/main" id="{EFCD9546-009B-49B0-BC82-D67D2CECA19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2683"/>
          <a:stretch/>
        </p:blipFill>
        <p:spPr bwMode="auto">
          <a:xfrm>
            <a:off x="7889358" y="3740933"/>
            <a:ext cx="4302642" cy="319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9417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3983A-5EE7-4163-9644-D4A1C0F78BFE}"/>
              </a:ext>
            </a:extLst>
          </p:cNvPr>
          <p:cNvSpPr>
            <a:spLocks noGrp="1"/>
          </p:cNvSpPr>
          <p:nvPr>
            <p:ph type="title"/>
          </p:nvPr>
        </p:nvSpPr>
        <p:spPr/>
        <p:txBody>
          <a:bodyPr/>
          <a:lstStyle/>
          <a:p>
            <a:pPr algn="ctr"/>
            <a:r>
              <a:rPr lang="en-GB" sz="2400" b="1" dirty="0">
                <a:solidFill>
                  <a:schemeClr val="bg1"/>
                </a:solidFill>
              </a:rPr>
              <a:t>Growing Around Grief (Tonkin, 1996)</a:t>
            </a:r>
          </a:p>
        </p:txBody>
      </p:sp>
      <p:pic>
        <p:nvPicPr>
          <p:cNvPr id="5" name="Content Placeholder 4" descr="Diagram&#10;&#10;Description automatically generated">
            <a:extLst>
              <a:ext uri="{FF2B5EF4-FFF2-40B4-BE49-F238E27FC236}">
                <a16:creationId xmlns:a16="http://schemas.microsoft.com/office/drawing/2014/main" id="{ACD0292B-E91C-43B0-BA06-0E591A28FB4A}"/>
              </a:ext>
            </a:extLst>
          </p:cNvPr>
          <p:cNvPicPr>
            <a:picLocks noGrp="1" noChangeAspect="1"/>
          </p:cNvPicPr>
          <p:nvPr>
            <p:ph idx="1"/>
          </p:nvPr>
        </p:nvPicPr>
        <p:blipFill>
          <a:blip r:embed="rId3"/>
          <a:stretch>
            <a:fillRect/>
          </a:stretch>
        </p:blipFill>
        <p:spPr>
          <a:xfrm>
            <a:off x="1246280" y="1416836"/>
            <a:ext cx="9699440" cy="5076039"/>
          </a:xfrm>
        </p:spPr>
      </p:pic>
    </p:spTree>
    <p:extLst>
      <p:ext uri="{BB962C8B-B14F-4D97-AF65-F5344CB8AC3E}">
        <p14:creationId xmlns:p14="http://schemas.microsoft.com/office/powerpoint/2010/main" val="20124385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61467-3B46-4353-9DFC-0800CE21B568}"/>
              </a:ext>
            </a:extLst>
          </p:cNvPr>
          <p:cNvSpPr>
            <a:spLocks noGrp="1"/>
          </p:cNvSpPr>
          <p:nvPr>
            <p:ph type="title"/>
          </p:nvPr>
        </p:nvSpPr>
        <p:spPr>
          <a:xfrm>
            <a:off x="1398087" y="134802"/>
            <a:ext cx="9141397" cy="492443"/>
          </a:xfrm>
        </p:spPr>
        <p:txBody>
          <a:bodyPr/>
          <a:lstStyle/>
          <a:p>
            <a:r>
              <a:rPr lang="en-GB" sz="3200" b="1" dirty="0">
                <a:solidFill>
                  <a:schemeClr val="bg1"/>
                </a:solidFill>
              </a:rPr>
              <a:t>Dual Processing Model  (Strobe &amp; </a:t>
            </a:r>
            <a:r>
              <a:rPr lang="en-GB" sz="3200" b="1" dirty="0" err="1">
                <a:solidFill>
                  <a:schemeClr val="bg1"/>
                </a:solidFill>
              </a:rPr>
              <a:t>Schut</a:t>
            </a:r>
            <a:r>
              <a:rPr lang="en-GB" sz="3200" b="1" dirty="0">
                <a:solidFill>
                  <a:schemeClr val="bg1"/>
                </a:solidFill>
              </a:rPr>
              <a:t>, 1999)</a:t>
            </a:r>
            <a:endParaRPr lang="en-GB" sz="3200" dirty="0">
              <a:solidFill>
                <a:schemeClr val="bg1"/>
              </a:solidFill>
            </a:endParaRPr>
          </a:p>
        </p:txBody>
      </p:sp>
      <p:sp>
        <p:nvSpPr>
          <p:cNvPr id="3" name="Text Placeholder 2">
            <a:extLst>
              <a:ext uri="{FF2B5EF4-FFF2-40B4-BE49-F238E27FC236}">
                <a16:creationId xmlns:a16="http://schemas.microsoft.com/office/drawing/2014/main" id="{44403082-D61C-4E9C-8658-6E7DC3F0EF46}"/>
              </a:ext>
            </a:extLst>
          </p:cNvPr>
          <p:cNvSpPr>
            <a:spLocks noGrp="1"/>
          </p:cNvSpPr>
          <p:nvPr>
            <p:ph type="body" sz="quarter" idx="12"/>
          </p:nvPr>
        </p:nvSpPr>
        <p:spPr/>
        <p:txBody>
          <a:bodyPr/>
          <a:lstStyle/>
          <a:p>
            <a:endParaRPr lang="en-GB" dirty="0"/>
          </a:p>
        </p:txBody>
      </p:sp>
      <p:pic>
        <p:nvPicPr>
          <p:cNvPr id="4" name="Content Placeholder 3">
            <a:extLst>
              <a:ext uri="{FF2B5EF4-FFF2-40B4-BE49-F238E27FC236}">
                <a16:creationId xmlns:a16="http://schemas.microsoft.com/office/drawing/2014/main" id="{3F1DAADF-EBAB-4D10-AC37-11C04681A3F7}"/>
              </a:ext>
            </a:extLst>
          </p:cNvPr>
          <p:cNvPicPr>
            <a:picLocks noGrp="1" noChangeAspect="1"/>
          </p:cNvPicPr>
          <p:nvPr>
            <p:ph idx="1"/>
          </p:nvPr>
        </p:nvPicPr>
        <p:blipFill>
          <a:blip r:embed="rId3"/>
          <a:stretch>
            <a:fillRect/>
          </a:stretch>
        </p:blipFill>
        <p:spPr>
          <a:xfrm>
            <a:off x="624201" y="717285"/>
            <a:ext cx="11076834" cy="6005914"/>
          </a:xfrm>
          <a:prstGeom prst="rect">
            <a:avLst/>
          </a:prstGeom>
        </p:spPr>
      </p:pic>
    </p:spTree>
    <p:extLst>
      <p:ext uri="{BB962C8B-B14F-4D97-AF65-F5344CB8AC3E}">
        <p14:creationId xmlns:p14="http://schemas.microsoft.com/office/powerpoint/2010/main" val="73383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Oval 2"/>
          <p:cNvSpPr>
            <a:spLocks noChangeArrowheads="1"/>
          </p:cNvSpPr>
          <p:nvPr/>
        </p:nvSpPr>
        <p:spPr bwMode="auto">
          <a:xfrm>
            <a:off x="2362200" y="1828800"/>
            <a:ext cx="3276600" cy="4267200"/>
          </a:xfrm>
          <a:prstGeom prst="ellipse">
            <a:avLst/>
          </a:prstGeom>
          <a:noFill/>
          <a:ln w="28575">
            <a:solidFill>
              <a:schemeClr val="tx2"/>
            </a:solidFill>
            <a:prstDash val="sysDot"/>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2"/>
                </a:solidFill>
                <a:latin typeface="Verdana" panose="020B0604030504040204" pitchFamily="34" charset="0"/>
              </a:defRPr>
            </a:lvl1pPr>
            <a:lvl2pPr marL="742950" indent="-285750">
              <a:defRPr sz="2000" b="1">
                <a:solidFill>
                  <a:schemeClr val="tx2"/>
                </a:solidFill>
                <a:latin typeface="Verdana" panose="020B0604030504040204" pitchFamily="34" charset="0"/>
              </a:defRPr>
            </a:lvl2pPr>
            <a:lvl3pPr marL="1143000" indent="-228600">
              <a:defRPr sz="2000" b="1">
                <a:solidFill>
                  <a:schemeClr val="tx2"/>
                </a:solidFill>
                <a:latin typeface="Verdana" panose="020B0604030504040204" pitchFamily="34" charset="0"/>
              </a:defRPr>
            </a:lvl3pPr>
            <a:lvl4pPr marL="1600200" indent="-228600">
              <a:defRPr sz="2000" b="1">
                <a:solidFill>
                  <a:schemeClr val="tx2"/>
                </a:solidFill>
                <a:latin typeface="Verdana" panose="020B0604030504040204" pitchFamily="34" charset="0"/>
              </a:defRPr>
            </a:lvl4pPr>
            <a:lvl5pPr marL="2057400" indent="-228600">
              <a:defRPr sz="2000" b="1">
                <a:solidFill>
                  <a:schemeClr val="tx2"/>
                </a:solidFill>
                <a:latin typeface="Verdana" panose="020B0604030504040204" pitchFamily="34" charset="0"/>
              </a:defRPr>
            </a:lvl5pPr>
            <a:lvl6pPr marL="2514600" indent="-228600" algn="ctr" eaLnBrk="0" fontAlgn="base" hangingPunct="0">
              <a:spcBef>
                <a:spcPct val="0"/>
              </a:spcBef>
              <a:spcAft>
                <a:spcPct val="0"/>
              </a:spcAft>
              <a:defRPr sz="2000" b="1">
                <a:solidFill>
                  <a:schemeClr val="tx2"/>
                </a:solidFill>
                <a:latin typeface="Verdana" panose="020B0604030504040204" pitchFamily="34" charset="0"/>
              </a:defRPr>
            </a:lvl6pPr>
            <a:lvl7pPr marL="2971800" indent="-228600" algn="ctr" eaLnBrk="0" fontAlgn="base" hangingPunct="0">
              <a:spcBef>
                <a:spcPct val="0"/>
              </a:spcBef>
              <a:spcAft>
                <a:spcPct val="0"/>
              </a:spcAft>
              <a:defRPr sz="2000" b="1">
                <a:solidFill>
                  <a:schemeClr val="tx2"/>
                </a:solidFill>
                <a:latin typeface="Verdana" panose="020B0604030504040204" pitchFamily="34" charset="0"/>
              </a:defRPr>
            </a:lvl7pPr>
            <a:lvl8pPr marL="3429000" indent="-228600" algn="ctr" eaLnBrk="0" fontAlgn="base" hangingPunct="0">
              <a:spcBef>
                <a:spcPct val="0"/>
              </a:spcBef>
              <a:spcAft>
                <a:spcPct val="0"/>
              </a:spcAft>
              <a:defRPr sz="2000" b="1">
                <a:solidFill>
                  <a:schemeClr val="tx2"/>
                </a:solidFill>
                <a:latin typeface="Verdana" panose="020B0604030504040204" pitchFamily="34" charset="0"/>
              </a:defRPr>
            </a:lvl8pPr>
            <a:lvl9pPr marL="3886200" indent="-228600" algn="ctr" eaLnBrk="0" fontAlgn="base" hangingPunct="0">
              <a:spcBef>
                <a:spcPct val="0"/>
              </a:spcBef>
              <a:spcAft>
                <a:spcPct val="0"/>
              </a:spcAft>
              <a:defRPr sz="2000" b="1">
                <a:solidFill>
                  <a:schemeClr val="tx2"/>
                </a:solidFill>
                <a:latin typeface="Verdana" panose="020B0604030504040204" pitchFamily="34" charset="0"/>
              </a:defRPr>
            </a:lvl9pPr>
          </a:lstStyle>
          <a:p>
            <a:endParaRPr lang="en-GB" altLang="en-US">
              <a:solidFill>
                <a:srgbClr val="224A8C"/>
              </a:solidFill>
            </a:endParaRPr>
          </a:p>
        </p:txBody>
      </p:sp>
      <p:sp>
        <p:nvSpPr>
          <p:cNvPr id="38915" name="Text Box 3"/>
          <p:cNvSpPr txBox="1">
            <a:spLocks noChangeArrowheads="1"/>
          </p:cNvSpPr>
          <p:nvPr/>
        </p:nvSpPr>
        <p:spPr bwMode="auto">
          <a:xfrm>
            <a:off x="3276600" y="2133601"/>
            <a:ext cx="139814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2"/>
                </a:solidFill>
                <a:latin typeface="Verdana" panose="020B0604030504040204" pitchFamily="34" charset="0"/>
              </a:defRPr>
            </a:lvl1pPr>
            <a:lvl2pPr marL="742950" indent="-285750">
              <a:defRPr sz="2000" b="1">
                <a:solidFill>
                  <a:schemeClr val="tx2"/>
                </a:solidFill>
                <a:latin typeface="Verdana" panose="020B0604030504040204" pitchFamily="34" charset="0"/>
              </a:defRPr>
            </a:lvl2pPr>
            <a:lvl3pPr marL="1143000" indent="-228600">
              <a:defRPr sz="2000" b="1">
                <a:solidFill>
                  <a:schemeClr val="tx2"/>
                </a:solidFill>
                <a:latin typeface="Verdana" panose="020B0604030504040204" pitchFamily="34" charset="0"/>
              </a:defRPr>
            </a:lvl3pPr>
            <a:lvl4pPr marL="1600200" indent="-228600">
              <a:defRPr sz="2000" b="1">
                <a:solidFill>
                  <a:schemeClr val="tx2"/>
                </a:solidFill>
                <a:latin typeface="Verdana" panose="020B0604030504040204" pitchFamily="34" charset="0"/>
              </a:defRPr>
            </a:lvl4pPr>
            <a:lvl5pPr marL="2057400" indent="-228600">
              <a:defRPr sz="2000" b="1">
                <a:solidFill>
                  <a:schemeClr val="tx2"/>
                </a:solidFill>
                <a:latin typeface="Verdana" panose="020B0604030504040204" pitchFamily="34" charset="0"/>
              </a:defRPr>
            </a:lvl5pPr>
            <a:lvl6pPr marL="2514600" indent="-228600" algn="ctr" eaLnBrk="0" fontAlgn="base" hangingPunct="0">
              <a:spcBef>
                <a:spcPct val="0"/>
              </a:spcBef>
              <a:spcAft>
                <a:spcPct val="0"/>
              </a:spcAft>
              <a:defRPr sz="2000" b="1">
                <a:solidFill>
                  <a:schemeClr val="tx2"/>
                </a:solidFill>
                <a:latin typeface="Verdana" panose="020B0604030504040204" pitchFamily="34" charset="0"/>
              </a:defRPr>
            </a:lvl6pPr>
            <a:lvl7pPr marL="2971800" indent="-228600" algn="ctr" eaLnBrk="0" fontAlgn="base" hangingPunct="0">
              <a:spcBef>
                <a:spcPct val="0"/>
              </a:spcBef>
              <a:spcAft>
                <a:spcPct val="0"/>
              </a:spcAft>
              <a:defRPr sz="2000" b="1">
                <a:solidFill>
                  <a:schemeClr val="tx2"/>
                </a:solidFill>
                <a:latin typeface="Verdana" panose="020B0604030504040204" pitchFamily="34" charset="0"/>
              </a:defRPr>
            </a:lvl7pPr>
            <a:lvl8pPr marL="3429000" indent="-228600" algn="ctr" eaLnBrk="0" fontAlgn="base" hangingPunct="0">
              <a:spcBef>
                <a:spcPct val="0"/>
              </a:spcBef>
              <a:spcAft>
                <a:spcPct val="0"/>
              </a:spcAft>
              <a:defRPr sz="2000" b="1">
                <a:solidFill>
                  <a:schemeClr val="tx2"/>
                </a:solidFill>
                <a:latin typeface="Verdana" panose="020B0604030504040204" pitchFamily="34" charset="0"/>
              </a:defRPr>
            </a:lvl8pPr>
            <a:lvl9pPr marL="3886200" indent="-228600" algn="ctr" eaLnBrk="0" fontAlgn="base" hangingPunct="0">
              <a:spcBef>
                <a:spcPct val="0"/>
              </a:spcBef>
              <a:spcAft>
                <a:spcPct val="0"/>
              </a:spcAft>
              <a:defRPr sz="2000" b="1">
                <a:solidFill>
                  <a:schemeClr val="tx2"/>
                </a:solidFill>
                <a:latin typeface="Verdana" panose="020B0604030504040204" pitchFamily="34" charset="0"/>
              </a:defRPr>
            </a:lvl9pPr>
          </a:lstStyle>
          <a:p>
            <a:pPr algn="ctr"/>
            <a:r>
              <a:rPr kumimoji="1" lang="en-US" altLang="en-US" sz="2400" dirty="0">
                <a:solidFill>
                  <a:srgbClr val="224A8C"/>
                </a:solidFill>
                <a:latin typeface="Arial" panose="020B0604020202020204" pitchFamily="34" charset="0"/>
              </a:rPr>
              <a:t>Loss-</a:t>
            </a:r>
          </a:p>
          <a:p>
            <a:pPr algn="ctr"/>
            <a:r>
              <a:rPr kumimoji="1" lang="en-US" altLang="en-US" sz="2400" dirty="0">
                <a:solidFill>
                  <a:srgbClr val="224A8C"/>
                </a:solidFill>
                <a:latin typeface="Arial" panose="020B0604020202020204" pitchFamily="34" charset="0"/>
              </a:rPr>
              <a:t>oriented</a:t>
            </a:r>
          </a:p>
        </p:txBody>
      </p:sp>
      <p:sp>
        <p:nvSpPr>
          <p:cNvPr id="38916" name="Text Box 4"/>
          <p:cNvSpPr txBox="1">
            <a:spLocks noChangeArrowheads="1"/>
          </p:cNvSpPr>
          <p:nvPr/>
        </p:nvSpPr>
        <p:spPr bwMode="auto">
          <a:xfrm>
            <a:off x="2851944" y="2950031"/>
            <a:ext cx="2362200" cy="293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2"/>
                </a:solidFill>
                <a:latin typeface="Verdana" panose="020B0604030504040204" pitchFamily="34" charset="0"/>
              </a:defRPr>
            </a:lvl1pPr>
            <a:lvl2pPr marL="742950" indent="-285750">
              <a:defRPr sz="2000" b="1">
                <a:solidFill>
                  <a:schemeClr val="tx2"/>
                </a:solidFill>
                <a:latin typeface="Verdana" panose="020B0604030504040204" pitchFamily="34" charset="0"/>
              </a:defRPr>
            </a:lvl2pPr>
            <a:lvl3pPr marL="1143000" indent="-228600">
              <a:defRPr sz="2000" b="1">
                <a:solidFill>
                  <a:schemeClr val="tx2"/>
                </a:solidFill>
                <a:latin typeface="Verdana" panose="020B0604030504040204" pitchFamily="34" charset="0"/>
              </a:defRPr>
            </a:lvl3pPr>
            <a:lvl4pPr marL="1600200" indent="-228600">
              <a:defRPr sz="2000" b="1">
                <a:solidFill>
                  <a:schemeClr val="tx2"/>
                </a:solidFill>
                <a:latin typeface="Verdana" panose="020B0604030504040204" pitchFamily="34" charset="0"/>
              </a:defRPr>
            </a:lvl4pPr>
            <a:lvl5pPr marL="2057400" indent="-228600">
              <a:defRPr sz="2000" b="1">
                <a:solidFill>
                  <a:schemeClr val="tx2"/>
                </a:solidFill>
                <a:latin typeface="Verdana" panose="020B0604030504040204" pitchFamily="34" charset="0"/>
              </a:defRPr>
            </a:lvl5pPr>
            <a:lvl6pPr marL="2514600" indent="-228600" algn="ctr" eaLnBrk="0" fontAlgn="base" hangingPunct="0">
              <a:spcBef>
                <a:spcPct val="0"/>
              </a:spcBef>
              <a:spcAft>
                <a:spcPct val="0"/>
              </a:spcAft>
              <a:defRPr sz="2000" b="1">
                <a:solidFill>
                  <a:schemeClr val="tx2"/>
                </a:solidFill>
                <a:latin typeface="Verdana" panose="020B0604030504040204" pitchFamily="34" charset="0"/>
              </a:defRPr>
            </a:lvl6pPr>
            <a:lvl7pPr marL="2971800" indent="-228600" algn="ctr" eaLnBrk="0" fontAlgn="base" hangingPunct="0">
              <a:spcBef>
                <a:spcPct val="0"/>
              </a:spcBef>
              <a:spcAft>
                <a:spcPct val="0"/>
              </a:spcAft>
              <a:defRPr sz="2000" b="1">
                <a:solidFill>
                  <a:schemeClr val="tx2"/>
                </a:solidFill>
                <a:latin typeface="Verdana" panose="020B0604030504040204" pitchFamily="34" charset="0"/>
              </a:defRPr>
            </a:lvl7pPr>
            <a:lvl8pPr marL="3429000" indent="-228600" algn="ctr" eaLnBrk="0" fontAlgn="base" hangingPunct="0">
              <a:spcBef>
                <a:spcPct val="0"/>
              </a:spcBef>
              <a:spcAft>
                <a:spcPct val="0"/>
              </a:spcAft>
              <a:defRPr sz="2000" b="1">
                <a:solidFill>
                  <a:schemeClr val="tx2"/>
                </a:solidFill>
                <a:latin typeface="Verdana" panose="020B0604030504040204" pitchFamily="34" charset="0"/>
              </a:defRPr>
            </a:lvl8pPr>
            <a:lvl9pPr marL="3886200" indent="-228600" algn="ctr" eaLnBrk="0" fontAlgn="base" hangingPunct="0">
              <a:spcBef>
                <a:spcPct val="0"/>
              </a:spcBef>
              <a:spcAft>
                <a:spcPct val="0"/>
              </a:spcAft>
              <a:defRPr sz="2000" b="1">
                <a:solidFill>
                  <a:schemeClr val="tx2"/>
                </a:solidFill>
                <a:latin typeface="Verdana" panose="020B0604030504040204" pitchFamily="34" charset="0"/>
              </a:defRPr>
            </a:lvl9pPr>
          </a:lstStyle>
          <a:p>
            <a:pPr>
              <a:lnSpc>
                <a:spcPct val="105000"/>
              </a:lnSpc>
              <a:spcBef>
                <a:spcPct val="30000"/>
              </a:spcBef>
            </a:pPr>
            <a:r>
              <a:rPr kumimoji="1" lang="en-US" altLang="en-US" sz="1800" b="0" dirty="0">
                <a:solidFill>
                  <a:srgbClr val="224A8C"/>
                </a:solidFill>
                <a:latin typeface="Arial" panose="020B0604020202020204" pitchFamily="34" charset="0"/>
              </a:rPr>
              <a:t>Grief work / </a:t>
            </a:r>
            <a:r>
              <a:rPr kumimoji="1" lang="en-US" altLang="en-US" sz="1800" u="sng" dirty="0">
                <a:solidFill>
                  <a:srgbClr val="224A8C"/>
                </a:solidFill>
                <a:latin typeface="Arial" panose="020B0604020202020204" pitchFamily="34" charset="0"/>
              </a:rPr>
              <a:t>rumination</a:t>
            </a:r>
          </a:p>
          <a:p>
            <a:pPr>
              <a:lnSpc>
                <a:spcPct val="105000"/>
              </a:lnSpc>
              <a:spcBef>
                <a:spcPct val="30000"/>
              </a:spcBef>
            </a:pPr>
            <a:r>
              <a:rPr kumimoji="1" lang="en-US" altLang="en-US" sz="1800" u="sng" dirty="0">
                <a:solidFill>
                  <a:srgbClr val="224A8C"/>
                </a:solidFill>
                <a:latin typeface="Arial" panose="020B0604020202020204" pitchFamily="34" charset="0"/>
              </a:rPr>
              <a:t>Intrusion of grief</a:t>
            </a:r>
          </a:p>
          <a:p>
            <a:pPr algn="ctr">
              <a:lnSpc>
                <a:spcPct val="105000"/>
              </a:lnSpc>
              <a:spcBef>
                <a:spcPct val="30000"/>
              </a:spcBef>
            </a:pPr>
            <a:r>
              <a:rPr kumimoji="1" lang="en-US" altLang="en-US" sz="1800" b="0" dirty="0">
                <a:solidFill>
                  <a:srgbClr val="224A8C"/>
                </a:solidFill>
                <a:latin typeface="Arial" panose="020B0604020202020204" pitchFamily="34" charset="0"/>
              </a:rPr>
              <a:t>breaking-continuing-relocating bonds / ties</a:t>
            </a:r>
          </a:p>
          <a:p>
            <a:pPr algn="ctr">
              <a:lnSpc>
                <a:spcPct val="105000"/>
              </a:lnSpc>
              <a:spcBef>
                <a:spcPct val="30000"/>
              </a:spcBef>
            </a:pPr>
            <a:r>
              <a:rPr kumimoji="1" lang="en-US" altLang="en-US" sz="1800" u="sng" dirty="0">
                <a:solidFill>
                  <a:srgbClr val="224A8C"/>
                </a:solidFill>
                <a:latin typeface="Arial" panose="020B0604020202020204" pitchFamily="34" charset="0"/>
              </a:rPr>
              <a:t>Denial</a:t>
            </a:r>
            <a:r>
              <a:rPr kumimoji="1" lang="en-US" altLang="en-US" sz="1800" b="0" dirty="0">
                <a:solidFill>
                  <a:srgbClr val="224A8C"/>
                </a:solidFill>
                <a:latin typeface="Arial" panose="020B0604020202020204" pitchFamily="34" charset="0"/>
              </a:rPr>
              <a:t>/avoidance    of restoration changes</a:t>
            </a:r>
          </a:p>
        </p:txBody>
      </p:sp>
      <p:sp>
        <p:nvSpPr>
          <p:cNvPr id="38917" name="Text Box 5"/>
          <p:cNvSpPr txBox="1">
            <a:spLocks noChangeArrowheads="1"/>
          </p:cNvSpPr>
          <p:nvPr/>
        </p:nvSpPr>
        <p:spPr bwMode="auto">
          <a:xfrm>
            <a:off x="5184776" y="1580779"/>
            <a:ext cx="21494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2"/>
                </a:solidFill>
                <a:latin typeface="Verdana" panose="020B0604030504040204" pitchFamily="34" charset="0"/>
              </a:defRPr>
            </a:lvl1pPr>
            <a:lvl2pPr marL="742950" indent="-285750">
              <a:defRPr sz="2000" b="1">
                <a:solidFill>
                  <a:schemeClr val="tx2"/>
                </a:solidFill>
                <a:latin typeface="Verdana" panose="020B0604030504040204" pitchFamily="34" charset="0"/>
              </a:defRPr>
            </a:lvl2pPr>
            <a:lvl3pPr marL="1143000" indent="-228600">
              <a:defRPr sz="2000" b="1">
                <a:solidFill>
                  <a:schemeClr val="tx2"/>
                </a:solidFill>
                <a:latin typeface="Verdana" panose="020B0604030504040204" pitchFamily="34" charset="0"/>
              </a:defRPr>
            </a:lvl3pPr>
            <a:lvl4pPr marL="1600200" indent="-228600">
              <a:defRPr sz="2000" b="1">
                <a:solidFill>
                  <a:schemeClr val="tx2"/>
                </a:solidFill>
                <a:latin typeface="Verdana" panose="020B0604030504040204" pitchFamily="34" charset="0"/>
              </a:defRPr>
            </a:lvl4pPr>
            <a:lvl5pPr marL="2057400" indent="-228600">
              <a:defRPr sz="2000" b="1">
                <a:solidFill>
                  <a:schemeClr val="tx2"/>
                </a:solidFill>
                <a:latin typeface="Verdana" panose="020B0604030504040204" pitchFamily="34" charset="0"/>
              </a:defRPr>
            </a:lvl5pPr>
            <a:lvl6pPr marL="2514600" indent="-228600" algn="ctr" eaLnBrk="0" fontAlgn="base" hangingPunct="0">
              <a:spcBef>
                <a:spcPct val="0"/>
              </a:spcBef>
              <a:spcAft>
                <a:spcPct val="0"/>
              </a:spcAft>
              <a:defRPr sz="2000" b="1">
                <a:solidFill>
                  <a:schemeClr val="tx2"/>
                </a:solidFill>
                <a:latin typeface="Verdana" panose="020B0604030504040204" pitchFamily="34" charset="0"/>
              </a:defRPr>
            </a:lvl6pPr>
            <a:lvl7pPr marL="2971800" indent="-228600" algn="ctr" eaLnBrk="0" fontAlgn="base" hangingPunct="0">
              <a:spcBef>
                <a:spcPct val="0"/>
              </a:spcBef>
              <a:spcAft>
                <a:spcPct val="0"/>
              </a:spcAft>
              <a:defRPr sz="2000" b="1">
                <a:solidFill>
                  <a:schemeClr val="tx2"/>
                </a:solidFill>
                <a:latin typeface="Verdana" panose="020B0604030504040204" pitchFamily="34" charset="0"/>
              </a:defRPr>
            </a:lvl7pPr>
            <a:lvl8pPr marL="3429000" indent="-228600" algn="ctr" eaLnBrk="0" fontAlgn="base" hangingPunct="0">
              <a:spcBef>
                <a:spcPct val="0"/>
              </a:spcBef>
              <a:spcAft>
                <a:spcPct val="0"/>
              </a:spcAft>
              <a:defRPr sz="2000" b="1">
                <a:solidFill>
                  <a:schemeClr val="tx2"/>
                </a:solidFill>
                <a:latin typeface="Verdana" panose="020B0604030504040204" pitchFamily="34" charset="0"/>
              </a:defRPr>
            </a:lvl8pPr>
            <a:lvl9pPr marL="3886200" indent="-228600" algn="ctr" eaLnBrk="0" fontAlgn="base" hangingPunct="0">
              <a:spcBef>
                <a:spcPct val="0"/>
              </a:spcBef>
              <a:spcAft>
                <a:spcPct val="0"/>
              </a:spcAft>
              <a:defRPr sz="2000" b="1">
                <a:solidFill>
                  <a:schemeClr val="tx2"/>
                </a:solidFill>
                <a:latin typeface="Verdana" panose="020B0604030504040204" pitchFamily="34" charset="0"/>
              </a:defRPr>
            </a:lvl9pPr>
          </a:lstStyle>
          <a:p>
            <a:r>
              <a:rPr kumimoji="1" lang="en-US" altLang="en-US" sz="2400" dirty="0">
                <a:solidFill>
                  <a:srgbClr val="224A8C"/>
                </a:solidFill>
                <a:latin typeface="Arial" panose="020B0604020202020204" pitchFamily="34" charset="0"/>
              </a:rPr>
              <a:t>Everyday life experience</a:t>
            </a:r>
          </a:p>
        </p:txBody>
      </p:sp>
      <p:sp>
        <p:nvSpPr>
          <p:cNvPr id="38918" name="Oval 6"/>
          <p:cNvSpPr>
            <a:spLocks noChangeArrowheads="1"/>
          </p:cNvSpPr>
          <p:nvPr/>
        </p:nvSpPr>
        <p:spPr bwMode="auto">
          <a:xfrm>
            <a:off x="6858000" y="1905000"/>
            <a:ext cx="3276600" cy="4267200"/>
          </a:xfrm>
          <a:prstGeom prst="ellipse">
            <a:avLst/>
          </a:prstGeom>
          <a:noFill/>
          <a:ln w="28575">
            <a:solidFill>
              <a:schemeClr val="tx2"/>
            </a:solidFill>
            <a:prstDash val="sysDot"/>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2"/>
                </a:solidFill>
                <a:latin typeface="Verdana" panose="020B0604030504040204" pitchFamily="34" charset="0"/>
              </a:defRPr>
            </a:lvl1pPr>
            <a:lvl2pPr marL="742950" indent="-285750">
              <a:defRPr sz="2000" b="1">
                <a:solidFill>
                  <a:schemeClr val="tx2"/>
                </a:solidFill>
                <a:latin typeface="Verdana" panose="020B0604030504040204" pitchFamily="34" charset="0"/>
              </a:defRPr>
            </a:lvl2pPr>
            <a:lvl3pPr marL="1143000" indent="-228600">
              <a:defRPr sz="2000" b="1">
                <a:solidFill>
                  <a:schemeClr val="tx2"/>
                </a:solidFill>
                <a:latin typeface="Verdana" panose="020B0604030504040204" pitchFamily="34" charset="0"/>
              </a:defRPr>
            </a:lvl3pPr>
            <a:lvl4pPr marL="1600200" indent="-228600">
              <a:defRPr sz="2000" b="1">
                <a:solidFill>
                  <a:schemeClr val="tx2"/>
                </a:solidFill>
                <a:latin typeface="Verdana" panose="020B0604030504040204" pitchFamily="34" charset="0"/>
              </a:defRPr>
            </a:lvl4pPr>
            <a:lvl5pPr marL="2057400" indent="-228600">
              <a:defRPr sz="2000" b="1">
                <a:solidFill>
                  <a:schemeClr val="tx2"/>
                </a:solidFill>
                <a:latin typeface="Verdana" panose="020B0604030504040204" pitchFamily="34" charset="0"/>
              </a:defRPr>
            </a:lvl5pPr>
            <a:lvl6pPr marL="2514600" indent="-228600" algn="ctr" eaLnBrk="0" fontAlgn="base" hangingPunct="0">
              <a:spcBef>
                <a:spcPct val="0"/>
              </a:spcBef>
              <a:spcAft>
                <a:spcPct val="0"/>
              </a:spcAft>
              <a:defRPr sz="2000" b="1">
                <a:solidFill>
                  <a:schemeClr val="tx2"/>
                </a:solidFill>
                <a:latin typeface="Verdana" panose="020B0604030504040204" pitchFamily="34" charset="0"/>
              </a:defRPr>
            </a:lvl6pPr>
            <a:lvl7pPr marL="2971800" indent="-228600" algn="ctr" eaLnBrk="0" fontAlgn="base" hangingPunct="0">
              <a:spcBef>
                <a:spcPct val="0"/>
              </a:spcBef>
              <a:spcAft>
                <a:spcPct val="0"/>
              </a:spcAft>
              <a:defRPr sz="2000" b="1">
                <a:solidFill>
                  <a:schemeClr val="tx2"/>
                </a:solidFill>
                <a:latin typeface="Verdana" panose="020B0604030504040204" pitchFamily="34" charset="0"/>
              </a:defRPr>
            </a:lvl7pPr>
            <a:lvl8pPr marL="3429000" indent="-228600" algn="ctr" eaLnBrk="0" fontAlgn="base" hangingPunct="0">
              <a:spcBef>
                <a:spcPct val="0"/>
              </a:spcBef>
              <a:spcAft>
                <a:spcPct val="0"/>
              </a:spcAft>
              <a:defRPr sz="2000" b="1">
                <a:solidFill>
                  <a:schemeClr val="tx2"/>
                </a:solidFill>
                <a:latin typeface="Verdana" panose="020B0604030504040204" pitchFamily="34" charset="0"/>
              </a:defRPr>
            </a:lvl8pPr>
            <a:lvl9pPr marL="3886200" indent="-228600" algn="ctr" eaLnBrk="0" fontAlgn="base" hangingPunct="0">
              <a:spcBef>
                <a:spcPct val="0"/>
              </a:spcBef>
              <a:spcAft>
                <a:spcPct val="0"/>
              </a:spcAft>
              <a:defRPr sz="2000" b="1">
                <a:solidFill>
                  <a:schemeClr val="tx2"/>
                </a:solidFill>
                <a:latin typeface="Verdana" panose="020B0604030504040204" pitchFamily="34" charset="0"/>
              </a:defRPr>
            </a:lvl9pPr>
          </a:lstStyle>
          <a:p>
            <a:endParaRPr lang="en-GB" altLang="en-US"/>
          </a:p>
        </p:txBody>
      </p:sp>
      <p:sp>
        <p:nvSpPr>
          <p:cNvPr id="38919" name="Text Box 7"/>
          <p:cNvSpPr txBox="1">
            <a:spLocks noChangeArrowheads="1"/>
          </p:cNvSpPr>
          <p:nvPr/>
        </p:nvSpPr>
        <p:spPr bwMode="auto">
          <a:xfrm>
            <a:off x="7478714" y="2209801"/>
            <a:ext cx="199766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2"/>
                </a:solidFill>
                <a:latin typeface="Verdana" panose="020B0604030504040204" pitchFamily="34" charset="0"/>
              </a:defRPr>
            </a:lvl1pPr>
            <a:lvl2pPr marL="742950" indent="-285750">
              <a:defRPr sz="2000" b="1">
                <a:solidFill>
                  <a:schemeClr val="tx2"/>
                </a:solidFill>
                <a:latin typeface="Verdana" panose="020B0604030504040204" pitchFamily="34" charset="0"/>
              </a:defRPr>
            </a:lvl2pPr>
            <a:lvl3pPr marL="1143000" indent="-228600">
              <a:defRPr sz="2000" b="1">
                <a:solidFill>
                  <a:schemeClr val="tx2"/>
                </a:solidFill>
                <a:latin typeface="Verdana" panose="020B0604030504040204" pitchFamily="34" charset="0"/>
              </a:defRPr>
            </a:lvl3pPr>
            <a:lvl4pPr marL="1600200" indent="-228600">
              <a:defRPr sz="2000" b="1">
                <a:solidFill>
                  <a:schemeClr val="tx2"/>
                </a:solidFill>
                <a:latin typeface="Verdana" panose="020B0604030504040204" pitchFamily="34" charset="0"/>
              </a:defRPr>
            </a:lvl4pPr>
            <a:lvl5pPr marL="2057400" indent="-228600">
              <a:defRPr sz="2000" b="1">
                <a:solidFill>
                  <a:schemeClr val="tx2"/>
                </a:solidFill>
                <a:latin typeface="Verdana" panose="020B0604030504040204" pitchFamily="34" charset="0"/>
              </a:defRPr>
            </a:lvl5pPr>
            <a:lvl6pPr marL="2514600" indent="-228600" algn="ctr" eaLnBrk="0" fontAlgn="base" hangingPunct="0">
              <a:spcBef>
                <a:spcPct val="0"/>
              </a:spcBef>
              <a:spcAft>
                <a:spcPct val="0"/>
              </a:spcAft>
              <a:defRPr sz="2000" b="1">
                <a:solidFill>
                  <a:schemeClr val="tx2"/>
                </a:solidFill>
                <a:latin typeface="Verdana" panose="020B0604030504040204" pitchFamily="34" charset="0"/>
              </a:defRPr>
            </a:lvl6pPr>
            <a:lvl7pPr marL="2971800" indent="-228600" algn="ctr" eaLnBrk="0" fontAlgn="base" hangingPunct="0">
              <a:spcBef>
                <a:spcPct val="0"/>
              </a:spcBef>
              <a:spcAft>
                <a:spcPct val="0"/>
              </a:spcAft>
              <a:defRPr sz="2000" b="1">
                <a:solidFill>
                  <a:schemeClr val="tx2"/>
                </a:solidFill>
                <a:latin typeface="Verdana" panose="020B0604030504040204" pitchFamily="34" charset="0"/>
              </a:defRPr>
            </a:lvl7pPr>
            <a:lvl8pPr marL="3429000" indent="-228600" algn="ctr" eaLnBrk="0" fontAlgn="base" hangingPunct="0">
              <a:spcBef>
                <a:spcPct val="0"/>
              </a:spcBef>
              <a:spcAft>
                <a:spcPct val="0"/>
              </a:spcAft>
              <a:defRPr sz="2000" b="1">
                <a:solidFill>
                  <a:schemeClr val="tx2"/>
                </a:solidFill>
                <a:latin typeface="Verdana" panose="020B0604030504040204" pitchFamily="34" charset="0"/>
              </a:defRPr>
            </a:lvl8pPr>
            <a:lvl9pPr marL="3886200" indent="-228600" algn="ctr" eaLnBrk="0" fontAlgn="base" hangingPunct="0">
              <a:spcBef>
                <a:spcPct val="0"/>
              </a:spcBef>
              <a:spcAft>
                <a:spcPct val="0"/>
              </a:spcAft>
              <a:defRPr sz="2000" b="1">
                <a:solidFill>
                  <a:schemeClr val="tx2"/>
                </a:solidFill>
                <a:latin typeface="Verdana" panose="020B0604030504040204" pitchFamily="34" charset="0"/>
              </a:defRPr>
            </a:lvl9pPr>
          </a:lstStyle>
          <a:p>
            <a:r>
              <a:rPr kumimoji="1" lang="en-US" altLang="en-US" sz="2400" dirty="0">
                <a:solidFill>
                  <a:srgbClr val="224A8C"/>
                </a:solidFill>
                <a:latin typeface="Arial" panose="020B0604020202020204" pitchFamily="34" charset="0"/>
              </a:rPr>
              <a:t>Restoration-</a:t>
            </a:r>
          </a:p>
          <a:p>
            <a:r>
              <a:rPr kumimoji="1" lang="en-US" altLang="en-US" sz="2400" dirty="0">
                <a:solidFill>
                  <a:srgbClr val="224A8C"/>
                </a:solidFill>
                <a:latin typeface="Arial" panose="020B0604020202020204" pitchFamily="34" charset="0"/>
              </a:rPr>
              <a:t>oriented</a:t>
            </a:r>
          </a:p>
        </p:txBody>
      </p:sp>
      <p:sp>
        <p:nvSpPr>
          <p:cNvPr id="38920" name="Text Box 8"/>
          <p:cNvSpPr txBox="1">
            <a:spLocks noChangeArrowheads="1"/>
          </p:cNvSpPr>
          <p:nvPr/>
        </p:nvSpPr>
        <p:spPr bwMode="auto">
          <a:xfrm>
            <a:off x="7793300" y="2984500"/>
            <a:ext cx="2667000" cy="302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2"/>
                </a:solidFill>
                <a:latin typeface="Verdana" panose="020B0604030504040204" pitchFamily="34" charset="0"/>
              </a:defRPr>
            </a:lvl1pPr>
            <a:lvl2pPr marL="742950" indent="-285750">
              <a:defRPr sz="2000" b="1">
                <a:solidFill>
                  <a:schemeClr val="tx2"/>
                </a:solidFill>
                <a:latin typeface="Verdana" panose="020B0604030504040204" pitchFamily="34" charset="0"/>
              </a:defRPr>
            </a:lvl2pPr>
            <a:lvl3pPr marL="1143000" indent="-228600">
              <a:defRPr sz="2000" b="1">
                <a:solidFill>
                  <a:schemeClr val="tx2"/>
                </a:solidFill>
                <a:latin typeface="Verdana" panose="020B0604030504040204" pitchFamily="34" charset="0"/>
              </a:defRPr>
            </a:lvl3pPr>
            <a:lvl4pPr marL="1600200" indent="-228600">
              <a:defRPr sz="2000" b="1">
                <a:solidFill>
                  <a:schemeClr val="tx2"/>
                </a:solidFill>
                <a:latin typeface="Verdana" panose="020B0604030504040204" pitchFamily="34" charset="0"/>
              </a:defRPr>
            </a:lvl4pPr>
            <a:lvl5pPr marL="2057400" indent="-228600">
              <a:defRPr sz="2000" b="1">
                <a:solidFill>
                  <a:schemeClr val="tx2"/>
                </a:solidFill>
                <a:latin typeface="Verdana" panose="020B0604030504040204" pitchFamily="34" charset="0"/>
              </a:defRPr>
            </a:lvl5pPr>
            <a:lvl6pPr marL="2514600" indent="-228600" algn="ctr" eaLnBrk="0" fontAlgn="base" hangingPunct="0">
              <a:spcBef>
                <a:spcPct val="0"/>
              </a:spcBef>
              <a:spcAft>
                <a:spcPct val="0"/>
              </a:spcAft>
              <a:defRPr sz="2000" b="1">
                <a:solidFill>
                  <a:schemeClr val="tx2"/>
                </a:solidFill>
                <a:latin typeface="Verdana" panose="020B0604030504040204" pitchFamily="34" charset="0"/>
              </a:defRPr>
            </a:lvl6pPr>
            <a:lvl7pPr marL="2971800" indent="-228600" algn="ctr" eaLnBrk="0" fontAlgn="base" hangingPunct="0">
              <a:spcBef>
                <a:spcPct val="0"/>
              </a:spcBef>
              <a:spcAft>
                <a:spcPct val="0"/>
              </a:spcAft>
              <a:defRPr sz="2000" b="1">
                <a:solidFill>
                  <a:schemeClr val="tx2"/>
                </a:solidFill>
                <a:latin typeface="Verdana" panose="020B0604030504040204" pitchFamily="34" charset="0"/>
              </a:defRPr>
            </a:lvl7pPr>
            <a:lvl8pPr marL="3429000" indent="-228600" algn="ctr" eaLnBrk="0" fontAlgn="base" hangingPunct="0">
              <a:spcBef>
                <a:spcPct val="0"/>
              </a:spcBef>
              <a:spcAft>
                <a:spcPct val="0"/>
              </a:spcAft>
              <a:defRPr sz="2000" b="1">
                <a:solidFill>
                  <a:schemeClr val="tx2"/>
                </a:solidFill>
                <a:latin typeface="Verdana" panose="020B0604030504040204" pitchFamily="34" charset="0"/>
              </a:defRPr>
            </a:lvl8pPr>
            <a:lvl9pPr marL="3886200" indent="-228600" algn="ctr" eaLnBrk="0" fontAlgn="base" hangingPunct="0">
              <a:spcBef>
                <a:spcPct val="0"/>
              </a:spcBef>
              <a:spcAft>
                <a:spcPct val="0"/>
              </a:spcAft>
              <a:defRPr sz="2000" b="1">
                <a:solidFill>
                  <a:schemeClr val="tx2"/>
                </a:solidFill>
                <a:latin typeface="Verdana" panose="020B0604030504040204" pitchFamily="34" charset="0"/>
              </a:defRPr>
            </a:lvl9pPr>
          </a:lstStyle>
          <a:p>
            <a:pPr>
              <a:lnSpc>
                <a:spcPct val="105000"/>
              </a:lnSpc>
              <a:spcBef>
                <a:spcPct val="30000"/>
              </a:spcBef>
            </a:pPr>
            <a:r>
              <a:rPr kumimoji="1" lang="en-US" altLang="en-US" sz="1800" u="sng" dirty="0">
                <a:solidFill>
                  <a:srgbClr val="224A8C"/>
                </a:solidFill>
                <a:latin typeface="Arial" panose="020B0604020202020204" pitchFamily="34" charset="0"/>
              </a:rPr>
              <a:t>Attending to life changes</a:t>
            </a:r>
          </a:p>
          <a:p>
            <a:pPr>
              <a:lnSpc>
                <a:spcPct val="105000"/>
              </a:lnSpc>
              <a:spcBef>
                <a:spcPct val="30000"/>
              </a:spcBef>
            </a:pPr>
            <a:r>
              <a:rPr kumimoji="1" lang="en-US" altLang="en-US" sz="1800" u="sng" dirty="0">
                <a:solidFill>
                  <a:srgbClr val="224A8C"/>
                </a:solidFill>
                <a:latin typeface="Arial" panose="020B0604020202020204" pitchFamily="34" charset="0"/>
              </a:rPr>
              <a:t>Doing new things</a:t>
            </a:r>
          </a:p>
          <a:p>
            <a:pPr>
              <a:lnSpc>
                <a:spcPct val="105000"/>
              </a:lnSpc>
              <a:spcBef>
                <a:spcPct val="30000"/>
              </a:spcBef>
            </a:pPr>
            <a:r>
              <a:rPr kumimoji="1" lang="en-US" altLang="en-US" sz="1800" u="sng" dirty="0">
                <a:solidFill>
                  <a:srgbClr val="224A8C"/>
                </a:solidFill>
                <a:latin typeface="Arial" panose="020B0604020202020204" pitchFamily="34" charset="0"/>
              </a:rPr>
              <a:t>Distraction</a:t>
            </a:r>
            <a:r>
              <a:rPr kumimoji="1" lang="en-US" altLang="en-US" sz="1800" b="0" dirty="0">
                <a:solidFill>
                  <a:srgbClr val="224A8C"/>
                </a:solidFill>
                <a:latin typeface="Arial" panose="020B0604020202020204" pitchFamily="34" charset="0"/>
              </a:rPr>
              <a:t> from grief</a:t>
            </a:r>
          </a:p>
          <a:p>
            <a:pPr>
              <a:lnSpc>
                <a:spcPct val="105000"/>
              </a:lnSpc>
              <a:spcBef>
                <a:spcPct val="30000"/>
              </a:spcBef>
            </a:pPr>
            <a:r>
              <a:rPr kumimoji="1" lang="en-US" altLang="en-US" sz="1800" b="0" dirty="0">
                <a:solidFill>
                  <a:srgbClr val="224A8C"/>
                </a:solidFill>
                <a:latin typeface="Arial" panose="020B0604020202020204" pitchFamily="34" charset="0"/>
              </a:rPr>
              <a:t>Denial/avoidance         of grief</a:t>
            </a:r>
          </a:p>
          <a:p>
            <a:pPr>
              <a:lnSpc>
                <a:spcPct val="105000"/>
              </a:lnSpc>
              <a:spcBef>
                <a:spcPct val="30000"/>
              </a:spcBef>
            </a:pPr>
            <a:r>
              <a:rPr kumimoji="1" lang="en-US" altLang="en-US" sz="1800" b="0" dirty="0">
                <a:solidFill>
                  <a:srgbClr val="224A8C"/>
                </a:solidFill>
                <a:latin typeface="Arial" panose="020B0604020202020204" pitchFamily="34" charset="0"/>
              </a:rPr>
              <a:t>New roles/       identities/    relationships</a:t>
            </a:r>
          </a:p>
        </p:txBody>
      </p:sp>
      <p:sp>
        <p:nvSpPr>
          <p:cNvPr id="38921" name="Oval 9"/>
          <p:cNvSpPr>
            <a:spLocks noChangeArrowheads="1"/>
          </p:cNvSpPr>
          <p:nvPr/>
        </p:nvSpPr>
        <p:spPr bwMode="auto">
          <a:xfrm>
            <a:off x="1839912" y="772294"/>
            <a:ext cx="8839200" cy="5562600"/>
          </a:xfrm>
          <a:prstGeom prst="ellipse">
            <a:avLst/>
          </a:prstGeom>
          <a:noFill/>
          <a:ln w="28575" cap="sq">
            <a:solidFill>
              <a:schemeClr val="tx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2"/>
                </a:solidFill>
                <a:latin typeface="Verdana" panose="020B0604030504040204" pitchFamily="34" charset="0"/>
              </a:defRPr>
            </a:lvl1pPr>
            <a:lvl2pPr marL="742950" indent="-285750">
              <a:defRPr sz="2000" b="1">
                <a:solidFill>
                  <a:schemeClr val="tx2"/>
                </a:solidFill>
                <a:latin typeface="Verdana" panose="020B0604030504040204" pitchFamily="34" charset="0"/>
              </a:defRPr>
            </a:lvl2pPr>
            <a:lvl3pPr marL="1143000" indent="-228600">
              <a:defRPr sz="2000" b="1">
                <a:solidFill>
                  <a:schemeClr val="tx2"/>
                </a:solidFill>
                <a:latin typeface="Verdana" panose="020B0604030504040204" pitchFamily="34" charset="0"/>
              </a:defRPr>
            </a:lvl3pPr>
            <a:lvl4pPr marL="1600200" indent="-228600">
              <a:defRPr sz="2000" b="1">
                <a:solidFill>
                  <a:schemeClr val="tx2"/>
                </a:solidFill>
                <a:latin typeface="Verdana" panose="020B0604030504040204" pitchFamily="34" charset="0"/>
              </a:defRPr>
            </a:lvl4pPr>
            <a:lvl5pPr marL="2057400" indent="-228600">
              <a:defRPr sz="2000" b="1">
                <a:solidFill>
                  <a:schemeClr val="tx2"/>
                </a:solidFill>
                <a:latin typeface="Verdana" panose="020B0604030504040204" pitchFamily="34" charset="0"/>
              </a:defRPr>
            </a:lvl5pPr>
            <a:lvl6pPr marL="2514600" indent="-228600" algn="ctr" eaLnBrk="0" fontAlgn="base" hangingPunct="0">
              <a:spcBef>
                <a:spcPct val="0"/>
              </a:spcBef>
              <a:spcAft>
                <a:spcPct val="0"/>
              </a:spcAft>
              <a:defRPr sz="2000" b="1">
                <a:solidFill>
                  <a:schemeClr val="tx2"/>
                </a:solidFill>
                <a:latin typeface="Verdana" panose="020B0604030504040204" pitchFamily="34" charset="0"/>
              </a:defRPr>
            </a:lvl6pPr>
            <a:lvl7pPr marL="2971800" indent="-228600" algn="ctr" eaLnBrk="0" fontAlgn="base" hangingPunct="0">
              <a:spcBef>
                <a:spcPct val="0"/>
              </a:spcBef>
              <a:spcAft>
                <a:spcPct val="0"/>
              </a:spcAft>
              <a:defRPr sz="2000" b="1">
                <a:solidFill>
                  <a:schemeClr val="tx2"/>
                </a:solidFill>
                <a:latin typeface="Verdana" panose="020B0604030504040204" pitchFamily="34" charset="0"/>
              </a:defRPr>
            </a:lvl7pPr>
            <a:lvl8pPr marL="3429000" indent="-228600" algn="ctr" eaLnBrk="0" fontAlgn="base" hangingPunct="0">
              <a:spcBef>
                <a:spcPct val="0"/>
              </a:spcBef>
              <a:spcAft>
                <a:spcPct val="0"/>
              </a:spcAft>
              <a:defRPr sz="2000" b="1">
                <a:solidFill>
                  <a:schemeClr val="tx2"/>
                </a:solidFill>
                <a:latin typeface="Verdana" panose="020B0604030504040204" pitchFamily="34" charset="0"/>
              </a:defRPr>
            </a:lvl8pPr>
            <a:lvl9pPr marL="3886200" indent="-228600" algn="ctr" eaLnBrk="0" fontAlgn="base" hangingPunct="0">
              <a:spcBef>
                <a:spcPct val="0"/>
              </a:spcBef>
              <a:spcAft>
                <a:spcPct val="0"/>
              </a:spcAft>
              <a:defRPr sz="2000" b="1">
                <a:solidFill>
                  <a:schemeClr val="tx2"/>
                </a:solidFill>
                <a:latin typeface="Verdana" panose="020B0604030504040204" pitchFamily="34" charset="0"/>
              </a:defRPr>
            </a:lvl9pPr>
          </a:lstStyle>
          <a:p>
            <a:endParaRPr lang="en-GB" altLang="en-US"/>
          </a:p>
        </p:txBody>
      </p:sp>
      <p:sp>
        <p:nvSpPr>
          <p:cNvPr id="38922" name="Line 10"/>
          <p:cNvSpPr>
            <a:spLocks noChangeShapeType="1"/>
          </p:cNvSpPr>
          <p:nvPr/>
        </p:nvSpPr>
        <p:spPr bwMode="auto">
          <a:xfrm flipH="1">
            <a:off x="5257800" y="2667000"/>
            <a:ext cx="1981200" cy="457200"/>
          </a:xfrm>
          <a:prstGeom prst="line">
            <a:avLst/>
          </a:prstGeom>
          <a:noFill/>
          <a:ln w="12700" cap="sq">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38923" name="Line 11"/>
          <p:cNvSpPr>
            <a:spLocks noChangeShapeType="1"/>
          </p:cNvSpPr>
          <p:nvPr/>
        </p:nvSpPr>
        <p:spPr bwMode="auto">
          <a:xfrm>
            <a:off x="5257800" y="3124200"/>
            <a:ext cx="1752600" cy="304800"/>
          </a:xfrm>
          <a:prstGeom prst="line">
            <a:avLst/>
          </a:prstGeom>
          <a:noFill/>
          <a:ln w="12700" cap="sq">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nvGrpSpPr>
          <p:cNvPr id="38924" name="Group 12"/>
          <p:cNvGrpSpPr>
            <a:grpSpLocks/>
          </p:cNvGrpSpPr>
          <p:nvPr/>
        </p:nvGrpSpPr>
        <p:grpSpPr bwMode="auto">
          <a:xfrm>
            <a:off x="6477000" y="3429000"/>
            <a:ext cx="609600" cy="457200"/>
            <a:chOff x="3120" y="2160"/>
            <a:chExt cx="384" cy="288"/>
          </a:xfrm>
        </p:grpSpPr>
        <p:sp>
          <p:nvSpPr>
            <p:cNvPr id="38941" name="Line 13"/>
            <p:cNvSpPr>
              <a:spLocks noChangeShapeType="1"/>
            </p:cNvSpPr>
            <p:nvPr/>
          </p:nvSpPr>
          <p:spPr bwMode="auto">
            <a:xfrm flipH="1">
              <a:off x="3120" y="2160"/>
              <a:ext cx="336" cy="48"/>
            </a:xfrm>
            <a:prstGeom prst="line">
              <a:avLst/>
            </a:prstGeom>
            <a:noFill/>
            <a:ln w="12700" cap="sq">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38942" name="Line 14"/>
            <p:cNvSpPr>
              <a:spLocks noChangeShapeType="1"/>
            </p:cNvSpPr>
            <p:nvPr/>
          </p:nvSpPr>
          <p:spPr bwMode="auto">
            <a:xfrm>
              <a:off x="3120" y="2208"/>
              <a:ext cx="384" cy="240"/>
            </a:xfrm>
            <a:prstGeom prst="line">
              <a:avLst/>
            </a:prstGeom>
            <a:noFill/>
            <a:ln w="12700" cap="sq">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grpSp>
        <p:nvGrpSpPr>
          <p:cNvPr id="38925" name="Group 15"/>
          <p:cNvGrpSpPr>
            <a:grpSpLocks/>
          </p:cNvGrpSpPr>
          <p:nvPr/>
        </p:nvGrpSpPr>
        <p:grpSpPr bwMode="auto">
          <a:xfrm>
            <a:off x="5257800" y="3733800"/>
            <a:ext cx="2057400" cy="2057400"/>
            <a:chOff x="2352" y="2352"/>
            <a:chExt cx="1296" cy="1296"/>
          </a:xfrm>
        </p:grpSpPr>
        <p:sp>
          <p:nvSpPr>
            <p:cNvPr id="38930" name="Line 16"/>
            <p:cNvSpPr>
              <a:spLocks noChangeShapeType="1"/>
            </p:cNvSpPr>
            <p:nvPr/>
          </p:nvSpPr>
          <p:spPr bwMode="auto">
            <a:xfrm flipH="1" flipV="1">
              <a:off x="2352" y="2352"/>
              <a:ext cx="1152" cy="96"/>
            </a:xfrm>
            <a:prstGeom prst="line">
              <a:avLst/>
            </a:prstGeom>
            <a:noFill/>
            <a:ln w="12700">
              <a:solidFill>
                <a:schemeClr val="tx2"/>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38931" name="Line 17"/>
            <p:cNvSpPr>
              <a:spLocks noChangeShapeType="1"/>
            </p:cNvSpPr>
            <p:nvPr/>
          </p:nvSpPr>
          <p:spPr bwMode="auto">
            <a:xfrm>
              <a:off x="2352" y="2352"/>
              <a:ext cx="1056" cy="240"/>
            </a:xfrm>
            <a:prstGeom prst="line">
              <a:avLst/>
            </a:prstGeom>
            <a:noFill/>
            <a:ln w="12700">
              <a:solidFill>
                <a:schemeClr val="tx2"/>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38932" name="Line 18"/>
            <p:cNvSpPr>
              <a:spLocks noChangeShapeType="1"/>
            </p:cNvSpPr>
            <p:nvPr/>
          </p:nvSpPr>
          <p:spPr bwMode="auto">
            <a:xfrm flipH="1">
              <a:off x="2400" y="2592"/>
              <a:ext cx="1008" cy="0"/>
            </a:xfrm>
            <a:prstGeom prst="line">
              <a:avLst/>
            </a:prstGeom>
            <a:noFill/>
            <a:ln w="12700">
              <a:solidFill>
                <a:schemeClr val="tx2"/>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38933" name="Line 19"/>
            <p:cNvSpPr>
              <a:spLocks noChangeShapeType="1"/>
            </p:cNvSpPr>
            <p:nvPr/>
          </p:nvSpPr>
          <p:spPr bwMode="auto">
            <a:xfrm>
              <a:off x="2400" y="2592"/>
              <a:ext cx="288" cy="96"/>
            </a:xfrm>
            <a:prstGeom prst="line">
              <a:avLst/>
            </a:prstGeom>
            <a:noFill/>
            <a:ln w="12700">
              <a:solidFill>
                <a:schemeClr val="tx2"/>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38934" name="Line 20"/>
            <p:cNvSpPr>
              <a:spLocks noChangeShapeType="1"/>
            </p:cNvSpPr>
            <p:nvPr/>
          </p:nvSpPr>
          <p:spPr bwMode="auto">
            <a:xfrm flipH="1">
              <a:off x="2400" y="2688"/>
              <a:ext cx="288" cy="48"/>
            </a:xfrm>
            <a:prstGeom prst="line">
              <a:avLst/>
            </a:prstGeom>
            <a:noFill/>
            <a:ln w="12700">
              <a:solidFill>
                <a:schemeClr val="tx2"/>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38935" name="Line 21"/>
            <p:cNvSpPr>
              <a:spLocks noChangeShapeType="1"/>
            </p:cNvSpPr>
            <p:nvPr/>
          </p:nvSpPr>
          <p:spPr bwMode="auto">
            <a:xfrm>
              <a:off x="2400" y="2736"/>
              <a:ext cx="1248" cy="96"/>
            </a:xfrm>
            <a:prstGeom prst="line">
              <a:avLst/>
            </a:prstGeom>
            <a:noFill/>
            <a:ln w="12700">
              <a:solidFill>
                <a:schemeClr val="tx2"/>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38936" name="Line 22"/>
            <p:cNvSpPr>
              <a:spLocks noChangeShapeType="1"/>
            </p:cNvSpPr>
            <p:nvPr/>
          </p:nvSpPr>
          <p:spPr bwMode="auto">
            <a:xfrm flipH="1">
              <a:off x="2400" y="2832"/>
              <a:ext cx="1248" cy="192"/>
            </a:xfrm>
            <a:prstGeom prst="line">
              <a:avLst/>
            </a:prstGeom>
            <a:noFill/>
            <a:ln w="12700">
              <a:solidFill>
                <a:schemeClr val="tx2"/>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38937" name="Line 23"/>
            <p:cNvSpPr>
              <a:spLocks noChangeShapeType="1"/>
            </p:cNvSpPr>
            <p:nvPr/>
          </p:nvSpPr>
          <p:spPr bwMode="auto">
            <a:xfrm>
              <a:off x="2400" y="3024"/>
              <a:ext cx="1152" cy="96"/>
            </a:xfrm>
            <a:prstGeom prst="line">
              <a:avLst/>
            </a:prstGeom>
            <a:noFill/>
            <a:ln w="12700">
              <a:solidFill>
                <a:schemeClr val="tx2"/>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38938" name="Line 24"/>
            <p:cNvSpPr>
              <a:spLocks noChangeShapeType="1"/>
            </p:cNvSpPr>
            <p:nvPr/>
          </p:nvSpPr>
          <p:spPr bwMode="auto">
            <a:xfrm flipH="1">
              <a:off x="3168" y="3120"/>
              <a:ext cx="384" cy="96"/>
            </a:xfrm>
            <a:prstGeom prst="line">
              <a:avLst/>
            </a:prstGeom>
            <a:noFill/>
            <a:ln w="12700">
              <a:solidFill>
                <a:schemeClr val="tx2"/>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38939" name="Line 25"/>
            <p:cNvSpPr>
              <a:spLocks noChangeShapeType="1"/>
            </p:cNvSpPr>
            <p:nvPr/>
          </p:nvSpPr>
          <p:spPr bwMode="auto">
            <a:xfrm>
              <a:off x="3168" y="3216"/>
              <a:ext cx="432" cy="144"/>
            </a:xfrm>
            <a:prstGeom prst="line">
              <a:avLst/>
            </a:prstGeom>
            <a:noFill/>
            <a:ln w="12700">
              <a:solidFill>
                <a:schemeClr val="tx2"/>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38940" name="Line 26"/>
            <p:cNvSpPr>
              <a:spLocks noChangeShapeType="1"/>
            </p:cNvSpPr>
            <p:nvPr/>
          </p:nvSpPr>
          <p:spPr bwMode="auto">
            <a:xfrm flipH="1">
              <a:off x="2640" y="3360"/>
              <a:ext cx="960" cy="288"/>
            </a:xfrm>
            <a:prstGeom prst="line">
              <a:avLst/>
            </a:prstGeom>
            <a:noFill/>
            <a:ln w="12700">
              <a:solidFill>
                <a:schemeClr val="tx2"/>
              </a:solidFill>
              <a:prstDash val="dash"/>
              <a:round/>
              <a:headEnd type="none" w="sm" len="sm"/>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sp>
        <p:nvSpPr>
          <p:cNvPr id="38926" name="Text Box 27"/>
          <p:cNvSpPr txBox="1">
            <a:spLocks noChangeArrowheads="1"/>
          </p:cNvSpPr>
          <p:nvPr/>
        </p:nvSpPr>
        <p:spPr bwMode="auto">
          <a:xfrm>
            <a:off x="1753300" y="6218237"/>
            <a:ext cx="1914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2"/>
                </a:solidFill>
                <a:latin typeface="Verdana" panose="020B0604030504040204" pitchFamily="34" charset="0"/>
              </a:defRPr>
            </a:lvl1pPr>
            <a:lvl2pPr marL="742950" indent="-285750">
              <a:defRPr sz="2000" b="1">
                <a:solidFill>
                  <a:schemeClr val="tx2"/>
                </a:solidFill>
                <a:latin typeface="Verdana" panose="020B0604030504040204" pitchFamily="34" charset="0"/>
              </a:defRPr>
            </a:lvl2pPr>
            <a:lvl3pPr marL="1143000" indent="-228600">
              <a:defRPr sz="2000" b="1">
                <a:solidFill>
                  <a:schemeClr val="tx2"/>
                </a:solidFill>
                <a:latin typeface="Verdana" panose="020B0604030504040204" pitchFamily="34" charset="0"/>
              </a:defRPr>
            </a:lvl3pPr>
            <a:lvl4pPr marL="1600200" indent="-228600">
              <a:defRPr sz="2000" b="1">
                <a:solidFill>
                  <a:schemeClr val="tx2"/>
                </a:solidFill>
                <a:latin typeface="Verdana" panose="020B0604030504040204" pitchFamily="34" charset="0"/>
              </a:defRPr>
            </a:lvl4pPr>
            <a:lvl5pPr marL="2057400" indent="-228600">
              <a:defRPr sz="2000" b="1">
                <a:solidFill>
                  <a:schemeClr val="tx2"/>
                </a:solidFill>
                <a:latin typeface="Verdana" panose="020B0604030504040204" pitchFamily="34" charset="0"/>
              </a:defRPr>
            </a:lvl5pPr>
            <a:lvl6pPr marL="2514600" indent="-228600" algn="ctr" eaLnBrk="0" fontAlgn="base" hangingPunct="0">
              <a:spcBef>
                <a:spcPct val="0"/>
              </a:spcBef>
              <a:spcAft>
                <a:spcPct val="0"/>
              </a:spcAft>
              <a:defRPr sz="2000" b="1">
                <a:solidFill>
                  <a:schemeClr val="tx2"/>
                </a:solidFill>
                <a:latin typeface="Verdana" panose="020B0604030504040204" pitchFamily="34" charset="0"/>
              </a:defRPr>
            </a:lvl6pPr>
            <a:lvl7pPr marL="2971800" indent="-228600" algn="ctr" eaLnBrk="0" fontAlgn="base" hangingPunct="0">
              <a:spcBef>
                <a:spcPct val="0"/>
              </a:spcBef>
              <a:spcAft>
                <a:spcPct val="0"/>
              </a:spcAft>
              <a:defRPr sz="2000" b="1">
                <a:solidFill>
                  <a:schemeClr val="tx2"/>
                </a:solidFill>
                <a:latin typeface="Verdana" panose="020B0604030504040204" pitchFamily="34" charset="0"/>
              </a:defRPr>
            </a:lvl7pPr>
            <a:lvl8pPr marL="3429000" indent="-228600" algn="ctr" eaLnBrk="0" fontAlgn="base" hangingPunct="0">
              <a:spcBef>
                <a:spcPct val="0"/>
              </a:spcBef>
              <a:spcAft>
                <a:spcPct val="0"/>
              </a:spcAft>
              <a:defRPr sz="2000" b="1">
                <a:solidFill>
                  <a:schemeClr val="tx2"/>
                </a:solidFill>
                <a:latin typeface="Verdana" panose="020B0604030504040204" pitchFamily="34" charset="0"/>
              </a:defRPr>
            </a:lvl8pPr>
            <a:lvl9pPr marL="3886200" indent="-228600" algn="ctr" eaLnBrk="0" fontAlgn="base" hangingPunct="0">
              <a:spcBef>
                <a:spcPct val="0"/>
              </a:spcBef>
              <a:spcAft>
                <a:spcPct val="0"/>
              </a:spcAft>
              <a:defRPr sz="2000" b="1">
                <a:solidFill>
                  <a:schemeClr val="tx2"/>
                </a:solidFill>
                <a:latin typeface="Verdana" panose="020B0604030504040204" pitchFamily="34" charset="0"/>
              </a:defRPr>
            </a:lvl9pPr>
          </a:lstStyle>
          <a:p>
            <a:pPr algn="l"/>
            <a:r>
              <a:rPr kumimoji="1" lang="en-US" altLang="en-US" sz="2400" b="0" dirty="0">
                <a:solidFill>
                  <a:srgbClr val="224A8C"/>
                </a:solidFill>
                <a:latin typeface="Arial" panose="020B0604020202020204" pitchFamily="34" charset="0"/>
              </a:rPr>
              <a:t>Chronic grief</a:t>
            </a:r>
          </a:p>
        </p:txBody>
      </p:sp>
      <p:sp>
        <p:nvSpPr>
          <p:cNvPr id="38927" name="Text Box 28"/>
          <p:cNvSpPr txBox="1">
            <a:spLocks noChangeArrowheads="1"/>
          </p:cNvSpPr>
          <p:nvPr/>
        </p:nvSpPr>
        <p:spPr bwMode="auto">
          <a:xfrm>
            <a:off x="8648700" y="6007101"/>
            <a:ext cx="2057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2"/>
                </a:solidFill>
                <a:latin typeface="Verdana" panose="020B0604030504040204" pitchFamily="34" charset="0"/>
              </a:defRPr>
            </a:lvl1pPr>
            <a:lvl2pPr marL="742950" indent="-285750">
              <a:defRPr sz="2000" b="1">
                <a:solidFill>
                  <a:schemeClr val="tx2"/>
                </a:solidFill>
                <a:latin typeface="Verdana" panose="020B0604030504040204" pitchFamily="34" charset="0"/>
              </a:defRPr>
            </a:lvl2pPr>
            <a:lvl3pPr marL="1143000" indent="-228600">
              <a:defRPr sz="2000" b="1">
                <a:solidFill>
                  <a:schemeClr val="tx2"/>
                </a:solidFill>
                <a:latin typeface="Verdana" panose="020B0604030504040204" pitchFamily="34" charset="0"/>
              </a:defRPr>
            </a:lvl3pPr>
            <a:lvl4pPr marL="1600200" indent="-228600">
              <a:defRPr sz="2000" b="1">
                <a:solidFill>
                  <a:schemeClr val="tx2"/>
                </a:solidFill>
                <a:latin typeface="Verdana" panose="020B0604030504040204" pitchFamily="34" charset="0"/>
              </a:defRPr>
            </a:lvl4pPr>
            <a:lvl5pPr marL="2057400" indent="-228600">
              <a:defRPr sz="2000" b="1">
                <a:solidFill>
                  <a:schemeClr val="tx2"/>
                </a:solidFill>
                <a:latin typeface="Verdana" panose="020B0604030504040204" pitchFamily="34" charset="0"/>
              </a:defRPr>
            </a:lvl5pPr>
            <a:lvl6pPr marL="2514600" indent="-228600" algn="ctr" eaLnBrk="0" fontAlgn="base" hangingPunct="0">
              <a:spcBef>
                <a:spcPct val="0"/>
              </a:spcBef>
              <a:spcAft>
                <a:spcPct val="0"/>
              </a:spcAft>
              <a:defRPr sz="2000" b="1">
                <a:solidFill>
                  <a:schemeClr val="tx2"/>
                </a:solidFill>
                <a:latin typeface="Verdana" panose="020B0604030504040204" pitchFamily="34" charset="0"/>
              </a:defRPr>
            </a:lvl6pPr>
            <a:lvl7pPr marL="2971800" indent="-228600" algn="ctr" eaLnBrk="0" fontAlgn="base" hangingPunct="0">
              <a:spcBef>
                <a:spcPct val="0"/>
              </a:spcBef>
              <a:spcAft>
                <a:spcPct val="0"/>
              </a:spcAft>
              <a:defRPr sz="2000" b="1">
                <a:solidFill>
                  <a:schemeClr val="tx2"/>
                </a:solidFill>
                <a:latin typeface="Verdana" panose="020B0604030504040204" pitchFamily="34" charset="0"/>
              </a:defRPr>
            </a:lvl7pPr>
            <a:lvl8pPr marL="3429000" indent="-228600" algn="ctr" eaLnBrk="0" fontAlgn="base" hangingPunct="0">
              <a:spcBef>
                <a:spcPct val="0"/>
              </a:spcBef>
              <a:spcAft>
                <a:spcPct val="0"/>
              </a:spcAft>
              <a:defRPr sz="2000" b="1">
                <a:solidFill>
                  <a:schemeClr val="tx2"/>
                </a:solidFill>
                <a:latin typeface="Verdana" panose="020B0604030504040204" pitchFamily="34" charset="0"/>
              </a:defRPr>
            </a:lvl8pPr>
            <a:lvl9pPr marL="3886200" indent="-228600" algn="ctr" eaLnBrk="0" fontAlgn="base" hangingPunct="0">
              <a:spcBef>
                <a:spcPct val="0"/>
              </a:spcBef>
              <a:spcAft>
                <a:spcPct val="0"/>
              </a:spcAft>
              <a:defRPr sz="2000" b="1">
                <a:solidFill>
                  <a:schemeClr val="tx2"/>
                </a:solidFill>
                <a:latin typeface="Verdana" panose="020B0604030504040204" pitchFamily="34" charset="0"/>
              </a:defRPr>
            </a:lvl9pPr>
          </a:lstStyle>
          <a:p>
            <a:pPr algn="ctr"/>
            <a:r>
              <a:rPr kumimoji="1" lang="en-US" altLang="en-US" sz="2400" b="0" dirty="0">
                <a:solidFill>
                  <a:srgbClr val="224A8C"/>
                </a:solidFill>
                <a:latin typeface="Arial" panose="020B0604020202020204" pitchFamily="34" charset="0"/>
              </a:rPr>
              <a:t>Absent  or inhibited grief</a:t>
            </a:r>
          </a:p>
        </p:txBody>
      </p:sp>
      <p:sp>
        <p:nvSpPr>
          <p:cNvPr id="38928" name="Text Box 29"/>
          <p:cNvSpPr txBox="1">
            <a:spLocks noChangeArrowheads="1"/>
          </p:cNvSpPr>
          <p:nvPr/>
        </p:nvSpPr>
        <p:spPr bwMode="auto">
          <a:xfrm>
            <a:off x="4724400" y="5791201"/>
            <a:ext cx="3048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2"/>
                </a:solidFill>
                <a:latin typeface="Verdana" panose="020B0604030504040204" pitchFamily="34" charset="0"/>
              </a:defRPr>
            </a:lvl1pPr>
            <a:lvl2pPr marL="742950" indent="-285750">
              <a:defRPr sz="2000" b="1">
                <a:solidFill>
                  <a:schemeClr val="tx2"/>
                </a:solidFill>
                <a:latin typeface="Verdana" panose="020B0604030504040204" pitchFamily="34" charset="0"/>
              </a:defRPr>
            </a:lvl2pPr>
            <a:lvl3pPr marL="1143000" indent="-228600">
              <a:defRPr sz="2000" b="1">
                <a:solidFill>
                  <a:schemeClr val="tx2"/>
                </a:solidFill>
                <a:latin typeface="Verdana" panose="020B0604030504040204" pitchFamily="34" charset="0"/>
              </a:defRPr>
            </a:lvl3pPr>
            <a:lvl4pPr marL="1600200" indent="-228600">
              <a:defRPr sz="2000" b="1">
                <a:solidFill>
                  <a:schemeClr val="tx2"/>
                </a:solidFill>
                <a:latin typeface="Verdana" panose="020B0604030504040204" pitchFamily="34" charset="0"/>
              </a:defRPr>
            </a:lvl4pPr>
            <a:lvl5pPr marL="2057400" indent="-228600">
              <a:defRPr sz="2000" b="1">
                <a:solidFill>
                  <a:schemeClr val="tx2"/>
                </a:solidFill>
                <a:latin typeface="Verdana" panose="020B0604030504040204" pitchFamily="34" charset="0"/>
              </a:defRPr>
            </a:lvl5pPr>
            <a:lvl6pPr marL="2514600" indent="-228600" algn="ctr" eaLnBrk="0" fontAlgn="base" hangingPunct="0">
              <a:spcBef>
                <a:spcPct val="0"/>
              </a:spcBef>
              <a:spcAft>
                <a:spcPct val="0"/>
              </a:spcAft>
              <a:defRPr sz="2000" b="1">
                <a:solidFill>
                  <a:schemeClr val="tx2"/>
                </a:solidFill>
                <a:latin typeface="Verdana" panose="020B0604030504040204" pitchFamily="34" charset="0"/>
              </a:defRPr>
            </a:lvl6pPr>
            <a:lvl7pPr marL="2971800" indent="-228600" algn="ctr" eaLnBrk="0" fontAlgn="base" hangingPunct="0">
              <a:spcBef>
                <a:spcPct val="0"/>
              </a:spcBef>
              <a:spcAft>
                <a:spcPct val="0"/>
              </a:spcAft>
              <a:defRPr sz="2000" b="1">
                <a:solidFill>
                  <a:schemeClr val="tx2"/>
                </a:solidFill>
                <a:latin typeface="Verdana" panose="020B0604030504040204" pitchFamily="34" charset="0"/>
              </a:defRPr>
            </a:lvl7pPr>
            <a:lvl8pPr marL="3429000" indent="-228600" algn="ctr" eaLnBrk="0" fontAlgn="base" hangingPunct="0">
              <a:spcBef>
                <a:spcPct val="0"/>
              </a:spcBef>
              <a:spcAft>
                <a:spcPct val="0"/>
              </a:spcAft>
              <a:defRPr sz="2000" b="1">
                <a:solidFill>
                  <a:schemeClr val="tx2"/>
                </a:solidFill>
                <a:latin typeface="Verdana" panose="020B0604030504040204" pitchFamily="34" charset="0"/>
              </a:defRPr>
            </a:lvl8pPr>
            <a:lvl9pPr marL="3886200" indent="-228600" algn="ctr" eaLnBrk="0" fontAlgn="base" hangingPunct="0">
              <a:spcBef>
                <a:spcPct val="0"/>
              </a:spcBef>
              <a:spcAft>
                <a:spcPct val="0"/>
              </a:spcAft>
              <a:defRPr sz="2000" b="1">
                <a:solidFill>
                  <a:schemeClr val="tx2"/>
                </a:solidFill>
                <a:latin typeface="Verdana" panose="020B0604030504040204" pitchFamily="34" charset="0"/>
              </a:defRPr>
            </a:lvl9pPr>
          </a:lstStyle>
          <a:p>
            <a:pPr algn="ctr"/>
            <a:r>
              <a:rPr kumimoji="1" lang="en-US" altLang="en-US" sz="2400" b="0" dirty="0">
                <a:solidFill>
                  <a:srgbClr val="224A8C"/>
                </a:solidFill>
                <a:latin typeface="Arial" panose="020B0604020202020204" pitchFamily="34" charset="0"/>
              </a:rPr>
              <a:t>Disturbed oscillation:</a:t>
            </a:r>
          </a:p>
          <a:p>
            <a:pPr algn="ctr"/>
            <a:r>
              <a:rPr kumimoji="1" lang="en-US" altLang="en-US" sz="2400" b="0" dirty="0">
                <a:solidFill>
                  <a:srgbClr val="224A8C"/>
                </a:solidFill>
                <a:latin typeface="Arial" panose="020B0604020202020204" pitchFamily="34" charset="0"/>
              </a:rPr>
              <a:t>Traumatic grief </a:t>
            </a:r>
            <a:endParaRPr kumimoji="1" lang="en-US" altLang="en-US" sz="1800" b="0" dirty="0">
              <a:solidFill>
                <a:srgbClr val="224A8C"/>
              </a:solidFill>
              <a:latin typeface="Times New Roman" panose="02020603050405020304" pitchFamily="18" charset="0"/>
            </a:endParaRPr>
          </a:p>
        </p:txBody>
      </p:sp>
      <p:sp>
        <p:nvSpPr>
          <p:cNvPr id="217118" name="Text Box 30"/>
          <p:cNvSpPr txBox="1">
            <a:spLocks noChangeArrowheads="1"/>
          </p:cNvSpPr>
          <p:nvPr/>
        </p:nvSpPr>
        <p:spPr bwMode="auto">
          <a:xfrm>
            <a:off x="2851945" y="282715"/>
            <a:ext cx="645881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kumimoji="1" lang="en-US" altLang="en-US" sz="2400" b="1" dirty="0">
                <a:solidFill>
                  <a:srgbClr val="002060"/>
                </a:solidFill>
                <a:latin typeface="+mj-lt"/>
              </a:rPr>
              <a:t>Prolonged Grief in the DPM</a:t>
            </a:r>
          </a:p>
        </p:txBody>
      </p:sp>
    </p:spTree>
    <p:extLst>
      <p:ext uri="{BB962C8B-B14F-4D97-AF65-F5344CB8AC3E}">
        <p14:creationId xmlns:p14="http://schemas.microsoft.com/office/powerpoint/2010/main" val="273657174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037412-7BC5-4AAA-8ED5-FC377A84CB0C}"/>
              </a:ext>
            </a:extLst>
          </p:cNvPr>
          <p:cNvSpPr>
            <a:spLocks noGrp="1"/>
          </p:cNvSpPr>
          <p:nvPr>
            <p:ph type="title"/>
          </p:nvPr>
        </p:nvSpPr>
        <p:spPr>
          <a:xfrm>
            <a:off x="3905377" y="323465"/>
            <a:ext cx="7219043" cy="1189037"/>
          </a:xfrm>
        </p:spPr>
        <p:txBody>
          <a:bodyPr/>
          <a:lstStyle/>
          <a:p>
            <a:pPr algn="ctr"/>
            <a:r>
              <a:rPr lang="en-GB" sz="4000" b="0" dirty="0">
                <a:solidFill>
                  <a:schemeClr val="bg1"/>
                </a:solidFill>
                <a:cs typeface="Arial" panose="020B0604020202020204" pitchFamily="34" charset="0"/>
              </a:rPr>
              <a:t>Personal Meaning Making: </a:t>
            </a:r>
            <a:r>
              <a:rPr lang="en-GB" sz="4000" b="0" dirty="0" err="1">
                <a:solidFill>
                  <a:schemeClr val="bg1"/>
                </a:solidFill>
                <a:cs typeface="Arial" panose="020B0604020202020204" pitchFamily="34" charset="0"/>
              </a:rPr>
              <a:t>Neiymar</a:t>
            </a:r>
            <a:r>
              <a:rPr lang="en-GB" sz="4000" b="0" dirty="0">
                <a:solidFill>
                  <a:schemeClr val="bg1"/>
                </a:solidFill>
                <a:cs typeface="Arial" panose="020B0604020202020204" pitchFamily="34" charset="0"/>
              </a:rPr>
              <a:t> (2001, 2009)</a:t>
            </a:r>
            <a:endParaRPr lang="en-US" b="0" dirty="0">
              <a:effectLst>
                <a:outerShdw blurRad="38100" dist="38100" dir="2700000" algn="tl">
                  <a:srgbClr val="000000">
                    <a:alpha val="43137"/>
                  </a:srgbClr>
                </a:outerShdw>
              </a:effectLst>
            </a:endParaRPr>
          </a:p>
        </p:txBody>
      </p:sp>
      <p:sp>
        <p:nvSpPr>
          <p:cNvPr id="3" name="Text Placeholder 2">
            <a:extLst>
              <a:ext uri="{FF2B5EF4-FFF2-40B4-BE49-F238E27FC236}">
                <a16:creationId xmlns:a16="http://schemas.microsoft.com/office/drawing/2014/main" id="{EF99585A-5E1F-40FA-8E64-BB4F04611657}"/>
              </a:ext>
            </a:extLst>
          </p:cNvPr>
          <p:cNvSpPr>
            <a:spLocks noGrp="1"/>
          </p:cNvSpPr>
          <p:nvPr>
            <p:ph type="body" sz="quarter" idx="11"/>
          </p:nvPr>
        </p:nvSpPr>
        <p:spPr>
          <a:xfrm>
            <a:off x="3149658" y="1296085"/>
            <a:ext cx="8951799" cy="5167279"/>
          </a:xfrm>
        </p:spPr>
        <p:txBody>
          <a:bodyPr vert="horz" lIns="91440" tIns="45720" rIns="91440" bIns="45720" rtlCol="0" anchor="t">
            <a:normAutofit fontScale="92500" lnSpcReduction="10000"/>
          </a:bodyPr>
          <a:lstStyle/>
          <a:p>
            <a:pPr marL="0" indent="0">
              <a:buNone/>
            </a:pPr>
            <a:endParaRPr lang="en-GB" sz="2400" b="0" dirty="0">
              <a:solidFill>
                <a:schemeClr val="accent1">
                  <a:lumMod val="75000"/>
                </a:schemeClr>
              </a:solidFill>
              <a:latin typeface="+mj-lt"/>
              <a:cs typeface="Arial" panose="020B0604020202020204" pitchFamily="34" charset="0"/>
            </a:endParaRPr>
          </a:p>
          <a:p>
            <a:r>
              <a:rPr lang="en-GB" sz="2400" b="0" dirty="0">
                <a:solidFill>
                  <a:schemeClr val="bg1"/>
                </a:solidFill>
                <a:latin typeface="+mj-lt"/>
              </a:rPr>
              <a:t>The 3 R’s Of Grief :</a:t>
            </a:r>
          </a:p>
          <a:p>
            <a:r>
              <a:rPr lang="en-GB" sz="2400" b="0" dirty="0">
                <a:solidFill>
                  <a:schemeClr val="bg1"/>
                </a:solidFill>
                <a:latin typeface="+mj-lt"/>
              </a:rPr>
              <a:t>1 Retelling – Retelling the story of what has happened and about the loss until it changes </a:t>
            </a:r>
          </a:p>
          <a:p>
            <a:endParaRPr lang="en-GB" sz="2400" b="0" dirty="0">
              <a:solidFill>
                <a:schemeClr val="bg1"/>
              </a:solidFill>
              <a:latin typeface="+mj-lt"/>
            </a:endParaRPr>
          </a:p>
          <a:p>
            <a:r>
              <a:rPr lang="en-GB" sz="2400" b="0" dirty="0">
                <a:solidFill>
                  <a:schemeClr val="bg1"/>
                </a:solidFill>
                <a:latin typeface="+mj-lt"/>
              </a:rPr>
              <a:t>2.Rebuilding – Rebuilding the bond / relationship  </a:t>
            </a:r>
          </a:p>
          <a:p>
            <a:endParaRPr lang="en-GB" sz="2400" b="0" dirty="0">
              <a:solidFill>
                <a:schemeClr val="bg1"/>
              </a:solidFill>
              <a:latin typeface="+mj-lt"/>
            </a:endParaRPr>
          </a:p>
          <a:p>
            <a:r>
              <a:rPr lang="en-GB" sz="2400" b="0" dirty="0">
                <a:solidFill>
                  <a:schemeClr val="bg1"/>
                </a:solidFill>
                <a:latin typeface="+mj-lt"/>
              </a:rPr>
              <a:t>3. Reinventing– Reinventing ourselves in the new context of our lives; integrating sadness and hope</a:t>
            </a:r>
          </a:p>
          <a:p>
            <a:endParaRPr lang="en-US" dirty="0"/>
          </a:p>
          <a:p>
            <a:pPr marL="0" indent="0">
              <a:buNone/>
            </a:pPr>
            <a:r>
              <a:rPr lang="en-GB" sz="3200" i="1" dirty="0">
                <a:solidFill>
                  <a:srgbClr val="0070C0"/>
                </a:solidFill>
                <a:latin typeface="Arial" panose="020B0604020202020204" pitchFamily="34" charset="0"/>
              </a:rPr>
              <a:t>“</a:t>
            </a:r>
            <a:r>
              <a:rPr lang="en-GB" sz="3200" b="1" i="1" dirty="0">
                <a:solidFill>
                  <a:srgbClr val="0070C0"/>
                </a:solidFill>
                <a:latin typeface="Comic Sans MS" panose="030F0702030302020204" pitchFamily="66" charset="0"/>
              </a:rPr>
              <a:t>grieving is a process of reconstructing a world of meaning that has been challenged by loss”</a:t>
            </a:r>
            <a:endParaRPr lang="en-GB" sz="3200" i="1" dirty="0">
              <a:solidFill>
                <a:srgbClr val="0070C0"/>
              </a:solidFill>
              <a:latin typeface="Comic Sans MS" panose="030F0702030302020204" pitchFamily="66" charset="0"/>
            </a:endParaRPr>
          </a:p>
          <a:p>
            <a:endParaRPr lang="en-US" dirty="0"/>
          </a:p>
        </p:txBody>
      </p:sp>
    </p:spTree>
    <p:extLst>
      <p:ext uri="{BB962C8B-B14F-4D97-AF65-F5344CB8AC3E}">
        <p14:creationId xmlns:p14="http://schemas.microsoft.com/office/powerpoint/2010/main" val="2200964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FDABB570-EB86-AA4A-BA7E-6DE60976378C}"/>
              </a:ext>
            </a:extLst>
          </p:cNvPr>
          <p:cNvGraphicFramePr>
            <a:graphicFrameLocks noGrp="1"/>
          </p:cNvGraphicFramePr>
          <p:nvPr>
            <p:ph idx="1"/>
            <p:extLst>
              <p:ext uri="{D42A27DB-BD31-4B8C-83A1-F6EECF244321}">
                <p14:modId xmlns:p14="http://schemas.microsoft.com/office/powerpoint/2010/main" val="3879650277"/>
              </p:ext>
            </p:extLst>
          </p:nvPr>
        </p:nvGraphicFramePr>
        <p:xfrm>
          <a:off x="2423593" y="1556793"/>
          <a:ext cx="7320069" cy="51435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http://www.childrensgriefproject.ie/wp-content/uploads/2013/07/Helen-William-Worden.jpg">
            <a:extLst>
              <a:ext uri="{FF2B5EF4-FFF2-40B4-BE49-F238E27FC236}">
                <a16:creationId xmlns:a16="http://schemas.microsoft.com/office/drawing/2014/main" id="{2F702F59-D18E-ED40-8D2B-B8C914A9A3BF}"/>
              </a:ext>
            </a:extLst>
          </p:cNvPr>
          <p:cNvPicPr>
            <a:picLocks noChangeAspect="1" noChangeArrowheads="1"/>
          </p:cNvPicPr>
          <p:nvPr/>
        </p:nvPicPr>
        <p:blipFill rotWithShape="1">
          <a:blip r:embed="rId8" cstate="print">
            <a:alphaModFix amt="86000"/>
            <a:extLst>
              <a:ext uri="{28A0092B-C50C-407E-A947-70E740481C1C}">
                <a14:useLocalDpi xmlns:a14="http://schemas.microsoft.com/office/drawing/2010/main" val="0"/>
              </a:ext>
            </a:extLst>
          </a:blip>
          <a:srcRect l="47338" t="12620" r="21372" b="40802"/>
          <a:stretch/>
        </p:blipFill>
        <p:spPr bwMode="auto">
          <a:xfrm>
            <a:off x="5375920" y="1412776"/>
            <a:ext cx="1368886" cy="1423642"/>
          </a:xfrm>
          <a:prstGeom prst="ellipse">
            <a:avLst/>
          </a:prstGeom>
          <a:noFill/>
          <a:ln w="63500" cap="rnd">
            <a:noFill/>
          </a:ln>
          <a:effectLst>
            <a:outerShdw blurRad="63500" sx="106000" sy="106000" algn="ctr" rotWithShape="0">
              <a:schemeClr val="bg1">
                <a:alpha val="40000"/>
              </a:scheme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A0FEE124-E0EF-2045-B439-0FE94F6196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39816" y="5589241"/>
            <a:ext cx="3233804" cy="782703"/>
          </a:xfrm>
          <a:prstGeom prst="rect">
            <a:avLst/>
          </a:prstGeom>
          <a:ln>
            <a:noFill/>
          </a:ln>
          <a:effectLst>
            <a:softEdge rad="112500"/>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TextBox 10"/>
          <p:cNvSpPr txBox="1">
            <a:spLocks noChangeArrowheads="1"/>
          </p:cNvSpPr>
          <p:nvPr/>
        </p:nvSpPr>
        <p:spPr bwMode="auto">
          <a:xfrm>
            <a:off x="6213444" y="3933056"/>
            <a:ext cx="3168352" cy="1446550"/>
          </a:xfrm>
          <a:prstGeom prst="rect">
            <a:avLst/>
          </a:prstGeom>
          <a:noFill/>
          <a:ln w="9525">
            <a:noFill/>
            <a:miter lim="800000"/>
            <a:headEnd/>
            <a:tailEnd/>
          </a:ln>
        </p:spPr>
        <p:txBody>
          <a:bodyPr wrap="square">
            <a:spAutoFit/>
          </a:bodyPr>
          <a:lstStyle/>
          <a:p>
            <a:pPr algn="ctr">
              <a:defRPr/>
            </a:pPr>
            <a:r>
              <a:rPr lang="en-AU" sz="2800" b="1" dirty="0">
                <a:solidFill>
                  <a:prstClr val="black">
                    <a:lumMod val="75000"/>
                    <a:lumOff val="25000"/>
                  </a:prstClr>
                </a:solidFill>
                <a:latin typeface="Century Gothic" panose="020F0302020204030204"/>
              </a:rPr>
              <a:t>Grief is a </a:t>
            </a:r>
            <a:r>
              <a:rPr lang="en-AU" sz="2800" b="1" dirty="0">
                <a:solidFill>
                  <a:srgbClr val="DF4B0C"/>
                </a:solidFill>
                <a:latin typeface="Century Gothic" panose="020F0302020204030204"/>
              </a:rPr>
              <a:t>process</a:t>
            </a:r>
            <a:r>
              <a:rPr lang="en-AU" sz="2800" b="1" dirty="0">
                <a:solidFill>
                  <a:prstClr val="black">
                    <a:lumMod val="75000"/>
                    <a:lumOff val="25000"/>
                  </a:prstClr>
                </a:solidFill>
                <a:latin typeface="Century Gothic" panose="020F0302020204030204"/>
              </a:rPr>
              <a:t>  </a:t>
            </a:r>
            <a:br>
              <a:rPr lang="en-AU" sz="2800" b="1" dirty="0">
                <a:solidFill>
                  <a:prstClr val="black">
                    <a:lumMod val="75000"/>
                    <a:lumOff val="25000"/>
                  </a:prstClr>
                </a:solidFill>
                <a:latin typeface="Century Gothic" panose="020F0302020204030204"/>
              </a:rPr>
            </a:br>
            <a:r>
              <a:rPr lang="en-AU" sz="2800" b="1" dirty="0">
                <a:solidFill>
                  <a:prstClr val="black">
                    <a:lumMod val="75000"/>
                    <a:lumOff val="25000"/>
                  </a:prstClr>
                </a:solidFill>
                <a:latin typeface="Century Gothic" panose="020F0302020204030204"/>
              </a:rPr>
              <a:t>- not a state ...</a:t>
            </a:r>
          </a:p>
          <a:p>
            <a:pPr algn="ctr">
              <a:defRPr/>
            </a:pPr>
            <a:r>
              <a:rPr lang="en-AU" sz="1400" dirty="0">
                <a:solidFill>
                  <a:prstClr val="black">
                    <a:lumMod val="75000"/>
                    <a:lumOff val="25000"/>
                  </a:prstClr>
                </a:solidFill>
                <a:latin typeface="Century Gothic" panose="020F0302020204030204"/>
              </a:rPr>
              <a:t>(Grief Counselling, 1980  p. 10)</a:t>
            </a:r>
            <a:endParaRPr lang="en-AU" dirty="0">
              <a:solidFill>
                <a:prstClr val="black">
                  <a:lumMod val="75000"/>
                  <a:lumOff val="25000"/>
                </a:prstClr>
              </a:solidFill>
              <a:latin typeface="Century Gothic" panose="020F0302020204030204"/>
            </a:endParaRPr>
          </a:p>
          <a:p>
            <a:pPr>
              <a:defRPr/>
            </a:pPr>
            <a:r>
              <a:rPr lang="en-AU" dirty="0">
                <a:solidFill>
                  <a:prstClr val="black">
                    <a:lumMod val="75000"/>
                    <a:lumOff val="25000"/>
                  </a:prstClr>
                </a:solidFill>
                <a:latin typeface="Constantia" pitchFamily="18" charset="0"/>
              </a:rPr>
              <a:t> </a:t>
            </a:r>
            <a:endParaRPr lang="en-AU" sz="1400" dirty="0">
              <a:solidFill>
                <a:prstClr val="black">
                  <a:lumMod val="75000"/>
                  <a:lumOff val="25000"/>
                </a:prstClr>
              </a:solidFill>
              <a:latin typeface="Constantia" pitchFamily="18" charset="0"/>
            </a:endParaRPr>
          </a:p>
        </p:txBody>
      </p:sp>
      <p:graphicFrame>
        <p:nvGraphicFramePr>
          <p:cNvPr id="3" name="Diagram 2">
            <a:extLst>
              <a:ext uri="{FF2B5EF4-FFF2-40B4-BE49-F238E27FC236}">
                <a16:creationId xmlns:a16="http://schemas.microsoft.com/office/drawing/2014/main" id="{0EF116A8-3E83-7044-9FB9-310F53854D6D}"/>
              </a:ext>
            </a:extLst>
          </p:cNvPr>
          <p:cNvGraphicFramePr/>
          <p:nvPr/>
        </p:nvGraphicFramePr>
        <p:xfrm>
          <a:off x="2648399" y="1916832"/>
          <a:ext cx="2372777" cy="42468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5A4A5D31-ACD3-1A4F-83D4-2F29C068C6AE}"/>
              </a:ext>
            </a:extLst>
          </p:cNvPr>
          <p:cNvSpPr/>
          <p:nvPr/>
        </p:nvSpPr>
        <p:spPr>
          <a:xfrm>
            <a:off x="2783633" y="2060849"/>
            <a:ext cx="2337499" cy="646331"/>
          </a:xfrm>
          <a:prstGeom prst="rect">
            <a:avLst/>
          </a:prstGeom>
        </p:spPr>
        <p:txBody>
          <a:bodyPr wrap="none">
            <a:spAutoFit/>
          </a:bodyPr>
          <a:lstStyle/>
          <a:p>
            <a:r>
              <a:rPr lang="en-AU" sz="3600" b="1" dirty="0">
                <a:solidFill>
                  <a:srgbClr val="616BB2"/>
                </a:solidFill>
                <a:latin typeface="Century Gothic" panose="020F0302020204030204"/>
              </a:rPr>
              <a:t>4 Tasks …</a:t>
            </a:r>
            <a:endParaRPr lang="en-US" sz="3600" dirty="0">
              <a:solidFill>
                <a:srgbClr val="616BB2"/>
              </a:solidFill>
              <a:latin typeface="Century Gothic" panose="020F0302020204030204"/>
            </a:endParaRPr>
          </a:p>
        </p:txBody>
      </p:sp>
      <p:pic>
        <p:nvPicPr>
          <p:cNvPr id="5" name="Picture 4">
            <a:extLst>
              <a:ext uri="{FF2B5EF4-FFF2-40B4-BE49-F238E27FC236}">
                <a16:creationId xmlns:a16="http://schemas.microsoft.com/office/drawing/2014/main" id="{1E7C637A-BF77-084A-ABD5-B507C2CB56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13445" y="2924944"/>
            <a:ext cx="3044011" cy="736766"/>
          </a:xfrm>
          <a:prstGeom prst="rect">
            <a:avLst/>
          </a:prstGeom>
          <a:ln>
            <a:noFill/>
          </a:ln>
          <a:effectLst>
            <a:softEdge rad="11250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chor="ctr">
            <a:normAutofit/>
          </a:bodyPr>
          <a:lstStyle/>
          <a:p>
            <a:r>
              <a:rPr lang="en-GB" b="1" dirty="0">
                <a:solidFill>
                  <a:srgbClr val="0070C0"/>
                </a:solidFill>
              </a:rPr>
              <a:t>Aims of the day </a:t>
            </a:r>
          </a:p>
        </p:txBody>
      </p:sp>
      <p:graphicFrame>
        <p:nvGraphicFramePr>
          <p:cNvPr id="5" name="Content Placeholder 2">
            <a:extLst>
              <a:ext uri="{FF2B5EF4-FFF2-40B4-BE49-F238E27FC236}">
                <a16:creationId xmlns:a16="http://schemas.microsoft.com/office/drawing/2014/main" id="{20EDBD45-317C-4E0B-A8C1-9145BDE990E4}"/>
              </a:ext>
            </a:extLst>
          </p:cNvPr>
          <p:cNvGraphicFramePr>
            <a:graphicFrameLocks noGrp="1"/>
          </p:cNvGraphicFramePr>
          <p:nvPr>
            <p:ph idx="1"/>
            <p:extLst>
              <p:ext uri="{D42A27DB-BD31-4B8C-83A1-F6EECF244321}">
                <p14:modId xmlns:p14="http://schemas.microsoft.com/office/powerpoint/2010/main" val="265641997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28792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3750" y="1125538"/>
            <a:ext cx="8135938" cy="122396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15000"/>
              </a:lnSpc>
              <a:spcBef>
                <a:spcPts val="0"/>
              </a:spcBef>
              <a:spcAft>
                <a:spcPts val="1000"/>
              </a:spcAft>
              <a:defRPr/>
            </a:pPr>
            <a:r>
              <a:rPr lang="en-AU" sz="3600" dirty="0">
                <a:ln w="0">
                  <a:noFill/>
                </a:ln>
                <a:solidFill>
                  <a:srgbClr val="0989B1">
                    <a:lumMod val="75000"/>
                  </a:srgbClr>
                </a:solidFill>
                <a:latin typeface="Century Gothic" panose="020F0302020204030204"/>
                <a:ea typeface="Calibri"/>
                <a:cs typeface="Times New Roman"/>
              </a:rPr>
              <a:t>1. To accept the reality of the loss</a:t>
            </a: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66588" y="2420887"/>
            <a:ext cx="7530263" cy="3214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2"/>
          <p:cNvSpPr txBox="1">
            <a:spLocks noChangeArrowheads="1"/>
          </p:cNvSpPr>
          <p:nvPr/>
        </p:nvSpPr>
        <p:spPr bwMode="auto">
          <a:xfrm>
            <a:off x="2907771" y="4162427"/>
            <a:ext cx="2036102" cy="830997"/>
          </a:xfrm>
          <a:prstGeom prst="rect">
            <a:avLst/>
          </a:prstGeom>
          <a:noFill/>
          <a:ln w="9525">
            <a:noFill/>
            <a:miter lim="800000"/>
            <a:headEnd/>
            <a:tailEnd/>
          </a:ln>
        </p:spPr>
        <p:txBody>
          <a:bodyPr wrap="square">
            <a:spAutoFit/>
          </a:bodyPr>
          <a:lstStyle/>
          <a:p>
            <a:pPr>
              <a:defRPr/>
            </a:pPr>
            <a:r>
              <a:rPr lang="en-AU" sz="2400" dirty="0">
                <a:solidFill>
                  <a:prstClr val="black">
                    <a:lumMod val="75000"/>
                    <a:lumOff val="25000"/>
                  </a:prstClr>
                </a:solidFill>
                <a:latin typeface="Century Gothic" panose="020F0302020204030204"/>
              </a:rPr>
              <a:t>Immediate response:</a:t>
            </a:r>
          </a:p>
        </p:txBody>
      </p:sp>
      <p:sp>
        <p:nvSpPr>
          <p:cNvPr id="5" name="Rectangle 4">
            <a:extLst>
              <a:ext uri="{FF2B5EF4-FFF2-40B4-BE49-F238E27FC236}">
                <a16:creationId xmlns:a16="http://schemas.microsoft.com/office/drawing/2014/main" id="{DFC101EC-1D91-4144-9FE8-F507973E4399}"/>
              </a:ext>
            </a:extLst>
          </p:cNvPr>
          <p:cNvSpPr/>
          <p:nvPr/>
        </p:nvSpPr>
        <p:spPr>
          <a:xfrm>
            <a:off x="2063750" y="1125538"/>
            <a:ext cx="8135938" cy="122396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15000"/>
              </a:lnSpc>
              <a:spcBef>
                <a:spcPts val="0"/>
              </a:spcBef>
              <a:spcAft>
                <a:spcPts val="1000"/>
              </a:spcAft>
              <a:defRPr/>
            </a:pPr>
            <a:r>
              <a:rPr lang="en-AU" sz="3600" dirty="0">
                <a:ln w="0">
                  <a:noFill/>
                </a:ln>
                <a:solidFill>
                  <a:srgbClr val="0989B1">
                    <a:lumMod val="75000"/>
                  </a:srgbClr>
                </a:solidFill>
                <a:latin typeface="Century Gothic" panose="020F0302020204030204"/>
                <a:ea typeface="Calibri"/>
                <a:cs typeface="Times New Roman"/>
              </a:rPr>
              <a:t>1. To accept the reality of the loss</a:t>
            </a:r>
          </a:p>
        </p:txBody>
      </p:sp>
      <p:graphicFrame>
        <p:nvGraphicFramePr>
          <p:cNvPr id="11" name="Diagram 10">
            <a:extLst>
              <a:ext uri="{FF2B5EF4-FFF2-40B4-BE49-F238E27FC236}">
                <a16:creationId xmlns:a16="http://schemas.microsoft.com/office/drawing/2014/main" id="{C52B2B39-4769-9745-A395-FD577AD19D66}"/>
              </a:ext>
            </a:extLst>
          </p:cNvPr>
          <p:cNvGraphicFramePr/>
          <p:nvPr/>
        </p:nvGraphicFramePr>
        <p:xfrm>
          <a:off x="3708632" y="2132856"/>
          <a:ext cx="6959369" cy="2029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8B99D106-0417-0B46-9D73-6B4B3B2D8F98}"/>
              </a:ext>
            </a:extLst>
          </p:cNvPr>
          <p:cNvSpPr/>
          <p:nvPr/>
        </p:nvSpPr>
        <p:spPr>
          <a:xfrm>
            <a:off x="2979778" y="2020442"/>
            <a:ext cx="3044214" cy="830997"/>
          </a:xfrm>
          <a:prstGeom prst="rect">
            <a:avLst/>
          </a:prstGeom>
        </p:spPr>
        <p:txBody>
          <a:bodyPr wrap="square">
            <a:spAutoFit/>
          </a:bodyPr>
          <a:lstStyle/>
          <a:p>
            <a:pPr>
              <a:defRPr/>
            </a:pPr>
            <a:r>
              <a:rPr lang="en-AU" sz="2400" dirty="0">
                <a:solidFill>
                  <a:prstClr val="black">
                    <a:lumMod val="75000"/>
                    <a:lumOff val="25000"/>
                  </a:prstClr>
                </a:solidFill>
                <a:latin typeface="Century Gothic" panose="020F0302020204030204"/>
              </a:rPr>
              <a:t>Initial coping strategy may be:</a:t>
            </a:r>
          </a:p>
        </p:txBody>
      </p:sp>
      <p:graphicFrame>
        <p:nvGraphicFramePr>
          <p:cNvPr id="13" name="Diagram 12">
            <a:extLst>
              <a:ext uri="{FF2B5EF4-FFF2-40B4-BE49-F238E27FC236}">
                <a16:creationId xmlns:a16="http://schemas.microsoft.com/office/drawing/2014/main" id="{F79CB100-1547-2D48-9D7A-A51138083D0C}"/>
              </a:ext>
            </a:extLst>
          </p:cNvPr>
          <p:cNvGraphicFramePr/>
          <p:nvPr/>
        </p:nvGraphicFramePr>
        <p:xfrm>
          <a:off x="4943874" y="4289041"/>
          <a:ext cx="3528391" cy="197676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16D6DAD9-E903-AE46-A905-0A7A8B2B797A}"/>
              </a:ext>
            </a:extLst>
          </p:cNvPr>
          <p:cNvSpPr/>
          <p:nvPr/>
        </p:nvSpPr>
        <p:spPr>
          <a:xfrm>
            <a:off x="5519936" y="2636912"/>
            <a:ext cx="216024" cy="316835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panose="020F0302020204030204"/>
            </a:endParaRPr>
          </a:p>
        </p:txBody>
      </p:sp>
      <p:sp>
        <p:nvSpPr>
          <p:cNvPr id="15363" name="TextBox 5"/>
          <p:cNvSpPr txBox="1">
            <a:spLocks noChangeArrowheads="1"/>
          </p:cNvSpPr>
          <p:nvPr/>
        </p:nvSpPr>
        <p:spPr bwMode="auto">
          <a:xfrm>
            <a:off x="2698389" y="2492897"/>
            <a:ext cx="3143250" cy="1323439"/>
          </a:xfrm>
          <a:prstGeom prst="rect">
            <a:avLst/>
          </a:prstGeom>
          <a:noFill/>
          <a:ln w="9525">
            <a:noFill/>
            <a:miter lim="800000"/>
            <a:headEnd/>
            <a:tailEnd/>
          </a:ln>
        </p:spPr>
        <p:txBody>
          <a:bodyPr>
            <a:spAutoFit/>
          </a:bodyPr>
          <a:lstStyle/>
          <a:p>
            <a:pPr>
              <a:defRPr/>
            </a:pPr>
            <a:r>
              <a:rPr lang="en-US" sz="2400" b="1" dirty="0">
                <a:solidFill>
                  <a:prstClr val="black">
                    <a:lumMod val="75000"/>
                    <a:lumOff val="25000"/>
                  </a:prstClr>
                </a:solidFill>
                <a:latin typeface="Century Gothic" panose="020F0302020204030204"/>
              </a:rPr>
              <a:t>Challenges</a:t>
            </a:r>
            <a:br>
              <a:rPr lang="en-US" sz="2400" b="1" dirty="0">
                <a:solidFill>
                  <a:prstClr val="black">
                    <a:lumMod val="75000"/>
                    <a:lumOff val="25000"/>
                  </a:prstClr>
                </a:solidFill>
                <a:latin typeface="Century Gothic" panose="020F0302020204030204"/>
              </a:rPr>
            </a:br>
            <a:endParaRPr lang="en-US" sz="800" b="1" dirty="0">
              <a:solidFill>
                <a:prstClr val="black">
                  <a:lumMod val="75000"/>
                  <a:lumOff val="25000"/>
                </a:prstClr>
              </a:solidFill>
              <a:latin typeface="Century Gothic" panose="020F0302020204030204"/>
            </a:endParaRPr>
          </a:p>
          <a:p>
            <a:pPr>
              <a:defRPr/>
            </a:pPr>
            <a:r>
              <a:rPr lang="en-US" sz="2400" dirty="0" err="1">
                <a:solidFill>
                  <a:prstClr val="black">
                    <a:lumMod val="75000"/>
                    <a:lumOff val="25000"/>
                  </a:prstClr>
                </a:solidFill>
                <a:latin typeface="Century Gothic" panose="020F0302020204030204"/>
              </a:rPr>
              <a:t>Recognising</a:t>
            </a:r>
            <a:r>
              <a:rPr lang="en-US" sz="2400" dirty="0">
                <a:solidFill>
                  <a:prstClr val="black">
                    <a:lumMod val="75000"/>
                    <a:lumOff val="25000"/>
                  </a:prstClr>
                </a:solidFill>
                <a:latin typeface="Century Gothic" panose="020F0302020204030204"/>
              </a:rPr>
              <a:t> the reality of the loss</a:t>
            </a:r>
          </a:p>
        </p:txBody>
      </p:sp>
      <p:sp>
        <p:nvSpPr>
          <p:cNvPr id="15364" name="TextBox 6"/>
          <p:cNvSpPr txBox="1">
            <a:spLocks noChangeArrowheads="1"/>
          </p:cNvSpPr>
          <p:nvPr/>
        </p:nvSpPr>
        <p:spPr bwMode="auto">
          <a:xfrm>
            <a:off x="6131720" y="2492896"/>
            <a:ext cx="3856111" cy="3416320"/>
          </a:xfrm>
          <a:prstGeom prst="rect">
            <a:avLst/>
          </a:prstGeom>
          <a:noFill/>
          <a:ln w="9525">
            <a:noFill/>
            <a:miter lim="800000"/>
            <a:headEnd/>
            <a:tailEnd/>
          </a:ln>
        </p:spPr>
        <p:txBody>
          <a:bodyPr wrap="square">
            <a:spAutoFit/>
          </a:bodyPr>
          <a:lstStyle/>
          <a:p>
            <a:pPr>
              <a:defRPr/>
            </a:pPr>
            <a:r>
              <a:rPr lang="en-US" sz="2400" b="1" dirty="0">
                <a:solidFill>
                  <a:prstClr val="black">
                    <a:lumMod val="75000"/>
                    <a:lumOff val="25000"/>
                  </a:prstClr>
                </a:solidFill>
                <a:latin typeface="Century Gothic" panose="020F0302020204030204"/>
              </a:rPr>
              <a:t>Blockages</a:t>
            </a:r>
            <a:br>
              <a:rPr lang="en-US" sz="2400" b="1" dirty="0">
                <a:solidFill>
                  <a:prstClr val="black">
                    <a:lumMod val="75000"/>
                    <a:lumOff val="25000"/>
                  </a:prstClr>
                </a:solidFill>
                <a:latin typeface="Century Gothic" panose="020F0302020204030204"/>
              </a:rPr>
            </a:br>
            <a:endParaRPr lang="en-US" sz="800" b="1" dirty="0">
              <a:solidFill>
                <a:prstClr val="black">
                  <a:lumMod val="75000"/>
                  <a:lumOff val="25000"/>
                </a:prstClr>
              </a:solidFill>
              <a:latin typeface="Century Gothic" panose="020F0302020204030204"/>
            </a:endParaRPr>
          </a:p>
          <a:p>
            <a:pPr>
              <a:defRPr/>
            </a:pPr>
            <a:r>
              <a:rPr lang="en-US" sz="2400" dirty="0">
                <a:solidFill>
                  <a:prstClr val="black">
                    <a:lumMod val="75000"/>
                    <a:lumOff val="25000"/>
                  </a:prstClr>
                </a:solidFill>
                <a:latin typeface="Century Gothic" panose="020F0302020204030204"/>
              </a:rPr>
              <a:t>Denial,  </a:t>
            </a:r>
            <a:r>
              <a:rPr lang="en-US" sz="2400" dirty="0" err="1">
                <a:solidFill>
                  <a:prstClr val="black">
                    <a:lumMod val="75000"/>
                    <a:lumOff val="25000"/>
                  </a:prstClr>
                </a:solidFill>
                <a:latin typeface="Century Gothic" panose="020F0302020204030204"/>
              </a:rPr>
              <a:t>minimisation</a:t>
            </a:r>
            <a:endParaRPr lang="en-US" sz="2400" dirty="0">
              <a:solidFill>
                <a:prstClr val="black">
                  <a:lumMod val="75000"/>
                  <a:lumOff val="25000"/>
                </a:prstClr>
              </a:solidFill>
              <a:latin typeface="Century Gothic" panose="020F0302020204030204"/>
            </a:endParaRPr>
          </a:p>
          <a:p>
            <a:pPr>
              <a:defRPr/>
            </a:pPr>
            <a:endParaRPr lang="en-US" sz="1000" dirty="0">
              <a:solidFill>
                <a:prstClr val="black">
                  <a:lumMod val="75000"/>
                  <a:lumOff val="25000"/>
                </a:prstClr>
              </a:solidFill>
              <a:latin typeface="Century Gothic" panose="020F0302020204030204"/>
            </a:endParaRPr>
          </a:p>
          <a:p>
            <a:pPr>
              <a:defRPr/>
            </a:pPr>
            <a:r>
              <a:rPr lang="en-US" sz="2400" dirty="0">
                <a:solidFill>
                  <a:prstClr val="black">
                    <a:lumMod val="75000"/>
                    <a:lumOff val="25000"/>
                  </a:prstClr>
                </a:solidFill>
                <a:latin typeface="Century Gothic" panose="020F0302020204030204"/>
              </a:rPr>
              <a:t>Distraction, over-activity,</a:t>
            </a:r>
          </a:p>
          <a:p>
            <a:pPr>
              <a:defRPr/>
            </a:pPr>
            <a:endParaRPr lang="en-US" sz="1000" dirty="0">
              <a:solidFill>
                <a:prstClr val="black">
                  <a:lumMod val="75000"/>
                  <a:lumOff val="25000"/>
                </a:prstClr>
              </a:solidFill>
              <a:latin typeface="Century Gothic" panose="020F0302020204030204"/>
            </a:endParaRPr>
          </a:p>
          <a:p>
            <a:pPr>
              <a:defRPr/>
            </a:pPr>
            <a:r>
              <a:rPr lang="en-US" sz="2400" dirty="0">
                <a:solidFill>
                  <a:prstClr val="black">
                    <a:lumMod val="75000"/>
                    <a:lumOff val="25000"/>
                  </a:prstClr>
                </a:solidFill>
                <a:latin typeface="Century Gothic" panose="020F0302020204030204"/>
              </a:rPr>
              <a:t>Denial through fantasy, </a:t>
            </a:r>
          </a:p>
          <a:p>
            <a:pPr>
              <a:defRPr/>
            </a:pPr>
            <a:endParaRPr lang="en-US" sz="1000" dirty="0">
              <a:solidFill>
                <a:prstClr val="black">
                  <a:lumMod val="75000"/>
                  <a:lumOff val="25000"/>
                </a:prstClr>
              </a:solidFill>
              <a:latin typeface="Century Gothic" panose="020F0302020204030204"/>
            </a:endParaRPr>
          </a:p>
          <a:p>
            <a:pPr>
              <a:defRPr/>
            </a:pPr>
            <a:r>
              <a:rPr lang="en-US" sz="2400" dirty="0">
                <a:solidFill>
                  <a:prstClr val="black">
                    <a:lumMod val="75000"/>
                    <a:lumOff val="25000"/>
                  </a:prstClr>
                </a:solidFill>
                <a:latin typeface="Century Gothic" panose="020F0302020204030204"/>
              </a:rPr>
              <a:t>Feeling unsafe,</a:t>
            </a:r>
          </a:p>
          <a:p>
            <a:pPr>
              <a:defRPr/>
            </a:pPr>
            <a:endParaRPr lang="en-US" sz="1000" dirty="0">
              <a:solidFill>
                <a:prstClr val="black">
                  <a:lumMod val="75000"/>
                  <a:lumOff val="25000"/>
                </a:prstClr>
              </a:solidFill>
              <a:latin typeface="Century Gothic" panose="020F0302020204030204"/>
            </a:endParaRPr>
          </a:p>
          <a:p>
            <a:pPr>
              <a:defRPr/>
            </a:pPr>
            <a:r>
              <a:rPr lang="en-US" sz="2400" dirty="0">
                <a:solidFill>
                  <a:prstClr val="black">
                    <a:lumMod val="75000"/>
                    <a:lumOff val="25000"/>
                  </a:prstClr>
                </a:solidFill>
                <a:latin typeface="Century Gothic" panose="020F0302020204030204"/>
              </a:rPr>
              <a:t>Over-identification with the deceased. </a:t>
            </a:r>
          </a:p>
        </p:txBody>
      </p:sp>
      <p:sp>
        <p:nvSpPr>
          <p:cNvPr id="6" name="Rectangle 5">
            <a:extLst>
              <a:ext uri="{FF2B5EF4-FFF2-40B4-BE49-F238E27FC236}">
                <a16:creationId xmlns:a16="http://schemas.microsoft.com/office/drawing/2014/main" id="{58F764A8-EF38-7A4B-9EBB-2F4E07002973}"/>
              </a:ext>
            </a:extLst>
          </p:cNvPr>
          <p:cNvSpPr/>
          <p:nvPr/>
        </p:nvSpPr>
        <p:spPr>
          <a:xfrm>
            <a:off x="2063750" y="1125538"/>
            <a:ext cx="8135938" cy="122396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15000"/>
              </a:lnSpc>
              <a:spcBef>
                <a:spcPts val="0"/>
              </a:spcBef>
              <a:spcAft>
                <a:spcPts val="1000"/>
              </a:spcAft>
              <a:defRPr/>
            </a:pPr>
            <a:r>
              <a:rPr lang="en-AU" sz="3600" dirty="0">
                <a:ln w="0">
                  <a:noFill/>
                </a:ln>
                <a:solidFill>
                  <a:srgbClr val="0989B1">
                    <a:lumMod val="75000"/>
                  </a:srgbClr>
                </a:solidFill>
                <a:latin typeface="Century Gothic" panose="020F0302020204030204"/>
                <a:ea typeface="Calibri"/>
                <a:cs typeface="Times New Roman"/>
              </a:rPr>
              <a:t>1. To accept the reality of the loss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6D9915-00C6-D64C-9537-6F5461894DB2}"/>
              </a:ext>
            </a:extLst>
          </p:cNvPr>
          <p:cNvSpPr/>
          <p:nvPr/>
        </p:nvSpPr>
        <p:spPr>
          <a:xfrm>
            <a:off x="2063750" y="1125538"/>
            <a:ext cx="8135938" cy="122396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15000"/>
              </a:lnSpc>
              <a:spcBef>
                <a:spcPts val="0"/>
              </a:spcBef>
              <a:spcAft>
                <a:spcPts val="1000"/>
              </a:spcAft>
              <a:defRPr/>
            </a:pPr>
            <a:r>
              <a:rPr lang="en-AU" sz="3600" dirty="0">
                <a:ln w="0">
                  <a:noFill/>
                </a:ln>
                <a:solidFill>
                  <a:srgbClr val="DF4B0C"/>
                </a:solidFill>
                <a:latin typeface="Century Gothic" panose="020F0302020204030204"/>
                <a:ea typeface="Calibri"/>
                <a:cs typeface="Times New Roman"/>
              </a:rPr>
              <a:t>2. To process the pain of grief</a:t>
            </a:r>
          </a:p>
        </p:txBody>
      </p:sp>
      <p:pic>
        <p:nvPicPr>
          <p:cNvPr id="4" name="Picture 4">
            <a:extLst>
              <a:ext uri="{FF2B5EF4-FFF2-40B4-BE49-F238E27FC236}">
                <a16:creationId xmlns:a16="http://schemas.microsoft.com/office/drawing/2014/main" id="{71AEA017-13C9-1141-A1E1-162442AD33A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66588" y="2420887"/>
            <a:ext cx="7530263" cy="3214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Box 2"/>
          <p:cNvSpPr txBox="1">
            <a:spLocks noChangeArrowheads="1"/>
          </p:cNvSpPr>
          <p:nvPr/>
        </p:nvSpPr>
        <p:spPr bwMode="auto">
          <a:xfrm>
            <a:off x="2261394" y="2276872"/>
            <a:ext cx="2826494" cy="2308324"/>
          </a:xfrm>
          <a:prstGeom prst="rect">
            <a:avLst/>
          </a:prstGeom>
          <a:noFill/>
          <a:ln w="9525">
            <a:noFill/>
            <a:miter lim="800000"/>
            <a:headEnd/>
            <a:tailEnd/>
          </a:ln>
        </p:spPr>
        <p:txBody>
          <a:bodyPr wrap="square">
            <a:spAutoFit/>
          </a:bodyPr>
          <a:lstStyle/>
          <a:p>
            <a:pPr>
              <a:defRPr/>
            </a:pPr>
            <a:r>
              <a:rPr lang="en-US" sz="2400" b="1" dirty="0">
                <a:solidFill>
                  <a:prstClr val="black">
                    <a:lumMod val="75000"/>
                    <a:lumOff val="25000"/>
                  </a:prstClr>
                </a:solidFill>
                <a:latin typeface="Century Gothic" panose="020F0302020204030204"/>
              </a:rPr>
              <a:t>Initial resistance </a:t>
            </a:r>
            <a:r>
              <a:rPr lang="en-US" sz="2400" dirty="0">
                <a:solidFill>
                  <a:prstClr val="black">
                    <a:lumMod val="75000"/>
                    <a:lumOff val="25000"/>
                  </a:prstClr>
                </a:solidFill>
                <a:latin typeface="Century Gothic" panose="020F0302020204030204"/>
              </a:rPr>
              <a:t>may include disorientation,</a:t>
            </a:r>
            <a:r>
              <a:rPr lang="en-US" sz="2400" b="1" dirty="0">
                <a:solidFill>
                  <a:prstClr val="black">
                    <a:lumMod val="75000"/>
                    <a:lumOff val="25000"/>
                  </a:prstClr>
                </a:solidFill>
                <a:latin typeface="Century Gothic" panose="020F0302020204030204"/>
              </a:rPr>
              <a:t> </a:t>
            </a:r>
            <a:r>
              <a:rPr lang="en-US" sz="2400" dirty="0">
                <a:solidFill>
                  <a:prstClr val="black">
                    <a:lumMod val="75000"/>
                    <a:lumOff val="25000"/>
                  </a:prstClr>
                </a:solidFill>
                <a:latin typeface="Century Gothic" panose="020F0302020204030204"/>
              </a:rPr>
              <a:t>fear of losing control</a:t>
            </a:r>
          </a:p>
          <a:p>
            <a:pPr>
              <a:defRPr/>
            </a:pPr>
            <a:endParaRPr lang="en-US" sz="2400" b="1" dirty="0">
              <a:solidFill>
                <a:prstClr val="black">
                  <a:lumMod val="75000"/>
                  <a:lumOff val="25000"/>
                </a:prstClr>
              </a:solidFill>
              <a:latin typeface="Century Gothic" panose="020F0302020204030204"/>
            </a:endParaRPr>
          </a:p>
        </p:txBody>
      </p:sp>
      <p:sp>
        <p:nvSpPr>
          <p:cNvPr id="5" name="Rectangle 4">
            <a:extLst>
              <a:ext uri="{FF2B5EF4-FFF2-40B4-BE49-F238E27FC236}">
                <a16:creationId xmlns:a16="http://schemas.microsoft.com/office/drawing/2014/main" id="{CD65383E-5488-944D-A7D1-784BE0317CDA}"/>
              </a:ext>
            </a:extLst>
          </p:cNvPr>
          <p:cNvSpPr/>
          <p:nvPr/>
        </p:nvSpPr>
        <p:spPr>
          <a:xfrm>
            <a:off x="2063750" y="1125538"/>
            <a:ext cx="8135938" cy="122396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15000"/>
              </a:lnSpc>
              <a:spcBef>
                <a:spcPts val="0"/>
              </a:spcBef>
              <a:spcAft>
                <a:spcPts val="1000"/>
              </a:spcAft>
              <a:defRPr/>
            </a:pPr>
            <a:r>
              <a:rPr lang="en-AU" sz="3600" dirty="0">
                <a:ln w="0">
                  <a:noFill/>
                </a:ln>
                <a:solidFill>
                  <a:srgbClr val="DF4B0C"/>
                </a:solidFill>
                <a:latin typeface="Century Gothic" panose="020F0302020204030204"/>
                <a:ea typeface="Calibri"/>
                <a:cs typeface="Times New Roman"/>
              </a:rPr>
              <a:t>2. To process the pain of grief</a:t>
            </a:r>
          </a:p>
        </p:txBody>
      </p:sp>
      <p:sp>
        <p:nvSpPr>
          <p:cNvPr id="3" name="Rectangle 2">
            <a:extLst>
              <a:ext uri="{FF2B5EF4-FFF2-40B4-BE49-F238E27FC236}">
                <a16:creationId xmlns:a16="http://schemas.microsoft.com/office/drawing/2014/main" id="{0566CF16-D9F1-3A4E-9B18-EF1EBC3034F8}"/>
              </a:ext>
            </a:extLst>
          </p:cNvPr>
          <p:cNvSpPr/>
          <p:nvPr/>
        </p:nvSpPr>
        <p:spPr>
          <a:xfrm>
            <a:off x="5447928" y="2276873"/>
            <a:ext cx="4392488" cy="3715441"/>
          </a:xfrm>
          <a:prstGeom prst="rect">
            <a:avLst/>
          </a:prstGeom>
        </p:spPr>
        <p:txBody>
          <a:bodyPr wrap="square">
            <a:spAutoFit/>
          </a:bodyPr>
          <a:lstStyle/>
          <a:p>
            <a:pPr>
              <a:defRPr/>
            </a:pPr>
            <a:r>
              <a:rPr lang="en-US" sz="2400" b="1" dirty="0">
                <a:solidFill>
                  <a:prstClr val="black">
                    <a:lumMod val="75000"/>
                    <a:lumOff val="25000"/>
                  </a:prstClr>
                </a:solidFill>
                <a:latin typeface="Century Gothic" panose="020F0302020204030204"/>
              </a:rPr>
              <a:t>Automatic Reactions:</a:t>
            </a:r>
          </a:p>
          <a:p>
            <a:pPr>
              <a:defRPr/>
            </a:pPr>
            <a:r>
              <a:rPr lang="en-US" sz="2400" dirty="0">
                <a:solidFill>
                  <a:prstClr val="black">
                    <a:lumMod val="75000"/>
                    <a:lumOff val="25000"/>
                  </a:prstClr>
                </a:solidFill>
                <a:latin typeface="Century Gothic" panose="020F0302020204030204"/>
              </a:rPr>
              <a:t>Feeling anger at others, self, life, God. Experiencing guilt.</a:t>
            </a:r>
          </a:p>
          <a:p>
            <a:pPr>
              <a:defRPr/>
            </a:pPr>
            <a:endParaRPr lang="en-US" sz="2400" dirty="0">
              <a:solidFill>
                <a:prstClr val="black">
                  <a:lumMod val="75000"/>
                  <a:lumOff val="25000"/>
                </a:prstClr>
              </a:solidFill>
              <a:latin typeface="Century Gothic" panose="020F0302020204030204"/>
            </a:endParaRPr>
          </a:p>
          <a:p>
            <a:pPr>
              <a:lnSpc>
                <a:spcPct val="150000"/>
              </a:lnSpc>
              <a:defRPr/>
            </a:pPr>
            <a:r>
              <a:rPr lang="en-US" sz="2400" dirty="0">
                <a:solidFill>
                  <a:prstClr val="black">
                    <a:lumMod val="75000"/>
                    <a:lumOff val="25000"/>
                  </a:prstClr>
                </a:solidFill>
                <a:latin typeface="Century Gothic" panose="020F0302020204030204"/>
              </a:rPr>
              <a:t>Saying things like: </a:t>
            </a:r>
          </a:p>
          <a:p>
            <a:pPr>
              <a:lnSpc>
                <a:spcPct val="150000"/>
              </a:lnSpc>
              <a:defRPr/>
            </a:pPr>
            <a:r>
              <a:rPr lang="en-US" sz="2400" dirty="0">
                <a:solidFill>
                  <a:prstClr val="black">
                    <a:lumMod val="75000"/>
                    <a:lumOff val="25000"/>
                  </a:prstClr>
                </a:solidFill>
                <a:latin typeface="Century Gothic" panose="020F0302020204030204"/>
              </a:rPr>
              <a:t>“When is this going to end?”</a:t>
            </a:r>
          </a:p>
          <a:p>
            <a:pPr>
              <a:lnSpc>
                <a:spcPct val="150000"/>
              </a:lnSpc>
              <a:defRPr/>
            </a:pPr>
            <a:r>
              <a:rPr lang="en-US" sz="2400" dirty="0">
                <a:solidFill>
                  <a:prstClr val="black">
                    <a:lumMod val="75000"/>
                    <a:lumOff val="25000"/>
                  </a:prstClr>
                </a:solidFill>
                <a:latin typeface="Century Gothic" panose="020F0302020204030204"/>
              </a:rPr>
              <a:t>“I wish I was not like this.”</a:t>
            </a:r>
          </a:p>
          <a:p>
            <a:pPr>
              <a:lnSpc>
                <a:spcPct val="150000"/>
              </a:lnSpc>
              <a:defRPr/>
            </a:pPr>
            <a:r>
              <a:rPr lang="en-US" sz="2400" dirty="0">
                <a:solidFill>
                  <a:prstClr val="black">
                    <a:lumMod val="75000"/>
                    <a:lumOff val="25000"/>
                  </a:prstClr>
                </a:solidFill>
                <a:latin typeface="Century Gothic" panose="020F0302020204030204"/>
              </a:rPr>
              <a:t>“I cannot stop crying.”</a:t>
            </a:r>
            <a:endParaRPr lang="en-AU" sz="2400" dirty="0">
              <a:solidFill>
                <a:prstClr val="black">
                  <a:lumMod val="75000"/>
                  <a:lumOff val="25000"/>
                </a:prstClr>
              </a:solidFill>
              <a:latin typeface="Century Gothic" panose="020F0302020204030204"/>
            </a:endParaRPr>
          </a:p>
        </p:txBody>
      </p:sp>
      <p:pic>
        <p:nvPicPr>
          <p:cNvPr id="14" name="Picture 13">
            <a:extLst>
              <a:ext uri="{FF2B5EF4-FFF2-40B4-BE49-F238E27FC236}">
                <a16:creationId xmlns:a16="http://schemas.microsoft.com/office/drawing/2014/main" id="{28B120ED-2775-004D-8919-F05CF9DF5D12}"/>
              </a:ext>
            </a:extLst>
          </p:cNvPr>
          <p:cNvPicPr>
            <a:picLocks noChangeAspect="1"/>
          </p:cNvPicPr>
          <p:nvPr/>
        </p:nvPicPr>
        <p:blipFill>
          <a:blip r:embed="rId3">
            <a:alphaModFix amt="87000"/>
            <a:extLst>
              <a:ext uri="{28A0092B-C50C-407E-A947-70E740481C1C}">
                <a14:useLocalDpi xmlns:a14="http://schemas.microsoft.com/office/drawing/2010/main" val="0"/>
              </a:ext>
            </a:extLst>
          </a:blip>
          <a:stretch>
            <a:fillRect/>
          </a:stretch>
        </p:blipFill>
        <p:spPr>
          <a:xfrm>
            <a:off x="3558156" y="4437112"/>
            <a:ext cx="1529733" cy="1271706"/>
          </a:xfrm>
          <a:prstGeom prst="ellipse">
            <a:avLst/>
          </a:prstGeom>
          <a:ln>
            <a:noFill/>
          </a:ln>
          <a:effectLst>
            <a:softEdge rad="112500"/>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424D5509-49A7-3746-9BA7-3E073C9B7B0E}"/>
              </a:ext>
            </a:extLst>
          </p:cNvPr>
          <p:cNvSpPr/>
          <p:nvPr/>
        </p:nvSpPr>
        <p:spPr>
          <a:xfrm rot="5400000">
            <a:off x="4380544" y="4161819"/>
            <a:ext cx="3417216" cy="157712"/>
          </a:xfrm>
          <a:prstGeom prst="roundRect">
            <a:avLst/>
          </a:prstGeom>
          <a:solidFill>
            <a:srgbClr val="DF4B0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panose="020F0302020204030204"/>
            </a:endParaRPr>
          </a:p>
        </p:txBody>
      </p:sp>
      <p:sp>
        <p:nvSpPr>
          <p:cNvPr id="18435" name="TextBox 2"/>
          <p:cNvSpPr txBox="1">
            <a:spLocks noChangeArrowheads="1"/>
          </p:cNvSpPr>
          <p:nvPr/>
        </p:nvSpPr>
        <p:spPr bwMode="auto">
          <a:xfrm>
            <a:off x="2103756" y="2532064"/>
            <a:ext cx="3727252" cy="3194721"/>
          </a:xfrm>
          <a:prstGeom prst="rect">
            <a:avLst/>
          </a:prstGeom>
          <a:noFill/>
          <a:ln w="9525">
            <a:noFill/>
            <a:miter lim="800000"/>
            <a:headEnd/>
            <a:tailEnd/>
          </a:ln>
        </p:spPr>
        <p:txBody>
          <a:bodyPr wrap="square">
            <a:spAutoFit/>
          </a:bodyPr>
          <a:lstStyle/>
          <a:p>
            <a:pPr>
              <a:lnSpc>
                <a:spcPct val="80000"/>
              </a:lnSpc>
              <a:defRPr/>
            </a:pPr>
            <a:r>
              <a:rPr lang="en-US" sz="2400" b="1" dirty="0">
                <a:solidFill>
                  <a:prstClr val="black">
                    <a:lumMod val="75000"/>
                    <a:lumOff val="25000"/>
                  </a:prstClr>
                </a:solidFill>
                <a:latin typeface="Century Gothic" panose="020F0302020204030204"/>
              </a:rPr>
              <a:t>Challenges</a:t>
            </a:r>
            <a:br>
              <a:rPr lang="en-US" sz="2400" b="1" dirty="0">
                <a:solidFill>
                  <a:prstClr val="black">
                    <a:lumMod val="75000"/>
                    <a:lumOff val="25000"/>
                  </a:prstClr>
                </a:solidFill>
                <a:latin typeface="Century Gothic" panose="020F0302020204030204"/>
              </a:rPr>
            </a:br>
            <a:endParaRPr lang="en-US" sz="800" b="1" dirty="0">
              <a:solidFill>
                <a:prstClr val="black">
                  <a:lumMod val="75000"/>
                  <a:lumOff val="25000"/>
                </a:prstClr>
              </a:solidFill>
              <a:latin typeface="Century Gothic" panose="020F0302020204030204"/>
            </a:endParaRPr>
          </a:p>
          <a:p>
            <a:pPr>
              <a:lnSpc>
                <a:spcPct val="80000"/>
              </a:lnSpc>
              <a:defRPr/>
            </a:pPr>
            <a:r>
              <a:rPr lang="en-US" sz="2200" dirty="0">
                <a:solidFill>
                  <a:prstClr val="black">
                    <a:lumMod val="75000"/>
                    <a:lumOff val="25000"/>
                  </a:prstClr>
                </a:solidFill>
                <a:latin typeface="Century Gothic" panose="020F0302020204030204"/>
              </a:rPr>
              <a:t>Wanting to distract </a:t>
            </a:r>
            <a:br>
              <a:rPr lang="en-US" sz="2200" dirty="0">
                <a:solidFill>
                  <a:prstClr val="black">
                    <a:lumMod val="75000"/>
                    <a:lumOff val="25000"/>
                  </a:prstClr>
                </a:solidFill>
                <a:latin typeface="Century Gothic" panose="020F0302020204030204"/>
              </a:rPr>
            </a:br>
            <a:r>
              <a:rPr lang="en-US" sz="2200" dirty="0">
                <a:solidFill>
                  <a:prstClr val="black">
                    <a:lumMod val="75000"/>
                    <a:lumOff val="25000"/>
                  </a:prstClr>
                </a:solidFill>
                <a:latin typeface="Century Gothic" panose="020F0302020204030204"/>
              </a:rPr>
              <a:t>from and avoid painful emotions through activity and self-medication</a:t>
            </a:r>
          </a:p>
          <a:p>
            <a:pPr>
              <a:lnSpc>
                <a:spcPct val="80000"/>
              </a:lnSpc>
              <a:defRPr/>
            </a:pPr>
            <a:endParaRPr lang="en-US" sz="2200" dirty="0">
              <a:solidFill>
                <a:prstClr val="black">
                  <a:lumMod val="75000"/>
                  <a:lumOff val="25000"/>
                </a:prstClr>
              </a:solidFill>
              <a:latin typeface="Century Gothic" panose="020F0302020204030204"/>
            </a:endParaRPr>
          </a:p>
          <a:p>
            <a:pPr>
              <a:lnSpc>
                <a:spcPct val="80000"/>
              </a:lnSpc>
              <a:defRPr/>
            </a:pPr>
            <a:r>
              <a:rPr lang="en-US" sz="2200" dirty="0">
                <a:solidFill>
                  <a:prstClr val="black">
                    <a:lumMod val="75000"/>
                    <a:lumOff val="25000"/>
                  </a:prstClr>
                </a:solidFill>
                <a:latin typeface="Century Gothic" panose="020F0302020204030204"/>
              </a:rPr>
              <a:t>Not having emotional vocabulary or experience to express feelings</a:t>
            </a:r>
          </a:p>
          <a:p>
            <a:pPr>
              <a:lnSpc>
                <a:spcPct val="80000"/>
              </a:lnSpc>
              <a:defRPr/>
            </a:pPr>
            <a:endParaRPr lang="en-US" sz="2200" dirty="0">
              <a:solidFill>
                <a:prstClr val="black">
                  <a:lumMod val="75000"/>
                  <a:lumOff val="25000"/>
                </a:prstClr>
              </a:solidFill>
              <a:latin typeface="Century Gothic" panose="020F0302020204030204"/>
            </a:endParaRPr>
          </a:p>
          <a:p>
            <a:pPr>
              <a:lnSpc>
                <a:spcPct val="80000"/>
              </a:lnSpc>
              <a:defRPr/>
            </a:pPr>
            <a:r>
              <a:rPr lang="en-US" sz="2200" dirty="0">
                <a:solidFill>
                  <a:prstClr val="black">
                    <a:lumMod val="75000"/>
                    <a:lumOff val="25000"/>
                  </a:prstClr>
                </a:solidFill>
                <a:latin typeface="Century Gothic" panose="020F0302020204030204"/>
              </a:rPr>
              <a:t>Feeling helpless, hopeless</a:t>
            </a:r>
          </a:p>
        </p:txBody>
      </p:sp>
      <p:sp>
        <p:nvSpPr>
          <p:cNvPr id="18436" name="TextBox 3"/>
          <p:cNvSpPr txBox="1">
            <a:spLocks noChangeArrowheads="1"/>
          </p:cNvSpPr>
          <p:nvPr/>
        </p:nvSpPr>
        <p:spPr bwMode="auto">
          <a:xfrm>
            <a:off x="6527280" y="2532064"/>
            <a:ext cx="3672408" cy="3588675"/>
          </a:xfrm>
          <a:prstGeom prst="rect">
            <a:avLst/>
          </a:prstGeom>
          <a:noFill/>
          <a:ln w="9525">
            <a:noFill/>
            <a:miter lim="800000"/>
            <a:headEnd/>
            <a:tailEnd/>
          </a:ln>
        </p:spPr>
        <p:txBody>
          <a:bodyPr wrap="square">
            <a:spAutoFit/>
          </a:bodyPr>
          <a:lstStyle/>
          <a:p>
            <a:pPr>
              <a:lnSpc>
                <a:spcPct val="80000"/>
              </a:lnSpc>
              <a:defRPr/>
            </a:pPr>
            <a:r>
              <a:rPr lang="en-US" sz="2400" b="1" dirty="0">
                <a:solidFill>
                  <a:prstClr val="black">
                    <a:lumMod val="75000"/>
                    <a:lumOff val="25000"/>
                  </a:prstClr>
                </a:solidFill>
                <a:latin typeface="Century Gothic" panose="020F0302020204030204"/>
              </a:rPr>
              <a:t>Blockages</a:t>
            </a:r>
            <a:br>
              <a:rPr lang="en-US" sz="2400" b="1" dirty="0">
                <a:solidFill>
                  <a:prstClr val="black">
                    <a:lumMod val="75000"/>
                    <a:lumOff val="25000"/>
                  </a:prstClr>
                </a:solidFill>
                <a:latin typeface="Century Gothic" panose="020F0302020204030204"/>
              </a:rPr>
            </a:br>
            <a:endParaRPr lang="en-US" sz="800" b="1" dirty="0">
              <a:solidFill>
                <a:prstClr val="black">
                  <a:lumMod val="75000"/>
                  <a:lumOff val="25000"/>
                </a:prstClr>
              </a:solidFill>
              <a:latin typeface="Century Gothic" panose="020F0302020204030204"/>
            </a:endParaRPr>
          </a:p>
          <a:p>
            <a:pPr>
              <a:lnSpc>
                <a:spcPct val="80000"/>
              </a:lnSpc>
              <a:defRPr/>
            </a:pPr>
            <a:r>
              <a:rPr lang="en-US" sz="2200" dirty="0">
                <a:solidFill>
                  <a:prstClr val="black">
                    <a:lumMod val="75000"/>
                    <a:lumOff val="25000"/>
                  </a:prstClr>
                </a:solidFill>
                <a:latin typeface="Century Gothic" panose="020F0302020204030204"/>
              </a:rPr>
              <a:t>Stopping the feelings</a:t>
            </a:r>
          </a:p>
          <a:p>
            <a:pPr>
              <a:lnSpc>
                <a:spcPct val="80000"/>
              </a:lnSpc>
              <a:defRPr/>
            </a:pPr>
            <a:endParaRPr lang="en-US" sz="1000" dirty="0">
              <a:solidFill>
                <a:prstClr val="black">
                  <a:lumMod val="75000"/>
                  <a:lumOff val="25000"/>
                </a:prstClr>
              </a:solidFill>
              <a:latin typeface="Century Gothic" panose="020F0302020204030204"/>
            </a:endParaRPr>
          </a:p>
          <a:p>
            <a:pPr>
              <a:lnSpc>
                <a:spcPct val="80000"/>
              </a:lnSpc>
              <a:defRPr/>
            </a:pPr>
            <a:r>
              <a:rPr lang="en-US" sz="2200" dirty="0">
                <a:solidFill>
                  <a:prstClr val="black">
                    <a:lumMod val="75000"/>
                    <a:lumOff val="25000"/>
                  </a:prstClr>
                </a:solidFill>
                <a:latin typeface="Century Gothic" panose="020F0302020204030204"/>
              </a:rPr>
              <a:t>Geographic cure</a:t>
            </a:r>
          </a:p>
          <a:p>
            <a:pPr>
              <a:lnSpc>
                <a:spcPct val="80000"/>
              </a:lnSpc>
              <a:defRPr/>
            </a:pPr>
            <a:endParaRPr lang="en-US" sz="1000" dirty="0">
              <a:solidFill>
                <a:prstClr val="black">
                  <a:lumMod val="75000"/>
                  <a:lumOff val="25000"/>
                </a:prstClr>
              </a:solidFill>
              <a:latin typeface="Century Gothic" panose="020F0302020204030204"/>
            </a:endParaRPr>
          </a:p>
          <a:p>
            <a:pPr>
              <a:lnSpc>
                <a:spcPct val="80000"/>
              </a:lnSpc>
              <a:defRPr/>
            </a:pPr>
            <a:r>
              <a:rPr lang="en-US" sz="2200" dirty="0">
                <a:solidFill>
                  <a:prstClr val="black">
                    <a:lumMod val="75000"/>
                    <a:lumOff val="25000"/>
                  </a:prstClr>
                </a:solidFill>
                <a:latin typeface="Century Gothic" panose="020F0302020204030204"/>
              </a:rPr>
              <a:t>Euphoric response (continued feeling of presence of deceased)</a:t>
            </a:r>
          </a:p>
          <a:p>
            <a:pPr>
              <a:lnSpc>
                <a:spcPct val="80000"/>
              </a:lnSpc>
              <a:defRPr/>
            </a:pPr>
            <a:endParaRPr lang="en-US" sz="1000" dirty="0">
              <a:solidFill>
                <a:prstClr val="black">
                  <a:lumMod val="75000"/>
                  <a:lumOff val="25000"/>
                </a:prstClr>
              </a:solidFill>
              <a:latin typeface="Century Gothic" panose="020F0302020204030204"/>
            </a:endParaRPr>
          </a:p>
          <a:p>
            <a:pPr>
              <a:lnSpc>
                <a:spcPct val="80000"/>
              </a:lnSpc>
              <a:defRPr/>
            </a:pPr>
            <a:r>
              <a:rPr lang="en-US" sz="2200" dirty="0">
                <a:solidFill>
                  <a:prstClr val="black">
                    <a:lumMod val="75000"/>
                    <a:lumOff val="25000"/>
                  </a:prstClr>
                </a:solidFill>
                <a:latin typeface="Century Gothic" panose="020F0302020204030204"/>
              </a:rPr>
              <a:t>Depression - avoid dealing with grief</a:t>
            </a:r>
          </a:p>
          <a:p>
            <a:pPr>
              <a:lnSpc>
                <a:spcPct val="80000"/>
              </a:lnSpc>
              <a:defRPr/>
            </a:pPr>
            <a:endParaRPr lang="en-US" sz="1000" dirty="0">
              <a:solidFill>
                <a:prstClr val="black">
                  <a:lumMod val="75000"/>
                  <a:lumOff val="25000"/>
                </a:prstClr>
              </a:solidFill>
              <a:latin typeface="Century Gothic" panose="020F0302020204030204"/>
            </a:endParaRPr>
          </a:p>
          <a:p>
            <a:pPr>
              <a:lnSpc>
                <a:spcPct val="80000"/>
              </a:lnSpc>
              <a:defRPr/>
            </a:pPr>
            <a:r>
              <a:rPr lang="en-US" sz="2200" dirty="0">
                <a:solidFill>
                  <a:prstClr val="black">
                    <a:lumMod val="75000"/>
                    <a:lumOff val="25000"/>
                  </a:prstClr>
                </a:solidFill>
                <a:latin typeface="Century Gothic" panose="020F0302020204030204"/>
              </a:rPr>
              <a:t>Idealizing the deceased</a:t>
            </a:r>
          </a:p>
          <a:p>
            <a:pPr>
              <a:lnSpc>
                <a:spcPct val="80000"/>
              </a:lnSpc>
              <a:defRPr/>
            </a:pPr>
            <a:endParaRPr lang="en-US" sz="1000" dirty="0">
              <a:solidFill>
                <a:prstClr val="black">
                  <a:lumMod val="75000"/>
                  <a:lumOff val="25000"/>
                </a:prstClr>
              </a:solidFill>
              <a:latin typeface="Century Gothic" panose="020F0302020204030204"/>
            </a:endParaRPr>
          </a:p>
          <a:p>
            <a:pPr>
              <a:lnSpc>
                <a:spcPct val="80000"/>
              </a:lnSpc>
              <a:defRPr/>
            </a:pPr>
            <a:r>
              <a:rPr lang="en-US" sz="2200" dirty="0">
                <a:solidFill>
                  <a:prstClr val="black">
                    <a:lumMod val="75000"/>
                    <a:lumOff val="25000"/>
                  </a:prstClr>
                </a:solidFill>
                <a:latin typeface="Century Gothic" panose="020F0302020204030204"/>
              </a:rPr>
              <a:t>Use of drugs/alcohol</a:t>
            </a:r>
          </a:p>
        </p:txBody>
      </p:sp>
      <p:sp>
        <p:nvSpPr>
          <p:cNvPr id="6" name="Rectangle 5">
            <a:extLst>
              <a:ext uri="{FF2B5EF4-FFF2-40B4-BE49-F238E27FC236}">
                <a16:creationId xmlns:a16="http://schemas.microsoft.com/office/drawing/2014/main" id="{AE8F6EAF-72D5-D645-A96D-E877E93A93CF}"/>
              </a:ext>
            </a:extLst>
          </p:cNvPr>
          <p:cNvSpPr/>
          <p:nvPr/>
        </p:nvSpPr>
        <p:spPr>
          <a:xfrm>
            <a:off x="2063750" y="1125538"/>
            <a:ext cx="8135938" cy="122396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15000"/>
              </a:lnSpc>
              <a:spcBef>
                <a:spcPts val="0"/>
              </a:spcBef>
              <a:spcAft>
                <a:spcPts val="1000"/>
              </a:spcAft>
              <a:defRPr/>
            </a:pPr>
            <a:r>
              <a:rPr lang="en-AU" sz="3600" dirty="0">
                <a:ln w="0">
                  <a:noFill/>
                </a:ln>
                <a:solidFill>
                  <a:srgbClr val="DF4B0C"/>
                </a:solidFill>
                <a:latin typeface="Century Gothic" panose="020F0302020204030204"/>
                <a:ea typeface="Calibri"/>
                <a:cs typeface="Times New Roman"/>
              </a:rPr>
              <a:t>2. To process the pain of grief</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Box 2"/>
          <p:cNvSpPr txBox="1">
            <a:spLocks noChangeArrowheads="1"/>
          </p:cNvSpPr>
          <p:nvPr/>
        </p:nvSpPr>
        <p:spPr bwMode="auto">
          <a:xfrm>
            <a:off x="2386807" y="2349500"/>
            <a:ext cx="7489825" cy="4278094"/>
          </a:xfrm>
          <a:prstGeom prst="rect">
            <a:avLst/>
          </a:prstGeom>
          <a:noFill/>
          <a:ln w="9525">
            <a:noFill/>
            <a:miter lim="800000"/>
            <a:headEnd/>
            <a:tailEnd/>
          </a:ln>
        </p:spPr>
        <p:txBody>
          <a:bodyPr wrap="square">
            <a:spAutoFit/>
          </a:bodyPr>
          <a:lstStyle/>
          <a:p>
            <a:pPr>
              <a:defRPr/>
            </a:pPr>
            <a:r>
              <a:rPr lang="en-AU" sz="2400" dirty="0">
                <a:solidFill>
                  <a:srgbClr val="594A41"/>
                </a:solidFill>
                <a:latin typeface="Century Gothic" panose="020F0302020204030204"/>
              </a:rPr>
              <a:t>Grieving people often try to avoid the pain by going round their grief.</a:t>
            </a:r>
          </a:p>
          <a:p>
            <a:pPr>
              <a:defRPr/>
            </a:pPr>
            <a:endParaRPr lang="en-AU" sz="1000" dirty="0">
              <a:solidFill>
                <a:srgbClr val="594A41"/>
              </a:solidFill>
              <a:latin typeface="Century Gothic" panose="020F0302020204030204"/>
            </a:endParaRPr>
          </a:p>
          <a:p>
            <a:pPr>
              <a:defRPr/>
            </a:pPr>
            <a:r>
              <a:rPr lang="en-AU" sz="2400" dirty="0">
                <a:solidFill>
                  <a:srgbClr val="594A41"/>
                </a:solidFill>
                <a:latin typeface="Century Gothic" panose="020F0302020204030204"/>
              </a:rPr>
              <a:t>“Sooner or later, some of those who </a:t>
            </a:r>
            <a:r>
              <a:rPr lang="en-AU" sz="2400" b="1" dirty="0">
                <a:solidFill>
                  <a:srgbClr val="594A41"/>
                </a:solidFill>
                <a:latin typeface="Century Gothic" panose="020F0302020204030204"/>
              </a:rPr>
              <a:t>avoid</a:t>
            </a:r>
            <a:r>
              <a:rPr lang="en-AU" sz="2400" dirty="0">
                <a:solidFill>
                  <a:srgbClr val="594A41"/>
                </a:solidFill>
                <a:latin typeface="Century Gothic" panose="020F0302020204030204"/>
              </a:rPr>
              <a:t> all conscious grieving, break down – usually with some form of depression”.  </a:t>
            </a:r>
            <a:r>
              <a:rPr lang="en-AU" sz="1400" dirty="0">
                <a:solidFill>
                  <a:srgbClr val="594A41"/>
                </a:solidFill>
                <a:latin typeface="Century Gothic" panose="020F0302020204030204"/>
              </a:rPr>
              <a:t>(John </a:t>
            </a:r>
            <a:r>
              <a:rPr lang="en-AU" sz="1400" dirty="0" err="1">
                <a:solidFill>
                  <a:srgbClr val="594A41"/>
                </a:solidFill>
                <a:latin typeface="Century Gothic" panose="020F0302020204030204"/>
              </a:rPr>
              <a:t>Bowlby</a:t>
            </a:r>
            <a:r>
              <a:rPr lang="en-AU" sz="1400" dirty="0">
                <a:solidFill>
                  <a:srgbClr val="594A41"/>
                </a:solidFill>
                <a:latin typeface="Century Gothic" panose="020F0302020204030204"/>
              </a:rPr>
              <a:t>, 1980)</a:t>
            </a:r>
          </a:p>
          <a:p>
            <a:pPr>
              <a:defRPr/>
            </a:pPr>
            <a:endParaRPr lang="en-AU" sz="1000" dirty="0">
              <a:solidFill>
                <a:srgbClr val="594A41"/>
              </a:solidFill>
              <a:latin typeface="Century Gothic" panose="020F0302020204030204"/>
            </a:endParaRPr>
          </a:p>
          <a:p>
            <a:pPr>
              <a:defRPr/>
            </a:pPr>
            <a:r>
              <a:rPr lang="en-AU" sz="2400" dirty="0">
                <a:solidFill>
                  <a:srgbClr val="594A41"/>
                </a:solidFill>
                <a:latin typeface="Century Gothic" panose="020F0302020204030204"/>
              </a:rPr>
              <a:t>“... anything that continually allows the person </a:t>
            </a:r>
            <a:br>
              <a:rPr lang="en-AU" sz="2400" dirty="0">
                <a:solidFill>
                  <a:srgbClr val="594A41"/>
                </a:solidFill>
                <a:latin typeface="Century Gothic" panose="020F0302020204030204"/>
              </a:rPr>
            </a:br>
            <a:r>
              <a:rPr lang="en-AU" sz="2400" dirty="0">
                <a:solidFill>
                  <a:srgbClr val="594A41"/>
                </a:solidFill>
                <a:latin typeface="Century Gothic" panose="020F0302020204030204"/>
              </a:rPr>
              <a:t>to avoid or </a:t>
            </a:r>
            <a:r>
              <a:rPr lang="en-AU" sz="2400" b="1" dirty="0">
                <a:solidFill>
                  <a:srgbClr val="594A41"/>
                </a:solidFill>
                <a:latin typeface="Century Gothic" panose="020F0302020204030204"/>
              </a:rPr>
              <a:t>suppress</a:t>
            </a:r>
            <a:r>
              <a:rPr lang="en-AU" sz="2400" dirty="0">
                <a:solidFill>
                  <a:srgbClr val="594A41"/>
                </a:solidFill>
                <a:latin typeface="Century Gothic" panose="020F0302020204030204"/>
              </a:rPr>
              <a:t> this pain can be expected to prolong the course of mourning”. </a:t>
            </a:r>
            <a:r>
              <a:rPr lang="en-AU" sz="1400" dirty="0">
                <a:solidFill>
                  <a:srgbClr val="594A41"/>
                </a:solidFill>
                <a:latin typeface="Century Gothic" panose="020F0302020204030204"/>
              </a:rPr>
              <a:t>(Colin Murray Parkes, 1972.)</a:t>
            </a:r>
          </a:p>
          <a:p>
            <a:pPr>
              <a:defRPr/>
            </a:pPr>
            <a:endParaRPr lang="en-AU" dirty="0">
              <a:solidFill>
                <a:srgbClr val="594A41"/>
              </a:solidFill>
              <a:latin typeface="Century Gothic" panose="020F0302020204030204"/>
            </a:endParaRPr>
          </a:p>
          <a:p>
            <a:pPr>
              <a:defRPr/>
            </a:pPr>
            <a:endParaRPr lang="en-AU" dirty="0">
              <a:solidFill>
                <a:prstClr val="black"/>
              </a:solidFill>
              <a:latin typeface="Century Gothic" panose="020F0302020204030204"/>
            </a:endParaRPr>
          </a:p>
        </p:txBody>
      </p:sp>
      <p:sp>
        <p:nvSpPr>
          <p:cNvPr id="5" name="Rectangle 4">
            <a:extLst>
              <a:ext uri="{FF2B5EF4-FFF2-40B4-BE49-F238E27FC236}">
                <a16:creationId xmlns:a16="http://schemas.microsoft.com/office/drawing/2014/main" id="{BAF4BF23-46E5-1E43-B2D7-770BD0DC4F8F}"/>
              </a:ext>
            </a:extLst>
          </p:cNvPr>
          <p:cNvSpPr/>
          <p:nvPr/>
        </p:nvSpPr>
        <p:spPr>
          <a:xfrm>
            <a:off x="2063750" y="1125538"/>
            <a:ext cx="8135938" cy="122396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15000"/>
              </a:lnSpc>
              <a:spcBef>
                <a:spcPts val="0"/>
              </a:spcBef>
              <a:spcAft>
                <a:spcPts val="1000"/>
              </a:spcAft>
              <a:defRPr/>
            </a:pPr>
            <a:r>
              <a:rPr lang="en-AU" sz="3600" dirty="0">
                <a:ln w="0">
                  <a:noFill/>
                </a:ln>
                <a:solidFill>
                  <a:srgbClr val="DF4B0C"/>
                </a:solidFill>
                <a:latin typeface="Century Gothic" panose="020F0302020204030204"/>
                <a:ea typeface="Calibri"/>
                <a:cs typeface="Times New Roman"/>
              </a:rPr>
              <a:t>2. To process the pain of grief</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Box 3"/>
          <p:cNvSpPr txBox="1">
            <a:spLocks noChangeArrowheads="1"/>
          </p:cNvSpPr>
          <p:nvPr/>
        </p:nvSpPr>
        <p:spPr bwMode="auto">
          <a:xfrm>
            <a:off x="2783632" y="2204864"/>
            <a:ext cx="6480720" cy="2523768"/>
          </a:xfrm>
          <a:prstGeom prst="rect">
            <a:avLst/>
          </a:prstGeom>
          <a:noFill/>
          <a:ln w="9525">
            <a:noFill/>
            <a:miter lim="800000"/>
            <a:headEnd/>
            <a:tailEnd/>
          </a:ln>
        </p:spPr>
        <p:txBody>
          <a:bodyPr wrap="square">
            <a:spAutoFit/>
          </a:bodyPr>
          <a:lstStyle/>
          <a:p>
            <a:pPr algn="ctr">
              <a:defRPr/>
            </a:pPr>
            <a:r>
              <a:rPr lang="en-AU" sz="2800" dirty="0">
                <a:solidFill>
                  <a:srgbClr val="594A41"/>
                </a:solidFill>
                <a:latin typeface="Century Gothic" panose="020F0302020204030204"/>
              </a:rPr>
              <a:t>Only people who are capable of loving strongly can also suffer great sorrow, but this same necessity of loving serves to counteract their grief and heals them.</a:t>
            </a:r>
          </a:p>
          <a:p>
            <a:pPr algn="ctr">
              <a:defRPr/>
            </a:pPr>
            <a:r>
              <a:rPr lang="en-AU" dirty="0">
                <a:solidFill>
                  <a:srgbClr val="594A41"/>
                </a:solidFill>
                <a:latin typeface="Century Gothic" panose="020F0302020204030204"/>
              </a:rPr>
              <a:t>- Tolstoy</a:t>
            </a:r>
          </a:p>
        </p:txBody>
      </p:sp>
      <p:sp>
        <p:nvSpPr>
          <p:cNvPr id="5" name="Rectangle 4">
            <a:extLst>
              <a:ext uri="{FF2B5EF4-FFF2-40B4-BE49-F238E27FC236}">
                <a16:creationId xmlns:a16="http://schemas.microsoft.com/office/drawing/2014/main" id="{2A3651F5-882C-BE4E-9DB5-EC72E473A04C}"/>
              </a:ext>
            </a:extLst>
          </p:cNvPr>
          <p:cNvSpPr/>
          <p:nvPr/>
        </p:nvSpPr>
        <p:spPr>
          <a:xfrm>
            <a:off x="2063750" y="1125538"/>
            <a:ext cx="8135938" cy="122396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15000"/>
              </a:lnSpc>
              <a:spcBef>
                <a:spcPts val="0"/>
              </a:spcBef>
              <a:spcAft>
                <a:spcPts val="1000"/>
              </a:spcAft>
              <a:defRPr/>
            </a:pPr>
            <a:r>
              <a:rPr lang="en-AU" sz="3600" dirty="0">
                <a:ln w="0">
                  <a:noFill/>
                </a:ln>
                <a:solidFill>
                  <a:srgbClr val="DF4B0C"/>
                </a:solidFill>
                <a:latin typeface="Century Gothic" panose="020F0302020204030204"/>
                <a:ea typeface="Calibri"/>
                <a:cs typeface="Times New Roman"/>
              </a:rPr>
              <a:t>2. To process the pain of grief</a:t>
            </a:r>
          </a:p>
        </p:txBody>
      </p:sp>
      <p:pic>
        <p:nvPicPr>
          <p:cNvPr id="8" name="Picture 7">
            <a:extLst>
              <a:ext uri="{FF2B5EF4-FFF2-40B4-BE49-F238E27FC236}">
                <a16:creationId xmlns:a16="http://schemas.microsoft.com/office/drawing/2014/main" id="{32E6758F-30D7-D14F-8E9A-3DB5ED32D7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5613" y="4699829"/>
            <a:ext cx="1428984" cy="1595468"/>
          </a:xfrm>
          <a:prstGeom prst="ellipse">
            <a:avLst/>
          </a:prstGeom>
          <a:ln>
            <a:noFill/>
          </a:ln>
          <a:effectLst>
            <a:softEdge rad="112500"/>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FC618B-8DD2-4F4B-A363-3F18AB10CE2C}"/>
              </a:ext>
            </a:extLst>
          </p:cNvPr>
          <p:cNvSpPr/>
          <p:nvPr/>
        </p:nvSpPr>
        <p:spPr>
          <a:xfrm>
            <a:off x="2639616" y="1196752"/>
            <a:ext cx="8135938" cy="122396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1000"/>
              </a:spcAft>
              <a:defRPr/>
            </a:pPr>
            <a:r>
              <a:rPr lang="en-AU" sz="3600" dirty="0">
                <a:ln w="0">
                  <a:noFill/>
                </a:ln>
                <a:solidFill>
                  <a:srgbClr val="8AB833">
                    <a:lumMod val="75000"/>
                  </a:srgbClr>
                </a:solidFill>
                <a:latin typeface="Century Gothic" panose="020F0302020204030204"/>
                <a:ea typeface="Calibri"/>
                <a:cs typeface="Times New Roman"/>
              </a:rPr>
              <a:t>3. To adjust to the environment</a:t>
            </a:r>
            <a:r>
              <a:rPr lang="en-AU" sz="2400" dirty="0">
                <a:ln w="0">
                  <a:noFill/>
                </a:ln>
                <a:solidFill>
                  <a:srgbClr val="8AB833">
                    <a:lumMod val="75000"/>
                  </a:srgbClr>
                </a:solidFill>
                <a:latin typeface="Century Gothic" panose="020F0302020204030204"/>
                <a:ea typeface="Calibri"/>
                <a:cs typeface="Times New Roman"/>
              </a:rPr>
              <a:t> </a:t>
            </a:r>
            <a:br>
              <a:rPr lang="en-AU" sz="2400" dirty="0">
                <a:ln w="0">
                  <a:noFill/>
                </a:ln>
                <a:solidFill>
                  <a:srgbClr val="8AB833">
                    <a:lumMod val="75000"/>
                  </a:srgbClr>
                </a:solidFill>
                <a:latin typeface="Century Gothic" panose="020F0302020204030204"/>
                <a:ea typeface="Calibri"/>
                <a:cs typeface="Times New Roman"/>
              </a:rPr>
            </a:br>
            <a:r>
              <a:rPr lang="en-AU" sz="2200" dirty="0">
                <a:ln w="0">
                  <a:noFill/>
                </a:ln>
                <a:solidFill>
                  <a:srgbClr val="8AB833">
                    <a:lumMod val="75000"/>
                  </a:srgbClr>
                </a:solidFill>
                <a:latin typeface="Century Gothic" panose="020F0302020204030204"/>
                <a:ea typeface="Calibri"/>
                <a:cs typeface="Times New Roman"/>
              </a:rPr>
              <a:t>in which the significant person or object has been lost</a:t>
            </a:r>
          </a:p>
        </p:txBody>
      </p:sp>
      <p:pic>
        <p:nvPicPr>
          <p:cNvPr id="4" name="Picture 4">
            <a:extLst>
              <a:ext uri="{FF2B5EF4-FFF2-40B4-BE49-F238E27FC236}">
                <a16:creationId xmlns:a16="http://schemas.microsoft.com/office/drawing/2014/main" id="{D7BDBB2F-C8FF-8345-BA2D-89E3BF7F933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66588" y="2420887"/>
            <a:ext cx="7530263" cy="3214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Box 2"/>
          <p:cNvSpPr txBox="1">
            <a:spLocks noChangeArrowheads="1"/>
          </p:cNvSpPr>
          <p:nvPr/>
        </p:nvSpPr>
        <p:spPr bwMode="auto">
          <a:xfrm>
            <a:off x="2288906" y="2420715"/>
            <a:ext cx="7776864" cy="1138773"/>
          </a:xfrm>
          <a:prstGeom prst="rect">
            <a:avLst/>
          </a:prstGeom>
          <a:noFill/>
          <a:ln w="9525">
            <a:noFill/>
            <a:miter lim="800000"/>
            <a:headEnd/>
            <a:tailEnd/>
          </a:ln>
        </p:spPr>
        <p:txBody>
          <a:bodyPr wrap="square">
            <a:spAutoFit/>
          </a:bodyPr>
          <a:lstStyle/>
          <a:p>
            <a:pPr>
              <a:defRPr/>
            </a:pPr>
            <a:r>
              <a:rPr lang="en-AU" sz="2400" b="1" dirty="0">
                <a:solidFill>
                  <a:prstClr val="black">
                    <a:lumMod val="75000"/>
                    <a:lumOff val="25000"/>
                  </a:prstClr>
                </a:solidFill>
                <a:latin typeface="Century Gothic" panose="020F0302020204030204"/>
              </a:rPr>
              <a:t>Initial resistance </a:t>
            </a:r>
            <a:r>
              <a:rPr lang="en-AU" sz="2200" dirty="0">
                <a:solidFill>
                  <a:prstClr val="black">
                    <a:lumMod val="75000"/>
                    <a:lumOff val="25000"/>
                  </a:prstClr>
                </a:solidFill>
                <a:latin typeface="Century Gothic" panose="020F0302020204030204"/>
              </a:rPr>
              <a:t>to this task may be because of the energy and creativity required to make the changes:</a:t>
            </a:r>
          </a:p>
          <a:p>
            <a:pPr>
              <a:defRPr/>
            </a:pPr>
            <a:r>
              <a:rPr lang="en-AU" sz="2200" dirty="0">
                <a:solidFill>
                  <a:prstClr val="black">
                    <a:lumMod val="75000"/>
                    <a:lumOff val="25000"/>
                  </a:prstClr>
                </a:solidFill>
                <a:latin typeface="Century Gothic" panose="020F0302020204030204"/>
              </a:rPr>
              <a:t>struggling with new roles and responsibilities.</a:t>
            </a:r>
          </a:p>
        </p:txBody>
      </p:sp>
      <p:sp>
        <p:nvSpPr>
          <p:cNvPr id="7" name="Rectangle 6">
            <a:extLst>
              <a:ext uri="{FF2B5EF4-FFF2-40B4-BE49-F238E27FC236}">
                <a16:creationId xmlns:a16="http://schemas.microsoft.com/office/drawing/2014/main" id="{73FB409A-3CED-0745-BFF9-CC5848303A2F}"/>
              </a:ext>
            </a:extLst>
          </p:cNvPr>
          <p:cNvSpPr/>
          <p:nvPr/>
        </p:nvSpPr>
        <p:spPr>
          <a:xfrm>
            <a:off x="2639616" y="1196752"/>
            <a:ext cx="8135938" cy="122396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1000"/>
              </a:spcAft>
              <a:defRPr/>
            </a:pPr>
            <a:r>
              <a:rPr lang="en-AU" sz="3600" dirty="0">
                <a:ln w="0">
                  <a:noFill/>
                </a:ln>
                <a:solidFill>
                  <a:srgbClr val="8AB833">
                    <a:lumMod val="75000"/>
                  </a:srgbClr>
                </a:solidFill>
                <a:latin typeface="Century Gothic" panose="020F0302020204030204"/>
                <a:ea typeface="Calibri"/>
                <a:cs typeface="Times New Roman"/>
              </a:rPr>
              <a:t>3. To adjust to the environment</a:t>
            </a:r>
            <a:r>
              <a:rPr lang="en-AU" sz="2400" dirty="0">
                <a:ln w="0">
                  <a:noFill/>
                </a:ln>
                <a:solidFill>
                  <a:srgbClr val="8AB833">
                    <a:lumMod val="75000"/>
                  </a:srgbClr>
                </a:solidFill>
                <a:latin typeface="Century Gothic" panose="020F0302020204030204"/>
                <a:ea typeface="Calibri"/>
                <a:cs typeface="Times New Roman"/>
              </a:rPr>
              <a:t> </a:t>
            </a:r>
            <a:br>
              <a:rPr lang="en-AU" sz="2400" dirty="0">
                <a:ln w="0">
                  <a:noFill/>
                </a:ln>
                <a:solidFill>
                  <a:srgbClr val="8AB833">
                    <a:lumMod val="75000"/>
                  </a:srgbClr>
                </a:solidFill>
                <a:latin typeface="Century Gothic" panose="020F0302020204030204"/>
                <a:ea typeface="Calibri"/>
                <a:cs typeface="Times New Roman"/>
              </a:rPr>
            </a:br>
            <a:r>
              <a:rPr lang="en-AU" sz="2200" dirty="0">
                <a:ln w="0">
                  <a:noFill/>
                </a:ln>
                <a:solidFill>
                  <a:srgbClr val="8AB833">
                    <a:lumMod val="75000"/>
                  </a:srgbClr>
                </a:solidFill>
                <a:latin typeface="Century Gothic" panose="020F0302020204030204"/>
                <a:ea typeface="Calibri"/>
                <a:cs typeface="Times New Roman"/>
              </a:rPr>
              <a:t>in which the significant person or object has been lost</a:t>
            </a:r>
          </a:p>
        </p:txBody>
      </p:sp>
      <p:sp>
        <p:nvSpPr>
          <p:cNvPr id="9" name="TextBox 2">
            <a:extLst>
              <a:ext uri="{FF2B5EF4-FFF2-40B4-BE49-F238E27FC236}">
                <a16:creationId xmlns:a16="http://schemas.microsoft.com/office/drawing/2014/main" id="{280EE593-DA3C-0B4C-8C07-D1C4F4BD0617}"/>
              </a:ext>
            </a:extLst>
          </p:cNvPr>
          <p:cNvSpPr txBox="1">
            <a:spLocks noChangeArrowheads="1"/>
          </p:cNvSpPr>
          <p:nvPr/>
        </p:nvSpPr>
        <p:spPr bwMode="auto">
          <a:xfrm>
            <a:off x="4151784" y="3644677"/>
            <a:ext cx="4608512" cy="2800767"/>
          </a:xfrm>
          <a:prstGeom prst="rect">
            <a:avLst/>
          </a:prstGeom>
          <a:noFill/>
          <a:ln w="9525">
            <a:noFill/>
            <a:miter lim="800000"/>
            <a:headEnd/>
            <a:tailEnd/>
          </a:ln>
        </p:spPr>
        <p:txBody>
          <a:bodyPr wrap="square">
            <a:spAutoFit/>
          </a:bodyPr>
          <a:lstStyle/>
          <a:p>
            <a:pPr>
              <a:defRPr/>
            </a:pPr>
            <a:r>
              <a:rPr lang="en-AU" sz="2400" b="1" dirty="0">
                <a:solidFill>
                  <a:prstClr val="black">
                    <a:lumMod val="75000"/>
                    <a:lumOff val="25000"/>
                  </a:prstClr>
                </a:solidFill>
                <a:latin typeface="Century Gothic" panose="020F0302020204030204"/>
              </a:rPr>
              <a:t>Automatic response </a:t>
            </a:r>
            <a:br>
              <a:rPr lang="en-AU" sz="2400" b="1" dirty="0">
                <a:solidFill>
                  <a:prstClr val="black">
                    <a:lumMod val="75000"/>
                    <a:lumOff val="25000"/>
                  </a:prstClr>
                </a:solidFill>
                <a:latin typeface="Century Gothic" panose="020F0302020204030204"/>
              </a:rPr>
            </a:br>
            <a:r>
              <a:rPr lang="en-AU" sz="2400" dirty="0">
                <a:solidFill>
                  <a:prstClr val="black">
                    <a:lumMod val="75000"/>
                    <a:lumOff val="25000"/>
                  </a:prstClr>
                </a:solidFill>
                <a:latin typeface="Century Gothic" panose="020F0302020204030204"/>
              </a:rPr>
              <a:t>might be:</a:t>
            </a:r>
          </a:p>
          <a:p>
            <a:pPr>
              <a:lnSpc>
                <a:spcPct val="150000"/>
              </a:lnSpc>
              <a:defRPr/>
            </a:pPr>
            <a:r>
              <a:rPr lang="en-AU" sz="2400" dirty="0">
                <a:solidFill>
                  <a:prstClr val="black">
                    <a:lumMod val="75000"/>
                    <a:lumOff val="25000"/>
                  </a:prstClr>
                </a:solidFill>
                <a:latin typeface="Century Gothic" panose="020F0302020204030204"/>
              </a:rPr>
              <a:t>“I’ve never done that before”</a:t>
            </a:r>
          </a:p>
          <a:p>
            <a:pPr>
              <a:lnSpc>
                <a:spcPct val="150000"/>
              </a:lnSpc>
              <a:defRPr/>
            </a:pPr>
            <a:r>
              <a:rPr lang="en-AU" sz="2400" dirty="0">
                <a:solidFill>
                  <a:prstClr val="black">
                    <a:lumMod val="75000"/>
                    <a:lumOff val="25000"/>
                  </a:prstClr>
                </a:solidFill>
                <a:latin typeface="Century Gothic" panose="020F0302020204030204"/>
              </a:rPr>
              <a:t>“I’m too old to learn that”</a:t>
            </a:r>
          </a:p>
          <a:p>
            <a:pPr>
              <a:lnSpc>
                <a:spcPct val="150000"/>
              </a:lnSpc>
              <a:defRPr/>
            </a:pPr>
            <a:r>
              <a:rPr lang="en-AU" sz="2400" dirty="0">
                <a:solidFill>
                  <a:prstClr val="black">
                    <a:lumMod val="75000"/>
                    <a:lumOff val="25000"/>
                  </a:prstClr>
                </a:solidFill>
                <a:latin typeface="Century Gothic" panose="020F0302020204030204"/>
              </a:rPr>
              <a:t>“I don’t want to risk failing”</a:t>
            </a:r>
          </a:p>
          <a:p>
            <a:pPr marL="715963" lvl="1" indent="-258763">
              <a:defRPr/>
            </a:pPr>
            <a:endParaRPr lang="en-AU" sz="2000" dirty="0">
              <a:solidFill>
                <a:prstClr val="black">
                  <a:lumMod val="75000"/>
                  <a:lumOff val="25000"/>
                </a:prstClr>
              </a:solidFill>
              <a:latin typeface="Century Gothic" panose="020F0302020204030204"/>
            </a:endParaRPr>
          </a:p>
        </p:txBody>
      </p:sp>
      <p:pic>
        <p:nvPicPr>
          <p:cNvPr id="5" name="Picture 4">
            <a:extLst>
              <a:ext uri="{FF2B5EF4-FFF2-40B4-BE49-F238E27FC236}">
                <a16:creationId xmlns:a16="http://schemas.microsoft.com/office/drawing/2014/main" id="{F5F632BE-84A7-9445-9E35-7E3122370195}"/>
              </a:ext>
            </a:extLst>
          </p:cNvPr>
          <p:cNvPicPr>
            <a:picLocks noChangeAspect="1"/>
          </p:cNvPicPr>
          <p:nvPr/>
        </p:nvPicPr>
        <p:blipFill>
          <a:blip r:embed="rId3" cstate="print">
            <a:alphaModFix amt="48000"/>
            <a:extLst>
              <a:ext uri="{28A0092B-C50C-407E-A947-70E740481C1C}">
                <a14:useLocalDpi xmlns:a14="http://schemas.microsoft.com/office/drawing/2010/main" val="0"/>
              </a:ext>
            </a:extLst>
          </a:blip>
          <a:stretch>
            <a:fillRect/>
          </a:stretch>
        </p:blipFill>
        <p:spPr>
          <a:xfrm>
            <a:off x="2616492" y="4365104"/>
            <a:ext cx="1487542" cy="1613524"/>
          </a:xfrm>
          <a:prstGeom prst="ellipse">
            <a:avLst/>
          </a:prstGeom>
          <a:ln>
            <a:noFill/>
          </a:ln>
          <a:effectLst>
            <a:softEdge rad="11250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5971A-24CC-4254-A680-31F2C01572D0}"/>
              </a:ext>
            </a:extLst>
          </p:cNvPr>
          <p:cNvSpPr>
            <a:spLocks noGrp="1"/>
          </p:cNvSpPr>
          <p:nvPr>
            <p:ph type="title"/>
          </p:nvPr>
        </p:nvSpPr>
        <p:spPr>
          <a:xfrm>
            <a:off x="2581656" y="2304288"/>
            <a:ext cx="7022592" cy="2258568"/>
          </a:xfrm>
        </p:spPr>
        <p:txBody>
          <a:bodyPr anchor="ctr">
            <a:normAutofit/>
          </a:bodyPr>
          <a:lstStyle/>
          <a:p>
            <a:r>
              <a:rPr lang="en-GB" dirty="0"/>
              <a:t>How do we understand loss, grief and bereavement?</a:t>
            </a:r>
          </a:p>
        </p:txBody>
      </p:sp>
    </p:spTree>
    <p:extLst>
      <p:ext uri="{BB962C8B-B14F-4D97-AF65-F5344CB8AC3E}">
        <p14:creationId xmlns:p14="http://schemas.microsoft.com/office/powerpoint/2010/main" val="37679324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Box 2"/>
          <p:cNvSpPr txBox="1">
            <a:spLocks noChangeArrowheads="1"/>
          </p:cNvSpPr>
          <p:nvPr/>
        </p:nvSpPr>
        <p:spPr bwMode="auto">
          <a:xfrm>
            <a:off x="7248128" y="2371131"/>
            <a:ext cx="3206234" cy="3139321"/>
          </a:xfrm>
          <a:prstGeom prst="rect">
            <a:avLst/>
          </a:prstGeom>
          <a:noFill/>
          <a:ln w="9525">
            <a:noFill/>
            <a:miter lim="800000"/>
            <a:headEnd/>
            <a:tailEnd/>
          </a:ln>
        </p:spPr>
        <p:txBody>
          <a:bodyPr wrap="square">
            <a:spAutoFit/>
          </a:bodyPr>
          <a:lstStyle/>
          <a:p>
            <a:pPr lvl="1"/>
            <a:r>
              <a:rPr lang="en-AU" sz="2200" dirty="0">
                <a:solidFill>
                  <a:srgbClr val="C0CF3A">
                    <a:lumMod val="75000"/>
                  </a:srgbClr>
                </a:solidFill>
                <a:latin typeface="Century Gothic" panose="020F0302020204030204"/>
              </a:rPr>
              <a:t>External</a:t>
            </a:r>
            <a:r>
              <a:rPr lang="en-AU" sz="2200" dirty="0">
                <a:solidFill>
                  <a:srgbClr val="594A41"/>
                </a:solidFill>
                <a:latin typeface="Century Gothic" panose="020F0302020204030204"/>
              </a:rPr>
              <a:t> </a:t>
            </a:r>
          </a:p>
          <a:p>
            <a:pPr marL="800100" lvl="1" indent="-342900">
              <a:buFont typeface="Arial" panose="020B0604020202020204" pitchFamily="34" charset="0"/>
              <a:buChar char="•"/>
            </a:pPr>
            <a:r>
              <a:rPr lang="en-AU" sz="2200" dirty="0">
                <a:solidFill>
                  <a:srgbClr val="594A41"/>
                </a:solidFill>
                <a:latin typeface="Century Gothic" panose="020F0302020204030204"/>
              </a:rPr>
              <a:t>living tasks </a:t>
            </a:r>
            <a:br>
              <a:rPr lang="en-AU" sz="2200" dirty="0">
                <a:solidFill>
                  <a:srgbClr val="594A41"/>
                </a:solidFill>
                <a:latin typeface="Century Gothic" panose="020F0302020204030204"/>
              </a:rPr>
            </a:br>
            <a:r>
              <a:rPr lang="en-AU" sz="2200" dirty="0">
                <a:solidFill>
                  <a:srgbClr val="594A41"/>
                </a:solidFill>
                <a:latin typeface="Century Gothic" panose="020F0302020204030204"/>
              </a:rPr>
              <a:t>e.g. finances, meals, parenting skills, environment/</a:t>
            </a:r>
            <a:br>
              <a:rPr lang="en-AU" sz="2200" dirty="0">
                <a:solidFill>
                  <a:srgbClr val="594A41"/>
                </a:solidFill>
                <a:latin typeface="Century Gothic" panose="020F0302020204030204"/>
              </a:rPr>
            </a:br>
            <a:r>
              <a:rPr lang="en-AU" sz="2200" dirty="0">
                <a:solidFill>
                  <a:srgbClr val="594A41"/>
                </a:solidFill>
                <a:latin typeface="Century Gothic" panose="020F0302020204030204"/>
              </a:rPr>
              <a:t>context, work</a:t>
            </a:r>
          </a:p>
          <a:p>
            <a:pPr lvl="1"/>
            <a:endParaRPr lang="en-AU" sz="2200" dirty="0">
              <a:solidFill>
                <a:srgbClr val="594A41"/>
              </a:solidFill>
              <a:latin typeface="Century Gothic" panose="020F0302020204030204"/>
            </a:endParaRPr>
          </a:p>
          <a:p>
            <a:pPr lvl="1"/>
            <a:endParaRPr lang="en-AU" sz="2200" dirty="0">
              <a:solidFill>
                <a:srgbClr val="594A41"/>
              </a:solidFill>
              <a:latin typeface="Century Gothic" panose="020F0302020204030204"/>
            </a:endParaRPr>
          </a:p>
        </p:txBody>
      </p:sp>
      <p:sp>
        <p:nvSpPr>
          <p:cNvPr id="5" name="Rectangle 4">
            <a:extLst>
              <a:ext uri="{FF2B5EF4-FFF2-40B4-BE49-F238E27FC236}">
                <a16:creationId xmlns:a16="http://schemas.microsoft.com/office/drawing/2014/main" id="{C48310D6-DDEE-3249-BBFC-FD2D9D9ACAD1}"/>
              </a:ext>
            </a:extLst>
          </p:cNvPr>
          <p:cNvSpPr/>
          <p:nvPr/>
        </p:nvSpPr>
        <p:spPr>
          <a:xfrm>
            <a:off x="2639616" y="1196752"/>
            <a:ext cx="8135938" cy="122396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1000"/>
              </a:spcAft>
              <a:defRPr/>
            </a:pPr>
            <a:r>
              <a:rPr lang="en-AU" sz="3600" dirty="0">
                <a:ln w="0">
                  <a:noFill/>
                </a:ln>
                <a:solidFill>
                  <a:srgbClr val="8AB833">
                    <a:lumMod val="75000"/>
                  </a:srgbClr>
                </a:solidFill>
                <a:latin typeface="Century Gothic" panose="020F0302020204030204"/>
                <a:ea typeface="Calibri"/>
                <a:cs typeface="Times New Roman"/>
              </a:rPr>
              <a:t>3. To adjust to the environment</a:t>
            </a:r>
            <a:r>
              <a:rPr lang="en-AU" sz="2400" dirty="0">
                <a:ln w="0">
                  <a:noFill/>
                </a:ln>
                <a:solidFill>
                  <a:srgbClr val="8AB833">
                    <a:lumMod val="75000"/>
                  </a:srgbClr>
                </a:solidFill>
                <a:latin typeface="Century Gothic" panose="020F0302020204030204"/>
                <a:ea typeface="Calibri"/>
                <a:cs typeface="Times New Roman"/>
              </a:rPr>
              <a:t> </a:t>
            </a:r>
            <a:br>
              <a:rPr lang="en-AU" sz="2400" dirty="0">
                <a:ln w="0">
                  <a:noFill/>
                </a:ln>
                <a:solidFill>
                  <a:srgbClr val="8AB833">
                    <a:lumMod val="75000"/>
                  </a:srgbClr>
                </a:solidFill>
                <a:latin typeface="Century Gothic" panose="020F0302020204030204"/>
                <a:ea typeface="Calibri"/>
                <a:cs typeface="Times New Roman"/>
              </a:rPr>
            </a:br>
            <a:r>
              <a:rPr lang="en-AU" sz="2200" dirty="0">
                <a:ln w="0">
                  <a:noFill/>
                </a:ln>
                <a:solidFill>
                  <a:srgbClr val="8AB833">
                    <a:lumMod val="75000"/>
                  </a:srgbClr>
                </a:solidFill>
                <a:latin typeface="Century Gothic" panose="020F0302020204030204"/>
                <a:ea typeface="Calibri"/>
                <a:cs typeface="Times New Roman"/>
              </a:rPr>
              <a:t>in which the significant person or object has been lost</a:t>
            </a:r>
          </a:p>
        </p:txBody>
      </p:sp>
      <p:sp>
        <p:nvSpPr>
          <p:cNvPr id="3" name="Rectangle 2">
            <a:extLst>
              <a:ext uri="{FF2B5EF4-FFF2-40B4-BE49-F238E27FC236}">
                <a16:creationId xmlns:a16="http://schemas.microsoft.com/office/drawing/2014/main" id="{05977754-1FEA-134D-8809-1AFB45A570B4}"/>
              </a:ext>
            </a:extLst>
          </p:cNvPr>
          <p:cNvSpPr/>
          <p:nvPr/>
        </p:nvSpPr>
        <p:spPr>
          <a:xfrm>
            <a:off x="4080613" y="2310804"/>
            <a:ext cx="1508746" cy="461665"/>
          </a:xfrm>
          <a:prstGeom prst="rect">
            <a:avLst/>
          </a:prstGeom>
        </p:spPr>
        <p:txBody>
          <a:bodyPr wrap="none">
            <a:spAutoFit/>
          </a:bodyPr>
          <a:lstStyle/>
          <a:p>
            <a:r>
              <a:rPr lang="en-AU" sz="2400" dirty="0">
                <a:solidFill>
                  <a:prstClr val="black">
                    <a:lumMod val="65000"/>
                    <a:lumOff val="35000"/>
                  </a:prstClr>
                </a:solidFill>
                <a:latin typeface="Century Gothic" panose="020F0302020204030204"/>
              </a:rPr>
              <a:t>Subtasks</a:t>
            </a:r>
            <a:r>
              <a:rPr lang="en-AU" dirty="0">
                <a:solidFill>
                  <a:srgbClr val="594A41"/>
                </a:solidFill>
                <a:latin typeface="Arial" charset="0"/>
              </a:rPr>
              <a:t>:</a:t>
            </a:r>
          </a:p>
        </p:txBody>
      </p:sp>
      <p:graphicFrame>
        <p:nvGraphicFramePr>
          <p:cNvPr id="10" name="Diagram 9">
            <a:extLst>
              <a:ext uri="{FF2B5EF4-FFF2-40B4-BE49-F238E27FC236}">
                <a16:creationId xmlns:a16="http://schemas.microsoft.com/office/drawing/2014/main" id="{C68ACBB5-F5F9-B64D-8BFD-05C627501212}"/>
              </a:ext>
            </a:extLst>
          </p:cNvPr>
          <p:cNvGraphicFramePr/>
          <p:nvPr/>
        </p:nvGraphicFramePr>
        <p:xfrm>
          <a:off x="5159897" y="2289553"/>
          <a:ext cx="2776843" cy="32208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a:extLst>
              <a:ext uri="{FF2B5EF4-FFF2-40B4-BE49-F238E27FC236}">
                <a16:creationId xmlns:a16="http://schemas.microsoft.com/office/drawing/2014/main" id="{2C6EE78F-57D7-D64A-8153-A41662DB5302}"/>
              </a:ext>
            </a:extLst>
          </p:cNvPr>
          <p:cNvSpPr/>
          <p:nvPr/>
        </p:nvSpPr>
        <p:spPr>
          <a:xfrm>
            <a:off x="1600447" y="2982432"/>
            <a:ext cx="3920682" cy="2800767"/>
          </a:xfrm>
          <a:prstGeom prst="rect">
            <a:avLst/>
          </a:prstGeom>
        </p:spPr>
        <p:txBody>
          <a:bodyPr wrap="square">
            <a:spAutoFit/>
          </a:bodyPr>
          <a:lstStyle/>
          <a:p>
            <a:pPr lvl="1"/>
            <a:r>
              <a:rPr lang="en-AU" sz="2200" dirty="0">
                <a:solidFill>
                  <a:srgbClr val="029676">
                    <a:lumMod val="75000"/>
                  </a:srgbClr>
                </a:solidFill>
                <a:latin typeface="Century Gothic" panose="020F0302020204030204"/>
              </a:rPr>
              <a:t>Spiritual</a:t>
            </a:r>
          </a:p>
          <a:p>
            <a:pPr marL="800100" lvl="1" indent="-342900">
              <a:buFont typeface="Arial" panose="020B0604020202020204" pitchFamily="34" charset="0"/>
              <a:buChar char="•"/>
            </a:pPr>
            <a:r>
              <a:rPr lang="en-AU" sz="2200" dirty="0">
                <a:solidFill>
                  <a:srgbClr val="594A41"/>
                </a:solidFill>
                <a:latin typeface="Century Gothic" panose="020F0302020204030204"/>
              </a:rPr>
              <a:t>loss of direction, search for meaning</a:t>
            </a:r>
          </a:p>
          <a:p>
            <a:pPr marL="800100" lvl="1" indent="-342900">
              <a:buFont typeface="Arial" panose="020B0604020202020204" pitchFamily="34" charset="0"/>
              <a:buChar char="•"/>
            </a:pPr>
            <a:r>
              <a:rPr lang="en-AU" sz="2200" dirty="0">
                <a:solidFill>
                  <a:srgbClr val="594A41"/>
                </a:solidFill>
                <a:latin typeface="Century Gothic" panose="020F0302020204030204"/>
              </a:rPr>
              <a:t>challenge to basic beliefs</a:t>
            </a:r>
          </a:p>
          <a:p>
            <a:pPr marL="800100" lvl="1" indent="-342900">
              <a:buFont typeface="Arial" panose="020B0604020202020204" pitchFamily="34" charset="0"/>
              <a:buChar char="•"/>
            </a:pPr>
            <a:r>
              <a:rPr lang="en-AU" sz="2200" dirty="0">
                <a:solidFill>
                  <a:srgbClr val="594A41"/>
                </a:solidFill>
                <a:latin typeface="Century Gothic" panose="020F0302020204030204"/>
              </a:rPr>
              <a:t>learning to live without answers </a:t>
            </a:r>
            <a:br>
              <a:rPr lang="en-AU" sz="2200" dirty="0">
                <a:solidFill>
                  <a:srgbClr val="594A41"/>
                </a:solidFill>
                <a:latin typeface="Century Gothic" panose="020F0302020204030204"/>
              </a:rPr>
            </a:br>
            <a:r>
              <a:rPr lang="en-AU" sz="2200" dirty="0">
                <a:solidFill>
                  <a:srgbClr val="594A41"/>
                </a:solidFill>
                <a:latin typeface="Century Gothic" panose="020F0302020204030204"/>
              </a:rPr>
              <a:t>to “why”</a:t>
            </a:r>
          </a:p>
        </p:txBody>
      </p:sp>
      <p:sp>
        <p:nvSpPr>
          <p:cNvPr id="12" name="Rectangle 11">
            <a:extLst>
              <a:ext uri="{FF2B5EF4-FFF2-40B4-BE49-F238E27FC236}">
                <a16:creationId xmlns:a16="http://schemas.microsoft.com/office/drawing/2014/main" id="{97FF0ABC-09C0-894F-9DE0-3B1492149CC0}"/>
              </a:ext>
            </a:extLst>
          </p:cNvPr>
          <p:cNvSpPr/>
          <p:nvPr/>
        </p:nvSpPr>
        <p:spPr>
          <a:xfrm>
            <a:off x="5882362" y="5229200"/>
            <a:ext cx="4572000" cy="1107996"/>
          </a:xfrm>
          <a:prstGeom prst="rect">
            <a:avLst/>
          </a:prstGeom>
        </p:spPr>
        <p:txBody>
          <a:bodyPr>
            <a:spAutoFit/>
          </a:bodyPr>
          <a:lstStyle/>
          <a:p>
            <a:pPr lvl="1"/>
            <a:r>
              <a:rPr lang="en-AU" sz="2200" dirty="0">
                <a:solidFill>
                  <a:srgbClr val="00B050"/>
                </a:solidFill>
                <a:latin typeface="Century Gothic" panose="020F0302020204030204"/>
              </a:rPr>
              <a:t>Internal</a:t>
            </a:r>
            <a:r>
              <a:rPr lang="en-AU" sz="2200" dirty="0">
                <a:solidFill>
                  <a:srgbClr val="594A41"/>
                </a:solidFill>
                <a:latin typeface="Century Gothic" panose="020F0302020204030204"/>
              </a:rPr>
              <a:t> </a:t>
            </a:r>
          </a:p>
          <a:p>
            <a:pPr lvl="1"/>
            <a:r>
              <a:rPr lang="en-AU" sz="2200" dirty="0">
                <a:solidFill>
                  <a:srgbClr val="594A41"/>
                </a:solidFill>
                <a:latin typeface="Century Gothic" panose="020F0302020204030204"/>
              </a:rPr>
              <a:t>Self-image, esteem, confidence, work efficacy</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Box 2"/>
          <p:cNvSpPr txBox="1">
            <a:spLocks noChangeArrowheads="1"/>
          </p:cNvSpPr>
          <p:nvPr/>
        </p:nvSpPr>
        <p:spPr bwMode="auto">
          <a:xfrm>
            <a:off x="2279576" y="2420714"/>
            <a:ext cx="4032448" cy="3785652"/>
          </a:xfrm>
          <a:prstGeom prst="rect">
            <a:avLst/>
          </a:prstGeom>
          <a:noFill/>
          <a:ln w="9525">
            <a:noFill/>
            <a:miter lim="800000"/>
            <a:headEnd/>
            <a:tailEnd/>
          </a:ln>
        </p:spPr>
        <p:txBody>
          <a:bodyPr wrap="square">
            <a:spAutoFit/>
          </a:bodyPr>
          <a:lstStyle/>
          <a:p>
            <a:pPr>
              <a:defRPr/>
            </a:pPr>
            <a:r>
              <a:rPr lang="en-US" sz="2400" b="1" dirty="0">
                <a:solidFill>
                  <a:prstClr val="black">
                    <a:lumMod val="65000"/>
                    <a:lumOff val="35000"/>
                  </a:prstClr>
                </a:solidFill>
                <a:latin typeface="Century Gothic" panose="020F0302020204030204"/>
              </a:rPr>
              <a:t>Challenges</a:t>
            </a:r>
          </a:p>
          <a:p>
            <a:pPr>
              <a:defRPr/>
            </a:pPr>
            <a:r>
              <a:rPr lang="en-US" sz="2200" dirty="0">
                <a:solidFill>
                  <a:prstClr val="black">
                    <a:lumMod val="65000"/>
                    <a:lumOff val="35000"/>
                  </a:prstClr>
                </a:solidFill>
                <a:latin typeface="Century Gothic" panose="020F0302020204030204"/>
              </a:rPr>
              <a:t>Loss of roles played by deceased</a:t>
            </a:r>
          </a:p>
          <a:p>
            <a:pPr>
              <a:defRPr/>
            </a:pPr>
            <a:endParaRPr lang="en-US" sz="1000" dirty="0">
              <a:solidFill>
                <a:prstClr val="black">
                  <a:lumMod val="65000"/>
                  <a:lumOff val="35000"/>
                </a:prstClr>
              </a:solidFill>
              <a:latin typeface="Century Gothic" panose="020F0302020204030204"/>
            </a:endParaRPr>
          </a:p>
          <a:p>
            <a:pPr>
              <a:defRPr/>
            </a:pPr>
            <a:r>
              <a:rPr lang="en-US" sz="2200" dirty="0">
                <a:solidFill>
                  <a:prstClr val="black">
                    <a:lumMod val="65000"/>
                    <a:lumOff val="35000"/>
                  </a:prstClr>
                </a:solidFill>
                <a:latin typeface="Century Gothic" panose="020F0302020204030204"/>
              </a:rPr>
              <a:t>New view of the world</a:t>
            </a:r>
          </a:p>
          <a:p>
            <a:pPr>
              <a:defRPr/>
            </a:pPr>
            <a:endParaRPr lang="en-US" sz="1000" dirty="0">
              <a:solidFill>
                <a:prstClr val="black">
                  <a:lumMod val="65000"/>
                  <a:lumOff val="35000"/>
                </a:prstClr>
              </a:solidFill>
              <a:latin typeface="Century Gothic" panose="020F0302020204030204"/>
            </a:endParaRPr>
          </a:p>
          <a:p>
            <a:pPr>
              <a:defRPr/>
            </a:pPr>
            <a:r>
              <a:rPr lang="en-US" sz="2200" dirty="0">
                <a:solidFill>
                  <a:prstClr val="black">
                    <a:lumMod val="65000"/>
                    <a:lumOff val="35000"/>
                  </a:prstClr>
                </a:solidFill>
                <a:latin typeface="Century Gothic" panose="020F0302020204030204"/>
              </a:rPr>
              <a:t>Secondary losses &amp; changes</a:t>
            </a:r>
          </a:p>
          <a:p>
            <a:pPr>
              <a:defRPr/>
            </a:pPr>
            <a:endParaRPr lang="en-US" sz="1000" dirty="0">
              <a:solidFill>
                <a:prstClr val="black">
                  <a:lumMod val="65000"/>
                  <a:lumOff val="35000"/>
                </a:prstClr>
              </a:solidFill>
              <a:latin typeface="Century Gothic" panose="020F0302020204030204"/>
            </a:endParaRPr>
          </a:p>
          <a:p>
            <a:pPr>
              <a:defRPr/>
            </a:pPr>
            <a:r>
              <a:rPr lang="en-US" sz="2200" dirty="0">
                <a:solidFill>
                  <a:prstClr val="black">
                    <a:lumMod val="65000"/>
                    <a:lumOff val="35000"/>
                  </a:prstClr>
                </a:solidFill>
                <a:latin typeface="Century Gothic" panose="020F0302020204030204"/>
              </a:rPr>
              <a:t>Finding new patterns </a:t>
            </a:r>
            <a:br>
              <a:rPr lang="en-US" sz="2200" dirty="0">
                <a:solidFill>
                  <a:prstClr val="black">
                    <a:lumMod val="65000"/>
                    <a:lumOff val="35000"/>
                  </a:prstClr>
                </a:solidFill>
                <a:latin typeface="Century Gothic" panose="020F0302020204030204"/>
              </a:rPr>
            </a:br>
            <a:r>
              <a:rPr lang="en-US" sz="2200" dirty="0">
                <a:solidFill>
                  <a:prstClr val="black">
                    <a:lumMod val="65000"/>
                    <a:lumOff val="35000"/>
                  </a:prstClr>
                </a:solidFill>
                <a:latin typeface="Century Gothic" panose="020F0302020204030204"/>
              </a:rPr>
              <a:t>to replace old ones</a:t>
            </a:r>
          </a:p>
          <a:p>
            <a:pPr>
              <a:defRPr/>
            </a:pPr>
            <a:endParaRPr lang="en-US" sz="1000" dirty="0">
              <a:solidFill>
                <a:prstClr val="black">
                  <a:lumMod val="65000"/>
                  <a:lumOff val="35000"/>
                </a:prstClr>
              </a:solidFill>
              <a:latin typeface="Century Gothic" panose="020F0302020204030204"/>
            </a:endParaRPr>
          </a:p>
          <a:p>
            <a:pPr>
              <a:defRPr/>
            </a:pPr>
            <a:r>
              <a:rPr lang="en-US" sz="2200" dirty="0">
                <a:solidFill>
                  <a:prstClr val="black">
                    <a:lumMod val="65000"/>
                    <a:lumOff val="35000"/>
                  </a:prstClr>
                </a:solidFill>
                <a:latin typeface="Century Gothic" panose="020F0302020204030204"/>
              </a:rPr>
              <a:t>Redefining new roles </a:t>
            </a:r>
            <a:br>
              <a:rPr lang="en-US" sz="2200" dirty="0">
                <a:solidFill>
                  <a:prstClr val="black">
                    <a:lumMod val="65000"/>
                    <a:lumOff val="35000"/>
                  </a:prstClr>
                </a:solidFill>
                <a:latin typeface="Century Gothic" panose="020F0302020204030204"/>
              </a:rPr>
            </a:br>
            <a:r>
              <a:rPr lang="en-US" sz="2200" dirty="0">
                <a:solidFill>
                  <a:prstClr val="black">
                    <a:lumMod val="65000"/>
                    <a:lumOff val="35000"/>
                  </a:prstClr>
                </a:solidFill>
                <a:latin typeface="Century Gothic" panose="020F0302020204030204"/>
              </a:rPr>
              <a:t>&amp; self in new roles</a:t>
            </a:r>
            <a:endParaRPr lang="en-AU" sz="2200" dirty="0">
              <a:solidFill>
                <a:prstClr val="black">
                  <a:lumMod val="65000"/>
                  <a:lumOff val="35000"/>
                </a:prstClr>
              </a:solidFill>
              <a:latin typeface="Century Gothic" panose="020F0302020204030204"/>
            </a:endParaRPr>
          </a:p>
        </p:txBody>
      </p:sp>
      <p:sp>
        <p:nvSpPr>
          <p:cNvPr id="24580" name="TextBox 3"/>
          <p:cNvSpPr txBox="1">
            <a:spLocks noChangeArrowheads="1"/>
          </p:cNvSpPr>
          <p:nvPr/>
        </p:nvSpPr>
        <p:spPr bwMode="auto">
          <a:xfrm>
            <a:off x="6707585" y="2420715"/>
            <a:ext cx="3331988" cy="4081117"/>
          </a:xfrm>
          <a:prstGeom prst="rect">
            <a:avLst/>
          </a:prstGeom>
          <a:noFill/>
          <a:ln w="9525">
            <a:noFill/>
            <a:miter lim="800000"/>
            <a:headEnd/>
            <a:tailEnd/>
          </a:ln>
        </p:spPr>
        <p:txBody>
          <a:bodyPr wrap="square">
            <a:spAutoFit/>
          </a:bodyPr>
          <a:lstStyle/>
          <a:p>
            <a:pPr>
              <a:lnSpc>
                <a:spcPct val="80000"/>
              </a:lnSpc>
              <a:defRPr/>
            </a:pPr>
            <a:r>
              <a:rPr lang="en-US" sz="2400" b="1" dirty="0">
                <a:solidFill>
                  <a:prstClr val="black">
                    <a:lumMod val="65000"/>
                    <a:lumOff val="35000"/>
                  </a:prstClr>
                </a:solidFill>
                <a:latin typeface="Century Gothic" panose="020F0302020204030204"/>
              </a:rPr>
              <a:t>Blockages</a:t>
            </a:r>
          </a:p>
          <a:p>
            <a:pPr>
              <a:lnSpc>
                <a:spcPct val="80000"/>
              </a:lnSpc>
              <a:defRPr/>
            </a:pPr>
            <a:r>
              <a:rPr lang="en-US" sz="2200" dirty="0">
                <a:solidFill>
                  <a:prstClr val="black">
                    <a:lumMod val="65000"/>
                    <a:lumOff val="35000"/>
                  </a:prstClr>
                </a:solidFill>
                <a:latin typeface="Century Gothic" panose="020F0302020204030204"/>
              </a:rPr>
              <a:t>Remaining helpless</a:t>
            </a:r>
          </a:p>
          <a:p>
            <a:pPr>
              <a:defRPr/>
            </a:pPr>
            <a:endParaRPr lang="en-US" sz="1000" dirty="0">
              <a:solidFill>
                <a:prstClr val="black">
                  <a:lumMod val="65000"/>
                  <a:lumOff val="35000"/>
                </a:prstClr>
              </a:solidFill>
              <a:latin typeface="Century Gothic" panose="020F0302020204030204"/>
            </a:endParaRPr>
          </a:p>
          <a:p>
            <a:pPr>
              <a:defRPr/>
            </a:pPr>
            <a:r>
              <a:rPr lang="en-US" sz="2200" dirty="0">
                <a:solidFill>
                  <a:prstClr val="black">
                    <a:lumMod val="65000"/>
                    <a:lumOff val="35000"/>
                  </a:prstClr>
                </a:solidFill>
                <a:latin typeface="Century Gothic" panose="020F0302020204030204"/>
              </a:rPr>
              <a:t>Refusing to adopt </a:t>
            </a:r>
            <a:br>
              <a:rPr lang="en-US" sz="2200" dirty="0">
                <a:solidFill>
                  <a:prstClr val="black">
                    <a:lumMod val="65000"/>
                    <a:lumOff val="35000"/>
                  </a:prstClr>
                </a:solidFill>
                <a:latin typeface="Century Gothic" panose="020F0302020204030204"/>
              </a:rPr>
            </a:br>
            <a:r>
              <a:rPr lang="en-US" sz="2200" dirty="0">
                <a:solidFill>
                  <a:prstClr val="black">
                    <a:lumMod val="65000"/>
                    <a:lumOff val="35000"/>
                  </a:prstClr>
                </a:solidFill>
                <a:latin typeface="Century Gothic" panose="020F0302020204030204"/>
              </a:rPr>
              <a:t>new roles</a:t>
            </a:r>
          </a:p>
          <a:p>
            <a:pPr>
              <a:defRPr/>
            </a:pPr>
            <a:endParaRPr lang="en-US" sz="1000" dirty="0">
              <a:solidFill>
                <a:prstClr val="black">
                  <a:lumMod val="65000"/>
                  <a:lumOff val="35000"/>
                </a:prstClr>
              </a:solidFill>
              <a:latin typeface="Century Gothic" panose="020F0302020204030204"/>
            </a:endParaRPr>
          </a:p>
          <a:p>
            <a:pPr>
              <a:defRPr/>
            </a:pPr>
            <a:r>
              <a:rPr lang="en-US" sz="2200" dirty="0">
                <a:solidFill>
                  <a:prstClr val="black">
                    <a:lumMod val="65000"/>
                    <a:lumOff val="35000"/>
                  </a:prstClr>
                </a:solidFill>
                <a:latin typeface="Century Gothic" panose="020F0302020204030204"/>
              </a:rPr>
              <a:t>Staying stuck in </a:t>
            </a:r>
            <a:br>
              <a:rPr lang="en-US" sz="2200" dirty="0">
                <a:solidFill>
                  <a:prstClr val="black">
                    <a:lumMod val="65000"/>
                    <a:lumOff val="35000"/>
                  </a:prstClr>
                </a:solidFill>
                <a:latin typeface="Century Gothic" panose="020F0302020204030204"/>
              </a:rPr>
            </a:br>
            <a:r>
              <a:rPr lang="en-US" sz="2200" dirty="0">
                <a:solidFill>
                  <a:prstClr val="black">
                    <a:lumMod val="65000"/>
                    <a:lumOff val="35000"/>
                  </a:prstClr>
                </a:solidFill>
                <a:latin typeface="Century Gothic" panose="020F0302020204030204"/>
              </a:rPr>
              <a:t>old roles</a:t>
            </a:r>
          </a:p>
          <a:p>
            <a:pPr>
              <a:defRPr/>
            </a:pPr>
            <a:endParaRPr lang="en-US" sz="1000" dirty="0">
              <a:solidFill>
                <a:prstClr val="black">
                  <a:lumMod val="65000"/>
                  <a:lumOff val="35000"/>
                </a:prstClr>
              </a:solidFill>
              <a:latin typeface="Century Gothic" panose="020F0302020204030204"/>
            </a:endParaRPr>
          </a:p>
          <a:p>
            <a:pPr>
              <a:defRPr/>
            </a:pPr>
            <a:r>
              <a:rPr lang="en-US" sz="2200" dirty="0">
                <a:solidFill>
                  <a:prstClr val="black">
                    <a:lumMod val="65000"/>
                    <a:lumOff val="35000"/>
                  </a:prstClr>
                </a:solidFill>
                <a:latin typeface="Century Gothic" panose="020F0302020204030204"/>
              </a:rPr>
              <a:t>Refusing to acclimatise and adapt</a:t>
            </a:r>
          </a:p>
          <a:p>
            <a:pPr>
              <a:defRPr/>
            </a:pPr>
            <a:endParaRPr lang="en-US" sz="1000" dirty="0">
              <a:solidFill>
                <a:prstClr val="black">
                  <a:lumMod val="65000"/>
                  <a:lumOff val="35000"/>
                </a:prstClr>
              </a:solidFill>
              <a:latin typeface="Century Gothic" panose="020F0302020204030204"/>
            </a:endParaRPr>
          </a:p>
          <a:p>
            <a:pPr>
              <a:defRPr/>
            </a:pPr>
            <a:r>
              <a:rPr lang="en-US" sz="2200" dirty="0">
                <a:solidFill>
                  <a:prstClr val="black">
                    <a:lumMod val="65000"/>
                    <a:lumOff val="35000"/>
                  </a:prstClr>
                </a:solidFill>
                <a:latin typeface="Century Gothic" panose="020F0302020204030204"/>
              </a:rPr>
              <a:t>Refusing to redefine self and new goals</a:t>
            </a:r>
          </a:p>
        </p:txBody>
      </p:sp>
      <p:sp>
        <p:nvSpPr>
          <p:cNvPr id="6" name="Rectangle 5">
            <a:extLst>
              <a:ext uri="{FF2B5EF4-FFF2-40B4-BE49-F238E27FC236}">
                <a16:creationId xmlns:a16="http://schemas.microsoft.com/office/drawing/2014/main" id="{3B49B311-B370-7142-ADEE-4613AAA5D680}"/>
              </a:ext>
            </a:extLst>
          </p:cNvPr>
          <p:cNvSpPr/>
          <p:nvPr/>
        </p:nvSpPr>
        <p:spPr>
          <a:xfrm>
            <a:off x="2639616" y="1196752"/>
            <a:ext cx="8135938" cy="122396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1000"/>
              </a:spcAft>
              <a:defRPr/>
            </a:pPr>
            <a:r>
              <a:rPr lang="en-AU" sz="3600" dirty="0">
                <a:ln w="0">
                  <a:noFill/>
                </a:ln>
                <a:solidFill>
                  <a:srgbClr val="8AB833">
                    <a:lumMod val="75000"/>
                  </a:srgbClr>
                </a:solidFill>
                <a:latin typeface="Century Gothic" panose="020F0302020204030204"/>
                <a:ea typeface="Calibri"/>
                <a:cs typeface="Times New Roman"/>
              </a:rPr>
              <a:t>3. To adjust to the environment</a:t>
            </a:r>
            <a:r>
              <a:rPr lang="en-AU" sz="2400" dirty="0">
                <a:ln w="0">
                  <a:noFill/>
                </a:ln>
                <a:solidFill>
                  <a:srgbClr val="8AB833">
                    <a:lumMod val="75000"/>
                  </a:srgbClr>
                </a:solidFill>
                <a:latin typeface="Century Gothic" panose="020F0302020204030204"/>
                <a:ea typeface="Calibri"/>
                <a:cs typeface="Times New Roman"/>
              </a:rPr>
              <a:t> </a:t>
            </a:r>
            <a:br>
              <a:rPr lang="en-AU" sz="2400" dirty="0">
                <a:ln w="0">
                  <a:noFill/>
                </a:ln>
                <a:solidFill>
                  <a:srgbClr val="8AB833">
                    <a:lumMod val="75000"/>
                  </a:srgbClr>
                </a:solidFill>
                <a:latin typeface="Century Gothic" panose="020F0302020204030204"/>
                <a:ea typeface="Calibri"/>
                <a:cs typeface="Times New Roman"/>
              </a:rPr>
            </a:br>
            <a:r>
              <a:rPr lang="en-AU" sz="2200" dirty="0">
                <a:ln w="0">
                  <a:noFill/>
                </a:ln>
                <a:solidFill>
                  <a:srgbClr val="8AB833">
                    <a:lumMod val="75000"/>
                  </a:srgbClr>
                </a:solidFill>
                <a:latin typeface="Century Gothic" panose="020F0302020204030204"/>
                <a:ea typeface="Calibri"/>
                <a:cs typeface="Times New Roman"/>
              </a:rPr>
              <a:t>in which the significant person or object has been lost</a:t>
            </a:r>
          </a:p>
        </p:txBody>
      </p:sp>
      <p:sp>
        <p:nvSpPr>
          <p:cNvPr id="9" name="Rounded Rectangle 8">
            <a:extLst>
              <a:ext uri="{FF2B5EF4-FFF2-40B4-BE49-F238E27FC236}">
                <a16:creationId xmlns:a16="http://schemas.microsoft.com/office/drawing/2014/main" id="{2F0C439C-01A1-2540-B355-4728D472C1DB}"/>
              </a:ext>
            </a:extLst>
          </p:cNvPr>
          <p:cNvSpPr/>
          <p:nvPr/>
        </p:nvSpPr>
        <p:spPr>
          <a:xfrm rot="5400000">
            <a:off x="4569512" y="4235237"/>
            <a:ext cx="3785653" cy="156610"/>
          </a:xfrm>
          <a:prstGeom prst="roundRect">
            <a:avLst/>
          </a:prstGeom>
          <a:solidFill>
            <a:schemeClr val="accent3">
              <a:lumMod val="60000"/>
              <a:lumOff val="40000"/>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panose="020F0302020204030204"/>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19EDE9-58A4-ED41-9251-331BB781321D}"/>
              </a:ext>
            </a:extLst>
          </p:cNvPr>
          <p:cNvSpPr/>
          <p:nvPr/>
        </p:nvSpPr>
        <p:spPr>
          <a:xfrm>
            <a:off x="2207568" y="1196752"/>
            <a:ext cx="8135938" cy="122396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1000"/>
              </a:spcAft>
              <a:defRPr/>
            </a:pPr>
            <a:r>
              <a:rPr lang="en-AU" sz="3600" dirty="0">
                <a:ln w="0">
                  <a:noFill/>
                </a:ln>
                <a:solidFill>
                  <a:srgbClr val="5256B2"/>
                </a:solidFill>
                <a:latin typeface="Century Gothic" panose="020F0302020204030204"/>
                <a:ea typeface="Calibri"/>
                <a:cs typeface="Times New Roman"/>
              </a:rPr>
              <a:t>4. To find an enduring connection</a:t>
            </a:r>
            <a:r>
              <a:rPr lang="en-AU" sz="2400" dirty="0">
                <a:ln w="0">
                  <a:noFill/>
                </a:ln>
                <a:solidFill>
                  <a:srgbClr val="5256B2"/>
                </a:solidFill>
                <a:latin typeface="Century Gothic" panose="020F0302020204030204"/>
                <a:ea typeface="Calibri"/>
                <a:cs typeface="Times New Roman"/>
              </a:rPr>
              <a:t> </a:t>
            </a:r>
            <a:br>
              <a:rPr lang="en-AU" sz="2400" dirty="0">
                <a:ln w="0">
                  <a:noFill/>
                </a:ln>
                <a:solidFill>
                  <a:srgbClr val="5256B2"/>
                </a:solidFill>
                <a:latin typeface="Century Gothic" panose="020F0302020204030204"/>
                <a:ea typeface="Calibri"/>
                <a:cs typeface="Times New Roman"/>
              </a:rPr>
            </a:br>
            <a:r>
              <a:rPr lang="en-AU" sz="2200" dirty="0">
                <a:ln w="0">
                  <a:noFill/>
                </a:ln>
                <a:solidFill>
                  <a:srgbClr val="5256B2"/>
                </a:solidFill>
                <a:latin typeface="Century Gothic" panose="020F0302020204030204"/>
                <a:ea typeface="Calibri"/>
                <a:cs typeface="Times New Roman"/>
              </a:rPr>
              <a:t>with what has been lost in the midst of embarking on life</a:t>
            </a:r>
          </a:p>
        </p:txBody>
      </p:sp>
      <p:pic>
        <p:nvPicPr>
          <p:cNvPr id="4" name="Picture 4">
            <a:extLst>
              <a:ext uri="{FF2B5EF4-FFF2-40B4-BE49-F238E27FC236}">
                <a16:creationId xmlns:a16="http://schemas.microsoft.com/office/drawing/2014/main" id="{C27F74F8-E9DD-334C-B3D7-AEC22DA1BB9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66588" y="2420887"/>
            <a:ext cx="7530263" cy="3214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Box 3"/>
          <p:cNvSpPr txBox="1">
            <a:spLocks noChangeArrowheads="1"/>
          </p:cNvSpPr>
          <p:nvPr/>
        </p:nvSpPr>
        <p:spPr bwMode="auto">
          <a:xfrm>
            <a:off x="2207568" y="2284784"/>
            <a:ext cx="7344816" cy="1107996"/>
          </a:xfrm>
          <a:prstGeom prst="rect">
            <a:avLst/>
          </a:prstGeom>
          <a:noFill/>
          <a:ln w="9525">
            <a:noFill/>
            <a:miter lim="800000"/>
            <a:headEnd/>
            <a:tailEnd/>
          </a:ln>
        </p:spPr>
        <p:txBody>
          <a:bodyPr wrap="square">
            <a:spAutoFit/>
          </a:bodyPr>
          <a:lstStyle/>
          <a:p>
            <a:r>
              <a:rPr lang="en-AU" sz="2200" dirty="0">
                <a:solidFill>
                  <a:srgbClr val="594A41"/>
                </a:solidFill>
                <a:latin typeface="Century Gothic" panose="020F0302020204030204"/>
              </a:rPr>
              <a:t>Initial resistance to this task may be fear of losing the balance between the past and the unknown future.</a:t>
            </a:r>
          </a:p>
          <a:p>
            <a:endParaRPr lang="en-AU" sz="2200" dirty="0">
              <a:solidFill>
                <a:srgbClr val="594A41"/>
              </a:solidFill>
              <a:latin typeface="Century Gothic" panose="020F0302020204030204"/>
            </a:endParaRPr>
          </a:p>
        </p:txBody>
      </p:sp>
      <p:sp>
        <p:nvSpPr>
          <p:cNvPr id="5" name="Rectangle 4">
            <a:extLst>
              <a:ext uri="{FF2B5EF4-FFF2-40B4-BE49-F238E27FC236}">
                <a16:creationId xmlns:a16="http://schemas.microsoft.com/office/drawing/2014/main" id="{9C8D5B32-FF60-8E4C-95B0-CD882EBFC4F6}"/>
              </a:ext>
            </a:extLst>
          </p:cNvPr>
          <p:cNvSpPr/>
          <p:nvPr/>
        </p:nvSpPr>
        <p:spPr>
          <a:xfrm>
            <a:off x="2207568" y="1196752"/>
            <a:ext cx="8135938" cy="122396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1000"/>
              </a:spcAft>
              <a:defRPr/>
            </a:pPr>
            <a:r>
              <a:rPr lang="en-AU" sz="3600" dirty="0">
                <a:ln w="0">
                  <a:noFill/>
                </a:ln>
                <a:solidFill>
                  <a:srgbClr val="616BB2"/>
                </a:solidFill>
                <a:latin typeface="Century Gothic" panose="020F0302020204030204"/>
                <a:ea typeface="Calibri"/>
                <a:cs typeface="Times New Roman"/>
              </a:rPr>
              <a:t>4. To find an enduring connection</a:t>
            </a:r>
            <a:r>
              <a:rPr lang="en-AU" sz="2400" dirty="0">
                <a:ln w="0">
                  <a:noFill/>
                </a:ln>
                <a:solidFill>
                  <a:srgbClr val="616BB2"/>
                </a:solidFill>
                <a:latin typeface="Century Gothic" panose="020F0302020204030204"/>
                <a:ea typeface="Calibri"/>
                <a:cs typeface="Times New Roman"/>
              </a:rPr>
              <a:t> </a:t>
            </a:r>
            <a:br>
              <a:rPr lang="en-AU" sz="2400" dirty="0">
                <a:ln w="0">
                  <a:noFill/>
                </a:ln>
                <a:solidFill>
                  <a:srgbClr val="616BB2"/>
                </a:solidFill>
                <a:latin typeface="Century Gothic" panose="020F0302020204030204"/>
                <a:ea typeface="Calibri"/>
                <a:cs typeface="Times New Roman"/>
              </a:rPr>
            </a:br>
            <a:r>
              <a:rPr lang="en-AU" sz="2200" dirty="0">
                <a:ln w="0">
                  <a:noFill/>
                </a:ln>
                <a:solidFill>
                  <a:srgbClr val="616BB2"/>
                </a:solidFill>
                <a:latin typeface="Century Gothic" panose="020F0302020204030204"/>
                <a:ea typeface="Calibri"/>
                <a:cs typeface="Times New Roman"/>
              </a:rPr>
              <a:t>with what has been lost in the midst of embarking on life</a:t>
            </a:r>
          </a:p>
        </p:txBody>
      </p:sp>
      <p:graphicFrame>
        <p:nvGraphicFramePr>
          <p:cNvPr id="7" name="Diagram 6">
            <a:extLst>
              <a:ext uri="{FF2B5EF4-FFF2-40B4-BE49-F238E27FC236}">
                <a16:creationId xmlns:a16="http://schemas.microsoft.com/office/drawing/2014/main" id="{29D1124F-9E8A-654D-83A2-45947DE48AA0}"/>
              </a:ext>
            </a:extLst>
          </p:cNvPr>
          <p:cNvGraphicFramePr/>
          <p:nvPr/>
        </p:nvGraphicFramePr>
        <p:xfrm>
          <a:off x="-672752" y="3789040"/>
          <a:ext cx="13324972" cy="25622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5854504A-3B24-C54F-AAA3-1863D883E2AA}"/>
              </a:ext>
            </a:extLst>
          </p:cNvPr>
          <p:cNvSpPr/>
          <p:nvPr/>
        </p:nvSpPr>
        <p:spPr>
          <a:xfrm>
            <a:off x="3935761" y="3227989"/>
            <a:ext cx="4302781" cy="430887"/>
          </a:xfrm>
          <a:prstGeom prst="rect">
            <a:avLst/>
          </a:prstGeom>
        </p:spPr>
        <p:txBody>
          <a:bodyPr wrap="none">
            <a:spAutoFit/>
          </a:bodyPr>
          <a:lstStyle/>
          <a:p>
            <a:r>
              <a:rPr lang="en-AU" sz="2200" b="1" dirty="0">
                <a:solidFill>
                  <a:srgbClr val="616BB2"/>
                </a:solidFill>
                <a:latin typeface="Century Gothic" panose="020F0302020204030204"/>
              </a:rPr>
              <a:t>Automatic response might be: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Box 2"/>
          <p:cNvSpPr txBox="1">
            <a:spLocks noChangeArrowheads="1"/>
          </p:cNvSpPr>
          <p:nvPr/>
        </p:nvSpPr>
        <p:spPr bwMode="auto">
          <a:xfrm>
            <a:off x="2241443" y="2456038"/>
            <a:ext cx="4034095" cy="3847207"/>
          </a:xfrm>
          <a:prstGeom prst="rect">
            <a:avLst/>
          </a:prstGeom>
          <a:noFill/>
          <a:ln w="9525">
            <a:noFill/>
            <a:miter lim="800000"/>
            <a:headEnd/>
            <a:tailEnd/>
          </a:ln>
        </p:spPr>
        <p:txBody>
          <a:bodyPr wrap="square">
            <a:spAutoFit/>
          </a:bodyPr>
          <a:lstStyle/>
          <a:p>
            <a:pPr>
              <a:defRPr/>
            </a:pPr>
            <a:r>
              <a:rPr lang="en-US" sz="2400" b="1" dirty="0">
                <a:solidFill>
                  <a:prstClr val="black">
                    <a:lumMod val="65000"/>
                    <a:lumOff val="35000"/>
                  </a:prstClr>
                </a:solidFill>
                <a:latin typeface="Century Gothic" panose="020F0302020204030204"/>
              </a:rPr>
              <a:t>Challenges</a:t>
            </a:r>
            <a:br>
              <a:rPr lang="en-US" sz="2400" b="1" dirty="0">
                <a:solidFill>
                  <a:srgbClr val="616BB2"/>
                </a:solidFill>
                <a:latin typeface="Century Gothic" panose="020F0302020204030204"/>
              </a:rPr>
            </a:br>
            <a:endParaRPr lang="en-US" sz="600" b="1" dirty="0">
              <a:solidFill>
                <a:srgbClr val="616BB2"/>
              </a:solidFill>
              <a:latin typeface="Century Gothic" panose="020F0302020204030204"/>
            </a:endParaRPr>
          </a:p>
          <a:p>
            <a:pPr>
              <a:defRPr/>
            </a:pPr>
            <a:r>
              <a:rPr lang="en-US" sz="2400" dirty="0">
                <a:solidFill>
                  <a:srgbClr val="594A41"/>
                </a:solidFill>
                <a:latin typeface="Century Gothic" panose="020F0302020204030204"/>
              </a:rPr>
              <a:t>Accepting loss</a:t>
            </a:r>
          </a:p>
          <a:p>
            <a:pPr>
              <a:defRPr/>
            </a:pPr>
            <a:endParaRPr lang="en-US" sz="1000" dirty="0">
              <a:solidFill>
                <a:srgbClr val="594A41"/>
              </a:solidFill>
              <a:latin typeface="Century Gothic" panose="020F0302020204030204"/>
            </a:endParaRPr>
          </a:p>
          <a:p>
            <a:pPr>
              <a:defRPr/>
            </a:pPr>
            <a:r>
              <a:rPr lang="en-US" sz="2400" dirty="0">
                <a:solidFill>
                  <a:srgbClr val="594A41"/>
                </a:solidFill>
                <a:latin typeface="Century Gothic" panose="020F0302020204030204"/>
              </a:rPr>
              <a:t>Moving forward with life</a:t>
            </a:r>
          </a:p>
          <a:p>
            <a:pPr>
              <a:defRPr/>
            </a:pPr>
            <a:endParaRPr lang="en-US" sz="1000" dirty="0">
              <a:solidFill>
                <a:srgbClr val="594A41"/>
              </a:solidFill>
              <a:latin typeface="Century Gothic" panose="020F0302020204030204"/>
            </a:endParaRPr>
          </a:p>
          <a:p>
            <a:pPr>
              <a:defRPr/>
            </a:pPr>
            <a:r>
              <a:rPr lang="en-US" sz="2400" dirty="0">
                <a:solidFill>
                  <a:srgbClr val="594A41"/>
                </a:solidFill>
                <a:latin typeface="Century Gothic" panose="020F0302020204030204"/>
              </a:rPr>
              <a:t>Redefining self as whole</a:t>
            </a:r>
          </a:p>
          <a:p>
            <a:pPr>
              <a:defRPr/>
            </a:pPr>
            <a:endParaRPr lang="en-US" sz="1000" dirty="0">
              <a:solidFill>
                <a:srgbClr val="594A41"/>
              </a:solidFill>
              <a:latin typeface="Century Gothic" panose="020F0302020204030204"/>
            </a:endParaRPr>
          </a:p>
          <a:p>
            <a:pPr>
              <a:defRPr/>
            </a:pPr>
            <a:r>
              <a:rPr lang="en-US" sz="2400" dirty="0">
                <a:solidFill>
                  <a:srgbClr val="594A41"/>
                </a:solidFill>
                <a:latin typeface="Century Gothic" panose="020F0302020204030204"/>
              </a:rPr>
              <a:t>Loving again</a:t>
            </a:r>
          </a:p>
          <a:p>
            <a:pPr>
              <a:defRPr/>
            </a:pPr>
            <a:endParaRPr lang="en-US" sz="1000" dirty="0">
              <a:solidFill>
                <a:srgbClr val="594A41"/>
              </a:solidFill>
              <a:latin typeface="Century Gothic" panose="020F0302020204030204"/>
            </a:endParaRPr>
          </a:p>
          <a:p>
            <a:pPr>
              <a:defRPr/>
            </a:pPr>
            <a:r>
              <a:rPr lang="en-US" sz="2400" dirty="0">
                <a:solidFill>
                  <a:srgbClr val="594A41"/>
                </a:solidFill>
                <a:latin typeface="Century Gothic" panose="020F0302020204030204"/>
              </a:rPr>
              <a:t>Mourning is finished when the loved one is thought of without pain</a:t>
            </a:r>
          </a:p>
        </p:txBody>
      </p:sp>
      <p:sp>
        <p:nvSpPr>
          <p:cNvPr id="50178" name="TextBox 3"/>
          <p:cNvSpPr txBox="1">
            <a:spLocks noChangeArrowheads="1"/>
          </p:cNvSpPr>
          <p:nvPr/>
        </p:nvSpPr>
        <p:spPr bwMode="auto">
          <a:xfrm>
            <a:off x="6563568" y="2456038"/>
            <a:ext cx="3564880" cy="3108543"/>
          </a:xfrm>
          <a:prstGeom prst="rect">
            <a:avLst/>
          </a:prstGeom>
          <a:noFill/>
          <a:ln w="9525">
            <a:noFill/>
            <a:miter lim="800000"/>
            <a:headEnd/>
            <a:tailEnd/>
          </a:ln>
        </p:spPr>
        <p:txBody>
          <a:bodyPr wrap="square">
            <a:spAutoFit/>
          </a:bodyPr>
          <a:lstStyle/>
          <a:p>
            <a:r>
              <a:rPr lang="en-US" sz="2400" b="1" dirty="0">
                <a:solidFill>
                  <a:prstClr val="black">
                    <a:lumMod val="65000"/>
                    <a:lumOff val="35000"/>
                  </a:prstClr>
                </a:solidFill>
                <a:latin typeface="Century Gothic" panose="020F0302020204030204"/>
              </a:rPr>
              <a:t>Blockages</a:t>
            </a:r>
          </a:p>
          <a:p>
            <a:pPr>
              <a:defRPr/>
            </a:pPr>
            <a:endParaRPr lang="en-US" sz="800" b="1" dirty="0">
              <a:solidFill>
                <a:srgbClr val="616BB2"/>
              </a:solidFill>
              <a:latin typeface="Arial" charset="0"/>
            </a:endParaRPr>
          </a:p>
          <a:p>
            <a:r>
              <a:rPr lang="en-US" sz="2400" dirty="0">
                <a:solidFill>
                  <a:srgbClr val="594A41"/>
                </a:solidFill>
                <a:latin typeface="Century Gothic" panose="020F0302020204030204"/>
              </a:rPr>
              <a:t>Refusing to reinvest in new love relationships</a:t>
            </a:r>
          </a:p>
          <a:p>
            <a:endParaRPr lang="en-US" sz="1000" dirty="0">
              <a:solidFill>
                <a:srgbClr val="594A41"/>
              </a:solidFill>
              <a:latin typeface="Century Gothic" panose="020F0302020204030204"/>
            </a:endParaRPr>
          </a:p>
          <a:p>
            <a:r>
              <a:rPr lang="en-US" sz="2400" dirty="0">
                <a:solidFill>
                  <a:srgbClr val="594A41"/>
                </a:solidFill>
                <a:latin typeface="Century Gothic" panose="020F0302020204030204"/>
              </a:rPr>
              <a:t>Continuing to remain unsociable</a:t>
            </a:r>
          </a:p>
          <a:p>
            <a:r>
              <a:rPr lang="en-US" sz="1000" dirty="0">
                <a:solidFill>
                  <a:srgbClr val="594A41"/>
                </a:solidFill>
                <a:latin typeface="Century Gothic" panose="020F0302020204030204"/>
              </a:rPr>
              <a:t> </a:t>
            </a:r>
          </a:p>
          <a:p>
            <a:r>
              <a:rPr lang="en-US" sz="2400" dirty="0">
                <a:solidFill>
                  <a:srgbClr val="594A41"/>
                </a:solidFill>
                <a:latin typeface="Century Gothic" panose="020F0302020204030204"/>
              </a:rPr>
              <a:t>Focusing on what might have been</a:t>
            </a:r>
            <a:endParaRPr lang="en-AU" sz="2400" dirty="0">
              <a:solidFill>
                <a:srgbClr val="594A41"/>
              </a:solidFill>
              <a:latin typeface="Century Gothic" panose="020F0302020204030204"/>
            </a:endParaRPr>
          </a:p>
        </p:txBody>
      </p:sp>
      <p:sp>
        <p:nvSpPr>
          <p:cNvPr id="6" name="Rectangle 5">
            <a:extLst>
              <a:ext uri="{FF2B5EF4-FFF2-40B4-BE49-F238E27FC236}">
                <a16:creationId xmlns:a16="http://schemas.microsoft.com/office/drawing/2014/main" id="{BBCDAC37-E3F1-D44F-8619-E3AEC5CE5B40}"/>
              </a:ext>
            </a:extLst>
          </p:cNvPr>
          <p:cNvSpPr/>
          <p:nvPr/>
        </p:nvSpPr>
        <p:spPr>
          <a:xfrm>
            <a:off x="2207568" y="1196752"/>
            <a:ext cx="8135938" cy="122396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1000"/>
              </a:spcAft>
              <a:defRPr/>
            </a:pPr>
            <a:r>
              <a:rPr lang="en-AU" sz="3600" dirty="0">
                <a:ln w="0">
                  <a:noFill/>
                </a:ln>
                <a:solidFill>
                  <a:srgbClr val="616BB2"/>
                </a:solidFill>
                <a:latin typeface="Century Gothic" panose="020F0302020204030204"/>
                <a:ea typeface="Calibri"/>
                <a:cs typeface="Times New Roman"/>
              </a:rPr>
              <a:t>4. To find an enduring connection</a:t>
            </a:r>
            <a:r>
              <a:rPr lang="en-AU" sz="2400" dirty="0">
                <a:ln w="0">
                  <a:noFill/>
                </a:ln>
                <a:solidFill>
                  <a:srgbClr val="616BB2"/>
                </a:solidFill>
                <a:latin typeface="Century Gothic" panose="020F0302020204030204"/>
                <a:ea typeface="Calibri"/>
                <a:cs typeface="Times New Roman"/>
              </a:rPr>
              <a:t> </a:t>
            </a:r>
            <a:br>
              <a:rPr lang="en-AU" sz="2400" dirty="0">
                <a:ln w="0">
                  <a:noFill/>
                </a:ln>
                <a:solidFill>
                  <a:srgbClr val="616BB2"/>
                </a:solidFill>
                <a:latin typeface="Century Gothic" panose="020F0302020204030204"/>
                <a:ea typeface="Calibri"/>
                <a:cs typeface="Times New Roman"/>
              </a:rPr>
            </a:br>
            <a:r>
              <a:rPr lang="en-AU" sz="2200" dirty="0">
                <a:ln w="0">
                  <a:noFill/>
                </a:ln>
                <a:solidFill>
                  <a:srgbClr val="616BB2"/>
                </a:solidFill>
                <a:latin typeface="Century Gothic" panose="020F0302020204030204"/>
                <a:ea typeface="Calibri"/>
                <a:cs typeface="Times New Roman"/>
              </a:rPr>
              <a:t>with what has been lost in the midst of embarking on life</a:t>
            </a:r>
          </a:p>
        </p:txBody>
      </p:sp>
      <p:sp>
        <p:nvSpPr>
          <p:cNvPr id="9" name="Rounded Rectangle 8">
            <a:extLst>
              <a:ext uri="{FF2B5EF4-FFF2-40B4-BE49-F238E27FC236}">
                <a16:creationId xmlns:a16="http://schemas.microsoft.com/office/drawing/2014/main" id="{868A2E4D-B685-1D40-BE83-8C8C851579EB}"/>
              </a:ext>
            </a:extLst>
          </p:cNvPr>
          <p:cNvSpPr/>
          <p:nvPr/>
        </p:nvSpPr>
        <p:spPr>
          <a:xfrm rot="5400000">
            <a:off x="4613845" y="4161819"/>
            <a:ext cx="3417216" cy="157712"/>
          </a:xfrm>
          <a:prstGeom prst="roundRect">
            <a:avLst/>
          </a:prstGeom>
          <a:solidFill>
            <a:schemeClr val="accent5">
              <a:lumMod val="40000"/>
              <a:lumOff val="60000"/>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panose="020F0302020204030204"/>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616325" y="2967039"/>
            <a:ext cx="184150" cy="923925"/>
          </a:xfrm>
          <a:prstGeom prst="rect">
            <a:avLst/>
          </a:prstGeom>
          <a:noFill/>
        </p:spPr>
        <p:txBody>
          <a:bodyPr wrap="none">
            <a:spAutoFit/>
          </a:bodyPr>
          <a:lstStyle/>
          <a:p>
            <a:pPr algn="ctr" fontAlgn="auto">
              <a:spcBef>
                <a:spcPts val="0"/>
              </a:spcBef>
              <a:spcAft>
                <a:spcPts val="0"/>
              </a:spcAft>
              <a:defRPr/>
            </a:pPr>
            <a:endPar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entury Gothic" panose="020F0302020204030204"/>
            </a:endParaRPr>
          </a:p>
        </p:txBody>
      </p:sp>
      <p:sp>
        <p:nvSpPr>
          <p:cNvPr id="28680" name="Rectangle 21"/>
          <p:cNvSpPr>
            <a:spLocks noChangeArrowheads="1"/>
          </p:cNvSpPr>
          <p:nvPr/>
        </p:nvSpPr>
        <p:spPr bwMode="auto">
          <a:xfrm>
            <a:off x="3611563" y="1435831"/>
            <a:ext cx="4824412" cy="584200"/>
          </a:xfrm>
          <a:prstGeom prst="rect">
            <a:avLst/>
          </a:prstGeom>
          <a:noFill/>
          <a:ln w="9525">
            <a:noFill/>
            <a:miter lim="800000"/>
            <a:headEnd/>
            <a:tailEnd/>
          </a:ln>
        </p:spPr>
        <p:txBody>
          <a:bodyPr>
            <a:spAutoFit/>
          </a:bodyPr>
          <a:lstStyle/>
          <a:p>
            <a:pPr algn="ctr">
              <a:defRPr/>
            </a:pPr>
            <a:r>
              <a:rPr lang="en-AU" sz="3200" dirty="0">
                <a:solidFill>
                  <a:srgbClr val="5256B2"/>
                </a:solidFill>
                <a:latin typeface="Century Gothic" panose="020F0302020204030204"/>
              </a:rPr>
              <a:t>Worden’s Tasks of Grief</a:t>
            </a:r>
          </a:p>
        </p:txBody>
      </p:sp>
      <p:grpSp>
        <p:nvGrpSpPr>
          <p:cNvPr id="52228" name="Group 28"/>
          <p:cNvGrpSpPr>
            <a:grpSpLocks/>
          </p:cNvGrpSpPr>
          <p:nvPr/>
        </p:nvGrpSpPr>
        <p:grpSpPr bwMode="auto">
          <a:xfrm>
            <a:off x="2571925" y="1879600"/>
            <a:ext cx="7537275" cy="4470400"/>
            <a:chOff x="1529916" y="2248954"/>
            <a:chExt cx="6375783" cy="3641806"/>
          </a:xfrm>
        </p:grpSpPr>
        <p:pic>
          <p:nvPicPr>
            <p:cNvPr id="52229" name="Picture 15" descr="Seasons and Tasks.jpg"/>
            <p:cNvPicPr>
              <a:picLocks noChangeAspect="1"/>
            </p:cNvPicPr>
            <p:nvPr/>
          </p:nvPicPr>
          <p:blipFill rotWithShape="1">
            <a:blip r:embed="rId3"/>
            <a:srcRect t="8370" r="1062" b="7034"/>
            <a:stretch/>
          </p:blipFill>
          <p:spPr bwMode="auto">
            <a:xfrm>
              <a:off x="1529917" y="2248954"/>
              <a:ext cx="6375782" cy="3641806"/>
            </a:xfrm>
            <a:prstGeom prst="rect">
              <a:avLst/>
            </a:prstGeom>
            <a:noFill/>
            <a:ln w="9525">
              <a:noFill/>
              <a:miter lim="800000"/>
              <a:headEnd/>
              <a:tailEnd/>
            </a:ln>
          </p:spPr>
        </p:pic>
        <p:sp>
          <p:nvSpPr>
            <p:cNvPr id="22" name="Rectangle 21"/>
            <p:cNvSpPr/>
            <p:nvPr/>
          </p:nvSpPr>
          <p:spPr>
            <a:xfrm>
              <a:off x="1529916" y="3068752"/>
              <a:ext cx="1098268" cy="360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latin typeface="Century Gothic" panose="020F0302020204030204"/>
              </a:endParaRPr>
            </a:p>
          </p:txBody>
        </p:sp>
        <p:sp>
          <p:nvSpPr>
            <p:cNvPr id="27" name="Rectangle 26"/>
            <p:cNvSpPr/>
            <p:nvPr/>
          </p:nvSpPr>
          <p:spPr>
            <a:xfrm>
              <a:off x="6951805" y="3038124"/>
              <a:ext cx="953894" cy="360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latin typeface="Century Gothic" panose="020F0302020204030204"/>
              </a:endParaRPr>
            </a:p>
          </p:txBody>
        </p:sp>
      </p:grpSp>
    </p:spTree>
  </p:cSld>
  <p:clrMapOvr>
    <a:masterClrMapping/>
  </p:clrMapOvr>
  <p:transition>
    <p:wedge/>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8DA8AB-661B-4420-9BF8-29510317E64D}"/>
              </a:ext>
            </a:extLst>
          </p:cNvPr>
          <p:cNvSpPr txBox="1"/>
          <p:nvPr/>
        </p:nvSpPr>
        <p:spPr>
          <a:xfrm>
            <a:off x="5636419" y="2971800"/>
            <a:ext cx="914400" cy="914400"/>
          </a:xfrm>
          <a:prstGeom prst="rect">
            <a:avLst/>
          </a:prstGeom>
          <a:noFill/>
        </p:spPr>
        <p:txBody>
          <a:bodyPr wrap="square" rtlCol="0">
            <a:spAutoFit/>
          </a:bodyPr>
          <a:lstStyle/>
          <a:p>
            <a:endParaRPr lang="en-GB" dirty="0"/>
          </a:p>
        </p:txBody>
      </p:sp>
      <p:pic>
        <p:nvPicPr>
          <p:cNvPr id="4" name="Picture 3">
            <a:extLst>
              <a:ext uri="{FF2B5EF4-FFF2-40B4-BE49-F238E27FC236}">
                <a16:creationId xmlns:a16="http://schemas.microsoft.com/office/drawing/2014/main" id="{682ADE55-DAD5-471B-85F8-1F90200B5641}"/>
              </a:ext>
            </a:extLst>
          </p:cNvPr>
          <p:cNvPicPr>
            <a:picLocks noChangeAspect="1"/>
          </p:cNvPicPr>
          <p:nvPr/>
        </p:nvPicPr>
        <p:blipFill>
          <a:blip r:embed="rId3"/>
          <a:stretch>
            <a:fillRect/>
          </a:stretch>
        </p:blipFill>
        <p:spPr>
          <a:xfrm>
            <a:off x="290896" y="200022"/>
            <a:ext cx="3599852" cy="6585856"/>
          </a:xfrm>
          <a:prstGeom prst="rect">
            <a:avLst/>
          </a:prstGeom>
        </p:spPr>
      </p:pic>
      <p:pic>
        <p:nvPicPr>
          <p:cNvPr id="5" name="Picture 4">
            <a:extLst>
              <a:ext uri="{FF2B5EF4-FFF2-40B4-BE49-F238E27FC236}">
                <a16:creationId xmlns:a16="http://schemas.microsoft.com/office/drawing/2014/main" id="{BA5EAB6D-1D80-41FE-A706-DD257704749D}"/>
              </a:ext>
            </a:extLst>
          </p:cNvPr>
          <p:cNvPicPr>
            <a:picLocks noChangeAspect="1"/>
          </p:cNvPicPr>
          <p:nvPr/>
        </p:nvPicPr>
        <p:blipFill>
          <a:blip r:embed="rId4"/>
          <a:stretch>
            <a:fillRect/>
          </a:stretch>
        </p:blipFill>
        <p:spPr>
          <a:xfrm>
            <a:off x="4230634" y="171448"/>
            <a:ext cx="3598417" cy="6614431"/>
          </a:xfrm>
          <a:prstGeom prst="rect">
            <a:avLst/>
          </a:prstGeom>
        </p:spPr>
      </p:pic>
      <p:pic>
        <p:nvPicPr>
          <p:cNvPr id="6" name="Picture 5">
            <a:extLst>
              <a:ext uri="{FF2B5EF4-FFF2-40B4-BE49-F238E27FC236}">
                <a16:creationId xmlns:a16="http://schemas.microsoft.com/office/drawing/2014/main" id="{B145478B-7070-45EA-9EEF-AE52ADB65765}"/>
              </a:ext>
            </a:extLst>
          </p:cNvPr>
          <p:cNvPicPr>
            <a:picLocks noChangeAspect="1"/>
          </p:cNvPicPr>
          <p:nvPr/>
        </p:nvPicPr>
        <p:blipFill>
          <a:blip r:embed="rId5"/>
          <a:stretch>
            <a:fillRect/>
          </a:stretch>
        </p:blipFill>
        <p:spPr>
          <a:xfrm>
            <a:off x="8168937" y="171448"/>
            <a:ext cx="3678166" cy="6614430"/>
          </a:xfrm>
          <a:prstGeom prst="rect">
            <a:avLst/>
          </a:prstGeom>
        </p:spPr>
      </p:pic>
    </p:spTree>
    <p:extLst>
      <p:ext uri="{BB962C8B-B14F-4D97-AF65-F5344CB8AC3E}">
        <p14:creationId xmlns:p14="http://schemas.microsoft.com/office/powerpoint/2010/main" val="23822554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5971A-24CC-4254-A680-31F2C01572D0}"/>
              </a:ext>
            </a:extLst>
          </p:cNvPr>
          <p:cNvSpPr>
            <a:spLocks noGrp="1"/>
          </p:cNvSpPr>
          <p:nvPr>
            <p:ph type="title"/>
          </p:nvPr>
        </p:nvSpPr>
        <p:spPr>
          <a:xfrm>
            <a:off x="2581656" y="2304288"/>
            <a:ext cx="7022592" cy="2258568"/>
          </a:xfrm>
        </p:spPr>
        <p:txBody>
          <a:bodyPr anchor="ctr">
            <a:normAutofit fontScale="90000"/>
          </a:bodyPr>
          <a:lstStyle/>
          <a:p>
            <a:pPr lvl="0"/>
            <a:r>
              <a:rPr lang="en-GB" dirty="0"/>
              <a:t>Supporting Children and Young People’s Experiences of Loss, Change and Bereavement</a:t>
            </a:r>
          </a:p>
        </p:txBody>
      </p:sp>
    </p:spTree>
    <p:extLst>
      <p:ext uri="{BB962C8B-B14F-4D97-AF65-F5344CB8AC3E}">
        <p14:creationId xmlns:p14="http://schemas.microsoft.com/office/powerpoint/2010/main" val="10095890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3841" y="365127"/>
            <a:ext cx="7886700" cy="952928"/>
          </a:xfrm>
        </p:spPr>
        <p:txBody>
          <a:bodyPr>
            <a:normAutofit/>
          </a:bodyPr>
          <a:lstStyle/>
          <a:p>
            <a:pPr algn="ctr"/>
            <a:r>
              <a:rPr lang="en-GB" sz="3200" dirty="0">
                <a:solidFill>
                  <a:srgbClr val="C00000"/>
                </a:solidFill>
                <a:cs typeface="Arial" panose="020B0604020202020204" pitchFamily="34" charset="0"/>
              </a:rPr>
              <a:t>Developmental Stages of Grief</a:t>
            </a:r>
          </a:p>
        </p:txBody>
      </p:sp>
      <p:sp>
        <p:nvSpPr>
          <p:cNvPr id="6" name="Text Placeholder 5"/>
          <p:cNvSpPr>
            <a:spLocks noGrp="1"/>
          </p:cNvSpPr>
          <p:nvPr>
            <p:ph type="body" idx="1"/>
          </p:nvPr>
        </p:nvSpPr>
        <p:spPr>
          <a:xfrm>
            <a:off x="2153842" y="1681164"/>
            <a:ext cx="3868340" cy="45719"/>
          </a:xfrm>
        </p:spPr>
        <p:txBody>
          <a:bodyPr>
            <a:normAutofit fontScale="25000" lnSpcReduction="20000"/>
          </a:bodyPr>
          <a:lstStyle/>
          <a:p>
            <a:r>
              <a:rPr lang="en-GB" dirty="0"/>
              <a:t>Brain Development </a:t>
            </a:r>
          </a:p>
        </p:txBody>
      </p:sp>
      <p:sp>
        <p:nvSpPr>
          <p:cNvPr id="10" name="Content Placeholder 9"/>
          <p:cNvSpPr>
            <a:spLocks noGrp="1"/>
          </p:cNvSpPr>
          <p:nvPr>
            <p:ph sz="quarter" idx="4"/>
          </p:nvPr>
        </p:nvSpPr>
        <p:spPr>
          <a:xfrm>
            <a:off x="6377064" y="1533226"/>
            <a:ext cx="5765581" cy="4638669"/>
          </a:xfrm>
        </p:spPr>
        <p:txBody>
          <a:bodyPr>
            <a:noAutofit/>
          </a:bodyPr>
          <a:lstStyle/>
          <a:p>
            <a:pPr marL="0" indent="0">
              <a:buNone/>
            </a:pPr>
            <a:r>
              <a:rPr lang="en-GB" altLang="en-US" sz="1800" b="1" dirty="0">
                <a:solidFill>
                  <a:srgbClr val="C00000"/>
                </a:solidFill>
                <a:cs typeface="Arial" panose="020B0604020202020204" pitchFamily="34" charset="0"/>
              </a:rPr>
              <a:t>From 0-5 years</a:t>
            </a:r>
          </a:p>
          <a:p>
            <a:pPr marL="342900" indent="-342900"/>
            <a:r>
              <a:rPr lang="en-GB" altLang="en-US" sz="1800" dirty="0">
                <a:solidFill>
                  <a:srgbClr val="C00000"/>
                </a:solidFill>
                <a:cs typeface="Arial" panose="020B0604020202020204" pitchFamily="34" charset="0"/>
              </a:rPr>
              <a:t>do not understand death is final</a:t>
            </a:r>
          </a:p>
          <a:p>
            <a:pPr marL="342900" indent="-342900"/>
            <a:r>
              <a:rPr lang="en-GB" altLang="en-US" sz="1800" dirty="0">
                <a:solidFill>
                  <a:srgbClr val="C00000"/>
                </a:solidFill>
                <a:cs typeface="Arial" panose="020B0604020202020204" pitchFamily="34" charset="0"/>
              </a:rPr>
              <a:t>have difficulty with the abstract concept of death</a:t>
            </a:r>
          </a:p>
          <a:p>
            <a:pPr marL="342900" indent="-342900"/>
            <a:r>
              <a:rPr lang="en-GB" altLang="en-US" sz="1800" dirty="0">
                <a:solidFill>
                  <a:srgbClr val="C00000"/>
                </a:solidFill>
                <a:cs typeface="Arial" panose="020B0604020202020204" pitchFamily="34" charset="0"/>
              </a:rPr>
              <a:t>Far-reaching consequence of death not apparent</a:t>
            </a:r>
          </a:p>
          <a:p>
            <a:pPr marL="342900" indent="-342900"/>
            <a:r>
              <a:rPr lang="en-GB" altLang="en-US" sz="1800" dirty="0">
                <a:solidFill>
                  <a:srgbClr val="C00000"/>
                </a:solidFill>
                <a:cs typeface="Arial" panose="020B0604020202020204" pitchFamily="34" charset="0"/>
              </a:rPr>
              <a:t>magical thinking</a:t>
            </a:r>
          </a:p>
          <a:p>
            <a:pPr marL="0" indent="0">
              <a:buNone/>
            </a:pPr>
            <a:r>
              <a:rPr lang="en-GB" sz="1800" b="1" dirty="0">
                <a:solidFill>
                  <a:srgbClr val="C00000"/>
                </a:solidFill>
                <a:cs typeface="Arial" panose="020B0604020202020204" pitchFamily="34" charset="0"/>
              </a:rPr>
              <a:t>From 5-10 years</a:t>
            </a:r>
          </a:p>
          <a:p>
            <a:r>
              <a:rPr lang="en-GB" altLang="en-US" sz="1800" dirty="0">
                <a:solidFill>
                  <a:srgbClr val="C00000"/>
                </a:solidFill>
                <a:cs typeface="Arial" panose="020B0604020202020204" pitchFamily="34" charset="0"/>
              </a:rPr>
              <a:t>develop an understanding that death is final</a:t>
            </a:r>
          </a:p>
          <a:p>
            <a:r>
              <a:rPr lang="en-GB" altLang="en-US" sz="1800" dirty="0">
                <a:solidFill>
                  <a:srgbClr val="C00000"/>
                </a:solidFill>
                <a:cs typeface="Arial" panose="020B0604020202020204" pitchFamily="34" charset="0"/>
              </a:rPr>
              <a:t>may assume dead person can still see or hear them</a:t>
            </a:r>
          </a:p>
          <a:p>
            <a:r>
              <a:rPr lang="en-GB" altLang="en-US" sz="1800" dirty="0">
                <a:solidFill>
                  <a:srgbClr val="C00000"/>
                </a:solidFill>
                <a:cs typeface="Arial" panose="020B0604020202020204" pitchFamily="34" charset="0"/>
              </a:rPr>
              <a:t>can show empathy to a bereaved friend</a:t>
            </a:r>
          </a:p>
          <a:p>
            <a:r>
              <a:rPr lang="en-GB" altLang="en-US" sz="1800" dirty="0">
                <a:solidFill>
                  <a:srgbClr val="C00000"/>
                </a:solidFill>
                <a:cs typeface="Arial" panose="020B0604020202020204" pitchFamily="34" charset="0"/>
              </a:rPr>
              <a:t>can become occupied with sense of justice/injustice</a:t>
            </a:r>
          </a:p>
          <a:p>
            <a:r>
              <a:rPr lang="en-GB" altLang="en-US" sz="1800" dirty="0">
                <a:solidFill>
                  <a:srgbClr val="C00000"/>
                </a:solidFill>
                <a:cs typeface="Arial" panose="020B0604020202020204" pitchFamily="34" charset="0"/>
              </a:rPr>
              <a:t>May experience a wide range of emotions including sadness, guilt, anger, shame, with possible pressure on boys to not express feelings</a:t>
            </a:r>
          </a:p>
          <a:p>
            <a:r>
              <a:rPr lang="en-GB" altLang="en-US" sz="1800" dirty="0">
                <a:solidFill>
                  <a:srgbClr val="C00000"/>
                </a:solidFill>
                <a:cs typeface="Arial" panose="020B0604020202020204" pitchFamily="34" charset="0"/>
              </a:rPr>
              <a:t>May worry they are to blame</a:t>
            </a:r>
          </a:p>
          <a:p>
            <a:endParaRPr lang="en-GB" sz="1800" b="1" dirty="0">
              <a:cs typeface="Arial" panose="020B0604020202020204" pitchFamily="34" charset="0"/>
            </a:endParaRPr>
          </a:p>
          <a:p>
            <a:endParaRPr lang="en-GB" sz="1800" b="1" dirty="0">
              <a:solidFill>
                <a:schemeClr val="accent1"/>
              </a:solidFill>
              <a:cs typeface="Arial" panose="020B0604020202020204" pitchFamily="34" charset="0"/>
            </a:endParaRPr>
          </a:p>
        </p:txBody>
      </p:sp>
      <p:pic>
        <p:nvPicPr>
          <p:cNvPr id="1027" name="Picture 3" descr="C:\Users\mlang\Pictures\childs-brain.jpg"/>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b="24462"/>
          <a:stretch/>
        </p:blipFill>
        <p:spPr bwMode="auto">
          <a:xfrm>
            <a:off x="49355" y="1533226"/>
            <a:ext cx="6144222" cy="4638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6885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153842" y="1316053"/>
            <a:ext cx="3868340" cy="1189023"/>
          </a:xfrm>
        </p:spPr>
        <p:txBody>
          <a:bodyPr/>
          <a:lstStyle/>
          <a:p>
            <a:endParaRPr lang="en-GB"/>
          </a:p>
        </p:txBody>
      </p:sp>
      <p:pic>
        <p:nvPicPr>
          <p:cNvPr id="7" name="Content Placeholder 6"/>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22232"/>
          <a:stretch/>
        </p:blipFill>
        <p:spPr>
          <a:xfrm>
            <a:off x="0" y="479054"/>
            <a:ext cx="6604586" cy="6013821"/>
          </a:xfrm>
        </p:spPr>
      </p:pic>
      <p:sp>
        <p:nvSpPr>
          <p:cNvPr id="6" name="Content Placeholder 5"/>
          <p:cNvSpPr>
            <a:spLocks noGrp="1"/>
          </p:cNvSpPr>
          <p:nvPr>
            <p:ph sz="quarter" idx="4"/>
          </p:nvPr>
        </p:nvSpPr>
        <p:spPr>
          <a:xfrm>
            <a:off x="6191920" y="1472751"/>
            <a:ext cx="5538141" cy="3067380"/>
          </a:xfrm>
        </p:spPr>
        <p:txBody>
          <a:bodyPr>
            <a:noAutofit/>
          </a:bodyPr>
          <a:lstStyle/>
          <a:p>
            <a:pPr marL="0" indent="0">
              <a:spcAft>
                <a:spcPts val="600"/>
              </a:spcAft>
              <a:buNone/>
            </a:pPr>
            <a:endParaRPr lang="en-US" altLang="en-US" sz="2000" b="1" dirty="0">
              <a:solidFill>
                <a:schemeClr val="bg2"/>
              </a:solidFill>
              <a:latin typeface="Segoe UI" panose="020B0502040204020203" pitchFamily="34" charset="0"/>
              <a:cs typeface="Segoe UI" panose="020B0502040204020203" pitchFamily="34" charset="0"/>
            </a:endParaRPr>
          </a:p>
          <a:p>
            <a:pPr>
              <a:spcAft>
                <a:spcPts val="600"/>
              </a:spcAft>
            </a:pPr>
            <a:r>
              <a:rPr lang="en-US" altLang="en-US" sz="2000" dirty="0">
                <a:solidFill>
                  <a:srgbClr val="C00000"/>
                </a:solidFill>
                <a:latin typeface="Segoe UI" panose="020B0502040204020203" pitchFamily="34" charset="0"/>
                <a:cs typeface="Segoe UI" panose="020B0502040204020203" pitchFamily="34" charset="0"/>
              </a:rPr>
              <a:t>Concept of death becomes more abstract</a:t>
            </a:r>
          </a:p>
          <a:p>
            <a:pPr>
              <a:spcAft>
                <a:spcPts val="600"/>
              </a:spcAft>
            </a:pPr>
            <a:r>
              <a:rPr lang="en-US" altLang="en-US" sz="2000" dirty="0">
                <a:solidFill>
                  <a:srgbClr val="C00000"/>
                </a:solidFill>
                <a:latin typeface="Segoe UI" panose="020B0502040204020203" pitchFamily="34" charset="0"/>
                <a:cs typeface="Segoe UI" panose="020B0502040204020203" pitchFamily="34" charset="0"/>
              </a:rPr>
              <a:t>Reflect on justice/injustice</a:t>
            </a:r>
          </a:p>
          <a:p>
            <a:pPr>
              <a:spcAft>
                <a:spcPts val="600"/>
              </a:spcAft>
            </a:pPr>
            <a:r>
              <a:rPr lang="en-US" altLang="en-US" sz="2000" dirty="0">
                <a:solidFill>
                  <a:srgbClr val="C00000"/>
                </a:solidFill>
                <a:latin typeface="Segoe UI" panose="020B0502040204020203" pitchFamily="34" charset="0"/>
                <a:cs typeface="Segoe UI" panose="020B0502040204020203" pitchFamily="34" charset="0"/>
              </a:rPr>
              <a:t>Understanding of death is influenced by past experiences of death and by explanations given to them at this time</a:t>
            </a:r>
          </a:p>
          <a:p>
            <a:pPr>
              <a:spcAft>
                <a:spcPts val="600"/>
              </a:spcAft>
            </a:pPr>
            <a:r>
              <a:rPr lang="en-US" altLang="en-US" sz="2000" dirty="0">
                <a:solidFill>
                  <a:srgbClr val="C00000"/>
                </a:solidFill>
                <a:latin typeface="Segoe UI" panose="020B0502040204020203" pitchFamily="34" charset="0"/>
                <a:cs typeface="Segoe UI" panose="020B0502040204020203" pitchFamily="34" charset="0"/>
              </a:rPr>
              <a:t>May have an adult understanding but lack experience and coping skills</a:t>
            </a:r>
          </a:p>
          <a:p>
            <a:pPr>
              <a:spcAft>
                <a:spcPts val="600"/>
              </a:spcAft>
            </a:pPr>
            <a:r>
              <a:rPr lang="en-US" altLang="en-US" sz="2000" dirty="0">
                <a:solidFill>
                  <a:srgbClr val="C00000"/>
                </a:solidFill>
                <a:latin typeface="Segoe UI" panose="020B0502040204020203" pitchFamily="34" charset="0"/>
                <a:cs typeface="Segoe UI" panose="020B0502040204020203" pitchFamily="34" charset="0"/>
              </a:rPr>
              <a:t>May experience a wide range of emotions and have difficulty handling them</a:t>
            </a:r>
          </a:p>
          <a:p>
            <a:pPr>
              <a:spcAft>
                <a:spcPts val="600"/>
              </a:spcAft>
            </a:pPr>
            <a:r>
              <a:rPr lang="en-US" sz="2000" dirty="0">
                <a:solidFill>
                  <a:srgbClr val="C00000"/>
                </a:solidFill>
                <a:latin typeface="Segoe UI" panose="020B0502040204020203" pitchFamily="34" charset="0"/>
                <a:cs typeface="Segoe UI" panose="020B0502040204020203" pitchFamily="34" charset="0"/>
              </a:rPr>
              <a:t>Impulsivity due to pre-frontal cortex still developing alongside risk-taking </a:t>
            </a:r>
            <a:r>
              <a:rPr lang="en-US" sz="2000" dirty="0" err="1">
                <a:solidFill>
                  <a:srgbClr val="C00000"/>
                </a:solidFill>
                <a:latin typeface="Segoe UI" panose="020B0502040204020203" pitchFamily="34" charset="0"/>
                <a:cs typeface="Segoe UI" panose="020B0502040204020203" pitchFamily="34" charset="0"/>
              </a:rPr>
              <a:t>behaviour</a:t>
            </a:r>
            <a:r>
              <a:rPr lang="en-US" sz="2000" dirty="0">
                <a:solidFill>
                  <a:srgbClr val="C00000"/>
                </a:solidFill>
                <a:latin typeface="Segoe UI" panose="020B0502040204020203" pitchFamily="34" charset="0"/>
                <a:cs typeface="Segoe UI" panose="020B0502040204020203" pitchFamily="34" charset="0"/>
              </a:rPr>
              <a:t> </a:t>
            </a:r>
            <a:endParaRPr lang="en-GB" sz="2000" dirty="0">
              <a:solidFill>
                <a:srgbClr val="C00000"/>
              </a:solidFill>
              <a:latin typeface="Segoe UI" panose="020B0502040204020203" pitchFamily="34" charset="0"/>
              <a:cs typeface="Segoe UI" panose="020B0502040204020203" pitchFamily="34" charset="0"/>
            </a:endParaRPr>
          </a:p>
          <a:p>
            <a:endParaRPr lang="en-GB" sz="2000" dirty="0"/>
          </a:p>
        </p:txBody>
      </p:sp>
      <p:sp>
        <p:nvSpPr>
          <p:cNvPr id="8" name="Title 7">
            <a:extLst>
              <a:ext uri="{FF2B5EF4-FFF2-40B4-BE49-F238E27FC236}">
                <a16:creationId xmlns:a16="http://schemas.microsoft.com/office/drawing/2014/main" id="{65ECBB16-EBBE-489B-B66C-717323151336}"/>
              </a:ext>
            </a:extLst>
          </p:cNvPr>
          <p:cNvSpPr>
            <a:spLocks noGrp="1"/>
          </p:cNvSpPr>
          <p:nvPr>
            <p:ph type="title"/>
          </p:nvPr>
        </p:nvSpPr>
        <p:spPr>
          <a:xfrm>
            <a:off x="6191920" y="365125"/>
            <a:ext cx="5163467" cy="1325563"/>
          </a:xfrm>
        </p:spPr>
        <p:txBody>
          <a:bodyPr>
            <a:normAutofit/>
          </a:bodyPr>
          <a:lstStyle/>
          <a:p>
            <a:r>
              <a:rPr lang="en-GB" sz="3200" dirty="0">
                <a:solidFill>
                  <a:srgbClr val="C00000"/>
                </a:solidFill>
              </a:rPr>
              <a:t>From 10 years to Adolescence</a:t>
            </a:r>
          </a:p>
        </p:txBody>
      </p:sp>
    </p:spTree>
    <p:extLst>
      <p:ext uri="{BB962C8B-B14F-4D97-AF65-F5344CB8AC3E}">
        <p14:creationId xmlns:p14="http://schemas.microsoft.com/office/powerpoint/2010/main" val="3925623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6E119-3A10-4057-B344-F53E3C427807}"/>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dirty="0" err="1"/>
              <a:t>Menti</a:t>
            </a:r>
            <a:r>
              <a:rPr lang="en-US" dirty="0"/>
              <a:t>: What words come into your mind when thinking of loss and bereavement? </a:t>
            </a:r>
          </a:p>
        </p:txBody>
      </p:sp>
      <p:pic>
        <p:nvPicPr>
          <p:cNvPr id="5" name="Picture 4" descr="Person with idea concept">
            <a:extLst>
              <a:ext uri="{FF2B5EF4-FFF2-40B4-BE49-F238E27FC236}">
                <a16:creationId xmlns:a16="http://schemas.microsoft.com/office/drawing/2014/main" id="{C56DA6CC-D54B-62DB-52E3-4B9531ABA4C0}"/>
              </a:ext>
            </a:extLst>
          </p:cNvPr>
          <p:cNvPicPr>
            <a:picLocks noChangeAspect="1"/>
          </p:cNvPicPr>
          <p:nvPr/>
        </p:nvPicPr>
        <p:blipFill rotWithShape="1">
          <a:blip r:embed="rId3"/>
          <a:srcRect l="27096" r="14866"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8838464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E571AA39-AE70-479E-894A-528CB5661CA9}"/>
              </a:ext>
            </a:extLst>
          </p:cNvPr>
          <p:cNvSpPr>
            <a:spLocks noGrp="1" noChangeArrowheads="1"/>
          </p:cNvSpPr>
          <p:nvPr>
            <p:ph type="body" sz="quarter" idx="13"/>
          </p:nvPr>
        </p:nvSpPr>
        <p:spPr>
          <a:xfrm>
            <a:off x="823082" y="1291614"/>
            <a:ext cx="4295155" cy="4880944"/>
          </a:xfrm>
        </p:spPr>
        <p:txBody>
          <a:bodyPr>
            <a:normAutofit/>
          </a:bodyPr>
          <a:lstStyle/>
          <a:p>
            <a:pPr marL="342900">
              <a:spcAft>
                <a:spcPts val="600"/>
              </a:spcAft>
            </a:pPr>
            <a:r>
              <a:rPr lang="en-US" altLang="en-US" sz="2400" dirty="0"/>
              <a:t>Vivid Memories</a:t>
            </a:r>
          </a:p>
          <a:p>
            <a:pPr marL="342900">
              <a:spcAft>
                <a:spcPts val="600"/>
              </a:spcAft>
            </a:pPr>
            <a:r>
              <a:rPr lang="en-US" altLang="en-US" sz="2400" dirty="0"/>
              <a:t>Sadness and longing</a:t>
            </a:r>
          </a:p>
          <a:p>
            <a:pPr marL="342900">
              <a:spcAft>
                <a:spcPts val="600"/>
              </a:spcAft>
            </a:pPr>
            <a:r>
              <a:rPr lang="en-US" altLang="en-US" sz="2400" dirty="0"/>
              <a:t>Feeling presence in room</a:t>
            </a:r>
          </a:p>
          <a:p>
            <a:pPr marL="342900">
              <a:spcAft>
                <a:spcPts val="600"/>
              </a:spcAft>
            </a:pPr>
            <a:r>
              <a:rPr lang="en-US" altLang="en-US" sz="2400" dirty="0"/>
              <a:t>Anger and acting out</a:t>
            </a:r>
          </a:p>
          <a:p>
            <a:pPr marL="342900">
              <a:spcAft>
                <a:spcPts val="600"/>
              </a:spcAft>
            </a:pPr>
            <a:r>
              <a:rPr lang="en-US" altLang="en-US" sz="2400" dirty="0"/>
              <a:t>Feelings of guilt, self-reproach and shame</a:t>
            </a:r>
          </a:p>
          <a:p>
            <a:pPr marL="342900">
              <a:spcAft>
                <a:spcPts val="600"/>
              </a:spcAft>
            </a:pPr>
            <a:r>
              <a:rPr lang="en-US" altLang="en-US" sz="2400" dirty="0"/>
              <a:t>Low energy</a:t>
            </a:r>
          </a:p>
          <a:p>
            <a:pPr marL="342900">
              <a:spcAft>
                <a:spcPts val="600"/>
              </a:spcAft>
            </a:pPr>
            <a:r>
              <a:rPr lang="en-US" altLang="en-US" sz="2400" dirty="0"/>
              <a:t>Changes in identity</a:t>
            </a:r>
          </a:p>
          <a:p>
            <a:pPr marL="342900">
              <a:spcAft>
                <a:spcPts val="600"/>
              </a:spcAft>
            </a:pPr>
            <a:r>
              <a:rPr lang="en-US" altLang="en-US" sz="2400" dirty="0"/>
              <a:t>Existential inquiry</a:t>
            </a:r>
          </a:p>
          <a:p>
            <a:pPr>
              <a:lnSpc>
                <a:spcPct val="90000"/>
              </a:lnSpc>
              <a:defRPr/>
            </a:pPr>
            <a:endParaRPr lang="en-GB" altLang="en-US" sz="2000" dirty="0">
              <a:effectLst>
                <a:outerShdw blurRad="38100" dist="38100" dir="2700000" algn="tl">
                  <a:srgbClr val="000000"/>
                </a:outerShdw>
              </a:effectLst>
              <a:latin typeface="Trebuchet MS" panose="020B0603020202020204" pitchFamily="34" charset="0"/>
            </a:endParaRPr>
          </a:p>
        </p:txBody>
      </p:sp>
      <p:sp>
        <p:nvSpPr>
          <p:cNvPr id="129028" name="Text Box 4">
            <a:extLst>
              <a:ext uri="{FF2B5EF4-FFF2-40B4-BE49-F238E27FC236}">
                <a16:creationId xmlns:a16="http://schemas.microsoft.com/office/drawing/2014/main" id="{E730C593-499E-4577-80EC-9CEDDF222D91}"/>
              </a:ext>
            </a:extLst>
          </p:cNvPr>
          <p:cNvSpPr txBox="1">
            <a:spLocks noChangeArrowheads="1"/>
          </p:cNvSpPr>
          <p:nvPr/>
        </p:nvSpPr>
        <p:spPr bwMode="auto">
          <a:xfrm>
            <a:off x="2185733" y="117044"/>
            <a:ext cx="6769100" cy="769441"/>
          </a:xfrm>
          <a:prstGeom prst="rect">
            <a:avLst/>
          </a:prstGeom>
          <a:noFill/>
          <a:ln>
            <a:noFill/>
          </a:ln>
          <a:effectLst/>
        </p:spPr>
        <p:txBody>
          <a:bodyPr>
            <a:spAutoFit/>
          </a:bodyPr>
          <a:lstStyle/>
          <a:p>
            <a:pPr>
              <a:defRPr/>
            </a:pPr>
            <a:r>
              <a:rPr lang="en-GB" altLang="en-US" sz="4400" dirty="0">
                <a:solidFill>
                  <a:schemeClr val="tx2"/>
                </a:solidFill>
                <a:latin typeface="+mn-lt"/>
              </a:rPr>
              <a:t>Common reactions to Loss</a:t>
            </a:r>
            <a:endParaRPr lang="en-US" altLang="en-US" sz="4400" dirty="0">
              <a:solidFill>
                <a:schemeClr val="tx2"/>
              </a:solidFill>
              <a:latin typeface="+mn-lt"/>
            </a:endParaRPr>
          </a:p>
        </p:txBody>
      </p:sp>
      <p:sp>
        <p:nvSpPr>
          <p:cNvPr id="129031" name="Text Box 7">
            <a:extLst>
              <a:ext uri="{FF2B5EF4-FFF2-40B4-BE49-F238E27FC236}">
                <a16:creationId xmlns:a16="http://schemas.microsoft.com/office/drawing/2014/main" id="{9D395475-C573-42AE-A7B1-23CB2B7146D5}"/>
              </a:ext>
            </a:extLst>
          </p:cNvPr>
          <p:cNvSpPr txBox="1">
            <a:spLocks noChangeArrowheads="1"/>
          </p:cNvSpPr>
          <p:nvPr/>
        </p:nvSpPr>
        <p:spPr bwMode="auto">
          <a:xfrm>
            <a:off x="6364773" y="1087457"/>
            <a:ext cx="4425131" cy="6247864"/>
          </a:xfrm>
          <a:prstGeom prst="rect">
            <a:avLst/>
          </a:prstGeom>
          <a:noFill/>
          <a:ln>
            <a:noFill/>
          </a:ln>
          <a:effectLst/>
        </p:spPr>
        <p:txBody>
          <a:bodyPr wrap="square">
            <a:spAutoFit/>
          </a:bodyPr>
          <a:lstStyle/>
          <a:p>
            <a:pPr marL="342900">
              <a:spcAft>
                <a:spcPts val="600"/>
              </a:spcAft>
            </a:pPr>
            <a:r>
              <a:rPr lang="en-US" altLang="en-US" sz="2400" dirty="0"/>
              <a:t>Low motivation due to loss of meaning</a:t>
            </a:r>
          </a:p>
          <a:p>
            <a:pPr marL="342900">
              <a:spcAft>
                <a:spcPts val="600"/>
              </a:spcAft>
            </a:pPr>
            <a:r>
              <a:rPr lang="en-US" altLang="en-US" sz="2400" dirty="0"/>
              <a:t>Poor concentration</a:t>
            </a:r>
          </a:p>
          <a:p>
            <a:pPr marL="342900">
              <a:spcAft>
                <a:spcPts val="600"/>
              </a:spcAft>
            </a:pPr>
            <a:r>
              <a:rPr lang="en-US" altLang="en-US" sz="2400" dirty="0"/>
              <a:t>Physical complaints (somatic response)</a:t>
            </a:r>
          </a:p>
          <a:p>
            <a:pPr marL="342900">
              <a:spcAft>
                <a:spcPts val="600"/>
              </a:spcAft>
            </a:pPr>
            <a:r>
              <a:rPr lang="en-US" altLang="en-US" sz="2400" dirty="0"/>
              <a:t>Sleep Disturbance</a:t>
            </a:r>
          </a:p>
          <a:p>
            <a:pPr marL="342900">
              <a:spcAft>
                <a:spcPts val="600"/>
              </a:spcAft>
            </a:pPr>
            <a:r>
              <a:rPr lang="en-US" altLang="en-US" sz="2400" dirty="0"/>
              <a:t>Bed wetting</a:t>
            </a:r>
          </a:p>
          <a:p>
            <a:pPr marL="342900">
              <a:spcAft>
                <a:spcPts val="600"/>
              </a:spcAft>
            </a:pPr>
            <a:r>
              <a:rPr lang="en-US" altLang="en-US" sz="2400" dirty="0"/>
              <a:t>Clinginess</a:t>
            </a:r>
          </a:p>
          <a:p>
            <a:pPr marL="342900">
              <a:spcAft>
                <a:spcPts val="600"/>
              </a:spcAft>
            </a:pPr>
            <a:r>
              <a:rPr lang="en-US" altLang="en-US" sz="2400" dirty="0"/>
              <a:t>Emotional regression</a:t>
            </a:r>
          </a:p>
          <a:p>
            <a:pPr marL="342900">
              <a:spcAft>
                <a:spcPts val="600"/>
              </a:spcAft>
            </a:pPr>
            <a:r>
              <a:rPr lang="en-US" altLang="en-US" sz="2400" dirty="0"/>
              <a:t>Anxiety and Vulnerability</a:t>
            </a:r>
          </a:p>
          <a:p>
            <a:pPr>
              <a:buFontTx/>
              <a:buChar char="•"/>
              <a:defRPr/>
            </a:pPr>
            <a:endParaRPr lang="en-GB" altLang="en-US" sz="2400" dirty="0">
              <a:effectLst>
                <a:outerShdw blurRad="38100" dist="38100" dir="2700000" algn="tl">
                  <a:srgbClr val="000000"/>
                </a:outerShdw>
              </a:effectLst>
            </a:endParaRPr>
          </a:p>
          <a:p>
            <a:pPr>
              <a:buFontTx/>
              <a:buChar char="•"/>
              <a:defRPr/>
            </a:pPr>
            <a:endParaRPr lang="en-GB" altLang="en-US" sz="2400" dirty="0">
              <a:effectLst>
                <a:outerShdw blurRad="38100" dist="38100" dir="2700000" algn="tl">
                  <a:srgbClr val="000000"/>
                </a:outerShdw>
              </a:effectLst>
            </a:endParaRPr>
          </a:p>
          <a:p>
            <a:pPr>
              <a:buFontTx/>
              <a:buChar char="•"/>
              <a:defRPr/>
            </a:pPr>
            <a:endParaRPr lang="en-GB" altLang="en-US" sz="2400" dirty="0">
              <a:effectLst>
                <a:outerShdw blurRad="38100" dist="38100" dir="2700000" algn="tl">
                  <a:srgbClr val="000000"/>
                </a:outerShdw>
              </a:effectLst>
            </a:endParaRPr>
          </a:p>
          <a:p>
            <a:pPr>
              <a:buFontTx/>
              <a:buChar char="•"/>
              <a:defRPr/>
            </a:pPr>
            <a:endParaRPr lang="en-GB" altLang="en-US" sz="2400" dirty="0">
              <a:effectLst>
                <a:outerShdw blurRad="38100" dist="38100" dir="2700000" algn="tl">
                  <a:srgbClr val="000000"/>
                </a:outerShdw>
              </a:effectLst>
            </a:endParaRPr>
          </a:p>
          <a:p>
            <a:pPr>
              <a:buFontTx/>
              <a:buChar char="•"/>
              <a:defRPr/>
            </a:pPr>
            <a:endParaRPr lang="en-US" altLang="en-US" sz="2400" dirty="0">
              <a:effectLst>
                <a:outerShdw blurRad="38100" dist="38100" dir="2700000" algn="tl">
                  <a:srgbClr val="000000"/>
                </a:outerShdw>
              </a:effectLst>
            </a:endParaRPr>
          </a:p>
        </p:txBody>
      </p:sp>
    </p:spTree>
    <p:extLst>
      <p:ext uri="{BB962C8B-B14F-4D97-AF65-F5344CB8AC3E}">
        <p14:creationId xmlns:p14="http://schemas.microsoft.com/office/powerpoint/2010/main" val="22435636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B3DB7E-60DA-4BC8-9572-4F0CDCC74ADF}"/>
              </a:ext>
            </a:extLst>
          </p:cNvPr>
          <p:cNvSpPr>
            <a:spLocks noGrp="1"/>
          </p:cNvSpPr>
          <p:nvPr>
            <p:ph type="body" sz="quarter" idx="13"/>
          </p:nvPr>
        </p:nvSpPr>
        <p:spPr/>
        <p:txBody>
          <a:bodyPr/>
          <a:lstStyle/>
          <a:p>
            <a:endParaRPr lang="en-GB"/>
          </a:p>
        </p:txBody>
      </p:sp>
      <p:pic>
        <p:nvPicPr>
          <p:cNvPr id="8" name="Picture 7">
            <a:extLst>
              <a:ext uri="{FF2B5EF4-FFF2-40B4-BE49-F238E27FC236}">
                <a16:creationId xmlns:a16="http://schemas.microsoft.com/office/drawing/2014/main" id="{92009810-2041-4E5C-9939-E5A897CC363B}"/>
              </a:ext>
            </a:extLst>
          </p:cNvPr>
          <p:cNvPicPr>
            <a:picLocks noChangeAspect="1"/>
          </p:cNvPicPr>
          <p:nvPr/>
        </p:nvPicPr>
        <p:blipFill>
          <a:blip r:embed="rId3"/>
          <a:stretch>
            <a:fillRect/>
          </a:stretch>
        </p:blipFill>
        <p:spPr>
          <a:xfrm>
            <a:off x="-165100" y="1011813"/>
            <a:ext cx="12398460" cy="4944487"/>
          </a:xfrm>
          <a:prstGeom prst="rect">
            <a:avLst/>
          </a:prstGeom>
        </p:spPr>
      </p:pic>
    </p:spTree>
    <p:extLst>
      <p:ext uri="{BB962C8B-B14F-4D97-AF65-F5344CB8AC3E}">
        <p14:creationId xmlns:p14="http://schemas.microsoft.com/office/powerpoint/2010/main" val="347736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762000" y="1905000"/>
            <a:ext cx="5334000" cy="3276600"/>
          </a:xfrm>
        </p:spPr>
        <p:txBody>
          <a:bodyPr>
            <a:normAutofit/>
          </a:bodyPr>
          <a:lstStyle/>
          <a:p>
            <a:endParaRPr lang="en-GB" dirty="0"/>
          </a:p>
          <a:p>
            <a:endParaRPr lang="en-GB" dirty="0"/>
          </a:p>
          <a:p>
            <a:endParaRPr lang="en-GB" dirty="0"/>
          </a:p>
          <a:p>
            <a:endParaRPr lang="en-GB" dirty="0"/>
          </a:p>
          <a:p>
            <a:r>
              <a:rPr lang="en-GB" dirty="0"/>
              <a:t>https://vimeo.com/167887527</a:t>
            </a:r>
          </a:p>
        </p:txBody>
      </p:sp>
      <p:pic>
        <p:nvPicPr>
          <p:cNvPr id="6" name="Content Placeholder 5" descr="Graphical user interface&#10;&#10;Description automatically generated with medium confidence"/>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tretch/>
        </p:blipFill>
        <p:spPr>
          <a:xfrm>
            <a:off x="5645546" y="2040730"/>
            <a:ext cx="6330554" cy="4220369"/>
          </a:xfrm>
          <a:noFill/>
        </p:spPr>
      </p:pic>
      <p:sp>
        <p:nvSpPr>
          <p:cNvPr id="3" name="Title 2"/>
          <p:cNvSpPr>
            <a:spLocks noGrp="1"/>
          </p:cNvSpPr>
          <p:nvPr>
            <p:ph type="title"/>
          </p:nvPr>
        </p:nvSpPr>
        <p:spPr>
          <a:xfrm>
            <a:off x="762000" y="715961"/>
            <a:ext cx="8877300" cy="1189037"/>
          </a:xfrm>
        </p:spPr>
        <p:txBody>
          <a:bodyPr anchor="t">
            <a:normAutofit/>
          </a:bodyPr>
          <a:lstStyle/>
          <a:p>
            <a:r>
              <a:rPr lang="en-GB" dirty="0">
                <a:solidFill>
                  <a:srgbClr val="0070C0"/>
                </a:solidFill>
              </a:rPr>
              <a:t>Talking to Children who are bereaved</a:t>
            </a:r>
          </a:p>
        </p:txBody>
      </p:sp>
    </p:spTree>
    <p:extLst>
      <p:ext uri="{BB962C8B-B14F-4D97-AF65-F5344CB8AC3E}">
        <p14:creationId xmlns:p14="http://schemas.microsoft.com/office/powerpoint/2010/main" val="26488398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AC15CB-79E1-4786-854E-7CA283BA87B4}"/>
              </a:ext>
            </a:extLst>
          </p:cNvPr>
          <p:cNvPicPr>
            <a:picLocks noChangeAspect="1"/>
          </p:cNvPicPr>
          <p:nvPr/>
        </p:nvPicPr>
        <p:blipFill>
          <a:blip r:embed="rId3"/>
          <a:stretch>
            <a:fillRect/>
          </a:stretch>
        </p:blipFill>
        <p:spPr>
          <a:xfrm>
            <a:off x="0" y="15578"/>
            <a:ext cx="12192000" cy="6826844"/>
          </a:xfrm>
          <a:prstGeom prst="rect">
            <a:avLst/>
          </a:prstGeom>
        </p:spPr>
      </p:pic>
    </p:spTree>
    <p:extLst>
      <p:ext uri="{BB962C8B-B14F-4D97-AF65-F5344CB8AC3E}">
        <p14:creationId xmlns:p14="http://schemas.microsoft.com/office/powerpoint/2010/main" val="12024525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3C8E32-2870-4A2C-9CA0-C2582C1C8A19}"/>
              </a:ext>
            </a:extLst>
          </p:cNvPr>
          <p:cNvPicPr>
            <a:picLocks noChangeAspect="1"/>
          </p:cNvPicPr>
          <p:nvPr/>
        </p:nvPicPr>
        <p:blipFill>
          <a:blip r:embed="rId3"/>
          <a:stretch>
            <a:fillRect/>
          </a:stretch>
        </p:blipFill>
        <p:spPr>
          <a:xfrm>
            <a:off x="7947" y="0"/>
            <a:ext cx="12176106" cy="6858000"/>
          </a:xfrm>
          <a:prstGeom prst="rect">
            <a:avLst/>
          </a:prstGeom>
        </p:spPr>
      </p:pic>
    </p:spTree>
    <p:extLst>
      <p:ext uri="{BB962C8B-B14F-4D97-AF65-F5344CB8AC3E}">
        <p14:creationId xmlns:p14="http://schemas.microsoft.com/office/powerpoint/2010/main" val="42156345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Balloons Are Coming To 'Fortnite' -- Here's What They Do">
            <a:extLst>
              <a:ext uri="{FF2B5EF4-FFF2-40B4-BE49-F238E27FC236}">
                <a16:creationId xmlns:a16="http://schemas.microsoft.com/office/drawing/2014/main" id="{1F8435CA-7624-425C-8630-56D3E3CCA5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4837" y="4256274"/>
            <a:ext cx="3673929"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prinkles Birthday Cake Recipe | Dr. Oetker">
            <a:extLst>
              <a:ext uri="{FF2B5EF4-FFF2-40B4-BE49-F238E27FC236}">
                <a16:creationId xmlns:a16="http://schemas.microsoft.com/office/drawing/2014/main" id="{30BF70F2-BFD1-4AD1-896A-06CC4A4BD2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4681" y="3815789"/>
            <a:ext cx="4564063" cy="27384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tters to My Dad: Write Now. Read Later. Treasure Forever.: Amazon.co.uk:  Redmond, Lea: 9781452149226: Books">
            <a:extLst>
              <a:ext uri="{FF2B5EF4-FFF2-40B4-BE49-F238E27FC236}">
                <a16:creationId xmlns:a16="http://schemas.microsoft.com/office/drawing/2014/main" id="{7DFBAE1C-18C5-43B5-898D-203206284A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3687" y="254317"/>
            <a:ext cx="5100638" cy="33209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Quick Guide to Locket Jewelry | Jewelry Guide">
            <a:extLst>
              <a:ext uri="{FF2B5EF4-FFF2-40B4-BE49-F238E27FC236}">
                <a16:creationId xmlns:a16="http://schemas.microsoft.com/office/drawing/2014/main" id="{330844D8-5C44-4B89-A66D-982A746A45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234" y="3575236"/>
            <a:ext cx="3655956" cy="273843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ersonalised Pet Memorial Tree Plaques">
            <a:extLst>
              <a:ext uri="{FF2B5EF4-FFF2-40B4-BE49-F238E27FC236}">
                <a16:creationId xmlns:a16="http://schemas.microsoft.com/office/drawing/2014/main" id="{720033A7-0B80-4DB5-A06D-6657C373AE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3318" y="1077351"/>
            <a:ext cx="2738438" cy="273843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ow to write a postcard">
            <a:extLst>
              <a:ext uri="{FF2B5EF4-FFF2-40B4-BE49-F238E27FC236}">
                <a16:creationId xmlns:a16="http://schemas.microsoft.com/office/drawing/2014/main" id="{799B4F4B-C395-4A31-AA6F-D8A76F81D1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49560" y="2737812"/>
            <a:ext cx="3174262" cy="22066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BOLUO Grandpa Picture Frame 5x7 Love Photo Frames Rustic Wood Farmhouse  Memorial Grandfather Wall Hanging or Tabletop Display, Distressed Blue  (GP57-B) : Amazon.co.uk: Home &amp; Kitchen">
            <a:extLst>
              <a:ext uri="{FF2B5EF4-FFF2-40B4-BE49-F238E27FC236}">
                <a16:creationId xmlns:a16="http://schemas.microsoft.com/office/drawing/2014/main" id="{9E1D2FEC-3B14-4736-9612-74C02E9508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1049" y="209612"/>
            <a:ext cx="4490329" cy="38941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Bumbly Teddy Bear by Jellycat - The Bear Garden">
            <a:extLst>
              <a:ext uri="{FF2B5EF4-FFF2-40B4-BE49-F238E27FC236}">
                <a16:creationId xmlns:a16="http://schemas.microsoft.com/office/drawing/2014/main" id="{B7977583-5CFB-4EAE-AB8B-0F23BCBC39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12225" y="2290762"/>
            <a:ext cx="2009775" cy="227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20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 calcmode="lin" valueType="num">
                                      <p:cBhvr additive="base">
                                        <p:cTn id="13" dur="500" fill="hold"/>
                                        <p:tgtEl>
                                          <p:spTgt spid="1030"/>
                                        </p:tgtEl>
                                        <p:attrNameLst>
                                          <p:attrName>ppt_x</p:attrName>
                                        </p:attrNameLst>
                                      </p:cBhvr>
                                      <p:tavLst>
                                        <p:tav tm="0">
                                          <p:val>
                                            <p:strVal val="#ppt_x"/>
                                          </p:val>
                                        </p:tav>
                                        <p:tav tm="100000">
                                          <p:val>
                                            <p:strVal val="#ppt_x"/>
                                          </p:val>
                                        </p:tav>
                                      </p:tavLst>
                                    </p:anim>
                                    <p:anim calcmode="lin" valueType="num">
                                      <p:cBhvr additive="base">
                                        <p:cTn id="1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anim calcmode="lin" valueType="num">
                                      <p:cBhvr additive="base">
                                        <p:cTn id="19" dur="500" fill="hold"/>
                                        <p:tgtEl>
                                          <p:spTgt spid="1032"/>
                                        </p:tgtEl>
                                        <p:attrNameLst>
                                          <p:attrName>ppt_x</p:attrName>
                                        </p:attrNameLst>
                                      </p:cBhvr>
                                      <p:tavLst>
                                        <p:tav tm="0">
                                          <p:val>
                                            <p:strVal val="#ppt_x"/>
                                          </p:val>
                                        </p:tav>
                                        <p:tav tm="100000">
                                          <p:val>
                                            <p:strVal val="#ppt_x"/>
                                          </p:val>
                                        </p:tav>
                                      </p:tavLst>
                                    </p:anim>
                                    <p:anim calcmode="lin" valueType="num">
                                      <p:cBhvr additive="base">
                                        <p:cTn id="20"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34"/>
                                        </p:tgtEl>
                                        <p:attrNameLst>
                                          <p:attrName>style.visibility</p:attrName>
                                        </p:attrNameLst>
                                      </p:cBhvr>
                                      <p:to>
                                        <p:strVal val="visible"/>
                                      </p:to>
                                    </p:set>
                                    <p:anim calcmode="lin" valueType="num">
                                      <p:cBhvr additive="base">
                                        <p:cTn id="25" dur="500" fill="hold"/>
                                        <p:tgtEl>
                                          <p:spTgt spid="1034"/>
                                        </p:tgtEl>
                                        <p:attrNameLst>
                                          <p:attrName>ppt_x</p:attrName>
                                        </p:attrNameLst>
                                      </p:cBhvr>
                                      <p:tavLst>
                                        <p:tav tm="0">
                                          <p:val>
                                            <p:strVal val="#ppt_x"/>
                                          </p:val>
                                        </p:tav>
                                        <p:tav tm="100000">
                                          <p:val>
                                            <p:strVal val="#ppt_x"/>
                                          </p:val>
                                        </p:tav>
                                      </p:tavLst>
                                    </p:anim>
                                    <p:anim calcmode="lin" valueType="num">
                                      <p:cBhvr additive="base">
                                        <p:cTn id="26" dur="500" fill="hold"/>
                                        <p:tgtEl>
                                          <p:spTgt spid="103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38"/>
                                        </p:tgtEl>
                                        <p:attrNameLst>
                                          <p:attrName>style.visibility</p:attrName>
                                        </p:attrNameLst>
                                      </p:cBhvr>
                                      <p:to>
                                        <p:strVal val="visible"/>
                                      </p:to>
                                    </p:set>
                                    <p:anim calcmode="lin" valueType="num">
                                      <p:cBhvr additive="base">
                                        <p:cTn id="31" dur="500" fill="hold"/>
                                        <p:tgtEl>
                                          <p:spTgt spid="1038"/>
                                        </p:tgtEl>
                                        <p:attrNameLst>
                                          <p:attrName>ppt_x</p:attrName>
                                        </p:attrNameLst>
                                      </p:cBhvr>
                                      <p:tavLst>
                                        <p:tav tm="0">
                                          <p:val>
                                            <p:strVal val="#ppt_x"/>
                                          </p:val>
                                        </p:tav>
                                        <p:tav tm="100000">
                                          <p:val>
                                            <p:strVal val="#ppt_x"/>
                                          </p:val>
                                        </p:tav>
                                      </p:tavLst>
                                    </p:anim>
                                    <p:anim calcmode="lin" valueType="num">
                                      <p:cBhvr additive="base">
                                        <p:cTn id="32" dur="500" fill="hold"/>
                                        <p:tgtEl>
                                          <p:spTgt spid="103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42"/>
                                        </p:tgtEl>
                                        <p:attrNameLst>
                                          <p:attrName>style.visibility</p:attrName>
                                        </p:attrNameLst>
                                      </p:cBhvr>
                                      <p:to>
                                        <p:strVal val="visible"/>
                                      </p:to>
                                    </p:set>
                                    <p:anim calcmode="lin" valueType="num">
                                      <p:cBhvr additive="base">
                                        <p:cTn id="37" dur="500" fill="hold"/>
                                        <p:tgtEl>
                                          <p:spTgt spid="1042"/>
                                        </p:tgtEl>
                                        <p:attrNameLst>
                                          <p:attrName>ppt_x</p:attrName>
                                        </p:attrNameLst>
                                      </p:cBhvr>
                                      <p:tavLst>
                                        <p:tav tm="0">
                                          <p:val>
                                            <p:strVal val="#ppt_x"/>
                                          </p:val>
                                        </p:tav>
                                        <p:tav tm="100000">
                                          <p:val>
                                            <p:strVal val="#ppt_x"/>
                                          </p:val>
                                        </p:tav>
                                      </p:tavLst>
                                    </p:anim>
                                    <p:anim calcmode="lin" valueType="num">
                                      <p:cBhvr additive="base">
                                        <p:cTn id="38" dur="500" fill="hold"/>
                                        <p:tgtEl>
                                          <p:spTgt spid="10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8E710F-CDC0-4A59-B262-C5B4FBD29F33}"/>
              </a:ext>
            </a:extLst>
          </p:cNvPr>
          <p:cNvSpPr>
            <a:spLocks noGrp="1"/>
          </p:cNvSpPr>
          <p:nvPr>
            <p:ph type="body" sz="quarter" idx="11"/>
          </p:nvPr>
        </p:nvSpPr>
        <p:spPr>
          <a:xfrm>
            <a:off x="272373" y="1904999"/>
            <a:ext cx="7555149" cy="4080753"/>
          </a:xfrm>
        </p:spPr>
        <p:txBody>
          <a:bodyPr>
            <a:normAutofit lnSpcReduction="10000"/>
          </a:bodyPr>
          <a:lstStyle/>
          <a:p>
            <a:r>
              <a:rPr lang="en-GB" sz="4400" b="0" dirty="0"/>
              <a:t>Upon hearing of the death </a:t>
            </a:r>
          </a:p>
          <a:p>
            <a:pPr marL="285750" indent="-285750">
              <a:buFontTx/>
              <a:buChar char="-"/>
            </a:pPr>
            <a:r>
              <a:rPr lang="en-GB" sz="4400" b="0" dirty="0"/>
              <a:t>Making initial contact </a:t>
            </a:r>
          </a:p>
          <a:p>
            <a:pPr marL="285750" indent="-285750">
              <a:buFontTx/>
              <a:buChar char="-"/>
            </a:pPr>
            <a:r>
              <a:rPr lang="en-GB" sz="4400" b="0" dirty="0"/>
              <a:t>What to say </a:t>
            </a:r>
          </a:p>
          <a:p>
            <a:pPr marL="285750" indent="-285750">
              <a:buFontTx/>
              <a:buChar char="-"/>
            </a:pPr>
            <a:r>
              <a:rPr lang="en-GB" sz="4400" b="0" dirty="0"/>
              <a:t>Clarify what the children/young people have been told </a:t>
            </a:r>
          </a:p>
          <a:p>
            <a:endParaRPr lang="en-GB" dirty="0"/>
          </a:p>
        </p:txBody>
      </p:sp>
      <p:pic>
        <p:nvPicPr>
          <p:cNvPr id="5" name="Picture 6">
            <a:extLst>
              <a:ext uri="{FF2B5EF4-FFF2-40B4-BE49-F238E27FC236}">
                <a16:creationId xmlns:a16="http://schemas.microsoft.com/office/drawing/2014/main" id="{98638B04-12A1-4794-AC9F-0EEBBABD26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40" r="30199" b="-3"/>
          <a:stretch/>
        </p:blipFill>
        <p:spPr bwMode="auto">
          <a:xfrm>
            <a:off x="8063369" y="1031944"/>
            <a:ext cx="3710342" cy="41496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E0E3E846-080F-4AE1-A2CC-3CC73D8E8962}"/>
              </a:ext>
            </a:extLst>
          </p:cNvPr>
          <p:cNvSpPr>
            <a:spLocks noGrp="1"/>
          </p:cNvSpPr>
          <p:nvPr>
            <p:ph type="title"/>
          </p:nvPr>
        </p:nvSpPr>
        <p:spPr>
          <a:xfrm>
            <a:off x="363165" y="715961"/>
            <a:ext cx="7016885" cy="1189037"/>
          </a:xfrm>
        </p:spPr>
        <p:txBody>
          <a:bodyPr anchor="t">
            <a:normAutofit/>
          </a:bodyPr>
          <a:lstStyle/>
          <a:p>
            <a:r>
              <a:rPr lang="en-GB" sz="4400" dirty="0">
                <a:solidFill>
                  <a:schemeClr val="accent4">
                    <a:lumMod val="50000"/>
                  </a:schemeClr>
                </a:solidFill>
              </a:rPr>
              <a:t>Three Golden Moments</a:t>
            </a:r>
          </a:p>
        </p:txBody>
      </p:sp>
    </p:spTree>
    <p:extLst>
      <p:ext uri="{BB962C8B-B14F-4D97-AF65-F5344CB8AC3E}">
        <p14:creationId xmlns:p14="http://schemas.microsoft.com/office/powerpoint/2010/main" val="37947224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8E710F-CDC0-4A59-B262-C5B4FBD29F33}"/>
              </a:ext>
            </a:extLst>
          </p:cNvPr>
          <p:cNvSpPr>
            <a:spLocks noGrp="1"/>
          </p:cNvSpPr>
          <p:nvPr>
            <p:ph type="body" sz="quarter" idx="11"/>
          </p:nvPr>
        </p:nvSpPr>
        <p:spPr>
          <a:xfrm>
            <a:off x="337226" y="1905000"/>
            <a:ext cx="5758774" cy="3840804"/>
          </a:xfrm>
        </p:spPr>
        <p:txBody>
          <a:bodyPr>
            <a:normAutofit/>
          </a:bodyPr>
          <a:lstStyle/>
          <a:p>
            <a:r>
              <a:rPr lang="en-GB" sz="4000" dirty="0"/>
              <a:t>The Funeral </a:t>
            </a:r>
          </a:p>
          <a:p>
            <a:pPr marL="285750" indent="-285750">
              <a:buFontTx/>
              <a:buChar char="-"/>
            </a:pPr>
            <a:r>
              <a:rPr lang="en-GB" sz="4000" b="0" dirty="0"/>
              <a:t>Cultural and social differences </a:t>
            </a:r>
          </a:p>
          <a:p>
            <a:pPr marL="285750" indent="-285750">
              <a:buFontTx/>
              <a:buChar char="-"/>
            </a:pPr>
            <a:r>
              <a:rPr lang="en-GB" sz="4000" b="0" dirty="0"/>
              <a:t>Do they know what will happen? </a:t>
            </a:r>
          </a:p>
          <a:p>
            <a:pPr marL="285750" indent="-285750">
              <a:buFontTx/>
              <a:buChar char="-"/>
            </a:pPr>
            <a:r>
              <a:rPr lang="en-GB" sz="4000" b="0" dirty="0"/>
              <a:t>Preparation </a:t>
            </a:r>
          </a:p>
          <a:p>
            <a:endParaRPr lang="en-GB" dirty="0"/>
          </a:p>
        </p:txBody>
      </p:sp>
      <p:pic>
        <p:nvPicPr>
          <p:cNvPr id="5" name="Picture 6">
            <a:extLst>
              <a:ext uri="{FF2B5EF4-FFF2-40B4-BE49-F238E27FC236}">
                <a16:creationId xmlns:a16="http://schemas.microsoft.com/office/drawing/2014/main" id="{2FEE9DF2-CDC5-4816-9648-303C69922B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64" r="17364"/>
          <a:stretch/>
        </p:blipFill>
        <p:spPr bwMode="auto">
          <a:xfrm>
            <a:off x="8391727" y="1454940"/>
            <a:ext cx="3232826" cy="361560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E0E3E846-080F-4AE1-A2CC-3CC73D8E8962}"/>
              </a:ext>
            </a:extLst>
          </p:cNvPr>
          <p:cNvSpPr>
            <a:spLocks noGrp="1"/>
          </p:cNvSpPr>
          <p:nvPr>
            <p:ph type="title"/>
          </p:nvPr>
        </p:nvSpPr>
        <p:spPr>
          <a:xfrm>
            <a:off x="762000" y="715961"/>
            <a:ext cx="6001966" cy="1189037"/>
          </a:xfrm>
        </p:spPr>
        <p:txBody>
          <a:bodyPr anchor="t">
            <a:normAutofit/>
          </a:bodyPr>
          <a:lstStyle/>
          <a:p>
            <a:r>
              <a:rPr lang="en-GB" dirty="0">
                <a:effectLst>
                  <a:outerShdw blurRad="38100" dist="38100" dir="2700000" algn="tl">
                    <a:srgbClr val="000000">
                      <a:alpha val="43137"/>
                    </a:srgbClr>
                  </a:outerShdw>
                </a:effectLst>
              </a:rPr>
              <a:t>Three Golden Moments</a:t>
            </a:r>
          </a:p>
        </p:txBody>
      </p:sp>
    </p:spTree>
    <p:extLst>
      <p:ext uri="{BB962C8B-B14F-4D97-AF65-F5344CB8AC3E}">
        <p14:creationId xmlns:p14="http://schemas.microsoft.com/office/powerpoint/2010/main" val="25120792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8E710F-CDC0-4A59-B262-C5B4FBD29F33}"/>
              </a:ext>
            </a:extLst>
          </p:cNvPr>
          <p:cNvSpPr>
            <a:spLocks noGrp="1"/>
          </p:cNvSpPr>
          <p:nvPr>
            <p:ph type="body" sz="quarter" idx="11"/>
          </p:nvPr>
        </p:nvSpPr>
        <p:spPr>
          <a:xfrm>
            <a:off x="486252" y="1904998"/>
            <a:ext cx="6351705" cy="3276600"/>
          </a:xfrm>
        </p:spPr>
        <p:txBody>
          <a:bodyPr>
            <a:normAutofit fontScale="92500"/>
          </a:bodyPr>
          <a:lstStyle/>
          <a:p>
            <a:r>
              <a:rPr lang="en-GB" sz="3600" dirty="0"/>
              <a:t>The return to school and normal life </a:t>
            </a:r>
          </a:p>
          <a:p>
            <a:pPr marL="285750" indent="-285750">
              <a:buFontTx/>
              <a:buChar char="-"/>
            </a:pPr>
            <a:r>
              <a:rPr lang="en-GB" sz="3600" b="0" dirty="0"/>
              <a:t>It is better to say something than nothing</a:t>
            </a:r>
          </a:p>
          <a:p>
            <a:pPr marL="285750" indent="-285750">
              <a:buFontTx/>
              <a:buChar char="-"/>
            </a:pPr>
            <a:r>
              <a:rPr lang="en-GB" sz="3600" b="0" dirty="0"/>
              <a:t>Listening is better than talking </a:t>
            </a:r>
          </a:p>
          <a:p>
            <a:pPr marL="285750" indent="-285750">
              <a:buFontTx/>
              <a:buChar char="-"/>
            </a:pPr>
            <a:r>
              <a:rPr lang="en-GB" sz="3600" b="0" dirty="0"/>
              <a:t>Being open and honest </a:t>
            </a:r>
          </a:p>
          <a:p>
            <a:endParaRPr lang="en-GB" dirty="0"/>
          </a:p>
        </p:txBody>
      </p:sp>
      <p:sp>
        <p:nvSpPr>
          <p:cNvPr id="3" name="Title 2">
            <a:extLst>
              <a:ext uri="{FF2B5EF4-FFF2-40B4-BE49-F238E27FC236}">
                <a16:creationId xmlns:a16="http://schemas.microsoft.com/office/drawing/2014/main" id="{E0E3E846-080F-4AE1-A2CC-3CC73D8E8962}"/>
              </a:ext>
            </a:extLst>
          </p:cNvPr>
          <p:cNvSpPr>
            <a:spLocks noGrp="1"/>
          </p:cNvSpPr>
          <p:nvPr>
            <p:ph type="title"/>
          </p:nvPr>
        </p:nvSpPr>
        <p:spPr>
          <a:xfrm>
            <a:off x="762000" y="715961"/>
            <a:ext cx="7492148" cy="1189037"/>
          </a:xfrm>
        </p:spPr>
        <p:txBody>
          <a:bodyPr anchor="t">
            <a:normAutofit/>
          </a:bodyPr>
          <a:lstStyle/>
          <a:p>
            <a:r>
              <a:rPr lang="en-GB" dirty="0">
                <a:effectLst>
                  <a:outerShdw blurRad="38100" dist="38100" dir="2700000" algn="tl">
                    <a:srgbClr val="000000">
                      <a:alpha val="43137"/>
                    </a:srgbClr>
                  </a:outerShdw>
                </a:effectLst>
              </a:rPr>
              <a:t>Three Golden Moments</a:t>
            </a:r>
          </a:p>
        </p:txBody>
      </p:sp>
      <p:pic>
        <p:nvPicPr>
          <p:cNvPr id="5" name="Picture 4">
            <a:extLst>
              <a:ext uri="{FF2B5EF4-FFF2-40B4-BE49-F238E27FC236}">
                <a16:creationId xmlns:a16="http://schemas.microsoft.com/office/drawing/2014/main" id="{8899DEFA-8F25-4C43-B219-3CAA31B1B8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3197" y="2171700"/>
            <a:ext cx="3352800" cy="2514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833316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93E7C9B-BFFD-4C3A-83F3-162DBF149CE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79175" y="68263"/>
            <a:ext cx="9433649" cy="67214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708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037412-7BC5-4AAA-8ED5-FC377A84CB0C}"/>
              </a:ext>
            </a:extLst>
          </p:cNvPr>
          <p:cNvSpPr>
            <a:spLocks noGrp="1"/>
          </p:cNvSpPr>
          <p:nvPr>
            <p:ph type="title"/>
          </p:nvPr>
        </p:nvSpPr>
        <p:spPr>
          <a:xfrm>
            <a:off x="3905377" y="323465"/>
            <a:ext cx="7219043" cy="1189037"/>
          </a:xfrm>
        </p:spPr>
        <p:txBody>
          <a:bodyPr/>
          <a:lstStyle/>
          <a:p>
            <a:pPr algn="ctr"/>
            <a:r>
              <a:rPr lang="en-US" dirty="0">
                <a:effectLst>
                  <a:outerShdw blurRad="38100" dist="38100" dir="2700000" algn="tl">
                    <a:srgbClr val="000000">
                      <a:alpha val="43137"/>
                    </a:srgbClr>
                  </a:outerShdw>
                </a:effectLst>
              </a:rPr>
              <a:t>Definitions</a:t>
            </a:r>
          </a:p>
        </p:txBody>
      </p:sp>
      <p:sp>
        <p:nvSpPr>
          <p:cNvPr id="3" name="Text Placeholder 2">
            <a:extLst>
              <a:ext uri="{FF2B5EF4-FFF2-40B4-BE49-F238E27FC236}">
                <a16:creationId xmlns:a16="http://schemas.microsoft.com/office/drawing/2014/main" id="{EF99585A-5E1F-40FA-8E64-BB4F04611657}"/>
              </a:ext>
            </a:extLst>
          </p:cNvPr>
          <p:cNvSpPr>
            <a:spLocks noGrp="1"/>
          </p:cNvSpPr>
          <p:nvPr>
            <p:ph type="body" sz="quarter" idx="11"/>
          </p:nvPr>
        </p:nvSpPr>
        <p:spPr>
          <a:xfrm>
            <a:off x="2976403" y="1644693"/>
            <a:ext cx="8951799" cy="5167279"/>
          </a:xfrm>
        </p:spPr>
        <p:txBody>
          <a:bodyPr vert="horz" lIns="91440" tIns="45720" rIns="91440" bIns="45720" rtlCol="0" anchor="t">
            <a:normAutofit/>
          </a:bodyPr>
          <a:lstStyle/>
          <a:p>
            <a:pPr marL="342900" indent="-342900">
              <a:buFont typeface="Arial" panose="020B0604020202020204" pitchFamily="34" charset="0"/>
              <a:buChar char="•"/>
            </a:pPr>
            <a:r>
              <a:rPr kumimoji="0" lang="en-GB" altLang="en-US" sz="3200" b="0" i="0" u="none" strike="noStrike" kern="1200" cap="none" spc="0" normalizeH="0" baseline="0" noProof="0" dirty="0">
                <a:ln>
                  <a:noFill/>
                </a:ln>
                <a:solidFill>
                  <a:srgbClr val="AA673C"/>
                </a:solidFill>
                <a:uLnTx/>
                <a:uFillTx/>
                <a:latin typeface="Abadi" panose="020B0604020202020204" pitchFamily="34" charset="0"/>
                <a:cs typeface="Segoe UI" panose="020B0502040204020203" pitchFamily="34" charset="0"/>
              </a:rPr>
              <a:t>Loss is the state of being deprived of something which is valued</a:t>
            </a:r>
          </a:p>
          <a:p>
            <a:pPr marL="342900" indent="-342900">
              <a:buFont typeface="Arial" panose="020B0604020202020204" pitchFamily="34" charset="0"/>
              <a:buChar char="•"/>
            </a:pPr>
            <a:r>
              <a:rPr kumimoji="0" lang="en-GB" altLang="en-US" sz="3200" b="0" i="0" u="none" strike="noStrike" kern="1200" cap="none" spc="0" normalizeH="0" baseline="0" noProof="0" dirty="0">
                <a:ln>
                  <a:noFill/>
                </a:ln>
                <a:solidFill>
                  <a:srgbClr val="AA673C"/>
                </a:solidFill>
                <a:uLnTx/>
                <a:uFillTx/>
                <a:latin typeface="Abadi" panose="020B0604020202020204" pitchFamily="34" charset="0"/>
                <a:cs typeface="Segoe UI Semibold" panose="020B0702040204020203" pitchFamily="34" charset="0"/>
              </a:rPr>
              <a:t>Grief is the expression of an individual’s response to loss</a:t>
            </a:r>
          </a:p>
          <a:p>
            <a:pPr marL="342900" indent="-342900">
              <a:buFont typeface="Arial" panose="020B0604020202020204" pitchFamily="34" charset="0"/>
              <a:buChar char="•"/>
            </a:pPr>
            <a:r>
              <a:rPr kumimoji="0" lang="en-GB" altLang="en-US" sz="3200" b="0" i="0" u="none" strike="noStrike" kern="1200" cap="none" spc="0" normalizeH="0" baseline="0" noProof="0" dirty="0">
                <a:ln>
                  <a:noFill/>
                </a:ln>
                <a:solidFill>
                  <a:srgbClr val="AA673C"/>
                </a:solidFill>
                <a:uLnTx/>
                <a:uFillTx/>
                <a:latin typeface="Abadi" panose="020B0604020202020204" pitchFamily="34" charset="0"/>
                <a:cs typeface="Segoe UI Semibold" panose="020B0702040204020203" pitchFamily="34" charset="0"/>
              </a:rPr>
              <a:t>Bereavement is the experience of those left behind after someone has died</a:t>
            </a:r>
          </a:p>
          <a:p>
            <a:pPr marL="342900" indent="-342900">
              <a:buFont typeface="Arial" panose="020B0604020202020204" pitchFamily="34" charset="0"/>
              <a:buChar char="•"/>
            </a:pPr>
            <a:r>
              <a:rPr kumimoji="0" lang="en-GB" altLang="en-US" sz="3200" b="0" i="0" u="none" strike="noStrike" kern="1200" cap="none" spc="0" normalizeH="0" baseline="0" noProof="0" dirty="0">
                <a:ln>
                  <a:noFill/>
                </a:ln>
                <a:solidFill>
                  <a:srgbClr val="AA673C"/>
                </a:solidFill>
                <a:uLnTx/>
                <a:uFillTx/>
                <a:latin typeface="Abadi" panose="020B0604020202020204" pitchFamily="34" charset="0"/>
                <a:cs typeface="Segoe UI Semibold" panose="020B0702040204020203" pitchFamily="34" charset="0"/>
              </a:rPr>
              <a:t>Mourning is what you do to express your loss</a:t>
            </a:r>
            <a:endParaRPr lang="en-GB" sz="3200" dirty="0">
              <a:solidFill>
                <a:srgbClr val="AA673C"/>
              </a:solidFill>
              <a:latin typeface="Abadi" panose="020B0604020202020204" pitchFamily="34" charset="0"/>
              <a:cs typeface="Segoe UI Semibold" panose="020B0702040204020203" pitchFamily="34" charset="0"/>
            </a:endParaRPr>
          </a:p>
          <a:p>
            <a:endParaRPr kumimoji="0" lang="en-GB" alt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Segoe UI Semibold" panose="020B0702040204020203" pitchFamily="34" charset="0"/>
              <a:cs typeface="Segoe UI Semibold" panose="020B0702040204020203" pitchFamily="34" charset="0"/>
            </a:endParaRPr>
          </a:p>
          <a:p>
            <a:r>
              <a:rPr kumimoji="0" lang="en-GB" alt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Segoe UI Semibold" panose="020B0702040204020203" pitchFamily="34" charset="0"/>
                <a:cs typeface="Segoe UI Semibold" panose="020B0702040204020203" pitchFamily="34" charset="0"/>
              </a:rPr>
              <a:t> </a:t>
            </a:r>
            <a:endParaRPr lang="en-GB" sz="2400" dirty="0">
              <a:latin typeface="Segoe UI Semibold" panose="020B0702040204020203" pitchFamily="34" charset="0"/>
              <a:cs typeface="Segoe UI Semibold" panose="020B0702040204020203" pitchFamily="34" charset="0"/>
            </a:endParaRPr>
          </a:p>
          <a:p>
            <a:r>
              <a:rPr kumimoji="0" lang="en-GB" altLang="en-US" sz="2400" b="0" i="0" u="none" strike="noStrike" kern="1200" cap="none" spc="0" normalizeH="0" baseline="0" noProof="0" dirty="0">
                <a:ln>
                  <a:noFill/>
                </a:ln>
                <a:solidFill>
                  <a:schemeClr val="bg2"/>
                </a:solidFill>
                <a:effectLst>
                  <a:outerShdw blurRad="38100" dist="38100" dir="2700000" algn="tl">
                    <a:srgbClr val="000000"/>
                  </a:outerShdw>
                </a:effectLst>
                <a:uLnTx/>
                <a:uFillTx/>
                <a:latin typeface="Segoe UI" panose="020B0502040204020203" pitchFamily="34" charset="0"/>
                <a:cs typeface="Segoe UI" panose="020B0502040204020203" pitchFamily="34" charset="0"/>
              </a:rPr>
              <a:t> </a:t>
            </a:r>
            <a:endParaRPr lang="en-GB" sz="2400" dirty="0">
              <a:solidFill>
                <a:schemeClr val="bg2"/>
              </a:solidFill>
              <a:latin typeface="Segoe UI" panose="020B0502040204020203" pitchFamily="34" charset="0"/>
              <a:cs typeface="Segoe UI" panose="020B0502040204020203" pitchFamily="34" charset="0"/>
            </a:endParaRPr>
          </a:p>
          <a:p>
            <a:endParaRPr lang="en-US" dirty="0"/>
          </a:p>
        </p:txBody>
      </p:sp>
    </p:spTree>
    <p:extLst>
      <p:ext uri="{BB962C8B-B14F-4D97-AF65-F5344CB8AC3E}">
        <p14:creationId xmlns:p14="http://schemas.microsoft.com/office/powerpoint/2010/main" val="4195089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402118-7A7B-403D-B078-AC0FCCF0DB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53" t="-3610" r="2591" b="-4688"/>
          <a:stretch>
            <a:fillRect/>
          </a:stretch>
        </p:blipFill>
        <p:spPr bwMode="auto">
          <a:xfrm>
            <a:off x="1524000" y="0"/>
            <a:ext cx="891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95615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5CC60F-4BA0-4D7A-AC6D-5DB7BBBD2EFF}"/>
              </a:ext>
            </a:extLst>
          </p:cNvPr>
          <p:cNvSpPr>
            <a:spLocks noGrp="1"/>
          </p:cNvSpPr>
          <p:nvPr>
            <p:ph type="title"/>
          </p:nvPr>
        </p:nvSpPr>
        <p:spPr>
          <a:xfrm>
            <a:off x="2924175" y="611186"/>
            <a:ext cx="8458200" cy="1189037"/>
          </a:xfrm>
        </p:spPr>
        <p:txBody>
          <a:bodyPr/>
          <a:lstStyle/>
          <a:p>
            <a:r>
              <a:rPr lang="en-GB" dirty="0">
                <a:effectLst>
                  <a:outerShdw blurRad="38100" dist="38100" dir="2700000" algn="tl">
                    <a:srgbClr val="000000">
                      <a:alpha val="43137"/>
                    </a:srgbClr>
                  </a:outerShdw>
                </a:effectLst>
              </a:rPr>
              <a:t>Think about yourselves!</a:t>
            </a:r>
          </a:p>
        </p:txBody>
      </p:sp>
      <p:pic>
        <p:nvPicPr>
          <p:cNvPr id="5" name="Online Media 4" title="Three invaluable tools to boost your resilience | BBC Ideas">
            <a:hlinkClick r:id="" action="ppaction://media"/>
            <a:extLst>
              <a:ext uri="{FF2B5EF4-FFF2-40B4-BE49-F238E27FC236}">
                <a16:creationId xmlns:a16="http://schemas.microsoft.com/office/drawing/2014/main" id="{E0E12D0E-5AE6-4558-AE1B-56F14A370598}"/>
              </a:ext>
            </a:extLst>
          </p:cNvPr>
          <p:cNvPicPr>
            <a:picLocks noRot="1" noChangeAspect="1"/>
          </p:cNvPicPr>
          <p:nvPr>
            <a:videoFile r:link="rId1"/>
          </p:nvPr>
        </p:nvPicPr>
        <p:blipFill>
          <a:blip r:embed="rId4"/>
          <a:stretch>
            <a:fillRect/>
          </a:stretch>
        </p:blipFill>
        <p:spPr>
          <a:xfrm>
            <a:off x="1961983" y="1904998"/>
            <a:ext cx="8039267" cy="4542186"/>
          </a:xfrm>
          <a:prstGeom prst="rect">
            <a:avLst/>
          </a:prstGeom>
        </p:spPr>
      </p:pic>
    </p:spTree>
    <p:extLst>
      <p:ext uri="{BB962C8B-B14F-4D97-AF65-F5344CB8AC3E}">
        <p14:creationId xmlns:p14="http://schemas.microsoft.com/office/powerpoint/2010/main" val="120043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778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6E119-3A10-4057-B344-F53E3C427807}"/>
              </a:ext>
            </a:extLst>
          </p:cNvPr>
          <p:cNvSpPr>
            <a:spLocks noGrp="1"/>
          </p:cNvSpPr>
          <p:nvPr>
            <p:ph type="title"/>
          </p:nvPr>
        </p:nvSpPr>
        <p:spPr>
          <a:xfrm>
            <a:off x="5297762" y="640080"/>
            <a:ext cx="6251110" cy="3566160"/>
          </a:xfrm>
        </p:spPr>
        <p:txBody>
          <a:bodyPr vert="horz" lIns="91440" tIns="45720" rIns="91440" bIns="45720" rtlCol="0" anchor="b">
            <a:normAutofit/>
          </a:bodyPr>
          <a:lstStyle/>
          <a:p>
            <a:r>
              <a:rPr lang="en-US" sz="5400" dirty="0" err="1"/>
              <a:t>Menti</a:t>
            </a:r>
            <a:r>
              <a:rPr lang="en-US" sz="5400" dirty="0"/>
              <a:t> Finishing Activity</a:t>
            </a:r>
          </a:p>
        </p:txBody>
      </p:sp>
      <p:pic>
        <p:nvPicPr>
          <p:cNvPr id="5" name="Picture 4" descr="Person with idea concept">
            <a:extLst>
              <a:ext uri="{FF2B5EF4-FFF2-40B4-BE49-F238E27FC236}">
                <a16:creationId xmlns:a16="http://schemas.microsoft.com/office/drawing/2014/main" id="{C56DA6CC-D54B-62DB-52E3-4B9531ABA4C0}"/>
              </a:ext>
            </a:extLst>
          </p:cNvPr>
          <p:cNvPicPr>
            <a:picLocks noChangeAspect="1"/>
          </p:cNvPicPr>
          <p:nvPr/>
        </p:nvPicPr>
        <p:blipFill rotWithShape="1">
          <a:blip r:embed="rId3"/>
          <a:srcRect l="35149" r="19520"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1369929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b="1" dirty="0">
                <a:solidFill>
                  <a:srgbClr val="339972"/>
                </a:solidFill>
                <a:latin typeface="+mn-lt"/>
              </a:rPr>
              <a:t>Self- Care…do it your way</a:t>
            </a:r>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3034" y="1362184"/>
            <a:ext cx="5495816" cy="5495816"/>
          </a:xfrm>
        </p:spPr>
      </p:pic>
      <p:pic>
        <p:nvPicPr>
          <p:cNvPr id="8" name="Content Placeholder 7"/>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532563" y="439514"/>
            <a:ext cx="4819649" cy="5978971"/>
          </a:xfrm>
        </p:spPr>
      </p:pic>
    </p:spTree>
    <p:extLst>
      <p:ext uri="{BB962C8B-B14F-4D97-AF65-F5344CB8AC3E}">
        <p14:creationId xmlns:p14="http://schemas.microsoft.com/office/powerpoint/2010/main" val="16867414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7155E1D-F4AD-41A7-B948-E2D246CCFE8A}"/>
              </a:ext>
            </a:extLst>
          </p:cNvPr>
          <p:cNvSpPr>
            <a:spLocks noGrp="1"/>
          </p:cNvSpPr>
          <p:nvPr>
            <p:ph type="body" sz="quarter" idx="11"/>
          </p:nvPr>
        </p:nvSpPr>
        <p:spPr>
          <a:xfrm>
            <a:off x="762000" y="1905000"/>
            <a:ext cx="5334000" cy="3276600"/>
          </a:xfrm>
        </p:spPr>
        <p:txBody>
          <a:bodyPr>
            <a:noAutofit/>
          </a:bodyPr>
          <a:lstStyle/>
          <a:p>
            <a:pPr marL="0" indent="0" fontAlgn="auto">
              <a:spcAft>
                <a:spcPts val="0"/>
              </a:spcAft>
              <a:buNone/>
            </a:pPr>
            <a:endParaRPr lang="en-US" altLang="en-US" sz="2400" b="0" dirty="0"/>
          </a:p>
          <a:p>
            <a:pPr marL="0" indent="0" fontAlgn="auto">
              <a:spcAft>
                <a:spcPts val="0"/>
              </a:spcAft>
              <a:buNone/>
            </a:pPr>
            <a:r>
              <a:rPr lang="en-US" altLang="en-US" sz="2400" b="0" dirty="0"/>
              <a:t>Consistency, being persistent, being that key adult can help in navigating these issues</a:t>
            </a:r>
          </a:p>
          <a:p>
            <a:pPr marL="0" indent="0" fontAlgn="auto">
              <a:spcAft>
                <a:spcPts val="0"/>
              </a:spcAft>
              <a:buNone/>
            </a:pPr>
            <a:endParaRPr lang="en-US" altLang="en-US" sz="2400" b="0" dirty="0"/>
          </a:p>
          <a:p>
            <a:pPr marL="0" indent="0" fontAlgn="auto">
              <a:spcAft>
                <a:spcPts val="0"/>
              </a:spcAft>
              <a:buNone/>
            </a:pPr>
            <a:r>
              <a:rPr lang="en-US" altLang="en-US" sz="2400" b="0" dirty="0"/>
              <a:t>There is no right or wrong answer – but remember making the effort to start the conversation is the most important thing you can do.</a:t>
            </a:r>
          </a:p>
          <a:p>
            <a:pPr marL="0" indent="0" fontAlgn="auto">
              <a:spcAft>
                <a:spcPts val="0"/>
              </a:spcAft>
              <a:buNone/>
            </a:pPr>
            <a:endParaRPr lang="en-US" altLang="en-US" sz="2400" b="0" dirty="0"/>
          </a:p>
          <a:p>
            <a:pPr marL="0" indent="0" fontAlgn="auto">
              <a:spcAft>
                <a:spcPts val="0"/>
              </a:spcAft>
              <a:buNone/>
            </a:pPr>
            <a:r>
              <a:rPr lang="en-US" altLang="en-US" sz="2400" b="0" dirty="0"/>
              <a:t>Look after yourselves!</a:t>
            </a:r>
          </a:p>
        </p:txBody>
      </p:sp>
      <p:pic>
        <p:nvPicPr>
          <p:cNvPr id="5" name="Content Placeholder 3" descr="A sign with writing on it&#10;&#10;Description automatically generated with low confidence">
            <a:extLst>
              <a:ext uri="{FF2B5EF4-FFF2-40B4-BE49-F238E27FC236}">
                <a16:creationId xmlns:a16="http://schemas.microsoft.com/office/drawing/2014/main" id="{265168EA-413B-4F70-836A-EE07DD5F6E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986631"/>
            <a:ext cx="4572000" cy="4572000"/>
          </a:xfrm>
          <a:prstGeom prst="rect">
            <a:avLst/>
          </a:prstGeom>
          <a:noFill/>
        </p:spPr>
      </p:pic>
      <p:sp>
        <p:nvSpPr>
          <p:cNvPr id="4" name="Title 3">
            <a:extLst>
              <a:ext uri="{FF2B5EF4-FFF2-40B4-BE49-F238E27FC236}">
                <a16:creationId xmlns:a16="http://schemas.microsoft.com/office/drawing/2014/main" id="{FD9E38B3-4686-8247-9625-49018D29F408}"/>
              </a:ext>
            </a:extLst>
          </p:cNvPr>
          <p:cNvSpPr>
            <a:spLocks noGrp="1"/>
          </p:cNvSpPr>
          <p:nvPr>
            <p:ph type="title"/>
          </p:nvPr>
        </p:nvSpPr>
        <p:spPr>
          <a:xfrm>
            <a:off x="762000" y="715961"/>
            <a:ext cx="5334000" cy="1189037"/>
          </a:xfrm>
        </p:spPr>
        <p:txBody>
          <a:bodyPr anchor="t">
            <a:normAutofit/>
          </a:bodyPr>
          <a:lstStyle/>
          <a:p>
            <a:r>
              <a:rPr lang="en-US" b="1" dirty="0">
                <a:solidFill>
                  <a:schemeClr val="accent4">
                    <a:lumMod val="50000"/>
                  </a:schemeClr>
                </a:solidFill>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15336082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8DF32A-D165-40DA-AAE8-A6E9579E2F79}"/>
              </a:ext>
            </a:extLst>
          </p:cNvPr>
          <p:cNvSpPr>
            <a:spLocks noGrp="1"/>
          </p:cNvSpPr>
          <p:nvPr>
            <p:ph type="title"/>
          </p:nvPr>
        </p:nvSpPr>
        <p:spPr>
          <a:xfrm>
            <a:off x="1525301" y="2615227"/>
            <a:ext cx="9141397" cy="615553"/>
          </a:xfrm>
        </p:spPr>
        <p:txBody>
          <a:bodyPr/>
          <a:lstStyle/>
          <a:p>
            <a:r>
              <a:rPr lang="en-US" dirty="0">
                <a:solidFill>
                  <a:schemeClr val="accent4">
                    <a:lumMod val="50000"/>
                  </a:schemeClr>
                </a:solidFill>
              </a:rPr>
              <a:t>Any Reflections or Questions?</a:t>
            </a:r>
          </a:p>
        </p:txBody>
      </p:sp>
    </p:spTree>
    <p:extLst>
      <p:ext uri="{BB962C8B-B14F-4D97-AF65-F5344CB8AC3E}">
        <p14:creationId xmlns:p14="http://schemas.microsoft.com/office/powerpoint/2010/main" val="3828224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037412-7BC5-4AAA-8ED5-FC377A84CB0C}"/>
              </a:ext>
            </a:extLst>
          </p:cNvPr>
          <p:cNvSpPr>
            <a:spLocks noGrp="1"/>
          </p:cNvSpPr>
          <p:nvPr>
            <p:ph type="title"/>
          </p:nvPr>
        </p:nvSpPr>
        <p:spPr>
          <a:xfrm>
            <a:off x="3905377" y="323465"/>
            <a:ext cx="7219043" cy="1189037"/>
          </a:xfrm>
        </p:spPr>
        <p:txBody>
          <a:bodyPr/>
          <a:lstStyle/>
          <a:p>
            <a:pPr algn="ctr"/>
            <a:r>
              <a:rPr lang="en-US" dirty="0">
                <a:effectLst>
                  <a:outerShdw blurRad="38100" dist="38100" dir="2700000" algn="tl">
                    <a:srgbClr val="000000">
                      <a:alpha val="43137"/>
                    </a:srgbClr>
                  </a:outerShdw>
                </a:effectLst>
              </a:rPr>
              <a:t>Why focus on loss, grief and bereavement?</a:t>
            </a:r>
          </a:p>
        </p:txBody>
      </p:sp>
      <p:sp>
        <p:nvSpPr>
          <p:cNvPr id="3" name="Text Placeholder 2">
            <a:extLst>
              <a:ext uri="{FF2B5EF4-FFF2-40B4-BE49-F238E27FC236}">
                <a16:creationId xmlns:a16="http://schemas.microsoft.com/office/drawing/2014/main" id="{EF99585A-5E1F-40FA-8E64-BB4F04611657}"/>
              </a:ext>
            </a:extLst>
          </p:cNvPr>
          <p:cNvSpPr>
            <a:spLocks noGrp="1"/>
          </p:cNvSpPr>
          <p:nvPr>
            <p:ph type="body" sz="quarter" idx="11"/>
          </p:nvPr>
        </p:nvSpPr>
        <p:spPr>
          <a:xfrm>
            <a:off x="2976403" y="1644693"/>
            <a:ext cx="8951799" cy="5167279"/>
          </a:xfrm>
        </p:spPr>
        <p:txBody>
          <a:bodyPr vert="horz" lIns="91440" tIns="45720" rIns="91440" bIns="45720" rtlCol="0" anchor="t">
            <a:normAutofit/>
          </a:bodyPr>
          <a:lstStyle/>
          <a:p>
            <a:pPr marL="342900" indent="-342900">
              <a:buFont typeface="Arial" panose="020B0604020202020204" pitchFamily="34" charset="0"/>
              <a:buChar char="•"/>
            </a:pPr>
            <a:r>
              <a:rPr lang="en-GB" sz="2400" b="0" dirty="0"/>
              <a:t>5x more likely to experience the bereavement of a parent when living in the lowest income households compared to living in the highest income households </a:t>
            </a:r>
            <a:r>
              <a:rPr lang="en-GB" sz="1200" b="0" dirty="0"/>
              <a:t>(Paul &amp; Vaswani, 2020)</a:t>
            </a:r>
          </a:p>
          <a:p>
            <a:pPr marL="342900" indent="-342900">
              <a:buFont typeface="Arial" panose="020B0604020202020204" pitchFamily="34" charset="0"/>
              <a:buChar char="•"/>
            </a:pPr>
            <a:r>
              <a:rPr lang="en-GB" sz="2400" b="0" dirty="0"/>
              <a:t>There is a complex interaction between bereavement and poverty on young people’s wellbeing and how they transition to adulthood </a:t>
            </a:r>
            <a:r>
              <a:rPr lang="en-GB" sz="1100" b="0" dirty="0"/>
              <a:t>(MacDonald and </a:t>
            </a:r>
            <a:r>
              <a:rPr lang="en-GB" sz="1100" b="0" dirty="0" err="1"/>
              <a:t>Shildrick</a:t>
            </a:r>
            <a:r>
              <a:rPr lang="en-GB" sz="1100" b="0" dirty="0"/>
              <a:t>, 2012)</a:t>
            </a:r>
          </a:p>
          <a:p>
            <a:pPr marL="342900" indent="-342900">
              <a:buFont typeface="Arial" panose="020B0604020202020204" pitchFamily="34" charset="0"/>
              <a:buChar char="•"/>
            </a:pPr>
            <a:r>
              <a:rPr lang="en-GB" sz="2400" b="0" dirty="0"/>
              <a:t>Poverty can inhibit grief and repair work </a:t>
            </a:r>
            <a:r>
              <a:rPr lang="en-GB" sz="1100" b="0" dirty="0"/>
              <a:t>(Stroebe et al., 2006)</a:t>
            </a:r>
          </a:p>
          <a:p>
            <a:pPr marL="342900" indent="-342900">
              <a:buFont typeface="Arial" panose="020B0604020202020204" pitchFamily="34" charset="0"/>
              <a:buChar char="•"/>
            </a:pPr>
            <a:r>
              <a:rPr lang="en-GB" sz="2400" b="0" dirty="0"/>
              <a:t>85% of young people in Glasgow leave with at least one Nat 5, this decreases to 35% for care experienced young people</a:t>
            </a:r>
          </a:p>
          <a:p>
            <a:pPr marL="342900" indent="-342900">
              <a:buFont typeface="Arial" panose="020B0604020202020204" pitchFamily="34" charset="0"/>
              <a:buChar char="•"/>
            </a:pPr>
            <a:r>
              <a:rPr lang="en-GB" sz="2400" b="0" dirty="0"/>
              <a:t>Links to experiencing bereavement and becoming involved in the Criminal Justice System </a:t>
            </a:r>
            <a:r>
              <a:rPr lang="en-GB" sz="1100" b="0" dirty="0"/>
              <a:t>(Vaswani, 2014)</a:t>
            </a:r>
          </a:p>
          <a:p>
            <a:endParaRPr lang="en-US" dirty="0"/>
          </a:p>
        </p:txBody>
      </p:sp>
    </p:spTree>
    <p:extLst>
      <p:ext uri="{BB962C8B-B14F-4D97-AF65-F5344CB8AC3E}">
        <p14:creationId xmlns:p14="http://schemas.microsoft.com/office/powerpoint/2010/main" val="270191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2400" dirty="0">
                <a:solidFill>
                  <a:schemeClr val="bg1"/>
                </a:solidFill>
                <a:latin typeface="Segoe UI" panose="020B0502040204020203" pitchFamily="34" charset="0"/>
                <a:cs typeface="Segoe UI" panose="020B0502040204020203" pitchFamily="34" charset="0"/>
              </a:rPr>
              <a:t>Cultural and Social Context of Grief</a:t>
            </a:r>
          </a:p>
        </p:txBody>
      </p:sp>
      <p:graphicFrame>
        <p:nvGraphicFramePr>
          <p:cNvPr id="6" name="Content Placeholder 3"/>
          <p:cNvGraphicFramePr>
            <a:graphicFrameLocks/>
          </p:cNvGraphicFramePr>
          <p:nvPr/>
        </p:nvGraphicFramePr>
        <p:xfrm>
          <a:off x="1905000" y="1447800"/>
          <a:ext cx="82296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54961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7D6B3-96A9-4468-96E7-4BDD02F1A8E1}"/>
              </a:ext>
            </a:extLst>
          </p:cNvPr>
          <p:cNvSpPr>
            <a:spLocks noGrp="1"/>
          </p:cNvSpPr>
          <p:nvPr>
            <p:ph type="title"/>
          </p:nvPr>
        </p:nvSpPr>
        <p:spPr>
          <a:xfrm>
            <a:off x="485574" y="265149"/>
            <a:ext cx="11601323" cy="590982"/>
          </a:xfrm>
        </p:spPr>
        <p:txBody>
          <a:bodyPr>
            <a:noAutofit/>
          </a:bodyPr>
          <a:lstStyle/>
          <a:p>
            <a:r>
              <a:rPr lang="en-GB" sz="3200" dirty="0">
                <a:solidFill>
                  <a:schemeClr val="bg1"/>
                </a:solidFill>
              </a:rPr>
              <a:t>Impact of covid – exacerbating pre-existing difficulties </a:t>
            </a:r>
          </a:p>
        </p:txBody>
      </p:sp>
      <p:pic>
        <p:nvPicPr>
          <p:cNvPr id="5" name="Content Placeholder 4">
            <a:extLst>
              <a:ext uri="{FF2B5EF4-FFF2-40B4-BE49-F238E27FC236}">
                <a16:creationId xmlns:a16="http://schemas.microsoft.com/office/drawing/2014/main" id="{6345C268-493D-4CFA-AB64-836282C6316E}"/>
              </a:ext>
            </a:extLst>
          </p:cNvPr>
          <p:cNvPicPr>
            <a:picLocks noGrp="1" noChangeAspect="1"/>
          </p:cNvPicPr>
          <p:nvPr>
            <p:ph idx="1"/>
          </p:nvPr>
        </p:nvPicPr>
        <p:blipFill>
          <a:blip r:embed="rId3"/>
          <a:stretch>
            <a:fillRect/>
          </a:stretch>
        </p:blipFill>
        <p:spPr>
          <a:xfrm>
            <a:off x="232118" y="1082974"/>
            <a:ext cx="3278338" cy="4818919"/>
          </a:xfrm>
        </p:spPr>
      </p:pic>
      <p:pic>
        <p:nvPicPr>
          <p:cNvPr id="6" name="Picture 5" descr="Chart, bar chart&#10;&#10;Description automatically generated">
            <a:extLst>
              <a:ext uri="{FF2B5EF4-FFF2-40B4-BE49-F238E27FC236}">
                <a16:creationId xmlns:a16="http://schemas.microsoft.com/office/drawing/2014/main" id="{7961DC12-1651-452E-976B-0E557500CD37}"/>
              </a:ext>
            </a:extLst>
          </p:cNvPr>
          <p:cNvPicPr>
            <a:picLocks noChangeAspect="1"/>
          </p:cNvPicPr>
          <p:nvPr/>
        </p:nvPicPr>
        <p:blipFill>
          <a:blip r:embed="rId4"/>
          <a:stretch>
            <a:fillRect/>
          </a:stretch>
        </p:blipFill>
        <p:spPr>
          <a:xfrm>
            <a:off x="7078746" y="1082973"/>
            <a:ext cx="5008151" cy="4818917"/>
          </a:xfrm>
          <a:prstGeom prst="rect">
            <a:avLst/>
          </a:prstGeom>
        </p:spPr>
      </p:pic>
      <p:sp>
        <p:nvSpPr>
          <p:cNvPr id="7" name="TextBox 6">
            <a:extLst>
              <a:ext uri="{FF2B5EF4-FFF2-40B4-BE49-F238E27FC236}">
                <a16:creationId xmlns:a16="http://schemas.microsoft.com/office/drawing/2014/main" id="{05885EFF-D1F6-417B-BD8A-256696CE481E}"/>
              </a:ext>
            </a:extLst>
          </p:cNvPr>
          <p:cNvSpPr txBox="1"/>
          <p:nvPr/>
        </p:nvSpPr>
        <p:spPr>
          <a:xfrm>
            <a:off x="7078746" y="6020360"/>
            <a:ext cx="3608503"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Office of National Statistics, 2022</a:t>
            </a:r>
          </a:p>
        </p:txBody>
      </p:sp>
      <p:sp>
        <p:nvSpPr>
          <p:cNvPr id="8" name="TextBox 7">
            <a:extLst>
              <a:ext uri="{FF2B5EF4-FFF2-40B4-BE49-F238E27FC236}">
                <a16:creationId xmlns:a16="http://schemas.microsoft.com/office/drawing/2014/main" id="{42F3A92A-500A-4DC0-95EF-93C4EFEF6D24}"/>
              </a:ext>
            </a:extLst>
          </p:cNvPr>
          <p:cNvSpPr txBox="1"/>
          <p:nvPr/>
        </p:nvSpPr>
        <p:spPr>
          <a:xfrm>
            <a:off x="232118" y="6020361"/>
            <a:ext cx="3608503"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Lone et al., 2020</a:t>
            </a:r>
          </a:p>
        </p:txBody>
      </p:sp>
      <p:pic>
        <p:nvPicPr>
          <p:cNvPr id="10" name="Picture 9">
            <a:extLst>
              <a:ext uri="{FF2B5EF4-FFF2-40B4-BE49-F238E27FC236}">
                <a16:creationId xmlns:a16="http://schemas.microsoft.com/office/drawing/2014/main" id="{6BB97E72-CC45-4A13-94AD-70A9B83E8BBD}"/>
              </a:ext>
            </a:extLst>
          </p:cNvPr>
          <p:cNvPicPr>
            <a:picLocks noChangeAspect="1"/>
          </p:cNvPicPr>
          <p:nvPr/>
        </p:nvPicPr>
        <p:blipFill>
          <a:blip r:embed="rId5"/>
          <a:stretch>
            <a:fillRect/>
          </a:stretch>
        </p:blipFill>
        <p:spPr>
          <a:xfrm>
            <a:off x="3590885" y="1082974"/>
            <a:ext cx="3407432" cy="4818918"/>
          </a:xfrm>
          <a:prstGeom prst="rect">
            <a:avLst/>
          </a:prstGeom>
        </p:spPr>
      </p:pic>
      <p:sp>
        <p:nvSpPr>
          <p:cNvPr id="11" name="TextBox 10">
            <a:extLst>
              <a:ext uri="{FF2B5EF4-FFF2-40B4-BE49-F238E27FC236}">
                <a16:creationId xmlns:a16="http://schemas.microsoft.com/office/drawing/2014/main" id="{C75BCF12-3415-4F71-B253-2F55DEE7DB10}"/>
              </a:ext>
            </a:extLst>
          </p:cNvPr>
          <p:cNvSpPr txBox="1"/>
          <p:nvPr/>
        </p:nvSpPr>
        <p:spPr>
          <a:xfrm>
            <a:off x="3510456" y="6020361"/>
            <a:ext cx="3608503"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Scottish Government, 2020</a:t>
            </a:r>
          </a:p>
        </p:txBody>
      </p:sp>
    </p:spTree>
    <p:extLst>
      <p:ext uri="{BB962C8B-B14F-4D97-AF65-F5344CB8AC3E}">
        <p14:creationId xmlns:p14="http://schemas.microsoft.com/office/powerpoint/2010/main" val="3470196137"/>
      </p:ext>
    </p:extLst>
  </p:cSld>
  <p:clrMapOvr>
    <a:masterClrMapping/>
  </p:clrMapOvr>
</p:sld>
</file>

<file path=ppt/theme/theme1.xml><?xml version="1.0" encoding="utf-8"?>
<a:theme xmlns:a="http://schemas.openxmlformats.org/drawingml/2006/main" name="1_Office Theme">
  <a:themeElements>
    <a:clrScheme name="Islander">
      <a:dk1>
        <a:srgbClr val="000000"/>
      </a:dk1>
      <a:lt1>
        <a:srgbClr val="FFFFFF"/>
      </a:lt1>
      <a:dk2>
        <a:srgbClr val="000000"/>
      </a:dk2>
      <a:lt2>
        <a:srgbClr val="E6E6E6"/>
      </a:lt2>
      <a:accent1>
        <a:srgbClr val="E56925"/>
      </a:accent1>
      <a:accent2>
        <a:srgbClr val="F19936"/>
      </a:accent2>
      <a:accent3>
        <a:srgbClr val="5DA3CC"/>
      </a:accent3>
      <a:accent4>
        <a:srgbClr val="B3DAD6"/>
      </a:accent4>
      <a:accent5>
        <a:srgbClr val="76B144"/>
      </a:accent5>
      <a:accent6>
        <a:srgbClr val="438F63"/>
      </a:accent6>
      <a:hlink>
        <a:srgbClr val="E2DD60"/>
      </a:hlink>
      <a:folHlink>
        <a:srgbClr val="E78576"/>
      </a:folHlink>
    </a:clrScheme>
    <a:fontScheme name="Custom 18">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ian Pacific heritage_TM10131490_Win32_LH_v4" id="{B2A0ACF3-34FF-4C5A-A737-2558AC4C9FEA}" vid="{FBDB92CC-0A39-410B-A16B-8C101333048E}"/>
    </a:ext>
  </a:extLst>
</a:theme>
</file>

<file path=ppt/theme/theme2.xml><?xml version="1.0" encoding="utf-8"?>
<a:theme xmlns:a="http://schemas.openxmlformats.org/drawingml/2006/main" name="2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sisl xmlns:xsi="http://www.w3.org/2001/XMLSchema-instance" xmlns:xsd="http://www.w3.org/2001/XMLSchema" xmlns="http://www.boldonjames.com/2008/01/sie/internal/label" sislVersion="0" policy="08955827-aeb1-42de-b749-f604362c41c2" origin="userSelected">
  <element uid="de190743-cbc9-4414-8778-0e0b8638ef61" value=""/>
  <element uid="e3747532-42d1-43b9-8ba8-1bf45779edd5" value=""/>
</sisl>
</file>

<file path=customXml/itemProps1.xml><?xml version="1.0" encoding="utf-8"?>
<ds:datastoreItem xmlns:ds="http://schemas.openxmlformats.org/officeDocument/2006/customXml" ds:itemID="{4E18D074-6F3D-488C-8220-03C2DEFDE854}">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0F9CE79C-5104-4273-B83B-D03AD839A8F7}">
  <ds:schemaRefs>
    <ds:schemaRef ds:uri="http://schemas.microsoft.com/sharepoint/v3/contenttype/forms"/>
  </ds:schemaRefs>
</ds:datastoreItem>
</file>

<file path=customXml/itemProps3.xml><?xml version="1.0" encoding="utf-8"?>
<ds:datastoreItem xmlns:ds="http://schemas.openxmlformats.org/officeDocument/2006/customXml" ds:itemID="{1D141EBB-3386-4164-A294-111C6309E3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0CB3EF5B-7E83-4C7C-998A-68FE1C6FE1E1}">
  <ds:schemaRefs>
    <ds:schemaRef ds:uri="http://www.w3.org/2001/XMLSchema"/>
    <ds:schemaRef ds:uri="http://www.boldonjames.com/2008/01/sie/internal/label"/>
  </ds:schemaRefs>
</ds:datastoreItem>
</file>

<file path=docProps/app.xml><?xml version="1.0" encoding="utf-8"?>
<Properties xmlns="http://schemas.openxmlformats.org/officeDocument/2006/extended-properties" xmlns:vt="http://schemas.openxmlformats.org/officeDocument/2006/docPropsVTypes">
  <Template>Asian Pacific American Heritage Month presentation</Template>
  <TotalTime>2657</TotalTime>
  <Words>6761</Words>
  <Application>Microsoft Office PowerPoint</Application>
  <PresentationFormat>Widescreen</PresentationFormat>
  <Paragraphs>640</Paragraphs>
  <Slides>65</Slides>
  <Notes>65</Notes>
  <HiddenSlides>0</HiddenSlides>
  <MMClips>2</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65</vt:i4>
      </vt:variant>
    </vt:vector>
  </HeadingPairs>
  <TitlesOfParts>
    <vt:vector size="85" baseType="lpstr">
      <vt:lpstr>Abadi</vt:lpstr>
      <vt:lpstr>Arial</vt:lpstr>
      <vt:lpstr>Calibri</vt:lpstr>
      <vt:lpstr>Century Gothic</vt:lpstr>
      <vt:lpstr>Comic Sans MS</vt:lpstr>
      <vt:lpstr>Constantia</vt:lpstr>
      <vt:lpstr>ff0</vt:lpstr>
      <vt:lpstr>Georgia</vt:lpstr>
      <vt:lpstr>Lato</vt:lpstr>
      <vt:lpstr>Open Sans</vt:lpstr>
      <vt:lpstr>Open Sans</vt:lpstr>
      <vt:lpstr>Roboto</vt:lpstr>
      <vt:lpstr>Segoe UI</vt:lpstr>
      <vt:lpstr>Segoe UI Semibold</vt:lpstr>
      <vt:lpstr>SinkinSans-Regular</vt:lpstr>
      <vt:lpstr>Times New Roman</vt:lpstr>
      <vt:lpstr>Trebuchet MS</vt:lpstr>
      <vt:lpstr>Verdana</vt:lpstr>
      <vt:lpstr>1_Office Theme</vt:lpstr>
      <vt:lpstr>2_Office Theme</vt:lpstr>
      <vt:lpstr>Coping with  Loss, Grief and Bereavement </vt:lpstr>
      <vt:lpstr>Take care of yourself</vt:lpstr>
      <vt:lpstr>Aims of the day </vt:lpstr>
      <vt:lpstr>How do we understand loss, grief and bereavement?</vt:lpstr>
      <vt:lpstr>Menti: What words come into your mind when thinking of loss and bereavement? </vt:lpstr>
      <vt:lpstr>Definitions</vt:lpstr>
      <vt:lpstr>Why focus on loss, grief and bereavement?</vt:lpstr>
      <vt:lpstr>Cultural and Social Context of Grief</vt:lpstr>
      <vt:lpstr>Impact of covid – exacerbating pre-existing difficulties </vt:lpstr>
      <vt:lpstr>PowerPoint Presentation</vt:lpstr>
      <vt:lpstr>PowerPoint Presentation</vt:lpstr>
      <vt:lpstr>Personal Loss Inventory</vt:lpstr>
      <vt:lpstr>PowerPoint Presentation</vt:lpstr>
      <vt:lpstr>PowerPoint Presentation</vt:lpstr>
      <vt:lpstr>Theories of Grief</vt:lpstr>
      <vt:lpstr>PowerPoint Presentation</vt:lpstr>
      <vt:lpstr>Theories of Grief</vt:lpstr>
      <vt:lpstr>Theories of Grief continued</vt:lpstr>
      <vt:lpstr>Stages of grief (Kubler-Ross, 1970)</vt:lpstr>
      <vt:lpstr>Attachment Theory </vt:lpstr>
      <vt:lpstr>Bowlby and Parkes (1970) Four Stages of Mourning </vt:lpstr>
      <vt:lpstr>PowerPoint Presentation</vt:lpstr>
      <vt:lpstr>PowerPoint Presentation</vt:lpstr>
      <vt:lpstr>Growing Around Grief (Tonkin, 1996)</vt:lpstr>
      <vt:lpstr>Dual Processing Model  (Strobe &amp; Schut, 1999)</vt:lpstr>
      <vt:lpstr>PowerPoint Presentation</vt:lpstr>
      <vt:lpstr>Personal Meaning Making: Neiymar (2001, 2009)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Supporting Children and Young People’s Experiences of Loss, Change and Bereavement</vt:lpstr>
      <vt:lpstr>Developmental Stages of Grief</vt:lpstr>
      <vt:lpstr>From 10 years to Adolescence</vt:lpstr>
      <vt:lpstr>PowerPoint Presentation</vt:lpstr>
      <vt:lpstr>PowerPoint Presentation</vt:lpstr>
      <vt:lpstr>Talking to Children who are bereaved</vt:lpstr>
      <vt:lpstr>PowerPoint Presentation</vt:lpstr>
      <vt:lpstr>PowerPoint Presentation</vt:lpstr>
      <vt:lpstr>PowerPoint Presentation</vt:lpstr>
      <vt:lpstr>Three Golden Moments</vt:lpstr>
      <vt:lpstr>Three Golden Moments</vt:lpstr>
      <vt:lpstr>Three Golden Moments</vt:lpstr>
      <vt:lpstr>PowerPoint Presentation</vt:lpstr>
      <vt:lpstr>PowerPoint Presentation</vt:lpstr>
      <vt:lpstr>Think about yourselves!</vt:lpstr>
      <vt:lpstr>Menti Finishing Activity</vt:lpstr>
      <vt:lpstr>Self- Care…do it your way</vt:lpstr>
      <vt:lpstr>Conclusion</vt:lpstr>
      <vt:lpstr>Any Reflections or Questions?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EBSNA  Loss, Grief and Bereavement</dc:title>
  <dc:subject/>
  <dc:creator>Forsyth, Lisa</dc:creator>
  <cp:keywords>[NOT OFFICIAL]</cp:keywords>
  <dc:description/>
  <cp:lastModifiedBy>Ots, Lois</cp:lastModifiedBy>
  <cp:revision>18</cp:revision>
  <dcterms:created xsi:type="dcterms:W3CDTF">2022-10-06T07:43:05Z</dcterms:created>
  <dcterms:modified xsi:type="dcterms:W3CDTF">2023-04-11T15:01:21Z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docIndexRef">
    <vt:lpwstr>a9da01cf-34d8-4bb6-81e1-17b04bf00ef9</vt:lpwstr>
  </property>
  <property fmtid="{D5CDD505-2E9C-101B-9397-08002B2CF9AE}" pid="4" name="bjSaver">
    <vt:lpwstr>YItFqCys9GP/gTx6tjn782lhcg4xFPEL</vt:lpwstr>
  </property>
  <property fmtid="{D5CDD505-2E9C-101B-9397-08002B2CF9AE}" pid="5" name="bjDocumentLabelXML">
    <vt:lpwstr>&lt;?xml version="1.0" encoding="us-ascii"?&gt;&lt;sisl xmlns:xsi="http://www.w3.org/2001/XMLSchema-instance" xmlns:xsd="http://www.w3.org/2001/XMLSchema" sislVersion="0" policy="08955827-aeb1-42de-b749-f604362c41c2" origin="userSelected" xmlns="http://www.boldonj</vt:lpwstr>
  </property>
  <property fmtid="{D5CDD505-2E9C-101B-9397-08002B2CF9AE}" pid="6" name="bjDocumentLabelXML-0">
    <vt:lpwstr>ames.com/2008/01/sie/internal/label"&gt;&lt;element uid="de190743-cbc9-4414-8778-0e0b8638ef61" value="" /&gt;&lt;element uid="e3747532-42d1-43b9-8ba8-1bf45779edd5" value="" /&gt;&lt;/sisl&gt;</vt:lpwstr>
  </property>
  <property fmtid="{D5CDD505-2E9C-101B-9397-08002B2CF9AE}" pid="7" name="bjDocumentSecurityLabel">
    <vt:lpwstr>NOT OFFICIAL</vt:lpwstr>
  </property>
  <property fmtid="{D5CDD505-2E9C-101B-9397-08002B2CF9AE}" pid="8" name="gcc-meta-protectivemarking">
    <vt:lpwstr>[NOT OFFICIAL]</vt:lpwstr>
  </property>
</Properties>
</file>