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3"/>
  </p:notesMasterIdLst>
  <p:sldIdLst>
    <p:sldId id="287" r:id="rId5"/>
    <p:sldId id="304" r:id="rId6"/>
    <p:sldId id="350" r:id="rId7"/>
    <p:sldId id="351" r:id="rId8"/>
    <p:sldId id="360" r:id="rId9"/>
    <p:sldId id="334" r:id="rId10"/>
    <p:sldId id="353" r:id="rId11"/>
    <p:sldId id="285" r:id="rId12"/>
    <p:sldId id="273" r:id="rId13"/>
    <p:sldId id="283" r:id="rId14"/>
    <p:sldId id="286" r:id="rId15"/>
    <p:sldId id="354" r:id="rId16"/>
    <p:sldId id="358" r:id="rId17"/>
    <p:sldId id="330" r:id="rId18"/>
    <p:sldId id="329" r:id="rId19"/>
    <p:sldId id="261" r:id="rId20"/>
    <p:sldId id="282" r:id="rId21"/>
    <p:sldId id="260" r:id="rId22"/>
    <p:sldId id="276" r:id="rId23"/>
    <p:sldId id="291" r:id="rId24"/>
    <p:sldId id="290" r:id="rId25"/>
    <p:sldId id="355" r:id="rId26"/>
    <p:sldId id="288" r:id="rId27"/>
    <p:sldId id="296" r:id="rId28"/>
    <p:sldId id="338" r:id="rId29"/>
    <p:sldId id="341" r:id="rId30"/>
    <p:sldId id="344" r:id="rId31"/>
    <p:sldId id="340" r:id="rId32"/>
    <p:sldId id="339" r:id="rId33"/>
    <p:sldId id="343" r:id="rId34"/>
    <p:sldId id="345" r:id="rId35"/>
    <p:sldId id="335" r:id="rId36"/>
    <p:sldId id="357" r:id="rId37"/>
    <p:sldId id="347" r:id="rId38"/>
    <p:sldId id="298" r:id="rId39"/>
    <p:sldId id="299" r:id="rId40"/>
    <p:sldId id="301" r:id="rId41"/>
    <p:sldId id="356" r:id="rId42"/>
    <p:sldId id="300" r:id="rId43"/>
    <p:sldId id="302" r:id="rId44"/>
    <p:sldId id="303" r:id="rId45"/>
    <p:sldId id="361" r:id="rId46"/>
    <p:sldId id="313" r:id="rId47"/>
    <p:sldId id="332" r:id="rId48"/>
    <p:sldId id="306" r:id="rId49"/>
    <p:sldId id="305" r:id="rId50"/>
    <p:sldId id="308" r:id="rId51"/>
    <p:sldId id="309" r:id="rId52"/>
    <p:sldId id="310" r:id="rId53"/>
    <p:sldId id="311" r:id="rId54"/>
    <p:sldId id="312" r:id="rId55"/>
    <p:sldId id="314" r:id="rId56"/>
    <p:sldId id="316" r:id="rId57"/>
    <p:sldId id="318" r:id="rId58"/>
    <p:sldId id="317" r:id="rId59"/>
    <p:sldId id="319" r:id="rId60"/>
    <p:sldId id="331" r:id="rId61"/>
    <p:sldId id="326" r:id="rId62"/>
    <p:sldId id="324" r:id="rId63"/>
    <p:sldId id="325" r:id="rId64"/>
    <p:sldId id="320" r:id="rId65"/>
    <p:sldId id="321" r:id="rId66"/>
    <p:sldId id="322" r:id="rId67"/>
    <p:sldId id="323" r:id="rId68"/>
    <p:sldId id="349" r:id="rId69"/>
    <p:sldId id="362" r:id="rId70"/>
    <p:sldId id="363" r:id="rId71"/>
    <p:sldId id="365"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6D9524B-F8B2-811F-C26F-6486F6C07440}" name="Julie Beckett" initials="JB" userId="S::Julie.Beckett@educationscotland.gov.scot::39653cad-bb71-48fb-bbd2-8006d4a42ab5" providerId="AD"/>
  <p188:author id="{6FA7F25C-62FF-E8F0-D5DF-4D74E13A4938}" name="Julie Beckett" initials="JB" userId="S::julie.beckett@educationscotland.gov.scot::39653cad-bb71-48fb-bbd2-8006d4a42ab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FF"/>
    <a:srgbClr val="9999FF"/>
    <a:srgbClr val="CCFFF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DA505B-BEE5-45D0-84DD-5673B9BEDE70}" v="9" dt="2024-01-15T12:03:57.9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456" autoAdjust="0"/>
  </p:normalViewPr>
  <p:slideViewPr>
    <p:cSldViewPr snapToGrid="0">
      <p:cViewPr varScale="1">
        <p:scale>
          <a:sx n="55" d="100"/>
          <a:sy n="55" d="100"/>
        </p:scale>
        <p:origin x="1072"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presProps" Target="presProps.xml"/><Relationship Id="rId79" Type="http://schemas.microsoft.com/office/2018/10/relationships/authors" Target="author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notesMaster" Target="notesMasters/notesMaster1.xml"/><Relationship Id="rId78"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C97C9D-FBFB-40CE-BD6C-F32F24F8C78C}" type="datetimeFigureOut">
              <a:rPr lang="en-GB" smtClean="0"/>
              <a:t>15/01/2024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49131F-A197-47F9-BC84-F69BD5C7278D}" type="slidenum">
              <a:rPr lang="en-GB" smtClean="0"/>
              <a:t>‹#›</a:t>
            </a:fld>
            <a:endParaRPr lang="en-GB"/>
          </a:p>
        </p:txBody>
      </p:sp>
    </p:spTree>
    <p:extLst>
      <p:ext uri="{BB962C8B-B14F-4D97-AF65-F5344CB8AC3E}">
        <p14:creationId xmlns:p14="http://schemas.microsoft.com/office/powerpoint/2010/main" val="7649737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education.gov.scot/media/pcudlkyp/soc10-you-decide.pdf"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s://www.youtube.com/watch?v=M0LU3HZCnS0" TargetMode="External"/><Relationship Id="rId4" Type="http://schemas.openxmlformats.org/officeDocument/2006/relationships/hyperlink" Target="https://www.gov.scot/binaries/content/documents/govscot/publications/consultation-paper/2018/05/democracy-matters-community-ideas-future/documents/00535753-pdf/00535753-pdf/govscot%3Adocument/00535753.pdf"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cypcs.org.uk/#:~:text=The%20Children%20and%20Young%20People's%20Commissioner%20Scotland%20is%20Bruce%20Adamson,of%20children%20and%20young%20people."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s://blogs.glowscotland.org.uk/glowblogs/fvwlric/uncrc/" TargetMode="External"/><Relationship Id="rId4" Type="http://schemas.openxmlformats.org/officeDocument/2006/relationships/hyperlink" Target="https://www.thinglink.com/scene/1480112476593848323"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therightway.scot/resources-database/article-12-and-the-right-to-be-heard"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s://hubnanog.ie/wp-content/uploads/2021/04/5611-Hub_na_nOg-Feedback-Form_group1.pdf" TargetMode="External"/><Relationship Id="rId4" Type="http://schemas.openxmlformats.org/officeDocument/2006/relationships/hyperlink" Target="https://hubnanog.ie/participation-framework/"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cypcs.org.uk/rights/uncrc/articles/"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akelet.com/wake/ibNbgxZCon4mXl_KTOabu"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childrensparliament.org.uk/education-reform/"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youtube.com/watch?v=MHQzlXsrt2U" TargetMode="External"/><Relationship Id="rId2" Type="http://schemas.openxmlformats.org/officeDocument/2006/relationships/slide" Target="../slides/slide21.xml"/><Relationship Id="rId1" Type="http://schemas.openxmlformats.org/officeDocument/2006/relationships/notesMaster" Target="../notesMasters/notesMaster1.xml"/><Relationship Id="rId5" Type="http://schemas.openxmlformats.org/officeDocument/2006/relationships/hyperlink" Target="https://dignityinschool.childrensparliament.org.uk/" TargetMode="External"/><Relationship Id="rId4" Type="http://schemas.openxmlformats.org/officeDocument/2006/relationships/hyperlink" Target="https://investigates.childrensparliament.org.uk/"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youngscot.net/activate-your-rights-resources"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investigates.childrensparliament.org.uk/wp-content/uploads/2022/04/Sandys-Story-1.pdf"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momjunction.com/articles/effects-of-video-games-on-teenagers_00352668/"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www.momjunction.com/articles/movies-for-teens_00455431/"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sessionlab.com/methods/open-fist"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sessionlab.com/methods/life-map"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youtube.com/watch?v=6442YcvEUH8"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brenebrown.com/videos/anatomy-trust-video/" TargetMode="External"/><Relationship Id="rId7" Type="http://schemas.openxmlformats.org/officeDocument/2006/relationships/hyperlink" Target="https://www.mindful.org/brain-thrives-mistakes/" TargetMode="External"/><Relationship Id="rId2" Type="http://schemas.openxmlformats.org/officeDocument/2006/relationships/slide" Target="../slides/slide38.xml"/><Relationship Id="rId1" Type="http://schemas.openxmlformats.org/officeDocument/2006/relationships/notesMaster" Target="../notesMasters/notesMaster1.xml"/><Relationship Id="rId6" Type="http://schemas.openxmlformats.org/officeDocument/2006/relationships/hyperlink" Target="https://www.mindful.org/why-is-it-so-hard-to-apologize/" TargetMode="External"/><Relationship Id="rId5" Type="http://schemas.openxmlformats.org/officeDocument/2006/relationships/hyperlink" Target="https://www.mindful.org/compassionate-boundaries-say-no-heart/" TargetMode="External"/><Relationship Id="rId4" Type="http://schemas.openxmlformats.org/officeDocument/2006/relationships/hyperlink" Target="https://www.mindful.org/brene-brown-on-what-it-really-means-to-trust/"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D49131F-A197-47F9-BC84-F69BD5C7278D}" type="slidenum">
              <a:rPr lang="en-GB" smtClean="0"/>
              <a:t>1</a:t>
            </a:fld>
            <a:endParaRPr lang="en-GB"/>
          </a:p>
        </p:txBody>
      </p:sp>
    </p:spTree>
    <p:extLst>
      <p:ext uri="{BB962C8B-B14F-4D97-AF65-F5344CB8AC3E}">
        <p14:creationId xmlns:p14="http://schemas.microsoft.com/office/powerpoint/2010/main" val="31529554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Facilitator Notes: </a:t>
            </a:r>
            <a:r>
              <a:rPr lang="en-GB"/>
              <a:t>Show the group the charter and read through the statements. Which statements do the children and young people you work with feel are most important? Is there anything they feel is missing from the charter? </a:t>
            </a:r>
          </a:p>
          <a:p>
            <a:r>
              <a:rPr lang="en-GB"/>
              <a:t>Explain to the group that this charter has been agreed across the region, and explain that these are the </a:t>
            </a:r>
            <a:r>
              <a:rPr lang="en-GB" u="sng"/>
              <a:t>endorsed</a:t>
            </a:r>
            <a:r>
              <a:rPr lang="en-GB"/>
              <a:t> guiding principles that </a:t>
            </a:r>
            <a:r>
              <a:rPr lang="en-GB" b="1"/>
              <a:t>all</a:t>
            </a:r>
            <a:r>
              <a:rPr lang="en-GB"/>
              <a:t> staff who support youth voice within the 4 local authorities must adhere to.</a:t>
            </a:r>
          </a:p>
          <a:p>
            <a:endParaRPr lang="en-GB" i="1"/>
          </a:p>
          <a:p>
            <a:r>
              <a:rPr lang="en-GB" b="1" i="0"/>
              <a:t>Additional Information</a:t>
            </a:r>
            <a:r>
              <a:rPr lang="en-GB" b="1" i="1"/>
              <a:t>: </a:t>
            </a:r>
            <a:r>
              <a:rPr lang="en-GB" i="1"/>
              <a:t>This charter was created in Spring 2023 based on the views of over 650 children and young people. It was put together by individuals who are involved in youth voice groups (e.g. youth forums, pupil councils, Members of the Scottish Youth Parliament). Young people selected the final visual charter design. </a:t>
            </a:r>
          </a:p>
          <a:p>
            <a:endParaRPr lang="en-GB" i="1"/>
          </a:p>
          <a:p>
            <a:r>
              <a:rPr lang="en-GB" b="1" i="1"/>
              <a:t>This slide will be updated when charter design is confirmed. </a:t>
            </a:r>
          </a:p>
        </p:txBody>
      </p:sp>
      <p:sp>
        <p:nvSpPr>
          <p:cNvPr id="4" name="Slide Number Placeholder 3"/>
          <p:cNvSpPr>
            <a:spLocks noGrp="1"/>
          </p:cNvSpPr>
          <p:nvPr>
            <p:ph type="sldNum" sz="quarter" idx="5"/>
          </p:nvPr>
        </p:nvSpPr>
        <p:spPr/>
        <p:txBody>
          <a:bodyPr/>
          <a:lstStyle/>
          <a:p>
            <a:fld id="{BA3C5A9C-1EDE-4F57-8013-6E36B0A3A2EB}" type="slidenum">
              <a:rPr lang="en-GB" smtClean="0"/>
              <a:t>10</a:t>
            </a:fld>
            <a:endParaRPr lang="en-GB"/>
          </a:p>
        </p:txBody>
      </p:sp>
    </p:spTree>
    <p:extLst>
      <p:ext uri="{BB962C8B-B14F-4D97-AF65-F5344CB8AC3E}">
        <p14:creationId xmlns:p14="http://schemas.microsoft.com/office/powerpoint/2010/main" val="4096223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b="1"/>
              <a:t>Activity: </a:t>
            </a:r>
            <a:r>
              <a:rPr lang="en-GB" sz="1200" b="0"/>
              <a:t>Ask young people to draw, write or make a mind map, illustrative poster or cartoon to answer one or both of these questions: </a:t>
            </a:r>
          </a:p>
          <a:p>
            <a:pPr algn="l"/>
            <a:endParaRPr lang="en-GB" sz="1200" b="1"/>
          </a:p>
          <a:p>
            <a:pPr marL="171450" indent="-171450" algn="l">
              <a:buFont typeface="Arial" panose="020B0604020202020204" pitchFamily="34" charset="0"/>
              <a:buChar char="•"/>
            </a:pPr>
            <a:r>
              <a:rPr lang="en-GB" sz="1200"/>
              <a:t>Why is it important to have your voice heard by adults? </a:t>
            </a:r>
          </a:p>
          <a:p>
            <a:pPr marL="171450" indent="-171450" algn="l">
              <a:buFont typeface="Arial" panose="020B0604020202020204" pitchFamily="34" charset="0"/>
              <a:buChar char="•"/>
            </a:pPr>
            <a:r>
              <a:rPr lang="en-GB" sz="1200"/>
              <a:t>Where do children and young people have opportunities to express their views and opinions?</a:t>
            </a:r>
          </a:p>
          <a:p>
            <a:endParaRPr lang="en-GB"/>
          </a:p>
          <a:p>
            <a:r>
              <a:rPr lang="en-GB" b="1"/>
              <a:t>Facilitator Notes: </a:t>
            </a:r>
            <a:r>
              <a:rPr lang="en-GB" sz="1200" b="0"/>
              <a:t>Discuss with young people why it is important to be heard, ask some of the group to explain why they think this. </a:t>
            </a:r>
          </a:p>
          <a:p>
            <a:r>
              <a:rPr lang="en-GB" sz="1200" b="0"/>
              <a:t>You may wish to ask young people of examples when they have felt their voice has been heard on a matter that affected them. For example, a young person may have helped an adult make a decision in school or in the community. </a:t>
            </a:r>
          </a:p>
          <a:p>
            <a:r>
              <a:rPr lang="en-GB" sz="1200" b="0"/>
              <a:t>School groups, pupil council, eco committees, youth groups and clubs in the community are all ways in which young people can have their voices heard.  </a:t>
            </a:r>
            <a:endParaRPr lang="en-GB" b="1"/>
          </a:p>
        </p:txBody>
      </p:sp>
      <p:sp>
        <p:nvSpPr>
          <p:cNvPr id="4" name="Slide Number Placeholder 3"/>
          <p:cNvSpPr>
            <a:spLocks noGrp="1"/>
          </p:cNvSpPr>
          <p:nvPr>
            <p:ph type="sldNum" sz="quarter" idx="5"/>
          </p:nvPr>
        </p:nvSpPr>
        <p:spPr/>
        <p:txBody>
          <a:bodyPr/>
          <a:lstStyle/>
          <a:p>
            <a:fld id="{ED49131F-A197-47F9-BC84-F69BD5C7278D}" type="slidenum">
              <a:rPr lang="en-GB" smtClean="0"/>
              <a:t>11</a:t>
            </a:fld>
            <a:endParaRPr lang="en-GB"/>
          </a:p>
        </p:txBody>
      </p:sp>
    </p:spTree>
    <p:extLst>
      <p:ext uri="{BB962C8B-B14F-4D97-AF65-F5344CB8AC3E}">
        <p14:creationId xmlns:p14="http://schemas.microsoft.com/office/powerpoint/2010/main" val="17815036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Facilitator Notes: </a:t>
            </a:r>
            <a:r>
              <a:rPr lang="en-GB" b="0"/>
              <a:t>Use the two examples below to highlight</a:t>
            </a:r>
            <a:r>
              <a:rPr lang="en-GB"/>
              <a:t> situations where the views of many children and young people are gathered on particular themes,  showing that youth voice can make a extraordinary difference to the lives of children and young people. </a:t>
            </a:r>
            <a:endParaRPr lang="en-GB" b="1"/>
          </a:p>
          <a:p>
            <a:endParaRPr lang="en-GB" b="1"/>
          </a:p>
          <a:p>
            <a:r>
              <a:rPr lang="en-GB"/>
              <a:t>Example 1 - Highlight how the voices of children and young people have allowed the creation of free bus travel for anyone aged 11-26 through their young </a:t>
            </a:r>
            <a:r>
              <a:rPr lang="en-GB" err="1"/>
              <a:t>scot</a:t>
            </a:r>
            <a:r>
              <a:rPr lang="en-GB"/>
              <a:t> card and younger through a NEC card. </a:t>
            </a:r>
          </a:p>
          <a:p>
            <a:r>
              <a:rPr lang="en-GB"/>
              <a:t>This happened due to the number of children and young people who highlighted how transport was a worsening barrier. Their voices were listened to and resulted in the creation of this programme.</a:t>
            </a:r>
            <a:endParaRPr lang="en-GB">
              <a:cs typeface="Calibri"/>
            </a:endParaRPr>
          </a:p>
          <a:p>
            <a:endParaRPr lang="en-GB"/>
          </a:p>
          <a:p>
            <a:r>
              <a:rPr lang="en-GB"/>
              <a:t>Example 2 – With continual pressure from the Scottish Youth Parliament, in 2014 the voting age was legally changed from 18 years old to 16 years old. </a:t>
            </a:r>
          </a:p>
          <a:p>
            <a:r>
              <a:rPr lang="en-GB"/>
              <a:t>This allowed all 16 and 17 year olds to vote in Scottish elections and have their views heard for who they believe should govern the country.</a:t>
            </a:r>
            <a:endParaRPr lang="en-GB">
              <a:cs typeface="Calibri"/>
            </a:endParaRPr>
          </a:p>
        </p:txBody>
      </p:sp>
      <p:sp>
        <p:nvSpPr>
          <p:cNvPr id="4" name="Slide Number Placeholder 3"/>
          <p:cNvSpPr>
            <a:spLocks noGrp="1"/>
          </p:cNvSpPr>
          <p:nvPr>
            <p:ph type="sldNum" sz="quarter" idx="5"/>
          </p:nvPr>
        </p:nvSpPr>
        <p:spPr/>
        <p:txBody>
          <a:bodyPr/>
          <a:lstStyle/>
          <a:p>
            <a:fld id="{ED49131F-A197-47F9-BC84-F69BD5C7278D}" type="slidenum">
              <a:rPr lang="en-GB" smtClean="0"/>
              <a:t>12</a:t>
            </a:fld>
            <a:endParaRPr lang="en-GB"/>
          </a:p>
        </p:txBody>
      </p:sp>
    </p:spTree>
    <p:extLst>
      <p:ext uri="{BB962C8B-B14F-4D97-AF65-F5344CB8AC3E}">
        <p14:creationId xmlns:p14="http://schemas.microsoft.com/office/powerpoint/2010/main" val="5875563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solidFill>
                  <a:srgbClr val="131313"/>
                </a:solidFill>
                <a:effectLst/>
                <a:latin typeface="Roboto" panose="02000000000000000000" pitchFamily="2" charset="0"/>
              </a:rPr>
              <a:t>Activity:  </a:t>
            </a:r>
            <a:r>
              <a:rPr lang="en-GB" b="0" i="0" dirty="0">
                <a:solidFill>
                  <a:srgbClr val="131313"/>
                </a:solidFill>
                <a:effectLst/>
                <a:latin typeface="Roboto" panose="02000000000000000000" pitchFamily="2" charset="0"/>
              </a:rPr>
              <a:t>Explain to the group that </a:t>
            </a:r>
            <a:r>
              <a:rPr lang="en-GB" sz="1800" b="0" i="0" dirty="0">
                <a:solidFill>
                  <a:srgbClr val="131313"/>
                </a:solidFill>
                <a:effectLst/>
                <a:latin typeface="Arial" panose="020B0604020202020204" pitchFamily="34" charset="0"/>
              </a:rPr>
              <a:t>in Scotland, we have members of the Scottish Youth Parliament who are elected by their peers. They have made this video </a:t>
            </a:r>
            <a:r>
              <a:rPr lang="en-GB" b="0" i="0" dirty="0">
                <a:solidFill>
                  <a:srgbClr val="131313"/>
                </a:solidFill>
                <a:effectLst/>
                <a:latin typeface="Roboto" panose="02000000000000000000" pitchFamily="2" charset="0"/>
              </a:rPr>
              <a:t> 'Dear Decision-Makers’ which is a letter to Scotland's Decision-makers taken from the Scottish Youth Parliament's 'From Scotland's Young People' manifesto for 2021-2026. Being a member of the Scottish youth parliament is one way to have your voice heard. </a:t>
            </a:r>
          </a:p>
          <a:p>
            <a:endParaRPr lang="en-GB" b="0" i="0" dirty="0">
              <a:solidFill>
                <a:srgbClr val="131313"/>
              </a:solidFill>
              <a:effectLst/>
              <a:latin typeface="Roboto" panose="02000000000000000000" pitchFamily="2" charset="0"/>
            </a:endParaRPr>
          </a:p>
          <a:p>
            <a:r>
              <a:rPr lang="en-GB" b="0" i="0" dirty="0">
                <a:solidFill>
                  <a:srgbClr val="131313"/>
                </a:solidFill>
                <a:effectLst/>
                <a:latin typeface="Roboto" panose="02000000000000000000" pitchFamily="2" charset="0"/>
              </a:rPr>
              <a:t>Access Dear Decision Makers Video on </a:t>
            </a:r>
            <a:r>
              <a:rPr lang="en-GB" b="0" i="0" dirty="0" err="1">
                <a:solidFill>
                  <a:srgbClr val="131313"/>
                </a:solidFill>
                <a:effectLst/>
                <a:latin typeface="Roboto" panose="02000000000000000000" pitchFamily="2" charset="0"/>
              </a:rPr>
              <a:t>Youtube</a:t>
            </a:r>
            <a:r>
              <a:rPr lang="en-GB" b="0" i="0" dirty="0">
                <a:solidFill>
                  <a:srgbClr val="131313"/>
                </a:solidFill>
                <a:effectLst/>
                <a:latin typeface="Roboto" panose="02000000000000000000" pitchFamily="2" charset="0"/>
              </a:rPr>
              <a:t> here: https://youtu.be/Qa8rUFGWM1U </a:t>
            </a:r>
          </a:p>
          <a:p>
            <a:endParaRPr lang="en-GB" dirty="0"/>
          </a:p>
        </p:txBody>
      </p:sp>
      <p:sp>
        <p:nvSpPr>
          <p:cNvPr id="4" name="Slide Number Placeholder 3"/>
          <p:cNvSpPr>
            <a:spLocks noGrp="1"/>
          </p:cNvSpPr>
          <p:nvPr>
            <p:ph type="sldNum" sz="quarter" idx="5"/>
          </p:nvPr>
        </p:nvSpPr>
        <p:spPr/>
        <p:txBody>
          <a:bodyPr/>
          <a:lstStyle/>
          <a:p>
            <a:fld id="{ED49131F-A197-47F9-BC84-F69BD5C7278D}" type="slidenum">
              <a:rPr lang="en-GB" smtClean="0"/>
              <a:t>13</a:t>
            </a:fld>
            <a:endParaRPr lang="en-GB"/>
          </a:p>
        </p:txBody>
      </p:sp>
    </p:spTree>
    <p:extLst>
      <p:ext uri="{BB962C8B-B14F-4D97-AF65-F5344CB8AC3E}">
        <p14:creationId xmlns:p14="http://schemas.microsoft.com/office/powerpoint/2010/main" val="17346435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Section 2 – Children's Rights </a:t>
            </a:r>
          </a:p>
          <a:p>
            <a:endParaRPr lang="en-GB" b="1"/>
          </a:p>
          <a:p>
            <a:r>
              <a:rPr lang="en-GB"/>
              <a:t>This section covers children's rights and the UNCRC. It explores why rights are important and encourages discussions about young people’s right to be heard. </a:t>
            </a:r>
          </a:p>
          <a:p>
            <a:r>
              <a:rPr lang="en-GB"/>
              <a:t>It is important that children and young people can understand the importance of their rights in the context of youth voice. </a:t>
            </a:r>
          </a:p>
        </p:txBody>
      </p:sp>
      <p:sp>
        <p:nvSpPr>
          <p:cNvPr id="4" name="Slide Number Placeholder 3"/>
          <p:cNvSpPr>
            <a:spLocks noGrp="1"/>
          </p:cNvSpPr>
          <p:nvPr>
            <p:ph type="sldNum" sz="quarter" idx="5"/>
          </p:nvPr>
        </p:nvSpPr>
        <p:spPr/>
        <p:txBody>
          <a:bodyPr/>
          <a:lstStyle/>
          <a:p>
            <a:fld id="{ED49131F-A197-47F9-BC84-F69BD5C7278D}" type="slidenum">
              <a:rPr lang="en-GB" smtClean="0"/>
              <a:t>14</a:t>
            </a:fld>
            <a:endParaRPr lang="en-GB"/>
          </a:p>
        </p:txBody>
      </p:sp>
    </p:spTree>
    <p:extLst>
      <p:ext uri="{BB962C8B-B14F-4D97-AF65-F5344CB8AC3E}">
        <p14:creationId xmlns:p14="http://schemas.microsoft.com/office/powerpoint/2010/main" val="25600042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Facilitator Notes: </a:t>
            </a:r>
            <a:r>
              <a:rPr lang="en-GB" b="0"/>
              <a:t>You may wish to spend time looking at decision making in more detail. Further information can be found in these two resources:</a:t>
            </a:r>
            <a:endParaRPr lang="en-GB" b="1">
              <a:hlinkClick r:id="rId3"/>
            </a:endParaRPr>
          </a:p>
          <a:p>
            <a:endParaRPr lang="en-GB">
              <a:hlinkClick r:id="rId3"/>
            </a:endParaRPr>
          </a:p>
          <a:p>
            <a:r>
              <a:rPr lang="en-GB">
                <a:hlinkClick r:id="rId3"/>
              </a:rPr>
              <a:t>soc10-you-decide.pdf (</a:t>
            </a:r>
            <a:r>
              <a:rPr lang="en-GB" err="1">
                <a:hlinkClick r:id="rId3"/>
              </a:rPr>
              <a:t>education.gov.scot</a:t>
            </a:r>
            <a:r>
              <a:rPr lang="en-GB">
                <a:hlinkClick r:id="rId3"/>
              </a:rPr>
              <a:t>)</a:t>
            </a:r>
            <a:endParaRPr lang="en-GB"/>
          </a:p>
          <a:p>
            <a:r>
              <a:rPr lang="en-GB"/>
              <a:t>This resource supports teachers and professionals working with young people to develop understanding, skills and participation with the term political literacy. Young people need to understand democratic processes and know how the people who we elect and represent us at local councils and parliaments make important decisions that affect almost every aspect of our daily lives</a:t>
            </a:r>
          </a:p>
          <a:p>
            <a:endParaRPr lang="en-GB"/>
          </a:p>
          <a:p>
            <a:r>
              <a:rPr lang="en-GB">
                <a:hlinkClick r:id="rId4"/>
              </a:rPr>
              <a:t>Democracy Matters: How Decisions Are Taken (www.gov.scot)</a:t>
            </a:r>
            <a:endParaRPr lang="en-GB"/>
          </a:p>
          <a:p>
            <a:r>
              <a:rPr lang="en-GB"/>
              <a:t>The Democracy Matters conversation has been set up to hear your voice and the voices of your friends and neighbours in a discussion about local communities deciding their own future. The levels of locally elected representation and local people’s involvement in decision-making varies across public services. This is a short overview of how decision are currently taken in Scotland. It is designed to help you take part in the conversation about local democracy. You’ll find information on key public sector organisations like the NHS, police, councils, the Scottish Government. </a:t>
            </a:r>
          </a:p>
          <a:p>
            <a:endParaRPr lang="en-GB"/>
          </a:p>
          <a:p>
            <a:r>
              <a:rPr lang="en-GB"/>
              <a:t>Practitioner video for further information on Political Literacy: </a:t>
            </a:r>
            <a:r>
              <a:rPr lang="en-GB">
                <a:hlinkClick r:id="rId5"/>
              </a:rPr>
              <a:t>What is political literacy? – YouTube</a:t>
            </a:r>
            <a:r>
              <a:rPr lang="en-GB"/>
              <a:t> </a:t>
            </a:r>
          </a:p>
        </p:txBody>
      </p:sp>
      <p:sp>
        <p:nvSpPr>
          <p:cNvPr id="4" name="Slide Number Placeholder 3"/>
          <p:cNvSpPr>
            <a:spLocks noGrp="1"/>
          </p:cNvSpPr>
          <p:nvPr>
            <p:ph type="sldNum" sz="quarter" idx="5"/>
          </p:nvPr>
        </p:nvSpPr>
        <p:spPr/>
        <p:txBody>
          <a:bodyPr/>
          <a:lstStyle/>
          <a:p>
            <a:fld id="{ED49131F-A197-47F9-BC84-F69BD5C7278D}" type="slidenum">
              <a:rPr lang="en-GB" smtClean="0"/>
              <a:t>15</a:t>
            </a:fld>
            <a:endParaRPr lang="en-GB"/>
          </a:p>
        </p:txBody>
      </p:sp>
    </p:spTree>
    <p:extLst>
      <p:ext uri="{BB962C8B-B14F-4D97-AF65-F5344CB8AC3E}">
        <p14:creationId xmlns:p14="http://schemas.microsoft.com/office/powerpoint/2010/main" val="40224992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b="1" i="0" u="none" strike="noStrike">
                <a:solidFill>
                  <a:srgbClr val="000000"/>
                </a:solidFill>
                <a:effectLst/>
                <a:latin typeface="Arial" panose="020B0604020202020204" pitchFamily="34" charset="0"/>
              </a:rPr>
              <a:t>Activity: </a:t>
            </a:r>
            <a:r>
              <a:rPr lang="en-GB" b="0" i="0" u="none" strike="noStrike">
                <a:solidFill>
                  <a:srgbClr val="000000"/>
                </a:solidFill>
                <a:effectLst/>
                <a:latin typeface="Arial" panose="020B0604020202020204" pitchFamily="34" charset="0"/>
              </a:rPr>
              <a:t>Discuss the three specific rights on the slide and explain </a:t>
            </a:r>
            <a:r>
              <a:rPr lang="en-US" b="0" i="0">
                <a:solidFill>
                  <a:srgbClr val="444444"/>
                </a:solidFill>
                <a:effectLst/>
                <a:latin typeface="Calibri" panose="020F0502020204030204" pitchFamily="34" charset="0"/>
              </a:rPr>
              <a:t>that by using this toolkit and youth voice approach we are:</a:t>
            </a:r>
          </a:p>
          <a:p>
            <a:pPr algn="l" rtl="0" fontAlgn="base">
              <a:buFont typeface="Arial" panose="020B0604020202020204" pitchFamily="34" charset="0"/>
              <a:buChar char="•"/>
            </a:pPr>
            <a:r>
              <a:rPr lang="en-GB" sz="1200" b="0" i="0" u="none" strike="noStrike">
                <a:solidFill>
                  <a:srgbClr val="000000"/>
                </a:solidFill>
                <a:effectLst/>
                <a:latin typeface="Arial" panose="020B0604020202020204" pitchFamily="34" charset="0"/>
              </a:rPr>
              <a:t> listening to your views, </a:t>
            </a:r>
            <a:r>
              <a:rPr lang="en-US" sz="1200" b="0" i="0">
                <a:solidFill>
                  <a:srgbClr val="000000"/>
                </a:solidFill>
                <a:effectLst/>
                <a:latin typeface="Arial" panose="020B0604020202020204" pitchFamily="34" charset="0"/>
              </a:rPr>
              <a:t>​</a:t>
            </a:r>
            <a:endParaRPr lang="en-US" sz="12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200" b="0" i="0" u="none" strike="noStrike">
                <a:solidFill>
                  <a:srgbClr val="000000"/>
                </a:solidFill>
                <a:effectLst/>
                <a:latin typeface="Arial" panose="020B0604020202020204" pitchFamily="34" charset="0"/>
              </a:rPr>
              <a:t> making sure your views are part of our decision making</a:t>
            </a:r>
            <a:r>
              <a:rPr lang="en-US" sz="1200" b="0" i="0">
                <a:solidFill>
                  <a:srgbClr val="000000"/>
                </a:solidFill>
                <a:effectLst/>
                <a:latin typeface="Arial" panose="020B0604020202020204" pitchFamily="34" charset="0"/>
              </a:rPr>
              <a:t>​</a:t>
            </a:r>
            <a:endParaRPr lang="en-US" sz="12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200" b="0" i="0" u="none" strike="noStrike">
                <a:solidFill>
                  <a:srgbClr val="000000"/>
                </a:solidFill>
                <a:effectLst/>
                <a:latin typeface="Arial" panose="020B0604020202020204" pitchFamily="34" charset="0"/>
              </a:rPr>
              <a:t> providing you with the information and knowledge to make informed decisions and space to explore what your thoughts are on these subjects.</a:t>
            </a:r>
            <a:endParaRPr lang="en-US" sz="1200" b="0" i="0">
              <a:solidFill>
                <a:srgbClr val="444444"/>
              </a:solidFill>
              <a:effectLst/>
              <a:latin typeface="Arial" panose="020B0604020202020204" pitchFamily="34" charset="0"/>
            </a:endParaRPr>
          </a:p>
          <a:p>
            <a:pPr algn="l" rtl="0" fontAlgn="base"/>
            <a:endParaRPr lang="en-US" b="0" i="0">
              <a:solidFill>
                <a:srgbClr val="444444"/>
              </a:solidFill>
              <a:effectLst/>
              <a:latin typeface="Calibri" panose="020F0502020204030204" pitchFamily="34" charset="0"/>
            </a:endParaRPr>
          </a:p>
          <a:p>
            <a:pPr algn="l" rtl="0" fontAlgn="base">
              <a:buFont typeface="Arial" panose="020B0604020202020204" pitchFamily="34" charset="0"/>
              <a:buNone/>
            </a:pPr>
            <a:r>
              <a:rPr lang="en-GB" sz="1800" b="0" i="0" u="none" strike="noStrike">
                <a:solidFill>
                  <a:srgbClr val="000000"/>
                </a:solidFill>
                <a:effectLst/>
                <a:latin typeface="Arial" panose="020B0604020202020204" pitchFamily="34" charset="0"/>
              </a:rPr>
              <a:t>Discuss what young people already know about their rights, and ensure the young people know they have a right to have their voices heard and listened to.</a:t>
            </a:r>
            <a:r>
              <a:rPr lang="en-US" sz="1800" b="0" i="0">
                <a:solidFill>
                  <a:srgbClr val="000000"/>
                </a:solidFill>
                <a:effectLst/>
                <a:latin typeface="Arial" panose="020B0604020202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None/>
            </a:pPr>
            <a:r>
              <a:rPr lang="en-GB" sz="1800" b="0" i="0" u="none" strike="noStrike">
                <a:solidFill>
                  <a:srgbClr val="000000"/>
                </a:solidFill>
                <a:effectLst/>
                <a:latin typeface="Arial" panose="020B0604020202020204" pitchFamily="34" charset="0"/>
              </a:rPr>
              <a:t>Perhaps consider asking young people to identify where they learn about their rights? Potentially through rights respecting schools if relevant?  </a:t>
            </a:r>
          </a:p>
          <a:p>
            <a:pPr algn="l" rtl="0" fontAlgn="base">
              <a:buFont typeface="Arial" panose="020B0604020202020204" pitchFamily="34" charset="0"/>
              <a:buNone/>
            </a:pPr>
            <a:endParaRPr lang="en-GB" sz="1800" b="0" i="0" u="none" strike="noStrike">
              <a:solidFill>
                <a:srgbClr val="000000"/>
              </a:solidFill>
              <a:effectLst/>
              <a:latin typeface="Arial" panose="020B0604020202020204" pitchFamily="34" charset="0"/>
            </a:endParaRPr>
          </a:p>
          <a:p>
            <a:pPr algn="l" rtl="0" fontAlgn="base">
              <a:buFont typeface="Arial" panose="020B0604020202020204" pitchFamily="34" charset="0"/>
              <a:buNone/>
            </a:pPr>
            <a:r>
              <a:rPr lang="en-GB" sz="1800" b="0" i="0" u="none" strike="noStrike">
                <a:solidFill>
                  <a:srgbClr val="000000"/>
                </a:solidFill>
                <a:effectLst/>
                <a:latin typeface="Arial" panose="020B0604020202020204" pitchFamily="34" charset="0"/>
              </a:rPr>
              <a:t>Ask if children and young people feel their rights are respected, protected and fulfilled at school / in the community?</a:t>
            </a:r>
            <a:r>
              <a:rPr lang="en-US" sz="1800" b="0" i="0">
                <a:solidFill>
                  <a:srgbClr val="000000"/>
                </a:solidFill>
                <a:effectLst/>
                <a:latin typeface="Arial" panose="020B0604020202020204" pitchFamily="34" charset="0"/>
              </a:rPr>
              <a:t>​</a:t>
            </a:r>
            <a:endParaRPr lang="en-US" sz="1800" b="0" i="0">
              <a:solidFill>
                <a:srgbClr val="444444"/>
              </a:solidFill>
              <a:effectLst/>
              <a:latin typeface="Arial" panose="020B0604020202020204" pitchFamily="34" charset="0"/>
            </a:endParaRPr>
          </a:p>
          <a:p>
            <a:endParaRPr lang="en-GB"/>
          </a:p>
        </p:txBody>
      </p:sp>
      <p:sp>
        <p:nvSpPr>
          <p:cNvPr id="4" name="Slide Number Placeholder 3"/>
          <p:cNvSpPr>
            <a:spLocks noGrp="1"/>
          </p:cNvSpPr>
          <p:nvPr>
            <p:ph type="sldNum" sz="quarter" idx="5"/>
          </p:nvPr>
        </p:nvSpPr>
        <p:spPr/>
        <p:txBody>
          <a:bodyPr/>
          <a:lstStyle/>
          <a:p>
            <a:fld id="{ED49131F-A197-47F9-BC84-F69BD5C7278D}" type="slidenum">
              <a:rPr lang="en-GB" smtClean="0"/>
              <a:t>16</a:t>
            </a:fld>
            <a:endParaRPr lang="en-GB"/>
          </a:p>
        </p:txBody>
      </p:sp>
    </p:spTree>
    <p:extLst>
      <p:ext uri="{BB962C8B-B14F-4D97-AF65-F5344CB8AC3E}">
        <p14:creationId xmlns:p14="http://schemas.microsoft.com/office/powerpoint/2010/main" val="42914260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Activity: </a:t>
            </a:r>
            <a:r>
              <a:rPr lang="en-GB" dirty="0"/>
              <a:t>This activity is introducing the concept of children's rights – it is every child’s right be heard and listened to. </a:t>
            </a:r>
            <a:endParaRPr lang="en-US" dirty="0"/>
          </a:p>
          <a:p>
            <a:r>
              <a:rPr lang="en-GB" dirty="0"/>
              <a:t>Watch the video, discuss the group’s ideas on children’s rights and what is means to them.  Also consider why they are important, especially for any specific groups of children?</a:t>
            </a:r>
            <a:r>
              <a:rPr lang="en-US" dirty="0"/>
              <a:t>  </a:t>
            </a:r>
            <a:endParaRPr lang="en-GB" dirty="0"/>
          </a:p>
          <a:p>
            <a:r>
              <a:rPr lang="en-GB" dirty="0"/>
              <a:t>  </a:t>
            </a:r>
            <a:endParaRPr lang="en-GB" dirty="0">
              <a:cs typeface="Calibri"/>
            </a:endParaRPr>
          </a:p>
          <a:p>
            <a:r>
              <a:rPr lang="en-GB" dirty="0"/>
              <a:t>How can rights help you? – Rights can help us question mistreatment within our society.  </a:t>
            </a:r>
          </a:p>
          <a:p>
            <a:r>
              <a:rPr lang="en-GB" dirty="0"/>
              <a:t>Why are rights important? – Rights are important so that children can live a good quality life.  </a:t>
            </a:r>
          </a:p>
          <a:p>
            <a:endParaRPr lang="en-GB" dirty="0"/>
          </a:p>
          <a:p>
            <a:r>
              <a:rPr lang="en-GB" dirty="0"/>
              <a:t>This video is from Scottish Government and can be accessed on </a:t>
            </a:r>
            <a:r>
              <a:rPr lang="en-GB" dirty="0" err="1"/>
              <a:t>youtube</a:t>
            </a:r>
            <a:r>
              <a:rPr lang="en-GB" dirty="0"/>
              <a:t> here:  https://youtu.be/vlakicbEit8  </a:t>
            </a:r>
          </a:p>
          <a:p>
            <a:r>
              <a:rPr lang="en-GB" dirty="0"/>
              <a:t> </a:t>
            </a:r>
            <a:endParaRPr lang="en-GB" dirty="0">
              <a:cs typeface="Calibri"/>
            </a:endParaRPr>
          </a:p>
          <a:p>
            <a:r>
              <a:rPr lang="en-GB" b="1" dirty="0"/>
              <a:t>Additional Information: </a:t>
            </a:r>
            <a:r>
              <a:rPr lang="en-GB" dirty="0"/>
              <a:t> </a:t>
            </a:r>
            <a:endParaRPr lang="en-GB" dirty="0">
              <a:cs typeface="Calibri"/>
            </a:endParaRPr>
          </a:p>
          <a:p>
            <a:r>
              <a:rPr lang="en-GB" dirty="0"/>
              <a:t>Link to Children's Commissioner site for children and young people to learn about their rights - </a:t>
            </a:r>
            <a:r>
              <a:rPr lang="en-GB" dirty="0">
                <a:hlinkClick r:id="rId3"/>
              </a:rPr>
              <a:t>Home - The Children and Young People's Commissioner Scotland (cypcs.org.uk)</a:t>
            </a:r>
            <a:r>
              <a:rPr lang="en-GB" dirty="0"/>
              <a:t>  </a:t>
            </a:r>
            <a:endParaRPr lang="en-GB" dirty="0">
              <a:cs typeface="Calibri"/>
            </a:endParaRPr>
          </a:p>
          <a:p>
            <a:r>
              <a:rPr lang="en-GB" dirty="0"/>
              <a:t> </a:t>
            </a:r>
            <a:endParaRPr lang="en-GB" dirty="0">
              <a:cs typeface="Calibri"/>
            </a:endParaRPr>
          </a:p>
          <a:p>
            <a:r>
              <a:rPr lang="en-GB" dirty="0"/>
              <a:t>If you would like any further information or resources you can access the </a:t>
            </a:r>
            <a:r>
              <a:rPr lang="en-GB" dirty="0" err="1"/>
              <a:t>ThingLink</a:t>
            </a:r>
            <a:r>
              <a:rPr lang="en-GB" dirty="0"/>
              <a:t> developed by Forth Valley West </a:t>
            </a:r>
            <a:r>
              <a:rPr lang="en-GB" dirty="0">
                <a:hlinkClick r:id="rId4"/>
              </a:rPr>
              <a:t>L</a:t>
            </a:r>
            <a:r>
              <a:rPr lang="en-GB" dirty="0"/>
              <a:t>othian regional UNCRC group:</a:t>
            </a:r>
            <a:r>
              <a:rPr lang="en-US" dirty="0"/>
              <a:t>  </a:t>
            </a:r>
            <a:endParaRPr lang="en-GB" dirty="0"/>
          </a:p>
          <a:p>
            <a:r>
              <a:rPr lang="en-GB" dirty="0">
                <a:hlinkClick r:id="rId4"/>
              </a:rPr>
              <a:t>UNCRC PL - overview (thinglink.com)</a:t>
            </a:r>
            <a:r>
              <a:rPr lang="en-GB" dirty="0"/>
              <a:t>  </a:t>
            </a:r>
            <a:endParaRPr lang="en-GB" dirty="0">
              <a:cs typeface="Calibri"/>
            </a:endParaRPr>
          </a:p>
          <a:p>
            <a:r>
              <a:rPr lang="en-GB" dirty="0"/>
              <a:t>  </a:t>
            </a:r>
            <a:endParaRPr lang="en-GB" dirty="0">
              <a:cs typeface="Calibri"/>
            </a:endParaRPr>
          </a:p>
          <a:p>
            <a:r>
              <a:rPr lang="en-GB" dirty="0"/>
              <a:t>The sections which are most appropriate are:</a:t>
            </a:r>
            <a:r>
              <a:rPr lang="en-US" dirty="0"/>
              <a:t>  </a:t>
            </a:r>
            <a:endParaRPr lang="en-GB" dirty="0"/>
          </a:p>
          <a:p>
            <a:pPr marL="171450" indent="-171450">
              <a:buFont typeface="Arial"/>
              <a:buChar char="•"/>
            </a:pPr>
            <a:r>
              <a:rPr lang="en-GB" dirty="0"/>
              <a:t>What is UNCRC?</a:t>
            </a:r>
            <a:r>
              <a:rPr lang="en-US" dirty="0"/>
              <a:t>  </a:t>
            </a:r>
            <a:endParaRPr lang="en-GB" dirty="0"/>
          </a:p>
          <a:p>
            <a:pPr marL="171450" indent="-171450">
              <a:buFont typeface="Arial"/>
              <a:buChar char="•"/>
            </a:pPr>
            <a:r>
              <a:rPr lang="en-GB" dirty="0"/>
              <a:t>Why the UNCRC?</a:t>
            </a:r>
            <a:r>
              <a:rPr lang="en-US" dirty="0"/>
              <a:t>  </a:t>
            </a:r>
            <a:endParaRPr lang="en-GB" dirty="0"/>
          </a:p>
          <a:p>
            <a:r>
              <a:rPr lang="en-GB" dirty="0"/>
              <a:t>Both have videos which explain the concepts.  Decide which you think will be most relevant to the children in your group.</a:t>
            </a:r>
            <a:r>
              <a:rPr lang="en-US" dirty="0"/>
              <a:t>  </a:t>
            </a:r>
            <a:endParaRPr lang="en-GB" dirty="0"/>
          </a:p>
          <a:p>
            <a:r>
              <a:rPr lang="en-GB" dirty="0"/>
              <a:t>  </a:t>
            </a:r>
            <a:endParaRPr lang="en-GB" dirty="0">
              <a:cs typeface="Calibri"/>
            </a:endParaRPr>
          </a:p>
          <a:p>
            <a:r>
              <a:rPr lang="en-GB" dirty="0"/>
              <a:t>If this above link does not work, you can access it via the Forth Valley West Lothian RIC page:</a:t>
            </a:r>
            <a:r>
              <a:rPr lang="en-US" dirty="0"/>
              <a:t>  </a:t>
            </a:r>
            <a:endParaRPr lang="en-GB" dirty="0"/>
          </a:p>
          <a:p>
            <a:r>
              <a:rPr lang="en-GB" dirty="0">
                <a:hlinkClick r:id="rId5"/>
              </a:rPr>
              <a:t>UNCRC – Forth Valley &amp; West Lothian Regional Improvement Collaborative (glowscotland.org.uk)</a:t>
            </a:r>
            <a:r>
              <a:rPr lang="en-GB" dirty="0"/>
              <a:t>  </a:t>
            </a:r>
            <a:endParaRPr lang="en-GB" dirty="0">
              <a:cs typeface="Calibri"/>
            </a:endParaRPr>
          </a:p>
          <a:p>
            <a:r>
              <a:rPr lang="en-GB" dirty="0"/>
              <a:t>Just click on </a:t>
            </a:r>
            <a:r>
              <a:rPr lang="en-GB" dirty="0" err="1"/>
              <a:t>Thinglink</a:t>
            </a:r>
            <a:r>
              <a:rPr lang="en-GB" dirty="0"/>
              <a:t> Children’s Rights Professional Learning.</a:t>
            </a:r>
            <a:r>
              <a:rPr lang="en-US" dirty="0"/>
              <a:t>  </a:t>
            </a:r>
            <a:endParaRPr lang="en-GB" dirty="0"/>
          </a:p>
          <a:p>
            <a:r>
              <a:rPr lang="en-GB" dirty="0"/>
              <a:t> </a:t>
            </a:r>
            <a:endParaRPr lang="en-GB" dirty="0">
              <a:cs typeface="Calibri"/>
            </a:endParaRPr>
          </a:p>
          <a:p>
            <a:r>
              <a:rPr lang="en-GB" dirty="0"/>
              <a:t> </a:t>
            </a:r>
            <a:endParaRPr lang="en-GB" dirty="0">
              <a:cs typeface="Calibri"/>
            </a:endParaRPr>
          </a:p>
          <a:p>
            <a:endParaRPr lang="en-GB" dirty="0">
              <a:cs typeface="Calibri"/>
            </a:endParaRPr>
          </a:p>
        </p:txBody>
      </p:sp>
      <p:sp>
        <p:nvSpPr>
          <p:cNvPr id="4" name="Slide Number Placeholder 3"/>
          <p:cNvSpPr>
            <a:spLocks noGrp="1"/>
          </p:cNvSpPr>
          <p:nvPr>
            <p:ph type="sldNum" sz="quarter" idx="5"/>
          </p:nvPr>
        </p:nvSpPr>
        <p:spPr/>
        <p:txBody>
          <a:bodyPr/>
          <a:lstStyle/>
          <a:p>
            <a:fld id="{BA3C5A9C-1EDE-4F57-8013-6E36B0A3A2EB}" type="slidenum">
              <a:rPr lang="en-GB" smtClean="0"/>
              <a:t>17</a:t>
            </a:fld>
            <a:endParaRPr lang="en-GB"/>
          </a:p>
        </p:txBody>
      </p:sp>
    </p:spTree>
    <p:extLst>
      <p:ext uri="{BB962C8B-B14F-4D97-AF65-F5344CB8AC3E}">
        <p14:creationId xmlns:p14="http://schemas.microsoft.com/office/powerpoint/2010/main" val="2921796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i="0">
                <a:solidFill>
                  <a:srgbClr val="000000"/>
                </a:solidFill>
                <a:effectLst/>
                <a:latin typeface="Arial" panose="020B0604020202020204" pitchFamily="34" charset="0"/>
              </a:rPr>
              <a:t>Activity:  </a:t>
            </a:r>
            <a:r>
              <a:rPr lang="en-GB" b="0" i="0">
                <a:solidFill>
                  <a:srgbClr val="000000"/>
                </a:solidFill>
                <a:effectLst/>
                <a:latin typeface="Arial" panose="020B0604020202020204" pitchFamily="34" charset="0"/>
              </a:rPr>
              <a:t>Within the group, it is important for young people to feel secure to share their views. </a:t>
            </a: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u="none" strike="noStrike">
                <a:solidFill>
                  <a:srgbClr val="000000"/>
                </a:solidFill>
                <a:effectLst/>
                <a:latin typeface="Arial" panose="020B0604020202020204" pitchFamily="34" charset="0"/>
              </a:rPr>
              <a:t>These 4 elements (space, voice, audience and influence) are a pathway to ensure Article 12 is meaningfully protected, respected and fulfilled for every young person. </a:t>
            </a:r>
            <a:endParaRPr lang="en-US" sz="1200" b="0" i="0">
              <a:solidFill>
                <a:srgbClr val="444444"/>
              </a:solidFill>
              <a:effectLst/>
              <a:latin typeface="Arial" panose="020B0604020202020204" pitchFamily="34" charset="0"/>
            </a:endParaRPr>
          </a:p>
          <a:p>
            <a:pPr algn="l" rtl="0" fontAlgn="base"/>
            <a:endParaRPr lang="en-US" b="1" i="0">
              <a:solidFill>
                <a:srgbClr val="444444"/>
              </a:solidFill>
              <a:effectLst/>
              <a:latin typeface="Calibri" panose="020F0502020204030204" pitchFamily="34" charset="0"/>
            </a:endParaRPr>
          </a:p>
          <a:p>
            <a:pPr algn="l" rtl="0" fontAlgn="base">
              <a:buFont typeface="Arial" panose="020B0604020202020204" pitchFamily="34" charset="0"/>
              <a:buNone/>
            </a:pPr>
            <a:r>
              <a:rPr lang="en-GB" sz="1800" b="0" i="0" u="none" strike="noStrike">
                <a:solidFill>
                  <a:srgbClr val="000000"/>
                </a:solidFill>
                <a:effectLst/>
                <a:latin typeface="Arial" panose="020B0604020202020204" pitchFamily="34" charset="0"/>
              </a:rPr>
              <a:t>This is the Lundy model of participation, think about each statement and ask the group to think about what they need in order to feel they have the:</a:t>
            </a:r>
            <a:r>
              <a:rPr lang="en-US" sz="1800" b="0" i="0">
                <a:solidFill>
                  <a:srgbClr val="000000"/>
                </a:solidFill>
                <a:effectLst/>
                <a:latin typeface="Arial" panose="020B0604020202020204" pitchFamily="34" charset="0"/>
              </a:rPr>
              <a:t>​</a:t>
            </a:r>
          </a:p>
          <a:p>
            <a:pPr algn="l" rtl="0" fontAlgn="base">
              <a:buFont typeface="Arial" panose="020B0604020202020204" pitchFamily="34" charset="0"/>
              <a:buNone/>
            </a:pP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Arial" panose="020B0604020202020204" pitchFamily="34" charset="0"/>
              </a:rPr>
              <a:t>Space:  how can we make sure this feels like a safe space to explore our ideas?</a:t>
            </a:r>
            <a:r>
              <a:rPr lang="en-US" sz="1800" b="0" i="0">
                <a:solidFill>
                  <a:srgbClr val="000000"/>
                </a:solidFill>
                <a:effectLst/>
                <a:latin typeface="Arial" panose="020B0604020202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Arial" panose="020B0604020202020204" pitchFamily="34" charset="0"/>
              </a:rPr>
              <a:t>Voice:  how can I help?  And how can we help each other to express our ideas?</a:t>
            </a:r>
            <a:r>
              <a:rPr lang="en-US" sz="1800" b="0" i="0">
                <a:solidFill>
                  <a:srgbClr val="000000"/>
                </a:solidFill>
                <a:effectLst/>
                <a:latin typeface="Arial" panose="020B0604020202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Arial" panose="020B0604020202020204" pitchFamily="34" charset="0"/>
              </a:rPr>
              <a:t>Audience:  How will you know if your views have been listened to?</a:t>
            </a:r>
            <a:r>
              <a:rPr lang="en-US" sz="1800" b="0" i="0">
                <a:solidFill>
                  <a:srgbClr val="000000"/>
                </a:solidFill>
                <a:effectLst/>
                <a:latin typeface="Arial" panose="020B0604020202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Arial" panose="020B0604020202020204" pitchFamily="34" charset="0"/>
              </a:rPr>
              <a:t>Influence:  what will you see if your views are acted upon?  How will you feel about this?</a:t>
            </a:r>
            <a:r>
              <a:rPr lang="en-US" sz="1800" b="0" i="0">
                <a:solidFill>
                  <a:srgbClr val="000000"/>
                </a:solidFill>
                <a:effectLst/>
                <a:latin typeface="Arial" panose="020B0604020202020204" pitchFamily="34" charset="0"/>
              </a:rPr>
              <a:t>​</a:t>
            </a:r>
          </a:p>
          <a:p>
            <a:pPr algn="l" rtl="0" fontAlgn="base">
              <a:buFont typeface="Arial" panose="020B0604020202020204" pitchFamily="34" charset="0"/>
              <a:buChar char="•"/>
            </a:pP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None/>
            </a:pPr>
            <a:r>
              <a:rPr lang="en-GB" sz="1800" b="0" i="0" u="none" strike="noStrike">
                <a:solidFill>
                  <a:srgbClr val="000000"/>
                </a:solidFill>
                <a:effectLst/>
                <a:latin typeface="Arial" panose="020B0604020202020204" pitchFamily="34" charset="0"/>
              </a:rPr>
              <a:t>You may wish to ask young people if any of these areas are more important?  The answer is that they are all inter-related but it might be interesting to see if one element is more important to your group than others.</a:t>
            </a:r>
            <a:r>
              <a:rPr lang="en-US" sz="1800" b="0" i="0">
                <a:solidFill>
                  <a:srgbClr val="000000"/>
                </a:solidFill>
                <a:effectLst/>
                <a:latin typeface="Arial" panose="020B0604020202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None/>
            </a:pPr>
            <a:endParaRPr lang="en-GB" sz="1800" b="0" i="0" u="none" strike="noStrike">
              <a:solidFill>
                <a:srgbClr val="000000"/>
              </a:solidFill>
              <a:effectLst/>
              <a:latin typeface="Arial" panose="020B0604020202020204" pitchFamily="34" charset="0"/>
            </a:endParaRPr>
          </a:p>
          <a:p>
            <a:pPr algn="l" rtl="0" fontAlgn="base">
              <a:buFont typeface="Arial" panose="020B0604020202020204" pitchFamily="34" charset="0"/>
              <a:buNone/>
            </a:pPr>
            <a:endParaRPr lang="en-GB" sz="1800" b="0" i="0" u="none" strike="noStrike">
              <a:solidFill>
                <a:srgbClr val="000000"/>
              </a:solidFill>
              <a:effectLst/>
              <a:latin typeface="Arial" panose="020B0604020202020204" pitchFamily="34" charset="0"/>
            </a:endParaRPr>
          </a:p>
          <a:p>
            <a:pPr algn="l" rtl="0" fontAlgn="base">
              <a:buFont typeface="Arial" panose="020B0604020202020204" pitchFamily="34" charset="0"/>
              <a:buNone/>
            </a:pPr>
            <a:r>
              <a:rPr lang="en-GB" sz="1800" b="1" i="0" u="sng" strike="noStrike">
                <a:solidFill>
                  <a:srgbClr val="000000"/>
                </a:solidFill>
                <a:effectLst/>
                <a:latin typeface="Arial" panose="020B0604020202020204" pitchFamily="34" charset="0"/>
              </a:rPr>
              <a:t>Additional information</a:t>
            </a:r>
            <a:r>
              <a:rPr lang="en-GB" sz="1800" b="1" i="0" u="none" strike="noStrike">
                <a:solidFill>
                  <a:srgbClr val="000000"/>
                </a:solidFill>
                <a:effectLst/>
                <a:latin typeface="Arial" panose="020B0604020202020204" pitchFamily="34" charset="0"/>
              </a:rPr>
              <a:t>: </a:t>
            </a:r>
            <a:r>
              <a:rPr lang="en-GB" sz="1800" b="0" i="0" u="none" strike="noStrike">
                <a:solidFill>
                  <a:srgbClr val="000000"/>
                </a:solidFill>
                <a:effectLst/>
                <a:latin typeface="Arial" panose="020B0604020202020204" pitchFamily="34" charset="0"/>
              </a:rPr>
              <a:t>Young may wish to watch the Video from </a:t>
            </a:r>
            <a:r>
              <a:rPr lang="en-GB" sz="1800" b="0" i="0" u="none" strike="noStrike" err="1">
                <a:solidFill>
                  <a:srgbClr val="000000"/>
                </a:solidFill>
                <a:effectLst/>
                <a:latin typeface="Arial" panose="020B0604020202020204" pitchFamily="34" charset="0"/>
              </a:rPr>
              <a:t>MSYP’s</a:t>
            </a:r>
            <a:r>
              <a:rPr lang="en-GB" sz="1800" b="0" i="0" u="none" strike="noStrike">
                <a:solidFill>
                  <a:srgbClr val="000000"/>
                </a:solidFill>
                <a:effectLst/>
                <a:latin typeface="Arial" panose="020B0604020202020204" pitchFamily="34" charset="0"/>
              </a:rPr>
              <a:t> interview Laura Lundy here</a:t>
            </a:r>
            <a:r>
              <a:rPr lang="en-GB" sz="1800" b="1" i="0" u="none" strike="noStrike">
                <a:solidFill>
                  <a:srgbClr val="000000"/>
                </a:solidFill>
                <a:effectLst/>
                <a:latin typeface="Arial" panose="020B0604020202020204" pitchFamily="34" charset="0"/>
              </a:rPr>
              <a:t>: </a:t>
            </a:r>
            <a:r>
              <a:rPr lang="en-GB" sz="2800">
                <a:hlinkClick r:id="rId3"/>
              </a:rPr>
              <a:t>Article 12 and young people's right to be heard — The Right Way</a:t>
            </a:r>
            <a:endParaRPr lang="en-GB" sz="2800"/>
          </a:p>
          <a:p>
            <a:pPr algn="l" rtl="0" fontAlgn="base">
              <a:buFont typeface="Arial" panose="020B0604020202020204" pitchFamily="34" charset="0"/>
              <a:buNone/>
            </a:pPr>
            <a:endParaRPr lang="en-GB" sz="1800" b="1" i="0" u="none" strike="noStrike">
              <a:solidFill>
                <a:srgbClr val="000000"/>
              </a:solidFill>
              <a:effectLst/>
              <a:latin typeface="Arial" panose="020B0604020202020204" pitchFamily="34" charset="0"/>
            </a:endParaRPr>
          </a:p>
          <a:p>
            <a:pPr algn="l" rtl="0" fontAlgn="base">
              <a:buFont typeface="Arial" panose="020B0604020202020204" pitchFamily="34" charset="0"/>
              <a:buNone/>
            </a:pPr>
            <a:r>
              <a:rPr lang="en-GB" sz="1800" b="0" i="0" u="none" strike="noStrike">
                <a:solidFill>
                  <a:srgbClr val="000000"/>
                </a:solidFill>
                <a:effectLst/>
                <a:latin typeface="Arial" panose="020B0604020202020204" pitchFamily="34" charset="0"/>
              </a:rPr>
              <a:t>See here for the full Lundy Participation framework:  </a:t>
            </a:r>
            <a:r>
              <a:rPr lang="en-GB" sz="1800" b="0" i="0" u="sng" strike="noStrike">
                <a:solidFill>
                  <a:srgbClr val="0097A7"/>
                </a:solidFill>
                <a:effectLst/>
                <a:latin typeface="Arial" panose="020B0604020202020204" pitchFamily="34" charset="0"/>
                <a:hlinkClick r:id="rId4"/>
              </a:rPr>
              <a:t>Participation Framework - HUB </a:t>
            </a:r>
            <a:r>
              <a:rPr lang="en-GB" sz="1800" b="0" i="0" u="sng" strike="noStrike" err="1">
                <a:solidFill>
                  <a:srgbClr val="0097A7"/>
                </a:solidFill>
                <a:effectLst/>
                <a:latin typeface="Arial" panose="020B0604020202020204" pitchFamily="34" charset="0"/>
                <a:hlinkClick r:id="rId4"/>
              </a:rPr>
              <a:t>na</a:t>
            </a:r>
            <a:r>
              <a:rPr lang="en-GB" sz="1800" b="0" i="0" u="sng" strike="noStrike">
                <a:solidFill>
                  <a:srgbClr val="0097A7"/>
                </a:solidFill>
                <a:effectLst/>
                <a:latin typeface="Arial" panose="020B0604020202020204" pitchFamily="34" charset="0"/>
                <a:hlinkClick r:id="rId4"/>
              </a:rPr>
              <a:t> </a:t>
            </a:r>
            <a:r>
              <a:rPr lang="en-GB" sz="1800" b="0" i="0" u="sng" strike="noStrike" err="1">
                <a:solidFill>
                  <a:srgbClr val="0097A7"/>
                </a:solidFill>
                <a:effectLst/>
                <a:latin typeface="Arial" panose="020B0604020202020204" pitchFamily="34" charset="0"/>
                <a:hlinkClick r:id="rId4"/>
              </a:rPr>
              <a:t>nÓg</a:t>
            </a:r>
            <a:r>
              <a:rPr lang="en-GB" sz="1800" b="0" i="0" u="sng" strike="noStrike">
                <a:solidFill>
                  <a:srgbClr val="0097A7"/>
                </a:solidFill>
                <a:effectLst/>
                <a:latin typeface="Arial" panose="020B0604020202020204" pitchFamily="34" charset="0"/>
                <a:hlinkClick r:id="rId4"/>
              </a:rPr>
              <a:t> (hubnanog.ie)</a:t>
            </a:r>
            <a:r>
              <a:rPr lang="en-GB" sz="1800" b="0" i="0">
                <a:solidFill>
                  <a:srgbClr val="000000"/>
                </a:solidFill>
                <a:effectLst/>
                <a:latin typeface="Arial" panose="020B0604020202020204" pitchFamily="34" charset="0"/>
              </a:rPr>
              <a:t>​</a:t>
            </a:r>
            <a:endParaRPr lang="en-GB"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Arial" panose="020B0604020202020204" pitchFamily="34" charset="0"/>
              </a:rPr>
              <a:t>There are 2 stages of participation for Lundy:</a:t>
            </a:r>
            <a:r>
              <a:rPr lang="en-US" sz="1800" b="0" i="0">
                <a:solidFill>
                  <a:srgbClr val="000000"/>
                </a:solidFill>
                <a:effectLst/>
                <a:latin typeface="Arial" panose="020B0604020202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Arial" panose="020B0604020202020204" pitchFamily="34" charset="0"/>
              </a:rPr>
              <a:t>Stage 1:  The right to express views</a:t>
            </a:r>
            <a:r>
              <a:rPr lang="en-US" sz="1800" b="0" i="0">
                <a:solidFill>
                  <a:srgbClr val="000000"/>
                </a:solidFill>
                <a:effectLst/>
                <a:latin typeface="Arial" panose="020B0604020202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Arial" panose="020B0604020202020204" pitchFamily="34" charset="0"/>
              </a:rPr>
              <a:t>Stage 2:  The right to have views given due weight</a:t>
            </a:r>
            <a:r>
              <a:rPr lang="en-US" sz="1800" b="0" i="0">
                <a:solidFill>
                  <a:srgbClr val="000000"/>
                </a:solidFill>
                <a:effectLst/>
                <a:latin typeface="Arial" panose="020B0604020202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None/>
            </a:pPr>
            <a:endParaRPr lang="en-GB" sz="1800" b="0" i="0" u="none" strike="noStrike">
              <a:solidFill>
                <a:srgbClr val="000000"/>
              </a:solidFill>
              <a:effectLst/>
              <a:latin typeface="Arial" panose="020B0604020202020204" pitchFamily="34" charset="0"/>
            </a:endParaRPr>
          </a:p>
          <a:p>
            <a:pPr algn="l" rtl="0" fontAlgn="base">
              <a:buFont typeface="Arial" panose="020B0604020202020204" pitchFamily="34" charset="0"/>
              <a:buNone/>
            </a:pPr>
            <a:r>
              <a:rPr lang="en-GB" sz="1800" b="0" i="0" u="none" strike="noStrike">
                <a:solidFill>
                  <a:srgbClr val="000000"/>
                </a:solidFill>
                <a:effectLst/>
                <a:latin typeface="Arial" panose="020B0604020202020204" pitchFamily="34" charset="0"/>
              </a:rPr>
              <a:t>The full framework also includes checklists which could be useful, especially if you want to assess whether your children’s views of their participation change over time with this group:  </a:t>
            </a:r>
            <a:r>
              <a:rPr lang="en-GB" sz="1800" b="0" i="0" u="sng" strike="noStrike" err="1">
                <a:solidFill>
                  <a:srgbClr val="0097A7"/>
                </a:solidFill>
                <a:effectLst/>
                <a:latin typeface="Arial" panose="020B0604020202020204" pitchFamily="34" charset="0"/>
                <a:hlinkClick r:id="rId5"/>
              </a:rPr>
              <a:t>5611-Hub_na_nÓg-Evaluation</a:t>
            </a:r>
            <a:r>
              <a:rPr lang="en-GB" sz="1800" b="0" i="0" u="sng" strike="noStrike">
                <a:solidFill>
                  <a:srgbClr val="0097A7"/>
                </a:solidFill>
                <a:effectLst/>
                <a:latin typeface="Arial" panose="020B0604020202020204" pitchFamily="34" charset="0"/>
                <a:hlinkClick r:id="rId5"/>
              </a:rPr>
              <a:t> </a:t>
            </a:r>
            <a:r>
              <a:rPr lang="en-GB" sz="1800" b="0" i="0" u="sng" strike="noStrike" err="1">
                <a:solidFill>
                  <a:srgbClr val="0097A7"/>
                </a:solidFill>
                <a:effectLst/>
                <a:latin typeface="Arial" panose="020B0604020202020204" pitchFamily="34" charset="0"/>
                <a:hlinkClick r:id="rId5"/>
              </a:rPr>
              <a:t>Form_group1</a:t>
            </a:r>
            <a:r>
              <a:rPr lang="en-GB" sz="1800" b="0" i="0" u="sng" strike="noStrike">
                <a:solidFill>
                  <a:srgbClr val="0097A7"/>
                </a:solidFill>
                <a:effectLst/>
                <a:latin typeface="Arial" panose="020B0604020202020204" pitchFamily="34" charset="0"/>
                <a:hlinkClick r:id="rId5"/>
              </a:rPr>
              <a:t> (hubnanog.ie)</a:t>
            </a:r>
            <a:r>
              <a:rPr lang="en-GB" sz="1800" b="0" i="0">
                <a:solidFill>
                  <a:srgbClr val="000000"/>
                </a:solidFill>
                <a:effectLst/>
                <a:latin typeface="Arial" panose="020B0604020202020204" pitchFamily="34" charset="0"/>
              </a:rPr>
              <a:t>​</a:t>
            </a:r>
            <a:endParaRPr lang="en-GB" sz="1800" b="0" i="0">
              <a:solidFill>
                <a:srgbClr val="444444"/>
              </a:solidFill>
              <a:effectLst/>
              <a:latin typeface="Arial" panose="020B0604020202020204" pitchFamily="34" charset="0"/>
            </a:endParaRPr>
          </a:p>
          <a:p>
            <a:pPr algn="l" rtl="0" fontAlgn="base"/>
            <a:r>
              <a:rPr lang="en-US" b="0" i="0">
                <a:solidFill>
                  <a:srgbClr val="000000"/>
                </a:solidFill>
                <a:effectLst/>
                <a:latin typeface="Arial" panose="020B0604020202020204" pitchFamily="34" charset="0"/>
              </a:rPr>
              <a:t>​</a:t>
            </a:r>
            <a:endParaRPr lang="en-US" b="0" i="0">
              <a:solidFill>
                <a:srgbClr val="444444"/>
              </a:solidFill>
              <a:effectLst/>
              <a:latin typeface="Calibri" panose="020F0502020204030204" pitchFamily="34" charset="0"/>
            </a:endParaRPr>
          </a:p>
          <a:p>
            <a:endParaRPr lang="en-GB"/>
          </a:p>
        </p:txBody>
      </p:sp>
      <p:sp>
        <p:nvSpPr>
          <p:cNvPr id="4" name="Slide Number Placeholder 3"/>
          <p:cNvSpPr>
            <a:spLocks noGrp="1"/>
          </p:cNvSpPr>
          <p:nvPr>
            <p:ph type="sldNum" sz="quarter" idx="5"/>
          </p:nvPr>
        </p:nvSpPr>
        <p:spPr/>
        <p:txBody>
          <a:bodyPr/>
          <a:lstStyle/>
          <a:p>
            <a:fld id="{ED49131F-A197-47F9-BC84-F69BD5C7278D}" type="slidenum">
              <a:rPr lang="en-GB" smtClean="0"/>
              <a:t>18</a:t>
            </a:fld>
            <a:endParaRPr lang="en-GB"/>
          </a:p>
        </p:txBody>
      </p:sp>
    </p:spTree>
    <p:extLst>
      <p:ext uri="{BB962C8B-B14F-4D97-AF65-F5344CB8AC3E}">
        <p14:creationId xmlns:p14="http://schemas.microsoft.com/office/powerpoint/2010/main" val="39842603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Activity: </a:t>
            </a:r>
            <a:r>
              <a:rPr lang="en-GB"/>
              <a:t>Discuss these two specific articles with the group, do they feel that these rights are respected, protected and fulfilled within their schools/education context? </a:t>
            </a:r>
          </a:p>
          <a:p>
            <a:endParaRPr lang="en-GB">
              <a:solidFill>
                <a:srgbClr val="0563C1"/>
              </a:solidFill>
              <a:hlinkClick r:id="rId3">
                <a:extLst>
                  <a:ext uri="{A12FA001-AC4F-418D-AE19-62706E023703}">
                    <ahyp:hlinkClr xmlns:ahyp="http://schemas.microsoft.com/office/drawing/2018/hyperlinkcolor" val="tx"/>
                  </a:ext>
                </a:extLst>
              </a:hlinkClick>
            </a:endParaRPr>
          </a:p>
          <a:p>
            <a:r>
              <a:rPr lang="en-GB">
                <a:solidFill>
                  <a:srgbClr val="0563C1"/>
                </a:solidFill>
                <a:hlinkClick r:id="rId3">
                  <a:extLst>
                    <a:ext uri="{A12FA001-AC4F-418D-AE19-62706E023703}">
                      <ahyp:hlinkClr xmlns:ahyp="http://schemas.microsoft.com/office/drawing/2018/hyperlinkcolor" val="tx"/>
                    </a:ext>
                  </a:extLst>
                </a:hlinkClick>
              </a:rPr>
              <a:t>UNCRC Articles Archive - The Children and Young People’s Commissioner Scotland (cypcs.org.uk)</a:t>
            </a:r>
            <a:endParaRPr lang="en-GB"/>
          </a:p>
          <a:p>
            <a:endParaRPr lang="en-GB"/>
          </a:p>
          <a:p>
            <a:r>
              <a:rPr lang="en-GB"/>
              <a:t>There are lots of additional links to UNCRC information and resources for staff here: </a:t>
            </a:r>
            <a:r>
              <a:rPr lang="en-GB">
                <a:hlinkClick r:id="rId4"/>
              </a:rPr>
              <a:t>The UNCRC, Children's Rights and CLD – </a:t>
            </a:r>
            <a:r>
              <a:rPr lang="en-GB" err="1">
                <a:hlinkClick r:id="rId4"/>
              </a:rPr>
              <a:t>Wakelet</a:t>
            </a:r>
            <a:r>
              <a:rPr lang="en-GB"/>
              <a:t> </a:t>
            </a:r>
          </a:p>
        </p:txBody>
      </p:sp>
      <p:sp>
        <p:nvSpPr>
          <p:cNvPr id="4" name="Slide Number Placeholder 3"/>
          <p:cNvSpPr>
            <a:spLocks noGrp="1"/>
          </p:cNvSpPr>
          <p:nvPr>
            <p:ph type="sldNum" sz="quarter" idx="5"/>
          </p:nvPr>
        </p:nvSpPr>
        <p:spPr/>
        <p:txBody>
          <a:bodyPr/>
          <a:lstStyle/>
          <a:p>
            <a:fld id="{BA3C5A9C-1EDE-4F57-8013-6E36B0A3A2EB}" type="slidenum">
              <a:rPr lang="en-GB" smtClean="0"/>
              <a:t>19</a:t>
            </a:fld>
            <a:endParaRPr lang="en-GB"/>
          </a:p>
        </p:txBody>
      </p:sp>
    </p:spTree>
    <p:extLst>
      <p:ext uri="{BB962C8B-B14F-4D97-AF65-F5344CB8AC3E}">
        <p14:creationId xmlns:p14="http://schemas.microsoft.com/office/powerpoint/2010/main" val="4258227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D49131F-A197-47F9-BC84-F69BD5C7278D}" type="slidenum">
              <a:rPr lang="en-GB" smtClean="0"/>
              <a:t>2</a:t>
            </a:fld>
            <a:endParaRPr lang="en-GB"/>
          </a:p>
        </p:txBody>
      </p:sp>
    </p:spTree>
    <p:extLst>
      <p:ext uri="{BB962C8B-B14F-4D97-AF65-F5344CB8AC3E}">
        <p14:creationId xmlns:p14="http://schemas.microsoft.com/office/powerpoint/2010/main" val="8521460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Activity</a:t>
            </a:r>
            <a:r>
              <a:rPr lang="en-GB"/>
              <a:t>:  This is a discussion activity using responses from children and young people about education reform. This activity may link to discussions in the previous slide about how young people feel about Articles 29 and 29. </a:t>
            </a:r>
          </a:p>
          <a:p>
            <a:r>
              <a:rPr lang="en-GB"/>
              <a:t>These are responses from the Children’s Parliament </a:t>
            </a:r>
            <a:r>
              <a:rPr lang="en-GB">
                <a:hlinkClick r:id="rId3"/>
              </a:rPr>
              <a:t>Education Reform: consulting with children and young people - Children's Parliament (childrensparliament.org.uk)</a:t>
            </a:r>
            <a:r>
              <a:rPr lang="en-GB"/>
              <a:t> </a:t>
            </a:r>
          </a:p>
          <a:p>
            <a:endParaRPr lang="en-GB" b="1"/>
          </a:p>
          <a:p>
            <a:r>
              <a:rPr lang="en-GB"/>
              <a:t>Talk through these statements as a group and use them as prompts to explore what ones young people agree and disagree with. </a:t>
            </a:r>
          </a:p>
          <a:p>
            <a:endParaRPr lang="en-GB"/>
          </a:p>
          <a:p>
            <a:endParaRPr lang="en-GB"/>
          </a:p>
          <a:p>
            <a:r>
              <a:rPr lang="en-GB" b="1"/>
              <a:t>Additional Information: </a:t>
            </a:r>
          </a:p>
          <a:p>
            <a:endParaRPr lang="en-GB" b="1"/>
          </a:p>
          <a:p>
            <a:r>
              <a:rPr lang="en-GB"/>
              <a:t>The children's parliament education reform consultation asked children the following statements. You may wish to use these for form a discussion activity with the group:</a:t>
            </a:r>
          </a:p>
          <a:p>
            <a:endParaRPr lang="en-GB"/>
          </a:p>
          <a:p>
            <a:pPr algn="l" fontAlgn="base"/>
            <a:r>
              <a:rPr lang="en-GB" b="0" i="1">
                <a:solidFill>
                  <a:srgbClr val="333333"/>
                </a:solidFill>
                <a:effectLst/>
                <a:latin typeface="inherit"/>
              </a:rPr>
              <a:t>Do you agree or disagree that you learn about these things when you are at school….</a:t>
            </a:r>
            <a:endParaRPr lang="en-GB" b="0" i="0">
              <a:solidFill>
                <a:srgbClr val="333333"/>
              </a:solidFill>
              <a:effectLst/>
              <a:latin typeface="Nunito" panose="020B0604020202020204" pitchFamily="2" charset="0"/>
            </a:endParaRPr>
          </a:p>
          <a:p>
            <a:pPr algn="l" fontAlgn="base"/>
            <a:r>
              <a:rPr lang="en-GB" b="0" i="0">
                <a:solidFill>
                  <a:srgbClr val="222222"/>
                </a:solidFill>
                <a:effectLst/>
                <a:latin typeface="Lato" panose="020F0502020204030203" pitchFamily="34" charset="0"/>
              </a:rPr>
              <a:t>1. </a:t>
            </a:r>
            <a:r>
              <a:rPr lang="en-GB" b="1" i="0">
                <a:solidFill>
                  <a:srgbClr val="222222"/>
                </a:solidFill>
                <a:effectLst/>
                <a:latin typeface="inherit"/>
              </a:rPr>
              <a:t>My education helps me to develop my personality, talents and abilities to their fullest potential.</a:t>
            </a:r>
            <a:br>
              <a:rPr lang="en-GB" b="0" i="0">
                <a:solidFill>
                  <a:srgbClr val="222222"/>
                </a:solidFill>
                <a:effectLst/>
                <a:latin typeface="Lato" panose="020F0502020204030203" pitchFamily="34" charset="0"/>
              </a:rPr>
            </a:br>
            <a:r>
              <a:rPr lang="en-GB" b="0" i="0">
                <a:solidFill>
                  <a:srgbClr val="222222"/>
                </a:solidFill>
                <a:effectLst/>
                <a:latin typeface="Lato" panose="020F0502020204030203" pitchFamily="34" charset="0"/>
              </a:rPr>
              <a:t>2. </a:t>
            </a:r>
            <a:r>
              <a:rPr lang="en-GB" b="1" i="0">
                <a:solidFill>
                  <a:srgbClr val="222222"/>
                </a:solidFill>
                <a:effectLst/>
                <a:latin typeface="inherit"/>
              </a:rPr>
              <a:t>My education helps me develop respect for human rights and freedoms.</a:t>
            </a:r>
            <a:br>
              <a:rPr lang="en-GB" b="0" i="0">
                <a:solidFill>
                  <a:srgbClr val="222222"/>
                </a:solidFill>
                <a:effectLst/>
                <a:latin typeface="Lato" panose="020F0502020204030203" pitchFamily="34" charset="0"/>
              </a:rPr>
            </a:br>
            <a:r>
              <a:rPr lang="en-GB" b="1" i="0">
                <a:solidFill>
                  <a:srgbClr val="222222"/>
                </a:solidFill>
                <a:effectLst/>
                <a:latin typeface="inherit"/>
              </a:rPr>
              <a:t>3. My education helps me to develop respect for my parents/carers, my cultural identity and language.</a:t>
            </a:r>
            <a:br>
              <a:rPr lang="en-GB" b="0" i="0">
                <a:solidFill>
                  <a:srgbClr val="222222"/>
                </a:solidFill>
                <a:effectLst/>
                <a:latin typeface="Lato" panose="020F0502020204030203" pitchFamily="34" charset="0"/>
              </a:rPr>
            </a:br>
            <a:r>
              <a:rPr lang="en-GB" b="1" i="0">
                <a:solidFill>
                  <a:srgbClr val="222222"/>
                </a:solidFill>
                <a:effectLst/>
                <a:latin typeface="inherit"/>
              </a:rPr>
              <a:t>4. My education helps me to develop respect for other countries and peoples.</a:t>
            </a:r>
            <a:br>
              <a:rPr lang="en-GB" b="0" i="0">
                <a:solidFill>
                  <a:srgbClr val="222222"/>
                </a:solidFill>
                <a:effectLst/>
                <a:latin typeface="Lato" panose="020F0502020204030203" pitchFamily="34" charset="0"/>
              </a:rPr>
            </a:br>
            <a:r>
              <a:rPr lang="en-GB" b="1" i="0">
                <a:solidFill>
                  <a:srgbClr val="222222"/>
                </a:solidFill>
                <a:effectLst/>
                <a:latin typeface="inherit"/>
              </a:rPr>
              <a:t>5. My education prepares me for a responsible life in a free society, in the spirit of understanding, peace and tolerance.</a:t>
            </a:r>
            <a:br>
              <a:rPr lang="en-GB" b="0" i="0">
                <a:solidFill>
                  <a:srgbClr val="222222"/>
                </a:solidFill>
                <a:effectLst/>
                <a:latin typeface="Lato" panose="020F0502020204030203" pitchFamily="34" charset="0"/>
              </a:rPr>
            </a:br>
            <a:r>
              <a:rPr lang="en-GB" b="0" i="0">
                <a:solidFill>
                  <a:srgbClr val="222222"/>
                </a:solidFill>
                <a:effectLst/>
                <a:latin typeface="Lato" panose="020F0502020204030203" pitchFamily="34" charset="0"/>
              </a:rPr>
              <a:t>6. </a:t>
            </a:r>
            <a:r>
              <a:rPr lang="en-GB" b="1" i="0">
                <a:solidFill>
                  <a:srgbClr val="222222"/>
                </a:solidFill>
                <a:effectLst/>
                <a:latin typeface="inherit"/>
              </a:rPr>
              <a:t>My education helps me to develop respect for the natural environment.</a:t>
            </a:r>
            <a:br>
              <a:rPr lang="en-GB" b="0" i="0">
                <a:solidFill>
                  <a:srgbClr val="222222"/>
                </a:solidFill>
                <a:effectLst/>
                <a:latin typeface="Lato" panose="020F0502020204030203" pitchFamily="34" charset="0"/>
              </a:rPr>
            </a:br>
            <a:r>
              <a:rPr lang="en-GB" b="0" i="0">
                <a:solidFill>
                  <a:srgbClr val="222222"/>
                </a:solidFill>
                <a:effectLst/>
                <a:latin typeface="Lato" panose="020F0502020204030203" pitchFamily="34" charset="0"/>
              </a:rPr>
              <a:t>7. </a:t>
            </a:r>
            <a:r>
              <a:rPr lang="en-GB" b="1" i="0">
                <a:solidFill>
                  <a:srgbClr val="222222"/>
                </a:solidFill>
                <a:effectLst/>
                <a:latin typeface="inherit"/>
              </a:rPr>
              <a:t>My education helps me to develop respect for the national values of Scotland.</a:t>
            </a:r>
          </a:p>
          <a:p>
            <a:pPr algn="l" fontAlgn="base"/>
            <a:endParaRPr lang="en-GB" b="0" i="0">
              <a:solidFill>
                <a:srgbClr val="222222"/>
              </a:solidFill>
              <a:effectLst/>
              <a:latin typeface="Lato" panose="020F0502020204030203" pitchFamily="34" charset="0"/>
            </a:endParaRPr>
          </a:p>
          <a:p>
            <a:pPr algn="l" fontAlgn="base"/>
            <a:r>
              <a:rPr lang="en-GB" b="0" i="0">
                <a:solidFill>
                  <a:srgbClr val="333333"/>
                </a:solidFill>
                <a:effectLst/>
                <a:latin typeface="Nunito" panose="020B0604020202020204" pitchFamily="2" charset="0"/>
              </a:rPr>
              <a:t>Then there were another 7 statements. They asked children to think about if they agreed or disagreed with them too. </a:t>
            </a:r>
          </a:p>
          <a:p>
            <a:pPr algn="l" fontAlgn="base"/>
            <a:r>
              <a:rPr lang="en-GB" b="0" i="0">
                <a:solidFill>
                  <a:srgbClr val="333333"/>
                </a:solidFill>
                <a:effectLst/>
                <a:latin typeface="Nunito" panose="020B0604020202020204" pitchFamily="2" charset="0"/>
              </a:rPr>
              <a:t>They were more about whether children like learning and school and whether they have their say about their learning and life at school. In this report, they call these the </a:t>
            </a:r>
            <a:r>
              <a:rPr lang="en-GB" b="0" i="1">
                <a:solidFill>
                  <a:srgbClr val="333333"/>
                </a:solidFill>
                <a:effectLst/>
                <a:latin typeface="inherit"/>
              </a:rPr>
              <a:t>happy at school and having my say</a:t>
            </a:r>
            <a:r>
              <a:rPr lang="en-GB" b="0" i="0">
                <a:solidFill>
                  <a:srgbClr val="333333"/>
                </a:solidFill>
                <a:effectLst/>
                <a:latin typeface="Nunito" panose="020B0604020202020204" pitchFamily="2" charset="0"/>
              </a:rPr>
              <a:t> </a:t>
            </a:r>
            <a:r>
              <a:rPr lang="en-GB" b="0" i="1">
                <a:solidFill>
                  <a:srgbClr val="333333"/>
                </a:solidFill>
                <a:effectLst/>
                <a:latin typeface="inherit"/>
              </a:rPr>
              <a:t>statements</a:t>
            </a:r>
            <a:r>
              <a:rPr lang="en-GB" b="0" i="0">
                <a:solidFill>
                  <a:srgbClr val="333333"/>
                </a:solidFill>
                <a:effectLst/>
                <a:latin typeface="Nunito" panose="020B0604020202020204" pitchFamily="2" charset="0"/>
              </a:rPr>
              <a:t>. They said:</a:t>
            </a:r>
          </a:p>
          <a:p>
            <a:pPr algn="l" fontAlgn="base"/>
            <a:r>
              <a:rPr lang="en-GB" b="0" i="0">
                <a:solidFill>
                  <a:srgbClr val="222222"/>
                </a:solidFill>
                <a:effectLst/>
                <a:latin typeface="Lato" panose="020F0502020204030203" pitchFamily="34" charset="0"/>
              </a:rPr>
              <a:t>8. </a:t>
            </a:r>
            <a:r>
              <a:rPr lang="en-GB" b="1" i="0">
                <a:solidFill>
                  <a:srgbClr val="222222"/>
                </a:solidFill>
                <a:effectLst/>
                <a:latin typeface="inherit"/>
              </a:rPr>
              <a:t>My education meets my needs as a learner.</a:t>
            </a:r>
            <a:br>
              <a:rPr lang="en-GB" b="0" i="0">
                <a:solidFill>
                  <a:srgbClr val="222222"/>
                </a:solidFill>
                <a:effectLst/>
                <a:latin typeface="Lato" panose="020F0502020204030203" pitchFamily="34" charset="0"/>
              </a:rPr>
            </a:br>
            <a:r>
              <a:rPr lang="en-GB" b="1" i="0">
                <a:solidFill>
                  <a:srgbClr val="222222"/>
                </a:solidFill>
                <a:effectLst/>
                <a:latin typeface="inherit"/>
              </a:rPr>
              <a:t>9. My education will help me to realise my goals.</a:t>
            </a:r>
            <a:br>
              <a:rPr lang="en-GB" b="0" i="0">
                <a:solidFill>
                  <a:srgbClr val="222222"/>
                </a:solidFill>
                <a:effectLst/>
                <a:latin typeface="Lato" panose="020F0502020204030203" pitchFamily="34" charset="0"/>
              </a:rPr>
            </a:br>
            <a:r>
              <a:rPr lang="en-GB" b="1" i="0">
                <a:solidFill>
                  <a:srgbClr val="222222"/>
                </a:solidFill>
                <a:effectLst/>
                <a:latin typeface="inherit"/>
              </a:rPr>
              <a:t>10. I am involved in making decisions about my learning.</a:t>
            </a:r>
            <a:br>
              <a:rPr lang="en-GB" b="0" i="0">
                <a:solidFill>
                  <a:srgbClr val="222222"/>
                </a:solidFill>
                <a:effectLst/>
                <a:latin typeface="Lato" panose="020F0502020204030203" pitchFamily="34" charset="0"/>
              </a:rPr>
            </a:br>
            <a:r>
              <a:rPr lang="en-GB" b="0" i="0">
                <a:solidFill>
                  <a:srgbClr val="222222"/>
                </a:solidFill>
                <a:effectLst/>
                <a:latin typeface="Lato" panose="020F0502020204030203" pitchFamily="34" charset="0"/>
              </a:rPr>
              <a:t>11. </a:t>
            </a:r>
            <a:r>
              <a:rPr lang="en-GB" b="1" i="0">
                <a:solidFill>
                  <a:srgbClr val="222222"/>
                </a:solidFill>
                <a:effectLst/>
                <a:latin typeface="inherit"/>
              </a:rPr>
              <a:t>The views of children should be taken seriously when schools are inspected.</a:t>
            </a:r>
            <a:br>
              <a:rPr lang="en-GB" b="0" i="0">
                <a:solidFill>
                  <a:srgbClr val="222222"/>
                </a:solidFill>
                <a:effectLst/>
                <a:latin typeface="Lato" panose="020F0502020204030203" pitchFamily="34" charset="0"/>
              </a:rPr>
            </a:br>
            <a:r>
              <a:rPr lang="en-GB" b="1" i="0">
                <a:solidFill>
                  <a:srgbClr val="222222"/>
                </a:solidFill>
                <a:effectLst/>
                <a:latin typeface="inherit"/>
              </a:rPr>
              <a:t>12. My school is good at using technology to support my learning and assessments.</a:t>
            </a:r>
            <a:br>
              <a:rPr lang="en-GB" b="0" i="0">
                <a:solidFill>
                  <a:srgbClr val="222222"/>
                </a:solidFill>
                <a:effectLst/>
                <a:latin typeface="Lato" panose="020F0502020204030203" pitchFamily="34" charset="0"/>
              </a:rPr>
            </a:br>
            <a:r>
              <a:rPr lang="en-GB" b="1" i="0">
                <a:solidFill>
                  <a:srgbClr val="222222"/>
                </a:solidFill>
                <a:effectLst/>
                <a:latin typeface="inherit"/>
              </a:rPr>
              <a:t>13. I enjoy learning.</a:t>
            </a:r>
            <a:br>
              <a:rPr lang="en-GB" b="0" i="0">
                <a:solidFill>
                  <a:srgbClr val="222222"/>
                </a:solidFill>
                <a:effectLst/>
                <a:latin typeface="Lato" panose="020F0502020204030203" pitchFamily="34" charset="0"/>
              </a:rPr>
            </a:br>
            <a:r>
              <a:rPr lang="en-GB" b="1" i="0">
                <a:solidFill>
                  <a:srgbClr val="222222"/>
                </a:solidFill>
                <a:effectLst/>
                <a:latin typeface="inherit"/>
              </a:rPr>
              <a:t>14. I enjoy school.</a:t>
            </a:r>
            <a:endParaRPr lang="en-GB" b="0" i="0">
              <a:solidFill>
                <a:srgbClr val="222222"/>
              </a:solidFill>
              <a:effectLst/>
              <a:latin typeface="Lato" panose="020F0502020204030203" pitchFamily="34" charset="0"/>
            </a:endParaRPr>
          </a:p>
          <a:p>
            <a:endParaRPr lang="en-GB"/>
          </a:p>
        </p:txBody>
      </p:sp>
      <p:sp>
        <p:nvSpPr>
          <p:cNvPr id="4" name="Slide Number Placeholder 3"/>
          <p:cNvSpPr>
            <a:spLocks noGrp="1"/>
          </p:cNvSpPr>
          <p:nvPr>
            <p:ph type="sldNum" sz="quarter" idx="5"/>
          </p:nvPr>
        </p:nvSpPr>
        <p:spPr/>
        <p:txBody>
          <a:bodyPr/>
          <a:lstStyle/>
          <a:p>
            <a:fld id="{ED49131F-A197-47F9-BC84-F69BD5C7278D}" type="slidenum">
              <a:rPr lang="en-GB" smtClean="0"/>
              <a:t>20</a:t>
            </a:fld>
            <a:endParaRPr lang="en-GB"/>
          </a:p>
        </p:txBody>
      </p:sp>
    </p:spTree>
    <p:extLst>
      <p:ext uri="{BB962C8B-B14F-4D97-AF65-F5344CB8AC3E}">
        <p14:creationId xmlns:p14="http://schemas.microsoft.com/office/powerpoint/2010/main" val="318663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Activity:</a:t>
            </a:r>
            <a:r>
              <a:rPr lang="en-GB" b="0" dirty="0"/>
              <a:t> Watch the video and d</a:t>
            </a:r>
            <a:r>
              <a:rPr lang="en-GB" dirty="0"/>
              <a:t>iscuss with the group - What do children and young people think of this video?</a:t>
            </a:r>
          </a:p>
          <a:p>
            <a:endParaRPr lang="en-GB" dirty="0"/>
          </a:p>
          <a:p>
            <a:r>
              <a:rPr lang="en-GB" dirty="0"/>
              <a:t>Can they think of other examples where they see adults making decisions without thinking about children and young peoples views?</a:t>
            </a:r>
          </a:p>
          <a:p>
            <a:endParaRPr lang="en-GB" dirty="0"/>
          </a:p>
          <a:p>
            <a:r>
              <a:rPr lang="en-GB" dirty="0"/>
              <a:t>Ask the group to think of a situation where a children or young person’s voice isn’t heard – and design a cartoon or a poster explaining how the adult could deal with the situation differently by listening to the child / young person.</a:t>
            </a:r>
          </a:p>
          <a:p>
            <a:endParaRPr lang="en-GB" dirty="0"/>
          </a:p>
          <a:p>
            <a:r>
              <a:rPr lang="en-GB" dirty="0"/>
              <a:t>Video link here – </a:t>
            </a:r>
            <a:r>
              <a:rPr lang="en-GB" dirty="0">
                <a:hlinkClick r:id="rId3"/>
              </a:rPr>
              <a:t>What (Not) To Do - Children's Parliament Investigates How Professionals Make Rights Real (youtube.com)</a:t>
            </a:r>
            <a:r>
              <a:rPr lang="en-GB" dirty="0"/>
              <a:t> </a:t>
            </a:r>
          </a:p>
          <a:p>
            <a:endParaRPr lang="en-GB" dirty="0"/>
          </a:p>
          <a:p>
            <a:r>
              <a:rPr lang="en-GB" dirty="0"/>
              <a:t>For more information on How Professionals Make Rights Real: </a:t>
            </a:r>
            <a:r>
              <a:rPr lang="en-GB" dirty="0">
                <a:hlinkClick r:id="rId4"/>
              </a:rPr>
              <a:t>Children's Parliament Investigates - How Professionals make rights real (childrensparliament.org.uk)</a:t>
            </a:r>
            <a:r>
              <a:rPr lang="en-GB" dirty="0"/>
              <a:t>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Additional resources here: </a:t>
            </a:r>
            <a:r>
              <a:rPr lang="en-GB" dirty="0">
                <a:hlinkClick r:id="rId5"/>
              </a:rPr>
              <a:t>Dignity In School – A home for school-based humans rights practise. (childrensparliament.org.uk)</a:t>
            </a:r>
            <a:endParaRPr lang="en-GB" dirty="0"/>
          </a:p>
          <a:p>
            <a:r>
              <a:rPr lang="en-GB" dirty="0"/>
              <a:t> </a:t>
            </a:r>
          </a:p>
        </p:txBody>
      </p:sp>
      <p:sp>
        <p:nvSpPr>
          <p:cNvPr id="4" name="Slide Number Placeholder 3"/>
          <p:cNvSpPr>
            <a:spLocks noGrp="1"/>
          </p:cNvSpPr>
          <p:nvPr>
            <p:ph type="sldNum" sz="quarter" idx="5"/>
          </p:nvPr>
        </p:nvSpPr>
        <p:spPr/>
        <p:txBody>
          <a:bodyPr/>
          <a:lstStyle/>
          <a:p>
            <a:fld id="{ED49131F-A197-47F9-BC84-F69BD5C7278D}" type="slidenum">
              <a:rPr lang="en-GB" smtClean="0"/>
              <a:t>21</a:t>
            </a:fld>
            <a:endParaRPr lang="en-GB"/>
          </a:p>
        </p:txBody>
      </p:sp>
    </p:spTree>
    <p:extLst>
      <p:ext uri="{BB962C8B-B14F-4D97-AF65-F5344CB8AC3E}">
        <p14:creationId xmlns:p14="http://schemas.microsoft.com/office/powerpoint/2010/main" val="20295655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Activity: </a:t>
            </a:r>
            <a:r>
              <a:rPr lang="en-GB"/>
              <a:t>Depending on your group, you may wish to use an activity from the Young Scot Activate Your Rights Pack – activities include rights bingo, card games and role play. </a:t>
            </a:r>
          </a:p>
          <a:p>
            <a:r>
              <a:rPr lang="en-GB">
                <a:hlinkClick r:id="rId3"/>
              </a:rPr>
              <a:t>Young Scot Corporate - Activate Your Rights resources</a:t>
            </a:r>
          </a:p>
          <a:p>
            <a:r>
              <a:rPr lang="en-GB"/>
              <a:t>https://youngscot.net/activate-your-rights-resources </a:t>
            </a:r>
          </a:p>
        </p:txBody>
      </p:sp>
      <p:sp>
        <p:nvSpPr>
          <p:cNvPr id="4" name="Slide Number Placeholder 3"/>
          <p:cNvSpPr>
            <a:spLocks noGrp="1"/>
          </p:cNvSpPr>
          <p:nvPr>
            <p:ph type="sldNum" sz="quarter" idx="5"/>
          </p:nvPr>
        </p:nvSpPr>
        <p:spPr/>
        <p:txBody>
          <a:bodyPr/>
          <a:lstStyle/>
          <a:p>
            <a:fld id="{ED49131F-A197-47F9-BC84-F69BD5C7278D}" type="slidenum">
              <a:rPr lang="en-GB" smtClean="0"/>
              <a:t>22</a:t>
            </a:fld>
            <a:endParaRPr lang="en-GB"/>
          </a:p>
        </p:txBody>
      </p:sp>
    </p:spTree>
    <p:extLst>
      <p:ext uri="{BB962C8B-B14F-4D97-AF65-F5344CB8AC3E}">
        <p14:creationId xmlns:p14="http://schemas.microsoft.com/office/powerpoint/2010/main" val="36417366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Activity: </a:t>
            </a:r>
            <a:r>
              <a:rPr lang="en-GB"/>
              <a:t>Depending on your group, you may wish to use Sandy’s Story here:</a:t>
            </a:r>
          </a:p>
          <a:p>
            <a:r>
              <a:rPr lang="en-GB">
                <a:hlinkClick r:id="rId3"/>
              </a:rPr>
              <a:t>Sandy's Story (childrensparliament.org.uk)</a:t>
            </a:r>
            <a:r>
              <a:rPr lang="en-GB"/>
              <a:t> </a:t>
            </a:r>
          </a:p>
          <a:p>
            <a:endParaRPr lang="en-GB"/>
          </a:p>
          <a:p>
            <a:r>
              <a:rPr lang="en-GB"/>
              <a:t>This resource was originally written for using with groups of adults and children together, but could work well with groups of children/young people of all ages.</a:t>
            </a:r>
          </a:p>
          <a:p>
            <a:endParaRPr lang="en-GB"/>
          </a:p>
          <a:p>
            <a:r>
              <a:rPr lang="en-GB"/>
              <a:t>It is an activity designed to introduce children’s rights. By telling Sandy’s Story it can be used to help children and adults explore together how human rights are experienced in everyday life.</a:t>
            </a:r>
          </a:p>
        </p:txBody>
      </p:sp>
      <p:sp>
        <p:nvSpPr>
          <p:cNvPr id="4" name="Slide Number Placeholder 3"/>
          <p:cNvSpPr>
            <a:spLocks noGrp="1"/>
          </p:cNvSpPr>
          <p:nvPr>
            <p:ph type="sldNum" sz="quarter" idx="5"/>
          </p:nvPr>
        </p:nvSpPr>
        <p:spPr/>
        <p:txBody>
          <a:bodyPr/>
          <a:lstStyle/>
          <a:p>
            <a:fld id="{ED49131F-A197-47F9-BC84-F69BD5C7278D}" type="slidenum">
              <a:rPr lang="en-GB" smtClean="0"/>
              <a:t>23</a:t>
            </a:fld>
            <a:endParaRPr lang="en-GB"/>
          </a:p>
        </p:txBody>
      </p:sp>
    </p:spTree>
    <p:extLst>
      <p:ext uri="{BB962C8B-B14F-4D97-AF65-F5344CB8AC3E}">
        <p14:creationId xmlns:p14="http://schemas.microsoft.com/office/powerpoint/2010/main" val="31409932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a:t>Section 3: Working as a Team</a:t>
            </a:r>
          </a:p>
          <a:p>
            <a:pPr marL="0" indent="0">
              <a:buNone/>
            </a:pPr>
            <a:endParaRPr lang="en-US" sz="1200"/>
          </a:p>
          <a:p>
            <a:pPr marL="0" indent="0">
              <a:buNone/>
            </a:pPr>
            <a:r>
              <a:rPr lang="en-US" sz="1200"/>
              <a:t>This section covers teamwork and supports young people to develop strong approaches to work together and an increased ability to work as a team to reach a common goal.</a:t>
            </a:r>
          </a:p>
          <a:p>
            <a:endParaRPr lang="en-GB"/>
          </a:p>
          <a:p>
            <a:r>
              <a:rPr lang="en-GB"/>
              <a:t>Notes: In this section you will support the children and young people you are working with the develop a team dynamic. This is essential for them in their role going forward as they need work together when researching and consulting their peers on a particular theme. There may be other teambuilding activities that you would prefer to use than those included in this toolkit. </a:t>
            </a:r>
          </a:p>
        </p:txBody>
      </p:sp>
      <p:sp>
        <p:nvSpPr>
          <p:cNvPr id="4" name="Slide Number Placeholder 3"/>
          <p:cNvSpPr>
            <a:spLocks noGrp="1"/>
          </p:cNvSpPr>
          <p:nvPr>
            <p:ph type="sldNum" sz="quarter" idx="5"/>
          </p:nvPr>
        </p:nvSpPr>
        <p:spPr/>
        <p:txBody>
          <a:bodyPr/>
          <a:lstStyle/>
          <a:p>
            <a:fld id="{ED49131F-A197-47F9-BC84-F69BD5C7278D}" type="slidenum">
              <a:rPr lang="en-GB" smtClean="0"/>
              <a:t>24</a:t>
            </a:fld>
            <a:endParaRPr lang="en-GB"/>
          </a:p>
        </p:txBody>
      </p:sp>
    </p:spTree>
    <p:extLst>
      <p:ext uri="{BB962C8B-B14F-4D97-AF65-F5344CB8AC3E}">
        <p14:creationId xmlns:p14="http://schemas.microsoft.com/office/powerpoint/2010/main" val="33857415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Activity: Count Up</a:t>
            </a:r>
          </a:p>
          <a:p>
            <a:endParaRPr lang="en-US"/>
          </a:p>
          <a:p>
            <a:r>
              <a:rPr lang="en-GB"/>
              <a:t>Simple tasks that require team focus, cohesion, and awareness are great for any group working on team building. In Count Up, a team has to come together and count up to twenty with their eyes closed and without any other communication. People cannot say more than one number at a time, and if two people speak at the same time, the group must start over. </a:t>
            </a:r>
            <a:endParaRPr lang="en-GB">
              <a:cs typeface="Calibri"/>
            </a:endParaRPr>
          </a:p>
          <a:p>
            <a:r>
              <a:rPr lang="en-GB"/>
              <a:t>Though it seems simple, this team building exercise can really demonstrate the power of effective teamwork and is a great opener for a team building workshop. </a:t>
            </a:r>
            <a:endParaRPr lang="en-GB">
              <a:cs typeface="Calibri"/>
            </a:endParaRPr>
          </a:p>
          <a:p>
            <a:endParaRPr lang="en-GB">
              <a:cs typeface="Calibri"/>
            </a:endParaRPr>
          </a:p>
          <a:p>
            <a:r>
              <a:rPr lang="en-GB"/>
              <a:t>In this short exercise, a group must count up to a certain number, taking turns in a random order, with no two people speaking at the same time. The task is simple, however, it takes focus, calm and awareness to succeed.    </a:t>
            </a:r>
          </a:p>
          <a:p>
            <a:r>
              <a:rPr lang="en-GB"/>
              <a:t>The exercise aims to generate calm and focused collective energy in a group.</a:t>
            </a:r>
          </a:p>
          <a:p>
            <a:endParaRPr lang="en-GB"/>
          </a:p>
          <a:p>
            <a:r>
              <a:rPr lang="en-GB" b="1"/>
              <a:t>Facilitator Note</a:t>
            </a:r>
          </a:p>
          <a:p>
            <a:r>
              <a:rPr lang="en-GB"/>
              <a:t>If the group are struggling to count to twenty get them to count to ten first.</a:t>
            </a:r>
          </a:p>
          <a:p>
            <a:endParaRPr lang="en-GB"/>
          </a:p>
          <a:p>
            <a:endParaRPr lang="en-GB">
              <a:cs typeface="Calibri"/>
            </a:endParaRPr>
          </a:p>
          <a:p>
            <a:br>
              <a:rPr lang="en-US"/>
            </a:br>
            <a:endParaRPr lang="en-US"/>
          </a:p>
        </p:txBody>
      </p:sp>
      <p:sp>
        <p:nvSpPr>
          <p:cNvPr id="4" name="Slide Number Placeholder 3"/>
          <p:cNvSpPr>
            <a:spLocks noGrp="1"/>
          </p:cNvSpPr>
          <p:nvPr>
            <p:ph type="sldNum" sz="quarter" idx="5"/>
          </p:nvPr>
        </p:nvSpPr>
        <p:spPr/>
        <p:txBody>
          <a:bodyPr/>
          <a:lstStyle/>
          <a:p>
            <a:fld id="{ED49131F-A197-47F9-BC84-F69BD5C7278D}" type="slidenum">
              <a:rPr lang="en-GB" smtClean="0"/>
              <a:t>25</a:t>
            </a:fld>
            <a:endParaRPr lang="en-GB"/>
          </a:p>
        </p:txBody>
      </p:sp>
    </p:spTree>
    <p:extLst>
      <p:ext uri="{BB962C8B-B14F-4D97-AF65-F5344CB8AC3E}">
        <p14:creationId xmlns:p14="http://schemas.microsoft.com/office/powerpoint/2010/main" val="18328898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Activity: Would you Rather?</a:t>
            </a:r>
          </a:p>
          <a:p>
            <a:r>
              <a:rPr lang="en-GB"/>
              <a:t>Encourage discussion between team members by asking them to decide what they would rather and why:</a:t>
            </a:r>
          </a:p>
          <a:p>
            <a:pPr marL="0" indent="0">
              <a:buFont typeface="Arial"/>
              <a:buNone/>
            </a:pPr>
            <a:endParaRPr lang="en-GB"/>
          </a:p>
          <a:p>
            <a:pPr marL="171450" indent="-171450">
              <a:buFont typeface="Arial"/>
              <a:buChar char="•"/>
            </a:pPr>
            <a:r>
              <a:rPr lang="en-GB"/>
              <a:t>Would you rather live the rest of your life without your TV or phone?</a:t>
            </a:r>
          </a:p>
          <a:p>
            <a:pPr marL="171450" indent="-171450">
              <a:buFont typeface="Arial"/>
              <a:buChar char="•"/>
            </a:pPr>
            <a:r>
              <a:rPr lang="en-GB"/>
              <a:t>Would you rather give up access to Instagram or Snapchat?</a:t>
            </a:r>
          </a:p>
          <a:p>
            <a:pPr>
              <a:buFont typeface="Arial"/>
              <a:buChar char="•"/>
            </a:pPr>
            <a:r>
              <a:rPr lang="en-GB"/>
              <a:t>   Would you rather have a </a:t>
            </a:r>
            <a:r>
              <a:rPr lang="en-GB">
                <a:hlinkClick r:id="rId3"/>
              </a:rPr>
              <a:t>video game</a:t>
            </a:r>
            <a:r>
              <a:rPr lang="en-GB"/>
              <a:t> come to life or you get trapped inside a video game?</a:t>
            </a:r>
          </a:p>
          <a:p>
            <a:pPr>
              <a:buFont typeface="Arial"/>
              <a:buChar char="•"/>
            </a:pPr>
            <a:r>
              <a:rPr lang="en-GB"/>
              <a:t>   Would you rather watch the </a:t>
            </a:r>
            <a:r>
              <a:rPr lang="en-GB">
                <a:hlinkClick r:id="rId4"/>
              </a:rPr>
              <a:t>same movie</a:t>
            </a:r>
            <a:r>
              <a:rPr lang="en-GB"/>
              <a:t> on repeat for the rest of your life or listen to the same two songs for the rest of your life?</a:t>
            </a:r>
            <a:endParaRPr lang="en-GB">
              <a:cs typeface="Calibri"/>
            </a:endParaRPr>
          </a:p>
          <a:p>
            <a:pPr marL="171450" indent="-171450">
              <a:buFont typeface="Arial"/>
              <a:buChar char="•"/>
            </a:pPr>
            <a:r>
              <a:rPr lang="en-GB"/>
              <a:t>Would you rather have free Wi-Fi wherever you go or unlimited battery life?</a:t>
            </a:r>
          </a:p>
          <a:p>
            <a:pPr marL="171450" indent="-171450">
              <a:buFont typeface="Arial"/>
              <a:buChar char="•"/>
            </a:pPr>
            <a:r>
              <a:rPr lang="en-GB">
                <a:cs typeface="Calibri"/>
              </a:rPr>
              <a:t>Would you rather have everything you think appear above your head or everything you do be streamed on YouTube.</a:t>
            </a:r>
          </a:p>
          <a:p>
            <a:pPr marL="171450" indent="-171450">
              <a:buFont typeface="Arial"/>
              <a:buChar char="•"/>
            </a:pPr>
            <a:endParaRPr lang="en-GB">
              <a:cs typeface="Calibri"/>
            </a:endParaRPr>
          </a:p>
          <a:p>
            <a:pPr marL="0" indent="0">
              <a:buFont typeface="Arial"/>
              <a:buNone/>
            </a:pPr>
            <a:r>
              <a:rPr lang="en-GB" b="1">
                <a:cs typeface="Calibri"/>
              </a:rPr>
              <a:t>Facilitator Note:</a:t>
            </a:r>
          </a:p>
          <a:p>
            <a:pPr marL="0" indent="0">
              <a:buFont typeface="Arial"/>
              <a:buNone/>
            </a:pPr>
            <a:r>
              <a:rPr lang="en-GB">
                <a:cs typeface="Calibri"/>
              </a:rPr>
              <a:t>Utilise would you rather statements as appropriate with the age group and circumstances of the children and young people you are working with. Add in different statements as you see fit</a:t>
            </a:r>
          </a:p>
          <a:p>
            <a:pPr marL="171450" indent="-171450">
              <a:buFont typeface="Arial"/>
              <a:buChar char="•"/>
            </a:pPr>
            <a:endParaRPr lang="en-GB">
              <a:cs typeface="Calibri"/>
            </a:endParaRPr>
          </a:p>
          <a:p>
            <a:pPr marL="171450" indent="-171450">
              <a:buFont typeface="Arial"/>
              <a:buChar char="•"/>
            </a:pPr>
            <a:endParaRPr lang="en-GB">
              <a:cs typeface="Calibri"/>
            </a:endParaRPr>
          </a:p>
          <a:p>
            <a:endParaRPr lang="en-GB">
              <a:cs typeface="Calibri"/>
            </a:endParaRPr>
          </a:p>
        </p:txBody>
      </p:sp>
      <p:sp>
        <p:nvSpPr>
          <p:cNvPr id="4" name="Slide Number Placeholder 3"/>
          <p:cNvSpPr>
            <a:spLocks noGrp="1"/>
          </p:cNvSpPr>
          <p:nvPr>
            <p:ph type="sldNum" sz="quarter" idx="5"/>
          </p:nvPr>
        </p:nvSpPr>
        <p:spPr/>
        <p:txBody>
          <a:bodyPr/>
          <a:lstStyle/>
          <a:p>
            <a:fld id="{ED49131F-A197-47F9-BC84-F69BD5C7278D}" type="slidenum">
              <a:rPr lang="en-GB" smtClean="0"/>
              <a:t>26</a:t>
            </a:fld>
            <a:endParaRPr lang="en-GB"/>
          </a:p>
        </p:txBody>
      </p:sp>
    </p:spTree>
    <p:extLst>
      <p:ext uri="{BB962C8B-B14F-4D97-AF65-F5344CB8AC3E}">
        <p14:creationId xmlns:p14="http://schemas.microsoft.com/office/powerpoint/2010/main" val="4338713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Activity:</a:t>
            </a:r>
          </a:p>
          <a:p>
            <a:endParaRPr lang="en-GB"/>
          </a:p>
          <a:p>
            <a:r>
              <a:rPr lang="en-GB"/>
              <a:t>Ask the group to think about and discuss what teams they can think of – sports teams, workplace or school teams, community groups, famous teams etc.</a:t>
            </a:r>
          </a:p>
          <a:p>
            <a:endParaRPr lang="en-GB"/>
          </a:p>
          <a:p>
            <a:r>
              <a:rPr lang="en-GB"/>
              <a:t>Ask the group to draw, write or mind map one or both of these questions: </a:t>
            </a:r>
          </a:p>
          <a:p>
            <a:endParaRPr lang="en-GB"/>
          </a:p>
          <a:p>
            <a:pPr marL="171450" indent="-171450">
              <a:buFont typeface="Arial" panose="020B0604020202020204" pitchFamily="34" charset="0"/>
              <a:buChar char="•"/>
            </a:pPr>
            <a:r>
              <a:rPr lang="en-GB"/>
              <a:t>What makes a good team? </a:t>
            </a:r>
          </a:p>
          <a:p>
            <a:pPr marL="171450" indent="-171450">
              <a:buFont typeface="Arial" panose="020B0604020202020204" pitchFamily="34" charset="0"/>
              <a:buChar char="•"/>
            </a:pPr>
            <a:r>
              <a:rPr lang="en-GB"/>
              <a:t>What makes a team work well?</a:t>
            </a:r>
          </a:p>
          <a:p>
            <a:pPr marL="171450" indent="-171450">
              <a:buFont typeface="Arial" panose="020B0604020202020204" pitchFamily="34" charset="0"/>
              <a:buChar char="•"/>
            </a:pPr>
            <a:endParaRPr lang="en-GB"/>
          </a:p>
          <a:p>
            <a:pPr marL="0" indent="0">
              <a:buFont typeface="Arial" panose="020B0604020202020204" pitchFamily="34" charset="0"/>
              <a:buNone/>
            </a:pPr>
            <a:r>
              <a:rPr lang="en-GB" b="1"/>
              <a:t>Facilitator Note:</a:t>
            </a:r>
          </a:p>
          <a:p>
            <a:pPr marL="0" indent="0">
              <a:buFont typeface="Arial" panose="020B0604020202020204" pitchFamily="34" charset="0"/>
              <a:buNone/>
            </a:pPr>
            <a:r>
              <a:rPr lang="en-GB" b="0"/>
              <a:t>Things that should be highlighted that make a good team include: Trust, good communication, patience, respect, understanding, energy/motivation, supportive teammates, everyone being included, friendly atmosphere, </a:t>
            </a:r>
          </a:p>
          <a:p>
            <a:pPr marL="0" indent="0">
              <a:buFont typeface="Arial" panose="020B0604020202020204" pitchFamily="34" charset="0"/>
              <a:buNone/>
            </a:pPr>
            <a:r>
              <a:rPr lang="en-GB" b="0"/>
              <a:t>Highlight that a team works well when everyone treats each other fairly and no one tries to push anyone around, dominate, be mean etc.</a:t>
            </a:r>
          </a:p>
          <a:p>
            <a:pPr marL="0" indent="0">
              <a:buFont typeface="Arial" panose="020B0604020202020204" pitchFamily="34" charset="0"/>
              <a:buNone/>
            </a:pPr>
            <a:r>
              <a:rPr lang="en-GB" b="0"/>
              <a:t>It’s also important to note that teams that work well are good at planning who is doing what,  and not letting teammates down.</a:t>
            </a:r>
            <a:endParaRPr lang="en-GB" b="1"/>
          </a:p>
        </p:txBody>
      </p:sp>
      <p:sp>
        <p:nvSpPr>
          <p:cNvPr id="4" name="Slide Number Placeholder 3"/>
          <p:cNvSpPr>
            <a:spLocks noGrp="1"/>
          </p:cNvSpPr>
          <p:nvPr>
            <p:ph type="sldNum" sz="quarter" idx="5"/>
          </p:nvPr>
        </p:nvSpPr>
        <p:spPr/>
        <p:txBody>
          <a:bodyPr/>
          <a:lstStyle/>
          <a:p>
            <a:fld id="{ED49131F-A197-47F9-BC84-F69BD5C7278D}" type="slidenum">
              <a:rPr lang="en-GB" smtClean="0"/>
              <a:t>27</a:t>
            </a:fld>
            <a:endParaRPr lang="en-GB"/>
          </a:p>
        </p:txBody>
      </p:sp>
    </p:spTree>
    <p:extLst>
      <p:ext uri="{BB962C8B-B14F-4D97-AF65-F5344CB8AC3E}">
        <p14:creationId xmlns:p14="http://schemas.microsoft.com/office/powerpoint/2010/main" val="14709944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Activity:  Open Fist</a:t>
            </a:r>
          </a:p>
          <a:p>
            <a:r>
              <a:rPr lang="en-GB"/>
              <a:t>Finding you have things in common with other team members is one of the cornerstones of effective teamwork. </a:t>
            </a:r>
          </a:p>
          <a:p>
            <a:r>
              <a:rPr lang="en-GB"/>
              <a:t>Open Fist is a simple, effective activity, to support young people to share facts about themselves and bond with others in the group. </a:t>
            </a:r>
            <a:endParaRPr lang="en-US"/>
          </a:p>
          <a:p>
            <a:endParaRPr lang="en-GB" b="1"/>
          </a:p>
          <a:p>
            <a:r>
              <a:rPr lang="en-GB" b="1"/>
              <a:t>Participants sit in a group.</a:t>
            </a:r>
            <a:r>
              <a:rPr lang="en-GB"/>
              <a:t> Ask participants to sit in a circle and raise their right fist.</a:t>
            </a:r>
          </a:p>
          <a:p>
            <a:r>
              <a:rPr lang="en-GB" b="1"/>
              <a:t>Begin the activity. </a:t>
            </a:r>
            <a:r>
              <a:rPr lang="en-GB"/>
              <a:t>The first player calls out an interesting little known fact about themself. (Examples: I have travelled to London, I like science fiction novels, or I play the guitar.) </a:t>
            </a:r>
          </a:p>
          <a:p>
            <a:r>
              <a:rPr lang="en-GB"/>
              <a:t>Ask the other participants to open one finger from their fist if this statement is also true for them.</a:t>
            </a:r>
          </a:p>
          <a:p>
            <a:r>
              <a:rPr lang="en-GB" b="1"/>
              <a:t>Change players. </a:t>
            </a:r>
            <a:r>
              <a:rPr lang="en-GB"/>
              <a:t>Ask the first player to point to any other player who will then become the second player.</a:t>
            </a:r>
          </a:p>
          <a:p>
            <a:r>
              <a:rPr lang="en-GB"/>
              <a:t>Repeat the process so that everyone has a chance to share a little-known fact or until someone's fist is fully open.</a:t>
            </a:r>
          </a:p>
          <a:p>
            <a:r>
              <a:rPr lang="en-GB" b="1"/>
              <a:t>Encourage conversation</a:t>
            </a:r>
            <a:r>
              <a:rPr lang="en-GB"/>
              <a:t>. Allow time for participants to talk and learn more about what they have in common</a:t>
            </a:r>
          </a:p>
          <a:p>
            <a:r>
              <a:rPr lang="en-GB" b="1"/>
              <a:t>Summary</a:t>
            </a:r>
            <a:r>
              <a:rPr lang="en-GB" b="0"/>
              <a:t>. Highlight how many in the group how have an open first and how this shows that everyone has so much in common</a:t>
            </a:r>
            <a:endParaRPr lang="en-GB" b="1"/>
          </a:p>
          <a:p>
            <a:endParaRPr lang="en-GB">
              <a:cs typeface="Calibri" panose="020F0502020204030204"/>
            </a:endParaRPr>
          </a:p>
          <a:p>
            <a:r>
              <a:rPr lang="en-GB">
                <a:cs typeface="Calibri" panose="020F0502020204030204"/>
              </a:rPr>
              <a:t>Activity from - </a:t>
            </a:r>
            <a:r>
              <a:rPr lang="en-GB">
                <a:hlinkClick r:id="rId3"/>
              </a:rPr>
              <a:t>Open Fist | SessionLab </a:t>
            </a:r>
            <a:endParaRPr lang="en-GB">
              <a:cs typeface="Calibri" panose="020F0502020204030204"/>
            </a:endParaRPr>
          </a:p>
        </p:txBody>
      </p:sp>
      <p:sp>
        <p:nvSpPr>
          <p:cNvPr id="4" name="Slide Number Placeholder 3"/>
          <p:cNvSpPr>
            <a:spLocks noGrp="1"/>
          </p:cNvSpPr>
          <p:nvPr>
            <p:ph type="sldNum" sz="quarter" idx="5"/>
          </p:nvPr>
        </p:nvSpPr>
        <p:spPr/>
        <p:txBody>
          <a:bodyPr/>
          <a:lstStyle/>
          <a:p>
            <a:fld id="{ED49131F-A197-47F9-BC84-F69BD5C7278D}" type="slidenum">
              <a:rPr lang="en-GB" smtClean="0"/>
              <a:t>28</a:t>
            </a:fld>
            <a:endParaRPr lang="en-GB"/>
          </a:p>
        </p:txBody>
      </p:sp>
    </p:spTree>
    <p:extLst>
      <p:ext uri="{BB962C8B-B14F-4D97-AF65-F5344CB8AC3E}">
        <p14:creationId xmlns:p14="http://schemas.microsoft.com/office/powerpoint/2010/main" val="40768126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Activity: Life Mapping </a:t>
            </a:r>
          </a:p>
          <a:p>
            <a:endParaRPr lang="en-GB"/>
          </a:p>
          <a:p>
            <a:r>
              <a:rPr lang="en-GB"/>
              <a:t>Recognising that both groups and individuals go through many twists, turns and changes throughout their life – use your knowledge of the group to decide if this activity will be a relevant / appropriate teambuilding activity.</a:t>
            </a:r>
            <a:r>
              <a:rPr lang="en-US"/>
              <a:t>   </a:t>
            </a:r>
          </a:p>
          <a:p>
            <a:r>
              <a:rPr lang="en-GB"/>
              <a:t>Life Map encourages the group to draw or create a collage of their life story they can then share with the team. </a:t>
            </a:r>
            <a:endParaRPr lang="en-US"/>
          </a:p>
          <a:p>
            <a:r>
              <a:rPr lang="en-GB"/>
              <a:t>This kind of deeper getting to know your exercise can really help bring a team together and allow for meaningful self-reflection too! </a:t>
            </a:r>
            <a:endParaRPr lang="en-GB">
              <a:cs typeface="Calibri"/>
            </a:endParaRPr>
          </a:p>
          <a:p>
            <a:br>
              <a:rPr lang="en-GB">
                <a:cs typeface="+mn-lt"/>
              </a:rPr>
            </a:br>
            <a:r>
              <a:rPr lang="en-GB" b="1"/>
              <a:t>Materials Required: </a:t>
            </a:r>
            <a:r>
              <a:rPr lang="en-GB"/>
              <a:t>Paper and Pens/Pencil</a:t>
            </a:r>
          </a:p>
          <a:p>
            <a:endParaRPr lang="en-GB">
              <a:cs typeface="Calibri" panose="020F0502020204030204"/>
            </a:endParaRPr>
          </a:p>
          <a:p>
            <a:r>
              <a:rPr lang="en-GB" b="1" u="sng"/>
              <a:t>Instructions</a:t>
            </a:r>
            <a:endParaRPr lang="en-GB" u="sng"/>
          </a:p>
          <a:p>
            <a:r>
              <a:rPr lang="en-GB" b="1"/>
              <a:t>Set Up</a:t>
            </a:r>
            <a:endParaRPr lang="en-GB"/>
          </a:p>
          <a:p>
            <a:r>
              <a:rPr lang="en-GB"/>
              <a:t>Pass out materials, plan at least 20-40 min for participants to draw their maps, and at least 5 minutes for each participant to share and answer a couple questions.</a:t>
            </a:r>
            <a:endParaRPr lang="en-GB">
              <a:cs typeface="Calibri"/>
            </a:endParaRPr>
          </a:p>
          <a:p>
            <a:r>
              <a:rPr lang="en-GB" b="1"/>
              <a:t>Directions</a:t>
            </a:r>
            <a:endParaRPr lang="en-GB"/>
          </a:p>
          <a:p>
            <a:r>
              <a:rPr lang="en-GB"/>
              <a:t>This activity allows participants to share their life stories and serves as an ice breaker or getting to know you activity for groups that are newly formed or recently added new members. Each individual draws a "map" of their life starting from birth to the present using symbols to represent significant periods in their life. Many participants will say, "oh I can't draw!" and you can assure them quick stick figures, icons or words where necessary are fine - the point is the sharing not their drawing ability. Note: most people will underestimate how long it will take to share their story, so if you really only have 5 min per person, tell them they have 3 minutes to present, and use a time-keeper.</a:t>
            </a:r>
          </a:p>
          <a:p>
            <a:endParaRPr lang="en-GB">
              <a:cs typeface="Calibri"/>
            </a:endParaRPr>
          </a:p>
          <a:p>
            <a:r>
              <a:rPr lang="en-GB" b="1"/>
              <a:t>Alternatives</a:t>
            </a:r>
            <a:endParaRPr lang="en-GB"/>
          </a:p>
          <a:p>
            <a:r>
              <a:rPr lang="en-GB"/>
              <a:t>Draw the map using map symbols only (e.g. stop signs, do not enter, curves ahead, etc.) to represent significant periods in their life.</a:t>
            </a:r>
            <a:endParaRPr lang="en-GB">
              <a:cs typeface="Calibri"/>
            </a:endParaRPr>
          </a:p>
          <a:p>
            <a:r>
              <a:rPr lang="en-GB"/>
              <a:t>Create map collages using pictures cut from magazines or found online. Note: allow more time and additional materials for this option.</a:t>
            </a:r>
            <a:endParaRPr lang="en-GB">
              <a:cs typeface="Calibri"/>
            </a:endParaRPr>
          </a:p>
          <a:p>
            <a:endParaRPr lang="en-GB">
              <a:cs typeface="Calibri"/>
            </a:endParaRPr>
          </a:p>
          <a:p>
            <a:r>
              <a:rPr lang="en-GB">
                <a:cs typeface="Calibri"/>
              </a:rPr>
              <a:t>Activity from - </a:t>
            </a:r>
            <a:r>
              <a:rPr lang="en-GB">
                <a:hlinkClick r:id="rId3"/>
              </a:rPr>
              <a:t>Life map | </a:t>
            </a:r>
            <a:r>
              <a:rPr lang="en-GB" err="1">
                <a:hlinkClick r:id="rId3"/>
              </a:rPr>
              <a:t>SessionLab</a:t>
            </a:r>
            <a:endParaRPr lang="en-GB">
              <a:hlinkClick r:id="rId3"/>
            </a:endParaRPr>
          </a:p>
          <a:p>
            <a:endParaRPr lang="en-GB"/>
          </a:p>
        </p:txBody>
      </p:sp>
      <p:sp>
        <p:nvSpPr>
          <p:cNvPr id="4" name="Slide Number Placeholder 3"/>
          <p:cNvSpPr>
            <a:spLocks noGrp="1"/>
          </p:cNvSpPr>
          <p:nvPr>
            <p:ph type="sldNum" sz="quarter" idx="5"/>
          </p:nvPr>
        </p:nvSpPr>
        <p:spPr/>
        <p:txBody>
          <a:bodyPr/>
          <a:lstStyle/>
          <a:p>
            <a:fld id="{ED49131F-A197-47F9-BC84-F69BD5C7278D}" type="slidenum">
              <a:rPr lang="en-GB" smtClean="0"/>
              <a:t>29</a:t>
            </a:fld>
            <a:endParaRPr lang="en-GB"/>
          </a:p>
        </p:txBody>
      </p:sp>
    </p:spTree>
    <p:extLst>
      <p:ext uri="{BB962C8B-B14F-4D97-AF65-F5344CB8AC3E}">
        <p14:creationId xmlns:p14="http://schemas.microsoft.com/office/powerpoint/2010/main" val="1352765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D49131F-A197-47F9-BC84-F69BD5C7278D}" type="slidenum">
              <a:rPr lang="en-GB" smtClean="0"/>
              <a:t>3</a:t>
            </a:fld>
            <a:endParaRPr lang="en-GB"/>
          </a:p>
        </p:txBody>
      </p:sp>
    </p:spTree>
    <p:extLst>
      <p:ext uri="{BB962C8B-B14F-4D97-AF65-F5344CB8AC3E}">
        <p14:creationId xmlns:p14="http://schemas.microsoft.com/office/powerpoint/2010/main" val="36742651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Activity: Creating a Team Plan</a:t>
            </a:r>
          </a:p>
          <a:p>
            <a:endParaRPr lang="en-GB" b="1"/>
          </a:p>
          <a:p>
            <a:r>
              <a:rPr lang="en-GB" b="0"/>
              <a:t>Explain to the group that it would be helpful to have a team plan so that the team are all in agreement about who, what, why, when and how of this project.  </a:t>
            </a:r>
          </a:p>
          <a:p>
            <a:r>
              <a:rPr lang="en-GB" b="0"/>
              <a:t>You may wish to re-iterate that all answers are valid in this activity and reflect back to earlier discussions about what makes a good team. </a:t>
            </a:r>
          </a:p>
          <a:p>
            <a:endParaRPr lang="en-GB" sz="1200" b="0">
              <a:cs typeface="Calibri"/>
            </a:endParaRPr>
          </a:p>
          <a:p>
            <a:pPr marL="171450" indent="-171450">
              <a:buFont typeface="Arial" panose="020B0604020202020204" pitchFamily="34" charset="0"/>
              <a:buChar char="•"/>
            </a:pPr>
            <a:r>
              <a:rPr lang="en-GB" sz="1200" b="0">
                <a:cs typeface="Calibri"/>
              </a:rPr>
              <a:t>Who – Who is in the team, do we all know each other and recognise the skills that we bring? </a:t>
            </a:r>
          </a:p>
          <a:p>
            <a:pPr marL="171450" indent="-171450">
              <a:buFont typeface="Arial" panose="020B0604020202020204" pitchFamily="34" charset="0"/>
              <a:buChar char="•"/>
            </a:pPr>
            <a:r>
              <a:rPr lang="en-GB" sz="1200" b="0">
                <a:cs typeface="Calibri"/>
              </a:rPr>
              <a:t>What – What the team is, and what are we planning to do as a team? </a:t>
            </a:r>
          </a:p>
          <a:p>
            <a:pPr marL="171450" indent="-171450">
              <a:buFont typeface="Arial" panose="020B0604020202020204" pitchFamily="34" charset="0"/>
              <a:buChar char="•"/>
            </a:pPr>
            <a:r>
              <a:rPr lang="en-GB" sz="1200" b="0">
                <a:cs typeface="Calibri"/>
              </a:rPr>
              <a:t>Why – Why is it important? Why is the team doing what it’s doing? What’s the purpose of the group?</a:t>
            </a:r>
          </a:p>
          <a:p>
            <a:pPr marL="171450" indent="-171450">
              <a:buFont typeface="Arial" panose="020B0604020202020204" pitchFamily="34" charset="0"/>
              <a:buChar char="•"/>
            </a:pPr>
            <a:r>
              <a:rPr lang="en-GB" sz="1200" b="0">
                <a:cs typeface="Calibri"/>
              </a:rPr>
              <a:t>When – Timescales of the group, does it have an end-date or will this be a long term project?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a:cs typeface="Calibri"/>
              </a:rPr>
              <a:t>How – How are we going to work together? Do the group want to create a group agreement? </a:t>
            </a:r>
            <a:r>
              <a:rPr lang="en-US"/>
              <a:t>How the team is going to achieve what it needs to achieve: rules and activities</a:t>
            </a:r>
          </a:p>
          <a:p>
            <a:pPr marL="0" indent="0">
              <a:buFont typeface="Arial" panose="020B0604020202020204" pitchFamily="34" charset="0"/>
              <a:buNone/>
            </a:pPr>
            <a:endParaRPr lang="en-GB" sz="1200" b="0">
              <a:cs typeface="Calibri"/>
            </a:endParaRPr>
          </a:p>
          <a:p>
            <a:pPr marL="0" indent="0">
              <a:buFont typeface="Arial" panose="020B0604020202020204" pitchFamily="34" charset="0"/>
              <a:buNone/>
            </a:pPr>
            <a:endParaRPr lang="en-GB" b="0"/>
          </a:p>
          <a:p>
            <a:pPr marL="0" marR="0" lvl="0" indent="0" algn="l" defTabSz="914400" rtl="0" eaLnBrk="1" fontAlgn="auto" latinLnBrk="0" hangingPunct="1">
              <a:lnSpc>
                <a:spcPct val="100000"/>
              </a:lnSpc>
              <a:spcBef>
                <a:spcPts val="0"/>
              </a:spcBef>
              <a:spcAft>
                <a:spcPts val="0"/>
              </a:spcAft>
              <a:buClrTx/>
              <a:buSzTx/>
              <a:buFontTx/>
              <a:buNone/>
              <a:tabLst/>
              <a:defRPr/>
            </a:pPr>
            <a:r>
              <a:rPr lang="en-GB" b="1">
                <a:cs typeface="Calibri"/>
              </a:rPr>
              <a:t>Facilitator Note: </a:t>
            </a:r>
            <a:r>
              <a:rPr lang="en-GB" b="0"/>
              <a:t>Having a team plan allows a good team to know what they are doing and who is doing what.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a:t>It helps a team keep focused on what they are looking to do but also when certain things should be done by. </a:t>
            </a:r>
          </a:p>
          <a:p>
            <a:endParaRPr lang="en-GB" b="1">
              <a:cs typeface="Calibri"/>
            </a:endParaRPr>
          </a:p>
          <a:p>
            <a:endParaRPr lang="en-GB">
              <a:cs typeface="Calibri"/>
            </a:endParaRPr>
          </a:p>
        </p:txBody>
      </p:sp>
      <p:sp>
        <p:nvSpPr>
          <p:cNvPr id="4" name="Slide Number Placeholder 3"/>
          <p:cNvSpPr>
            <a:spLocks noGrp="1"/>
          </p:cNvSpPr>
          <p:nvPr>
            <p:ph type="sldNum" sz="quarter" idx="5"/>
          </p:nvPr>
        </p:nvSpPr>
        <p:spPr/>
        <p:txBody>
          <a:bodyPr/>
          <a:lstStyle/>
          <a:p>
            <a:fld id="{ED49131F-A197-47F9-BC84-F69BD5C7278D}" type="slidenum">
              <a:rPr lang="en-GB" smtClean="0"/>
              <a:t>30</a:t>
            </a:fld>
            <a:endParaRPr lang="en-GB"/>
          </a:p>
        </p:txBody>
      </p:sp>
    </p:spTree>
    <p:extLst>
      <p:ext uri="{BB962C8B-B14F-4D97-AF65-F5344CB8AC3E}">
        <p14:creationId xmlns:p14="http://schemas.microsoft.com/office/powerpoint/2010/main" val="32521639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Activity: Creating a Team Plan continued</a:t>
            </a:r>
            <a:r>
              <a:rPr lang="en-US" b="0">
                <a:cs typeface="Calibri"/>
              </a:rPr>
              <a:t>. This activity is to pull together a team plan or group agreement. </a:t>
            </a:r>
          </a:p>
          <a:p>
            <a:endParaRPr lang="en-US" b="0">
              <a:cs typeface="Calibri"/>
            </a:endParaRPr>
          </a:p>
          <a:p>
            <a:r>
              <a:rPr lang="en-US" b="0">
                <a:cs typeface="Calibri"/>
              </a:rPr>
              <a:t>Continue discussing the  Who, What, Why, When and How of the team and ask the team to create a plan. </a:t>
            </a:r>
          </a:p>
          <a:p>
            <a:endParaRPr lang="en-US" b="0">
              <a:cs typeface="Calibri"/>
            </a:endParaRPr>
          </a:p>
          <a:p>
            <a:r>
              <a:rPr lang="en-US" b="0">
                <a:cs typeface="Calibri"/>
              </a:rPr>
              <a:t>You may wish to use flipchart paper and post it notes to create a plan or group agreement that you can refer back to as you move through this toolkit.</a:t>
            </a:r>
            <a:endParaRPr lang="en-US" b="1">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ED49131F-A197-47F9-BC84-F69BD5C7278D}" type="slidenum">
              <a:rPr lang="en-GB" smtClean="0"/>
              <a:t>31</a:t>
            </a:fld>
            <a:endParaRPr lang="en-GB"/>
          </a:p>
        </p:txBody>
      </p:sp>
    </p:spTree>
    <p:extLst>
      <p:ext uri="{BB962C8B-B14F-4D97-AF65-F5344CB8AC3E}">
        <p14:creationId xmlns:p14="http://schemas.microsoft.com/office/powerpoint/2010/main" val="14003690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200" b="1"/>
              <a:t>Section 4 – Becoming a social researcher</a:t>
            </a:r>
          </a:p>
          <a:p>
            <a:pPr marL="0" indent="0">
              <a:buFontTx/>
              <a:buNone/>
            </a:pPr>
            <a:endParaRPr lang="en-US" sz="1200"/>
          </a:p>
          <a:p>
            <a:pPr marL="0" indent="0">
              <a:buFontTx/>
              <a:buNone/>
            </a:pPr>
            <a:r>
              <a:rPr lang="en-US" sz="1200"/>
              <a:t>This section covers the importance of ethics and trust and explores the skills and personal qualities needed to be a social researcher.</a:t>
            </a:r>
          </a:p>
          <a:p>
            <a:endParaRPr lang="en-GB"/>
          </a:p>
        </p:txBody>
      </p:sp>
      <p:sp>
        <p:nvSpPr>
          <p:cNvPr id="4" name="Slide Number Placeholder 3"/>
          <p:cNvSpPr>
            <a:spLocks noGrp="1"/>
          </p:cNvSpPr>
          <p:nvPr>
            <p:ph type="sldNum" sz="quarter" idx="5"/>
          </p:nvPr>
        </p:nvSpPr>
        <p:spPr/>
        <p:txBody>
          <a:bodyPr/>
          <a:lstStyle/>
          <a:p>
            <a:fld id="{ED49131F-A197-47F9-BC84-F69BD5C7278D}" type="slidenum">
              <a:rPr lang="en-GB" smtClean="0"/>
              <a:t>32</a:t>
            </a:fld>
            <a:endParaRPr lang="en-GB"/>
          </a:p>
        </p:txBody>
      </p:sp>
    </p:spTree>
    <p:extLst>
      <p:ext uri="{BB962C8B-B14F-4D97-AF65-F5344CB8AC3E}">
        <p14:creationId xmlns:p14="http://schemas.microsoft.com/office/powerpoint/2010/main" val="32656173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Activity: </a:t>
            </a:r>
            <a:r>
              <a:rPr lang="en-GB" b="0"/>
              <a:t>Explain to the group that this section will be exploring research, and supporting them to become social researchers so that they can undertake a piece of research their peers. </a:t>
            </a:r>
          </a:p>
          <a:p>
            <a:endParaRPr lang="en-GB" b="1"/>
          </a:p>
        </p:txBody>
      </p:sp>
      <p:sp>
        <p:nvSpPr>
          <p:cNvPr id="4" name="Slide Number Placeholder 3"/>
          <p:cNvSpPr>
            <a:spLocks noGrp="1"/>
          </p:cNvSpPr>
          <p:nvPr>
            <p:ph type="sldNum" sz="quarter" idx="5"/>
          </p:nvPr>
        </p:nvSpPr>
        <p:spPr/>
        <p:txBody>
          <a:bodyPr/>
          <a:lstStyle/>
          <a:p>
            <a:fld id="{ED49131F-A197-47F9-BC84-F69BD5C7278D}" type="slidenum">
              <a:rPr lang="en-GB" smtClean="0"/>
              <a:t>33</a:t>
            </a:fld>
            <a:endParaRPr lang="en-GB"/>
          </a:p>
        </p:txBody>
      </p:sp>
    </p:spTree>
    <p:extLst>
      <p:ext uri="{BB962C8B-B14F-4D97-AF65-F5344CB8AC3E}">
        <p14:creationId xmlns:p14="http://schemas.microsoft.com/office/powerpoint/2010/main" val="8341979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Activity: </a:t>
            </a:r>
            <a:r>
              <a:rPr lang="en-GB" b="0" dirty="0"/>
              <a:t>This video introduces the concept of ethics, which we will cover in this section.</a:t>
            </a:r>
          </a:p>
          <a:p>
            <a:endParaRPr lang="en-GB" b="0" dirty="0"/>
          </a:p>
          <a:p>
            <a:r>
              <a:rPr lang="en-GB" b="1" dirty="0"/>
              <a:t>Please Note - </a:t>
            </a:r>
            <a:r>
              <a:rPr lang="en-GB" b="0" dirty="0"/>
              <a:t>We would advise you to watch this video before showing it to the group to determine suitability, as there is a t</a:t>
            </a:r>
            <a:r>
              <a:rPr lang="en-GB" dirty="0"/>
              <a:t>rigger warning for depression and it may not be suitable for younger children. </a:t>
            </a:r>
          </a:p>
        </p:txBody>
      </p:sp>
      <p:sp>
        <p:nvSpPr>
          <p:cNvPr id="4" name="Slide Number Placeholder 3"/>
          <p:cNvSpPr>
            <a:spLocks noGrp="1"/>
          </p:cNvSpPr>
          <p:nvPr>
            <p:ph type="sldNum" sz="quarter" idx="5"/>
          </p:nvPr>
        </p:nvSpPr>
        <p:spPr/>
        <p:txBody>
          <a:bodyPr/>
          <a:lstStyle/>
          <a:p>
            <a:fld id="{ED49131F-A197-47F9-BC84-F69BD5C7278D}" type="slidenum">
              <a:rPr lang="en-GB" smtClean="0"/>
              <a:t>34</a:t>
            </a:fld>
            <a:endParaRPr lang="en-GB"/>
          </a:p>
        </p:txBody>
      </p:sp>
    </p:spTree>
    <p:extLst>
      <p:ext uri="{BB962C8B-B14F-4D97-AF65-F5344CB8AC3E}">
        <p14:creationId xmlns:p14="http://schemas.microsoft.com/office/powerpoint/2010/main" val="7655579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b="1"/>
              <a:t>Activity:  </a:t>
            </a:r>
            <a:r>
              <a:rPr lang="en-GB" b="0"/>
              <a:t>Reflect on the messages in the previous slide and a</a:t>
            </a:r>
            <a:r>
              <a:rPr lang="en-GB"/>
              <a:t>sk group views on this.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a:t>Does this make sense to them?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a:t>Explore how would they feel if</a:t>
            </a:r>
            <a:r>
              <a:rPr lang="en-GB" baseline="0"/>
              <a:t> someone shared sensitive information about them?</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a:p>
          <a:p>
            <a:endParaRPr lang="en-GB"/>
          </a:p>
        </p:txBody>
      </p:sp>
      <p:sp>
        <p:nvSpPr>
          <p:cNvPr id="4" name="Slide Number Placeholder 3"/>
          <p:cNvSpPr>
            <a:spLocks noGrp="1"/>
          </p:cNvSpPr>
          <p:nvPr>
            <p:ph type="sldNum" sz="quarter" idx="5"/>
          </p:nvPr>
        </p:nvSpPr>
        <p:spPr/>
        <p:txBody>
          <a:bodyPr/>
          <a:lstStyle/>
          <a:p>
            <a:fld id="{ED49131F-A197-47F9-BC84-F69BD5C7278D}" type="slidenum">
              <a:rPr lang="en-GB" smtClean="0"/>
              <a:t>35</a:t>
            </a:fld>
            <a:endParaRPr lang="en-GB"/>
          </a:p>
        </p:txBody>
      </p:sp>
    </p:spTree>
    <p:extLst>
      <p:ext uri="{BB962C8B-B14F-4D97-AF65-F5344CB8AC3E}">
        <p14:creationId xmlns:p14="http://schemas.microsoft.com/office/powerpoint/2010/main" val="37844619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1"/>
              <a:t>Facilitator Note: </a:t>
            </a:r>
            <a:r>
              <a:rPr lang="en-GB"/>
              <a:t>It is important to explain the sliding doors analogy to young people – when undertaking research, there is opportunity to gain trust and the opportunity to betray trust. </a:t>
            </a:r>
          </a:p>
          <a:p>
            <a:pPr>
              <a:defRPr/>
            </a:pPr>
            <a:r>
              <a:rPr lang="en-GB"/>
              <a:t>You can gain trust, but you can loose it just as quickly.  Reflecting on the discussions from the previous slides, perhaps you may wish to share examples on when/how this could happen. </a:t>
            </a:r>
          </a:p>
        </p:txBody>
      </p:sp>
      <p:sp>
        <p:nvSpPr>
          <p:cNvPr id="4" name="Slide Number Placeholder 3"/>
          <p:cNvSpPr>
            <a:spLocks noGrp="1"/>
          </p:cNvSpPr>
          <p:nvPr>
            <p:ph type="sldNum" sz="quarter" idx="5"/>
          </p:nvPr>
        </p:nvSpPr>
        <p:spPr/>
        <p:txBody>
          <a:bodyPr/>
          <a:lstStyle/>
          <a:p>
            <a:fld id="{ED49131F-A197-47F9-BC84-F69BD5C7278D}" type="slidenum">
              <a:rPr lang="en-GB" smtClean="0"/>
              <a:t>36</a:t>
            </a:fld>
            <a:endParaRPr lang="en-GB"/>
          </a:p>
        </p:txBody>
      </p:sp>
    </p:spTree>
    <p:extLst>
      <p:ext uri="{BB962C8B-B14F-4D97-AF65-F5344CB8AC3E}">
        <p14:creationId xmlns:p14="http://schemas.microsoft.com/office/powerpoint/2010/main" val="3521035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a:t>Activity: The Marble Jar of Trust</a:t>
            </a:r>
          </a:p>
          <a:p>
            <a:pPr marL="0" lvl="0" indent="0" algn="l" rtl="0">
              <a:spcBef>
                <a:spcPts val="0"/>
              </a:spcBef>
              <a:spcAft>
                <a:spcPts val="0"/>
              </a:spcAft>
              <a:buNone/>
            </a:pPr>
            <a:endParaRPr lang="en-GB" b="1"/>
          </a:p>
          <a:p>
            <a:pPr marL="0" lvl="0" indent="0" algn="l" rtl="0">
              <a:spcBef>
                <a:spcPts val="0"/>
              </a:spcBef>
              <a:spcAft>
                <a:spcPts val="0"/>
              </a:spcAft>
              <a:buNone/>
            </a:pPr>
            <a:r>
              <a:rPr lang="en-GB" b="0"/>
              <a:t>Ask the group to t</a:t>
            </a:r>
            <a:r>
              <a:rPr lang="en-GB"/>
              <a:t>hink</a:t>
            </a:r>
            <a:r>
              <a:rPr lang="en-GB" baseline="0"/>
              <a:t> about a time either when someone has gained your trust or someone has trusted you. </a:t>
            </a:r>
          </a:p>
          <a:p>
            <a:pPr marL="0" lvl="0" indent="0" algn="l" rtl="0">
              <a:spcBef>
                <a:spcPts val="0"/>
              </a:spcBef>
              <a:spcAft>
                <a:spcPts val="0"/>
              </a:spcAft>
              <a:buNone/>
            </a:pPr>
            <a:r>
              <a:rPr lang="en-GB" baseline="0"/>
              <a:t>What did they do?  Or what did you do?</a:t>
            </a:r>
          </a:p>
          <a:p>
            <a:pPr marL="171450" lvl="0" indent="-171450" algn="l" rtl="0">
              <a:spcBef>
                <a:spcPts val="0"/>
              </a:spcBef>
              <a:spcAft>
                <a:spcPts val="0"/>
              </a:spcAft>
            </a:pPr>
            <a:r>
              <a:rPr lang="en-GB"/>
              <a:t>What</a:t>
            </a:r>
            <a:r>
              <a:rPr lang="en-GB" baseline="0"/>
              <a:t> did you do to make the person feel safe and secure?  Or what did they do?</a:t>
            </a:r>
          </a:p>
          <a:p>
            <a:pPr marL="0" lvl="0" indent="0" algn="l" rtl="0">
              <a:spcBef>
                <a:spcPts val="0"/>
              </a:spcBef>
              <a:spcAft>
                <a:spcPts val="0"/>
              </a:spcAft>
              <a:buNone/>
            </a:pPr>
            <a:endParaRPr lang="en-GB" baseline="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a:t>You may wish to draw out marble jars on paper, or use a real jar and marbles to illustrate this activity. Explain that trust, respect and value are all important to keep your marble jar full.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a:t>You</a:t>
            </a:r>
            <a:r>
              <a:rPr lang="en-GB" baseline="0"/>
              <a:t> will need to consider whether this activity could upset any of your group.  Are they able to trust adults?  </a:t>
            </a:r>
            <a:endParaRPr lang="en-GB"/>
          </a:p>
          <a:p>
            <a:pPr marL="171450" lvl="0" indent="-171450" algn="l" rtl="0">
              <a:spcBef>
                <a:spcPts val="0"/>
              </a:spcBef>
              <a:spcAft>
                <a:spcPts val="0"/>
              </a:spcAft>
            </a:pPr>
            <a:endParaRPr lang="en-GB"/>
          </a:p>
          <a:p>
            <a:pPr marL="171450" lvl="0" indent="-171450" algn="l" rtl="0">
              <a:spcBef>
                <a:spcPts val="0"/>
              </a:spcBef>
              <a:spcAft>
                <a:spcPts val="0"/>
              </a:spcAft>
            </a:pPr>
            <a:r>
              <a:rPr lang="en-GB" b="1"/>
              <a:t>Further Information: </a:t>
            </a:r>
            <a:r>
              <a:rPr lang="en-GB" err="1"/>
              <a:t>Brene</a:t>
            </a:r>
            <a:r>
              <a:rPr lang="en-GB"/>
              <a:t> Brown uses the marble jar as a metaphor for teaching that trust is built slowly, over time, and in small moments. This metaphor is based on a story about </a:t>
            </a:r>
            <a:r>
              <a:rPr lang="en-GB" err="1"/>
              <a:t>Brené’s</a:t>
            </a:r>
            <a:r>
              <a:rPr lang="en-GB"/>
              <a:t> daughter, Ellen, and a difficult experience she had related to trust with her classmates in elementary school. After learning about the marble jar metaphor, students can start to identify what specific </a:t>
            </a:r>
            <a:r>
              <a:rPr lang="en-GB" err="1"/>
              <a:t>behaviors</a:t>
            </a:r>
            <a:r>
              <a:rPr lang="en-GB"/>
              <a:t> build trust and what </a:t>
            </a:r>
            <a:r>
              <a:rPr lang="en-GB" err="1"/>
              <a:t>behaviors</a:t>
            </a:r>
            <a:r>
              <a:rPr lang="en-GB"/>
              <a:t> might break trust or empty the marble jar. </a:t>
            </a:r>
          </a:p>
          <a:p>
            <a:r>
              <a:rPr lang="en-GB"/>
              <a:t>There is a short video here: </a:t>
            </a:r>
            <a:r>
              <a:rPr lang="en-GB">
                <a:hlinkClick r:id="rId3"/>
              </a:rPr>
              <a:t>The Lesson </a:t>
            </a:r>
            <a:r>
              <a:rPr lang="en-GB" err="1">
                <a:hlinkClick r:id="rId3"/>
              </a:rPr>
              <a:t>Brené</a:t>
            </a:r>
            <a:r>
              <a:rPr lang="en-GB">
                <a:hlinkClick r:id="rId3"/>
              </a:rPr>
              <a:t> Brown's Daughter Learned About Trust | </a:t>
            </a:r>
            <a:r>
              <a:rPr lang="en-GB" err="1">
                <a:hlinkClick r:id="rId3"/>
              </a:rPr>
              <a:t>SuperSoul</a:t>
            </a:r>
            <a:r>
              <a:rPr lang="en-GB">
                <a:hlinkClick r:id="rId3"/>
              </a:rPr>
              <a:t> Sessions | Oprah Winfrey Network - YouTube</a:t>
            </a:r>
            <a:endParaRPr lang="en-GB"/>
          </a:p>
          <a:p>
            <a:pPr marL="171450" lvl="0" indent="-171450" algn="l" rtl="0">
              <a:spcBef>
                <a:spcPts val="0"/>
              </a:spcBef>
              <a:spcAft>
                <a:spcPts val="0"/>
              </a:spcAft>
            </a:pPr>
            <a:r>
              <a:rPr lang="en-GB"/>
              <a:t> </a:t>
            </a:r>
          </a:p>
        </p:txBody>
      </p:sp>
      <p:sp>
        <p:nvSpPr>
          <p:cNvPr id="4" name="Slide Number Placeholder 3"/>
          <p:cNvSpPr>
            <a:spLocks noGrp="1"/>
          </p:cNvSpPr>
          <p:nvPr>
            <p:ph type="sldNum" sz="quarter" idx="5"/>
          </p:nvPr>
        </p:nvSpPr>
        <p:spPr/>
        <p:txBody>
          <a:bodyPr/>
          <a:lstStyle/>
          <a:p>
            <a:fld id="{ED49131F-A197-47F9-BC84-F69BD5C7278D}" type="slidenum">
              <a:rPr lang="en-GB" smtClean="0"/>
              <a:t>37</a:t>
            </a:fld>
            <a:endParaRPr lang="en-GB"/>
          </a:p>
        </p:txBody>
      </p:sp>
    </p:spTree>
    <p:extLst>
      <p:ext uri="{BB962C8B-B14F-4D97-AF65-F5344CB8AC3E}">
        <p14:creationId xmlns:p14="http://schemas.microsoft.com/office/powerpoint/2010/main" val="23726571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Facilitator Notes: </a:t>
            </a:r>
            <a:r>
              <a:rPr lang="en-GB" b="0"/>
              <a:t>This slide is based on </a:t>
            </a:r>
            <a:r>
              <a:rPr lang="en-GB" b="0" err="1"/>
              <a:t>Brene</a:t>
            </a:r>
            <a:r>
              <a:rPr lang="en-GB" b="0"/>
              <a:t> Brown’s Anatomy of Trust. </a:t>
            </a:r>
          </a:p>
          <a:p>
            <a:r>
              <a:rPr lang="en-GB" b="0"/>
              <a:t>Prior to this session, you may wish to watch the f</a:t>
            </a:r>
            <a:r>
              <a:rPr lang="en-GB"/>
              <a:t>ull length </a:t>
            </a:r>
            <a:r>
              <a:rPr lang="en-GB" err="1"/>
              <a:t>Brene</a:t>
            </a:r>
            <a:r>
              <a:rPr lang="en-GB"/>
              <a:t> Brown video (23 minutes) here: </a:t>
            </a:r>
            <a:r>
              <a:rPr lang="en-GB" err="1">
                <a:hlinkClick r:id="rId3"/>
              </a:rPr>
              <a:t>SuperSoul</a:t>
            </a:r>
            <a:r>
              <a:rPr lang="en-GB">
                <a:hlinkClick r:id="rId3"/>
              </a:rPr>
              <a:t> Sessions: The Anatomy of Trust - </a:t>
            </a:r>
            <a:r>
              <a:rPr lang="en-GB" err="1">
                <a:hlinkClick r:id="rId3"/>
              </a:rPr>
              <a:t>Brené</a:t>
            </a:r>
            <a:r>
              <a:rPr lang="en-GB">
                <a:hlinkClick r:id="rId3"/>
              </a:rPr>
              <a:t> Brown (brenebrown.com)</a:t>
            </a:r>
            <a:r>
              <a:rPr lang="en-GB"/>
              <a:t> </a:t>
            </a:r>
          </a:p>
          <a:p>
            <a:endParaRPr lang="en-GB"/>
          </a:p>
          <a:p>
            <a:r>
              <a:rPr lang="en-GB"/>
              <a:t>Talk through the acronym of BRAVING and discuss if it makes sense with the group. </a:t>
            </a:r>
          </a:p>
          <a:p>
            <a:endParaRPr lang="en-GB"/>
          </a:p>
          <a:p>
            <a:endParaRPr lang="en-GB"/>
          </a:p>
          <a:p>
            <a:r>
              <a:rPr lang="en-GB" b="1"/>
              <a:t>Further Information:</a:t>
            </a:r>
          </a:p>
          <a:p>
            <a:endParaRPr lang="en-GB"/>
          </a:p>
          <a:p>
            <a:pPr algn="l"/>
            <a:r>
              <a:rPr lang="en-GB" b="1" i="0">
                <a:solidFill>
                  <a:srgbClr val="000000"/>
                </a:solidFill>
                <a:effectLst/>
                <a:latin typeface="roboto condensed" panose="020B0604020202020204" pitchFamily="2" charset="0"/>
              </a:rPr>
              <a:t>BRAVING: An Acronym for Building Trust </a:t>
            </a:r>
            <a:r>
              <a:rPr lang="en-GB" b="0" i="0">
                <a:solidFill>
                  <a:srgbClr val="000000"/>
                </a:solidFill>
                <a:effectLst/>
                <a:latin typeface="roboto condensed" panose="020B0604020202020204" pitchFamily="2" charset="0"/>
              </a:rPr>
              <a:t>(from – </a:t>
            </a:r>
            <a:r>
              <a:rPr lang="en-GB" err="1">
                <a:hlinkClick r:id="rId4"/>
              </a:rPr>
              <a:t>Brené</a:t>
            </a:r>
            <a:r>
              <a:rPr lang="en-GB">
                <a:hlinkClick r:id="rId4"/>
              </a:rPr>
              <a:t> Brown on What it Really Means to Trust – Mindful</a:t>
            </a:r>
            <a:r>
              <a:rPr lang="en-GB"/>
              <a:t>)</a:t>
            </a:r>
            <a:endParaRPr lang="en-GB" b="0" i="0">
              <a:solidFill>
                <a:srgbClr val="000000"/>
              </a:solidFill>
              <a:effectLst/>
              <a:latin typeface="roboto condensed" panose="020B0604020202020204" pitchFamily="2" charset="0"/>
            </a:endParaRPr>
          </a:p>
          <a:p>
            <a:pPr algn="l"/>
            <a:endParaRPr lang="en-GB" b="1" i="0">
              <a:solidFill>
                <a:srgbClr val="000000"/>
              </a:solidFill>
              <a:effectLst/>
              <a:latin typeface="roboto condensed" panose="020B0604020202020204" pitchFamily="2" charset="0"/>
            </a:endParaRPr>
          </a:p>
          <a:p>
            <a:pPr algn="l"/>
            <a:r>
              <a:rPr lang="en-GB" b="0" i="0">
                <a:solidFill>
                  <a:srgbClr val="000000"/>
                </a:solidFill>
                <a:effectLst/>
                <a:latin typeface="merriweather" panose="00000500000000000000" pitchFamily="2" charset="0"/>
              </a:rPr>
              <a:t>To talk about trust, Brown uses the acronym BRAVING which stands for: boundaries, reliability, accountability, the vault, integrity, non-judgment, and generosity. Understanding that these are components of trust and how they work can help us really understand how we do or don’t trust others, or ourselves. She says she uses this acronym “because when we trust, we are braving connection with someone.”</a:t>
            </a:r>
          </a:p>
          <a:p>
            <a:r>
              <a:rPr lang="en-GB">
                <a:effectLst/>
              </a:rPr>
              <a:t>Trust is choosing to make something important to you vulnerable to the actions of someone else.</a:t>
            </a:r>
          </a:p>
          <a:p>
            <a:endParaRPr lang="en-GB">
              <a:effectLst/>
            </a:endParaRPr>
          </a:p>
          <a:p>
            <a:pPr marL="171450" indent="-171450" algn="l">
              <a:buFont typeface="Arial" panose="020B0604020202020204" pitchFamily="34" charset="0"/>
              <a:buChar char="•"/>
            </a:pPr>
            <a:r>
              <a:rPr lang="en-GB" b="1" i="0">
                <a:solidFill>
                  <a:srgbClr val="000000"/>
                </a:solidFill>
                <a:effectLst/>
                <a:latin typeface="roboto condensed" panose="020B0604020202020204" pitchFamily="2" charset="0"/>
              </a:rPr>
              <a:t>Boundaries - </a:t>
            </a:r>
            <a:r>
              <a:rPr lang="en-GB" b="0" i="0">
                <a:solidFill>
                  <a:srgbClr val="000000"/>
                </a:solidFill>
                <a:effectLst/>
                <a:latin typeface="merriweather" panose="00000500000000000000" pitchFamily="2" charset="0"/>
              </a:rPr>
              <a:t>To trust someone, Brown says, it’s essential that we are clear about our </a:t>
            </a:r>
            <a:r>
              <a:rPr lang="en-GB" b="0" i="0">
                <a:solidFill>
                  <a:srgbClr val="000000"/>
                </a:solidFill>
                <a:effectLst/>
                <a:latin typeface="merriweather" panose="00000500000000000000" pitchFamily="2" charset="0"/>
                <a:hlinkClick r:id="rId5"/>
              </a:rPr>
              <a:t>boundaries</a:t>
            </a:r>
            <a:r>
              <a:rPr lang="en-GB" b="0" i="0">
                <a:solidFill>
                  <a:srgbClr val="000000"/>
                </a:solidFill>
                <a:effectLst/>
                <a:latin typeface="merriweather" panose="00000500000000000000" pitchFamily="2" charset="0"/>
              </a:rPr>
              <a:t> so they can understand and respect our limits. It’s also important that we understand the boundaries of others so trust can flow both ways. </a:t>
            </a:r>
          </a:p>
          <a:p>
            <a:pPr marL="171450" indent="-171450" algn="l">
              <a:buFont typeface="Arial" panose="020B0604020202020204" pitchFamily="34" charset="0"/>
              <a:buChar char="•"/>
            </a:pPr>
            <a:endParaRPr lang="en-GB" b="0" i="0">
              <a:solidFill>
                <a:srgbClr val="000000"/>
              </a:solidFill>
              <a:effectLst/>
              <a:latin typeface="merriweather" panose="00000500000000000000" pitchFamily="2" charset="0"/>
            </a:endParaRPr>
          </a:p>
          <a:p>
            <a:pPr marL="171450" indent="-171450" algn="l">
              <a:buFont typeface="Arial" panose="020B0604020202020204" pitchFamily="34" charset="0"/>
              <a:buChar char="•"/>
            </a:pPr>
            <a:r>
              <a:rPr lang="en-GB" b="1" i="0">
                <a:solidFill>
                  <a:srgbClr val="000000"/>
                </a:solidFill>
                <a:effectLst/>
                <a:latin typeface="roboto condensed" panose="020B0604020202020204" pitchFamily="2" charset="0"/>
              </a:rPr>
              <a:t>Reliability - </a:t>
            </a:r>
            <a:r>
              <a:rPr lang="en-GB" b="0" i="0">
                <a:solidFill>
                  <a:srgbClr val="000000"/>
                </a:solidFill>
                <a:effectLst/>
                <a:latin typeface="merriweather" panose="00000500000000000000" pitchFamily="2" charset="0"/>
              </a:rPr>
              <a:t>Reliability is when someone does what they say they’re going to do over and over again. They can’t just follow through on their word once, Brown says, reliability builds gradually. </a:t>
            </a:r>
          </a:p>
          <a:p>
            <a:pPr marL="171450" indent="-171450" algn="l">
              <a:buFont typeface="Arial" panose="020B0604020202020204" pitchFamily="34" charset="0"/>
              <a:buChar char="•"/>
            </a:pPr>
            <a:endParaRPr lang="en-GB" b="0" i="0">
              <a:solidFill>
                <a:srgbClr val="000000"/>
              </a:solidFill>
              <a:effectLst/>
              <a:latin typeface="merriweather" panose="00000500000000000000" pitchFamily="2" charset="0"/>
            </a:endParaRPr>
          </a:p>
          <a:p>
            <a:pPr marL="171450" indent="-171450" algn="l">
              <a:buFont typeface="Arial" panose="020B0604020202020204" pitchFamily="34" charset="0"/>
              <a:buChar char="•"/>
            </a:pPr>
            <a:r>
              <a:rPr lang="en-GB" b="1" i="0">
                <a:solidFill>
                  <a:srgbClr val="000000"/>
                </a:solidFill>
                <a:effectLst/>
                <a:latin typeface="roboto condensed" panose="020B0604020202020204" pitchFamily="2" charset="0"/>
              </a:rPr>
              <a:t>Accountability - </a:t>
            </a:r>
            <a:r>
              <a:rPr lang="en-GB" b="0" i="0">
                <a:solidFill>
                  <a:srgbClr val="000000"/>
                </a:solidFill>
                <a:effectLst/>
                <a:latin typeface="merriweather" panose="00000500000000000000" pitchFamily="2" charset="0"/>
              </a:rPr>
              <a:t>We trust people who own up to their mistakes, </a:t>
            </a:r>
            <a:r>
              <a:rPr lang="en-GB" b="0" i="0">
                <a:solidFill>
                  <a:srgbClr val="000000"/>
                </a:solidFill>
                <a:effectLst/>
                <a:latin typeface="merriweather" panose="00000500000000000000" pitchFamily="2" charset="0"/>
                <a:hlinkClick r:id="rId6"/>
              </a:rPr>
              <a:t>apologize</a:t>
            </a:r>
            <a:r>
              <a:rPr lang="en-GB" b="0" i="0">
                <a:solidFill>
                  <a:srgbClr val="000000"/>
                </a:solidFill>
                <a:effectLst/>
                <a:latin typeface="merriweather" panose="00000500000000000000" pitchFamily="2" charset="0"/>
              </a:rPr>
              <a:t>, and make amends, she says. But others can only do that if we allow them. If we immediately write someone off when they make a mistake, or stop talking to them, we don’t give them a chance to step into their accountability. </a:t>
            </a:r>
          </a:p>
          <a:p>
            <a:pPr marL="171450" indent="-171450" algn="l">
              <a:buFont typeface="Arial" panose="020B0604020202020204" pitchFamily="34" charset="0"/>
              <a:buChar char="•"/>
            </a:pPr>
            <a:endParaRPr lang="en-GB" b="0" i="0">
              <a:solidFill>
                <a:srgbClr val="000000"/>
              </a:solidFill>
              <a:effectLst/>
              <a:latin typeface="roboto condensed" panose="020B0604020202020204" pitchFamily="2" charset="0"/>
            </a:endParaRPr>
          </a:p>
          <a:p>
            <a:pPr marL="171450" indent="-171450" algn="l">
              <a:buFont typeface="Arial" panose="020B0604020202020204" pitchFamily="34" charset="0"/>
              <a:buChar char="•"/>
            </a:pPr>
            <a:r>
              <a:rPr lang="en-GB" b="1" i="0">
                <a:solidFill>
                  <a:srgbClr val="000000"/>
                </a:solidFill>
                <a:effectLst/>
                <a:latin typeface="roboto condensed" panose="020B0604020202020204" pitchFamily="2" charset="0"/>
              </a:rPr>
              <a:t>The Vault - </a:t>
            </a:r>
            <a:r>
              <a:rPr lang="en-GB" b="0" i="0">
                <a:solidFill>
                  <a:srgbClr val="000000"/>
                </a:solidFill>
                <a:effectLst/>
                <a:latin typeface="merriweather" panose="00000500000000000000" pitchFamily="2" charset="0"/>
              </a:rPr>
              <a:t>We cannot trust someone if they share our personal information with others without our permission. It needs to be as though that information is in a vault that’s only accessible to the folks we purposely told. By the same token, we need to hold the secrets, stories, and information of other people in confidence so they can trust </a:t>
            </a:r>
            <a:r>
              <a:rPr lang="en-GB" b="0" i="1">
                <a:solidFill>
                  <a:srgbClr val="000000"/>
                </a:solidFill>
                <a:effectLst/>
                <a:latin typeface="merriweather" panose="00000500000000000000" pitchFamily="2" charset="0"/>
              </a:rPr>
              <a:t>us</a:t>
            </a:r>
            <a:r>
              <a:rPr lang="en-GB" b="0" i="0">
                <a:solidFill>
                  <a:srgbClr val="000000"/>
                </a:solidFill>
                <a:effectLst/>
                <a:latin typeface="merriweather" panose="00000500000000000000" pitchFamily="2" charset="0"/>
              </a:rPr>
              <a:t>.   Oftentimes, Brown says, we use gossip as a way to try to quickly find intimacy with someone. We feel like if we can secretly talk about others with them, we have a solid connection. Brown calls this “counterfeit trust.” If we are minding our own business and someone tells us confidential information about someone else, we know we can’t trust them. Others will think the same of us. Brown boils the vault down to: “You respect my story [and] you respect other people’s story.”</a:t>
            </a:r>
          </a:p>
          <a:p>
            <a:pPr marL="171450" indent="-171450" algn="l">
              <a:buFont typeface="Arial" panose="020B0604020202020204" pitchFamily="34" charset="0"/>
              <a:buChar char="•"/>
            </a:pPr>
            <a:endParaRPr lang="en-GB" b="0" i="0">
              <a:solidFill>
                <a:srgbClr val="000000"/>
              </a:solidFill>
              <a:effectLst/>
              <a:latin typeface="merriweather" panose="00000500000000000000" pitchFamily="2" charset="0"/>
            </a:endParaRPr>
          </a:p>
          <a:p>
            <a:pPr marL="171450" indent="-171450" algn="l">
              <a:buFont typeface="Arial" panose="020B0604020202020204" pitchFamily="34" charset="0"/>
              <a:buChar char="•"/>
            </a:pPr>
            <a:r>
              <a:rPr lang="en-GB" b="1" i="0">
                <a:solidFill>
                  <a:srgbClr val="000000"/>
                </a:solidFill>
                <a:effectLst/>
                <a:latin typeface="roboto condensed" panose="020B0604020202020204" pitchFamily="2" charset="0"/>
              </a:rPr>
              <a:t>Integrity - </a:t>
            </a:r>
            <a:r>
              <a:rPr lang="en-GB" b="0" i="0">
                <a:solidFill>
                  <a:srgbClr val="000000"/>
                </a:solidFill>
                <a:effectLst/>
                <a:latin typeface="merriweather" panose="00000500000000000000" pitchFamily="2" charset="0"/>
              </a:rPr>
              <a:t>“Integrity,” Brown says, “is choosing courage over comfort. It’s choosing what’s right over what’s fun, fast, or easy.” Integrity, she says, is more than just naming our values. It’s living according to our values.  </a:t>
            </a:r>
            <a:r>
              <a:rPr lang="en-GB">
                <a:effectLst/>
              </a:rPr>
              <a:t>Integrity is choosing courage over comfort. It’s choosing what’s right over what’s fun, fast, or easy.  </a:t>
            </a:r>
            <a:r>
              <a:rPr lang="en-GB" b="0" i="0">
                <a:solidFill>
                  <a:srgbClr val="000000"/>
                </a:solidFill>
                <a:effectLst/>
                <a:latin typeface="merriweather" panose="00000500000000000000" pitchFamily="2" charset="0"/>
              </a:rPr>
              <a:t>Plus, when we live with integrity, we not only build trust with others, we build trust with ourselves. </a:t>
            </a:r>
          </a:p>
          <a:p>
            <a:pPr marL="171450" indent="-171450" algn="l">
              <a:buFont typeface="Arial" panose="020B0604020202020204" pitchFamily="34" charset="0"/>
              <a:buChar char="•"/>
            </a:pPr>
            <a:endParaRPr lang="en-GB" b="0" i="0">
              <a:solidFill>
                <a:srgbClr val="000000"/>
              </a:solidFill>
              <a:effectLst/>
              <a:latin typeface="merriweather" panose="00000500000000000000" pitchFamily="2" charset="0"/>
            </a:endParaRPr>
          </a:p>
          <a:p>
            <a:pPr marL="171450" indent="-171450" algn="l">
              <a:buFont typeface="Arial" panose="020B0604020202020204" pitchFamily="34" charset="0"/>
              <a:buChar char="•"/>
            </a:pPr>
            <a:r>
              <a:rPr lang="en-GB" b="1" i="0">
                <a:solidFill>
                  <a:srgbClr val="000000"/>
                </a:solidFill>
                <a:effectLst/>
                <a:latin typeface="roboto condensed" panose="020B0604020202020204" pitchFamily="2" charset="0"/>
              </a:rPr>
              <a:t>Non-judgment - </a:t>
            </a:r>
            <a:r>
              <a:rPr lang="en-GB" b="0" i="0">
                <a:solidFill>
                  <a:srgbClr val="000000"/>
                </a:solidFill>
                <a:effectLst/>
                <a:latin typeface="merriweather" panose="00000500000000000000" pitchFamily="2" charset="0"/>
              </a:rPr>
              <a:t>Non-judgment is about being vulnerable with someone without being judged by them, while they can be vulnerable and not be judged by us. This is hard, Brown says, because we tend to be better at giving help than asking for help. In fact, we tend to feel better about ourselves when we help someone, but think less of ourselves when we ask for help. “You cannot judge yourself for needing help, but not judge others for needing your help,” she points out. That’s what makes true reciprocal non-judgment difficult. </a:t>
            </a:r>
          </a:p>
          <a:p>
            <a:pPr marL="171450" indent="-171450" algn="l">
              <a:buFont typeface="Arial" panose="020B0604020202020204" pitchFamily="34" charset="0"/>
              <a:buChar char="•"/>
            </a:pPr>
            <a:endParaRPr lang="en-GB" b="0" i="0">
              <a:solidFill>
                <a:srgbClr val="000000"/>
              </a:solidFill>
              <a:effectLst/>
              <a:latin typeface="merriweather" panose="00000500000000000000" pitchFamily="2" charset="0"/>
            </a:endParaRPr>
          </a:p>
          <a:p>
            <a:pPr marL="171450" indent="-171450" algn="l">
              <a:buFont typeface="Arial" panose="020B0604020202020204" pitchFamily="34" charset="0"/>
              <a:buChar char="•"/>
            </a:pPr>
            <a:r>
              <a:rPr lang="en-GB" b="1" i="0">
                <a:solidFill>
                  <a:srgbClr val="000000"/>
                </a:solidFill>
                <a:effectLst/>
                <a:latin typeface="roboto condensed" panose="020B0604020202020204" pitchFamily="2" charset="0"/>
              </a:rPr>
              <a:t>Generosity - </a:t>
            </a:r>
            <a:r>
              <a:rPr lang="en-GB" b="0" i="0">
                <a:solidFill>
                  <a:srgbClr val="000000"/>
                </a:solidFill>
                <a:effectLst/>
                <a:latin typeface="merriweather" panose="00000500000000000000" pitchFamily="2" charset="0"/>
              </a:rPr>
              <a:t>Brown says, “our relationship is only a trusting relationship if you can assume the most generous thing about my words, intentions and </a:t>
            </a:r>
            <a:r>
              <a:rPr lang="en-GB" b="0" i="0" err="1">
                <a:solidFill>
                  <a:srgbClr val="000000"/>
                </a:solidFill>
                <a:effectLst/>
                <a:latin typeface="merriweather" panose="00000500000000000000" pitchFamily="2" charset="0"/>
              </a:rPr>
              <a:t>behaviors</a:t>
            </a:r>
            <a:r>
              <a:rPr lang="en-GB" b="0" i="0">
                <a:solidFill>
                  <a:srgbClr val="000000"/>
                </a:solidFill>
                <a:effectLst/>
                <a:latin typeface="merriweather" panose="00000500000000000000" pitchFamily="2" charset="0"/>
              </a:rPr>
              <a:t>, and then check in with me.” Which means that if we make a mistake, others will be up front about it, but assume we had good intentions.   This might look like someone telling us that they are hurt that we didn’t call on an important day, but they assume we just forgot or were busy. This gives us a chance to be accountable. And this goes both ways. It’s important that we also check in and leave space for others to be accountable.  </a:t>
            </a:r>
          </a:p>
          <a:p>
            <a:pPr algn="l"/>
            <a:endParaRPr lang="en-GB" b="1" i="0">
              <a:solidFill>
                <a:srgbClr val="000000"/>
              </a:solidFill>
              <a:effectLst/>
              <a:latin typeface="merriweather" panose="00000500000000000000" pitchFamily="2" charset="0"/>
            </a:endParaRPr>
          </a:p>
          <a:p>
            <a:pPr algn="l"/>
            <a:r>
              <a:rPr lang="en-GB" b="1" i="0">
                <a:solidFill>
                  <a:srgbClr val="000000"/>
                </a:solidFill>
                <a:effectLst/>
                <a:latin typeface="roboto condensed" panose="020B0604020202020204" pitchFamily="2" charset="0"/>
              </a:rPr>
              <a:t>How to Trust Yourself</a:t>
            </a:r>
          </a:p>
          <a:p>
            <a:pPr algn="l"/>
            <a:r>
              <a:rPr lang="en-GB" b="0" i="0">
                <a:solidFill>
                  <a:srgbClr val="000000"/>
                </a:solidFill>
                <a:effectLst/>
                <a:latin typeface="merriweather" panose="00000500000000000000" pitchFamily="2" charset="0"/>
              </a:rPr>
              <a:t>It’s important that we understand the complexity of trust and how to break it down so that we can identify why we do or don’t trust certain people. Instead of feeling stupid or naive for trusting someone when they turned out to be untrustworthy, we can identify what exactly went wrong. </a:t>
            </a:r>
          </a:p>
          <a:p>
            <a:pPr algn="l"/>
            <a:r>
              <a:rPr lang="en-GB" b="0" i="0">
                <a:solidFill>
                  <a:srgbClr val="000000"/>
                </a:solidFill>
                <a:effectLst/>
                <a:latin typeface="merriweather" panose="00000500000000000000" pitchFamily="2" charset="0"/>
              </a:rPr>
              <a:t>Knowing this can help us build our self-trust, too. Brown gives the example of </a:t>
            </a:r>
            <a:r>
              <a:rPr lang="en-GB" b="0" i="0">
                <a:solidFill>
                  <a:srgbClr val="000000"/>
                </a:solidFill>
                <a:effectLst/>
                <a:latin typeface="merriweather" panose="00000500000000000000" pitchFamily="2" charset="0"/>
                <a:hlinkClick r:id="rId7"/>
              </a:rPr>
              <a:t>making  a mistake</a:t>
            </a:r>
            <a:r>
              <a:rPr lang="en-GB" b="0" i="0">
                <a:solidFill>
                  <a:srgbClr val="000000"/>
                </a:solidFill>
                <a:effectLst/>
                <a:latin typeface="merriweather" panose="00000500000000000000" pitchFamily="2" charset="0"/>
              </a:rPr>
              <a:t>. She says we can ask ourselves if we respected our boundaries, if we were reliable, if we held ourselves accountable, and if we were generous with ourselves.  </a:t>
            </a:r>
          </a:p>
          <a:p>
            <a:pPr algn="l"/>
            <a:r>
              <a:rPr lang="en-GB" b="0" i="0">
                <a:solidFill>
                  <a:srgbClr val="000000"/>
                </a:solidFill>
                <a:effectLst/>
                <a:latin typeface="merriweather" panose="00000500000000000000" pitchFamily="2" charset="0"/>
              </a:rPr>
              <a:t>“Because if braving relationships with other people is braving connection, self-trust is braving self-love. Self-respect is the wildest adventure we’ll ever take in our whole lives,” Brown says. If we don’t feel like we can trust ourselves, we can’t expect others to trust us, because we can’t give others what we don’t have. </a:t>
            </a:r>
          </a:p>
          <a:p>
            <a:endParaRPr lang="en-GB"/>
          </a:p>
        </p:txBody>
      </p:sp>
      <p:sp>
        <p:nvSpPr>
          <p:cNvPr id="4" name="Slide Number Placeholder 3"/>
          <p:cNvSpPr>
            <a:spLocks noGrp="1"/>
          </p:cNvSpPr>
          <p:nvPr>
            <p:ph type="sldNum" sz="quarter" idx="5"/>
          </p:nvPr>
        </p:nvSpPr>
        <p:spPr/>
        <p:txBody>
          <a:bodyPr/>
          <a:lstStyle/>
          <a:p>
            <a:fld id="{ED49131F-A197-47F9-BC84-F69BD5C7278D}" type="slidenum">
              <a:rPr lang="en-GB" smtClean="0"/>
              <a:t>38</a:t>
            </a:fld>
            <a:endParaRPr lang="en-GB"/>
          </a:p>
        </p:txBody>
      </p:sp>
    </p:spTree>
    <p:extLst>
      <p:ext uri="{BB962C8B-B14F-4D97-AF65-F5344CB8AC3E}">
        <p14:creationId xmlns:p14="http://schemas.microsoft.com/office/powerpoint/2010/main" val="606358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Activity: Characteristics of a researcher</a:t>
            </a:r>
          </a:p>
          <a:p>
            <a:endParaRPr lang="en-GB" b="1"/>
          </a:p>
          <a:p>
            <a:r>
              <a:rPr lang="en-GB" b="0"/>
              <a:t>Using paper to draw it out, or in discussion - ask the young people to identify what are the characteristics of a good researcher? </a:t>
            </a:r>
          </a:p>
          <a:p>
            <a:r>
              <a:rPr lang="en-GB" b="0"/>
              <a:t>Is it that they are o</a:t>
            </a:r>
            <a:r>
              <a:rPr lang="en-GB"/>
              <a:t>pen-minded, sensitive, compassionate? </a:t>
            </a:r>
          </a:p>
          <a:p>
            <a:r>
              <a:rPr lang="en-GB"/>
              <a:t>Or is it that they have a genuine interest in the topic?</a:t>
            </a:r>
          </a:p>
          <a:p>
            <a:r>
              <a:rPr lang="en-GB"/>
              <a:t>Maybe they like data and studying research? </a:t>
            </a:r>
          </a:p>
          <a:p>
            <a:endParaRPr lang="en-GB"/>
          </a:p>
          <a:p>
            <a:r>
              <a:rPr lang="en-GB"/>
              <a:t>The key is that anybody can be a researcher – as long as they understand the principles of ethics and understand the research methods.</a:t>
            </a:r>
          </a:p>
          <a:p>
            <a:r>
              <a:rPr lang="en-GB"/>
              <a:t>It is important that researchers put the person at the heart – in this case it is important that the researchers have children and young people’s voices at the heart of their research. </a:t>
            </a:r>
            <a:endParaRPr lang="en-GB">
              <a:cs typeface="Calibri" panose="020F0502020204030204"/>
            </a:endParaRPr>
          </a:p>
        </p:txBody>
      </p:sp>
      <p:sp>
        <p:nvSpPr>
          <p:cNvPr id="4" name="Slide Number Placeholder 3"/>
          <p:cNvSpPr>
            <a:spLocks noGrp="1"/>
          </p:cNvSpPr>
          <p:nvPr>
            <p:ph type="sldNum" sz="quarter" idx="5"/>
          </p:nvPr>
        </p:nvSpPr>
        <p:spPr/>
        <p:txBody>
          <a:bodyPr/>
          <a:lstStyle/>
          <a:p>
            <a:fld id="{ED49131F-A197-47F9-BC84-F69BD5C7278D}" type="slidenum">
              <a:rPr lang="en-GB" smtClean="0"/>
              <a:t>39</a:t>
            </a:fld>
            <a:endParaRPr lang="en-GB"/>
          </a:p>
        </p:txBody>
      </p:sp>
    </p:spTree>
    <p:extLst>
      <p:ext uri="{BB962C8B-B14F-4D97-AF65-F5344CB8AC3E}">
        <p14:creationId xmlns:p14="http://schemas.microsoft.com/office/powerpoint/2010/main" val="506058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D49131F-A197-47F9-BC84-F69BD5C7278D}" type="slidenum">
              <a:rPr lang="en-GB" smtClean="0"/>
              <a:t>4</a:t>
            </a:fld>
            <a:endParaRPr lang="en-GB"/>
          </a:p>
        </p:txBody>
      </p:sp>
    </p:spTree>
    <p:extLst>
      <p:ext uri="{BB962C8B-B14F-4D97-AF65-F5344CB8AC3E}">
        <p14:creationId xmlns:p14="http://schemas.microsoft.com/office/powerpoint/2010/main" val="32531099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a:t>Activity: Me as a Researcher</a:t>
            </a:r>
          </a:p>
          <a:p>
            <a:pPr marL="0" lvl="0" indent="0" algn="l" rtl="0">
              <a:spcBef>
                <a:spcPts val="0"/>
              </a:spcBef>
              <a:spcAft>
                <a:spcPts val="0"/>
              </a:spcAft>
              <a:buNone/>
            </a:pPr>
            <a:endParaRPr lang="en-GB" b="1"/>
          </a:p>
          <a:p>
            <a:pPr marL="171450" lvl="0" indent="-171450" algn="l" rtl="0">
              <a:spcBef>
                <a:spcPts val="0"/>
              </a:spcBef>
              <a:spcAft>
                <a:spcPts val="0"/>
              </a:spcAft>
            </a:pPr>
            <a:r>
              <a:rPr lang="en-GB"/>
              <a:t>Ask the group to complete this activity either individually or together - to identity characteristics</a:t>
            </a:r>
            <a:r>
              <a:rPr lang="en-GB" baseline="0"/>
              <a:t> which they will have as researchers and those they will NOT have.</a:t>
            </a:r>
          </a:p>
          <a:p>
            <a:pPr marL="171450" lvl="0" indent="-171450" algn="l" rtl="0">
              <a:spcBef>
                <a:spcPts val="0"/>
              </a:spcBef>
              <a:spcAft>
                <a:spcPts val="0"/>
              </a:spcAft>
            </a:pPr>
            <a:endParaRPr lang="en-GB" baseline="0"/>
          </a:p>
          <a:p>
            <a:pPr marL="171450" lvl="0" indent="-171450" algn="l" rtl="0">
              <a:spcBef>
                <a:spcPts val="0"/>
              </a:spcBef>
              <a:spcAft>
                <a:spcPts val="0"/>
              </a:spcAft>
            </a:pPr>
            <a:r>
              <a:rPr lang="en-GB" baseline="0"/>
              <a:t>This could be on a </a:t>
            </a:r>
            <a:r>
              <a:rPr lang="en-GB" baseline="0" err="1"/>
              <a:t>jamboard</a:t>
            </a:r>
            <a:r>
              <a:rPr lang="en-GB" baseline="0"/>
              <a:t> (online) or on paper / flipchart. </a:t>
            </a:r>
            <a:endParaRPr lang="en-GB"/>
          </a:p>
          <a:p>
            <a:endParaRPr lang="en-GB"/>
          </a:p>
        </p:txBody>
      </p:sp>
      <p:sp>
        <p:nvSpPr>
          <p:cNvPr id="4" name="Slide Number Placeholder 3"/>
          <p:cNvSpPr>
            <a:spLocks noGrp="1"/>
          </p:cNvSpPr>
          <p:nvPr>
            <p:ph type="sldNum" sz="quarter" idx="5"/>
          </p:nvPr>
        </p:nvSpPr>
        <p:spPr/>
        <p:txBody>
          <a:bodyPr/>
          <a:lstStyle/>
          <a:p>
            <a:fld id="{ED49131F-A197-47F9-BC84-F69BD5C7278D}" type="slidenum">
              <a:rPr lang="en-GB" smtClean="0"/>
              <a:t>40</a:t>
            </a:fld>
            <a:endParaRPr lang="en-GB"/>
          </a:p>
        </p:txBody>
      </p:sp>
    </p:spTree>
    <p:extLst>
      <p:ext uri="{BB962C8B-B14F-4D97-AF65-F5344CB8AC3E}">
        <p14:creationId xmlns:p14="http://schemas.microsoft.com/office/powerpoint/2010/main" val="13416238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a:t>Section 5: Research Tools</a:t>
            </a:r>
          </a:p>
          <a:p>
            <a:pPr marL="0" indent="0">
              <a:buNone/>
            </a:pPr>
            <a:endParaRPr lang="en-US" sz="1200"/>
          </a:p>
          <a:p>
            <a:pPr marL="0" indent="0">
              <a:buNone/>
            </a:pPr>
            <a:r>
              <a:rPr lang="en-US" sz="1200" b="0"/>
              <a:t>This section aims to give the group an i</a:t>
            </a:r>
            <a:r>
              <a:rPr lang="en-US" sz="1200"/>
              <a:t>ncreased knowledge of tools a researcher needs, and in how to ask questions in research. </a:t>
            </a:r>
            <a:endParaRPr lang="en-GB"/>
          </a:p>
        </p:txBody>
      </p:sp>
      <p:sp>
        <p:nvSpPr>
          <p:cNvPr id="4" name="Slide Number Placeholder 3"/>
          <p:cNvSpPr>
            <a:spLocks noGrp="1"/>
          </p:cNvSpPr>
          <p:nvPr>
            <p:ph type="sldNum" sz="quarter" idx="5"/>
          </p:nvPr>
        </p:nvSpPr>
        <p:spPr/>
        <p:txBody>
          <a:bodyPr/>
          <a:lstStyle/>
          <a:p>
            <a:fld id="{ED49131F-A197-47F9-BC84-F69BD5C7278D}" type="slidenum">
              <a:rPr lang="en-GB" smtClean="0"/>
              <a:t>41</a:t>
            </a:fld>
            <a:endParaRPr lang="en-GB"/>
          </a:p>
        </p:txBody>
      </p:sp>
    </p:spTree>
    <p:extLst>
      <p:ext uri="{BB962C8B-B14F-4D97-AF65-F5344CB8AC3E}">
        <p14:creationId xmlns:p14="http://schemas.microsoft.com/office/powerpoint/2010/main" val="28959351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cs typeface="Calibri"/>
              </a:rPr>
              <a:t>Notes:  </a:t>
            </a:r>
            <a:r>
              <a:rPr lang="en-GB" dirty="0">
                <a:cs typeface="Calibri"/>
              </a:rPr>
              <a:t>If the group have an identified area/theme for carrying out the research please ensure that they are well informed of the topic before undertaking the research.</a:t>
            </a:r>
            <a:endParaRPr lang="en-GB" b="1" dirty="0">
              <a:cs typeface="Calibri"/>
            </a:endParaRPr>
          </a:p>
          <a:p>
            <a:r>
              <a:rPr lang="en-GB" dirty="0">
                <a:cs typeface="Calibri"/>
              </a:rPr>
              <a:t>For example, if the group are undertaking research on poverty, you may wish to share geographical poverty data, budget information, school attainment data etc to give the group an informed view of the topic. </a:t>
            </a:r>
          </a:p>
          <a:p>
            <a:endParaRPr lang="en-GB" dirty="0">
              <a:cs typeface="Calibri"/>
            </a:endParaRPr>
          </a:p>
        </p:txBody>
      </p:sp>
      <p:sp>
        <p:nvSpPr>
          <p:cNvPr id="4" name="Slide Number Placeholder 3"/>
          <p:cNvSpPr>
            <a:spLocks noGrp="1"/>
          </p:cNvSpPr>
          <p:nvPr>
            <p:ph type="sldNum" sz="quarter" idx="5"/>
          </p:nvPr>
        </p:nvSpPr>
        <p:spPr/>
        <p:txBody>
          <a:bodyPr/>
          <a:lstStyle/>
          <a:p>
            <a:fld id="{ED49131F-A197-47F9-BC84-F69BD5C7278D}" type="slidenum">
              <a:rPr lang="en-GB" smtClean="0"/>
              <a:t>42</a:t>
            </a:fld>
            <a:endParaRPr lang="en-GB"/>
          </a:p>
        </p:txBody>
      </p:sp>
    </p:spTree>
    <p:extLst>
      <p:ext uri="{BB962C8B-B14F-4D97-AF65-F5344CB8AC3E}">
        <p14:creationId xmlns:p14="http://schemas.microsoft.com/office/powerpoint/2010/main" val="7873996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Notes: </a:t>
            </a:r>
            <a:r>
              <a:rPr lang="en-GB"/>
              <a:t>If the group do not have a pre-identified theme , you may wish to use these slides to help identify a possible research theme.  You may wish to refer back to section 1 and 2, talking about children and young people's right to be heard on matters that affect them to help decide on a topic. </a:t>
            </a:r>
          </a:p>
          <a:p>
            <a:endParaRPr lang="en-GB"/>
          </a:p>
          <a:p>
            <a:endParaRPr lang="en-GB">
              <a:cs typeface="Calibri"/>
            </a:endParaRPr>
          </a:p>
        </p:txBody>
      </p:sp>
      <p:sp>
        <p:nvSpPr>
          <p:cNvPr id="4" name="Slide Number Placeholder 3"/>
          <p:cNvSpPr>
            <a:spLocks noGrp="1"/>
          </p:cNvSpPr>
          <p:nvPr>
            <p:ph type="sldNum" sz="quarter" idx="5"/>
          </p:nvPr>
        </p:nvSpPr>
        <p:spPr/>
        <p:txBody>
          <a:bodyPr/>
          <a:lstStyle/>
          <a:p>
            <a:fld id="{ED49131F-A197-47F9-BC84-F69BD5C7278D}" type="slidenum">
              <a:rPr lang="en-GB" smtClean="0"/>
              <a:t>43</a:t>
            </a:fld>
            <a:endParaRPr lang="en-GB"/>
          </a:p>
        </p:txBody>
      </p:sp>
    </p:spTree>
    <p:extLst>
      <p:ext uri="{BB962C8B-B14F-4D97-AF65-F5344CB8AC3E}">
        <p14:creationId xmlns:p14="http://schemas.microsoft.com/office/powerpoint/2010/main" val="33927579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cs typeface="Calibri"/>
              </a:rPr>
              <a:t>Notes: </a:t>
            </a:r>
            <a:r>
              <a:rPr lang="en-GB">
                <a:cs typeface="Calibri"/>
              </a:rPr>
              <a:t>If the group do not have a pre-identified theme , you may wish to use these slides to help identify a possible research theme. </a:t>
            </a:r>
          </a:p>
          <a:p>
            <a:endParaRPr lang="en-GB">
              <a:cs typeface="Calibri"/>
            </a:endParaRPr>
          </a:p>
        </p:txBody>
      </p:sp>
      <p:sp>
        <p:nvSpPr>
          <p:cNvPr id="4" name="Slide Number Placeholder 3"/>
          <p:cNvSpPr>
            <a:spLocks noGrp="1"/>
          </p:cNvSpPr>
          <p:nvPr>
            <p:ph type="sldNum" sz="quarter" idx="5"/>
          </p:nvPr>
        </p:nvSpPr>
        <p:spPr/>
        <p:txBody>
          <a:bodyPr/>
          <a:lstStyle/>
          <a:p>
            <a:fld id="{ED49131F-A197-47F9-BC84-F69BD5C7278D}" type="slidenum">
              <a:rPr lang="en-GB" smtClean="0"/>
              <a:t>44</a:t>
            </a:fld>
            <a:endParaRPr lang="en-GB"/>
          </a:p>
        </p:txBody>
      </p:sp>
    </p:spTree>
    <p:extLst>
      <p:ext uri="{BB962C8B-B14F-4D97-AF65-F5344CB8AC3E}">
        <p14:creationId xmlns:p14="http://schemas.microsoft.com/office/powerpoint/2010/main" val="37764432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a:t>Activity: </a:t>
            </a:r>
            <a:r>
              <a:rPr lang="en-GB" b="0"/>
              <a:t>Discuss with the group </a:t>
            </a:r>
            <a:r>
              <a:rPr lang="en-GB" b="0" baseline="0"/>
              <a:t>why as </a:t>
            </a:r>
            <a:r>
              <a:rPr lang="en-GB" baseline="0"/>
              <a:t>researcher you need different pieces of evidence to help inform your thinking.  </a:t>
            </a:r>
          </a:p>
          <a:p>
            <a:pPr>
              <a:defRPr/>
            </a:pPr>
            <a:r>
              <a:rPr lang="en-GB" baseline="0"/>
              <a:t>All the above are different tools which a researcher can use to gain further information on a topic. When undertaking a piece of research, we need to think about how valid and truthful our evidence sources are.</a:t>
            </a:r>
            <a:r>
              <a:rPr lang="en-GB"/>
              <a:t> </a:t>
            </a:r>
            <a:r>
              <a:rPr lang="en-GB" baseline="0"/>
              <a:t> Valid means when an idea is tested and proven, it is not just a person’s opinion and remind young people that everything on the internet is not always true or fact!</a:t>
            </a:r>
            <a:r>
              <a:rPr lang="en-GB"/>
              <a:t> You might want to talk about times when people have read something and believed it to be true and ask the group if they have examples of this.</a:t>
            </a:r>
          </a:p>
          <a:p>
            <a:pPr marL="0" lvl="0" indent="0" algn="l" rtl="0">
              <a:spcBef>
                <a:spcPts val="0"/>
              </a:spcBef>
              <a:spcAft>
                <a:spcPts val="0"/>
              </a:spcAft>
              <a:buNone/>
            </a:pPr>
            <a:endParaRPr lang="en-GB" baseline="0"/>
          </a:p>
          <a:p>
            <a:pPr marL="171450" lvl="0" indent="-171450" algn="l" rtl="0">
              <a:spcBef>
                <a:spcPts val="0"/>
              </a:spcBef>
              <a:spcAft>
                <a:spcPts val="0"/>
              </a:spcAft>
            </a:pPr>
            <a:r>
              <a:rPr lang="en-GB" b="0" baseline="0"/>
              <a:t>Explore with the group the pros/cons, and </a:t>
            </a:r>
            <a:r>
              <a:rPr lang="en-GB" baseline="0"/>
              <a:t>how valid each one of these examples are:</a:t>
            </a:r>
          </a:p>
          <a:p>
            <a:pPr marL="628650" lvl="1" indent="-171450" algn="l" rtl="0">
              <a:spcBef>
                <a:spcPts val="0"/>
              </a:spcBef>
              <a:spcAft>
                <a:spcPts val="0"/>
              </a:spcAft>
            </a:pPr>
            <a:r>
              <a:rPr lang="en-GB" baseline="0"/>
              <a:t>Books?</a:t>
            </a:r>
          </a:p>
          <a:p>
            <a:pPr marL="628650" lvl="1" indent="-171450" algn="l" rtl="0">
              <a:spcBef>
                <a:spcPts val="0"/>
              </a:spcBef>
              <a:spcAft>
                <a:spcPts val="0"/>
              </a:spcAft>
            </a:pPr>
            <a:r>
              <a:rPr lang="en-GB" baseline="0"/>
              <a:t>Research in books?</a:t>
            </a:r>
          </a:p>
          <a:p>
            <a:pPr marL="628650" lvl="1" indent="-171450"/>
            <a:r>
              <a:rPr lang="en-GB" baseline="0"/>
              <a:t>Social media?</a:t>
            </a:r>
            <a:r>
              <a:rPr lang="en-GB"/>
              <a:t> </a:t>
            </a:r>
            <a:endParaRPr lang="en-GB" baseline="0"/>
          </a:p>
          <a:p>
            <a:pPr marL="628650" lvl="1" indent="-171450" algn="l" rtl="0">
              <a:spcBef>
                <a:spcPts val="0"/>
              </a:spcBef>
              <a:spcAft>
                <a:spcPts val="0"/>
              </a:spcAft>
            </a:pPr>
            <a:r>
              <a:rPr lang="en-GB" baseline="0"/>
              <a:t>Search engines </a:t>
            </a:r>
            <a:r>
              <a:rPr lang="en-GB" baseline="0" err="1"/>
              <a:t>eg</a:t>
            </a:r>
            <a:r>
              <a:rPr lang="en-GB" baseline="0"/>
              <a:t> google?</a:t>
            </a:r>
          </a:p>
          <a:p>
            <a:pPr marL="628650" lvl="1" indent="-171450" algn="l" rtl="0">
              <a:spcBef>
                <a:spcPts val="0"/>
              </a:spcBef>
              <a:spcAft>
                <a:spcPts val="0"/>
              </a:spcAft>
            </a:pPr>
            <a:r>
              <a:rPr lang="en-GB" baseline="0"/>
              <a:t>Newspapers?  Is there a difference across different newspapers?</a:t>
            </a:r>
          </a:p>
          <a:p>
            <a:pPr marL="628650" lvl="1" indent="-171450" algn="l" rtl="0">
              <a:spcBef>
                <a:spcPts val="0"/>
              </a:spcBef>
              <a:spcAft>
                <a:spcPts val="0"/>
              </a:spcAft>
            </a:pPr>
            <a:r>
              <a:rPr lang="en-GB" baseline="0"/>
              <a:t>YouTube?</a:t>
            </a:r>
          </a:p>
          <a:p>
            <a:pPr marL="628650" lvl="1" indent="-171450" algn="l" rtl="0">
              <a:spcBef>
                <a:spcPts val="0"/>
              </a:spcBef>
              <a:spcAft>
                <a:spcPts val="0"/>
              </a:spcAft>
            </a:pPr>
            <a:r>
              <a:rPr lang="en-GB" baseline="0"/>
              <a:t>Hearing from something from someone else?</a:t>
            </a:r>
          </a:p>
          <a:p>
            <a:pPr marL="628650" lvl="1" indent="-171450"/>
            <a:r>
              <a:rPr lang="en-GB" baseline="0"/>
              <a:t>Watching a video</a:t>
            </a:r>
            <a:endParaRPr lang="en-GB" baseline="0">
              <a:cs typeface="Calibri" panose="020F0502020204030204"/>
            </a:endParaRPr>
          </a:p>
          <a:p>
            <a:pPr marL="628650" lvl="1" indent="-171450" algn="l">
              <a:spcBef>
                <a:spcPts val="0"/>
              </a:spcBef>
              <a:spcAft>
                <a:spcPts val="0"/>
              </a:spcAft>
            </a:pPr>
            <a:endParaRPr lang="en-GB" baseline="0">
              <a:cs typeface="Calibri" panose="020F0502020204030204"/>
            </a:endParaRPr>
          </a:p>
          <a:p>
            <a:pPr marL="628650" lvl="1" indent="-171450"/>
            <a:r>
              <a:rPr lang="en-GB" b="1">
                <a:cs typeface="Calibri" panose="020F0502020204030204"/>
              </a:rPr>
              <a:t>Discuss: </a:t>
            </a:r>
            <a:r>
              <a:rPr lang="en-GB">
                <a:cs typeface="Calibri" panose="020F0502020204030204"/>
              </a:rPr>
              <a:t>What might be the best approaches for using with your </a:t>
            </a:r>
            <a:r>
              <a:rPr lang="en-GB" err="1">
                <a:cs typeface="Calibri" panose="020F0502020204030204"/>
              </a:rPr>
              <a:t>identifed</a:t>
            </a:r>
            <a:r>
              <a:rPr lang="en-GB">
                <a:cs typeface="Calibri" panose="020F0502020204030204"/>
              </a:rPr>
              <a:t> theme and why?</a:t>
            </a:r>
          </a:p>
          <a:p>
            <a:pPr marL="628650" lvl="1" indent="-171450"/>
            <a:endParaRPr lang="en-GB">
              <a:cs typeface="Calibri" panose="020F0502020204030204"/>
            </a:endParaRPr>
          </a:p>
          <a:p>
            <a:pPr marL="628650" lvl="1" indent="-171450"/>
            <a:endParaRPr lang="en-GB">
              <a:cs typeface="Calibri" panose="020F0502020204030204"/>
            </a:endParaRPr>
          </a:p>
          <a:p>
            <a:endParaRPr lang="en-GB">
              <a:cs typeface="Calibri" panose="020F0502020204030204"/>
            </a:endParaRPr>
          </a:p>
        </p:txBody>
      </p:sp>
      <p:sp>
        <p:nvSpPr>
          <p:cNvPr id="4" name="Slide Number Placeholder 3"/>
          <p:cNvSpPr>
            <a:spLocks noGrp="1"/>
          </p:cNvSpPr>
          <p:nvPr>
            <p:ph type="sldNum" sz="quarter" idx="5"/>
          </p:nvPr>
        </p:nvSpPr>
        <p:spPr/>
        <p:txBody>
          <a:bodyPr/>
          <a:lstStyle/>
          <a:p>
            <a:fld id="{ED49131F-A197-47F9-BC84-F69BD5C7278D}" type="slidenum">
              <a:rPr lang="en-GB" smtClean="0"/>
              <a:t>45</a:t>
            </a:fld>
            <a:endParaRPr lang="en-GB"/>
          </a:p>
        </p:txBody>
      </p:sp>
    </p:spTree>
    <p:extLst>
      <p:ext uri="{BB962C8B-B14F-4D97-AF65-F5344CB8AC3E}">
        <p14:creationId xmlns:p14="http://schemas.microsoft.com/office/powerpoint/2010/main" val="8313184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Notes:  Researcher Techniques </a:t>
            </a:r>
            <a:endParaRPr lang="en-GB" b="1">
              <a:cs typeface="Calibri"/>
            </a:endParaRPr>
          </a:p>
          <a:p>
            <a:pPr marL="171450" lvl="0" indent="-171450" algn="l" rtl="0">
              <a:spcBef>
                <a:spcPts val="0"/>
              </a:spcBef>
              <a:spcAft>
                <a:spcPts val="0"/>
              </a:spcAft>
              <a:buNone/>
            </a:pPr>
            <a:r>
              <a:rPr lang="en-GB"/>
              <a:t>In pairs</a:t>
            </a:r>
            <a:r>
              <a:rPr lang="en-GB" baseline="0"/>
              <a:t> or a small group, d</a:t>
            </a:r>
            <a:r>
              <a:rPr lang="en-GB"/>
              <a:t>o</a:t>
            </a:r>
            <a:r>
              <a:rPr lang="en-GB" baseline="0"/>
              <a:t> some research online about different researcher techniques.</a:t>
            </a:r>
            <a:endParaRPr lang="en-GB" baseline="0">
              <a:cs typeface="Calibri"/>
            </a:endParaRPr>
          </a:p>
          <a:p>
            <a:pPr marL="171450" lvl="0" indent="-171450" algn="l" rtl="0">
              <a:spcBef>
                <a:spcPts val="0"/>
              </a:spcBef>
              <a:spcAft>
                <a:spcPts val="0"/>
              </a:spcAft>
            </a:pPr>
            <a:r>
              <a:rPr lang="en-GB" baseline="0"/>
              <a:t>Think about which approaches you like best and why</a:t>
            </a:r>
            <a:r>
              <a:rPr lang="en-GB"/>
              <a:t>.</a:t>
            </a:r>
            <a:endParaRPr lang="en-GB" baseline="0">
              <a:cs typeface="Calibri"/>
            </a:endParaRPr>
          </a:p>
          <a:p>
            <a:pPr marL="171450" lvl="0" indent="-171450" algn="l" rtl="0">
              <a:spcBef>
                <a:spcPts val="0"/>
              </a:spcBef>
              <a:spcAft>
                <a:spcPts val="0"/>
              </a:spcAft>
            </a:pPr>
            <a:r>
              <a:rPr lang="en-GB" baseline="0"/>
              <a:t>Pick out one or two which you think you could use in your </a:t>
            </a:r>
            <a:r>
              <a:rPr lang="en-GB"/>
              <a:t>group</a:t>
            </a:r>
            <a:r>
              <a:rPr lang="en-GB" baseline="0"/>
              <a:t> to help with finding out more about your theme/ question.</a:t>
            </a:r>
            <a:endParaRPr lang="en-GB">
              <a:cs typeface="Calibri"/>
            </a:endParaRPr>
          </a:p>
          <a:p>
            <a:pPr marL="171450" indent="-171450"/>
            <a:endParaRPr lang="en-GB">
              <a:cs typeface="Calibri"/>
            </a:endParaRPr>
          </a:p>
          <a:p>
            <a:r>
              <a:rPr lang="en-GB" b="1">
                <a:cs typeface="Calibri" panose="020F0502020204030204"/>
              </a:rPr>
              <a:t>Further information: </a:t>
            </a:r>
            <a:endParaRPr lang="en-GB" b="1"/>
          </a:p>
          <a:p>
            <a:pPr marL="285750" indent="-285750">
              <a:buFont typeface="Arial"/>
              <a:buChar char="•"/>
              <a:defRPr/>
            </a:pPr>
            <a:r>
              <a:rPr lang="en-GB" sz="1200" b="1" i="0" u="none" strike="noStrike" cap="none">
                <a:solidFill>
                  <a:srgbClr val="000000"/>
                </a:solidFill>
                <a:effectLst/>
                <a:latin typeface="Arial"/>
                <a:ea typeface="Arial"/>
                <a:cs typeface="Arial"/>
                <a:sym typeface="Arial"/>
              </a:rPr>
              <a:t>Questionnaires</a:t>
            </a:r>
            <a:r>
              <a:rPr lang="en-GB" sz="1200" b="0" i="0" u="none" strike="noStrike" cap="none">
                <a:solidFill>
                  <a:srgbClr val="000000"/>
                </a:solidFill>
                <a:effectLst/>
                <a:latin typeface="Arial"/>
                <a:ea typeface="Arial"/>
                <a:cs typeface="Arial"/>
                <a:sym typeface="Arial"/>
              </a:rPr>
              <a:t> are frequently distributed via email, in-person, or post.</a:t>
            </a:r>
            <a:r>
              <a:rPr lang="en-GB">
                <a:solidFill>
                  <a:srgbClr val="000000"/>
                </a:solidFill>
                <a:latin typeface="Arial"/>
                <a:ea typeface="Arial"/>
                <a:cs typeface="Arial"/>
                <a:sym typeface="Arial"/>
              </a:rPr>
              <a:t> </a:t>
            </a:r>
            <a:r>
              <a:rPr lang="en-GB" sz="1200" b="0" i="0" u="none" strike="noStrike" cap="none" baseline="0">
                <a:solidFill>
                  <a:srgbClr val="000000"/>
                </a:solidFill>
                <a:effectLst/>
                <a:latin typeface="Arial"/>
                <a:ea typeface="Arial"/>
                <a:cs typeface="Arial"/>
                <a:sym typeface="Arial"/>
              </a:rPr>
              <a:t> </a:t>
            </a:r>
            <a:r>
              <a:rPr lang="en-GB" sz="1200" b="0" i="0" u="none" strike="noStrike" cap="none">
                <a:solidFill>
                  <a:srgbClr val="000000"/>
                </a:solidFill>
                <a:effectLst/>
                <a:latin typeface="Arial"/>
                <a:ea typeface="Arial"/>
                <a:cs typeface="Arial"/>
                <a:sym typeface="Arial"/>
              </a:rPr>
              <a:t>This method of research</a:t>
            </a:r>
            <a:r>
              <a:rPr lang="en-GB" sz="1200" b="0" i="0" u="none" strike="noStrike" cap="none" baseline="0">
                <a:solidFill>
                  <a:srgbClr val="000000"/>
                </a:solidFill>
                <a:effectLst/>
                <a:latin typeface="Arial"/>
                <a:ea typeface="Arial"/>
                <a:cs typeface="Arial"/>
                <a:sym typeface="Arial"/>
              </a:rPr>
              <a:t> </a:t>
            </a:r>
            <a:r>
              <a:rPr lang="en-GB" sz="1200" b="0" i="0" u="none" strike="noStrike" cap="none">
                <a:solidFill>
                  <a:srgbClr val="000000"/>
                </a:solidFill>
                <a:effectLst/>
                <a:latin typeface="Arial"/>
                <a:ea typeface="Arial"/>
                <a:cs typeface="Arial"/>
                <a:sym typeface="Arial"/>
              </a:rPr>
              <a:t>works well when researchers already have some knowledge (</a:t>
            </a:r>
            <a:r>
              <a:rPr lang="en-GB" sz="1200" b="0" i="1" u="none" strike="noStrike" cap="none">
                <a:solidFill>
                  <a:srgbClr val="000000"/>
                </a:solidFill>
                <a:effectLst/>
                <a:latin typeface="Arial"/>
                <a:ea typeface="Arial"/>
                <a:cs typeface="Arial"/>
                <a:sym typeface="Arial"/>
              </a:rPr>
              <a:t>and they might want to explore further</a:t>
            </a:r>
            <a:r>
              <a:rPr lang="en-GB" sz="1200" b="0" i="0" u="none" strike="noStrike" cap="none">
                <a:solidFill>
                  <a:srgbClr val="000000"/>
                </a:solidFill>
                <a:effectLst/>
                <a:latin typeface="Arial"/>
                <a:ea typeface="Arial"/>
                <a:cs typeface="Arial"/>
                <a:sym typeface="Arial"/>
              </a:rPr>
              <a:t>) or they want to ask a more specific set of questions.</a:t>
            </a:r>
            <a:r>
              <a:rPr lang="en-GB">
                <a:solidFill>
                  <a:srgbClr val="000000"/>
                </a:solidFill>
                <a:latin typeface="Arial"/>
                <a:ea typeface="Arial"/>
                <a:cs typeface="Arial"/>
                <a:sym typeface="Arial"/>
              </a:rPr>
              <a:t> </a:t>
            </a:r>
            <a:r>
              <a:rPr lang="en-GB" sz="1200" b="0" i="0" u="none" strike="noStrike" cap="none" baseline="0">
                <a:solidFill>
                  <a:srgbClr val="000000"/>
                </a:solidFill>
                <a:effectLst/>
                <a:latin typeface="Arial"/>
                <a:ea typeface="Arial"/>
                <a:cs typeface="Arial"/>
                <a:sym typeface="Arial"/>
              </a:rPr>
              <a:t> </a:t>
            </a:r>
            <a:r>
              <a:rPr lang="en-GB" sz="1200" b="0" i="0" u="none" strike="noStrike" cap="none">
                <a:solidFill>
                  <a:srgbClr val="000000"/>
                </a:solidFill>
                <a:effectLst/>
                <a:latin typeface="Arial"/>
                <a:ea typeface="Arial"/>
                <a:cs typeface="Arial"/>
                <a:sym typeface="Arial"/>
              </a:rPr>
              <a:t>They could ask open-ended questions which allow people to express their full</a:t>
            </a:r>
            <a:r>
              <a:rPr lang="en-GB" sz="1200" b="0" i="0" u="none" strike="noStrike" cap="none" baseline="0">
                <a:solidFill>
                  <a:srgbClr val="000000"/>
                </a:solidFill>
                <a:effectLst/>
                <a:latin typeface="Arial"/>
                <a:ea typeface="Arial"/>
                <a:cs typeface="Arial"/>
                <a:sym typeface="Arial"/>
              </a:rPr>
              <a:t> </a:t>
            </a:r>
            <a:r>
              <a:rPr lang="en-GB" sz="1200" b="0" i="0" u="none" strike="noStrike" cap="none">
                <a:solidFill>
                  <a:srgbClr val="000000"/>
                </a:solidFill>
                <a:effectLst/>
                <a:latin typeface="Arial"/>
                <a:ea typeface="Arial"/>
                <a:cs typeface="Arial"/>
                <a:sym typeface="Arial"/>
              </a:rPr>
              <a:t>ideas or closed questions that are questions with limited answers</a:t>
            </a:r>
            <a:r>
              <a:rPr lang="en-GB" sz="1200" b="0" i="1" u="none" strike="noStrike" cap="none">
                <a:solidFill>
                  <a:srgbClr val="000000"/>
                </a:solidFill>
                <a:effectLst/>
                <a:latin typeface="Arial"/>
                <a:ea typeface="Arial"/>
                <a:cs typeface="Arial"/>
                <a:sym typeface="Arial"/>
              </a:rPr>
              <a:t>.</a:t>
            </a:r>
            <a:endParaRPr lang="en-GB" sz="1200" b="1" i="0" u="none" strike="noStrike" cap="none">
              <a:solidFill>
                <a:srgbClr val="000000"/>
              </a:solidFill>
              <a:effectLst/>
              <a:latin typeface="Arial"/>
              <a:ea typeface="Arial"/>
              <a:cs typeface="Arial"/>
            </a:endParaRPr>
          </a:p>
          <a:p>
            <a:pPr marL="285750" indent="-285750">
              <a:buFont typeface="Arial"/>
              <a:buChar char="•"/>
            </a:pPr>
            <a:r>
              <a:rPr lang="en-GB" sz="1200" b="1" i="0" u="none" strike="noStrike" cap="none">
                <a:solidFill>
                  <a:srgbClr val="000000"/>
                </a:solidFill>
                <a:effectLst/>
                <a:latin typeface="Arial"/>
                <a:ea typeface="Arial"/>
                <a:cs typeface="Arial"/>
                <a:sym typeface="Arial"/>
              </a:rPr>
              <a:t>Interviews</a:t>
            </a:r>
            <a:r>
              <a:rPr lang="en-GB" sz="1200" b="0" i="0" u="none" strike="noStrike" cap="none">
                <a:solidFill>
                  <a:srgbClr val="000000"/>
                </a:solidFill>
                <a:effectLst/>
                <a:latin typeface="Arial"/>
                <a:ea typeface="Arial"/>
                <a:cs typeface="Arial"/>
                <a:sym typeface="Arial"/>
              </a:rPr>
              <a:t> are one of the most popular primary research methods of gathering information.</a:t>
            </a:r>
            <a:r>
              <a:rPr lang="en-GB" sz="1200" b="0" i="0" u="none" strike="noStrike" cap="none" baseline="0">
                <a:solidFill>
                  <a:srgbClr val="000000"/>
                </a:solidFill>
                <a:effectLst/>
                <a:latin typeface="Arial"/>
                <a:ea typeface="Arial"/>
                <a:cs typeface="Arial"/>
                <a:sym typeface="Arial"/>
              </a:rPr>
              <a:t> R</a:t>
            </a:r>
            <a:r>
              <a:rPr lang="en-GB" sz="1200" b="0" i="0" u="none" strike="noStrike" cap="none">
                <a:solidFill>
                  <a:srgbClr val="000000"/>
                </a:solidFill>
                <a:effectLst/>
                <a:latin typeface="Arial"/>
                <a:ea typeface="Arial"/>
                <a:cs typeface="Arial"/>
                <a:sym typeface="Arial"/>
              </a:rPr>
              <a:t>espondents are invited to share their opinions on questions,</a:t>
            </a:r>
            <a:r>
              <a:rPr lang="en-GB" sz="1200" b="0" i="0" u="none" strike="noStrike" cap="none" baseline="0">
                <a:solidFill>
                  <a:srgbClr val="000000"/>
                </a:solidFill>
                <a:effectLst/>
                <a:latin typeface="Arial"/>
                <a:ea typeface="Arial"/>
                <a:cs typeface="Arial"/>
                <a:sym typeface="Arial"/>
              </a:rPr>
              <a:t> ideas, products, etc</a:t>
            </a:r>
            <a:r>
              <a:rPr lang="en-GB" sz="1200" b="0" i="0" u="none" strike="noStrike" cap="none">
                <a:solidFill>
                  <a:srgbClr val="000000"/>
                </a:solidFill>
                <a:effectLst/>
                <a:latin typeface="Arial"/>
                <a:ea typeface="Arial"/>
                <a:cs typeface="Arial"/>
                <a:sym typeface="Arial"/>
              </a:rPr>
              <a:t>.</a:t>
            </a:r>
            <a:r>
              <a:rPr lang="en-GB">
                <a:solidFill>
                  <a:srgbClr val="000000"/>
                </a:solidFill>
                <a:latin typeface="Arial"/>
                <a:ea typeface="Arial"/>
                <a:cs typeface="Arial"/>
                <a:sym typeface="Arial"/>
              </a:rPr>
              <a:t> </a:t>
            </a:r>
            <a:r>
              <a:rPr lang="en-GB" sz="1200" b="0" i="0" u="none" strike="noStrike" cap="none">
                <a:solidFill>
                  <a:srgbClr val="000000"/>
                </a:solidFill>
                <a:effectLst/>
                <a:latin typeface="Arial"/>
                <a:ea typeface="Arial"/>
                <a:cs typeface="Arial"/>
                <a:sym typeface="Arial"/>
              </a:rPr>
              <a:t> They can be one-on-one or small group interviews.</a:t>
            </a:r>
            <a:endParaRPr lang="en-GB" sz="1200" b="0" i="0" u="none" strike="noStrike" cap="none">
              <a:solidFill>
                <a:srgbClr val="000000"/>
              </a:solidFill>
              <a:effectLst/>
              <a:latin typeface="Arial"/>
              <a:ea typeface="Arial"/>
              <a:cs typeface="Arial"/>
            </a:endParaRPr>
          </a:p>
          <a:p>
            <a:pPr marL="285750" indent="-285750">
              <a:buFont typeface="Arial"/>
              <a:buChar char="•"/>
            </a:pPr>
            <a:r>
              <a:rPr lang="en-GB" sz="1200" b="1" i="0" u="none" strike="noStrike" cap="none">
                <a:solidFill>
                  <a:srgbClr val="000000"/>
                </a:solidFill>
                <a:effectLst/>
                <a:latin typeface="Arial"/>
                <a:ea typeface="Arial"/>
                <a:cs typeface="Arial"/>
                <a:sym typeface="Arial"/>
              </a:rPr>
              <a:t>Surveys</a:t>
            </a:r>
            <a:r>
              <a:rPr lang="en-GB" sz="1200" b="0" i="0" u="none" strike="noStrike" cap="none">
                <a:solidFill>
                  <a:srgbClr val="000000"/>
                </a:solidFill>
                <a:effectLst/>
                <a:latin typeface="Arial"/>
                <a:ea typeface="Arial"/>
                <a:cs typeface="Arial"/>
                <a:sym typeface="Arial"/>
              </a:rPr>
              <a:t> allow researchers</a:t>
            </a:r>
            <a:r>
              <a:rPr lang="en-GB" sz="1200" b="0" i="0" u="none" strike="noStrike" cap="none" baseline="0">
                <a:solidFill>
                  <a:srgbClr val="000000"/>
                </a:solidFill>
                <a:effectLst/>
                <a:latin typeface="Arial"/>
                <a:ea typeface="Arial"/>
                <a:cs typeface="Arial"/>
                <a:sym typeface="Arial"/>
              </a:rPr>
              <a:t> to </a:t>
            </a:r>
            <a:r>
              <a:rPr lang="en-GB" sz="1200" b="0" i="0" u="none" strike="noStrike" cap="none">
                <a:solidFill>
                  <a:srgbClr val="000000"/>
                </a:solidFill>
                <a:effectLst/>
                <a:latin typeface="Arial"/>
                <a:ea typeface="Arial"/>
                <a:cs typeface="Arial"/>
                <a:sym typeface="Arial"/>
              </a:rPr>
              <a:t>gather primary data from a large number of people all at once.</a:t>
            </a:r>
            <a:r>
              <a:rPr lang="en-GB">
                <a:solidFill>
                  <a:srgbClr val="000000"/>
                </a:solidFill>
                <a:latin typeface="Arial"/>
                <a:ea typeface="Arial"/>
                <a:cs typeface="Arial"/>
                <a:sym typeface="Arial"/>
              </a:rPr>
              <a:t> </a:t>
            </a:r>
            <a:r>
              <a:rPr lang="en-GB" sz="1200" b="0" i="0" u="none" strike="noStrike" cap="none" baseline="0">
                <a:solidFill>
                  <a:srgbClr val="000000"/>
                </a:solidFill>
                <a:effectLst/>
                <a:latin typeface="Arial"/>
                <a:ea typeface="Arial"/>
                <a:cs typeface="Arial"/>
                <a:sym typeface="Arial"/>
              </a:rPr>
              <a:t> They </a:t>
            </a:r>
            <a:r>
              <a:rPr lang="en-GB" sz="1200" b="0" i="0" u="none" strike="noStrike" cap="none">
                <a:solidFill>
                  <a:srgbClr val="000000"/>
                </a:solidFill>
                <a:effectLst/>
                <a:latin typeface="Arial"/>
                <a:ea typeface="Arial"/>
                <a:cs typeface="Arial"/>
                <a:sym typeface="Arial"/>
              </a:rPr>
              <a:t>can be conducted through online, paper-based questionnaires, interviews, and focus groups.</a:t>
            </a:r>
            <a:endParaRPr lang="en-GB" sz="1200" b="0" i="0" u="none" strike="noStrike" cap="none">
              <a:solidFill>
                <a:srgbClr val="000000"/>
              </a:solidFill>
              <a:effectLst/>
              <a:latin typeface="Arial"/>
              <a:ea typeface="Arial"/>
              <a:cs typeface="Arial"/>
            </a:endParaRPr>
          </a:p>
          <a:p>
            <a:pPr marL="285750" indent="-285750">
              <a:buFont typeface="Arial"/>
              <a:buChar char="•"/>
            </a:pPr>
            <a:r>
              <a:rPr lang="en-GB" sz="1200" b="1" i="0" u="none" strike="noStrike" cap="none">
                <a:solidFill>
                  <a:srgbClr val="000000"/>
                </a:solidFill>
                <a:effectLst/>
                <a:latin typeface="Arial"/>
                <a:ea typeface="Arial"/>
                <a:cs typeface="Arial"/>
                <a:sym typeface="Arial"/>
              </a:rPr>
              <a:t>Focus groups</a:t>
            </a:r>
            <a:r>
              <a:rPr lang="en-GB" sz="1200" b="0" i="0" u="none" strike="noStrike" cap="none">
                <a:solidFill>
                  <a:srgbClr val="000000"/>
                </a:solidFill>
                <a:effectLst/>
                <a:latin typeface="Arial"/>
                <a:ea typeface="Arial"/>
                <a:cs typeface="Arial"/>
                <a:sym typeface="Arial"/>
              </a:rPr>
              <a:t>:</a:t>
            </a:r>
            <a:r>
              <a:rPr lang="en-GB">
                <a:solidFill>
                  <a:srgbClr val="000000"/>
                </a:solidFill>
                <a:latin typeface="Arial"/>
                <a:ea typeface="Arial"/>
                <a:cs typeface="Arial"/>
                <a:sym typeface="Arial"/>
              </a:rPr>
              <a:t> </a:t>
            </a:r>
            <a:r>
              <a:rPr lang="en-GB" sz="1200" b="0" i="0" u="none" strike="noStrike" cap="none">
                <a:solidFill>
                  <a:srgbClr val="000000"/>
                </a:solidFill>
                <a:effectLst/>
                <a:latin typeface="Arial"/>
                <a:ea typeface="Arial"/>
                <a:cs typeface="Arial"/>
                <a:sym typeface="Arial"/>
              </a:rPr>
              <a:t> this where researchers</a:t>
            </a:r>
            <a:r>
              <a:rPr lang="en-GB" sz="1200" b="0" i="0" u="none" strike="noStrike" cap="none" baseline="0">
                <a:solidFill>
                  <a:srgbClr val="000000"/>
                </a:solidFill>
                <a:effectLst/>
                <a:latin typeface="Arial"/>
                <a:ea typeface="Arial"/>
                <a:cs typeface="Arial"/>
                <a:sym typeface="Arial"/>
              </a:rPr>
              <a:t> have </a:t>
            </a:r>
            <a:r>
              <a:rPr lang="en-GB" sz="1200" b="0" i="0" u="none" strike="noStrike" cap="none">
                <a:solidFill>
                  <a:srgbClr val="000000"/>
                </a:solidFill>
                <a:effectLst/>
                <a:latin typeface="Arial"/>
                <a:ea typeface="Arial"/>
                <a:cs typeface="Arial"/>
                <a:sym typeface="Arial"/>
              </a:rPr>
              <a:t>small groups meet and discuss a topic in an informal setting. </a:t>
            </a:r>
            <a:endParaRPr lang="en-GB">
              <a:solidFill>
                <a:srgbClr val="000000"/>
              </a:solidFill>
              <a:latin typeface="Arial"/>
              <a:ea typeface="Arial"/>
              <a:cs typeface="Arial"/>
            </a:endParaRPr>
          </a:p>
          <a:p>
            <a:pPr marL="285750" indent="-285750">
              <a:buFont typeface="Arial"/>
              <a:buChar char="•"/>
            </a:pPr>
            <a:r>
              <a:rPr lang="en-GB" sz="1200" b="1" i="0" u="none" strike="noStrike" cap="none">
                <a:solidFill>
                  <a:srgbClr val="000000"/>
                </a:solidFill>
                <a:effectLst/>
                <a:latin typeface="Arial"/>
                <a:ea typeface="Arial"/>
                <a:cs typeface="Arial"/>
                <a:sym typeface="Arial"/>
              </a:rPr>
              <a:t>Focus groups</a:t>
            </a:r>
            <a:r>
              <a:rPr lang="en-GB" sz="1200" b="0" i="0" u="none" strike="noStrike" cap="none">
                <a:solidFill>
                  <a:srgbClr val="000000"/>
                </a:solidFill>
                <a:effectLst/>
                <a:latin typeface="Arial"/>
                <a:ea typeface="Arial"/>
                <a:cs typeface="Arial"/>
                <a:sym typeface="Arial"/>
              </a:rPr>
              <a:t> can also be likened to a group interview where one person leads the questions, and a few people are express their thoughts and opinions openly.</a:t>
            </a:r>
            <a:r>
              <a:rPr lang="en-GB">
                <a:solidFill>
                  <a:srgbClr val="000000"/>
                </a:solidFill>
                <a:latin typeface="Arial"/>
                <a:ea typeface="Arial"/>
                <a:cs typeface="Arial"/>
                <a:sym typeface="Arial"/>
              </a:rPr>
              <a:t> </a:t>
            </a:r>
            <a:r>
              <a:rPr lang="en-GB" sz="1200" b="0" i="0" u="none" strike="noStrike" cap="none">
                <a:solidFill>
                  <a:srgbClr val="000000"/>
                </a:solidFill>
                <a:effectLst/>
                <a:latin typeface="Arial"/>
                <a:ea typeface="Arial"/>
                <a:cs typeface="Arial"/>
                <a:sym typeface="Arial"/>
              </a:rPr>
              <a:t> When doing focus</a:t>
            </a:r>
            <a:r>
              <a:rPr lang="en-GB" sz="1200" b="0" i="0" u="none" strike="noStrike" cap="none" baseline="0">
                <a:solidFill>
                  <a:srgbClr val="000000"/>
                </a:solidFill>
                <a:effectLst/>
                <a:latin typeface="Arial"/>
                <a:ea typeface="Arial"/>
                <a:cs typeface="Arial"/>
                <a:sym typeface="Arial"/>
              </a:rPr>
              <a:t> groups, the researcher needs to think about the diversity and experience of people involved in the group.</a:t>
            </a:r>
            <a:endParaRPr lang="en-GB"/>
          </a:p>
          <a:p>
            <a:pPr marL="285750" indent="-285750">
              <a:buFont typeface="Arial"/>
              <a:buChar char="•"/>
            </a:pPr>
            <a:r>
              <a:rPr lang="en-GB" sz="1200" b="1" i="0" u="none" strike="noStrike" cap="none">
                <a:solidFill>
                  <a:srgbClr val="000000"/>
                </a:solidFill>
                <a:effectLst/>
                <a:latin typeface="Arial"/>
                <a:ea typeface="Arial"/>
                <a:cs typeface="Arial"/>
                <a:sym typeface="Arial"/>
              </a:rPr>
              <a:t>Observations</a:t>
            </a:r>
            <a:r>
              <a:rPr lang="en-GB" sz="1200" b="0" i="0" u="none" strike="noStrike" cap="none">
                <a:solidFill>
                  <a:srgbClr val="000000"/>
                </a:solidFill>
                <a:effectLst/>
                <a:latin typeface="Arial"/>
                <a:ea typeface="Arial"/>
                <a:cs typeface="Arial"/>
                <a:sym typeface="Arial"/>
              </a:rPr>
              <a:t> are be done by watching people complete an activity, speaking with them about their experiences, or conducting interviews to obtain more relevant data.</a:t>
            </a:r>
            <a:r>
              <a:rPr lang="en-GB">
                <a:solidFill>
                  <a:srgbClr val="000000"/>
                </a:solidFill>
                <a:latin typeface="Arial"/>
                <a:ea typeface="Arial"/>
                <a:cs typeface="Arial"/>
                <a:sym typeface="Arial"/>
              </a:rPr>
              <a:t> </a:t>
            </a:r>
            <a:r>
              <a:rPr lang="en-GB" sz="1200" b="0" i="0" u="none" strike="noStrike" cap="none">
                <a:solidFill>
                  <a:srgbClr val="000000"/>
                </a:solidFill>
                <a:effectLst/>
                <a:latin typeface="Arial"/>
                <a:ea typeface="Arial"/>
                <a:cs typeface="Arial"/>
                <a:sym typeface="Arial"/>
              </a:rPr>
              <a:t> The </a:t>
            </a:r>
            <a:r>
              <a:rPr lang="en-GB" sz="1200" b="0" i="0" u="none" strike="noStrike" cap="none" err="1">
                <a:solidFill>
                  <a:srgbClr val="000000"/>
                </a:solidFill>
                <a:effectLst/>
                <a:latin typeface="Arial"/>
                <a:ea typeface="Arial"/>
                <a:cs typeface="Arial"/>
                <a:sym typeface="Arial"/>
              </a:rPr>
              <a:t>reserachers</a:t>
            </a:r>
            <a:r>
              <a:rPr lang="en-GB" sz="1200" b="0" i="0" u="none" strike="noStrike" cap="none">
                <a:solidFill>
                  <a:srgbClr val="000000"/>
                </a:solidFill>
                <a:effectLst/>
                <a:latin typeface="Arial"/>
                <a:ea typeface="Arial"/>
                <a:cs typeface="Arial"/>
                <a:sym typeface="Arial"/>
              </a:rPr>
              <a:t> don’t ask</a:t>
            </a:r>
            <a:r>
              <a:rPr lang="en-GB" sz="1200" b="0" i="0" u="none" strike="noStrike" cap="none" baseline="0">
                <a:solidFill>
                  <a:srgbClr val="000000"/>
                </a:solidFill>
                <a:effectLst/>
                <a:latin typeface="Arial"/>
                <a:ea typeface="Arial"/>
                <a:cs typeface="Arial"/>
                <a:sym typeface="Arial"/>
              </a:rPr>
              <a:t> questions, they just observe what’s going on around them and record this.</a:t>
            </a:r>
            <a:endParaRPr lang="en-GB" sz="1200" b="0" i="0" u="none" strike="noStrike" cap="none">
              <a:solidFill>
                <a:srgbClr val="000000"/>
              </a:solidFill>
              <a:effectLst/>
              <a:latin typeface="Arial"/>
              <a:ea typeface="Arial"/>
              <a:cs typeface="Arial"/>
            </a:endParaRPr>
          </a:p>
          <a:p>
            <a:endParaRPr lang="en-GB" sz="1200" b="0" i="0" u="none" strike="noStrike" cap="none">
              <a:solidFill>
                <a:srgbClr val="000000"/>
              </a:solidFill>
              <a:effectLst/>
              <a:latin typeface="Arial"/>
              <a:ea typeface="Arial"/>
              <a:cs typeface="Arial"/>
              <a:sym typeface="Arial"/>
            </a:endParaRPr>
          </a:p>
          <a:p>
            <a:endParaRPr lang="en-GB" sz="1200" b="0" i="0" u="none" strike="noStrike" cap="none">
              <a:solidFill>
                <a:srgbClr val="000000"/>
              </a:solidFill>
              <a:effectLst/>
              <a:latin typeface="Arial"/>
              <a:ea typeface="Arial"/>
              <a:cs typeface="Arial"/>
              <a:sym typeface="Arial"/>
            </a:endParaRPr>
          </a:p>
          <a:p>
            <a:endParaRPr lang="en-GB" sz="1200" b="0" i="0" u="none" strike="noStrike" cap="none">
              <a:solidFill>
                <a:srgbClr val="000000"/>
              </a:solidFill>
              <a:effectLst/>
              <a:latin typeface="Arial"/>
              <a:ea typeface="Arial"/>
              <a:cs typeface="Arial"/>
              <a:sym typeface="Arial"/>
            </a:endParaRPr>
          </a:p>
          <a:p>
            <a:endParaRPr lang="en-GB" sz="1200" b="0" i="0" u="none" strike="noStrike" cap="none">
              <a:solidFill>
                <a:srgbClr val="000000"/>
              </a:solidFill>
              <a:effectLst/>
              <a:latin typeface="Arial"/>
              <a:ea typeface="Arial"/>
              <a:cs typeface="Arial"/>
              <a:sym typeface="Arial"/>
            </a:endParaRPr>
          </a:p>
          <a:p>
            <a:pPr marL="171450" lvl="0" indent="-171450" algn="l" rtl="0">
              <a:spcBef>
                <a:spcPts val="0"/>
              </a:spcBef>
              <a:spcAft>
                <a:spcPts val="0"/>
              </a:spcAft>
            </a:pPr>
            <a:endParaRPr lang="en-GB"/>
          </a:p>
          <a:p>
            <a:endParaRPr lang="en-GB"/>
          </a:p>
        </p:txBody>
      </p:sp>
      <p:sp>
        <p:nvSpPr>
          <p:cNvPr id="4" name="Slide Number Placeholder 3"/>
          <p:cNvSpPr>
            <a:spLocks noGrp="1"/>
          </p:cNvSpPr>
          <p:nvPr>
            <p:ph type="sldNum" sz="quarter" idx="5"/>
          </p:nvPr>
        </p:nvSpPr>
        <p:spPr/>
        <p:txBody>
          <a:bodyPr/>
          <a:lstStyle/>
          <a:p>
            <a:fld id="{ED49131F-A197-47F9-BC84-F69BD5C7278D}" type="slidenum">
              <a:rPr lang="en-GB" smtClean="0"/>
              <a:t>46</a:t>
            </a:fld>
            <a:endParaRPr lang="en-GB"/>
          </a:p>
        </p:txBody>
      </p:sp>
    </p:spTree>
    <p:extLst>
      <p:ext uri="{BB962C8B-B14F-4D97-AF65-F5344CB8AC3E}">
        <p14:creationId xmlns:p14="http://schemas.microsoft.com/office/powerpoint/2010/main" val="36251992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Notes: The power of questions</a:t>
            </a:r>
            <a:endParaRPr lang="en-GB">
              <a:cs typeface="Calibri"/>
            </a:endParaRPr>
          </a:p>
          <a:p>
            <a:r>
              <a:rPr lang="en-GB" b="1"/>
              <a:t> </a:t>
            </a:r>
            <a:r>
              <a:rPr lang="en-GB"/>
              <a:t>Follow the</a:t>
            </a:r>
            <a:r>
              <a:rPr lang="en-GB" baseline="0"/>
              <a:t> activity on the slide – they need to decide which question they like the best and why</a:t>
            </a:r>
            <a:endParaRPr lang="en-GB" baseline="0">
              <a:cs typeface="Calibri"/>
            </a:endParaRPr>
          </a:p>
          <a:p>
            <a:endParaRPr lang="en-GB"/>
          </a:p>
          <a:p>
            <a:pPr marL="171450" lvl="0" indent="-171450" algn="l" rtl="0">
              <a:spcBef>
                <a:spcPts val="0"/>
              </a:spcBef>
              <a:spcAft>
                <a:spcPts val="0"/>
              </a:spcAft>
            </a:pPr>
            <a:r>
              <a:rPr lang="en-GB" baseline="0"/>
              <a:t>Depending on the size of your group, you could split them into smaller groups for discussions.</a:t>
            </a:r>
            <a:endParaRPr lang="en-GB" baseline="0">
              <a:cs typeface="Calibri" panose="020F0502020204030204"/>
            </a:endParaRPr>
          </a:p>
          <a:p>
            <a:pPr marL="171450" indent="-171450"/>
            <a:r>
              <a:rPr lang="en-GB" baseline="0"/>
              <a:t>Try and get them to explore what types of answers they could get from the questions;</a:t>
            </a:r>
            <a:r>
              <a:rPr lang="en-GB"/>
              <a:t> </a:t>
            </a:r>
            <a:r>
              <a:rPr lang="en-GB" baseline="0"/>
              <a:t> another question to ask them in order to illustrate the difference between the questions being asked is ‘how would they answer each of the questions?’.</a:t>
            </a:r>
            <a:r>
              <a:rPr lang="en-GB"/>
              <a:t> </a:t>
            </a:r>
            <a:r>
              <a:rPr lang="en-GB" baseline="0"/>
              <a:t> How did each question feel?</a:t>
            </a:r>
            <a:endParaRPr lang="en-GB">
              <a:cs typeface="Calibri" panose="020F0502020204030204"/>
            </a:endParaRPr>
          </a:p>
          <a:p>
            <a:pPr marL="0" lvl="0" indent="0" algn="l" rtl="0">
              <a:spcBef>
                <a:spcPts val="0"/>
              </a:spcBef>
              <a:spcAft>
                <a:spcPts val="0"/>
              </a:spcAft>
              <a:buNone/>
            </a:pPr>
            <a:endParaRPr lang="en-GB"/>
          </a:p>
          <a:p>
            <a:r>
              <a:rPr lang="en-GB"/>
              <a:t>Discussion points - how important a question wording can be and the needs to be clear.  People can take lots of different meanings from the same question</a:t>
            </a:r>
            <a:r>
              <a:rPr lang="en-GB" baseline="0"/>
              <a:t> if it is not asked in the right way.</a:t>
            </a:r>
            <a:endParaRPr lang="en-GB" baseline="0">
              <a:cs typeface="Calibri"/>
            </a:endParaRPr>
          </a:p>
          <a:p>
            <a:pPr marL="628650" lvl="1" indent="-171450" algn="l" rtl="0">
              <a:spcBef>
                <a:spcPts val="0"/>
              </a:spcBef>
              <a:spcAft>
                <a:spcPts val="0"/>
              </a:spcAft>
            </a:pPr>
            <a:r>
              <a:rPr lang="en-GB" baseline="0"/>
              <a:t>You should always be considering what is it you are trying to find out from your questions and does everyone understand the question in the same way</a:t>
            </a:r>
            <a:endParaRPr lang="en-GB" baseline="0">
              <a:cs typeface="Calibri"/>
            </a:endParaRPr>
          </a:p>
          <a:p>
            <a:pPr marL="628650" lvl="1" indent="-171450"/>
            <a:r>
              <a:rPr lang="en-GB"/>
              <a:t>Consider if the </a:t>
            </a:r>
            <a:r>
              <a:rPr lang="en-GB" baseline="0"/>
              <a:t>questions ethical and whether people are able to answer them using the approach you are using to ask the questions?</a:t>
            </a:r>
            <a:r>
              <a:rPr lang="en-GB"/>
              <a:t> </a:t>
            </a:r>
            <a:r>
              <a:rPr lang="en-GB" baseline="0"/>
              <a:t> </a:t>
            </a:r>
            <a:r>
              <a:rPr lang="en-GB" baseline="0" err="1"/>
              <a:t>Eg</a:t>
            </a:r>
            <a:r>
              <a:rPr lang="en-GB" baseline="0"/>
              <a:t> someone might answer differently in a focus group with their HT or family compared to answering using an anonymous questionnaire.</a:t>
            </a:r>
            <a:endParaRPr lang="en-GB" baseline="0">
              <a:cs typeface="Calibri"/>
            </a:endParaRPr>
          </a:p>
          <a:p>
            <a:endParaRPr lang="en-GB"/>
          </a:p>
        </p:txBody>
      </p:sp>
      <p:sp>
        <p:nvSpPr>
          <p:cNvPr id="4" name="Slide Number Placeholder 3"/>
          <p:cNvSpPr>
            <a:spLocks noGrp="1"/>
          </p:cNvSpPr>
          <p:nvPr>
            <p:ph type="sldNum" sz="quarter" idx="5"/>
          </p:nvPr>
        </p:nvSpPr>
        <p:spPr/>
        <p:txBody>
          <a:bodyPr/>
          <a:lstStyle/>
          <a:p>
            <a:fld id="{ED49131F-A197-47F9-BC84-F69BD5C7278D}" type="slidenum">
              <a:rPr lang="en-GB" smtClean="0"/>
              <a:t>47</a:t>
            </a:fld>
            <a:endParaRPr lang="en-GB"/>
          </a:p>
        </p:txBody>
      </p:sp>
    </p:spTree>
    <p:extLst>
      <p:ext uri="{BB962C8B-B14F-4D97-AF65-F5344CB8AC3E}">
        <p14:creationId xmlns:p14="http://schemas.microsoft.com/office/powerpoint/2010/main" val="35445929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Notes: open and closed questions</a:t>
            </a:r>
            <a:endParaRPr lang="en-GB"/>
          </a:p>
          <a:p>
            <a:r>
              <a:rPr lang="en-GB"/>
              <a:t>Explain</a:t>
            </a:r>
            <a:r>
              <a:rPr lang="en-GB" baseline="0"/>
              <a:t> the concepts of an open and closed question.</a:t>
            </a:r>
            <a:endParaRPr lang="en-GB" baseline="0">
              <a:cs typeface="Calibri"/>
            </a:endParaRPr>
          </a:p>
          <a:p>
            <a:pPr marL="171450" indent="-171450"/>
            <a:r>
              <a:rPr lang="en-GB" baseline="0"/>
              <a:t>Now consider the questions on the previous slide and decide if they are open or closed questions.</a:t>
            </a:r>
            <a:r>
              <a:rPr lang="en-GB"/>
              <a:t> </a:t>
            </a:r>
            <a:r>
              <a:rPr lang="en-GB" baseline="0"/>
              <a:t> Which did you pick as the best question?</a:t>
            </a:r>
            <a:endParaRPr lang="en-GB" baseline="0">
              <a:cs typeface="Calibri"/>
            </a:endParaRPr>
          </a:p>
          <a:p>
            <a:pPr marL="171450" indent="-171450">
              <a:buClr>
                <a:srgbClr val="000000"/>
              </a:buClr>
              <a:buSzPts val="1100"/>
            </a:pPr>
            <a:endParaRPr lang="en-GB"/>
          </a:p>
          <a:p>
            <a:pPr marL="171450" indent="-171450">
              <a:buSzPts val="1100"/>
            </a:pPr>
            <a:r>
              <a:rPr lang="en-GB" baseline="0"/>
              <a:t>Closed and open ended questions can both suit your purposes depending on what information you are looking to explore with your participants.</a:t>
            </a:r>
            <a:r>
              <a:rPr lang="en-GB"/>
              <a:t> </a:t>
            </a:r>
            <a:r>
              <a:rPr lang="en-GB" baseline="0"/>
              <a:t> They have different purposes.</a:t>
            </a:r>
            <a:endParaRPr lang="en-GB"/>
          </a:p>
          <a:p>
            <a:pPr marL="171450" indent="-171450">
              <a:buClr>
                <a:srgbClr val="000000"/>
              </a:buClr>
              <a:buSzPts val="1100"/>
              <a:defRPr/>
            </a:pPr>
            <a:r>
              <a:rPr lang="en-GB" sz="1100" b="0" i="0" u="none" strike="noStrike" cap="none">
                <a:solidFill>
                  <a:srgbClr val="000000"/>
                </a:solidFill>
                <a:effectLst/>
                <a:latin typeface="Arial"/>
                <a:ea typeface="Arial"/>
                <a:cs typeface="Arial"/>
                <a:sym typeface="Arial"/>
              </a:rPr>
              <a:t>Closed-ended questions are appropriate in situations where you're looking for a quick, definitive answer, but they're not conversation starters. </a:t>
            </a:r>
            <a:endParaRPr lang="en-GB">
              <a:solidFill>
                <a:srgbClr val="000000"/>
              </a:solidFill>
              <a:latin typeface="Calibri" panose="020F0502020204030204"/>
              <a:ea typeface="Arial"/>
              <a:cs typeface="Calibri" panose="020F0502020204030204"/>
            </a:endParaRPr>
          </a:p>
          <a:p>
            <a:pPr marL="171450" marR="0" lvl="0" indent="-171450" algn="l" defTabSz="914400">
              <a:lnSpc>
                <a:spcPct val="100000"/>
              </a:lnSpc>
              <a:spcBef>
                <a:spcPts val="0"/>
              </a:spcBef>
              <a:spcAft>
                <a:spcPts val="0"/>
              </a:spcAft>
              <a:buSzPts val="1100"/>
              <a:tabLst/>
              <a:defRPr/>
            </a:pPr>
            <a:r>
              <a:rPr lang="en-GB" sz="1100" b="0" i="0" u="none" strike="noStrike" cap="none">
                <a:solidFill>
                  <a:srgbClr val="000000"/>
                </a:solidFill>
                <a:effectLst/>
                <a:latin typeface="Arial"/>
                <a:ea typeface="Arial"/>
                <a:cs typeface="Arial"/>
                <a:sym typeface="Arial"/>
              </a:rPr>
              <a:t>When you're looking for an explanation or a rich level of detail, you'll want to use questions that are open-ended.</a:t>
            </a:r>
            <a:endParaRPr lang="en-GB">
              <a:cs typeface="Calibri"/>
            </a:endParaRPr>
          </a:p>
          <a:p>
            <a:endParaRPr lang="en-GB"/>
          </a:p>
        </p:txBody>
      </p:sp>
      <p:sp>
        <p:nvSpPr>
          <p:cNvPr id="4" name="Slide Number Placeholder 3"/>
          <p:cNvSpPr>
            <a:spLocks noGrp="1"/>
          </p:cNvSpPr>
          <p:nvPr>
            <p:ph type="sldNum" sz="quarter" idx="5"/>
          </p:nvPr>
        </p:nvSpPr>
        <p:spPr/>
        <p:txBody>
          <a:bodyPr/>
          <a:lstStyle/>
          <a:p>
            <a:fld id="{ED49131F-A197-47F9-BC84-F69BD5C7278D}" type="slidenum">
              <a:rPr lang="en-GB" smtClean="0"/>
              <a:t>48</a:t>
            </a:fld>
            <a:endParaRPr lang="en-GB"/>
          </a:p>
        </p:txBody>
      </p:sp>
    </p:spTree>
    <p:extLst>
      <p:ext uri="{BB962C8B-B14F-4D97-AF65-F5344CB8AC3E}">
        <p14:creationId xmlns:p14="http://schemas.microsoft.com/office/powerpoint/2010/main" val="5887491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Notes: The difference between open and closed questions</a:t>
            </a:r>
            <a:endParaRPr lang="en-GB">
              <a:cs typeface="Calibri"/>
            </a:endParaRPr>
          </a:p>
          <a:p>
            <a:pPr marL="171450" indent="-171450"/>
            <a:r>
              <a:rPr lang="en-GB"/>
              <a:t>Think</a:t>
            </a:r>
            <a:r>
              <a:rPr lang="en-GB" baseline="0"/>
              <a:t> of the aspects of good open and closed questions as well as bad open and closed questions and write them on slide above.</a:t>
            </a:r>
            <a:r>
              <a:rPr lang="en-GB"/>
              <a:t> </a:t>
            </a:r>
            <a:r>
              <a:rPr lang="en-GB" baseline="0"/>
              <a:t> There is information below which will help you with this.</a:t>
            </a:r>
            <a:endParaRPr lang="en-GB" baseline="0">
              <a:cs typeface="Calibri"/>
            </a:endParaRPr>
          </a:p>
          <a:p>
            <a:pPr marL="171450" indent="-171450"/>
            <a:r>
              <a:rPr lang="en-GB" baseline="0"/>
              <a:t>If </a:t>
            </a:r>
            <a:r>
              <a:rPr lang="en-GB"/>
              <a:t>appropriate</a:t>
            </a:r>
            <a:r>
              <a:rPr lang="en-GB" baseline="0"/>
              <a:t>, you could ask your group to come up with good and bad closed/ open questions.</a:t>
            </a:r>
            <a:endParaRPr lang="en-GB">
              <a:cs typeface="Calibri"/>
            </a:endParaRPr>
          </a:p>
          <a:p>
            <a:pPr marL="0" lvl="0" indent="0" algn="l" rtl="0">
              <a:spcBef>
                <a:spcPts val="0"/>
              </a:spcBef>
              <a:spcAft>
                <a:spcPts val="0"/>
              </a:spcAft>
              <a:buNone/>
            </a:pPr>
            <a:endParaRPr lang="en-GB"/>
          </a:p>
          <a:p>
            <a:r>
              <a:rPr lang="en-GB" b="1">
                <a:cs typeface="Calibri"/>
              </a:rPr>
              <a:t>Further Information: </a:t>
            </a:r>
            <a:endParaRPr lang="en-GB" b="1" baseline="0">
              <a:cs typeface="Calibri"/>
            </a:endParaRPr>
          </a:p>
          <a:p>
            <a:pPr marL="171450" lvl="0" indent="-171450" algn="l" rtl="0">
              <a:spcBef>
                <a:spcPts val="0"/>
              </a:spcBef>
              <a:spcAft>
                <a:spcPts val="0"/>
              </a:spcAft>
            </a:pPr>
            <a:r>
              <a:rPr lang="en-GB" baseline="0"/>
              <a:t>Good research questions should:</a:t>
            </a:r>
            <a:endParaRPr lang="en-GB" baseline="0">
              <a:cs typeface="Calibri"/>
            </a:endParaRPr>
          </a:p>
          <a:p>
            <a:pPr marL="628650" lvl="1" indent="-171450" algn="l" rtl="0">
              <a:spcBef>
                <a:spcPts val="0"/>
              </a:spcBef>
              <a:spcAft>
                <a:spcPts val="0"/>
              </a:spcAft>
            </a:pPr>
            <a:r>
              <a:rPr lang="en-GB"/>
              <a:t>Read the questions out loud to see whether the wording is natural or can be improved.</a:t>
            </a:r>
            <a:endParaRPr lang="en-GB" baseline="0">
              <a:cs typeface="Calibri"/>
            </a:endParaRPr>
          </a:p>
          <a:p>
            <a:pPr marL="628650" lvl="1" indent="-171450" algn="l" rtl="0">
              <a:spcBef>
                <a:spcPts val="0"/>
              </a:spcBef>
              <a:spcAft>
                <a:spcPts val="0"/>
              </a:spcAft>
            </a:pPr>
            <a:r>
              <a:rPr lang="en-GB" baseline="0"/>
              <a:t>Be focused on a single topic or very closely related topics</a:t>
            </a:r>
            <a:endParaRPr lang="en-GB" baseline="0">
              <a:cs typeface="Calibri"/>
            </a:endParaRPr>
          </a:p>
          <a:p>
            <a:pPr marL="628650" lvl="1" indent="-171450" algn="l" rtl="0">
              <a:spcBef>
                <a:spcPts val="0"/>
              </a:spcBef>
              <a:spcAft>
                <a:spcPts val="0"/>
              </a:spcAft>
            </a:pPr>
            <a:r>
              <a:rPr lang="en-GB"/>
              <a:t>Keep language simple and questions short. If you need to explain anything, avoiding leading the respondent to any particular answer.</a:t>
            </a:r>
            <a:endParaRPr lang="en-GB">
              <a:cs typeface="Calibri"/>
            </a:endParaRPr>
          </a:p>
          <a:p>
            <a:pPr marL="628650" lvl="1" indent="-171450" algn="l" rtl="0">
              <a:spcBef>
                <a:spcPts val="0"/>
              </a:spcBef>
              <a:spcAft>
                <a:spcPts val="0"/>
              </a:spcAft>
            </a:pPr>
            <a:r>
              <a:rPr lang="en-GB"/>
              <a:t>Avoid using jargon, acronyms, abbreviations and specialist terms.</a:t>
            </a:r>
            <a:endParaRPr lang="en-GB">
              <a:cs typeface="Calibri"/>
            </a:endParaRPr>
          </a:p>
          <a:p>
            <a:pPr marL="628650" lvl="1" indent="-171450" algn="l" rtl="0">
              <a:spcBef>
                <a:spcPts val="0"/>
              </a:spcBef>
              <a:spcAft>
                <a:spcPts val="0"/>
              </a:spcAft>
            </a:pPr>
            <a:r>
              <a:rPr lang="en-GB"/>
              <a:t>Be specific when you ask about factors like frequency, so saying “daily”, “more than once a week” and so on, rather than “regularly”.</a:t>
            </a:r>
            <a:endParaRPr lang="en-GB">
              <a:cs typeface="Calibri"/>
            </a:endParaRPr>
          </a:p>
          <a:p>
            <a:pPr marL="628650" lvl="1" indent="-171450" algn="l" rtl="0">
              <a:spcBef>
                <a:spcPts val="0"/>
              </a:spcBef>
              <a:spcAft>
                <a:spcPts val="0"/>
              </a:spcAft>
            </a:pPr>
            <a:r>
              <a:rPr lang="en-GB"/>
              <a:t>Test understanding and clarity of the questions on someone who is not involved in the research</a:t>
            </a:r>
            <a:r>
              <a:rPr lang="en-GB" baseline="0"/>
              <a:t> </a:t>
            </a:r>
            <a:r>
              <a:rPr lang="en-GB"/>
              <a:t>and who can look at it with fresh eyes. Try to ensure that you seek views from a mixed group of people of the kind you will be inviting to take part in the research so that you can find out early which questions work as you intended and which need revision. For</a:t>
            </a:r>
            <a:r>
              <a:rPr lang="en-GB" baseline="0"/>
              <a:t> example, ask some people in your class what they think of the questions.</a:t>
            </a:r>
            <a:endParaRPr lang="en-GB" baseline="0">
              <a:cs typeface="Calibri"/>
            </a:endParaRPr>
          </a:p>
          <a:p>
            <a:pPr marL="628650" lvl="1" indent="-171450"/>
            <a:r>
              <a:rPr lang="en-GB" baseline="0"/>
              <a:t>Make your method of research accessible for everyone.</a:t>
            </a:r>
            <a:r>
              <a:rPr lang="en-GB"/>
              <a:t> </a:t>
            </a:r>
            <a:r>
              <a:rPr lang="en-GB" baseline="0"/>
              <a:t> How can you make sure everyone has the opportunity to answer your questions if they want to?</a:t>
            </a:r>
            <a:endParaRPr lang="en-GB" baseline="0">
              <a:cs typeface="Calibri"/>
            </a:endParaRPr>
          </a:p>
          <a:p>
            <a:pPr marL="457200" lvl="1" indent="0" algn="l" rtl="0">
              <a:spcBef>
                <a:spcPts val="0"/>
              </a:spcBef>
              <a:spcAft>
                <a:spcPts val="0"/>
              </a:spcAft>
              <a:buNone/>
            </a:pPr>
            <a:endParaRPr lang="en-GB" baseline="0"/>
          </a:p>
          <a:p>
            <a:pPr marL="171450" lvl="0" indent="-171450" algn="l" rtl="0">
              <a:spcBef>
                <a:spcPts val="0"/>
              </a:spcBef>
              <a:spcAft>
                <a:spcPts val="0"/>
              </a:spcAft>
            </a:pPr>
            <a:r>
              <a:rPr lang="en-GB" baseline="0"/>
              <a:t>However you need to avoid:</a:t>
            </a:r>
            <a:endParaRPr lang="en-GB" baseline="0">
              <a:cs typeface="Calibri"/>
            </a:endParaRPr>
          </a:p>
          <a:p>
            <a:pPr marL="628650" lvl="1" indent="-171450"/>
            <a:r>
              <a:rPr lang="en-GB" baseline="0"/>
              <a:t>Avoid double barrelled questions – questions which have two questions within them!</a:t>
            </a:r>
            <a:r>
              <a:rPr lang="en-GB"/>
              <a:t> </a:t>
            </a:r>
            <a:r>
              <a:rPr lang="en-GB" baseline="0"/>
              <a:t> </a:t>
            </a:r>
            <a:r>
              <a:rPr lang="en-GB" baseline="0" err="1"/>
              <a:t>Eg</a:t>
            </a:r>
            <a:r>
              <a:rPr lang="en-GB" baseline="0"/>
              <a:t> Do you think school is exciting and worthwhile?</a:t>
            </a:r>
            <a:r>
              <a:rPr lang="en-GB"/>
              <a:t> </a:t>
            </a:r>
            <a:r>
              <a:rPr lang="en-GB" baseline="0"/>
              <a:t> This is asking if the person thinks school is exciting but it is also asking if the person thinks school is worthwhile.</a:t>
            </a:r>
            <a:r>
              <a:rPr lang="en-GB"/>
              <a:t> </a:t>
            </a:r>
            <a:r>
              <a:rPr lang="en-GB" baseline="0"/>
              <a:t> The person could have two different answers to each of them</a:t>
            </a:r>
            <a:endParaRPr lang="en-GB" baseline="0">
              <a:cs typeface="Calibri"/>
            </a:endParaRPr>
          </a:p>
          <a:p>
            <a:pPr marL="628650" lvl="1" indent="-171450"/>
            <a:r>
              <a:rPr lang="en-GB" baseline="0"/>
              <a:t>Avoid leading questions:</a:t>
            </a:r>
            <a:r>
              <a:rPr lang="en-GB"/>
              <a:t> </a:t>
            </a:r>
            <a:r>
              <a:rPr lang="en-GB" baseline="0"/>
              <a:t> </a:t>
            </a:r>
            <a:r>
              <a:rPr lang="en-GB" err="1"/>
              <a:t>Eg</a:t>
            </a:r>
            <a:r>
              <a:rPr lang="en-GB"/>
              <a:t> people can be drawn towards something that looks like the “right” answer. For this reason it is important to avoid suggesting one response is more desirable than another. Do not lead them by descriptions such as “People at Stirling PS love their school. How much do you love Stirling PS?” </a:t>
            </a:r>
            <a:endParaRPr lang="en-GB">
              <a:cs typeface="Calibri"/>
            </a:endParaRPr>
          </a:p>
          <a:p>
            <a:pPr marL="628650" lvl="1" indent="-171450" algn="l" rtl="0">
              <a:spcBef>
                <a:spcPts val="0"/>
              </a:spcBef>
              <a:spcAft>
                <a:spcPts val="0"/>
              </a:spcAft>
            </a:pPr>
            <a:r>
              <a:rPr lang="en-GB"/>
              <a:t>Avoid asking too many</a:t>
            </a:r>
            <a:r>
              <a:rPr lang="en-GB" baseline="0"/>
              <a:t> questions as people get bored and then stop responding truthfully or at all</a:t>
            </a:r>
            <a:endParaRPr lang="en-GB">
              <a:cs typeface="Calibri"/>
            </a:endParaRPr>
          </a:p>
          <a:p>
            <a:pPr marL="0" lvl="0" indent="0" algn="l" rtl="0">
              <a:spcBef>
                <a:spcPts val="0"/>
              </a:spcBef>
              <a:spcAft>
                <a:spcPts val="0"/>
              </a:spcAft>
              <a:buNone/>
            </a:pPr>
            <a:endParaRPr lang="en-GB"/>
          </a:p>
          <a:p>
            <a:endParaRPr lang="en-GB"/>
          </a:p>
        </p:txBody>
      </p:sp>
      <p:sp>
        <p:nvSpPr>
          <p:cNvPr id="4" name="Slide Number Placeholder 3"/>
          <p:cNvSpPr>
            <a:spLocks noGrp="1"/>
          </p:cNvSpPr>
          <p:nvPr>
            <p:ph type="sldNum" sz="quarter" idx="5"/>
          </p:nvPr>
        </p:nvSpPr>
        <p:spPr/>
        <p:txBody>
          <a:bodyPr/>
          <a:lstStyle/>
          <a:p>
            <a:fld id="{ED49131F-A197-47F9-BC84-F69BD5C7278D}" type="slidenum">
              <a:rPr lang="en-GB" smtClean="0"/>
              <a:t>49</a:t>
            </a:fld>
            <a:endParaRPr lang="en-GB"/>
          </a:p>
        </p:txBody>
      </p:sp>
    </p:spTree>
    <p:extLst>
      <p:ext uri="{BB962C8B-B14F-4D97-AF65-F5344CB8AC3E}">
        <p14:creationId xmlns:p14="http://schemas.microsoft.com/office/powerpoint/2010/main" val="1300715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D49131F-A197-47F9-BC84-F69BD5C7278D}" type="slidenum">
              <a:rPr lang="en-GB" smtClean="0"/>
              <a:t>5</a:t>
            </a:fld>
            <a:endParaRPr lang="en-GB"/>
          </a:p>
        </p:txBody>
      </p:sp>
    </p:spTree>
    <p:extLst>
      <p:ext uri="{BB962C8B-B14F-4D97-AF65-F5344CB8AC3E}">
        <p14:creationId xmlns:p14="http://schemas.microsoft.com/office/powerpoint/2010/main" val="12965776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cs typeface="Calibri"/>
              </a:rPr>
              <a:t>Section 6: </a:t>
            </a:r>
            <a:r>
              <a:rPr lang="en-GB">
                <a:cs typeface="Calibri"/>
              </a:rPr>
              <a:t>Undertaking Research</a:t>
            </a:r>
            <a:endParaRPr lang="en-GB" sz="1200">
              <a:cs typeface="Calibri"/>
            </a:endParaRP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Using our skills as a team and as researchers to see what children and young people think and what we can do to make a difference</a:t>
            </a:r>
            <a:r>
              <a:rPr lang="en-GB"/>
              <a:t>.</a:t>
            </a:r>
            <a:endParaRPr lang="en-GB" sz="1200">
              <a:cs typeface="Calibri"/>
            </a:endParaRPr>
          </a:p>
          <a:p>
            <a:endParaRPr lang="en-GB"/>
          </a:p>
        </p:txBody>
      </p:sp>
      <p:sp>
        <p:nvSpPr>
          <p:cNvPr id="4" name="Slide Number Placeholder 3"/>
          <p:cNvSpPr>
            <a:spLocks noGrp="1"/>
          </p:cNvSpPr>
          <p:nvPr>
            <p:ph type="sldNum" sz="quarter" idx="5"/>
          </p:nvPr>
        </p:nvSpPr>
        <p:spPr/>
        <p:txBody>
          <a:bodyPr/>
          <a:lstStyle/>
          <a:p>
            <a:fld id="{ED49131F-A197-47F9-BC84-F69BD5C7278D}" type="slidenum">
              <a:rPr lang="en-GB" smtClean="0"/>
              <a:t>50</a:t>
            </a:fld>
            <a:endParaRPr lang="en-GB"/>
          </a:p>
        </p:txBody>
      </p:sp>
    </p:spTree>
    <p:extLst>
      <p:ext uri="{BB962C8B-B14F-4D97-AF65-F5344CB8AC3E}">
        <p14:creationId xmlns:p14="http://schemas.microsoft.com/office/powerpoint/2010/main" val="13043697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Notes: </a:t>
            </a:r>
          </a:p>
          <a:p>
            <a:r>
              <a:rPr lang="en-GB">
                <a:cs typeface="Calibri"/>
              </a:rPr>
              <a:t>This activity will help the group to identify certain areas of the topic that they wish to conduct research on - </a:t>
            </a:r>
            <a:r>
              <a:rPr lang="en-GB"/>
              <a:t>pick one of the themes that the group previously decided. </a:t>
            </a:r>
          </a:p>
          <a:p>
            <a:r>
              <a:rPr lang="en-GB"/>
              <a:t>This may have been pre-identified, or identified on slides 43/44.</a:t>
            </a:r>
            <a:endParaRPr lang="en-GB">
              <a:cs typeface="Calibri"/>
            </a:endParaRPr>
          </a:p>
          <a:p>
            <a:endParaRPr lang="en-GB">
              <a:cs typeface="Calibri"/>
            </a:endParaRPr>
          </a:p>
          <a:p>
            <a:r>
              <a:rPr lang="en-GB"/>
              <a:t>Spend 10 minutes doing some research on this theme – encourage the group to find out what information already exists on the topic. </a:t>
            </a:r>
          </a:p>
          <a:p>
            <a:r>
              <a:rPr lang="en-GB"/>
              <a:t>The group can do this by using digital devices, asking adults, doing some reading or asking other children and young people.</a:t>
            </a:r>
            <a:endParaRPr lang="en-GB">
              <a:cs typeface="Calibri"/>
            </a:endParaRPr>
          </a:p>
          <a:p>
            <a:r>
              <a:rPr lang="en-GB"/>
              <a:t>Support the group to take some notes and then answer the boxes above based on what they found out surrounding their research.</a:t>
            </a:r>
            <a:endParaRPr lang="en-GB">
              <a:cs typeface="Calibri"/>
            </a:endParaRPr>
          </a:p>
          <a:p>
            <a:pPr marL="0" lvl="0" indent="0" algn="l" rtl="0">
              <a:spcBef>
                <a:spcPts val="0"/>
              </a:spcBef>
              <a:spcAft>
                <a:spcPts val="0"/>
              </a:spcAft>
              <a:buNone/>
            </a:pPr>
            <a:endParaRPr lang="en-GB"/>
          </a:p>
          <a:p>
            <a:endParaRPr lang="en-GB" baseline="0">
              <a:cs typeface="Calibri"/>
            </a:endParaRPr>
          </a:p>
        </p:txBody>
      </p:sp>
      <p:sp>
        <p:nvSpPr>
          <p:cNvPr id="4" name="Slide Number Placeholder 3"/>
          <p:cNvSpPr>
            <a:spLocks noGrp="1"/>
          </p:cNvSpPr>
          <p:nvPr>
            <p:ph type="sldNum" sz="quarter" idx="5"/>
          </p:nvPr>
        </p:nvSpPr>
        <p:spPr/>
        <p:txBody>
          <a:bodyPr/>
          <a:lstStyle/>
          <a:p>
            <a:fld id="{ED49131F-A197-47F9-BC84-F69BD5C7278D}" type="slidenum">
              <a:rPr lang="en-GB" smtClean="0"/>
              <a:t>51</a:t>
            </a:fld>
            <a:endParaRPr lang="en-GB"/>
          </a:p>
        </p:txBody>
      </p:sp>
    </p:spTree>
    <p:extLst>
      <p:ext uri="{BB962C8B-B14F-4D97-AF65-F5344CB8AC3E}">
        <p14:creationId xmlns:p14="http://schemas.microsoft.com/office/powerpoint/2010/main" val="22276325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cs typeface="Calibri"/>
              </a:rPr>
              <a:t>Notes: thinking about research</a:t>
            </a:r>
            <a:endParaRPr lang="en-GB">
              <a:cs typeface="Calibri"/>
            </a:endParaRPr>
          </a:p>
          <a:p>
            <a:endParaRPr lang="en-GB">
              <a:cs typeface="Calibri"/>
            </a:endParaRPr>
          </a:p>
          <a:p>
            <a:r>
              <a:rPr lang="en-GB"/>
              <a:t>Discuss these questions with the group:</a:t>
            </a:r>
            <a:endParaRPr lang="en-GB">
              <a:cs typeface="Calibri"/>
            </a:endParaRPr>
          </a:p>
          <a:p>
            <a:pPr marL="171450" indent="-171450">
              <a:buFont typeface="Arial"/>
              <a:buChar char="•"/>
            </a:pPr>
            <a:r>
              <a:rPr lang="en-GB"/>
              <a:t>If we are doing research on an important topic how many people should we speak to?</a:t>
            </a:r>
            <a:endParaRPr lang="en-GB">
              <a:cs typeface="Calibri" panose="020F0502020204030204"/>
            </a:endParaRPr>
          </a:p>
          <a:p>
            <a:pPr marL="171450" indent="-171450">
              <a:buFont typeface="Arial"/>
              <a:buChar char="•"/>
            </a:pPr>
            <a:r>
              <a:rPr lang="en-GB"/>
              <a:t>In what ways do we need to speak to them? </a:t>
            </a:r>
            <a:endParaRPr lang="en-GB">
              <a:cs typeface="Calibri" panose="020F0502020204030204"/>
            </a:endParaRPr>
          </a:p>
          <a:p>
            <a:pPr marL="171450" indent="-171450">
              <a:buFont typeface="Arial"/>
              <a:buChar char="•"/>
            </a:pPr>
            <a:r>
              <a:rPr lang="en-GB"/>
              <a:t>What help do you need to do this and make it easier?</a:t>
            </a:r>
          </a:p>
          <a:p>
            <a:endParaRPr lang="en-GB"/>
          </a:p>
          <a:p>
            <a:r>
              <a:rPr lang="en-GB"/>
              <a:t>Write answers from the group/class on a board or piece of large paper.</a:t>
            </a:r>
            <a:endParaRPr lang="en-GB">
              <a:cs typeface="Calibri"/>
            </a:endParaRPr>
          </a:p>
          <a:p>
            <a:endParaRPr lang="en-GB"/>
          </a:p>
          <a:p>
            <a:r>
              <a:rPr lang="en-GB"/>
              <a:t>Highlight that research works best when a wide range of views are gathered and there are inclusive ways in which this is done. </a:t>
            </a:r>
          </a:p>
          <a:p>
            <a:r>
              <a:rPr lang="en-GB"/>
              <a:t>Also research works best when not done alone, doing research with others makes it faster and more likely to be successful.</a:t>
            </a:r>
          </a:p>
        </p:txBody>
      </p:sp>
      <p:sp>
        <p:nvSpPr>
          <p:cNvPr id="4" name="Slide Number Placeholder 3"/>
          <p:cNvSpPr>
            <a:spLocks noGrp="1"/>
          </p:cNvSpPr>
          <p:nvPr>
            <p:ph type="sldNum" sz="quarter" idx="5"/>
          </p:nvPr>
        </p:nvSpPr>
        <p:spPr/>
        <p:txBody>
          <a:bodyPr/>
          <a:lstStyle/>
          <a:p>
            <a:fld id="{ED49131F-A197-47F9-BC84-F69BD5C7278D}" type="slidenum">
              <a:rPr lang="en-GB" smtClean="0"/>
              <a:t>52</a:t>
            </a:fld>
            <a:endParaRPr lang="en-GB"/>
          </a:p>
        </p:txBody>
      </p:sp>
    </p:spTree>
    <p:extLst>
      <p:ext uri="{BB962C8B-B14F-4D97-AF65-F5344CB8AC3E}">
        <p14:creationId xmlns:p14="http://schemas.microsoft.com/office/powerpoint/2010/main" val="351109782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cs typeface="Calibri"/>
              </a:rPr>
              <a:t>Notes:</a:t>
            </a:r>
            <a:r>
              <a:rPr lang="en-GB">
                <a:cs typeface="Calibri"/>
              </a:rPr>
              <a:t> </a:t>
            </a:r>
            <a:r>
              <a:rPr lang="en-GB" b="1">
                <a:cs typeface="Calibri"/>
              </a:rPr>
              <a:t>mind map the ideas</a:t>
            </a:r>
            <a:endParaRPr lang="en-GB">
              <a:cs typeface="Calibri"/>
            </a:endParaRPr>
          </a:p>
          <a:p>
            <a:endParaRPr lang="en-GB" b="1">
              <a:cs typeface="Calibri"/>
            </a:endParaRPr>
          </a:p>
          <a:p>
            <a:pPr marL="171450" indent="-171450"/>
            <a:r>
              <a:rPr lang="en-GB"/>
              <a:t>Either on an online </a:t>
            </a:r>
            <a:r>
              <a:rPr lang="en-GB" err="1"/>
              <a:t>jamboard</a:t>
            </a:r>
            <a:r>
              <a:rPr lang="en-GB"/>
              <a:t> or flipchart</a:t>
            </a:r>
            <a:r>
              <a:rPr lang="en-GB" baseline="0"/>
              <a:t>, do a </a:t>
            </a:r>
            <a:r>
              <a:rPr lang="en-GB" baseline="0" err="1"/>
              <a:t>mindmap</a:t>
            </a:r>
            <a:r>
              <a:rPr lang="en-GB" baseline="0"/>
              <a:t> pulling </a:t>
            </a:r>
            <a:r>
              <a:rPr lang="en-GB"/>
              <a:t>the group </a:t>
            </a:r>
            <a:r>
              <a:rPr lang="en-GB" baseline="0"/>
              <a:t>ideas together.</a:t>
            </a:r>
            <a:r>
              <a:rPr lang="en-GB"/>
              <a:t> </a:t>
            </a:r>
          </a:p>
          <a:p>
            <a:pPr marL="171450" indent="-171450"/>
            <a:r>
              <a:rPr lang="en-GB" baseline="0"/>
              <a:t>Remember this </a:t>
            </a:r>
            <a:r>
              <a:rPr lang="en-GB"/>
              <a:t>is</a:t>
            </a:r>
            <a:r>
              <a:rPr lang="en-GB" baseline="0"/>
              <a:t> about asking questions on this theme and what children and young people could do to improve this.</a:t>
            </a:r>
            <a:endParaRPr lang="en-GB" baseline="0">
              <a:cs typeface="Calibri"/>
            </a:endParaRPr>
          </a:p>
          <a:p>
            <a:pPr marL="171450" lvl="0" indent="-171450" algn="l" rtl="0">
              <a:spcBef>
                <a:spcPts val="0"/>
              </a:spcBef>
              <a:spcAft>
                <a:spcPts val="0"/>
              </a:spcAft>
            </a:pPr>
            <a:endParaRPr lang="en-GB"/>
          </a:p>
          <a:p>
            <a:pPr marL="171450" indent="-171450"/>
            <a:r>
              <a:rPr lang="en-GB"/>
              <a:t>You may wish to refer back to the team </a:t>
            </a:r>
            <a:r>
              <a:rPr lang="en-GB" baseline="0"/>
              <a:t>plan, </a:t>
            </a:r>
            <a:r>
              <a:rPr lang="en-GB"/>
              <a:t>and now consider</a:t>
            </a:r>
            <a:r>
              <a:rPr lang="en-GB" baseline="0"/>
              <a:t>:</a:t>
            </a:r>
            <a:endParaRPr lang="en-GB" baseline="0">
              <a:cs typeface="Calibri" panose="020F0502020204030204"/>
            </a:endParaRPr>
          </a:p>
          <a:p>
            <a:pPr marL="628650" lvl="1" indent="-171450" algn="l" rtl="0">
              <a:spcBef>
                <a:spcPts val="0"/>
              </a:spcBef>
              <a:spcAft>
                <a:spcPts val="0"/>
              </a:spcAft>
            </a:pPr>
            <a:r>
              <a:rPr lang="en-GB"/>
              <a:t>Who is doing</a:t>
            </a:r>
            <a:r>
              <a:rPr lang="en-GB" baseline="0"/>
              <a:t> what?</a:t>
            </a:r>
            <a:endParaRPr lang="en-GB" baseline="0">
              <a:cs typeface="Calibri"/>
            </a:endParaRPr>
          </a:p>
          <a:p>
            <a:pPr marL="628650" lvl="1" indent="-171450" algn="l" rtl="0">
              <a:spcBef>
                <a:spcPts val="0"/>
              </a:spcBef>
              <a:spcAft>
                <a:spcPts val="0"/>
              </a:spcAft>
            </a:pPr>
            <a:r>
              <a:rPr lang="en-GB" baseline="0"/>
              <a:t>When is the best time to do it?</a:t>
            </a:r>
            <a:endParaRPr lang="en-GB" baseline="0">
              <a:cs typeface="Calibri"/>
            </a:endParaRPr>
          </a:p>
          <a:p>
            <a:pPr marL="628650" lvl="1" indent="-171450"/>
            <a:r>
              <a:rPr lang="en-GB" baseline="0"/>
              <a:t>What is the best tool?</a:t>
            </a:r>
            <a:r>
              <a:rPr lang="en-GB"/>
              <a:t> </a:t>
            </a:r>
            <a:r>
              <a:rPr lang="en-GB" baseline="0"/>
              <a:t> Focus groups?</a:t>
            </a:r>
            <a:r>
              <a:rPr lang="en-GB"/>
              <a:t> </a:t>
            </a:r>
            <a:r>
              <a:rPr lang="en-GB" baseline="0"/>
              <a:t> Questionnaire on paper or using Google Forms?</a:t>
            </a:r>
            <a:endParaRPr lang="en-GB" baseline="0">
              <a:cs typeface="Calibri"/>
            </a:endParaRPr>
          </a:p>
          <a:p>
            <a:pPr marL="628650" lvl="1" indent="-171450" algn="l" rtl="0">
              <a:spcBef>
                <a:spcPts val="0"/>
              </a:spcBef>
              <a:spcAft>
                <a:spcPts val="0"/>
              </a:spcAft>
            </a:pPr>
            <a:r>
              <a:rPr lang="en-GB" baseline="0"/>
              <a:t>When do we want it finished by?</a:t>
            </a:r>
            <a:endParaRPr lang="en-GB" baseline="0">
              <a:cs typeface="Calibri"/>
            </a:endParaRPr>
          </a:p>
          <a:p>
            <a:pPr marL="628650" lvl="1" indent="-171450" algn="l" rtl="0">
              <a:spcBef>
                <a:spcPts val="0"/>
              </a:spcBef>
              <a:spcAft>
                <a:spcPts val="0"/>
              </a:spcAft>
            </a:pPr>
            <a:r>
              <a:rPr lang="en-GB" baseline="0"/>
              <a:t>Who and how are we going to collate the results?</a:t>
            </a:r>
            <a:endParaRPr lang="en-GB">
              <a:cs typeface="Calibri"/>
            </a:endParaRPr>
          </a:p>
          <a:p>
            <a:pPr marL="628650" lvl="1" indent="-171450" algn="l" rtl="0">
              <a:spcBef>
                <a:spcPts val="0"/>
              </a:spcBef>
              <a:spcAft>
                <a:spcPts val="0"/>
              </a:spcAft>
            </a:pPr>
            <a:endParaRPr lang="en-GB"/>
          </a:p>
          <a:p>
            <a:endParaRPr lang="en-GB"/>
          </a:p>
        </p:txBody>
      </p:sp>
      <p:sp>
        <p:nvSpPr>
          <p:cNvPr id="4" name="Slide Number Placeholder 3"/>
          <p:cNvSpPr>
            <a:spLocks noGrp="1"/>
          </p:cNvSpPr>
          <p:nvPr>
            <p:ph type="sldNum" sz="quarter" idx="5"/>
          </p:nvPr>
        </p:nvSpPr>
        <p:spPr/>
        <p:txBody>
          <a:bodyPr/>
          <a:lstStyle/>
          <a:p>
            <a:fld id="{ED49131F-A197-47F9-BC84-F69BD5C7278D}" type="slidenum">
              <a:rPr lang="en-GB" smtClean="0"/>
              <a:t>53</a:t>
            </a:fld>
            <a:endParaRPr lang="en-GB"/>
          </a:p>
        </p:txBody>
      </p:sp>
    </p:spTree>
    <p:extLst>
      <p:ext uri="{BB962C8B-B14F-4D97-AF65-F5344CB8AC3E}">
        <p14:creationId xmlns:p14="http://schemas.microsoft.com/office/powerpoint/2010/main" val="41271552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Notes: Working out the questions</a:t>
            </a:r>
            <a:endParaRPr lang="en-US"/>
          </a:p>
          <a:p>
            <a:r>
              <a:rPr lang="en-GB"/>
              <a:t>Based on the theme, support the group to come up with some questions that they would like to ask to conduct  the research. </a:t>
            </a:r>
            <a:endParaRPr lang="en-US">
              <a:cs typeface="Calibri"/>
            </a:endParaRPr>
          </a:p>
          <a:p>
            <a:endParaRPr lang="en-GB">
              <a:cs typeface="Calibri"/>
            </a:endParaRPr>
          </a:p>
          <a:p>
            <a:r>
              <a:rPr lang="en-GB"/>
              <a:t>Ask the group to think about if they make sense and what type of questions they are. Can everyone easily understand and answer them?</a:t>
            </a:r>
            <a:endParaRPr lang="en-US">
              <a:cs typeface="Calibri"/>
            </a:endParaRPr>
          </a:p>
          <a:p>
            <a:pPr marL="0" lvl="0" indent="0" algn="l" rtl="0">
              <a:spcBef>
                <a:spcPts val="0"/>
              </a:spcBef>
              <a:spcAft>
                <a:spcPts val="0"/>
              </a:spcAft>
              <a:buNone/>
            </a:pPr>
            <a:endParaRPr lang="en-GB"/>
          </a:p>
          <a:p>
            <a:endParaRPr lang="en-GB"/>
          </a:p>
        </p:txBody>
      </p:sp>
      <p:sp>
        <p:nvSpPr>
          <p:cNvPr id="4" name="Slide Number Placeholder 3"/>
          <p:cNvSpPr>
            <a:spLocks noGrp="1"/>
          </p:cNvSpPr>
          <p:nvPr>
            <p:ph type="sldNum" sz="quarter" idx="5"/>
          </p:nvPr>
        </p:nvSpPr>
        <p:spPr/>
        <p:txBody>
          <a:bodyPr/>
          <a:lstStyle/>
          <a:p>
            <a:fld id="{ED49131F-A197-47F9-BC84-F69BD5C7278D}" type="slidenum">
              <a:rPr lang="en-GB" smtClean="0"/>
              <a:t>54</a:t>
            </a:fld>
            <a:endParaRPr lang="en-GB"/>
          </a:p>
        </p:txBody>
      </p:sp>
    </p:spTree>
    <p:extLst>
      <p:ext uri="{BB962C8B-B14F-4D97-AF65-F5344CB8AC3E}">
        <p14:creationId xmlns:p14="http://schemas.microsoft.com/office/powerpoint/2010/main" val="84994813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Notes: Testing the questions</a:t>
            </a:r>
            <a:endParaRPr lang="en-US"/>
          </a:p>
          <a:p>
            <a:r>
              <a:rPr lang="en-GB"/>
              <a:t>If possible test these questions out on other children and young people who aren’t involved in the group. </a:t>
            </a:r>
            <a:endParaRPr lang="en-US">
              <a:cs typeface="Calibri"/>
            </a:endParaRPr>
          </a:p>
          <a:p>
            <a:r>
              <a:rPr lang="en-GB"/>
              <a:t>Do the questions work? Do you get answers that help your research?</a:t>
            </a:r>
            <a:endParaRPr lang="en-GB">
              <a:cs typeface="Calibri"/>
            </a:endParaRPr>
          </a:p>
          <a:p>
            <a:pPr marL="171450" lvl="0" indent="-171450" algn="l" rtl="0">
              <a:spcBef>
                <a:spcPts val="0"/>
              </a:spcBef>
              <a:spcAft>
                <a:spcPts val="0"/>
              </a:spcAft>
            </a:pPr>
            <a:r>
              <a:rPr lang="en-GB" baseline="0"/>
              <a:t>Ask the group to come back and feedback to everyone on the results they got.</a:t>
            </a:r>
            <a:endParaRPr lang="en-GB">
              <a:cs typeface="Calibri"/>
            </a:endParaRPr>
          </a:p>
          <a:p>
            <a:endParaRPr lang="en-GB"/>
          </a:p>
        </p:txBody>
      </p:sp>
      <p:sp>
        <p:nvSpPr>
          <p:cNvPr id="4" name="Slide Number Placeholder 3"/>
          <p:cNvSpPr>
            <a:spLocks noGrp="1"/>
          </p:cNvSpPr>
          <p:nvPr>
            <p:ph type="sldNum" sz="quarter" idx="5"/>
          </p:nvPr>
        </p:nvSpPr>
        <p:spPr/>
        <p:txBody>
          <a:bodyPr/>
          <a:lstStyle/>
          <a:p>
            <a:fld id="{ED49131F-A197-47F9-BC84-F69BD5C7278D}" type="slidenum">
              <a:rPr lang="en-GB" smtClean="0"/>
              <a:t>55</a:t>
            </a:fld>
            <a:endParaRPr lang="en-GB"/>
          </a:p>
        </p:txBody>
      </p:sp>
    </p:spTree>
    <p:extLst>
      <p:ext uri="{BB962C8B-B14F-4D97-AF65-F5344CB8AC3E}">
        <p14:creationId xmlns:p14="http://schemas.microsoft.com/office/powerpoint/2010/main" val="29909929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cs typeface="Calibri"/>
              </a:rPr>
              <a:t>Notes: Confirm the final questions </a:t>
            </a:r>
          </a:p>
          <a:p>
            <a:endParaRPr lang="en-GB" b="1">
              <a:cs typeface="Calibri"/>
            </a:endParaRPr>
          </a:p>
          <a:p>
            <a:pPr marL="171450" lvl="0" indent="-171450" algn="l" rtl="0">
              <a:spcBef>
                <a:spcPts val="0"/>
              </a:spcBef>
              <a:spcAft>
                <a:spcPts val="0"/>
              </a:spcAft>
            </a:pPr>
            <a:r>
              <a:rPr lang="en-GB"/>
              <a:t>Write down the questions you have agreed</a:t>
            </a:r>
            <a:r>
              <a:rPr lang="en-GB" baseline="0"/>
              <a:t> that you want to ask others based on the theme. Did you change any of them based on feedback?</a:t>
            </a:r>
            <a:endParaRPr lang="en-GB" baseline="0">
              <a:cs typeface="Calibri"/>
            </a:endParaRPr>
          </a:p>
          <a:p>
            <a:pPr marL="171450" lvl="0" indent="-171450" algn="l" rtl="0">
              <a:spcBef>
                <a:spcPts val="0"/>
              </a:spcBef>
              <a:spcAft>
                <a:spcPts val="0"/>
              </a:spcAft>
            </a:pPr>
            <a:r>
              <a:rPr lang="en-GB" baseline="0"/>
              <a:t>What types of other research methods are you going to do? How do you know these will work well?</a:t>
            </a:r>
            <a:endParaRPr lang="en-GB">
              <a:cs typeface="Calibri"/>
            </a:endParaRPr>
          </a:p>
          <a:p>
            <a:pPr marL="0" lvl="0" indent="0" algn="l" rtl="0">
              <a:spcBef>
                <a:spcPts val="0"/>
              </a:spcBef>
              <a:spcAft>
                <a:spcPts val="0"/>
              </a:spcAft>
              <a:buNone/>
            </a:pPr>
            <a:endParaRPr lang="en-GB"/>
          </a:p>
          <a:p>
            <a:pPr marL="0" lvl="0" indent="0" algn="l" rtl="0">
              <a:spcBef>
                <a:spcPts val="0"/>
              </a:spcBef>
              <a:spcAft>
                <a:spcPts val="0"/>
              </a:spcAft>
              <a:buNone/>
            </a:pPr>
            <a:endParaRPr lang="en-GB"/>
          </a:p>
          <a:p>
            <a:endParaRPr lang="en-GB"/>
          </a:p>
        </p:txBody>
      </p:sp>
      <p:sp>
        <p:nvSpPr>
          <p:cNvPr id="4" name="Slide Number Placeholder 3"/>
          <p:cNvSpPr>
            <a:spLocks noGrp="1"/>
          </p:cNvSpPr>
          <p:nvPr>
            <p:ph type="sldNum" sz="quarter" idx="5"/>
          </p:nvPr>
        </p:nvSpPr>
        <p:spPr/>
        <p:txBody>
          <a:bodyPr/>
          <a:lstStyle/>
          <a:p>
            <a:fld id="{ED49131F-A197-47F9-BC84-F69BD5C7278D}" type="slidenum">
              <a:rPr lang="en-GB" smtClean="0"/>
              <a:t>56</a:t>
            </a:fld>
            <a:endParaRPr lang="en-GB"/>
          </a:p>
        </p:txBody>
      </p:sp>
    </p:spTree>
    <p:extLst>
      <p:ext uri="{BB962C8B-B14F-4D97-AF65-F5344CB8AC3E}">
        <p14:creationId xmlns:p14="http://schemas.microsoft.com/office/powerpoint/2010/main" val="20315246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cs typeface="Calibri"/>
              </a:rPr>
              <a:t>Notes:  Do the research!</a:t>
            </a:r>
            <a:endParaRPr lang="en-GB">
              <a:cs typeface="Calibri"/>
            </a:endParaRPr>
          </a:p>
          <a:p>
            <a:endParaRPr lang="en-GB" b="1">
              <a:cs typeface="Calibri"/>
            </a:endParaRPr>
          </a:p>
          <a:p>
            <a:r>
              <a:rPr lang="en-GB"/>
              <a:t>Now it’s time to put being a researcher into practice! Support the group in carrying out research on the identified theme. </a:t>
            </a:r>
            <a:endParaRPr lang="en-GB">
              <a:cs typeface="Calibri"/>
            </a:endParaRPr>
          </a:p>
          <a:p>
            <a:r>
              <a:rPr lang="en-GB"/>
              <a:t>Give the group the opportunity to ask their peers the questions they have came up with and also to collect information surrounding this theme.</a:t>
            </a:r>
            <a:endParaRPr lang="en-GB">
              <a:cs typeface="Calibri"/>
            </a:endParaRPr>
          </a:p>
          <a:p>
            <a:pPr marL="171450" lvl="0" indent="-171450" algn="l" rtl="0">
              <a:spcBef>
                <a:spcPts val="0"/>
              </a:spcBef>
              <a:spcAft>
                <a:spcPts val="0"/>
              </a:spcAft>
            </a:pPr>
            <a:endParaRPr lang="en-GB"/>
          </a:p>
          <a:p>
            <a:pPr marL="171450" lvl="0" indent="-171450" algn="l" rtl="0">
              <a:spcBef>
                <a:spcPts val="0"/>
              </a:spcBef>
              <a:spcAft>
                <a:spcPts val="0"/>
              </a:spcAft>
            </a:pPr>
            <a:r>
              <a:rPr lang="en-GB" b="1"/>
              <a:t>As this requires the group to go and conduct this work we advise that you allow some time between this session and the next session for research to take place.</a:t>
            </a:r>
            <a:endParaRPr lang="en-GB" b="1">
              <a:cs typeface="Calibri"/>
            </a:endParaRPr>
          </a:p>
          <a:p>
            <a:pPr marL="171450" lvl="0" indent="-171450" algn="l" rtl="0">
              <a:spcBef>
                <a:spcPts val="0"/>
              </a:spcBef>
              <a:spcAft>
                <a:spcPts val="0"/>
              </a:spcAft>
            </a:pPr>
            <a:endParaRPr lang="en-GB"/>
          </a:p>
          <a:p>
            <a:pPr marL="0" lvl="0" indent="0" algn="l" rtl="0">
              <a:spcBef>
                <a:spcPts val="0"/>
              </a:spcBef>
              <a:spcAft>
                <a:spcPts val="0"/>
              </a:spcAft>
              <a:buNone/>
            </a:pPr>
            <a:endParaRPr lang="en-GB"/>
          </a:p>
          <a:p>
            <a:pPr marL="0" lvl="0" indent="0" algn="l" rtl="0">
              <a:spcBef>
                <a:spcPts val="0"/>
              </a:spcBef>
              <a:spcAft>
                <a:spcPts val="0"/>
              </a:spcAft>
              <a:buNone/>
            </a:pPr>
            <a:endParaRPr lang="en-GB"/>
          </a:p>
          <a:p>
            <a:endParaRPr lang="en-GB"/>
          </a:p>
        </p:txBody>
      </p:sp>
      <p:sp>
        <p:nvSpPr>
          <p:cNvPr id="4" name="Slide Number Placeholder 3"/>
          <p:cNvSpPr>
            <a:spLocks noGrp="1"/>
          </p:cNvSpPr>
          <p:nvPr>
            <p:ph type="sldNum" sz="quarter" idx="5"/>
          </p:nvPr>
        </p:nvSpPr>
        <p:spPr/>
        <p:txBody>
          <a:bodyPr/>
          <a:lstStyle/>
          <a:p>
            <a:fld id="{ED49131F-A197-47F9-BC84-F69BD5C7278D}" type="slidenum">
              <a:rPr lang="en-GB" smtClean="0"/>
              <a:t>57</a:t>
            </a:fld>
            <a:endParaRPr lang="en-GB"/>
          </a:p>
        </p:txBody>
      </p:sp>
    </p:spTree>
    <p:extLst>
      <p:ext uri="{BB962C8B-B14F-4D97-AF65-F5344CB8AC3E}">
        <p14:creationId xmlns:p14="http://schemas.microsoft.com/office/powerpoint/2010/main" val="426398022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cs typeface="Calibri"/>
              </a:rPr>
              <a:t>Section 7:</a:t>
            </a:r>
            <a:r>
              <a:rPr lang="en-GB" b="1"/>
              <a:t> </a:t>
            </a:r>
            <a:r>
              <a:rPr lang="en-GB" sz="1200"/>
              <a:t>Putting what we have learned all together</a:t>
            </a:r>
            <a:endParaRPr lang="en-GB">
              <a:cs typeface="Calibri" panose="020F0502020204030204"/>
            </a:endParaRPr>
          </a:p>
          <a:p>
            <a:endParaRPr lang="en-GB"/>
          </a:p>
          <a:p>
            <a:pPr marL="380365" indent="-380365">
              <a:buFont typeface="Arial" panose="020B0604020202020204" pitchFamily="34" charset="0"/>
              <a:buChar char="•"/>
            </a:pPr>
            <a:r>
              <a:rPr lang="en-GB" sz="1200"/>
              <a:t>Learning how to analyse the results of your research</a:t>
            </a:r>
            <a:endParaRPr lang="en-GB" sz="1200">
              <a:cs typeface="Calibri"/>
            </a:endParaRPr>
          </a:p>
          <a:p>
            <a:pPr marL="380365" indent="-380365">
              <a:buFont typeface="Arial" panose="020B0604020202020204" pitchFamily="34" charset="0"/>
              <a:buChar char="•"/>
            </a:pPr>
            <a:r>
              <a:rPr lang="en-GB" sz="1200"/>
              <a:t>Problem solving ways to put the results </a:t>
            </a:r>
            <a:r>
              <a:rPr lang="en-GB"/>
              <a:t>of the research</a:t>
            </a:r>
            <a:r>
              <a:rPr lang="en-GB" sz="1200"/>
              <a:t> into action</a:t>
            </a:r>
            <a:endParaRPr lang="en-GB" sz="1200">
              <a:cs typeface="Calibri" panose="020F0502020204030204"/>
            </a:endParaRPr>
          </a:p>
          <a:p>
            <a:endParaRPr lang="en-GB"/>
          </a:p>
        </p:txBody>
      </p:sp>
      <p:sp>
        <p:nvSpPr>
          <p:cNvPr id="4" name="Slide Number Placeholder 3"/>
          <p:cNvSpPr>
            <a:spLocks noGrp="1"/>
          </p:cNvSpPr>
          <p:nvPr>
            <p:ph type="sldNum" sz="quarter" idx="5"/>
          </p:nvPr>
        </p:nvSpPr>
        <p:spPr/>
        <p:txBody>
          <a:bodyPr/>
          <a:lstStyle/>
          <a:p>
            <a:fld id="{ED49131F-A197-47F9-BC84-F69BD5C7278D}" type="slidenum">
              <a:rPr lang="en-GB" smtClean="0"/>
              <a:t>58</a:t>
            </a:fld>
            <a:endParaRPr lang="en-GB"/>
          </a:p>
        </p:txBody>
      </p:sp>
    </p:spTree>
    <p:extLst>
      <p:ext uri="{BB962C8B-B14F-4D97-AF65-F5344CB8AC3E}">
        <p14:creationId xmlns:p14="http://schemas.microsoft.com/office/powerpoint/2010/main" val="197411867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cs typeface="Calibri"/>
              </a:rPr>
              <a:t>Notes: Qualitative Results</a:t>
            </a:r>
            <a:endParaRPr lang="en-US"/>
          </a:p>
          <a:p>
            <a:endParaRPr lang="en-GB" b="1">
              <a:cs typeface="Calibri"/>
            </a:endParaRPr>
          </a:p>
          <a:p>
            <a:r>
              <a:rPr lang="en-GB">
                <a:cs typeface="Calibri"/>
              </a:rPr>
              <a:t>Follow this slide and support the group to look at the qualitative results and identify any similarities and themes.</a:t>
            </a:r>
          </a:p>
        </p:txBody>
      </p:sp>
      <p:sp>
        <p:nvSpPr>
          <p:cNvPr id="4" name="Slide Number Placeholder 3"/>
          <p:cNvSpPr>
            <a:spLocks noGrp="1"/>
          </p:cNvSpPr>
          <p:nvPr>
            <p:ph type="sldNum" sz="quarter" idx="5"/>
          </p:nvPr>
        </p:nvSpPr>
        <p:spPr/>
        <p:txBody>
          <a:bodyPr/>
          <a:lstStyle/>
          <a:p>
            <a:fld id="{ED49131F-A197-47F9-BC84-F69BD5C7278D}" type="slidenum">
              <a:rPr lang="en-GB" smtClean="0"/>
              <a:t>59</a:t>
            </a:fld>
            <a:endParaRPr lang="en-GB"/>
          </a:p>
        </p:txBody>
      </p:sp>
    </p:spTree>
    <p:extLst>
      <p:ext uri="{BB962C8B-B14F-4D97-AF65-F5344CB8AC3E}">
        <p14:creationId xmlns:p14="http://schemas.microsoft.com/office/powerpoint/2010/main" val="1659890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D49131F-A197-47F9-BC84-F69BD5C7278D}" type="slidenum">
              <a:rPr lang="en-GB" smtClean="0"/>
              <a:t>6</a:t>
            </a:fld>
            <a:endParaRPr lang="en-GB"/>
          </a:p>
        </p:txBody>
      </p:sp>
    </p:spTree>
    <p:extLst>
      <p:ext uri="{BB962C8B-B14F-4D97-AF65-F5344CB8AC3E}">
        <p14:creationId xmlns:p14="http://schemas.microsoft.com/office/powerpoint/2010/main" val="3671973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Notes: Quantitative Results</a:t>
            </a:r>
            <a:endParaRPr lang="en-US"/>
          </a:p>
          <a:p>
            <a:endParaRPr lang="en-GB"/>
          </a:p>
          <a:p>
            <a:r>
              <a:rPr lang="en-GB"/>
              <a:t>Support the group to look at the quantitative results and identify any similarities and themes. Discuss if there are any results that surprise the group? </a:t>
            </a:r>
            <a:endParaRPr lang="en-US">
              <a:cs typeface="Calibri"/>
            </a:endParaRPr>
          </a:p>
        </p:txBody>
      </p:sp>
      <p:sp>
        <p:nvSpPr>
          <p:cNvPr id="4" name="Slide Number Placeholder 3"/>
          <p:cNvSpPr>
            <a:spLocks noGrp="1"/>
          </p:cNvSpPr>
          <p:nvPr>
            <p:ph type="sldNum" sz="quarter" idx="5"/>
          </p:nvPr>
        </p:nvSpPr>
        <p:spPr/>
        <p:txBody>
          <a:bodyPr/>
          <a:lstStyle/>
          <a:p>
            <a:fld id="{ED49131F-A197-47F9-BC84-F69BD5C7278D}" type="slidenum">
              <a:rPr lang="en-GB" smtClean="0"/>
              <a:t>60</a:t>
            </a:fld>
            <a:endParaRPr lang="en-GB"/>
          </a:p>
        </p:txBody>
      </p:sp>
    </p:spTree>
    <p:extLst>
      <p:ext uri="{BB962C8B-B14F-4D97-AF65-F5344CB8AC3E}">
        <p14:creationId xmlns:p14="http://schemas.microsoft.com/office/powerpoint/2010/main" val="347882265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Notes: Analysing your results</a:t>
            </a:r>
            <a:endParaRPr lang="en-US">
              <a:cs typeface="Calibri" panose="020F0502020204030204"/>
            </a:endParaRPr>
          </a:p>
          <a:p>
            <a:endParaRPr lang="en-GB"/>
          </a:p>
          <a:p>
            <a:r>
              <a:rPr lang="en-GB"/>
              <a:t>Support the group to</a:t>
            </a:r>
            <a:r>
              <a:rPr lang="en-GB" baseline="0"/>
              <a:t> consider how </a:t>
            </a:r>
            <a:r>
              <a:rPr lang="en-GB"/>
              <a:t>they are </a:t>
            </a:r>
            <a:r>
              <a:rPr lang="en-GB" baseline="0"/>
              <a:t>going to analyse your results.</a:t>
            </a:r>
            <a:r>
              <a:rPr lang="en-GB"/>
              <a:t> - this could be on paper, or by using an online tool to collate the results. </a:t>
            </a:r>
            <a:endParaRPr lang="en-US">
              <a:cs typeface="Calibri" panose="020F0502020204030204"/>
            </a:endParaRPr>
          </a:p>
          <a:p>
            <a:endParaRPr lang="en-GB"/>
          </a:p>
          <a:p>
            <a:pPr marL="171450" indent="-171450"/>
            <a:r>
              <a:rPr lang="en-GB" baseline="0"/>
              <a:t>It could be that some people </a:t>
            </a:r>
            <a:r>
              <a:rPr lang="en-GB"/>
              <a:t>would like to look at the numerical data and draw</a:t>
            </a:r>
            <a:r>
              <a:rPr lang="en-GB" baseline="0"/>
              <a:t> graphs</a:t>
            </a:r>
            <a:r>
              <a:rPr lang="en-GB"/>
              <a:t>, </a:t>
            </a:r>
            <a:r>
              <a:rPr lang="en-GB" baseline="0"/>
              <a:t>and others will like to look at the </a:t>
            </a:r>
            <a:r>
              <a:rPr lang="en-GB"/>
              <a:t>answers</a:t>
            </a:r>
            <a:r>
              <a:rPr lang="en-GB" baseline="0"/>
              <a:t> to the open ended questions</a:t>
            </a:r>
            <a:r>
              <a:rPr lang="en-GB"/>
              <a:t> and pull out any themes</a:t>
            </a:r>
            <a:r>
              <a:rPr lang="en-GB" baseline="0"/>
              <a:t>.</a:t>
            </a:r>
            <a:r>
              <a:rPr lang="en-GB"/>
              <a:t> </a:t>
            </a:r>
            <a:endParaRPr lang="en-GB">
              <a:cs typeface="Calibri" panose="020F0502020204030204"/>
            </a:endParaRPr>
          </a:p>
          <a:p>
            <a:pPr marL="171450" indent="-171450"/>
            <a:r>
              <a:rPr lang="en-GB"/>
              <a:t>Encourage the team to work together and </a:t>
            </a:r>
            <a:r>
              <a:rPr lang="en-GB" baseline="0"/>
              <a:t>share out the roles</a:t>
            </a:r>
            <a:r>
              <a:rPr lang="en-GB"/>
              <a:t> as required</a:t>
            </a:r>
            <a:r>
              <a:rPr lang="en-GB" baseline="0"/>
              <a:t>.</a:t>
            </a:r>
            <a:endParaRPr lang="en-GB">
              <a:cs typeface="Calibri" panose="020F0502020204030204"/>
            </a:endParaRPr>
          </a:p>
          <a:p>
            <a:pPr marL="171450" lvl="0" indent="-171450" algn="l" rtl="0">
              <a:spcBef>
                <a:spcPts val="0"/>
              </a:spcBef>
              <a:spcAft>
                <a:spcPts val="0"/>
              </a:spcAft>
            </a:pPr>
            <a:endParaRPr lang="en-GB" baseline="0"/>
          </a:p>
          <a:p>
            <a:pPr lvl="0" algn="l" rtl="0">
              <a:spcBef>
                <a:spcPts val="0"/>
              </a:spcBef>
              <a:spcAft>
                <a:spcPts val="0"/>
              </a:spcAft>
              <a:buNone/>
            </a:pPr>
            <a:endParaRPr lang="en-GB">
              <a:cs typeface="Calibri" panose="020F0502020204030204"/>
            </a:endParaRPr>
          </a:p>
        </p:txBody>
      </p:sp>
      <p:sp>
        <p:nvSpPr>
          <p:cNvPr id="4" name="Slide Number Placeholder 3"/>
          <p:cNvSpPr>
            <a:spLocks noGrp="1"/>
          </p:cNvSpPr>
          <p:nvPr>
            <p:ph type="sldNum" sz="quarter" idx="5"/>
          </p:nvPr>
        </p:nvSpPr>
        <p:spPr/>
        <p:txBody>
          <a:bodyPr/>
          <a:lstStyle/>
          <a:p>
            <a:fld id="{ED49131F-A197-47F9-BC84-F69BD5C7278D}" type="slidenum">
              <a:rPr lang="en-GB" smtClean="0"/>
              <a:t>61</a:t>
            </a:fld>
            <a:endParaRPr lang="en-GB"/>
          </a:p>
        </p:txBody>
      </p:sp>
    </p:spTree>
    <p:extLst>
      <p:ext uri="{BB962C8B-B14F-4D97-AF65-F5344CB8AC3E}">
        <p14:creationId xmlns:p14="http://schemas.microsoft.com/office/powerpoint/2010/main" val="27393203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cs typeface="Calibri"/>
              </a:rPr>
              <a:t>Notes:  Agreeing next steps</a:t>
            </a:r>
            <a:endParaRPr lang="en-GB">
              <a:cs typeface="Calibri"/>
            </a:endParaRPr>
          </a:p>
          <a:p>
            <a:endParaRPr lang="en-GB" b="1">
              <a:cs typeface="Calibri"/>
            </a:endParaRPr>
          </a:p>
          <a:p>
            <a:r>
              <a:rPr lang="en-GB">
                <a:cs typeface="Calibri"/>
              </a:rPr>
              <a:t>This slide gives time to open</a:t>
            </a:r>
            <a:r>
              <a:rPr lang="en-GB" baseline="0"/>
              <a:t> up the discussion with the group on how they can use the research to make things better at school and</a:t>
            </a:r>
            <a:r>
              <a:rPr lang="en-GB"/>
              <a:t>/or</a:t>
            </a:r>
            <a:r>
              <a:rPr lang="en-GB" baseline="0"/>
              <a:t> in the community.</a:t>
            </a:r>
            <a:endParaRPr lang="en-GB" baseline="0">
              <a:cs typeface="Calibri"/>
            </a:endParaRPr>
          </a:p>
          <a:p>
            <a:r>
              <a:rPr lang="en-GB">
                <a:cs typeface="Calibri"/>
              </a:rPr>
              <a:t>Young people may wish to creatively conclude their research results, such as making a poster with the results, filming a short video or writing a blog post about the research conclusions.   </a:t>
            </a:r>
          </a:p>
          <a:p>
            <a:endParaRPr lang="en-GB">
              <a:cs typeface="Calibri"/>
            </a:endParaRPr>
          </a:p>
        </p:txBody>
      </p:sp>
      <p:sp>
        <p:nvSpPr>
          <p:cNvPr id="4" name="Slide Number Placeholder 3"/>
          <p:cNvSpPr>
            <a:spLocks noGrp="1"/>
          </p:cNvSpPr>
          <p:nvPr>
            <p:ph type="sldNum" sz="quarter" idx="5"/>
          </p:nvPr>
        </p:nvSpPr>
        <p:spPr/>
        <p:txBody>
          <a:bodyPr/>
          <a:lstStyle/>
          <a:p>
            <a:fld id="{ED49131F-A197-47F9-BC84-F69BD5C7278D}" type="slidenum">
              <a:rPr lang="en-GB" smtClean="0"/>
              <a:t>62</a:t>
            </a:fld>
            <a:endParaRPr lang="en-GB"/>
          </a:p>
        </p:txBody>
      </p:sp>
    </p:spTree>
    <p:extLst>
      <p:ext uri="{BB962C8B-B14F-4D97-AF65-F5344CB8AC3E}">
        <p14:creationId xmlns:p14="http://schemas.microsoft.com/office/powerpoint/2010/main" val="268256468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cs typeface="Calibri"/>
              </a:rPr>
              <a:t>Notes: Making a plan</a:t>
            </a:r>
            <a:endParaRPr lang="en-GB" b="1"/>
          </a:p>
          <a:p>
            <a:r>
              <a:rPr lang="en-GB"/>
              <a:t>This activity gives space to create the final plan on what you are goin</a:t>
            </a:r>
            <a:r>
              <a:rPr lang="en-GB" baseline="0"/>
              <a:t>g to do.</a:t>
            </a:r>
            <a:r>
              <a:rPr lang="en-GB"/>
              <a:t> </a:t>
            </a:r>
            <a:endParaRPr lang="en-GB" b="1" baseline="0">
              <a:cs typeface="Calibri"/>
            </a:endParaRPr>
          </a:p>
          <a:p>
            <a:pPr marL="171450" lvl="0" indent="-171450" algn="l" rtl="0">
              <a:spcBef>
                <a:spcPts val="0"/>
              </a:spcBef>
              <a:spcAft>
                <a:spcPts val="0"/>
              </a:spcAft>
            </a:pPr>
            <a:r>
              <a:rPr lang="en-GB" baseline="0"/>
              <a:t>Young people could draw out a table like this one and work together to answer the questions.</a:t>
            </a:r>
            <a:endParaRPr lang="en-GB" baseline="0">
              <a:cs typeface="Calibri"/>
            </a:endParaRPr>
          </a:p>
          <a:p>
            <a:pPr marL="0" lvl="0" indent="0" algn="l" rtl="0">
              <a:spcBef>
                <a:spcPts val="0"/>
              </a:spcBef>
              <a:spcAft>
                <a:spcPts val="0"/>
              </a:spcAft>
              <a:buNone/>
            </a:pPr>
            <a:endParaRPr lang="en-GB"/>
          </a:p>
          <a:p>
            <a:pPr marL="171450" indent="-171450"/>
            <a:r>
              <a:rPr lang="en-GB" baseline="0"/>
              <a:t>For your action plan </a:t>
            </a:r>
            <a:r>
              <a:rPr lang="en-GB"/>
              <a:t>it may be useful to</a:t>
            </a:r>
            <a:r>
              <a:rPr lang="en-GB" baseline="0"/>
              <a:t> think about:</a:t>
            </a:r>
            <a:endParaRPr lang="en-GB" baseline="0">
              <a:cs typeface="Calibri"/>
            </a:endParaRPr>
          </a:p>
          <a:p>
            <a:pPr marL="628650" lvl="1" indent="-171450" algn="l" rtl="0">
              <a:spcBef>
                <a:spcPts val="0"/>
              </a:spcBef>
              <a:spcAft>
                <a:spcPts val="0"/>
              </a:spcAft>
            </a:pPr>
            <a:r>
              <a:rPr lang="en-GB"/>
              <a:t>Your aim – what are you wanting to change?</a:t>
            </a:r>
            <a:endParaRPr lang="en-GB">
              <a:cs typeface="Calibri"/>
            </a:endParaRPr>
          </a:p>
          <a:p>
            <a:pPr marL="628650" lvl="1" indent="-171450" algn="l" rtl="0">
              <a:spcBef>
                <a:spcPts val="0"/>
              </a:spcBef>
              <a:spcAft>
                <a:spcPts val="0"/>
              </a:spcAft>
            </a:pPr>
            <a:r>
              <a:rPr lang="en-GB"/>
              <a:t>Why you feel this is important?</a:t>
            </a:r>
            <a:endParaRPr lang="en-GB">
              <a:cs typeface="Calibri"/>
            </a:endParaRPr>
          </a:p>
          <a:p>
            <a:pPr marL="628650" lvl="1" indent="-171450" algn="l" rtl="0">
              <a:spcBef>
                <a:spcPts val="0"/>
              </a:spcBef>
              <a:spcAft>
                <a:spcPts val="0"/>
              </a:spcAft>
            </a:pPr>
            <a:r>
              <a:rPr lang="en-GB"/>
              <a:t>How will we know its been a success?</a:t>
            </a:r>
            <a:endParaRPr lang="en-GB">
              <a:cs typeface="Calibri"/>
            </a:endParaRPr>
          </a:p>
          <a:p>
            <a:pPr marL="628650" lvl="1" indent="-171450" algn="l" rtl="0">
              <a:spcBef>
                <a:spcPts val="0"/>
              </a:spcBef>
              <a:spcAft>
                <a:spcPts val="0"/>
              </a:spcAft>
            </a:pPr>
            <a:r>
              <a:rPr lang="en-GB"/>
              <a:t>Actions?</a:t>
            </a:r>
            <a:endParaRPr lang="en-GB">
              <a:cs typeface="Calibri"/>
            </a:endParaRPr>
          </a:p>
          <a:p>
            <a:pPr marL="628650" lvl="1" indent="-171450" algn="l" rtl="0">
              <a:spcBef>
                <a:spcPts val="0"/>
              </a:spcBef>
              <a:spcAft>
                <a:spcPts val="0"/>
              </a:spcAft>
            </a:pPr>
            <a:r>
              <a:rPr lang="en-GB"/>
              <a:t>Support we need to make it successful</a:t>
            </a:r>
            <a:endParaRPr lang="en-GB">
              <a:cs typeface="Calibri"/>
            </a:endParaRPr>
          </a:p>
          <a:p>
            <a:endParaRPr lang="en-GB"/>
          </a:p>
        </p:txBody>
      </p:sp>
      <p:sp>
        <p:nvSpPr>
          <p:cNvPr id="4" name="Slide Number Placeholder 3"/>
          <p:cNvSpPr>
            <a:spLocks noGrp="1"/>
          </p:cNvSpPr>
          <p:nvPr>
            <p:ph type="sldNum" sz="quarter" idx="5"/>
          </p:nvPr>
        </p:nvSpPr>
        <p:spPr/>
        <p:txBody>
          <a:bodyPr/>
          <a:lstStyle/>
          <a:p>
            <a:fld id="{ED49131F-A197-47F9-BC84-F69BD5C7278D}" type="slidenum">
              <a:rPr lang="en-GB" smtClean="0"/>
              <a:t>63</a:t>
            </a:fld>
            <a:endParaRPr lang="en-GB"/>
          </a:p>
        </p:txBody>
      </p:sp>
    </p:spTree>
    <p:extLst>
      <p:ext uri="{BB962C8B-B14F-4D97-AF65-F5344CB8AC3E}">
        <p14:creationId xmlns:p14="http://schemas.microsoft.com/office/powerpoint/2010/main" val="20923604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Notes: </a:t>
            </a:r>
            <a:r>
              <a:rPr lang="en-GB"/>
              <a:t>It is important to have a feedback loop to the people that you involved in your social research and tell them what you are going to do as a result of speaking to them. </a:t>
            </a:r>
            <a:endParaRPr lang="en-US"/>
          </a:p>
          <a:p>
            <a:r>
              <a:rPr lang="en-GB"/>
              <a:t>This is important because it means that people will feel their opinions are valued, they will feel a sense of belonging in terms of what you are doing next and they are more likely to participate in more research again. </a:t>
            </a:r>
            <a:endParaRPr lang="en-US"/>
          </a:p>
          <a:p>
            <a:r>
              <a:rPr lang="en-GB"/>
              <a:t>They will also be more likely to want to be involved in anything you are doing next because they have a sense of ownership because they have been included in the decision making.</a:t>
            </a:r>
            <a:endParaRPr lang="en-US">
              <a:cs typeface="Calibri"/>
            </a:endParaRPr>
          </a:p>
          <a:p>
            <a:pPr marL="0" lvl="0" indent="0" algn="l" rtl="0">
              <a:spcBef>
                <a:spcPts val="0"/>
              </a:spcBef>
              <a:spcAft>
                <a:spcPts val="0"/>
              </a:spcAft>
              <a:buNone/>
            </a:pPr>
            <a:endParaRPr lang="en-GB"/>
          </a:p>
          <a:p>
            <a:r>
              <a:rPr lang="en-GB" b="1">
                <a:cs typeface="Calibri"/>
              </a:rPr>
              <a:t>Discussion Activity:</a:t>
            </a:r>
            <a:endParaRPr lang="en-GB">
              <a:cs typeface="Calibri"/>
            </a:endParaRPr>
          </a:p>
          <a:p>
            <a:pPr marL="171450" indent="-171450"/>
            <a:r>
              <a:rPr lang="en-GB"/>
              <a:t>Explain to the</a:t>
            </a:r>
            <a:r>
              <a:rPr lang="en-GB" baseline="0"/>
              <a:t> group </a:t>
            </a:r>
            <a:r>
              <a:rPr lang="en-GB"/>
              <a:t>why </a:t>
            </a:r>
            <a:r>
              <a:rPr lang="en-GB" baseline="0"/>
              <a:t>it is important to feedback to people on what you have found out and what you are going to do about it</a:t>
            </a:r>
            <a:r>
              <a:rPr lang="en-GB"/>
              <a:t>.</a:t>
            </a:r>
            <a:endParaRPr lang="en-GB" baseline="0">
              <a:cs typeface="Calibri"/>
            </a:endParaRPr>
          </a:p>
          <a:p>
            <a:pPr marL="171450" indent="-171450">
              <a:buFont typeface="Arial"/>
              <a:buChar char="•"/>
            </a:pPr>
            <a:r>
              <a:rPr lang="en-GB" baseline="0"/>
              <a:t>ask why they think it is important to do this?</a:t>
            </a:r>
            <a:r>
              <a:rPr lang="en-GB"/>
              <a:t> </a:t>
            </a:r>
            <a:r>
              <a:rPr lang="en-GB" baseline="0"/>
              <a:t> See info below for concepts to consider sharing</a:t>
            </a:r>
            <a:endParaRPr lang="en-GB" baseline="0">
              <a:cs typeface="Calibri" panose="020F0502020204030204"/>
            </a:endParaRPr>
          </a:p>
          <a:p>
            <a:pPr marL="171450" indent="-171450">
              <a:buFont typeface="Arial"/>
              <a:buChar char="•"/>
            </a:pPr>
            <a:r>
              <a:rPr lang="en-GB" baseline="0"/>
              <a:t>who do they think they need to feedback to?</a:t>
            </a:r>
            <a:r>
              <a:rPr lang="en-GB"/>
              <a:t> </a:t>
            </a:r>
            <a:r>
              <a:rPr lang="en-GB" baseline="0"/>
              <a:t> And what is the best way to do this?</a:t>
            </a:r>
            <a:endParaRPr lang="en-GB" baseline="0">
              <a:cs typeface="Calibri" panose="020F0502020204030204"/>
            </a:endParaRPr>
          </a:p>
          <a:p>
            <a:pPr marL="171450" lvl="0" indent="-171450" algn="l" rtl="0">
              <a:spcBef>
                <a:spcPts val="0"/>
              </a:spcBef>
              <a:spcAft>
                <a:spcPts val="0"/>
              </a:spcAft>
              <a:buFont typeface="Arial"/>
              <a:buChar char="•"/>
            </a:pPr>
            <a:r>
              <a:rPr lang="en-GB" baseline="0"/>
              <a:t>do you need to consider how often you will feedback on the action plan/ project work?</a:t>
            </a:r>
            <a:endParaRPr lang="en-GB">
              <a:cs typeface="Calibri" panose="020F0502020204030204"/>
            </a:endParaRPr>
          </a:p>
          <a:p>
            <a:pPr marL="0" lvl="0" indent="0" algn="l" rtl="0">
              <a:spcBef>
                <a:spcPts val="0"/>
              </a:spcBef>
              <a:spcAft>
                <a:spcPts val="0"/>
              </a:spcAft>
              <a:buNone/>
            </a:pPr>
            <a:endParaRPr lang="en-GB"/>
          </a:p>
          <a:p>
            <a:pPr marL="0" lvl="0" indent="0" algn="l" rtl="0">
              <a:spcBef>
                <a:spcPts val="0"/>
              </a:spcBef>
              <a:spcAft>
                <a:spcPts val="0"/>
              </a:spcAft>
              <a:buNone/>
            </a:pPr>
            <a:endParaRPr lang="en-GB">
              <a:cs typeface="Calibri"/>
            </a:endParaRPr>
          </a:p>
          <a:p>
            <a:endParaRPr lang="en-GB"/>
          </a:p>
        </p:txBody>
      </p:sp>
      <p:sp>
        <p:nvSpPr>
          <p:cNvPr id="4" name="Slide Number Placeholder 3"/>
          <p:cNvSpPr>
            <a:spLocks noGrp="1"/>
          </p:cNvSpPr>
          <p:nvPr>
            <p:ph type="sldNum" sz="quarter" idx="5"/>
          </p:nvPr>
        </p:nvSpPr>
        <p:spPr/>
        <p:txBody>
          <a:bodyPr/>
          <a:lstStyle/>
          <a:p>
            <a:fld id="{ED49131F-A197-47F9-BC84-F69BD5C7278D}" type="slidenum">
              <a:rPr lang="en-GB" smtClean="0"/>
              <a:t>64</a:t>
            </a:fld>
            <a:endParaRPr lang="en-GB"/>
          </a:p>
        </p:txBody>
      </p:sp>
    </p:spTree>
    <p:extLst>
      <p:ext uri="{BB962C8B-B14F-4D97-AF65-F5344CB8AC3E}">
        <p14:creationId xmlns:p14="http://schemas.microsoft.com/office/powerpoint/2010/main" val="19831041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cs typeface="Calibri"/>
              </a:rPr>
              <a:t>Notes: Presenting the Research Results </a:t>
            </a:r>
          </a:p>
          <a:p>
            <a:r>
              <a:rPr lang="en-GB" b="0" dirty="0">
                <a:cs typeface="Calibri"/>
              </a:rPr>
              <a:t>Now you have reached the end of this resource - </a:t>
            </a:r>
            <a:r>
              <a:rPr lang="en-GB" dirty="0">
                <a:cs typeface="Calibri"/>
              </a:rPr>
              <a:t>Depending on the topic, the group may have different ways that they wish to present their findings. </a:t>
            </a:r>
            <a:endParaRPr lang="en-GB" b="1" dirty="0">
              <a:cs typeface="Calibri"/>
            </a:endParaRPr>
          </a:p>
          <a:p>
            <a:r>
              <a:rPr lang="en-GB" dirty="0">
                <a:cs typeface="Calibri"/>
              </a:rPr>
              <a:t>This may be by hosting an event, speaking to local authority officers or heads of establishments, writing a report, making a presentation or poster. </a:t>
            </a:r>
          </a:p>
          <a:p>
            <a:r>
              <a:rPr lang="en-GB" dirty="0">
                <a:cs typeface="Calibri"/>
              </a:rPr>
              <a:t>Agree with the group how they would like to present their findings and who they would like to share them with – this may be a good opportunity to link with the local authority &amp; regional youth voice development groups.</a:t>
            </a:r>
          </a:p>
        </p:txBody>
      </p:sp>
      <p:sp>
        <p:nvSpPr>
          <p:cNvPr id="4" name="Slide Number Placeholder 3"/>
          <p:cNvSpPr>
            <a:spLocks noGrp="1"/>
          </p:cNvSpPr>
          <p:nvPr>
            <p:ph type="sldNum" sz="quarter" idx="5"/>
          </p:nvPr>
        </p:nvSpPr>
        <p:spPr/>
        <p:txBody>
          <a:bodyPr/>
          <a:lstStyle/>
          <a:p>
            <a:fld id="{ED49131F-A197-47F9-BC84-F69BD5C7278D}" type="slidenum">
              <a:rPr lang="en-GB" smtClean="0"/>
              <a:t>65</a:t>
            </a:fld>
            <a:endParaRPr lang="en-GB"/>
          </a:p>
        </p:txBody>
      </p:sp>
    </p:spTree>
    <p:extLst>
      <p:ext uri="{BB962C8B-B14F-4D97-AF65-F5344CB8AC3E}">
        <p14:creationId xmlns:p14="http://schemas.microsoft.com/office/powerpoint/2010/main" val="11568937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cs typeface="Times New Roman"/>
              </a:rPr>
              <a:t>If you already have a topic identified, you may wish to use the blank template slides at the end of this toolkit to add in information on the topic as appropriate. </a:t>
            </a:r>
          </a:p>
          <a:p>
            <a:endParaRPr lang="en-GB" dirty="0">
              <a:cs typeface="Calibri"/>
            </a:endParaRPr>
          </a:p>
        </p:txBody>
      </p:sp>
      <p:sp>
        <p:nvSpPr>
          <p:cNvPr id="4" name="Slide Number Placeholder 3"/>
          <p:cNvSpPr>
            <a:spLocks noGrp="1"/>
          </p:cNvSpPr>
          <p:nvPr>
            <p:ph type="sldNum" sz="quarter" idx="5"/>
          </p:nvPr>
        </p:nvSpPr>
        <p:spPr/>
        <p:txBody>
          <a:bodyPr/>
          <a:lstStyle/>
          <a:p>
            <a:fld id="{ED49131F-A197-47F9-BC84-F69BD5C7278D}" type="slidenum">
              <a:rPr lang="en-GB" smtClean="0"/>
              <a:t>66</a:t>
            </a:fld>
            <a:endParaRPr lang="en-GB"/>
          </a:p>
        </p:txBody>
      </p:sp>
    </p:spTree>
    <p:extLst>
      <p:ext uri="{BB962C8B-B14F-4D97-AF65-F5344CB8AC3E}">
        <p14:creationId xmlns:p14="http://schemas.microsoft.com/office/powerpoint/2010/main" val="204044768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cs typeface="Times New Roman"/>
              </a:rPr>
              <a:t>If you already have a topic identified, you may wish to use the blank template slides at the end of this toolkit to add in information on the topic as appropriate. </a:t>
            </a:r>
          </a:p>
          <a:p>
            <a:endParaRPr lang="en-GB" dirty="0">
              <a:cs typeface="Calibri"/>
            </a:endParaRPr>
          </a:p>
        </p:txBody>
      </p:sp>
      <p:sp>
        <p:nvSpPr>
          <p:cNvPr id="4" name="Slide Number Placeholder 3"/>
          <p:cNvSpPr>
            <a:spLocks noGrp="1"/>
          </p:cNvSpPr>
          <p:nvPr>
            <p:ph type="sldNum" sz="quarter" idx="5"/>
          </p:nvPr>
        </p:nvSpPr>
        <p:spPr/>
        <p:txBody>
          <a:bodyPr/>
          <a:lstStyle/>
          <a:p>
            <a:fld id="{ED49131F-A197-47F9-BC84-F69BD5C7278D}" type="slidenum">
              <a:rPr lang="en-GB" smtClean="0"/>
              <a:t>67</a:t>
            </a:fld>
            <a:endParaRPr lang="en-GB"/>
          </a:p>
        </p:txBody>
      </p:sp>
    </p:spTree>
    <p:extLst>
      <p:ext uri="{BB962C8B-B14F-4D97-AF65-F5344CB8AC3E}">
        <p14:creationId xmlns:p14="http://schemas.microsoft.com/office/powerpoint/2010/main" val="96517849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cs typeface="Times New Roman"/>
              </a:rPr>
              <a:t>If you already have a topic identified, you may wish to use the blank template slides at the end of this toolkit to add in information on the topic as appropriate. </a:t>
            </a:r>
          </a:p>
          <a:p>
            <a:endParaRPr lang="en-GB" dirty="0">
              <a:cs typeface="Calibri"/>
            </a:endParaRPr>
          </a:p>
        </p:txBody>
      </p:sp>
      <p:sp>
        <p:nvSpPr>
          <p:cNvPr id="4" name="Slide Number Placeholder 3"/>
          <p:cNvSpPr>
            <a:spLocks noGrp="1"/>
          </p:cNvSpPr>
          <p:nvPr>
            <p:ph type="sldNum" sz="quarter" idx="5"/>
          </p:nvPr>
        </p:nvSpPr>
        <p:spPr/>
        <p:txBody>
          <a:bodyPr/>
          <a:lstStyle/>
          <a:p>
            <a:fld id="{ED49131F-A197-47F9-BC84-F69BD5C7278D}" type="slidenum">
              <a:rPr lang="en-GB" smtClean="0"/>
              <a:t>68</a:t>
            </a:fld>
            <a:endParaRPr lang="en-GB"/>
          </a:p>
        </p:txBody>
      </p:sp>
    </p:spTree>
    <p:extLst>
      <p:ext uri="{BB962C8B-B14F-4D97-AF65-F5344CB8AC3E}">
        <p14:creationId xmlns:p14="http://schemas.microsoft.com/office/powerpoint/2010/main" val="1001387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a:effectLst/>
                <a:latin typeface="+mn-lt"/>
                <a:ea typeface="Times New Roman" panose="02020603050405020304" pitchFamily="18" charset="0"/>
                <a:cs typeface="Arial"/>
              </a:rPr>
              <a:t>Section 1: Understanding Youth Voice</a:t>
            </a:r>
          </a:p>
          <a:p>
            <a:endParaRPr lang="en-GB" sz="1800" b="1">
              <a:effectLst/>
              <a:latin typeface="+mn-lt"/>
              <a:ea typeface="Times New Roman" panose="02020603050405020304" pitchFamily="18" charset="0"/>
              <a:cs typeface="Times New Roman" panose="02020603050405020304" pitchFamily="18" charset="0"/>
            </a:endParaRPr>
          </a:p>
          <a:p>
            <a:r>
              <a:rPr lang="en-GB" sz="1800" b="0">
                <a:effectLst/>
                <a:latin typeface="+mn-lt"/>
                <a:ea typeface="Times New Roman" panose="02020603050405020304" pitchFamily="18" charset="0"/>
                <a:cs typeface="Arial"/>
              </a:rPr>
              <a:t>This section covers </a:t>
            </a:r>
            <a:r>
              <a:rPr lang="en-GB" sz="1800">
                <a:effectLst/>
                <a:latin typeface="+mn-lt"/>
                <a:ea typeface="Times New Roman" panose="02020603050405020304" pitchFamily="18" charset="0"/>
                <a:cs typeface="Arial"/>
              </a:rPr>
              <a:t>information on the Forth Valley and West Lothian geography including</a:t>
            </a:r>
            <a:r>
              <a:rPr lang="en-GB" sz="1800">
                <a:latin typeface="+mn-lt"/>
                <a:ea typeface="Times New Roman" panose="02020603050405020304" pitchFamily="18" charset="0"/>
                <a:cs typeface="Arial"/>
              </a:rPr>
              <a:t> </a:t>
            </a:r>
            <a:r>
              <a:rPr lang="en-GB" sz="1800">
                <a:effectLst/>
                <a:latin typeface="+mn-lt"/>
                <a:ea typeface="Times New Roman" panose="02020603050405020304" pitchFamily="18" charset="0"/>
                <a:cs typeface="Arial"/>
              </a:rPr>
              <a:t>local </a:t>
            </a:r>
            <a:r>
              <a:rPr lang="en-GB" sz="1800">
                <a:latin typeface="+mn-lt"/>
                <a:ea typeface="Times New Roman" panose="02020603050405020304" pitchFamily="18" charset="0"/>
                <a:cs typeface="Arial"/>
              </a:rPr>
              <a:t>authorities</a:t>
            </a:r>
            <a:r>
              <a:rPr lang="en-GB" sz="1800">
                <a:effectLst/>
                <a:latin typeface="+mn-lt"/>
                <a:ea typeface="Times New Roman" panose="02020603050405020304" pitchFamily="18" charset="0"/>
                <a:cs typeface="Arial"/>
              </a:rPr>
              <a:t> and region.</a:t>
            </a:r>
            <a:r>
              <a:rPr lang="en-GB" sz="1800">
                <a:latin typeface="+mn-lt"/>
                <a:ea typeface="Times New Roman" panose="02020603050405020304" pitchFamily="18" charset="0"/>
                <a:cs typeface="Arial"/>
              </a:rPr>
              <a:t> </a:t>
            </a:r>
            <a:endParaRPr lang="en-GB" sz="1800">
              <a:effectLst/>
              <a:latin typeface="+mn-lt"/>
              <a:ea typeface="Times New Roman" panose="02020603050405020304" pitchFamily="18" charset="0"/>
              <a:cs typeface="Arial"/>
            </a:endParaRPr>
          </a:p>
          <a:p>
            <a:r>
              <a:rPr lang="en-GB" sz="1800">
                <a:effectLst/>
                <a:latin typeface="+mn-lt"/>
                <a:ea typeface="Times New Roman" panose="02020603050405020304" pitchFamily="18" charset="0"/>
                <a:cs typeface="Arial"/>
              </a:rPr>
              <a:t>It highlights the regional Youth Voice Charter which was developed by young people</a:t>
            </a:r>
            <a:r>
              <a:rPr lang="en-GB" sz="1800">
                <a:latin typeface="+mn-lt"/>
                <a:ea typeface="Times New Roman" panose="02020603050405020304" pitchFamily="18" charset="0"/>
                <a:cs typeface="Arial"/>
              </a:rPr>
              <a:t> and aims to give young people an understanding of this regional approach to youth voice. </a:t>
            </a:r>
            <a:endParaRPr lang="en-GB" sz="1800">
              <a:effectLst/>
              <a:latin typeface="+mn-lt"/>
              <a:ea typeface="Times New Roman" panose="02020603050405020304" pitchFamily="18" charset="0"/>
              <a:cs typeface="Arial"/>
            </a:endParaRPr>
          </a:p>
          <a:p>
            <a:pPr marL="0" lvl="0" indent="0">
              <a:buFont typeface="Symbol" panose="05050102010706020507" pitchFamily="18" charset="2"/>
              <a:buNone/>
            </a:pPr>
            <a:endParaRPr lang="en-GB" sz="1800">
              <a:effectLst/>
              <a:latin typeface="+mn-lt"/>
              <a:ea typeface="Times New Roman" panose="02020603050405020304" pitchFamily="18" charset="0"/>
              <a:cs typeface="Times New Roman" panose="02020603050405020304" pitchFamily="18" charset="0"/>
            </a:endParaRPr>
          </a:p>
          <a:p>
            <a:pPr marL="0" lvl="0" indent="0">
              <a:buFont typeface="Symbol" panose="05050102010706020507" pitchFamily="18" charset="2"/>
              <a:buNone/>
            </a:pPr>
            <a:endParaRPr lang="en-GB" sz="1800">
              <a:effectLst/>
              <a:latin typeface="+mn-lt"/>
              <a:ea typeface="Times New Roman" panose="02020603050405020304" pitchFamily="18" charset="0"/>
              <a:cs typeface="Times New Roman" panose="02020603050405020304" pitchFamily="18" charset="0"/>
            </a:endParaRPr>
          </a:p>
          <a:p>
            <a:endParaRPr lang="en-GB">
              <a:latin typeface="+mn-lt"/>
            </a:endParaRPr>
          </a:p>
        </p:txBody>
      </p:sp>
      <p:sp>
        <p:nvSpPr>
          <p:cNvPr id="4" name="Slide Number Placeholder 3"/>
          <p:cNvSpPr>
            <a:spLocks noGrp="1"/>
          </p:cNvSpPr>
          <p:nvPr>
            <p:ph type="sldNum" sz="quarter" idx="5"/>
          </p:nvPr>
        </p:nvSpPr>
        <p:spPr/>
        <p:txBody>
          <a:bodyPr/>
          <a:lstStyle/>
          <a:p>
            <a:fld id="{ED49131F-A197-47F9-BC84-F69BD5C7278D}" type="slidenum">
              <a:rPr lang="en-GB" smtClean="0"/>
              <a:t>7</a:t>
            </a:fld>
            <a:endParaRPr lang="en-GB"/>
          </a:p>
        </p:txBody>
      </p:sp>
    </p:spTree>
    <p:extLst>
      <p:ext uri="{BB962C8B-B14F-4D97-AF65-F5344CB8AC3E}">
        <p14:creationId xmlns:p14="http://schemas.microsoft.com/office/powerpoint/2010/main" val="17462038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Facilitator Notes: </a:t>
            </a:r>
            <a:r>
              <a:rPr lang="en-GB"/>
              <a:t>Read through above slide, highlighting the importance of youth voice.</a:t>
            </a:r>
          </a:p>
          <a:p>
            <a:r>
              <a:rPr lang="en-GB"/>
              <a:t> </a:t>
            </a:r>
          </a:p>
          <a:p>
            <a:r>
              <a:rPr lang="en-GB"/>
              <a:t>You should place emphasis on how consultation with children and young people allows change to happen - when it is done in a genuine, meaningful and representative way.</a:t>
            </a:r>
          </a:p>
          <a:p>
            <a:endParaRPr lang="en-GB"/>
          </a:p>
        </p:txBody>
      </p:sp>
      <p:sp>
        <p:nvSpPr>
          <p:cNvPr id="4" name="Slide Number Placeholder 3"/>
          <p:cNvSpPr>
            <a:spLocks noGrp="1"/>
          </p:cNvSpPr>
          <p:nvPr>
            <p:ph type="sldNum" sz="quarter" idx="5"/>
          </p:nvPr>
        </p:nvSpPr>
        <p:spPr/>
        <p:txBody>
          <a:bodyPr/>
          <a:lstStyle/>
          <a:p>
            <a:fld id="{BA3C5A9C-1EDE-4F57-8013-6E36B0A3A2EB}" type="slidenum">
              <a:rPr lang="en-GB" smtClean="0"/>
              <a:t>8</a:t>
            </a:fld>
            <a:endParaRPr lang="en-GB"/>
          </a:p>
        </p:txBody>
      </p:sp>
    </p:spTree>
    <p:extLst>
      <p:ext uri="{BB962C8B-B14F-4D97-AF65-F5344CB8AC3E}">
        <p14:creationId xmlns:p14="http://schemas.microsoft.com/office/powerpoint/2010/main" val="796216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Facilitator Notes: </a:t>
            </a:r>
            <a:r>
              <a:rPr lang="en-GB" b="0"/>
              <a:t>This slide is i</a:t>
            </a:r>
            <a:r>
              <a:rPr lang="en-GB"/>
              <a:t>ntroducing the idea of Stirling, Clacks, Falkirk and West Lothian are 4 local authorities belonging to a region.</a:t>
            </a:r>
          </a:p>
          <a:p>
            <a:endParaRPr lang="en-GB"/>
          </a:p>
          <a:p>
            <a:r>
              <a:rPr lang="en-GB"/>
              <a:t>You may wish to </a:t>
            </a:r>
            <a:r>
              <a:rPr lang="en-GB" i="0"/>
              <a:t>ask young people to locate where they are from, can they find it on this map, and have they heard of a region before? </a:t>
            </a:r>
          </a:p>
          <a:p>
            <a:endParaRPr lang="en-GB" i="0"/>
          </a:p>
          <a:p>
            <a:r>
              <a:rPr lang="en-GB" i="0"/>
              <a:t>You may wish to ask young people why it could be helpful to have a regional approach to young voice – for example, young people may have the same concerns across the area, and therefore strength in numbers to have their voices heard and recognised at a regional level. </a:t>
            </a:r>
          </a:p>
        </p:txBody>
      </p:sp>
      <p:sp>
        <p:nvSpPr>
          <p:cNvPr id="4" name="Slide Number Placeholder 3"/>
          <p:cNvSpPr>
            <a:spLocks noGrp="1"/>
          </p:cNvSpPr>
          <p:nvPr>
            <p:ph type="sldNum" sz="quarter" idx="5"/>
          </p:nvPr>
        </p:nvSpPr>
        <p:spPr/>
        <p:txBody>
          <a:bodyPr/>
          <a:lstStyle/>
          <a:p>
            <a:fld id="{BA3C5A9C-1EDE-4F57-8013-6E36B0A3A2EB}" type="slidenum">
              <a:rPr lang="en-GB" smtClean="0"/>
              <a:t>9</a:t>
            </a:fld>
            <a:endParaRPr lang="en-GB"/>
          </a:p>
        </p:txBody>
      </p:sp>
    </p:spTree>
    <p:extLst>
      <p:ext uri="{BB962C8B-B14F-4D97-AF65-F5344CB8AC3E}">
        <p14:creationId xmlns:p14="http://schemas.microsoft.com/office/powerpoint/2010/main" val="2075553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476E0-F8D3-15B8-8E21-1241654CE87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CF7912E6-0FA6-B379-D072-15368C1FEF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46F146A8-6E1D-8987-4F96-5250164CE79D}"/>
              </a:ext>
            </a:extLst>
          </p:cNvPr>
          <p:cNvSpPr>
            <a:spLocks noGrp="1"/>
          </p:cNvSpPr>
          <p:nvPr>
            <p:ph type="dt" sz="half" idx="10"/>
          </p:nvPr>
        </p:nvSpPr>
        <p:spPr/>
        <p:txBody>
          <a:bodyPr/>
          <a:lstStyle/>
          <a:p>
            <a:fld id="{EEE7A4F4-8565-43C6-AC62-BA1B4C0D098C}" type="datetimeFigureOut">
              <a:rPr lang="en-GB" smtClean="0"/>
              <a:t>15/01/2024</a:t>
            </a:fld>
            <a:endParaRPr lang="en-GB"/>
          </a:p>
        </p:txBody>
      </p:sp>
      <p:sp>
        <p:nvSpPr>
          <p:cNvPr id="5" name="Footer Placeholder 4">
            <a:extLst>
              <a:ext uri="{FF2B5EF4-FFF2-40B4-BE49-F238E27FC236}">
                <a16:creationId xmlns:a16="http://schemas.microsoft.com/office/drawing/2014/main" id="{F06233FF-EE56-BC9B-E998-C3E6DB4CA5E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16FE332-71DC-C86E-6DC2-DEE9503C485B}"/>
              </a:ext>
            </a:extLst>
          </p:cNvPr>
          <p:cNvSpPr>
            <a:spLocks noGrp="1"/>
          </p:cNvSpPr>
          <p:nvPr>
            <p:ph type="sldNum" sz="quarter" idx="12"/>
          </p:nvPr>
        </p:nvSpPr>
        <p:spPr/>
        <p:txBody>
          <a:bodyPr/>
          <a:lstStyle/>
          <a:p>
            <a:fld id="{D18B5F55-E573-4680-9AA2-891FFDD0ACED}" type="slidenum">
              <a:rPr lang="en-GB" smtClean="0"/>
              <a:t>‹#›</a:t>
            </a:fld>
            <a:endParaRPr lang="en-GB"/>
          </a:p>
        </p:txBody>
      </p:sp>
    </p:spTree>
    <p:extLst>
      <p:ext uri="{BB962C8B-B14F-4D97-AF65-F5344CB8AC3E}">
        <p14:creationId xmlns:p14="http://schemas.microsoft.com/office/powerpoint/2010/main" val="18779180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76AD8-30D1-9252-86EB-56A0DE9420D9}"/>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7C862F98-6276-ED84-3B8F-16395776CD1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1465B39-E34F-0DF3-1730-DA36CE68E8EA}"/>
              </a:ext>
            </a:extLst>
          </p:cNvPr>
          <p:cNvSpPr>
            <a:spLocks noGrp="1"/>
          </p:cNvSpPr>
          <p:nvPr>
            <p:ph type="dt" sz="half" idx="10"/>
          </p:nvPr>
        </p:nvSpPr>
        <p:spPr/>
        <p:txBody>
          <a:bodyPr/>
          <a:lstStyle/>
          <a:p>
            <a:fld id="{EEE7A4F4-8565-43C6-AC62-BA1B4C0D098C}" type="datetimeFigureOut">
              <a:rPr lang="en-GB" smtClean="0"/>
              <a:t>15/01/2024</a:t>
            </a:fld>
            <a:endParaRPr lang="en-GB"/>
          </a:p>
        </p:txBody>
      </p:sp>
      <p:sp>
        <p:nvSpPr>
          <p:cNvPr id="5" name="Footer Placeholder 4">
            <a:extLst>
              <a:ext uri="{FF2B5EF4-FFF2-40B4-BE49-F238E27FC236}">
                <a16:creationId xmlns:a16="http://schemas.microsoft.com/office/drawing/2014/main" id="{C3541E2B-9347-624B-A86F-839AA0F9BFD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23C2E0B-FD5D-8C0B-9C77-E4E851C83B1E}"/>
              </a:ext>
            </a:extLst>
          </p:cNvPr>
          <p:cNvSpPr>
            <a:spLocks noGrp="1"/>
          </p:cNvSpPr>
          <p:nvPr>
            <p:ph type="sldNum" sz="quarter" idx="12"/>
          </p:nvPr>
        </p:nvSpPr>
        <p:spPr/>
        <p:txBody>
          <a:bodyPr/>
          <a:lstStyle/>
          <a:p>
            <a:fld id="{D18B5F55-E573-4680-9AA2-891FFDD0ACED}" type="slidenum">
              <a:rPr lang="en-GB" smtClean="0"/>
              <a:t>‹#›</a:t>
            </a:fld>
            <a:endParaRPr lang="en-GB"/>
          </a:p>
        </p:txBody>
      </p:sp>
    </p:spTree>
    <p:extLst>
      <p:ext uri="{BB962C8B-B14F-4D97-AF65-F5344CB8AC3E}">
        <p14:creationId xmlns:p14="http://schemas.microsoft.com/office/powerpoint/2010/main" val="3700260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AEDBF5-F99D-50B4-2B9C-6B62723927D5}"/>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2099866A-A6B5-97C2-4BCE-0032C37F6C2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D701817-CC6F-19C6-0371-E70AF3AFF8BC}"/>
              </a:ext>
            </a:extLst>
          </p:cNvPr>
          <p:cNvSpPr>
            <a:spLocks noGrp="1"/>
          </p:cNvSpPr>
          <p:nvPr>
            <p:ph type="dt" sz="half" idx="10"/>
          </p:nvPr>
        </p:nvSpPr>
        <p:spPr/>
        <p:txBody>
          <a:bodyPr/>
          <a:lstStyle/>
          <a:p>
            <a:fld id="{EEE7A4F4-8565-43C6-AC62-BA1B4C0D098C}" type="datetimeFigureOut">
              <a:rPr lang="en-GB" smtClean="0"/>
              <a:t>15/01/2024</a:t>
            </a:fld>
            <a:endParaRPr lang="en-GB"/>
          </a:p>
        </p:txBody>
      </p:sp>
      <p:sp>
        <p:nvSpPr>
          <p:cNvPr id="5" name="Footer Placeholder 4">
            <a:extLst>
              <a:ext uri="{FF2B5EF4-FFF2-40B4-BE49-F238E27FC236}">
                <a16:creationId xmlns:a16="http://schemas.microsoft.com/office/drawing/2014/main" id="{9A978BE8-E780-0174-CF71-FD2695F7012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18B7786-21A4-AE3F-72F3-33676B60DC9F}"/>
              </a:ext>
            </a:extLst>
          </p:cNvPr>
          <p:cNvSpPr>
            <a:spLocks noGrp="1"/>
          </p:cNvSpPr>
          <p:nvPr>
            <p:ph type="sldNum" sz="quarter" idx="12"/>
          </p:nvPr>
        </p:nvSpPr>
        <p:spPr/>
        <p:txBody>
          <a:bodyPr/>
          <a:lstStyle/>
          <a:p>
            <a:fld id="{D18B5F55-E573-4680-9AA2-891FFDD0ACED}" type="slidenum">
              <a:rPr lang="en-GB" smtClean="0"/>
              <a:t>‹#›</a:t>
            </a:fld>
            <a:endParaRPr lang="en-GB"/>
          </a:p>
        </p:txBody>
      </p:sp>
    </p:spTree>
    <p:extLst>
      <p:ext uri="{BB962C8B-B14F-4D97-AF65-F5344CB8AC3E}">
        <p14:creationId xmlns:p14="http://schemas.microsoft.com/office/powerpoint/2010/main" val="11941991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74B82-7143-CD54-A586-07EAA4431CE2}"/>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6AFE2C0A-510C-2267-386B-6593A3C82F2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4A7A3D8-0AA0-36CE-D950-157F2F58867A}"/>
              </a:ext>
            </a:extLst>
          </p:cNvPr>
          <p:cNvSpPr>
            <a:spLocks noGrp="1"/>
          </p:cNvSpPr>
          <p:nvPr>
            <p:ph type="dt" sz="half" idx="10"/>
          </p:nvPr>
        </p:nvSpPr>
        <p:spPr/>
        <p:txBody>
          <a:bodyPr/>
          <a:lstStyle/>
          <a:p>
            <a:fld id="{EEE7A4F4-8565-43C6-AC62-BA1B4C0D098C}" type="datetimeFigureOut">
              <a:rPr lang="en-GB" smtClean="0"/>
              <a:t>15/01/2024</a:t>
            </a:fld>
            <a:endParaRPr lang="en-GB"/>
          </a:p>
        </p:txBody>
      </p:sp>
      <p:sp>
        <p:nvSpPr>
          <p:cNvPr id="5" name="Footer Placeholder 4">
            <a:extLst>
              <a:ext uri="{FF2B5EF4-FFF2-40B4-BE49-F238E27FC236}">
                <a16:creationId xmlns:a16="http://schemas.microsoft.com/office/drawing/2014/main" id="{1A2CD241-DE86-734A-E209-C0B355A9410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D26AFEF-8178-AD11-3118-6590006EB021}"/>
              </a:ext>
            </a:extLst>
          </p:cNvPr>
          <p:cNvSpPr>
            <a:spLocks noGrp="1"/>
          </p:cNvSpPr>
          <p:nvPr>
            <p:ph type="sldNum" sz="quarter" idx="12"/>
          </p:nvPr>
        </p:nvSpPr>
        <p:spPr/>
        <p:txBody>
          <a:bodyPr/>
          <a:lstStyle/>
          <a:p>
            <a:fld id="{D18B5F55-E573-4680-9AA2-891FFDD0ACED}" type="slidenum">
              <a:rPr lang="en-GB" smtClean="0"/>
              <a:t>‹#›</a:t>
            </a:fld>
            <a:endParaRPr lang="en-GB"/>
          </a:p>
        </p:txBody>
      </p:sp>
    </p:spTree>
    <p:extLst>
      <p:ext uri="{BB962C8B-B14F-4D97-AF65-F5344CB8AC3E}">
        <p14:creationId xmlns:p14="http://schemas.microsoft.com/office/powerpoint/2010/main" val="357708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08BB9-D10D-7459-354C-9CD7F5E6C64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A264880D-5B5A-D44E-C047-E3A7FB2A3F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673CF51-5F30-76FF-9554-68BAD053450F}"/>
              </a:ext>
            </a:extLst>
          </p:cNvPr>
          <p:cNvSpPr>
            <a:spLocks noGrp="1"/>
          </p:cNvSpPr>
          <p:nvPr>
            <p:ph type="dt" sz="half" idx="10"/>
          </p:nvPr>
        </p:nvSpPr>
        <p:spPr/>
        <p:txBody>
          <a:bodyPr/>
          <a:lstStyle/>
          <a:p>
            <a:fld id="{EEE7A4F4-8565-43C6-AC62-BA1B4C0D098C}" type="datetimeFigureOut">
              <a:rPr lang="en-GB" smtClean="0"/>
              <a:t>15/01/2024</a:t>
            </a:fld>
            <a:endParaRPr lang="en-GB"/>
          </a:p>
        </p:txBody>
      </p:sp>
      <p:sp>
        <p:nvSpPr>
          <p:cNvPr id="5" name="Footer Placeholder 4">
            <a:extLst>
              <a:ext uri="{FF2B5EF4-FFF2-40B4-BE49-F238E27FC236}">
                <a16:creationId xmlns:a16="http://schemas.microsoft.com/office/drawing/2014/main" id="{E3535B5B-C4DD-5931-C8F0-C7DAE29D4D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CE2E1D7-45EE-0635-7701-662E9A47DFA5}"/>
              </a:ext>
            </a:extLst>
          </p:cNvPr>
          <p:cNvSpPr>
            <a:spLocks noGrp="1"/>
          </p:cNvSpPr>
          <p:nvPr>
            <p:ph type="sldNum" sz="quarter" idx="12"/>
          </p:nvPr>
        </p:nvSpPr>
        <p:spPr/>
        <p:txBody>
          <a:bodyPr/>
          <a:lstStyle/>
          <a:p>
            <a:fld id="{D18B5F55-E573-4680-9AA2-891FFDD0ACED}" type="slidenum">
              <a:rPr lang="en-GB" smtClean="0"/>
              <a:t>‹#›</a:t>
            </a:fld>
            <a:endParaRPr lang="en-GB"/>
          </a:p>
        </p:txBody>
      </p:sp>
    </p:spTree>
    <p:extLst>
      <p:ext uri="{BB962C8B-B14F-4D97-AF65-F5344CB8AC3E}">
        <p14:creationId xmlns:p14="http://schemas.microsoft.com/office/powerpoint/2010/main" val="4127805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852E9-0A5B-0E4F-D317-199015DD3732}"/>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9ECA8EA5-3642-5753-8CCB-3FB70CD8462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8F1997E4-0ECC-2317-7EF4-9B0685A9D18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08773825-3F03-3D60-92DA-6696ACCAE34F}"/>
              </a:ext>
            </a:extLst>
          </p:cNvPr>
          <p:cNvSpPr>
            <a:spLocks noGrp="1"/>
          </p:cNvSpPr>
          <p:nvPr>
            <p:ph type="dt" sz="half" idx="10"/>
          </p:nvPr>
        </p:nvSpPr>
        <p:spPr/>
        <p:txBody>
          <a:bodyPr/>
          <a:lstStyle/>
          <a:p>
            <a:fld id="{EEE7A4F4-8565-43C6-AC62-BA1B4C0D098C}" type="datetimeFigureOut">
              <a:rPr lang="en-GB" smtClean="0"/>
              <a:t>15/01/2024</a:t>
            </a:fld>
            <a:endParaRPr lang="en-GB"/>
          </a:p>
        </p:txBody>
      </p:sp>
      <p:sp>
        <p:nvSpPr>
          <p:cNvPr id="6" name="Footer Placeholder 5">
            <a:extLst>
              <a:ext uri="{FF2B5EF4-FFF2-40B4-BE49-F238E27FC236}">
                <a16:creationId xmlns:a16="http://schemas.microsoft.com/office/drawing/2014/main" id="{82E4D461-540A-AB6F-74BD-9EB817DD688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ABC1740-ED85-DD77-5DC4-13C451E40F7A}"/>
              </a:ext>
            </a:extLst>
          </p:cNvPr>
          <p:cNvSpPr>
            <a:spLocks noGrp="1"/>
          </p:cNvSpPr>
          <p:nvPr>
            <p:ph type="sldNum" sz="quarter" idx="12"/>
          </p:nvPr>
        </p:nvSpPr>
        <p:spPr/>
        <p:txBody>
          <a:bodyPr/>
          <a:lstStyle/>
          <a:p>
            <a:fld id="{D18B5F55-E573-4680-9AA2-891FFDD0ACED}" type="slidenum">
              <a:rPr lang="en-GB" smtClean="0"/>
              <a:t>‹#›</a:t>
            </a:fld>
            <a:endParaRPr lang="en-GB"/>
          </a:p>
        </p:txBody>
      </p:sp>
    </p:spTree>
    <p:extLst>
      <p:ext uri="{BB962C8B-B14F-4D97-AF65-F5344CB8AC3E}">
        <p14:creationId xmlns:p14="http://schemas.microsoft.com/office/powerpoint/2010/main" val="448864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57C7F-5CA3-0063-D53C-A3ED9F2781DB}"/>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F0142F97-310A-C786-0098-2D5F83CC0F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C9D781B-EB1C-E759-F35C-5A2722D5F9A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145746C5-405E-DE57-4F25-29605CC6A9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3F6DFC5-0523-7723-2629-B7623E6A59D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6F0D5508-E7D1-7B6C-E635-DA3D1D42A667}"/>
              </a:ext>
            </a:extLst>
          </p:cNvPr>
          <p:cNvSpPr>
            <a:spLocks noGrp="1"/>
          </p:cNvSpPr>
          <p:nvPr>
            <p:ph type="dt" sz="half" idx="10"/>
          </p:nvPr>
        </p:nvSpPr>
        <p:spPr/>
        <p:txBody>
          <a:bodyPr/>
          <a:lstStyle/>
          <a:p>
            <a:fld id="{EEE7A4F4-8565-43C6-AC62-BA1B4C0D098C}" type="datetimeFigureOut">
              <a:rPr lang="en-GB" smtClean="0"/>
              <a:t>15/01/2024</a:t>
            </a:fld>
            <a:endParaRPr lang="en-GB"/>
          </a:p>
        </p:txBody>
      </p:sp>
      <p:sp>
        <p:nvSpPr>
          <p:cNvPr id="8" name="Footer Placeholder 7">
            <a:extLst>
              <a:ext uri="{FF2B5EF4-FFF2-40B4-BE49-F238E27FC236}">
                <a16:creationId xmlns:a16="http://schemas.microsoft.com/office/drawing/2014/main" id="{211D086A-7E48-22E5-F15C-2A545E960D2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72D769C-864C-6970-9177-D2BDE7BD5250}"/>
              </a:ext>
            </a:extLst>
          </p:cNvPr>
          <p:cNvSpPr>
            <a:spLocks noGrp="1"/>
          </p:cNvSpPr>
          <p:nvPr>
            <p:ph type="sldNum" sz="quarter" idx="12"/>
          </p:nvPr>
        </p:nvSpPr>
        <p:spPr/>
        <p:txBody>
          <a:bodyPr/>
          <a:lstStyle/>
          <a:p>
            <a:fld id="{D18B5F55-E573-4680-9AA2-891FFDD0ACED}" type="slidenum">
              <a:rPr lang="en-GB" smtClean="0"/>
              <a:t>‹#›</a:t>
            </a:fld>
            <a:endParaRPr lang="en-GB"/>
          </a:p>
        </p:txBody>
      </p:sp>
    </p:spTree>
    <p:extLst>
      <p:ext uri="{BB962C8B-B14F-4D97-AF65-F5344CB8AC3E}">
        <p14:creationId xmlns:p14="http://schemas.microsoft.com/office/powerpoint/2010/main" val="969678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AF8C0-8D14-7163-1D28-3F19B1D62BB9}"/>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6D041425-CD8A-00AD-D442-B225D8956CE4}"/>
              </a:ext>
            </a:extLst>
          </p:cNvPr>
          <p:cNvSpPr>
            <a:spLocks noGrp="1"/>
          </p:cNvSpPr>
          <p:nvPr>
            <p:ph type="dt" sz="half" idx="10"/>
          </p:nvPr>
        </p:nvSpPr>
        <p:spPr/>
        <p:txBody>
          <a:bodyPr/>
          <a:lstStyle/>
          <a:p>
            <a:fld id="{EEE7A4F4-8565-43C6-AC62-BA1B4C0D098C}" type="datetimeFigureOut">
              <a:rPr lang="en-GB" smtClean="0"/>
              <a:t>15/01/2024</a:t>
            </a:fld>
            <a:endParaRPr lang="en-GB"/>
          </a:p>
        </p:txBody>
      </p:sp>
      <p:sp>
        <p:nvSpPr>
          <p:cNvPr id="4" name="Footer Placeholder 3">
            <a:extLst>
              <a:ext uri="{FF2B5EF4-FFF2-40B4-BE49-F238E27FC236}">
                <a16:creationId xmlns:a16="http://schemas.microsoft.com/office/drawing/2014/main" id="{28E40AC7-7EAC-C518-AAAF-6D71C46E2A8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34B5D21-D304-6818-287D-41551A422F5C}"/>
              </a:ext>
            </a:extLst>
          </p:cNvPr>
          <p:cNvSpPr>
            <a:spLocks noGrp="1"/>
          </p:cNvSpPr>
          <p:nvPr>
            <p:ph type="sldNum" sz="quarter" idx="12"/>
          </p:nvPr>
        </p:nvSpPr>
        <p:spPr/>
        <p:txBody>
          <a:bodyPr/>
          <a:lstStyle/>
          <a:p>
            <a:fld id="{D18B5F55-E573-4680-9AA2-891FFDD0ACED}" type="slidenum">
              <a:rPr lang="en-GB" smtClean="0"/>
              <a:t>‹#›</a:t>
            </a:fld>
            <a:endParaRPr lang="en-GB"/>
          </a:p>
        </p:txBody>
      </p:sp>
    </p:spTree>
    <p:extLst>
      <p:ext uri="{BB962C8B-B14F-4D97-AF65-F5344CB8AC3E}">
        <p14:creationId xmlns:p14="http://schemas.microsoft.com/office/powerpoint/2010/main" val="570224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F1954C-7847-BC70-269C-7158B7F74D60}"/>
              </a:ext>
            </a:extLst>
          </p:cNvPr>
          <p:cNvSpPr>
            <a:spLocks noGrp="1"/>
          </p:cNvSpPr>
          <p:nvPr>
            <p:ph type="dt" sz="half" idx="10"/>
          </p:nvPr>
        </p:nvSpPr>
        <p:spPr/>
        <p:txBody>
          <a:bodyPr/>
          <a:lstStyle/>
          <a:p>
            <a:fld id="{EEE7A4F4-8565-43C6-AC62-BA1B4C0D098C}" type="datetimeFigureOut">
              <a:rPr lang="en-GB" smtClean="0"/>
              <a:t>15/01/2024</a:t>
            </a:fld>
            <a:endParaRPr lang="en-GB"/>
          </a:p>
        </p:txBody>
      </p:sp>
      <p:sp>
        <p:nvSpPr>
          <p:cNvPr id="3" name="Footer Placeholder 2">
            <a:extLst>
              <a:ext uri="{FF2B5EF4-FFF2-40B4-BE49-F238E27FC236}">
                <a16:creationId xmlns:a16="http://schemas.microsoft.com/office/drawing/2014/main" id="{B3AE346E-EED1-8FF4-8B99-00DEB567ED3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34F41BC-6CFA-8EC5-05D7-BD9CAE94D0E4}"/>
              </a:ext>
            </a:extLst>
          </p:cNvPr>
          <p:cNvSpPr>
            <a:spLocks noGrp="1"/>
          </p:cNvSpPr>
          <p:nvPr>
            <p:ph type="sldNum" sz="quarter" idx="12"/>
          </p:nvPr>
        </p:nvSpPr>
        <p:spPr/>
        <p:txBody>
          <a:bodyPr/>
          <a:lstStyle/>
          <a:p>
            <a:fld id="{D18B5F55-E573-4680-9AA2-891FFDD0ACED}" type="slidenum">
              <a:rPr lang="en-GB" smtClean="0"/>
              <a:t>‹#›</a:t>
            </a:fld>
            <a:endParaRPr lang="en-GB"/>
          </a:p>
        </p:txBody>
      </p:sp>
    </p:spTree>
    <p:extLst>
      <p:ext uri="{BB962C8B-B14F-4D97-AF65-F5344CB8AC3E}">
        <p14:creationId xmlns:p14="http://schemas.microsoft.com/office/powerpoint/2010/main" val="31746071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85919-4A9B-E376-A221-F759423193A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9F800022-8876-F63A-5A10-55819250A7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8048D6FD-EF72-951C-E528-2606E32795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28BFB5F-D65A-291A-F567-6B8B80B79FEA}"/>
              </a:ext>
            </a:extLst>
          </p:cNvPr>
          <p:cNvSpPr>
            <a:spLocks noGrp="1"/>
          </p:cNvSpPr>
          <p:nvPr>
            <p:ph type="dt" sz="half" idx="10"/>
          </p:nvPr>
        </p:nvSpPr>
        <p:spPr/>
        <p:txBody>
          <a:bodyPr/>
          <a:lstStyle/>
          <a:p>
            <a:fld id="{EEE7A4F4-8565-43C6-AC62-BA1B4C0D098C}" type="datetimeFigureOut">
              <a:rPr lang="en-GB" smtClean="0"/>
              <a:t>15/01/2024</a:t>
            </a:fld>
            <a:endParaRPr lang="en-GB"/>
          </a:p>
        </p:txBody>
      </p:sp>
      <p:sp>
        <p:nvSpPr>
          <p:cNvPr id="6" name="Footer Placeholder 5">
            <a:extLst>
              <a:ext uri="{FF2B5EF4-FFF2-40B4-BE49-F238E27FC236}">
                <a16:creationId xmlns:a16="http://schemas.microsoft.com/office/drawing/2014/main" id="{472349C7-C1F4-19A8-3BAB-1183D35A924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9583AF3-1F53-1B8A-0361-F206EFC4C1DD}"/>
              </a:ext>
            </a:extLst>
          </p:cNvPr>
          <p:cNvSpPr>
            <a:spLocks noGrp="1"/>
          </p:cNvSpPr>
          <p:nvPr>
            <p:ph type="sldNum" sz="quarter" idx="12"/>
          </p:nvPr>
        </p:nvSpPr>
        <p:spPr/>
        <p:txBody>
          <a:bodyPr/>
          <a:lstStyle/>
          <a:p>
            <a:fld id="{D18B5F55-E573-4680-9AA2-891FFDD0ACED}" type="slidenum">
              <a:rPr lang="en-GB" smtClean="0"/>
              <a:t>‹#›</a:t>
            </a:fld>
            <a:endParaRPr lang="en-GB"/>
          </a:p>
        </p:txBody>
      </p:sp>
    </p:spTree>
    <p:extLst>
      <p:ext uri="{BB962C8B-B14F-4D97-AF65-F5344CB8AC3E}">
        <p14:creationId xmlns:p14="http://schemas.microsoft.com/office/powerpoint/2010/main" val="3058331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F7F51-2607-855B-5B8B-2CFA8D61E38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2A61EEF3-2FC9-BD60-C957-906EE58CC6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71BCB39-680A-03DF-BCE7-B74855BC54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1B43DB0-1AB6-C195-4B41-67428E46546C}"/>
              </a:ext>
            </a:extLst>
          </p:cNvPr>
          <p:cNvSpPr>
            <a:spLocks noGrp="1"/>
          </p:cNvSpPr>
          <p:nvPr>
            <p:ph type="dt" sz="half" idx="10"/>
          </p:nvPr>
        </p:nvSpPr>
        <p:spPr/>
        <p:txBody>
          <a:bodyPr/>
          <a:lstStyle/>
          <a:p>
            <a:fld id="{EEE7A4F4-8565-43C6-AC62-BA1B4C0D098C}" type="datetimeFigureOut">
              <a:rPr lang="en-GB" smtClean="0"/>
              <a:t>15/01/2024</a:t>
            </a:fld>
            <a:endParaRPr lang="en-GB"/>
          </a:p>
        </p:txBody>
      </p:sp>
      <p:sp>
        <p:nvSpPr>
          <p:cNvPr id="6" name="Footer Placeholder 5">
            <a:extLst>
              <a:ext uri="{FF2B5EF4-FFF2-40B4-BE49-F238E27FC236}">
                <a16:creationId xmlns:a16="http://schemas.microsoft.com/office/drawing/2014/main" id="{4EECA6B8-DB35-063F-CB34-DEBF837DA10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769C499-B5F4-70A5-2114-E14EB2AA510A}"/>
              </a:ext>
            </a:extLst>
          </p:cNvPr>
          <p:cNvSpPr>
            <a:spLocks noGrp="1"/>
          </p:cNvSpPr>
          <p:nvPr>
            <p:ph type="sldNum" sz="quarter" idx="12"/>
          </p:nvPr>
        </p:nvSpPr>
        <p:spPr/>
        <p:txBody>
          <a:bodyPr/>
          <a:lstStyle/>
          <a:p>
            <a:fld id="{D18B5F55-E573-4680-9AA2-891FFDD0ACED}" type="slidenum">
              <a:rPr lang="en-GB" smtClean="0"/>
              <a:t>‹#›</a:t>
            </a:fld>
            <a:endParaRPr lang="en-GB"/>
          </a:p>
        </p:txBody>
      </p:sp>
    </p:spTree>
    <p:extLst>
      <p:ext uri="{BB962C8B-B14F-4D97-AF65-F5344CB8AC3E}">
        <p14:creationId xmlns:p14="http://schemas.microsoft.com/office/powerpoint/2010/main" val="1311410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417BA6-CBEF-F3C7-B71F-67266AA464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1A048C02-1AF9-CDC1-53F9-CBE6A48C57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F2C63F73-54F9-8D60-9A58-A4C334D8F9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E7A4F4-8565-43C6-AC62-BA1B4C0D098C}" type="datetimeFigureOut">
              <a:rPr lang="en-GB" smtClean="0"/>
              <a:t>15/01/2024</a:t>
            </a:fld>
            <a:endParaRPr lang="en-GB"/>
          </a:p>
        </p:txBody>
      </p:sp>
      <p:sp>
        <p:nvSpPr>
          <p:cNvPr id="5" name="Footer Placeholder 4">
            <a:extLst>
              <a:ext uri="{FF2B5EF4-FFF2-40B4-BE49-F238E27FC236}">
                <a16:creationId xmlns:a16="http://schemas.microsoft.com/office/drawing/2014/main" id="{D2DE0ED3-4093-44B0-DFC7-A6EC5B9169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E14F7AD-CB49-7AB8-C560-5B2616E0A4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8B5F55-E573-4680-9AA2-891FFDD0ACED}" type="slidenum">
              <a:rPr lang="en-GB" smtClean="0"/>
              <a:t>‹#›</a:t>
            </a:fld>
            <a:endParaRPr lang="en-GB"/>
          </a:p>
        </p:txBody>
      </p:sp>
    </p:spTree>
    <p:extLst>
      <p:ext uri="{BB962C8B-B14F-4D97-AF65-F5344CB8AC3E}">
        <p14:creationId xmlns:p14="http://schemas.microsoft.com/office/powerpoint/2010/main" val="28431714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sv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svg"/></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svg"/><Relationship Id="rId9"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notesSlide" Target="../notesSlides/notesSlide13.xml"/><Relationship Id="rId7" Type="http://schemas.openxmlformats.org/officeDocument/2006/relationships/image" Target="../media/image8.svg"/><Relationship Id="rId2" Type="http://schemas.openxmlformats.org/officeDocument/2006/relationships/slideLayout" Target="../slideLayouts/slideLayout2.xml"/><Relationship Id="rId1" Type="http://schemas.openxmlformats.org/officeDocument/2006/relationships/video" Target="https://www.youtube.com/embed/Qa8rUFGWM1U?feature=oembed" TargetMode="External"/><Relationship Id="rId6" Type="http://schemas.openxmlformats.org/officeDocument/2006/relationships/image" Target="../media/image7.png"/><Relationship Id="rId5" Type="http://schemas.openxmlformats.org/officeDocument/2006/relationships/image" Target="../media/image2.sv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svg"/></Relationships>
</file>

<file path=ppt/slides/_rels/slide1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svg"/><Relationship Id="rId9" Type="http://schemas.openxmlformats.org/officeDocument/2006/relationships/image" Target="../media/image22.png"/></Relationships>
</file>

<file path=ppt/slides/_rels/slide17.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notesSlide" Target="../notesSlides/notesSlide17.xml"/><Relationship Id="rId7" Type="http://schemas.openxmlformats.org/officeDocument/2006/relationships/image" Target="../media/image8.svg"/><Relationship Id="rId2" Type="http://schemas.openxmlformats.org/officeDocument/2006/relationships/slideLayout" Target="../slideLayouts/slideLayout7.xml"/><Relationship Id="rId1" Type="http://schemas.openxmlformats.org/officeDocument/2006/relationships/video" Target="https://www.youtube.com/embed/vlakicbEit8?feature=oembed" TargetMode="External"/><Relationship Id="rId6" Type="http://schemas.openxmlformats.org/officeDocument/2006/relationships/image" Target="../media/image7.png"/><Relationship Id="rId5" Type="http://schemas.openxmlformats.org/officeDocument/2006/relationships/image" Target="../media/image2.sv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svg"/></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png"/><Relationship Id="rId7"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sv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svg"/></Relationships>
</file>

<file path=ppt/slides/_rels/slide20.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1.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8.svg"/><Relationship Id="rId11" Type="http://schemas.openxmlformats.org/officeDocument/2006/relationships/image" Target="../media/image31.png"/><Relationship Id="rId5" Type="http://schemas.openxmlformats.org/officeDocument/2006/relationships/image" Target="../media/image7.png"/><Relationship Id="rId10" Type="http://schemas.openxmlformats.org/officeDocument/2006/relationships/image" Target="../media/image30.png"/><Relationship Id="rId4" Type="http://schemas.openxmlformats.org/officeDocument/2006/relationships/image" Target="../media/image2.svg"/><Relationship Id="rId9" Type="http://schemas.openxmlformats.org/officeDocument/2006/relationships/image" Target="../media/image29.png"/><Relationship Id="rId14" Type="http://schemas.openxmlformats.org/officeDocument/2006/relationships/image" Target="../media/image34.png"/></Relationships>
</file>

<file path=ppt/slides/_rels/slide21.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notesSlide" Target="../notesSlides/notesSlide21.xml"/><Relationship Id="rId7" Type="http://schemas.openxmlformats.org/officeDocument/2006/relationships/image" Target="../media/image8.svg"/><Relationship Id="rId2" Type="http://schemas.openxmlformats.org/officeDocument/2006/relationships/slideLayout" Target="../slideLayouts/slideLayout2.xml"/><Relationship Id="rId1" Type="http://schemas.openxmlformats.org/officeDocument/2006/relationships/video" Target="https://www.youtube.com/embed/MHQzlXsrt2U?feature=oembed" TargetMode="External"/><Relationship Id="rId6" Type="http://schemas.openxmlformats.org/officeDocument/2006/relationships/image" Target="../media/image7.png"/><Relationship Id="rId5" Type="http://schemas.openxmlformats.org/officeDocument/2006/relationships/image" Target="../media/image2.sv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png"/><Relationship Id="rId7"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svg"/></Relationships>
</file>

<file path=ppt/slides/_rels/slide2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png"/><Relationship Id="rId7" Type="http://schemas.openxmlformats.org/officeDocument/2006/relationships/hyperlink" Target="https://investigates.childrensparliament.org.uk/wp-content/uploads/2022/04/Sandys-Story-1.pdf"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sv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sv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svg"/></Relationships>
</file>

<file path=ppt/slides/_rels/slide27.xml.rels><?xml version="1.0" encoding="UTF-8" standalone="yes"?>
<Relationships xmlns="http://schemas.openxmlformats.org/package/2006/relationships"><Relationship Id="rId8" Type="http://schemas.openxmlformats.org/officeDocument/2006/relationships/hyperlink" Target="https://pixabay.com/en/team-teamwork-motivation-strategy-3242301/" TargetMode="External"/><Relationship Id="rId3" Type="http://schemas.openxmlformats.org/officeDocument/2006/relationships/image" Target="../media/image1.png"/><Relationship Id="rId7"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svg"/></Relationships>
</file>

<file path=ppt/slides/_rels/slide2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sv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sv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sv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4.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svg"/></Relationships>
</file>

<file path=ppt/slides/_rels/slide3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hyperlink" Target="https://creativecommons.org/licenses/by-sa/3.0/"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https://www.oercommons.org/courseware/lesson/72511" TargetMode="External"/><Relationship Id="rId5" Type="http://schemas.openxmlformats.org/officeDocument/2006/relationships/image" Target="../media/image45.jpeg"/><Relationship Id="rId4" Type="http://schemas.openxmlformats.org/officeDocument/2006/relationships/image" Target="../media/image2.svg"/><Relationship Id="rId9" Type="http://schemas.openxmlformats.org/officeDocument/2006/relationships/image" Target="../media/image8.sv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svg"/></Relationships>
</file>

<file path=ppt/slides/_rels/slide34.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notesSlide" Target="../notesSlides/notesSlide34.xml"/><Relationship Id="rId7" Type="http://schemas.openxmlformats.org/officeDocument/2006/relationships/image" Target="../media/image8.svg"/><Relationship Id="rId2" Type="http://schemas.openxmlformats.org/officeDocument/2006/relationships/slideLayout" Target="../slideLayouts/slideLayout2.xml"/><Relationship Id="rId1" Type="http://schemas.openxmlformats.org/officeDocument/2006/relationships/video" Target="https://www.youtube.com/embed/u399XmkjeXo?feature=oembed" TargetMode="External"/><Relationship Id="rId6" Type="http://schemas.openxmlformats.org/officeDocument/2006/relationships/image" Target="../media/image7.png"/><Relationship Id="rId5" Type="http://schemas.openxmlformats.org/officeDocument/2006/relationships/image" Target="../media/image2.svg"/><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sv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sv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svg"/></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sv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sv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sv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sv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sv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svg"/></Relationships>
</file>

<file path=ppt/slides/_rels/slide45.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image" Target="../media/image1.pn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8.svg"/><Relationship Id="rId11" Type="http://schemas.openxmlformats.org/officeDocument/2006/relationships/image" Target="../media/image56.png"/><Relationship Id="rId5" Type="http://schemas.openxmlformats.org/officeDocument/2006/relationships/image" Target="../media/image7.png"/><Relationship Id="rId10" Type="http://schemas.openxmlformats.org/officeDocument/2006/relationships/image" Target="../media/image55.png"/><Relationship Id="rId4" Type="http://schemas.openxmlformats.org/officeDocument/2006/relationships/image" Target="../media/image2.svg"/><Relationship Id="rId9" Type="http://schemas.openxmlformats.org/officeDocument/2006/relationships/image" Target="../media/image54.png"/><Relationship Id="rId14" Type="http://schemas.openxmlformats.org/officeDocument/2006/relationships/image" Target="../media/image59.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0.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sv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sv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1.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sv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2.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sv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sv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jpe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sv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sv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svg"/></Relationships>
</file>

<file path=ppt/slides/_rels/slide5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1.png"/><Relationship Id="rId7" Type="http://schemas.openxmlformats.org/officeDocument/2006/relationships/image" Target="../media/image63.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svg"/><Relationship Id="rId9" Type="http://schemas.openxmlformats.org/officeDocument/2006/relationships/image" Target="../media/image65.pn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sv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sv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6.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sv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jpe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3.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sv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svg"/></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svg"/></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6.jpe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svg"/></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svg"/></Relationships>
</file>

<file path=ppt/slides/_rels/slide64.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1.png"/><Relationship Id="rId7" Type="http://schemas.openxmlformats.org/officeDocument/2006/relationships/image" Target="../media/image67.jpe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svg"/><Relationship Id="rId9" Type="http://schemas.openxmlformats.org/officeDocument/2006/relationships/image" Target="../media/image69.jpeg"/></Relationships>
</file>

<file path=ppt/slides/_rels/slide65.xml.rels><?xml version="1.0" encoding="UTF-8" standalone="yes"?>
<Relationships xmlns="http://schemas.openxmlformats.org/package/2006/relationships"><Relationship Id="rId8" Type="http://schemas.openxmlformats.org/officeDocument/2006/relationships/hyperlink" Target="http://www.pngall.com/presentation-png" TargetMode="External"/><Relationship Id="rId3" Type="http://schemas.openxmlformats.org/officeDocument/2006/relationships/image" Target="../media/image1.png"/><Relationship Id="rId7" Type="http://schemas.openxmlformats.org/officeDocument/2006/relationships/image" Target="../media/image70.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svg"/></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svg"/></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svg"/></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sv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sv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4" name="Picture 14">
            <a:extLst>
              <a:ext uri="{FF2B5EF4-FFF2-40B4-BE49-F238E27FC236}">
                <a16:creationId xmlns:a16="http://schemas.microsoft.com/office/drawing/2014/main" id="{73D5B6BC-683E-D6E4-2B44-A9B9B7AF5C5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t="26598" b="34981"/>
          <a:stretch>
            <a:fillRect/>
          </a:stretch>
        </p:blipFill>
        <p:spPr>
          <a:xfrm>
            <a:off x="101600" y="228600"/>
            <a:ext cx="12090400" cy="6400799"/>
          </a:xfrm>
          <a:prstGeom prst="rect">
            <a:avLst/>
          </a:prstGeom>
        </p:spPr>
      </p:pic>
      <p:pic>
        <p:nvPicPr>
          <p:cNvPr id="3" name="Picture 14">
            <a:extLst>
              <a:ext uri="{FF2B5EF4-FFF2-40B4-BE49-F238E27FC236}">
                <a16:creationId xmlns:a16="http://schemas.microsoft.com/office/drawing/2014/main" id="{564B997D-83D4-CD42-B91C-5CF9F7D0141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t="26598" b="34981"/>
          <a:stretch>
            <a:fillRect/>
          </a:stretch>
        </p:blipFill>
        <p:spPr>
          <a:xfrm>
            <a:off x="692727" y="928834"/>
            <a:ext cx="10661073" cy="1535125"/>
          </a:xfrm>
          <a:prstGeom prst="rect">
            <a:avLst/>
          </a:prstGeom>
        </p:spPr>
      </p:pic>
      <p:sp>
        <p:nvSpPr>
          <p:cNvPr id="2" name="Title 1">
            <a:extLst>
              <a:ext uri="{FF2B5EF4-FFF2-40B4-BE49-F238E27FC236}">
                <a16:creationId xmlns:a16="http://schemas.microsoft.com/office/drawing/2014/main" id="{24C9040A-59DA-493D-00C0-735781C90A97}"/>
              </a:ext>
            </a:extLst>
          </p:cNvPr>
          <p:cNvSpPr>
            <a:spLocks noGrp="1"/>
          </p:cNvSpPr>
          <p:nvPr>
            <p:ph type="title"/>
          </p:nvPr>
        </p:nvSpPr>
        <p:spPr>
          <a:xfrm>
            <a:off x="838200" y="2538718"/>
            <a:ext cx="10515600" cy="625475"/>
          </a:xfrm>
        </p:spPr>
        <p:txBody>
          <a:bodyPr>
            <a:noAutofit/>
          </a:bodyPr>
          <a:lstStyle/>
          <a:p>
            <a:pPr algn="ctr"/>
            <a:r>
              <a:rPr lang="en-GB" sz="5400" b="1">
                <a:latin typeface="+mn-lt"/>
              </a:rPr>
              <a:t>Empowering Youth Voices</a:t>
            </a:r>
            <a:br>
              <a:rPr lang="en-GB" sz="5400" b="1"/>
            </a:br>
            <a:br>
              <a:rPr lang="en-GB" sz="5400" b="1"/>
            </a:br>
            <a:r>
              <a:rPr lang="en-GB" sz="4000" b="1"/>
              <a:t>A youth voice and participation toolkit for practitioners working with children and young people</a:t>
            </a:r>
            <a:endParaRPr lang="en-GB" sz="5400" b="1" i="1"/>
          </a:p>
        </p:txBody>
      </p:sp>
      <p:pic>
        <p:nvPicPr>
          <p:cNvPr id="5" name="Picture 13" descr="Like Bee">
            <a:extLst>
              <a:ext uri="{FF2B5EF4-FFF2-40B4-BE49-F238E27FC236}">
                <a16:creationId xmlns:a16="http://schemas.microsoft.com/office/drawing/2014/main" id="{3E24C50D-93A1-004F-CB04-42CF3FA14BA8}"/>
              </a:ext>
            </a:extLst>
          </p:cNvPr>
          <p:cNvPicPr>
            <a:picLocks noChangeAspect="1"/>
          </p:cNvPicPr>
          <p:nvPr/>
        </p:nvPicPr>
        <p:blipFill>
          <a:blip r:embed="rId7"/>
          <a:stretch>
            <a:fillRect/>
          </a:stretch>
        </p:blipFill>
        <p:spPr>
          <a:xfrm>
            <a:off x="692727" y="4331116"/>
            <a:ext cx="2105891" cy="2105891"/>
          </a:xfrm>
          <a:prstGeom prst="rect">
            <a:avLst/>
          </a:prstGeom>
        </p:spPr>
      </p:pic>
      <p:pic>
        <p:nvPicPr>
          <p:cNvPr id="6" name="Picture 13" descr="Like Bee">
            <a:extLst>
              <a:ext uri="{FF2B5EF4-FFF2-40B4-BE49-F238E27FC236}">
                <a16:creationId xmlns:a16="http://schemas.microsoft.com/office/drawing/2014/main" id="{B563503E-2482-97D6-D2E6-28AF7166E6EE}"/>
              </a:ext>
            </a:extLst>
          </p:cNvPr>
          <p:cNvPicPr>
            <a:picLocks noChangeAspect="1"/>
          </p:cNvPicPr>
          <p:nvPr/>
        </p:nvPicPr>
        <p:blipFill>
          <a:blip r:embed="rId7"/>
          <a:stretch>
            <a:fillRect/>
          </a:stretch>
        </p:blipFill>
        <p:spPr>
          <a:xfrm>
            <a:off x="9684326" y="4462733"/>
            <a:ext cx="2105891" cy="2105891"/>
          </a:xfrm>
          <a:prstGeom prst="rect">
            <a:avLst/>
          </a:prstGeom>
        </p:spPr>
      </p:pic>
      <p:pic>
        <p:nvPicPr>
          <p:cNvPr id="14" name="Picture 13">
            <a:extLst>
              <a:ext uri="{FF2B5EF4-FFF2-40B4-BE49-F238E27FC236}">
                <a16:creationId xmlns:a16="http://schemas.microsoft.com/office/drawing/2014/main" id="{B45B49A2-A105-4205-1D1B-1FBF3219B25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56150" y="5560707"/>
            <a:ext cx="7134225" cy="876300"/>
          </a:xfrm>
          <a:prstGeom prst="rect">
            <a:avLst/>
          </a:prstGeom>
        </p:spPr>
      </p:pic>
    </p:spTree>
    <p:extLst>
      <p:ext uri="{BB962C8B-B14F-4D97-AF65-F5344CB8AC3E}">
        <p14:creationId xmlns:p14="http://schemas.microsoft.com/office/powerpoint/2010/main" val="35174179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3" name="Picture 14">
            <a:extLst>
              <a:ext uri="{FF2B5EF4-FFF2-40B4-BE49-F238E27FC236}">
                <a16:creationId xmlns:a16="http://schemas.microsoft.com/office/drawing/2014/main" id="{CEAB7789-E4B4-A972-1029-85100041866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t="26598" b="34981"/>
          <a:stretch>
            <a:fillRect/>
          </a:stretch>
        </p:blipFill>
        <p:spPr>
          <a:xfrm>
            <a:off x="101600" y="228601"/>
            <a:ext cx="12090400" cy="6400799"/>
          </a:xfrm>
          <a:prstGeom prst="rect">
            <a:avLst/>
          </a:prstGeom>
        </p:spPr>
      </p:pic>
      <p:pic>
        <p:nvPicPr>
          <p:cNvPr id="12" name="Picture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t="26598" b="34981"/>
          <a:stretch>
            <a:fillRect/>
          </a:stretch>
        </p:blipFill>
        <p:spPr>
          <a:xfrm>
            <a:off x="0" y="345724"/>
            <a:ext cx="12192000" cy="834891"/>
          </a:xfrm>
          <a:prstGeom prst="rect">
            <a:avLst/>
          </a:prstGeom>
        </p:spPr>
      </p:pic>
      <p:sp>
        <p:nvSpPr>
          <p:cNvPr id="10" name="TextBox 10"/>
          <p:cNvSpPr txBox="1"/>
          <p:nvPr/>
        </p:nvSpPr>
        <p:spPr>
          <a:xfrm>
            <a:off x="254000" y="446864"/>
            <a:ext cx="11531600" cy="632609"/>
          </a:xfrm>
          <a:prstGeom prst="rect">
            <a:avLst/>
          </a:prstGeom>
        </p:spPr>
        <p:txBody>
          <a:bodyPr wrap="square" lIns="0" tIns="0" rIns="0" bIns="0" rtlCol="0" anchor="t">
            <a:spAutoFit/>
          </a:bodyPr>
          <a:lstStyle/>
          <a:p>
            <a:pPr algn="ctr">
              <a:lnSpc>
                <a:spcPts val="4666"/>
              </a:lnSpc>
            </a:pPr>
            <a:r>
              <a:rPr lang="en-US" sz="5400" b="1">
                <a:latin typeface="+mj-lt"/>
              </a:rPr>
              <a:t>Our regional Youth Voice Charter</a:t>
            </a:r>
          </a:p>
        </p:txBody>
      </p:sp>
      <p:pic>
        <p:nvPicPr>
          <p:cNvPr id="4" name="Picture 3">
            <a:extLst>
              <a:ext uri="{FF2B5EF4-FFF2-40B4-BE49-F238E27FC236}">
                <a16:creationId xmlns:a16="http://schemas.microsoft.com/office/drawing/2014/main" id="{6F9ACBF6-BC52-A587-7FDF-E3D613A67961}"/>
              </a:ext>
            </a:extLst>
          </p:cNvPr>
          <p:cNvPicPr>
            <a:picLocks noChangeAspect="1"/>
          </p:cNvPicPr>
          <p:nvPr/>
        </p:nvPicPr>
        <p:blipFill rotWithShape="1">
          <a:blip r:embed="rId7"/>
          <a:srcRect t="35771"/>
          <a:stretch/>
        </p:blipFill>
        <p:spPr>
          <a:xfrm>
            <a:off x="184726" y="1560945"/>
            <a:ext cx="6225310" cy="5068454"/>
          </a:xfrm>
          <a:prstGeom prst="rect">
            <a:avLst/>
          </a:prstGeom>
        </p:spPr>
      </p:pic>
      <p:pic>
        <p:nvPicPr>
          <p:cNvPr id="7" name="Picture 6">
            <a:extLst>
              <a:ext uri="{FF2B5EF4-FFF2-40B4-BE49-F238E27FC236}">
                <a16:creationId xmlns:a16="http://schemas.microsoft.com/office/drawing/2014/main" id="{8E5CB13B-1B93-B613-24D1-263CBECF3163}"/>
              </a:ext>
            </a:extLst>
          </p:cNvPr>
          <p:cNvPicPr>
            <a:picLocks noChangeAspect="1"/>
          </p:cNvPicPr>
          <p:nvPr/>
        </p:nvPicPr>
        <p:blipFill>
          <a:blip r:embed="rId8"/>
          <a:stretch>
            <a:fillRect/>
          </a:stretch>
        </p:blipFill>
        <p:spPr>
          <a:xfrm>
            <a:off x="6146800" y="1274985"/>
            <a:ext cx="5514211" cy="5143451"/>
          </a:xfrm>
          <a:prstGeom prst="rect">
            <a:avLst/>
          </a:prstGeom>
        </p:spPr>
      </p:pic>
    </p:spTree>
    <p:extLst>
      <p:ext uri="{BB962C8B-B14F-4D97-AF65-F5344CB8AC3E}">
        <p14:creationId xmlns:p14="http://schemas.microsoft.com/office/powerpoint/2010/main" val="11391879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4" name="Picture 14">
            <a:extLst>
              <a:ext uri="{FF2B5EF4-FFF2-40B4-BE49-F238E27FC236}">
                <a16:creationId xmlns:a16="http://schemas.microsoft.com/office/drawing/2014/main" id="{73D5B6BC-683E-D6E4-2B44-A9B9B7AF5C5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t="26598" b="34981"/>
          <a:stretch>
            <a:fillRect/>
          </a:stretch>
        </p:blipFill>
        <p:spPr>
          <a:xfrm>
            <a:off x="101600" y="228601"/>
            <a:ext cx="12090400" cy="6400799"/>
          </a:xfrm>
          <a:prstGeom prst="rect">
            <a:avLst/>
          </a:prstGeom>
        </p:spPr>
      </p:pic>
      <p:pic>
        <p:nvPicPr>
          <p:cNvPr id="5" name="Picture 14">
            <a:extLst>
              <a:ext uri="{FF2B5EF4-FFF2-40B4-BE49-F238E27FC236}">
                <a16:creationId xmlns:a16="http://schemas.microsoft.com/office/drawing/2014/main" id="{940E87ED-A995-EA5B-D12C-1A9261586CC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t="26598" b="34981"/>
          <a:stretch>
            <a:fillRect/>
          </a:stretch>
        </p:blipFill>
        <p:spPr>
          <a:xfrm>
            <a:off x="0" y="345724"/>
            <a:ext cx="12192000" cy="834891"/>
          </a:xfrm>
          <a:prstGeom prst="rect">
            <a:avLst/>
          </a:prstGeom>
        </p:spPr>
      </p:pic>
      <p:sp>
        <p:nvSpPr>
          <p:cNvPr id="2" name="Title 1">
            <a:extLst>
              <a:ext uri="{FF2B5EF4-FFF2-40B4-BE49-F238E27FC236}">
                <a16:creationId xmlns:a16="http://schemas.microsoft.com/office/drawing/2014/main" id="{24C9040A-59DA-493D-00C0-735781C90A97}"/>
              </a:ext>
            </a:extLst>
          </p:cNvPr>
          <p:cNvSpPr>
            <a:spLocks noGrp="1"/>
          </p:cNvSpPr>
          <p:nvPr>
            <p:ph type="title"/>
          </p:nvPr>
        </p:nvSpPr>
        <p:spPr>
          <a:xfrm>
            <a:off x="838200" y="450431"/>
            <a:ext cx="10515600" cy="625475"/>
          </a:xfrm>
        </p:spPr>
        <p:txBody>
          <a:bodyPr>
            <a:noAutofit/>
          </a:bodyPr>
          <a:lstStyle/>
          <a:p>
            <a:pPr algn="ctr"/>
            <a:r>
              <a:rPr lang="en-GB" sz="5400" b="1"/>
              <a:t>Activity – Baseline Data </a:t>
            </a:r>
          </a:p>
        </p:txBody>
      </p:sp>
      <p:sp>
        <p:nvSpPr>
          <p:cNvPr id="6" name="TextBox 5">
            <a:extLst>
              <a:ext uri="{FF2B5EF4-FFF2-40B4-BE49-F238E27FC236}">
                <a16:creationId xmlns:a16="http://schemas.microsoft.com/office/drawing/2014/main" id="{2DA615F4-8D11-35E3-BBFC-84C544365653}"/>
              </a:ext>
            </a:extLst>
          </p:cNvPr>
          <p:cNvSpPr txBox="1"/>
          <p:nvPr/>
        </p:nvSpPr>
        <p:spPr>
          <a:xfrm>
            <a:off x="1593908" y="1644242"/>
            <a:ext cx="8830252" cy="3477875"/>
          </a:xfrm>
          <a:prstGeom prst="rect">
            <a:avLst/>
          </a:prstGeom>
          <a:noFill/>
        </p:spPr>
        <p:txBody>
          <a:bodyPr wrap="square" rtlCol="0">
            <a:spAutoFit/>
          </a:bodyPr>
          <a:lstStyle/>
          <a:p>
            <a:pPr algn="ctr"/>
            <a:r>
              <a:rPr lang="en-GB" sz="2800" b="1"/>
              <a:t>Draw, write, make a mind map or poster to answer these questions: </a:t>
            </a:r>
          </a:p>
          <a:p>
            <a:pPr algn="ctr"/>
            <a:endParaRPr lang="en-GB" sz="2800" b="1"/>
          </a:p>
          <a:p>
            <a:pPr algn="ctr"/>
            <a:r>
              <a:rPr lang="en-GB" sz="2800"/>
              <a:t>Why is it important to have your voice heard by adults? </a:t>
            </a:r>
          </a:p>
          <a:p>
            <a:pPr algn="ctr"/>
            <a:endParaRPr lang="en-GB" sz="2800"/>
          </a:p>
          <a:p>
            <a:pPr algn="ctr"/>
            <a:r>
              <a:rPr lang="en-GB" sz="2800"/>
              <a:t>Where do children and young people have opportunities to express their views and opinions?</a:t>
            </a:r>
          </a:p>
          <a:p>
            <a:pPr algn="ctr"/>
            <a:endParaRPr lang="en-GB" sz="2400" b="1"/>
          </a:p>
        </p:txBody>
      </p:sp>
      <p:pic>
        <p:nvPicPr>
          <p:cNvPr id="3" name="Picture 13" descr="Like Bee">
            <a:extLst>
              <a:ext uri="{FF2B5EF4-FFF2-40B4-BE49-F238E27FC236}">
                <a16:creationId xmlns:a16="http://schemas.microsoft.com/office/drawing/2014/main" id="{9956641C-D657-ABC3-4B15-73EB0E75E882}"/>
              </a:ext>
            </a:extLst>
          </p:cNvPr>
          <p:cNvPicPr>
            <a:picLocks noChangeAspect="1"/>
          </p:cNvPicPr>
          <p:nvPr/>
        </p:nvPicPr>
        <p:blipFill>
          <a:blip r:embed="rId7"/>
          <a:stretch>
            <a:fillRect/>
          </a:stretch>
        </p:blipFill>
        <p:spPr>
          <a:xfrm>
            <a:off x="692727" y="4331116"/>
            <a:ext cx="2105891" cy="2105891"/>
          </a:xfrm>
          <a:prstGeom prst="rect">
            <a:avLst/>
          </a:prstGeom>
        </p:spPr>
      </p:pic>
      <p:pic>
        <p:nvPicPr>
          <p:cNvPr id="7" name="Picture 13" descr="Like Bee">
            <a:extLst>
              <a:ext uri="{FF2B5EF4-FFF2-40B4-BE49-F238E27FC236}">
                <a16:creationId xmlns:a16="http://schemas.microsoft.com/office/drawing/2014/main" id="{753251F1-A739-BCA8-A5D4-72C2C69BFDD6}"/>
              </a:ext>
            </a:extLst>
          </p:cNvPr>
          <p:cNvPicPr>
            <a:picLocks noChangeAspect="1"/>
          </p:cNvPicPr>
          <p:nvPr/>
        </p:nvPicPr>
        <p:blipFill>
          <a:blip r:embed="rId7"/>
          <a:stretch>
            <a:fillRect/>
          </a:stretch>
        </p:blipFill>
        <p:spPr>
          <a:xfrm>
            <a:off x="9684326" y="4462733"/>
            <a:ext cx="2105891" cy="2105891"/>
          </a:xfrm>
          <a:prstGeom prst="rect">
            <a:avLst/>
          </a:prstGeom>
        </p:spPr>
      </p:pic>
    </p:spTree>
    <p:extLst>
      <p:ext uri="{BB962C8B-B14F-4D97-AF65-F5344CB8AC3E}">
        <p14:creationId xmlns:p14="http://schemas.microsoft.com/office/powerpoint/2010/main" val="21667320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4" name="Picture 14">
            <a:extLst>
              <a:ext uri="{FF2B5EF4-FFF2-40B4-BE49-F238E27FC236}">
                <a16:creationId xmlns:a16="http://schemas.microsoft.com/office/drawing/2014/main" id="{73D5B6BC-683E-D6E4-2B44-A9B9B7AF5C5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t="26598" b="34981"/>
          <a:stretch>
            <a:fillRect/>
          </a:stretch>
        </p:blipFill>
        <p:spPr>
          <a:xfrm>
            <a:off x="101600" y="228601"/>
            <a:ext cx="12090400" cy="6400799"/>
          </a:xfrm>
          <a:prstGeom prst="rect">
            <a:avLst/>
          </a:prstGeom>
        </p:spPr>
      </p:pic>
      <p:pic>
        <p:nvPicPr>
          <p:cNvPr id="5" name="Picture 14">
            <a:extLst>
              <a:ext uri="{FF2B5EF4-FFF2-40B4-BE49-F238E27FC236}">
                <a16:creationId xmlns:a16="http://schemas.microsoft.com/office/drawing/2014/main" id="{940E87ED-A995-EA5B-D12C-1A9261586CC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t="26598" b="34981"/>
          <a:stretch>
            <a:fillRect/>
          </a:stretch>
        </p:blipFill>
        <p:spPr>
          <a:xfrm>
            <a:off x="0" y="345724"/>
            <a:ext cx="12192000" cy="834891"/>
          </a:xfrm>
          <a:prstGeom prst="rect">
            <a:avLst/>
          </a:prstGeom>
        </p:spPr>
      </p:pic>
      <p:sp>
        <p:nvSpPr>
          <p:cNvPr id="2" name="Title 1">
            <a:extLst>
              <a:ext uri="{FF2B5EF4-FFF2-40B4-BE49-F238E27FC236}">
                <a16:creationId xmlns:a16="http://schemas.microsoft.com/office/drawing/2014/main" id="{24C9040A-59DA-493D-00C0-735781C90A97}"/>
              </a:ext>
            </a:extLst>
          </p:cNvPr>
          <p:cNvSpPr>
            <a:spLocks noGrp="1"/>
          </p:cNvSpPr>
          <p:nvPr>
            <p:ph type="title"/>
          </p:nvPr>
        </p:nvSpPr>
        <p:spPr>
          <a:xfrm>
            <a:off x="838200" y="450431"/>
            <a:ext cx="10515600" cy="625475"/>
          </a:xfrm>
        </p:spPr>
        <p:txBody>
          <a:bodyPr>
            <a:noAutofit/>
          </a:bodyPr>
          <a:lstStyle/>
          <a:p>
            <a:pPr algn="ctr"/>
            <a:r>
              <a:rPr lang="en-GB" sz="5400" b="1"/>
              <a:t>Where voice makes a difference</a:t>
            </a:r>
            <a:endParaRPr lang="en-GB" sz="5400" b="1">
              <a:cs typeface="Calibri Light"/>
            </a:endParaRPr>
          </a:p>
        </p:txBody>
      </p:sp>
      <p:pic>
        <p:nvPicPr>
          <p:cNvPr id="1026" name="Picture 2" descr="No photo description available.">
            <a:extLst>
              <a:ext uri="{FF2B5EF4-FFF2-40B4-BE49-F238E27FC236}">
                <a16:creationId xmlns:a16="http://schemas.microsoft.com/office/drawing/2014/main" id="{0EBB4F59-F5B6-0692-1E33-2F15EF8928E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433485">
            <a:off x="673100" y="1564898"/>
            <a:ext cx="4366002" cy="43660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D656441-AE12-0D0F-176B-0C0E91D7BEB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75350" y="1461761"/>
            <a:ext cx="3841750" cy="360697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cottish Youth Parliament Logo">
            <a:extLst>
              <a:ext uri="{FF2B5EF4-FFF2-40B4-BE49-F238E27FC236}">
                <a16:creationId xmlns:a16="http://schemas.microsoft.com/office/drawing/2014/main" id="{311D822C-761D-349A-6450-634A77BDC71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30208" y="4368667"/>
            <a:ext cx="1474342" cy="1665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99750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4" name="Picture 14">
            <a:extLst>
              <a:ext uri="{FF2B5EF4-FFF2-40B4-BE49-F238E27FC236}">
                <a16:creationId xmlns:a16="http://schemas.microsoft.com/office/drawing/2014/main" id="{73D5B6BC-683E-D6E4-2B44-A9B9B7AF5C5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t="26598" b="34981"/>
          <a:stretch>
            <a:fillRect/>
          </a:stretch>
        </p:blipFill>
        <p:spPr>
          <a:xfrm>
            <a:off x="101600" y="228601"/>
            <a:ext cx="12090400" cy="6400799"/>
          </a:xfrm>
          <a:prstGeom prst="rect">
            <a:avLst/>
          </a:prstGeom>
        </p:spPr>
      </p:pic>
      <p:pic>
        <p:nvPicPr>
          <p:cNvPr id="5" name="Picture 14">
            <a:extLst>
              <a:ext uri="{FF2B5EF4-FFF2-40B4-BE49-F238E27FC236}">
                <a16:creationId xmlns:a16="http://schemas.microsoft.com/office/drawing/2014/main" id="{940E87ED-A995-EA5B-D12C-1A9261586CC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t="26598" b="34981"/>
          <a:stretch>
            <a:fillRect/>
          </a:stretch>
        </p:blipFill>
        <p:spPr>
          <a:xfrm>
            <a:off x="0" y="345724"/>
            <a:ext cx="12192000" cy="834891"/>
          </a:xfrm>
          <a:prstGeom prst="rect">
            <a:avLst/>
          </a:prstGeom>
        </p:spPr>
      </p:pic>
      <p:sp>
        <p:nvSpPr>
          <p:cNvPr id="2" name="Title 1">
            <a:extLst>
              <a:ext uri="{FF2B5EF4-FFF2-40B4-BE49-F238E27FC236}">
                <a16:creationId xmlns:a16="http://schemas.microsoft.com/office/drawing/2014/main" id="{24C9040A-59DA-493D-00C0-735781C90A97}"/>
              </a:ext>
            </a:extLst>
          </p:cNvPr>
          <p:cNvSpPr>
            <a:spLocks noGrp="1"/>
          </p:cNvSpPr>
          <p:nvPr>
            <p:ph type="title"/>
          </p:nvPr>
        </p:nvSpPr>
        <p:spPr>
          <a:xfrm>
            <a:off x="838200" y="450431"/>
            <a:ext cx="10515600" cy="625475"/>
          </a:xfrm>
        </p:spPr>
        <p:txBody>
          <a:bodyPr>
            <a:noAutofit/>
          </a:bodyPr>
          <a:lstStyle/>
          <a:p>
            <a:pPr algn="ctr"/>
            <a:r>
              <a:rPr lang="en-GB" sz="5400" b="1"/>
              <a:t>Dear Decision Makers…</a:t>
            </a:r>
          </a:p>
        </p:txBody>
      </p:sp>
      <p:pic>
        <p:nvPicPr>
          <p:cNvPr id="3" name="Online Media 2" title="Dear Decision-Makers">
            <a:hlinkClick r:id="" action="ppaction://media"/>
            <a:extLst>
              <a:ext uri="{FF2B5EF4-FFF2-40B4-BE49-F238E27FC236}">
                <a16:creationId xmlns:a16="http://schemas.microsoft.com/office/drawing/2014/main" id="{03CFE3B1-60D0-5920-55EA-4F4B52E672A1}"/>
              </a:ext>
            </a:extLst>
          </p:cNvPr>
          <p:cNvPicPr>
            <a:picLocks noRot="1" noChangeAspect="1"/>
          </p:cNvPicPr>
          <p:nvPr>
            <a:videoFile r:link="rId1"/>
          </p:nvPr>
        </p:nvPicPr>
        <p:blipFill>
          <a:blip r:embed="rId8"/>
          <a:stretch>
            <a:fillRect/>
          </a:stretch>
        </p:blipFill>
        <p:spPr>
          <a:xfrm>
            <a:off x="1610360" y="1352079"/>
            <a:ext cx="9072880" cy="5126177"/>
          </a:xfrm>
          <a:prstGeom prst="rect">
            <a:avLst/>
          </a:prstGeom>
        </p:spPr>
      </p:pic>
    </p:spTree>
    <p:extLst>
      <p:ext uri="{BB962C8B-B14F-4D97-AF65-F5344CB8AC3E}">
        <p14:creationId xmlns:p14="http://schemas.microsoft.com/office/powerpoint/2010/main" val="110426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4" name="Picture 14">
            <a:extLst>
              <a:ext uri="{FF2B5EF4-FFF2-40B4-BE49-F238E27FC236}">
                <a16:creationId xmlns:a16="http://schemas.microsoft.com/office/drawing/2014/main" id="{73D5B6BC-683E-D6E4-2B44-A9B9B7AF5C5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t="26598" b="34981"/>
          <a:stretch>
            <a:fillRect/>
          </a:stretch>
        </p:blipFill>
        <p:spPr>
          <a:xfrm>
            <a:off x="101600" y="228601"/>
            <a:ext cx="12090400" cy="6400799"/>
          </a:xfrm>
          <a:prstGeom prst="rect">
            <a:avLst/>
          </a:prstGeom>
        </p:spPr>
      </p:pic>
      <p:pic>
        <p:nvPicPr>
          <p:cNvPr id="5" name="Picture 14">
            <a:extLst>
              <a:ext uri="{FF2B5EF4-FFF2-40B4-BE49-F238E27FC236}">
                <a16:creationId xmlns:a16="http://schemas.microsoft.com/office/drawing/2014/main" id="{940E87ED-A995-EA5B-D12C-1A9261586CC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t="26598" b="34981"/>
          <a:stretch>
            <a:fillRect/>
          </a:stretch>
        </p:blipFill>
        <p:spPr>
          <a:xfrm>
            <a:off x="0" y="345724"/>
            <a:ext cx="12192000" cy="834891"/>
          </a:xfrm>
          <a:prstGeom prst="rect">
            <a:avLst/>
          </a:prstGeom>
        </p:spPr>
      </p:pic>
      <p:sp>
        <p:nvSpPr>
          <p:cNvPr id="2" name="Title 1">
            <a:extLst>
              <a:ext uri="{FF2B5EF4-FFF2-40B4-BE49-F238E27FC236}">
                <a16:creationId xmlns:a16="http://schemas.microsoft.com/office/drawing/2014/main" id="{24C9040A-59DA-493D-00C0-735781C90A97}"/>
              </a:ext>
            </a:extLst>
          </p:cNvPr>
          <p:cNvSpPr>
            <a:spLocks noGrp="1"/>
          </p:cNvSpPr>
          <p:nvPr>
            <p:ph type="title"/>
          </p:nvPr>
        </p:nvSpPr>
        <p:spPr>
          <a:xfrm>
            <a:off x="838200" y="450431"/>
            <a:ext cx="10515600" cy="625475"/>
          </a:xfrm>
        </p:spPr>
        <p:txBody>
          <a:bodyPr>
            <a:noAutofit/>
          </a:bodyPr>
          <a:lstStyle/>
          <a:p>
            <a:pPr algn="ctr"/>
            <a:r>
              <a:rPr lang="en-GB" sz="5400" b="1">
                <a:latin typeface="+mn-lt"/>
              </a:rPr>
              <a:t>Empowering Youth Voices</a:t>
            </a:r>
          </a:p>
        </p:txBody>
      </p:sp>
      <p:sp>
        <p:nvSpPr>
          <p:cNvPr id="6" name="TextBox 5">
            <a:extLst>
              <a:ext uri="{FF2B5EF4-FFF2-40B4-BE49-F238E27FC236}">
                <a16:creationId xmlns:a16="http://schemas.microsoft.com/office/drawing/2014/main" id="{2DA615F4-8D11-35E3-BBFC-84C544365653}"/>
              </a:ext>
            </a:extLst>
          </p:cNvPr>
          <p:cNvSpPr txBox="1"/>
          <p:nvPr/>
        </p:nvSpPr>
        <p:spPr>
          <a:xfrm>
            <a:off x="811020" y="1845006"/>
            <a:ext cx="10671560" cy="2554545"/>
          </a:xfrm>
          <a:prstGeom prst="rect">
            <a:avLst/>
          </a:prstGeom>
          <a:noFill/>
        </p:spPr>
        <p:txBody>
          <a:bodyPr wrap="square" rtlCol="0">
            <a:spAutoFit/>
          </a:bodyPr>
          <a:lstStyle/>
          <a:p>
            <a:pPr algn="ctr"/>
            <a:r>
              <a:rPr lang="en-GB" sz="4000" b="1" u="sng"/>
              <a:t>Section 2 – Children's Rights</a:t>
            </a:r>
          </a:p>
          <a:p>
            <a:pPr algn="ctr"/>
            <a:endParaRPr lang="en-GB" sz="4000" b="1"/>
          </a:p>
          <a:p>
            <a:pPr algn="ctr"/>
            <a:r>
              <a:rPr lang="en-GB" sz="4000"/>
              <a:t>In this section you will spend time exploring Children’s Rights and the UNCRC.</a:t>
            </a:r>
          </a:p>
        </p:txBody>
      </p:sp>
      <p:pic>
        <p:nvPicPr>
          <p:cNvPr id="7" name="Picture 2" descr="Movie clipart megaphone, Movie megaphone Transparent FREE for download ...">
            <a:extLst>
              <a:ext uri="{FF2B5EF4-FFF2-40B4-BE49-F238E27FC236}">
                <a16:creationId xmlns:a16="http://schemas.microsoft.com/office/drawing/2014/main" id="{601740F7-E9F8-8C5E-8923-B6D3677DC2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200" y="4671618"/>
            <a:ext cx="2298437" cy="1735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73786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4" name="Picture 14">
            <a:extLst>
              <a:ext uri="{FF2B5EF4-FFF2-40B4-BE49-F238E27FC236}">
                <a16:creationId xmlns:a16="http://schemas.microsoft.com/office/drawing/2014/main" id="{73D5B6BC-683E-D6E4-2B44-A9B9B7AF5C5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t="26598" b="34981"/>
          <a:stretch>
            <a:fillRect/>
          </a:stretch>
        </p:blipFill>
        <p:spPr>
          <a:xfrm>
            <a:off x="101600" y="228601"/>
            <a:ext cx="12090400" cy="6400799"/>
          </a:xfrm>
          <a:prstGeom prst="rect">
            <a:avLst/>
          </a:prstGeom>
        </p:spPr>
      </p:pic>
      <p:pic>
        <p:nvPicPr>
          <p:cNvPr id="5" name="Picture 14">
            <a:extLst>
              <a:ext uri="{FF2B5EF4-FFF2-40B4-BE49-F238E27FC236}">
                <a16:creationId xmlns:a16="http://schemas.microsoft.com/office/drawing/2014/main" id="{940E87ED-A995-EA5B-D12C-1A9261586CC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t="26598" b="34981"/>
          <a:stretch>
            <a:fillRect/>
          </a:stretch>
        </p:blipFill>
        <p:spPr>
          <a:xfrm>
            <a:off x="0" y="345724"/>
            <a:ext cx="12192000" cy="834891"/>
          </a:xfrm>
          <a:prstGeom prst="rect">
            <a:avLst/>
          </a:prstGeom>
        </p:spPr>
      </p:pic>
      <p:sp>
        <p:nvSpPr>
          <p:cNvPr id="2" name="Title 1">
            <a:extLst>
              <a:ext uri="{FF2B5EF4-FFF2-40B4-BE49-F238E27FC236}">
                <a16:creationId xmlns:a16="http://schemas.microsoft.com/office/drawing/2014/main" id="{24C9040A-59DA-493D-00C0-735781C90A97}"/>
              </a:ext>
            </a:extLst>
          </p:cNvPr>
          <p:cNvSpPr>
            <a:spLocks noGrp="1"/>
          </p:cNvSpPr>
          <p:nvPr>
            <p:ph type="title"/>
          </p:nvPr>
        </p:nvSpPr>
        <p:spPr>
          <a:xfrm>
            <a:off x="838200" y="450431"/>
            <a:ext cx="10515600" cy="625475"/>
          </a:xfrm>
        </p:spPr>
        <p:txBody>
          <a:bodyPr>
            <a:noAutofit/>
          </a:bodyPr>
          <a:lstStyle/>
          <a:p>
            <a:pPr algn="ctr"/>
            <a:r>
              <a:rPr lang="en-GB" sz="5400" b="1"/>
              <a:t>How decisions are made</a:t>
            </a:r>
          </a:p>
        </p:txBody>
      </p:sp>
      <p:sp>
        <p:nvSpPr>
          <p:cNvPr id="6" name="TextBox 5">
            <a:extLst>
              <a:ext uri="{FF2B5EF4-FFF2-40B4-BE49-F238E27FC236}">
                <a16:creationId xmlns:a16="http://schemas.microsoft.com/office/drawing/2014/main" id="{2DA615F4-8D11-35E3-BBFC-84C544365653}"/>
              </a:ext>
            </a:extLst>
          </p:cNvPr>
          <p:cNvSpPr txBox="1"/>
          <p:nvPr/>
        </p:nvSpPr>
        <p:spPr>
          <a:xfrm>
            <a:off x="1364351" y="1723236"/>
            <a:ext cx="9463298" cy="461665"/>
          </a:xfrm>
          <a:prstGeom prst="rect">
            <a:avLst/>
          </a:prstGeom>
          <a:noFill/>
        </p:spPr>
        <p:txBody>
          <a:bodyPr wrap="square" rtlCol="0">
            <a:spAutoFit/>
          </a:bodyPr>
          <a:lstStyle/>
          <a:p>
            <a:pPr algn="ctr"/>
            <a:r>
              <a:rPr lang="en-GB" sz="2400" b="1"/>
              <a:t>These are two documents that look at decision making in more detail: </a:t>
            </a:r>
          </a:p>
        </p:txBody>
      </p:sp>
      <p:pic>
        <p:nvPicPr>
          <p:cNvPr id="7" name="Picture 6">
            <a:extLst>
              <a:ext uri="{FF2B5EF4-FFF2-40B4-BE49-F238E27FC236}">
                <a16:creationId xmlns:a16="http://schemas.microsoft.com/office/drawing/2014/main" id="{F8C598DA-2E39-5CD8-B237-5D4543B8A949}"/>
              </a:ext>
            </a:extLst>
          </p:cNvPr>
          <p:cNvPicPr>
            <a:picLocks noChangeAspect="1"/>
          </p:cNvPicPr>
          <p:nvPr/>
        </p:nvPicPr>
        <p:blipFill>
          <a:blip r:embed="rId7"/>
          <a:stretch>
            <a:fillRect/>
          </a:stretch>
        </p:blipFill>
        <p:spPr>
          <a:xfrm>
            <a:off x="6584207" y="2727522"/>
            <a:ext cx="4243442" cy="3572128"/>
          </a:xfrm>
          <a:prstGeom prst="rect">
            <a:avLst/>
          </a:prstGeom>
          <a:ln w="63500">
            <a:solidFill>
              <a:schemeClr val="accent1"/>
            </a:solidFill>
          </a:ln>
        </p:spPr>
      </p:pic>
      <p:pic>
        <p:nvPicPr>
          <p:cNvPr id="9" name="Picture 8">
            <a:extLst>
              <a:ext uri="{FF2B5EF4-FFF2-40B4-BE49-F238E27FC236}">
                <a16:creationId xmlns:a16="http://schemas.microsoft.com/office/drawing/2014/main" id="{65E9D94B-3BC6-8C7F-7A42-45EC1DC7B4D0}"/>
              </a:ext>
            </a:extLst>
          </p:cNvPr>
          <p:cNvPicPr>
            <a:picLocks noChangeAspect="1"/>
          </p:cNvPicPr>
          <p:nvPr/>
        </p:nvPicPr>
        <p:blipFill>
          <a:blip r:embed="rId8"/>
          <a:stretch>
            <a:fillRect/>
          </a:stretch>
        </p:blipFill>
        <p:spPr>
          <a:xfrm>
            <a:off x="1083212" y="2727522"/>
            <a:ext cx="4644489" cy="3583747"/>
          </a:xfrm>
          <a:prstGeom prst="rect">
            <a:avLst/>
          </a:prstGeom>
          <a:ln w="63500">
            <a:solidFill>
              <a:schemeClr val="accent1"/>
            </a:solidFill>
          </a:ln>
        </p:spPr>
      </p:pic>
    </p:spTree>
    <p:extLst>
      <p:ext uri="{BB962C8B-B14F-4D97-AF65-F5344CB8AC3E}">
        <p14:creationId xmlns:p14="http://schemas.microsoft.com/office/powerpoint/2010/main" val="26494733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AA2E8E9-ECF8-723A-17F9-110C8D7EE14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t="26598" b="34981"/>
          <a:stretch>
            <a:fillRect/>
          </a:stretch>
        </p:blipFill>
        <p:spPr>
          <a:xfrm>
            <a:off x="101600" y="138545"/>
            <a:ext cx="12090400" cy="6490855"/>
          </a:xfrm>
          <a:prstGeom prst="rect">
            <a:avLst/>
          </a:prstGeom>
        </p:spPr>
      </p:pic>
      <p:sp>
        <p:nvSpPr>
          <p:cNvPr id="8" name="Rounded Rectangle 1">
            <a:extLst>
              <a:ext uri="{FF2B5EF4-FFF2-40B4-BE49-F238E27FC236}">
                <a16:creationId xmlns:a16="http://schemas.microsoft.com/office/drawing/2014/main" id="{BE0D93DB-9E69-D205-02B3-0CA774458483}"/>
              </a:ext>
            </a:extLst>
          </p:cNvPr>
          <p:cNvSpPr/>
          <p:nvPr/>
        </p:nvSpPr>
        <p:spPr>
          <a:xfrm>
            <a:off x="4692398" y="2574090"/>
            <a:ext cx="2774680" cy="3895360"/>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GB" sz="2000" b="1" u="sng">
                <a:solidFill>
                  <a:schemeClr val="tx1"/>
                </a:solidFill>
              </a:rPr>
              <a:t>Article 12  </a:t>
            </a:r>
          </a:p>
          <a:p>
            <a:pPr algn="ctr"/>
            <a:endParaRPr lang="en-GB" sz="1800" b="1" u="sng">
              <a:solidFill>
                <a:schemeClr val="tx1"/>
              </a:solidFill>
            </a:endParaRPr>
          </a:p>
          <a:p>
            <a:pPr algn="ctr"/>
            <a:r>
              <a:rPr lang="en-GB" sz="1600" b="1">
                <a:solidFill>
                  <a:schemeClr val="tx1"/>
                </a:solidFill>
              </a:rPr>
              <a:t>Respect for views of child</a:t>
            </a:r>
          </a:p>
          <a:p>
            <a:pPr algn="ctr"/>
            <a:r>
              <a:rPr lang="en-GB" sz="1600">
                <a:solidFill>
                  <a:schemeClr val="tx1"/>
                </a:solidFill>
              </a:rPr>
              <a:t>Every child has the right to express their views, feelings and wishes in all matters affecting them, and to have their views considered and taken seriously.</a:t>
            </a:r>
          </a:p>
        </p:txBody>
      </p:sp>
      <p:sp>
        <p:nvSpPr>
          <p:cNvPr id="9" name="Rounded Rectangle 6">
            <a:extLst>
              <a:ext uri="{FF2B5EF4-FFF2-40B4-BE49-F238E27FC236}">
                <a16:creationId xmlns:a16="http://schemas.microsoft.com/office/drawing/2014/main" id="{39BC1CA8-4BCC-026E-4E20-D99090D07BAA}"/>
              </a:ext>
            </a:extLst>
          </p:cNvPr>
          <p:cNvSpPr/>
          <p:nvPr/>
        </p:nvSpPr>
        <p:spPr>
          <a:xfrm>
            <a:off x="741991" y="2574090"/>
            <a:ext cx="2744608" cy="3855701"/>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GB" sz="2000" b="1" u="sng">
                <a:solidFill>
                  <a:schemeClr val="tx1"/>
                </a:solidFill>
              </a:rPr>
              <a:t>Article 3</a:t>
            </a:r>
          </a:p>
          <a:p>
            <a:pPr algn="ctr"/>
            <a:endParaRPr lang="en-GB" sz="1800" b="1" u="sng">
              <a:solidFill>
                <a:schemeClr val="tx1"/>
              </a:solidFill>
            </a:endParaRPr>
          </a:p>
          <a:p>
            <a:pPr algn="ctr"/>
            <a:r>
              <a:rPr lang="en-GB" sz="1600" b="1">
                <a:solidFill>
                  <a:schemeClr val="tx1"/>
                </a:solidFill>
              </a:rPr>
              <a:t>Best interests of the child </a:t>
            </a:r>
          </a:p>
          <a:p>
            <a:pPr algn="ctr"/>
            <a:r>
              <a:rPr lang="en-GB" sz="1600">
                <a:solidFill>
                  <a:schemeClr val="tx1"/>
                </a:solidFill>
              </a:rPr>
              <a:t>The best interests of the child must be a top priority in all decisions and actions that affect children.</a:t>
            </a:r>
          </a:p>
        </p:txBody>
      </p:sp>
      <p:sp>
        <p:nvSpPr>
          <p:cNvPr id="10" name="Rounded Rectangle 7">
            <a:extLst>
              <a:ext uri="{FF2B5EF4-FFF2-40B4-BE49-F238E27FC236}">
                <a16:creationId xmlns:a16="http://schemas.microsoft.com/office/drawing/2014/main" id="{829AFF55-8B90-7584-A4E5-ECFEF6F29EC4}"/>
              </a:ext>
            </a:extLst>
          </p:cNvPr>
          <p:cNvSpPr/>
          <p:nvPr/>
        </p:nvSpPr>
        <p:spPr>
          <a:xfrm>
            <a:off x="8672877" y="2574090"/>
            <a:ext cx="2649152" cy="3855700"/>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GB" sz="2000" b="1" u="sng">
                <a:solidFill>
                  <a:schemeClr val="tx1"/>
                </a:solidFill>
              </a:rPr>
              <a:t>Article 13</a:t>
            </a:r>
          </a:p>
          <a:p>
            <a:pPr algn="ctr"/>
            <a:endParaRPr lang="en-GB" sz="1800" b="1" u="sng">
              <a:solidFill>
                <a:schemeClr val="tx1"/>
              </a:solidFill>
            </a:endParaRPr>
          </a:p>
          <a:p>
            <a:pPr algn="ctr"/>
            <a:r>
              <a:rPr lang="en-GB" sz="1600" b="1">
                <a:solidFill>
                  <a:schemeClr val="tx1"/>
                </a:solidFill>
              </a:rPr>
              <a:t>Freedom of expression</a:t>
            </a:r>
            <a:r>
              <a:rPr lang="en-GB" sz="1600">
                <a:solidFill>
                  <a:schemeClr val="tx1"/>
                </a:solidFill>
              </a:rPr>
              <a:t> </a:t>
            </a:r>
          </a:p>
          <a:p>
            <a:pPr algn="ctr"/>
            <a:r>
              <a:rPr lang="en-GB" sz="1600">
                <a:solidFill>
                  <a:schemeClr val="tx1"/>
                </a:solidFill>
              </a:rPr>
              <a:t>Every child must be free to express their thoughts and opinions and to access all kinds of information, as long as it is within the law</a:t>
            </a:r>
          </a:p>
        </p:txBody>
      </p:sp>
      <p:sp>
        <p:nvSpPr>
          <p:cNvPr id="12" name="TextBox 11">
            <a:extLst>
              <a:ext uri="{FF2B5EF4-FFF2-40B4-BE49-F238E27FC236}">
                <a16:creationId xmlns:a16="http://schemas.microsoft.com/office/drawing/2014/main" id="{760D4F75-58EC-4D1C-317B-A76E9382F87D}"/>
              </a:ext>
            </a:extLst>
          </p:cNvPr>
          <p:cNvSpPr txBox="1"/>
          <p:nvPr/>
        </p:nvSpPr>
        <p:spPr>
          <a:xfrm>
            <a:off x="101600" y="1429984"/>
            <a:ext cx="11479758" cy="830997"/>
          </a:xfrm>
          <a:prstGeom prst="rect">
            <a:avLst/>
          </a:prstGeom>
          <a:noFill/>
        </p:spPr>
        <p:txBody>
          <a:bodyPr wrap="square">
            <a:spAutoFit/>
          </a:bodyPr>
          <a:lstStyle/>
          <a:p>
            <a:pPr algn="ctr"/>
            <a:r>
              <a:rPr lang="en-GB" sz="2400"/>
              <a:t>You may already be aware of the United Nations Convention on the Rights of the Child.</a:t>
            </a:r>
          </a:p>
          <a:p>
            <a:pPr algn="ctr"/>
            <a:r>
              <a:rPr lang="en-GB" sz="2400"/>
              <a:t>This contains 54 articles which explain your rights, including these three key articles:</a:t>
            </a:r>
          </a:p>
        </p:txBody>
      </p:sp>
      <p:pic>
        <p:nvPicPr>
          <p:cNvPr id="13" name="Picture 14">
            <a:extLst>
              <a:ext uri="{FF2B5EF4-FFF2-40B4-BE49-F238E27FC236}">
                <a16:creationId xmlns:a16="http://schemas.microsoft.com/office/drawing/2014/main" id="{7D5FBA47-A23C-4543-34EA-CFBCCE02723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t="26598" b="34981"/>
          <a:stretch>
            <a:fillRect/>
          </a:stretch>
        </p:blipFill>
        <p:spPr>
          <a:xfrm>
            <a:off x="0" y="285142"/>
            <a:ext cx="12192000" cy="834891"/>
          </a:xfrm>
          <a:prstGeom prst="rect">
            <a:avLst/>
          </a:prstGeom>
        </p:spPr>
      </p:pic>
      <p:sp>
        <p:nvSpPr>
          <p:cNvPr id="14" name="TextBox 10">
            <a:extLst>
              <a:ext uri="{FF2B5EF4-FFF2-40B4-BE49-F238E27FC236}">
                <a16:creationId xmlns:a16="http://schemas.microsoft.com/office/drawing/2014/main" id="{5809541B-6B04-3E75-7975-ADE76FBE3B59}"/>
              </a:ext>
            </a:extLst>
          </p:cNvPr>
          <p:cNvSpPr txBox="1"/>
          <p:nvPr/>
        </p:nvSpPr>
        <p:spPr>
          <a:xfrm>
            <a:off x="330200" y="428209"/>
            <a:ext cx="11531600" cy="632609"/>
          </a:xfrm>
          <a:prstGeom prst="rect">
            <a:avLst/>
          </a:prstGeom>
        </p:spPr>
        <p:txBody>
          <a:bodyPr wrap="square" lIns="0" tIns="0" rIns="0" bIns="0" rtlCol="0" anchor="t">
            <a:spAutoFit/>
          </a:bodyPr>
          <a:lstStyle/>
          <a:p>
            <a:pPr algn="ctr">
              <a:lnSpc>
                <a:spcPts val="4666"/>
              </a:lnSpc>
            </a:pPr>
            <a:r>
              <a:rPr lang="en-US" sz="5400" b="1">
                <a:latin typeface="+mj-lt"/>
              </a:rPr>
              <a:t>Children’s Rights</a:t>
            </a:r>
          </a:p>
        </p:txBody>
      </p:sp>
      <p:pic>
        <p:nvPicPr>
          <p:cNvPr id="17" name="Picture 16">
            <a:extLst>
              <a:ext uri="{FF2B5EF4-FFF2-40B4-BE49-F238E27FC236}">
                <a16:creationId xmlns:a16="http://schemas.microsoft.com/office/drawing/2014/main" id="{17341DC0-F186-5298-410A-EC8310BF4F9D}"/>
              </a:ext>
            </a:extLst>
          </p:cNvPr>
          <p:cNvPicPr>
            <a:picLocks noChangeAspect="1"/>
          </p:cNvPicPr>
          <p:nvPr/>
        </p:nvPicPr>
        <p:blipFill>
          <a:blip r:embed="rId7"/>
          <a:stretch>
            <a:fillRect/>
          </a:stretch>
        </p:blipFill>
        <p:spPr>
          <a:xfrm>
            <a:off x="1628520" y="5115341"/>
            <a:ext cx="971550" cy="1314450"/>
          </a:xfrm>
          <a:prstGeom prst="rect">
            <a:avLst/>
          </a:prstGeom>
        </p:spPr>
      </p:pic>
      <p:pic>
        <p:nvPicPr>
          <p:cNvPr id="19" name="Picture 18">
            <a:extLst>
              <a:ext uri="{FF2B5EF4-FFF2-40B4-BE49-F238E27FC236}">
                <a16:creationId xmlns:a16="http://schemas.microsoft.com/office/drawing/2014/main" id="{DC2F0A63-C982-EDF7-1619-647BDD1C7391}"/>
              </a:ext>
            </a:extLst>
          </p:cNvPr>
          <p:cNvPicPr>
            <a:picLocks noChangeAspect="1"/>
          </p:cNvPicPr>
          <p:nvPr/>
        </p:nvPicPr>
        <p:blipFill>
          <a:blip r:embed="rId8"/>
          <a:stretch>
            <a:fillRect/>
          </a:stretch>
        </p:blipFill>
        <p:spPr>
          <a:xfrm>
            <a:off x="5665787" y="5183575"/>
            <a:ext cx="962025" cy="1285875"/>
          </a:xfrm>
          <a:prstGeom prst="rect">
            <a:avLst/>
          </a:prstGeom>
        </p:spPr>
      </p:pic>
      <p:pic>
        <p:nvPicPr>
          <p:cNvPr id="21" name="Picture 20">
            <a:extLst>
              <a:ext uri="{FF2B5EF4-FFF2-40B4-BE49-F238E27FC236}">
                <a16:creationId xmlns:a16="http://schemas.microsoft.com/office/drawing/2014/main" id="{E755E9C2-4BBF-D3CA-7069-228886FA81D1}"/>
              </a:ext>
            </a:extLst>
          </p:cNvPr>
          <p:cNvPicPr>
            <a:picLocks noChangeAspect="1"/>
          </p:cNvPicPr>
          <p:nvPr/>
        </p:nvPicPr>
        <p:blipFill>
          <a:blip r:embed="rId9"/>
          <a:stretch>
            <a:fillRect/>
          </a:stretch>
        </p:blipFill>
        <p:spPr>
          <a:xfrm>
            <a:off x="9511678" y="5143916"/>
            <a:ext cx="971550" cy="1285875"/>
          </a:xfrm>
          <a:prstGeom prst="rect">
            <a:avLst/>
          </a:prstGeom>
        </p:spPr>
      </p:pic>
    </p:spTree>
    <p:extLst>
      <p:ext uri="{BB962C8B-B14F-4D97-AF65-F5344CB8AC3E}">
        <p14:creationId xmlns:p14="http://schemas.microsoft.com/office/powerpoint/2010/main" val="26620035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6" name="Picture 14">
            <a:extLst>
              <a:ext uri="{FF2B5EF4-FFF2-40B4-BE49-F238E27FC236}">
                <a16:creationId xmlns:a16="http://schemas.microsoft.com/office/drawing/2014/main" id="{28E5687A-1E22-80D3-0212-9EEDAA3636B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t="26598" b="34981"/>
          <a:stretch>
            <a:fillRect/>
          </a:stretch>
        </p:blipFill>
        <p:spPr>
          <a:xfrm>
            <a:off x="75772" y="154525"/>
            <a:ext cx="12059154" cy="6548950"/>
          </a:xfrm>
          <a:prstGeom prst="rect">
            <a:avLst/>
          </a:prstGeom>
        </p:spPr>
      </p:pic>
      <p:pic>
        <p:nvPicPr>
          <p:cNvPr id="12"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t="26598" b="34981"/>
          <a:stretch>
            <a:fillRect/>
          </a:stretch>
        </p:blipFill>
        <p:spPr>
          <a:xfrm>
            <a:off x="-10768" y="277946"/>
            <a:ext cx="12192000" cy="834891"/>
          </a:xfrm>
          <a:prstGeom prst="rect">
            <a:avLst/>
          </a:prstGeom>
        </p:spPr>
      </p:pic>
      <p:sp>
        <p:nvSpPr>
          <p:cNvPr id="10" name="TextBox 10"/>
          <p:cNvSpPr txBox="1"/>
          <p:nvPr/>
        </p:nvSpPr>
        <p:spPr>
          <a:xfrm>
            <a:off x="254000" y="423296"/>
            <a:ext cx="11531600" cy="632609"/>
          </a:xfrm>
          <a:prstGeom prst="rect">
            <a:avLst/>
          </a:prstGeom>
        </p:spPr>
        <p:txBody>
          <a:bodyPr wrap="square" lIns="0" tIns="0" rIns="0" bIns="0" rtlCol="0" anchor="t">
            <a:spAutoFit/>
          </a:bodyPr>
          <a:lstStyle/>
          <a:p>
            <a:pPr algn="ctr">
              <a:lnSpc>
                <a:spcPts val="4666"/>
              </a:lnSpc>
            </a:pPr>
            <a:r>
              <a:rPr lang="en-US" sz="5400" b="1">
                <a:latin typeface="+mj-lt"/>
              </a:rPr>
              <a:t>Children’s Rights</a:t>
            </a:r>
          </a:p>
        </p:txBody>
      </p:sp>
      <p:sp>
        <p:nvSpPr>
          <p:cNvPr id="4" name="TextBox 3">
            <a:extLst>
              <a:ext uri="{FF2B5EF4-FFF2-40B4-BE49-F238E27FC236}">
                <a16:creationId xmlns:a16="http://schemas.microsoft.com/office/drawing/2014/main" id="{5A636568-4671-D513-3F19-65CFDC9A2A71}"/>
              </a:ext>
            </a:extLst>
          </p:cNvPr>
          <p:cNvSpPr txBox="1"/>
          <p:nvPr/>
        </p:nvSpPr>
        <p:spPr>
          <a:xfrm>
            <a:off x="425099" y="1418893"/>
            <a:ext cx="11360501" cy="748795"/>
          </a:xfrm>
          <a:prstGeom prst="rect">
            <a:avLst/>
          </a:prstGeom>
          <a:noFill/>
        </p:spPr>
        <p:txBody>
          <a:bodyPr wrap="square" rtlCol="0">
            <a:spAutoFit/>
          </a:bodyPr>
          <a:lstStyle/>
          <a:p>
            <a:pPr algn="ctr"/>
            <a:r>
              <a:rPr lang="en-GB" sz="2133"/>
              <a:t>We want all adults to make sure that your views and opinions are considered and taken seriously.</a:t>
            </a:r>
          </a:p>
          <a:p>
            <a:pPr algn="ctr"/>
            <a:r>
              <a:rPr lang="en-GB" sz="2133"/>
              <a:t> It is very important that young people are listened to in all matters that affect them – it is your </a:t>
            </a:r>
            <a:r>
              <a:rPr lang="en-GB" sz="2133" b="1"/>
              <a:t>right!</a:t>
            </a:r>
            <a:endParaRPr lang="en-GB" sz="2133" b="1">
              <a:solidFill>
                <a:srgbClr val="7030A0"/>
              </a:solidFill>
            </a:endParaRPr>
          </a:p>
        </p:txBody>
      </p:sp>
      <p:pic>
        <p:nvPicPr>
          <p:cNvPr id="2" name="Online Media 1" title="Children’s Rights and the UNCRC in Scotland: An exploration of rights in our communities">
            <a:hlinkClick r:id="" action="ppaction://media"/>
            <a:extLst>
              <a:ext uri="{FF2B5EF4-FFF2-40B4-BE49-F238E27FC236}">
                <a16:creationId xmlns:a16="http://schemas.microsoft.com/office/drawing/2014/main" id="{633A4A0F-A8D7-456C-116A-6BA1CF65A758}"/>
              </a:ext>
            </a:extLst>
          </p:cNvPr>
          <p:cNvPicPr>
            <a:picLocks noRot="1" noChangeAspect="1"/>
          </p:cNvPicPr>
          <p:nvPr>
            <a:videoFile r:link="rId1"/>
          </p:nvPr>
        </p:nvPicPr>
        <p:blipFill>
          <a:blip r:embed="rId8"/>
          <a:stretch>
            <a:fillRect/>
          </a:stretch>
        </p:blipFill>
        <p:spPr>
          <a:xfrm>
            <a:off x="2510759" y="2473745"/>
            <a:ext cx="7272083" cy="4108727"/>
          </a:xfrm>
          <a:prstGeom prst="rect">
            <a:avLst/>
          </a:prstGeom>
        </p:spPr>
      </p:pic>
    </p:spTree>
    <p:extLst>
      <p:ext uri="{BB962C8B-B14F-4D97-AF65-F5344CB8AC3E}">
        <p14:creationId xmlns:p14="http://schemas.microsoft.com/office/powerpoint/2010/main" val="288408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4" name="Picture 14">
            <a:extLst>
              <a:ext uri="{FF2B5EF4-FFF2-40B4-BE49-F238E27FC236}">
                <a16:creationId xmlns:a16="http://schemas.microsoft.com/office/drawing/2014/main" id="{73D5B6BC-683E-D6E4-2B44-A9B9B7AF5C5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t="26598" b="34981"/>
          <a:stretch>
            <a:fillRect/>
          </a:stretch>
        </p:blipFill>
        <p:spPr>
          <a:xfrm>
            <a:off x="101600" y="228601"/>
            <a:ext cx="12090400" cy="6400799"/>
          </a:xfrm>
          <a:prstGeom prst="rect">
            <a:avLst/>
          </a:prstGeom>
        </p:spPr>
      </p:pic>
      <p:pic>
        <p:nvPicPr>
          <p:cNvPr id="5" name="Picture 14">
            <a:extLst>
              <a:ext uri="{FF2B5EF4-FFF2-40B4-BE49-F238E27FC236}">
                <a16:creationId xmlns:a16="http://schemas.microsoft.com/office/drawing/2014/main" id="{940E87ED-A995-EA5B-D12C-1A9261586CC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t="26598" b="34981"/>
          <a:stretch>
            <a:fillRect/>
          </a:stretch>
        </p:blipFill>
        <p:spPr>
          <a:xfrm>
            <a:off x="0" y="345724"/>
            <a:ext cx="12192000" cy="834891"/>
          </a:xfrm>
          <a:prstGeom prst="rect">
            <a:avLst/>
          </a:prstGeom>
        </p:spPr>
      </p:pic>
      <p:sp>
        <p:nvSpPr>
          <p:cNvPr id="2" name="Title 1">
            <a:extLst>
              <a:ext uri="{FF2B5EF4-FFF2-40B4-BE49-F238E27FC236}">
                <a16:creationId xmlns:a16="http://schemas.microsoft.com/office/drawing/2014/main" id="{24C9040A-59DA-493D-00C0-735781C90A97}"/>
              </a:ext>
            </a:extLst>
          </p:cNvPr>
          <p:cNvSpPr>
            <a:spLocks noGrp="1"/>
          </p:cNvSpPr>
          <p:nvPr>
            <p:ph type="title"/>
          </p:nvPr>
        </p:nvSpPr>
        <p:spPr>
          <a:xfrm>
            <a:off x="838200" y="450431"/>
            <a:ext cx="10515600" cy="625475"/>
          </a:xfrm>
        </p:spPr>
        <p:txBody>
          <a:bodyPr>
            <a:noAutofit/>
          </a:bodyPr>
          <a:lstStyle/>
          <a:p>
            <a:r>
              <a:rPr lang="en-GB" b="1"/>
              <a:t>What will this look like for you in this group?</a:t>
            </a:r>
          </a:p>
        </p:txBody>
      </p:sp>
      <p:pic>
        <p:nvPicPr>
          <p:cNvPr id="1026" name="Picture 2">
            <a:extLst>
              <a:ext uri="{FF2B5EF4-FFF2-40B4-BE49-F238E27FC236}">
                <a16:creationId xmlns:a16="http://schemas.microsoft.com/office/drawing/2014/main" id="{952A7362-6D1C-90C7-E8A0-45CE887B007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 y="2911475"/>
            <a:ext cx="10820400" cy="29527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DA615F4-8D11-35E3-BBFC-84C544365653}"/>
              </a:ext>
            </a:extLst>
          </p:cNvPr>
          <p:cNvSpPr txBox="1"/>
          <p:nvPr/>
        </p:nvSpPr>
        <p:spPr>
          <a:xfrm>
            <a:off x="1593908" y="1644242"/>
            <a:ext cx="8707773" cy="461665"/>
          </a:xfrm>
          <a:prstGeom prst="rect">
            <a:avLst/>
          </a:prstGeom>
          <a:noFill/>
        </p:spPr>
        <p:txBody>
          <a:bodyPr wrap="square" rtlCol="0">
            <a:spAutoFit/>
          </a:bodyPr>
          <a:lstStyle/>
          <a:p>
            <a:pPr algn="ctr"/>
            <a:r>
              <a:rPr lang="en-GB" sz="2400" b="1"/>
              <a:t>These four elements are vital to Article 12:</a:t>
            </a:r>
          </a:p>
        </p:txBody>
      </p:sp>
      <p:sp>
        <p:nvSpPr>
          <p:cNvPr id="3" name="TextBox 2">
            <a:extLst>
              <a:ext uri="{FF2B5EF4-FFF2-40B4-BE49-F238E27FC236}">
                <a16:creationId xmlns:a16="http://schemas.microsoft.com/office/drawing/2014/main" id="{AC4DF40A-8ABC-5F56-47B6-F7D59CC97D92}"/>
              </a:ext>
            </a:extLst>
          </p:cNvPr>
          <p:cNvSpPr txBox="1"/>
          <p:nvPr/>
        </p:nvSpPr>
        <p:spPr>
          <a:xfrm>
            <a:off x="9875520" y="6096000"/>
            <a:ext cx="1478280" cy="369332"/>
          </a:xfrm>
          <a:prstGeom prst="rect">
            <a:avLst/>
          </a:prstGeom>
          <a:noFill/>
        </p:spPr>
        <p:txBody>
          <a:bodyPr wrap="square" rtlCol="0">
            <a:spAutoFit/>
          </a:bodyPr>
          <a:lstStyle/>
          <a:p>
            <a:r>
              <a:rPr lang="en-GB" b="1"/>
              <a:t>Lundy Model</a:t>
            </a:r>
          </a:p>
        </p:txBody>
      </p:sp>
    </p:spTree>
    <p:extLst>
      <p:ext uri="{BB962C8B-B14F-4D97-AF65-F5344CB8AC3E}">
        <p14:creationId xmlns:p14="http://schemas.microsoft.com/office/powerpoint/2010/main" val="10349432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3" name="Picture 14">
            <a:extLst>
              <a:ext uri="{FF2B5EF4-FFF2-40B4-BE49-F238E27FC236}">
                <a16:creationId xmlns:a16="http://schemas.microsoft.com/office/drawing/2014/main" id="{CEAB7789-E4B4-A972-1029-85100041866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t="26598" b="34981"/>
          <a:stretch>
            <a:fillRect/>
          </a:stretch>
        </p:blipFill>
        <p:spPr>
          <a:xfrm>
            <a:off x="101600" y="138545"/>
            <a:ext cx="12090400" cy="6490855"/>
          </a:xfrm>
          <a:prstGeom prst="rect">
            <a:avLst/>
          </a:prstGeom>
        </p:spPr>
      </p:pic>
      <p:pic>
        <p:nvPicPr>
          <p:cNvPr id="12" name="Picture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t="26598" b="34981"/>
          <a:stretch>
            <a:fillRect/>
          </a:stretch>
        </p:blipFill>
        <p:spPr>
          <a:xfrm>
            <a:off x="0" y="285142"/>
            <a:ext cx="12192000" cy="834891"/>
          </a:xfrm>
          <a:prstGeom prst="rect">
            <a:avLst/>
          </a:prstGeom>
        </p:spPr>
      </p:pic>
      <p:sp>
        <p:nvSpPr>
          <p:cNvPr id="10" name="TextBox 10"/>
          <p:cNvSpPr txBox="1"/>
          <p:nvPr/>
        </p:nvSpPr>
        <p:spPr>
          <a:xfrm>
            <a:off x="330200" y="428209"/>
            <a:ext cx="11531600" cy="632609"/>
          </a:xfrm>
          <a:prstGeom prst="rect">
            <a:avLst/>
          </a:prstGeom>
        </p:spPr>
        <p:txBody>
          <a:bodyPr wrap="square" lIns="0" tIns="0" rIns="0" bIns="0" rtlCol="0" anchor="t">
            <a:spAutoFit/>
          </a:bodyPr>
          <a:lstStyle/>
          <a:p>
            <a:pPr algn="ctr">
              <a:lnSpc>
                <a:spcPts val="4666"/>
              </a:lnSpc>
            </a:pPr>
            <a:r>
              <a:rPr lang="en-US" sz="5400" b="1">
                <a:latin typeface="+mj-lt"/>
              </a:rPr>
              <a:t>Children’s Rights</a:t>
            </a:r>
          </a:p>
        </p:txBody>
      </p:sp>
      <p:sp>
        <p:nvSpPr>
          <p:cNvPr id="2" name="TextBox 1">
            <a:extLst>
              <a:ext uri="{FF2B5EF4-FFF2-40B4-BE49-F238E27FC236}">
                <a16:creationId xmlns:a16="http://schemas.microsoft.com/office/drawing/2014/main" id="{0E0CDB93-BE83-8469-72C3-04B0C710725F}"/>
              </a:ext>
            </a:extLst>
          </p:cNvPr>
          <p:cNvSpPr txBox="1"/>
          <p:nvPr/>
        </p:nvSpPr>
        <p:spPr>
          <a:xfrm>
            <a:off x="3417373" y="2735672"/>
            <a:ext cx="8211768" cy="3416320"/>
          </a:xfrm>
          <a:prstGeom prst="rect">
            <a:avLst/>
          </a:prstGeom>
          <a:noFill/>
        </p:spPr>
        <p:txBody>
          <a:bodyPr wrap="square" rtlCol="0">
            <a:spAutoFit/>
          </a:bodyPr>
          <a:lstStyle/>
          <a:p>
            <a:endParaRPr lang="en-GB" sz="2400"/>
          </a:p>
          <a:p>
            <a:r>
              <a:rPr lang="en-GB" sz="2400" b="1">
                <a:solidFill>
                  <a:srgbClr val="7030A0"/>
                </a:solidFill>
              </a:rPr>
              <a:t>Article 28</a:t>
            </a:r>
            <a:r>
              <a:rPr lang="en-GB" sz="2400">
                <a:solidFill>
                  <a:srgbClr val="7030A0"/>
                </a:solidFill>
              </a:rPr>
              <a:t>: </a:t>
            </a:r>
            <a:r>
              <a:rPr lang="en-GB" sz="2400"/>
              <a:t>Every child has the right to an education - no matter who they are: regardless of race, gender or disability; if they’re in detention, or if they’re a refugee.</a:t>
            </a:r>
          </a:p>
          <a:p>
            <a:endParaRPr lang="en-GB" sz="2400"/>
          </a:p>
          <a:p>
            <a:endParaRPr lang="en-GB" sz="2400"/>
          </a:p>
          <a:p>
            <a:r>
              <a:rPr lang="en-GB" sz="2400" b="1">
                <a:solidFill>
                  <a:srgbClr val="7030A0"/>
                </a:solidFill>
              </a:rPr>
              <a:t>Article 29</a:t>
            </a:r>
            <a:r>
              <a:rPr lang="en-GB" sz="2400">
                <a:solidFill>
                  <a:srgbClr val="7030A0"/>
                </a:solidFill>
              </a:rPr>
              <a:t>: </a:t>
            </a:r>
            <a:r>
              <a:rPr lang="en-GB" sz="2400"/>
              <a:t>Every child has the right to an education which develops their personality, respect for others’ rights and the environment.</a:t>
            </a:r>
          </a:p>
        </p:txBody>
      </p:sp>
      <p:sp>
        <p:nvSpPr>
          <p:cNvPr id="7" name="TextBox 6">
            <a:extLst>
              <a:ext uri="{FF2B5EF4-FFF2-40B4-BE49-F238E27FC236}">
                <a16:creationId xmlns:a16="http://schemas.microsoft.com/office/drawing/2014/main" id="{D20720C8-9720-1FE8-E210-8F4F5A5D5EC1}"/>
              </a:ext>
            </a:extLst>
          </p:cNvPr>
          <p:cNvSpPr txBox="1"/>
          <p:nvPr/>
        </p:nvSpPr>
        <p:spPr>
          <a:xfrm>
            <a:off x="562860" y="1547813"/>
            <a:ext cx="11066281" cy="954107"/>
          </a:xfrm>
          <a:prstGeom prst="rect">
            <a:avLst/>
          </a:prstGeom>
          <a:noFill/>
        </p:spPr>
        <p:txBody>
          <a:bodyPr wrap="square">
            <a:spAutoFit/>
          </a:bodyPr>
          <a:lstStyle/>
          <a:p>
            <a:pPr algn="ctr"/>
            <a:r>
              <a:rPr lang="en-GB" sz="2800"/>
              <a:t>There are two specific articles in the United Nations Convention on the Rights of the Child about education.</a:t>
            </a:r>
          </a:p>
        </p:txBody>
      </p:sp>
      <p:pic>
        <p:nvPicPr>
          <p:cNvPr id="8" name="Picture 7">
            <a:extLst>
              <a:ext uri="{FF2B5EF4-FFF2-40B4-BE49-F238E27FC236}">
                <a16:creationId xmlns:a16="http://schemas.microsoft.com/office/drawing/2014/main" id="{F95159CA-C1F6-1D19-3019-3780F59E2830}"/>
              </a:ext>
            </a:extLst>
          </p:cNvPr>
          <p:cNvPicPr>
            <a:picLocks noChangeAspect="1"/>
          </p:cNvPicPr>
          <p:nvPr/>
        </p:nvPicPr>
        <p:blipFill>
          <a:blip r:embed="rId7"/>
          <a:stretch>
            <a:fillRect/>
          </a:stretch>
        </p:blipFill>
        <p:spPr>
          <a:xfrm>
            <a:off x="2048236" y="3136674"/>
            <a:ext cx="990887" cy="1301754"/>
          </a:xfrm>
          <a:prstGeom prst="rect">
            <a:avLst/>
          </a:prstGeom>
        </p:spPr>
      </p:pic>
      <p:pic>
        <p:nvPicPr>
          <p:cNvPr id="11" name="Picture 10">
            <a:extLst>
              <a:ext uri="{FF2B5EF4-FFF2-40B4-BE49-F238E27FC236}">
                <a16:creationId xmlns:a16="http://schemas.microsoft.com/office/drawing/2014/main" id="{C1D21D40-4A4E-AE3A-6262-E2E7F0B9B563}"/>
              </a:ext>
            </a:extLst>
          </p:cNvPr>
          <p:cNvPicPr>
            <a:picLocks noChangeAspect="1"/>
          </p:cNvPicPr>
          <p:nvPr/>
        </p:nvPicPr>
        <p:blipFill>
          <a:blip r:embed="rId8"/>
          <a:stretch>
            <a:fillRect/>
          </a:stretch>
        </p:blipFill>
        <p:spPr>
          <a:xfrm>
            <a:off x="2036163" y="4949280"/>
            <a:ext cx="1015034" cy="1333477"/>
          </a:xfrm>
          <a:prstGeom prst="rect">
            <a:avLst/>
          </a:prstGeom>
        </p:spPr>
      </p:pic>
    </p:spTree>
    <p:extLst>
      <p:ext uri="{BB962C8B-B14F-4D97-AF65-F5344CB8AC3E}">
        <p14:creationId xmlns:p14="http://schemas.microsoft.com/office/powerpoint/2010/main" val="16174090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4" name="Picture 14">
            <a:extLst>
              <a:ext uri="{FF2B5EF4-FFF2-40B4-BE49-F238E27FC236}">
                <a16:creationId xmlns:a16="http://schemas.microsoft.com/office/drawing/2014/main" id="{73D5B6BC-683E-D6E4-2B44-A9B9B7AF5C5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t="26598" b="34981"/>
          <a:stretch>
            <a:fillRect/>
          </a:stretch>
        </p:blipFill>
        <p:spPr>
          <a:xfrm>
            <a:off x="101600" y="228601"/>
            <a:ext cx="12090400" cy="6400799"/>
          </a:xfrm>
          <a:prstGeom prst="rect">
            <a:avLst/>
          </a:prstGeom>
        </p:spPr>
      </p:pic>
      <p:pic>
        <p:nvPicPr>
          <p:cNvPr id="5" name="Picture 14">
            <a:extLst>
              <a:ext uri="{FF2B5EF4-FFF2-40B4-BE49-F238E27FC236}">
                <a16:creationId xmlns:a16="http://schemas.microsoft.com/office/drawing/2014/main" id="{940E87ED-A995-EA5B-D12C-1A9261586CC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t="26598" b="34981"/>
          <a:stretch>
            <a:fillRect/>
          </a:stretch>
        </p:blipFill>
        <p:spPr>
          <a:xfrm>
            <a:off x="0" y="345724"/>
            <a:ext cx="12192000" cy="834891"/>
          </a:xfrm>
          <a:prstGeom prst="rect">
            <a:avLst/>
          </a:prstGeom>
        </p:spPr>
      </p:pic>
      <p:sp>
        <p:nvSpPr>
          <p:cNvPr id="2" name="Title 1">
            <a:extLst>
              <a:ext uri="{FF2B5EF4-FFF2-40B4-BE49-F238E27FC236}">
                <a16:creationId xmlns:a16="http://schemas.microsoft.com/office/drawing/2014/main" id="{24C9040A-59DA-493D-00C0-735781C90A97}"/>
              </a:ext>
            </a:extLst>
          </p:cNvPr>
          <p:cNvSpPr>
            <a:spLocks noGrp="1"/>
          </p:cNvSpPr>
          <p:nvPr>
            <p:ph type="title"/>
          </p:nvPr>
        </p:nvSpPr>
        <p:spPr>
          <a:xfrm>
            <a:off x="838200" y="450431"/>
            <a:ext cx="10515600" cy="625475"/>
          </a:xfrm>
        </p:spPr>
        <p:txBody>
          <a:bodyPr>
            <a:noAutofit/>
          </a:bodyPr>
          <a:lstStyle/>
          <a:p>
            <a:pPr algn="ctr"/>
            <a:r>
              <a:rPr lang="en-GB" sz="5400" b="1">
                <a:latin typeface="+mn-lt"/>
              </a:rPr>
              <a:t>Acknowledgements </a:t>
            </a:r>
          </a:p>
        </p:txBody>
      </p:sp>
      <p:sp>
        <p:nvSpPr>
          <p:cNvPr id="6" name="TextBox 5">
            <a:extLst>
              <a:ext uri="{FF2B5EF4-FFF2-40B4-BE49-F238E27FC236}">
                <a16:creationId xmlns:a16="http://schemas.microsoft.com/office/drawing/2014/main" id="{2DA615F4-8D11-35E3-BBFC-84C544365653}"/>
              </a:ext>
            </a:extLst>
          </p:cNvPr>
          <p:cNvSpPr txBox="1"/>
          <p:nvPr/>
        </p:nvSpPr>
        <p:spPr>
          <a:xfrm>
            <a:off x="838200" y="1827515"/>
            <a:ext cx="7631228" cy="3785652"/>
          </a:xfrm>
          <a:prstGeom prst="rect">
            <a:avLst/>
          </a:prstGeom>
          <a:noFill/>
        </p:spPr>
        <p:txBody>
          <a:bodyPr wrap="square" lIns="91440" tIns="45720" rIns="91440" bIns="45720" rtlCol="0" anchor="t">
            <a:spAutoFit/>
          </a:bodyPr>
          <a:lstStyle/>
          <a:p>
            <a:pPr algn="ctr"/>
            <a:r>
              <a:rPr lang="en-GB" sz="2400" b="1"/>
              <a:t>This toolkit has been developed from the successful </a:t>
            </a:r>
            <a:r>
              <a:rPr lang="en-GB" sz="2400" b="1">
                <a:solidFill>
                  <a:srgbClr val="7030A0"/>
                </a:solidFill>
              </a:rPr>
              <a:t>Social Justice Ambassador </a:t>
            </a:r>
            <a:r>
              <a:rPr lang="en-GB" sz="2400" b="1"/>
              <a:t>programme within Stirling Council.</a:t>
            </a:r>
          </a:p>
          <a:p>
            <a:pPr algn="ctr"/>
            <a:endParaRPr lang="en-GB" sz="2400" b="1"/>
          </a:p>
          <a:p>
            <a:pPr algn="ctr"/>
            <a:r>
              <a:rPr lang="en-GB" sz="2400" b="1"/>
              <a:t>Much of this toolkit builds upon the same core concepts such as empowerment, skills development and peer-research.  This toolkit supports children and young people to advocate for their peers on different themes and issues.</a:t>
            </a:r>
          </a:p>
          <a:p>
            <a:pPr algn="ctr"/>
            <a:endParaRPr lang="en-GB" sz="2400" b="1"/>
          </a:p>
          <a:p>
            <a:pPr algn="ctr"/>
            <a:r>
              <a:rPr lang="en-GB" sz="2400" b="1"/>
              <a:t>Thank you to the Stirling Youth Participation staff who shared resources to support the creation of this toolkit.</a:t>
            </a:r>
          </a:p>
        </p:txBody>
      </p:sp>
      <p:pic>
        <p:nvPicPr>
          <p:cNvPr id="3" name="Google Shape;55;p13">
            <a:extLst>
              <a:ext uri="{FF2B5EF4-FFF2-40B4-BE49-F238E27FC236}">
                <a16:creationId xmlns:a16="http://schemas.microsoft.com/office/drawing/2014/main" id="{2864B167-CA86-0C5D-623A-6ED0AC55CFC1}"/>
              </a:ext>
            </a:extLst>
          </p:cNvPr>
          <p:cNvPicPr preferRelativeResize="0"/>
          <p:nvPr/>
        </p:nvPicPr>
        <p:blipFill>
          <a:blip r:embed="rId7">
            <a:alphaModFix/>
          </a:blip>
          <a:stretch>
            <a:fillRect/>
          </a:stretch>
        </p:blipFill>
        <p:spPr>
          <a:xfrm>
            <a:off x="9093876" y="2585541"/>
            <a:ext cx="2473676" cy="2269599"/>
          </a:xfrm>
          <a:prstGeom prst="rect">
            <a:avLst/>
          </a:prstGeom>
          <a:noFill/>
          <a:ln>
            <a:noFill/>
          </a:ln>
        </p:spPr>
      </p:pic>
    </p:spTree>
    <p:extLst>
      <p:ext uri="{BB962C8B-B14F-4D97-AF65-F5344CB8AC3E}">
        <p14:creationId xmlns:p14="http://schemas.microsoft.com/office/powerpoint/2010/main" val="34825716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4" name="Picture 14">
            <a:extLst>
              <a:ext uri="{FF2B5EF4-FFF2-40B4-BE49-F238E27FC236}">
                <a16:creationId xmlns:a16="http://schemas.microsoft.com/office/drawing/2014/main" id="{73D5B6BC-683E-D6E4-2B44-A9B9B7AF5C5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t="26598" b="34981"/>
          <a:stretch>
            <a:fillRect/>
          </a:stretch>
        </p:blipFill>
        <p:spPr>
          <a:xfrm>
            <a:off x="101600" y="228601"/>
            <a:ext cx="12090400" cy="6400799"/>
          </a:xfrm>
          <a:prstGeom prst="rect">
            <a:avLst/>
          </a:prstGeom>
        </p:spPr>
      </p:pic>
      <p:pic>
        <p:nvPicPr>
          <p:cNvPr id="5" name="Picture 14">
            <a:extLst>
              <a:ext uri="{FF2B5EF4-FFF2-40B4-BE49-F238E27FC236}">
                <a16:creationId xmlns:a16="http://schemas.microsoft.com/office/drawing/2014/main" id="{940E87ED-A995-EA5B-D12C-1A9261586CC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t="26598" b="34981"/>
          <a:stretch>
            <a:fillRect/>
          </a:stretch>
        </p:blipFill>
        <p:spPr>
          <a:xfrm>
            <a:off x="0" y="345724"/>
            <a:ext cx="12192000" cy="834891"/>
          </a:xfrm>
          <a:prstGeom prst="rect">
            <a:avLst/>
          </a:prstGeom>
        </p:spPr>
      </p:pic>
      <p:sp>
        <p:nvSpPr>
          <p:cNvPr id="2" name="Title 1">
            <a:extLst>
              <a:ext uri="{FF2B5EF4-FFF2-40B4-BE49-F238E27FC236}">
                <a16:creationId xmlns:a16="http://schemas.microsoft.com/office/drawing/2014/main" id="{24C9040A-59DA-493D-00C0-735781C90A97}"/>
              </a:ext>
            </a:extLst>
          </p:cNvPr>
          <p:cNvSpPr>
            <a:spLocks noGrp="1"/>
          </p:cNvSpPr>
          <p:nvPr>
            <p:ph type="title"/>
          </p:nvPr>
        </p:nvSpPr>
        <p:spPr>
          <a:xfrm>
            <a:off x="323557" y="450431"/>
            <a:ext cx="11628760" cy="625475"/>
          </a:xfrm>
        </p:spPr>
        <p:txBody>
          <a:bodyPr>
            <a:noAutofit/>
          </a:bodyPr>
          <a:lstStyle/>
          <a:p>
            <a:pPr algn="ctr"/>
            <a:r>
              <a:rPr lang="en-GB" b="1"/>
              <a:t>Children and Young People’s Views on Education </a:t>
            </a:r>
          </a:p>
        </p:txBody>
      </p:sp>
      <p:sp>
        <p:nvSpPr>
          <p:cNvPr id="6" name="TextBox 5">
            <a:extLst>
              <a:ext uri="{FF2B5EF4-FFF2-40B4-BE49-F238E27FC236}">
                <a16:creationId xmlns:a16="http://schemas.microsoft.com/office/drawing/2014/main" id="{2DA615F4-8D11-35E3-BBFC-84C544365653}"/>
              </a:ext>
            </a:extLst>
          </p:cNvPr>
          <p:cNvSpPr txBox="1"/>
          <p:nvPr/>
        </p:nvSpPr>
        <p:spPr>
          <a:xfrm>
            <a:off x="747133" y="1365597"/>
            <a:ext cx="10864235" cy="461665"/>
          </a:xfrm>
          <a:prstGeom prst="rect">
            <a:avLst/>
          </a:prstGeom>
          <a:noFill/>
        </p:spPr>
        <p:txBody>
          <a:bodyPr wrap="square" rtlCol="0">
            <a:spAutoFit/>
          </a:bodyPr>
          <a:lstStyle/>
          <a:p>
            <a:pPr algn="ctr"/>
            <a:r>
              <a:rPr lang="en-GB" sz="2400"/>
              <a:t>In 2021/2022, children and young people told Children's Parliament that:</a:t>
            </a:r>
          </a:p>
        </p:txBody>
      </p:sp>
      <p:pic>
        <p:nvPicPr>
          <p:cNvPr id="9" name="Picture 8">
            <a:extLst>
              <a:ext uri="{FF2B5EF4-FFF2-40B4-BE49-F238E27FC236}">
                <a16:creationId xmlns:a16="http://schemas.microsoft.com/office/drawing/2014/main" id="{214BDC8B-A769-BE13-499A-A5F73AA4C91E}"/>
              </a:ext>
            </a:extLst>
          </p:cNvPr>
          <p:cNvPicPr>
            <a:picLocks noChangeAspect="1"/>
          </p:cNvPicPr>
          <p:nvPr/>
        </p:nvPicPr>
        <p:blipFill>
          <a:blip r:embed="rId7"/>
          <a:stretch>
            <a:fillRect/>
          </a:stretch>
        </p:blipFill>
        <p:spPr>
          <a:xfrm>
            <a:off x="550912" y="4157662"/>
            <a:ext cx="2686050" cy="1790700"/>
          </a:xfrm>
          <a:prstGeom prst="rect">
            <a:avLst/>
          </a:prstGeom>
        </p:spPr>
      </p:pic>
      <p:pic>
        <p:nvPicPr>
          <p:cNvPr id="11" name="Picture 10">
            <a:extLst>
              <a:ext uri="{FF2B5EF4-FFF2-40B4-BE49-F238E27FC236}">
                <a16:creationId xmlns:a16="http://schemas.microsoft.com/office/drawing/2014/main" id="{0A02C9BD-1F51-46E0-4F8D-473529DC0B1D}"/>
              </a:ext>
            </a:extLst>
          </p:cNvPr>
          <p:cNvPicPr>
            <a:picLocks noChangeAspect="1"/>
          </p:cNvPicPr>
          <p:nvPr/>
        </p:nvPicPr>
        <p:blipFill>
          <a:blip r:embed="rId8"/>
          <a:stretch>
            <a:fillRect/>
          </a:stretch>
        </p:blipFill>
        <p:spPr>
          <a:xfrm>
            <a:off x="3523680" y="4546601"/>
            <a:ext cx="2657475" cy="1724025"/>
          </a:xfrm>
          <a:prstGeom prst="rect">
            <a:avLst/>
          </a:prstGeom>
        </p:spPr>
      </p:pic>
      <p:pic>
        <p:nvPicPr>
          <p:cNvPr id="13" name="Picture 12">
            <a:extLst>
              <a:ext uri="{FF2B5EF4-FFF2-40B4-BE49-F238E27FC236}">
                <a16:creationId xmlns:a16="http://schemas.microsoft.com/office/drawing/2014/main" id="{53A45300-328C-F487-1A10-AE7E82D50829}"/>
              </a:ext>
            </a:extLst>
          </p:cNvPr>
          <p:cNvPicPr>
            <a:picLocks noChangeAspect="1"/>
          </p:cNvPicPr>
          <p:nvPr/>
        </p:nvPicPr>
        <p:blipFill>
          <a:blip r:embed="rId9"/>
          <a:stretch>
            <a:fillRect/>
          </a:stretch>
        </p:blipFill>
        <p:spPr>
          <a:xfrm>
            <a:off x="6483612" y="3698170"/>
            <a:ext cx="2647950" cy="2943225"/>
          </a:xfrm>
          <a:prstGeom prst="rect">
            <a:avLst/>
          </a:prstGeom>
        </p:spPr>
      </p:pic>
      <p:pic>
        <p:nvPicPr>
          <p:cNvPr id="17" name="Picture 16">
            <a:extLst>
              <a:ext uri="{FF2B5EF4-FFF2-40B4-BE49-F238E27FC236}">
                <a16:creationId xmlns:a16="http://schemas.microsoft.com/office/drawing/2014/main" id="{0EF2B8AE-3462-8684-6F2E-6283A3A0B7F4}"/>
              </a:ext>
            </a:extLst>
          </p:cNvPr>
          <p:cNvPicPr>
            <a:picLocks noChangeAspect="1"/>
          </p:cNvPicPr>
          <p:nvPr/>
        </p:nvPicPr>
        <p:blipFill>
          <a:blip r:embed="rId10"/>
          <a:stretch>
            <a:fillRect/>
          </a:stretch>
        </p:blipFill>
        <p:spPr>
          <a:xfrm>
            <a:off x="471783" y="2131307"/>
            <a:ext cx="2667000" cy="1685925"/>
          </a:xfrm>
          <a:prstGeom prst="rect">
            <a:avLst/>
          </a:prstGeom>
        </p:spPr>
      </p:pic>
      <p:pic>
        <p:nvPicPr>
          <p:cNvPr id="19" name="Picture 18">
            <a:extLst>
              <a:ext uri="{FF2B5EF4-FFF2-40B4-BE49-F238E27FC236}">
                <a16:creationId xmlns:a16="http://schemas.microsoft.com/office/drawing/2014/main" id="{68522A7F-05F1-3F35-2AD5-7B07914961DD}"/>
              </a:ext>
            </a:extLst>
          </p:cNvPr>
          <p:cNvPicPr>
            <a:picLocks noChangeAspect="1"/>
          </p:cNvPicPr>
          <p:nvPr/>
        </p:nvPicPr>
        <p:blipFill>
          <a:blip r:embed="rId11"/>
          <a:stretch>
            <a:fillRect/>
          </a:stretch>
        </p:blipFill>
        <p:spPr>
          <a:xfrm>
            <a:off x="9066320" y="2131307"/>
            <a:ext cx="2619375" cy="1447800"/>
          </a:xfrm>
          <a:prstGeom prst="rect">
            <a:avLst/>
          </a:prstGeom>
        </p:spPr>
      </p:pic>
      <p:pic>
        <p:nvPicPr>
          <p:cNvPr id="21" name="Picture 20">
            <a:extLst>
              <a:ext uri="{FF2B5EF4-FFF2-40B4-BE49-F238E27FC236}">
                <a16:creationId xmlns:a16="http://schemas.microsoft.com/office/drawing/2014/main" id="{2CFC487D-17C6-C07C-1B4C-AE200C864C7A}"/>
              </a:ext>
            </a:extLst>
          </p:cNvPr>
          <p:cNvPicPr>
            <a:picLocks noChangeAspect="1"/>
          </p:cNvPicPr>
          <p:nvPr/>
        </p:nvPicPr>
        <p:blipFill>
          <a:blip r:embed="rId12"/>
          <a:stretch>
            <a:fillRect/>
          </a:stretch>
        </p:blipFill>
        <p:spPr>
          <a:xfrm>
            <a:off x="9285317" y="3853767"/>
            <a:ext cx="2667000" cy="2409825"/>
          </a:xfrm>
          <a:prstGeom prst="rect">
            <a:avLst/>
          </a:prstGeom>
        </p:spPr>
      </p:pic>
      <p:pic>
        <p:nvPicPr>
          <p:cNvPr id="23" name="Picture 22">
            <a:extLst>
              <a:ext uri="{FF2B5EF4-FFF2-40B4-BE49-F238E27FC236}">
                <a16:creationId xmlns:a16="http://schemas.microsoft.com/office/drawing/2014/main" id="{444C174E-7BE6-2EC4-A053-898ED20F03B8}"/>
              </a:ext>
            </a:extLst>
          </p:cNvPr>
          <p:cNvPicPr>
            <a:picLocks noChangeAspect="1"/>
          </p:cNvPicPr>
          <p:nvPr/>
        </p:nvPicPr>
        <p:blipFill>
          <a:blip r:embed="rId13"/>
          <a:stretch>
            <a:fillRect/>
          </a:stretch>
        </p:blipFill>
        <p:spPr>
          <a:xfrm>
            <a:off x="6175966" y="2245608"/>
            <a:ext cx="2686050" cy="1219200"/>
          </a:xfrm>
          <a:prstGeom prst="rect">
            <a:avLst/>
          </a:prstGeom>
        </p:spPr>
      </p:pic>
      <p:pic>
        <p:nvPicPr>
          <p:cNvPr id="25" name="Picture 24">
            <a:extLst>
              <a:ext uri="{FF2B5EF4-FFF2-40B4-BE49-F238E27FC236}">
                <a16:creationId xmlns:a16="http://schemas.microsoft.com/office/drawing/2014/main" id="{271C1C5D-1979-BBCA-74F2-37DDB5B55EFA}"/>
              </a:ext>
            </a:extLst>
          </p:cNvPr>
          <p:cNvPicPr>
            <a:picLocks noChangeAspect="1"/>
          </p:cNvPicPr>
          <p:nvPr/>
        </p:nvPicPr>
        <p:blipFill>
          <a:blip r:embed="rId14"/>
          <a:stretch>
            <a:fillRect/>
          </a:stretch>
        </p:blipFill>
        <p:spPr>
          <a:xfrm>
            <a:off x="3314187" y="2700337"/>
            <a:ext cx="2657475" cy="1457325"/>
          </a:xfrm>
          <a:prstGeom prst="rect">
            <a:avLst/>
          </a:prstGeom>
        </p:spPr>
      </p:pic>
    </p:spTree>
    <p:extLst>
      <p:ext uri="{BB962C8B-B14F-4D97-AF65-F5344CB8AC3E}">
        <p14:creationId xmlns:p14="http://schemas.microsoft.com/office/powerpoint/2010/main" val="40309889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4" name="Picture 14">
            <a:extLst>
              <a:ext uri="{FF2B5EF4-FFF2-40B4-BE49-F238E27FC236}">
                <a16:creationId xmlns:a16="http://schemas.microsoft.com/office/drawing/2014/main" id="{73D5B6BC-683E-D6E4-2B44-A9B9B7AF5C5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t="26598" b="34981"/>
          <a:stretch>
            <a:fillRect/>
          </a:stretch>
        </p:blipFill>
        <p:spPr>
          <a:xfrm>
            <a:off x="101600" y="228601"/>
            <a:ext cx="12090400" cy="6400799"/>
          </a:xfrm>
          <a:prstGeom prst="rect">
            <a:avLst/>
          </a:prstGeom>
        </p:spPr>
      </p:pic>
      <p:pic>
        <p:nvPicPr>
          <p:cNvPr id="5" name="Picture 14">
            <a:extLst>
              <a:ext uri="{FF2B5EF4-FFF2-40B4-BE49-F238E27FC236}">
                <a16:creationId xmlns:a16="http://schemas.microsoft.com/office/drawing/2014/main" id="{940E87ED-A995-EA5B-D12C-1A9261586CC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t="26598" b="34981"/>
          <a:stretch>
            <a:fillRect/>
          </a:stretch>
        </p:blipFill>
        <p:spPr>
          <a:xfrm>
            <a:off x="0" y="345724"/>
            <a:ext cx="12192000" cy="834891"/>
          </a:xfrm>
          <a:prstGeom prst="rect">
            <a:avLst/>
          </a:prstGeom>
        </p:spPr>
      </p:pic>
      <p:sp>
        <p:nvSpPr>
          <p:cNvPr id="2" name="Title 1">
            <a:extLst>
              <a:ext uri="{FF2B5EF4-FFF2-40B4-BE49-F238E27FC236}">
                <a16:creationId xmlns:a16="http://schemas.microsoft.com/office/drawing/2014/main" id="{24C9040A-59DA-493D-00C0-735781C90A97}"/>
              </a:ext>
            </a:extLst>
          </p:cNvPr>
          <p:cNvSpPr>
            <a:spLocks noGrp="1"/>
          </p:cNvSpPr>
          <p:nvPr>
            <p:ph type="title"/>
          </p:nvPr>
        </p:nvSpPr>
        <p:spPr>
          <a:xfrm>
            <a:off x="838200" y="450431"/>
            <a:ext cx="10515600" cy="625475"/>
          </a:xfrm>
        </p:spPr>
        <p:txBody>
          <a:bodyPr>
            <a:noAutofit/>
          </a:bodyPr>
          <a:lstStyle/>
          <a:p>
            <a:pPr algn="ctr"/>
            <a:r>
              <a:rPr lang="en-GB" sz="5400" b="1"/>
              <a:t>Children's Right’s: what (not) to do </a:t>
            </a:r>
          </a:p>
        </p:txBody>
      </p:sp>
      <p:sp>
        <p:nvSpPr>
          <p:cNvPr id="6" name="TextBox 5">
            <a:extLst>
              <a:ext uri="{FF2B5EF4-FFF2-40B4-BE49-F238E27FC236}">
                <a16:creationId xmlns:a16="http://schemas.microsoft.com/office/drawing/2014/main" id="{2DA615F4-8D11-35E3-BBFC-84C544365653}"/>
              </a:ext>
            </a:extLst>
          </p:cNvPr>
          <p:cNvSpPr txBox="1"/>
          <p:nvPr/>
        </p:nvSpPr>
        <p:spPr>
          <a:xfrm>
            <a:off x="1582757" y="1297738"/>
            <a:ext cx="8707773" cy="830997"/>
          </a:xfrm>
          <a:prstGeom prst="rect">
            <a:avLst/>
          </a:prstGeom>
          <a:noFill/>
        </p:spPr>
        <p:txBody>
          <a:bodyPr wrap="square" rtlCol="0">
            <a:spAutoFit/>
          </a:bodyPr>
          <a:lstStyle/>
          <a:p>
            <a:pPr algn="ctr"/>
            <a:r>
              <a:rPr lang="en-GB" sz="2400" b="1"/>
              <a:t>Watch this video from Children's Parliament Investigates…</a:t>
            </a:r>
          </a:p>
          <a:p>
            <a:pPr algn="ctr"/>
            <a:r>
              <a:rPr lang="en-GB" sz="2400" b="1" i="1"/>
              <a:t>How Professionals Make Rights Real </a:t>
            </a:r>
          </a:p>
        </p:txBody>
      </p:sp>
      <p:pic>
        <p:nvPicPr>
          <p:cNvPr id="7" name="Online Media 6" title="What (Not) To Do - Children's Parliament Investigates How Professionals Make Rights Real">
            <a:hlinkClick r:id="" action="ppaction://media"/>
            <a:extLst>
              <a:ext uri="{FF2B5EF4-FFF2-40B4-BE49-F238E27FC236}">
                <a16:creationId xmlns:a16="http://schemas.microsoft.com/office/drawing/2014/main" id="{29628A52-A1EB-484D-68BC-1795DC288B0F}"/>
              </a:ext>
            </a:extLst>
          </p:cNvPr>
          <p:cNvPicPr>
            <a:picLocks noRot="1" noChangeAspect="1"/>
          </p:cNvPicPr>
          <p:nvPr>
            <a:videoFile r:link="rId1"/>
          </p:nvPr>
        </p:nvPicPr>
        <p:blipFill>
          <a:blip r:embed="rId8"/>
          <a:stretch>
            <a:fillRect/>
          </a:stretch>
        </p:blipFill>
        <p:spPr>
          <a:xfrm>
            <a:off x="2158033" y="2118774"/>
            <a:ext cx="7977533" cy="4507306"/>
          </a:xfrm>
          <a:prstGeom prst="rect">
            <a:avLst/>
          </a:prstGeom>
        </p:spPr>
      </p:pic>
    </p:spTree>
    <p:extLst>
      <p:ext uri="{BB962C8B-B14F-4D97-AF65-F5344CB8AC3E}">
        <p14:creationId xmlns:p14="http://schemas.microsoft.com/office/powerpoint/2010/main" val="791328585"/>
      </p:ext>
    </p:extLst>
  </p:cSld>
  <p:clrMapOvr>
    <a:masterClrMapping/>
  </p:clrMapOvr>
  <p:timing>
    <p:tnLst>
      <p:par>
        <p:cTn id="1" dur="indefinite" restart="never" nodeType="tmRoot">
          <p:childTnLst>
            <p:video>
              <p:cMediaNode vol="80000">
                <p:cTn id="2" fill="hold" display="0">
                  <p:stCondLst>
                    <p:cond delay="indefinite"/>
                  </p:stCondLst>
                </p:cTn>
                <p:tgtEl>
                  <p:spTgt spid="7"/>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4" name="Picture 14">
            <a:extLst>
              <a:ext uri="{FF2B5EF4-FFF2-40B4-BE49-F238E27FC236}">
                <a16:creationId xmlns:a16="http://schemas.microsoft.com/office/drawing/2014/main" id="{73D5B6BC-683E-D6E4-2B44-A9B9B7AF5C5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t="26598" b="34981"/>
          <a:stretch>
            <a:fillRect/>
          </a:stretch>
        </p:blipFill>
        <p:spPr>
          <a:xfrm>
            <a:off x="101600" y="228601"/>
            <a:ext cx="12090400" cy="6400799"/>
          </a:xfrm>
          <a:prstGeom prst="rect">
            <a:avLst/>
          </a:prstGeom>
        </p:spPr>
      </p:pic>
      <p:pic>
        <p:nvPicPr>
          <p:cNvPr id="5" name="Picture 14">
            <a:extLst>
              <a:ext uri="{FF2B5EF4-FFF2-40B4-BE49-F238E27FC236}">
                <a16:creationId xmlns:a16="http://schemas.microsoft.com/office/drawing/2014/main" id="{940E87ED-A995-EA5B-D12C-1A9261586CC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t="26598" b="34981"/>
          <a:stretch>
            <a:fillRect/>
          </a:stretch>
        </p:blipFill>
        <p:spPr>
          <a:xfrm>
            <a:off x="214631" y="322822"/>
            <a:ext cx="4730496" cy="2141444"/>
          </a:xfrm>
          <a:prstGeom prst="rect">
            <a:avLst/>
          </a:prstGeom>
        </p:spPr>
      </p:pic>
      <p:sp>
        <p:nvSpPr>
          <p:cNvPr id="2" name="Title 1">
            <a:extLst>
              <a:ext uri="{FF2B5EF4-FFF2-40B4-BE49-F238E27FC236}">
                <a16:creationId xmlns:a16="http://schemas.microsoft.com/office/drawing/2014/main" id="{24C9040A-59DA-493D-00C0-735781C90A97}"/>
              </a:ext>
            </a:extLst>
          </p:cNvPr>
          <p:cNvSpPr>
            <a:spLocks noGrp="1"/>
          </p:cNvSpPr>
          <p:nvPr>
            <p:ph type="title"/>
          </p:nvPr>
        </p:nvSpPr>
        <p:spPr>
          <a:xfrm>
            <a:off x="636271" y="1080806"/>
            <a:ext cx="3709416" cy="625475"/>
          </a:xfrm>
        </p:spPr>
        <p:txBody>
          <a:bodyPr>
            <a:noAutofit/>
          </a:bodyPr>
          <a:lstStyle/>
          <a:p>
            <a:pPr algn="ctr"/>
            <a:r>
              <a:rPr lang="en-GB" sz="5400" b="1"/>
              <a:t>Activate Your Rights</a:t>
            </a:r>
          </a:p>
        </p:txBody>
      </p:sp>
      <p:pic>
        <p:nvPicPr>
          <p:cNvPr id="8" name="Picture 7">
            <a:extLst>
              <a:ext uri="{FF2B5EF4-FFF2-40B4-BE49-F238E27FC236}">
                <a16:creationId xmlns:a16="http://schemas.microsoft.com/office/drawing/2014/main" id="{98B92D8B-6DC5-87D0-481A-68D477783277}"/>
              </a:ext>
            </a:extLst>
          </p:cNvPr>
          <p:cNvPicPr>
            <a:picLocks noChangeAspect="1"/>
          </p:cNvPicPr>
          <p:nvPr/>
        </p:nvPicPr>
        <p:blipFill>
          <a:blip r:embed="rId7"/>
          <a:stretch>
            <a:fillRect/>
          </a:stretch>
        </p:blipFill>
        <p:spPr>
          <a:xfrm>
            <a:off x="5058157" y="-85345"/>
            <a:ext cx="7235444" cy="6983777"/>
          </a:xfrm>
          <a:prstGeom prst="rect">
            <a:avLst/>
          </a:prstGeom>
        </p:spPr>
      </p:pic>
      <p:pic>
        <p:nvPicPr>
          <p:cNvPr id="10" name="Picture 9">
            <a:extLst>
              <a:ext uri="{FF2B5EF4-FFF2-40B4-BE49-F238E27FC236}">
                <a16:creationId xmlns:a16="http://schemas.microsoft.com/office/drawing/2014/main" id="{7CF4FEDE-3DDF-E774-8C5D-68633F8806FE}"/>
              </a:ext>
            </a:extLst>
          </p:cNvPr>
          <p:cNvPicPr>
            <a:picLocks noChangeAspect="1"/>
          </p:cNvPicPr>
          <p:nvPr/>
        </p:nvPicPr>
        <p:blipFill>
          <a:blip r:embed="rId8"/>
          <a:stretch>
            <a:fillRect/>
          </a:stretch>
        </p:blipFill>
        <p:spPr>
          <a:xfrm>
            <a:off x="1002030" y="2905820"/>
            <a:ext cx="2631186" cy="1848942"/>
          </a:xfrm>
          <a:prstGeom prst="rect">
            <a:avLst/>
          </a:prstGeom>
        </p:spPr>
      </p:pic>
    </p:spTree>
    <p:extLst>
      <p:ext uri="{BB962C8B-B14F-4D97-AF65-F5344CB8AC3E}">
        <p14:creationId xmlns:p14="http://schemas.microsoft.com/office/powerpoint/2010/main" val="35425735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4" name="Picture 14">
            <a:extLst>
              <a:ext uri="{FF2B5EF4-FFF2-40B4-BE49-F238E27FC236}">
                <a16:creationId xmlns:a16="http://schemas.microsoft.com/office/drawing/2014/main" id="{73D5B6BC-683E-D6E4-2B44-A9B9B7AF5C5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t="26598" b="34981"/>
          <a:stretch>
            <a:fillRect/>
          </a:stretch>
        </p:blipFill>
        <p:spPr>
          <a:xfrm>
            <a:off x="101600" y="228601"/>
            <a:ext cx="12090400" cy="6400799"/>
          </a:xfrm>
          <a:prstGeom prst="rect">
            <a:avLst/>
          </a:prstGeom>
        </p:spPr>
      </p:pic>
      <p:pic>
        <p:nvPicPr>
          <p:cNvPr id="5" name="Picture 14">
            <a:extLst>
              <a:ext uri="{FF2B5EF4-FFF2-40B4-BE49-F238E27FC236}">
                <a16:creationId xmlns:a16="http://schemas.microsoft.com/office/drawing/2014/main" id="{940E87ED-A995-EA5B-D12C-1A9261586CC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t="26598" b="34981"/>
          <a:stretch>
            <a:fillRect/>
          </a:stretch>
        </p:blipFill>
        <p:spPr>
          <a:xfrm>
            <a:off x="0" y="345724"/>
            <a:ext cx="12192000" cy="834891"/>
          </a:xfrm>
          <a:prstGeom prst="rect">
            <a:avLst/>
          </a:prstGeom>
        </p:spPr>
      </p:pic>
      <p:sp>
        <p:nvSpPr>
          <p:cNvPr id="2" name="Title 1">
            <a:extLst>
              <a:ext uri="{FF2B5EF4-FFF2-40B4-BE49-F238E27FC236}">
                <a16:creationId xmlns:a16="http://schemas.microsoft.com/office/drawing/2014/main" id="{24C9040A-59DA-493D-00C0-735781C90A97}"/>
              </a:ext>
            </a:extLst>
          </p:cNvPr>
          <p:cNvSpPr>
            <a:spLocks noGrp="1"/>
          </p:cNvSpPr>
          <p:nvPr>
            <p:ph type="title"/>
          </p:nvPr>
        </p:nvSpPr>
        <p:spPr>
          <a:xfrm>
            <a:off x="838200" y="450431"/>
            <a:ext cx="10515600" cy="625475"/>
          </a:xfrm>
        </p:spPr>
        <p:txBody>
          <a:bodyPr>
            <a:noAutofit/>
          </a:bodyPr>
          <a:lstStyle/>
          <a:p>
            <a:pPr algn="ctr"/>
            <a:r>
              <a:rPr lang="en-GB" sz="5400" b="1"/>
              <a:t>Sandy’s Story</a:t>
            </a:r>
          </a:p>
        </p:txBody>
      </p:sp>
      <p:sp>
        <p:nvSpPr>
          <p:cNvPr id="6" name="TextBox 5">
            <a:extLst>
              <a:ext uri="{FF2B5EF4-FFF2-40B4-BE49-F238E27FC236}">
                <a16:creationId xmlns:a16="http://schemas.microsoft.com/office/drawing/2014/main" id="{2DA615F4-8D11-35E3-BBFC-84C544365653}"/>
              </a:ext>
            </a:extLst>
          </p:cNvPr>
          <p:cNvSpPr txBox="1"/>
          <p:nvPr/>
        </p:nvSpPr>
        <p:spPr>
          <a:xfrm>
            <a:off x="1593908" y="1550517"/>
            <a:ext cx="8707773" cy="1569660"/>
          </a:xfrm>
          <a:prstGeom prst="rect">
            <a:avLst/>
          </a:prstGeom>
          <a:noFill/>
        </p:spPr>
        <p:txBody>
          <a:bodyPr wrap="square" rtlCol="0">
            <a:spAutoFit/>
          </a:bodyPr>
          <a:lstStyle/>
          <a:p>
            <a:pPr algn="ctr"/>
            <a:r>
              <a:rPr lang="en-GB" sz="2400" b="1"/>
              <a:t>Use the Activity Guide here:</a:t>
            </a:r>
          </a:p>
          <a:p>
            <a:pPr algn="ctr"/>
            <a:r>
              <a:rPr lang="en-GB" sz="2400">
                <a:hlinkClick r:id="rId7"/>
              </a:rPr>
              <a:t>Sandy's Story (childrensparliament.org.uk)</a:t>
            </a:r>
            <a:r>
              <a:rPr lang="en-GB" sz="2400" b="1"/>
              <a:t> </a:t>
            </a:r>
          </a:p>
          <a:p>
            <a:pPr algn="ctr"/>
            <a:endParaRPr lang="en-GB" sz="2400" b="1"/>
          </a:p>
          <a:p>
            <a:pPr algn="ctr"/>
            <a:endParaRPr lang="en-GB" sz="2400" b="1"/>
          </a:p>
        </p:txBody>
      </p:sp>
      <p:pic>
        <p:nvPicPr>
          <p:cNvPr id="7" name="Picture 6">
            <a:extLst>
              <a:ext uri="{FF2B5EF4-FFF2-40B4-BE49-F238E27FC236}">
                <a16:creationId xmlns:a16="http://schemas.microsoft.com/office/drawing/2014/main" id="{AC3AA764-3726-EA4D-672C-913C3D5A9EAD}"/>
              </a:ext>
            </a:extLst>
          </p:cNvPr>
          <p:cNvPicPr>
            <a:picLocks noChangeAspect="1"/>
          </p:cNvPicPr>
          <p:nvPr/>
        </p:nvPicPr>
        <p:blipFill>
          <a:blip r:embed="rId8"/>
          <a:stretch>
            <a:fillRect/>
          </a:stretch>
        </p:blipFill>
        <p:spPr>
          <a:xfrm>
            <a:off x="2352675" y="2546388"/>
            <a:ext cx="7486650" cy="4314825"/>
          </a:xfrm>
          <a:prstGeom prst="rect">
            <a:avLst/>
          </a:prstGeom>
        </p:spPr>
      </p:pic>
    </p:spTree>
    <p:extLst>
      <p:ext uri="{BB962C8B-B14F-4D97-AF65-F5344CB8AC3E}">
        <p14:creationId xmlns:p14="http://schemas.microsoft.com/office/powerpoint/2010/main" val="38315859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4" name="Picture 14">
            <a:extLst>
              <a:ext uri="{FF2B5EF4-FFF2-40B4-BE49-F238E27FC236}">
                <a16:creationId xmlns:a16="http://schemas.microsoft.com/office/drawing/2014/main" id="{73D5B6BC-683E-D6E4-2B44-A9B9B7AF5C5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t="26598" b="34981"/>
          <a:stretch>
            <a:fillRect/>
          </a:stretch>
        </p:blipFill>
        <p:spPr>
          <a:xfrm>
            <a:off x="101600" y="228601"/>
            <a:ext cx="12090400" cy="6400799"/>
          </a:xfrm>
          <a:prstGeom prst="rect">
            <a:avLst/>
          </a:prstGeom>
        </p:spPr>
      </p:pic>
      <p:pic>
        <p:nvPicPr>
          <p:cNvPr id="5" name="Picture 14">
            <a:extLst>
              <a:ext uri="{FF2B5EF4-FFF2-40B4-BE49-F238E27FC236}">
                <a16:creationId xmlns:a16="http://schemas.microsoft.com/office/drawing/2014/main" id="{940E87ED-A995-EA5B-D12C-1A9261586CC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t="26598" b="34981"/>
          <a:stretch>
            <a:fillRect/>
          </a:stretch>
        </p:blipFill>
        <p:spPr>
          <a:xfrm>
            <a:off x="0" y="345724"/>
            <a:ext cx="12192000" cy="834891"/>
          </a:xfrm>
          <a:prstGeom prst="rect">
            <a:avLst/>
          </a:prstGeom>
        </p:spPr>
      </p:pic>
      <p:sp>
        <p:nvSpPr>
          <p:cNvPr id="2" name="Title 1">
            <a:extLst>
              <a:ext uri="{FF2B5EF4-FFF2-40B4-BE49-F238E27FC236}">
                <a16:creationId xmlns:a16="http://schemas.microsoft.com/office/drawing/2014/main" id="{24C9040A-59DA-493D-00C0-735781C90A97}"/>
              </a:ext>
            </a:extLst>
          </p:cNvPr>
          <p:cNvSpPr>
            <a:spLocks noGrp="1"/>
          </p:cNvSpPr>
          <p:nvPr>
            <p:ph type="title"/>
          </p:nvPr>
        </p:nvSpPr>
        <p:spPr>
          <a:xfrm>
            <a:off x="838200" y="450431"/>
            <a:ext cx="10515600" cy="625475"/>
          </a:xfrm>
        </p:spPr>
        <p:txBody>
          <a:bodyPr>
            <a:noAutofit/>
          </a:bodyPr>
          <a:lstStyle/>
          <a:p>
            <a:pPr algn="ctr"/>
            <a:r>
              <a:rPr lang="en-GB" sz="5400" b="1"/>
              <a:t>Empowering Youth Voices </a:t>
            </a:r>
          </a:p>
        </p:txBody>
      </p:sp>
      <p:sp>
        <p:nvSpPr>
          <p:cNvPr id="6" name="TextBox 5">
            <a:extLst>
              <a:ext uri="{FF2B5EF4-FFF2-40B4-BE49-F238E27FC236}">
                <a16:creationId xmlns:a16="http://schemas.microsoft.com/office/drawing/2014/main" id="{2DA615F4-8D11-35E3-BBFC-84C544365653}"/>
              </a:ext>
            </a:extLst>
          </p:cNvPr>
          <p:cNvSpPr txBox="1"/>
          <p:nvPr/>
        </p:nvSpPr>
        <p:spPr>
          <a:xfrm>
            <a:off x="838200" y="1874324"/>
            <a:ext cx="10509503" cy="2554545"/>
          </a:xfrm>
          <a:prstGeom prst="rect">
            <a:avLst/>
          </a:prstGeom>
          <a:noFill/>
        </p:spPr>
        <p:txBody>
          <a:bodyPr wrap="square" rtlCol="0">
            <a:spAutoFit/>
          </a:bodyPr>
          <a:lstStyle/>
          <a:p>
            <a:pPr algn="ctr"/>
            <a:r>
              <a:rPr lang="en-GB" sz="4000" b="1" u="sng"/>
              <a:t>Section 3 – Working as a team</a:t>
            </a:r>
          </a:p>
          <a:p>
            <a:pPr algn="ctr"/>
            <a:endParaRPr lang="en-GB" sz="4000" b="1"/>
          </a:p>
          <a:p>
            <a:pPr algn="ctr"/>
            <a:r>
              <a:rPr lang="en-GB" sz="4000"/>
              <a:t>In this section you will undertake teamwork activities and spend time creating a team plan!</a:t>
            </a:r>
          </a:p>
        </p:txBody>
      </p:sp>
      <p:pic>
        <p:nvPicPr>
          <p:cNvPr id="3" name="Picture 2" descr="Movie clipart megaphone, Movie megaphone Transparent FREE for download ...">
            <a:extLst>
              <a:ext uri="{FF2B5EF4-FFF2-40B4-BE49-F238E27FC236}">
                <a16:creationId xmlns:a16="http://schemas.microsoft.com/office/drawing/2014/main" id="{2DF09483-A509-19A8-662F-18C05BC6AC1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200" y="4671618"/>
            <a:ext cx="2298437" cy="1735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3077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4" name="Picture 14">
            <a:extLst>
              <a:ext uri="{FF2B5EF4-FFF2-40B4-BE49-F238E27FC236}">
                <a16:creationId xmlns:a16="http://schemas.microsoft.com/office/drawing/2014/main" id="{73D5B6BC-683E-D6E4-2B44-A9B9B7AF5C5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t="26598" b="34981"/>
          <a:stretch>
            <a:fillRect/>
          </a:stretch>
        </p:blipFill>
        <p:spPr>
          <a:xfrm>
            <a:off x="101600" y="228601"/>
            <a:ext cx="12090400" cy="6400799"/>
          </a:xfrm>
          <a:prstGeom prst="rect">
            <a:avLst/>
          </a:prstGeom>
        </p:spPr>
      </p:pic>
      <p:pic>
        <p:nvPicPr>
          <p:cNvPr id="5" name="Picture 14">
            <a:extLst>
              <a:ext uri="{FF2B5EF4-FFF2-40B4-BE49-F238E27FC236}">
                <a16:creationId xmlns:a16="http://schemas.microsoft.com/office/drawing/2014/main" id="{940E87ED-A995-EA5B-D12C-1A9261586CC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t="26598" b="34981"/>
          <a:stretch>
            <a:fillRect/>
          </a:stretch>
        </p:blipFill>
        <p:spPr>
          <a:xfrm>
            <a:off x="0" y="345724"/>
            <a:ext cx="12192000" cy="834891"/>
          </a:xfrm>
          <a:prstGeom prst="rect">
            <a:avLst/>
          </a:prstGeom>
        </p:spPr>
      </p:pic>
      <p:sp>
        <p:nvSpPr>
          <p:cNvPr id="2" name="Title 1">
            <a:extLst>
              <a:ext uri="{FF2B5EF4-FFF2-40B4-BE49-F238E27FC236}">
                <a16:creationId xmlns:a16="http://schemas.microsoft.com/office/drawing/2014/main" id="{24C9040A-59DA-493D-00C0-735781C90A97}"/>
              </a:ext>
            </a:extLst>
          </p:cNvPr>
          <p:cNvSpPr>
            <a:spLocks noGrp="1"/>
          </p:cNvSpPr>
          <p:nvPr>
            <p:ph type="title"/>
          </p:nvPr>
        </p:nvSpPr>
        <p:spPr>
          <a:xfrm>
            <a:off x="838200" y="450431"/>
            <a:ext cx="10515600" cy="625475"/>
          </a:xfrm>
        </p:spPr>
        <p:txBody>
          <a:bodyPr>
            <a:noAutofit/>
          </a:bodyPr>
          <a:lstStyle/>
          <a:p>
            <a:pPr algn="ctr"/>
            <a:r>
              <a:rPr lang="en-GB" sz="5400" b="1">
                <a:cs typeface="Calibri Light"/>
              </a:rPr>
              <a:t>Count Up! </a:t>
            </a:r>
            <a:endParaRPr lang="en-US"/>
          </a:p>
        </p:txBody>
      </p:sp>
      <p:sp>
        <p:nvSpPr>
          <p:cNvPr id="15" name="TextBox 14">
            <a:extLst>
              <a:ext uri="{FF2B5EF4-FFF2-40B4-BE49-F238E27FC236}">
                <a16:creationId xmlns:a16="http://schemas.microsoft.com/office/drawing/2014/main" id="{FAF208BB-7549-4F1C-63DE-533743879510}"/>
              </a:ext>
            </a:extLst>
          </p:cNvPr>
          <p:cNvSpPr txBox="1"/>
          <p:nvPr/>
        </p:nvSpPr>
        <p:spPr>
          <a:xfrm>
            <a:off x="352595" y="1413013"/>
            <a:ext cx="11499011"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a:cs typeface="Calibri"/>
              </a:rPr>
              <a:t>As a group, count up to twenty with your eyes closed and without any other communication. People cannot say more than one number at a time, and if two people speak at the same time, the group must start again!</a:t>
            </a:r>
            <a:endParaRPr lang="en-US" sz="2800">
              <a:cs typeface="Calibri"/>
            </a:endParaRPr>
          </a:p>
        </p:txBody>
      </p:sp>
      <p:pic>
        <p:nvPicPr>
          <p:cNvPr id="17" name="Picture 17" descr="High Five Bee">
            <a:extLst>
              <a:ext uri="{FF2B5EF4-FFF2-40B4-BE49-F238E27FC236}">
                <a16:creationId xmlns:a16="http://schemas.microsoft.com/office/drawing/2014/main" id="{C998DBE7-F990-D0E7-9368-82F2B04DA2A5}"/>
              </a:ext>
            </a:extLst>
          </p:cNvPr>
          <p:cNvPicPr>
            <a:picLocks noChangeAspect="1"/>
          </p:cNvPicPr>
          <p:nvPr/>
        </p:nvPicPr>
        <p:blipFill>
          <a:blip r:embed="rId7"/>
          <a:stretch>
            <a:fillRect/>
          </a:stretch>
        </p:blipFill>
        <p:spPr>
          <a:xfrm>
            <a:off x="4393721" y="3221966"/>
            <a:ext cx="3418935" cy="3404558"/>
          </a:xfrm>
          <a:prstGeom prst="rect">
            <a:avLst/>
          </a:prstGeom>
        </p:spPr>
      </p:pic>
    </p:spTree>
    <p:extLst>
      <p:ext uri="{BB962C8B-B14F-4D97-AF65-F5344CB8AC3E}">
        <p14:creationId xmlns:p14="http://schemas.microsoft.com/office/powerpoint/2010/main" val="8176597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4" name="Picture 14">
            <a:extLst>
              <a:ext uri="{FF2B5EF4-FFF2-40B4-BE49-F238E27FC236}">
                <a16:creationId xmlns:a16="http://schemas.microsoft.com/office/drawing/2014/main" id="{73D5B6BC-683E-D6E4-2B44-A9B9B7AF5C5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t="26598" b="34981"/>
          <a:stretch>
            <a:fillRect/>
          </a:stretch>
        </p:blipFill>
        <p:spPr>
          <a:xfrm>
            <a:off x="101600" y="228601"/>
            <a:ext cx="12090400" cy="6400799"/>
          </a:xfrm>
          <a:prstGeom prst="rect">
            <a:avLst/>
          </a:prstGeom>
        </p:spPr>
      </p:pic>
      <p:pic>
        <p:nvPicPr>
          <p:cNvPr id="5" name="Picture 14">
            <a:extLst>
              <a:ext uri="{FF2B5EF4-FFF2-40B4-BE49-F238E27FC236}">
                <a16:creationId xmlns:a16="http://schemas.microsoft.com/office/drawing/2014/main" id="{940E87ED-A995-EA5B-D12C-1A9261586CC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t="26598" b="34981"/>
          <a:stretch>
            <a:fillRect/>
          </a:stretch>
        </p:blipFill>
        <p:spPr>
          <a:xfrm>
            <a:off x="0" y="345724"/>
            <a:ext cx="12192000" cy="834891"/>
          </a:xfrm>
          <a:prstGeom prst="rect">
            <a:avLst/>
          </a:prstGeom>
        </p:spPr>
      </p:pic>
      <p:sp>
        <p:nvSpPr>
          <p:cNvPr id="2" name="Title 1">
            <a:extLst>
              <a:ext uri="{FF2B5EF4-FFF2-40B4-BE49-F238E27FC236}">
                <a16:creationId xmlns:a16="http://schemas.microsoft.com/office/drawing/2014/main" id="{24C9040A-59DA-493D-00C0-735781C90A97}"/>
              </a:ext>
            </a:extLst>
          </p:cNvPr>
          <p:cNvSpPr>
            <a:spLocks noGrp="1"/>
          </p:cNvSpPr>
          <p:nvPr>
            <p:ph type="title"/>
          </p:nvPr>
        </p:nvSpPr>
        <p:spPr>
          <a:xfrm>
            <a:off x="838200" y="450431"/>
            <a:ext cx="10515600" cy="625475"/>
          </a:xfrm>
        </p:spPr>
        <p:txBody>
          <a:bodyPr>
            <a:noAutofit/>
          </a:bodyPr>
          <a:lstStyle/>
          <a:p>
            <a:pPr algn="ctr"/>
            <a:r>
              <a:rPr lang="en-GB" sz="5400" b="1">
                <a:cs typeface="Calibri Light"/>
              </a:rPr>
              <a:t>Would you rather?</a:t>
            </a:r>
          </a:p>
        </p:txBody>
      </p:sp>
      <p:pic>
        <p:nvPicPr>
          <p:cNvPr id="6" name="Picture 6">
            <a:extLst>
              <a:ext uri="{FF2B5EF4-FFF2-40B4-BE49-F238E27FC236}">
                <a16:creationId xmlns:a16="http://schemas.microsoft.com/office/drawing/2014/main" id="{4A277A19-36E6-9F03-8FA1-0269D6B3A97D}"/>
              </a:ext>
            </a:extLst>
          </p:cNvPr>
          <p:cNvPicPr>
            <a:picLocks noChangeAspect="1"/>
          </p:cNvPicPr>
          <p:nvPr/>
        </p:nvPicPr>
        <p:blipFill>
          <a:blip r:embed="rId7"/>
          <a:stretch>
            <a:fillRect/>
          </a:stretch>
        </p:blipFill>
        <p:spPr>
          <a:xfrm>
            <a:off x="2208362" y="1481961"/>
            <a:ext cx="7890294" cy="4440418"/>
          </a:xfrm>
          <a:prstGeom prst="rect">
            <a:avLst/>
          </a:prstGeom>
        </p:spPr>
      </p:pic>
    </p:spTree>
    <p:extLst>
      <p:ext uri="{BB962C8B-B14F-4D97-AF65-F5344CB8AC3E}">
        <p14:creationId xmlns:p14="http://schemas.microsoft.com/office/powerpoint/2010/main" val="11599357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4" name="Picture 14">
            <a:extLst>
              <a:ext uri="{FF2B5EF4-FFF2-40B4-BE49-F238E27FC236}">
                <a16:creationId xmlns:a16="http://schemas.microsoft.com/office/drawing/2014/main" id="{73D5B6BC-683E-D6E4-2B44-A9B9B7AF5C5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t="26598" b="34981"/>
          <a:stretch>
            <a:fillRect/>
          </a:stretch>
        </p:blipFill>
        <p:spPr>
          <a:xfrm>
            <a:off x="101600" y="228601"/>
            <a:ext cx="12090400" cy="6400799"/>
          </a:xfrm>
          <a:prstGeom prst="rect">
            <a:avLst/>
          </a:prstGeom>
        </p:spPr>
      </p:pic>
      <p:pic>
        <p:nvPicPr>
          <p:cNvPr id="5" name="Picture 14">
            <a:extLst>
              <a:ext uri="{FF2B5EF4-FFF2-40B4-BE49-F238E27FC236}">
                <a16:creationId xmlns:a16="http://schemas.microsoft.com/office/drawing/2014/main" id="{940E87ED-A995-EA5B-D12C-1A9261586CC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t="26598" b="34981"/>
          <a:stretch>
            <a:fillRect/>
          </a:stretch>
        </p:blipFill>
        <p:spPr>
          <a:xfrm>
            <a:off x="0" y="345724"/>
            <a:ext cx="12192000" cy="834891"/>
          </a:xfrm>
          <a:prstGeom prst="rect">
            <a:avLst/>
          </a:prstGeom>
        </p:spPr>
      </p:pic>
      <p:sp>
        <p:nvSpPr>
          <p:cNvPr id="2" name="Title 1">
            <a:extLst>
              <a:ext uri="{FF2B5EF4-FFF2-40B4-BE49-F238E27FC236}">
                <a16:creationId xmlns:a16="http://schemas.microsoft.com/office/drawing/2014/main" id="{24C9040A-59DA-493D-00C0-735781C90A97}"/>
              </a:ext>
            </a:extLst>
          </p:cNvPr>
          <p:cNvSpPr>
            <a:spLocks noGrp="1"/>
          </p:cNvSpPr>
          <p:nvPr>
            <p:ph type="title"/>
          </p:nvPr>
        </p:nvSpPr>
        <p:spPr>
          <a:xfrm>
            <a:off x="838200" y="450431"/>
            <a:ext cx="10515600" cy="625475"/>
          </a:xfrm>
        </p:spPr>
        <p:txBody>
          <a:bodyPr>
            <a:noAutofit/>
          </a:bodyPr>
          <a:lstStyle/>
          <a:p>
            <a:pPr algn="ctr"/>
            <a:r>
              <a:rPr lang="en-GB" sz="5400" b="1"/>
              <a:t>What makes a good team?</a:t>
            </a:r>
            <a:endParaRPr lang="en-GB" sz="5400" b="1">
              <a:cs typeface="Calibri Light"/>
            </a:endParaRPr>
          </a:p>
        </p:txBody>
      </p:sp>
      <p:sp>
        <p:nvSpPr>
          <p:cNvPr id="6" name="TextBox 5">
            <a:extLst>
              <a:ext uri="{FF2B5EF4-FFF2-40B4-BE49-F238E27FC236}">
                <a16:creationId xmlns:a16="http://schemas.microsoft.com/office/drawing/2014/main" id="{1EC76BD4-21D3-D24A-DFFE-A5F4AE9D8714}"/>
              </a:ext>
            </a:extLst>
          </p:cNvPr>
          <p:cNvSpPr txBox="1"/>
          <p:nvPr/>
        </p:nvSpPr>
        <p:spPr>
          <a:xfrm>
            <a:off x="587432" y="1490007"/>
            <a:ext cx="11017136" cy="3477875"/>
          </a:xfrm>
          <a:prstGeom prst="rect">
            <a:avLst/>
          </a:prstGeom>
          <a:noFill/>
        </p:spPr>
        <p:txBody>
          <a:bodyPr wrap="square">
            <a:spAutoFit/>
          </a:bodyPr>
          <a:lstStyle/>
          <a:p>
            <a:pPr algn="ctr"/>
            <a:r>
              <a:rPr lang="en-GB" sz="3600" b="1"/>
              <a:t>Draw, write or make a mind map to answer these questions: </a:t>
            </a:r>
          </a:p>
          <a:p>
            <a:pPr algn="ctr"/>
            <a:endParaRPr lang="en-GB" sz="2600" b="1"/>
          </a:p>
          <a:p>
            <a:pPr algn="ctr"/>
            <a:r>
              <a:rPr lang="en-GB" sz="3200"/>
              <a:t>What makes a good team?</a:t>
            </a:r>
          </a:p>
          <a:p>
            <a:pPr algn="ctr"/>
            <a:endParaRPr lang="en-GB" sz="3200"/>
          </a:p>
          <a:p>
            <a:pPr algn="ctr"/>
            <a:r>
              <a:rPr lang="en-GB" sz="3200"/>
              <a:t>What makes a team work well?</a:t>
            </a:r>
          </a:p>
          <a:p>
            <a:pPr algn="ctr"/>
            <a:endParaRPr lang="en-GB" sz="2600" b="1"/>
          </a:p>
        </p:txBody>
      </p:sp>
      <p:pic>
        <p:nvPicPr>
          <p:cNvPr id="3" name="Picture 2" descr="A logo with text on it&#10;&#10;Description automatically generated with medium confidence">
            <a:extLst>
              <a:ext uri="{FF2B5EF4-FFF2-40B4-BE49-F238E27FC236}">
                <a16:creationId xmlns:a16="http://schemas.microsoft.com/office/drawing/2014/main" id="{F1A55EAE-E2A8-B930-7B06-6203AC6778A1}"/>
              </a:ext>
            </a:extLst>
          </p:cNvPr>
          <p:cNvPicPr>
            <a:picLocks noChangeAspect="1"/>
          </p:cNvPicPr>
          <p:nvPr/>
        </p:nvPicPr>
        <p:blipFill rotWithShape="1">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t="16058" b="12500"/>
          <a:stretch/>
        </p:blipFill>
        <p:spPr>
          <a:xfrm>
            <a:off x="2836203" y="4737265"/>
            <a:ext cx="6621194" cy="1892134"/>
          </a:xfrm>
          <a:prstGeom prst="rect">
            <a:avLst/>
          </a:prstGeom>
        </p:spPr>
      </p:pic>
    </p:spTree>
    <p:extLst>
      <p:ext uri="{BB962C8B-B14F-4D97-AF65-F5344CB8AC3E}">
        <p14:creationId xmlns:p14="http://schemas.microsoft.com/office/powerpoint/2010/main" val="42595381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4" name="Picture 14">
            <a:extLst>
              <a:ext uri="{FF2B5EF4-FFF2-40B4-BE49-F238E27FC236}">
                <a16:creationId xmlns:a16="http://schemas.microsoft.com/office/drawing/2014/main" id="{73D5B6BC-683E-D6E4-2B44-A9B9B7AF5C5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t="26598" b="34981"/>
          <a:stretch>
            <a:fillRect/>
          </a:stretch>
        </p:blipFill>
        <p:spPr>
          <a:xfrm>
            <a:off x="101600" y="228601"/>
            <a:ext cx="12090400" cy="6400799"/>
          </a:xfrm>
          <a:prstGeom prst="rect">
            <a:avLst/>
          </a:prstGeom>
        </p:spPr>
      </p:pic>
      <p:pic>
        <p:nvPicPr>
          <p:cNvPr id="5" name="Picture 14">
            <a:extLst>
              <a:ext uri="{FF2B5EF4-FFF2-40B4-BE49-F238E27FC236}">
                <a16:creationId xmlns:a16="http://schemas.microsoft.com/office/drawing/2014/main" id="{940E87ED-A995-EA5B-D12C-1A9261586CC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t="26598" b="34981"/>
          <a:stretch>
            <a:fillRect/>
          </a:stretch>
        </p:blipFill>
        <p:spPr>
          <a:xfrm>
            <a:off x="0" y="345724"/>
            <a:ext cx="12192000" cy="834891"/>
          </a:xfrm>
          <a:prstGeom prst="rect">
            <a:avLst/>
          </a:prstGeom>
        </p:spPr>
      </p:pic>
      <p:sp>
        <p:nvSpPr>
          <p:cNvPr id="2" name="Title 1">
            <a:extLst>
              <a:ext uri="{FF2B5EF4-FFF2-40B4-BE49-F238E27FC236}">
                <a16:creationId xmlns:a16="http://schemas.microsoft.com/office/drawing/2014/main" id="{24C9040A-59DA-493D-00C0-735781C90A97}"/>
              </a:ext>
            </a:extLst>
          </p:cNvPr>
          <p:cNvSpPr>
            <a:spLocks noGrp="1"/>
          </p:cNvSpPr>
          <p:nvPr>
            <p:ph type="title"/>
          </p:nvPr>
        </p:nvSpPr>
        <p:spPr>
          <a:xfrm>
            <a:off x="838200" y="450431"/>
            <a:ext cx="10515600" cy="625475"/>
          </a:xfrm>
        </p:spPr>
        <p:txBody>
          <a:bodyPr>
            <a:noAutofit/>
          </a:bodyPr>
          <a:lstStyle/>
          <a:p>
            <a:pPr algn="ctr"/>
            <a:r>
              <a:rPr lang="en-GB" sz="5400" b="1">
                <a:cs typeface="Calibri Light"/>
              </a:rPr>
              <a:t>Open Fist Activity</a:t>
            </a:r>
          </a:p>
        </p:txBody>
      </p:sp>
      <p:pic>
        <p:nvPicPr>
          <p:cNvPr id="9" name="Picture 9" descr="Icon&#10;&#10;Description automatically generated">
            <a:extLst>
              <a:ext uri="{FF2B5EF4-FFF2-40B4-BE49-F238E27FC236}">
                <a16:creationId xmlns:a16="http://schemas.microsoft.com/office/drawing/2014/main" id="{4762C6D9-88F2-A7D7-CFD1-AF81C4A2554B}"/>
              </a:ext>
            </a:extLst>
          </p:cNvPr>
          <p:cNvPicPr>
            <a:picLocks noChangeAspect="1"/>
          </p:cNvPicPr>
          <p:nvPr/>
        </p:nvPicPr>
        <p:blipFill>
          <a:blip r:embed="rId7"/>
          <a:stretch>
            <a:fillRect/>
          </a:stretch>
        </p:blipFill>
        <p:spPr>
          <a:xfrm>
            <a:off x="6363419" y="3092569"/>
            <a:ext cx="2743200" cy="2743200"/>
          </a:xfrm>
          <a:prstGeom prst="rect">
            <a:avLst/>
          </a:prstGeom>
        </p:spPr>
      </p:pic>
      <p:sp>
        <p:nvSpPr>
          <p:cNvPr id="12" name="TextBox 11">
            <a:extLst>
              <a:ext uri="{FF2B5EF4-FFF2-40B4-BE49-F238E27FC236}">
                <a16:creationId xmlns:a16="http://schemas.microsoft.com/office/drawing/2014/main" id="{55FE72E4-A996-9301-A0C8-BECD1C547E7B}"/>
              </a:ext>
            </a:extLst>
          </p:cNvPr>
          <p:cNvSpPr txBox="1"/>
          <p:nvPr/>
        </p:nvSpPr>
        <p:spPr>
          <a:xfrm>
            <a:off x="1382233" y="1594884"/>
            <a:ext cx="927690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200" b="1">
                <a:cs typeface="Calibri"/>
              </a:rPr>
              <a:t>Finding things that we have in common as a group!</a:t>
            </a:r>
          </a:p>
        </p:txBody>
      </p:sp>
      <p:pic>
        <p:nvPicPr>
          <p:cNvPr id="13" name="Picture 13" descr="Like Bee">
            <a:extLst>
              <a:ext uri="{FF2B5EF4-FFF2-40B4-BE49-F238E27FC236}">
                <a16:creationId xmlns:a16="http://schemas.microsoft.com/office/drawing/2014/main" id="{01EA86A0-5990-B928-A916-F30FDEC22F4E}"/>
              </a:ext>
            </a:extLst>
          </p:cNvPr>
          <p:cNvPicPr>
            <a:picLocks noChangeAspect="1"/>
          </p:cNvPicPr>
          <p:nvPr/>
        </p:nvPicPr>
        <p:blipFill>
          <a:blip r:embed="rId8"/>
          <a:stretch>
            <a:fillRect/>
          </a:stretch>
        </p:blipFill>
        <p:spPr>
          <a:xfrm>
            <a:off x="2639683" y="2833778"/>
            <a:ext cx="2743200" cy="2743200"/>
          </a:xfrm>
          <a:prstGeom prst="rect">
            <a:avLst/>
          </a:prstGeom>
        </p:spPr>
      </p:pic>
    </p:spTree>
    <p:extLst>
      <p:ext uri="{BB962C8B-B14F-4D97-AF65-F5344CB8AC3E}">
        <p14:creationId xmlns:p14="http://schemas.microsoft.com/office/powerpoint/2010/main" val="31640098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4" name="Picture 14">
            <a:extLst>
              <a:ext uri="{FF2B5EF4-FFF2-40B4-BE49-F238E27FC236}">
                <a16:creationId xmlns:a16="http://schemas.microsoft.com/office/drawing/2014/main" id="{73D5B6BC-683E-D6E4-2B44-A9B9B7AF5C5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t="26598" b="34981"/>
          <a:stretch>
            <a:fillRect/>
          </a:stretch>
        </p:blipFill>
        <p:spPr>
          <a:xfrm>
            <a:off x="101600" y="228601"/>
            <a:ext cx="12090400" cy="6400799"/>
          </a:xfrm>
          <a:prstGeom prst="rect">
            <a:avLst/>
          </a:prstGeom>
        </p:spPr>
      </p:pic>
      <p:pic>
        <p:nvPicPr>
          <p:cNvPr id="5" name="Picture 14">
            <a:extLst>
              <a:ext uri="{FF2B5EF4-FFF2-40B4-BE49-F238E27FC236}">
                <a16:creationId xmlns:a16="http://schemas.microsoft.com/office/drawing/2014/main" id="{940E87ED-A995-EA5B-D12C-1A9261586CC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t="26598" b="34981"/>
          <a:stretch>
            <a:fillRect/>
          </a:stretch>
        </p:blipFill>
        <p:spPr>
          <a:xfrm>
            <a:off x="0" y="345724"/>
            <a:ext cx="12192000" cy="834891"/>
          </a:xfrm>
          <a:prstGeom prst="rect">
            <a:avLst/>
          </a:prstGeom>
        </p:spPr>
      </p:pic>
      <p:sp>
        <p:nvSpPr>
          <p:cNvPr id="2" name="Title 1">
            <a:extLst>
              <a:ext uri="{FF2B5EF4-FFF2-40B4-BE49-F238E27FC236}">
                <a16:creationId xmlns:a16="http://schemas.microsoft.com/office/drawing/2014/main" id="{24C9040A-59DA-493D-00C0-735781C90A97}"/>
              </a:ext>
            </a:extLst>
          </p:cNvPr>
          <p:cNvSpPr>
            <a:spLocks noGrp="1"/>
          </p:cNvSpPr>
          <p:nvPr>
            <p:ph type="title"/>
          </p:nvPr>
        </p:nvSpPr>
        <p:spPr>
          <a:xfrm>
            <a:off x="838200" y="450431"/>
            <a:ext cx="10515600" cy="625475"/>
          </a:xfrm>
        </p:spPr>
        <p:txBody>
          <a:bodyPr>
            <a:noAutofit/>
          </a:bodyPr>
          <a:lstStyle/>
          <a:p>
            <a:pPr algn="ctr"/>
            <a:r>
              <a:rPr lang="en-GB" sz="5400" b="1"/>
              <a:t>Life Mapping Activity</a:t>
            </a:r>
            <a:endParaRPr lang="en-US"/>
          </a:p>
        </p:txBody>
      </p:sp>
      <p:pic>
        <p:nvPicPr>
          <p:cNvPr id="3" name="Picture 6" descr="Text, whiteboard&#10;&#10;Description automatically generated">
            <a:extLst>
              <a:ext uri="{FF2B5EF4-FFF2-40B4-BE49-F238E27FC236}">
                <a16:creationId xmlns:a16="http://schemas.microsoft.com/office/drawing/2014/main" id="{D2039C51-0B71-B4ED-D80F-55E5B2EB6731}"/>
              </a:ext>
            </a:extLst>
          </p:cNvPr>
          <p:cNvPicPr>
            <a:picLocks noChangeAspect="1"/>
          </p:cNvPicPr>
          <p:nvPr/>
        </p:nvPicPr>
        <p:blipFill>
          <a:blip r:embed="rId7"/>
          <a:stretch>
            <a:fillRect/>
          </a:stretch>
        </p:blipFill>
        <p:spPr>
          <a:xfrm>
            <a:off x="2380890" y="1386822"/>
            <a:ext cx="7530860" cy="5220165"/>
          </a:xfrm>
          <a:prstGeom prst="rect">
            <a:avLst/>
          </a:prstGeom>
        </p:spPr>
      </p:pic>
    </p:spTree>
    <p:extLst>
      <p:ext uri="{BB962C8B-B14F-4D97-AF65-F5344CB8AC3E}">
        <p14:creationId xmlns:p14="http://schemas.microsoft.com/office/powerpoint/2010/main" val="3010967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4" name="Picture 14">
            <a:extLst>
              <a:ext uri="{FF2B5EF4-FFF2-40B4-BE49-F238E27FC236}">
                <a16:creationId xmlns:a16="http://schemas.microsoft.com/office/drawing/2014/main" id="{73D5B6BC-683E-D6E4-2B44-A9B9B7AF5C5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t="26598" b="34981"/>
          <a:stretch>
            <a:fillRect/>
          </a:stretch>
        </p:blipFill>
        <p:spPr>
          <a:xfrm>
            <a:off x="101600" y="228601"/>
            <a:ext cx="12090400" cy="6400799"/>
          </a:xfrm>
          <a:prstGeom prst="rect">
            <a:avLst/>
          </a:prstGeom>
        </p:spPr>
      </p:pic>
      <p:pic>
        <p:nvPicPr>
          <p:cNvPr id="5" name="Picture 14">
            <a:extLst>
              <a:ext uri="{FF2B5EF4-FFF2-40B4-BE49-F238E27FC236}">
                <a16:creationId xmlns:a16="http://schemas.microsoft.com/office/drawing/2014/main" id="{940E87ED-A995-EA5B-D12C-1A9261586CC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t="26598" b="34981"/>
          <a:stretch>
            <a:fillRect/>
          </a:stretch>
        </p:blipFill>
        <p:spPr>
          <a:xfrm>
            <a:off x="0" y="345724"/>
            <a:ext cx="12192000" cy="834891"/>
          </a:xfrm>
          <a:prstGeom prst="rect">
            <a:avLst/>
          </a:prstGeom>
        </p:spPr>
      </p:pic>
      <p:sp>
        <p:nvSpPr>
          <p:cNvPr id="2" name="Title 1">
            <a:extLst>
              <a:ext uri="{FF2B5EF4-FFF2-40B4-BE49-F238E27FC236}">
                <a16:creationId xmlns:a16="http://schemas.microsoft.com/office/drawing/2014/main" id="{24C9040A-59DA-493D-00C0-735781C90A97}"/>
              </a:ext>
            </a:extLst>
          </p:cNvPr>
          <p:cNvSpPr>
            <a:spLocks noGrp="1"/>
          </p:cNvSpPr>
          <p:nvPr>
            <p:ph type="title"/>
          </p:nvPr>
        </p:nvSpPr>
        <p:spPr>
          <a:xfrm>
            <a:off x="838200" y="450431"/>
            <a:ext cx="10515600" cy="625475"/>
          </a:xfrm>
        </p:spPr>
        <p:txBody>
          <a:bodyPr>
            <a:noAutofit/>
          </a:bodyPr>
          <a:lstStyle/>
          <a:p>
            <a:pPr algn="ctr"/>
            <a:r>
              <a:rPr lang="en-GB" sz="5400" b="1">
                <a:latin typeface="+mn-lt"/>
              </a:rPr>
              <a:t>Purpose of Toolkit </a:t>
            </a:r>
          </a:p>
        </p:txBody>
      </p:sp>
      <p:sp>
        <p:nvSpPr>
          <p:cNvPr id="6" name="TextBox 5">
            <a:extLst>
              <a:ext uri="{FF2B5EF4-FFF2-40B4-BE49-F238E27FC236}">
                <a16:creationId xmlns:a16="http://schemas.microsoft.com/office/drawing/2014/main" id="{2DA615F4-8D11-35E3-BBFC-84C544365653}"/>
              </a:ext>
            </a:extLst>
          </p:cNvPr>
          <p:cNvSpPr txBox="1"/>
          <p:nvPr/>
        </p:nvSpPr>
        <p:spPr>
          <a:xfrm>
            <a:off x="838200" y="1476148"/>
            <a:ext cx="10780776" cy="4493538"/>
          </a:xfrm>
          <a:prstGeom prst="rect">
            <a:avLst/>
          </a:prstGeom>
          <a:noFill/>
        </p:spPr>
        <p:txBody>
          <a:bodyPr wrap="square" lIns="91440" tIns="45720" rIns="91440" bIns="45720" rtlCol="0" anchor="t">
            <a:spAutoFit/>
          </a:bodyPr>
          <a:lstStyle/>
          <a:p>
            <a:r>
              <a:rPr lang="en-GB" sz="2200">
                <a:effectLst/>
                <a:ea typeface="Times New Roman" panose="02020603050405020304" pitchFamily="18" charset="0"/>
                <a:cs typeface="Times New Roman" panose="02020603050405020304" pitchFamily="18" charset="0"/>
              </a:rPr>
              <a:t>This toolkit is designed to support </a:t>
            </a:r>
            <a:r>
              <a:rPr lang="en-GB" sz="2200">
                <a:ea typeface="Times New Roman" panose="02020603050405020304" pitchFamily="18" charset="0"/>
                <a:cs typeface="Times New Roman" panose="02020603050405020304" pitchFamily="18" charset="0"/>
              </a:rPr>
              <a:t>practitioners </a:t>
            </a:r>
            <a:r>
              <a:rPr lang="en-GB" sz="2200">
                <a:effectLst/>
                <a:ea typeface="Times New Roman" panose="02020603050405020304" pitchFamily="18" charset="0"/>
                <a:cs typeface="Times New Roman" panose="02020603050405020304" pitchFamily="18" charset="0"/>
              </a:rPr>
              <a:t>in empowering children and young people to have their voices heard. This can take place in schools, youth groups, organisations and communities. This toolkit can be used with existing and new youth voice structures e.g. pupil councils, youth forums, champion boards, ambassador projects, leadership groups etc.</a:t>
            </a:r>
          </a:p>
          <a:p>
            <a:endParaRPr lang="en-GB" sz="2200">
              <a:effectLst/>
              <a:ea typeface="Times New Roman" panose="02020603050405020304" pitchFamily="18" charset="0"/>
              <a:cs typeface="Times New Roman" panose="02020603050405020304" pitchFamily="18" charset="0"/>
            </a:endParaRPr>
          </a:p>
          <a:p>
            <a:r>
              <a:rPr lang="en-GB" sz="2200"/>
              <a:t>This toolkit utilises peer-research as a tool to</a:t>
            </a:r>
            <a:r>
              <a:rPr lang="en-GB" sz="2200">
                <a:cs typeface="Times New Roman" panose="02020603050405020304" pitchFamily="18" charset="0"/>
              </a:rPr>
              <a:t> develop</a:t>
            </a:r>
            <a:r>
              <a:rPr lang="en-GB" sz="2200">
                <a:ea typeface="Times New Roman" panose="02020603050405020304" pitchFamily="18" charset="0"/>
                <a:cs typeface="Times New Roman" panose="02020603050405020304" pitchFamily="18" charset="0"/>
              </a:rPr>
              <a:t> children and young people’s skills, ability and confidence to consult their peers – so that they can:</a:t>
            </a:r>
          </a:p>
          <a:p>
            <a:endParaRPr lang="en-GB" sz="2200">
              <a:effectLst/>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r>
              <a:rPr lang="en-GB" sz="2200">
                <a:effectLst/>
                <a:ea typeface="Times New Roman" panose="02020603050405020304" pitchFamily="18" charset="0"/>
                <a:cs typeface="Times New Roman" panose="02020603050405020304" pitchFamily="18" charset="0"/>
              </a:rPr>
              <a:t>Clearly understand the concept of youth voice and children's rights</a:t>
            </a:r>
          </a:p>
          <a:p>
            <a:pPr marL="342900" lvl="0" indent="-342900">
              <a:buFont typeface="Arial" panose="020B0604020202020204" pitchFamily="34" charset="0"/>
              <a:buChar char="•"/>
            </a:pPr>
            <a:r>
              <a:rPr lang="en-GB" sz="2200">
                <a:effectLst/>
                <a:ea typeface="Times New Roman" panose="02020603050405020304" pitchFamily="18" charset="0"/>
                <a:cs typeface="Times New Roman" panose="02020603050405020304" pitchFamily="18" charset="0"/>
              </a:rPr>
              <a:t>Learn to work together as a group to represent their peers</a:t>
            </a:r>
          </a:p>
          <a:p>
            <a:pPr marL="342900" lvl="0" indent="-342900">
              <a:buFont typeface="Arial" panose="020B0604020202020204" pitchFamily="34" charset="0"/>
              <a:buChar char="•"/>
            </a:pPr>
            <a:r>
              <a:rPr lang="en-GB" sz="2200">
                <a:effectLst/>
                <a:ea typeface="Times New Roman" panose="02020603050405020304" pitchFamily="18" charset="0"/>
                <a:cs typeface="Times New Roman" panose="02020603050405020304" pitchFamily="18" charset="0"/>
              </a:rPr>
              <a:t>Understand key elements of research such as data, planning</a:t>
            </a:r>
            <a:r>
              <a:rPr lang="en-GB" sz="2200">
                <a:ea typeface="Times New Roman" panose="02020603050405020304" pitchFamily="18" charset="0"/>
                <a:cs typeface="Times New Roman" panose="02020603050405020304" pitchFamily="18" charset="0"/>
              </a:rPr>
              <a:t>, analysis, </a:t>
            </a:r>
            <a:r>
              <a:rPr lang="en-GB" sz="2200">
                <a:effectLst/>
                <a:ea typeface="Times New Roman" panose="02020603050405020304" pitchFamily="18" charset="0"/>
                <a:cs typeface="Times New Roman" panose="02020603050405020304" pitchFamily="18" charset="0"/>
              </a:rPr>
              <a:t>consultation, etc.</a:t>
            </a:r>
          </a:p>
          <a:p>
            <a:pPr marL="342900" lvl="0" indent="-342900">
              <a:buFont typeface="Arial" panose="020B0604020202020204" pitchFamily="34" charset="0"/>
              <a:buChar char="•"/>
            </a:pPr>
            <a:r>
              <a:rPr lang="en-GB" sz="2200">
                <a:effectLst/>
                <a:ea typeface="Times New Roman" panose="02020603050405020304" pitchFamily="18" charset="0"/>
                <a:cs typeface="Times New Roman" panose="02020603050405020304" pitchFamily="18" charset="0"/>
              </a:rPr>
              <a:t>Develop questions, undertake research and capture the views of their peers on </a:t>
            </a:r>
            <a:r>
              <a:rPr lang="en-GB" sz="2200" b="1">
                <a:effectLst/>
                <a:ea typeface="Times New Roman" panose="02020603050405020304" pitchFamily="18" charset="0"/>
                <a:cs typeface="Times New Roman" panose="02020603050405020304" pitchFamily="18" charset="0"/>
              </a:rPr>
              <a:t>any</a:t>
            </a:r>
            <a:r>
              <a:rPr lang="en-GB" sz="2200">
                <a:effectLst/>
                <a:ea typeface="Times New Roman" panose="02020603050405020304" pitchFamily="18" charset="0"/>
                <a:cs typeface="Times New Roman" panose="02020603050405020304" pitchFamily="18" charset="0"/>
              </a:rPr>
              <a:t> particular theme.</a:t>
            </a:r>
          </a:p>
        </p:txBody>
      </p:sp>
    </p:spTree>
    <p:extLst>
      <p:ext uri="{BB962C8B-B14F-4D97-AF65-F5344CB8AC3E}">
        <p14:creationId xmlns:p14="http://schemas.microsoft.com/office/powerpoint/2010/main" val="15570324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4" name="Picture 14">
            <a:extLst>
              <a:ext uri="{FF2B5EF4-FFF2-40B4-BE49-F238E27FC236}">
                <a16:creationId xmlns:a16="http://schemas.microsoft.com/office/drawing/2014/main" id="{73D5B6BC-683E-D6E4-2B44-A9B9B7AF5C5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t="26598" b="34981"/>
          <a:stretch>
            <a:fillRect/>
          </a:stretch>
        </p:blipFill>
        <p:spPr>
          <a:xfrm>
            <a:off x="101600" y="228601"/>
            <a:ext cx="12090400" cy="6400799"/>
          </a:xfrm>
          <a:prstGeom prst="rect">
            <a:avLst/>
          </a:prstGeom>
        </p:spPr>
      </p:pic>
      <p:pic>
        <p:nvPicPr>
          <p:cNvPr id="5" name="Picture 14">
            <a:extLst>
              <a:ext uri="{FF2B5EF4-FFF2-40B4-BE49-F238E27FC236}">
                <a16:creationId xmlns:a16="http://schemas.microsoft.com/office/drawing/2014/main" id="{940E87ED-A995-EA5B-D12C-1A9261586CC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t="26598" b="34981"/>
          <a:stretch>
            <a:fillRect/>
          </a:stretch>
        </p:blipFill>
        <p:spPr>
          <a:xfrm>
            <a:off x="0" y="345724"/>
            <a:ext cx="12192000" cy="834891"/>
          </a:xfrm>
          <a:prstGeom prst="rect">
            <a:avLst/>
          </a:prstGeom>
        </p:spPr>
      </p:pic>
      <p:sp>
        <p:nvSpPr>
          <p:cNvPr id="2" name="Title 1">
            <a:extLst>
              <a:ext uri="{FF2B5EF4-FFF2-40B4-BE49-F238E27FC236}">
                <a16:creationId xmlns:a16="http://schemas.microsoft.com/office/drawing/2014/main" id="{24C9040A-59DA-493D-00C0-735781C90A97}"/>
              </a:ext>
            </a:extLst>
          </p:cNvPr>
          <p:cNvSpPr>
            <a:spLocks noGrp="1"/>
          </p:cNvSpPr>
          <p:nvPr>
            <p:ph type="title"/>
          </p:nvPr>
        </p:nvSpPr>
        <p:spPr>
          <a:xfrm>
            <a:off x="838200" y="450431"/>
            <a:ext cx="10515600" cy="625475"/>
          </a:xfrm>
        </p:spPr>
        <p:txBody>
          <a:bodyPr>
            <a:noAutofit/>
          </a:bodyPr>
          <a:lstStyle/>
          <a:p>
            <a:pPr algn="ctr"/>
            <a:r>
              <a:rPr lang="en-GB" sz="5400" b="1"/>
              <a:t>The Parts that make a Team!</a:t>
            </a:r>
            <a:endParaRPr lang="en-GB" sz="5400" b="1">
              <a:cs typeface="Calibri Light"/>
            </a:endParaRPr>
          </a:p>
        </p:txBody>
      </p:sp>
      <p:sp>
        <p:nvSpPr>
          <p:cNvPr id="3" name="TextBox 2">
            <a:extLst>
              <a:ext uri="{FF2B5EF4-FFF2-40B4-BE49-F238E27FC236}">
                <a16:creationId xmlns:a16="http://schemas.microsoft.com/office/drawing/2014/main" id="{E12D0E7E-9A45-61E2-AF9B-CBE2190C67B8}"/>
              </a:ext>
            </a:extLst>
          </p:cNvPr>
          <p:cNvSpPr txBox="1"/>
          <p:nvPr/>
        </p:nvSpPr>
        <p:spPr>
          <a:xfrm>
            <a:off x="676404" y="1689055"/>
            <a:ext cx="10677396"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000">
                <a:cs typeface="Calibri"/>
              </a:rPr>
              <a:t>There are many important parts to making a team work.</a:t>
            </a:r>
          </a:p>
          <a:p>
            <a:pPr algn="ctr"/>
            <a:endParaRPr lang="en-GB" sz="3000">
              <a:cs typeface="Calibri"/>
            </a:endParaRPr>
          </a:p>
        </p:txBody>
      </p:sp>
      <p:pic>
        <p:nvPicPr>
          <p:cNvPr id="7" name="Picture 6" descr="People playing jigsaw puzzle">
            <a:extLst>
              <a:ext uri="{FF2B5EF4-FFF2-40B4-BE49-F238E27FC236}">
                <a16:creationId xmlns:a16="http://schemas.microsoft.com/office/drawing/2014/main" id="{756593D9-CA55-57E6-BBBF-26DBA0FE6D6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80628" y="3276039"/>
            <a:ext cx="5411372" cy="3607581"/>
          </a:xfrm>
          <a:prstGeom prst="rect">
            <a:avLst/>
          </a:prstGeom>
        </p:spPr>
      </p:pic>
      <p:sp>
        <p:nvSpPr>
          <p:cNvPr id="9" name="TextBox 8">
            <a:extLst>
              <a:ext uri="{FF2B5EF4-FFF2-40B4-BE49-F238E27FC236}">
                <a16:creationId xmlns:a16="http://schemas.microsoft.com/office/drawing/2014/main" id="{55136A28-BC25-1BF7-2769-E5263461129D}"/>
              </a:ext>
            </a:extLst>
          </p:cNvPr>
          <p:cNvSpPr txBox="1"/>
          <p:nvPr/>
        </p:nvSpPr>
        <p:spPr>
          <a:xfrm>
            <a:off x="699867" y="3172979"/>
            <a:ext cx="6668086" cy="3139321"/>
          </a:xfrm>
          <a:prstGeom prst="rect">
            <a:avLst/>
          </a:prstGeom>
          <a:noFill/>
        </p:spPr>
        <p:txBody>
          <a:bodyPr wrap="square" rtlCol="0">
            <a:spAutoFit/>
          </a:bodyPr>
          <a:lstStyle/>
          <a:p>
            <a:r>
              <a:rPr lang="en-GB" sz="3000">
                <a:cs typeface="Calibri"/>
              </a:rPr>
              <a:t>Think about….</a:t>
            </a:r>
          </a:p>
          <a:p>
            <a:pPr marL="4114800" lvl="8" indent="-457200">
              <a:buFont typeface="Arial"/>
              <a:buChar char="•"/>
            </a:pPr>
            <a:r>
              <a:rPr lang="en-GB" sz="3000">
                <a:cs typeface="Calibri"/>
              </a:rPr>
              <a:t>Who? </a:t>
            </a:r>
          </a:p>
          <a:p>
            <a:pPr marL="4114800" lvl="8" indent="-457200">
              <a:buFont typeface="Arial"/>
              <a:buChar char="•"/>
            </a:pPr>
            <a:r>
              <a:rPr lang="en-GB" sz="3000">
                <a:cs typeface="Calibri"/>
              </a:rPr>
              <a:t>What?</a:t>
            </a:r>
          </a:p>
          <a:p>
            <a:pPr marL="4114800" lvl="8" indent="-457200">
              <a:buFont typeface="Arial"/>
              <a:buChar char="•"/>
            </a:pPr>
            <a:r>
              <a:rPr lang="en-GB" sz="3000">
                <a:cs typeface="Calibri"/>
              </a:rPr>
              <a:t>Why?</a:t>
            </a:r>
          </a:p>
          <a:p>
            <a:pPr marL="4114800" lvl="8" indent="-457200">
              <a:buFont typeface="Arial"/>
              <a:buChar char="•"/>
            </a:pPr>
            <a:r>
              <a:rPr lang="en-GB" sz="3000">
                <a:cs typeface="Calibri"/>
              </a:rPr>
              <a:t>When?</a:t>
            </a:r>
          </a:p>
          <a:p>
            <a:pPr marL="4114800" lvl="8" indent="-457200">
              <a:buFont typeface="Arial"/>
              <a:buChar char="•"/>
            </a:pPr>
            <a:r>
              <a:rPr lang="en-GB" sz="3000">
                <a:cs typeface="Calibri"/>
              </a:rPr>
              <a:t>How?</a:t>
            </a:r>
          </a:p>
          <a:p>
            <a:endParaRPr lang="en-GB"/>
          </a:p>
        </p:txBody>
      </p:sp>
    </p:spTree>
    <p:extLst>
      <p:ext uri="{BB962C8B-B14F-4D97-AF65-F5344CB8AC3E}">
        <p14:creationId xmlns:p14="http://schemas.microsoft.com/office/powerpoint/2010/main" val="42287389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8" name="Picture 14">
            <a:extLst>
              <a:ext uri="{FF2B5EF4-FFF2-40B4-BE49-F238E27FC236}">
                <a16:creationId xmlns:a16="http://schemas.microsoft.com/office/drawing/2014/main" id="{D968C3CE-35DC-4FA4-F043-F497B1D89BF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t="26598" b="34981"/>
          <a:stretch>
            <a:fillRect/>
          </a:stretch>
        </p:blipFill>
        <p:spPr>
          <a:xfrm>
            <a:off x="101600" y="228601"/>
            <a:ext cx="12090400" cy="6400799"/>
          </a:xfrm>
          <a:prstGeom prst="rect">
            <a:avLst/>
          </a:prstGeom>
        </p:spPr>
      </p:pic>
      <p:pic>
        <p:nvPicPr>
          <p:cNvPr id="12" name="Picture 11" descr="A group of people putting their fists together&#10;&#10;Description automatically generated">
            <a:extLst>
              <a:ext uri="{FF2B5EF4-FFF2-40B4-BE49-F238E27FC236}">
                <a16:creationId xmlns:a16="http://schemas.microsoft.com/office/drawing/2014/main" id="{A1D77376-3BD6-6AB4-E24A-19839D4FBDC1}"/>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2547837" y="1713646"/>
            <a:ext cx="7096325" cy="4693923"/>
          </a:xfrm>
          <a:prstGeom prst="rect">
            <a:avLst/>
          </a:prstGeom>
        </p:spPr>
      </p:pic>
      <p:sp>
        <p:nvSpPr>
          <p:cNvPr id="14" name="TextBox 13">
            <a:extLst>
              <a:ext uri="{FF2B5EF4-FFF2-40B4-BE49-F238E27FC236}">
                <a16:creationId xmlns:a16="http://schemas.microsoft.com/office/drawing/2014/main" id="{ED24FBF8-77AE-564B-5B7D-8FF25B4FCB7A}"/>
              </a:ext>
            </a:extLst>
          </p:cNvPr>
          <p:cNvSpPr txBox="1"/>
          <p:nvPr/>
        </p:nvSpPr>
        <p:spPr>
          <a:xfrm>
            <a:off x="3713870" y="6896826"/>
            <a:ext cx="7566129" cy="230832"/>
          </a:xfrm>
          <a:prstGeom prst="rect">
            <a:avLst/>
          </a:prstGeom>
          <a:noFill/>
        </p:spPr>
        <p:txBody>
          <a:bodyPr wrap="square" rtlCol="0">
            <a:spAutoFit/>
          </a:bodyPr>
          <a:lstStyle/>
          <a:p>
            <a:r>
              <a:rPr lang="en-GB" sz="900">
                <a:hlinkClick r:id="rId6" tooltip="https://www.oercommons.org/courseware/lesson/72511"/>
              </a:rPr>
              <a:t>This Photo</a:t>
            </a:r>
            <a:r>
              <a:rPr lang="en-GB" sz="900"/>
              <a:t> by Unknown Author is licensed under </a:t>
            </a:r>
            <a:r>
              <a:rPr lang="en-GB" sz="900">
                <a:hlinkClick r:id="rId7" tooltip="https://creativecommons.org/licenses/by-sa/3.0/"/>
              </a:rPr>
              <a:t>CC BY-SA</a:t>
            </a:r>
            <a:endParaRPr lang="en-GB" sz="900"/>
          </a:p>
        </p:txBody>
      </p:sp>
      <p:pic>
        <p:nvPicPr>
          <p:cNvPr id="15" name="Picture 14">
            <a:extLst>
              <a:ext uri="{FF2B5EF4-FFF2-40B4-BE49-F238E27FC236}">
                <a16:creationId xmlns:a16="http://schemas.microsoft.com/office/drawing/2014/main" id="{B834266B-CAA2-1704-323E-B38479257F9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t="26598" b="34981"/>
          <a:stretch>
            <a:fillRect/>
          </a:stretch>
        </p:blipFill>
        <p:spPr>
          <a:xfrm>
            <a:off x="0" y="345724"/>
            <a:ext cx="12192000" cy="834891"/>
          </a:xfrm>
          <a:prstGeom prst="rect">
            <a:avLst/>
          </a:prstGeom>
        </p:spPr>
      </p:pic>
      <p:sp>
        <p:nvSpPr>
          <p:cNvPr id="16" name="Title 1">
            <a:extLst>
              <a:ext uri="{FF2B5EF4-FFF2-40B4-BE49-F238E27FC236}">
                <a16:creationId xmlns:a16="http://schemas.microsoft.com/office/drawing/2014/main" id="{C3C645E2-78C3-CD7D-692B-EBA122A593AB}"/>
              </a:ext>
            </a:extLst>
          </p:cNvPr>
          <p:cNvSpPr>
            <a:spLocks noGrp="1"/>
          </p:cNvSpPr>
          <p:nvPr>
            <p:ph type="title"/>
          </p:nvPr>
        </p:nvSpPr>
        <p:spPr>
          <a:xfrm>
            <a:off x="838200" y="450431"/>
            <a:ext cx="10515600" cy="625475"/>
          </a:xfrm>
        </p:spPr>
        <p:txBody>
          <a:bodyPr>
            <a:noAutofit/>
          </a:bodyPr>
          <a:lstStyle/>
          <a:p>
            <a:pPr algn="ctr"/>
            <a:r>
              <a:rPr lang="en-GB" sz="5400" b="1"/>
              <a:t>The Parts that make a Team!</a:t>
            </a:r>
            <a:endParaRPr lang="en-GB" sz="5400" b="1">
              <a:cs typeface="Calibri Light"/>
            </a:endParaRPr>
          </a:p>
        </p:txBody>
      </p:sp>
    </p:spTree>
    <p:extLst>
      <p:ext uri="{BB962C8B-B14F-4D97-AF65-F5344CB8AC3E}">
        <p14:creationId xmlns:p14="http://schemas.microsoft.com/office/powerpoint/2010/main" val="30475795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4" name="Picture 14">
            <a:extLst>
              <a:ext uri="{FF2B5EF4-FFF2-40B4-BE49-F238E27FC236}">
                <a16:creationId xmlns:a16="http://schemas.microsoft.com/office/drawing/2014/main" id="{73D5B6BC-683E-D6E4-2B44-A9B9B7AF5C5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t="26598" b="34981"/>
          <a:stretch>
            <a:fillRect/>
          </a:stretch>
        </p:blipFill>
        <p:spPr>
          <a:xfrm>
            <a:off x="101600" y="228601"/>
            <a:ext cx="12090400" cy="6400799"/>
          </a:xfrm>
          <a:prstGeom prst="rect">
            <a:avLst/>
          </a:prstGeom>
        </p:spPr>
      </p:pic>
      <p:pic>
        <p:nvPicPr>
          <p:cNvPr id="5" name="Picture 14">
            <a:extLst>
              <a:ext uri="{FF2B5EF4-FFF2-40B4-BE49-F238E27FC236}">
                <a16:creationId xmlns:a16="http://schemas.microsoft.com/office/drawing/2014/main" id="{940E87ED-A995-EA5B-D12C-1A9261586CC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t="26598" b="34981"/>
          <a:stretch>
            <a:fillRect/>
          </a:stretch>
        </p:blipFill>
        <p:spPr>
          <a:xfrm>
            <a:off x="0" y="345724"/>
            <a:ext cx="12192000" cy="834891"/>
          </a:xfrm>
          <a:prstGeom prst="rect">
            <a:avLst/>
          </a:prstGeom>
        </p:spPr>
      </p:pic>
      <p:sp>
        <p:nvSpPr>
          <p:cNvPr id="2" name="Title 1">
            <a:extLst>
              <a:ext uri="{FF2B5EF4-FFF2-40B4-BE49-F238E27FC236}">
                <a16:creationId xmlns:a16="http://schemas.microsoft.com/office/drawing/2014/main" id="{24C9040A-59DA-493D-00C0-735781C90A97}"/>
              </a:ext>
            </a:extLst>
          </p:cNvPr>
          <p:cNvSpPr>
            <a:spLocks noGrp="1"/>
          </p:cNvSpPr>
          <p:nvPr>
            <p:ph type="title"/>
          </p:nvPr>
        </p:nvSpPr>
        <p:spPr>
          <a:xfrm>
            <a:off x="838200" y="450431"/>
            <a:ext cx="10515600" cy="625475"/>
          </a:xfrm>
        </p:spPr>
        <p:txBody>
          <a:bodyPr>
            <a:noAutofit/>
          </a:bodyPr>
          <a:lstStyle/>
          <a:p>
            <a:pPr algn="ctr"/>
            <a:r>
              <a:rPr lang="en-GB" sz="5400" b="1"/>
              <a:t>Empowering Youth Voices </a:t>
            </a:r>
          </a:p>
        </p:txBody>
      </p:sp>
      <p:sp>
        <p:nvSpPr>
          <p:cNvPr id="6" name="TextBox 5">
            <a:extLst>
              <a:ext uri="{FF2B5EF4-FFF2-40B4-BE49-F238E27FC236}">
                <a16:creationId xmlns:a16="http://schemas.microsoft.com/office/drawing/2014/main" id="{2DA615F4-8D11-35E3-BBFC-84C544365653}"/>
              </a:ext>
            </a:extLst>
          </p:cNvPr>
          <p:cNvSpPr txBox="1"/>
          <p:nvPr/>
        </p:nvSpPr>
        <p:spPr>
          <a:xfrm>
            <a:off x="1742113" y="2186382"/>
            <a:ext cx="8707773" cy="646331"/>
          </a:xfrm>
          <a:prstGeom prst="rect">
            <a:avLst/>
          </a:prstGeom>
          <a:noFill/>
        </p:spPr>
        <p:txBody>
          <a:bodyPr wrap="square" rtlCol="0">
            <a:spAutoFit/>
          </a:bodyPr>
          <a:lstStyle/>
          <a:p>
            <a:pPr algn="ctr"/>
            <a:r>
              <a:rPr lang="en-GB" sz="3600" b="1" u="sng"/>
              <a:t>Section 4 - Becoming a social researcher</a:t>
            </a:r>
          </a:p>
        </p:txBody>
      </p:sp>
      <p:pic>
        <p:nvPicPr>
          <p:cNvPr id="3" name="Picture 2" descr="Movie clipart megaphone, Movie megaphone Transparent FREE for download ...">
            <a:extLst>
              <a:ext uri="{FF2B5EF4-FFF2-40B4-BE49-F238E27FC236}">
                <a16:creationId xmlns:a16="http://schemas.microsoft.com/office/drawing/2014/main" id="{2DF09483-A509-19A8-662F-18C05BC6AC1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200" y="4671618"/>
            <a:ext cx="2298437" cy="173595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8D384AE-A81D-92C2-259C-0ED7DFB3A3EA}"/>
              </a:ext>
            </a:extLst>
          </p:cNvPr>
          <p:cNvSpPr txBox="1"/>
          <p:nvPr/>
        </p:nvSpPr>
        <p:spPr>
          <a:xfrm>
            <a:off x="838200" y="3053650"/>
            <a:ext cx="10837985" cy="1569660"/>
          </a:xfrm>
          <a:prstGeom prst="rect">
            <a:avLst/>
          </a:prstGeom>
          <a:noFill/>
        </p:spPr>
        <p:txBody>
          <a:bodyPr wrap="square">
            <a:spAutoFit/>
          </a:bodyPr>
          <a:lstStyle/>
          <a:p>
            <a:pPr marL="0" indent="0" algn="ctr">
              <a:buFontTx/>
              <a:buNone/>
            </a:pPr>
            <a:r>
              <a:rPr lang="en-US" sz="3200" dirty="0"/>
              <a:t>In this section you will find out about the importance of ethics and trust and explore the skills and personal qualities needed to be a social researcher.</a:t>
            </a:r>
          </a:p>
        </p:txBody>
      </p:sp>
    </p:spTree>
    <p:extLst>
      <p:ext uri="{BB962C8B-B14F-4D97-AF65-F5344CB8AC3E}">
        <p14:creationId xmlns:p14="http://schemas.microsoft.com/office/powerpoint/2010/main" val="14691696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4" name="Picture 14">
            <a:extLst>
              <a:ext uri="{FF2B5EF4-FFF2-40B4-BE49-F238E27FC236}">
                <a16:creationId xmlns:a16="http://schemas.microsoft.com/office/drawing/2014/main" id="{73D5B6BC-683E-D6E4-2B44-A9B9B7AF5C5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t="26598" b="34981"/>
          <a:stretch>
            <a:fillRect/>
          </a:stretch>
        </p:blipFill>
        <p:spPr>
          <a:xfrm>
            <a:off x="101600" y="228601"/>
            <a:ext cx="12090400" cy="6400799"/>
          </a:xfrm>
          <a:prstGeom prst="rect">
            <a:avLst/>
          </a:prstGeom>
        </p:spPr>
      </p:pic>
      <p:pic>
        <p:nvPicPr>
          <p:cNvPr id="5" name="Picture 14">
            <a:extLst>
              <a:ext uri="{FF2B5EF4-FFF2-40B4-BE49-F238E27FC236}">
                <a16:creationId xmlns:a16="http://schemas.microsoft.com/office/drawing/2014/main" id="{940E87ED-A995-EA5B-D12C-1A9261586CC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t="26598" b="34981"/>
          <a:stretch>
            <a:fillRect/>
          </a:stretch>
        </p:blipFill>
        <p:spPr>
          <a:xfrm>
            <a:off x="0" y="345724"/>
            <a:ext cx="12192000" cy="834891"/>
          </a:xfrm>
          <a:prstGeom prst="rect">
            <a:avLst/>
          </a:prstGeom>
        </p:spPr>
      </p:pic>
      <p:sp>
        <p:nvSpPr>
          <p:cNvPr id="2" name="Title 1">
            <a:extLst>
              <a:ext uri="{FF2B5EF4-FFF2-40B4-BE49-F238E27FC236}">
                <a16:creationId xmlns:a16="http://schemas.microsoft.com/office/drawing/2014/main" id="{24C9040A-59DA-493D-00C0-735781C90A97}"/>
              </a:ext>
            </a:extLst>
          </p:cNvPr>
          <p:cNvSpPr>
            <a:spLocks noGrp="1"/>
          </p:cNvSpPr>
          <p:nvPr>
            <p:ph type="title"/>
          </p:nvPr>
        </p:nvSpPr>
        <p:spPr>
          <a:xfrm>
            <a:off x="838200" y="450431"/>
            <a:ext cx="10515600" cy="625475"/>
          </a:xfrm>
        </p:spPr>
        <p:txBody>
          <a:bodyPr>
            <a:noAutofit/>
          </a:bodyPr>
          <a:lstStyle/>
          <a:p>
            <a:pPr algn="ctr"/>
            <a:r>
              <a:rPr lang="en-GB" sz="5400" b="1"/>
              <a:t>Becoming a researcher</a:t>
            </a:r>
            <a:endParaRPr lang="en-GB" sz="5400" b="1">
              <a:cs typeface="Calibri Light"/>
            </a:endParaRPr>
          </a:p>
        </p:txBody>
      </p:sp>
      <p:sp>
        <p:nvSpPr>
          <p:cNvPr id="6" name="TextBox 5">
            <a:extLst>
              <a:ext uri="{FF2B5EF4-FFF2-40B4-BE49-F238E27FC236}">
                <a16:creationId xmlns:a16="http://schemas.microsoft.com/office/drawing/2014/main" id="{D90BCBCA-3DC4-AEBA-4640-F058A6468370}"/>
              </a:ext>
            </a:extLst>
          </p:cNvPr>
          <p:cNvSpPr txBox="1"/>
          <p:nvPr/>
        </p:nvSpPr>
        <p:spPr>
          <a:xfrm>
            <a:off x="719493" y="1702417"/>
            <a:ext cx="6882618" cy="4524315"/>
          </a:xfrm>
          <a:prstGeom prst="rect">
            <a:avLst/>
          </a:prstGeom>
          <a:noFill/>
        </p:spPr>
        <p:txBody>
          <a:bodyPr wrap="square">
            <a:spAutoFit/>
          </a:bodyPr>
          <a:lstStyle/>
          <a:p>
            <a:r>
              <a:rPr lang="en-GB" sz="2400" b="1">
                <a:ea typeface="Calibri"/>
                <a:cs typeface="Calibri"/>
                <a:sym typeface="Calibri"/>
              </a:rPr>
              <a:t>Research is an amazing approach for allowing us to explore and understand different situations.</a:t>
            </a:r>
          </a:p>
          <a:p>
            <a:endParaRPr lang="en-GB" sz="2400" b="1">
              <a:ea typeface="Calibri"/>
              <a:cs typeface="Calibri"/>
              <a:sym typeface="Calibri"/>
            </a:endParaRPr>
          </a:p>
          <a:p>
            <a:r>
              <a:rPr lang="en-GB" sz="2400" b="1">
                <a:ea typeface="Calibri"/>
                <a:cs typeface="Calibri"/>
                <a:sym typeface="Calibri"/>
              </a:rPr>
              <a:t>By undertaking a piece of research, you will gather thoughts and opinions of other children and young people on a certain topic. </a:t>
            </a:r>
          </a:p>
          <a:p>
            <a:endParaRPr lang="en-GB" sz="2400" b="1">
              <a:ea typeface="Calibri"/>
              <a:cs typeface="Calibri"/>
              <a:sym typeface="Calibri"/>
            </a:endParaRPr>
          </a:p>
          <a:p>
            <a:r>
              <a:rPr lang="en-GB" sz="2400" b="1">
                <a:ea typeface="Calibri"/>
                <a:cs typeface="Calibri"/>
                <a:sym typeface="Calibri"/>
              </a:rPr>
              <a:t>This will allow more children and young people to have their voices heard on matters that affect them.  </a:t>
            </a:r>
          </a:p>
          <a:p>
            <a:endParaRPr lang="en-GB" sz="2400" b="1">
              <a:ea typeface="Calibri"/>
              <a:cs typeface="Calibri"/>
              <a:sym typeface="Calibri"/>
            </a:endParaRPr>
          </a:p>
          <a:p>
            <a:r>
              <a:rPr lang="en-GB" sz="2400" b="1">
                <a:ea typeface="Calibri"/>
                <a:cs typeface="Calibri"/>
                <a:sym typeface="Calibri"/>
              </a:rPr>
              <a:t>However, research also has to be approached with the greatest of RESPECT.</a:t>
            </a:r>
          </a:p>
        </p:txBody>
      </p:sp>
      <p:pic>
        <p:nvPicPr>
          <p:cNvPr id="8" name="Picture 7" descr="Cartoon bee with magnifying glass">
            <a:extLst>
              <a:ext uri="{FF2B5EF4-FFF2-40B4-BE49-F238E27FC236}">
                <a16:creationId xmlns:a16="http://schemas.microsoft.com/office/drawing/2014/main" id="{C7FC24A6-A4B0-9465-F3FB-AD971A87D19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20004" y="1972773"/>
            <a:ext cx="2962639" cy="3363351"/>
          </a:xfrm>
          <a:prstGeom prst="rect">
            <a:avLst/>
          </a:prstGeom>
        </p:spPr>
      </p:pic>
    </p:spTree>
    <p:extLst>
      <p:ext uri="{BB962C8B-B14F-4D97-AF65-F5344CB8AC3E}">
        <p14:creationId xmlns:p14="http://schemas.microsoft.com/office/powerpoint/2010/main" val="13852482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4" name="Picture 14">
            <a:extLst>
              <a:ext uri="{FF2B5EF4-FFF2-40B4-BE49-F238E27FC236}">
                <a16:creationId xmlns:a16="http://schemas.microsoft.com/office/drawing/2014/main" id="{73D5B6BC-683E-D6E4-2B44-A9B9B7AF5C5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t="26598" b="34981"/>
          <a:stretch>
            <a:fillRect/>
          </a:stretch>
        </p:blipFill>
        <p:spPr>
          <a:xfrm>
            <a:off x="101600" y="228601"/>
            <a:ext cx="12090400" cy="6400799"/>
          </a:xfrm>
          <a:prstGeom prst="rect">
            <a:avLst/>
          </a:prstGeom>
        </p:spPr>
      </p:pic>
      <p:pic>
        <p:nvPicPr>
          <p:cNvPr id="5" name="Picture 14">
            <a:extLst>
              <a:ext uri="{FF2B5EF4-FFF2-40B4-BE49-F238E27FC236}">
                <a16:creationId xmlns:a16="http://schemas.microsoft.com/office/drawing/2014/main" id="{940E87ED-A995-EA5B-D12C-1A9261586CC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t="26598" b="34981"/>
          <a:stretch>
            <a:fillRect/>
          </a:stretch>
        </p:blipFill>
        <p:spPr>
          <a:xfrm>
            <a:off x="0" y="345724"/>
            <a:ext cx="12192000" cy="834891"/>
          </a:xfrm>
          <a:prstGeom prst="rect">
            <a:avLst/>
          </a:prstGeom>
        </p:spPr>
      </p:pic>
      <p:sp>
        <p:nvSpPr>
          <p:cNvPr id="2" name="Title 1">
            <a:extLst>
              <a:ext uri="{FF2B5EF4-FFF2-40B4-BE49-F238E27FC236}">
                <a16:creationId xmlns:a16="http://schemas.microsoft.com/office/drawing/2014/main" id="{24C9040A-59DA-493D-00C0-735781C90A97}"/>
              </a:ext>
            </a:extLst>
          </p:cNvPr>
          <p:cNvSpPr>
            <a:spLocks noGrp="1"/>
          </p:cNvSpPr>
          <p:nvPr>
            <p:ph type="title"/>
          </p:nvPr>
        </p:nvSpPr>
        <p:spPr>
          <a:xfrm>
            <a:off x="838200" y="450431"/>
            <a:ext cx="10515600" cy="625475"/>
          </a:xfrm>
        </p:spPr>
        <p:txBody>
          <a:bodyPr>
            <a:noAutofit/>
          </a:bodyPr>
          <a:lstStyle/>
          <a:p>
            <a:pPr algn="ctr"/>
            <a:r>
              <a:rPr lang="en-GB" sz="5400" b="1">
                <a:cs typeface="Calibri Light"/>
              </a:rPr>
              <a:t>Introducing Ethics</a:t>
            </a:r>
          </a:p>
        </p:txBody>
      </p:sp>
      <p:pic>
        <p:nvPicPr>
          <p:cNvPr id="3" name="Online Media 2" title="What is Ethics?">
            <a:hlinkClick r:id="" action="ppaction://media"/>
            <a:extLst>
              <a:ext uri="{FF2B5EF4-FFF2-40B4-BE49-F238E27FC236}">
                <a16:creationId xmlns:a16="http://schemas.microsoft.com/office/drawing/2014/main" id="{37B44CCD-8AC3-1E80-E34B-B1F96AA4CA28}"/>
              </a:ext>
            </a:extLst>
          </p:cNvPr>
          <p:cNvPicPr>
            <a:picLocks noRot="1" noChangeAspect="1"/>
          </p:cNvPicPr>
          <p:nvPr>
            <a:videoFile r:link="rId1"/>
          </p:nvPr>
        </p:nvPicPr>
        <p:blipFill>
          <a:blip r:embed="rId8"/>
          <a:stretch>
            <a:fillRect/>
          </a:stretch>
        </p:blipFill>
        <p:spPr>
          <a:xfrm>
            <a:off x="1586327" y="1416346"/>
            <a:ext cx="9019346" cy="5095930"/>
          </a:xfrm>
          <a:prstGeom prst="rect">
            <a:avLst/>
          </a:prstGeom>
        </p:spPr>
      </p:pic>
    </p:spTree>
    <p:extLst>
      <p:ext uri="{BB962C8B-B14F-4D97-AF65-F5344CB8AC3E}">
        <p14:creationId xmlns:p14="http://schemas.microsoft.com/office/powerpoint/2010/main" val="368401774"/>
      </p:ext>
    </p:extLst>
  </p:cSld>
  <p:clrMapOvr>
    <a:masterClrMapping/>
  </p:clrMapOvr>
  <p:timing>
    <p:tnLst>
      <p:par>
        <p:cTn id="1" dur="indefinite" restart="never" nodeType="tmRoot">
          <p:childTnLst>
            <p:video>
              <p:cMediaNode vol="80000">
                <p:cTn id="2" fill="hold" display="0">
                  <p:stCondLst>
                    <p:cond delay="indefinite"/>
                  </p:stCondLst>
                </p:cTn>
                <p:tgtEl>
                  <p:spTgt spid="3"/>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4" name="Picture 14">
            <a:extLst>
              <a:ext uri="{FF2B5EF4-FFF2-40B4-BE49-F238E27FC236}">
                <a16:creationId xmlns:a16="http://schemas.microsoft.com/office/drawing/2014/main" id="{73D5B6BC-683E-D6E4-2B44-A9B9B7AF5C5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t="26598" b="34981"/>
          <a:stretch>
            <a:fillRect/>
          </a:stretch>
        </p:blipFill>
        <p:spPr>
          <a:xfrm>
            <a:off x="101600" y="228601"/>
            <a:ext cx="12090400" cy="6400799"/>
          </a:xfrm>
          <a:prstGeom prst="rect">
            <a:avLst/>
          </a:prstGeom>
        </p:spPr>
      </p:pic>
      <p:pic>
        <p:nvPicPr>
          <p:cNvPr id="5" name="Picture 14">
            <a:extLst>
              <a:ext uri="{FF2B5EF4-FFF2-40B4-BE49-F238E27FC236}">
                <a16:creationId xmlns:a16="http://schemas.microsoft.com/office/drawing/2014/main" id="{940E87ED-A995-EA5B-D12C-1A9261586CC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t="26598" b="34981"/>
          <a:stretch>
            <a:fillRect/>
          </a:stretch>
        </p:blipFill>
        <p:spPr>
          <a:xfrm>
            <a:off x="0" y="345724"/>
            <a:ext cx="12192000" cy="834891"/>
          </a:xfrm>
          <a:prstGeom prst="rect">
            <a:avLst/>
          </a:prstGeom>
        </p:spPr>
      </p:pic>
      <p:sp>
        <p:nvSpPr>
          <p:cNvPr id="2" name="Title 1">
            <a:extLst>
              <a:ext uri="{FF2B5EF4-FFF2-40B4-BE49-F238E27FC236}">
                <a16:creationId xmlns:a16="http://schemas.microsoft.com/office/drawing/2014/main" id="{24C9040A-59DA-493D-00C0-735781C90A97}"/>
              </a:ext>
            </a:extLst>
          </p:cNvPr>
          <p:cNvSpPr>
            <a:spLocks noGrp="1"/>
          </p:cNvSpPr>
          <p:nvPr>
            <p:ph type="title"/>
          </p:nvPr>
        </p:nvSpPr>
        <p:spPr>
          <a:xfrm>
            <a:off x="838200" y="450431"/>
            <a:ext cx="10515600" cy="625475"/>
          </a:xfrm>
        </p:spPr>
        <p:txBody>
          <a:bodyPr>
            <a:noAutofit/>
          </a:bodyPr>
          <a:lstStyle/>
          <a:p>
            <a:pPr algn="ctr"/>
            <a:r>
              <a:rPr lang="en-GB" b="1">
                <a:latin typeface="+mn-lt"/>
              </a:rPr>
              <a:t>Becoming a researcher</a:t>
            </a:r>
          </a:p>
        </p:txBody>
      </p:sp>
      <p:sp>
        <p:nvSpPr>
          <p:cNvPr id="7" name="Google Shape;133;p27">
            <a:extLst>
              <a:ext uri="{FF2B5EF4-FFF2-40B4-BE49-F238E27FC236}">
                <a16:creationId xmlns:a16="http://schemas.microsoft.com/office/drawing/2014/main" id="{14D6BF4C-2A11-F256-DE0E-92CA8AC37703}"/>
              </a:ext>
            </a:extLst>
          </p:cNvPr>
          <p:cNvSpPr txBox="1"/>
          <p:nvPr/>
        </p:nvSpPr>
        <p:spPr>
          <a:xfrm>
            <a:off x="404538" y="2166457"/>
            <a:ext cx="11382923" cy="310694"/>
          </a:xfrm>
          <a:prstGeom prst="rect">
            <a:avLst/>
          </a:prstGeom>
          <a:noFill/>
          <a:ln>
            <a:noFill/>
          </a:ln>
        </p:spPr>
        <p:txBody>
          <a:bodyPr spcFirstLastPara="1" wrap="square" lIns="121900" tIns="121900" rIns="121900" bIns="121900" anchor="t" anchorCtr="0">
            <a:noAutofit/>
          </a:bodyPr>
          <a:lstStyle/>
          <a:p>
            <a:r>
              <a:rPr lang="en-GB" sz="2133">
                <a:latin typeface="Calibri"/>
                <a:ea typeface="Calibri"/>
                <a:cs typeface="Calibri"/>
                <a:sym typeface="Calibri"/>
              </a:rPr>
              <a:t>When you are undertaking a piece of research there are a few things to think about before starting...</a:t>
            </a:r>
            <a:endParaRPr sz="2133">
              <a:latin typeface="Calibri"/>
              <a:ea typeface="Calibri"/>
              <a:cs typeface="Calibri"/>
              <a:sym typeface="Calibri"/>
            </a:endParaRPr>
          </a:p>
        </p:txBody>
      </p:sp>
      <p:sp>
        <p:nvSpPr>
          <p:cNvPr id="13" name="Google Shape;139;p27">
            <a:extLst>
              <a:ext uri="{FF2B5EF4-FFF2-40B4-BE49-F238E27FC236}">
                <a16:creationId xmlns:a16="http://schemas.microsoft.com/office/drawing/2014/main" id="{68C54BE1-6C44-23B4-5BE8-7AF4A952ECAB}"/>
              </a:ext>
            </a:extLst>
          </p:cNvPr>
          <p:cNvSpPr txBox="1"/>
          <p:nvPr/>
        </p:nvSpPr>
        <p:spPr>
          <a:xfrm>
            <a:off x="404538" y="1329898"/>
            <a:ext cx="10882600" cy="310694"/>
          </a:xfrm>
          <a:prstGeom prst="rect">
            <a:avLst/>
          </a:prstGeom>
          <a:noFill/>
          <a:ln>
            <a:noFill/>
          </a:ln>
        </p:spPr>
        <p:txBody>
          <a:bodyPr spcFirstLastPara="1" wrap="square" lIns="121900" tIns="121900" rIns="121900" bIns="121900" anchor="t" anchorCtr="0">
            <a:noAutofit/>
          </a:bodyPr>
          <a:lstStyle/>
          <a:p>
            <a:r>
              <a:rPr lang="en-GB" sz="3400" b="1" u="sng">
                <a:latin typeface="Calibri"/>
                <a:ea typeface="Calibri"/>
                <a:cs typeface="Calibri"/>
                <a:sym typeface="Calibri"/>
              </a:rPr>
              <a:t>Ethics &amp; Values</a:t>
            </a:r>
          </a:p>
        </p:txBody>
      </p:sp>
      <p:sp>
        <p:nvSpPr>
          <p:cNvPr id="6" name="TextBox 5">
            <a:extLst>
              <a:ext uri="{FF2B5EF4-FFF2-40B4-BE49-F238E27FC236}">
                <a16:creationId xmlns:a16="http://schemas.microsoft.com/office/drawing/2014/main" id="{9887896A-E8F6-FFC9-8F91-4DEAE7C51458}"/>
              </a:ext>
            </a:extLst>
          </p:cNvPr>
          <p:cNvSpPr txBox="1"/>
          <p:nvPr/>
        </p:nvSpPr>
        <p:spPr>
          <a:xfrm>
            <a:off x="1603717" y="3257465"/>
            <a:ext cx="9558083" cy="224676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GB" sz="2800"/>
              <a:t>Keeping data secure. </a:t>
            </a:r>
          </a:p>
          <a:p>
            <a:pPr marL="285750" indent="-285750">
              <a:buClr>
                <a:srgbClr val="000000"/>
              </a:buClr>
              <a:buSzPts val="1100"/>
              <a:buFont typeface="Arial" panose="020B0604020202020204" pitchFamily="34" charset="0"/>
              <a:buChar char="•"/>
              <a:defRPr/>
            </a:pPr>
            <a:r>
              <a:rPr lang="en-GB" sz="2800"/>
              <a:t>Not sharing sensitive information. </a:t>
            </a:r>
          </a:p>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GB" sz="2800"/>
              <a:t>Consider how you will use the information you collect.</a:t>
            </a:r>
          </a:p>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GB" sz="2800"/>
              <a:t>Not changing the meaning of raw data.</a:t>
            </a:r>
          </a:p>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GB" sz="2800"/>
              <a:t>Protecting yourself and others. </a:t>
            </a:r>
          </a:p>
        </p:txBody>
      </p:sp>
    </p:spTree>
    <p:extLst>
      <p:ext uri="{BB962C8B-B14F-4D97-AF65-F5344CB8AC3E}">
        <p14:creationId xmlns:p14="http://schemas.microsoft.com/office/powerpoint/2010/main" val="7618995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4" name="Picture 14">
            <a:extLst>
              <a:ext uri="{FF2B5EF4-FFF2-40B4-BE49-F238E27FC236}">
                <a16:creationId xmlns:a16="http://schemas.microsoft.com/office/drawing/2014/main" id="{73D5B6BC-683E-D6E4-2B44-A9B9B7AF5C5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t="26598" b="34981"/>
          <a:stretch>
            <a:fillRect/>
          </a:stretch>
        </p:blipFill>
        <p:spPr>
          <a:xfrm>
            <a:off x="101600" y="228601"/>
            <a:ext cx="12090400" cy="6400799"/>
          </a:xfrm>
          <a:prstGeom prst="rect">
            <a:avLst/>
          </a:prstGeom>
        </p:spPr>
      </p:pic>
      <p:pic>
        <p:nvPicPr>
          <p:cNvPr id="5" name="Picture 14">
            <a:extLst>
              <a:ext uri="{FF2B5EF4-FFF2-40B4-BE49-F238E27FC236}">
                <a16:creationId xmlns:a16="http://schemas.microsoft.com/office/drawing/2014/main" id="{940E87ED-A995-EA5B-D12C-1A9261586CC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t="26598" b="34981"/>
          <a:stretch>
            <a:fillRect/>
          </a:stretch>
        </p:blipFill>
        <p:spPr>
          <a:xfrm>
            <a:off x="0" y="345724"/>
            <a:ext cx="12192000" cy="834891"/>
          </a:xfrm>
          <a:prstGeom prst="rect">
            <a:avLst/>
          </a:prstGeom>
        </p:spPr>
      </p:pic>
      <p:sp>
        <p:nvSpPr>
          <p:cNvPr id="2" name="Title 1">
            <a:extLst>
              <a:ext uri="{FF2B5EF4-FFF2-40B4-BE49-F238E27FC236}">
                <a16:creationId xmlns:a16="http://schemas.microsoft.com/office/drawing/2014/main" id="{24C9040A-59DA-493D-00C0-735781C90A97}"/>
              </a:ext>
            </a:extLst>
          </p:cNvPr>
          <p:cNvSpPr>
            <a:spLocks noGrp="1"/>
          </p:cNvSpPr>
          <p:nvPr>
            <p:ph type="title"/>
          </p:nvPr>
        </p:nvSpPr>
        <p:spPr>
          <a:xfrm>
            <a:off x="838200" y="450431"/>
            <a:ext cx="10515600" cy="625475"/>
          </a:xfrm>
        </p:spPr>
        <p:txBody>
          <a:bodyPr>
            <a:noAutofit/>
          </a:bodyPr>
          <a:lstStyle/>
          <a:p>
            <a:pPr algn="ctr"/>
            <a:r>
              <a:rPr lang="en-GB" sz="5400" b="1"/>
              <a:t>Why trust is important in research</a:t>
            </a:r>
          </a:p>
        </p:txBody>
      </p:sp>
      <p:grpSp>
        <p:nvGrpSpPr>
          <p:cNvPr id="9" name="Google Shape;149;p20">
            <a:extLst>
              <a:ext uri="{FF2B5EF4-FFF2-40B4-BE49-F238E27FC236}">
                <a16:creationId xmlns:a16="http://schemas.microsoft.com/office/drawing/2014/main" id="{AF61102C-1921-BA50-C7F9-E83F00478BE5}"/>
              </a:ext>
            </a:extLst>
          </p:cNvPr>
          <p:cNvGrpSpPr/>
          <p:nvPr/>
        </p:nvGrpSpPr>
        <p:grpSpPr>
          <a:xfrm>
            <a:off x="1099134" y="1566397"/>
            <a:ext cx="3018800" cy="2111600"/>
            <a:chOff x="3978675" y="1505075"/>
            <a:chExt cx="2264100" cy="1583700"/>
          </a:xfrm>
        </p:grpSpPr>
        <p:sp>
          <p:nvSpPr>
            <p:cNvPr id="10" name="Google Shape;150;p20">
              <a:extLst>
                <a:ext uri="{FF2B5EF4-FFF2-40B4-BE49-F238E27FC236}">
                  <a16:creationId xmlns:a16="http://schemas.microsoft.com/office/drawing/2014/main" id="{DEC6C6BC-BC25-376B-247D-A26A8B9ECE01}"/>
                </a:ext>
              </a:extLst>
            </p:cNvPr>
            <p:cNvSpPr/>
            <p:nvPr/>
          </p:nvSpPr>
          <p:spPr>
            <a:xfrm>
              <a:off x="3978675" y="1505075"/>
              <a:ext cx="2264100" cy="1583700"/>
            </a:xfrm>
            <a:prstGeom prst="cloudCallout">
              <a:avLst>
                <a:gd name="adj1" fmla="val 65378"/>
                <a:gd name="adj2" fmla="val 37850"/>
              </a:avLst>
            </a:prstGeom>
            <a:solidFill>
              <a:srgbClr val="FFFF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 name="Google Shape;151;p20">
              <a:extLst>
                <a:ext uri="{FF2B5EF4-FFF2-40B4-BE49-F238E27FC236}">
                  <a16:creationId xmlns:a16="http://schemas.microsoft.com/office/drawing/2014/main" id="{71E53730-CDCA-5A9E-47D3-C1BDC7E38633}"/>
                </a:ext>
              </a:extLst>
            </p:cNvPr>
            <p:cNvSpPr txBox="1"/>
            <p:nvPr/>
          </p:nvSpPr>
          <p:spPr>
            <a:xfrm>
              <a:off x="4214275" y="1740675"/>
              <a:ext cx="1806000" cy="929100"/>
            </a:xfrm>
            <a:prstGeom prst="rect">
              <a:avLst/>
            </a:prstGeom>
            <a:noFill/>
            <a:ln>
              <a:noFill/>
            </a:ln>
          </p:spPr>
          <p:txBody>
            <a:bodyPr spcFirstLastPara="1" wrap="square" lIns="121900" tIns="121900" rIns="121900" bIns="121900" anchor="t" anchorCtr="0">
              <a:noAutofit/>
            </a:bodyPr>
            <a:lstStyle/>
            <a:p>
              <a:pPr algn="ctr"/>
              <a:r>
                <a:rPr lang="en-GB" sz="2667" b="1">
                  <a:latin typeface="Calibri"/>
                  <a:ea typeface="Calibri"/>
                  <a:cs typeface="Calibri"/>
                  <a:sym typeface="Calibri"/>
                </a:rPr>
                <a:t>Trust is built in very small moments</a:t>
              </a:r>
              <a:endParaRPr sz="2667" b="1">
                <a:latin typeface="Calibri"/>
                <a:ea typeface="Calibri"/>
                <a:cs typeface="Calibri"/>
                <a:sym typeface="Calibri"/>
              </a:endParaRPr>
            </a:p>
          </p:txBody>
        </p:sp>
      </p:grpSp>
      <p:grpSp>
        <p:nvGrpSpPr>
          <p:cNvPr id="12" name="Google Shape;152;p20">
            <a:extLst>
              <a:ext uri="{FF2B5EF4-FFF2-40B4-BE49-F238E27FC236}">
                <a16:creationId xmlns:a16="http://schemas.microsoft.com/office/drawing/2014/main" id="{FD5B9769-F663-AB41-A9A5-0D682D85E335}"/>
              </a:ext>
            </a:extLst>
          </p:cNvPr>
          <p:cNvGrpSpPr/>
          <p:nvPr/>
        </p:nvGrpSpPr>
        <p:grpSpPr>
          <a:xfrm>
            <a:off x="6266982" y="2243674"/>
            <a:ext cx="4177172" cy="3322666"/>
            <a:chOff x="6536709" y="1532415"/>
            <a:chExt cx="2962200" cy="2369100"/>
          </a:xfrm>
        </p:grpSpPr>
        <p:sp>
          <p:nvSpPr>
            <p:cNvPr id="13" name="Google Shape;153;p20">
              <a:extLst>
                <a:ext uri="{FF2B5EF4-FFF2-40B4-BE49-F238E27FC236}">
                  <a16:creationId xmlns:a16="http://schemas.microsoft.com/office/drawing/2014/main" id="{C62F3B8E-8F9D-53F2-35A8-9F686E41080E}"/>
                </a:ext>
              </a:extLst>
            </p:cNvPr>
            <p:cNvSpPr/>
            <p:nvPr/>
          </p:nvSpPr>
          <p:spPr>
            <a:xfrm>
              <a:off x="6536709" y="1532415"/>
              <a:ext cx="2962200" cy="2369100"/>
            </a:xfrm>
            <a:prstGeom prst="teardrop">
              <a:avLst>
                <a:gd name="adj" fmla="val 100000"/>
              </a:avLst>
            </a:prstGeom>
            <a:solidFill>
              <a:schemeClr val="accent4"/>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4" name="Google Shape;154;p20">
              <a:extLst>
                <a:ext uri="{FF2B5EF4-FFF2-40B4-BE49-F238E27FC236}">
                  <a16:creationId xmlns:a16="http://schemas.microsoft.com/office/drawing/2014/main" id="{EDCA9721-0E11-9AF8-AAE8-C5A50E925185}"/>
                </a:ext>
              </a:extLst>
            </p:cNvPr>
            <p:cNvSpPr txBox="1"/>
            <p:nvPr/>
          </p:nvSpPr>
          <p:spPr>
            <a:xfrm>
              <a:off x="7443909" y="1562912"/>
              <a:ext cx="2055000" cy="654300"/>
            </a:xfrm>
            <a:prstGeom prst="rect">
              <a:avLst/>
            </a:prstGeom>
            <a:noFill/>
            <a:ln>
              <a:noFill/>
            </a:ln>
          </p:spPr>
          <p:txBody>
            <a:bodyPr spcFirstLastPara="1" wrap="square" lIns="121900" tIns="121900" rIns="121900" bIns="121900" anchor="t" anchorCtr="0">
              <a:noAutofit/>
            </a:bodyPr>
            <a:lstStyle/>
            <a:p>
              <a:pPr algn="ctr"/>
              <a:r>
                <a:rPr lang="en-GB" sz="2667" b="1">
                  <a:latin typeface="Calibri"/>
                  <a:ea typeface="Calibri"/>
                  <a:cs typeface="Calibri"/>
                  <a:sym typeface="Calibri"/>
                </a:rPr>
                <a:t>The sliding doors moment….</a:t>
              </a:r>
              <a:endParaRPr sz="2667" b="1">
                <a:latin typeface="Calibri"/>
                <a:ea typeface="Calibri"/>
                <a:cs typeface="Calibri"/>
                <a:sym typeface="Calibri"/>
              </a:endParaRPr>
            </a:p>
          </p:txBody>
        </p:sp>
        <p:sp>
          <p:nvSpPr>
            <p:cNvPr id="15" name="Google Shape;155;p20">
              <a:extLst>
                <a:ext uri="{FF2B5EF4-FFF2-40B4-BE49-F238E27FC236}">
                  <a16:creationId xmlns:a16="http://schemas.microsoft.com/office/drawing/2014/main" id="{C329ACC0-FC19-92A7-423D-B563FFC59383}"/>
                </a:ext>
              </a:extLst>
            </p:cNvPr>
            <p:cNvSpPr txBox="1"/>
            <p:nvPr/>
          </p:nvSpPr>
          <p:spPr>
            <a:xfrm>
              <a:off x="6765894" y="2355068"/>
              <a:ext cx="2512800" cy="1439700"/>
            </a:xfrm>
            <a:prstGeom prst="rect">
              <a:avLst/>
            </a:prstGeom>
            <a:noFill/>
            <a:ln>
              <a:noFill/>
            </a:ln>
          </p:spPr>
          <p:txBody>
            <a:bodyPr spcFirstLastPara="1" wrap="square" lIns="121900" tIns="121900" rIns="121900" bIns="121900" anchor="t" anchorCtr="0">
              <a:noAutofit/>
            </a:bodyPr>
            <a:lstStyle/>
            <a:p>
              <a:pPr algn="ctr"/>
              <a:r>
                <a:rPr lang="en-GB" sz="2667">
                  <a:latin typeface="Calibri"/>
                  <a:ea typeface="Calibri"/>
                  <a:cs typeface="Calibri"/>
                  <a:sym typeface="Calibri"/>
                </a:rPr>
                <a:t>There is an opportunity to gain trust and the opportunity to betray trust </a:t>
              </a:r>
              <a:endParaRPr sz="2667">
                <a:latin typeface="Calibri"/>
                <a:ea typeface="Calibri"/>
                <a:cs typeface="Calibri"/>
                <a:sym typeface="Calibri"/>
              </a:endParaRPr>
            </a:p>
          </p:txBody>
        </p:sp>
      </p:grpSp>
    </p:spTree>
    <p:extLst>
      <p:ext uri="{BB962C8B-B14F-4D97-AF65-F5344CB8AC3E}">
        <p14:creationId xmlns:p14="http://schemas.microsoft.com/office/powerpoint/2010/main" val="6240321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4" name="Picture 14">
            <a:extLst>
              <a:ext uri="{FF2B5EF4-FFF2-40B4-BE49-F238E27FC236}">
                <a16:creationId xmlns:a16="http://schemas.microsoft.com/office/drawing/2014/main" id="{73D5B6BC-683E-D6E4-2B44-A9B9B7AF5C5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t="26598" b="34981"/>
          <a:stretch>
            <a:fillRect/>
          </a:stretch>
        </p:blipFill>
        <p:spPr>
          <a:xfrm>
            <a:off x="101600" y="228601"/>
            <a:ext cx="12090400" cy="6400799"/>
          </a:xfrm>
          <a:prstGeom prst="rect">
            <a:avLst/>
          </a:prstGeom>
        </p:spPr>
      </p:pic>
      <p:pic>
        <p:nvPicPr>
          <p:cNvPr id="5" name="Picture 14">
            <a:extLst>
              <a:ext uri="{FF2B5EF4-FFF2-40B4-BE49-F238E27FC236}">
                <a16:creationId xmlns:a16="http://schemas.microsoft.com/office/drawing/2014/main" id="{940E87ED-A995-EA5B-D12C-1A9261586CC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t="26598" b="34981"/>
          <a:stretch>
            <a:fillRect/>
          </a:stretch>
        </p:blipFill>
        <p:spPr>
          <a:xfrm>
            <a:off x="0" y="345724"/>
            <a:ext cx="12192000" cy="834891"/>
          </a:xfrm>
          <a:prstGeom prst="rect">
            <a:avLst/>
          </a:prstGeom>
        </p:spPr>
      </p:pic>
      <p:sp>
        <p:nvSpPr>
          <p:cNvPr id="2" name="Title 1">
            <a:extLst>
              <a:ext uri="{FF2B5EF4-FFF2-40B4-BE49-F238E27FC236}">
                <a16:creationId xmlns:a16="http://schemas.microsoft.com/office/drawing/2014/main" id="{24C9040A-59DA-493D-00C0-735781C90A97}"/>
              </a:ext>
            </a:extLst>
          </p:cNvPr>
          <p:cNvSpPr>
            <a:spLocks noGrp="1"/>
          </p:cNvSpPr>
          <p:nvPr>
            <p:ph type="title"/>
          </p:nvPr>
        </p:nvSpPr>
        <p:spPr>
          <a:xfrm>
            <a:off x="838200" y="450431"/>
            <a:ext cx="10515600" cy="625475"/>
          </a:xfrm>
        </p:spPr>
        <p:txBody>
          <a:bodyPr>
            <a:noAutofit/>
          </a:bodyPr>
          <a:lstStyle/>
          <a:p>
            <a:pPr algn="ctr"/>
            <a:r>
              <a:rPr lang="en-GB" sz="5400" b="1"/>
              <a:t>The Marble Jar of Trust </a:t>
            </a:r>
          </a:p>
        </p:txBody>
      </p:sp>
      <p:pic>
        <p:nvPicPr>
          <p:cNvPr id="3" name="Google Shape;131;p19">
            <a:extLst>
              <a:ext uri="{FF2B5EF4-FFF2-40B4-BE49-F238E27FC236}">
                <a16:creationId xmlns:a16="http://schemas.microsoft.com/office/drawing/2014/main" id="{BD281169-06EC-6DC7-0CE1-3909F78BC92C}"/>
              </a:ext>
            </a:extLst>
          </p:cNvPr>
          <p:cNvPicPr preferRelativeResize="0"/>
          <p:nvPr/>
        </p:nvPicPr>
        <p:blipFill>
          <a:blip r:embed="rId7">
            <a:alphaModFix/>
          </a:blip>
          <a:stretch>
            <a:fillRect/>
          </a:stretch>
        </p:blipFill>
        <p:spPr>
          <a:xfrm>
            <a:off x="4554240" y="2314685"/>
            <a:ext cx="3030843" cy="3950033"/>
          </a:xfrm>
          <a:prstGeom prst="rect">
            <a:avLst/>
          </a:prstGeom>
          <a:noFill/>
          <a:ln>
            <a:noFill/>
          </a:ln>
        </p:spPr>
      </p:pic>
      <p:grpSp>
        <p:nvGrpSpPr>
          <p:cNvPr id="7" name="Google Shape;132;p19">
            <a:extLst>
              <a:ext uri="{FF2B5EF4-FFF2-40B4-BE49-F238E27FC236}">
                <a16:creationId xmlns:a16="http://schemas.microsoft.com/office/drawing/2014/main" id="{CB1857B9-17E6-905A-5598-033CDE70635C}"/>
              </a:ext>
            </a:extLst>
          </p:cNvPr>
          <p:cNvGrpSpPr/>
          <p:nvPr/>
        </p:nvGrpSpPr>
        <p:grpSpPr>
          <a:xfrm>
            <a:off x="401356" y="1680007"/>
            <a:ext cx="3647200" cy="4450000"/>
            <a:chOff x="301025" y="1557450"/>
            <a:chExt cx="2735400" cy="3337500"/>
          </a:xfrm>
        </p:grpSpPr>
        <p:sp>
          <p:nvSpPr>
            <p:cNvPr id="8" name="Google Shape;133;p19">
              <a:extLst>
                <a:ext uri="{FF2B5EF4-FFF2-40B4-BE49-F238E27FC236}">
                  <a16:creationId xmlns:a16="http://schemas.microsoft.com/office/drawing/2014/main" id="{4C7C1AF3-40C3-3485-A135-311BF8980077}"/>
                </a:ext>
              </a:extLst>
            </p:cNvPr>
            <p:cNvSpPr/>
            <p:nvPr/>
          </p:nvSpPr>
          <p:spPr>
            <a:xfrm>
              <a:off x="301025" y="1557450"/>
              <a:ext cx="2735400" cy="3337500"/>
            </a:xfrm>
            <a:prstGeom prst="flowChartAlternateProcess">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 name="Google Shape;134;p19">
              <a:extLst>
                <a:ext uri="{FF2B5EF4-FFF2-40B4-BE49-F238E27FC236}">
                  <a16:creationId xmlns:a16="http://schemas.microsoft.com/office/drawing/2014/main" id="{52AC76D2-6D90-5EBC-BF7D-B1CB628635F0}"/>
                </a:ext>
              </a:extLst>
            </p:cNvPr>
            <p:cNvSpPr txBox="1"/>
            <p:nvPr/>
          </p:nvSpPr>
          <p:spPr>
            <a:xfrm>
              <a:off x="466775" y="1670550"/>
              <a:ext cx="2403900" cy="659100"/>
            </a:xfrm>
            <a:prstGeom prst="rect">
              <a:avLst/>
            </a:prstGeom>
            <a:noFill/>
            <a:ln>
              <a:noFill/>
            </a:ln>
          </p:spPr>
          <p:txBody>
            <a:bodyPr spcFirstLastPara="1" wrap="square" lIns="121900" tIns="121900" rIns="121900" bIns="121900" anchor="t" anchorCtr="0">
              <a:noAutofit/>
            </a:bodyPr>
            <a:lstStyle/>
            <a:p>
              <a:pPr algn="ctr"/>
              <a:r>
                <a:rPr lang="en-GB" sz="2133"/>
                <a:t>Tell us a time someone gained </a:t>
              </a:r>
              <a:r>
                <a:rPr lang="en-GB" sz="2133" b="1"/>
                <a:t>your </a:t>
              </a:r>
              <a:r>
                <a:rPr lang="en-GB" sz="2133"/>
                <a:t>trust</a:t>
              </a:r>
              <a:endParaRPr sz="2133"/>
            </a:p>
          </p:txBody>
        </p:sp>
        <p:sp>
          <p:nvSpPr>
            <p:cNvPr id="10" name="Google Shape;135;p19">
              <a:extLst>
                <a:ext uri="{FF2B5EF4-FFF2-40B4-BE49-F238E27FC236}">
                  <a16:creationId xmlns:a16="http://schemas.microsoft.com/office/drawing/2014/main" id="{DA60A1DB-1F18-F8CA-9884-D99FC6B07113}"/>
                </a:ext>
              </a:extLst>
            </p:cNvPr>
            <p:cNvSpPr txBox="1"/>
            <p:nvPr/>
          </p:nvSpPr>
          <p:spPr>
            <a:xfrm>
              <a:off x="471250" y="2512850"/>
              <a:ext cx="2403900" cy="2185800"/>
            </a:xfrm>
            <a:prstGeom prst="rect">
              <a:avLst/>
            </a:prstGeom>
            <a:noFill/>
            <a:ln w="28575" cap="flat" cmpd="sng">
              <a:solidFill>
                <a:srgbClr val="000000"/>
              </a:solidFill>
              <a:prstDash val="solid"/>
              <a:round/>
              <a:headEnd type="none" w="sm" len="sm"/>
              <a:tailEnd type="none" w="sm" len="sm"/>
            </a:ln>
          </p:spPr>
          <p:txBody>
            <a:bodyPr spcFirstLastPara="1" wrap="square" lIns="121900" tIns="121900" rIns="121900" bIns="121900" anchor="t" anchorCtr="0">
              <a:noAutofit/>
            </a:bodyPr>
            <a:lstStyle/>
            <a:p>
              <a:endParaRPr sz="2400"/>
            </a:p>
          </p:txBody>
        </p:sp>
      </p:grpSp>
      <p:grpSp>
        <p:nvGrpSpPr>
          <p:cNvPr id="11" name="Google Shape;136;p19">
            <a:extLst>
              <a:ext uri="{FF2B5EF4-FFF2-40B4-BE49-F238E27FC236}">
                <a16:creationId xmlns:a16="http://schemas.microsoft.com/office/drawing/2014/main" id="{C83E08B4-746B-0F11-9909-DB7E7AF9A25F}"/>
              </a:ext>
            </a:extLst>
          </p:cNvPr>
          <p:cNvGrpSpPr/>
          <p:nvPr/>
        </p:nvGrpSpPr>
        <p:grpSpPr>
          <a:xfrm>
            <a:off x="8090767" y="1680007"/>
            <a:ext cx="3647200" cy="4450000"/>
            <a:chOff x="6068075" y="1548513"/>
            <a:chExt cx="2735400" cy="3337500"/>
          </a:xfrm>
        </p:grpSpPr>
        <p:sp>
          <p:nvSpPr>
            <p:cNvPr id="12" name="Google Shape;137;p19">
              <a:extLst>
                <a:ext uri="{FF2B5EF4-FFF2-40B4-BE49-F238E27FC236}">
                  <a16:creationId xmlns:a16="http://schemas.microsoft.com/office/drawing/2014/main" id="{8D016950-D186-65F6-27BC-5FF1634684A0}"/>
                </a:ext>
              </a:extLst>
            </p:cNvPr>
            <p:cNvSpPr/>
            <p:nvPr/>
          </p:nvSpPr>
          <p:spPr>
            <a:xfrm>
              <a:off x="6068075" y="1548513"/>
              <a:ext cx="2735400" cy="3337500"/>
            </a:xfrm>
            <a:prstGeom prst="flowChartAlternateProcess">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3" name="Google Shape;138;p19">
              <a:extLst>
                <a:ext uri="{FF2B5EF4-FFF2-40B4-BE49-F238E27FC236}">
                  <a16:creationId xmlns:a16="http://schemas.microsoft.com/office/drawing/2014/main" id="{225DD731-350D-0066-2E89-49D041AA4431}"/>
                </a:ext>
              </a:extLst>
            </p:cNvPr>
            <p:cNvSpPr txBox="1"/>
            <p:nvPr/>
          </p:nvSpPr>
          <p:spPr>
            <a:xfrm>
              <a:off x="6233825" y="1670550"/>
              <a:ext cx="2403900" cy="659100"/>
            </a:xfrm>
            <a:prstGeom prst="rect">
              <a:avLst/>
            </a:prstGeom>
            <a:noFill/>
            <a:ln>
              <a:noFill/>
            </a:ln>
          </p:spPr>
          <p:txBody>
            <a:bodyPr spcFirstLastPara="1" wrap="square" lIns="121900" tIns="121900" rIns="121900" bIns="121900" anchor="t" anchorCtr="0">
              <a:noAutofit/>
            </a:bodyPr>
            <a:lstStyle/>
            <a:p>
              <a:pPr algn="ctr"/>
              <a:r>
                <a:rPr lang="en-GB" sz="2133"/>
                <a:t>Tell us a time when </a:t>
              </a:r>
              <a:r>
                <a:rPr lang="en-GB" sz="2133" b="1"/>
                <a:t>you </a:t>
              </a:r>
              <a:r>
                <a:rPr lang="en-GB" sz="2133"/>
                <a:t>gained someone's trust</a:t>
              </a:r>
              <a:endParaRPr sz="2133"/>
            </a:p>
          </p:txBody>
        </p:sp>
        <p:sp>
          <p:nvSpPr>
            <p:cNvPr id="14" name="Google Shape;139;p19">
              <a:extLst>
                <a:ext uri="{FF2B5EF4-FFF2-40B4-BE49-F238E27FC236}">
                  <a16:creationId xmlns:a16="http://schemas.microsoft.com/office/drawing/2014/main" id="{74C24F9F-0048-84B0-FCC1-B3A83B2BCAD7}"/>
                </a:ext>
              </a:extLst>
            </p:cNvPr>
            <p:cNvSpPr txBox="1"/>
            <p:nvPr/>
          </p:nvSpPr>
          <p:spPr>
            <a:xfrm>
              <a:off x="6233825" y="2512850"/>
              <a:ext cx="2403900" cy="2185800"/>
            </a:xfrm>
            <a:prstGeom prst="rect">
              <a:avLst/>
            </a:prstGeom>
            <a:noFill/>
            <a:ln w="28575" cap="flat" cmpd="sng">
              <a:solidFill>
                <a:srgbClr val="000000"/>
              </a:solidFill>
              <a:prstDash val="solid"/>
              <a:round/>
              <a:headEnd type="none" w="sm" len="sm"/>
              <a:tailEnd type="none" w="sm" len="sm"/>
            </a:ln>
          </p:spPr>
          <p:txBody>
            <a:bodyPr spcFirstLastPara="1" wrap="square" lIns="121900" tIns="121900" rIns="121900" bIns="121900" anchor="t" anchorCtr="0">
              <a:noAutofit/>
            </a:bodyPr>
            <a:lstStyle/>
            <a:p>
              <a:endParaRPr sz="2400"/>
            </a:p>
          </p:txBody>
        </p:sp>
      </p:grpSp>
    </p:spTree>
    <p:extLst>
      <p:ext uri="{BB962C8B-B14F-4D97-AF65-F5344CB8AC3E}">
        <p14:creationId xmlns:p14="http://schemas.microsoft.com/office/powerpoint/2010/main" val="1290464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9040A-59DA-493D-00C0-735781C90A97}"/>
              </a:ext>
            </a:extLst>
          </p:cNvPr>
          <p:cNvSpPr>
            <a:spLocks noGrp="1"/>
          </p:cNvSpPr>
          <p:nvPr>
            <p:ph type="title"/>
          </p:nvPr>
        </p:nvSpPr>
        <p:spPr>
          <a:xfrm>
            <a:off x="838200" y="450431"/>
            <a:ext cx="10515600" cy="625475"/>
          </a:xfrm>
        </p:spPr>
        <p:txBody>
          <a:bodyPr>
            <a:noAutofit/>
          </a:bodyPr>
          <a:lstStyle/>
          <a:p>
            <a:pPr algn="ctr"/>
            <a:r>
              <a:rPr lang="en-GB" sz="5400" b="1"/>
              <a:t>Blank</a:t>
            </a:r>
            <a:endParaRPr lang="en-GB" sz="5400" b="1">
              <a:cs typeface="Calibri Light"/>
            </a:endParaRPr>
          </a:p>
        </p:txBody>
      </p:sp>
      <p:pic>
        <p:nvPicPr>
          <p:cNvPr id="1026" name="Picture 2">
            <a:extLst>
              <a:ext uri="{FF2B5EF4-FFF2-40B4-BE49-F238E27FC236}">
                <a16:creationId xmlns:a16="http://schemas.microsoft.com/office/drawing/2014/main" id="{200F7A32-937A-08C6-C296-BC2C98B187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212" y="180682"/>
            <a:ext cx="11549575" cy="6496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48992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4" name="Picture 14">
            <a:extLst>
              <a:ext uri="{FF2B5EF4-FFF2-40B4-BE49-F238E27FC236}">
                <a16:creationId xmlns:a16="http://schemas.microsoft.com/office/drawing/2014/main" id="{73D5B6BC-683E-D6E4-2B44-A9B9B7AF5C5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t="26598" b="34981"/>
          <a:stretch>
            <a:fillRect/>
          </a:stretch>
        </p:blipFill>
        <p:spPr>
          <a:xfrm>
            <a:off x="101600" y="228601"/>
            <a:ext cx="12090400" cy="6400799"/>
          </a:xfrm>
          <a:prstGeom prst="rect">
            <a:avLst/>
          </a:prstGeom>
        </p:spPr>
      </p:pic>
      <p:pic>
        <p:nvPicPr>
          <p:cNvPr id="5" name="Picture 14">
            <a:extLst>
              <a:ext uri="{FF2B5EF4-FFF2-40B4-BE49-F238E27FC236}">
                <a16:creationId xmlns:a16="http://schemas.microsoft.com/office/drawing/2014/main" id="{940E87ED-A995-EA5B-D12C-1A9261586CC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t="26598" b="34981"/>
          <a:stretch>
            <a:fillRect/>
          </a:stretch>
        </p:blipFill>
        <p:spPr>
          <a:xfrm>
            <a:off x="0" y="345724"/>
            <a:ext cx="12192000" cy="834891"/>
          </a:xfrm>
          <a:prstGeom prst="rect">
            <a:avLst/>
          </a:prstGeom>
        </p:spPr>
      </p:pic>
      <p:sp>
        <p:nvSpPr>
          <p:cNvPr id="2" name="Title 1">
            <a:extLst>
              <a:ext uri="{FF2B5EF4-FFF2-40B4-BE49-F238E27FC236}">
                <a16:creationId xmlns:a16="http://schemas.microsoft.com/office/drawing/2014/main" id="{24C9040A-59DA-493D-00C0-735781C90A97}"/>
              </a:ext>
            </a:extLst>
          </p:cNvPr>
          <p:cNvSpPr>
            <a:spLocks noGrp="1"/>
          </p:cNvSpPr>
          <p:nvPr>
            <p:ph type="title"/>
          </p:nvPr>
        </p:nvSpPr>
        <p:spPr>
          <a:xfrm>
            <a:off x="838200" y="450431"/>
            <a:ext cx="10515600" cy="625475"/>
          </a:xfrm>
        </p:spPr>
        <p:txBody>
          <a:bodyPr>
            <a:noAutofit/>
          </a:bodyPr>
          <a:lstStyle/>
          <a:p>
            <a:pPr algn="ctr"/>
            <a:r>
              <a:rPr lang="en-GB" sz="5400" b="1"/>
              <a:t>Characteristics of a researcher </a:t>
            </a:r>
          </a:p>
        </p:txBody>
      </p:sp>
      <p:pic>
        <p:nvPicPr>
          <p:cNvPr id="3" name="Google Shape;146;p28">
            <a:extLst>
              <a:ext uri="{FF2B5EF4-FFF2-40B4-BE49-F238E27FC236}">
                <a16:creationId xmlns:a16="http://schemas.microsoft.com/office/drawing/2014/main" id="{D3F1B1E3-E222-6391-B80F-8684816FCB07}"/>
              </a:ext>
            </a:extLst>
          </p:cNvPr>
          <p:cNvPicPr preferRelativeResize="0"/>
          <p:nvPr/>
        </p:nvPicPr>
        <p:blipFill>
          <a:blip r:embed="rId7">
            <a:alphaModFix/>
          </a:blip>
          <a:stretch>
            <a:fillRect/>
          </a:stretch>
        </p:blipFill>
        <p:spPr>
          <a:xfrm>
            <a:off x="4676066" y="1778574"/>
            <a:ext cx="2839867" cy="4073586"/>
          </a:xfrm>
          <a:prstGeom prst="rect">
            <a:avLst/>
          </a:prstGeom>
          <a:noFill/>
          <a:ln>
            <a:noFill/>
          </a:ln>
        </p:spPr>
      </p:pic>
    </p:spTree>
    <p:extLst>
      <p:ext uri="{BB962C8B-B14F-4D97-AF65-F5344CB8AC3E}">
        <p14:creationId xmlns:p14="http://schemas.microsoft.com/office/powerpoint/2010/main" val="291119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p:tgtEl>
                                          <p:spTgt spid="3"/>
                                        </p:tgtEl>
                                        <p:attrNameLst>
                                          <p:attrName>ppt_y</p:attrName>
                                        </p:attrNameLst>
                                      </p:cBhvr>
                                      <p:tavLst>
                                        <p:tav tm="0">
                                          <p:val>
                                            <p:strVal val="#ppt_y-1"/>
                                          </p:val>
                                        </p:tav>
                                        <p:tav tm="100000">
                                          <p:val>
                                            <p:strVal val="#ppt_y"/>
                                          </p:val>
                                        </p:tav>
                                      </p:tavLst>
                                    </p:anim>
                                  </p:childTnLst>
                                </p:cTn>
                              </p:par>
                            </p:childTnLst>
                          </p:cTn>
                        </p:par>
                        <p:par>
                          <p:cTn id="8" fill="hold">
                            <p:stCondLst>
                              <p:cond delay="1000"/>
                            </p:stCondLst>
                            <p:childTnLst>
                              <p:par>
                                <p:cTn id="9" presetID="8" presetClass="emph" presetSubtype="0" fill="hold" nodeType="afterEffect">
                                  <p:stCondLst>
                                    <p:cond delay="0"/>
                                  </p:stCondLst>
                                  <p:childTnLst>
                                    <p:animRot by="-21600000">
                                      <p:cBhvr>
                                        <p:cTn id="10" dur="1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4" name="Picture 14">
            <a:extLst>
              <a:ext uri="{FF2B5EF4-FFF2-40B4-BE49-F238E27FC236}">
                <a16:creationId xmlns:a16="http://schemas.microsoft.com/office/drawing/2014/main" id="{73D5B6BC-683E-D6E4-2B44-A9B9B7AF5C5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t="26598" b="34981"/>
          <a:stretch>
            <a:fillRect/>
          </a:stretch>
        </p:blipFill>
        <p:spPr>
          <a:xfrm>
            <a:off x="101600" y="228601"/>
            <a:ext cx="12090400" cy="6400799"/>
          </a:xfrm>
          <a:prstGeom prst="rect">
            <a:avLst/>
          </a:prstGeom>
        </p:spPr>
      </p:pic>
      <p:pic>
        <p:nvPicPr>
          <p:cNvPr id="5" name="Picture 14">
            <a:extLst>
              <a:ext uri="{FF2B5EF4-FFF2-40B4-BE49-F238E27FC236}">
                <a16:creationId xmlns:a16="http://schemas.microsoft.com/office/drawing/2014/main" id="{940E87ED-A995-EA5B-D12C-1A9261586CC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t="26598" b="34981"/>
          <a:stretch>
            <a:fillRect/>
          </a:stretch>
        </p:blipFill>
        <p:spPr>
          <a:xfrm>
            <a:off x="0" y="345724"/>
            <a:ext cx="12192000" cy="834891"/>
          </a:xfrm>
          <a:prstGeom prst="rect">
            <a:avLst/>
          </a:prstGeom>
        </p:spPr>
      </p:pic>
      <p:sp>
        <p:nvSpPr>
          <p:cNvPr id="2" name="Title 1">
            <a:extLst>
              <a:ext uri="{FF2B5EF4-FFF2-40B4-BE49-F238E27FC236}">
                <a16:creationId xmlns:a16="http://schemas.microsoft.com/office/drawing/2014/main" id="{24C9040A-59DA-493D-00C0-735781C90A97}"/>
              </a:ext>
            </a:extLst>
          </p:cNvPr>
          <p:cNvSpPr>
            <a:spLocks noGrp="1"/>
          </p:cNvSpPr>
          <p:nvPr>
            <p:ph type="title"/>
          </p:nvPr>
        </p:nvSpPr>
        <p:spPr>
          <a:xfrm>
            <a:off x="838200" y="450431"/>
            <a:ext cx="10515600" cy="625475"/>
          </a:xfrm>
        </p:spPr>
        <p:txBody>
          <a:bodyPr>
            <a:noAutofit/>
          </a:bodyPr>
          <a:lstStyle/>
          <a:p>
            <a:pPr algn="ctr"/>
            <a:r>
              <a:rPr lang="en-GB" sz="5400" b="1">
                <a:latin typeface="+mn-lt"/>
              </a:rPr>
              <a:t>Using this Toolkit </a:t>
            </a:r>
          </a:p>
        </p:txBody>
      </p:sp>
      <p:sp>
        <p:nvSpPr>
          <p:cNvPr id="7" name="TextBox 6">
            <a:extLst>
              <a:ext uri="{FF2B5EF4-FFF2-40B4-BE49-F238E27FC236}">
                <a16:creationId xmlns:a16="http://schemas.microsoft.com/office/drawing/2014/main" id="{6AED0FE0-B52F-39A8-940F-5F2573CA781C}"/>
              </a:ext>
            </a:extLst>
          </p:cNvPr>
          <p:cNvSpPr txBox="1"/>
          <p:nvPr/>
        </p:nvSpPr>
        <p:spPr>
          <a:xfrm>
            <a:off x="463295" y="1559338"/>
            <a:ext cx="11269159" cy="5262979"/>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GB" sz="2400" b="1">
                <a:ea typeface="Times New Roman" panose="02020603050405020304" pitchFamily="18" charset="0"/>
                <a:cs typeface="Times New Roman"/>
              </a:rPr>
              <a:t>Practitioner judgement: </a:t>
            </a:r>
            <a:r>
              <a:rPr lang="en-GB" sz="2400">
                <a:ea typeface="Times New Roman" panose="02020603050405020304" pitchFamily="18" charset="0"/>
                <a:cs typeface="Times New Roman"/>
              </a:rPr>
              <a:t>Please use the sections and activities in this toolkit as you see fit. This toolkit has been designed to be adaptable and some slides may not be relevant/appropriate for certain groups.</a:t>
            </a:r>
          </a:p>
          <a:p>
            <a:pPr marL="342900" indent="-342900">
              <a:buFont typeface="Arial" panose="020B0604020202020204" pitchFamily="34" charset="0"/>
              <a:buChar char="•"/>
            </a:pPr>
            <a:endParaRPr lang="en-GB" sz="240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GB" sz="2400">
                <a:ea typeface="Times New Roman" panose="02020603050405020304" pitchFamily="18" charset="0"/>
                <a:cs typeface="Times New Roman"/>
              </a:rPr>
              <a:t>You will find facilitator guidance and activity notes in the notes section of every slide.</a:t>
            </a:r>
          </a:p>
          <a:p>
            <a:pPr marL="342900" indent="-342900">
              <a:buFont typeface="Arial" panose="020B0604020202020204" pitchFamily="34" charset="0"/>
              <a:buChar char="•"/>
            </a:pPr>
            <a:endParaRPr lang="en-GB" sz="240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GB" sz="2400">
                <a:ea typeface="Times New Roman" panose="02020603050405020304" pitchFamily="18" charset="0"/>
                <a:cs typeface="Times New Roman"/>
              </a:rPr>
              <a:t>This toolkit focuses on the overarching themes of youth voice and children's rights, however groups can use this toolkit as a basis to undertake social research on any given topic or theme.</a:t>
            </a:r>
          </a:p>
          <a:p>
            <a:pPr marL="342900" indent="-342900">
              <a:buFont typeface="Arial" panose="020B0604020202020204" pitchFamily="34" charset="0"/>
              <a:buChar char="•"/>
            </a:pPr>
            <a:endParaRPr lang="en-GB" sz="240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GB" sz="2400">
                <a:ea typeface="Times New Roman" panose="02020603050405020304" pitchFamily="18" charset="0"/>
                <a:cs typeface="Times New Roman" panose="02020603050405020304" pitchFamily="18" charset="0"/>
              </a:rPr>
              <a:t>Please note that this toolkit is in </a:t>
            </a:r>
            <a:r>
              <a:rPr lang="en-GB" sz="2400">
                <a:solidFill>
                  <a:srgbClr val="FF0000"/>
                </a:solidFill>
                <a:ea typeface="Times New Roman" panose="02020603050405020304" pitchFamily="18" charset="0"/>
                <a:cs typeface="Times New Roman" panose="02020603050405020304" pitchFamily="18" charset="0"/>
              </a:rPr>
              <a:t>draft</a:t>
            </a:r>
            <a:r>
              <a:rPr lang="en-GB" sz="2400">
                <a:ea typeface="Times New Roman" panose="02020603050405020304" pitchFamily="18" charset="0"/>
                <a:cs typeface="Times New Roman" panose="02020603050405020304" pitchFamily="18" charset="0"/>
              </a:rPr>
              <a:t> format, feedback will be used to continually develop the resource. </a:t>
            </a:r>
          </a:p>
          <a:p>
            <a:pPr algn="ctr"/>
            <a:endParaRPr lang="en-GB" sz="2400">
              <a:ea typeface="Times New Roman" panose="02020603050405020304" pitchFamily="18" charset="0"/>
              <a:cs typeface="Times New Roman" panose="02020603050405020304" pitchFamily="18" charset="0"/>
            </a:endParaRPr>
          </a:p>
          <a:p>
            <a:pPr algn="ctr"/>
            <a:endParaRPr lang="en-GB" sz="240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16607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4" name="Picture 14">
            <a:extLst>
              <a:ext uri="{FF2B5EF4-FFF2-40B4-BE49-F238E27FC236}">
                <a16:creationId xmlns:a16="http://schemas.microsoft.com/office/drawing/2014/main" id="{73D5B6BC-683E-D6E4-2B44-A9B9B7AF5C5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t="26598" b="34981"/>
          <a:stretch>
            <a:fillRect/>
          </a:stretch>
        </p:blipFill>
        <p:spPr>
          <a:xfrm>
            <a:off x="101600" y="228601"/>
            <a:ext cx="12090400" cy="6400799"/>
          </a:xfrm>
          <a:prstGeom prst="rect">
            <a:avLst/>
          </a:prstGeom>
        </p:spPr>
      </p:pic>
      <p:pic>
        <p:nvPicPr>
          <p:cNvPr id="5" name="Picture 14">
            <a:extLst>
              <a:ext uri="{FF2B5EF4-FFF2-40B4-BE49-F238E27FC236}">
                <a16:creationId xmlns:a16="http://schemas.microsoft.com/office/drawing/2014/main" id="{940E87ED-A995-EA5B-D12C-1A9261586CC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t="26598" b="34981"/>
          <a:stretch>
            <a:fillRect/>
          </a:stretch>
        </p:blipFill>
        <p:spPr>
          <a:xfrm>
            <a:off x="0" y="345724"/>
            <a:ext cx="12192000" cy="834891"/>
          </a:xfrm>
          <a:prstGeom prst="rect">
            <a:avLst/>
          </a:prstGeom>
        </p:spPr>
      </p:pic>
      <p:sp>
        <p:nvSpPr>
          <p:cNvPr id="2" name="Title 1">
            <a:extLst>
              <a:ext uri="{FF2B5EF4-FFF2-40B4-BE49-F238E27FC236}">
                <a16:creationId xmlns:a16="http://schemas.microsoft.com/office/drawing/2014/main" id="{24C9040A-59DA-493D-00C0-735781C90A97}"/>
              </a:ext>
            </a:extLst>
          </p:cNvPr>
          <p:cNvSpPr>
            <a:spLocks noGrp="1"/>
          </p:cNvSpPr>
          <p:nvPr>
            <p:ph type="title"/>
          </p:nvPr>
        </p:nvSpPr>
        <p:spPr>
          <a:xfrm>
            <a:off x="838200" y="450431"/>
            <a:ext cx="10515600" cy="625475"/>
          </a:xfrm>
        </p:spPr>
        <p:txBody>
          <a:bodyPr>
            <a:noAutofit/>
          </a:bodyPr>
          <a:lstStyle/>
          <a:p>
            <a:pPr algn="ctr"/>
            <a:r>
              <a:rPr lang="en-GB" sz="5400" b="1"/>
              <a:t>Me as a researcher? </a:t>
            </a:r>
          </a:p>
        </p:txBody>
      </p:sp>
      <p:sp>
        <p:nvSpPr>
          <p:cNvPr id="3" name="Google Shape;169;p30">
            <a:extLst>
              <a:ext uri="{FF2B5EF4-FFF2-40B4-BE49-F238E27FC236}">
                <a16:creationId xmlns:a16="http://schemas.microsoft.com/office/drawing/2014/main" id="{9C02440E-DB4F-C3B4-A072-0C768DF17377}"/>
              </a:ext>
            </a:extLst>
          </p:cNvPr>
          <p:cNvSpPr txBox="1"/>
          <p:nvPr/>
        </p:nvSpPr>
        <p:spPr>
          <a:xfrm>
            <a:off x="302400" y="1391161"/>
            <a:ext cx="11587200" cy="540800"/>
          </a:xfrm>
          <a:prstGeom prst="rect">
            <a:avLst/>
          </a:prstGeom>
          <a:noFill/>
          <a:ln>
            <a:noFill/>
          </a:ln>
        </p:spPr>
        <p:txBody>
          <a:bodyPr spcFirstLastPara="1" wrap="square" lIns="121900" tIns="121900" rIns="121900" bIns="121900" anchor="t" anchorCtr="0">
            <a:noAutofit/>
          </a:bodyPr>
          <a:lstStyle/>
          <a:p>
            <a:pPr algn="ctr"/>
            <a:r>
              <a:rPr lang="en-GB" sz="2267" b="1">
                <a:latin typeface="Calibri"/>
                <a:ea typeface="Calibri"/>
                <a:cs typeface="Calibri"/>
                <a:sym typeface="Calibri"/>
              </a:rPr>
              <a:t>We would now like you to think of YOU as a researcher and fill in the boxes below...</a:t>
            </a:r>
            <a:endParaRPr sz="2267" b="1">
              <a:latin typeface="Calibri"/>
              <a:ea typeface="Calibri"/>
              <a:cs typeface="Calibri"/>
              <a:sym typeface="Calibri"/>
            </a:endParaRPr>
          </a:p>
        </p:txBody>
      </p:sp>
      <p:sp>
        <p:nvSpPr>
          <p:cNvPr id="7" name="Google Shape;170;p30">
            <a:extLst>
              <a:ext uri="{FF2B5EF4-FFF2-40B4-BE49-F238E27FC236}">
                <a16:creationId xmlns:a16="http://schemas.microsoft.com/office/drawing/2014/main" id="{EC6C48DA-1E3D-E3FC-645A-EBEA9EBE44FB}"/>
              </a:ext>
            </a:extLst>
          </p:cNvPr>
          <p:cNvSpPr/>
          <p:nvPr/>
        </p:nvSpPr>
        <p:spPr>
          <a:xfrm>
            <a:off x="450700" y="2142507"/>
            <a:ext cx="3978800" cy="4170800"/>
          </a:xfrm>
          <a:prstGeom prst="foldedCorner">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r>
              <a:rPr lang="en-GB" sz="2400" b="1"/>
              <a:t>Things I would do as a researcher...</a:t>
            </a:r>
            <a:endParaRPr sz="2400" b="1"/>
          </a:p>
        </p:txBody>
      </p:sp>
      <p:sp>
        <p:nvSpPr>
          <p:cNvPr id="8" name="Google Shape;171;p30">
            <a:extLst>
              <a:ext uri="{FF2B5EF4-FFF2-40B4-BE49-F238E27FC236}">
                <a16:creationId xmlns:a16="http://schemas.microsoft.com/office/drawing/2014/main" id="{EC0B269E-3392-2084-9404-CAA36DA63FCB}"/>
              </a:ext>
            </a:extLst>
          </p:cNvPr>
          <p:cNvSpPr/>
          <p:nvPr/>
        </p:nvSpPr>
        <p:spPr>
          <a:xfrm>
            <a:off x="7910800" y="2142507"/>
            <a:ext cx="3978800" cy="4170800"/>
          </a:xfrm>
          <a:prstGeom prst="foldedCorner">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r>
              <a:rPr lang="en-GB" sz="2400" b="1"/>
              <a:t>Things I would NOT do as a researcher...</a:t>
            </a:r>
            <a:endParaRPr sz="2400" b="1"/>
          </a:p>
        </p:txBody>
      </p:sp>
      <p:pic>
        <p:nvPicPr>
          <p:cNvPr id="9" name="Google Shape;172;p30">
            <a:extLst>
              <a:ext uri="{FF2B5EF4-FFF2-40B4-BE49-F238E27FC236}">
                <a16:creationId xmlns:a16="http://schemas.microsoft.com/office/drawing/2014/main" id="{31F0CC49-9F31-C71F-6EFA-AEAEDB2408F8}"/>
              </a:ext>
            </a:extLst>
          </p:cNvPr>
          <p:cNvPicPr preferRelativeResize="0"/>
          <p:nvPr/>
        </p:nvPicPr>
        <p:blipFill>
          <a:blip r:embed="rId7">
            <a:alphaModFix/>
          </a:blip>
          <a:stretch>
            <a:fillRect/>
          </a:stretch>
        </p:blipFill>
        <p:spPr>
          <a:xfrm flipH="1">
            <a:off x="4555551" y="2938741"/>
            <a:ext cx="3074901" cy="2429292"/>
          </a:xfrm>
          <a:prstGeom prst="rect">
            <a:avLst/>
          </a:prstGeom>
          <a:noFill/>
          <a:ln>
            <a:noFill/>
          </a:ln>
        </p:spPr>
      </p:pic>
    </p:spTree>
    <p:extLst>
      <p:ext uri="{BB962C8B-B14F-4D97-AF65-F5344CB8AC3E}">
        <p14:creationId xmlns:p14="http://schemas.microsoft.com/office/powerpoint/2010/main" val="36256465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4" name="Picture 14">
            <a:extLst>
              <a:ext uri="{FF2B5EF4-FFF2-40B4-BE49-F238E27FC236}">
                <a16:creationId xmlns:a16="http://schemas.microsoft.com/office/drawing/2014/main" id="{73D5B6BC-683E-D6E4-2B44-A9B9B7AF5C5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t="26598" b="34981"/>
          <a:stretch>
            <a:fillRect/>
          </a:stretch>
        </p:blipFill>
        <p:spPr>
          <a:xfrm>
            <a:off x="101600" y="228601"/>
            <a:ext cx="12090400" cy="6400799"/>
          </a:xfrm>
          <a:prstGeom prst="rect">
            <a:avLst/>
          </a:prstGeom>
        </p:spPr>
      </p:pic>
      <p:pic>
        <p:nvPicPr>
          <p:cNvPr id="5" name="Picture 14">
            <a:extLst>
              <a:ext uri="{FF2B5EF4-FFF2-40B4-BE49-F238E27FC236}">
                <a16:creationId xmlns:a16="http://schemas.microsoft.com/office/drawing/2014/main" id="{940E87ED-A995-EA5B-D12C-1A9261586CC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t="26598" b="34981"/>
          <a:stretch>
            <a:fillRect/>
          </a:stretch>
        </p:blipFill>
        <p:spPr>
          <a:xfrm>
            <a:off x="0" y="345724"/>
            <a:ext cx="12192000" cy="834891"/>
          </a:xfrm>
          <a:prstGeom prst="rect">
            <a:avLst/>
          </a:prstGeom>
        </p:spPr>
      </p:pic>
      <p:sp>
        <p:nvSpPr>
          <p:cNvPr id="2" name="Title 1">
            <a:extLst>
              <a:ext uri="{FF2B5EF4-FFF2-40B4-BE49-F238E27FC236}">
                <a16:creationId xmlns:a16="http://schemas.microsoft.com/office/drawing/2014/main" id="{24C9040A-59DA-493D-00C0-735781C90A97}"/>
              </a:ext>
            </a:extLst>
          </p:cNvPr>
          <p:cNvSpPr>
            <a:spLocks noGrp="1"/>
          </p:cNvSpPr>
          <p:nvPr>
            <p:ph type="title"/>
          </p:nvPr>
        </p:nvSpPr>
        <p:spPr>
          <a:xfrm>
            <a:off x="838200" y="450431"/>
            <a:ext cx="10515600" cy="625475"/>
          </a:xfrm>
        </p:spPr>
        <p:txBody>
          <a:bodyPr>
            <a:noAutofit/>
          </a:bodyPr>
          <a:lstStyle/>
          <a:p>
            <a:pPr algn="ctr"/>
            <a:r>
              <a:rPr lang="en-GB" sz="5400" b="1"/>
              <a:t>Empowering Youth Voices  </a:t>
            </a:r>
          </a:p>
        </p:txBody>
      </p:sp>
      <p:sp>
        <p:nvSpPr>
          <p:cNvPr id="6" name="TextBox 5">
            <a:extLst>
              <a:ext uri="{FF2B5EF4-FFF2-40B4-BE49-F238E27FC236}">
                <a16:creationId xmlns:a16="http://schemas.microsoft.com/office/drawing/2014/main" id="{2DA615F4-8D11-35E3-BBFC-84C544365653}"/>
              </a:ext>
            </a:extLst>
          </p:cNvPr>
          <p:cNvSpPr txBox="1"/>
          <p:nvPr/>
        </p:nvSpPr>
        <p:spPr>
          <a:xfrm>
            <a:off x="1742113" y="2117073"/>
            <a:ext cx="8707773" cy="3170099"/>
          </a:xfrm>
          <a:prstGeom prst="rect">
            <a:avLst/>
          </a:prstGeom>
          <a:noFill/>
        </p:spPr>
        <p:txBody>
          <a:bodyPr wrap="square" lIns="91440" tIns="45720" rIns="91440" bIns="45720" rtlCol="0" anchor="t">
            <a:spAutoFit/>
          </a:bodyPr>
          <a:lstStyle/>
          <a:p>
            <a:pPr algn="ctr"/>
            <a:r>
              <a:rPr lang="en-GB" sz="4000" b="1" u="sng"/>
              <a:t>Section 5: Identifying a theme and Research tools</a:t>
            </a:r>
          </a:p>
          <a:p>
            <a:pPr algn="ctr"/>
            <a:endParaRPr lang="en-GB" sz="4000" b="1"/>
          </a:p>
          <a:p>
            <a:pPr algn="ctr"/>
            <a:r>
              <a:rPr lang="en-GB" sz="4000"/>
              <a:t>This section will cover different research tools and techniques!</a:t>
            </a:r>
          </a:p>
        </p:txBody>
      </p:sp>
      <p:pic>
        <p:nvPicPr>
          <p:cNvPr id="3" name="Picture 2" descr="Movie clipart megaphone, Movie megaphone Transparent FREE for download ...">
            <a:extLst>
              <a:ext uri="{FF2B5EF4-FFF2-40B4-BE49-F238E27FC236}">
                <a16:creationId xmlns:a16="http://schemas.microsoft.com/office/drawing/2014/main" id="{889E7A17-9210-CB52-1357-D0BA6E69E6F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200" y="4671618"/>
            <a:ext cx="2298437" cy="1735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70784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4" name="Picture 14">
            <a:extLst>
              <a:ext uri="{FF2B5EF4-FFF2-40B4-BE49-F238E27FC236}">
                <a16:creationId xmlns:a16="http://schemas.microsoft.com/office/drawing/2014/main" id="{73D5B6BC-683E-D6E4-2B44-A9B9B7AF5C5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t="26598" b="34981"/>
          <a:stretch>
            <a:fillRect/>
          </a:stretch>
        </p:blipFill>
        <p:spPr>
          <a:xfrm>
            <a:off x="101600" y="228601"/>
            <a:ext cx="12090400" cy="6400799"/>
          </a:xfrm>
          <a:prstGeom prst="rect">
            <a:avLst/>
          </a:prstGeom>
        </p:spPr>
      </p:pic>
      <p:pic>
        <p:nvPicPr>
          <p:cNvPr id="5" name="Picture 14">
            <a:extLst>
              <a:ext uri="{FF2B5EF4-FFF2-40B4-BE49-F238E27FC236}">
                <a16:creationId xmlns:a16="http://schemas.microsoft.com/office/drawing/2014/main" id="{940E87ED-A995-EA5B-D12C-1A9261586CC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t="26598" b="34981"/>
          <a:stretch>
            <a:fillRect/>
          </a:stretch>
        </p:blipFill>
        <p:spPr>
          <a:xfrm>
            <a:off x="0" y="345724"/>
            <a:ext cx="12192000" cy="834891"/>
          </a:xfrm>
          <a:prstGeom prst="rect">
            <a:avLst/>
          </a:prstGeom>
        </p:spPr>
      </p:pic>
      <p:sp>
        <p:nvSpPr>
          <p:cNvPr id="2" name="Title 1">
            <a:extLst>
              <a:ext uri="{FF2B5EF4-FFF2-40B4-BE49-F238E27FC236}">
                <a16:creationId xmlns:a16="http://schemas.microsoft.com/office/drawing/2014/main" id="{24C9040A-59DA-493D-00C0-735781C90A97}"/>
              </a:ext>
            </a:extLst>
          </p:cNvPr>
          <p:cNvSpPr>
            <a:spLocks noGrp="1"/>
          </p:cNvSpPr>
          <p:nvPr>
            <p:ph type="title"/>
          </p:nvPr>
        </p:nvSpPr>
        <p:spPr>
          <a:xfrm>
            <a:off x="838200" y="450431"/>
            <a:ext cx="10515600" cy="625475"/>
          </a:xfrm>
        </p:spPr>
        <p:txBody>
          <a:bodyPr>
            <a:noAutofit/>
          </a:bodyPr>
          <a:lstStyle/>
          <a:p>
            <a:pPr algn="ctr"/>
            <a:r>
              <a:rPr lang="en-GB" sz="5400" b="1"/>
              <a:t>Identifying a research theme</a:t>
            </a:r>
            <a:endParaRPr lang="en-US">
              <a:cs typeface="Calibri Light" panose="020F0302020204030204"/>
            </a:endParaRPr>
          </a:p>
        </p:txBody>
      </p:sp>
      <p:pic>
        <p:nvPicPr>
          <p:cNvPr id="6" name="Picture 5" descr="Cartoon bee with magnifying glass">
            <a:extLst>
              <a:ext uri="{FF2B5EF4-FFF2-40B4-BE49-F238E27FC236}">
                <a16:creationId xmlns:a16="http://schemas.microsoft.com/office/drawing/2014/main" id="{5A4609D4-5DE9-3EDC-5235-0DE7511778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20004" y="1972773"/>
            <a:ext cx="2962639" cy="3363351"/>
          </a:xfrm>
          <a:prstGeom prst="rect">
            <a:avLst/>
          </a:prstGeom>
        </p:spPr>
      </p:pic>
      <p:sp>
        <p:nvSpPr>
          <p:cNvPr id="8" name="TextBox 7">
            <a:extLst>
              <a:ext uri="{FF2B5EF4-FFF2-40B4-BE49-F238E27FC236}">
                <a16:creationId xmlns:a16="http://schemas.microsoft.com/office/drawing/2014/main" id="{BE1A2D8E-AEFA-0C39-6110-0A339F7EE853}"/>
              </a:ext>
            </a:extLst>
          </p:cNvPr>
          <p:cNvSpPr txBox="1"/>
          <p:nvPr/>
        </p:nvSpPr>
        <p:spPr>
          <a:xfrm>
            <a:off x="719493" y="1702417"/>
            <a:ext cx="6882618" cy="4154984"/>
          </a:xfrm>
          <a:prstGeom prst="rect">
            <a:avLst/>
          </a:prstGeom>
          <a:noFill/>
        </p:spPr>
        <p:txBody>
          <a:bodyPr wrap="square" lIns="91440" tIns="45720" rIns="91440" bIns="45720" anchor="t">
            <a:spAutoFit/>
          </a:bodyPr>
          <a:lstStyle/>
          <a:p>
            <a:r>
              <a:rPr lang="en-GB" sz="2400" b="1" dirty="0">
                <a:ea typeface="Calibri"/>
                <a:cs typeface="Calibri"/>
              </a:rPr>
              <a:t>You may already have a theme that you will be undertaking research on, this may have been given as part of a consultation request. If this is the case, please provide the group with information on the theme.</a:t>
            </a:r>
          </a:p>
          <a:p>
            <a:endParaRPr lang="en-GB" sz="2400" b="1" dirty="0">
              <a:ea typeface="Calibri"/>
              <a:cs typeface="Calibri"/>
            </a:endParaRPr>
          </a:p>
          <a:p>
            <a:r>
              <a:rPr lang="en-GB" sz="2400" b="1" dirty="0">
                <a:ea typeface="Calibri"/>
                <a:cs typeface="Calibri"/>
              </a:rPr>
              <a:t>If you do not have a research theme identified, please use the next two slides to think about what you would like to do research on – is there a specific area that you would like to hear from children and young people?    </a:t>
            </a:r>
          </a:p>
        </p:txBody>
      </p:sp>
    </p:spTree>
    <p:extLst>
      <p:ext uri="{BB962C8B-B14F-4D97-AF65-F5344CB8AC3E}">
        <p14:creationId xmlns:p14="http://schemas.microsoft.com/office/powerpoint/2010/main" val="27022173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4" name="Picture 14">
            <a:extLst>
              <a:ext uri="{FF2B5EF4-FFF2-40B4-BE49-F238E27FC236}">
                <a16:creationId xmlns:a16="http://schemas.microsoft.com/office/drawing/2014/main" id="{73D5B6BC-683E-D6E4-2B44-A9B9B7AF5C5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t="26598" b="34981"/>
          <a:stretch>
            <a:fillRect/>
          </a:stretch>
        </p:blipFill>
        <p:spPr>
          <a:xfrm>
            <a:off x="101600" y="228601"/>
            <a:ext cx="12090400" cy="6400799"/>
          </a:xfrm>
          <a:prstGeom prst="rect">
            <a:avLst/>
          </a:prstGeom>
        </p:spPr>
      </p:pic>
      <p:pic>
        <p:nvPicPr>
          <p:cNvPr id="5" name="Picture 14">
            <a:extLst>
              <a:ext uri="{FF2B5EF4-FFF2-40B4-BE49-F238E27FC236}">
                <a16:creationId xmlns:a16="http://schemas.microsoft.com/office/drawing/2014/main" id="{940E87ED-A995-EA5B-D12C-1A9261586CC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t="26598" b="34981"/>
          <a:stretch>
            <a:fillRect/>
          </a:stretch>
        </p:blipFill>
        <p:spPr>
          <a:xfrm>
            <a:off x="0" y="345724"/>
            <a:ext cx="12192000" cy="834891"/>
          </a:xfrm>
          <a:prstGeom prst="rect">
            <a:avLst/>
          </a:prstGeom>
        </p:spPr>
      </p:pic>
      <p:sp>
        <p:nvSpPr>
          <p:cNvPr id="2" name="Title 1">
            <a:extLst>
              <a:ext uri="{FF2B5EF4-FFF2-40B4-BE49-F238E27FC236}">
                <a16:creationId xmlns:a16="http://schemas.microsoft.com/office/drawing/2014/main" id="{24C9040A-59DA-493D-00C0-735781C90A97}"/>
              </a:ext>
            </a:extLst>
          </p:cNvPr>
          <p:cNvSpPr>
            <a:spLocks noGrp="1"/>
          </p:cNvSpPr>
          <p:nvPr>
            <p:ph type="title"/>
          </p:nvPr>
        </p:nvSpPr>
        <p:spPr>
          <a:xfrm>
            <a:off x="838200" y="450431"/>
            <a:ext cx="10515600" cy="625475"/>
          </a:xfrm>
        </p:spPr>
        <p:txBody>
          <a:bodyPr>
            <a:noAutofit/>
          </a:bodyPr>
          <a:lstStyle/>
          <a:p>
            <a:pPr algn="ctr"/>
            <a:r>
              <a:rPr lang="en-GB" sz="5400" b="1"/>
              <a:t>Identifying a theme</a:t>
            </a:r>
          </a:p>
        </p:txBody>
      </p:sp>
      <p:sp>
        <p:nvSpPr>
          <p:cNvPr id="6" name="TextBox 5">
            <a:extLst>
              <a:ext uri="{FF2B5EF4-FFF2-40B4-BE49-F238E27FC236}">
                <a16:creationId xmlns:a16="http://schemas.microsoft.com/office/drawing/2014/main" id="{2DA615F4-8D11-35E3-BBFC-84C544365653}"/>
              </a:ext>
            </a:extLst>
          </p:cNvPr>
          <p:cNvSpPr txBox="1"/>
          <p:nvPr/>
        </p:nvSpPr>
        <p:spPr>
          <a:xfrm>
            <a:off x="1552112" y="1307570"/>
            <a:ext cx="8707773" cy="461665"/>
          </a:xfrm>
          <a:prstGeom prst="rect">
            <a:avLst/>
          </a:prstGeom>
          <a:noFill/>
        </p:spPr>
        <p:txBody>
          <a:bodyPr wrap="square" lIns="91440" tIns="45720" rIns="91440" bIns="45720" rtlCol="0" anchor="t">
            <a:spAutoFit/>
          </a:bodyPr>
          <a:lstStyle/>
          <a:p>
            <a:pPr algn="ctr"/>
            <a:r>
              <a:rPr lang="en-GB" sz="2400" b="1"/>
              <a:t>These are some ideas of possible research topics. </a:t>
            </a:r>
            <a:endParaRPr lang="en-GB" sz="2400" b="1">
              <a:cs typeface="Calibri"/>
            </a:endParaRPr>
          </a:p>
        </p:txBody>
      </p:sp>
      <p:sp>
        <p:nvSpPr>
          <p:cNvPr id="3" name="Explosion 1 1">
            <a:extLst>
              <a:ext uri="{FF2B5EF4-FFF2-40B4-BE49-F238E27FC236}">
                <a16:creationId xmlns:a16="http://schemas.microsoft.com/office/drawing/2014/main" id="{1AB41919-AB68-7D29-50A0-6FEA0FE10E9A}"/>
              </a:ext>
            </a:extLst>
          </p:cNvPr>
          <p:cNvSpPr/>
          <p:nvPr/>
        </p:nvSpPr>
        <p:spPr>
          <a:xfrm>
            <a:off x="-210996" y="2298357"/>
            <a:ext cx="3657600" cy="220552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400"/>
              <a:t>Accessing education?</a:t>
            </a:r>
            <a:endParaRPr lang="en-GB" sz="2400">
              <a:cs typeface="Calibri"/>
            </a:endParaRPr>
          </a:p>
        </p:txBody>
      </p:sp>
      <p:sp>
        <p:nvSpPr>
          <p:cNvPr id="7" name="Explosion 1 3">
            <a:extLst>
              <a:ext uri="{FF2B5EF4-FFF2-40B4-BE49-F238E27FC236}">
                <a16:creationId xmlns:a16="http://schemas.microsoft.com/office/drawing/2014/main" id="{5F38DE04-7CE0-33CF-9625-FD1A130076D2}"/>
              </a:ext>
            </a:extLst>
          </p:cNvPr>
          <p:cNvSpPr/>
          <p:nvPr/>
        </p:nvSpPr>
        <p:spPr>
          <a:xfrm>
            <a:off x="3515950" y="1935041"/>
            <a:ext cx="3094266" cy="227946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t>Mental health?</a:t>
            </a:r>
          </a:p>
        </p:txBody>
      </p:sp>
      <p:sp>
        <p:nvSpPr>
          <p:cNvPr id="9" name="Explosion 1 5">
            <a:extLst>
              <a:ext uri="{FF2B5EF4-FFF2-40B4-BE49-F238E27FC236}">
                <a16:creationId xmlns:a16="http://schemas.microsoft.com/office/drawing/2014/main" id="{A11EB38B-5A51-DE8D-BEAB-EC8C1CAA3A20}"/>
              </a:ext>
            </a:extLst>
          </p:cNvPr>
          <p:cNvSpPr/>
          <p:nvPr/>
        </p:nvSpPr>
        <p:spPr>
          <a:xfrm>
            <a:off x="6602285" y="2609333"/>
            <a:ext cx="3657600" cy="2580632"/>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t>Opportunities available after school?</a:t>
            </a:r>
          </a:p>
        </p:txBody>
      </p:sp>
      <p:sp>
        <p:nvSpPr>
          <p:cNvPr id="10" name="Explosion 1 6">
            <a:extLst>
              <a:ext uri="{FF2B5EF4-FFF2-40B4-BE49-F238E27FC236}">
                <a16:creationId xmlns:a16="http://schemas.microsoft.com/office/drawing/2014/main" id="{0887525E-07D6-4EB5-65EC-2AA1726B9D02}"/>
              </a:ext>
            </a:extLst>
          </p:cNvPr>
          <p:cNvSpPr/>
          <p:nvPr/>
        </p:nvSpPr>
        <p:spPr>
          <a:xfrm>
            <a:off x="637831" y="4097970"/>
            <a:ext cx="3806150" cy="305030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t>Help with learning or exams?</a:t>
            </a:r>
          </a:p>
        </p:txBody>
      </p:sp>
      <p:sp>
        <p:nvSpPr>
          <p:cNvPr id="11" name="Explosion 1 7">
            <a:extLst>
              <a:ext uri="{FF2B5EF4-FFF2-40B4-BE49-F238E27FC236}">
                <a16:creationId xmlns:a16="http://schemas.microsoft.com/office/drawing/2014/main" id="{1E366DD8-6AC4-455A-B31A-82779384AE9F}"/>
              </a:ext>
            </a:extLst>
          </p:cNvPr>
          <p:cNvSpPr/>
          <p:nvPr/>
        </p:nvSpPr>
        <p:spPr>
          <a:xfrm>
            <a:off x="4495208" y="4502495"/>
            <a:ext cx="3531515" cy="2555232"/>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t>Places to meet up or  play?</a:t>
            </a:r>
          </a:p>
        </p:txBody>
      </p:sp>
      <p:sp>
        <p:nvSpPr>
          <p:cNvPr id="12" name="Explosion 1 8">
            <a:extLst>
              <a:ext uri="{FF2B5EF4-FFF2-40B4-BE49-F238E27FC236}">
                <a16:creationId xmlns:a16="http://schemas.microsoft.com/office/drawing/2014/main" id="{6E425AA7-E5E1-B711-4162-8F5B11A6C9B3}"/>
              </a:ext>
            </a:extLst>
          </p:cNvPr>
          <p:cNvSpPr/>
          <p:nvPr/>
        </p:nvSpPr>
        <p:spPr>
          <a:xfrm>
            <a:off x="9884113" y="1863044"/>
            <a:ext cx="2518691" cy="2205519"/>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t>Future dreams?</a:t>
            </a:r>
          </a:p>
        </p:txBody>
      </p:sp>
      <p:sp>
        <p:nvSpPr>
          <p:cNvPr id="13" name="Explosion 1 9">
            <a:extLst>
              <a:ext uri="{FF2B5EF4-FFF2-40B4-BE49-F238E27FC236}">
                <a16:creationId xmlns:a16="http://schemas.microsoft.com/office/drawing/2014/main" id="{FBC01E45-7D0F-0011-6431-3D4A67D4B183}"/>
              </a:ext>
            </a:extLst>
          </p:cNvPr>
          <p:cNvSpPr/>
          <p:nvPr/>
        </p:nvSpPr>
        <p:spPr>
          <a:xfrm>
            <a:off x="9059485" y="4652481"/>
            <a:ext cx="2862977" cy="1932294"/>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t>Groups or clubs?</a:t>
            </a:r>
          </a:p>
        </p:txBody>
      </p:sp>
    </p:spTree>
    <p:extLst>
      <p:ext uri="{BB962C8B-B14F-4D97-AF65-F5344CB8AC3E}">
        <p14:creationId xmlns:p14="http://schemas.microsoft.com/office/powerpoint/2010/main" val="36566350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4" name="Picture 14">
            <a:extLst>
              <a:ext uri="{FF2B5EF4-FFF2-40B4-BE49-F238E27FC236}">
                <a16:creationId xmlns:a16="http://schemas.microsoft.com/office/drawing/2014/main" id="{73D5B6BC-683E-D6E4-2B44-A9B9B7AF5C5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t="26598" b="34981"/>
          <a:stretch>
            <a:fillRect/>
          </a:stretch>
        </p:blipFill>
        <p:spPr>
          <a:xfrm>
            <a:off x="101600" y="228601"/>
            <a:ext cx="12090400" cy="6400799"/>
          </a:xfrm>
          <a:prstGeom prst="rect">
            <a:avLst/>
          </a:prstGeom>
        </p:spPr>
      </p:pic>
      <p:pic>
        <p:nvPicPr>
          <p:cNvPr id="5" name="Picture 14">
            <a:extLst>
              <a:ext uri="{FF2B5EF4-FFF2-40B4-BE49-F238E27FC236}">
                <a16:creationId xmlns:a16="http://schemas.microsoft.com/office/drawing/2014/main" id="{940E87ED-A995-EA5B-D12C-1A9261586CC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t="26598" b="34981"/>
          <a:stretch>
            <a:fillRect/>
          </a:stretch>
        </p:blipFill>
        <p:spPr>
          <a:xfrm>
            <a:off x="0" y="345724"/>
            <a:ext cx="12192000" cy="834891"/>
          </a:xfrm>
          <a:prstGeom prst="rect">
            <a:avLst/>
          </a:prstGeom>
        </p:spPr>
      </p:pic>
      <p:sp>
        <p:nvSpPr>
          <p:cNvPr id="2" name="Title 1">
            <a:extLst>
              <a:ext uri="{FF2B5EF4-FFF2-40B4-BE49-F238E27FC236}">
                <a16:creationId xmlns:a16="http://schemas.microsoft.com/office/drawing/2014/main" id="{24C9040A-59DA-493D-00C0-735781C90A97}"/>
              </a:ext>
            </a:extLst>
          </p:cNvPr>
          <p:cNvSpPr>
            <a:spLocks noGrp="1"/>
          </p:cNvSpPr>
          <p:nvPr>
            <p:ph type="title"/>
          </p:nvPr>
        </p:nvSpPr>
        <p:spPr>
          <a:xfrm>
            <a:off x="838200" y="450431"/>
            <a:ext cx="10515600" cy="625475"/>
          </a:xfrm>
        </p:spPr>
        <p:txBody>
          <a:bodyPr>
            <a:noAutofit/>
          </a:bodyPr>
          <a:lstStyle/>
          <a:p>
            <a:pPr algn="ctr"/>
            <a:r>
              <a:rPr lang="en-GB" sz="5400" b="1"/>
              <a:t>Identifying a theme</a:t>
            </a:r>
          </a:p>
        </p:txBody>
      </p:sp>
      <p:sp>
        <p:nvSpPr>
          <p:cNvPr id="6" name="TextBox 5">
            <a:extLst>
              <a:ext uri="{FF2B5EF4-FFF2-40B4-BE49-F238E27FC236}">
                <a16:creationId xmlns:a16="http://schemas.microsoft.com/office/drawing/2014/main" id="{2DA615F4-8D11-35E3-BBFC-84C544365653}"/>
              </a:ext>
            </a:extLst>
          </p:cNvPr>
          <p:cNvSpPr txBox="1"/>
          <p:nvPr/>
        </p:nvSpPr>
        <p:spPr>
          <a:xfrm>
            <a:off x="360419" y="1363323"/>
            <a:ext cx="11471161" cy="830997"/>
          </a:xfrm>
          <a:prstGeom prst="rect">
            <a:avLst/>
          </a:prstGeom>
          <a:noFill/>
        </p:spPr>
        <p:txBody>
          <a:bodyPr wrap="square" rtlCol="0">
            <a:spAutoFit/>
          </a:bodyPr>
          <a:lstStyle/>
          <a:p>
            <a:pPr algn="ctr"/>
            <a:r>
              <a:rPr lang="en-GB" sz="2400" b="1"/>
              <a:t>Write down your theme ideas which you think are important for your setting, school, community or area.</a:t>
            </a:r>
          </a:p>
        </p:txBody>
      </p:sp>
      <p:sp>
        <p:nvSpPr>
          <p:cNvPr id="3" name="Explosion 1 1">
            <a:extLst>
              <a:ext uri="{FF2B5EF4-FFF2-40B4-BE49-F238E27FC236}">
                <a16:creationId xmlns:a16="http://schemas.microsoft.com/office/drawing/2014/main" id="{1AB41919-AB68-7D29-50A0-6FEA0FE10E9A}"/>
              </a:ext>
            </a:extLst>
          </p:cNvPr>
          <p:cNvSpPr/>
          <p:nvPr/>
        </p:nvSpPr>
        <p:spPr>
          <a:xfrm>
            <a:off x="103864" y="2313796"/>
            <a:ext cx="3657600" cy="220552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7" name="Explosion 1 3">
            <a:extLst>
              <a:ext uri="{FF2B5EF4-FFF2-40B4-BE49-F238E27FC236}">
                <a16:creationId xmlns:a16="http://schemas.microsoft.com/office/drawing/2014/main" id="{5F38DE04-7CE0-33CF-9625-FD1A130076D2}"/>
              </a:ext>
            </a:extLst>
          </p:cNvPr>
          <p:cNvSpPr/>
          <p:nvPr/>
        </p:nvSpPr>
        <p:spPr>
          <a:xfrm>
            <a:off x="4008666" y="2676886"/>
            <a:ext cx="3094266" cy="227946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9" name="Explosion 1 5">
            <a:extLst>
              <a:ext uri="{FF2B5EF4-FFF2-40B4-BE49-F238E27FC236}">
                <a16:creationId xmlns:a16="http://schemas.microsoft.com/office/drawing/2014/main" id="{A11EB38B-5A51-DE8D-BEAB-EC8C1CAA3A20}"/>
              </a:ext>
            </a:extLst>
          </p:cNvPr>
          <p:cNvSpPr/>
          <p:nvPr/>
        </p:nvSpPr>
        <p:spPr>
          <a:xfrm>
            <a:off x="7265150" y="2298357"/>
            <a:ext cx="3657600" cy="2580632"/>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0" name="Explosion 1 6">
            <a:extLst>
              <a:ext uri="{FF2B5EF4-FFF2-40B4-BE49-F238E27FC236}">
                <a16:creationId xmlns:a16="http://schemas.microsoft.com/office/drawing/2014/main" id="{0887525E-07D6-4EB5-65EC-2AA1726B9D02}"/>
              </a:ext>
            </a:extLst>
          </p:cNvPr>
          <p:cNvSpPr/>
          <p:nvPr/>
        </p:nvSpPr>
        <p:spPr>
          <a:xfrm>
            <a:off x="688631" y="4186870"/>
            <a:ext cx="3437850" cy="287250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1" name="Explosion 1 7">
            <a:extLst>
              <a:ext uri="{FF2B5EF4-FFF2-40B4-BE49-F238E27FC236}">
                <a16:creationId xmlns:a16="http://schemas.microsoft.com/office/drawing/2014/main" id="{1E366DD8-6AC4-455A-B31A-82779384AE9F}"/>
              </a:ext>
            </a:extLst>
          </p:cNvPr>
          <p:cNvSpPr/>
          <p:nvPr/>
        </p:nvSpPr>
        <p:spPr>
          <a:xfrm>
            <a:off x="4939708" y="4680295"/>
            <a:ext cx="3341015" cy="2580632"/>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3" name="Explosion 1 9">
            <a:extLst>
              <a:ext uri="{FF2B5EF4-FFF2-40B4-BE49-F238E27FC236}">
                <a16:creationId xmlns:a16="http://schemas.microsoft.com/office/drawing/2014/main" id="{FBC01E45-7D0F-0011-6431-3D4A67D4B183}"/>
              </a:ext>
            </a:extLst>
          </p:cNvPr>
          <p:cNvSpPr/>
          <p:nvPr/>
        </p:nvSpPr>
        <p:spPr>
          <a:xfrm>
            <a:off x="9059485" y="4652481"/>
            <a:ext cx="2862977" cy="1932294"/>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Tree>
    <p:extLst>
      <p:ext uri="{BB962C8B-B14F-4D97-AF65-F5344CB8AC3E}">
        <p14:creationId xmlns:p14="http://schemas.microsoft.com/office/powerpoint/2010/main" val="32200905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4" name="Picture 14">
            <a:extLst>
              <a:ext uri="{FF2B5EF4-FFF2-40B4-BE49-F238E27FC236}">
                <a16:creationId xmlns:a16="http://schemas.microsoft.com/office/drawing/2014/main" id="{73D5B6BC-683E-D6E4-2B44-A9B9B7AF5C5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t="26598" b="34981"/>
          <a:stretch>
            <a:fillRect/>
          </a:stretch>
        </p:blipFill>
        <p:spPr>
          <a:xfrm>
            <a:off x="101600" y="228601"/>
            <a:ext cx="12090400" cy="6400799"/>
          </a:xfrm>
          <a:prstGeom prst="rect">
            <a:avLst/>
          </a:prstGeom>
        </p:spPr>
      </p:pic>
      <p:pic>
        <p:nvPicPr>
          <p:cNvPr id="5" name="Picture 14">
            <a:extLst>
              <a:ext uri="{FF2B5EF4-FFF2-40B4-BE49-F238E27FC236}">
                <a16:creationId xmlns:a16="http://schemas.microsoft.com/office/drawing/2014/main" id="{940E87ED-A995-EA5B-D12C-1A9261586CC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t="26598" b="34981"/>
          <a:stretch>
            <a:fillRect/>
          </a:stretch>
        </p:blipFill>
        <p:spPr>
          <a:xfrm>
            <a:off x="0" y="345724"/>
            <a:ext cx="12192000" cy="834891"/>
          </a:xfrm>
          <a:prstGeom prst="rect">
            <a:avLst/>
          </a:prstGeom>
        </p:spPr>
      </p:pic>
      <p:sp>
        <p:nvSpPr>
          <p:cNvPr id="2" name="Title 1">
            <a:extLst>
              <a:ext uri="{FF2B5EF4-FFF2-40B4-BE49-F238E27FC236}">
                <a16:creationId xmlns:a16="http://schemas.microsoft.com/office/drawing/2014/main" id="{24C9040A-59DA-493D-00C0-735781C90A97}"/>
              </a:ext>
            </a:extLst>
          </p:cNvPr>
          <p:cNvSpPr>
            <a:spLocks noGrp="1"/>
          </p:cNvSpPr>
          <p:nvPr>
            <p:ph type="title"/>
          </p:nvPr>
        </p:nvSpPr>
        <p:spPr>
          <a:xfrm>
            <a:off x="838200" y="450431"/>
            <a:ext cx="10515600" cy="625475"/>
          </a:xfrm>
        </p:spPr>
        <p:txBody>
          <a:bodyPr>
            <a:noAutofit/>
          </a:bodyPr>
          <a:lstStyle/>
          <a:p>
            <a:pPr algn="ctr"/>
            <a:r>
              <a:rPr lang="en-GB" sz="5400" b="1"/>
              <a:t>Research tools </a:t>
            </a:r>
          </a:p>
        </p:txBody>
      </p:sp>
      <p:sp>
        <p:nvSpPr>
          <p:cNvPr id="6" name="TextBox 5">
            <a:extLst>
              <a:ext uri="{FF2B5EF4-FFF2-40B4-BE49-F238E27FC236}">
                <a16:creationId xmlns:a16="http://schemas.microsoft.com/office/drawing/2014/main" id="{2DA615F4-8D11-35E3-BBFC-84C544365653}"/>
              </a:ext>
            </a:extLst>
          </p:cNvPr>
          <p:cNvSpPr txBox="1"/>
          <p:nvPr/>
        </p:nvSpPr>
        <p:spPr>
          <a:xfrm>
            <a:off x="456484" y="1443520"/>
            <a:ext cx="11252296" cy="1200329"/>
          </a:xfrm>
          <a:prstGeom prst="rect">
            <a:avLst/>
          </a:prstGeom>
          <a:noFill/>
        </p:spPr>
        <p:txBody>
          <a:bodyPr wrap="square" rtlCol="0">
            <a:spAutoFit/>
          </a:bodyPr>
          <a:lstStyle/>
          <a:p>
            <a:pPr algn="ctr"/>
            <a:r>
              <a:rPr lang="en-GB" sz="2400" b="1">
                <a:latin typeface="Calibri"/>
                <a:ea typeface="Calibri"/>
                <a:cs typeface="Calibri"/>
                <a:sym typeface="Calibri"/>
              </a:rPr>
              <a:t>The role of a researcher is like being a detective …</a:t>
            </a:r>
          </a:p>
          <a:p>
            <a:pPr algn="ctr"/>
            <a:r>
              <a:rPr lang="en-GB" sz="2400" b="1">
                <a:latin typeface="Calibri"/>
                <a:ea typeface="Calibri"/>
                <a:cs typeface="Calibri"/>
                <a:sym typeface="Calibri"/>
              </a:rPr>
              <a:t>But remember you have to work out how valid each piece of evidence is </a:t>
            </a:r>
            <a:r>
              <a:rPr lang="en-GB" sz="2400" b="1">
                <a:latin typeface="Calibri"/>
                <a:ea typeface="Calibri"/>
                <a:cs typeface="Calibri"/>
                <a:sym typeface="Wingdings" panose="05000000000000000000" pitchFamily="2" charset="2"/>
              </a:rPr>
              <a:t></a:t>
            </a:r>
            <a:endParaRPr lang="en-GB" sz="2400" b="1">
              <a:latin typeface="Calibri"/>
              <a:ea typeface="Calibri"/>
              <a:cs typeface="Calibri"/>
              <a:sym typeface="Calibri"/>
            </a:endParaRPr>
          </a:p>
          <a:p>
            <a:pPr algn="ctr"/>
            <a:endParaRPr lang="en-GB" sz="2400" b="1"/>
          </a:p>
        </p:txBody>
      </p:sp>
      <p:pic>
        <p:nvPicPr>
          <p:cNvPr id="3" name="Google Shape;154;p29">
            <a:extLst>
              <a:ext uri="{FF2B5EF4-FFF2-40B4-BE49-F238E27FC236}">
                <a16:creationId xmlns:a16="http://schemas.microsoft.com/office/drawing/2014/main" id="{4991E8A9-4868-55C2-56EF-DD91633FEC42}"/>
              </a:ext>
            </a:extLst>
          </p:cNvPr>
          <p:cNvPicPr preferRelativeResize="0"/>
          <p:nvPr/>
        </p:nvPicPr>
        <p:blipFill>
          <a:blip r:embed="rId7">
            <a:alphaModFix/>
          </a:blip>
          <a:stretch>
            <a:fillRect/>
          </a:stretch>
        </p:blipFill>
        <p:spPr>
          <a:xfrm>
            <a:off x="576990" y="3200762"/>
            <a:ext cx="2008455" cy="2515126"/>
          </a:xfrm>
          <a:prstGeom prst="rect">
            <a:avLst/>
          </a:prstGeom>
          <a:noFill/>
          <a:ln>
            <a:noFill/>
          </a:ln>
        </p:spPr>
      </p:pic>
      <p:pic>
        <p:nvPicPr>
          <p:cNvPr id="7" name="Google Shape;155;p29">
            <a:extLst>
              <a:ext uri="{FF2B5EF4-FFF2-40B4-BE49-F238E27FC236}">
                <a16:creationId xmlns:a16="http://schemas.microsoft.com/office/drawing/2014/main" id="{07BF9747-8176-D94E-FC08-023999AC53BD}"/>
              </a:ext>
            </a:extLst>
          </p:cNvPr>
          <p:cNvPicPr preferRelativeResize="0"/>
          <p:nvPr/>
        </p:nvPicPr>
        <p:blipFill>
          <a:blip r:embed="rId8">
            <a:alphaModFix/>
          </a:blip>
          <a:stretch>
            <a:fillRect/>
          </a:stretch>
        </p:blipFill>
        <p:spPr>
          <a:xfrm>
            <a:off x="9906388" y="4137035"/>
            <a:ext cx="1802392" cy="2040741"/>
          </a:xfrm>
          <a:prstGeom prst="rect">
            <a:avLst/>
          </a:prstGeom>
          <a:noFill/>
          <a:ln>
            <a:noFill/>
          </a:ln>
        </p:spPr>
      </p:pic>
      <p:pic>
        <p:nvPicPr>
          <p:cNvPr id="8" name="Google Shape;156;p29">
            <a:extLst>
              <a:ext uri="{FF2B5EF4-FFF2-40B4-BE49-F238E27FC236}">
                <a16:creationId xmlns:a16="http://schemas.microsoft.com/office/drawing/2014/main" id="{077058C1-D831-5772-53FD-16D53B4310D0}"/>
              </a:ext>
            </a:extLst>
          </p:cNvPr>
          <p:cNvPicPr preferRelativeResize="0"/>
          <p:nvPr/>
        </p:nvPicPr>
        <p:blipFill>
          <a:blip r:embed="rId9">
            <a:alphaModFix/>
          </a:blip>
          <a:stretch>
            <a:fillRect/>
          </a:stretch>
        </p:blipFill>
        <p:spPr>
          <a:xfrm>
            <a:off x="2966789" y="3401735"/>
            <a:ext cx="1291201" cy="1291199"/>
          </a:xfrm>
          <a:prstGeom prst="rect">
            <a:avLst/>
          </a:prstGeom>
          <a:noFill/>
          <a:ln>
            <a:noFill/>
          </a:ln>
        </p:spPr>
      </p:pic>
      <p:pic>
        <p:nvPicPr>
          <p:cNvPr id="9" name="Google Shape;157;p29">
            <a:extLst>
              <a:ext uri="{FF2B5EF4-FFF2-40B4-BE49-F238E27FC236}">
                <a16:creationId xmlns:a16="http://schemas.microsoft.com/office/drawing/2014/main" id="{A0210563-F0EF-CEAF-144E-2A3BEF561C45}"/>
              </a:ext>
            </a:extLst>
          </p:cNvPr>
          <p:cNvPicPr preferRelativeResize="0"/>
          <p:nvPr/>
        </p:nvPicPr>
        <p:blipFill>
          <a:blip r:embed="rId10">
            <a:alphaModFix/>
          </a:blip>
          <a:stretch>
            <a:fillRect/>
          </a:stretch>
        </p:blipFill>
        <p:spPr>
          <a:xfrm>
            <a:off x="4922372" y="3331951"/>
            <a:ext cx="1430800" cy="1430800"/>
          </a:xfrm>
          <a:prstGeom prst="rect">
            <a:avLst/>
          </a:prstGeom>
          <a:noFill/>
          <a:ln>
            <a:noFill/>
          </a:ln>
        </p:spPr>
      </p:pic>
      <p:pic>
        <p:nvPicPr>
          <p:cNvPr id="10" name="Google Shape;158;p29">
            <a:extLst>
              <a:ext uri="{FF2B5EF4-FFF2-40B4-BE49-F238E27FC236}">
                <a16:creationId xmlns:a16="http://schemas.microsoft.com/office/drawing/2014/main" id="{DCD7ECF2-C44D-7960-CF8C-85C7EC82C4A0}"/>
              </a:ext>
            </a:extLst>
          </p:cNvPr>
          <p:cNvPicPr preferRelativeResize="0"/>
          <p:nvPr/>
        </p:nvPicPr>
        <p:blipFill rotWithShape="1">
          <a:blip r:embed="rId11">
            <a:alphaModFix/>
          </a:blip>
          <a:srcRect t="23570" b="10570"/>
          <a:stretch/>
        </p:blipFill>
        <p:spPr>
          <a:xfrm>
            <a:off x="5209988" y="5422869"/>
            <a:ext cx="4396567" cy="942300"/>
          </a:xfrm>
          <a:prstGeom prst="rect">
            <a:avLst/>
          </a:prstGeom>
          <a:noFill/>
          <a:ln>
            <a:noFill/>
          </a:ln>
        </p:spPr>
      </p:pic>
      <p:pic>
        <p:nvPicPr>
          <p:cNvPr id="11" name="Google Shape;160;p29">
            <a:extLst>
              <a:ext uri="{FF2B5EF4-FFF2-40B4-BE49-F238E27FC236}">
                <a16:creationId xmlns:a16="http://schemas.microsoft.com/office/drawing/2014/main" id="{6D6D5FFE-7E57-4A1A-D3DE-B332B7CEAA9A}"/>
              </a:ext>
            </a:extLst>
          </p:cNvPr>
          <p:cNvPicPr preferRelativeResize="0"/>
          <p:nvPr/>
        </p:nvPicPr>
        <p:blipFill>
          <a:blip r:embed="rId12">
            <a:alphaModFix/>
          </a:blip>
          <a:stretch>
            <a:fillRect/>
          </a:stretch>
        </p:blipFill>
        <p:spPr>
          <a:xfrm rot="1504991">
            <a:off x="9960974" y="2584617"/>
            <a:ext cx="1335027" cy="1427871"/>
          </a:xfrm>
          <a:prstGeom prst="rect">
            <a:avLst/>
          </a:prstGeom>
          <a:noFill/>
          <a:ln>
            <a:noFill/>
          </a:ln>
        </p:spPr>
      </p:pic>
      <p:pic>
        <p:nvPicPr>
          <p:cNvPr id="12" name="Google Shape;161;p29">
            <a:extLst>
              <a:ext uri="{FF2B5EF4-FFF2-40B4-BE49-F238E27FC236}">
                <a16:creationId xmlns:a16="http://schemas.microsoft.com/office/drawing/2014/main" id="{CD301F5B-41D7-AD2A-A66F-E4F96E78AA54}"/>
              </a:ext>
            </a:extLst>
          </p:cNvPr>
          <p:cNvPicPr preferRelativeResize="0"/>
          <p:nvPr/>
        </p:nvPicPr>
        <p:blipFill>
          <a:blip r:embed="rId13">
            <a:alphaModFix/>
          </a:blip>
          <a:stretch>
            <a:fillRect/>
          </a:stretch>
        </p:blipFill>
        <p:spPr>
          <a:xfrm>
            <a:off x="2846652" y="4841560"/>
            <a:ext cx="1899403" cy="1430800"/>
          </a:xfrm>
          <a:prstGeom prst="rect">
            <a:avLst/>
          </a:prstGeom>
          <a:noFill/>
          <a:ln>
            <a:noFill/>
          </a:ln>
        </p:spPr>
      </p:pic>
      <p:pic>
        <p:nvPicPr>
          <p:cNvPr id="13" name="Google Shape;162;p29">
            <a:extLst>
              <a:ext uri="{FF2B5EF4-FFF2-40B4-BE49-F238E27FC236}">
                <a16:creationId xmlns:a16="http://schemas.microsoft.com/office/drawing/2014/main" id="{F502C33D-F85A-F858-368D-0DED9A479A00}"/>
              </a:ext>
            </a:extLst>
          </p:cNvPr>
          <p:cNvPicPr preferRelativeResize="0"/>
          <p:nvPr/>
        </p:nvPicPr>
        <p:blipFill>
          <a:blip r:embed="rId14">
            <a:alphaModFix/>
          </a:blip>
          <a:stretch>
            <a:fillRect/>
          </a:stretch>
        </p:blipFill>
        <p:spPr>
          <a:xfrm>
            <a:off x="7202923" y="2726258"/>
            <a:ext cx="2518332" cy="2228133"/>
          </a:xfrm>
          <a:prstGeom prst="rect">
            <a:avLst/>
          </a:prstGeom>
          <a:noFill/>
          <a:ln>
            <a:noFill/>
          </a:ln>
        </p:spPr>
      </p:pic>
    </p:spTree>
    <p:extLst>
      <p:ext uri="{BB962C8B-B14F-4D97-AF65-F5344CB8AC3E}">
        <p14:creationId xmlns:p14="http://schemas.microsoft.com/office/powerpoint/2010/main" val="3676855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p:tgtEl>
                                          <p:spTgt spid="3"/>
                                        </p:tgtEl>
                                        <p:attrNameLst>
                                          <p:attrName>ppt_w</p:attrName>
                                        </p:attrNameLst>
                                      </p:cBhvr>
                                      <p:tavLst>
                                        <p:tav tm="0">
                                          <p:val>
                                            <p:strVal val="0"/>
                                          </p:val>
                                        </p:tav>
                                        <p:tav tm="100000">
                                          <p:val>
                                            <p:strVal val="#ppt_w"/>
                                          </p:val>
                                        </p:tav>
                                      </p:tavLst>
                                    </p:anim>
                                    <p:anim calcmode="lin" valueType="num">
                                      <p:cBhvr additive="base">
                                        <p:cTn id="8" dur="1000"/>
                                        <p:tgtEl>
                                          <p:spTgt spid="3"/>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1000"/>
                                        <p:tgtEl>
                                          <p:spTgt spid="1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1000"/>
                                        <p:tgtEl>
                                          <p:spTgt spid="10"/>
                                        </p:tgtEl>
                                        <p:attrNameLst>
                                          <p:attrName>ppt_w</p:attrName>
                                        </p:attrNameLst>
                                      </p:cBhvr>
                                      <p:tavLst>
                                        <p:tav tm="0">
                                          <p:val>
                                            <p:strVal val="0"/>
                                          </p:val>
                                        </p:tav>
                                        <p:tav tm="100000">
                                          <p:val>
                                            <p:strVal val="#ppt_w"/>
                                          </p:val>
                                        </p:tav>
                                      </p:tavLst>
                                    </p:anim>
                                    <p:anim calcmode="lin" valueType="num">
                                      <p:cBhvr additive="base">
                                        <p:cTn id="19" dur="1000"/>
                                        <p:tgtEl>
                                          <p:spTgt spid="10"/>
                                        </p:tgtEl>
                                        <p:attrNameLst>
                                          <p:attrName>ppt_h</p:attrName>
                                        </p:attrNameLst>
                                      </p:cBhvr>
                                      <p:tavLst>
                                        <p:tav tm="0">
                                          <p:val>
                                            <p:str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1000"/>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1000"/>
                                        <p:tgtEl>
                                          <p:spTgt spid="7"/>
                                        </p:tgtEl>
                                        <p:attrNameLst>
                                          <p:attrName>ppt_w</p:attrName>
                                        </p:attrNameLst>
                                      </p:cBhvr>
                                      <p:tavLst>
                                        <p:tav tm="0">
                                          <p:val>
                                            <p:strVal val="0"/>
                                          </p:val>
                                        </p:tav>
                                        <p:tav tm="100000">
                                          <p:val>
                                            <p:strVal val="#ppt_w"/>
                                          </p:val>
                                        </p:tav>
                                      </p:tavLst>
                                    </p:anim>
                                    <p:anim calcmode="lin" valueType="num">
                                      <p:cBhvr additive="base">
                                        <p:cTn id="30" dur="1000"/>
                                        <p:tgtEl>
                                          <p:spTgt spid="7"/>
                                        </p:tgtEl>
                                        <p:attrNameLst>
                                          <p:attrName>ppt_h</p:attrName>
                                        </p:attrNameLst>
                                      </p:cBhvr>
                                      <p:tavLst>
                                        <p:tav tm="0">
                                          <p:val>
                                            <p:str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1000"/>
                                        <p:tgtEl>
                                          <p:spTgt spid="12"/>
                                        </p:tgtEl>
                                        <p:attrNameLst>
                                          <p:attrName>ppt_x</p:attrName>
                                        </p:attrNameLst>
                                      </p:cBhvr>
                                      <p:tavLst>
                                        <p:tav tm="0">
                                          <p:val>
                                            <p:strVal val="#ppt_x+1"/>
                                          </p:val>
                                        </p:tav>
                                        <p:tav tm="100000">
                                          <p:val>
                                            <p:strVal val="#ppt_x"/>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additive="base">
                                        <p:cTn id="40" dur="1000"/>
                                        <p:tgtEl>
                                          <p:spTgt spid="11"/>
                                        </p:tgtEl>
                                        <p:attrNameLst>
                                          <p:attrName>ppt_x</p:attrName>
                                        </p:attrNameLst>
                                      </p:cBhvr>
                                      <p:tavLst>
                                        <p:tav tm="0">
                                          <p:val>
                                            <p:strVal val="#ppt_x-1"/>
                                          </p:val>
                                        </p:tav>
                                        <p:tav tm="100000">
                                          <p:val>
                                            <p:strVal val="#ppt_x"/>
                                          </p:val>
                                        </p:tav>
                                      </p:tavLst>
                                    </p:anim>
                                  </p:childTnLst>
                                </p:cTn>
                              </p:par>
                            </p:childTnLst>
                          </p:cTn>
                        </p:par>
                      </p:childTnLst>
                    </p:cTn>
                  </p:par>
                  <p:par>
                    <p:cTn id="41" fill="hold">
                      <p:stCondLst>
                        <p:cond delay="indefinite"/>
                      </p:stCondLst>
                      <p:childTnLst>
                        <p:par>
                          <p:cTn id="42" fill="hold">
                            <p:stCondLst>
                              <p:cond delay="0"/>
                            </p:stCondLst>
                            <p:childTnLst>
                              <p:par>
                                <p:cTn id="43" presetID="23" presetClass="entr" presetSubtype="16"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additive="base">
                                        <p:cTn id="45" dur="1000"/>
                                        <p:tgtEl>
                                          <p:spTgt spid="9"/>
                                        </p:tgtEl>
                                        <p:attrNameLst>
                                          <p:attrName>ppt_w</p:attrName>
                                        </p:attrNameLst>
                                      </p:cBhvr>
                                      <p:tavLst>
                                        <p:tav tm="0">
                                          <p:val>
                                            <p:strVal val="0"/>
                                          </p:val>
                                        </p:tav>
                                        <p:tav tm="100000">
                                          <p:val>
                                            <p:strVal val="#ppt_w"/>
                                          </p:val>
                                        </p:tav>
                                      </p:tavLst>
                                    </p:anim>
                                    <p:anim calcmode="lin" valueType="num">
                                      <p:cBhvr additive="base">
                                        <p:cTn id="46" dur="1000"/>
                                        <p:tgtEl>
                                          <p:spTgt spid="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4" name="Picture 14">
            <a:extLst>
              <a:ext uri="{FF2B5EF4-FFF2-40B4-BE49-F238E27FC236}">
                <a16:creationId xmlns:a16="http://schemas.microsoft.com/office/drawing/2014/main" id="{73D5B6BC-683E-D6E4-2B44-A9B9B7AF5C5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t="26598" b="34981"/>
          <a:stretch>
            <a:fillRect/>
          </a:stretch>
        </p:blipFill>
        <p:spPr>
          <a:xfrm>
            <a:off x="101600" y="228601"/>
            <a:ext cx="12090400" cy="6400799"/>
          </a:xfrm>
          <a:prstGeom prst="rect">
            <a:avLst/>
          </a:prstGeom>
        </p:spPr>
      </p:pic>
      <p:pic>
        <p:nvPicPr>
          <p:cNvPr id="5" name="Picture 14">
            <a:extLst>
              <a:ext uri="{FF2B5EF4-FFF2-40B4-BE49-F238E27FC236}">
                <a16:creationId xmlns:a16="http://schemas.microsoft.com/office/drawing/2014/main" id="{940E87ED-A995-EA5B-D12C-1A9261586CC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t="26598" b="34981"/>
          <a:stretch>
            <a:fillRect/>
          </a:stretch>
        </p:blipFill>
        <p:spPr>
          <a:xfrm>
            <a:off x="0" y="345724"/>
            <a:ext cx="12192000" cy="834891"/>
          </a:xfrm>
          <a:prstGeom prst="rect">
            <a:avLst/>
          </a:prstGeom>
        </p:spPr>
      </p:pic>
      <p:sp>
        <p:nvSpPr>
          <p:cNvPr id="2" name="Title 1">
            <a:extLst>
              <a:ext uri="{FF2B5EF4-FFF2-40B4-BE49-F238E27FC236}">
                <a16:creationId xmlns:a16="http://schemas.microsoft.com/office/drawing/2014/main" id="{24C9040A-59DA-493D-00C0-735781C90A97}"/>
              </a:ext>
            </a:extLst>
          </p:cNvPr>
          <p:cNvSpPr>
            <a:spLocks noGrp="1"/>
          </p:cNvSpPr>
          <p:nvPr>
            <p:ph type="title"/>
          </p:nvPr>
        </p:nvSpPr>
        <p:spPr>
          <a:xfrm>
            <a:off x="838200" y="450431"/>
            <a:ext cx="10515600" cy="625475"/>
          </a:xfrm>
        </p:spPr>
        <p:txBody>
          <a:bodyPr>
            <a:noAutofit/>
          </a:bodyPr>
          <a:lstStyle/>
          <a:p>
            <a:pPr algn="ctr"/>
            <a:r>
              <a:rPr lang="en-GB" sz="5400" b="1"/>
              <a:t>Researcher techniques &amp; ideas</a:t>
            </a:r>
          </a:p>
        </p:txBody>
      </p:sp>
      <p:pic>
        <p:nvPicPr>
          <p:cNvPr id="3" name="Google Shape;182;p31">
            <a:extLst>
              <a:ext uri="{FF2B5EF4-FFF2-40B4-BE49-F238E27FC236}">
                <a16:creationId xmlns:a16="http://schemas.microsoft.com/office/drawing/2014/main" id="{A5524DB0-EEBD-11AD-88BC-8A42E5354E90}"/>
              </a:ext>
            </a:extLst>
          </p:cNvPr>
          <p:cNvPicPr preferRelativeResize="0"/>
          <p:nvPr/>
        </p:nvPicPr>
        <p:blipFill>
          <a:blip r:embed="rId7">
            <a:alphaModFix/>
          </a:blip>
          <a:stretch>
            <a:fillRect/>
          </a:stretch>
        </p:blipFill>
        <p:spPr>
          <a:xfrm>
            <a:off x="838200" y="1644242"/>
            <a:ext cx="6250105" cy="4654333"/>
          </a:xfrm>
          <a:prstGeom prst="rect">
            <a:avLst/>
          </a:prstGeom>
          <a:noFill/>
          <a:ln>
            <a:noFill/>
          </a:ln>
        </p:spPr>
      </p:pic>
      <p:sp>
        <p:nvSpPr>
          <p:cNvPr id="7" name="Google Shape;179;p31">
            <a:extLst>
              <a:ext uri="{FF2B5EF4-FFF2-40B4-BE49-F238E27FC236}">
                <a16:creationId xmlns:a16="http://schemas.microsoft.com/office/drawing/2014/main" id="{A7F9AA6B-5EF1-C154-FA5F-21F781046A13}"/>
              </a:ext>
            </a:extLst>
          </p:cNvPr>
          <p:cNvSpPr/>
          <p:nvPr/>
        </p:nvSpPr>
        <p:spPr>
          <a:xfrm>
            <a:off x="7824905" y="1644242"/>
            <a:ext cx="3947532" cy="2615523"/>
          </a:xfrm>
          <a:prstGeom prst="cloudCallout">
            <a:avLst>
              <a:gd name="adj1" fmla="val -24197"/>
              <a:gd name="adj2" fmla="val 74111"/>
            </a:avLst>
          </a:prstGeom>
          <a:solidFill>
            <a:schemeClr val="lt1"/>
          </a:solidFill>
          <a:ln w="19050" cap="flat" cmpd="sng">
            <a:solidFill>
              <a:srgbClr val="000000"/>
            </a:solidFill>
            <a:prstDash val="solid"/>
            <a:round/>
            <a:headEnd type="none" w="sm" len="sm"/>
            <a:tailEnd type="none" w="sm" len="sm"/>
          </a:ln>
        </p:spPr>
        <p:txBody>
          <a:bodyPr spcFirstLastPara="1" wrap="square" lIns="121900" tIns="121900" rIns="121900" bIns="121900" anchor="t" anchorCtr="0">
            <a:noAutofit/>
          </a:bodyPr>
          <a:lstStyle/>
          <a:p>
            <a:pPr algn="ctr"/>
            <a:r>
              <a:rPr lang="en-GB" sz="2400"/>
              <a:t>Have a think about what approaches you like best and why.</a:t>
            </a:r>
          </a:p>
        </p:txBody>
      </p:sp>
    </p:spTree>
    <p:extLst>
      <p:ext uri="{BB962C8B-B14F-4D97-AF65-F5344CB8AC3E}">
        <p14:creationId xmlns:p14="http://schemas.microsoft.com/office/powerpoint/2010/main" val="21303657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4" name="Picture 14">
            <a:extLst>
              <a:ext uri="{FF2B5EF4-FFF2-40B4-BE49-F238E27FC236}">
                <a16:creationId xmlns:a16="http://schemas.microsoft.com/office/drawing/2014/main" id="{73D5B6BC-683E-D6E4-2B44-A9B9B7AF5C5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t="26598" b="34981"/>
          <a:stretch>
            <a:fillRect/>
          </a:stretch>
        </p:blipFill>
        <p:spPr>
          <a:xfrm>
            <a:off x="101600" y="228601"/>
            <a:ext cx="12090400" cy="6400799"/>
          </a:xfrm>
          <a:prstGeom prst="rect">
            <a:avLst/>
          </a:prstGeom>
        </p:spPr>
      </p:pic>
      <p:pic>
        <p:nvPicPr>
          <p:cNvPr id="5" name="Picture 14">
            <a:extLst>
              <a:ext uri="{FF2B5EF4-FFF2-40B4-BE49-F238E27FC236}">
                <a16:creationId xmlns:a16="http://schemas.microsoft.com/office/drawing/2014/main" id="{940E87ED-A995-EA5B-D12C-1A9261586CC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t="26598" b="34981"/>
          <a:stretch>
            <a:fillRect/>
          </a:stretch>
        </p:blipFill>
        <p:spPr>
          <a:xfrm>
            <a:off x="0" y="345724"/>
            <a:ext cx="12192000" cy="834891"/>
          </a:xfrm>
          <a:prstGeom prst="rect">
            <a:avLst/>
          </a:prstGeom>
        </p:spPr>
      </p:pic>
      <p:sp>
        <p:nvSpPr>
          <p:cNvPr id="2" name="Title 1">
            <a:extLst>
              <a:ext uri="{FF2B5EF4-FFF2-40B4-BE49-F238E27FC236}">
                <a16:creationId xmlns:a16="http://schemas.microsoft.com/office/drawing/2014/main" id="{24C9040A-59DA-493D-00C0-735781C90A97}"/>
              </a:ext>
            </a:extLst>
          </p:cNvPr>
          <p:cNvSpPr>
            <a:spLocks noGrp="1"/>
          </p:cNvSpPr>
          <p:nvPr>
            <p:ph type="title"/>
          </p:nvPr>
        </p:nvSpPr>
        <p:spPr>
          <a:xfrm>
            <a:off x="838200" y="450431"/>
            <a:ext cx="10515600" cy="625475"/>
          </a:xfrm>
        </p:spPr>
        <p:txBody>
          <a:bodyPr>
            <a:noAutofit/>
          </a:bodyPr>
          <a:lstStyle/>
          <a:p>
            <a:pPr algn="ctr"/>
            <a:r>
              <a:rPr lang="en-GB" sz="5400" b="1"/>
              <a:t>The power of questions</a:t>
            </a:r>
          </a:p>
        </p:txBody>
      </p:sp>
      <p:sp>
        <p:nvSpPr>
          <p:cNvPr id="6" name="TextBox 5">
            <a:extLst>
              <a:ext uri="{FF2B5EF4-FFF2-40B4-BE49-F238E27FC236}">
                <a16:creationId xmlns:a16="http://schemas.microsoft.com/office/drawing/2014/main" id="{2DA615F4-8D11-35E3-BBFC-84C544365653}"/>
              </a:ext>
            </a:extLst>
          </p:cNvPr>
          <p:cNvSpPr txBox="1"/>
          <p:nvPr/>
        </p:nvSpPr>
        <p:spPr>
          <a:xfrm>
            <a:off x="1638513" y="1297738"/>
            <a:ext cx="8707773" cy="461665"/>
          </a:xfrm>
          <a:prstGeom prst="rect">
            <a:avLst/>
          </a:prstGeom>
          <a:noFill/>
        </p:spPr>
        <p:txBody>
          <a:bodyPr wrap="square" rtlCol="0">
            <a:spAutoFit/>
          </a:bodyPr>
          <a:lstStyle/>
          <a:p>
            <a:pPr algn="ctr"/>
            <a:r>
              <a:rPr lang="en-GB" sz="2400" b="1"/>
              <a:t>Asking the </a:t>
            </a:r>
            <a:r>
              <a:rPr lang="en-GB" sz="2400" b="1" u="sng"/>
              <a:t>right</a:t>
            </a:r>
            <a:r>
              <a:rPr lang="en-GB" sz="2400" b="1"/>
              <a:t> question can be tricky</a:t>
            </a:r>
          </a:p>
        </p:txBody>
      </p:sp>
      <p:sp>
        <p:nvSpPr>
          <p:cNvPr id="3" name="TextBox 2">
            <a:extLst>
              <a:ext uri="{FF2B5EF4-FFF2-40B4-BE49-F238E27FC236}">
                <a16:creationId xmlns:a16="http://schemas.microsoft.com/office/drawing/2014/main" id="{50CA5A5D-FD1D-E2D9-D327-639958810CFD}"/>
              </a:ext>
            </a:extLst>
          </p:cNvPr>
          <p:cNvSpPr txBox="1"/>
          <p:nvPr/>
        </p:nvSpPr>
        <p:spPr>
          <a:xfrm>
            <a:off x="660400" y="1834232"/>
            <a:ext cx="10972800" cy="3139321"/>
          </a:xfrm>
          <a:prstGeom prst="rect">
            <a:avLst/>
          </a:prstGeom>
          <a:noFill/>
        </p:spPr>
        <p:txBody>
          <a:bodyPr wrap="square" rtlCol="0">
            <a:spAutoFit/>
          </a:bodyPr>
          <a:lstStyle/>
          <a:p>
            <a:pPr algn="ctr"/>
            <a:r>
              <a:rPr lang="en-GB" sz="1800">
                <a:latin typeface="Calibri"/>
                <a:ea typeface="Calibri"/>
                <a:cs typeface="Calibri"/>
                <a:sym typeface="Calibri"/>
              </a:rPr>
              <a:t>By “right” we mean asking a question that doesn’t lead people to the answer that you are looking for… </a:t>
            </a:r>
          </a:p>
          <a:p>
            <a:pPr algn="ctr"/>
            <a:r>
              <a:rPr lang="en-GB" sz="1800">
                <a:latin typeface="Calibri"/>
                <a:ea typeface="Calibri"/>
                <a:cs typeface="Calibri"/>
                <a:sym typeface="Calibri"/>
              </a:rPr>
              <a:t>or a question that doesn't confuse people or ask them to answer more than one thing at a time.</a:t>
            </a:r>
          </a:p>
          <a:p>
            <a:endParaRPr lang="en-GB">
              <a:latin typeface="Calibri"/>
              <a:ea typeface="Calibri"/>
              <a:cs typeface="Calibri"/>
              <a:sym typeface="Calibri"/>
            </a:endParaRPr>
          </a:p>
          <a:p>
            <a:endParaRPr lang="en-GB">
              <a:latin typeface="Calibri"/>
              <a:ea typeface="Calibri"/>
              <a:cs typeface="Calibri"/>
              <a:sym typeface="Calibri"/>
            </a:endParaRPr>
          </a:p>
          <a:p>
            <a:r>
              <a:rPr lang="en-GB" sz="1800" b="1">
                <a:latin typeface="Calibri"/>
                <a:ea typeface="Calibri"/>
                <a:cs typeface="Calibri"/>
                <a:sym typeface="Calibri"/>
              </a:rPr>
              <a:t>Activity: What is a good question?</a:t>
            </a:r>
          </a:p>
          <a:p>
            <a:endParaRPr lang="en-GB"/>
          </a:p>
          <a:p>
            <a:pPr marL="609585" indent="-431789">
              <a:buSzPts val="1500"/>
              <a:buFont typeface="Calibri"/>
              <a:buAutoNum type="arabicPeriod"/>
            </a:pPr>
            <a:r>
              <a:rPr lang="en-GB">
                <a:latin typeface="Calibri"/>
                <a:ea typeface="Calibri"/>
                <a:cs typeface="Calibri"/>
                <a:sym typeface="Calibri"/>
              </a:rPr>
              <a:t>Look at the 3 questions below</a:t>
            </a:r>
          </a:p>
          <a:p>
            <a:pPr marL="609585" indent="-431789">
              <a:buSzPts val="1500"/>
              <a:buFont typeface="Calibri"/>
              <a:buAutoNum type="arabicPeriod"/>
            </a:pPr>
            <a:r>
              <a:rPr lang="en-GB">
                <a:latin typeface="Calibri"/>
                <a:ea typeface="Calibri"/>
                <a:cs typeface="Calibri"/>
                <a:sym typeface="Calibri"/>
              </a:rPr>
              <a:t>Read them aloud, within your group.</a:t>
            </a:r>
          </a:p>
          <a:p>
            <a:pPr marL="609585" indent="-431789">
              <a:buSzPts val="1500"/>
              <a:buFont typeface="Calibri"/>
              <a:buAutoNum type="arabicPeriod"/>
            </a:pPr>
            <a:r>
              <a:rPr lang="en-GB">
                <a:latin typeface="Calibri"/>
                <a:ea typeface="Calibri"/>
                <a:cs typeface="Calibri"/>
                <a:sym typeface="Calibri"/>
              </a:rPr>
              <a:t>As a group decide what is the best question? And why?</a:t>
            </a:r>
          </a:p>
          <a:p>
            <a:pPr marL="609585" indent="-431789">
              <a:buSzPts val="1500"/>
              <a:buFont typeface="Calibri"/>
              <a:buAutoNum type="arabicPeriod"/>
            </a:pPr>
            <a:endParaRPr lang="en-GB" i="1">
              <a:latin typeface="Calibri"/>
              <a:ea typeface="Calibri"/>
              <a:cs typeface="Calibri"/>
              <a:sym typeface="Calibri"/>
            </a:endParaRPr>
          </a:p>
          <a:p>
            <a:r>
              <a:rPr lang="en-GB" i="1">
                <a:latin typeface="Calibri"/>
                <a:ea typeface="Calibri"/>
                <a:cs typeface="Calibri"/>
                <a:sym typeface="Calibri"/>
              </a:rPr>
              <a:t>Remember about ethics, why are you asking this and is it safe for someone to answer?</a:t>
            </a:r>
          </a:p>
        </p:txBody>
      </p:sp>
      <p:sp>
        <p:nvSpPr>
          <p:cNvPr id="7" name="Google Shape;237;p35">
            <a:extLst>
              <a:ext uri="{FF2B5EF4-FFF2-40B4-BE49-F238E27FC236}">
                <a16:creationId xmlns:a16="http://schemas.microsoft.com/office/drawing/2014/main" id="{9DB0CDE2-66D6-06CD-0704-47D19346205C}"/>
              </a:ext>
            </a:extLst>
          </p:cNvPr>
          <p:cNvSpPr/>
          <p:nvPr/>
        </p:nvSpPr>
        <p:spPr>
          <a:xfrm>
            <a:off x="366467" y="5287467"/>
            <a:ext cx="3437700" cy="1378567"/>
          </a:xfrm>
          <a:prstGeom prst="flowChartProcess">
            <a:avLst/>
          </a:prstGeom>
          <a:solidFill>
            <a:srgbClr val="C27BA0"/>
          </a:solidFill>
          <a:ln w="9525"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pPr algn="ctr"/>
            <a:r>
              <a:rPr lang="en-GB" sz="2400" b="1">
                <a:latin typeface="Calibri"/>
                <a:ea typeface="Calibri"/>
                <a:cs typeface="Calibri"/>
                <a:sym typeface="Calibri"/>
              </a:rPr>
              <a:t>Do you think there should be school?</a:t>
            </a:r>
            <a:endParaRPr sz="2400" b="1">
              <a:latin typeface="Calibri"/>
              <a:ea typeface="Calibri"/>
              <a:cs typeface="Calibri"/>
              <a:sym typeface="Calibri"/>
            </a:endParaRPr>
          </a:p>
        </p:txBody>
      </p:sp>
      <p:sp>
        <p:nvSpPr>
          <p:cNvPr id="8" name="Google Shape;238;p35">
            <a:extLst>
              <a:ext uri="{FF2B5EF4-FFF2-40B4-BE49-F238E27FC236}">
                <a16:creationId xmlns:a16="http://schemas.microsoft.com/office/drawing/2014/main" id="{DD4B7C09-502C-7B88-87F3-221E009C86DF}"/>
              </a:ext>
            </a:extLst>
          </p:cNvPr>
          <p:cNvSpPr/>
          <p:nvPr/>
        </p:nvSpPr>
        <p:spPr>
          <a:xfrm>
            <a:off x="4327618" y="5287467"/>
            <a:ext cx="3437700" cy="1378567"/>
          </a:xfrm>
          <a:prstGeom prst="flowChartProcess">
            <a:avLst/>
          </a:prstGeom>
          <a:solidFill>
            <a:srgbClr val="C27BA0"/>
          </a:solidFill>
          <a:ln w="9525"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pPr algn="ctr"/>
            <a:r>
              <a:rPr lang="en-GB" sz="2400" b="1">
                <a:latin typeface="Calibri"/>
                <a:ea typeface="Calibri"/>
                <a:cs typeface="Calibri"/>
                <a:sym typeface="Calibri"/>
              </a:rPr>
              <a:t>Describe what school is?</a:t>
            </a:r>
            <a:endParaRPr sz="2400" b="1">
              <a:latin typeface="Calibri"/>
              <a:ea typeface="Calibri"/>
              <a:cs typeface="Calibri"/>
              <a:sym typeface="Calibri"/>
            </a:endParaRPr>
          </a:p>
        </p:txBody>
      </p:sp>
      <p:sp>
        <p:nvSpPr>
          <p:cNvPr id="11" name="Google Shape;239;p35">
            <a:extLst>
              <a:ext uri="{FF2B5EF4-FFF2-40B4-BE49-F238E27FC236}">
                <a16:creationId xmlns:a16="http://schemas.microsoft.com/office/drawing/2014/main" id="{D6D139E0-1510-9393-4560-6153D37852FA}"/>
              </a:ext>
            </a:extLst>
          </p:cNvPr>
          <p:cNvSpPr/>
          <p:nvPr/>
        </p:nvSpPr>
        <p:spPr>
          <a:xfrm>
            <a:off x="8288801" y="5287467"/>
            <a:ext cx="3437700" cy="1378567"/>
          </a:xfrm>
          <a:prstGeom prst="flowChartProcess">
            <a:avLst/>
          </a:prstGeom>
          <a:solidFill>
            <a:srgbClr val="C27BA0"/>
          </a:solidFill>
          <a:ln w="9525"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pPr algn="ctr"/>
            <a:r>
              <a:rPr lang="en-GB" sz="2400" b="1">
                <a:latin typeface="Calibri"/>
                <a:ea typeface="Calibri"/>
                <a:cs typeface="Calibri"/>
                <a:sym typeface="Calibri"/>
              </a:rPr>
              <a:t>What is your experience of school?</a:t>
            </a:r>
            <a:endParaRPr sz="2400" b="1">
              <a:latin typeface="Calibri"/>
              <a:ea typeface="Calibri"/>
              <a:cs typeface="Calibri"/>
              <a:sym typeface="Calibri"/>
            </a:endParaRPr>
          </a:p>
        </p:txBody>
      </p:sp>
    </p:spTree>
    <p:extLst>
      <p:ext uri="{BB962C8B-B14F-4D97-AF65-F5344CB8AC3E}">
        <p14:creationId xmlns:p14="http://schemas.microsoft.com/office/powerpoint/2010/main" val="170294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p:tgtEl>
                                          <p:spTgt spid="7"/>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p:tgtEl>
                                          <p:spTgt spid="8"/>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000"/>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4" name="Picture 14">
            <a:extLst>
              <a:ext uri="{FF2B5EF4-FFF2-40B4-BE49-F238E27FC236}">
                <a16:creationId xmlns:a16="http://schemas.microsoft.com/office/drawing/2014/main" id="{73D5B6BC-683E-D6E4-2B44-A9B9B7AF5C5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t="26598" b="34981"/>
          <a:stretch>
            <a:fillRect/>
          </a:stretch>
        </p:blipFill>
        <p:spPr>
          <a:xfrm>
            <a:off x="101600" y="228601"/>
            <a:ext cx="12090400" cy="6400799"/>
          </a:xfrm>
          <a:prstGeom prst="rect">
            <a:avLst/>
          </a:prstGeom>
        </p:spPr>
      </p:pic>
      <p:pic>
        <p:nvPicPr>
          <p:cNvPr id="5" name="Picture 14">
            <a:extLst>
              <a:ext uri="{FF2B5EF4-FFF2-40B4-BE49-F238E27FC236}">
                <a16:creationId xmlns:a16="http://schemas.microsoft.com/office/drawing/2014/main" id="{940E87ED-A995-EA5B-D12C-1A9261586CC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t="26598" b="34981"/>
          <a:stretch>
            <a:fillRect/>
          </a:stretch>
        </p:blipFill>
        <p:spPr>
          <a:xfrm>
            <a:off x="0" y="345724"/>
            <a:ext cx="12192000" cy="834891"/>
          </a:xfrm>
          <a:prstGeom prst="rect">
            <a:avLst/>
          </a:prstGeom>
        </p:spPr>
      </p:pic>
      <p:sp>
        <p:nvSpPr>
          <p:cNvPr id="2" name="Title 1">
            <a:extLst>
              <a:ext uri="{FF2B5EF4-FFF2-40B4-BE49-F238E27FC236}">
                <a16:creationId xmlns:a16="http://schemas.microsoft.com/office/drawing/2014/main" id="{24C9040A-59DA-493D-00C0-735781C90A97}"/>
              </a:ext>
            </a:extLst>
          </p:cNvPr>
          <p:cNvSpPr>
            <a:spLocks noGrp="1"/>
          </p:cNvSpPr>
          <p:nvPr>
            <p:ph type="title"/>
          </p:nvPr>
        </p:nvSpPr>
        <p:spPr>
          <a:xfrm>
            <a:off x="838200" y="450431"/>
            <a:ext cx="10515600" cy="625475"/>
          </a:xfrm>
        </p:spPr>
        <p:txBody>
          <a:bodyPr>
            <a:noAutofit/>
          </a:bodyPr>
          <a:lstStyle/>
          <a:p>
            <a:pPr algn="ctr"/>
            <a:r>
              <a:rPr lang="en-GB" sz="5400" b="1"/>
              <a:t>Styles of questions </a:t>
            </a:r>
          </a:p>
        </p:txBody>
      </p:sp>
      <p:grpSp>
        <p:nvGrpSpPr>
          <p:cNvPr id="3" name="Google Shape;245;p36">
            <a:extLst>
              <a:ext uri="{FF2B5EF4-FFF2-40B4-BE49-F238E27FC236}">
                <a16:creationId xmlns:a16="http://schemas.microsoft.com/office/drawing/2014/main" id="{2EA9333B-6EAC-CED1-D192-392883AF979D}"/>
              </a:ext>
            </a:extLst>
          </p:cNvPr>
          <p:cNvGrpSpPr/>
          <p:nvPr/>
        </p:nvGrpSpPr>
        <p:grpSpPr>
          <a:xfrm>
            <a:off x="8187103" y="1710340"/>
            <a:ext cx="3635048" cy="3396000"/>
            <a:chOff x="3203958" y="1258050"/>
            <a:chExt cx="2726286" cy="2547000"/>
          </a:xfrm>
        </p:grpSpPr>
        <p:sp>
          <p:nvSpPr>
            <p:cNvPr id="7" name="Google Shape;246;p36">
              <a:extLst>
                <a:ext uri="{FF2B5EF4-FFF2-40B4-BE49-F238E27FC236}">
                  <a16:creationId xmlns:a16="http://schemas.microsoft.com/office/drawing/2014/main" id="{6EC14C13-3F3C-26B7-1192-803A4B578525}"/>
                </a:ext>
              </a:extLst>
            </p:cNvPr>
            <p:cNvSpPr/>
            <p:nvPr/>
          </p:nvSpPr>
          <p:spPr>
            <a:xfrm rot="2700000">
              <a:off x="4196595" y="1011412"/>
              <a:ext cx="561726" cy="3040276"/>
            </a:xfrm>
            <a:prstGeom prst="roundRect">
              <a:avLst>
                <a:gd name="adj" fmla="val 50000"/>
              </a:avLst>
            </a:prstGeom>
            <a:solidFill>
              <a:srgbClr val="0D5DDF"/>
            </a:solidFill>
            <a:ln>
              <a:noFill/>
            </a:ln>
          </p:spPr>
          <p:txBody>
            <a:bodyPr spcFirstLastPara="1" wrap="square" lIns="121900" tIns="121900" rIns="121900" bIns="121900" anchor="ctr" anchorCtr="0">
              <a:noAutofit/>
            </a:bodyPr>
            <a:lstStyle/>
            <a:p>
              <a:endParaRPr sz="2400"/>
            </a:p>
          </p:txBody>
        </p:sp>
        <p:sp>
          <p:nvSpPr>
            <p:cNvPr id="8" name="Google Shape;247;p36">
              <a:extLst>
                <a:ext uri="{FF2B5EF4-FFF2-40B4-BE49-F238E27FC236}">
                  <a16:creationId xmlns:a16="http://schemas.microsoft.com/office/drawing/2014/main" id="{0F7071AB-1040-892E-1743-B9AACEF7344C}"/>
                </a:ext>
              </a:extLst>
            </p:cNvPr>
            <p:cNvSpPr/>
            <p:nvPr/>
          </p:nvSpPr>
          <p:spPr>
            <a:xfrm>
              <a:off x="3420974" y="3205393"/>
              <a:ext cx="374100" cy="374100"/>
            </a:xfrm>
            <a:prstGeom prst="ellipse">
              <a:avLst/>
            </a:prstGeom>
            <a:solidFill>
              <a:srgbClr val="FFFFFF"/>
            </a:solid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p>
              <a:pPr algn="ctr"/>
              <a:r>
                <a:rPr lang="en-GB" sz="1600" b="1">
                  <a:solidFill>
                    <a:srgbClr val="0D5DDF"/>
                  </a:solidFill>
                  <a:latin typeface="Roboto"/>
                  <a:ea typeface="Roboto"/>
                  <a:cs typeface="Roboto"/>
                  <a:sym typeface="Roboto"/>
                </a:rPr>
                <a:t>2</a:t>
              </a:r>
              <a:endParaRPr sz="1600" b="1">
                <a:solidFill>
                  <a:srgbClr val="0D5DDF"/>
                </a:solidFill>
                <a:latin typeface="Roboto"/>
                <a:ea typeface="Roboto"/>
                <a:cs typeface="Roboto"/>
                <a:sym typeface="Roboto"/>
              </a:endParaRPr>
            </a:p>
          </p:txBody>
        </p:sp>
        <p:sp>
          <p:nvSpPr>
            <p:cNvPr id="9" name="Google Shape;248;p36">
              <a:extLst>
                <a:ext uri="{FF2B5EF4-FFF2-40B4-BE49-F238E27FC236}">
                  <a16:creationId xmlns:a16="http://schemas.microsoft.com/office/drawing/2014/main" id="{A8AA3D41-C234-D52A-F51A-D3766EC8155D}"/>
                </a:ext>
              </a:extLst>
            </p:cNvPr>
            <p:cNvSpPr txBox="1"/>
            <p:nvPr/>
          </p:nvSpPr>
          <p:spPr>
            <a:xfrm rot="-2700000">
              <a:off x="3410687" y="2240903"/>
              <a:ext cx="2333877" cy="393293"/>
            </a:xfrm>
            <a:prstGeom prst="rect">
              <a:avLst/>
            </a:prstGeom>
            <a:noFill/>
            <a:ln>
              <a:noFill/>
            </a:ln>
          </p:spPr>
          <p:txBody>
            <a:bodyPr spcFirstLastPara="1" wrap="square" lIns="121900" tIns="121900" rIns="121900" bIns="121900" anchor="ctr" anchorCtr="0">
              <a:noAutofit/>
            </a:bodyPr>
            <a:lstStyle/>
            <a:p>
              <a:pPr algn="ctr">
                <a:lnSpc>
                  <a:spcPct val="115000"/>
                </a:lnSpc>
              </a:pPr>
              <a:r>
                <a:rPr lang="en-GB" sz="2667" b="1">
                  <a:solidFill>
                    <a:srgbClr val="FFFFFF"/>
                  </a:solidFill>
                  <a:latin typeface="Calibri"/>
                  <a:ea typeface="Calibri"/>
                  <a:cs typeface="Calibri"/>
                  <a:sym typeface="Calibri"/>
                </a:rPr>
                <a:t>OPEN QUESTION</a:t>
              </a:r>
              <a:endParaRPr sz="2133" b="1">
                <a:solidFill>
                  <a:srgbClr val="FFFFFF"/>
                </a:solidFill>
                <a:latin typeface="Calibri"/>
                <a:ea typeface="Calibri"/>
                <a:cs typeface="Calibri"/>
                <a:sym typeface="Calibri"/>
              </a:endParaRPr>
            </a:p>
          </p:txBody>
        </p:sp>
        <p:sp>
          <p:nvSpPr>
            <p:cNvPr id="10" name="Google Shape;249;p36">
              <a:extLst>
                <a:ext uri="{FF2B5EF4-FFF2-40B4-BE49-F238E27FC236}">
                  <a16:creationId xmlns:a16="http://schemas.microsoft.com/office/drawing/2014/main" id="{436F0ADD-4AEF-FBC7-F0D5-85CEC647D1E3}"/>
                </a:ext>
              </a:extLst>
            </p:cNvPr>
            <p:cNvSpPr txBox="1"/>
            <p:nvPr/>
          </p:nvSpPr>
          <p:spPr>
            <a:xfrm rot="-2700000">
              <a:off x="3869931" y="2550697"/>
              <a:ext cx="2203628" cy="507420"/>
            </a:xfrm>
            <a:prstGeom prst="rect">
              <a:avLst/>
            </a:prstGeom>
            <a:noFill/>
            <a:ln>
              <a:noFill/>
            </a:ln>
          </p:spPr>
          <p:txBody>
            <a:bodyPr spcFirstLastPara="1" wrap="square" lIns="121900" tIns="121900" rIns="121900" bIns="121900" anchor="t" anchorCtr="0">
              <a:noAutofit/>
            </a:bodyPr>
            <a:lstStyle/>
            <a:p>
              <a:pPr>
                <a:spcAft>
                  <a:spcPts val="2133"/>
                </a:spcAft>
              </a:pPr>
              <a:r>
                <a:rPr lang="en-GB" sz="2400">
                  <a:latin typeface="Calibri"/>
                  <a:ea typeface="Calibri"/>
                  <a:cs typeface="Calibri"/>
                  <a:sym typeface="Calibri"/>
                </a:rPr>
                <a:t>Allows people to answer in their own words</a:t>
              </a:r>
              <a:r>
                <a:rPr lang="en-GB" sz="1200">
                  <a:latin typeface="Calibri"/>
                  <a:ea typeface="Calibri"/>
                  <a:cs typeface="Calibri"/>
                  <a:sym typeface="Calibri"/>
                </a:rPr>
                <a:t>.</a:t>
              </a:r>
              <a:endParaRPr sz="1200" b="1">
                <a:latin typeface="Calibri"/>
                <a:ea typeface="Calibri"/>
                <a:cs typeface="Calibri"/>
                <a:sym typeface="Calibri"/>
              </a:endParaRPr>
            </a:p>
          </p:txBody>
        </p:sp>
      </p:grpSp>
      <p:grpSp>
        <p:nvGrpSpPr>
          <p:cNvPr id="11" name="Google Shape;250;p36">
            <a:extLst>
              <a:ext uri="{FF2B5EF4-FFF2-40B4-BE49-F238E27FC236}">
                <a16:creationId xmlns:a16="http://schemas.microsoft.com/office/drawing/2014/main" id="{731C2BCC-559A-770F-B0C8-EFBB85AB13F5}"/>
              </a:ext>
            </a:extLst>
          </p:cNvPr>
          <p:cNvGrpSpPr/>
          <p:nvPr/>
        </p:nvGrpSpPr>
        <p:grpSpPr>
          <a:xfrm>
            <a:off x="263826" y="1614640"/>
            <a:ext cx="4793933" cy="5119467"/>
            <a:chOff x="139325" y="1304025"/>
            <a:chExt cx="3595450" cy="3839600"/>
          </a:xfrm>
        </p:grpSpPr>
        <p:pic>
          <p:nvPicPr>
            <p:cNvPr id="12" name="Google Shape;251;p36">
              <a:extLst>
                <a:ext uri="{FF2B5EF4-FFF2-40B4-BE49-F238E27FC236}">
                  <a16:creationId xmlns:a16="http://schemas.microsoft.com/office/drawing/2014/main" id="{DF85148F-72E0-BBE8-51C4-11A1BB7F1BF7}"/>
                </a:ext>
              </a:extLst>
            </p:cNvPr>
            <p:cNvPicPr preferRelativeResize="0"/>
            <p:nvPr/>
          </p:nvPicPr>
          <p:blipFill>
            <a:blip r:embed="rId7">
              <a:alphaModFix/>
            </a:blip>
            <a:stretch>
              <a:fillRect/>
            </a:stretch>
          </p:blipFill>
          <p:spPr>
            <a:xfrm>
              <a:off x="139325" y="1304025"/>
              <a:ext cx="3595450" cy="3595450"/>
            </a:xfrm>
            <a:prstGeom prst="rect">
              <a:avLst/>
            </a:prstGeom>
            <a:noFill/>
            <a:ln>
              <a:noFill/>
            </a:ln>
          </p:spPr>
        </p:pic>
        <p:sp>
          <p:nvSpPr>
            <p:cNvPr id="13" name="Google Shape;252;p36">
              <a:extLst>
                <a:ext uri="{FF2B5EF4-FFF2-40B4-BE49-F238E27FC236}">
                  <a16:creationId xmlns:a16="http://schemas.microsoft.com/office/drawing/2014/main" id="{5908708F-B917-155A-01B0-961AF62BBB28}"/>
                </a:ext>
              </a:extLst>
            </p:cNvPr>
            <p:cNvSpPr txBox="1"/>
            <p:nvPr/>
          </p:nvSpPr>
          <p:spPr>
            <a:xfrm>
              <a:off x="196325" y="4462925"/>
              <a:ext cx="3245700" cy="680700"/>
            </a:xfrm>
            <a:prstGeom prst="rect">
              <a:avLst/>
            </a:prstGeom>
            <a:noFill/>
            <a:ln>
              <a:noFill/>
            </a:ln>
          </p:spPr>
          <p:txBody>
            <a:bodyPr spcFirstLastPara="1" wrap="square" lIns="121900" tIns="121900" rIns="121900" bIns="121900" anchor="t" anchorCtr="0">
              <a:noAutofit/>
            </a:bodyPr>
            <a:lstStyle/>
            <a:p>
              <a:r>
                <a:rPr lang="en-GB" sz="3733" b="1">
                  <a:latin typeface="Calibri"/>
                  <a:ea typeface="Calibri"/>
                  <a:cs typeface="Calibri"/>
                  <a:sym typeface="Calibri"/>
                </a:rPr>
                <a:t>   CLOSED	  OPEN</a:t>
              </a:r>
              <a:endParaRPr sz="3733" b="1">
                <a:latin typeface="Calibri"/>
                <a:ea typeface="Calibri"/>
                <a:cs typeface="Calibri"/>
                <a:sym typeface="Calibri"/>
              </a:endParaRPr>
            </a:p>
          </p:txBody>
        </p:sp>
        <p:sp>
          <p:nvSpPr>
            <p:cNvPr id="14" name="Google Shape;253;p36">
              <a:extLst>
                <a:ext uri="{FF2B5EF4-FFF2-40B4-BE49-F238E27FC236}">
                  <a16:creationId xmlns:a16="http://schemas.microsoft.com/office/drawing/2014/main" id="{F29A849C-3AC0-9827-A020-685D16DD43D3}"/>
                </a:ext>
              </a:extLst>
            </p:cNvPr>
            <p:cNvSpPr/>
            <p:nvPr/>
          </p:nvSpPr>
          <p:spPr>
            <a:xfrm>
              <a:off x="971402" y="2197643"/>
              <a:ext cx="374100" cy="374100"/>
            </a:xfrm>
            <a:prstGeom prst="ellipse">
              <a:avLst/>
            </a:prstGeom>
            <a:solidFill>
              <a:srgbClr val="FFFFFF"/>
            </a:solid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p>
              <a:pPr algn="ctr"/>
              <a:r>
                <a:rPr lang="en-GB" sz="1600" b="1">
                  <a:solidFill>
                    <a:srgbClr val="0944A1"/>
                  </a:solidFill>
                  <a:latin typeface="Roboto"/>
                  <a:ea typeface="Roboto"/>
                  <a:cs typeface="Roboto"/>
                  <a:sym typeface="Roboto"/>
                </a:rPr>
                <a:t>1</a:t>
              </a:r>
              <a:endParaRPr sz="1600" b="1">
                <a:solidFill>
                  <a:srgbClr val="0944A1"/>
                </a:solidFill>
                <a:latin typeface="Roboto"/>
                <a:ea typeface="Roboto"/>
                <a:cs typeface="Roboto"/>
                <a:sym typeface="Roboto"/>
              </a:endParaRPr>
            </a:p>
          </p:txBody>
        </p:sp>
        <p:sp>
          <p:nvSpPr>
            <p:cNvPr id="15" name="Google Shape;254;p36">
              <a:extLst>
                <a:ext uri="{FF2B5EF4-FFF2-40B4-BE49-F238E27FC236}">
                  <a16:creationId xmlns:a16="http://schemas.microsoft.com/office/drawing/2014/main" id="{FAFD23FE-3A55-F07E-26E9-E410E171CB5E}"/>
                </a:ext>
              </a:extLst>
            </p:cNvPr>
            <p:cNvSpPr/>
            <p:nvPr/>
          </p:nvSpPr>
          <p:spPr>
            <a:xfrm>
              <a:off x="2694327" y="2332268"/>
              <a:ext cx="374100" cy="374100"/>
            </a:xfrm>
            <a:prstGeom prst="ellipse">
              <a:avLst/>
            </a:prstGeom>
            <a:solidFill>
              <a:srgbClr val="FFFFFF"/>
            </a:solid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p>
              <a:pPr algn="ctr"/>
              <a:r>
                <a:rPr lang="en-GB" sz="1600" b="1">
                  <a:solidFill>
                    <a:srgbClr val="0944A1"/>
                  </a:solidFill>
                  <a:latin typeface="Roboto"/>
                  <a:ea typeface="Roboto"/>
                  <a:cs typeface="Roboto"/>
                  <a:sym typeface="Roboto"/>
                </a:rPr>
                <a:t>2</a:t>
              </a:r>
              <a:endParaRPr sz="1600" b="1">
                <a:solidFill>
                  <a:srgbClr val="0944A1"/>
                </a:solidFill>
                <a:latin typeface="Roboto"/>
                <a:ea typeface="Roboto"/>
                <a:cs typeface="Roboto"/>
                <a:sym typeface="Roboto"/>
              </a:endParaRPr>
            </a:p>
          </p:txBody>
        </p:sp>
      </p:grpSp>
      <p:grpSp>
        <p:nvGrpSpPr>
          <p:cNvPr id="16" name="Google Shape;255;p36">
            <a:extLst>
              <a:ext uri="{FF2B5EF4-FFF2-40B4-BE49-F238E27FC236}">
                <a16:creationId xmlns:a16="http://schemas.microsoft.com/office/drawing/2014/main" id="{11CAAAC1-950E-987A-F79E-2B1B616A192E}"/>
              </a:ext>
            </a:extLst>
          </p:cNvPr>
          <p:cNvGrpSpPr/>
          <p:nvPr/>
        </p:nvGrpSpPr>
        <p:grpSpPr>
          <a:xfrm>
            <a:off x="5582527" y="5529874"/>
            <a:ext cx="6239633" cy="980033"/>
            <a:chOff x="4128350" y="4240450"/>
            <a:chExt cx="4679725" cy="735025"/>
          </a:xfrm>
        </p:grpSpPr>
        <p:sp>
          <p:nvSpPr>
            <p:cNvPr id="17" name="Google Shape;256;p36">
              <a:extLst>
                <a:ext uri="{FF2B5EF4-FFF2-40B4-BE49-F238E27FC236}">
                  <a16:creationId xmlns:a16="http://schemas.microsoft.com/office/drawing/2014/main" id="{1C40B66C-3D86-F5D3-B6E2-C3918E3ACE81}"/>
                </a:ext>
              </a:extLst>
            </p:cNvPr>
            <p:cNvSpPr/>
            <p:nvPr/>
          </p:nvSpPr>
          <p:spPr>
            <a:xfrm>
              <a:off x="4128350" y="4240450"/>
              <a:ext cx="352424" cy="734882"/>
            </a:xfrm>
            <a:prstGeom prst="rect">
              <a:avLst/>
            </a:prstGeom>
          </p:spPr>
          <p:txBody>
            <a:bodyPr>
              <a:prstTxWarp prst="textPlain">
                <a:avLst/>
              </a:prstTxWarp>
            </a:bodyPr>
            <a:lstStyle/>
            <a:p>
              <a:pPr lvl="0" algn="ctr"/>
              <a:r>
                <a:rPr sz="2400" b="1">
                  <a:ln w="9525" cap="flat" cmpd="sng">
                    <a:solidFill>
                      <a:schemeClr val="dk2"/>
                    </a:solidFill>
                    <a:prstDash val="solid"/>
                    <a:round/>
                    <a:headEnd type="none" w="sm" len="sm"/>
                    <a:tailEnd type="none" w="sm" len="sm"/>
                  </a:ln>
                  <a:solidFill>
                    <a:srgbClr val="0B5394"/>
                  </a:solidFill>
                  <a:latin typeface="Calibri"/>
                </a:rPr>
                <a:t>?</a:t>
              </a:r>
            </a:p>
          </p:txBody>
        </p:sp>
        <p:sp>
          <p:nvSpPr>
            <p:cNvPr id="18" name="Google Shape;257;p36">
              <a:extLst>
                <a:ext uri="{FF2B5EF4-FFF2-40B4-BE49-F238E27FC236}">
                  <a16:creationId xmlns:a16="http://schemas.microsoft.com/office/drawing/2014/main" id="{8D45F279-28CC-B860-81B8-0C0B4FC37393}"/>
                </a:ext>
              </a:extLst>
            </p:cNvPr>
            <p:cNvSpPr txBox="1"/>
            <p:nvPr/>
          </p:nvSpPr>
          <p:spPr>
            <a:xfrm>
              <a:off x="4646175" y="4410575"/>
              <a:ext cx="4161900" cy="564900"/>
            </a:xfrm>
            <a:prstGeom prst="rect">
              <a:avLst/>
            </a:prstGeom>
            <a:noFill/>
            <a:ln>
              <a:noFill/>
            </a:ln>
          </p:spPr>
          <p:txBody>
            <a:bodyPr spcFirstLastPara="1" wrap="square" lIns="121900" tIns="121900" rIns="121900" bIns="121900" anchor="t" anchorCtr="0">
              <a:noAutofit/>
            </a:bodyPr>
            <a:lstStyle/>
            <a:p>
              <a:r>
                <a:rPr lang="en-GB" sz="2400">
                  <a:latin typeface="Calibri"/>
                  <a:ea typeface="Calibri"/>
                  <a:cs typeface="Calibri"/>
                  <a:sym typeface="Calibri"/>
                </a:rPr>
                <a:t>DID YOUR GROUP PICK AN OPEN OR CLOSED QUESTION?</a:t>
              </a:r>
              <a:endParaRPr sz="2400">
                <a:latin typeface="Calibri"/>
                <a:ea typeface="Calibri"/>
                <a:cs typeface="Calibri"/>
                <a:sym typeface="Calibri"/>
              </a:endParaRPr>
            </a:p>
          </p:txBody>
        </p:sp>
      </p:grpSp>
      <p:grpSp>
        <p:nvGrpSpPr>
          <p:cNvPr id="19" name="Google Shape;258;p36">
            <a:extLst>
              <a:ext uri="{FF2B5EF4-FFF2-40B4-BE49-F238E27FC236}">
                <a16:creationId xmlns:a16="http://schemas.microsoft.com/office/drawing/2014/main" id="{BAA997C6-DB81-CE01-4AD5-ED5C3FF027B3}"/>
              </a:ext>
            </a:extLst>
          </p:cNvPr>
          <p:cNvGrpSpPr/>
          <p:nvPr/>
        </p:nvGrpSpPr>
        <p:grpSpPr>
          <a:xfrm>
            <a:off x="5057774" y="1710340"/>
            <a:ext cx="3793452" cy="3396000"/>
            <a:chOff x="1293736" y="1258050"/>
            <a:chExt cx="2845089" cy="2547000"/>
          </a:xfrm>
        </p:grpSpPr>
        <p:sp>
          <p:nvSpPr>
            <p:cNvPr id="20" name="Google Shape;259;p36">
              <a:extLst>
                <a:ext uri="{FF2B5EF4-FFF2-40B4-BE49-F238E27FC236}">
                  <a16:creationId xmlns:a16="http://schemas.microsoft.com/office/drawing/2014/main" id="{E8D5A5FE-C3EA-1ED3-FCFC-E62B7F33D6C2}"/>
                </a:ext>
              </a:extLst>
            </p:cNvPr>
            <p:cNvSpPr/>
            <p:nvPr/>
          </p:nvSpPr>
          <p:spPr>
            <a:xfrm rot="2700000">
              <a:off x="2286374" y="1011412"/>
              <a:ext cx="561726" cy="3040276"/>
            </a:xfrm>
            <a:prstGeom prst="roundRect">
              <a:avLst>
                <a:gd name="adj" fmla="val 50000"/>
              </a:avLst>
            </a:prstGeom>
            <a:solidFill>
              <a:srgbClr val="0944A1"/>
            </a:solidFill>
            <a:ln>
              <a:noFill/>
            </a:ln>
          </p:spPr>
          <p:txBody>
            <a:bodyPr spcFirstLastPara="1" wrap="square" lIns="121900" tIns="121900" rIns="121900" bIns="121900" anchor="ctr" anchorCtr="0">
              <a:noAutofit/>
            </a:bodyPr>
            <a:lstStyle/>
            <a:p>
              <a:endParaRPr sz="2400"/>
            </a:p>
          </p:txBody>
        </p:sp>
        <p:sp>
          <p:nvSpPr>
            <p:cNvPr id="21" name="Google Shape;260;p36">
              <a:extLst>
                <a:ext uri="{FF2B5EF4-FFF2-40B4-BE49-F238E27FC236}">
                  <a16:creationId xmlns:a16="http://schemas.microsoft.com/office/drawing/2014/main" id="{23219486-3BA6-02E8-5619-D9EC3EB2C871}"/>
                </a:ext>
              </a:extLst>
            </p:cNvPr>
            <p:cNvSpPr/>
            <p:nvPr/>
          </p:nvSpPr>
          <p:spPr>
            <a:xfrm>
              <a:off x="1510752" y="3205393"/>
              <a:ext cx="374100" cy="374100"/>
            </a:xfrm>
            <a:prstGeom prst="ellipse">
              <a:avLst/>
            </a:prstGeom>
            <a:solidFill>
              <a:srgbClr val="FFFFFF"/>
            </a:solid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p>
              <a:pPr algn="ctr"/>
              <a:r>
                <a:rPr lang="en-GB" sz="1600" b="1">
                  <a:solidFill>
                    <a:srgbClr val="0944A1"/>
                  </a:solidFill>
                  <a:latin typeface="Roboto"/>
                  <a:ea typeface="Roboto"/>
                  <a:cs typeface="Roboto"/>
                  <a:sym typeface="Roboto"/>
                </a:rPr>
                <a:t>1</a:t>
              </a:r>
              <a:endParaRPr sz="1600" b="1">
                <a:solidFill>
                  <a:srgbClr val="0944A1"/>
                </a:solidFill>
                <a:latin typeface="Roboto"/>
                <a:ea typeface="Roboto"/>
                <a:cs typeface="Roboto"/>
                <a:sym typeface="Roboto"/>
              </a:endParaRPr>
            </a:p>
          </p:txBody>
        </p:sp>
        <p:sp>
          <p:nvSpPr>
            <p:cNvPr id="22" name="Google Shape;261;p36">
              <a:extLst>
                <a:ext uri="{FF2B5EF4-FFF2-40B4-BE49-F238E27FC236}">
                  <a16:creationId xmlns:a16="http://schemas.microsoft.com/office/drawing/2014/main" id="{6F1B39D8-B6C2-6730-6AFA-6FDA01BF44AB}"/>
                </a:ext>
              </a:extLst>
            </p:cNvPr>
            <p:cNvSpPr txBox="1"/>
            <p:nvPr/>
          </p:nvSpPr>
          <p:spPr>
            <a:xfrm rot="-2700000">
              <a:off x="1501398" y="2241353"/>
              <a:ext cx="2332604" cy="393293"/>
            </a:xfrm>
            <a:prstGeom prst="rect">
              <a:avLst/>
            </a:prstGeom>
            <a:noFill/>
            <a:ln>
              <a:noFill/>
            </a:ln>
          </p:spPr>
          <p:txBody>
            <a:bodyPr spcFirstLastPara="1" wrap="square" lIns="121900" tIns="121900" rIns="121900" bIns="121900" anchor="ctr" anchorCtr="0">
              <a:noAutofit/>
            </a:bodyPr>
            <a:lstStyle/>
            <a:p>
              <a:pPr algn="ctr">
                <a:lnSpc>
                  <a:spcPct val="115000"/>
                </a:lnSpc>
              </a:pPr>
              <a:r>
                <a:rPr lang="en-GB" sz="2667" b="1">
                  <a:solidFill>
                    <a:srgbClr val="FFFFFF"/>
                  </a:solidFill>
                  <a:latin typeface="Calibri"/>
                  <a:ea typeface="Calibri"/>
                  <a:cs typeface="Calibri"/>
                  <a:sym typeface="Calibri"/>
                </a:rPr>
                <a:t>CLOSED QUESTION</a:t>
              </a:r>
              <a:endParaRPr sz="2133" b="1">
                <a:solidFill>
                  <a:srgbClr val="FFFFFF"/>
                </a:solidFill>
                <a:latin typeface="Calibri"/>
                <a:ea typeface="Calibri"/>
                <a:cs typeface="Calibri"/>
                <a:sym typeface="Calibri"/>
              </a:endParaRPr>
            </a:p>
          </p:txBody>
        </p:sp>
        <p:sp>
          <p:nvSpPr>
            <p:cNvPr id="23" name="Google Shape;262;p36">
              <a:extLst>
                <a:ext uri="{FF2B5EF4-FFF2-40B4-BE49-F238E27FC236}">
                  <a16:creationId xmlns:a16="http://schemas.microsoft.com/office/drawing/2014/main" id="{2C8C7221-E3B5-F10C-ACD9-37F93F038F23}"/>
                </a:ext>
              </a:extLst>
            </p:cNvPr>
            <p:cNvSpPr txBox="1"/>
            <p:nvPr/>
          </p:nvSpPr>
          <p:spPr>
            <a:xfrm rot="-2700000">
              <a:off x="1935107" y="2491291"/>
              <a:ext cx="2371636" cy="507420"/>
            </a:xfrm>
            <a:prstGeom prst="rect">
              <a:avLst/>
            </a:prstGeom>
            <a:noFill/>
            <a:ln>
              <a:noFill/>
            </a:ln>
          </p:spPr>
          <p:txBody>
            <a:bodyPr spcFirstLastPara="1" wrap="square" lIns="121900" tIns="121900" rIns="121900" bIns="121900" anchor="t" anchorCtr="0">
              <a:noAutofit/>
            </a:bodyPr>
            <a:lstStyle/>
            <a:p>
              <a:pPr>
                <a:spcAft>
                  <a:spcPts val="2133"/>
                </a:spcAft>
              </a:pPr>
              <a:r>
                <a:rPr lang="en-GB" sz="2400">
                  <a:latin typeface="Calibri"/>
                  <a:ea typeface="Calibri"/>
                  <a:cs typeface="Calibri"/>
                  <a:sym typeface="Calibri"/>
                </a:rPr>
                <a:t>A question that only allows people to answer yes or no.</a:t>
              </a:r>
              <a:endParaRPr sz="2400" b="1">
                <a:latin typeface="Calibri"/>
                <a:ea typeface="Calibri"/>
                <a:cs typeface="Calibri"/>
                <a:sym typeface="Calibri"/>
              </a:endParaRPr>
            </a:p>
          </p:txBody>
        </p:sp>
      </p:grpSp>
    </p:spTree>
    <p:extLst>
      <p:ext uri="{BB962C8B-B14F-4D97-AF65-F5344CB8AC3E}">
        <p14:creationId xmlns:p14="http://schemas.microsoft.com/office/powerpoint/2010/main" val="1481814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4" name="Picture 14">
            <a:extLst>
              <a:ext uri="{FF2B5EF4-FFF2-40B4-BE49-F238E27FC236}">
                <a16:creationId xmlns:a16="http://schemas.microsoft.com/office/drawing/2014/main" id="{73D5B6BC-683E-D6E4-2B44-A9B9B7AF5C5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t="26598" b="34981"/>
          <a:stretch>
            <a:fillRect/>
          </a:stretch>
        </p:blipFill>
        <p:spPr>
          <a:xfrm>
            <a:off x="101600" y="228601"/>
            <a:ext cx="12090400" cy="6400799"/>
          </a:xfrm>
          <a:prstGeom prst="rect">
            <a:avLst/>
          </a:prstGeom>
        </p:spPr>
      </p:pic>
      <p:pic>
        <p:nvPicPr>
          <p:cNvPr id="5" name="Picture 14">
            <a:extLst>
              <a:ext uri="{FF2B5EF4-FFF2-40B4-BE49-F238E27FC236}">
                <a16:creationId xmlns:a16="http://schemas.microsoft.com/office/drawing/2014/main" id="{940E87ED-A995-EA5B-D12C-1A9261586CC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t="26598" b="34981"/>
          <a:stretch>
            <a:fillRect/>
          </a:stretch>
        </p:blipFill>
        <p:spPr>
          <a:xfrm>
            <a:off x="0" y="345724"/>
            <a:ext cx="12192000" cy="834891"/>
          </a:xfrm>
          <a:prstGeom prst="rect">
            <a:avLst/>
          </a:prstGeom>
        </p:spPr>
      </p:pic>
      <p:sp>
        <p:nvSpPr>
          <p:cNvPr id="2" name="Title 1">
            <a:extLst>
              <a:ext uri="{FF2B5EF4-FFF2-40B4-BE49-F238E27FC236}">
                <a16:creationId xmlns:a16="http://schemas.microsoft.com/office/drawing/2014/main" id="{24C9040A-59DA-493D-00C0-735781C90A97}"/>
              </a:ext>
            </a:extLst>
          </p:cNvPr>
          <p:cNvSpPr>
            <a:spLocks noGrp="1"/>
          </p:cNvSpPr>
          <p:nvPr>
            <p:ph type="title"/>
          </p:nvPr>
        </p:nvSpPr>
        <p:spPr>
          <a:xfrm>
            <a:off x="838200" y="450431"/>
            <a:ext cx="10515600" cy="625475"/>
          </a:xfrm>
        </p:spPr>
        <p:txBody>
          <a:bodyPr>
            <a:noAutofit/>
          </a:bodyPr>
          <a:lstStyle/>
          <a:p>
            <a:pPr algn="ctr"/>
            <a:r>
              <a:rPr lang="en-GB" sz="4000" b="1">
                <a:latin typeface="+mn-lt"/>
              </a:rPr>
              <a:t>The difference between open &amp; closed questions </a:t>
            </a:r>
          </a:p>
        </p:txBody>
      </p:sp>
      <p:pic>
        <p:nvPicPr>
          <p:cNvPr id="8" name="Google Shape;278;p38">
            <a:extLst>
              <a:ext uri="{FF2B5EF4-FFF2-40B4-BE49-F238E27FC236}">
                <a16:creationId xmlns:a16="http://schemas.microsoft.com/office/drawing/2014/main" id="{D1335D94-C1AD-4B22-C994-F4272A1AF560}"/>
              </a:ext>
            </a:extLst>
          </p:cNvPr>
          <p:cNvPicPr preferRelativeResize="0"/>
          <p:nvPr/>
        </p:nvPicPr>
        <p:blipFill rotWithShape="1">
          <a:blip r:embed="rId7">
            <a:alphaModFix/>
          </a:blip>
          <a:srcRect l="54437" t="24155" b="4862"/>
          <a:stretch/>
        </p:blipFill>
        <p:spPr>
          <a:xfrm>
            <a:off x="9490334" y="1657668"/>
            <a:ext cx="1590865" cy="1980633"/>
          </a:xfrm>
          <a:prstGeom prst="rect">
            <a:avLst/>
          </a:prstGeom>
          <a:noFill/>
          <a:ln>
            <a:noFill/>
          </a:ln>
        </p:spPr>
      </p:pic>
      <p:pic>
        <p:nvPicPr>
          <p:cNvPr id="9" name="Google Shape;279;p38">
            <a:extLst>
              <a:ext uri="{FF2B5EF4-FFF2-40B4-BE49-F238E27FC236}">
                <a16:creationId xmlns:a16="http://schemas.microsoft.com/office/drawing/2014/main" id="{3C7931F3-4F5B-4962-C084-C6F4684DDF4E}"/>
              </a:ext>
            </a:extLst>
          </p:cNvPr>
          <p:cNvPicPr preferRelativeResize="0"/>
          <p:nvPr/>
        </p:nvPicPr>
        <p:blipFill rotWithShape="1">
          <a:blip r:embed="rId7">
            <a:alphaModFix/>
          </a:blip>
          <a:srcRect r="53904" b="25104"/>
          <a:stretch/>
        </p:blipFill>
        <p:spPr>
          <a:xfrm>
            <a:off x="1326220" y="1657668"/>
            <a:ext cx="1590880" cy="1980633"/>
          </a:xfrm>
          <a:prstGeom prst="rect">
            <a:avLst/>
          </a:prstGeom>
          <a:noFill/>
          <a:ln>
            <a:noFill/>
          </a:ln>
        </p:spPr>
      </p:pic>
      <p:sp>
        <p:nvSpPr>
          <p:cNvPr id="10" name="Google Shape;280;p38">
            <a:extLst>
              <a:ext uri="{FF2B5EF4-FFF2-40B4-BE49-F238E27FC236}">
                <a16:creationId xmlns:a16="http://schemas.microsoft.com/office/drawing/2014/main" id="{BF46DC56-D93E-31A6-8946-6F854D9DB627}"/>
              </a:ext>
            </a:extLst>
          </p:cNvPr>
          <p:cNvSpPr/>
          <p:nvPr/>
        </p:nvSpPr>
        <p:spPr>
          <a:xfrm>
            <a:off x="314100" y="3664567"/>
            <a:ext cx="5165200" cy="1134400"/>
          </a:xfrm>
          <a:prstGeom prst="roundRect">
            <a:avLst>
              <a:gd name="adj" fmla="val 16667"/>
            </a:avLst>
          </a:prstGeom>
          <a:solidFill>
            <a:srgbClr val="B6D7A8"/>
          </a:solidFill>
          <a:ln w="9525"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r>
              <a:rPr lang="en-GB" sz="2400"/>
              <a:t>GOOD </a:t>
            </a:r>
            <a:r>
              <a:rPr lang="en-GB" sz="2400" b="1"/>
              <a:t>OPEN</a:t>
            </a:r>
            <a:r>
              <a:rPr lang="en-GB" sz="2400"/>
              <a:t> QUESTION</a:t>
            </a:r>
            <a:endParaRPr sz="2400"/>
          </a:p>
        </p:txBody>
      </p:sp>
      <p:sp>
        <p:nvSpPr>
          <p:cNvPr id="11" name="Google Shape;281;p38">
            <a:extLst>
              <a:ext uri="{FF2B5EF4-FFF2-40B4-BE49-F238E27FC236}">
                <a16:creationId xmlns:a16="http://schemas.microsoft.com/office/drawing/2014/main" id="{5C5371B3-46AA-E625-D6BC-F729188249EB}"/>
              </a:ext>
            </a:extLst>
          </p:cNvPr>
          <p:cNvSpPr/>
          <p:nvPr/>
        </p:nvSpPr>
        <p:spPr>
          <a:xfrm>
            <a:off x="279200" y="5333600"/>
            <a:ext cx="5165200" cy="1134400"/>
          </a:xfrm>
          <a:prstGeom prst="roundRect">
            <a:avLst>
              <a:gd name="adj" fmla="val 16667"/>
            </a:avLst>
          </a:prstGeom>
          <a:solidFill>
            <a:srgbClr val="B6D7A8"/>
          </a:solidFill>
          <a:ln w="9525"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r>
              <a:rPr lang="en-GB" sz="2400"/>
              <a:t>GOOD </a:t>
            </a:r>
            <a:r>
              <a:rPr lang="en-GB" sz="2400" b="1"/>
              <a:t>CLOSED</a:t>
            </a:r>
            <a:r>
              <a:rPr lang="en-GB" sz="2400"/>
              <a:t> QUESTION</a:t>
            </a:r>
            <a:endParaRPr sz="2400"/>
          </a:p>
        </p:txBody>
      </p:sp>
      <p:sp>
        <p:nvSpPr>
          <p:cNvPr id="12" name="Google Shape;282;p38">
            <a:extLst>
              <a:ext uri="{FF2B5EF4-FFF2-40B4-BE49-F238E27FC236}">
                <a16:creationId xmlns:a16="http://schemas.microsoft.com/office/drawing/2014/main" id="{0D7EF378-366C-D986-CD26-A7C1D3542833}"/>
              </a:ext>
            </a:extLst>
          </p:cNvPr>
          <p:cNvSpPr/>
          <p:nvPr/>
        </p:nvSpPr>
        <p:spPr>
          <a:xfrm>
            <a:off x="6753600" y="5228900"/>
            <a:ext cx="5165200" cy="1134400"/>
          </a:xfrm>
          <a:prstGeom prst="roundRect">
            <a:avLst>
              <a:gd name="adj" fmla="val 16667"/>
            </a:avLst>
          </a:prstGeom>
          <a:solidFill>
            <a:srgbClr val="EA9999"/>
          </a:solidFill>
          <a:ln w="9525"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r>
              <a:rPr lang="en-GB" sz="2400"/>
              <a:t>BAD </a:t>
            </a:r>
            <a:r>
              <a:rPr lang="en-GB" sz="2400" b="1"/>
              <a:t>CLOSED</a:t>
            </a:r>
            <a:r>
              <a:rPr lang="en-GB" sz="2400"/>
              <a:t> QUESTION</a:t>
            </a:r>
            <a:endParaRPr sz="2400"/>
          </a:p>
        </p:txBody>
      </p:sp>
      <p:sp>
        <p:nvSpPr>
          <p:cNvPr id="13" name="Google Shape;283;p38">
            <a:extLst>
              <a:ext uri="{FF2B5EF4-FFF2-40B4-BE49-F238E27FC236}">
                <a16:creationId xmlns:a16="http://schemas.microsoft.com/office/drawing/2014/main" id="{5E4D07F8-5F6C-3F77-CF94-5015588088A2}"/>
              </a:ext>
            </a:extLst>
          </p:cNvPr>
          <p:cNvSpPr/>
          <p:nvPr/>
        </p:nvSpPr>
        <p:spPr>
          <a:xfrm>
            <a:off x="6753600" y="3638300"/>
            <a:ext cx="5165200" cy="1134400"/>
          </a:xfrm>
          <a:prstGeom prst="roundRect">
            <a:avLst>
              <a:gd name="adj" fmla="val 16667"/>
            </a:avLst>
          </a:prstGeom>
          <a:solidFill>
            <a:srgbClr val="EA9999"/>
          </a:solidFill>
          <a:ln w="9525"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r>
              <a:rPr lang="en-GB" sz="2400"/>
              <a:t>BAD </a:t>
            </a:r>
            <a:r>
              <a:rPr lang="en-GB" sz="2400" b="1"/>
              <a:t>OPEN</a:t>
            </a:r>
            <a:r>
              <a:rPr lang="en-GB" sz="2400"/>
              <a:t> QUESTION</a:t>
            </a:r>
            <a:endParaRPr sz="2400"/>
          </a:p>
        </p:txBody>
      </p:sp>
    </p:spTree>
    <p:extLst>
      <p:ext uri="{BB962C8B-B14F-4D97-AF65-F5344CB8AC3E}">
        <p14:creationId xmlns:p14="http://schemas.microsoft.com/office/powerpoint/2010/main" val="5675191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4" name="Picture 14">
            <a:extLst>
              <a:ext uri="{FF2B5EF4-FFF2-40B4-BE49-F238E27FC236}">
                <a16:creationId xmlns:a16="http://schemas.microsoft.com/office/drawing/2014/main" id="{73D5B6BC-683E-D6E4-2B44-A9B9B7AF5C5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t="26598" b="34981"/>
          <a:stretch>
            <a:fillRect/>
          </a:stretch>
        </p:blipFill>
        <p:spPr>
          <a:xfrm>
            <a:off x="101600" y="228601"/>
            <a:ext cx="12090400" cy="6400799"/>
          </a:xfrm>
          <a:prstGeom prst="rect">
            <a:avLst/>
          </a:prstGeom>
        </p:spPr>
      </p:pic>
      <p:pic>
        <p:nvPicPr>
          <p:cNvPr id="5" name="Picture 14">
            <a:extLst>
              <a:ext uri="{FF2B5EF4-FFF2-40B4-BE49-F238E27FC236}">
                <a16:creationId xmlns:a16="http://schemas.microsoft.com/office/drawing/2014/main" id="{940E87ED-A995-EA5B-D12C-1A9261586CC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t="26598" b="34981"/>
          <a:stretch>
            <a:fillRect/>
          </a:stretch>
        </p:blipFill>
        <p:spPr>
          <a:xfrm>
            <a:off x="0" y="345724"/>
            <a:ext cx="12192000" cy="834891"/>
          </a:xfrm>
          <a:prstGeom prst="rect">
            <a:avLst/>
          </a:prstGeom>
        </p:spPr>
      </p:pic>
      <p:sp>
        <p:nvSpPr>
          <p:cNvPr id="2" name="Title 1">
            <a:extLst>
              <a:ext uri="{FF2B5EF4-FFF2-40B4-BE49-F238E27FC236}">
                <a16:creationId xmlns:a16="http://schemas.microsoft.com/office/drawing/2014/main" id="{24C9040A-59DA-493D-00C0-735781C90A97}"/>
              </a:ext>
            </a:extLst>
          </p:cNvPr>
          <p:cNvSpPr>
            <a:spLocks noGrp="1"/>
          </p:cNvSpPr>
          <p:nvPr>
            <p:ph type="title"/>
          </p:nvPr>
        </p:nvSpPr>
        <p:spPr>
          <a:xfrm>
            <a:off x="838200" y="450431"/>
            <a:ext cx="10515600" cy="625475"/>
          </a:xfrm>
        </p:spPr>
        <p:txBody>
          <a:bodyPr>
            <a:noAutofit/>
          </a:bodyPr>
          <a:lstStyle/>
          <a:p>
            <a:pPr algn="ctr"/>
            <a:r>
              <a:rPr lang="en-GB" sz="5400" b="1">
                <a:latin typeface="+mn-lt"/>
              </a:rPr>
              <a:t>Using a pre-identified Theme</a:t>
            </a:r>
            <a:endParaRPr lang="en-GB" sz="5400" b="1">
              <a:latin typeface="Calibri"/>
              <a:cs typeface="Calibri"/>
            </a:endParaRPr>
          </a:p>
        </p:txBody>
      </p:sp>
      <p:sp>
        <p:nvSpPr>
          <p:cNvPr id="7" name="TextBox 6">
            <a:extLst>
              <a:ext uri="{FF2B5EF4-FFF2-40B4-BE49-F238E27FC236}">
                <a16:creationId xmlns:a16="http://schemas.microsoft.com/office/drawing/2014/main" id="{6AED0FE0-B52F-39A8-940F-5F2573CA781C}"/>
              </a:ext>
            </a:extLst>
          </p:cNvPr>
          <p:cNvSpPr txBox="1"/>
          <p:nvPr/>
        </p:nvSpPr>
        <p:spPr>
          <a:xfrm>
            <a:off x="463296" y="1559338"/>
            <a:ext cx="10890504" cy="4524315"/>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GB" sz="2400" dirty="0">
                <a:ea typeface="Times New Roman" panose="02020603050405020304" pitchFamily="18" charset="0"/>
                <a:cs typeface="Times New Roman"/>
              </a:rPr>
              <a:t>This toolkit can be used to support children and young people to undertake research on </a:t>
            </a:r>
            <a:r>
              <a:rPr lang="en-GB" sz="2400" b="1" dirty="0">
                <a:ea typeface="Times New Roman" panose="02020603050405020304" pitchFamily="18" charset="0"/>
                <a:cs typeface="Times New Roman"/>
              </a:rPr>
              <a:t>any particular theme</a:t>
            </a:r>
            <a:r>
              <a:rPr lang="en-GB" sz="2400" dirty="0">
                <a:ea typeface="Times New Roman" panose="02020603050405020304" pitchFamily="18" charset="0"/>
                <a:cs typeface="Times New Roman"/>
              </a:rPr>
              <a:t>. </a:t>
            </a:r>
            <a:endParaRPr lang="en-US" dirty="0">
              <a:ea typeface="Times New Roman" panose="02020603050405020304" pitchFamily="18" charset="0"/>
              <a:cs typeface="Calibri" panose="020F0502020204030204"/>
            </a:endParaRPr>
          </a:p>
          <a:p>
            <a:pPr marL="342900" indent="-342900">
              <a:buFont typeface="Arial" panose="020B0604020202020204" pitchFamily="34" charset="0"/>
              <a:buChar char="•"/>
            </a:pPr>
            <a:endParaRPr lang="en-GB" sz="2400" dirty="0">
              <a:ea typeface="Times New Roman" panose="02020603050405020304" pitchFamily="18" charset="0"/>
              <a:cs typeface="Times New Roman"/>
            </a:endParaRPr>
          </a:p>
          <a:p>
            <a:pPr marL="342900" indent="-342900">
              <a:buFont typeface="Arial" panose="020B0604020202020204" pitchFamily="34" charset="0"/>
              <a:buChar char="•"/>
            </a:pPr>
            <a:r>
              <a:rPr lang="en-GB" sz="2400" dirty="0">
                <a:cs typeface="Times New Roman"/>
              </a:rPr>
              <a:t>Sometimes, the topic may already be identified and this toolkit can be worked through - however additional information on the identified topic will be required to ensure that the children and young people can genuinely participate in the research process. </a:t>
            </a:r>
          </a:p>
          <a:p>
            <a:pPr marL="342900" indent="-342900">
              <a:buFont typeface="Arial" panose="020B0604020202020204" pitchFamily="34" charset="0"/>
              <a:buChar char="•"/>
            </a:pPr>
            <a:endParaRPr lang="en-GB" sz="2400" dirty="0">
              <a:cs typeface="Times New Roman"/>
            </a:endParaRPr>
          </a:p>
          <a:p>
            <a:pPr marL="342900" indent="-342900">
              <a:buFont typeface="Arial" panose="020B0604020202020204" pitchFamily="34" charset="0"/>
              <a:buChar char="•"/>
            </a:pPr>
            <a:r>
              <a:rPr lang="en-GB" sz="2400" dirty="0">
                <a:cs typeface="Times New Roman"/>
              </a:rPr>
              <a:t>If you already have a topic identified, you may wish to use the blank template slides at the end of this toolkit to add in information on the topic as appropriate. </a:t>
            </a:r>
          </a:p>
          <a:p>
            <a:pPr marL="342900" indent="-342900">
              <a:buFont typeface="Arial" panose="020B0604020202020204" pitchFamily="34" charset="0"/>
              <a:buChar char="•"/>
            </a:pPr>
            <a:endParaRPr lang="en-GB" sz="2400" dirty="0">
              <a:cs typeface="Times New Roman"/>
            </a:endParaRPr>
          </a:p>
          <a:p>
            <a:pPr marL="342900" indent="-342900">
              <a:buFont typeface="Arial" panose="020B0604020202020204" pitchFamily="34" charset="0"/>
              <a:buChar char="•"/>
            </a:pPr>
            <a:endParaRPr lang="en-GB" sz="2400" dirty="0">
              <a:cs typeface="Times New Roman"/>
            </a:endParaRPr>
          </a:p>
        </p:txBody>
      </p:sp>
    </p:spTree>
    <p:extLst>
      <p:ext uri="{BB962C8B-B14F-4D97-AF65-F5344CB8AC3E}">
        <p14:creationId xmlns:p14="http://schemas.microsoft.com/office/powerpoint/2010/main" val="34040048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4" name="Picture 14">
            <a:extLst>
              <a:ext uri="{FF2B5EF4-FFF2-40B4-BE49-F238E27FC236}">
                <a16:creationId xmlns:a16="http://schemas.microsoft.com/office/drawing/2014/main" id="{73D5B6BC-683E-D6E4-2B44-A9B9B7AF5C5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t="26598" b="34981"/>
          <a:stretch>
            <a:fillRect/>
          </a:stretch>
        </p:blipFill>
        <p:spPr>
          <a:xfrm>
            <a:off x="101600" y="228601"/>
            <a:ext cx="12090400" cy="6400799"/>
          </a:xfrm>
          <a:prstGeom prst="rect">
            <a:avLst/>
          </a:prstGeom>
        </p:spPr>
      </p:pic>
      <p:pic>
        <p:nvPicPr>
          <p:cNvPr id="5" name="Picture 14">
            <a:extLst>
              <a:ext uri="{FF2B5EF4-FFF2-40B4-BE49-F238E27FC236}">
                <a16:creationId xmlns:a16="http://schemas.microsoft.com/office/drawing/2014/main" id="{940E87ED-A995-EA5B-D12C-1A9261586CC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t="26598" b="34981"/>
          <a:stretch>
            <a:fillRect/>
          </a:stretch>
        </p:blipFill>
        <p:spPr>
          <a:xfrm>
            <a:off x="0" y="345724"/>
            <a:ext cx="12192000" cy="834891"/>
          </a:xfrm>
          <a:prstGeom prst="rect">
            <a:avLst/>
          </a:prstGeom>
        </p:spPr>
      </p:pic>
      <p:sp>
        <p:nvSpPr>
          <p:cNvPr id="2" name="Title 1">
            <a:extLst>
              <a:ext uri="{FF2B5EF4-FFF2-40B4-BE49-F238E27FC236}">
                <a16:creationId xmlns:a16="http://schemas.microsoft.com/office/drawing/2014/main" id="{24C9040A-59DA-493D-00C0-735781C90A97}"/>
              </a:ext>
            </a:extLst>
          </p:cNvPr>
          <p:cNvSpPr>
            <a:spLocks noGrp="1"/>
          </p:cNvSpPr>
          <p:nvPr>
            <p:ph type="title"/>
          </p:nvPr>
        </p:nvSpPr>
        <p:spPr>
          <a:xfrm>
            <a:off x="838200" y="450431"/>
            <a:ext cx="10515600" cy="625475"/>
          </a:xfrm>
        </p:spPr>
        <p:txBody>
          <a:bodyPr>
            <a:noAutofit/>
          </a:bodyPr>
          <a:lstStyle/>
          <a:p>
            <a:pPr algn="ctr"/>
            <a:r>
              <a:rPr lang="en-GB" sz="5400" b="1"/>
              <a:t>Empowering Youth Voices  </a:t>
            </a:r>
          </a:p>
        </p:txBody>
      </p:sp>
      <p:sp>
        <p:nvSpPr>
          <p:cNvPr id="6" name="TextBox 5">
            <a:extLst>
              <a:ext uri="{FF2B5EF4-FFF2-40B4-BE49-F238E27FC236}">
                <a16:creationId xmlns:a16="http://schemas.microsoft.com/office/drawing/2014/main" id="{2DA615F4-8D11-35E3-BBFC-84C544365653}"/>
              </a:ext>
            </a:extLst>
          </p:cNvPr>
          <p:cNvSpPr txBox="1"/>
          <p:nvPr/>
        </p:nvSpPr>
        <p:spPr>
          <a:xfrm>
            <a:off x="1742113" y="2218230"/>
            <a:ext cx="8707773" cy="707886"/>
          </a:xfrm>
          <a:prstGeom prst="rect">
            <a:avLst/>
          </a:prstGeom>
          <a:noFill/>
        </p:spPr>
        <p:txBody>
          <a:bodyPr wrap="square" rtlCol="0">
            <a:spAutoFit/>
          </a:bodyPr>
          <a:lstStyle/>
          <a:p>
            <a:pPr algn="ctr"/>
            <a:r>
              <a:rPr lang="en-GB" sz="4000" b="1" u="sng"/>
              <a:t>Section 6: Undertaking research </a:t>
            </a:r>
          </a:p>
        </p:txBody>
      </p:sp>
      <p:pic>
        <p:nvPicPr>
          <p:cNvPr id="3" name="Picture 2" descr="Movie clipart megaphone, Movie megaphone Transparent FREE for download ...">
            <a:extLst>
              <a:ext uri="{FF2B5EF4-FFF2-40B4-BE49-F238E27FC236}">
                <a16:creationId xmlns:a16="http://schemas.microsoft.com/office/drawing/2014/main" id="{9143C433-1CE3-C8A1-1B0E-2A0B6807AF1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200" y="4671618"/>
            <a:ext cx="2298437" cy="173595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AFCBD5B-E243-2450-C9B1-9275109632FD}"/>
              </a:ext>
            </a:extLst>
          </p:cNvPr>
          <p:cNvSpPr txBox="1"/>
          <p:nvPr/>
        </p:nvSpPr>
        <p:spPr>
          <a:xfrm>
            <a:off x="3261360" y="3189488"/>
            <a:ext cx="7010400" cy="954107"/>
          </a:xfrm>
          <a:prstGeom prst="rect">
            <a:avLst/>
          </a:prstGeom>
          <a:noFill/>
        </p:spPr>
        <p:txBody>
          <a:bodyPr wrap="square">
            <a:spAutoFit/>
          </a:bodyPr>
          <a:lstStyle/>
          <a:p>
            <a:pPr marL="0" indent="0" algn="ctr">
              <a:buFontTx/>
              <a:buNone/>
            </a:pPr>
            <a:r>
              <a:rPr lang="en-US" sz="2800" dirty="0"/>
              <a:t>In this section you will </a:t>
            </a:r>
            <a:r>
              <a:rPr lang="en-GB" sz="2800" dirty="0"/>
              <a:t>finalise</a:t>
            </a:r>
            <a:r>
              <a:rPr lang="en-US" sz="2800" dirty="0"/>
              <a:t> the details of the research and carry it out!</a:t>
            </a:r>
          </a:p>
        </p:txBody>
      </p:sp>
    </p:spTree>
    <p:extLst>
      <p:ext uri="{BB962C8B-B14F-4D97-AF65-F5344CB8AC3E}">
        <p14:creationId xmlns:p14="http://schemas.microsoft.com/office/powerpoint/2010/main" val="15880482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4" name="Picture 14">
            <a:extLst>
              <a:ext uri="{FF2B5EF4-FFF2-40B4-BE49-F238E27FC236}">
                <a16:creationId xmlns:a16="http://schemas.microsoft.com/office/drawing/2014/main" id="{73D5B6BC-683E-D6E4-2B44-A9B9B7AF5C5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t="26598" b="34981"/>
          <a:stretch>
            <a:fillRect/>
          </a:stretch>
        </p:blipFill>
        <p:spPr>
          <a:xfrm>
            <a:off x="101600" y="228601"/>
            <a:ext cx="12090400" cy="6400799"/>
          </a:xfrm>
          <a:prstGeom prst="rect">
            <a:avLst/>
          </a:prstGeom>
        </p:spPr>
      </p:pic>
      <p:pic>
        <p:nvPicPr>
          <p:cNvPr id="5" name="Picture 14">
            <a:extLst>
              <a:ext uri="{FF2B5EF4-FFF2-40B4-BE49-F238E27FC236}">
                <a16:creationId xmlns:a16="http://schemas.microsoft.com/office/drawing/2014/main" id="{940E87ED-A995-EA5B-D12C-1A9261586CC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t="26598" b="34981"/>
          <a:stretch>
            <a:fillRect/>
          </a:stretch>
        </p:blipFill>
        <p:spPr>
          <a:xfrm>
            <a:off x="0" y="345724"/>
            <a:ext cx="12192000" cy="834891"/>
          </a:xfrm>
          <a:prstGeom prst="rect">
            <a:avLst/>
          </a:prstGeom>
        </p:spPr>
      </p:pic>
      <p:sp>
        <p:nvSpPr>
          <p:cNvPr id="2" name="Title 1">
            <a:extLst>
              <a:ext uri="{FF2B5EF4-FFF2-40B4-BE49-F238E27FC236}">
                <a16:creationId xmlns:a16="http://schemas.microsoft.com/office/drawing/2014/main" id="{24C9040A-59DA-493D-00C0-735781C90A97}"/>
              </a:ext>
            </a:extLst>
          </p:cNvPr>
          <p:cNvSpPr>
            <a:spLocks noGrp="1"/>
          </p:cNvSpPr>
          <p:nvPr>
            <p:ph type="title"/>
          </p:nvPr>
        </p:nvSpPr>
        <p:spPr>
          <a:xfrm>
            <a:off x="838200" y="450431"/>
            <a:ext cx="10515600" cy="625475"/>
          </a:xfrm>
        </p:spPr>
        <p:txBody>
          <a:bodyPr>
            <a:noAutofit/>
          </a:bodyPr>
          <a:lstStyle/>
          <a:p>
            <a:pPr algn="ctr"/>
            <a:r>
              <a:rPr lang="en-GB" sz="5400" b="1"/>
              <a:t>Thinking about a theme </a:t>
            </a:r>
          </a:p>
        </p:txBody>
      </p:sp>
      <p:grpSp>
        <p:nvGrpSpPr>
          <p:cNvPr id="3" name="Google Shape;200;p33">
            <a:extLst>
              <a:ext uri="{FF2B5EF4-FFF2-40B4-BE49-F238E27FC236}">
                <a16:creationId xmlns:a16="http://schemas.microsoft.com/office/drawing/2014/main" id="{A4713731-4F96-A093-48D9-30F418F0B5BB}"/>
              </a:ext>
            </a:extLst>
          </p:cNvPr>
          <p:cNvGrpSpPr/>
          <p:nvPr/>
        </p:nvGrpSpPr>
        <p:grpSpPr>
          <a:xfrm>
            <a:off x="482368" y="1626811"/>
            <a:ext cx="11302664" cy="1687529"/>
            <a:chOff x="361799" y="1544349"/>
            <a:chExt cx="8577324" cy="1321770"/>
          </a:xfrm>
          <a:solidFill>
            <a:srgbClr val="CCCCFF"/>
          </a:solidFill>
        </p:grpSpPr>
        <p:sp>
          <p:nvSpPr>
            <p:cNvPr id="7" name="Google Shape;201;p33">
              <a:extLst>
                <a:ext uri="{FF2B5EF4-FFF2-40B4-BE49-F238E27FC236}">
                  <a16:creationId xmlns:a16="http://schemas.microsoft.com/office/drawing/2014/main" id="{FB79C86C-5C01-BBA4-301C-4BA365307423}"/>
                </a:ext>
              </a:extLst>
            </p:cNvPr>
            <p:cNvSpPr/>
            <p:nvPr/>
          </p:nvSpPr>
          <p:spPr>
            <a:xfrm>
              <a:off x="3003277" y="2090772"/>
              <a:ext cx="1112400" cy="372900"/>
            </a:xfrm>
            <a:prstGeom prst="notchedRightArrow">
              <a:avLst>
                <a:gd name="adj1" fmla="val 50000"/>
                <a:gd name="adj2" fmla="val 50000"/>
              </a:avLst>
            </a:prstGeom>
            <a:grp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 name="Google Shape;202;p33">
              <a:extLst>
                <a:ext uri="{FF2B5EF4-FFF2-40B4-BE49-F238E27FC236}">
                  <a16:creationId xmlns:a16="http://schemas.microsoft.com/office/drawing/2014/main" id="{DA0D223E-0DBA-DE8F-3FD7-4859511B2130}"/>
                </a:ext>
              </a:extLst>
            </p:cNvPr>
            <p:cNvSpPr/>
            <p:nvPr/>
          </p:nvSpPr>
          <p:spPr>
            <a:xfrm>
              <a:off x="4410575" y="1688325"/>
              <a:ext cx="4528548" cy="1177794"/>
            </a:xfrm>
            <a:prstGeom prst="flowChartTerminator">
              <a:avLst/>
            </a:prstGeom>
            <a:grp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 name="Google Shape;203;p33">
              <a:extLst>
                <a:ext uri="{FF2B5EF4-FFF2-40B4-BE49-F238E27FC236}">
                  <a16:creationId xmlns:a16="http://schemas.microsoft.com/office/drawing/2014/main" id="{2CC4CAA7-9871-E53C-4E71-4AC121D4AACB}"/>
                </a:ext>
              </a:extLst>
            </p:cNvPr>
            <p:cNvSpPr txBox="1"/>
            <p:nvPr/>
          </p:nvSpPr>
          <p:spPr>
            <a:xfrm>
              <a:off x="361799" y="1544349"/>
              <a:ext cx="2436577" cy="1321769"/>
            </a:xfrm>
            <a:prstGeom prst="rect">
              <a:avLst/>
            </a:prstGeom>
            <a:grpFill/>
            <a:ln>
              <a:noFill/>
            </a:ln>
          </p:spPr>
          <p:txBody>
            <a:bodyPr spcFirstLastPara="1" wrap="square" lIns="121900" tIns="121900" rIns="121900" bIns="121900" anchor="t" anchorCtr="0">
              <a:noAutofit/>
            </a:bodyPr>
            <a:lstStyle/>
            <a:p>
              <a:r>
                <a:rPr lang="en-GB" sz="2400">
                  <a:latin typeface="Calibri"/>
                  <a:ea typeface="Calibri"/>
                  <a:cs typeface="Calibri"/>
                  <a:sym typeface="Calibri"/>
                </a:rPr>
                <a:t>From everything we have discussed, what has </a:t>
              </a:r>
              <a:r>
                <a:rPr lang="en-GB" sz="2400" b="1">
                  <a:latin typeface="Calibri"/>
                  <a:ea typeface="Calibri"/>
                  <a:cs typeface="Calibri"/>
                  <a:sym typeface="Calibri"/>
                </a:rPr>
                <a:t>STUCK</a:t>
              </a:r>
              <a:r>
                <a:rPr lang="en-GB" sz="2400">
                  <a:latin typeface="Calibri"/>
                  <a:ea typeface="Calibri"/>
                  <a:cs typeface="Calibri"/>
                  <a:sym typeface="Calibri"/>
                </a:rPr>
                <a:t> with you most?</a:t>
              </a:r>
              <a:endParaRPr sz="2400">
                <a:latin typeface="Calibri"/>
                <a:ea typeface="Calibri"/>
                <a:cs typeface="Calibri"/>
                <a:sym typeface="Calibri"/>
              </a:endParaRPr>
            </a:p>
          </p:txBody>
        </p:sp>
      </p:grpSp>
      <p:grpSp>
        <p:nvGrpSpPr>
          <p:cNvPr id="10" name="Google Shape;204;p33">
            <a:extLst>
              <a:ext uri="{FF2B5EF4-FFF2-40B4-BE49-F238E27FC236}">
                <a16:creationId xmlns:a16="http://schemas.microsoft.com/office/drawing/2014/main" id="{361472F0-9DEB-8DE7-22C5-7223363222F7}"/>
              </a:ext>
            </a:extLst>
          </p:cNvPr>
          <p:cNvGrpSpPr/>
          <p:nvPr/>
        </p:nvGrpSpPr>
        <p:grpSpPr>
          <a:xfrm>
            <a:off x="482368" y="3755468"/>
            <a:ext cx="11060276" cy="1427582"/>
            <a:chOff x="209400" y="2961038"/>
            <a:chExt cx="8447583" cy="1177794"/>
          </a:xfrm>
          <a:solidFill>
            <a:srgbClr val="FFFFCC"/>
          </a:solidFill>
        </p:grpSpPr>
        <p:sp>
          <p:nvSpPr>
            <p:cNvPr id="11" name="Google Shape;205;p33">
              <a:extLst>
                <a:ext uri="{FF2B5EF4-FFF2-40B4-BE49-F238E27FC236}">
                  <a16:creationId xmlns:a16="http://schemas.microsoft.com/office/drawing/2014/main" id="{62F3FBEE-1C5B-E8A0-B013-B13491AE28D2}"/>
                </a:ext>
              </a:extLst>
            </p:cNvPr>
            <p:cNvSpPr txBox="1"/>
            <p:nvPr/>
          </p:nvSpPr>
          <p:spPr>
            <a:xfrm>
              <a:off x="6341166" y="3079400"/>
              <a:ext cx="2315817" cy="1017000"/>
            </a:xfrm>
            <a:prstGeom prst="rect">
              <a:avLst/>
            </a:prstGeom>
            <a:grpFill/>
            <a:ln>
              <a:noFill/>
            </a:ln>
          </p:spPr>
          <p:txBody>
            <a:bodyPr spcFirstLastPara="1" wrap="square" lIns="121900" tIns="121900" rIns="121900" bIns="121900" anchor="t" anchorCtr="0">
              <a:noAutofit/>
            </a:bodyPr>
            <a:lstStyle/>
            <a:p>
              <a:r>
                <a:rPr lang="en-GB" sz="2400">
                  <a:latin typeface="Calibri"/>
                  <a:ea typeface="Calibri"/>
                  <a:cs typeface="Calibri"/>
                  <a:sym typeface="Calibri"/>
                </a:rPr>
                <a:t>Name at least </a:t>
              </a:r>
              <a:r>
                <a:rPr lang="en-GB" sz="2400" b="1">
                  <a:latin typeface="Calibri"/>
                  <a:ea typeface="Calibri"/>
                  <a:cs typeface="Calibri"/>
                  <a:sym typeface="Calibri"/>
                </a:rPr>
                <a:t>1</a:t>
              </a:r>
              <a:r>
                <a:rPr lang="en-GB" sz="2400">
                  <a:latin typeface="Calibri"/>
                  <a:ea typeface="Calibri"/>
                  <a:cs typeface="Calibri"/>
                  <a:sym typeface="Calibri"/>
                </a:rPr>
                <a:t> thing you want to know more about</a:t>
              </a:r>
              <a:endParaRPr sz="2400">
                <a:latin typeface="Calibri"/>
                <a:ea typeface="Calibri"/>
                <a:cs typeface="Calibri"/>
                <a:sym typeface="Calibri"/>
              </a:endParaRPr>
            </a:p>
          </p:txBody>
        </p:sp>
        <p:sp>
          <p:nvSpPr>
            <p:cNvPr id="12" name="Google Shape;206;p33">
              <a:extLst>
                <a:ext uri="{FF2B5EF4-FFF2-40B4-BE49-F238E27FC236}">
                  <a16:creationId xmlns:a16="http://schemas.microsoft.com/office/drawing/2014/main" id="{EEF75C93-D306-5CF6-47BA-DC51FAF7FCFB}"/>
                </a:ext>
              </a:extLst>
            </p:cNvPr>
            <p:cNvSpPr/>
            <p:nvPr/>
          </p:nvSpPr>
          <p:spPr>
            <a:xfrm rot="10800000">
              <a:off x="4911800" y="3401450"/>
              <a:ext cx="1112400" cy="372900"/>
            </a:xfrm>
            <a:prstGeom prst="notchedRightArrow">
              <a:avLst>
                <a:gd name="adj1" fmla="val 50000"/>
                <a:gd name="adj2" fmla="val 50000"/>
              </a:avLst>
            </a:prstGeom>
            <a:grp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3" name="Google Shape;207;p33">
              <a:extLst>
                <a:ext uri="{FF2B5EF4-FFF2-40B4-BE49-F238E27FC236}">
                  <a16:creationId xmlns:a16="http://schemas.microsoft.com/office/drawing/2014/main" id="{B6BC93B9-072F-E132-CEC4-F3ACA8B20D2A}"/>
                </a:ext>
              </a:extLst>
            </p:cNvPr>
            <p:cNvSpPr/>
            <p:nvPr/>
          </p:nvSpPr>
          <p:spPr>
            <a:xfrm>
              <a:off x="209400" y="2961038"/>
              <a:ext cx="4528548" cy="1177794"/>
            </a:xfrm>
            <a:prstGeom prst="flowChartTerminator">
              <a:avLst/>
            </a:prstGeom>
            <a:grp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14" name="Google Shape;208;p33">
            <a:extLst>
              <a:ext uri="{FF2B5EF4-FFF2-40B4-BE49-F238E27FC236}">
                <a16:creationId xmlns:a16="http://schemas.microsoft.com/office/drawing/2014/main" id="{674E1851-8002-3822-106F-F887199B2BAD}"/>
              </a:ext>
            </a:extLst>
          </p:cNvPr>
          <p:cNvGrpSpPr/>
          <p:nvPr/>
        </p:nvGrpSpPr>
        <p:grpSpPr>
          <a:xfrm>
            <a:off x="1116801" y="5325861"/>
            <a:ext cx="10668231" cy="1186416"/>
            <a:chOff x="837600" y="4233751"/>
            <a:chExt cx="8001173" cy="778896"/>
          </a:xfrm>
          <a:solidFill>
            <a:srgbClr val="CCFFFF"/>
          </a:solidFill>
        </p:grpSpPr>
        <p:sp>
          <p:nvSpPr>
            <p:cNvPr id="15" name="Google Shape;209;p33">
              <a:extLst>
                <a:ext uri="{FF2B5EF4-FFF2-40B4-BE49-F238E27FC236}">
                  <a16:creationId xmlns:a16="http://schemas.microsoft.com/office/drawing/2014/main" id="{2F7459BC-7593-E909-7379-99569AB9F12F}"/>
                </a:ext>
              </a:extLst>
            </p:cNvPr>
            <p:cNvSpPr txBox="1"/>
            <p:nvPr/>
          </p:nvSpPr>
          <p:spPr>
            <a:xfrm>
              <a:off x="837600" y="4423575"/>
              <a:ext cx="891809" cy="510300"/>
            </a:xfrm>
            <a:prstGeom prst="rect">
              <a:avLst/>
            </a:prstGeom>
            <a:grpFill/>
            <a:ln>
              <a:noFill/>
            </a:ln>
          </p:spPr>
          <p:txBody>
            <a:bodyPr spcFirstLastPara="1" wrap="square" lIns="121900" tIns="121900" rIns="121900" bIns="121900" anchor="t" anchorCtr="0">
              <a:noAutofit/>
            </a:bodyPr>
            <a:lstStyle/>
            <a:p>
              <a:r>
                <a:rPr lang="en-GB" sz="2800">
                  <a:latin typeface="Calibri"/>
                  <a:ea typeface="Calibri"/>
                  <a:cs typeface="Calibri"/>
                  <a:sym typeface="Calibri"/>
                </a:rPr>
                <a:t>Why?</a:t>
              </a:r>
              <a:endParaRPr sz="2800">
                <a:latin typeface="Calibri"/>
                <a:ea typeface="Calibri"/>
                <a:cs typeface="Calibri"/>
                <a:sym typeface="Calibri"/>
              </a:endParaRPr>
            </a:p>
          </p:txBody>
        </p:sp>
        <p:sp>
          <p:nvSpPr>
            <p:cNvPr id="16" name="Google Shape;210;p33">
              <a:extLst>
                <a:ext uri="{FF2B5EF4-FFF2-40B4-BE49-F238E27FC236}">
                  <a16:creationId xmlns:a16="http://schemas.microsoft.com/office/drawing/2014/main" id="{521A4CA5-A8A5-1EB4-7EEB-9964F6139607}"/>
                </a:ext>
              </a:extLst>
            </p:cNvPr>
            <p:cNvSpPr/>
            <p:nvPr/>
          </p:nvSpPr>
          <p:spPr>
            <a:xfrm>
              <a:off x="1893175" y="4492275"/>
              <a:ext cx="1112400" cy="372900"/>
            </a:xfrm>
            <a:prstGeom prst="notchedRightArrow">
              <a:avLst>
                <a:gd name="adj1" fmla="val 50000"/>
                <a:gd name="adj2" fmla="val 50000"/>
              </a:avLst>
            </a:prstGeom>
            <a:grp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7" name="Google Shape;211;p33">
              <a:extLst>
                <a:ext uri="{FF2B5EF4-FFF2-40B4-BE49-F238E27FC236}">
                  <a16:creationId xmlns:a16="http://schemas.microsoft.com/office/drawing/2014/main" id="{2B428529-DEF9-A6BB-9B2E-506758D36B0B}"/>
                </a:ext>
              </a:extLst>
            </p:cNvPr>
            <p:cNvSpPr/>
            <p:nvPr/>
          </p:nvSpPr>
          <p:spPr>
            <a:xfrm>
              <a:off x="4310225" y="4233751"/>
              <a:ext cx="4528548" cy="778896"/>
            </a:xfrm>
            <a:prstGeom prst="flowChartTerminator">
              <a:avLst/>
            </a:prstGeom>
            <a:grp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spTree>
    <p:extLst>
      <p:ext uri="{BB962C8B-B14F-4D97-AF65-F5344CB8AC3E}">
        <p14:creationId xmlns:p14="http://schemas.microsoft.com/office/powerpoint/2010/main" val="3019949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p:tgtEl>
                                          <p:spTgt spid="3"/>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p:tgtEl>
                                          <p:spTgt spid="10"/>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1000"/>
                                        <p:tgtEl>
                                          <p:spTgt spid="14"/>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4" name="Picture 14">
            <a:extLst>
              <a:ext uri="{FF2B5EF4-FFF2-40B4-BE49-F238E27FC236}">
                <a16:creationId xmlns:a16="http://schemas.microsoft.com/office/drawing/2014/main" id="{73D5B6BC-683E-D6E4-2B44-A9B9B7AF5C5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t="26598" b="34981"/>
          <a:stretch>
            <a:fillRect/>
          </a:stretch>
        </p:blipFill>
        <p:spPr>
          <a:xfrm>
            <a:off x="101600" y="228601"/>
            <a:ext cx="12090400" cy="6400799"/>
          </a:xfrm>
          <a:prstGeom prst="rect">
            <a:avLst/>
          </a:prstGeom>
        </p:spPr>
      </p:pic>
      <p:pic>
        <p:nvPicPr>
          <p:cNvPr id="5" name="Picture 14">
            <a:extLst>
              <a:ext uri="{FF2B5EF4-FFF2-40B4-BE49-F238E27FC236}">
                <a16:creationId xmlns:a16="http://schemas.microsoft.com/office/drawing/2014/main" id="{940E87ED-A995-EA5B-D12C-1A9261586CC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t="26598" b="34981"/>
          <a:stretch>
            <a:fillRect/>
          </a:stretch>
        </p:blipFill>
        <p:spPr>
          <a:xfrm>
            <a:off x="0" y="345724"/>
            <a:ext cx="12192000" cy="834891"/>
          </a:xfrm>
          <a:prstGeom prst="rect">
            <a:avLst/>
          </a:prstGeom>
        </p:spPr>
      </p:pic>
      <p:sp>
        <p:nvSpPr>
          <p:cNvPr id="2" name="Title 1">
            <a:extLst>
              <a:ext uri="{FF2B5EF4-FFF2-40B4-BE49-F238E27FC236}">
                <a16:creationId xmlns:a16="http://schemas.microsoft.com/office/drawing/2014/main" id="{24C9040A-59DA-493D-00C0-735781C90A97}"/>
              </a:ext>
            </a:extLst>
          </p:cNvPr>
          <p:cNvSpPr>
            <a:spLocks noGrp="1"/>
          </p:cNvSpPr>
          <p:nvPr>
            <p:ph type="title"/>
          </p:nvPr>
        </p:nvSpPr>
        <p:spPr>
          <a:xfrm>
            <a:off x="838200" y="450431"/>
            <a:ext cx="10515600" cy="625475"/>
          </a:xfrm>
        </p:spPr>
        <p:txBody>
          <a:bodyPr>
            <a:noAutofit/>
          </a:bodyPr>
          <a:lstStyle/>
          <a:p>
            <a:pPr algn="ctr"/>
            <a:r>
              <a:rPr lang="en-GB" b="1">
                <a:latin typeface="+mn-lt"/>
              </a:rPr>
              <a:t>Thinking about the research in our setting </a:t>
            </a:r>
          </a:p>
        </p:txBody>
      </p:sp>
      <p:grpSp>
        <p:nvGrpSpPr>
          <p:cNvPr id="3" name="Google Shape;218;p34">
            <a:extLst>
              <a:ext uri="{FF2B5EF4-FFF2-40B4-BE49-F238E27FC236}">
                <a16:creationId xmlns:a16="http://schemas.microsoft.com/office/drawing/2014/main" id="{79ADE9B6-4DF5-FE28-C65B-58AF8B04F5F5}"/>
              </a:ext>
            </a:extLst>
          </p:cNvPr>
          <p:cNvGrpSpPr/>
          <p:nvPr/>
        </p:nvGrpSpPr>
        <p:grpSpPr>
          <a:xfrm>
            <a:off x="812776" y="1893957"/>
            <a:ext cx="2530400" cy="4118365"/>
            <a:chOff x="484175" y="1884651"/>
            <a:chExt cx="1897800" cy="3088774"/>
          </a:xfrm>
        </p:grpSpPr>
        <p:sp>
          <p:nvSpPr>
            <p:cNvPr id="7" name="Google Shape;219;p34">
              <a:extLst>
                <a:ext uri="{FF2B5EF4-FFF2-40B4-BE49-F238E27FC236}">
                  <a16:creationId xmlns:a16="http://schemas.microsoft.com/office/drawing/2014/main" id="{474B5B0B-FE16-2CDF-F381-285CA1B8F9CC}"/>
                </a:ext>
              </a:extLst>
            </p:cNvPr>
            <p:cNvSpPr/>
            <p:nvPr/>
          </p:nvSpPr>
          <p:spPr>
            <a:xfrm>
              <a:off x="510425" y="1884651"/>
              <a:ext cx="1845300" cy="1596600"/>
            </a:xfrm>
            <a:prstGeom prst="downArrowCallout">
              <a:avLst>
                <a:gd name="adj1" fmla="val 25000"/>
                <a:gd name="adj2" fmla="val 25000"/>
                <a:gd name="adj3" fmla="val 25000"/>
                <a:gd name="adj4" fmla="val 64977"/>
              </a:avLst>
            </a:prstGeom>
            <a:solidFill>
              <a:srgbClr val="FFFFFF"/>
            </a:solidFill>
            <a:ln w="19050" cap="flat" cmpd="sng">
              <a:solidFill>
                <a:srgbClr val="000000"/>
              </a:solidFill>
              <a:prstDash val="solid"/>
              <a:round/>
              <a:headEnd type="none" w="sm" len="sm"/>
              <a:tailEnd type="none" w="sm" len="sm"/>
            </a:ln>
          </p:spPr>
          <p:txBody>
            <a:bodyPr spcFirstLastPara="1" wrap="square" lIns="121900" tIns="121900" rIns="121900" bIns="121900" anchor="t" anchorCtr="0">
              <a:noAutofit/>
            </a:bodyPr>
            <a:lstStyle/>
            <a:p>
              <a:pPr algn="ctr"/>
              <a:r>
                <a:rPr lang="en-GB" sz="2133" b="1">
                  <a:latin typeface="Calibri"/>
                  <a:ea typeface="Calibri"/>
                  <a:cs typeface="Calibri"/>
                  <a:sym typeface="Calibri"/>
                </a:rPr>
                <a:t>How many people would you like to speak to?</a:t>
              </a:r>
              <a:endParaRPr sz="2133" b="1">
                <a:latin typeface="Calibri"/>
                <a:ea typeface="Calibri"/>
                <a:cs typeface="Calibri"/>
                <a:sym typeface="Calibri"/>
              </a:endParaRPr>
            </a:p>
          </p:txBody>
        </p:sp>
        <p:sp>
          <p:nvSpPr>
            <p:cNvPr id="8" name="Google Shape;220;p34">
              <a:extLst>
                <a:ext uri="{FF2B5EF4-FFF2-40B4-BE49-F238E27FC236}">
                  <a16:creationId xmlns:a16="http://schemas.microsoft.com/office/drawing/2014/main" id="{41808D29-9587-FD1A-C61D-3C4ECD815E81}"/>
                </a:ext>
              </a:extLst>
            </p:cNvPr>
            <p:cNvSpPr/>
            <p:nvPr/>
          </p:nvSpPr>
          <p:spPr>
            <a:xfrm>
              <a:off x="484175" y="3638425"/>
              <a:ext cx="1897800" cy="13350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endParaRPr sz="2400"/>
            </a:p>
          </p:txBody>
        </p:sp>
      </p:grpSp>
      <p:grpSp>
        <p:nvGrpSpPr>
          <p:cNvPr id="9" name="Google Shape;221;p34">
            <a:extLst>
              <a:ext uri="{FF2B5EF4-FFF2-40B4-BE49-F238E27FC236}">
                <a16:creationId xmlns:a16="http://schemas.microsoft.com/office/drawing/2014/main" id="{6465B5ED-CF57-11B1-3F9C-A5E72C2C61DB}"/>
              </a:ext>
            </a:extLst>
          </p:cNvPr>
          <p:cNvGrpSpPr/>
          <p:nvPr/>
        </p:nvGrpSpPr>
        <p:grpSpPr>
          <a:xfrm>
            <a:off x="8984498" y="1963573"/>
            <a:ext cx="2530400" cy="4118367"/>
            <a:chOff x="6897400" y="1884650"/>
            <a:chExt cx="1897800" cy="3088775"/>
          </a:xfrm>
        </p:grpSpPr>
        <p:sp>
          <p:nvSpPr>
            <p:cNvPr id="10" name="Google Shape;222;p34">
              <a:extLst>
                <a:ext uri="{FF2B5EF4-FFF2-40B4-BE49-F238E27FC236}">
                  <a16:creationId xmlns:a16="http://schemas.microsoft.com/office/drawing/2014/main" id="{879A5EB0-A178-A1C0-1021-14A8E39A8C3A}"/>
                </a:ext>
              </a:extLst>
            </p:cNvPr>
            <p:cNvSpPr/>
            <p:nvPr/>
          </p:nvSpPr>
          <p:spPr>
            <a:xfrm>
              <a:off x="6923650" y="1884650"/>
              <a:ext cx="1845300" cy="1596600"/>
            </a:xfrm>
            <a:prstGeom prst="downArrowCallout">
              <a:avLst>
                <a:gd name="adj1" fmla="val 25000"/>
                <a:gd name="adj2" fmla="val 25000"/>
                <a:gd name="adj3" fmla="val 25000"/>
                <a:gd name="adj4" fmla="val 64977"/>
              </a:avLst>
            </a:prstGeom>
            <a:solidFill>
              <a:srgbClr val="FFFFFF"/>
            </a:solidFill>
            <a:ln w="19050" cap="flat" cmpd="sng">
              <a:solidFill>
                <a:srgbClr val="000000"/>
              </a:solidFill>
              <a:prstDash val="solid"/>
              <a:round/>
              <a:headEnd type="none" w="sm" len="sm"/>
              <a:tailEnd type="none" w="sm" len="sm"/>
            </a:ln>
          </p:spPr>
          <p:txBody>
            <a:bodyPr spcFirstLastPara="1" wrap="square" lIns="121900" tIns="121900" rIns="121900" bIns="121900" anchor="t" anchorCtr="0">
              <a:noAutofit/>
            </a:bodyPr>
            <a:lstStyle/>
            <a:p>
              <a:pPr algn="ctr"/>
              <a:r>
                <a:rPr lang="en-GB" sz="2133" b="1">
                  <a:latin typeface="Calibri"/>
                  <a:ea typeface="Calibri"/>
                  <a:cs typeface="Calibri"/>
                  <a:sym typeface="Calibri"/>
                </a:rPr>
                <a:t>What help do you think you might need?</a:t>
              </a:r>
              <a:endParaRPr sz="2133" b="1">
                <a:latin typeface="Calibri"/>
                <a:ea typeface="Calibri"/>
                <a:cs typeface="Calibri"/>
                <a:sym typeface="Calibri"/>
              </a:endParaRPr>
            </a:p>
          </p:txBody>
        </p:sp>
        <p:sp>
          <p:nvSpPr>
            <p:cNvPr id="11" name="Google Shape;223;p34">
              <a:extLst>
                <a:ext uri="{FF2B5EF4-FFF2-40B4-BE49-F238E27FC236}">
                  <a16:creationId xmlns:a16="http://schemas.microsoft.com/office/drawing/2014/main" id="{80008E5D-05B4-410C-3DFF-262D4E48771C}"/>
                </a:ext>
              </a:extLst>
            </p:cNvPr>
            <p:cNvSpPr/>
            <p:nvPr/>
          </p:nvSpPr>
          <p:spPr>
            <a:xfrm>
              <a:off x="6897400" y="3638425"/>
              <a:ext cx="1897800" cy="13350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endParaRPr sz="2400"/>
            </a:p>
          </p:txBody>
        </p:sp>
      </p:grpSp>
      <p:grpSp>
        <p:nvGrpSpPr>
          <p:cNvPr id="12" name="Google Shape;224;p34">
            <a:extLst>
              <a:ext uri="{FF2B5EF4-FFF2-40B4-BE49-F238E27FC236}">
                <a16:creationId xmlns:a16="http://schemas.microsoft.com/office/drawing/2014/main" id="{879DE3AE-EBF0-CE89-5E5B-4DB97C065728}"/>
              </a:ext>
            </a:extLst>
          </p:cNvPr>
          <p:cNvGrpSpPr/>
          <p:nvPr/>
        </p:nvGrpSpPr>
        <p:grpSpPr>
          <a:xfrm>
            <a:off x="4830800" y="1893957"/>
            <a:ext cx="2530400" cy="4022100"/>
            <a:chOff x="3623100" y="1760275"/>
            <a:chExt cx="1897800" cy="3016575"/>
          </a:xfrm>
        </p:grpSpPr>
        <p:sp>
          <p:nvSpPr>
            <p:cNvPr id="13" name="Google Shape;225;p34">
              <a:extLst>
                <a:ext uri="{FF2B5EF4-FFF2-40B4-BE49-F238E27FC236}">
                  <a16:creationId xmlns:a16="http://schemas.microsoft.com/office/drawing/2014/main" id="{246B860D-0626-AF27-0414-C26D29FB949A}"/>
                </a:ext>
              </a:extLst>
            </p:cNvPr>
            <p:cNvSpPr/>
            <p:nvPr/>
          </p:nvSpPr>
          <p:spPr>
            <a:xfrm>
              <a:off x="3623100" y="3180250"/>
              <a:ext cx="1897800" cy="1596600"/>
            </a:xfrm>
            <a:prstGeom prst="upArrowCallout">
              <a:avLst>
                <a:gd name="adj1" fmla="val 25000"/>
                <a:gd name="adj2" fmla="val 25000"/>
                <a:gd name="adj3" fmla="val 25000"/>
                <a:gd name="adj4" fmla="val 64977"/>
              </a:avLst>
            </a:prstGeom>
            <a:solidFill>
              <a:srgbClr val="FFFFFF"/>
            </a:solidFill>
            <a:ln w="19050" cap="flat" cmpd="sng">
              <a:solidFill>
                <a:srgbClr val="000000"/>
              </a:solidFill>
              <a:prstDash val="solid"/>
              <a:round/>
              <a:headEnd type="none" w="sm" len="sm"/>
              <a:tailEnd type="none" w="sm" len="sm"/>
            </a:ln>
          </p:spPr>
          <p:txBody>
            <a:bodyPr spcFirstLastPara="1" wrap="square" lIns="121900" tIns="121900" rIns="121900" bIns="121900" anchor="t" anchorCtr="0">
              <a:noAutofit/>
            </a:bodyPr>
            <a:lstStyle/>
            <a:p>
              <a:pPr algn="ctr"/>
              <a:r>
                <a:rPr lang="en-GB" sz="2133" b="1">
                  <a:latin typeface="Calibri"/>
                  <a:ea typeface="Calibri"/>
                  <a:cs typeface="Calibri"/>
                  <a:sym typeface="Calibri"/>
                </a:rPr>
                <a:t>How would you like to speak to them?</a:t>
              </a:r>
              <a:endParaRPr sz="2133" b="1">
                <a:latin typeface="Calibri"/>
                <a:ea typeface="Calibri"/>
                <a:cs typeface="Calibri"/>
                <a:sym typeface="Calibri"/>
              </a:endParaRPr>
            </a:p>
          </p:txBody>
        </p:sp>
        <p:sp>
          <p:nvSpPr>
            <p:cNvPr id="14" name="Google Shape;226;p34">
              <a:extLst>
                <a:ext uri="{FF2B5EF4-FFF2-40B4-BE49-F238E27FC236}">
                  <a16:creationId xmlns:a16="http://schemas.microsoft.com/office/drawing/2014/main" id="{588A272D-8F7F-D409-6546-3C3325F70A19}"/>
                </a:ext>
              </a:extLst>
            </p:cNvPr>
            <p:cNvSpPr/>
            <p:nvPr/>
          </p:nvSpPr>
          <p:spPr>
            <a:xfrm>
              <a:off x="3623100" y="1760275"/>
              <a:ext cx="1897800" cy="13350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endParaRPr sz="2400"/>
            </a:p>
          </p:txBody>
        </p:sp>
      </p:grpSp>
    </p:spTree>
    <p:extLst>
      <p:ext uri="{BB962C8B-B14F-4D97-AF65-F5344CB8AC3E}">
        <p14:creationId xmlns:p14="http://schemas.microsoft.com/office/powerpoint/2010/main" val="2908747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p:tgtEl>
                                          <p:spTgt spid="3"/>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1000"/>
                                        <p:tgtEl>
                                          <p:spTgt spid="12"/>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1000"/>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4" name="Picture 14">
            <a:extLst>
              <a:ext uri="{FF2B5EF4-FFF2-40B4-BE49-F238E27FC236}">
                <a16:creationId xmlns:a16="http://schemas.microsoft.com/office/drawing/2014/main" id="{73D5B6BC-683E-D6E4-2B44-A9B9B7AF5C5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t="26598" b="34981"/>
          <a:stretch>
            <a:fillRect/>
          </a:stretch>
        </p:blipFill>
        <p:spPr>
          <a:xfrm>
            <a:off x="101600" y="228601"/>
            <a:ext cx="12090400" cy="6400799"/>
          </a:xfrm>
          <a:prstGeom prst="rect">
            <a:avLst/>
          </a:prstGeom>
        </p:spPr>
      </p:pic>
      <p:pic>
        <p:nvPicPr>
          <p:cNvPr id="5" name="Picture 14">
            <a:extLst>
              <a:ext uri="{FF2B5EF4-FFF2-40B4-BE49-F238E27FC236}">
                <a16:creationId xmlns:a16="http://schemas.microsoft.com/office/drawing/2014/main" id="{940E87ED-A995-EA5B-D12C-1A9261586CC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t="26598" b="34981"/>
          <a:stretch>
            <a:fillRect/>
          </a:stretch>
        </p:blipFill>
        <p:spPr>
          <a:xfrm>
            <a:off x="0" y="345724"/>
            <a:ext cx="12192000" cy="834891"/>
          </a:xfrm>
          <a:prstGeom prst="rect">
            <a:avLst/>
          </a:prstGeom>
        </p:spPr>
      </p:pic>
      <p:sp>
        <p:nvSpPr>
          <p:cNvPr id="2" name="Title 1">
            <a:extLst>
              <a:ext uri="{FF2B5EF4-FFF2-40B4-BE49-F238E27FC236}">
                <a16:creationId xmlns:a16="http://schemas.microsoft.com/office/drawing/2014/main" id="{24C9040A-59DA-493D-00C0-735781C90A97}"/>
              </a:ext>
            </a:extLst>
          </p:cNvPr>
          <p:cNvSpPr>
            <a:spLocks noGrp="1"/>
          </p:cNvSpPr>
          <p:nvPr>
            <p:ph type="title"/>
          </p:nvPr>
        </p:nvSpPr>
        <p:spPr>
          <a:xfrm>
            <a:off x="838200" y="450431"/>
            <a:ext cx="10515600" cy="625475"/>
          </a:xfrm>
        </p:spPr>
        <p:txBody>
          <a:bodyPr>
            <a:noAutofit/>
          </a:bodyPr>
          <a:lstStyle/>
          <a:p>
            <a:pPr algn="ctr"/>
            <a:r>
              <a:rPr lang="en-GB" sz="5400" b="1">
                <a:latin typeface="+mn-lt"/>
              </a:rPr>
              <a:t>Mind map your ideas and actions </a:t>
            </a:r>
          </a:p>
        </p:txBody>
      </p:sp>
      <p:sp>
        <p:nvSpPr>
          <p:cNvPr id="3" name="Flowchart: Alternate Process 4">
            <a:extLst>
              <a:ext uri="{FF2B5EF4-FFF2-40B4-BE49-F238E27FC236}">
                <a16:creationId xmlns:a16="http://schemas.microsoft.com/office/drawing/2014/main" id="{86F382B1-DB52-7164-AEAD-0E0287E48573}"/>
              </a:ext>
            </a:extLst>
          </p:cNvPr>
          <p:cNvSpPr/>
          <p:nvPr/>
        </p:nvSpPr>
        <p:spPr>
          <a:xfrm>
            <a:off x="4578370" y="2205685"/>
            <a:ext cx="2480931" cy="1190847"/>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t>Theme</a:t>
            </a:r>
          </a:p>
        </p:txBody>
      </p:sp>
      <p:sp>
        <p:nvSpPr>
          <p:cNvPr id="7" name="Oval 6">
            <a:extLst>
              <a:ext uri="{FF2B5EF4-FFF2-40B4-BE49-F238E27FC236}">
                <a16:creationId xmlns:a16="http://schemas.microsoft.com/office/drawing/2014/main" id="{B6E05362-EF64-6DE8-78E5-ABAA9AF22B8D}"/>
              </a:ext>
            </a:extLst>
          </p:cNvPr>
          <p:cNvSpPr/>
          <p:nvPr/>
        </p:nvSpPr>
        <p:spPr>
          <a:xfrm>
            <a:off x="366530" y="2057181"/>
            <a:ext cx="2459912" cy="28394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a:p>
            <a:pPr algn="ctr"/>
            <a:endParaRPr lang="en-GB" sz="2400"/>
          </a:p>
          <a:p>
            <a:pPr algn="ctr"/>
            <a:endParaRPr lang="en-GB" sz="2400"/>
          </a:p>
          <a:p>
            <a:pPr algn="ctr"/>
            <a:endParaRPr lang="en-GB" sz="2400"/>
          </a:p>
          <a:p>
            <a:pPr algn="ctr"/>
            <a:endParaRPr lang="en-GB" sz="2400"/>
          </a:p>
          <a:p>
            <a:pPr algn="ctr"/>
            <a:endParaRPr lang="en-GB" sz="2400"/>
          </a:p>
          <a:p>
            <a:pPr algn="ctr"/>
            <a:endParaRPr lang="en-GB" sz="2400"/>
          </a:p>
          <a:p>
            <a:pPr algn="ctr"/>
            <a:r>
              <a:rPr lang="en-GB" sz="2400"/>
              <a:t>Questions we want to ask others?</a:t>
            </a:r>
          </a:p>
          <a:p>
            <a:pPr algn="ctr"/>
            <a:endParaRPr lang="en-GB" sz="2400"/>
          </a:p>
          <a:p>
            <a:pPr algn="ctr"/>
            <a:endParaRPr lang="en-GB" sz="2400"/>
          </a:p>
          <a:p>
            <a:pPr algn="ctr"/>
            <a:endParaRPr lang="en-GB" sz="2400"/>
          </a:p>
          <a:p>
            <a:pPr algn="ctr"/>
            <a:endParaRPr lang="en-GB" sz="2400"/>
          </a:p>
          <a:p>
            <a:pPr algn="ctr"/>
            <a:endParaRPr lang="en-GB" sz="2400"/>
          </a:p>
          <a:p>
            <a:pPr algn="ctr"/>
            <a:endParaRPr lang="en-GB" sz="2400"/>
          </a:p>
          <a:p>
            <a:pPr algn="ctr"/>
            <a:endParaRPr lang="en-GB" sz="2400"/>
          </a:p>
          <a:p>
            <a:pPr algn="ctr"/>
            <a:endParaRPr lang="en-GB" sz="2400"/>
          </a:p>
        </p:txBody>
      </p:sp>
      <p:sp>
        <p:nvSpPr>
          <p:cNvPr id="8" name="Oval 7">
            <a:extLst>
              <a:ext uri="{FF2B5EF4-FFF2-40B4-BE49-F238E27FC236}">
                <a16:creationId xmlns:a16="http://schemas.microsoft.com/office/drawing/2014/main" id="{08D99370-B39F-BAC0-EFF5-2D6FE047CA59}"/>
              </a:ext>
            </a:extLst>
          </p:cNvPr>
          <p:cNvSpPr/>
          <p:nvPr/>
        </p:nvSpPr>
        <p:spPr>
          <a:xfrm>
            <a:off x="8060007" y="2057181"/>
            <a:ext cx="3840553" cy="35614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t>What ways are we going to use to involve others in our research?  Questionnaire?  Focus group? </a:t>
            </a:r>
          </a:p>
        </p:txBody>
      </p:sp>
      <p:sp>
        <p:nvSpPr>
          <p:cNvPr id="9" name="Oval 8">
            <a:extLst>
              <a:ext uri="{FF2B5EF4-FFF2-40B4-BE49-F238E27FC236}">
                <a16:creationId xmlns:a16="http://schemas.microsoft.com/office/drawing/2014/main" id="{C694C77D-1157-1348-DC6E-F2D82564DC64}"/>
              </a:ext>
            </a:extLst>
          </p:cNvPr>
          <p:cNvSpPr/>
          <p:nvPr/>
        </p:nvSpPr>
        <p:spPr>
          <a:xfrm>
            <a:off x="3460189" y="4626269"/>
            <a:ext cx="4410559" cy="16861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t>What is our plan to carry out our research?</a:t>
            </a:r>
          </a:p>
        </p:txBody>
      </p:sp>
      <p:cxnSp>
        <p:nvCxnSpPr>
          <p:cNvPr id="11" name="Straight Connector 10">
            <a:extLst>
              <a:ext uri="{FF2B5EF4-FFF2-40B4-BE49-F238E27FC236}">
                <a16:creationId xmlns:a16="http://schemas.microsoft.com/office/drawing/2014/main" id="{23E07246-D4FA-7967-060F-1528588C222E}"/>
              </a:ext>
            </a:extLst>
          </p:cNvPr>
          <p:cNvCxnSpPr>
            <a:stCxn id="3" idx="3"/>
          </p:cNvCxnSpPr>
          <p:nvPr/>
        </p:nvCxnSpPr>
        <p:spPr>
          <a:xfrm>
            <a:off x="7059301" y="2801109"/>
            <a:ext cx="1460804" cy="310899"/>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C4B3211-3FD5-4071-F6B1-2678536A0D8E}"/>
              </a:ext>
            </a:extLst>
          </p:cNvPr>
          <p:cNvCxnSpPr>
            <a:cxnSpLocks/>
            <a:stCxn id="7" idx="6"/>
            <a:endCxn id="3" idx="1"/>
          </p:cNvCxnSpPr>
          <p:nvPr/>
        </p:nvCxnSpPr>
        <p:spPr>
          <a:xfrm flipV="1">
            <a:off x="2826442" y="2801109"/>
            <a:ext cx="1751928" cy="675773"/>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99EA8E6-9302-BAC3-6303-389BE7F4B759}"/>
              </a:ext>
            </a:extLst>
          </p:cNvPr>
          <p:cNvCxnSpPr>
            <a:cxnSpLocks/>
            <a:stCxn id="3" idx="2"/>
          </p:cNvCxnSpPr>
          <p:nvPr/>
        </p:nvCxnSpPr>
        <p:spPr>
          <a:xfrm>
            <a:off x="5818836" y="3396532"/>
            <a:ext cx="0" cy="135834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9592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4" name="Picture 14">
            <a:extLst>
              <a:ext uri="{FF2B5EF4-FFF2-40B4-BE49-F238E27FC236}">
                <a16:creationId xmlns:a16="http://schemas.microsoft.com/office/drawing/2014/main" id="{73D5B6BC-683E-D6E4-2B44-A9B9B7AF5C5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t="26598" b="34981"/>
          <a:stretch>
            <a:fillRect/>
          </a:stretch>
        </p:blipFill>
        <p:spPr>
          <a:xfrm>
            <a:off x="101600" y="228601"/>
            <a:ext cx="12090400" cy="6400799"/>
          </a:xfrm>
          <a:prstGeom prst="rect">
            <a:avLst/>
          </a:prstGeom>
        </p:spPr>
      </p:pic>
      <p:pic>
        <p:nvPicPr>
          <p:cNvPr id="5" name="Picture 14">
            <a:extLst>
              <a:ext uri="{FF2B5EF4-FFF2-40B4-BE49-F238E27FC236}">
                <a16:creationId xmlns:a16="http://schemas.microsoft.com/office/drawing/2014/main" id="{940E87ED-A995-EA5B-D12C-1A9261586CC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t="26598" b="34981"/>
          <a:stretch>
            <a:fillRect/>
          </a:stretch>
        </p:blipFill>
        <p:spPr>
          <a:xfrm>
            <a:off x="0" y="345724"/>
            <a:ext cx="12192000" cy="834891"/>
          </a:xfrm>
          <a:prstGeom prst="rect">
            <a:avLst/>
          </a:prstGeom>
        </p:spPr>
      </p:pic>
      <p:sp>
        <p:nvSpPr>
          <p:cNvPr id="2" name="Title 1">
            <a:extLst>
              <a:ext uri="{FF2B5EF4-FFF2-40B4-BE49-F238E27FC236}">
                <a16:creationId xmlns:a16="http://schemas.microsoft.com/office/drawing/2014/main" id="{24C9040A-59DA-493D-00C0-735781C90A97}"/>
              </a:ext>
            </a:extLst>
          </p:cNvPr>
          <p:cNvSpPr>
            <a:spLocks noGrp="1"/>
          </p:cNvSpPr>
          <p:nvPr>
            <p:ph type="title"/>
          </p:nvPr>
        </p:nvSpPr>
        <p:spPr>
          <a:xfrm>
            <a:off x="838200" y="450431"/>
            <a:ext cx="10515600" cy="625475"/>
          </a:xfrm>
        </p:spPr>
        <p:txBody>
          <a:bodyPr>
            <a:noAutofit/>
          </a:bodyPr>
          <a:lstStyle/>
          <a:p>
            <a:pPr algn="ctr"/>
            <a:r>
              <a:rPr lang="en-GB" sz="5400" b="1"/>
              <a:t>Are our questions working for us? </a:t>
            </a:r>
          </a:p>
        </p:txBody>
      </p:sp>
      <p:sp>
        <p:nvSpPr>
          <p:cNvPr id="7" name="Google Shape;315;p41">
            <a:extLst>
              <a:ext uri="{FF2B5EF4-FFF2-40B4-BE49-F238E27FC236}">
                <a16:creationId xmlns:a16="http://schemas.microsoft.com/office/drawing/2014/main" id="{61E6AB28-C1FD-C7D6-DEC3-0626D89E0398}"/>
              </a:ext>
            </a:extLst>
          </p:cNvPr>
          <p:cNvSpPr txBox="1"/>
          <p:nvPr/>
        </p:nvSpPr>
        <p:spPr>
          <a:xfrm>
            <a:off x="-270583" y="1350067"/>
            <a:ext cx="11639600" cy="680400"/>
          </a:xfrm>
          <a:prstGeom prst="rect">
            <a:avLst/>
          </a:prstGeom>
          <a:noFill/>
          <a:ln>
            <a:noFill/>
          </a:ln>
        </p:spPr>
        <p:txBody>
          <a:bodyPr spcFirstLastPara="1" wrap="square" lIns="121900" tIns="121900" rIns="121900" bIns="121900" anchor="t" anchorCtr="0">
            <a:noAutofit/>
          </a:bodyPr>
          <a:lstStyle/>
          <a:p>
            <a:pPr algn="ctr"/>
            <a:r>
              <a:rPr lang="en-GB" sz="2267" b="1">
                <a:latin typeface="Calibri"/>
                <a:ea typeface="Calibri"/>
                <a:cs typeface="Calibri"/>
                <a:sym typeface="Calibri"/>
              </a:rPr>
              <a:t>Think about what kind of questions you would ask on a theme and if they make sense</a:t>
            </a:r>
            <a:endParaRPr sz="2267" b="1">
              <a:latin typeface="Calibri"/>
              <a:ea typeface="Calibri"/>
              <a:cs typeface="Calibri"/>
              <a:sym typeface="Calibri"/>
            </a:endParaRPr>
          </a:p>
        </p:txBody>
      </p:sp>
      <p:pic>
        <p:nvPicPr>
          <p:cNvPr id="8" name="Google Shape;316;p41">
            <a:extLst>
              <a:ext uri="{FF2B5EF4-FFF2-40B4-BE49-F238E27FC236}">
                <a16:creationId xmlns:a16="http://schemas.microsoft.com/office/drawing/2014/main" id="{C516D6A6-0721-A648-506C-70089E778811}"/>
              </a:ext>
            </a:extLst>
          </p:cNvPr>
          <p:cNvPicPr preferRelativeResize="0"/>
          <p:nvPr/>
        </p:nvPicPr>
        <p:blipFill>
          <a:blip r:embed="rId7">
            <a:alphaModFix/>
          </a:blip>
          <a:stretch>
            <a:fillRect/>
          </a:stretch>
        </p:blipFill>
        <p:spPr>
          <a:xfrm flipH="1">
            <a:off x="10784334" y="1326233"/>
            <a:ext cx="1169367" cy="575867"/>
          </a:xfrm>
          <a:prstGeom prst="rect">
            <a:avLst/>
          </a:prstGeom>
          <a:noFill/>
          <a:ln>
            <a:noFill/>
          </a:ln>
        </p:spPr>
      </p:pic>
      <p:sp>
        <p:nvSpPr>
          <p:cNvPr id="9" name="Google Shape;317;p41">
            <a:extLst>
              <a:ext uri="{FF2B5EF4-FFF2-40B4-BE49-F238E27FC236}">
                <a16:creationId xmlns:a16="http://schemas.microsoft.com/office/drawing/2014/main" id="{AAF30BA4-F352-9A3D-FD43-066AF8801B2D}"/>
              </a:ext>
            </a:extLst>
          </p:cNvPr>
          <p:cNvSpPr/>
          <p:nvPr/>
        </p:nvSpPr>
        <p:spPr>
          <a:xfrm>
            <a:off x="471167" y="2589767"/>
            <a:ext cx="4310400" cy="1902000"/>
          </a:xfrm>
          <a:prstGeom prst="wedgeRoundRectCallout">
            <a:avLst>
              <a:gd name="adj1" fmla="val 82009"/>
              <a:gd name="adj2" fmla="val -6595"/>
              <a:gd name="adj3" fmla="val 0"/>
            </a:avLst>
          </a:prstGeom>
          <a:solidFill>
            <a:srgbClr val="FCE5CD"/>
          </a:solidFill>
          <a:ln w="19050"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r>
              <a:rPr lang="en-GB" sz="2000">
                <a:latin typeface="Calibri"/>
                <a:ea typeface="Calibri"/>
                <a:cs typeface="Calibri"/>
                <a:sym typeface="Calibri"/>
              </a:rPr>
              <a:t>Best way to check is ask someone who isn’t in your group.</a:t>
            </a:r>
            <a:endParaRPr sz="2000">
              <a:latin typeface="Calibri"/>
              <a:ea typeface="Calibri"/>
              <a:cs typeface="Calibri"/>
              <a:sym typeface="Calibri"/>
            </a:endParaRPr>
          </a:p>
          <a:p>
            <a:r>
              <a:rPr lang="en-GB" sz="2000">
                <a:latin typeface="Calibri"/>
                <a:ea typeface="Calibri"/>
                <a:cs typeface="Calibri"/>
                <a:sym typeface="Calibri"/>
              </a:rPr>
              <a:t>If you ask someone within your group, they already know what things you are hoping to hear...</a:t>
            </a:r>
            <a:endParaRPr sz="2000">
              <a:latin typeface="Calibri"/>
              <a:ea typeface="Calibri"/>
              <a:cs typeface="Calibri"/>
              <a:sym typeface="Calibri"/>
            </a:endParaRPr>
          </a:p>
        </p:txBody>
      </p:sp>
      <p:pic>
        <p:nvPicPr>
          <p:cNvPr id="10" name="Google Shape;318;p41">
            <a:extLst>
              <a:ext uri="{FF2B5EF4-FFF2-40B4-BE49-F238E27FC236}">
                <a16:creationId xmlns:a16="http://schemas.microsoft.com/office/drawing/2014/main" id="{D6FA10FF-6419-6D6B-E659-03F1039C2605}"/>
              </a:ext>
            </a:extLst>
          </p:cNvPr>
          <p:cNvPicPr preferRelativeResize="0"/>
          <p:nvPr/>
        </p:nvPicPr>
        <p:blipFill>
          <a:blip r:embed="rId8">
            <a:alphaModFix/>
          </a:blip>
          <a:stretch>
            <a:fillRect/>
          </a:stretch>
        </p:blipFill>
        <p:spPr>
          <a:xfrm>
            <a:off x="6739501" y="2320934"/>
            <a:ext cx="4132999" cy="2198700"/>
          </a:xfrm>
          <a:prstGeom prst="rect">
            <a:avLst/>
          </a:prstGeom>
          <a:noFill/>
          <a:ln>
            <a:noFill/>
          </a:ln>
        </p:spPr>
      </p:pic>
      <p:pic>
        <p:nvPicPr>
          <p:cNvPr id="11" name="Google Shape;319;p41">
            <a:extLst>
              <a:ext uri="{FF2B5EF4-FFF2-40B4-BE49-F238E27FC236}">
                <a16:creationId xmlns:a16="http://schemas.microsoft.com/office/drawing/2014/main" id="{5800775F-A350-01EE-B407-77E766F56EBF}"/>
              </a:ext>
            </a:extLst>
          </p:cNvPr>
          <p:cNvPicPr preferRelativeResize="0"/>
          <p:nvPr/>
        </p:nvPicPr>
        <p:blipFill>
          <a:blip r:embed="rId7">
            <a:alphaModFix/>
          </a:blip>
          <a:stretch>
            <a:fillRect/>
          </a:stretch>
        </p:blipFill>
        <p:spPr>
          <a:xfrm>
            <a:off x="744167" y="4810101"/>
            <a:ext cx="1571767" cy="774033"/>
          </a:xfrm>
          <a:prstGeom prst="rect">
            <a:avLst/>
          </a:prstGeom>
          <a:noFill/>
          <a:ln>
            <a:noFill/>
          </a:ln>
        </p:spPr>
      </p:pic>
      <p:sp>
        <p:nvSpPr>
          <p:cNvPr id="12" name="Google Shape;320;p41">
            <a:extLst>
              <a:ext uri="{FF2B5EF4-FFF2-40B4-BE49-F238E27FC236}">
                <a16:creationId xmlns:a16="http://schemas.microsoft.com/office/drawing/2014/main" id="{531A70C0-AAC5-9519-AE35-93BC7D2C653A}"/>
              </a:ext>
            </a:extLst>
          </p:cNvPr>
          <p:cNvSpPr txBox="1"/>
          <p:nvPr/>
        </p:nvSpPr>
        <p:spPr>
          <a:xfrm>
            <a:off x="2128933" y="4673517"/>
            <a:ext cx="3524800" cy="1047200"/>
          </a:xfrm>
          <a:prstGeom prst="rect">
            <a:avLst/>
          </a:prstGeom>
          <a:noFill/>
          <a:ln>
            <a:noFill/>
          </a:ln>
        </p:spPr>
        <p:txBody>
          <a:bodyPr spcFirstLastPara="1" wrap="square" lIns="121900" tIns="121900" rIns="121900" bIns="121900" anchor="t" anchorCtr="0">
            <a:noAutofit/>
          </a:bodyPr>
          <a:lstStyle/>
          <a:p>
            <a:pPr algn="ctr"/>
            <a:r>
              <a:rPr lang="en-GB" sz="2133">
                <a:latin typeface="Calibri"/>
                <a:ea typeface="Calibri"/>
                <a:cs typeface="Calibri"/>
                <a:sym typeface="Calibri"/>
              </a:rPr>
              <a:t>Look and see if they offer a mix of open &amp; closed questions.</a:t>
            </a:r>
            <a:endParaRPr sz="2133">
              <a:latin typeface="Calibri"/>
              <a:ea typeface="Calibri"/>
              <a:cs typeface="Calibri"/>
              <a:sym typeface="Calibri"/>
            </a:endParaRPr>
          </a:p>
        </p:txBody>
      </p:sp>
      <p:pic>
        <p:nvPicPr>
          <p:cNvPr id="13" name="Google Shape;321;p41">
            <a:extLst>
              <a:ext uri="{FF2B5EF4-FFF2-40B4-BE49-F238E27FC236}">
                <a16:creationId xmlns:a16="http://schemas.microsoft.com/office/drawing/2014/main" id="{F9C43BDE-2AFE-1906-89E9-8A09B88DF459}"/>
              </a:ext>
            </a:extLst>
          </p:cNvPr>
          <p:cNvPicPr preferRelativeResize="0"/>
          <p:nvPr/>
        </p:nvPicPr>
        <p:blipFill>
          <a:blip r:embed="rId9">
            <a:alphaModFix/>
          </a:blip>
          <a:stretch>
            <a:fillRect/>
          </a:stretch>
        </p:blipFill>
        <p:spPr>
          <a:xfrm>
            <a:off x="10002300" y="4810101"/>
            <a:ext cx="1571768" cy="1610967"/>
          </a:xfrm>
          <a:prstGeom prst="rect">
            <a:avLst/>
          </a:prstGeom>
          <a:noFill/>
          <a:ln>
            <a:noFill/>
          </a:ln>
        </p:spPr>
      </p:pic>
      <p:sp>
        <p:nvSpPr>
          <p:cNvPr id="14" name="Google Shape;322;p41">
            <a:extLst>
              <a:ext uri="{FF2B5EF4-FFF2-40B4-BE49-F238E27FC236}">
                <a16:creationId xmlns:a16="http://schemas.microsoft.com/office/drawing/2014/main" id="{68138057-E8A2-10CE-F3BA-5D669683C19C}"/>
              </a:ext>
            </a:extLst>
          </p:cNvPr>
          <p:cNvSpPr txBox="1"/>
          <p:nvPr/>
        </p:nvSpPr>
        <p:spPr>
          <a:xfrm>
            <a:off x="6309933" y="4938469"/>
            <a:ext cx="3524800" cy="1200800"/>
          </a:xfrm>
          <a:prstGeom prst="rect">
            <a:avLst/>
          </a:prstGeom>
          <a:noFill/>
          <a:ln>
            <a:noFill/>
          </a:ln>
        </p:spPr>
        <p:txBody>
          <a:bodyPr spcFirstLastPara="1" wrap="square" lIns="121900" tIns="121900" rIns="121900" bIns="121900" anchor="t" anchorCtr="0">
            <a:noAutofit/>
          </a:bodyPr>
          <a:lstStyle/>
          <a:p>
            <a:pPr algn="ctr"/>
            <a:r>
              <a:rPr lang="en-GB" sz="2133">
                <a:latin typeface="Calibri"/>
                <a:ea typeface="Calibri"/>
                <a:cs typeface="Calibri"/>
                <a:sym typeface="Calibri"/>
              </a:rPr>
              <a:t>Can everyone answer them, especially if you are not there to help?</a:t>
            </a:r>
            <a:endParaRPr sz="2133">
              <a:latin typeface="Calibri"/>
              <a:ea typeface="Calibri"/>
              <a:cs typeface="Calibri"/>
              <a:sym typeface="Calibri"/>
            </a:endParaRPr>
          </a:p>
        </p:txBody>
      </p:sp>
    </p:spTree>
    <p:extLst>
      <p:ext uri="{BB962C8B-B14F-4D97-AF65-F5344CB8AC3E}">
        <p14:creationId xmlns:p14="http://schemas.microsoft.com/office/powerpoint/2010/main" val="14776492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4" name="Picture 14">
            <a:extLst>
              <a:ext uri="{FF2B5EF4-FFF2-40B4-BE49-F238E27FC236}">
                <a16:creationId xmlns:a16="http://schemas.microsoft.com/office/drawing/2014/main" id="{73D5B6BC-683E-D6E4-2B44-A9B9B7AF5C5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t="26598" b="34981"/>
          <a:stretch>
            <a:fillRect/>
          </a:stretch>
        </p:blipFill>
        <p:spPr>
          <a:xfrm>
            <a:off x="101600" y="228601"/>
            <a:ext cx="12090400" cy="6400799"/>
          </a:xfrm>
          <a:prstGeom prst="rect">
            <a:avLst/>
          </a:prstGeom>
        </p:spPr>
      </p:pic>
      <p:pic>
        <p:nvPicPr>
          <p:cNvPr id="5" name="Picture 14">
            <a:extLst>
              <a:ext uri="{FF2B5EF4-FFF2-40B4-BE49-F238E27FC236}">
                <a16:creationId xmlns:a16="http://schemas.microsoft.com/office/drawing/2014/main" id="{940E87ED-A995-EA5B-D12C-1A9261586CC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t="26598" b="34981"/>
          <a:stretch>
            <a:fillRect/>
          </a:stretch>
        </p:blipFill>
        <p:spPr>
          <a:xfrm>
            <a:off x="0" y="345724"/>
            <a:ext cx="12192000" cy="834891"/>
          </a:xfrm>
          <a:prstGeom prst="rect">
            <a:avLst/>
          </a:prstGeom>
        </p:spPr>
      </p:pic>
      <p:sp>
        <p:nvSpPr>
          <p:cNvPr id="2" name="Title 1">
            <a:extLst>
              <a:ext uri="{FF2B5EF4-FFF2-40B4-BE49-F238E27FC236}">
                <a16:creationId xmlns:a16="http://schemas.microsoft.com/office/drawing/2014/main" id="{24C9040A-59DA-493D-00C0-735781C90A97}"/>
              </a:ext>
            </a:extLst>
          </p:cNvPr>
          <p:cNvSpPr>
            <a:spLocks noGrp="1"/>
          </p:cNvSpPr>
          <p:nvPr>
            <p:ph type="title"/>
          </p:nvPr>
        </p:nvSpPr>
        <p:spPr>
          <a:xfrm>
            <a:off x="838200" y="450431"/>
            <a:ext cx="10515600" cy="625475"/>
          </a:xfrm>
        </p:spPr>
        <p:txBody>
          <a:bodyPr>
            <a:noAutofit/>
          </a:bodyPr>
          <a:lstStyle/>
          <a:p>
            <a:pPr algn="ctr"/>
            <a:r>
              <a:rPr lang="en-GB" sz="5400" b="1"/>
              <a:t>Testing your questions… </a:t>
            </a:r>
          </a:p>
        </p:txBody>
      </p:sp>
      <p:sp>
        <p:nvSpPr>
          <p:cNvPr id="3" name="Speech Bubble: Rectangle with Corners Rounded 2">
            <a:extLst>
              <a:ext uri="{FF2B5EF4-FFF2-40B4-BE49-F238E27FC236}">
                <a16:creationId xmlns:a16="http://schemas.microsoft.com/office/drawing/2014/main" id="{4B80479E-8928-17E0-8C1F-3E565B724B08}"/>
              </a:ext>
            </a:extLst>
          </p:cNvPr>
          <p:cNvSpPr/>
          <p:nvPr/>
        </p:nvSpPr>
        <p:spPr>
          <a:xfrm>
            <a:off x="1939947" y="3070968"/>
            <a:ext cx="5065160" cy="2455524"/>
          </a:xfrm>
          <a:prstGeom prst="wedgeRoundRectCallout">
            <a:avLst>
              <a:gd name="adj1" fmla="val 53812"/>
              <a:gd name="adj2" fmla="val 78818"/>
              <a:gd name="adj3" fmla="val 16667"/>
            </a:avLst>
          </a:prstGeom>
          <a:ln w="76200">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6" name="TextBox 5">
            <a:extLst>
              <a:ext uri="{FF2B5EF4-FFF2-40B4-BE49-F238E27FC236}">
                <a16:creationId xmlns:a16="http://schemas.microsoft.com/office/drawing/2014/main" id="{2DA615F4-8D11-35E3-BBFC-84C544365653}"/>
              </a:ext>
            </a:extLst>
          </p:cNvPr>
          <p:cNvSpPr txBox="1"/>
          <p:nvPr/>
        </p:nvSpPr>
        <p:spPr>
          <a:xfrm>
            <a:off x="2369246" y="3698565"/>
            <a:ext cx="4206561" cy="1200329"/>
          </a:xfrm>
          <a:prstGeom prst="rect">
            <a:avLst/>
          </a:prstGeom>
          <a:noFill/>
        </p:spPr>
        <p:txBody>
          <a:bodyPr wrap="square" rtlCol="0">
            <a:spAutoFit/>
          </a:bodyPr>
          <a:lstStyle/>
          <a:p>
            <a:pPr algn="ctr"/>
            <a:r>
              <a:rPr lang="en-GB" sz="3600" b="1">
                <a:solidFill>
                  <a:schemeClr val="tx2"/>
                </a:solidFill>
              </a:rPr>
              <a:t>Now it’s time to test your questions! </a:t>
            </a:r>
          </a:p>
        </p:txBody>
      </p:sp>
      <p:sp>
        <p:nvSpPr>
          <p:cNvPr id="7" name="TextBox 6">
            <a:extLst>
              <a:ext uri="{FF2B5EF4-FFF2-40B4-BE49-F238E27FC236}">
                <a16:creationId xmlns:a16="http://schemas.microsoft.com/office/drawing/2014/main" id="{BB691B96-1E00-7305-ACAD-E6A78DE7EE49}"/>
              </a:ext>
            </a:extLst>
          </p:cNvPr>
          <p:cNvSpPr txBox="1"/>
          <p:nvPr/>
        </p:nvSpPr>
        <p:spPr>
          <a:xfrm>
            <a:off x="259759" y="1808212"/>
            <a:ext cx="11932241" cy="461665"/>
          </a:xfrm>
          <a:prstGeom prst="rect">
            <a:avLst/>
          </a:prstGeom>
          <a:noFill/>
        </p:spPr>
        <p:txBody>
          <a:bodyPr wrap="none" rtlCol="0">
            <a:spAutoFit/>
          </a:bodyPr>
          <a:lstStyle/>
          <a:p>
            <a:r>
              <a:rPr lang="en-GB" sz="2400"/>
              <a:t>Think about your target audience and identify who you would like to test your questions with. </a:t>
            </a:r>
          </a:p>
        </p:txBody>
      </p:sp>
    </p:spTree>
    <p:extLst>
      <p:ext uri="{BB962C8B-B14F-4D97-AF65-F5344CB8AC3E}">
        <p14:creationId xmlns:p14="http://schemas.microsoft.com/office/powerpoint/2010/main" val="14291249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4" name="Picture 14">
            <a:extLst>
              <a:ext uri="{FF2B5EF4-FFF2-40B4-BE49-F238E27FC236}">
                <a16:creationId xmlns:a16="http://schemas.microsoft.com/office/drawing/2014/main" id="{73D5B6BC-683E-D6E4-2B44-A9B9B7AF5C5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t="26598" b="34981"/>
          <a:stretch>
            <a:fillRect/>
          </a:stretch>
        </p:blipFill>
        <p:spPr>
          <a:xfrm>
            <a:off x="101600" y="228601"/>
            <a:ext cx="12090400" cy="6400799"/>
          </a:xfrm>
          <a:prstGeom prst="rect">
            <a:avLst/>
          </a:prstGeom>
        </p:spPr>
      </p:pic>
      <p:pic>
        <p:nvPicPr>
          <p:cNvPr id="5" name="Picture 14">
            <a:extLst>
              <a:ext uri="{FF2B5EF4-FFF2-40B4-BE49-F238E27FC236}">
                <a16:creationId xmlns:a16="http://schemas.microsoft.com/office/drawing/2014/main" id="{940E87ED-A995-EA5B-D12C-1A9261586CC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t="26598" b="34981"/>
          <a:stretch>
            <a:fillRect/>
          </a:stretch>
        </p:blipFill>
        <p:spPr>
          <a:xfrm>
            <a:off x="0" y="345724"/>
            <a:ext cx="12192000" cy="834891"/>
          </a:xfrm>
          <a:prstGeom prst="rect">
            <a:avLst/>
          </a:prstGeom>
        </p:spPr>
      </p:pic>
      <p:sp>
        <p:nvSpPr>
          <p:cNvPr id="2" name="Title 1">
            <a:extLst>
              <a:ext uri="{FF2B5EF4-FFF2-40B4-BE49-F238E27FC236}">
                <a16:creationId xmlns:a16="http://schemas.microsoft.com/office/drawing/2014/main" id="{24C9040A-59DA-493D-00C0-735781C90A97}"/>
              </a:ext>
            </a:extLst>
          </p:cNvPr>
          <p:cNvSpPr>
            <a:spLocks noGrp="1"/>
          </p:cNvSpPr>
          <p:nvPr>
            <p:ph type="title"/>
          </p:nvPr>
        </p:nvSpPr>
        <p:spPr>
          <a:xfrm>
            <a:off x="838200" y="450431"/>
            <a:ext cx="10515600" cy="625475"/>
          </a:xfrm>
        </p:spPr>
        <p:txBody>
          <a:bodyPr>
            <a:noAutofit/>
          </a:bodyPr>
          <a:lstStyle/>
          <a:p>
            <a:pPr algn="ctr"/>
            <a:r>
              <a:rPr lang="en-GB" sz="5400" b="1"/>
              <a:t>Confirm your final questions</a:t>
            </a:r>
          </a:p>
        </p:txBody>
      </p:sp>
      <p:sp>
        <p:nvSpPr>
          <p:cNvPr id="6" name="TextBox 5">
            <a:extLst>
              <a:ext uri="{FF2B5EF4-FFF2-40B4-BE49-F238E27FC236}">
                <a16:creationId xmlns:a16="http://schemas.microsoft.com/office/drawing/2014/main" id="{2DA615F4-8D11-35E3-BBFC-84C544365653}"/>
              </a:ext>
            </a:extLst>
          </p:cNvPr>
          <p:cNvSpPr txBox="1"/>
          <p:nvPr/>
        </p:nvSpPr>
        <p:spPr>
          <a:xfrm>
            <a:off x="1404014" y="1644242"/>
            <a:ext cx="9485572" cy="461665"/>
          </a:xfrm>
          <a:prstGeom prst="rect">
            <a:avLst/>
          </a:prstGeom>
          <a:noFill/>
        </p:spPr>
        <p:txBody>
          <a:bodyPr wrap="square" rtlCol="0">
            <a:spAutoFit/>
          </a:bodyPr>
          <a:lstStyle/>
          <a:p>
            <a:pPr algn="ctr"/>
            <a:r>
              <a:rPr lang="en-GB" sz="2400" b="1"/>
              <a:t>It’s now time to confirm your final questions and research methods.</a:t>
            </a:r>
          </a:p>
        </p:txBody>
      </p:sp>
    </p:spTree>
    <p:extLst>
      <p:ext uri="{BB962C8B-B14F-4D97-AF65-F5344CB8AC3E}">
        <p14:creationId xmlns:p14="http://schemas.microsoft.com/office/powerpoint/2010/main" val="19160253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4" name="Picture 14">
            <a:extLst>
              <a:ext uri="{FF2B5EF4-FFF2-40B4-BE49-F238E27FC236}">
                <a16:creationId xmlns:a16="http://schemas.microsoft.com/office/drawing/2014/main" id="{73D5B6BC-683E-D6E4-2B44-A9B9B7AF5C5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t="26598" b="34981"/>
          <a:stretch>
            <a:fillRect/>
          </a:stretch>
        </p:blipFill>
        <p:spPr>
          <a:xfrm>
            <a:off x="101600" y="228601"/>
            <a:ext cx="12090400" cy="6400799"/>
          </a:xfrm>
          <a:prstGeom prst="rect">
            <a:avLst/>
          </a:prstGeom>
        </p:spPr>
      </p:pic>
      <p:pic>
        <p:nvPicPr>
          <p:cNvPr id="5" name="Picture 14">
            <a:extLst>
              <a:ext uri="{FF2B5EF4-FFF2-40B4-BE49-F238E27FC236}">
                <a16:creationId xmlns:a16="http://schemas.microsoft.com/office/drawing/2014/main" id="{940E87ED-A995-EA5B-D12C-1A9261586CC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t="26598" b="34981"/>
          <a:stretch>
            <a:fillRect/>
          </a:stretch>
        </p:blipFill>
        <p:spPr>
          <a:xfrm>
            <a:off x="0" y="345724"/>
            <a:ext cx="12192000" cy="834891"/>
          </a:xfrm>
          <a:prstGeom prst="rect">
            <a:avLst/>
          </a:prstGeom>
        </p:spPr>
      </p:pic>
      <p:sp>
        <p:nvSpPr>
          <p:cNvPr id="2" name="Title 1">
            <a:extLst>
              <a:ext uri="{FF2B5EF4-FFF2-40B4-BE49-F238E27FC236}">
                <a16:creationId xmlns:a16="http://schemas.microsoft.com/office/drawing/2014/main" id="{24C9040A-59DA-493D-00C0-735781C90A97}"/>
              </a:ext>
            </a:extLst>
          </p:cNvPr>
          <p:cNvSpPr>
            <a:spLocks noGrp="1"/>
          </p:cNvSpPr>
          <p:nvPr>
            <p:ph type="title"/>
          </p:nvPr>
        </p:nvSpPr>
        <p:spPr>
          <a:xfrm>
            <a:off x="838200" y="450431"/>
            <a:ext cx="10515600" cy="625475"/>
          </a:xfrm>
        </p:spPr>
        <p:txBody>
          <a:bodyPr>
            <a:noAutofit/>
          </a:bodyPr>
          <a:lstStyle/>
          <a:p>
            <a:pPr algn="ctr"/>
            <a:r>
              <a:rPr lang="en-GB" sz="5400" b="1"/>
              <a:t>It’s time to do the research!</a:t>
            </a:r>
          </a:p>
        </p:txBody>
      </p:sp>
      <p:pic>
        <p:nvPicPr>
          <p:cNvPr id="7" name="Picture 6" descr="Cartoon bee with magnifying glass">
            <a:extLst>
              <a:ext uri="{FF2B5EF4-FFF2-40B4-BE49-F238E27FC236}">
                <a16:creationId xmlns:a16="http://schemas.microsoft.com/office/drawing/2014/main" id="{1208A320-C99D-BB0E-6643-89FB229B8CF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8200" y="1810357"/>
            <a:ext cx="3384524" cy="3842298"/>
          </a:xfrm>
          <a:prstGeom prst="rect">
            <a:avLst/>
          </a:prstGeom>
        </p:spPr>
      </p:pic>
      <p:sp>
        <p:nvSpPr>
          <p:cNvPr id="8" name="TextBox 7">
            <a:extLst>
              <a:ext uri="{FF2B5EF4-FFF2-40B4-BE49-F238E27FC236}">
                <a16:creationId xmlns:a16="http://schemas.microsoft.com/office/drawing/2014/main" id="{2CFED117-565A-1D43-0AEE-8F116C780B03}"/>
              </a:ext>
            </a:extLst>
          </p:cNvPr>
          <p:cNvSpPr txBox="1"/>
          <p:nvPr/>
        </p:nvSpPr>
        <p:spPr>
          <a:xfrm>
            <a:off x="4959324" y="2274838"/>
            <a:ext cx="5652655" cy="3539430"/>
          </a:xfrm>
          <a:prstGeom prst="rect">
            <a:avLst/>
          </a:prstGeom>
          <a:noFill/>
        </p:spPr>
        <p:txBody>
          <a:bodyPr wrap="square" rtlCol="0">
            <a:spAutoFit/>
          </a:bodyPr>
          <a:lstStyle/>
          <a:p>
            <a:r>
              <a:rPr lang="en-GB" sz="2800"/>
              <a:t>You’ve identified the topic,</a:t>
            </a:r>
          </a:p>
          <a:p>
            <a:endParaRPr lang="en-GB" sz="2800"/>
          </a:p>
          <a:p>
            <a:r>
              <a:rPr lang="en-GB" sz="2800"/>
              <a:t>decided on the research methods, </a:t>
            </a:r>
          </a:p>
          <a:p>
            <a:endParaRPr lang="en-GB" sz="2800"/>
          </a:p>
          <a:p>
            <a:r>
              <a:rPr lang="en-GB" sz="2800"/>
              <a:t>and the questions you want to ask… </a:t>
            </a:r>
          </a:p>
          <a:p>
            <a:endParaRPr lang="en-GB" sz="2800"/>
          </a:p>
          <a:p>
            <a:endParaRPr lang="en-GB" sz="2800" b="1"/>
          </a:p>
          <a:p>
            <a:r>
              <a:rPr lang="en-GB" sz="2800" b="1"/>
              <a:t>Now go ahead and carry it out!</a:t>
            </a:r>
          </a:p>
        </p:txBody>
      </p:sp>
    </p:spTree>
    <p:extLst>
      <p:ext uri="{BB962C8B-B14F-4D97-AF65-F5344CB8AC3E}">
        <p14:creationId xmlns:p14="http://schemas.microsoft.com/office/powerpoint/2010/main" val="15269743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4" name="Picture 14">
            <a:extLst>
              <a:ext uri="{FF2B5EF4-FFF2-40B4-BE49-F238E27FC236}">
                <a16:creationId xmlns:a16="http://schemas.microsoft.com/office/drawing/2014/main" id="{73D5B6BC-683E-D6E4-2B44-A9B9B7AF5C5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t="26598" b="34981"/>
          <a:stretch>
            <a:fillRect/>
          </a:stretch>
        </p:blipFill>
        <p:spPr>
          <a:xfrm>
            <a:off x="101600" y="228601"/>
            <a:ext cx="12090400" cy="6400799"/>
          </a:xfrm>
          <a:prstGeom prst="rect">
            <a:avLst/>
          </a:prstGeom>
        </p:spPr>
      </p:pic>
      <p:pic>
        <p:nvPicPr>
          <p:cNvPr id="5" name="Picture 14">
            <a:extLst>
              <a:ext uri="{FF2B5EF4-FFF2-40B4-BE49-F238E27FC236}">
                <a16:creationId xmlns:a16="http://schemas.microsoft.com/office/drawing/2014/main" id="{940E87ED-A995-EA5B-D12C-1A9261586CC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t="26598" b="34981"/>
          <a:stretch>
            <a:fillRect/>
          </a:stretch>
        </p:blipFill>
        <p:spPr>
          <a:xfrm>
            <a:off x="0" y="345724"/>
            <a:ext cx="12192000" cy="834891"/>
          </a:xfrm>
          <a:prstGeom prst="rect">
            <a:avLst/>
          </a:prstGeom>
        </p:spPr>
      </p:pic>
      <p:sp>
        <p:nvSpPr>
          <p:cNvPr id="2" name="Title 1">
            <a:extLst>
              <a:ext uri="{FF2B5EF4-FFF2-40B4-BE49-F238E27FC236}">
                <a16:creationId xmlns:a16="http://schemas.microsoft.com/office/drawing/2014/main" id="{24C9040A-59DA-493D-00C0-735781C90A97}"/>
              </a:ext>
            </a:extLst>
          </p:cNvPr>
          <p:cNvSpPr>
            <a:spLocks noGrp="1"/>
          </p:cNvSpPr>
          <p:nvPr>
            <p:ph type="title"/>
          </p:nvPr>
        </p:nvSpPr>
        <p:spPr>
          <a:xfrm>
            <a:off x="838200" y="450431"/>
            <a:ext cx="10515600" cy="625475"/>
          </a:xfrm>
        </p:spPr>
        <p:txBody>
          <a:bodyPr>
            <a:noAutofit/>
          </a:bodyPr>
          <a:lstStyle/>
          <a:p>
            <a:pPr algn="ctr"/>
            <a:r>
              <a:rPr lang="en-GB" sz="5400" b="1"/>
              <a:t>Empowering Youth Voices  </a:t>
            </a:r>
          </a:p>
        </p:txBody>
      </p:sp>
      <p:sp>
        <p:nvSpPr>
          <p:cNvPr id="6" name="TextBox 5">
            <a:extLst>
              <a:ext uri="{FF2B5EF4-FFF2-40B4-BE49-F238E27FC236}">
                <a16:creationId xmlns:a16="http://schemas.microsoft.com/office/drawing/2014/main" id="{2DA615F4-8D11-35E3-BBFC-84C544365653}"/>
              </a:ext>
            </a:extLst>
          </p:cNvPr>
          <p:cNvSpPr txBox="1"/>
          <p:nvPr/>
        </p:nvSpPr>
        <p:spPr>
          <a:xfrm>
            <a:off x="534826" y="2277410"/>
            <a:ext cx="11122348" cy="707886"/>
          </a:xfrm>
          <a:prstGeom prst="rect">
            <a:avLst/>
          </a:prstGeom>
          <a:noFill/>
        </p:spPr>
        <p:txBody>
          <a:bodyPr wrap="square" rtlCol="0">
            <a:spAutoFit/>
          </a:bodyPr>
          <a:lstStyle/>
          <a:p>
            <a:pPr algn="ctr"/>
            <a:r>
              <a:rPr lang="en-GB" sz="4000" b="1" u="sng"/>
              <a:t>Section 7: Analysing results and action planning</a:t>
            </a:r>
          </a:p>
        </p:txBody>
      </p:sp>
      <p:pic>
        <p:nvPicPr>
          <p:cNvPr id="3" name="Picture 2" descr="Movie clipart megaphone, Movie megaphone Transparent FREE for download ...">
            <a:extLst>
              <a:ext uri="{FF2B5EF4-FFF2-40B4-BE49-F238E27FC236}">
                <a16:creationId xmlns:a16="http://schemas.microsoft.com/office/drawing/2014/main" id="{2652E9CE-5235-8055-70B1-032004E955F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200" y="4671618"/>
            <a:ext cx="2298437" cy="173595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8ED4B41-C368-587F-3FF8-3A41A2462CA6}"/>
              </a:ext>
            </a:extLst>
          </p:cNvPr>
          <p:cNvSpPr txBox="1"/>
          <p:nvPr/>
        </p:nvSpPr>
        <p:spPr>
          <a:xfrm>
            <a:off x="3187908" y="3212892"/>
            <a:ext cx="7864839"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a:solidFill>
                  <a:srgbClr val="444444"/>
                </a:solidFill>
                <a:cs typeface="Calibri"/>
              </a:rPr>
              <a:t>​In this section you will </a:t>
            </a:r>
            <a:r>
              <a:rPr lang="en-GB" sz="2800">
                <a:solidFill>
                  <a:srgbClr val="444444"/>
                </a:solidFill>
                <a:cs typeface="Arial"/>
              </a:rPr>
              <a:t>learn how to analyse the results of your research</a:t>
            </a:r>
            <a:r>
              <a:rPr lang="en-US" sz="2800">
                <a:solidFill>
                  <a:srgbClr val="444444"/>
                </a:solidFill>
                <a:cs typeface="Arial"/>
              </a:rPr>
              <a:t>​ and explore</a:t>
            </a:r>
            <a:r>
              <a:rPr lang="en-GB" sz="2800">
                <a:solidFill>
                  <a:srgbClr val="444444"/>
                </a:solidFill>
                <a:cs typeface="Arial"/>
              </a:rPr>
              <a:t> ways to put the results of your research into action.</a:t>
            </a:r>
            <a:endParaRPr lang="en-US" sz="2800">
              <a:solidFill>
                <a:srgbClr val="000000"/>
              </a:solidFill>
              <a:cs typeface="Calibri" panose="020F0502020204030204"/>
            </a:endParaRPr>
          </a:p>
        </p:txBody>
      </p:sp>
    </p:spTree>
    <p:extLst>
      <p:ext uri="{BB962C8B-B14F-4D97-AF65-F5344CB8AC3E}">
        <p14:creationId xmlns:p14="http://schemas.microsoft.com/office/powerpoint/2010/main" val="1228715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4" name="Picture 14">
            <a:extLst>
              <a:ext uri="{FF2B5EF4-FFF2-40B4-BE49-F238E27FC236}">
                <a16:creationId xmlns:a16="http://schemas.microsoft.com/office/drawing/2014/main" id="{73D5B6BC-683E-D6E4-2B44-A9B9B7AF5C5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t="26598" b="34981"/>
          <a:stretch>
            <a:fillRect/>
          </a:stretch>
        </p:blipFill>
        <p:spPr>
          <a:xfrm>
            <a:off x="101600" y="228601"/>
            <a:ext cx="12090400" cy="6400799"/>
          </a:xfrm>
          <a:prstGeom prst="rect">
            <a:avLst/>
          </a:prstGeom>
        </p:spPr>
      </p:pic>
      <p:pic>
        <p:nvPicPr>
          <p:cNvPr id="5" name="Picture 14">
            <a:extLst>
              <a:ext uri="{FF2B5EF4-FFF2-40B4-BE49-F238E27FC236}">
                <a16:creationId xmlns:a16="http://schemas.microsoft.com/office/drawing/2014/main" id="{940E87ED-A995-EA5B-D12C-1A9261586CC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t="26598" b="34981"/>
          <a:stretch>
            <a:fillRect/>
          </a:stretch>
        </p:blipFill>
        <p:spPr>
          <a:xfrm>
            <a:off x="0" y="345724"/>
            <a:ext cx="12192000" cy="834891"/>
          </a:xfrm>
          <a:prstGeom prst="rect">
            <a:avLst/>
          </a:prstGeom>
        </p:spPr>
      </p:pic>
      <p:sp>
        <p:nvSpPr>
          <p:cNvPr id="2" name="Title 1">
            <a:extLst>
              <a:ext uri="{FF2B5EF4-FFF2-40B4-BE49-F238E27FC236}">
                <a16:creationId xmlns:a16="http://schemas.microsoft.com/office/drawing/2014/main" id="{24C9040A-59DA-493D-00C0-735781C90A97}"/>
              </a:ext>
            </a:extLst>
          </p:cNvPr>
          <p:cNvSpPr>
            <a:spLocks noGrp="1"/>
          </p:cNvSpPr>
          <p:nvPr>
            <p:ph type="title"/>
          </p:nvPr>
        </p:nvSpPr>
        <p:spPr>
          <a:xfrm>
            <a:off x="838200" y="450431"/>
            <a:ext cx="10515600" cy="625475"/>
          </a:xfrm>
        </p:spPr>
        <p:txBody>
          <a:bodyPr>
            <a:noAutofit/>
          </a:bodyPr>
          <a:lstStyle/>
          <a:p>
            <a:pPr algn="ctr"/>
            <a:r>
              <a:rPr lang="en-GB" sz="5400" b="1"/>
              <a:t>Looking at qualitative results</a:t>
            </a:r>
          </a:p>
        </p:txBody>
      </p:sp>
      <p:sp>
        <p:nvSpPr>
          <p:cNvPr id="3" name="Google Shape;65;p14">
            <a:extLst>
              <a:ext uri="{FF2B5EF4-FFF2-40B4-BE49-F238E27FC236}">
                <a16:creationId xmlns:a16="http://schemas.microsoft.com/office/drawing/2014/main" id="{A52371F9-65D3-22BD-1532-4F87B6B14E7A}"/>
              </a:ext>
            </a:extLst>
          </p:cNvPr>
          <p:cNvSpPr txBox="1"/>
          <p:nvPr/>
        </p:nvSpPr>
        <p:spPr>
          <a:xfrm>
            <a:off x="314184" y="1452892"/>
            <a:ext cx="11604400" cy="680400"/>
          </a:xfrm>
          <a:prstGeom prst="rect">
            <a:avLst/>
          </a:prstGeom>
          <a:noFill/>
          <a:ln>
            <a:noFill/>
          </a:ln>
        </p:spPr>
        <p:txBody>
          <a:bodyPr spcFirstLastPara="1" wrap="square" lIns="121900" tIns="121900" rIns="121900" bIns="121900" anchor="t" anchorCtr="0">
            <a:noAutofit/>
          </a:bodyPr>
          <a:lstStyle/>
          <a:p>
            <a:r>
              <a:rPr lang="en-GB" sz="2267" b="1">
                <a:latin typeface="Calibri"/>
                <a:ea typeface="Calibri"/>
                <a:cs typeface="Calibri"/>
                <a:sym typeface="Calibri"/>
              </a:rPr>
              <a:t>First things first, we need you to look at the research and do the following steps…</a:t>
            </a:r>
            <a:endParaRPr sz="2267" b="1">
              <a:latin typeface="Calibri"/>
              <a:ea typeface="Calibri"/>
              <a:cs typeface="Calibri"/>
              <a:sym typeface="Calibri"/>
            </a:endParaRPr>
          </a:p>
        </p:txBody>
      </p:sp>
      <p:pic>
        <p:nvPicPr>
          <p:cNvPr id="7" name="Google Shape;66;p14">
            <a:extLst>
              <a:ext uri="{FF2B5EF4-FFF2-40B4-BE49-F238E27FC236}">
                <a16:creationId xmlns:a16="http://schemas.microsoft.com/office/drawing/2014/main" id="{CF97CA73-1619-98AD-2650-1E97BA696405}"/>
              </a:ext>
            </a:extLst>
          </p:cNvPr>
          <p:cNvPicPr preferRelativeResize="0"/>
          <p:nvPr/>
        </p:nvPicPr>
        <p:blipFill>
          <a:blip r:embed="rId7">
            <a:alphaModFix/>
          </a:blip>
          <a:stretch>
            <a:fillRect/>
          </a:stretch>
        </p:blipFill>
        <p:spPr>
          <a:xfrm flipH="1">
            <a:off x="10329301" y="1663318"/>
            <a:ext cx="1571767" cy="774033"/>
          </a:xfrm>
          <a:prstGeom prst="rect">
            <a:avLst/>
          </a:prstGeom>
          <a:noFill/>
          <a:ln>
            <a:noFill/>
          </a:ln>
        </p:spPr>
      </p:pic>
      <p:sp>
        <p:nvSpPr>
          <p:cNvPr id="10" name="Google Shape;69;p14">
            <a:extLst>
              <a:ext uri="{FF2B5EF4-FFF2-40B4-BE49-F238E27FC236}">
                <a16:creationId xmlns:a16="http://schemas.microsoft.com/office/drawing/2014/main" id="{EC73F39A-D0BB-996B-D526-93F49780B4AA}"/>
              </a:ext>
            </a:extLst>
          </p:cNvPr>
          <p:cNvSpPr/>
          <p:nvPr/>
        </p:nvSpPr>
        <p:spPr>
          <a:xfrm>
            <a:off x="6116384" y="4384684"/>
            <a:ext cx="672667" cy="987232"/>
          </a:xfrm>
          <a:prstGeom prst="rect">
            <a:avLst/>
          </a:prstGeom>
        </p:spPr>
        <p:txBody>
          <a:bodyPr>
            <a:prstTxWarp prst="textPlain">
              <a:avLst/>
            </a:prstTxWarp>
          </a:bodyPr>
          <a:lstStyle/>
          <a:p>
            <a:pPr lvl="0" algn="ctr"/>
            <a:endParaRPr sz="2533">
              <a:ln w="9525" cap="flat" cmpd="sng">
                <a:solidFill>
                  <a:schemeClr val="dk2"/>
                </a:solidFill>
                <a:prstDash val="solid"/>
                <a:round/>
                <a:headEnd type="none" w="sm" len="sm"/>
                <a:tailEnd type="none" w="sm" len="sm"/>
              </a:ln>
              <a:solidFill>
                <a:srgbClr val="00FFFF"/>
              </a:solidFill>
            </a:endParaRPr>
          </a:p>
        </p:txBody>
      </p:sp>
      <p:sp>
        <p:nvSpPr>
          <p:cNvPr id="12" name="Google Shape;72;p14">
            <a:extLst>
              <a:ext uri="{FF2B5EF4-FFF2-40B4-BE49-F238E27FC236}">
                <a16:creationId xmlns:a16="http://schemas.microsoft.com/office/drawing/2014/main" id="{F6BA59DB-8849-E866-0EF7-6F92947226D5}"/>
              </a:ext>
            </a:extLst>
          </p:cNvPr>
          <p:cNvSpPr txBox="1"/>
          <p:nvPr/>
        </p:nvSpPr>
        <p:spPr>
          <a:xfrm>
            <a:off x="1470876" y="3323428"/>
            <a:ext cx="10636349" cy="890000"/>
          </a:xfrm>
          <a:prstGeom prst="rect">
            <a:avLst/>
          </a:prstGeom>
          <a:noFill/>
          <a:ln>
            <a:noFill/>
          </a:ln>
        </p:spPr>
        <p:txBody>
          <a:bodyPr spcFirstLastPara="1" wrap="square" lIns="121900" tIns="121900" rIns="121900" bIns="121900" anchor="t" anchorCtr="0">
            <a:noAutofit/>
          </a:bodyPr>
          <a:lstStyle/>
          <a:p>
            <a:r>
              <a:rPr lang="en-GB" sz="2200">
                <a:latin typeface="Calibri"/>
                <a:ea typeface="Calibri"/>
                <a:cs typeface="Calibri"/>
                <a:sym typeface="Calibri"/>
              </a:rPr>
              <a:t>Now count/tally how often the ‘theme’ ‘similar comments’ are made.</a:t>
            </a:r>
            <a:endParaRPr sz="2200">
              <a:latin typeface="Calibri"/>
              <a:ea typeface="Calibri"/>
              <a:cs typeface="Calibri"/>
              <a:sym typeface="Calibri"/>
            </a:endParaRPr>
          </a:p>
        </p:txBody>
      </p:sp>
      <p:sp>
        <p:nvSpPr>
          <p:cNvPr id="13" name="Google Shape;73;p14">
            <a:extLst>
              <a:ext uri="{FF2B5EF4-FFF2-40B4-BE49-F238E27FC236}">
                <a16:creationId xmlns:a16="http://schemas.microsoft.com/office/drawing/2014/main" id="{26F876E5-AE0C-0FAA-F94F-302EEFB0901A}"/>
              </a:ext>
            </a:extLst>
          </p:cNvPr>
          <p:cNvSpPr txBox="1"/>
          <p:nvPr/>
        </p:nvSpPr>
        <p:spPr>
          <a:xfrm>
            <a:off x="2153454" y="4039564"/>
            <a:ext cx="9271191" cy="1364000"/>
          </a:xfrm>
          <a:prstGeom prst="rect">
            <a:avLst/>
          </a:prstGeom>
          <a:noFill/>
          <a:ln>
            <a:noFill/>
          </a:ln>
        </p:spPr>
        <p:txBody>
          <a:bodyPr spcFirstLastPara="1" wrap="square" lIns="121900" tIns="121900" rIns="121900" bIns="121900" anchor="t" anchorCtr="0">
            <a:noAutofit/>
          </a:bodyPr>
          <a:lstStyle/>
          <a:p>
            <a:r>
              <a:rPr lang="en-GB" sz="2200">
                <a:latin typeface="Calibri"/>
                <a:ea typeface="Calibri"/>
                <a:cs typeface="Calibri"/>
                <a:sym typeface="Calibri"/>
              </a:rPr>
              <a:t>The more times it’s said, the more important it is to the people you spoke to.</a:t>
            </a:r>
          </a:p>
          <a:p>
            <a:r>
              <a:rPr lang="en-GB" sz="2200">
                <a:latin typeface="Calibri"/>
                <a:ea typeface="Calibri"/>
                <a:cs typeface="Calibri"/>
                <a:sym typeface="Calibri"/>
              </a:rPr>
              <a:t>  </a:t>
            </a:r>
          </a:p>
          <a:p>
            <a:r>
              <a:rPr lang="en-GB" sz="2200">
                <a:latin typeface="Calibri"/>
                <a:ea typeface="Calibri"/>
                <a:cs typeface="Calibri"/>
                <a:sym typeface="Calibri"/>
              </a:rPr>
              <a:t>And the more often it was said, the greater focus it should have within your evidence and results.</a:t>
            </a:r>
          </a:p>
          <a:p>
            <a:endParaRPr lang="en-GB" sz="2200">
              <a:latin typeface="Calibri"/>
              <a:ea typeface="Calibri"/>
              <a:cs typeface="Calibri"/>
              <a:sym typeface="Calibri"/>
            </a:endParaRPr>
          </a:p>
          <a:p>
            <a:r>
              <a:rPr lang="en-GB" sz="3200" b="1">
                <a:latin typeface="Calibri"/>
                <a:ea typeface="Calibri"/>
                <a:cs typeface="Calibri"/>
                <a:sym typeface="Calibri"/>
              </a:rPr>
              <a:t>	</a:t>
            </a:r>
            <a:r>
              <a:rPr lang="en-GB" sz="3200" b="1" i="1">
                <a:latin typeface="Calibri"/>
                <a:ea typeface="Calibri"/>
                <a:cs typeface="Calibri"/>
                <a:sym typeface="Calibri"/>
              </a:rPr>
              <a:t>- Can you find the key themes in your results?</a:t>
            </a:r>
            <a:endParaRPr sz="3200" b="1" i="1">
              <a:latin typeface="Calibri"/>
              <a:ea typeface="Calibri"/>
              <a:cs typeface="Calibri"/>
              <a:sym typeface="Calibri"/>
            </a:endParaRPr>
          </a:p>
        </p:txBody>
      </p:sp>
      <p:sp>
        <p:nvSpPr>
          <p:cNvPr id="14" name="Google Shape;74;p14">
            <a:extLst>
              <a:ext uri="{FF2B5EF4-FFF2-40B4-BE49-F238E27FC236}">
                <a16:creationId xmlns:a16="http://schemas.microsoft.com/office/drawing/2014/main" id="{E731CFE9-D1AB-DF4B-8C17-5DDF6A3AD338}"/>
              </a:ext>
            </a:extLst>
          </p:cNvPr>
          <p:cNvSpPr txBox="1"/>
          <p:nvPr/>
        </p:nvSpPr>
        <p:spPr>
          <a:xfrm>
            <a:off x="576192" y="2390798"/>
            <a:ext cx="11080384" cy="890000"/>
          </a:xfrm>
          <a:prstGeom prst="rect">
            <a:avLst/>
          </a:prstGeom>
          <a:noFill/>
          <a:ln>
            <a:noFill/>
          </a:ln>
        </p:spPr>
        <p:txBody>
          <a:bodyPr spcFirstLastPara="1" wrap="square" lIns="121900" tIns="121900" rIns="121900" bIns="121900" anchor="t" anchorCtr="0">
            <a:noAutofit/>
          </a:bodyPr>
          <a:lstStyle/>
          <a:p>
            <a:r>
              <a:rPr lang="en-GB" sz="2200">
                <a:latin typeface="Calibri"/>
                <a:ea typeface="Calibri"/>
                <a:cs typeface="Calibri"/>
                <a:sym typeface="Calibri"/>
              </a:rPr>
              <a:t>In the answers, look for things that are ‘similar’ comments. You may want to colour code these, we call them ‘themes’.</a:t>
            </a:r>
            <a:endParaRPr sz="2200">
              <a:latin typeface="Calibri"/>
              <a:ea typeface="Calibri"/>
              <a:cs typeface="Calibri"/>
              <a:sym typeface="Calibri"/>
            </a:endParaRPr>
          </a:p>
        </p:txBody>
      </p:sp>
    </p:spTree>
    <p:extLst>
      <p:ext uri="{BB962C8B-B14F-4D97-AF65-F5344CB8AC3E}">
        <p14:creationId xmlns:p14="http://schemas.microsoft.com/office/powerpoint/2010/main" val="2581876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p:tgtEl>
                                          <p:spTgt spid="14"/>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1000"/>
                                        <p:tgtEl>
                                          <p:spTgt spid="12"/>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1000"/>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4" name="Picture 14">
            <a:extLst>
              <a:ext uri="{FF2B5EF4-FFF2-40B4-BE49-F238E27FC236}">
                <a16:creationId xmlns:a16="http://schemas.microsoft.com/office/drawing/2014/main" id="{73D5B6BC-683E-D6E4-2B44-A9B9B7AF5C5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t="26598" b="34981"/>
          <a:stretch>
            <a:fillRect/>
          </a:stretch>
        </p:blipFill>
        <p:spPr>
          <a:xfrm>
            <a:off x="101600" y="228601"/>
            <a:ext cx="12090400" cy="6400799"/>
          </a:xfrm>
          <a:prstGeom prst="rect">
            <a:avLst/>
          </a:prstGeom>
        </p:spPr>
      </p:pic>
      <p:pic>
        <p:nvPicPr>
          <p:cNvPr id="5" name="Picture 14">
            <a:extLst>
              <a:ext uri="{FF2B5EF4-FFF2-40B4-BE49-F238E27FC236}">
                <a16:creationId xmlns:a16="http://schemas.microsoft.com/office/drawing/2014/main" id="{940E87ED-A995-EA5B-D12C-1A9261586CC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t="26598" b="34981"/>
          <a:stretch>
            <a:fillRect/>
          </a:stretch>
        </p:blipFill>
        <p:spPr>
          <a:xfrm>
            <a:off x="0" y="345724"/>
            <a:ext cx="12192000" cy="834891"/>
          </a:xfrm>
          <a:prstGeom prst="rect">
            <a:avLst/>
          </a:prstGeom>
        </p:spPr>
      </p:pic>
      <p:sp>
        <p:nvSpPr>
          <p:cNvPr id="2" name="Title 1">
            <a:extLst>
              <a:ext uri="{FF2B5EF4-FFF2-40B4-BE49-F238E27FC236}">
                <a16:creationId xmlns:a16="http://schemas.microsoft.com/office/drawing/2014/main" id="{24C9040A-59DA-493D-00C0-735781C90A97}"/>
              </a:ext>
            </a:extLst>
          </p:cNvPr>
          <p:cNvSpPr>
            <a:spLocks noGrp="1"/>
          </p:cNvSpPr>
          <p:nvPr>
            <p:ph type="title"/>
          </p:nvPr>
        </p:nvSpPr>
        <p:spPr>
          <a:xfrm>
            <a:off x="838200" y="450431"/>
            <a:ext cx="10515600" cy="625475"/>
          </a:xfrm>
        </p:spPr>
        <p:txBody>
          <a:bodyPr>
            <a:noAutofit/>
          </a:bodyPr>
          <a:lstStyle/>
          <a:p>
            <a:pPr algn="ctr"/>
            <a:r>
              <a:rPr lang="en-GB" sz="5400" b="1">
                <a:latin typeface="+mn-lt"/>
              </a:rPr>
              <a:t>Contents</a:t>
            </a:r>
          </a:p>
        </p:txBody>
      </p:sp>
      <p:sp>
        <p:nvSpPr>
          <p:cNvPr id="6" name="TextBox 5">
            <a:extLst>
              <a:ext uri="{FF2B5EF4-FFF2-40B4-BE49-F238E27FC236}">
                <a16:creationId xmlns:a16="http://schemas.microsoft.com/office/drawing/2014/main" id="{2DA615F4-8D11-35E3-BBFC-84C544365653}"/>
              </a:ext>
            </a:extLst>
          </p:cNvPr>
          <p:cNvSpPr txBox="1"/>
          <p:nvPr/>
        </p:nvSpPr>
        <p:spPr>
          <a:xfrm>
            <a:off x="807719" y="1883254"/>
            <a:ext cx="10546081" cy="4524315"/>
          </a:xfrm>
          <a:prstGeom prst="rect">
            <a:avLst/>
          </a:prstGeom>
          <a:noFill/>
        </p:spPr>
        <p:txBody>
          <a:bodyPr wrap="square" lIns="91440" tIns="45720" rIns="91440" bIns="45720" rtlCol="0" anchor="t">
            <a:spAutoFit/>
          </a:bodyPr>
          <a:lstStyle/>
          <a:p>
            <a:r>
              <a:rPr lang="en-GB" sz="3200" b="1"/>
              <a:t>Section 1 – </a:t>
            </a:r>
            <a:r>
              <a:rPr lang="en-GB" sz="3200"/>
              <a:t>Understanding Youth Voice</a:t>
            </a:r>
          </a:p>
          <a:p>
            <a:r>
              <a:rPr lang="en-GB" sz="3200" b="1"/>
              <a:t>Section 2 – </a:t>
            </a:r>
            <a:r>
              <a:rPr lang="en-GB" sz="3200"/>
              <a:t>Children’s Rights </a:t>
            </a:r>
          </a:p>
          <a:p>
            <a:r>
              <a:rPr lang="en-GB" sz="3200" b="1"/>
              <a:t>Section 3 – </a:t>
            </a:r>
            <a:r>
              <a:rPr lang="en-GB" sz="3200"/>
              <a:t>Working as a team</a:t>
            </a:r>
          </a:p>
          <a:p>
            <a:r>
              <a:rPr lang="en-GB" sz="3200" b="1"/>
              <a:t>Section 4 – </a:t>
            </a:r>
            <a:r>
              <a:rPr lang="en-GB" sz="3200"/>
              <a:t>Becoming a social researcher</a:t>
            </a:r>
          </a:p>
          <a:p>
            <a:r>
              <a:rPr lang="en-GB" sz="3200" b="1"/>
              <a:t>Section 5 –</a:t>
            </a:r>
            <a:r>
              <a:rPr lang="en-GB" sz="3200"/>
              <a:t> Identifying a theme and Research tools</a:t>
            </a:r>
            <a:endParaRPr lang="en-GB" sz="3200">
              <a:cs typeface="Calibri"/>
            </a:endParaRPr>
          </a:p>
          <a:p>
            <a:r>
              <a:rPr lang="en-GB" sz="3200" b="1"/>
              <a:t>Section 6 – </a:t>
            </a:r>
            <a:r>
              <a:rPr lang="en-GB" sz="3200"/>
              <a:t>Undertaking research </a:t>
            </a:r>
          </a:p>
          <a:p>
            <a:r>
              <a:rPr lang="en-GB" sz="3200" b="1"/>
              <a:t>Section 7 – </a:t>
            </a:r>
            <a:r>
              <a:rPr lang="en-GB" sz="3200"/>
              <a:t>Analysing results and action planning</a:t>
            </a:r>
          </a:p>
          <a:p>
            <a:endParaRPr lang="en-GB" sz="3200"/>
          </a:p>
          <a:p>
            <a:endParaRPr lang="en-GB" sz="3200" b="1"/>
          </a:p>
        </p:txBody>
      </p:sp>
      <p:pic>
        <p:nvPicPr>
          <p:cNvPr id="7" name="Picture 2" descr="Movie clipart megaphone, Movie megaphone Transparent FREE for download ...">
            <a:extLst>
              <a:ext uri="{FF2B5EF4-FFF2-40B4-BE49-F238E27FC236}">
                <a16:creationId xmlns:a16="http://schemas.microsoft.com/office/drawing/2014/main" id="{601740F7-E9F8-8C5E-8923-B6D3677DC2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21251" y="2169056"/>
            <a:ext cx="2298437" cy="1735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78289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4" name="Picture 14">
            <a:extLst>
              <a:ext uri="{FF2B5EF4-FFF2-40B4-BE49-F238E27FC236}">
                <a16:creationId xmlns:a16="http://schemas.microsoft.com/office/drawing/2014/main" id="{73D5B6BC-683E-D6E4-2B44-A9B9B7AF5C5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t="26598" b="34981"/>
          <a:stretch>
            <a:fillRect/>
          </a:stretch>
        </p:blipFill>
        <p:spPr>
          <a:xfrm>
            <a:off x="101600" y="228601"/>
            <a:ext cx="12090400" cy="6400799"/>
          </a:xfrm>
          <a:prstGeom prst="rect">
            <a:avLst/>
          </a:prstGeom>
        </p:spPr>
      </p:pic>
      <p:pic>
        <p:nvPicPr>
          <p:cNvPr id="5" name="Picture 14">
            <a:extLst>
              <a:ext uri="{FF2B5EF4-FFF2-40B4-BE49-F238E27FC236}">
                <a16:creationId xmlns:a16="http://schemas.microsoft.com/office/drawing/2014/main" id="{940E87ED-A995-EA5B-D12C-1A9261586CC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t="26598" b="34981"/>
          <a:stretch>
            <a:fillRect/>
          </a:stretch>
        </p:blipFill>
        <p:spPr>
          <a:xfrm>
            <a:off x="0" y="345724"/>
            <a:ext cx="12192000" cy="834891"/>
          </a:xfrm>
          <a:prstGeom prst="rect">
            <a:avLst/>
          </a:prstGeom>
        </p:spPr>
      </p:pic>
      <p:sp>
        <p:nvSpPr>
          <p:cNvPr id="2" name="Title 1">
            <a:extLst>
              <a:ext uri="{FF2B5EF4-FFF2-40B4-BE49-F238E27FC236}">
                <a16:creationId xmlns:a16="http://schemas.microsoft.com/office/drawing/2014/main" id="{24C9040A-59DA-493D-00C0-735781C90A97}"/>
              </a:ext>
            </a:extLst>
          </p:cNvPr>
          <p:cNvSpPr>
            <a:spLocks noGrp="1"/>
          </p:cNvSpPr>
          <p:nvPr>
            <p:ph type="title"/>
          </p:nvPr>
        </p:nvSpPr>
        <p:spPr>
          <a:xfrm>
            <a:off x="838200" y="450431"/>
            <a:ext cx="10515600" cy="625475"/>
          </a:xfrm>
        </p:spPr>
        <p:txBody>
          <a:bodyPr>
            <a:noAutofit/>
          </a:bodyPr>
          <a:lstStyle/>
          <a:p>
            <a:pPr algn="ctr"/>
            <a:r>
              <a:rPr lang="en-GB" sz="5400" b="1"/>
              <a:t>Looking at quantitative results</a:t>
            </a:r>
          </a:p>
        </p:txBody>
      </p:sp>
      <p:sp>
        <p:nvSpPr>
          <p:cNvPr id="7" name="Google Shape;75;p14">
            <a:extLst>
              <a:ext uri="{FF2B5EF4-FFF2-40B4-BE49-F238E27FC236}">
                <a16:creationId xmlns:a16="http://schemas.microsoft.com/office/drawing/2014/main" id="{4ECD347D-8B2C-6035-2A0D-DC4C55791748}"/>
              </a:ext>
            </a:extLst>
          </p:cNvPr>
          <p:cNvSpPr txBox="1"/>
          <p:nvPr/>
        </p:nvSpPr>
        <p:spPr>
          <a:xfrm>
            <a:off x="1466114" y="3411112"/>
            <a:ext cx="9887686" cy="890000"/>
          </a:xfrm>
          <a:prstGeom prst="rect">
            <a:avLst/>
          </a:prstGeom>
          <a:noFill/>
          <a:ln>
            <a:noFill/>
          </a:ln>
        </p:spPr>
        <p:txBody>
          <a:bodyPr spcFirstLastPara="1" wrap="square" lIns="121900" tIns="121900" rIns="121900" bIns="121900" anchor="t" anchorCtr="0">
            <a:noAutofit/>
          </a:bodyPr>
          <a:lstStyle/>
          <a:p>
            <a:r>
              <a:rPr lang="en-GB" sz="2200">
                <a:latin typeface="Calibri"/>
                <a:ea typeface="Calibri"/>
                <a:cs typeface="Calibri"/>
                <a:sym typeface="Calibri"/>
              </a:rPr>
              <a:t>The total participants answering ‘yes’ divided by the total number of participants, then times that number by 100.</a:t>
            </a:r>
            <a:endParaRPr sz="2200">
              <a:latin typeface="Calibri"/>
              <a:ea typeface="Calibri"/>
              <a:cs typeface="Calibri"/>
              <a:sym typeface="Calibri"/>
            </a:endParaRPr>
          </a:p>
        </p:txBody>
      </p:sp>
      <p:sp>
        <p:nvSpPr>
          <p:cNvPr id="8" name="Google Shape;76;p14">
            <a:extLst>
              <a:ext uri="{FF2B5EF4-FFF2-40B4-BE49-F238E27FC236}">
                <a16:creationId xmlns:a16="http://schemas.microsoft.com/office/drawing/2014/main" id="{67CDF2E1-82F4-0BDC-9B46-A0731529376B}"/>
              </a:ext>
            </a:extLst>
          </p:cNvPr>
          <p:cNvSpPr txBox="1"/>
          <p:nvPr/>
        </p:nvSpPr>
        <p:spPr>
          <a:xfrm>
            <a:off x="1953489" y="4756804"/>
            <a:ext cx="9890006" cy="1171600"/>
          </a:xfrm>
          <a:prstGeom prst="rect">
            <a:avLst/>
          </a:prstGeom>
          <a:noFill/>
          <a:ln>
            <a:noFill/>
          </a:ln>
        </p:spPr>
        <p:txBody>
          <a:bodyPr spcFirstLastPara="1" wrap="square" lIns="121900" tIns="121900" rIns="121900" bIns="121900" anchor="t" anchorCtr="0">
            <a:noAutofit/>
          </a:bodyPr>
          <a:lstStyle/>
          <a:p>
            <a:r>
              <a:rPr lang="en-GB" sz="3600" i="1">
                <a:ea typeface="Calibri"/>
                <a:cs typeface="Calibri"/>
                <a:sym typeface="Calibri"/>
              </a:rPr>
              <a:t>– did you get a higher percentage of yes’s or no’s?</a:t>
            </a:r>
            <a:endParaRPr sz="3600" i="1">
              <a:latin typeface="Calibri"/>
              <a:ea typeface="Calibri"/>
              <a:cs typeface="Calibri"/>
              <a:sym typeface="Calibri"/>
            </a:endParaRPr>
          </a:p>
        </p:txBody>
      </p:sp>
      <p:sp>
        <p:nvSpPr>
          <p:cNvPr id="9" name="Google Shape;77;p14">
            <a:extLst>
              <a:ext uri="{FF2B5EF4-FFF2-40B4-BE49-F238E27FC236}">
                <a16:creationId xmlns:a16="http://schemas.microsoft.com/office/drawing/2014/main" id="{CC09AFB9-D87E-BF07-A54D-BAA853220A35}"/>
              </a:ext>
            </a:extLst>
          </p:cNvPr>
          <p:cNvSpPr txBox="1"/>
          <p:nvPr/>
        </p:nvSpPr>
        <p:spPr>
          <a:xfrm>
            <a:off x="838200" y="1984220"/>
            <a:ext cx="9887686" cy="971200"/>
          </a:xfrm>
          <a:prstGeom prst="rect">
            <a:avLst/>
          </a:prstGeom>
          <a:noFill/>
          <a:ln>
            <a:noFill/>
          </a:ln>
        </p:spPr>
        <p:txBody>
          <a:bodyPr spcFirstLastPara="1" wrap="square" lIns="121900" tIns="121900" rIns="121900" bIns="121900" anchor="t" anchorCtr="0">
            <a:noAutofit/>
          </a:bodyPr>
          <a:lstStyle/>
          <a:p>
            <a:r>
              <a:rPr lang="en-GB" sz="2200">
                <a:latin typeface="Calibri"/>
                <a:ea typeface="Calibri"/>
                <a:cs typeface="Calibri"/>
                <a:sym typeface="Calibri"/>
              </a:rPr>
              <a:t>Count how many times ‘yes’ or ‘no’ were said.  </a:t>
            </a:r>
          </a:p>
          <a:p>
            <a:endParaRPr lang="en-GB" sz="2200">
              <a:latin typeface="Calibri"/>
              <a:ea typeface="Calibri"/>
              <a:cs typeface="Calibri"/>
              <a:sym typeface="Calibri"/>
            </a:endParaRPr>
          </a:p>
          <a:p>
            <a:r>
              <a:rPr lang="en-GB" sz="2200">
                <a:latin typeface="Calibri"/>
                <a:ea typeface="Calibri"/>
                <a:cs typeface="Calibri"/>
                <a:sym typeface="Calibri"/>
              </a:rPr>
              <a:t>Then look at the total participants and work it out as a percentage.</a:t>
            </a:r>
            <a:endParaRPr sz="2200">
              <a:latin typeface="Calibri"/>
              <a:ea typeface="Calibri"/>
              <a:cs typeface="Calibri"/>
              <a:sym typeface="Calibri"/>
            </a:endParaRPr>
          </a:p>
        </p:txBody>
      </p:sp>
    </p:spTree>
    <p:extLst>
      <p:ext uri="{BB962C8B-B14F-4D97-AF65-F5344CB8AC3E}">
        <p14:creationId xmlns:p14="http://schemas.microsoft.com/office/powerpoint/2010/main" val="3142080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p:tgtEl>
                                          <p:spTgt spid="9"/>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p:tgtEl>
                                          <p:spTgt spid="7"/>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000"/>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4" name="Picture 14">
            <a:extLst>
              <a:ext uri="{FF2B5EF4-FFF2-40B4-BE49-F238E27FC236}">
                <a16:creationId xmlns:a16="http://schemas.microsoft.com/office/drawing/2014/main" id="{73D5B6BC-683E-D6E4-2B44-A9B9B7AF5C5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t="26598" b="34981"/>
          <a:stretch>
            <a:fillRect/>
          </a:stretch>
        </p:blipFill>
        <p:spPr>
          <a:xfrm>
            <a:off x="101600" y="228601"/>
            <a:ext cx="12090400" cy="6400799"/>
          </a:xfrm>
          <a:prstGeom prst="rect">
            <a:avLst/>
          </a:prstGeom>
        </p:spPr>
      </p:pic>
      <p:pic>
        <p:nvPicPr>
          <p:cNvPr id="5" name="Picture 14">
            <a:extLst>
              <a:ext uri="{FF2B5EF4-FFF2-40B4-BE49-F238E27FC236}">
                <a16:creationId xmlns:a16="http://schemas.microsoft.com/office/drawing/2014/main" id="{940E87ED-A995-EA5B-D12C-1A9261586CC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t="26598" b="34981"/>
          <a:stretch>
            <a:fillRect/>
          </a:stretch>
        </p:blipFill>
        <p:spPr>
          <a:xfrm>
            <a:off x="0" y="345724"/>
            <a:ext cx="12192000" cy="834891"/>
          </a:xfrm>
          <a:prstGeom prst="rect">
            <a:avLst/>
          </a:prstGeom>
        </p:spPr>
      </p:pic>
      <p:sp>
        <p:nvSpPr>
          <p:cNvPr id="2" name="Title 1">
            <a:extLst>
              <a:ext uri="{FF2B5EF4-FFF2-40B4-BE49-F238E27FC236}">
                <a16:creationId xmlns:a16="http://schemas.microsoft.com/office/drawing/2014/main" id="{24C9040A-59DA-493D-00C0-735781C90A97}"/>
              </a:ext>
            </a:extLst>
          </p:cNvPr>
          <p:cNvSpPr>
            <a:spLocks noGrp="1"/>
          </p:cNvSpPr>
          <p:nvPr>
            <p:ph type="title"/>
          </p:nvPr>
        </p:nvSpPr>
        <p:spPr>
          <a:xfrm>
            <a:off x="838200" y="450431"/>
            <a:ext cx="10515600" cy="625475"/>
          </a:xfrm>
        </p:spPr>
        <p:txBody>
          <a:bodyPr>
            <a:noAutofit/>
          </a:bodyPr>
          <a:lstStyle/>
          <a:p>
            <a:pPr algn="ctr"/>
            <a:r>
              <a:rPr lang="en-GB" sz="5400" b="1">
                <a:ea typeface="Calibri"/>
                <a:cs typeface="Calibri"/>
                <a:sym typeface="Calibri"/>
              </a:rPr>
              <a:t>Analysing your results</a:t>
            </a:r>
            <a:r>
              <a:rPr lang="en-GB" sz="5400" b="1"/>
              <a:t> </a:t>
            </a:r>
          </a:p>
        </p:txBody>
      </p:sp>
      <p:sp>
        <p:nvSpPr>
          <p:cNvPr id="3" name="Google Shape;115;p17">
            <a:extLst>
              <a:ext uri="{FF2B5EF4-FFF2-40B4-BE49-F238E27FC236}">
                <a16:creationId xmlns:a16="http://schemas.microsoft.com/office/drawing/2014/main" id="{CE60E665-2363-F026-7664-809ABD7273D4}"/>
              </a:ext>
            </a:extLst>
          </p:cNvPr>
          <p:cNvSpPr/>
          <p:nvPr/>
        </p:nvSpPr>
        <p:spPr>
          <a:xfrm>
            <a:off x="322800" y="1941807"/>
            <a:ext cx="11546400" cy="3926400"/>
          </a:xfrm>
          <a:prstGeom prst="roundRect">
            <a:avLst>
              <a:gd name="adj" fmla="val 16667"/>
            </a:avLst>
          </a:prstGeom>
          <a:solidFill>
            <a:schemeClr val="lt1"/>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r>
              <a:rPr lang="en-GB" sz="2400"/>
              <a:t>Answer the following questions from your research:</a:t>
            </a:r>
          </a:p>
          <a:p>
            <a:pPr marL="380990" indent="-380990">
              <a:buFont typeface="Arial" panose="020B0604020202020204" pitchFamily="34" charset="0"/>
              <a:buChar char="•"/>
            </a:pPr>
            <a:r>
              <a:rPr lang="en-GB" sz="2400"/>
              <a:t>How many people were involved in your research?  Numbers according to age and gender if relevant?</a:t>
            </a:r>
          </a:p>
          <a:p>
            <a:pPr marL="380990" indent="-380990">
              <a:buFont typeface="Arial" panose="020B0604020202020204" pitchFamily="34" charset="0"/>
              <a:buChar char="•"/>
            </a:pPr>
            <a:r>
              <a:rPr lang="en-GB" sz="2400"/>
              <a:t>Would it be helpful to use any graphs to illustrate the responses to your questions, particularly any closed questions?</a:t>
            </a:r>
          </a:p>
          <a:p>
            <a:pPr marL="380990" indent="-380990">
              <a:buFont typeface="Arial" panose="020B0604020202020204" pitchFamily="34" charset="0"/>
              <a:buChar char="•"/>
            </a:pPr>
            <a:r>
              <a:rPr lang="en-GB" sz="2400"/>
              <a:t>Are there any themes to the responses to the questions you asked?</a:t>
            </a:r>
          </a:p>
          <a:p>
            <a:pPr marL="380990" indent="-380990">
              <a:buFont typeface="Arial" panose="020B0604020202020204" pitchFamily="34" charset="0"/>
              <a:buChar char="•"/>
            </a:pPr>
            <a:r>
              <a:rPr lang="en-GB" sz="2400"/>
              <a:t>Is there a difference in how different groups of children answered the questions?  For example in terms of gender, age, etc</a:t>
            </a:r>
          </a:p>
        </p:txBody>
      </p:sp>
    </p:spTree>
    <p:extLst>
      <p:ext uri="{BB962C8B-B14F-4D97-AF65-F5344CB8AC3E}">
        <p14:creationId xmlns:p14="http://schemas.microsoft.com/office/powerpoint/2010/main" val="24970059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4" name="Picture 14">
            <a:extLst>
              <a:ext uri="{FF2B5EF4-FFF2-40B4-BE49-F238E27FC236}">
                <a16:creationId xmlns:a16="http://schemas.microsoft.com/office/drawing/2014/main" id="{73D5B6BC-683E-D6E4-2B44-A9B9B7AF5C5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t="26598" b="34981"/>
          <a:stretch>
            <a:fillRect/>
          </a:stretch>
        </p:blipFill>
        <p:spPr>
          <a:xfrm>
            <a:off x="101600" y="228601"/>
            <a:ext cx="12090400" cy="6400799"/>
          </a:xfrm>
          <a:prstGeom prst="rect">
            <a:avLst/>
          </a:prstGeom>
        </p:spPr>
      </p:pic>
      <p:pic>
        <p:nvPicPr>
          <p:cNvPr id="5" name="Picture 14">
            <a:extLst>
              <a:ext uri="{FF2B5EF4-FFF2-40B4-BE49-F238E27FC236}">
                <a16:creationId xmlns:a16="http://schemas.microsoft.com/office/drawing/2014/main" id="{940E87ED-A995-EA5B-D12C-1A9261586CC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t="26598" b="34981"/>
          <a:stretch>
            <a:fillRect/>
          </a:stretch>
        </p:blipFill>
        <p:spPr>
          <a:xfrm>
            <a:off x="0" y="345724"/>
            <a:ext cx="12192000" cy="834891"/>
          </a:xfrm>
          <a:prstGeom prst="rect">
            <a:avLst/>
          </a:prstGeom>
        </p:spPr>
      </p:pic>
      <p:sp>
        <p:nvSpPr>
          <p:cNvPr id="2" name="Title 1">
            <a:extLst>
              <a:ext uri="{FF2B5EF4-FFF2-40B4-BE49-F238E27FC236}">
                <a16:creationId xmlns:a16="http://schemas.microsoft.com/office/drawing/2014/main" id="{24C9040A-59DA-493D-00C0-735781C90A97}"/>
              </a:ext>
            </a:extLst>
          </p:cNvPr>
          <p:cNvSpPr>
            <a:spLocks noGrp="1"/>
          </p:cNvSpPr>
          <p:nvPr>
            <p:ph type="title"/>
          </p:nvPr>
        </p:nvSpPr>
        <p:spPr>
          <a:xfrm>
            <a:off x="838200" y="450431"/>
            <a:ext cx="10515600" cy="625475"/>
          </a:xfrm>
        </p:spPr>
        <p:txBody>
          <a:bodyPr>
            <a:noAutofit/>
          </a:bodyPr>
          <a:lstStyle/>
          <a:p>
            <a:pPr algn="ctr"/>
            <a:r>
              <a:rPr lang="en-GB" sz="5400" b="1"/>
              <a:t>What next?</a:t>
            </a:r>
          </a:p>
        </p:txBody>
      </p:sp>
      <p:sp>
        <p:nvSpPr>
          <p:cNvPr id="7" name="TextBox 6">
            <a:extLst>
              <a:ext uri="{FF2B5EF4-FFF2-40B4-BE49-F238E27FC236}">
                <a16:creationId xmlns:a16="http://schemas.microsoft.com/office/drawing/2014/main" id="{5332C209-FD42-2919-6582-CFDB4FEDC197}"/>
              </a:ext>
            </a:extLst>
          </p:cNvPr>
          <p:cNvSpPr txBox="1"/>
          <p:nvPr/>
        </p:nvSpPr>
        <p:spPr>
          <a:xfrm>
            <a:off x="1716461" y="2083337"/>
            <a:ext cx="3118884" cy="2062103"/>
          </a:xfrm>
          <a:prstGeom prst="rect">
            <a:avLst/>
          </a:prstGeom>
          <a:noFill/>
        </p:spPr>
        <p:txBody>
          <a:bodyPr wrap="square" rtlCol="0">
            <a:spAutoFit/>
          </a:bodyPr>
          <a:lstStyle/>
          <a:p>
            <a:pPr algn="ctr"/>
            <a:r>
              <a:rPr lang="en-GB" sz="3200" b="1"/>
              <a:t>Now we have all this information and research, what next?</a:t>
            </a:r>
          </a:p>
        </p:txBody>
      </p:sp>
      <p:pic>
        <p:nvPicPr>
          <p:cNvPr id="8" name="Picture 7" descr="Building an Online Business - Action Steps - Nancy N. Wilson">
            <a:extLst>
              <a:ext uri="{FF2B5EF4-FFF2-40B4-BE49-F238E27FC236}">
                <a16:creationId xmlns:a16="http://schemas.microsoft.com/office/drawing/2014/main" id="{1E484597-D6E6-BC53-75D7-6F7FE0A3C8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45587" y="3250920"/>
            <a:ext cx="5364633" cy="3156649"/>
          </a:xfrm>
          <a:prstGeom prst="rect">
            <a:avLst/>
          </a:prstGeom>
        </p:spPr>
      </p:pic>
    </p:spTree>
    <p:extLst>
      <p:ext uri="{BB962C8B-B14F-4D97-AF65-F5344CB8AC3E}">
        <p14:creationId xmlns:p14="http://schemas.microsoft.com/office/powerpoint/2010/main" val="26667733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4" name="Picture 14">
            <a:extLst>
              <a:ext uri="{FF2B5EF4-FFF2-40B4-BE49-F238E27FC236}">
                <a16:creationId xmlns:a16="http://schemas.microsoft.com/office/drawing/2014/main" id="{73D5B6BC-683E-D6E4-2B44-A9B9B7AF5C5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t="26598" b="34981"/>
          <a:stretch>
            <a:fillRect/>
          </a:stretch>
        </p:blipFill>
        <p:spPr>
          <a:xfrm>
            <a:off x="101600" y="228601"/>
            <a:ext cx="12090400" cy="6400799"/>
          </a:xfrm>
          <a:prstGeom prst="rect">
            <a:avLst/>
          </a:prstGeom>
        </p:spPr>
      </p:pic>
      <p:pic>
        <p:nvPicPr>
          <p:cNvPr id="5" name="Picture 14">
            <a:extLst>
              <a:ext uri="{FF2B5EF4-FFF2-40B4-BE49-F238E27FC236}">
                <a16:creationId xmlns:a16="http://schemas.microsoft.com/office/drawing/2014/main" id="{940E87ED-A995-EA5B-D12C-1A9261586CC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t="26598" b="34981"/>
          <a:stretch>
            <a:fillRect/>
          </a:stretch>
        </p:blipFill>
        <p:spPr>
          <a:xfrm>
            <a:off x="0" y="345724"/>
            <a:ext cx="12192000" cy="834891"/>
          </a:xfrm>
          <a:prstGeom prst="rect">
            <a:avLst/>
          </a:prstGeom>
        </p:spPr>
      </p:pic>
      <p:sp>
        <p:nvSpPr>
          <p:cNvPr id="2" name="Title 1">
            <a:extLst>
              <a:ext uri="{FF2B5EF4-FFF2-40B4-BE49-F238E27FC236}">
                <a16:creationId xmlns:a16="http://schemas.microsoft.com/office/drawing/2014/main" id="{24C9040A-59DA-493D-00C0-735781C90A97}"/>
              </a:ext>
            </a:extLst>
          </p:cNvPr>
          <p:cNvSpPr>
            <a:spLocks noGrp="1"/>
          </p:cNvSpPr>
          <p:nvPr>
            <p:ph type="title"/>
          </p:nvPr>
        </p:nvSpPr>
        <p:spPr>
          <a:xfrm>
            <a:off x="838200" y="450431"/>
            <a:ext cx="10515600" cy="625475"/>
          </a:xfrm>
        </p:spPr>
        <p:txBody>
          <a:bodyPr>
            <a:noAutofit/>
          </a:bodyPr>
          <a:lstStyle/>
          <a:p>
            <a:pPr algn="ctr"/>
            <a:r>
              <a:rPr lang="en-GB" sz="5400" b="1"/>
              <a:t>Let's make a plan! </a:t>
            </a:r>
          </a:p>
        </p:txBody>
      </p:sp>
      <p:graphicFrame>
        <p:nvGraphicFramePr>
          <p:cNvPr id="8" name="Table 7">
            <a:extLst>
              <a:ext uri="{FF2B5EF4-FFF2-40B4-BE49-F238E27FC236}">
                <a16:creationId xmlns:a16="http://schemas.microsoft.com/office/drawing/2014/main" id="{81178D07-C326-FA9D-6AF2-4B632F193557}"/>
              </a:ext>
            </a:extLst>
          </p:cNvPr>
          <p:cNvGraphicFramePr>
            <a:graphicFrameLocks noGrp="1"/>
          </p:cNvGraphicFramePr>
          <p:nvPr>
            <p:extLst>
              <p:ext uri="{D42A27DB-BD31-4B8C-83A1-F6EECF244321}">
                <p14:modId xmlns:p14="http://schemas.microsoft.com/office/powerpoint/2010/main" val="2715892704"/>
              </p:ext>
            </p:extLst>
          </p:nvPr>
        </p:nvGraphicFramePr>
        <p:xfrm>
          <a:off x="671946" y="1887661"/>
          <a:ext cx="11176011" cy="4040034"/>
        </p:xfrm>
        <a:graphic>
          <a:graphicData uri="http://schemas.openxmlformats.org/drawingml/2006/table">
            <a:tbl>
              <a:tblPr firstRow="1" bandRow="1">
                <a:tableStyleId>{5C22544A-7EE6-4342-B048-85BDC9FD1C3A}</a:tableStyleId>
              </a:tblPr>
              <a:tblGrid>
                <a:gridCol w="6743700">
                  <a:extLst>
                    <a:ext uri="{9D8B030D-6E8A-4147-A177-3AD203B41FA5}">
                      <a16:colId xmlns:a16="http://schemas.microsoft.com/office/drawing/2014/main" val="74441282"/>
                    </a:ext>
                  </a:extLst>
                </a:gridCol>
                <a:gridCol w="4432311">
                  <a:extLst>
                    <a:ext uri="{9D8B030D-6E8A-4147-A177-3AD203B41FA5}">
                      <a16:colId xmlns:a16="http://schemas.microsoft.com/office/drawing/2014/main" val="766938359"/>
                    </a:ext>
                  </a:extLst>
                </a:gridCol>
              </a:tblGrid>
              <a:tr h="602375">
                <a:tc>
                  <a:txBody>
                    <a:bodyPr/>
                    <a:lstStyle/>
                    <a:p>
                      <a:pPr algn="ctr"/>
                      <a:r>
                        <a:rPr lang="en-GB" sz="2400"/>
                        <a:t>Question</a:t>
                      </a:r>
                    </a:p>
                  </a:txBody>
                  <a:tcPr marL="121920" marR="121920" marT="60960" marB="60960"/>
                </a:tc>
                <a:tc>
                  <a:txBody>
                    <a:bodyPr/>
                    <a:lstStyle/>
                    <a:p>
                      <a:pPr algn="ctr"/>
                      <a:r>
                        <a:rPr lang="en-GB" sz="2400"/>
                        <a:t>Answers</a:t>
                      </a:r>
                    </a:p>
                  </a:txBody>
                  <a:tcPr marL="121920" marR="121920" marT="60960" marB="60960"/>
                </a:tc>
                <a:extLst>
                  <a:ext uri="{0D108BD9-81ED-4DB2-BD59-A6C34878D82A}">
                    <a16:rowId xmlns:a16="http://schemas.microsoft.com/office/drawing/2014/main" val="4198953437"/>
                  </a:ext>
                </a:extLst>
              </a:tr>
              <a:tr h="673100">
                <a:tc>
                  <a:txBody>
                    <a:bodyPr/>
                    <a:lstStyle/>
                    <a:p>
                      <a:pPr algn="l">
                        <a:lnSpc>
                          <a:spcPct val="150000"/>
                        </a:lnSpc>
                      </a:pPr>
                      <a:r>
                        <a:rPr lang="en-GB" sz="2400" b="1"/>
                        <a:t>What do you want to change?</a:t>
                      </a:r>
                    </a:p>
                  </a:txBody>
                  <a:tcPr marL="121920" marR="121920" marT="60960" marB="60960"/>
                </a:tc>
                <a:tc>
                  <a:txBody>
                    <a:bodyPr/>
                    <a:lstStyle/>
                    <a:p>
                      <a:endParaRPr lang="en-GB" sz="2400"/>
                    </a:p>
                  </a:txBody>
                  <a:tcPr marL="121920" marR="121920" marT="60960" marB="60960"/>
                </a:tc>
                <a:extLst>
                  <a:ext uri="{0D108BD9-81ED-4DB2-BD59-A6C34878D82A}">
                    <a16:rowId xmlns:a16="http://schemas.microsoft.com/office/drawing/2014/main" val="2438640760"/>
                  </a:ext>
                </a:extLst>
              </a:tr>
              <a:tr h="667758">
                <a:tc>
                  <a:txBody>
                    <a:bodyPr/>
                    <a:lstStyle/>
                    <a:p>
                      <a:pPr algn="l">
                        <a:lnSpc>
                          <a:spcPct val="150000"/>
                        </a:lnSpc>
                      </a:pPr>
                      <a:r>
                        <a:rPr lang="en-GB" sz="2400" b="1"/>
                        <a:t>Why is it important</a:t>
                      </a:r>
                      <a:r>
                        <a:rPr lang="en-GB" sz="2400" b="1" baseline="0"/>
                        <a:t> to change this?</a:t>
                      </a:r>
                      <a:endParaRPr lang="en-GB" sz="2400" b="1"/>
                    </a:p>
                  </a:txBody>
                  <a:tcPr marL="121920" marR="121920" marT="60960" marB="60960"/>
                </a:tc>
                <a:tc>
                  <a:txBody>
                    <a:bodyPr/>
                    <a:lstStyle/>
                    <a:p>
                      <a:endParaRPr lang="en-GB" sz="2400"/>
                    </a:p>
                  </a:txBody>
                  <a:tcPr marL="121920" marR="121920" marT="60960" marB="60960"/>
                </a:tc>
                <a:extLst>
                  <a:ext uri="{0D108BD9-81ED-4DB2-BD59-A6C34878D82A}">
                    <a16:rowId xmlns:a16="http://schemas.microsoft.com/office/drawing/2014/main" val="2715145234"/>
                  </a:ext>
                </a:extLst>
              </a:tr>
              <a:tr h="682893">
                <a:tc>
                  <a:txBody>
                    <a:bodyPr/>
                    <a:lstStyle/>
                    <a:p>
                      <a:pPr algn="l">
                        <a:lnSpc>
                          <a:spcPct val="150000"/>
                        </a:lnSpc>
                      </a:pPr>
                      <a:r>
                        <a:rPr lang="en-GB" sz="2400" b="1"/>
                        <a:t>How will you know the change has been a success?</a:t>
                      </a:r>
                    </a:p>
                  </a:txBody>
                  <a:tcPr marL="121920" marR="121920" marT="60960" marB="60960"/>
                </a:tc>
                <a:tc>
                  <a:txBody>
                    <a:bodyPr/>
                    <a:lstStyle/>
                    <a:p>
                      <a:endParaRPr lang="en-GB" sz="2400"/>
                    </a:p>
                  </a:txBody>
                  <a:tcPr marL="121920" marR="121920" marT="60960" marB="60960"/>
                </a:tc>
                <a:extLst>
                  <a:ext uri="{0D108BD9-81ED-4DB2-BD59-A6C34878D82A}">
                    <a16:rowId xmlns:a16="http://schemas.microsoft.com/office/drawing/2014/main" val="3771746286"/>
                  </a:ext>
                </a:extLst>
              </a:tr>
              <a:tr h="667758">
                <a:tc>
                  <a:txBody>
                    <a:bodyPr/>
                    <a:lstStyle/>
                    <a:p>
                      <a:pPr algn="l">
                        <a:lnSpc>
                          <a:spcPct val="150000"/>
                        </a:lnSpc>
                      </a:pPr>
                      <a:r>
                        <a:rPr lang="en-GB" sz="2400" b="1"/>
                        <a:t>Actions to get there: </a:t>
                      </a:r>
                    </a:p>
                  </a:txBody>
                  <a:tcPr marL="121920" marR="121920" marT="60960" marB="60960"/>
                </a:tc>
                <a:tc>
                  <a:txBody>
                    <a:bodyPr/>
                    <a:lstStyle/>
                    <a:p>
                      <a:endParaRPr lang="en-GB" sz="2400"/>
                    </a:p>
                  </a:txBody>
                  <a:tcPr marL="121920" marR="121920" marT="60960" marB="60960"/>
                </a:tc>
                <a:extLst>
                  <a:ext uri="{0D108BD9-81ED-4DB2-BD59-A6C34878D82A}">
                    <a16:rowId xmlns:a16="http://schemas.microsoft.com/office/drawing/2014/main" val="3603893901"/>
                  </a:ext>
                </a:extLst>
              </a:tr>
              <a:tr h="746150">
                <a:tc>
                  <a:txBody>
                    <a:bodyPr/>
                    <a:lstStyle/>
                    <a:p>
                      <a:pPr algn="l">
                        <a:lnSpc>
                          <a:spcPct val="150000"/>
                        </a:lnSpc>
                      </a:pPr>
                      <a:r>
                        <a:rPr lang="en-GB" sz="2400" b="1"/>
                        <a:t>Support we need to make</a:t>
                      </a:r>
                      <a:r>
                        <a:rPr lang="en-GB" sz="2400" b="1" baseline="0"/>
                        <a:t> it successful:</a:t>
                      </a:r>
                      <a:endParaRPr lang="en-GB" sz="2400" b="1"/>
                    </a:p>
                  </a:txBody>
                  <a:tcPr marL="121920" marR="121920" marT="60960" marB="60960"/>
                </a:tc>
                <a:tc>
                  <a:txBody>
                    <a:bodyPr/>
                    <a:lstStyle/>
                    <a:p>
                      <a:endParaRPr lang="en-GB" sz="2400"/>
                    </a:p>
                  </a:txBody>
                  <a:tcPr marL="121920" marR="121920" marT="60960" marB="60960"/>
                </a:tc>
                <a:extLst>
                  <a:ext uri="{0D108BD9-81ED-4DB2-BD59-A6C34878D82A}">
                    <a16:rowId xmlns:a16="http://schemas.microsoft.com/office/drawing/2014/main" val="2813111852"/>
                  </a:ext>
                </a:extLst>
              </a:tr>
            </a:tbl>
          </a:graphicData>
        </a:graphic>
      </p:graphicFrame>
    </p:spTree>
    <p:extLst>
      <p:ext uri="{BB962C8B-B14F-4D97-AF65-F5344CB8AC3E}">
        <p14:creationId xmlns:p14="http://schemas.microsoft.com/office/powerpoint/2010/main" val="12844656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4" name="Picture 14">
            <a:extLst>
              <a:ext uri="{FF2B5EF4-FFF2-40B4-BE49-F238E27FC236}">
                <a16:creationId xmlns:a16="http://schemas.microsoft.com/office/drawing/2014/main" id="{73D5B6BC-683E-D6E4-2B44-A9B9B7AF5C5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t="26598" b="34981"/>
          <a:stretch>
            <a:fillRect/>
          </a:stretch>
        </p:blipFill>
        <p:spPr>
          <a:xfrm>
            <a:off x="101600" y="228601"/>
            <a:ext cx="12090400" cy="6400799"/>
          </a:xfrm>
          <a:prstGeom prst="rect">
            <a:avLst/>
          </a:prstGeom>
        </p:spPr>
      </p:pic>
      <p:pic>
        <p:nvPicPr>
          <p:cNvPr id="5" name="Picture 14">
            <a:extLst>
              <a:ext uri="{FF2B5EF4-FFF2-40B4-BE49-F238E27FC236}">
                <a16:creationId xmlns:a16="http://schemas.microsoft.com/office/drawing/2014/main" id="{940E87ED-A995-EA5B-D12C-1A9261586CC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t="26598" b="34981"/>
          <a:stretch>
            <a:fillRect/>
          </a:stretch>
        </p:blipFill>
        <p:spPr>
          <a:xfrm>
            <a:off x="0" y="345724"/>
            <a:ext cx="12192000" cy="834891"/>
          </a:xfrm>
          <a:prstGeom prst="rect">
            <a:avLst/>
          </a:prstGeom>
        </p:spPr>
      </p:pic>
      <p:sp>
        <p:nvSpPr>
          <p:cNvPr id="2" name="Title 1">
            <a:extLst>
              <a:ext uri="{FF2B5EF4-FFF2-40B4-BE49-F238E27FC236}">
                <a16:creationId xmlns:a16="http://schemas.microsoft.com/office/drawing/2014/main" id="{24C9040A-59DA-493D-00C0-735781C90A97}"/>
              </a:ext>
            </a:extLst>
          </p:cNvPr>
          <p:cNvSpPr>
            <a:spLocks noGrp="1"/>
          </p:cNvSpPr>
          <p:nvPr>
            <p:ph type="title"/>
          </p:nvPr>
        </p:nvSpPr>
        <p:spPr>
          <a:xfrm>
            <a:off x="838200" y="450431"/>
            <a:ext cx="10515600" cy="625475"/>
          </a:xfrm>
        </p:spPr>
        <p:txBody>
          <a:bodyPr>
            <a:noAutofit/>
          </a:bodyPr>
          <a:lstStyle/>
          <a:p>
            <a:pPr algn="ctr"/>
            <a:r>
              <a:rPr lang="en-GB" sz="5400" b="1"/>
              <a:t>Keeping people informed </a:t>
            </a:r>
          </a:p>
        </p:txBody>
      </p:sp>
      <p:pic>
        <p:nvPicPr>
          <p:cNvPr id="7" name="Picture 6" descr="Moodle Feedback Activity for Mid-Module Evaluation ...">
            <a:extLst>
              <a:ext uri="{FF2B5EF4-FFF2-40B4-BE49-F238E27FC236}">
                <a16:creationId xmlns:a16="http://schemas.microsoft.com/office/drawing/2014/main" id="{A9D61131-F351-DCE4-0D9D-E424E49D2D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7909" y="2650934"/>
            <a:ext cx="2452511" cy="3227797"/>
          </a:xfrm>
          <a:prstGeom prst="rect">
            <a:avLst/>
          </a:prstGeom>
        </p:spPr>
      </p:pic>
      <p:pic>
        <p:nvPicPr>
          <p:cNvPr id="8" name="Picture 7" descr="Email Marketing">
            <a:extLst>
              <a:ext uri="{FF2B5EF4-FFF2-40B4-BE49-F238E27FC236}">
                <a16:creationId xmlns:a16="http://schemas.microsoft.com/office/drawing/2014/main" id="{2A5BCE84-36D3-79BC-0FD2-E3FFF4E85E9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55401" y="2813839"/>
            <a:ext cx="4064000" cy="2565400"/>
          </a:xfrm>
          <a:prstGeom prst="rect">
            <a:avLst/>
          </a:prstGeom>
        </p:spPr>
      </p:pic>
      <p:sp>
        <p:nvSpPr>
          <p:cNvPr id="9" name="TextBox 8">
            <a:extLst>
              <a:ext uri="{FF2B5EF4-FFF2-40B4-BE49-F238E27FC236}">
                <a16:creationId xmlns:a16="http://schemas.microsoft.com/office/drawing/2014/main" id="{75CB1E6D-D233-DA04-8DFE-B1EE6527F8C5}"/>
              </a:ext>
            </a:extLst>
          </p:cNvPr>
          <p:cNvSpPr txBox="1"/>
          <p:nvPr/>
        </p:nvSpPr>
        <p:spPr>
          <a:xfrm>
            <a:off x="4049079" y="5417066"/>
            <a:ext cx="4287748" cy="461665"/>
          </a:xfrm>
          <a:prstGeom prst="rect">
            <a:avLst/>
          </a:prstGeom>
          <a:noFill/>
        </p:spPr>
        <p:txBody>
          <a:bodyPr wrap="square" rtlCol="0">
            <a:spAutoFit/>
          </a:bodyPr>
          <a:lstStyle/>
          <a:p>
            <a:pPr algn="ctr"/>
            <a:r>
              <a:rPr lang="en-GB" sz="2400" b="1"/>
              <a:t>WHY IS FEEDBACK IMPORTANT?</a:t>
            </a:r>
          </a:p>
        </p:txBody>
      </p:sp>
      <p:sp>
        <p:nvSpPr>
          <p:cNvPr id="10" name="TextBox 9">
            <a:extLst>
              <a:ext uri="{FF2B5EF4-FFF2-40B4-BE49-F238E27FC236}">
                <a16:creationId xmlns:a16="http://schemas.microsoft.com/office/drawing/2014/main" id="{836BEA9B-E297-E227-B7FD-D687BFCCEE25}"/>
              </a:ext>
            </a:extLst>
          </p:cNvPr>
          <p:cNvSpPr txBox="1"/>
          <p:nvPr/>
        </p:nvSpPr>
        <p:spPr>
          <a:xfrm>
            <a:off x="9142693" y="2641789"/>
            <a:ext cx="2040648" cy="1200329"/>
          </a:xfrm>
          <a:prstGeom prst="rect">
            <a:avLst/>
          </a:prstGeom>
          <a:noFill/>
        </p:spPr>
        <p:txBody>
          <a:bodyPr wrap="square" rtlCol="0">
            <a:spAutoFit/>
          </a:bodyPr>
          <a:lstStyle/>
          <a:p>
            <a:pPr algn="ctr"/>
            <a:r>
              <a:rPr lang="en-GB" sz="2400" b="1"/>
              <a:t>REGULARLY MEASURING YOUR IMPACT</a:t>
            </a:r>
          </a:p>
        </p:txBody>
      </p:sp>
      <p:pic>
        <p:nvPicPr>
          <p:cNvPr id="11" name="Picture 10" descr="Measuring Tape Free Stock Photo - Public Domain Pictures">
            <a:extLst>
              <a:ext uri="{FF2B5EF4-FFF2-40B4-BE49-F238E27FC236}">
                <a16:creationId xmlns:a16="http://schemas.microsoft.com/office/drawing/2014/main" id="{7AF52633-FC4F-E14B-7DC8-86F8EDFF16E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78153" y="4215798"/>
            <a:ext cx="2821969" cy="2116477"/>
          </a:xfrm>
          <a:prstGeom prst="rect">
            <a:avLst/>
          </a:prstGeom>
        </p:spPr>
      </p:pic>
      <p:sp>
        <p:nvSpPr>
          <p:cNvPr id="12" name="TextBox 11">
            <a:extLst>
              <a:ext uri="{FF2B5EF4-FFF2-40B4-BE49-F238E27FC236}">
                <a16:creationId xmlns:a16="http://schemas.microsoft.com/office/drawing/2014/main" id="{DB268B48-6291-1751-00E6-4ED2CB27E277}"/>
              </a:ext>
            </a:extLst>
          </p:cNvPr>
          <p:cNvSpPr txBox="1"/>
          <p:nvPr/>
        </p:nvSpPr>
        <p:spPr>
          <a:xfrm>
            <a:off x="1008659" y="2170985"/>
            <a:ext cx="1342489" cy="461665"/>
          </a:xfrm>
          <a:prstGeom prst="rect">
            <a:avLst/>
          </a:prstGeom>
          <a:noFill/>
        </p:spPr>
        <p:txBody>
          <a:bodyPr wrap="square" rtlCol="0">
            <a:spAutoFit/>
          </a:bodyPr>
          <a:lstStyle/>
          <a:p>
            <a:pPr algn="ctr"/>
            <a:r>
              <a:rPr lang="en-GB" sz="2400" b="1"/>
              <a:t>WHO?</a:t>
            </a:r>
          </a:p>
        </p:txBody>
      </p:sp>
    </p:spTree>
    <p:extLst>
      <p:ext uri="{BB962C8B-B14F-4D97-AF65-F5344CB8AC3E}">
        <p14:creationId xmlns:p14="http://schemas.microsoft.com/office/powerpoint/2010/main" val="366732880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4" name="Picture 14">
            <a:extLst>
              <a:ext uri="{FF2B5EF4-FFF2-40B4-BE49-F238E27FC236}">
                <a16:creationId xmlns:a16="http://schemas.microsoft.com/office/drawing/2014/main" id="{73D5B6BC-683E-D6E4-2B44-A9B9B7AF5C5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t="26598" b="34981"/>
          <a:stretch>
            <a:fillRect/>
          </a:stretch>
        </p:blipFill>
        <p:spPr>
          <a:xfrm>
            <a:off x="101600" y="228601"/>
            <a:ext cx="12090400" cy="6400799"/>
          </a:xfrm>
          <a:prstGeom prst="rect">
            <a:avLst/>
          </a:prstGeom>
        </p:spPr>
      </p:pic>
      <p:pic>
        <p:nvPicPr>
          <p:cNvPr id="5" name="Picture 14">
            <a:extLst>
              <a:ext uri="{FF2B5EF4-FFF2-40B4-BE49-F238E27FC236}">
                <a16:creationId xmlns:a16="http://schemas.microsoft.com/office/drawing/2014/main" id="{940E87ED-A995-EA5B-D12C-1A9261586CC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t="26598" b="34981"/>
          <a:stretch>
            <a:fillRect/>
          </a:stretch>
        </p:blipFill>
        <p:spPr>
          <a:xfrm>
            <a:off x="0" y="345724"/>
            <a:ext cx="12192000" cy="834891"/>
          </a:xfrm>
          <a:prstGeom prst="rect">
            <a:avLst/>
          </a:prstGeom>
        </p:spPr>
      </p:pic>
      <p:sp>
        <p:nvSpPr>
          <p:cNvPr id="2" name="Title 1">
            <a:extLst>
              <a:ext uri="{FF2B5EF4-FFF2-40B4-BE49-F238E27FC236}">
                <a16:creationId xmlns:a16="http://schemas.microsoft.com/office/drawing/2014/main" id="{24C9040A-59DA-493D-00C0-735781C90A97}"/>
              </a:ext>
            </a:extLst>
          </p:cNvPr>
          <p:cNvSpPr>
            <a:spLocks noGrp="1"/>
          </p:cNvSpPr>
          <p:nvPr>
            <p:ph type="title"/>
          </p:nvPr>
        </p:nvSpPr>
        <p:spPr>
          <a:xfrm>
            <a:off x="838200" y="450431"/>
            <a:ext cx="10515600" cy="625475"/>
          </a:xfrm>
        </p:spPr>
        <p:txBody>
          <a:bodyPr>
            <a:noAutofit/>
          </a:bodyPr>
          <a:lstStyle/>
          <a:p>
            <a:pPr algn="ctr"/>
            <a:r>
              <a:rPr lang="en-GB" sz="5400" b="1"/>
              <a:t>Presenting the research results</a:t>
            </a:r>
            <a:endParaRPr lang="en-US"/>
          </a:p>
        </p:txBody>
      </p:sp>
      <p:pic>
        <p:nvPicPr>
          <p:cNvPr id="6" name="Picture 5" descr="A cartoon characters using a computer and a whiteboard&#10;&#10;Description automatically generated">
            <a:extLst>
              <a:ext uri="{FF2B5EF4-FFF2-40B4-BE49-F238E27FC236}">
                <a16:creationId xmlns:a16="http://schemas.microsoft.com/office/drawing/2014/main" id="{815E5AB0-4860-2BE0-81BC-E466EF0B6E04}"/>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3200401" y="1892301"/>
            <a:ext cx="5875866" cy="4396316"/>
          </a:xfrm>
          <a:prstGeom prst="rect">
            <a:avLst/>
          </a:prstGeom>
        </p:spPr>
      </p:pic>
    </p:spTree>
    <p:extLst>
      <p:ext uri="{BB962C8B-B14F-4D97-AF65-F5344CB8AC3E}">
        <p14:creationId xmlns:p14="http://schemas.microsoft.com/office/powerpoint/2010/main" val="13965798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4" name="Picture 14">
            <a:extLst>
              <a:ext uri="{FF2B5EF4-FFF2-40B4-BE49-F238E27FC236}">
                <a16:creationId xmlns:a16="http://schemas.microsoft.com/office/drawing/2014/main" id="{73D5B6BC-683E-D6E4-2B44-A9B9B7AF5C5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t="26598" b="34981"/>
          <a:stretch>
            <a:fillRect/>
          </a:stretch>
        </p:blipFill>
        <p:spPr>
          <a:xfrm>
            <a:off x="101600" y="228601"/>
            <a:ext cx="12090400" cy="6400799"/>
          </a:xfrm>
          <a:prstGeom prst="rect">
            <a:avLst/>
          </a:prstGeom>
        </p:spPr>
      </p:pic>
      <p:pic>
        <p:nvPicPr>
          <p:cNvPr id="5" name="Picture 14">
            <a:extLst>
              <a:ext uri="{FF2B5EF4-FFF2-40B4-BE49-F238E27FC236}">
                <a16:creationId xmlns:a16="http://schemas.microsoft.com/office/drawing/2014/main" id="{940E87ED-A995-EA5B-D12C-1A9261586CC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t="26598" b="34981"/>
          <a:stretch>
            <a:fillRect/>
          </a:stretch>
        </p:blipFill>
        <p:spPr>
          <a:xfrm>
            <a:off x="0" y="345724"/>
            <a:ext cx="12192000" cy="834891"/>
          </a:xfrm>
          <a:prstGeom prst="rect">
            <a:avLst/>
          </a:prstGeom>
        </p:spPr>
      </p:pic>
      <p:sp>
        <p:nvSpPr>
          <p:cNvPr id="2" name="Title 1">
            <a:extLst>
              <a:ext uri="{FF2B5EF4-FFF2-40B4-BE49-F238E27FC236}">
                <a16:creationId xmlns:a16="http://schemas.microsoft.com/office/drawing/2014/main" id="{24C9040A-59DA-493D-00C0-735781C90A97}"/>
              </a:ext>
            </a:extLst>
          </p:cNvPr>
          <p:cNvSpPr>
            <a:spLocks noGrp="1"/>
          </p:cNvSpPr>
          <p:nvPr>
            <p:ph type="title"/>
          </p:nvPr>
        </p:nvSpPr>
        <p:spPr>
          <a:xfrm>
            <a:off x="838200" y="450431"/>
            <a:ext cx="10515600" cy="625475"/>
          </a:xfrm>
        </p:spPr>
        <p:txBody>
          <a:bodyPr>
            <a:noAutofit/>
          </a:bodyPr>
          <a:lstStyle/>
          <a:p>
            <a:pPr algn="ctr"/>
            <a:r>
              <a:rPr lang="en-GB" sz="5400" b="1" dirty="0"/>
              <a:t>Template Slides</a:t>
            </a:r>
            <a:endParaRPr lang="en-US" dirty="0"/>
          </a:p>
        </p:txBody>
      </p:sp>
      <p:sp>
        <p:nvSpPr>
          <p:cNvPr id="7" name="TextBox 6">
            <a:extLst>
              <a:ext uri="{FF2B5EF4-FFF2-40B4-BE49-F238E27FC236}">
                <a16:creationId xmlns:a16="http://schemas.microsoft.com/office/drawing/2014/main" id="{750A9863-0388-B7BF-7CAC-D8A6C758B87F}"/>
              </a:ext>
            </a:extLst>
          </p:cNvPr>
          <p:cNvSpPr txBox="1"/>
          <p:nvPr/>
        </p:nvSpPr>
        <p:spPr>
          <a:xfrm>
            <a:off x="3065780" y="2850495"/>
            <a:ext cx="6131560" cy="923330"/>
          </a:xfrm>
          <a:prstGeom prst="rect">
            <a:avLst/>
          </a:prstGeom>
          <a:noFill/>
        </p:spPr>
        <p:txBody>
          <a:bodyPr wrap="square">
            <a:spAutoFit/>
          </a:bodyPr>
          <a:lstStyle/>
          <a:p>
            <a:pPr algn="ctr"/>
            <a:r>
              <a:rPr lang="en-GB" sz="1800" dirty="0">
                <a:cs typeface="Times New Roman"/>
              </a:rPr>
              <a:t>If you already have a topic identified, you may wish to use these blank template slides to add in information on the topic as appropriate. </a:t>
            </a:r>
          </a:p>
        </p:txBody>
      </p:sp>
    </p:spTree>
    <p:extLst>
      <p:ext uri="{BB962C8B-B14F-4D97-AF65-F5344CB8AC3E}">
        <p14:creationId xmlns:p14="http://schemas.microsoft.com/office/powerpoint/2010/main" val="23734598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4" name="Picture 14">
            <a:extLst>
              <a:ext uri="{FF2B5EF4-FFF2-40B4-BE49-F238E27FC236}">
                <a16:creationId xmlns:a16="http://schemas.microsoft.com/office/drawing/2014/main" id="{73D5B6BC-683E-D6E4-2B44-A9B9B7AF5C5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t="26598" b="34981"/>
          <a:stretch>
            <a:fillRect/>
          </a:stretch>
        </p:blipFill>
        <p:spPr>
          <a:xfrm>
            <a:off x="101600" y="228601"/>
            <a:ext cx="12090400" cy="6400799"/>
          </a:xfrm>
          <a:prstGeom prst="rect">
            <a:avLst/>
          </a:prstGeom>
        </p:spPr>
      </p:pic>
      <p:pic>
        <p:nvPicPr>
          <p:cNvPr id="5" name="Picture 14">
            <a:extLst>
              <a:ext uri="{FF2B5EF4-FFF2-40B4-BE49-F238E27FC236}">
                <a16:creationId xmlns:a16="http://schemas.microsoft.com/office/drawing/2014/main" id="{940E87ED-A995-EA5B-D12C-1A9261586CC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t="26598" b="34981"/>
          <a:stretch>
            <a:fillRect/>
          </a:stretch>
        </p:blipFill>
        <p:spPr>
          <a:xfrm>
            <a:off x="0" y="345724"/>
            <a:ext cx="12192000" cy="834891"/>
          </a:xfrm>
          <a:prstGeom prst="rect">
            <a:avLst/>
          </a:prstGeom>
        </p:spPr>
      </p:pic>
      <p:sp>
        <p:nvSpPr>
          <p:cNvPr id="2" name="Title 1">
            <a:extLst>
              <a:ext uri="{FF2B5EF4-FFF2-40B4-BE49-F238E27FC236}">
                <a16:creationId xmlns:a16="http://schemas.microsoft.com/office/drawing/2014/main" id="{24C9040A-59DA-493D-00C0-735781C90A97}"/>
              </a:ext>
            </a:extLst>
          </p:cNvPr>
          <p:cNvSpPr>
            <a:spLocks noGrp="1"/>
          </p:cNvSpPr>
          <p:nvPr>
            <p:ph type="title"/>
          </p:nvPr>
        </p:nvSpPr>
        <p:spPr>
          <a:xfrm>
            <a:off x="838200" y="450431"/>
            <a:ext cx="10515600" cy="625475"/>
          </a:xfrm>
        </p:spPr>
        <p:txBody>
          <a:bodyPr>
            <a:noAutofit/>
          </a:bodyPr>
          <a:lstStyle/>
          <a:p>
            <a:pPr algn="ctr"/>
            <a:r>
              <a:rPr lang="en-GB" sz="5400" b="1" dirty="0"/>
              <a:t>Template Slides</a:t>
            </a:r>
            <a:endParaRPr lang="en-US" dirty="0"/>
          </a:p>
        </p:txBody>
      </p:sp>
      <p:sp>
        <p:nvSpPr>
          <p:cNvPr id="7" name="TextBox 6">
            <a:extLst>
              <a:ext uri="{FF2B5EF4-FFF2-40B4-BE49-F238E27FC236}">
                <a16:creationId xmlns:a16="http://schemas.microsoft.com/office/drawing/2014/main" id="{750A9863-0388-B7BF-7CAC-D8A6C758B87F}"/>
              </a:ext>
            </a:extLst>
          </p:cNvPr>
          <p:cNvSpPr txBox="1"/>
          <p:nvPr/>
        </p:nvSpPr>
        <p:spPr>
          <a:xfrm>
            <a:off x="3065780" y="2850495"/>
            <a:ext cx="6131560" cy="923330"/>
          </a:xfrm>
          <a:prstGeom prst="rect">
            <a:avLst/>
          </a:prstGeom>
          <a:noFill/>
        </p:spPr>
        <p:txBody>
          <a:bodyPr wrap="square">
            <a:spAutoFit/>
          </a:bodyPr>
          <a:lstStyle/>
          <a:p>
            <a:pPr algn="ctr"/>
            <a:r>
              <a:rPr lang="en-GB" sz="1800" dirty="0">
                <a:cs typeface="Times New Roman"/>
              </a:rPr>
              <a:t>If you already have a topic identified, you may wish to use these blank template slides to add in information on the topic as appropriate. </a:t>
            </a:r>
          </a:p>
        </p:txBody>
      </p:sp>
    </p:spTree>
    <p:extLst>
      <p:ext uri="{BB962C8B-B14F-4D97-AF65-F5344CB8AC3E}">
        <p14:creationId xmlns:p14="http://schemas.microsoft.com/office/powerpoint/2010/main" val="22184336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4" name="Picture 14">
            <a:extLst>
              <a:ext uri="{FF2B5EF4-FFF2-40B4-BE49-F238E27FC236}">
                <a16:creationId xmlns:a16="http://schemas.microsoft.com/office/drawing/2014/main" id="{73D5B6BC-683E-D6E4-2B44-A9B9B7AF5C5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t="26598" b="34981"/>
          <a:stretch>
            <a:fillRect/>
          </a:stretch>
        </p:blipFill>
        <p:spPr>
          <a:xfrm>
            <a:off x="101600" y="228601"/>
            <a:ext cx="12090400" cy="6400799"/>
          </a:xfrm>
          <a:prstGeom prst="rect">
            <a:avLst/>
          </a:prstGeom>
        </p:spPr>
      </p:pic>
      <p:pic>
        <p:nvPicPr>
          <p:cNvPr id="5" name="Picture 14">
            <a:extLst>
              <a:ext uri="{FF2B5EF4-FFF2-40B4-BE49-F238E27FC236}">
                <a16:creationId xmlns:a16="http://schemas.microsoft.com/office/drawing/2014/main" id="{940E87ED-A995-EA5B-D12C-1A9261586CC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t="26598" b="34981"/>
          <a:stretch>
            <a:fillRect/>
          </a:stretch>
        </p:blipFill>
        <p:spPr>
          <a:xfrm>
            <a:off x="0" y="345724"/>
            <a:ext cx="12192000" cy="834891"/>
          </a:xfrm>
          <a:prstGeom prst="rect">
            <a:avLst/>
          </a:prstGeom>
        </p:spPr>
      </p:pic>
      <p:sp>
        <p:nvSpPr>
          <p:cNvPr id="2" name="Title 1">
            <a:extLst>
              <a:ext uri="{FF2B5EF4-FFF2-40B4-BE49-F238E27FC236}">
                <a16:creationId xmlns:a16="http://schemas.microsoft.com/office/drawing/2014/main" id="{24C9040A-59DA-493D-00C0-735781C90A97}"/>
              </a:ext>
            </a:extLst>
          </p:cNvPr>
          <p:cNvSpPr>
            <a:spLocks noGrp="1"/>
          </p:cNvSpPr>
          <p:nvPr>
            <p:ph type="title"/>
          </p:nvPr>
        </p:nvSpPr>
        <p:spPr>
          <a:xfrm>
            <a:off x="838200" y="450431"/>
            <a:ext cx="10515600" cy="625475"/>
          </a:xfrm>
        </p:spPr>
        <p:txBody>
          <a:bodyPr>
            <a:noAutofit/>
          </a:bodyPr>
          <a:lstStyle/>
          <a:p>
            <a:pPr algn="ctr"/>
            <a:r>
              <a:rPr lang="en-GB" sz="5400" b="1" dirty="0"/>
              <a:t>Template Slides</a:t>
            </a:r>
            <a:endParaRPr lang="en-US" dirty="0"/>
          </a:p>
        </p:txBody>
      </p:sp>
      <p:sp>
        <p:nvSpPr>
          <p:cNvPr id="7" name="TextBox 6">
            <a:extLst>
              <a:ext uri="{FF2B5EF4-FFF2-40B4-BE49-F238E27FC236}">
                <a16:creationId xmlns:a16="http://schemas.microsoft.com/office/drawing/2014/main" id="{750A9863-0388-B7BF-7CAC-D8A6C758B87F}"/>
              </a:ext>
            </a:extLst>
          </p:cNvPr>
          <p:cNvSpPr txBox="1"/>
          <p:nvPr/>
        </p:nvSpPr>
        <p:spPr>
          <a:xfrm>
            <a:off x="3065780" y="2850495"/>
            <a:ext cx="6131560" cy="923330"/>
          </a:xfrm>
          <a:prstGeom prst="rect">
            <a:avLst/>
          </a:prstGeom>
          <a:noFill/>
        </p:spPr>
        <p:txBody>
          <a:bodyPr wrap="square">
            <a:spAutoFit/>
          </a:bodyPr>
          <a:lstStyle/>
          <a:p>
            <a:pPr algn="ctr"/>
            <a:r>
              <a:rPr lang="en-GB" sz="1800" dirty="0">
                <a:cs typeface="Times New Roman"/>
              </a:rPr>
              <a:t>If you already have a topic identified, you may wish to use these blank template slides to add in information on the topic as appropriate. </a:t>
            </a:r>
          </a:p>
        </p:txBody>
      </p:sp>
    </p:spTree>
    <p:extLst>
      <p:ext uri="{BB962C8B-B14F-4D97-AF65-F5344CB8AC3E}">
        <p14:creationId xmlns:p14="http://schemas.microsoft.com/office/powerpoint/2010/main" val="21940592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4" name="Picture 14">
            <a:extLst>
              <a:ext uri="{FF2B5EF4-FFF2-40B4-BE49-F238E27FC236}">
                <a16:creationId xmlns:a16="http://schemas.microsoft.com/office/drawing/2014/main" id="{73D5B6BC-683E-D6E4-2B44-A9B9B7AF5C5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t="26598" b="34981"/>
          <a:stretch>
            <a:fillRect/>
          </a:stretch>
        </p:blipFill>
        <p:spPr>
          <a:xfrm>
            <a:off x="101600" y="228601"/>
            <a:ext cx="12090400" cy="6400799"/>
          </a:xfrm>
          <a:prstGeom prst="rect">
            <a:avLst/>
          </a:prstGeom>
        </p:spPr>
      </p:pic>
      <p:pic>
        <p:nvPicPr>
          <p:cNvPr id="5" name="Picture 14">
            <a:extLst>
              <a:ext uri="{FF2B5EF4-FFF2-40B4-BE49-F238E27FC236}">
                <a16:creationId xmlns:a16="http://schemas.microsoft.com/office/drawing/2014/main" id="{940E87ED-A995-EA5B-D12C-1A9261586CC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t="26598" b="34981"/>
          <a:stretch>
            <a:fillRect/>
          </a:stretch>
        </p:blipFill>
        <p:spPr>
          <a:xfrm>
            <a:off x="0" y="345724"/>
            <a:ext cx="12192000" cy="834891"/>
          </a:xfrm>
          <a:prstGeom prst="rect">
            <a:avLst/>
          </a:prstGeom>
        </p:spPr>
      </p:pic>
      <p:sp>
        <p:nvSpPr>
          <p:cNvPr id="2" name="Title 1">
            <a:extLst>
              <a:ext uri="{FF2B5EF4-FFF2-40B4-BE49-F238E27FC236}">
                <a16:creationId xmlns:a16="http://schemas.microsoft.com/office/drawing/2014/main" id="{24C9040A-59DA-493D-00C0-735781C90A97}"/>
              </a:ext>
            </a:extLst>
          </p:cNvPr>
          <p:cNvSpPr>
            <a:spLocks noGrp="1"/>
          </p:cNvSpPr>
          <p:nvPr>
            <p:ph type="title"/>
          </p:nvPr>
        </p:nvSpPr>
        <p:spPr>
          <a:xfrm>
            <a:off x="838200" y="450431"/>
            <a:ext cx="10515600" cy="625475"/>
          </a:xfrm>
        </p:spPr>
        <p:txBody>
          <a:bodyPr>
            <a:noAutofit/>
          </a:bodyPr>
          <a:lstStyle/>
          <a:p>
            <a:pPr algn="ctr"/>
            <a:r>
              <a:rPr lang="en-GB" sz="5400" b="1">
                <a:latin typeface="+mn-lt"/>
              </a:rPr>
              <a:t>Empowering Youth Voices</a:t>
            </a:r>
          </a:p>
        </p:txBody>
      </p:sp>
      <p:sp>
        <p:nvSpPr>
          <p:cNvPr id="6" name="TextBox 5">
            <a:extLst>
              <a:ext uri="{FF2B5EF4-FFF2-40B4-BE49-F238E27FC236}">
                <a16:creationId xmlns:a16="http://schemas.microsoft.com/office/drawing/2014/main" id="{2DA615F4-8D11-35E3-BBFC-84C544365653}"/>
              </a:ext>
            </a:extLst>
          </p:cNvPr>
          <p:cNvSpPr txBox="1"/>
          <p:nvPr/>
        </p:nvSpPr>
        <p:spPr>
          <a:xfrm>
            <a:off x="838200" y="1845006"/>
            <a:ext cx="10492559" cy="2554545"/>
          </a:xfrm>
          <a:prstGeom prst="rect">
            <a:avLst/>
          </a:prstGeom>
          <a:noFill/>
        </p:spPr>
        <p:txBody>
          <a:bodyPr wrap="square" lIns="91440" tIns="45720" rIns="91440" bIns="45720" rtlCol="0" anchor="t">
            <a:spAutoFit/>
          </a:bodyPr>
          <a:lstStyle/>
          <a:p>
            <a:pPr algn="ctr"/>
            <a:r>
              <a:rPr lang="en-GB" sz="4000" b="1" u="sng"/>
              <a:t>Section 1 – Understanding Youth Voice</a:t>
            </a:r>
          </a:p>
          <a:p>
            <a:pPr algn="ctr"/>
            <a:endParaRPr lang="en-GB" sz="4000" b="1"/>
          </a:p>
          <a:p>
            <a:pPr algn="ctr"/>
            <a:r>
              <a:rPr lang="en-GB" sz="4000"/>
              <a:t>In this section you will learn about youth voice, decision making and why it's important.</a:t>
            </a:r>
          </a:p>
        </p:txBody>
      </p:sp>
      <p:pic>
        <p:nvPicPr>
          <p:cNvPr id="7" name="Picture 2" descr="Movie clipart megaphone, Movie megaphone Transparent FREE for download ...">
            <a:extLst>
              <a:ext uri="{FF2B5EF4-FFF2-40B4-BE49-F238E27FC236}">
                <a16:creationId xmlns:a16="http://schemas.microsoft.com/office/drawing/2014/main" id="{601740F7-E9F8-8C5E-8923-B6D3677DC2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200" y="4671618"/>
            <a:ext cx="2298437" cy="1735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47467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3" name="Picture 14">
            <a:extLst>
              <a:ext uri="{FF2B5EF4-FFF2-40B4-BE49-F238E27FC236}">
                <a16:creationId xmlns:a16="http://schemas.microsoft.com/office/drawing/2014/main" id="{CEAB7789-E4B4-A972-1029-85100041866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t="26598" b="34981"/>
          <a:stretch>
            <a:fillRect/>
          </a:stretch>
        </p:blipFill>
        <p:spPr>
          <a:xfrm>
            <a:off x="101600" y="228601"/>
            <a:ext cx="12090400" cy="6400799"/>
          </a:xfrm>
          <a:prstGeom prst="rect">
            <a:avLst/>
          </a:prstGeom>
        </p:spPr>
      </p:pic>
      <p:pic>
        <p:nvPicPr>
          <p:cNvPr id="12" name="Picture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t="26598" b="34981"/>
          <a:stretch>
            <a:fillRect/>
          </a:stretch>
        </p:blipFill>
        <p:spPr>
          <a:xfrm>
            <a:off x="0" y="329681"/>
            <a:ext cx="12192000" cy="834891"/>
          </a:xfrm>
          <a:prstGeom prst="rect">
            <a:avLst/>
          </a:prstGeom>
        </p:spPr>
      </p:pic>
      <p:sp>
        <p:nvSpPr>
          <p:cNvPr id="10" name="TextBox 10"/>
          <p:cNvSpPr txBox="1"/>
          <p:nvPr/>
        </p:nvSpPr>
        <p:spPr>
          <a:xfrm>
            <a:off x="152400" y="473919"/>
            <a:ext cx="11938000" cy="632609"/>
          </a:xfrm>
          <a:prstGeom prst="rect">
            <a:avLst/>
          </a:prstGeom>
        </p:spPr>
        <p:txBody>
          <a:bodyPr wrap="square" lIns="0" tIns="0" rIns="0" bIns="0" rtlCol="0" anchor="t">
            <a:spAutoFit/>
          </a:bodyPr>
          <a:lstStyle/>
          <a:p>
            <a:pPr algn="ctr">
              <a:lnSpc>
                <a:spcPts val="4666"/>
              </a:lnSpc>
            </a:pPr>
            <a:r>
              <a:rPr lang="en-US" sz="5400" b="1">
                <a:latin typeface="+mj-lt"/>
              </a:rPr>
              <a:t>Youth Voice</a:t>
            </a:r>
          </a:p>
        </p:txBody>
      </p:sp>
      <p:sp>
        <p:nvSpPr>
          <p:cNvPr id="2" name="TextBox 1"/>
          <p:cNvSpPr txBox="1"/>
          <p:nvPr/>
        </p:nvSpPr>
        <p:spPr>
          <a:xfrm>
            <a:off x="508000" y="1389538"/>
            <a:ext cx="11176000" cy="3703450"/>
          </a:xfrm>
          <a:prstGeom prst="rect">
            <a:avLst/>
          </a:prstGeom>
          <a:noFill/>
        </p:spPr>
        <p:txBody>
          <a:bodyPr wrap="square" rtlCol="0">
            <a:spAutoFit/>
          </a:bodyPr>
          <a:lstStyle/>
          <a:p>
            <a:pPr algn="ctr"/>
            <a:r>
              <a:rPr lang="en-GB" sz="2400">
                <a:solidFill>
                  <a:srgbClr val="000000"/>
                </a:solidFill>
              </a:rPr>
              <a:t>It is really important that adults speak to children and young people when they are making decisions that affect them.</a:t>
            </a:r>
          </a:p>
          <a:p>
            <a:pPr algn="ctr"/>
            <a:endParaRPr lang="en-GB" sz="2400">
              <a:solidFill>
                <a:srgbClr val="000000"/>
              </a:solidFill>
            </a:endParaRPr>
          </a:p>
          <a:p>
            <a:pPr algn="ctr"/>
            <a:r>
              <a:rPr lang="en-GB" sz="2400">
                <a:solidFill>
                  <a:srgbClr val="000000"/>
                </a:solidFill>
              </a:rPr>
              <a:t> This is called</a:t>
            </a:r>
            <a:r>
              <a:rPr lang="en-GB" sz="2400">
                <a:solidFill>
                  <a:srgbClr val="0070C0"/>
                </a:solidFill>
              </a:rPr>
              <a:t> </a:t>
            </a:r>
            <a:r>
              <a:rPr lang="en-GB" sz="2400" b="1">
                <a:solidFill>
                  <a:srgbClr val="0070C0"/>
                </a:solidFill>
              </a:rPr>
              <a:t>consultation </a:t>
            </a:r>
            <a:r>
              <a:rPr lang="en-GB" sz="2400">
                <a:solidFill>
                  <a:srgbClr val="000000"/>
                </a:solidFill>
              </a:rPr>
              <a:t>and it should happen before any decisions are made.</a:t>
            </a:r>
            <a:endParaRPr lang="en-GB" sz="2400"/>
          </a:p>
          <a:p>
            <a:pPr algn="ctr"/>
            <a:br>
              <a:rPr lang="en-GB" sz="2400"/>
            </a:br>
            <a:r>
              <a:rPr lang="en-GB" sz="2400">
                <a:solidFill>
                  <a:srgbClr val="000000"/>
                </a:solidFill>
              </a:rPr>
              <a:t>We want adults who make decisions about education in Forth Valley and West Lothian to consult with young people in a genuine and meaningful way. We also want children and young people to feel like collaborators in actions taken that will affect their lives.</a:t>
            </a:r>
            <a:endParaRPr lang="en-GB" sz="2400"/>
          </a:p>
          <a:p>
            <a:pPr algn="ctr"/>
            <a:br>
              <a:rPr lang="en-GB" sz="2133"/>
            </a:br>
            <a:endParaRPr lang="en-GB" sz="2133">
              <a:solidFill>
                <a:srgbClr val="000000"/>
              </a:solidFill>
            </a:endParaRPr>
          </a:p>
        </p:txBody>
      </p:sp>
      <p:sp>
        <p:nvSpPr>
          <p:cNvPr id="4" name="Speech Bubble: Rectangle with Corners Rounded 3">
            <a:extLst>
              <a:ext uri="{FF2B5EF4-FFF2-40B4-BE49-F238E27FC236}">
                <a16:creationId xmlns:a16="http://schemas.microsoft.com/office/drawing/2014/main" id="{C31AFB93-77EB-7058-EEA9-EF41230C4D20}"/>
              </a:ext>
            </a:extLst>
          </p:cNvPr>
          <p:cNvSpPr/>
          <p:nvPr/>
        </p:nvSpPr>
        <p:spPr>
          <a:xfrm>
            <a:off x="2405001" y="4607603"/>
            <a:ext cx="7483593" cy="1678653"/>
          </a:xfrm>
          <a:prstGeom prst="wedgeRoundRectCallout">
            <a:avLst>
              <a:gd name="adj1" fmla="val -33891"/>
              <a:gd name="adj2" fmla="val 78260"/>
              <a:gd name="adj3" fmla="val 16667"/>
            </a:avLst>
          </a:prstGeom>
          <a:ln w="7620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6" name="TextBox 5">
            <a:extLst>
              <a:ext uri="{FF2B5EF4-FFF2-40B4-BE49-F238E27FC236}">
                <a16:creationId xmlns:a16="http://schemas.microsoft.com/office/drawing/2014/main" id="{D5598493-68A7-9EF0-AAFF-1ABFDC5E8763}"/>
              </a:ext>
            </a:extLst>
          </p:cNvPr>
          <p:cNvSpPr txBox="1"/>
          <p:nvPr/>
        </p:nvSpPr>
        <p:spPr>
          <a:xfrm>
            <a:off x="2710872" y="4846766"/>
            <a:ext cx="6871853" cy="1200329"/>
          </a:xfrm>
          <a:prstGeom prst="rect">
            <a:avLst/>
          </a:prstGeom>
          <a:noFill/>
        </p:spPr>
        <p:txBody>
          <a:bodyPr wrap="square">
            <a:spAutoFit/>
          </a:bodyPr>
          <a:lstStyle/>
          <a:p>
            <a:pPr algn="ctr"/>
            <a:r>
              <a:rPr lang="en-GB" sz="2400">
                <a:solidFill>
                  <a:srgbClr val="000000"/>
                </a:solidFill>
              </a:rPr>
              <a:t>We know that young people sometimes feel like they are not listened to and their views are not taken seriously – </a:t>
            </a:r>
            <a:r>
              <a:rPr lang="en-GB" sz="2400" b="1" u="sng">
                <a:solidFill>
                  <a:srgbClr val="000000"/>
                </a:solidFill>
              </a:rPr>
              <a:t>we want you to help us change this! </a:t>
            </a:r>
            <a:endParaRPr lang="en-GB" sz="2133"/>
          </a:p>
        </p:txBody>
      </p:sp>
    </p:spTree>
    <p:extLst>
      <p:ext uri="{BB962C8B-B14F-4D97-AF65-F5344CB8AC3E}">
        <p14:creationId xmlns:p14="http://schemas.microsoft.com/office/powerpoint/2010/main" val="4481188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3" name="Picture 14">
            <a:extLst>
              <a:ext uri="{FF2B5EF4-FFF2-40B4-BE49-F238E27FC236}">
                <a16:creationId xmlns:a16="http://schemas.microsoft.com/office/drawing/2014/main" id="{CEAB7789-E4B4-A972-1029-85100041866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t="26598" b="34981"/>
          <a:stretch>
            <a:fillRect/>
          </a:stretch>
        </p:blipFill>
        <p:spPr>
          <a:xfrm>
            <a:off x="101600" y="228601"/>
            <a:ext cx="12090400" cy="6400799"/>
          </a:xfrm>
          <a:prstGeom prst="rect">
            <a:avLst/>
          </a:prstGeom>
        </p:spPr>
      </p:pic>
      <p:pic>
        <p:nvPicPr>
          <p:cNvPr id="12" name="Picture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t="26598" b="34981"/>
          <a:stretch>
            <a:fillRect/>
          </a:stretch>
        </p:blipFill>
        <p:spPr>
          <a:xfrm>
            <a:off x="0" y="345724"/>
            <a:ext cx="12192000" cy="834891"/>
          </a:xfrm>
          <a:prstGeom prst="rect">
            <a:avLst/>
          </a:prstGeom>
        </p:spPr>
      </p:pic>
      <p:sp>
        <p:nvSpPr>
          <p:cNvPr id="10" name="TextBox 10"/>
          <p:cNvSpPr txBox="1"/>
          <p:nvPr/>
        </p:nvSpPr>
        <p:spPr>
          <a:xfrm>
            <a:off x="330200" y="446864"/>
            <a:ext cx="11531600" cy="632609"/>
          </a:xfrm>
          <a:prstGeom prst="rect">
            <a:avLst/>
          </a:prstGeom>
        </p:spPr>
        <p:txBody>
          <a:bodyPr wrap="square" lIns="0" tIns="0" rIns="0" bIns="0" rtlCol="0" anchor="t">
            <a:spAutoFit/>
          </a:bodyPr>
          <a:lstStyle/>
          <a:p>
            <a:pPr algn="ctr">
              <a:lnSpc>
                <a:spcPts val="4666"/>
              </a:lnSpc>
            </a:pPr>
            <a:r>
              <a:rPr lang="en-US" sz="5400" b="1">
                <a:latin typeface="+mj-lt"/>
              </a:rPr>
              <a:t>Our region</a:t>
            </a:r>
          </a:p>
        </p:txBody>
      </p:sp>
      <p:pic>
        <p:nvPicPr>
          <p:cNvPr id="2" name="Picture 1">
            <a:extLst>
              <a:ext uri="{FF2B5EF4-FFF2-40B4-BE49-F238E27FC236}">
                <a16:creationId xmlns:a16="http://schemas.microsoft.com/office/drawing/2014/main" id="{DBE8739A-9639-63DF-BED3-0B30053F7F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800" y="1764271"/>
            <a:ext cx="4516272" cy="4324285"/>
          </a:xfrm>
          <a:prstGeom prst="rect">
            <a:avLst/>
          </a:prstGeom>
        </p:spPr>
      </p:pic>
      <p:sp>
        <p:nvSpPr>
          <p:cNvPr id="4" name="TextBox 3">
            <a:extLst>
              <a:ext uri="{FF2B5EF4-FFF2-40B4-BE49-F238E27FC236}">
                <a16:creationId xmlns:a16="http://schemas.microsoft.com/office/drawing/2014/main" id="{145467E2-5605-C571-ADDB-6C5B9395029B}"/>
              </a:ext>
            </a:extLst>
          </p:cNvPr>
          <p:cNvSpPr txBox="1"/>
          <p:nvPr/>
        </p:nvSpPr>
        <p:spPr>
          <a:xfrm>
            <a:off x="4932668" y="2388659"/>
            <a:ext cx="6192532" cy="2677656"/>
          </a:xfrm>
          <a:prstGeom prst="rect">
            <a:avLst/>
          </a:prstGeom>
          <a:noFill/>
        </p:spPr>
        <p:txBody>
          <a:bodyPr wrap="square" rtlCol="0">
            <a:spAutoFit/>
          </a:bodyPr>
          <a:lstStyle/>
          <a:p>
            <a:pPr algn="ctr"/>
            <a:r>
              <a:rPr lang="en-GB" sz="2400"/>
              <a:t>Our region - </a:t>
            </a:r>
            <a:r>
              <a:rPr lang="en-GB" sz="2400" b="1"/>
              <a:t>Forth Valley and West Lothian</a:t>
            </a:r>
            <a:r>
              <a:rPr lang="en-GB" sz="2400"/>
              <a:t>, </a:t>
            </a:r>
          </a:p>
          <a:p>
            <a:pPr algn="ctr"/>
            <a:r>
              <a:rPr lang="en-GB" sz="2400"/>
              <a:t>is made up of: </a:t>
            </a:r>
          </a:p>
          <a:p>
            <a:pPr algn="ctr"/>
            <a:endParaRPr lang="en-GB" sz="2400"/>
          </a:p>
          <a:p>
            <a:pPr algn="ctr"/>
            <a:r>
              <a:rPr lang="en-GB" sz="2400"/>
              <a:t>Stirling</a:t>
            </a:r>
          </a:p>
          <a:p>
            <a:pPr algn="ctr"/>
            <a:r>
              <a:rPr lang="en-GB" sz="2400"/>
              <a:t>Clackmannanshire</a:t>
            </a:r>
          </a:p>
          <a:p>
            <a:pPr algn="ctr"/>
            <a:r>
              <a:rPr lang="en-GB" sz="2400"/>
              <a:t>Falkirk and </a:t>
            </a:r>
          </a:p>
          <a:p>
            <a:pPr algn="ctr"/>
            <a:r>
              <a:rPr lang="en-GB" sz="2400"/>
              <a:t>West Lothian </a:t>
            </a:r>
          </a:p>
        </p:txBody>
      </p:sp>
    </p:spTree>
    <p:extLst>
      <p:ext uri="{BB962C8B-B14F-4D97-AF65-F5344CB8AC3E}">
        <p14:creationId xmlns:p14="http://schemas.microsoft.com/office/powerpoint/2010/main" val="36986195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54D43BCD52C2C49A87440E44B3F31AD" ma:contentTypeVersion="3" ma:contentTypeDescription="Create a new document." ma:contentTypeScope="" ma:versionID="1db37060f75fcb834edef49d110fbf0a">
  <xsd:schema xmlns:xsd="http://www.w3.org/2001/XMLSchema" xmlns:xs="http://www.w3.org/2001/XMLSchema" xmlns:p="http://schemas.microsoft.com/office/2006/metadata/properties" xmlns:ns2="0a5d5b88-89a2-4c52-898c-bb878ecbb55f" targetNamespace="http://schemas.microsoft.com/office/2006/metadata/properties" ma:root="true" ma:fieldsID="9e738d1f8f930f695b3c6b2b8e948077" ns2:_="">
    <xsd:import namespace="0a5d5b88-89a2-4c52-898c-bb878ecbb55f"/>
    <xsd:element name="properties">
      <xsd:complexType>
        <xsd:sequence>
          <xsd:element name="documentManagement">
            <xsd:complexType>
              <xsd:all>
                <xsd:element ref="ns2:MediaServiceMetadata" minOccurs="0"/>
                <xsd:element ref="ns2:MediaServiceFastMetadata"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a5d5b88-89a2-4c52-898c-bb878ecbb55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FAEF45A-1E34-40EC-B8BC-149EF36DE6D3}">
  <ds:schemaRefs>
    <ds:schemaRef ds:uri="0a5d5b88-89a2-4c52-898c-bb878ecbb55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F5A03C5-879D-43AA-B4EE-1410DA7828CA}">
  <ds:schemaRefs>
    <ds:schemaRef ds:uri="http://schemas.microsoft.com/sharepoint/v3/contenttype/forms"/>
  </ds:schemaRefs>
</ds:datastoreItem>
</file>

<file path=customXml/itemProps3.xml><?xml version="1.0" encoding="utf-8"?>
<ds:datastoreItem xmlns:ds="http://schemas.openxmlformats.org/officeDocument/2006/customXml" ds:itemID="{A8988602-50A5-43DC-A326-371D23C7E30D}">
  <ds:schemaRefs>
    <ds:schemaRef ds:uri="http://purl.org/dc/elements/1.1/"/>
    <ds:schemaRef ds:uri="http://schemas.openxmlformats.org/package/2006/metadata/core-properties"/>
    <ds:schemaRef ds:uri="http://www.w3.org/XML/1998/namespace"/>
    <ds:schemaRef ds:uri="http://purl.org/dc/dcmitype/"/>
    <ds:schemaRef ds:uri="http://purl.org/dc/terms/"/>
    <ds:schemaRef ds:uri="http://schemas.microsoft.com/office/2006/documentManagement/types"/>
    <ds:schemaRef ds:uri="http://schemas.microsoft.com/office/infopath/2007/PartnerControls"/>
    <ds:schemaRef ds:uri="0a5d5b88-89a2-4c52-898c-bb878ecbb55f"/>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41</TotalTime>
  <Words>11275</Words>
  <Application>Microsoft Office PowerPoint</Application>
  <PresentationFormat>Widescreen</PresentationFormat>
  <Paragraphs>870</Paragraphs>
  <Slides>68</Slides>
  <Notes>68</Notes>
  <HiddenSlides>0</HiddenSlides>
  <MMClips>4</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68</vt:i4>
      </vt:variant>
    </vt:vector>
  </HeadingPairs>
  <TitlesOfParts>
    <vt:vector size="80" baseType="lpstr">
      <vt:lpstr>Arial</vt:lpstr>
      <vt:lpstr>Calibri</vt:lpstr>
      <vt:lpstr>Calibri Light</vt:lpstr>
      <vt:lpstr>inherit</vt:lpstr>
      <vt:lpstr>Lato</vt:lpstr>
      <vt:lpstr>merriweather</vt:lpstr>
      <vt:lpstr>Nunito</vt:lpstr>
      <vt:lpstr>Roboto</vt:lpstr>
      <vt:lpstr>roboto condensed</vt:lpstr>
      <vt:lpstr>Symbol</vt:lpstr>
      <vt:lpstr>Times New Roman</vt:lpstr>
      <vt:lpstr>Office Theme</vt:lpstr>
      <vt:lpstr>Empowering Youth Voices  A youth voice and participation toolkit for practitioners working with children and young people</vt:lpstr>
      <vt:lpstr>Acknowledgements </vt:lpstr>
      <vt:lpstr>Purpose of Toolkit </vt:lpstr>
      <vt:lpstr>Using this Toolkit </vt:lpstr>
      <vt:lpstr>Using a pre-identified Theme</vt:lpstr>
      <vt:lpstr>Contents</vt:lpstr>
      <vt:lpstr>Empowering Youth Voices</vt:lpstr>
      <vt:lpstr>PowerPoint Presentation</vt:lpstr>
      <vt:lpstr>PowerPoint Presentation</vt:lpstr>
      <vt:lpstr>PowerPoint Presentation</vt:lpstr>
      <vt:lpstr>Activity – Baseline Data </vt:lpstr>
      <vt:lpstr>Where voice makes a difference</vt:lpstr>
      <vt:lpstr>Dear Decision Makers…</vt:lpstr>
      <vt:lpstr>Empowering Youth Voices</vt:lpstr>
      <vt:lpstr>How decisions are made</vt:lpstr>
      <vt:lpstr>PowerPoint Presentation</vt:lpstr>
      <vt:lpstr>PowerPoint Presentation</vt:lpstr>
      <vt:lpstr>What will this look like for you in this group?</vt:lpstr>
      <vt:lpstr>PowerPoint Presentation</vt:lpstr>
      <vt:lpstr>Children and Young People’s Views on Education </vt:lpstr>
      <vt:lpstr>Children's Right’s: what (not) to do </vt:lpstr>
      <vt:lpstr>Activate Your Rights</vt:lpstr>
      <vt:lpstr>Sandy’s Story</vt:lpstr>
      <vt:lpstr>Empowering Youth Voices </vt:lpstr>
      <vt:lpstr>Count Up! </vt:lpstr>
      <vt:lpstr>Would you rather?</vt:lpstr>
      <vt:lpstr>What makes a good team?</vt:lpstr>
      <vt:lpstr>Open Fist Activity</vt:lpstr>
      <vt:lpstr>Life Mapping Activity</vt:lpstr>
      <vt:lpstr>The Parts that make a Team!</vt:lpstr>
      <vt:lpstr>The Parts that make a Team!</vt:lpstr>
      <vt:lpstr>Empowering Youth Voices </vt:lpstr>
      <vt:lpstr>Becoming a researcher</vt:lpstr>
      <vt:lpstr>Introducing Ethics</vt:lpstr>
      <vt:lpstr>Becoming a researcher</vt:lpstr>
      <vt:lpstr>Why trust is important in research</vt:lpstr>
      <vt:lpstr>The Marble Jar of Trust </vt:lpstr>
      <vt:lpstr>Blank</vt:lpstr>
      <vt:lpstr>Characteristics of a researcher </vt:lpstr>
      <vt:lpstr>Me as a researcher? </vt:lpstr>
      <vt:lpstr>Empowering Youth Voices  </vt:lpstr>
      <vt:lpstr>Identifying a research theme</vt:lpstr>
      <vt:lpstr>Identifying a theme</vt:lpstr>
      <vt:lpstr>Identifying a theme</vt:lpstr>
      <vt:lpstr>Research tools </vt:lpstr>
      <vt:lpstr>Researcher techniques &amp; ideas</vt:lpstr>
      <vt:lpstr>The power of questions</vt:lpstr>
      <vt:lpstr>Styles of questions </vt:lpstr>
      <vt:lpstr>The difference between open &amp; closed questions </vt:lpstr>
      <vt:lpstr>Empowering Youth Voices  </vt:lpstr>
      <vt:lpstr>Thinking about a theme </vt:lpstr>
      <vt:lpstr>Thinking about the research in our setting </vt:lpstr>
      <vt:lpstr>Mind map your ideas and actions </vt:lpstr>
      <vt:lpstr>Are our questions working for us? </vt:lpstr>
      <vt:lpstr>Testing your questions… </vt:lpstr>
      <vt:lpstr>Confirm your final questions</vt:lpstr>
      <vt:lpstr>It’s time to do the research!</vt:lpstr>
      <vt:lpstr>Empowering Youth Voices  </vt:lpstr>
      <vt:lpstr>Looking at qualitative results</vt:lpstr>
      <vt:lpstr>Looking at quantitative results</vt:lpstr>
      <vt:lpstr>Analysing your results </vt:lpstr>
      <vt:lpstr>What next?</vt:lpstr>
      <vt:lpstr>Let's make a plan! </vt:lpstr>
      <vt:lpstr>Keeping people informed </vt:lpstr>
      <vt:lpstr>Presenting the research results</vt:lpstr>
      <vt:lpstr>Template Slides</vt:lpstr>
      <vt:lpstr>Template Slides</vt:lpstr>
      <vt:lpstr>Template Slides</vt:lpstr>
    </vt:vector>
  </TitlesOfParts>
  <Company>Scottish Government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Youth Voice</dc:title>
  <dc:creator>Julie Beckett</dc:creator>
  <cp:lastModifiedBy>Mrs Giuliani</cp:lastModifiedBy>
  <cp:revision>4</cp:revision>
  <dcterms:created xsi:type="dcterms:W3CDTF">2023-05-15T07:11:23Z</dcterms:created>
  <dcterms:modified xsi:type="dcterms:W3CDTF">2024-01-15T12:14:42Z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0x010100154D43BCD52C2C49A87440E44B3F31AD</vt:lpwstr>
  </property>
  <property fmtid="{D5CDD505-2E9C-101B-9397-08002B2CF9AE}" pid="3" name="MediaServiceImageTags">
    <vt:lpwstr/>
  </property>
</Properties>
</file>