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2"/>
  </p:notesMasterIdLst>
  <p:sldIdLst>
    <p:sldId id="266" r:id="rId6"/>
    <p:sldId id="385" r:id="rId7"/>
    <p:sldId id="269" r:id="rId8"/>
    <p:sldId id="383" r:id="rId9"/>
    <p:sldId id="271" r:id="rId10"/>
    <p:sldId id="272" r:id="rId11"/>
    <p:sldId id="273" r:id="rId12"/>
    <p:sldId id="274" r:id="rId13"/>
    <p:sldId id="275" r:id="rId14"/>
    <p:sldId id="276" r:id="rId15"/>
    <p:sldId id="278" r:id="rId16"/>
    <p:sldId id="384" r:id="rId17"/>
    <p:sldId id="277" r:id="rId18"/>
    <p:sldId id="257" r:id="rId19"/>
    <p:sldId id="369" r:id="rId20"/>
    <p:sldId id="370" r:id="rId21"/>
    <p:sldId id="375" r:id="rId22"/>
    <p:sldId id="376" r:id="rId23"/>
    <p:sldId id="377" r:id="rId24"/>
    <p:sldId id="379" r:id="rId25"/>
    <p:sldId id="290" r:id="rId26"/>
    <p:sldId id="289" r:id="rId27"/>
    <p:sldId id="291" r:id="rId28"/>
    <p:sldId id="307" r:id="rId29"/>
    <p:sldId id="313" r:id="rId30"/>
    <p:sldId id="362" r:id="rId31"/>
    <p:sldId id="366" r:id="rId32"/>
    <p:sldId id="318" r:id="rId33"/>
    <p:sldId id="380" r:id="rId34"/>
    <p:sldId id="382" r:id="rId35"/>
    <p:sldId id="381" r:id="rId36"/>
    <p:sldId id="352" r:id="rId37"/>
    <p:sldId id="268" r:id="rId38"/>
    <p:sldId id="279" r:id="rId39"/>
    <p:sldId id="280" r:id="rId40"/>
    <p:sldId id="26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D9524B-F8B2-811F-C26F-6486F6C07440}" name="Julie Beckett" initials="JB" userId="S::Julie.Beckett@educationscotland.gov.scot::39653cad-bb71-48fb-bbd2-8006d4a42ab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8405A2-F112-42F3-A355-4FF1FF4E85DE}" v="2" dt="2023-11-29T13:57:52.320"/>
    <p1510:client id="{DFAE69B6-134A-4561-AAF6-AC6D5AADF07A}" v="4" dt="2023-09-28T13:35:04.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91" autoAdjust="0"/>
  </p:normalViewPr>
  <p:slideViewPr>
    <p:cSldViewPr snapToGrid="0">
      <p:cViewPr varScale="1">
        <p:scale>
          <a:sx n="94" d="100"/>
          <a:sy n="94" d="100"/>
        </p:scale>
        <p:origin x="11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018EA-7B08-42F1-9F2A-6F29BB24734C}" type="datetimeFigureOut">
              <a:rPr lang="en-GB" smtClean="0"/>
              <a:t>29/11/2023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9AB3A-7291-4D34-BB44-5293546A07BA}" type="slidenum">
              <a:rPr lang="en-GB" smtClean="0"/>
              <a:t>‹#›</a:t>
            </a:fld>
            <a:endParaRPr lang="en-GB"/>
          </a:p>
        </p:txBody>
      </p:sp>
    </p:spTree>
    <p:extLst>
      <p:ext uri="{BB962C8B-B14F-4D97-AF65-F5344CB8AC3E}">
        <p14:creationId xmlns:p14="http://schemas.microsoft.com/office/powerpoint/2010/main" val="269937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adlet.com/juliebeckett1/achievement-project-iq1ououb8rgus6n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adlet.com/juliebeckett1/achievement-project-iq1ououb8rgus6nx"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https://padlet.com/juliebeckett1/achievement-project-iq1ououb8rgus6nx</a:t>
            </a:r>
            <a:endParaRPr lang="en-GB" dirty="0"/>
          </a:p>
          <a:p>
            <a:endParaRPr lang="en-GB" dirty="0"/>
          </a:p>
        </p:txBody>
      </p:sp>
      <p:sp>
        <p:nvSpPr>
          <p:cNvPr id="4" name="Slide Number Placeholder 3"/>
          <p:cNvSpPr>
            <a:spLocks noGrp="1"/>
          </p:cNvSpPr>
          <p:nvPr>
            <p:ph type="sldNum" sz="quarter" idx="5"/>
          </p:nvPr>
        </p:nvSpPr>
        <p:spPr/>
        <p:txBody>
          <a:bodyPr/>
          <a:lstStyle/>
          <a:p>
            <a:fld id="{76C9AB3A-7291-4D34-BB44-5293546A07BA}" type="slidenum">
              <a:rPr lang="en-GB" smtClean="0"/>
              <a:t>2</a:t>
            </a:fld>
            <a:endParaRPr lang="en-GB"/>
          </a:p>
        </p:txBody>
      </p:sp>
    </p:spTree>
    <p:extLst>
      <p:ext uri="{BB962C8B-B14F-4D97-AF65-F5344CB8AC3E}">
        <p14:creationId xmlns:p14="http://schemas.microsoft.com/office/powerpoint/2010/main" val="1449136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Whatever our measures – the process of evaluation needs to happen in a way that is aligned with the youth work values and approach – not surveys or tick boxes.  The process of evaluation should support reflective conversations with young people that help them to notice and articulate the progress they are making.</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C138-A54B-4F52-8255-672B8A58E9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176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kern="1200" dirty="0">
                <a:solidFill>
                  <a:schemeClr val="tx1"/>
                </a:solidFill>
                <a:latin typeface="Galano Grotesque Alt Medium" panose="00000600000000000000" pitchFamily="50" charset="0"/>
                <a:ea typeface="+mn-ea"/>
                <a:cs typeface="+mn-cs"/>
              </a:rPr>
              <a:t>Having a common language for tracking achievement means that we can build a collective picture of young people’s of achievement across school and community settings – and across geographies – we were able to do that successfully in 2022 with youth work projects across Scotland for the Youth Work Education Recovery Fund and…we’re currently working on a couple of interesting pilots to further develop the approach…</a:t>
            </a:r>
            <a:endParaRPr lang="en-GB" sz="3600" b="1" kern="1200" dirty="0">
              <a:solidFill>
                <a:schemeClr val="tx1"/>
              </a:solidFill>
              <a:latin typeface="Galano Grotesque Alt Medium" panose="00000600000000000000" pitchFamily="50"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C138-A54B-4F52-8255-672B8A58E9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222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Alva, Clackmannanshire, the learning community we’re piloting a skills-based approach to tracking achievement across youth work and school settings, structured around the National Youth Work Outcomes and Skills Framework.  We’re working with the school team local youth work </a:t>
            </a:r>
            <a:r>
              <a:rPr lang="en-US" dirty="0" err="1"/>
              <a:t>organisation</a:t>
            </a:r>
            <a:r>
              <a:rPr lang="en-US" dirty="0"/>
              <a:t> OYCI and aiming to take a youth-led approach to tracking achievements over this school session</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C138-A54B-4F52-8255-672B8A58E9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928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spoke to young people in Alva Academy about using the framework as a tool to, they really saw the value and were really thoughtful about how this could be implemented so it is meaningful to them.  What they said  about ‘the how’ aligns with our principles around doing evaluation in a youth work way – </a:t>
            </a:r>
            <a:r>
              <a:rPr lang="en-US" dirty="0" err="1"/>
              <a:t>ie</a:t>
            </a:r>
            <a:r>
              <a:rPr lang="en-US" dirty="0"/>
              <a:t> young people at the </a:t>
            </a:r>
            <a:r>
              <a:rPr lang="en-US" dirty="0" err="1"/>
              <a:t>centre</a:t>
            </a:r>
            <a:r>
              <a:rPr lang="en-US" dirty="0"/>
              <a:t>, collaborative, focused on learning</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C138-A54B-4F52-8255-672B8A58E9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999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the West Partnership regional improvement collaborative, we’re working with 5 youth work and school partnerships to pilot a simple new dashboard that will collate evidence of impact, structured around key outcomes and skills from the National Youth Work Outcomes and Skills Framework.  Once we’ve piloted the dashboard, we’ll work with the Education Scotland CLD Team and the RIC’s Wellbeing for Learning Workstream team to gather data from a wider range of partnerships across the West Region.  YouthLink Scotland is also working with JP Morgan through their ‘Force for Good’ </a:t>
            </a:r>
            <a:r>
              <a:rPr lang="en-US" dirty="0" err="1"/>
              <a:t>programme</a:t>
            </a:r>
            <a:r>
              <a:rPr lang="en-US" dirty="0"/>
              <a:t> to build more comprehensive and bespoke dashboard software that encompasses the whole Outcomes and Skills framework.  We’re hoping to trial this though a ‘readiness to learn’ evaluation that our Youth Work and Schools team will be undertaking in late 2023.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C138-A54B-4F52-8255-672B8A58E9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44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C9AB3A-7291-4D34-BB44-5293546A07BA}" type="slidenum">
              <a:rPr lang="en-GB" smtClean="0"/>
              <a:t>33</a:t>
            </a:fld>
            <a:endParaRPr lang="en-GB"/>
          </a:p>
        </p:txBody>
      </p:sp>
    </p:spTree>
    <p:extLst>
      <p:ext uri="{BB962C8B-B14F-4D97-AF65-F5344CB8AC3E}">
        <p14:creationId xmlns:p14="http://schemas.microsoft.com/office/powerpoint/2010/main" val="3486138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would these work in your setting?</a:t>
            </a:r>
            <a:endParaRPr lang="en-US" dirty="0"/>
          </a:p>
          <a:p>
            <a:endParaRPr lang="en-GB" dirty="0"/>
          </a:p>
          <a:p>
            <a:r>
              <a:rPr lang="en-GB" dirty="0">
                <a:hlinkClick r:id="rId3"/>
              </a:rPr>
              <a:t>https://padlet.com/juliebeckett1/achievement-project-iq1ououb8rgus6nx</a:t>
            </a:r>
            <a:endParaRPr lang="en-GB" dirty="0"/>
          </a:p>
          <a:p>
            <a:endParaRPr lang="en-GB" dirty="0">
              <a:ea typeface="Calibri" panose="020F0502020204030204"/>
              <a:cs typeface="Calibri" panose="020F0502020204030204"/>
            </a:endParaRPr>
          </a:p>
          <a:p>
            <a:r>
              <a:rPr lang="en-GB" dirty="0"/>
              <a:t>https://padlet.com/juliebeckett1/achievement-project-iq1ououb8rgus6nx</a:t>
            </a:r>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76C9AB3A-7291-4D34-BB44-5293546A07BA}" type="slidenum">
              <a:rPr lang="en-GB" smtClean="0"/>
              <a:t>34</a:t>
            </a:fld>
            <a:endParaRPr lang="en-GB"/>
          </a:p>
        </p:txBody>
      </p:sp>
    </p:spTree>
    <p:extLst>
      <p:ext uri="{BB962C8B-B14F-4D97-AF65-F5344CB8AC3E}">
        <p14:creationId xmlns:p14="http://schemas.microsoft.com/office/powerpoint/2010/main" val="7987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Professional learning- how do we do it?</a:t>
            </a:r>
          </a:p>
          <a:p>
            <a:r>
              <a:rPr lang="en-GB" sz="1200" dirty="0">
                <a:cs typeface="Calibri"/>
              </a:rPr>
              <a:t>How will this complement existing priorities within your setting and across the RIC? </a:t>
            </a:r>
            <a:br>
              <a:rPr lang="en-GB" sz="1200" dirty="0">
                <a:cs typeface="+mn-lt"/>
              </a:rPr>
            </a:br>
            <a:r>
              <a:rPr lang="en-GB" sz="1200" dirty="0"/>
              <a:t>How do we embed this across the RIC? </a:t>
            </a:r>
            <a:br>
              <a:rPr lang="en-GB" sz="1200" dirty="0">
                <a:cs typeface="+mn-lt"/>
              </a:rPr>
            </a:br>
            <a:endParaRPr lang="en-GB" sz="1200" dirty="0">
              <a:ea typeface="Calibri"/>
              <a:cs typeface="Calibri"/>
            </a:endParaRPr>
          </a:p>
          <a:p>
            <a:r>
              <a:rPr lang="en-GB" dirty="0"/>
              <a:t>Support to implement?</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76C9AB3A-7291-4D34-BB44-5293546A07BA}" type="slidenum">
              <a:rPr lang="en-GB" smtClean="0"/>
              <a:t>35</a:t>
            </a:fld>
            <a:endParaRPr lang="en-GB"/>
          </a:p>
        </p:txBody>
      </p:sp>
    </p:spTree>
    <p:extLst>
      <p:ext uri="{BB962C8B-B14F-4D97-AF65-F5344CB8AC3E}">
        <p14:creationId xmlns:p14="http://schemas.microsoft.com/office/powerpoint/2010/main" val="1611964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Light"/>
              </a:rPr>
              <a:t>Practical tools, readiness checklist, capacity for change,</a:t>
            </a:r>
            <a:br>
              <a:rPr lang="en-GB" dirty="0">
                <a:cs typeface="Calibri Light"/>
              </a:rPr>
            </a:br>
            <a:br>
              <a:rPr lang="en-GB" dirty="0">
                <a:cs typeface="Calibri Light"/>
              </a:rPr>
            </a:br>
            <a:r>
              <a:rPr lang="en-GB" dirty="0">
                <a:cs typeface="Calibri Light"/>
              </a:rPr>
              <a:t> offer from us / gauge interest? </a:t>
            </a:r>
            <a:br>
              <a:rPr lang="en-GB" dirty="0">
                <a:cs typeface="Calibri Light"/>
              </a:rPr>
            </a:br>
            <a:r>
              <a:rPr lang="en-GB" dirty="0">
                <a:cs typeface="Calibri Light"/>
              </a:rPr>
              <a:t> – capture </a:t>
            </a:r>
            <a:r>
              <a:rPr lang="en-GB" dirty="0" err="1">
                <a:cs typeface="Calibri Light"/>
              </a:rPr>
              <a:t>this?contact</a:t>
            </a:r>
            <a:r>
              <a:rPr lang="en-GB" dirty="0">
                <a:cs typeface="Calibri Light"/>
              </a:rPr>
              <a:t> sheet.</a:t>
            </a:r>
            <a:endParaRPr lang="en-GB" dirty="0"/>
          </a:p>
        </p:txBody>
      </p:sp>
      <p:sp>
        <p:nvSpPr>
          <p:cNvPr id="4" name="Slide Number Placeholder 3"/>
          <p:cNvSpPr>
            <a:spLocks noGrp="1"/>
          </p:cNvSpPr>
          <p:nvPr>
            <p:ph type="sldNum" sz="quarter" idx="5"/>
          </p:nvPr>
        </p:nvSpPr>
        <p:spPr/>
        <p:txBody>
          <a:bodyPr/>
          <a:lstStyle/>
          <a:p>
            <a:fld id="{76C9AB3A-7291-4D34-BB44-5293546A07BA}" type="slidenum">
              <a:rPr lang="en-GB" smtClean="0"/>
              <a:t>36</a:t>
            </a:fld>
            <a:endParaRPr lang="en-GB"/>
          </a:p>
        </p:txBody>
      </p:sp>
    </p:spTree>
    <p:extLst>
      <p:ext uri="{BB962C8B-B14F-4D97-AF65-F5344CB8AC3E}">
        <p14:creationId xmlns:p14="http://schemas.microsoft.com/office/powerpoint/2010/main" val="44490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a:p>
            <a:pPr marL="285750" indent="-285750">
              <a:buFont typeface="Arial"/>
              <a:buChar char="•"/>
            </a:pPr>
            <a:r>
              <a:rPr lang="en-US" b="1" dirty="0"/>
              <a:t>How do schools and their CLD providers currently </a:t>
            </a:r>
            <a:r>
              <a:rPr lang="en-US" b="1" dirty="0" err="1"/>
              <a:t>recognise</a:t>
            </a:r>
            <a:r>
              <a:rPr lang="en-US" b="1" dirty="0"/>
              <a:t> children and young people’s personal achievements (out with the formal curriculum)?</a:t>
            </a:r>
            <a:r>
              <a:rPr lang="en-US" dirty="0"/>
              <a:t> </a:t>
            </a:r>
          </a:p>
          <a:p>
            <a:r>
              <a:rPr lang="en-US" dirty="0"/>
              <a:t>The findings indicate a strong commitment across schools and CLD partners to </a:t>
            </a:r>
            <a:r>
              <a:rPr lang="en-US" dirty="0" err="1"/>
              <a:t>recognising</a:t>
            </a:r>
            <a:r>
              <a:rPr lang="en-US" dirty="0"/>
              <a:t> and recording all children and young people’s achievements. There are some examples of very effective practice. Gaps identified were around the lack of awareness of opportunities available; the focus on school-based activities only; and the tendency for some schools to focus only on awards recorded on Insight.  </a:t>
            </a:r>
            <a:endParaRPr lang="en-GB" dirty="0"/>
          </a:p>
          <a:p>
            <a:r>
              <a:rPr lang="en-US" dirty="0"/>
              <a:t> </a:t>
            </a:r>
            <a:endParaRPr lang="en-GB" dirty="0"/>
          </a:p>
          <a:p>
            <a:pPr marL="285750" indent="-285750">
              <a:buFont typeface="Arial"/>
              <a:buChar char="•"/>
            </a:pPr>
            <a:r>
              <a:rPr lang="en-US" b="1" dirty="0"/>
              <a:t>What support do children and young people have, in school and in their communities, to reflect on and record their own personal achievements?  </a:t>
            </a:r>
            <a:r>
              <a:rPr lang="en-US" dirty="0"/>
              <a:t> </a:t>
            </a:r>
            <a:endParaRPr lang="en-GB" dirty="0"/>
          </a:p>
          <a:p>
            <a:r>
              <a:rPr lang="en-US" dirty="0"/>
              <a:t>The findings indicate that all participants recognised the importance of children and young people having ownership of their own achievements and the skills developed in their own personal learning journey. Some use local methods to record this in the absence of a nationally recognised approach to record achievements, </a:t>
            </a:r>
            <a:endParaRPr lang="en-GB" dirty="0"/>
          </a:p>
          <a:p>
            <a:r>
              <a:rPr lang="en-US" dirty="0"/>
              <a:t> </a:t>
            </a:r>
            <a:endParaRPr lang="en-GB" dirty="0"/>
          </a:p>
          <a:p>
            <a:pPr marL="285750" indent="-285750">
              <a:buFont typeface="Arial"/>
              <a:buChar char="•"/>
            </a:pPr>
            <a:r>
              <a:rPr lang="en-US" b="1" dirty="0"/>
              <a:t>What data do all providers currently gather at a local level?  To what extent are individual children and young people’s achievements tracked? </a:t>
            </a:r>
            <a:r>
              <a:rPr lang="en-US" dirty="0"/>
              <a:t> </a:t>
            </a:r>
            <a:endParaRPr lang="en-GB" dirty="0"/>
          </a:p>
          <a:p>
            <a:pPr algn="just"/>
            <a:r>
              <a:rPr lang="en-US" dirty="0"/>
              <a:t>The findings indicate an inconsistent and disconnected picture meaning that the full range of children and young people’s personal achievements are not currently being fully recognised. The data sources referenced by participants included: Insight data (schools); local schools gathering their own achievement data; performance management data (CLD teams); data gathered by youth award providers; and national youth award completion figures reported annually by the Awards Network. Disconnected systems are creating challenges for both recording and sharing data between schools and CLD providers.  </a:t>
            </a:r>
            <a:endParaRPr lang="en-GB" dirty="0"/>
          </a:p>
          <a:p>
            <a:pPr algn="just"/>
            <a:r>
              <a:rPr lang="en-US" dirty="0"/>
              <a:t> </a:t>
            </a:r>
            <a:endParaRPr lang="en-GB" dirty="0"/>
          </a:p>
          <a:p>
            <a:pPr marL="285750" indent="-285750">
              <a:buFont typeface="Arial"/>
              <a:buChar char="•"/>
            </a:pPr>
            <a:r>
              <a:rPr lang="en-US" b="1" dirty="0"/>
              <a:t>What effective practice and/or professional learning can be shared / adopted across the region by schools and CLD providers?</a:t>
            </a:r>
            <a:r>
              <a:rPr lang="en-US" dirty="0"/>
              <a:t> </a:t>
            </a:r>
            <a:endParaRPr lang="en-GB" dirty="0"/>
          </a:p>
          <a:p>
            <a:r>
              <a:rPr lang="en-US" dirty="0"/>
              <a:t>The findings indicate that establishments where youth work and school partnerships were strongest, offered the greatest range and depth of achievement-based opportunities and youth awards. There were some good examples of co-design of achievement opportunities, with young people and between schools and CLD partners. Participants identified a range of professional learning needs for both school and CLD practitioners. The National Youth Work Outcomes and Skills Framework was seen as an increasingly valuable tool for both CLD and schools to use together.</a:t>
            </a:r>
            <a:endParaRPr lang="en-GB" dirty="0"/>
          </a:p>
          <a:p>
            <a:r>
              <a:rPr lang="en-US" dirty="0"/>
              <a:t> </a:t>
            </a:r>
            <a:endParaRPr lang="en-GB" dirty="0"/>
          </a:p>
          <a:p>
            <a:pPr marL="285750" indent="-285750">
              <a:buFont typeface="Arial"/>
              <a:buChar char="•"/>
            </a:pPr>
            <a:r>
              <a:rPr lang="en-US" b="1" dirty="0"/>
              <a:t>How could this pilot inform national discussions?</a:t>
            </a:r>
            <a:r>
              <a:rPr lang="en-US" dirty="0"/>
              <a:t> </a:t>
            </a:r>
            <a:endParaRPr lang="en-GB" dirty="0"/>
          </a:p>
          <a:p>
            <a:r>
              <a:rPr lang="en-US" dirty="0"/>
              <a:t>The partners involved identified key national policy and practice developments and reforms. They committed to using the findings from this project to inform their contributions to those developments.</a:t>
            </a:r>
            <a:endParaRPr lang="en-GB" dirty="0"/>
          </a:p>
          <a:p>
            <a:endParaRPr lang="en-US" dirty="0">
              <a:cs typeface="Calibri"/>
            </a:endParaRPr>
          </a:p>
          <a:p>
            <a:endParaRPr lang="en-GB" dirty="0"/>
          </a:p>
        </p:txBody>
      </p:sp>
      <p:sp>
        <p:nvSpPr>
          <p:cNvPr id="4" name="Slide Number Placeholder 3"/>
          <p:cNvSpPr>
            <a:spLocks noGrp="1"/>
          </p:cNvSpPr>
          <p:nvPr>
            <p:ph type="sldNum" sz="quarter" idx="5"/>
          </p:nvPr>
        </p:nvSpPr>
        <p:spPr/>
        <p:txBody>
          <a:bodyPr/>
          <a:lstStyle/>
          <a:p>
            <a:fld id="{76C9AB3A-7291-4D34-BB44-5293546A07BA}" type="slidenum">
              <a:rPr lang="en-GB" smtClean="0"/>
              <a:t>3</a:t>
            </a:fld>
            <a:endParaRPr lang="en-GB"/>
          </a:p>
        </p:txBody>
      </p:sp>
    </p:spTree>
    <p:extLst>
      <p:ext uri="{BB962C8B-B14F-4D97-AF65-F5344CB8AC3E}">
        <p14:creationId xmlns:p14="http://schemas.microsoft.com/office/powerpoint/2010/main" val="2858140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a:p>
            <a:pPr marL="285750" indent="-285750">
              <a:buFont typeface="Arial"/>
              <a:buChar char="•"/>
            </a:pPr>
            <a:r>
              <a:rPr lang="en-US" b="1" dirty="0"/>
              <a:t>How do schools and their CLD providers currently </a:t>
            </a:r>
            <a:r>
              <a:rPr lang="en-US" b="1" dirty="0" err="1"/>
              <a:t>recognise</a:t>
            </a:r>
            <a:r>
              <a:rPr lang="en-US" b="1" dirty="0"/>
              <a:t> children and young people’s personal achievements (out with the formal curriculum)?</a:t>
            </a:r>
            <a:r>
              <a:rPr lang="en-US" dirty="0"/>
              <a:t> </a:t>
            </a:r>
          </a:p>
          <a:p>
            <a:r>
              <a:rPr lang="en-US" dirty="0"/>
              <a:t>The findings indicate a strong commitment across schools and CLD partners to </a:t>
            </a:r>
            <a:r>
              <a:rPr lang="en-US" dirty="0" err="1"/>
              <a:t>recognising</a:t>
            </a:r>
            <a:r>
              <a:rPr lang="en-US" dirty="0"/>
              <a:t> and recording all children and young people’s achievements. There are some examples of very effective practice. Gaps identified were around the lack of awareness of opportunities available; the focus on school-based activities only; and the tendency for some schools to focus only on awards recorded on Insight.  </a:t>
            </a:r>
            <a:endParaRPr lang="en-GB" dirty="0"/>
          </a:p>
          <a:p>
            <a:r>
              <a:rPr lang="en-US" dirty="0"/>
              <a:t> </a:t>
            </a:r>
            <a:endParaRPr lang="en-GB" dirty="0"/>
          </a:p>
          <a:p>
            <a:pPr marL="285750" indent="-285750">
              <a:buFont typeface="Arial"/>
              <a:buChar char="•"/>
            </a:pPr>
            <a:r>
              <a:rPr lang="en-US" b="1" dirty="0"/>
              <a:t>What support do children and young people have, in school and in their communities, to reflect on and record their own personal achievements?  </a:t>
            </a:r>
            <a:r>
              <a:rPr lang="en-US" dirty="0"/>
              <a:t> </a:t>
            </a:r>
            <a:endParaRPr lang="en-GB" dirty="0"/>
          </a:p>
          <a:p>
            <a:r>
              <a:rPr lang="en-US" dirty="0"/>
              <a:t>The findings indicate that all participants recognised the importance of children and young people having ownership of their own achievements and the skills developed in their own personal learning journey. Some use local methods to record this in the absence of a nationally recognised approach to record achievements, </a:t>
            </a:r>
            <a:endParaRPr lang="en-GB" dirty="0"/>
          </a:p>
          <a:p>
            <a:r>
              <a:rPr lang="en-US" dirty="0"/>
              <a:t> </a:t>
            </a:r>
            <a:endParaRPr lang="en-GB" dirty="0"/>
          </a:p>
          <a:p>
            <a:pPr marL="285750" indent="-285750">
              <a:buFont typeface="Arial"/>
              <a:buChar char="•"/>
            </a:pPr>
            <a:r>
              <a:rPr lang="en-US" b="1" dirty="0"/>
              <a:t>What data do all providers currently gather at a local level?  To what extent are individual children and young people’s achievements tracked? </a:t>
            </a:r>
            <a:r>
              <a:rPr lang="en-US" dirty="0"/>
              <a:t> </a:t>
            </a:r>
            <a:endParaRPr lang="en-GB" dirty="0"/>
          </a:p>
          <a:p>
            <a:pPr algn="just"/>
            <a:r>
              <a:rPr lang="en-US" dirty="0"/>
              <a:t>The findings indicate an inconsistent and disconnected picture meaning that the full range of children and young people’s personal achievements are not currently being fully recognised. The data sources referenced by participants included: Insight data (schools); local schools gathering their own achievement data; performance management data (CLD teams); data gathered by youth award providers; and national youth award completion figures reported annually by the Awards Network. Disconnected systems are creating challenges for both recording and sharing data between schools and CLD providers.  </a:t>
            </a:r>
            <a:endParaRPr lang="en-GB" dirty="0"/>
          </a:p>
          <a:p>
            <a:pPr algn="just"/>
            <a:r>
              <a:rPr lang="en-US" dirty="0"/>
              <a:t> </a:t>
            </a:r>
            <a:endParaRPr lang="en-GB" dirty="0"/>
          </a:p>
          <a:p>
            <a:pPr marL="285750" indent="-285750">
              <a:buFont typeface="Arial"/>
              <a:buChar char="•"/>
            </a:pPr>
            <a:r>
              <a:rPr lang="en-US" b="1" dirty="0"/>
              <a:t>What effective practice and/or professional learning can be shared / adopted across the region by schools and CLD providers?</a:t>
            </a:r>
            <a:r>
              <a:rPr lang="en-US" dirty="0"/>
              <a:t> </a:t>
            </a:r>
            <a:endParaRPr lang="en-GB" dirty="0"/>
          </a:p>
          <a:p>
            <a:r>
              <a:rPr lang="en-US" dirty="0"/>
              <a:t>The findings indicate that establishments where youth work and school partnerships were strongest, offered the greatest range and depth of achievement-based opportunities and youth awards. There were some good examples of co-design of achievement opportunities, with young people and between schools and CLD partners. Participants identified a range of professional learning needs for both school and CLD practitioners. The National Youth Work Outcomes and Skills Framework was seen as an increasingly valuable tool for both CLD and schools to use together.</a:t>
            </a:r>
            <a:endParaRPr lang="en-GB" dirty="0"/>
          </a:p>
          <a:p>
            <a:r>
              <a:rPr lang="en-US" dirty="0"/>
              <a:t> </a:t>
            </a:r>
            <a:endParaRPr lang="en-GB" dirty="0"/>
          </a:p>
          <a:p>
            <a:pPr marL="285750" indent="-285750">
              <a:buFont typeface="Arial"/>
              <a:buChar char="•"/>
            </a:pPr>
            <a:r>
              <a:rPr lang="en-US" b="1" dirty="0"/>
              <a:t>How could this pilot inform national discussions?</a:t>
            </a:r>
            <a:r>
              <a:rPr lang="en-US" dirty="0"/>
              <a:t> </a:t>
            </a:r>
            <a:endParaRPr lang="en-GB" dirty="0"/>
          </a:p>
          <a:p>
            <a:r>
              <a:rPr lang="en-US" dirty="0"/>
              <a:t>The partners involved identified key national policy and practice developments and reforms. They committed to using the findings from this project to inform their contributions to those developments.</a:t>
            </a:r>
            <a:endParaRPr lang="en-GB" dirty="0"/>
          </a:p>
          <a:p>
            <a:endParaRPr lang="en-US" dirty="0">
              <a:cs typeface="Calibri"/>
            </a:endParaRPr>
          </a:p>
          <a:p>
            <a:endParaRPr lang="en-GB" dirty="0"/>
          </a:p>
        </p:txBody>
      </p:sp>
      <p:sp>
        <p:nvSpPr>
          <p:cNvPr id="4" name="Slide Number Placeholder 3"/>
          <p:cNvSpPr>
            <a:spLocks noGrp="1"/>
          </p:cNvSpPr>
          <p:nvPr>
            <p:ph type="sldNum" sz="quarter" idx="5"/>
          </p:nvPr>
        </p:nvSpPr>
        <p:spPr/>
        <p:txBody>
          <a:bodyPr/>
          <a:lstStyle/>
          <a:p>
            <a:fld id="{76C9AB3A-7291-4D34-BB44-5293546A07BA}" type="slidenum">
              <a:rPr lang="en-GB" smtClean="0"/>
              <a:t>4</a:t>
            </a:fld>
            <a:endParaRPr lang="en-GB"/>
          </a:p>
        </p:txBody>
      </p:sp>
    </p:spTree>
    <p:extLst>
      <p:ext uri="{BB962C8B-B14F-4D97-AF65-F5344CB8AC3E}">
        <p14:creationId xmlns:p14="http://schemas.microsoft.com/office/powerpoint/2010/main" val="1196840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findings indicate that all participants recognised the importance of children and young people having ownership of their own achievements and the skills developed in their own personal learning journey. Some use local methods to record this in the absence of a nationally recognised approach to record achievements, </a:t>
            </a:r>
            <a:endParaRPr lang="en-GB" dirty="0"/>
          </a:p>
          <a:p>
            <a:endParaRPr lang="en-GB" dirty="0"/>
          </a:p>
        </p:txBody>
      </p:sp>
      <p:sp>
        <p:nvSpPr>
          <p:cNvPr id="4" name="Slide Number Placeholder 3"/>
          <p:cNvSpPr>
            <a:spLocks noGrp="1"/>
          </p:cNvSpPr>
          <p:nvPr>
            <p:ph type="sldNum" sz="quarter" idx="5"/>
          </p:nvPr>
        </p:nvSpPr>
        <p:spPr/>
        <p:txBody>
          <a:bodyPr/>
          <a:lstStyle/>
          <a:p>
            <a:fld id="{76C9AB3A-7291-4D34-BB44-5293546A07BA}" type="slidenum">
              <a:rPr lang="en-GB" smtClean="0"/>
              <a:t>6</a:t>
            </a:fld>
            <a:endParaRPr lang="en-GB"/>
          </a:p>
        </p:txBody>
      </p:sp>
    </p:spTree>
    <p:extLst>
      <p:ext uri="{BB962C8B-B14F-4D97-AF65-F5344CB8AC3E}">
        <p14:creationId xmlns:p14="http://schemas.microsoft.com/office/powerpoint/2010/main" val="666122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Data sources referenced by participants that record children and young people’s achievements out with the formal curriculum were:</a:t>
            </a:r>
            <a:r>
              <a:rPr lang="en-US" sz="12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Insight data - schools recognised that Insight</a:t>
            </a:r>
            <a:r>
              <a:rPr lang="en-GB" sz="1200" b="0" i="1" u="none" strike="noStrike" dirty="0">
                <a:solidFill>
                  <a:srgbClr val="000000"/>
                </a:solidFill>
                <a:effectLst/>
                <a:latin typeface="Calibri" panose="020F0502020204030204" pitchFamily="34" charset="0"/>
              </a:rPr>
              <a:t> </a:t>
            </a:r>
            <a:r>
              <a:rPr lang="en-GB" sz="1200" b="0" i="0" u="none" strike="noStrike" dirty="0">
                <a:solidFill>
                  <a:srgbClr val="000000"/>
                </a:solidFill>
                <a:effectLst/>
                <a:latin typeface="Calibri" panose="020F0502020204030204" pitchFamily="34" charset="0"/>
              </a:rPr>
              <a:t>does not support the capture of a board range of achievement opportunities </a:t>
            </a:r>
            <a:r>
              <a:rPr lang="en-US" sz="12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Some examples of schools and their partners gathering local data  </a:t>
            </a:r>
            <a:r>
              <a:rPr lang="en-US" sz="12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Local authority CLD area teams performance management data</a:t>
            </a:r>
            <a:r>
              <a:rPr lang="en-US" sz="12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Data provided by 3rd sector youth award providers – only some broken down by local authority. </a:t>
            </a:r>
            <a:r>
              <a:rPr lang="en-US" sz="12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National youth award completion figures reported annually by the Awards Network</a:t>
            </a:r>
            <a:r>
              <a:rPr lang="en-US" sz="12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6C9AB3A-7291-4D34-BB44-5293546A07BA}" type="slidenum">
              <a:rPr lang="en-GB" smtClean="0"/>
              <a:t>7</a:t>
            </a:fld>
            <a:endParaRPr lang="en-GB"/>
          </a:p>
        </p:txBody>
      </p:sp>
    </p:spTree>
    <p:extLst>
      <p:ext uri="{BB962C8B-B14F-4D97-AF65-F5344CB8AC3E}">
        <p14:creationId xmlns:p14="http://schemas.microsoft.com/office/powerpoint/2010/main" val="2196185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findings indicate that establishments where youth work and school partnerships were strongest, offered the greatest range and depth of achievement-based opportunities and youth awards. There were some good examples of co-design of achievement opportunities, with young people and between schools and CLD partners. Participants identified a range of professional learning needs for both school and CLD practitioners. The National Youth Work Outcomes and Skills Framework was seen as an increasingly valuable tool for both CLD and schools to use together.</a:t>
            </a:r>
            <a:endParaRPr lang="en-GB" dirty="0"/>
          </a:p>
          <a:p>
            <a:endParaRPr lang="en-GB" dirty="0"/>
          </a:p>
        </p:txBody>
      </p:sp>
      <p:sp>
        <p:nvSpPr>
          <p:cNvPr id="4" name="Slide Number Placeholder 3"/>
          <p:cNvSpPr>
            <a:spLocks noGrp="1"/>
          </p:cNvSpPr>
          <p:nvPr>
            <p:ph type="sldNum" sz="quarter" idx="5"/>
          </p:nvPr>
        </p:nvSpPr>
        <p:spPr/>
        <p:txBody>
          <a:bodyPr/>
          <a:lstStyle/>
          <a:p>
            <a:fld id="{76C9AB3A-7291-4D34-BB44-5293546A07BA}" type="slidenum">
              <a:rPr lang="en-GB" smtClean="0"/>
              <a:t>9</a:t>
            </a:fld>
            <a:endParaRPr lang="en-GB"/>
          </a:p>
        </p:txBody>
      </p:sp>
    </p:spTree>
    <p:extLst>
      <p:ext uri="{BB962C8B-B14F-4D97-AF65-F5344CB8AC3E}">
        <p14:creationId xmlns:p14="http://schemas.microsoft.com/office/powerpoint/2010/main" val="2284672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buFont typeface="Arial" panose="020B0604020202020204" pitchFamily="34" charset="0"/>
              <a:buChar char="•"/>
            </a:pPr>
            <a:endParaRPr lang="en-GB" b="0" i="0" dirty="0">
              <a:solidFill>
                <a:srgbClr val="000000"/>
              </a:solidFill>
              <a:effectLst/>
              <a:latin typeface="Congenial" panose="02000503040000020004" pitchFamily="2" charset="0"/>
            </a:endParaRPr>
          </a:p>
          <a:p>
            <a:pPr algn="just" rtl="0" fontAlgn="base">
              <a:buFont typeface="Arial" panose="020B0604020202020204" pitchFamily="34" charset="0"/>
              <a:buChar char="•"/>
            </a:pPr>
            <a:r>
              <a:rPr lang="en-GB" sz="1200" b="0" i="0" u="none" strike="noStrike" dirty="0">
                <a:solidFill>
                  <a:srgbClr val="000000"/>
                </a:solidFill>
                <a:effectLst/>
                <a:latin typeface="Congenial" panose="02000503040000020004" pitchFamily="2" charset="0"/>
              </a:rPr>
              <a:t>the expected new national youth work strategy </a:t>
            </a:r>
            <a:r>
              <a:rPr lang="en-GB" sz="1200" b="0" i="0" dirty="0">
                <a:solidFill>
                  <a:srgbClr val="000000"/>
                </a:solidFill>
                <a:effectLst/>
                <a:latin typeface="Congenial" panose="02000503040000020004" pitchFamily="2" charset="0"/>
              </a:rPr>
              <a:t>​</a:t>
            </a:r>
            <a:endParaRPr lang="en-GB" b="0" i="0" dirty="0">
              <a:solidFill>
                <a:srgbClr val="000000"/>
              </a:solidFill>
              <a:effectLst/>
              <a:latin typeface="Congenial" panose="02000503040000020004" pitchFamily="2" charset="0"/>
            </a:endParaRPr>
          </a:p>
          <a:p>
            <a:pPr algn="just" rtl="0" fontAlgn="base">
              <a:buFont typeface="Arial" panose="020B0604020202020204" pitchFamily="34" charset="0"/>
              <a:buChar char="•"/>
            </a:pPr>
            <a:r>
              <a:rPr lang="en-GB" sz="1200" b="0" i="0" u="none" strike="noStrike" dirty="0">
                <a:solidFill>
                  <a:srgbClr val="111111"/>
                </a:solidFill>
                <a:effectLst/>
                <a:latin typeface="Congenial" panose="02000503040000020004" pitchFamily="2" charset="0"/>
              </a:rPr>
              <a:t>Work being done by Education Scotland’s Curriculum Innovation team to co-design new approaches to help learners gather evidence on all their learning achievements – in school and in their communities – using e-portfolios</a:t>
            </a:r>
            <a:r>
              <a:rPr lang="en-GB" sz="1200" b="0" i="0" dirty="0">
                <a:solidFill>
                  <a:srgbClr val="111111"/>
                </a:solidFill>
                <a:effectLst/>
                <a:latin typeface="Congenial" panose="02000503040000020004" pitchFamily="2" charset="0"/>
              </a:rPr>
              <a:t>​</a:t>
            </a:r>
            <a:endParaRPr lang="en-GB" b="0" i="0" dirty="0">
              <a:solidFill>
                <a:srgbClr val="000000"/>
              </a:solidFill>
              <a:effectLst/>
              <a:latin typeface="Congenial" panose="02000503040000020004" pitchFamily="2" charset="0"/>
            </a:endParaRPr>
          </a:p>
          <a:p>
            <a:pPr algn="just" rtl="0" fontAlgn="base">
              <a:buFont typeface="Arial" panose="020B0604020202020204" pitchFamily="34" charset="0"/>
              <a:buChar char="•"/>
            </a:pPr>
            <a:r>
              <a:rPr lang="en-GB" sz="1200" b="0" i="0" u="none" strike="noStrike" dirty="0">
                <a:solidFill>
                  <a:srgbClr val="000000"/>
                </a:solidFill>
                <a:effectLst/>
                <a:latin typeface="Congenial" panose="02000503040000020004" pitchFamily="2" charset="0"/>
              </a:rPr>
              <a:t>the national Youth Work Outcomes &amp; Skills Framework developed by </a:t>
            </a:r>
            <a:r>
              <a:rPr lang="en-GB" sz="1200" b="0" i="0" u="none" strike="noStrike" dirty="0" err="1">
                <a:solidFill>
                  <a:srgbClr val="000000"/>
                </a:solidFill>
                <a:effectLst/>
                <a:latin typeface="Congenial" panose="02000503040000020004" pitchFamily="2" charset="0"/>
              </a:rPr>
              <a:t>YouthLink</a:t>
            </a:r>
            <a:r>
              <a:rPr lang="en-GB" sz="1200" b="0" i="0" u="none" strike="noStrike" dirty="0">
                <a:solidFill>
                  <a:srgbClr val="000000"/>
                </a:solidFill>
                <a:effectLst/>
                <a:latin typeface="Congenial" panose="02000503040000020004" pitchFamily="2" charset="0"/>
              </a:rPr>
              <a:t> Scotland</a:t>
            </a:r>
            <a:r>
              <a:rPr lang="en-US" sz="1200" b="0" i="0" dirty="0">
                <a:solidFill>
                  <a:srgbClr val="000000"/>
                </a:solidFill>
                <a:effectLst/>
                <a:latin typeface="Congenial" panose="02000503040000020004" pitchFamily="2" charset="0"/>
              </a:rPr>
              <a:t>​</a:t>
            </a:r>
            <a:endParaRPr lang="en-US" b="0" i="0" dirty="0">
              <a:solidFill>
                <a:srgbClr val="000000"/>
              </a:solidFill>
              <a:effectLst/>
              <a:latin typeface="Congenial" panose="02000503040000020004" pitchFamily="2" charset="0"/>
            </a:endParaRPr>
          </a:p>
          <a:p>
            <a:pPr algn="just" rtl="0" fontAlgn="base">
              <a:buFont typeface="Arial" panose="020B0604020202020204" pitchFamily="34" charset="0"/>
              <a:buChar char="•"/>
            </a:pPr>
            <a:r>
              <a:rPr lang="en-GB" sz="1200" b="0" i="0" u="none" strike="noStrike" dirty="0">
                <a:solidFill>
                  <a:srgbClr val="000000"/>
                </a:solidFill>
                <a:effectLst/>
                <a:latin typeface="Congenial" panose="02000503040000020004" pitchFamily="2" charset="0"/>
              </a:rPr>
              <a:t>ongoing work by The Awards Network to gather data on the impacts of youth awards</a:t>
            </a:r>
            <a:r>
              <a:rPr lang="en-GB" sz="1200" b="0" i="0" dirty="0">
                <a:solidFill>
                  <a:srgbClr val="000000"/>
                </a:solidFill>
                <a:effectLst/>
                <a:latin typeface="Congenial" panose="02000503040000020004" pitchFamily="2" charset="0"/>
              </a:rPr>
              <a:t>​</a:t>
            </a:r>
            <a:endParaRPr lang="en-GB" b="0" i="0" dirty="0">
              <a:solidFill>
                <a:srgbClr val="000000"/>
              </a:solidFill>
              <a:effectLst/>
              <a:latin typeface="Congenial" panose="02000503040000020004" pitchFamily="2" charset="0"/>
            </a:endParaRPr>
          </a:p>
          <a:p>
            <a:pPr algn="just" rtl="0" fontAlgn="base">
              <a:buFont typeface="Arial" panose="020B0604020202020204" pitchFamily="34" charset="0"/>
              <a:buChar char="•"/>
            </a:pPr>
            <a:r>
              <a:rPr lang="en-GB" sz="1200" b="0" i="0" u="none" strike="noStrike" dirty="0">
                <a:solidFill>
                  <a:srgbClr val="000000"/>
                </a:solidFill>
                <a:effectLst/>
                <a:latin typeface="Congenial" panose="02000503040000020004" pitchFamily="2" charset="0"/>
              </a:rPr>
              <a:t>National Key Performance Indicators (</a:t>
            </a:r>
            <a:r>
              <a:rPr lang="en-GB" sz="1200" b="0" i="0" u="none" strike="noStrike" dirty="0" err="1">
                <a:solidFill>
                  <a:srgbClr val="000000"/>
                </a:solidFill>
                <a:effectLst/>
                <a:latin typeface="Congenial" panose="02000503040000020004" pitchFamily="2" charset="0"/>
              </a:rPr>
              <a:t>KPis</a:t>
            </a:r>
            <a:r>
              <a:rPr lang="en-GB" sz="1200" b="0" i="0" u="none" strike="noStrike" dirty="0">
                <a:solidFill>
                  <a:srgbClr val="000000"/>
                </a:solidFill>
                <a:effectLst/>
                <a:latin typeface="Congenial" panose="02000503040000020004" pitchFamily="2" charset="0"/>
              </a:rPr>
              <a:t>) developed by CLD Managers Scotland</a:t>
            </a:r>
            <a:r>
              <a:rPr lang="en-GB" sz="1200" b="0" i="0" dirty="0">
                <a:solidFill>
                  <a:srgbClr val="000000"/>
                </a:solidFill>
                <a:effectLst/>
                <a:latin typeface="Congenial" panose="02000503040000020004" pitchFamily="2" charset="0"/>
              </a:rPr>
              <a:t>​</a:t>
            </a:r>
            <a:endParaRPr lang="en-GB" b="0" i="0" dirty="0">
              <a:solidFill>
                <a:srgbClr val="000000"/>
              </a:solidFill>
              <a:effectLst/>
              <a:latin typeface="Congenial" panose="02000503040000020004" pitchFamily="2" charset="0"/>
            </a:endParaRPr>
          </a:p>
          <a:p>
            <a:endParaRPr lang="en-GB" dirty="0"/>
          </a:p>
        </p:txBody>
      </p:sp>
      <p:sp>
        <p:nvSpPr>
          <p:cNvPr id="4" name="Slide Number Placeholder 3"/>
          <p:cNvSpPr>
            <a:spLocks noGrp="1"/>
          </p:cNvSpPr>
          <p:nvPr>
            <p:ph type="sldNum" sz="quarter" idx="5"/>
          </p:nvPr>
        </p:nvSpPr>
        <p:spPr/>
        <p:txBody>
          <a:bodyPr/>
          <a:lstStyle/>
          <a:p>
            <a:fld id="{76C9AB3A-7291-4D34-BB44-5293546A07BA}" type="slidenum">
              <a:rPr lang="en-GB" smtClean="0"/>
              <a:t>10</a:t>
            </a:fld>
            <a:endParaRPr lang="en-GB"/>
          </a:p>
        </p:txBody>
      </p:sp>
    </p:spTree>
    <p:extLst>
      <p:ext uri="{BB962C8B-B14F-4D97-AF65-F5344CB8AC3E}">
        <p14:creationId xmlns:p14="http://schemas.microsoft.com/office/powerpoint/2010/main" val="1123536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C138-A54B-4F52-8255-672B8A58E9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118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 this is the subset of outcomes, skills and indicators that we’re using for the West Partnership dashboard pilot – the partnerships worked together to agree on the skills and indicators that felt more relevant to all of them in the targeted work they are doing…you could put this with the slide on the west partnership stuff if you like?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C138-A54B-4F52-8255-672B8A58E9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253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2BEF5-5BC4-5C3E-A0EA-EC5CD83FC0D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C001482-1E12-1D6C-F5AC-E48D63DBB7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4BC4E3F-3CD8-E7D4-81AD-70123F54EC90}"/>
              </a:ext>
            </a:extLst>
          </p:cNvPr>
          <p:cNvSpPr>
            <a:spLocks noGrp="1"/>
          </p:cNvSpPr>
          <p:nvPr>
            <p:ph type="dt" sz="half" idx="10"/>
          </p:nvPr>
        </p:nvSpPr>
        <p:spPr/>
        <p:txBody>
          <a:bodyPr/>
          <a:lstStyle/>
          <a:p>
            <a:fld id="{42316CF2-70AA-4A2F-96CC-305F8882F344}" type="datetimeFigureOut">
              <a:rPr lang="en-GB" smtClean="0"/>
              <a:t>29/11/2023</a:t>
            </a:fld>
            <a:endParaRPr lang="en-GB"/>
          </a:p>
        </p:txBody>
      </p:sp>
      <p:sp>
        <p:nvSpPr>
          <p:cNvPr id="5" name="Footer Placeholder 4">
            <a:extLst>
              <a:ext uri="{FF2B5EF4-FFF2-40B4-BE49-F238E27FC236}">
                <a16:creationId xmlns:a16="http://schemas.microsoft.com/office/drawing/2014/main" id="{F3FD4FC1-ACE3-2A85-E1BB-F82B6C86DF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DABEB-CBE2-AFBF-8075-A510C0F30F34}"/>
              </a:ext>
            </a:extLst>
          </p:cNvPr>
          <p:cNvSpPr>
            <a:spLocks noGrp="1"/>
          </p:cNvSpPr>
          <p:nvPr>
            <p:ph type="sldNum" sz="quarter" idx="12"/>
          </p:nvPr>
        </p:nvSpPr>
        <p:spPr/>
        <p:txBody>
          <a:bodyPr/>
          <a:lstStyle/>
          <a:p>
            <a:fld id="{A41A485B-521F-41B7-A63F-C0CED0C0DEBD}" type="slidenum">
              <a:rPr lang="en-GB" smtClean="0"/>
              <a:t>‹#›</a:t>
            </a:fld>
            <a:endParaRPr lang="en-GB"/>
          </a:p>
        </p:txBody>
      </p:sp>
    </p:spTree>
    <p:extLst>
      <p:ext uri="{BB962C8B-B14F-4D97-AF65-F5344CB8AC3E}">
        <p14:creationId xmlns:p14="http://schemas.microsoft.com/office/powerpoint/2010/main" val="137449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44447-3F30-1013-6538-9B8A9037EAE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F3E2625-7762-0821-7A25-DB321B226C2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D6425FE-7D3A-E091-9424-5E1EC66B384D}"/>
              </a:ext>
            </a:extLst>
          </p:cNvPr>
          <p:cNvSpPr>
            <a:spLocks noGrp="1"/>
          </p:cNvSpPr>
          <p:nvPr>
            <p:ph type="dt" sz="half" idx="10"/>
          </p:nvPr>
        </p:nvSpPr>
        <p:spPr/>
        <p:txBody>
          <a:bodyPr/>
          <a:lstStyle/>
          <a:p>
            <a:fld id="{42316CF2-70AA-4A2F-96CC-305F8882F344}" type="datetimeFigureOut">
              <a:rPr lang="en-GB" smtClean="0"/>
              <a:t>29/11/2023</a:t>
            </a:fld>
            <a:endParaRPr lang="en-GB"/>
          </a:p>
        </p:txBody>
      </p:sp>
      <p:sp>
        <p:nvSpPr>
          <p:cNvPr id="5" name="Footer Placeholder 4">
            <a:extLst>
              <a:ext uri="{FF2B5EF4-FFF2-40B4-BE49-F238E27FC236}">
                <a16:creationId xmlns:a16="http://schemas.microsoft.com/office/drawing/2014/main" id="{4FA64125-0B61-0CE4-232B-7989174EE0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9D3D6A-ECEF-23FE-8407-55A201D20C51}"/>
              </a:ext>
            </a:extLst>
          </p:cNvPr>
          <p:cNvSpPr>
            <a:spLocks noGrp="1"/>
          </p:cNvSpPr>
          <p:nvPr>
            <p:ph type="sldNum" sz="quarter" idx="12"/>
          </p:nvPr>
        </p:nvSpPr>
        <p:spPr/>
        <p:txBody>
          <a:bodyPr/>
          <a:lstStyle/>
          <a:p>
            <a:fld id="{A41A485B-521F-41B7-A63F-C0CED0C0DEBD}" type="slidenum">
              <a:rPr lang="en-GB" smtClean="0"/>
              <a:t>‹#›</a:t>
            </a:fld>
            <a:endParaRPr lang="en-GB"/>
          </a:p>
        </p:txBody>
      </p:sp>
    </p:spTree>
    <p:extLst>
      <p:ext uri="{BB962C8B-B14F-4D97-AF65-F5344CB8AC3E}">
        <p14:creationId xmlns:p14="http://schemas.microsoft.com/office/powerpoint/2010/main" val="1057871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5464-8932-EEB8-F7D9-5112ECEB704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7534E2E-665A-8A57-3B6A-5965AD756CC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5DE67E7-B9AF-2054-14B9-491E96A049A7}"/>
              </a:ext>
            </a:extLst>
          </p:cNvPr>
          <p:cNvSpPr>
            <a:spLocks noGrp="1"/>
          </p:cNvSpPr>
          <p:nvPr>
            <p:ph type="dt" sz="half" idx="10"/>
          </p:nvPr>
        </p:nvSpPr>
        <p:spPr/>
        <p:txBody>
          <a:bodyPr/>
          <a:lstStyle/>
          <a:p>
            <a:fld id="{42316CF2-70AA-4A2F-96CC-305F8882F344}" type="datetimeFigureOut">
              <a:rPr lang="en-GB" smtClean="0"/>
              <a:t>29/11/2023</a:t>
            </a:fld>
            <a:endParaRPr lang="en-GB"/>
          </a:p>
        </p:txBody>
      </p:sp>
      <p:sp>
        <p:nvSpPr>
          <p:cNvPr id="5" name="Footer Placeholder 4">
            <a:extLst>
              <a:ext uri="{FF2B5EF4-FFF2-40B4-BE49-F238E27FC236}">
                <a16:creationId xmlns:a16="http://schemas.microsoft.com/office/drawing/2014/main" id="{0A108454-7DCF-22D5-E661-83B041BDD9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DF9EF7-C667-23DC-0270-A9782A243AF1}"/>
              </a:ext>
            </a:extLst>
          </p:cNvPr>
          <p:cNvSpPr>
            <a:spLocks noGrp="1"/>
          </p:cNvSpPr>
          <p:nvPr>
            <p:ph type="sldNum" sz="quarter" idx="12"/>
          </p:nvPr>
        </p:nvSpPr>
        <p:spPr/>
        <p:txBody>
          <a:bodyPr/>
          <a:lstStyle/>
          <a:p>
            <a:fld id="{A41A485B-521F-41B7-A63F-C0CED0C0DEBD}" type="slidenum">
              <a:rPr lang="en-GB" smtClean="0"/>
              <a:t>‹#›</a:t>
            </a:fld>
            <a:endParaRPr lang="en-GB"/>
          </a:p>
        </p:txBody>
      </p:sp>
    </p:spTree>
    <p:extLst>
      <p:ext uri="{BB962C8B-B14F-4D97-AF65-F5344CB8AC3E}">
        <p14:creationId xmlns:p14="http://schemas.microsoft.com/office/powerpoint/2010/main" val="3487343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D0A1-3825-4080-A793-27E41DAA9E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8EE3E29-C2E0-4DB2-8FDE-70081656C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2C52601-00AD-4C04-9B24-6F95FEC51332}"/>
              </a:ext>
            </a:extLst>
          </p:cNvPr>
          <p:cNvSpPr>
            <a:spLocks noGrp="1"/>
          </p:cNvSpPr>
          <p:nvPr>
            <p:ph type="dt" sz="half" idx="10"/>
          </p:nvPr>
        </p:nvSpPr>
        <p:spPr/>
        <p:txBody>
          <a:bodyPr/>
          <a:lstStyle/>
          <a:p>
            <a:fld id="{CF8C8F0C-1C00-4E25-B9F5-5B23B9F3026D}" type="datetimeFigureOut">
              <a:rPr lang="en-GB" smtClean="0"/>
              <a:t>29/11/2023</a:t>
            </a:fld>
            <a:endParaRPr lang="en-GB" dirty="0"/>
          </a:p>
        </p:txBody>
      </p:sp>
      <p:sp>
        <p:nvSpPr>
          <p:cNvPr id="5" name="Footer Placeholder 4">
            <a:extLst>
              <a:ext uri="{FF2B5EF4-FFF2-40B4-BE49-F238E27FC236}">
                <a16:creationId xmlns:a16="http://schemas.microsoft.com/office/drawing/2014/main" id="{56BA5B21-6404-4927-8976-0F19EAC4C8A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D6D9485-6A8D-478F-B4DF-4E952A2E6C17}"/>
              </a:ext>
            </a:extLst>
          </p:cNvPr>
          <p:cNvSpPr>
            <a:spLocks noGrp="1"/>
          </p:cNvSpPr>
          <p:nvPr>
            <p:ph type="sldNum" sz="quarter" idx="12"/>
          </p:nvPr>
        </p:nvSpPr>
        <p:spPr/>
        <p:txBody>
          <a:bodyPr/>
          <a:lstStyle/>
          <a:p>
            <a:fld id="{6B48C59C-A992-4BC2-8782-C2D3CC524522}" type="slidenum">
              <a:rPr lang="en-GB" smtClean="0"/>
              <a:t>‹#›</a:t>
            </a:fld>
            <a:endParaRPr lang="en-GB" dirty="0"/>
          </a:p>
        </p:txBody>
      </p:sp>
    </p:spTree>
    <p:extLst>
      <p:ext uri="{BB962C8B-B14F-4D97-AF65-F5344CB8AC3E}">
        <p14:creationId xmlns:p14="http://schemas.microsoft.com/office/powerpoint/2010/main" val="1849234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F56D-9320-47AC-8A3A-C4F733BA5D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3C3C2A-5C6F-4DC3-8906-C7160AD2A06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25B389-DC46-4E59-8E5C-40BF6E393CCF}"/>
              </a:ext>
            </a:extLst>
          </p:cNvPr>
          <p:cNvSpPr>
            <a:spLocks noGrp="1"/>
          </p:cNvSpPr>
          <p:nvPr>
            <p:ph type="dt" sz="half" idx="10"/>
          </p:nvPr>
        </p:nvSpPr>
        <p:spPr/>
        <p:txBody>
          <a:bodyPr/>
          <a:lstStyle/>
          <a:p>
            <a:fld id="{CF8C8F0C-1C00-4E25-B9F5-5B23B9F3026D}" type="datetimeFigureOut">
              <a:rPr lang="en-GB" smtClean="0"/>
              <a:t>29/11/2023</a:t>
            </a:fld>
            <a:endParaRPr lang="en-GB" dirty="0"/>
          </a:p>
        </p:txBody>
      </p:sp>
      <p:sp>
        <p:nvSpPr>
          <p:cNvPr id="5" name="Footer Placeholder 4">
            <a:extLst>
              <a:ext uri="{FF2B5EF4-FFF2-40B4-BE49-F238E27FC236}">
                <a16:creationId xmlns:a16="http://schemas.microsoft.com/office/drawing/2014/main" id="{8B5F969D-B592-4EB5-8C95-06BB1FDA9EB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06A068F-0D13-47D3-9DDA-40A9F8E8041E}"/>
              </a:ext>
            </a:extLst>
          </p:cNvPr>
          <p:cNvSpPr>
            <a:spLocks noGrp="1"/>
          </p:cNvSpPr>
          <p:nvPr>
            <p:ph type="sldNum" sz="quarter" idx="12"/>
          </p:nvPr>
        </p:nvSpPr>
        <p:spPr/>
        <p:txBody>
          <a:bodyPr/>
          <a:lstStyle/>
          <a:p>
            <a:fld id="{6B48C59C-A992-4BC2-8782-C2D3CC524522}" type="slidenum">
              <a:rPr lang="en-GB" smtClean="0"/>
              <a:t>‹#›</a:t>
            </a:fld>
            <a:endParaRPr lang="en-GB" dirty="0"/>
          </a:p>
        </p:txBody>
      </p:sp>
    </p:spTree>
    <p:extLst>
      <p:ext uri="{BB962C8B-B14F-4D97-AF65-F5344CB8AC3E}">
        <p14:creationId xmlns:p14="http://schemas.microsoft.com/office/powerpoint/2010/main" val="2943628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51E21-0945-4EA7-AE3C-EEEB03F473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02C993-4BAD-4494-B27D-2CB170C890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4B3AB8-1D8D-4174-900D-F912D9C3D5E2}"/>
              </a:ext>
            </a:extLst>
          </p:cNvPr>
          <p:cNvSpPr>
            <a:spLocks noGrp="1"/>
          </p:cNvSpPr>
          <p:nvPr>
            <p:ph type="dt" sz="half" idx="10"/>
          </p:nvPr>
        </p:nvSpPr>
        <p:spPr/>
        <p:txBody>
          <a:bodyPr/>
          <a:lstStyle/>
          <a:p>
            <a:fld id="{CF8C8F0C-1C00-4E25-B9F5-5B23B9F3026D}" type="datetimeFigureOut">
              <a:rPr lang="en-GB" smtClean="0"/>
              <a:t>29/11/2023</a:t>
            </a:fld>
            <a:endParaRPr lang="en-GB" dirty="0"/>
          </a:p>
        </p:txBody>
      </p:sp>
      <p:sp>
        <p:nvSpPr>
          <p:cNvPr id="5" name="Footer Placeholder 4">
            <a:extLst>
              <a:ext uri="{FF2B5EF4-FFF2-40B4-BE49-F238E27FC236}">
                <a16:creationId xmlns:a16="http://schemas.microsoft.com/office/drawing/2014/main" id="{B7415FDA-DC09-48E5-8DEA-0687FDB7DCC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51F6C81-F995-4E37-A3B4-71E8971422F3}"/>
              </a:ext>
            </a:extLst>
          </p:cNvPr>
          <p:cNvSpPr>
            <a:spLocks noGrp="1"/>
          </p:cNvSpPr>
          <p:nvPr>
            <p:ph type="sldNum" sz="quarter" idx="12"/>
          </p:nvPr>
        </p:nvSpPr>
        <p:spPr/>
        <p:txBody>
          <a:bodyPr/>
          <a:lstStyle/>
          <a:p>
            <a:fld id="{6B48C59C-A992-4BC2-8782-C2D3CC524522}" type="slidenum">
              <a:rPr lang="en-GB" smtClean="0"/>
              <a:t>‹#›</a:t>
            </a:fld>
            <a:endParaRPr lang="en-GB" dirty="0"/>
          </a:p>
        </p:txBody>
      </p:sp>
    </p:spTree>
    <p:extLst>
      <p:ext uri="{BB962C8B-B14F-4D97-AF65-F5344CB8AC3E}">
        <p14:creationId xmlns:p14="http://schemas.microsoft.com/office/powerpoint/2010/main" val="757461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5BA25-F302-48F1-865D-B4E8733DB4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8F2978-892E-4EEB-B3C4-4B51731542D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20991B-5BCA-4069-9E93-16A3D5576D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851C65F-E254-4299-B1E4-9CB381A87B1C}"/>
              </a:ext>
            </a:extLst>
          </p:cNvPr>
          <p:cNvSpPr>
            <a:spLocks noGrp="1"/>
          </p:cNvSpPr>
          <p:nvPr>
            <p:ph type="dt" sz="half" idx="10"/>
          </p:nvPr>
        </p:nvSpPr>
        <p:spPr/>
        <p:txBody>
          <a:bodyPr/>
          <a:lstStyle/>
          <a:p>
            <a:fld id="{CF8C8F0C-1C00-4E25-B9F5-5B23B9F3026D}" type="datetimeFigureOut">
              <a:rPr lang="en-GB" smtClean="0"/>
              <a:t>29/11/2023</a:t>
            </a:fld>
            <a:endParaRPr lang="en-GB" dirty="0"/>
          </a:p>
        </p:txBody>
      </p:sp>
      <p:sp>
        <p:nvSpPr>
          <p:cNvPr id="6" name="Footer Placeholder 5">
            <a:extLst>
              <a:ext uri="{FF2B5EF4-FFF2-40B4-BE49-F238E27FC236}">
                <a16:creationId xmlns:a16="http://schemas.microsoft.com/office/drawing/2014/main" id="{67AE989A-B00F-4822-86FC-995305DBE39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397ACFB-9BF6-4786-9D54-C344128A010B}"/>
              </a:ext>
            </a:extLst>
          </p:cNvPr>
          <p:cNvSpPr>
            <a:spLocks noGrp="1"/>
          </p:cNvSpPr>
          <p:nvPr>
            <p:ph type="sldNum" sz="quarter" idx="12"/>
          </p:nvPr>
        </p:nvSpPr>
        <p:spPr/>
        <p:txBody>
          <a:bodyPr/>
          <a:lstStyle/>
          <a:p>
            <a:fld id="{6B48C59C-A992-4BC2-8782-C2D3CC524522}" type="slidenum">
              <a:rPr lang="en-GB" smtClean="0"/>
              <a:t>‹#›</a:t>
            </a:fld>
            <a:endParaRPr lang="en-GB" dirty="0"/>
          </a:p>
        </p:txBody>
      </p:sp>
    </p:spTree>
    <p:extLst>
      <p:ext uri="{BB962C8B-B14F-4D97-AF65-F5344CB8AC3E}">
        <p14:creationId xmlns:p14="http://schemas.microsoft.com/office/powerpoint/2010/main" val="221574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C150A-8786-4583-894C-3B5715CF7A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50BBF6-4554-436D-88FC-B94C6D9C1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88034F-09DA-411C-B81A-B64D9052C41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843AA9-682F-4898-B19B-63912ADC49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C4C741-D965-430F-9AD5-DCA9F07923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F710C0-F845-4F60-8460-AB87BA0460B3}"/>
              </a:ext>
            </a:extLst>
          </p:cNvPr>
          <p:cNvSpPr>
            <a:spLocks noGrp="1"/>
          </p:cNvSpPr>
          <p:nvPr>
            <p:ph type="dt" sz="half" idx="10"/>
          </p:nvPr>
        </p:nvSpPr>
        <p:spPr/>
        <p:txBody>
          <a:bodyPr/>
          <a:lstStyle/>
          <a:p>
            <a:fld id="{CF8C8F0C-1C00-4E25-B9F5-5B23B9F3026D}" type="datetimeFigureOut">
              <a:rPr lang="en-GB" smtClean="0"/>
              <a:t>29/11/2023</a:t>
            </a:fld>
            <a:endParaRPr lang="en-GB" dirty="0"/>
          </a:p>
        </p:txBody>
      </p:sp>
      <p:sp>
        <p:nvSpPr>
          <p:cNvPr id="8" name="Footer Placeholder 7">
            <a:extLst>
              <a:ext uri="{FF2B5EF4-FFF2-40B4-BE49-F238E27FC236}">
                <a16:creationId xmlns:a16="http://schemas.microsoft.com/office/drawing/2014/main" id="{9FC1D469-BE6E-487B-8ABD-8CE041044ED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4695B1A2-30A6-4D9A-B7FF-A2D13479B706}"/>
              </a:ext>
            </a:extLst>
          </p:cNvPr>
          <p:cNvSpPr>
            <a:spLocks noGrp="1"/>
          </p:cNvSpPr>
          <p:nvPr>
            <p:ph type="sldNum" sz="quarter" idx="12"/>
          </p:nvPr>
        </p:nvSpPr>
        <p:spPr/>
        <p:txBody>
          <a:bodyPr/>
          <a:lstStyle/>
          <a:p>
            <a:fld id="{6B48C59C-A992-4BC2-8782-C2D3CC524522}" type="slidenum">
              <a:rPr lang="en-GB" smtClean="0"/>
              <a:t>‹#›</a:t>
            </a:fld>
            <a:endParaRPr lang="en-GB" dirty="0"/>
          </a:p>
        </p:txBody>
      </p:sp>
    </p:spTree>
    <p:extLst>
      <p:ext uri="{BB962C8B-B14F-4D97-AF65-F5344CB8AC3E}">
        <p14:creationId xmlns:p14="http://schemas.microsoft.com/office/powerpoint/2010/main" val="2552408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EFC24-D352-4072-B996-B7ACF138FE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0507AE-FC28-49BC-8ECA-83E3704A6562}"/>
              </a:ext>
            </a:extLst>
          </p:cNvPr>
          <p:cNvSpPr>
            <a:spLocks noGrp="1"/>
          </p:cNvSpPr>
          <p:nvPr>
            <p:ph type="dt" sz="half" idx="10"/>
          </p:nvPr>
        </p:nvSpPr>
        <p:spPr/>
        <p:txBody>
          <a:bodyPr/>
          <a:lstStyle/>
          <a:p>
            <a:fld id="{CF8C8F0C-1C00-4E25-B9F5-5B23B9F3026D}" type="datetimeFigureOut">
              <a:rPr lang="en-GB" smtClean="0"/>
              <a:t>29/11/2023</a:t>
            </a:fld>
            <a:endParaRPr lang="en-GB" dirty="0"/>
          </a:p>
        </p:txBody>
      </p:sp>
      <p:sp>
        <p:nvSpPr>
          <p:cNvPr id="4" name="Footer Placeholder 3">
            <a:extLst>
              <a:ext uri="{FF2B5EF4-FFF2-40B4-BE49-F238E27FC236}">
                <a16:creationId xmlns:a16="http://schemas.microsoft.com/office/drawing/2014/main" id="{CCF8F3C3-AFD1-449B-AB08-34E4F49CED8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2A7C666-1C82-4EDA-9E87-6ACDA7336AB5}"/>
              </a:ext>
            </a:extLst>
          </p:cNvPr>
          <p:cNvSpPr>
            <a:spLocks noGrp="1"/>
          </p:cNvSpPr>
          <p:nvPr>
            <p:ph type="sldNum" sz="quarter" idx="12"/>
          </p:nvPr>
        </p:nvSpPr>
        <p:spPr/>
        <p:txBody>
          <a:bodyPr/>
          <a:lstStyle/>
          <a:p>
            <a:fld id="{6B48C59C-A992-4BC2-8782-C2D3CC524522}" type="slidenum">
              <a:rPr lang="en-GB" smtClean="0"/>
              <a:t>‹#›</a:t>
            </a:fld>
            <a:endParaRPr lang="en-GB" dirty="0"/>
          </a:p>
        </p:txBody>
      </p:sp>
    </p:spTree>
    <p:extLst>
      <p:ext uri="{BB962C8B-B14F-4D97-AF65-F5344CB8AC3E}">
        <p14:creationId xmlns:p14="http://schemas.microsoft.com/office/powerpoint/2010/main" val="2650261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EAB747-9AEA-43AA-AAB5-CFFD3FA20413}"/>
              </a:ext>
            </a:extLst>
          </p:cNvPr>
          <p:cNvSpPr>
            <a:spLocks noGrp="1"/>
          </p:cNvSpPr>
          <p:nvPr>
            <p:ph type="dt" sz="half" idx="10"/>
          </p:nvPr>
        </p:nvSpPr>
        <p:spPr/>
        <p:txBody>
          <a:bodyPr/>
          <a:lstStyle/>
          <a:p>
            <a:fld id="{CF8C8F0C-1C00-4E25-B9F5-5B23B9F3026D}" type="datetimeFigureOut">
              <a:rPr lang="en-GB" smtClean="0"/>
              <a:t>29/11/2023</a:t>
            </a:fld>
            <a:endParaRPr lang="en-GB" dirty="0"/>
          </a:p>
        </p:txBody>
      </p:sp>
      <p:sp>
        <p:nvSpPr>
          <p:cNvPr id="3" name="Footer Placeholder 2">
            <a:extLst>
              <a:ext uri="{FF2B5EF4-FFF2-40B4-BE49-F238E27FC236}">
                <a16:creationId xmlns:a16="http://schemas.microsoft.com/office/drawing/2014/main" id="{3AEB67F8-4B64-483A-8E5C-01500D91574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4065821-367C-44A1-8B09-913B53D4ACB7}"/>
              </a:ext>
            </a:extLst>
          </p:cNvPr>
          <p:cNvSpPr>
            <a:spLocks noGrp="1"/>
          </p:cNvSpPr>
          <p:nvPr>
            <p:ph type="sldNum" sz="quarter" idx="12"/>
          </p:nvPr>
        </p:nvSpPr>
        <p:spPr/>
        <p:txBody>
          <a:bodyPr/>
          <a:lstStyle/>
          <a:p>
            <a:fld id="{6B48C59C-A992-4BC2-8782-C2D3CC524522}" type="slidenum">
              <a:rPr lang="en-GB" smtClean="0"/>
              <a:t>‹#›</a:t>
            </a:fld>
            <a:endParaRPr lang="en-GB" dirty="0"/>
          </a:p>
        </p:txBody>
      </p:sp>
    </p:spTree>
    <p:extLst>
      <p:ext uri="{BB962C8B-B14F-4D97-AF65-F5344CB8AC3E}">
        <p14:creationId xmlns:p14="http://schemas.microsoft.com/office/powerpoint/2010/main" val="1150163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92BB0-1650-44A1-A0A7-FA6D02158D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24CB48-1AC7-4796-BB19-EC1ECAF6D8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C66C21-BC05-4D6C-9D0E-93F866F389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AE9312-D8C9-4CF1-B749-F916FF6EEEA9}"/>
              </a:ext>
            </a:extLst>
          </p:cNvPr>
          <p:cNvSpPr>
            <a:spLocks noGrp="1"/>
          </p:cNvSpPr>
          <p:nvPr>
            <p:ph type="dt" sz="half" idx="10"/>
          </p:nvPr>
        </p:nvSpPr>
        <p:spPr/>
        <p:txBody>
          <a:bodyPr/>
          <a:lstStyle/>
          <a:p>
            <a:fld id="{CF8C8F0C-1C00-4E25-B9F5-5B23B9F3026D}" type="datetimeFigureOut">
              <a:rPr lang="en-GB" smtClean="0"/>
              <a:t>29/11/2023</a:t>
            </a:fld>
            <a:endParaRPr lang="en-GB" dirty="0"/>
          </a:p>
        </p:txBody>
      </p:sp>
      <p:sp>
        <p:nvSpPr>
          <p:cNvPr id="6" name="Footer Placeholder 5">
            <a:extLst>
              <a:ext uri="{FF2B5EF4-FFF2-40B4-BE49-F238E27FC236}">
                <a16:creationId xmlns:a16="http://schemas.microsoft.com/office/drawing/2014/main" id="{08C1774F-BCFE-4F6C-8F86-D6AA3E139CD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AEFCDB0-8F2A-4A52-9F83-047EA8D6E755}"/>
              </a:ext>
            </a:extLst>
          </p:cNvPr>
          <p:cNvSpPr>
            <a:spLocks noGrp="1"/>
          </p:cNvSpPr>
          <p:nvPr>
            <p:ph type="sldNum" sz="quarter" idx="12"/>
          </p:nvPr>
        </p:nvSpPr>
        <p:spPr/>
        <p:txBody>
          <a:bodyPr/>
          <a:lstStyle/>
          <a:p>
            <a:fld id="{6B48C59C-A992-4BC2-8782-C2D3CC524522}" type="slidenum">
              <a:rPr lang="en-GB" smtClean="0"/>
              <a:t>‹#›</a:t>
            </a:fld>
            <a:endParaRPr lang="en-GB" dirty="0"/>
          </a:p>
        </p:txBody>
      </p:sp>
    </p:spTree>
    <p:extLst>
      <p:ext uri="{BB962C8B-B14F-4D97-AF65-F5344CB8AC3E}">
        <p14:creationId xmlns:p14="http://schemas.microsoft.com/office/powerpoint/2010/main" val="1733975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DDDB-563C-D221-670E-0220EB61CB1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4A388B4-5E8C-FAC0-FFF5-32B5F66A792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E2DC8E2-9F8C-DB4B-2BE7-0395BE16459A}"/>
              </a:ext>
            </a:extLst>
          </p:cNvPr>
          <p:cNvSpPr>
            <a:spLocks noGrp="1"/>
          </p:cNvSpPr>
          <p:nvPr>
            <p:ph type="dt" sz="half" idx="10"/>
          </p:nvPr>
        </p:nvSpPr>
        <p:spPr/>
        <p:txBody>
          <a:bodyPr/>
          <a:lstStyle/>
          <a:p>
            <a:fld id="{42316CF2-70AA-4A2F-96CC-305F8882F344}" type="datetimeFigureOut">
              <a:rPr lang="en-GB" smtClean="0"/>
              <a:t>29/11/2023</a:t>
            </a:fld>
            <a:endParaRPr lang="en-GB"/>
          </a:p>
        </p:txBody>
      </p:sp>
      <p:sp>
        <p:nvSpPr>
          <p:cNvPr id="5" name="Footer Placeholder 4">
            <a:extLst>
              <a:ext uri="{FF2B5EF4-FFF2-40B4-BE49-F238E27FC236}">
                <a16:creationId xmlns:a16="http://schemas.microsoft.com/office/drawing/2014/main" id="{260CA9B4-BD23-62A3-15FF-F93589B7E5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0E51E7-A858-DFC4-9FE9-B29C5F6C5593}"/>
              </a:ext>
            </a:extLst>
          </p:cNvPr>
          <p:cNvSpPr>
            <a:spLocks noGrp="1"/>
          </p:cNvSpPr>
          <p:nvPr>
            <p:ph type="sldNum" sz="quarter" idx="12"/>
          </p:nvPr>
        </p:nvSpPr>
        <p:spPr/>
        <p:txBody>
          <a:bodyPr/>
          <a:lstStyle/>
          <a:p>
            <a:fld id="{A41A485B-521F-41B7-A63F-C0CED0C0DEBD}" type="slidenum">
              <a:rPr lang="en-GB" smtClean="0"/>
              <a:t>‹#›</a:t>
            </a:fld>
            <a:endParaRPr lang="en-GB"/>
          </a:p>
        </p:txBody>
      </p:sp>
    </p:spTree>
    <p:extLst>
      <p:ext uri="{BB962C8B-B14F-4D97-AF65-F5344CB8AC3E}">
        <p14:creationId xmlns:p14="http://schemas.microsoft.com/office/powerpoint/2010/main" val="729721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1D15-219F-425D-94FE-340E706D0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E2DEDC-0051-41BD-B1BD-A5031B3C18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055F7A8-E55D-4389-8EE2-4FA9581730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F317A8-A17F-4279-BB15-613EFB657DBD}"/>
              </a:ext>
            </a:extLst>
          </p:cNvPr>
          <p:cNvSpPr>
            <a:spLocks noGrp="1"/>
          </p:cNvSpPr>
          <p:nvPr>
            <p:ph type="dt" sz="half" idx="10"/>
          </p:nvPr>
        </p:nvSpPr>
        <p:spPr/>
        <p:txBody>
          <a:bodyPr/>
          <a:lstStyle/>
          <a:p>
            <a:fld id="{CF8C8F0C-1C00-4E25-B9F5-5B23B9F3026D}" type="datetimeFigureOut">
              <a:rPr lang="en-GB" smtClean="0"/>
              <a:t>29/11/2023</a:t>
            </a:fld>
            <a:endParaRPr lang="en-GB" dirty="0"/>
          </a:p>
        </p:txBody>
      </p:sp>
      <p:sp>
        <p:nvSpPr>
          <p:cNvPr id="6" name="Footer Placeholder 5">
            <a:extLst>
              <a:ext uri="{FF2B5EF4-FFF2-40B4-BE49-F238E27FC236}">
                <a16:creationId xmlns:a16="http://schemas.microsoft.com/office/drawing/2014/main" id="{55E6A86F-CB3D-44A3-966F-6DDE3764273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F17BC0D-5E4C-4096-88BE-B5F5751B7B60}"/>
              </a:ext>
            </a:extLst>
          </p:cNvPr>
          <p:cNvSpPr>
            <a:spLocks noGrp="1"/>
          </p:cNvSpPr>
          <p:nvPr>
            <p:ph type="sldNum" sz="quarter" idx="12"/>
          </p:nvPr>
        </p:nvSpPr>
        <p:spPr/>
        <p:txBody>
          <a:bodyPr/>
          <a:lstStyle/>
          <a:p>
            <a:fld id="{6B48C59C-A992-4BC2-8782-C2D3CC524522}" type="slidenum">
              <a:rPr lang="en-GB" smtClean="0"/>
              <a:t>‹#›</a:t>
            </a:fld>
            <a:endParaRPr lang="en-GB" dirty="0"/>
          </a:p>
        </p:txBody>
      </p:sp>
    </p:spTree>
    <p:extLst>
      <p:ext uri="{BB962C8B-B14F-4D97-AF65-F5344CB8AC3E}">
        <p14:creationId xmlns:p14="http://schemas.microsoft.com/office/powerpoint/2010/main" val="1992939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5CDC-02FE-482C-9661-247BB6C7DF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C05414-4890-4723-B5D3-CFE9D8E6B1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A9AA1E-0013-4415-9925-79684E0BE861}"/>
              </a:ext>
            </a:extLst>
          </p:cNvPr>
          <p:cNvSpPr>
            <a:spLocks noGrp="1"/>
          </p:cNvSpPr>
          <p:nvPr>
            <p:ph type="dt" sz="half" idx="10"/>
          </p:nvPr>
        </p:nvSpPr>
        <p:spPr/>
        <p:txBody>
          <a:bodyPr/>
          <a:lstStyle/>
          <a:p>
            <a:fld id="{CF8C8F0C-1C00-4E25-B9F5-5B23B9F3026D}" type="datetimeFigureOut">
              <a:rPr lang="en-GB" smtClean="0"/>
              <a:t>29/11/2023</a:t>
            </a:fld>
            <a:endParaRPr lang="en-GB" dirty="0"/>
          </a:p>
        </p:txBody>
      </p:sp>
      <p:sp>
        <p:nvSpPr>
          <p:cNvPr id="5" name="Footer Placeholder 4">
            <a:extLst>
              <a:ext uri="{FF2B5EF4-FFF2-40B4-BE49-F238E27FC236}">
                <a16:creationId xmlns:a16="http://schemas.microsoft.com/office/drawing/2014/main" id="{21DB9047-1334-47A7-AD2E-56AE7519D53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796EDE5-7E7E-4593-B3FD-06F6BAD2E915}"/>
              </a:ext>
            </a:extLst>
          </p:cNvPr>
          <p:cNvSpPr>
            <a:spLocks noGrp="1"/>
          </p:cNvSpPr>
          <p:nvPr>
            <p:ph type="sldNum" sz="quarter" idx="12"/>
          </p:nvPr>
        </p:nvSpPr>
        <p:spPr/>
        <p:txBody>
          <a:bodyPr/>
          <a:lstStyle/>
          <a:p>
            <a:fld id="{6B48C59C-A992-4BC2-8782-C2D3CC524522}" type="slidenum">
              <a:rPr lang="en-GB" smtClean="0"/>
              <a:t>‹#›</a:t>
            </a:fld>
            <a:endParaRPr lang="en-GB" dirty="0"/>
          </a:p>
        </p:txBody>
      </p:sp>
    </p:spTree>
    <p:extLst>
      <p:ext uri="{BB962C8B-B14F-4D97-AF65-F5344CB8AC3E}">
        <p14:creationId xmlns:p14="http://schemas.microsoft.com/office/powerpoint/2010/main" val="4233270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CC911A-D3E3-477A-9E24-4378E8C816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9821B3-7FBA-433C-A22F-519D4796FF7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FE479F-D32A-4F26-8E52-ABDA957A4B59}"/>
              </a:ext>
            </a:extLst>
          </p:cNvPr>
          <p:cNvSpPr>
            <a:spLocks noGrp="1"/>
          </p:cNvSpPr>
          <p:nvPr>
            <p:ph type="dt" sz="half" idx="10"/>
          </p:nvPr>
        </p:nvSpPr>
        <p:spPr/>
        <p:txBody>
          <a:bodyPr/>
          <a:lstStyle/>
          <a:p>
            <a:fld id="{CF8C8F0C-1C00-4E25-B9F5-5B23B9F3026D}" type="datetimeFigureOut">
              <a:rPr lang="en-GB" smtClean="0"/>
              <a:t>29/11/2023</a:t>
            </a:fld>
            <a:endParaRPr lang="en-GB" dirty="0"/>
          </a:p>
        </p:txBody>
      </p:sp>
      <p:sp>
        <p:nvSpPr>
          <p:cNvPr id="5" name="Footer Placeholder 4">
            <a:extLst>
              <a:ext uri="{FF2B5EF4-FFF2-40B4-BE49-F238E27FC236}">
                <a16:creationId xmlns:a16="http://schemas.microsoft.com/office/drawing/2014/main" id="{78FEBA98-3B17-41EA-9D92-FA0ADDE0BD4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3EC5D6B-05D7-4173-8714-CA7BCF3F12AF}"/>
              </a:ext>
            </a:extLst>
          </p:cNvPr>
          <p:cNvSpPr>
            <a:spLocks noGrp="1"/>
          </p:cNvSpPr>
          <p:nvPr>
            <p:ph type="sldNum" sz="quarter" idx="12"/>
          </p:nvPr>
        </p:nvSpPr>
        <p:spPr/>
        <p:txBody>
          <a:bodyPr/>
          <a:lstStyle/>
          <a:p>
            <a:fld id="{6B48C59C-A992-4BC2-8782-C2D3CC524522}" type="slidenum">
              <a:rPr lang="en-GB" smtClean="0"/>
              <a:t>‹#›</a:t>
            </a:fld>
            <a:endParaRPr lang="en-GB" dirty="0"/>
          </a:p>
        </p:txBody>
      </p:sp>
    </p:spTree>
    <p:extLst>
      <p:ext uri="{BB962C8B-B14F-4D97-AF65-F5344CB8AC3E}">
        <p14:creationId xmlns:p14="http://schemas.microsoft.com/office/powerpoint/2010/main" val="80871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8CF82-9D0F-9FB6-9CB1-DC25BF7F47E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9AB4274-EF09-3E76-6880-CFD3471CB5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46B3CB8-8E22-1E6C-3528-78D24CA7BB52}"/>
              </a:ext>
            </a:extLst>
          </p:cNvPr>
          <p:cNvSpPr>
            <a:spLocks noGrp="1"/>
          </p:cNvSpPr>
          <p:nvPr>
            <p:ph type="dt" sz="half" idx="10"/>
          </p:nvPr>
        </p:nvSpPr>
        <p:spPr/>
        <p:txBody>
          <a:bodyPr/>
          <a:lstStyle/>
          <a:p>
            <a:fld id="{42316CF2-70AA-4A2F-96CC-305F8882F344}" type="datetimeFigureOut">
              <a:rPr lang="en-GB" smtClean="0"/>
              <a:t>29/11/2023</a:t>
            </a:fld>
            <a:endParaRPr lang="en-GB"/>
          </a:p>
        </p:txBody>
      </p:sp>
      <p:sp>
        <p:nvSpPr>
          <p:cNvPr id="5" name="Footer Placeholder 4">
            <a:extLst>
              <a:ext uri="{FF2B5EF4-FFF2-40B4-BE49-F238E27FC236}">
                <a16:creationId xmlns:a16="http://schemas.microsoft.com/office/drawing/2014/main" id="{2387224A-4BC6-B9B4-6B0D-9F4BD5F297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8C7FDB-3EC0-9750-46D7-AA3E349EEF13}"/>
              </a:ext>
            </a:extLst>
          </p:cNvPr>
          <p:cNvSpPr>
            <a:spLocks noGrp="1"/>
          </p:cNvSpPr>
          <p:nvPr>
            <p:ph type="sldNum" sz="quarter" idx="12"/>
          </p:nvPr>
        </p:nvSpPr>
        <p:spPr/>
        <p:txBody>
          <a:bodyPr/>
          <a:lstStyle/>
          <a:p>
            <a:fld id="{A41A485B-521F-41B7-A63F-C0CED0C0DEBD}" type="slidenum">
              <a:rPr lang="en-GB" smtClean="0"/>
              <a:t>‹#›</a:t>
            </a:fld>
            <a:endParaRPr lang="en-GB"/>
          </a:p>
        </p:txBody>
      </p:sp>
    </p:spTree>
    <p:extLst>
      <p:ext uri="{BB962C8B-B14F-4D97-AF65-F5344CB8AC3E}">
        <p14:creationId xmlns:p14="http://schemas.microsoft.com/office/powerpoint/2010/main" val="2419806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DFAF-E9E0-F766-D456-3D92A53FE6A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E5D60DB-4E0B-0792-CF00-978E0216950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4819766-6A3C-5A38-D339-7CC9AA69EA3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A6C3019-BBD2-5D5B-FF63-4C39F9858958}"/>
              </a:ext>
            </a:extLst>
          </p:cNvPr>
          <p:cNvSpPr>
            <a:spLocks noGrp="1"/>
          </p:cNvSpPr>
          <p:nvPr>
            <p:ph type="dt" sz="half" idx="10"/>
          </p:nvPr>
        </p:nvSpPr>
        <p:spPr/>
        <p:txBody>
          <a:bodyPr/>
          <a:lstStyle/>
          <a:p>
            <a:fld id="{42316CF2-70AA-4A2F-96CC-305F8882F344}" type="datetimeFigureOut">
              <a:rPr lang="en-GB" smtClean="0"/>
              <a:t>29/11/2023</a:t>
            </a:fld>
            <a:endParaRPr lang="en-GB"/>
          </a:p>
        </p:txBody>
      </p:sp>
      <p:sp>
        <p:nvSpPr>
          <p:cNvPr id="6" name="Footer Placeholder 5">
            <a:extLst>
              <a:ext uri="{FF2B5EF4-FFF2-40B4-BE49-F238E27FC236}">
                <a16:creationId xmlns:a16="http://schemas.microsoft.com/office/drawing/2014/main" id="{BE4A4433-4ED9-7CEA-580C-8EA1BB2863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0AF69D-2512-7FD6-3E37-FAAAABA51569}"/>
              </a:ext>
            </a:extLst>
          </p:cNvPr>
          <p:cNvSpPr>
            <a:spLocks noGrp="1"/>
          </p:cNvSpPr>
          <p:nvPr>
            <p:ph type="sldNum" sz="quarter" idx="12"/>
          </p:nvPr>
        </p:nvSpPr>
        <p:spPr/>
        <p:txBody>
          <a:bodyPr/>
          <a:lstStyle/>
          <a:p>
            <a:fld id="{A41A485B-521F-41B7-A63F-C0CED0C0DEBD}" type="slidenum">
              <a:rPr lang="en-GB" smtClean="0"/>
              <a:t>‹#›</a:t>
            </a:fld>
            <a:endParaRPr lang="en-GB"/>
          </a:p>
        </p:txBody>
      </p:sp>
    </p:spTree>
    <p:extLst>
      <p:ext uri="{BB962C8B-B14F-4D97-AF65-F5344CB8AC3E}">
        <p14:creationId xmlns:p14="http://schemas.microsoft.com/office/powerpoint/2010/main" val="135799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B532-E626-936E-FEAB-1B39691C6C0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19E00A8-BB59-3E35-D3C8-21086EE6B8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B4B08E-1176-ABFA-DBED-B8C56C25E91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2D6FE5F-35F4-D14B-FD5B-B7F4B6A580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807DC69-68FC-CF6D-C3FF-BE318B60F5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5BF1298-7225-295B-051D-13D6BC763FD2}"/>
              </a:ext>
            </a:extLst>
          </p:cNvPr>
          <p:cNvSpPr>
            <a:spLocks noGrp="1"/>
          </p:cNvSpPr>
          <p:nvPr>
            <p:ph type="dt" sz="half" idx="10"/>
          </p:nvPr>
        </p:nvSpPr>
        <p:spPr/>
        <p:txBody>
          <a:bodyPr/>
          <a:lstStyle/>
          <a:p>
            <a:fld id="{42316CF2-70AA-4A2F-96CC-305F8882F344}" type="datetimeFigureOut">
              <a:rPr lang="en-GB" smtClean="0"/>
              <a:t>29/11/2023</a:t>
            </a:fld>
            <a:endParaRPr lang="en-GB"/>
          </a:p>
        </p:txBody>
      </p:sp>
      <p:sp>
        <p:nvSpPr>
          <p:cNvPr id="8" name="Footer Placeholder 7">
            <a:extLst>
              <a:ext uri="{FF2B5EF4-FFF2-40B4-BE49-F238E27FC236}">
                <a16:creationId xmlns:a16="http://schemas.microsoft.com/office/drawing/2014/main" id="{993BEE07-15E6-A998-3EF6-7647DD863B9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3C7CD7-30C1-F1DB-B874-314F669A4DA2}"/>
              </a:ext>
            </a:extLst>
          </p:cNvPr>
          <p:cNvSpPr>
            <a:spLocks noGrp="1"/>
          </p:cNvSpPr>
          <p:nvPr>
            <p:ph type="sldNum" sz="quarter" idx="12"/>
          </p:nvPr>
        </p:nvSpPr>
        <p:spPr/>
        <p:txBody>
          <a:bodyPr/>
          <a:lstStyle/>
          <a:p>
            <a:fld id="{A41A485B-521F-41B7-A63F-C0CED0C0DEBD}" type="slidenum">
              <a:rPr lang="en-GB" smtClean="0"/>
              <a:t>‹#›</a:t>
            </a:fld>
            <a:endParaRPr lang="en-GB"/>
          </a:p>
        </p:txBody>
      </p:sp>
    </p:spTree>
    <p:extLst>
      <p:ext uri="{BB962C8B-B14F-4D97-AF65-F5344CB8AC3E}">
        <p14:creationId xmlns:p14="http://schemas.microsoft.com/office/powerpoint/2010/main" val="251750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E3C7-0F51-879A-7185-31E5DA76559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039D175-1878-397F-963D-0FDBEDDAD30A}"/>
              </a:ext>
            </a:extLst>
          </p:cNvPr>
          <p:cNvSpPr>
            <a:spLocks noGrp="1"/>
          </p:cNvSpPr>
          <p:nvPr>
            <p:ph type="dt" sz="half" idx="10"/>
          </p:nvPr>
        </p:nvSpPr>
        <p:spPr/>
        <p:txBody>
          <a:bodyPr/>
          <a:lstStyle/>
          <a:p>
            <a:fld id="{42316CF2-70AA-4A2F-96CC-305F8882F344}" type="datetimeFigureOut">
              <a:rPr lang="en-GB" smtClean="0"/>
              <a:t>29/11/2023</a:t>
            </a:fld>
            <a:endParaRPr lang="en-GB"/>
          </a:p>
        </p:txBody>
      </p:sp>
      <p:sp>
        <p:nvSpPr>
          <p:cNvPr id="4" name="Footer Placeholder 3">
            <a:extLst>
              <a:ext uri="{FF2B5EF4-FFF2-40B4-BE49-F238E27FC236}">
                <a16:creationId xmlns:a16="http://schemas.microsoft.com/office/drawing/2014/main" id="{EC3D3F81-1990-C7F6-7108-220499E162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1CB6196-9BD3-5B61-47D5-DEDB59620DD2}"/>
              </a:ext>
            </a:extLst>
          </p:cNvPr>
          <p:cNvSpPr>
            <a:spLocks noGrp="1"/>
          </p:cNvSpPr>
          <p:nvPr>
            <p:ph type="sldNum" sz="quarter" idx="12"/>
          </p:nvPr>
        </p:nvSpPr>
        <p:spPr/>
        <p:txBody>
          <a:bodyPr/>
          <a:lstStyle/>
          <a:p>
            <a:fld id="{A41A485B-521F-41B7-A63F-C0CED0C0DEBD}" type="slidenum">
              <a:rPr lang="en-GB" smtClean="0"/>
              <a:t>‹#›</a:t>
            </a:fld>
            <a:endParaRPr lang="en-GB"/>
          </a:p>
        </p:txBody>
      </p:sp>
    </p:spTree>
    <p:extLst>
      <p:ext uri="{BB962C8B-B14F-4D97-AF65-F5344CB8AC3E}">
        <p14:creationId xmlns:p14="http://schemas.microsoft.com/office/powerpoint/2010/main" val="4163782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217DB8-C4AC-F18A-C788-7E8500042264}"/>
              </a:ext>
            </a:extLst>
          </p:cNvPr>
          <p:cNvSpPr>
            <a:spLocks noGrp="1"/>
          </p:cNvSpPr>
          <p:nvPr>
            <p:ph type="dt" sz="half" idx="10"/>
          </p:nvPr>
        </p:nvSpPr>
        <p:spPr/>
        <p:txBody>
          <a:bodyPr/>
          <a:lstStyle/>
          <a:p>
            <a:fld id="{42316CF2-70AA-4A2F-96CC-305F8882F344}" type="datetimeFigureOut">
              <a:rPr lang="en-GB" smtClean="0"/>
              <a:t>29/11/2023</a:t>
            </a:fld>
            <a:endParaRPr lang="en-GB"/>
          </a:p>
        </p:txBody>
      </p:sp>
      <p:sp>
        <p:nvSpPr>
          <p:cNvPr id="3" name="Footer Placeholder 2">
            <a:extLst>
              <a:ext uri="{FF2B5EF4-FFF2-40B4-BE49-F238E27FC236}">
                <a16:creationId xmlns:a16="http://schemas.microsoft.com/office/drawing/2014/main" id="{DBAB9E4C-D7E3-02E3-F7B7-CD9E8682499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0EE4AB7-169A-B043-E368-E5BF8AA5476E}"/>
              </a:ext>
            </a:extLst>
          </p:cNvPr>
          <p:cNvSpPr>
            <a:spLocks noGrp="1"/>
          </p:cNvSpPr>
          <p:nvPr>
            <p:ph type="sldNum" sz="quarter" idx="12"/>
          </p:nvPr>
        </p:nvSpPr>
        <p:spPr/>
        <p:txBody>
          <a:bodyPr/>
          <a:lstStyle/>
          <a:p>
            <a:fld id="{A41A485B-521F-41B7-A63F-C0CED0C0DEBD}" type="slidenum">
              <a:rPr lang="en-GB" smtClean="0"/>
              <a:t>‹#›</a:t>
            </a:fld>
            <a:endParaRPr lang="en-GB"/>
          </a:p>
        </p:txBody>
      </p:sp>
    </p:spTree>
    <p:extLst>
      <p:ext uri="{BB962C8B-B14F-4D97-AF65-F5344CB8AC3E}">
        <p14:creationId xmlns:p14="http://schemas.microsoft.com/office/powerpoint/2010/main" val="3063269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813AF-C97E-A7F5-F38E-00853588FE1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D20F81E-C259-EBF4-9A62-20A63BE630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32BCF01-5C20-AB16-1403-8131108B84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C6AC569-0411-FE9A-8247-EF43A0250CE6}"/>
              </a:ext>
            </a:extLst>
          </p:cNvPr>
          <p:cNvSpPr>
            <a:spLocks noGrp="1"/>
          </p:cNvSpPr>
          <p:nvPr>
            <p:ph type="dt" sz="half" idx="10"/>
          </p:nvPr>
        </p:nvSpPr>
        <p:spPr/>
        <p:txBody>
          <a:bodyPr/>
          <a:lstStyle/>
          <a:p>
            <a:fld id="{42316CF2-70AA-4A2F-96CC-305F8882F344}" type="datetimeFigureOut">
              <a:rPr lang="en-GB" smtClean="0"/>
              <a:t>29/11/2023</a:t>
            </a:fld>
            <a:endParaRPr lang="en-GB"/>
          </a:p>
        </p:txBody>
      </p:sp>
      <p:sp>
        <p:nvSpPr>
          <p:cNvPr id="6" name="Footer Placeholder 5">
            <a:extLst>
              <a:ext uri="{FF2B5EF4-FFF2-40B4-BE49-F238E27FC236}">
                <a16:creationId xmlns:a16="http://schemas.microsoft.com/office/drawing/2014/main" id="{F5AC36FA-2493-9A05-83A0-DCD1A6F335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247A5C-0AB5-B7DD-6982-EE3E78FE48D6}"/>
              </a:ext>
            </a:extLst>
          </p:cNvPr>
          <p:cNvSpPr>
            <a:spLocks noGrp="1"/>
          </p:cNvSpPr>
          <p:nvPr>
            <p:ph type="sldNum" sz="quarter" idx="12"/>
          </p:nvPr>
        </p:nvSpPr>
        <p:spPr/>
        <p:txBody>
          <a:bodyPr/>
          <a:lstStyle/>
          <a:p>
            <a:fld id="{A41A485B-521F-41B7-A63F-C0CED0C0DEBD}" type="slidenum">
              <a:rPr lang="en-GB" smtClean="0"/>
              <a:t>‹#›</a:t>
            </a:fld>
            <a:endParaRPr lang="en-GB"/>
          </a:p>
        </p:txBody>
      </p:sp>
    </p:spTree>
    <p:extLst>
      <p:ext uri="{BB962C8B-B14F-4D97-AF65-F5344CB8AC3E}">
        <p14:creationId xmlns:p14="http://schemas.microsoft.com/office/powerpoint/2010/main" val="1559652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4B047-9E59-68F5-591E-0245A6453DD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F314ED7-6245-F1CA-BA00-4072F4FCC7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78AF915-D132-84E1-9AFB-59B73BCB7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DD5D16A-87E2-4A9B-D22A-B1A832ED79A7}"/>
              </a:ext>
            </a:extLst>
          </p:cNvPr>
          <p:cNvSpPr>
            <a:spLocks noGrp="1"/>
          </p:cNvSpPr>
          <p:nvPr>
            <p:ph type="dt" sz="half" idx="10"/>
          </p:nvPr>
        </p:nvSpPr>
        <p:spPr/>
        <p:txBody>
          <a:bodyPr/>
          <a:lstStyle/>
          <a:p>
            <a:fld id="{42316CF2-70AA-4A2F-96CC-305F8882F344}" type="datetimeFigureOut">
              <a:rPr lang="en-GB" smtClean="0"/>
              <a:t>29/11/2023</a:t>
            </a:fld>
            <a:endParaRPr lang="en-GB"/>
          </a:p>
        </p:txBody>
      </p:sp>
      <p:sp>
        <p:nvSpPr>
          <p:cNvPr id="6" name="Footer Placeholder 5">
            <a:extLst>
              <a:ext uri="{FF2B5EF4-FFF2-40B4-BE49-F238E27FC236}">
                <a16:creationId xmlns:a16="http://schemas.microsoft.com/office/drawing/2014/main" id="{8EA1C4BA-AD23-D1C7-1B83-2DBA3E95C5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F87ABD-A45B-C530-A658-B53F7139084B}"/>
              </a:ext>
            </a:extLst>
          </p:cNvPr>
          <p:cNvSpPr>
            <a:spLocks noGrp="1"/>
          </p:cNvSpPr>
          <p:nvPr>
            <p:ph type="sldNum" sz="quarter" idx="12"/>
          </p:nvPr>
        </p:nvSpPr>
        <p:spPr/>
        <p:txBody>
          <a:bodyPr/>
          <a:lstStyle/>
          <a:p>
            <a:fld id="{A41A485B-521F-41B7-A63F-C0CED0C0DEBD}" type="slidenum">
              <a:rPr lang="en-GB" smtClean="0"/>
              <a:t>‹#›</a:t>
            </a:fld>
            <a:endParaRPr lang="en-GB"/>
          </a:p>
        </p:txBody>
      </p:sp>
    </p:spTree>
    <p:extLst>
      <p:ext uri="{BB962C8B-B14F-4D97-AF65-F5344CB8AC3E}">
        <p14:creationId xmlns:p14="http://schemas.microsoft.com/office/powerpoint/2010/main" val="1267068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22527E-DF85-8B12-7AC1-8371F288F7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E34F0B3-B839-7001-3CA0-E8D3ED98BF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11A7547-1A20-C9CD-00B5-D91A0B09F9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16CF2-70AA-4A2F-96CC-305F8882F344}" type="datetimeFigureOut">
              <a:rPr lang="en-GB" smtClean="0"/>
              <a:t>29/11/2023</a:t>
            </a:fld>
            <a:endParaRPr lang="en-GB"/>
          </a:p>
        </p:txBody>
      </p:sp>
      <p:sp>
        <p:nvSpPr>
          <p:cNvPr id="5" name="Footer Placeholder 4">
            <a:extLst>
              <a:ext uri="{FF2B5EF4-FFF2-40B4-BE49-F238E27FC236}">
                <a16:creationId xmlns:a16="http://schemas.microsoft.com/office/drawing/2014/main" id="{9C03EBC5-006D-EC0F-3965-4DBC56797A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1A7542-53C5-61CC-7550-30563298C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A485B-521F-41B7-A63F-C0CED0C0DEBD}" type="slidenum">
              <a:rPr lang="en-GB" smtClean="0"/>
              <a:t>‹#›</a:t>
            </a:fld>
            <a:endParaRPr lang="en-GB"/>
          </a:p>
        </p:txBody>
      </p:sp>
    </p:spTree>
    <p:extLst>
      <p:ext uri="{BB962C8B-B14F-4D97-AF65-F5344CB8AC3E}">
        <p14:creationId xmlns:p14="http://schemas.microsoft.com/office/powerpoint/2010/main" val="1502919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0D0354-BAA8-48BF-BD47-E9E8C4ABA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27D8B4-CB0C-4D89-807B-5D6777D0B6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95B74B-95D4-47FD-994B-2A6FD39DB0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C8F0C-1C00-4E25-B9F5-5B23B9F3026D}" type="datetimeFigureOut">
              <a:rPr lang="en-GB" smtClean="0"/>
              <a:t>29/11/2023</a:t>
            </a:fld>
            <a:endParaRPr lang="en-GB" dirty="0"/>
          </a:p>
        </p:txBody>
      </p:sp>
      <p:sp>
        <p:nvSpPr>
          <p:cNvPr id="5" name="Footer Placeholder 4">
            <a:extLst>
              <a:ext uri="{FF2B5EF4-FFF2-40B4-BE49-F238E27FC236}">
                <a16:creationId xmlns:a16="http://schemas.microsoft.com/office/drawing/2014/main" id="{7E2A21BC-B4BC-4F93-95E4-69117420AD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25D604D-80F3-4FF5-8816-1107E2377F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8C59C-A992-4BC2-8782-C2D3CC524522}" type="slidenum">
              <a:rPr lang="en-GB" smtClean="0"/>
              <a:t>‹#›</a:t>
            </a:fld>
            <a:endParaRPr lang="en-GB" dirty="0"/>
          </a:p>
        </p:txBody>
      </p:sp>
    </p:spTree>
    <p:extLst>
      <p:ext uri="{BB962C8B-B14F-4D97-AF65-F5344CB8AC3E}">
        <p14:creationId xmlns:p14="http://schemas.microsoft.com/office/powerpoint/2010/main" val="2060332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hyperlink" Target="https://www.gov.scot/publications/pupil-equity-funding-national-operational-guidance-202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hlink.scot/youth-work-hub/youthwork-outcomes-skills/"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23.tif"/><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gif"/></Relationships>
</file>

<file path=ppt/slides/_rels/slide3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hyperlink" Target="mailto:Jamie.Dungavell@educationscotland.gov.scot"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mailto:Julie.beckett@educationscotland.gov.sco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logos on a black background&#10;&#10;Description automatically generated">
            <a:extLst>
              <a:ext uri="{FF2B5EF4-FFF2-40B4-BE49-F238E27FC236}">
                <a16:creationId xmlns:a16="http://schemas.microsoft.com/office/drawing/2014/main" id="{03D4687F-1832-D611-ACA1-8F703A502D26}"/>
              </a:ext>
            </a:extLst>
          </p:cNvPr>
          <p:cNvPicPr>
            <a:picLocks noGrp="1" noChangeAspect="1"/>
          </p:cNvPicPr>
          <p:nvPr>
            <p:ph idx="1"/>
          </p:nvPr>
        </p:nvPicPr>
        <p:blipFill rotWithShape="1">
          <a:blip r:embed="rId2"/>
          <a:srcRect l="557" t="-156" r="-478"/>
          <a:stretch/>
        </p:blipFill>
        <p:spPr>
          <a:xfrm>
            <a:off x="113461" y="420378"/>
            <a:ext cx="11945677" cy="6112487"/>
          </a:xfrm>
        </p:spPr>
      </p:pic>
    </p:spTree>
    <p:extLst>
      <p:ext uri="{BB962C8B-B14F-4D97-AF65-F5344CB8AC3E}">
        <p14:creationId xmlns:p14="http://schemas.microsoft.com/office/powerpoint/2010/main" val="124375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AE7B9-6FFB-80AB-28FA-B19195526978}"/>
              </a:ext>
            </a:extLst>
          </p:cNvPr>
          <p:cNvSpPr>
            <a:spLocks noGrp="1"/>
          </p:cNvSpPr>
          <p:nvPr>
            <p:ph type="title"/>
          </p:nvPr>
        </p:nvSpPr>
        <p:spPr/>
        <p:txBody>
          <a:bodyPr>
            <a:normAutofit/>
          </a:bodyPr>
          <a:lstStyle/>
          <a:p>
            <a:r>
              <a:rPr lang="en-GB" sz="2800" b="0" i="0" dirty="0">
                <a:solidFill>
                  <a:srgbClr val="000000"/>
                </a:solidFill>
                <a:effectLst/>
                <a:latin typeface="Congenial" panose="02000503040000020004" pitchFamily="2" charset="0"/>
              </a:rPr>
              <a:t>5. How will our regional pilot inform regional and national messages? </a:t>
            </a:r>
            <a:endParaRPr lang="en-GB" sz="2800" dirty="0">
              <a:latin typeface="Congenial" panose="02000503040000020004" pitchFamily="2" charset="0"/>
            </a:endParaRPr>
          </a:p>
        </p:txBody>
      </p:sp>
      <p:sp>
        <p:nvSpPr>
          <p:cNvPr id="3" name="Content Placeholder 2">
            <a:extLst>
              <a:ext uri="{FF2B5EF4-FFF2-40B4-BE49-F238E27FC236}">
                <a16:creationId xmlns:a16="http://schemas.microsoft.com/office/drawing/2014/main" id="{27249F5F-92C3-CD88-41CC-12F2C16E2EC2}"/>
              </a:ext>
            </a:extLst>
          </p:cNvPr>
          <p:cNvSpPr>
            <a:spLocks noGrp="1"/>
          </p:cNvSpPr>
          <p:nvPr>
            <p:ph idx="1"/>
          </p:nvPr>
        </p:nvSpPr>
        <p:spPr>
          <a:xfrm>
            <a:off x="838200" y="2192055"/>
            <a:ext cx="10515600" cy="3984908"/>
          </a:xfrm>
        </p:spPr>
        <p:txBody>
          <a:bodyPr>
            <a:normAutofit lnSpcReduction="10000"/>
          </a:bodyPr>
          <a:lstStyle/>
          <a:p>
            <a:pPr marL="0" indent="0" algn="just" fontAlgn="base">
              <a:buNone/>
            </a:pPr>
            <a:r>
              <a:rPr lang="en-GB" sz="2000" dirty="0">
                <a:solidFill>
                  <a:srgbClr val="000000"/>
                </a:solidFill>
                <a:effectLst/>
                <a:latin typeface="Congenial" panose="02000503040000020004" pitchFamily="2" charset="0"/>
                <a:ea typeface="Times New Roman" panose="02020603050405020304" pitchFamily="18" charset="0"/>
                <a:cs typeface="Arial" panose="020B0604020202020204" pitchFamily="34" charset="0"/>
              </a:rPr>
              <a:t>The partners involved identified key national policy and practice developments and reforms. They committed to using the findings from this project to inform their contributions to those developments.</a:t>
            </a:r>
            <a:endParaRPr lang="en-GB" sz="2000" dirty="0">
              <a:solidFill>
                <a:srgbClr val="000000"/>
              </a:solidFill>
              <a:latin typeface="Congenial" panose="02000503040000020004" pitchFamily="2" charset="0"/>
            </a:endParaRPr>
          </a:p>
          <a:p>
            <a:pPr algn="just" rtl="0" fontAlgn="base">
              <a:buFont typeface="Arial" panose="020B0604020202020204" pitchFamily="34" charset="0"/>
              <a:buChar char="•"/>
            </a:pPr>
            <a:endParaRPr lang="en-GB" sz="2000" b="0" i="0" u="none" strike="noStrike" dirty="0">
              <a:solidFill>
                <a:srgbClr val="000000"/>
              </a:solidFill>
              <a:effectLst/>
              <a:latin typeface="Congenial" panose="02000503040000020004" pitchFamily="2" charset="0"/>
            </a:endParaRPr>
          </a:p>
          <a:p>
            <a:pPr algn="just" rtl="0" fontAlgn="base">
              <a:buFont typeface="Arial" panose="020B0604020202020204" pitchFamily="34" charset="0"/>
              <a:buChar char="•"/>
            </a:pPr>
            <a:r>
              <a:rPr lang="en-GB" sz="2000" b="0" i="0" u="none" strike="noStrike" dirty="0">
                <a:solidFill>
                  <a:srgbClr val="000000"/>
                </a:solidFill>
                <a:effectLst/>
                <a:latin typeface="Congenial" panose="02000503040000020004" pitchFamily="2" charset="0"/>
              </a:rPr>
              <a:t>It’s our Future: Independent Review of Qualifications and Assessment </a:t>
            </a:r>
            <a:r>
              <a:rPr lang="en-GB" sz="2000" b="0" i="0" dirty="0">
                <a:solidFill>
                  <a:srgbClr val="000000"/>
                </a:solidFill>
                <a:effectLst/>
                <a:latin typeface="Congenial" panose="02000503040000020004" pitchFamily="2" charset="0"/>
              </a:rPr>
              <a:t>​</a:t>
            </a:r>
          </a:p>
          <a:p>
            <a:pPr algn="just" rtl="0" fontAlgn="base">
              <a:buFont typeface="Arial" panose="020B0604020202020204" pitchFamily="34" charset="0"/>
              <a:buChar char="•"/>
            </a:pPr>
            <a:r>
              <a:rPr lang="en-GB" sz="2000" b="0" i="0" u="none" strike="noStrike" dirty="0">
                <a:solidFill>
                  <a:srgbClr val="000000"/>
                </a:solidFill>
                <a:effectLst/>
                <a:latin typeface="Congenial" panose="02000503040000020004" pitchFamily="2" charset="0"/>
              </a:rPr>
              <a:t>Fit for the Future: developing a post-school learning system to fuel economic transformation </a:t>
            </a:r>
            <a:r>
              <a:rPr lang="en-GB" sz="2000" b="0" i="0" dirty="0">
                <a:solidFill>
                  <a:srgbClr val="000000"/>
                </a:solidFill>
                <a:effectLst/>
                <a:latin typeface="Congenial" panose="02000503040000020004" pitchFamily="2" charset="0"/>
              </a:rPr>
              <a:t>​</a:t>
            </a:r>
          </a:p>
          <a:p>
            <a:pPr algn="just" rtl="0" fontAlgn="base">
              <a:buFont typeface="Arial" panose="020B0604020202020204" pitchFamily="34" charset="0"/>
              <a:buChar char="•"/>
            </a:pPr>
            <a:r>
              <a:rPr lang="en-GB" sz="2000" b="0" i="0" u="none" strike="noStrike" dirty="0">
                <a:solidFill>
                  <a:srgbClr val="000000"/>
                </a:solidFill>
                <a:effectLst/>
                <a:latin typeface="Congenial" panose="02000503040000020004" pitchFamily="2" charset="0"/>
              </a:rPr>
              <a:t>Scottish Attainment Challenge: framework for recovery and accelerating progress</a:t>
            </a:r>
            <a:r>
              <a:rPr lang="en-US" sz="2000" b="0" i="0" dirty="0">
                <a:solidFill>
                  <a:srgbClr val="000000"/>
                </a:solidFill>
                <a:effectLst/>
                <a:latin typeface="Congenial" panose="02000503040000020004" pitchFamily="2" charset="0"/>
              </a:rPr>
              <a:t>​</a:t>
            </a:r>
          </a:p>
          <a:p>
            <a:pPr algn="just" rtl="0" fontAlgn="base">
              <a:buFont typeface="Arial" panose="020B0604020202020204" pitchFamily="34" charset="0"/>
              <a:buChar char="•"/>
            </a:pPr>
            <a:r>
              <a:rPr lang="en-GB" sz="2000" b="0" i="0" u="none" strike="noStrike" dirty="0">
                <a:solidFill>
                  <a:srgbClr val="000000"/>
                </a:solidFill>
                <a:effectLst/>
                <a:latin typeface="Congenial" panose="02000503040000020004" pitchFamily="2" charset="0"/>
              </a:rPr>
              <a:t>Scottish Government’s review of Insight</a:t>
            </a:r>
            <a:r>
              <a:rPr lang="en-GB" sz="2000" b="0" i="0" dirty="0">
                <a:solidFill>
                  <a:srgbClr val="000000"/>
                </a:solidFill>
                <a:effectLst/>
                <a:latin typeface="Congenial" panose="02000503040000020004" pitchFamily="2" charset="0"/>
              </a:rPr>
              <a:t>​</a:t>
            </a:r>
          </a:p>
          <a:p>
            <a:pPr algn="just" rtl="0" fontAlgn="base">
              <a:buFont typeface="Arial" panose="020B0604020202020204" pitchFamily="34" charset="0"/>
              <a:buChar char="•"/>
            </a:pPr>
            <a:r>
              <a:rPr lang="en-GB" sz="2000" b="0" i="0" u="none" strike="noStrike" dirty="0">
                <a:solidFill>
                  <a:srgbClr val="111111"/>
                </a:solidFill>
                <a:effectLst/>
                <a:latin typeface="Congenial" panose="02000503040000020004" pitchFamily="2" charset="0"/>
              </a:rPr>
              <a:t>Ongoing work </a:t>
            </a:r>
            <a:r>
              <a:rPr lang="en-GB" sz="2000" dirty="0">
                <a:solidFill>
                  <a:srgbClr val="111111"/>
                </a:solidFill>
                <a:latin typeface="Congenial" panose="02000503040000020004" pitchFamily="2" charset="0"/>
              </a:rPr>
              <a:t>with </a:t>
            </a:r>
            <a:r>
              <a:rPr lang="en-GB" sz="2000" b="0" i="0" u="none" strike="noStrike" dirty="0">
                <a:solidFill>
                  <a:srgbClr val="111111"/>
                </a:solidFill>
                <a:effectLst/>
                <a:latin typeface="Congenial" panose="02000503040000020004" pitchFamily="2" charset="0"/>
              </a:rPr>
              <a:t>Education Scotland’s Curriculum Innovation team to co-design new approaches to help learners gather evidence on achievements – in school and in their communities – using e-portfolios</a:t>
            </a:r>
            <a:endParaRPr lang="en-GB" sz="2000" b="0" i="0" dirty="0">
              <a:solidFill>
                <a:srgbClr val="000000"/>
              </a:solidFill>
              <a:effectLst/>
              <a:latin typeface="Congenial" panose="02000503040000020004" pitchFamily="2" charset="0"/>
            </a:endParaRPr>
          </a:p>
          <a:p>
            <a:pPr marL="0" indent="0">
              <a:buNone/>
            </a:pPr>
            <a:endParaRPr lang="en-GB" sz="2000" dirty="0">
              <a:latin typeface="Congenial" panose="02000503040000020004" pitchFamily="2" charset="0"/>
            </a:endParaRPr>
          </a:p>
        </p:txBody>
      </p:sp>
      <p:sp>
        <p:nvSpPr>
          <p:cNvPr id="4" name="Rectangle: Rounded Corners 3">
            <a:extLst>
              <a:ext uri="{FF2B5EF4-FFF2-40B4-BE49-F238E27FC236}">
                <a16:creationId xmlns:a16="http://schemas.microsoft.com/office/drawing/2014/main" id="{F36370EC-6952-19AA-8FEC-4DABAF005292}"/>
              </a:ext>
            </a:extLst>
          </p:cNvPr>
          <p:cNvSpPr/>
          <p:nvPr/>
        </p:nvSpPr>
        <p:spPr>
          <a:xfrm>
            <a:off x="838200" y="1825625"/>
            <a:ext cx="10515600" cy="45719"/>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3995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A606A-153C-2735-B417-F316CA56A202}"/>
              </a:ext>
            </a:extLst>
          </p:cNvPr>
          <p:cNvSpPr>
            <a:spLocks noGrp="1"/>
          </p:cNvSpPr>
          <p:nvPr>
            <p:ph type="title"/>
          </p:nvPr>
        </p:nvSpPr>
        <p:spPr>
          <a:xfrm>
            <a:off x="554246" y="125680"/>
            <a:ext cx="10515600" cy="1325563"/>
          </a:xfrm>
        </p:spPr>
        <p:txBody>
          <a:bodyPr/>
          <a:lstStyle/>
          <a:p>
            <a:r>
              <a:rPr lang="en-GB" b="1" dirty="0">
                <a:solidFill>
                  <a:srgbClr val="009999"/>
                </a:solidFill>
                <a:latin typeface="Congenial" panose="02000503040000020004" pitchFamily="2" charset="0"/>
              </a:rPr>
              <a:t>Recommendations</a:t>
            </a:r>
          </a:p>
        </p:txBody>
      </p:sp>
      <p:sp>
        <p:nvSpPr>
          <p:cNvPr id="3" name="Content Placeholder 2">
            <a:extLst>
              <a:ext uri="{FF2B5EF4-FFF2-40B4-BE49-F238E27FC236}">
                <a16:creationId xmlns:a16="http://schemas.microsoft.com/office/drawing/2014/main" id="{4D0F6269-0BF5-DAE3-63E5-8609914C96A5}"/>
              </a:ext>
            </a:extLst>
          </p:cNvPr>
          <p:cNvSpPr>
            <a:spLocks noGrp="1"/>
          </p:cNvSpPr>
          <p:nvPr>
            <p:ph idx="1"/>
          </p:nvPr>
        </p:nvSpPr>
        <p:spPr>
          <a:xfrm>
            <a:off x="554246" y="1302653"/>
            <a:ext cx="11083507" cy="4802187"/>
          </a:xfrm>
        </p:spPr>
        <p:txBody>
          <a:bodyPr>
            <a:noAutofit/>
          </a:bodyPr>
          <a:lstStyle/>
          <a:p>
            <a:pPr marL="342900" lvl="0" indent="-342900" algn="just">
              <a:lnSpc>
                <a:spcPct val="115000"/>
              </a:lnSpc>
              <a:buFont typeface="+mj-lt"/>
              <a:buAutoNum type="arabicPeriod"/>
            </a:pPr>
            <a:r>
              <a:rPr lang="en-US" sz="1800" b="0" i="0" dirty="0">
                <a:solidFill>
                  <a:srgbClr val="000000"/>
                </a:solidFill>
                <a:effectLst/>
                <a:latin typeface="Congenial" panose="02000503040000020004" pitchFamily="2" charset="0"/>
              </a:rPr>
              <a:t>​</a:t>
            </a:r>
            <a:r>
              <a:rPr lang="en-GB" sz="1800" dirty="0">
                <a:effectLst/>
                <a:latin typeface="Congenial" panose="02000503040000020004" pitchFamily="2" charset="0"/>
                <a:ea typeface="Yu Mincho" panose="02020400000000000000" pitchFamily="18" charset="-128"/>
              </a:rPr>
              <a:t>Schools should seek to designate an educator, such as a DHT, PT, or teacher with additional duties, with responsibility for leading on developing and promoting achievement opportunities and increasing staff awareness of youth awards</a:t>
            </a:r>
            <a:endParaRPr lang="en-GB" sz="1800" dirty="0">
              <a:effectLst/>
              <a:latin typeface="Congenial" panose="02000503040000020004" pitchFamily="2" charset="0"/>
              <a:ea typeface="Times New Roman" panose="02020603050405020304" pitchFamily="18" charset="0"/>
            </a:endParaRPr>
          </a:p>
          <a:p>
            <a:pPr marL="342900" lvl="0" indent="-342900" algn="just">
              <a:lnSpc>
                <a:spcPct val="115000"/>
              </a:lnSpc>
              <a:buFont typeface="+mj-lt"/>
              <a:buAutoNum type="arabicPeriod"/>
            </a:pPr>
            <a:r>
              <a:rPr lang="en-GB" sz="1800" dirty="0">
                <a:effectLst/>
                <a:latin typeface="Congenial" panose="02000503040000020004" pitchFamily="2" charset="0"/>
                <a:ea typeface="Yu Mincho" panose="02020400000000000000" pitchFamily="18" charset="-128"/>
              </a:rPr>
              <a:t>Schools should also have a member of staff with responsibility for linking with CLD providers, youth work and youth award partners</a:t>
            </a:r>
            <a:endParaRPr lang="en-GB" sz="1800" dirty="0">
              <a:effectLst/>
              <a:latin typeface="Congenial" panose="02000503040000020004" pitchFamily="2" charset="0"/>
              <a:ea typeface="Times New Roman" panose="02020603050405020304" pitchFamily="18" charset="0"/>
            </a:endParaRPr>
          </a:p>
          <a:p>
            <a:pPr marL="342900" lvl="0" indent="-342900" algn="just">
              <a:lnSpc>
                <a:spcPct val="115000"/>
              </a:lnSpc>
              <a:buFont typeface="+mj-lt"/>
              <a:buAutoNum type="arabicPeriod"/>
            </a:pPr>
            <a:r>
              <a:rPr lang="en-GB" sz="1800" dirty="0">
                <a:effectLst/>
                <a:latin typeface="Congenial" panose="02000503040000020004" pitchFamily="2" charset="0"/>
                <a:ea typeface="Yu Mincho" panose="02020400000000000000" pitchFamily="18" charset="-128"/>
              </a:rPr>
              <a:t>Schools and CLD providers should develop local collaborative partnerships to support the development of achievement opportunities and youth awards. This should involve staff upskilling, shadowing and practice sharing opportunities at a local level. Partnership agreements should be co-designed and regularly evaluated</a:t>
            </a:r>
            <a:endParaRPr lang="en-GB" sz="1800" dirty="0">
              <a:effectLst/>
              <a:latin typeface="Congenial" panose="02000503040000020004" pitchFamily="2" charset="0"/>
              <a:ea typeface="Times New Roman" panose="02020603050405020304" pitchFamily="18" charset="0"/>
            </a:endParaRPr>
          </a:p>
          <a:p>
            <a:pPr marL="342900" lvl="0" indent="-342900" algn="just">
              <a:lnSpc>
                <a:spcPct val="115000"/>
              </a:lnSpc>
              <a:buFont typeface="+mj-lt"/>
              <a:buAutoNum type="arabicPeriod"/>
            </a:pPr>
            <a:r>
              <a:rPr lang="en-GB" sz="1800" dirty="0">
                <a:solidFill>
                  <a:srgbClr val="000000"/>
                </a:solidFill>
                <a:effectLst/>
                <a:latin typeface="Congenial" panose="02000503040000020004" pitchFamily="2" charset="0"/>
                <a:ea typeface="Calibri" panose="020F0502020204030204" pitchFamily="34" charset="0"/>
              </a:rPr>
              <a:t>Schools and CLD partners, including youth work providers and youth award providers, should work together to build a </a:t>
            </a:r>
            <a:r>
              <a:rPr lang="en-GB" sz="1800" dirty="0">
                <a:solidFill>
                  <a:srgbClr val="000000"/>
                </a:solidFill>
                <a:effectLst/>
                <a:latin typeface="Congenial" panose="02000503040000020004" pitchFamily="2" charset="0"/>
                <a:ea typeface="Yu Mincho" panose="02020400000000000000" pitchFamily="18" charset="-128"/>
              </a:rPr>
              <a:t>common language to recognise children and young people’s personal achievements – in school and in their communities</a:t>
            </a:r>
            <a:endParaRPr lang="en-GB" sz="1800" dirty="0">
              <a:effectLst/>
              <a:latin typeface="Congenial" panose="02000503040000020004" pitchFamily="2" charset="0"/>
              <a:ea typeface="Times New Roman" panose="02020603050405020304" pitchFamily="18" charset="0"/>
            </a:endParaRPr>
          </a:p>
          <a:p>
            <a:pPr marL="342900" lvl="0" indent="-342900" algn="just">
              <a:lnSpc>
                <a:spcPct val="115000"/>
              </a:lnSpc>
              <a:buFont typeface="+mj-lt"/>
              <a:buAutoNum type="arabicPeriod"/>
            </a:pPr>
            <a:r>
              <a:rPr lang="en-GB" sz="1800" dirty="0">
                <a:effectLst/>
                <a:latin typeface="Congenial" panose="02000503040000020004" pitchFamily="2" charset="0"/>
                <a:ea typeface="Yu Mincho" panose="02020400000000000000" pitchFamily="18" charset="-128"/>
              </a:rPr>
              <a:t>Schools should use tracking tools to monitor who participates in achievement opportunities to better target which children and young people are not involved, especially those who would benefit the most</a:t>
            </a:r>
            <a:endParaRPr lang="en-GB" sz="1800" dirty="0">
              <a:effectLst/>
              <a:latin typeface="Congenial" panose="02000503040000020004" pitchFamily="2" charset="0"/>
              <a:ea typeface="Times New Roman" panose="02020603050405020304" pitchFamily="18" charset="0"/>
            </a:endParaRPr>
          </a:p>
          <a:p>
            <a:pPr algn="l" rtl="0" fontAlgn="base">
              <a:buFont typeface="Arial" panose="020B0604020202020204" pitchFamily="34" charset="0"/>
              <a:buChar char="•"/>
            </a:pPr>
            <a:endParaRPr lang="en-US" sz="1800" b="0" i="0" dirty="0">
              <a:solidFill>
                <a:srgbClr val="000000"/>
              </a:solidFill>
              <a:effectLst/>
              <a:latin typeface="Congenial" panose="02000503040000020004" pitchFamily="2" charset="0"/>
            </a:endParaRPr>
          </a:p>
        </p:txBody>
      </p:sp>
    </p:spTree>
    <p:extLst>
      <p:ext uri="{BB962C8B-B14F-4D97-AF65-F5344CB8AC3E}">
        <p14:creationId xmlns:p14="http://schemas.microsoft.com/office/powerpoint/2010/main" val="3139708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A606A-153C-2735-B417-F316CA56A202}"/>
              </a:ext>
            </a:extLst>
          </p:cNvPr>
          <p:cNvSpPr>
            <a:spLocks noGrp="1"/>
          </p:cNvSpPr>
          <p:nvPr>
            <p:ph type="title"/>
          </p:nvPr>
        </p:nvSpPr>
        <p:spPr>
          <a:xfrm>
            <a:off x="554246" y="125680"/>
            <a:ext cx="10515600" cy="1325563"/>
          </a:xfrm>
        </p:spPr>
        <p:txBody>
          <a:bodyPr/>
          <a:lstStyle/>
          <a:p>
            <a:r>
              <a:rPr lang="en-GB" b="1" dirty="0">
                <a:solidFill>
                  <a:srgbClr val="009999"/>
                </a:solidFill>
                <a:latin typeface="Congenial" panose="02000503040000020004" pitchFamily="2" charset="0"/>
              </a:rPr>
              <a:t>Recommendations</a:t>
            </a:r>
          </a:p>
        </p:txBody>
      </p:sp>
      <p:sp>
        <p:nvSpPr>
          <p:cNvPr id="3" name="Content Placeholder 2">
            <a:extLst>
              <a:ext uri="{FF2B5EF4-FFF2-40B4-BE49-F238E27FC236}">
                <a16:creationId xmlns:a16="http://schemas.microsoft.com/office/drawing/2014/main" id="{4D0F6269-0BF5-DAE3-63E5-8609914C96A5}"/>
              </a:ext>
            </a:extLst>
          </p:cNvPr>
          <p:cNvSpPr>
            <a:spLocks noGrp="1"/>
          </p:cNvSpPr>
          <p:nvPr>
            <p:ph idx="1"/>
          </p:nvPr>
        </p:nvSpPr>
        <p:spPr>
          <a:xfrm>
            <a:off x="554247" y="1199783"/>
            <a:ext cx="11083507" cy="4802187"/>
          </a:xfrm>
        </p:spPr>
        <p:txBody>
          <a:bodyPr>
            <a:noAutofit/>
          </a:bodyPr>
          <a:lstStyle/>
          <a:p>
            <a:pPr marL="342900" lvl="0" indent="-342900" algn="just">
              <a:lnSpc>
                <a:spcPct val="115000"/>
              </a:lnSpc>
              <a:buFont typeface="+mj-lt"/>
              <a:buAutoNum type="arabicPeriod" startAt="6"/>
            </a:pPr>
            <a:r>
              <a:rPr lang="en-GB" sz="1800" dirty="0">
                <a:effectLst/>
                <a:latin typeface="Congenial" panose="02000503040000020004" pitchFamily="2" charset="0"/>
                <a:ea typeface="Yu Mincho" panose="02020400000000000000" pitchFamily="18" charset="-128"/>
              </a:rPr>
              <a:t>Schools should consult with children and young people to identify types of personal achievement opportunities that pupils would like to see offered, for example by conducting an annual census</a:t>
            </a:r>
            <a:endParaRPr lang="en-GB" sz="1800" dirty="0">
              <a:effectLst/>
              <a:latin typeface="Congenial" panose="02000503040000020004" pitchFamily="2" charset="0"/>
              <a:ea typeface="Times New Roman" panose="02020603050405020304" pitchFamily="18" charset="0"/>
            </a:endParaRPr>
          </a:p>
          <a:p>
            <a:pPr marL="342900" lvl="0" indent="-342900" algn="just">
              <a:lnSpc>
                <a:spcPct val="115000"/>
              </a:lnSpc>
              <a:buFont typeface="+mj-lt"/>
              <a:buAutoNum type="arabicPeriod" startAt="6"/>
            </a:pPr>
            <a:r>
              <a:rPr lang="en-GB" sz="1800" dirty="0">
                <a:effectLst/>
                <a:latin typeface="Congenial" panose="02000503040000020004" pitchFamily="2" charset="0"/>
                <a:ea typeface="Yu Mincho" panose="02020400000000000000" pitchFamily="18" charset="-128"/>
              </a:rPr>
              <a:t>CLD providers and schools should work on developing approaches to allow children and young people to reflect on, record and recognise their achievements consistently. This should include creating time and space to allow children and young people to routinely articulate, share and celebrate their achievements within and out with school</a:t>
            </a:r>
            <a:endParaRPr lang="en-GB" sz="1800" dirty="0">
              <a:effectLst/>
              <a:latin typeface="Congenial" panose="02000503040000020004" pitchFamily="2" charset="0"/>
              <a:ea typeface="Times New Roman" panose="02020603050405020304" pitchFamily="18" charset="0"/>
            </a:endParaRPr>
          </a:p>
          <a:p>
            <a:pPr marL="342900" lvl="0" indent="-342900" algn="just">
              <a:lnSpc>
                <a:spcPct val="115000"/>
              </a:lnSpc>
              <a:buFont typeface="+mj-lt"/>
              <a:buAutoNum type="arabicPeriod" startAt="6"/>
            </a:pPr>
            <a:r>
              <a:rPr lang="en-GB" sz="1800" dirty="0">
                <a:effectLst/>
                <a:latin typeface="Congenial" panose="02000503040000020004" pitchFamily="2" charset="0"/>
                <a:ea typeface="Yu Mincho" panose="02020400000000000000" pitchFamily="18" charset="-128"/>
              </a:rPr>
              <a:t>This pilot has demonstrated that the Youth Work Outcome and Skills Framework is a valuable tool to support shared planning and evaluation between youth work partners and schools. It also allows for accurate and meaningful skills mapping for children and young people. Professional learning and support in FVWL to increase awareness and use of the Framework should be a priority</a:t>
            </a:r>
            <a:endParaRPr lang="en-GB" sz="1800" dirty="0">
              <a:effectLst/>
              <a:latin typeface="Congenial" panose="02000503040000020004" pitchFamily="2" charset="0"/>
              <a:ea typeface="Times New Roman" panose="02020603050405020304" pitchFamily="18" charset="0"/>
            </a:endParaRPr>
          </a:p>
          <a:p>
            <a:pPr marL="342900" lvl="0" indent="-342900" algn="just">
              <a:lnSpc>
                <a:spcPct val="115000"/>
              </a:lnSpc>
              <a:buFont typeface="+mj-lt"/>
              <a:buAutoNum type="arabicPeriod" startAt="6"/>
            </a:pPr>
            <a:r>
              <a:rPr lang="en-GB" sz="1800" dirty="0">
                <a:effectLst/>
                <a:latin typeface="Congenial" panose="02000503040000020004" pitchFamily="2" charset="0"/>
                <a:ea typeface="Yu Mincho" panose="02020400000000000000" pitchFamily="18" charset="-128"/>
              </a:rPr>
              <a:t>Around half of schools are already using a range of innovative approaches to recognise and celebrate some of children and young people’s achievements. There is scope for schools and their partners to share learning on this</a:t>
            </a:r>
            <a:endParaRPr lang="en-GB" sz="1800" dirty="0">
              <a:effectLst/>
              <a:latin typeface="Congenial" panose="02000503040000020004" pitchFamily="2" charset="0"/>
              <a:ea typeface="Times New Roman" panose="02020603050405020304" pitchFamily="18" charset="0"/>
            </a:endParaRPr>
          </a:p>
          <a:p>
            <a:pPr marL="342900" lvl="0" indent="-342900" algn="just">
              <a:lnSpc>
                <a:spcPct val="115000"/>
              </a:lnSpc>
              <a:buFont typeface="+mj-lt"/>
              <a:buAutoNum type="arabicPeriod" startAt="6"/>
            </a:pPr>
            <a:r>
              <a:rPr lang="en-GB" sz="1800" dirty="0">
                <a:effectLst/>
                <a:latin typeface="Congenial" panose="02000503040000020004" pitchFamily="2" charset="0"/>
                <a:ea typeface="Yu Mincho" panose="02020400000000000000" pitchFamily="18" charset="-128"/>
              </a:rPr>
              <a:t>The Awards Network should provide a regional feedback opportunity regularly to RICs surround the data they gather and share.  Awards Network partners should capture postcode data to ensure accuracy of specific local and regional information</a:t>
            </a:r>
            <a:endParaRPr lang="en-GB" sz="1800" dirty="0">
              <a:effectLst/>
              <a:latin typeface="Congenial" panose="02000503040000020004" pitchFamily="2" charset="0"/>
              <a:ea typeface="Times New Roman" panose="02020603050405020304" pitchFamily="18" charset="0"/>
            </a:endParaRPr>
          </a:p>
        </p:txBody>
      </p:sp>
    </p:spTree>
    <p:extLst>
      <p:ext uri="{BB962C8B-B14F-4D97-AF65-F5344CB8AC3E}">
        <p14:creationId xmlns:p14="http://schemas.microsoft.com/office/powerpoint/2010/main" val="3617771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32AB8-FE08-9F58-2048-527EFEEC831F}"/>
              </a:ext>
            </a:extLst>
          </p:cNvPr>
          <p:cNvSpPr>
            <a:spLocks noGrp="1"/>
          </p:cNvSpPr>
          <p:nvPr>
            <p:ph type="title"/>
          </p:nvPr>
        </p:nvSpPr>
        <p:spPr>
          <a:xfrm>
            <a:off x="838200" y="153192"/>
            <a:ext cx="10515600" cy="1325563"/>
          </a:xfrm>
        </p:spPr>
        <p:txBody>
          <a:bodyPr/>
          <a:lstStyle/>
          <a:p>
            <a:r>
              <a:rPr lang="en-GB" b="1" dirty="0">
                <a:solidFill>
                  <a:srgbClr val="009999"/>
                </a:solidFill>
                <a:latin typeface="Congenial" panose="02000503040000020004" pitchFamily="2" charset="0"/>
              </a:rPr>
              <a:t>Our Actions</a:t>
            </a:r>
            <a:endParaRPr lang="en-GB" b="1" dirty="0"/>
          </a:p>
        </p:txBody>
      </p:sp>
      <p:sp>
        <p:nvSpPr>
          <p:cNvPr id="3" name="Content Placeholder 2">
            <a:extLst>
              <a:ext uri="{FF2B5EF4-FFF2-40B4-BE49-F238E27FC236}">
                <a16:creationId xmlns:a16="http://schemas.microsoft.com/office/drawing/2014/main" id="{3258272A-E5C7-C963-5946-9C182808F9DC}"/>
              </a:ext>
            </a:extLst>
          </p:cNvPr>
          <p:cNvSpPr>
            <a:spLocks noGrp="1"/>
          </p:cNvSpPr>
          <p:nvPr>
            <p:ph idx="1"/>
          </p:nvPr>
        </p:nvSpPr>
        <p:spPr>
          <a:xfrm>
            <a:off x="838200" y="1478755"/>
            <a:ext cx="10515600" cy="4351338"/>
          </a:xfrm>
        </p:spPr>
        <p:txBody>
          <a:bodyPr>
            <a:noAutofit/>
          </a:bodyPr>
          <a:lstStyle/>
          <a:p>
            <a:pPr marL="0" indent="0" algn="l" rtl="0" fontAlgn="base">
              <a:buNone/>
            </a:pPr>
            <a:r>
              <a:rPr lang="en-GB" sz="2000" b="1" i="0" u="none" strike="noStrike" dirty="0">
                <a:solidFill>
                  <a:srgbClr val="000000"/>
                </a:solidFill>
                <a:effectLst/>
                <a:latin typeface="Congenial" panose="02000503040000020004" pitchFamily="2" charset="0"/>
              </a:rPr>
              <a:t>In Forth Valley and West Lothian we will:</a:t>
            </a:r>
            <a:r>
              <a:rPr lang="en-US" sz="2000" b="0" i="0" dirty="0">
                <a:solidFill>
                  <a:srgbClr val="000000"/>
                </a:solidFill>
                <a:effectLst/>
                <a:latin typeface="Congenial" panose="02000503040000020004" pitchFamily="2" charset="0"/>
              </a:rPr>
              <a:t>​</a:t>
            </a:r>
          </a:p>
          <a:p>
            <a:pPr algn="l" rtl="0" fontAlgn="base">
              <a:buFont typeface="Arial" panose="020B0604020202020204" pitchFamily="34" charset="0"/>
              <a:buChar char="•"/>
            </a:pPr>
            <a:r>
              <a:rPr lang="en-GB" sz="2000" b="0" i="0" u="none" strike="noStrike" dirty="0">
                <a:solidFill>
                  <a:srgbClr val="000000"/>
                </a:solidFill>
                <a:effectLst/>
                <a:latin typeface="Congenial" panose="02000503040000020004" pitchFamily="2" charset="0"/>
              </a:rPr>
              <a:t>Share findings and practice via regional webinar</a:t>
            </a:r>
            <a:r>
              <a:rPr lang="en-GB" sz="2000" b="0" i="0" dirty="0">
                <a:solidFill>
                  <a:srgbClr val="000000"/>
                </a:solidFill>
                <a:effectLst/>
                <a:latin typeface="Congenial" panose="02000503040000020004" pitchFamily="2" charset="0"/>
              </a:rPr>
              <a:t>​ and support</a:t>
            </a:r>
          </a:p>
          <a:p>
            <a:pPr algn="l" rtl="0" fontAlgn="base">
              <a:buFont typeface="Arial" panose="020B0604020202020204" pitchFamily="34" charset="0"/>
              <a:buChar char="•"/>
            </a:pPr>
            <a:r>
              <a:rPr lang="en-GB" sz="2000" b="0" i="0" u="none" strike="noStrike" dirty="0">
                <a:solidFill>
                  <a:srgbClr val="000000"/>
                </a:solidFill>
                <a:effectLst/>
                <a:latin typeface="Congenial" panose="02000503040000020004" pitchFamily="2" charset="0"/>
              </a:rPr>
              <a:t>Using the pilot findings to inform the priorities in the </a:t>
            </a:r>
            <a:r>
              <a:rPr lang="en-GB" sz="2000" b="0" i="0" u="none" strike="noStrike" dirty="0" err="1">
                <a:solidFill>
                  <a:srgbClr val="000000"/>
                </a:solidFill>
                <a:effectLst/>
                <a:latin typeface="Congenial" panose="02000503040000020004" pitchFamily="2" charset="0"/>
              </a:rPr>
              <a:t>FV&amp;WL</a:t>
            </a:r>
            <a:r>
              <a:rPr lang="en-GB" sz="2000" b="0" i="0" u="none" strike="noStrike" dirty="0">
                <a:solidFill>
                  <a:srgbClr val="000000"/>
                </a:solidFill>
                <a:effectLst/>
                <a:latin typeface="Congenial" panose="02000503040000020004" pitchFamily="2" charset="0"/>
              </a:rPr>
              <a:t> RIC </a:t>
            </a:r>
            <a:r>
              <a:rPr lang="en-US" sz="2000" b="0" i="0" dirty="0">
                <a:solidFill>
                  <a:srgbClr val="000000"/>
                </a:solidFill>
                <a:effectLst/>
                <a:latin typeface="Congenial" panose="02000503040000020004" pitchFamily="2" charset="0"/>
              </a:rPr>
              <a:t>​</a:t>
            </a:r>
          </a:p>
          <a:p>
            <a:pPr algn="l" rtl="0" fontAlgn="base">
              <a:buFont typeface="Arial" panose="020B0604020202020204" pitchFamily="34" charset="0"/>
              <a:buChar char="•"/>
            </a:pPr>
            <a:r>
              <a:rPr lang="en-GB" sz="2000" b="0" i="0" u="none" strike="noStrike" dirty="0">
                <a:solidFill>
                  <a:srgbClr val="000000"/>
                </a:solidFill>
                <a:effectLst/>
                <a:latin typeface="Congenial" panose="02000503040000020004" pitchFamily="2" charset="0"/>
              </a:rPr>
              <a:t>Cross-sectoral professional learning: upskilling practitioners in personal achievement-based opportunities</a:t>
            </a:r>
            <a:r>
              <a:rPr lang="en-US" sz="2000" b="0" i="0" dirty="0">
                <a:solidFill>
                  <a:srgbClr val="000000"/>
                </a:solidFill>
                <a:effectLst/>
                <a:latin typeface="Congenial" panose="02000503040000020004" pitchFamily="2" charset="0"/>
              </a:rPr>
              <a:t>​</a:t>
            </a:r>
          </a:p>
          <a:p>
            <a:pPr fontAlgn="base"/>
            <a:r>
              <a:rPr lang="en-GB" sz="2000" b="0" i="0" u="none" strike="noStrike" dirty="0">
                <a:solidFill>
                  <a:srgbClr val="000000"/>
                </a:solidFill>
                <a:effectLst/>
                <a:latin typeface="Congenial" panose="02000503040000020004" pitchFamily="2" charset="0"/>
              </a:rPr>
              <a:t>Professional learning and support to utilise the Youth Work Outcome and Skills framework</a:t>
            </a:r>
            <a:r>
              <a:rPr lang="en-US" sz="2000" u="none" strike="noStrike" dirty="0">
                <a:solidFill>
                  <a:srgbClr val="000000"/>
                </a:solidFill>
                <a:latin typeface="Congenial" panose="02000503040000020004" pitchFamily="2" charset="0"/>
              </a:rPr>
              <a:t>.</a:t>
            </a:r>
            <a:endParaRPr lang="en-US" sz="2000" b="0" i="0" dirty="0">
              <a:solidFill>
                <a:srgbClr val="000000"/>
              </a:solidFill>
              <a:effectLst/>
              <a:latin typeface="Congenial" panose="02000503040000020004" pitchFamily="2" charset="0"/>
            </a:endParaRPr>
          </a:p>
          <a:p>
            <a:pPr marL="0" indent="0" algn="l" rtl="0" fontAlgn="base">
              <a:buNone/>
            </a:pPr>
            <a:endParaRPr lang="en-GB" sz="2000" b="0" i="0" dirty="0">
              <a:solidFill>
                <a:srgbClr val="000000"/>
              </a:solidFill>
              <a:effectLst/>
              <a:latin typeface="Congenial" panose="02000503040000020004" pitchFamily="2" charset="0"/>
            </a:endParaRPr>
          </a:p>
          <a:p>
            <a:pPr marL="0" indent="0" algn="l" rtl="0" fontAlgn="base">
              <a:buNone/>
            </a:pPr>
            <a:r>
              <a:rPr lang="en-GB" sz="2000" b="1" i="0" u="none" strike="noStrike" dirty="0">
                <a:solidFill>
                  <a:srgbClr val="000000"/>
                </a:solidFill>
                <a:effectLst/>
                <a:latin typeface="Congenial" panose="02000503040000020004" pitchFamily="2" charset="0"/>
              </a:rPr>
              <a:t>Nationally we will:</a:t>
            </a:r>
            <a:r>
              <a:rPr lang="en-US" sz="2000" b="0" i="0" dirty="0">
                <a:solidFill>
                  <a:srgbClr val="000000"/>
                </a:solidFill>
                <a:effectLst/>
                <a:latin typeface="Congenial" panose="02000503040000020004" pitchFamily="2" charset="0"/>
              </a:rPr>
              <a:t>​</a:t>
            </a:r>
          </a:p>
          <a:p>
            <a:pPr algn="l" rtl="0" fontAlgn="base">
              <a:buFont typeface="Arial" panose="020B0604020202020204" pitchFamily="34" charset="0"/>
              <a:buChar char="•"/>
            </a:pPr>
            <a:r>
              <a:rPr lang="en-GB" sz="2000" b="0" i="0" u="none" strike="noStrike" dirty="0">
                <a:solidFill>
                  <a:srgbClr val="000000"/>
                </a:solidFill>
                <a:effectLst/>
                <a:latin typeface="Congenial" panose="02000503040000020004" pitchFamily="2" charset="0"/>
              </a:rPr>
              <a:t>Share findings with Scottish Government policy teams </a:t>
            </a:r>
            <a:r>
              <a:rPr lang="en-US" sz="2000" b="0" i="0" dirty="0">
                <a:solidFill>
                  <a:srgbClr val="000000"/>
                </a:solidFill>
                <a:effectLst/>
                <a:latin typeface="Congenial" panose="02000503040000020004" pitchFamily="2" charset="0"/>
              </a:rPr>
              <a:t>​</a:t>
            </a:r>
          </a:p>
          <a:p>
            <a:pPr algn="l" rtl="0" fontAlgn="base">
              <a:buFont typeface="Arial" panose="020B0604020202020204" pitchFamily="34" charset="0"/>
              <a:buChar char="•"/>
            </a:pPr>
            <a:r>
              <a:rPr lang="en-GB" sz="2000" b="0" i="0" u="none" strike="noStrike" dirty="0">
                <a:solidFill>
                  <a:srgbClr val="000000"/>
                </a:solidFill>
                <a:effectLst/>
                <a:latin typeface="Congenial" panose="02000503040000020004" pitchFamily="2" charset="0"/>
              </a:rPr>
              <a:t>Inform direction of national work around measuring attainment; Profiling; and the 'value' placed on achievements</a:t>
            </a:r>
            <a:r>
              <a:rPr lang="en-GB" sz="2000" b="0" i="0" dirty="0">
                <a:solidFill>
                  <a:srgbClr val="000000"/>
                </a:solidFill>
                <a:effectLst/>
                <a:latin typeface="Congenial" panose="02000503040000020004" pitchFamily="2" charset="0"/>
              </a:rPr>
              <a:t>​</a:t>
            </a:r>
          </a:p>
          <a:p>
            <a:pPr algn="l" rtl="0" fontAlgn="base">
              <a:buFont typeface="Arial" panose="020B0604020202020204" pitchFamily="34" charset="0"/>
              <a:buChar char="•"/>
            </a:pPr>
            <a:r>
              <a:rPr lang="en-GB" sz="2000" b="0" i="0" u="none" strike="noStrike" dirty="0">
                <a:solidFill>
                  <a:srgbClr val="000000"/>
                </a:solidFill>
                <a:effectLst/>
                <a:latin typeface="Congenial" panose="02000503040000020004" pitchFamily="2" charset="0"/>
              </a:rPr>
              <a:t>Feed findings into the review of Insight and other steps towards education reform</a:t>
            </a:r>
            <a:r>
              <a:rPr lang="en-US" sz="2000" b="0" i="0" dirty="0">
                <a:solidFill>
                  <a:srgbClr val="000000"/>
                </a:solidFill>
                <a:effectLst/>
                <a:latin typeface="Congenial" panose="02000503040000020004" pitchFamily="2" charset="0"/>
              </a:rPr>
              <a:t>​</a:t>
            </a:r>
          </a:p>
          <a:p>
            <a:endParaRPr lang="en-GB" sz="2000" dirty="0">
              <a:latin typeface="Congenial" panose="02000503040000020004" pitchFamily="2" charset="0"/>
            </a:endParaRPr>
          </a:p>
        </p:txBody>
      </p:sp>
    </p:spTree>
    <p:extLst>
      <p:ext uri="{BB962C8B-B14F-4D97-AF65-F5344CB8AC3E}">
        <p14:creationId xmlns:p14="http://schemas.microsoft.com/office/powerpoint/2010/main" val="1346260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9C25B-E442-1399-D147-CE139922F0FF}"/>
              </a:ext>
            </a:extLst>
          </p:cNvPr>
          <p:cNvSpPr>
            <a:spLocks noGrp="1"/>
          </p:cNvSpPr>
          <p:nvPr>
            <p:ph type="title"/>
          </p:nvPr>
        </p:nvSpPr>
        <p:spPr>
          <a:xfrm>
            <a:off x="838200" y="451300"/>
            <a:ext cx="5683370" cy="1325563"/>
          </a:xfrm>
        </p:spPr>
        <p:txBody>
          <a:bodyPr>
            <a:normAutofit fontScale="90000"/>
          </a:bodyPr>
          <a:lstStyle/>
          <a:p>
            <a:pPr algn="ctr"/>
            <a:r>
              <a:rPr lang="en-GB" sz="3000" b="1" dirty="0">
                <a:solidFill>
                  <a:srgbClr val="0070C0"/>
                </a:solidFill>
                <a:latin typeface="Congenial" panose="02000503040000020004" pitchFamily="2" charset="0"/>
                <a:cs typeface="Calibri"/>
              </a:rPr>
              <a:t>It’s Our Future: Report of the Independent Review of Qualifications and Assessment</a:t>
            </a:r>
            <a:endParaRPr lang="en-GB" sz="3000" dirty="0">
              <a:solidFill>
                <a:srgbClr val="0070C0"/>
              </a:solidFill>
            </a:endParaRPr>
          </a:p>
        </p:txBody>
      </p:sp>
      <p:sp>
        <p:nvSpPr>
          <p:cNvPr id="3" name="Content Placeholder 2">
            <a:extLst>
              <a:ext uri="{FF2B5EF4-FFF2-40B4-BE49-F238E27FC236}">
                <a16:creationId xmlns:a16="http://schemas.microsoft.com/office/drawing/2014/main" id="{ED810812-0455-21F1-A17B-8BEB4740ABD1}"/>
              </a:ext>
            </a:extLst>
          </p:cNvPr>
          <p:cNvSpPr>
            <a:spLocks noGrp="1"/>
          </p:cNvSpPr>
          <p:nvPr>
            <p:ph idx="1"/>
          </p:nvPr>
        </p:nvSpPr>
        <p:spPr>
          <a:xfrm>
            <a:off x="838200" y="2208362"/>
            <a:ext cx="5528094" cy="3968601"/>
          </a:xfrm>
        </p:spPr>
        <p:txBody>
          <a:bodyPr vert="horz" lIns="91440" tIns="45720" rIns="91440" bIns="45720" rtlCol="0" anchor="t">
            <a:normAutofit fontScale="92500" lnSpcReduction="10000"/>
          </a:bodyPr>
          <a:lstStyle/>
          <a:p>
            <a:pPr marL="0" indent="0" algn="ctr">
              <a:buNone/>
            </a:pPr>
            <a:r>
              <a:rPr lang="en-GB" sz="2400" dirty="0">
                <a:latin typeface="Congenial" panose="02000503040000020004" pitchFamily="2" charset="0"/>
              </a:rPr>
              <a:t>“To ensure that the importance of this area of work is recognised, is well co-ordinated and has status, a promoted post should be established for those leading this work in schools and colleges.” </a:t>
            </a:r>
            <a:endParaRPr lang="en-GB" sz="2400" dirty="0">
              <a:latin typeface="Congenial" panose="02000503040000020004" pitchFamily="2" charset="0"/>
              <a:cs typeface="Calibri"/>
            </a:endParaRPr>
          </a:p>
          <a:p>
            <a:pPr marL="0" indent="0" algn="ctr">
              <a:buNone/>
            </a:pPr>
            <a:endParaRPr lang="en-GB" sz="2400" dirty="0">
              <a:latin typeface="Congenial" panose="02000503040000020004" pitchFamily="2" charset="0"/>
            </a:endParaRPr>
          </a:p>
          <a:p>
            <a:pPr marL="0" indent="0" algn="ctr">
              <a:buNone/>
            </a:pPr>
            <a:r>
              <a:rPr lang="en-GB" sz="2400" dirty="0">
                <a:latin typeface="Congenial" panose="02000503040000020004" pitchFamily="2" charset="0"/>
              </a:rPr>
              <a:t>“While information on learners’ </a:t>
            </a:r>
            <a:r>
              <a:rPr lang="en-GB" sz="2400" dirty="0" err="1">
                <a:latin typeface="Congenial" panose="02000503040000020004" pitchFamily="2" charset="0"/>
              </a:rPr>
              <a:t>out-of</a:t>
            </a:r>
            <a:r>
              <a:rPr lang="en-GB" sz="2400" dirty="0">
                <a:latin typeface="Congenial" panose="02000503040000020004" pitchFamily="2" charset="0"/>
              </a:rPr>
              <a:t> school achievement would be valuable if dependable, it should not be collected by teachers as this would provide added pressure to an already heavy workload.”</a:t>
            </a:r>
            <a:endParaRPr lang="en-GB" sz="2400" dirty="0">
              <a:latin typeface="Congenial" panose="02000503040000020004" pitchFamily="2" charset="0"/>
              <a:cs typeface="Calibri"/>
            </a:endParaRPr>
          </a:p>
        </p:txBody>
      </p:sp>
      <p:pic>
        <p:nvPicPr>
          <p:cNvPr id="5" name="Picture 4">
            <a:extLst>
              <a:ext uri="{FF2B5EF4-FFF2-40B4-BE49-F238E27FC236}">
                <a16:creationId xmlns:a16="http://schemas.microsoft.com/office/drawing/2014/main" id="{A7796E0C-271E-8445-5563-358105B0FBE5}"/>
              </a:ext>
            </a:extLst>
          </p:cNvPr>
          <p:cNvPicPr>
            <a:picLocks noChangeAspect="1"/>
          </p:cNvPicPr>
          <p:nvPr/>
        </p:nvPicPr>
        <p:blipFill>
          <a:blip r:embed="rId2"/>
          <a:stretch>
            <a:fillRect/>
          </a:stretch>
        </p:blipFill>
        <p:spPr>
          <a:xfrm>
            <a:off x="7061791" y="0"/>
            <a:ext cx="5130209" cy="6858000"/>
          </a:xfrm>
          <a:prstGeom prst="rect">
            <a:avLst/>
          </a:prstGeom>
        </p:spPr>
      </p:pic>
    </p:spTree>
    <p:extLst>
      <p:ext uri="{BB962C8B-B14F-4D97-AF65-F5344CB8AC3E}">
        <p14:creationId xmlns:p14="http://schemas.microsoft.com/office/powerpoint/2010/main" val="2823021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9EA516-6304-4D70-9FFD-41375D9C6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8038" y="2764586"/>
            <a:ext cx="4735091" cy="1332630"/>
          </a:xfrm>
          <a:prstGeom prst="rect">
            <a:avLst/>
          </a:prstGeom>
        </p:spPr>
      </p:pic>
      <p:sp>
        <p:nvSpPr>
          <p:cNvPr id="30" name="Rectangle 29">
            <a:extLst>
              <a:ext uri="{FF2B5EF4-FFF2-40B4-BE49-F238E27FC236}">
                <a16:creationId xmlns:a16="http://schemas.microsoft.com/office/drawing/2014/main" id="{23CA6497-9737-4876-A755-911228651B9E}"/>
              </a:ext>
            </a:extLst>
          </p:cNvPr>
          <p:cNvSpPr/>
          <p:nvPr/>
        </p:nvSpPr>
        <p:spPr>
          <a:xfrm>
            <a:off x="-362028" y="0"/>
            <a:ext cx="6458028" cy="6864803"/>
          </a:xfrm>
          <a:prstGeom prst="rect">
            <a:avLst/>
          </a:prstGeom>
          <a:solidFill>
            <a:srgbClr val="1650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80F1A87-0BB0-478F-A51F-D8B4D5B7FA9B}"/>
              </a:ext>
            </a:extLst>
          </p:cNvPr>
          <p:cNvSpPr txBox="1"/>
          <p:nvPr/>
        </p:nvSpPr>
        <p:spPr>
          <a:xfrm>
            <a:off x="-222033" y="1243786"/>
            <a:ext cx="6178037"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alano Grotesque Alt Medium" panose="00000600000000000000" pitchFamily="50" charset="0"/>
                <a:ea typeface="+mn-ea"/>
                <a:cs typeface="+mn-cs"/>
              </a:rPr>
              <a:t>Attainment and Achievement – learning from youth work and school partnerships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alano Grotesque Alt Medium" panose="000006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alano Grotesque Alt Medium" panose="000006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alano Grotesque Alt Medium" panose="00000600000000000000" pitchFamily="50" charset="0"/>
                <a:ea typeface="+mn-ea"/>
                <a:cs typeface="+mn-cs"/>
              </a:rPr>
              <a:t>Marielle Bruce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alano Grotesque Alt Medium" panose="00000600000000000000" pitchFamily="50" charset="0"/>
                <a:ea typeface="+mn-ea"/>
                <a:cs typeface="+mn-cs"/>
              </a:rPr>
              <a:t>Youth Work &amp; Schools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alano Grotesque Alt Medium" panose="00000600000000000000" pitchFamily="50" charset="0"/>
                <a:ea typeface="+mn-ea"/>
                <a:cs typeface="+mn-cs"/>
              </a:rPr>
              <a:t>YouthLink Scotland</a:t>
            </a:r>
          </a:p>
        </p:txBody>
      </p:sp>
      <p:sp>
        <p:nvSpPr>
          <p:cNvPr id="4" name="TextBox 3">
            <a:extLst>
              <a:ext uri="{FF2B5EF4-FFF2-40B4-BE49-F238E27FC236}">
                <a16:creationId xmlns:a16="http://schemas.microsoft.com/office/drawing/2014/main" id="{414FD971-B589-582C-AA18-B9D540F2D1B9}"/>
              </a:ext>
            </a:extLst>
          </p:cNvPr>
          <p:cNvSpPr txBox="1"/>
          <p:nvPr/>
        </p:nvSpPr>
        <p:spPr>
          <a:xfrm>
            <a:off x="3339353" y="4213413"/>
            <a:ext cx="1159808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11920"/>
                </a:solidFill>
                <a:effectLst/>
                <a:uLnTx/>
                <a:uFillTx/>
                <a:latin typeface="Galano Grotesque Alt SemiBold"/>
                <a:ea typeface="+mn-ea"/>
                <a:cs typeface="Calibri"/>
              </a:rPr>
              <a:t>The national agency for youth work</a:t>
            </a:r>
          </a:p>
        </p:txBody>
      </p:sp>
    </p:spTree>
    <p:extLst>
      <p:ext uri="{BB962C8B-B14F-4D97-AF65-F5344CB8AC3E}">
        <p14:creationId xmlns:p14="http://schemas.microsoft.com/office/powerpoint/2010/main" val="886607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F56FAA67-1E3D-842C-7626-99B3F573B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372" y="5802725"/>
            <a:ext cx="2729719" cy="768244"/>
          </a:xfrm>
          <a:prstGeom prst="rect">
            <a:avLst/>
          </a:prstGeom>
        </p:spPr>
      </p:pic>
      <p:sp>
        <p:nvSpPr>
          <p:cNvPr id="12" name="Rectangle 11">
            <a:extLst>
              <a:ext uri="{FF2B5EF4-FFF2-40B4-BE49-F238E27FC236}">
                <a16:creationId xmlns:a16="http://schemas.microsoft.com/office/drawing/2014/main" id="{337BD935-919F-4476-B9E4-2EC049BC9138}"/>
              </a:ext>
            </a:extLst>
          </p:cNvPr>
          <p:cNvSpPr/>
          <p:nvPr/>
        </p:nvSpPr>
        <p:spPr>
          <a:xfrm>
            <a:off x="857384" y="430483"/>
            <a:ext cx="10477232"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YouthLink Scotland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Scottish Attainment Challenge national </a:t>
            </a:r>
            <a:r>
              <a:rPr kumimoji="0" lang="en-US" sz="3600" b="1" i="0" u="none" strike="noStrike" kern="1200" cap="none" spc="0" normalizeH="0" baseline="0" noProof="0" dirty="0" err="1">
                <a:ln>
                  <a:noFill/>
                </a:ln>
                <a:solidFill>
                  <a:prstClr val="black"/>
                </a:solidFill>
                <a:effectLst/>
                <a:uLnTx/>
                <a:uFillTx/>
                <a:latin typeface="Galano Grotesque Alt Medium" panose="00000600000000000000" pitchFamily="50" charset="0"/>
                <a:ea typeface="+mn-ea"/>
                <a:cs typeface="+mn-cs"/>
              </a:rPr>
              <a:t>programme</a:t>
            </a:r>
            <a:endParaRPr kumimoji="0" lang="en-US" sz="3600" b="1"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endParaRPr>
          </a:p>
        </p:txBody>
      </p:sp>
      <p:pic>
        <p:nvPicPr>
          <p:cNvPr id="3" name="Picture 2">
            <a:extLst>
              <a:ext uri="{FF2B5EF4-FFF2-40B4-BE49-F238E27FC236}">
                <a16:creationId xmlns:a16="http://schemas.microsoft.com/office/drawing/2014/main" id="{0FE7F161-1AB7-447F-BA3B-F03B921AE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20" y="5526849"/>
            <a:ext cx="2612136" cy="1316736"/>
          </a:xfrm>
          <a:prstGeom prst="rect">
            <a:avLst/>
          </a:prstGeom>
        </p:spPr>
      </p:pic>
      <p:sp>
        <p:nvSpPr>
          <p:cNvPr id="8" name="Rectangle 7">
            <a:extLst>
              <a:ext uri="{FF2B5EF4-FFF2-40B4-BE49-F238E27FC236}">
                <a16:creationId xmlns:a16="http://schemas.microsoft.com/office/drawing/2014/main" id="{284ECEDF-21A0-4429-90B8-5E7297361E98}"/>
              </a:ext>
            </a:extLst>
          </p:cNvPr>
          <p:cNvSpPr/>
          <p:nvPr/>
        </p:nvSpPr>
        <p:spPr>
          <a:xfrm>
            <a:off x="1231756" y="1870109"/>
            <a:ext cx="9877646" cy="286232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Our intended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 part of the education system, young people have access to effective support and learning through youth work both in school and in their communities, which is improving outcomes and accelerating progress towards tackling the poverty-related attainment gap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Sustainable, effective collaboration between youth work and schools.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education system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recognises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values young people’s achievements and development of skills, including opportunities for learning in the community and/or in collaboration with youth work.</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042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F56FAA67-1E3D-842C-7626-99B3F573B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372" y="5802725"/>
            <a:ext cx="2729719" cy="768244"/>
          </a:xfrm>
          <a:prstGeom prst="rect">
            <a:avLst/>
          </a:prstGeom>
        </p:spPr>
      </p:pic>
      <p:sp>
        <p:nvSpPr>
          <p:cNvPr id="12" name="Rectangle 11">
            <a:extLst>
              <a:ext uri="{FF2B5EF4-FFF2-40B4-BE49-F238E27FC236}">
                <a16:creationId xmlns:a16="http://schemas.microsoft.com/office/drawing/2014/main" id="{337BD935-919F-4476-B9E4-2EC049BC9138}"/>
              </a:ext>
            </a:extLst>
          </p:cNvPr>
          <p:cNvSpPr/>
          <p:nvPr/>
        </p:nvSpPr>
        <p:spPr>
          <a:xfrm>
            <a:off x="857384" y="430483"/>
            <a:ext cx="1047723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Youth Work and education</a:t>
            </a:r>
          </a:p>
        </p:txBody>
      </p:sp>
      <p:pic>
        <p:nvPicPr>
          <p:cNvPr id="3" name="Picture 2">
            <a:extLst>
              <a:ext uri="{FF2B5EF4-FFF2-40B4-BE49-F238E27FC236}">
                <a16:creationId xmlns:a16="http://schemas.microsoft.com/office/drawing/2014/main" id="{0FE7F161-1AB7-447F-BA3B-F03B921AE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09" y="5501532"/>
            <a:ext cx="2355245" cy="1187241"/>
          </a:xfrm>
          <a:prstGeom prst="rect">
            <a:avLst/>
          </a:prstGeom>
        </p:spPr>
      </p:pic>
      <p:sp>
        <p:nvSpPr>
          <p:cNvPr id="6" name="Rectangle 5">
            <a:extLst>
              <a:ext uri="{FF2B5EF4-FFF2-40B4-BE49-F238E27FC236}">
                <a16:creationId xmlns:a16="http://schemas.microsoft.com/office/drawing/2014/main" id="{05A85926-CD3D-4305-BEB1-F6695C78BA79}"/>
              </a:ext>
            </a:extLst>
          </p:cNvPr>
          <p:cNvSpPr/>
          <p:nvPr/>
        </p:nvSpPr>
        <p:spPr>
          <a:xfrm>
            <a:off x="1548882" y="1486150"/>
            <a:ext cx="9227148" cy="33239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V Boli" panose="02000500030200090000" pitchFamily="2" charset="0"/>
                <a:ea typeface="+mn-ea"/>
                <a:cs typeface="+mn-cs"/>
              </a:rPr>
              <a:t>Alongside schools, youth work improves the wellbeing, readiness to learn and educational outcomes of children and young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V Boli" panose="0200050003020009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https://www.gov.scot/publications/pupil-equity-funding-national-operational-guidance-2023/</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12 Akzidenz Grotesk** Roman   05003"/>
                <a:ea typeface="+mn-ea"/>
                <a:cs typeface="+mn-cs"/>
              </a:rPr>
              <a:t>Youth work offers young people opportunities for personal learning and achievement, within school and in the wider community. Personal learning helps young people to develop knowledge, attitudes and skills for learning, life and work. This can be an important pathway to support engagement and raise attainment within the context of the SAC. </a:t>
            </a:r>
            <a:endParaRPr kumimoji="0" lang="en-GB" sz="1800" b="0" i="0" u="none" strike="noStrike" kern="1200" cap="none" spc="0" normalizeH="0" baseline="0" noProof="0" dirty="0">
              <a:ln>
                <a:noFill/>
              </a:ln>
              <a:solidFill>
                <a:prstClr val="black"/>
              </a:solidFill>
              <a:effectLst/>
              <a:uLnTx/>
              <a:uFillTx/>
              <a:latin typeface="12 Akzidenz Grotesk** Roman   05003"/>
              <a:ea typeface="+mn-ea"/>
              <a:cs typeface="+mn-cs"/>
            </a:endParaRPr>
          </a:p>
        </p:txBody>
      </p:sp>
    </p:spTree>
    <p:extLst>
      <p:ext uri="{BB962C8B-B14F-4D97-AF65-F5344CB8AC3E}">
        <p14:creationId xmlns:p14="http://schemas.microsoft.com/office/powerpoint/2010/main" val="162751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F56FAA67-1E3D-842C-7626-99B3F573B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372" y="5802725"/>
            <a:ext cx="2729719" cy="768244"/>
          </a:xfrm>
          <a:prstGeom prst="rect">
            <a:avLst/>
          </a:prstGeom>
        </p:spPr>
      </p:pic>
      <p:sp>
        <p:nvSpPr>
          <p:cNvPr id="12" name="Rectangle 11">
            <a:extLst>
              <a:ext uri="{FF2B5EF4-FFF2-40B4-BE49-F238E27FC236}">
                <a16:creationId xmlns:a16="http://schemas.microsoft.com/office/drawing/2014/main" id="{337BD935-919F-4476-B9E4-2EC049BC9138}"/>
              </a:ext>
            </a:extLst>
          </p:cNvPr>
          <p:cNvSpPr/>
          <p:nvPr/>
        </p:nvSpPr>
        <p:spPr>
          <a:xfrm>
            <a:off x="857384" y="430483"/>
            <a:ext cx="1047723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12 Akzidenz Grotesk** Roman   05003"/>
                <a:ea typeface="+mn-ea"/>
                <a:cs typeface="+mn-cs"/>
              </a:rPr>
              <a:t>Recognising</a:t>
            </a:r>
            <a:r>
              <a:rPr kumimoji="0" lang="en-US" sz="2000" b="1" i="0" u="none" strike="noStrike" kern="1200" cap="none" spc="0" normalizeH="0" baseline="0" noProof="0" dirty="0">
                <a:ln>
                  <a:noFill/>
                </a:ln>
                <a:solidFill>
                  <a:prstClr val="black"/>
                </a:solidFill>
                <a:effectLst/>
                <a:uLnTx/>
                <a:uFillTx/>
                <a:latin typeface="12 Akzidenz Grotesk** Roman   05003"/>
                <a:ea typeface="+mn-ea"/>
                <a:cs typeface="+mn-cs"/>
              </a:rPr>
              <a:t> Achievement: Views of young people in the National Discussion</a:t>
            </a:r>
          </a:p>
        </p:txBody>
      </p:sp>
      <p:pic>
        <p:nvPicPr>
          <p:cNvPr id="3" name="Picture 2">
            <a:extLst>
              <a:ext uri="{FF2B5EF4-FFF2-40B4-BE49-F238E27FC236}">
                <a16:creationId xmlns:a16="http://schemas.microsoft.com/office/drawing/2014/main" id="{0FE7F161-1AB7-447F-BA3B-F03B921AE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93" y="5254233"/>
            <a:ext cx="2612136" cy="1316736"/>
          </a:xfrm>
          <a:prstGeom prst="rect">
            <a:avLst/>
          </a:prstGeom>
        </p:spPr>
      </p:pic>
      <p:sp>
        <p:nvSpPr>
          <p:cNvPr id="6" name="Rectangle 5">
            <a:extLst>
              <a:ext uri="{FF2B5EF4-FFF2-40B4-BE49-F238E27FC236}">
                <a16:creationId xmlns:a16="http://schemas.microsoft.com/office/drawing/2014/main" id="{05A85926-CD3D-4305-BEB1-F6695C78BA79}"/>
              </a:ext>
            </a:extLst>
          </p:cNvPr>
          <p:cNvSpPr/>
          <p:nvPr/>
        </p:nvSpPr>
        <p:spPr>
          <a:xfrm>
            <a:off x="1357505" y="1274722"/>
            <a:ext cx="8640147"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12 Akzidenz Grotesk** Roman   05003"/>
                <a:ea typeface="+mn-ea"/>
                <a:cs typeface="+mn-cs"/>
              </a:rPr>
              <a:t>Over 700 young people taking part in youth work said: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12 Akzidenz Grotesk** Roman   050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12 Akzidenz Grotesk** Roman   05003"/>
                <a:ea typeface="+mn-ea"/>
                <a:cs typeface="+mn-cs"/>
              </a:rPr>
              <a:t>Youth work is part of their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12 Akzidenz Grotesk** Roman   050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12 Akzidenz Grotesk** Roman   05003"/>
                <a:ea typeface="+mn-ea"/>
                <a:cs typeface="+mn-cs"/>
              </a:rPr>
              <a:t>It helps them engage with learning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12 Akzidenz Grotesk** Roman   05003"/>
                <a:ea typeface="+mn-ea"/>
                <a:cs typeface="+mn-cs"/>
              </a:rPr>
              <a:t>The relationship with a youth worker is key and the non-formal, youth work approach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12 Akzidenz Grotesk** Roman   05003"/>
                <a:ea typeface="+mn-ea"/>
                <a:cs typeface="+mn-cs"/>
              </a:rPr>
              <a:t>Youth work helps young people develop </a:t>
            </a:r>
            <a:r>
              <a:rPr kumimoji="0" lang="en-US" sz="1800" b="0" i="0" u="none" strike="noStrike" kern="1200" cap="none" spc="0" normalizeH="0" baseline="0" noProof="0" dirty="0" err="1">
                <a:ln>
                  <a:noFill/>
                </a:ln>
                <a:solidFill>
                  <a:prstClr val="black"/>
                </a:solidFill>
                <a:effectLst/>
                <a:uLnTx/>
                <a:uFillTx/>
                <a:latin typeface="12 Akzidenz Grotesk** Roman   05003"/>
                <a:ea typeface="+mn-ea"/>
                <a:cs typeface="+mn-cs"/>
              </a:rPr>
              <a:t>CfE</a:t>
            </a:r>
            <a:r>
              <a:rPr kumimoji="0" lang="en-US" sz="1800" b="0" i="0" u="none" strike="noStrike" kern="1200" cap="none" spc="0" normalizeH="0" baseline="0" noProof="0" dirty="0">
                <a:ln>
                  <a:noFill/>
                </a:ln>
                <a:solidFill>
                  <a:prstClr val="black"/>
                </a:solidFill>
                <a:effectLst/>
                <a:uLnTx/>
                <a:uFillTx/>
                <a:latin typeface="12 Akzidenz Grotesk** Roman   05003"/>
                <a:ea typeface="+mn-ea"/>
                <a:cs typeface="+mn-cs"/>
              </a:rPr>
              <a:t> capacities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12 Akzidenz Grotesk** Roman   05003"/>
                <a:ea typeface="+mn-ea"/>
                <a:cs typeface="+mn-cs"/>
              </a:rPr>
              <a:t>And ‘life relevant’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12 Akzidenz Grotesk** Roman   050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12 Akzidenz Grotesk** Roman   05003"/>
                <a:ea typeface="+mn-ea"/>
                <a:cs typeface="+mn-cs"/>
              </a:rPr>
              <a:t>83% of young people said their skills, qualities, experiences and achievements gained through youth work were very important or important to their future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12 Akzidenz Grotesk** Roman   050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12 Akzidenz Grotesk** Roman   05003"/>
                <a:ea typeface="+mn-ea"/>
                <a:cs typeface="+mn-cs"/>
              </a:rPr>
              <a:t>88% of young people said their skills and achievements through youth work should be recorded and acknowledged alongside formal qualifications</a:t>
            </a:r>
          </a:p>
        </p:txBody>
      </p:sp>
    </p:spTree>
    <p:extLst>
      <p:ext uri="{BB962C8B-B14F-4D97-AF65-F5344CB8AC3E}">
        <p14:creationId xmlns:p14="http://schemas.microsoft.com/office/powerpoint/2010/main" val="1789255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F56FAA67-1E3D-842C-7626-99B3F573B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372" y="5802725"/>
            <a:ext cx="2729719" cy="768244"/>
          </a:xfrm>
          <a:prstGeom prst="rect">
            <a:avLst/>
          </a:prstGeom>
        </p:spPr>
      </p:pic>
      <p:sp>
        <p:nvSpPr>
          <p:cNvPr id="12" name="Rectangle 11">
            <a:extLst>
              <a:ext uri="{FF2B5EF4-FFF2-40B4-BE49-F238E27FC236}">
                <a16:creationId xmlns:a16="http://schemas.microsoft.com/office/drawing/2014/main" id="{337BD935-919F-4476-B9E4-2EC049BC9138}"/>
              </a:ext>
            </a:extLst>
          </p:cNvPr>
          <p:cNvSpPr/>
          <p:nvPr/>
        </p:nvSpPr>
        <p:spPr>
          <a:xfrm>
            <a:off x="857384" y="430483"/>
            <a:ext cx="1047723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12 Akzidenz Grotesk** Roman   05003"/>
                <a:ea typeface="+mn-ea"/>
                <a:cs typeface="+mn-cs"/>
              </a:rPr>
              <a:t>Recognising</a:t>
            </a:r>
            <a:r>
              <a:rPr kumimoji="0" lang="en-US" sz="2000" b="1" i="0" u="none" strike="noStrike" kern="1200" cap="none" spc="0" normalizeH="0" baseline="0" noProof="0" dirty="0">
                <a:ln>
                  <a:noFill/>
                </a:ln>
                <a:solidFill>
                  <a:prstClr val="black"/>
                </a:solidFill>
                <a:effectLst/>
                <a:uLnTx/>
                <a:uFillTx/>
                <a:latin typeface="12 Akzidenz Grotesk** Roman   05003"/>
                <a:ea typeface="+mn-ea"/>
                <a:cs typeface="+mn-cs"/>
              </a:rPr>
              <a:t> and Recording Achievement in Forth Valley and West Lothian: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12 Akzidenz Grotesk** Roman   05003"/>
                <a:ea typeface="+mn-ea"/>
                <a:cs typeface="+mn-cs"/>
              </a:rPr>
              <a:t>Reflections on Practice from Youth Workers and Young People Participating in Youth Work </a:t>
            </a:r>
          </a:p>
        </p:txBody>
      </p:sp>
      <p:pic>
        <p:nvPicPr>
          <p:cNvPr id="3" name="Picture 2">
            <a:extLst>
              <a:ext uri="{FF2B5EF4-FFF2-40B4-BE49-F238E27FC236}">
                <a16:creationId xmlns:a16="http://schemas.microsoft.com/office/drawing/2014/main" id="{0FE7F161-1AB7-447F-BA3B-F03B921AE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497" y="5517587"/>
            <a:ext cx="2139609" cy="1078543"/>
          </a:xfrm>
          <a:prstGeom prst="rect">
            <a:avLst/>
          </a:prstGeom>
        </p:spPr>
      </p:pic>
      <p:sp>
        <p:nvSpPr>
          <p:cNvPr id="6" name="Rectangle 5">
            <a:extLst>
              <a:ext uri="{FF2B5EF4-FFF2-40B4-BE49-F238E27FC236}">
                <a16:creationId xmlns:a16="http://schemas.microsoft.com/office/drawing/2014/main" id="{05A85926-CD3D-4305-BEB1-F6695C78BA79}"/>
              </a:ext>
            </a:extLst>
          </p:cNvPr>
          <p:cNvSpPr/>
          <p:nvPr/>
        </p:nvSpPr>
        <p:spPr>
          <a:xfrm>
            <a:off x="1539551" y="1467488"/>
            <a:ext cx="9201755" cy="48013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12 Akzidenz Grotesk** Roman   05003"/>
                <a:ea typeface="+mn-ea"/>
                <a:cs typeface="+mn-cs"/>
              </a:rPr>
              <a:t>Youth workers believe they help young people to notice and value a wide range of personal achievements.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12 Akzidenz Grotesk** Roman   050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12 Akzidenz Grotesk** Roman   05003"/>
                <a:ea typeface="+mn-ea"/>
                <a:cs typeface="+mn-cs"/>
              </a:rPr>
              <a:t>Both youth workers and young people say that some of the most important steps that young people take in youth work – especially early in their youth work journey – are acknowledged and celebrated in a youth work setting.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12 Akzidenz Grotesk** Roman   050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12 Akzidenz Grotesk** Roman   05003"/>
                <a:ea typeface="+mn-ea"/>
                <a:cs typeface="+mn-cs"/>
              </a:rPr>
              <a:t>Youth workers value the focus and structure offered by youth awards and SQA accredited qualifications to support learning and recognition of achievement. However, other approaches and tools are needed too: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12 Akzidenz Grotesk** Roman   050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12 Akzidenz Grotesk** Roman   05003"/>
                <a:ea typeface="+mn-ea"/>
                <a:cs typeface="+mn-cs"/>
              </a:rPr>
              <a:t>“We only use accredited learning where it’s appropriate – gaining accreditation is never the purpose – it’s primarily about the skills.”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11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895C3-A47C-5B4E-1EF7-6D4D896F2D63}"/>
              </a:ext>
            </a:extLst>
          </p:cNvPr>
          <p:cNvSpPr>
            <a:spLocks noGrp="1"/>
          </p:cNvSpPr>
          <p:nvPr>
            <p:ph type="title"/>
          </p:nvPr>
        </p:nvSpPr>
        <p:spPr/>
        <p:txBody>
          <a:bodyPr/>
          <a:lstStyle/>
          <a:p>
            <a:r>
              <a:rPr lang="en-GB" dirty="0">
                <a:latin typeface="Congenial" panose="02000503040000020004" pitchFamily="2" charset="0"/>
              </a:rPr>
              <a:t>Achievement</a:t>
            </a:r>
          </a:p>
        </p:txBody>
      </p:sp>
      <p:sp>
        <p:nvSpPr>
          <p:cNvPr id="3" name="Content Placeholder 2">
            <a:extLst>
              <a:ext uri="{FF2B5EF4-FFF2-40B4-BE49-F238E27FC236}">
                <a16:creationId xmlns:a16="http://schemas.microsoft.com/office/drawing/2014/main" id="{AC473088-4D7C-E060-9F32-BEE84146D7DE}"/>
              </a:ext>
            </a:extLst>
          </p:cNvPr>
          <p:cNvSpPr>
            <a:spLocks noGrp="1"/>
          </p:cNvSpPr>
          <p:nvPr>
            <p:ph idx="1"/>
          </p:nvPr>
        </p:nvSpPr>
        <p:spPr/>
        <p:txBody>
          <a:bodyPr/>
          <a:lstStyle/>
          <a:p>
            <a:r>
              <a:rPr lang="en-GB" dirty="0">
                <a:latin typeface="Congenial" panose="02000503040000020004" pitchFamily="2" charset="0"/>
              </a:rPr>
              <a:t>When was the last time you achieved something?</a:t>
            </a:r>
          </a:p>
          <a:p>
            <a:r>
              <a:rPr lang="en-GB" dirty="0">
                <a:latin typeface="Congenial" panose="02000503040000020004" pitchFamily="2" charset="0"/>
              </a:rPr>
              <a:t>How did it make you feel?</a:t>
            </a:r>
          </a:p>
        </p:txBody>
      </p:sp>
      <p:sp>
        <p:nvSpPr>
          <p:cNvPr id="4" name="Rectangle: Rounded Corners 3">
            <a:extLst>
              <a:ext uri="{FF2B5EF4-FFF2-40B4-BE49-F238E27FC236}">
                <a16:creationId xmlns:a16="http://schemas.microsoft.com/office/drawing/2014/main" id="{441B55A6-253E-C5B7-F9E5-84EB287EEB24}"/>
              </a:ext>
            </a:extLst>
          </p:cNvPr>
          <p:cNvSpPr/>
          <p:nvPr/>
        </p:nvSpPr>
        <p:spPr>
          <a:xfrm>
            <a:off x="914400" y="1407560"/>
            <a:ext cx="10515600" cy="45719"/>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qr code with black squares&#10;&#10;Description automatically generated">
            <a:extLst>
              <a:ext uri="{FF2B5EF4-FFF2-40B4-BE49-F238E27FC236}">
                <a16:creationId xmlns:a16="http://schemas.microsoft.com/office/drawing/2014/main" id="{B93A84A0-1CAD-7090-8E55-7A4270732C57}"/>
              </a:ext>
            </a:extLst>
          </p:cNvPr>
          <p:cNvPicPr>
            <a:picLocks noChangeAspect="1"/>
          </p:cNvPicPr>
          <p:nvPr/>
        </p:nvPicPr>
        <p:blipFill>
          <a:blip r:embed="rId3"/>
          <a:stretch>
            <a:fillRect/>
          </a:stretch>
        </p:blipFill>
        <p:spPr>
          <a:xfrm>
            <a:off x="4494463" y="3431673"/>
            <a:ext cx="3217415" cy="3189706"/>
          </a:xfrm>
          <a:prstGeom prst="rect">
            <a:avLst/>
          </a:prstGeom>
        </p:spPr>
      </p:pic>
      <p:pic>
        <p:nvPicPr>
          <p:cNvPr id="6" name="Picture 5" descr="A logo with a pink and green origami bird&#10;&#10;Description automatically generated">
            <a:extLst>
              <a:ext uri="{FF2B5EF4-FFF2-40B4-BE49-F238E27FC236}">
                <a16:creationId xmlns:a16="http://schemas.microsoft.com/office/drawing/2014/main" id="{B6FEE56D-B5F6-2EF1-280F-1F814A7CA33D}"/>
              </a:ext>
            </a:extLst>
          </p:cNvPr>
          <p:cNvPicPr>
            <a:picLocks noChangeAspect="1"/>
          </p:cNvPicPr>
          <p:nvPr/>
        </p:nvPicPr>
        <p:blipFill>
          <a:blip r:embed="rId4"/>
          <a:stretch>
            <a:fillRect/>
          </a:stretch>
        </p:blipFill>
        <p:spPr>
          <a:xfrm>
            <a:off x="8302858" y="4893086"/>
            <a:ext cx="1668049" cy="1725817"/>
          </a:xfrm>
          <a:prstGeom prst="rect">
            <a:avLst/>
          </a:prstGeom>
        </p:spPr>
      </p:pic>
    </p:spTree>
    <p:extLst>
      <p:ext uri="{BB962C8B-B14F-4D97-AF65-F5344CB8AC3E}">
        <p14:creationId xmlns:p14="http://schemas.microsoft.com/office/powerpoint/2010/main" val="502846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F56FAA67-1E3D-842C-7626-99B3F573B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372" y="5802725"/>
            <a:ext cx="2729719" cy="768244"/>
          </a:xfrm>
          <a:prstGeom prst="rect">
            <a:avLst/>
          </a:prstGeom>
        </p:spPr>
      </p:pic>
      <p:sp>
        <p:nvSpPr>
          <p:cNvPr id="12" name="Rectangle 11">
            <a:extLst>
              <a:ext uri="{FF2B5EF4-FFF2-40B4-BE49-F238E27FC236}">
                <a16:creationId xmlns:a16="http://schemas.microsoft.com/office/drawing/2014/main" id="{337BD935-919F-4476-B9E4-2EC049BC9138}"/>
              </a:ext>
            </a:extLst>
          </p:cNvPr>
          <p:cNvSpPr/>
          <p:nvPr/>
        </p:nvSpPr>
        <p:spPr>
          <a:xfrm>
            <a:off x="857384" y="430483"/>
            <a:ext cx="10477232"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12 Akzidenz Grotesk** Roman   05003"/>
                <a:ea typeface="+mn-ea"/>
                <a:cs typeface="+mn-cs"/>
              </a:rPr>
              <a:t>How do youth workers support young people to </a:t>
            </a:r>
            <a:r>
              <a:rPr kumimoji="0" lang="en-US" sz="2400" b="1" i="0" u="none" strike="noStrike" kern="1200" cap="none" spc="0" normalizeH="0" baseline="0" noProof="0" dirty="0" err="1">
                <a:ln>
                  <a:noFill/>
                </a:ln>
                <a:solidFill>
                  <a:prstClr val="black"/>
                </a:solidFill>
                <a:effectLst/>
                <a:uLnTx/>
                <a:uFillTx/>
                <a:latin typeface="12 Akzidenz Grotesk** Roman   05003"/>
                <a:ea typeface="+mn-ea"/>
                <a:cs typeface="+mn-cs"/>
              </a:rPr>
              <a:t>recognise</a:t>
            </a:r>
            <a:r>
              <a:rPr kumimoji="0" lang="en-US" sz="2400" b="1" i="0" u="none" strike="noStrike" kern="1200" cap="none" spc="0" normalizeH="0" baseline="0" noProof="0" dirty="0">
                <a:ln>
                  <a:noFill/>
                </a:ln>
                <a:solidFill>
                  <a:prstClr val="black"/>
                </a:solidFill>
                <a:effectLst/>
                <a:uLnTx/>
                <a:uFillTx/>
                <a:latin typeface="12 Akzidenz Grotesk** Roman   05003"/>
                <a:ea typeface="+mn-ea"/>
                <a:cs typeface="+mn-cs"/>
              </a:rPr>
              <a:t> their learning and achievements?  </a:t>
            </a:r>
            <a:endParaRPr kumimoji="0" lang="en-US" sz="2400" b="0" i="0" u="none" strike="noStrike" kern="1200" cap="none" spc="0" normalizeH="0" baseline="0" noProof="0" dirty="0">
              <a:ln>
                <a:noFill/>
              </a:ln>
              <a:solidFill>
                <a:prstClr val="black"/>
              </a:solidFill>
              <a:effectLst/>
              <a:uLnTx/>
              <a:uFillTx/>
              <a:latin typeface="12 Akzidenz Grotesk** Roman   050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12 Akzidenz Grotesk** Roman   05003"/>
              <a:ea typeface="+mn-ea"/>
              <a:cs typeface="+mn-cs"/>
            </a:endParaRPr>
          </a:p>
        </p:txBody>
      </p:sp>
      <p:pic>
        <p:nvPicPr>
          <p:cNvPr id="3" name="Picture 2">
            <a:extLst>
              <a:ext uri="{FF2B5EF4-FFF2-40B4-BE49-F238E27FC236}">
                <a16:creationId xmlns:a16="http://schemas.microsoft.com/office/drawing/2014/main" id="{0FE7F161-1AB7-447F-BA3B-F03B921AE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93" y="5110781"/>
            <a:ext cx="2612136" cy="1316736"/>
          </a:xfrm>
          <a:prstGeom prst="rect">
            <a:avLst/>
          </a:prstGeom>
        </p:spPr>
      </p:pic>
      <p:sp>
        <p:nvSpPr>
          <p:cNvPr id="2" name="Rectangle 1">
            <a:extLst>
              <a:ext uri="{FF2B5EF4-FFF2-40B4-BE49-F238E27FC236}">
                <a16:creationId xmlns:a16="http://schemas.microsoft.com/office/drawing/2014/main" id="{4AD6BA96-3D06-43D3-AEBB-099540CF21CE}"/>
              </a:ext>
            </a:extLst>
          </p:cNvPr>
          <p:cNvSpPr/>
          <p:nvPr/>
        </p:nvSpPr>
        <p:spPr>
          <a:xfrm>
            <a:off x="727788" y="1747219"/>
            <a:ext cx="10039739" cy="255454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12 Akzidenz Grotesk** Roman   05003"/>
                <a:ea typeface="+mn-ea"/>
                <a:cs typeface="+mn-cs"/>
              </a:rPr>
              <a:t>Youth workers build trust that enables honest, open conversations about progress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12 Akzidenz Grotesk** Roman   05003"/>
                <a:ea typeface="+mn-ea"/>
                <a:cs typeface="+mn-cs"/>
              </a:rPr>
              <a:t>Youth workers are trained to gather careful observations of young people’s progress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12 Akzidenz Grotesk** Roman   05003"/>
                <a:ea typeface="+mn-ea"/>
                <a:cs typeface="+mn-cs"/>
              </a:rPr>
              <a:t>Youth workers are skilled at structuring and facilitating reflective learning opportunities for young people in a range of creative ways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12 Akzidenz Grotesk** Roman   05003"/>
                <a:ea typeface="+mn-ea"/>
                <a:cs typeface="+mn-cs"/>
              </a:rPr>
              <a:t>Youth workers encourage and enable young people to build reflective learning habits (the structure of youth awards also helps with this)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12 Akzidenz Grotesk** Roman   05003"/>
                <a:ea typeface="+mn-ea"/>
                <a:cs typeface="+mn-cs"/>
              </a:rPr>
              <a:t>Youth workers celebrate young people’s individual and collective successes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12 Akzidenz Grotesk** Roman   05003"/>
                <a:ea typeface="+mn-ea"/>
                <a:cs typeface="+mn-cs"/>
              </a:rPr>
              <a:t>Frameworks such as National Youth Work Outcomes and Skills Framework and Youth Awards</a:t>
            </a:r>
            <a:endParaRPr kumimoji="0" lang="en-GB" sz="2000" b="0" i="0" u="none" strike="noStrike" kern="1200" cap="none" spc="0" normalizeH="0" baseline="0" noProof="0" dirty="0">
              <a:ln>
                <a:noFill/>
              </a:ln>
              <a:solidFill>
                <a:prstClr val="black"/>
              </a:solidFill>
              <a:effectLst/>
              <a:uLnTx/>
              <a:uFillTx/>
              <a:latin typeface="12 Akzidenz Grotesk** Roman   05003"/>
              <a:ea typeface="+mn-ea"/>
              <a:cs typeface="+mn-cs"/>
            </a:endParaRPr>
          </a:p>
        </p:txBody>
      </p:sp>
    </p:spTree>
    <p:extLst>
      <p:ext uri="{BB962C8B-B14F-4D97-AF65-F5344CB8AC3E}">
        <p14:creationId xmlns:p14="http://schemas.microsoft.com/office/powerpoint/2010/main" val="2374920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8A8C9A-3582-4E56-8947-AC6B51A70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805" y="-80856"/>
            <a:ext cx="8814390" cy="7239917"/>
          </a:xfrm>
          <a:prstGeom prst="rect">
            <a:avLst/>
          </a:prstGeom>
        </p:spPr>
      </p:pic>
      <p:pic>
        <p:nvPicPr>
          <p:cNvPr id="3" name="Picture 2">
            <a:extLst>
              <a:ext uri="{FF2B5EF4-FFF2-40B4-BE49-F238E27FC236}">
                <a16:creationId xmlns:a16="http://schemas.microsoft.com/office/drawing/2014/main" id="{CDA2D80D-B3DE-4EFF-BDB8-9655A53B2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372" y="3429000"/>
            <a:ext cx="2057400" cy="2057400"/>
          </a:xfrm>
          <a:prstGeom prst="rect">
            <a:avLst/>
          </a:prstGeom>
        </p:spPr>
      </p:pic>
    </p:spTree>
    <p:extLst>
      <p:ext uri="{BB962C8B-B14F-4D97-AF65-F5344CB8AC3E}">
        <p14:creationId xmlns:p14="http://schemas.microsoft.com/office/powerpoint/2010/main" val="3171829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62E8F3-62BC-48FB-86EB-53C64FF462A2}"/>
              </a:ext>
            </a:extLst>
          </p:cNvPr>
          <p:cNvSpPr/>
          <p:nvPr/>
        </p:nvSpPr>
        <p:spPr>
          <a:xfrm>
            <a:off x="1110343" y="1381429"/>
            <a:ext cx="9619861" cy="255454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Young people build their health and wellbeing</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Young people develop and manage relationships effectively</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Young people create and apply their learning and describe their skills and achievements</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Young people participate safely and effectively in groups and teams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Young people consider risk, make reasoned decisions and take control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Young people grow as active citizens, expressing their voice and enabling change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Young people broaden their perspectives through new experiences and thinking</a:t>
            </a:r>
          </a:p>
        </p:txBody>
      </p:sp>
      <p:sp>
        <p:nvSpPr>
          <p:cNvPr id="7" name="Rectangle 6">
            <a:extLst>
              <a:ext uri="{FF2B5EF4-FFF2-40B4-BE49-F238E27FC236}">
                <a16:creationId xmlns:a16="http://schemas.microsoft.com/office/drawing/2014/main" id="{2564FECD-8754-4C97-BBE2-6EF675C05722}"/>
              </a:ext>
            </a:extLst>
          </p:cNvPr>
          <p:cNvSpPr/>
          <p:nvPr/>
        </p:nvSpPr>
        <p:spPr>
          <a:xfrm>
            <a:off x="857384" y="430483"/>
            <a:ext cx="1047723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650ED"/>
                </a:solidFill>
                <a:effectLst/>
                <a:uLnTx/>
                <a:uFillTx/>
                <a:latin typeface="Galano Grotesque Alt Medium" panose="00000600000000000000" pitchFamily="50" charset="0"/>
                <a:ea typeface="+mn-ea"/>
                <a:cs typeface="+mn-cs"/>
              </a:rPr>
              <a:t>National Youth Work Outcomes</a:t>
            </a:r>
          </a:p>
        </p:txBody>
      </p:sp>
    </p:spTree>
    <p:extLst>
      <p:ext uri="{BB962C8B-B14F-4D97-AF65-F5344CB8AC3E}">
        <p14:creationId xmlns:p14="http://schemas.microsoft.com/office/powerpoint/2010/main" val="1999209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63319A-8E07-4C0F-8D5B-3B14B8B3ABCB}"/>
              </a:ext>
            </a:extLst>
          </p:cNvPr>
          <p:cNvSpPr/>
          <p:nvPr/>
        </p:nvSpPr>
        <p:spPr>
          <a:xfrm>
            <a:off x="3392525" y="4305346"/>
            <a:ext cx="505868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4"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Youth Work Outcomes &amp; Skills Framework | YouthLink Scotland</a:t>
            </a:r>
            <a:endParaRPr kumimoji="0" lang="en-GB" sz="135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5C918A8-399D-6D4B-B6FB-E1CFF6AFAF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45" y="43871"/>
            <a:ext cx="12192000" cy="6814129"/>
          </a:xfrm>
          <a:prstGeom prst="rect">
            <a:avLst/>
          </a:prstGeom>
        </p:spPr>
      </p:pic>
      <p:pic>
        <p:nvPicPr>
          <p:cNvPr id="4" name="Picture 3">
            <a:extLst>
              <a:ext uri="{FF2B5EF4-FFF2-40B4-BE49-F238E27FC236}">
                <a16:creationId xmlns:a16="http://schemas.microsoft.com/office/drawing/2014/main" id="{A2A190FC-4A02-4F98-99B2-AE12294F62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244692" y="4814595"/>
            <a:ext cx="1745019" cy="1745019"/>
          </a:xfrm>
          <a:prstGeom prst="rect">
            <a:avLst/>
          </a:prstGeom>
        </p:spPr>
      </p:pic>
    </p:spTree>
    <p:extLst>
      <p:ext uri="{BB962C8B-B14F-4D97-AF65-F5344CB8AC3E}">
        <p14:creationId xmlns:p14="http://schemas.microsoft.com/office/powerpoint/2010/main" val="2787691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F56FAA67-1E3D-842C-7626-99B3F573B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4174" y="5712913"/>
            <a:ext cx="2729719" cy="768244"/>
          </a:xfrm>
          <a:prstGeom prst="rect">
            <a:avLst/>
          </a:prstGeom>
        </p:spPr>
      </p:pic>
      <p:pic>
        <p:nvPicPr>
          <p:cNvPr id="4" name="Picture 3">
            <a:extLst>
              <a:ext uri="{FF2B5EF4-FFF2-40B4-BE49-F238E27FC236}">
                <a16:creationId xmlns:a16="http://schemas.microsoft.com/office/drawing/2014/main" id="{C3BCB4D2-D336-43D4-B677-1F1C5C2DF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18" y="120493"/>
            <a:ext cx="8480885" cy="6360664"/>
          </a:xfrm>
          <a:prstGeom prst="rect">
            <a:avLst/>
          </a:prstGeom>
        </p:spPr>
      </p:pic>
    </p:spTree>
    <p:extLst>
      <p:ext uri="{BB962C8B-B14F-4D97-AF65-F5344CB8AC3E}">
        <p14:creationId xmlns:p14="http://schemas.microsoft.com/office/powerpoint/2010/main" val="2717495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01E7A4-B1C9-429B-97AA-4FB8AD27E016}"/>
              </a:ext>
            </a:extLst>
          </p:cNvPr>
          <p:cNvPicPr>
            <a:picLocks noChangeAspect="1"/>
          </p:cNvPicPr>
          <p:nvPr/>
        </p:nvPicPr>
        <p:blipFill>
          <a:blip r:embed="rId3"/>
          <a:stretch>
            <a:fillRect/>
          </a:stretch>
        </p:blipFill>
        <p:spPr>
          <a:xfrm>
            <a:off x="659219" y="1095153"/>
            <a:ext cx="10653373" cy="5231935"/>
          </a:xfrm>
          <a:prstGeom prst="rect">
            <a:avLst/>
          </a:prstGeom>
        </p:spPr>
      </p:pic>
      <p:sp>
        <p:nvSpPr>
          <p:cNvPr id="6" name="Rectangle 5">
            <a:extLst>
              <a:ext uri="{FF2B5EF4-FFF2-40B4-BE49-F238E27FC236}">
                <a16:creationId xmlns:a16="http://schemas.microsoft.com/office/drawing/2014/main" id="{43819E41-D2F4-42D2-9B41-CC51A26AFFC6}"/>
              </a:ext>
            </a:extLst>
          </p:cNvPr>
          <p:cNvSpPr/>
          <p:nvPr/>
        </p:nvSpPr>
        <p:spPr>
          <a:xfrm>
            <a:off x="66675" y="324157"/>
            <a:ext cx="1194435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Tracking achievement in partnership with schools</a:t>
            </a:r>
          </a:p>
        </p:txBody>
      </p:sp>
    </p:spTree>
    <p:extLst>
      <p:ext uri="{BB962C8B-B14F-4D97-AF65-F5344CB8AC3E}">
        <p14:creationId xmlns:p14="http://schemas.microsoft.com/office/powerpoint/2010/main" val="3076445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F56FAA67-1E3D-842C-7626-99B3F573B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499" y="5980888"/>
            <a:ext cx="2729719" cy="768244"/>
          </a:xfrm>
          <a:prstGeom prst="rect">
            <a:avLst/>
          </a:prstGeom>
        </p:spPr>
      </p:pic>
      <p:pic>
        <p:nvPicPr>
          <p:cNvPr id="2" name="Picture 1">
            <a:extLst>
              <a:ext uri="{FF2B5EF4-FFF2-40B4-BE49-F238E27FC236}">
                <a16:creationId xmlns:a16="http://schemas.microsoft.com/office/drawing/2014/main" id="{100A5F26-CF76-479E-AD17-998BD652A756}"/>
              </a:ext>
            </a:extLst>
          </p:cNvPr>
          <p:cNvPicPr>
            <a:picLocks noChangeAspect="1"/>
          </p:cNvPicPr>
          <p:nvPr/>
        </p:nvPicPr>
        <p:blipFill>
          <a:blip r:embed="rId3"/>
          <a:stretch>
            <a:fillRect/>
          </a:stretch>
        </p:blipFill>
        <p:spPr>
          <a:xfrm>
            <a:off x="1818216" y="799722"/>
            <a:ext cx="8555567" cy="5181166"/>
          </a:xfrm>
          <a:prstGeom prst="rect">
            <a:avLst/>
          </a:prstGeom>
        </p:spPr>
      </p:pic>
      <p:sp>
        <p:nvSpPr>
          <p:cNvPr id="6" name="Rectangle 5">
            <a:extLst>
              <a:ext uri="{FF2B5EF4-FFF2-40B4-BE49-F238E27FC236}">
                <a16:creationId xmlns:a16="http://schemas.microsoft.com/office/drawing/2014/main" id="{D7ACB404-D627-49AF-BDF5-EE14438BC2B8}"/>
              </a:ext>
            </a:extLst>
          </p:cNvPr>
          <p:cNvSpPr/>
          <p:nvPr/>
        </p:nvSpPr>
        <p:spPr>
          <a:xfrm>
            <a:off x="857384" y="324157"/>
            <a:ext cx="1047723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endParaRPr>
          </a:p>
        </p:txBody>
      </p:sp>
      <p:sp>
        <p:nvSpPr>
          <p:cNvPr id="7" name="Rectangle 6">
            <a:extLst>
              <a:ext uri="{FF2B5EF4-FFF2-40B4-BE49-F238E27FC236}">
                <a16:creationId xmlns:a16="http://schemas.microsoft.com/office/drawing/2014/main" id="{9166C5E8-4603-4170-B703-4521897C1E60}"/>
              </a:ext>
            </a:extLst>
          </p:cNvPr>
          <p:cNvSpPr/>
          <p:nvPr/>
        </p:nvSpPr>
        <p:spPr>
          <a:xfrm>
            <a:off x="1009784" y="476557"/>
            <a:ext cx="1047723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Other Outcomes</a:t>
            </a:r>
          </a:p>
        </p:txBody>
      </p:sp>
    </p:spTree>
    <p:extLst>
      <p:ext uri="{BB962C8B-B14F-4D97-AF65-F5344CB8AC3E}">
        <p14:creationId xmlns:p14="http://schemas.microsoft.com/office/powerpoint/2010/main" val="1794434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F56FAA67-1E3D-842C-7626-99B3F573B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2156" y="5862874"/>
            <a:ext cx="2729719" cy="768244"/>
          </a:xfrm>
          <a:prstGeom prst="rect">
            <a:avLst/>
          </a:prstGeom>
        </p:spPr>
      </p:pic>
      <p:sp>
        <p:nvSpPr>
          <p:cNvPr id="4" name="Rectangle 3">
            <a:extLst>
              <a:ext uri="{FF2B5EF4-FFF2-40B4-BE49-F238E27FC236}">
                <a16:creationId xmlns:a16="http://schemas.microsoft.com/office/drawing/2014/main" id="{5FB575E6-293B-46C5-B61A-12683511E523}"/>
              </a:ext>
            </a:extLst>
          </p:cNvPr>
          <p:cNvSpPr/>
          <p:nvPr/>
        </p:nvSpPr>
        <p:spPr>
          <a:xfrm>
            <a:off x="931407" y="1711197"/>
            <a:ext cx="5164593" cy="30931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12 Akzidenz Grotesk** Roman   05003" charset="0"/>
              <a:ea typeface="12 Akzidenz Grotesk** Roman   05003" charset="0"/>
              <a:cs typeface="12 Akzidenz Grotesk** Roman   05003" charset="0"/>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Young people at the centre</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Strengths-based.</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Collaborative </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‘Done with’ not ‘done to’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 Focused on learning</a:t>
            </a:r>
            <a:endParaRPr kumimoji="0" lang="en-US" sz="2400" b="0" i="0" u="none" strike="noStrike" kern="1200" cap="none" spc="0" normalizeH="0" baseline="0" noProof="0" dirty="0">
              <a:ln>
                <a:noFill/>
              </a:ln>
              <a:solidFill>
                <a:prstClr val="black"/>
              </a:solidFill>
              <a:effectLst/>
              <a:uLnTx/>
              <a:uFillTx/>
              <a:latin typeface="Galano Grotesque Alt Medium" panose="00000600000000000000" pitchFamily="50" charset="0"/>
              <a:ea typeface="12 Akzidenz Grotesk** Roman   05003" charset="0"/>
              <a:cs typeface="12 Akzidenz Grotesk** Roman   05003" charset="0"/>
            </a:endParaRPr>
          </a:p>
        </p:txBody>
      </p:sp>
      <p:sp>
        <p:nvSpPr>
          <p:cNvPr id="12" name="Rectangle 11">
            <a:extLst>
              <a:ext uri="{FF2B5EF4-FFF2-40B4-BE49-F238E27FC236}">
                <a16:creationId xmlns:a16="http://schemas.microsoft.com/office/drawing/2014/main" id="{337BD935-919F-4476-B9E4-2EC049BC9138}"/>
              </a:ext>
            </a:extLst>
          </p:cNvPr>
          <p:cNvSpPr/>
          <p:nvPr/>
        </p:nvSpPr>
        <p:spPr>
          <a:xfrm>
            <a:off x="857384" y="430483"/>
            <a:ext cx="1047723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Evaluation Principles in Youth Work</a:t>
            </a:r>
          </a:p>
        </p:txBody>
      </p:sp>
      <p:pic>
        <p:nvPicPr>
          <p:cNvPr id="19" name="Picture 18">
            <a:extLst>
              <a:ext uri="{FF2B5EF4-FFF2-40B4-BE49-F238E27FC236}">
                <a16:creationId xmlns:a16="http://schemas.microsoft.com/office/drawing/2014/main" id="{415F5FCB-1A5E-49E0-8095-5F2DAB2822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856514" y="1385862"/>
            <a:ext cx="5557284" cy="4167963"/>
          </a:xfrm>
          <a:prstGeom prst="rect">
            <a:avLst/>
          </a:prstGeom>
        </p:spPr>
      </p:pic>
    </p:spTree>
    <p:extLst>
      <p:ext uri="{BB962C8B-B14F-4D97-AF65-F5344CB8AC3E}">
        <p14:creationId xmlns:p14="http://schemas.microsoft.com/office/powerpoint/2010/main" val="1354806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tional Case Study evaluation 2020 logo">
            <a:extLst>
              <a:ext uri="{FF2B5EF4-FFF2-40B4-BE49-F238E27FC236}">
                <a16:creationId xmlns:a16="http://schemas.microsoft.com/office/drawing/2014/main" id="{16BDDCCD-6520-4C12-B1DE-FB744404B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99" y="1076814"/>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337BD935-919F-4476-B9E4-2EC049BC9138}"/>
              </a:ext>
            </a:extLst>
          </p:cNvPr>
          <p:cNvSpPr/>
          <p:nvPr/>
        </p:nvSpPr>
        <p:spPr>
          <a:xfrm>
            <a:off x="857384" y="273521"/>
            <a:ext cx="1047723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Sharing Stories of Achievement</a:t>
            </a:r>
          </a:p>
        </p:txBody>
      </p:sp>
      <p:pic>
        <p:nvPicPr>
          <p:cNvPr id="3" name="Picture 2">
            <a:extLst>
              <a:ext uri="{FF2B5EF4-FFF2-40B4-BE49-F238E27FC236}">
                <a16:creationId xmlns:a16="http://schemas.microsoft.com/office/drawing/2014/main" id="{50DB35BC-D904-4427-9103-8D3D6C7FCDAA}"/>
              </a:ext>
            </a:extLst>
          </p:cNvPr>
          <p:cNvPicPr>
            <a:picLocks noChangeAspect="1"/>
          </p:cNvPicPr>
          <p:nvPr/>
        </p:nvPicPr>
        <p:blipFill rotWithShape="1">
          <a:blip r:embed="rId4">
            <a:extLst>
              <a:ext uri="{28A0092B-C50C-407E-A947-70E740481C1C}">
                <a14:useLocalDpi xmlns:a14="http://schemas.microsoft.com/office/drawing/2010/main" val="0"/>
              </a:ext>
            </a:extLst>
          </a:blip>
          <a:srcRect r="44513"/>
          <a:stretch/>
        </p:blipFill>
        <p:spPr>
          <a:xfrm>
            <a:off x="901579" y="1249461"/>
            <a:ext cx="2041113" cy="5178056"/>
          </a:xfrm>
          <a:prstGeom prst="rect">
            <a:avLst/>
          </a:prstGeom>
        </p:spPr>
      </p:pic>
      <p:pic>
        <p:nvPicPr>
          <p:cNvPr id="7" name="Picture 6">
            <a:extLst>
              <a:ext uri="{FF2B5EF4-FFF2-40B4-BE49-F238E27FC236}">
                <a16:creationId xmlns:a16="http://schemas.microsoft.com/office/drawing/2014/main" id="{DB5DD5EF-768C-461B-BB4F-01D1057AC046}"/>
              </a:ext>
            </a:extLst>
          </p:cNvPr>
          <p:cNvPicPr>
            <a:picLocks noChangeAspect="1"/>
          </p:cNvPicPr>
          <p:nvPr/>
        </p:nvPicPr>
        <p:blipFill rotWithShape="1">
          <a:blip r:embed="rId5">
            <a:extLst>
              <a:ext uri="{28A0092B-C50C-407E-A947-70E740481C1C}">
                <a14:useLocalDpi xmlns:a14="http://schemas.microsoft.com/office/drawing/2010/main" val="0"/>
              </a:ext>
            </a:extLst>
          </a:blip>
          <a:srcRect r="48224"/>
          <a:stretch/>
        </p:blipFill>
        <p:spPr>
          <a:xfrm>
            <a:off x="2429567" y="994144"/>
            <a:ext cx="2041114" cy="5507665"/>
          </a:xfrm>
          <a:prstGeom prst="rect">
            <a:avLst/>
          </a:prstGeom>
        </p:spPr>
      </p:pic>
      <p:pic>
        <p:nvPicPr>
          <p:cNvPr id="9" name="Picture 8">
            <a:extLst>
              <a:ext uri="{FF2B5EF4-FFF2-40B4-BE49-F238E27FC236}">
                <a16:creationId xmlns:a16="http://schemas.microsoft.com/office/drawing/2014/main" id="{D987C040-168D-4F30-A8AF-FCEB00A4C89C}"/>
              </a:ext>
            </a:extLst>
          </p:cNvPr>
          <p:cNvPicPr>
            <a:picLocks noChangeAspect="1"/>
          </p:cNvPicPr>
          <p:nvPr/>
        </p:nvPicPr>
        <p:blipFill>
          <a:blip r:embed="rId6"/>
          <a:stretch>
            <a:fillRect/>
          </a:stretch>
        </p:blipFill>
        <p:spPr>
          <a:xfrm>
            <a:off x="5085185" y="1631622"/>
            <a:ext cx="3117341" cy="4315378"/>
          </a:xfrm>
          <a:prstGeom prst="rect">
            <a:avLst/>
          </a:prstGeom>
        </p:spPr>
      </p:pic>
      <p:pic>
        <p:nvPicPr>
          <p:cNvPr id="8" name="Picture 7">
            <a:extLst>
              <a:ext uri="{FF2B5EF4-FFF2-40B4-BE49-F238E27FC236}">
                <a16:creationId xmlns:a16="http://schemas.microsoft.com/office/drawing/2014/main" id="{EBDD089A-470A-48F6-BF20-3555B09041F5}"/>
              </a:ext>
            </a:extLst>
          </p:cNvPr>
          <p:cNvPicPr>
            <a:picLocks noChangeAspect="1"/>
          </p:cNvPicPr>
          <p:nvPr/>
        </p:nvPicPr>
        <p:blipFill rotWithShape="1">
          <a:blip r:embed="rId7"/>
          <a:srcRect l="4791" t="188" r="3839"/>
          <a:stretch/>
        </p:blipFill>
        <p:spPr>
          <a:xfrm rot="1283859">
            <a:off x="7309131" y="2870999"/>
            <a:ext cx="2488062" cy="3550170"/>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AA740470-970B-4CE6-B166-46F04A5FDD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62433" y="5641435"/>
            <a:ext cx="2171460" cy="611129"/>
          </a:xfrm>
          <a:prstGeom prst="rect">
            <a:avLst/>
          </a:prstGeom>
        </p:spPr>
      </p:pic>
      <p:pic>
        <p:nvPicPr>
          <p:cNvPr id="4" name="Picture 3">
            <a:extLst>
              <a:ext uri="{FF2B5EF4-FFF2-40B4-BE49-F238E27FC236}">
                <a16:creationId xmlns:a16="http://schemas.microsoft.com/office/drawing/2014/main" id="{479C5875-D8F0-4D6E-8698-992FD1AC8B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92068" y="4006311"/>
            <a:ext cx="1505490" cy="1505490"/>
          </a:xfrm>
          <a:prstGeom prst="rect">
            <a:avLst/>
          </a:prstGeom>
        </p:spPr>
      </p:pic>
    </p:spTree>
    <p:extLst>
      <p:ext uri="{BB962C8B-B14F-4D97-AF65-F5344CB8AC3E}">
        <p14:creationId xmlns:p14="http://schemas.microsoft.com/office/powerpoint/2010/main" val="3686207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943AD-D6DD-49DD-9BF4-9A5816401301}"/>
              </a:ext>
            </a:extLst>
          </p:cNvPr>
          <p:cNvSpPr>
            <a:spLocks noGrp="1"/>
          </p:cNvSpPr>
          <p:nvPr>
            <p:ph type="title"/>
          </p:nvPr>
        </p:nvSpPr>
        <p:spPr/>
        <p:txBody>
          <a:bodyPr/>
          <a:lstStyle/>
          <a:p>
            <a:r>
              <a:rPr lang="en-US" sz="3600" b="1" dirty="0">
                <a:latin typeface="Galano Grotesque Alt Medium" panose="00000600000000000000" pitchFamily="50" charset="0"/>
                <a:ea typeface="+mn-ea"/>
                <a:cs typeface="+mn-cs"/>
              </a:rPr>
              <a:t>Place-based approach</a:t>
            </a:r>
            <a:endParaRPr lang="en-GB" sz="3600" b="1" dirty="0">
              <a:latin typeface="Galano Grotesque Alt Medium" panose="00000600000000000000" pitchFamily="50" charset="0"/>
              <a:ea typeface="+mn-ea"/>
              <a:cs typeface="+mn-cs"/>
            </a:endParaRPr>
          </a:p>
        </p:txBody>
      </p:sp>
      <p:sp>
        <p:nvSpPr>
          <p:cNvPr id="3" name="Content Placeholder 2">
            <a:extLst>
              <a:ext uri="{FF2B5EF4-FFF2-40B4-BE49-F238E27FC236}">
                <a16:creationId xmlns:a16="http://schemas.microsoft.com/office/drawing/2014/main" id="{7C15E9A9-BB39-47E5-A888-95ECDB905190}"/>
              </a:ext>
            </a:extLst>
          </p:cNvPr>
          <p:cNvSpPr>
            <a:spLocks noGrp="1"/>
          </p:cNvSpPr>
          <p:nvPr>
            <p:ph idx="1"/>
          </p:nvPr>
        </p:nvSpPr>
        <p:spPr>
          <a:xfrm>
            <a:off x="1082133" y="2436085"/>
            <a:ext cx="6334125" cy="4351338"/>
          </a:xfrm>
        </p:spPr>
        <p:txBody>
          <a:bodyPr/>
          <a:lstStyle/>
          <a:p>
            <a:pPr marL="0" indent="0">
              <a:buNone/>
            </a:pPr>
            <a:r>
              <a:rPr lang="en-US" dirty="0"/>
              <a:t>In Alva, Clackmannanshire, the learning community we’re piloting a skills-based approach to tracking achievement across youth work and school settings, structured around the National Youth Work Outcomes and Skills Framework.</a:t>
            </a:r>
          </a:p>
        </p:txBody>
      </p:sp>
      <p:pic>
        <p:nvPicPr>
          <p:cNvPr id="1028" name="Picture 4" descr="https://www.oyci.org.uk/wp-content/uploads/2018/03/OYCI-Logo.png">
            <a:extLst>
              <a:ext uri="{FF2B5EF4-FFF2-40B4-BE49-F238E27FC236}">
                <a16:creationId xmlns:a16="http://schemas.microsoft.com/office/drawing/2014/main" id="{A62E2857-DC5E-4D0B-82DC-0613C3BC3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5217" y="817497"/>
            <a:ext cx="34385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339A2A1-B220-47D7-9CCE-BD89E1F79791}"/>
              </a:ext>
            </a:extLst>
          </p:cNvPr>
          <p:cNvPicPr>
            <a:picLocks noChangeAspect="1"/>
          </p:cNvPicPr>
          <p:nvPr/>
        </p:nvPicPr>
        <p:blipFill>
          <a:blip r:embed="rId4"/>
          <a:stretch>
            <a:fillRect/>
          </a:stretch>
        </p:blipFill>
        <p:spPr>
          <a:xfrm>
            <a:off x="8840055" y="2623343"/>
            <a:ext cx="2366108" cy="2197100"/>
          </a:xfrm>
          <a:prstGeom prst="rect">
            <a:avLst/>
          </a:prstGeom>
        </p:spPr>
      </p:pic>
      <p:pic>
        <p:nvPicPr>
          <p:cNvPr id="6" name="Picture 5">
            <a:extLst>
              <a:ext uri="{FF2B5EF4-FFF2-40B4-BE49-F238E27FC236}">
                <a16:creationId xmlns:a16="http://schemas.microsoft.com/office/drawing/2014/main" id="{17188DB5-F3F4-4B08-9AF0-1B7CD0F91D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0033" y="4856955"/>
            <a:ext cx="3060192" cy="1258824"/>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0BBD703D-5910-4F86-88E1-F5AF16083D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724" y="5792841"/>
            <a:ext cx="2729719" cy="768244"/>
          </a:xfrm>
          <a:prstGeom prst="rect">
            <a:avLst/>
          </a:prstGeom>
        </p:spPr>
      </p:pic>
    </p:spTree>
    <p:extLst>
      <p:ext uri="{BB962C8B-B14F-4D97-AF65-F5344CB8AC3E}">
        <p14:creationId xmlns:p14="http://schemas.microsoft.com/office/powerpoint/2010/main" val="1082190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508B4-AF94-B0DD-7D0E-0C36F769641B}"/>
              </a:ext>
            </a:extLst>
          </p:cNvPr>
          <p:cNvSpPr>
            <a:spLocks noGrp="1"/>
          </p:cNvSpPr>
          <p:nvPr>
            <p:ph type="title"/>
          </p:nvPr>
        </p:nvSpPr>
        <p:spPr/>
        <p:txBody>
          <a:bodyPr/>
          <a:lstStyle/>
          <a:p>
            <a:r>
              <a:rPr lang="en-GB" dirty="0">
                <a:latin typeface="Congenial" panose="02000503040000020004" pitchFamily="2" charset="0"/>
              </a:rPr>
              <a:t>Achievement Project Outcomes</a:t>
            </a:r>
          </a:p>
        </p:txBody>
      </p:sp>
      <p:sp>
        <p:nvSpPr>
          <p:cNvPr id="3" name="Content Placeholder 2">
            <a:extLst>
              <a:ext uri="{FF2B5EF4-FFF2-40B4-BE49-F238E27FC236}">
                <a16:creationId xmlns:a16="http://schemas.microsoft.com/office/drawing/2014/main" id="{F314E9DE-3BBF-9F27-44D0-E2DEC7598556}"/>
              </a:ext>
            </a:extLst>
          </p:cNvPr>
          <p:cNvSpPr>
            <a:spLocks noGrp="1"/>
          </p:cNvSpPr>
          <p:nvPr>
            <p:ph idx="1"/>
          </p:nvPr>
        </p:nvSpPr>
        <p:spPr/>
        <p:txBody>
          <a:bodyPr>
            <a:normAutofit/>
          </a:bodyPr>
          <a:lstStyle/>
          <a:p>
            <a:pPr marL="0" indent="0" algn="just" rtl="0" fontAlgn="base">
              <a:buNone/>
            </a:pPr>
            <a:r>
              <a:rPr lang="en-GB" sz="2400" b="0" i="0" u="none" strike="noStrike" dirty="0">
                <a:solidFill>
                  <a:srgbClr val="000000"/>
                </a:solidFill>
                <a:effectLst/>
                <a:latin typeface="Congenial" panose="02000503040000020004" pitchFamily="2" charset="0"/>
              </a:rPr>
              <a:t>Investigate how children and young people’s personal achievements, beyond the formal school curriculum, are currently recognised and recorded across schools and community learning and development (CLD) providers.</a:t>
            </a:r>
          </a:p>
          <a:p>
            <a:pPr marL="0" indent="0" algn="just" rtl="0" fontAlgn="base">
              <a:buNone/>
            </a:pPr>
            <a:endParaRPr lang="en-GB" sz="2400" b="0" i="0" dirty="0">
              <a:solidFill>
                <a:srgbClr val="000000"/>
              </a:solidFill>
              <a:effectLst/>
              <a:latin typeface="Congenial" panose="02000503040000020004" pitchFamily="2" charset="0"/>
            </a:endParaRPr>
          </a:p>
          <a:p>
            <a:pPr marL="0" indent="0" algn="just" rtl="0" fontAlgn="base">
              <a:buNone/>
            </a:pPr>
            <a:r>
              <a:rPr lang="en-GB" sz="2400" b="0" i="0" u="none" strike="noStrike" dirty="0">
                <a:solidFill>
                  <a:srgbClr val="000000"/>
                </a:solidFill>
                <a:effectLst/>
                <a:latin typeface="Congenial" panose="02000503040000020004" pitchFamily="2" charset="0"/>
              </a:rPr>
              <a:t>Identify ways to share and support practice across schools and CLD providers.</a:t>
            </a:r>
          </a:p>
          <a:p>
            <a:pPr marL="0" indent="0" algn="just" rtl="0" fontAlgn="base">
              <a:buNone/>
            </a:pPr>
            <a:endParaRPr lang="en-GB" sz="2400" dirty="0">
              <a:solidFill>
                <a:srgbClr val="000000"/>
              </a:solidFill>
              <a:latin typeface="Congenial" panose="02000503040000020004" pitchFamily="2" charset="0"/>
            </a:endParaRPr>
          </a:p>
          <a:p>
            <a:pPr marL="0" indent="0" algn="just" rtl="0" fontAlgn="base">
              <a:buNone/>
            </a:pPr>
            <a:r>
              <a:rPr lang="en-GB" sz="2400" dirty="0">
                <a:solidFill>
                  <a:srgbClr val="000000"/>
                </a:solidFill>
                <a:latin typeface="Congenial" panose="02000503040000020004" pitchFamily="2" charset="0"/>
              </a:rPr>
              <a:t>Project approach</a:t>
            </a:r>
            <a:r>
              <a:rPr lang="en-GB" sz="2400" b="0" i="0" dirty="0">
                <a:solidFill>
                  <a:srgbClr val="000000"/>
                </a:solidFill>
                <a:effectLst/>
                <a:latin typeface="Congenial" panose="02000503040000020004" pitchFamily="2" charset="0"/>
              </a:rPr>
              <a:t> focused on 5 Key Questions.</a:t>
            </a:r>
            <a:endParaRPr lang="en-US" sz="2400" b="0" i="0" dirty="0">
              <a:solidFill>
                <a:srgbClr val="000000"/>
              </a:solidFill>
              <a:effectLst/>
              <a:latin typeface="Congenial" panose="02000503040000020004" pitchFamily="2" charset="0"/>
            </a:endParaRPr>
          </a:p>
          <a:p>
            <a:endParaRPr lang="en-GB" sz="2400" dirty="0">
              <a:latin typeface="Congenial" panose="02000503040000020004" pitchFamily="2" charset="0"/>
            </a:endParaRPr>
          </a:p>
        </p:txBody>
      </p:sp>
      <p:sp>
        <p:nvSpPr>
          <p:cNvPr id="4" name="Rectangle: Rounded Corners 3">
            <a:extLst>
              <a:ext uri="{FF2B5EF4-FFF2-40B4-BE49-F238E27FC236}">
                <a16:creationId xmlns:a16="http://schemas.microsoft.com/office/drawing/2014/main" id="{64090EAD-8A63-937F-32EA-3FD17A4B12A3}"/>
              </a:ext>
            </a:extLst>
          </p:cNvPr>
          <p:cNvSpPr/>
          <p:nvPr/>
        </p:nvSpPr>
        <p:spPr>
          <a:xfrm>
            <a:off x="914400" y="1407560"/>
            <a:ext cx="10515600" cy="45719"/>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0961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943AD-D6DD-49DD-9BF4-9A5816401301}"/>
              </a:ext>
            </a:extLst>
          </p:cNvPr>
          <p:cNvSpPr>
            <a:spLocks noGrp="1"/>
          </p:cNvSpPr>
          <p:nvPr>
            <p:ph type="title"/>
          </p:nvPr>
        </p:nvSpPr>
        <p:spPr/>
        <p:txBody>
          <a:bodyPr/>
          <a:lstStyle/>
          <a:p>
            <a:r>
              <a:rPr lang="en-US" sz="3600" b="1" dirty="0">
                <a:latin typeface="Galano Grotesque Alt Medium" panose="00000600000000000000" pitchFamily="50" charset="0"/>
                <a:ea typeface="+mn-ea"/>
                <a:cs typeface="+mn-cs"/>
              </a:rPr>
              <a:t>What young people in Alva are saying…</a:t>
            </a:r>
            <a:endParaRPr lang="en-GB" sz="3600" b="1" dirty="0">
              <a:latin typeface="Galano Grotesque Alt Medium" panose="00000600000000000000" pitchFamily="50" charset="0"/>
              <a:ea typeface="+mn-ea"/>
              <a:cs typeface="+mn-cs"/>
            </a:endParaRPr>
          </a:p>
        </p:txBody>
      </p:sp>
      <p:pic>
        <p:nvPicPr>
          <p:cNvPr id="4" name="Picture 3">
            <a:extLst>
              <a:ext uri="{FF2B5EF4-FFF2-40B4-BE49-F238E27FC236}">
                <a16:creationId xmlns:a16="http://schemas.microsoft.com/office/drawing/2014/main" id="{D339A2A1-B220-47D7-9CCE-BD89E1F79791}"/>
              </a:ext>
            </a:extLst>
          </p:cNvPr>
          <p:cNvPicPr>
            <a:picLocks noChangeAspect="1"/>
          </p:cNvPicPr>
          <p:nvPr/>
        </p:nvPicPr>
        <p:blipFill>
          <a:blip r:embed="rId3"/>
          <a:stretch>
            <a:fillRect/>
          </a:stretch>
        </p:blipFill>
        <p:spPr>
          <a:xfrm>
            <a:off x="9574310" y="2244957"/>
            <a:ext cx="2366108" cy="2197100"/>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0BBD703D-5910-4F86-88E1-F5AF16083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0699" y="5724631"/>
            <a:ext cx="2729719" cy="768244"/>
          </a:xfrm>
          <a:prstGeom prst="rect">
            <a:avLst/>
          </a:prstGeom>
        </p:spPr>
      </p:pic>
      <p:sp>
        <p:nvSpPr>
          <p:cNvPr id="11" name="Speech Bubble: Rectangle with Corners Rounded 10">
            <a:extLst>
              <a:ext uri="{FF2B5EF4-FFF2-40B4-BE49-F238E27FC236}">
                <a16:creationId xmlns:a16="http://schemas.microsoft.com/office/drawing/2014/main" id="{957FA6B5-8D1D-4B2A-A3E6-BB9CBC51984B}"/>
              </a:ext>
            </a:extLst>
          </p:cNvPr>
          <p:cNvSpPr/>
          <p:nvPr/>
        </p:nvSpPr>
        <p:spPr>
          <a:xfrm>
            <a:off x="375834" y="1466663"/>
            <a:ext cx="8741127" cy="4642090"/>
          </a:xfrm>
          <a:prstGeom prst="wedgeRoundRectCallout">
            <a:avLst>
              <a:gd name="adj1" fmla="val 59215"/>
              <a:gd name="adj2" fmla="val -14283"/>
              <a:gd name="adj3" fmla="val 16667"/>
            </a:avLst>
          </a:prstGeom>
          <a:solidFill>
            <a:srgbClr val="93A9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54F775C-AB2A-47EE-A53B-38A8C5F88BEA}"/>
              </a:ext>
            </a:extLst>
          </p:cNvPr>
          <p:cNvSpPr/>
          <p:nvPr/>
        </p:nvSpPr>
        <p:spPr>
          <a:xfrm>
            <a:off x="650724" y="1690688"/>
            <a:ext cx="8305800" cy="3946337"/>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“It would be better for me to have a conversation about this – easier than writing.”</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“If young people supported young people you could have more one-to-one conversations about this which would be better – you learn a lot more when it feels personal.”</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“Being able to look back to when you were in S1 and track your skills from there would give you confidence.”</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“If all of my progress – from football, from Columba and other things was in one place, I’d see it clearer and it might give me more goals.”</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8107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943AD-D6DD-49DD-9BF4-9A5816401301}"/>
              </a:ext>
            </a:extLst>
          </p:cNvPr>
          <p:cNvSpPr>
            <a:spLocks noGrp="1"/>
          </p:cNvSpPr>
          <p:nvPr>
            <p:ph type="title"/>
          </p:nvPr>
        </p:nvSpPr>
        <p:spPr/>
        <p:txBody>
          <a:bodyPr/>
          <a:lstStyle/>
          <a:p>
            <a:r>
              <a:rPr lang="en-US" sz="3600" b="1" dirty="0">
                <a:latin typeface="Galano Grotesque Alt Medium" panose="00000600000000000000" pitchFamily="50" charset="0"/>
                <a:ea typeface="+mn-ea"/>
                <a:cs typeface="+mn-cs"/>
              </a:rPr>
              <a:t>Regional approach</a:t>
            </a:r>
            <a:endParaRPr lang="en-GB" sz="3600" b="1" dirty="0">
              <a:latin typeface="Galano Grotesque Alt Medium" panose="00000600000000000000" pitchFamily="50" charset="0"/>
              <a:ea typeface="+mn-ea"/>
              <a:cs typeface="+mn-cs"/>
            </a:endParaRPr>
          </a:p>
        </p:txBody>
      </p:sp>
      <p:sp>
        <p:nvSpPr>
          <p:cNvPr id="3" name="Content Placeholder 2">
            <a:extLst>
              <a:ext uri="{FF2B5EF4-FFF2-40B4-BE49-F238E27FC236}">
                <a16:creationId xmlns:a16="http://schemas.microsoft.com/office/drawing/2014/main" id="{7C15E9A9-BB39-47E5-A888-95ECDB905190}"/>
              </a:ext>
            </a:extLst>
          </p:cNvPr>
          <p:cNvSpPr>
            <a:spLocks noGrp="1"/>
          </p:cNvSpPr>
          <p:nvPr>
            <p:ph idx="1"/>
          </p:nvPr>
        </p:nvSpPr>
        <p:spPr>
          <a:xfrm>
            <a:off x="969891" y="2154184"/>
            <a:ext cx="7362825" cy="4351338"/>
          </a:xfrm>
        </p:spPr>
        <p:txBody>
          <a:bodyPr/>
          <a:lstStyle/>
          <a:p>
            <a:pPr marL="0" indent="0">
              <a:buNone/>
            </a:pPr>
            <a:r>
              <a:rPr lang="en-US" dirty="0"/>
              <a:t>With the West Partnership regional improvement collaborative, we’re working with 5 youth work and school partnerships to pilot a simple new dashboard that will collate evidence of impact, structured around key outcomes and skills from the National Youth Work Outcomes and Skills Framework.</a:t>
            </a:r>
          </a:p>
        </p:txBody>
      </p:sp>
      <p:pic>
        <p:nvPicPr>
          <p:cNvPr id="9" name="Picture 8" descr="A picture containing icon&#10;&#10;Description automatically generated">
            <a:extLst>
              <a:ext uri="{FF2B5EF4-FFF2-40B4-BE49-F238E27FC236}">
                <a16:creationId xmlns:a16="http://schemas.microsoft.com/office/drawing/2014/main" id="{0BBD703D-5910-4F86-88E1-F5AF16083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24" y="5792841"/>
            <a:ext cx="2729719" cy="768244"/>
          </a:xfrm>
          <a:prstGeom prst="rect">
            <a:avLst/>
          </a:prstGeom>
        </p:spPr>
      </p:pic>
      <p:pic>
        <p:nvPicPr>
          <p:cNvPr id="8" name="Picture 7">
            <a:extLst>
              <a:ext uri="{FF2B5EF4-FFF2-40B4-BE49-F238E27FC236}">
                <a16:creationId xmlns:a16="http://schemas.microsoft.com/office/drawing/2014/main" id="{4AD1C963-ACCA-4243-9DA8-769395CF69A8}"/>
              </a:ext>
            </a:extLst>
          </p:cNvPr>
          <p:cNvPicPr/>
          <p:nvPr/>
        </p:nvPicPr>
        <p:blipFill>
          <a:blip r:embed="rId4"/>
          <a:stretch>
            <a:fillRect/>
          </a:stretch>
        </p:blipFill>
        <p:spPr>
          <a:xfrm>
            <a:off x="8750910" y="887746"/>
            <a:ext cx="1883891" cy="1523666"/>
          </a:xfrm>
          <a:prstGeom prst="rect">
            <a:avLst/>
          </a:prstGeom>
        </p:spPr>
      </p:pic>
      <p:pic>
        <p:nvPicPr>
          <p:cNvPr id="10" name="Picture 9" descr="\\scotland.gov.uk\dc1\fs4_home\U418730\ES_logo_RGB_With Strap.jpg">
            <a:extLst>
              <a:ext uri="{FF2B5EF4-FFF2-40B4-BE49-F238E27FC236}">
                <a16:creationId xmlns:a16="http://schemas.microsoft.com/office/drawing/2014/main" id="{105AB953-53D2-48E0-A9F8-79CE4B32C08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287931" y="4879340"/>
            <a:ext cx="2089570" cy="1121410"/>
          </a:xfrm>
          <a:prstGeom prst="rect">
            <a:avLst/>
          </a:prstGeom>
          <a:noFill/>
          <a:ln>
            <a:noFill/>
          </a:ln>
        </p:spPr>
      </p:pic>
      <p:pic>
        <p:nvPicPr>
          <p:cNvPr id="11" name="Picture 10" descr="west-partnership-logo">
            <a:extLst>
              <a:ext uri="{FF2B5EF4-FFF2-40B4-BE49-F238E27FC236}">
                <a16:creationId xmlns:a16="http://schemas.microsoft.com/office/drawing/2014/main" id="{B6C5F62A-166F-48E3-9FE5-AA350ECCA63F}"/>
              </a:ext>
            </a:extLst>
          </p:cNvPr>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259595" y="2623502"/>
            <a:ext cx="1883891" cy="2043748"/>
          </a:xfrm>
          <a:prstGeom prst="rect">
            <a:avLst/>
          </a:prstGeom>
          <a:noFill/>
          <a:ln>
            <a:noFill/>
          </a:ln>
        </p:spPr>
      </p:pic>
    </p:spTree>
    <p:extLst>
      <p:ext uri="{BB962C8B-B14F-4D97-AF65-F5344CB8AC3E}">
        <p14:creationId xmlns:p14="http://schemas.microsoft.com/office/powerpoint/2010/main" val="4121932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F56FAA67-1E3D-842C-7626-99B3F573B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372" y="5802725"/>
            <a:ext cx="2729719" cy="768244"/>
          </a:xfrm>
          <a:prstGeom prst="rect">
            <a:avLst/>
          </a:prstGeom>
        </p:spPr>
      </p:pic>
      <p:sp>
        <p:nvSpPr>
          <p:cNvPr id="4" name="Rectangle 3">
            <a:extLst>
              <a:ext uri="{FF2B5EF4-FFF2-40B4-BE49-F238E27FC236}">
                <a16:creationId xmlns:a16="http://schemas.microsoft.com/office/drawing/2014/main" id="{5FB575E6-293B-46C5-B61A-12683511E523}"/>
              </a:ext>
            </a:extLst>
          </p:cNvPr>
          <p:cNvSpPr/>
          <p:nvPr/>
        </p:nvSpPr>
        <p:spPr>
          <a:xfrm>
            <a:off x="6249026" y="2155599"/>
            <a:ext cx="5613091" cy="221599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New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E</a:t>
            </a:r>
            <a:r>
              <a:rPr kumimoji="0" lang="en-GB" sz="2400" b="0"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valuation Principles in Youth Work</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S</a:t>
            </a:r>
            <a:r>
              <a:rPr kumimoji="0" lang="en-GB" sz="2400" b="0" i="0" u="none" strike="noStrike" kern="1200" cap="none" spc="0" normalizeH="0" baseline="0" noProof="0" dirty="0" err="1">
                <a:ln>
                  <a:noFill/>
                </a:ln>
                <a:solidFill>
                  <a:prstClr val="black"/>
                </a:solidFill>
                <a:effectLst/>
                <a:uLnTx/>
                <a:uFillTx/>
                <a:latin typeface="Galano Grotesque Alt Medium" panose="00000600000000000000" pitchFamily="50" charset="0"/>
                <a:ea typeface="+mn-ea"/>
                <a:cs typeface="+mn-cs"/>
              </a:rPr>
              <a:t>tep</a:t>
            </a:r>
            <a:r>
              <a:rPr kumimoji="0" lang="en-GB" sz="2400" b="0"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-by-Step Guide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T</a:t>
            </a:r>
            <a:r>
              <a:rPr kumimoji="0" lang="en-GB" sz="2400" b="0" i="0" u="none" strike="noStrike" kern="1200" cap="none" spc="0" normalizeH="0" baseline="0" noProof="0" dirty="0" err="1">
                <a:ln>
                  <a:noFill/>
                </a:ln>
                <a:solidFill>
                  <a:prstClr val="black"/>
                </a:solidFill>
                <a:effectLst/>
                <a:uLnTx/>
                <a:uFillTx/>
                <a:latin typeface="Galano Grotesque Alt Medium" panose="00000600000000000000" pitchFamily="50" charset="0"/>
                <a:ea typeface="+mn-ea"/>
                <a:cs typeface="+mn-cs"/>
              </a:rPr>
              <a:t>emplates</a:t>
            </a:r>
            <a:endParaRPr kumimoji="0" lang="en-GB" sz="2400" b="0"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endParaRPr>
          </a:p>
        </p:txBody>
      </p:sp>
      <p:sp>
        <p:nvSpPr>
          <p:cNvPr id="12" name="Rectangle 11">
            <a:extLst>
              <a:ext uri="{FF2B5EF4-FFF2-40B4-BE49-F238E27FC236}">
                <a16:creationId xmlns:a16="http://schemas.microsoft.com/office/drawing/2014/main" id="{337BD935-919F-4476-B9E4-2EC049BC9138}"/>
              </a:ext>
            </a:extLst>
          </p:cNvPr>
          <p:cNvSpPr/>
          <p:nvPr/>
        </p:nvSpPr>
        <p:spPr>
          <a:xfrm>
            <a:off x="857384" y="430483"/>
            <a:ext cx="10477232"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alano Grotesque Alt Medium" panose="00000600000000000000" pitchFamily="50" charset="0"/>
                <a:ea typeface="+mn-ea"/>
                <a:cs typeface="+mn-cs"/>
              </a:rPr>
              <a:t>Youth Work and Schools – Professional Learning Resources</a:t>
            </a:r>
          </a:p>
        </p:txBody>
      </p:sp>
      <p:grpSp>
        <p:nvGrpSpPr>
          <p:cNvPr id="6" name="Group 5">
            <a:extLst>
              <a:ext uri="{FF2B5EF4-FFF2-40B4-BE49-F238E27FC236}">
                <a16:creationId xmlns:a16="http://schemas.microsoft.com/office/drawing/2014/main" id="{3D1B44B9-078E-4BDE-A033-8E6C4AB91F61}"/>
              </a:ext>
            </a:extLst>
          </p:cNvPr>
          <p:cNvGrpSpPr/>
          <p:nvPr/>
        </p:nvGrpSpPr>
        <p:grpSpPr>
          <a:xfrm>
            <a:off x="329883" y="2151771"/>
            <a:ext cx="5134978" cy="4035076"/>
            <a:chOff x="6633344" y="1386235"/>
            <a:chExt cx="5134978" cy="4035076"/>
          </a:xfrm>
        </p:grpSpPr>
        <p:pic>
          <p:nvPicPr>
            <p:cNvPr id="7" name="Picture 6">
              <a:extLst>
                <a:ext uri="{FF2B5EF4-FFF2-40B4-BE49-F238E27FC236}">
                  <a16:creationId xmlns:a16="http://schemas.microsoft.com/office/drawing/2014/main" id="{978E5A5A-6D17-40D9-B80E-517FAD26D32E}"/>
                </a:ext>
              </a:extLst>
            </p:cNvPr>
            <p:cNvPicPr>
              <a:picLocks noChangeAspect="1"/>
            </p:cNvPicPr>
            <p:nvPr/>
          </p:nvPicPr>
          <p:blipFill>
            <a:blip r:embed="rId3"/>
            <a:stretch>
              <a:fillRect/>
            </a:stretch>
          </p:blipFill>
          <p:spPr>
            <a:xfrm>
              <a:off x="6633344" y="1386235"/>
              <a:ext cx="3190875" cy="1828800"/>
            </a:xfrm>
            <a:prstGeom prst="rect">
              <a:avLst/>
            </a:prstGeom>
          </p:spPr>
        </p:pic>
        <p:pic>
          <p:nvPicPr>
            <p:cNvPr id="8" name="Picture 7">
              <a:extLst>
                <a:ext uri="{FF2B5EF4-FFF2-40B4-BE49-F238E27FC236}">
                  <a16:creationId xmlns:a16="http://schemas.microsoft.com/office/drawing/2014/main" id="{8C312EF6-2DAB-44A5-A5AB-75F8D7D13BE1}"/>
                </a:ext>
              </a:extLst>
            </p:cNvPr>
            <p:cNvPicPr>
              <a:picLocks noChangeAspect="1"/>
            </p:cNvPicPr>
            <p:nvPr/>
          </p:nvPicPr>
          <p:blipFill>
            <a:blip r:embed="rId4"/>
            <a:stretch>
              <a:fillRect/>
            </a:stretch>
          </p:blipFill>
          <p:spPr>
            <a:xfrm>
              <a:off x="8368868" y="2253674"/>
              <a:ext cx="3399454" cy="1922723"/>
            </a:xfrm>
            <a:prstGeom prst="rect">
              <a:avLst/>
            </a:prstGeom>
          </p:spPr>
        </p:pic>
        <p:pic>
          <p:nvPicPr>
            <p:cNvPr id="9" name="Picture 8">
              <a:extLst>
                <a:ext uri="{FF2B5EF4-FFF2-40B4-BE49-F238E27FC236}">
                  <a16:creationId xmlns:a16="http://schemas.microsoft.com/office/drawing/2014/main" id="{9CACD4A7-CBB4-4157-A57D-CACB913F96AE}"/>
                </a:ext>
              </a:extLst>
            </p:cNvPr>
            <p:cNvPicPr>
              <a:picLocks noChangeAspect="1"/>
            </p:cNvPicPr>
            <p:nvPr/>
          </p:nvPicPr>
          <p:blipFill>
            <a:blip r:embed="rId5"/>
            <a:stretch>
              <a:fillRect/>
            </a:stretch>
          </p:blipFill>
          <p:spPr>
            <a:xfrm>
              <a:off x="7281078" y="3592511"/>
              <a:ext cx="3257550" cy="1828800"/>
            </a:xfrm>
            <a:prstGeom prst="rect">
              <a:avLst/>
            </a:prstGeom>
          </p:spPr>
        </p:pic>
      </p:grpSp>
      <p:pic>
        <p:nvPicPr>
          <p:cNvPr id="11" name="Picture 10">
            <a:extLst>
              <a:ext uri="{FF2B5EF4-FFF2-40B4-BE49-F238E27FC236}">
                <a16:creationId xmlns:a16="http://schemas.microsoft.com/office/drawing/2014/main" id="{905C8B1C-50D2-4211-A89A-EB8164E1C3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5775" y="4125381"/>
            <a:ext cx="1541991" cy="1541991"/>
          </a:xfrm>
          <a:prstGeom prst="rect">
            <a:avLst/>
          </a:prstGeom>
        </p:spPr>
      </p:pic>
      <p:pic>
        <p:nvPicPr>
          <p:cNvPr id="14" name="Picture 13">
            <a:extLst>
              <a:ext uri="{FF2B5EF4-FFF2-40B4-BE49-F238E27FC236}">
                <a16:creationId xmlns:a16="http://schemas.microsoft.com/office/drawing/2014/main" id="{0F2A1641-DDC2-41AD-AAFA-4572DD3936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0222" y="4803773"/>
            <a:ext cx="1476997" cy="1476997"/>
          </a:xfrm>
          <a:prstGeom prst="rect">
            <a:avLst/>
          </a:prstGeom>
        </p:spPr>
      </p:pic>
      <p:pic>
        <p:nvPicPr>
          <p:cNvPr id="2" name="Picture 1">
            <a:extLst>
              <a:ext uri="{FF2B5EF4-FFF2-40B4-BE49-F238E27FC236}">
                <a16:creationId xmlns:a16="http://schemas.microsoft.com/office/drawing/2014/main" id="{B445EE1D-BE8A-44DE-BEF6-29C81AAEAB5C}"/>
              </a:ext>
            </a:extLst>
          </p:cNvPr>
          <p:cNvPicPr>
            <a:picLocks noChangeAspect="1"/>
          </p:cNvPicPr>
          <p:nvPr/>
        </p:nvPicPr>
        <p:blipFill rotWithShape="1">
          <a:blip r:embed="rId8"/>
          <a:srcRect l="33215" t="19184" r="15433" b="6277"/>
          <a:stretch/>
        </p:blipFill>
        <p:spPr>
          <a:xfrm>
            <a:off x="5970691" y="4515042"/>
            <a:ext cx="2518013" cy="2055927"/>
          </a:xfrm>
          <a:prstGeom prst="rect">
            <a:avLst/>
          </a:prstGeom>
        </p:spPr>
      </p:pic>
    </p:spTree>
    <p:extLst>
      <p:ext uri="{BB962C8B-B14F-4D97-AF65-F5344CB8AC3E}">
        <p14:creationId xmlns:p14="http://schemas.microsoft.com/office/powerpoint/2010/main" val="4002369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CD8E8-B945-2BE4-2D65-B8ABF3701063}"/>
              </a:ext>
            </a:extLst>
          </p:cNvPr>
          <p:cNvSpPr>
            <a:spLocks noGrp="1"/>
          </p:cNvSpPr>
          <p:nvPr>
            <p:ph type="ctrTitle"/>
          </p:nvPr>
        </p:nvSpPr>
        <p:spPr>
          <a:xfrm>
            <a:off x="1524000" y="1122363"/>
            <a:ext cx="9144000" cy="1448148"/>
          </a:xfrm>
        </p:spPr>
        <p:txBody>
          <a:bodyPr>
            <a:normAutofit/>
          </a:bodyPr>
          <a:lstStyle/>
          <a:p>
            <a:r>
              <a:rPr lang="en-GB" dirty="0">
                <a:solidFill>
                  <a:srgbClr val="0070C0"/>
                </a:solidFill>
                <a:latin typeface="Congenial" panose="02000503040000020004" pitchFamily="2" charset="0"/>
                <a:cs typeface="Calibri Light"/>
              </a:rPr>
              <a:t>Making connections</a:t>
            </a:r>
          </a:p>
        </p:txBody>
      </p:sp>
      <p:sp>
        <p:nvSpPr>
          <p:cNvPr id="3" name="TextBox 2">
            <a:extLst>
              <a:ext uri="{FF2B5EF4-FFF2-40B4-BE49-F238E27FC236}">
                <a16:creationId xmlns:a16="http://schemas.microsoft.com/office/drawing/2014/main" id="{4C086EF9-7BF1-3D7B-8DAD-0BC6FDDE509E}"/>
              </a:ext>
            </a:extLst>
          </p:cNvPr>
          <p:cNvSpPr txBox="1"/>
          <p:nvPr/>
        </p:nvSpPr>
        <p:spPr>
          <a:xfrm>
            <a:off x="986424" y="3716054"/>
            <a:ext cx="1022436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latin typeface="Congenial"/>
                <a:ea typeface="Calibri"/>
                <a:cs typeface="Calibri"/>
              </a:rPr>
              <a:t>Kate </a:t>
            </a:r>
            <a:r>
              <a:rPr lang="en-GB" sz="2800" err="1">
                <a:latin typeface="Congenial"/>
                <a:ea typeface="Calibri"/>
                <a:cs typeface="Calibri"/>
              </a:rPr>
              <a:t>Somervail</a:t>
            </a:r>
            <a:r>
              <a:rPr lang="en-GB" sz="2800" dirty="0">
                <a:latin typeface="Congenial"/>
                <a:ea typeface="Calibri"/>
                <a:cs typeface="Calibri"/>
              </a:rPr>
              <a:t> – Duke of Edinburgh Award</a:t>
            </a:r>
            <a:endParaRPr lang="en-US"/>
          </a:p>
          <a:p>
            <a:pPr algn="ctr"/>
            <a:r>
              <a:rPr lang="en-GB" sz="2800" dirty="0">
                <a:latin typeface="Congenial"/>
                <a:ea typeface="Calibri"/>
                <a:cs typeface="Calibri"/>
              </a:rPr>
              <a:t>Tila McDonald – Awards Network</a:t>
            </a:r>
          </a:p>
        </p:txBody>
      </p:sp>
    </p:spTree>
    <p:extLst>
      <p:ext uri="{BB962C8B-B14F-4D97-AF65-F5344CB8AC3E}">
        <p14:creationId xmlns:p14="http://schemas.microsoft.com/office/powerpoint/2010/main" val="2036328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B1F1-B040-2B62-73D0-5A717BB96918}"/>
              </a:ext>
            </a:extLst>
          </p:cNvPr>
          <p:cNvSpPr>
            <a:spLocks noGrp="1"/>
          </p:cNvSpPr>
          <p:nvPr>
            <p:ph type="title"/>
          </p:nvPr>
        </p:nvSpPr>
        <p:spPr/>
        <p:txBody>
          <a:bodyPr/>
          <a:lstStyle/>
          <a:p>
            <a:pPr algn="ctr"/>
            <a:r>
              <a:rPr lang="en-GB" b="1" dirty="0">
                <a:solidFill>
                  <a:srgbClr val="0070C0"/>
                </a:solidFill>
                <a:latin typeface="Congenial" panose="02000503040000020004" pitchFamily="2" charset="0"/>
              </a:rPr>
              <a:t>Discussion</a:t>
            </a:r>
            <a:endParaRPr lang="en-US"/>
          </a:p>
        </p:txBody>
      </p:sp>
      <p:sp>
        <p:nvSpPr>
          <p:cNvPr id="3" name="Content Placeholder 2">
            <a:extLst>
              <a:ext uri="{FF2B5EF4-FFF2-40B4-BE49-F238E27FC236}">
                <a16:creationId xmlns:a16="http://schemas.microsoft.com/office/drawing/2014/main" id="{ED5CF262-4DF3-B77B-09E1-C17979B2F4BC}"/>
              </a:ext>
            </a:extLst>
          </p:cNvPr>
          <p:cNvSpPr>
            <a:spLocks noGrp="1"/>
          </p:cNvSpPr>
          <p:nvPr>
            <p:ph idx="1"/>
          </p:nvPr>
        </p:nvSpPr>
        <p:spPr>
          <a:xfrm>
            <a:off x="505691" y="1700935"/>
            <a:ext cx="11194471" cy="4365192"/>
          </a:xfrm>
        </p:spPr>
        <p:txBody>
          <a:bodyPr vert="horz" lIns="91440" tIns="45720" rIns="91440" bIns="45720" rtlCol="0" anchor="t">
            <a:normAutofit/>
          </a:bodyPr>
          <a:lstStyle/>
          <a:p>
            <a:pPr marL="0" indent="0" algn="ctr">
              <a:buNone/>
            </a:pPr>
            <a:r>
              <a:rPr lang="en-GB" sz="4400" dirty="0">
                <a:latin typeface="Congenial"/>
              </a:rPr>
              <a:t>Opportunities, Challenges and Connections?</a:t>
            </a:r>
            <a:endParaRPr lang="en-US"/>
          </a:p>
        </p:txBody>
      </p:sp>
      <p:pic>
        <p:nvPicPr>
          <p:cNvPr id="5" name="Picture 4" descr="A qr code with black squares&#10;&#10;Description automatically generated">
            <a:extLst>
              <a:ext uri="{FF2B5EF4-FFF2-40B4-BE49-F238E27FC236}">
                <a16:creationId xmlns:a16="http://schemas.microsoft.com/office/drawing/2014/main" id="{CB45147D-5403-5603-7C11-4A4D8759F3BF}"/>
              </a:ext>
            </a:extLst>
          </p:cNvPr>
          <p:cNvPicPr>
            <a:picLocks noChangeAspect="1"/>
          </p:cNvPicPr>
          <p:nvPr/>
        </p:nvPicPr>
        <p:blipFill>
          <a:blip r:embed="rId3"/>
          <a:stretch>
            <a:fillRect/>
          </a:stretch>
        </p:blipFill>
        <p:spPr>
          <a:xfrm>
            <a:off x="4494463" y="3431673"/>
            <a:ext cx="3217415" cy="3189706"/>
          </a:xfrm>
          <a:prstGeom prst="rect">
            <a:avLst/>
          </a:prstGeom>
        </p:spPr>
      </p:pic>
      <p:pic>
        <p:nvPicPr>
          <p:cNvPr id="4" name="Picture 3" descr="A logo with a pink and green origami bird&#10;&#10;Description automatically generated">
            <a:extLst>
              <a:ext uri="{FF2B5EF4-FFF2-40B4-BE49-F238E27FC236}">
                <a16:creationId xmlns:a16="http://schemas.microsoft.com/office/drawing/2014/main" id="{C41785DC-6643-F42D-8AE2-2017352934BB}"/>
              </a:ext>
            </a:extLst>
          </p:cNvPr>
          <p:cNvPicPr>
            <a:picLocks noChangeAspect="1"/>
          </p:cNvPicPr>
          <p:nvPr/>
        </p:nvPicPr>
        <p:blipFill>
          <a:blip r:embed="rId4"/>
          <a:stretch>
            <a:fillRect/>
          </a:stretch>
        </p:blipFill>
        <p:spPr>
          <a:xfrm>
            <a:off x="8302858" y="4893086"/>
            <a:ext cx="1668049" cy="1725817"/>
          </a:xfrm>
          <a:prstGeom prst="rect">
            <a:avLst/>
          </a:prstGeom>
        </p:spPr>
      </p:pic>
    </p:spTree>
    <p:extLst>
      <p:ext uri="{BB962C8B-B14F-4D97-AF65-F5344CB8AC3E}">
        <p14:creationId xmlns:p14="http://schemas.microsoft.com/office/powerpoint/2010/main" val="2120057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C0442-0349-AC7B-BD7F-5A5E1B84CED3}"/>
              </a:ext>
            </a:extLst>
          </p:cNvPr>
          <p:cNvSpPr>
            <a:spLocks noGrp="1"/>
          </p:cNvSpPr>
          <p:nvPr>
            <p:ph type="title"/>
          </p:nvPr>
        </p:nvSpPr>
        <p:spPr/>
        <p:txBody>
          <a:bodyPr/>
          <a:lstStyle/>
          <a:p>
            <a:pPr algn="ctr"/>
            <a:r>
              <a:rPr lang="en-GB" b="1" dirty="0">
                <a:solidFill>
                  <a:srgbClr val="009999"/>
                </a:solidFill>
                <a:latin typeface="Congenial"/>
              </a:rPr>
              <a:t>Support from Education Scotland?</a:t>
            </a:r>
            <a:endParaRPr lang="en-US" dirty="0"/>
          </a:p>
        </p:txBody>
      </p:sp>
      <p:pic>
        <p:nvPicPr>
          <p:cNvPr id="6" name="Picture 2" descr="Education Scotland logo">
            <a:extLst>
              <a:ext uri="{FF2B5EF4-FFF2-40B4-BE49-F238E27FC236}">
                <a16:creationId xmlns:a16="http://schemas.microsoft.com/office/drawing/2014/main" id="{1CBACB98-6F2F-4C2A-EF9B-444C4CD29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034" y="1876487"/>
            <a:ext cx="2019300" cy="8208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qr code with black squares&#10;&#10;Description automatically generated">
            <a:extLst>
              <a:ext uri="{FF2B5EF4-FFF2-40B4-BE49-F238E27FC236}">
                <a16:creationId xmlns:a16="http://schemas.microsoft.com/office/drawing/2014/main" id="{671CD8D7-9F4A-11CC-C744-5DB00B24DE55}"/>
              </a:ext>
            </a:extLst>
          </p:cNvPr>
          <p:cNvPicPr>
            <a:picLocks noChangeAspect="1"/>
          </p:cNvPicPr>
          <p:nvPr/>
        </p:nvPicPr>
        <p:blipFill>
          <a:blip r:embed="rId4"/>
          <a:stretch>
            <a:fillRect/>
          </a:stretch>
        </p:blipFill>
        <p:spPr>
          <a:xfrm>
            <a:off x="4493976" y="3428270"/>
            <a:ext cx="3217415" cy="3189706"/>
          </a:xfrm>
          <a:prstGeom prst="rect">
            <a:avLst/>
          </a:prstGeom>
        </p:spPr>
      </p:pic>
    </p:spTree>
    <p:extLst>
      <p:ext uri="{BB962C8B-B14F-4D97-AF65-F5344CB8AC3E}">
        <p14:creationId xmlns:p14="http://schemas.microsoft.com/office/powerpoint/2010/main" val="4194093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CD8E8-B945-2BE4-2D65-B8ABF3701063}"/>
              </a:ext>
            </a:extLst>
          </p:cNvPr>
          <p:cNvSpPr>
            <a:spLocks noGrp="1"/>
          </p:cNvSpPr>
          <p:nvPr>
            <p:ph type="ctrTitle"/>
          </p:nvPr>
        </p:nvSpPr>
        <p:spPr>
          <a:xfrm>
            <a:off x="1524000" y="693045"/>
            <a:ext cx="9144000" cy="4260920"/>
          </a:xfrm>
        </p:spPr>
        <p:txBody>
          <a:bodyPr>
            <a:noAutofit/>
          </a:bodyPr>
          <a:lstStyle/>
          <a:p>
            <a:r>
              <a:rPr lang="en-GB" sz="3000" dirty="0">
                <a:latin typeface="Congenial" panose="02000503040000020004" pitchFamily="2" charset="0"/>
              </a:rPr>
              <a:t>Please share your details on a contact form!</a:t>
            </a:r>
            <a:br>
              <a:rPr lang="en-GB" sz="3000" dirty="0">
                <a:latin typeface="Congenial" panose="02000503040000020004" pitchFamily="2" charset="0"/>
              </a:rPr>
            </a:br>
            <a:br>
              <a:rPr lang="en-GB" sz="3000" dirty="0">
                <a:latin typeface="Congenial" panose="02000503040000020004" pitchFamily="2" charset="0"/>
              </a:rPr>
            </a:br>
            <a:br>
              <a:rPr lang="en-GB" sz="3000" dirty="0">
                <a:latin typeface="Congenial" panose="02000503040000020004" pitchFamily="2" charset="0"/>
              </a:rPr>
            </a:br>
            <a:br>
              <a:rPr lang="en-GB" sz="3000" dirty="0">
                <a:latin typeface="Congenial" panose="02000503040000020004" pitchFamily="2" charset="0"/>
              </a:rPr>
            </a:br>
            <a:r>
              <a:rPr lang="en-GB" sz="3000" dirty="0">
                <a:latin typeface="Congenial" panose="02000503040000020004" pitchFamily="2" charset="0"/>
              </a:rPr>
              <a:t>Contact us: </a:t>
            </a:r>
            <a:br>
              <a:rPr lang="en-GB" sz="3000" dirty="0">
                <a:latin typeface="Congenial" panose="02000503040000020004" pitchFamily="2" charset="0"/>
              </a:rPr>
            </a:br>
            <a:br>
              <a:rPr lang="en-GB" sz="3000" dirty="0">
                <a:latin typeface="Congenial" panose="02000503040000020004" pitchFamily="2" charset="0"/>
              </a:rPr>
            </a:br>
            <a:r>
              <a:rPr lang="en-GB" sz="3000" dirty="0" err="1">
                <a:latin typeface="Congenial" panose="02000503040000020004" pitchFamily="2" charset="0"/>
                <a:hlinkClick r:id="rId3"/>
              </a:rPr>
              <a:t>Jamie.Dungavell@educationscotland.gov.scot</a:t>
            </a:r>
            <a:br>
              <a:rPr lang="en-GB" sz="3000" dirty="0">
                <a:latin typeface="Congenial" panose="02000503040000020004" pitchFamily="2" charset="0"/>
              </a:rPr>
            </a:br>
            <a:br>
              <a:rPr lang="en-GB" sz="3000" dirty="0">
                <a:latin typeface="Congenial" panose="02000503040000020004" pitchFamily="2" charset="0"/>
              </a:rPr>
            </a:br>
            <a:r>
              <a:rPr lang="en-GB" sz="3000" dirty="0" err="1">
                <a:latin typeface="Congenial" panose="02000503040000020004" pitchFamily="2" charset="0"/>
                <a:hlinkClick r:id="rId4"/>
              </a:rPr>
              <a:t>Julie.beckett@educationscotland.gov.scot</a:t>
            </a:r>
            <a:r>
              <a:rPr lang="en-GB" sz="3000" dirty="0">
                <a:latin typeface="Congenial" panose="02000503040000020004" pitchFamily="2" charset="0"/>
              </a:rPr>
              <a:t> </a:t>
            </a:r>
          </a:p>
        </p:txBody>
      </p:sp>
    </p:spTree>
    <p:extLst>
      <p:ext uri="{BB962C8B-B14F-4D97-AF65-F5344CB8AC3E}">
        <p14:creationId xmlns:p14="http://schemas.microsoft.com/office/powerpoint/2010/main" val="887279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508B4-AF94-B0DD-7D0E-0C36F769641B}"/>
              </a:ext>
            </a:extLst>
          </p:cNvPr>
          <p:cNvSpPr>
            <a:spLocks noGrp="1"/>
          </p:cNvSpPr>
          <p:nvPr>
            <p:ph type="title"/>
          </p:nvPr>
        </p:nvSpPr>
        <p:spPr/>
        <p:txBody>
          <a:bodyPr/>
          <a:lstStyle/>
          <a:p>
            <a:r>
              <a:rPr lang="en-GB" dirty="0">
                <a:latin typeface="Congenial" panose="02000503040000020004" pitchFamily="2" charset="0"/>
              </a:rPr>
              <a:t>Achievement Project Report Location	</a:t>
            </a:r>
          </a:p>
        </p:txBody>
      </p:sp>
      <p:sp>
        <p:nvSpPr>
          <p:cNvPr id="3" name="Content Placeholder 2">
            <a:extLst>
              <a:ext uri="{FF2B5EF4-FFF2-40B4-BE49-F238E27FC236}">
                <a16:creationId xmlns:a16="http://schemas.microsoft.com/office/drawing/2014/main" id="{F314E9DE-3BBF-9F27-44D0-E2DEC7598556}"/>
              </a:ext>
            </a:extLst>
          </p:cNvPr>
          <p:cNvSpPr>
            <a:spLocks noGrp="1"/>
          </p:cNvSpPr>
          <p:nvPr>
            <p:ph idx="1"/>
          </p:nvPr>
        </p:nvSpPr>
        <p:spPr/>
        <p:txBody>
          <a:bodyPr>
            <a:normAutofit/>
          </a:bodyPr>
          <a:lstStyle/>
          <a:p>
            <a:pPr marL="0" indent="0" algn="just" rtl="0" fontAlgn="base">
              <a:buNone/>
            </a:pPr>
            <a:r>
              <a:rPr lang="en-GB" sz="2400" dirty="0">
                <a:solidFill>
                  <a:srgbClr val="000000"/>
                </a:solidFill>
                <a:latin typeface="Congenial" panose="02000503040000020004" pitchFamily="2" charset="0"/>
              </a:rPr>
              <a:t>The report marks a piece of research conducted by Education Scotland with the support of key stakeholders.</a:t>
            </a:r>
          </a:p>
          <a:p>
            <a:pPr marL="0" indent="0" algn="just" rtl="0" fontAlgn="base">
              <a:buNone/>
            </a:pPr>
            <a:endParaRPr lang="en-GB" sz="2400" b="0" i="0" dirty="0">
              <a:solidFill>
                <a:srgbClr val="000000"/>
              </a:solidFill>
              <a:effectLst/>
              <a:latin typeface="Congenial" panose="02000503040000020004" pitchFamily="2" charset="0"/>
            </a:endParaRPr>
          </a:p>
          <a:p>
            <a:pPr marL="0" indent="0" algn="just" rtl="0" fontAlgn="base">
              <a:buNone/>
            </a:pPr>
            <a:r>
              <a:rPr lang="en-GB" sz="2400" b="0" i="0" dirty="0">
                <a:solidFill>
                  <a:srgbClr val="000000"/>
                </a:solidFill>
                <a:effectLst/>
                <a:latin typeface="Congenial" panose="02000503040000020004" pitchFamily="2" charset="0"/>
              </a:rPr>
              <a:t>It can be found on the Education Scotland website within the Practitioner Resource area and in the Knowledge and Research </a:t>
            </a:r>
            <a:r>
              <a:rPr lang="en-GB" sz="2400" b="0" i="0">
                <a:solidFill>
                  <a:srgbClr val="000000"/>
                </a:solidFill>
                <a:effectLst/>
                <a:latin typeface="Congenial" panose="02000503040000020004" pitchFamily="2" charset="0"/>
              </a:rPr>
              <a:t>sub section.</a:t>
            </a:r>
            <a:endParaRPr lang="en-US" sz="2400" b="0" i="0" dirty="0">
              <a:solidFill>
                <a:srgbClr val="000000"/>
              </a:solidFill>
              <a:effectLst/>
              <a:latin typeface="Congenial" panose="02000503040000020004" pitchFamily="2" charset="0"/>
            </a:endParaRPr>
          </a:p>
          <a:p>
            <a:endParaRPr lang="en-GB" sz="2400" dirty="0">
              <a:latin typeface="Congenial" panose="02000503040000020004" pitchFamily="2" charset="0"/>
            </a:endParaRPr>
          </a:p>
        </p:txBody>
      </p:sp>
      <p:sp>
        <p:nvSpPr>
          <p:cNvPr id="4" name="Rectangle: Rounded Corners 3">
            <a:extLst>
              <a:ext uri="{FF2B5EF4-FFF2-40B4-BE49-F238E27FC236}">
                <a16:creationId xmlns:a16="http://schemas.microsoft.com/office/drawing/2014/main" id="{64090EAD-8A63-937F-32EA-3FD17A4B12A3}"/>
              </a:ext>
            </a:extLst>
          </p:cNvPr>
          <p:cNvSpPr/>
          <p:nvPr/>
        </p:nvSpPr>
        <p:spPr>
          <a:xfrm>
            <a:off x="914400" y="1407560"/>
            <a:ext cx="10515600" cy="45719"/>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99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4134-5485-80F2-548D-04F9E71CD832}"/>
              </a:ext>
            </a:extLst>
          </p:cNvPr>
          <p:cNvSpPr>
            <a:spLocks noGrp="1"/>
          </p:cNvSpPr>
          <p:nvPr>
            <p:ph type="title"/>
          </p:nvPr>
        </p:nvSpPr>
        <p:spPr/>
        <p:txBody>
          <a:bodyPr>
            <a:normAutofit/>
          </a:bodyPr>
          <a:lstStyle/>
          <a:p>
            <a:r>
              <a:rPr lang="en-GB" sz="2800" dirty="0">
                <a:latin typeface="Congenial" panose="02000503040000020004" pitchFamily="2" charset="0"/>
              </a:rPr>
              <a:t>1. </a:t>
            </a:r>
            <a:r>
              <a:rPr lang="en-GB" sz="2800" b="0" i="0" u="none" strike="noStrike" dirty="0">
                <a:solidFill>
                  <a:srgbClr val="000000"/>
                </a:solidFill>
                <a:effectLst/>
                <a:latin typeface="Congenial" panose="02000503040000020004" pitchFamily="2" charset="0"/>
                <a:ea typeface="Source Sans Pro" panose="020B0503030403020204" pitchFamily="34" charset="0"/>
                <a:cs typeface="Quire Sans" panose="020B0502040204020203" pitchFamily="34" charset="0"/>
              </a:rPr>
              <a:t>How do schools and their CLD partners currently</a:t>
            </a:r>
            <a:r>
              <a:rPr lang="en-GB" sz="2800" b="1" i="0" u="none" strike="noStrike" dirty="0">
                <a:solidFill>
                  <a:srgbClr val="000000"/>
                </a:solidFill>
                <a:effectLst/>
                <a:latin typeface="Congenial" panose="02000503040000020004" pitchFamily="2" charset="0"/>
                <a:ea typeface="Source Sans Pro" panose="020B0503030403020204" pitchFamily="34" charset="0"/>
                <a:cs typeface="Quire Sans" panose="020B0502040204020203" pitchFamily="34" charset="0"/>
              </a:rPr>
              <a:t> recognise </a:t>
            </a:r>
            <a:r>
              <a:rPr lang="en-GB" sz="2800" b="0" i="0" u="none" strike="noStrike" dirty="0">
                <a:solidFill>
                  <a:srgbClr val="000000"/>
                </a:solidFill>
                <a:effectLst/>
                <a:latin typeface="Congenial" panose="02000503040000020004" pitchFamily="2" charset="0"/>
                <a:ea typeface="Source Sans Pro" panose="020B0503030403020204" pitchFamily="34" charset="0"/>
                <a:cs typeface="Quire Sans" panose="020B0502040204020203" pitchFamily="34" charset="0"/>
              </a:rPr>
              <a:t>children and young people’s personal achievements (out with the ‘formal curriculum’)?</a:t>
            </a:r>
            <a:r>
              <a:rPr lang="en-US" sz="2800" b="0" i="0" dirty="0">
                <a:solidFill>
                  <a:srgbClr val="000000"/>
                </a:solidFill>
                <a:effectLst/>
                <a:latin typeface="Congenial" panose="02000503040000020004" pitchFamily="2" charset="0"/>
                <a:ea typeface="Source Sans Pro" panose="020B0503030403020204" pitchFamily="34" charset="0"/>
                <a:cs typeface="Quire Sans" panose="020B0502040204020203" pitchFamily="34" charset="0"/>
              </a:rPr>
              <a:t>​</a:t>
            </a:r>
            <a:endParaRPr lang="en-GB" sz="2800" dirty="0">
              <a:latin typeface="Congenial" panose="02000503040000020004" pitchFamily="2" charset="0"/>
            </a:endParaRPr>
          </a:p>
        </p:txBody>
      </p:sp>
      <p:sp>
        <p:nvSpPr>
          <p:cNvPr id="3" name="Content Placeholder 2">
            <a:extLst>
              <a:ext uri="{FF2B5EF4-FFF2-40B4-BE49-F238E27FC236}">
                <a16:creationId xmlns:a16="http://schemas.microsoft.com/office/drawing/2014/main" id="{541A9133-F4FD-ECEF-3712-B5336E7FAAFE}"/>
              </a:ext>
            </a:extLst>
          </p:cNvPr>
          <p:cNvSpPr>
            <a:spLocks noGrp="1"/>
          </p:cNvSpPr>
          <p:nvPr>
            <p:ph idx="1"/>
          </p:nvPr>
        </p:nvSpPr>
        <p:spPr>
          <a:xfrm>
            <a:off x="838200" y="2151921"/>
            <a:ext cx="10515600" cy="4025041"/>
          </a:xfrm>
        </p:spPr>
        <p:txBody>
          <a:bodyPr>
            <a:noAutofit/>
          </a:bodyPr>
          <a:lstStyle/>
          <a:p>
            <a:pPr algn="l" rtl="0" fontAlgn="base">
              <a:buFont typeface="Arial" panose="020B0604020202020204" pitchFamily="34" charset="0"/>
              <a:buChar char="•"/>
            </a:pPr>
            <a:r>
              <a:rPr lang="en-GB" sz="2000" b="0" i="0" u="none" strike="noStrike" dirty="0">
                <a:solidFill>
                  <a:srgbClr val="000000"/>
                </a:solidFill>
                <a:effectLst/>
                <a:latin typeface="Congenial" panose="02000503040000020004" pitchFamily="2" charset="0"/>
              </a:rPr>
              <a:t>Almost all schools and CLD practitioners felt that achievements out with school should contribute to what educational success looks like for children and young people.</a:t>
            </a:r>
            <a:r>
              <a:rPr lang="en-US" sz="2000" b="0" i="0" dirty="0">
                <a:solidFill>
                  <a:srgbClr val="000000"/>
                </a:solidFill>
                <a:effectLst/>
                <a:latin typeface="Congenial" panose="02000503040000020004" pitchFamily="2" charset="0"/>
              </a:rPr>
              <a:t>​ </a:t>
            </a:r>
          </a:p>
          <a:p>
            <a:pPr algn="l" rtl="0" fontAlgn="base">
              <a:buFont typeface="Arial" panose="020B0604020202020204" pitchFamily="34" charset="0"/>
              <a:buChar char="•"/>
            </a:pPr>
            <a:r>
              <a:rPr lang="en-GB" sz="2000" b="0" i="0" u="none" strike="noStrike" dirty="0">
                <a:solidFill>
                  <a:srgbClr val="000000"/>
                </a:solidFill>
                <a:effectLst/>
                <a:latin typeface="Congenial" panose="02000503040000020004" pitchFamily="2" charset="0"/>
              </a:rPr>
              <a:t>The types of achievement recognised by schools were mostly activities offered through school, including sports, drama, art, music and environment groups and pupil councils.</a:t>
            </a:r>
            <a:r>
              <a:rPr lang="en-GB" sz="2000" b="0" i="0" dirty="0">
                <a:solidFill>
                  <a:srgbClr val="000000"/>
                </a:solidFill>
                <a:effectLst/>
                <a:latin typeface="Congenial" panose="02000503040000020004" pitchFamily="2" charset="0"/>
              </a:rPr>
              <a:t>​</a:t>
            </a:r>
          </a:p>
          <a:p>
            <a:pPr algn="l" rtl="0" fontAlgn="base">
              <a:buFont typeface="Arial" panose="020B0604020202020204" pitchFamily="34" charset="0"/>
              <a:buChar char="•"/>
            </a:pPr>
            <a:r>
              <a:rPr lang="en-GB" sz="2000" b="0" i="0" u="none" strike="noStrike" dirty="0">
                <a:solidFill>
                  <a:srgbClr val="000000"/>
                </a:solidFill>
                <a:effectLst/>
                <a:latin typeface="Congenial" panose="02000503040000020004" pitchFamily="2" charset="0"/>
              </a:rPr>
              <a:t>Recognition of achievement appeared to be more established in schools where there are designated staff with responsibilities for promoting and developing achievement</a:t>
            </a:r>
            <a:r>
              <a:rPr lang="en-US" sz="2000" b="0" i="0" dirty="0">
                <a:solidFill>
                  <a:srgbClr val="000000"/>
                </a:solidFill>
                <a:effectLst/>
                <a:latin typeface="Congenial" panose="02000503040000020004" pitchFamily="2" charset="0"/>
              </a:rPr>
              <a:t>​. </a:t>
            </a:r>
            <a:r>
              <a:rPr lang="en-GB" sz="2000" b="0" i="0" u="none" strike="noStrike" dirty="0">
                <a:solidFill>
                  <a:srgbClr val="000000"/>
                </a:solidFill>
                <a:effectLst/>
                <a:latin typeface="Congenial" panose="02000503040000020004" pitchFamily="2" charset="0"/>
              </a:rPr>
              <a:t>Schools with direct involvement with CLD providers have a stronger recognition of achievement that occurs out with the school building. </a:t>
            </a:r>
            <a:r>
              <a:rPr lang="en-US" sz="2000" b="0" i="0" dirty="0">
                <a:solidFill>
                  <a:srgbClr val="000000"/>
                </a:solidFill>
                <a:effectLst/>
                <a:latin typeface="Congenial" panose="02000503040000020004" pitchFamily="2" charset="0"/>
              </a:rPr>
              <a:t>​</a:t>
            </a:r>
            <a:endParaRPr lang="en-US" sz="2000" dirty="0">
              <a:solidFill>
                <a:srgbClr val="000000"/>
              </a:solidFill>
              <a:latin typeface="Congenial" panose="02000503040000020004" pitchFamily="2" charset="0"/>
            </a:endParaRPr>
          </a:p>
          <a:p>
            <a:pPr algn="l" rtl="0" fontAlgn="base">
              <a:buFont typeface="Arial" panose="020B0604020202020204" pitchFamily="34" charset="0"/>
              <a:buChar char="•"/>
            </a:pPr>
            <a:endParaRPr lang="en-GB" sz="2000" b="0" i="0" dirty="0">
              <a:solidFill>
                <a:srgbClr val="000000"/>
              </a:solidFill>
              <a:effectLst/>
              <a:latin typeface="Congenial" panose="02000503040000020004" pitchFamily="2" charset="0"/>
            </a:endParaRPr>
          </a:p>
          <a:p>
            <a:pPr marL="0" indent="0" algn="ctr" rtl="0" fontAlgn="base">
              <a:buNone/>
            </a:pPr>
            <a:r>
              <a:rPr lang="en-GB" sz="1800" b="0" i="1" u="none" strike="noStrike" dirty="0">
                <a:solidFill>
                  <a:srgbClr val="0070C0"/>
                </a:solidFill>
                <a:effectLst/>
                <a:latin typeface="Congenial" panose="02000503040000020004" pitchFamily="2" charset="0"/>
              </a:rPr>
              <a:t>“Schools are accepting that the journey in youthwork is part of attainment.” </a:t>
            </a:r>
            <a:r>
              <a:rPr lang="en-GB" sz="1800" b="0" i="0" dirty="0">
                <a:solidFill>
                  <a:srgbClr val="0070C0"/>
                </a:solidFill>
                <a:effectLst/>
                <a:latin typeface="Congenial" panose="02000503040000020004" pitchFamily="2" charset="0"/>
              </a:rPr>
              <a:t>​</a:t>
            </a:r>
          </a:p>
          <a:p>
            <a:pPr marL="0" indent="0" algn="ctr" rtl="0" fontAlgn="base">
              <a:buNone/>
            </a:pPr>
            <a:r>
              <a:rPr lang="en-GB" sz="1800" b="0" i="1" u="none" strike="noStrike" dirty="0">
                <a:solidFill>
                  <a:srgbClr val="0070C0"/>
                </a:solidFill>
                <a:effectLst/>
                <a:latin typeface="Congenial" panose="02000503040000020004" pitchFamily="2" charset="0"/>
              </a:rPr>
              <a:t>“You sometimes feel like we’re being asked by the schools to go in and patch over the cracks, and they don’t engage as we’d like in conversations about learning goals and attainment.”</a:t>
            </a:r>
            <a:endParaRPr lang="en-GB" sz="1800" b="0" i="0" dirty="0">
              <a:solidFill>
                <a:srgbClr val="0070C0"/>
              </a:solidFill>
              <a:effectLst/>
              <a:latin typeface="Congenial" panose="02000503040000020004" pitchFamily="2" charset="0"/>
            </a:endParaRPr>
          </a:p>
        </p:txBody>
      </p:sp>
      <p:sp>
        <p:nvSpPr>
          <p:cNvPr id="4" name="Rectangle: Rounded Corners 3">
            <a:extLst>
              <a:ext uri="{FF2B5EF4-FFF2-40B4-BE49-F238E27FC236}">
                <a16:creationId xmlns:a16="http://schemas.microsoft.com/office/drawing/2014/main" id="{71330E8E-FB6A-1009-DD83-242791D5D706}"/>
              </a:ext>
            </a:extLst>
          </p:cNvPr>
          <p:cNvSpPr/>
          <p:nvPr/>
        </p:nvSpPr>
        <p:spPr>
          <a:xfrm>
            <a:off x="838200" y="1825625"/>
            <a:ext cx="10515600" cy="4571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6824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64209-3BBB-7D41-FE3A-89A11EC58A60}"/>
              </a:ext>
            </a:extLst>
          </p:cNvPr>
          <p:cNvSpPr>
            <a:spLocks noGrp="1"/>
          </p:cNvSpPr>
          <p:nvPr>
            <p:ph type="title"/>
          </p:nvPr>
        </p:nvSpPr>
        <p:spPr/>
        <p:txBody>
          <a:bodyPr>
            <a:noAutofit/>
          </a:bodyPr>
          <a:lstStyle/>
          <a:p>
            <a:r>
              <a:rPr lang="en-GB" sz="2800" b="0" i="0" u="none" strike="noStrike" dirty="0">
                <a:solidFill>
                  <a:srgbClr val="000000"/>
                </a:solidFill>
                <a:effectLst/>
                <a:latin typeface="Congenial" panose="020B0604020202020204" pitchFamily="2" charset="0"/>
                <a:ea typeface="Source Sans Pro" panose="020B0503030403020204" pitchFamily="34" charset="0"/>
                <a:cs typeface="Quire Sans" panose="020B0502040204020203" pitchFamily="34" charset="0"/>
              </a:rPr>
              <a:t>2. What support do children and young people have, in school and in their communities, to</a:t>
            </a:r>
            <a:r>
              <a:rPr lang="en-GB" sz="2800" b="1" i="0" u="none" strike="noStrike" dirty="0">
                <a:solidFill>
                  <a:srgbClr val="000000"/>
                </a:solidFill>
                <a:effectLst/>
                <a:latin typeface="Congenial" panose="020B0604020202020204" pitchFamily="2" charset="0"/>
                <a:ea typeface="Source Sans Pro" panose="020B0503030403020204" pitchFamily="34" charset="0"/>
                <a:cs typeface="Quire Sans" panose="020B0502040204020203" pitchFamily="34" charset="0"/>
              </a:rPr>
              <a:t> reflect </a:t>
            </a:r>
            <a:r>
              <a:rPr lang="en-GB" sz="2800" i="0" u="none" strike="noStrike" dirty="0">
                <a:solidFill>
                  <a:srgbClr val="000000"/>
                </a:solidFill>
                <a:effectLst/>
                <a:latin typeface="Congenial" panose="020B0604020202020204" pitchFamily="2" charset="0"/>
                <a:ea typeface="Source Sans Pro" panose="020B0503030403020204" pitchFamily="34" charset="0"/>
                <a:cs typeface="Quire Sans" panose="020B0502040204020203" pitchFamily="34" charset="0"/>
              </a:rPr>
              <a:t>on and </a:t>
            </a:r>
            <a:r>
              <a:rPr lang="en-GB" sz="2800" b="1" i="0" u="none" strike="noStrike" dirty="0">
                <a:solidFill>
                  <a:srgbClr val="000000"/>
                </a:solidFill>
                <a:effectLst/>
                <a:latin typeface="Congenial" panose="020B0604020202020204" pitchFamily="2" charset="0"/>
                <a:ea typeface="Source Sans Pro" panose="020B0503030403020204" pitchFamily="34" charset="0"/>
                <a:cs typeface="Quire Sans" panose="020B0502040204020203" pitchFamily="34" charset="0"/>
              </a:rPr>
              <a:t>record </a:t>
            </a:r>
            <a:r>
              <a:rPr lang="en-GB" sz="2800" b="0" i="0" u="none" strike="noStrike" dirty="0">
                <a:solidFill>
                  <a:srgbClr val="000000"/>
                </a:solidFill>
                <a:effectLst/>
                <a:latin typeface="Congenial" panose="020B0604020202020204" pitchFamily="2" charset="0"/>
                <a:ea typeface="Source Sans Pro" panose="020B0503030403020204" pitchFamily="34" charset="0"/>
                <a:cs typeface="Quire Sans" panose="020B0502040204020203" pitchFamily="34" charset="0"/>
              </a:rPr>
              <a:t>their own personal achievements?  </a:t>
            </a:r>
            <a:r>
              <a:rPr lang="en-US" sz="2800" b="0" i="0" dirty="0">
                <a:solidFill>
                  <a:srgbClr val="000000"/>
                </a:solidFill>
                <a:effectLst/>
                <a:latin typeface="Congenial" panose="020B0604020202020204" pitchFamily="2" charset="0"/>
                <a:ea typeface="Source Sans Pro" panose="020B0503030403020204" pitchFamily="34" charset="0"/>
                <a:cs typeface="Quire Sans" panose="020B0502040204020203" pitchFamily="34" charset="0"/>
              </a:rPr>
              <a:t>​</a:t>
            </a:r>
            <a:endParaRPr lang="en-GB" sz="2800" dirty="0"/>
          </a:p>
        </p:txBody>
      </p:sp>
      <p:sp>
        <p:nvSpPr>
          <p:cNvPr id="3" name="Content Placeholder 2">
            <a:extLst>
              <a:ext uri="{FF2B5EF4-FFF2-40B4-BE49-F238E27FC236}">
                <a16:creationId xmlns:a16="http://schemas.microsoft.com/office/drawing/2014/main" id="{3187BB3C-1DEC-20AA-EA15-A7FE1BBEB89F}"/>
              </a:ext>
            </a:extLst>
          </p:cNvPr>
          <p:cNvSpPr>
            <a:spLocks noGrp="1"/>
          </p:cNvSpPr>
          <p:nvPr>
            <p:ph idx="1"/>
          </p:nvPr>
        </p:nvSpPr>
        <p:spPr>
          <a:xfrm>
            <a:off x="838200" y="2203292"/>
            <a:ext cx="10668856" cy="3973671"/>
          </a:xfrm>
        </p:spPr>
        <p:txBody>
          <a:bodyPr>
            <a:noAutofit/>
          </a:bodyPr>
          <a:lstStyle/>
          <a:p>
            <a:pPr>
              <a:lnSpc>
                <a:spcPct val="100000"/>
              </a:lnSpc>
              <a:spcBef>
                <a:spcPts val="0"/>
              </a:spcBef>
              <a:defRPr/>
            </a:pPr>
            <a:r>
              <a:rPr lang="en-US" sz="2000" dirty="0">
                <a:latin typeface="Congenial" panose="02000503040000020004" pitchFamily="2" charset="0"/>
              </a:rPr>
              <a:t>The findings indicate that all participants recognised the importance of children and young people having ownership of their own achievements and the skills developed in their own personal learning journey. Some use local methods to record this in the absence of a nationally recognised approach to record achievements. </a:t>
            </a:r>
            <a:endParaRPr lang="en-GB" sz="2000" dirty="0">
              <a:latin typeface="Congenial" panose="02000503040000020004" pitchFamily="2" charset="0"/>
            </a:endParaRPr>
          </a:p>
          <a:p>
            <a:pPr algn="l" rtl="0" fontAlgn="base">
              <a:buFont typeface="Arial" panose="020B0604020202020204" pitchFamily="34" charset="0"/>
              <a:buChar char="•"/>
            </a:pPr>
            <a:r>
              <a:rPr lang="en-GB" sz="2000" b="0" i="0" u="none" strike="noStrike" dirty="0">
                <a:effectLst/>
                <a:latin typeface="Congenial" panose="02000503040000020004" pitchFamily="2" charset="0"/>
              </a:rPr>
              <a:t>Youth awards provide a recognised route for acknowledging achievement that is utilised by both schools and CLD providers.</a:t>
            </a:r>
            <a:r>
              <a:rPr lang="en-US" sz="2000" b="0" i="0" dirty="0">
                <a:effectLst/>
                <a:latin typeface="Congenial" panose="02000503040000020004" pitchFamily="2" charset="0"/>
              </a:rPr>
              <a:t>​</a:t>
            </a:r>
            <a:endParaRPr lang="en-GB" sz="2000" b="0" i="0" dirty="0">
              <a:effectLst/>
              <a:latin typeface="Congenial" panose="02000503040000020004" pitchFamily="2" charset="0"/>
            </a:endParaRPr>
          </a:p>
          <a:p>
            <a:pPr algn="l" rtl="0" fontAlgn="base">
              <a:buFont typeface="Arial" panose="020B0604020202020204" pitchFamily="34" charset="0"/>
              <a:buChar char="•"/>
            </a:pPr>
            <a:r>
              <a:rPr lang="en-GB" sz="2000" b="0" i="0" u="none" strike="noStrike" dirty="0">
                <a:effectLst/>
                <a:latin typeface="Congenial" panose="02000503040000020004" pitchFamily="2" charset="0"/>
              </a:rPr>
              <a:t>The Youth Work Outcome and Skills Framework by </a:t>
            </a:r>
            <a:r>
              <a:rPr lang="en-GB" sz="2000" b="0" i="0" u="none" strike="noStrike" dirty="0" err="1">
                <a:effectLst/>
                <a:latin typeface="Congenial" panose="02000503040000020004" pitchFamily="2" charset="0"/>
              </a:rPr>
              <a:t>YouthLink</a:t>
            </a:r>
            <a:r>
              <a:rPr lang="en-GB" sz="2000" b="0" i="0" u="none" strike="noStrike" dirty="0">
                <a:effectLst/>
                <a:latin typeface="Congenial" panose="02000503040000020004" pitchFamily="2" charset="0"/>
              </a:rPr>
              <a:t> Scotland has been used successfully in some youth work situations to allow skills mapping and reflection.</a:t>
            </a:r>
            <a:r>
              <a:rPr lang="en-US" sz="2000" b="0" i="0" dirty="0">
                <a:effectLst/>
                <a:latin typeface="Congenial" panose="02000503040000020004" pitchFamily="2" charset="0"/>
              </a:rPr>
              <a:t>​</a:t>
            </a:r>
          </a:p>
          <a:p>
            <a:pPr algn="l" rtl="0" fontAlgn="base">
              <a:buFont typeface="Arial" panose="020B0604020202020204" pitchFamily="34" charset="0"/>
              <a:buChar char="•"/>
            </a:pPr>
            <a:r>
              <a:rPr lang="en-GB" sz="2000" b="0" i="0" u="none" strike="noStrike" dirty="0">
                <a:effectLst/>
                <a:latin typeface="Congenial" panose="02000503040000020004" pitchFamily="2" charset="0"/>
              </a:rPr>
              <a:t>Partnerships are crucial to provide achievement opportunities. </a:t>
            </a:r>
            <a:r>
              <a:rPr lang="en-US" sz="2000" b="0" i="0" dirty="0">
                <a:effectLst/>
                <a:latin typeface="Congenial" panose="02000503040000020004" pitchFamily="2" charset="0"/>
              </a:rPr>
              <a:t>​</a:t>
            </a:r>
          </a:p>
        </p:txBody>
      </p:sp>
      <p:sp>
        <p:nvSpPr>
          <p:cNvPr id="4" name="Rectangle: Rounded Corners 3">
            <a:extLst>
              <a:ext uri="{FF2B5EF4-FFF2-40B4-BE49-F238E27FC236}">
                <a16:creationId xmlns:a16="http://schemas.microsoft.com/office/drawing/2014/main" id="{DC712487-9E43-E835-0312-5F335829DF98}"/>
              </a:ext>
            </a:extLst>
          </p:cNvPr>
          <p:cNvSpPr/>
          <p:nvPr/>
        </p:nvSpPr>
        <p:spPr>
          <a:xfrm>
            <a:off x="838200" y="1825625"/>
            <a:ext cx="10515600" cy="4571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9871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847E-5D82-8E79-996F-D3E4855E47D1}"/>
              </a:ext>
            </a:extLst>
          </p:cNvPr>
          <p:cNvSpPr>
            <a:spLocks noGrp="1"/>
          </p:cNvSpPr>
          <p:nvPr>
            <p:ph type="title"/>
          </p:nvPr>
        </p:nvSpPr>
        <p:spPr>
          <a:xfrm>
            <a:off x="838200" y="540097"/>
            <a:ext cx="10515600" cy="1325563"/>
          </a:xfrm>
        </p:spPr>
        <p:txBody>
          <a:bodyPr>
            <a:noAutofit/>
          </a:bodyPr>
          <a:lstStyle/>
          <a:p>
            <a:r>
              <a:rPr lang="en-GB" sz="2800" b="0" i="0" u="none" strike="noStrike" dirty="0">
                <a:solidFill>
                  <a:srgbClr val="000000"/>
                </a:solidFill>
                <a:effectLst/>
                <a:latin typeface="Congenial" panose="020B0604020202020204" pitchFamily="2" charset="0"/>
                <a:ea typeface="Source Sans Pro" panose="020B0503030403020204" pitchFamily="34" charset="0"/>
                <a:cs typeface="Quire Sans" panose="020B0502040204020203" pitchFamily="34" charset="0"/>
              </a:rPr>
              <a:t>3. What </a:t>
            </a:r>
            <a:r>
              <a:rPr lang="en-GB" sz="2800" b="1" i="0" u="none" strike="noStrike" dirty="0">
                <a:solidFill>
                  <a:srgbClr val="000000"/>
                </a:solidFill>
                <a:effectLst/>
                <a:latin typeface="Congenial" panose="020B0604020202020204" pitchFamily="2" charset="0"/>
                <a:ea typeface="Source Sans Pro" panose="020B0503030403020204" pitchFamily="34" charset="0"/>
                <a:cs typeface="Quire Sans" panose="020B0502040204020203" pitchFamily="34" charset="0"/>
              </a:rPr>
              <a:t>data</a:t>
            </a:r>
            <a:r>
              <a:rPr lang="en-GB" sz="2800" b="0" i="0" u="none" strike="noStrike" dirty="0">
                <a:solidFill>
                  <a:srgbClr val="000000"/>
                </a:solidFill>
                <a:effectLst/>
                <a:latin typeface="Congenial" panose="020B0604020202020204" pitchFamily="2" charset="0"/>
                <a:ea typeface="Source Sans Pro" panose="020B0503030403020204" pitchFamily="34" charset="0"/>
                <a:cs typeface="Quire Sans" panose="020B0502040204020203" pitchFamily="34" charset="0"/>
              </a:rPr>
              <a:t> do schools, local authority CLD teams and their partners; and national youth awards providers currently gather at a local level?  To what extent are individual children and young people’s achievements tracked?</a:t>
            </a:r>
            <a:r>
              <a:rPr lang="en-US" sz="2800" b="0" i="0" dirty="0">
                <a:solidFill>
                  <a:srgbClr val="000000"/>
                </a:solidFill>
                <a:effectLst/>
                <a:latin typeface="Congenial" panose="020B0604020202020204" pitchFamily="2" charset="0"/>
                <a:ea typeface="Source Sans Pro" panose="020B0503030403020204" pitchFamily="34" charset="0"/>
                <a:cs typeface="Quire Sans" panose="020B0502040204020203" pitchFamily="34" charset="0"/>
              </a:rPr>
              <a:t>​</a:t>
            </a:r>
            <a:endParaRPr lang="en-GB" sz="2800" dirty="0"/>
          </a:p>
        </p:txBody>
      </p:sp>
      <p:sp>
        <p:nvSpPr>
          <p:cNvPr id="3" name="Content Placeholder 2">
            <a:extLst>
              <a:ext uri="{FF2B5EF4-FFF2-40B4-BE49-F238E27FC236}">
                <a16:creationId xmlns:a16="http://schemas.microsoft.com/office/drawing/2014/main" id="{CB50C328-9245-D672-48D4-19F3E7A9DFC1}"/>
              </a:ext>
            </a:extLst>
          </p:cNvPr>
          <p:cNvSpPr>
            <a:spLocks noGrp="1"/>
          </p:cNvSpPr>
          <p:nvPr>
            <p:ph idx="1"/>
          </p:nvPr>
        </p:nvSpPr>
        <p:spPr>
          <a:xfrm>
            <a:off x="838200" y="2684498"/>
            <a:ext cx="10515600" cy="4173502"/>
          </a:xfrm>
        </p:spPr>
        <p:txBody>
          <a:bodyPr>
            <a:normAutofit/>
          </a:bodyPr>
          <a:lstStyle/>
          <a:p>
            <a:pPr algn="l" rtl="0" fontAlgn="base">
              <a:buFont typeface="Arial" panose="020B0604020202020204" pitchFamily="34" charset="0"/>
              <a:buChar char="•"/>
            </a:pPr>
            <a:r>
              <a:rPr lang="en-GB" sz="2000" b="0" i="0" u="none" strike="noStrike" dirty="0">
                <a:solidFill>
                  <a:srgbClr val="000000"/>
                </a:solidFill>
                <a:effectLst/>
                <a:latin typeface="Congenial" panose="02000503040000020004" pitchFamily="2" charset="0"/>
              </a:rPr>
              <a:t>Data sources referenced by participants that record children and young people’s achievements out with the formal curriculum were</a:t>
            </a:r>
            <a:r>
              <a:rPr lang="en-US" sz="2000" u="none" strike="noStrike" dirty="0">
                <a:solidFill>
                  <a:srgbClr val="000000"/>
                </a:solidFill>
                <a:latin typeface="Congenial" panose="02000503040000020004" pitchFamily="2" charset="0"/>
              </a:rPr>
              <a:t> </a:t>
            </a:r>
            <a:r>
              <a:rPr lang="en-US" sz="2000" dirty="0">
                <a:solidFill>
                  <a:srgbClr val="000000"/>
                </a:solidFill>
                <a:latin typeface="Congenial" panose="02000503040000020004" pitchFamily="2" charset="0"/>
              </a:rPr>
              <a:t>I</a:t>
            </a:r>
            <a:r>
              <a:rPr lang="en-US" sz="2000" u="none" strike="noStrike" dirty="0">
                <a:solidFill>
                  <a:srgbClr val="000000"/>
                </a:solidFill>
                <a:latin typeface="Congenial" panose="02000503040000020004" pitchFamily="2" charset="0"/>
              </a:rPr>
              <a:t>nsight, school and CLD provider data, local authority performance management</a:t>
            </a:r>
            <a:r>
              <a:rPr lang="en-US" sz="2000" dirty="0">
                <a:solidFill>
                  <a:srgbClr val="000000"/>
                </a:solidFill>
                <a:latin typeface="Congenial" panose="02000503040000020004" pitchFamily="2" charset="0"/>
              </a:rPr>
              <a:t> systems, third sector and national youth award completion figures.</a:t>
            </a:r>
            <a:endParaRPr lang="en-US" sz="2000" b="0" i="0" dirty="0">
              <a:solidFill>
                <a:srgbClr val="000000"/>
              </a:solidFill>
              <a:effectLst/>
              <a:latin typeface="Congenial" panose="02000503040000020004" pitchFamily="2" charset="0"/>
            </a:endParaRPr>
          </a:p>
          <a:p>
            <a:pPr algn="l" rtl="0" fontAlgn="base">
              <a:buFont typeface="Arial" panose="020B0604020202020204" pitchFamily="34" charset="0"/>
              <a:buChar char="•"/>
            </a:pPr>
            <a:r>
              <a:rPr lang="en-GB" sz="2000" b="0" i="0" u="none" strike="noStrike" dirty="0">
                <a:solidFill>
                  <a:srgbClr val="000000"/>
                </a:solidFill>
                <a:effectLst/>
                <a:latin typeface="Congenial" panose="02000503040000020004" pitchFamily="2" charset="0"/>
              </a:rPr>
              <a:t>The differences and gaps between data sources demonstrated that the achievements of children and young people are not fully realised across the system.</a:t>
            </a:r>
            <a:r>
              <a:rPr lang="en-US" sz="2000" b="0" i="0" dirty="0">
                <a:solidFill>
                  <a:srgbClr val="000000"/>
                </a:solidFill>
                <a:effectLst/>
                <a:latin typeface="Congenial" panose="02000503040000020004" pitchFamily="2" charset="0"/>
              </a:rPr>
              <a:t>​</a:t>
            </a:r>
          </a:p>
          <a:p>
            <a:pPr algn="l" rtl="0" fontAlgn="base">
              <a:buFont typeface="Arial" panose="020B0604020202020204" pitchFamily="34" charset="0"/>
              <a:buChar char="•"/>
            </a:pPr>
            <a:r>
              <a:rPr lang="en-GB" sz="2000" b="0" i="0" u="none" strike="noStrike" dirty="0">
                <a:solidFill>
                  <a:srgbClr val="000000"/>
                </a:solidFill>
                <a:effectLst/>
                <a:latin typeface="Congenial" panose="02000503040000020004" pitchFamily="2" charset="0"/>
              </a:rPr>
              <a:t>All participants agreed that disconnected systems create challenges for both recording and sharing data between schools and CLD providers</a:t>
            </a:r>
            <a:r>
              <a:rPr lang="en-GB" sz="2000" b="0" i="0" dirty="0">
                <a:solidFill>
                  <a:srgbClr val="000000"/>
                </a:solidFill>
                <a:effectLst/>
                <a:latin typeface="Congenial" panose="02000503040000020004" pitchFamily="2" charset="0"/>
              </a:rPr>
              <a:t>​.</a:t>
            </a:r>
          </a:p>
          <a:p>
            <a:pPr algn="l" rtl="0" fontAlgn="base"/>
            <a:endParaRPr lang="en-GB" sz="2000" b="0" i="0" dirty="0">
              <a:solidFill>
                <a:srgbClr val="000000"/>
              </a:solidFill>
              <a:effectLst/>
              <a:latin typeface="Congenial" panose="02000503040000020004" pitchFamily="2" charset="0"/>
            </a:endParaRPr>
          </a:p>
          <a:p>
            <a:pPr marL="0" indent="0" algn="ctr" rtl="0" fontAlgn="base">
              <a:buNone/>
            </a:pPr>
            <a:r>
              <a:rPr lang="en-GB" sz="2000" b="0" i="1" u="none" strike="noStrike" dirty="0">
                <a:solidFill>
                  <a:srgbClr val="002060"/>
                </a:solidFill>
                <a:effectLst/>
                <a:latin typeface="Congenial" panose="02000503040000020004" pitchFamily="2" charset="0"/>
              </a:rPr>
              <a:t>“We’re not really working together to record progress and achievements.”</a:t>
            </a:r>
            <a:r>
              <a:rPr lang="en-GB" sz="2000" b="0" i="0" dirty="0">
                <a:solidFill>
                  <a:srgbClr val="002060"/>
                </a:solidFill>
                <a:effectLst/>
                <a:latin typeface="Congenial" panose="02000503040000020004" pitchFamily="2" charset="0"/>
              </a:rPr>
              <a:t>​</a:t>
            </a:r>
          </a:p>
          <a:p>
            <a:pPr marL="0" indent="0">
              <a:buNone/>
            </a:pPr>
            <a:endParaRPr lang="en-GB" sz="2000" dirty="0">
              <a:latin typeface="Congenial" panose="02000503040000020004" pitchFamily="2" charset="0"/>
            </a:endParaRPr>
          </a:p>
        </p:txBody>
      </p:sp>
      <p:sp>
        <p:nvSpPr>
          <p:cNvPr id="4" name="Rectangle: Rounded Corners 3">
            <a:extLst>
              <a:ext uri="{FF2B5EF4-FFF2-40B4-BE49-F238E27FC236}">
                <a16:creationId xmlns:a16="http://schemas.microsoft.com/office/drawing/2014/main" id="{2B88F842-95BE-CA5D-EF37-3F44CCC9EBAD}"/>
              </a:ext>
            </a:extLst>
          </p:cNvPr>
          <p:cNvSpPr/>
          <p:nvPr/>
        </p:nvSpPr>
        <p:spPr>
          <a:xfrm>
            <a:off x="838200" y="2326666"/>
            <a:ext cx="10515600" cy="4571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0240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AD9C-2504-881C-1D3E-7B24AD54EEB4}"/>
              </a:ext>
            </a:extLst>
          </p:cNvPr>
          <p:cNvSpPr>
            <a:spLocks noGrp="1"/>
          </p:cNvSpPr>
          <p:nvPr>
            <p:ph type="title"/>
          </p:nvPr>
        </p:nvSpPr>
        <p:spPr>
          <a:xfrm>
            <a:off x="838200" y="225469"/>
            <a:ext cx="10515600" cy="1325563"/>
          </a:xfrm>
        </p:spPr>
        <p:txBody>
          <a:bodyPr>
            <a:normAutofit/>
          </a:bodyPr>
          <a:lstStyle/>
          <a:p>
            <a:r>
              <a:rPr lang="en-GB" sz="2800" dirty="0">
                <a:latin typeface="Congenial" panose="02000503040000020004" pitchFamily="2" charset="0"/>
              </a:rPr>
              <a:t>3. Continued – A review of Insight Data</a:t>
            </a:r>
          </a:p>
        </p:txBody>
      </p:sp>
      <p:sp>
        <p:nvSpPr>
          <p:cNvPr id="3" name="Content Placeholder 2">
            <a:extLst>
              <a:ext uri="{FF2B5EF4-FFF2-40B4-BE49-F238E27FC236}">
                <a16:creationId xmlns:a16="http://schemas.microsoft.com/office/drawing/2014/main" id="{F0ECE235-B331-4EAA-54DC-259202FB8B22}"/>
              </a:ext>
            </a:extLst>
          </p:cNvPr>
          <p:cNvSpPr>
            <a:spLocks noGrp="1"/>
          </p:cNvSpPr>
          <p:nvPr>
            <p:ph idx="1"/>
          </p:nvPr>
        </p:nvSpPr>
        <p:spPr>
          <a:xfrm>
            <a:off x="838200" y="2016301"/>
            <a:ext cx="10515600" cy="4616230"/>
          </a:xfrm>
        </p:spPr>
        <p:txBody>
          <a:bodyPr>
            <a:noAutofit/>
          </a:bodyPr>
          <a:lstStyle/>
          <a:p>
            <a:pPr algn="l" rtl="0" fontAlgn="base">
              <a:buFont typeface="Arial" panose="020B0604020202020204" pitchFamily="34" charset="0"/>
              <a:buChar char="•"/>
            </a:pPr>
            <a:r>
              <a:rPr lang="en-GB" sz="2000" b="0" i="0" u="none" strike="noStrike" dirty="0">
                <a:solidFill>
                  <a:srgbClr val="000000"/>
                </a:solidFill>
                <a:effectLst/>
                <a:latin typeface="Congenial" panose="02000503040000020004" pitchFamily="2" charset="0"/>
              </a:rPr>
              <a:t>Schools are more likely to recognise and value children and young people’s achievements through youth work when they result in awards or Insight tariff points</a:t>
            </a:r>
            <a:r>
              <a:rPr lang="en-GB" sz="2000" b="0" i="1" u="none" strike="noStrike" dirty="0">
                <a:solidFill>
                  <a:srgbClr val="000000"/>
                </a:solidFill>
                <a:effectLst/>
                <a:latin typeface="Congenial" panose="02000503040000020004" pitchFamily="2" charset="0"/>
              </a:rPr>
              <a:t>:</a:t>
            </a:r>
            <a:r>
              <a:rPr lang="en-GB" sz="2000" b="0" i="0" dirty="0">
                <a:solidFill>
                  <a:srgbClr val="000000"/>
                </a:solidFill>
                <a:effectLst/>
                <a:latin typeface="Congenial" panose="02000503040000020004" pitchFamily="2" charset="0"/>
              </a:rPr>
              <a:t>​</a:t>
            </a:r>
          </a:p>
          <a:p>
            <a:pPr marL="0" indent="0" algn="ctr" rtl="0" fontAlgn="base">
              <a:buNone/>
            </a:pPr>
            <a:r>
              <a:rPr lang="en-GB" sz="2000" b="0" i="1" u="none" strike="noStrike" dirty="0">
                <a:solidFill>
                  <a:srgbClr val="002060"/>
                </a:solidFill>
                <a:effectLst/>
                <a:latin typeface="Congenial" panose="02000503040000020004" pitchFamily="2" charset="0"/>
              </a:rPr>
              <a:t> “It’s been a journey for schools to recognise non-accredited attainment”</a:t>
            </a:r>
            <a:r>
              <a:rPr lang="en-GB" sz="2000" b="0" i="0" dirty="0">
                <a:solidFill>
                  <a:srgbClr val="002060"/>
                </a:solidFill>
                <a:effectLst/>
                <a:latin typeface="Congenial" panose="02000503040000020004" pitchFamily="2" charset="0"/>
              </a:rPr>
              <a:t>​</a:t>
            </a:r>
          </a:p>
          <a:p>
            <a:pPr marL="0" indent="0" algn="ctr" rtl="0" fontAlgn="base">
              <a:buNone/>
            </a:pPr>
            <a:r>
              <a:rPr lang="en-GB" sz="2000" b="0" i="1" u="none" strike="noStrike" dirty="0">
                <a:solidFill>
                  <a:srgbClr val="002060"/>
                </a:solidFill>
                <a:effectLst/>
                <a:latin typeface="Congenial" panose="02000503040000020004" pitchFamily="2" charset="0"/>
              </a:rPr>
              <a:t> “There’s too much focus on stats.”</a:t>
            </a:r>
            <a:r>
              <a:rPr lang="en-US" sz="2000" b="0" i="0" dirty="0">
                <a:solidFill>
                  <a:srgbClr val="002060"/>
                </a:solidFill>
                <a:effectLst/>
                <a:latin typeface="Congenial" panose="02000503040000020004" pitchFamily="2" charset="0"/>
              </a:rPr>
              <a:t>​</a:t>
            </a:r>
          </a:p>
          <a:p>
            <a:pPr marL="0" indent="0" algn="ctr" rtl="0" fontAlgn="base">
              <a:buNone/>
            </a:pPr>
            <a:endParaRPr lang="en-US" sz="2000" b="0" i="0" dirty="0">
              <a:solidFill>
                <a:srgbClr val="000000"/>
              </a:solidFill>
              <a:effectLst/>
              <a:latin typeface="Congenial" panose="02000503040000020004" pitchFamily="2" charset="0"/>
            </a:endParaRPr>
          </a:p>
          <a:p>
            <a:pPr algn="l" rtl="0" fontAlgn="base">
              <a:buFont typeface="Arial" panose="020B0604020202020204" pitchFamily="34" charset="0"/>
              <a:buChar char="•"/>
            </a:pPr>
            <a:r>
              <a:rPr lang="en-GB" sz="2000" b="0" i="0" u="none" strike="noStrike" dirty="0">
                <a:solidFill>
                  <a:srgbClr val="000000"/>
                </a:solidFill>
                <a:effectLst/>
                <a:latin typeface="Congenial" panose="02000503040000020004" pitchFamily="2" charset="0"/>
              </a:rPr>
              <a:t>Insight data is only capturing a small percentage of youth awards being achieved by children and young people.</a:t>
            </a:r>
            <a:r>
              <a:rPr lang="en-GB" sz="2000" b="0" i="0" dirty="0">
                <a:solidFill>
                  <a:srgbClr val="000000"/>
                </a:solidFill>
                <a:effectLst/>
                <a:latin typeface="Congenial" panose="02000503040000020004" pitchFamily="2" charset="0"/>
              </a:rPr>
              <a:t>​  </a:t>
            </a:r>
            <a:r>
              <a:rPr lang="en-GB" sz="2000" b="0" i="0" u="none" strike="noStrike" dirty="0">
                <a:solidFill>
                  <a:srgbClr val="000000"/>
                </a:solidFill>
                <a:effectLst/>
                <a:latin typeface="Congenial" panose="02000503040000020004" pitchFamily="2" charset="0"/>
              </a:rPr>
              <a:t>Nearly all schools recognised that </a:t>
            </a:r>
            <a:r>
              <a:rPr lang="en-GB" sz="2000" b="0" u="none" strike="noStrike" dirty="0">
                <a:solidFill>
                  <a:srgbClr val="000000"/>
                </a:solidFill>
                <a:effectLst/>
                <a:latin typeface="Congenial" panose="02000503040000020004" pitchFamily="2" charset="0"/>
              </a:rPr>
              <a:t>Insight</a:t>
            </a:r>
            <a:r>
              <a:rPr lang="en-GB" sz="2000" b="0" i="1" u="none" strike="noStrike" dirty="0">
                <a:solidFill>
                  <a:srgbClr val="000000"/>
                </a:solidFill>
                <a:effectLst/>
                <a:latin typeface="Congenial" panose="02000503040000020004" pitchFamily="2" charset="0"/>
              </a:rPr>
              <a:t> </a:t>
            </a:r>
            <a:r>
              <a:rPr lang="en-GB" sz="2000" b="0" i="0" u="none" strike="noStrike" dirty="0">
                <a:solidFill>
                  <a:srgbClr val="000000"/>
                </a:solidFill>
                <a:effectLst/>
                <a:latin typeface="Congenial" panose="02000503040000020004" pitchFamily="2" charset="0"/>
              </a:rPr>
              <a:t>does not support the capture of a board range of achievement opportunities or youth awards</a:t>
            </a:r>
            <a:r>
              <a:rPr lang="en-GB" sz="2000" b="0" i="0" u="none" strike="noStrike" dirty="0">
                <a:effectLst/>
                <a:latin typeface="Congenial" panose="02000503040000020004" pitchFamily="2" charset="0"/>
              </a:rPr>
              <a:t>.</a:t>
            </a:r>
            <a:endParaRPr lang="en-US" sz="2000" b="0" i="0" dirty="0">
              <a:solidFill>
                <a:srgbClr val="000000"/>
              </a:solidFill>
              <a:effectLst/>
              <a:latin typeface="Congenial" panose="02000503040000020004" pitchFamily="2" charset="0"/>
            </a:endParaRPr>
          </a:p>
          <a:p>
            <a:pPr algn="l" rtl="0" fontAlgn="base">
              <a:buFont typeface="Arial" panose="020B0604020202020204" pitchFamily="34" charset="0"/>
              <a:buChar char="•"/>
            </a:pPr>
            <a:endParaRPr lang="en-GB" sz="2000" b="0" i="0" u="none" strike="noStrike" dirty="0">
              <a:solidFill>
                <a:srgbClr val="000000"/>
              </a:solidFill>
              <a:effectLst/>
              <a:latin typeface="Congenial" panose="02000503040000020004" pitchFamily="2" charset="0"/>
            </a:endParaRPr>
          </a:p>
          <a:p>
            <a:pPr algn="l" rtl="0" fontAlgn="base">
              <a:buFont typeface="Arial" panose="020B0604020202020204" pitchFamily="34" charset="0"/>
              <a:buChar char="•"/>
            </a:pPr>
            <a:r>
              <a:rPr lang="en-GB" sz="2000" b="0" i="0" u="none" strike="noStrike" dirty="0">
                <a:solidFill>
                  <a:srgbClr val="000000"/>
                </a:solidFill>
                <a:effectLst/>
                <a:latin typeface="Congenial" panose="02000503040000020004" pitchFamily="2" charset="0"/>
              </a:rPr>
              <a:t>Beyond Insight: Several schools gather data on participation in achievement opportunities and use this data to target learners who live in areas of deprivation.</a:t>
            </a:r>
            <a:endParaRPr lang="en-US" sz="2000" b="0" i="0" dirty="0">
              <a:solidFill>
                <a:srgbClr val="000000"/>
              </a:solidFill>
              <a:effectLst/>
              <a:latin typeface="Congenial" panose="02000503040000020004" pitchFamily="2" charset="0"/>
            </a:endParaRPr>
          </a:p>
          <a:p>
            <a:pPr marL="0" indent="0">
              <a:buNone/>
            </a:pPr>
            <a:endParaRPr lang="en-GB" sz="2000" dirty="0">
              <a:latin typeface="Congenial" panose="02000503040000020004" pitchFamily="2" charset="0"/>
            </a:endParaRPr>
          </a:p>
        </p:txBody>
      </p:sp>
      <p:sp>
        <p:nvSpPr>
          <p:cNvPr id="4" name="Rectangle: Rounded Corners 3">
            <a:extLst>
              <a:ext uri="{FF2B5EF4-FFF2-40B4-BE49-F238E27FC236}">
                <a16:creationId xmlns:a16="http://schemas.microsoft.com/office/drawing/2014/main" id="{023B0F9C-CB1C-0740-1B75-3AA384504056}"/>
              </a:ext>
            </a:extLst>
          </p:cNvPr>
          <p:cNvSpPr/>
          <p:nvPr/>
        </p:nvSpPr>
        <p:spPr>
          <a:xfrm>
            <a:off x="838200" y="1478846"/>
            <a:ext cx="10515600" cy="4571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6469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4E590-3AF2-C2A9-D9FB-B7CC7E9453BE}"/>
              </a:ext>
            </a:extLst>
          </p:cNvPr>
          <p:cNvSpPr>
            <a:spLocks noGrp="1"/>
          </p:cNvSpPr>
          <p:nvPr>
            <p:ph type="title"/>
          </p:nvPr>
        </p:nvSpPr>
        <p:spPr/>
        <p:txBody>
          <a:bodyPr>
            <a:normAutofit/>
          </a:bodyPr>
          <a:lstStyle/>
          <a:p>
            <a:r>
              <a:rPr lang="en-US" sz="2800" b="0" i="0" u="none" strike="noStrike" dirty="0">
                <a:solidFill>
                  <a:srgbClr val="000000"/>
                </a:solidFill>
                <a:effectLst/>
                <a:latin typeface="Congenial" panose="020B0604020202020204" pitchFamily="2" charset="0"/>
                <a:ea typeface="Source Sans Pro" panose="020B0503030403020204" pitchFamily="34" charset="0"/>
                <a:cs typeface="Quire Sans" panose="020B0502040204020203" pitchFamily="34" charset="0"/>
              </a:rPr>
              <a:t>4. What </a:t>
            </a:r>
            <a:r>
              <a:rPr lang="en-US" sz="2800" b="1" i="0" u="none" strike="noStrike" dirty="0">
                <a:solidFill>
                  <a:srgbClr val="000000"/>
                </a:solidFill>
                <a:effectLst/>
                <a:latin typeface="Congenial" panose="020B0604020202020204" pitchFamily="2" charset="0"/>
                <a:ea typeface="Source Sans Pro" panose="020B0503030403020204" pitchFamily="34" charset="0"/>
                <a:cs typeface="Quire Sans" panose="020B0502040204020203" pitchFamily="34" charset="0"/>
              </a:rPr>
              <a:t>effective practice </a:t>
            </a:r>
            <a:r>
              <a:rPr lang="en-US" sz="2800" b="0" i="0" u="none" strike="noStrike" dirty="0">
                <a:solidFill>
                  <a:srgbClr val="000000"/>
                </a:solidFill>
                <a:effectLst/>
                <a:latin typeface="Congenial" panose="020B0604020202020204" pitchFamily="2" charset="0"/>
                <a:ea typeface="Source Sans Pro" panose="020B0503030403020204" pitchFamily="34" charset="0"/>
                <a:cs typeface="Quire Sans" panose="020B0502040204020203" pitchFamily="34" charset="0"/>
              </a:rPr>
              <a:t>and professional learning can be shared and adopted across the region?</a:t>
            </a:r>
            <a:r>
              <a:rPr lang="en-US" sz="2800" b="0" i="0" dirty="0">
                <a:solidFill>
                  <a:srgbClr val="000000"/>
                </a:solidFill>
                <a:effectLst/>
                <a:latin typeface="Congenial" panose="020B0604020202020204" pitchFamily="2" charset="0"/>
                <a:ea typeface="Source Sans Pro" panose="020B0503030403020204" pitchFamily="34" charset="0"/>
                <a:cs typeface="Quire Sans" panose="020B0502040204020203" pitchFamily="34" charset="0"/>
              </a:rPr>
              <a:t>​</a:t>
            </a:r>
            <a:endParaRPr lang="en-GB" sz="2800" dirty="0"/>
          </a:p>
        </p:txBody>
      </p:sp>
      <p:sp>
        <p:nvSpPr>
          <p:cNvPr id="3" name="Content Placeholder 2">
            <a:extLst>
              <a:ext uri="{FF2B5EF4-FFF2-40B4-BE49-F238E27FC236}">
                <a16:creationId xmlns:a16="http://schemas.microsoft.com/office/drawing/2014/main" id="{6607356B-A080-3B94-8A25-6CBFB0EE8B39}"/>
              </a:ext>
            </a:extLst>
          </p:cNvPr>
          <p:cNvSpPr>
            <a:spLocks noGrp="1"/>
          </p:cNvSpPr>
          <p:nvPr>
            <p:ph idx="1"/>
          </p:nvPr>
        </p:nvSpPr>
        <p:spPr>
          <a:xfrm>
            <a:off x="838200" y="2351780"/>
            <a:ext cx="10515600" cy="4033527"/>
          </a:xfrm>
        </p:spPr>
        <p:txBody>
          <a:bodyPr>
            <a:normAutofit/>
          </a:bodyPr>
          <a:lstStyle/>
          <a:p>
            <a:pPr algn="l" rtl="0" fontAlgn="base">
              <a:buFont typeface="Arial" panose="020B0604020202020204" pitchFamily="34" charset="0"/>
              <a:buChar char="•"/>
            </a:pPr>
            <a:r>
              <a:rPr lang="en-GB" sz="2000" b="0" i="0" u="none" strike="noStrike" dirty="0">
                <a:effectLst/>
                <a:latin typeface="Congenial" panose="02000503040000020004" pitchFamily="2" charset="0"/>
              </a:rPr>
              <a:t>Achievement opportunities are most successfully embedded in schools and CLD when there is a lead practitioner responsible for its implementation.  </a:t>
            </a:r>
            <a:r>
              <a:rPr lang="en-US" sz="2000" b="0" i="0" dirty="0">
                <a:effectLst/>
                <a:latin typeface="Congenial" panose="02000503040000020004" pitchFamily="2" charset="0"/>
              </a:rPr>
              <a:t>​</a:t>
            </a:r>
            <a:endParaRPr lang="en-GB" sz="2000" b="0" i="0" dirty="0">
              <a:effectLst/>
              <a:latin typeface="Congenial" panose="02000503040000020004" pitchFamily="2" charset="0"/>
            </a:endParaRPr>
          </a:p>
          <a:p>
            <a:pPr algn="l" rtl="0" fontAlgn="base">
              <a:buFont typeface="Arial" panose="020B0604020202020204" pitchFamily="34" charset="0"/>
              <a:buChar char="•"/>
            </a:pPr>
            <a:r>
              <a:rPr lang="en-GB" sz="2000" b="0" i="0" u="none" strike="noStrike" dirty="0">
                <a:effectLst/>
                <a:latin typeface="Congenial" panose="02000503040000020004" pitchFamily="2" charset="0"/>
              </a:rPr>
              <a:t>Most schools lacked knowledge and confidence in providing youth awards.</a:t>
            </a:r>
            <a:r>
              <a:rPr lang="en-US" sz="2000" b="0" i="0" dirty="0">
                <a:effectLst/>
                <a:latin typeface="Congenial" panose="02000503040000020004" pitchFamily="2" charset="0"/>
              </a:rPr>
              <a:t>​</a:t>
            </a:r>
            <a:endParaRPr lang="en-GB" sz="2000" b="0" i="0" dirty="0">
              <a:effectLst/>
              <a:latin typeface="Congenial" panose="02000503040000020004" pitchFamily="2" charset="0"/>
            </a:endParaRPr>
          </a:p>
          <a:p>
            <a:pPr algn="l" rtl="0" fontAlgn="base">
              <a:buFont typeface="Arial" panose="020B0604020202020204" pitchFamily="34" charset="0"/>
              <a:buChar char="•"/>
            </a:pPr>
            <a:r>
              <a:rPr lang="en-GB" sz="2000" b="0" i="0" u="none" strike="noStrike" dirty="0">
                <a:effectLst/>
                <a:latin typeface="Congenial" panose="02000503040000020004" pitchFamily="2" charset="0"/>
              </a:rPr>
              <a:t>Some schools are keen to partner with CLD providers to embed and create opportunities, and work together to develop a means of evidencing impact of participation. Potentially using the Youth Work Skills and Outcomes Framework. </a:t>
            </a:r>
            <a:r>
              <a:rPr lang="en-US" sz="2000" b="0" i="0" dirty="0">
                <a:effectLst/>
                <a:latin typeface="Congenial" panose="02000503040000020004" pitchFamily="2" charset="0"/>
              </a:rPr>
              <a:t>​</a:t>
            </a:r>
            <a:endParaRPr lang="en-GB" sz="2000" b="0" i="0" dirty="0">
              <a:effectLst/>
              <a:latin typeface="Congenial" panose="02000503040000020004" pitchFamily="2" charset="0"/>
            </a:endParaRPr>
          </a:p>
          <a:p>
            <a:pPr algn="l" rtl="0" fontAlgn="base">
              <a:buFont typeface="Arial" panose="020B0604020202020204" pitchFamily="34" charset="0"/>
              <a:buChar char="•"/>
            </a:pPr>
            <a:r>
              <a:rPr lang="en-GB" sz="2000" b="0" i="0" u="none" strike="noStrike" dirty="0">
                <a:effectLst/>
                <a:latin typeface="Congenial" panose="02000503040000020004" pitchFamily="2" charset="0"/>
              </a:rPr>
              <a:t>More consistent ways of gathering and tracking data could be shared across schools and CLD providers to ensure children and young people's achievements are captured and recognised throughout their learning journey. </a:t>
            </a:r>
            <a:r>
              <a:rPr lang="en-US" sz="2000" b="0" i="0" dirty="0">
                <a:effectLst/>
                <a:latin typeface="Congenial" panose="02000503040000020004" pitchFamily="2" charset="0"/>
              </a:rPr>
              <a:t>​</a:t>
            </a:r>
          </a:p>
        </p:txBody>
      </p:sp>
      <p:sp>
        <p:nvSpPr>
          <p:cNvPr id="4" name="Rectangle: Rounded Corners 3">
            <a:extLst>
              <a:ext uri="{FF2B5EF4-FFF2-40B4-BE49-F238E27FC236}">
                <a16:creationId xmlns:a16="http://schemas.microsoft.com/office/drawing/2014/main" id="{E08F6778-2E18-368A-0DC6-D38C8ECE7A68}"/>
              </a:ext>
            </a:extLst>
          </p:cNvPr>
          <p:cNvSpPr/>
          <p:nvPr/>
        </p:nvSpPr>
        <p:spPr>
          <a:xfrm>
            <a:off x="838200" y="1825625"/>
            <a:ext cx="10515600" cy="4571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6378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8eb5d7f-6d21-42ce-b1bb-8779b51da4a3" xsi:nil="true"/>
    <lcf76f155ced4ddcb4097134ff3c332f xmlns="f73ade07-5344-4c9d-99ca-7541982ddcd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7F70D1630EB74A9FAC18859663C08F" ma:contentTypeVersion="11" ma:contentTypeDescription="Create a new document." ma:contentTypeScope="" ma:versionID="95d42ae4838f7d088e99bd01cc872245">
  <xsd:schema xmlns:xsd="http://www.w3.org/2001/XMLSchema" xmlns:xs="http://www.w3.org/2001/XMLSchema" xmlns:p="http://schemas.microsoft.com/office/2006/metadata/properties" xmlns:ns2="f73ade07-5344-4c9d-99ca-7541982ddcd0" xmlns:ns3="a8eb5d7f-6d21-42ce-b1bb-8779b51da4a3" targetNamespace="http://schemas.microsoft.com/office/2006/metadata/properties" ma:root="true" ma:fieldsID="31f6aee7dccab51abd7373209d4b15ab" ns2:_="" ns3:_="">
    <xsd:import namespace="f73ade07-5344-4c9d-99ca-7541982ddcd0"/>
    <xsd:import namespace="a8eb5d7f-6d21-42ce-b1bb-8779b51da4a3"/>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3ade07-5344-4c9d-99ca-7541982ddcd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eb5d7f-6d21-42ce-b1bb-8779b51da4a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0958838-6ade-479e-9607-b7b7305d6709}" ma:internalName="TaxCatchAll" ma:showField="CatchAllData" ma:web="a8eb5d7f-6d21-42ce-b1bb-8779b51da4a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84D4EA-FBF6-4921-ACAC-514BE8C42E9D}">
  <ds:schemaRefs>
    <ds:schemaRef ds:uri="http://www.w3.org/XML/1998/namespace"/>
    <ds:schemaRef ds:uri="http://schemas.microsoft.com/office/2006/documentManagement/types"/>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purl.org/dc/elements/1.1/"/>
    <ds:schemaRef ds:uri="d6e86319-6d84-4afe-998d-9daa1ae1b44d"/>
    <ds:schemaRef ds:uri="6836dd4e-1979-4a2d-afd5-433994e82fc4"/>
    <ds:schemaRef ds:uri="http://purl.org/dc/terms/"/>
    <ds:schemaRef ds:uri="a8eb5d7f-6d21-42ce-b1bb-8779b51da4a3"/>
    <ds:schemaRef ds:uri="f73ade07-5344-4c9d-99ca-7541982ddcd0"/>
  </ds:schemaRefs>
</ds:datastoreItem>
</file>

<file path=customXml/itemProps2.xml><?xml version="1.0" encoding="utf-8"?>
<ds:datastoreItem xmlns:ds="http://schemas.openxmlformats.org/officeDocument/2006/customXml" ds:itemID="{81909348-8B59-473B-9170-A516C1E52A2B}">
  <ds:schemaRefs>
    <ds:schemaRef ds:uri="http://schemas.microsoft.com/sharepoint/v3/contenttype/forms"/>
  </ds:schemaRefs>
</ds:datastoreItem>
</file>

<file path=customXml/itemProps3.xml><?xml version="1.0" encoding="utf-8"?>
<ds:datastoreItem xmlns:ds="http://schemas.openxmlformats.org/officeDocument/2006/customXml" ds:itemID="{71259740-7522-4C58-A41A-25FE6AEC8E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3ade07-5344-4c9d-99ca-7541982ddcd0"/>
    <ds:schemaRef ds:uri="a8eb5d7f-6d21-42ce-b1bb-8779b51da4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TotalTime>
  <Words>4242</Words>
  <Application>Microsoft Office PowerPoint</Application>
  <PresentationFormat>Widescreen</PresentationFormat>
  <Paragraphs>261</Paragraphs>
  <Slides>36</Slides>
  <Notes>18</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1_Office Theme</vt:lpstr>
      <vt:lpstr>PowerPoint Presentation</vt:lpstr>
      <vt:lpstr>Achievement</vt:lpstr>
      <vt:lpstr>Achievement Project Outcomes</vt:lpstr>
      <vt:lpstr>Achievement Project Report Location </vt:lpstr>
      <vt:lpstr>1. How do schools and their CLD partners currently recognise children and young people’s personal achievements (out with the ‘formal curriculum’)?​</vt:lpstr>
      <vt:lpstr>2. What support do children and young people have, in school and in their communities, to reflect on and record their own personal achievements?  ​</vt:lpstr>
      <vt:lpstr>3. What data do schools, local authority CLD teams and their partners; and national youth awards providers currently gather at a local level?  To what extent are individual children and young people’s achievements tracked?​</vt:lpstr>
      <vt:lpstr>3. Continued – A review of Insight Data</vt:lpstr>
      <vt:lpstr>4. What effective practice and professional learning can be shared and adopted across the region?​</vt:lpstr>
      <vt:lpstr>5. How will our regional pilot inform regional and national messages? </vt:lpstr>
      <vt:lpstr>Recommendations</vt:lpstr>
      <vt:lpstr>Recommendations</vt:lpstr>
      <vt:lpstr>Our Actions</vt:lpstr>
      <vt:lpstr>It’s Our Future: Report of the Independent Review of Qualifications and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Place-based approach</vt:lpstr>
      <vt:lpstr>What young people in Alva are saying…</vt:lpstr>
      <vt:lpstr>Regional approach</vt:lpstr>
      <vt:lpstr>PowerPoint Presentation</vt:lpstr>
      <vt:lpstr>Making connections</vt:lpstr>
      <vt:lpstr>Discussion</vt:lpstr>
      <vt:lpstr>Support from Education Scotland?</vt:lpstr>
      <vt:lpstr>Please share your details on a contact form!    Contact us:   Jamie.Dungavell@educationscotland.gov.scot  Julie.beckett@educationscotland.gov.scot </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Beckett</dc:creator>
  <cp:lastModifiedBy>Julie Beckett</cp:lastModifiedBy>
  <cp:revision>6</cp:revision>
  <dcterms:created xsi:type="dcterms:W3CDTF">2023-09-14T12:22:13Z</dcterms:created>
  <dcterms:modified xsi:type="dcterms:W3CDTF">2023-11-29T14:10:41Z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0x010100CA7F70D1630EB74A9FAC18859663C08F</vt:lpwstr>
  </property>
  <property fmtid="{D5CDD505-2E9C-101B-9397-08002B2CF9AE}" pid="3" name="MediaServiceImageTags">
    <vt:lpwstr/>
  </property>
</Properties>
</file>