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73" r:id="rId2"/>
    <p:sldId id="256" r:id="rId3"/>
    <p:sldId id="274" r:id="rId4"/>
    <p:sldId id="275" r:id="rId5"/>
    <p:sldId id="276" r:id="rId6"/>
    <p:sldId id="277" r:id="rId7"/>
    <p:sldId id="278" r:id="rId8"/>
    <p:sldId id="279" r:id="rId9"/>
    <p:sldId id="280" r:id="rId10"/>
    <p:sldId id="281" r:id="rId11"/>
    <p:sldId id="283" r:id="rId12"/>
    <p:sldId id="284" r:id="rId13"/>
    <p:sldId id="285" r:id="rId14"/>
    <p:sldId id="282" r:id="rId15"/>
    <p:sldId id="286" r:id="rId16"/>
    <p:sldId id="287"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 id="259" r:id="rId30"/>
    <p:sldId id="262" r:id="rId31"/>
    <p:sldId id="258" r:id="rId32"/>
    <p:sldId id="266" r:id="rId33"/>
    <p:sldId id="261" r:id="rId34"/>
    <p:sldId id="267" r:id="rId35"/>
    <p:sldId id="260" r:id="rId36"/>
    <p:sldId id="268" r:id="rId37"/>
    <p:sldId id="263" r:id="rId38"/>
    <p:sldId id="26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4988" autoAdjust="0"/>
  </p:normalViewPr>
  <p:slideViewPr>
    <p:cSldViewPr snapToGrid="0">
      <p:cViewPr varScale="1">
        <p:scale>
          <a:sx n="57" d="100"/>
          <a:sy n="57" d="100"/>
        </p:scale>
        <p:origin x="16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34D127-98E3-4C51-A073-EBA5A662D8A6}" type="datetimeFigureOut">
              <a:rPr lang="en-GB" smtClean="0"/>
              <a:t>29/06/2023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12777-F704-4D0F-ADB7-1E8D0A1A3C0A}" type="slidenum">
              <a:rPr lang="en-GB" smtClean="0"/>
              <a:t>‹#›</a:t>
            </a:fld>
            <a:endParaRPr lang="en-GB"/>
          </a:p>
        </p:txBody>
      </p:sp>
    </p:spTree>
    <p:extLst>
      <p:ext uri="{BB962C8B-B14F-4D97-AF65-F5344CB8AC3E}">
        <p14:creationId xmlns:p14="http://schemas.microsoft.com/office/powerpoint/2010/main" val="266485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812777-F704-4D0F-ADB7-1E8D0A1A3C0A}" type="slidenum">
              <a:rPr lang="en-GB" smtClean="0"/>
              <a:t>1</a:t>
            </a:fld>
            <a:endParaRPr lang="en-GB"/>
          </a:p>
        </p:txBody>
      </p:sp>
    </p:spTree>
    <p:extLst>
      <p:ext uri="{BB962C8B-B14F-4D97-AF65-F5344CB8AC3E}">
        <p14:creationId xmlns:p14="http://schemas.microsoft.com/office/powerpoint/2010/main" val="3908414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Learners who attend school regularly will be healthier in adulthood. </a:t>
            </a:r>
            <a:r>
              <a:rPr lang="en-GB" sz="1200" b="1" kern="1200" dirty="0" smtClean="0">
                <a:solidFill>
                  <a:schemeClr val="tx1"/>
                </a:solidFill>
                <a:effectLst/>
                <a:latin typeface="+mn-lt"/>
                <a:ea typeface="+mn-ea"/>
                <a:cs typeface="+mn-cs"/>
              </a:rPr>
              <a:t>TRUE</a:t>
            </a:r>
            <a:r>
              <a:rPr lang="en-GB" sz="1200" kern="1200" dirty="0" smtClean="0">
                <a:solidFill>
                  <a:schemeClr val="tx1"/>
                </a:solidFill>
                <a:effectLst/>
                <a:latin typeface="+mn-lt"/>
                <a:ea typeface="+mn-ea"/>
                <a:cs typeface="+mn-cs"/>
              </a:rPr>
              <a:t> – attending school regularly is linked to better mental and physical health in adulthood. Education</a:t>
            </a:r>
            <a:r>
              <a:rPr lang="en-GB" sz="1200" kern="1200" baseline="0" dirty="0" smtClean="0">
                <a:solidFill>
                  <a:schemeClr val="tx1"/>
                </a:solidFill>
                <a:effectLst/>
                <a:latin typeface="+mn-lt"/>
                <a:ea typeface="+mn-ea"/>
                <a:cs typeface="+mn-cs"/>
              </a:rPr>
              <a:t> helps you to understand ways to stay healthy such as regular exercise, nutritious food. Education also helps you to develop strategies to deal with challenges, meaning you are less likely to suffer from mental health conditions. Having access to an increased amount of disposable income means that you can afford to buy healthier foods and access facilities such as gyms/ swimming pools </a:t>
            </a:r>
            <a:r>
              <a:rPr lang="en-GB" sz="1200" kern="1200" baseline="0" dirty="0" err="1" smtClean="0">
                <a:solidFill>
                  <a:schemeClr val="tx1"/>
                </a:solidFill>
                <a:effectLst/>
                <a:latin typeface="+mn-lt"/>
                <a:ea typeface="+mn-ea"/>
                <a:cs typeface="+mn-cs"/>
              </a:rPr>
              <a:t>etc</a:t>
            </a:r>
            <a:r>
              <a:rPr lang="en-GB" sz="1200" kern="1200" baseline="0" dirty="0" smtClean="0">
                <a:solidFill>
                  <a:schemeClr val="tx1"/>
                </a:solidFill>
                <a:effectLst/>
                <a:latin typeface="+mn-lt"/>
                <a:ea typeface="+mn-ea"/>
                <a:cs typeface="+mn-cs"/>
              </a:rPr>
              <a:t> to support maintaining your physical health. </a:t>
            </a:r>
            <a:endParaRPr lang="en-GB" dirty="0"/>
          </a:p>
        </p:txBody>
      </p:sp>
      <p:sp>
        <p:nvSpPr>
          <p:cNvPr id="4" name="Slide Number Placeholder 3"/>
          <p:cNvSpPr>
            <a:spLocks noGrp="1"/>
          </p:cNvSpPr>
          <p:nvPr>
            <p:ph type="sldNum" sz="quarter" idx="10"/>
          </p:nvPr>
        </p:nvSpPr>
        <p:spPr/>
        <p:txBody>
          <a:bodyPr/>
          <a:lstStyle/>
          <a:p>
            <a:fld id="{1A812777-F704-4D0F-ADB7-1E8D0A1A3C0A}" type="slidenum">
              <a:rPr lang="en-GB" smtClean="0"/>
              <a:t>20</a:t>
            </a:fld>
            <a:endParaRPr lang="en-GB"/>
          </a:p>
        </p:txBody>
      </p:sp>
    </p:spTree>
    <p:extLst>
      <p:ext uri="{BB962C8B-B14F-4D97-AF65-F5344CB8AC3E}">
        <p14:creationId xmlns:p14="http://schemas.microsoft.com/office/powerpoint/2010/main" val="289848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It is ok to miss school if you are avoiding a subject that you don't like </a:t>
            </a:r>
            <a:r>
              <a:rPr lang="en-GB" sz="1200" kern="1200" dirty="0" err="1" smtClean="0">
                <a:solidFill>
                  <a:schemeClr val="tx1"/>
                </a:solidFill>
                <a:effectLst/>
                <a:latin typeface="+mn-lt"/>
                <a:ea typeface="+mn-ea"/>
                <a:cs typeface="+mn-cs"/>
              </a:rPr>
              <a:t>e.g</a:t>
            </a:r>
            <a:r>
              <a:rPr lang="en-GB" sz="1200" kern="1200" dirty="0" smtClean="0">
                <a:solidFill>
                  <a:schemeClr val="tx1"/>
                </a:solidFill>
                <a:effectLst/>
                <a:latin typeface="+mn-lt"/>
                <a:ea typeface="+mn-ea"/>
                <a:cs typeface="+mn-cs"/>
              </a:rPr>
              <a:t> maths/ PE. </a:t>
            </a:r>
            <a:r>
              <a:rPr lang="en-GB" sz="1200" b="1" kern="1200" dirty="0" smtClean="0">
                <a:solidFill>
                  <a:schemeClr val="tx1"/>
                </a:solidFill>
                <a:effectLst/>
                <a:latin typeface="+mn-lt"/>
                <a:ea typeface="+mn-ea"/>
                <a:cs typeface="+mn-cs"/>
              </a:rPr>
              <a:t>FALSE</a:t>
            </a:r>
            <a:r>
              <a:rPr lang="en-GB" sz="1200" kern="1200" dirty="0" smtClean="0">
                <a:solidFill>
                  <a:schemeClr val="tx1"/>
                </a:solidFill>
                <a:effectLst/>
                <a:latin typeface="+mn-lt"/>
                <a:ea typeface="+mn-ea"/>
                <a:cs typeface="+mn-cs"/>
              </a:rPr>
              <a:t> – There is no safe ‘threshold’ for attending school. If you really dislike a subject then you should speak to an adult about why you dislike it and ask for help. Trying hard with subjects that you find challenging helps you to develop resilience</a:t>
            </a:r>
            <a:r>
              <a:rPr lang="en-GB" sz="1200" kern="1200" baseline="0" dirty="0" smtClean="0">
                <a:solidFill>
                  <a:schemeClr val="tx1"/>
                </a:solidFill>
                <a:effectLst/>
                <a:latin typeface="+mn-lt"/>
                <a:ea typeface="+mn-ea"/>
                <a:cs typeface="+mn-cs"/>
              </a:rPr>
              <a:t> and perseverance, which are great skills to have for the future.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A812777-F704-4D0F-ADB7-1E8D0A1A3C0A}" type="slidenum">
              <a:rPr lang="en-GB" smtClean="0"/>
              <a:t>22</a:t>
            </a:fld>
            <a:endParaRPr lang="en-GB"/>
          </a:p>
        </p:txBody>
      </p:sp>
    </p:spTree>
    <p:extLst>
      <p:ext uri="{BB962C8B-B14F-4D97-AF65-F5344CB8AC3E}">
        <p14:creationId xmlns:p14="http://schemas.microsoft.com/office/powerpoint/2010/main" val="3181565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Attending school regularly improves your chances of getting a well-paid job when you leave school. </a:t>
            </a:r>
            <a:r>
              <a:rPr lang="en-GB" sz="1200" b="1" kern="1200" dirty="0" smtClean="0">
                <a:solidFill>
                  <a:schemeClr val="tx1"/>
                </a:solidFill>
                <a:effectLst/>
                <a:latin typeface="+mn-lt"/>
                <a:ea typeface="+mn-ea"/>
                <a:cs typeface="+mn-cs"/>
              </a:rPr>
              <a:t>TRUE</a:t>
            </a:r>
            <a:r>
              <a:rPr lang="en-GB" sz="1200" kern="1200" dirty="0" smtClean="0">
                <a:solidFill>
                  <a:schemeClr val="tx1"/>
                </a:solidFill>
                <a:effectLst/>
                <a:latin typeface="+mn-lt"/>
                <a:ea typeface="+mn-ea"/>
                <a:cs typeface="+mn-cs"/>
              </a:rPr>
              <a:t> – learners who attend school regularly have a much greater chance of having a well-paid, secure job when they leave school. Also,</a:t>
            </a:r>
            <a:r>
              <a:rPr lang="en-GB" sz="1200" kern="1200" baseline="0" dirty="0" smtClean="0">
                <a:solidFill>
                  <a:schemeClr val="tx1"/>
                </a:solidFill>
                <a:effectLst/>
                <a:latin typeface="+mn-lt"/>
                <a:ea typeface="+mn-ea"/>
                <a:cs typeface="+mn-cs"/>
              </a:rPr>
              <a:t> t</a:t>
            </a:r>
            <a:r>
              <a:rPr lang="en-GB" sz="1200" kern="1200" dirty="0" smtClean="0">
                <a:solidFill>
                  <a:schemeClr val="tx1"/>
                </a:solidFill>
                <a:effectLst/>
                <a:latin typeface="+mn-lt"/>
                <a:ea typeface="+mn-ea"/>
                <a:cs typeface="+mn-cs"/>
              </a:rPr>
              <a:t>he more you attend school the greater choices available to you when you leave school. </a:t>
            </a:r>
          </a:p>
          <a:p>
            <a:endParaRPr lang="en-GB" dirty="0"/>
          </a:p>
        </p:txBody>
      </p:sp>
      <p:sp>
        <p:nvSpPr>
          <p:cNvPr id="4" name="Slide Number Placeholder 3"/>
          <p:cNvSpPr>
            <a:spLocks noGrp="1"/>
          </p:cNvSpPr>
          <p:nvPr>
            <p:ph type="sldNum" sz="quarter" idx="10"/>
          </p:nvPr>
        </p:nvSpPr>
        <p:spPr/>
        <p:txBody>
          <a:bodyPr/>
          <a:lstStyle/>
          <a:p>
            <a:fld id="{1A812777-F704-4D0F-ADB7-1E8D0A1A3C0A}" type="slidenum">
              <a:rPr lang="en-GB" smtClean="0"/>
              <a:t>24</a:t>
            </a:fld>
            <a:endParaRPr lang="en-GB"/>
          </a:p>
        </p:txBody>
      </p:sp>
    </p:spTree>
    <p:extLst>
      <p:ext uri="{BB962C8B-B14F-4D97-AF65-F5344CB8AC3E}">
        <p14:creationId xmlns:p14="http://schemas.microsoft.com/office/powerpoint/2010/main" val="3564909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We learned at home during the COVID pandemic so staying at home and learning online now is acceptable. </a:t>
            </a:r>
            <a:r>
              <a:rPr lang="en-GB" sz="1200" b="1" kern="1200" dirty="0" smtClean="0">
                <a:solidFill>
                  <a:schemeClr val="tx1"/>
                </a:solidFill>
                <a:effectLst/>
                <a:latin typeface="+mn-lt"/>
                <a:ea typeface="+mn-ea"/>
                <a:cs typeface="+mn-cs"/>
              </a:rPr>
              <a:t>FALSE</a:t>
            </a:r>
            <a:r>
              <a:rPr lang="en-GB" sz="1200" kern="1200" dirty="0" smtClean="0">
                <a:solidFill>
                  <a:schemeClr val="tx1"/>
                </a:solidFill>
                <a:effectLst/>
                <a:latin typeface="+mn-lt"/>
                <a:ea typeface="+mn-ea"/>
                <a:cs typeface="+mn-cs"/>
              </a:rPr>
              <a:t> – there are many benefits to attending school to learn such as developing social skills, working collaboratively to learn, access to resources to support learning, direct support from adults when you need it. </a:t>
            </a:r>
          </a:p>
          <a:p>
            <a:endParaRPr lang="en-GB" dirty="0"/>
          </a:p>
        </p:txBody>
      </p:sp>
      <p:sp>
        <p:nvSpPr>
          <p:cNvPr id="4" name="Slide Number Placeholder 3"/>
          <p:cNvSpPr>
            <a:spLocks noGrp="1"/>
          </p:cNvSpPr>
          <p:nvPr>
            <p:ph type="sldNum" sz="quarter" idx="10"/>
          </p:nvPr>
        </p:nvSpPr>
        <p:spPr/>
        <p:txBody>
          <a:bodyPr/>
          <a:lstStyle/>
          <a:p>
            <a:fld id="{1A812777-F704-4D0F-ADB7-1E8D0A1A3C0A}" type="slidenum">
              <a:rPr lang="en-GB" smtClean="0"/>
              <a:t>26</a:t>
            </a:fld>
            <a:endParaRPr lang="en-GB"/>
          </a:p>
        </p:txBody>
      </p:sp>
    </p:spTree>
    <p:extLst>
      <p:ext uri="{BB962C8B-B14F-4D97-AF65-F5344CB8AC3E}">
        <p14:creationId xmlns:p14="http://schemas.microsoft.com/office/powerpoint/2010/main" val="852191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You spend less than 20% of a week in school. </a:t>
            </a:r>
            <a:r>
              <a:rPr lang="en-GB" sz="1200" b="1" kern="1200" dirty="0" smtClean="0">
                <a:solidFill>
                  <a:schemeClr val="tx1"/>
                </a:solidFill>
                <a:effectLst/>
                <a:latin typeface="+mn-lt"/>
                <a:ea typeface="+mn-ea"/>
                <a:cs typeface="+mn-cs"/>
              </a:rPr>
              <a:t>TRUE</a:t>
            </a:r>
            <a:r>
              <a:rPr lang="en-GB" sz="1200" kern="1200" dirty="0" smtClean="0">
                <a:solidFill>
                  <a:schemeClr val="tx1"/>
                </a:solidFill>
                <a:effectLst/>
                <a:latin typeface="+mn-lt"/>
                <a:ea typeface="+mn-ea"/>
                <a:cs typeface="+mn-cs"/>
              </a:rPr>
              <a:t>. It is actually less than 15%. There are 168 hours in a week and you spend 25 hours in school in primary and 27 hours in secondary. </a:t>
            </a:r>
          </a:p>
          <a:p>
            <a:endParaRPr lang="en-GB" dirty="0" smtClean="0"/>
          </a:p>
          <a:p>
            <a:endParaRPr lang="en-GB" dirty="0" smtClean="0"/>
          </a:p>
          <a:p>
            <a:r>
              <a:rPr lang="en-GB" dirty="0" smtClean="0"/>
              <a:t>Ask pupils if there was anything within the quiz which</a:t>
            </a:r>
            <a:r>
              <a:rPr lang="en-GB" baseline="0" dirty="0" smtClean="0"/>
              <a:t> surprised them. Did anything make them think differently? </a:t>
            </a:r>
            <a:endParaRPr lang="en-GB" dirty="0"/>
          </a:p>
        </p:txBody>
      </p:sp>
      <p:sp>
        <p:nvSpPr>
          <p:cNvPr id="4" name="Slide Number Placeholder 3"/>
          <p:cNvSpPr>
            <a:spLocks noGrp="1"/>
          </p:cNvSpPr>
          <p:nvPr>
            <p:ph type="sldNum" sz="quarter" idx="10"/>
          </p:nvPr>
        </p:nvSpPr>
        <p:spPr/>
        <p:txBody>
          <a:bodyPr/>
          <a:lstStyle/>
          <a:p>
            <a:fld id="{1A812777-F704-4D0F-ADB7-1E8D0A1A3C0A}" type="slidenum">
              <a:rPr lang="en-GB" smtClean="0"/>
              <a:t>28</a:t>
            </a:fld>
            <a:endParaRPr lang="en-GB"/>
          </a:p>
        </p:txBody>
      </p:sp>
    </p:spTree>
    <p:extLst>
      <p:ext uri="{BB962C8B-B14F-4D97-AF65-F5344CB8AC3E}">
        <p14:creationId xmlns:p14="http://schemas.microsoft.com/office/powerpoint/2010/main" val="3498497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Discussion task. </a:t>
            </a:r>
          </a:p>
          <a:p>
            <a:endParaRPr lang="en-GB" dirty="0" smtClean="0"/>
          </a:p>
          <a:p>
            <a:r>
              <a:rPr lang="en-GB" dirty="0" smtClean="0"/>
              <a:t>Allow learners to discuss what they would like for the future. This does not only mean what job they might like to do, but also what kind</a:t>
            </a:r>
            <a:r>
              <a:rPr lang="en-GB" baseline="0" dirty="0" smtClean="0"/>
              <a:t> of opportunities and lifestyle they would like </a:t>
            </a:r>
            <a:r>
              <a:rPr lang="en-GB" baseline="0" dirty="0" err="1" smtClean="0"/>
              <a:t>e.g</a:t>
            </a:r>
            <a:r>
              <a:rPr lang="en-GB" baseline="0" dirty="0" smtClean="0"/>
              <a:t> being able to travel abroad, being able to have a season ticket for their favourite football team, having a nice house etc. </a:t>
            </a:r>
          </a:p>
          <a:p>
            <a:r>
              <a:rPr lang="en-GB" baseline="0" dirty="0" smtClean="0"/>
              <a:t>Pupils should also consider what do they need to get the things they want – money, education, skills. </a:t>
            </a:r>
          </a:p>
          <a:p>
            <a:endParaRPr lang="en-GB" baseline="0" dirty="0" smtClean="0"/>
          </a:p>
          <a:p>
            <a:r>
              <a:rPr lang="en-GB" baseline="0" dirty="0" smtClean="0"/>
              <a:t>Allow opportunities for pupils to feedback following the discussion. </a:t>
            </a:r>
          </a:p>
        </p:txBody>
      </p:sp>
      <p:sp>
        <p:nvSpPr>
          <p:cNvPr id="4" name="Slide Number Placeholder 3"/>
          <p:cNvSpPr>
            <a:spLocks noGrp="1"/>
          </p:cNvSpPr>
          <p:nvPr>
            <p:ph type="sldNum" sz="quarter" idx="10"/>
          </p:nvPr>
        </p:nvSpPr>
        <p:spPr/>
        <p:txBody>
          <a:bodyPr/>
          <a:lstStyle/>
          <a:p>
            <a:fld id="{1A812777-F704-4D0F-ADB7-1E8D0A1A3C0A}" type="slidenum">
              <a:rPr lang="en-GB" smtClean="0"/>
              <a:t>29</a:t>
            </a:fld>
            <a:endParaRPr lang="en-GB"/>
          </a:p>
        </p:txBody>
      </p:sp>
    </p:spTree>
    <p:extLst>
      <p:ext uri="{BB962C8B-B14F-4D97-AF65-F5344CB8AC3E}">
        <p14:creationId xmlns:p14="http://schemas.microsoft.com/office/powerpoint/2010/main" val="1165685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a:t>
            </a:r>
            <a:r>
              <a:rPr lang="en-GB" baseline="0" dirty="0" smtClean="0"/>
              <a:t> pupils if they recognise anyone in the pictures. </a:t>
            </a:r>
          </a:p>
          <a:p>
            <a:endParaRPr lang="en-GB" baseline="0" dirty="0" smtClean="0"/>
          </a:p>
          <a:p>
            <a:r>
              <a:rPr lang="en-GB" baseline="0" dirty="0" smtClean="0"/>
              <a:t>Lewis </a:t>
            </a:r>
            <a:r>
              <a:rPr lang="en-GB" baseline="0" dirty="0" err="1" smtClean="0"/>
              <a:t>Capaldi</a:t>
            </a:r>
            <a:r>
              <a:rPr lang="en-GB" baseline="0" dirty="0" smtClean="0"/>
              <a:t> was given an award for having had no days off at primary school – 100% attendance. </a:t>
            </a:r>
          </a:p>
          <a:p>
            <a:endParaRPr lang="en-GB" baseline="0" dirty="0" smtClean="0"/>
          </a:p>
          <a:p>
            <a:r>
              <a:rPr lang="en-GB" baseline="0" dirty="0" smtClean="0"/>
              <a:t>Consider the success and achievements that Lewis has had. Would this have been the same if he had been frequently absent from school? What positive habits/ behaviours do you think that school helped him to develop which helped him to be so successful later on in life? </a:t>
            </a:r>
            <a:endParaRPr lang="en-GB" dirty="0"/>
          </a:p>
        </p:txBody>
      </p:sp>
      <p:sp>
        <p:nvSpPr>
          <p:cNvPr id="4" name="Slide Number Placeholder 3"/>
          <p:cNvSpPr>
            <a:spLocks noGrp="1"/>
          </p:cNvSpPr>
          <p:nvPr>
            <p:ph type="sldNum" sz="quarter" idx="10"/>
          </p:nvPr>
        </p:nvSpPr>
        <p:spPr/>
        <p:txBody>
          <a:bodyPr/>
          <a:lstStyle/>
          <a:p>
            <a:fld id="{1A812777-F704-4D0F-ADB7-1E8D0A1A3C0A}" type="slidenum">
              <a:rPr lang="en-GB" smtClean="0"/>
              <a:t>30</a:t>
            </a:fld>
            <a:endParaRPr lang="en-GB"/>
          </a:p>
        </p:txBody>
      </p:sp>
    </p:spTree>
    <p:extLst>
      <p:ext uri="{BB962C8B-B14F-4D97-AF65-F5344CB8AC3E}">
        <p14:creationId xmlns:p14="http://schemas.microsoft.com/office/powerpoint/2010/main" val="4237141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pupils to share their thoughts. </a:t>
            </a:r>
          </a:p>
          <a:p>
            <a:endParaRPr lang="en-GB" dirty="0" smtClean="0"/>
          </a:p>
          <a:p>
            <a:r>
              <a:rPr lang="en-GB" dirty="0" smtClean="0"/>
              <a:t>If most answers focus on getting a good job or having money,</a:t>
            </a:r>
            <a:r>
              <a:rPr lang="en-GB" baseline="0" dirty="0" smtClean="0"/>
              <a:t> ask pupils to consider if there are any other benefits to attending school besides getting a well paid job when you leave school. </a:t>
            </a:r>
            <a:endParaRPr lang="en-GB" dirty="0"/>
          </a:p>
        </p:txBody>
      </p:sp>
      <p:sp>
        <p:nvSpPr>
          <p:cNvPr id="4" name="Slide Number Placeholder 3"/>
          <p:cNvSpPr>
            <a:spLocks noGrp="1"/>
          </p:cNvSpPr>
          <p:nvPr>
            <p:ph type="sldNum" sz="quarter" idx="10"/>
          </p:nvPr>
        </p:nvSpPr>
        <p:spPr/>
        <p:txBody>
          <a:bodyPr/>
          <a:lstStyle/>
          <a:p>
            <a:fld id="{1A812777-F704-4D0F-ADB7-1E8D0A1A3C0A}" type="slidenum">
              <a:rPr lang="en-GB" smtClean="0"/>
              <a:t>31</a:t>
            </a:fld>
            <a:endParaRPr lang="en-GB"/>
          </a:p>
        </p:txBody>
      </p:sp>
    </p:spTree>
    <p:extLst>
      <p:ext uri="{BB962C8B-B14F-4D97-AF65-F5344CB8AC3E}">
        <p14:creationId xmlns:p14="http://schemas.microsoft.com/office/powerpoint/2010/main" val="427657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 through each of the stars (8 in total) and discuss how</a:t>
            </a:r>
            <a:r>
              <a:rPr lang="en-GB" baseline="0" dirty="0" smtClean="0"/>
              <a:t> attending school contributes to each of these. Some ideas are given below, however you can link these to your own school context. </a:t>
            </a:r>
          </a:p>
          <a:p>
            <a:endParaRPr lang="en-GB" baseline="0" dirty="0" smtClean="0"/>
          </a:p>
          <a:p>
            <a:r>
              <a:rPr lang="en-GB" baseline="0" dirty="0" smtClean="0"/>
              <a:t>Friendships – many adults are still friends with people they went to school with. When asked about what is good about school many young people talk about friends as being a very important part of their school experience. </a:t>
            </a:r>
          </a:p>
          <a:p>
            <a:r>
              <a:rPr lang="en-GB" baseline="0" dirty="0" smtClean="0"/>
              <a:t>Skills – not just knowledge, but transferrable skills that you will use throughout your life such as collaboration, communication, creativity, critical thinking</a:t>
            </a:r>
          </a:p>
          <a:p>
            <a:r>
              <a:rPr lang="en-GB" baseline="0" dirty="0" smtClean="0"/>
              <a:t>Habits – positive habits such as perseverance (or resilience), effective use of time management, taking responsibility for your actions, developing independence, setting and achieving goals </a:t>
            </a:r>
          </a:p>
          <a:p>
            <a:r>
              <a:rPr lang="en-GB" baseline="0" dirty="0" smtClean="0"/>
              <a:t>Values – link to specific school values </a:t>
            </a:r>
          </a:p>
          <a:p>
            <a:r>
              <a:rPr lang="en-GB" baseline="0" dirty="0" smtClean="0"/>
              <a:t>Pathways – greater opportunities for a </a:t>
            </a:r>
            <a:r>
              <a:rPr lang="en-GB" b="1" baseline="0" dirty="0" smtClean="0"/>
              <a:t>range</a:t>
            </a:r>
            <a:r>
              <a:rPr lang="en-GB" baseline="0" dirty="0" smtClean="0"/>
              <a:t> of choices when you leave school</a:t>
            </a:r>
          </a:p>
          <a:p>
            <a:r>
              <a:rPr lang="en-GB" baseline="0" dirty="0" smtClean="0"/>
              <a:t>Health and wellbeing – mental and physical, link to data within the quiz </a:t>
            </a:r>
          </a:p>
          <a:p>
            <a:r>
              <a:rPr lang="en-GB" baseline="0" dirty="0" smtClean="0"/>
              <a:t>Experiences – school camps, outdoor education, trips, in school learning opportunities </a:t>
            </a:r>
          </a:p>
          <a:p>
            <a:r>
              <a:rPr lang="en-GB" baseline="0" dirty="0" smtClean="0"/>
              <a:t>Belonging – being part of a school community helps prepare you to be part of a bigger community/ global citizen as you grow and become an adult. School should be a place where people beyond your family care for you and want you to be the best that you can be. </a:t>
            </a:r>
            <a:endParaRPr lang="en-GB" dirty="0"/>
          </a:p>
        </p:txBody>
      </p:sp>
      <p:sp>
        <p:nvSpPr>
          <p:cNvPr id="4" name="Slide Number Placeholder 3"/>
          <p:cNvSpPr>
            <a:spLocks noGrp="1"/>
          </p:cNvSpPr>
          <p:nvPr>
            <p:ph type="sldNum" sz="quarter" idx="10"/>
          </p:nvPr>
        </p:nvSpPr>
        <p:spPr/>
        <p:txBody>
          <a:bodyPr/>
          <a:lstStyle/>
          <a:p>
            <a:fld id="{1A812777-F704-4D0F-ADB7-1E8D0A1A3C0A}" type="slidenum">
              <a:rPr lang="en-GB" smtClean="0"/>
              <a:t>32</a:t>
            </a:fld>
            <a:endParaRPr lang="en-GB"/>
          </a:p>
        </p:txBody>
      </p:sp>
    </p:spTree>
    <p:extLst>
      <p:ext uri="{BB962C8B-B14F-4D97-AF65-F5344CB8AC3E}">
        <p14:creationId xmlns:p14="http://schemas.microsoft.com/office/powerpoint/2010/main" val="4221457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 through each scenario in turn</a:t>
            </a:r>
            <a:r>
              <a:rPr lang="en-GB" baseline="0" dirty="0" smtClean="0"/>
              <a:t> and ask pupils to think about the consequences of each. </a:t>
            </a:r>
          </a:p>
          <a:p>
            <a:endParaRPr lang="en-GB" baseline="0" dirty="0" smtClean="0"/>
          </a:p>
          <a:p>
            <a:r>
              <a:rPr lang="en-GB" baseline="0" dirty="0" smtClean="0"/>
              <a:t>Do pupils recognise why the values, attitudes and habits around good school attendance will transfer beyond their years in school? And how they could have a significant impact on their lives as well as the lives of others. </a:t>
            </a:r>
          </a:p>
          <a:p>
            <a:endParaRPr lang="en-GB" baseline="0" dirty="0" smtClean="0"/>
          </a:p>
          <a:p>
            <a:r>
              <a:rPr lang="en-GB" baseline="0" dirty="0" smtClean="0"/>
              <a:t>Link to world of work – what will employers be looking for in terms of behaviours and attitudes? Time keeping, working set hours, responsibility. What would happen if these were not in place? </a:t>
            </a:r>
          </a:p>
        </p:txBody>
      </p:sp>
      <p:sp>
        <p:nvSpPr>
          <p:cNvPr id="4" name="Slide Number Placeholder 3"/>
          <p:cNvSpPr>
            <a:spLocks noGrp="1"/>
          </p:cNvSpPr>
          <p:nvPr>
            <p:ph type="sldNum" sz="quarter" idx="10"/>
          </p:nvPr>
        </p:nvSpPr>
        <p:spPr/>
        <p:txBody>
          <a:bodyPr/>
          <a:lstStyle/>
          <a:p>
            <a:fld id="{1A812777-F704-4D0F-ADB7-1E8D0A1A3C0A}" type="slidenum">
              <a:rPr lang="en-GB" smtClean="0"/>
              <a:t>33</a:t>
            </a:fld>
            <a:endParaRPr lang="en-GB"/>
          </a:p>
        </p:txBody>
      </p:sp>
    </p:spTree>
    <p:extLst>
      <p:ext uri="{BB962C8B-B14F-4D97-AF65-F5344CB8AC3E}">
        <p14:creationId xmlns:p14="http://schemas.microsoft.com/office/powerpoint/2010/main" val="2905907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812777-F704-4D0F-ADB7-1E8D0A1A3C0A}" type="slidenum">
              <a:rPr lang="en-GB" smtClean="0"/>
              <a:t>2</a:t>
            </a:fld>
            <a:endParaRPr lang="en-GB"/>
          </a:p>
        </p:txBody>
      </p:sp>
    </p:spTree>
    <p:extLst>
      <p:ext uri="{BB962C8B-B14F-4D97-AF65-F5344CB8AC3E}">
        <p14:creationId xmlns:p14="http://schemas.microsoft.com/office/powerpoint/2010/main" val="1463021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1 pupil to volunteer</a:t>
            </a:r>
            <a:r>
              <a:rPr lang="en-GB" baseline="0" dirty="0" smtClean="0"/>
              <a:t> to carry out a drama activity and 1 pupil to leave the room. </a:t>
            </a:r>
          </a:p>
          <a:p>
            <a:endParaRPr lang="en-GB" baseline="0" dirty="0" smtClean="0"/>
          </a:p>
          <a:p>
            <a:r>
              <a:rPr lang="en-GB" baseline="0" dirty="0" smtClean="0"/>
              <a:t>The pupil who is doing the drama activity will then be taught how to wash an elephant. </a:t>
            </a:r>
          </a:p>
          <a:p>
            <a:endParaRPr lang="en-GB" baseline="0" dirty="0" smtClean="0"/>
          </a:p>
          <a:p>
            <a:r>
              <a:rPr lang="en-GB" baseline="0" dirty="0" smtClean="0"/>
              <a:t>Guide the pupil through mime actions on how to wash an elephant;</a:t>
            </a:r>
          </a:p>
          <a:p>
            <a:endParaRPr lang="en-GB" baseline="0" dirty="0" smtClean="0"/>
          </a:p>
          <a:p>
            <a:r>
              <a:rPr lang="en-GB" baseline="0" dirty="0" smtClean="0"/>
              <a:t>Wash the ears – front and back</a:t>
            </a:r>
          </a:p>
          <a:p>
            <a:r>
              <a:rPr lang="en-GB" baseline="0" dirty="0" smtClean="0"/>
              <a:t>Wash the trunk in a circular motion </a:t>
            </a:r>
          </a:p>
          <a:p>
            <a:r>
              <a:rPr lang="en-GB" baseline="0" dirty="0" smtClean="0"/>
              <a:t>Wash the tusks</a:t>
            </a:r>
          </a:p>
          <a:p>
            <a:r>
              <a:rPr lang="en-GB" baseline="0" dirty="0" smtClean="0"/>
              <a:t>Clean the body and legs on one side</a:t>
            </a:r>
          </a:p>
          <a:p>
            <a:r>
              <a:rPr lang="en-GB" baseline="0" dirty="0" smtClean="0"/>
              <a:t>Clean the tail</a:t>
            </a:r>
          </a:p>
          <a:p>
            <a:r>
              <a:rPr lang="en-GB" baseline="0" dirty="0" smtClean="0"/>
              <a:t>Clean the body and legs on the other side. </a:t>
            </a:r>
          </a:p>
          <a:p>
            <a:endParaRPr lang="en-GB" baseline="0" dirty="0" smtClean="0"/>
          </a:p>
          <a:p>
            <a:r>
              <a:rPr lang="en-GB" baseline="0" dirty="0" smtClean="0"/>
              <a:t>Invite the pupil who has been out of the room back in and ask the pupil who remained to demonstrate what they learned without talking. The pupil who left the room has to try to work out what the lesson they missed was. </a:t>
            </a:r>
          </a:p>
          <a:p>
            <a:endParaRPr lang="en-GB" baseline="0" dirty="0" smtClean="0"/>
          </a:p>
          <a:p>
            <a:r>
              <a:rPr lang="en-GB" dirty="0" smtClean="0"/>
              <a:t>Discuss with pupils what the intention of the drama activity</a:t>
            </a:r>
            <a:r>
              <a:rPr lang="en-GB" baseline="0" dirty="0" smtClean="0"/>
              <a:t> was – </a:t>
            </a:r>
            <a:r>
              <a:rPr lang="en-GB" baseline="0" dirty="0" err="1" smtClean="0"/>
              <a:t>i.e</a:t>
            </a:r>
            <a:r>
              <a:rPr lang="en-GB" baseline="0" dirty="0" smtClean="0"/>
              <a:t> it is hard to catch up when you are off school. What is the impact of being off school on learners and on the teacher? </a:t>
            </a:r>
            <a:endParaRPr lang="en-GB" dirty="0"/>
          </a:p>
        </p:txBody>
      </p:sp>
      <p:sp>
        <p:nvSpPr>
          <p:cNvPr id="4" name="Slide Number Placeholder 3"/>
          <p:cNvSpPr>
            <a:spLocks noGrp="1"/>
          </p:cNvSpPr>
          <p:nvPr>
            <p:ph type="sldNum" sz="quarter" idx="10"/>
          </p:nvPr>
        </p:nvSpPr>
        <p:spPr/>
        <p:txBody>
          <a:bodyPr/>
          <a:lstStyle/>
          <a:p>
            <a:fld id="{1A812777-F704-4D0F-ADB7-1E8D0A1A3C0A}" type="slidenum">
              <a:rPr lang="en-GB" smtClean="0"/>
              <a:t>34</a:t>
            </a:fld>
            <a:endParaRPr lang="en-GB"/>
          </a:p>
        </p:txBody>
      </p:sp>
    </p:spTree>
    <p:extLst>
      <p:ext uri="{BB962C8B-B14F-4D97-AF65-F5344CB8AC3E}">
        <p14:creationId xmlns:p14="http://schemas.microsoft.com/office/powerpoint/2010/main" val="859094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 through each of the stars (6 in total) and discuss how</a:t>
            </a:r>
            <a:r>
              <a:rPr lang="en-GB" baseline="0" dirty="0" smtClean="0"/>
              <a:t> pupils can achieve better attendance. Some ideas are given below, however you can link these to your own school context. </a:t>
            </a:r>
          </a:p>
          <a:p>
            <a:endParaRPr lang="en-GB" baseline="0" dirty="0" smtClean="0"/>
          </a:p>
          <a:p>
            <a:r>
              <a:rPr lang="en-GB" dirty="0" smtClean="0"/>
              <a:t>Routine</a:t>
            </a:r>
            <a:r>
              <a:rPr lang="en-GB" baseline="0" dirty="0" smtClean="0"/>
              <a:t> – go to bed and get up at the same time each day, have a morning routine – get dressed, eat breakfast, brush teeth </a:t>
            </a:r>
          </a:p>
          <a:p>
            <a:r>
              <a:rPr lang="en-GB" baseline="0" dirty="0" smtClean="0"/>
              <a:t>Sleep – ensure quality sleep, go to bed at a reasonable time and minimise devices/ screen time in the hour before going to sleep </a:t>
            </a:r>
          </a:p>
          <a:p>
            <a:r>
              <a:rPr lang="en-GB" baseline="0" dirty="0" smtClean="0"/>
              <a:t>Talk – if you have any issues about attending school talk to a trusted adult who can help </a:t>
            </a:r>
          </a:p>
          <a:p>
            <a:r>
              <a:rPr lang="en-GB" baseline="0" dirty="0" smtClean="0"/>
              <a:t>Organisation – be prepared with what you need for school in advance, have your snack, PE kit </a:t>
            </a:r>
            <a:r>
              <a:rPr lang="en-GB" baseline="0" dirty="0" err="1" smtClean="0"/>
              <a:t>etc</a:t>
            </a:r>
            <a:r>
              <a:rPr lang="en-GB" baseline="0" dirty="0" smtClean="0"/>
              <a:t> ready the night before </a:t>
            </a:r>
          </a:p>
          <a:p>
            <a:r>
              <a:rPr lang="en-GB" baseline="0" dirty="0" smtClean="0"/>
              <a:t>Responsibility – take responsibility for getting to school (if possible) </a:t>
            </a:r>
          </a:p>
          <a:p>
            <a:r>
              <a:rPr lang="en-GB" baseline="0" dirty="0" smtClean="0"/>
              <a:t>Help – can you help others get to school on time? If a friend is always late, could you offer to walk with them so that they have to be up and ready for when you arrive? </a:t>
            </a:r>
          </a:p>
          <a:p>
            <a:endParaRPr lang="en-GB" baseline="0" dirty="0" smtClean="0"/>
          </a:p>
        </p:txBody>
      </p:sp>
      <p:sp>
        <p:nvSpPr>
          <p:cNvPr id="4" name="Slide Number Placeholder 3"/>
          <p:cNvSpPr>
            <a:spLocks noGrp="1"/>
          </p:cNvSpPr>
          <p:nvPr>
            <p:ph type="sldNum" sz="quarter" idx="10"/>
          </p:nvPr>
        </p:nvSpPr>
        <p:spPr/>
        <p:txBody>
          <a:bodyPr/>
          <a:lstStyle/>
          <a:p>
            <a:fld id="{1A812777-F704-4D0F-ADB7-1E8D0A1A3C0A}" type="slidenum">
              <a:rPr lang="en-GB" smtClean="0"/>
              <a:t>35</a:t>
            </a:fld>
            <a:endParaRPr lang="en-GB"/>
          </a:p>
        </p:txBody>
      </p:sp>
    </p:spTree>
    <p:extLst>
      <p:ext uri="{BB962C8B-B14F-4D97-AF65-F5344CB8AC3E}">
        <p14:creationId xmlns:p14="http://schemas.microsoft.com/office/powerpoint/2010/main" val="3507912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Think about the messages within these posters.</a:t>
            </a:r>
            <a:r>
              <a:rPr lang="en-GB" baseline="0" dirty="0" smtClean="0"/>
              <a:t> </a:t>
            </a:r>
          </a:p>
          <a:p>
            <a:endParaRPr lang="en-GB" baseline="0" dirty="0" smtClean="0"/>
          </a:p>
          <a:p>
            <a:r>
              <a:rPr lang="en-GB" baseline="0" dirty="0" smtClean="0"/>
              <a:t>You would go to school if your life depended on it – it does. </a:t>
            </a:r>
            <a:endParaRPr lang="en-GB" dirty="0"/>
          </a:p>
        </p:txBody>
      </p:sp>
      <p:sp>
        <p:nvSpPr>
          <p:cNvPr id="4" name="Slide Number Placeholder 3"/>
          <p:cNvSpPr>
            <a:spLocks noGrp="1"/>
          </p:cNvSpPr>
          <p:nvPr>
            <p:ph type="sldNum" sz="quarter" idx="10"/>
          </p:nvPr>
        </p:nvSpPr>
        <p:spPr/>
        <p:txBody>
          <a:bodyPr/>
          <a:lstStyle/>
          <a:p>
            <a:fld id="{1A812777-F704-4D0F-ADB7-1E8D0A1A3C0A}" type="slidenum">
              <a:rPr lang="en-GB" smtClean="0"/>
              <a:t>36</a:t>
            </a:fld>
            <a:endParaRPr lang="en-GB"/>
          </a:p>
        </p:txBody>
      </p:sp>
    </p:spTree>
    <p:extLst>
      <p:ext uri="{BB962C8B-B14F-4D97-AF65-F5344CB8AC3E}">
        <p14:creationId xmlns:p14="http://schemas.microsoft.com/office/powerpoint/2010/main" val="2827695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Discuss the meaning of this quote. </a:t>
            </a:r>
          </a:p>
          <a:p>
            <a:endParaRPr lang="en-GB" dirty="0" smtClean="0"/>
          </a:p>
          <a:p>
            <a:r>
              <a:rPr lang="en-GB" dirty="0" smtClean="0"/>
              <a:t>Any</a:t>
            </a:r>
            <a:r>
              <a:rPr lang="en-GB" baseline="0" dirty="0" smtClean="0"/>
              <a:t> issues/ situations/ problems that you encounter – can be solved through education. </a:t>
            </a:r>
          </a:p>
          <a:p>
            <a:endParaRPr lang="en-GB" baseline="0" dirty="0" smtClean="0"/>
          </a:p>
          <a:p>
            <a:r>
              <a:rPr lang="en-GB" baseline="0" dirty="0" smtClean="0"/>
              <a:t>Examples</a:t>
            </a:r>
          </a:p>
          <a:p>
            <a:endParaRPr lang="en-GB" baseline="0" dirty="0" smtClean="0"/>
          </a:p>
          <a:p>
            <a:r>
              <a:rPr lang="en-GB" baseline="0" dirty="0" smtClean="0"/>
              <a:t>Racism</a:t>
            </a:r>
          </a:p>
          <a:p>
            <a:r>
              <a:rPr lang="en-GB" baseline="0" dirty="0" smtClean="0"/>
              <a:t>War/ conflict </a:t>
            </a:r>
          </a:p>
          <a:p>
            <a:r>
              <a:rPr lang="en-GB" baseline="0" dirty="0" smtClean="0"/>
              <a:t>Bullying </a:t>
            </a:r>
          </a:p>
          <a:p>
            <a:r>
              <a:rPr lang="en-GB" baseline="0" dirty="0" smtClean="0"/>
              <a:t>Gender stereotyping </a:t>
            </a:r>
          </a:p>
          <a:p>
            <a:endParaRPr lang="en-GB" dirty="0" smtClean="0"/>
          </a:p>
        </p:txBody>
      </p:sp>
      <p:sp>
        <p:nvSpPr>
          <p:cNvPr id="4" name="Slide Number Placeholder 3"/>
          <p:cNvSpPr>
            <a:spLocks noGrp="1"/>
          </p:cNvSpPr>
          <p:nvPr>
            <p:ph type="sldNum" sz="quarter" idx="10"/>
          </p:nvPr>
        </p:nvSpPr>
        <p:spPr/>
        <p:txBody>
          <a:bodyPr/>
          <a:lstStyle/>
          <a:p>
            <a:fld id="{1A812777-F704-4D0F-ADB7-1E8D0A1A3C0A}" type="slidenum">
              <a:rPr lang="en-GB" smtClean="0"/>
              <a:t>37</a:t>
            </a:fld>
            <a:endParaRPr lang="en-GB"/>
          </a:p>
        </p:txBody>
      </p:sp>
    </p:spTree>
    <p:extLst>
      <p:ext uri="{BB962C8B-B14F-4D97-AF65-F5344CB8AC3E}">
        <p14:creationId xmlns:p14="http://schemas.microsoft.com/office/powerpoint/2010/main" val="2067391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Song/</a:t>
            </a:r>
            <a:r>
              <a:rPr lang="en-GB" baseline="0" dirty="0" smtClean="0"/>
              <a:t> rap video on attendance. Click on picture to go to the video. </a:t>
            </a:r>
            <a:endParaRPr lang="en-GB" dirty="0"/>
          </a:p>
        </p:txBody>
      </p:sp>
      <p:sp>
        <p:nvSpPr>
          <p:cNvPr id="4" name="Slide Number Placeholder 3"/>
          <p:cNvSpPr>
            <a:spLocks noGrp="1"/>
          </p:cNvSpPr>
          <p:nvPr>
            <p:ph type="sldNum" sz="quarter" idx="10"/>
          </p:nvPr>
        </p:nvSpPr>
        <p:spPr/>
        <p:txBody>
          <a:bodyPr/>
          <a:lstStyle/>
          <a:p>
            <a:fld id="{1A812777-F704-4D0F-ADB7-1E8D0A1A3C0A}" type="slidenum">
              <a:rPr lang="en-GB" smtClean="0"/>
              <a:t>38</a:t>
            </a:fld>
            <a:endParaRPr lang="en-GB"/>
          </a:p>
        </p:txBody>
      </p:sp>
    </p:spTree>
    <p:extLst>
      <p:ext uri="{BB962C8B-B14F-4D97-AF65-F5344CB8AC3E}">
        <p14:creationId xmlns:p14="http://schemas.microsoft.com/office/powerpoint/2010/main" val="338811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2 days off a month = 90% attendance   </a:t>
            </a:r>
            <a:r>
              <a:rPr lang="en-GB" sz="1200" b="1" kern="1200" dirty="0" smtClean="0">
                <a:solidFill>
                  <a:schemeClr val="tx1"/>
                </a:solidFill>
                <a:effectLst/>
                <a:latin typeface="+mn-lt"/>
                <a:ea typeface="+mn-ea"/>
                <a:cs typeface="+mn-cs"/>
              </a:rPr>
              <a:t>TRUE</a:t>
            </a:r>
            <a:r>
              <a:rPr lang="en-GB" sz="1200" kern="1200" dirty="0" smtClean="0">
                <a:solidFill>
                  <a:schemeClr val="tx1"/>
                </a:solidFill>
                <a:effectLst/>
                <a:latin typeface="+mn-lt"/>
                <a:ea typeface="+mn-ea"/>
                <a:cs typeface="+mn-cs"/>
              </a:rPr>
              <a:t> – this adds up to almost 4 weeks of lost learning across a whole school year and almost 120 hours of learning. If you have 90% attendance every</a:t>
            </a:r>
            <a:r>
              <a:rPr lang="en-GB" sz="1200" kern="1200" baseline="0" dirty="0" smtClean="0">
                <a:solidFill>
                  <a:schemeClr val="tx1"/>
                </a:solidFill>
                <a:effectLst/>
                <a:latin typeface="+mn-lt"/>
                <a:ea typeface="+mn-ea"/>
                <a:cs typeface="+mn-cs"/>
              </a:rPr>
              <a:t> year from the start of primary school by the time you reach s3 you will have lost over 1 year of education.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A812777-F704-4D0F-ADB7-1E8D0A1A3C0A}" type="slidenum">
              <a:rPr lang="en-GB" smtClean="0"/>
              <a:t>5</a:t>
            </a:fld>
            <a:endParaRPr lang="en-GB"/>
          </a:p>
        </p:txBody>
      </p:sp>
    </p:spTree>
    <p:extLst>
      <p:ext uri="{BB962C8B-B14F-4D97-AF65-F5344CB8AC3E}">
        <p14:creationId xmlns:p14="http://schemas.microsoft.com/office/powerpoint/2010/main" val="47657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You are at school 265 days a year. </a:t>
            </a:r>
            <a:r>
              <a:rPr lang="en-GB" sz="1200" b="1" kern="1200" dirty="0" smtClean="0">
                <a:solidFill>
                  <a:schemeClr val="tx1"/>
                </a:solidFill>
                <a:effectLst/>
                <a:latin typeface="+mn-lt"/>
                <a:ea typeface="+mn-ea"/>
                <a:cs typeface="+mn-cs"/>
              </a:rPr>
              <a:t>FALSE</a:t>
            </a:r>
            <a:r>
              <a:rPr lang="en-GB" sz="1200" kern="1200" dirty="0" smtClean="0">
                <a:solidFill>
                  <a:schemeClr val="tx1"/>
                </a:solidFill>
                <a:effectLst/>
                <a:latin typeface="+mn-lt"/>
                <a:ea typeface="+mn-ea"/>
                <a:cs typeface="+mn-cs"/>
              </a:rPr>
              <a:t> – Scottish pupils attend school 190 days per year. That gives you 175 days where you are not in school. This is equivalent to just over half of</a:t>
            </a:r>
            <a:r>
              <a:rPr lang="en-GB" sz="1200" kern="1200" baseline="0" dirty="0" smtClean="0">
                <a:solidFill>
                  <a:schemeClr val="tx1"/>
                </a:solidFill>
                <a:effectLst/>
                <a:latin typeface="+mn-lt"/>
                <a:ea typeface="+mn-ea"/>
                <a:cs typeface="+mn-cs"/>
              </a:rPr>
              <a:t> your time (52%) in one year spent in school, meaning you have lots of time the rest of the year to do other activities.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A812777-F704-4D0F-ADB7-1E8D0A1A3C0A}" type="slidenum">
              <a:rPr lang="en-GB" smtClean="0"/>
              <a:t>7</a:t>
            </a:fld>
            <a:endParaRPr lang="en-GB"/>
          </a:p>
        </p:txBody>
      </p:sp>
    </p:spTree>
    <p:extLst>
      <p:ext uri="{BB962C8B-B14F-4D97-AF65-F5344CB8AC3E}">
        <p14:creationId xmlns:p14="http://schemas.microsoft.com/office/powerpoint/2010/main" val="3754710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Attendance only matters at secondary school. </a:t>
            </a:r>
            <a:r>
              <a:rPr lang="en-GB" sz="1200" b="1" kern="1200" dirty="0" smtClean="0">
                <a:solidFill>
                  <a:schemeClr val="tx1"/>
                </a:solidFill>
                <a:effectLst/>
                <a:latin typeface="+mn-lt"/>
                <a:ea typeface="+mn-ea"/>
                <a:cs typeface="+mn-cs"/>
              </a:rPr>
              <a:t>FALSE</a:t>
            </a:r>
            <a:r>
              <a:rPr lang="en-GB" sz="1200" kern="1200" dirty="0" smtClean="0">
                <a:solidFill>
                  <a:schemeClr val="tx1"/>
                </a:solidFill>
                <a:effectLst/>
                <a:latin typeface="+mn-lt"/>
                <a:ea typeface="+mn-ea"/>
                <a:cs typeface="+mn-cs"/>
              </a:rPr>
              <a:t> – good attendance in the early years gives pupils the best chance of success in the future and sets up good habits and routines. Everything that you learn in primary school is a building block for what you will learn in secondary.</a:t>
            </a:r>
            <a:r>
              <a:rPr lang="en-GB" sz="1200" kern="1200" baseline="0" dirty="0" smtClean="0">
                <a:solidFill>
                  <a:schemeClr val="tx1"/>
                </a:solidFill>
                <a:effectLst/>
                <a:latin typeface="+mn-lt"/>
                <a:ea typeface="+mn-ea"/>
                <a:cs typeface="+mn-cs"/>
              </a:rPr>
              <a:t> If you miss lots of time in primary school then some of those building blocks will be missing.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A812777-F704-4D0F-ADB7-1E8D0A1A3C0A}" type="slidenum">
              <a:rPr lang="en-GB" smtClean="0"/>
              <a:t>9</a:t>
            </a:fld>
            <a:endParaRPr lang="en-GB"/>
          </a:p>
        </p:txBody>
      </p:sp>
    </p:spTree>
    <p:extLst>
      <p:ext uri="{BB962C8B-B14F-4D97-AF65-F5344CB8AC3E}">
        <p14:creationId xmlns:p14="http://schemas.microsoft.com/office/powerpoint/2010/main" val="116737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Being late for school is an attendance problem. </a:t>
            </a:r>
            <a:r>
              <a:rPr lang="en-GB" sz="1200" b="1" kern="1200" dirty="0" smtClean="0">
                <a:solidFill>
                  <a:schemeClr val="tx1"/>
                </a:solidFill>
                <a:effectLst/>
                <a:latin typeface="+mn-lt"/>
                <a:ea typeface="+mn-ea"/>
                <a:cs typeface="+mn-cs"/>
              </a:rPr>
              <a:t>TRUE</a:t>
            </a:r>
            <a:r>
              <a:rPr lang="en-GB" sz="1200" kern="1200" dirty="0" smtClean="0">
                <a:solidFill>
                  <a:schemeClr val="tx1"/>
                </a:solidFill>
                <a:effectLst/>
                <a:latin typeface="+mn-lt"/>
                <a:ea typeface="+mn-ea"/>
                <a:cs typeface="+mn-cs"/>
              </a:rPr>
              <a:t> – regularly missing the start of the school day soon adds up to lost learning time</a:t>
            </a:r>
            <a:r>
              <a:rPr lang="en-GB" sz="1200" kern="120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A812777-F704-4D0F-ADB7-1E8D0A1A3C0A}" type="slidenum">
              <a:rPr lang="en-GB" smtClean="0"/>
              <a:t>11</a:t>
            </a:fld>
            <a:endParaRPr lang="en-GB"/>
          </a:p>
        </p:txBody>
      </p:sp>
    </p:spTree>
    <p:extLst>
      <p:ext uri="{BB962C8B-B14F-4D97-AF65-F5344CB8AC3E}">
        <p14:creationId xmlns:p14="http://schemas.microsoft.com/office/powerpoint/2010/main" val="4270991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Being 15 minutes late for school every day = 5 days of lost learning across a whole year. </a:t>
            </a:r>
            <a:r>
              <a:rPr lang="en-GB" sz="1200" b="1" kern="1200" dirty="0" smtClean="0">
                <a:solidFill>
                  <a:schemeClr val="tx1"/>
                </a:solidFill>
                <a:effectLst/>
                <a:latin typeface="+mn-lt"/>
                <a:ea typeface="+mn-ea"/>
                <a:cs typeface="+mn-cs"/>
              </a:rPr>
              <a:t>FALSE</a:t>
            </a:r>
            <a:r>
              <a:rPr lang="en-GB" sz="1200" kern="1200" dirty="0" smtClean="0">
                <a:solidFill>
                  <a:schemeClr val="tx1"/>
                </a:solidFill>
                <a:effectLst/>
                <a:latin typeface="+mn-lt"/>
                <a:ea typeface="+mn-ea"/>
                <a:cs typeface="+mn-cs"/>
              </a:rPr>
              <a:t> – It equals almost 10</a:t>
            </a:r>
            <a:r>
              <a:rPr lang="en-GB" sz="1200" kern="1200" baseline="0" dirty="0" smtClean="0">
                <a:solidFill>
                  <a:schemeClr val="tx1"/>
                </a:solidFill>
                <a:effectLst/>
                <a:latin typeface="+mn-lt"/>
                <a:ea typeface="+mn-ea"/>
                <a:cs typeface="+mn-cs"/>
              </a:rPr>
              <a:t> days of lost learning. *** Show late data on the next slide.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A812777-F704-4D0F-ADB7-1E8D0A1A3C0A}" type="slidenum">
              <a:rPr lang="en-GB" smtClean="0"/>
              <a:t>13</a:t>
            </a:fld>
            <a:endParaRPr lang="en-GB"/>
          </a:p>
        </p:txBody>
      </p:sp>
    </p:spTree>
    <p:extLst>
      <p:ext uri="{BB962C8B-B14F-4D97-AF65-F5344CB8AC3E}">
        <p14:creationId xmlns:p14="http://schemas.microsoft.com/office/powerpoint/2010/main" val="943684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It's ok to miss a day or 2 before or after school holidays. </a:t>
            </a:r>
            <a:r>
              <a:rPr lang="en-GB" sz="1200" b="1" kern="1200" dirty="0" smtClean="0">
                <a:solidFill>
                  <a:schemeClr val="tx1"/>
                </a:solidFill>
                <a:effectLst/>
                <a:latin typeface="+mn-lt"/>
                <a:ea typeface="+mn-ea"/>
                <a:cs typeface="+mn-cs"/>
              </a:rPr>
              <a:t>FALSE</a:t>
            </a:r>
            <a:r>
              <a:rPr lang="en-GB" sz="1200" kern="1200" dirty="0" smtClean="0">
                <a:solidFill>
                  <a:schemeClr val="tx1"/>
                </a:solidFill>
                <a:effectLst/>
                <a:latin typeface="+mn-lt"/>
                <a:ea typeface="+mn-ea"/>
                <a:cs typeface="+mn-cs"/>
              </a:rPr>
              <a:t> – research from England shows that pupils who miss the first days back after a holiday are more likely to be frequently absent. </a:t>
            </a:r>
          </a:p>
          <a:p>
            <a:endParaRPr lang="en-GB" dirty="0"/>
          </a:p>
        </p:txBody>
      </p:sp>
      <p:sp>
        <p:nvSpPr>
          <p:cNvPr id="4" name="Slide Number Placeholder 3"/>
          <p:cNvSpPr>
            <a:spLocks noGrp="1"/>
          </p:cNvSpPr>
          <p:nvPr>
            <p:ph type="sldNum" sz="quarter" idx="10"/>
          </p:nvPr>
        </p:nvSpPr>
        <p:spPr/>
        <p:txBody>
          <a:bodyPr/>
          <a:lstStyle/>
          <a:p>
            <a:fld id="{1A812777-F704-4D0F-ADB7-1E8D0A1A3C0A}" type="slidenum">
              <a:rPr lang="en-GB" smtClean="0"/>
              <a:t>16</a:t>
            </a:fld>
            <a:endParaRPr lang="en-GB"/>
          </a:p>
        </p:txBody>
      </p:sp>
    </p:spTree>
    <p:extLst>
      <p:ext uri="{BB962C8B-B14F-4D97-AF65-F5344CB8AC3E}">
        <p14:creationId xmlns:p14="http://schemas.microsoft.com/office/powerpoint/2010/main" val="2259660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Learners who attend school regularly are likely to live longer. </a:t>
            </a:r>
            <a:r>
              <a:rPr lang="en-GB" sz="1200" b="1" kern="1200" dirty="0" smtClean="0">
                <a:solidFill>
                  <a:schemeClr val="tx1"/>
                </a:solidFill>
                <a:effectLst/>
                <a:latin typeface="+mn-lt"/>
                <a:ea typeface="+mn-ea"/>
                <a:cs typeface="+mn-cs"/>
              </a:rPr>
              <a:t>TRUE</a:t>
            </a:r>
            <a:r>
              <a:rPr lang="en-GB" sz="1200" kern="1200" dirty="0" smtClean="0">
                <a:solidFill>
                  <a:schemeClr val="tx1"/>
                </a:solidFill>
                <a:effectLst/>
                <a:latin typeface="+mn-lt"/>
                <a:ea typeface="+mn-ea"/>
                <a:cs typeface="+mn-cs"/>
              </a:rPr>
              <a:t> – attending school regularly is associated with many benefits in adulthood and greater life expectancy is one of them. Can pupils think why this might be?</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A812777-F704-4D0F-ADB7-1E8D0A1A3C0A}" type="slidenum">
              <a:rPr lang="en-GB" smtClean="0"/>
              <a:t>18</a:t>
            </a:fld>
            <a:endParaRPr lang="en-GB"/>
          </a:p>
        </p:txBody>
      </p:sp>
    </p:spTree>
    <p:extLst>
      <p:ext uri="{BB962C8B-B14F-4D97-AF65-F5344CB8AC3E}">
        <p14:creationId xmlns:p14="http://schemas.microsoft.com/office/powerpoint/2010/main" val="2347279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620BAF4-042B-4F28-BC69-8B4742E9ADA0}" type="datetimeFigureOut">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8849AF-A179-4BB9-9635-C6D58C91EB79}" type="slidenum">
              <a:rPr lang="en-GB" smtClean="0"/>
              <a:t>‹#›</a:t>
            </a:fld>
            <a:endParaRPr lang="en-GB"/>
          </a:p>
        </p:txBody>
      </p:sp>
    </p:spTree>
    <p:extLst>
      <p:ext uri="{BB962C8B-B14F-4D97-AF65-F5344CB8AC3E}">
        <p14:creationId xmlns:p14="http://schemas.microsoft.com/office/powerpoint/2010/main" val="2295443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620BAF4-042B-4F28-BC69-8B4742E9ADA0}" type="datetimeFigureOut">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8849AF-A179-4BB9-9635-C6D58C91EB79}" type="slidenum">
              <a:rPr lang="en-GB" smtClean="0"/>
              <a:t>‹#›</a:t>
            </a:fld>
            <a:endParaRPr lang="en-GB"/>
          </a:p>
        </p:txBody>
      </p:sp>
    </p:spTree>
    <p:extLst>
      <p:ext uri="{BB962C8B-B14F-4D97-AF65-F5344CB8AC3E}">
        <p14:creationId xmlns:p14="http://schemas.microsoft.com/office/powerpoint/2010/main" val="2765912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620BAF4-042B-4F28-BC69-8B4742E9ADA0}" type="datetimeFigureOut">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8849AF-A179-4BB9-9635-C6D58C91EB79}" type="slidenum">
              <a:rPr lang="en-GB" smtClean="0"/>
              <a:t>‹#›</a:t>
            </a:fld>
            <a:endParaRPr lang="en-GB"/>
          </a:p>
        </p:txBody>
      </p:sp>
    </p:spTree>
    <p:extLst>
      <p:ext uri="{BB962C8B-B14F-4D97-AF65-F5344CB8AC3E}">
        <p14:creationId xmlns:p14="http://schemas.microsoft.com/office/powerpoint/2010/main" val="258935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620BAF4-042B-4F28-BC69-8B4742E9ADA0}" type="datetimeFigureOut">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8849AF-A179-4BB9-9635-C6D58C91EB79}" type="slidenum">
              <a:rPr lang="en-GB" smtClean="0"/>
              <a:t>‹#›</a:t>
            </a:fld>
            <a:endParaRPr lang="en-GB"/>
          </a:p>
        </p:txBody>
      </p:sp>
    </p:spTree>
    <p:extLst>
      <p:ext uri="{BB962C8B-B14F-4D97-AF65-F5344CB8AC3E}">
        <p14:creationId xmlns:p14="http://schemas.microsoft.com/office/powerpoint/2010/main" val="867471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620BAF4-042B-4F28-BC69-8B4742E9ADA0}" type="datetimeFigureOut">
              <a:rPr lang="en-GB" smtClean="0"/>
              <a:t>29/06/2023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8849AF-A179-4BB9-9635-C6D58C91EB79}" type="slidenum">
              <a:rPr lang="en-GB" smtClean="0"/>
              <a:t>‹#›</a:t>
            </a:fld>
            <a:endParaRPr lang="en-GB"/>
          </a:p>
        </p:txBody>
      </p:sp>
    </p:spTree>
    <p:extLst>
      <p:ext uri="{BB962C8B-B14F-4D97-AF65-F5344CB8AC3E}">
        <p14:creationId xmlns:p14="http://schemas.microsoft.com/office/powerpoint/2010/main" val="3686405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620BAF4-042B-4F28-BC69-8B4742E9ADA0}" type="datetimeFigureOut">
              <a:rPr lang="en-GB" smtClean="0"/>
              <a:t>29/06/2023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8849AF-A179-4BB9-9635-C6D58C91EB79}" type="slidenum">
              <a:rPr lang="en-GB" smtClean="0"/>
              <a:t>‹#›</a:t>
            </a:fld>
            <a:endParaRPr lang="en-GB"/>
          </a:p>
        </p:txBody>
      </p:sp>
    </p:spTree>
    <p:extLst>
      <p:ext uri="{BB962C8B-B14F-4D97-AF65-F5344CB8AC3E}">
        <p14:creationId xmlns:p14="http://schemas.microsoft.com/office/powerpoint/2010/main" val="1882612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620BAF4-042B-4F28-BC69-8B4742E9ADA0}" type="datetimeFigureOut">
              <a:rPr lang="en-GB" smtClean="0"/>
              <a:t>29/06/2023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D8849AF-A179-4BB9-9635-C6D58C91EB79}" type="slidenum">
              <a:rPr lang="en-GB" smtClean="0"/>
              <a:t>‹#›</a:t>
            </a:fld>
            <a:endParaRPr lang="en-GB"/>
          </a:p>
        </p:txBody>
      </p:sp>
    </p:spTree>
    <p:extLst>
      <p:ext uri="{BB962C8B-B14F-4D97-AF65-F5344CB8AC3E}">
        <p14:creationId xmlns:p14="http://schemas.microsoft.com/office/powerpoint/2010/main" val="666505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620BAF4-042B-4F28-BC69-8B4742E9ADA0}" type="datetimeFigureOut">
              <a:rPr lang="en-GB" smtClean="0"/>
              <a:t>29/06/2023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D8849AF-A179-4BB9-9635-C6D58C91EB79}" type="slidenum">
              <a:rPr lang="en-GB" smtClean="0"/>
              <a:t>‹#›</a:t>
            </a:fld>
            <a:endParaRPr lang="en-GB"/>
          </a:p>
        </p:txBody>
      </p:sp>
    </p:spTree>
    <p:extLst>
      <p:ext uri="{BB962C8B-B14F-4D97-AF65-F5344CB8AC3E}">
        <p14:creationId xmlns:p14="http://schemas.microsoft.com/office/powerpoint/2010/main" val="1649010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20BAF4-042B-4F28-BC69-8B4742E9ADA0}" type="datetimeFigureOut">
              <a:rPr lang="en-GB" smtClean="0"/>
              <a:t>29/06/2023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D8849AF-A179-4BB9-9635-C6D58C91EB79}" type="slidenum">
              <a:rPr lang="en-GB" smtClean="0"/>
              <a:t>‹#›</a:t>
            </a:fld>
            <a:endParaRPr lang="en-GB"/>
          </a:p>
        </p:txBody>
      </p:sp>
    </p:spTree>
    <p:extLst>
      <p:ext uri="{BB962C8B-B14F-4D97-AF65-F5344CB8AC3E}">
        <p14:creationId xmlns:p14="http://schemas.microsoft.com/office/powerpoint/2010/main" val="400408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620BAF4-042B-4F28-BC69-8B4742E9ADA0}" type="datetimeFigureOut">
              <a:rPr lang="en-GB" smtClean="0"/>
              <a:t>29/06/2023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8849AF-A179-4BB9-9635-C6D58C91EB79}" type="slidenum">
              <a:rPr lang="en-GB" smtClean="0"/>
              <a:t>‹#›</a:t>
            </a:fld>
            <a:endParaRPr lang="en-GB"/>
          </a:p>
        </p:txBody>
      </p:sp>
    </p:spTree>
    <p:extLst>
      <p:ext uri="{BB962C8B-B14F-4D97-AF65-F5344CB8AC3E}">
        <p14:creationId xmlns:p14="http://schemas.microsoft.com/office/powerpoint/2010/main" val="4135649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620BAF4-042B-4F28-BC69-8B4742E9ADA0}" type="datetimeFigureOut">
              <a:rPr lang="en-GB" smtClean="0"/>
              <a:t>29/06/2023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D8849AF-A179-4BB9-9635-C6D58C91EB79}" type="slidenum">
              <a:rPr lang="en-GB" smtClean="0"/>
              <a:t>‹#›</a:t>
            </a:fld>
            <a:endParaRPr lang="en-GB"/>
          </a:p>
        </p:txBody>
      </p:sp>
    </p:spTree>
    <p:extLst>
      <p:ext uri="{BB962C8B-B14F-4D97-AF65-F5344CB8AC3E}">
        <p14:creationId xmlns:p14="http://schemas.microsoft.com/office/powerpoint/2010/main" val="707725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20BAF4-042B-4F28-BC69-8B4742E9ADA0}" type="datetimeFigureOut">
              <a:rPr lang="en-GB" smtClean="0"/>
              <a:t>29/06/2023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849AF-A179-4BB9-9635-C6D58C91EB79}" type="slidenum">
              <a:rPr lang="en-GB" smtClean="0"/>
              <a:t>‹#›</a:t>
            </a:fld>
            <a:endParaRPr lang="en-GB"/>
          </a:p>
        </p:txBody>
      </p:sp>
    </p:spTree>
    <p:extLst>
      <p:ext uri="{BB962C8B-B14F-4D97-AF65-F5344CB8AC3E}">
        <p14:creationId xmlns:p14="http://schemas.microsoft.com/office/powerpoint/2010/main" val="338096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www.youtube.com/watch?v=iwfB-Ax-w9I"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0271" y="537882"/>
            <a:ext cx="10650070" cy="5970865"/>
          </a:xfrm>
          <a:prstGeom prst="rect">
            <a:avLst/>
          </a:prstGeom>
          <a:noFill/>
        </p:spPr>
        <p:txBody>
          <a:bodyPr wrap="square" rtlCol="0">
            <a:spAutoFit/>
          </a:bodyPr>
          <a:lstStyle/>
          <a:p>
            <a:r>
              <a:rPr lang="en-GB" sz="2800" b="1" u="sng" dirty="0" smtClean="0"/>
              <a:t>Guidance </a:t>
            </a:r>
          </a:p>
          <a:p>
            <a:endParaRPr lang="en-GB" sz="2800" dirty="0"/>
          </a:p>
          <a:p>
            <a:r>
              <a:rPr lang="en-GB" sz="2800" dirty="0" smtClean="0"/>
              <a:t>The content of this presentation is suitable for learners at second level and beyond.</a:t>
            </a:r>
          </a:p>
          <a:p>
            <a:endParaRPr lang="en-GB" sz="2800" dirty="0"/>
          </a:p>
          <a:p>
            <a:r>
              <a:rPr lang="en-GB" sz="2800" dirty="0" smtClean="0"/>
              <a:t>There are notes to accompany each slide and to help facilitate </a:t>
            </a:r>
            <a:r>
              <a:rPr lang="en-GB" sz="2800" dirty="0" smtClean="0"/>
              <a:t>discussions</a:t>
            </a:r>
            <a:r>
              <a:rPr lang="en-GB" sz="2800" dirty="0"/>
              <a:t> </a:t>
            </a:r>
            <a:r>
              <a:rPr lang="en-GB" sz="2800" dirty="0" smtClean="0"/>
              <a:t>(including for the true or false quiz)</a:t>
            </a:r>
            <a:endParaRPr lang="en-GB" sz="2800" dirty="0" smtClean="0"/>
          </a:p>
          <a:p>
            <a:endParaRPr lang="en-GB" sz="2800" dirty="0"/>
          </a:p>
          <a:p>
            <a:r>
              <a:rPr lang="en-GB" sz="2800" dirty="0" smtClean="0"/>
              <a:t>Where possible, try to make links to your school and community context to make the presentation and relatable and relevant to your learners. </a:t>
            </a:r>
          </a:p>
          <a:p>
            <a:endParaRPr lang="en-GB" sz="2800" dirty="0"/>
          </a:p>
          <a:p>
            <a:r>
              <a:rPr lang="en-GB" sz="2800" dirty="0" smtClean="0"/>
              <a:t>The focus should be on the wider benefits of attending school such as friendships, wellbeing, skills – rather than the academic benefits. </a:t>
            </a:r>
          </a:p>
          <a:p>
            <a:endParaRPr lang="en-GB" dirty="0"/>
          </a:p>
        </p:txBody>
      </p:sp>
    </p:spTree>
    <p:extLst>
      <p:ext uri="{BB962C8B-B14F-4D97-AF65-F5344CB8AC3E}">
        <p14:creationId xmlns:p14="http://schemas.microsoft.com/office/powerpoint/2010/main" val="25299496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766044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876353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045953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34353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a:stretch>
            <a:fillRect/>
          </a:stretch>
        </p:blipFill>
        <p:spPr>
          <a:xfrm>
            <a:off x="0" y="0"/>
            <a:ext cx="12192000" cy="6858000"/>
          </a:xfrm>
          <a:prstGeom prst="rect">
            <a:avLst/>
          </a:prstGeom>
        </p:spPr>
      </p:pic>
      <p:grpSp>
        <p:nvGrpSpPr>
          <p:cNvPr id="48" name="Group 47"/>
          <p:cNvGrpSpPr/>
          <p:nvPr/>
        </p:nvGrpSpPr>
        <p:grpSpPr>
          <a:xfrm>
            <a:off x="312113" y="1453559"/>
            <a:ext cx="3011343" cy="1204537"/>
            <a:chOff x="1507" y="1035426"/>
            <a:chExt cx="3011343" cy="1204537"/>
          </a:xfrm>
        </p:grpSpPr>
        <p:sp>
          <p:nvSpPr>
            <p:cNvPr id="91" name="Chevron 90"/>
            <p:cNvSpPr/>
            <p:nvPr/>
          </p:nvSpPr>
          <p:spPr>
            <a:xfrm>
              <a:off x="1507" y="1035426"/>
              <a:ext cx="3011343" cy="1204537"/>
            </a:xfrm>
            <a:prstGeom prst="chevron">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92" name="Chevron 4"/>
            <p:cNvSpPr txBox="1"/>
            <p:nvPr/>
          </p:nvSpPr>
          <p:spPr>
            <a:xfrm>
              <a:off x="603776" y="1035426"/>
              <a:ext cx="1806806" cy="12045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kern="1200" dirty="0" smtClean="0"/>
                <a:t>If a child is 5 minutes late a day they miss </a:t>
              </a:r>
              <a:endParaRPr lang="en-US" sz="2400" kern="1200" dirty="0"/>
            </a:p>
          </p:txBody>
        </p:sp>
      </p:grpSp>
      <p:grpSp>
        <p:nvGrpSpPr>
          <p:cNvPr id="49" name="Group 48"/>
          <p:cNvGrpSpPr/>
          <p:nvPr/>
        </p:nvGrpSpPr>
        <p:grpSpPr>
          <a:xfrm>
            <a:off x="2931982" y="1555945"/>
            <a:ext cx="2499414" cy="999765"/>
            <a:chOff x="2621376" y="1137812"/>
            <a:chExt cx="2499414" cy="999765"/>
          </a:xfrm>
        </p:grpSpPr>
        <p:sp>
          <p:nvSpPr>
            <p:cNvPr id="89" name="Chevron 88"/>
            <p:cNvSpPr/>
            <p:nvPr/>
          </p:nvSpPr>
          <p:spPr>
            <a:xfrm>
              <a:off x="2621376" y="1137812"/>
              <a:ext cx="2499414" cy="999765"/>
            </a:xfrm>
            <a:prstGeom prst="chevron">
              <a:avLst/>
            </a:pr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90" name="Chevron 6"/>
            <p:cNvSpPr txBox="1"/>
            <p:nvPr/>
          </p:nvSpPr>
          <p:spPr>
            <a:xfrm>
              <a:off x="3121259" y="1137812"/>
              <a:ext cx="1499649" cy="999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25 minutes per week</a:t>
              </a:r>
              <a:endParaRPr lang="en-US" sz="1500" kern="1200" dirty="0"/>
            </a:p>
          </p:txBody>
        </p:sp>
      </p:grpSp>
      <p:grpSp>
        <p:nvGrpSpPr>
          <p:cNvPr id="50" name="Group 49"/>
          <p:cNvGrpSpPr/>
          <p:nvPr/>
        </p:nvGrpSpPr>
        <p:grpSpPr>
          <a:xfrm>
            <a:off x="5081479" y="1555945"/>
            <a:ext cx="2499414" cy="999765"/>
            <a:chOff x="4770873" y="1137812"/>
            <a:chExt cx="2499414" cy="999765"/>
          </a:xfrm>
        </p:grpSpPr>
        <p:sp>
          <p:nvSpPr>
            <p:cNvPr id="87" name="Chevron 86"/>
            <p:cNvSpPr/>
            <p:nvPr/>
          </p:nvSpPr>
          <p:spPr>
            <a:xfrm>
              <a:off x="4770873" y="1137812"/>
              <a:ext cx="2499414" cy="999765"/>
            </a:xfrm>
            <a:prstGeom prst="chevron">
              <a:avLst/>
            </a:prstGeom>
          </p:spPr>
          <p:style>
            <a:lnRef idx="2">
              <a:schemeClr val="accent4">
                <a:tint val="40000"/>
                <a:alpha val="90000"/>
                <a:hueOff val="1046720"/>
                <a:satOff val="-5569"/>
                <a:lumOff val="-317"/>
                <a:alphaOff val="0"/>
              </a:schemeClr>
            </a:lnRef>
            <a:fillRef idx="1">
              <a:schemeClr val="accent4">
                <a:tint val="40000"/>
                <a:alpha val="90000"/>
                <a:hueOff val="1046720"/>
                <a:satOff val="-5569"/>
                <a:lumOff val="-317"/>
                <a:alphaOff val="0"/>
              </a:schemeClr>
            </a:fillRef>
            <a:effectRef idx="0">
              <a:schemeClr val="accent4">
                <a:tint val="40000"/>
                <a:alpha val="90000"/>
                <a:hueOff val="1046720"/>
                <a:satOff val="-5569"/>
                <a:lumOff val="-317"/>
                <a:alphaOff val="0"/>
              </a:schemeClr>
            </a:effectRef>
            <a:fontRef idx="minor">
              <a:schemeClr val="dk1">
                <a:hueOff val="0"/>
                <a:satOff val="0"/>
                <a:lumOff val="0"/>
                <a:alphaOff val="0"/>
              </a:schemeClr>
            </a:fontRef>
          </p:style>
        </p:sp>
        <p:sp>
          <p:nvSpPr>
            <p:cNvPr id="88" name="Chevron 8"/>
            <p:cNvSpPr txBox="1"/>
            <p:nvPr/>
          </p:nvSpPr>
          <p:spPr>
            <a:xfrm>
              <a:off x="5270756" y="1137812"/>
              <a:ext cx="1499649" cy="999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1 hour 40 minutes per month </a:t>
              </a:r>
              <a:endParaRPr lang="en-US" sz="1500" kern="1200" dirty="0"/>
            </a:p>
          </p:txBody>
        </p:sp>
      </p:grpSp>
      <p:grpSp>
        <p:nvGrpSpPr>
          <p:cNvPr id="51" name="Group 50"/>
          <p:cNvGrpSpPr/>
          <p:nvPr/>
        </p:nvGrpSpPr>
        <p:grpSpPr>
          <a:xfrm>
            <a:off x="7230975" y="1555945"/>
            <a:ext cx="2499414" cy="999765"/>
            <a:chOff x="6920369" y="1137812"/>
            <a:chExt cx="2499414" cy="999765"/>
          </a:xfrm>
        </p:grpSpPr>
        <p:sp>
          <p:nvSpPr>
            <p:cNvPr id="85" name="Chevron 84"/>
            <p:cNvSpPr/>
            <p:nvPr/>
          </p:nvSpPr>
          <p:spPr>
            <a:xfrm>
              <a:off x="6920369" y="1137812"/>
              <a:ext cx="2499414" cy="999765"/>
            </a:xfrm>
            <a:prstGeom prst="chevron">
              <a:avLst/>
            </a:prstGeom>
          </p:spPr>
          <p:style>
            <a:lnRef idx="2">
              <a:schemeClr val="accent4">
                <a:tint val="40000"/>
                <a:alpha val="90000"/>
                <a:hueOff val="2093440"/>
                <a:satOff val="-11138"/>
                <a:lumOff val="-635"/>
                <a:alphaOff val="0"/>
              </a:schemeClr>
            </a:lnRef>
            <a:fillRef idx="1">
              <a:schemeClr val="accent4">
                <a:tint val="40000"/>
                <a:alpha val="90000"/>
                <a:hueOff val="2093440"/>
                <a:satOff val="-11138"/>
                <a:lumOff val="-635"/>
                <a:alphaOff val="0"/>
              </a:schemeClr>
            </a:fillRef>
            <a:effectRef idx="0">
              <a:schemeClr val="accent4">
                <a:tint val="40000"/>
                <a:alpha val="90000"/>
                <a:hueOff val="2093440"/>
                <a:satOff val="-11138"/>
                <a:lumOff val="-635"/>
                <a:alphaOff val="0"/>
              </a:schemeClr>
            </a:effectRef>
            <a:fontRef idx="minor">
              <a:schemeClr val="dk1">
                <a:hueOff val="0"/>
                <a:satOff val="0"/>
                <a:lumOff val="0"/>
                <a:alphaOff val="0"/>
              </a:schemeClr>
            </a:fontRef>
          </p:style>
        </p:sp>
        <p:sp>
          <p:nvSpPr>
            <p:cNvPr id="86" name="Chevron 10"/>
            <p:cNvSpPr txBox="1"/>
            <p:nvPr/>
          </p:nvSpPr>
          <p:spPr>
            <a:xfrm>
              <a:off x="7420252" y="1137812"/>
              <a:ext cx="1499649" cy="999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5 hours per term</a:t>
              </a:r>
              <a:endParaRPr lang="en-US" sz="1500" kern="1200" dirty="0"/>
            </a:p>
          </p:txBody>
        </p:sp>
      </p:grpSp>
      <p:grpSp>
        <p:nvGrpSpPr>
          <p:cNvPr id="52" name="Group 51"/>
          <p:cNvGrpSpPr/>
          <p:nvPr/>
        </p:nvGrpSpPr>
        <p:grpSpPr>
          <a:xfrm>
            <a:off x="9380472" y="1555945"/>
            <a:ext cx="2499414" cy="999765"/>
            <a:chOff x="9069866" y="1137812"/>
            <a:chExt cx="2499414" cy="999765"/>
          </a:xfrm>
        </p:grpSpPr>
        <p:sp>
          <p:nvSpPr>
            <p:cNvPr id="83" name="Chevron 82"/>
            <p:cNvSpPr/>
            <p:nvPr/>
          </p:nvSpPr>
          <p:spPr>
            <a:xfrm>
              <a:off x="9069866" y="1137812"/>
              <a:ext cx="2499414" cy="999765"/>
            </a:xfrm>
            <a:prstGeom prst="chevron">
              <a:avLst/>
            </a:prstGeom>
          </p:spPr>
          <p:style>
            <a:lnRef idx="2">
              <a:schemeClr val="accent4">
                <a:tint val="40000"/>
                <a:alpha val="90000"/>
                <a:hueOff val="3140160"/>
                <a:satOff val="-16708"/>
                <a:lumOff val="-952"/>
                <a:alphaOff val="0"/>
              </a:schemeClr>
            </a:lnRef>
            <a:fillRef idx="1">
              <a:schemeClr val="accent4">
                <a:tint val="40000"/>
                <a:alpha val="90000"/>
                <a:hueOff val="3140160"/>
                <a:satOff val="-16708"/>
                <a:lumOff val="-952"/>
                <a:alphaOff val="0"/>
              </a:schemeClr>
            </a:fillRef>
            <a:effectRef idx="0">
              <a:schemeClr val="accent4">
                <a:tint val="40000"/>
                <a:alpha val="90000"/>
                <a:hueOff val="3140160"/>
                <a:satOff val="-16708"/>
                <a:lumOff val="-952"/>
                <a:alphaOff val="0"/>
              </a:schemeClr>
            </a:effectRef>
            <a:fontRef idx="minor">
              <a:schemeClr val="dk1">
                <a:hueOff val="0"/>
                <a:satOff val="0"/>
                <a:lumOff val="0"/>
                <a:alphaOff val="0"/>
              </a:schemeClr>
            </a:fontRef>
          </p:style>
        </p:sp>
        <p:sp>
          <p:nvSpPr>
            <p:cNvPr id="84" name="Chevron 12"/>
            <p:cNvSpPr txBox="1"/>
            <p:nvPr/>
          </p:nvSpPr>
          <p:spPr>
            <a:xfrm>
              <a:off x="9569749" y="1137812"/>
              <a:ext cx="1499649" cy="999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16 hours 5 minutes per year (equivalent to over 3 days) </a:t>
              </a:r>
              <a:endParaRPr lang="en-US" sz="1500" kern="1200" dirty="0"/>
            </a:p>
          </p:txBody>
        </p:sp>
      </p:grpSp>
      <p:grpSp>
        <p:nvGrpSpPr>
          <p:cNvPr id="53" name="Group 52"/>
          <p:cNvGrpSpPr/>
          <p:nvPr/>
        </p:nvGrpSpPr>
        <p:grpSpPr>
          <a:xfrm>
            <a:off x="312113" y="2826732"/>
            <a:ext cx="3011343" cy="1204537"/>
            <a:chOff x="1507" y="2408599"/>
            <a:chExt cx="3011343" cy="1204537"/>
          </a:xfrm>
        </p:grpSpPr>
        <p:sp>
          <p:nvSpPr>
            <p:cNvPr id="81" name="Chevron 80"/>
            <p:cNvSpPr/>
            <p:nvPr/>
          </p:nvSpPr>
          <p:spPr>
            <a:xfrm>
              <a:off x="1507" y="2408599"/>
              <a:ext cx="3011343" cy="1204537"/>
            </a:xfrm>
            <a:prstGeom prst="chevron">
              <a:avLst/>
            </a:prstGeom>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sp>
        <p:sp>
          <p:nvSpPr>
            <p:cNvPr id="82" name="Chevron 14"/>
            <p:cNvSpPr txBox="1"/>
            <p:nvPr/>
          </p:nvSpPr>
          <p:spPr>
            <a:xfrm>
              <a:off x="603776" y="2408599"/>
              <a:ext cx="1806806" cy="12045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kern="1200" dirty="0" smtClean="0"/>
                <a:t>If a child is 10 minutes late they miss  </a:t>
              </a:r>
              <a:endParaRPr lang="en-US" sz="2400" kern="1200" dirty="0"/>
            </a:p>
          </p:txBody>
        </p:sp>
      </p:grpSp>
      <p:grpSp>
        <p:nvGrpSpPr>
          <p:cNvPr id="54" name="Group 53"/>
          <p:cNvGrpSpPr/>
          <p:nvPr/>
        </p:nvGrpSpPr>
        <p:grpSpPr>
          <a:xfrm>
            <a:off x="2931982" y="2929118"/>
            <a:ext cx="2499414" cy="999765"/>
            <a:chOff x="2621376" y="2510985"/>
            <a:chExt cx="2499414" cy="999765"/>
          </a:xfrm>
        </p:grpSpPr>
        <p:sp>
          <p:nvSpPr>
            <p:cNvPr id="79" name="Chevron 78"/>
            <p:cNvSpPr/>
            <p:nvPr/>
          </p:nvSpPr>
          <p:spPr>
            <a:xfrm>
              <a:off x="2621376" y="2510985"/>
              <a:ext cx="2499414" cy="999765"/>
            </a:xfrm>
            <a:prstGeom prst="chevron">
              <a:avLst/>
            </a:prstGeom>
          </p:spPr>
          <p:style>
            <a:lnRef idx="2">
              <a:schemeClr val="accent4">
                <a:tint val="40000"/>
                <a:alpha val="90000"/>
                <a:hueOff val="4186880"/>
                <a:satOff val="-22277"/>
                <a:lumOff val="-1269"/>
                <a:alphaOff val="0"/>
              </a:schemeClr>
            </a:lnRef>
            <a:fillRef idx="1">
              <a:schemeClr val="accent4">
                <a:tint val="40000"/>
                <a:alpha val="90000"/>
                <a:hueOff val="4186880"/>
                <a:satOff val="-22277"/>
                <a:lumOff val="-1269"/>
                <a:alphaOff val="0"/>
              </a:schemeClr>
            </a:fillRef>
            <a:effectRef idx="0">
              <a:schemeClr val="accent4">
                <a:tint val="40000"/>
                <a:alpha val="90000"/>
                <a:hueOff val="4186880"/>
                <a:satOff val="-22277"/>
                <a:lumOff val="-1269"/>
                <a:alphaOff val="0"/>
              </a:schemeClr>
            </a:effectRef>
            <a:fontRef idx="minor">
              <a:schemeClr val="dk1">
                <a:hueOff val="0"/>
                <a:satOff val="0"/>
                <a:lumOff val="0"/>
                <a:alphaOff val="0"/>
              </a:schemeClr>
            </a:fontRef>
          </p:style>
        </p:sp>
        <p:sp>
          <p:nvSpPr>
            <p:cNvPr id="80" name="Chevron 16"/>
            <p:cNvSpPr txBox="1"/>
            <p:nvPr/>
          </p:nvSpPr>
          <p:spPr>
            <a:xfrm>
              <a:off x="3121259" y="2510985"/>
              <a:ext cx="1499649" cy="999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50 minutes per week</a:t>
              </a:r>
              <a:endParaRPr lang="en-US" sz="1500" kern="1200" dirty="0"/>
            </a:p>
          </p:txBody>
        </p:sp>
      </p:grpSp>
      <p:grpSp>
        <p:nvGrpSpPr>
          <p:cNvPr id="55" name="Group 54"/>
          <p:cNvGrpSpPr/>
          <p:nvPr/>
        </p:nvGrpSpPr>
        <p:grpSpPr>
          <a:xfrm>
            <a:off x="5081479" y="2929118"/>
            <a:ext cx="2499414" cy="999765"/>
            <a:chOff x="4770873" y="2510985"/>
            <a:chExt cx="2499414" cy="999765"/>
          </a:xfrm>
        </p:grpSpPr>
        <p:sp>
          <p:nvSpPr>
            <p:cNvPr id="77" name="Chevron 76"/>
            <p:cNvSpPr/>
            <p:nvPr/>
          </p:nvSpPr>
          <p:spPr>
            <a:xfrm>
              <a:off x="4770873" y="2510985"/>
              <a:ext cx="2499414" cy="999765"/>
            </a:xfrm>
            <a:prstGeom prst="chevron">
              <a:avLst/>
            </a:prstGeom>
          </p:spPr>
          <p:style>
            <a:lnRef idx="2">
              <a:schemeClr val="accent4">
                <a:tint val="40000"/>
                <a:alpha val="90000"/>
                <a:hueOff val="5233599"/>
                <a:satOff val="-27846"/>
                <a:lumOff val="-1586"/>
                <a:alphaOff val="0"/>
              </a:schemeClr>
            </a:lnRef>
            <a:fillRef idx="1">
              <a:schemeClr val="accent4">
                <a:tint val="40000"/>
                <a:alpha val="90000"/>
                <a:hueOff val="5233599"/>
                <a:satOff val="-27846"/>
                <a:lumOff val="-1586"/>
                <a:alphaOff val="0"/>
              </a:schemeClr>
            </a:fillRef>
            <a:effectRef idx="0">
              <a:schemeClr val="accent4">
                <a:tint val="40000"/>
                <a:alpha val="90000"/>
                <a:hueOff val="5233599"/>
                <a:satOff val="-27846"/>
                <a:lumOff val="-1586"/>
                <a:alphaOff val="0"/>
              </a:schemeClr>
            </a:effectRef>
            <a:fontRef idx="minor">
              <a:schemeClr val="dk1">
                <a:hueOff val="0"/>
                <a:satOff val="0"/>
                <a:lumOff val="0"/>
                <a:alphaOff val="0"/>
              </a:schemeClr>
            </a:fontRef>
          </p:style>
        </p:sp>
        <p:sp>
          <p:nvSpPr>
            <p:cNvPr id="78" name="Chevron 18"/>
            <p:cNvSpPr txBox="1"/>
            <p:nvPr/>
          </p:nvSpPr>
          <p:spPr>
            <a:xfrm>
              <a:off x="5270756" y="2510985"/>
              <a:ext cx="1499649" cy="999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3 hours 20 minutes per month </a:t>
              </a:r>
              <a:endParaRPr lang="en-US" sz="1500" kern="1200" dirty="0"/>
            </a:p>
          </p:txBody>
        </p:sp>
      </p:grpSp>
      <p:grpSp>
        <p:nvGrpSpPr>
          <p:cNvPr id="56" name="Group 55"/>
          <p:cNvGrpSpPr/>
          <p:nvPr/>
        </p:nvGrpSpPr>
        <p:grpSpPr>
          <a:xfrm>
            <a:off x="7230975" y="2929118"/>
            <a:ext cx="2499414" cy="999765"/>
            <a:chOff x="6920369" y="2510985"/>
            <a:chExt cx="2499414" cy="999765"/>
          </a:xfrm>
        </p:grpSpPr>
        <p:sp>
          <p:nvSpPr>
            <p:cNvPr id="75" name="Chevron 74"/>
            <p:cNvSpPr/>
            <p:nvPr/>
          </p:nvSpPr>
          <p:spPr>
            <a:xfrm>
              <a:off x="6920369" y="2510985"/>
              <a:ext cx="2499414" cy="999765"/>
            </a:xfrm>
            <a:prstGeom prst="chevron">
              <a:avLst/>
            </a:prstGeom>
          </p:spPr>
          <p:style>
            <a:lnRef idx="2">
              <a:schemeClr val="accent4">
                <a:tint val="40000"/>
                <a:alpha val="90000"/>
                <a:hueOff val="6280319"/>
                <a:satOff val="-33415"/>
                <a:lumOff val="-1904"/>
                <a:alphaOff val="0"/>
              </a:schemeClr>
            </a:lnRef>
            <a:fillRef idx="1">
              <a:schemeClr val="accent4">
                <a:tint val="40000"/>
                <a:alpha val="90000"/>
                <a:hueOff val="6280319"/>
                <a:satOff val="-33415"/>
                <a:lumOff val="-1904"/>
                <a:alphaOff val="0"/>
              </a:schemeClr>
            </a:fillRef>
            <a:effectRef idx="0">
              <a:schemeClr val="accent4">
                <a:tint val="40000"/>
                <a:alpha val="90000"/>
                <a:hueOff val="6280319"/>
                <a:satOff val="-33415"/>
                <a:lumOff val="-1904"/>
                <a:alphaOff val="0"/>
              </a:schemeClr>
            </a:effectRef>
            <a:fontRef idx="minor">
              <a:schemeClr val="dk1">
                <a:hueOff val="0"/>
                <a:satOff val="0"/>
                <a:lumOff val="0"/>
                <a:alphaOff val="0"/>
              </a:schemeClr>
            </a:fontRef>
          </p:style>
        </p:sp>
        <p:sp>
          <p:nvSpPr>
            <p:cNvPr id="76" name="Chevron 20"/>
            <p:cNvSpPr txBox="1"/>
            <p:nvPr/>
          </p:nvSpPr>
          <p:spPr>
            <a:xfrm>
              <a:off x="7420252" y="2510985"/>
              <a:ext cx="1499649" cy="999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10 hours per term</a:t>
              </a:r>
              <a:endParaRPr lang="en-US" sz="1500" kern="1200" dirty="0"/>
            </a:p>
          </p:txBody>
        </p:sp>
      </p:grpSp>
      <p:grpSp>
        <p:nvGrpSpPr>
          <p:cNvPr id="57" name="Group 56"/>
          <p:cNvGrpSpPr/>
          <p:nvPr/>
        </p:nvGrpSpPr>
        <p:grpSpPr>
          <a:xfrm>
            <a:off x="9380472" y="2929118"/>
            <a:ext cx="2499414" cy="999765"/>
            <a:chOff x="9069866" y="2510985"/>
            <a:chExt cx="2499414" cy="999765"/>
          </a:xfrm>
        </p:grpSpPr>
        <p:sp>
          <p:nvSpPr>
            <p:cNvPr id="73" name="Chevron 72"/>
            <p:cNvSpPr/>
            <p:nvPr/>
          </p:nvSpPr>
          <p:spPr>
            <a:xfrm>
              <a:off x="9069866" y="2510985"/>
              <a:ext cx="2499414" cy="999765"/>
            </a:xfrm>
            <a:prstGeom prst="chevron">
              <a:avLst/>
            </a:prstGeom>
          </p:spPr>
          <p:style>
            <a:lnRef idx="2">
              <a:schemeClr val="accent4">
                <a:tint val="40000"/>
                <a:alpha val="90000"/>
                <a:hueOff val="7327039"/>
                <a:satOff val="-38984"/>
                <a:lumOff val="-2221"/>
                <a:alphaOff val="0"/>
              </a:schemeClr>
            </a:lnRef>
            <a:fillRef idx="1">
              <a:schemeClr val="accent4">
                <a:tint val="40000"/>
                <a:alpha val="90000"/>
                <a:hueOff val="7327039"/>
                <a:satOff val="-38984"/>
                <a:lumOff val="-2221"/>
                <a:alphaOff val="0"/>
              </a:schemeClr>
            </a:fillRef>
            <a:effectRef idx="0">
              <a:schemeClr val="accent4">
                <a:tint val="40000"/>
                <a:alpha val="90000"/>
                <a:hueOff val="7327039"/>
                <a:satOff val="-38984"/>
                <a:lumOff val="-2221"/>
                <a:alphaOff val="0"/>
              </a:schemeClr>
            </a:effectRef>
            <a:fontRef idx="minor">
              <a:schemeClr val="dk1">
                <a:hueOff val="0"/>
                <a:satOff val="0"/>
                <a:lumOff val="0"/>
                <a:alphaOff val="0"/>
              </a:schemeClr>
            </a:fontRef>
          </p:style>
        </p:sp>
        <p:sp>
          <p:nvSpPr>
            <p:cNvPr id="74" name="Chevron 22"/>
            <p:cNvSpPr txBox="1"/>
            <p:nvPr/>
          </p:nvSpPr>
          <p:spPr>
            <a:xfrm>
              <a:off x="9569749" y="2510985"/>
              <a:ext cx="1499649" cy="999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32 hours 30 minutes per year (equivalent to over 6 days)</a:t>
              </a:r>
              <a:endParaRPr lang="en-US" sz="1500" kern="1200" dirty="0"/>
            </a:p>
          </p:txBody>
        </p:sp>
      </p:grpSp>
      <p:grpSp>
        <p:nvGrpSpPr>
          <p:cNvPr id="58" name="Group 57"/>
          <p:cNvGrpSpPr/>
          <p:nvPr/>
        </p:nvGrpSpPr>
        <p:grpSpPr>
          <a:xfrm>
            <a:off x="312113" y="4199904"/>
            <a:ext cx="3011343" cy="1204537"/>
            <a:chOff x="1507" y="3781771"/>
            <a:chExt cx="3011343" cy="1204537"/>
          </a:xfrm>
        </p:grpSpPr>
        <p:sp>
          <p:nvSpPr>
            <p:cNvPr id="71" name="Chevron 70"/>
            <p:cNvSpPr/>
            <p:nvPr/>
          </p:nvSpPr>
          <p:spPr>
            <a:xfrm>
              <a:off x="1507" y="3781771"/>
              <a:ext cx="3011343" cy="1204537"/>
            </a:xfrm>
            <a:prstGeom prst="chevron">
              <a:avLst/>
            </a:prstGeom>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sp>
        <p:sp>
          <p:nvSpPr>
            <p:cNvPr id="72" name="Chevron 24"/>
            <p:cNvSpPr txBox="1"/>
            <p:nvPr/>
          </p:nvSpPr>
          <p:spPr>
            <a:xfrm>
              <a:off x="603776" y="3781771"/>
              <a:ext cx="1806806" cy="12045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kern="1200" dirty="0" smtClean="0"/>
                <a:t>If a child is 15 minutes late they miss  </a:t>
              </a:r>
              <a:endParaRPr lang="en-US" sz="2400" kern="1200" dirty="0"/>
            </a:p>
          </p:txBody>
        </p:sp>
      </p:grpSp>
      <p:grpSp>
        <p:nvGrpSpPr>
          <p:cNvPr id="59" name="Group 58"/>
          <p:cNvGrpSpPr/>
          <p:nvPr/>
        </p:nvGrpSpPr>
        <p:grpSpPr>
          <a:xfrm>
            <a:off x="2931982" y="4302290"/>
            <a:ext cx="2499414" cy="999765"/>
            <a:chOff x="2621376" y="3884157"/>
            <a:chExt cx="2499414" cy="999765"/>
          </a:xfrm>
        </p:grpSpPr>
        <p:sp>
          <p:nvSpPr>
            <p:cNvPr id="69" name="Chevron 68"/>
            <p:cNvSpPr/>
            <p:nvPr/>
          </p:nvSpPr>
          <p:spPr>
            <a:xfrm>
              <a:off x="2621376" y="3884157"/>
              <a:ext cx="2499414" cy="999765"/>
            </a:xfrm>
            <a:prstGeom prst="chevron">
              <a:avLst/>
            </a:prstGeom>
          </p:spPr>
          <p:style>
            <a:lnRef idx="2">
              <a:schemeClr val="accent4">
                <a:tint val="40000"/>
                <a:alpha val="90000"/>
                <a:hueOff val="8373759"/>
                <a:satOff val="-44553"/>
                <a:lumOff val="-2538"/>
                <a:alphaOff val="0"/>
              </a:schemeClr>
            </a:lnRef>
            <a:fillRef idx="1">
              <a:schemeClr val="accent4">
                <a:tint val="40000"/>
                <a:alpha val="90000"/>
                <a:hueOff val="8373759"/>
                <a:satOff val="-44553"/>
                <a:lumOff val="-2538"/>
                <a:alphaOff val="0"/>
              </a:schemeClr>
            </a:fillRef>
            <a:effectRef idx="0">
              <a:schemeClr val="accent4">
                <a:tint val="40000"/>
                <a:alpha val="90000"/>
                <a:hueOff val="8373759"/>
                <a:satOff val="-44553"/>
                <a:lumOff val="-2538"/>
                <a:alphaOff val="0"/>
              </a:schemeClr>
            </a:effectRef>
            <a:fontRef idx="minor">
              <a:schemeClr val="dk1">
                <a:hueOff val="0"/>
                <a:satOff val="0"/>
                <a:lumOff val="0"/>
                <a:alphaOff val="0"/>
              </a:schemeClr>
            </a:fontRef>
          </p:style>
        </p:sp>
        <p:sp>
          <p:nvSpPr>
            <p:cNvPr id="70" name="Chevron 26"/>
            <p:cNvSpPr txBox="1"/>
            <p:nvPr/>
          </p:nvSpPr>
          <p:spPr>
            <a:xfrm>
              <a:off x="3121259" y="3884157"/>
              <a:ext cx="1499649" cy="999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1 hour 15 minutes per week</a:t>
              </a:r>
              <a:endParaRPr lang="en-US" sz="1500" kern="1200" dirty="0"/>
            </a:p>
          </p:txBody>
        </p:sp>
      </p:grpSp>
      <p:grpSp>
        <p:nvGrpSpPr>
          <p:cNvPr id="60" name="Group 59"/>
          <p:cNvGrpSpPr/>
          <p:nvPr/>
        </p:nvGrpSpPr>
        <p:grpSpPr>
          <a:xfrm>
            <a:off x="5081479" y="4302290"/>
            <a:ext cx="2499414" cy="999765"/>
            <a:chOff x="4770873" y="3884157"/>
            <a:chExt cx="2499414" cy="999765"/>
          </a:xfrm>
        </p:grpSpPr>
        <p:sp>
          <p:nvSpPr>
            <p:cNvPr id="67" name="Chevron 66"/>
            <p:cNvSpPr/>
            <p:nvPr/>
          </p:nvSpPr>
          <p:spPr>
            <a:xfrm>
              <a:off x="4770873" y="3884157"/>
              <a:ext cx="2499414" cy="999765"/>
            </a:xfrm>
            <a:prstGeom prst="chevron">
              <a:avLst/>
            </a:prstGeom>
          </p:spPr>
          <p:style>
            <a:lnRef idx="2">
              <a:schemeClr val="accent4">
                <a:tint val="40000"/>
                <a:alpha val="90000"/>
                <a:hueOff val="9420479"/>
                <a:satOff val="-50123"/>
                <a:lumOff val="-2855"/>
                <a:alphaOff val="0"/>
              </a:schemeClr>
            </a:lnRef>
            <a:fillRef idx="1">
              <a:schemeClr val="accent4">
                <a:tint val="40000"/>
                <a:alpha val="90000"/>
                <a:hueOff val="9420479"/>
                <a:satOff val="-50123"/>
                <a:lumOff val="-2855"/>
                <a:alphaOff val="0"/>
              </a:schemeClr>
            </a:fillRef>
            <a:effectRef idx="0">
              <a:schemeClr val="accent4">
                <a:tint val="40000"/>
                <a:alpha val="90000"/>
                <a:hueOff val="9420479"/>
                <a:satOff val="-50123"/>
                <a:lumOff val="-2855"/>
                <a:alphaOff val="0"/>
              </a:schemeClr>
            </a:effectRef>
            <a:fontRef idx="minor">
              <a:schemeClr val="dk1">
                <a:hueOff val="0"/>
                <a:satOff val="0"/>
                <a:lumOff val="0"/>
                <a:alphaOff val="0"/>
              </a:schemeClr>
            </a:fontRef>
          </p:style>
        </p:sp>
        <p:sp>
          <p:nvSpPr>
            <p:cNvPr id="68" name="Chevron 28"/>
            <p:cNvSpPr txBox="1"/>
            <p:nvPr/>
          </p:nvSpPr>
          <p:spPr>
            <a:xfrm>
              <a:off x="5270756" y="3884157"/>
              <a:ext cx="1499649" cy="999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5 hours per month </a:t>
              </a:r>
              <a:endParaRPr lang="en-US" sz="1500" kern="1200" dirty="0"/>
            </a:p>
          </p:txBody>
        </p:sp>
      </p:grpSp>
      <p:grpSp>
        <p:nvGrpSpPr>
          <p:cNvPr id="61" name="Group 60"/>
          <p:cNvGrpSpPr/>
          <p:nvPr/>
        </p:nvGrpSpPr>
        <p:grpSpPr>
          <a:xfrm>
            <a:off x="7230975" y="4302290"/>
            <a:ext cx="2499414" cy="999765"/>
            <a:chOff x="6920369" y="3884157"/>
            <a:chExt cx="2499414" cy="999765"/>
          </a:xfrm>
        </p:grpSpPr>
        <p:sp>
          <p:nvSpPr>
            <p:cNvPr id="65" name="Chevron 64"/>
            <p:cNvSpPr/>
            <p:nvPr/>
          </p:nvSpPr>
          <p:spPr>
            <a:xfrm>
              <a:off x="6920369" y="3884157"/>
              <a:ext cx="2499414" cy="999765"/>
            </a:xfrm>
            <a:prstGeom prst="chevron">
              <a:avLst/>
            </a:prstGeom>
          </p:spPr>
          <p:style>
            <a:lnRef idx="2">
              <a:schemeClr val="accent4">
                <a:tint val="40000"/>
                <a:alpha val="90000"/>
                <a:hueOff val="10467198"/>
                <a:satOff val="-55692"/>
                <a:lumOff val="-3173"/>
                <a:alphaOff val="0"/>
              </a:schemeClr>
            </a:lnRef>
            <a:fillRef idx="1">
              <a:schemeClr val="accent4">
                <a:tint val="40000"/>
                <a:alpha val="90000"/>
                <a:hueOff val="10467198"/>
                <a:satOff val="-55692"/>
                <a:lumOff val="-3173"/>
                <a:alphaOff val="0"/>
              </a:schemeClr>
            </a:fillRef>
            <a:effectRef idx="0">
              <a:schemeClr val="accent4">
                <a:tint val="40000"/>
                <a:alpha val="90000"/>
                <a:hueOff val="10467198"/>
                <a:satOff val="-55692"/>
                <a:lumOff val="-3173"/>
                <a:alphaOff val="0"/>
              </a:schemeClr>
            </a:effectRef>
            <a:fontRef idx="minor">
              <a:schemeClr val="dk1">
                <a:hueOff val="0"/>
                <a:satOff val="0"/>
                <a:lumOff val="0"/>
                <a:alphaOff val="0"/>
              </a:schemeClr>
            </a:fontRef>
          </p:style>
        </p:sp>
        <p:sp>
          <p:nvSpPr>
            <p:cNvPr id="66" name="Chevron 30"/>
            <p:cNvSpPr txBox="1"/>
            <p:nvPr/>
          </p:nvSpPr>
          <p:spPr>
            <a:xfrm>
              <a:off x="7420252" y="3884157"/>
              <a:ext cx="1499649" cy="999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15 hours per term (around 3 days)</a:t>
              </a:r>
              <a:endParaRPr lang="en-US" sz="1500" kern="1200" dirty="0"/>
            </a:p>
          </p:txBody>
        </p:sp>
      </p:grpSp>
      <p:grpSp>
        <p:nvGrpSpPr>
          <p:cNvPr id="62" name="Group 61"/>
          <p:cNvGrpSpPr/>
          <p:nvPr/>
        </p:nvGrpSpPr>
        <p:grpSpPr>
          <a:xfrm>
            <a:off x="9380472" y="4302290"/>
            <a:ext cx="2499414" cy="999765"/>
            <a:chOff x="9069866" y="3884157"/>
            <a:chExt cx="2499414" cy="999765"/>
          </a:xfrm>
        </p:grpSpPr>
        <p:sp>
          <p:nvSpPr>
            <p:cNvPr id="63" name="Chevron 62"/>
            <p:cNvSpPr/>
            <p:nvPr/>
          </p:nvSpPr>
          <p:spPr>
            <a:xfrm>
              <a:off x="9069866" y="3884157"/>
              <a:ext cx="2499414" cy="999765"/>
            </a:xfrm>
            <a:prstGeom prst="chevron">
              <a:avLst/>
            </a:prstGeom>
          </p:spPr>
          <p:style>
            <a:lnRef idx="2">
              <a:schemeClr val="accent4">
                <a:tint val="40000"/>
                <a:alpha val="90000"/>
                <a:hueOff val="11513918"/>
                <a:satOff val="-61261"/>
                <a:lumOff val="-3490"/>
                <a:alphaOff val="0"/>
              </a:schemeClr>
            </a:lnRef>
            <a:fillRef idx="1">
              <a:schemeClr val="accent4">
                <a:tint val="40000"/>
                <a:alpha val="90000"/>
                <a:hueOff val="11513918"/>
                <a:satOff val="-61261"/>
                <a:lumOff val="-3490"/>
                <a:alphaOff val="0"/>
              </a:schemeClr>
            </a:fillRef>
            <a:effectRef idx="0">
              <a:schemeClr val="accent4">
                <a:tint val="40000"/>
                <a:alpha val="90000"/>
                <a:hueOff val="11513918"/>
                <a:satOff val="-61261"/>
                <a:lumOff val="-3490"/>
                <a:alphaOff val="0"/>
              </a:schemeClr>
            </a:effectRef>
            <a:fontRef idx="minor">
              <a:schemeClr val="dk1">
                <a:hueOff val="0"/>
                <a:satOff val="0"/>
                <a:lumOff val="0"/>
                <a:alphaOff val="0"/>
              </a:schemeClr>
            </a:fontRef>
          </p:style>
        </p:sp>
        <p:sp>
          <p:nvSpPr>
            <p:cNvPr id="64" name="Chevron 32"/>
            <p:cNvSpPr txBox="1"/>
            <p:nvPr/>
          </p:nvSpPr>
          <p:spPr>
            <a:xfrm>
              <a:off x="9569749" y="3884157"/>
              <a:ext cx="1499649" cy="9997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n-US" sz="1500" kern="1200" dirty="0" smtClean="0"/>
                <a:t>48 hours 45 minutes a year (equivalent to over 9 school days) </a:t>
              </a:r>
              <a:endParaRPr lang="en-US" sz="1500" kern="1200" dirty="0"/>
            </a:p>
          </p:txBody>
        </p:sp>
      </p:grpSp>
    </p:spTree>
    <p:extLst>
      <p:ext uri="{BB962C8B-B14F-4D97-AF65-F5344CB8AC3E}">
        <p14:creationId xmlns:p14="http://schemas.microsoft.com/office/powerpoint/2010/main" val="25498750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157900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496571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671071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09216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8358"/>
            <a:ext cx="12192000" cy="6849642"/>
          </a:xfrm>
          <a:prstGeom prst="rect">
            <a:avLst/>
          </a:prstGeom>
        </p:spPr>
      </p:pic>
    </p:spTree>
    <p:extLst>
      <p:ext uri="{BB962C8B-B14F-4D97-AF65-F5344CB8AC3E}">
        <p14:creationId xmlns:p14="http://schemas.microsoft.com/office/powerpoint/2010/main" val="7025242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6" name="Picture 5"/>
          <p:cNvPicPr>
            <a:picLocks noChangeAspect="1"/>
          </p:cNvPicPr>
          <p:nvPr/>
        </p:nvPicPr>
        <p:blipFill>
          <a:blip r:embed="rId3"/>
          <a:stretch>
            <a:fillRect/>
          </a:stretch>
        </p:blipFill>
        <p:spPr>
          <a:xfrm>
            <a:off x="0" y="0"/>
            <a:ext cx="12192000" cy="6858000"/>
          </a:xfrm>
          <a:prstGeom prst="rect">
            <a:avLst/>
          </a:prstGeom>
        </p:spPr>
      </p:pic>
      <p:sp>
        <p:nvSpPr>
          <p:cNvPr id="8" name="Rectangle 7"/>
          <p:cNvSpPr/>
          <p:nvPr/>
        </p:nvSpPr>
        <p:spPr>
          <a:xfrm>
            <a:off x="369913" y="4749359"/>
            <a:ext cx="11452174" cy="1631216"/>
          </a:xfrm>
          <a:prstGeom prst="rect">
            <a:avLst/>
          </a:prstGeom>
          <a:noFill/>
        </p:spPr>
        <p:txBody>
          <a:bodyPr wrap="none" lIns="91440" tIns="45720" rIns="91440" bIns="45720">
            <a:spAutoFit/>
          </a:bodyPr>
          <a:lstStyle/>
          <a:p>
            <a:pPr algn="ctr"/>
            <a:r>
              <a:rPr lang="en-US" sz="10000" b="1" cap="none" spc="0" dirty="0" smtClean="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Ink Free" panose="03080402000500000000" pitchFamily="66" charset="0"/>
              </a:rPr>
              <a:t>Attendance Matters</a:t>
            </a:r>
            <a:endParaRPr lang="en-US" sz="10000" b="1" cap="none" spc="0"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Ink Free" panose="03080402000500000000" pitchFamily="66" charset="0"/>
            </a:endParaRPr>
          </a:p>
        </p:txBody>
      </p:sp>
    </p:spTree>
    <p:extLst>
      <p:ext uri="{BB962C8B-B14F-4D97-AF65-F5344CB8AC3E}">
        <p14:creationId xmlns:p14="http://schemas.microsoft.com/office/powerpoint/2010/main" val="41782103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310711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157784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278111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107627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159261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69525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029516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0"/>
            <a:ext cx="12192000" cy="6828631"/>
          </a:xfrm>
          <a:prstGeom prst="rect">
            <a:avLst/>
          </a:prstGeom>
        </p:spPr>
      </p:pic>
    </p:spTree>
    <p:extLst>
      <p:ext uri="{BB962C8B-B14F-4D97-AF65-F5344CB8AC3E}">
        <p14:creationId xmlns:p14="http://schemas.microsoft.com/office/powerpoint/2010/main" val="19758007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474430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pPr algn="ctr"/>
            <a:r>
              <a:rPr lang="en-GB" b="1" dirty="0" smtClean="0">
                <a:solidFill>
                  <a:schemeClr val="bg1"/>
                </a:solidFill>
                <a:latin typeface="Ink Free" panose="03080402000500000000" pitchFamily="66" charset="0"/>
              </a:rPr>
              <a:t>What do you want for your future? </a:t>
            </a:r>
            <a:endParaRPr lang="en-GB" b="1" dirty="0">
              <a:solidFill>
                <a:schemeClr val="bg1"/>
              </a:solidFill>
              <a:latin typeface="Ink Free" panose="03080402000500000000" pitchFamily="66" charset="0"/>
            </a:endParaRPr>
          </a:p>
        </p:txBody>
      </p:sp>
      <p:pic>
        <p:nvPicPr>
          <p:cNvPr id="6" name="Picture 5"/>
          <p:cNvPicPr>
            <a:picLocks noChangeAspect="1"/>
          </p:cNvPicPr>
          <p:nvPr/>
        </p:nvPicPr>
        <p:blipFill>
          <a:blip r:embed="rId4"/>
          <a:stretch>
            <a:fillRect/>
          </a:stretch>
        </p:blipFill>
        <p:spPr>
          <a:xfrm>
            <a:off x="757526" y="1690688"/>
            <a:ext cx="3471809" cy="2031567"/>
          </a:xfrm>
          <a:prstGeom prst="rect">
            <a:avLst/>
          </a:prstGeom>
        </p:spPr>
      </p:pic>
      <p:pic>
        <p:nvPicPr>
          <p:cNvPr id="1028" name="Picture 4" descr="How to become a hairdresser: go self-employed and be bo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500" y="4203260"/>
            <a:ext cx="3573409" cy="21737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4738858" y="1690688"/>
            <a:ext cx="3471809" cy="2031567"/>
          </a:xfrm>
          <a:prstGeom prst="rect">
            <a:avLst/>
          </a:prstGeom>
        </p:spPr>
      </p:pic>
      <p:pic>
        <p:nvPicPr>
          <p:cNvPr id="8" name="Picture 7"/>
          <p:cNvPicPr>
            <a:picLocks noChangeAspect="1"/>
          </p:cNvPicPr>
          <p:nvPr/>
        </p:nvPicPr>
        <p:blipFill>
          <a:blip r:embed="rId7"/>
          <a:stretch>
            <a:fillRect/>
          </a:stretch>
        </p:blipFill>
        <p:spPr>
          <a:xfrm>
            <a:off x="4702832" y="4203260"/>
            <a:ext cx="3507835" cy="2173734"/>
          </a:xfrm>
          <a:prstGeom prst="rect">
            <a:avLst/>
          </a:prstGeom>
        </p:spPr>
      </p:pic>
      <p:sp>
        <p:nvSpPr>
          <p:cNvPr id="9" name="Rounded Rectangular Callout 8"/>
          <p:cNvSpPr/>
          <p:nvPr/>
        </p:nvSpPr>
        <p:spPr>
          <a:xfrm>
            <a:off x="8520315" y="3044966"/>
            <a:ext cx="3362037" cy="2096655"/>
          </a:xfrm>
          <a:prstGeom prst="wedgeRoundRect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bg1"/>
                </a:solidFill>
                <a:latin typeface="Ink Free" panose="03080402000500000000" pitchFamily="66" charset="0"/>
              </a:rPr>
              <a:t>What do you need to get there? </a:t>
            </a:r>
          </a:p>
        </p:txBody>
      </p:sp>
    </p:spTree>
    <p:extLst>
      <p:ext uri="{BB962C8B-B14F-4D97-AF65-F5344CB8AC3E}">
        <p14:creationId xmlns:p14="http://schemas.microsoft.com/office/powerpoint/2010/main" val="19065389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619094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58000"/>
          </a:xfrm>
          <a:prstGeom prst="rect">
            <a:avLst/>
          </a:prstGeom>
        </p:spPr>
      </p:pic>
      <p:sp>
        <p:nvSpPr>
          <p:cNvPr id="3" name="Content Placeholder 2"/>
          <p:cNvSpPr>
            <a:spLocks noGrp="1"/>
          </p:cNvSpPr>
          <p:nvPr>
            <p:ph idx="1"/>
          </p:nvPr>
        </p:nvSpPr>
        <p:spPr>
          <a:xfrm>
            <a:off x="1124528" y="1068244"/>
            <a:ext cx="10515600" cy="4351338"/>
          </a:xfrm>
        </p:spPr>
        <p:txBody>
          <a:bodyPr>
            <a:normAutofit/>
          </a:bodyPr>
          <a:lstStyle/>
          <a:p>
            <a:pPr marL="0" indent="0">
              <a:buNone/>
            </a:pPr>
            <a:r>
              <a:rPr lang="en-GB" sz="4800" dirty="0" smtClean="0">
                <a:solidFill>
                  <a:schemeClr val="bg1"/>
                </a:solidFill>
                <a:latin typeface="Ink Free" panose="03080402000500000000" pitchFamily="66" charset="0"/>
              </a:rPr>
              <a:t>#</a:t>
            </a:r>
            <a:r>
              <a:rPr lang="en-GB" sz="4800" dirty="0" err="1" smtClean="0">
                <a:solidFill>
                  <a:schemeClr val="bg1"/>
                </a:solidFill>
                <a:latin typeface="Ink Free" panose="03080402000500000000" pitchFamily="66" charset="0"/>
              </a:rPr>
              <a:t>nodaysoff</a:t>
            </a:r>
            <a:endParaRPr lang="en-GB" sz="4800" dirty="0">
              <a:solidFill>
                <a:schemeClr val="bg1"/>
              </a:solidFill>
              <a:latin typeface="Ink Free" panose="03080402000500000000" pitchFamily="66" charset="0"/>
            </a:endParaRPr>
          </a:p>
        </p:txBody>
      </p:sp>
      <p:pic>
        <p:nvPicPr>
          <p:cNvPr id="1026" name="Picture 2" descr="Image"/>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454775" y="147637"/>
            <a:ext cx="5476875" cy="65627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636155" y="2811751"/>
            <a:ext cx="4900369" cy="3631911"/>
          </a:xfrm>
          <a:prstGeom prst="rect">
            <a:avLst/>
          </a:prstGeom>
        </p:spPr>
      </p:pic>
    </p:spTree>
    <p:extLst>
      <p:ext uri="{BB962C8B-B14F-4D97-AF65-F5344CB8AC3E}">
        <p14:creationId xmlns:p14="http://schemas.microsoft.com/office/powerpoint/2010/main" val="29219506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pPr algn="ctr"/>
            <a:r>
              <a:rPr lang="en-GB" b="1" dirty="0" smtClean="0">
                <a:solidFill>
                  <a:schemeClr val="bg1"/>
                </a:solidFill>
                <a:latin typeface="Ink Free" panose="03080402000500000000" pitchFamily="66" charset="0"/>
              </a:rPr>
              <a:t>Why does attendance matter? </a:t>
            </a:r>
            <a:endParaRPr lang="en-GB" b="1" dirty="0">
              <a:solidFill>
                <a:schemeClr val="bg1"/>
              </a:solidFill>
              <a:latin typeface="Ink Free" panose="03080402000500000000" pitchFamily="66" charset="0"/>
            </a:endParaRPr>
          </a:p>
        </p:txBody>
      </p:sp>
      <p:sp>
        <p:nvSpPr>
          <p:cNvPr id="5" name="Cloud Callout 4"/>
          <p:cNvSpPr/>
          <p:nvPr/>
        </p:nvSpPr>
        <p:spPr>
          <a:xfrm>
            <a:off x="3722254" y="1892227"/>
            <a:ext cx="4747491" cy="3537528"/>
          </a:xfrm>
          <a:prstGeom prst="cloudCallout">
            <a:avLst>
              <a:gd name="adj1" fmla="val -41066"/>
              <a:gd name="adj2" fmla="val 6197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3634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7-Point Star 4"/>
          <p:cNvSpPr/>
          <p:nvPr/>
        </p:nvSpPr>
        <p:spPr>
          <a:xfrm>
            <a:off x="838200" y="825501"/>
            <a:ext cx="2062019" cy="1865312"/>
          </a:xfrm>
          <a:prstGeom prst="star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latin typeface="Ink Free" panose="03080402000500000000" pitchFamily="66" charset="0"/>
              </a:rPr>
              <a:t>friendships</a:t>
            </a:r>
            <a:endParaRPr lang="en-GB" sz="1600" b="1" dirty="0">
              <a:solidFill>
                <a:schemeClr val="tx1"/>
              </a:solidFill>
              <a:latin typeface="Ink Free" panose="03080402000500000000" pitchFamily="66" charset="0"/>
            </a:endParaRPr>
          </a:p>
        </p:txBody>
      </p:sp>
      <p:sp>
        <p:nvSpPr>
          <p:cNvPr id="6" name="7-Point Star 5"/>
          <p:cNvSpPr/>
          <p:nvPr/>
        </p:nvSpPr>
        <p:spPr>
          <a:xfrm>
            <a:off x="3516746" y="892969"/>
            <a:ext cx="2062019" cy="1865312"/>
          </a:xfrm>
          <a:prstGeom prst="star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latin typeface="Ink Free" panose="03080402000500000000" pitchFamily="66" charset="0"/>
              </a:rPr>
              <a:t>skills</a:t>
            </a:r>
            <a:endParaRPr lang="en-GB" sz="1600" b="1" dirty="0">
              <a:solidFill>
                <a:schemeClr val="tx1"/>
              </a:solidFill>
              <a:latin typeface="Ink Free" panose="03080402000500000000" pitchFamily="66" charset="0"/>
            </a:endParaRPr>
          </a:p>
        </p:txBody>
      </p:sp>
      <p:sp>
        <p:nvSpPr>
          <p:cNvPr id="7" name="7-Point Star 6"/>
          <p:cNvSpPr/>
          <p:nvPr/>
        </p:nvSpPr>
        <p:spPr>
          <a:xfrm>
            <a:off x="6302663" y="892969"/>
            <a:ext cx="2062019" cy="1865312"/>
          </a:xfrm>
          <a:prstGeom prst="star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latin typeface="Ink Free" panose="03080402000500000000" pitchFamily="66" charset="0"/>
              </a:rPr>
              <a:t>habits</a:t>
            </a:r>
            <a:endParaRPr lang="en-GB" sz="1600" b="1" dirty="0">
              <a:solidFill>
                <a:schemeClr val="tx1"/>
              </a:solidFill>
              <a:latin typeface="Ink Free" panose="03080402000500000000" pitchFamily="66" charset="0"/>
            </a:endParaRPr>
          </a:p>
        </p:txBody>
      </p:sp>
      <p:sp>
        <p:nvSpPr>
          <p:cNvPr id="8" name="7-Point Star 7"/>
          <p:cNvSpPr/>
          <p:nvPr/>
        </p:nvSpPr>
        <p:spPr>
          <a:xfrm>
            <a:off x="9202882" y="892969"/>
            <a:ext cx="2062019" cy="1865312"/>
          </a:xfrm>
          <a:prstGeom prst="star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latin typeface="Ink Free" panose="03080402000500000000" pitchFamily="66" charset="0"/>
              </a:rPr>
              <a:t>values</a:t>
            </a:r>
            <a:endParaRPr lang="en-GB" sz="1600" b="1" dirty="0">
              <a:solidFill>
                <a:schemeClr val="tx1"/>
              </a:solidFill>
              <a:latin typeface="Ink Free" panose="03080402000500000000" pitchFamily="66" charset="0"/>
            </a:endParaRPr>
          </a:p>
        </p:txBody>
      </p:sp>
      <p:sp>
        <p:nvSpPr>
          <p:cNvPr id="9" name="7-Point Star 8"/>
          <p:cNvSpPr/>
          <p:nvPr/>
        </p:nvSpPr>
        <p:spPr>
          <a:xfrm>
            <a:off x="912091" y="3501232"/>
            <a:ext cx="2062019" cy="1865312"/>
          </a:xfrm>
          <a:prstGeom prst="star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solidFill>
                <a:latin typeface="Ink Free" panose="03080402000500000000" pitchFamily="66" charset="0"/>
              </a:rPr>
              <a:t>pathways</a:t>
            </a:r>
            <a:endParaRPr lang="en-GB" sz="1400" b="1" dirty="0">
              <a:solidFill>
                <a:schemeClr val="tx1"/>
              </a:solidFill>
              <a:latin typeface="Ink Free" panose="03080402000500000000" pitchFamily="66" charset="0"/>
            </a:endParaRPr>
          </a:p>
        </p:txBody>
      </p:sp>
      <p:sp>
        <p:nvSpPr>
          <p:cNvPr id="10" name="7-Point Star 9"/>
          <p:cNvSpPr/>
          <p:nvPr/>
        </p:nvSpPr>
        <p:spPr>
          <a:xfrm>
            <a:off x="3609109" y="3534966"/>
            <a:ext cx="2062019" cy="1865312"/>
          </a:xfrm>
          <a:prstGeom prst="star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latin typeface="Ink Free" panose="03080402000500000000" pitchFamily="66" charset="0"/>
              </a:rPr>
              <a:t>health and wellbeing</a:t>
            </a:r>
            <a:endParaRPr lang="en-GB" sz="1600" b="1" dirty="0">
              <a:solidFill>
                <a:schemeClr val="tx1"/>
              </a:solidFill>
              <a:latin typeface="Ink Free" panose="03080402000500000000" pitchFamily="66" charset="0"/>
            </a:endParaRPr>
          </a:p>
        </p:txBody>
      </p:sp>
      <p:sp>
        <p:nvSpPr>
          <p:cNvPr id="11" name="7-Point Star 10"/>
          <p:cNvSpPr/>
          <p:nvPr/>
        </p:nvSpPr>
        <p:spPr>
          <a:xfrm>
            <a:off x="6414655" y="3534966"/>
            <a:ext cx="2062019" cy="1865312"/>
          </a:xfrm>
          <a:prstGeom prst="star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latin typeface="Ink Free" panose="03080402000500000000" pitchFamily="66" charset="0"/>
              </a:rPr>
              <a:t>experiences</a:t>
            </a:r>
            <a:endParaRPr lang="en-GB" sz="1600" b="1" dirty="0">
              <a:solidFill>
                <a:schemeClr val="tx1"/>
              </a:solidFill>
              <a:latin typeface="Ink Free" panose="03080402000500000000" pitchFamily="66" charset="0"/>
            </a:endParaRPr>
          </a:p>
        </p:txBody>
      </p:sp>
      <p:sp>
        <p:nvSpPr>
          <p:cNvPr id="12" name="7-Point Star 11"/>
          <p:cNvSpPr/>
          <p:nvPr/>
        </p:nvSpPr>
        <p:spPr>
          <a:xfrm>
            <a:off x="9202881" y="3534966"/>
            <a:ext cx="2062019" cy="1865312"/>
          </a:xfrm>
          <a:prstGeom prst="star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chemeClr val="tx1"/>
                </a:solidFill>
                <a:latin typeface="Ink Free" panose="03080402000500000000" pitchFamily="66" charset="0"/>
              </a:rPr>
              <a:t>belonging </a:t>
            </a:r>
            <a:endParaRPr lang="en-GB" sz="1600" b="1" dirty="0">
              <a:solidFill>
                <a:schemeClr val="tx1"/>
              </a:solidFill>
              <a:latin typeface="Ink Free" panose="03080402000500000000" pitchFamily="66" charset="0"/>
            </a:endParaRPr>
          </a:p>
        </p:txBody>
      </p:sp>
    </p:spTree>
    <p:extLst>
      <p:ext uri="{BB962C8B-B14F-4D97-AF65-F5344CB8AC3E}">
        <p14:creationId xmlns:p14="http://schemas.microsoft.com/office/powerpoint/2010/main" val="53080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927"/>
            <a:ext cx="12192000" cy="6858000"/>
          </a:xfrm>
          <a:prstGeom prst="rect">
            <a:avLst/>
          </a:prstGeom>
        </p:spPr>
      </p:pic>
      <p:sp>
        <p:nvSpPr>
          <p:cNvPr id="2" name="Title 1"/>
          <p:cNvSpPr>
            <a:spLocks noGrp="1"/>
          </p:cNvSpPr>
          <p:nvPr>
            <p:ph type="title"/>
          </p:nvPr>
        </p:nvSpPr>
        <p:spPr/>
        <p:txBody>
          <a:bodyPr/>
          <a:lstStyle/>
          <a:p>
            <a:r>
              <a:rPr lang="en-GB" b="1" dirty="0" smtClean="0">
                <a:solidFill>
                  <a:schemeClr val="bg1"/>
                </a:solidFill>
                <a:latin typeface="Ink Free" panose="03080402000500000000" pitchFamily="66" charset="0"/>
              </a:rPr>
              <a:t>Imagine if …</a:t>
            </a:r>
            <a:endParaRPr lang="en-GB" b="1" dirty="0">
              <a:solidFill>
                <a:schemeClr val="bg1"/>
              </a:solidFill>
              <a:latin typeface="Ink Free" panose="03080402000500000000" pitchFamily="66" charset="0"/>
            </a:endParaRPr>
          </a:p>
        </p:txBody>
      </p:sp>
      <p:sp>
        <p:nvSpPr>
          <p:cNvPr id="3" name="Content Placeholder 2"/>
          <p:cNvSpPr>
            <a:spLocks noGrp="1"/>
          </p:cNvSpPr>
          <p:nvPr>
            <p:ph idx="1"/>
          </p:nvPr>
        </p:nvSpPr>
        <p:spPr/>
        <p:txBody>
          <a:bodyPr/>
          <a:lstStyle/>
          <a:p>
            <a:r>
              <a:rPr lang="en-GB" dirty="0" smtClean="0">
                <a:solidFill>
                  <a:schemeClr val="bg1"/>
                </a:solidFill>
                <a:latin typeface="Ink Free" panose="03080402000500000000" pitchFamily="66" charset="0"/>
              </a:rPr>
              <a:t>A bus doesn’t start their job on time</a:t>
            </a:r>
          </a:p>
          <a:p>
            <a:r>
              <a:rPr lang="en-GB" dirty="0" smtClean="0">
                <a:solidFill>
                  <a:schemeClr val="bg1"/>
                </a:solidFill>
                <a:latin typeface="Ink Free" panose="03080402000500000000" pitchFamily="66" charset="0"/>
              </a:rPr>
              <a:t>In the school nativity – there is only 1 wise man because 2 didn’t want to come</a:t>
            </a:r>
          </a:p>
          <a:p>
            <a:r>
              <a:rPr lang="en-GB" dirty="0" smtClean="0">
                <a:solidFill>
                  <a:schemeClr val="bg1"/>
                </a:solidFill>
                <a:latin typeface="Ink Free" panose="03080402000500000000" pitchFamily="66" charset="0"/>
              </a:rPr>
              <a:t>A heart surgeon decides to take the day off to stay at home and play the X Box instead of going to work</a:t>
            </a:r>
          </a:p>
          <a:p>
            <a:r>
              <a:rPr lang="en-GB" dirty="0" smtClean="0">
                <a:solidFill>
                  <a:schemeClr val="bg1"/>
                </a:solidFill>
                <a:latin typeface="Ink Free" panose="03080402000500000000" pitchFamily="66" charset="0"/>
              </a:rPr>
              <a:t>The school dinner lady decides to take a day off because she can’t be bothered coming in</a:t>
            </a:r>
          </a:p>
          <a:p>
            <a:r>
              <a:rPr lang="en-GB" dirty="0" smtClean="0">
                <a:solidFill>
                  <a:schemeClr val="bg1"/>
                </a:solidFill>
                <a:latin typeface="Ink Free" panose="03080402000500000000" pitchFamily="66" charset="0"/>
              </a:rPr>
              <a:t>The top goal scorer for your favourite team only turns up when it is a home match  because they don’t like travelling </a:t>
            </a:r>
          </a:p>
          <a:p>
            <a:endParaRPr lang="en-GB" dirty="0" smtClean="0">
              <a:solidFill>
                <a:schemeClr val="bg1"/>
              </a:solidFill>
              <a:latin typeface="Ink Free" panose="03080402000500000000" pitchFamily="66" charset="0"/>
            </a:endParaRPr>
          </a:p>
          <a:p>
            <a:endParaRPr lang="en-GB" dirty="0" smtClean="0">
              <a:solidFill>
                <a:schemeClr val="bg1"/>
              </a:solidFill>
              <a:latin typeface="Ink Free" panose="03080402000500000000" pitchFamily="66" charset="0"/>
            </a:endParaRPr>
          </a:p>
          <a:p>
            <a:endParaRPr lang="en-GB" dirty="0" smtClean="0">
              <a:solidFill>
                <a:schemeClr val="bg1"/>
              </a:solidFill>
              <a:latin typeface="Ink Free" panose="03080402000500000000" pitchFamily="66" charset="0"/>
            </a:endParaRPr>
          </a:p>
        </p:txBody>
      </p:sp>
      <p:sp>
        <p:nvSpPr>
          <p:cNvPr id="5" name="Cloud Callout 4"/>
          <p:cNvSpPr/>
          <p:nvPr/>
        </p:nvSpPr>
        <p:spPr>
          <a:xfrm>
            <a:off x="9439563" y="342720"/>
            <a:ext cx="2004291" cy="1589882"/>
          </a:xfrm>
          <a:prstGeom prst="cloudCallout">
            <a:avLst>
              <a:gd name="adj1" fmla="val -41066"/>
              <a:gd name="adj2" fmla="val 6197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138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927"/>
            <a:ext cx="12192000" cy="6858000"/>
          </a:xfrm>
          <a:prstGeom prst="rect">
            <a:avLst/>
          </a:prstGeom>
        </p:spPr>
      </p:pic>
      <p:sp>
        <p:nvSpPr>
          <p:cNvPr id="2" name="Title 1"/>
          <p:cNvSpPr>
            <a:spLocks noGrp="1"/>
          </p:cNvSpPr>
          <p:nvPr>
            <p:ph type="title"/>
          </p:nvPr>
        </p:nvSpPr>
        <p:spPr/>
        <p:txBody>
          <a:bodyPr>
            <a:normAutofit/>
          </a:bodyPr>
          <a:lstStyle/>
          <a:p>
            <a:r>
              <a:rPr lang="en-GB" b="1" dirty="0" smtClean="0">
                <a:solidFill>
                  <a:schemeClr val="bg1"/>
                </a:solidFill>
                <a:latin typeface="Ink Free" panose="03080402000500000000" pitchFamily="66" charset="0"/>
              </a:rPr>
              <a:t>What happens when you miss school? </a:t>
            </a:r>
            <a:endParaRPr lang="en-GB" b="1" dirty="0">
              <a:solidFill>
                <a:schemeClr val="bg1"/>
              </a:solidFill>
              <a:latin typeface="Ink Free" panose="03080402000500000000" pitchFamily="66" charset="0"/>
            </a:endParaRPr>
          </a:p>
        </p:txBody>
      </p:sp>
      <p:pic>
        <p:nvPicPr>
          <p:cNvPr id="5" name="Picture 4"/>
          <p:cNvPicPr>
            <a:picLocks noChangeAspect="1"/>
          </p:cNvPicPr>
          <p:nvPr/>
        </p:nvPicPr>
        <p:blipFill>
          <a:blip r:embed="rId4"/>
          <a:stretch>
            <a:fillRect/>
          </a:stretch>
        </p:blipFill>
        <p:spPr>
          <a:xfrm>
            <a:off x="3879273" y="2048886"/>
            <a:ext cx="3640137" cy="3608621"/>
          </a:xfrm>
          <a:prstGeom prst="rect">
            <a:avLst/>
          </a:prstGeom>
        </p:spPr>
      </p:pic>
    </p:spTree>
    <p:extLst>
      <p:ext uri="{BB962C8B-B14F-4D97-AF65-F5344CB8AC3E}">
        <p14:creationId xmlns:p14="http://schemas.microsoft.com/office/powerpoint/2010/main" val="11864322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927"/>
            <a:ext cx="12192000" cy="6858000"/>
          </a:xfrm>
          <a:prstGeom prst="rect">
            <a:avLst/>
          </a:prstGeom>
        </p:spPr>
      </p:pic>
      <p:sp>
        <p:nvSpPr>
          <p:cNvPr id="2" name="Title 1"/>
          <p:cNvSpPr>
            <a:spLocks noGrp="1"/>
          </p:cNvSpPr>
          <p:nvPr>
            <p:ph type="title"/>
          </p:nvPr>
        </p:nvSpPr>
        <p:spPr/>
        <p:txBody>
          <a:bodyPr/>
          <a:lstStyle/>
          <a:p>
            <a:pPr algn="ctr"/>
            <a:r>
              <a:rPr lang="en-GB" b="1" dirty="0" smtClean="0">
                <a:solidFill>
                  <a:schemeClr val="bg1"/>
                </a:solidFill>
                <a:latin typeface="Ink Free" panose="03080402000500000000" pitchFamily="66" charset="0"/>
              </a:rPr>
              <a:t>What can you do? </a:t>
            </a:r>
            <a:endParaRPr lang="en-GB" b="1" dirty="0">
              <a:solidFill>
                <a:schemeClr val="bg1"/>
              </a:solidFill>
              <a:latin typeface="Ink Free" panose="03080402000500000000" pitchFamily="66" charset="0"/>
            </a:endParaRPr>
          </a:p>
        </p:txBody>
      </p:sp>
      <p:sp>
        <p:nvSpPr>
          <p:cNvPr id="5" name="7-Point Star 4"/>
          <p:cNvSpPr/>
          <p:nvPr/>
        </p:nvSpPr>
        <p:spPr>
          <a:xfrm>
            <a:off x="838199" y="1690688"/>
            <a:ext cx="2653146" cy="2280948"/>
          </a:xfrm>
          <a:prstGeom prst="star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Ink Free" panose="03080402000500000000" pitchFamily="66" charset="0"/>
              </a:rPr>
              <a:t>r</a:t>
            </a:r>
            <a:r>
              <a:rPr lang="en-GB" b="1" dirty="0" smtClean="0">
                <a:solidFill>
                  <a:schemeClr val="tx1"/>
                </a:solidFill>
                <a:latin typeface="Ink Free" panose="03080402000500000000" pitchFamily="66" charset="0"/>
              </a:rPr>
              <a:t>outine</a:t>
            </a:r>
            <a:endParaRPr lang="en-GB" b="1" dirty="0">
              <a:solidFill>
                <a:schemeClr val="tx1"/>
              </a:solidFill>
              <a:latin typeface="Ink Free" panose="03080402000500000000" pitchFamily="66" charset="0"/>
            </a:endParaRPr>
          </a:p>
        </p:txBody>
      </p:sp>
      <p:sp>
        <p:nvSpPr>
          <p:cNvPr id="9" name="7-Point Star 8"/>
          <p:cNvSpPr/>
          <p:nvPr/>
        </p:nvSpPr>
        <p:spPr>
          <a:xfrm>
            <a:off x="944417" y="4156725"/>
            <a:ext cx="2653146" cy="2280948"/>
          </a:xfrm>
          <a:prstGeom prst="star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latin typeface="Ink Free" panose="03080402000500000000" pitchFamily="66" charset="0"/>
              </a:rPr>
              <a:t>organisation</a:t>
            </a:r>
            <a:endParaRPr lang="en-GB" b="1" dirty="0">
              <a:solidFill>
                <a:schemeClr val="tx1"/>
              </a:solidFill>
              <a:latin typeface="Ink Free" panose="03080402000500000000" pitchFamily="66" charset="0"/>
            </a:endParaRPr>
          </a:p>
        </p:txBody>
      </p:sp>
      <p:sp>
        <p:nvSpPr>
          <p:cNvPr id="10" name="7-Point Star 9"/>
          <p:cNvSpPr/>
          <p:nvPr/>
        </p:nvSpPr>
        <p:spPr>
          <a:xfrm>
            <a:off x="4901044" y="1783232"/>
            <a:ext cx="2653146" cy="2280948"/>
          </a:xfrm>
          <a:prstGeom prst="star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latin typeface="Ink Free" panose="03080402000500000000" pitchFamily="66" charset="0"/>
              </a:rPr>
              <a:t>sleep</a:t>
            </a:r>
            <a:endParaRPr lang="en-GB" b="1" dirty="0">
              <a:solidFill>
                <a:schemeClr val="tx1"/>
              </a:solidFill>
              <a:latin typeface="Ink Free" panose="03080402000500000000" pitchFamily="66" charset="0"/>
            </a:endParaRPr>
          </a:p>
        </p:txBody>
      </p:sp>
      <p:sp>
        <p:nvSpPr>
          <p:cNvPr id="11" name="7-Point Star 10"/>
          <p:cNvSpPr/>
          <p:nvPr/>
        </p:nvSpPr>
        <p:spPr>
          <a:xfrm>
            <a:off x="4901044" y="4259118"/>
            <a:ext cx="2653146" cy="2280948"/>
          </a:xfrm>
          <a:prstGeom prst="star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latin typeface="Ink Free" panose="03080402000500000000" pitchFamily="66" charset="0"/>
              </a:rPr>
              <a:t>responsibility </a:t>
            </a:r>
            <a:endParaRPr lang="en-GB" b="1" dirty="0">
              <a:solidFill>
                <a:schemeClr val="tx1"/>
              </a:solidFill>
              <a:latin typeface="Ink Free" panose="03080402000500000000" pitchFamily="66" charset="0"/>
            </a:endParaRPr>
          </a:p>
        </p:txBody>
      </p:sp>
      <p:sp>
        <p:nvSpPr>
          <p:cNvPr id="12" name="7-Point Star 11"/>
          <p:cNvSpPr/>
          <p:nvPr/>
        </p:nvSpPr>
        <p:spPr>
          <a:xfrm>
            <a:off x="8476672" y="1690688"/>
            <a:ext cx="2653146" cy="2280948"/>
          </a:xfrm>
          <a:prstGeom prst="star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latin typeface="Ink Free" panose="03080402000500000000" pitchFamily="66" charset="0"/>
              </a:rPr>
              <a:t>talk</a:t>
            </a:r>
            <a:endParaRPr lang="en-GB" b="1" dirty="0">
              <a:solidFill>
                <a:schemeClr val="tx1"/>
              </a:solidFill>
              <a:latin typeface="Ink Free" panose="03080402000500000000" pitchFamily="66" charset="0"/>
            </a:endParaRPr>
          </a:p>
        </p:txBody>
      </p:sp>
      <p:sp>
        <p:nvSpPr>
          <p:cNvPr id="16" name="7-Point Star 15"/>
          <p:cNvSpPr/>
          <p:nvPr/>
        </p:nvSpPr>
        <p:spPr>
          <a:xfrm>
            <a:off x="8546522" y="4277807"/>
            <a:ext cx="2653146" cy="2280948"/>
          </a:xfrm>
          <a:prstGeom prst="star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latin typeface="Ink Free" panose="03080402000500000000" pitchFamily="66" charset="0"/>
              </a:rPr>
              <a:t>help </a:t>
            </a:r>
            <a:endParaRPr lang="en-GB" b="1" dirty="0">
              <a:solidFill>
                <a:schemeClr val="tx1"/>
              </a:solidFill>
              <a:latin typeface="Ink Free" panose="03080402000500000000" pitchFamily="66" charset="0"/>
            </a:endParaRPr>
          </a:p>
        </p:txBody>
      </p:sp>
    </p:spTree>
    <p:extLst>
      <p:ext uri="{BB962C8B-B14F-4D97-AF65-F5344CB8AC3E}">
        <p14:creationId xmlns:p14="http://schemas.microsoft.com/office/powerpoint/2010/main" val="34023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1000" fill="hold"/>
                                        <p:tgtEl>
                                          <p:spTgt spid="16"/>
                                        </p:tgtEl>
                                        <p:attrNameLst>
                                          <p:attrName>ppt_w</p:attrName>
                                        </p:attrNameLst>
                                      </p:cBhvr>
                                      <p:tavLst>
                                        <p:tav tm="0">
                                          <p:val>
                                            <p:fltVal val="0"/>
                                          </p:val>
                                        </p:tav>
                                        <p:tav tm="100000">
                                          <p:val>
                                            <p:strVal val="#ppt_w"/>
                                          </p:val>
                                        </p:tav>
                                      </p:tavLst>
                                    </p:anim>
                                    <p:anim calcmode="lin" valueType="num">
                                      <p:cBhvr>
                                        <p:cTn id="48" dur="1000" fill="hold"/>
                                        <p:tgtEl>
                                          <p:spTgt spid="16"/>
                                        </p:tgtEl>
                                        <p:attrNameLst>
                                          <p:attrName>ppt_h</p:attrName>
                                        </p:attrNameLst>
                                      </p:cBhvr>
                                      <p:tavLst>
                                        <p:tav tm="0">
                                          <p:val>
                                            <p:fltVal val="0"/>
                                          </p:val>
                                        </p:tav>
                                        <p:tav tm="100000">
                                          <p:val>
                                            <p:strVal val="#ppt_h"/>
                                          </p:val>
                                        </p:tav>
                                      </p:tavLst>
                                    </p:anim>
                                    <p:anim calcmode="lin" valueType="num">
                                      <p:cBhvr>
                                        <p:cTn id="49" dur="1000" fill="hold"/>
                                        <p:tgtEl>
                                          <p:spTgt spid="16"/>
                                        </p:tgtEl>
                                        <p:attrNameLst>
                                          <p:attrName>style.rotation</p:attrName>
                                        </p:attrNameLst>
                                      </p:cBhvr>
                                      <p:tavLst>
                                        <p:tav tm="0">
                                          <p:val>
                                            <p:fltVal val="90"/>
                                          </p:val>
                                        </p:tav>
                                        <p:tav tm="100000">
                                          <p:val>
                                            <p:fltVal val="0"/>
                                          </p:val>
                                        </p:tav>
                                      </p:tavLst>
                                    </p:anim>
                                    <p:animEffect transition="in" filter="fade">
                                      <p:cBhvr>
                                        <p:cTn id="5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endParaRPr lang="en-GB"/>
          </a:p>
        </p:txBody>
      </p:sp>
      <p:pic>
        <p:nvPicPr>
          <p:cNvPr id="2050" name="Picture 2" descr="Miss School, Miss Out Campaign"/>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91871" y="365125"/>
            <a:ext cx="7866530" cy="621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7954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descr="inspirational Nelson Mandela quotes | Department Of Arts And Culture"/>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9159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58000"/>
          </a:xfrm>
          <a:prstGeom prst="rect">
            <a:avLst/>
          </a:prstGeom>
        </p:spPr>
      </p:pic>
      <p:pic>
        <p:nvPicPr>
          <p:cNvPr id="6" name="Picture 5">
            <a:hlinkClick r:id="rId4"/>
          </p:cNvPr>
          <p:cNvPicPr>
            <a:picLocks noChangeAspect="1"/>
          </p:cNvPicPr>
          <p:nvPr/>
        </p:nvPicPr>
        <p:blipFill>
          <a:blip r:embed="rId5"/>
          <a:stretch>
            <a:fillRect/>
          </a:stretch>
        </p:blipFill>
        <p:spPr>
          <a:xfrm>
            <a:off x="973498" y="721157"/>
            <a:ext cx="10245003" cy="5199352"/>
          </a:xfrm>
          <a:prstGeom prst="rect">
            <a:avLst/>
          </a:prstGeom>
        </p:spPr>
      </p:pic>
    </p:spTree>
    <p:extLst>
      <p:ext uri="{BB962C8B-B14F-4D97-AF65-F5344CB8AC3E}">
        <p14:creationId xmlns:p14="http://schemas.microsoft.com/office/powerpoint/2010/main" val="3348961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171327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603471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061314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89364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207679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190467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495</TotalTime>
  <Words>2063</Words>
  <Application>Microsoft Office PowerPoint</Application>
  <PresentationFormat>Widescreen</PresentationFormat>
  <Paragraphs>158</Paragraphs>
  <Slides>38</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Ink Free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you want for your future? </vt:lpstr>
      <vt:lpstr>PowerPoint Presentation</vt:lpstr>
      <vt:lpstr>Why does attendance matter? </vt:lpstr>
      <vt:lpstr>PowerPoint Presentation</vt:lpstr>
      <vt:lpstr>Imagine if …</vt:lpstr>
      <vt:lpstr>What happens when you miss school? </vt:lpstr>
      <vt:lpstr>What can you do? </vt:lpstr>
      <vt:lpstr>PowerPoint Presentation</vt:lpstr>
      <vt:lpstr>PowerPoint Presentation</vt:lpstr>
      <vt:lpstr>PowerPoint Presentation</vt:lpstr>
    </vt:vector>
  </TitlesOfParts>
  <Company>West Lothian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 Gallagher</dc:creator>
  <cp:lastModifiedBy>L Gallagher</cp:lastModifiedBy>
  <cp:revision>46</cp:revision>
  <dcterms:created xsi:type="dcterms:W3CDTF">2023-01-26T11:23:28Z</dcterms:created>
  <dcterms:modified xsi:type="dcterms:W3CDTF">2023-06-29T09:50:26Z</dcterms:modified>
</cp:coreProperties>
</file>