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6" r:id="rId4"/>
    <p:sldId id="258" r:id="rId5"/>
    <p:sldId id="259" r:id="rId6"/>
    <p:sldId id="263" r:id="rId7"/>
    <p:sldId id="264" r:id="rId8"/>
    <p:sldId id="261" r:id="rId9"/>
    <p:sldId id="260" r:id="rId10"/>
    <p:sldId id="265"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7F32E8D-541D-4CF1-A10D-402564D727DF}"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D2ED0-FAD1-493A-93D1-724CF3985D4A}"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791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F32E8D-541D-4CF1-A10D-402564D727DF}"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D2ED0-FAD1-493A-93D1-724CF3985D4A}" type="slidenum">
              <a:rPr lang="en-GB" smtClean="0"/>
              <a:t>‹#›</a:t>
            </a:fld>
            <a:endParaRPr lang="en-GB"/>
          </a:p>
        </p:txBody>
      </p:sp>
    </p:spTree>
    <p:extLst>
      <p:ext uri="{BB962C8B-B14F-4D97-AF65-F5344CB8AC3E}">
        <p14:creationId xmlns:p14="http://schemas.microsoft.com/office/powerpoint/2010/main" val="2012332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F32E8D-541D-4CF1-A10D-402564D727DF}"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D2ED0-FAD1-493A-93D1-724CF3985D4A}"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76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F32E8D-541D-4CF1-A10D-402564D727DF}"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D2ED0-FAD1-493A-93D1-724CF3985D4A}" type="slidenum">
              <a:rPr lang="en-GB" smtClean="0"/>
              <a:t>‹#›</a:t>
            </a:fld>
            <a:endParaRPr lang="en-GB"/>
          </a:p>
        </p:txBody>
      </p:sp>
    </p:spTree>
    <p:extLst>
      <p:ext uri="{BB962C8B-B14F-4D97-AF65-F5344CB8AC3E}">
        <p14:creationId xmlns:p14="http://schemas.microsoft.com/office/powerpoint/2010/main" val="309361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F32E8D-541D-4CF1-A10D-402564D727DF}"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D2ED0-FAD1-493A-93D1-724CF3985D4A}"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911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F32E8D-541D-4CF1-A10D-402564D727DF}" type="datetimeFigureOut">
              <a:rPr lang="en-GB" smtClean="0"/>
              <a:t>21/06/2023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CD2ED0-FAD1-493A-93D1-724CF3985D4A}" type="slidenum">
              <a:rPr lang="en-GB" smtClean="0"/>
              <a:t>‹#›</a:t>
            </a:fld>
            <a:endParaRPr lang="en-GB"/>
          </a:p>
        </p:txBody>
      </p:sp>
    </p:spTree>
    <p:extLst>
      <p:ext uri="{BB962C8B-B14F-4D97-AF65-F5344CB8AC3E}">
        <p14:creationId xmlns:p14="http://schemas.microsoft.com/office/powerpoint/2010/main" val="7782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F32E8D-541D-4CF1-A10D-402564D727DF}" type="datetimeFigureOut">
              <a:rPr lang="en-GB" smtClean="0"/>
              <a:t>21/06/2023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CD2ED0-FAD1-493A-93D1-724CF3985D4A}" type="slidenum">
              <a:rPr lang="en-GB" smtClean="0"/>
              <a:t>‹#›</a:t>
            </a:fld>
            <a:endParaRPr lang="en-GB"/>
          </a:p>
        </p:txBody>
      </p:sp>
    </p:spTree>
    <p:extLst>
      <p:ext uri="{BB962C8B-B14F-4D97-AF65-F5344CB8AC3E}">
        <p14:creationId xmlns:p14="http://schemas.microsoft.com/office/powerpoint/2010/main" val="283121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F32E8D-541D-4CF1-A10D-402564D727DF}" type="datetimeFigureOut">
              <a:rPr lang="en-GB" smtClean="0"/>
              <a:t>21/06/2023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CD2ED0-FAD1-493A-93D1-724CF3985D4A}" type="slidenum">
              <a:rPr lang="en-GB" smtClean="0"/>
              <a:t>‹#›</a:t>
            </a:fld>
            <a:endParaRPr lang="en-GB"/>
          </a:p>
        </p:txBody>
      </p:sp>
    </p:spTree>
    <p:extLst>
      <p:ext uri="{BB962C8B-B14F-4D97-AF65-F5344CB8AC3E}">
        <p14:creationId xmlns:p14="http://schemas.microsoft.com/office/powerpoint/2010/main" val="26879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32E8D-541D-4CF1-A10D-402564D727DF}" type="datetimeFigureOut">
              <a:rPr lang="en-GB" smtClean="0"/>
              <a:t>21/06/2023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CD2ED0-FAD1-493A-93D1-724CF3985D4A}" type="slidenum">
              <a:rPr lang="en-GB" smtClean="0"/>
              <a:t>‹#›</a:t>
            </a:fld>
            <a:endParaRPr lang="en-GB"/>
          </a:p>
        </p:txBody>
      </p:sp>
    </p:spTree>
    <p:extLst>
      <p:ext uri="{BB962C8B-B14F-4D97-AF65-F5344CB8AC3E}">
        <p14:creationId xmlns:p14="http://schemas.microsoft.com/office/powerpoint/2010/main" val="85859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7F32E8D-541D-4CF1-A10D-402564D727DF}" type="datetimeFigureOut">
              <a:rPr lang="en-GB" smtClean="0"/>
              <a:t>21/06/2023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CD2ED0-FAD1-493A-93D1-724CF3985D4A}" type="slidenum">
              <a:rPr lang="en-GB" smtClean="0"/>
              <a:t>‹#›</a:t>
            </a:fld>
            <a:endParaRPr lang="en-GB"/>
          </a:p>
        </p:txBody>
      </p:sp>
    </p:spTree>
    <p:extLst>
      <p:ext uri="{BB962C8B-B14F-4D97-AF65-F5344CB8AC3E}">
        <p14:creationId xmlns:p14="http://schemas.microsoft.com/office/powerpoint/2010/main" val="391333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F32E8D-541D-4CF1-A10D-402564D727DF}" type="datetimeFigureOut">
              <a:rPr lang="en-GB" smtClean="0"/>
              <a:t>21/06/2023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CD2ED0-FAD1-493A-93D1-724CF3985D4A}"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9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7F32E8D-541D-4CF1-A10D-402564D727DF}" type="datetimeFigureOut">
              <a:rPr lang="en-GB" smtClean="0"/>
              <a:t>21/06/2023</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7CD2ED0-FAD1-493A-93D1-724CF3985D4A}"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4390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jamboard.google.com/d/1FrstlY6q2n8VZ8bBbd9PMOrVDhNKSAY3mvb5mRrf3Tw/edit?usp=sharing"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800" b="1" u="sng" cap="none" dirty="0" smtClean="0"/>
              <a:t>Pupil Voice </a:t>
            </a:r>
            <a:endParaRPr lang="en-GB" sz="4800" cap="none" dirty="0"/>
          </a:p>
        </p:txBody>
      </p:sp>
      <p:sp>
        <p:nvSpPr>
          <p:cNvPr id="3" name="Subtitle 2"/>
          <p:cNvSpPr>
            <a:spLocks noGrp="1"/>
          </p:cNvSpPr>
          <p:nvPr>
            <p:ph type="subTitle" idx="1"/>
          </p:nvPr>
        </p:nvSpPr>
        <p:spPr>
          <a:xfrm>
            <a:off x="10577945" y="5169765"/>
            <a:ext cx="1290782" cy="738699"/>
          </a:xfrm>
        </p:spPr>
        <p:txBody>
          <a:bodyPr/>
          <a:lstStyle/>
          <a:p>
            <a:r>
              <a:rPr lang="en-GB" dirty="0" smtClean="0"/>
              <a:t>FVWL RIC</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5932" y="5802963"/>
            <a:ext cx="687159" cy="603976"/>
          </a:xfrm>
          <a:prstGeom prst="rect">
            <a:avLst/>
          </a:prstGeom>
        </p:spPr>
      </p:pic>
      <p:sp>
        <p:nvSpPr>
          <p:cNvPr id="5" name="TextBox 4"/>
          <p:cNvSpPr txBox="1"/>
          <p:nvPr/>
        </p:nvSpPr>
        <p:spPr>
          <a:xfrm>
            <a:off x="9145155" y="5387474"/>
            <a:ext cx="2078181" cy="369332"/>
          </a:xfrm>
          <a:prstGeom prst="rect">
            <a:avLst/>
          </a:prstGeom>
          <a:noFill/>
        </p:spPr>
        <p:txBody>
          <a:bodyPr wrap="square" rtlCol="0">
            <a:spAutoFit/>
          </a:bodyPr>
          <a:lstStyle/>
          <a:p>
            <a:r>
              <a:rPr lang="en-GB" dirty="0" smtClean="0"/>
              <a:t>FCYP </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0530" y="5661097"/>
            <a:ext cx="1034472" cy="846766"/>
          </a:xfrm>
          <a:prstGeom prst="rect">
            <a:avLst/>
          </a:prstGeom>
        </p:spPr>
      </p:pic>
    </p:spTree>
    <p:extLst>
      <p:ext uri="{BB962C8B-B14F-4D97-AF65-F5344CB8AC3E}">
        <p14:creationId xmlns:p14="http://schemas.microsoft.com/office/powerpoint/2010/main" val="4169591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8691" y="248129"/>
            <a:ext cx="11471564" cy="6429761"/>
          </a:xfrm>
        </p:spPr>
      </p:pic>
    </p:spTree>
    <p:extLst>
      <p:ext uri="{BB962C8B-B14F-4D97-AF65-F5344CB8AC3E}">
        <p14:creationId xmlns:p14="http://schemas.microsoft.com/office/powerpoint/2010/main" val="1337472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62764" y="1183949"/>
            <a:ext cx="3539668" cy="530950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2891" y="5899019"/>
            <a:ext cx="789747" cy="6941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8419" y="5822709"/>
            <a:ext cx="1034472" cy="846766"/>
          </a:xfrm>
          <a:prstGeom prst="rect">
            <a:avLst/>
          </a:prstGeom>
        </p:spPr>
      </p:pic>
    </p:spTree>
    <p:extLst>
      <p:ext uri="{BB962C8B-B14F-4D97-AF65-F5344CB8AC3E}">
        <p14:creationId xmlns:p14="http://schemas.microsoft.com/office/powerpoint/2010/main" val="1275480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UNCRC</a:t>
            </a:r>
            <a:endParaRPr lang="en-GB" dirty="0"/>
          </a:p>
        </p:txBody>
      </p:sp>
      <p:sp>
        <p:nvSpPr>
          <p:cNvPr id="3" name="Content Placeholder 2"/>
          <p:cNvSpPr>
            <a:spLocks noGrp="1"/>
          </p:cNvSpPr>
          <p:nvPr>
            <p:ph idx="1"/>
          </p:nvPr>
        </p:nvSpPr>
        <p:spPr/>
        <p:txBody>
          <a:bodyPr>
            <a:normAutofit/>
          </a:bodyPr>
          <a:lstStyle/>
          <a:p>
            <a:r>
              <a:rPr lang="en-GB" sz="4000" dirty="0"/>
              <a:t>Article </a:t>
            </a:r>
            <a:r>
              <a:rPr lang="en-GB" sz="4000" dirty="0" smtClean="0"/>
              <a:t>12- </a:t>
            </a:r>
            <a:r>
              <a:rPr lang="en-GB" sz="4000" dirty="0"/>
              <a:t>Right to have your opinion listened to and taken seriously </a:t>
            </a:r>
          </a:p>
          <a:p>
            <a:r>
              <a:rPr lang="en-GB" sz="4000" dirty="0"/>
              <a:t>Article 28- Right to an education</a:t>
            </a:r>
          </a:p>
          <a:p>
            <a:r>
              <a:rPr lang="en-GB" sz="4000" dirty="0"/>
              <a:t>Article 29- Right to an education that develops your talents and abilities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5946" y="5834363"/>
            <a:ext cx="789747" cy="6941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7996" y="5758053"/>
            <a:ext cx="1034472" cy="846766"/>
          </a:xfrm>
          <a:prstGeom prst="rect">
            <a:avLst/>
          </a:prstGeom>
        </p:spPr>
      </p:pic>
      <p:pic>
        <p:nvPicPr>
          <p:cNvPr id="3074" name="Picture 2" descr="Strengthening Children's Rights in Scotland - UK Human Rights B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7284" y="67576"/>
            <a:ext cx="3529734" cy="211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543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we Asking about Attendance ?</a:t>
            </a:r>
            <a:endParaRPr lang="en-GB" dirty="0"/>
          </a:p>
        </p:txBody>
      </p:sp>
      <p:sp>
        <p:nvSpPr>
          <p:cNvPr id="3" name="Content Placeholder 2"/>
          <p:cNvSpPr>
            <a:spLocks noGrp="1"/>
          </p:cNvSpPr>
          <p:nvPr>
            <p:ph idx="1"/>
          </p:nvPr>
        </p:nvSpPr>
        <p:spPr/>
        <p:txBody>
          <a:bodyPr>
            <a:normAutofit/>
          </a:bodyPr>
          <a:lstStyle/>
          <a:p>
            <a:r>
              <a:rPr lang="en-GB" sz="4400" dirty="0" smtClean="0"/>
              <a:t>Attendance has dropped by 3% across Primary and Secondary schools</a:t>
            </a:r>
          </a:p>
          <a:p>
            <a:r>
              <a:rPr lang="en-GB" sz="4400" dirty="0" smtClean="0"/>
              <a:t>90% attendance across all your school years means you have missed 1 full year of school</a:t>
            </a:r>
            <a:endParaRPr lang="en-GB"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7996" y="5758053"/>
            <a:ext cx="1034472" cy="8467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5946" y="5834363"/>
            <a:ext cx="789747" cy="694146"/>
          </a:xfrm>
          <a:prstGeom prst="rect">
            <a:avLst/>
          </a:prstGeom>
        </p:spPr>
      </p:pic>
    </p:spTree>
    <p:extLst>
      <p:ext uri="{BB962C8B-B14F-4D97-AF65-F5344CB8AC3E}">
        <p14:creationId xmlns:p14="http://schemas.microsoft.com/office/powerpoint/2010/main" val="412074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4273" y="900545"/>
            <a:ext cx="9720073" cy="4922164"/>
          </a:xfrm>
        </p:spPr>
        <p:txBody>
          <a:bodyPr>
            <a:normAutofit fontScale="85000" lnSpcReduction="20000"/>
          </a:bodyPr>
          <a:lstStyle/>
          <a:p>
            <a:r>
              <a:rPr lang="en-GB" sz="3300" b="1" dirty="0"/>
              <a:t>Learning Intention-</a:t>
            </a:r>
            <a:r>
              <a:rPr lang="en-GB" sz="3300" dirty="0"/>
              <a:t> </a:t>
            </a:r>
            <a:endParaRPr lang="en-GB" sz="3300" dirty="0" smtClean="0"/>
          </a:p>
          <a:p>
            <a:r>
              <a:rPr lang="en-GB" sz="3300" dirty="0" smtClean="0"/>
              <a:t>We are learning about the reasons why children and young people have difficulty attending school and exploring what the solutions to this might be.</a:t>
            </a:r>
            <a:endParaRPr lang="en-GB" sz="3300" dirty="0"/>
          </a:p>
          <a:p>
            <a:r>
              <a:rPr lang="en-GB" sz="3300" dirty="0"/>
              <a:t>We are building upon our experience of what a group consultation is and learning how to share our views effectively</a:t>
            </a:r>
            <a:r>
              <a:rPr lang="en-GB" sz="3300" dirty="0" smtClean="0"/>
              <a:t>.</a:t>
            </a:r>
          </a:p>
          <a:p>
            <a:r>
              <a:rPr lang="en-GB" sz="3300" b="1" dirty="0"/>
              <a:t>Success Criteria-</a:t>
            </a:r>
            <a:endParaRPr lang="en-GB" sz="3300" dirty="0"/>
          </a:p>
          <a:p>
            <a:r>
              <a:rPr lang="en-GB" sz="3300" dirty="0"/>
              <a:t>I can give explanations </a:t>
            </a:r>
            <a:r>
              <a:rPr lang="en-GB" sz="3300" dirty="0" smtClean="0"/>
              <a:t>for/draw </a:t>
            </a:r>
            <a:r>
              <a:rPr lang="en-GB" sz="3300" dirty="0"/>
              <a:t>reasons why children and young people may not want to attend school </a:t>
            </a:r>
          </a:p>
          <a:p>
            <a:r>
              <a:rPr lang="en-GB" sz="3300" dirty="0"/>
              <a:t>I can give examples of what can be done to reduce absences. </a:t>
            </a:r>
          </a:p>
          <a:p>
            <a:r>
              <a:rPr lang="en-GB" sz="3300" dirty="0"/>
              <a:t>I can share my thoughts and views on attendance and communicate with others who are doing the same</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2891" y="5899019"/>
            <a:ext cx="789747" cy="6941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419" y="5822709"/>
            <a:ext cx="1034472" cy="846766"/>
          </a:xfrm>
          <a:prstGeom prst="rect">
            <a:avLst/>
          </a:prstGeom>
        </p:spPr>
      </p:pic>
    </p:spTree>
    <p:extLst>
      <p:ext uri="{BB962C8B-B14F-4D97-AF65-F5344CB8AC3E}">
        <p14:creationId xmlns:p14="http://schemas.microsoft.com/office/powerpoint/2010/main" val="1669585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FOR FVWL RIC-</a:t>
            </a:r>
            <a:endParaRPr lang="en-GB" dirty="0"/>
          </a:p>
        </p:txBody>
      </p:sp>
      <p:sp>
        <p:nvSpPr>
          <p:cNvPr id="3" name="Content Placeholder 2"/>
          <p:cNvSpPr>
            <a:spLocks noGrp="1"/>
          </p:cNvSpPr>
          <p:nvPr>
            <p:ph idx="1"/>
          </p:nvPr>
        </p:nvSpPr>
        <p:spPr>
          <a:xfrm>
            <a:off x="1024128" y="2161309"/>
            <a:ext cx="9720073" cy="4148051"/>
          </a:xfrm>
        </p:spPr>
        <p:txBody>
          <a:bodyPr>
            <a:normAutofit fontScale="92500" lnSpcReduction="20000"/>
          </a:bodyPr>
          <a:lstStyle/>
          <a:p>
            <a:r>
              <a:rPr lang="en-GB" sz="2800" b="1" dirty="0"/>
              <a:t>Learning </a:t>
            </a:r>
            <a:r>
              <a:rPr lang="en-GB" sz="2800" b="1" dirty="0" smtClean="0"/>
              <a:t>Intention</a:t>
            </a:r>
            <a:r>
              <a:rPr lang="en-GB" sz="2800" dirty="0" smtClean="0"/>
              <a:t>-</a:t>
            </a:r>
          </a:p>
          <a:p>
            <a:r>
              <a:rPr lang="en-GB" sz="2800" dirty="0" smtClean="0"/>
              <a:t>We </a:t>
            </a:r>
            <a:r>
              <a:rPr lang="en-GB" sz="2800" dirty="0"/>
              <a:t>are learning to ask for opinions and views on attendance from children and young people.</a:t>
            </a:r>
          </a:p>
          <a:p>
            <a:r>
              <a:rPr lang="en-GB" sz="2800" dirty="0" smtClean="0"/>
              <a:t>We </a:t>
            </a:r>
            <a:r>
              <a:rPr lang="en-GB" sz="2800" dirty="0"/>
              <a:t>are learning to include your ideas and thoughts in the work we do with schools to reduce the number of children and young people who are not attending school as much as they could. </a:t>
            </a:r>
          </a:p>
          <a:p>
            <a:r>
              <a:rPr lang="en-GB" sz="2800" b="1" dirty="0"/>
              <a:t>Success Criteria</a:t>
            </a:r>
            <a:r>
              <a:rPr lang="en-GB" sz="2800" dirty="0"/>
              <a:t> </a:t>
            </a:r>
            <a:r>
              <a:rPr lang="en-GB" sz="2800" dirty="0" smtClean="0"/>
              <a:t>–</a:t>
            </a:r>
          </a:p>
          <a:p>
            <a:r>
              <a:rPr lang="en-GB" sz="2800" dirty="0" smtClean="0"/>
              <a:t>We </a:t>
            </a:r>
            <a:r>
              <a:rPr lang="en-GB" sz="2800" dirty="0"/>
              <a:t>can discover your thoughts and ideas on school absences and we can share these views to influence attendance improvements. </a:t>
            </a:r>
          </a:p>
          <a:p>
            <a:r>
              <a:rPr lang="en-GB" sz="2800" dirty="0"/>
              <a:t>We can measure if these ideas improve attendance.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2891" y="5899019"/>
            <a:ext cx="789747" cy="6941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6530" y="5822709"/>
            <a:ext cx="1034472" cy="846766"/>
          </a:xfrm>
          <a:prstGeom prst="rect">
            <a:avLst/>
          </a:prstGeom>
        </p:spPr>
      </p:pic>
    </p:spTree>
    <p:extLst>
      <p:ext uri="{BB962C8B-B14F-4D97-AF65-F5344CB8AC3E}">
        <p14:creationId xmlns:p14="http://schemas.microsoft.com/office/powerpoint/2010/main" val="3482401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Ideas</a:t>
            </a:r>
            <a:endParaRPr lang="en-GB" dirty="0"/>
          </a:p>
        </p:txBody>
      </p:sp>
      <p:sp>
        <p:nvSpPr>
          <p:cNvPr id="3" name="Content Placeholder 2"/>
          <p:cNvSpPr>
            <a:spLocks noGrp="1"/>
          </p:cNvSpPr>
          <p:nvPr>
            <p:ph idx="1"/>
          </p:nvPr>
        </p:nvSpPr>
        <p:spPr>
          <a:xfrm>
            <a:off x="1679910" y="2084832"/>
            <a:ext cx="9720073" cy="4023360"/>
          </a:xfrm>
        </p:spPr>
        <p:txBody>
          <a:bodyPr>
            <a:normAutofit/>
          </a:bodyPr>
          <a:lstStyle/>
          <a:p>
            <a:pPr marL="0" indent="0">
              <a:buNone/>
            </a:pPr>
            <a:r>
              <a:rPr lang="en-GB" sz="3600" dirty="0" smtClean="0"/>
              <a:t>While completing today’s task, think about the Learning Intentions and Success Criteria.</a:t>
            </a:r>
          </a:p>
          <a:p>
            <a:pPr marL="0" indent="0">
              <a:buNone/>
            </a:pPr>
            <a:r>
              <a:rPr lang="en-GB" sz="3600" dirty="0" smtClean="0"/>
              <a:t>Are there any you want to add or change?</a:t>
            </a:r>
            <a:endParaRPr lang="en-GB"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581" y="4184581"/>
            <a:ext cx="1700365" cy="21247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6530" y="5822709"/>
            <a:ext cx="1034472" cy="8467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2891" y="5899019"/>
            <a:ext cx="789747" cy="694146"/>
          </a:xfrm>
          <a:prstGeom prst="rect">
            <a:avLst/>
          </a:prstGeom>
        </p:spPr>
      </p:pic>
    </p:spTree>
    <p:extLst>
      <p:ext uri="{BB962C8B-B14F-4D97-AF65-F5344CB8AC3E}">
        <p14:creationId xmlns:p14="http://schemas.microsoft.com/office/powerpoint/2010/main" val="2265863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will your ideas go?</a:t>
            </a:r>
            <a:endParaRPr lang="en-GB" dirty="0"/>
          </a:p>
        </p:txBody>
      </p:sp>
      <p:sp>
        <p:nvSpPr>
          <p:cNvPr id="3" name="Content Placeholder 2"/>
          <p:cNvSpPr>
            <a:spLocks noGrp="1"/>
          </p:cNvSpPr>
          <p:nvPr>
            <p:ph idx="1"/>
          </p:nvPr>
        </p:nvSpPr>
        <p:spPr/>
        <p:txBody>
          <a:bodyPr>
            <a:normAutofit/>
          </a:bodyPr>
          <a:lstStyle/>
          <a:p>
            <a:r>
              <a:rPr lang="en-GB" sz="3200" dirty="0" smtClean="0"/>
              <a:t>Your thoughts and views will be shared across Scotland as they will be posted on our RIC site called The </a:t>
            </a:r>
            <a:r>
              <a:rPr lang="en-GB" sz="3200" dirty="0"/>
              <a:t>I</a:t>
            </a:r>
            <a:r>
              <a:rPr lang="en-GB" sz="3200" dirty="0" smtClean="0"/>
              <a:t>nspiration Hub. They will be used in Falkirk to help staff in education to shape their support when promoting positive attendance in schools.</a:t>
            </a:r>
          </a:p>
          <a:p>
            <a:r>
              <a:rPr lang="en-GB" sz="3200" dirty="0" smtClean="0"/>
              <a:t>Your ideas are the most important ones that we can gather as you can tell us exactly what matters to you most. </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6530" y="5822709"/>
            <a:ext cx="1034472" cy="8467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2891" y="5899019"/>
            <a:ext cx="789747" cy="694146"/>
          </a:xfrm>
          <a:prstGeom prst="rect">
            <a:avLst/>
          </a:prstGeom>
        </p:spPr>
      </p:pic>
    </p:spTree>
    <p:extLst>
      <p:ext uri="{BB962C8B-B14F-4D97-AF65-F5344CB8AC3E}">
        <p14:creationId xmlns:p14="http://schemas.microsoft.com/office/powerpoint/2010/main" val="1426021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083576">
            <a:off x="3507363" y="2344313"/>
            <a:ext cx="5036532" cy="7123809"/>
          </a:xfrm>
          <a:prstGeom prst="rect">
            <a:avLst/>
          </a:prstGeom>
        </p:spPr>
      </p:pic>
      <p:sp>
        <p:nvSpPr>
          <p:cNvPr id="2" name="Title 1"/>
          <p:cNvSpPr>
            <a:spLocks noGrp="1"/>
          </p:cNvSpPr>
          <p:nvPr>
            <p:ph type="title"/>
          </p:nvPr>
        </p:nvSpPr>
        <p:spPr/>
        <p:txBody>
          <a:bodyPr/>
          <a:lstStyle/>
          <a:p>
            <a:r>
              <a:rPr lang="en-GB" dirty="0" smtClean="0"/>
              <a:t>Task- Early and First Level</a:t>
            </a:r>
            <a:endParaRPr lang="en-GB" dirty="0"/>
          </a:p>
        </p:txBody>
      </p:sp>
      <p:sp>
        <p:nvSpPr>
          <p:cNvPr id="5" name="Content Placeholder 4"/>
          <p:cNvSpPr>
            <a:spLocks noGrp="1"/>
          </p:cNvSpPr>
          <p:nvPr>
            <p:ph idx="1"/>
          </p:nvPr>
        </p:nvSpPr>
        <p:spPr>
          <a:xfrm>
            <a:off x="883920" y="1686560"/>
            <a:ext cx="10769600" cy="4622800"/>
          </a:xfrm>
        </p:spPr>
        <p:txBody>
          <a:bodyPr/>
          <a:lstStyle/>
          <a:p>
            <a:r>
              <a:rPr lang="en-GB" b="1" dirty="0"/>
              <a:t>Drawing – Draw </a:t>
            </a:r>
            <a:r>
              <a:rPr lang="en-GB" b="1" dirty="0" smtClean="0"/>
              <a:t>a school that </a:t>
            </a:r>
            <a:r>
              <a:rPr lang="en-GB" b="1" dirty="0"/>
              <a:t>all children would want </a:t>
            </a:r>
            <a:r>
              <a:rPr lang="en-GB" b="1" dirty="0" smtClean="0"/>
              <a:t>to come to.</a:t>
            </a:r>
          </a:p>
          <a:p>
            <a:pPr marL="0" indent="0">
              <a:buNone/>
            </a:pPr>
            <a:r>
              <a:rPr lang="en-GB" b="1" dirty="0"/>
              <a:t> </a:t>
            </a:r>
            <a:r>
              <a:rPr lang="en-GB" b="1" dirty="0" smtClean="0"/>
              <a:t>    Remember</a:t>
            </a:r>
          </a:p>
          <a:p>
            <a:r>
              <a:rPr lang="en-GB" b="1" dirty="0" smtClean="0"/>
              <a:t>👆🏽some </a:t>
            </a:r>
            <a:r>
              <a:rPr lang="en-GB" b="1" dirty="0"/>
              <a:t>children are anxious </a:t>
            </a:r>
            <a:endParaRPr lang="en-GB" b="1" dirty="0" smtClean="0"/>
          </a:p>
          <a:p>
            <a:r>
              <a:rPr lang="en-GB" b="1" dirty="0"/>
              <a:t>👆🏽</a:t>
            </a:r>
            <a:r>
              <a:rPr lang="en-GB" b="1" dirty="0" smtClean="0"/>
              <a:t>some </a:t>
            </a:r>
            <a:r>
              <a:rPr lang="en-GB" b="1" dirty="0"/>
              <a:t>children want to stay with their </a:t>
            </a:r>
            <a:r>
              <a:rPr lang="en-GB" b="1" dirty="0" smtClean="0"/>
              <a:t>parents</a:t>
            </a:r>
          </a:p>
          <a:p>
            <a:r>
              <a:rPr lang="en-GB" b="1" dirty="0"/>
              <a:t>👆🏽</a:t>
            </a:r>
            <a:r>
              <a:rPr lang="en-GB" b="1" dirty="0" smtClean="0"/>
              <a:t>some </a:t>
            </a:r>
            <a:r>
              <a:rPr lang="en-GB" b="1" dirty="0"/>
              <a:t>children want to stay at home to </a:t>
            </a:r>
            <a:r>
              <a:rPr lang="en-GB" b="1" dirty="0" smtClean="0"/>
              <a:t>play</a:t>
            </a:r>
          </a:p>
          <a:p>
            <a:r>
              <a:rPr lang="en-GB" b="1" dirty="0"/>
              <a:t>👆🏽</a:t>
            </a:r>
            <a:r>
              <a:rPr lang="en-GB" b="1" dirty="0" smtClean="0"/>
              <a:t>some </a:t>
            </a:r>
            <a:r>
              <a:rPr lang="en-GB" b="1" dirty="0"/>
              <a:t>want to </a:t>
            </a:r>
            <a:r>
              <a:rPr lang="en-GB" b="1" dirty="0" smtClean="0"/>
              <a:t>play outside</a:t>
            </a:r>
            <a:endParaRPr lang="en-GB" dirty="0"/>
          </a:p>
          <a:p>
            <a:r>
              <a:rPr lang="en-GB" b="1" dirty="0"/>
              <a:t>Are there any things in school that put you off coming in? Draw these on the back of your paper.</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2891" y="5899019"/>
            <a:ext cx="789747" cy="69414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7293" y="5885977"/>
            <a:ext cx="1034472" cy="846766"/>
          </a:xfrm>
          <a:prstGeom prst="rect">
            <a:avLst/>
          </a:prstGeom>
        </p:spPr>
      </p:pic>
    </p:spTree>
    <p:extLst>
      <p:ext uri="{BB962C8B-B14F-4D97-AF65-F5344CB8AC3E}">
        <p14:creationId xmlns:p14="http://schemas.microsoft.com/office/powerpoint/2010/main" val="2047480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244606"/>
            <a:ext cx="9720072" cy="1499616"/>
          </a:xfrm>
        </p:spPr>
        <p:txBody>
          <a:bodyPr/>
          <a:lstStyle/>
          <a:p>
            <a:r>
              <a:rPr lang="en-GB" dirty="0" smtClean="0"/>
              <a:t>Task- Second Level and Above</a:t>
            </a:r>
            <a:endParaRPr lang="en-GB" dirty="0"/>
          </a:p>
        </p:txBody>
      </p:sp>
      <p:sp>
        <p:nvSpPr>
          <p:cNvPr id="5" name="Content Placeholder 4"/>
          <p:cNvSpPr>
            <a:spLocks noGrp="1"/>
          </p:cNvSpPr>
          <p:nvPr>
            <p:ph idx="1"/>
          </p:nvPr>
        </p:nvSpPr>
        <p:spPr>
          <a:xfrm>
            <a:off x="757382" y="1411004"/>
            <a:ext cx="10160000" cy="4870583"/>
          </a:xfrm>
        </p:spPr>
        <p:txBody>
          <a:bodyPr>
            <a:normAutofit/>
          </a:bodyPr>
          <a:lstStyle/>
          <a:p>
            <a:r>
              <a:rPr lang="en-GB" b="1" dirty="0" err="1"/>
              <a:t>Jamboard</a:t>
            </a:r>
            <a:r>
              <a:rPr lang="en-GB" dirty="0"/>
              <a:t>- </a:t>
            </a:r>
            <a:r>
              <a:rPr lang="en-GB" dirty="0" smtClean="0"/>
              <a:t>You can choose to answer all or just some of the questions.</a:t>
            </a:r>
          </a:p>
          <a:p>
            <a:r>
              <a:rPr lang="en-GB" dirty="0" smtClean="0"/>
              <a:t>Verbal – record on your iPad/device</a:t>
            </a:r>
            <a:endParaRPr lang="en-GB" dirty="0"/>
          </a:p>
          <a:p>
            <a:pPr marL="0" indent="0">
              <a:buNone/>
            </a:pPr>
            <a:r>
              <a:rPr lang="en-GB" dirty="0"/>
              <a:t> </a:t>
            </a:r>
            <a:r>
              <a:rPr lang="en-GB" dirty="0" smtClean="0"/>
              <a:t>Written- </a:t>
            </a:r>
            <a:r>
              <a:rPr lang="en-GB" dirty="0" err="1" smtClean="0"/>
              <a:t>Jamboard</a:t>
            </a:r>
            <a:r>
              <a:rPr lang="en-GB" dirty="0" smtClean="0"/>
              <a:t> Sticky Notes</a:t>
            </a:r>
          </a:p>
          <a:p>
            <a:r>
              <a:rPr lang="en-GB" dirty="0" smtClean="0"/>
              <a:t>Drawing- On paper – use the questions from the </a:t>
            </a:r>
            <a:r>
              <a:rPr lang="en-GB" dirty="0" err="1" smtClean="0"/>
              <a:t>Jamboard</a:t>
            </a:r>
            <a:endParaRPr lang="en-GB" dirty="0" smtClean="0"/>
          </a:p>
          <a:p>
            <a:endParaRPr lang="en-GB" u="sng" dirty="0"/>
          </a:p>
          <a:p>
            <a:endParaRPr lang="en-GB" u="sng" dirty="0" smtClean="0"/>
          </a:p>
          <a:p>
            <a:endParaRPr lang="en-GB" u="sng" dirty="0"/>
          </a:p>
          <a:p>
            <a:pPr marL="0" indent="0" algn="ctr">
              <a:buNone/>
            </a:pPr>
            <a:r>
              <a:rPr lang="en-GB" dirty="0">
                <a:hlinkClick r:id="rId2"/>
              </a:rPr>
              <a:t>https://</a:t>
            </a:r>
            <a:r>
              <a:rPr lang="en-GB" dirty="0" smtClean="0">
                <a:hlinkClick r:id="rId2"/>
              </a:rPr>
              <a:t>jamboard.google.com/d/1FrstlY6q2n8VZ8bBbd9PMOrVDhNKSAY3mvb5mRrf3Tw/edit?usp=sharing</a:t>
            </a:r>
            <a:endParaRPr lang="en-GB" dirty="0" smtClean="0"/>
          </a:p>
          <a:p>
            <a:pPr marL="0" indent="0" algn="ctr">
              <a:buNone/>
            </a:pP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2891" y="5899019"/>
            <a:ext cx="789747" cy="69414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8419" y="5822709"/>
            <a:ext cx="1034472" cy="84676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5778" y="-18473"/>
            <a:ext cx="3151588" cy="4821382"/>
          </a:xfrm>
          <a:prstGeom prst="rect">
            <a:avLst/>
          </a:prstGeom>
        </p:spPr>
      </p:pic>
    </p:spTree>
    <p:extLst>
      <p:ext uri="{BB962C8B-B14F-4D97-AF65-F5344CB8AC3E}">
        <p14:creationId xmlns:p14="http://schemas.microsoft.com/office/powerpoint/2010/main" val="11410385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174</TotalTime>
  <Words>478</Words>
  <Application>Microsoft Office PowerPoint</Application>
  <PresentationFormat>Widescreen</PresentationFormat>
  <Paragraphs>48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Tw Cen MT</vt:lpstr>
      <vt:lpstr>Tw Cen MT Condensed</vt:lpstr>
      <vt:lpstr>Wingdings 3</vt:lpstr>
      <vt:lpstr>Integral</vt:lpstr>
      <vt:lpstr>Pupil Voice </vt:lpstr>
      <vt:lpstr>UNCRC</vt:lpstr>
      <vt:lpstr>Why are we Asking about Attendance ?</vt:lpstr>
      <vt:lpstr>PowerPoint Presentation</vt:lpstr>
      <vt:lpstr>FOR FVWL RIC-</vt:lpstr>
      <vt:lpstr>Your Ideas</vt:lpstr>
      <vt:lpstr>Where will your ideas go?</vt:lpstr>
      <vt:lpstr>Task- Early and First Level</vt:lpstr>
      <vt:lpstr>Task- Second Level and Above</vt:lpstr>
      <vt:lpstr>PowerPoint Presentation</vt:lpstr>
      <vt:lpstr>Thank you </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Voice</dc:title>
  <dc:creator>Mrs Bell</dc:creator>
  <cp:lastModifiedBy>Julie.Bell</cp:lastModifiedBy>
  <cp:revision>22</cp:revision>
  <dcterms:created xsi:type="dcterms:W3CDTF">2023-04-27T14:38:40Z</dcterms:created>
  <dcterms:modified xsi:type="dcterms:W3CDTF">2023-06-21T09:34:58Z</dcterms:modified>
</cp:coreProperties>
</file>