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84" r:id="rId20"/>
    <p:sldId id="276" r:id="rId21"/>
    <p:sldId id="277" r:id="rId22"/>
    <p:sldId id="278" r:id="rId23"/>
    <p:sldId id="279" r:id="rId24"/>
    <p:sldId id="280" r:id="rId25"/>
    <p:sldId id="282" r:id="rId26"/>
    <p:sldId id="283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PqTXK6vOT2cxSOxmbtVSdushG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076E78-E63B-4F32-8F0D-5F5D051506F7}">
  <a:tblStyle styleId="{F1076E78-E63B-4F32-8F0D-5F5D051506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6E7"/>
          </a:solidFill>
        </a:fill>
      </a:tcStyle>
    </a:wholeTbl>
    <a:band1H>
      <a:tcTxStyle/>
      <a:tcStyle>
        <a:tcBdr/>
        <a:fill>
          <a:solidFill>
            <a:srgbClr val="DDEC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DEC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5" name="Google Shape;2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0" name="Google Shape;2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0" name="Google Shape;27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1" name="Google Shape;31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7" name="Google Shape;32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3" name="Google Shape;3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1" name="Google Shape;3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8" name="Google Shape;34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5" name="Google Shape;35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1" name="Google Shape;36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7" name="Google Shape;37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3" name="Google Shape;38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4" name="Google Shape;1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2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7;p28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2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22" name="Google Shape;22;p28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3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3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3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3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38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8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3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5" name="Google Shape;95;p3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6" name="Google Shape;96;p3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3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3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3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3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2" name="Google Shape;52;p3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p3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3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3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3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3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3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64" name="Google Shape;64;p3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67;p35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68;p35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3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76;p36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77;p36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</p:sp>
      <p:sp>
        <p:nvSpPr>
          <p:cNvPr id="79" name="Google Shape;79;p36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3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3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7;p27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8;p2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7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2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2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cxnSp>
        <p:nvCxnSpPr>
          <p:cNvPr id="13" name="Google Shape;13;p27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card/162365865442934784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zut66oy4h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entimeter.com/app/presentation/alwppyeh2d1xa8f6mvwh1xchvmwmwws6/i21szpa6pufv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hinglink.com/card/1623658654429347842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hools.westsussex.gov.uk/Page/10483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uhr5me3s5p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entimeter.com/app/presentation/alehmhaduhnwt1kmdwse6jsn6ncz4jc8/cagvqzzj2fuo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GB" dirty="0"/>
              <a:t>Supporting attendance through effective assessment</a:t>
            </a:r>
            <a:endParaRPr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 dirty="0"/>
              <a:t>HEATHER MCLEAN, STIRLING EDUCATIONAL PSYCHOLOGY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en-GB" dirty="0"/>
              <a:t>JACQUI WARD, EDUCATION SCOTLAND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680" y="411450"/>
            <a:ext cx="731583" cy="6950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"/>
          <p:cNvSpPr txBox="1">
            <a:spLocks noGrp="1"/>
          </p:cNvSpPr>
          <p:nvPr>
            <p:ph type="title"/>
          </p:nvPr>
        </p:nvSpPr>
        <p:spPr>
          <a:xfrm>
            <a:off x="1097280" y="258028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Early intervention and prevention</a:t>
            </a:r>
            <a:endParaRPr dirty="0"/>
          </a:p>
        </p:txBody>
      </p:sp>
      <p:sp>
        <p:nvSpPr>
          <p:cNvPr id="212" name="Google Shape;212;p10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LOOKING AT DATA</a:t>
            </a:r>
            <a:endParaRPr dirty="0"/>
          </a:p>
        </p:txBody>
      </p:sp>
      <p:sp>
        <p:nvSpPr>
          <p:cNvPr id="213" name="Google Shape;213;p10"/>
          <p:cNvSpPr txBox="1">
            <a:spLocks noGrp="1"/>
          </p:cNvSpPr>
          <p:nvPr>
            <p:ph type="body" idx="2"/>
          </p:nvPr>
        </p:nvSpPr>
        <p:spPr>
          <a:xfrm>
            <a:off x="1097280" y="2553759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Considering thresholds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Exploring patterns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Looking through a variety of lenses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</p:txBody>
      </p:sp>
      <p:grpSp>
        <p:nvGrpSpPr>
          <p:cNvPr id="214" name="Google Shape;214;p10"/>
          <p:cNvGrpSpPr/>
          <p:nvPr/>
        </p:nvGrpSpPr>
        <p:grpSpPr>
          <a:xfrm>
            <a:off x="6786546" y="1899547"/>
            <a:ext cx="4027520" cy="4007801"/>
            <a:chOff x="568308" y="53495"/>
            <a:chExt cx="4027520" cy="4007801"/>
          </a:xfrm>
        </p:grpSpPr>
        <p:sp>
          <p:nvSpPr>
            <p:cNvPr id="215" name="Google Shape;215;p10"/>
            <p:cNvSpPr/>
            <p:nvPr/>
          </p:nvSpPr>
          <p:spPr>
            <a:xfrm>
              <a:off x="924953" y="267475"/>
              <a:ext cx="3456609" cy="3456609"/>
            </a:xfrm>
            <a:prstGeom prst="pie">
              <a:avLst>
                <a:gd name="adj1" fmla="val 16200000"/>
                <a:gd name="adj2" fmla="val 180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216;p10"/>
            <p:cNvSpPr txBox="1"/>
            <p:nvPr/>
          </p:nvSpPr>
          <p:spPr>
            <a:xfrm>
              <a:off x="2746668" y="999947"/>
              <a:ext cx="1234503" cy="10287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ASN</a:t>
              </a:r>
              <a:endParaRPr sz="2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853763" y="390926"/>
              <a:ext cx="3456609" cy="3456609"/>
            </a:xfrm>
            <a:prstGeom prst="pie">
              <a:avLst>
                <a:gd name="adj1" fmla="val 1800000"/>
                <a:gd name="adj2" fmla="val 900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10"/>
            <p:cNvSpPr txBox="1"/>
            <p:nvPr/>
          </p:nvSpPr>
          <p:spPr>
            <a:xfrm>
              <a:off x="1676766" y="2633607"/>
              <a:ext cx="1851754" cy="905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Vulnerable groups</a:t>
              </a:r>
              <a:endParaRPr sz="2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782574" y="267475"/>
              <a:ext cx="3456609" cy="3456609"/>
            </a:xfrm>
            <a:prstGeom prst="pie">
              <a:avLst>
                <a:gd name="adj1" fmla="val 9000000"/>
                <a:gd name="adj2" fmla="val 1620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220;p10"/>
            <p:cNvSpPr txBox="1"/>
            <p:nvPr/>
          </p:nvSpPr>
          <p:spPr>
            <a:xfrm>
              <a:off x="1182964" y="999947"/>
              <a:ext cx="1234503" cy="10287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825" tIns="36825" rIns="36825" bIns="368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Poverty</a:t>
              </a:r>
              <a:endParaRPr sz="2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711258" y="53495"/>
              <a:ext cx="3884570" cy="388457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91" y="4067"/>
                  </a:moveTo>
                  <a:lnTo>
                    <a:pt x="59991" y="4067"/>
                  </a:lnTo>
                  <a:cubicBezTo>
                    <a:pt x="79078" y="4064"/>
                    <a:pt x="96849" y="13795"/>
                    <a:pt x="107129" y="29878"/>
                  </a:cubicBezTo>
                  <a:cubicBezTo>
                    <a:pt x="117408" y="45960"/>
                    <a:pt x="118776" y="66175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382" y="65011"/>
                    <a:pt x="111022" y="47127"/>
                    <a:pt x="101838" y="32932"/>
                  </a:cubicBezTo>
                  <a:cubicBezTo>
                    <a:pt x="92654" y="18737"/>
                    <a:pt x="76899" y="10167"/>
                    <a:pt x="59992" y="10169"/>
                  </a:cubicBezTo>
                  <a:close/>
                </a:path>
              </a:pathLst>
            </a:custGeom>
            <a:gradFill>
              <a:gsLst>
                <a:gs pos="0">
                  <a:srgbClr val="D5E8C0"/>
                </a:gs>
                <a:gs pos="45000">
                  <a:srgbClr val="DDEECE"/>
                </a:gs>
                <a:gs pos="100000">
                  <a:srgbClr val="E3F5D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639783" y="176726"/>
              <a:ext cx="3884570" cy="388457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435" y="87973"/>
                  </a:moveTo>
                  <a:cubicBezTo>
                    <a:pt x="98891" y="104498"/>
                    <a:pt x="81581" y="115017"/>
                    <a:pt x="62518" y="115876"/>
                  </a:cubicBezTo>
                  <a:cubicBezTo>
                    <a:pt x="43454" y="116735"/>
                    <a:pt x="25269" y="107816"/>
                    <a:pt x="14277" y="92216"/>
                  </a:cubicBezTo>
                  <a:lnTo>
                    <a:pt x="10766" y="94244"/>
                  </a:lnTo>
                  <a:lnTo>
                    <a:pt x="14207" y="86447"/>
                  </a:lnTo>
                  <a:lnTo>
                    <a:pt x="23095" y="87124"/>
                  </a:lnTo>
                  <a:lnTo>
                    <a:pt x="19585" y="89151"/>
                  </a:lnTo>
                  <a:cubicBezTo>
                    <a:pt x="29474" y="102860"/>
                    <a:pt x="45637" y="110621"/>
                    <a:pt x="62519" y="109767"/>
                  </a:cubicBezTo>
                  <a:cubicBezTo>
                    <a:pt x="79400" y="108913"/>
                    <a:pt x="94697" y="99559"/>
                    <a:pt x="103151" y="84922"/>
                  </a:cubicBezTo>
                  <a:close/>
                </a:path>
              </a:pathLst>
            </a:custGeom>
            <a:gradFill>
              <a:gsLst>
                <a:gs pos="0">
                  <a:srgbClr val="D5E8C0"/>
                </a:gs>
                <a:gs pos="45000">
                  <a:srgbClr val="DDEECE"/>
                </a:gs>
                <a:gs pos="100000">
                  <a:srgbClr val="E3F5D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568308" y="53495"/>
              <a:ext cx="3884570" cy="388457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61" y="87966"/>
                  </a:moveTo>
                  <a:cubicBezTo>
                    <a:pt x="2017" y="71436"/>
                    <a:pt x="1562" y="51181"/>
                    <a:pt x="10353" y="34238"/>
                  </a:cubicBezTo>
                  <a:cubicBezTo>
                    <a:pt x="19144" y="17296"/>
                    <a:pt x="35968" y="6007"/>
                    <a:pt x="54979" y="4293"/>
                  </a:cubicBezTo>
                  <a:lnTo>
                    <a:pt x="54979" y="239"/>
                  </a:lnTo>
                  <a:lnTo>
                    <a:pt x="60009" y="7118"/>
                  </a:lnTo>
                  <a:lnTo>
                    <a:pt x="54977" y="14476"/>
                  </a:lnTo>
                  <a:lnTo>
                    <a:pt x="54978" y="10423"/>
                  </a:lnTo>
                  <a:cubicBezTo>
                    <a:pt x="38157" y="12127"/>
                    <a:pt x="23347" y="22244"/>
                    <a:pt x="15643" y="37294"/>
                  </a:cubicBezTo>
                  <a:cubicBezTo>
                    <a:pt x="7939" y="52344"/>
                    <a:pt x="8392" y="70273"/>
                    <a:pt x="16845" y="84915"/>
                  </a:cubicBezTo>
                  <a:close/>
                </a:path>
              </a:pathLst>
            </a:custGeom>
            <a:gradFill>
              <a:gsLst>
                <a:gs pos="0">
                  <a:srgbClr val="D5E8C0"/>
                </a:gs>
                <a:gs pos="45000">
                  <a:srgbClr val="DDEECE"/>
                </a:gs>
                <a:gs pos="100000">
                  <a:srgbClr val="E3F5D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pic>
        <p:nvPicPr>
          <p:cNvPr id="224" name="Google Shape;22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7776" y="4045452"/>
            <a:ext cx="1085850" cy="145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33314" y="368435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Early intervention and prevention</a:t>
            </a:r>
            <a:endParaRPr dirty="0"/>
          </a:p>
        </p:txBody>
      </p:sp>
      <p:sp>
        <p:nvSpPr>
          <p:cNvPr id="230" name="Google Shape;230;p11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THE SCHOOL CLIMATE</a:t>
            </a:r>
            <a:endParaRPr dirty="0"/>
          </a:p>
        </p:txBody>
      </p:sp>
      <p:sp>
        <p:nvSpPr>
          <p:cNvPr id="231" name="Google Shape;231;p11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Hearing the voices of all in the community to consider key factors including: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The </a:t>
            </a:r>
            <a:r>
              <a:rPr lang="en-GB" dirty="0" smtClean="0"/>
              <a:t>environment including felt safety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 smtClean="0"/>
              <a:t>Relationships with and among staff</a:t>
            </a:r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 smtClean="0"/>
              <a:t>Relationships among peers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Curriculum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 smtClean="0"/>
              <a:t>Participation</a:t>
            </a:r>
            <a:endParaRPr dirty="0"/>
          </a:p>
          <a:p>
            <a:pPr marL="0" lvl="0" indent="0">
              <a:spcBef>
                <a:spcPts val="1400"/>
              </a:spcBef>
              <a:buSzPts val="2000"/>
              <a:buNone/>
            </a:pPr>
            <a:r>
              <a:rPr lang="en-GB" sz="1800" dirty="0"/>
              <a:t>(e.g. see Lauchlan, 2003, Ingur et al. </a:t>
            </a:r>
            <a:r>
              <a:rPr lang="en-GB" sz="1800" dirty="0" smtClean="0"/>
              <a:t>2019,</a:t>
            </a:r>
          </a:p>
          <a:p>
            <a:pPr marL="0" lvl="0" indent="0">
              <a:spcBef>
                <a:spcPts val="1400"/>
              </a:spcBef>
              <a:buSzPts val="2000"/>
              <a:buNone/>
            </a:pPr>
            <a:r>
              <a:rPr lang="en-GB" sz="1800" dirty="0" smtClean="0"/>
              <a:t>Pellegrini, 2007, Kearney and Graczyk, 2014)</a:t>
            </a:r>
            <a:endParaRPr sz="1800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</p:txBody>
      </p:sp>
      <p:grpSp>
        <p:nvGrpSpPr>
          <p:cNvPr id="232" name="Google Shape;232;p11"/>
          <p:cNvGrpSpPr/>
          <p:nvPr/>
        </p:nvGrpSpPr>
        <p:grpSpPr>
          <a:xfrm>
            <a:off x="5471053" y="1536700"/>
            <a:ext cx="5910792" cy="4728633"/>
            <a:chOff x="810153" y="0"/>
            <a:chExt cx="5910792" cy="4728633"/>
          </a:xfrm>
        </p:grpSpPr>
        <p:sp>
          <p:nvSpPr>
            <p:cNvPr id="233" name="Google Shape;233;p11"/>
            <p:cNvSpPr/>
            <p:nvPr/>
          </p:nvSpPr>
          <p:spPr>
            <a:xfrm>
              <a:off x="810153" y="1182158"/>
              <a:ext cx="3546475" cy="3546475"/>
            </a:xfrm>
            <a:prstGeom prst="ellipse">
              <a:avLst/>
            </a:prstGeom>
            <a:solidFill>
              <a:srgbClr val="DEF1D1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1317004" y="1689008"/>
              <a:ext cx="2532774" cy="2532774"/>
            </a:xfrm>
            <a:prstGeom prst="ellipse">
              <a:avLst/>
            </a:prstGeom>
            <a:solidFill>
              <a:srgbClr val="BEE2A6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1823559" y="2195563"/>
              <a:ext cx="1519664" cy="1519664"/>
            </a:xfrm>
            <a:prstGeom prst="ellipse">
              <a:avLst/>
            </a:prstGeom>
            <a:solidFill>
              <a:srgbClr val="9ED47A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2232437" y="2613679"/>
              <a:ext cx="701907" cy="683433"/>
            </a:xfrm>
            <a:prstGeom prst="ellipse">
              <a:avLst/>
            </a:prstGeom>
            <a:solidFill>
              <a:srgbClr val="739A28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4947708" y="0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238;p11"/>
            <p:cNvSpPr txBox="1"/>
            <p:nvPr/>
          </p:nvSpPr>
          <p:spPr>
            <a:xfrm>
              <a:off x="4947708" y="0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24125" rIns="24125" bIns="241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Young people at the centre</a:t>
              </a:r>
              <a:endParaRPr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39" name="Google Shape;239;p11"/>
            <p:cNvCxnSpPr/>
            <p:nvPr/>
          </p:nvCxnSpPr>
          <p:spPr>
            <a:xfrm>
              <a:off x="4504399" y="424099"/>
              <a:ext cx="443309" cy="0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0" name="Google Shape;240;p11"/>
            <p:cNvCxnSpPr/>
            <p:nvPr/>
          </p:nvCxnSpPr>
          <p:spPr>
            <a:xfrm rot="5400000">
              <a:off x="2276030" y="703384"/>
              <a:ext cx="2506176" cy="1950561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1" name="Google Shape;241;p11"/>
            <p:cNvSpPr/>
            <p:nvPr/>
          </p:nvSpPr>
          <p:spPr>
            <a:xfrm>
              <a:off x="4947708" y="848198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242;p11"/>
            <p:cNvSpPr txBox="1"/>
            <p:nvPr/>
          </p:nvSpPr>
          <p:spPr>
            <a:xfrm>
              <a:off x="4947708" y="848198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24125" rIns="24125" bIns="241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Parents and carers</a:t>
              </a:r>
              <a:endParaRPr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3" name="Google Shape;243;p11"/>
            <p:cNvCxnSpPr/>
            <p:nvPr/>
          </p:nvCxnSpPr>
          <p:spPr>
            <a:xfrm>
              <a:off x="4504399" y="1272298"/>
              <a:ext cx="443309" cy="0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4" name="Google Shape;244;p11"/>
            <p:cNvCxnSpPr/>
            <p:nvPr/>
          </p:nvCxnSpPr>
          <p:spPr>
            <a:xfrm rot="5400000">
              <a:off x="2709882" y="1537692"/>
              <a:ext cx="2058137" cy="1527939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5" name="Google Shape;245;p11"/>
            <p:cNvSpPr/>
            <p:nvPr/>
          </p:nvSpPr>
          <p:spPr>
            <a:xfrm>
              <a:off x="4947708" y="1696397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246;p11"/>
            <p:cNvSpPr txBox="1"/>
            <p:nvPr/>
          </p:nvSpPr>
          <p:spPr>
            <a:xfrm>
              <a:off x="4947708" y="1696397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24125" rIns="24125" bIns="241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School staff</a:t>
              </a:r>
              <a:endParaRPr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7" name="Google Shape;247;p11"/>
            <p:cNvCxnSpPr/>
            <p:nvPr/>
          </p:nvCxnSpPr>
          <p:spPr>
            <a:xfrm>
              <a:off x="4504399" y="2120496"/>
              <a:ext cx="443309" cy="0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8" name="Google Shape;248;p11"/>
            <p:cNvCxnSpPr/>
            <p:nvPr/>
          </p:nvCxnSpPr>
          <p:spPr>
            <a:xfrm rot="5400000">
              <a:off x="3129844" y="2315257"/>
              <a:ext cx="1569906" cy="1179203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9" name="Google Shape;249;p11"/>
            <p:cNvSpPr/>
            <p:nvPr/>
          </p:nvSpPr>
          <p:spPr>
            <a:xfrm>
              <a:off x="4947708" y="2544596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250;p11"/>
            <p:cNvSpPr txBox="1"/>
            <p:nvPr/>
          </p:nvSpPr>
          <p:spPr>
            <a:xfrm>
              <a:off x="4947708" y="2544596"/>
              <a:ext cx="1773237" cy="8481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24125" rIns="24125" bIns="241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Partners and the wider community</a:t>
              </a:r>
              <a:endParaRPr sz="1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51" name="Google Shape;251;p11"/>
            <p:cNvCxnSpPr/>
            <p:nvPr/>
          </p:nvCxnSpPr>
          <p:spPr>
            <a:xfrm>
              <a:off x="4504399" y="2968695"/>
              <a:ext cx="443309" cy="0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2" name="Google Shape;252;p11"/>
            <p:cNvCxnSpPr/>
            <p:nvPr/>
          </p:nvCxnSpPr>
          <p:spPr>
            <a:xfrm rot="5400000">
              <a:off x="3550810" y="3095895"/>
              <a:ext cx="1079074" cy="823964"/>
            </a:xfrm>
            <a:prstGeom prst="straightConnector1">
              <a:avLst/>
            </a:prstGeom>
            <a:solidFill>
              <a:srgbClr val="98CB37"/>
            </a:solidFill>
            <a:ln w="15875" cap="flat" cmpd="sng">
              <a:solidFill>
                <a:srgbClr val="D3E7BD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" name="Rounded Rectangle 1"/>
          <p:cNvSpPr/>
          <p:nvPr/>
        </p:nvSpPr>
        <p:spPr>
          <a:xfrm>
            <a:off x="9386953" y="5128607"/>
            <a:ext cx="2255520" cy="911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Consider climate surveys</a:t>
            </a:r>
          </a:p>
          <a:p>
            <a:pPr algn="ctr"/>
            <a:r>
              <a:rPr lang="en-GB" u="sng" dirty="0">
                <a:solidFill>
                  <a:schemeClr val="tx1"/>
                </a:solidFill>
                <a:hlinkClick r:id="rId3"/>
              </a:rPr>
              <a:t>ThingLink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7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6053" y="341000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"/>
          <p:cNvSpPr txBox="1">
            <a:spLocks noGrp="1"/>
          </p:cNvSpPr>
          <p:nvPr>
            <p:ph type="title"/>
          </p:nvPr>
        </p:nvSpPr>
        <p:spPr>
          <a:xfrm>
            <a:off x="750438" y="1905196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Targeted assessment and intervention</a:t>
            </a:r>
            <a:endParaRPr dirty="0"/>
          </a:p>
        </p:txBody>
      </p:sp>
      <p:pic>
        <p:nvPicPr>
          <p:cNvPr id="3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2034" y="419235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Mentimeter - </a:t>
            </a:r>
            <a:endParaRPr dirty="0"/>
          </a:p>
        </p:txBody>
      </p:sp>
      <p:sp>
        <p:nvSpPr>
          <p:cNvPr id="263" name="Google Shape;263;p13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10000"/>
          </a:bodyPr>
          <a:lstStyle/>
          <a:p>
            <a:pPr marL="91440" lvl="0" indent="-1190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GB" sz="3000" dirty="0"/>
              <a:t>What assessment processes are you already using?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3000" dirty="0"/>
          </a:p>
          <a:p>
            <a:pPr marL="91440" lvl="0" indent="-119062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GB" sz="3000" dirty="0"/>
              <a:t>Go to menti.com</a:t>
            </a:r>
            <a:endParaRPr dirty="0"/>
          </a:p>
          <a:p>
            <a:pPr marL="91440" lvl="0" indent="-119062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GB" sz="3000" dirty="0"/>
              <a:t>Enter code </a:t>
            </a:r>
            <a:r>
              <a:rPr lang="en-GB" sz="3050" dirty="0"/>
              <a:t> </a:t>
            </a:r>
            <a:r>
              <a:rPr lang="en-GB" sz="3050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8122 4569</a:t>
            </a:r>
            <a:endParaRPr sz="305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3050" dirty="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" lvl="0" indent="-119062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Char char=" "/>
            </a:pPr>
            <a:r>
              <a:rPr lang="en-GB" sz="3000" u="sng" dirty="0">
                <a:solidFill>
                  <a:schemeClr val="hlink"/>
                </a:solidFill>
                <a:hlinkClick r:id="rId3"/>
              </a:rPr>
              <a:t>https://www.menti.com/alzut66oy4h2</a:t>
            </a:r>
            <a:endParaRPr sz="3000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3000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3000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3000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endParaRPr sz="3000" dirty="0"/>
          </a:p>
        </p:txBody>
      </p:sp>
      <p:pic>
        <p:nvPicPr>
          <p:cNvPr id="264" name="Google Shape;264;p1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913563" y="1737466"/>
            <a:ext cx="4131628" cy="4131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66333" y="2329853"/>
            <a:ext cx="1836741" cy="2365971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1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13"/>
          <p:cNvSpPr txBox="1"/>
          <p:nvPr/>
        </p:nvSpPr>
        <p:spPr>
          <a:xfrm>
            <a:off x="8875975" y="64165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 dirty="0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Assessment attendance - </a:t>
            </a:r>
            <a:r>
              <a:rPr lang="en-GB" sz="1100" u="sng" dirty="0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Mentimeter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8" name="Google Shape;255;gce563c94f6_1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045191" y="36157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4"/>
          <p:cNvSpPr txBox="1">
            <a:spLocks noGrp="1"/>
          </p:cNvSpPr>
          <p:nvPr>
            <p:ph type="title"/>
          </p:nvPr>
        </p:nvSpPr>
        <p:spPr>
          <a:xfrm>
            <a:off x="1097280" y="147327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A functional approach to assessment</a:t>
            </a:r>
            <a:endParaRPr dirty="0"/>
          </a:p>
        </p:txBody>
      </p:sp>
      <p:sp>
        <p:nvSpPr>
          <p:cNvPr id="273" name="Google Shape;273;p14"/>
          <p:cNvSpPr txBox="1">
            <a:spLocks noGrp="1"/>
          </p:cNvSpPr>
          <p:nvPr>
            <p:ph type="body" idx="1"/>
          </p:nvPr>
        </p:nvSpPr>
        <p:spPr>
          <a:xfrm>
            <a:off x="1097280" y="18838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A functional approach to non-attendance such as the model proposed by Kearney (2001) may provide a way forward.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Kearney and Silverman (1990) developed a model which suggests that the possible reasons CYPs may be reluctant to attend school can generally be categorised into four main areas:</a:t>
            </a:r>
            <a:endParaRPr dirty="0"/>
          </a:p>
        </p:txBody>
      </p:sp>
      <p:sp>
        <p:nvSpPr>
          <p:cNvPr id="274" name="Google Shape;274;p14">
            <a:hlinkClick r:id="rId3" action="ppaction://hlinksldjump"/>
          </p:cNvPr>
          <p:cNvSpPr/>
          <p:nvPr/>
        </p:nvSpPr>
        <p:spPr>
          <a:xfrm>
            <a:off x="760410" y="3389690"/>
            <a:ext cx="2520000" cy="2752487"/>
          </a:xfrm>
          <a:prstGeom prst="roundRect">
            <a:avLst>
              <a:gd name="adj" fmla="val 16667"/>
            </a:avLst>
          </a:prstGeom>
          <a:solidFill>
            <a:srgbClr val="C1DF87"/>
          </a:solidFill>
          <a:ln w="15875" cap="flat" cmpd="sng">
            <a:solidFill>
              <a:srgbClr val="C1DF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CYP wants to avoid things at school that make them feel anxious or depressed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4"/>
          <p:cNvSpPr/>
          <p:nvPr/>
        </p:nvSpPr>
        <p:spPr>
          <a:xfrm>
            <a:off x="3513348" y="3389690"/>
            <a:ext cx="2520000" cy="2752488"/>
          </a:xfrm>
          <a:prstGeom prst="roundRect">
            <a:avLst>
              <a:gd name="adj" fmla="val 16667"/>
            </a:avLst>
          </a:prstGeom>
          <a:solidFill>
            <a:srgbClr val="C1DF8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CYP wants to avoid difficult social situations or to avoid being evaluated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4"/>
          <p:cNvSpPr/>
          <p:nvPr/>
        </p:nvSpPr>
        <p:spPr>
          <a:xfrm>
            <a:off x="6126480" y="3389690"/>
            <a:ext cx="2520000" cy="27524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CYP wants to gain attention from parents / caregivers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4"/>
          <p:cNvSpPr/>
          <p:nvPr/>
        </p:nvSpPr>
        <p:spPr>
          <a:xfrm>
            <a:off x="8868618" y="3389690"/>
            <a:ext cx="2520000" cy="27524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CYP wants to gain tangible rewards outside of school 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55680" y="29302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Assessment - a dynamic process</a:t>
            </a:r>
            <a:endParaRPr dirty="0"/>
          </a:p>
        </p:txBody>
      </p:sp>
      <p:grpSp>
        <p:nvGrpSpPr>
          <p:cNvPr id="314" name="Google Shape;314;p17"/>
          <p:cNvGrpSpPr/>
          <p:nvPr/>
        </p:nvGrpSpPr>
        <p:grpSpPr>
          <a:xfrm>
            <a:off x="617107" y="3211598"/>
            <a:ext cx="10832641" cy="1909544"/>
            <a:chOff x="0" y="1579372"/>
            <a:chExt cx="10832641" cy="1909544"/>
          </a:xfrm>
        </p:grpSpPr>
        <p:sp>
          <p:nvSpPr>
            <p:cNvPr id="315" name="Google Shape;315;p17"/>
            <p:cNvSpPr/>
            <p:nvPr/>
          </p:nvSpPr>
          <p:spPr>
            <a:xfrm>
              <a:off x="0" y="1579372"/>
              <a:ext cx="2848187" cy="1708912"/>
            </a:xfrm>
            <a:prstGeom prst="roundRect">
              <a:avLst>
                <a:gd name="adj" fmla="val 10000"/>
              </a:avLst>
            </a:prstGeom>
            <a:noFill/>
            <a:ln w="158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6" name="Google Shape;316;p17"/>
            <p:cNvSpPr txBox="1"/>
            <p:nvPr/>
          </p:nvSpPr>
          <p:spPr>
            <a:xfrm>
              <a:off x="50052" y="1629424"/>
              <a:ext cx="2748083" cy="1608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Step 1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Gathering Information</a:t>
              </a:r>
              <a:endParaRPr sz="2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7"/>
            <p:cNvSpPr/>
            <p:nvPr/>
          </p:nvSpPr>
          <p:spPr>
            <a:xfrm rot="62416">
              <a:off x="3135338" y="2117255"/>
              <a:ext cx="608966" cy="7063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318;p17"/>
            <p:cNvSpPr txBox="1"/>
            <p:nvPr/>
          </p:nvSpPr>
          <p:spPr>
            <a:xfrm rot="62416">
              <a:off x="3135353" y="2256867"/>
              <a:ext cx="426276" cy="4238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3996992" y="1651950"/>
              <a:ext cx="2848187" cy="1708912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158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0" name="Google Shape;320;p17"/>
            <p:cNvSpPr txBox="1"/>
            <p:nvPr/>
          </p:nvSpPr>
          <p:spPr>
            <a:xfrm>
              <a:off x="4047044" y="1702002"/>
              <a:ext cx="2748083" cy="1608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Step 2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Clarify Function</a:t>
              </a:r>
              <a:endParaRPr sz="29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7129998" y="2153231"/>
              <a:ext cx="603815" cy="7063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8A8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2" name="Google Shape;322;p17"/>
            <p:cNvSpPr txBox="1"/>
            <p:nvPr/>
          </p:nvSpPr>
          <p:spPr>
            <a:xfrm>
              <a:off x="7129998" y="2294501"/>
              <a:ext cx="422671" cy="4238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7984454" y="1651950"/>
              <a:ext cx="2848187" cy="1708912"/>
            </a:xfrm>
            <a:prstGeom prst="roundRect">
              <a:avLst>
                <a:gd name="adj" fmla="val 10000"/>
              </a:avLst>
            </a:prstGeom>
            <a:solidFill>
              <a:schemeClr val="lt1"/>
            </a:solidFill>
            <a:ln w="158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4" name="Google Shape;324;p17"/>
            <p:cNvSpPr txBox="1"/>
            <p:nvPr/>
          </p:nvSpPr>
          <p:spPr>
            <a:xfrm>
              <a:off x="7993984" y="1880108"/>
              <a:ext cx="2748083" cy="16088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Step 3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None/>
              </a:pPr>
              <a:r>
                <a:rPr lang="en-GB" sz="29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Planning </a:t>
              </a:r>
              <a:r>
                <a:rPr lang="en-GB" sz="29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supports</a:t>
              </a:r>
              <a:endParaRPr sz="29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93382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525" y="266700"/>
            <a:ext cx="8497121" cy="598856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18"/>
          <p:cNvSpPr/>
          <p:nvPr/>
        </p:nvSpPr>
        <p:spPr>
          <a:xfrm>
            <a:off x="9829800" y="1932244"/>
            <a:ext cx="1657350" cy="26574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Keeping the young person’s voice at the centre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12994" y="337955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268646" y="5804952"/>
            <a:ext cx="2435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Scottish Government, 2022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Push and pull </a:t>
            </a:r>
            <a:r>
              <a:rPr lang="en-GB" dirty="0" smtClean="0"/>
              <a:t>factors</a:t>
            </a:r>
            <a:endParaRPr dirty="0"/>
          </a:p>
        </p:txBody>
      </p:sp>
      <p:graphicFrame>
        <p:nvGraphicFramePr>
          <p:cNvPr id="336" name="Google Shape;336;p19"/>
          <p:cNvGraphicFramePr/>
          <p:nvPr/>
        </p:nvGraphicFramePr>
        <p:xfrm>
          <a:off x="2292667" y="2428874"/>
          <a:ext cx="7667650" cy="2743230"/>
        </p:xfrm>
        <a:graphic>
          <a:graphicData uri="http://schemas.openxmlformats.org/drawingml/2006/table">
            <a:tbl>
              <a:tblPr firstRow="1" bandRow="1">
                <a:noFill/>
                <a:tableStyleId>{F1076E78-E63B-4F32-8F0D-5F5D051506F7}</a:tableStyleId>
              </a:tblPr>
              <a:tblGrid>
                <a:gridCol w="383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School 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Home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PUSH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Towards attending school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PULL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Away from school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PULL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Away from school</a:t>
                      </a:r>
                      <a:endParaRPr sz="1800" dirty="0"/>
                    </a:p>
                  </a:txBody>
                  <a:tcPr marL="91450" marR="91450" marT="45725" marB="45725">
                    <a:solidFill>
                      <a:srgbClr val="9ED4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PUSH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Towards staying at home</a:t>
                      </a:r>
                      <a:endParaRPr sz="1800" dirty="0"/>
                    </a:p>
                  </a:txBody>
                  <a:tcPr marL="91450" marR="91450" marT="45725" marB="45725">
                    <a:solidFill>
                      <a:srgbClr val="9ED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37" name="Google Shape;33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92" y="2952750"/>
            <a:ext cx="2200275" cy="2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60293" y="2714625"/>
            <a:ext cx="1845945" cy="245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255;gce563c94f6_1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155680" y="419235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629333" y="5995450"/>
            <a:ext cx="28921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e.g. West Sussex Guidance, 2022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Some ideas for </a:t>
            </a:r>
            <a:r>
              <a:rPr lang="en-GB" dirty="0" smtClean="0"/>
              <a:t>assessment with young people</a:t>
            </a:r>
            <a:endParaRPr dirty="0"/>
          </a:p>
        </p:txBody>
      </p:sp>
      <p:pic>
        <p:nvPicPr>
          <p:cNvPr id="344" name="Google Shape;344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08978" y="2066199"/>
            <a:ext cx="2095500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0"/>
          <p:cNvSpPr txBox="1">
            <a:spLocks noGrp="1"/>
          </p:cNvSpPr>
          <p:nvPr>
            <p:ph type="body" idx="2"/>
          </p:nvPr>
        </p:nvSpPr>
        <p:spPr>
          <a:xfrm>
            <a:off x="5588000" y="1845734"/>
            <a:ext cx="5669280" cy="4778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62500" lnSpcReduction="20000"/>
          </a:bodyPr>
          <a:lstStyle/>
          <a:p>
            <a:pPr marL="91440" lvl="0" indent="-1174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▪"/>
            </a:pPr>
            <a:r>
              <a:rPr lang="en-GB" sz="2900" dirty="0"/>
              <a:t>Exploring personal strengths e.g. strengths </a:t>
            </a:r>
            <a:r>
              <a:rPr lang="en-GB" sz="2900" dirty="0" smtClean="0"/>
              <a:t>cards</a:t>
            </a:r>
          </a:p>
          <a:p>
            <a:pPr marL="91440" lvl="0" indent="-1174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▪"/>
            </a:pPr>
            <a:endParaRPr lang="en-GB" sz="2900" dirty="0" smtClean="0"/>
          </a:p>
          <a:p>
            <a:pPr marL="91440" lvl="0" indent="-1174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▪"/>
            </a:pPr>
            <a:r>
              <a:rPr lang="en-GB" sz="2900" dirty="0" smtClean="0"/>
              <a:t>Myself as a learner Scale (MALS)</a:t>
            </a:r>
            <a:endParaRPr sz="2900" dirty="0"/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▪"/>
            </a:pPr>
            <a:r>
              <a:rPr lang="en-GB" sz="2900" dirty="0"/>
              <a:t>Exploring the function of non attendance </a:t>
            </a:r>
            <a:endParaRPr sz="2900" dirty="0"/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/>
              <a:t>School Refusal Assessment </a:t>
            </a:r>
            <a:r>
              <a:rPr lang="en-GB" sz="2900" dirty="0" smtClean="0"/>
              <a:t>Scale – R (C)</a:t>
            </a:r>
            <a:endParaRPr sz="2900" dirty="0"/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Particular </a:t>
            </a:r>
            <a:r>
              <a:rPr lang="en-GB" sz="2900" dirty="0"/>
              <a:t>assessments e.g. Spence Anxiety </a:t>
            </a:r>
            <a:r>
              <a:rPr lang="en-GB" sz="2900" dirty="0" smtClean="0"/>
              <a:t>Scale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Exploring risk and resilience e.g. School Wellbeing Cards (Dr J Holder)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Graphing the journey</a:t>
            </a:r>
            <a:endParaRPr sz="2900" dirty="0"/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▪"/>
            </a:pPr>
            <a:r>
              <a:rPr lang="en-GB" sz="2900" dirty="0"/>
              <a:t>Exploring the learning context</a:t>
            </a:r>
            <a:endParaRPr sz="2900" dirty="0"/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Red, amber, green timetable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Emotional thermometers/scales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Maps of school/talk though of school day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GB" sz="2900" dirty="0" smtClean="0"/>
              <a:t>Drawing the ideal school</a:t>
            </a:r>
          </a:p>
          <a:p>
            <a:pPr marL="91440" lvl="0" indent="-11747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endParaRPr lang="en-GB" dirty="0" smtClean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Noto Sans Symbols"/>
              <a:buNone/>
            </a:pPr>
            <a:endParaRPr dirty="0"/>
          </a:p>
        </p:txBody>
      </p:sp>
      <p:pic>
        <p:nvPicPr>
          <p:cNvPr id="5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19954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3570" y="4235027"/>
            <a:ext cx="1087560" cy="9992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85745" y="1927240"/>
            <a:ext cx="442017" cy="17122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57280" y="4384557"/>
            <a:ext cx="824114" cy="14168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54928" y="4734654"/>
            <a:ext cx="2976880" cy="1290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Consider carefully other Additional Support </a:t>
            </a:r>
            <a:r>
              <a:rPr lang="en-GB" dirty="0" smtClean="0">
                <a:solidFill>
                  <a:schemeClr val="accent1"/>
                </a:solidFill>
              </a:rPr>
              <a:t>Needs </a:t>
            </a:r>
            <a:r>
              <a:rPr lang="en-GB" dirty="0" smtClean="0">
                <a:solidFill>
                  <a:schemeClr val="accent1"/>
                </a:solidFill>
              </a:rPr>
              <a:t>which may impact on gathering views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ideas for assessment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Parent </a:t>
            </a:r>
            <a:r>
              <a:rPr lang="en-GB" dirty="0" smtClean="0"/>
              <a:t>versions of questionnaires e.g. SRAS-R, Spence Anxiety Scale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Round robin of staff with key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Liaison with key staff from transition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Assessments of learning to consider progress in curriculum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Analysis of school reports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School connectedness questionnaires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Key questions for parents e.g. Sunday night/Monday </a:t>
            </a:r>
            <a:r>
              <a:rPr lang="en-GB" dirty="0" smtClean="0"/>
              <a:t>morning (see Herts, 2021, Rae, 2020)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Parents as collaborators e.g. Drawing the ideal Safe School (Dudley EPS, 2020)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622" y="2004695"/>
            <a:ext cx="2200275" cy="2076450"/>
          </a:xfrm>
          <a:prstGeom prst="rect">
            <a:avLst/>
          </a:prstGeom>
        </p:spPr>
      </p:pic>
      <p:pic>
        <p:nvPicPr>
          <p:cNvPr id="1030" name="Picture 6" descr="cartoon school coloring page - Clip 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897" y="326813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9314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1297622" y="5344585"/>
            <a:ext cx="4920298" cy="9139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Consider when multiagency collaboration is needed 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The context</a:t>
            </a:r>
            <a:endParaRPr dirty="0"/>
          </a:p>
        </p:txBody>
      </p:sp>
      <p:sp>
        <p:nvSpPr>
          <p:cNvPr id="108" name="Google Shape;108;p2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WHAT IS MEANT BY SCHOOL ATTENDANCE?</a:t>
            </a:r>
            <a:endParaRPr dirty="0"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2"/>
          </p:nvPr>
        </p:nvSpPr>
        <p:spPr>
          <a:xfrm>
            <a:off x="1097280" y="2972859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en-GB" dirty="0"/>
              <a:t>Attendance is “</a:t>
            </a:r>
            <a:r>
              <a:rPr lang="en-GB" i="1" dirty="0"/>
              <a:t>participation in a programme of educational activities arranged and agreed by the school”                                                                                                               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GB" i="1" dirty="0"/>
              <a:t>                      </a:t>
            </a:r>
            <a:r>
              <a:rPr lang="en-GB" dirty="0"/>
              <a:t>Scottish Government </a:t>
            </a:r>
            <a:r>
              <a:rPr lang="en-GB" dirty="0" smtClean="0"/>
              <a:t>2007, p4</a:t>
            </a:r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endParaRPr lang="en-GB"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110" name="Google Shape;110;p2" descr="C:\Users\mcleanh\Pictures\4 pillars of inclusion.png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33093" y="2024327"/>
            <a:ext cx="3782532" cy="373221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583474" y="5756540"/>
            <a:ext cx="2481770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127000">
              <a:lnSpc>
                <a:spcPct val="90000"/>
              </a:lnSpc>
              <a:spcBef>
                <a:spcPts val="1400"/>
              </a:spcBef>
              <a:buSzPts val="2000"/>
              <a:buChar char=" "/>
            </a:pPr>
            <a:r>
              <a:rPr lang="en-GB" dirty="0"/>
              <a:t>Scottish Government, 2019</a:t>
            </a:r>
          </a:p>
        </p:txBody>
      </p:sp>
      <p:pic>
        <p:nvPicPr>
          <p:cNvPr id="7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0434" y="419235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The School Refusal Assessment Scale - Revised</a:t>
            </a:r>
            <a:endParaRPr dirty="0"/>
          </a:p>
        </p:txBody>
      </p:sp>
      <p:sp>
        <p:nvSpPr>
          <p:cNvPr id="351" name="Google Shape;351;p21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Developed </a:t>
            </a:r>
            <a:r>
              <a:rPr lang="en-GB" dirty="0" smtClean="0"/>
              <a:t>by Kearney and Silverman (1993), Revised </a:t>
            </a:r>
            <a:r>
              <a:rPr lang="en-GB" dirty="0"/>
              <a:t>Kearney and Albano (2007)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Free to access online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Has a </a:t>
            </a:r>
            <a:r>
              <a:rPr lang="en-GB" dirty="0" smtClean="0"/>
              <a:t>parent/carer </a:t>
            </a:r>
            <a:r>
              <a:rPr lang="en-GB" dirty="0"/>
              <a:t>version and young person’s version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Each statement is answered on a 6 point scale from never to always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Allows consideration of which functions are most predominant for each individual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352" name="Google Shape;35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7500" y="2388659"/>
            <a:ext cx="4912390" cy="2821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55680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 smtClean="0"/>
              <a:t>SRAS – R  </a:t>
            </a:r>
            <a:r>
              <a:rPr lang="en-GB" dirty="0"/>
              <a:t>– Some Considerations</a:t>
            </a:r>
            <a:endParaRPr dirty="0"/>
          </a:p>
        </p:txBody>
      </p:sp>
      <p:sp>
        <p:nvSpPr>
          <p:cNvPr id="358" name="Google Shape;358;p2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The language when presenting this to a young person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The importance of the conversation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Considering different views and being curious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Can be used </a:t>
            </a:r>
            <a:r>
              <a:rPr lang="en-GB" b="1" dirty="0"/>
              <a:t>as part </a:t>
            </a:r>
            <a:r>
              <a:rPr lang="en-GB" dirty="0" smtClean="0"/>
              <a:t>of </a:t>
            </a:r>
            <a:r>
              <a:rPr lang="en-GB" dirty="0"/>
              <a:t>the information gathering </a:t>
            </a:r>
            <a:r>
              <a:rPr lang="en-GB" dirty="0" smtClean="0"/>
              <a:t>process, not on it’s own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❑"/>
            </a:pPr>
            <a:r>
              <a:rPr lang="en-GB" dirty="0"/>
              <a:t>Reliability and validity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None/>
            </a:pPr>
            <a:endParaRPr dirty="0"/>
          </a:p>
        </p:txBody>
      </p:sp>
      <p:pic>
        <p:nvPicPr>
          <p:cNvPr id="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5680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What next? Planning to support assessment</a:t>
            </a:r>
            <a:endParaRPr dirty="0"/>
          </a:p>
        </p:txBody>
      </p:sp>
      <p:sp>
        <p:nvSpPr>
          <p:cNvPr id="364" name="Google Shape;364;p2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USING INFORMATION TO SUPPORT PLANNING</a:t>
            </a:r>
            <a:endParaRPr dirty="0"/>
          </a:p>
        </p:txBody>
      </p:sp>
      <p:sp>
        <p:nvSpPr>
          <p:cNvPr id="365" name="Google Shape;365;p2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Bringing together the views of everyone to formulate a plan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Ensure the plan addresses the key functions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Keep the young person at the heart of this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Think about building upon strengths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Focus on the push and pull factors to support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Keep the 5 GIRFEC questions in </a:t>
            </a:r>
            <a:r>
              <a:rPr lang="en-GB" dirty="0" smtClean="0"/>
              <a:t>mind – consider when partners are needed</a:t>
            </a:r>
            <a:endParaRPr dirty="0"/>
          </a:p>
        </p:txBody>
      </p:sp>
      <p:grpSp>
        <p:nvGrpSpPr>
          <p:cNvPr id="366" name="Google Shape;366;p23"/>
          <p:cNvGrpSpPr/>
          <p:nvPr/>
        </p:nvGrpSpPr>
        <p:grpSpPr>
          <a:xfrm>
            <a:off x="1169194" y="1895485"/>
            <a:ext cx="4175124" cy="4125691"/>
            <a:chOff x="607219" y="49433"/>
            <a:chExt cx="4175124" cy="4125691"/>
          </a:xfrm>
        </p:grpSpPr>
        <p:sp>
          <p:nvSpPr>
            <p:cNvPr id="367" name="Google Shape;367;p23"/>
            <p:cNvSpPr/>
            <p:nvPr/>
          </p:nvSpPr>
          <p:spPr>
            <a:xfrm>
              <a:off x="1656427" y="49433"/>
              <a:ext cx="2077375" cy="2087562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8" name="Google Shape;368;p23"/>
            <p:cNvSpPr txBox="1"/>
            <p:nvPr/>
          </p:nvSpPr>
          <p:spPr>
            <a:xfrm>
              <a:off x="2175771" y="1093214"/>
              <a:ext cx="1038687" cy="1043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Parents and carers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607219" y="2087562"/>
              <a:ext cx="2087562" cy="2087562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0" name="Google Shape;370;p23"/>
            <p:cNvSpPr txBox="1"/>
            <p:nvPr/>
          </p:nvSpPr>
          <p:spPr>
            <a:xfrm>
              <a:off x="1129110" y="3131343"/>
              <a:ext cx="1043781" cy="1043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School staff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23"/>
            <p:cNvSpPr/>
            <p:nvPr/>
          </p:nvSpPr>
          <p:spPr>
            <a:xfrm rot="10800000">
              <a:off x="1651000" y="2087562"/>
              <a:ext cx="2087562" cy="2087562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2" name="Google Shape;372;p23"/>
            <p:cNvSpPr txBox="1"/>
            <p:nvPr/>
          </p:nvSpPr>
          <p:spPr>
            <a:xfrm>
              <a:off x="2172890" y="2087562"/>
              <a:ext cx="1043781" cy="1043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Young person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694781" y="2087562"/>
              <a:ext cx="2087562" cy="2087562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rgbClr val="BCDE93"/>
                </a:gs>
                <a:gs pos="45000">
                  <a:srgbClr val="C8E5A5"/>
                </a:gs>
                <a:gs pos="100000">
                  <a:srgbClr val="CEEDAB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4" name="Google Shape;374;p23"/>
            <p:cNvSpPr txBox="1"/>
            <p:nvPr/>
          </p:nvSpPr>
          <p:spPr>
            <a:xfrm>
              <a:off x="3216672" y="3131343"/>
              <a:ext cx="1043781" cy="1043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Partners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4017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Discussion – Next steps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7440" y="2489200"/>
            <a:ext cx="1809750" cy="2524125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7345680" cy="4023360"/>
          </a:xfrm>
        </p:spPr>
        <p:txBody>
          <a:bodyPr/>
          <a:lstStyle/>
          <a:p>
            <a:pPr marL="114300" indent="0">
              <a:buNone/>
            </a:pPr>
            <a:r>
              <a:rPr lang="en-GB" sz="3600" dirty="0"/>
              <a:t>What is one thing you could take forward to support attendance in the context you are working in?</a:t>
            </a:r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7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154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Questions?</a:t>
            </a:r>
            <a:endParaRPr dirty="0"/>
          </a:p>
        </p:txBody>
      </p:sp>
      <p:pic>
        <p:nvPicPr>
          <p:cNvPr id="386" name="Google Shape;386;p25" descr="Question mark Computer Icons Clip art - questionnaire png download ...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40275" y="3033713"/>
            <a:ext cx="2771775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255;gce563c94f6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18354" y="419235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and Helpful Resources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84960"/>
            <a:ext cx="11582463" cy="4765040"/>
          </a:xfrm>
        </p:spPr>
        <p:txBody>
          <a:bodyPr>
            <a:noAutofit/>
          </a:bodyPr>
          <a:lstStyle/>
          <a:p>
            <a:r>
              <a:rPr lang="en-GB" sz="1400" dirty="0" smtClean="0"/>
              <a:t>Baker, M. and  Bishop, F., L. (2015</a:t>
            </a:r>
            <a:r>
              <a:rPr lang="en-GB" sz="1400" dirty="0"/>
              <a:t>) Out of school: a phenomenological exploration of extended non-attendance, Educational Psychology in Practice, 31:4, 354-368,</a:t>
            </a:r>
            <a:endParaRPr lang="en-GB" sz="1400" dirty="0" smtClean="0"/>
          </a:p>
          <a:p>
            <a:r>
              <a:rPr lang="en-GB" sz="1400" dirty="0" smtClean="0"/>
              <a:t>Dudley Educational Psychology Service (2020). Drawing the Ideal Safe School. </a:t>
            </a:r>
          </a:p>
          <a:p>
            <a:r>
              <a:rPr lang="en-GB" sz="1400" dirty="0" smtClean="0"/>
              <a:t>Elliott</a:t>
            </a:r>
            <a:r>
              <a:rPr lang="en-GB" sz="1400" dirty="0"/>
              <a:t>, J.G. and Place, M. (2019) 'Practitioner review : school refusal : developments in conceptualisation and treatment since 2000.', </a:t>
            </a:r>
            <a:r>
              <a:rPr lang="en-GB" sz="1400" i="1" dirty="0" smtClean="0"/>
              <a:t>Journal </a:t>
            </a:r>
            <a:r>
              <a:rPr lang="en-GB" sz="1400" i="1" dirty="0"/>
              <a:t>of child </a:t>
            </a:r>
            <a:r>
              <a:rPr lang="en-GB" sz="1400" i="1" dirty="0" smtClean="0"/>
              <a:t>        psychology </a:t>
            </a:r>
            <a:r>
              <a:rPr lang="en-GB" sz="1400" i="1" dirty="0"/>
              <a:t>and psychiatry.</a:t>
            </a:r>
            <a:r>
              <a:rPr lang="en-GB" sz="1400" dirty="0"/>
              <a:t>, 60 (1). pp. 4-15</a:t>
            </a:r>
            <a:r>
              <a:rPr lang="en-GB" sz="1400" dirty="0" smtClean="0"/>
              <a:t>.</a:t>
            </a:r>
            <a:endParaRPr lang="en-GB" sz="1400" i="1" dirty="0" smtClean="0"/>
          </a:p>
          <a:p>
            <a:pPr marL="114300" indent="0">
              <a:buNone/>
            </a:pPr>
            <a:r>
              <a:rPr lang="en-GB" sz="1400" i="1" dirty="0"/>
              <a:t> </a:t>
            </a:r>
            <a:r>
              <a:rPr lang="en-GB" sz="1400" i="1" dirty="0" smtClean="0"/>
              <a:t>        </a:t>
            </a:r>
            <a:r>
              <a:rPr lang="en-GB" sz="1400" dirty="0" smtClean="0"/>
              <a:t>Forth Valley Interactive Assessment Guidance Tool (2022) </a:t>
            </a:r>
            <a:r>
              <a:rPr lang="en-GB" sz="1400" u="sng" dirty="0" err="1" smtClean="0">
                <a:solidFill>
                  <a:schemeClr val="tx1"/>
                </a:solidFill>
                <a:hlinkClick r:id="rId2"/>
              </a:rPr>
              <a:t>ThingLink</a:t>
            </a:r>
            <a:endParaRPr lang="en-GB" sz="1400" dirty="0" smtClean="0"/>
          </a:p>
          <a:p>
            <a:r>
              <a:rPr lang="en-GB" sz="1400" dirty="0" err="1"/>
              <a:t>Havik</a:t>
            </a:r>
            <a:r>
              <a:rPr lang="en-GB" sz="1400" dirty="0"/>
              <a:t>, T., </a:t>
            </a:r>
            <a:r>
              <a:rPr lang="en-GB" sz="1400" dirty="0" err="1"/>
              <a:t>Bru</a:t>
            </a:r>
            <a:r>
              <a:rPr lang="en-GB" sz="1400" dirty="0"/>
              <a:t>, E., &amp; </a:t>
            </a:r>
            <a:r>
              <a:rPr lang="en-GB" sz="1400" dirty="0" err="1"/>
              <a:t>Ertesvåg</a:t>
            </a:r>
            <a:r>
              <a:rPr lang="en-GB" sz="1400" dirty="0"/>
              <a:t>, S. K. (2015). School factors associated with school refusal- and truancy-related reasons for school non-attendance. </a:t>
            </a:r>
            <a:r>
              <a:rPr lang="en-GB" sz="1400" i="1" dirty="0"/>
              <a:t>Social Psychology of Education: An International Journal, 18</a:t>
            </a:r>
            <a:r>
              <a:rPr lang="en-GB" sz="1400" dirty="0"/>
              <a:t>(2), 221–240</a:t>
            </a:r>
            <a:endParaRPr lang="en-GB" sz="1400" dirty="0" smtClean="0"/>
          </a:p>
          <a:p>
            <a:r>
              <a:rPr lang="en-GB" sz="1400" dirty="0" smtClean="0"/>
              <a:t>Hertfordshire County Council: Integrated Services for Learning. (2021). Emotionally Based School Avoidance: </a:t>
            </a:r>
            <a:r>
              <a:rPr lang="en-GB" sz="1400" dirty="0" smtClean="0"/>
              <a:t>Guidance for schools.</a:t>
            </a:r>
            <a:endParaRPr lang="en-GB" sz="1400" dirty="0" smtClean="0"/>
          </a:p>
          <a:p>
            <a:r>
              <a:rPr lang="en-GB" sz="1400" dirty="0" err="1"/>
              <a:t>Ingul</a:t>
            </a:r>
            <a:r>
              <a:rPr lang="en-GB" sz="1400" dirty="0"/>
              <a:t>, J. M., </a:t>
            </a:r>
            <a:r>
              <a:rPr lang="en-GB" sz="1400" dirty="0" err="1"/>
              <a:t>Havik</a:t>
            </a:r>
            <a:r>
              <a:rPr lang="en-GB" sz="1400" dirty="0"/>
              <a:t>, T., &amp; </a:t>
            </a:r>
            <a:r>
              <a:rPr lang="en-GB" sz="1400" dirty="0" err="1"/>
              <a:t>Heyne</a:t>
            </a:r>
            <a:r>
              <a:rPr lang="en-GB" sz="1400" dirty="0"/>
              <a:t>, D. (2019). Emerging school refusal: A school-based framework for identifying early signs and risk factors. </a:t>
            </a:r>
            <a:r>
              <a:rPr lang="en-GB" sz="1400" i="1" dirty="0"/>
              <a:t>Cognitive and </a:t>
            </a:r>
            <a:r>
              <a:rPr lang="en-GB" sz="1400" i="1" dirty="0" err="1"/>
              <a:t>Behavioral</a:t>
            </a:r>
            <a:r>
              <a:rPr lang="en-GB" sz="1400" i="1" dirty="0"/>
              <a:t> Practice</a:t>
            </a:r>
            <a:r>
              <a:rPr lang="en-GB" sz="1400" dirty="0"/>
              <a:t>, </a:t>
            </a:r>
            <a:r>
              <a:rPr lang="en-GB" sz="1400" i="1" dirty="0"/>
              <a:t>26</a:t>
            </a:r>
            <a:r>
              <a:rPr lang="en-GB" sz="1400" dirty="0"/>
              <a:t>(1), 46-62</a:t>
            </a:r>
            <a:r>
              <a:rPr lang="en-GB" sz="1400" dirty="0" smtClean="0"/>
              <a:t>.</a:t>
            </a:r>
          </a:p>
          <a:p>
            <a:r>
              <a:rPr lang="en-GB" sz="1400" dirty="0"/>
              <a:t>Kearney, C. A. (2001). </a:t>
            </a:r>
            <a:r>
              <a:rPr lang="en-GB" sz="1400" i="1" dirty="0"/>
              <a:t>School refusal </a:t>
            </a:r>
            <a:r>
              <a:rPr lang="en-GB" sz="1400" i="1" dirty="0" err="1"/>
              <a:t>behavior</a:t>
            </a:r>
            <a:r>
              <a:rPr lang="en-GB" sz="1400" i="1" dirty="0"/>
              <a:t> in youth: A functional approach to assessment and treatment.</a:t>
            </a:r>
            <a:r>
              <a:rPr lang="en-GB" sz="1400" dirty="0"/>
              <a:t> American Psychological Association</a:t>
            </a:r>
            <a:endParaRPr lang="en-GB" sz="1400" dirty="0" smtClean="0"/>
          </a:p>
          <a:p>
            <a:r>
              <a:rPr lang="en-GB" sz="1400" dirty="0" smtClean="0"/>
              <a:t>Kearney, C. A. and Albano, A M (2007). When  children refuse school: Assessment.  Oxford University Press.</a:t>
            </a:r>
          </a:p>
          <a:p>
            <a:endParaRPr lang="en-GB" sz="1400" dirty="0" smtClean="0"/>
          </a:p>
        </p:txBody>
      </p:sp>
      <p:pic>
        <p:nvPicPr>
          <p:cNvPr id="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5680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3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and Helpful Resources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560" y="1899920"/>
            <a:ext cx="10657840" cy="4202854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Kearney, C. A., &amp; </a:t>
            </a:r>
            <a:r>
              <a:rPr lang="en-GB" dirty="0" err="1"/>
              <a:t>Graczyk</a:t>
            </a:r>
            <a:r>
              <a:rPr lang="en-GB" dirty="0"/>
              <a:t>, P. (2014). A response to intervention model to promote school attendance and decrease school absenteeism. </a:t>
            </a:r>
            <a:r>
              <a:rPr lang="en-GB" i="1" dirty="0"/>
              <a:t>Child &amp; Youth Care Forum, 43</a:t>
            </a:r>
            <a:r>
              <a:rPr lang="en-GB" dirty="0"/>
              <a:t>(1), 1–25</a:t>
            </a:r>
            <a:r>
              <a:rPr lang="en-GB" dirty="0" smtClean="0"/>
              <a:t>.</a:t>
            </a:r>
          </a:p>
          <a:p>
            <a:r>
              <a:rPr lang="en-GB" dirty="0" smtClean="0"/>
              <a:t>Kearney, C. A. and Silverman, W. K (1993). Measuring the function of school refusal behaviour: The School Refusal Assessment Scale, Journal of Clinical Child Psychology, 24 (4): 235-245</a:t>
            </a:r>
            <a:endParaRPr lang="en-GB" dirty="0"/>
          </a:p>
          <a:p>
            <a:r>
              <a:rPr lang="en-GB" dirty="0" smtClean="0"/>
              <a:t>Kearney</a:t>
            </a:r>
            <a:r>
              <a:rPr lang="en-GB" dirty="0"/>
              <a:t>, C.A. and </a:t>
            </a:r>
            <a:r>
              <a:rPr lang="en-GB" dirty="0" smtClean="0"/>
              <a:t>Silverman, </a:t>
            </a:r>
            <a:r>
              <a:rPr lang="en-GB" dirty="0"/>
              <a:t>W.K. (1990) A preliminary analysis of </a:t>
            </a:r>
            <a:r>
              <a:rPr lang="en-GB" dirty="0" smtClean="0"/>
              <a:t>a functional </a:t>
            </a:r>
            <a:r>
              <a:rPr lang="en-GB" dirty="0"/>
              <a:t>model of assessment and treatment of school refusal behaviour. </a:t>
            </a:r>
            <a:r>
              <a:rPr lang="en-GB" i="1" dirty="0"/>
              <a:t>Behaviour Modification</a:t>
            </a:r>
            <a:r>
              <a:rPr lang="en-GB" dirty="0"/>
              <a:t> 14, 340-366. </a:t>
            </a:r>
            <a:endParaRPr lang="en-GB" dirty="0" smtClean="0"/>
          </a:p>
          <a:p>
            <a:r>
              <a:rPr lang="en-GB" dirty="0" smtClean="0"/>
              <a:t>Lauchlan</a:t>
            </a:r>
            <a:r>
              <a:rPr lang="en-GB" dirty="0"/>
              <a:t>, F. (2003). Responding to chronic non-attendance: A review of intervention approaches. Educational Psychology in Practice, 19(2), 133.</a:t>
            </a:r>
          </a:p>
          <a:p>
            <a:r>
              <a:rPr lang="en-GB" dirty="0"/>
              <a:t>Pellegrini, D. (2007). School non-attendance: definitions, meanings, responses, interventions. </a:t>
            </a:r>
            <a:r>
              <a:rPr lang="en-GB" i="1" dirty="0"/>
              <a:t>Educational Psychology in Practice</a:t>
            </a:r>
            <a:r>
              <a:rPr lang="en-GB" dirty="0"/>
              <a:t>, 23(1), 63-77</a:t>
            </a:r>
            <a:r>
              <a:rPr lang="en-GB" dirty="0" smtClean="0"/>
              <a:t>.</a:t>
            </a:r>
          </a:p>
          <a:p>
            <a:r>
              <a:rPr lang="en-GB" dirty="0" smtClean="0"/>
              <a:t>Rae, T. (2020). Understanding and supporting children and young people with Emotionally Based School Avoidance (EBSA)</a:t>
            </a:r>
            <a:endParaRPr lang="en-GB" dirty="0"/>
          </a:p>
          <a:p>
            <a:r>
              <a:rPr lang="en-GB" dirty="0"/>
              <a:t>Scottish Government (2022). Getting it right for every child (GIRFEC) Practice Guidance 1 – Using the National Practice Model</a:t>
            </a:r>
          </a:p>
          <a:p>
            <a:r>
              <a:rPr lang="en-GB" dirty="0"/>
              <a:t>Scottish Government (2019). Presumption to provide education in a mainstream setting: guidance.</a:t>
            </a:r>
          </a:p>
          <a:p>
            <a:r>
              <a:rPr lang="en-GB" dirty="0"/>
              <a:t>Scottish Government (2007). Included, Engaged, Involved. Part One: Attendance in Scottish Schools. </a:t>
            </a:r>
          </a:p>
          <a:p>
            <a:r>
              <a:rPr lang="en-GB" dirty="0">
                <a:solidFill>
                  <a:prstClr val="black"/>
                </a:solidFill>
              </a:rPr>
              <a:t>Thambirajah M,S., </a:t>
            </a:r>
            <a:r>
              <a:rPr lang="en-GB" dirty="0" err="1">
                <a:solidFill>
                  <a:prstClr val="black"/>
                </a:solidFill>
              </a:rPr>
              <a:t>Grandison</a:t>
            </a:r>
            <a:r>
              <a:rPr lang="en-GB" dirty="0">
                <a:solidFill>
                  <a:prstClr val="black"/>
                </a:solidFill>
              </a:rPr>
              <a:t> K.J., and De-Hayes L. (2008) Understanding School refusal: a handbook for professionals in education, Health and Social Care. Jessica Kingsley, London, UK.</a:t>
            </a:r>
          </a:p>
          <a:p>
            <a:r>
              <a:rPr lang="en-GB" dirty="0">
                <a:solidFill>
                  <a:prstClr val="black"/>
                </a:solidFill>
              </a:rPr>
              <a:t>West Sussex Council (2022). EBSA Guidance Document Updated. </a:t>
            </a:r>
            <a:r>
              <a:rPr lang="en-GB" dirty="0">
                <a:hlinkClick r:id="rId2"/>
              </a:rPr>
              <a:t>Emotionally Based School Avoidance | West Sussex Services for Schools</a:t>
            </a:r>
            <a:endParaRPr lang="en-GB" dirty="0"/>
          </a:p>
          <a:p>
            <a:endParaRPr lang="en-GB" dirty="0"/>
          </a:p>
        </p:txBody>
      </p:sp>
      <p:pic>
        <p:nvPicPr>
          <p:cNvPr id="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89474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43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Mentimeter</a:t>
            </a:r>
            <a:endParaRPr dirty="0"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863568" y="2341240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en-GB" dirty="0"/>
              <a:t>What terms do you use/have you heard to describe challenges with school attendance?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GB" dirty="0"/>
              <a:t>Go to Menti.com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GB" dirty="0"/>
              <a:t>Enter the code </a:t>
            </a:r>
            <a:r>
              <a:rPr lang="en-GB" b="1" dirty="0"/>
              <a:t>8663 3251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https://www.menti.com/aluhr5me3s5p</a:t>
            </a:r>
            <a:endParaRPr dirty="0"/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1728" y="2986082"/>
            <a:ext cx="1771650" cy="258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29500" y="2700336"/>
            <a:ext cx="3152775" cy="315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8860225" y="6364600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Attendance terms - </a:t>
            </a:r>
            <a:r>
              <a:rPr lang="en-GB" sz="1100" u="sng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Mentimeter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21968" y="541498"/>
            <a:ext cx="731583" cy="6950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Language matters – moving beyond within child models</a:t>
            </a:r>
            <a:endParaRPr dirty="0"/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dirty="0"/>
              <a:t>We need to consider: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Avoiding situating the problem within the child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Language which infers blame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Are we </a:t>
            </a:r>
            <a:r>
              <a:rPr lang="en-GB" dirty="0" smtClean="0"/>
              <a:t>pre-empting</a:t>
            </a:r>
            <a:r>
              <a:rPr lang="en-GB" dirty="0"/>
              <a:t>?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Being curious</a:t>
            </a:r>
            <a:endParaRPr dirty="0"/>
          </a:p>
          <a:p>
            <a:pPr marL="91440" lvl="0" indent="-127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dirty="0"/>
              <a:t>What do young people tell us?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en-GB" dirty="0" smtClean="0"/>
              <a:t>Baker and Bishop (2015), Elliot and Place (2019)</a:t>
            </a:r>
            <a:endParaRPr dirty="0"/>
          </a:p>
        </p:txBody>
      </p:sp>
      <p:sp>
        <p:nvSpPr>
          <p:cNvPr id="126" name="Google Shape;126;p4"/>
          <p:cNvSpPr>
            <a:spLocks noGrp="1"/>
          </p:cNvSpPr>
          <p:nvPr>
            <p:ph type="body" idx="1"/>
          </p:nvPr>
        </p:nvSpPr>
        <p:spPr>
          <a:xfrm>
            <a:off x="1097278" y="1845734"/>
            <a:ext cx="2339605" cy="1286349"/>
          </a:xfrm>
          <a:prstGeom prst="wedgeRoundRectCallout">
            <a:avLst>
              <a:gd name="adj1" fmla="val -45304"/>
              <a:gd name="adj2" fmla="val 69716"/>
              <a:gd name="adj3" fmla="val 16667"/>
            </a:avLst>
          </a:prstGeom>
          <a:solidFill>
            <a:srgbClr val="EAF5D6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rmAutofit/>
          </a:bodyPr>
          <a:lstStyle/>
          <a:p>
            <a:pPr marL="91440" lvl="0" indent="-1270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refusal behaviour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1097278" y="3857415"/>
            <a:ext cx="2197354" cy="1420220"/>
          </a:xfrm>
          <a:prstGeom prst="wedgeRoundRectCallout">
            <a:avLst>
              <a:gd name="adj1" fmla="val -45304"/>
              <a:gd name="adj2" fmla="val 69716"/>
              <a:gd name="adj3" fmla="val 16667"/>
            </a:avLst>
          </a:prstGeom>
          <a:solidFill>
            <a:srgbClr val="EAF5D6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phobia/truancy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3637236" y="2911366"/>
            <a:ext cx="2248557" cy="1387365"/>
          </a:xfrm>
          <a:prstGeom prst="wedgeRoundRectCallout">
            <a:avLst>
              <a:gd name="adj1" fmla="val -45304"/>
              <a:gd name="adj2" fmla="val 69716"/>
              <a:gd name="adj3" fmla="val 16667"/>
            </a:avLst>
          </a:prstGeom>
          <a:solidFill>
            <a:srgbClr val="EAF5D6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non attendance behaviour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0754" y="419235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A range of behaviours </a:t>
            </a:r>
            <a:r>
              <a:rPr lang="en-GB" dirty="0" smtClean="0"/>
              <a:t>observed</a:t>
            </a:r>
            <a:endParaRPr dirty="0"/>
          </a:p>
        </p:txBody>
      </p:sp>
      <p:grpSp>
        <p:nvGrpSpPr>
          <p:cNvPr id="134" name="Google Shape;134;p5"/>
          <p:cNvGrpSpPr/>
          <p:nvPr/>
        </p:nvGrpSpPr>
        <p:grpSpPr>
          <a:xfrm>
            <a:off x="606844" y="2092288"/>
            <a:ext cx="10971635" cy="3584612"/>
            <a:chOff x="660" y="319069"/>
            <a:chExt cx="10971635" cy="3584613"/>
          </a:xfrm>
        </p:grpSpPr>
        <p:sp>
          <p:nvSpPr>
            <p:cNvPr id="135" name="Google Shape;135;p5"/>
            <p:cNvSpPr/>
            <p:nvPr/>
          </p:nvSpPr>
          <p:spPr>
            <a:xfrm rot="5400000">
              <a:off x="317385" y="2173100"/>
              <a:ext cx="954024" cy="1587475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158134" y="2647413"/>
              <a:ext cx="1433182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137;p5"/>
            <p:cNvSpPr txBox="1"/>
            <p:nvPr/>
          </p:nvSpPr>
          <p:spPr>
            <a:xfrm>
              <a:off x="158134" y="2647413"/>
              <a:ext cx="1433182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Being late to school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1320904" y="2056228"/>
              <a:ext cx="270411" cy="270411"/>
            </a:xfrm>
            <a:prstGeom prst="triangle">
              <a:avLst>
                <a:gd name="adj" fmla="val 10000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139;p5"/>
            <p:cNvSpPr/>
            <p:nvPr/>
          </p:nvSpPr>
          <p:spPr>
            <a:xfrm rot="5400000">
              <a:off x="2071879" y="1738948"/>
              <a:ext cx="954024" cy="1587475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1912629" y="2213262"/>
              <a:ext cx="1433182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1912629" y="2213262"/>
              <a:ext cx="1433182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Missing a small number of lessons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3075399" y="1622077"/>
              <a:ext cx="270411" cy="270411"/>
            </a:xfrm>
            <a:prstGeom prst="triangle">
              <a:avLst>
                <a:gd name="adj" fmla="val 10000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143;p5"/>
            <p:cNvSpPr/>
            <p:nvPr/>
          </p:nvSpPr>
          <p:spPr>
            <a:xfrm rot="5400000">
              <a:off x="3826374" y="1304797"/>
              <a:ext cx="954024" cy="1587475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3646113" y="1762867"/>
              <a:ext cx="1735067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145;p5"/>
            <p:cNvSpPr txBox="1"/>
            <p:nvPr/>
          </p:nvSpPr>
          <p:spPr>
            <a:xfrm>
              <a:off x="3646113" y="1762867"/>
              <a:ext cx="1735067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Occasional absence 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school</a:t>
              </a:r>
              <a:endParaRPr dirty="0"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4829894" y="1187925"/>
              <a:ext cx="270411" cy="270411"/>
            </a:xfrm>
            <a:prstGeom prst="triangle">
              <a:avLst>
                <a:gd name="adj" fmla="val 10000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147;p5"/>
            <p:cNvSpPr/>
            <p:nvPr/>
          </p:nvSpPr>
          <p:spPr>
            <a:xfrm rot="5400000">
              <a:off x="5706161" y="745354"/>
              <a:ext cx="954024" cy="1838058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476971" y="1355687"/>
              <a:ext cx="1791706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5476971" y="1355687"/>
              <a:ext cx="1791706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Increased sporadic absence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Notable pattern of absence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6761170" y="753774"/>
              <a:ext cx="270411" cy="270411"/>
            </a:xfrm>
            <a:prstGeom prst="triangle">
              <a:avLst>
                <a:gd name="adj" fmla="val 10000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151;p5"/>
            <p:cNvSpPr/>
            <p:nvPr/>
          </p:nvSpPr>
          <p:spPr>
            <a:xfrm rot="5400000">
              <a:off x="7524131" y="436494"/>
              <a:ext cx="954024" cy="1587475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7343452" y="878320"/>
              <a:ext cx="1636665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153;p5"/>
            <p:cNvSpPr txBox="1"/>
            <p:nvPr/>
          </p:nvSpPr>
          <p:spPr>
            <a:xfrm>
              <a:off x="7343452" y="878320"/>
              <a:ext cx="1636665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Prolonged absence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8527677" y="319622"/>
              <a:ext cx="270411" cy="270411"/>
            </a:xfrm>
            <a:prstGeom prst="triangle">
              <a:avLst>
                <a:gd name="adj" fmla="val 10000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155;p5"/>
            <p:cNvSpPr/>
            <p:nvPr/>
          </p:nvSpPr>
          <p:spPr>
            <a:xfrm rot="5400000">
              <a:off x="9481505" y="-217697"/>
              <a:ext cx="954024" cy="2027555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8CB37"/>
            </a:solidFill>
            <a:ln w="15875" cap="flat" cmpd="sng">
              <a:solidFill>
                <a:srgbClr val="98CB3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9088524" y="501291"/>
              <a:ext cx="1712824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5"/>
            <p:cNvSpPr txBox="1"/>
            <p:nvPr/>
          </p:nvSpPr>
          <p:spPr>
            <a:xfrm>
              <a:off x="9088524" y="501291"/>
              <a:ext cx="1712824" cy="12562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CYP rarely leaves their bedroom</a:t>
              </a:r>
              <a:endParaRPr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5"/>
          <p:cNvSpPr/>
          <p:nvPr/>
        </p:nvSpPr>
        <p:spPr>
          <a:xfrm>
            <a:off x="552450" y="5657850"/>
            <a:ext cx="11144250" cy="390526"/>
          </a:xfrm>
          <a:prstGeom prst="rect">
            <a:avLst/>
          </a:prstGeom>
          <a:solidFill>
            <a:schemeClr val="accent1"/>
          </a:solidFill>
          <a:ln w="15875" cap="flat" cmpd="sng">
            <a:solidFill>
              <a:srgbClr val="6F94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 include occasional avoidance or full attendance with distressed behaviour at home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8953" y="314543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779035" y="5126932"/>
            <a:ext cx="43909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Hertfordshire Council, </a:t>
            </a:r>
            <a:r>
              <a:rPr lang="en-GB" dirty="0" smtClean="0"/>
              <a:t>2021,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Thambirajah et al 2008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Underlying risks and reasons for school attendance challenges</a:t>
            </a:r>
            <a:endParaRPr dirty="0"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2"/>
          </p:nvPr>
        </p:nvSpPr>
        <p:spPr>
          <a:xfrm>
            <a:off x="8625512" y="2654519"/>
            <a:ext cx="2746681" cy="1875440"/>
          </a:xfrm>
          <a:prstGeom prst="rect">
            <a:avLst/>
          </a:prstGeom>
          <a:noFill/>
          <a:ln w="101600" cap="flat" cmpd="sng">
            <a:solidFill>
              <a:srgbClr val="9ED4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GB" sz="2400" dirty="0"/>
              <a:t>The underlying reasons are usually multifactorial</a:t>
            </a:r>
            <a:endParaRPr sz="2400" dirty="0"/>
          </a:p>
        </p:txBody>
      </p:sp>
      <p:grpSp>
        <p:nvGrpSpPr>
          <p:cNvPr id="165" name="Google Shape;165;p6"/>
          <p:cNvGrpSpPr/>
          <p:nvPr/>
        </p:nvGrpSpPr>
        <p:grpSpPr>
          <a:xfrm>
            <a:off x="1424371" y="1639711"/>
            <a:ext cx="5110981" cy="4824014"/>
            <a:chOff x="1424371" y="61846"/>
            <a:chExt cx="5110981" cy="4824014"/>
          </a:xfrm>
        </p:grpSpPr>
        <p:sp>
          <p:nvSpPr>
            <p:cNvPr id="166" name="Google Shape;166;p6"/>
            <p:cNvSpPr/>
            <p:nvPr/>
          </p:nvSpPr>
          <p:spPr>
            <a:xfrm>
              <a:off x="2495550" y="6184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6"/>
            <p:cNvSpPr txBox="1"/>
            <p:nvPr/>
          </p:nvSpPr>
          <p:spPr>
            <a:xfrm>
              <a:off x="2891366" y="581355"/>
              <a:ext cx="2176991" cy="1335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Individual </a:t>
              </a:r>
              <a:endParaRPr sz="4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3566728" y="191723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6"/>
            <p:cNvSpPr txBox="1"/>
            <p:nvPr/>
          </p:nvSpPr>
          <p:spPr>
            <a:xfrm>
              <a:off x="4474633" y="2684131"/>
              <a:ext cx="1781174" cy="16327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School</a:t>
              </a:r>
              <a:endParaRPr dirty="0"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1424371" y="191723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6"/>
            <p:cNvSpPr txBox="1"/>
            <p:nvPr/>
          </p:nvSpPr>
          <p:spPr>
            <a:xfrm>
              <a:off x="1703916" y="2684131"/>
              <a:ext cx="1781174" cy="16327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Home </a:t>
              </a:r>
              <a:endParaRPr sz="4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5680" y="316977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028783" y="5742339"/>
            <a:ext cx="3985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(e.g. Baker and Bishop, 2015, </a:t>
            </a:r>
            <a:r>
              <a:rPr lang="en-GB" dirty="0" err="1" smtClean="0"/>
              <a:t>Havik</a:t>
            </a:r>
            <a:r>
              <a:rPr lang="en-GB" dirty="0"/>
              <a:t> </a:t>
            </a:r>
            <a:r>
              <a:rPr lang="en-GB" dirty="0" smtClean="0"/>
              <a:t>et al 2015, </a:t>
            </a:r>
          </a:p>
          <a:p>
            <a:r>
              <a:rPr lang="en-GB" dirty="0" err="1" smtClean="0"/>
              <a:t>Ingul</a:t>
            </a:r>
            <a:r>
              <a:rPr lang="en-GB" dirty="0" smtClean="0"/>
              <a:t> et al, 2018)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Underlying reasons: some examples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37218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Further examples: Tina Rae (2020), West Sussex Council (2022) </a:t>
            </a:r>
          </a:p>
        </p:txBody>
      </p:sp>
      <p:graphicFrame>
        <p:nvGraphicFramePr>
          <p:cNvPr id="177" name="Google Shape;177;p7"/>
          <p:cNvGraphicFramePr/>
          <p:nvPr>
            <p:extLst>
              <p:ext uri="{D42A27DB-BD31-4B8C-83A1-F6EECF244321}">
                <p14:modId xmlns:p14="http://schemas.microsoft.com/office/powerpoint/2010/main" val="2861036623"/>
              </p:ext>
            </p:extLst>
          </p:nvPr>
        </p:nvGraphicFramePr>
        <p:xfrm>
          <a:off x="1463039" y="1737360"/>
          <a:ext cx="9113520" cy="4007001"/>
        </p:xfrm>
        <a:graphic>
          <a:graphicData uri="http://schemas.openxmlformats.org/drawingml/2006/table">
            <a:tbl>
              <a:tblPr firstRow="1" bandRow="1">
                <a:noFill/>
                <a:tableStyleId>{F1076E78-E63B-4F32-8F0D-5F5D051506F7}</a:tableStyleId>
              </a:tblPr>
              <a:tblGrid>
                <a:gridCol w="303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71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/>
                        <a:t>Individual 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Home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School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2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Illness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Mental health difficulty e.g. anxiety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Experiencing separation difficulties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Being at a transition point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Experiencing difficulties with learning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Ill health within the family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Changes in the family setting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Loss and bereavement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Being a young carer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Availability of other peers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Bullying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The curriculum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Transition supports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Transport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Relationships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30114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Considering resilience and the protective factors</a:t>
            </a:r>
            <a:endParaRPr dirty="0"/>
          </a:p>
        </p:txBody>
      </p:sp>
      <p:sp>
        <p:nvSpPr>
          <p:cNvPr id="183" name="Google Shape;183;p8"/>
          <p:cNvSpPr txBox="1">
            <a:spLocks noGrp="1"/>
          </p:cNvSpPr>
          <p:nvPr>
            <p:ph type="body" idx="2"/>
          </p:nvPr>
        </p:nvSpPr>
        <p:spPr>
          <a:xfrm>
            <a:off x="8625512" y="2654519"/>
            <a:ext cx="2746681" cy="1875440"/>
          </a:xfrm>
          <a:prstGeom prst="rect">
            <a:avLst/>
          </a:prstGeom>
          <a:noFill/>
          <a:ln w="101600" cap="flat" cmpd="sng">
            <a:solidFill>
              <a:srgbClr val="9ED47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GB" sz="2400" dirty="0"/>
              <a:t>What strengths and resources are already there?</a:t>
            </a:r>
            <a:endParaRPr sz="2400" dirty="0"/>
          </a:p>
        </p:txBody>
      </p:sp>
      <p:grpSp>
        <p:nvGrpSpPr>
          <p:cNvPr id="184" name="Google Shape;184;p8"/>
          <p:cNvGrpSpPr/>
          <p:nvPr/>
        </p:nvGrpSpPr>
        <p:grpSpPr>
          <a:xfrm>
            <a:off x="1424371" y="1639711"/>
            <a:ext cx="5110981" cy="4824014"/>
            <a:chOff x="1424371" y="61846"/>
            <a:chExt cx="5110981" cy="4824014"/>
          </a:xfrm>
        </p:grpSpPr>
        <p:sp>
          <p:nvSpPr>
            <p:cNvPr id="185" name="Google Shape;185;p8"/>
            <p:cNvSpPr/>
            <p:nvPr/>
          </p:nvSpPr>
          <p:spPr>
            <a:xfrm>
              <a:off x="2495550" y="6184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8"/>
            <p:cNvSpPr txBox="1"/>
            <p:nvPr/>
          </p:nvSpPr>
          <p:spPr>
            <a:xfrm>
              <a:off x="2891366" y="581355"/>
              <a:ext cx="2176991" cy="13358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Individual </a:t>
              </a:r>
              <a:endParaRPr sz="4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3566728" y="191723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188;p8"/>
            <p:cNvSpPr txBox="1"/>
            <p:nvPr/>
          </p:nvSpPr>
          <p:spPr>
            <a:xfrm>
              <a:off x="4474633" y="2684131"/>
              <a:ext cx="1781174" cy="16327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School</a:t>
              </a:r>
              <a:endParaRPr dirty="0"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424371" y="1917236"/>
              <a:ext cx="2968624" cy="2968624"/>
            </a:xfrm>
            <a:prstGeom prst="ellipse">
              <a:avLst/>
            </a:prstGeom>
            <a:solidFill>
              <a:srgbClr val="98CB37">
                <a:alpha val="49803"/>
              </a:srgbClr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190;p8"/>
            <p:cNvSpPr txBox="1"/>
            <p:nvPr/>
          </p:nvSpPr>
          <p:spPr>
            <a:xfrm>
              <a:off x="1703916" y="2684131"/>
              <a:ext cx="1781174" cy="16327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4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Home </a:t>
              </a:r>
              <a:endParaRPr sz="4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1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6401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353903" y="5895094"/>
            <a:ext cx="2842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e.g. West </a:t>
            </a:r>
            <a:r>
              <a:rPr lang="en-GB" dirty="0"/>
              <a:t>Sussex Council (2022)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GB" dirty="0"/>
              <a:t>The response to intervention model</a:t>
            </a:r>
            <a:endParaRPr dirty="0"/>
          </a:p>
        </p:txBody>
      </p:sp>
      <p:grpSp>
        <p:nvGrpSpPr>
          <p:cNvPr id="196" name="Google Shape;196;p9"/>
          <p:cNvGrpSpPr/>
          <p:nvPr/>
        </p:nvGrpSpPr>
        <p:grpSpPr>
          <a:xfrm>
            <a:off x="1409700" y="1846263"/>
            <a:ext cx="7943850" cy="4292070"/>
            <a:chOff x="0" y="0"/>
            <a:chExt cx="7943850" cy="4292070"/>
          </a:xfrm>
        </p:grpSpPr>
        <p:sp>
          <p:nvSpPr>
            <p:cNvPr id="197" name="Google Shape;197;p9"/>
            <p:cNvSpPr/>
            <p:nvPr/>
          </p:nvSpPr>
          <p:spPr>
            <a:xfrm>
              <a:off x="2647949" y="0"/>
              <a:ext cx="2647950" cy="1430690"/>
            </a:xfrm>
            <a:prstGeom prst="trapezoid">
              <a:avLst>
                <a:gd name="adj" fmla="val 92541"/>
              </a:avLst>
            </a:prstGeom>
            <a:solidFill>
              <a:srgbClr val="D5EAAE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198;p9"/>
            <p:cNvSpPr txBox="1"/>
            <p:nvPr/>
          </p:nvSpPr>
          <p:spPr>
            <a:xfrm>
              <a:off x="2647949" y="0"/>
              <a:ext cx="2647950" cy="14306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Tier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three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1323974" y="1430690"/>
              <a:ext cx="5295900" cy="1430690"/>
            </a:xfrm>
            <a:prstGeom prst="trapezoid">
              <a:avLst>
                <a:gd name="adj" fmla="val 92541"/>
              </a:avLst>
            </a:prstGeom>
            <a:solidFill>
              <a:srgbClr val="D5EAAE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200;p9"/>
            <p:cNvSpPr txBox="1"/>
            <p:nvPr/>
          </p:nvSpPr>
          <p:spPr>
            <a:xfrm>
              <a:off x="2250757" y="1430690"/>
              <a:ext cx="3442335" cy="14306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Tier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two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0" y="2861380"/>
              <a:ext cx="7943850" cy="1430690"/>
            </a:xfrm>
            <a:prstGeom prst="trapezoid">
              <a:avLst>
                <a:gd name="adj" fmla="val 92541"/>
              </a:avLst>
            </a:prstGeom>
            <a:solidFill>
              <a:srgbClr val="D5EAAE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9"/>
            <p:cNvSpPr txBox="1"/>
            <p:nvPr/>
          </p:nvSpPr>
          <p:spPr>
            <a:xfrm>
              <a:off x="1390173" y="2861380"/>
              <a:ext cx="5163502" cy="14306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Tier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rPr lang="en-GB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one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Google Shape;203;p9"/>
          <p:cNvSpPr/>
          <p:nvPr/>
        </p:nvSpPr>
        <p:spPr>
          <a:xfrm>
            <a:off x="5962650" y="2162175"/>
            <a:ext cx="3133725" cy="952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Intervention for those already displaying a school non attendance problem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6315075" y="3516048"/>
            <a:ext cx="3133725" cy="952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Targeted support for students at risk of an attendance problem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9"/>
          <p:cNvSpPr/>
          <p:nvPr/>
        </p:nvSpPr>
        <p:spPr>
          <a:xfrm>
            <a:off x="6751255" y="5025391"/>
            <a:ext cx="3133725" cy="952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58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Universal promoting attendance and prevention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27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en-GB" dirty="0"/>
              <a:t>Kearney and Graczyk (2014) </a:t>
            </a:r>
            <a:endParaRPr dirty="0"/>
          </a:p>
        </p:txBody>
      </p:sp>
      <p:pic>
        <p:nvPicPr>
          <p:cNvPr id="14" name="Google Shape;255;gce563c94f6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5680" y="286603"/>
            <a:ext cx="731583" cy="69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1626</Words>
  <Application>Microsoft Office PowerPoint</Application>
  <PresentationFormat>Widescreen</PresentationFormat>
  <Paragraphs>260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Noto Sans Symbols</vt:lpstr>
      <vt:lpstr>Wingdings</vt:lpstr>
      <vt:lpstr>Retrospect</vt:lpstr>
      <vt:lpstr>Supporting attendance through effective assessment</vt:lpstr>
      <vt:lpstr>The context</vt:lpstr>
      <vt:lpstr>Mentimeter</vt:lpstr>
      <vt:lpstr>Language matters – moving beyond within child models</vt:lpstr>
      <vt:lpstr>A range of behaviours observed</vt:lpstr>
      <vt:lpstr>Underlying risks and reasons for school attendance challenges</vt:lpstr>
      <vt:lpstr>Underlying reasons: some examples</vt:lpstr>
      <vt:lpstr>Considering resilience and the protective factors</vt:lpstr>
      <vt:lpstr>The response to intervention model</vt:lpstr>
      <vt:lpstr>Early intervention and prevention</vt:lpstr>
      <vt:lpstr>Early intervention and prevention</vt:lpstr>
      <vt:lpstr>Targeted assessment and intervention</vt:lpstr>
      <vt:lpstr>Mentimeter - </vt:lpstr>
      <vt:lpstr>A functional approach to assessment</vt:lpstr>
      <vt:lpstr>Assessment - a dynamic process</vt:lpstr>
      <vt:lpstr>PowerPoint Presentation</vt:lpstr>
      <vt:lpstr>Push and pull factors</vt:lpstr>
      <vt:lpstr>Some ideas for assessment with young people</vt:lpstr>
      <vt:lpstr>Further ideas for assessment</vt:lpstr>
      <vt:lpstr>The School Refusal Assessment Scale - Revised</vt:lpstr>
      <vt:lpstr>SRAS – R  – Some Considerations</vt:lpstr>
      <vt:lpstr>What next? Planning to support assessment</vt:lpstr>
      <vt:lpstr>Discussion – Next steps</vt:lpstr>
      <vt:lpstr>Questions?</vt:lpstr>
      <vt:lpstr>References and Helpful Resources </vt:lpstr>
      <vt:lpstr>References and Helpful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attendance through effective assessment</dc:title>
  <dc:creator>Heather McLean</dc:creator>
  <cp:lastModifiedBy>Heather McLean</cp:lastModifiedBy>
  <cp:revision>38</cp:revision>
  <dcterms:created xsi:type="dcterms:W3CDTF">2023-03-23T20:43:12Z</dcterms:created>
  <dcterms:modified xsi:type="dcterms:W3CDTF">2023-03-27T06:04:52Z</dcterms:modified>
</cp:coreProperties>
</file>