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77" r:id="rId3"/>
    <p:sldId id="296" r:id="rId4"/>
    <p:sldId id="298" r:id="rId5"/>
    <p:sldId id="299" r:id="rId6"/>
    <p:sldId id="322" r:id="rId7"/>
    <p:sldId id="310" r:id="rId8"/>
    <p:sldId id="313" r:id="rId9"/>
    <p:sldId id="314" r:id="rId10"/>
    <p:sldId id="315" r:id="rId11"/>
    <p:sldId id="317" r:id="rId12"/>
    <p:sldId id="309" r:id="rId13"/>
    <p:sldId id="264" r:id="rId14"/>
    <p:sldId id="261" r:id="rId15"/>
    <p:sldId id="260" r:id="rId16"/>
    <p:sldId id="263" r:id="rId17"/>
    <p:sldId id="266" r:id="rId18"/>
    <p:sldId id="271" r:id="rId19"/>
    <p:sldId id="304" r:id="rId20"/>
    <p:sldId id="316" r:id="rId21"/>
    <p:sldId id="290" r:id="rId22"/>
    <p:sldId id="291" r:id="rId23"/>
    <p:sldId id="292" r:id="rId24"/>
    <p:sldId id="272" r:id="rId25"/>
    <p:sldId id="276" r:id="rId26"/>
    <p:sldId id="275" r:id="rId27"/>
    <p:sldId id="318" r:id="rId28"/>
    <p:sldId id="319" r:id="rId29"/>
    <p:sldId id="32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588" autoAdjust="0"/>
    <p:restoredTop sz="94660"/>
  </p:normalViewPr>
  <p:slideViewPr>
    <p:cSldViewPr>
      <p:cViewPr varScale="1">
        <p:scale>
          <a:sx n="70" d="100"/>
          <a:sy n="70" d="100"/>
        </p:scale>
        <p:origin x="74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E95F26-6761-406C-A253-C23F0507290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988C1CCA-4F50-4C41-8255-768CB7BED221}">
      <dgm:prSet custT="1"/>
      <dgm:spPr/>
      <dgm:t>
        <a:bodyPr/>
        <a:lstStyle/>
        <a:p>
          <a:pPr rtl="0"/>
          <a:r>
            <a:rPr lang="en-GB" sz="1000" dirty="0" smtClean="0"/>
            <a:t>4% Care Experienced</a:t>
          </a:r>
          <a:endParaRPr lang="en-GB" sz="1000" dirty="0"/>
        </a:p>
      </dgm:t>
    </dgm:pt>
    <dgm:pt modelId="{A6F45A57-77AA-4FE9-98A0-60D303EFA5DC}" type="parTrans" cxnId="{1D347275-7C0A-4D3A-9437-E1042F1B4B35}">
      <dgm:prSet/>
      <dgm:spPr/>
      <dgm:t>
        <a:bodyPr/>
        <a:lstStyle/>
        <a:p>
          <a:endParaRPr lang="en-GB"/>
        </a:p>
      </dgm:t>
    </dgm:pt>
    <dgm:pt modelId="{0F9A6D07-1689-48E5-AD87-EFF380AD8B8D}" type="sibTrans" cxnId="{1D347275-7C0A-4D3A-9437-E1042F1B4B35}">
      <dgm:prSet/>
      <dgm:spPr/>
      <dgm:t>
        <a:bodyPr/>
        <a:lstStyle/>
        <a:p>
          <a:endParaRPr lang="en-GB"/>
        </a:p>
      </dgm:t>
    </dgm:pt>
    <dgm:pt modelId="{A7B08112-2305-48DD-A3D0-969E8BBC535D}">
      <dgm:prSet custT="1"/>
      <dgm:spPr/>
      <dgm:t>
        <a:bodyPr/>
        <a:lstStyle/>
        <a:p>
          <a:pPr rtl="0"/>
          <a:r>
            <a:rPr lang="en-GB" sz="1000" smtClean="0"/>
            <a:t>4% Young Carers</a:t>
          </a:r>
          <a:endParaRPr lang="en-GB" sz="1000"/>
        </a:p>
      </dgm:t>
    </dgm:pt>
    <dgm:pt modelId="{8B4DD91C-A326-4D90-81C6-88D5C0021803}" type="parTrans" cxnId="{83B9F370-3F08-42CD-8DB6-985A751BA0C0}">
      <dgm:prSet/>
      <dgm:spPr/>
      <dgm:t>
        <a:bodyPr/>
        <a:lstStyle/>
        <a:p>
          <a:endParaRPr lang="en-GB"/>
        </a:p>
      </dgm:t>
    </dgm:pt>
    <dgm:pt modelId="{2C1BB6E3-7E56-4861-904D-77282C00F170}" type="sibTrans" cxnId="{83B9F370-3F08-42CD-8DB6-985A751BA0C0}">
      <dgm:prSet/>
      <dgm:spPr/>
      <dgm:t>
        <a:bodyPr/>
        <a:lstStyle/>
        <a:p>
          <a:endParaRPr lang="en-GB"/>
        </a:p>
      </dgm:t>
    </dgm:pt>
    <dgm:pt modelId="{7DC23490-5339-4B22-88AE-8D82237B2F07}">
      <dgm:prSet custT="1"/>
      <dgm:spPr/>
      <dgm:t>
        <a:bodyPr/>
        <a:lstStyle/>
        <a:p>
          <a:pPr rtl="0"/>
          <a:r>
            <a:rPr lang="en-GB" sz="1000" b="1" i="0" baseline="0" dirty="0" smtClean="0"/>
            <a:t>32% </a:t>
          </a:r>
          <a:r>
            <a:rPr lang="en-GB" sz="1000" b="1" dirty="0" smtClean="0"/>
            <a:t>learner</a:t>
          </a:r>
          <a:r>
            <a:rPr lang="en-GB" sz="1000" b="1" i="0" baseline="0" dirty="0" smtClean="0"/>
            <a:t>s </a:t>
          </a:r>
          <a:r>
            <a:rPr lang="en-GB" sz="1000" b="0" i="0" baseline="0" dirty="0" smtClean="0"/>
            <a:t>in SIMD Q1</a:t>
          </a:r>
          <a:endParaRPr lang="en-GB" sz="1000" dirty="0"/>
        </a:p>
      </dgm:t>
    </dgm:pt>
    <dgm:pt modelId="{D8798EB5-730A-4EA8-8E42-D0BB3C6697B7}" type="parTrans" cxnId="{9733DD10-B3C9-41EB-A1EA-A281D596A8F6}">
      <dgm:prSet/>
      <dgm:spPr/>
      <dgm:t>
        <a:bodyPr/>
        <a:lstStyle/>
        <a:p>
          <a:endParaRPr lang="en-GB"/>
        </a:p>
      </dgm:t>
    </dgm:pt>
    <dgm:pt modelId="{76CF2269-BC9C-4B44-8862-7171ECD5BA03}" type="sibTrans" cxnId="{9733DD10-B3C9-41EB-A1EA-A281D596A8F6}">
      <dgm:prSet/>
      <dgm:spPr/>
      <dgm:t>
        <a:bodyPr/>
        <a:lstStyle/>
        <a:p>
          <a:endParaRPr lang="en-GB"/>
        </a:p>
      </dgm:t>
    </dgm:pt>
    <dgm:pt modelId="{37BA280E-5462-4EEA-A422-C11DC29BC40D}">
      <dgm:prSet custT="1"/>
      <dgm:spPr/>
      <dgm:t>
        <a:bodyPr/>
        <a:lstStyle/>
        <a:p>
          <a:pPr rtl="0"/>
          <a:r>
            <a:rPr lang="en-GB" sz="1000" b="1" smtClean="0"/>
            <a:t>26</a:t>
          </a:r>
          <a:r>
            <a:rPr lang="en-GB" sz="1000" b="1" i="0" baseline="0" smtClean="0"/>
            <a:t>% </a:t>
          </a:r>
          <a:r>
            <a:rPr lang="en-GB" sz="1000" b="1" smtClean="0"/>
            <a:t>learner</a:t>
          </a:r>
          <a:r>
            <a:rPr lang="en-GB" sz="1000" b="1" i="0" baseline="0" smtClean="0"/>
            <a:t>s </a:t>
          </a:r>
          <a:r>
            <a:rPr lang="en-GB" sz="1000" b="0" i="0" baseline="0" smtClean="0"/>
            <a:t>entitled to Free School Meals (FSM) </a:t>
          </a:r>
          <a:endParaRPr lang="en-GB" sz="1000"/>
        </a:p>
      </dgm:t>
    </dgm:pt>
    <dgm:pt modelId="{978B2E48-19ED-4FEB-9AC1-49ABE3827AF2}" type="parTrans" cxnId="{A2CC6FA6-6C8E-4D5F-B98B-739F8411FC4D}">
      <dgm:prSet/>
      <dgm:spPr/>
      <dgm:t>
        <a:bodyPr/>
        <a:lstStyle/>
        <a:p>
          <a:endParaRPr lang="en-GB"/>
        </a:p>
      </dgm:t>
    </dgm:pt>
    <dgm:pt modelId="{5E8208CA-87A5-4679-B01D-3152CAB78FAB}" type="sibTrans" cxnId="{A2CC6FA6-6C8E-4D5F-B98B-739F8411FC4D}">
      <dgm:prSet/>
      <dgm:spPr/>
      <dgm:t>
        <a:bodyPr/>
        <a:lstStyle/>
        <a:p>
          <a:endParaRPr lang="en-GB"/>
        </a:p>
      </dgm:t>
    </dgm:pt>
    <dgm:pt modelId="{80F3D18F-21A8-4844-960F-13104E5F3334}">
      <dgm:prSet custT="1"/>
      <dgm:spPr>
        <a:solidFill>
          <a:schemeClr val="accent3">
            <a:lumMod val="75000"/>
          </a:schemeClr>
        </a:solidFill>
      </dgm:spPr>
      <dgm:t>
        <a:bodyPr/>
        <a:lstStyle/>
        <a:p>
          <a:pPr rtl="0"/>
          <a:r>
            <a:rPr lang="en-GB" sz="1000" b="1" dirty="0" smtClean="0"/>
            <a:t>34%  learners </a:t>
          </a:r>
          <a:r>
            <a:rPr lang="en-GB" sz="1000" b="0" i="0" baseline="0" dirty="0" smtClean="0"/>
            <a:t>with Additional Support Needs (ASN)</a:t>
          </a:r>
          <a:endParaRPr lang="en-GB" sz="1000" dirty="0"/>
        </a:p>
      </dgm:t>
    </dgm:pt>
    <dgm:pt modelId="{BCF067C0-32C6-4D3A-AB0A-A7C89E31AD11}" type="parTrans" cxnId="{1AAF1C05-3AEF-407B-8302-373342E1CCFE}">
      <dgm:prSet/>
      <dgm:spPr/>
      <dgm:t>
        <a:bodyPr/>
        <a:lstStyle/>
        <a:p>
          <a:endParaRPr lang="en-GB"/>
        </a:p>
      </dgm:t>
    </dgm:pt>
    <dgm:pt modelId="{CF6C52E5-8C40-410C-AB1D-77B21399B8E5}" type="sibTrans" cxnId="{1AAF1C05-3AEF-407B-8302-373342E1CCFE}">
      <dgm:prSet/>
      <dgm:spPr/>
      <dgm:t>
        <a:bodyPr/>
        <a:lstStyle/>
        <a:p>
          <a:endParaRPr lang="en-GB"/>
        </a:p>
      </dgm:t>
    </dgm:pt>
    <dgm:pt modelId="{01915D01-E1B3-43CF-B635-971A9CD1BF9A}" type="pres">
      <dgm:prSet presAssocID="{D0E95F26-6761-406C-A253-C23F0507290B}" presName="Name0" presStyleCnt="0">
        <dgm:presLayoutVars>
          <dgm:dir/>
          <dgm:animLvl val="lvl"/>
          <dgm:resizeHandles val="exact"/>
        </dgm:presLayoutVars>
      </dgm:prSet>
      <dgm:spPr/>
      <dgm:t>
        <a:bodyPr/>
        <a:lstStyle/>
        <a:p>
          <a:endParaRPr lang="en-GB"/>
        </a:p>
      </dgm:t>
    </dgm:pt>
    <dgm:pt modelId="{DBA5613B-9957-489F-9CCD-D6BEE4369234}" type="pres">
      <dgm:prSet presAssocID="{988C1CCA-4F50-4C41-8255-768CB7BED221}" presName="linNode" presStyleCnt="0"/>
      <dgm:spPr/>
    </dgm:pt>
    <dgm:pt modelId="{843E0585-A12F-42B5-91F2-2C6C170435BB}" type="pres">
      <dgm:prSet presAssocID="{988C1CCA-4F50-4C41-8255-768CB7BED221}" presName="parentText" presStyleLbl="node1" presStyleIdx="0" presStyleCnt="5" custScaleX="220307">
        <dgm:presLayoutVars>
          <dgm:chMax val="1"/>
          <dgm:bulletEnabled val="1"/>
        </dgm:presLayoutVars>
      </dgm:prSet>
      <dgm:spPr/>
      <dgm:t>
        <a:bodyPr/>
        <a:lstStyle/>
        <a:p>
          <a:endParaRPr lang="en-GB"/>
        </a:p>
      </dgm:t>
    </dgm:pt>
    <dgm:pt modelId="{43733160-06E3-4969-8586-5EAA1B553340}" type="pres">
      <dgm:prSet presAssocID="{0F9A6D07-1689-48E5-AD87-EFF380AD8B8D}" presName="sp" presStyleCnt="0"/>
      <dgm:spPr/>
    </dgm:pt>
    <dgm:pt modelId="{BFCE7B89-48DB-4346-8093-0B279CBE0071}" type="pres">
      <dgm:prSet presAssocID="{A7B08112-2305-48DD-A3D0-969E8BBC535D}" presName="linNode" presStyleCnt="0"/>
      <dgm:spPr/>
    </dgm:pt>
    <dgm:pt modelId="{B187DA92-46B9-4F04-8FEC-7C87CB7D7248}" type="pres">
      <dgm:prSet presAssocID="{A7B08112-2305-48DD-A3D0-969E8BBC535D}" presName="parentText" presStyleLbl="node1" presStyleIdx="1" presStyleCnt="5" custScaleX="220307">
        <dgm:presLayoutVars>
          <dgm:chMax val="1"/>
          <dgm:bulletEnabled val="1"/>
        </dgm:presLayoutVars>
      </dgm:prSet>
      <dgm:spPr/>
      <dgm:t>
        <a:bodyPr/>
        <a:lstStyle/>
        <a:p>
          <a:endParaRPr lang="en-GB"/>
        </a:p>
      </dgm:t>
    </dgm:pt>
    <dgm:pt modelId="{E3B0D1D8-D916-4EB2-B112-3BE2E148262F}" type="pres">
      <dgm:prSet presAssocID="{2C1BB6E3-7E56-4861-904D-77282C00F170}" presName="sp" presStyleCnt="0"/>
      <dgm:spPr/>
    </dgm:pt>
    <dgm:pt modelId="{946279E0-B40B-441C-9F17-CE68CC2F0712}" type="pres">
      <dgm:prSet presAssocID="{7DC23490-5339-4B22-88AE-8D82237B2F07}" presName="linNode" presStyleCnt="0"/>
      <dgm:spPr/>
    </dgm:pt>
    <dgm:pt modelId="{0B931701-5120-4C48-9DCE-778B5063BDB5}" type="pres">
      <dgm:prSet presAssocID="{7DC23490-5339-4B22-88AE-8D82237B2F07}" presName="parentText" presStyleLbl="node1" presStyleIdx="2" presStyleCnt="5" custScaleX="220307">
        <dgm:presLayoutVars>
          <dgm:chMax val="1"/>
          <dgm:bulletEnabled val="1"/>
        </dgm:presLayoutVars>
      </dgm:prSet>
      <dgm:spPr/>
      <dgm:t>
        <a:bodyPr/>
        <a:lstStyle/>
        <a:p>
          <a:endParaRPr lang="en-GB"/>
        </a:p>
      </dgm:t>
    </dgm:pt>
    <dgm:pt modelId="{D163F537-1382-4EAE-BABC-27A00626B7D8}" type="pres">
      <dgm:prSet presAssocID="{76CF2269-BC9C-4B44-8862-7171ECD5BA03}" presName="sp" presStyleCnt="0"/>
      <dgm:spPr/>
    </dgm:pt>
    <dgm:pt modelId="{5817DC59-4A22-4807-9578-5C8C27ACCC6C}" type="pres">
      <dgm:prSet presAssocID="{37BA280E-5462-4EEA-A422-C11DC29BC40D}" presName="linNode" presStyleCnt="0"/>
      <dgm:spPr/>
    </dgm:pt>
    <dgm:pt modelId="{F6FAEA45-018B-4A99-86B7-D7319A0A1AAC}" type="pres">
      <dgm:prSet presAssocID="{37BA280E-5462-4EEA-A422-C11DC29BC40D}" presName="parentText" presStyleLbl="node1" presStyleIdx="3" presStyleCnt="5" custScaleX="220307">
        <dgm:presLayoutVars>
          <dgm:chMax val="1"/>
          <dgm:bulletEnabled val="1"/>
        </dgm:presLayoutVars>
      </dgm:prSet>
      <dgm:spPr/>
      <dgm:t>
        <a:bodyPr/>
        <a:lstStyle/>
        <a:p>
          <a:endParaRPr lang="en-GB"/>
        </a:p>
      </dgm:t>
    </dgm:pt>
    <dgm:pt modelId="{0BD4B895-AD28-4363-AF74-51678371DCE7}" type="pres">
      <dgm:prSet presAssocID="{5E8208CA-87A5-4679-B01D-3152CAB78FAB}" presName="sp" presStyleCnt="0"/>
      <dgm:spPr/>
    </dgm:pt>
    <dgm:pt modelId="{89BE41CF-118A-4EB3-9C32-7E889719F733}" type="pres">
      <dgm:prSet presAssocID="{80F3D18F-21A8-4844-960F-13104E5F3334}" presName="linNode" presStyleCnt="0"/>
      <dgm:spPr/>
    </dgm:pt>
    <dgm:pt modelId="{F4712498-18D9-4AAA-AC79-DD5310724F5B}" type="pres">
      <dgm:prSet presAssocID="{80F3D18F-21A8-4844-960F-13104E5F3334}" presName="parentText" presStyleLbl="node1" presStyleIdx="4" presStyleCnt="5" custScaleX="220307">
        <dgm:presLayoutVars>
          <dgm:chMax val="1"/>
          <dgm:bulletEnabled val="1"/>
        </dgm:presLayoutVars>
      </dgm:prSet>
      <dgm:spPr/>
      <dgm:t>
        <a:bodyPr/>
        <a:lstStyle/>
        <a:p>
          <a:endParaRPr lang="en-GB"/>
        </a:p>
      </dgm:t>
    </dgm:pt>
  </dgm:ptLst>
  <dgm:cxnLst>
    <dgm:cxn modelId="{79FAD70D-A7A6-4549-99C0-BA13ADE6F36A}" type="presOf" srcId="{7DC23490-5339-4B22-88AE-8D82237B2F07}" destId="{0B931701-5120-4C48-9DCE-778B5063BDB5}" srcOrd="0" destOrd="0" presId="urn:microsoft.com/office/officeart/2005/8/layout/vList5"/>
    <dgm:cxn modelId="{91CBC669-50B5-485E-AF96-858B00AE4298}" type="presOf" srcId="{988C1CCA-4F50-4C41-8255-768CB7BED221}" destId="{843E0585-A12F-42B5-91F2-2C6C170435BB}" srcOrd="0" destOrd="0" presId="urn:microsoft.com/office/officeart/2005/8/layout/vList5"/>
    <dgm:cxn modelId="{83B9F370-3F08-42CD-8DB6-985A751BA0C0}" srcId="{D0E95F26-6761-406C-A253-C23F0507290B}" destId="{A7B08112-2305-48DD-A3D0-969E8BBC535D}" srcOrd="1" destOrd="0" parTransId="{8B4DD91C-A326-4D90-81C6-88D5C0021803}" sibTransId="{2C1BB6E3-7E56-4861-904D-77282C00F170}"/>
    <dgm:cxn modelId="{1AAF1C05-3AEF-407B-8302-373342E1CCFE}" srcId="{D0E95F26-6761-406C-A253-C23F0507290B}" destId="{80F3D18F-21A8-4844-960F-13104E5F3334}" srcOrd="4" destOrd="0" parTransId="{BCF067C0-32C6-4D3A-AB0A-A7C89E31AD11}" sibTransId="{CF6C52E5-8C40-410C-AB1D-77B21399B8E5}"/>
    <dgm:cxn modelId="{A2CC6FA6-6C8E-4D5F-B98B-739F8411FC4D}" srcId="{D0E95F26-6761-406C-A253-C23F0507290B}" destId="{37BA280E-5462-4EEA-A422-C11DC29BC40D}" srcOrd="3" destOrd="0" parTransId="{978B2E48-19ED-4FEB-9AC1-49ABE3827AF2}" sibTransId="{5E8208CA-87A5-4679-B01D-3152CAB78FAB}"/>
    <dgm:cxn modelId="{52B22328-FC91-4E5F-A174-2680CA9DA3D9}" type="presOf" srcId="{80F3D18F-21A8-4844-960F-13104E5F3334}" destId="{F4712498-18D9-4AAA-AC79-DD5310724F5B}" srcOrd="0" destOrd="0" presId="urn:microsoft.com/office/officeart/2005/8/layout/vList5"/>
    <dgm:cxn modelId="{86EFB6A5-44DD-453E-B619-69AA3937ECA4}" type="presOf" srcId="{37BA280E-5462-4EEA-A422-C11DC29BC40D}" destId="{F6FAEA45-018B-4A99-86B7-D7319A0A1AAC}" srcOrd="0" destOrd="0" presId="urn:microsoft.com/office/officeart/2005/8/layout/vList5"/>
    <dgm:cxn modelId="{9733DD10-B3C9-41EB-A1EA-A281D596A8F6}" srcId="{D0E95F26-6761-406C-A253-C23F0507290B}" destId="{7DC23490-5339-4B22-88AE-8D82237B2F07}" srcOrd="2" destOrd="0" parTransId="{D8798EB5-730A-4EA8-8E42-D0BB3C6697B7}" sibTransId="{76CF2269-BC9C-4B44-8862-7171ECD5BA03}"/>
    <dgm:cxn modelId="{A8C7A081-ACBC-41ED-8CAF-9C8A7890D79C}" type="presOf" srcId="{A7B08112-2305-48DD-A3D0-969E8BBC535D}" destId="{B187DA92-46B9-4F04-8FEC-7C87CB7D7248}" srcOrd="0" destOrd="0" presId="urn:microsoft.com/office/officeart/2005/8/layout/vList5"/>
    <dgm:cxn modelId="{1D347275-7C0A-4D3A-9437-E1042F1B4B35}" srcId="{D0E95F26-6761-406C-A253-C23F0507290B}" destId="{988C1CCA-4F50-4C41-8255-768CB7BED221}" srcOrd="0" destOrd="0" parTransId="{A6F45A57-77AA-4FE9-98A0-60D303EFA5DC}" sibTransId="{0F9A6D07-1689-48E5-AD87-EFF380AD8B8D}"/>
    <dgm:cxn modelId="{D3EA17EB-3BD7-40AE-8EC9-B9B1F45CC1F3}" type="presOf" srcId="{D0E95F26-6761-406C-A253-C23F0507290B}" destId="{01915D01-E1B3-43CF-B635-971A9CD1BF9A}" srcOrd="0" destOrd="0" presId="urn:microsoft.com/office/officeart/2005/8/layout/vList5"/>
    <dgm:cxn modelId="{D4B5DEE2-60DC-49F3-BB8B-42C35C635CEE}" type="presParOf" srcId="{01915D01-E1B3-43CF-B635-971A9CD1BF9A}" destId="{DBA5613B-9957-489F-9CCD-D6BEE4369234}" srcOrd="0" destOrd="0" presId="urn:microsoft.com/office/officeart/2005/8/layout/vList5"/>
    <dgm:cxn modelId="{CD5D5CB5-88DD-4B58-8315-AE85E438AE6B}" type="presParOf" srcId="{DBA5613B-9957-489F-9CCD-D6BEE4369234}" destId="{843E0585-A12F-42B5-91F2-2C6C170435BB}" srcOrd="0" destOrd="0" presId="urn:microsoft.com/office/officeart/2005/8/layout/vList5"/>
    <dgm:cxn modelId="{25A2147D-0244-4D78-BFDF-715682EDB1B5}" type="presParOf" srcId="{01915D01-E1B3-43CF-B635-971A9CD1BF9A}" destId="{43733160-06E3-4969-8586-5EAA1B553340}" srcOrd="1" destOrd="0" presId="urn:microsoft.com/office/officeart/2005/8/layout/vList5"/>
    <dgm:cxn modelId="{20AB4D99-F853-412B-8746-31A3F697AE0B}" type="presParOf" srcId="{01915D01-E1B3-43CF-B635-971A9CD1BF9A}" destId="{BFCE7B89-48DB-4346-8093-0B279CBE0071}" srcOrd="2" destOrd="0" presId="urn:microsoft.com/office/officeart/2005/8/layout/vList5"/>
    <dgm:cxn modelId="{8DFD8AE7-A550-43BE-8401-30BFD8B3A462}" type="presParOf" srcId="{BFCE7B89-48DB-4346-8093-0B279CBE0071}" destId="{B187DA92-46B9-4F04-8FEC-7C87CB7D7248}" srcOrd="0" destOrd="0" presId="urn:microsoft.com/office/officeart/2005/8/layout/vList5"/>
    <dgm:cxn modelId="{CD64C5FE-4B2A-40BA-B276-AA839D96AC92}" type="presParOf" srcId="{01915D01-E1B3-43CF-B635-971A9CD1BF9A}" destId="{E3B0D1D8-D916-4EB2-B112-3BE2E148262F}" srcOrd="3" destOrd="0" presId="urn:microsoft.com/office/officeart/2005/8/layout/vList5"/>
    <dgm:cxn modelId="{79BD72AF-A000-4A44-BBFF-298BEB7AFD26}" type="presParOf" srcId="{01915D01-E1B3-43CF-B635-971A9CD1BF9A}" destId="{946279E0-B40B-441C-9F17-CE68CC2F0712}" srcOrd="4" destOrd="0" presId="urn:microsoft.com/office/officeart/2005/8/layout/vList5"/>
    <dgm:cxn modelId="{2560FED3-633B-4CF7-82FA-A80A5A25AA5E}" type="presParOf" srcId="{946279E0-B40B-441C-9F17-CE68CC2F0712}" destId="{0B931701-5120-4C48-9DCE-778B5063BDB5}" srcOrd="0" destOrd="0" presId="urn:microsoft.com/office/officeart/2005/8/layout/vList5"/>
    <dgm:cxn modelId="{DBAF893F-BA4D-47B9-8AFD-2429C895852C}" type="presParOf" srcId="{01915D01-E1B3-43CF-B635-971A9CD1BF9A}" destId="{D163F537-1382-4EAE-BABC-27A00626B7D8}" srcOrd="5" destOrd="0" presId="urn:microsoft.com/office/officeart/2005/8/layout/vList5"/>
    <dgm:cxn modelId="{030BA915-76B8-4E41-9BC2-43D27EE91A39}" type="presParOf" srcId="{01915D01-E1B3-43CF-B635-971A9CD1BF9A}" destId="{5817DC59-4A22-4807-9578-5C8C27ACCC6C}" srcOrd="6" destOrd="0" presId="urn:microsoft.com/office/officeart/2005/8/layout/vList5"/>
    <dgm:cxn modelId="{FD71A7A4-87DE-4C20-A2AD-03FA71B50232}" type="presParOf" srcId="{5817DC59-4A22-4807-9578-5C8C27ACCC6C}" destId="{F6FAEA45-018B-4A99-86B7-D7319A0A1AAC}" srcOrd="0" destOrd="0" presId="urn:microsoft.com/office/officeart/2005/8/layout/vList5"/>
    <dgm:cxn modelId="{3F3FC9BE-E473-430B-8385-6CD7CB151939}" type="presParOf" srcId="{01915D01-E1B3-43CF-B635-971A9CD1BF9A}" destId="{0BD4B895-AD28-4363-AF74-51678371DCE7}" srcOrd="7" destOrd="0" presId="urn:microsoft.com/office/officeart/2005/8/layout/vList5"/>
    <dgm:cxn modelId="{04A600BE-BF10-400D-901E-ABE1CCDB03BE}" type="presParOf" srcId="{01915D01-E1B3-43CF-B635-971A9CD1BF9A}" destId="{89BE41CF-118A-4EB3-9C32-7E889719F733}" srcOrd="8" destOrd="0" presId="urn:microsoft.com/office/officeart/2005/8/layout/vList5"/>
    <dgm:cxn modelId="{9A6214C9-0F6A-4F11-9CBB-EC8EC8D907BB}" type="presParOf" srcId="{89BE41CF-118A-4EB3-9C32-7E889719F733}" destId="{F4712498-18D9-4AAA-AC79-DD5310724F5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E95F26-6761-406C-A253-C23F0507290B}"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n-GB"/>
        </a:p>
      </dgm:t>
    </dgm:pt>
    <dgm:pt modelId="{988C1CCA-4F50-4C41-8255-768CB7BED221}">
      <dgm:prSet custT="1"/>
      <dgm:spPr/>
      <dgm:t>
        <a:bodyPr/>
        <a:lstStyle/>
        <a:p>
          <a:pPr rtl="0"/>
          <a:r>
            <a:rPr lang="en-GB" sz="1000" b="1" dirty="0" smtClean="0"/>
            <a:t>24% </a:t>
          </a:r>
          <a:r>
            <a:rPr lang="en-GB" sz="1000" dirty="0" smtClean="0"/>
            <a:t>Social Emotional &amp; Behavioural Difficulty</a:t>
          </a:r>
          <a:endParaRPr lang="en-GB" sz="1000" dirty="0"/>
        </a:p>
      </dgm:t>
    </dgm:pt>
    <dgm:pt modelId="{A6F45A57-77AA-4FE9-98A0-60D303EFA5DC}" type="parTrans" cxnId="{1D347275-7C0A-4D3A-9437-E1042F1B4B35}">
      <dgm:prSet/>
      <dgm:spPr/>
      <dgm:t>
        <a:bodyPr/>
        <a:lstStyle/>
        <a:p>
          <a:endParaRPr lang="en-GB"/>
        </a:p>
      </dgm:t>
    </dgm:pt>
    <dgm:pt modelId="{0F9A6D07-1689-48E5-AD87-EFF380AD8B8D}" type="sibTrans" cxnId="{1D347275-7C0A-4D3A-9437-E1042F1B4B35}">
      <dgm:prSet/>
      <dgm:spPr/>
      <dgm:t>
        <a:bodyPr/>
        <a:lstStyle/>
        <a:p>
          <a:endParaRPr lang="en-GB"/>
        </a:p>
      </dgm:t>
    </dgm:pt>
    <dgm:pt modelId="{A7B08112-2305-48DD-A3D0-969E8BBC535D}">
      <dgm:prSet custT="1"/>
      <dgm:spPr/>
      <dgm:t>
        <a:bodyPr/>
        <a:lstStyle/>
        <a:p>
          <a:pPr rtl="0"/>
          <a:r>
            <a:rPr lang="en-GB" sz="1000" b="1" dirty="0" smtClean="0"/>
            <a:t>16% </a:t>
          </a:r>
          <a:r>
            <a:rPr lang="en-GB" sz="1000" dirty="0" smtClean="0"/>
            <a:t>Dyslexia</a:t>
          </a:r>
          <a:endParaRPr lang="en-GB" sz="1000" dirty="0"/>
        </a:p>
      </dgm:t>
    </dgm:pt>
    <dgm:pt modelId="{8B4DD91C-A326-4D90-81C6-88D5C0021803}" type="parTrans" cxnId="{83B9F370-3F08-42CD-8DB6-985A751BA0C0}">
      <dgm:prSet/>
      <dgm:spPr/>
      <dgm:t>
        <a:bodyPr/>
        <a:lstStyle/>
        <a:p>
          <a:endParaRPr lang="en-GB"/>
        </a:p>
      </dgm:t>
    </dgm:pt>
    <dgm:pt modelId="{2C1BB6E3-7E56-4861-904D-77282C00F170}" type="sibTrans" cxnId="{83B9F370-3F08-42CD-8DB6-985A751BA0C0}">
      <dgm:prSet/>
      <dgm:spPr/>
      <dgm:t>
        <a:bodyPr/>
        <a:lstStyle/>
        <a:p>
          <a:endParaRPr lang="en-GB"/>
        </a:p>
      </dgm:t>
    </dgm:pt>
    <dgm:pt modelId="{7DC23490-5339-4B22-88AE-8D82237B2F07}">
      <dgm:prSet custT="1"/>
      <dgm:spPr/>
      <dgm:t>
        <a:bodyPr/>
        <a:lstStyle/>
        <a:p>
          <a:pPr rtl="0"/>
          <a:r>
            <a:rPr lang="en-GB" sz="1000" b="1" i="0" baseline="0" dirty="0" smtClean="0"/>
            <a:t>10% </a:t>
          </a:r>
          <a:r>
            <a:rPr lang="en-GB" sz="1000" b="0" i="0" baseline="0" dirty="0" smtClean="0"/>
            <a:t>Autism Spectrum Disorder</a:t>
          </a:r>
          <a:endParaRPr lang="en-GB" sz="1000" b="0" dirty="0"/>
        </a:p>
      </dgm:t>
    </dgm:pt>
    <dgm:pt modelId="{D8798EB5-730A-4EA8-8E42-D0BB3C6697B7}" type="parTrans" cxnId="{9733DD10-B3C9-41EB-A1EA-A281D596A8F6}">
      <dgm:prSet/>
      <dgm:spPr/>
      <dgm:t>
        <a:bodyPr/>
        <a:lstStyle/>
        <a:p>
          <a:endParaRPr lang="en-GB"/>
        </a:p>
      </dgm:t>
    </dgm:pt>
    <dgm:pt modelId="{76CF2269-BC9C-4B44-8862-7171ECD5BA03}" type="sibTrans" cxnId="{9733DD10-B3C9-41EB-A1EA-A281D596A8F6}">
      <dgm:prSet/>
      <dgm:spPr/>
      <dgm:t>
        <a:bodyPr/>
        <a:lstStyle/>
        <a:p>
          <a:endParaRPr lang="en-GB"/>
        </a:p>
      </dgm:t>
    </dgm:pt>
    <dgm:pt modelId="{37BA280E-5462-4EEA-A422-C11DC29BC40D}">
      <dgm:prSet custT="1"/>
      <dgm:spPr/>
      <dgm:t>
        <a:bodyPr/>
        <a:lstStyle/>
        <a:p>
          <a:pPr rtl="0"/>
          <a:r>
            <a:rPr lang="en-GB" sz="1000" b="1" i="0" baseline="0" dirty="0" smtClean="0"/>
            <a:t>10% </a:t>
          </a:r>
          <a:r>
            <a:rPr lang="en-GB" sz="1000" b="0" i="0" baseline="0" dirty="0" smtClean="0"/>
            <a:t>English as Additional Language</a:t>
          </a:r>
          <a:endParaRPr lang="en-GB" sz="1000" b="0" dirty="0"/>
        </a:p>
      </dgm:t>
    </dgm:pt>
    <dgm:pt modelId="{978B2E48-19ED-4FEB-9AC1-49ABE3827AF2}" type="parTrans" cxnId="{A2CC6FA6-6C8E-4D5F-B98B-739F8411FC4D}">
      <dgm:prSet/>
      <dgm:spPr/>
      <dgm:t>
        <a:bodyPr/>
        <a:lstStyle/>
        <a:p>
          <a:endParaRPr lang="en-GB"/>
        </a:p>
      </dgm:t>
    </dgm:pt>
    <dgm:pt modelId="{5E8208CA-87A5-4679-B01D-3152CAB78FAB}" type="sibTrans" cxnId="{A2CC6FA6-6C8E-4D5F-B98B-739F8411FC4D}">
      <dgm:prSet/>
      <dgm:spPr/>
      <dgm:t>
        <a:bodyPr/>
        <a:lstStyle/>
        <a:p>
          <a:endParaRPr lang="en-GB"/>
        </a:p>
      </dgm:t>
    </dgm:pt>
    <dgm:pt modelId="{80F3D18F-21A8-4844-960F-13104E5F3334}">
      <dgm:prSet custT="1"/>
      <dgm:spPr/>
      <dgm:t>
        <a:bodyPr/>
        <a:lstStyle/>
        <a:p>
          <a:pPr rtl="0"/>
          <a:r>
            <a:rPr lang="en-GB" sz="1000" b="1" dirty="0" smtClean="0"/>
            <a:t>9%  </a:t>
          </a:r>
          <a:r>
            <a:rPr lang="en-GB" sz="1000" b="0" dirty="0" smtClean="0"/>
            <a:t>Family Issues</a:t>
          </a:r>
          <a:endParaRPr lang="en-GB" sz="1000" b="0" dirty="0"/>
        </a:p>
      </dgm:t>
    </dgm:pt>
    <dgm:pt modelId="{BCF067C0-32C6-4D3A-AB0A-A7C89E31AD11}" type="parTrans" cxnId="{1AAF1C05-3AEF-407B-8302-373342E1CCFE}">
      <dgm:prSet/>
      <dgm:spPr/>
      <dgm:t>
        <a:bodyPr/>
        <a:lstStyle/>
        <a:p>
          <a:endParaRPr lang="en-GB"/>
        </a:p>
      </dgm:t>
    </dgm:pt>
    <dgm:pt modelId="{CF6C52E5-8C40-410C-AB1D-77B21399B8E5}" type="sibTrans" cxnId="{1AAF1C05-3AEF-407B-8302-373342E1CCFE}">
      <dgm:prSet/>
      <dgm:spPr/>
      <dgm:t>
        <a:bodyPr/>
        <a:lstStyle/>
        <a:p>
          <a:endParaRPr lang="en-GB"/>
        </a:p>
      </dgm:t>
    </dgm:pt>
    <dgm:pt modelId="{01915D01-E1B3-43CF-B635-971A9CD1BF9A}" type="pres">
      <dgm:prSet presAssocID="{D0E95F26-6761-406C-A253-C23F0507290B}" presName="Name0" presStyleCnt="0">
        <dgm:presLayoutVars>
          <dgm:dir/>
          <dgm:animLvl val="lvl"/>
          <dgm:resizeHandles val="exact"/>
        </dgm:presLayoutVars>
      </dgm:prSet>
      <dgm:spPr/>
      <dgm:t>
        <a:bodyPr/>
        <a:lstStyle/>
        <a:p>
          <a:endParaRPr lang="en-GB"/>
        </a:p>
      </dgm:t>
    </dgm:pt>
    <dgm:pt modelId="{DBA5613B-9957-489F-9CCD-D6BEE4369234}" type="pres">
      <dgm:prSet presAssocID="{988C1CCA-4F50-4C41-8255-768CB7BED221}" presName="linNode" presStyleCnt="0"/>
      <dgm:spPr/>
    </dgm:pt>
    <dgm:pt modelId="{843E0585-A12F-42B5-91F2-2C6C170435BB}" type="pres">
      <dgm:prSet presAssocID="{988C1CCA-4F50-4C41-8255-768CB7BED221}" presName="parentText" presStyleLbl="node1" presStyleIdx="0" presStyleCnt="5" custScaleX="220307">
        <dgm:presLayoutVars>
          <dgm:chMax val="1"/>
          <dgm:bulletEnabled val="1"/>
        </dgm:presLayoutVars>
      </dgm:prSet>
      <dgm:spPr/>
      <dgm:t>
        <a:bodyPr/>
        <a:lstStyle/>
        <a:p>
          <a:endParaRPr lang="en-GB"/>
        </a:p>
      </dgm:t>
    </dgm:pt>
    <dgm:pt modelId="{43733160-06E3-4969-8586-5EAA1B553340}" type="pres">
      <dgm:prSet presAssocID="{0F9A6D07-1689-48E5-AD87-EFF380AD8B8D}" presName="sp" presStyleCnt="0"/>
      <dgm:spPr/>
    </dgm:pt>
    <dgm:pt modelId="{BFCE7B89-48DB-4346-8093-0B279CBE0071}" type="pres">
      <dgm:prSet presAssocID="{A7B08112-2305-48DD-A3D0-969E8BBC535D}" presName="linNode" presStyleCnt="0"/>
      <dgm:spPr/>
    </dgm:pt>
    <dgm:pt modelId="{B187DA92-46B9-4F04-8FEC-7C87CB7D7248}" type="pres">
      <dgm:prSet presAssocID="{A7B08112-2305-48DD-A3D0-969E8BBC535D}" presName="parentText" presStyleLbl="node1" presStyleIdx="1" presStyleCnt="5" custScaleX="220307">
        <dgm:presLayoutVars>
          <dgm:chMax val="1"/>
          <dgm:bulletEnabled val="1"/>
        </dgm:presLayoutVars>
      </dgm:prSet>
      <dgm:spPr/>
      <dgm:t>
        <a:bodyPr/>
        <a:lstStyle/>
        <a:p>
          <a:endParaRPr lang="en-GB"/>
        </a:p>
      </dgm:t>
    </dgm:pt>
    <dgm:pt modelId="{E3B0D1D8-D916-4EB2-B112-3BE2E148262F}" type="pres">
      <dgm:prSet presAssocID="{2C1BB6E3-7E56-4861-904D-77282C00F170}" presName="sp" presStyleCnt="0"/>
      <dgm:spPr/>
    </dgm:pt>
    <dgm:pt modelId="{946279E0-B40B-441C-9F17-CE68CC2F0712}" type="pres">
      <dgm:prSet presAssocID="{7DC23490-5339-4B22-88AE-8D82237B2F07}" presName="linNode" presStyleCnt="0"/>
      <dgm:spPr/>
    </dgm:pt>
    <dgm:pt modelId="{0B931701-5120-4C48-9DCE-778B5063BDB5}" type="pres">
      <dgm:prSet presAssocID="{7DC23490-5339-4B22-88AE-8D82237B2F07}" presName="parentText" presStyleLbl="node1" presStyleIdx="2" presStyleCnt="5" custScaleX="220307">
        <dgm:presLayoutVars>
          <dgm:chMax val="1"/>
          <dgm:bulletEnabled val="1"/>
        </dgm:presLayoutVars>
      </dgm:prSet>
      <dgm:spPr/>
      <dgm:t>
        <a:bodyPr/>
        <a:lstStyle/>
        <a:p>
          <a:endParaRPr lang="en-GB"/>
        </a:p>
      </dgm:t>
    </dgm:pt>
    <dgm:pt modelId="{D163F537-1382-4EAE-BABC-27A00626B7D8}" type="pres">
      <dgm:prSet presAssocID="{76CF2269-BC9C-4B44-8862-7171ECD5BA03}" presName="sp" presStyleCnt="0"/>
      <dgm:spPr/>
    </dgm:pt>
    <dgm:pt modelId="{5817DC59-4A22-4807-9578-5C8C27ACCC6C}" type="pres">
      <dgm:prSet presAssocID="{37BA280E-5462-4EEA-A422-C11DC29BC40D}" presName="linNode" presStyleCnt="0"/>
      <dgm:spPr/>
    </dgm:pt>
    <dgm:pt modelId="{F6FAEA45-018B-4A99-86B7-D7319A0A1AAC}" type="pres">
      <dgm:prSet presAssocID="{37BA280E-5462-4EEA-A422-C11DC29BC40D}" presName="parentText" presStyleLbl="node1" presStyleIdx="3" presStyleCnt="5" custScaleX="220307">
        <dgm:presLayoutVars>
          <dgm:chMax val="1"/>
          <dgm:bulletEnabled val="1"/>
        </dgm:presLayoutVars>
      </dgm:prSet>
      <dgm:spPr/>
      <dgm:t>
        <a:bodyPr/>
        <a:lstStyle/>
        <a:p>
          <a:endParaRPr lang="en-GB"/>
        </a:p>
      </dgm:t>
    </dgm:pt>
    <dgm:pt modelId="{0BD4B895-AD28-4363-AF74-51678371DCE7}" type="pres">
      <dgm:prSet presAssocID="{5E8208CA-87A5-4679-B01D-3152CAB78FAB}" presName="sp" presStyleCnt="0"/>
      <dgm:spPr/>
    </dgm:pt>
    <dgm:pt modelId="{89BE41CF-118A-4EB3-9C32-7E889719F733}" type="pres">
      <dgm:prSet presAssocID="{80F3D18F-21A8-4844-960F-13104E5F3334}" presName="linNode" presStyleCnt="0"/>
      <dgm:spPr/>
    </dgm:pt>
    <dgm:pt modelId="{F4712498-18D9-4AAA-AC79-DD5310724F5B}" type="pres">
      <dgm:prSet presAssocID="{80F3D18F-21A8-4844-960F-13104E5F3334}" presName="parentText" presStyleLbl="node1" presStyleIdx="4" presStyleCnt="5" custScaleX="220307" custLinFactNeighborX="1770" custLinFactNeighborY="3740">
        <dgm:presLayoutVars>
          <dgm:chMax val="1"/>
          <dgm:bulletEnabled val="1"/>
        </dgm:presLayoutVars>
      </dgm:prSet>
      <dgm:spPr/>
      <dgm:t>
        <a:bodyPr/>
        <a:lstStyle/>
        <a:p>
          <a:endParaRPr lang="en-GB"/>
        </a:p>
      </dgm:t>
    </dgm:pt>
  </dgm:ptLst>
  <dgm:cxnLst>
    <dgm:cxn modelId="{83B9F370-3F08-42CD-8DB6-985A751BA0C0}" srcId="{D0E95F26-6761-406C-A253-C23F0507290B}" destId="{A7B08112-2305-48DD-A3D0-969E8BBC535D}" srcOrd="1" destOrd="0" parTransId="{8B4DD91C-A326-4D90-81C6-88D5C0021803}" sibTransId="{2C1BB6E3-7E56-4861-904D-77282C00F170}"/>
    <dgm:cxn modelId="{1AAF1C05-3AEF-407B-8302-373342E1CCFE}" srcId="{D0E95F26-6761-406C-A253-C23F0507290B}" destId="{80F3D18F-21A8-4844-960F-13104E5F3334}" srcOrd="4" destOrd="0" parTransId="{BCF067C0-32C6-4D3A-AB0A-A7C89E31AD11}" sibTransId="{CF6C52E5-8C40-410C-AB1D-77B21399B8E5}"/>
    <dgm:cxn modelId="{BB685363-B2C3-4925-B97E-67E558F93C7C}" type="presOf" srcId="{37BA280E-5462-4EEA-A422-C11DC29BC40D}" destId="{F6FAEA45-018B-4A99-86B7-D7319A0A1AAC}" srcOrd="0" destOrd="0" presId="urn:microsoft.com/office/officeart/2005/8/layout/vList5"/>
    <dgm:cxn modelId="{A2CC6FA6-6C8E-4D5F-B98B-739F8411FC4D}" srcId="{D0E95F26-6761-406C-A253-C23F0507290B}" destId="{37BA280E-5462-4EEA-A422-C11DC29BC40D}" srcOrd="3" destOrd="0" parTransId="{978B2E48-19ED-4FEB-9AC1-49ABE3827AF2}" sibTransId="{5E8208CA-87A5-4679-B01D-3152CAB78FAB}"/>
    <dgm:cxn modelId="{B6E48337-0EA7-4527-976A-46DDE5756777}" type="presOf" srcId="{988C1CCA-4F50-4C41-8255-768CB7BED221}" destId="{843E0585-A12F-42B5-91F2-2C6C170435BB}" srcOrd="0" destOrd="0" presId="urn:microsoft.com/office/officeart/2005/8/layout/vList5"/>
    <dgm:cxn modelId="{54F4C575-24A8-4733-AC97-F5D5D2408468}" type="presOf" srcId="{80F3D18F-21A8-4844-960F-13104E5F3334}" destId="{F4712498-18D9-4AAA-AC79-DD5310724F5B}" srcOrd="0" destOrd="0" presId="urn:microsoft.com/office/officeart/2005/8/layout/vList5"/>
    <dgm:cxn modelId="{C090D14D-0DFB-454D-92DC-E3F1CD6B8B34}" type="presOf" srcId="{D0E95F26-6761-406C-A253-C23F0507290B}" destId="{01915D01-E1B3-43CF-B635-971A9CD1BF9A}" srcOrd="0" destOrd="0" presId="urn:microsoft.com/office/officeart/2005/8/layout/vList5"/>
    <dgm:cxn modelId="{9733DD10-B3C9-41EB-A1EA-A281D596A8F6}" srcId="{D0E95F26-6761-406C-A253-C23F0507290B}" destId="{7DC23490-5339-4B22-88AE-8D82237B2F07}" srcOrd="2" destOrd="0" parTransId="{D8798EB5-730A-4EA8-8E42-D0BB3C6697B7}" sibTransId="{76CF2269-BC9C-4B44-8862-7171ECD5BA03}"/>
    <dgm:cxn modelId="{1D347275-7C0A-4D3A-9437-E1042F1B4B35}" srcId="{D0E95F26-6761-406C-A253-C23F0507290B}" destId="{988C1CCA-4F50-4C41-8255-768CB7BED221}" srcOrd="0" destOrd="0" parTransId="{A6F45A57-77AA-4FE9-98A0-60D303EFA5DC}" sibTransId="{0F9A6D07-1689-48E5-AD87-EFF380AD8B8D}"/>
    <dgm:cxn modelId="{23BDE00A-9120-42AB-B2B0-27330A86CE67}" type="presOf" srcId="{A7B08112-2305-48DD-A3D0-969E8BBC535D}" destId="{B187DA92-46B9-4F04-8FEC-7C87CB7D7248}" srcOrd="0" destOrd="0" presId="urn:microsoft.com/office/officeart/2005/8/layout/vList5"/>
    <dgm:cxn modelId="{DC27F013-0CB9-4BE3-A1F8-219FFC6336AF}" type="presOf" srcId="{7DC23490-5339-4B22-88AE-8D82237B2F07}" destId="{0B931701-5120-4C48-9DCE-778B5063BDB5}" srcOrd="0" destOrd="0" presId="urn:microsoft.com/office/officeart/2005/8/layout/vList5"/>
    <dgm:cxn modelId="{059D94B1-F92C-4A58-B346-113E96A32FED}" type="presParOf" srcId="{01915D01-E1B3-43CF-B635-971A9CD1BF9A}" destId="{DBA5613B-9957-489F-9CCD-D6BEE4369234}" srcOrd="0" destOrd="0" presId="urn:microsoft.com/office/officeart/2005/8/layout/vList5"/>
    <dgm:cxn modelId="{8DDE62CF-E1E1-44A3-9F04-BA54E540A672}" type="presParOf" srcId="{DBA5613B-9957-489F-9CCD-D6BEE4369234}" destId="{843E0585-A12F-42B5-91F2-2C6C170435BB}" srcOrd="0" destOrd="0" presId="urn:microsoft.com/office/officeart/2005/8/layout/vList5"/>
    <dgm:cxn modelId="{337D1BB7-93A4-4C44-A982-725127C5DE9D}" type="presParOf" srcId="{01915D01-E1B3-43CF-B635-971A9CD1BF9A}" destId="{43733160-06E3-4969-8586-5EAA1B553340}" srcOrd="1" destOrd="0" presId="urn:microsoft.com/office/officeart/2005/8/layout/vList5"/>
    <dgm:cxn modelId="{302AFC3E-6C98-48D0-B521-B56DC86AA5A0}" type="presParOf" srcId="{01915D01-E1B3-43CF-B635-971A9CD1BF9A}" destId="{BFCE7B89-48DB-4346-8093-0B279CBE0071}" srcOrd="2" destOrd="0" presId="urn:microsoft.com/office/officeart/2005/8/layout/vList5"/>
    <dgm:cxn modelId="{AA4102A7-1858-4D41-89A6-F18D63B36B53}" type="presParOf" srcId="{BFCE7B89-48DB-4346-8093-0B279CBE0071}" destId="{B187DA92-46B9-4F04-8FEC-7C87CB7D7248}" srcOrd="0" destOrd="0" presId="urn:microsoft.com/office/officeart/2005/8/layout/vList5"/>
    <dgm:cxn modelId="{F6D3551B-A589-4362-9CD2-EF9845E9E1E8}" type="presParOf" srcId="{01915D01-E1B3-43CF-B635-971A9CD1BF9A}" destId="{E3B0D1D8-D916-4EB2-B112-3BE2E148262F}" srcOrd="3" destOrd="0" presId="urn:microsoft.com/office/officeart/2005/8/layout/vList5"/>
    <dgm:cxn modelId="{F4C2FBBF-EF53-4FAF-A6A4-7B5E8BF33788}" type="presParOf" srcId="{01915D01-E1B3-43CF-B635-971A9CD1BF9A}" destId="{946279E0-B40B-441C-9F17-CE68CC2F0712}" srcOrd="4" destOrd="0" presId="urn:microsoft.com/office/officeart/2005/8/layout/vList5"/>
    <dgm:cxn modelId="{FF834F55-F2F8-4229-AB26-4623C3DF3B5A}" type="presParOf" srcId="{946279E0-B40B-441C-9F17-CE68CC2F0712}" destId="{0B931701-5120-4C48-9DCE-778B5063BDB5}" srcOrd="0" destOrd="0" presId="urn:microsoft.com/office/officeart/2005/8/layout/vList5"/>
    <dgm:cxn modelId="{52AEE3EA-0262-4FE3-9360-579680360257}" type="presParOf" srcId="{01915D01-E1B3-43CF-B635-971A9CD1BF9A}" destId="{D163F537-1382-4EAE-BABC-27A00626B7D8}" srcOrd="5" destOrd="0" presId="urn:microsoft.com/office/officeart/2005/8/layout/vList5"/>
    <dgm:cxn modelId="{D92402C9-F71A-493A-B804-71C12A238958}" type="presParOf" srcId="{01915D01-E1B3-43CF-B635-971A9CD1BF9A}" destId="{5817DC59-4A22-4807-9578-5C8C27ACCC6C}" srcOrd="6" destOrd="0" presId="urn:microsoft.com/office/officeart/2005/8/layout/vList5"/>
    <dgm:cxn modelId="{14C1CE1D-D8E0-4321-8A14-970BE3DE099E}" type="presParOf" srcId="{5817DC59-4A22-4807-9578-5C8C27ACCC6C}" destId="{F6FAEA45-018B-4A99-86B7-D7319A0A1AAC}" srcOrd="0" destOrd="0" presId="urn:microsoft.com/office/officeart/2005/8/layout/vList5"/>
    <dgm:cxn modelId="{34DAAC37-677D-47ED-AF6A-18A9C9264176}" type="presParOf" srcId="{01915D01-E1B3-43CF-B635-971A9CD1BF9A}" destId="{0BD4B895-AD28-4363-AF74-51678371DCE7}" srcOrd="7" destOrd="0" presId="urn:microsoft.com/office/officeart/2005/8/layout/vList5"/>
    <dgm:cxn modelId="{B8BDE16C-B214-4D4C-B25E-176F484BFA0C}" type="presParOf" srcId="{01915D01-E1B3-43CF-B635-971A9CD1BF9A}" destId="{89BE41CF-118A-4EB3-9C32-7E889719F733}" srcOrd="8" destOrd="0" presId="urn:microsoft.com/office/officeart/2005/8/layout/vList5"/>
    <dgm:cxn modelId="{8BDDFF74-78B8-449F-8E0C-B9B28E24D69B}" type="presParOf" srcId="{89BE41CF-118A-4EB3-9C32-7E889719F733}" destId="{F4712498-18D9-4AAA-AC79-DD5310724F5B}" srcOrd="0"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E95F26-6761-406C-A253-C23F0507290B}" type="doc">
      <dgm:prSet loTypeId="urn:microsoft.com/office/officeart/2005/8/layout/vList5" loCatId="list" qsTypeId="urn:microsoft.com/office/officeart/2005/8/quickstyle/simple1" qsCatId="simple" csTypeId="urn:microsoft.com/office/officeart/2005/8/colors/accent5_2" csCatId="accent5" phldr="1"/>
      <dgm:spPr/>
      <dgm:t>
        <a:bodyPr/>
        <a:lstStyle/>
        <a:p>
          <a:endParaRPr lang="en-GB"/>
        </a:p>
      </dgm:t>
    </dgm:pt>
    <dgm:pt modelId="{988C1CCA-4F50-4C41-8255-768CB7BED221}">
      <dgm:prSet custT="1"/>
      <dgm:spPr/>
      <dgm:t>
        <a:bodyPr/>
        <a:lstStyle/>
        <a:p>
          <a:pPr rtl="0"/>
          <a:r>
            <a:rPr lang="en-GB" sz="1000" i="1" dirty="0" smtClean="0"/>
            <a:t>Last published stats [2020/21]</a:t>
          </a:r>
          <a:endParaRPr lang="en-GB" sz="1000" i="1" dirty="0"/>
        </a:p>
      </dgm:t>
    </dgm:pt>
    <dgm:pt modelId="{A6F45A57-77AA-4FE9-98A0-60D303EFA5DC}" type="parTrans" cxnId="{1D347275-7C0A-4D3A-9437-E1042F1B4B35}">
      <dgm:prSet/>
      <dgm:spPr/>
      <dgm:t>
        <a:bodyPr/>
        <a:lstStyle/>
        <a:p>
          <a:endParaRPr lang="en-GB"/>
        </a:p>
      </dgm:t>
    </dgm:pt>
    <dgm:pt modelId="{0F9A6D07-1689-48E5-AD87-EFF380AD8B8D}" type="sibTrans" cxnId="{1D347275-7C0A-4D3A-9437-E1042F1B4B35}">
      <dgm:prSet/>
      <dgm:spPr/>
      <dgm:t>
        <a:bodyPr/>
        <a:lstStyle/>
        <a:p>
          <a:endParaRPr lang="en-GB"/>
        </a:p>
      </dgm:t>
    </dgm:pt>
    <dgm:pt modelId="{A7B08112-2305-48DD-A3D0-969E8BBC535D}">
      <dgm:prSet custT="1"/>
      <dgm:spPr/>
      <dgm:t>
        <a:bodyPr/>
        <a:lstStyle/>
        <a:p>
          <a:pPr rtl="0"/>
          <a:r>
            <a:rPr lang="en-GB" sz="1000" dirty="0" smtClean="0"/>
            <a:t>Primary 93.9% [Scottish average – 94%]</a:t>
          </a:r>
          <a:endParaRPr lang="en-GB" sz="1000" dirty="0"/>
        </a:p>
      </dgm:t>
    </dgm:pt>
    <dgm:pt modelId="{8B4DD91C-A326-4D90-81C6-88D5C0021803}" type="parTrans" cxnId="{83B9F370-3F08-42CD-8DB6-985A751BA0C0}">
      <dgm:prSet/>
      <dgm:spPr/>
      <dgm:t>
        <a:bodyPr/>
        <a:lstStyle/>
        <a:p>
          <a:endParaRPr lang="en-GB"/>
        </a:p>
      </dgm:t>
    </dgm:pt>
    <dgm:pt modelId="{2C1BB6E3-7E56-4861-904D-77282C00F170}" type="sibTrans" cxnId="{83B9F370-3F08-42CD-8DB6-985A751BA0C0}">
      <dgm:prSet/>
      <dgm:spPr/>
      <dgm:t>
        <a:bodyPr/>
        <a:lstStyle/>
        <a:p>
          <a:endParaRPr lang="en-GB"/>
        </a:p>
      </dgm:t>
    </dgm:pt>
    <dgm:pt modelId="{7DC23490-5339-4B22-88AE-8D82237B2F07}">
      <dgm:prSet custT="1"/>
      <dgm:spPr/>
      <dgm:t>
        <a:bodyPr/>
        <a:lstStyle/>
        <a:p>
          <a:pPr rtl="0"/>
          <a:r>
            <a:rPr lang="en-GB" sz="1000" b="0" i="0" baseline="0" dirty="0" smtClean="0"/>
            <a:t>Secondary: 91.4% [Scottish average – 89.1%]  </a:t>
          </a:r>
          <a:endParaRPr lang="en-GB" sz="1000" b="0" dirty="0"/>
        </a:p>
      </dgm:t>
    </dgm:pt>
    <dgm:pt modelId="{D8798EB5-730A-4EA8-8E42-D0BB3C6697B7}" type="parTrans" cxnId="{9733DD10-B3C9-41EB-A1EA-A281D596A8F6}">
      <dgm:prSet/>
      <dgm:spPr/>
      <dgm:t>
        <a:bodyPr/>
        <a:lstStyle/>
        <a:p>
          <a:endParaRPr lang="en-GB"/>
        </a:p>
      </dgm:t>
    </dgm:pt>
    <dgm:pt modelId="{76CF2269-BC9C-4B44-8862-7171ECD5BA03}" type="sibTrans" cxnId="{9733DD10-B3C9-41EB-A1EA-A281D596A8F6}">
      <dgm:prSet/>
      <dgm:spPr/>
      <dgm:t>
        <a:bodyPr/>
        <a:lstStyle/>
        <a:p>
          <a:endParaRPr lang="en-GB"/>
        </a:p>
      </dgm:t>
    </dgm:pt>
    <dgm:pt modelId="{01915D01-E1B3-43CF-B635-971A9CD1BF9A}" type="pres">
      <dgm:prSet presAssocID="{D0E95F26-6761-406C-A253-C23F0507290B}" presName="Name0" presStyleCnt="0">
        <dgm:presLayoutVars>
          <dgm:dir/>
          <dgm:animLvl val="lvl"/>
          <dgm:resizeHandles val="exact"/>
        </dgm:presLayoutVars>
      </dgm:prSet>
      <dgm:spPr/>
      <dgm:t>
        <a:bodyPr/>
        <a:lstStyle/>
        <a:p>
          <a:endParaRPr lang="en-GB"/>
        </a:p>
      </dgm:t>
    </dgm:pt>
    <dgm:pt modelId="{DBA5613B-9957-489F-9CCD-D6BEE4369234}" type="pres">
      <dgm:prSet presAssocID="{988C1CCA-4F50-4C41-8255-768CB7BED221}" presName="linNode" presStyleCnt="0"/>
      <dgm:spPr/>
    </dgm:pt>
    <dgm:pt modelId="{843E0585-A12F-42B5-91F2-2C6C170435BB}" type="pres">
      <dgm:prSet presAssocID="{988C1CCA-4F50-4C41-8255-768CB7BED221}" presName="parentText" presStyleLbl="node1" presStyleIdx="0" presStyleCnt="3" custScaleX="277778" custScaleY="25609">
        <dgm:presLayoutVars>
          <dgm:chMax val="1"/>
          <dgm:bulletEnabled val="1"/>
        </dgm:presLayoutVars>
      </dgm:prSet>
      <dgm:spPr/>
      <dgm:t>
        <a:bodyPr/>
        <a:lstStyle/>
        <a:p>
          <a:endParaRPr lang="en-GB"/>
        </a:p>
      </dgm:t>
    </dgm:pt>
    <dgm:pt modelId="{43733160-06E3-4969-8586-5EAA1B553340}" type="pres">
      <dgm:prSet presAssocID="{0F9A6D07-1689-48E5-AD87-EFF380AD8B8D}" presName="sp" presStyleCnt="0"/>
      <dgm:spPr/>
    </dgm:pt>
    <dgm:pt modelId="{BFCE7B89-48DB-4346-8093-0B279CBE0071}" type="pres">
      <dgm:prSet presAssocID="{A7B08112-2305-48DD-A3D0-969E8BBC535D}" presName="linNode" presStyleCnt="0"/>
      <dgm:spPr/>
    </dgm:pt>
    <dgm:pt modelId="{B187DA92-46B9-4F04-8FEC-7C87CB7D7248}" type="pres">
      <dgm:prSet presAssocID="{A7B08112-2305-48DD-A3D0-969E8BBC535D}" presName="parentText" presStyleLbl="node1" presStyleIdx="1" presStyleCnt="3" custScaleX="277778" custScaleY="44923">
        <dgm:presLayoutVars>
          <dgm:chMax val="1"/>
          <dgm:bulletEnabled val="1"/>
        </dgm:presLayoutVars>
      </dgm:prSet>
      <dgm:spPr/>
      <dgm:t>
        <a:bodyPr/>
        <a:lstStyle/>
        <a:p>
          <a:endParaRPr lang="en-GB"/>
        </a:p>
      </dgm:t>
    </dgm:pt>
    <dgm:pt modelId="{E3B0D1D8-D916-4EB2-B112-3BE2E148262F}" type="pres">
      <dgm:prSet presAssocID="{2C1BB6E3-7E56-4861-904D-77282C00F170}" presName="sp" presStyleCnt="0"/>
      <dgm:spPr/>
    </dgm:pt>
    <dgm:pt modelId="{946279E0-B40B-441C-9F17-CE68CC2F0712}" type="pres">
      <dgm:prSet presAssocID="{7DC23490-5339-4B22-88AE-8D82237B2F07}" presName="linNode" presStyleCnt="0"/>
      <dgm:spPr/>
    </dgm:pt>
    <dgm:pt modelId="{0B931701-5120-4C48-9DCE-778B5063BDB5}" type="pres">
      <dgm:prSet presAssocID="{7DC23490-5339-4B22-88AE-8D82237B2F07}" presName="parentText" presStyleLbl="node1" presStyleIdx="2" presStyleCnt="3" custScaleX="277778" custScaleY="44432">
        <dgm:presLayoutVars>
          <dgm:chMax val="1"/>
          <dgm:bulletEnabled val="1"/>
        </dgm:presLayoutVars>
      </dgm:prSet>
      <dgm:spPr/>
      <dgm:t>
        <a:bodyPr/>
        <a:lstStyle/>
        <a:p>
          <a:endParaRPr lang="en-GB"/>
        </a:p>
      </dgm:t>
    </dgm:pt>
  </dgm:ptLst>
  <dgm:cxnLst>
    <dgm:cxn modelId="{1D347275-7C0A-4D3A-9437-E1042F1B4B35}" srcId="{D0E95F26-6761-406C-A253-C23F0507290B}" destId="{988C1CCA-4F50-4C41-8255-768CB7BED221}" srcOrd="0" destOrd="0" parTransId="{A6F45A57-77AA-4FE9-98A0-60D303EFA5DC}" sibTransId="{0F9A6D07-1689-48E5-AD87-EFF380AD8B8D}"/>
    <dgm:cxn modelId="{8F1CB676-D3A9-4422-ABFC-758940B23A24}" type="presOf" srcId="{A7B08112-2305-48DD-A3D0-969E8BBC535D}" destId="{B187DA92-46B9-4F04-8FEC-7C87CB7D7248}" srcOrd="0" destOrd="0" presId="urn:microsoft.com/office/officeart/2005/8/layout/vList5"/>
    <dgm:cxn modelId="{9733DD10-B3C9-41EB-A1EA-A281D596A8F6}" srcId="{D0E95F26-6761-406C-A253-C23F0507290B}" destId="{7DC23490-5339-4B22-88AE-8D82237B2F07}" srcOrd="2" destOrd="0" parTransId="{D8798EB5-730A-4EA8-8E42-D0BB3C6697B7}" sibTransId="{76CF2269-BC9C-4B44-8862-7171ECD5BA03}"/>
    <dgm:cxn modelId="{F2792367-3747-4386-ADA9-6B94AEF16268}" type="presOf" srcId="{7DC23490-5339-4B22-88AE-8D82237B2F07}" destId="{0B931701-5120-4C48-9DCE-778B5063BDB5}" srcOrd="0" destOrd="0" presId="urn:microsoft.com/office/officeart/2005/8/layout/vList5"/>
    <dgm:cxn modelId="{E77893F3-8D26-4798-B339-D33631EEA22A}" type="presOf" srcId="{D0E95F26-6761-406C-A253-C23F0507290B}" destId="{01915D01-E1B3-43CF-B635-971A9CD1BF9A}" srcOrd="0" destOrd="0" presId="urn:microsoft.com/office/officeart/2005/8/layout/vList5"/>
    <dgm:cxn modelId="{83B9F370-3F08-42CD-8DB6-985A751BA0C0}" srcId="{D0E95F26-6761-406C-A253-C23F0507290B}" destId="{A7B08112-2305-48DD-A3D0-969E8BBC535D}" srcOrd="1" destOrd="0" parTransId="{8B4DD91C-A326-4D90-81C6-88D5C0021803}" sibTransId="{2C1BB6E3-7E56-4861-904D-77282C00F170}"/>
    <dgm:cxn modelId="{6B2EA5AD-F513-449E-AFC1-8132E10E7631}" type="presOf" srcId="{988C1CCA-4F50-4C41-8255-768CB7BED221}" destId="{843E0585-A12F-42B5-91F2-2C6C170435BB}" srcOrd="0" destOrd="0" presId="urn:microsoft.com/office/officeart/2005/8/layout/vList5"/>
    <dgm:cxn modelId="{3CF7E1DA-DEE9-463E-AC07-2271F99C6C2F}" type="presParOf" srcId="{01915D01-E1B3-43CF-B635-971A9CD1BF9A}" destId="{DBA5613B-9957-489F-9CCD-D6BEE4369234}" srcOrd="0" destOrd="0" presId="urn:microsoft.com/office/officeart/2005/8/layout/vList5"/>
    <dgm:cxn modelId="{59FF31D8-7C64-4C32-AC11-D4843637CB24}" type="presParOf" srcId="{DBA5613B-9957-489F-9CCD-D6BEE4369234}" destId="{843E0585-A12F-42B5-91F2-2C6C170435BB}" srcOrd="0" destOrd="0" presId="urn:microsoft.com/office/officeart/2005/8/layout/vList5"/>
    <dgm:cxn modelId="{5869254F-9A88-4EC2-9DEE-05964FD41E61}" type="presParOf" srcId="{01915D01-E1B3-43CF-B635-971A9CD1BF9A}" destId="{43733160-06E3-4969-8586-5EAA1B553340}" srcOrd="1" destOrd="0" presId="urn:microsoft.com/office/officeart/2005/8/layout/vList5"/>
    <dgm:cxn modelId="{13A67B58-40E0-4FA6-946B-115F09101CF4}" type="presParOf" srcId="{01915D01-E1B3-43CF-B635-971A9CD1BF9A}" destId="{BFCE7B89-48DB-4346-8093-0B279CBE0071}" srcOrd="2" destOrd="0" presId="urn:microsoft.com/office/officeart/2005/8/layout/vList5"/>
    <dgm:cxn modelId="{8972AF3E-2C14-48F9-AB3C-7C3AA10B68B6}" type="presParOf" srcId="{BFCE7B89-48DB-4346-8093-0B279CBE0071}" destId="{B187DA92-46B9-4F04-8FEC-7C87CB7D7248}" srcOrd="0" destOrd="0" presId="urn:microsoft.com/office/officeart/2005/8/layout/vList5"/>
    <dgm:cxn modelId="{FBB14609-44B5-46FC-BF1A-FB978927256A}" type="presParOf" srcId="{01915D01-E1B3-43CF-B635-971A9CD1BF9A}" destId="{E3B0D1D8-D916-4EB2-B112-3BE2E148262F}" srcOrd="3" destOrd="0" presId="urn:microsoft.com/office/officeart/2005/8/layout/vList5"/>
    <dgm:cxn modelId="{9A93E9C2-2FF3-49B9-8BE8-60D5263710F8}" type="presParOf" srcId="{01915D01-E1B3-43CF-B635-971A9CD1BF9A}" destId="{946279E0-B40B-441C-9F17-CE68CC2F0712}" srcOrd="4" destOrd="0" presId="urn:microsoft.com/office/officeart/2005/8/layout/vList5"/>
    <dgm:cxn modelId="{954725F3-F471-45BB-A06F-C25003DB28E2}" type="presParOf" srcId="{946279E0-B40B-441C-9F17-CE68CC2F0712}" destId="{0B931701-5120-4C48-9DCE-778B5063BDB5}" srcOrd="0" destOrd="0" presId="urn:microsoft.com/office/officeart/2005/8/layout/vList5"/>
  </dgm:cxnLst>
  <dgm:bg/>
  <dgm:whole/>
  <dgm:extLst>
    <a:ext uri="http://schemas.microsoft.com/office/drawing/2008/diagram">
      <dsp:dataModelExt xmlns:dsp="http://schemas.microsoft.com/office/drawing/2008/diagram" relId="rId21"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D0E95F26-6761-406C-A253-C23F0507290B}" type="doc">
      <dgm:prSet loTypeId="urn:microsoft.com/office/officeart/2005/8/layout/vList5" loCatId="list" qsTypeId="urn:microsoft.com/office/officeart/2005/8/quickstyle/simple1" qsCatId="simple" csTypeId="urn:microsoft.com/office/officeart/2005/8/colors/accent5_2" csCatId="accent5" phldr="1"/>
      <dgm:spPr/>
      <dgm:t>
        <a:bodyPr/>
        <a:lstStyle/>
        <a:p>
          <a:endParaRPr lang="en-GB"/>
        </a:p>
      </dgm:t>
    </dgm:pt>
    <dgm:pt modelId="{A7B08112-2305-48DD-A3D0-969E8BBC535D}">
      <dgm:prSet custT="1"/>
      <dgm:spPr/>
      <dgm:t>
        <a:bodyPr/>
        <a:lstStyle/>
        <a:p>
          <a:pPr rtl="0"/>
          <a:r>
            <a:rPr lang="en-GB" sz="1000" dirty="0" smtClean="0"/>
            <a:t>SIMD Q1: 89.3% [Scottish average  88.7%]</a:t>
          </a:r>
          <a:endParaRPr lang="en-GB" sz="1000" dirty="0"/>
        </a:p>
      </dgm:t>
    </dgm:pt>
    <dgm:pt modelId="{8B4DD91C-A326-4D90-81C6-88D5C0021803}" type="parTrans" cxnId="{83B9F370-3F08-42CD-8DB6-985A751BA0C0}">
      <dgm:prSet/>
      <dgm:spPr/>
      <dgm:t>
        <a:bodyPr/>
        <a:lstStyle/>
        <a:p>
          <a:endParaRPr lang="en-GB"/>
        </a:p>
      </dgm:t>
    </dgm:pt>
    <dgm:pt modelId="{2C1BB6E3-7E56-4861-904D-77282C00F170}" type="sibTrans" cxnId="{83B9F370-3F08-42CD-8DB6-985A751BA0C0}">
      <dgm:prSet/>
      <dgm:spPr/>
      <dgm:t>
        <a:bodyPr/>
        <a:lstStyle/>
        <a:p>
          <a:endParaRPr lang="en-GB"/>
        </a:p>
      </dgm:t>
    </dgm:pt>
    <dgm:pt modelId="{7DC23490-5339-4B22-88AE-8D82237B2F07}">
      <dgm:prSet custT="1"/>
      <dgm:spPr>
        <a:solidFill>
          <a:schemeClr val="accent5">
            <a:lumMod val="40000"/>
            <a:lumOff val="60000"/>
          </a:schemeClr>
        </a:solidFill>
      </dgm:spPr>
      <dgm:t>
        <a:bodyPr/>
        <a:lstStyle/>
        <a:p>
          <a:pPr rtl="0"/>
          <a:r>
            <a:rPr lang="en-GB" sz="1000" b="0" i="0" baseline="0" dirty="0" smtClean="0">
              <a:solidFill>
                <a:schemeClr val="tx1"/>
              </a:solidFill>
            </a:rPr>
            <a:t>Current SIMD Q1 – 88.3%</a:t>
          </a:r>
          <a:endParaRPr lang="en-GB" sz="1000" b="0" dirty="0">
            <a:solidFill>
              <a:schemeClr val="tx1"/>
            </a:solidFill>
          </a:endParaRPr>
        </a:p>
      </dgm:t>
    </dgm:pt>
    <dgm:pt modelId="{D8798EB5-730A-4EA8-8E42-D0BB3C6697B7}" type="parTrans" cxnId="{9733DD10-B3C9-41EB-A1EA-A281D596A8F6}">
      <dgm:prSet/>
      <dgm:spPr/>
      <dgm:t>
        <a:bodyPr/>
        <a:lstStyle/>
        <a:p>
          <a:endParaRPr lang="en-GB"/>
        </a:p>
      </dgm:t>
    </dgm:pt>
    <dgm:pt modelId="{76CF2269-BC9C-4B44-8862-7171ECD5BA03}" type="sibTrans" cxnId="{9733DD10-B3C9-41EB-A1EA-A281D596A8F6}">
      <dgm:prSet/>
      <dgm:spPr/>
      <dgm:t>
        <a:bodyPr/>
        <a:lstStyle/>
        <a:p>
          <a:endParaRPr lang="en-GB"/>
        </a:p>
      </dgm:t>
    </dgm:pt>
    <dgm:pt modelId="{01915D01-E1B3-43CF-B635-971A9CD1BF9A}" type="pres">
      <dgm:prSet presAssocID="{D0E95F26-6761-406C-A253-C23F0507290B}" presName="Name0" presStyleCnt="0">
        <dgm:presLayoutVars>
          <dgm:dir/>
          <dgm:animLvl val="lvl"/>
          <dgm:resizeHandles val="exact"/>
        </dgm:presLayoutVars>
      </dgm:prSet>
      <dgm:spPr/>
      <dgm:t>
        <a:bodyPr/>
        <a:lstStyle/>
        <a:p>
          <a:endParaRPr lang="en-GB"/>
        </a:p>
      </dgm:t>
    </dgm:pt>
    <dgm:pt modelId="{BFCE7B89-48DB-4346-8093-0B279CBE0071}" type="pres">
      <dgm:prSet presAssocID="{A7B08112-2305-48DD-A3D0-969E8BBC535D}" presName="linNode" presStyleCnt="0"/>
      <dgm:spPr/>
    </dgm:pt>
    <dgm:pt modelId="{B187DA92-46B9-4F04-8FEC-7C87CB7D7248}" type="pres">
      <dgm:prSet presAssocID="{A7B08112-2305-48DD-A3D0-969E8BBC535D}" presName="parentText" presStyleLbl="node1" presStyleIdx="0" presStyleCnt="2" custScaleX="277778" custScaleY="35273">
        <dgm:presLayoutVars>
          <dgm:chMax val="1"/>
          <dgm:bulletEnabled val="1"/>
        </dgm:presLayoutVars>
      </dgm:prSet>
      <dgm:spPr/>
      <dgm:t>
        <a:bodyPr/>
        <a:lstStyle/>
        <a:p>
          <a:endParaRPr lang="en-GB"/>
        </a:p>
      </dgm:t>
    </dgm:pt>
    <dgm:pt modelId="{E3B0D1D8-D916-4EB2-B112-3BE2E148262F}" type="pres">
      <dgm:prSet presAssocID="{2C1BB6E3-7E56-4861-904D-77282C00F170}" presName="sp" presStyleCnt="0"/>
      <dgm:spPr/>
    </dgm:pt>
    <dgm:pt modelId="{946279E0-B40B-441C-9F17-CE68CC2F0712}" type="pres">
      <dgm:prSet presAssocID="{7DC23490-5339-4B22-88AE-8D82237B2F07}" presName="linNode" presStyleCnt="0"/>
      <dgm:spPr/>
    </dgm:pt>
    <dgm:pt modelId="{0B931701-5120-4C48-9DCE-778B5063BDB5}" type="pres">
      <dgm:prSet presAssocID="{7DC23490-5339-4B22-88AE-8D82237B2F07}" presName="parentText" presStyleLbl="node1" presStyleIdx="1" presStyleCnt="2" custScaleX="277778" custScaleY="24672">
        <dgm:presLayoutVars>
          <dgm:chMax val="1"/>
          <dgm:bulletEnabled val="1"/>
        </dgm:presLayoutVars>
      </dgm:prSet>
      <dgm:spPr/>
      <dgm:t>
        <a:bodyPr/>
        <a:lstStyle/>
        <a:p>
          <a:endParaRPr lang="en-GB"/>
        </a:p>
      </dgm:t>
    </dgm:pt>
  </dgm:ptLst>
  <dgm:cxnLst>
    <dgm:cxn modelId="{FDD9A687-5E8F-4BC4-97D9-8572108606FE}" type="presOf" srcId="{7DC23490-5339-4B22-88AE-8D82237B2F07}" destId="{0B931701-5120-4C48-9DCE-778B5063BDB5}" srcOrd="0" destOrd="0" presId="urn:microsoft.com/office/officeart/2005/8/layout/vList5"/>
    <dgm:cxn modelId="{83B9F370-3F08-42CD-8DB6-985A751BA0C0}" srcId="{D0E95F26-6761-406C-A253-C23F0507290B}" destId="{A7B08112-2305-48DD-A3D0-969E8BBC535D}" srcOrd="0" destOrd="0" parTransId="{8B4DD91C-A326-4D90-81C6-88D5C0021803}" sibTransId="{2C1BB6E3-7E56-4861-904D-77282C00F170}"/>
    <dgm:cxn modelId="{37C4A6AD-1A70-4FEE-A296-CBB56880C1FA}" type="presOf" srcId="{D0E95F26-6761-406C-A253-C23F0507290B}" destId="{01915D01-E1B3-43CF-B635-971A9CD1BF9A}" srcOrd="0" destOrd="0" presId="urn:microsoft.com/office/officeart/2005/8/layout/vList5"/>
    <dgm:cxn modelId="{356E9C09-011F-4A0D-9564-C844BBD4A412}" type="presOf" srcId="{A7B08112-2305-48DD-A3D0-969E8BBC535D}" destId="{B187DA92-46B9-4F04-8FEC-7C87CB7D7248}" srcOrd="0" destOrd="0" presId="urn:microsoft.com/office/officeart/2005/8/layout/vList5"/>
    <dgm:cxn modelId="{9733DD10-B3C9-41EB-A1EA-A281D596A8F6}" srcId="{D0E95F26-6761-406C-A253-C23F0507290B}" destId="{7DC23490-5339-4B22-88AE-8D82237B2F07}" srcOrd="1" destOrd="0" parTransId="{D8798EB5-730A-4EA8-8E42-D0BB3C6697B7}" sibTransId="{76CF2269-BC9C-4B44-8862-7171ECD5BA03}"/>
    <dgm:cxn modelId="{0FC0D8D8-964C-4895-998C-B7D2469A5C75}" type="presParOf" srcId="{01915D01-E1B3-43CF-B635-971A9CD1BF9A}" destId="{BFCE7B89-48DB-4346-8093-0B279CBE0071}" srcOrd="0" destOrd="0" presId="urn:microsoft.com/office/officeart/2005/8/layout/vList5"/>
    <dgm:cxn modelId="{DE57E2D6-B318-424F-BA9A-BDB3B292EED8}" type="presParOf" srcId="{BFCE7B89-48DB-4346-8093-0B279CBE0071}" destId="{B187DA92-46B9-4F04-8FEC-7C87CB7D7248}" srcOrd="0" destOrd="0" presId="urn:microsoft.com/office/officeart/2005/8/layout/vList5"/>
    <dgm:cxn modelId="{30C27EBB-CF97-4E5D-B8C5-9515CDDCD002}" type="presParOf" srcId="{01915D01-E1B3-43CF-B635-971A9CD1BF9A}" destId="{E3B0D1D8-D916-4EB2-B112-3BE2E148262F}" srcOrd="1" destOrd="0" presId="urn:microsoft.com/office/officeart/2005/8/layout/vList5"/>
    <dgm:cxn modelId="{1875F79A-8B47-4576-9D15-8CFBD6488281}" type="presParOf" srcId="{01915D01-E1B3-43CF-B635-971A9CD1BF9A}" destId="{946279E0-B40B-441C-9F17-CE68CC2F0712}" srcOrd="2" destOrd="0" presId="urn:microsoft.com/office/officeart/2005/8/layout/vList5"/>
    <dgm:cxn modelId="{D286020F-CB22-4BA3-8620-16D8B8997182}" type="presParOf" srcId="{946279E0-B40B-441C-9F17-CE68CC2F0712}" destId="{0B931701-5120-4C48-9DCE-778B5063BDB5}" srcOrd="0" destOrd="0" presId="urn:microsoft.com/office/officeart/2005/8/layout/vList5"/>
  </dgm:cxnLst>
  <dgm:bg/>
  <dgm:whole/>
  <dgm:extLst>
    <a:ext uri="http://schemas.microsoft.com/office/drawing/2008/diagram">
      <dsp:dataModelExt xmlns:dsp="http://schemas.microsoft.com/office/drawing/2008/diagram" relId="rId2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C20D52-F8A7-4767-87E6-7CB0F4E74162}" type="datetimeFigureOut">
              <a:rPr lang="en-GB" smtClean="0"/>
              <a:t>26/03/2023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682E96-FE79-4A4A-9F80-DA79F703D636}" type="slidenum">
              <a:rPr lang="en-GB" smtClean="0"/>
              <a:t>‹#›</a:t>
            </a:fld>
            <a:endParaRPr lang="en-GB"/>
          </a:p>
        </p:txBody>
      </p:sp>
    </p:spTree>
    <p:extLst>
      <p:ext uri="{BB962C8B-B14F-4D97-AF65-F5344CB8AC3E}">
        <p14:creationId xmlns:p14="http://schemas.microsoft.com/office/powerpoint/2010/main" val="3238642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a:spLocks noGrp="1"/>
          </p:cNvSpPr>
          <p:nvPr>
            <p:ph type="sldNum" sz="quarter" idx="8"/>
          </p:nvPr>
        </p:nvSpPr>
        <p:spPr/>
        <p:txBody>
          <a:bodyPr/>
          <a:lstStyle/>
          <a:p>
            <a:pPr lvl="0"/>
            <a:fld id="{EBB57E02-3094-4702-A951-3F8052C632B8}" type="slidenum">
              <a:t>3</a:t>
            </a:fld>
            <a:endParaRPr lang="en-GB"/>
          </a:p>
        </p:txBody>
      </p:sp>
      <p:sp>
        <p:nvSpPr>
          <p:cNvPr id="3" name="Rectangle 2"/>
          <p:cNvSpPr txBox="1">
            <a:spLocks noGrp="1"/>
          </p:cNvSpPr>
          <p:nvPr>
            <p:ph type="body" sz="quarter" idx="1"/>
          </p:nvPr>
        </p:nvSpPr>
        <p:spPr>
          <a:xfrm>
            <a:off x="685800" y="4344991"/>
            <a:ext cx="5486400" cy="4113208"/>
          </a:xfrm>
        </p:spPr>
        <p:txBody>
          <a:bodyPr/>
          <a:lstStyle/>
          <a:p>
            <a:pPr lvl="0"/>
            <a:endParaRPr lang="en-GB" dirty="0"/>
          </a:p>
        </p:txBody>
      </p:sp>
    </p:spTree>
    <p:extLst>
      <p:ext uri="{BB962C8B-B14F-4D97-AF65-F5344CB8AC3E}">
        <p14:creationId xmlns:p14="http://schemas.microsoft.com/office/powerpoint/2010/main" val="3352284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a:spLocks noGrp="1"/>
          </p:cNvSpPr>
          <p:nvPr>
            <p:ph type="sldNum" sz="quarter" idx="8"/>
          </p:nvPr>
        </p:nvSpPr>
        <p:spPr/>
        <p:txBody>
          <a:bodyPr/>
          <a:lstStyle/>
          <a:p>
            <a:pPr lvl="0"/>
            <a:fld id="{1B27EF8A-4F40-472C-9ED0-B61EB6469021}" type="slidenum">
              <a:t>5</a:t>
            </a:fld>
            <a:endParaRPr lang="en-GB"/>
          </a:p>
        </p:txBody>
      </p:sp>
    </p:spTree>
    <p:extLst>
      <p:ext uri="{BB962C8B-B14F-4D97-AF65-F5344CB8AC3E}">
        <p14:creationId xmlns:p14="http://schemas.microsoft.com/office/powerpoint/2010/main" val="2707627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a:spLocks noGrp="1"/>
          </p:cNvSpPr>
          <p:nvPr>
            <p:ph type="sldNum" sz="quarter" idx="8"/>
          </p:nvPr>
        </p:nvSpPr>
        <p:spPr/>
        <p:txBody>
          <a:bodyPr/>
          <a:lstStyle/>
          <a:p>
            <a:pPr lvl="0"/>
            <a:fld id="{A036DA81-0E29-44CE-9610-99C54F73D7F6}" type="slidenum">
              <a:t>19</a:t>
            </a:fld>
            <a:endParaRPr lang="en-GB"/>
          </a:p>
        </p:txBody>
      </p:sp>
      <p:sp>
        <p:nvSpPr>
          <p:cNvPr id="3" name="Slide Image Placeholder 2"/>
          <p:cNvSpPr>
            <a:spLocks noGrp="1" noRot="1" noChangeAspect="1"/>
          </p:cNvSpPr>
          <p:nvPr>
            <p:ph type="sldImg"/>
          </p:nvPr>
        </p:nvSpPr>
        <p:spPr/>
      </p:sp>
      <p:sp>
        <p:nvSpPr>
          <p:cNvPr id="4" name="Rectangle 3"/>
          <p:cNvSpPr txBox="1">
            <a:spLocks noGrp="1"/>
          </p:cNvSpPr>
          <p:nvPr>
            <p:ph type="body" sz="quarter" idx="1"/>
          </p:nvPr>
        </p:nvSpPr>
        <p:spPr/>
        <p:txBody>
          <a:bodyPr/>
          <a:lstStyle/>
          <a:p>
            <a:pPr lvl="0"/>
            <a:r>
              <a:rPr lang="en-GB"/>
              <a:t>If you were asked to respond as to your perceptions as to the response of a ‘traditional’ school what would it be?– And now in your school?</a:t>
            </a:r>
          </a:p>
        </p:txBody>
      </p:sp>
    </p:spTree>
    <p:extLst>
      <p:ext uri="{BB962C8B-B14F-4D97-AF65-F5344CB8AC3E}">
        <p14:creationId xmlns:p14="http://schemas.microsoft.com/office/powerpoint/2010/main" val="2738166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a:spLocks noGrp="1"/>
          </p:cNvSpPr>
          <p:nvPr>
            <p:ph type="sldNum" sz="quarter" idx="8"/>
          </p:nvPr>
        </p:nvSpPr>
        <p:spPr/>
        <p:txBody>
          <a:bodyPr/>
          <a:lstStyle/>
          <a:p>
            <a:pPr lvl="0"/>
            <a:fld id="{A036DA81-0E29-44CE-9610-99C54F73D7F6}" type="slidenum">
              <a:t>20</a:t>
            </a:fld>
            <a:endParaRPr lang="en-GB"/>
          </a:p>
        </p:txBody>
      </p:sp>
      <p:sp>
        <p:nvSpPr>
          <p:cNvPr id="3" name="Slide Image Placeholder 2"/>
          <p:cNvSpPr>
            <a:spLocks noGrp="1" noRot="1" noChangeAspect="1"/>
          </p:cNvSpPr>
          <p:nvPr>
            <p:ph type="sldImg"/>
          </p:nvPr>
        </p:nvSpPr>
        <p:spPr/>
      </p:sp>
      <p:sp>
        <p:nvSpPr>
          <p:cNvPr id="4" name="Rectangle 3"/>
          <p:cNvSpPr txBox="1">
            <a:spLocks noGrp="1"/>
          </p:cNvSpPr>
          <p:nvPr>
            <p:ph type="body" sz="quarter" idx="1"/>
          </p:nvPr>
        </p:nvSpPr>
        <p:spPr/>
        <p:txBody>
          <a:bodyPr/>
          <a:lstStyle/>
          <a:p>
            <a:pPr lvl="0"/>
            <a:r>
              <a:rPr lang="en-GB"/>
              <a:t>If you were asked to respond as to your perceptions as to the response of a ‘traditional’ school what would it be?– And now in your school?</a:t>
            </a:r>
          </a:p>
        </p:txBody>
      </p:sp>
    </p:spTree>
    <p:extLst>
      <p:ext uri="{BB962C8B-B14F-4D97-AF65-F5344CB8AC3E}">
        <p14:creationId xmlns:p14="http://schemas.microsoft.com/office/powerpoint/2010/main" val="1594923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a:spLocks noGrp="1"/>
          </p:cNvSpPr>
          <p:nvPr>
            <p:ph type="sldNum" sz="quarter" idx="8"/>
          </p:nvPr>
        </p:nvSpPr>
        <p:spPr/>
        <p:txBody>
          <a:bodyPr/>
          <a:lstStyle/>
          <a:p>
            <a:pPr lvl="0"/>
            <a:fld id="{6AC11FEE-EAC3-4FE0-BA07-E6C276AC1156}" type="slidenum">
              <a:t>22</a:t>
            </a:fld>
            <a:endParaRPr lang="en-GB"/>
          </a:p>
        </p:txBody>
      </p:sp>
      <p:sp>
        <p:nvSpPr>
          <p:cNvPr id="3" name="Slide Image Placeholder 2"/>
          <p:cNvSpPr>
            <a:spLocks noGrp="1" noRot="1" noChangeAspect="1"/>
          </p:cNvSpPr>
          <p:nvPr>
            <p:ph type="sldImg"/>
          </p:nvPr>
        </p:nvSpPr>
        <p:spPr/>
      </p:sp>
      <p:sp>
        <p:nvSpPr>
          <p:cNvPr id="4" name="Rectangle 3"/>
          <p:cNvSpPr txBox="1">
            <a:spLocks noGrp="1"/>
          </p:cNvSpPr>
          <p:nvPr>
            <p:ph type="body" sz="quarter" idx="1"/>
          </p:nvPr>
        </p:nvSpPr>
        <p:spPr/>
        <p:txBody>
          <a:bodyPr/>
          <a:lstStyle/>
          <a:p>
            <a:pPr lvl="0"/>
            <a:r>
              <a:rPr lang="en-GB" b="1"/>
              <a:t>As described by Dr Bruce Perry, a leading American neuroscientist, relationally rich households have many adults interacting positively and regularly with babies and children. This will include hugs, cuddles, praise, encouragement………</a:t>
            </a:r>
          </a:p>
          <a:p>
            <a:pPr lvl="0"/>
            <a:r>
              <a:rPr lang="en-GB" b="1"/>
              <a:t>This was provided,   traditionally, by the extended family – aunts, uncles, grandparents….- Most children  nowadays do not have this as the norm.</a:t>
            </a:r>
          </a:p>
        </p:txBody>
      </p:sp>
    </p:spTree>
    <p:extLst>
      <p:ext uri="{BB962C8B-B14F-4D97-AF65-F5344CB8AC3E}">
        <p14:creationId xmlns:p14="http://schemas.microsoft.com/office/powerpoint/2010/main" val="3797818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a:spLocks noGrp="1"/>
          </p:cNvSpPr>
          <p:nvPr>
            <p:ph type="sldNum" sz="quarter" idx="8"/>
          </p:nvPr>
        </p:nvSpPr>
        <p:spPr/>
        <p:txBody>
          <a:bodyPr/>
          <a:lstStyle/>
          <a:p>
            <a:pPr lvl="0"/>
            <a:fld id="{E499496D-96AA-433D-9D30-4BF6C52D0CF9}" type="slidenum">
              <a:t>23</a:t>
            </a:fld>
            <a:endParaRPr lang="en-GB"/>
          </a:p>
        </p:txBody>
      </p:sp>
      <p:sp>
        <p:nvSpPr>
          <p:cNvPr id="3" name="Slide Image Placeholder 2"/>
          <p:cNvSpPr>
            <a:spLocks noGrp="1" noRot="1" noChangeAspect="1"/>
          </p:cNvSpPr>
          <p:nvPr>
            <p:ph type="sldImg"/>
          </p:nvPr>
        </p:nvSpPr>
        <p:spPr/>
      </p:sp>
      <p:sp>
        <p:nvSpPr>
          <p:cNvPr id="4" name="Rectangle 3"/>
          <p:cNvSpPr txBox="1">
            <a:spLocks noGrp="1"/>
          </p:cNvSpPr>
          <p:nvPr>
            <p:ph type="body" sz="quarter" idx="1"/>
          </p:nvPr>
        </p:nvSpPr>
        <p:spPr/>
        <p:txBody>
          <a:bodyPr/>
          <a:lstStyle/>
          <a:p>
            <a:pPr lvl="0"/>
            <a:r>
              <a:rPr lang="en-GB" b="1"/>
              <a:t>As described by Dr Bruce Perry, a leading American neuroscientist, relationally rich households have many adults interacting positively and regularly with babies and children. This will include hugs, cuddles, praise, encouragement………</a:t>
            </a:r>
          </a:p>
          <a:p>
            <a:pPr lvl="0"/>
            <a:r>
              <a:rPr lang="en-GB" b="1"/>
              <a:t>This was provided,   traditionally, by the extended family – aunts, uncles, grandparents….- Most children  nowadays do not have this as the norm.</a:t>
            </a:r>
          </a:p>
        </p:txBody>
      </p:sp>
    </p:spTree>
    <p:extLst>
      <p:ext uri="{BB962C8B-B14F-4D97-AF65-F5344CB8AC3E}">
        <p14:creationId xmlns:p14="http://schemas.microsoft.com/office/powerpoint/2010/main" val="17145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a:spLocks noGrp="1"/>
          </p:cNvSpPr>
          <p:nvPr>
            <p:ph type="sldNum" sz="quarter" idx="8"/>
          </p:nvPr>
        </p:nvSpPr>
        <p:spPr/>
        <p:txBody>
          <a:bodyPr/>
          <a:lstStyle/>
          <a:p>
            <a:pPr lvl="0"/>
            <a:fld id="{940105DE-CC7D-40F6-B7AC-D37398FFA5DA}" type="slidenum">
              <a:t>29</a:t>
            </a:fld>
            <a:endParaRPr lang="en-GB"/>
          </a:p>
        </p:txBody>
      </p:sp>
      <p:sp>
        <p:nvSpPr>
          <p:cNvPr id="3" name="Slide Image Placeholder 2"/>
          <p:cNvSpPr>
            <a:spLocks noGrp="1" noRot="1" noChangeAspect="1"/>
          </p:cNvSpPr>
          <p:nvPr>
            <p:ph type="sldImg"/>
          </p:nvPr>
        </p:nvSpPr>
        <p:spPr/>
      </p:sp>
      <p:sp>
        <p:nvSpPr>
          <p:cNvPr id="4" name="Rectangle 3"/>
          <p:cNvSpPr txBox="1">
            <a:spLocks noGrp="1"/>
          </p:cNvSpPr>
          <p:nvPr>
            <p:ph type="body" sz="quarter" idx="1"/>
          </p:nvPr>
        </p:nvSpPr>
        <p:spPr>
          <a:xfrm>
            <a:off x="685800" y="4344991"/>
            <a:ext cx="5486400" cy="4113208"/>
          </a:xfrm>
        </p:spPr>
        <p:txBody>
          <a:bodyPr/>
          <a:lstStyle/>
          <a:p>
            <a:pPr lvl="0"/>
            <a:r>
              <a:rPr lang="en-GB" b="1"/>
              <a:t>Purpose of activity.</a:t>
            </a:r>
          </a:p>
          <a:p>
            <a:pPr lvl="0"/>
            <a:r>
              <a:rPr lang="en-GB" b="1"/>
              <a:t>To encourage thinking about the culture of the school / establishment / practice…..what do we need to create an environment that encourages emotional well being?</a:t>
            </a:r>
          </a:p>
        </p:txBody>
      </p:sp>
    </p:spTree>
    <p:extLst>
      <p:ext uri="{BB962C8B-B14F-4D97-AF65-F5344CB8AC3E}">
        <p14:creationId xmlns:p14="http://schemas.microsoft.com/office/powerpoint/2010/main" val="1302994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243BA5A-C0A5-4E5F-BDEA-931AFC7DBF20}" type="datetimeFigureOut">
              <a:rPr lang="en-GB" smtClean="0"/>
              <a:t>26/03/2023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8CD9FB-7E95-48AA-8711-9331BDAB1052}" type="slidenum">
              <a:rPr lang="en-GB" smtClean="0"/>
              <a:t>‹#›</a:t>
            </a:fld>
            <a:endParaRPr lang="en-GB"/>
          </a:p>
        </p:txBody>
      </p:sp>
    </p:spTree>
    <p:extLst>
      <p:ext uri="{BB962C8B-B14F-4D97-AF65-F5344CB8AC3E}">
        <p14:creationId xmlns:p14="http://schemas.microsoft.com/office/powerpoint/2010/main" val="4012203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243BA5A-C0A5-4E5F-BDEA-931AFC7DBF20}" type="datetimeFigureOut">
              <a:rPr lang="en-GB" smtClean="0"/>
              <a:t>26/03/2023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8CD9FB-7E95-48AA-8711-9331BDAB1052}" type="slidenum">
              <a:rPr lang="en-GB" smtClean="0"/>
              <a:t>‹#›</a:t>
            </a:fld>
            <a:endParaRPr lang="en-GB"/>
          </a:p>
        </p:txBody>
      </p:sp>
    </p:spTree>
    <p:extLst>
      <p:ext uri="{BB962C8B-B14F-4D97-AF65-F5344CB8AC3E}">
        <p14:creationId xmlns:p14="http://schemas.microsoft.com/office/powerpoint/2010/main" val="4123094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243BA5A-C0A5-4E5F-BDEA-931AFC7DBF20}" type="datetimeFigureOut">
              <a:rPr lang="en-GB" smtClean="0"/>
              <a:t>26/03/2023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8CD9FB-7E95-48AA-8711-9331BDAB1052}" type="slidenum">
              <a:rPr lang="en-GB" smtClean="0"/>
              <a:t>‹#›</a:t>
            </a:fld>
            <a:endParaRPr lang="en-GB"/>
          </a:p>
        </p:txBody>
      </p:sp>
    </p:spTree>
    <p:extLst>
      <p:ext uri="{BB962C8B-B14F-4D97-AF65-F5344CB8AC3E}">
        <p14:creationId xmlns:p14="http://schemas.microsoft.com/office/powerpoint/2010/main" val="2889431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GB"/>
              <a:t>Click to edit Master title style</a:t>
            </a:r>
          </a:p>
        </p:txBody>
      </p:sp>
      <p:sp>
        <p:nvSpPr>
          <p:cNvPr id="3" name="Chart Placeholder 2"/>
          <p:cNvSpPr txBox="1">
            <a:spLocks noGrp="1"/>
          </p:cNvSpPr>
          <p:nvPr>
            <p:ph type="chart" idx="1"/>
          </p:nvPr>
        </p:nvSpPr>
        <p:spPr/>
        <p:txBody>
          <a:bodyPr/>
          <a:lstStyle>
            <a:lvl1pPr>
              <a:defRPr/>
            </a:lvl1pPr>
          </a:lstStyle>
          <a:p>
            <a:pPr lvl="0"/>
            <a:endParaRPr lang="en-GB"/>
          </a:p>
        </p:txBody>
      </p:sp>
      <p:sp>
        <p:nvSpPr>
          <p:cNvPr id="4" name="Date Placeholder 3"/>
          <p:cNvSpPr txBox="1">
            <a:spLocks noGrp="1"/>
          </p:cNvSpPr>
          <p:nvPr>
            <p:ph type="dt" sz="half" idx="7"/>
          </p:nvPr>
        </p:nvSpPr>
        <p:spPr/>
        <p:txBody>
          <a:bodyPr/>
          <a:lstStyle>
            <a:lvl1pPr>
              <a:defRPr/>
            </a:lvl1pPr>
          </a:lstStyle>
          <a:p>
            <a:pPr lvl="0"/>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BD1BBAAC-A8C8-4406-B6E2-03B4B216E0A8}" type="slidenum">
              <a:t>‹#›</a:t>
            </a:fld>
            <a:endParaRPr lang="en-GB"/>
          </a:p>
        </p:txBody>
      </p:sp>
    </p:spTree>
    <p:extLst>
      <p:ext uri="{BB962C8B-B14F-4D97-AF65-F5344CB8AC3E}">
        <p14:creationId xmlns:p14="http://schemas.microsoft.com/office/powerpoint/2010/main" val="3948357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243BA5A-C0A5-4E5F-BDEA-931AFC7DBF20}" type="datetimeFigureOut">
              <a:rPr lang="en-GB" smtClean="0"/>
              <a:t>26/03/2023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8CD9FB-7E95-48AA-8711-9331BDAB1052}" type="slidenum">
              <a:rPr lang="en-GB" smtClean="0"/>
              <a:t>‹#›</a:t>
            </a:fld>
            <a:endParaRPr lang="en-GB"/>
          </a:p>
        </p:txBody>
      </p:sp>
    </p:spTree>
    <p:extLst>
      <p:ext uri="{BB962C8B-B14F-4D97-AF65-F5344CB8AC3E}">
        <p14:creationId xmlns:p14="http://schemas.microsoft.com/office/powerpoint/2010/main" val="2012846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43BA5A-C0A5-4E5F-BDEA-931AFC7DBF20}" type="datetimeFigureOut">
              <a:rPr lang="en-GB" smtClean="0"/>
              <a:t>26/03/2023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8CD9FB-7E95-48AA-8711-9331BDAB1052}" type="slidenum">
              <a:rPr lang="en-GB" smtClean="0"/>
              <a:t>‹#›</a:t>
            </a:fld>
            <a:endParaRPr lang="en-GB"/>
          </a:p>
        </p:txBody>
      </p:sp>
    </p:spTree>
    <p:extLst>
      <p:ext uri="{BB962C8B-B14F-4D97-AF65-F5344CB8AC3E}">
        <p14:creationId xmlns:p14="http://schemas.microsoft.com/office/powerpoint/2010/main" val="3830175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243BA5A-C0A5-4E5F-BDEA-931AFC7DBF20}" type="datetimeFigureOut">
              <a:rPr lang="en-GB" smtClean="0"/>
              <a:t>26/03/2023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8CD9FB-7E95-48AA-8711-9331BDAB1052}" type="slidenum">
              <a:rPr lang="en-GB" smtClean="0"/>
              <a:t>‹#›</a:t>
            </a:fld>
            <a:endParaRPr lang="en-GB"/>
          </a:p>
        </p:txBody>
      </p:sp>
    </p:spTree>
    <p:extLst>
      <p:ext uri="{BB962C8B-B14F-4D97-AF65-F5344CB8AC3E}">
        <p14:creationId xmlns:p14="http://schemas.microsoft.com/office/powerpoint/2010/main" val="2166569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243BA5A-C0A5-4E5F-BDEA-931AFC7DBF20}" type="datetimeFigureOut">
              <a:rPr lang="en-GB" smtClean="0"/>
              <a:t>26/03/2023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98CD9FB-7E95-48AA-8711-9331BDAB1052}" type="slidenum">
              <a:rPr lang="en-GB" smtClean="0"/>
              <a:t>‹#›</a:t>
            </a:fld>
            <a:endParaRPr lang="en-GB"/>
          </a:p>
        </p:txBody>
      </p:sp>
    </p:spTree>
    <p:extLst>
      <p:ext uri="{BB962C8B-B14F-4D97-AF65-F5344CB8AC3E}">
        <p14:creationId xmlns:p14="http://schemas.microsoft.com/office/powerpoint/2010/main" val="2057369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243BA5A-C0A5-4E5F-BDEA-931AFC7DBF20}" type="datetimeFigureOut">
              <a:rPr lang="en-GB" smtClean="0"/>
              <a:t>26/03/2023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98CD9FB-7E95-48AA-8711-9331BDAB1052}" type="slidenum">
              <a:rPr lang="en-GB" smtClean="0"/>
              <a:t>‹#›</a:t>
            </a:fld>
            <a:endParaRPr lang="en-GB"/>
          </a:p>
        </p:txBody>
      </p:sp>
    </p:spTree>
    <p:extLst>
      <p:ext uri="{BB962C8B-B14F-4D97-AF65-F5344CB8AC3E}">
        <p14:creationId xmlns:p14="http://schemas.microsoft.com/office/powerpoint/2010/main" val="586218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43BA5A-C0A5-4E5F-BDEA-931AFC7DBF20}" type="datetimeFigureOut">
              <a:rPr lang="en-GB" smtClean="0"/>
              <a:t>26/03/2023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98CD9FB-7E95-48AA-8711-9331BDAB1052}" type="slidenum">
              <a:rPr lang="en-GB" smtClean="0"/>
              <a:t>‹#›</a:t>
            </a:fld>
            <a:endParaRPr lang="en-GB"/>
          </a:p>
        </p:txBody>
      </p:sp>
    </p:spTree>
    <p:extLst>
      <p:ext uri="{BB962C8B-B14F-4D97-AF65-F5344CB8AC3E}">
        <p14:creationId xmlns:p14="http://schemas.microsoft.com/office/powerpoint/2010/main" val="1889639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43BA5A-C0A5-4E5F-BDEA-931AFC7DBF20}" type="datetimeFigureOut">
              <a:rPr lang="en-GB" smtClean="0"/>
              <a:t>26/03/2023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8CD9FB-7E95-48AA-8711-9331BDAB1052}" type="slidenum">
              <a:rPr lang="en-GB" smtClean="0"/>
              <a:t>‹#›</a:t>
            </a:fld>
            <a:endParaRPr lang="en-GB"/>
          </a:p>
        </p:txBody>
      </p:sp>
    </p:spTree>
    <p:extLst>
      <p:ext uri="{BB962C8B-B14F-4D97-AF65-F5344CB8AC3E}">
        <p14:creationId xmlns:p14="http://schemas.microsoft.com/office/powerpoint/2010/main" val="1027113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43BA5A-C0A5-4E5F-BDEA-931AFC7DBF20}" type="datetimeFigureOut">
              <a:rPr lang="en-GB" smtClean="0"/>
              <a:t>26/03/2023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8CD9FB-7E95-48AA-8711-9331BDAB1052}" type="slidenum">
              <a:rPr lang="en-GB" smtClean="0"/>
              <a:t>‹#›</a:t>
            </a:fld>
            <a:endParaRPr lang="en-GB"/>
          </a:p>
        </p:txBody>
      </p:sp>
    </p:spTree>
    <p:extLst>
      <p:ext uri="{BB962C8B-B14F-4D97-AF65-F5344CB8AC3E}">
        <p14:creationId xmlns:p14="http://schemas.microsoft.com/office/powerpoint/2010/main" val="1753054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43BA5A-C0A5-4E5F-BDEA-931AFC7DBF20}" type="datetimeFigureOut">
              <a:rPr lang="en-GB" smtClean="0"/>
              <a:t>26/03/2023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8CD9FB-7E95-48AA-8711-9331BDAB1052}" type="slidenum">
              <a:rPr lang="en-GB" smtClean="0"/>
              <a:t>‹#›</a:t>
            </a:fld>
            <a:endParaRPr lang="en-GB"/>
          </a:p>
        </p:txBody>
      </p:sp>
    </p:spTree>
    <p:extLst>
      <p:ext uri="{BB962C8B-B14F-4D97-AF65-F5344CB8AC3E}">
        <p14:creationId xmlns:p14="http://schemas.microsoft.com/office/powerpoint/2010/main" val="2958095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22.png"/><Relationship Id="rId18" Type="http://schemas.openxmlformats.org/officeDocument/2006/relationships/diagramLayout" Target="../diagrams/layout3.xml"/><Relationship Id="rId26" Type="http://schemas.openxmlformats.org/officeDocument/2006/relationships/diagramQuickStyle" Target="../diagrams/quickStyle4.xml"/><Relationship Id="rId3" Type="http://schemas.openxmlformats.org/officeDocument/2006/relationships/diagramLayout" Target="../diagrams/layout1.xml"/><Relationship Id="rId21" Type="http://schemas.microsoft.com/office/2007/relationships/diagramDrawing" Target="../diagrams/drawing3.xml"/><Relationship Id="rId7" Type="http://schemas.openxmlformats.org/officeDocument/2006/relationships/diagramData" Target="../diagrams/data2.xml"/><Relationship Id="rId12" Type="http://schemas.openxmlformats.org/officeDocument/2006/relationships/image" Target="../media/image21.png"/><Relationship Id="rId17" Type="http://schemas.openxmlformats.org/officeDocument/2006/relationships/diagramData" Target="../diagrams/data3.xml"/><Relationship Id="rId25" Type="http://schemas.openxmlformats.org/officeDocument/2006/relationships/diagramLayout" Target="../diagrams/layout4.xml"/><Relationship Id="rId2" Type="http://schemas.openxmlformats.org/officeDocument/2006/relationships/diagramData" Target="../diagrams/data1.xml"/><Relationship Id="rId16" Type="http://schemas.openxmlformats.org/officeDocument/2006/relationships/image" Target="../media/image25.png"/><Relationship Id="rId20" Type="http://schemas.openxmlformats.org/officeDocument/2006/relationships/diagramColors" Target="../diagrams/colors3.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diagramData" Target="../diagrams/data4.xml"/><Relationship Id="rId5" Type="http://schemas.openxmlformats.org/officeDocument/2006/relationships/diagramColors" Target="../diagrams/colors1.xml"/><Relationship Id="rId15" Type="http://schemas.openxmlformats.org/officeDocument/2006/relationships/image" Target="../media/image24.png"/><Relationship Id="rId23" Type="http://schemas.microsoft.com/office/2007/relationships/hdphoto" Target="../media/hdphoto1.wdp"/><Relationship Id="rId28" Type="http://schemas.microsoft.com/office/2007/relationships/diagramDrawing" Target="../diagrams/drawing4.xml"/><Relationship Id="rId10" Type="http://schemas.openxmlformats.org/officeDocument/2006/relationships/diagramColors" Target="../diagrams/colors2.xml"/><Relationship Id="rId19" Type="http://schemas.openxmlformats.org/officeDocument/2006/relationships/diagramQuickStyle" Target="../diagrams/quickStyle3.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image" Target="../media/image23.png"/><Relationship Id="rId22" Type="http://schemas.openxmlformats.org/officeDocument/2006/relationships/image" Target="../media/image26.png"/><Relationship Id="rId27" Type="http://schemas.openxmlformats.org/officeDocument/2006/relationships/diagramColors" Target="../diagrams/colors4.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6177" y="476672"/>
            <a:ext cx="5500255" cy="4031873"/>
          </a:xfrm>
          <a:prstGeom prst="rect">
            <a:avLst/>
          </a:prstGeom>
          <a:noFill/>
        </p:spPr>
        <p:txBody>
          <a:bodyPr wrap="square" rtlCol="0">
            <a:spAutoFit/>
          </a:bodyPr>
          <a:lstStyle/>
          <a:p>
            <a:pPr algn="ctr"/>
            <a:r>
              <a:rPr lang="en-GB" sz="3200" b="1" dirty="0" smtClean="0"/>
              <a:t>Attendance </a:t>
            </a:r>
            <a:endParaRPr lang="en-GB" sz="3200" b="1" dirty="0"/>
          </a:p>
          <a:p>
            <a:pPr algn="ctr"/>
            <a:endParaRPr lang="en-GB" sz="3200" b="1" dirty="0"/>
          </a:p>
          <a:p>
            <a:pPr algn="ctr"/>
            <a:r>
              <a:rPr lang="en-GB" sz="3200" b="1" dirty="0"/>
              <a:t>Clackmannanshire </a:t>
            </a:r>
            <a:endParaRPr lang="en-GB" sz="3200" b="1" dirty="0" smtClean="0"/>
          </a:p>
          <a:p>
            <a:pPr algn="ctr"/>
            <a:r>
              <a:rPr lang="en-GB" sz="3200" b="1" dirty="0" smtClean="0"/>
              <a:t>Family </a:t>
            </a:r>
            <a:r>
              <a:rPr lang="en-GB" sz="3200" b="1" dirty="0"/>
              <a:t>Wellbeing </a:t>
            </a:r>
            <a:r>
              <a:rPr lang="en-GB" sz="3200" b="1" dirty="0" smtClean="0"/>
              <a:t>Partnership</a:t>
            </a:r>
          </a:p>
          <a:p>
            <a:pPr algn="ctr"/>
            <a:endParaRPr lang="en-GB" sz="3200" b="1" dirty="0" smtClean="0"/>
          </a:p>
          <a:p>
            <a:pPr algn="ctr"/>
            <a:r>
              <a:rPr lang="en-GB" sz="3200" b="1" dirty="0" smtClean="0"/>
              <a:t>Colin Bruce </a:t>
            </a:r>
          </a:p>
          <a:p>
            <a:pPr algn="ctr"/>
            <a:r>
              <a:rPr lang="en-GB" sz="3200" b="1" dirty="0" smtClean="0"/>
              <a:t>Chief Education Officer </a:t>
            </a:r>
            <a:endParaRPr lang="en-GB" sz="3200" b="1" dirty="0"/>
          </a:p>
          <a:p>
            <a:pPr algn="ctr"/>
            <a:endParaRPr lang="en-GB" sz="32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863" y="5841778"/>
            <a:ext cx="1878857" cy="921877"/>
          </a:xfrm>
          <a:prstGeom prst="rect">
            <a:avLst/>
          </a:prstGeom>
        </p:spPr>
      </p:pic>
      <p:pic>
        <p:nvPicPr>
          <p:cNvPr id="1026" name="Picture 2" descr="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427" t="5512" r="7836" b="7983"/>
          <a:stretch/>
        </p:blipFill>
        <p:spPr bwMode="auto">
          <a:xfrm>
            <a:off x="8148843" y="5731948"/>
            <a:ext cx="934039" cy="9212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4"/>
          <a:srcRect l="16489" t="8227" r="2537" b="2797"/>
          <a:stretch/>
        </p:blipFill>
        <p:spPr>
          <a:xfrm>
            <a:off x="2411760" y="5417968"/>
            <a:ext cx="1234614" cy="1345687"/>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65425" y="5952232"/>
            <a:ext cx="2878140" cy="700968"/>
          </a:xfrm>
          <a:prstGeom prst="rect">
            <a:avLst/>
          </a:prstGeom>
        </p:spPr>
      </p:pic>
      <p:sp>
        <p:nvSpPr>
          <p:cNvPr id="8" name="Slide Number Placeholder 7"/>
          <p:cNvSpPr>
            <a:spLocks noGrp="1"/>
          </p:cNvSpPr>
          <p:nvPr>
            <p:ph type="sldNum" sz="quarter" idx="12"/>
          </p:nvPr>
        </p:nvSpPr>
        <p:spPr/>
        <p:txBody>
          <a:bodyPr/>
          <a:lstStyle/>
          <a:p>
            <a:fld id="{83BBF4AD-DD6C-4E18-8799-B79B6E1D9DD0}" type="slidenum">
              <a:rPr lang="en-GB" smtClean="0"/>
              <a:t>1</a:t>
            </a:fld>
            <a:endParaRPr lang="en-GB"/>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r="71969"/>
          <a:stretch/>
        </p:blipFill>
        <p:spPr>
          <a:xfrm>
            <a:off x="6804248" y="116632"/>
            <a:ext cx="2278634" cy="2232248"/>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2763401"/>
            <a:ext cx="2411760" cy="2411760"/>
          </a:xfrm>
          <a:prstGeom prst="rect">
            <a:avLst/>
          </a:prstGeom>
        </p:spPr>
      </p:pic>
    </p:spTree>
    <p:extLst>
      <p:ext uri="{BB962C8B-B14F-4D97-AF65-F5344CB8AC3E}">
        <p14:creationId xmlns:p14="http://schemas.microsoft.com/office/powerpoint/2010/main" val="4029320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Establishments </a:t>
            </a:r>
            <a:endParaRPr lang="en-GB"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2023978"/>
            <a:ext cx="3626294" cy="24131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4597" y="1988840"/>
            <a:ext cx="3084823" cy="24482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8824" y="4941168"/>
            <a:ext cx="5388185" cy="14401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97702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5193" t="9393" r="28260" b="27791"/>
          <a:stretch/>
        </p:blipFill>
        <p:spPr bwMode="auto">
          <a:xfrm>
            <a:off x="251520" y="116632"/>
            <a:ext cx="8512642" cy="622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356" t="39491" r="41828" b="8582"/>
          <a:stretch/>
        </p:blipFill>
        <p:spPr bwMode="auto">
          <a:xfrm>
            <a:off x="3995936" y="2852936"/>
            <a:ext cx="4860002" cy="3269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0740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179512" y="836712"/>
            <a:ext cx="2160240" cy="1675847"/>
          </a:xfrm>
          <a:prstGeom prst="flowChartAlternateProcess">
            <a:avLst/>
          </a:prstGeom>
          <a:solidFill>
            <a:schemeClr val="accent1">
              <a:lumMod val="60000"/>
              <a:lumOff val="40000"/>
            </a:schemeClr>
          </a:solidFill>
          <a:ln/>
        </p:spPr>
        <p:style>
          <a:lnRef idx="3">
            <a:schemeClr val="lt1"/>
          </a:lnRef>
          <a:fillRef idx="1">
            <a:schemeClr val="accent1"/>
          </a:fillRef>
          <a:effectRef idx="1">
            <a:schemeClr val="accent1"/>
          </a:effectRef>
          <a:fontRef idx="minor">
            <a:schemeClr val="lt1"/>
          </a:fontRef>
        </p:style>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300"/>
              </a:spcAft>
              <a:buClrTx/>
              <a:buSzTx/>
              <a:buFontTx/>
              <a:buNone/>
              <a:tabLst/>
            </a:pPr>
            <a:r>
              <a:rPr kumimoji="0" lang="en-GB" altLang="en-US" sz="900" b="1" i="0" u="sng" strike="noStrike" cap="none" normalizeH="0" baseline="0" dirty="0" smtClean="0">
                <a:ln>
                  <a:noFill/>
                </a:ln>
                <a:solidFill>
                  <a:schemeClr val="tx1"/>
                </a:solidFill>
                <a:effectLst/>
                <a:latin typeface="Century Schoolbook" panose="02040604050505020304" pitchFamily="18" charset="0"/>
                <a:cs typeface="Arial" pitchFamily="34" charset="0"/>
              </a:rPr>
              <a:t>ESTABLISHMENTS</a:t>
            </a:r>
          </a:p>
          <a:p>
            <a:pPr marL="171450" marR="0" lvl="0" indent="-171450" algn="l" defTabSz="914400" rtl="0" eaLnBrk="1" fontAlgn="base" latinLnBrk="0" hangingPunct="1">
              <a:lnSpc>
                <a:spcPct val="100000"/>
              </a:lnSpc>
              <a:spcBef>
                <a:spcPct val="0"/>
              </a:spcBef>
              <a:spcAft>
                <a:spcPts val="600"/>
              </a:spcAft>
              <a:buClrTx/>
              <a:buSzPts val="1000"/>
              <a:buFont typeface="Arial" panose="020B0604020202020204" pitchFamily="34" charset="0"/>
              <a:buChar char="•"/>
              <a:tabLst/>
            </a:pPr>
            <a:r>
              <a:rPr lang="en-GB" altLang="en-US" sz="900" dirty="0" smtClean="0">
                <a:solidFill>
                  <a:srgbClr val="000000"/>
                </a:solidFill>
                <a:latin typeface="Century Schoolbook" panose="02040604050505020304" pitchFamily="18" charset="0"/>
                <a:cs typeface="Arial" pitchFamily="34" charset="0"/>
              </a:rPr>
              <a:t>4</a:t>
            </a:r>
            <a:r>
              <a:rPr lang="en-GB" altLang="en-US" sz="900" dirty="0" smtClean="0">
                <a:solidFill>
                  <a:srgbClr val="000000"/>
                </a:solidFill>
                <a:latin typeface="Bookman Old Style" panose="02050604050505020204" pitchFamily="18" charset="0"/>
                <a:cs typeface="Arial" pitchFamily="34" charset="0"/>
              </a:rPr>
              <a:t> standalone ELCs</a:t>
            </a:r>
            <a:endParaRPr kumimoji="0" lang="en-GB" altLang="en-US" sz="900" b="0" i="0" u="none" strike="noStrike" cap="none" normalizeH="0" baseline="0" dirty="0" smtClean="0">
              <a:ln>
                <a:noFill/>
              </a:ln>
              <a:solidFill>
                <a:srgbClr val="000000"/>
              </a:solidFill>
              <a:effectLst/>
              <a:latin typeface="Bookman Old Style" panose="02050604050505020204" pitchFamily="18" charset="0"/>
              <a:cs typeface="Arial" pitchFamily="34" charset="0"/>
            </a:endParaRPr>
          </a:p>
          <a:p>
            <a:pPr marL="171450" marR="0" lvl="0" indent="-171450" algn="l" defTabSz="914400" rtl="0" eaLnBrk="1" fontAlgn="base" latinLnBrk="0" hangingPunct="1">
              <a:lnSpc>
                <a:spcPct val="100000"/>
              </a:lnSpc>
              <a:spcBef>
                <a:spcPct val="0"/>
              </a:spcBef>
              <a:spcAft>
                <a:spcPts val="600"/>
              </a:spcAft>
              <a:buClrTx/>
              <a:buSzPts val="1000"/>
              <a:buFont typeface="Arial" panose="020B0604020202020204" pitchFamily="34" charset="0"/>
              <a:buChar char="•"/>
              <a:tabLst/>
            </a:pPr>
            <a:r>
              <a:rPr kumimoji="0" lang="en-GB" altLang="en-US" sz="900" b="0" i="0" u="none" strike="noStrike" cap="none" normalizeH="0" baseline="0" dirty="0" smtClean="0">
                <a:ln>
                  <a:noFill/>
                </a:ln>
                <a:solidFill>
                  <a:srgbClr val="000000"/>
                </a:solidFill>
                <a:effectLst/>
                <a:latin typeface="Bookman Old Style" panose="02050604050505020204" pitchFamily="18" charset="0"/>
                <a:cs typeface="Arial" pitchFamily="34" charset="0"/>
              </a:rPr>
              <a:t>18 Primary Schools</a:t>
            </a:r>
          </a:p>
          <a:p>
            <a:pPr marL="171450" marR="0" lvl="0" indent="-171450" algn="l" defTabSz="914400" rtl="0" eaLnBrk="1" fontAlgn="base" latinLnBrk="0" hangingPunct="1">
              <a:lnSpc>
                <a:spcPct val="100000"/>
              </a:lnSpc>
              <a:spcBef>
                <a:spcPct val="0"/>
              </a:spcBef>
              <a:spcAft>
                <a:spcPts val="600"/>
              </a:spcAft>
              <a:buClrTx/>
              <a:buSzPts val="1000"/>
              <a:buFont typeface="Arial" panose="020B0604020202020204" pitchFamily="34" charset="0"/>
              <a:buChar char="•"/>
              <a:tabLst/>
            </a:pPr>
            <a:r>
              <a:rPr kumimoji="0" lang="en-GB" altLang="en-US" sz="900" b="0" i="0" u="none" strike="noStrike" cap="none" normalizeH="0" baseline="0" dirty="0" smtClean="0">
                <a:ln>
                  <a:noFill/>
                </a:ln>
                <a:solidFill>
                  <a:srgbClr val="000000"/>
                </a:solidFill>
                <a:effectLst/>
                <a:latin typeface="Bookman Old Style" panose="02050604050505020204" pitchFamily="18" charset="0"/>
                <a:cs typeface="Arial" pitchFamily="34" charset="0"/>
              </a:rPr>
              <a:t>3 Secondary Schools</a:t>
            </a:r>
          </a:p>
          <a:p>
            <a:pPr marL="171450" marR="0" lvl="0" indent="-171450" algn="l" defTabSz="914400" rtl="0" eaLnBrk="1" fontAlgn="base" latinLnBrk="0" hangingPunct="1">
              <a:lnSpc>
                <a:spcPct val="100000"/>
              </a:lnSpc>
              <a:spcBef>
                <a:spcPct val="0"/>
              </a:spcBef>
              <a:spcAft>
                <a:spcPts val="600"/>
              </a:spcAft>
              <a:buClrTx/>
              <a:buSzPts val="1000"/>
              <a:buFont typeface="Arial" panose="020B0604020202020204" pitchFamily="34" charset="0"/>
              <a:buChar char="•"/>
              <a:tabLst/>
            </a:pPr>
            <a:r>
              <a:rPr lang="en-GB" altLang="en-US" sz="900" dirty="0" smtClean="0">
                <a:solidFill>
                  <a:srgbClr val="000000"/>
                </a:solidFill>
                <a:latin typeface="Bookman Old Style" panose="02050604050505020204" pitchFamily="18" charset="0"/>
                <a:cs typeface="Arial" pitchFamily="34" charset="0"/>
              </a:rPr>
              <a:t>3 Special </a:t>
            </a:r>
            <a:r>
              <a:rPr kumimoji="0" lang="en-GB" altLang="en-US" sz="900" b="0" i="0" u="none" strike="noStrike" cap="none" normalizeH="0" baseline="0" dirty="0" smtClean="0">
                <a:ln>
                  <a:noFill/>
                </a:ln>
                <a:solidFill>
                  <a:srgbClr val="000000"/>
                </a:solidFill>
                <a:effectLst/>
                <a:latin typeface="Bookman Old Style" panose="02050604050505020204" pitchFamily="18" charset="0"/>
                <a:cs typeface="Arial" pitchFamily="34" charset="0"/>
              </a:rPr>
              <a:t>Schools [Primary</a:t>
            </a:r>
            <a:r>
              <a:rPr kumimoji="0" lang="en-GB" altLang="en-US" sz="900" b="0" i="0" u="none" strike="noStrike" cap="none" normalizeH="0" dirty="0" smtClean="0">
                <a:ln>
                  <a:noFill/>
                </a:ln>
                <a:solidFill>
                  <a:srgbClr val="000000"/>
                </a:solidFill>
                <a:effectLst/>
                <a:latin typeface="Bookman Old Style" panose="02050604050505020204" pitchFamily="18" charset="0"/>
                <a:cs typeface="Arial" pitchFamily="34" charset="0"/>
              </a:rPr>
              <a:t> School Support Service, Secondary School Support Service &amp; </a:t>
            </a:r>
            <a:r>
              <a:rPr kumimoji="0" lang="en-GB" altLang="en-US" sz="900" b="0" i="0" u="none" strike="noStrike" cap="none" normalizeH="0" dirty="0" err="1" smtClean="0">
                <a:ln>
                  <a:noFill/>
                </a:ln>
                <a:solidFill>
                  <a:srgbClr val="000000"/>
                </a:solidFill>
                <a:effectLst/>
                <a:latin typeface="Bookman Old Style" panose="02050604050505020204" pitchFamily="18" charset="0"/>
                <a:cs typeface="Arial" pitchFamily="34" charset="0"/>
              </a:rPr>
              <a:t>Lochies</a:t>
            </a:r>
            <a:r>
              <a:rPr kumimoji="0" lang="en-GB" altLang="en-US" sz="900" b="0" i="0" u="none" strike="noStrike" cap="none" normalizeH="0" dirty="0" smtClean="0">
                <a:ln>
                  <a:noFill/>
                </a:ln>
                <a:solidFill>
                  <a:srgbClr val="000000"/>
                </a:solidFill>
                <a:effectLst/>
                <a:latin typeface="Bookman Old Style" panose="02050604050505020204" pitchFamily="18" charset="0"/>
                <a:cs typeface="Arial" pitchFamily="34" charset="0"/>
              </a:rPr>
              <a:t>]</a:t>
            </a:r>
          </a:p>
          <a:p>
            <a:pPr marL="0" marR="0" lvl="0" indent="0" algn="l" defTabSz="914400" rtl="0" eaLnBrk="1" fontAlgn="base" latinLnBrk="0" hangingPunct="1">
              <a:lnSpc>
                <a:spcPct val="100000"/>
              </a:lnSpc>
              <a:spcBef>
                <a:spcPct val="0"/>
              </a:spcBef>
              <a:spcAft>
                <a:spcPts val="300"/>
              </a:spcAft>
              <a:buClrTx/>
              <a:buSzPts val="1000"/>
              <a:tabLst/>
            </a:pPr>
            <a:endParaRPr kumimoji="0" lang="en-GB" altLang="en-US" sz="900" b="0" i="0" u="none" strike="noStrike" cap="none" normalizeH="0" baseline="0" dirty="0" smtClean="0">
              <a:ln>
                <a:noFill/>
              </a:ln>
              <a:solidFill>
                <a:srgbClr val="000000"/>
              </a:solidFill>
              <a:effectLst/>
              <a:latin typeface="Century Schoolbook" panose="02040604050505020304" pitchFamily="18" charset="0"/>
              <a:cs typeface="Arial" pitchFamily="34" charset="0"/>
            </a:endParaRPr>
          </a:p>
          <a:p>
            <a:pPr marL="0" marR="0" lvl="0" indent="0" algn="l" defTabSz="914400" rtl="0" eaLnBrk="1" fontAlgn="base" latinLnBrk="0" hangingPunct="1">
              <a:lnSpc>
                <a:spcPct val="100000"/>
              </a:lnSpc>
              <a:spcBef>
                <a:spcPct val="0"/>
              </a:spcBef>
              <a:spcAft>
                <a:spcPts val="300"/>
              </a:spcAft>
              <a:buClrTx/>
              <a:buSzPts val="1000"/>
              <a:tabLst/>
            </a:pPr>
            <a:endParaRPr lang="en-GB" altLang="en-US" sz="900" dirty="0">
              <a:solidFill>
                <a:srgbClr val="000000"/>
              </a:solidFill>
              <a:latin typeface="Century Schoolbook" panose="02040604050505020304" pitchFamily="18" charset="0"/>
              <a:cs typeface="Arial" pitchFamily="34" charset="0"/>
            </a:endParaRPr>
          </a:p>
          <a:p>
            <a:pPr marL="0" marR="0" lvl="0" indent="0" algn="l" defTabSz="914400" rtl="0" eaLnBrk="1" fontAlgn="base" latinLnBrk="0" hangingPunct="1">
              <a:lnSpc>
                <a:spcPct val="100000"/>
              </a:lnSpc>
              <a:spcBef>
                <a:spcPct val="0"/>
              </a:spcBef>
              <a:spcAft>
                <a:spcPts val="300"/>
              </a:spcAft>
              <a:buClrTx/>
              <a:buSzPts val="1000"/>
              <a:tabLst/>
            </a:pPr>
            <a:endParaRPr kumimoji="0" lang="en-GB" altLang="en-US" sz="900" b="0" i="0" u="none" strike="noStrike" cap="none" normalizeH="0" baseline="0" dirty="0" smtClean="0">
              <a:ln>
                <a:noFill/>
              </a:ln>
              <a:solidFill>
                <a:srgbClr val="000000"/>
              </a:solidFill>
              <a:effectLst/>
              <a:latin typeface="Century Schoolbook" panose="02040604050505020304" pitchFamily="18" charset="0"/>
              <a:cs typeface="Arial" pitchFamily="34" charset="0"/>
            </a:endParaRPr>
          </a:p>
        </p:txBody>
      </p:sp>
      <p:sp>
        <p:nvSpPr>
          <p:cNvPr id="5" name="TextBox 4"/>
          <p:cNvSpPr txBox="1"/>
          <p:nvPr/>
        </p:nvSpPr>
        <p:spPr>
          <a:xfrm>
            <a:off x="2175105" y="197809"/>
            <a:ext cx="4752528" cy="369332"/>
          </a:xfrm>
          <a:prstGeom prst="rect">
            <a:avLst/>
          </a:prstGeom>
          <a:noFill/>
        </p:spPr>
        <p:txBody>
          <a:bodyPr wrap="square" rtlCol="0">
            <a:spAutoFit/>
          </a:bodyPr>
          <a:lstStyle/>
          <a:p>
            <a:r>
              <a:rPr lang="en-GB" dirty="0" smtClean="0"/>
              <a:t>Clackmannanshire </a:t>
            </a:r>
            <a:r>
              <a:rPr lang="en-GB" dirty="0" smtClean="0">
                <a:latin typeface="Century Schoolbook" panose="02040604050505020304" pitchFamily="18" charset="0"/>
              </a:rPr>
              <a:t>Education</a:t>
            </a:r>
            <a:r>
              <a:rPr lang="en-GB" dirty="0" smtClean="0"/>
              <a:t> Services - Profile</a:t>
            </a:r>
            <a:endParaRPr lang="en-GB" dirty="0"/>
          </a:p>
        </p:txBody>
      </p:sp>
      <p:sp>
        <p:nvSpPr>
          <p:cNvPr id="6" name="AutoShape 2"/>
          <p:cNvSpPr>
            <a:spLocks noChangeArrowheads="1"/>
          </p:cNvSpPr>
          <p:nvPr/>
        </p:nvSpPr>
        <p:spPr bwMode="auto">
          <a:xfrm>
            <a:off x="2483768" y="943092"/>
            <a:ext cx="2448272" cy="3205988"/>
          </a:xfrm>
          <a:prstGeom prst="flowChartAlternateProcess">
            <a:avLst/>
          </a:prstGeom>
          <a:solidFill>
            <a:schemeClr val="tx2">
              <a:lumMod val="40000"/>
              <a:lumOff val="60000"/>
            </a:schemeClr>
          </a:solidFill>
          <a:ln w="25400">
            <a:noFill/>
          </a:ln>
          <a:effectLst/>
        </p:spPr>
        <p:txBody>
          <a:bodyPr vert="horz" wrap="square" lIns="0" tIns="0" rIns="0" bIns="0" numCol="1" anchor="t" anchorCtr="0" compatLnSpc="1">
            <a:prstTxWarp prst="textNoShape">
              <a:avLst/>
            </a:prstTxWarp>
          </a:bodyPr>
          <a:lstStyle/>
          <a:p>
            <a:pPr fontAlgn="base">
              <a:spcBef>
                <a:spcPct val="0"/>
              </a:spcBef>
              <a:spcAft>
                <a:spcPts val="300"/>
              </a:spcAft>
            </a:pPr>
            <a:endParaRPr lang="en-GB" altLang="en-US" sz="900" dirty="0" smtClean="0">
              <a:solidFill>
                <a:srgbClr val="000000"/>
              </a:solidFill>
              <a:latin typeface="Century Schoolbook" panose="02040604050505020304" pitchFamily="18" charset="0"/>
              <a:cs typeface="Arial" pitchFamily="34" charset="0"/>
            </a:endParaRPr>
          </a:p>
          <a:p>
            <a:pPr marL="171450" indent="-171450" fontAlgn="base">
              <a:spcBef>
                <a:spcPct val="0"/>
              </a:spcBef>
              <a:spcAft>
                <a:spcPts val="300"/>
              </a:spcAft>
              <a:buFont typeface="Arial" panose="020B0604020202020204" pitchFamily="34" charset="0"/>
              <a:buChar char="•"/>
            </a:pPr>
            <a:r>
              <a:rPr lang="en-GB" altLang="en-US" sz="1000" u="sng" dirty="0" smtClean="0">
                <a:solidFill>
                  <a:srgbClr val="000000"/>
                </a:solidFill>
                <a:latin typeface="Bookman Old Style" panose="02050604050505020204" pitchFamily="18" charset="0"/>
                <a:cs typeface="Arial" pitchFamily="34" charset="0"/>
              </a:rPr>
              <a:t>Census Data</a:t>
            </a:r>
            <a:r>
              <a:rPr lang="en-GB" altLang="en-US" sz="1000" dirty="0" smtClean="0">
                <a:solidFill>
                  <a:srgbClr val="000000"/>
                </a:solidFill>
                <a:latin typeface="Bookman Old Style" panose="02050604050505020204" pitchFamily="18" charset="0"/>
                <a:cs typeface="Arial" pitchFamily="34" charset="0"/>
              </a:rPr>
              <a:t>: 6668 pupils [as of March 2023 – 6632 pupils]</a:t>
            </a:r>
          </a:p>
          <a:p>
            <a:pPr marL="171450" indent="-171450" fontAlgn="base">
              <a:spcBef>
                <a:spcPct val="0"/>
              </a:spcBef>
              <a:spcAft>
                <a:spcPts val="300"/>
              </a:spcAft>
              <a:buFont typeface="Arial" panose="020B0604020202020204" pitchFamily="34" charset="0"/>
              <a:buChar char="•"/>
            </a:pPr>
            <a:r>
              <a:rPr lang="en-GB" altLang="en-US" sz="1000" b="1" i="1" dirty="0" smtClean="0">
                <a:solidFill>
                  <a:schemeClr val="bg1"/>
                </a:solidFill>
                <a:latin typeface="Bookman Old Style" panose="02050604050505020204" pitchFamily="18" charset="0"/>
                <a:cs typeface="Arial" pitchFamily="34" charset="0"/>
              </a:rPr>
              <a:t>Overall slightly more male learners than female learners</a:t>
            </a:r>
          </a:p>
          <a:p>
            <a:pPr marL="171450" indent="-171450" fontAlgn="base">
              <a:spcBef>
                <a:spcPct val="0"/>
              </a:spcBef>
              <a:spcAft>
                <a:spcPts val="300"/>
              </a:spcAft>
              <a:buFont typeface="Arial" panose="020B0604020202020204" pitchFamily="34" charset="0"/>
              <a:buChar char="•"/>
            </a:pPr>
            <a:r>
              <a:rPr lang="en-GB" altLang="en-US" sz="1000" dirty="0" smtClean="0">
                <a:solidFill>
                  <a:srgbClr val="000000"/>
                </a:solidFill>
                <a:latin typeface="Bookman Old Style" panose="02050604050505020204" pitchFamily="18" charset="0"/>
                <a:cs typeface="Arial" pitchFamily="34" charset="0"/>
              </a:rPr>
              <a:t>52% : 48%</a:t>
            </a:r>
          </a:p>
          <a:p>
            <a:pPr marL="171450" indent="-171450" fontAlgn="base">
              <a:spcBef>
                <a:spcPct val="0"/>
              </a:spcBef>
              <a:spcAft>
                <a:spcPts val="300"/>
              </a:spcAft>
              <a:buFont typeface="Arial" panose="020B0604020202020204" pitchFamily="34" charset="0"/>
              <a:buChar char="•"/>
            </a:pPr>
            <a:r>
              <a:rPr lang="en-GB" altLang="en-US" sz="1000" dirty="0" smtClean="0">
                <a:solidFill>
                  <a:srgbClr val="000000"/>
                </a:solidFill>
                <a:latin typeface="Bookman Old Style" panose="02050604050505020204" pitchFamily="18" charset="0"/>
                <a:cs typeface="Arial" pitchFamily="34" charset="0"/>
              </a:rPr>
              <a:t>Primary:  more male learners than female learners</a:t>
            </a:r>
          </a:p>
          <a:p>
            <a:pPr marL="171450" indent="-171450" fontAlgn="base">
              <a:spcBef>
                <a:spcPct val="0"/>
              </a:spcBef>
              <a:spcAft>
                <a:spcPts val="300"/>
              </a:spcAft>
              <a:buFont typeface="Arial" panose="020B0604020202020204" pitchFamily="34" charset="0"/>
              <a:buChar char="•"/>
            </a:pPr>
            <a:r>
              <a:rPr lang="en-GB" altLang="en-US" sz="1000" dirty="0" smtClean="0">
                <a:solidFill>
                  <a:srgbClr val="000000"/>
                </a:solidFill>
                <a:latin typeface="Bookman Old Style" panose="02050604050505020204" pitchFamily="18" charset="0"/>
                <a:cs typeface="Arial" pitchFamily="34" charset="0"/>
              </a:rPr>
              <a:t>53% : 47% </a:t>
            </a:r>
          </a:p>
          <a:p>
            <a:pPr marL="171450" indent="-171450" fontAlgn="base">
              <a:spcBef>
                <a:spcPct val="0"/>
              </a:spcBef>
              <a:spcAft>
                <a:spcPts val="300"/>
              </a:spcAft>
              <a:buFont typeface="Arial" panose="020B0604020202020204" pitchFamily="34" charset="0"/>
              <a:buChar char="•"/>
            </a:pPr>
            <a:r>
              <a:rPr lang="en-GB" altLang="en-US" sz="1000" dirty="0" smtClean="0">
                <a:solidFill>
                  <a:srgbClr val="000000"/>
                </a:solidFill>
                <a:latin typeface="Bookman Old Style" panose="02050604050505020204" pitchFamily="18" charset="0"/>
                <a:cs typeface="Arial" pitchFamily="34" charset="0"/>
              </a:rPr>
              <a:t>Secondary: more female learners than male learners </a:t>
            </a:r>
            <a:r>
              <a:rPr lang="en-GB" altLang="en-US" sz="1000" i="1" dirty="0" smtClean="0">
                <a:solidFill>
                  <a:srgbClr val="000000"/>
                </a:solidFill>
                <a:latin typeface="Bookman Old Style" panose="02050604050505020204" pitchFamily="18" charset="0"/>
                <a:cs typeface="Arial" pitchFamily="34" charset="0"/>
              </a:rPr>
              <a:t>(slight reverse)</a:t>
            </a:r>
          </a:p>
          <a:p>
            <a:pPr marL="171450" indent="-171450" fontAlgn="base">
              <a:spcBef>
                <a:spcPct val="0"/>
              </a:spcBef>
              <a:spcAft>
                <a:spcPts val="300"/>
              </a:spcAft>
              <a:buFont typeface="Arial" panose="020B0604020202020204" pitchFamily="34" charset="0"/>
              <a:buChar char="•"/>
            </a:pPr>
            <a:r>
              <a:rPr lang="en-GB" altLang="en-US" sz="1000" dirty="0" smtClean="0">
                <a:solidFill>
                  <a:srgbClr val="000000"/>
                </a:solidFill>
                <a:latin typeface="Bookman Old Style" panose="02050604050505020204" pitchFamily="18" charset="0"/>
                <a:cs typeface="Arial" pitchFamily="34" charset="0"/>
              </a:rPr>
              <a:t>49% : 51</a:t>
            </a:r>
            <a:r>
              <a:rPr lang="en-GB" altLang="en-US" sz="1000" dirty="0" smtClean="0">
                <a:solidFill>
                  <a:srgbClr val="000000"/>
                </a:solidFill>
                <a:latin typeface="Century Schoolbook" panose="02040604050505020304" pitchFamily="18" charset="0"/>
                <a:cs typeface="Arial" pitchFamily="34" charset="0"/>
              </a:rPr>
              <a:t>% </a:t>
            </a:r>
          </a:p>
        </p:txBody>
      </p:sp>
      <p:sp>
        <p:nvSpPr>
          <p:cNvPr id="7" name="Oval 6"/>
          <p:cNvSpPr/>
          <p:nvPr/>
        </p:nvSpPr>
        <p:spPr>
          <a:xfrm>
            <a:off x="1938550" y="557437"/>
            <a:ext cx="1522484" cy="619411"/>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GB" sz="1050" dirty="0" smtClean="0">
                <a:latin typeface="Century Schoolbook" panose="02040604050505020304" pitchFamily="18" charset="0"/>
              </a:rPr>
              <a:t>Over </a:t>
            </a:r>
            <a:r>
              <a:rPr lang="en-GB" sz="1050" b="1" dirty="0" smtClean="0">
                <a:latin typeface="Century Schoolbook" panose="02040604050505020304" pitchFamily="18" charset="0"/>
              </a:rPr>
              <a:t>6600</a:t>
            </a:r>
            <a:r>
              <a:rPr lang="en-GB" sz="1050" dirty="0" smtClean="0">
                <a:latin typeface="Century Schoolbook" panose="02040604050505020304" pitchFamily="18" charset="0"/>
              </a:rPr>
              <a:t> pupils</a:t>
            </a:r>
            <a:endParaRPr lang="en-GB" sz="1050" dirty="0">
              <a:latin typeface="Century Schoolbook" panose="02040604050505020304" pitchFamily="18" charset="0"/>
            </a:endParaRPr>
          </a:p>
        </p:txBody>
      </p:sp>
      <p:graphicFrame>
        <p:nvGraphicFramePr>
          <p:cNvPr id="10" name="Diagram 9"/>
          <p:cNvGraphicFramePr/>
          <p:nvPr>
            <p:extLst>
              <p:ext uri="{D42A27DB-BD31-4B8C-83A1-F6EECF244321}">
                <p14:modId xmlns:p14="http://schemas.microsoft.com/office/powerpoint/2010/main" val="394654357"/>
              </p:ext>
            </p:extLst>
          </p:nvPr>
        </p:nvGraphicFramePr>
        <p:xfrm>
          <a:off x="179512" y="2708920"/>
          <a:ext cx="2088232" cy="1944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Diagram 12"/>
          <p:cNvGraphicFramePr/>
          <p:nvPr>
            <p:extLst>
              <p:ext uri="{D42A27DB-BD31-4B8C-83A1-F6EECF244321}">
                <p14:modId xmlns:p14="http://schemas.microsoft.com/office/powerpoint/2010/main" val="3429384082"/>
              </p:ext>
            </p:extLst>
          </p:nvPr>
        </p:nvGraphicFramePr>
        <p:xfrm>
          <a:off x="2758497" y="4365104"/>
          <a:ext cx="2088232" cy="21602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 name="Right Arrow 13"/>
          <p:cNvSpPr/>
          <p:nvPr/>
        </p:nvSpPr>
        <p:spPr>
          <a:xfrm>
            <a:off x="2264108" y="4413775"/>
            <a:ext cx="432048" cy="189735"/>
          </a:xfrm>
          <a:prstGeom prst="right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1028"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36895" y="3356992"/>
            <a:ext cx="1514474" cy="757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59632" y="4926857"/>
            <a:ext cx="1440160" cy="806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7" name="Group 16"/>
          <p:cNvGrpSpPr/>
          <p:nvPr/>
        </p:nvGrpSpPr>
        <p:grpSpPr>
          <a:xfrm>
            <a:off x="5455932" y="1422528"/>
            <a:ext cx="2301630" cy="777057"/>
            <a:chOff x="6281308" y="1735023"/>
            <a:chExt cx="2301630" cy="777057"/>
          </a:xfrm>
          <a:solidFill>
            <a:schemeClr val="accent2">
              <a:lumMod val="20000"/>
              <a:lumOff val="80000"/>
            </a:schemeClr>
          </a:solidFill>
        </p:grpSpPr>
        <p:pic>
          <p:nvPicPr>
            <p:cNvPr id="1030" name="Picture 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281308" y="1735023"/>
              <a:ext cx="1077481" cy="777057"/>
            </a:xfrm>
            <a:prstGeom prst="rect">
              <a:avLst/>
            </a:prstGeom>
            <a:grpFill/>
            <a:ln w="6350">
              <a:solidFill>
                <a:schemeClr val="bg1">
                  <a:lumMod val="75000"/>
                </a:schemeClr>
              </a:solidFill>
              <a:miter lim="800000"/>
              <a:headEnd/>
              <a:tailEnd/>
            </a:ln>
            <a:extLst/>
          </p:spPr>
        </p:pic>
        <p:pic>
          <p:nvPicPr>
            <p:cNvPr id="1031" name="Picture 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502818" y="1735023"/>
              <a:ext cx="1080120" cy="752637"/>
            </a:xfrm>
            <a:prstGeom prst="rect">
              <a:avLst/>
            </a:prstGeom>
            <a:grpFill/>
            <a:ln w="6350">
              <a:solidFill>
                <a:schemeClr val="bg1">
                  <a:lumMod val="75000"/>
                </a:schemeClr>
              </a:solidFill>
              <a:miter lim="800000"/>
              <a:headEnd/>
              <a:tailEnd/>
            </a:ln>
            <a:extLst/>
          </p:spPr>
        </p:pic>
      </p:grpSp>
      <p:sp>
        <p:nvSpPr>
          <p:cNvPr id="16" name="TextBox 15"/>
          <p:cNvSpPr txBox="1"/>
          <p:nvPr/>
        </p:nvSpPr>
        <p:spPr>
          <a:xfrm>
            <a:off x="5527939" y="2235560"/>
            <a:ext cx="933465" cy="276999"/>
          </a:xfrm>
          <a:prstGeom prst="rect">
            <a:avLst/>
          </a:prstGeom>
          <a:noFill/>
        </p:spPr>
        <p:txBody>
          <a:bodyPr wrap="square" rtlCol="0">
            <a:spAutoFit/>
          </a:bodyPr>
          <a:lstStyle/>
          <a:p>
            <a:pPr algn="ctr"/>
            <a:r>
              <a:rPr lang="en-GB" sz="1200" dirty="0" smtClean="0"/>
              <a:t>Primary</a:t>
            </a:r>
            <a:endParaRPr lang="en-GB" dirty="0"/>
          </a:p>
        </p:txBody>
      </p:sp>
      <p:sp>
        <p:nvSpPr>
          <p:cNvPr id="22" name="TextBox 21"/>
          <p:cNvSpPr txBox="1"/>
          <p:nvPr/>
        </p:nvSpPr>
        <p:spPr>
          <a:xfrm>
            <a:off x="6750769" y="2215373"/>
            <a:ext cx="933465" cy="276999"/>
          </a:xfrm>
          <a:prstGeom prst="rect">
            <a:avLst/>
          </a:prstGeom>
          <a:noFill/>
        </p:spPr>
        <p:txBody>
          <a:bodyPr wrap="square" rtlCol="0">
            <a:spAutoFit/>
          </a:bodyPr>
          <a:lstStyle/>
          <a:p>
            <a:pPr algn="ctr"/>
            <a:r>
              <a:rPr lang="en-GB" sz="1200" dirty="0" smtClean="0"/>
              <a:t>Secondary</a:t>
            </a:r>
            <a:endParaRPr lang="en-GB" dirty="0"/>
          </a:p>
        </p:txBody>
      </p:sp>
      <p:pic>
        <p:nvPicPr>
          <p:cNvPr id="1032" name="Picture 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948264" y="557437"/>
            <a:ext cx="1358499" cy="751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ounded Rectangle 17"/>
          <p:cNvSpPr/>
          <p:nvPr/>
        </p:nvSpPr>
        <p:spPr>
          <a:xfrm>
            <a:off x="7956376" y="1560329"/>
            <a:ext cx="974992" cy="501454"/>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900" dirty="0" smtClean="0">
                <a:solidFill>
                  <a:schemeClr val="tx1"/>
                </a:solidFill>
              </a:rPr>
              <a:t>Attendance beginning to increase</a:t>
            </a:r>
            <a:endParaRPr lang="en-GB" sz="900" dirty="0">
              <a:solidFill>
                <a:schemeClr val="tx1"/>
              </a:solidFill>
            </a:endParaRPr>
          </a:p>
        </p:txBody>
      </p:sp>
      <p:graphicFrame>
        <p:nvGraphicFramePr>
          <p:cNvPr id="26" name="Diagram 25"/>
          <p:cNvGraphicFramePr/>
          <p:nvPr>
            <p:extLst>
              <p:ext uri="{D42A27DB-BD31-4B8C-83A1-F6EECF244321}">
                <p14:modId xmlns:p14="http://schemas.microsoft.com/office/powerpoint/2010/main" val="649441595"/>
              </p:ext>
            </p:extLst>
          </p:nvPr>
        </p:nvGraphicFramePr>
        <p:xfrm>
          <a:off x="5691035" y="2597135"/>
          <a:ext cx="1951026" cy="158368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9" name="TextBox 18"/>
          <p:cNvSpPr txBox="1"/>
          <p:nvPr/>
        </p:nvSpPr>
        <p:spPr>
          <a:xfrm>
            <a:off x="5829004" y="4354478"/>
            <a:ext cx="2999203" cy="442674"/>
          </a:xfrm>
          <a:prstGeom prst="roundRect">
            <a:avLst/>
          </a:prstGeom>
          <a:solidFill>
            <a:schemeClr val="accent4">
              <a:lumMod val="20000"/>
              <a:lumOff val="80000"/>
            </a:schemeClr>
          </a:solidFill>
        </p:spPr>
        <p:txBody>
          <a:bodyPr wrap="square" rtlCol="0">
            <a:spAutoFit/>
          </a:bodyPr>
          <a:lstStyle/>
          <a:p>
            <a:pPr algn="ctr"/>
            <a:r>
              <a:rPr lang="en-GB" sz="1000" dirty="0" smtClean="0">
                <a:latin typeface="Bookman Old Style" panose="02050604050505020204" pitchFamily="18" charset="0"/>
              </a:rPr>
              <a:t>Impact of COVID particularly on secondary school learner’s attendance</a:t>
            </a:r>
            <a:endParaRPr lang="en-GB" sz="1000" dirty="0">
              <a:latin typeface="Bookman Old Style" panose="02050604050505020204" pitchFamily="18" charset="0"/>
            </a:endParaRPr>
          </a:p>
        </p:txBody>
      </p:sp>
      <p:pic>
        <p:nvPicPr>
          <p:cNvPr id="1033" name="Picture 9"/>
          <p:cNvPicPr>
            <a:picLocks noChangeAspect="1" noChangeArrowheads="1"/>
          </p:cNvPicPr>
          <p:nvPr/>
        </p:nvPicPr>
        <p:blipFill>
          <a:blip r:embed="rId22">
            <a:duotone>
              <a:schemeClr val="accent6">
                <a:shade val="45000"/>
                <a:satMod val="135000"/>
              </a:schemeClr>
              <a:prstClr val="white"/>
            </a:duotone>
            <a:extLst>
              <a:ext uri="{BEBA8EAE-BF5A-486C-A8C5-ECC9F3942E4B}">
                <a14:imgProps xmlns:a14="http://schemas.microsoft.com/office/drawing/2010/main">
                  <a14:imgLayer r:embed="rId23">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508104" y="4941168"/>
            <a:ext cx="1217864"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extBox 28"/>
          <p:cNvSpPr txBox="1"/>
          <p:nvPr/>
        </p:nvSpPr>
        <p:spPr>
          <a:xfrm>
            <a:off x="6870886" y="5223887"/>
            <a:ext cx="1773351" cy="442674"/>
          </a:xfrm>
          <a:prstGeom prst="roundRect">
            <a:avLst/>
          </a:prstGeom>
          <a:solidFill>
            <a:schemeClr val="accent2">
              <a:lumMod val="20000"/>
              <a:lumOff val="80000"/>
            </a:schemeClr>
          </a:solidFill>
        </p:spPr>
        <p:txBody>
          <a:bodyPr wrap="square" rtlCol="0">
            <a:spAutoFit/>
          </a:bodyPr>
          <a:lstStyle/>
          <a:p>
            <a:pPr algn="ctr"/>
            <a:r>
              <a:rPr lang="en-GB" sz="1000" dirty="0" smtClean="0">
                <a:latin typeface="Bookman Old Style" panose="02050604050505020204" pitchFamily="18" charset="0"/>
              </a:rPr>
              <a:t>NO school inclusions since 2019/20 </a:t>
            </a:r>
            <a:endParaRPr lang="en-GB" sz="1000" dirty="0">
              <a:latin typeface="Bookman Old Style" panose="02050604050505020204" pitchFamily="18" charset="0"/>
            </a:endParaRPr>
          </a:p>
        </p:txBody>
      </p:sp>
      <p:sp>
        <p:nvSpPr>
          <p:cNvPr id="21" name="Up Arrow 20"/>
          <p:cNvSpPr/>
          <p:nvPr/>
        </p:nvSpPr>
        <p:spPr>
          <a:xfrm flipH="1">
            <a:off x="5148064" y="2564904"/>
            <a:ext cx="360040" cy="792088"/>
          </a:xfrm>
          <a:prstGeom prst="upArrow">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3" name="TextBox 22"/>
          <p:cNvSpPr txBox="1"/>
          <p:nvPr/>
        </p:nvSpPr>
        <p:spPr>
          <a:xfrm>
            <a:off x="5001137" y="3499599"/>
            <a:ext cx="653894" cy="578882"/>
          </a:xfrm>
          <a:prstGeom prst="roundRect">
            <a:avLst/>
          </a:prstGeom>
          <a:solidFill>
            <a:schemeClr val="accent5">
              <a:lumMod val="20000"/>
              <a:lumOff val="80000"/>
            </a:schemeClr>
          </a:solidFill>
        </p:spPr>
        <p:txBody>
          <a:bodyPr wrap="square" rtlCol="0">
            <a:spAutoFit/>
          </a:bodyPr>
          <a:lstStyle/>
          <a:p>
            <a:pPr algn="ctr"/>
            <a:r>
              <a:rPr lang="en-GB" sz="700" dirty="0" smtClean="0">
                <a:latin typeface="Bookman Old Style" panose="02050604050505020204" pitchFamily="18" charset="0"/>
              </a:rPr>
              <a:t>Higher than Scottish average</a:t>
            </a:r>
            <a:endParaRPr lang="en-GB" sz="700" dirty="0">
              <a:latin typeface="Bookman Old Style" panose="02050604050505020204" pitchFamily="18" charset="0"/>
            </a:endParaRPr>
          </a:p>
        </p:txBody>
      </p:sp>
      <p:sp>
        <p:nvSpPr>
          <p:cNvPr id="33" name="TextBox 32"/>
          <p:cNvSpPr txBox="1"/>
          <p:nvPr/>
        </p:nvSpPr>
        <p:spPr>
          <a:xfrm>
            <a:off x="5220072" y="737052"/>
            <a:ext cx="1241332" cy="510778"/>
          </a:xfrm>
          <a:prstGeom prst="round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GB" sz="800" b="1" dirty="0" smtClean="0">
                <a:latin typeface="Bookman Old Style" panose="02050604050505020204" pitchFamily="18" charset="0"/>
              </a:rPr>
              <a:t>Current Attendance </a:t>
            </a:r>
            <a:r>
              <a:rPr lang="en-GB" sz="700" b="1" i="1" dirty="0" smtClean="0">
                <a:latin typeface="Bookman Old Style" panose="02050604050505020204" pitchFamily="18" charset="0"/>
              </a:rPr>
              <a:t>[as of March 2023]</a:t>
            </a:r>
            <a:endParaRPr lang="en-GB" sz="700" b="1" i="1" dirty="0">
              <a:latin typeface="Bookman Old Style" panose="02050604050505020204" pitchFamily="18" charset="0"/>
            </a:endParaRPr>
          </a:p>
        </p:txBody>
      </p:sp>
      <p:graphicFrame>
        <p:nvGraphicFramePr>
          <p:cNvPr id="34" name="Diagram 33"/>
          <p:cNvGraphicFramePr/>
          <p:nvPr>
            <p:extLst>
              <p:ext uri="{D42A27DB-BD31-4B8C-83A1-F6EECF244321}">
                <p14:modId xmlns:p14="http://schemas.microsoft.com/office/powerpoint/2010/main" val="3405546414"/>
              </p:ext>
            </p:extLst>
          </p:nvPr>
        </p:nvGraphicFramePr>
        <p:xfrm>
          <a:off x="7762406" y="2728583"/>
          <a:ext cx="1202081" cy="1636521"/>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spTree>
    <p:extLst>
      <p:ext uri="{BB962C8B-B14F-4D97-AF65-F5344CB8AC3E}">
        <p14:creationId xmlns:p14="http://schemas.microsoft.com/office/powerpoint/2010/main" val="163266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98324"/>
            <a:ext cx="8421329" cy="934064"/>
          </a:xfrm>
        </p:spPr>
        <p:txBody>
          <a:bodyPr/>
          <a:lstStyle/>
          <a:p>
            <a:r>
              <a:rPr lang="en-GB" dirty="0" smtClean="0"/>
              <a:t>The </a:t>
            </a:r>
            <a:r>
              <a:rPr lang="en-GB" dirty="0"/>
              <a:t>Change </a:t>
            </a:r>
          </a:p>
        </p:txBody>
      </p:sp>
      <p:sp>
        <p:nvSpPr>
          <p:cNvPr id="3" name="Content Placeholder 2"/>
          <p:cNvSpPr>
            <a:spLocks noGrp="1"/>
          </p:cNvSpPr>
          <p:nvPr>
            <p:ph idx="1"/>
          </p:nvPr>
        </p:nvSpPr>
        <p:spPr>
          <a:xfrm>
            <a:off x="154858" y="1032389"/>
            <a:ext cx="8613058" cy="5604385"/>
          </a:xfrm>
        </p:spPr>
        <p:txBody>
          <a:bodyPr vert="horz" lIns="91440" tIns="45720" rIns="91440" bIns="45720" rtlCol="0" anchor="t">
            <a:norm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4" name="Slide Number Placeholder 3"/>
          <p:cNvSpPr>
            <a:spLocks noGrp="1"/>
          </p:cNvSpPr>
          <p:nvPr>
            <p:ph type="sldNum" sz="quarter" idx="12"/>
          </p:nvPr>
        </p:nvSpPr>
        <p:spPr/>
        <p:txBody>
          <a:bodyPr/>
          <a:lstStyle/>
          <a:p>
            <a:fld id="{83BBF4AD-DD6C-4E18-8799-B79B6E1D9DD0}" type="slidenum">
              <a:rPr lang="en-GB" smtClean="0"/>
              <a:t>13</a:t>
            </a:fld>
            <a:endParaRPr lang="en-GB"/>
          </a:p>
        </p:txBody>
      </p:sp>
      <p:pic>
        <p:nvPicPr>
          <p:cNvPr id="6" name="Picture 5"/>
          <p:cNvPicPr>
            <a:picLocks noChangeAspect="1"/>
          </p:cNvPicPr>
          <p:nvPr/>
        </p:nvPicPr>
        <p:blipFill rotWithShape="1">
          <a:blip r:embed="rId2"/>
          <a:srcRect t="5654" b="11430"/>
          <a:stretch/>
        </p:blipFill>
        <p:spPr>
          <a:xfrm>
            <a:off x="899592" y="1484784"/>
            <a:ext cx="6993323" cy="4373873"/>
          </a:xfrm>
          <a:prstGeom prst="rect">
            <a:avLst/>
          </a:prstGeom>
        </p:spPr>
      </p:pic>
    </p:spTree>
    <p:extLst>
      <p:ext uri="{BB962C8B-B14F-4D97-AF65-F5344CB8AC3E}">
        <p14:creationId xmlns:p14="http://schemas.microsoft.com/office/powerpoint/2010/main" val="1050988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is the Social Innovation Partnership (SIP)?</a:t>
            </a:r>
          </a:p>
        </p:txBody>
      </p:sp>
      <p:sp>
        <p:nvSpPr>
          <p:cNvPr id="3" name="Content Placeholder 2"/>
          <p:cNvSpPr>
            <a:spLocks noGrp="1"/>
          </p:cNvSpPr>
          <p:nvPr>
            <p:ph idx="1"/>
          </p:nvPr>
        </p:nvSpPr>
        <p:spPr>
          <a:xfrm>
            <a:off x="628650" y="1690688"/>
            <a:ext cx="7886700" cy="4351338"/>
          </a:xfrm>
        </p:spPr>
        <p:txBody>
          <a:bodyPr vert="horz" lIns="91440" tIns="45720" rIns="91440" bIns="45720" rtlCol="0" anchor="t">
            <a:normAutofit fontScale="85000" lnSpcReduction="10000"/>
          </a:bodyPr>
          <a:lstStyle/>
          <a:p>
            <a:r>
              <a:rPr lang="en-GB" dirty="0"/>
              <a:t>Established in 2016, the SIP </a:t>
            </a:r>
            <a:r>
              <a:rPr lang="en-US" dirty="0"/>
              <a:t>seeks to contribute to the creation of a fairer and more equal Scotland.</a:t>
            </a:r>
          </a:p>
          <a:p>
            <a:pPr marL="0" indent="0">
              <a:buNone/>
            </a:pPr>
            <a:endParaRPr lang="en-GB" dirty="0"/>
          </a:p>
          <a:p>
            <a:pPr lvl="0"/>
            <a:r>
              <a:rPr lang="en-US" dirty="0"/>
              <a:t>SIP tackles poverty by designing and scaling new approaches that focus on increasing people’s </a:t>
            </a:r>
            <a:r>
              <a:rPr lang="en-US" dirty="0">
                <a:solidFill>
                  <a:srgbClr val="0070C0"/>
                </a:solidFill>
              </a:rPr>
              <a:t>wellbeing and capabilities</a:t>
            </a:r>
            <a:r>
              <a:rPr lang="en-US" dirty="0"/>
              <a:t>, supporting them to live flourishing lives. </a:t>
            </a:r>
            <a:endParaRPr lang="en-GB" dirty="0"/>
          </a:p>
          <a:p>
            <a:pPr marL="0" lvl="0" indent="0">
              <a:buNone/>
            </a:pPr>
            <a:endParaRPr lang="en-US" dirty="0"/>
          </a:p>
          <a:p>
            <a:r>
              <a:rPr lang="en-US" dirty="0" smtClean="0"/>
              <a:t>Collaboration between Scottish Government and   </a:t>
            </a:r>
            <a:r>
              <a:rPr lang="en-US" dirty="0"/>
              <a:t>The Hunter Foundation from 2018 </a:t>
            </a:r>
            <a:r>
              <a:rPr lang="en-US" dirty="0" smtClean="0"/>
              <a:t>– ongoing.</a:t>
            </a:r>
            <a:endParaRPr lang="en-US" dirty="0">
              <a:cs typeface="Calibri"/>
            </a:endParaRPr>
          </a:p>
          <a:p>
            <a:endParaRPr lang="en-GB" dirty="0"/>
          </a:p>
        </p:txBody>
      </p:sp>
      <p:sp>
        <p:nvSpPr>
          <p:cNvPr id="4" name="Slide Number Placeholder 3"/>
          <p:cNvSpPr>
            <a:spLocks noGrp="1"/>
          </p:cNvSpPr>
          <p:nvPr>
            <p:ph type="sldNum" sz="quarter" idx="12"/>
          </p:nvPr>
        </p:nvSpPr>
        <p:spPr/>
        <p:txBody>
          <a:bodyPr/>
          <a:lstStyle/>
          <a:p>
            <a:fld id="{83BBF4AD-DD6C-4E18-8799-B79B6E1D9DD0}" type="slidenum">
              <a:rPr lang="en-GB" smtClean="0"/>
              <a:t>14</a:t>
            </a:fld>
            <a:endParaRPr lang="en-GB"/>
          </a:p>
        </p:txBody>
      </p:sp>
    </p:spTree>
    <p:extLst>
      <p:ext uri="{BB962C8B-B14F-4D97-AF65-F5344CB8AC3E}">
        <p14:creationId xmlns:p14="http://schemas.microsoft.com/office/powerpoint/2010/main" val="4212750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93A370-8AE0-8688-771B-E924C674EEB5}"/>
              </a:ext>
            </a:extLst>
          </p:cNvPr>
          <p:cNvSpPr>
            <a:spLocks noGrp="1"/>
          </p:cNvSpPr>
          <p:nvPr>
            <p:ph type="title"/>
          </p:nvPr>
        </p:nvSpPr>
        <p:spPr/>
        <p:txBody>
          <a:bodyPr>
            <a:normAutofit fontScale="90000"/>
          </a:bodyPr>
          <a:lstStyle/>
          <a:p>
            <a:r>
              <a:rPr lang="en-US">
                <a:ea typeface="+mj-lt"/>
                <a:cs typeface="+mj-lt"/>
              </a:rPr>
              <a:t>Scottish Government - Flourishing Lives Model  </a:t>
            </a:r>
            <a:endParaRPr lang="en-US"/>
          </a:p>
        </p:txBody>
      </p:sp>
      <p:pic>
        <p:nvPicPr>
          <p:cNvPr id="5" name="Picture 5" descr="Graphical user interface, text, application&#10;&#10;Description automatically generated">
            <a:extLst>
              <a:ext uri="{FF2B5EF4-FFF2-40B4-BE49-F238E27FC236}">
                <a16:creationId xmlns="" xmlns:a16="http://schemas.microsoft.com/office/drawing/2014/main" id="{8186A394-F391-27A2-7A9B-F28838A83F17}"/>
              </a:ext>
            </a:extLst>
          </p:cNvPr>
          <p:cNvPicPr>
            <a:picLocks noGrp="1" noChangeAspect="1"/>
          </p:cNvPicPr>
          <p:nvPr>
            <p:ph idx="1"/>
          </p:nvPr>
        </p:nvPicPr>
        <p:blipFill>
          <a:blip r:embed="rId2"/>
          <a:stretch>
            <a:fillRect/>
          </a:stretch>
        </p:blipFill>
        <p:spPr>
          <a:xfrm>
            <a:off x="53202" y="1954172"/>
            <a:ext cx="9157911" cy="4147719"/>
          </a:xfrm>
        </p:spPr>
      </p:pic>
      <p:sp>
        <p:nvSpPr>
          <p:cNvPr id="4" name="Slide Number Placeholder 3">
            <a:extLst>
              <a:ext uri="{FF2B5EF4-FFF2-40B4-BE49-F238E27FC236}">
                <a16:creationId xmlns="" xmlns:a16="http://schemas.microsoft.com/office/drawing/2014/main" id="{94C57F5B-6E28-CE8C-3858-9A910A879162}"/>
              </a:ext>
            </a:extLst>
          </p:cNvPr>
          <p:cNvSpPr>
            <a:spLocks noGrp="1"/>
          </p:cNvSpPr>
          <p:nvPr>
            <p:ph type="sldNum" sz="quarter" idx="12"/>
          </p:nvPr>
        </p:nvSpPr>
        <p:spPr/>
        <p:txBody>
          <a:bodyPr/>
          <a:lstStyle/>
          <a:p>
            <a:fld id="{83BBF4AD-DD6C-4E18-8799-B79B6E1D9DD0}" type="slidenum">
              <a:rPr lang="en-GB" smtClean="0"/>
              <a:t>15</a:t>
            </a:fld>
            <a:endParaRPr lang="en-GB"/>
          </a:p>
        </p:txBody>
      </p:sp>
    </p:spTree>
    <p:extLst>
      <p:ext uri="{BB962C8B-B14F-4D97-AF65-F5344CB8AC3E}">
        <p14:creationId xmlns:p14="http://schemas.microsoft.com/office/powerpoint/2010/main" val="3775307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56" y="217641"/>
            <a:ext cx="8552222" cy="1414514"/>
          </a:xfrm>
        </p:spPr>
        <p:txBody>
          <a:bodyPr>
            <a:normAutofit fontScale="90000"/>
          </a:bodyPr>
          <a:lstStyle/>
          <a:p>
            <a:r>
              <a:rPr lang="en-GB" b="1" dirty="0" smtClean="0"/>
              <a:t>Clackmannanshire Family </a:t>
            </a:r>
            <a:r>
              <a:rPr lang="en-GB" b="1" dirty="0"/>
              <a:t>Wellbeing </a:t>
            </a:r>
            <a:r>
              <a:rPr lang="en-GB" b="1" dirty="0" smtClean="0"/>
              <a:t>Partnership (FWP)</a:t>
            </a:r>
            <a:br>
              <a:rPr lang="en-GB" b="1" dirty="0" smtClean="0"/>
            </a:br>
            <a:r>
              <a:rPr lang="en-GB" sz="1300" b="1" dirty="0" smtClean="0"/>
              <a:t>(Funded by the SIP)</a:t>
            </a:r>
            <a:endParaRPr lang="en-GB" sz="1300" dirty="0"/>
          </a:p>
        </p:txBody>
      </p:sp>
      <p:sp>
        <p:nvSpPr>
          <p:cNvPr id="3" name="Content Placeholder 2"/>
          <p:cNvSpPr>
            <a:spLocks noGrp="1"/>
          </p:cNvSpPr>
          <p:nvPr>
            <p:ph idx="1"/>
          </p:nvPr>
        </p:nvSpPr>
        <p:spPr>
          <a:xfrm>
            <a:off x="112456" y="1317523"/>
            <a:ext cx="8935680" cy="5093110"/>
          </a:xfrm>
        </p:spPr>
        <p:txBody>
          <a:bodyPr vert="horz" lIns="91440" tIns="45720" rIns="91440" bIns="45720" rtlCol="0" anchor="t">
            <a:normAutofit/>
          </a:bodyPr>
          <a:lstStyle/>
          <a:p>
            <a:pPr marL="0" indent="0">
              <a:buNone/>
            </a:pPr>
            <a:endParaRPr lang="en-GB" dirty="0"/>
          </a:p>
          <a:p>
            <a:pPr marL="0" indent="0">
              <a:buNone/>
            </a:pPr>
            <a:endParaRPr lang="en-GB" dirty="0"/>
          </a:p>
          <a:p>
            <a:r>
              <a:rPr lang="en-GB" b="1" dirty="0" smtClean="0"/>
              <a:t>Community Around the School </a:t>
            </a:r>
          </a:p>
          <a:p>
            <a:r>
              <a:rPr lang="en-GB" dirty="0" smtClean="0"/>
              <a:t>Childcare </a:t>
            </a:r>
          </a:p>
          <a:p>
            <a:r>
              <a:rPr lang="en-GB" dirty="0" smtClean="0"/>
              <a:t>STRIVE (Safe Guarding through Rapid Intervention)</a:t>
            </a:r>
          </a:p>
          <a:p>
            <a:r>
              <a:rPr lang="en-GB" dirty="0" smtClean="0"/>
              <a:t>Employability and Employment </a:t>
            </a:r>
          </a:p>
          <a:p>
            <a:pPr marL="0" indent="0">
              <a:buNone/>
            </a:pPr>
            <a:endParaRPr lang="en-GB" b="1" dirty="0"/>
          </a:p>
          <a:p>
            <a:r>
              <a:rPr lang="en-GB" b="1" dirty="0" smtClean="0"/>
              <a:t>Values Based Leadership - Throughout </a:t>
            </a:r>
            <a:endParaRPr lang="en-GB" b="1" dirty="0"/>
          </a:p>
        </p:txBody>
      </p:sp>
      <p:sp>
        <p:nvSpPr>
          <p:cNvPr id="4" name="Slide Number Placeholder 3"/>
          <p:cNvSpPr>
            <a:spLocks noGrp="1"/>
          </p:cNvSpPr>
          <p:nvPr>
            <p:ph type="sldNum" sz="quarter" idx="12"/>
          </p:nvPr>
        </p:nvSpPr>
        <p:spPr/>
        <p:txBody>
          <a:bodyPr/>
          <a:lstStyle/>
          <a:p>
            <a:fld id="{83BBF4AD-DD6C-4E18-8799-B79B6E1D9DD0}" type="slidenum">
              <a:rPr lang="en-GB" smtClean="0"/>
              <a:t>16</a:t>
            </a:fld>
            <a:endParaRPr lang="en-GB"/>
          </a:p>
        </p:txBody>
      </p:sp>
    </p:spTree>
    <p:extLst>
      <p:ext uri="{BB962C8B-B14F-4D97-AF65-F5344CB8AC3E}">
        <p14:creationId xmlns:p14="http://schemas.microsoft.com/office/powerpoint/2010/main" val="3914662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4835" t="8227" r="11729" b="2797"/>
          <a:stretch/>
        </p:blipFill>
        <p:spPr>
          <a:xfrm>
            <a:off x="8100392" y="1"/>
            <a:ext cx="1043609" cy="1273597"/>
          </a:xfrm>
          <a:prstGeom prst="rect">
            <a:avLst/>
          </a:prstGeom>
        </p:spPr>
      </p:pic>
      <p:sp>
        <p:nvSpPr>
          <p:cNvPr id="2" name="Title 1"/>
          <p:cNvSpPr>
            <a:spLocks noGrp="1"/>
          </p:cNvSpPr>
          <p:nvPr>
            <p:ph type="title"/>
          </p:nvPr>
        </p:nvSpPr>
        <p:spPr>
          <a:xfrm>
            <a:off x="0" y="10421"/>
            <a:ext cx="7886700" cy="1325563"/>
          </a:xfrm>
        </p:spPr>
        <p:txBody>
          <a:bodyPr/>
          <a:lstStyle/>
          <a:p>
            <a:r>
              <a:rPr lang="en-GB"/>
              <a:t> Values Based Leadership </a:t>
            </a:r>
          </a:p>
        </p:txBody>
      </p:sp>
      <p:sp>
        <p:nvSpPr>
          <p:cNvPr id="3" name="Content Placeholder 2"/>
          <p:cNvSpPr>
            <a:spLocks noGrp="1"/>
          </p:cNvSpPr>
          <p:nvPr>
            <p:ph idx="1"/>
          </p:nvPr>
        </p:nvSpPr>
        <p:spPr>
          <a:xfrm>
            <a:off x="110614" y="1012723"/>
            <a:ext cx="8930147" cy="5708752"/>
          </a:xfrm>
        </p:spPr>
        <p:txBody>
          <a:bodyPr vert="horz" lIns="91440" tIns="45720" rIns="91440" bIns="45720" rtlCol="0" anchor="t">
            <a:normAutofit fontScale="85000" lnSpcReduction="10000"/>
          </a:bodyPr>
          <a:lstStyle/>
          <a:p>
            <a:pPr marL="0" indent="0">
              <a:buNone/>
            </a:pPr>
            <a:r>
              <a:rPr lang="en-GB" sz="2400" dirty="0"/>
              <a:t>Since 2018, Columba 1400 has supported VBL experiences for</a:t>
            </a:r>
            <a:r>
              <a:rPr lang="en-GB" sz="2400" dirty="0">
                <a:solidFill>
                  <a:srgbClr val="000000"/>
                </a:solidFill>
              </a:rPr>
              <a:t>:</a:t>
            </a:r>
          </a:p>
          <a:p>
            <a:pPr marL="342900" indent="-342900">
              <a:buFont typeface="Wingdings" panose="020B0604020202020204" pitchFamily="34" charset="0"/>
              <a:buChar char="ü"/>
            </a:pPr>
            <a:r>
              <a:rPr lang="en-GB" sz="2400" b="1" u="sng" dirty="0" smtClean="0"/>
              <a:t>50+</a:t>
            </a:r>
            <a:r>
              <a:rPr lang="en-GB" sz="2400" b="1" u="sng" dirty="0" smtClean="0">
                <a:solidFill>
                  <a:srgbClr val="FF0000"/>
                </a:solidFill>
              </a:rPr>
              <a:t> </a:t>
            </a:r>
            <a:r>
              <a:rPr lang="en-GB" sz="2400" b="1" u="sng" dirty="0"/>
              <a:t>head teachers and deputy heads</a:t>
            </a:r>
            <a:r>
              <a:rPr lang="en-GB" b="1" u="sng" dirty="0"/>
              <a:t> </a:t>
            </a:r>
            <a:r>
              <a:rPr lang="en-GB" sz="2400" b="1" u="sng" dirty="0"/>
              <a:t>through the Head Teachers Leadership Academy</a:t>
            </a:r>
            <a:endParaRPr lang="en-GB" sz="2400" b="1" u="sng" dirty="0">
              <a:cs typeface="Calibri" panose="020F0502020204030204"/>
            </a:endParaRPr>
          </a:p>
          <a:p>
            <a:pPr marL="342900" indent="-342900">
              <a:buFont typeface="Wingdings" panose="020B0604020202020204" pitchFamily="34" charset="0"/>
              <a:buChar char="ü"/>
            </a:pPr>
            <a:r>
              <a:rPr lang="en-GB" sz="2400" dirty="0"/>
              <a:t>local families and communities </a:t>
            </a:r>
            <a:endParaRPr lang="en-GB" sz="2400" dirty="0">
              <a:cs typeface="Calibri"/>
            </a:endParaRPr>
          </a:p>
          <a:p>
            <a:pPr marL="342900" indent="-342900">
              <a:buFont typeface="Wingdings" panose="020B0604020202020204" pitchFamily="34" charset="0"/>
              <a:buChar char="ü"/>
            </a:pPr>
            <a:r>
              <a:rPr lang="en-GB" sz="2400" dirty="0">
                <a:ea typeface="+mn-lt"/>
                <a:cs typeface="+mn-lt"/>
              </a:rPr>
              <a:t>over </a:t>
            </a:r>
            <a:r>
              <a:rPr lang="en-GB" sz="2400" dirty="0" smtClean="0">
                <a:ea typeface="+mn-lt"/>
                <a:cs typeface="+mn-lt"/>
              </a:rPr>
              <a:t>130 </a:t>
            </a:r>
            <a:r>
              <a:rPr lang="en-GB" sz="2400" dirty="0">
                <a:ea typeface="+mn-lt"/>
                <a:cs typeface="+mn-lt"/>
              </a:rPr>
              <a:t>key staff members (senior leaders and front line staff) as well as elected officials and partners have participated in Columba 1400 VBL experiences focusing on how we can all work together to improve the wellbeing and capabilities of children and families in Clackmannanshire. </a:t>
            </a:r>
          </a:p>
          <a:p>
            <a:pPr marL="342900" indent="-342900">
              <a:buFont typeface="Wingdings" panose="020B0604020202020204" pitchFamily="34" charset="0"/>
              <a:buChar char="ü"/>
            </a:pPr>
            <a:r>
              <a:rPr lang="en-GB" sz="2400" dirty="0">
                <a:ea typeface="+mn-lt"/>
                <a:cs typeface="+mn-lt"/>
              </a:rPr>
              <a:t>A STRIVE (Safeguarding through rapid intervention) a multi-agency public sector team working to improve the current system of safeguarding vulnerable people in Clackmannanshire also participated in a VBL experience.</a:t>
            </a:r>
          </a:p>
          <a:p>
            <a:pPr marL="342900" indent="-342900">
              <a:buFont typeface="Wingdings" panose="020B0604020202020204" pitchFamily="34" charset="0"/>
              <a:buChar char="ü"/>
            </a:pPr>
            <a:r>
              <a:rPr lang="en-GB" sz="2400" b="1" u="sng" dirty="0">
                <a:ea typeface="+mn-lt"/>
                <a:cs typeface="+mn-lt"/>
              </a:rPr>
              <a:t>young people in our three secondary schools with all participants reporting increased confidence as a result.</a:t>
            </a:r>
            <a:endParaRPr lang="en-GB" sz="2400" b="1" u="sng" dirty="0"/>
          </a:p>
          <a:p>
            <a:pPr marL="0" indent="0">
              <a:buNone/>
            </a:pPr>
            <a:r>
              <a:rPr lang="en-GB" sz="2400" dirty="0"/>
              <a:t>The VBL approach is a vehicle for creating the conditions for individual and collective change. Columba 1400’s philosophy is that:</a:t>
            </a:r>
            <a:r>
              <a:rPr lang="en-GB" sz="2400" b="1" dirty="0"/>
              <a:t> </a:t>
            </a:r>
            <a:endParaRPr lang="en-GB" sz="2400" dirty="0">
              <a:cs typeface="Calibri"/>
            </a:endParaRPr>
          </a:p>
          <a:p>
            <a:pPr marL="0" indent="0">
              <a:buNone/>
            </a:pPr>
            <a:r>
              <a:rPr lang="en-GB" b="1" i="1" dirty="0"/>
              <a:t>‘leadership is not to put the greatness back into humanity but to elicit it, for the greatness is there already’</a:t>
            </a:r>
            <a:endParaRPr lang="en-GB" dirty="0"/>
          </a:p>
          <a:p>
            <a:endParaRPr lang="en-GB" dirty="0"/>
          </a:p>
          <a:p>
            <a:pPr marL="0" lvl="0" indent="0">
              <a:buNone/>
            </a:pPr>
            <a:endParaRPr lang="en-GB" dirty="0"/>
          </a:p>
          <a:p>
            <a:endParaRPr lang="en-GB" dirty="0"/>
          </a:p>
        </p:txBody>
      </p:sp>
      <p:sp>
        <p:nvSpPr>
          <p:cNvPr id="4" name="Slide Number Placeholder 3"/>
          <p:cNvSpPr>
            <a:spLocks noGrp="1"/>
          </p:cNvSpPr>
          <p:nvPr>
            <p:ph type="sldNum" sz="quarter" idx="12"/>
          </p:nvPr>
        </p:nvSpPr>
        <p:spPr/>
        <p:txBody>
          <a:bodyPr/>
          <a:lstStyle/>
          <a:p>
            <a:fld id="{83BBF4AD-DD6C-4E18-8799-B79B6E1D9DD0}" type="slidenum">
              <a:rPr lang="en-GB" smtClean="0"/>
              <a:t>17</a:t>
            </a:fld>
            <a:endParaRPr lang="en-GB"/>
          </a:p>
        </p:txBody>
      </p:sp>
    </p:spTree>
    <p:extLst>
      <p:ext uri="{BB962C8B-B14F-4D97-AF65-F5344CB8AC3E}">
        <p14:creationId xmlns:p14="http://schemas.microsoft.com/office/powerpoint/2010/main" val="1843205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46683" y="1238845"/>
            <a:ext cx="5500255" cy="584775"/>
          </a:xfrm>
          <a:prstGeom prst="rect">
            <a:avLst/>
          </a:prstGeom>
          <a:noFill/>
        </p:spPr>
        <p:txBody>
          <a:bodyPr wrap="square" lIns="91440" tIns="45720" rIns="91440" bIns="45720" rtlCol="0" anchor="t">
            <a:spAutoFit/>
          </a:bodyPr>
          <a:lstStyle/>
          <a:p>
            <a:pPr algn="ctr"/>
            <a:r>
              <a:rPr lang="en-GB" sz="3200" b="1" dirty="0">
                <a:latin typeface="Calibri Light"/>
                <a:cs typeface="Calibri"/>
              </a:rPr>
              <a:t>Community Around The </a:t>
            </a:r>
            <a:r>
              <a:rPr lang="en-GB" sz="3200" b="1" dirty="0" smtClean="0">
                <a:latin typeface="Calibri Light"/>
                <a:cs typeface="Calibri"/>
              </a:rPr>
              <a:t>School</a:t>
            </a:r>
            <a:endParaRPr lang="en-GB" sz="3200" b="1" dirty="0">
              <a:latin typeface="Calibri Light"/>
              <a:cs typeface="Calibri Light"/>
            </a:endParaRPr>
          </a:p>
        </p:txBody>
      </p:sp>
    </p:spTree>
    <p:extLst>
      <p:ext uri="{BB962C8B-B14F-4D97-AF65-F5344CB8AC3E}">
        <p14:creationId xmlns:p14="http://schemas.microsoft.com/office/powerpoint/2010/main" val="3003769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Grp="1"/>
          </p:cNvSpPr>
          <p:nvPr>
            <p:ph idx="1"/>
          </p:nvPr>
        </p:nvSpPr>
        <p:spPr>
          <a:xfrm>
            <a:off x="0" y="1557343"/>
            <a:ext cx="9144000" cy="2807762"/>
          </a:xfrm>
          <a:solidFill>
            <a:srgbClr val="BBE0E3"/>
          </a:solidFill>
        </p:spPr>
        <p:txBody>
          <a:bodyPr/>
          <a:lstStyle/>
          <a:p>
            <a:pPr lvl="0">
              <a:lnSpc>
                <a:spcPct val="80000"/>
              </a:lnSpc>
              <a:spcBef>
                <a:spcPts val="700"/>
              </a:spcBef>
              <a:buNone/>
            </a:pPr>
            <a:r>
              <a:rPr lang="en-GB" sz="2800" dirty="0"/>
              <a:t>If a young person finds difficulty with numbers / </a:t>
            </a:r>
          </a:p>
          <a:p>
            <a:pPr lvl="0">
              <a:lnSpc>
                <a:spcPct val="80000"/>
              </a:lnSpc>
              <a:spcBef>
                <a:spcPts val="700"/>
              </a:spcBef>
              <a:buNone/>
            </a:pPr>
            <a:r>
              <a:rPr lang="en-GB" sz="2800" dirty="0"/>
              <a:t>numeracy we </a:t>
            </a:r>
            <a:r>
              <a:rPr lang="en-GB" sz="2800" dirty="0" smtClean="0"/>
              <a:t>…</a:t>
            </a:r>
            <a:endParaRPr lang="en-GB" sz="2800" dirty="0"/>
          </a:p>
          <a:p>
            <a:pPr lvl="0">
              <a:lnSpc>
                <a:spcPct val="80000"/>
              </a:lnSpc>
              <a:spcBef>
                <a:spcPts val="700"/>
              </a:spcBef>
              <a:buNone/>
            </a:pPr>
            <a:endParaRPr lang="en-GB" sz="2800" dirty="0"/>
          </a:p>
          <a:p>
            <a:pPr lvl="0">
              <a:lnSpc>
                <a:spcPct val="80000"/>
              </a:lnSpc>
              <a:spcBef>
                <a:spcPts val="700"/>
              </a:spcBef>
              <a:buNone/>
            </a:pPr>
            <a:r>
              <a:rPr lang="en-GB" sz="2800" dirty="0"/>
              <a:t>If a young person finds difficulty with reading / </a:t>
            </a:r>
          </a:p>
          <a:p>
            <a:pPr lvl="0">
              <a:lnSpc>
                <a:spcPct val="80000"/>
              </a:lnSpc>
              <a:spcBef>
                <a:spcPts val="700"/>
              </a:spcBef>
              <a:buNone/>
            </a:pPr>
            <a:r>
              <a:rPr lang="en-GB" sz="2800" dirty="0"/>
              <a:t>literacy we </a:t>
            </a:r>
            <a:r>
              <a:rPr lang="en-GB" sz="2800" dirty="0" smtClean="0"/>
              <a:t>…</a:t>
            </a:r>
            <a:endParaRPr lang="en-GB" sz="2800" dirty="0"/>
          </a:p>
          <a:p>
            <a:pPr lvl="0">
              <a:lnSpc>
                <a:spcPct val="80000"/>
              </a:lnSpc>
              <a:spcBef>
                <a:spcPts val="700"/>
              </a:spcBef>
              <a:buNone/>
            </a:pPr>
            <a:endParaRPr lang="en-GB" sz="2800" dirty="0"/>
          </a:p>
          <a:p>
            <a:pPr lvl="0">
              <a:lnSpc>
                <a:spcPct val="80000"/>
              </a:lnSpc>
              <a:spcBef>
                <a:spcPts val="700"/>
              </a:spcBef>
              <a:buNone/>
            </a:pPr>
            <a:endParaRPr lang="en-GB" sz="2800" dirty="0"/>
          </a:p>
        </p:txBody>
      </p:sp>
    </p:spTree>
    <p:extLst>
      <p:ext uri="{BB962C8B-B14F-4D97-AF65-F5344CB8AC3E}">
        <p14:creationId xmlns:p14="http://schemas.microsoft.com/office/powerpoint/2010/main" val="1495817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a:xfrm>
            <a:off x="0" y="274640"/>
            <a:ext cx="9144000" cy="1143000"/>
          </a:xfrm>
        </p:spPr>
        <p:txBody>
          <a:bodyPr>
            <a:normAutofit/>
          </a:bodyPr>
          <a:lstStyle/>
          <a:p>
            <a:pPr lvl="0"/>
            <a:r>
              <a:rPr lang="en-GB" dirty="0" smtClean="0">
                <a:solidFill>
                  <a:srgbClr val="333399"/>
                </a:solidFill>
              </a:rPr>
              <a:t>What </a:t>
            </a:r>
            <a:r>
              <a:rPr lang="en-GB" dirty="0">
                <a:solidFill>
                  <a:srgbClr val="333399"/>
                </a:solidFill>
              </a:rPr>
              <a:t>it is………..and what it’s not.</a:t>
            </a:r>
          </a:p>
        </p:txBody>
      </p:sp>
      <p:sp>
        <p:nvSpPr>
          <p:cNvPr id="3" name="Rectangle 3"/>
          <p:cNvSpPr txBox="1">
            <a:spLocks noGrp="1"/>
          </p:cNvSpPr>
          <p:nvPr>
            <p:ph idx="1"/>
          </p:nvPr>
        </p:nvSpPr>
        <p:spPr>
          <a:xfrm>
            <a:off x="467544" y="1526380"/>
            <a:ext cx="4031683" cy="4525959"/>
          </a:xfrm>
        </p:spPr>
        <p:txBody>
          <a:bodyPr>
            <a:normAutofit/>
          </a:bodyPr>
          <a:lstStyle/>
          <a:p>
            <a:pPr lvl="0">
              <a:lnSpc>
                <a:spcPct val="80000"/>
              </a:lnSpc>
              <a:spcBef>
                <a:spcPts val="500"/>
              </a:spcBef>
            </a:pPr>
            <a:r>
              <a:rPr lang="en-GB" sz="2000" b="1" dirty="0" smtClean="0"/>
              <a:t>An opportunity </a:t>
            </a:r>
            <a:r>
              <a:rPr lang="en-GB" sz="2000" b="1" dirty="0"/>
              <a:t>for </a:t>
            </a:r>
            <a:r>
              <a:rPr lang="en-GB" sz="2000" b="1" dirty="0" smtClean="0"/>
              <a:t>partners to listen to some approaches that are making improvements (barriers) </a:t>
            </a:r>
            <a:endParaRPr lang="en-GB" sz="2000" b="1" dirty="0"/>
          </a:p>
          <a:p>
            <a:pPr lvl="0">
              <a:lnSpc>
                <a:spcPct val="80000"/>
              </a:lnSpc>
              <a:spcBef>
                <a:spcPts val="500"/>
              </a:spcBef>
              <a:buNone/>
            </a:pPr>
            <a:r>
              <a:rPr lang="en-GB" sz="2000" b="1" dirty="0"/>
              <a:t>	</a:t>
            </a:r>
          </a:p>
          <a:p>
            <a:pPr lvl="0">
              <a:lnSpc>
                <a:spcPct val="80000"/>
              </a:lnSpc>
              <a:spcBef>
                <a:spcPts val="500"/>
              </a:spcBef>
            </a:pPr>
            <a:r>
              <a:rPr lang="en-GB" sz="2000" b="1" dirty="0"/>
              <a:t>An opportunity to discuss </a:t>
            </a:r>
            <a:r>
              <a:rPr lang="en-GB" sz="2000" b="1" dirty="0" smtClean="0"/>
              <a:t>approaches </a:t>
            </a:r>
            <a:r>
              <a:rPr lang="en-GB" sz="2000" b="1" dirty="0"/>
              <a:t>with other staff</a:t>
            </a:r>
          </a:p>
          <a:p>
            <a:pPr lvl="0">
              <a:lnSpc>
                <a:spcPct val="80000"/>
              </a:lnSpc>
              <a:spcBef>
                <a:spcPts val="500"/>
              </a:spcBef>
              <a:buNone/>
            </a:pPr>
            <a:endParaRPr lang="en-GB" sz="2000" b="1" dirty="0"/>
          </a:p>
          <a:p>
            <a:pPr lvl="0">
              <a:lnSpc>
                <a:spcPct val="80000"/>
              </a:lnSpc>
              <a:spcBef>
                <a:spcPts val="500"/>
              </a:spcBef>
            </a:pPr>
            <a:r>
              <a:rPr lang="en-GB" sz="2000" b="1" dirty="0"/>
              <a:t>Development of effective </a:t>
            </a:r>
          </a:p>
          <a:p>
            <a:pPr lvl="0">
              <a:lnSpc>
                <a:spcPct val="80000"/>
              </a:lnSpc>
              <a:spcBef>
                <a:spcPts val="500"/>
              </a:spcBef>
              <a:buNone/>
            </a:pPr>
            <a:r>
              <a:rPr lang="en-GB" sz="2000" b="1" dirty="0"/>
              <a:t>	</a:t>
            </a:r>
            <a:r>
              <a:rPr lang="en-GB" sz="2000" b="1" dirty="0" smtClean="0"/>
              <a:t>strategies that could be explored further in your own setting </a:t>
            </a:r>
          </a:p>
          <a:p>
            <a:pPr lvl="0">
              <a:lnSpc>
                <a:spcPct val="80000"/>
              </a:lnSpc>
              <a:spcBef>
                <a:spcPts val="500"/>
              </a:spcBef>
              <a:buNone/>
            </a:pPr>
            <a:endParaRPr lang="en-GB" sz="2000" b="1" dirty="0"/>
          </a:p>
          <a:p>
            <a:pPr lvl="0">
              <a:lnSpc>
                <a:spcPct val="80000"/>
              </a:lnSpc>
              <a:spcBef>
                <a:spcPts val="500"/>
              </a:spcBef>
            </a:pPr>
            <a:r>
              <a:rPr lang="en-GB" sz="2000" b="1" dirty="0"/>
              <a:t>Something </a:t>
            </a:r>
            <a:r>
              <a:rPr lang="en-GB" sz="2000" b="1" dirty="0" smtClean="0"/>
              <a:t>that is worth us working together on – </a:t>
            </a:r>
            <a:r>
              <a:rPr lang="en-GB" sz="2000" b="1" u="sng" dirty="0" smtClean="0"/>
              <a:t>Collaboration </a:t>
            </a:r>
            <a:endParaRPr lang="en-GB" sz="2000" b="1" u="sng" dirty="0"/>
          </a:p>
          <a:p>
            <a:pPr lvl="0">
              <a:lnSpc>
                <a:spcPct val="80000"/>
              </a:lnSpc>
              <a:spcBef>
                <a:spcPts val="600"/>
              </a:spcBef>
              <a:buNone/>
            </a:pPr>
            <a:endParaRPr lang="en-GB" sz="2400" b="1" dirty="0"/>
          </a:p>
        </p:txBody>
      </p:sp>
      <p:sp>
        <p:nvSpPr>
          <p:cNvPr id="4" name="Line 4"/>
          <p:cNvSpPr/>
          <p:nvPr/>
        </p:nvSpPr>
        <p:spPr>
          <a:xfrm>
            <a:off x="4643442" y="1628775"/>
            <a:ext cx="0" cy="432117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9528">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rial" pitchFamily="34"/>
            </a:endParaRPr>
          </a:p>
        </p:txBody>
      </p:sp>
      <p:sp>
        <p:nvSpPr>
          <p:cNvPr id="5" name="Text Box 5"/>
          <p:cNvSpPr txBox="1"/>
          <p:nvPr/>
        </p:nvSpPr>
        <p:spPr>
          <a:xfrm>
            <a:off x="4648170" y="1434869"/>
            <a:ext cx="4519614" cy="5016758"/>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en-GB" sz="1800" b="0" i="0" u="none" strike="noStrike" kern="1200" cap="none" spc="0" baseline="0" dirty="0">
                <a:solidFill>
                  <a:srgbClr val="000000"/>
                </a:solidFill>
                <a:uFillTx/>
              </a:rPr>
              <a:t>  </a:t>
            </a:r>
            <a:r>
              <a:rPr lang="en-GB" sz="2000" b="1" i="0" u="none" strike="noStrike" kern="1200" cap="none" spc="0" baseline="0" dirty="0" smtClean="0">
                <a:solidFill>
                  <a:srgbClr val="000000"/>
                </a:solidFill>
                <a:uFillTx/>
              </a:rPr>
              <a:t>An off </a:t>
            </a:r>
            <a:r>
              <a:rPr lang="en-GB" sz="2000" b="1" i="0" u="none" strike="noStrike" kern="1200" cap="none" spc="0" baseline="0" dirty="0">
                <a:solidFill>
                  <a:srgbClr val="000000"/>
                </a:solidFill>
                <a:uFillTx/>
              </a:rPr>
              <a:t>the shelf approach with no real significance to the needs of the </a:t>
            </a:r>
            <a:r>
              <a:rPr lang="en-GB" sz="2000" b="1" i="0" u="none" strike="noStrike" kern="1200" cap="none" spc="0" baseline="0" dirty="0" smtClean="0">
                <a:solidFill>
                  <a:srgbClr val="000000"/>
                </a:solidFill>
                <a:uFillTx/>
              </a:rPr>
              <a:t>staff/learners</a:t>
            </a:r>
            <a:endParaRPr lang="en-GB" sz="2000" b="1" i="0" u="none" strike="noStrike" kern="1200" cap="none" spc="0" baseline="0" dirty="0">
              <a:solidFill>
                <a:srgbClr val="000000"/>
              </a:solidFill>
              <a:uFillTx/>
            </a:endParaRPr>
          </a:p>
          <a:p>
            <a:pPr marL="0" marR="0" lvl="0" indent="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endParaRPr lang="en-GB" sz="2000" b="1" i="0" u="none" strike="noStrike" kern="1200" cap="none" spc="0" baseline="0" dirty="0">
              <a:solidFill>
                <a:srgbClr val="000000"/>
              </a:solidFill>
              <a:uFillTx/>
            </a:endParaRPr>
          </a:p>
          <a:p>
            <a:pPr marL="0" marR="0" lvl="0" indent="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en-GB" sz="2000" b="1" i="0" u="none" strike="noStrike" kern="1200" cap="none" spc="0" baseline="0" dirty="0">
                <a:solidFill>
                  <a:srgbClr val="000000"/>
                </a:solidFill>
                <a:uFillTx/>
              </a:rPr>
              <a:t>  A bolt on package which takes little or no account of the needs of the </a:t>
            </a:r>
            <a:r>
              <a:rPr lang="en-GB" sz="2000" b="1" i="0" u="none" strike="noStrike" kern="1200" cap="none" spc="0" baseline="0" dirty="0" smtClean="0">
                <a:solidFill>
                  <a:srgbClr val="000000"/>
                </a:solidFill>
                <a:uFillTx/>
              </a:rPr>
              <a:t>school/authority </a:t>
            </a:r>
            <a:r>
              <a:rPr lang="en-GB" sz="2000" b="1" i="0" u="none" strike="noStrike" kern="1200" cap="none" spc="0" baseline="0" dirty="0">
                <a:solidFill>
                  <a:srgbClr val="000000"/>
                </a:solidFill>
                <a:uFillTx/>
              </a:rPr>
              <a:t>and its community</a:t>
            </a:r>
          </a:p>
          <a:p>
            <a:pPr marL="0" marR="0" lvl="0" indent="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endParaRPr lang="en-GB" sz="2000" b="1" i="0" u="none" strike="noStrike" kern="1200" cap="none" spc="0" baseline="0" dirty="0">
              <a:solidFill>
                <a:srgbClr val="000000"/>
              </a:solidFill>
              <a:uFillTx/>
            </a:endParaRPr>
          </a:p>
          <a:p>
            <a:pPr marL="0" marR="0" lvl="0" indent="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en-GB" sz="2000" b="1" i="0" u="none" strike="noStrike" kern="1200" cap="none" spc="0" baseline="0" dirty="0">
                <a:solidFill>
                  <a:srgbClr val="000000"/>
                </a:solidFill>
                <a:uFillTx/>
              </a:rPr>
              <a:t> A series of tips with little reference to the learning process and no impact upon whole school development</a:t>
            </a:r>
          </a:p>
          <a:p>
            <a:pPr marL="0" marR="0" lvl="0" indent="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endParaRPr lang="en-GB" sz="2000" b="1" i="0" u="none" strike="noStrike" kern="1200" cap="none" spc="0" baseline="0" dirty="0">
              <a:solidFill>
                <a:srgbClr val="000000"/>
              </a:solidFill>
              <a:uFillTx/>
            </a:endParaRPr>
          </a:p>
          <a:p>
            <a:pPr marL="0" marR="0" lvl="0" indent="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en-GB" sz="2000" b="1" i="0" u="none" strike="noStrike" kern="1200" cap="none" spc="0" baseline="0" dirty="0">
                <a:solidFill>
                  <a:srgbClr val="000000"/>
                </a:solidFill>
                <a:uFillTx/>
              </a:rPr>
              <a:t>A replacement of our current </a:t>
            </a:r>
            <a:r>
              <a:rPr lang="en-GB" sz="2000" b="1" dirty="0" smtClean="0">
                <a:solidFill>
                  <a:srgbClr val="000000"/>
                </a:solidFill>
              </a:rPr>
              <a:t>approaches</a:t>
            </a:r>
            <a:endParaRPr lang="en-GB" sz="2000" b="1" i="0" u="none" strike="noStrike" kern="1200" cap="none" spc="0" baseline="0" dirty="0" smtClean="0">
              <a:solidFill>
                <a:srgbClr val="000000"/>
              </a:solidFill>
              <a:uFillTx/>
            </a:endParaRPr>
          </a:p>
          <a:p>
            <a:pPr marL="0" marR="0" lvl="0" indent="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endParaRPr lang="en-GB" sz="2000" b="1" dirty="0">
              <a:solidFill>
                <a:srgbClr val="000000"/>
              </a:solidFill>
            </a:endParaRPr>
          </a:p>
          <a:p>
            <a:pPr marL="0" marR="0" lvl="0" indent="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en-GB" sz="2000" b="1" i="0" u="none" strike="noStrike" kern="1200" cap="none" spc="0" baseline="0" dirty="0" smtClean="0">
                <a:solidFill>
                  <a:srgbClr val="000000"/>
                </a:solidFill>
                <a:uFillTx/>
              </a:rPr>
              <a:t>The silver bullet </a:t>
            </a:r>
            <a:endParaRPr lang="en-GB" sz="2000" b="1" i="0" u="none" strike="noStrike" kern="1200" cap="none" spc="0" baseline="0" dirty="0">
              <a:solidFill>
                <a:srgbClr val="000000"/>
              </a:solidFill>
              <a:uFillTx/>
            </a:endParaRPr>
          </a:p>
        </p:txBody>
      </p:sp>
    </p:spTree>
    <p:extLst>
      <p:ext uri="{BB962C8B-B14F-4D97-AF65-F5344CB8AC3E}">
        <p14:creationId xmlns:p14="http://schemas.microsoft.com/office/powerpoint/2010/main" val="33354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Grp="1"/>
          </p:cNvSpPr>
          <p:nvPr>
            <p:ph idx="1"/>
          </p:nvPr>
        </p:nvSpPr>
        <p:spPr>
          <a:xfrm>
            <a:off x="0" y="1557342"/>
            <a:ext cx="9144000" cy="2447721"/>
          </a:xfrm>
          <a:solidFill>
            <a:srgbClr val="BBE0E3"/>
          </a:solidFill>
        </p:spPr>
        <p:txBody>
          <a:bodyPr/>
          <a:lstStyle/>
          <a:p>
            <a:pPr lvl="0">
              <a:lnSpc>
                <a:spcPct val="80000"/>
              </a:lnSpc>
              <a:spcBef>
                <a:spcPts val="700"/>
              </a:spcBef>
              <a:buNone/>
            </a:pPr>
            <a:endParaRPr lang="en-GB" sz="2800" dirty="0"/>
          </a:p>
          <a:p>
            <a:pPr lvl="0">
              <a:lnSpc>
                <a:spcPct val="80000"/>
              </a:lnSpc>
              <a:spcBef>
                <a:spcPts val="700"/>
              </a:spcBef>
              <a:buNone/>
            </a:pPr>
            <a:r>
              <a:rPr lang="en-GB" sz="2800" dirty="0"/>
              <a:t>If a young person finds difficulty with </a:t>
            </a:r>
            <a:r>
              <a:rPr lang="en-GB" sz="2800" dirty="0" smtClean="0"/>
              <a:t>attending school we…</a:t>
            </a:r>
          </a:p>
          <a:p>
            <a:pPr lvl="0">
              <a:lnSpc>
                <a:spcPct val="80000"/>
              </a:lnSpc>
              <a:spcBef>
                <a:spcPts val="700"/>
              </a:spcBef>
              <a:buNone/>
            </a:pPr>
            <a:endParaRPr lang="en-GB" sz="2800" dirty="0"/>
          </a:p>
          <a:p>
            <a:pPr lvl="0">
              <a:lnSpc>
                <a:spcPct val="80000"/>
              </a:lnSpc>
              <a:spcBef>
                <a:spcPts val="700"/>
              </a:spcBef>
              <a:buNone/>
            </a:pPr>
            <a:endParaRPr lang="en-GB" sz="2800" dirty="0"/>
          </a:p>
        </p:txBody>
      </p:sp>
    </p:spTree>
    <p:extLst>
      <p:ext uri="{BB962C8B-B14F-4D97-AF65-F5344CB8AC3E}">
        <p14:creationId xmlns:p14="http://schemas.microsoft.com/office/powerpoint/2010/main" val="2967569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611184" y="404814"/>
            <a:ext cx="7848596" cy="5854702"/>
          </a:xfrm>
          <a:prstGeom prst="rect">
            <a:avLst/>
          </a:prstGeom>
          <a:noFill/>
          <a:ln>
            <a:noFill/>
          </a:ln>
        </p:spPr>
      </p:pic>
    </p:spTree>
    <p:extLst>
      <p:ext uri="{BB962C8B-B14F-4D97-AF65-F5344CB8AC3E}">
        <p14:creationId xmlns:p14="http://schemas.microsoft.com/office/powerpoint/2010/main" val="151419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a:r>
              <a:rPr lang="en-GB" sz="4000" dirty="0" smtClean="0">
                <a:solidFill>
                  <a:srgbClr val="333399"/>
                </a:solidFill>
              </a:rPr>
              <a:t>It’s </a:t>
            </a:r>
            <a:r>
              <a:rPr lang="en-GB" sz="4000" dirty="0">
                <a:solidFill>
                  <a:srgbClr val="333399"/>
                </a:solidFill>
              </a:rPr>
              <a:t>g</a:t>
            </a:r>
            <a:r>
              <a:rPr lang="en-GB" sz="4000" dirty="0" smtClean="0">
                <a:solidFill>
                  <a:srgbClr val="333399"/>
                </a:solidFill>
              </a:rPr>
              <a:t>ood </a:t>
            </a:r>
            <a:r>
              <a:rPr lang="en-GB" sz="4000" dirty="0">
                <a:solidFill>
                  <a:srgbClr val="333399"/>
                </a:solidFill>
              </a:rPr>
              <a:t>to talk</a:t>
            </a:r>
          </a:p>
        </p:txBody>
      </p:sp>
      <p:sp>
        <p:nvSpPr>
          <p:cNvPr id="3" name="Rectangle 3"/>
          <p:cNvSpPr txBox="1">
            <a:spLocks noGrp="1"/>
          </p:cNvSpPr>
          <p:nvPr>
            <p:ph idx="1"/>
          </p:nvPr>
        </p:nvSpPr>
        <p:spPr>
          <a:xfrm>
            <a:off x="0" y="1989140"/>
            <a:ext cx="9144000" cy="4021138"/>
          </a:xfrm>
          <a:solidFill>
            <a:srgbClr val="BBE0E3"/>
          </a:solidFill>
        </p:spPr>
        <p:txBody>
          <a:bodyPr/>
          <a:lstStyle/>
          <a:p>
            <a:pPr lvl="0">
              <a:lnSpc>
                <a:spcPct val="90000"/>
              </a:lnSpc>
              <a:spcBef>
                <a:spcPts val="700"/>
              </a:spcBef>
            </a:pPr>
            <a:r>
              <a:rPr lang="en-GB" sz="2800" b="1"/>
              <a:t>In a relationally poor household 2/3 year old children will have a vocabulary of c. ??? words</a:t>
            </a:r>
          </a:p>
          <a:p>
            <a:pPr lvl="0">
              <a:lnSpc>
                <a:spcPct val="90000"/>
              </a:lnSpc>
              <a:buNone/>
            </a:pPr>
            <a:endParaRPr lang="en-GB" b="1"/>
          </a:p>
          <a:p>
            <a:pPr lvl="0">
              <a:lnSpc>
                <a:spcPct val="90000"/>
              </a:lnSpc>
              <a:spcBef>
                <a:spcPts val="700"/>
              </a:spcBef>
            </a:pPr>
            <a:r>
              <a:rPr lang="en-GB" sz="2800" b="1"/>
              <a:t>In a relationally rich household 2/3 year old children will have a vocabulary of c. ??? words.</a:t>
            </a:r>
          </a:p>
          <a:p>
            <a:pPr lvl="0">
              <a:lnSpc>
                <a:spcPct val="90000"/>
              </a:lnSpc>
              <a:spcBef>
                <a:spcPts val="600"/>
              </a:spcBef>
              <a:buNone/>
            </a:pPr>
            <a:endParaRPr lang="en-GB" sz="2400" b="1"/>
          </a:p>
          <a:p>
            <a:pPr lvl="0">
              <a:lnSpc>
                <a:spcPct val="90000"/>
              </a:lnSpc>
              <a:spcBef>
                <a:spcPts val="600"/>
              </a:spcBef>
              <a:buNone/>
            </a:pPr>
            <a:endParaRPr lang="en-GB" sz="2400" b="1"/>
          </a:p>
          <a:p>
            <a:pPr lvl="0">
              <a:lnSpc>
                <a:spcPct val="90000"/>
              </a:lnSpc>
              <a:spcBef>
                <a:spcPts val="600"/>
              </a:spcBef>
              <a:buNone/>
            </a:pPr>
            <a:endParaRPr lang="en-GB" sz="2400" b="1"/>
          </a:p>
          <a:p>
            <a:pPr lvl="0">
              <a:lnSpc>
                <a:spcPct val="90000"/>
              </a:lnSpc>
              <a:spcBef>
                <a:spcPts val="600"/>
              </a:spcBef>
              <a:buNone/>
            </a:pPr>
            <a:r>
              <a:rPr lang="en-GB" sz="2400" b="1"/>
              <a:t>Task 2  - In pairs, discuss.</a:t>
            </a:r>
          </a:p>
        </p:txBody>
      </p:sp>
    </p:spTree>
    <p:extLst>
      <p:ext uri="{BB962C8B-B14F-4D97-AF65-F5344CB8AC3E}">
        <p14:creationId xmlns:p14="http://schemas.microsoft.com/office/powerpoint/2010/main" val="1532192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a:r>
              <a:rPr lang="en-GB" sz="4000" dirty="0" smtClean="0">
                <a:solidFill>
                  <a:srgbClr val="333399"/>
                </a:solidFill>
              </a:rPr>
              <a:t>It’s </a:t>
            </a:r>
            <a:r>
              <a:rPr lang="en-GB" sz="4000" dirty="0">
                <a:solidFill>
                  <a:srgbClr val="333399"/>
                </a:solidFill>
              </a:rPr>
              <a:t>g</a:t>
            </a:r>
            <a:r>
              <a:rPr lang="en-GB" sz="4000" dirty="0" smtClean="0">
                <a:solidFill>
                  <a:srgbClr val="333399"/>
                </a:solidFill>
              </a:rPr>
              <a:t>ood </a:t>
            </a:r>
            <a:r>
              <a:rPr lang="en-GB" sz="4000" dirty="0">
                <a:solidFill>
                  <a:srgbClr val="333399"/>
                </a:solidFill>
              </a:rPr>
              <a:t>to talk</a:t>
            </a:r>
          </a:p>
        </p:txBody>
      </p:sp>
      <p:sp>
        <p:nvSpPr>
          <p:cNvPr id="3" name="Rectangle 3"/>
          <p:cNvSpPr txBox="1">
            <a:spLocks noGrp="1"/>
          </p:cNvSpPr>
          <p:nvPr>
            <p:ph idx="1"/>
          </p:nvPr>
        </p:nvSpPr>
        <p:spPr>
          <a:xfrm>
            <a:off x="0" y="1844673"/>
            <a:ext cx="9144000" cy="4021138"/>
          </a:xfrm>
          <a:solidFill>
            <a:srgbClr val="BBE0E3"/>
          </a:solidFill>
        </p:spPr>
        <p:txBody>
          <a:bodyPr/>
          <a:lstStyle/>
          <a:p>
            <a:pPr lvl="0">
              <a:spcBef>
                <a:spcPts val="700"/>
              </a:spcBef>
            </a:pPr>
            <a:r>
              <a:rPr lang="en-GB" sz="2800" b="1"/>
              <a:t>In a relationally poor household 2/3 year old children will have a vocabulary of c.100 words</a:t>
            </a:r>
          </a:p>
          <a:p>
            <a:pPr lvl="0">
              <a:buNone/>
            </a:pPr>
            <a:endParaRPr lang="en-GB" b="1"/>
          </a:p>
          <a:p>
            <a:pPr lvl="0">
              <a:spcBef>
                <a:spcPts val="700"/>
              </a:spcBef>
            </a:pPr>
            <a:r>
              <a:rPr lang="en-GB" sz="2800" b="1"/>
              <a:t>In a relationally rich household 2/3 year old children will have a vocabulary of c. 400 words.</a:t>
            </a:r>
          </a:p>
          <a:p>
            <a:pPr lvl="0">
              <a:spcBef>
                <a:spcPts val="600"/>
              </a:spcBef>
              <a:buNone/>
            </a:pPr>
            <a:endParaRPr lang="en-GB" sz="2400" b="1"/>
          </a:p>
          <a:p>
            <a:pPr lvl="0">
              <a:spcBef>
                <a:spcPts val="600"/>
              </a:spcBef>
              <a:buNone/>
            </a:pPr>
            <a:endParaRPr lang="en-GB" sz="2400" b="1"/>
          </a:p>
          <a:p>
            <a:pPr lvl="0">
              <a:spcBef>
                <a:spcPts val="600"/>
              </a:spcBef>
              <a:buNone/>
            </a:pPr>
            <a:r>
              <a:rPr lang="en-GB" sz="2400" b="1"/>
              <a:t>…………….it matters!</a:t>
            </a:r>
          </a:p>
          <a:p>
            <a:pPr lvl="0">
              <a:spcBef>
                <a:spcPts val="600"/>
              </a:spcBef>
              <a:buNone/>
            </a:pPr>
            <a:endParaRPr lang="en-GB" sz="2400" b="1"/>
          </a:p>
        </p:txBody>
      </p:sp>
    </p:spTree>
    <p:extLst>
      <p:ext uri="{BB962C8B-B14F-4D97-AF65-F5344CB8AC3E}">
        <p14:creationId xmlns:p14="http://schemas.microsoft.com/office/powerpoint/2010/main" val="769136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DBF61EA3-B236-439E-9C0B-340980D56B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7EAD646E-FF05-41EA-9F68-78D2A0AC806D}"/>
              </a:ext>
            </a:extLst>
          </p:cNvPr>
          <p:cNvSpPr>
            <a:spLocks noGrp="1"/>
          </p:cNvSpPr>
          <p:nvPr>
            <p:ph type="title"/>
          </p:nvPr>
        </p:nvSpPr>
        <p:spPr>
          <a:xfrm>
            <a:off x="606479" y="386930"/>
            <a:ext cx="6927525" cy="1188950"/>
          </a:xfrm>
        </p:spPr>
        <p:txBody>
          <a:bodyPr anchor="b">
            <a:normAutofit/>
          </a:bodyPr>
          <a:lstStyle/>
          <a:p>
            <a:r>
              <a:rPr lang="en-GB">
                <a:latin typeface="Calibri Light"/>
                <a:cs typeface="Calibri"/>
              </a:rPr>
              <a:t>FWP: Scope to Flourish</a:t>
            </a:r>
          </a:p>
        </p:txBody>
      </p:sp>
      <p:grpSp>
        <p:nvGrpSpPr>
          <p:cNvPr id="10" name="Group 9">
            <a:extLst>
              <a:ext uri="{FF2B5EF4-FFF2-40B4-BE49-F238E27FC236}">
                <a16:creationId xmlns="" xmlns:a16="http://schemas.microsoft.com/office/drawing/2014/main" id="{28FAF094-D087-493F-8DF9-A486C2D6BBA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 y="1998368"/>
            <a:ext cx="8771312" cy="782176"/>
            <a:chOff x="-2" y="1998368"/>
            <a:chExt cx="11695083" cy="782176"/>
          </a:xfrm>
        </p:grpSpPr>
        <p:sp>
          <p:nvSpPr>
            <p:cNvPr id="11" name="Rectangle 10">
              <a:extLst>
                <a:ext uri="{FF2B5EF4-FFF2-40B4-BE49-F238E27FC236}">
                  <a16:creationId xmlns="" xmlns:a16="http://schemas.microsoft.com/office/drawing/2014/main" id="{8D7C88D8-5509-4514-925A-9CE148E5CBD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7275593D-F75E-4426-AE3E-2CDEFD228D2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 xmlns:a16="http://schemas.microsoft.com/office/drawing/2014/main" id="{E659831F-0D9A-4C63-9EBB-8435B85A44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203080"/>
            <a:ext cx="853752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A0D3391B-C349-4063-BF32-EB9ADC66BF3C}"/>
              </a:ext>
            </a:extLst>
          </p:cNvPr>
          <p:cNvSpPr>
            <a:spLocks noGrp="1"/>
          </p:cNvSpPr>
          <p:nvPr>
            <p:ph idx="1"/>
          </p:nvPr>
        </p:nvSpPr>
        <p:spPr>
          <a:xfrm>
            <a:off x="595245" y="2599510"/>
            <a:ext cx="7607751" cy="3435531"/>
          </a:xfrm>
        </p:spPr>
        <p:txBody>
          <a:bodyPr vert="horz" lIns="91440" tIns="45720" rIns="91440" bIns="45720" rtlCol="0" anchor="ctr">
            <a:normAutofit lnSpcReduction="10000"/>
          </a:bodyPr>
          <a:lstStyle/>
          <a:p>
            <a:pPr marL="0" indent="0">
              <a:buNone/>
            </a:pPr>
            <a:r>
              <a:rPr lang="en-GB" sz="2000" dirty="0">
                <a:ea typeface="Calibri"/>
                <a:cs typeface="Arial"/>
              </a:rPr>
              <a:t>The Capabilities Approach assesses people's wellbeing and scope to flourish in terms of 4 main questions:</a:t>
            </a:r>
            <a:endParaRPr lang="en-GB" sz="2000" dirty="0">
              <a:effectLst/>
              <a:ea typeface="Calibri"/>
              <a:cs typeface="Arial" panose="020B0604020202020204" pitchFamily="34" charset="0"/>
            </a:endParaRPr>
          </a:p>
          <a:p>
            <a:pPr marL="0" indent="0">
              <a:buNone/>
            </a:pPr>
            <a:endParaRPr lang="en-GB" sz="2000" dirty="0">
              <a:ea typeface="Calibri" panose="020F0502020204030204" pitchFamily="34" charset="0"/>
              <a:cs typeface="Arial"/>
            </a:endParaRPr>
          </a:p>
          <a:p>
            <a:pPr marL="0" indent="0">
              <a:buNone/>
            </a:pPr>
            <a:r>
              <a:rPr lang="en-GB" sz="2000" dirty="0">
                <a:ea typeface="Calibri"/>
                <a:cs typeface="Arial"/>
              </a:rPr>
              <a:t>1. What are people able to do and to be? (Internal capabilities &amp; human connections)</a:t>
            </a:r>
            <a:endParaRPr lang="en-GB" sz="2000" dirty="0">
              <a:effectLst/>
              <a:ea typeface="Calibri"/>
              <a:cs typeface="Arial"/>
            </a:endParaRPr>
          </a:p>
          <a:p>
            <a:pPr marL="0" indent="0">
              <a:buNone/>
            </a:pPr>
            <a:r>
              <a:rPr lang="en-GB" sz="2000" dirty="0">
                <a:ea typeface="Calibri"/>
                <a:cs typeface="Arial"/>
              </a:rPr>
              <a:t>2. What opportunities are available to them? (External conditions)</a:t>
            </a:r>
          </a:p>
          <a:p>
            <a:pPr marL="0" indent="0">
              <a:buNone/>
            </a:pPr>
            <a:r>
              <a:rPr lang="en-GB" sz="2000" dirty="0">
                <a:ea typeface="Calibri"/>
                <a:cs typeface="Arial"/>
              </a:rPr>
              <a:t>3. What matters to them? What do they have reason to value? (Voice &amp; agency)</a:t>
            </a:r>
          </a:p>
          <a:p>
            <a:pPr marL="0" indent="0">
              <a:buNone/>
            </a:pPr>
            <a:r>
              <a:rPr lang="en-GB" sz="2000" dirty="0">
                <a:ea typeface="Calibri"/>
                <a:cs typeface="Arial"/>
              </a:rPr>
              <a:t>4. What adjustments need to be made to create equal opportunities for all? (Public policy challenges re. person-centred approaches)</a:t>
            </a:r>
          </a:p>
          <a:p>
            <a:endParaRPr lang="en-GB" sz="1700" dirty="0">
              <a:ea typeface="Calibri" panose="020F0502020204030204" pitchFamily="34" charset="0"/>
              <a:cs typeface="Arial"/>
            </a:endParaRPr>
          </a:p>
          <a:p>
            <a:endParaRPr lang="en-GB" sz="17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7039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F0014F-8756-9B81-7FAB-4490EBC6BEC3}"/>
              </a:ext>
            </a:extLst>
          </p:cNvPr>
          <p:cNvSpPr>
            <a:spLocks noGrp="1"/>
          </p:cNvSpPr>
          <p:nvPr>
            <p:ph type="title"/>
          </p:nvPr>
        </p:nvSpPr>
        <p:spPr/>
        <p:txBody>
          <a:bodyPr/>
          <a:lstStyle/>
          <a:p>
            <a:r>
              <a:rPr lang="en-GB" dirty="0">
                <a:cs typeface="Calibri Light"/>
              </a:rPr>
              <a:t>Change Models</a:t>
            </a:r>
            <a:br>
              <a:rPr lang="en-GB" dirty="0">
                <a:cs typeface="Calibri Light"/>
              </a:rPr>
            </a:br>
            <a:endParaRPr lang="en-GB" sz="2000" dirty="0">
              <a:cs typeface="Calibri Light"/>
            </a:endParaRPr>
          </a:p>
        </p:txBody>
      </p:sp>
      <p:graphicFrame>
        <p:nvGraphicFramePr>
          <p:cNvPr id="5" name="Table 5">
            <a:extLst>
              <a:ext uri="{FF2B5EF4-FFF2-40B4-BE49-F238E27FC236}">
                <a16:creationId xmlns="" xmlns:a16="http://schemas.microsoft.com/office/drawing/2014/main" id="{94EBE8DC-8996-EF78-F7C1-0C6F95B26D82}"/>
              </a:ext>
            </a:extLst>
          </p:cNvPr>
          <p:cNvGraphicFramePr>
            <a:graphicFrameLocks noGrp="1"/>
          </p:cNvGraphicFramePr>
          <p:nvPr>
            <p:ph idx="1"/>
            <p:extLst>
              <p:ext uri="{D42A27DB-BD31-4B8C-83A1-F6EECF244321}">
                <p14:modId xmlns:p14="http://schemas.microsoft.com/office/powerpoint/2010/main" val="1372290500"/>
              </p:ext>
            </p:extLst>
          </p:nvPr>
        </p:nvGraphicFramePr>
        <p:xfrm>
          <a:off x="542386" y="1566833"/>
          <a:ext cx="7886700" cy="3474720"/>
        </p:xfrm>
        <a:graphic>
          <a:graphicData uri="http://schemas.openxmlformats.org/drawingml/2006/table">
            <a:tbl>
              <a:tblPr firstRow="1" bandRow="1">
                <a:tableStyleId>{5C22544A-7EE6-4342-B048-85BDC9FD1C3A}</a:tableStyleId>
              </a:tblPr>
              <a:tblGrid>
                <a:gridCol w="1971675">
                  <a:extLst>
                    <a:ext uri="{9D8B030D-6E8A-4147-A177-3AD203B41FA5}">
                      <a16:colId xmlns="" xmlns:a16="http://schemas.microsoft.com/office/drawing/2014/main" val="1583883833"/>
                    </a:ext>
                  </a:extLst>
                </a:gridCol>
                <a:gridCol w="1971675">
                  <a:extLst>
                    <a:ext uri="{9D8B030D-6E8A-4147-A177-3AD203B41FA5}">
                      <a16:colId xmlns="" xmlns:a16="http://schemas.microsoft.com/office/drawing/2014/main" val="554307174"/>
                    </a:ext>
                  </a:extLst>
                </a:gridCol>
                <a:gridCol w="1971675">
                  <a:extLst>
                    <a:ext uri="{9D8B030D-6E8A-4147-A177-3AD203B41FA5}">
                      <a16:colId xmlns="" xmlns:a16="http://schemas.microsoft.com/office/drawing/2014/main" val="4125134931"/>
                    </a:ext>
                  </a:extLst>
                </a:gridCol>
                <a:gridCol w="1971675">
                  <a:extLst>
                    <a:ext uri="{9D8B030D-6E8A-4147-A177-3AD203B41FA5}">
                      <a16:colId xmlns="" xmlns:a16="http://schemas.microsoft.com/office/drawing/2014/main" val="3928414616"/>
                    </a:ext>
                  </a:extLst>
                </a:gridCol>
              </a:tblGrid>
              <a:tr h="370840">
                <a:tc>
                  <a:txBody>
                    <a:bodyPr/>
                    <a:lstStyle/>
                    <a:p>
                      <a:r>
                        <a:rPr lang="en-GB" dirty="0"/>
                        <a:t>Experiential</a:t>
                      </a:r>
                    </a:p>
                  </a:txBody>
                  <a:tcPr marL="68580" marR="68580"/>
                </a:tc>
                <a:tc>
                  <a:txBody>
                    <a:bodyPr/>
                    <a:lstStyle/>
                    <a:p>
                      <a:r>
                        <a:rPr lang="en-GB"/>
                        <a:t>Family-focused</a:t>
                      </a:r>
                    </a:p>
                  </a:txBody>
                  <a:tcPr marL="68580" marR="68580"/>
                </a:tc>
                <a:tc>
                  <a:txBody>
                    <a:bodyPr/>
                    <a:lstStyle/>
                    <a:p>
                      <a:r>
                        <a:rPr lang="en-GB"/>
                        <a:t>Attainment/Employment</a:t>
                      </a:r>
                    </a:p>
                  </a:txBody>
                  <a:tcPr marL="68580" marR="68580"/>
                </a:tc>
                <a:tc>
                  <a:txBody>
                    <a:bodyPr/>
                    <a:lstStyle/>
                    <a:p>
                      <a:r>
                        <a:rPr lang="en-GB"/>
                        <a:t>Addressing systemic barriers</a:t>
                      </a:r>
                    </a:p>
                  </a:txBody>
                  <a:tcPr marL="68580" marR="68580"/>
                </a:tc>
                <a:extLst>
                  <a:ext uri="{0D108BD9-81ED-4DB2-BD59-A6C34878D82A}">
                    <a16:rowId xmlns="" xmlns:a16="http://schemas.microsoft.com/office/drawing/2014/main" val="1702944506"/>
                  </a:ext>
                </a:extLst>
              </a:tr>
              <a:tr h="370840">
                <a:tc>
                  <a:txBody>
                    <a:bodyPr/>
                    <a:lstStyle/>
                    <a:p>
                      <a:r>
                        <a:rPr lang="en-GB" sz="1200"/>
                        <a:t>Stirling University &amp; Alloa Academy Project – NHS Scotland Academy</a:t>
                      </a:r>
                    </a:p>
                  </a:txBody>
                  <a:tcPr marL="68580" marR="68580"/>
                </a:tc>
                <a:tc>
                  <a:txBody>
                    <a:bodyPr/>
                    <a:lstStyle/>
                    <a:p>
                      <a:pPr lvl="0">
                        <a:buNone/>
                      </a:pPr>
                      <a:r>
                        <a:rPr lang="en-GB" sz="1200" b="0" i="0" u="none" strike="noStrike" noProof="0">
                          <a:latin typeface="Calibri"/>
                        </a:rPr>
                        <a:t>Adult Learning at Alloa Academy – Literacy &amp; Employability programme includes family cooking</a:t>
                      </a:r>
                      <a:endParaRPr lang="en-US" sz="1200"/>
                    </a:p>
                  </a:txBody>
                  <a:tcPr marL="68580" marR="68580"/>
                </a:tc>
                <a:tc>
                  <a:txBody>
                    <a:bodyPr/>
                    <a:lstStyle/>
                    <a:p>
                      <a:pPr lvl="0">
                        <a:buNone/>
                      </a:pPr>
                      <a:r>
                        <a:rPr lang="en-GB" sz="1200" b="0" i="0" u="none" strike="noStrike" noProof="0">
                          <a:latin typeface="Calibri"/>
                        </a:rPr>
                        <a:t>NHS Scotland Academy – pathways to </a:t>
                      </a:r>
                      <a:r>
                        <a:rPr lang="en-GB" sz="1200" b="0" i="0" u="none" strike="noStrike" noProof="0"/>
                        <a:t>Health and Social Care roles</a:t>
                      </a:r>
                    </a:p>
                  </a:txBody>
                  <a:tcPr marL="68580" marR="68580"/>
                </a:tc>
                <a:tc>
                  <a:txBody>
                    <a:bodyPr/>
                    <a:lstStyle/>
                    <a:p>
                      <a:r>
                        <a:rPr lang="en-GB" sz="1200"/>
                        <a:t>Columba 1400 Values Based Leadership </a:t>
                      </a:r>
                    </a:p>
                  </a:txBody>
                  <a:tcPr marL="68580" marR="68580"/>
                </a:tc>
                <a:extLst>
                  <a:ext uri="{0D108BD9-81ED-4DB2-BD59-A6C34878D82A}">
                    <a16:rowId xmlns="" xmlns:a16="http://schemas.microsoft.com/office/drawing/2014/main" val="538398694"/>
                  </a:ext>
                </a:extLst>
              </a:tr>
              <a:tr h="370840">
                <a:tc>
                  <a:txBody>
                    <a:bodyPr/>
                    <a:lstStyle/>
                    <a:p>
                      <a:pPr lvl="0">
                        <a:buNone/>
                      </a:pPr>
                      <a:r>
                        <a:rPr lang="en-GB" sz="1200" b="0" i="0" u="none" strike="noStrike" noProof="0"/>
                        <a:t>Columba 1400 Community &amp; Residential Experiences</a:t>
                      </a:r>
                    </a:p>
                  </a:txBody>
                  <a:tcPr marL="68580" marR="68580"/>
                </a:tc>
                <a:tc>
                  <a:txBody>
                    <a:bodyPr/>
                    <a:lstStyle/>
                    <a:p>
                      <a:pPr lvl="0" algn="l">
                        <a:lnSpc>
                          <a:spcPct val="100000"/>
                        </a:lnSpc>
                        <a:spcBef>
                          <a:spcPts val="0"/>
                        </a:spcBef>
                        <a:spcAft>
                          <a:spcPts val="0"/>
                        </a:spcAft>
                        <a:buNone/>
                      </a:pPr>
                      <a:r>
                        <a:rPr lang="en-GB" sz="1200" b="0" i="0" u="none" strike="noStrike" noProof="0">
                          <a:latin typeface="Calibri"/>
                        </a:rPr>
                        <a:t>Alloa Community Empowerment – The Lens </a:t>
                      </a:r>
                    </a:p>
                  </a:txBody>
                  <a:tcPr marL="68580" marR="68580"/>
                </a:tc>
                <a:tc>
                  <a:txBody>
                    <a:bodyPr/>
                    <a:lstStyle/>
                    <a:p>
                      <a:pPr lvl="0">
                        <a:buNone/>
                      </a:pPr>
                      <a:r>
                        <a:rPr lang="en-GB" sz="1200" b="0" i="0" u="none" strike="noStrike" noProof="0">
                          <a:latin typeface="Calibri"/>
                        </a:rPr>
                        <a:t>Environment Services </a:t>
                      </a:r>
                      <a:endParaRPr lang="en-US" sz="1200"/>
                    </a:p>
                    <a:p>
                      <a:pPr lvl="0">
                        <a:buNone/>
                      </a:pPr>
                      <a:r>
                        <a:rPr lang="en-GB" sz="1200" b="0" i="0" u="none" strike="noStrike" noProof="0">
                          <a:latin typeface="Calibri"/>
                        </a:rPr>
                        <a:t>Work Experience</a:t>
                      </a:r>
                    </a:p>
                  </a:txBody>
                  <a:tcPr marL="68580" marR="68580"/>
                </a:tc>
                <a:tc>
                  <a:txBody>
                    <a:bodyPr/>
                    <a:lstStyle/>
                    <a:p>
                      <a:pPr lvl="0">
                        <a:buNone/>
                      </a:pPr>
                      <a:r>
                        <a:rPr lang="en-GB" sz="1200" b="0" i="0" u="none" strike="noStrike" noProof="0"/>
                        <a:t>Engagement and Welfare Programme</a:t>
                      </a:r>
                    </a:p>
                  </a:txBody>
                  <a:tcPr marL="68580" marR="68580"/>
                </a:tc>
                <a:extLst>
                  <a:ext uri="{0D108BD9-81ED-4DB2-BD59-A6C34878D82A}">
                    <a16:rowId xmlns="" xmlns:a16="http://schemas.microsoft.com/office/drawing/2014/main" val="3932714048"/>
                  </a:ext>
                </a:extLst>
              </a:tr>
              <a:tr h="370840">
                <a:tc>
                  <a:txBody>
                    <a:bodyPr/>
                    <a:lstStyle/>
                    <a:p>
                      <a:r>
                        <a:rPr lang="en-GB" sz="1200" b="0" i="0" u="none" strike="noStrike" noProof="0">
                          <a:latin typeface="Calibri"/>
                        </a:rPr>
                        <a:t>Duke of Edinburgh Award Scheme</a:t>
                      </a:r>
                    </a:p>
                  </a:txBody>
                  <a:tcPr marL="68580" marR="68580"/>
                </a:tc>
                <a:tc>
                  <a:txBody>
                    <a:bodyPr/>
                    <a:lstStyle/>
                    <a:p>
                      <a:pPr lvl="0">
                        <a:buNone/>
                      </a:pPr>
                      <a:r>
                        <a:rPr lang="en-GB" sz="1200" b="0" i="0" u="none" strike="noStrike" noProof="0">
                          <a:latin typeface="Calibri"/>
                        </a:rPr>
                        <a:t>The Bowmar Bookies – literacy support</a:t>
                      </a:r>
                    </a:p>
                  </a:txBody>
                  <a:tcPr marL="68580" marR="68580"/>
                </a:tc>
                <a:tc>
                  <a:txBody>
                    <a:bodyPr/>
                    <a:lstStyle/>
                    <a:p>
                      <a:r>
                        <a:rPr lang="en-GB" sz="1200" dirty="0"/>
                        <a:t>MCR Pathways – care experienced young people</a:t>
                      </a:r>
                    </a:p>
                  </a:txBody>
                  <a:tcPr marL="68580" marR="68580"/>
                </a:tc>
                <a:tc>
                  <a:txBody>
                    <a:bodyPr/>
                    <a:lstStyle/>
                    <a:p>
                      <a:pPr lvl="0">
                        <a:buNone/>
                      </a:pPr>
                      <a:r>
                        <a:rPr lang="en-GB" sz="1200" b="0" i="0" u="none" strike="noStrike" noProof="0">
                          <a:latin typeface="Calibri"/>
                        </a:rPr>
                        <a:t>School mentoring and support programmes</a:t>
                      </a:r>
                    </a:p>
                  </a:txBody>
                  <a:tcPr marL="68580" marR="68580"/>
                </a:tc>
                <a:extLst>
                  <a:ext uri="{0D108BD9-81ED-4DB2-BD59-A6C34878D82A}">
                    <a16:rowId xmlns="" xmlns:a16="http://schemas.microsoft.com/office/drawing/2014/main" val="2741511727"/>
                  </a:ext>
                </a:extLst>
              </a:tr>
              <a:tr h="370840">
                <a:tc>
                  <a:txBody>
                    <a:bodyPr/>
                    <a:lstStyle/>
                    <a:p>
                      <a:r>
                        <a:rPr lang="en-GB" sz="1200"/>
                        <a:t>Community Events – e.g. Bingo Tea &amp; Books</a:t>
                      </a:r>
                    </a:p>
                  </a:txBody>
                  <a:tcPr marL="68580" marR="68580"/>
                </a:tc>
                <a:tc>
                  <a:txBody>
                    <a:bodyPr/>
                    <a:lstStyle/>
                    <a:p>
                      <a:pPr lvl="0">
                        <a:buNone/>
                      </a:pPr>
                      <a:r>
                        <a:rPr lang="en-GB" sz="1200" b="0" i="0" u="none" strike="noStrike" noProof="0">
                          <a:latin typeface="Calibri"/>
                        </a:rPr>
                        <a:t>Clax P &amp; C (Parents &amp; Carers) - ASN support</a:t>
                      </a:r>
                    </a:p>
                  </a:txBody>
                  <a:tcPr marL="68580" marR="68580"/>
                </a:tc>
                <a:tc>
                  <a:txBody>
                    <a:bodyPr/>
                    <a:lstStyle/>
                    <a:p>
                      <a:r>
                        <a:rPr lang="en-GB" sz="1200"/>
                        <a:t>Career Ready Programme (S5-6)</a:t>
                      </a:r>
                    </a:p>
                  </a:txBody>
                  <a:tcPr marL="68580" marR="68580"/>
                </a:tc>
                <a:tc>
                  <a:txBody>
                    <a:bodyPr/>
                    <a:lstStyle/>
                    <a:p>
                      <a:r>
                        <a:rPr lang="en-GB" sz="1200"/>
                        <a:t>Adult Learning programmes</a:t>
                      </a:r>
                    </a:p>
                  </a:txBody>
                  <a:tcPr marL="68580" marR="68580"/>
                </a:tc>
                <a:extLst>
                  <a:ext uri="{0D108BD9-81ED-4DB2-BD59-A6C34878D82A}">
                    <a16:rowId xmlns="" xmlns:a16="http://schemas.microsoft.com/office/drawing/2014/main" val="167155637"/>
                  </a:ext>
                </a:extLst>
              </a:tr>
              <a:tr h="370839">
                <a:tc>
                  <a:txBody>
                    <a:bodyPr/>
                    <a:lstStyle/>
                    <a:p>
                      <a:pPr lvl="0">
                        <a:buNone/>
                      </a:pPr>
                      <a:r>
                        <a:rPr lang="en-GB" sz="1200"/>
                        <a:t>Without Exception – fun, out of school experiences</a:t>
                      </a:r>
                    </a:p>
                  </a:txBody>
                  <a:tcPr marL="68580" marR="68580"/>
                </a:tc>
                <a:tc>
                  <a:txBody>
                    <a:bodyPr/>
                    <a:lstStyle/>
                    <a:p>
                      <a:pPr lvl="0" algn="l">
                        <a:lnSpc>
                          <a:spcPct val="100000"/>
                        </a:lnSpc>
                        <a:spcBef>
                          <a:spcPts val="0"/>
                        </a:spcBef>
                        <a:spcAft>
                          <a:spcPts val="0"/>
                        </a:spcAft>
                        <a:buNone/>
                      </a:pPr>
                      <a:r>
                        <a:rPr lang="en-GB" sz="1200" b="0" i="0" u="none" strike="noStrike" noProof="0"/>
                        <a:t>Without Exception - EASN support</a:t>
                      </a:r>
                    </a:p>
                    <a:p>
                      <a:pPr lvl="0" algn="l">
                        <a:lnSpc>
                          <a:spcPct val="100000"/>
                        </a:lnSpc>
                        <a:spcBef>
                          <a:spcPts val="0"/>
                        </a:spcBef>
                        <a:spcAft>
                          <a:spcPts val="0"/>
                        </a:spcAft>
                        <a:buNone/>
                      </a:pPr>
                      <a:endParaRPr lang="en-GB" sz="1200" b="0" i="0" u="none" strike="noStrike" noProof="0"/>
                    </a:p>
                  </a:txBody>
                  <a:tcPr marL="68580" marR="68580"/>
                </a:tc>
                <a:tc>
                  <a:txBody>
                    <a:bodyPr/>
                    <a:lstStyle/>
                    <a:p>
                      <a:pPr lvl="0">
                        <a:buNone/>
                      </a:pPr>
                      <a:endParaRPr lang="en-GB" sz="1200" b="0" i="0" u="none" strike="noStrike" noProof="0">
                        <a:latin typeface="Calibri"/>
                      </a:endParaRPr>
                    </a:p>
                  </a:txBody>
                  <a:tcPr marL="68580" marR="68580"/>
                </a:tc>
                <a:tc>
                  <a:txBody>
                    <a:bodyPr/>
                    <a:lstStyle/>
                    <a:p>
                      <a:pPr lvl="0">
                        <a:buNone/>
                      </a:pPr>
                      <a:endParaRPr lang="en-GB" sz="1200" dirty="0"/>
                    </a:p>
                  </a:txBody>
                  <a:tcPr marL="68580" marR="68580"/>
                </a:tc>
                <a:extLst>
                  <a:ext uri="{0D108BD9-81ED-4DB2-BD59-A6C34878D82A}">
                    <a16:rowId xmlns="" xmlns:a16="http://schemas.microsoft.com/office/drawing/2014/main" val="3668188152"/>
                  </a:ext>
                </a:extLst>
              </a:tr>
            </a:tbl>
          </a:graphicData>
        </a:graphic>
      </p:graphicFrame>
      <p:sp>
        <p:nvSpPr>
          <p:cNvPr id="4" name="Slide Number Placeholder 3">
            <a:extLst>
              <a:ext uri="{FF2B5EF4-FFF2-40B4-BE49-F238E27FC236}">
                <a16:creationId xmlns="" xmlns:a16="http://schemas.microsoft.com/office/drawing/2014/main" id="{67F44CAC-00ED-5E0D-D613-F7B743F1EBD0}"/>
              </a:ext>
            </a:extLst>
          </p:cNvPr>
          <p:cNvSpPr>
            <a:spLocks noGrp="1"/>
          </p:cNvSpPr>
          <p:nvPr>
            <p:ph type="sldNum" sz="quarter" idx="12"/>
          </p:nvPr>
        </p:nvSpPr>
        <p:spPr/>
        <p:txBody>
          <a:bodyPr/>
          <a:lstStyle/>
          <a:p>
            <a:fld id="{83BBF4AD-DD6C-4E18-8799-B79B6E1D9DD0}" type="slidenum">
              <a:rPr lang="en-GB" smtClean="0"/>
              <a:t>25</a:t>
            </a:fld>
            <a:endParaRPr lang="en-GB"/>
          </a:p>
        </p:txBody>
      </p:sp>
      <p:sp>
        <p:nvSpPr>
          <p:cNvPr id="3" name="AutoShape 2" descr="https://euc-powerpoint.officeapps.live.com/pods/GetClipboardImage.ashx?Id=e013c6c8-cee1-4ab9-ad5a-96a1d350be0e&amp;DC=GEU4&amp;pkey=d7576f96-fc7d-4259-8d2f-c503b13d7f4f&amp;wdwaccluster=GEU4"/>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https://euc-powerpoint.officeapps.live.com/pods/GetClipboardImage.ashx?Id=e013c6c8-cee1-4ab9-ad5a-96a1d350be0e&amp;DC=GEU4&amp;pkey=d7576f96-fc7d-4259-8d2f-c503b13d7f4f&amp;wdwaccluster=GEU4"/>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503243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826638-9F81-548C-A549-3E256A1FDEAF}"/>
              </a:ext>
            </a:extLst>
          </p:cNvPr>
          <p:cNvSpPr>
            <a:spLocks noGrp="1"/>
          </p:cNvSpPr>
          <p:nvPr>
            <p:ph type="title"/>
          </p:nvPr>
        </p:nvSpPr>
        <p:spPr/>
        <p:txBody>
          <a:bodyPr>
            <a:normAutofit fontScale="90000"/>
          </a:bodyPr>
          <a:lstStyle/>
          <a:p>
            <a:r>
              <a:rPr lang="en-GB" dirty="0">
                <a:cs typeface="Calibri Light"/>
              </a:rPr>
              <a:t>Impact Story: </a:t>
            </a:r>
            <a:r>
              <a:rPr lang="en-GB" dirty="0" err="1">
                <a:cs typeface="Calibri Light"/>
              </a:rPr>
              <a:t>Selda</a:t>
            </a:r>
            <a:r>
              <a:rPr lang="en-GB" dirty="0">
                <a:cs typeface="Calibri Light"/>
              </a:rPr>
              <a:t>  - Adult Learning</a:t>
            </a:r>
            <a:br>
              <a:rPr lang="en-GB" dirty="0">
                <a:cs typeface="Calibri Light"/>
              </a:rPr>
            </a:br>
            <a:endParaRPr lang="en-GB" sz="2000" dirty="0">
              <a:cs typeface="Calibri Light"/>
            </a:endParaRPr>
          </a:p>
        </p:txBody>
      </p:sp>
      <p:graphicFrame>
        <p:nvGraphicFramePr>
          <p:cNvPr id="5" name="Table 5">
            <a:extLst>
              <a:ext uri="{FF2B5EF4-FFF2-40B4-BE49-F238E27FC236}">
                <a16:creationId xmlns="" xmlns:a16="http://schemas.microsoft.com/office/drawing/2014/main" id="{E0F6DEE6-FDB2-EC44-495D-C5F13546D1B6}"/>
              </a:ext>
            </a:extLst>
          </p:cNvPr>
          <p:cNvGraphicFramePr>
            <a:graphicFrameLocks noGrp="1"/>
          </p:cNvGraphicFramePr>
          <p:nvPr>
            <p:ph idx="1"/>
            <p:extLst>
              <p:ext uri="{D42A27DB-BD31-4B8C-83A1-F6EECF244321}">
                <p14:modId xmlns:p14="http://schemas.microsoft.com/office/powerpoint/2010/main" val="2343124839"/>
              </p:ext>
            </p:extLst>
          </p:nvPr>
        </p:nvGraphicFramePr>
        <p:xfrm>
          <a:off x="495749" y="1589465"/>
          <a:ext cx="8272183" cy="4468315"/>
        </p:xfrm>
        <a:graphic>
          <a:graphicData uri="http://schemas.openxmlformats.org/drawingml/2006/table">
            <a:tbl>
              <a:tblPr firstRow="1" bandRow="1">
                <a:tableStyleId>{5C22544A-7EE6-4342-B048-85BDC9FD1C3A}</a:tableStyleId>
              </a:tblPr>
              <a:tblGrid>
                <a:gridCol w="2684930">
                  <a:extLst>
                    <a:ext uri="{9D8B030D-6E8A-4147-A177-3AD203B41FA5}">
                      <a16:colId xmlns="" xmlns:a16="http://schemas.microsoft.com/office/drawing/2014/main" val="2470236181"/>
                    </a:ext>
                  </a:extLst>
                </a:gridCol>
                <a:gridCol w="2684930">
                  <a:extLst>
                    <a:ext uri="{9D8B030D-6E8A-4147-A177-3AD203B41FA5}">
                      <a16:colId xmlns="" xmlns:a16="http://schemas.microsoft.com/office/drawing/2014/main" val="1299852934"/>
                    </a:ext>
                  </a:extLst>
                </a:gridCol>
                <a:gridCol w="2902323">
                  <a:extLst>
                    <a:ext uri="{9D8B030D-6E8A-4147-A177-3AD203B41FA5}">
                      <a16:colId xmlns="" xmlns:a16="http://schemas.microsoft.com/office/drawing/2014/main" val="2287323036"/>
                    </a:ext>
                  </a:extLst>
                </a:gridCol>
              </a:tblGrid>
              <a:tr h="370840">
                <a:tc>
                  <a:txBody>
                    <a:bodyPr/>
                    <a:lstStyle/>
                    <a:p>
                      <a:pPr marL="0" indent="0">
                        <a:buNone/>
                      </a:pPr>
                      <a:r>
                        <a:rPr lang="en-GB" sz="1200" dirty="0"/>
                        <a:t>PERSONAL WELLBEING</a:t>
                      </a:r>
                      <a:endParaRPr lang="en-GB" sz="1200" dirty="0">
                        <a:highlight>
                          <a:srgbClr val="FFFF00"/>
                        </a:highlight>
                      </a:endParaRPr>
                    </a:p>
                  </a:txBody>
                  <a:tcPr marL="68580" marR="68580"/>
                </a:tc>
                <a:tc>
                  <a:txBody>
                    <a:bodyPr/>
                    <a:lstStyle/>
                    <a:p>
                      <a:r>
                        <a:rPr lang="en-GB" sz="1200" dirty="0"/>
                        <a:t>COMMUNITY &amp; BELONGING</a:t>
                      </a:r>
                    </a:p>
                    <a:p>
                      <a:pPr lvl="0">
                        <a:buNone/>
                      </a:pPr>
                      <a:endParaRPr lang="en-GB" sz="1200" dirty="0"/>
                    </a:p>
                  </a:txBody>
                  <a:tcPr marL="68580" marR="68580"/>
                </a:tc>
                <a:tc>
                  <a:txBody>
                    <a:bodyPr/>
                    <a:lstStyle/>
                    <a:p>
                      <a:r>
                        <a:rPr lang="en-GB" sz="1200"/>
                        <a:t>OPPORTUNITY CONVERSION</a:t>
                      </a:r>
                    </a:p>
                    <a:p>
                      <a:pPr lvl="0">
                        <a:buNone/>
                      </a:pPr>
                      <a:endParaRPr lang="en-GB" sz="1200"/>
                    </a:p>
                  </a:txBody>
                  <a:tcPr marL="68580" marR="68580"/>
                </a:tc>
                <a:extLst>
                  <a:ext uri="{0D108BD9-81ED-4DB2-BD59-A6C34878D82A}">
                    <a16:rowId xmlns="" xmlns:a16="http://schemas.microsoft.com/office/drawing/2014/main" val="3056989280"/>
                  </a:ext>
                </a:extLst>
              </a:tr>
              <a:tr h="370838">
                <a:tc>
                  <a:txBody>
                    <a:bodyPr/>
                    <a:lstStyle/>
                    <a:p>
                      <a:pPr lvl="0">
                        <a:buNone/>
                      </a:pPr>
                      <a:r>
                        <a:rPr lang="en-GB" sz="1200" b="0" i="0" u="none" strike="noStrike" noProof="0">
                          <a:latin typeface="Calibri"/>
                        </a:rPr>
                        <a:t>Enhanced  social networks &amp; friendships</a:t>
                      </a:r>
                    </a:p>
                  </a:txBody>
                  <a:tcPr marL="68580" marR="68580"/>
                </a:tc>
                <a:tc>
                  <a:txBody>
                    <a:bodyPr/>
                    <a:lstStyle/>
                    <a:p>
                      <a:pPr lvl="0">
                        <a:buNone/>
                      </a:pPr>
                      <a:r>
                        <a:rPr lang="en-GB" sz="1200"/>
                        <a:t>Places and spaces where Selda chooses to be: e.g. school &amp; Bowmar Centre.</a:t>
                      </a:r>
                    </a:p>
                  </a:txBody>
                  <a:tcPr marL="68580" marR="68580"/>
                </a:tc>
                <a:tc>
                  <a:txBody>
                    <a:bodyPr/>
                    <a:lstStyle/>
                    <a:p>
                      <a:pPr lvl="0">
                        <a:buNone/>
                      </a:pPr>
                      <a:r>
                        <a:rPr lang="en-GB" sz="1200" b="0" i="0" u="none" strike="noStrike" noProof="0">
                          <a:latin typeface="Calibri"/>
                        </a:rPr>
                        <a:t>Qualifications gained: Level 4 ESOL; Employability; Level 4 Literacy and Employability.</a:t>
                      </a:r>
                      <a:endParaRPr lang="en-GB" sz="1200" b="0" i="0" u="none" strike="noStrike" noProof="0">
                        <a:highlight>
                          <a:srgbClr val="FFFF00"/>
                        </a:highlight>
                        <a:latin typeface="Calibri"/>
                      </a:endParaRPr>
                    </a:p>
                  </a:txBody>
                  <a:tcPr marL="68580" marR="68580"/>
                </a:tc>
                <a:extLst>
                  <a:ext uri="{0D108BD9-81ED-4DB2-BD59-A6C34878D82A}">
                    <a16:rowId xmlns="" xmlns:a16="http://schemas.microsoft.com/office/drawing/2014/main" val="2531665855"/>
                  </a:ext>
                </a:extLst>
              </a:tr>
              <a:tr h="370840">
                <a:tc>
                  <a:txBody>
                    <a:bodyPr/>
                    <a:lstStyle/>
                    <a:p>
                      <a:pPr lvl="0">
                        <a:buNone/>
                      </a:pPr>
                      <a:r>
                        <a:rPr lang="en-GB" sz="1200" b="0" i="0" u="none" strike="noStrike" noProof="0">
                          <a:latin typeface="Calibri"/>
                        </a:rPr>
                        <a:t>Improved English and confidence</a:t>
                      </a:r>
                    </a:p>
                  </a:txBody>
                  <a:tcPr marL="68580" marR="68580"/>
                </a:tc>
                <a:tc>
                  <a:txBody>
                    <a:bodyPr/>
                    <a:lstStyle/>
                    <a:p>
                      <a:r>
                        <a:rPr lang="en-GB" sz="1200"/>
                        <a:t>Choice of activities out with her home: adult learning; cooking; school events; Bowmar Centre.</a:t>
                      </a:r>
                    </a:p>
                  </a:txBody>
                  <a:tcPr marL="68580" marR="68580"/>
                </a:tc>
                <a:tc>
                  <a:txBody>
                    <a:bodyPr/>
                    <a:lstStyle/>
                    <a:p>
                      <a:pPr lvl="0">
                        <a:buNone/>
                      </a:pPr>
                      <a:r>
                        <a:rPr lang="en-GB" sz="1200" b="0" i="0" u="none" strike="noStrike" noProof="0">
                          <a:latin typeface="Calibri"/>
                        </a:rPr>
                        <a:t>With increased confidence and improving English, Selda co-ran a cookery session – also sharing cultural information.</a:t>
                      </a:r>
                      <a:endParaRPr lang="en-GB" sz="1200" b="0" i="0" u="none" strike="noStrike" noProof="0">
                        <a:highlight>
                          <a:srgbClr val="FFFF00"/>
                        </a:highlight>
                        <a:latin typeface="Calibri"/>
                      </a:endParaRPr>
                    </a:p>
                  </a:txBody>
                  <a:tcPr marL="68580" marR="68580"/>
                </a:tc>
                <a:extLst>
                  <a:ext uri="{0D108BD9-81ED-4DB2-BD59-A6C34878D82A}">
                    <a16:rowId xmlns="" xmlns:a16="http://schemas.microsoft.com/office/drawing/2014/main" val="4038140979"/>
                  </a:ext>
                </a:extLst>
              </a:tr>
              <a:tr h="370839">
                <a:tc>
                  <a:txBody>
                    <a:bodyPr/>
                    <a:lstStyle/>
                    <a:p>
                      <a:pPr lvl="0">
                        <a:buNone/>
                      </a:pPr>
                      <a:r>
                        <a:rPr lang="en-GB" sz="1200" b="0" i="0" u="none" strike="noStrike" noProof="0" dirty="0">
                          <a:latin typeface="Calibri"/>
                        </a:rPr>
                        <a:t>Easier engagement with school – through enhanced </a:t>
                      </a:r>
                      <a:r>
                        <a:rPr lang="en-GB" sz="1200" b="0" i="0" u="none" strike="noStrike" noProof="0" dirty="0" smtClean="0">
                          <a:latin typeface="Calibri"/>
                        </a:rPr>
                        <a:t>relationships </a:t>
                      </a:r>
                      <a:r>
                        <a:rPr lang="en-GB" sz="1200" b="0" i="0" u="none" strike="noStrike" noProof="0" dirty="0">
                          <a:latin typeface="Calibri"/>
                        </a:rPr>
                        <a:t>with staff and improved English</a:t>
                      </a:r>
                      <a:endParaRPr lang="en-US" sz="1200" dirty="0"/>
                    </a:p>
                  </a:txBody>
                  <a:tcPr marL="68580" marR="68580"/>
                </a:tc>
                <a:tc>
                  <a:txBody>
                    <a:bodyPr/>
                    <a:lstStyle/>
                    <a:p>
                      <a:pPr lvl="0">
                        <a:buNone/>
                      </a:pPr>
                      <a:r>
                        <a:rPr lang="en-GB" sz="1200" b="0" i="0" u="none" strike="noStrike" noProof="0">
                          <a:latin typeface="Calibri"/>
                        </a:rPr>
                        <a:t>Peer support and networks through adult learning &amp; work at The Bowmar.</a:t>
                      </a:r>
                      <a:endParaRPr lang="en-US" sz="1200"/>
                    </a:p>
                  </a:txBody>
                  <a:tcPr marL="68580" marR="68580"/>
                </a:tc>
                <a:tc>
                  <a:txBody>
                    <a:bodyPr/>
                    <a:lstStyle/>
                    <a:p>
                      <a:pPr lvl="0">
                        <a:buNone/>
                      </a:pPr>
                      <a:r>
                        <a:rPr lang="en-GB" sz="1200" b="0" i="0" u="none" strike="noStrike" noProof="0" dirty="0" err="1">
                          <a:latin typeface="Calibri"/>
                        </a:rPr>
                        <a:t>Selda</a:t>
                      </a:r>
                      <a:r>
                        <a:rPr lang="en-GB" sz="1200" b="0" i="0" u="none" strike="noStrike" noProof="0" dirty="0">
                          <a:latin typeface="Calibri"/>
                        </a:rPr>
                        <a:t> has gained work (4 hours per week funded by Strathclyde University) preparing and cooking food for  weekly literacy sessions at The Bowmar Centre. </a:t>
                      </a:r>
                    </a:p>
                  </a:txBody>
                  <a:tcPr marL="68580" marR="68580"/>
                </a:tc>
                <a:extLst>
                  <a:ext uri="{0D108BD9-81ED-4DB2-BD59-A6C34878D82A}">
                    <a16:rowId xmlns="" xmlns:a16="http://schemas.microsoft.com/office/drawing/2014/main" val="1592468601"/>
                  </a:ext>
                </a:extLst>
              </a:tr>
              <a:tr h="370840">
                <a:tc>
                  <a:txBody>
                    <a:bodyPr/>
                    <a:lstStyle/>
                    <a:p>
                      <a:pPr lvl="0">
                        <a:buNone/>
                      </a:pPr>
                      <a:endParaRPr lang="en-GB" sz="1200" b="0" i="0" u="none" strike="noStrike" noProof="0" dirty="0">
                        <a:latin typeface="Calibri"/>
                      </a:endParaRPr>
                    </a:p>
                  </a:txBody>
                  <a:tcPr marL="68580" marR="68580"/>
                </a:tc>
                <a:tc>
                  <a:txBody>
                    <a:bodyPr/>
                    <a:lstStyle/>
                    <a:p>
                      <a:pPr lvl="0">
                        <a:buNone/>
                      </a:pPr>
                      <a:r>
                        <a:rPr lang="en-GB" sz="1200" b="0" i="0" u="none" strike="noStrike" noProof="0"/>
                        <a:t>Opportunities for volunteering and "giving back".</a:t>
                      </a:r>
                      <a:endParaRPr lang="en-US" sz="1200"/>
                    </a:p>
                  </a:txBody>
                  <a:tcPr marL="68580" marR="68580"/>
                </a:tc>
                <a:tc>
                  <a:txBody>
                    <a:bodyPr/>
                    <a:lstStyle/>
                    <a:p>
                      <a:pPr lvl="0">
                        <a:buNone/>
                      </a:pPr>
                      <a:r>
                        <a:rPr lang="en-GB" sz="1200" b="0" i="0" u="none" strike="noStrike" noProof="0" dirty="0" err="1">
                          <a:latin typeface="Calibri"/>
                        </a:rPr>
                        <a:t>Selda</a:t>
                      </a:r>
                      <a:r>
                        <a:rPr lang="en-GB" sz="1200" b="0" i="0" u="none" strike="noStrike" noProof="0" dirty="0">
                          <a:latin typeface="Calibri"/>
                        </a:rPr>
                        <a:t> is involved in The Lens bid – to extend community learning opportunities at Alloa Academy (after school).</a:t>
                      </a:r>
                    </a:p>
                  </a:txBody>
                  <a:tcPr marL="68580" marR="68580"/>
                </a:tc>
                <a:extLst>
                  <a:ext uri="{0D108BD9-81ED-4DB2-BD59-A6C34878D82A}">
                    <a16:rowId xmlns="" xmlns:a16="http://schemas.microsoft.com/office/drawing/2014/main" val="3218904683"/>
                  </a:ext>
                </a:extLst>
              </a:tr>
              <a:tr h="1267915">
                <a:tc>
                  <a:txBody>
                    <a:bodyPr/>
                    <a:lstStyle/>
                    <a:p>
                      <a:pPr lvl="0">
                        <a:buNone/>
                      </a:pPr>
                      <a:endParaRPr lang="en-GB" sz="1200" b="0" i="0" u="none" strike="noStrike" noProof="0">
                        <a:latin typeface="Calibri"/>
                      </a:endParaRPr>
                    </a:p>
                  </a:txBody>
                  <a:tcPr marL="68580" marR="68580"/>
                </a:tc>
                <a:tc>
                  <a:txBody>
                    <a:bodyPr/>
                    <a:lstStyle/>
                    <a:p>
                      <a:r>
                        <a:rPr lang="en-GB" sz="1200"/>
                        <a:t>Community liaison and leadership opportunities.</a:t>
                      </a:r>
                    </a:p>
                  </a:txBody>
                  <a:tcPr marL="68580" marR="68580"/>
                </a:tc>
                <a:tc>
                  <a:txBody>
                    <a:bodyPr/>
                    <a:lstStyle/>
                    <a:p>
                      <a:r>
                        <a:rPr lang="en-GB" sz="1200" dirty="0"/>
                        <a:t>With funding from The Lens, </a:t>
                      </a:r>
                      <a:r>
                        <a:rPr lang="en-GB" sz="1200" dirty="0" err="1"/>
                        <a:t>Selda</a:t>
                      </a:r>
                      <a:r>
                        <a:rPr lang="en-GB" sz="1200" dirty="0"/>
                        <a:t> will co-run cookery sessions at Alloa Academy (after school) - part of empowerment programme.</a:t>
                      </a:r>
                    </a:p>
                  </a:txBody>
                  <a:tcPr marL="68580" marR="68580"/>
                </a:tc>
                <a:extLst>
                  <a:ext uri="{0D108BD9-81ED-4DB2-BD59-A6C34878D82A}">
                    <a16:rowId xmlns="" xmlns:a16="http://schemas.microsoft.com/office/drawing/2014/main" val="832313760"/>
                  </a:ext>
                </a:extLst>
              </a:tr>
            </a:tbl>
          </a:graphicData>
        </a:graphic>
      </p:graphicFrame>
    </p:spTree>
    <p:extLst>
      <p:ext uri="{BB962C8B-B14F-4D97-AF65-F5344CB8AC3E}">
        <p14:creationId xmlns:p14="http://schemas.microsoft.com/office/powerpoint/2010/main" val="3150708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pic>
        <p:nvPicPr>
          <p:cNvPr id="4" name="Chart Placeholder 3"/>
          <p:cNvPicPr>
            <a:picLocks noGrp="1" noChangeAspect="1"/>
          </p:cNvPicPr>
          <p:nvPr>
            <p:ph type="chart" idx="1"/>
          </p:nvPr>
        </p:nvPicPr>
        <p:blipFill>
          <a:blip r:embed="rId2">
            <a:extLst>
              <a:ext uri="{28A0092B-C50C-407E-A947-70E740481C1C}">
                <a14:useLocalDpi xmlns:a14="http://schemas.microsoft.com/office/drawing/2010/main" val="0"/>
              </a:ext>
            </a:extLst>
          </a:blip>
          <a:stretch>
            <a:fillRect/>
          </a:stretch>
        </p:blipFill>
        <p:spPr>
          <a:xfrm>
            <a:off x="307524" y="620688"/>
            <a:ext cx="8826947" cy="5279496"/>
          </a:xfrm>
        </p:spPr>
      </p:pic>
    </p:spTree>
    <p:extLst>
      <p:ext uri="{BB962C8B-B14F-4D97-AF65-F5344CB8AC3E}">
        <p14:creationId xmlns:p14="http://schemas.microsoft.com/office/powerpoint/2010/main" val="2557263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Community Around the School </a:t>
            </a:r>
            <a:endParaRPr lang="en-GB" dirty="0"/>
          </a:p>
        </p:txBody>
      </p:sp>
      <p:sp>
        <p:nvSpPr>
          <p:cNvPr id="3" name="Chart Placeholder 2"/>
          <p:cNvSpPr>
            <a:spLocks noGrp="1"/>
          </p:cNvSpPr>
          <p:nvPr>
            <p:ph type="chart" idx="1"/>
          </p:nvPr>
        </p:nvSpPr>
        <p:spPr/>
      </p:sp>
      <p:pic>
        <p:nvPicPr>
          <p:cNvPr id="4" name="Char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454" y="1600200"/>
            <a:ext cx="7567092" cy="4525963"/>
          </a:xfrm>
          <a:prstGeom prst="rect">
            <a:avLst/>
          </a:prstGeom>
        </p:spPr>
      </p:pic>
      <p:sp>
        <p:nvSpPr>
          <p:cNvPr id="5" name="Oval 4"/>
          <p:cNvSpPr/>
          <p:nvPr/>
        </p:nvSpPr>
        <p:spPr>
          <a:xfrm>
            <a:off x="323528" y="1203472"/>
            <a:ext cx="2376264" cy="518457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801339" y="1183812"/>
            <a:ext cx="2376264" cy="5184576"/>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3707904" y="1270893"/>
            <a:ext cx="2376264" cy="5184576"/>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1538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Grp="1"/>
          </p:cNvSpPr>
          <p:nvPr>
            <p:ph idx="1"/>
          </p:nvPr>
        </p:nvSpPr>
        <p:spPr>
          <a:xfrm>
            <a:off x="0" y="1700217"/>
            <a:ext cx="9272592" cy="4525959"/>
          </a:xfrm>
          <a:solidFill>
            <a:srgbClr val="BBE0E3"/>
          </a:solidFill>
        </p:spPr>
        <p:txBody>
          <a:bodyPr>
            <a:normAutofit/>
          </a:bodyPr>
          <a:lstStyle/>
          <a:p>
            <a:pPr>
              <a:lnSpc>
                <a:spcPct val="90000"/>
              </a:lnSpc>
            </a:pPr>
            <a:r>
              <a:rPr lang="en-GB" dirty="0" smtClean="0"/>
              <a:t>What offers could be made in the red zone to support attendance and what partnerships do you need?</a:t>
            </a:r>
          </a:p>
          <a:p>
            <a:pPr>
              <a:lnSpc>
                <a:spcPct val="90000"/>
              </a:lnSpc>
            </a:pPr>
            <a:endParaRPr lang="en-GB" dirty="0"/>
          </a:p>
          <a:p>
            <a:pPr>
              <a:lnSpc>
                <a:spcPct val="90000"/>
              </a:lnSpc>
            </a:pPr>
            <a:r>
              <a:rPr lang="en-GB" dirty="0" smtClean="0"/>
              <a:t>Amber – Does the curriculum need adapted to support attendance?  </a:t>
            </a:r>
          </a:p>
          <a:p>
            <a:pPr>
              <a:lnSpc>
                <a:spcPct val="90000"/>
              </a:lnSpc>
            </a:pPr>
            <a:endParaRPr lang="en-GB" dirty="0"/>
          </a:p>
          <a:p>
            <a:pPr>
              <a:lnSpc>
                <a:spcPct val="90000"/>
              </a:lnSpc>
            </a:pPr>
            <a:r>
              <a:rPr lang="en-GB" dirty="0" smtClean="0"/>
              <a:t>Green – What about after school hours including holidays to improve engagement? </a:t>
            </a:r>
          </a:p>
          <a:p>
            <a:pPr>
              <a:lnSpc>
                <a:spcPct val="90000"/>
              </a:lnSpc>
            </a:pPr>
            <a:endParaRPr lang="en-GB" dirty="0"/>
          </a:p>
          <a:p>
            <a:pPr>
              <a:lnSpc>
                <a:spcPct val="90000"/>
              </a:lnSpc>
            </a:pPr>
            <a:endParaRPr lang="en-GB" dirty="0"/>
          </a:p>
          <a:p>
            <a:pPr lvl="0">
              <a:lnSpc>
                <a:spcPct val="90000"/>
              </a:lnSpc>
            </a:pPr>
            <a:endParaRPr lang="en-GB" dirty="0"/>
          </a:p>
          <a:p>
            <a:pPr marL="0" lvl="0" indent="0">
              <a:lnSpc>
                <a:spcPct val="90000"/>
              </a:lnSpc>
              <a:buNone/>
            </a:pPr>
            <a:endParaRPr lang="en-GB" dirty="0"/>
          </a:p>
        </p:txBody>
      </p:sp>
    </p:spTree>
    <p:extLst>
      <p:ext uri="{BB962C8B-B14F-4D97-AF65-F5344CB8AC3E}">
        <p14:creationId xmlns:p14="http://schemas.microsoft.com/office/powerpoint/2010/main" val="1578560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oup 2"/>
          <p:cNvPicPr>
            <a:picLocks noChangeAspect="1"/>
          </p:cNvPicPr>
          <p:nvPr/>
        </p:nvPicPr>
        <p:blipFill>
          <a:blip r:embed="rId3"/>
          <a:stretch>
            <a:fillRect/>
          </a:stretch>
        </p:blipFill>
        <p:spPr>
          <a:xfrm>
            <a:off x="2411409" y="1628775"/>
            <a:ext cx="4383084" cy="3816348"/>
          </a:xfrm>
          <a:prstGeom prst="rect">
            <a:avLst/>
          </a:prstGeom>
        </p:spPr>
      </p:pic>
      <p:sp>
        <p:nvSpPr>
          <p:cNvPr id="3" name="Rectangle 13"/>
          <p:cNvSpPr/>
          <p:nvPr/>
        </p:nvSpPr>
        <p:spPr>
          <a:xfrm>
            <a:off x="611184" y="1557342"/>
            <a:ext cx="1073148" cy="519114"/>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2800" b="1" i="0" u="none" strike="noStrike" kern="1200" cap="none" spc="0" baseline="0">
                <a:solidFill>
                  <a:srgbClr val="000000"/>
                </a:solidFill>
                <a:uFillTx/>
                <a:latin typeface="Arial" pitchFamily="34"/>
              </a:rPr>
              <a:t>HIGH</a:t>
            </a:r>
            <a:endParaRPr lang="en-GB" sz="2400" b="0" i="0" u="none" strike="noStrike" kern="1200" cap="none" spc="0" baseline="0">
              <a:solidFill>
                <a:srgbClr val="000000"/>
              </a:solidFill>
              <a:uFillTx/>
              <a:latin typeface="Arial" pitchFamily="34"/>
            </a:endParaRPr>
          </a:p>
        </p:txBody>
      </p:sp>
      <p:sp>
        <p:nvSpPr>
          <p:cNvPr id="4" name="Rectangle 14"/>
          <p:cNvSpPr/>
          <p:nvPr/>
        </p:nvSpPr>
        <p:spPr>
          <a:xfrm>
            <a:off x="395285" y="5516566"/>
            <a:ext cx="1408111" cy="519114"/>
          </a:xfrm>
          <a:prstGeom prst="rect">
            <a:avLst/>
          </a:prstGeom>
          <a:noFill/>
          <a:ln>
            <a:noFill/>
            <a:prstDash val="solid"/>
          </a:ln>
        </p:spPr>
        <p:txBody>
          <a:bodyPr vert="horz" wrap="none" lIns="91440" tIns="45720" rIns="91440" bIns="45720" anchor="t" anchorCtr="1" compatLnSpc="1">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2800" b="1" i="0" u="none" strike="noStrike" kern="1200" cap="none" spc="0" baseline="0">
                <a:solidFill>
                  <a:srgbClr val="009999"/>
                </a:solidFill>
                <a:uFillTx/>
                <a:latin typeface="Arial" pitchFamily="34"/>
              </a:rPr>
              <a:t>   </a:t>
            </a:r>
            <a:r>
              <a:rPr lang="en-GB" sz="2800" b="1" i="0" u="none" strike="noStrike" kern="1200" cap="none" spc="0" baseline="0">
                <a:solidFill>
                  <a:srgbClr val="000000"/>
                </a:solidFill>
                <a:uFillTx/>
                <a:latin typeface="Arial" pitchFamily="34"/>
              </a:rPr>
              <a:t>LOW </a:t>
            </a:r>
            <a:endParaRPr lang="en-GB" sz="2400" b="0" i="0" u="none" strike="noStrike" kern="1200" cap="none" spc="0" baseline="0">
              <a:solidFill>
                <a:srgbClr val="000000"/>
              </a:solidFill>
              <a:uFillTx/>
              <a:latin typeface="Arial" pitchFamily="34"/>
            </a:endParaRPr>
          </a:p>
        </p:txBody>
      </p:sp>
      <p:sp>
        <p:nvSpPr>
          <p:cNvPr id="5" name="Rectangle 15"/>
          <p:cNvSpPr/>
          <p:nvPr/>
        </p:nvSpPr>
        <p:spPr>
          <a:xfrm>
            <a:off x="6557967" y="5646740"/>
            <a:ext cx="169858" cy="457200"/>
          </a:xfrm>
          <a:prstGeom prst="rect">
            <a:avLst/>
          </a:prstGeom>
          <a:noFill/>
          <a:ln>
            <a:noFill/>
            <a:prstDash val="solid"/>
          </a:ln>
        </p:spPr>
        <p:txBody>
          <a:bodyPr vert="horz" wrap="none" lIns="91440" tIns="45720" rIns="91440" bIns="45720" anchor="t" anchorCtr="1" compatLnSpc="1">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Arial" pitchFamily="34"/>
            </a:endParaRPr>
          </a:p>
        </p:txBody>
      </p:sp>
      <p:sp>
        <p:nvSpPr>
          <p:cNvPr id="6" name="Rectangle 16"/>
          <p:cNvSpPr/>
          <p:nvPr/>
        </p:nvSpPr>
        <p:spPr>
          <a:xfrm>
            <a:off x="7235820" y="5589590"/>
            <a:ext cx="1073148" cy="519114"/>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2800" b="1" i="0" u="none" strike="noStrike" kern="1200" cap="none" spc="0" baseline="0">
                <a:solidFill>
                  <a:srgbClr val="000000"/>
                </a:solidFill>
                <a:uFillTx/>
                <a:latin typeface="Arial" pitchFamily="34"/>
              </a:rPr>
              <a:t>HIGH</a:t>
            </a:r>
            <a:endParaRPr lang="en-GB" sz="2400" b="0" i="0" u="none" strike="noStrike" kern="1200" cap="none" spc="0" baseline="0">
              <a:solidFill>
                <a:srgbClr val="000000"/>
              </a:solidFill>
              <a:uFillTx/>
              <a:latin typeface="Arial" pitchFamily="34"/>
            </a:endParaRPr>
          </a:p>
        </p:txBody>
      </p:sp>
      <p:sp>
        <p:nvSpPr>
          <p:cNvPr id="7" name="Rectangle 17"/>
          <p:cNvSpPr/>
          <p:nvPr/>
        </p:nvSpPr>
        <p:spPr>
          <a:xfrm>
            <a:off x="0" y="2924178"/>
            <a:ext cx="2181228" cy="954107"/>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2800" b="1" i="0" u="none" strike="noStrike" kern="1200" cap="none" spc="0" baseline="0" dirty="0">
                <a:solidFill>
                  <a:srgbClr val="333399"/>
                </a:solidFill>
                <a:effectLst>
                  <a:outerShdw dist="38096" dir="2700000">
                    <a:srgbClr val="C0C0C0"/>
                  </a:outerShdw>
                </a:effectLst>
                <a:uFillTx/>
                <a:latin typeface="Arial" pitchFamily="34"/>
              </a:rPr>
              <a:t>  Challenge / (Control)</a:t>
            </a:r>
            <a:r>
              <a:rPr lang="en-GB" sz="2400" b="0" i="0" u="none" strike="noStrike" kern="1200" cap="none" spc="0" baseline="0" dirty="0">
                <a:solidFill>
                  <a:srgbClr val="000000"/>
                </a:solidFill>
                <a:uFillTx/>
                <a:latin typeface="Arial" pitchFamily="34"/>
              </a:rPr>
              <a:t>   </a:t>
            </a:r>
            <a:r>
              <a:rPr lang="en-GB" sz="2400" b="0" i="0" u="none" strike="noStrike" kern="1200" cap="none" spc="0" baseline="0" dirty="0" smtClean="0">
                <a:solidFill>
                  <a:srgbClr val="000000"/>
                </a:solidFill>
                <a:uFillTx/>
                <a:latin typeface="Arial" pitchFamily="34"/>
              </a:rPr>
              <a:t>   </a:t>
            </a:r>
            <a:endParaRPr lang="en-GB" sz="2400" b="0" i="0" u="none" strike="noStrike" kern="1200" cap="none" spc="0" baseline="0" dirty="0">
              <a:solidFill>
                <a:srgbClr val="000000"/>
              </a:solidFill>
              <a:uFillTx/>
              <a:latin typeface="Arial" pitchFamily="34"/>
            </a:endParaRPr>
          </a:p>
        </p:txBody>
      </p:sp>
      <p:sp>
        <p:nvSpPr>
          <p:cNvPr id="8" name="Rectangle 18"/>
          <p:cNvSpPr/>
          <p:nvPr/>
        </p:nvSpPr>
        <p:spPr>
          <a:xfrm>
            <a:off x="1908179" y="5084758"/>
            <a:ext cx="4854577" cy="954107"/>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2800" b="1" i="0" u="sng" strike="noStrike" kern="1200" cap="none" spc="0" baseline="0" dirty="0">
              <a:solidFill>
                <a:srgbClr val="333399"/>
              </a:solidFill>
              <a:effectLst>
                <a:outerShdw dist="38096" dir="2700000">
                  <a:srgbClr val="C0C0C0"/>
                </a:outerShdw>
              </a:effectLst>
              <a:uFillTx/>
              <a:latin typeface="Arial" pitchFamily="34"/>
            </a:endParaRP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2800" b="1" i="0" u="sng" strike="noStrike" kern="1200" cap="none" spc="0" baseline="0" dirty="0">
                <a:solidFill>
                  <a:srgbClr val="333399"/>
                </a:solidFill>
                <a:effectLst>
                  <a:outerShdw dist="38096" dir="2700000">
                    <a:srgbClr val="C0C0C0"/>
                  </a:outerShdw>
                </a:effectLst>
                <a:uFillTx/>
                <a:latin typeface="Arial" pitchFamily="34"/>
              </a:rPr>
              <a:t>Suppor</a:t>
            </a:r>
            <a:r>
              <a:rPr lang="en-GB" sz="2800" b="0" i="0" u="sng" strike="noStrike" kern="1200" cap="none" spc="0" baseline="0" dirty="0">
                <a:solidFill>
                  <a:srgbClr val="333399"/>
                </a:solidFill>
                <a:uFillTx/>
                <a:latin typeface="Arial" pitchFamily="34"/>
              </a:rPr>
              <a:t>t</a:t>
            </a:r>
            <a:r>
              <a:rPr lang="en-GB" sz="2800" b="0" i="0" u="sng" strike="noStrike" kern="1200" cap="none" spc="0" baseline="0" dirty="0">
                <a:solidFill>
                  <a:srgbClr val="000000"/>
                </a:solidFill>
                <a:uFillTx/>
                <a:latin typeface="Arial" pitchFamily="34"/>
              </a:rPr>
              <a:t>  </a:t>
            </a:r>
          </a:p>
        </p:txBody>
      </p:sp>
      <p:sp>
        <p:nvSpPr>
          <p:cNvPr id="9" name="Line 19"/>
          <p:cNvSpPr/>
          <p:nvPr/>
        </p:nvSpPr>
        <p:spPr>
          <a:xfrm flipV="1">
            <a:off x="1116016" y="4581528"/>
            <a:ext cx="0" cy="100329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63495">
            <a:solidFill>
              <a:srgbClr val="CC99FF"/>
            </a:solidFill>
            <a:prstDash val="solid"/>
            <a:roun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rial" pitchFamily="34"/>
            </a:endParaRPr>
          </a:p>
        </p:txBody>
      </p:sp>
      <p:sp>
        <p:nvSpPr>
          <p:cNvPr id="10" name="Line 20"/>
          <p:cNvSpPr/>
          <p:nvPr/>
        </p:nvSpPr>
        <p:spPr>
          <a:xfrm>
            <a:off x="1116016" y="2133596"/>
            <a:ext cx="0" cy="76199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63495">
            <a:solidFill>
              <a:srgbClr val="CC99FF"/>
            </a:solidFill>
            <a:prstDash val="solid"/>
            <a:round/>
            <a:headEnd type="arrow"/>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rial" pitchFamily="34"/>
            </a:endParaRPr>
          </a:p>
        </p:txBody>
      </p:sp>
      <p:sp>
        <p:nvSpPr>
          <p:cNvPr id="11" name="Line 21"/>
          <p:cNvSpPr/>
          <p:nvPr/>
        </p:nvSpPr>
        <p:spPr>
          <a:xfrm>
            <a:off x="1692270" y="5876921"/>
            <a:ext cx="1828800"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63495">
            <a:solidFill>
              <a:srgbClr val="CC99FF"/>
            </a:solidFill>
            <a:prstDash val="solid"/>
            <a:roun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rial" pitchFamily="34"/>
            </a:endParaRPr>
          </a:p>
        </p:txBody>
      </p:sp>
      <p:sp>
        <p:nvSpPr>
          <p:cNvPr id="12" name="Line 22"/>
          <p:cNvSpPr/>
          <p:nvPr/>
        </p:nvSpPr>
        <p:spPr>
          <a:xfrm>
            <a:off x="5076821" y="5876921"/>
            <a:ext cx="1928817"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63495">
            <a:solidFill>
              <a:srgbClr val="CC99FF"/>
            </a:solidFill>
            <a:prstDash val="solid"/>
            <a:round/>
            <a:tailEnd type="arrow"/>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rial" pitchFamily="34"/>
            </a:endParaRPr>
          </a:p>
        </p:txBody>
      </p:sp>
      <p:sp>
        <p:nvSpPr>
          <p:cNvPr id="13" name="Rectangle 23"/>
          <p:cNvSpPr txBox="1">
            <a:spLocks noGrp="1"/>
          </p:cNvSpPr>
          <p:nvPr>
            <p:ph type="title"/>
          </p:nvPr>
        </p:nvSpPr>
        <p:spPr>
          <a:xfrm>
            <a:off x="0" y="-171450"/>
            <a:ext cx="8686800" cy="1752603"/>
          </a:xfrm>
        </p:spPr>
        <p:txBody>
          <a:bodyPr lIns="92070" tIns="46040" rIns="92070" bIns="46040"/>
          <a:lstStyle/>
          <a:p>
            <a:pPr lvl="0"/>
            <a:r>
              <a:rPr lang="en-GB" sz="3200" b="1" dirty="0">
                <a:solidFill>
                  <a:srgbClr val="333399"/>
                </a:solidFill>
              </a:rPr>
              <a:t/>
            </a:r>
            <a:br>
              <a:rPr lang="en-GB" sz="3200" b="1" dirty="0">
                <a:solidFill>
                  <a:srgbClr val="333399"/>
                </a:solidFill>
              </a:rPr>
            </a:br>
            <a:r>
              <a:rPr lang="en-GB" sz="3200" b="1" dirty="0">
                <a:solidFill>
                  <a:srgbClr val="333399"/>
                </a:solidFill>
              </a:rPr>
              <a:t/>
            </a:r>
            <a:br>
              <a:rPr lang="en-GB" sz="3200" b="1" dirty="0">
                <a:solidFill>
                  <a:srgbClr val="333399"/>
                </a:solidFill>
              </a:rPr>
            </a:br>
            <a:endParaRPr lang="en-GB" sz="2000" b="1" dirty="0">
              <a:solidFill>
                <a:srgbClr val="333399"/>
              </a:solidFill>
            </a:endParaRPr>
          </a:p>
        </p:txBody>
      </p:sp>
      <p:sp>
        <p:nvSpPr>
          <p:cNvPr id="14" name="Text Box 24"/>
          <p:cNvSpPr txBox="1"/>
          <p:nvPr/>
        </p:nvSpPr>
        <p:spPr>
          <a:xfrm>
            <a:off x="5165729" y="2784476"/>
            <a:ext cx="184151" cy="457200"/>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Times New Roman" pitchFamily="18"/>
            </a:endParaRPr>
          </a:p>
        </p:txBody>
      </p:sp>
      <p:sp>
        <p:nvSpPr>
          <p:cNvPr id="15" name="Text Box 25"/>
          <p:cNvSpPr txBox="1"/>
          <p:nvPr/>
        </p:nvSpPr>
        <p:spPr>
          <a:xfrm>
            <a:off x="7223129" y="2784476"/>
            <a:ext cx="184151" cy="457200"/>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Times New Roman" pitchFamily="18"/>
            </a:endParaRPr>
          </a:p>
        </p:txBody>
      </p:sp>
      <p:sp>
        <p:nvSpPr>
          <p:cNvPr id="16" name="Rectangle 26"/>
          <p:cNvSpPr/>
          <p:nvPr/>
        </p:nvSpPr>
        <p:spPr>
          <a:xfrm>
            <a:off x="6934196" y="5229225"/>
            <a:ext cx="1987548" cy="366710"/>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Times New Roman" pitchFamily="18"/>
              </a:rPr>
              <a:t>Wachtel &amp; McCold</a:t>
            </a:r>
            <a:endParaRPr lang="en-US" sz="2400" b="0" i="0" u="none" strike="noStrike" kern="1200" cap="none" spc="0" baseline="0">
              <a:solidFill>
                <a:srgbClr val="000000"/>
              </a:solidFill>
              <a:uFillTx/>
              <a:latin typeface="Times New Roman" pitchFamily="18"/>
            </a:endParaRPr>
          </a:p>
        </p:txBody>
      </p:sp>
      <p:sp>
        <p:nvSpPr>
          <p:cNvPr id="17" name="Text Box 27"/>
          <p:cNvSpPr txBox="1"/>
          <p:nvPr/>
        </p:nvSpPr>
        <p:spPr>
          <a:xfrm>
            <a:off x="2411409" y="5084758"/>
            <a:ext cx="2376489" cy="274640"/>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70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Arial" pitchFamily="34"/>
              </a:rPr>
              <a:t>Low Support, Low Challenge</a:t>
            </a:r>
            <a:endParaRPr lang="en-US" sz="1200" b="0" i="0" u="none" strike="noStrike" kern="1200" cap="none" spc="0" baseline="0" dirty="0">
              <a:solidFill>
                <a:srgbClr val="000000"/>
              </a:solidFill>
              <a:uFillTx/>
              <a:latin typeface="Arial" pitchFamily="34"/>
            </a:endParaRPr>
          </a:p>
        </p:txBody>
      </p:sp>
      <p:sp>
        <p:nvSpPr>
          <p:cNvPr id="18" name="Rectangle 29"/>
          <p:cNvSpPr/>
          <p:nvPr/>
        </p:nvSpPr>
        <p:spPr>
          <a:xfrm>
            <a:off x="2484433" y="3187698"/>
            <a:ext cx="2157407" cy="274640"/>
          </a:xfrm>
          <a:prstGeom prst="rect">
            <a:avLst/>
          </a:prstGeom>
          <a:noFill/>
          <a:ln>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70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Arial" pitchFamily="34"/>
              </a:rPr>
              <a:t>Low Support, High Challenge</a:t>
            </a:r>
            <a:endParaRPr lang="en-US" sz="1200" b="0" i="0" u="none" strike="noStrike" kern="1200" cap="none" spc="0" baseline="0" dirty="0">
              <a:solidFill>
                <a:srgbClr val="000000"/>
              </a:solidFill>
              <a:uFillTx/>
              <a:latin typeface="Arial" pitchFamily="34"/>
            </a:endParaRPr>
          </a:p>
        </p:txBody>
      </p:sp>
      <p:sp>
        <p:nvSpPr>
          <p:cNvPr id="19" name="Rectangle 30"/>
          <p:cNvSpPr/>
          <p:nvPr/>
        </p:nvSpPr>
        <p:spPr>
          <a:xfrm>
            <a:off x="4643442" y="3141658"/>
            <a:ext cx="2190746" cy="274640"/>
          </a:xfrm>
          <a:prstGeom prst="rect">
            <a:avLst/>
          </a:prstGeom>
          <a:noFill/>
          <a:ln>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Arial" pitchFamily="34"/>
              </a:rPr>
              <a:t>High Support, High Challenge</a:t>
            </a:r>
            <a:endParaRPr lang="en-US" sz="1200" b="0" i="0" u="none" strike="noStrike" kern="1200" cap="none" spc="0" baseline="0" dirty="0">
              <a:solidFill>
                <a:srgbClr val="000000"/>
              </a:solidFill>
              <a:uFillTx/>
              <a:latin typeface="Arial" pitchFamily="34"/>
            </a:endParaRPr>
          </a:p>
        </p:txBody>
      </p:sp>
      <p:sp>
        <p:nvSpPr>
          <p:cNvPr id="20" name="Rectangle 31"/>
          <p:cNvSpPr/>
          <p:nvPr/>
        </p:nvSpPr>
        <p:spPr>
          <a:xfrm>
            <a:off x="4643442" y="5084758"/>
            <a:ext cx="2157407" cy="274640"/>
          </a:xfrm>
          <a:prstGeom prst="rect">
            <a:avLst/>
          </a:prstGeom>
          <a:noFill/>
          <a:ln>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Arial" pitchFamily="34"/>
              </a:rPr>
              <a:t>High Support, Low Challenge</a:t>
            </a:r>
            <a:endParaRPr lang="en-US" sz="1200" b="0" i="0" u="none" strike="noStrike" kern="1200" cap="none" spc="0" baseline="0" dirty="0">
              <a:solidFill>
                <a:srgbClr val="000000"/>
              </a:solidFill>
              <a:uFillTx/>
              <a:latin typeface="Arial" pitchFamily="34"/>
            </a:endParaRPr>
          </a:p>
        </p:txBody>
      </p:sp>
      <p:sp>
        <p:nvSpPr>
          <p:cNvPr id="21" name="TextBox 20"/>
          <p:cNvSpPr txBox="1"/>
          <p:nvPr/>
        </p:nvSpPr>
        <p:spPr>
          <a:xfrm>
            <a:off x="3419633" y="2329928"/>
            <a:ext cx="360040" cy="369332"/>
          </a:xfrm>
          <a:prstGeom prst="rect">
            <a:avLst/>
          </a:prstGeom>
          <a:noFill/>
        </p:spPr>
        <p:txBody>
          <a:bodyPr wrap="square" rtlCol="0">
            <a:spAutoFit/>
          </a:bodyPr>
          <a:lstStyle/>
          <a:p>
            <a:r>
              <a:rPr lang="en-GB" dirty="0" smtClean="0"/>
              <a:t>A</a:t>
            </a:r>
            <a:endParaRPr lang="en-GB" dirty="0"/>
          </a:p>
        </p:txBody>
      </p:sp>
      <p:sp>
        <p:nvSpPr>
          <p:cNvPr id="22" name="TextBox 21"/>
          <p:cNvSpPr txBox="1"/>
          <p:nvPr/>
        </p:nvSpPr>
        <p:spPr>
          <a:xfrm>
            <a:off x="5508923" y="4212196"/>
            <a:ext cx="360040" cy="369332"/>
          </a:xfrm>
          <a:prstGeom prst="rect">
            <a:avLst/>
          </a:prstGeom>
          <a:noFill/>
        </p:spPr>
        <p:txBody>
          <a:bodyPr wrap="square" rtlCol="0">
            <a:spAutoFit/>
          </a:bodyPr>
          <a:lstStyle/>
          <a:p>
            <a:r>
              <a:rPr lang="en-GB" dirty="0"/>
              <a:t>D</a:t>
            </a:r>
          </a:p>
        </p:txBody>
      </p:sp>
      <p:sp>
        <p:nvSpPr>
          <p:cNvPr id="23" name="TextBox 22"/>
          <p:cNvSpPr txBox="1"/>
          <p:nvPr/>
        </p:nvSpPr>
        <p:spPr>
          <a:xfrm>
            <a:off x="3419872" y="4212196"/>
            <a:ext cx="360040" cy="369332"/>
          </a:xfrm>
          <a:prstGeom prst="rect">
            <a:avLst/>
          </a:prstGeom>
          <a:noFill/>
        </p:spPr>
        <p:txBody>
          <a:bodyPr wrap="square" rtlCol="0">
            <a:spAutoFit/>
          </a:bodyPr>
          <a:lstStyle/>
          <a:p>
            <a:r>
              <a:rPr lang="en-GB" dirty="0" smtClean="0"/>
              <a:t>C</a:t>
            </a:r>
            <a:endParaRPr lang="en-GB" dirty="0"/>
          </a:p>
        </p:txBody>
      </p:sp>
      <p:sp>
        <p:nvSpPr>
          <p:cNvPr id="24" name="TextBox 23"/>
          <p:cNvSpPr txBox="1"/>
          <p:nvPr/>
        </p:nvSpPr>
        <p:spPr>
          <a:xfrm>
            <a:off x="5542125" y="2329928"/>
            <a:ext cx="360040" cy="369332"/>
          </a:xfrm>
          <a:prstGeom prst="rect">
            <a:avLst/>
          </a:prstGeom>
          <a:noFill/>
        </p:spPr>
        <p:txBody>
          <a:bodyPr wrap="square" rtlCol="0">
            <a:spAutoFit/>
          </a:bodyPr>
          <a:lstStyle/>
          <a:p>
            <a:r>
              <a:rPr lang="en-GB" dirty="0"/>
              <a:t>B</a:t>
            </a:r>
          </a:p>
        </p:txBody>
      </p:sp>
      <p:sp>
        <p:nvSpPr>
          <p:cNvPr id="25" name="Rectangle 2"/>
          <p:cNvSpPr txBox="1">
            <a:spLocks/>
          </p:cNvSpPr>
          <p:nvPr/>
        </p:nvSpPr>
        <p:spPr>
          <a:xfrm>
            <a:off x="457200" y="274638"/>
            <a:ext cx="8229600" cy="114300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In each of the windows, what behaviours would you see from 1) staff? and 2) pupils?  </a:t>
            </a:r>
            <a:endParaRPr lang="en-GB" dirty="0"/>
          </a:p>
        </p:txBody>
      </p:sp>
    </p:spTree>
    <p:extLst>
      <p:ext uri="{BB962C8B-B14F-4D97-AF65-F5344CB8AC3E}">
        <p14:creationId xmlns:p14="http://schemas.microsoft.com/office/powerpoint/2010/main" val="1545953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oup 2"/>
          <p:cNvPicPr>
            <a:picLocks noChangeAspect="1"/>
          </p:cNvPicPr>
          <p:nvPr/>
        </p:nvPicPr>
        <p:blipFill>
          <a:blip r:embed="rId2"/>
          <a:stretch>
            <a:fillRect/>
          </a:stretch>
        </p:blipFill>
        <p:spPr>
          <a:xfrm>
            <a:off x="2362196" y="2362196"/>
            <a:ext cx="4432297" cy="3298826"/>
          </a:xfrm>
          <a:prstGeom prst="rect">
            <a:avLst/>
          </a:prstGeom>
        </p:spPr>
      </p:pic>
      <p:sp>
        <p:nvSpPr>
          <p:cNvPr id="3" name="Rectangle 13"/>
          <p:cNvSpPr/>
          <p:nvPr/>
        </p:nvSpPr>
        <p:spPr>
          <a:xfrm>
            <a:off x="661989" y="2133596"/>
            <a:ext cx="1073148" cy="519114"/>
          </a:xfrm>
          <a:prstGeom prst="rect">
            <a:avLst/>
          </a:prstGeom>
          <a:noFill/>
          <a:ln>
            <a:noFill/>
            <a:prstDash val="solid"/>
          </a:ln>
        </p:spPr>
        <p:txBody>
          <a:bodyPr vert="horz" wrap="none" lIns="91440" tIns="45720" rIns="91440" bIns="45720" anchor="t" anchorCtr="1" compatLnSpc="1">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2800" b="1" i="0" u="none" strike="noStrike" kern="1200" cap="none" spc="0" baseline="0">
                <a:solidFill>
                  <a:srgbClr val="000000"/>
                </a:solidFill>
                <a:uFillTx/>
                <a:latin typeface="Arial" pitchFamily="34"/>
                <a:cs typeface="Arial" pitchFamily="34"/>
              </a:rPr>
              <a:t>HIGH</a:t>
            </a:r>
            <a:endParaRPr lang="en-GB" sz="2400" b="0" i="0" u="none" strike="noStrike" kern="1200" cap="none" spc="0" baseline="0">
              <a:solidFill>
                <a:srgbClr val="000000"/>
              </a:solidFill>
              <a:uFillTx/>
              <a:latin typeface="Arial" pitchFamily="34"/>
              <a:cs typeface="Arial" pitchFamily="34"/>
            </a:endParaRPr>
          </a:p>
        </p:txBody>
      </p:sp>
      <p:sp>
        <p:nvSpPr>
          <p:cNvPr id="4" name="Rectangle 14"/>
          <p:cNvSpPr/>
          <p:nvPr/>
        </p:nvSpPr>
        <p:spPr>
          <a:xfrm>
            <a:off x="438153" y="5791196"/>
            <a:ext cx="1408111" cy="519114"/>
          </a:xfrm>
          <a:prstGeom prst="rect">
            <a:avLst/>
          </a:prstGeom>
          <a:noFill/>
          <a:ln>
            <a:noFill/>
            <a:prstDash val="solid"/>
          </a:ln>
        </p:spPr>
        <p:txBody>
          <a:bodyPr vert="horz" wrap="none" lIns="91440" tIns="45720" rIns="91440" bIns="45720" anchor="t" anchorCtr="1" compatLnSpc="1">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2800" b="1" i="0" u="none" strike="noStrike" kern="1200" cap="none" spc="0" baseline="0">
                <a:solidFill>
                  <a:srgbClr val="009999"/>
                </a:solidFill>
                <a:uFillTx/>
                <a:latin typeface="Arial" pitchFamily="34"/>
                <a:cs typeface="Arial" pitchFamily="34"/>
              </a:rPr>
              <a:t>   </a:t>
            </a:r>
            <a:r>
              <a:rPr lang="en-GB" sz="2800" b="1" i="0" u="none" strike="noStrike" kern="1200" cap="none" spc="0" baseline="0">
                <a:solidFill>
                  <a:srgbClr val="000000"/>
                </a:solidFill>
                <a:uFillTx/>
                <a:latin typeface="Arial" pitchFamily="34"/>
                <a:cs typeface="Arial" pitchFamily="34"/>
              </a:rPr>
              <a:t>LOW</a:t>
            </a:r>
            <a:r>
              <a:rPr lang="en-GB" sz="2800" b="1" i="0" u="none" strike="noStrike" kern="1200" cap="none" spc="0" baseline="0">
                <a:solidFill>
                  <a:srgbClr val="009999"/>
                </a:solidFill>
                <a:uFillTx/>
                <a:latin typeface="Arial" pitchFamily="34"/>
                <a:cs typeface="Arial" pitchFamily="34"/>
              </a:rPr>
              <a:t> </a:t>
            </a:r>
            <a:endParaRPr lang="en-GB" sz="2400" b="0" i="0" u="none" strike="noStrike" kern="1200" cap="none" spc="0" baseline="0">
              <a:solidFill>
                <a:srgbClr val="009999"/>
              </a:solidFill>
              <a:uFillTx/>
              <a:latin typeface="Arial" pitchFamily="34"/>
              <a:cs typeface="Arial" pitchFamily="34"/>
            </a:endParaRPr>
          </a:p>
        </p:txBody>
      </p:sp>
      <p:sp>
        <p:nvSpPr>
          <p:cNvPr id="5" name="Rectangle 15"/>
          <p:cNvSpPr/>
          <p:nvPr/>
        </p:nvSpPr>
        <p:spPr>
          <a:xfrm>
            <a:off x="6557967" y="5646740"/>
            <a:ext cx="169858" cy="457200"/>
          </a:xfrm>
          <a:prstGeom prst="rect">
            <a:avLst/>
          </a:prstGeom>
          <a:noFill/>
          <a:ln>
            <a:noFill/>
            <a:prstDash val="solid"/>
          </a:ln>
        </p:spPr>
        <p:txBody>
          <a:bodyPr vert="horz" wrap="none" lIns="91440" tIns="45720" rIns="91440" bIns="45720" anchor="t" anchorCtr="1" compatLnSpc="1">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Arial" pitchFamily="34"/>
              <a:cs typeface="Arial" pitchFamily="34"/>
            </a:endParaRPr>
          </a:p>
        </p:txBody>
      </p:sp>
      <p:sp>
        <p:nvSpPr>
          <p:cNvPr id="6" name="Rectangle 16"/>
          <p:cNvSpPr/>
          <p:nvPr/>
        </p:nvSpPr>
        <p:spPr>
          <a:xfrm>
            <a:off x="7073898" y="5740402"/>
            <a:ext cx="1073148" cy="519114"/>
          </a:xfrm>
          <a:prstGeom prst="rect">
            <a:avLst/>
          </a:prstGeom>
          <a:noFill/>
          <a:ln>
            <a:noFill/>
            <a:prstDash val="solid"/>
          </a:ln>
        </p:spPr>
        <p:txBody>
          <a:bodyPr vert="horz" wrap="none" lIns="91440" tIns="45720" rIns="91440" bIns="45720" anchor="t" anchorCtr="1" compatLnSpc="1">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2800" b="1" i="0" u="none" strike="noStrike" kern="1200" cap="none" spc="0" baseline="0">
                <a:solidFill>
                  <a:srgbClr val="000000"/>
                </a:solidFill>
                <a:uFillTx/>
                <a:latin typeface="Arial" pitchFamily="34"/>
                <a:cs typeface="Arial" pitchFamily="34"/>
              </a:rPr>
              <a:t>HIGH</a:t>
            </a:r>
            <a:endParaRPr lang="en-GB" sz="2400" b="0" i="0" u="none" strike="noStrike" kern="1200" cap="none" spc="0" baseline="0">
              <a:solidFill>
                <a:srgbClr val="000000"/>
              </a:solidFill>
              <a:uFillTx/>
              <a:latin typeface="Arial" pitchFamily="34"/>
              <a:cs typeface="Arial" pitchFamily="34"/>
            </a:endParaRPr>
          </a:p>
        </p:txBody>
      </p:sp>
      <p:sp>
        <p:nvSpPr>
          <p:cNvPr id="7" name="Rectangle 17"/>
          <p:cNvSpPr/>
          <p:nvPr/>
        </p:nvSpPr>
        <p:spPr>
          <a:xfrm>
            <a:off x="0" y="3225802"/>
            <a:ext cx="2181228" cy="946147"/>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2800" b="1" i="0" u="none" strike="noStrike" kern="1200" cap="none" spc="0" baseline="0">
                <a:solidFill>
                  <a:srgbClr val="333399"/>
                </a:solidFill>
                <a:effectLst>
                  <a:outerShdw dist="38096" dir="2700000">
                    <a:srgbClr val="C0C0C0"/>
                  </a:outerShdw>
                </a:effectLst>
                <a:uFillTx/>
                <a:latin typeface="Arial" pitchFamily="34"/>
                <a:cs typeface="Arial" pitchFamily="34"/>
              </a:rPr>
              <a:t>  Challenge/</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2800" b="1" i="0" u="none" strike="noStrike" kern="1200" cap="none" spc="0" baseline="0">
                <a:solidFill>
                  <a:srgbClr val="333399"/>
                </a:solidFill>
                <a:effectLst>
                  <a:outerShdw dist="38096" dir="2700000">
                    <a:srgbClr val="C0C0C0"/>
                  </a:outerShdw>
                </a:effectLst>
                <a:uFillTx/>
                <a:latin typeface="Arial" pitchFamily="34"/>
                <a:cs typeface="Arial" pitchFamily="34"/>
              </a:rPr>
              <a:t>(</a:t>
            </a:r>
            <a:r>
              <a:rPr lang="en-GB" sz="2800" b="1" i="0" u="sng" strike="noStrike" kern="1200" cap="none" spc="0" baseline="0">
                <a:solidFill>
                  <a:srgbClr val="333399"/>
                </a:solidFill>
                <a:effectLst>
                  <a:outerShdw dist="38096" dir="2700000">
                    <a:srgbClr val="C0C0C0"/>
                  </a:outerShdw>
                </a:effectLst>
                <a:uFillTx/>
                <a:latin typeface="Arial" pitchFamily="34"/>
                <a:cs typeface="Arial" pitchFamily="34"/>
              </a:rPr>
              <a:t>Control)</a:t>
            </a:r>
            <a:r>
              <a:rPr lang="en-GB" sz="2400" b="0" i="0" u="none" strike="noStrike" kern="1200" cap="none" spc="0" baseline="0">
                <a:solidFill>
                  <a:srgbClr val="000000"/>
                </a:solidFill>
                <a:uFillTx/>
                <a:latin typeface="Arial" pitchFamily="34"/>
                <a:cs typeface="Arial" pitchFamily="34"/>
              </a:rPr>
              <a:t>      </a:t>
            </a:r>
          </a:p>
        </p:txBody>
      </p:sp>
      <p:sp>
        <p:nvSpPr>
          <p:cNvPr id="8" name="Rectangle 18"/>
          <p:cNvSpPr/>
          <p:nvPr/>
        </p:nvSpPr>
        <p:spPr>
          <a:xfrm>
            <a:off x="1898651" y="5748339"/>
            <a:ext cx="4854577" cy="519114"/>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2800" b="1" i="0" u="sng" strike="noStrike" kern="1200" cap="none" spc="0" baseline="0">
                <a:solidFill>
                  <a:srgbClr val="333399"/>
                </a:solidFill>
                <a:effectLst>
                  <a:outerShdw dist="38096" dir="2700000">
                    <a:srgbClr val="C0C0C0"/>
                  </a:outerShdw>
                </a:effectLst>
                <a:uFillTx/>
                <a:latin typeface="Arial" pitchFamily="34"/>
                <a:cs typeface="Arial" pitchFamily="34"/>
              </a:rPr>
              <a:t>Suppor</a:t>
            </a:r>
            <a:r>
              <a:rPr lang="en-GB" sz="2800" b="0" i="0" u="sng" strike="noStrike" kern="1200" cap="none" spc="0" baseline="0">
                <a:solidFill>
                  <a:srgbClr val="333399"/>
                </a:solidFill>
                <a:uFillTx/>
                <a:latin typeface="Arial" pitchFamily="34"/>
                <a:cs typeface="Arial" pitchFamily="34"/>
              </a:rPr>
              <a:t>t</a:t>
            </a:r>
            <a:r>
              <a:rPr lang="en-GB" sz="2800" b="0" i="0" u="sng" strike="noStrike" kern="1200" cap="none" spc="0" baseline="0">
                <a:solidFill>
                  <a:srgbClr val="000000"/>
                </a:solidFill>
                <a:uFillTx/>
                <a:latin typeface="Arial" pitchFamily="34"/>
                <a:cs typeface="Arial" pitchFamily="34"/>
              </a:rPr>
              <a:t>  </a:t>
            </a:r>
            <a:endParaRPr lang="en-GB" sz="2400" b="0" i="0" u="none" strike="noStrike" kern="1200" cap="none" spc="0" baseline="0">
              <a:solidFill>
                <a:srgbClr val="000000"/>
              </a:solidFill>
              <a:uFillTx/>
              <a:latin typeface="Arial" pitchFamily="34"/>
              <a:cs typeface="Arial" pitchFamily="34"/>
            </a:endParaRPr>
          </a:p>
        </p:txBody>
      </p:sp>
      <p:sp>
        <p:nvSpPr>
          <p:cNvPr id="9" name="Line 19"/>
          <p:cNvSpPr/>
          <p:nvPr/>
        </p:nvSpPr>
        <p:spPr>
          <a:xfrm flipV="1">
            <a:off x="1219196" y="4508504"/>
            <a:ext cx="39684" cy="1206495"/>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63495">
            <a:solidFill>
              <a:srgbClr val="CC99FF"/>
            </a:solidFill>
            <a:prstDash val="solid"/>
            <a:roun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rial" pitchFamily="34"/>
            </a:endParaRPr>
          </a:p>
        </p:txBody>
      </p:sp>
      <p:sp>
        <p:nvSpPr>
          <p:cNvPr id="10" name="Line 20"/>
          <p:cNvSpPr/>
          <p:nvPr/>
        </p:nvSpPr>
        <p:spPr>
          <a:xfrm>
            <a:off x="1219196" y="2590796"/>
            <a:ext cx="0" cy="76199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63495">
            <a:solidFill>
              <a:srgbClr val="CC99FF"/>
            </a:solidFill>
            <a:prstDash val="solid"/>
            <a:round/>
            <a:headEnd type="arrow"/>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rial" pitchFamily="34"/>
            </a:endParaRPr>
          </a:p>
        </p:txBody>
      </p:sp>
      <p:sp>
        <p:nvSpPr>
          <p:cNvPr id="11" name="Line 21"/>
          <p:cNvSpPr/>
          <p:nvPr/>
        </p:nvSpPr>
        <p:spPr>
          <a:xfrm>
            <a:off x="1758948" y="6019796"/>
            <a:ext cx="1828800"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63495">
            <a:solidFill>
              <a:srgbClr val="CC99FF"/>
            </a:solidFill>
            <a:prstDash val="solid"/>
            <a:roun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rial" pitchFamily="34"/>
            </a:endParaRPr>
          </a:p>
        </p:txBody>
      </p:sp>
      <p:sp>
        <p:nvSpPr>
          <p:cNvPr id="12" name="Line 22"/>
          <p:cNvSpPr/>
          <p:nvPr/>
        </p:nvSpPr>
        <p:spPr>
          <a:xfrm>
            <a:off x="5105396" y="6019796"/>
            <a:ext cx="1928817"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63495">
            <a:solidFill>
              <a:srgbClr val="CC99FF"/>
            </a:solidFill>
            <a:prstDash val="solid"/>
            <a:round/>
            <a:tailEnd type="arrow"/>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rial" pitchFamily="34"/>
            </a:endParaRPr>
          </a:p>
        </p:txBody>
      </p:sp>
      <p:sp>
        <p:nvSpPr>
          <p:cNvPr id="13" name="Rectangle 23"/>
          <p:cNvSpPr txBox="1">
            <a:spLocks noGrp="1"/>
          </p:cNvSpPr>
          <p:nvPr>
            <p:ph type="title"/>
          </p:nvPr>
        </p:nvSpPr>
        <p:spPr>
          <a:xfrm>
            <a:off x="0" y="761996"/>
            <a:ext cx="8686800" cy="1143000"/>
          </a:xfrm>
        </p:spPr>
        <p:txBody>
          <a:bodyPr lIns="92070" tIns="46040" rIns="92070" bIns="46040"/>
          <a:lstStyle/>
          <a:p>
            <a:pPr lvl="0"/>
            <a:r>
              <a:rPr lang="en-GB" sz="4000" b="1" dirty="0" smtClean="0">
                <a:solidFill>
                  <a:srgbClr val="333399"/>
                </a:solidFill>
              </a:rPr>
              <a:t>Staff Feedback</a:t>
            </a:r>
            <a:endParaRPr lang="en-GB" sz="4000" b="1" dirty="0">
              <a:solidFill>
                <a:srgbClr val="333399"/>
              </a:solidFill>
            </a:endParaRPr>
          </a:p>
        </p:txBody>
      </p:sp>
      <p:sp>
        <p:nvSpPr>
          <p:cNvPr id="14" name="Text Box 28"/>
          <p:cNvSpPr txBox="1"/>
          <p:nvPr/>
        </p:nvSpPr>
        <p:spPr>
          <a:xfrm>
            <a:off x="2498726" y="2346322"/>
            <a:ext cx="1576072" cy="1569660"/>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1" i="0" u="none" strike="noStrike" kern="1200" cap="none" spc="0" baseline="0" dirty="0">
              <a:solidFill>
                <a:srgbClr val="000000"/>
              </a:solidFill>
              <a:effectLst>
                <a:outerShdw dist="38096" dir="2700000">
                  <a:srgbClr val="C0C0C0"/>
                </a:outerShdw>
              </a:effectLst>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dirty="0">
                <a:solidFill>
                  <a:srgbClr val="000000"/>
                </a:solidFill>
                <a:effectLst>
                  <a:outerShdw dist="38096" dir="2700000">
                    <a:srgbClr val="C0C0C0"/>
                  </a:outerShdw>
                </a:effectLst>
                <a:uFillTx/>
                <a:latin typeface="Arial" pitchFamily="34"/>
                <a:cs typeface="Arial" pitchFamily="34"/>
              </a:rPr>
              <a:t>Confrontation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dirty="0">
                <a:solidFill>
                  <a:srgbClr val="000000"/>
                </a:solidFill>
                <a:effectLst>
                  <a:outerShdw dist="38096" dir="2700000">
                    <a:srgbClr val="C0C0C0"/>
                  </a:outerShdw>
                </a:effectLst>
                <a:uFillTx/>
                <a:latin typeface="Arial" pitchFamily="34"/>
                <a:cs typeface="Arial" pitchFamily="34"/>
              </a:rPr>
              <a:t>Authoritarian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dirty="0">
                <a:solidFill>
                  <a:srgbClr val="000000"/>
                </a:solidFill>
                <a:effectLst>
                  <a:outerShdw dist="38096" dir="2700000">
                    <a:srgbClr val="C0C0C0"/>
                  </a:outerShdw>
                </a:effectLst>
                <a:uFillTx/>
                <a:latin typeface="Arial" pitchFamily="34"/>
                <a:cs typeface="Arial" pitchFamily="34"/>
              </a:rPr>
              <a:t>Win-Lose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dirty="0">
                <a:solidFill>
                  <a:srgbClr val="000000"/>
                </a:solidFill>
                <a:effectLst>
                  <a:outerShdw dist="38096" dir="2700000">
                    <a:srgbClr val="C0C0C0"/>
                  </a:outerShdw>
                </a:effectLst>
                <a:uFillTx/>
                <a:latin typeface="Arial" pitchFamily="34"/>
                <a:cs typeface="Arial" pitchFamily="34"/>
              </a:rPr>
              <a:t>Stigmatizing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dirty="0">
              <a:solidFill>
                <a:srgbClr val="000000"/>
              </a:solidFill>
              <a:uFillTx/>
              <a:latin typeface="Arial" pitchFamily="34"/>
              <a:cs typeface="Arial" pitchFamily="34"/>
            </a:endParaRPr>
          </a:p>
        </p:txBody>
      </p:sp>
      <p:sp>
        <p:nvSpPr>
          <p:cNvPr id="15" name="Text Box 29"/>
          <p:cNvSpPr txBox="1"/>
          <p:nvPr/>
        </p:nvSpPr>
        <p:spPr>
          <a:xfrm>
            <a:off x="4787898" y="2276471"/>
            <a:ext cx="1403347" cy="1803397"/>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dirty="0">
                <a:solidFill>
                  <a:srgbClr val="000000"/>
                </a:solidFill>
                <a:effectLst>
                  <a:outerShdw dist="38096" dir="2700000">
                    <a:srgbClr val="C0C0C0"/>
                  </a:outerShdw>
                </a:effectLst>
                <a:uFillTx/>
                <a:latin typeface="Arial" pitchFamily="34"/>
                <a:cs typeface="Arial" pitchFamily="34"/>
              </a:rPr>
              <a:t>Consistent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dirty="0">
                <a:solidFill>
                  <a:srgbClr val="000000"/>
                </a:solidFill>
                <a:effectLst>
                  <a:outerShdw dist="38096" dir="2700000">
                    <a:srgbClr val="C0C0C0"/>
                  </a:outerShdw>
                </a:effectLst>
                <a:uFillTx/>
                <a:latin typeface="Arial" pitchFamily="34"/>
                <a:cs typeface="Arial" pitchFamily="34"/>
              </a:rPr>
              <a:t>Responsive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dirty="0">
                <a:solidFill>
                  <a:srgbClr val="000000"/>
                </a:solidFill>
                <a:effectLst>
                  <a:outerShdw dist="38096" dir="2700000">
                    <a:srgbClr val="C0C0C0"/>
                  </a:outerShdw>
                </a:effectLst>
                <a:uFillTx/>
                <a:latin typeface="Arial" pitchFamily="34"/>
                <a:cs typeface="Arial" pitchFamily="34"/>
              </a:rPr>
              <a:t>Flexible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dirty="0">
                <a:solidFill>
                  <a:srgbClr val="000000"/>
                </a:solidFill>
                <a:effectLst>
                  <a:outerShdw dist="38096" dir="2700000">
                    <a:srgbClr val="C0C0C0"/>
                  </a:outerShdw>
                </a:effectLst>
                <a:uFillTx/>
                <a:latin typeface="Arial" pitchFamily="34"/>
                <a:cs typeface="Arial" pitchFamily="34"/>
              </a:rPr>
              <a:t>Accountable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dirty="0">
                <a:solidFill>
                  <a:srgbClr val="000000"/>
                </a:solidFill>
                <a:effectLst>
                  <a:outerShdw dist="38096" dir="2700000">
                    <a:srgbClr val="C0C0C0"/>
                  </a:outerShdw>
                </a:effectLst>
                <a:uFillTx/>
                <a:latin typeface="Arial" pitchFamily="34"/>
                <a:cs typeface="Arial" pitchFamily="34"/>
              </a:rPr>
              <a:t>Responsible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dirty="0">
                <a:solidFill>
                  <a:srgbClr val="000000"/>
                </a:solidFill>
                <a:effectLst>
                  <a:outerShdw dist="38096" dir="2700000">
                    <a:srgbClr val="C0C0C0"/>
                  </a:outerShdw>
                </a:effectLst>
                <a:uFillTx/>
                <a:latin typeface="Arial" pitchFamily="34"/>
                <a:cs typeface="Arial" pitchFamily="34"/>
              </a:rPr>
              <a:t>Cooperation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dirty="0">
                <a:solidFill>
                  <a:srgbClr val="000000"/>
                </a:solidFill>
                <a:effectLst>
                  <a:outerShdw dist="38096" dir="2700000">
                    <a:srgbClr val="C0C0C0"/>
                  </a:outerShdw>
                </a:effectLst>
                <a:uFillTx/>
                <a:latin typeface="Arial" pitchFamily="34"/>
                <a:cs typeface="Arial" pitchFamily="34"/>
              </a:rPr>
              <a:t>Negotiation</a:t>
            </a:r>
          </a:p>
        </p:txBody>
      </p:sp>
      <p:sp>
        <p:nvSpPr>
          <p:cNvPr id="16" name="Text Box 30"/>
          <p:cNvSpPr txBox="1"/>
          <p:nvPr/>
        </p:nvSpPr>
        <p:spPr>
          <a:xfrm>
            <a:off x="2700342" y="4076696"/>
            <a:ext cx="1143262" cy="1323439"/>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1" i="0" u="none" strike="noStrike" kern="1200" cap="none" spc="0" baseline="0" dirty="0">
              <a:solidFill>
                <a:srgbClr val="000000"/>
              </a:solidFill>
              <a:effectLst>
                <a:outerShdw dist="38096" dir="2700000">
                  <a:srgbClr val="C0C0C0"/>
                </a:outerShdw>
              </a:effectLst>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dirty="0">
                <a:solidFill>
                  <a:srgbClr val="000000"/>
                </a:solidFill>
                <a:effectLst>
                  <a:outerShdw dist="38096" dir="2700000">
                    <a:srgbClr val="C0C0C0"/>
                  </a:outerShdw>
                </a:effectLst>
                <a:uFillTx/>
                <a:latin typeface="Arial" pitchFamily="34"/>
                <a:cs typeface="Arial" pitchFamily="34"/>
              </a:rPr>
              <a:t>Uncaring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dirty="0">
                <a:solidFill>
                  <a:srgbClr val="000000"/>
                </a:solidFill>
                <a:effectLst>
                  <a:outerShdw dist="38096" dir="2700000">
                    <a:srgbClr val="C0C0C0"/>
                  </a:outerShdw>
                </a:effectLst>
                <a:uFillTx/>
                <a:latin typeface="Arial" pitchFamily="34"/>
                <a:cs typeface="Arial" pitchFamily="34"/>
              </a:rPr>
              <a:t>Tired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dirty="0" smtClean="0">
                <a:solidFill>
                  <a:srgbClr val="000000"/>
                </a:solidFill>
                <a:effectLst>
                  <a:outerShdw dist="38096" dir="2700000">
                    <a:srgbClr val="C0C0C0"/>
                  </a:outerShdw>
                </a:effectLst>
                <a:uFillTx/>
                <a:latin typeface="Arial" pitchFamily="34"/>
                <a:cs typeface="Arial" pitchFamily="34"/>
              </a:rPr>
              <a:t>Burnt </a:t>
            </a:r>
            <a:r>
              <a:rPr lang="en-US" sz="1600" b="1" i="0" u="none" strike="noStrike" kern="1200" cap="none" spc="0" baseline="0" dirty="0">
                <a:solidFill>
                  <a:srgbClr val="000000"/>
                </a:solidFill>
                <a:effectLst>
                  <a:outerShdw dist="38096" dir="2700000">
                    <a:srgbClr val="C0C0C0"/>
                  </a:outerShdw>
                </a:effectLst>
                <a:uFillTx/>
                <a:latin typeface="Arial" pitchFamily="34"/>
                <a:cs typeface="Arial" pitchFamily="34"/>
              </a:rPr>
              <a:t>Out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dirty="0">
                <a:solidFill>
                  <a:srgbClr val="000000"/>
                </a:solidFill>
                <a:effectLst>
                  <a:outerShdw dist="38096" dir="2700000">
                    <a:srgbClr val="C0C0C0"/>
                  </a:outerShdw>
                </a:effectLst>
                <a:uFillTx/>
                <a:latin typeface="Arial" pitchFamily="34"/>
                <a:cs typeface="Arial" pitchFamily="34"/>
              </a:rPr>
              <a:t>Given Up </a:t>
            </a:r>
          </a:p>
        </p:txBody>
      </p:sp>
      <p:sp>
        <p:nvSpPr>
          <p:cNvPr id="17" name="Text Box 31"/>
          <p:cNvSpPr txBox="1"/>
          <p:nvPr/>
        </p:nvSpPr>
        <p:spPr>
          <a:xfrm>
            <a:off x="4716466" y="4076696"/>
            <a:ext cx="2081210" cy="1558923"/>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dirty="0">
                <a:solidFill>
                  <a:srgbClr val="000000"/>
                </a:solidFill>
                <a:effectLst>
                  <a:outerShdw dist="38096" dir="2700000">
                    <a:srgbClr val="C0C0C0"/>
                  </a:outerShdw>
                </a:effectLst>
                <a:uFillTx/>
                <a:latin typeface="Arial" pitchFamily="34"/>
                <a:cs typeface="Arial" pitchFamily="34"/>
              </a:rPr>
              <a:t>Chaotic</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dirty="0">
                <a:solidFill>
                  <a:srgbClr val="000000"/>
                </a:solidFill>
                <a:effectLst>
                  <a:outerShdw dist="38096" dir="2700000">
                    <a:srgbClr val="C0C0C0"/>
                  </a:outerShdw>
                </a:effectLst>
                <a:uFillTx/>
                <a:latin typeface="Arial" pitchFamily="34"/>
                <a:cs typeface="Arial" pitchFamily="34"/>
              </a:rPr>
              <a:t>Inconsistent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dirty="0">
                <a:solidFill>
                  <a:srgbClr val="000000"/>
                </a:solidFill>
                <a:effectLst>
                  <a:outerShdw dist="38096" dir="2700000">
                    <a:srgbClr val="C0C0C0"/>
                  </a:outerShdw>
                </a:effectLst>
                <a:uFillTx/>
                <a:latin typeface="Arial" pitchFamily="34"/>
                <a:cs typeface="Arial" pitchFamily="34"/>
              </a:rPr>
              <a:t>Excusing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dirty="0">
                <a:solidFill>
                  <a:srgbClr val="000000"/>
                </a:solidFill>
                <a:effectLst>
                  <a:outerShdw dist="38096" dir="2700000">
                    <a:srgbClr val="C0C0C0"/>
                  </a:outerShdw>
                </a:effectLst>
                <a:uFillTx/>
                <a:latin typeface="Arial" pitchFamily="34"/>
                <a:cs typeface="Arial" pitchFamily="34"/>
              </a:rPr>
              <a:t>Giving In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dirty="0">
                <a:solidFill>
                  <a:srgbClr val="000000"/>
                </a:solidFill>
                <a:effectLst>
                  <a:outerShdw dist="38096" dir="2700000">
                    <a:srgbClr val="C0C0C0"/>
                  </a:outerShdw>
                </a:effectLst>
                <a:uFillTx/>
                <a:latin typeface="Arial" pitchFamily="34"/>
                <a:cs typeface="Arial" pitchFamily="34"/>
              </a:rPr>
              <a:t>Blurred Boundaries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dirty="0">
                <a:solidFill>
                  <a:srgbClr val="000000"/>
                </a:solidFill>
                <a:effectLst>
                  <a:outerShdw dist="38096" dir="2700000">
                    <a:srgbClr val="C0C0C0"/>
                  </a:outerShdw>
                </a:effectLst>
                <a:uFillTx/>
                <a:latin typeface="Arial" pitchFamily="34"/>
                <a:cs typeface="Arial" pitchFamily="34"/>
              </a:rPr>
              <a:t>Rescuing</a:t>
            </a:r>
          </a:p>
        </p:txBody>
      </p:sp>
    </p:spTree>
    <p:extLst>
      <p:ext uri="{BB962C8B-B14F-4D97-AF65-F5344CB8AC3E}">
        <p14:creationId xmlns:p14="http://schemas.microsoft.com/office/powerpoint/2010/main" val="952554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oup 2"/>
          <p:cNvPicPr>
            <a:picLocks noChangeAspect="1"/>
          </p:cNvPicPr>
          <p:nvPr/>
        </p:nvPicPr>
        <p:blipFill>
          <a:blip r:embed="rId3"/>
          <a:stretch>
            <a:fillRect/>
          </a:stretch>
        </p:blipFill>
        <p:spPr>
          <a:xfrm>
            <a:off x="2411760" y="1287016"/>
            <a:ext cx="4392613" cy="2286000"/>
          </a:xfrm>
          <a:prstGeom prst="rect">
            <a:avLst/>
          </a:prstGeom>
        </p:spPr>
      </p:pic>
      <p:sp>
        <p:nvSpPr>
          <p:cNvPr id="3" name="Rectangle 10"/>
          <p:cNvSpPr/>
          <p:nvPr/>
        </p:nvSpPr>
        <p:spPr>
          <a:xfrm>
            <a:off x="661989" y="1773241"/>
            <a:ext cx="1073148" cy="519114"/>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2800" b="1" i="0" u="none" strike="noStrike" kern="1200" cap="none" spc="0" baseline="0">
                <a:solidFill>
                  <a:srgbClr val="00CC00"/>
                </a:solidFill>
                <a:uFillTx/>
                <a:latin typeface="Arial" pitchFamily="34"/>
              </a:rPr>
              <a:t>HIGH</a:t>
            </a:r>
            <a:endParaRPr lang="en-GB" sz="2400" b="0" i="0" u="none" strike="noStrike" kern="1200" cap="none" spc="0" baseline="0">
              <a:solidFill>
                <a:srgbClr val="00CC00"/>
              </a:solidFill>
              <a:uFillTx/>
              <a:latin typeface="Arial" pitchFamily="34"/>
            </a:endParaRPr>
          </a:p>
        </p:txBody>
      </p:sp>
      <p:sp>
        <p:nvSpPr>
          <p:cNvPr id="4" name="Rectangle 11"/>
          <p:cNvSpPr/>
          <p:nvPr/>
        </p:nvSpPr>
        <p:spPr>
          <a:xfrm>
            <a:off x="395285" y="5589590"/>
            <a:ext cx="1408111" cy="519114"/>
          </a:xfrm>
          <a:prstGeom prst="rect">
            <a:avLst/>
          </a:prstGeom>
          <a:noFill/>
          <a:ln>
            <a:noFill/>
            <a:prstDash val="solid"/>
          </a:ln>
        </p:spPr>
        <p:txBody>
          <a:bodyPr vert="horz" wrap="none" lIns="91440" tIns="45720" rIns="91440" bIns="45720" anchor="t" anchorCtr="1" compatLnSpc="1">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2800" b="1" i="0" u="none" strike="noStrike" kern="1200" cap="none" spc="0" baseline="0">
                <a:solidFill>
                  <a:srgbClr val="009999"/>
                </a:solidFill>
                <a:uFillTx/>
                <a:latin typeface="Arial" pitchFamily="34"/>
              </a:rPr>
              <a:t>   </a:t>
            </a:r>
            <a:r>
              <a:rPr lang="en-GB" sz="2800" b="1" i="0" u="none" strike="noStrike" kern="1200" cap="none" spc="0" baseline="0">
                <a:solidFill>
                  <a:srgbClr val="00CC00"/>
                </a:solidFill>
                <a:uFillTx/>
                <a:latin typeface="Arial" pitchFamily="34"/>
              </a:rPr>
              <a:t>LOW </a:t>
            </a:r>
            <a:endParaRPr lang="en-GB" sz="2400" b="0" i="0" u="none" strike="noStrike" kern="1200" cap="none" spc="0" baseline="0">
              <a:solidFill>
                <a:srgbClr val="00CC00"/>
              </a:solidFill>
              <a:uFillTx/>
              <a:latin typeface="Arial" pitchFamily="34"/>
            </a:endParaRPr>
          </a:p>
        </p:txBody>
      </p:sp>
      <p:sp>
        <p:nvSpPr>
          <p:cNvPr id="5" name="Rectangle 12"/>
          <p:cNvSpPr/>
          <p:nvPr/>
        </p:nvSpPr>
        <p:spPr>
          <a:xfrm>
            <a:off x="6557967" y="5646740"/>
            <a:ext cx="169858" cy="457200"/>
          </a:xfrm>
          <a:prstGeom prst="rect">
            <a:avLst/>
          </a:prstGeom>
          <a:noFill/>
          <a:ln>
            <a:noFill/>
            <a:prstDash val="solid"/>
          </a:ln>
        </p:spPr>
        <p:txBody>
          <a:bodyPr vert="horz" wrap="none" lIns="91440" tIns="45720" rIns="91440" bIns="45720" anchor="t" anchorCtr="1" compatLnSpc="1">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Arial" pitchFamily="34"/>
            </a:endParaRPr>
          </a:p>
        </p:txBody>
      </p:sp>
      <p:sp>
        <p:nvSpPr>
          <p:cNvPr id="6" name="Rectangle 13"/>
          <p:cNvSpPr/>
          <p:nvPr/>
        </p:nvSpPr>
        <p:spPr>
          <a:xfrm>
            <a:off x="7092945" y="5661022"/>
            <a:ext cx="1073148" cy="519114"/>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2800" b="1" i="0" u="none" strike="noStrike" kern="1200" cap="none" spc="0" baseline="0">
                <a:solidFill>
                  <a:srgbClr val="00CC00"/>
                </a:solidFill>
                <a:uFillTx/>
                <a:latin typeface="Arial" pitchFamily="34"/>
              </a:rPr>
              <a:t>HIGH</a:t>
            </a:r>
            <a:endParaRPr lang="en-GB" sz="2400" b="0" i="0" u="none" strike="noStrike" kern="1200" cap="none" spc="0" baseline="0">
              <a:solidFill>
                <a:srgbClr val="00CC00"/>
              </a:solidFill>
              <a:uFillTx/>
              <a:latin typeface="Arial" pitchFamily="34"/>
            </a:endParaRPr>
          </a:p>
        </p:txBody>
      </p:sp>
      <p:sp>
        <p:nvSpPr>
          <p:cNvPr id="7" name="Rectangle 14"/>
          <p:cNvSpPr/>
          <p:nvPr/>
        </p:nvSpPr>
        <p:spPr>
          <a:xfrm>
            <a:off x="0" y="2924178"/>
            <a:ext cx="2181228" cy="519114"/>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2800" b="1" i="0" u="none" strike="noStrike" kern="1200" cap="none" spc="0" baseline="0">
                <a:solidFill>
                  <a:srgbClr val="333399"/>
                </a:solidFill>
                <a:effectLst>
                  <a:outerShdw dist="38096" dir="2700000">
                    <a:srgbClr val="C0C0C0"/>
                  </a:outerShdw>
                </a:effectLst>
                <a:uFillTx/>
                <a:latin typeface="Arial" pitchFamily="34"/>
              </a:rPr>
              <a:t>  </a:t>
            </a:r>
            <a:r>
              <a:rPr lang="en-GB" sz="2800" b="1" i="0" u="sng" strike="noStrike" kern="1200" cap="none" spc="0" baseline="0">
                <a:solidFill>
                  <a:srgbClr val="333399"/>
                </a:solidFill>
                <a:effectLst>
                  <a:outerShdw dist="38096" dir="2700000">
                    <a:srgbClr val="C0C0C0"/>
                  </a:outerShdw>
                </a:effectLst>
                <a:uFillTx/>
                <a:latin typeface="Arial" pitchFamily="34"/>
              </a:rPr>
              <a:t>Challenge</a:t>
            </a:r>
            <a:endParaRPr lang="en-GB" sz="2400" b="0" i="0" u="none" strike="noStrike" kern="1200" cap="none" spc="0" baseline="0">
              <a:solidFill>
                <a:srgbClr val="000000"/>
              </a:solidFill>
              <a:uFillTx/>
              <a:latin typeface="Arial" pitchFamily="34"/>
            </a:endParaRPr>
          </a:p>
        </p:txBody>
      </p:sp>
      <p:sp>
        <p:nvSpPr>
          <p:cNvPr id="8" name="Rectangle 15"/>
          <p:cNvSpPr/>
          <p:nvPr/>
        </p:nvSpPr>
        <p:spPr>
          <a:xfrm>
            <a:off x="1908179" y="5516566"/>
            <a:ext cx="4854577" cy="884233"/>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2800" b="1" i="0" u="sng" strike="noStrike" kern="1200" cap="none" spc="0" baseline="0">
                <a:solidFill>
                  <a:srgbClr val="333399"/>
                </a:solidFill>
                <a:effectLst>
                  <a:outerShdw dist="38096" dir="2700000">
                    <a:srgbClr val="C0C0C0"/>
                  </a:outerShdw>
                </a:effectLst>
                <a:uFillTx/>
                <a:latin typeface="Arial" pitchFamily="34"/>
              </a:rPr>
              <a:t>Suppor</a:t>
            </a:r>
            <a:r>
              <a:rPr lang="en-GB" sz="2800" b="0" i="0" u="sng" strike="noStrike" kern="1200" cap="none" spc="0" baseline="0">
                <a:solidFill>
                  <a:srgbClr val="333399"/>
                </a:solidFill>
                <a:uFillTx/>
                <a:latin typeface="Arial" pitchFamily="34"/>
              </a:rPr>
              <a:t>t</a:t>
            </a:r>
            <a:r>
              <a:rPr lang="en-GB" sz="2800" b="0" i="0" u="sng" strike="noStrike" kern="1200" cap="none" spc="0" baseline="0">
                <a:solidFill>
                  <a:srgbClr val="000000"/>
                </a:solidFill>
                <a:uFillTx/>
                <a:latin typeface="Arial" pitchFamily="34"/>
              </a:rPr>
              <a:t>  </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2400" b="0" i="0" u="sng" strike="noStrike" kern="1200" cap="none" spc="0" baseline="0">
                <a:solidFill>
                  <a:srgbClr val="000000"/>
                </a:solidFill>
                <a:uFillTx/>
                <a:latin typeface="Arial" pitchFamily="34"/>
              </a:rPr>
              <a:t>(Encouragement, Nurture)</a:t>
            </a:r>
            <a:endParaRPr lang="en-GB" sz="2400" b="0" i="0" u="none" strike="noStrike" kern="1200" cap="none" spc="0" baseline="0">
              <a:solidFill>
                <a:srgbClr val="000000"/>
              </a:solidFill>
              <a:uFillTx/>
              <a:latin typeface="Arial" pitchFamily="34"/>
            </a:endParaRPr>
          </a:p>
        </p:txBody>
      </p:sp>
      <p:sp>
        <p:nvSpPr>
          <p:cNvPr id="9" name="Line 16"/>
          <p:cNvSpPr/>
          <p:nvPr/>
        </p:nvSpPr>
        <p:spPr>
          <a:xfrm flipV="1">
            <a:off x="1116016" y="4149720"/>
            <a:ext cx="0" cy="121919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63495">
            <a:solidFill>
              <a:srgbClr val="CC99FF"/>
            </a:solidFill>
            <a:prstDash val="solid"/>
            <a:roun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rial" pitchFamily="34"/>
            </a:endParaRPr>
          </a:p>
        </p:txBody>
      </p:sp>
      <p:sp>
        <p:nvSpPr>
          <p:cNvPr id="10" name="Line 17"/>
          <p:cNvSpPr/>
          <p:nvPr/>
        </p:nvSpPr>
        <p:spPr>
          <a:xfrm>
            <a:off x="1116016" y="2276471"/>
            <a:ext cx="0" cy="76199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63495">
            <a:solidFill>
              <a:srgbClr val="CC99FF"/>
            </a:solidFill>
            <a:prstDash val="solid"/>
            <a:round/>
            <a:headEnd type="arrow"/>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rial" pitchFamily="34"/>
            </a:endParaRPr>
          </a:p>
        </p:txBody>
      </p:sp>
      <p:sp>
        <p:nvSpPr>
          <p:cNvPr id="11" name="Line 18"/>
          <p:cNvSpPr/>
          <p:nvPr/>
        </p:nvSpPr>
        <p:spPr>
          <a:xfrm>
            <a:off x="1758948" y="6019796"/>
            <a:ext cx="1828800"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63495">
            <a:solidFill>
              <a:srgbClr val="CC99FF"/>
            </a:solidFill>
            <a:prstDash val="solid"/>
            <a:roun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rial" pitchFamily="34"/>
            </a:endParaRPr>
          </a:p>
        </p:txBody>
      </p:sp>
      <p:sp>
        <p:nvSpPr>
          <p:cNvPr id="12" name="Line 19"/>
          <p:cNvSpPr/>
          <p:nvPr/>
        </p:nvSpPr>
        <p:spPr>
          <a:xfrm>
            <a:off x="5105396" y="6019796"/>
            <a:ext cx="1928817"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63495">
            <a:solidFill>
              <a:srgbClr val="CC99FF"/>
            </a:solidFill>
            <a:prstDash val="solid"/>
            <a:round/>
            <a:tailEnd type="arrow"/>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rial" pitchFamily="34"/>
            </a:endParaRPr>
          </a:p>
        </p:txBody>
      </p:sp>
      <p:sp>
        <p:nvSpPr>
          <p:cNvPr id="13" name="Rectangle 20"/>
          <p:cNvSpPr txBox="1">
            <a:spLocks noGrp="1"/>
          </p:cNvSpPr>
          <p:nvPr>
            <p:ph type="title"/>
          </p:nvPr>
        </p:nvSpPr>
        <p:spPr>
          <a:xfrm>
            <a:off x="250829" y="-242892"/>
            <a:ext cx="8686800" cy="1752603"/>
          </a:xfrm>
        </p:spPr>
        <p:txBody>
          <a:bodyPr lIns="92070" tIns="46040" rIns="92070" bIns="46040"/>
          <a:lstStyle/>
          <a:p>
            <a:pPr lvl="0"/>
            <a:r>
              <a:rPr lang="en-GB" b="1" dirty="0" smtClean="0">
                <a:solidFill>
                  <a:srgbClr val="333399"/>
                </a:solidFill>
              </a:rPr>
              <a:t>Pupils Feedback  </a:t>
            </a:r>
            <a:endParaRPr lang="en-GB" b="1" dirty="0">
              <a:solidFill>
                <a:srgbClr val="333399"/>
              </a:solidFill>
            </a:endParaRPr>
          </a:p>
        </p:txBody>
      </p:sp>
      <p:sp>
        <p:nvSpPr>
          <p:cNvPr id="14" name="Text Box 21"/>
          <p:cNvSpPr txBox="1"/>
          <p:nvPr/>
        </p:nvSpPr>
        <p:spPr>
          <a:xfrm>
            <a:off x="5165729" y="2784476"/>
            <a:ext cx="184151" cy="457200"/>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Times New Roman" pitchFamily="18"/>
            </a:endParaRPr>
          </a:p>
        </p:txBody>
      </p:sp>
      <p:sp>
        <p:nvSpPr>
          <p:cNvPr id="15" name="Text Box 22"/>
          <p:cNvSpPr txBox="1"/>
          <p:nvPr/>
        </p:nvSpPr>
        <p:spPr>
          <a:xfrm>
            <a:off x="7223129" y="2784476"/>
            <a:ext cx="184151" cy="457200"/>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Times New Roman" pitchFamily="18"/>
            </a:endParaRPr>
          </a:p>
        </p:txBody>
      </p:sp>
      <p:sp>
        <p:nvSpPr>
          <p:cNvPr id="16" name="Rectangle 23"/>
          <p:cNvSpPr/>
          <p:nvPr/>
        </p:nvSpPr>
        <p:spPr>
          <a:xfrm>
            <a:off x="2411409" y="3500442"/>
            <a:ext cx="4392613" cy="2017715"/>
          </a:xfrm>
          <a:prstGeom prst="rect">
            <a:avLst/>
          </a:prstGeom>
          <a:noFill/>
          <a:ln w="9528">
            <a:solidFill>
              <a:srgbClr val="000000"/>
            </a:solidFill>
            <a:prstDash val="solid"/>
            <a:miter/>
          </a:ln>
        </p:spPr>
        <p:txBody>
          <a:bodyPr vert="horz" wrap="non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1" i="0" u="none" strike="noStrike" kern="1200" cap="none" spc="0" baseline="0">
              <a:solidFill>
                <a:srgbClr val="000000"/>
              </a:solidFill>
              <a:uFillTx/>
              <a:latin typeface="Arial" pitchFamily="34"/>
            </a:endParaRPr>
          </a:p>
        </p:txBody>
      </p:sp>
      <p:sp>
        <p:nvSpPr>
          <p:cNvPr id="17" name="Line 24"/>
          <p:cNvSpPr/>
          <p:nvPr/>
        </p:nvSpPr>
        <p:spPr>
          <a:xfrm>
            <a:off x="4643442" y="3429000"/>
            <a:ext cx="0" cy="208756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9528">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rial" pitchFamily="34"/>
            </a:endParaRPr>
          </a:p>
        </p:txBody>
      </p:sp>
      <p:sp>
        <p:nvSpPr>
          <p:cNvPr id="18" name="Text Box 25"/>
          <p:cNvSpPr txBox="1"/>
          <p:nvPr/>
        </p:nvSpPr>
        <p:spPr>
          <a:xfrm>
            <a:off x="2627307" y="3573016"/>
            <a:ext cx="1800225" cy="160496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0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000000"/>
                </a:solidFill>
                <a:uFillTx/>
                <a:latin typeface="Arial" pitchFamily="34"/>
              </a:rPr>
              <a:t>Stagnation</a:t>
            </a:r>
          </a:p>
          <a:p>
            <a:pPr marL="0" marR="0" lvl="0" indent="0" algn="l" defTabSz="914400" rtl="0" fontAlgn="auto" hangingPunct="1">
              <a:lnSpc>
                <a:spcPct val="100000"/>
              </a:lnSpc>
              <a:spcBef>
                <a:spcPts val="10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000000"/>
                </a:solidFill>
                <a:uFillTx/>
                <a:latin typeface="Arial" pitchFamily="34"/>
              </a:rPr>
              <a:t>Disinterest</a:t>
            </a:r>
          </a:p>
          <a:p>
            <a:pPr marL="0" marR="0" lvl="0" indent="0" algn="l" defTabSz="914400" rtl="0" fontAlgn="auto" hangingPunct="1">
              <a:lnSpc>
                <a:spcPct val="100000"/>
              </a:lnSpc>
              <a:spcBef>
                <a:spcPts val="10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000000"/>
                </a:solidFill>
                <a:uFillTx/>
                <a:latin typeface="Arial" pitchFamily="34"/>
              </a:rPr>
              <a:t>Demotivation</a:t>
            </a:r>
          </a:p>
          <a:p>
            <a:pPr marL="0" marR="0" lvl="0" indent="0" algn="l" defTabSz="914400" rtl="0" fontAlgn="auto" hangingPunct="1">
              <a:lnSpc>
                <a:spcPct val="100000"/>
              </a:lnSpc>
              <a:spcBef>
                <a:spcPts val="10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000000"/>
                </a:solidFill>
                <a:uFillTx/>
                <a:latin typeface="Arial" pitchFamily="34"/>
              </a:rPr>
              <a:t>Disruption</a:t>
            </a:r>
          </a:p>
        </p:txBody>
      </p:sp>
      <p:sp>
        <p:nvSpPr>
          <p:cNvPr id="19" name="Text Box 26"/>
          <p:cNvSpPr txBox="1"/>
          <p:nvPr/>
        </p:nvSpPr>
        <p:spPr>
          <a:xfrm>
            <a:off x="4716466" y="3500442"/>
            <a:ext cx="2011359" cy="1528624"/>
          </a:xfrm>
          <a:prstGeom prst="rect">
            <a:avLst/>
          </a:prstGeom>
          <a:noFill/>
          <a:ln>
            <a:noFill/>
          </a:ln>
        </p:spPr>
        <p:txBody>
          <a:bodyPr vert="horz" wrap="square" lIns="91440" tIns="45720" rIns="91440" bIns="45720" anchor="t" anchorCtr="0" compatLnSpc="1">
            <a:spAutoFit/>
          </a:bodyPr>
          <a:lstStyle/>
          <a:p>
            <a:pPr lvl="0">
              <a:spcBef>
                <a:spcPts val="100"/>
              </a:spcBef>
              <a:defRPr sz="1800" b="0" i="0" u="none" strike="noStrike" kern="0" cap="none" spc="0" baseline="0">
                <a:solidFill>
                  <a:srgbClr val="000000"/>
                </a:solidFill>
                <a:uFillTx/>
              </a:defRPr>
            </a:pPr>
            <a:r>
              <a:rPr lang="en-GB" dirty="0">
                <a:solidFill>
                  <a:srgbClr val="000000"/>
                </a:solidFill>
                <a:latin typeface="Arial" pitchFamily="34"/>
              </a:rPr>
              <a:t>Over dependence</a:t>
            </a:r>
          </a:p>
          <a:p>
            <a:pPr lvl="0">
              <a:spcBef>
                <a:spcPts val="100"/>
              </a:spcBef>
              <a:defRPr sz="1800" b="0" i="0" u="none" strike="noStrike" kern="0" cap="none" spc="0" baseline="0">
                <a:solidFill>
                  <a:srgbClr val="000000"/>
                </a:solidFill>
                <a:uFillTx/>
              </a:defRPr>
            </a:pPr>
            <a:r>
              <a:rPr lang="en-GB" dirty="0">
                <a:solidFill>
                  <a:srgbClr val="000000"/>
                </a:solidFill>
                <a:latin typeface="Arial" pitchFamily="34"/>
              </a:rPr>
              <a:t>Ineffective</a:t>
            </a:r>
          </a:p>
          <a:p>
            <a:pPr lvl="0">
              <a:spcBef>
                <a:spcPts val="100"/>
              </a:spcBef>
              <a:defRPr sz="1800" b="0" i="0" u="none" strike="noStrike" kern="0" cap="none" spc="0" baseline="0">
                <a:solidFill>
                  <a:srgbClr val="000000"/>
                </a:solidFill>
                <a:uFillTx/>
              </a:defRPr>
            </a:pPr>
            <a:r>
              <a:rPr lang="en-GB" dirty="0">
                <a:solidFill>
                  <a:srgbClr val="000000"/>
                </a:solidFill>
                <a:latin typeface="Arial" pitchFamily="34"/>
              </a:rPr>
              <a:t>Reliance</a:t>
            </a:r>
          </a:p>
          <a:p>
            <a:pPr lvl="0">
              <a:spcBef>
                <a:spcPts val="100"/>
              </a:spcBef>
              <a:defRPr sz="1800" b="0" i="0" u="none" strike="noStrike" kern="0" cap="none" spc="0" baseline="0">
                <a:solidFill>
                  <a:srgbClr val="000000"/>
                </a:solidFill>
                <a:uFillTx/>
              </a:defRPr>
            </a:pPr>
            <a:r>
              <a:rPr lang="en-GB" dirty="0">
                <a:solidFill>
                  <a:srgbClr val="000000"/>
                </a:solidFill>
                <a:latin typeface="Arial" pitchFamily="34"/>
              </a:rPr>
              <a:t>Uncertainty</a:t>
            </a:r>
          </a:p>
          <a:p>
            <a:pPr marL="0" marR="0" lvl="0" indent="0" algn="l" defTabSz="914400" rtl="0" fontAlgn="auto" hangingPunct="1">
              <a:lnSpc>
                <a:spcPct val="100000"/>
              </a:lnSpc>
              <a:spcBef>
                <a:spcPts val="10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Arial" pitchFamily="34"/>
            </a:endParaRPr>
          </a:p>
        </p:txBody>
      </p:sp>
      <p:sp>
        <p:nvSpPr>
          <p:cNvPr id="23" name="Text Box 26"/>
          <p:cNvSpPr txBox="1"/>
          <p:nvPr/>
        </p:nvSpPr>
        <p:spPr>
          <a:xfrm>
            <a:off x="2634851" y="1383131"/>
            <a:ext cx="1905793" cy="1818447"/>
          </a:xfrm>
          <a:prstGeom prst="rect">
            <a:avLst/>
          </a:prstGeom>
          <a:solidFill>
            <a:schemeClr val="bg1"/>
          </a:solidFill>
          <a:ln>
            <a:noFill/>
          </a:ln>
        </p:spPr>
        <p:txBody>
          <a:bodyPr vert="horz" wrap="square" lIns="91440" tIns="45720" rIns="91440" bIns="45720" anchor="t" anchorCtr="0" compatLnSpc="1">
            <a:spAutoFit/>
          </a:bodyPr>
          <a:lstStyle/>
          <a:p>
            <a:pPr lvl="0">
              <a:spcBef>
                <a:spcPts val="100"/>
              </a:spcBef>
              <a:defRPr sz="1800" b="0" i="0" u="none" strike="noStrike" kern="0" cap="none" spc="0" baseline="0">
                <a:solidFill>
                  <a:srgbClr val="000000"/>
                </a:solidFill>
                <a:uFillTx/>
              </a:defRPr>
            </a:pPr>
            <a:r>
              <a:rPr lang="en-GB" dirty="0" smtClean="0">
                <a:solidFill>
                  <a:srgbClr val="000000"/>
                </a:solidFill>
                <a:latin typeface="Arial" pitchFamily="34"/>
              </a:rPr>
              <a:t>‘Them and us </a:t>
            </a:r>
          </a:p>
          <a:p>
            <a:pPr lvl="0">
              <a:spcBef>
                <a:spcPts val="100"/>
              </a:spcBef>
              <a:defRPr sz="1800" b="0" i="0" u="none" strike="noStrike" kern="0" cap="none" spc="0" baseline="0">
                <a:solidFill>
                  <a:srgbClr val="000000"/>
                </a:solidFill>
                <a:uFillTx/>
              </a:defRPr>
            </a:pPr>
            <a:r>
              <a:rPr lang="en-GB" dirty="0" smtClean="0">
                <a:solidFill>
                  <a:srgbClr val="000000"/>
                </a:solidFill>
                <a:latin typeface="Arial" pitchFamily="34"/>
              </a:rPr>
              <a:t>Frustration </a:t>
            </a:r>
          </a:p>
          <a:p>
            <a:pPr lvl="0">
              <a:spcBef>
                <a:spcPts val="100"/>
              </a:spcBef>
              <a:defRPr sz="1800" b="0" i="0" u="none" strike="noStrike" kern="0" cap="none" spc="0" baseline="0">
                <a:solidFill>
                  <a:srgbClr val="000000"/>
                </a:solidFill>
                <a:uFillTx/>
              </a:defRPr>
            </a:pPr>
            <a:r>
              <a:rPr lang="en-GB" dirty="0" smtClean="0">
                <a:solidFill>
                  <a:srgbClr val="000000"/>
                </a:solidFill>
                <a:latin typeface="Arial" pitchFamily="34"/>
              </a:rPr>
              <a:t>Inequality </a:t>
            </a:r>
          </a:p>
          <a:p>
            <a:pPr lvl="0">
              <a:spcBef>
                <a:spcPts val="100"/>
              </a:spcBef>
              <a:defRPr sz="1800" b="0" i="0" u="none" strike="noStrike" kern="0" cap="none" spc="0" baseline="0">
                <a:solidFill>
                  <a:srgbClr val="000000"/>
                </a:solidFill>
                <a:uFillTx/>
              </a:defRPr>
            </a:pPr>
            <a:r>
              <a:rPr lang="en-GB" dirty="0" smtClean="0">
                <a:solidFill>
                  <a:srgbClr val="000000"/>
                </a:solidFill>
                <a:latin typeface="Arial" pitchFamily="34"/>
              </a:rPr>
              <a:t>Marginalisation</a:t>
            </a:r>
            <a:endParaRPr lang="en-GB" dirty="0">
              <a:solidFill>
                <a:srgbClr val="000000"/>
              </a:solidFill>
              <a:latin typeface="Arial" pitchFamily="34"/>
            </a:endParaRPr>
          </a:p>
          <a:p>
            <a:pPr lvl="0">
              <a:spcBef>
                <a:spcPts val="100"/>
              </a:spcBef>
              <a:defRPr sz="1800" b="0" i="0" u="none" strike="noStrike" kern="0" cap="none" spc="0" baseline="0">
                <a:solidFill>
                  <a:srgbClr val="000000"/>
                </a:solidFill>
                <a:uFillTx/>
              </a:defRPr>
            </a:pPr>
            <a:r>
              <a:rPr lang="en-GB" dirty="0" smtClean="0">
                <a:solidFill>
                  <a:srgbClr val="000000"/>
                </a:solidFill>
                <a:latin typeface="Arial" pitchFamily="34"/>
              </a:rPr>
              <a:t> </a:t>
            </a:r>
            <a:endParaRPr lang="en-GB" dirty="0">
              <a:solidFill>
                <a:srgbClr val="000000"/>
              </a:solidFill>
              <a:latin typeface="Arial" pitchFamily="34"/>
            </a:endParaRPr>
          </a:p>
          <a:p>
            <a:pPr marL="0" marR="0" lvl="0" indent="0" algn="l" defTabSz="914400" rtl="0" fontAlgn="auto" hangingPunct="1">
              <a:lnSpc>
                <a:spcPct val="100000"/>
              </a:lnSpc>
              <a:spcBef>
                <a:spcPts val="10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Arial" pitchFamily="34"/>
            </a:endParaRPr>
          </a:p>
        </p:txBody>
      </p:sp>
    </p:spTree>
    <p:extLst>
      <p:ext uri="{BB962C8B-B14F-4D97-AF65-F5344CB8AC3E}">
        <p14:creationId xmlns:p14="http://schemas.microsoft.com/office/powerpoint/2010/main" val="2427261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1556792"/>
            <a:ext cx="3636912" cy="3636912"/>
          </a:xfrm>
          <a:prstGeom prst="rect">
            <a:avLst/>
          </a:prstGeom>
        </p:spPr>
      </p:pic>
      <p:sp>
        <p:nvSpPr>
          <p:cNvPr id="5" name="Title 4"/>
          <p:cNvSpPr>
            <a:spLocks noGrp="1"/>
          </p:cNvSpPr>
          <p:nvPr>
            <p:ph type="title"/>
          </p:nvPr>
        </p:nvSpPr>
        <p:spPr/>
        <p:txBody>
          <a:bodyPr>
            <a:normAutofit/>
          </a:bodyPr>
          <a:lstStyle/>
          <a:p>
            <a:r>
              <a:rPr lang="en-GB" sz="2000" dirty="0"/>
              <a:t>Jamboardhttps://jamboard.google.com/d/1BvRfpnMiO9YxNVw5bUnS-2WOygIDnEPXlm4OIfJ9Kog/edit?usp=sharing</a:t>
            </a:r>
          </a:p>
        </p:txBody>
      </p:sp>
    </p:spTree>
    <p:extLst>
      <p:ext uri="{BB962C8B-B14F-4D97-AF65-F5344CB8AC3E}">
        <p14:creationId xmlns:p14="http://schemas.microsoft.com/office/powerpoint/2010/main" val="1283456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Where?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3688" y="1628800"/>
            <a:ext cx="5544616" cy="3958535"/>
          </a:xfrm>
        </p:spPr>
      </p:pic>
      <p:sp>
        <p:nvSpPr>
          <p:cNvPr id="6" name="Title 1"/>
          <p:cNvSpPr txBox="1">
            <a:spLocks/>
          </p:cNvSpPr>
          <p:nvPr/>
        </p:nvSpPr>
        <p:spPr>
          <a:xfrm>
            <a:off x="395536" y="56612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Look aboot ye!</a:t>
            </a:r>
            <a:endParaRPr lang="en-GB" dirty="0"/>
          </a:p>
        </p:txBody>
      </p:sp>
    </p:spTree>
    <p:extLst>
      <p:ext uri="{BB962C8B-B14F-4D97-AF65-F5344CB8AC3E}">
        <p14:creationId xmlns:p14="http://schemas.microsoft.com/office/powerpoint/2010/main" val="1635805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408614"/>
            <a:ext cx="8583516" cy="5942434"/>
          </a:xfrm>
          <a:prstGeom prst="rect">
            <a:avLst/>
          </a:prstGeom>
        </p:spPr>
      </p:pic>
    </p:spTree>
    <p:extLst>
      <p:ext uri="{BB962C8B-B14F-4D97-AF65-F5344CB8AC3E}">
        <p14:creationId xmlns:p14="http://schemas.microsoft.com/office/powerpoint/2010/main" val="1809612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3796" y="283633"/>
            <a:ext cx="4109626" cy="3242752"/>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3422" y="280170"/>
            <a:ext cx="4940828" cy="3240360"/>
          </a:xfrm>
          <a:prstGeom prst="rect">
            <a:avLst/>
          </a:prstGeom>
        </p:spPr>
      </p:pic>
      <p:pic>
        <p:nvPicPr>
          <p:cNvPr id="8"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2286" y="3498513"/>
            <a:ext cx="4438859" cy="295482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6065" y="3531564"/>
            <a:ext cx="4156221" cy="2921772"/>
          </a:xfrm>
          <a:prstGeom prst="rect">
            <a:avLst/>
          </a:prstGeom>
        </p:spPr>
      </p:pic>
    </p:spTree>
    <p:extLst>
      <p:ext uri="{BB962C8B-B14F-4D97-AF65-F5344CB8AC3E}">
        <p14:creationId xmlns:p14="http://schemas.microsoft.com/office/powerpoint/2010/main" val="2407856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TotalTime>
  <Words>1363</Words>
  <Application>Microsoft Office PowerPoint</Application>
  <PresentationFormat>On-screen Show (4:3)</PresentationFormat>
  <Paragraphs>266</Paragraphs>
  <Slides>29</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Bookman Old Style</vt:lpstr>
      <vt:lpstr>Calibri</vt:lpstr>
      <vt:lpstr>Calibri Light</vt:lpstr>
      <vt:lpstr>Century Schoolbook</vt:lpstr>
      <vt:lpstr>Times New Roman</vt:lpstr>
      <vt:lpstr>Wingdings</vt:lpstr>
      <vt:lpstr>Office Theme</vt:lpstr>
      <vt:lpstr>PowerPoint Presentation</vt:lpstr>
      <vt:lpstr>What it is………..and what it’s not.</vt:lpstr>
      <vt:lpstr>  </vt:lpstr>
      <vt:lpstr>Staff Feedback</vt:lpstr>
      <vt:lpstr>Pupils Feedback  </vt:lpstr>
      <vt:lpstr>Jamboardhttps://jamboard.google.com/d/1BvRfpnMiO9YxNVw5bUnS-2WOygIDnEPXlm4OIfJ9Kog/edit?usp=sharing</vt:lpstr>
      <vt:lpstr>Where? </vt:lpstr>
      <vt:lpstr>PowerPoint Presentation</vt:lpstr>
      <vt:lpstr>PowerPoint Presentation</vt:lpstr>
      <vt:lpstr>Establishments </vt:lpstr>
      <vt:lpstr>PowerPoint Presentation</vt:lpstr>
      <vt:lpstr>PowerPoint Presentation</vt:lpstr>
      <vt:lpstr>The Change </vt:lpstr>
      <vt:lpstr>What is the Social Innovation Partnership (SIP)?</vt:lpstr>
      <vt:lpstr>Scottish Government - Flourishing Lives Model  </vt:lpstr>
      <vt:lpstr>Clackmannanshire Family Wellbeing Partnership (FWP) (Funded by the SIP)</vt:lpstr>
      <vt:lpstr> Values Based Leadership </vt:lpstr>
      <vt:lpstr>PowerPoint Presentation</vt:lpstr>
      <vt:lpstr>PowerPoint Presentation</vt:lpstr>
      <vt:lpstr>PowerPoint Presentation</vt:lpstr>
      <vt:lpstr>PowerPoint Presentation</vt:lpstr>
      <vt:lpstr>It’s good to talk</vt:lpstr>
      <vt:lpstr>It’s good to talk</vt:lpstr>
      <vt:lpstr>FWP: Scope to Flourish</vt:lpstr>
      <vt:lpstr>Change Models </vt:lpstr>
      <vt:lpstr>Impact Story: Selda  - Adult Learning </vt:lpstr>
      <vt:lpstr> </vt:lpstr>
      <vt:lpstr>Community Around the School </vt:lpstr>
      <vt:lpstr>PowerPoint Presentation</vt:lpstr>
    </vt:vector>
  </TitlesOfParts>
  <Company>Clackmannanshire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Colin Bruce</dc:creator>
  <cp:lastModifiedBy>Iain McGhee2</cp:lastModifiedBy>
  <cp:revision>25</cp:revision>
  <dcterms:created xsi:type="dcterms:W3CDTF">2023-03-23T16:21:10Z</dcterms:created>
  <dcterms:modified xsi:type="dcterms:W3CDTF">2023-03-26T17:24:06Z</dcterms:modified>
</cp:coreProperties>
</file>