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handoutMasterIdLst>
    <p:handoutMasterId r:id="rId20"/>
  </p:handoutMasterIdLst>
  <p:sldIdLst>
    <p:sldId id="280" r:id="rId2"/>
    <p:sldId id="281" r:id="rId3"/>
    <p:sldId id="283" r:id="rId4"/>
    <p:sldId id="265" r:id="rId5"/>
    <p:sldId id="263" r:id="rId6"/>
    <p:sldId id="259" r:id="rId7"/>
    <p:sldId id="282" r:id="rId8"/>
    <p:sldId id="262" r:id="rId9"/>
    <p:sldId id="271" r:id="rId10"/>
    <p:sldId id="270" r:id="rId11"/>
    <p:sldId id="273" r:id="rId12"/>
    <p:sldId id="274" r:id="rId13"/>
    <p:sldId id="276" r:id="rId14"/>
    <p:sldId id="277" r:id="rId15"/>
    <p:sldId id="278" r:id="rId16"/>
    <p:sldId id="279" r:id="rId17"/>
    <p:sldId id="272" r:id="rId18"/>
  </p:sldIdLst>
  <p:sldSz cx="12192000" cy="6858000"/>
  <p:notesSz cx="6797675" cy="9926638"/>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AC941-0A1D-EAC4-E5E2-D1776CC41EC4}" v="69" dt="2023-02-08T13:41:23.927"/>
    <p1510:client id="{3629E09B-6AF5-42F0-B2B6-427ACC580788}" v="23" dt="2023-02-08T13:27:47.955"/>
    <p1510:client id="{7B90A051-8438-478C-92C3-D1ADF9477972}" v="1" dt="2023-02-09T13:37:51.166"/>
    <p1510:client id="{7DD4EEB4-159D-ACE0-C437-8EB000DAFA76}" v="97" dt="2023-02-09T14:17:54.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65" d="100"/>
          <a:sy n="65" d="100"/>
        </p:scale>
        <p:origin x="642" y="78"/>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SIMD Attendance Poverty Gap</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'Tracking Jan'!$N$19</c:f>
              <c:strCache>
                <c:ptCount val="1"/>
                <c:pt idx="0">
                  <c:v>Low Decile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'Tracking Jan'!$O$18:$P$18</c:f>
              <c:strCache>
                <c:ptCount val="2"/>
                <c:pt idx="0">
                  <c:v>September</c:v>
                </c:pt>
                <c:pt idx="1">
                  <c:v>January</c:v>
                </c:pt>
              </c:strCache>
            </c:strRef>
          </c:cat>
          <c:val>
            <c:numRef>
              <c:f>'Tracking Jan'!$O$19:$P$19</c:f>
              <c:numCache>
                <c:formatCode>0%</c:formatCode>
                <c:ptCount val="2"/>
                <c:pt idx="0">
                  <c:v>0.74</c:v>
                </c:pt>
                <c:pt idx="1">
                  <c:v>0.79</c:v>
                </c:pt>
              </c:numCache>
            </c:numRef>
          </c:val>
          <c:extLst>
            <c:ext xmlns:c16="http://schemas.microsoft.com/office/drawing/2014/chart" uri="{C3380CC4-5D6E-409C-BE32-E72D297353CC}">
              <c16:uniqueId val="{00000000-9F79-4A68-BCDA-9B286F97C30C}"/>
            </c:ext>
          </c:extLst>
        </c:ser>
        <c:ser>
          <c:idx val="1"/>
          <c:order val="1"/>
          <c:tx>
            <c:strRef>
              <c:f>'Tracking Jan'!$N$20</c:f>
              <c:strCache>
                <c:ptCount val="1"/>
                <c:pt idx="0">
                  <c:v>High Decile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'Tracking Jan'!$O$18:$P$18</c:f>
              <c:strCache>
                <c:ptCount val="2"/>
                <c:pt idx="0">
                  <c:v>September</c:v>
                </c:pt>
                <c:pt idx="1">
                  <c:v>January</c:v>
                </c:pt>
              </c:strCache>
            </c:strRef>
          </c:cat>
          <c:val>
            <c:numRef>
              <c:f>'Tracking Jan'!$O$20:$P$20</c:f>
              <c:numCache>
                <c:formatCode>0%</c:formatCode>
                <c:ptCount val="2"/>
                <c:pt idx="0">
                  <c:v>0.84</c:v>
                </c:pt>
                <c:pt idx="1">
                  <c:v>0.83</c:v>
                </c:pt>
              </c:numCache>
            </c:numRef>
          </c:val>
          <c:extLst>
            <c:ext xmlns:c16="http://schemas.microsoft.com/office/drawing/2014/chart" uri="{C3380CC4-5D6E-409C-BE32-E72D297353CC}">
              <c16:uniqueId val="{00000001-9F79-4A68-BCDA-9B286F97C30C}"/>
            </c:ext>
          </c:extLst>
        </c:ser>
        <c:dLbls>
          <c:dLblPos val="inEnd"/>
          <c:showLegendKey val="0"/>
          <c:showVal val="1"/>
          <c:showCatName val="0"/>
          <c:showSerName val="0"/>
          <c:showPercent val="0"/>
          <c:showBubbleSize val="0"/>
        </c:dLbls>
        <c:gapWidth val="100"/>
        <c:overlap val="-24"/>
        <c:axId val="490088824"/>
        <c:axId val="490091776"/>
      </c:barChart>
      <c:catAx>
        <c:axId val="4900888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90091776"/>
        <c:crosses val="autoZero"/>
        <c:auto val="1"/>
        <c:lblAlgn val="ctr"/>
        <c:lblOffset val="100"/>
        <c:noMultiLvlLbl val="0"/>
      </c:catAx>
      <c:valAx>
        <c:axId val="490091776"/>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90088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a:t>Attendance over 80%</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3.3333333333333333E-2"/>
          <c:y val="0.21747703412073491"/>
          <c:w val="0.93888888888888888"/>
          <c:h val="0.69827172645086033"/>
        </c:manualLayout>
      </c:layout>
      <c:barChart>
        <c:barDir val="col"/>
        <c:grouping val="clustered"/>
        <c:varyColors val="0"/>
        <c:ser>
          <c:idx val="0"/>
          <c:order val="0"/>
          <c:tx>
            <c:strRef>
              <c:f>'Tracking Jan'!$P$3</c:f>
              <c:strCache>
                <c:ptCount val="1"/>
                <c:pt idx="0">
                  <c:v>Green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'Tracking Jan'!$Q$2:$U$2</c:f>
              <c:strCache>
                <c:ptCount val="5"/>
                <c:pt idx="0">
                  <c:v>N5</c:v>
                </c:pt>
                <c:pt idx="1">
                  <c:v>N4</c:v>
                </c:pt>
                <c:pt idx="2">
                  <c:v>N3</c:v>
                </c:pt>
                <c:pt idx="3">
                  <c:v>N2</c:v>
                </c:pt>
                <c:pt idx="4">
                  <c:v>N1</c:v>
                </c:pt>
              </c:strCache>
            </c:strRef>
          </c:cat>
          <c:val>
            <c:numRef>
              <c:f>'Tracking Jan'!$Q$3:$U$3</c:f>
              <c:numCache>
                <c:formatCode>0%</c:formatCode>
                <c:ptCount val="5"/>
                <c:pt idx="0">
                  <c:v>0.76</c:v>
                </c:pt>
                <c:pt idx="1">
                  <c:v>0.68</c:v>
                </c:pt>
                <c:pt idx="2">
                  <c:v>0.95</c:v>
                </c:pt>
                <c:pt idx="3">
                  <c:v>1</c:v>
                </c:pt>
                <c:pt idx="4">
                  <c:v>1</c:v>
                </c:pt>
              </c:numCache>
            </c:numRef>
          </c:val>
          <c:extLst>
            <c:ext xmlns:c16="http://schemas.microsoft.com/office/drawing/2014/chart" uri="{C3380CC4-5D6E-409C-BE32-E72D297353CC}">
              <c16:uniqueId val="{00000000-7480-48AD-B907-7C93CCF471C1}"/>
            </c:ext>
          </c:extLst>
        </c:ser>
        <c:dLbls>
          <c:dLblPos val="inEnd"/>
          <c:showLegendKey val="0"/>
          <c:showVal val="1"/>
          <c:showCatName val="0"/>
          <c:showSerName val="0"/>
          <c:showPercent val="0"/>
          <c:showBubbleSize val="0"/>
        </c:dLbls>
        <c:gapWidth val="199"/>
        <c:axId val="488302384"/>
        <c:axId val="490537384"/>
      </c:barChart>
      <c:catAx>
        <c:axId val="48830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90537384"/>
        <c:crosses val="autoZero"/>
        <c:auto val="1"/>
        <c:lblAlgn val="ctr"/>
        <c:lblOffset val="100"/>
        <c:noMultiLvlLbl val="0"/>
      </c:catAx>
      <c:valAx>
        <c:axId val="4905373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830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Term 2</a:t>
            </a:r>
            <a:r>
              <a:rPr lang="en-GB" baseline="0"/>
              <a:t> Ranked Absences</a:t>
            </a:r>
            <a:endParaRPr lang="en-GB"/>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'Absence Reasons'!$A$30</c:f>
              <c:strCache>
                <c:ptCount val="1"/>
                <c:pt idx="0">
                  <c:v>Term 2 Avergage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'Absence Reasons'!$B$29:$H$29</c:f>
              <c:strCache>
                <c:ptCount val="7"/>
                <c:pt idx="0">
                  <c:v>Number of Children on Holiday</c:v>
                </c:pt>
                <c:pt idx="1">
                  <c:v>Number of Children off Sick</c:v>
                </c:pt>
                <c:pt idx="2">
                  <c:v>Number of Children with Family Circumstance</c:v>
                </c:pt>
                <c:pt idx="3">
                  <c:v>Number of Children Unknown Reason</c:v>
                </c:pt>
                <c:pt idx="4">
                  <c:v>Number of Children with Appts</c:v>
                </c:pt>
                <c:pt idx="5">
                  <c:v>Strike</c:v>
                </c:pt>
                <c:pt idx="6">
                  <c:v>Bad Weather</c:v>
                </c:pt>
              </c:strCache>
            </c:strRef>
          </c:cat>
          <c:val>
            <c:numRef>
              <c:f>'Absence Reasons'!$B$30:$H$30</c:f>
              <c:numCache>
                <c:formatCode>0%</c:formatCode>
                <c:ptCount val="7"/>
                <c:pt idx="0">
                  <c:v>0.11</c:v>
                </c:pt>
                <c:pt idx="1">
                  <c:v>0.54</c:v>
                </c:pt>
                <c:pt idx="2">
                  <c:v>0.06</c:v>
                </c:pt>
                <c:pt idx="3">
                  <c:v>0.17</c:v>
                </c:pt>
                <c:pt idx="4">
                  <c:v>0.02</c:v>
                </c:pt>
                <c:pt idx="5">
                  <c:v>0.03</c:v>
                </c:pt>
                <c:pt idx="6">
                  <c:v>7.0000000000000007E-2</c:v>
                </c:pt>
              </c:numCache>
            </c:numRef>
          </c:val>
          <c:extLst>
            <c:ext xmlns:c16="http://schemas.microsoft.com/office/drawing/2014/chart" uri="{C3380CC4-5D6E-409C-BE32-E72D297353CC}">
              <c16:uniqueId val="{00000000-773F-4312-87E5-27D8764DF776}"/>
            </c:ext>
          </c:extLst>
        </c:ser>
        <c:dLbls>
          <c:showLegendKey val="0"/>
          <c:showVal val="0"/>
          <c:showCatName val="0"/>
          <c:showSerName val="0"/>
          <c:showPercent val="0"/>
          <c:showBubbleSize val="0"/>
        </c:dLbls>
        <c:gapWidth val="115"/>
        <c:overlap val="-20"/>
        <c:axId val="497494224"/>
        <c:axId val="497494552"/>
      </c:barChart>
      <c:catAx>
        <c:axId val="49749422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97494552"/>
        <c:crosses val="autoZero"/>
        <c:auto val="1"/>
        <c:lblAlgn val="ctr"/>
        <c:lblOffset val="100"/>
        <c:noMultiLvlLbl val="0"/>
      </c:catAx>
      <c:valAx>
        <c:axId val="497494552"/>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9749422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Term</a:t>
            </a:r>
            <a:r>
              <a:rPr lang="en-US" baseline="0"/>
              <a:t> 1</a:t>
            </a:r>
            <a:r>
              <a:rPr lang="en-US"/>
              <a:t> Ranked</a:t>
            </a:r>
            <a:r>
              <a:rPr lang="en-US" baseline="0"/>
              <a:t> Absences</a:t>
            </a:r>
            <a:endParaRPr lang="en-US"/>
          </a:p>
        </c:rich>
      </c:tx>
      <c:layout>
        <c:manualLayout>
          <c:xMode val="edge"/>
          <c:yMode val="edge"/>
          <c:x val="0.32865966754155729"/>
          <c:y val="4.1666666666666664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Sheet1!$M$14</c:f>
              <c:strCache>
                <c:ptCount val="1"/>
                <c:pt idx="0">
                  <c:v>Aug Jan Average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invertIfNegative val="0"/>
          <c:cat>
            <c:strRef>
              <c:f>Sheet1!$N$13:$T$13</c:f>
              <c:strCache>
                <c:ptCount val="7"/>
                <c:pt idx="0">
                  <c:v>Number of Children on Holiday</c:v>
                </c:pt>
                <c:pt idx="1">
                  <c:v>Number of Children off Sick</c:v>
                </c:pt>
                <c:pt idx="2">
                  <c:v>Number of Children with Family Circumstance</c:v>
                </c:pt>
                <c:pt idx="3">
                  <c:v>Number of Children Unknown Reason</c:v>
                </c:pt>
                <c:pt idx="4">
                  <c:v>Number of Children with Appts</c:v>
                </c:pt>
                <c:pt idx="5">
                  <c:v>Strike</c:v>
                </c:pt>
                <c:pt idx="6">
                  <c:v>Bad Weather</c:v>
                </c:pt>
              </c:strCache>
            </c:strRef>
          </c:cat>
          <c:val>
            <c:numRef>
              <c:f>Sheet1!$N$14:$T$14</c:f>
              <c:numCache>
                <c:formatCode>0%</c:formatCode>
                <c:ptCount val="7"/>
                <c:pt idx="0">
                  <c:v>0.43</c:v>
                </c:pt>
                <c:pt idx="1">
                  <c:v>0.42</c:v>
                </c:pt>
                <c:pt idx="2">
                  <c:v>0.04</c:v>
                </c:pt>
                <c:pt idx="3">
                  <c:v>0.12</c:v>
                </c:pt>
                <c:pt idx="4">
                  <c:v>0</c:v>
                </c:pt>
                <c:pt idx="5">
                  <c:v>0</c:v>
                </c:pt>
                <c:pt idx="6">
                  <c:v>0</c:v>
                </c:pt>
              </c:numCache>
            </c:numRef>
          </c:val>
          <c:extLst>
            <c:ext xmlns:c16="http://schemas.microsoft.com/office/drawing/2014/chart" uri="{C3380CC4-5D6E-409C-BE32-E72D297353CC}">
              <c16:uniqueId val="{00000000-70C0-4DD8-A49F-3C2C445BAF1C}"/>
            </c:ext>
          </c:extLst>
        </c:ser>
        <c:dLbls>
          <c:showLegendKey val="0"/>
          <c:showVal val="0"/>
          <c:showCatName val="0"/>
          <c:showSerName val="0"/>
          <c:showPercent val="0"/>
          <c:showBubbleSize val="0"/>
        </c:dLbls>
        <c:gapWidth val="115"/>
        <c:overlap val="-20"/>
        <c:axId val="497492584"/>
        <c:axId val="497493240"/>
      </c:barChart>
      <c:catAx>
        <c:axId val="49749258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97493240"/>
        <c:crosses val="autoZero"/>
        <c:auto val="1"/>
        <c:lblAlgn val="ctr"/>
        <c:lblOffset val="100"/>
        <c:noMultiLvlLbl val="0"/>
      </c:catAx>
      <c:valAx>
        <c:axId val="497493240"/>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9749258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'Tracking Jan'!$P$9</c:f>
              <c:strCache>
                <c:ptCount val="1"/>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extLst>
              <c:ext xmlns:c16="http://schemas.microsoft.com/office/drawing/2014/chart" uri="{C3380CC4-5D6E-409C-BE32-E72D297353CC}">
                <c16:uniqueId val="{00000001-1148-4AA3-8CBC-FC07B5D5BBD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extLst>
              <c:ext xmlns:c16="http://schemas.microsoft.com/office/drawing/2014/chart" uri="{C3380CC4-5D6E-409C-BE32-E72D297353CC}">
                <c16:uniqueId val="{00000003-1148-4AA3-8CBC-FC07B5D5BBD8}"/>
              </c:ext>
            </c:extLst>
          </c:dPt>
          <c:dLbls>
            <c:dLbl>
              <c:idx val="0"/>
              <c:layout>
                <c:manualLayout>
                  <c:x val="-0.16754604111986002"/>
                  <c:y val="4.5460411198600177E-2"/>
                </c:manualLayout>
              </c:layout>
              <c:tx>
                <c:rich>
                  <a:bodyPr/>
                  <a:lstStyle/>
                  <a:p>
                    <a:fld id="{A9691F46-2550-4203-B973-B6FCB32E7EAC}" type="VALUE">
                      <a:rPr lang="en-US"/>
                      <a:pPr/>
                      <a:t>[VALUE]</a:t>
                    </a:fld>
                    <a:r>
                      <a:rPr lang="en-US"/>
                      <a:t> Over 80%</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48-4AA3-8CBC-FC07B5D5BBD8}"/>
                </c:ext>
              </c:extLst>
            </c:dLbl>
            <c:dLbl>
              <c:idx val="1"/>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lt1">
                            <a:lumMod val="85000"/>
                          </a:schemeClr>
                        </a:solidFill>
                        <a:latin typeface="+mn-lt"/>
                        <a:ea typeface="+mn-ea"/>
                        <a:cs typeface="+mn-cs"/>
                      </a:defRPr>
                    </a:pPr>
                    <a:r>
                      <a:rPr lang="en-US"/>
                      <a:t>57% Below 80%</a:t>
                    </a:r>
                  </a:p>
                </c:rich>
              </c:tx>
              <c:spPr>
                <a:noFill/>
                <a:ln>
                  <a:noFill/>
                </a:ln>
                <a:effectLst/>
              </c:spPr>
              <c:txPr>
                <a:bodyPr rot="0" spcFirstLastPara="1" vertOverflow="ellipsis" horzOverflow="clip" vert="horz" wrap="square" lIns="38100" tIns="19050" rIns="38100" bIns="19050" anchor="ctr" anchorCtr="1">
                  <a:noAutofit/>
                </a:bodyPr>
                <a:lstStyle/>
                <a:p>
                  <a:pPr>
                    <a:defRPr sz="9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1148-4AA3-8CBC-FC07B5D5BBD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'Tracking Jan'!$Q$8:$R$8</c:f>
              <c:strCache>
                <c:ptCount val="2"/>
                <c:pt idx="0">
                  <c:v>Green</c:v>
                </c:pt>
                <c:pt idx="1">
                  <c:v>Red</c:v>
                </c:pt>
              </c:strCache>
            </c:strRef>
          </c:cat>
          <c:val>
            <c:numRef>
              <c:f>'Tracking Jan'!$Q$9:$R$9</c:f>
              <c:numCache>
                <c:formatCode>0%</c:formatCode>
                <c:ptCount val="2"/>
                <c:pt idx="0">
                  <c:v>0.43</c:v>
                </c:pt>
                <c:pt idx="1">
                  <c:v>0.56999999999999995</c:v>
                </c:pt>
              </c:numCache>
            </c:numRef>
          </c:val>
          <c:extLst>
            <c:ext xmlns:c16="http://schemas.microsoft.com/office/drawing/2014/chart" uri="{C3380CC4-5D6E-409C-BE32-E72D297353CC}">
              <c16:uniqueId val="{00000004-1148-4AA3-8CBC-FC07B5D5BBD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214763779527556"/>
          <c:y val="0.88483741615631384"/>
          <c:w val="0.69348250218722662"/>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'Tracking Jan'!$P$6</c:f>
              <c:strCache>
                <c:ptCount val="1"/>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extLst>
              <c:ext xmlns:c16="http://schemas.microsoft.com/office/drawing/2014/chart" uri="{C3380CC4-5D6E-409C-BE32-E72D297353CC}">
                <c16:uniqueId val="{00000001-54D2-4579-ACC0-A3B4B3C941F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scene3d>
              <a:sp3d>
                <a:bevelT w="50800" h="25400"/>
              </a:sp3d>
            </c:spPr>
            <c:extLst>
              <c:ext xmlns:c16="http://schemas.microsoft.com/office/drawing/2014/chart" uri="{C3380CC4-5D6E-409C-BE32-E72D297353CC}">
                <c16:uniqueId val="{00000003-54D2-4579-ACC0-A3B4B3C941FE}"/>
              </c:ext>
            </c:extLst>
          </c:dPt>
          <c:dLbls>
            <c:dLbl>
              <c:idx val="0"/>
              <c:tx>
                <c:rich>
                  <a:bodyPr/>
                  <a:lstStyle/>
                  <a:p>
                    <a:fld id="{8EF2410A-C633-49C8-B52E-0C94A6B99B4E}" type="PERCENTAGE">
                      <a:rPr lang="en-US"/>
                      <a:pPr/>
                      <a:t>[PERCENTAGE]</a:t>
                    </a:fld>
                    <a:r>
                      <a:rPr lang="en-US"/>
                      <a:t> Over 80%</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D2-4579-ACC0-A3B4B3C941FE}"/>
                </c:ext>
              </c:extLst>
            </c:dLbl>
            <c:dLbl>
              <c:idx val="1"/>
              <c:tx>
                <c:rich>
                  <a:bodyPr rot="0" spcFirstLastPara="1" vertOverflow="ellipsis" horzOverflow="clip" vert="horz" wrap="square" lIns="38100" tIns="19050" rIns="38100" bIns="19050" anchor="ctr" anchorCtr="1">
                    <a:noAutofit/>
                  </a:bodyPr>
                  <a:lstStyle/>
                  <a:p>
                    <a:pPr>
                      <a:defRPr sz="900" b="0" i="0" u="none" strike="noStrike" kern="1200" baseline="0">
                        <a:solidFill>
                          <a:schemeClr val="lt1">
                            <a:lumMod val="85000"/>
                          </a:schemeClr>
                        </a:solidFill>
                        <a:latin typeface="+mn-lt"/>
                        <a:ea typeface="+mn-ea"/>
                        <a:cs typeface="+mn-cs"/>
                      </a:defRPr>
                    </a:pPr>
                    <a:r>
                      <a:rPr lang="en-US"/>
                      <a:t>39%</a:t>
                    </a:r>
                    <a:r>
                      <a:rPr lang="en-US" baseline="0"/>
                      <a:t> Below 80%</a:t>
                    </a:r>
                    <a:endParaRPr lang="en-US"/>
                  </a:p>
                </c:rich>
              </c:tx>
              <c:spPr>
                <a:noFill/>
                <a:ln>
                  <a:noFill/>
                </a:ln>
                <a:effectLst/>
              </c:spPr>
              <c:txPr>
                <a:bodyPr rot="0" spcFirstLastPara="1" vertOverflow="ellipsis" horzOverflow="clip" vert="horz" wrap="square" lIns="38100" tIns="19050" rIns="38100" bIns="19050" anchor="ctr" anchorCtr="1">
                  <a:no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54D2-4579-ACC0-A3B4B3C941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'Tracking Jan'!$Q$5:$R$5</c:f>
              <c:strCache>
                <c:ptCount val="2"/>
                <c:pt idx="0">
                  <c:v>Green</c:v>
                </c:pt>
                <c:pt idx="1">
                  <c:v>Red</c:v>
                </c:pt>
              </c:strCache>
            </c:strRef>
          </c:cat>
          <c:val>
            <c:numRef>
              <c:f>'Tracking Jan'!$Q$6:$R$6</c:f>
              <c:numCache>
                <c:formatCode>0%</c:formatCode>
                <c:ptCount val="2"/>
                <c:pt idx="0">
                  <c:v>0.61</c:v>
                </c:pt>
                <c:pt idx="1">
                  <c:v>0.39</c:v>
                </c:pt>
              </c:numCache>
            </c:numRef>
          </c:val>
          <c:extLst>
            <c:ext xmlns:c16="http://schemas.microsoft.com/office/drawing/2014/chart" uri="{C3380CC4-5D6E-409C-BE32-E72D297353CC}">
              <c16:uniqueId val="{00000004-54D2-4579-ACC0-A3B4B3C941FE}"/>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0.35</cdr:x>
      <cdr:y>0.03472</cdr:y>
    </cdr:from>
    <cdr:to>
      <cdr:x>0.55</cdr:x>
      <cdr:y>0.36806</cdr:y>
    </cdr:to>
    <cdr:sp macro="" textlink="">
      <cdr:nvSpPr>
        <cdr:cNvPr id="2" name="TextBox 1"/>
        <cdr:cNvSpPr txBox="1"/>
      </cdr:nvSpPr>
      <cdr:spPr>
        <a:xfrm xmlns:a="http://schemas.openxmlformats.org/drawingml/2006/main">
          <a:off x="1600200" y="952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a:solidFill>
                <a:schemeClr val="bg1"/>
              </a:solidFill>
            </a:rPr>
            <a:t>SI EAL Attendance </a:t>
          </a:r>
        </a:p>
      </cdr:txBody>
    </cdr:sp>
  </cdr:relSizeAnchor>
</c:userShapes>
</file>

<file path=ppt/drawings/drawing2.xml><?xml version="1.0" encoding="utf-8"?>
<c:userShapes xmlns:c="http://schemas.openxmlformats.org/drawingml/2006/chart">
  <cdr:relSizeAnchor xmlns:cdr="http://schemas.openxmlformats.org/drawingml/2006/chartDrawing">
    <cdr:from>
      <cdr:x>0.27292</cdr:x>
      <cdr:y>0.06597</cdr:y>
    </cdr:from>
    <cdr:to>
      <cdr:x>0.72917</cdr:x>
      <cdr:y>0.17361</cdr:y>
    </cdr:to>
    <cdr:sp macro="" textlink="">
      <cdr:nvSpPr>
        <cdr:cNvPr id="2" name="TextBox 1"/>
        <cdr:cNvSpPr txBox="1"/>
      </cdr:nvSpPr>
      <cdr:spPr>
        <a:xfrm xmlns:a="http://schemas.openxmlformats.org/drawingml/2006/main">
          <a:off x="1247774" y="180975"/>
          <a:ext cx="2085975"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0.32083</cdr:x>
      <cdr:y>0.04167</cdr:y>
    </cdr:from>
    <cdr:to>
      <cdr:x>0.74583</cdr:x>
      <cdr:y>0.15278</cdr:y>
    </cdr:to>
    <cdr:sp macro="" textlink="">
      <cdr:nvSpPr>
        <cdr:cNvPr id="3" name="TextBox 2"/>
        <cdr:cNvSpPr txBox="1"/>
      </cdr:nvSpPr>
      <cdr:spPr>
        <a:xfrm xmlns:a="http://schemas.openxmlformats.org/drawingml/2006/main">
          <a:off x="1466850" y="114300"/>
          <a:ext cx="19431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a:solidFill>
                <a:schemeClr val="bg1"/>
              </a:solidFill>
            </a:rPr>
            <a:t>SI Children</a:t>
          </a:r>
          <a:r>
            <a:rPr lang="en-GB" sz="1400" baseline="0">
              <a:solidFill>
                <a:schemeClr val="bg1"/>
              </a:solidFill>
            </a:rPr>
            <a:t> Attendamce</a:t>
          </a:r>
          <a:endParaRPr lang="en-GB" sz="140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2C4E19-8368-4673-9F53-87E2D008C30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8AED4F-3DE1-4EB2-A85E-A2707C2135D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E33DECA-6D21-450E-8EA5-92F91A3608CC}" type="datetime1">
              <a:rPr lang="en-GB" smtClean="0"/>
              <a:t>23/03/2023</a:t>
            </a:fld>
            <a:endParaRPr lang="en-GB" dirty="0"/>
          </a:p>
        </p:txBody>
      </p:sp>
      <p:sp>
        <p:nvSpPr>
          <p:cNvPr id="4" name="Footer Placeholder 3">
            <a:extLst>
              <a:ext uri="{FF2B5EF4-FFF2-40B4-BE49-F238E27FC236}">
                <a16:creationId xmlns:a16="http://schemas.microsoft.com/office/drawing/2014/main" id="{A63ECD23-30F9-4DD5-BE0E-26794FA29A5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4F65FB9-9ACE-4651-A201-B2797BFC879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FAABB9F-CEB5-4107-8FAD-F86D72707578}" type="slidenum">
              <a:rPr lang="en-GB" smtClean="0"/>
              <a:t>‹#›</a:t>
            </a:fld>
            <a:endParaRPr lang="en-GB"/>
          </a:p>
        </p:txBody>
      </p:sp>
    </p:spTree>
    <p:extLst>
      <p:ext uri="{BB962C8B-B14F-4D97-AF65-F5344CB8AC3E}">
        <p14:creationId xmlns:p14="http://schemas.microsoft.com/office/powerpoint/2010/main" val="39057449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4C21DD5-60B2-4AA8-A1F6-D8D246208762}" type="datetime1">
              <a:rPr lang="en-GB" smtClean="0"/>
              <a:pPr/>
              <a:t>23/03/2023</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D1BEDC-50E9-45C7-9E89-0A952ADB1772}" type="slidenum">
              <a:rPr lang="en-GB" noProof="0" smtClean="0"/>
              <a:t>‹#›</a:t>
            </a:fld>
            <a:endParaRPr lang="en-GB" noProof="0"/>
          </a:p>
        </p:txBody>
      </p:sp>
    </p:spTree>
    <p:extLst>
      <p:ext uri="{BB962C8B-B14F-4D97-AF65-F5344CB8AC3E}">
        <p14:creationId xmlns:p14="http://schemas.microsoft.com/office/powerpoint/2010/main" val="965564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morning</a:t>
            </a:r>
            <a:r>
              <a:rPr lang="en-GB" baseline="0" dirty="0" smtClean="0"/>
              <a:t> and thank you for inviting us to present at this event and choosing to join us for your workshop.</a:t>
            </a:r>
          </a:p>
          <a:p>
            <a:r>
              <a:rPr lang="en-GB" baseline="0" dirty="0" smtClean="0"/>
              <a:t>If I can I would like to introduce you to the team, Sam Smith Head of Cornton Early Years Centre and myself Lynne McKay Equity and Excellence Lead. Apologies from Lyndsay our Principle but unfortunately she is off at the moment.</a:t>
            </a:r>
          </a:p>
          <a:p>
            <a:r>
              <a:rPr lang="en-GB" baseline="0" dirty="0" smtClean="0"/>
              <a:t>Next slide</a:t>
            </a:r>
            <a:endParaRPr lang="en-GB" dirty="0"/>
          </a:p>
        </p:txBody>
      </p:sp>
      <p:sp>
        <p:nvSpPr>
          <p:cNvPr id="4" name="Slide Number Placeholder 3"/>
          <p:cNvSpPr>
            <a:spLocks noGrp="1"/>
          </p:cNvSpPr>
          <p:nvPr>
            <p:ph type="sldNum" sz="quarter" idx="5"/>
          </p:nvPr>
        </p:nvSpPr>
        <p:spPr/>
        <p:txBody>
          <a:bodyPr/>
          <a:lstStyle/>
          <a:p>
            <a:fld id="{B3D1BEDC-50E9-45C7-9E89-0A952ADB1772}" type="slidenum">
              <a:rPr lang="en-GB" smtClean="0"/>
              <a:t>1</a:t>
            </a:fld>
            <a:endParaRPr lang="en-GB"/>
          </a:p>
        </p:txBody>
      </p:sp>
    </p:spTree>
    <p:extLst>
      <p:ext uri="{BB962C8B-B14F-4D97-AF65-F5344CB8AC3E}">
        <p14:creationId xmlns:p14="http://schemas.microsoft.com/office/powerpoint/2010/main" val="202151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records we were keeping, it</a:t>
            </a:r>
            <a:r>
              <a:rPr lang="en-GB" baseline="0" dirty="0" smtClean="0"/>
              <a:t> became apparent that there was a pattern with our Staged Intervention children, specifically the EAL children.</a:t>
            </a:r>
          </a:p>
          <a:p>
            <a:r>
              <a:rPr lang="en-GB" baseline="0" dirty="0" smtClean="0"/>
              <a:t>We have absence due to the weather, if it’s cold or snowing they won’t bring them in</a:t>
            </a:r>
          </a:p>
          <a:p>
            <a:r>
              <a:rPr lang="en-GB" baseline="0" dirty="0" smtClean="0"/>
              <a:t>Long extended periods going back to their native country impacting massively on their attainment</a:t>
            </a:r>
          </a:p>
          <a:p>
            <a:r>
              <a:rPr lang="en-GB" baseline="0" dirty="0" smtClean="0"/>
              <a:t>Of the children on SI 61% are achieving over our median of 80%, 39% who are below</a:t>
            </a:r>
          </a:p>
          <a:p>
            <a:r>
              <a:rPr lang="en-GB" baseline="0" dirty="0" smtClean="0"/>
              <a:t>If we extract the EAL ( as all EAL are automatically stage 2 on the SI framework) and look at them separately only 43% of them are achieving over 80% attendance and 57% are below</a:t>
            </a:r>
          </a:p>
          <a:p>
            <a:r>
              <a:rPr lang="en-GB" baseline="0" dirty="0" smtClean="0"/>
              <a:t>With the new recording code for the absence when they return to their native land we should moving forward get a more accurate record of attendance</a:t>
            </a:r>
          </a:p>
          <a:p>
            <a:r>
              <a:rPr lang="en-GB" baseline="0" dirty="0" smtClean="0"/>
              <a:t>Where the work needs to be addressed is those absences where there is no real valid reason. </a:t>
            </a:r>
          </a:p>
          <a:p>
            <a:r>
              <a:rPr lang="en-GB" baseline="0" dirty="0" smtClean="0"/>
              <a:t>We need to work on them valuing us as an educational establishment and not just childcare</a:t>
            </a:r>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10</a:t>
            </a:fld>
            <a:endParaRPr lang="en-GB" noProof="0"/>
          </a:p>
        </p:txBody>
      </p:sp>
    </p:spTree>
    <p:extLst>
      <p:ext uri="{BB962C8B-B14F-4D97-AF65-F5344CB8AC3E}">
        <p14:creationId xmlns:p14="http://schemas.microsoft.com/office/powerpoint/2010/main" val="241962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look at how we manage this collating of data</a:t>
            </a:r>
          </a:p>
          <a:p>
            <a:r>
              <a:rPr lang="en-GB" dirty="0" smtClean="0"/>
              <a:t>Early Years guidance is our standard procedure within</a:t>
            </a:r>
            <a:r>
              <a:rPr lang="en-GB" baseline="0" dirty="0" smtClean="0"/>
              <a:t> Stirling Council guidelines</a:t>
            </a:r>
          </a:p>
          <a:p>
            <a:r>
              <a:rPr lang="en-GB" baseline="0" dirty="0" smtClean="0"/>
              <a:t>The added Value is what we do over and above</a:t>
            </a:r>
          </a:p>
          <a:p>
            <a:r>
              <a:rPr lang="en-GB" baseline="0" dirty="0" smtClean="0"/>
              <a:t>I have an example of the success of this added value I would like to give to you</a:t>
            </a:r>
          </a:p>
          <a:p>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11</a:t>
            </a:fld>
            <a:endParaRPr lang="en-GB" noProof="0"/>
          </a:p>
        </p:txBody>
      </p:sp>
    </p:spTree>
    <p:extLst>
      <p:ext uri="{BB962C8B-B14F-4D97-AF65-F5344CB8AC3E}">
        <p14:creationId xmlns:p14="http://schemas.microsoft.com/office/powerpoint/2010/main" val="364986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case study</a:t>
            </a:r>
          </a:p>
          <a:p>
            <a:r>
              <a:rPr lang="en-GB" dirty="0" smtClean="0"/>
              <a:t>If</a:t>
            </a:r>
            <a:r>
              <a:rPr lang="en-GB" baseline="0" dirty="0" smtClean="0"/>
              <a:t> I can ask to go into your break out rooms and discuss how you would address this within your setting to raise the attendance of Child W</a:t>
            </a:r>
          </a:p>
          <a:p>
            <a:r>
              <a:rPr lang="en-GB" baseline="0" dirty="0" smtClean="0"/>
              <a:t>This slide will remain visible for you to refer to in your break out rooms</a:t>
            </a:r>
          </a:p>
          <a:p>
            <a:r>
              <a:rPr lang="en-GB" baseline="0" dirty="0" smtClean="0"/>
              <a:t>In good old Early Years style, if you could nominate a timekeeper, a scribe and a spokesperson to feedback</a:t>
            </a:r>
          </a:p>
          <a:p>
            <a:r>
              <a:rPr lang="en-GB" baseline="0" dirty="0" smtClean="0"/>
              <a:t>We have 10mins before we come back and present</a:t>
            </a:r>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12</a:t>
            </a:fld>
            <a:endParaRPr lang="en-GB" noProof="0"/>
          </a:p>
        </p:txBody>
      </p:sp>
    </p:spTree>
    <p:extLst>
      <p:ext uri="{BB962C8B-B14F-4D97-AF65-F5344CB8AC3E}">
        <p14:creationId xmlns:p14="http://schemas.microsoft.com/office/powerpoint/2010/main" val="3806904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D1BEDC-50E9-45C7-9E89-0A952ADB1772}" type="slidenum">
              <a:rPr lang="en-GB" noProof="0" smtClean="0"/>
              <a:t>13</a:t>
            </a:fld>
            <a:endParaRPr lang="en-GB" noProof="0"/>
          </a:p>
        </p:txBody>
      </p:sp>
    </p:spTree>
    <p:extLst>
      <p:ext uri="{BB962C8B-B14F-4D97-AF65-F5344CB8AC3E}">
        <p14:creationId xmlns:p14="http://schemas.microsoft.com/office/powerpoint/2010/main" val="2885081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Lyndsay who is the lead for SI discussed with mum through an </a:t>
            </a:r>
            <a:r>
              <a:rPr lang="en-GB" dirty="0" err="1" smtClean="0"/>
              <a:t>interpretor</a:t>
            </a:r>
            <a:r>
              <a:rPr lang="en-GB" dirty="0" smtClean="0"/>
              <a:t> what we would do</a:t>
            </a:r>
          </a:p>
          <a:p>
            <a:r>
              <a:rPr lang="en-GB" dirty="0" smtClean="0"/>
              <a:t>A meeting was set up</a:t>
            </a:r>
            <a:r>
              <a:rPr lang="en-GB" baseline="0" dirty="0" smtClean="0"/>
              <a:t> with all the relevant agencies we needed to involve</a:t>
            </a:r>
          </a:p>
          <a:p>
            <a:r>
              <a:rPr lang="en-GB" baseline="0" dirty="0" smtClean="0"/>
              <a:t>Becca out Outreach teacher was a vital part of this </a:t>
            </a:r>
          </a:p>
          <a:p>
            <a:r>
              <a:rPr lang="en-GB" baseline="0" dirty="0" smtClean="0"/>
              <a:t>S&amp;L due to lack of language win English and native tongue</a:t>
            </a:r>
          </a:p>
          <a:p>
            <a:r>
              <a:rPr lang="en-GB" baseline="0" dirty="0" smtClean="0"/>
              <a:t>Consistent </a:t>
            </a:r>
            <a:r>
              <a:rPr lang="en-GB" baseline="0" dirty="0" err="1" smtClean="0"/>
              <a:t>Interpretor</a:t>
            </a:r>
            <a:r>
              <a:rPr lang="en-GB" baseline="0" dirty="0" smtClean="0"/>
              <a:t> at all meetings </a:t>
            </a:r>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14</a:t>
            </a:fld>
            <a:endParaRPr lang="en-GB" noProof="0"/>
          </a:p>
        </p:txBody>
      </p:sp>
    </p:spTree>
    <p:extLst>
      <p:ext uri="{BB962C8B-B14F-4D97-AF65-F5344CB8AC3E}">
        <p14:creationId xmlns:p14="http://schemas.microsoft.com/office/powerpoint/2010/main" val="3066034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15</a:t>
            </a:fld>
            <a:endParaRPr lang="en-GB" noProof="0"/>
          </a:p>
        </p:txBody>
      </p:sp>
    </p:spTree>
    <p:extLst>
      <p:ext uri="{BB962C8B-B14F-4D97-AF65-F5344CB8AC3E}">
        <p14:creationId xmlns:p14="http://schemas.microsoft.com/office/powerpoint/2010/main" val="2534372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Relationships between child and staff</a:t>
            </a:r>
          </a:p>
          <a:p>
            <a:r>
              <a:rPr lang="en-GB" dirty="0" smtClean="0"/>
              <a:t>staff and families</a:t>
            </a:r>
          </a:p>
          <a:p>
            <a:r>
              <a:rPr lang="en-GB" dirty="0" smtClean="0"/>
              <a:t>All agencies involved</a:t>
            </a:r>
          </a:p>
          <a:p>
            <a:r>
              <a:rPr lang="en-GB" dirty="0" smtClean="0"/>
              <a:t>Goes back to taking a holistic view of the child and the potential barriers that can occur as mentioned</a:t>
            </a:r>
            <a:r>
              <a:rPr lang="en-GB" baseline="0" dirty="0" smtClean="0"/>
              <a:t> earlier in the presentation, such as family or supports within the community</a:t>
            </a:r>
          </a:p>
          <a:p>
            <a:r>
              <a:rPr lang="en-GB" baseline="0" dirty="0" smtClean="0"/>
              <a:t>Be sure to use data, recording accurately and know the story behind the data</a:t>
            </a:r>
          </a:p>
          <a:p>
            <a:r>
              <a:rPr lang="en-GB" baseline="0" dirty="0" smtClean="0"/>
              <a:t>Be patient what works one week might not the next. Persevere, don’t give up</a:t>
            </a:r>
          </a:p>
          <a:p>
            <a:r>
              <a:rPr lang="en-GB" baseline="0" dirty="0" smtClean="0"/>
              <a:t>Have a variety of interventions in that </a:t>
            </a:r>
            <a:r>
              <a:rPr lang="en-GB" baseline="0" dirty="0" err="1" smtClean="0"/>
              <a:t>toolbag</a:t>
            </a:r>
            <a:r>
              <a:rPr lang="en-GB" baseline="0" dirty="0" smtClean="0"/>
              <a:t> in order for you to keep trying</a:t>
            </a:r>
          </a:p>
          <a:p>
            <a:r>
              <a:rPr lang="en-GB" baseline="0" dirty="0" smtClean="0"/>
              <a:t>It is all of our responsibility to break down the barriers</a:t>
            </a:r>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16</a:t>
            </a:fld>
            <a:endParaRPr lang="en-GB" noProof="0"/>
          </a:p>
        </p:txBody>
      </p:sp>
    </p:spTree>
    <p:extLst>
      <p:ext uri="{BB962C8B-B14F-4D97-AF65-F5344CB8AC3E}">
        <p14:creationId xmlns:p14="http://schemas.microsoft.com/office/powerpoint/2010/main" val="4144903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the famous words of EDNA n</a:t>
            </a:r>
            <a:r>
              <a:rPr lang="en-GB" dirty="0" smtClean="0"/>
              <a:t>ot all Superheroes wear capes Darling. Its about</a:t>
            </a:r>
            <a:r>
              <a:rPr lang="en-GB" baseline="0" dirty="0" smtClean="0"/>
              <a:t> relationships, be alert, be aware of your children’s circumstances –</a:t>
            </a:r>
          </a:p>
          <a:p>
            <a:r>
              <a:rPr lang="en-GB" baseline="0" dirty="0" smtClean="0"/>
              <a:t> KNOW THE BIGGER PICTURE</a:t>
            </a:r>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17</a:t>
            </a:fld>
            <a:endParaRPr lang="en-GB" noProof="0"/>
          </a:p>
        </p:txBody>
      </p:sp>
    </p:spTree>
    <p:extLst>
      <p:ext uri="{BB962C8B-B14F-4D97-AF65-F5344CB8AC3E}">
        <p14:creationId xmlns:p14="http://schemas.microsoft.com/office/powerpoint/2010/main" val="22690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would like to start with giving you a little background to our setting and what we represent.</a:t>
            </a:r>
          </a:p>
          <a:p>
            <a:r>
              <a:rPr lang="en-GB" dirty="0" smtClean="0"/>
              <a:t>We currently</a:t>
            </a:r>
            <a:r>
              <a:rPr lang="en-GB" baseline="0" dirty="0" smtClean="0"/>
              <a:t> have 3 playrooms 0-2 , 2-3 and a 3-5 and a total of 28 staff </a:t>
            </a:r>
          </a:p>
          <a:p>
            <a:r>
              <a:rPr lang="en-GB" baseline="0" dirty="0" smtClean="0"/>
              <a:t>We are a standalone nursery open 48 weeks of the year.</a:t>
            </a:r>
          </a:p>
          <a:p>
            <a:r>
              <a:rPr lang="en-GB" baseline="0" dirty="0" smtClean="0"/>
              <a:t>Our aspirations are to continue to be at the heart of our community for the benefit of the families in that community</a:t>
            </a:r>
          </a:p>
          <a:p>
            <a:r>
              <a:rPr lang="en-GB" baseline="0" dirty="0" smtClean="0"/>
              <a:t>At a recent Care Inspection in November we were awarded 5 out of a score 6 classed as very good in all aspects of the inspection</a:t>
            </a:r>
          </a:p>
          <a:p>
            <a:r>
              <a:rPr lang="en-GB" baseline="0" dirty="0" smtClean="0"/>
              <a:t>Cornton is a village of 2 halves. </a:t>
            </a:r>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2</a:t>
            </a:fld>
            <a:endParaRPr lang="en-GB" noProof="0"/>
          </a:p>
        </p:txBody>
      </p:sp>
    </p:spTree>
    <p:extLst>
      <p:ext uri="{BB962C8B-B14F-4D97-AF65-F5344CB8AC3E}">
        <p14:creationId xmlns:p14="http://schemas.microsoft.com/office/powerpoint/2010/main" val="961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the nursery building is at the centre of the picture</a:t>
            </a:r>
          </a:p>
          <a:p>
            <a:r>
              <a:rPr lang="en-GB" dirty="0" smtClean="0"/>
              <a:t>Mention road</a:t>
            </a:r>
          </a:p>
          <a:p>
            <a:r>
              <a:rPr lang="en-GB" dirty="0" smtClean="0"/>
              <a:t>Railway</a:t>
            </a:r>
            <a:r>
              <a:rPr lang="en-GB" baseline="0" dirty="0" smtClean="0"/>
              <a:t> </a:t>
            </a:r>
          </a:p>
          <a:p>
            <a:r>
              <a:rPr lang="en-GB" baseline="0" dirty="0" smtClean="0"/>
              <a:t>Divide very noticeable. Top of the picture is the new estates</a:t>
            </a:r>
          </a:p>
          <a:p>
            <a:r>
              <a:rPr lang="en-GB" baseline="0" dirty="0" smtClean="0"/>
              <a:t>Middle of the picture is the area of deprivation we are in the centre</a:t>
            </a:r>
          </a:p>
          <a:p>
            <a:r>
              <a:rPr lang="en-GB" baseline="0" dirty="0" smtClean="0"/>
              <a:t>Railway at the bottom of the nursery then we are at a private housing estate again</a:t>
            </a:r>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3</a:t>
            </a:fld>
            <a:endParaRPr lang="en-GB" noProof="0"/>
          </a:p>
        </p:txBody>
      </p:sp>
    </p:spTree>
    <p:extLst>
      <p:ext uri="{BB962C8B-B14F-4D97-AF65-F5344CB8AC3E}">
        <p14:creationId xmlns:p14="http://schemas.microsoft.com/office/powerpoint/2010/main" val="29711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a:t>
            </a:r>
            <a:r>
              <a:rPr lang="en-GB" baseline="0" dirty="0" smtClean="0"/>
              <a:t> latest statistics show our make up</a:t>
            </a:r>
          </a:p>
          <a:p>
            <a:r>
              <a:rPr lang="en-GB" baseline="0" dirty="0" smtClean="0"/>
              <a:t>According Scottish </a:t>
            </a:r>
            <a:r>
              <a:rPr lang="en-GB" baseline="0" dirty="0" err="1" smtClean="0"/>
              <a:t>Govt’s</a:t>
            </a:r>
            <a:r>
              <a:rPr lang="en-GB" baseline="0" dirty="0" smtClean="0"/>
              <a:t> Index of Deprivation we </a:t>
            </a:r>
            <a:r>
              <a:rPr lang="en-GB" baseline="0" dirty="0" err="1" smtClean="0"/>
              <a:t>hhave</a:t>
            </a:r>
            <a:r>
              <a:rPr lang="en-GB" baseline="0" dirty="0" smtClean="0"/>
              <a:t>…….</a:t>
            </a:r>
          </a:p>
          <a:p>
            <a:r>
              <a:rPr lang="en-GB" baseline="0" dirty="0" smtClean="0"/>
              <a:t>Using the traditional method of calculating FSM 35% qualify, although those living within the poverty breadline find it difficult to meet the criteria</a:t>
            </a:r>
          </a:p>
          <a:p>
            <a:r>
              <a:rPr lang="en-GB" baseline="0" dirty="0" smtClean="0"/>
              <a:t>On average we have 25% on low income but we expect that to rise given the current economic climate</a:t>
            </a:r>
          </a:p>
          <a:p>
            <a:r>
              <a:rPr lang="en-GB" baseline="0" dirty="0" smtClean="0"/>
              <a:t>If we concentrate on our 2-3 playroom we have 54% of families on low income and 41% of the children are Entitles Twos</a:t>
            </a:r>
          </a:p>
          <a:p>
            <a:r>
              <a:rPr lang="en-GB" baseline="0" dirty="0" smtClean="0"/>
              <a:t>We support 28% of our children through Staged Intervention. For those who may not be familiar with SI this the framework that we use to identify, assess and plan what support or challenge a child may need to reach their full potential.</a:t>
            </a:r>
          </a:p>
          <a:p>
            <a:r>
              <a:rPr lang="en-GB" baseline="0" dirty="0" smtClean="0"/>
              <a:t>18% of our children are English as an Additional Language</a:t>
            </a:r>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4</a:t>
            </a:fld>
            <a:endParaRPr lang="en-GB" noProof="0"/>
          </a:p>
        </p:txBody>
      </p:sp>
    </p:spTree>
    <p:extLst>
      <p:ext uri="{BB962C8B-B14F-4D97-AF65-F5344CB8AC3E}">
        <p14:creationId xmlns:p14="http://schemas.microsoft.com/office/powerpoint/2010/main" val="391465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saw from the overhead shot of the community we have a distinct line /road dividing the most deprived and the least deprived in our community</a:t>
            </a:r>
          </a:p>
          <a:p>
            <a:r>
              <a:rPr lang="en-GB" dirty="0" smtClean="0"/>
              <a:t>As</a:t>
            </a:r>
            <a:r>
              <a:rPr lang="en-GB" baseline="0" dirty="0" smtClean="0"/>
              <a:t> a nursery it is our aim to provide equitable and relevant opportunities for all</a:t>
            </a:r>
          </a:p>
          <a:p>
            <a:r>
              <a:rPr lang="en-GB" baseline="0" dirty="0" smtClean="0"/>
              <a:t>However, staff have to be acutely aware of the potential impacts and barriers that may come with the stigma of poverty.</a:t>
            </a:r>
            <a:endParaRPr lang="en-GB" baseline="0" dirty="0"/>
          </a:p>
          <a:p>
            <a:r>
              <a:rPr lang="en-GB" baseline="0" dirty="0" smtClean="0"/>
              <a:t>We must first of all understand what exactly poverty is. It’s not just about money it goes deeper</a:t>
            </a:r>
          </a:p>
          <a:p>
            <a:endParaRPr lang="en-GB" baseline="0" dirty="0" smtClean="0"/>
          </a:p>
        </p:txBody>
      </p:sp>
      <p:sp>
        <p:nvSpPr>
          <p:cNvPr id="4" name="Slide Number Placeholder 3"/>
          <p:cNvSpPr>
            <a:spLocks noGrp="1"/>
          </p:cNvSpPr>
          <p:nvPr>
            <p:ph type="sldNum" sz="quarter" idx="10"/>
          </p:nvPr>
        </p:nvSpPr>
        <p:spPr/>
        <p:txBody>
          <a:bodyPr/>
          <a:lstStyle/>
          <a:p>
            <a:fld id="{B3D1BEDC-50E9-45C7-9E89-0A952ADB1772}" type="slidenum">
              <a:rPr lang="en-GB" noProof="0" smtClean="0"/>
              <a:t>5</a:t>
            </a:fld>
            <a:endParaRPr lang="en-GB" noProof="0"/>
          </a:p>
        </p:txBody>
      </p:sp>
    </p:spTree>
    <p:extLst>
      <p:ext uri="{BB962C8B-B14F-4D97-AF65-F5344CB8AC3E}">
        <p14:creationId xmlns:p14="http://schemas.microsoft.com/office/powerpoint/2010/main" val="397088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a:t>
            </a:r>
            <a:r>
              <a:rPr lang="en-GB" baseline="0" dirty="0" smtClean="0"/>
              <a:t>s is the reality of children for 49% of the children who attend our nursery</a:t>
            </a:r>
          </a:p>
          <a:p>
            <a:r>
              <a:rPr lang="en-GB" baseline="0" dirty="0" smtClean="0"/>
              <a:t>This is where we as </a:t>
            </a:r>
            <a:r>
              <a:rPr lang="en-GB" dirty="0" smtClean="0"/>
              <a:t>the corporate</a:t>
            </a:r>
            <a:r>
              <a:rPr lang="en-GB" baseline="0" dirty="0" smtClean="0"/>
              <a:t> family are so important in the lives of our young children. </a:t>
            </a:r>
          </a:p>
          <a:p>
            <a:r>
              <a:rPr lang="en-GB" baseline="0" dirty="0" smtClean="0"/>
              <a:t>We have a responsibility with 1140 hours to ensure our children are in a safe base for the majority of their day</a:t>
            </a:r>
          </a:p>
          <a:p>
            <a:r>
              <a:rPr lang="en-GB" baseline="0" dirty="0" smtClean="0"/>
              <a:t>It is important for us to understand  and take a holistic view of the child</a:t>
            </a:r>
          </a:p>
          <a:p>
            <a:r>
              <a:rPr lang="en-GB" baseline="0" dirty="0" smtClean="0"/>
              <a:t>Know our families and our Community</a:t>
            </a:r>
          </a:p>
          <a:p>
            <a:r>
              <a:rPr lang="en-GB" baseline="0" dirty="0" smtClean="0"/>
              <a:t>To be a safe place and a guide for not just the children but for signposting and supporting all the family</a:t>
            </a:r>
          </a:p>
          <a:p>
            <a:r>
              <a:rPr lang="en-GB" baseline="0" dirty="0" smtClean="0"/>
              <a:t>We can’t do all this if the children are not in attendance . This is not a </a:t>
            </a:r>
            <a:r>
              <a:rPr lang="en-GB" baseline="0" dirty="0" err="1" smtClean="0"/>
              <a:t>ticky</a:t>
            </a:r>
            <a:r>
              <a:rPr lang="en-GB" baseline="0" dirty="0" smtClean="0"/>
              <a:t> box for us to show attendance it’s a whole lot more </a:t>
            </a:r>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6</a:t>
            </a:fld>
            <a:endParaRPr lang="en-GB" noProof="0"/>
          </a:p>
        </p:txBody>
      </p:sp>
    </p:spTree>
    <p:extLst>
      <p:ext uri="{BB962C8B-B14F-4D97-AF65-F5344CB8AC3E}">
        <p14:creationId xmlns:p14="http://schemas.microsoft.com/office/powerpoint/2010/main" val="224769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part of a national and local initiative we are a</a:t>
            </a:r>
            <a:r>
              <a:rPr lang="en-GB" baseline="0" dirty="0" smtClean="0"/>
              <a:t> pilot nursery for the new attendance toolkit used to support us to attain better attendance</a:t>
            </a:r>
          </a:p>
          <a:p>
            <a:r>
              <a:rPr lang="en-GB" baseline="0" dirty="0" smtClean="0"/>
              <a:t>Research shows that if a child’s attendance is poor at an early age this will continue into later education. This becomes a culture of poor attendance</a:t>
            </a:r>
          </a:p>
          <a:p>
            <a:r>
              <a:rPr lang="en-GB" baseline="0" dirty="0" smtClean="0"/>
              <a:t>Unfortunately Early Years is not compulsory like school, however, if this a cultural trend we need to break that cycle of poor attendance in the Early Years</a:t>
            </a:r>
          </a:p>
          <a:p>
            <a:r>
              <a:rPr lang="en-GB" baseline="0" dirty="0" smtClean="0"/>
              <a:t>Stirling is looking at a very ambitious plan to achieve attendance of 95.8%  (increase of 2.7%) for primary and 92.8% (increase of 3.5%) in secondary</a:t>
            </a:r>
          </a:p>
          <a:p>
            <a:r>
              <a:rPr lang="en-GB" baseline="0" dirty="0" smtClean="0"/>
              <a:t>There is no set aim for NURSERY as this is not a compulsory requirement, therefore we have set out to develop our own.</a:t>
            </a:r>
          </a:p>
          <a:p>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7</a:t>
            </a:fld>
            <a:endParaRPr lang="en-GB" noProof="0"/>
          </a:p>
        </p:txBody>
      </p:sp>
    </p:spTree>
    <p:extLst>
      <p:ext uri="{BB962C8B-B14F-4D97-AF65-F5344CB8AC3E}">
        <p14:creationId xmlns:p14="http://schemas.microsoft.com/office/powerpoint/2010/main" val="254433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will start with a self evaluation which gives us a baseline to see where we are. </a:t>
            </a:r>
          </a:p>
          <a:p>
            <a:r>
              <a:rPr lang="en-GB" baseline="0" dirty="0" smtClean="0"/>
              <a:t>I have been collating data since August and I can share this with you so far. This is the baseline for moving forward</a:t>
            </a:r>
          </a:p>
          <a:p>
            <a:r>
              <a:rPr lang="en-GB" baseline="0" dirty="0" smtClean="0"/>
              <a:t>70% Median for schools none for Nursery as not compulsory</a:t>
            </a:r>
          </a:p>
          <a:p>
            <a:r>
              <a:rPr lang="en-GB" baseline="0" dirty="0" smtClean="0"/>
              <a:t>We have set ours at 80%.</a:t>
            </a:r>
          </a:p>
          <a:p>
            <a:r>
              <a:rPr lang="en-GB" baseline="0" dirty="0" smtClean="0"/>
              <a:t>The worrying thing for us is that those who pay have a very high % attendance and the 3-5 funded places have the lowest. </a:t>
            </a:r>
          </a:p>
          <a:p>
            <a:r>
              <a:rPr lang="en-GB" baseline="0" dirty="0" smtClean="0"/>
              <a:t>We need to understand the reasons for this in order for us to make the change</a:t>
            </a:r>
          </a:p>
          <a:p>
            <a:r>
              <a:rPr lang="en-GB" baseline="0" dirty="0" smtClean="0"/>
              <a:t>Is it that they don’t acknowledge us as an educational establishment? Are we providing enough places for those vulnerable children that should be our core children?</a:t>
            </a:r>
          </a:p>
          <a:p>
            <a:r>
              <a:rPr lang="en-GB" baseline="0" dirty="0" smtClean="0"/>
              <a:t>A record of those children causing us concern is kept and through SI we are implementing strategies such as home visits, family engagement experiences, home learning packs </a:t>
            </a:r>
            <a:r>
              <a:rPr lang="en-GB" baseline="0" dirty="0" err="1" smtClean="0"/>
              <a:t>etc</a:t>
            </a:r>
            <a:endParaRPr lang="en-GB" baseline="0" dirty="0" smtClean="0"/>
          </a:p>
          <a:p>
            <a:r>
              <a:rPr lang="en-GB" baseline="0" dirty="0" smtClean="0"/>
              <a:t>What is also evident is the gap between the lowest deciles and the highest.</a:t>
            </a:r>
          </a:p>
          <a:p>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8</a:t>
            </a:fld>
            <a:endParaRPr lang="en-GB" noProof="0"/>
          </a:p>
        </p:txBody>
      </p:sp>
    </p:spTree>
    <p:extLst>
      <p:ext uri="{BB962C8B-B14F-4D97-AF65-F5344CB8AC3E}">
        <p14:creationId xmlns:p14="http://schemas.microsoft.com/office/powerpoint/2010/main" val="400491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addition to keeping records of the individual’s attendance</a:t>
            </a:r>
            <a:r>
              <a:rPr lang="en-GB" baseline="0" dirty="0" smtClean="0"/>
              <a:t> rates I recorded the reasons for absence</a:t>
            </a:r>
          </a:p>
          <a:p>
            <a:r>
              <a:rPr lang="en-GB" dirty="0" smtClean="0"/>
              <a:t>You will see the difference in</a:t>
            </a:r>
            <a:r>
              <a:rPr lang="en-GB" baseline="0" dirty="0" smtClean="0"/>
              <a:t> Sept vs Jan due to the October hols. </a:t>
            </a:r>
          </a:p>
          <a:p>
            <a:r>
              <a:rPr lang="en-GB" baseline="0" dirty="0" smtClean="0"/>
              <a:t>Working with SEEMIS and the RIC to see how this can be fixed and we have a solution.</a:t>
            </a:r>
          </a:p>
          <a:p>
            <a:endParaRPr lang="en-GB" baseline="0" dirty="0" smtClean="0"/>
          </a:p>
          <a:p>
            <a:r>
              <a:rPr lang="en-GB" baseline="0" dirty="0" smtClean="0"/>
              <a:t>School closures for holidays are not recorded as absence as the school is closed but this is not the case for nursery, we are penalised for holidays and this impacts negatively on our figures for children. </a:t>
            </a:r>
          </a:p>
          <a:p>
            <a:r>
              <a:rPr lang="en-GB" baseline="0" dirty="0" smtClean="0"/>
              <a:t>We can no enter a specific code for this which can be recorded on SEEMIS for more accurate reporting. </a:t>
            </a:r>
            <a:endParaRPr lang="en-GB" dirty="0"/>
          </a:p>
        </p:txBody>
      </p:sp>
      <p:sp>
        <p:nvSpPr>
          <p:cNvPr id="4" name="Slide Number Placeholder 3"/>
          <p:cNvSpPr>
            <a:spLocks noGrp="1"/>
          </p:cNvSpPr>
          <p:nvPr>
            <p:ph type="sldNum" sz="quarter" idx="10"/>
          </p:nvPr>
        </p:nvSpPr>
        <p:spPr/>
        <p:txBody>
          <a:bodyPr/>
          <a:lstStyle/>
          <a:p>
            <a:fld id="{B3D1BEDC-50E9-45C7-9E89-0A952ADB1772}" type="slidenum">
              <a:rPr lang="en-GB" noProof="0" smtClean="0"/>
              <a:t>9</a:t>
            </a:fld>
            <a:endParaRPr lang="en-GB" noProof="0"/>
          </a:p>
        </p:txBody>
      </p:sp>
    </p:spTree>
    <p:extLst>
      <p:ext uri="{BB962C8B-B14F-4D97-AF65-F5344CB8AC3E}">
        <p14:creationId xmlns:p14="http://schemas.microsoft.com/office/powerpoint/2010/main" val="99795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rtlCol="0" anchor="b">
            <a:normAutofit/>
          </a:bodyPr>
          <a:lstStyle>
            <a:lvl1pPr algn="l">
              <a:defRPr sz="6000"/>
            </a:lvl1pPr>
          </a:lstStyle>
          <a:p>
            <a:pPr rtl="0"/>
            <a:r>
              <a:rPr lang="en-GB" noProof="0"/>
              <a:t>Click to edit Master title style</a:t>
            </a:r>
          </a:p>
        </p:txBody>
      </p:sp>
      <p:sp>
        <p:nvSpPr>
          <p:cNvPr id="3" name="Subtitle 2"/>
          <p:cNvSpPr>
            <a:spLocks noGrp="1"/>
          </p:cNvSpPr>
          <p:nvPr>
            <p:ph type="subTitle" idx="1"/>
          </p:nvPr>
        </p:nvSpPr>
        <p:spPr>
          <a:xfrm>
            <a:off x="1371600" y="3632201"/>
            <a:ext cx="9448800" cy="685800"/>
          </a:xfrm>
        </p:spPr>
        <p:txBody>
          <a:bodyPr rtlCol="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Date Placeholder 3"/>
          <p:cNvSpPr>
            <a:spLocks noGrp="1"/>
          </p:cNvSpPr>
          <p:nvPr>
            <p:ph type="dt" sz="half" idx="10"/>
          </p:nvPr>
        </p:nvSpPr>
        <p:spPr>
          <a:xfrm>
            <a:off x="7909561" y="4314328"/>
            <a:ext cx="2910840" cy="374642"/>
          </a:xfrm>
        </p:spPr>
        <p:txBody>
          <a:bodyPr rtlCol="0"/>
          <a:lstStyle/>
          <a:p>
            <a:pPr rtl="0"/>
            <a:fld id="{C9F85E8B-BB25-43E0-A312-C4C9351E09EB}" type="datetime1">
              <a:rPr lang="en-GB" noProof="0" smtClean="0"/>
              <a:t>23/03/2023</a:t>
            </a:fld>
            <a:endParaRPr lang="en-GB" noProof="0"/>
          </a:p>
        </p:txBody>
      </p:sp>
      <p:sp>
        <p:nvSpPr>
          <p:cNvPr id="5" name="Footer Placeholder 4"/>
          <p:cNvSpPr>
            <a:spLocks noGrp="1"/>
          </p:cNvSpPr>
          <p:nvPr>
            <p:ph type="ftr" sz="quarter" idx="11"/>
          </p:nvPr>
        </p:nvSpPr>
        <p:spPr>
          <a:xfrm>
            <a:off x="1371600" y="4323845"/>
            <a:ext cx="6400800" cy="365125"/>
          </a:xfrm>
        </p:spPr>
        <p:txBody>
          <a:bodyPr rtlCol="0"/>
          <a:lstStyle/>
          <a:p>
            <a:pPr rtl="0"/>
            <a:endParaRPr lang="en-GB" noProof="0"/>
          </a:p>
        </p:txBody>
      </p:sp>
      <p:sp>
        <p:nvSpPr>
          <p:cNvPr id="6" name="Slide Number Placeholder 5"/>
          <p:cNvSpPr>
            <a:spLocks noGrp="1"/>
          </p:cNvSpPr>
          <p:nvPr>
            <p:ph type="sldNum" sz="quarter" idx="12"/>
          </p:nvPr>
        </p:nvSpPr>
        <p:spPr>
          <a:xfrm>
            <a:off x="8077200" y="1430866"/>
            <a:ext cx="2743200" cy="365125"/>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rtlCol="0" anchor="b"/>
          <a:lstStyle>
            <a:lvl1pPr algn="l">
              <a:defRPr sz="3200"/>
            </a:lvl1pPr>
          </a:lstStyle>
          <a:p>
            <a:pPr rtl="0"/>
            <a:r>
              <a:rPr lang="en-GB" noProof="0"/>
              <a:t>Click to edit Master title style</a:t>
            </a:r>
          </a:p>
        </p:txBody>
      </p:sp>
      <p:sp>
        <p:nvSpPr>
          <p:cNvPr id="3" name="Picture Placeholder 2"/>
          <p:cNvSpPr>
            <a:spLocks noGrp="1" noChangeAspect="1"/>
          </p:cNvSpPr>
          <p:nvPr>
            <p:ph type="pic" idx="1"/>
          </p:nvPr>
        </p:nvSpPr>
        <p:spPr>
          <a:xfrm>
            <a:off x="681727" y="941439"/>
            <a:ext cx="10821840" cy="3478161"/>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p:cNvSpPr>
            <a:spLocks noGrp="1"/>
          </p:cNvSpPr>
          <p:nvPr>
            <p:ph type="body" sz="half" idx="2"/>
          </p:nvPr>
        </p:nvSpPr>
        <p:spPr>
          <a:xfrm>
            <a:off x="685800" y="5516715"/>
            <a:ext cx="10820400" cy="701969"/>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93C28D9E-E09C-4CEE-BAC3-E66B0A5E5690}" type="datetime1">
              <a:rPr lang="en-GB" noProof="0" smtClean="0"/>
              <a:t>23/03/2023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rtlCol="0" anchor="ctr"/>
          <a:lstStyle>
            <a:lvl1pPr algn="l">
              <a:defRPr sz="3200"/>
            </a:lvl1pPr>
          </a:lstStyle>
          <a:p>
            <a:pPr rtl="0"/>
            <a:r>
              <a:rPr lang="en-GB" noProof="0"/>
              <a:t>Click to edit Master title style</a:t>
            </a:r>
          </a:p>
        </p:txBody>
      </p:sp>
      <p:sp>
        <p:nvSpPr>
          <p:cNvPr id="4" name="Text Placeholder 3"/>
          <p:cNvSpPr>
            <a:spLocks noGrp="1"/>
          </p:cNvSpPr>
          <p:nvPr>
            <p:ph type="body" sz="half" idx="2"/>
          </p:nvPr>
        </p:nvSpPr>
        <p:spPr>
          <a:xfrm>
            <a:off x="1024467" y="3649133"/>
            <a:ext cx="10130516" cy="99906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a:xfrm>
            <a:off x="7814452" y="381000"/>
            <a:ext cx="2910840" cy="365125"/>
          </a:xfrm>
        </p:spPr>
        <p:txBody>
          <a:bodyPr rtlCol="0"/>
          <a:lstStyle>
            <a:lvl1pPr algn="r">
              <a:defRPr/>
            </a:lvl1pPr>
          </a:lstStyle>
          <a:p>
            <a:pPr rtl="0"/>
            <a:fld id="{3519C4BC-7890-4861-B648-5F6B5E9BB158}" type="datetime1">
              <a:rPr lang="en-GB" noProof="0" smtClean="0"/>
              <a:t>23/03/2023</a:t>
            </a:fld>
            <a:endParaRPr lang="en-GB" noProof="0"/>
          </a:p>
        </p:txBody>
      </p:sp>
      <p:sp>
        <p:nvSpPr>
          <p:cNvPr id="6" name="Footer Placeholder 5"/>
          <p:cNvSpPr>
            <a:spLocks noGrp="1"/>
          </p:cNvSpPr>
          <p:nvPr>
            <p:ph type="ftr" sz="quarter" idx="11"/>
          </p:nvPr>
        </p:nvSpPr>
        <p:spPr>
          <a:xfrm>
            <a:off x="685800" y="379941"/>
            <a:ext cx="6991492" cy="365125"/>
          </a:xfrm>
        </p:spPr>
        <p:txBody>
          <a:bodyPr rtlCol="0"/>
          <a:lstStyle/>
          <a:p>
            <a:pPr rtl="0"/>
            <a:endParaRPr lang="en-GB" noProof="0"/>
          </a:p>
        </p:txBody>
      </p:sp>
      <p:sp>
        <p:nvSpPr>
          <p:cNvPr id="7" name="Slide Number Placeholder 6"/>
          <p:cNvSpPr>
            <a:spLocks noGrp="1"/>
          </p:cNvSpPr>
          <p:nvPr>
            <p:ph type="sldNum" sz="quarter" idx="12"/>
          </p:nvPr>
        </p:nvSpPr>
        <p:spPr>
          <a:xfrm>
            <a:off x="10862452" y="381000"/>
            <a:ext cx="643748" cy="365125"/>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rtlCol="0" anchor="ctr"/>
          <a:lstStyle>
            <a:lvl1pPr algn="l">
              <a:defRPr sz="3200"/>
            </a:lvl1pPr>
          </a:lstStyle>
          <a:p>
            <a:pPr rtl="0"/>
            <a:r>
              <a:rPr lang="en-GB" noProof="0"/>
              <a:t>Click to edit Master title style</a:t>
            </a:r>
          </a:p>
        </p:txBody>
      </p:sp>
      <p:sp>
        <p:nvSpPr>
          <p:cNvPr id="12" name="Text Placeholder 3"/>
          <p:cNvSpPr>
            <a:spLocks noGrp="1"/>
          </p:cNvSpPr>
          <p:nvPr>
            <p:ph type="body" sz="half" idx="13"/>
          </p:nvPr>
        </p:nvSpPr>
        <p:spPr>
          <a:xfrm>
            <a:off x="1303865" y="3365556"/>
            <a:ext cx="9592736" cy="444443"/>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4" name="Text Placeholder 3"/>
          <p:cNvSpPr>
            <a:spLocks noGrp="1"/>
          </p:cNvSpPr>
          <p:nvPr>
            <p:ph type="body" sz="half" idx="2"/>
          </p:nvPr>
        </p:nvSpPr>
        <p:spPr>
          <a:xfrm>
            <a:off x="1024467" y="3959862"/>
            <a:ext cx="10151533" cy="679871"/>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a:xfrm>
            <a:off x="7814452" y="381000"/>
            <a:ext cx="2910840" cy="365125"/>
          </a:xfrm>
        </p:spPr>
        <p:txBody>
          <a:bodyPr rtlCol="0"/>
          <a:lstStyle>
            <a:lvl1pPr algn="r">
              <a:defRPr/>
            </a:lvl1pPr>
          </a:lstStyle>
          <a:p>
            <a:pPr rtl="0"/>
            <a:fld id="{F4AE1A87-3705-425A-96CD-FC35B44BCF00}" type="datetime1">
              <a:rPr lang="en-GB" noProof="0" smtClean="0"/>
              <a:t>23/03/2023</a:t>
            </a:fld>
            <a:endParaRPr lang="en-GB" noProof="0"/>
          </a:p>
        </p:txBody>
      </p:sp>
      <p:sp>
        <p:nvSpPr>
          <p:cNvPr id="6" name="Footer Placeholder 5"/>
          <p:cNvSpPr>
            <a:spLocks noGrp="1"/>
          </p:cNvSpPr>
          <p:nvPr>
            <p:ph type="ftr" sz="quarter" idx="11"/>
          </p:nvPr>
        </p:nvSpPr>
        <p:spPr>
          <a:xfrm>
            <a:off x="685800" y="379941"/>
            <a:ext cx="6991492" cy="365125"/>
          </a:xfrm>
        </p:spPr>
        <p:txBody>
          <a:bodyPr rtlCol="0"/>
          <a:lstStyle/>
          <a:p>
            <a:pPr rtl="0"/>
            <a:endParaRPr lang="en-GB" noProof="0"/>
          </a:p>
        </p:txBody>
      </p:sp>
      <p:sp>
        <p:nvSpPr>
          <p:cNvPr id="7" name="Slide Number Placeholder 6"/>
          <p:cNvSpPr>
            <a:spLocks noGrp="1"/>
          </p:cNvSpPr>
          <p:nvPr>
            <p:ph type="sldNum" sz="quarter" idx="12"/>
          </p:nvPr>
        </p:nvSpPr>
        <p:spPr>
          <a:xfrm>
            <a:off x="10862452" y="381000"/>
            <a:ext cx="643748" cy="365125"/>
          </a:xfrm>
        </p:spPr>
        <p:txBody>
          <a:bodyPr rtlCol="0"/>
          <a:lstStyle/>
          <a:p>
            <a:pPr rtl="0"/>
            <a:fld id="{6D22F896-40B5-4ADD-8801-0D06FADFA095}" type="slidenum">
              <a:rPr lang="en-GB" noProof="0" smtClean="0"/>
              <a:t>‹#›</a:t>
            </a:fld>
            <a:endParaRPr lang="en-GB" noProof="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n-GB" sz="8000" noProof="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n-GB" sz="8000" noProof="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rtlCol="0" anchor="b"/>
          <a:lstStyle>
            <a:lvl1pPr algn="l">
              <a:defRPr sz="3200"/>
            </a:lvl1pPr>
          </a:lstStyle>
          <a:p>
            <a:pPr rtl="0"/>
            <a:r>
              <a:rPr lang="en-GB" noProof="0"/>
              <a:t>Click to edit Master title style</a:t>
            </a:r>
          </a:p>
        </p:txBody>
      </p:sp>
      <p:sp>
        <p:nvSpPr>
          <p:cNvPr id="4" name="Text Placeholder 3"/>
          <p:cNvSpPr>
            <a:spLocks noGrp="1"/>
          </p:cNvSpPr>
          <p:nvPr>
            <p:ph type="body" sz="half" idx="2"/>
          </p:nvPr>
        </p:nvSpPr>
        <p:spPr>
          <a:xfrm>
            <a:off x="1024467" y="3648315"/>
            <a:ext cx="10144654" cy="99988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a:xfrm>
            <a:off x="7814452" y="378883"/>
            <a:ext cx="2910840" cy="365125"/>
          </a:xfrm>
        </p:spPr>
        <p:txBody>
          <a:bodyPr rtlCol="0"/>
          <a:lstStyle>
            <a:lvl1pPr algn="r">
              <a:defRPr/>
            </a:lvl1pPr>
          </a:lstStyle>
          <a:p>
            <a:pPr rtl="0"/>
            <a:fld id="{789538C6-4E79-4BCC-ABA7-DF938E6E64CD}" type="datetime1">
              <a:rPr lang="en-GB" noProof="0" smtClean="0"/>
              <a:t>23/03/2023</a:t>
            </a:fld>
            <a:endParaRPr lang="en-GB" noProof="0"/>
          </a:p>
        </p:txBody>
      </p:sp>
      <p:sp>
        <p:nvSpPr>
          <p:cNvPr id="6" name="Footer Placeholder 5"/>
          <p:cNvSpPr>
            <a:spLocks noGrp="1"/>
          </p:cNvSpPr>
          <p:nvPr>
            <p:ph type="ftr" sz="quarter" idx="11"/>
          </p:nvPr>
        </p:nvSpPr>
        <p:spPr>
          <a:xfrm>
            <a:off x="685800" y="378883"/>
            <a:ext cx="6991492" cy="365125"/>
          </a:xfrm>
        </p:spPr>
        <p:txBody>
          <a:bodyPr rtlCol="0"/>
          <a:lstStyle/>
          <a:p>
            <a:pPr rtl="0"/>
            <a:endParaRPr lang="en-GB" noProof="0"/>
          </a:p>
        </p:txBody>
      </p:sp>
      <p:sp>
        <p:nvSpPr>
          <p:cNvPr id="7" name="Slide Number Placeholder 6"/>
          <p:cNvSpPr>
            <a:spLocks noGrp="1"/>
          </p:cNvSpPr>
          <p:nvPr>
            <p:ph type="sldNum" sz="quarter" idx="12"/>
          </p:nvPr>
        </p:nvSpPr>
        <p:spPr>
          <a:xfrm>
            <a:off x="10862452" y="381000"/>
            <a:ext cx="643748" cy="365125"/>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rtlCol="0"/>
          <a:lstStyle/>
          <a:p>
            <a:pPr rtl="0"/>
            <a:r>
              <a:rPr lang="en-GB" noProof="0"/>
              <a:t>Click to edit Master title style</a:t>
            </a:r>
          </a:p>
        </p:txBody>
      </p:sp>
      <p:sp>
        <p:nvSpPr>
          <p:cNvPr id="7" name="Text Placeholder 2"/>
          <p:cNvSpPr>
            <a:spLocks noGrp="1"/>
          </p:cNvSpPr>
          <p:nvPr>
            <p:ph type="body" idx="1"/>
          </p:nvPr>
        </p:nvSpPr>
        <p:spPr>
          <a:xfrm>
            <a:off x="685800" y="2202080"/>
            <a:ext cx="3456432" cy="617320"/>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8" name="Text Placeholder 3"/>
          <p:cNvSpPr>
            <a:spLocks noGrp="1"/>
          </p:cNvSpPr>
          <p:nvPr>
            <p:ph type="body" sz="half" idx="15"/>
          </p:nvPr>
        </p:nvSpPr>
        <p:spPr>
          <a:xfrm>
            <a:off x="685799"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9" name="Text Placeholder 4"/>
          <p:cNvSpPr>
            <a:spLocks noGrp="1"/>
          </p:cNvSpPr>
          <p:nvPr>
            <p:ph type="body" sz="quarter" idx="3"/>
          </p:nvPr>
        </p:nvSpPr>
        <p:spPr>
          <a:xfrm>
            <a:off x="4368800" y="2201333"/>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0" name="Text Placeholder 3"/>
          <p:cNvSpPr>
            <a:spLocks noGrp="1"/>
          </p:cNvSpPr>
          <p:nvPr>
            <p:ph type="body" sz="half" idx="16"/>
          </p:nvPr>
        </p:nvSpPr>
        <p:spPr>
          <a:xfrm>
            <a:off x="4366858" y="2904067"/>
            <a:ext cx="3456432" cy="331461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11" name="Text Placeholder 4"/>
          <p:cNvSpPr>
            <a:spLocks noGrp="1"/>
          </p:cNvSpPr>
          <p:nvPr>
            <p:ph type="body" sz="quarter" idx="13"/>
          </p:nvPr>
        </p:nvSpPr>
        <p:spPr>
          <a:xfrm>
            <a:off x="8051800" y="2192866"/>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2" name="Text Placeholder 3"/>
          <p:cNvSpPr>
            <a:spLocks noGrp="1"/>
          </p:cNvSpPr>
          <p:nvPr>
            <p:ph type="body" sz="half" idx="17"/>
          </p:nvPr>
        </p:nvSpPr>
        <p:spPr>
          <a:xfrm>
            <a:off x="8051801"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3" name="Date Placeholder 2"/>
          <p:cNvSpPr>
            <a:spLocks noGrp="1"/>
          </p:cNvSpPr>
          <p:nvPr>
            <p:ph type="dt" sz="half" idx="10"/>
          </p:nvPr>
        </p:nvSpPr>
        <p:spPr/>
        <p:txBody>
          <a:bodyPr rtlCol="0"/>
          <a:lstStyle/>
          <a:p>
            <a:pPr rtl="0"/>
            <a:fld id="{D1CBA8C9-3B51-4F27-A7D7-1A83A00D14AE}" type="datetime1">
              <a:rPr lang="en-GB" noProof="0" smtClean="0"/>
              <a:t>23/03/2023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rtlCol="0"/>
          <a:lstStyle/>
          <a:p>
            <a:pPr rtl="0"/>
            <a:r>
              <a:rPr lang="en-GB" noProof="0"/>
              <a:t>Click to edit Master title style</a:t>
            </a:r>
          </a:p>
        </p:txBody>
      </p:sp>
      <p:sp>
        <p:nvSpPr>
          <p:cNvPr id="19" name="Text Placeholder 2"/>
          <p:cNvSpPr>
            <a:spLocks noGrp="1"/>
          </p:cNvSpPr>
          <p:nvPr>
            <p:ph type="body" idx="1"/>
          </p:nvPr>
        </p:nvSpPr>
        <p:spPr>
          <a:xfrm>
            <a:off x="688618" y="4191000"/>
            <a:ext cx="3451582"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1" name="Text Placeholder 3"/>
          <p:cNvSpPr>
            <a:spLocks noGrp="1"/>
          </p:cNvSpPr>
          <p:nvPr>
            <p:ph type="body" sz="half" idx="18"/>
          </p:nvPr>
        </p:nvSpPr>
        <p:spPr>
          <a:xfrm>
            <a:off x="688618" y="4873764"/>
            <a:ext cx="3451582"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22" name="Text Placeholder 4"/>
          <p:cNvSpPr>
            <a:spLocks noGrp="1"/>
          </p:cNvSpPr>
          <p:nvPr>
            <p:ph type="body" sz="quarter" idx="3"/>
          </p:nvPr>
        </p:nvSpPr>
        <p:spPr>
          <a:xfrm>
            <a:off x="4374263" y="4191000"/>
            <a:ext cx="3448935"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4" name="Text Placeholder 3"/>
          <p:cNvSpPr>
            <a:spLocks noGrp="1"/>
          </p:cNvSpPr>
          <p:nvPr>
            <p:ph type="body" sz="half" idx="19"/>
          </p:nvPr>
        </p:nvSpPr>
        <p:spPr>
          <a:xfrm>
            <a:off x="4374264" y="4873763"/>
            <a:ext cx="344893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25" name="Text Placeholder 4"/>
          <p:cNvSpPr>
            <a:spLocks noGrp="1"/>
          </p:cNvSpPr>
          <p:nvPr>
            <p:ph type="body" sz="quarter" idx="13"/>
          </p:nvPr>
        </p:nvSpPr>
        <p:spPr>
          <a:xfrm>
            <a:off x="8049731" y="4191000"/>
            <a:ext cx="3456469"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n-GB" noProof="0"/>
              <a:t>Click icon to add picture</a:t>
            </a:r>
          </a:p>
        </p:txBody>
      </p:sp>
      <p:sp>
        <p:nvSpPr>
          <p:cNvPr id="27" name="Text Placeholder 3"/>
          <p:cNvSpPr>
            <a:spLocks noGrp="1"/>
          </p:cNvSpPr>
          <p:nvPr>
            <p:ph type="body" sz="half" idx="20"/>
          </p:nvPr>
        </p:nvSpPr>
        <p:spPr>
          <a:xfrm>
            <a:off x="8049731" y="4873761"/>
            <a:ext cx="345244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GB" noProof="0"/>
              <a:t>Click to edit Master text styles</a:t>
            </a:r>
          </a:p>
        </p:txBody>
      </p:sp>
      <p:sp>
        <p:nvSpPr>
          <p:cNvPr id="3" name="Date Placeholder 2"/>
          <p:cNvSpPr>
            <a:spLocks noGrp="1"/>
          </p:cNvSpPr>
          <p:nvPr>
            <p:ph type="dt" sz="half" idx="10"/>
          </p:nvPr>
        </p:nvSpPr>
        <p:spPr/>
        <p:txBody>
          <a:bodyPr rtlCol="0"/>
          <a:lstStyle/>
          <a:p>
            <a:pPr rtl="0"/>
            <a:fld id="{72ED0BB0-039B-4E8F-BC0C-B290707A142F}" type="datetime1">
              <a:rPr lang="en-GB" noProof="0" smtClean="0"/>
              <a:t>23/03/2023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26CDB25D-9786-4BA4-AF8E-8F4824B80D21}" type="datetime1">
              <a:rPr lang="en-GB" noProof="0" smtClean="0"/>
              <a:t>23/03/2023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rtlCol="0"/>
          <a:lstStyle>
            <a:lvl1pPr algn="l">
              <a:defRPr/>
            </a:lvl1pPr>
          </a:lstStyle>
          <a:p>
            <a:pPr rtl="0"/>
            <a:r>
              <a:rPr lang="en-GB" noProof="0"/>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a:xfrm>
            <a:off x="7814452" y="379941"/>
            <a:ext cx="2910840" cy="365125"/>
          </a:xfrm>
        </p:spPr>
        <p:txBody>
          <a:bodyPr rtlCol="0"/>
          <a:lstStyle>
            <a:lvl1pPr algn="r">
              <a:defRPr/>
            </a:lvl1pPr>
          </a:lstStyle>
          <a:p>
            <a:pPr rtl="0"/>
            <a:fld id="{4EB419EC-2B9A-443A-ACB2-49F4621D245F}" type="datetime1">
              <a:rPr lang="en-GB" noProof="0" smtClean="0"/>
              <a:t>23/03/2023</a:t>
            </a:fld>
            <a:endParaRPr lang="en-GB" noProof="0"/>
          </a:p>
        </p:txBody>
      </p:sp>
      <p:sp>
        <p:nvSpPr>
          <p:cNvPr id="5" name="Footer Placeholder 4"/>
          <p:cNvSpPr>
            <a:spLocks noGrp="1"/>
          </p:cNvSpPr>
          <p:nvPr>
            <p:ph type="ftr" sz="quarter" idx="11"/>
          </p:nvPr>
        </p:nvSpPr>
        <p:spPr>
          <a:xfrm>
            <a:off x="685800" y="381000"/>
            <a:ext cx="6991492" cy="365125"/>
          </a:xfrm>
        </p:spPr>
        <p:txBody>
          <a:bodyPr rtlCol="0"/>
          <a:lstStyle/>
          <a:p>
            <a:pPr rtl="0"/>
            <a:endParaRPr lang="en-GB" noProof="0"/>
          </a:p>
        </p:txBody>
      </p:sp>
      <p:sp>
        <p:nvSpPr>
          <p:cNvPr id="6" name="Slide Number Placeholder 5"/>
          <p:cNvSpPr>
            <a:spLocks noGrp="1"/>
          </p:cNvSpPr>
          <p:nvPr>
            <p:ph type="sldNum" sz="quarter" idx="12"/>
          </p:nvPr>
        </p:nvSpPr>
        <p:spPr>
          <a:xfrm>
            <a:off x="10862452" y="381000"/>
            <a:ext cx="643748" cy="365125"/>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10"/>
          </p:nvPr>
        </p:nvSpPr>
        <p:spPr/>
        <p:txBody>
          <a:bodyPr rtlCol="0"/>
          <a:lstStyle/>
          <a:p>
            <a:pPr rtl="0"/>
            <a:fld id="{01DD02F7-7096-4480-AFF5-1D2388297B2B}" type="datetime1">
              <a:rPr lang="en-GB" noProof="0" smtClean="0"/>
              <a:t>23/03/2023</a:t>
            </a:fld>
            <a:endParaRPr lang="en-GB" noProof="0"/>
          </a:p>
        </p:txBody>
      </p:sp>
      <p:sp>
        <p:nvSpPr>
          <p:cNvPr id="5" name="Footer Placeholder 4"/>
          <p:cNvSpPr>
            <a:spLocks noGrp="1"/>
          </p:cNvSpPr>
          <p:nvPr>
            <p:ph type="ftr" sz="quarter" idx="11"/>
          </p:nvPr>
        </p:nvSpPr>
        <p:spPr/>
        <p:txBody>
          <a:bodyPr rtlCol="0"/>
          <a:lstStyle/>
          <a:p>
            <a:pPr rtl="0"/>
            <a:endParaRPr lang="en-GB" noProof="0"/>
          </a:p>
        </p:txBody>
      </p:sp>
      <p:sp>
        <p:nvSpPr>
          <p:cNvPr id="6" name="Slide Number Placeholder 5"/>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rtlCol="0" anchor="b">
            <a:normAutofit/>
          </a:bodyPr>
          <a:lstStyle>
            <a:lvl1pPr algn="r">
              <a:defRPr sz="4000"/>
            </a:lvl1pPr>
          </a:lstStyle>
          <a:p>
            <a:pPr rtl="0"/>
            <a:r>
              <a:rPr lang="en-GB" noProof="0"/>
              <a:t>Click to edit Master title style</a:t>
            </a:r>
          </a:p>
        </p:txBody>
      </p:sp>
      <p:sp>
        <p:nvSpPr>
          <p:cNvPr id="3" name="Text Placeholder 2"/>
          <p:cNvSpPr>
            <a:spLocks noGrp="1"/>
          </p:cNvSpPr>
          <p:nvPr>
            <p:ph type="body" idx="1"/>
          </p:nvPr>
        </p:nvSpPr>
        <p:spPr>
          <a:xfrm>
            <a:off x="1024467" y="3641725"/>
            <a:ext cx="10490200" cy="955675"/>
          </a:xfrm>
        </p:spPr>
        <p:txBody>
          <a:bodyPr rtlCol="0">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Click to edit Master text styles</a:t>
            </a:r>
          </a:p>
        </p:txBody>
      </p:sp>
      <p:sp>
        <p:nvSpPr>
          <p:cNvPr id="4" name="Date Placeholder 3"/>
          <p:cNvSpPr>
            <a:spLocks noGrp="1"/>
          </p:cNvSpPr>
          <p:nvPr>
            <p:ph type="dt" sz="half" idx="10"/>
          </p:nvPr>
        </p:nvSpPr>
        <p:spPr>
          <a:xfrm>
            <a:off x="7814452" y="381000"/>
            <a:ext cx="2910840" cy="365125"/>
          </a:xfrm>
        </p:spPr>
        <p:txBody>
          <a:bodyPr rtlCol="0"/>
          <a:lstStyle>
            <a:lvl1pPr algn="r">
              <a:defRPr/>
            </a:lvl1pPr>
          </a:lstStyle>
          <a:p>
            <a:pPr rtl="0"/>
            <a:fld id="{E93FA21A-0498-4D7C-9321-98539BE39566}" type="datetime1">
              <a:rPr lang="en-GB" noProof="0" smtClean="0"/>
              <a:t>23/03/2023</a:t>
            </a:fld>
            <a:endParaRPr lang="en-GB" noProof="0"/>
          </a:p>
        </p:txBody>
      </p:sp>
      <p:sp>
        <p:nvSpPr>
          <p:cNvPr id="5" name="Footer Placeholder 4"/>
          <p:cNvSpPr>
            <a:spLocks noGrp="1"/>
          </p:cNvSpPr>
          <p:nvPr>
            <p:ph type="ftr" sz="quarter" idx="11"/>
          </p:nvPr>
        </p:nvSpPr>
        <p:spPr>
          <a:xfrm>
            <a:off x="685800" y="381001"/>
            <a:ext cx="6991492" cy="364065"/>
          </a:xfrm>
        </p:spPr>
        <p:txBody>
          <a:bodyPr rtlCol="0"/>
          <a:lstStyle/>
          <a:p>
            <a:pPr rtl="0"/>
            <a:endParaRPr lang="en-GB" noProof="0"/>
          </a:p>
        </p:txBody>
      </p:sp>
      <p:sp>
        <p:nvSpPr>
          <p:cNvPr id="6" name="Slide Number Placeholder 5"/>
          <p:cNvSpPr>
            <a:spLocks noGrp="1"/>
          </p:cNvSpPr>
          <p:nvPr>
            <p:ph type="sldNum" sz="quarter" idx="12"/>
          </p:nvPr>
        </p:nvSpPr>
        <p:spPr>
          <a:xfrm>
            <a:off x="10862452" y="381000"/>
            <a:ext cx="643748" cy="365125"/>
          </a:xfrm>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p:nvPr>
        </p:nvSpPr>
        <p:spPr>
          <a:xfrm>
            <a:off x="685800" y="2194559"/>
            <a:ext cx="5334000" cy="4024125"/>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6172200" y="2194559"/>
            <a:ext cx="5334000" cy="4024125"/>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Date Placeholder 4"/>
          <p:cNvSpPr>
            <a:spLocks noGrp="1"/>
          </p:cNvSpPr>
          <p:nvPr>
            <p:ph type="dt" sz="half" idx="10"/>
          </p:nvPr>
        </p:nvSpPr>
        <p:spPr/>
        <p:txBody>
          <a:bodyPr rtlCol="0"/>
          <a:lstStyle/>
          <a:p>
            <a:pPr rtl="0"/>
            <a:fld id="{F9FA4F2B-E66D-49DE-B086-A99E7C5D0929}" type="datetime1">
              <a:rPr lang="en-GB" noProof="0" smtClean="0"/>
              <a:t>23/03/2023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rtlCol="0"/>
          <a:lstStyle/>
          <a:p>
            <a:pPr rtl="0"/>
            <a:r>
              <a:rPr lang="en-GB" noProof="0"/>
              <a:t>Click to edit Master title style</a:t>
            </a:r>
          </a:p>
        </p:txBody>
      </p:sp>
      <p:sp>
        <p:nvSpPr>
          <p:cNvPr id="3" name="Text Placeholder 2"/>
          <p:cNvSpPr>
            <a:spLocks noGrp="1"/>
          </p:cNvSpPr>
          <p:nvPr>
            <p:ph type="body" idx="1"/>
          </p:nvPr>
        </p:nvSpPr>
        <p:spPr>
          <a:xfrm>
            <a:off x="914409" y="2183802"/>
            <a:ext cx="5079991"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685800" y="3132666"/>
            <a:ext cx="5311775" cy="3086019"/>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6400800" y="2183802"/>
            <a:ext cx="5105400"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172200" y="3132666"/>
            <a:ext cx="5334000" cy="3086019"/>
          </a:xfrm>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7" name="Date Placeholder 6"/>
          <p:cNvSpPr>
            <a:spLocks noGrp="1"/>
          </p:cNvSpPr>
          <p:nvPr>
            <p:ph type="dt" sz="half" idx="10"/>
          </p:nvPr>
        </p:nvSpPr>
        <p:spPr/>
        <p:txBody>
          <a:bodyPr rtlCol="0"/>
          <a:lstStyle/>
          <a:p>
            <a:pPr rtl="0"/>
            <a:fld id="{25129BD0-7B58-4DE1-BF4A-60853CEDB945}" type="datetime1">
              <a:rPr lang="en-GB" noProof="0" smtClean="0"/>
              <a:t>23/03/2023</a:t>
            </a:fld>
            <a:endParaRPr lang="en-GB" noProof="0"/>
          </a:p>
        </p:txBody>
      </p:sp>
      <p:sp>
        <p:nvSpPr>
          <p:cNvPr id="8" name="Footer Placeholder 7"/>
          <p:cNvSpPr>
            <a:spLocks noGrp="1"/>
          </p:cNvSpPr>
          <p:nvPr>
            <p:ph type="ftr" sz="quarter" idx="11"/>
          </p:nvPr>
        </p:nvSpPr>
        <p:spPr/>
        <p:txBody>
          <a:bodyPr rtlCol="0"/>
          <a:lstStyle/>
          <a:p>
            <a:pPr rtl="0"/>
            <a:endParaRPr lang="en-GB" noProof="0"/>
          </a:p>
        </p:txBody>
      </p:sp>
      <p:sp>
        <p:nvSpPr>
          <p:cNvPr id="9" name="Slide Number Placeholder 8"/>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Date Placeholder 2"/>
          <p:cNvSpPr>
            <a:spLocks noGrp="1"/>
          </p:cNvSpPr>
          <p:nvPr>
            <p:ph type="dt" sz="half" idx="10"/>
          </p:nvPr>
        </p:nvSpPr>
        <p:spPr/>
        <p:txBody>
          <a:bodyPr rtlCol="0"/>
          <a:lstStyle/>
          <a:p>
            <a:pPr rtl="0"/>
            <a:fld id="{AE12CC0D-7277-4229-BC3D-AA8FFED97577}" type="datetime1">
              <a:rPr lang="en-GB" noProof="0" smtClean="0"/>
              <a:t>23/03/2023</a:t>
            </a:fld>
            <a:endParaRPr lang="en-GB" noProof="0"/>
          </a:p>
        </p:txBody>
      </p:sp>
      <p:sp>
        <p:nvSpPr>
          <p:cNvPr id="4" name="Footer Placeholder 3"/>
          <p:cNvSpPr>
            <a:spLocks noGrp="1"/>
          </p:cNvSpPr>
          <p:nvPr>
            <p:ph type="ftr" sz="quarter" idx="11"/>
          </p:nvPr>
        </p:nvSpPr>
        <p:spPr/>
        <p:txBody>
          <a:bodyPr rtlCol="0"/>
          <a:lstStyle/>
          <a:p>
            <a:pPr rtl="0"/>
            <a:endParaRPr lang="en-GB" noProof="0"/>
          </a:p>
        </p:txBody>
      </p:sp>
      <p:sp>
        <p:nvSpPr>
          <p:cNvPr id="5" name="Slide Number Placeholder 4"/>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01FCA57E-94A6-4D08-8F9F-B86C2A08161A}" type="datetime1">
              <a:rPr lang="en-GB" noProof="0" smtClean="0"/>
              <a:t>23/03/2023</a:t>
            </a:fld>
            <a:endParaRPr lang="en-GB" noProof="0"/>
          </a:p>
        </p:txBody>
      </p:sp>
      <p:sp>
        <p:nvSpPr>
          <p:cNvPr id="3" name="Footer Placeholder 2"/>
          <p:cNvSpPr>
            <a:spLocks noGrp="1"/>
          </p:cNvSpPr>
          <p:nvPr>
            <p:ph type="ftr" sz="quarter" idx="11"/>
          </p:nvPr>
        </p:nvSpPr>
        <p:spPr/>
        <p:txBody>
          <a:bodyPr rtlCol="0"/>
          <a:lstStyle/>
          <a:p>
            <a:pPr rtl="0"/>
            <a:endParaRPr lang="en-GB" noProof="0"/>
          </a:p>
        </p:txBody>
      </p:sp>
      <p:sp>
        <p:nvSpPr>
          <p:cNvPr id="4" name="Slide Number Placeholder 3"/>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rtlCol="0" anchor="b"/>
          <a:lstStyle>
            <a:lvl1pPr algn="l">
              <a:defRPr sz="3200"/>
            </a:lvl1pPr>
          </a:lstStyle>
          <a:p>
            <a:pPr rtl="0"/>
            <a:r>
              <a:rPr lang="en-GB" noProof="0"/>
              <a:t>Click to edit Master title style</a:t>
            </a:r>
          </a:p>
        </p:txBody>
      </p:sp>
      <p:sp>
        <p:nvSpPr>
          <p:cNvPr id="3" name="Content Placeholder 2"/>
          <p:cNvSpPr>
            <a:spLocks noGrp="1"/>
          </p:cNvSpPr>
          <p:nvPr>
            <p:ph idx="1"/>
          </p:nvPr>
        </p:nvSpPr>
        <p:spPr>
          <a:xfrm>
            <a:off x="4995582" y="746759"/>
            <a:ext cx="6510618" cy="5471925"/>
          </a:xfrm>
        </p:spPr>
        <p:txBody>
          <a:bodyPr rtlCol="0" anchor="ct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p:cNvSpPr>
            <a:spLocks noGrp="1"/>
          </p:cNvSpPr>
          <p:nvPr>
            <p:ph type="body" sz="half" idx="2"/>
          </p:nvPr>
        </p:nvSpPr>
        <p:spPr>
          <a:xfrm>
            <a:off x="685800" y="3124199"/>
            <a:ext cx="411480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0345DD0D-6EE3-4EBE-AC7B-0FAEE5F43E3A}" type="datetime1">
              <a:rPr lang="en-GB" noProof="0" smtClean="0"/>
              <a:t>23/03/2023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rtlCol="0" anchor="b"/>
          <a:lstStyle>
            <a:lvl1pPr algn="l">
              <a:defRPr sz="3200"/>
            </a:lvl1pPr>
          </a:lstStyle>
          <a:p>
            <a:pPr rtl="0"/>
            <a:r>
              <a:rPr lang="en-GB" noProof="0"/>
              <a:t>Click to edit Master title style</a:t>
            </a:r>
          </a:p>
        </p:txBody>
      </p:sp>
      <p:sp>
        <p:nvSpPr>
          <p:cNvPr id="3" name="Picture Placeholder 2"/>
          <p:cNvSpPr>
            <a:spLocks noGrp="1" noChangeAspect="1"/>
          </p:cNvSpPr>
          <p:nvPr>
            <p:ph type="pic" idx="1"/>
          </p:nvPr>
        </p:nvSpPr>
        <p:spPr>
          <a:xfrm>
            <a:off x="7861238" y="751241"/>
            <a:ext cx="3644962" cy="5467443"/>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p:cNvSpPr>
            <a:spLocks noGrp="1"/>
          </p:cNvSpPr>
          <p:nvPr>
            <p:ph type="body" sz="half" idx="2"/>
          </p:nvPr>
        </p:nvSpPr>
        <p:spPr>
          <a:xfrm>
            <a:off x="685800" y="3124199"/>
            <a:ext cx="687324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p:cNvSpPr>
            <a:spLocks noGrp="1"/>
          </p:cNvSpPr>
          <p:nvPr>
            <p:ph type="dt" sz="half" idx="10"/>
          </p:nvPr>
        </p:nvSpPr>
        <p:spPr/>
        <p:txBody>
          <a:bodyPr rtlCol="0"/>
          <a:lstStyle/>
          <a:p>
            <a:pPr rtl="0"/>
            <a:fld id="{0B8D81ED-5986-4BF3-B7E3-FCEA1EB91F7E}" type="datetime1">
              <a:rPr lang="en-GB" noProof="0" smtClean="0"/>
              <a:t>23/03/2023</a:t>
            </a:fld>
            <a:endParaRPr lang="en-GB" noProof="0"/>
          </a:p>
        </p:txBody>
      </p:sp>
      <p:sp>
        <p:nvSpPr>
          <p:cNvPr id="6" name="Footer Placeholder 5"/>
          <p:cNvSpPr>
            <a:spLocks noGrp="1"/>
          </p:cNvSpPr>
          <p:nvPr>
            <p:ph type="ftr" sz="quarter" idx="11"/>
          </p:nvPr>
        </p:nvSpPr>
        <p:spPr/>
        <p:txBody>
          <a:bodyPr rtlCol="0"/>
          <a:lstStyle/>
          <a:p>
            <a:pPr rtl="0"/>
            <a:endParaRPr lang="en-GB" noProof="0"/>
          </a:p>
        </p:txBody>
      </p:sp>
      <p:sp>
        <p:nvSpPr>
          <p:cNvPr id="7" name="Slide Number Placeholder 6"/>
          <p:cNvSpPr>
            <a:spLocks noGrp="1"/>
          </p:cNvSpPr>
          <p:nvPr>
            <p:ph type="sldNum" sz="quarter" idx="12"/>
          </p:nvPr>
        </p:nvSpPr>
        <p:spPr/>
        <p:txBody>
          <a:bodyPr rtlCol="0"/>
          <a:lstStyle/>
          <a:p>
            <a:pPr rtl="0"/>
            <a:fld id="{6D22F896-40B5-4ADD-8801-0D06FADFA095}" type="slidenum">
              <a:rPr lang="en-GB" noProof="0" smtClean="0"/>
              <a:t>‹#›</a:t>
            </a:fld>
            <a:endParaRPr lang="en-GB"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1B87A8A7-D7EF-4D1D-8463-60736E203CCB}" type="datetime1">
              <a:rPr lang="en-GB" noProof="0" smtClean="0"/>
              <a:t>23/03/2023</a:t>
            </a:fld>
            <a:endParaRPr lang="en-GB" noProof="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endParaRPr lang="en-GB" noProof="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n-GB" noProof="0" smtClean="0"/>
              <a:pPr/>
              <a:t>‹#›</a:t>
            </a:fld>
            <a:endParaRPr lang="en-GB"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0577" y="4434189"/>
            <a:ext cx="9448800" cy="1825096"/>
          </a:xfrm>
        </p:spPr>
        <p:txBody>
          <a:bodyPr rtlCol="0">
            <a:normAutofit fontScale="90000"/>
          </a:bodyPr>
          <a:lstStyle/>
          <a:p>
            <a:pPr algn="ctr"/>
            <a:r>
              <a:rPr lang="en-GB" sz="4400" u="sng" dirty="0" smtClean="0"/>
              <a:t/>
            </a:r>
            <a:br>
              <a:rPr lang="en-GB" sz="4400" u="sng" dirty="0" smtClean="0"/>
            </a:br>
            <a:r>
              <a:rPr lang="en-GB" sz="4400" u="sng" dirty="0"/>
              <a:t/>
            </a:r>
            <a:br>
              <a:rPr lang="en-GB" sz="4400" u="sng" dirty="0"/>
            </a:br>
            <a:r>
              <a:rPr lang="en-GB" sz="4400" u="sng" dirty="0" smtClean="0"/>
              <a:t>workshop 5:</a:t>
            </a:r>
            <a:br>
              <a:rPr lang="en-GB" sz="4400" u="sng" dirty="0" smtClean="0"/>
            </a:br>
            <a:r>
              <a:rPr lang="en-GB" sz="4400" dirty="0"/>
              <a:t/>
            </a:r>
            <a:br>
              <a:rPr lang="en-GB" sz="4400" dirty="0"/>
            </a:br>
            <a:r>
              <a:rPr lang="en-GB" sz="3600" dirty="0"/>
              <a:t>Using data- informed and multi agency approaches to improve attendance in Early Years</a:t>
            </a:r>
            <a:br>
              <a:rPr lang="en-GB" sz="3600" dirty="0"/>
            </a:br>
            <a:endParaRPr lang="en-GB" sz="3600" dirty="0"/>
          </a:p>
        </p:txBody>
      </p:sp>
      <p:sp>
        <p:nvSpPr>
          <p:cNvPr id="3" name="Subtitle 2"/>
          <p:cNvSpPr>
            <a:spLocks noGrp="1"/>
          </p:cNvSpPr>
          <p:nvPr>
            <p:ph type="subTitle" idx="1"/>
          </p:nvPr>
        </p:nvSpPr>
        <p:spPr>
          <a:xfrm>
            <a:off x="1533832" y="5573485"/>
            <a:ext cx="9448800" cy="685800"/>
          </a:xfrm>
        </p:spPr>
        <p:txBody>
          <a:bodyPr vert="horz" lIns="91440" tIns="45720" rIns="91440" bIns="45720" rtlCol="0" anchor="t">
            <a:noAutofit/>
          </a:bodyPr>
          <a:lstStyle/>
          <a:p>
            <a:pPr algn="ctr"/>
            <a:endParaRPr lang="en-GB" sz="2400" dirty="0" smtClean="0"/>
          </a:p>
          <a:p>
            <a:pPr algn="ctr"/>
            <a:r>
              <a:rPr lang="en-GB" sz="2400" dirty="0" smtClean="0"/>
              <a:t>Presented by Cornton Nursery 27</a:t>
            </a:r>
            <a:r>
              <a:rPr lang="en-GB" sz="2400" baseline="30000" dirty="0" smtClean="0"/>
              <a:t>th</a:t>
            </a:r>
            <a:r>
              <a:rPr lang="en-GB" sz="2400" dirty="0" smtClean="0"/>
              <a:t> March 2023</a:t>
            </a:r>
            <a:endParaRPr lang="en-GB" sz="2400" dirty="0"/>
          </a:p>
        </p:txBody>
      </p:sp>
      <p:pic>
        <p:nvPicPr>
          <p:cNvPr id="1026" name="Picture 2" descr="Our Values | Cornton Nurs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5506" y="273907"/>
            <a:ext cx="3139411" cy="3062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563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Cornton's </a:t>
            </a:r>
            <a:r>
              <a:rPr lang="en-GB" dirty="0" smtClean="0"/>
              <a:t> Staged interventions absence </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81726559"/>
              </p:ext>
            </p:extLst>
          </p:nvPr>
        </p:nvGraphicFramePr>
        <p:xfrm>
          <a:off x="6172200" y="2194371"/>
          <a:ext cx="5334000" cy="4024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nvPr>
        </p:nvGraphicFramePr>
        <p:xfrm>
          <a:off x="627063" y="2193925"/>
          <a:ext cx="5334000" cy="4024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371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added value</a:t>
            </a:r>
            <a:endParaRPr lang="en-GB" dirty="0"/>
          </a:p>
        </p:txBody>
      </p:sp>
      <p:sp>
        <p:nvSpPr>
          <p:cNvPr id="3" name="Content Placeholder 2"/>
          <p:cNvSpPr>
            <a:spLocks noGrp="1"/>
          </p:cNvSpPr>
          <p:nvPr>
            <p:ph type="body" idx="1"/>
          </p:nvPr>
        </p:nvSpPr>
        <p:spPr/>
        <p:txBody>
          <a:bodyPr/>
          <a:lstStyle/>
          <a:p>
            <a:r>
              <a:rPr lang="en-GB" dirty="0" smtClean="0"/>
              <a:t>Early Years Guidance</a:t>
            </a:r>
            <a:endParaRPr lang="en-GB" dirty="0"/>
          </a:p>
        </p:txBody>
      </p:sp>
      <p:sp>
        <p:nvSpPr>
          <p:cNvPr id="5" name="Content Placeholder 4"/>
          <p:cNvSpPr>
            <a:spLocks noGrp="1"/>
          </p:cNvSpPr>
          <p:nvPr>
            <p:ph sz="half" idx="2"/>
          </p:nvPr>
        </p:nvSpPr>
        <p:spPr/>
        <p:txBody>
          <a:bodyPr>
            <a:normAutofit fontScale="92500" lnSpcReduction="10000"/>
          </a:bodyPr>
          <a:lstStyle/>
          <a:p>
            <a:r>
              <a:rPr lang="en-GB" dirty="0" smtClean="0"/>
              <a:t>Record name in Absence Diary</a:t>
            </a:r>
          </a:p>
          <a:p>
            <a:r>
              <a:rPr lang="en-GB" dirty="0" smtClean="0"/>
              <a:t>Admin contact parents/carers to inquire of child’s safety and wellbeing in addition to expected return date</a:t>
            </a:r>
          </a:p>
          <a:p>
            <a:r>
              <a:rPr lang="en-GB" dirty="0" smtClean="0"/>
              <a:t>If no explanation, emergency contacts will be called</a:t>
            </a:r>
          </a:p>
          <a:p>
            <a:r>
              <a:rPr lang="en-GB" dirty="0" smtClean="0"/>
              <a:t>Home visits by SMT</a:t>
            </a:r>
          </a:p>
          <a:p>
            <a:r>
              <a:rPr lang="en-GB" dirty="0" smtClean="0"/>
              <a:t>(If known concerns of child, child protection procedures will be followed immediately)</a:t>
            </a:r>
            <a:endParaRPr lang="en-GB" dirty="0"/>
          </a:p>
        </p:txBody>
      </p:sp>
      <p:sp>
        <p:nvSpPr>
          <p:cNvPr id="6" name="Text Placeholder 5"/>
          <p:cNvSpPr>
            <a:spLocks noGrp="1"/>
          </p:cNvSpPr>
          <p:nvPr>
            <p:ph type="body" sz="quarter" idx="3"/>
          </p:nvPr>
        </p:nvSpPr>
        <p:spPr/>
        <p:txBody>
          <a:bodyPr/>
          <a:lstStyle/>
          <a:p>
            <a:r>
              <a:rPr lang="en-GB" dirty="0" smtClean="0"/>
              <a:t>Added Value</a:t>
            </a:r>
            <a:endParaRPr lang="en-GB" dirty="0"/>
          </a:p>
        </p:txBody>
      </p:sp>
      <p:sp>
        <p:nvSpPr>
          <p:cNvPr id="7" name="Content Placeholder 6"/>
          <p:cNvSpPr>
            <a:spLocks noGrp="1"/>
          </p:cNvSpPr>
          <p:nvPr>
            <p:ph sz="quarter" idx="4"/>
          </p:nvPr>
        </p:nvSpPr>
        <p:spPr/>
        <p:txBody>
          <a:bodyPr>
            <a:normAutofit fontScale="92500" lnSpcReduction="20000"/>
          </a:bodyPr>
          <a:lstStyle/>
          <a:p>
            <a:r>
              <a:rPr lang="en-GB" dirty="0" smtClean="0"/>
              <a:t>Each week a manual record is made of all absences</a:t>
            </a:r>
          </a:p>
          <a:p>
            <a:r>
              <a:rPr lang="en-GB" dirty="0" smtClean="0"/>
              <a:t>Seemis reports don’t match nursery requirements</a:t>
            </a:r>
          </a:p>
          <a:p>
            <a:r>
              <a:rPr lang="en-GB" dirty="0" smtClean="0"/>
              <a:t>Run charts for playroom to ensure levels don’t go below Cornton’s 80% Median</a:t>
            </a:r>
          </a:p>
          <a:p>
            <a:r>
              <a:rPr lang="en-GB" dirty="0" smtClean="0"/>
              <a:t>Absence reasons documented and analysed for patterns </a:t>
            </a:r>
          </a:p>
          <a:p>
            <a:r>
              <a:rPr lang="en-GB" dirty="0" smtClean="0"/>
              <a:t>SMT informed for </a:t>
            </a:r>
            <a:r>
              <a:rPr lang="en-GB" dirty="0"/>
              <a:t>f</a:t>
            </a:r>
            <a:r>
              <a:rPr lang="en-GB" dirty="0" smtClean="0"/>
              <a:t>urther support required through Staged Intervention process</a:t>
            </a:r>
          </a:p>
          <a:p>
            <a:endParaRPr lang="en-GB" dirty="0"/>
          </a:p>
        </p:txBody>
      </p:sp>
    </p:spTree>
    <p:extLst>
      <p:ext uri="{BB962C8B-B14F-4D97-AF65-F5344CB8AC3E}">
        <p14:creationId xmlns:p14="http://schemas.microsoft.com/office/powerpoint/2010/main" val="420335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8958" y="1600201"/>
            <a:ext cx="10932267" cy="5078313"/>
          </a:xfrm>
          <a:prstGeom prst="rect">
            <a:avLst/>
          </a:prstGeom>
          <a:noFill/>
        </p:spPr>
        <p:txBody>
          <a:bodyPr wrap="square" rtlCol="0">
            <a:spAutoFit/>
          </a:bodyPr>
          <a:lstStyle/>
          <a:p>
            <a:r>
              <a:rPr lang="en-GB" u="sng" dirty="0"/>
              <a:t>Family Background</a:t>
            </a:r>
          </a:p>
          <a:p>
            <a:r>
              <a:rPr lang="en-GB" dirty="0"/>
              <a:t>Jane is 3 years old and she lives with her mother, who has recently been widowed and her maternal grandparents. Jane and her family are from Poland and they do not speak English. The family have been through a traumatic time due to the loss of Jane’s dad when she was a very young child.</a:t>
            </a:r>
          </a:p>
          <a:p>
            <a:r>
              <a:rPr lang="en-GB" u="sng" dirty="0"/>
              <a:t>Health Service</a:t>
            </a:r>
          </a:p>
          <a:p>
            <a:r>
              <a:rPr lang="en-GB" dirty="0"/>
              <a:t>Jane’s Health Visitor  was concerned about the family’s isolation as well as Jane’s overall development and learning. </a:t>
            </a:r>
          </a:p>
          <a:p>
            <a:r>
              <a:rPr lang="en-GB" u="sng" dirty="0"/>
              <a:t>Nursery</a:t>
            </a:r>
          </a:p>
          <a:p>
            <a:r>
              <a:rPr lang="en-GB" dirty="0"/>
              <a:t>Jane began nursery during Covid, this presented difficulties due to Covid restrictions, such as Social Distancing. Jane and her mum were able to attend Stay and Play sessions, however this was difficult due to the language barrier between staff and the family.</a:t>
            </a:r>
          </a:p>
          <a:p>
            <a:r>
              <a:rPr lang="en-GB" u="sng" dirty="0"/>
              <a:t>Visits to Poland</a:t>
            </a:r>
          </a:p>
          <a:p>
            <a:r>
              <a:rPr lang="en-GB" dirty="0"/>
              <a:t>The family had regular visits to Poland to visit Jane’s paternal family, so Jane’s attendance at nursery was a concern as her attendance was well below average.</a:t>
            </a:r>
          </a:p>
          <a:p>
            <a:r>
              <a:rPr lang="en-GB" dirty="0"/>
              <a:t>Deferred Entry to School</a:t>
            </a:r>
          </a:p>
          <a:p>
            <a:r>
              <a:rPr lang="en-GB" dirty="0"/>
              <a:t>Jane is a deferred year at nursery, which is not statutory. Agencies concerned about Jane’s attendance and how this will impact on her learning.</a:t>
            </a:r>
          </a:p>
        </p:txBody>
      </p:sp>
      <p:sp>
        <p:nvSpPr>
          <p:cNvPr id="10" name="Title 9"/>
          <p:cNvSpPr>
            <a:spLocks noGrp="1"/>
          </p:cNvSpPr>
          <p:nvPr>
            <p:ph type="title"/>
          </p:nvPr>
        </p:nvSpPr>
        <p:spPr/>
        <p:txBody>
          <a:bodyPr/>
          <a:lstStyle/>
          <a:p>
            <a:r>
              <a:rPr lang="en-GB" dirty="0" smtClean="0"/>
              <a:t>Case study</a:t>
            </a:r>
            <a:endParaRPr lang="en-GB" dirty="0"/>
          </a:p>
        </p:txBody>
      </p:sp>
      <p:pic>
        <p:nvPicPr>
          <p:cNvPr id="1026" name="Picture 2" descr="880+ Case Study Stock Photos, Pictures &amp; Royalty-Free Imag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58" y="179546"/>
            <a:ext cx="1835457" cy="116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70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5400" dirty="0" smtClean="0"/>
              <a:t>What’s your </a:t>
            </a:r>
            <a:r>
              <a:rPr lang="en-GB" sz="5400" dirty="0"/>
              <a:t>n</a:t>
            </a:r>
            <a:r>
              <a:rPr lang="en-GB" sz="5400" dirty="0" smtClean="0"/>
              <a:t>ext steps?</a:t>
            </a:r>
            <a:endParaRPr lang="en-GB" sz="5400" dirty="0"/>
          </a:p>
        </p:txBody>
      </p:sp>
      <p:sp>
        <p:nvSpPr>
          <p:cNvPr id="6" name="Text Placeholder 5"/>
          <p:cNvSpPr>
            <a:spLocks noGrp="1"/>
          </p:cNvSpPr>
          <p:nvPr>
            <p:ph type="body" sz="half" idx="2"/>
          </p:nvPr>
        </p:nvSpPr>
        <p:spPr/>
        <p:txBody>
          <a:bodyPr>
            <a:normAutofit/>
          </a:bodyPr>
          <a:lstStyle/>
          <a:p>
            <a:pPr algn="ctr"/>
            <a:r>
              <a:rPr lang="en-GB" sz="3600" dirty="0" smtClean="0"/>
              <a:t>What would your strategy be?</a:t>
            </a:r>
            <a:endParaRPr lang="en-GB" sz="3600" dirty="0"/>
          </a:p>
        </p:txBody>
      </p:sp>
    </p:spTree>
    <p:extLst>
      <p:ext uri="{BB962C8B-B14F-4D97-AF65-F5344CB8AC3E}">
        <p14:creationId xmlns:p14="http://schemas.microsoft.com/office/powerpoint/2010/main" val="109582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Plan of action</a:t>
            </a:r>
            <a:endParaRPr lang="en-GB" dirty="0"/>
          </a:p>
        </p:txBody>
      </p:sp>
      <p:sp>
        <p:nvSpPr>
          <p:cNvPr id="5" name="Content Placeholder 4"/>
          <p:cNvSpPr>
            <a:spLocks noGrp="1"/>
          </p:cNvSpPr>
          <p:nvPr>
            <p:ph sz="half" idx="1"/>
          </p:nvPr>
        </p:nvSpPr>
        <p:spPr/>
        <p:txBody>
          <a:bodyPr/>
          <a:lstStyle/>
          <a:p>
            <a:r>
              <a:rPr lang="en-GB" dirty="0" smtClean="0"/>
              <a:t>Organised a Staged Intervention Meeting for Child W</a:t>
            </a:r>
          </a:p>
          <a:p>
            <a:r>
              <a:rPr lang="en-GB" dirty="0" smtClean="0"/>
              <a:t>GIRFEC – Team around the child organised</a:t>
            </a:r>
          </a:p>
          <a:p>
            <a:r>
              <a:rPr lang="en-GB" dirty="0" smtClean="0"/>
              <a:t>Referrals to ASN outreach complex needs teacher, Speech and Language and Education Psychology</a:t>
            </a:r>
          </a:p>
          <a:p>
            <a:r>
              <a:rPr lang="en-GB" dirty="0" smtClean="0"/>
              <a:t>Translator services secured for all meetings within nursery and home</a:t>
            </a:r>
            <a:endParaRPr lang="en-GB" dirty="0"/>
          </a:p>
        </p:txBody>
      </p:sp>
      <p:pic>
        <p:nvPicPr>
          <p:cNvPr id="3074" name="Picture 2" descr="Sketch notes, Visual metaphor, Sketchnot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205831"/>
            <a:ext cx="533400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364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a:t>
            </a:r>
            <a:endParaRPr lang="en-GB" dirty="0"/>
          </a:p>
        </p:txBody>
      </p:sp>
      <p:sp>
        <p:nvSpPr>
          <p:cNvPr id="4" name="Content Placeholder 3"/>
          <p:cNvSpPr>
            <a:spLocks noGrp="1"/>
          </p:cNvSpPr>
          <p:nvPr>
            <p:ph sz="half" idx="2"/>
          </p:nvPr>
        </p:nvSpPr>
        <p:spPr>
          <a:xfrm>
            <a:off x="6172200" y="1855346"/>
            <a:ext cx="5334000" cy="4560202"/>
          </a:xfrm>
        </p:spPr>
        <p:txBody>
          <a:bodyPr>
            <a:normAutofit fontScale="92500"/>
          </a:bodyPr>
          <a:lstStyle/>
          <a:p>
            <a:r>
              <a:rPr lang="en-GB" dirty="0" smtClean="0"/>
              <a:t>Play at home sessions with Senior Educator with a consistent interpreter.</a:t>
            </a:r>
          </a:p>
          <a:p>
            <a:r>
              <a:rPr lang="en-GB" dirty="0" smtClean="0"/>
              <a:t>Walk-by to nursery to collect a toy, which eventually led to entry to the building by ASN teacher &amp; Keyworker</a:t>
            </a:r>
          </a:p>
          <a:p>
            <a:r>
              <a:rPr lang="en-GB" dirty="0" smtClean="0"/>
              <a:t> Slow build up to longer periods of time for play.</a:t>
            </a:r>
          </a:p>
          <a:p>
            <a:r>
              <a:rPr lang="en-GB" dirty="0" smtClean="0"/>
              <a:t>Mum can now leave the building without Child W</a:t>
            </a:r>
          </a:p>
          <a:p>
            <a:r>
              <a:rPr lang="en-GB" dirty="0" smtClean="0"/>
              <a:t>Joined up multi agency approach</a:t>
            </a:r>
          </a:p>
          <a:p>
            <a:r>
              <a:rPr lang="en-GB" dirty="0" smtClean="0"/>
              <a:t>Enhanced transition to primary school.</a:t>
            </a:r>
          </a:p>
          <a:p>
            <a:r>
              <a:rPr lang="en-GB" sz="2600" b="1" dirty="0" smtClean="0"/>
              <a:t>Now attending 5 days.</a:t>
            </a:r>
          </a:p>
          <a:p>
            <a:endParaRPr lang="en-GB" dirty="0" smtClean="0"/>
          </a:p>
          <a:p>
            <a:endParaRPr lang="en-GB" dirty="0"/>
          </a:p>
        </p:txBody>
      </p:sp>
      <p:pic>
        <p:nvPicPr>
          <p:cNvPr id="4098" name="Picture 2" descr="Keys to Success: 6 Traits the Most Successful People Have in Common | Tim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85179" y="1735352"/>
            <a:ext cx="5316262" cy="39820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2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sz="half" idx="1"/>
          </p:nvPr>
        </p:nvSpPr>
        <p:spPr/>
        <p:txBody>
          <a:bodyPr>
            <a:normAutofit lnSpcReduction="10000"/>
          </a:bodyPr>
          <a:lstStyle/>
          <a:p>
            <a:r>
              <a:rPr lang="en-GB" dirty="0" smtClean="0"/>
              <a:t>Relationships are key</a:t>
            </a:r>
          </a:p>
          <a:p>
            <a:r>
              <a:rPr lang="en-GB" dirty="0" smtClean="0"/>
              <a:t>Taking a holistic approach to the child</a:t>
            </a:r>
          </a:p>
          <a:p>
            <a:r>
              <a:rPr lang="en-GB" dirty="0" smtClean="0"/>
              <a:t>Know your community</a:t>
            </a:r>
          </a:p>
          <a:p>
            <a:r>
              <a:rPr lang="en-GB" dirty="0" smtClean="0"/>
              <a:t>Understand your data</a:t>
            </a:r>
          </a:p>
          <a:p>
            <a:r>
              <a:rPr lang="en-GB" dirty="0" smtClean="0"/>
              <a:t>Perseverance and Patience</a:t>
            </a:r>
          </a:p>
          <a:p>
            <a:r>
              <a:rPr lang="en-GB" dirty="0" smtClean="0"/>
              <a:t>Have lots of tools in your tool-bag</a:t>
            </a:r>
          </a:p>
          <a:p>
            <a:r>
              <a:rPr lang="en-GB" dirty="0" smtClean="0"/>
              <a:t>Our responsibility to break down barriers. We are an education establishment in addition to childcare</a:t>
            </a:r>
          </a:p>
        </p:txBody>
      </p:sp>
      <p:sp>
        <p:nvSpPr>
          <p:cNvPr id="4" name="Content Placeholder 3"/>
          <p:cNvSpPr>
            <a:spLocks noGrp="1"/>
          </p:cNvSpPr>
          <p:nvPr>
            <p:ph sz="half" idx="2"/>
          </p:nvPr>
        </p:nvSpPr>
        <p:spPr/>
        <p:txBody>
          <a:bodyPr>
            <a:normAutofit lnSpcReduction="10000"/>
          </a:bodyPr>
          <a:lstStyle/>
          <a:p>
            <a:pPr marL="0" indent="0" algn="ctr">
              <a:buNone/>
            </a:pPr>
            <a:r>
              <a:rPr lang="en-GB" dirty="0" smtClean="0"/>
              <a:t>We all have a part to play within our </a:t>
            </a:r>
          </a:p>
          <a:p>
            <a:endParaRPr lang="en-GB" dirty="0"/>
          </a:p>
          <a:p>
            <a:pPr marL="0" indent="0" algn="ctr">
              <a:buNone/>
            </a:pPr>
            <a:r>
              <a:rPr lang="en-GB" sz="8800" b="1" dirty="0" smtClean="0">
                <a:ln w="22225">
                  <a:solidFill>
                    <a:schemeClr val="accent2"/>
                  </a:solidFill>
                  <a:prstDash val="solid"/>
                </a:ln>
                <a:solidFill>
                  <a:schemeClr val="accent2">
                    <a:lumMod val="40000"/>
                    <a:lumOff val="60000"/>
                  </a:schemeClr>
                </a:solidFill>
              </a:rPr>
              <a:t>Cornton Family</a:t>
            </a:r>
            <a:endParaRPr lang="en-GB" sz="88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6505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You don’t have to wear a cape to be incredible darling!!</a:t>
            </a:r>
            <a:endParaRPr lang="en-GB"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858" y="2251126"/>
            <a:ext cx="8702676" cy="4351338"/>
          </a:xfrm>
          <a:prstGeom prst="rect">
            <a:avLst/>
          </a:prstGeom>
        </p:spPr>
      </p:pic>
    </p:spTree>
    <p:extLst>
      <p:ext uri="{BB962C8B-B14F-4D97-AF65-F5344CB8AC3E}">
        <p14:creationId xmlns:p14="http://schemas.microsoft.com/office/powerpoint/2010/main" val="158299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2CA9C-774D-AE7C-398A-DF0623601B15}"/>
              </a:ext>
            </a:extLst>
          </p:cNvPr>
          <p:cNvSpPr>
            <a:spLocks noGrp="1"/>
          </p:cNvSpPr>
          <p:nvPr>
            <p:ph type="title"/>
          </p:nvPr>
        </p:nvSpPr>
        <p:spPr/>
        <p:txBody>
          <a:bodyPr/>
          <a:lstStyle/>
          <a:p>
            <a:r>
              <a:rPr lang="en-GB" dirty="0"/>
              <a:t>Who </a:t>
            </a:r>
            <a:r>
              <a:rPr lang="en-GB" dirty="0" smtClean="0"/>
              <a:t>are we in cornton</a:t>
            </a:r>
            <a:r>
              <a:rPr lang="en-GB" dirty="0"/>
              <a:t>?</a:t>
            </a:r>
          </a:p>
        </p:txBody>
      </p:sp>
      <p:sp>
        <p:nvSpPr>
          <p:cNvPr id="3" name="Content Placeholder 2">
            <a:extLst>
              <a:ext uri="{FF2B5EF4-FFF2-40B4-BE49-F238E27FC236}">
                <a16:creationId xmlns:a16="http://schemas.microsoft.com/office/drawing/2014/main" id="{B86A340E-6A83-B5F4-C920-CFC780E37D34}"/>
              </a:ext>
            </a:extLst>
          </p:cNvPr>
          <p:cNvSpPr>
            <a:spLocks noGrp="1"/>
          </p:cNvSpPr>
          <p:nvPr>
            <p:ph idx="1"/>
          </p:nvPr>
        </p:nvSpPr>
        <p:spPr/>
        <p:txBody>
          <a:bodyPr vert="horz" lIns="91440" tIns="45720" rIns="91440" bIns="45720" rtlCol="0" anchor="t">
            <a:normAutofit/>
          </a:bodyPr>
          <a:lstStyle/>
          <a:p>
            <a:r>
              <a:rPr lang="en-GB" i="1" dirty="0">
                <a:latin typeface="+mj-lt"/>
                <a:cs typeface="Arial" panose="020B0604020202020204" pitchFamily="34" charset="0"/>
              </a:rPr>
              <a:t>Cornton Nursery caters for children aged 6 weeks to 5 years of age and is open to families living within the </a:t>
            </a:r>
            <a:r>
              <a:rPr lang="en-GB" i="1" dirty="0" smtClean="0">
                <a:latin typeface="+mj-lt"/>
                <a:cs typeface="Arial" panose="020B0604020202020204" pitchFamily="34" charset="0"/>
              </a:rPr>
              <a:t>Cornton and Stirling </a:t>
            </a:r>
            <a:r>
              <a:rPr lang="en-GB" i="1" dirty="0">
                <a:latin typeface="+mj-lt"/>
                <a:cs typeface="Arial" panose="020B0604020202020204" pitchFamily="34" charset="0"/>
              </a:rPr>
              <a:t>area. </a:t>
            </a:r>
            <a:r>
              <a:rPr lang="en-GB" i="1" dirty="0" smtClean="0">
                <a:latin typeface="+mj-lt"/>
                <a:cs typeface="Arial" panose="020B0604020202020204" pitchFamily="34" charset="0"/>
              </a:rPr>
              <a:t>The </a:t>
            </a:r>
            <a:r>
              <a:rPr lang="en-GB" i="1" dirty="0">
                <a:latin typeface="+mj-lt"/>
                <a:cs typeface="Arial" panose="020B0604020202020204" pitchFamily="34" charset="0"/>
              </a:rPr>
              <a:t>nursery is open all year to children from 8.00 AM until 6.00 PM, for a maximum of 66 children each session. </a:t>
            </a:r>
            <a:endParaRPr lang="en-GB" dirty="0">
              <a:latin typeface="+mj-lt"/>
              <a:cs typeface="Arial" panose="020B0604020202020204" pitchFamily="34" charset="0"/>
            </a:endParaRPr>
          </a:p>
          <a:p>
            <a:endParaRPr lang="en-GB" dirty="0">
              <a:latin typeface="+mj-lt"/>
              <a:cs typeface="Arial" panose="020B0604020202020204" pitchFamily="34" charset="0"/>
            </a:endParaRPr>
          </a:p>
          <a:p>
            <a:r>
              <a:rPr lang="en-GB" i="1" dirty="0">
                <a:latin typeface="+mj-lt"/>
                <a:cs typeface="Arial" panose="020B0604020202020204" pitchFamily="34" charset="0"/>
              </a:rPr>
              <a:t>We aspire to be a community nursery and provide a range of opportunities for families to engage in the life of the centre and the local community</a:t>
            </a:r>
            <a:r>
              <a:rPr lang="en-GB" b="1" i="1" dirty="0">
                <a:latin typeface="+mj-lt"/>
                <a:cs typeface="Arial" panose="020B0604020202020204" pitchFamily="34" charset="0"/>
              </a:rPr>
              <a:t>. </a:t>
            </a:r>
            <a:endParaRPr lang="en-GB" b="1" i="1" dirty="0" smtClean="0">
              <a:latin typeface="+mj-lt"/>
              <a:cs typeface="Arial" panose="020B0604020202020204" pitchFamily="34" charset="0"/>
            </a:endParaRPr>
          </a:p>
          <a:p>
            <a:endParaRPr lang="en-GB" b="1" i="1" dirty="0">
              <a:latin typeface="+mj-lt"/>
              <a:cs typeface="Arial" panose="020B0604020202020204" pitchFamily="34" charset="0"/>
            </a:endParaRPr>
          </a:p>
          <a:p>
            <a:r>
              <a:rPr lang="en-GB" dirty="0" smtClean="0"/>
              <a:t>Our Care Inspectorate  </a:t>
            </a:r>
            <a:r>
              <a:rPr lang="en-GB" dirty="0"/>
              <a:t>evaluation of </a:t>
            </a:r>
            <a:r>
              <a:rPr lang="en-GB" b="1" dirty="0"/>
              <a:t>very good</a:t>
            </a:r>
            <a:r>
              <a:rPr lang="en-GB" dirty="0"/>
              <a:t> </a:t>
            </a:r>
            <a:r>
              <a:rPr lang="en-GB" dirty="0" smtClean="0"/>
              <a:t>(5) demonstrates </a:t>
            </a:r>
            <a:r>
              <a:rPr lang="en-GB" dirty="0"/>
              <a:t>major strengths in supporting positive outcomes for </a:t>
            </a:r>
            <a:r>
              <a:rPr lang="en-GB" dirty="0" smtClean="0"/>
              <a:t>our young people and families.</a:t>
            </a:r>
            <a:r>
              <a:rPr lang="en-GB" dirty="0"/>
              <a:t> </a:t>
            </a:r>
            <a:endParaRPr lang="en-GB" dirty="0">
              <a:latin typeface="+mj-lt"/>
              <a:cs typeface="Arial" panose="020B0604020202020204" pitchFamily="34" charset="0"/>
            </a:endParaRPr>
          </a:p>
        </p:txBody>
      </p:sp>
    </p:spTree>
    <p:extLst>
      <p:ext uri="{BB962C8B-B14F-4D97-AF65-F5344CB8AC3E}">
        <p14:creationId xmlns:p14="http://schemas.microsoft.com/office/powerpoint/2010/main" val="52027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ttachments.office.net/owa/mckayl22s%40glow.sch.uk/service.svc/s/GetAttachmentThumbnail?id=AAMkADBmYzgxNGI4LTJkZWYtNDMyNi05OTY3LWYzMTBkZDFmNWUyOQBGAAAAAAA7Fkr3CnTFRZJf4qunH4ibBwDr%2BrvgF5zUSKCFBLrb7DanAAAAAAEMAADr%2BrvgF5zUSKCFBLrb7DanAAfUTd9IAAABEgAQAOs1PbEdc6FPr52sXmFL7PE%3D&amp;thumbnailType=2&amp;token=eyJhbGciOiJSUzI1NiIsImtpZCI6IkQ4OThGN0RDMjk2ODQ1MDk1RUUwREZGQ0MzODBBOTM5NjUwNDNFNjQiLCJ0eXAiOiJKV1QiLCJ4NXQiOiIySmozM0Nsb1JRbGU0Tl84dzRDcE9XVUVQbVEifQ.eyJvcmlnaW4iOiJodHRwczovL291dGxvb2sub2ZmaWNlLmNvbSIsInVjIjoiYWIzOWYwNzkzMTljNDk3M2FhNjk0MjZlYmY4OGQ5ODUiLCJzaWduaW5fc3RhdGUiOiJbXCJrbXNpXCJdIiwidmVyIjoiRXhjaGFuZ2UuQ2FsbGJhY2suVjEiLCJhcHBjdHhzZW5kZXIiOiJPd2FEb3dubG9hZEBjY2QzMmNhMy0xNmNlLTQyOGYtOTU0MS0zNzJkNmIwNTE5MjkiLCJpc3NyaW5nIjoiV1ciLCJhcHBjdHgiOiJ7XCJtc2V4Y2hwcm90XCI6XCJvd2FcIixcInB1aWRcIjpcIjExNTM4MzYyOTYzMzI4Mzc4MDJcIixcInNjb3BlXCI6XCJPd2FEb3dubG9hZFwiLFwib2lkXCI6XCJkN2NmYTAzMC01ZjY3LTRlMjEtYTg1NS1kZTQyMTU0ZTM3Y2JcIixcInByaW1hcnlzaWRcIjpcIlMtMS01LTIxLTI4MTQwNTM2MDYtMTg3NTk3ODQ5My00NjAxOTAtMTEyMTAwNDRcIn0iLCJuYmYiOjE2Nzk1Njg2MjgsImV4cCI6MTY3OTU2OTIyOCwiaXNzIjoiMDAwMDAwMDItMDAwMC0wZmYxLWNlMDAtMDAwMDAwMDAwMDAwQGNjZDMyY2EzLTE2Y2UtNDI4Zi05NTQxLTM3MmQ2YjA1MTkyOSIsImF1ZCI6IjAwMDAwMDAyLTAwMDAtMGZmMS1jZTAwLTAwMDAwMDAwMDAwMC9hdHRhY2htZW50cy5vZmZpY2UubmV0QGNjZDMyY2EzLTE2Y2UtNDI4Zi05NTQxLTM3MmQ2YjA1MTkyOSIsImhhcHAiOiJvd2EifQ.NP6oUT0sGwTZT9SFopxoLrEUoESlyWD-AeUJ8hhGSKj1js0DC2OZQpvSjBepQZ_BVWL554XyvcvYIZ9vzyL2__Goc0cBcmRiaX-ZBRhSi9qj4QUQFpi-UJIoY66aGsObxuBlRibo7LSooWplLQGZ9EIbB_ZsG9MvMWja2_7MFLIlWQZnZMkyZtUdkARfUQqL94qNji4iGV_GmRnnMXD8wcFRuv9UxWPmBxuCApahLUwv4FxpAopz2M-LD_CXF3jmV_kLwU_59sKoBEoK3cQPCKGcONwGvSTNELP8I0yvP_YvbvfKihK6MXYPdQ_gHN5vB38fywRWFdPj9J5NqB5bKA&amp;X-OWA-CANARY=W-rme0--RkmK7w9U9cqLgVBhqr2MK9sYCZbsBJCpdcGG90noIgCQBG-SChBpZdjZO5Z-8GnHq3s.&amp;animation=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337" y="687592"/>
            <a:ext cx="9012438" cy="55509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557252" y="361335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022414" y="3229897"/>
            <a:ext cx="1976284" cy="29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890387" y="4527755"/>
            <a:ext cx="1592826" cy="36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116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we in Cornton?</a:t>
            </a:r>
            <a:endParaRPr lang="en-GB" dirty="0"/>
          </a:p>
        </p:txBody>
      </p:sp>
      <p:sp>
        <p:nvSpPr>
          <p:cNvPr id="3" name="Content Placeholder 2"/>
          <p:cNvSpPr>
            <a:spLocks noGrp="1"/>
          </p:cNvSpPr>
          <p:nvPr>
            <p:ph idx="1"/>
          </p:nvPr>
        </p:nvSpPr>
        <p:spPr/>
        <p:txBody>
          <a:bodyPr/>
          <a:lstStyle/>
          <a:p>
            <a:r>
              <a:rPr lang="en-GB" dirty="0" smtClean="0"/>
              <a:t>SIMD 49% Lowest, 51% in the Highest</a:t>
            </a:r>
          </a:p>
          <a:p>
            <a:r>
              <a:rPr lang="en-GB" dirty="0" smtClean="0"/>
              <a:t>Free School Meals 35%</a:t>
            </a:r>
          </a:p>
          <a:p>
            <a:r>
              <a:rPr lang="en-GB" dirty="0" smtClean="0"/>
              <a:t>Low Income Families 25%. (54% of Acorn room families)</a:t>
            </a:r>
          </a:p>
          <a:p>
            <a:r>
              <a:rPr lang="en-GB" dirty="0" smtClean="0"/>
              <a:t>41% of the Acorn children are Entitled Twos</a:t>
            </a:r>
          </a:p>
          <a:p>
            <a:r>
              <a:rPr lang="en-GB" dirty="0" smtClean="0"/>
              <a:t>28 children supported through Staged Intervention </a:t>
            </a:r>
          </a:p>
          <a:p>
            <a:pPr lvl="1"/>
            <a:r>
              <a:rPr lang="en-GB" dirty="0" smtClean="0"/>
              <a:t>-11% Stage 1, 75% Stage 2, 14% Stage 3</a:t>
            </a:r>
          </a:p>
          <a:p>
            <a:pPr lvl="1"/>
            <a:r>
              <a:rPr lang="en-GB" dirty="0" smtClean="0"/>
              <a:t>- 18% of children are EAL</a:t>
            </a:r>
          </a:p>
          <a:p>
            <a:pPr marL="457200" lvl="1" indent="0">
              <a:buNone/>
            </a:pPr>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978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CEBB-065E-F8AC-350C-AA786DF3027A}"/>
              </a:ext>
            </a:extLst>
          </p:cNvPr>
          <p:cNvSpPr>
            <a:spLocks noGrp="1"/>
          </p:cNvSpPr>
          <p:nvPr>
            <p:ph type="title"/>
          </p:nvPr>
        </p:nvSpPr>
        <p:spPr/>
        <p:txBody>
          <a:bodyPr/>
          <a:lstStyle/>
          <a:p>
            <a:r>
              <a:rPr lang="en-GB" dirty="0"/>
              <a:t>Poverty</a:t>
            </a:r>
          </a:p>
        </p:txBody>
      </p:sp>
      <p:sp>
        <p:nvSpPr>
          <p:cNvPr id="3" name="Content Placeholder 2">
            <a:extLst>
              <a:ext uri="{FF2B5EF4-FFF2-40B4-BE49-F238E27FC236}">
                <a16:creationId xmlns:a16="http://schemas.microsoft.com/office/drawing/2014/main" id="{21ED2C51-7A08-1B6E-C206-532E9EA47353}"/>
              </a:ext>
            </a:extLst>
          </p:cNvPr>
          <p:cNvSpPr>
            <a:spLocks noGrp="1"/>
          </p:cNvSpPr>
          <p:nvPr>
            <p:ph idx="1"/>
          </p:nvPr>
        </p:nvSpPr>
        <p:spPr/>
        <p:txBody>
          <a:bodyPr vert="horz" lIns="91440" tIns="45720" rIns="91440" bIns="45720" rtlCol="0" anchor="t">
            <a:normAutofit/>
          </a:bodyPr>
          <a:lstStyle/>
          <a:p>
            <a:pPr marL="0" indent="0">
              <a:buNone/>
            </a:pPr>
            <a:r>
              <a:rPr lang="en-GB" dirty="0"/>
              <a:t>"</a:t>
            </a:r>
            <a:r>
              <a:rPr lang="en-GB" i="1" dirty="0"/>
              <a:t>Individuals, families and groups in the population can be said to be in poverty when they lack the resources to obtain the type of diet, participate in activities and have the living conditions and amenities, which are customary, or at least widely encouraged and approved in the societies in which they belong"</a:t>
            </a:r>
            <a:endParaRPr lang="en-US" i="1" dirty="0"/>
          </a:p>
          <a:p>
            <a:pPr marL="0" indent="0">
              <a:buNone/>
            </a:pPr>
            <a:endParaRPr lang="en-GB" dirty="0"/>
          </a:p>
          <a:p>
            <a:pPr marL="0" indent="0">
              <a:buNone/>
            </a:pPr>
            <a:endParaRPr lang="en-GB" dirty="0"/>
          </a:p>
          <a:p>
            <a:pPr marL="0" indent="0">
              <a:buNone/>
            </a:pPr>
            <a:endParaRPr lang="en-GB" dirty="0"/>
          </a:p>
          <a:p>
            <a:pPr marL="0" indent="0">
              <a:buNone/>
            </a:pPr>
            <a:r>
              <a:rPr lang="en-GB" dirty="0"/>
              <a:t>Peter Townsend CE &amp; Founding Member of Children Poverty Action </a:t>
            </a:r>
            <a:r>
              <a:rPr lang="en-GB" dirty="0" smtClean="0"/>
              <a:t>Group (CPAG). </a:t>
            </a:r>
            <a:r>
              <a:rPr lang="en-GB" dirty="0"/>
              <a:t>1979</a:t>
            </a:r>
          </a:p>
        </p:txBody>
      </p:sp>
    </p:spTree>
    <p:extLst>
      <p:ext uri="{BB962C8B-B14F-4D97-AF65-F5344CB8AC3E}">
        <p14:creationId xmlns:p14="http://schemas.microsoft.com/office/powerpoint/2010/main" val="250522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59C5-8FF5-E7B6-419A-BA0F6158298E}"/>
              </a:ext>
            </a:extLst>
          </p:cNvPr>
          <p:cNvSpPr>
            <a:spLocks noGrp="1"/>
          </p:cNvSpPr>
          <p:nvPr>
            <p:ph type="title"/>
          </p:nvPr>
        </p:nvSpPr>
        <p:spPr/>
        <p:txBody>
          <a:bodyPr/>
          <a:lstStyle/>
          <a:p>
            <a:r>
              <a:rPr lang="en-GB" dirty="0"/>
              <a:t>Reality for </a:t>
            </a:r>
            <a:r>
              <a:rPr lang="en-GB" dirty="0" smtClean="0"/>
              <a:t>Cornton’s </a:t>
            </a:r>
            <a:r>
              <a:rPr lang="en-GB" dirty="0"/>
              <a:t>children</a:t>
            </a:r>
          </a:p>
        </p:txBody>
      </p:sp>
      <p:sp>
        <p:nvSpPr>
          <p:cNvPr id="3" name="Content Placeholder 2">
            <a:extLst>
              <a:ext uri="{FF2B5EF4-FFF2-40B4-BE49-F238E27FC236}">
                <a16:creationId xmlns:a16="http://schemas.microsoft.com/office/drawing/2014/main" id="{63A4EFDF-061D-D8D3-316F-50FECC05A828}"/>
              </a:ext>
            </a:extLst>
          </p:cNvPr>
          <p:cNvSpPr>
            <a:spLocks noGrp="1"/>
          </p:cNvSpPr>
          <p:nvPr>
            <p:ph idx="1"/>
          </p:nvPr>
        </p:nvSpPr>
        <p:spPr/>
        <p:txBody>
          <a:bodyPr vert="horz" lIns="91440" tIns="45720" rIns="91440" bIns="45720" rtlCol="0" anchor="t">
            <a:normAutofit fontScale="92500" lnSpcReduction="20000"/>
          </a:bodyPr>
          <a:lstStyle/>
          <a:p>
            <a:pPr marL="0" indent="0" algn="ctr">
              <a:buNone/>
            </a:pPr>
            <a:r>
              <a:rPr lang="en-GB" sz="3500" b="1" dirty="0" smtClean="0">
                <a:solidFill>
                  <a:srgbClr val="FF0000"/>
                </a:solidFill>
              </a:rPr>
              <a:t>Crime</a:t>
            </a:r>
            <a:r>
              <a:rPr lang="en-GB" sz="3500" b="1" dirty="0" smtClean="0"/>
              <a:t> </a:t>
            </a:r>
          </a:p>
          <a:p>
            <a:pPr marL="0" indent="0">
              <a:buNone/>
            </a:pPr>
            <a:r>
              <a:rPr lang="en-GB" sz="2400" dirty="0" smtClean="0"/>
              <a:t>Cornton has </a:t>
            </a:r>
            <a:r>
              <a:rPr lang="en-GB" sz="2400" dirty="0" smtClean="0">
                <a:solidFill>
                  <a:srgbClr val="FF0000"/>
                </a:solidFill>
              </a:rPr>
              <a:t>twice as much </a:t>
            </a:r>
            <a:r>
              <a:rPr lang="en-GB" sz="2400" dirty="0" smtClean="0"/>
              <a:t>crime as the Stirling and Scotland averages</a:t>
            </a:r>
          </a:p>
          <a:p>
            <a:pPr marL="0" indent="0" algn="ctr">
              <a:buNone/>
            </a:pPr>
            <a:r>
              <a:rPr lang="en-GB" sz="3500" b="1" dirty="0" smtClean="0">
                <a:solidFill>
                  <a:srgbClr val="FF0000"/>
                </a:solidFill>
              </a:rPr>
              <a:t>Drugs</a:t>
            </a:r>
          </a:p>
          <a:p>
            <a:pPr marL="0" indent="0">
              <a:buNone/>
            </a:pPr>
            <a:r>
              <a:rPr lang="en-GB" sz="2400" dirty="0" smtClean="0"/>
              <a:t>Cornton has </a:t>
            </a:r>
            <a:r>
              <a:rPr lang="en-GB" sz="2400" dirty="0" smtClean="0">
                <a:solidFill>
                  <a:srgbClr val="FF0000"/>
                </a:solidFill>
              </a:rPr>
              <a:t>three times </a:t>
            </a:r>
            <a:r>
              <a:rPr lang="en-GB" sz="2400" dirty="0" smtClean="0"/>
              <a:t>the number of drug related hospital stays</a:t>
            </a:r>
          </a:p>
          <a:p>
            <a:pPr marL="0" indent="0" algn="ctr">
              <a:buNone/>
            </a:pPr>
            <a:r>
              <a:rPr lang="en-GB" sz="3500" b="1" dirty="0" smtClean="0">
                <a:solidFill>
                  <a:srgbClr val="FF0000"/>
                </a:solidFill>
              </a:rPr>
              <a:t>Alcohol</a:t>
            </a:r>
            <a:endParaRPr lang="en-GB" sz="3500" b="1" dirty="0">
              <a:solidFill>
                <a:srgbClr val="FF0000"/>
              </a:solidFill>
            </a:endParaRPr>
          </a:p>
          <a:p>
            <a:pPr marL="0" indent="0">
              <a:buNone/>
            </a:pPr>
            <a:r>
              <a:rPr lang="en-GB" sz="2400" dirty="0">
                <a:solidFill>
                  <a:srgbClr val="FF0000"/>
                </a:solidFill>
              </a:rPr>
              <a:t>Two and Half times </a:t>
            </a:r>
            <a:r>
              <a:rPr lang="en-GB" sz="2400" dirty="0"/>
              <a:t>higher rates of alcohol related hospital stays than Stirling average and </a:t>
            </a:r>
            <a:r>
              <a:rPr lang="en-GB" sz="2400" dirty="0">
                <a:solidFill>
                  <a:srgbClr val="FF0000"/>
                </a:solidFill>
              </a:rPr>
              <a:t>nearly half </a:t>
            </a:r>
            <a:r>
              <a:rPr lang="en-GB" sz="2400" dirty="0"/>
              <a:t>again for </a:t>
            </a:r>
            <a:r>
              <a:rPr lang="en-GB" sz="2400" dirty="0" smtClean="0"/>
              <a:t>Scotland</a:t>
            </a:r>
          </a:p>
          <a:p>
            <a:pPr marL="0" indent="0" algn="ctr">
              <a:buNone/>
            </a:pPr>
            <a:r>
              <a:rPr lang="en-GB" sz="3500" b="1" dirty="0">
                <a:solidFill>
                  <a:srgbClr val="FF0000"/>
                </a:solidFill>
              </a:rPr>
              <a:t>Low Income Families</a:t>
            </a:r>
          </a:p>
          <a:p>
            <a:pPr marL="0" indent="0">
              <a:buNone/>
            </a:pPr>
            <a:r>
              <a:rPr lang="en-GB" sz="2400" dirty="0"/>
              <a:t>Cornton has the </a:t>
            </a:r>
            <a:r>
              <a:rPr lang="en-GB" sz="2400" dirty="0">
                <a:solidFill>
                  <a:srgbClr val="FF0000"/>
                </a:solidFill>
              </a:rPr>
              <a:t>highest proportion </a:t>
            </a:r>
            <a:r>
              <a:rPr lang="en-GB" sz="2400" dirty="0"/>
              <a:t>of social or council owned accommodation than any other area in Stirling</a:t>
            </a:r>
          </a:p>
          <a:p>
            <a:pPr marL="0" indent="0">
              <a:buNone/>
            </a:pPr>
            <a:endParaRPr lang="en-GB" sz="2400" dirty="0"/>
          </a:p>
          <a:p>
            <a:pPr marL="0" indent="0">
              <a:buNone/>
            </a:pPr>
            <a:endParaRPr lang="en-GB" dirty="0" smtClean="0"/>
          </a:p>
          <a:p>
            <a:pPr marL="0" indent="0">
              <a:buNone/>
            </a:pPr>
            <a:endParaRPr lang="en-GB" sz="4400" dirty="0" smtClean="0"/>
          </a:p>
          <a:p>
            <a:pPr marL="0" indent="0">
              <a:buNone/>
            </a:pPr>
            <a:endParaRPr lang="en-GB" sz="4400" dirty="0" smtClean="0"/>
          </a:p>
          <a:p>
            <a:pPr marL="0" indent="0">
              <a:buNone/>
            </a:pPr>
            <a:endParaRPr lang="en-GB" sz="4400" dirty="0" smtClean="0"/>
          </a:p>
          <a:p>
            <a:endParaRPr lang="en-GB" dirty="0"/>
          </a:p>
        </p:txBody>
      </p:sp>
    </p:spTree>
    <p:extLst>
      <p:ext uri="{BB962C8B-B14F-4D97-AF65-F5344CB8AC3E}">
        <p14:creationId xmlns:p14="http://schemas.microsoft.com/office/powerpoint/2010/main" val="418728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7BF7-414A-7B5B-A3F0-7743308C730E}"/>
              </a:ext>
            </a:extLst>
          </p:cNvPr>
          <p:cNvSpPr>
            <a:spLocks noGrp="1"/>
          </p:cNvSpPr>
          <p:nvPr>
            <p:ph type="title"/>
          </p:nvPr>
        </p:nvSpPr>
        <p:spPr/>
        <p:txBody>
          <a:bodyPr/>
          <a:lstStyle/>
          <a:p>
            <a:r>
              <a:rPr lang="en-GB" dirty="0" smtClean="0"/>
              <a:t>Promoting &amp; supporting attendance in nursery</a:t>
            </a:r>
            <a:endParaRPr lang="en-GB" dirty="0"/>
          </a:p>
        </p:txBody>
      </p:sp>
      <p:sp>
        <p:nvSpPr>
          <p:cNvPr id="3" name="Content Placeholder 2">
            <a:extLst>
              <a:ext uri="{FF2B5EF4-FFF2-40B4-BE49-F238E27FC236}">
                <a16:creationId xmlns:a16="http://schemas.microsoft.com/office/drawing/2014/main" id="{EDC0E6F9-61CB-E0AB-38B4-05BFCD054DEE}"/>
              </a:ext>
            </a:extLst>
          </p:cNvPr>
          <p:cNvSpPr>
            <a:spLocks noGrp="1"/>
          </p:cNvSpPr>
          <p:nvPr>
            <p:ph idx="1"/>
          </p:nvPr>
        </p:nvSpPr>
        <p:spPr/>
        <p:txBody>
          <a:bodyPr vert="horz" lIns="91440" tIns="45720" rIns="91440" bIns="45720" rtlCol="0" anchor="t">
            <a:normAutofit/>
          </a:bodyPr>
          <a:lstStyle/>
          <a:p>
            <a:pPr marL="0" indent="0">
              <a:buNone/>
            </a:pPr>
            <a:r>
              <a:rPr lang="en-GB" sz="3200" dirty="0"/>
              <a:t>Absence from </a:t>
            </a:r>
            <a:r>
              <a:rPr lang="en-GB" sz="3200" dirty="0" smtClean="0"/>
              <a:t>nursery, </a:t>
            </a:r>
            <a:r>
              <a:rPr lang="en-GB" sz="3200" dirty="0"/>
              <a:t>whatever the cause, disrupts learning.</a:t>
            </a:r>
          </a:p>
          <a:p>
            <a:pPr marL="0" indent="0">
              <a:buNone/>
            </a:pPr>
            <a:r>
              <a:rPr lang="en-GB" sz="3200" dirty="0"/>
              <a:t>As a </a:t>
            </a:r>
            <a:r>
              <a:rPr lang="en-GB" sz="3200" u="sng" dirty="0"/>
              <a:t>fundamental </a:t>
            </a:r>
            <a:r>
              <a:rPr lang="en-GB" sz="3200" i="1" u="sng" dirty="0"/>
              <a:t>‘</a:t>
            </a:r>
            <a:r>
              <a:rPr lang="en-GB" sz="3200" i="1" u="sng" dirty="0" smtClean="0"/>
              <a:t>right’ </a:t>
            </a:r>
            <a:r>
              <a:rPr lang="en-GB" sz="3200" dirty="0" smtClean="0"/>
              <a:t>all </a:t>
            </a:r>
            <a:r>
              <a:rPr lang="en-GB" sz="3200" dirty="0"/>
              <a:t>children and young people should have the opportunity to be included, engaged and involved in their learning and to participate fully in the life of their </a:t>
            </a:r>
            <a:r>
              <a:rPr lang="en-GB" sz="3200" dirty="0" smtClean="0"/>
              <a:t>nursery</a:t>
            </a:r>
            <a:endParaRPr lang="en-GB" sz="3200" dirty="0"/>
          </a:p>
          <a:p>
            <a:endParaRPr lang="en-GB" dirty="0"/>
          </a:p>
        </p:txBody>
      </p:sp>
    </p:spTree>
    <p:extLst>
      <p:ext uri="{BB962C8B-B14F-4D97-AF65-F5344CB8AC3E}">
        <p14:creationId xmlns:p14="http://schemas.microsoft.com/office/powerpoint/2010/main" val="1591090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9D06-4690-D361-FFA0-F25D7D8353D1}"/>
              </a:ext>
            </a:extLst>
          </p:cNvPr>
          <p:cNvSpPr>
            <a:spLocks noGrp="1"/>
          </p:cNvSpPr>
          <p:nvPr>
            <p:ph type="title"/>
          </p:nvPr>
        </p:nvSpPr>
        <p:spPr/>
        <p:txBody>
          <a:bodyPr/>
          <a:lstStyle/>
          <a:p>
            <a:r>
              <a:rPr lang="en-GB" dirty="0"/>
              <a:t>Cornton's absence project</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656805856"/>
              </p:ext>
            </p:extLst>
          </p:nvPr>
        </p:nvGraphicFramePr>
        <p:xfrm>
          <a:off x="6437671" y="2164428"/>
          <a:ext cx="5334000" cy="4024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1360750013"/>
              </p:ext>
            </p:extLst>
          </p:nvPr>
        </p:nvGraphicFramePr>
        <p:xfrm>
          <a:off x="716526" y="2164428"/>
          <a:ext cx="5334000" cy="40243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799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Cornton's absence project</a:t>
            </a:r>
          </a:p>
        </p:txBody>
      </p:sp>
      <p:graphicFrame>
        <p:nvGraphicFramePr>
          <p:cNvPr id="6" name="Content Placeholder 5"/>
          <p:cNvGraphicFramePr>
            <a:graphicFrameLocks noGrp="1"/>
          </p:cNvGraphicFramePr>
          <p:nvPr>
            <p:ph sz="half" idx="2"/>
          </p:nvPr>
        </p:nvGraphicFramePr>
        <p:xfrm>
          <a:off x="6172200" y="2193925"/>
          <a:ext cx="5334000" cy="4024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6"/>
          <p:cNvGraphicFramePr>
            <a:graphicFrameLocks noGrp="1"/>
          </p:cNvGraphicFramePr>
          <p:nvPr>
            <p:ph sz="half" idx="1"/>
          </p:nvPr>
        </p:nvGraphicFramePr>
        <p:xfrm>
          <a:off x="685800" y="2193925"/>
          <a:ext cx="5334000" cy="40243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720220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TC104033937[[fn=Vapor Trail]]</Template>
  <TotalTime>810</TotalTime>
  <Words>2426</Words>
  <Application>Microsoft Office PowerPoint</Application>
  <PresentationFormat>Widescreen</PresentationFormat>
  <Paragraphs>211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Vapor Trail</vt:lpstr>
      <vt:lpstr>  workshop 5:  Using data- informed and multi agency approaches to improve attendance in Early Years </vt:lpstr>
      <vt:lpstr>Who are we in cornton?</vt:lpstr>
      <vt:lpstr>PowerPoint Presentation</vt:lpstr>
      <vt:lpstr>Who are we in Cornton?</vt:lpstr>
      <vt:lpstr>Poverty</vt:lpstr>
      <vt:lpstr>Reality for Cornton’s children</vt:lpstr>
      <vt:lpstr>Promoting &amp; supporting attendance in nursery</vt:lpstr>
      <vt:lpstr>Cornton's absence project</vt:lpstr>
      <vt:lpstr>Cornton's absence project</vt:lpstr>
      <vt:lpstr>Cornton's  Staged interventions absence </vt:lpstr>
      <vt:lpstr>The added value</vt:lpstr>
      <vt:lpstr>Case study</vt:lpstr>
      <vt:lpstr>What’s your next steps?</vt:lpstr>
      <vt:lpstr>Plan of action</vt:lpstr>
      <vt:lpstr>success</vt:lpstr>
      <vt:lpstr>Conclusion</vt:lpstr>
      <vt:lpstr>You don’t have to wear a cape to be incredible darling!!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Smith</dc:creator>
  <cp:lastModifiedBy>Lynn McKay</cp:lastModifiedBy>
  <cp:revision>210</cp:revision>
  <cp:lastPrinted>2023-03-23T12:14:02Z</cp:lastPrinted>
  <dcterms:created xsi:type="dcterms:W3CDTF">2023-02-08T13:20:32Z</dcterms:created>
  <dcterms:modified xsi:type="dcterms:W3CDTF">2023-03-23T16:30:12Z</dcterms:modified>
</cp:coreProperties>
</file>