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3" r:id="rId6"/>
    <p:sldId id="264" r:id="rId7"/>
    <p:sldId id="278" r:id="rId8"/>
    <p:sldId id="269" r:id="rId9"/>
    <p:sldId id="265" r:id="rId10"/>
    <p:sldId id="270" r:id="rId11"/>
    <p:sldId id="271" r:id="rId12"/>
    <p:sldId id="272" r:id="rId13"/>
    <p:sldId id="276" r:id="rId14"/>
    <p:sldId id="277" r:id="rId15"/>
    <p:sldId id="266" r:id="rId16"/>
    <p:sldId id="267" r:id="rId17"/>
    <p:sldId id="268" r:id="rId18"/>
    <p:sldId id="273" r:id="rId19"/>
    <p:sldId id="275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33B3C-C580-441B-9D5F-123CF808B2D9}" v="2" dt="2023-03-23T11:37:23.054"/>
    <p1510:client id="{17150DCF-CA3E-4853-BBC3-C4604F2D8BC0}" v="31" dt="2023-03-09T08:27:59.563"/>
    <p1510:client id="{1A012C14-B33A-4019-A1CC-1768ABA99E9D}" v="3" dt="2023-03-23T09:09:56.270"/>
    <p1510:client id="{1D0612C3-7FC0-460A-AA47-80B1B3AB357C}" v="23" dt="2023-03-17T08:58:58.983"/>
    <p1510:client id="{1E0592C1-A260-4D5D-9518-85959CF3AC86}" v="142" dt="2023-03-24T10:09:23.867"/>
    <p1510:client id="{47B25A7B-E387-42AD-B65F-DF933C6EC9B9}" v="17" dt="2023-03-20T14:47:54.145"/>
    <p1510:client id="{52ED9D73-ECDA-461E-B5AF-C16E313A11E9}" v="28" dt="2023-03-09T08:03:24.065"/>
    <p1510:client id="{7A49FF95-463B-47BA-815A-46C6E6F4A1B8}" v="108" dt="2023-03-17T12:07:29.564"/>
    <p1510:client id="{B6BF10DC-607C-4BC1-8F8D-C1961ABF62A6}" v="11" dt="2023-03-23T11:29:46.556"/>
    <p1510:client id="{D90C146D-C46F-4927-B82A-746ADD12DD48}" v="88" dt="2023-03-13T16:24:27.753"/>
    <p1510:client id="{F01FAFF1-D15C-4DA8-89F8-2ABE500094C1}" v="80" dt="2023-03-17T10:02:57.550"/>
    <p1510:client id="{FBB8D6DA-BB45-470C-8C71-8B67FF2D2ADA}" v="1" dt="2023-03-07T14:06:42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3769A-B85C-4CDF-8260-52252A88FD6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59C877-49A6-4287-B512-92187FEE6C6A}">
      <dgm:prSet/>
      <dgm:spPr/>
      <dgm:t>
        <a:bodyPr/>
        <a:lstStyle/>
        <a:p>
          <a:pPr rtl="0"/>
          <a:r>
            <a:rPr lang="en-GB" dirty="0"/>
            <a:t>The FVWL RIC focus for session 22-23 has been attendance</a:t>
          </a:r>
          <a:r>
            <a:rPr lang="en-GB" dirty="0">
              <a:latin typeface="Calibri Light" panose="020F0302020204030204"/>
            </a:rPr>
            <a:t> </a:t>
          </a:r>
          <a:endParaRPr lang="en-US" dirty="0"/>
        </a:p>
      </dgm:t>
    </dgm:pt>
    <dgm:pt modelId="{6F63CC2C-00FA-4B11-87BF-A6C1B1E37D6B}" type="parTrans" cxnId="{E2EDB7AD-489C-43F7-8209-18C1E15D4BDE}">
      <dgm:prSet/>
      <dgm:spPr/>
      <dgm:t>
        <a:bodyPr/>
        <a:lstStyle/>
        <a:p>
          <a:endParaRPr lang="en-US"/>
        </a:p>
      </dgm:t>
    </dgm:pt>
    <dgm:pt modelId="{5FEB8E0F-F3FC-4773-869B-B4DC8CEC6F3A}" type="sibTrans" cxnId="{E2EDB7AD-489C-43F7-8209-18C1E15D4BDE}">
      <dgm:prSet/>
      <dgm:spPr/>
      <dgm:t>
        <a:bodyPr/>
        <a:lstStyle/>
        <a:p>
          <a:endParaRPr lang="en-US"/>
        </a:p>
      </dgm:t>
    </dgm:pt>
    <dgm:pt modelId="{D393FDFF-14A8-490D-8B40-A5B5882720E5}">
      <dgm:prSet/>
      <dgm:spPr/>
      <dgm:t>
        <a:bodyPr/>
        <a:lstStyle/>
        <a:p>
          <a:r>
            <a:rPr lang="en-GB" dirty="0"/>
            <a:t>As a team we looked at attendance data for the 4 LA’s for session 21-22 and nationally attendance has dropped since Covid</a:t>
          </a:r>
          <a:endParaRPr lang="en-US" dirty="0"/>
        </a:p>
      </dgm:t>
    </dgm:pt>
    <dgm:pt modelId="{245E7EA0-8FC6-4362-9539-6980E00AF691}" type="parTrans" cxnId="{96AEC7F6-18EF-4C7F-A0D4-DF910F692094}">
      <dgm:prSet/>
      <dgm:spPr/>
      <dgm:t>
        <a:bodyPr/>
        <a:lstStyle/>
        <a:p>
          <a:endParaRPr lang="en-US"/>
        </a:p>
      </dgm:t>
    </dgm:pt>
    <dgm:pt modelId="{48B51583-FEED-4619-ADF8-AE3AF74BDF77}" type="sibTrans" cxnId="{96AEC7F6-18EF-4C7F-A0D4-DF910F692094}">
      <dgm:prSet/>
      <dgm:spPr/>
      <dgm:t>
        <a:bodyPr/>
        <a:lstStyle/>
        <a:p>
          <a:endParaRPr lang="en-US"/>
        </a:p>
      </dgm:t>
    </dgm:pt>
    <dgm:pt modelId="{29674733-A520-41CF-861A-339421AF89B2}">
      <dgm:prSet/>
      <dgm:spPr/>
      <dgm:t>
        <a:bodyPr/>
        <a:lstStyle/>
        <a:p>
          <a:pPr rtl="0"/>
          <a:r>
            <a:rPr lang="en-GB" dirty="0"/>
            <a:t>Attendance is the responsibility of all and a legal obligation</a:t>
          </a:r>
          <a:r>
            <a:rPr lang="en-GB" dirty="0">
              <a:latin typeface="Calibri Light" panose="020F0302020204030204"/>
            </a:rPr>
            <a:t> </a:t>
          </a:r>
          <a:endParaRPr lang="en-US" dirty="0"/>
        </a:p>
      </dgm:t>
    </dgm:pt>
    <dgm:pt modelId="{89924AA8-7951-4D4B-9F31-15F84B0D3127}" type="parTrans" cxnId="{B7087E1A-4BAF-4A7C-9FE3-0466885D1D45}">
      <dgm:prSet/>
      <dgm:spPr/>
      <dgm:t>
        <a:bodyPr/>
        <a:lstStyle/>
        <a:p>
          <a:endParaRPr lang="en-US"/>
        </a:p>
      </dgm:t>
    </dgm:pt>
    <dgm:pt modelId="{243EB91B-5D90-42B1-8148-F8725A863A17}" type="sibTrans" cxnId="{B7087E1A-4BAF-4A7C-9FE3-0466885D1D45}">
      <dgm:prSet/>
      <dgm:spPr/>
      <dgm:t>
        <a:bodyPr/>
        <a:lstStyle/>
        <a:p>
          <a:endParaRPr lang="en-US"/>
        </a:p>
      </dgm:t>
    </dgm:pt>
    <dgm:pt modelId="{EB601371-2CC0-43AD-8F06-CCDE18A516EC}">
      <dgm:prSet/>
      <dgm:spPr/>
      <dgm:t>
        <a:bodyPr/>
        <a:lstStyle/>
        <a:p>
          <a:r>
            <a:rPr lang="en-GB" dirty="0"/>
            <a:t>Attendance impacts on all aspects of the school – attainment, H&amp;W, positive destinations and links with all the other stretch aims</a:t>
          </a:r>
          <a:endParaRPr lang="en-US" dirty="0"/>
        </a:p>
      </dgm:t>
    </dgm:pt>
    <dgm:pt modelId="{D799A7E1-07D1-4227-ADC5-46BD22B20EB6}" type="parTrans" cxnId="{1DA06DB8-C5C5-4246-AE83-2DCEF115A57B}">
      <dgm:prSet/>
      <dgm:spPr/>
      <dgm:t>
        <a:bodyPr/>
        <a:lstStyle/>
        <a:p>
          <a:endParaRPr lang="en-US"/>
        </a:p>
      </dgm:t>
    </dgm:pt>
    <dgm:pt modelId="{65FFDBBE-E069-4D61-8CEF-D9EB3AE4BF29}" type="sibTrans" cxnId="{1DA06DB8-C5C5-4246-AE83-2DCEF115A57B}">
      <dgm:prSet/>
      <dgm:spPr/>
      <dgm:t>
        <a:bodyPr/>
        <a:lstStyle/>
        <a:p>
          <a:endParaRPr lang="en-US"/>
        </a:p>
      </dgm:t>
    </dgm:pt>
    <dgm:pt modelId="{796A63FE-86FD-49EB-8148-541328B17129}">
      <dgm:prSet/>
      <dgm:spPr/>
      <dgm:t>
        <a:bodyPr/>
        <a:lstStyle/>
        <a:p>
          <a:pPr rtl="0"/>
          <a:r>
            <a:rPr lang="en-GB" dirty="0"/>
            <a:t>We have looked at attendance data at</a:t>
          </a:r>
          <a:r>
            <a:rPr lang="en-GB" dirty="0">
              <a:latin typeface="Calibri Light" panose="020F0302020204030204"/>
            </a:rPr>
            <a:t> RIC,</a:t>
          </a:r>
          <a:r>
            <a:rPr lang="en-GB" dirty="0"/>
            <a:t> LA </a:t>
          </a:r>
          <a:r>
            <a:rPr lang="en-GB" dirty="0">
              <a:latin typeface="Calibri Light" panose="020F0302020204030204"/>
            </a:rPr>
            <a:t>and</a:t>
          </a:r>
          <a:r>
            <a:rPr lang="en-GB" dirty="0"/>
            <a:t> at school level – with focussed attention on key groups like SIMD, CEYP, ASN &amp; FSM etc</a:t>
          </a:r>
          <a:endParaRPr lang="en-US" dirty="0"/>
        </a:p>
      </dgm:t>
    </dgm:pt>
    <dgm:pt modelId="{C2DC6053-5822-4B66-BCC4-B758AB8F12E9}" type="parTrans" cxnId="{6386717F-DDAB-418C-BD93-5D02238EBF95}">
      <dgm:prSet/>
      <dgm:spPr/>
      <dgm:t>
        <a:bodyPr/>
        <a:lstStyle/>
        <a:p>
          <a:endParaRPr lang="en-US"/>
        </a:p>
      </dgm:t>
    </dgm:pt>
    <dgm:pt modelId="{95D22750-2AD5-418F-9353-0CB8EABB8AE7}" type="sibTrans" cxnId="{6386717F-DDAB-418C-BD93-5D02238EBF95}">
      <dgm:prSet/>
      <dgm:spPr/>
      <dgm:t>
        <a:bodyPr/>
        <a:lstStyle/>
        <a:p>
          <a:endParaRPr lang="en-US"/>
        </a:p>
      </dgm:t>
    </dgm:pt>
    <dgm:pt modelId="{60D67D42-5AF0-4397-B7A2-2215165315ED}">
      <dgm:prSet/>
      <dgm:spPr/>
      <dgm:t>
        <a:bodyPr/>
        <a:lstStyle/>
        <a:p>
          <a:r>
            <a:rPr lang="en-GB" dirty="0"/>
            <a:t>We have analysed data over time and looked for patterns</a:t>
          </a:r>
          <a:endParaRPr lang="en-US" dirty="0"/>
        </a:p>
      </dgm:t>
    </dgm:pt>
    <dgm:pt modelId="{43AEAA2B-BE2F-4F72-95E7-C23017ECE856}" type="parTrans" cxnId="{370E4557-D316-4FB1-AFD2-0BCEEE134848}">
      <dgm:prSet/>
      <dgm:spPr/>
      <dgm:t>
        <a:bodyPr/>
        <a:lstStyle/>
        <a:p>
          <a:endParaRPr lang="en-US"/>
        </a:p>
      </dgm:t>
    </dgm:pt>
    <dgm:pt modelId="{3764EB64-4D20-4563-9D63-2517CCC41892}" type="sibTrans" cxnId="{370E4557-D316-4FB1-AFD2-0BCEEE134848}">
      <dgm:prSet/>
      <dgm:spPr/>
      <dgm:t>
        <a:bodyPr/>
        <a:lstStyle/>
        <a:p>
          <a:endParaRPr lang="en-US"/>
        </a:p>
      </dgm:t>
    </dgm:pt>
    <dgm:pt modelId="{5ABF449D-0327-407B-A916-B29D1DF06FDF}">
      <dgm:prSet/>
      <dgm:spPr/>
      <dgm:t>
        <a:bodyPr/>
        <a:lstStyle/>
        <a:p>
          <a:pPr rtl="0"/>
          <a:r>
            <a:rPr lang="en-GB" dirty="0"/>
            <a:t>We have looked at how the 4 LAs use attendance codes</a:t>
          </a:r>
          <a:r>
            <a:rPr lang="en-GB" dirty="0">
              <a:latin typeface="Calibri Light" panose="020F0302020204030204"/>
            </a:rPr>
            <a:t> </a:t>
          </a:r>
          <a:endParaRPr lang="en-US" dirty="0"/>
        </a:p>
      </dgm:t>
    </dgm:pt>
    <dgm:pt modelId="{0D917F2A-BD86-4BDC-8A2D-E92FAF7A3CE1}" type="parTrans" cxnId="{5A7BC517-4395-4B68-B68E-196674B4FA98}">
      <dgm:prSet/>
      <dgm:spPr/>
      <dgm:t>
        <a:bodyPr/>
        <a:lstStyle/>
        <a:p>
          <a:endParaRPr lang="en-US"/>
        </a:p>
      </dgm:t>
    </dgm:pt>
    <dgm:pt modelId="{E29301D8-E8BE-48F4-822B-6345F09CBC57}" type="sibTrans" cxnId="{5A7BC517-4395-4B68-B68E-196674B4FA98}">
      <dgm:prSet/>
      <dgm:spPr/>
      <dgm:t>
        <a:bodyPr/>
        <a:lstStyle/>
        <a:p>
          <a:endParaRPr lang="en-US"/>
        </a:p>
      </dgm:t>
    </dgm:pt>
    <dgm:pt modelId="{C3F320A6-8E8A-4ECE-AADE-E83D0046AED6}">
      <dgm:prSet/>
      <dgm:spPr/>
      <dgm:t>
        <a:bodyPr/>
        <a:lstStyle/>
        <a:p>
          <a:r>
            <a:rPr lang="en-GB" dirty="0"/>
            <a:t>The RIC has an Attendance Steering group where we share current attendance data to drive improvements</a:t>
          </a:r>
          <a:endParaRPr lang="en-US" dirty="0"/>
        </a:p>
      </dgm:t>
    </dgm:pt>
    <dgm:pt modelId="{FB5AEF6C-C322-48D7-BEE5-87698872316B}" type="parTrans" cxnId="{814015DC-342B-4D31-82F3-FC3B26E82520}">
      <dgm:prSet/>
      <dgm:spPr/>
      <dgm:t>
        <a:bodyPr/>
        <a:lstStyle/>
        <a:p>
          <a:endParaRPr lang="en-US"/>
        </a:p>
      </dgm:t>
    </dgm:pt>
    <dgm:pt modelId="{1EFDF05C-FA61-437A-9794-3E7D45918747}" type="sibTrans" cxnId="{814015DC-342B-4D31-82F3-FC3B26E82520}">
      <dgm:prSet/>
      <dgm:spPr/>
      <dgm:t>
        <a:bodyPr/>
        <a:lstStyle/>
        <a:p>
          <a:endParaRPr lang="en-US"/>
        </a:p>
      </dgm:t>
    </dgm:pt>
    <dgm:pt modelId="{E1307CF0-4C8F-4094-A462-A77950E4079E}" type="pres">
      <dgm:prSet presAssocID="{7AF3769A-B85C-4CDF-8260-52252A88FD6B}" presName="diagram" presStyleCnt="0">
        <dgm:presLayoutVars>
          <dgm:dir/>
          <dgm:resizeHandles val="exact"/>
        </dgm:presLayoutVars>
      </dgm:prSet>
      <dgm:spPr/>
    </dgm:pt>
    <dgm:pt modelId="{5C7A6B63-B937-489D-9117-C45C57C3E19C}" type="pres">
      <dgm:prSet presAssocID="{F359C877-49A6-4287-B512-92187FEE6C6A}" presName="node" presStyleLbl="node1" presStyleIdx="0" presStyleCnt="8">
        <dgm:presLayoutVars>
          <dgm:bulletEnabled val="1"/>
        </dgm:presLayoutVars>
      </dgm:prSet>
      <dgm:spPr/>
    </dgm:pt>
    <dgm:pt modelId="{2669BC89-D53F-4FB1-9A2B-0A5CF2974887}" type="pres">
      <dgm:prSet presAssocID="{5FEB8E0F-F3FC-4773-869B-B4DC8CEC6F3A}" presName="sibTrans" presStyleCnt="0"/>
      <dgm:spPr/>
    </dgm:pt>
    <dgm:pt modelId="{D2B2EBFC-FE50-4870-9379-4475C0466994}" type="pres">
      <dgm:prSet presAssocID="{D393FDFF-14A8-490D-8B40-A5B5882720E5}" presName="node" presStyleLbl="node1" presStyleIdx="1" presStyleCnt="8">
        <dgm:presLayoutVars>
          <dgm:bulletEnabled val="1"/>
        </dgm:presLayoutVars>
      </dgm:prSet>
      <dgm:spPr/>
    </dgm:pt>
    <dgm:pt modelId="{757479FF-A502-454A-AF36-D4C7927C752F}" type="pres">
      <dgm:prSet presAssocID="{48B51583-FEED-4619-ADF8-AE3AF74BDF77}" presName="sibTrans" presStyleCnt="0"/>
      <dgm:spPr/>
    </dgm:pt>
    <dgm:pt modelId="{252589BF-15CE-4C2D-B887-672B8B04A556}" type="pres">
      <dgm:prSet presAssocID="{29674733-A520-41CF-861A-339421AF89B2}" presName="node" presStyleLbl="node1" presStyleIdx="2" presStyleCnt="8">
        <dgm:presLayoutVars>
          <dgm:bulletEnabled val="1"/>
        </dgm:presLayoutVars>
      </dgm:prSet>
      <dgm:spPr/>
    </dgm:pt>
    <dgm:pt modelId="{6B9883DB-1ACB-4795-AA19-95EBB196A822}" type="pres">
      <dgm:prSet presAssocID="{243EB91B-5D90-42B1-8148-F8725A863A17}" presName="sibTrans" presStyleCnt="0"/>
      <dgm:spPr/>
    </dgm:pt>
    <dgm:pt modelId="{3AE68A59-D350-4AE2-BE9B-63B9D28E43FF}" type="pres">
      <dgm:prSet presAssocID="{EB601371-2CC0-43AD-8F06-CCDE18A516EC}" presName="node" presStyleLbl="node1" presStyleIdx="3" presStyleCnt="8">
        <dgm:presLayoutVars>
          <dgm:bulletEnabled val="1"/>
        </dgm:presLayoutVars>
      </dgm:prSet>
      <dgm:spPr/>
    </dgm:pt>
    <dgm:pt modelId="{0419407A-6F12-4A4C-B012-DF141E69A722}" type="pres">
      <dgm:prSet presAssocID="{65FFDBBE-E069-4D61-8CEF-D9EB3AE4BF29}" presName="sibTrans" presStyleCnt="0"/>
      <dgm:spPr/>
    </dgm:pt>
    <dgm:pt modelId="{97EF55DC-CC21-447B-A1F8-85FFEA3EF4DA}" type="pres">
      <dgm:prSet presAssocID="{796A63FE-86FD-49EB-8148-541328B17129}" presName="node" presStyleLbl="node1" presStyleIdx="4" presStyleCnt="8">
        <dgm:presLayoutVars>
          <dgm:bulletEnabled val="1"/>
        </dgm:presLayoutVars>
      </dgm:prSet>
      <dgm:spPr/>
    </dgm:pt>
    <dgm:pt modelId="{7056D3EF-CDFF-42CD-8710-BA15C4C76A25}" type="pres">
      <dgm:prSet presAssocID="{95D22750-2AD5-418F-9353-0CB8EABB8AE7}" presName="sibTrans" presStyleCnt="0"/>
      <dgm:spPr/>
    </dgm:pt>
    <dgm:pt modelId="{EBEC9C42-591B-4DA7-9568-310FBA6C36FD}" type="pres">
      <dgm:prSet presAssocID="{60D67D42-5AF0-4397-B7A2-2215165315ED}" presName="node" presStyleLbl="node1" presStyleIdx="5" presStyleCnt="8">
        <dgm:presLayoutVars>
          <dgm:bulletEnabled val="1"/>
        </dgm:presLayoutVars>
      </dgm:prSet>
      <dgm:spPr/>
    </dgm:pt>
    <dgm:pt modelId="{075E8EA8-14EE-48C7-8F33-8ED13D735B60}" type="pres">
      <dgm:prSet presAssocID="{3764EB64-4D20-4563-9D63-2517CCC41892}" presName="sibTrans" presStyleCnt="0"/>
      <dgm:spPr/>
    </dgm:pt>
    <dgm:pt modelId="{B972060F-6CA2-4A03-8E27-0239EB889D05}" type="pres">
      <dgm:prSet presAssocID="{5ABF449D-0327-407B-A916-B29D1DF06FDF}" presName="node" presStyleLbl="node1" presStyleIdx="6" presStyleCnt="8">
        <dgm:presLayoutVars>
          <dgm:bulletEnabled val="1"/>
        </dgm:presLayoutVars>
      </dgm:prSet>
      <dgm:spPr/>
    </dgm:pt>
    <dgm:pt modelId="{1CFBC05E-F931-4B1C-9085-21F675567132}" type="pres">
      <dgm:prSet presAssocID="{E29301D8-E8BE-48F4-822B-6345F09CBC57}" presName="sibTrans" presStyleCnt="0"/>
      <dgm:spPr/>
    </dgm:pt>
    <dgm:pt modelId="{F62C44F8-2B30-478D-B001-F1197604DE06}" type="pres">
      <dgm:prSet presAssocID="{C3F320A6-8E8A-4ECE-AADE-E83D0046AED6}" presName="node" presStyleLbl="node1" presStyleIdx="7" presStyleCnt="8">
        <dgm:presLayoutVars>
          <dgm:bulletEnabled val="1"/>
        </dgm:presLayoutVars>
      </dgm:prSet>
      <dgm:spPr/>
    </dgm:pt>
  </dgm:ptLst>
  <dgm:cxnLst>
    <dgm:cxn modelId="{FA9D730D-0131-422E-A241-F11F9E778CD7}" type="presOf" srcId="{D393FDFF-14A8-490D-8B40-A5B5882720E5}" destId="{D2B2EBFC-FE50-4870-9379-4475C0466994}" srcOrd="0" destOrd="0" presId="urn:microsoft.com/office/officeart/2005/8/layout/default"/>
    <dgm:cxn modelId="{5A7BC517-4395-4B68-B68E-196674B4FA98}" srcId="{7AF3769A-B85C-4CDF-8260-52252A88FD6B}" destId="{5ABF449D-0327-407B-A916-B29D1DF06FDF}" srcOrd="6" destOrd="0" parTransId="{0D917F2A-BD86-4BDC-8A2D-E92FAF7A3CE1}" sibTransId="{E29301D8-E8BE-48F4-822B-6345F09CBC57}"/>
    <dgm:cxn modelId="{B7087E1A-4BAF-4A7C-9FE3-0466885D1D45}" srcId="{7AF3769A-B85C-4CDF-8260-52252A88FD6B}" destId="{29674733-A520-41CF-861A-339421AF89B2}" srcOrd="2" destOrd="0" parTransId="{89924AA8-7951-4D4B-9F31-15F84B0D3127}" sibTransId="{243EB91B-5D90-42B1-8148-F8725A863A17}"/>
    <dgm:cxn modelId="{6676181C-14F5-47D7-96B5-BA2C3616DD77}" type="presOf" srcId="{EB601371-2CC0-43AD-8F06-CCDE18A516EC}" destId="{3AE68A59-D350-4AE2-BE9B-63B9D28E43FF}" srcOrd="0" destOrd="0" presId="urn:microsoft.com/office/officeart/2005/8/layout/default"/>
    <dgm:cxn modelId="{347B4F2C-685E-40B0-AA91-41A00C8539C9}" type="presOf" srcId="{29674733-A520-41CF-861A-339421AF89B2}" destId="{252589BF-15CE-4C2D-B887-672B8B04A556}" srcOrd="0" destOrd="0" presId="urn:microsoft.com/office/officeart/2005/8/layout/default"/>
    <dgm:cxn modelId="{370E4557-D316-4FB1-AFD2-0BCEEE134848}" srcId="{7AF3769A-B85C-4CDF-8260-52252A88FD6B}" destId="{60D67D42-5AF0-4397-B7A2-2215165315ED}" srcOrd="5" destOrd="0" parTransId="{43AEAA2B-BE2F-4F72-95E7-C23017ECE856}" sibTransId="{3764EB64-4D20-4563-9D63-2517CCC41892}"/>
    <dgm:cxn modelId="{6386717F-DDAB-418C-BD93-5D02238EBF95}" srcId="{7AF3769A-B85C-4CDF-8260-52252A88FD6B}" destId="{796A63FE-86FD-49EB-8148-541328B17129}" srcOrd="4" destOrd="0" parTransId="{C2DC6053-5822-4B66-BCC4-B758AB8F12E9}" sibTransId="{95D22750-2AD5-418F-9353-0CB8EABB8AE7}"/>
    <dgm:cxn modelId="{86FE579E-B17C-43B9-8585-3C6EAEE04863}" type="presOf" srcId="{796A63FE-86FD-49EB-8148-541328B17129}" destId="{97EF55DC-CC21-447B-A1F8-85FFEA3EF4DA}" srcOrd="0" destOrd="0" presId="urn:microsoft.com/office/officeart/2005/8/layout/default"/>
    <dgm:cxn modelId="{E2EDB7AD-489C-43F7-8209-18C1E15D4BDE}" srcId="{7AF3769A-B85C-4CDF-8260-52252A88FD6B}" destId="{F359C877-49A6-4287-B512-92187FEE6C6A}" srcOrd="0" destOrd="0" parTransId="{6F63CC2C-00FA-4B11-87BF-A6C1B1E37D6B}" sibTransId="{5FEB8E0F-F3FC-4773-869B-B4DC8CEC6F3A}"/>
    <dgm:cxn modelId="{AC32C1B6-5C1F-43E9-88A5-BBBC45216529}" type="presOf" srcId="{7AF3769A-B85C-4CDF-8260-52252A88FD6B}" destId="{E1307CF0-4C8F-4094-A462-A77950E4079E}" srcOrd="0" destOrd="0" presId="urn:microsoft.com/office/officeart/2005/8/layout/default"/>
    <dgm:cxn modelId="{1DA06DB8-C5C5-4246-AE83-2DCEF115A57B}" srcId="{7AF3769A-B85C-4CDF-8260-52252A88FD6B}" destId="{EB601371-2CC0-43AD-8F06-CCDE18A516EC}" srcOrd="3" destOrd="0" parTransId="{D799A7E1-07D1-4227-ADC5-46BD22B20EB6}" sibTransId="{65FFDBBE-E069-4D61-8CEF-D9EB3AE4BF29}"/>
    <dgm:cxn modelId="{34AE47BA-4927-4128-A314-14393E145F77}" type="presOf" srcId="{60D67D42-5AF0-4397-B7A2-2215165315ED}" destId="{EBEC9C42-591B-4DA7-9568-310FBA6C36FD}" srcOrd="0" destOrd="0" presId="urn:microsoft.com/office/officeart/2005/8/layout/default"/>
    <dgm:cxn modelId="{ABA780CB-9214-4C7C-AC9D-53245E411111}" type="presOf" srcId="{F359C877-49A6-4287-B512-92187FEE6C6A}" destId="{5C7A6B63-B937-489D-9117-C45C57C3E19C}" srcOrd="0" destOrd="0" presId="urn:microsoft.com/office/officeart/2005/8/layout/default"/>
    <dgm:cxn modelId="{814015DC-342B-4D31-82F3-FC3B26E82520}" srcId="{7AF3769A-B85C-4CDF-8260-52252A88FD6B}" destId="{C3F320A6-8E8A-4ECE-AADE-E83D0046AED6}" srcOrd="7" destOrd="0" parTransId="{FB5AEF6C-C322-48D7-BEE5-87698872316B}" sibTransId="{1EFDF05C-FA61-437A-9794-3E7D45918747}"/>
    <dgm:cxn modelId="{EEEA16DE-3882-470C-837F-CA634896C513}" type="presOf" srcId="{5ABF449D-0327-407B-A916-B29D1DF06FDF}" destId="{B972060F-6CA2-4A03-8E27-0239EB889D05}" srcOrd="0" destOrd="0" presId="urn:microsoft.com/office/officeart/2005/8/layout/default"/>
    <dgm:cxn modelId="{7C8E9CE9-C0D8-4F52-9786-0339BDDD9418}" type="presOf" srcId="{C3F320A6-8E8A-4ECE-AADE-E83D0046AED6}" destId="{F62C44F8-2B30-478D-B001-F1197604DE06}" srcOrd="0" destOrd="0" presId="urn:microsoft.com/office/officeart/2005/8/layout/default"/>
    <dgm:cxn modelId="{96AEC7F6-18EF-4C7F-A0D4-DF910F692094}" srcId="{7AF3769A-B85C-4CDF-8260-52252A88FD6B}" destId="{D393FDFF-14A8-490D-8B40-A5B5882720E5}" srcOrd="1" destOrd="0" parTransId="{245E7EA0-8FC6-4362-9539-6980E00AF691}" sibTransId="{48B51583-FEED-4619-ADF8-AE3AF74BDF77}"/>
    <dgm:cxn modelId="{F752CAE4-9EB2-4BB0-8B5A-8448BFBA0521}" type="presParOf" srcId="{E1307CF0-4C8F-4094-A462-A77950E4079E}" destId="{5C7A6B63-B937-489D-9117-C45C57C3E19C}" srcOrd="0" destOrd="0" presId="urn:microsoft.com/office/officeart/2005/8/layout/default"/>
    <dgm:cxn modelId="{A67FCD6E-9E90-4E9A-B22B-B86A648C41C5}" type="presParOf" srcId="{E1307CF0-4C8F-4094-A462-A77950E4079E}" destId="{2669BC89-D53F-4FB1-9A2B-0A5CF2974887}" srcOrd="1" destOrd="0" presId="urn:microsoft.com/office/officeart/2005/8/layout/default"/>
    <dgm:cxn modelId="{8BDFD954-0947-4738-AB4E-7318E87C1082}" type="presParOf" srcId="{E1307CF0-4C8F-4094-A462-A77950E4079E}" destId="{D2B2EBFC-FE50-4870-9379-4475C0466994}" srcOrd="2" destOrd="0" presId="urn:microsoft.com/office/officeart/2005/8/layout/default"/>
    <dgm:cxn modelId="{35D6EF56-BED0-462C-86EC-21FC4AB243B1}" type="presParOf" srcId="{E1307CF0-4C8F-4094-A462-A77950E4079E}" destId="{757479FF-A502-454A-AF36-D4C7927C752F}" srcOrd="3" destOrd="0" presId="urn:microsoft.com/office/officeart/2005/8/layout/default"/>
    <dgm:cxn modelId="{76498582-13A4-4D98-AFA1-03ACE2149D22}" type="presParOf" srcId="{E1307CF0-4C8F-4094-A462-A77950E4079E}" destId="{252589BF-15CE-4C2D-B887-672B8B04A556}" srcOrd="4" destOrd="0" presId="urn:microsoft.com/office/officeart/2005/8/layout/default"/>
    <dgm:cxn modelId="{F60EB913-4AD9-400B-ACEF-528DE6B782E8}" type="presParOf" srcId="{E1307CF0-4C8F-4094-A462-A77950E4079E}" destId="{6B9883DB-1ACB-4795-AA19-95EBB196A822}" srcOrd="5" destOrd="0" presId="urn:microsoft.com/office/officeart/2005/8/layout/default"/>
    <dgm:cxn modelId="{86132860-0EE8-428B-99BB-F1DA220F2A2E}" type="presParOf" srcId="{E1307CF0-4C8F-4094-A462-A77950E4079E}" destId="{3AE68A59-D350-4AE2-BE9B-63B9D28E43FF}" srcOrd="6" destOrd="0" presId="urn:microsoft.com/office/officeart/2005/8/layout/default"/>
    <dgm:cxn modelId="{99508AED-11EE-40DC-A017-A2963C6A99EF}" type="presParOf" srcId="{E1307CF0-4C8F-4094-A462-A77950E4079E}" destId="{0419407A-6F12-4A4C-B012-DF141E69A722}" srcOrd="7" destOrd="0" presId="urn:microsoft.com/office/officeart/2005/8/layout/default"/>
    <dgm:cxn modelId="{32B92B53-6EE9-46B7-A771-972413F81C93}" type="presParOf" srcId="{E1307CF0-4C8F-4094-A462-A77950E4079E}" destId="{97EF55DC-CC21-447B-A1F8-85FFEA3EF4DA}" srcOrd="8" destOrd="0" presId="urn:microsoft.com/office/officeart/2005/8/layout/default"/>
    <dgm:cxn modelId="{28CD597E-4895-4449-AAA8-408C8F8D9C58}" type="presParOf" srcId="{E1307CF0-4C8F-4094-A462-A77950E4079E}" destId="{7056D3EF-CDFF-42CD-8710-BA15C4C76A25}" srcOrd="9" destOrd="0" presId="urn:microsoft.com/office/officeart/2005/8/layout/default"/>
    <dgm:cxn modelId="{808485B9-5F45-4E17-82C0-01E46326E8F5}" type="presParOf" srcId="{E1307CF0-4C8F-4094-A462-A77950E4079E}" destId="{EBEC9C42-591B-4DA7-9568-310FBA6C36FD}" srcOrd="10" destOrd="0" presId="urn:microsoft.com/office/officeart/2005/8/layout/default"/>
    <dgm:cxn modelId="{7C5FC603-775E-4AF2-8424-53A285B40BC8}" type="presParOf" srcId="{E1307CF0-4C8F-4094-A462-A77950E4079E}" destId="{075E8EA8-14EE-48C7-8F33-8ED13D735B60}" srcOrd="11" destOrd="0" presId="urn:microsoft.com/office/officeart/2005/8/layout/default"/>
    <dgm:cxn modelId="{5F917073-701D-4E23-825E-F9DE29C59BA7}" type="presParOf" srcId="{E1307CF0-4C8F-4094-A462-A77950E4079E}" destId="{B972060F-6CA2-4A03-8E27-0239EB889D05}" srcOrd="12" destOrd="0" presId="urn:microsoft.com/office/officeart/2005/8/layout/default"/>
    <dgm:cxn modelId="{815ECA4B-E368-4F70-B757-E32B3A57100C}" type="presParOf" srcId="{E1307CF0-4C8F-4094-A462-A77950E4079E}" destId="{1CFBC05E-F931-4B1C-9085-21F675567132}" srcOrd="13" destOrd="0" presId="urn:microsoft.com/office/officeart/2005/8/layout/default"/>
    <dgm:cxn modelId="{7446E976-E23E-415D-96B6-0064A4877C63}" type="presParOf" srcId="{E1307CF0-4C8F-4094-A462-A77950E4079E}" destId="{F62C44F8-2B30-478D-B001-F1197604DE0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Able to easily identify pupils 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D1AFBD8A-78D2-46EE-B1AB-537C167E09E8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10CACD1F-88EF-452F-B8B1-1DB4DEF3CB83}" type="pres">
      <dgm:prSet presAssocID="{51F0CEF6-2746-42DA-A7E2-050DE0EA10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668814-0111-4874-BDB7-60FA1936B486}" type="presOf" srcId="{A821AF31-F4CB-433E-BAA0-6940654BE1AF}" destId="{D1AFBD8A-78D2-46EE-B1AB-537C167E09E8}" srcOrd="0" destOrd="0" presId="urn:microsoft.com/office/officeart/2005/8/layout/vList2"/>
    <dgm:cxn modelId="{5625BD20-60DC-4C96-ABE0-28E53E814DEA}" type="presOf" srcId="{51F0CEF6-2746-42DA-A7E2-050DE0EA10A3}" destId="{10CACD1F-88EF-452F-B8B1-1DB4DEF3CB83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EF781C76-ECD0-42D9-AF98-0CD47376057A}" type="presParOf" srcId="{D1AFBD8A-78D2-46EE-B1AB-537C167E09E8}" destId="{10CACD1F-88EF-452F-B8B1-1DB4DEF3C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r>
            <a:rPr lang="en-GB" dirty="0"/>
            <a:t>What we have been doing in Falkirk</a:t>
          </a:r>
          <a:endParaRPr lang="en-US" dirty="0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/>
      <dgm:spPr/>
      <dgm:t>
        <a:bodyPr/>
        <a:lstStyle/>
        <a:p>
          <a:r>
            <a:rPr lang="en-GB" dirty="0"/>
            <a:t>Issue a monthly attendance report to all HTs</a:t>
          </a:r>
          <a:endParaRPr lang="en-US" dirty="0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/>
      <dgm:spPr/>
      <dgm:t>
        <a:bodyPr/>
        <a:lstStyle/>
        <a:p>
          <a:pPr rtl="0"/>
          <a:r>
            <a:rPr lang="en-GB" dirty="0"/>
            <a:t>Share schools data across Falkirk with </a:t>
          </a:r>
          <a:r>
            <a:rPr lang="en-GB" dirty="0">
              <a:latin typeface="Calibri Light" panose="020F0302020204030204"/>
            </a:rPr>
            <a:t>particular focus</a:t>
          </a:r>
          <a:r>
            <a:rPr lang="en-GB" dirty="0"/>
            <a:t> on</a:t>
          </a:r>
          <a:r>
            <a:rPr lang="en-GB" dirty="0">
              <a:latin typeface="Calibri Light" panose="020F0302020204030204"/>
            </a:rPr>
            <a:t> key groups such as</a:t>
          </a:r>
          <a:r>
            <a:rPr lang="en-GB" dirty="0"/>
            <a:t> Q1, ASN, CEYP etc</a:t>
          </a:r>
          <a:endParaRPr lang="en-US" dirty="0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 custLinFactNeighborY="-21344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011EA7B6-AE7D-4A2D-996E-A513DB514FCD}" type="pres">
      <dgm:prSet presAssocID="{D17A1B8A-EB38-4724-8B56-97264C63E0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F2E0A-269E-4E40-9B75-1F91FA83D0A6}" type="presOf" srcId="{51F0CEF6-2746-42DA-A7E2-050DE0EA10A3}" destId="{4AC8A3BF-7700-4626-9543-6E05A6659875}" srcOrd="0" destOrd="0" presId="urn:microsoft.com/office/officeart/2005/8/layout/vList2"/>
    <dgm:cxn modelId="{7E7DFF1E-C541-4CD4-8A22-5C82ECF24C50}" type="presOf" srcId="{D17A1B8A-EB38-4724-8B56-97264C63E09B}" destId="{011EA7B6-AE7D-4A2D-996E-A513DB514FCD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19C53EB4-FDE9-4935-BB09-827C5169B7A4}" type="presOf" srcId="{03D20EED-3B27-49D0-91AB-C9031D6FF9AC}" destId="{95393B5B-95F3-4A3F-8857-A56FF2C3E7F4}" srcOrd="0" destOrd="0" presId="urn:microsoft.com/office/officeart/2005/8/layout/vList2"/>
    <dgm:cxn modelId="{288EFF84-D7A3-402C-B8EF-349646F5DFB3}" type="presParOf" srcId="{0E722314-190C-4C92-A3F5-28A7FEB4D3F1}" destId="{4AC8A3BF-7700-4626-9543-6E05A6659875}" srcOrd="0" destOrd="0" presId="urn:microsoft.com/office/officeart/2005/8/layout/vList2"/>
    <dgm:cxn modelId="{D63AEB8A-909E-42F6-8E4C-F5172EEED5E5}" type="presParOf" srcId="{0E722314-190C-4C92-A3F5-28A7FEB4D3F1}" destId="{B8CC86A1-8CDE-43F2-99DD-9CA945CC9019}" srcOrd="1" destOrd="0" presId="urn:microsoft.com/office/officeart/2005/8/layout/vList2"/>
    <dgm:cxn modelId="{391CB9FC-8111-4305-828E-58F1F23321A9}" type="presParOf" srcId="{0E722314-190C-4C92-A3F5-28A7FEB4D3F1}" destId="{95393B5B-95F3-4A3F-8857-A56FF2C3E7F4}" srcOrd="2" destOrd="0" presId="urn:microsoft.com/office/officeart/2005/8/layout/vList2"/>
    <dgm:cxn modelId="{FFD15200-5AB4-413B-87E1-449FC3C0242B}" type="presParOf" srcId="{0E722314-190C-4C92-A3F5-28A7FEB4D3F1}" destId="{522FA938-B6E7-4C25-A7F9-E6D91F35AC46}" srcOrd="3" destOrd="0" presId="urn:microsoft.com/office/officeart/2005/8/layout/vList2"/>
    <dgm:cxn modelId="{70518BC5-D9EE-4D0F-885C-95E07EDCD7BE}" type="presParOf" srcId="{0E722314-190C-4C92-A3F5-28A7FEB4D3F1}" destId="{011EA7B6-AE7D-4A2D-996E-A513DB514F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r>
            <a:rPr lang="en-GB"/>
            <a:t>What we are doing through the Attendance Focus this year</a:t>
          </a:r>
          <a:endParaRPr lang="en-US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/>
      <dgm:spPr/>
      <dgm:t>
        <a:bodyPr/>
        <a:lstStyle/>
        <a:p>
          <a:r>
            <a:rPr lang="en-GB"/>
            <a:t>Working with a cluster in Falkirk (7 primaries and 1 secondary)</a:t>
          </a:r>
          <a:endParaRPr lang="en-US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/>
      <dgm:spPr/>
      <dgm:t>
        <a:bodyPr/>
        <a:lstStyle/>
        <a:p>
          <a:r>
            <a:rPr lang="en-GB" err="1"/>
            <a:t>Seemis</a:t>
          </a:r>
          <a:r>
            <a:rPr lang="en-GB"/>
            <a:t> data for each school to dive deeper into data – identify groups for targeted interventions</a:t>
          </a:r>
          <a:endParaRPr lang="en-US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 custLinFactNeighborX="-1276" custLinFactNeighborY="-21344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011EA7B6-AE7D-4A2D-996E-A513DB514FCD}" type="pres">
      <dgm:prSet presAssocID="{D17A1B8A-EB38-4724-8B56-97264C63E0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F2E0A-269E-4E40-9B75-1F91FA83D0A6}" type="presOf" srcId="{51F0CEF6-2746-42DA-A7E2-050DE0EA10A3}" destId="{4AC8A3BF-7700-4626-9543-6E05A6659875}" srcOrd="0" destOrd="0" presId="urn:microsoft.com/office/officeart/2005/8/layout/vList2"/>
    <dgm:cxn modelId="{7E7DFF1E-C541-4CD4-8A22-5C82ECF24C50}" type="presOf" srcId="{D17A1B8A-EB38-4724-8B56-97264C63E09B}" destId="{011EA7B6-AE7D-4A2D-996E-A513DB514FCD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19C53EB4-FDE9-4935-BB09-827C5169B7A4}" type="presOf" srcId="{03D20EED-3B27-49D0-91AB-C9031D6FF9AC}" destId="{95393B5B-95F3-4A3F-8857-A56FF2C3E7F4}" srcOrd="0" destOrd="0" presId="urn:microsoft.com/office/officeart/2005/8/layout/vList2"/>
    <dgm:cxn modelId="{288EFF84-D7A3-402C-B8EF-349646F5DFB3}" type="presParOf" srcId="{0E722314-190C-4C92-A3F5-28A7FEB4D3F1}" destId="{4AC8A3BF-7700-4626-9543-6E05A6659875}" srcOrd="0" destOrd="0" presId="urn:microsoft.com/office/officeart/2005/8/layout/vList2"/>
    <dgm:cxn modelId="{D63AEB8A-909E-42F6-8E4C-F5172EEED5E5}" type="presParOf" srcId="{0E722314-190C-4C92-A3F5-28A7FEB4D3F1}" destId="{B8CC86A1-8CDE-43F2-99DD-9CA945CC9019}" srcOrd="1" destOrd="0" presId="urn:microsoft.com/office/officeart/2005/8/layout/vList2"/>
    <dgm:cxn modelId="{391CB9FC-8111-4305-828E-58F1F23321A9}" type="presParOf" srcId="{0E722314-190C-4C92-A3F5-28A7FEB4D3F1}" destId="{95393B5B-95F3-4A3F-8857-A56FF2C3E7F4}" srcOrd="2" destOrd="0" presId="urn:microsoft.com/office/officeart/2005/8/layout/vList2"/>
    <dgm:cxn modelId="{FFD15200-5AB4-413B-87E1-449FC3C0242B}" type="presParOf" srcId="{0E722314-190C-4C92-A3F5-28A7FEB4D3F1}" destId="{522FA938-B6E7-4C25-A7F9-E6D91F35AC46}" srcOrd="3" destOrd="0" presId="urn:microsoft.com/office/officeart/2005/8/layout/vList2"/>
    <dgm:cxn modelId="{70518BC5-D9EE-4D0F-885C-95E07EDCD7BE}" type="presParOf" srcId="{0E722314-190C-4C92-A3F5-28A7FEB4D3F1}" destId="{011EA7B6-AE7D-4A2D-996E-A513DB514F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r>
            <a:rPr lang="en-GB"/>
            <a:t>What we are working towards next</a:t>
          </a:r>
          <a:endParaRPr lang="en-US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/>
      <dgm:spPr/>
      <dgm:t>
        <a:bodyPr/>
        <a:lstStyle/>
        <a:p>
          <a:r>
            <a:rPr lang="en-GB"/>
            <a:t>Developing a Attendance BI Dashboard for schools/LA</a:t>
          </a:r>
          <a:endParaRPr lang="en-US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/>
      <dgm:spPr/>
      <dgm:t>
        <a:bodyPr/>
        <a:lstStyle/>
        <a:p>
          <a:r>
            <a:rPr lang="en-GB"/>
            <a:t>Live feed from </a:t>
          </a:r>
          <a:r>
            <a:rPr lang="en-GB" err="1"/>
            <a:t>Seemis</a:t>
          </a:r>
          <a:r>
            <a:rPr lang="en-GB"/>
            <a:t> to provide up to date data for schools – analyse their data more regularly</a:t>
          </a:r>
          <a:endParaRPr lang="en-US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011EA7B6-AE7D-4A2D-996E-A513DB514FCD}" type="pres">
      <dgm:prSet presAssocID="{D17A1B8A-EB38-4724-8B56-97264C63E0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F2E0A-269E-4E40-9B75-1F91FA83D0A6}" type="presOf" srcId="{51F0CEF6-2746-42DA-A7E2-050DE0EA10A3}" destId="{4AC8A3BF-7700-4626-9543-6E05A6659875}" srcOrd="0" destOrd="0" presId="urn:microsoft.com/office/officeart/2005/8/layout/vList2"/>
    <dgm:cxn modelId="{7E7DFF1E-C541-4CD4-8A22-5C82ECF24C50}" type="presOf" srcId="{D17A1B8A-EB38-4724-8B56-97264C63E09B}" destId="{011EA7B6-AE7D-4A2D-996E-A513DB514FCD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19C53EB4-FDE9-4935-BB09-827C5169B7A4}" type="presOf" srcId="{03D20EED-3B27-49D0-91AB-C9031D6FF9AC}" destId="{95393B5B-95F3-4A3F-8857-A56FF2C3E7F4}" srcOrd="0" destOrd="0" presId="urn:microsoft.com/office/officeart/2005/8/layout/vList2"/>
    <dgm:cxn modelId="{288EFF84-D7A3-402C-B8EF-349646F5DFB3}" type="presParOf" srcId="{0E722314-190C-4C92-A3F5-28A7FEB4D3F1}" destId="{4AC8A3BF-7700-4626-9543-6E05A6659875}" srcOrd="0" destOrd="0" presId="urn:microsoft.com/office/officeart/2005/8/layout/vList2"/>
    <dgm:cxn modelId="{D63AEB8A-909E-42F6-8E4C-F5172EEED5E5}" type="presParOf" srcId="{0E722314-190C-4C92-A3F5-28A7FEB4D3F1}" destId="{B8CC86A1-8CDE-43F2-99DD-9CA945CC9019}" srcOrd="1" destOrd="0" presId="urn:microsoft.com/office/officeart/2005/8/layout/vList2"/>
    <dgm:cxn modelId="{391CB9FC-8111-4305-828E-58F1F23321A9}" type="presParOf" srcId="{0E722314-190C-4C92-A3F5-28A7FEB4D3F1}" destId="{95393B5B-95F3-4A3F-8857-A56FF2C3E7F4}" srcOrd="2" destOrd="0" presId="urn:microsoft.com/office/officeart/2005/8/layout/vList2"/>
    <dgm:cxn modelId="{FFD15200-5AB4-413B-87E1-449FC3C0242B}" type="presParOf" srcId="{0E722314-190C-4C92-A3F5-28A7FEB4D3F1}" destId="{522FA938-B6E7-4C25-A7F9-E6D91F35AC46}" srcOrd="3" destOrd="0" presId="urn:microsoft.com/office/officeart/2005/8/layout/vList2"/>
    <dgm:cxn modelId="{70518BC5-D9EE-4D0F-885C-95E07EDCD7BE}" type="presParOf" srcId="{0E722314-190C-4C92-A3F5-28A7FEB4D3F1}" destId="{011EA7B6-AE7D-4A2D-996E-A513DB514F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 rtl="0"/>
          <a:r>
            <a:rPr lang="en-GB"/>
            <a:t>What we have been doing in </a:t>
          </a:r>
          <a:r>
            <a:rPr lang="en-GB">
              <a:latin typeface="Calibri Light" panose="020F0302020204030204"/>
            </a:rPr>
            <a:t>West Lothian.</a:t>
          </a:r>
          <a:endParaRPr lang="en-US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Created a West Lothian Secondary Schools Dashboard.</a:t>
          </a:r>
          <a:endParaRPr lang="en-GB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F52F0B3D-92AA-41BF-B288-D86DC5775466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Provided all Secondary schools with a tool which allows analysis of Q1, ASN, FSM and CEYP.</a:t>
          </a:r>
        </a:p>
      </dgm:t>
    </dgm:pt>
    <dgm:pt modelId="{567DD746-FFF2-4266-A8AF-09D6ED9CD850}" type="parTrans" cxnId="{7B0C89A2-A68A-4E18-9D9D-40C468AA8BC8}">
      <dgm:prSet/>
      <dgm:spPr/>
    </dgm:pt>
    <dgm:pt modelId="{87CE6AA4-421E-44D7-825F-D745FB1C8E8D}" type="sibTrans" cxnId="{7B0C89A2-A68A-4E18-9D9D-40C468AA8BC8}">
      <dgm:prSet/>
      <dgm:spPr/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 custLinFactNeighborY="-21344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87D93FC6-4402-4EBC-8901-4AD31B2E13A4}" type="pres">
      <dgm:prSet presAssocID="{F52F0B3D-92AA-41BF-B288-D86DC57754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65260B-11F0-44B5-9E76-C7E47CDC8032}" type="presOf" srcId="{F52F0B3D-92AA-41BF-B288-D86DC5775466}" destId="{87D93FC6-4402-4EBC-8901-4AD31B2E13A4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571E4B5E-8B78-4366-9DB2-111E57AFB487}" type="presOf" srcId="{03D20EED-3B27-49D0-91AB-C9031D6FF9AC}" destId="{95393B5B-95F3-4A3F-8857-A56FF2C3E7F4}" srcOrd="0" destOrd="0" presId="urn:microsoft.com/office/officeart/2005/8/layout/vList2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45CC929E-A28E-4F93-BE79-41C1982BF504}" type="presOf" srcId="{51F0CEF6-2746-42DA-A7E2-050DE0EA10A3}" destId="{4AC8A3BF-7700-4626-9543-6E05A6659875}" srcOrd="0" destOrd="0" presId="urn:microsoft.com/office/officeart/2005/8/layout/vList2"/>
    <dgm:cxn modelId="{7B0C89A2-A68A-4E18-9D9D-40C468AA8BC8}" srcId="{A821AF31-F4CB-433E-BAA0-6940654BE1AF}" destId="{F52F0B3D-92AA-41BF-B288-D86DC5775466}" srcOrd="2" destOrd="0" parTransId="{567DD746-FFF2-4266-A8AF-09D6ED9CD850}" sibTransId="{87CE6AA4-421E-44D7-825F-D745FB1C8E8D}"/>
    <dgm:cxn modelId="{97B29FFA-2C4D-440B-B840-F3E5BF62FCA4}" type="presParOf" srcId="{0E722314-190C-4C92-A3F5-28A7FEB4D3F1}" destId="{4AC8A3BF-7700-4626-9543-6E05A6659875}" srcOrd="0" destOrd="0" presId="urn:microsoft.com/office/officeart/2005/8/layout/vList2"/>
    <dgm:cxn modelId="{4AB6CF95-5B5C-4915-B19D-8D3964542476}" type="presParOf" srcId="{0E722314-190C-4C92-A3F5-28A7FEB4D3F1}" destId="{B8CC86A1-8CDE-43F2-99DD-9CA945CC9019}" srcOrd="1" destOrd="0" presId="urn:microsoft.com/office/officeart/2005/8/layout/vList2"/>
    <dgm:cxn modelId="{60B82604-5721-4DE8-BA61-913E0E1CBC26}" type="presParOf" srcId="{0E722314-190C-4C92-A3F5-28A7FEB4D3F1}" destId="{95393B5B-95F3-4A3F-8857-A56FF2C3E7F4}" srcOrd="2" destOrd="0" presId="urn:microsoft.com/office/officeart/2005/8/layout/vList2"/>
    <dgm:cxn modelId="{E6B94B0A-9630-472D-8993-175BF5C2A640}" type="presParOf" srcId="{0E722314-190C-4C92-A3F5-28A7FEB4D3F1}" destId="{522FA938-B6E7-4C25-A7F9-E6D91F35AC46}" srcOrd="3" destOrd="0" presId="urn:microsoft.com/office/officeart/2005/8/layout/vList2"/>
    <dgm:cxn modelId="{B09EF095-A5BD-48D7-A70D-1FD8A6C842EE}" type="presParOf" srcId="{0E722314-190C-4C92-A3F5-28A7FEB4D3F1}" destId="{87D93FC6-4402-4EBC-8901-4AD31B2E13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 rtl="0"/>
          <a:r>
            <a:rPr lang="en-GB"/>
            <a:t>What we have been doing </a:t>
          </a:r>
          <a:r>
            <a:rPr lang="en-GB">
              <a:latin typeface="Calibri Light" panose="020F0302020204030204"/>
            </a:rPr>
            <a:t>as an attendance focus this Year.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Developing Power BI Dashboard to make attendance analysis quick and easy.</a:t>
          </a:r>
          <a:endParaRPr lang="en-GB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59C3CA72-3A53-4FBB-81B8-C4D132036816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Further develop the SEF Attendance project to include Primary Schools</a:t>
          </a:r>
        </a:p>
      </dgm:t>
    </dgm:pt>
    <dgm:pt modelId="{53E4B73D-210E-4F1A-A5C0-78BCE1A07D73}" type="parTrans" cxnId="{D25E74B0-B9E4-4064-A522-57684CB53197}">
      <dgm:prSet/>
      <dgm:spPr/>
    </dgm:pt>
    <dgm:pt modelId="{1506EC53-9EA6-43D3-B47C-72468EFE587C}" type="sibTrans" cxnId="{D25E74B0-B9E4-4064-A522-57684CB53197}">
      <dgm:prSet/>
      <dgm:spPr/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29327E10-49F4-429C-A770-ED5629B43F4D}" type="pres">
      <dgm:prSet presAssocID="{59C3CA72-3A53-4FBB-81B8-C4D1320368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A95743-0582-4BCF-AC34-058842F50C4C}" type="pres">
      <dgm:prSet presAssocID="{1506EC53-9EA6-43D3-B47C-72468EFE587C}" presName="spacer" presStyleCnt="0"/>
      <dgm:spPr/>
    </dgm:pt>
    <dgm:pt modelId="{95393B5B-95F3-4A3F-8857-A56FF2C3E7F4}" type="pres">
      <dgm:prSet presAssocID="{03D20EED-3B27-49D0-91AB-C9031D6FF9AC}" presName="parentText" presStyleLbl="node1" presStyleIdx="2" presStyleCnt="3" custLinFactNeighborY="-21344">
        <dgm:presLayoutVars>
          <dgm:chMax val="0"/>
          <dgm:bulletEnabled val="1"/>
        </dgm:presLayoutVars>
      </dgm:prSet>
      <dgm:spPr/>
    </dgm:pt>
  </dgm:ptLst>
  <dgm:cxnLst>
    <dgm:cxn modelId="{E15A3C25-3E0E-439A-B3B9-0F84FBE6AA18}" srcId="{A821AF31-F4CB-433E-BAA0-6940654BE1AF}" destId="{03D20EED-3B27-49D0-91AB-C9031D6FF9AC}" srcOrd="2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7FA54C6A-20C9-4724-A5FB-7545228B7E39}" type="presOf" srcId="{03D20EED-3B27-49D0-91AB-C9031D6FF9AC}" destId="{95393B5B-95F3-4A3F-8857-A56FF2C3E7F4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D25E74B0-B9E4-4064-A522-57684CB53197}" srcId="{A821AF31-F4CB-433E-BAA0-6940654BE1AF}" destId="{59C3CA72-3A53-4FBB-81B8-C4D132036816}" srcOrd="1" destOrd="0" parTransId="{53E4B73D-210E-4F1A-A5C0-78BCE1A07D73}" sibTransId="{1506EC53-9EA6-43D3-B47C-72468EFE587C}"/>
    <dgm:cxn modelId="{43A772CB-D66F-4295-B4DE-A48A6A8AA2ED}" type="presOf" srcId="{59C3CA72-3A53-4FBB-81B8-C4D132036816}" destId="{29327E10-49F4-429C-A770-ED5629B43F4D}" srcOrd="0" destOrd="0" presId="urn:microsoft.com/office/officeart/2005/8/layout/vList2"/>
    <dgm:cxn modelId="{00EB55D9-A79B-4012-BAFF-C3716181F050}" type="presOf" srcId="{51F0CEF6-2746-42DA-A7E2-050DE0EA10A3}" destId="{4AC8A3BF-7700-4626-9543-6E05A6659875}" srcOrd="0" destOrd="0" presId="urn:microsoft.com/office/officeart/2005/8/layout/vList2"/>
    <dgm:cxn modelId="{E4BDE5AE-8708-46E7-81CD-AF82361DF2F0}" type="presParOf" srcId="{0E722314-190C-4C92-A3F5-28A7FEB4D3F1}" destId="{4AC8A3BF-7700-4626-9543-6E05A6659875}" srcOrd="0" destOrd="0" presId="urn:microsoft.com/office/officeart/2005/8/layout/vList2"/>
    <dgm:cxn modelId="{86226531-0CE5-44FB-9ACE-E23ACCED0AB8}" type="presParOf" srcId="{0E722314-190C-4C92-A3F5-28A7FEB4D3F1}" destId="{B8CC86A1-8CDE-43F2-99DD-9CA945CC9019}" srcOrd="1" destOrd="0" presId="urn:microsoft.com/office/officeart/2005/8/layout/vList2"/>
    <dgm:cxn modelId="{7FF4ECAE-9BF0-438D-BFAC-ACE3B413C3D2}" type="presParOf" srcId="{0E722314-190C-4C92-A3F5-28A7FEB4D3F1}" destId="{29327E10-49F4-429C-A770-ED5629B43F4D}" srcOrd="2" destOrd="0" presId="urn:microsoft.com/office/officeart/2005/8/layout/vList2"/>
    <dgm:cxn modelId="{6A56E9D9-8ABF-43FA-901F-137FCB6F0849}" type="presParOf" srcId="{0E722314-190C-4C92-A3F5-28A7FEB4D3F1}" destId="{DDA95743-0582-4BCF-AC34-058842F50C4C}" srcOrd="3" destOrd="0" presId="urn:microsoft.com/office/officeart/2005/8/layout/vList2"/>
    <dgm:cxn modelId="{48D73122-574C-4C90-B4D5-846D8C8A4947}" type="presParOf" srcId="{0E722314-190C-4C92-A3F5-28A7FEB4D3F1}" destId="{95393B5B-95F3-4A3F-8857-A56FF2C3E7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In Clackmannanshire they look at data via </a:t>
          </a:r>
          <a:r>
            <a:rPr lang="en-GB" dirty="0" err="1">
              <a:latin typeface="Calibri Light" panose="020F0302020204030204"/>
            </a:rPr>
            <a:t>Seemis</a:t>
          </a:r>
          <a:r>
            <a:rPr lang="en-GB" dirty="0">
              <a:latin typeface="Calibri Light" panose="020F0302020204030204"/>
            </a:rPr>
            <a:t> reports</a:t>
          </a:r>
          <a:endParaRPr lang="en-GB" dirty="0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Attendance Patterns report on Seemis</a:t>
          </a:r>
          <a:endParaRPr lang="en-US" dirty="0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880841A3-23F8-4E89-AF5E-5639E062A4B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This allows you to investigate</a:t>
          </a:r>
          <a:r>
            <a:rPr lang="en-US" dirty="0"/>
            <a:t> the overall attendance</a:t>
          </a:r>
          <a:r>
            <a:rPr lang="en-US" dirty="0">
              <a:latin typeface="Calibri Light" panose="020F0302020204030204"/>
            </a:rPr>
            <a:t> percentage</a:t>
          </a:r>
          <a:r>
            <a:rPr lang="en-US" dirty="0"/>
            <a:t> and </a:t>
          </a:r>
          <a:r>
            <a:rPr lang="en-US" dirty="0">
              <a:latin typeface="Calibri Light" panose="020F0302020204030204"/>
            </a:rPr>
            <a:t>look for daily</a:t>
          </a:r>
          <a:r>
            <a:rPr lang="en-US" dirty="0"/>
            <a:t> patterns</a:t>
          </a:r>
        </a:p>
      </dgm:t>
    </dgm:pt>
    <dgm:pt modelId="{2C926071-0ADD-4871-97AB-307BF9DC8C29}" type="parTrans" cxnId="{AC9448D1-0088-4716-9AE2-B9371E8A0890}">
      <dgm:prSet/>
      <dgm:spPr/>
    </dgm:pt>
    <dgm:pt modelId="{611076FC-A194-40E4-8766-6345C7B74AF8}" type="sibTrans" cxnId="{AC9448D1-0088-4716-9AE2-B9371E8A0890}">
      <dgm:prSet/>
      <dgm:spPr/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1DE4EB03-787C-43B9-A298-6FC130E58772}" type="pres">
      <dgm:prSet presAssocID="{880841A3-23F8-4E89-AF5E-5639E062A4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A05C05-BB97-4512-9AE3-EE16DF4E8536}" type="presOf" srcId="{51F0CEF6-2746-42DA-A7E2-050DE0EA10A3}" destId="{4AC8A3BF-7700-4626-9543-6E05A6659875}" srcOrd="0" destOrd="0" presId="urn:microsoft.com/office/officeart/2005/8/layout/vList2"/>
    <dgm:cxn modelId="{19ECB31E-E3CE-44F1-AADF-824CFC4FA9BE}" type="presOf" srcId="{880841A3-23F8-4E89-AF5E-5639E062A4BF}" destId="{1DE4EB03-787C-43B9-A298-6FC130E58772}" srcOrd="0" destOrd="0" presId="urn:microsoft.com/office/officeart/2005/8/layout/vList2"/>
    <dgm:cxn modelId="{093E1B24-15B4-492D-B255-6A4B9BA116B9}" type="presOf" srcId="{03D20EED-3B27-49D0-91AB-C9031D6FF9AC}" destId="{95393B5B-95F3-4A3F-8857-A56FF2C3E7F4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AC9448D1-0088-4716-9AE2-B9371E8A0890}" srcId="{A821AF31-F4CB-433E-BAA0-6940654BE1AF}" destId="{880841A3-23F8-4E89-AF5E-5639E062A4BF}" srcOrd="2" destOrd="0" parTransId="{2C926071-0ADD-4871-97AB-307BF9DC8C29}" sibTransId="{611076FC-A194-40E4-8766-6345C7B74AF8}"/>
    <dgm:cxn modelId="{04A1CAE7-5A18-4840-A4F1-F35847AF1ACA}" type="presParOf" srcId="{0E722314-190C-4C92-A3F5-28A7FEB4D3F1}" destId="{4AC8A3BF-7700-4626-9543-6E05A6659875}" srcOrd="0" destOrd="0" presId="urn:microsoft.com/office/officeart/2005/8/layout/vList2"/>
    <dgm:cxn modelId="{EEC12030-47EA-4EB8-A2A8-53DF37CE680C}" type="presParOf" srcId="{0E722314-190C-4C92-A3F5-28A7FEB4D3F1}" destId="{B8CC86A1-8CDE-43F2-99DD-9CA945CC9019}" srcOrd="1" destOrd="0" presId="urn:microsoft.com/office/officeart/2005/8/layout/vList2"/>
    <dgm:cxn modelId="{3DAA52BF-860C-4A7F-8A2D-E951E61CDFEF}" type="presParOf" srcId="{0E722314-190C-4C92-A3F5-28A7FEB4D3F1}" destId="{95393B5B-95F3-4A3F-8857-A56FF2C3E7F4}" srcOrd="2" destOrd="0" presId="urn:microsoft.com/office/officeart/2005/8/layout/vList2"/>
    <dgm:cxn modelId="{AEABD301-BEAE-4981-AFB0-288017595E89}" type="presParOf" srcId="{0E722314-190C-4C92-A3F5-28A7FEB4D3F1}" destId="{522FA938-B6E7-4C25-A7F9-E6D91F35AC46}" srcOrd="3" destOrd="0" presId="urn:microsoft.com/office/officeart/2005/8/layout/vList2"/>
    <dgm:cxn modelId="{03B31897-BCC9-4217-AA67-FC8F420E6779}" type="presParOf" srcId="{0E722314-190C-4C92-A3F5-28A7FEB4D3F1}" destId="{1DE4EB03-787C-43B9-A298-6FC130E587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In Clacks they look at data via </a:t>
          </a:r>
          <a:r>
            <a:rPr lang="en-GB" dirty="0" err="1">
              <a:latin typeface="Calibri Light" panose="020F0302020204030204"/>
            </a:rPr>
            <a:t>Seemis</a:t>
          </a:r>
          <a:r>
            <a:rPr lang="en-GB" dirty="0">
              <a:latin typeface="Calibri Light" panose="020F0302020204030204"/>
            </a:rPr>
            <a:t> reports</a:t>
          </a:r>
          <a:endParaRPr lang="en-GB" dirty="0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 phldr="0"/>
      <dgm:spPr/>
      <dgm:t>
        <a:bodyPr/>
        <a:lstStyle/>
        <a:p>
          <a:pPr rtl="0"/>
          <a:r>
            <a:rPr lang="en-US" dirty="0"/>
            <a:t>Attendance by register mark report</a:t>
          </a:r>
          <a:r>
            <a:rPr lang="en-US" dirty="0">
              <a:latin typeface="Calibri Light" panose="020F0302020204030204"/>
            </a:rPr>
            <a:t> on Seemis</a:t>
          </a:r>
          <a:endParaRPr lang="en-US" dirty="0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This allows you to look at parental holidays, OAT </a:t>
          </a:r>
          <a:r>
            <a:rPr lang="en-US" dirty="0" err="1">
              <a:latin typeface="Calibri Light" panose="020F0302020204030204"/>
            </a:rPr>
            <a:t>etc</a:t>
          </a:r>
          <a:r>
            <a:rPr lang="en-US" dirty="0">
              <a:latin typeface="Calibri Light" panose="020F0302020204030204"/>
            </a:rPr>
            <a:t> - to dig deeper into the reasons for absence</a:t>
          </a:r>
          <a:endParaRPr lang="en-US" dirty="0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011EA7B6-AE7D-4A2D-996E-A513DB514FCD}" type="pres">
      <dgm:prSet presAssocID="{D17A1B8A-EB38-4724-8B56-97264C63E0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F2E0A-269E-4E40-9B75-1F91FA83D0A6}" type="presOf" srcId="{51F0CEF6-2746-42DA-A7E2-050DE0EA10A3}" destId="{4AC8A3BF-7700-4626-9543-6E05A6659875}" srcOrd="0" destOrd="0" presId="urn:microsoft.com/office/officeart/2005/8/layout/vList2"/>
    <dgm:cxn modelId="{7E7DFF1E-C541-4CD4-8A22-5C82ECF24C50}" type="presOf" srcId="{D17A1B8A-EB38-4724-8B56-97264C63E09B}" destId="{011EA7B6-AE7D-4A2D-996E-A513DB514FCD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19C53EB4-FDE9-4935-BB09-827C5169B7A4}" type="presOf" srcId="{03D20EED-3B27-49D0-91AB-C9031D6FF9AC}" destId="{95393B5B-95F3-4A3F-8857-A56FF2C3E7F4}" srcOrd="0" destOrd="0" presId="urn:microsoft.com/office/officeart/2005/8/layout/vList2"/>
    <dgm:cxn modelId="{288EFF84-D7A3-402C-B8EF-349646F5DFB3}" type="presParOf" srcId="{0E722314-190C-4C92-A3F5-28A7FEB4D3F1}" destId="{4AC8A3BF-7700-4626-9543-6E05A6659875}" srcOrd="0" destOrd="0" presId="urn:microsoft.com/office/officeart/2005/8/layout/vList2"/>
    <dgm:cxn modelId="{D63AEB8A-909E-42F6-8E4C-F5172EEED5E5}" type="presParOf" srcId="{0E722314-190C-4C92-A3F5-28A7FEB4D3F1}" destId="{B8CC86A1-8CDE-43F2-99DD-9CA945CC9019}" srcOrd="1" destOrd="0" presId="urn:microsoft.com/office/officeart/2005/8/layout/vList2"/>
    <dgm:cxn modelId="{391CB9FC-8111-4305-828E-58F1F23321A9}" type="presParOf" srcId="{0E722314-190C-4C92-A3F5-28A7FEB4D3F1}" destId="{95393B5B-95F3-4A3F-8857-A56FF2C3E7F4}" srcOrd="2" destOrd="0" presId="urn:microsoft.com/office/officeart/2005/8/layout/vList2"/>
    <dgm:cxn modelId="{FFD15200-5AB4-413B-87E1-449FC3C0242B}" type="presParOf" srcId="{0E722314-190C-4C92-A3F5-28A7FEB4D3F1}" destId="{522FA938-B6E7-4C25-A7F9-E6D91F35AC46}" srcOrd="3" destOrd="0" presId="urn:microsoft.com/office/officeart/2005/8/layout/vList2"/>
    <dgm:cxn modelId="{70518BC5-D9EE-4D0F-885C-95E07EDCD7BE}" type="presParOf" srcId="{0E722314-190C-4C92-A3F5-28A7FEB4D3F1}" destId="{011EA7B6-AE7D-4A2D-996E-A513DB514F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err="1">
              <a:latin typeface="Calibri Light" panose="020F0302020204030204"/>
            </a:rPr>
            <a:t>Seemis</a:t>
          </a:r>
          <a:r>
            <a:rPr lang="en-GB">
              <a:latin typeface="Calibri Light" panose="020F0302020204030204"/>
            </a:rPr>
            <a:t> BI available to all schools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Attendance by Free School Meals and SIMD custom report on SEEMiS</a:t>
          </a:r>
          <a:endParaRPr lang="en-US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Monthly attendance reports created and sent to schools</a:t>
          </a:r>
          <a:endParaRPr lang="en-US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913810E4-82FB-490D-A355-45ECA102B447}" type="pres">
      <dgm:prSet presAssocID="{A821AF31-F4CB-433E-BAA0-6940654BE1AF}" presName="root" presStyleCnt="0">
        <dgm:presLayoutVars>
          <dgm:dir/>
          <dgm:resizeHandles val="exact"/>
        </dgm:presLayoutVars>
      </dgm:prSet>
      <dgm:spPr/>
    </dgm:pt>
    <dgm:pt modelId="{D3FAD863-7E5B-4F72-9C32-C181010413CA}" type="pres">
      <dgm:prSet presAssocID="{51F0CEF6-2746-42DA-A7E2-050DE0EA10A3}" presName="compNode" presStyleCnt="0"/>
      <dgm:spPr/>
    </dgm:pt>
    <dgm:pt modelId="{272A0351-6708-4601-9A52-4603855103A6}" type="pres">
      <dgm:prSet presAssocID="{51F0CEF6-2746-42DA-A7E2-050DE0EA10A3}" presName="bgRect" presStyleLbl="bgShp" presStyleIdx="0" presStyleCnt="3"/>
      <dgm:spPr/>
    </dgm:pt>
    <dgm:pt modelId="{680DCE4A-B931-4A2E-9834-C78DFA6F8E9F}" type="pres">
      <dgm:prSet presAssocID="{51F0CEF6-2746-42DA-A7E2-050DE0EA10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FF3A883-CB29-4020-BFEF-6832E5E79268}" type="pres">
      <dgm:prSet presAssocID="{51F0CEF6-2746-42DA-A7E2-050DE0EA10A3}" presName="spaceRect" presStyleCnt="0"/>
      <dgm:spPr/>
    </dgm:pt>
    <dgm:pt modelId="{91B46AF6-6AD8-40FE-87F6-EB6F7BE78E44}" type="pres">
      <dgm:prSet presAssocID="{51F0CEF6-2746-42DA-A7E2-050DE0EA10A3}" presName="parTx" presStyleLbl="revTx" presStyleIdx="0" presStyleCnt="3">
        <dgm:presLayoutVars>
          <dgm:chMax val="0"/>
          <dgm:chPref val="0"/>
        </dgm:presLayoutVars>
      </dgm:prSet>
      <dgm:spPr/>
    </dgm:pt>
    <dgm:pt modelId="{8DBC3BDC-C066-4F4E-89FD-5C24A6EC781C}" type="pres">
      <dgm:prSet presAssocID="{B6077724-1923-4FCD-915C-7FB820BC06E3}" presName="sibTrans" presStyleCnt="0"/>
      <dgm:spPr/>
    </dgm:pt>
    <dgm:pt modelId="{03744925-42F3-421F-B323-46DBEEF0DE8D}" type="pres">
      <dgm:prSet presAssocID="{03D20EED-3B27-49D0-91AB-C9031D6FF9AC}" presName="compNode" presStyleCnt="0"/>
      <dgm:spPr/>
    </dgm:pt>
    <dgm:pt modelId="{11D54B5A-E296-42DB-8370-DE92CEA4376F}" type="pres">
      <dgm:prSet presAssocID="{03D20EED-3B27-49D0-91AB-C9031D6FF9AC}" presName="bgRect" presStyleLbl="bgShp" presStyleIdx="1" presStyleCnt="3"/>
      <dgm:spPr/>
    </dgm:pt>
    <dgm:pt modelId="{49EB04E8-3BAB-450E-867A-5CEB90D74A8F}" type="pres">
      <dgm:prSet presAssocID="{03D20EED-3B27-49D0-91AB-C9031D6FF9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A11E94C-52E5-4D80-AFC9-A6554D87B57B}" type="pres">
      <dgm:prSet presAssocID="{03D20EED-3B27-49D0-91AB-C9031D6FF9AC}" presName="spaceRect" presStyleCnt="0"/>
      <dgm:spPr/>
    </dgm:pt>
    <dgm:pt modelId="{2BB50E33-DE19-45EC-89E5-4701FF8CDAE4}" type="pres">
      <dgm:prSet presAssocID="{03D20EED-3B27-49D0-91AB-C9031D6FF9AC}" presName="parTx" presStyleLbl="revTx" presStyleIdx="1" presStyleCnt="3">
        <dgm:presLayoutVars>
          <dgm:chMax val="0"/>
          <dgm:chPref val="0"/>
        </dgm:presLayoutVars>
      </dgm:prSet>
      <dgm:spPr/>
    </dgm:pt>
    <dgm:pt modelId="{E79AFD4A-98D7-455B-8123-C3835C1DB9C8}" type="pres">
      <dgm:prSet presAssocID="{6DEF4A80-0481-4CA0-946E-A45F13B063B5}" presName="sibTrans" presStyleCnt="0"/>
      <dgm:spPr/>
    </dgm:pt>
    <dgm:pt modelId="{5F7D6E35-1E4D-42BE-A865-1B5102526213}" type="pres">
      <dgm:prSet presAssocID="{D17A1B8A-EB38-4724-8B56-97264C63E09B}" presName="compNode" presStyleCnt="0"/>
      <dgm:spPr/>
    </dgm:pt>
    <dgm:pt modelId="{B3FA5EFC-5689-4862-AC50-E140D7A58C40}" type="pres">
      <dgm:prSet presAssocID="{D17A1B8A-EB38-4724-8B56-97264C63E09B}" presName="bgRect" presStyleLbl="bgShp" presStyleIdx="2" presStyleCnt="3"/>
      <dgm:spPr/>
    </dgm:pt>
    <dgm:pt modelId="{55959A54-CA0D-4818-A988-C834D5CE6F69}" type="pres">
      <dgm:prSet presAssocID="{D17A1B8A-EB38-4724-8B56-97264C63E0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0D1AD3C-12BF-4170-965E-ECD77BFE57C2}" type="pres">
      <dgm:prSet presAssocID="{D17A1B8A-EB38-4724-8B56-97264C63E09B}" presName="spaceRect" presStyleCnt="0"/>
      <dgm:spPr/>
    </dgm:pt>
    <dgm:pt modelId="{BECD7164-F0B3-41BA-BB52-CF5568326EA9}" type="pres">
      <dgm:prSet presAssocID="{D17A1B8A-EB38-4724-8B56-97264C63E0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A464B5D-7814-4649-9E9A-503379AA763B}" type="presOf" srcId="{03D20EED-3B27-49D0-91AB-C9031D6FF9AC}" destId="{2BB50E33-DE19-45EC-89E5-4701FF8CDAE4}" srcOrd="0" destOrd="0" presId="urn:microsoft.com/office/officeart/2018/2/layout/IconVerticalSolidList"/>
    <dgm:cxn modelId="{AE5D0F62-68F3-49DF-86DE-E0D9B7DFC4B0}" type="presOf" srcId="{A821AF31-F4CB-433E-BAA0-6940654BE1AF}" destId="{913810E4-82FB-490D-A355-45ECA102B447}" srcOrd="0" destOrd="0" presId="urn:microsoft.com/office/officeart/2018/2/layout/IconVerticalSolidList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6A3C6199-C1AF-4363-A5A0-167E76960580}" type="presOf" srcId="{51F0CEF6-2746-42DA-A7E2-050DE0EA10A3}" destId="{91B46AF6-6AD8-40FE-87F6-EB6F7BE78E44}" srcOrd="0" destOrd="0" presId="urn:microsoft.com/office/officeart/2018/2/layout/IconVerticalSolidList"/>
    <dgm:cxn modelId="{B10C3ACB-8858-4961-83E4-923EBF56D619}" type="presOf" srcId="{D17A1B8A-EB38-4724-8B56-97264C63E09B}" destId="{BECD7164-F0B3-41BA-BB52-CF5568326EA9}" srcOrd="0" destOrd="0" presId="urn:microsoft.com/office/officeart/2018/2/layout/IconVerticalSolidList"/>
    <dgm:cxn modelId="{9353054D-AE36-4705-B1B5-54C070290831}" type="presParOf" srcId="{913810E4-82FB-490D-A355-45ECA102B447}" destId="{D3FAD863-7E5B-4F72-9C32-C181010413CA}" srcOrd="0" destOrd="0" presId="urn:microsoft.com/office/officeart/2018/2/layout/IconVerticalSolidList"/>
    <dgm:cxn modelId="{C0C39645-E576-4921-8A27-2AC3F135A4DD}" type="presParOf" srcId="{D3FAD863-7E5B-4F72-9C32-C181010413CA}" destId="{272A0351-6708-4601-9A52-4603855103A6}" srcOrd="0" destOrd="0" presId="urn:microsoft.com/office/officeart/2018/2/layout/IconVerticalSolidList"/>
    <dgm:cxn modelId="{79EB5834-6A48-44CB-B156-72B9CA6059B0}" type="presParOf" srcId="{D3FAD863-7E5B-4F72-9C32-C181010413CA}" destId="{680DCE4A-B931-4A2E-9834-C78DFA6F8E9F}" srcOrd="1" destOrd="0" presId="urn:microsoft.com/office/officeart/2018/2/layout/IconVerticalSolidList"/>
    <dgm:cxn modelId="{AC25F201-6997-433E-ABEB-C092370ED22F}" type="presParOf" srcId="{D3FAD863-7E5B-4F72-9C32-C181010413CA}" destId="{EFF3A883-CB29-4020-BFEF-6832E5E79268}" srcOrd="2" destOrd="0" presId="urn:microsoft.com/office/officeart/2018/2/layout/IconVerticalSolidList"/>
    <dgm:cxn modelId="{0D0E7929-47A8-459E-BFEE-5CF6D85067CB}" type="presParOf" srcId="{D3FAD863-7E5B-4F72-9C32-C181010413CA}" destId="{91B46AF6-6AD8-40FE-87F6-EB6F7BE78E44}" srcOrd="3" destOrd="0" presId="urn:microsoft.com/office/officeart/2018/2/layout/IconVerticalSolidList"/>
    <dgm:cxn modelId="{6156266F-16DA-4E47-A0BF-DC79A6975D5D}" type="presParOf" srcId="{913810E4-82FB-490D-A355-45ECA102B447}" destId="{8DBC3BDC-C066-4F4E-89FD-5C24A6EC781C}" srcOrd="1" destOrd="0" presId="urn:microsoft.com/office/officeart/2018/2/layout/IconVerticalSolidList"/>
    <dgm:cxn modelId="{31A9FD7B-DB8B-4FF4-A7AB-DE0553B8895F}" type="presParOf" srcId="{913810E4-82FB-490D-A355-45ECA102B447}" destId="{03744925-42F3-421F-B323-46DBEEF0DE8D}" srcOrd="2" destOrd="0" presId="urn:microsoft.com/office/officeart/2018/2/layout/IconVerticalSolidList"/>
    <dgm:cxn modelId="{F996464D-29DD-4510-9EB1-CB8ED54462DA}" type="presParOf" srcId="{03744925-42F3-421F-B323-46DBEEF0DE8D}" destId="{11D54B5A-E296-42DB-8370-DE92CEA4376F}" srcOrd="0" destOrd="0" presId="urn:microsoft.com/office/officeart/2018/2/layout/IconVerticalSolidList"/>
    <dgm:cxn modelId="{F8469901-FA4B-4B78-9615-F4CE2EE139C5}" type="presParOf" srcId="{03744925-42F3-421F-B323-46DBEEF0DE8D}" destId="{49EB04E8-3BAB-450E-867A-5CEB90D74A8F}" srcOrd="1" destOrd="0" presId="urn:microsoft.com/office/officeart/2018/2/layout/IconVerticalSolidList"/>
    <dgm:cxn modelId="{B89FA224-B80A-406E-A437-AC318EE7F2E8}" type="presParOf" srcId="{03744925-42F3-421F-B323-46DBEEF0DE8D}" destId="{3A11E94C-52E5-4D80-AFC9-A6554D87B57B}" srcOrd="2" destOrd="0" presId="urn:microsoft.com/office/officeart/2018/2/layout/IconVerticalSolidList"/>
    <dgm:cxn modelId="{F8E1B83A-C59C-46F9-8A49-5DF0BA090AC8}" type="presParOf" srcId="{03744925-42F3-421F-B323-46DBEEF0DE8D}" destId="{2BB50E33-DE19-45EC-89E5-4701FF8CDAE4}" srcOrd="3" destOrd="0" presId="urn:microsoft.com/office/officeart/2018/2/layout/IconVerticalSolidList"/>
    <dgm:cxn modelId="{D6AC45C7-0419-445F-84FB-BAC2820257C8}" type="presParOf" srcId="{913810E4-82FB-490D-A355-45ECA102B447}" destId="{E79AFD4A-98D7-455B-8123-C3835C1DB9C8}" srcOrd="3" destOrd="0" presId="urn:microsoft.com/office/officeart/2018/2/layout/IconVerticalSolidList"/>
    <dgm:cxn modelId="{6BA1C0EA-5C0B-4F51-8D1B-3F8065B7C9A1}" type="presParOf" srcId="{913810E4-82FB-490D-A355-45ECA102B447}" destId="{5F7D6E35-1E4D-42BE-A865-1B5102526213}" srcOrd="4" destOrd="0" presId="urn:microsoft.com/office/officeart/2018/2/layout/IconVerticalSolidList"/>
    <dgm:cxn modelId="{B885EB28-7DA8-4118-98E1-1F9F579DA3E5}" type="presParOf" srcId="{5F7D6E35-1E4D-42BE-A865-1B5102526213}" destId="{B3FA5EFC-5689-4862-AC50-E140D7A58C40}" srcOrd="0" destOrd="0" presId="urn:microsoft.com/office/officeart/2018/2/layout/IconVerticalSolidList"/>
    <dgm:cxn modelId="{58AEF6B2-97C2-4393-97AB-DCB5C89F0AEA}" type="presParOf" srcId="{5F7D6E35-1E4D-42BE-A865-1B5102526213}" destId="{55959A54-CA0D-4818-A988-C834D5CE6F69}" srcOrd="1" destOrd="0" presId="urn:microsoft.com/office/officeart/2018/2/layout/IconVerticalSolidList"/>
    <dgm:cxn modelId="{821275DF-C379-4812-B867-38993FA505D6}" type="presParOf" srcId="{5F7D6E35-1E4D-42BE-A865-1B5102526213}" destId="{E0D1AD3C-12BF-4170-965E-ECD77BFE57C2}" srcOrd="2" destOrd="0" presId="urn:microsoft.com/office/officeart/2018/2/layout/IconVerticalSolidList"/>
    <dgm:cxn modelId="{04B0993E-C450-457B-8FA4-0835B1B6309F}" type="presParOf" srcId="{5F7D6E35-1E4D-42BE-A865-1B5102526213}" destId="{BECD7164-F0B3-41BA-BB52-CF5568326E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Available to all Local Authorities/schools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03D20EED-3B27-49D0-91AB-C9031D6FF9AC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Seemis</a:t>
          </a:r>
          <a:r>
            <a:rPr lang="en-US">
              <a:latin typeface="Calibri Light" panose="020F0302020204030204"/>
            </a:rPr>
            <a:t> central coordinator needs to request to become available to schools in LA</a:t>
          </a:r>
          <a:endParaRPr lang="en-US"/>
        </a:p>
      </dgm:t>
    </dgm:pt>
    <dgm:pt modelId="{C611F5BA-5B90-4FC5-AB6C-CD7A50147A3D}" type="parTrans" cxnId="{E15A3C25-3E0E-439A-B3B9-0F84FBE6AA18}">
      <dgm:prSet/>
      <dgm:spPr/>
      <dgm:t>
        <a:bodyPr/>
        <a:lstStyle/>
        <a:p>
          <a:endParaRPr lang="en-US"/>
        </a:p>
      </dgm:t>
    </dgm:pt>
    <dgm:pt modelId="{6DEF4A80-0481-4CA0-946E-A45F13B063B5}" type="sibTrans" cxnId="{E15A3C25-3E0E-439A-B3B9-0F84FBE6AA18}">
      <dgm:prSet/>
      <dgm:spPr/>
      <dgm:t>
        <a:bodyPr/>
        <a:lstStyle/>
        <a:p>
          <a:endParaRPr lang="en-US"/>
        </a:p>
      </dgm:t>
    </dgm:pt>
    <dgm:pt modelId="{D17A1B8A-EB38-4724-8B56-97264C63E09B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Seemis</a:t>
          </a:r>
          <a:r>
            <a:rPr lang="en-US">
              <a:latin typeface="Calibri Light" panose="020F0302020204030204"/>
            </a:rPr>
            <a:t> BI dashboard to look at attendance – does not give pupil level data</a:t>
          </a:r>
          <a:endParaRPr lang="en-US"/>
        </a:p>
      </dgm:t>
    </dgm:pt>
    <dgm:pt modelId="{5D146876-59AE-4E88-B19F-1E7DBF35656C}" type="parTrans" cxnId="{FAB61564-4F32-4B40-AC23-97B5408404B7}">
      <dgm:prSet/>
      <dgm:spPr/>
      <dgm:t>
        <a:bodyPr/>
        <a:lstStyle/>
        <a:p>
          <a:endParaRPr lang="en-US"/>
        </a:p>
      </dgm:t>
    </dgm:pt>
    <dgm:pt modelId="{73EFC143-9023-43AB-89A2-507A139C1990}" type="sibTrans" cxnId="{FAB61564-4F32-4B40-AC23-97B5408404B7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4AC8A3BF-7700-4626-9543-6E05A6659875}" type="pres">
      <dgm:prSet presAssocID="{51F0CEF6-2746-42DA-A7E2-050DE0EA1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CC86A1-8CDE-43F2-99DD-9CA945CC9019}" type="pres">
      <dgm:prSet presAssocID="{B6077724-1923-4FCD-915C-7FB820BC06E3}" presName="spacer" presStyleCnt="0"/>
      <dgm:spPr/>
    </dgm:pt>
    <dgm:pt modelId="{95393B5B-95F3-4A3F-8857-A56FF2C3E7F4}" type="pres">
      <dgm:prSet presAssocID="{03D20EED-3B27-49D0-91AB-C9031D6FF9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FA938-B6E7-4C25-A7F9-E6D91F35AC46}" type="pres">
      <dgm:prSet presAssocID="{6DEF4A80-0481-4CA0-946E-A45F13B063B5}" presName="spacer" presStyleCnt="0"/>
      <dgm:spPr/>
    </dgm:pt>
    <dgm:pt modelId="{011EA7B6-AE7D-4A2D-996E-A513DB514FCD}" type="pres">
      <dgm:prSet presAssocID="{D17A1B8A-EB38-4724-8B56-97264C63E0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F2E0A-269E-4E40-9B75-1F91FA83D0A6}" type="presOf" srcId="{51F0CEF6-2746-42DA-A7E2-050DE0EA10A3}" destId="{4AC8A3BF-7700-4626-9543-6E05A6659875}" srcOrd="0" destOrd="0" presId="urn:microsoft.com/office/officeart/2005/8/layout/vList2"/>
    <dgm:cxn modelId="{7E7DFF1E-C541-4CD4-8A22-5C82ECF24C50}" type="presOf" srcId="{D17A1B8A-EB38-4724-8B56-97264C63E09B}" destId="{011EA7B6-AE7D-4A2D-996E-A513DB514FCD}" srcOrd="0" destOrd="0" presId="urn:microsoft.com/office/officeart/2005/8/layout/vList2"/>
    <dgm:cxn modelId="{E15A3C25-3E0E-439A-B3B9-0F84FBE6AA18}" srcId="{A821AF31-F4CB-433E-BAA0-6940654BE1AF}" destId="{03D20EED-3B27-49D0-91AB-C9031D6FF9AC}" srcOrd="1" destOrd="0" parTransId="{C611F5BA-5B90-4FC5-AB6C-CD7A50147A3D}" sibTransId="{6DEF4A80-0481-4CA0-946E-A45F13B063B5}"/>
    <dgm:cxn modelId="{13F50C5F-352A-46B7-91EA-BBA623E0A207}" type="presOf" srcId="{A821AF31-F4CB-433E-BAA0-6940654BE1AF}" destId="{0E722314-190C-4C92-A3F5-28A7FEB4D3F1}" srcOrd="0" destOrd="0" presId="urn:microsoft.com/office/officeart/2005/8/layout/vList2"/>
    <dgm:cxn modelId="{FAB61564-4F32-4B40-AC23-97B5408404B7}" srcId="{A821AF31-F4CB-433E-BAA0-6940654BE1AF}" destId="{D17A1B8A-EB38-4724-8B56-97264C63E09B}" srcOrd="2" destOrd="0" parTransId="{5D146876-59AE-4E88-B19F-1E7DBF35656C}" sibTransId="{73EFC143-9023-43AB-89A2-507A139C1990}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19C53EB4-FDE9-4935-BB09-827C5169B7A4}" type="presOf" srcId="{03D20EED-3B27-49D0-91AB-C9031D6FF9AC}" destId="{95393B5B-95F3-4A3F-8857-A56FF2C3E7F4}" srcOrd="0" destOrd="0" presId="urn:microsoft.com/office/officeart/2005/8/layout/vList2"/>
    <dgm:cxn modelId="{288EFF84-D7A3-402C-B8EF-349646F5DFB3}" type="presParOf" srcId="{0E722314-190C-4C92-A3F5-28A7FEB4D3F1}" destId="{4AC8A3BF-7700-4626-9543-6E05A6659875}" srcOrd="0" destOrd="0" presId="urn:microsoft.com/office/officeart/2005/8/layout/vList2"/>
    <dgm:cxn modelId="{D63AEB8A-909E-42F6-8E4C-F5172EEED5E5}" type="presParOf" srcId="{0E722314-190C-4C92-A3F5-28A7FEB4D3F1}" destId="{B8CC86A1-8CDE-43F2-99DD-9CA945CC9019}" srcOrd="1" destOrd="0" presId="urn:microsoft.com/office/officeart/2005/8/layout/vList2"/>
    <dgm:cxn modelId="{391CB9FC-8111-4305-828E-58F1F23321A9}" type="presParOf" srcId="{0E722314-190C-4C92-A3F5-28A7FEB4D3F1}" destId="{95393B5B-95F3-4A3F-8857-A56FF2C3E7F4}" srcOrd="2" destOrd="0" presId="urn:microsoft.com/office/officeart/2005/8/layout/vList2"/>
    <dgm:cxn modelId="{FFD15200-5AB4-413B-87E1-449FC3C0242B}" type="presParOf" srcId="{0E722314-190C-4C92-A3F5-28A7FEB4D3F1}" destId="{522FA938-B6E7-4C25-A7F9-E6D91F35AC46}" srcOrd="3" destOrd="0" presId="urn:microsoft.com/office/officeart/2005/8/layout/vList2"/>
    <dgm:cxn modelId="{70518BC5-D9EE-4D0F-885C-95E07EDCD7BE}" type="presParOf" srcId="{0E722314-190C-4C92-A3F5-28A7FEB4D3F1}" destId="{011EA7B6-AE7D-4A2D-996E-A513DB514F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BC9DFE-5DD7-410A-A394-A3F2CACE9B4A}">
      <dgm:prSet phldr="0"/>
      <dgm:spPr/>
      <dgm:t>
        <a:bodyPr/>
        <a:lstStyle/>
        <a:p>
          <a:pPr algn="l" rtl="0"/>
          <a:r>
            <a:rPr lang="en-GB" b="1"/>
            <a:t>How </a:t>
          </a:r>
          <a:r>
            <a:rPr lang="en-GB" b="1">
              <a:latin typeface="Calibri Light" panose="020F0302020204030204"/>
            </a:rPr>
            <a:t>do we use this?</a:t>
          </a:r>
          <a:endParaRPr lang="en-GB" b="1"/>
        </a:p>
      </dgm:t>
    </dgm:pt>
    <dgm:pt modelId="{B186FA0A-4216-4524-9D84-754DCD8D7818}" type="parTrans" cxnId="{030D6C0E-B287-4904-BA3E-BD0D5CB03AD7}">
      <dgm:prSet/>
      <dgm:spPr/>
    </dgm:pt>
    <dgm:pt modelId="{9AF11269-FF69-4608-B23F-1A0BBD28537B}" type="sibTrans" cxnId="{030D6C0E-B287-4904-BA3E-BD0D5CB03AD7}">
      <dgm:prSet/>
      <dgm:spPr/>
      <dgm:t>
        <a:bodyPr/>
        <a:lstStyle/>
        <a:p>
          <a:endParaRPr lang="en-US"/>
        </a:p>
      </dgm:t>
    </dgm:pt>
    <dgm:pt modelId="{B478261B-4B00-44D5-98CF-0B6AC33CF5C0}">
      <dgm:prSet phldr="0"/>
      <dgm:spPr/>
      <dgm:t>
        <a:bodyPr/>
        <a:lstStyle/>
        <a:p>
          <a:pPr algn="l" rtl="0"/>
          <a:r>
            <a:rPr lang="en-GB"/>
            <a:t>•Custom report set up </a:t>
          </a:r>
          <a:r>
            <a:rPr lang="en-GB">
              <a:latin typeface="Calibri Light" panose="020F0302020204030204"/>
            </a:rPr>
            <a:t>on SEEMiS</a:t>
          </a:r>
          <a:endParaRPr lang="en-GB"/>
        </a:p>
      </dgm:t>
    </dgm:pt>
    <dgm:pt modelId="{10FA6446-DF9A-4AC6-AA6F-A00D44C34412}" type="parTrans" cxnId="{DB866C7A-19B3-487F-ADDA-50D9471B661D}">
      <dgm:prSet/>
      <dgm:spPr/>
    </dgm:pt>
    <dgm:pt modelId="{7A0809C7-3EF8-4D5F-9FC8-5C476D2BAFD6}" type="sibTrans" cxnId="{DB866C7A-19B3-487F-ADDA-50D9471B661D}">
      <dgm:prSet/>
      <dgm:spPr/>
      <dgm:t>
        <a:bodyPr/>
        <a:lstStyle/>
        <a:p>
          <a:endParaRPr lang="en-US"/>
        </a:p>
      </dgm:t>
    </dgm:pt>
    <dgm:pt modelId="{DB778AB0-C832-45F6-AFA4-BBCFF267D86D}">
      <dgm:prSet phldr="0"/>
      <dgm:spPr/>
      <dgm:t>
        <a:bodyPr/>
        <a:lstStyle/>
        <a:p>
          <a:pPr algn="l"/>
          <a:r>
            <a:rPr lang="en-GB"/>
            <a:t>•Monthly/Termly tracking of attendance by SIMD/FSM</a:t>
          </a:r>
        </a:p>
      </dgm:t>
    </dgm:pt>
    <dgm:pt modelId="{A0A5F897-3B57-463B-B0BE-CD0A5F2A77D3}" type="parTrans" cxnId="{07B5E2DE-F800-4226-B34A-0AA633F1598D}">
      <dgm:prSet/>
      <dgm:spPr/>
    </dgm:pt>
    <dgm:pt modelId="{FC66555E-4CCC-4BF9-A39A-48065104F456}" type="sibTrans" cxnId="{07B5E2DE-F800-4226-B34A-0AA633F1598D}">
      <dgm:prSet/>
      <dgm:spPr/>
      <dgm:t>
        <a:bodyPr/>
        <a:lstStyle/>
        <a:p>
          <a:endParaRPr lang="en-US"/>
        </a:p>
      </dgm:t>
    </dgm:pt>
    <dgm:pt modelId="{F8523DB8-EB3E-48AB-ADC7-8F9527D83494}">
      <dgm:prSet phldr="0"/>
      <dgm:spPr/>
      <dgm:t>
        <a:bodyPr/>
        <a:lstStyle/>
        <a:p>
          <a:pPr algn="l"/>
          <a:r>
            <a:rPr lang="en-GB"/>
            <a:t>•Live information on numbers of children registered for FSM</a:t>
          </a:r>
        </a:p>
      </dgm:t>
    </dgm:pt>
    <dgm:pt modelId="{051FBDE9-D273-424F-97E2-02608A22374D}" type="parTrans" cxnId="{C2488CA1-4FEA-459D-AA67-413B83BD2A9D}">
      <dgm:prSet/>
      <dgm:spPr/>
    </dgm:pt>
    <dgm:pt modelId="{066B6721-33A6-49AA-ADDC-492BCE5D354F}" type="sibTrans" cxnId="{C2488CA1-4FEA-459D-AA67-413B83BD2A9D}">
      <dgm:prSet/>
      <dgm:spPr/>
      <dgm:t>
        <a:bodyPr/>
        <a:lstStyle/>
        <a:p>
          <a:endParaRPr lang="en-US"/>
        </a:p>
      </dgm:t>
    </dgm:pt>
    <dgm:pt modelId="{CF267B19-3354-458E-BE1A-E5586DF802E8}">
      <dgm:prSet phldr="0"/>
      <dgm:spPr/>
      <dgm:t>
        <a:bodyPr/>
        <a:lstStyle/>
        <a:p>
          <a:pPr algn="l"/>
          <a:r>
            <a:rPr lang="en-GB"/>
            <a:t>•Live SIMD overview information</a:t>
          </a:r>
        </a:p>
      </dgm:t>
    </dgm:pt>
    <dgm:pt modelId="{7A279913-DC48-4DE3-A32E-28DFC57C44D0}" type="parTrans" cxnId="{C66B0F94-A807-443B-9D6D-13045CBB3E00}">
      <dgm:prSet/>
      <dgm:spPr/>
    </dgm:pt>
    <dgm:pt modelId="{518141B2-68BE-4182-AFBB-AD66AB3EC2FF}" type="sibTrans" cxnId="{C66B0F94-A807-443B-9D6D-13045CBB3E00}">
      <dgm:prSet/>
      <dgm:spPr/>
      <dgm:t>
        <a:bodyPr/>
        <a:lstStyle/>
        <a:p>
          <a:endParaRPr lang="en-US"/>
        </a:p>
      </dgm:t>
    </dgm:pt>
    <dgm:pt modelId="{0E722314-190C-4C92-A3F5-28A7FEB4D3F1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D92CFBA8-916D-4532-AB64-234E5477B698}" type="pres">
      <dgm:prSet presAssocID="{77BC9DFE-5DD7-410A-A394-A3F2CACE9B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C4C68F-3153-40CF-B9D1-7A0DCE72875F}" type="pres">
      <dgm:prSet presAssocID="{9AF11269-FF69-4608-B23F-1A0BBD28537B}" presName="spacer" presStyleCnt="0"/>
      <dgm:spPr/>
    </dgm:pt>
    <dgm:pt modelId="{E6664F1C-F721-4C32-BE99-E2FF92638234}" type="pres">
      <dgm:prSet presAssocID="{B478261B-4B00-44D5-98CF-0B6AC33CF5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A7BA43-592A-449F-AC1F-183BDCF22DCD}" type="pres">
      <dgm:prSet presAssocID="{7A0809C7-3EF8-4D5F-9FC8-5C476D2BAFD6}" presName="spacer" presStyleCnt="0"/>
      <dgm:spPr/>
    </dgm:pt>
    <dgm:pt modelId="{24BC4E0F-3909-49BE-A357-B45088643826}" type="pres">
      <dgm:prSet presAssocID="{DB778AB0-C832-45F6-AFA4-BBCFF267D8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9D096A-D12A-491B-96B2-F55116141996}" type="pres">
      <dgm:prSet presAssocID="{FC66555E-4CCC-4BF9-A39A-48065104F456}" presName="spacer" presStyleCnt="0"/>
      <dgm:spPr/>
    </dgm:pt>
    <dgm:pt modelId="{D6AA91A3-144A-4D08-A842-5F05A8D6320B}" type="pres">
      <dgm:prSet presAssocID="{F8523DB8-EB3E-48AB-ADC7-8F9527D834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CA7BE4D-4F28-4FEC-8F33-D4E3953B2B12}" type="pres">
      <dgm:prSet presAssocID="{066B6721-33A6-49AA-ADDC-492BCE5D354F}" presName="spacer" presStyleCnt="0"/>
      <dgm:spPr/>
    </dgm:pt>
    <dgm:pt modelId="{34F68770-218D-4047-80C3-B24666C8EDFE}" type="pres">
      <dgm:prSet presAssocID="{CF267B19-3354-458E-BE1A-E5586DF802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0D6C0E-B287-4904-BA3E-BD0D5CB03AD7}" srcId="{A821AF31-F4CB-433E-BAA0-6940654BE1AF}" destId="{77BC9DFE-5DD7-410A-A394-A3F2CACE9B4A}" srcOrd="0" destOrd="0" parTransId="{B186FA0A-4216-4524-9D84-754DCD8D7818}" sibTransId="{9AF11269-FF69-4608-B23F-1A0BBD28537B}"/>
    <dgm:cxn modelId="{054D8D3A-B95A-4462-9AB8-E0F7B2788007}" type="presOf" srcId="{DB778AB0-C832-45F6-AFA4-BBCFF267D86D}" destId="{24BC4E0F-3909-49BE-A357-B45088643826}" srcOrd="0" destOrd="0" presId="urn:microsoft.com/office/officeart/2005/8/layout/vList2"/>
    <dgm:cxn modelId="{17FE1755-5436-4985-8DF9-942753AAA491}" type="presOf" srcId="{F8523DB8-EB3E-48AB-ADC7-8F9527D83494}" destId="{D6AA91A3-144A-4D08-A842-5F05A8D6320B}" srcOrd="0" destOrd="0" presId="urn:microsoft.com/office/officeart/2005/8/layout/vList2"/>
    <dgm:cxn modelId="{4D99BD75-7EF6-4E26-B922-3A949989CC58}" type="presOf" srcId="{A821AF31-F4CB-433E-BAA0-6940654BE1AF}" destId="{0E722314-190C-4C92-A3F5-28A7FEB4D3F1}" srcOrd="0" destOrd="0" presId="urn:microsoft.com/office/officeart/2005/8/layout/vList2"/>
    <dgm:cxn modelId="{DB866C7A-19B3-487F-ADDA-50D9471B661D}" srcId="{A821AF31-F4CB-433E-BAA0-6940654BE1AF}" destId="{B478261B-4B00-44D5-98CF-0B6AC33CF5C0}" srcOrd="1" destOrd="0" parTransId="{10FA6446-DF9A-4AC6-AA6F-A00D44C34412}" sibTransId="{7A0809C7-3EF8-4D5F-9FC8-5C476D2BAFD6}"/>
    <dgm:cxn modelId="{7504A485-BF9A-443A-9D00-4F7864E03824}" type="presOf" srcId="{CF267B19-3354-458E-BE1A-E5586DF802E8}" destId="{34F68770-218D-4047-80C3-B24666C8EDFE}" srcOrd="0" destOrd="0" presId="urn:microsoft.com/office/officeart/2005/8/layout/vList2"/>
    <dgm:cxn modelId="{549A1990-1B48-4760-ABC2-BA9CE9B386CD}" type="presOf" srcId="{77BC9DFE-5DD7-410A-A394-A3F2CACE9B4A}" destId="{D92CFBA8-916D-4532-AB64-234E5477B698}" srcOrd="0" destOrd="0" presId="urn:microsoft.com/office/officeart/2005/8/layout/vList2"/>
    <dgm:cxn modelId="{C66B0F94-A807-443B-9D6D-13045CBB3E00}" srcId="{A821AF31-F4CB-433E-BAA0-6940654BE1AF}" destId="{CF267B19-3354-458E-BE1A-E5586DF802E8}" srcOrd="4" destOrd="0" parTransId="{7A279913-DC48-4DE3-A32E-28DFC57C44D0}" sibTransId="{518141B2-68BE-4182-AFBB-AD66AB3EC2FF}"/>
    <dgm:cxn modelId="{C2488CA1-4FEA-459D-AA67-413B83BD2A9D}" srcId="{A821AF31-F4CB-433E-BAA0-6940654BE1AF}" destId="{F8523DB8-EB3E-48AB-ADC7-8F9527D83494}" srcOrd="3" destOrd="0" parTransId="{051FBDE9-D273-424F-97E2-02608A22374D}" sibTransId="{066B6721-33A6-49AA-ADDC-492BCE5D354F}"/>
    <dgm:cxn modelId="{19E8F2D7-B567-4D19-AEF5-9B38A6682FB4}" type="presOf" srcId="{B478261B-4B00-44D5-98CF-0B6AC33CF5C0}" destId="{E6664F1C-F721-4C32-BE99-E2FF92638234}" srcOrd="0" destOrd="0" presId="urn:microsoft.com/office/officeart/2005/8/layout/vList2"/>
    <dgm:cxn modelId="{07B5E2DE-F800-4226-B34A-0AA633F1598D}" srcId="{A821AF31-F4CB-433E-BAA0-6940654BE1AF}" destId="{DB778AB0-C832-45F6-AFA4-BBCFF267D86D}" srcOrd="2" destOrd="0" parTransId="{A0A5F897-3B57-463B-B0BE-CD0A5F2A77D3}" sibTransId="{FC66555E-4CCC-4BF9-A39A-48065104F456}"/>
    <dgm:cxn modelId="{D467FB23-6CEE-48CB-9C1E-4FAC1F0BE5CF}" type="presParOf" srcId="{0E722314-190C-4C92-A3F5-28A7FEB4D3F1}" destId="{D92CFBA8-916D-4532-AB64-234E5477B698}" srcOrd="0" destOrd="0" presId="urn:microsoft.com/office/officeart/2005/8/layout/vList2"/>
    <dgm:cxn modelId="{EF4038E3-8482-40B3-B39D-78E9460920E4}" type="presParOf" srcId="{0E722314-190C-4C92-A3F5-28A7FEB4D3F1}" destId="{40C4C68F-3153-40CF-B9D1-7A0DCE72875F}" srcOrd="1" destOrd="0" presId="urn:microsoft.com/office/officeart/2005/8/layout/vList2"/>
    <dgm:cxn modelId="{411531CF-37F9-4BC9-B5EC-AB889AB893E3}" type="presParOf" srcId="{0E722314-190C-4C92-A3F5-28A7FEB4D3F1}" destId="{E6664F1C-F721-4C32-BE99-E2FF92638234}" srcOrd="2" destOrd="0" presId="urn:microsoft.com/office/officeart/2005/8/layout/vList2"/>
    <dgm:cxn modelId="{1E7636BA-05D8-4040-876B-42FC726C917C}" type="presParOf" srcId="{0E722314-190C-4C92-A3F5-28A7FEB4D3F1}" destId="{A4A7BA43-592A-449F-AC1F-183BDCF22DCD}" srcOrd="3" destOrd="0" presId="urn:microsoft.com/office/officeart/2005/8/layout/vList2"/>
    <dgm:cxn modelId="{6F176325-17B3-4690-BB9E-9244673607C0}" type="presParOf" srcId="{0E722314-190C-4C92-A3F5-28A7FEB4D3F1}" destId="{24BC4E0F-3909-49BE-A357-B45088643826}" srcOrd="4" destOrd="0" presId="urn:microsoft.com/office/officeart/2005/8/layout/vList2"/>
    <dgm:cxn modelId="{A1FA6AF6-1F47-4274-8A63-B39DA518C874}" type="presParOf" srcId="{0E722314-190C-4C92-A3F5-28A7FEB4D3F1}" destId="{889D096A-D12A-491B-96B2-F55116141996}" srcOrd="5" destOrd="0" presId="urn:microsoft.com/office/officeart/2005/8/layout/vList2"/>
    <dgm:cxn modelId="{F72AC4BD-8EE9-461B-A5AF-0466943AC4B9}" type="presParOf" srcId="{0E722314-190C-4C92-A3F5-28A7FEB4D3F1}" destId="{D6AA91A3-144A-4D08-A842-5F05A8D6320B}" srcOrd="6" destOrd="0" presId="urn:microsoft.com/office/officeart/2005/8/layout/vList2"/>
    <dgm:cxn modelId="{BBEE9032-A440-4118-A740-7A4CCE1B48F9}" type="presParOf" srcId="{0E722314-190C-4C92-A3F5-28A7FEB4D3F1}" destId="{CCA7BE4D-4F28-4FEC-8F33-D4E3953B2B12}" srcOrd="7" destOrd="0" presId="urn:microsoft.com/office/officeart/2005/8/layout/vList2"/>
    <dgm:cxn modelId="{A6E3FE25-1373-4E7F-9B3D-CBAEDBC9F84F}" type="presParOf" srcId="{0E722314-190C-4C92-A3F5-28A7FEB4D3F1}" destId="{34F68770-218D-4047-80C3-B24666C8ED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Average Attendance by Decile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D1AFBD8A-78D2-46EE-B1AB-537C167E09E8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10CACD1F-88EF-452F-B8B1-1DB4DEF3CB83}" type="pres">
      <dgm:prSet presAssocID="{51F0CEF6-2746-42DA-A7E2-050DE0EA10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668814-0111-4874-BDB7-60FA1936B486}" type="presOf" srcId="{A821AF31-F4CB-433E-BAA0-6940654BE1AF}" destId="{D1AFBD8A-78D2-46EE-B1AB-537C167E09E8}" srcOrd="0" destOrd="0" presId="urn:microsoft.com/office/officeart/2005/8/layout/vList2"/>
    <dgm:cxn modelId="{5625BD20-60DC-4C96-ABE0-28E53E814DEA}" type="presOf" srcId="{51F0CEF6-2746-42DA-A7E2-050DE0EA10A3}" destId="{10CACD1F-88EF-452F-B8B1-1DB4DEF3CB83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EF781C76-ECD0-42D9-AF98-0CD47376057A}" type="presParOf" srcId="{D1AFBD8A-78D2-46EE-B1AB-537C167E09E8}" destId="{10CACD1F-88EF-452F-B8B1-1DB4DEF3C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Average Attendance by Free School Meal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D1AFBD8A-78D2-46EE-B1AB-537C167E09E8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10CACD1F-88EF-452F-B8B1-1DB4DEF3CB83}" type="pres">
      <dgm:prSet presAssocID="{51F0CEF6-2746-42DA-A7E2-050DE0EA10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668814-0111-4874-BDB7-60FA1936B486}" type="presOf" srcId="{A821AF31-F4CB-433E-BAA0-6940654BE1AF}" destId="{D1AFBD8A-78D2-46EE-B1AB-537C167E09E8}" srcOrd="0" destOrd="0" presId="urn:microsoft.com/office/officeart/2005/8/layout/vList2"/>
    <dgm:cxn modelId="{5625BD20-60DC-4C96-ABE0-28E53E814DEA}" type="presOf" srcId="{51F0CEF6-2746-42DA-A7E2-050DE0EA10A3}" destId="{10CACD1F-88EF-452F-B8B1-1DB4DEF3CB83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EF781C76-ECD0-42D9-AF98-0CD47376057A}" type="presParOf" srcId="{D1AFBD8A-78D2-46EE-B1AB-537C167E09E8}" destId="{10CACD1F-88EF-452F-B8B1-1DB4DEF3C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21AF31-F4CB-433E-BAA0-6940654BE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F0CEF6-2746-42DA-A7E2-050DE0EA10A3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Average Attendance rate by decile</a:t>
          </a:r>
          <a:endParaRPr lang="en-GB"/>
        </a:p>
      </dgm:t>
    </dgm:pt>
    <dgm:pt modelId="{198A971D-E5BA-4432-A3F9-D58242F503E1}" type="parTrans" cxnId="{58FC6970-4AF8-4E49-AD0D-FFF19F9852B0}">
      <dgm:prSet/>
      <dgm:spPr/>
      <dgm:t>
        <a:bodyPr/>
        <a:lstStyle/>
        <a:p>
          <a:endParaRPr lang="en-US"/>
        </a:p>
      </dgm:t>
    </dgm:pt>
    <dgm:pt modelId="{B6077724-1923-4FCD-915C-7FB820BC06E3}" type="sibTrans" cxnId="{58FC6970-4AF8-4E49-AD0D-FFF19F9852B0}">
      <dgm:prSet/>
      <dgm:spPr/>
      <dgm:t>
        <a:bodyPr/>
        <a:lstStyle/>
        <a:p>
          <a:endParaRPr lang="en-US"/>
        </a:p>
      </dgm:t>
    </dgm:pt>
    <dgm:pt modelId="{D1AFBD8A-78D2-46EE-B1AB-537C167E09E8}" type="pres">
      <dgm:prSet presAssocID="{A821AF31-F4CB-433E-BAA0-6940654BE1AF}" presName="linear" presStyleCnt="0">
        <dgm:presLayoutVars>
          <dgm:animLvl val="lvl"/>
          <dgm:resizeHandles val="exact"/>
        </dgm:presLayoutVars>
      </dgm:prSet>
      <dgm:spPr/>
    </dgm:pt>
    <dgm:pt modelId="{10CACD1F-88EF-452F-B8B1-1DB4DEF3CB83}" type="pres">
      <dgm:prSet presAssocID="{51F0CEF6-2746-42DA-A7E2-050DE0EA10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668814-0111-4874-BDB7-60FA1936B486}" type="presOf" srcId="{A821AF31-F4CB-433E-BAA0-6940654BE1AF}" destId="{D1AFBD8A-78D2-46EE-B1AB-537C167E09E8}" srcOrd="0" destOrd="0" presId="urn:microsoft.com/office/officeart/2005/8/layout/vList2"/>
    <dgm:cxn modelId="{5625BD20-60DC-4C96-ABE0-28E53E814DEA}" type="presOf" srcId="{51F0CEF6-2746-42DA-A7E2-050DE0EA10A3}" destId="{10CACD1F-88EF-452F-B8B1-1DB4DEF3CB83}" srcOrd="0" destOrd="0" presId="urn:microsoft.com/office/officeart/2005/8/layout/vList2"/>
    <dgm:cxn modelId="{58FC6970-4AF8-4E49-AD0D-FFF19F9852B0}" srcId="{A821AF31-F4CB-433E-BAA0-6940654BE1AF}" destId="{51F0CEF6-2746-42DA-A7E2-050DE0EA10A3}" srcOrd="0" destOrd="0" parTransId="{198A971D-E5BA-4432-A3F9-D58242F503E1}" sibTransId="{B6077724-1923-4FCD-915C-7FB820BC06E3}"/>
    <dgm:cxn modelId="{EF781C76-ECD0-42D9-AF98-0CD47376057A}" type="presParOf" srcId="{D1AFBD8A-78D2-46EE-B1AB-537C167E09E8}" destId="{10CACD1F-88EF-452F-B8B1-1DB4DEF3C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A6B63-B937-489D-9117-C45C57C3E19C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FVWL RIC focus for session 22-23 has been attendance</a:t>
          </a:r>
          <a:r>
            <a:rPr lang="en-GB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3080" y="587032"/>
        <a:ext cx="2444055" cy="1466433"/>
      </dsp:txXfrm>
    </dsp:sp>
    <dsp:sp modelId="{D2B2EBFC-FE50-4870-9379-4475C046699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 a team we looked at attendance data for the 4 LA’s for session 21-22 and nationally attendance has dropped since Covid</a:t>
          </a:r>
          <a:endParaRPr lang="en-US" sz="1600" kern="1200" dirty="0"/>
        </a:p>
      </dsp:txBody>
      <dsp:txXfrm>
        <a:off x="2691541" y="587032"/>
        <a:ext cx="2444055" cy="1466433"/>
      </dsp:txXfrm>
    </dsp:sp>
    <dsp:sp modelId="{252589BF-15CE-4C2D-B887-672B8B04A55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Attendance is the responsibility of all and a legal obligation</a:t>
          </a:r>
          <a:r>
            <a:rPr lang="en-GB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5380002" y="587032"/>
        <a:ext cx="2444055" cy="1466433"/>
      </dsp:txXfrm>
    </dsp:sp>
    <dsp:sp modelId="{3AE68A59-D350-4AE2-BE9B-63B9D28E43FF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Attendance impacts on all aspects of the school – attainment, H&amp;W, positive destinations and links with all the other stretch aims</a:t>
          </a:r>
          <a:endParaRPr lang="en-US" sz="1600" kern="1200" dirty="0"/>
        </a:p>
      </dsp:txBody>
      <dsp:txXfrm>
        <a:off x="8068463" y="587032"/>
        <a:ext cx="2444055" cy="1466433"/>
      </dsp:txXfrm>
    </dsp:sp>
    <dsp:sp modelId="{97EF55DC-CC21-447B-A1F8-85FFEA3EF4DA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have looked at attendance data at</a:t>
          </a:r>
          <a:r>
            <a:rPr lang="en-GB" sz="1600" kern="1200" dirty="0">
              <a:latin typeface="Calibri Light" panose="020F0302020204030204"/>
            </a:rPr>
            <a:t> RIC,</a:t>
          </a:r>
          <a:r>
            <a:rPr lang="en-GB" sz="1600" kern="1200" dirty="0"/>
            <a:t> LA </a:t>
          </a:r>
          <a:r>
            <a:rPr lang="en-GB" sz="1600" kern="1200" dirty="0">
              <a:latin typeface="Calibri Light" panose="020F0302020204030204"/>
            </a:rPr>
            <a:t>and</a:t>
          </a:r>
          <a:r>
            <a:rPr lang="en-GB" sz="1600" kern="1200" dirty="0"/>
            <a:t> at school level – with focussed attention on key groups like SIMD, CEYP, ASN &amp; FSM etc</a:t>
          </a:r>
          <a:endParaRPr lang="en-US" sz="1600" kern="1200" dirty="0"/>
        </a:p>
      </dsp:txBody>
      <dsp:txXfrm>
        <a:off x="3080" y="2297871"/>
        <a:ext cx="2444055" cy="1466433"/>
      </dsp:txXfrm>
    </dsp:sp>
    <dsp:sp modelId="{EBEC9C42-591B-4DA7-9568-310FBA6C36FD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have analysed data over time and looked for patterns</a:t>
          </a:r>
          <a:endParaRPr lang="en-US" sz="1600" kern="1200" dirty="0"/>
        </a:p>
      </dsp:txBody>
      <dsp:txXfrm>
        <a:off x="2691541" y="2297871"/>
        <a:ext cx="2444055" cy="1466433"/>
      </dsp:txXfrm>
    </dsp:sp>
    <dsp:sp modelId="{B972060F-6CA2-4A03-8E27-0239EB889D05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have looked at how the 4 LAs use attendance codes</a:t>
          </a:r>
          <a:r>
            <a:rPr lang="en-GB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5380002" y="2297871"/>
        <a:ext cx="2444055" cy="1466433"/>
      </dsp:txXfrm>
    </dsp:sp>
    <dsp:sp modelId="{F62C44F8-2B30-478D-B001-F1197604DE06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RIC has an Attendance Steering group where we share current attendance data to drive improvements</a:t>
          </a:r>
          <a:endParaRPr lang="en-US" sz="1600" kern="1200" dirty="0"/>
        </a:p>
      </dsp:txBody>
      <dsp:txXfrm>
        <a:off x="8068463" y="2297871"/>
        <a:ext cx="2444055" cy="14664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CD1F-88EF-452F-B8B1-1DB4DEF3CB83}">
      <dsp:nvSpPr>
        <dsp:cNvPr id="0" name=""/>
        <dsp:cNvSpPr/>
      </dsp:nvSpPr>
      <dsp:spPr>
        <a:xfrm>
          <a:off x="0" y="89303"/>
          <a:ext cx="2950056" cy="1979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Calibri Light" panose="020F0302020204030204"/>
            </a:rPr>
            <a:t>Able to easily identify pupils </a:t>
          </a:r>
          <a:endParaRPr lang="en-GB" sz="3600" kern="1200"/>
        </a:p>
      </dsp:txBody>
      <dsp:txXfrm>
        <a:off x="96638" y="185941"/>
        <a:ext cx="2756780" cy="17863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5411"/>
          <a:ext cx="6263640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What we have been doing in Falkirk</a:t>
          </a:r>
          <a:endParaRPr lang="en-US" sz="3100" kern="1200" dirty="0"/>
        </a:p>
      </dsp:txBody>
      <dsp:txXfrm>
        <a:off x="84538" y="149949"/>
        <a:ext cx="6094564" cy="1562692"/>
      </dsp:txXfrm>
    </dsp:sp>
    <dsp:sp modelId="{95393B5B-95F3-4A3F-8857-A56FF2C3E7F4}">
      <dsp:nvSpPr>
        <dsp:cNvPr id="0" name=""/>
        <dsp:cNvSpPr/>
      </dsp:nvSpPr>
      <dsp:spPr>
        <a:xfrm>
          <a:off x="0" y="1867403"/>
          <a:ext cx="6263640" cy="17317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Issue a monthly attendance report to all HTs</a:t>
          </a:r>
          <a:endParaRPr lang="en-US" sz="3100" kern="1200" dirty="0"/>
        </a:p>
      </dsp:txBody>
      <dsp:txXfrm>
        <a:off x="84538" y="1951941"/>
        <a:ext cx="6094564" cy="1562692"/>
      </dsp:txXfrm>
    </dsp:sp>
    <dsp:sp modelId="{011EA7B6-AE7D-4A2D-996E-A513DB514FCD}">
      <dsp:nvSpPr>
        <dsp:cNvPr id="0" name=""/>
        <dsp:cNvSpPr/>
      </dsp:nvSpPr>
      <dsp:spPr>
        <a:xfrm>
          <a:off x="0" y="3707508"/>
          <a:ext cx="6263640" cy="17317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Share schools data across Falkirk with </a:t>
          </a:r>
          <a:r>
            <a:rPr lang="en-GB" sz="3100" kern="1200" dirty="0">
              <a:latin typeface="Calibri Light" panose="020F0302020204030204"/>
            </a:rPr>
            <a:t>particular focus</a:t>
          </a:r>
          <a:r>
            <a:rPr lang="en-GB" sz="3100" kern="1200" dirty="0"/>
            <a:t> on</a:t>
          </a:r>
          <a:r>
            <a:rPr lang="en-GB" sz="3100" kern="1200" dirty="0">
              <a:latin typeface="Calibri Light" panose="020F0302020204030204"/>
            </a:rPr>
            <a:t> key groups such as</a:t>
          </a:r>
          <a:r>
            <a:rPr lang="en-GB" sz="3100" kern="1200" dirty="0"/>
            <a:t> Q1, ASN, CEYP etc</a:t>
          </a:r>
          <a:endParaRPr lang="en-US" sz="3100" kern="1200" dirty="0"/>
        </a:p>
      </dsp:txBody>
      <dsp:txXfrm>
        <a:off x="84538" y="3792046"/>
        <a:ext cx="6094564" cy="1562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we are doing through the Attendance Focus this year</a:t>
          </a:r>
          <a:endParaRPr lang="en-US" sz="3100" kern="1200"/>
        </a:p>
      </dsp:txBody>
      <dsp:txXfrm>
        <a:off x="84655" y="14647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1866208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Working with a cluster in Falkirk (7 primaries and 1 secondary)</a:t>
          </a:r>
          <a:endParaRPr lang="en-US" sz="3100" kern="1200"/>
        </a:p>
      </dsp:txBody>
      <dsp:txXfrm>
        <a:off x="84655" y="1950863"/>
        <a:ext cx="6094330" cy="1564849"/>
      </dsp:txXfrm>
    </dsp:sp>
    <dsp:sp modelId="{011EA7B6-AE7D-4A2D-996E-A513DB514FCD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err="1"/>
            <a:t>Seemis</a:t>
          </a:r>
          <a:r>
            <a:rPr lang="en-GB" sz="3100" kern="1200"/>
            <a:t> data for each school to dive deeper into data – identify groups for targeted interventions</a:t>
          </a:r>
          <a:endParaRPr lang="en-US" sz="3100" kern="1200"/>
        </a:p>
      </dsp:txBody>
      <dsp:txXfrm>
        <a:off x="84655" y="3793358"/>
        <a:ext cx="6094330" cy="15648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5411"/>
          <a:ext cx="6263640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we are working towards next</a:t>
          </a:r>
          <a:endParaRPr lang="en-US" sz="3100" kern="1200"/>
        </a:p>
      </dsp:txBody>
      <dsp:txXfrm>
        <a:off x="84538" y="149949"/>
        <a:ext cx="6094564" cy="1562692"/>
      </dsp:txXfrm>
    </dsp:sp>
    <dsp:sp modelId="{95393B5B-95F3-4A3F-8857-A56FF2C3E7F4}">
      <dsp:nvSpPr>
        <dsp:cNvPr id="0" name=""/>
        <dsp:cNvSpPr/>
      </dsp:nvSpPr>
      <dsp:spPr>
        <a:xfrm>
          <a:off x="0" y="1886459"/>
          <a:ext cx="6263640" cy="17317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Developing a Attendance BI Dashboard for schools/LA</a:t>
          </a:r>
          <a:endParaRPr lang="en-US" sz="3100" kern="1200"/>
        </a:p>
      </dsp:txBody>
      <dsp:txXfrm>
        <a:off x="84538" y="1970997"/>
        <a:ext cx="6094564" cy="1562692"/>
      </dsp:txXfrm>
    </dsp:sp>
    <dsp:sp modelId="{011EA7B6-AE7D-4A2D-996E-A513DB514FCD}">
      <dsp:nvSpPr>
        <dsp:cNvPr id="0" name=""/>
        <dsp:cNvSpPr/>
      </dsp:nvSpPr>
      <dsp:spPr>
        <a:xfrm>
          <a:off x="0" y="3707508"/>
          <a:ext cx="6263640" cy="17317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Live feed from </a:t>
          </a:r>
          <a:r>
            <a:rPr lang="en-GB" sz="3100" kern="1200" err="1"/>
            <a:t>Seemis</a:t>
          </a:r>
          <a:r>
            <a:rPr lang="en-GB" sz="3100" kern="1200"/>
            <a:t> to provide up to date data for schools – analyse their data more regularly</a:t>
          </a:r>
          <a:endParaRPr lang="en-US" sz="3100" kern="1200"/>
        </a:p>
      </dsp:txBody>
      <dsp:txXfrm>
        <a:off x="84538" y="3792046"/>
        <a:ext cx="6094564" cy="15626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we have been doing in </a:t>
          </a:r>
          <a:r>
            <a:rPr lang="en-GB" sz="3100" kern="1200">
              <a:latin typeface="Calibri Light" panose="020F0302020204030204"/>
            </a:rPr>
            <a:t>West Lothian.</a:t>
          </a:r>
          <a:endParaRPr lang="en-US" sz="3100" kern="1200"/>
        </a:p>
      </dsp:txBody>
      <dsp:txXfrm>
        <a:off x="84655" y="14647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1866208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 Light" panose="020F0302020204030204"/>
            </a:rPr>
            <a:t>Created a West Lothian Secondary Schools Dashboard.</a:t>
          </a:r>
          <a:endParaRPr lang="en-GB" sz="3100" kern="1200"/>
        </a:p>
      </dsp:txBody>
      <dsp:txXfrm>
        <a:off x="84655" y="1950863"/>
        <a:ext cx="6094330" cy="1564849"/>
      </dsp:txXfrm>
    </dsp:sp>
    <dsp:sp modelId="{87D93FC6-4402-4EBC-8901-4AD31B2E13A4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 Light" panose="020F0302020204030204"/>
            </a:rPr>
            <a:t>Provided all Secondary schools with a tool which allows analysis of Q1, ASN, FSM and CEYP.</a:t>
          </a:r>
        </a:p>
      </dsp:txBody>
      <dsp:txXfrm>
        <a:off x="84655" y="3793358"/>
        <a:ext cx="6094330" cy="15648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we have been doing </a:t>
          </a:r>
          <a:r>
            <a:rPr lang="en-GB" sz="3100" kern="1200">
              <a:latin typeface="Calibri Light" panose="020F0302020204030204"/>
            </a:rPr>
            <a:t>as an attendance focus this Year.</a:t>
          </a:r>
          <a:endParaRPr lang="en-GB" sz="3100" kern="1200"/>
        </a:p>
      </dsp:txBody>
      <dsp:txXfrm>
        <a:off x="84655" y="146479"/>
        <a:ext cx="6094330" cy="1564849"/>
      </dsp:txXfrm>
    </dsp:sp>
    <dsp:sp modelId="{29327E10-49F4-429C-A770-ED5629B43F4D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 Light" panose="020F0302020204030204"/>
            </a:rPr>
            <a:t>Further develop the SEF Attendance project to include Primary Schools</a:t>
          </a:r>
        </a:p>
      </dsp:txBody>
      <dsp:txXfrm>
        <a:off x="84655" y="196991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3689647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 Light" panose="020F0302020204030204"/>
            </a:rPr>
            <a:t>Developing Power BI Dashboard to make attendance analysis quick and easy.</a:t>
          </a:r>
          <a:endParaRPr lang="en-GB" sz="3100" kern="1200"/>
        </a:p>
      </dsp:txBody>
      <dsp:txXfrm>
        <a:off x="84655" y="3774302"/>
        <a:ext cx="6094330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libri Light" panose="020F0302020204030204"/>
            </a:rPr>
            <a:t>In Clackmannanshire they look at data via </a:t>
          </a:r>
          <a:r>
            <a:rPr lang="en-GB" sz="3100" kern="1200" dirty="0" err="1">
              <a:latin typeface="Calibri Light" panose="020F0302020204030204"/>
            </a:rPr>
            <a:t>Seemis</a:t>
          </a:r>
          <a:r>
            <a:rPr lang="en-GB" sz="3100" kern="1200" dirty="0">
              <a:latin typeface="Calibri Light" panose="020F0302020204030204"/>
            </a:rPr>
            <a:t> reports</a:t>
          </a:r>
          <a:endParaRPr lang="en-GB" sz="3100" kern="1200" dirty="0"/>
        </a:p>
      </dsp:txBody>
      <dsp:txXfrm>
        <a:off x="84655" y="14647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Attendance Patterns report on Seemis</a:t>
          </a:r>
          <a:endParaRPr lang="en-US" sz="3100" kern="1200" dirty="0"/>
        </a:p>
      </dsp:txBody>
      <dsp:txXfrm>
        <a:off x="84655" y="1969919"/>
        <a:ext cx="6094330" cy="1564849"/>
      </dsp:txXfrm>
    </dsp:sp>
    <dsp:sp modelId="{1DE4EB03-787C-43B9-A298-6FC130E58772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This allows you to investigate</a:t>
          </a:r>
          <a:r>
            <a:rPr lang="en-US" sz="3100" kern="1200" dirty="0"/>
            <a:t> the overall attendance</a:t>
          </a:r>
          <a:r>
            <a:rPr lang="en-US" sz="3100" kern="1200" dirty="0">
              <a:latin typeface="Calibri Light" panose="020F0302020204030204"/>
            </a:rPr>
            <a:t> percentage</a:t>
          </a:r>
          <a:r>
            <a:rPr lang="en-US" sz="3100" kern="1200" dirty="0"/>
            <a:t> and </a:t>
          </a:r>
          <a:r>
            <a:rPr lang="en-US" sz="3100" kern="1200" dirty="0">
              <a:latin typeface="Calibri Light" panose="020F0302020204030204"/>
            </a:rPr>
            <a:t>look for daily</a:t>
          </a:r>
          <a:r>
            <a:rPr lang="en-US" sz="3100" kern="1200" dirty="0"/>
            <a:t> patterns</a:t>
          </a:r>
        </a:p>
      </dsp:txBody>
      <dsp:txXfrm>
        <a:off x="84655" y="3793358"/>
        <a:ext cx="6094330" cy="156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libri Light" panose="020F0302020204030204"/>
            </a:rPr>
            <a:t>In Clacks they look at data via </a:t>
          </a:r>
          <a:r>
            <a:rPr lang="en-GB" sz="3100" kern="1200" dirty="0" err="1">
              <a:latin typeface="Calibri Light" panose="020F0302020204030204"/>
            </a:rPr>
            <a:t>Seemis</a:t>
          </a:r>
          <a:r>
            <a:rPr lang="en-GB" sz="3100" kern="1200" dirty="0">
              <a:latin typeface="Calibri Light" panose="020F0302020204030204"/>
            </a:rPr>
            <a:t> reports</a:t>
          </a:r>
          <a:endParaRPr lang="en-GB" sz="3100" kern="1200" dirty="0"/>
        </a:p>
      </dsp:txBody>
      <dsp:txXfrm>
        <a:off x="84655" y="14647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Attendance by register mark report</a:t>
          </a:r>
          <a:r>
            <a:rPr lang="en-US" sz="3100" kern="1200" dirty="0">
              <a:latin typeface="Calibri Light" panose="020F0302020204030204"/>
            </a:rPr>
            <a:t> on Seemis</a:t>
          </a:r>
          <a:endParaRPr lang="en-US" sz="3100" kern="1200" dirty="0"/>
        </a:p>
      </dsp:txBody>
      <dsp:txXfrm>
        <a:off x="84655" y="1969919"/>
        <a:ext cx="6094330" cy="1564849"/>
      </dsp:txXfrm>
    </dsp:sp>
    <dsp:sp modelId="{011EA7B6-AE7D-4A2D-996E-A513DB514FCD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 This allows you to look at parental holidays, OAT </a:t>
          </a:r>
          <a:r>
            <a:rPr lang="en-US" sz="3100" kern="1200" dirty="0" err="1">
              <a:latin typeface="Calibri Light" panose="020F0302020204030204"/>
            </a:rPr>
            <a:t>etc</a:t>
          </a:r>
          <a:r>
            <a:rPr lang="en-US" sz="3100" kern="1200" dirty="0">
              <a:latin typeface="Calibri Light" panose="020F0302020204030204"/>
            </a:rPr>
            <a:t> - to dig deeper into the reasons for absence</a:t>
          </a:r>
          <a:endParaRPr lang="en-US" sz="3100" kern="1200" dirty="0"/>
        </a:p>
      </dsp:txBody>
      <dsp:txXfrm>
        <a:off x="84655" y="3793358"/>
        <a:ext cx="6094330" cy="1564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A0351-6708-4601-9A52-4603855103A6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DCE4A-B931-4A2E-9834-C78DFA6F8E9F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46AF6-6AD8-40FE-87F6-EB6F7BE78E44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err="1">
              <a:latin typeface="Calibri Light" panose="020F0302020204030204"/>
            </a:rPr>
            <a:t>Seemis</a:t>
          </a:r>
          <a:r>
            <a:rPr lang="en-GB" sz="2500" kern="1200">
              <a:latin typeface="Calibri Light" panose="020F0302020204030204"/>
            </a:rPr>
            <a:t> BI available to all schools</a:t>
          </a:r>
          <a:endParaRPr lang="en-GB" sz="2500" kern="1200"/>
        </a:p>
      </dsp:txBody>
      <dsp:txXfrm>
        <a:off x="1838352" y="680"/>
        <a:ext cx="4430685" cy="1591647"/>
      </dsp:txXfrm>
    </dsp:sp>
    <dsp:sp modelId="{11D54B5A-E296-42DB-8370-DE92CEA4376F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B04E8-3BAB-450E-867A-5CEB90D74A8F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50E33-DE19-45EC-89E5-4701FF8CDAE4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Attendance by Free School Meals and SIMD custom report on SEEMiS</a:t>
          </a:r>
          <a:endParaRPr lang="en-US" sz="2500" kern="1200"/>
        </a:p>
      </dsp:txBody>
      <dsp:txXfrm>
        <a:off x="1838352" y="1990238"/>
        <a:ext cx="4430685" cy="1591647"/>
      </dsp:txXfrm>
    </dsp:sp>
    <dsp:sp modelId="{B3FA5EFC-5689-4862-AC50-E140D7A58C40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59A54-CA0D-4818-A988-C834D5CE6F69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7164-F0B3-41BA-BB52-CF5568326EA9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Monthly attendance reports created and sent to schools</a:t>
          </a:r>
          <a:endParaRPr lang="en-US" sz="2500" kern="1200"/>
        </a:p>
      </dsp:txBody>
      <dsp:txXfrm>
        <a:off x="1838352" y="3979797"/>
        <a:ext cx="4430685" cy="1591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3BF-7700-4626-9543-6E05A6659875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Calibri Light" panose="020F0302020204030204"/>
            </a:rPr>
            <a:t>Available to all Local Authorities/schools</a:t>
          </a:r>
          <a:endParaRPr lang="en-GB" sz="3100" kern="1200"/>
        </a:p>
      </dsp:txBody>
      <dsp:txXfrm>
        <a:off x="84655" y="146479"/>
        <a:ext cx="6094330" cy="1564849"/>
      </dsp:txXfrm>
    </dsp:sp>
    <dsp:sp modelId="{95393B5B-95F3-4A3F-8857-A56FF2C3E7F4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>
              <a:latin typeface="Calibri Light" panose="020F0302020204030204"/>
            </a:rPr>
            <a:t>Seemis</a:t>
          </a:r>
          <a:r>
            <a:rPr lang="en-US" sz="3100" kern="1200">
              <a:latin typeface="Calibri Light" panose="020F0302020204030204"/>
            </a:rPr>
            <a:t> central coordinator needs to request to become available to schools in LA</a:t>
          </a:r>
          <a:endParaRPr lang="en-US" sz="3100" kern="1200"/>
        </a:p>
      </dsp:txBody>
      <dsp:txXfrm>
        <a:off x="84655" y="1969919"/>
        <a:ext cx="6094330" cy="1564849"/>
      </dsp:txXfrm>
    </dsp:sp>
    <dsp:sp modelId="{011EA7B6-AE7D-4A2D-996E-A513DB514FCD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>
              <a:latin typeface="Calibri Light" panose="020F0302020204030204"/>
            </a:rPr>
            <a:t>Seemis</a:t>
          </a:r>
          <a:r>
            <a:rPr lang="en-US" sz="3100" kern="1200">
              <a:latin typeface="Calibri Light" panose="020F0302020204030204"/>
            </a:rPr>
            <a:t> BI dashboard to look at attendance – does not give pupil level data</a:t>
          </a:r>
          <a:endParaRPr lang="en-US" sz="3100" kern="1200"/>
        </a:p>
      </dsp:txBody>
      <dsp:txXfrm>
        <a:off x="84655" y="3793358"/>
        <a:ext cx="6094330" cy="1564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CFBA8-916D-4532-AB64-234E5477B698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How </a:t>
          </a:r>
          <a:r>
            <a:rPr lang="en-GB" sz="2600" b="1" kern="1200">
              <a:latin typeface="Calibri Light" panose="020F0302020204030204"/>
            </a:rPr>
            <a:t>do we use this?</a:t>
          </a:r>
          <a:endParaRPr lang="en-GB" sz="2600" b="1" kern="1200"/>
        </a:p>
      </dsp:txBody>
      <dsp:txXfrm>
        <a:off x="50420" y="70868"/>
        <a:ext cx="6162800" cy="932014"/>
      </dsp:txXfrm>
    </dsp:sp>
    <dsp:sp modelId="{E6664F1C-F721-4C32-BE99-E2FF92638234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•Custom report set up </a:t>
          </a:r>
          <a:r>
            <a:rPr lang="en-GB" sz="2600" kern="1200">
              <a:latin typeface="Calibri Light" panose="020F0302020204030204"/>
            </a:rPr>
            <a:t>on SEEMiS</a:t>
          </a:r>
          <a:endParaRPr lang="en-GB" sz="2600" kern="1200"/>
        </a:p>
      </dsp:txBody>
      <dsp:txXfrm>
        <a:off x="50420" y="1178602"/>
        <a:ext cx="6162800" cy="932014"/>
      </dsp:txXfrm>
    </dsp:sp>
    <dsp:sp modelId="{24BC4E0F-3909-49BE-A357-B45088643826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•Monthly/Termly tracking of attendance by SIMD/FSM</a:t>
          </a:r>
        </a:p>
      </dsp:txBody>
      <dsp:txXfrm>
        <a:off x="50420" y="2286336"/>
        <a:ext cx="6162800" cy="932014"/>
      </dsp:txXfrm>
    </dsp:sp>
    <dsp:sp modelId="{D6AA91A3-144A-4D08-A842-5F05A8D6320B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•Live information on numbers of children registered for FSM</a:t>
          </a:r>
        </a:p>
      </dsp:txBody>
      <dsp:txXfrm>
        <a:off x="50420" y="3394071"/>
        <a:ext cx="6162800" cy="932014"/>
      </dsp:txXfrm>
    </dsp:sp>
    <dsp:sp modelId="{34F68770-218D-4047-80C3-B24666C8EDFE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•Live SIMD overview information</a:t>
          </a:r>
        </a:p>
      </dsp:txBody>
      <dsp:txXfrm>
        <a:off x="50420" y="4501805"/>
        <a:ext cx="6162800" cy="932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CD1F-88EF-452F-B8B1-1DB4DEF3CB83}">
      <dsp:nvSpPr>
        <dsp:cNvPr id="0" name=""/>
        <dsp:cNvSpPr/>
      </dsp:nvSpPr>
      <dsp:spPr>
        <a:xfrm>
          <a:off x="0" y="171711"/>
          <a:ext cx="4958965" cy="3574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>
              <a:latin typeface="Calibri Light" panose="020F0302020204030204"/>
            </a:rPr>
            <a:t>Average Attendance by Decile</a:t>
          </a:r>
          <a:endParaRPr lang="en-GB" sz="6500" kern="1200"/>
        </a:p>
      </dsp:txBody>
      <dsp:txXfrm>
        <a:off x="174485" y="346196"/>
        <a:ext cx="4609995" cy="3225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CD1F-88EF-452F-B8B1-1DB4DEF3CB83}">
      <dsp:nvSpPr>
        <dsp:cNvPr id="0" name=""/>
        <dsp:cNvSpPr/>
      </dsp:nvSpPr>
      <dsp:spPr>
        <a:xfrm>
          <a:off x="0" y="31896"/>
          <a:ext cx="4958965" cy="3853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>
              <a:latin typeface="Calibri Light" panose="020F0302020204030204"/>
            </a:rPr>
            <a:t>Average Attendance by Free School Meal</a:t>
          </a:r>
          <a:endParaRPr lang="en-GB" sz="5400" kern="1200"/>
        </a:p>
      </dsp:txBody>
      <dsp:txXfrm>
        <a:off x="188136" y="220032"/>
        <a:ext cx="4582693" cy="34777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CD1F-88EF-452F-B8B1-1DB4DEF3CB83}">
      <dsp:nvSpPr>
        <dsp:cNvPr id="0" name=""/>
        <dsp:cNvSpPr/>
      </dsp:nvSpPr>
      <dsp:spPr>
        <a:xfrm>
          <a:off x="0" y="309186"/>
          <a:ext cx="4958965" cy="329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>
              <a:latin typeface="Calibri Light" panose="020F0302020204030204"/>
            </a:rPr>
            <a:t>Average Attendance rate by decile</a:t>
          </a:r>
          <a:endParaRPr lang="en-GB" sz="6000" kern="1200"/>
        </a:p>
      </dsp:txBody>
      <dsp:txXfrm>
        <a:off x="161063" y="470249"/>
        <a:ext cx="4636839" cy="2977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9A7F3-D5B5-4F6E-8128-88D295324BAA}" type="datetimeFigureOut">
              <a:t>3/24/2023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D246-F64E-4493-A67C-65FA27306F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7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2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Highlights the average </a:t>
            </a:r>
            <a:r>
              <a:rPr lang="en-US" err="1"/>
              <a:t>attendace</a:t>
            </a:r>
            <a:r>
              <a:rPr lang="en-US"/>
              <a:t> rate per decile –describe SIMD 1 and 10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These charts help inform PEF Plans and SIP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1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After looking at the charts you can come back to the "Data" tab of the excel spreadsheet and add filters so you can identify children easily.</a:t>
            </a:r>
          </a:p>
          <a:p>
            <a:r>
              <a:rPr lang="en-US">
                <a:cs typeface="Calibri"/>
              </a:rPr>
              <a:t>This will allow you to create data informed interventions to promote attendance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5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2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West Lothian Secondary Schools Dashboard is provided to all schools</a:t>
            </a:r>
          </a:p>
          <a:p>
            <a:r>
              <a:rPr lang="en-US">
                <a:cs typeface="Calibri"/>
              </a:rPr>
              <a:t>School attendance analysis tool which each school owns and updates.</a:t>
            </a:r>
          </a:p>
          <a:p>
            <a:r>
              <a:rPr lang="en-US">
                <a:cs typeface="Calibri"/>
              </a:rPr>
              <a:t>Track targeted students, characteristics</a:t>
            </a:r>
          </a:p>
          <a:p>
            <a:r>
              <a:rPr lang="en-US">
                <a:cs typeface="Calibri"/>
              </a:rPr>
              <a:t>Easily identify Year groups, classes and individual students whose attendance is causing concerns.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3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SEEMiS</a:t>
            </a:r>
            <a:r>
              <a:rPr lang="en-US"/>
              <a:t> BI currently being developed and will be launched In the summer term.</a:t>
            </a:r>
          </a:p>
          <a:p>
            <a:r>
              <a:rPr lang="en-US">
                <a:cs typeface="Calibri" panose="020F0502020204030204"/>
              </a:rPr>
              <a:t>Reports available for the SEF Attendance project</a:t>
            </a:r>
          </a:p>
          <a:p>
            <a:r>
              <a:rPr lang="en-US">
                <a:cs typeface="Calibri" panose="020F0502020204030204"/>
              </a:rPr>
              <a:t>Attendance dashboard will be available for all schools and will include a number of measures and allow schools to drill down to individual student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06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Michaela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8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Barry</a:t>
            </a:r>
          </a:p>
          <a:p>
            <a:r>
              <a:rPr lang="en-US">
                <a:cs typeface="Calibri"/>
              </a:rPr>
              <a:t>Attendance gaining a higher profile.  Included as a new measure in NIF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1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3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 am only going to talk through Attendance by FSM and SIM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5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4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Michaela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dirty="0" err="1">
                <a:cs typeface="Calibri" panose="020F0502020204030204"/>
              </a:rPr>
              <a:t>SEEMiS</a:t>
            </a:r>
            <a:r>
              <a:rPr lang="en-US" dirty="0">
                <a:cs typeface="Calibri" panose="020F0502020204030204"/>
              </a:rPr>
              <a:t> analysist created a custom report on </a:t>
            </a:r>
            <a:r>
              <a:rPr lang="en-US" dirty="0" err="1">
                <a:cs typeface="Calibri" panose="020F0502020204030204"/>
              </a:rPr>
              <a:t>SEEMiS</a:t>
            </a:r>
            <a:r>
              <a:rPr lang="en-US" dirty="0">
                <a:cs typeface="Calibri" panose="020F0502020204030204"/>
              </a:rPr>
              <a:t> that all Primary Schools, High Schools and EY establishments have access to</a:t>
            </a:r>
          </a:p>
          <a:p>
            <a:r>
              <a:rPr lang="en-US" dirty="0">
                <a:cs typeface="Calibri" panose="020F0502020204030204"/>
              </a:rPr>
              <a:t>We then have an excel template that schools copy their Custom </a:t>
            </a:r>
            <a:r>
              <a:rPr lang="en-US" dirty="0" err="1">
                <a:cs typeface="Calibri" panose="020F0502020204030204"/>
              </a:rPr>
              <a:t>Seemis</a:t>
            </a:r>
            <a:r>
              <a:rPr lang="en-US" dirty="0">
                <a:cs typeface="Calibri" panose="020F0502020204030204"/>
              </a:rPr>
              <a:t> report for the whole school into. This excel template then automatically generates charts for the school based on a number of different headings.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We encourage schools to create this report and save it each month or term</a:t>
            </a:r>
          </a:p>
          <a:p>
            <a:r>
              <a:rPr lang="en-US" dirty="0">
                <a:cs typeface="Calibri" panose="020F0502020204030204"/>
              </a:rPr>
              <a:t>The reports are live starting from the beginning of the school year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Will share the charts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8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daily absences across LA’s. Looked at what was the impact of missing the first few days of terms – more likely to have higher absence across the term. Looked at what days – if missed T, W &amp; Th then it became more likely to have an issue with absence. Look at list of kids missing in 1st week of term and those missing midweek – attendance officers </a:t>
            </a:r>
            <a:r>
              <a:rPr lang="en-US" dirty="0" err="1"/>
              <a:t>focussed</a:t>
            </a:r>
            <a:r>
              <a:rPr lang="en-US" dirty="0"/>
              <a:t> on 1-1 support. Looked at previous years data. Those in care less likely to have high absence. FSM lower attendance, ASN lower attendance. </a:t>
            </a:r>
            <a:endParaRPr lang="en-US"/>
          </a:p>
          <a:p>
            <a:r>
              <a:rPr lang="en-US" dirty="0"/>
              <a:t>Michaela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Blue is the number of children from each decile, orange is their average attendance</a:t>
            </a:r>
            <a:endParaRPr lang="en-US" dirty="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D246-F64E-4493-A67C-65FA27306F2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A48B-D17A-2FA5-DA67-E32C36A2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9E41E-80D0-E19F-D098-9B175A4D7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1BA4-8C3A-07B3-9D74-A6CAD3F3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D47C-6107-8B07-A746-75BA2941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2C3A-F3E8-6A27-B183-9837BDAE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776C-91E4-D0C8-38FE-6B873C76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AF80E-3568-0B5B-1813-C4E01062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D0170-16FC-3476-E258-855B212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5364-105D-A396-FF17-88B3F985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8C2D-4730-0864-9A3A-7E7FB6EB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8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5BC52-B106-0A31-EBFC-23893D580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398C4-ADF5-B7C4-F892-341F57DF9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9C0C-3546-2272-6A1F-76E88A2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4C641-1EBF-32B1-00AE-69A1F671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F6F0-BAE1-BC49-F475-2E0EF144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3B2A-DFBC-46FD-8A1E-F9F37CB1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A1B8-FCFE-D10F-BC5C-828DDB1BE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CA9D-A4C7-B990-83DF-12577E11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C4C1-5352-824D-F60E-30B1C2C1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259A-11D7-2FE1-226D-68CF63C3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247E-F554-1CEA-9FC9-2B0FD94C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6A8-906C-943F-5EE7-D66777C82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7653-5549-A122-E5BD-1B06474B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50AB-080A-5C13-22FB-FD7FF1F7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8140-DC25-E37A-4052-39F431A5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9035-AEE2-769B-315F-63B3F7D2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1F24-E2F3-CFA1-1CDF-FB8F2258F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13CED-9340-606E-7ED3-7E46A34B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C132-6766-8C1F-97B4-22D80EE1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57EA5-A157-7B01-DC34-A98EAD90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1F33F-CD48-C110-862D-C3518E42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5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63A7-A00C-EFF9-549A-813E0546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791A7-4A41-09E5-B3D3-46F3F64A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F253B-555E-EDC4-FA32-BD2136767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C85CB-92AC-6C3D-6462-1368E9064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0494C-A7DC-F2CA-FE29-1FF64AABB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5FC4D-AAAC-A6CB-BE82-8897A9D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5A05E-4631-1DD3-8AA7-E04BE4E2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8BE0F-706B-1E39-A90C-F8E81A17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B599-EBB2-EDAC-3575-6429ACFC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38B2-6205-B222-243B-43799642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0B80C-7706-2F83-2035-38E0286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2C4CC-547A-7FA4-560B-B525DDB7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445E3-5E83-B267-DF6A-D494B5C6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59913-9D12-C24E-CA85-734B72A7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5B813-BC0E-2282-E3B5-DCE69FC3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1A2B-59CB-97BE-E150-5EF7A01D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85B7-9B44-E9E9-6432-6D08320C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3B38B-5795-E369-F995-D5844990D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F73A9-F7CD-5F00-DFBD-F8734113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F4C8B-88B3-0657-1993-4EB15986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CA8C9-E32A-6363-BE77-67F85041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813F-58CD-8633-A696-761042C3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FF8EC-32F2-5172-CA60-DEB7435D8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64BD-168F-5ABE-82AD-101A95E0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58D59-225D-9EA6-AD57-B593284B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31827-2BA0-08E6-D016-869D0E18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50485-35A9-9B02-2EA3-900B1818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4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4F71-C407-545A-1F51-E9C98EE7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D5DF0-017A-189E-B39A-2047EBC55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26EC-744F-652E-FF73-E7EFCFB12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56A0-E2E3-49CA-AE90-CF933464DF9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4415-CE8D-772D-B717-CC7D9ADC3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C5DB-8BE3-1656-E7CF-A48A8E97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5FFA-E562-41CA-98F2-AAA05E160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arry.speedie@westlothian.gov.uk" TargetMode="External"/><Relationship Id="rId4" Type="http://schemas.openxmlformats.org/officeDocument/2006/relationships/hyperlink" Target="mailto:kimberly.robinson@falkirk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2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C569B-DD8F-C7A6-F613-5CCAFD446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GB" sz="5000">
                <a:solidFill>
                  <a:srgbClr val="FFFFFF"/>
                </a:solidFill>
              </a:rPr>
              <a:t>Accessing and Analysing Attendance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33168-483F-5693-F960-B4F4CD9C7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GB" sz="1800" b="1">
                <a:solidFill>
                  <a:srgbClr val="FFFFFF"/>
                </a:solidFill>
              </a:rPr>
              <a:t>FVWL RIC Data Coaches</a:t>
            </a:r>
          </a:p>
          <a:p>
            <a:pPr algn="r"/>
            <a:r>
              <a:rPr lang="en-GB" sz="1800">
                <a:solidFill>
                  <a:srgbClr val="FFFFFF"/>
                </a:solidFill>
              </a:rPr>
              <a:t>Kimberly Robinson – Falkirk</a:t>
            </a:r>
            <a:endParaRPr lang="en-GB" sz="1800">
              <a:solidFill>
                <a:srgbClr val="FFFFFF"/>
              </a:solidFill>
              <a:cs typeface="Calibri"/>
            </a:endParaRPr>
          </a:p>
          <a:p>
            <a:pPr algn="r"/>
            <a:r>
              <a:rPr lang="en-GB" sz="1800">
                <a:solidFill>
                  <a:srgbClr val="FFFFFF"/>
                </a:solidFill>
              </a:rPr>
              <a:t>Barry Speedie – West Lothian</a:t>
            </a:r>
            <a:endParaRPr lang="en-GB" sz="1800">
              <a:solidFill>
                <a:srgbClr val="FFFFFF"/>
              </a:solidFill>
              <a:cs typeface="Calibri"/>
            </a:endParaRPr>
          </a:p>
          <a:p>
            <a:pPr algn="r"/>
            <a:r>
              <a:rPr lang="en-GB" sz="1800">
                <a:solidFill>
                  <a:schemeClr val="bg1"/>
                </a:solidFill>
                <a:ea typeface="+mn-lt"/>
                <a:cs typeface="+mn-lt"/>
              </a:rPr>
              <a:t>Michaela MacDonald – Stirling</a:t>
            </a:r>
            <a:endParaRPr lang="en-GB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rgbClr val="FFFFFF"/>
                </a:solidFill>
              </a:rPr>
              <a:t>Seonaid Maclean – Clackmannanshire</a:t>
            </a:r>
            <a:endParaRPr lang="en-GB" sz="1800">
              <a:solidFill>
                <a:srgbClr val="FFFFFF"/>
              </a:solidFill>
              <a:cs typeface="Calibri"/>
            </a:endParaRPr>
          </a:p>
          <a:p>
            <a:pPr algn="r"/>
            <a:endParaRPr lang="en-GB" sz="1800">
              <a:solidFill>
                <a:srgbClr val="FFFFFF"/>
              </a:solidFill>
              <a:cs typeface="Calibri"/>
            </a:endParaRPr>
          </a:p>
          <a:p>
            <a:pPr algn="r"/>
            <a:endParaRPr lang="en-GB" sz="18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5FF69AE-B145-C313-66BA-1772BAFE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994020"/>
            <a:ext cx="4638675" cy="47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Attendance by FSM and SIMD report</a:t>
            </a:r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39298"/>
              </p:ext>
            </p:extLst>
          </p:nvPr>
        </p:nvGraphicFramePr>
        <p:xfrm>
          <a:off x="303147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1464D01-DC94-0A86-9D56-F51E8E6AD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136" y="2518029"/>
            <a:ext cx="6738798" cy="30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Attendance by FSM and SIMD report</a:t>
            </a:r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318150"/>
              </p:ext>
            </p:extLst>
          </p:nvPr>
        </p:nvGraphicFramePr>
        <p:xfrm>
          <a:off x="84089" y="2059817"/>
          <a:ext cx="2950057" cy="215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Picture 37" descr="Table&#10;&#10;Description automatically generated">
            <a:extLst>
              <a:ext uri="{FF2B5EF4-FFF2-40B4-BE49-F238E27FC236}">
                <a16:creationId xmlns:a16="http://schemas.microsoft.com/office/drawing/2014/main" id="{C9BDE340-F173-0093-2755-47C82F1E47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5495" b="375"/>
          <a:stretch/>
        </p:blipFill>
        <p:spPr>
          <a:xfrm>
            <a:off x="3297382" y="2061929"/>
            <a:ext cx="8350764" cy="36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0"/>
            <a:ext cx="3808268" cy="269608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Falkirk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3200">
                <a:solidFill>
                  <a:schemeClr val="bg1"/>
                </a:solidFill>
              </a:rPr>
              <a:t>Kimberly Robinson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5609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9E5F507-0FDB-A9FA-560C-C04AE9121839}"/>
              </a:ext>
            </a:extLst>
          </p:cNvPr>
          <p:cNvGrpSpPr/>
          <p:nvPr/>
        </p:nvGrpSpPr>
        <p:grpSpPr>
          <a:xfrm>
            <a:off x="3451730" y="264848"/>
            <a:ext cx="8429469" cy="6220367"/>
            <a:chOff x="3709028" y="393497"/>
            <a:chExt cx="8429469" cy="62203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4FB75C-496A-F599-81D0-0A0B00212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9028" y="393497"/>
              <a:ext cx="8429469" cy="62203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7B5767-24AC-DE49-5F3D-EB305C2DD7DA}"/>
                </a:ext>
              </a:extLst>
            </p:cNvPr>
            <p:cNvSpPr txBox="1"/>
            <p:nvPr/>
          </p:nvSpPr>
          <p:spPr>
            <a:xfrm>
              <a:off x="8802237" y="393497"/>
              <a:ext cx="12606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EXAMPLE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EB95F3-CBC0-9AA8-99E5-65850C34F9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20000">
            <a:off x="2013185" y="844478"/>
            <a:ext cx="9402077" cy="5278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44525-35B3-3E14-FD23-9C89EC93F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20714">
            <a:off x="3557657" y="543343"/>
            <a:ext cx="7646918" cy="5841507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E6355DF-B824-F5F5-50A9-4574F21B0522}"/>
              </a:ext>
            </a:extLst>
          </p:cNvPr>
          <p:cNvGrpSpPr/>
          <p:nvPr/>
        </p:nvGrpSpPr>
        <p:grpSpPr>
          <a:xfrm>
            <a:off x="1231076" y="957188"/>
            <a:ext cx="10749147" cy="5052480"/>
            <a:chOff x="1231076" y="957188"/>
            <a:chExt cx="10749147" cy="5052480"/>
          </a:xfrm>
        </p:grpSpPr>
        <p:pic>
          <p:nvPicPr>
            <p:cNvPr id="110" name="Picture 110" descr="Table&#10;&#10;Description automatically generated">
              <a:extLst>
                <a:ext uri="{FF2B5EF4-FFF2-40B4-BE49-F238E27FC236}">
                  <a16:creationId xmlns:a16="http://schemas.microsoft.com/office/drawing/2014/main" id="{EFC865D8-576B-3BBD-38AD-0BFF9E01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1076" y="957188"/>
              <a:ext cx="10749147" cy="5052480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37C1180-F8EE-A9D1-12F6-C8B27326102F}"/>
                </a:ext>
              </a:extLst>
            </p:cNvPr>
            <p:cNvSpPr/>
            <p:nvPr/>
          </p:nvSpPr>
          <p:spPr>
            <a:xfrm>
              <a:off x="1335973" y="1917370"/>
              <a:ext cx="1434935" cy="4057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5BD08E6-BB45-A9F6-D92F-B86047D75CA3}"/>
              </a:ext>
            </a:extLst>
          </p:cNvPr>
          <p:cNvGrpSpPr/>
          <p:nvPr/>
        </p:nvGrpSpPr>
        <p:grpSpPr>
          <a:xfrm rot="-540000">
            <a:off x="1201388" y="618730"/>
            <a:ext cx="10491848" cy="5412722"/>
            <a:chOff x="1201388" y="618730"/>
            <a:chExt cx="10491848" cy="5412722"/>
          </a:xfrm>
        </p:grpSpPr>
        <p:pic>
          <p:nvPicPr>
            <p:cNvPr id="117" name="Picture 117" descr="Table&#10;&#10;Description automatically generated">
              <a:extLst>
                <a:ext uri="{FF2B5EF4-FFF2-40B4-BE49-F238E27FC236}">
                  <a16:creationId xmlns:a16="http://schemas.microsoft.com/office/drawing/2014/main" id="{8208DE49-00E6-7132-5536-7488FC58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1388" y="618730"/>
              <a:ext cx="10491848" cy="5412722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C97843-9A50-1296-4D87-107D5907AC89}"/>
                </a:ext>
              </a:extLst>
            </p:cNvPr>
            <p:cNvSpPr/>
            <p:nvPr/>
          </p:nvSpPr>
          <p:spPr>
            <a:xfrm>
              <a:off x="1286493" y="1880259"/>
              <a:ext cx="1415142" cy="4146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62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0"/>
            <a:ext cx="3808268" cy="269608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Falkirk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3200">
                <a:solidFill>
                  <a:schemeClr val="bg1"/>
                </a:solidFill>
              </a:rPr>
              <a:t>Kimberly Robinson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6920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C6C943-F45C-4E10-B1D4-BEF43A813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3564"/>
            <a:ext cx="12192000" cy="51902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D3837D-2594-531C-CA55-C320CD8FC149}"/>
              </a:ext>
            </a:extLst>
          </p:cNvPr>
          <p:cNvGrpSpPr/>
          <p:nvPr/>
        </p:nvGrpSpPr>
        <p:grpSpPr>
          <a:xfrm>
            <a:off x="1282499" y="1391148"/>
            <a:ext cx="9805710" cy="4843306"/>
            <a:chOff x="1282499" y="1391148"/>
            <a:chExt cx="9805710" cy="4843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40B00B-F880-B889-D574-C0BD0DF5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2499" y="1391148"/>
              <a:ext cx="9805710" cy="48433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263BBA-B981-B582-D086-20BA619ED345}"/>
                </a:ext>
              </a:extLst>
            </p:cNvPr>
            <p:cNvSpPr txBox="1"/>
            <p:nvPr/>
          </p:nvSpPr>
          <p:spPr>
            <a:xfrm>
              <a:off x="3743743" y="1497486"/>
              <a:ext cx="12686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6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0"/>
            <a:ext cx="3808268" cy="269608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Falkirk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3200">
                <a:solidFill>
                  <a:schemeClr val="bg1"/>
                </a:solidFill>
              </a:rPr>
              <a:t>Kimberly Robinson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08811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BABEF393-C607-73BD-F25F-EF20B8AAF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35" y="77825"/>
            <a:ext cx="11669484" cy="6593491"/>
          </a:xfrm>
          <a:prstGeom prst="rect">
            <a:avLst/>
          </a:prstGeom>
        </p:spPr>
      </p:pic>
      <p:pic>
        <p:nvPicPr>
          <p:cNvPr id="25" name="Picture 25" descr="Map&#10;&#10;Description automatically generated">
            <a:extLst>
              <a:ext uri="{FF2B5EF4-FFF2-40B4-BE49-F238E27FC236}">
                <a16:creationId xmlns:a16="http://schemas.microsoft.com/office/drawing/2014/main" id="{B8193E7C-278A-FBEA-F80B-E20DA254B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6" y="135972"/>
            <a:ext cx="11867407" cy="6595950"/>
          </a:xfrm>
          <a:prstGeom prst="rect">
            <a:avLst/>
          </a:prstGeom>
        </p:spPr>
      </p:pic>
      <p:pic>
        <p:nvPicPr>
          <p:cNvPr id="30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4A91D02-F8F0-2A14-E4B7-DB3F6306B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83449"/>
            <a:ext cx="11890499" cy="6699351"/>
          </a:xfrm>
          <a:prstGeom prst="rect">
            <a:avLst/>
          </a:prstGeom>
        </p:spPr>
      </p:pic>
      <p:pic>
        <p:nvPicPr>
          <p:cNvPr id="39" name="Picture 39" descr="Graphical user interface&#10;&#10;Description automatically generated">
            <a:extLst>
              <a:ext uri="{FF2B5EF4-FFF2-40B4-BE49-F238E27FC236}">
                <a16:creationId xmlns:a16="http://schemas.microsoft.com/office/drawing/2014/main" id="{1CBE7BBC-6B39-D4A9-7AF5-375A7356A7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399" y="83231"/>
            <a:ext cx="11895446" cy="67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0"/>
            <a:ext cx="3808268" cy="269608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West Lothian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3200">
                <a:solidFill>
                  <a:schemeClr val="bg1"/>
                </a:solidFill>
              </a:rPr>
              <a:t>Barry Speedie</a:t>
            </a:r>
            <a:endParaRPr lang="en-GB" sz="320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4" name="Picture 46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9A55336-6FD1-58EE-037E-9B6DD6CE9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288" y="616054"/>
            <a:ext cx="9888745" cy="5841555"/>
          </a:xfrm>
          <a:prstGeom prst="rect">
            <a:avLst/>
          </a:prstGeom>
        </p:spPr>
      </p:pic>
      <p:pic>
        <p:nvPicPr>
          <p:cNvPr id="469" name="Picture 469" descr="A picture containing table&#10;&#10;Description automatically generated">
            <a:extLst>
              <a:ext uri="{FF2B5EF4-FFF2-40B4-BE49-F238E27FC236}">
                <a16:creationId xmlns:a16="http://schemas.microsoft.com/office/drawing/2014/main" id="{0FEC9028-F455-7EFC-33F9-D62821E98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60000">
            <a:off x="2050212" y="1066897"/>
            <a:ext cx="9572444" cy="5256169"/>
          </a:xfrm>
          <a:prstGeom prst="rect">
            <a:avLst/>
          </a:prstGeom>
        </p:spPr>
      </p:pic>
      <p:pic>
        <p:nvPicPr>
          <p:cNvPr id="470" name="Picture 470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DC68D0B-4CDB-D7DD-64DA-A4731B256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">
            <a:off x="2884099" y="1173194"/>
            <a:ext cx="8522898" cy="47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0"/>
            <a:ext cx="3808268" cy="269608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West Lothian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3200">
                <a:solidFill>
                  <a:schemeClr val="bg1"/>
                </a:solidFill>
              </a:rPr>
              <a:t>Barry Speedie</a:t>
            </a:r>
            <a:endParaRPr lang="en-GB" sz="320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8" name="Picture 668" descr="Chart&#10;&#10;Description automatically generated">
            <a:extLst>
              <a:ext uri="{FF2B5EF4-FFF2-40B4-BE49-F238E27FC236}">
                <a16:creationId xmlns:a16="http://schemas.microsoft.com/office/drawing/2014/main" id="{24006CEB-D045-2603-E7E4-7BEAD433B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934" y="1106186"/>
            <a:ext cx="9946255" cy="5169519"/>
          </a:xfrm>
          <a:prstGeom prst="rect">
            <a:avLst/>
          </a:prstGeom>
        </p:spPr>
      </p:pic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3605B48-4AC3-7EF8-C298-9DDF7A5A9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40000">
            <a:off x="1997243" y="984099"/>
            <a:ext cx="8745620" cy="506359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D333E2E-45D1-7383-2FC4-C2C27F5ED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40000">
            <a:off x="1741880" y="1365591"/>
            <a:ext cx="8464883" cy="48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3E0A4B76-707A-1BEC-4CB9-578AC7FC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8" r="21816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Freeform: Shape 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2FD2D-D148-C756-54B2-B00E35A6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5" y="235677"/>
            <a:ext cx="4819952" cy="1325563"/>
          </a:xfrm>
        </p:spPr>
        <p:txBody>
          <a:bodyPr>
            <a:normAutofit/>
          </a:bodyPr>
          <a:lstStyle/>
          <a:p>
            <a:r>
              <a:rPr lang="en-GB" b="1"/>
              <a:t>Discussion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765F-03A0-B2FF-F259-718065E7C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345" y="1471665"/>
            <a:ext cx="5422727" cy="3181684"/>
          </a:xfrm>
        </p:spPr>
        <p:txBody>
          <a:bodyPr anchor="t">
            <a:noAutofit/>
          </a:bodyPr>
          <a:lstStyle/>
          <a:p>
            <a:r>
              <a:rPr lang="en-GB"/>
              <a:t>Does anyone want share how they have been using Attendance data in their setting?</a:t>
            </a:r>
          </a:p>
          <a:p>
            <a:r>
              <a:rPr lang="en-GB"/>
              <a:t>Is anyone using Seemis regularly to monitor attendance?</a:t>
            </a:r>
            <a:endParaRPr lang="en-GB">
              <a:cs typeface="Calibri"/>
            </a:endParaRPr>
          </a:p>
          <a:p>
            <a:r>
              <a:rPr lang="en-GB"/>
              <a:t>Any questions?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Get in touch:</a:t>
            </a:r>
          </a:p>
          <a:p>
            <a:pPr marL="0" indent="0">
              <a:buNone/>
            </a:pPr>
            <a:r>
              <a:rPr lang="en-GB"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kimberly.robinson@falkirk.gov.uk</a:t>
            </a:r>
          </a:p>
          <a:p>
            <a:pPr marL="0" indent="0">
              <a:buNone/>
            </a:pPr>
            <a:r>
              <a:rPr lang="en-GB"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barry.speedie@westlothian.gov.uk</a:t>
            </a:r>
            <a:r>
              <a:rPr lang="en-GB">
                <a:cs typeface="Calibri"/>
              </a:rPr>
              <a:t> 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68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1AF36-4977-834E-0CA4-F3B266C2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/>
              <a:t>Attendance Data Matters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CECABD96-89F1-1B0B-FDF2-57EF2C07A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1813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98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74" y="554014"/>
            <a:ext cx="4263193" cy="2696080"/>
          </a:xfrm>
        </p:spPr>
        <p:txBody>
          <a:bodyPr>
            <a:normAutofit fontScale="90000"/>
          </a:bodyPr>
          <a:lstStyle/>
          <a:p>
            <a:r>
              <a:rPr lang="en-GB" sz="6000" err="1">
                <a:solidFill>
                  <a:schemeClr val="bg1"/>
                </a:solidFill>
              </a:rPr>
              <a:t>Seemis</a:t>
            </a:r>
            <a:r>
              <a:rPr lang="en-GB" sz="6000">
                <a:solidFill>
                  <a:schemeClr val="bg1"/>
                </a:solidFill>
              </a:rPr>
              <a:t> Reports</a:t>
            </a:r>
            <a:br>
              <a:rPr lang="en-GB" sz="6000">
                <a:solidFill>
                  <a:schemeClr val="bg1"/>
                </a:solidFill>
              </a:rPr>
            </a:br>
            <a:br>
              <a:rPr lang="en-GB" sz="6000"/>
            </a:br>
            <a:r>
              <a:rPr lang="en-GB">
                <a:solidFill>
                  <a:schemeClr val="bg1"/>
                </a:solidFill>
                <a:cs typeface="Calibri Light"/>
              </a:rPr>
              <a:t>Clackmannanshire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4678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43" name="Picture 743" descr="Table&#10;&#10;Description automatically generated">
            <a:extLst>
              <a:ext uri="{FF2B5EF4-FFF2-40B4-BE49-F238E27FC236}">
                <a16:creationId xmlns:a16="http://schemas.microsoft.com/office/drawing/2014/main" id="{DD5D98E8-924D-1AB0-CD00-AAC24ADF4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120" y="250012"/>
            <a:ext cx="11102453" cy="6232428"/>
          </a:xfrm>
          <a:prstGeom prst="rect">
            <a:avLst/>
          </a:prstGeom>
        </p:spPr>
      </p:pic>
      <p:pic>
        <p:nvPicPr>
          <p:cNvPr id="748" name="Picture 748" descr="Table&#10;&#10;Description automatically generated">
            <a:extLst>
              <a:ext uri="{FF2B5EF4-FFF2-40B4-BE49-F238E27FC236}">
                <a16:creationId xmlns:a16="http://schemas.microsoft.com/office/drawing/2014/main" id="{3C5BC450-295C-9D88-CEB5-DF56CC2D20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683" r="23118" b="-169"/>
          <a:stretch/>
        </p:blipFill>
        <p:spPr>
          <a:xfrm>
            <a:off x="2082977" y="49666"/>
            <a:ext cx="9400146" cy="6496062"/>
          </a:xfrm>
          <a:prstGeom prst="rect">
            <a:avLst/>
          </a:prstGeom>
        </p:spPr>
      </p:pic>
      <p:pic>
        <p:nvPicPr>
          <p:cNvPr id="753" name="Picture 75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9CD8E01-30A0-1CF7-7328-2D4D4107C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2744" y="-29559"/>
            <a:ext cx="10213107" cy="67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7A18277-C3B4-A5A2-23FF-5D763E12C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259903"/>
              </p:ext>
            </p:extLst>
          </p:nvPr>
        </p:nvGraphicFramePr>
        <p:xfrm>
          <a:off x="5376026" y="678119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74" y="554014"/>
            <a:ext cx="4263193" cy="2696080"/>
          </a:xfrm>
        </p:spPr>
        <p:txBody>
          <a:bodyPr>
            <a:normAutofit fontScale="90000"/>
          </a:bodyPr>
          <a:lstStyle/>
          <a:p>
            <a:r>
              <a:rPr lang="en-GB" sz="6000" err="1">
                <a:solidFill>
                  <a:schemeClr val="bg1"/>
                </a:solidFill>
              </a:rPr>
              <a:t>Seemis</a:t>
            </a:r>
            <a:r>
              <a:rPr lang="en-GB" sz="6000">
                <a:solidFill>
                  <a:schemeClr val="bg1"/>
                </a:solidFill>
              </a:rPr>
              <a:t> Reports</a:t>
            </a:r>
            <a:br>
              <a:rPr lang="en-GB" sz="6000">
                <a:solidFill>
                  <a:schemeClr val="bg1"/>
                </a:solidFill>
              </a:rPr>
            </a:br>
            <a:br>
              <a:rPr lang="en-GB" sz="6000"/>
            </a:br>
            <a:r>
              <a:rPr lang="en-GB">
                <a:solidFill>
                  <a:schemeClr val="bg1"/>
                </a:solidFill>
                <a:cs typeface="Calibri Light"/>
              </a:rPr>
              <a:t>Clackmannanshire</a:t>
            </a:r>
          </a:p>
        </p:txBody>
      </p:sp>
      <p:pic>
        <p:nvPicPr>
          <p:cNvPr id="10" name="Picture 725">
            <a:extLst>
              <a:ext uri="{FF2B5EF4-FFF2-40B4-BE49-F238E27FC236}">
                <a16:creationId xmlns:a16="http://schemas.microsoft.com/office/drawing/2014/main" id="{D1D092A0-EA74-F2D9-114C-E0927030B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0" y="328853"/>
            <a:ext cx="11882201" cy="59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Stirling Council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  <a:cs typeface="Calibri Light"/>
              </a:rPr>
              <a:t>Michaela MacDonald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87045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09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5CDD8A2-D17E-51B2-3033-23A00EACA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72065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" y="130000"/>
            <a:ext cx="3808268" cy="2696080"/>
          </a:xfrm>
        </p:spPr>
        <p:txBody>
          <a:bodyPr>
            <a:noAutofit/>
          </a:bodyPr>
          <a:lstStyle/>
          <a:p>
            <a:r>
              <a:rPr lang="en-GB" sz="4800" err="1">
                <a:solidFill>
                  <a:schemeClr val="bg1"/>
                </a:solidFill>
              </a:rPr>
              <a:t>Seemis</a:t>
            </a:r>
            <a:br>
              <a:rPr lang="en-GB" sz="4800">
                <a:solidFill>
                  <a:schemeClr val="bg1"/>
                </a:solidFill>
              </a:rPr>
            </a:br>
            <a:r>
              <a:rPr lang="en-GB" sz="4800">
                <a:solidFill>
                  <a:schemeClr val="bg1"/>
                </a:solidFill>
              </a:rPr>
              <a:t>BI</a:t>
            </a:r>
            <a:br>
              <a:rPr lang="en-GB" sz="4800">
                <a:solidFill>
                  <a:schemeClr val="bg1"/>
                </a:solidFill>
              </a:rPr>
            </a:br>
            <a:r>
              <a:rPr lang="en-GB" sz="4800">
                <a:solidFill>
                  <a:schemeClr val="bg1"/>
                </a:solidFill>
              </a:rPr>
              <a:t>Attendance Reports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1B753F-2EDC-3881-A43C-764ADE76A501}"/>
              </a:ext>
            </a:extLst>
          </p:cNvPr>
          <p:cNvGrpSpPr/>
          <p:nvPr/>
        </p:nvGrpSpPr>
        <p:grpSpPr>
          <a:xfrm>
            <a:off x="2707304" y="406842"/>
            <a:ext cx="9101418" cy="6048451"/>
            <a:chOff x="3300687" y="352349"/>
            <a:chExt cx="8690421" cy="53817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8F4977-F2DF-E18B-AC62-52CC644A7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149" t="6883" r="13917"/>
            <a:stretch/>
          </p:blipFill>
          <p:spPr>
            <a:xfrm>
              <a:off x="3300687" y="352349"/>
              <a:ext cx="8690421" cy="53817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FA5D2D-E817-F4C5-9A0D-A12598180D11}"/>
                </a:ext>
              </a:extLst>
            </p:cNvPr>
            <p:cNvSpPr/>
            <p:nvPr/>
          </p:nvSpPr>
          <p:spPr>
            <a:xfrm>
              <a:off x="4171950" y="552450"/>
              <a:ext cx="495300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3E485E-EE64-4DEF-A7A0-FA835EF57557}"/>
                </a:ext>
              </a:extLst>
            </p:cNvPr>
            <p:cNvSpPr/>
            <p:nvPr/>
          </p:nvSpPr>
          <p:spPr>
            <a:xfrm>
              <a:off x="9952793" y="552450"/>
              <a:ext cx="495300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48C9FD-8516-F440-22FD-F2E9E3506804}"/>
                </a:ext>
              </a:extLst>
            </p:cNvPr>
            <p:cNvSpPr/>
            <p:nvPr/>
          </p:nvSpPr>
          <p:spPr>
            <a:xfrm>
              <a:off x="4178423" y="3453681"/>
              <a:ext cx="495300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D914D7-B2CF-FDD5-2E19-000F8EF41669}"/>
                </a:ext>
              </a:extLst>
            </p:cNvPr>
            <p:cNvSpPr/>
            <p:nvPr/>
          </p:nvSpPr>
          <p:spPr>
            <a:xfrm>
              <a:off x="9952793" y="3455634"/>
              <a:ext cx="495300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4610C-D116-6372-D703-0D2F44112075}"/>
              </a:ext>
            </a:extLst>
          </p:cNvPr>
          <p:cNvGrpSpPr/>
          <p:nvPr/>
        </p:nvGrpSpPr>
        <p:grpSpPr>
          <a:xfrm rot="21045811">
            <a:off x="810149" y="951777"/>
            <a:ext cx="10916052" cy="5058753"/>
            <a:chOff x="601400" y="950861"/>
            <a:chExt cx="11427843" cy="53203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65D597-D42B-A5B6-6627-63D9F62EE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7645"/>
            <a:stretch/>
          </p:blipFill>
          <p:spPr>
            <a:xfrm>
              <a:off x="601400" y="950861"/>
              <a:ext cx="11427843" cy="53203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E11328-E6A0-E7A4-C793-CE336C72E83B}"/>
                </a:ext>
              </a:extLst>
            </p:cNvPr>
            <p:cNvSpPr/>
            <p:nvPr/>
          </p:nvSpPr>
          <p:spPr>
            <a:xfrm>
              <a:off x="2734322" y="1109709"/>
              <a:ext cx="488272" cy="11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6B92F9-FF33-E0B1-E76F-AA61332F06BC}"/>
                </a:ext>
              </a:extLst>
            </p:cNvPr>
            <p:cNvSpPr/>
            <p:nvPr/>
          </p:nvSpPr>
          <p:spPr>
            <a:xfrm>
              <a:off x="8444143" y="1109709"/>
              <a:ext cx="488272" cy="11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17CD46-C81B-5B19-8175-409B1FF0D128}"/>
                </a:ext>
              </a:extLst>
            </p:cNvPr>
            <p:cNvSpPr/>
            <p:nvPr/>
          </p:nvSpPr>
          <p:spPr>
            <a:xfrm>
              <a:off x="2734322" y="3768806"/>
              <a:ext cx="488272" cy="11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1508CD-6A0F-3B2B-1C61-09D31B3706A7}"/>
                </a:ext>
              </a:extLst>
            </p:cNvPr>
            <p:cNvSpPr/>
            <p:nvPr/>
          </p:nvSpPr>
          <p:spPr>
            <a:xfrm>
              <a:off x="8444143" y="3768805"/>
              <a:ext cx="488272" cy="11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40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2" y="1965"/>
            <a:ext cx="3808268" cy="2696080"/>
          </a:xfrm>
        </p:spPr>
        <p:txBody>
          <a:bodyPr>
            <a:normAutofit fontScale="90000"/>
          </a:bodyPr>
          <a:lstStyle/>
          <a:p>
            <a:r>
              <a:rPr lang="en-GB" sz="6000">
                <a:solidFill>
                  <a:schemeClr val="bg1"/>
                </a:solidFill>
              </a:rPr>
              <a:t>Attendance by FSM and SIMD report</a:t>
            </a:r>
            <a:endParaRPr lang="en-GB" sz="600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9" name="Picture 249" descr="Chart, bar chart&#10;&#10;Description automatically generated">
            <a:extLst>
              <a:ext uri="{FF2B5EF4-FFF2-40B4-BE49-F238E27FC236}">
                <a16:creationId xmlns:a16="http://schemas.microsoft.com/office/drawing/2014/main" id="{26924A63-AB72-4465-2D92-40607EE46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59340"/>
            <a:ext cx="5098472" cy="39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1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Attendance by FSM and SIMD report</a:t>
            </a:r>
            <a:endParaRPr lang="en-US"/>
          </a:p>
        </p:txBody>
      </p:sp>
      <p:pic>
        <p:nvPicPr>
          <p:cNvPr id="122" name="Picture 122" descr="Chart, bar chart&#10;&#10;Description automatically generated">
            <a:extLst>
              <a:ext uri="{FF2B5EF4-FFF2-40B4-BE49-F238E27FC236}">
                <a16:creationId xmlns:a16="http://schemas.microsoft.com/office/drawing/2014/main" id="{8E0FFEDF-979F-EA37-4B53-51424C5C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222026"/>
            <a:ext cx="4788505" cy="3681691"/>
          </a:xfrm>
          <a:prstGeom prst="rect">
            <a:avLst/>
          </a:prstGeom>
        </p:spPr>
      </p:pic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90980"/>
              </p:ext>
            </p:extLst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4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AF-D123-5A43-82B9-52DE370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Attendance by FSM and SIMD report</a:t>
            </a:r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DB6574-B0DE-F2DE-2B48-D381711AB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Picture 32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6D52F068-B960-E789-BCAD-C39DB288A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091" y="1942542"/>
            <a:ext cx="6691745" cy="44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295FD916BC246BA25EDC580DFBC52" ma:contentTypeVersion="2" ma:contentTypeDescription="Create a new document." ma:contentTypeScope="" ma:versionID="f249d35e55bafaebe61dec221b855870">
  <xsd:schema xmlns:xsd="http://www.w3.org/2001/XMLSchema" xmlns:xs="http://www.w3.org/2001/XMLSchema" xmlns:p="http://schemas.microsoft.com/office/2006/metadata/properties" xmlns:ns2="5482b840-651b-41b8-803d-c7beba1a374d" targetNamespace="http://schemas.microsoft.com/office/2006/metadata/properties" ma:root="true" ma:fieldsID="81396d9f227a3df0d50fc562eb4f6d9d" ns2:_="">
    <xsd:import namespace="5482b840-651b-41b8-803d-c7beba1a37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b840-651b-41b8-803d-c7beba1a3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809EE-7D13-4F26-8B01-BF5D6BACB745}">
  <ds:schemaRefs>
    <ds:schemaRef ds:uri="5482b840-651b-41b8-803d-c7beba1a37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DC779B-3CE5-43A8-9586-CA5D7BE644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0865C2-3DB8-4388-9243-CE421A99DC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Accessing and Analysing Attendance Data</vt:lpstr>
      <vt:lpstr>Attendance Data Matters</vt:lpstr>
      <vt:lpstr>Seemis Reports  Clackmannanshire</vt:lpstr>
      <vt:lpstr>Seemis Reports  Clackmannanshire</vt:lpstr>
      <vt:lpstr>Stirling Council Michaela MacDonald</vt:lpstr>
      <vt:lpstr>Seemis BI Attendance Reports</vt:lpstr>
      <vt:lpstr>Attendance by FSM and SIMD report</vt:lpstr>
      <vt:lpstr>Attendance by FSM and SIMD report</vt:lpstr>
      <vt:lpstr>Attendance by FSM and SIMD report</vt:lpstr>
      <vt:lpstr>Attendance by FSM and SIMD report</vt:lpstr>
      <vt:lpstr>Attendance by FSM and SIMD report</vt:lpstr>
      <vt:lpstr>Falkirk Kimberly Robinson</vt:lpstr>
      <vt:lpstr>Falkirk Kimberly Robinson</vt:lpstr>
      <vt:lpstr>Falkirk Kimberly Robinson</vt:lpstr>
      <vt:lpstr>West Lothian Barry Speedie</vt:lpstr>
      <vt:lpstr>West Lothian Barry Speedie</vt:lpstr>
      <vt:lpstr>Discussion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and Analysing Attendance Data</dc:title>
  <dc:creator>Mrs Robinson</dc:creator>
  <cp:revision>109</cp:revision>
  <dcterms:created xsi:type="dcterms:W3CDTF">2023-03-02T10:24:59Z</dcterms:created>
  <dcterms:modified xsi:type="dcterms:W3CDTF">2023-03-24T10:15:14Z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0x0101007BC295FD916BC246BA25EDC580DFBC52</vt:lpwstr>
  </property>
</Properties>
</file>