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31369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155161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120184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85774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134953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E1949E-C18E-4823-9336-C49938B932E7}"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81030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E1949E-C18E-4823-9336-C49938B932E7}" type="datetimeFigureOut">
              <a:rPr lang="en-GB" smtClean="0"/>
              <a:t>30/11/2022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10631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E1949E-C18E-4823-9336-C49938B932E7}" type="datetimeFigureOut">
              <a:rPr lang="en-GB" smtClean="0"/>
              <a:t>30/11/2022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76850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1949E-C18E-4823-9336-C49938B932E7}" type="datetimeFigureOut">
              <a:rPr lang="en-GB" smtClean="0"/>
              <a:t>30/11/2022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202945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E1949E-C18E-4823-9336-C49938B932E7}"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261442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E1949E-C18E-4823-9336-C49938B932E7}"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815741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1949E-C18E-4823-9336-C49938B932E7}" type="datetimeFigureOut">
              <a:rPr lang="en-GB" smtClean="0"/>
              <a:t>30/11/2022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BF60B-70B7-41E8-8E22-92A94B22E479}" type="slidenum">
              <a:rPr lang="en-GB" smtClean="0"/>
              <a:t>‹#›</a:t>
            </a:fld>
            <a:endParaRPr lang="en-GB"/>
          </a:p>
        </p:txBody>
      </p:sp>
    </p:spTree>
    <p:extLst>
      <p:ext uri="{BB962C8B-B14F-4D97-AF65-F5344CB8AC3E}">
        <p14:creationId xmlns:p14="http://schemas.microsoft.com/office/powerpoint/2010/main" val="394281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8.jpeg"/><Relationship Id="rId4" Type="http://schemas.openxmlformats.org/officeDocument/2006/relationships/image" Target="../media/image12.jpeg"/><Relationship Id="rId9" Type="http://schemas.openxmlformats.org/officeDocument/2006/relationships/image" Target="../media/image17.jpeg"/></Relationships>
</file>

<file path=ppt/slides/_rels/slide4.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10" Type="http://schemas.openxmlformats.org/officeDocument/2006/relationships/image" Target="../media/image26.jpeg"/><Relationship Id="rId4" Type="http://schemas.openxmlformats.org/officeDocument/2006/relationships/image" Target="../media/image20.jpeg"/><Relationship Id="rId9" Type="http://schemas.openxmlformats.org/officeDocument/2006/relationships/image" Target="../media/image25.jpeg"/></Relationships>
</file>

<file path=ppt/slides/_rels/slide5.xml.rels><?xml version="1.0" encoding="UTF-8" standalone="yes"?>
<Relationships xmlns="http://schemas.openxmlformats.org/package/2006/relationships"><Relationship Id="rId2" Type="http://schemas.openxmlformats.org/officeDocument/2006/relationships/hyperlink" Target="https://schoolavoidance.org/school-avoidance-1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3345"/>
            <a:ext cx="9144000" cy="739054"/>
          </a:xfrm>
        </p:spPr>
        <p:txBody>
          <a:bodyPr>
            <a:normAutofit fontScale="90000"/>
          </a:bodyPr>
          <a:lstStyle/>
          <a:p>
            <a:r>
              <a:rPr lang="en-GB" dirty="0"/>
              <a:t>SRAS-R </a:t>
            </a:r>
            <a:r>
              <a:rPr lang="en-GB" dirty="0" smtClean="0"/>
              <a:t>Instructions </a:t>
            </a:r>
            <a:r>
              <a:rPr lang="en-GB" sz="1600" b="1" dirty="0" smtClean="0"/>
              <a:t>(ASN and Early Level)</a:t>
            </a:r>
            <a:endParaRPr lang="en-GB" sz="1600" b="1" dirty="0"/>
          </a:p>
        </p:txBody>
      </p:sp>
      <p:sp>
        <p:nvSpPr>
          <p:cNvPr id="3" name="Subtitle 2"/>
          <p:cNvSpPr>
            <a:spLocks noGrp="1"/>
          </p:cNvSpPr>
          <p:nvPr>
            <p:ph type="subTitle" idx="1"/>
          </p:nvPr>
        </p:nvSpPr>
        <p:spPr>
          <a:xfrm>
            <a:off x="517236" y="1283710"/>
            <a:ext cx="11259128" cy="1655762"/>
          </a:xfrm>
        </p:spPr>
        <p:txBody>
          <a:bodyPr>
            <a:normAutofit fontScale="25000" lnSpcReduction="20000"/>
          </a:bodyPr>
          <a:lstStyle/>
          <a:p>
            <a:pPr algn="l"/>
            <a:r>
              <a:rPr lang="en-GB" sz="7200" b="1" dirty="0"/>
              <a:t>This card sort activity, based on the School Refusal Assessment Scale developed by Kearney (2002), has been amended from a resource devised </a:t>
            </a:r>
            <a:r>
              <a:rPr lang="en-GB" sz="7200" b="1" dirty="0" smtClean="0"/>
              <a:t>by Sheffield </a:t>
            </a:r>
            <a:r>
              <a:rPr lang="en-GB" sz="7200" b="1" dirty="0"/>
              <a:t>EPS as a tool to support staff to develop a greater understanding of a young person’s school avoidance. The 24 statements are colour-coded by the function of behaviour identified by Kearney and Silverman (1990). By asking a child or young person to sort the statements or by talking about each one, supporting adults may find that using the cards can encourage an understanding of the function of the school avoidance behaviour. Depending on the needs of the child or young person please explore the resource with appropriate support. </a:t>
            </a:r>
            <a:r>
              <a:rPr lang="en-GB" sz="7200" b="1" dirty="0" err="1"/>
              <a:t>eg</a:t>
            </a:r>
            <a:r>
              <a:rPr lang="en-GB" sz="7200" b="1" dirty="0"/>
              <a:t> reading the questions aloud, or extra explanations to help with processing the statements. Ask the CYP to drag the statements into one of the three groups, shown at the top of each screen  (A bit like me, most like me and least like me) If the CYP is comfortable, discuss the statements to help build a richer picture. Once the cards have been sorted you will be able to see which behaviour is driving the avoidance, consider the results from the parent/carer SRAS-R survey and work collaboratively to ascertain how this information can assist with research-based tailored interventions. This tool can be used with early level primary children or with ASN pupils who would find this appropriate. </a:t>
            </a:r>
            <a:r>
              <a:rPr lang="en-GB" sz="7200" b="1" dirty="0" smtClean="0"/>
              <a:t>(In order that the ‘sticky notes ‘ can be moved please leave the </a:t>
            </a:r>
            <a:r>
              <a:rPr lang="en-GB" sz="7200" b="1" dirty="0" err="1" smtClean="0"/>
              <a:t>Powerpoint</a:t>
            </a:r>
            <a:r>
              <a:rPr lang="en-GB" sz="7200" b="1" dirty="0" smtClean="0"/>
              <a:t> in edit mode)</a:t>
            </a:r>
            <a:endParaRPr lang="en-GB" sz="7200" b="1" dirty="0" smtClean="0"/>
          </a:p>
          <a:p>
            <a:pPr algn="l"/>
            <a:endParaRPr lang="en-GB" b="1" dirty="0"/>
          </a:p>
        </p:txBody>
      </p:sp>
      <p:sp>
        <p:nvSpPr>
          <p:cNvPr id="6" name="Rectangle 5"/>
          <p:cNvSpPr/>
          <p:nvPr/>
        </p:nvSpPr>
        <p:spPr>
          <a:xfrm>
            <a:off x="738909" y="4177145"/>
            <a:ext cx="10815782" cy="21590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 name="Rectangle 3"/>
          <p:cNvSpPr/>
          <p:nvPr/>
        </p:nvSpPr>
        <p:spPr>
          <a:xfrm>
            <a:off x="701964" y="4177145"/>
            <a:ext cx="11074400" cy="2246769"/>
          </a:xfrm>
          <a:prstGeom prst="rect">
            <a:avLst/>
          </a:prstGeom>
        </p:spPr>
        <p:txBody>
          <a:bodyPr wrap="square">
            <a:spAutoFit/>
          </a:bodyPr>
          <a:lstStyle/>
          <a:p>
            <a:r>
              <a:rPr lang="en-GB" sz="1400" b="1" dirty="0">
                <a:solidFill>
                  <a:srgbClr val="000000"/>
                </a:solidFill>
                <a:latin typeface="Yu Gothic UI Light" panose="020B0300000000000000" pitchFamily="34" charset="-128"/>
              </a:rPr>
              <a:t>Colour Coding- Each card has a coloured border which corresponds to one of four different categories of causes. Two are negative </a:t>
            </a:r>
            <a:r>
              <a:rPr lang="en-GB" sz="1400" b="1" dirty="0" err="1">
                <a:solidFill>
                  <a:srgbClr val="000000"/>
                </a:solidFill>
                <a:latin typeface="Yu Gothic UI Light" panose="020B0300000000000000" pitchFamily="34" charset="-128"/>
              </a:rPr>
              <a:t>reinforcers</a:t>
            </a:r>
            <a:r>
              <a:rPr lang="en-GB" sz="1400" b="1" dirty="0">
                <a:solidFill>
                  <a:srgbClr val="000000"/>
                </a:solidFill>
                <a:latin typeface="Yu Gothic UI Light" panose="020B0300000000000000" pitchFamily="34" charset="-128"/>
              </a:rPr>
              <a:t> of absence and two are positive. </a:t>
            </a:r>
          </a:p>
          <a:p>
            <a:r>
              <a:rPr lang="en-GB" sz="1400" b="1" dirty="0">
                <a:solidFill>
                  <a:srgbClr val="0000FF"/>
                </a:solidFill>
                <a:latin typeface="Yu Gothic UI Light" panose="020B0300000000000000" pitchFamily="34" charset="-128"/>
              </a:rPr>
              <a:t>Blue</a:t>
            </a:r>
            <a:r>
              <a:rPr lang="en-GB" sz="1400" b="1" dirty="0">
                <a:solidFill>
                  <a:srgbClr val="000000"/>
                </a:solidFill>
                <a:latin typeface="Yu Gothic UI Light" panose="020B0300000000000000" pitchFamily="34" charset="-128"/>
              </a:rPr>
              <a:t>, Function 1: To avoid something or situations that elicits negative feelings or high levels of stress or anxiety (</a:t>
            </a:r>
            <a:r>
              <a:rPr lang="en-GB" sz="1400" b="1" dirty="0" err="1">
                <a:solidFill>
                  <a:srgbClr val="000000"/>
                </a:solidFill>
                <a:latin typeface="Yu Gothic UI Light" panose="020B0300000000000000" pitchFamily="34" charset="-128"/>
              </a:rPr>
              <a:t>e.g.fear</a:t>
            </a:r>
            <a:r>
              <a:rPr lang="en-GB" sz="1400" b="1" dirty="0">
                <a:solidFill>
                  <a:srgbClr val="000000"/>
                </a:solidFill>
                <a:latin typeface="Yu Gothic UI Light" panose="020B0300000000000000" pitchFamily="34" charset="-128"/>
              </a:rPr>
              <a:t> of the toilets; the noise in the playground; lots of people moving all together in the corridors between classes, tests/ exams)</a:t>
            </a:r>
          </a:p>
          <a:p>
            <a:r>
              <a:rPr lang="en-GB" sz="1400" b="1" dirty="0">
                <a:solidFill>
                  <a:srgbClr val="FF0000"/>
                </a:solidFill>
                <a:latin typeface="Yu Gothic UI Light" panose="020B0300000000000000" pitchFamily="34" charset="-128"/>
              </a:rPr>
              <a:t>Red,</a:t>
            </a:r>
            <a:r>
              <a:rPr lang="en-GB" sz="1400" b="1" dirty="0">
                <a:solidFill>
                  <a:srgbClr val="000000"/>
                </a:solidFill>
                <a:latin typeface="Yu Gothic UI Light" panose="020B0300000000000000" pitchFamily="34" charset="-128"/>
              </a:rPr>
              <a:t> Function 2: To escape difficult social situations (e.g. feeling left out at playtime, reading out loud in class or other public speaking/group task, working as part of a group)</a:t>
            </a:r>
          </a:p>
          <a:p>
            <a:r>
              <a:rPr lang="en-GB" sz="1400" b="1" dirty="0">
                <a:solidFill>
                  <a:srgbClr val="009300"/>
                </a:solidFill>
                <a:latin typeface="Yu Gothic UI Light" panose="020B0300000000000000" pitchFamily="34" charset="-128"/>
              </a:rPr>
              <a:t>Green</a:t>
            </a:r>
            <a:r>
              <a:rPr lang="en-GB" sz="1400" b="1" dirty="0">
                <a:solidFill>
                  <a:srgbClr val="000000"/>
                </a:solidFill>
                <a:latin typeface="Yu Gothic UI Light" panose="020B0300000000000000" pitchFamily="34" charset="-128"/>
              </a:rPr>
              <a:t>, Function 3: To get attention from or spend more time with significant others at home (e.g. change in family dynamic, concerned about the well-being of parent)</a:t>
            </a:r>
          </a:p>
          <a:p>
            <a:r>
              <a:rPr lang="en-GB" sz="1400" b="1" dirty="0">
                <a:solidFill>
                  <a:srgbClr val="FFFF00"/>
                </a:solidFill>
                <a:latin typeface="Yu Gothic UI Light" panose="020B0300000000000000" pitchFamily="34" charset="-128"/>
              </a:rPr>
              <a:t>Yellow,</a:t>
            </a:r>
            <a:r>
              <a:rPr lang="en-GB" sz="1400" b="1" dirty="0">
                <a:solidFill>
                  <a:srgbClr val="000000"/>
                </a:solidFill>
                <a:latin typeface="Yu Gothic UI Light" panose="020B0300000000000000" pitchFamily="34" charset="-128"/>
              </a:rPr>
              <a:t> Function 4: To spend more time out of school as it is more fun or stimulating (e.g. watch </a:t>
            </a:r>
            <a:r>
              <a:rPr lang="en-GB" sz="1400" b="1" dirty="0" err="1">
                <a:solidFill>
                  <a:srgbClr val="000000"/>
                </a:solidFill>
                <a:latin typeface="Yu Gothic UI Light" panose="020B0300000000000000" pitchFamily="34" charset="-128"/>
              </a:rPr>
              <a:t>tv</a:t>
            </a:r>
            <a:r>
              <a:rPr lang="en-GB" sz="1400" b="1" dirty="0">
                <a:solidFill>
                  <a:srgbClr val="000000"/>
                </a:solidFill>
                <a:latin typeface="Yu Gothic UI Light" panose="020B0300000000000000" pitchFamily="34" charset="-128"/>
              </a:rPr>
              <a:t>, go shopping, play computer games, hang out with friends).</a:t>
            </a:r>
          </a:p>
        </p:txBody>
      </p:sp>
    </p:spTree>
    <p:extLst>
      <p:ext uri="{BB962C8B-B14F-4D97-AF65-F5344CB8AC3E}">
        <p14:creationId xmlns:p14="http://schemas.microsoft.com/office/powerpoint/2010/main" val="3234038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472" y="198148"/>
            <a:ext cx="10515600" cy="1325563"/>
          </a:xfrm>
        </p:spPr>
        <p:txBody>
          <a:bodyPr>
            <a:normAutofit fontScale="90000"/>
          </a:bodyPr>
          <a:lstStyle/>
          <a:p>
            <a:r>
              <a:rPr lang="en-GB" dirty="0">
                <a:latin typeface="SassoonCRInfant" panose="02010503020300020003" pitchFamily="2" charset="0"/>
              </a:rPr>
              <a:t>Most like me </a:t>
            </a:r>
            <a:r>
              <a:rPr lang="en-GB" dirty="0" smtClean="0">
                <a:latin typeface="SassoonCRInfant" panose="02010503020300020003" pitchFamily="2" charset="0"/>
              </a:rPr>
              <a:t>     A </a:t>
            </a:r>
            <a:r>
              <a:rPr lang="en-GB" dirty="0">
                <a:latin typeface="SassoonCRInfant" panose="02010503020300020003" pitchFamily="2" charset="0"/>
              </a:rPr>
              <a:t>bit like </a:t>
            </a:r>
            <a:r>
              <a:rPr lang="en-GB" dirty="0" smtClean="0">
                <a:latin typeface="SassoonCRInfant" panose="02010503020300020003" pitchFamily="2" charset="0"/>
              </a:rPr>
              <a:t>me       Not </a:t>
            </a:r>
            <a:r>
              <a:rPr lang="en-GB" dirty="0">
                <a:latin typeface="SassoonCRInfant" panose="02010503020300020003" pitchFamily="2" charset="0"/>
              </a:rPr>
              <a:t>like me</a:t>
            </a:r>
            <a:br>
              <a:rPr lang="en-GB" dirty="0">
                <a:latin typeface="SassoonCRInfant" panose="02010503020300020003" pitchFamily="2" charset="0"/>
              </a:rPr>
            </a:br>
            <a:endParaRPr lang="en-GB" dirty="0">
              <a:latin typeface="SassoonCRInfant" panose="02010503020300020003" pitchFamily="2"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0800000">
            <a:off x="1604161" y="660472"/>
            <a:ext cx="919524" cy="919524"/>
          </a:xfrm>
        </p:spPr>
      </p:pic>
      <p:pic>
        <p:nvPicPr>
          <p:cNvPr id="6"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5169" y="716757"/>
            <a:ext cx="919524" cy="919524"/>
          </a:xfrm>
          <a:prstGeom prst="rect">
            <a:avLst/>
          </a:prstGeom>
        </p:spPr>
      </p:pic>
      <p:pic>
        <p:nvPicPr>
          <p:cNvPr id="7"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213422" y="660472"/>
            <a:ext cx="919524" cy="919524"/>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0" cy="6836462"/>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28" y="5600123"/>
            <a:ext cx="1173064" cy="1159940"/>
          </a:xfrm>
          <a:prstGeom prst="rect">
            <a:avLst/>
          </a:prstGeom>
        </p:spPr>
      </p:pic>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0261" y="5561436"/>
            <a:ext cx="1184620" cy="1159940"/>
          </a:xfrm>
          <a:prstGeom prst="rect">
            <a:avLst/>
          </a:prstGeom>
        </p:spPr>
      </p:pic>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61287" y="5568751"/>
            <a:ext cx="1250990" cy="1230000"/>
          </a:xfrm>
          <a:prstGeom prst="rect">
            <a:avLst/>
          </a:prstGeom>
        </p:spPr>
      </p:pic>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04585" y="5622257"/>
            <a:ext cx="1248673" cy="1176493"/>
          </a:xfrm>
          <a:prstGeom prst="rect">
            <a:avLst/>
          </a:prstGeom>
        </p:spPr>
      </p:pic>
      <p:pic>
        <p:nvPicPr>
          <p:cNvPr id="32" name="Picture 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833124" y="5561436"/>
            <a:ext cx="1317988" cy="1237314"/>
          </a:xfrm>
          <a:prstGeom prst="rect">
            <a:avLst/>
          </a:prstGeom>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58683" y="5562584"/>
            <a:ext cx="1308386" cy="1236168"/>
          </a:xfrm>
          <a:prstGeom prst="rect">
            <a:avLst/>
          </a:prstGeom>
        </p:spPr>
      </p:pic>
      <p:pic>
        <p:nvPicPr>
          <p:cNvPr id="34" name="Picture 3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04053" y="5562584"/>
            <a:ext cx="1334878" cy="1236168"/>
          </a:xfrm>
          <a:prstGeom prst="rect">
            <a:avLst/>
          </a:prstGeom>
        </p:spPr>
      </p:pic>
      <p:pic>
        <p:nvPicPr>
          <p:cNvPr id="35" name="Picture 3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24458" y="5562583"/>
            <a:ext cx="1255193" cy="1236167"/>
          </a:xfrm>
          <a:prstGeom prst="rect">
            <a:avLst/>
          </a:prstGeom>
        </p:spPr>
      </p:pic>
    </p:spTree>
    <p:extLst>
      <p:ext uri="{BB962C8B-B14F-4D97-AF65-F5344CB8AC3E}">
        <p14:creationId xmlns:p14="http://schemas.microsoft.com/office/powerpoint/2010/main" val="495908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36462"/>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5562" y="5274839"/>
            <a:ext cx="1462546" cy="1475913"/>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757" y="5325263"/>
            <a:ext cx="1344085" cy="1354267"/>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5983" y="5320075"/>
            <a:ext cx="1410158" cy="139140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91322" y="5293312"/>
            <a:ext cx="1418170" cy="141817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72705" y="5293313"/>
            <a:ext cx="1420609" cy="1418169"/>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91867" y="5325263"/>
            <a:ext cx="1348569" cy="1354267"/>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14329" y="5320074"/>
            <a:ext cx="1415152" cy="1391408"/>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994503" y="5320074"/>
            <a:ext cx="1415630" cy="1426445"/>
          </a:xfrm>
          <a:prstGeom prst="rect">
            <a:avLst/>
          </a:prstGeom>
        </p:spPr>
      </p:pic>
    </p:spTree>
    <p:extLst>
      <p:ext uri="{BB962C8B-B14F-4D97-AF65-F5344CB8AC3E}">
        <p14:creationId xmlns:p14="http://schemas.microsoft.com/office/powerpoint/2010/main" val="1233480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91" y="0"/>
            <a:ext cx="12118109" cy="6836462"/>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0533" y="5337390"/>
            <a:ext cx="1437140" cy="1430101"/>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26206" y="5327277"/>
            <a:ext cx="1440941" cy="1441954"/>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83283" y="5347001"/>
            <a:ext cx="1398750" cy="1430101"/>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44865" y="5328286"/>
            <a:ext cx="1451308" cy="1448816"/>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18327" y="5317666"/>
            <a:ext cx="1451026" cy="1440214"/>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891" y="5327277"/>
            <a:ext cx="1450109" cy="1440214"/>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78703" y="5298444"/>
            <a:ext cx="1460467" cy="1459436"/>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08853" y="5327277"/>
            <a:ext cx="1459436" cy="1459436"/>
          </a:xfrm>
          <a:prstGeom prst="rect">
            <a:avLst/>
          </a:prstGeom>
        </p:spPr>
      </p:pic>
    </p:spTree>
    <p:extLst>
      <p:ext uri="{BB962C8B-B14F-4D97-AF65-F5344CB8AC3E}">
        <p14:creationId xmlns:p14="http://schemas.microsoft.com/office/powerpoint/2010/main" val="2588160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2"/>
            <a:ext cx="10515600" cy="1325563"/>
          </a:xfrm>
        </p:spPr>
        <p:txBody>
          <a:bodyPr/>
          <a:lstStyle/>
          <a:p>
            <a:pPr algn="ctr"/>
            <a:r>
              <a:rPr lang="en-GB" dirty="0"/>
              <a:t>SRAS-R Scoring Information</a:t>
            </a:r>
          </a:p>
        </p:txBody>
      </p:sp>
      <p:sp>
        <p:nvSpPr>
          <p:cNvPr id="5" name="Rectangle 4"/>
          <p:cNvSpPr/>
          <p:nvPr/>
        </p:nvSpPr>
        <p:spPr>
          <a:xfrm>
            <a:off x="539172" y="2087418"/>
            <a:ext cx="11000510" cy="25954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539172" y="1524000"/>
            <a:ext cx="11113655" cy="5172364"/>
          </a:xfrm>
        </p:spPr>
        <p:txBody>
          <a:bodyPr>
            <a:normAutofit/>
          </a:bodyPr>
          <a:lstStyle/>
          <a:p>
            <a:pPr marL="0" indent="0" algn="ctr">
              <a:buNone/>
            </a:pPr>
            <a:r>
              <a:rPr lang="en-GB" sz="1400" b="1" dirty="0"/>
              <a:t>Please see below for instructions on how to score the child or young person's responses to the </a:t>
            </a:r>
            <a:r>
              <a:rPr lang="en-GB" sz="1400" b="1" dirty="0" smtClean="0"/>
              <a:t>previous </a:t>
            </a:r>
            <a:r>
              <a:rPr lang="en-GB" sz="1400" b="1" dirty="0"/>
              <a:t>statements. </a:t>
            </a:r>
            <a:endParaRPr lang="en-GB" sz="1400" b="1" dirty="0" smtClean="0"/>
          </a:p>
          <a:p>
            <a:pPr marL="0" indent="0" algn="ctr">
              <a:buNone/>
            </a:pPr>
            <a:endParaRPr lang="en-GB" sz="1400" b="1" dirty="0" smtClean="0"/>
          </a:p>
          <a:p>
            <a:pPr marL="0" indent="0">
              <a:buNone/>
            </a:pPr>
            <a:r>
              <a:rPr lang="en-GB" sz="1400" b="1" dirty="0" smtClean="0"/>
              <a:t>Colour </a:t>
            </a:r>
            <a:r>
              <a:rPr lang="en-GB" sz="1400" b="1" dirty="0"/>
              <a:t>Coding- Each card has a coloured border which corresponds to one of four different categories of causes. Two are negative </a:t>
            </a:r>
            <a:r>
              <a:rPr lang="en-GB" sz="1400" b="1" dirty="0" err="1"/>
              <a:t>reinforcers</a:t>
            </a:r>
            <a:r>
              <a:rPr lang="en-GB" sz="1400" b="1" dirty="0"/>
              <a:t> of absence and two are positive. </a:t>
            </a:r>
          </a:p>
          <a:p>
            <a:pPr marL="0" indent="0">
              <a:buNone/>
            </a:pPr>
            <a:r>
              <a:rPr lang="en-GB" sz="1400" b="1" dirty="0">
                <a:solidFill>
                  <a:srgbClr val="00B0F0"/>
                </a:solidFill>
              </a:rPr>
              <a:t>Blue</a:t>
            </a:r>
            <a:r>
              <a:rPr lang="en-GB" sz="1400" b="1" dirty="0"/>
              <a:t>, Function 1: To avoid something or situations that elicits negative feelings or high levels of stress or anxiety (</a:t>
            </a:r>
            <a:r>
              <a:rPr lang="en-GB" sz="1400" b="1" dirty="0" err="1"/>
              <a:t>e.g.fear</a:t>
            </a:r>
            <a:r>
              <a:rPr lang="en-GB" sz="1400" b="1" dirty="0"/>
              <a:t> of the toilets; the noise in the playground; lots of people moving all together in the corridors between classes, tests/ exams)</a:t>
            </a:r>
          </a:p>
          <a:p>
            <a:pPr marL="0" indent="0">
              <a:buNone/>
            </a:pPr>
            <a:r>
              <a:rPr lang="en-GB" sz="1400" b="1" dirty="0">
                <a:solidFill>
                  <a:srgbClr val="FF0000"/>
                </a:solidFill>
              </a:rPr>
              <a:t>Red</a:t>
            </a:r>
            <a:r>
              <a:rPr lang="en-GB" sz="1400" b="1" dirty="0"/>
              <a:t>, Function 2: To escape difficult social situations (e.g. feeling left out at playtime, reading out loud in class or other public speaking/group task, working as part of a group)</a:t>
            </a:r>
          </a:p>
          <a:p>
            <a:pPr marL="0" indent="0">
              <a:buNone/>
            </a:pPr>
            <a:r>
              <a:rPr lang="en-GB" sz="1400" b="1" dirty="0">
                <a:solidFill>
                  <a:srgbClr val="00B050"/>
                </a:solidFill>
              </a:rPr>
              <a:t>Green</a:t>
            </a:r>
            <a:r>
              <a:rPr lang="en-GB" sz="1400" b="1" dirty="0"/>
              <a:t>, Function 3: To get attention from or spend more time with significant others at home (e.g. change in family dynamic, concerned about the well-being of parent)</a:t>
            </a:r>
          </a:p>
          <a:p>
            <a:pPr marL="0" indent="0">
              <a:buNone/>
            </a:pPr>
            <a:r>
              <a:rPr lang="en-GB" sz="1400" b="1" dirty="0">
                <a:solidFill>
                  <a:srgbClr val="FFFF00"/>
                </a:solidFill>
              </a:rPr>
              <a:t>Yellow, </a:t>
            </a:r>
            <a:r>
              <a:rPr lang="en-GB" sz="1400" b="1" dirty="0"/>
              <a:t>Function 4: To spend more time out of school as it is more fun or stimulating (e.g. watch </a:t>
            </a:r>
            <a:r>
              <a:rPr lang="en-GB" sz="1400" b="1" dirty="0" err="1"/>
              <a:t>tv</a:t>
            </a:r>
            <a:r>
              <a:rPr lang="en-GB" sz="1400" b="1" dirty="0"/>
              <a:t>, go shopping, play computer games, hang out with friends).</a:t>
            </a:r>
          </a:p>
          <a:p>
            <a:pPr marL="0" indent="0">
              <a:buNone/>
            </a:pPr>
            <a:endParaRPr lang="en-GB" sz="1500" b="1" dirty="0" smtClean="0"/>
          </a:p>
          <a:p>
            <a:pPr marL="0" indent="0">
              <a:buNone/>
            </a:pPr>
            <a:endParaRPr lang="en-GB" sz="1500" b="1" dirty="0"/>
          </a:p>
          <a:p>
            <a:pPr marL="0" indent="0">
              <a:buNone/>
            </a:pPr>
            <a:r>
              <a:rPr lang="en-GB" sz="1500" b="1" dirty="0" smtClean="0"/>
              <a:t>Please </a:t>
            </a:r>
            <a:r>
              <a:rPr lang="en-GB" sz="1500" b="1" dirty="0"/>
              <a:t>look to see which colour is predominant in the CYP's responses then you will be able to </a:t>
            </a:r>
            <a:r>
              <a:rPr lang="en-GB" sz="1500" b="1" dirty="0" smtClean="0"/>
              <a:t>choose </a:t>
            </a:r>
            <a:r>
              <a:rPr lang="en-GB" sz="1500" b="1" dirty="0"/>
              <a:t>which category of behaviour is driving the avoidance. Consideration must also be given to the scoring of the parental/carer survey. This information can then assist with the selection of research-based tailored interventions. Please click on the </a:t>
            </a:r>
            <a:r>
              <a:rPr lang="en-GB" sz="1500" b="1" dirty="0" smtClean="0"/>
              <a:t>link </a:t>
            </a:r>
            <a:r>
              <a:rPr lang="en-GB" sz="1500" b="1" dirty="0"/>
              <a:t>below for access to the parental survey. (and </a:t>
            </a:r>
            <a:r>
              <a:rPr lang="en-GB" sz="1500" b="1" dirty="0" smtClean="0"/>
              <a:t>for the </a:t>
            </a:r>
            <a:r>
              <a:rPr lang="en-GB" sz="1500" b="1" dirty="0"/>
              <a:t>original CYP survey)</a:t>
            </a:r>
          </a:p>
          <a:p>
            <a:pPr marL="0" indent="0" algn="ctr">
              <a:buNone/>
            </a:pPr>
            <a:r>
              <a:rPr lang="en-GB" sz="1600" dirty="0">
                <a:hlinkClick r:id="rId2"/>
              </a:rPr>
              <a:t>https://schoolavoidance.org/school-avoidance-101</a:t>
            </a:r>
            <a:r>
              <a:rPr lang="en-GB" sz="1600" dirty="0" smtClean="0">
                <a:hlinkClick r:id="rId2"/>
              </a:rPr>
              <a:t>/</a:t>
            </a:r>
            <a:endParaRPr lang="en-GB" sz="1600" dirty="0" smtClean="0"/>
          </a:p>
          <a:p>
            <a:pPr marL="0" indent="0" algn="ctr">
              <a:buNone/>
            </a:pPr>
            <a:endParaRPr lang="en-GB" dirty="0" smtClean="0"/>
          </a:p>
          <a:p>
            <a:pPr marL="0" indent="0" algn="ctr">
              <a:buNone/>
            </a:pPr>
            <a:endParaRPr lang="en-GB" dirty="0"/>
          </a:p>
        </p:txBody>
      </p:sp>
    </p:spTree>
    <p:extLst>
      <p:ext uri="{BB962C8B-B14F-4D97-AF65-F5344CB8AC3E}">
        <p14:creationId xmlns:p14="http://schemas.microsoft.com/office/powerpoint/2010/main" val="4285703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763</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Yu Gothic UI Light</vt:lpstr>
      <vt:lpstr>Arial</vt:lpstr>
      <vt:lpstr>Calibri</vt:lpstr>
      <vt:lpstr>Calibri Light</vt:lpstr>
      <vt:lpstr>SassoonCRInfant</vt:lpstr>
      <vt:lpstr>Office Theme</vt:lpstr>
      <vt:lpstr>SRAS-R Instructions (ASN and Early Level)</vt:lpstr>
      <vt:lpstr>Most like me      A bit like me       Not like me </vt:lpstr>
      <vt:lpstr>PowerPoint Presentation</vt:lpstr>
      <vt:lpstr>PowerPoint Presentation</vt:lpstr>
      <vt:lpstr>SRAS-R Scoring Information</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SRAS-R Instructions</dc:title>
  <dc:creator>Mrs Bell</dc:creator>
  <cp:lastModifiedBy>Mrs Bell</cp:lastModifiedBy>
  <cp:revision>10</cp:revision>
  <dcterms:created xsi:type="dcterms:W3CDTF">2022-11-25T15:16:45Z</dcterms:created>
  <dcterms:modified xsi:type="dcterms:W3CDTF">2022-11-30T14:06:46Z</dcterms:modified>
</cp:coreProperties>
</file>