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62" r:id="rId6"/>
    <p:sldId id="263" r:id="rId7"/>
    <p:sldId id="258" r:id="rId8"/>
    <p:sldId id="259" r:id="rId9"/>
    <p:sldId id="260" r:id="rId10"/>
    <p:sldId id="261" r:id="rId11"/>
    <p:sldId id="264" r:id="rId12"/>
    <p:sldId id="265" r:id="rId13"/>
    <p:sldId id="2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305240-A263-E9C7-5D5A-4DD7BCCBAA05}" name="Jacqui Ward" initials="JW" userId="S::esjward@glow.gov.uk::91ab980c-3126-45a3-9ae9-465ecd3f155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F5A77"/>
    <a:srgbClr val="94E2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4DF4D-A95A-4218-B310-611C464FAA8F}" v="12" dt="2022-05-12T13:59:26.058"/>
    <p1510:client id="{324266BD-9ABB-48C6-9590-16DBADD4E0A8}" v="9" dt="2022-05-06T15:51:27.578"/>
    <p1510:client id="{42960A39-B677-497F-B6E6-ED5AB1588EFD}" v="236" dt="2022-05-09T13:30:22.261"/>
    <p1510:client id="{4D06BDE1-CBA0-4579-8B9B-FC32F17F3FF2}" v="21" dt="2022-05-06T16:04:58.382"/>
    <p1510:client id="{9AE151E9-F840-441F-ADEB-894AA983269C}" v="66" dt="2022-05-06T15:18:09.421"/>
    <p1510:client id="{DB813071-DB69-4CB8-BC13-92887609E872}" v="78" dt="2022-05-11T15:31:31.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i Ward" userId="S::esjward@glow.gov.uk::91ab980c-3126-45a3-9ae9-465ecd3f1559" providerId="AD" clId="Web-{4D06BDE1-CBA0-4579-8B9B-FC32F17F3FF2}"/>
    <pc:docChg chg="mod modSld">
      <pc:chgData name="Jacqui Ward" userId="S::esjward@glow.gov.uk::91ab980c-3126-45a3-9ae9-465ecd3f1559" providerId="AD" clId="Web-{4D06BDE1-CBA0-4579-8B9B-FC32F17F3FF2}" dt="2022-05-06T16:05:04.601" v="1299"/>
      <pc:docMkLst>
        <pc:docMk/>
      </pc:docMkLst>
      <pc:sldChg chg="modNotes">
        <pc:chgData name="Jacqui Ward" userId="S::esjward@glow.gov.uk::91ab980c-3126-45a3-9ae9-465ecd3f1559" providerId="AD" clId="Web-{4D06BDE1-CBA0-4579-8B9B-FC32F17F3FF2}" dt="2022-05-06T16:04:57.976" v="1298"/>
        <pc:sldMkLst>
          <pc:docMk/>
          <pc:sldMk cId="1048161225" sldId="256"/>
        </pc:sldMkLst>
      </pc:sldChg>
      <pc:sldChg chg="modNotes">
        <pc:chgData name="Jacqui Ward" userId="S::esjward@glow.gov.uk::91ab980c-3126-45a3-9ae9-465ecd3f1559" providerId="AD" clId="Web-{4D06BDE1-CBA0-4579-8B9B-FC32F17F3FF2}" dt="2022-05-06T16:00:21.518" v="773"/>
        <pc:sldMkLst>
          <pc:docMk/>
          <pc:sldMk cId="4177395264" sldId="258"/>
        </pc:sldMkLst>
      </pc:sldChg>
      <pc:sldChg chg="modNotes">
        <pc:chgData name="Jacqui Ward" userId="S::esjward@glow.gov.uk::91ab980c-3126-45a3-9ae9-465ecd3f1559" providerId="AD" clId="Web-{4D06BDE1-CBA0-4579-8B9B-FC32F17F3FF2}" dt="2022-05-06T15:59:40.876" v="719"/>
        <pc:sldMkLst>
          <pc:docMk/>
          <pc:sldMk cId="2132863764" sldId="261"/>
        </pc:sldMkLst>
      </pc:sldChg>
      <pc:sldChg chg="modSp addCm delCm modCm modNotes">
        <pc:chgData name="Jacqui Ward" userId="S::esjward@glow.gov.uk::91ab980c-3126-45a3-9ae9-465ecd3f1559" providerId="AD" clId="Web-{4D06BDE1-CBA0-4579-8B9B-FC32F17F3FF2}" dt="2022-05-06T16:05:04.601" v="1299"/>
        <pc:sldMkLst>
          <pc:docMk/>
          <pc:sldMk cId="3711182213" sldId="262"/>
        </pc:sldMkLst>
        <pc:spChg chg="mod">
          <ac:chgData name="Jacqui Ward" userId="S::esjward@glow.gov.uk::91ab980c-3126-45a3-9ae9-465ecd3f1559" providerId="AD" clId="Web-{4D06BDE1-CBA0-4579-8B9B-FC32F17F3FF2}" dt="2022-05-06T15:55:57.935" v="332" actId="20577"/>
          <ac:spMkLst>
            <pc:docMk/>
            <pc:sldMk cId="3711182213" sldId="262"/>
            <ac:spMk id="3" creationId="{00000000-0000-0000-0000-000000000000}"/>
          </ac:spMkLst>
        </pc:spChg>
      </pc:sldChg>
    </pc:docChg>
  </pc:docChgLst>
  <pc:docChgLst>
    <pc:chgData name="Jacqui Ward" userId="S::esjward@glow.gov.uk::91ab980c-3126-45a3-9ae9-465ecd3f1559" providerId="AD" clId="Web-{324266BD-9ABB-48C6-9590-16DBADD4E0A8}"/>
    <pc:docChg chg="modSld">
      <pc:chgData name="Jacqui Ward" userId="S::esjward@glow.gov.uk::91ab980c-3126-45a3-9ae9-465ecd3f1559" providerId="AD" clId="Web-{324266BD-9ABB-48C6-9590-16DBADD4E0A8}" dt="2022-05-06T15:51:27.578" v="8" actId="20577"/>
      <pc:docMkLst>
        <pc:docMk/>
      </pc:docMkLst>
      <pc:sldChg chg="modSp">
        <pc:chgData name="Jacqui Ward" userId="S::esjward@glow.gov.uk::91ab980c-3126-45a3-9ae9-465ecd3f1559" providerId="AD" clId="Web-{324266BD-9ABB-48C6-9590-16DBADD4E0A8}" dt="2022-05-06T15:51:27.578" v="8" actId="20577"/>
        <pc:sldMkLst>
          <pc:docMk/>
          <pc:sldMk cId="3711182213" sldId="262"/>
        </pc:sldMkLst>
        <pc:spChg chg="mod">
          <ac:chgData name="Jacqui Ward" userId="S::esjward@glow.gov.uk::91ab980c-3126-45a3-9ae9-465ecd3f1559" providerId="AD" clId="Web-{324266BD-9ABB-48C6-9590-16DBADD4E0A8}" dt="2022-05-06T15:51:27.578" v="8" actId="20577"/>
          <ac:spMkLst>
            <pc:docMk/>
            <pc:sldMk cId="3711182213" sldId="262"/>
            <ac:spMk id="3" creationId="{00000000-0000-0000-0000-000000000000}"/>
          </ac:spMkLst>
        </pc:spChg>
      </pc:sldChg>
    </pc:docChg>
  </pc:docChgLst>
  <pc:docChgLst>
    <pc:chgData name="Julie Beckett" userId="S::esjbeckett@glow.gov.uk::68bd2173-208d-4d68-8f96-282cf3ee52b9" providerId="AD" clId="Web-{9AE151E9-F840-441F-ADEB-894AA983269C}"/>
    <pc:docChg chg="modSld">
      <pc:chgData name="Julie Beckett" userId="S::esjbeckett@glow.gov.uk::68bd2173-208d-4d68-8f96-282cf3ee52b9" providerId="AD" clId="Web-{9AE151E9-F840-441F-ADEB-894AA983269C}" dt="2022-05-06T15:18:09.421" v="67" actId="1076"/>
      <pc:docMkLst>
        <pc:docMk/>
      </pc:docMkLst>
      <pc:sldChg chg="modSp">
        <pc:chgData name="Julie Beckett" userId="S::esjbeckett@glow.gov.uk::68bd2173-208d-4d68-8f96-282cf3ee52b9" providerId="AD" clId="Web-{9AE151E9-F840-441F-ADEB-894AA983269C}" dt="2022-05-06T15:18:09.421" v="67" actId="1076"/>
        <pc:sldMkLst>
          <pc:docMk/>
          <pc:sldMk cId="4018078440" sldId="259"/>
        </pc:sldMkLst>
        <pc:spChg chg="mod">
          <ac:chgData name="Julie Beckett" userId="S::esjbeckett@glow.gov.uk::68bd2173-208d-4d68-8f96-282cf3ee52b9" providerId="AD" clId="Web-{9AE151E9-F840-441F-ADEB-894AA983269C}" dt="2022-05-06T15:18:06.577" v="66" actId="14100"/>
          <ac:spMkLst>
            <pc:docMk/>
            <pc:sldMk cId="4018078440" sldId="259"/>
            <ac:spMk id="3" creationId="{00000000-0000-0000-0000-000000000000}"/>
          </ac:spMkLst>
        </pc:spChg>
        <pc:picChg chg="mod">
          <ac:chgData name="Julie Beckett" userId="S::esjbeckett@glow.gov.uk::68bd2173-208d-4d68-8f96-282cf3ee52b9" providerId="AD" clId="Web-{9AE151E9-F840-441F-ADEB-894AA983269C}" dt="2022-05-06T15:18:09.421" v="67" actId="1076"/>
          <ac:picMkLst>
            <pc:docMk/>
            <pc:sldMk cId="4018078440" sldId="259"/>
            <ac:picMk id="5" creationId="{00000000-0000-0000-0000-000000000000}"/>
          </ac:picMkLst>
        </pc:picChg>
      </pc:sldChg>
      <pc:sldChg chg="modSp">
        <pc:chgData name="Julie Beckett" userId="S::esjbeckett@glow.gov.uk::68bd2173-208d-4d68-8f96-282cf3ee52b9" providerId="AD" clId="Web-{9AE151E9-F840-441F-ADEB-894AA983269C}" dt="2022-05-06T15:17:21.186" v="58" actId="20577"/>
        <pc:sldMkLst>
          <pc:docMk/>
          <pc:sldMk cId="3711182213" sldId="262"/>
        </pc:sldMkLst>
        <pc:spChg chg="mod">
          <ac:chgData name="Julie Beckett" userId="S::esjbeckett@glow.gov.uk::68bd2173-208d-4d68-8f96-282cf3ee52b9" providerId="AD" clId="Web-{9AE151E9-F840-441F-ADEB-894AA983269C}" dt="2022-05-06T15:14:22.276" v="14" actId="20577"/>
          <ac:spMkLst>
            <pc:docMk/>
            <pc:sldMk cId="3711182213" sldId="262"/>
            <ac:spMk id="2" creationId="{00000000-0000-0000-0000-000000000000}"/>
          </ac:spMkLst>
        </pc:spChg>
        <pc:spChg chg="mod">
          <ac:chgData name="Julie Beckett" userId="S::esjbeckett@glow.gov.uk::68bd2173-208d-4d68-8f96-282cf3ee52b9" providerId="AD" clId="Web-{9AE151E9-F840-441F-ADEB-894AA983269C}" dt="2022-05-06T15:17:21.186" v="58" actId="20577"/>
          <ac:spMkLst>
            <pc:docMk/>
            <pc:sldMk cId="3711182213" sldId="262"/>
            <ac:spMk id="3" creationId="{00000000-0000-0000-0000-000000000000}"/>
          </ac:spMkLst>
        </pc:spChg>
      </pc:sldChg>
    </pc:docChg>
  </pc:docChgLst>
  <pc:docChgLst>
    <pc:chgData name="Fiona Shaw" userId="S::esfshaw@glow.gov.uk::55e812ee-fb88-4ca7-8158-2064fdeadb66" providerId="AD" clId="Web-{1A94DF4D-A95A-4218-B310-611C464FAA8F}"/>
    <pc:docChg chg="addSld modSld">
      <pc:chgData name="Fiona Shaw" userId="S::esfshaw@glow.gov.uk::55e812ee-fb88-4ca7-8158-2064fdeadb66" providerId="AD" clId="Web-{1A94DF4D-A95A-4218-B310-611C464FAA8F}" dt="2022-05-12T13:59:26.058" v="9"/>
      <pc:docMkLst>
        <pc:docMk/>
      </pc:docMkLst>
      <pc:sldChg chg="addSp delSp modSp new">
        <pc:chgData name="Fiona Shaw" userId="S::esfshaw@glow.gov.uk::55e812ee-fb88-4ca7-8158-2064fdeadb66" providerId="AD" clId="Web-{1A94DF4D-A95A-4218-B310-611C464FAA8F}" dt="2022-05-12T13:59:26.058" v="9"/>
        <pc:sldMkLst>
          <pc:docMk/>
          <pc:sldMk cId="1209802090" sldId="265"/>
        </pc:sldMkLst>
        <pc:spChg chg="mod">
          <ac:chgData name="Fiona Shaw" userId="S::esfshaw@glow.gov.uk::55e812ee-fb88-4ca7-8158-2064fdeadb66" providerId="AD" clId="Web-{1A94DF4D-A95A-4218-B310-611C464FAA8F}" dt="2022-05-12T13:58:23.572" v="3" actId="20577"/>
          <ac:spMkLst>
            <pc:docMk/>
            <pc:sldMk cId="1209802090" sldId="265"/>
            <ac:spMk id="2" creationId="{29DCD590-AAAA-711C-7E70-A1D30B57BF54}"/>
          </ac:spMkLst>
        </pc:spChg>
        <pc:spChg chg="del">
          <ac:chgData name="Fiona Shaw" userId="S::esfshaw@glow.gov.uk::55e812ee-fb88-4ca7-8158-2064fdeadb66" providerId="AD" clId="Web-{1A94DF4D-A95A-4218-B310-611C464FAA8F}" dt="2022-05-12T13:59:08.636" v="4"/>
          <ac:spMkLst>
            <pc:docMk/>
            <pc:sldMk cId="1209802090" sldId="265"/>
            <ac:spMk id="3" creationId="{2BA4A669-1A80-A019-072F-B8CA14CD79B9}"/>
          </ac:spMkLst>
        </pc:spChg>
        <pc:spChg chg="add mod">
          <ac:chgData name="Fiona Shaw" userId="S::esfshaw@glow.gov.uk::55e812ee-fb88-4ca7-8158-2064fdeadb66" providerId="AD" clId="Web-{1A94DF4D-A95A-4218-B310-611C464FAA8F}" dt="2022-05-12T13:59:26.058" v="9"/>
          <ac:spMkLst>
            <pc:docMk/>
            <pc:sldMk cId="1209802090" sldId="265"/>
            <ac:spMk id="5" creationId="{D46E2EAE-A354-EC08-B21C-8F17CCA3DAFE}"/>
          </ac:spMkLst>
        </pc:spChg>
        <pc:picChg chg="add mod ord">
          <ac:chgData name="Fiona Shaw" userId="S::esfshaw@glow.gov.uk::55e812ee-fb88-4ca7-8158-2064fdeadb66" providerId="AD" clId="Web-{1A94DF4D-A95A-4218-B310-611C464FAA8F}" dt="2022-05-12T13:59:13.011" v="5" actId="1076"/>
          <ac:picMkLst>
            <pc:docMk/>
            <pc:sldMk cId="1209802090" sldId="265"/>
            <ac:picMk id="4" creationId="{8B1606DA-E5DF-4248-0B01-260A7D9F149D}"/>
          </ac:picMkLst>
        </pc:picChg>
      </pc:sldChg>
    </pc:docChg>
  </pc:docChgLst>
  <pc:docChgLst>
    <pc:chgData name="Fiona Shaw" userId="S::esfshaw@glow.gov.uk::55e812ee-fb88-4ca7-8158-2064fdeadb66" providerId="AD" clId="Web-{2E82007C-4552-47BC-A081-8079BCBA2917}"/>
    <pc:docChg chg="modSld">
      <pc:chgData name="Fiona Shaw" userId="S::esfshaw@glow.gov.uk::55e812ee-fb88-4ca7-8158-2064fdeadb66" providerId="AD" clId="Web-{2E82007C-4552-47BC-A081-8079BCBA2917}" dt="2022-05-11T13:13:07.219" v="331"/>
      <pc:docMkLst>
        <pc:docMk/>
      </pc:docMkLst>
      <pc:sldChg chg="modNotes">
        <pc:chgData name="Fiona Shaw" userId="S::esfshaw@glow.gov.uk::55e812ee-fb88-4ca7-8158-2064fdeadb66" providerId="AD" clId="Web-{2E82007C-4552-47BC-A081-8079BCBA2917}" dt="2022-05-11T13:11:27.415" v="229"/>
        <pc:sldMkLst>
          <pc:docMk/>
          <pc:sldMk cId="1048161225" sldId="256"/>
        </pc:sldMkLst>
      </pc:sldChg>
      <pc:sldChg chg="modNotes">
        <pc:chgData name="Fiona Shaw" userId="S::esfshaw@glow.gov.uk::55e812ee-fb88-4ca7-8158-2064fdeadb66" providerId="AD" clId="Web-{2E82007C-4552-47BC-A081-8079BCBA2917}" dt="2022-05-11T13:13:07.219" v="331"/>
        <pc:sldMkLst>
          <pc:docMk/>
          <pc:sldMk cId="4177395264" sldId="258"/>
        </pc:sldMkLst>
      </pc:sldChg>
    </pc:docChg>
  </pc:docChgLst>
  <pc:docChgLst>
    <pc:chgData name="Julie Beckett" userId="S::esjbeckett@glow.gov.uk::68bd2173-208d-4d68-8f96-282cf3ee52b9" providerId="AD" clId="Web-{42960A39-B677-497F-B6E6-ED5AB1588EFD}"/>
    <pc:docChg chg="addSld modSld">
      <pc:chgData name="Julie Beckett" userId="S::esjbeckett@glow.gov.uk::68bd2173-208d-4d68-8f96-282cf3ee52b9" providerId="AD" clId="Web-{42960A39-B677-497F-B6E6-ED5AB1588EFD}" dt="2022-05-09T13:30:22.261" v="296" actId="1076"/>
      <pc:docMkLst>
        <pc:docMk/>
      </pc:docMkLst>
      <pc:sldChg chg="modSp modNotes">
        <pc:chgData name="Julie Beckett" userId="S::esjbeckett@glow.gov.uk::68bd2173-208d-4d68-8f96-282cf3ee52b9" providerId="AD" clId="Web-{42960A39-B677-497F-B6E6-ED5AB1588EFD}" dt="2022-05-09T13:21:09.202" v="225" actId="20577"/>
        <pc:sldMkLst>
          <pc:docMk/>
          <pc:sldMk cId="3711182213" sldId="262"/>
        </pc:sldMkLst>
        <pc:spChg chg="mod">
          <ac:chgData name="Julie Beckett" userId="S::esjbeckett@glow.gov.uk::68bd2173-208d-4d68-8f96-282cf3ee52b9" providerId="AD" clId="Web-{42960A39-B677-497F-B6E6-ED5AB1588EFD}" dt="2022-05-09T13:21:09.202" v="225" actId="20577"/>
          <ac:spMkLst>
            <pc:docMk/>
            <pc:sldMk cId="3711182213" sldId="262"/>
            <ac:spMk id="3" creationId="{00000000-0000-0000-0000-000000000000}"/>
          </ac:spMkLst>
        </pc:spChg>
      </pc:sldChg>
      <pc:sldChg chg="addSp delSp modSp new">
        <pc:chgData name="Julie Beckett" userId="S::esjbeckett@glow.gov.uk::68bd2173-208d-4d68-8f96-282cf3ee52b9" providerId="AD" clId="Web-{42960A39-B677-497F-B6E6-ED5AB1588EFD}" dt="2022-05-09T13:26:06.708" v="244" actId="20577"/>
        <pc:sldMkLst>
          <pc:docMk/>
          <pc:sldMk cId="227995156" sldId="263"/>
        </pc:sldMkLst>
        <pc:spChg chg="mod">
          <ac:chgData name="Julie Beckett" userId="S::esjbeckett@glow.gov.uk::68bd2173-208d-4d68-8f96-282cf3ee52b9" providerId="AD" clId="Web-{42960A39-B677-497F-B6E6-ED5AB1588EFD}" dt="2022-05-09T13:26:06.708" v="244" actId="20577"/>
          <ac:spMkLst>
            <pc:docMk/>
            <pc:sldMk cId="227995156" sldId="263"/>
            <ac:spMk id="2" creationId="{0499CF1D-4EF2-4FE7-61D8-45984B593ADC}"/>
          </ac:spMkLst>
        </pc:spChg>
        <pc:spChg chg="del">
          <ac:chgData name="Julie Beckett" userId="S::esjbeckett@glow.gov.uk::68bd2173-208d-4d68-8f96-282cf3ee52b9" providerId="AD" clId="Web-{42960A39-B677-497F-B6E6-ED5AB1588EFD}" dt="2022-05-09T13:15:12.162" v="29"/>
          <ac:spMkLst>
            <pc:docMk/>
            <pc:sldMk cId="227995156" sldId="263"/>
            <ac:spMk id="3" creationId="{3EC037FC-5830-9DB9-57B7-C50BF9DF8D05}"/>
          </ac:spMkLst>
        </pc:spChg>
        <pc:spChg chg="add del mod">
          <ac:chgData name="Julie Beckett" userId="S::esjbeckett@glow.gov.uk::68bd2173-208d-4d68-8f96-282cf3ee52b9" providerId="AD" clId="Web-{42960A39-B677-497F-B6E6-ED5AB1588EFD}" dt="2022-05-09T13:14:48.787" v="24"/>
          <ac:spMkLst>
            <pc:docMk/>
            <pc:sldMk cId="227995156" sldId="263"/>
            <ac:spMk id="4" creationId="{532C624E-D542-FBEA-A015-DD16B0070E51}"/>
          </ac:spMkLst>
        </pc:spChg>
        <pc:spChg chg="add mod">
          <ac:chgData name="Julie Beckett" userId="S::esjbeckett@glow.gov.uk::68bd2173-208d-4d68-8f96-282cf3ee52b9" providerId="AD" clId="Web-{42960A39-B677-497F-B6E6-ED5AB1588EFD}" dt="2022-05-09T13:25:54.646" v="242" actId="20577"/>
          <ac:spMkLst>
            <pc:docMk/>
            <pc:sldMk cId="227995156" sldId="263"/>
            <ac:spMk id="13" creationId="{5DDD30FD-C946-C48E-4AC5-DB95468A891B}"/>
          </ac:spMkLst>
        </pc:spChg>
        <pc:graphicFrameChg chg="add del mod ord modGraphic">
          <ac:chgData name="Julie Beckett" userId="S::esjbeckett@glow.gov.uk::68bd2173-208d-4d68-8f96-282cf3ee52b9" providerId="AD" clId="Web-{42960A39-B677-497F-B6E6-ED5AB1588EFD}" dt="2022-05-09T13:15:20.256" v="30"/>
          <ac:graphicFrameMkLst>
            <pc:docMk/>
            <pc:sldMk cId="227995156" sldId="263"/>
            <ac:graphicFrameMk id="5" creationId="{67CFDCE7-66F7-0B77-26FA-B84F67279353}"/>
          </ac:graphicFrameMkLst>
        </pc:graphicFrameChg>
        <pc:picChg chg="add mod">
          <ac:chgData name="Julie Beckett" userId="S::esjbeckett@glow.gov.uk::68bd2173-208d-4d68-8f96-282cf3ee52b9" providerId="AD" clId="Web-{42960A39-B677-497F-B6E6-ED5AB1588EFD}" dt="2022-05-09T13:23:37.533" v="236" actId="1076"/>
          <ac:picMkLst>
            <pc:docMk/>
            <pc:sldMk cId="227995156" sldId="263"/>
            <ac:picMk id="14" creationId="{5121F3DE-9164-EEA1-79D7-E6C2FF495BA2}"/>
          </ac:picMkLst>
        </pc:picChg>
        <pc:picChg chg="add mod">
          <ac:chgData name="Julie Beckett" userId="S::esjbeckett@glow.gov.uk::68bd2173-208d-4d68-8f96-282cf3ee52b9" providerId="AD" clId="Web-{42960A39-B677-497F-B6E6-ED5AB1588EFD}" dt="2022-05-09T13:24:11.096" v="239" actId="1076"/>
          <ac:picMkLst>
            <pc:docMk/>
            <pc:sldMk cId="227995156" sldId="263"/>
            <ac:picMk id="15" creationId="{68A14D1F-8B23-7B4D-E1D9-5D80BBBE986B}"/>
          </ac:picMkLst>
        </pc:picChg>
        <pc:picChg chg="add mod">
          <ac:chgData name="Julie Beckett" userId="S::esjbeckett@glow.gov.uk::68bd2173-208d-4d68-8f96-282cf3ee52b9" providerId="AD" clId="Web-{42960A39-B677-497F-B6E6-ED5AB1588EFD}" dt="2022-05-09T13:25:38.130" v="241" actId="1076"/>
          <ac:picMkLst>
            <pc:docMk/>
            <pc:sldMk cId="227995156" sldId="263"/>
            <ac:picMk id="16" creationId="{58B2BD63-B527-5A5A-3745-B426F451BAF6}"/>
          </ac:picMkLst>
        </pc:picChg>
      </pc:sldChg>
      <pc:sldChg chg="addSp delSp modSp new modNotes">
        <pc:chgData name="Julie Beckett" userId="S::esjbeckett@glow.gov.uk::68bd2173-208d-4d68-8f96-282cf3ee52b9" providerId="AD" clId="Web-{42960A39-B677-497F-B6E6-ED5AB1588EFD}" dt="2022-05-09T13:30:22.261" v="296" actId="1076"/>
        <pc:sldMkLst>
          <pc:docMk/>
          <pc:sldMk cId="2542851033" sldId="264"/>
        </pc:sldMkLst>
        <pc:spChg chg="del">
          <ac:chgData name="Julie Beckett" userId="S::esjbeckett@glow.gov.uk::68bd2173-208d-4d68-8f96-282cf3ee52b9" providerId="AD" clId="Web-{42960A39-B677-497F-B6E6-ED5AB1588EFD}" dt="2022-05-09T13:28:25.227" v="246"/>
          <ac:spMkLst>
            <pc:docMk/>
            <pc:sldMk cId="2542851033" sldId="264"/>
            <ac:spMk id="3" creationId="{ED699E46-21D3-24B6-B419-6178F233ABBE}"/>
          </ac:spMkLst>
        </pc:spChg>
        <pc:picChg chg="add del mod">
          <ac:chgData name="Julie Beckett" userId="S::esjbeckett@glow.gov.uk::68bd2173-208d-4d68-8f96-282cf3ee52b9" providerId="AD" clId="Web-{42960A39-B677-497F-B6E6-ED5AB1588EFD}" dt="2022-05-09T13:29:52.917" v="289"/>
          <ac:picMkLst>
            <pc:docMk/>
            <pc:sldMk cId="2542851033" sldId="264"/>
            <ac:picMk id="4" creationId="{A7ADE7F5-6049-EE12-7605-04758C92F410}"/>
          </ac:picMkLst>
        </pc:picChg>
        <pc:picChg chg="add mod">
          <ac:chgData name="Julie Beckett" userId="S::esjbeckett@glow.gov.uk::68bd2173-208d-4d68-8f96-282cf3ee52b9" providerId="AD" clId="Web-{42960A39-B677-497F-B6E6-ED5AB1588EFD}" dt="2022-05-09T13:30:22.261" v="296" actId="1076"/>
          <ac:picMkLst>
            <pc:docMk/>
            <pc:sldMk cId="2542851033" sldId="264"/>
            <ac:picMk id="5" creationId="{6A4045C3-7FE4-16DF-04A4-BB440259A441}"/>
          </ac:picMkLst>
        </pc:picChg>
      </pc:sldChg>
    </pc:docChg>
  </pc:docChgLst>
  <pc:docChgLst>
    <pc:chgData name="Fiona Shaw" userId="S::esfshaw@glow.gov.uk::55e812ee-fb88-4ca7-8158-2064fdeadb66" providerId="AD" clId="Web-{DB813071-DB69-4CB8-BC13-92887609E872}"/>
    <pc:docChg chg="modSld">
      <pc:chgData name="Fiona Shaw" userId="S::esfshaw@glow.gov.uk::55e812ee-fb88-4ca7-8158-2064fdeadb66" providerId="AD" clId="Web-{DB813071-DB69-4CB8-BC13-92887609E872}" dt="2022-05-11T15:31:30.825" v="1420" actId="14100"/>
      <pc:docMkLst>
        <pc:docMk/>
      </pc:docMkLst>
      <pc:sldChg chg="modSp modNotes">
        <pc:chgData name="Fiona Shaw" userId="S::esfshaw@glow.gov.uk::55e812ee-fb88-4ca7-8158-2064fdeadb66" providerId="AD" clId="Web-{DB813071-DB69-4CB8-BC13-92887609E872}" dt="2022-05-11T15:31:30.825" v="1420" actId="14100"/>
        <pc:sldMkLst>
          <pc:docMk/>
          <pc:sldMk cId="1640156093" sldId="257"/>
        </pc:sldMkLst>
        <pc:spChg chg="mod">
          <ac:chgData name="Fiona Shaw" userId="S::esfshaw@glow.gov.uk::55e812ee-fb88-4ca7-8158-2064fdeadb66" providerId="AD" clId="Web-{DB813071-DB69-4CB8-BC13-92887609E872}" dt="2022-05-11T15:31:22.700" v="1411" actId="20577"/>
          <ac:spMkLst>
            <pc:docMk/>
            <pc:sldMk cId="1640156093" sldId="257"/>
            <ac:spMk id="3" creationId="{00000000-0000-0000-0000-000000000000}"/>
          </ac:spMkLst>
        </pc:spChg>
        <pc:spChg chg="mod">
          <ac:chgData name="Fiona Shaw" userId="S::esfshaw@glow.gov.uk::55e812ee-fb88-4ca7-8158-2064fdeadb66" providerId="AD" clId="Web-{DB813071-DB69-4CB8-BC13-92887609E872}" dt="2022-05-11T15:31:30.825" v="1420" actId="14100"/>
          <ac:spMkLst>
            <pc:docMk/>
            <pc:sldMk cId="1640156093" sldId="257"/>
            <ac:spMk id="5" creationId="{00000000-0000-0000-0000-000000000000}"/>
          </ac:spMkLst>
        </pc:spChg>
      </pc:sldChg>
      <pc:sldChg chg="modNotes">
        <pc:chgData name="Fiona Shaw" userId="S::esfshaw@glow.gov.uk::55e812ee-fb88-4ca7-8158-2064fdeadb66" providerId="AD" clId="Web-{DB813071-DB69-4CB8-BC13-92887609E872}" dt="2022-05-11T15:19:02.238" v="34"/>
        <pc:sldMkLst>
          <pc:docMk/>
          <pc:sldMk cId="4177395264" sldId="258"/>
        </pc:sldMkLst>
      </pc:sldChg>
      <pc:sldChg chg="modSp">
        <pc:chgData name="Fiona Shaw" userId="S::esfshaw@glow.gov.uk::55e812ee-fb88-4ca7-8158-2064fdeadb66" providerId="AD" clId="Web-{DB813071-DB69-4CB8-BC13-92887609E872}" dt="2022-05-11T15:19:16.457" v="37" actId="20577"/>
        <pc:sldMkLst>
          <pc:docMk/>
          <pc:sldMk cId="1094791769" sldId="260"/>
        </pc:sldMkLst>
        <pc:spChg chg="mod">
          <ac:chgData name="Fiona Shaw" userId="S::esfshaw@glow.gov.uk::55e812ee-fb88-4ca7-8158-2064fdeadb66" providerId="AD" clId="Web-{DB813071-DB69-4CB8-BC13-92887609E872}" dt="2022-05-11T15:19:16.457" v="37" actId="20577"/>
          <ac:spMkLst>
            <pc:docMk/>
            <pc:sldMk cId="1094791769" sldId="260"/>
            <ac:spMk id="13" creationId="{00000000-0000-0000-0000-000000000000}"/>
          </ac:spMkLst>
        </pc:spChg>
      </pc:sldChg>
      <pc:sldChg chg="modNotes">
        <pc:chgData name="Fiona Shaw" userId="S::esfshaw@glow.gov.uk::55e812ee-fb88-4ca7-8158-2064fdeadb66" providerId="AD" clId="Web-{DB813071-DB69-4CB8-BC13-92887609E872}" dt="2022-05-11T15:27:55.854" v="928"/>
        <pc:sldMkLst>
          <pc:docMk/>
          <pc:sldMk cId="2132863764" sldId="261"/>
        </pc:sldMkLst>
      </pc:sldChg>
      <pc:sldChg chg="modSp">
        <pc:chgData name="Fiona Shaw" userId="S::esfshaw@glow.gov.uk::55e812ee-fb88-4ca7-8158-2064fdeadb66" providerId="AD" clId="Web-{DB813071-DB69-4CB8-BC13-92887609E872}" dt="2022-05-11T15:13:38.843" v="5" actId="20577"/>
        <pc:sldMkLst>
          <pc:docMk/>
          <pc:sldMk cId="3711182213" sldId="262"/>
        </pc:sldMkLst>
        <pc:spChg chg="mod">
          <ac:chgData name="Fiona Shaw" userId="S::esfshaw@glow.gov.uk::55e812ee-fb88-4ca7-8158-2064fdeadb66" providerId="AD" clId="Web-{DB813071-DB69-4CB8-BC13-92887609E872}" dt="2022-05-11T15:13:38.843" v="5" actId="20577"/>
          <ac:spMkLst>
            <pc:docMk/>
            <pc:sldMk cId="3711182213" sldId="262"/>
            <ac:spMk id="3" creationId="{00000000-0000-0000-0000-000000000000}"/>
          </ac:spMkLst>
        </pc:spChg>
      </pc:sldChg>
      <pc:sldChg chg="modSp modNotes">
        <pc:chgData name="Fiona Shaw" userId="S::esfshaw@glow.gov.uk::55e812ee-fb88-4ca7-8158-2064fdeadb66" providerId="AD" clId="Web-{DB813071-DB69-4CB8-BC13-92887609E872}" dt="2022-05-11T15:29:39.761" v="1119"/>
        <pc:sldMkLst>
          <pc:docMk/>
          <pc:sldMk cId="2542851033" sldId="264"/>
        </pc:sldMkLst>
        <pc:spChg chg="mod">
          <ac:chgData name="Fiona Shaw" userId="S::esfshaw@glow.gov.uk::55e812ee-fb88-4ca7-8158-2064fdeadb66" providerId="AD" clId="Web-{DB813071-DB69-4CB8-BC13-92887609E872}" dt="2022-05-11T15:27:19.837" v="919" actId="20577"/>
          <ac:spMkLst>
            <pc:docMk/>
            <pc:sldMk cId="2542851033" sldId="264"/>
            <ac:spMk id="2" creationId="{925E5FDB-45FF-1784-FC7C-A8BA75B8FF41}"/>
          </ac:spMkLst>
        </pc:spChg>
        <pc:picChg chg="mod">
          <ac:chgData name="Fiona Shaw" userId="S::esfshaw@glow.gov.uk::55e812ee-fb88-4ca7-8158-2064fdeadb66" providerId="AD" clId="Web-{DB813071-DB69-4CB8-BC13-92887609E872}" dt="2022-05-11T15:27:13.681" v="914" actId="1076"/>
          <ac:picMkLst>
            <pc:docMk/>
            <pc:sldMk cId="2542851033" sldId="264"/>
            <ac:picMk id="5" creationId="{6A4045C3-7FE4-16DF-04A4-BB440259A44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73562-E52F-41BD-B43D-21F0ABAF9350}" type="datetimeFigureOut">
              <a:rPr lang="en-GB" smtClean="0"/>
              <a:t>12/05/2022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56C0A-DDBB-4BCF-A14C-46341A1EDA52}" type="slidenum">
              <a:rPr lang="en-GB" smtClean="0"/>
              <a:t>‹#›</a:t>
            </a:fld>
            <a:endParaRPr lang="en-GB"/>
          </a:p>
        </p:txBody>
      </p:sp>
    </p:spTree>
    <p:extLst>
      <p:ext uri="{BB962C8B-B14F-4D97-AF65-F5344CB8AC3E}">
        <p14:creationId xmlns:p14="http://schemas.microsoft.com/office/powerpoint/2010/main" val="262918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gov.scot/improvement/learning-resources/recognising-and-realising-childrens-right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blogs.glowscotland.org.uk/glowblogs/fvwlric/uncrc/"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heinspirationhub.co.uk/"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forms.office.com/Pages/ShareFormPage.aspx?id=oyzTzM4Wj0KVQTctawUZKe4S6FWI-6dMgVggZP3q22ZUQzhUQ1dOQlFNVlA0MjA5VUo3M1c3UkhFNy4u&amp;sharetoken=tayUUAtwAGOF4hjjdxZ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orms.office.com/Pages/ShareFormPage.aspx?id=oyzTzM4Wj0KVQTctawUZKe4S6FWI-6dMgVggZP3q22ZUQzhUQ1dOQlFNVlA0MjA5VUo3M1c3UkhFNy4u&amp;sharetoken=tayUUAtwAGOF4hjjdxZ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resource has been developed from an Education Scotland resource/ self-evaluation found on the National Improvement hub: </a:t>
            </a:r>
            <a:r>
              <a:rPr lang="en-US" dirty="0">
                <a:hlinkClick r:id="rId3"/>
              </a:rPr>
              <a:t>Recognising and realising children’s rights: A professional learning resource to promote self-evaluation and improvement planning | Learning resources | National Improvement Hub (education.gov.scot)</a:t>
            </a:r>
            <a:endParaRPr lang="en-US" dirty="0">
              <a:ea typeface="Calibri"/>
              <a:cs typeface="Calibri"/>
            </a:endParaRPr>
          </a:p>
          <a:p>
            <a:endParaRPr lang="en-US">
              <a:ea typeface="Calibri"/>
              <a:cs typeface="Calibri"/>
            </a:endParaRPr>
          </a:p>
          <a:p>
            <a:r>
              <a:rPr lang="en-US" dirty="0">
                <a:ea typeface="Calibri"/>
                <a:cs typeface="Calibri"/>
              </a:rPr>
              <a:t>As part of the FVWL RIC UNCRC working group, we have developed this further to make it user friendly and accessible for everyone across children's services.  The purpose of the self-evaluation is to allow teams and establishments to consider their current practice and use evidence to inform their improvement journey to embedding UNCRC into practice. </a:t>
            </a:r>
            <a:r>
              <a:rPr lang="en-US" i="1" dirty="0">
                <a:ea typeface="Calibri"/>
                <a:cs typeface="Calibri"/>
              </a:rPr>
              <a:t>It is not intended to be completed in one go or necessarily in the order provided – it is up to individual establishments to decide which element to start with and how best to work through it, likely over a number of years. </a:t>
            </a:r>
          </a:p>
          <a:p>
            <a:endParaRPr lang="en-US">
              <a:ea typeface="Calibri"/>
              <a:cs typeface="Calibri"/>
            </a:endParaRPr>
          </a:p>
          <a:p>
            <a:r>
              <a:rPr lang="en-US" dirty="0">
                <a:ea typeface="Calibri"/>
                <a:cs typeface="Calibri"/>
              </a:rPr>
              <a:t>The RIC group have come together to share practice and develop resources collaboratively.  We are developing a UNCRC toolkit and this is part of it.  You can access other tools via the FVWL Blog …...</a:t>
            </a:r>
          </a:p>
          <a:p>
            <a:r>
              <a:rPr lang="en-US" dirty="0">
                <a:hlinkClick r:id="rId4"/>
              </a:rPr>
              <a:t>UNCRC – Forth Valley &amp; West Lothian Regional Improvement Collaborative (glowscotland.org.uk)</a:t>
            </a:r>
            <a:endParaRPr lang="en-US"/>
          </a:p>
        </p:txBody>
      </p:sp>
      <p:sp>
        <p:nvSpPr>
          <p:cNvPr id="4" name="Slide Number Placeholder 3"/>
          <p:cNvSpPr>
            <a:spLocks noGrp="1"/>
          </p:cNvSpPr>
          <p:nvPr>
            <p:ph type="sldNum" sz="quarter" idx="5"/>
          </p:nvPr>
        </p:nvSpPr>
        <p:spPr/>
        <p:txBody>
          <a:bodyPr/>
          <a:lstStyle/>
          <a:p>
            <a:fld id="{C7C56C0A-DDBB-4BCF-A14C-46341A1EDA52}" type="slidenum">
              <a:rPr lang="en-GB" smtClean="0"/>
              <a:t>1</a:t>
            </a:fld>
            <a:endParaRPr lang="en-GB"/>
          </a:p>
        </p:txBody>
      </p:sp>
    </p:spTree>
    <p:extLst>
      <p:ext uri="{BB962C8B-B14F-4D97-AF65-F5344CB8AC3E}">
        <p14:creationId xmlns:p14="http://schemas.microsoft.com/office/powerpoint/2010/main" val="3393802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Think we need to make this more generic and not just aimed at schools.  That way the presentation can be used for a mixed audience </a:t>
            </a:r>
          </a:p>
          <a:p>
            <a:endParaRPr lang="en-US">
              <a:ea typeface="Calibri"/>
              <a:cs typeface="Calibri"/>
            </a:endParaRPr>
          </a:p>
          <a:p>
            <a:r>
              <a:rPr lang="en-US" dirty="0">
                <a:ea typeface="Calibri"/>
                <a:cs typeface="Calibri"/>
              </a:rPr>
              <a:t>Would you also want to add links into How Good is OUR school?  EYs version HGIOELC? CLD version? - </a:t>
            </a:r>
            <a:r>
              <a:rPr lang="en-US" i="1" dirty="0">
                <a:ea typeface="Calibri"/>
                <a:cs typeface="Calibri"/>
              </a:rPr>
              <a:t>added these links to the next page. </a:t>
            </a:r>
            <a:endParaRPr lang="en-US" dirty="0"/>
          </a:p>
        </p:txBody>
      </p:sp>
      <p:sp>
        <p:nvSpPr>
          <p:cNvPr id="4" name="Slide Number Placeholder 3"/>
          <p:cNvSpPr>
            <a:spLocks noGrp="1"/>
          </p:cNvSpPr>
          <p:nvPr>
            <p:ph type="sldNum" sz="quarter" idx="5"/>
          </p:nvPr>
        </p:nvSpPr>
        <p:spPr/>
        <p:txBody>
          <a:bodyPr/>
          <a:lstStyle/>
          <a:p>
            <a:fld id="{C7C56C0A-DDBB-4BCF-A14C-46341A1EDA52}" type="slidenum">
              <a:rPr lang="en-GB" smtClean="0"/>
              <a:t>2</a:t>
            </a:fld>
            <a:endParaRPr lang="en-GB"/>
          </a:p>
        </p:txBody>
      </p:sp>
    </p:spTree>
    <p:extLst>
      <p:ext uri="{BB962C8B-B14F-4D97-AF65-F5344CB8AC3E}">
        <p14:creationId xmlns:p14="http://schemas.microsoft.com/office/powerpoint/2010/main" val="20745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https://www.thinglink.com/scene/1543282141343776770 </a:t>
            </a:r>
            <a:endParaRPr lang="en-US" dirty="0"/>
          </a:p>
          <a:p>
            <a:endParaRPr lang="en-GB">
              <a:ea typeface="Calibri"/>
              <a:cs typeface="Calibri"/>
            </a:endParaRPr>
          </a:p>
          <a:p>
            <a:r>
              <a:rPr lang="en-GB" dirty="0">
                <a:ea typeface="Calibri"/>
                <a:cs typeface="Calibri"/>
              </a:rPr>
              <a:t>Could explain how there are 2 documents:</a:t>
            </a:r>
          </a:p>
          <a:p>
            <a:r>
              <a:rPr lang="en-GB" dirty="0">
                <a:ea typeface="Calibri"/>
                <a:cs typeface="Calibri"/>
              </a:rPr>
              <a:t>1.  </a:t>
            </a:r>
            <a:r>
              <a:rPr lang="en-GB" dirty="0" err="1">
                <a:ea typeface="Calibri"/>
                <a:cs typeface="Calibri"/>
              </a:rPr>
              <a:t>ThingLink</a:t>
            </a:r>
            <a:r>
              <a:rPr lang="en-GB" dirty="0">
                <a:ea typeface="Calibri"/>
                <a:cs typeface="Calibri"/>
              </a:rPr>
              <a:t> – to provide information and prompts for discussions</a:t>
            </a:r>
            <a:r>
              <a:rPr lang="en-GB" i="1" dirty="0">
                <a:ea typeface="Calibri"/>
                <a:cs typeface="Calibri"/>
              </a:rPr>
              <a:t> and signposts to development activities, resources, professional reading or further PL plus examples of practice (via the FVWL inspiration hub): </a:t>
            </a:r>
            <a:r>
              <a:rPr lang="en-GB" dirty="0">
                <a:hlinkClick r:id="rId3"/>
              </a:rPr>
              <a:t>UNCRC – Forth Valley &amp; West Lothian Regional Improvement Collaborative (theinspirationhub.co.uk)</a:t>
            </a:r>
          </a:p>
          <a:p>
            <a:r>
              <a:rPr lang="en-GB" dirty="0">
                <a:ea typeface="Calibri"/>
                <a:cs typeface="Calibri"/>
              </a:rPr>
              <a:t>2.  </a:t>
            </a:r>
            <a:r>
              <a:rPr lang="en-GB" dirty="0" err="1">
                <a:ea typeface="Calibri"/>
                <a:cs typeface="Calibri"/>
              </a:rPr>
              <a:t>MIcrosoft</a:t>
            </a:r>
            <a:r>
              <a:rPr lang="en-GB" dirty="0">
                <a:ea typeface="Calibri"/>
                <a:cs typeface="Calibri"/>
              </a:rPr>
              <a:t> Form – to allow teams/ establishments to self-evaluate and consider the evidence they have</a:t>
            </a:r>
          </a:p>
          <a:p>
            <a:r>
              <a:rPr lang="en-GB" dirty="0">
                <a:ea typeface="Calibri"/>
                <a:cs typeface="Calibri"/>
              </a:rPr>
              <a:t>Duplication link:</a:t>
            </a:r>
            <a:r>
              <a:rPr lang="en-GB" dirty="0"/>
              <a:t> </a:t>
            </a:r>
            <a:r>
              <a:rPr lang="en-GB" dirty="0">
                <a:hlinkClick r:id="rId4"/>
              </a:rPr>
              <a:t>https://forms.office.com/Pages/ShareFormPage.aspx?id=oyzTzM4Wj0KVQTctawUZKe4S6FWI-6dMgVggZP3q22ZUQzhUQ1dOQlFNVlA0MjA5VUo3M1c3UkhFNy4u&amp;sharetoken=tayUUAtwAGOF4hjjdxZS</a:t>
            </a:r>
            <a:r>
              <a:rPr lang="en-GB" dirty="0"/>
              <a:t> </a:t>
            </a:r>
            <a:endParaRPr lang="en-GB" dirty="0">
              <a:ea typeface="Calibri"/>
              <a:cs typeface="Calibri"/>
            </a:endParaRPr>
          </a:p>
          <a:p>
            <a:endParaRPr lang="en-GB" dirty="0">
              <a:ea typeface="Calibri"/>
              <a:cs typeface="Calibri"/>
            </a:endParaRPr>
          </a:p>
          <a:p>
            <a:endParaRPr lang="en-GB">
              <a:ea typeface="Calibri"/>
              <a:cs typeface="Calibri"/>
            </a:endParaRPr>
          </a:p>
          <a:p>
            <a:r>
              <a:rPr lang="en-GB" dirty="0">
                <a:ea typeface="Calibri"/>
                <a:cs typeface="Calibri"/>
              </a:rPr>
              <a:t>It is good to have both open and be able to tag between the two documents.</a:t>
            </a:r>
          </a:p>
        </p:txBody>
      </p:sp>
      <p:sp>
        <p:nvSpPr>
          <p:cNvPr id="4" name="Slide Number Placeholder 3"/>
          <p:cNvSpPr>
            <a:spLocks noGrp="1"/>
          </p:cNvSpPr>
          <p:nvPr>
            <p:ph type="sldNum" sz="quarter" idx="10"/>
          </p:nvPr>
        </p:nvSpPr>
        <p:spPr/>
        <p:txBody>
          <a:bodyPr/>
          <a:lstStyle/>
          <a:p>
            <a:fld id="{C7C56C0A-DDBB-4BCF-A14C-46341A1EDA52}" type="slidenum">
              <a:rPr lang="en-GB" smtClean="0"/>
              <a:t>4</a:t>
            </a:fld>
            <a:endParaRPr lang="en-GB"/>
          </a:p>
        </p:txBody>
      </p:sp>
    </p:spTree>
    <p:extLst>
      <p:ext uri="{BB962C8B-B14F-4D97-AF65-F5344CB8AC3E}">
        <p14:creationId xmlns:p14="http://schemas.microsoft.com/office/powerpoint/2010/main" val="236015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a typeface="Calibri"/>
                <a:cs typeface="Calibri"/>
              </a:rPr>
              <a:t>Duplication link:</a:t>
            </a:r>
          </a:p>
          <a:p>
            <a:r>
              <a:rPr lang="en-US" i="1" dirty="0">
                <a:hlinkClick r:id="rId3"/>
              </a:rPr>
              <a:t>https://forms.office.com/Pages/ShareFormPage.aspx?id=oyzTzM4Wj0KVQTctawUZKe4S6FWI-6dMgVggZP3q22ZUQzhUQ1dOQlFNVlA0MjA5VUo3M1c3UkhFNy4u&amp;sharetoken=tayUUAtwAGOF4hjjdxZS</a:t>
            </a:r>
            <a:endParaRPr lang="en-US" i="1">
              <a:ea typeface="Calibri"/>
              <a:cs typeface="Calibri"/>
              <a:hlinkClick r:id="" action="ppaction://noaction"/>
            </a:endParaRPr>
          </a:p>
          <a:p>
            <a:pPr marL="171450" indent="-171450">
              <a:buFont typeface="Arial"/>
              <a:buChar char="•"/>
            </a:pPr>
            <a:endParaRPr lang="en-US" i="1" dirty="0">
              <a:ea typeface="Calibri"/>
              <a:cs typeface="Calibri"/>
            </a:endParaRPr>
          </a:p>
          <a:p>
            <a:pPr marL="171450" indent="-171450">
              <a:buFont typeface="Arial"/>
              <a:buChar char="•"/>
            </a:pPr>
            <a:r>
              <a:rPr lang="en-US" i="1" dirty="0">
                <a:ea typeface="Calibri"/>
                <a:cs typeface="Calibri"/>
              </a:rPr>
              <a:t>Once you click on this duplication link, you will see a tab at the top saying 'duplicate this form'.</a:t>
            </a:r>
          </a:p>
          <a:p>
            <a:pPr marL="171450" indent="-171450">
              <a:buFont typeface="Arial"/>
              <a:buChar char="•"/>
            </a:pPr>
            <a:r>
              <a:rPr lang="en-US" i="1" dirty="0">
                <a:ea typeface="Calibri"/>
                <a:cs typeface="Calibri"/>
              </a:rPr>
              <a:t>Click on 'duplicate this form' and it makes a copy of the form into </a:t>
            </a:r>
            <a:r>
              <a:rPr lang="en-US" b="1" i="1" dirty="0">
                <a:ea typeface="Calibri"/>
                <a:cs typeface="Calibri"/>
              </a:rPr>
              <a:t>your own</a:t>
            </a:r>
            <a:r>
              <a:rPr lang="en-US" i="1" dirty="0">
                <a:ea typeface="Calibri"/>
                <a:cs typeface="Calibri"/>
              </a:rPr>
              <a:t> Microsoft forms. The form is now yours to use and adapt as you wis and it</a:t>
            </a:r>
            <a:r>
              <a:rPr lang="en-US" i="1" dirty="0"/>
              <a:t> becomes the home for all your information. </a:t>
            </a:r>
            <a:r>
              <a:rPr lang="en-US" i="1" dirty="0">
                <a:ea typeface="Calibri"/>
                <a:cs typeface="Calibri"/>
              </a:rPr>
              <a:t>. </a:t>
            </a:r>
            <a:r>
              <a:rPr lang="en-US" i="1" dirty="0"/>
              <a:t>If you don't make a duplicate, you will not have access to the results.</a:t>
            </a:r>
            <a:endParaRPr lang="en-US" i="1" dirty="0">
              <a:ea typeface="Calibri"/>
              <a:cs typeface="Calibri"/>
            </a:endParaRPr>
          </a:p>
          <a:p>
            <a:pPr marL="171450" indent="-171450">
              <a:buFont typeface="Arial"/>
              <a:buChar char="•"/>
            </a:pPr>
            <a:r>
              <a:rPr lang="en-US" i="1" dirty="0">
                <a:ea typeface="Calibri"/>
                <a:cs typeface="Calibri"/>
              </a:rPr>
              <a:t>You can then click 'share' on the right hand side and click ' send and collect responses'. It will produced a link or a QR code that you can then share with your staff. </a:t>
            </a:r>
          </a:p>
          <a:p>
            <a:pPr marL="171450" indent="-171450">
              <a:buFont typeface="Arial"/>
              <a:buChar char="•"/>
            </a:pPr>
            <a:r>
              <a:rPr lang="en-US" i="1" dirty="0">
                <a:ea typeface="Calibri"/>
                <a:cs typeface="Calibri"/>
              </a:rPr>
              <a:t>If you wish all staff to complete the form, it can be done this way, if you prefer it to be done and one entry per department, it can also be done this way. </a:t>
            </a:r>
          </a:p>
          <a:p>
            <a:pPr marL="171450" indent="-171450">
              <a:buFont typeface="Arial"/>
              <a:buChar char="•"/>
            </a:pPr>
            <a:r>
              <a:rPr lang="en-US" i="1" dirty="0">
                <a:ea typeface="Calibri"/>
                <a:cs typeface="Calibri"/>
              </a:rPr>
              <a:t>Since you are the owner of the form, you will be the only one who can view responses. If you want others to view the responses e.g. other leaders or staff, click 'share' on the right hand side but this time scroll down and copy the link under 'share to collaborate'</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7C56C0A-DDBB-4BCF-A14C-46341A1EDA52}" type="slidenum">
              <a:rPr lang="en-GB" smtClean="0"/>
              <a:t>7</a:t>
            </a:fld>
            <a:endParaRPr lang="en-GB"/>
          </a:p>
        </p:txBody>
      </p:sp>
    </p:spTree>
    <p:extLst>
      <p:ext uri="{BB962C8B-B14F-4D97-AF65-F5344CB8AC3E}">
        <p14:creationId xmlns:p14="http://schemas.microsoft.com/office/powerpoint/2010/main" val="344149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a typeface="Calibri"/>
                <a:cs typeface="Calibri"/>
              </a:rPr>
              <a:t>Once you have collated your results from the </a:t>
            </a:r>
            <a:r>
              <a:rPr lang="en-US" i="1" dirty="0" err="1">
                <a:ea typeface="Calibri"/>
                <a:cs typeface="Calibri"/>
              </a:rPr>
              <a:t>microsoft</a:t>
            </a:r>
            <a:r>
              <a:rPr lang="en-US" i="1" dirty="0">
                <a:ea typeface="Calibri"/>
                <a:cs typeface="Calibri"/>
              </a:rPr>
              <a:t> form it may look like this (on slide)</a:t>
            </a:r>
            <a:endParaRPr lang="en-US" dirty="0"/>
          </a:p>
          <a:p>
            <a:endParaRPr lang="en-US" i="1" dirty="0">
              <a:ea typeface="Calibri"/>
              <a:cs typeface="Calibri"/>
            </a:endParaRPr>
          </a:p>
          <a:p>
            <a:r>
              <a:rPr lang="en-US" i="1" dirty="0">
                <a:ea typeface="Calibri"/>
                <a:cs typeface="Calibri"/>
              </a:rPr>
              <a:t>This can then be used to inform next steps for example, it is obvious that something needs to be done immediately to seek and act upon children's views followed by supporting children/staff and parents in developing their understanding of rights. </a:t>
            </a:r>
          </a:p>
          <a:p>
            <a:endParaRPr lang="en-US" i="1" dirty="0">
              <a:ea typeface="Calibri"/>
              <a:cs typeface="Calibri"/>
            </a:endParaRPr>
          </a:p>
          <a:p>
            <a:r>
              <a:rPr lang="en-US" i="1" dirty="0">
                <a:ea typeface="Calibri"/>
                <a:cs typeface="Calibri"/>
              </a:rPr>
              <a:t>The form can also be revisited /repeated </a:t>
            </a:r>
            <a:r>
              <a:rPr lang="en-US" i="1" dirty="0" err="1">
                <a:ea typeface="Calibri"/>
                <a:cs typeface="Calibri"/>
              </a:rPr>
              <a:t>periodicially</a:t>
            </a:r>
            <a:r>
              <a:rPr lang="en-US" i="1" dirty="0">
                <a:ea typeface="Calibri"/>
                <a:cs typeface="Calibri"/>
              </a:rPr>
              <a:t> and if you download the results as an excel, it provides a date stamps so you can see which ones were at the start of the year and monitor progress. </a:t>
            </a:r>
          </a:p>
          <a:p>
            <a:endParaRPr lang="en-US" i="1" dirty="0">
              <a:ea typeface="Calibri"/>
              <a:cs typeface="Calibri"/>
            </a:endParaRPr>
          </a:p>
          <a:p>
            <a:r>
              <a:rPr lang="en-US" dirty="0"/>
              <a:t> </a:t>
            </a:r>
            <a:endParaRPr lang="en-US" dirty="0">
              <a:ea typeface="Calibri"/>
              <a:cs typeface="Calibri"/>
            </a:endParaRPr>
          </a:p>
          <a:p>
            <a:r>
              <a:rPr lang="en-US" dirty="0"/>
              <a:t>Would we want to also write another slide about how you can then use the results from the Form to inform practice?</a:t>
            </a:r>
            <a:endParaRPr lang="en-US" dirty="0">
              <a:ea typeface="Calibri"/>
              <a:cs typeface="Calibri"/>
            </a:endParaRPr>
          </a:p>
          <a:p>
            <a:r>
              <a:rPr lang="en-US" dirty="0"/>
              <a:t>We could take a shot of the one we did  - the excel spreadsheet - and put it up?</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C7C56C0A-DDBB-4BCF-A14C-46341A1EDA52}" type="slidenum">
              <a:rPr lang="en-GB" smtClean="0"/>
              <a:t>8</a:t>
            </a:fld>
            <a:endParaRPr lang="en-GB"/>
          </a:p>
        </p:txBody>
      </p:sp>
    </p:spTree>
    <p:extLst>
      <p:ext uri="{BB962C8B-B14F-4D97-AF65-F5344CB8AC3E}">
        <p14:creationId xmlns:p14="http://schemas.microsoft.com/office/powerpoint/2010/main" val="1044742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All other resources and some background information can be found on the FVWL blog page – it is continually being updated and added to.</a:t>
            </a:r>
          </a:p>
          <a:p>
            <a:endParaRPr lang="en-US" dirty="0">
              <a:ea typeface="Calibri"/>
              <a:cs typeface="Calibri"/>
            </a:endParaRPr>
          </a:p>
          <a:p>
            <a:r>
              <a:rPr lang="en-US" dirty="0">
                <a:ea typeface="Calibri"/>
                <a:cs typeface="Calibri"/>
              </a:rPr>
              <a:t>You will also find examples of practice on the FVWL inspiration hub, again continually being added to. If you have examples of how you are </a:t>
            </a:r>
            <a:r>
              <a:rPr lang="en-US" dirty="0" err="1">
                <a:ea typeface="Calibri"/>
                <a:cs typeface="Calibri"/>
              </a:rPr>
              <a:t>recognising</a:t>
            </a:r>
            <a:r>
              <a:rPr lang="en-US" dirty="0">
                <a:ea typeface="Calibri"/>
                <a:cs typeface="Calibri"/>
              </a:rPr>
              <a:t> and </a:t>
            </a:r>
            <a:r>
              <a:rPr lang="en-US" dirty="0" err="1">
                <a:ea typeface="Calibri"/>
                <a:cs typeface="Calibri"/>
              </a:rPr>
              <a:t>realising</a:t>
            </a:r>
            <a:r>
              <a:rPr lang="en-US" dirty="0">
                <a:ea typeface="Calibri"/>
                <a:cs typeface="Calibri"/>
              </a:rPr>
              <a:t> children's rights, please add to the FVWL inspiration hub using the UNCRC tag. Anyone can add.</a:t>
            </a:r>
          </a:p>
        </p:txBody>
      </p:sp>
      <p:sp>
        <p:nvSpPr>
          <p:cNvPr id="4" name="Slide Number Placeholder 3"/>
          <p:cNvSpPr>
            <a:spLocks noGrp="1"/>
          </p:cNvSpPr>
          <p:nvPr>
            <p:ph type="sldNum" sz="quarter" idx="5"/>
          </p:nvPr>
        </p:nvSpPr>
        <p:spPr/>
        <p:txBody>
          <a:bodyPr/>
          <a:lstStyle/>
          <a:p>
            <a:fld id="{C7C56C0A-DDBB-4BCF-A14C-46341A1EDA52}" type="slidenum">
              <a:rPr lang="en-GB" smtClean="0"/>
              <a:t>10</a:t>
            </a:fld>
            <a:endParaRPr lang="en-GB"/>
          </a:p>
        </p:txBody>
      </p:sp>
    </p:spTree>
    <p:extLst>
      <p:ext uri="{BB962C8B-B14F-4D97-AF65-F5344CB8AC3E}">
        <p14:creationId xmlns:p14="http://schemas.microsoft.com/office/powerpoint/2010/main" val="943632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1B9D9AD-926A-4C18-AF82-4534C7EA090F}"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21812-B9F4-4B94-875B-5B623592B86C}" type="slidenum">
              <a:rPr lang="en-GB" smtClean="0"/>
              <a:t>‹#›</a:t>
            </a:fld>
            <a:endParaRPr lang="en-GB"/>
          </a:p>
        </p:txBody>
      </p:sp>
    </p:spTree>
    <p:extLst>
      <p:ext uri="{BB962C8B-B14F-4D97-AF65-F5344CB8AC3E}">
        <p14:creationId xmlns:p14="http://schemas.microsoft.com/office/powerpoint/2010/main" val="316164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B9D9AD-926A-4C18-AF82-4534C7EA090F}"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21812-B9F4-4B94-875B-5B623592B86C}" type="slidenum">
              <a:rPr lang="en-GB" smtClean="0"/>
              <a:t>‹#›</a:t>
            </a:fld>
            <a:endParaRPr lang="en-GB"/>
          </a:p>
        </p:txBody>
      </p:sp>
    </p:spTree>
    <p:extLst>
      <p:ext uri="{BB962C8B-B14F-4D97-AF65-F5344CB8AC3E}">
        <p14:creationId xmlns:p14="http://schemas.microsoft.com/office/powerpoint/2010/main" val="815746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B9D9AD-926A-4C18-AF82-4534C7EA090F}"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21812-B9F4-4B94-875B-5B623592B86C}" type="slidenum">
              <a:rPr lang="en-GB" smtClean="0"/>
              <a:t>‹#›</a:t>
            </a:fld>
            <a:endParaRPr lang="en-GB"/>
          </a:p>
        </p:txBody>
      </p:sp>
    </p:spTree>
    <p:extLst>
      <p:ext uri="{BB962C8B-B14F-4D97-AF65-F5344CB8AC3E}">
        <p14:creationId xmlns:p14="http://schemas.microsoft.com/office/powerpoint/2010/main" val="1687995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1B9D9AD-926A-4C18-AF82-4534C7EA090F}"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21812-B9F4-4B94-875B-5B623592B86C}" type="slidenum">
              <a:rPr lang="en-GB" smtClean="0"/>
              <a:t>‹#›</a:t>
            </a:fld>
            <a:endParaRPr lang="en-GB"/>
          </a:p>
        </p:txBody>
      </p:sp>
    </p:spTree>
    <p:extLst>
      <p:ext uri="{BB962C8B-B14F-4D97-AF65-F5344CB8AC3E}">
        <p14:creationId xmlns:p14="http://schemas.microsoft.com/office/powerpoint/2010/main" val="1903893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B9D9AD-926A-4C18-AF82-4534C7EA090F}" type="datetimeFigureOut">
              <a:rPr lang="en-GB" smtClean="0"/>
              <a:t>12/05/2022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21812-B9F4-4B94-875B-5B623592B86C}" type="slidenum">
              <a:rPr lang="en-GB" smtClean="0"/>
              <a:t>‹#›</a:t>
            </a:fld>
            <a:endParaRPr lang="en-GB"/>
          </a:p>
        </p:txBody>
      </p:sp>
    </p:spTree>
    <p:extLst>
      <p:ext uri="{BB962C8B-B14F-4D97-AF65-F5344CB8AC3E}">
        <p14:creationId xmlns:p14="http://schemas.microsoft.com/office/powerpoint/2010/main" val="333421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1B9D9AD-926A-4C18-AF82-4534C7EA090F}" type="datetimeFigureOut">
              <a:rPr lang="en-GB" smtClean="0"/>
              <a:t>12/05/2022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21812-B9F4-4B94-875B-5B623592B86C}" type="slidenum">
              <a:rPr lang="en-GB" smtClean="0"/>
              <a:t>‹#›</a:t>
            </a:fld>
            <a:endParaRPr lang="en-GB"/>
          </a:p>
        </p:txBody>
      </p:sp>
    </p:spTree>
    <p:extLst>
      <p:ext uri="{BB962C8B-B14F-4D97-AF65-F5344CB8AC3E}">
        <p14:creationId xmlns:p14="http://schemas.microsoft.com/office/powerpoint/2010/main" val="2641421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1B9D9AD-926A-4C18-AF82-4534C7EA090F}" type="datetimeFigureOut">
              <a:rPr lang="en-GB" smtClean="0"/>
              <a:t>12/05/2022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E21812-B9F4-4B94-875B-5B623592B86C}" type="slidenum">
              <a:rPr lang="en-GB" smtClean="0"/>
              <a:t>‹#›</a:t>
            </a:fld>
            <a:endParaRPr lang="en-GB"/>
          </a:p>
        </p:txBody>
      </p:sp>
    </p:spTree>
    <p:extLst>
      <p:ext uri="{BB962C8B-B14F-4D97-AF65-F5344CB8AC3E}">
        <p14:creationId xmlns:p14="http://schemas.microsoft.com/office/powerpoint/2010/main" val="2470678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1B9D9AD-926A-4C18-AF82-4534C7EA090F}" type="datetimeFigureOut">
              <a:rPr lang="en-GB" smtClean="0"/>
              <a:t>12/05/2022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E21812-B9F4-4B94-875B-5B623592B86C}" type="slidenum">
              <a:rPr lang="en-GB" smtClean="0"/>
              <a:t>‹#›</a:t>
            </a:fld>
            <a:endParaRPr lang="en-GB"/>
          </a:p>
        </p:txBody>
      </p:sp>
    </p:spTree>
    <p:extLst>
      <p:ext uri="{BB962C8B-B14F-4D97-AF65-F5344CB8AC3E}">
        <p14:creationId xmlns:p14="http://schemas.microsoft.com/office/powerpoint/2010/main" val="2819096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B9D9AD-926A-4C18-AF82-4534C7EA090F}" type="datetimeFigureOut">
              <a:rPr lang="en-GB" smtClean="0"/>
              <a:t>12/05/2022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E21812-B9F4-4B94-875B-5B623592B86C}" type="slidenum">
              <a:rPr lang="en-GB" smtClean="0"/>
              <a:t>‹#›</a:t>
            </a:fld>
            <a:endParaRPr lang="en-GB"/>
          </a:p>
        </p:txBody>
      </p:sp>
    </p:spTree>
    <p:extLst>
      <p:ext uri="{BB962C8B-B14F-4D97-AF65-F5344CB8AC3E}">
        <p14:creationId xmlns:p14="http://schemas.microsoft.com/office/powerpoint/2010/main" val="223948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B9D9AD-926A-4C18-AF82-4534C7EA090F}" type="datetimeFigureOut">
              <a:rPr lang="en-GB" smtClean="0"/>
              <a:t>12/05/2022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21812-B9F4-4B94-875B-5B623592B86C}" type="slidenum">
              <a:rPr lang="en-GB" smtClean="0"/>
              <a:t>‹#›</a:t>
            </a:fld>
            <a:endParaRPr lang="en-GB"/>
          </a:p>
        </p:txBody>
      </p:sp>
    </p:spTree>
    <p:extLst>
      <p:ext uri="{BB962C8B-B14F-4D97-AF65-F5344CB8AC3E}">
        <p14:creationId xmlns:p14="http://schemas.microsoft.com/office/powerpoint/2010/main" val="253468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B9D9AD-926A-4C18-AF82-4534C7EA090F}" type="datetimeFigureOut">
              <a:rPr lang="en-GB" smtClean="0"/>
              <a:t>12/05/2022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21812-B9F4-4B94-875B-5B623592B86C}" type="slidenum">
              <a:rPr lang="en-GB" smtClean="0"/>
              <a:t>‹#›</a:t>
            </a:fld>
            <a:endParaRPr lang="en-GB"/>
          </a:p>
        </p:txBody>
      </p:sp>
    </p:spTree>
    <p:extLst>
      <p:ext uri="{BB962C8B-B14F-4D97-AF65-F5344CB8AC3E}">
        <p14:creationId xmlns:p14="http://schemas.microsoft.com/office/powerpoint/2010/main" val="47096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9D9AD-926A-4C18-AF82-4534C7EA090F}" type="datetimeFigureOut">
              <a:rPr lang="en-GB" smtClean="0"/>
              <a:t>12/05/2022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21812-B9F4-4B94-875B-5B623592B86C}" type="slidenum">
              <a:rPr lang="en-GB" smtClean="0"/>
              <a:t>‹#›</a:t>
            </a:fld>
            <a:endParaRPr lang="en-GB"/>
          </a:p>
        </p:txBody>
      </p:sp>
    </p:spTree>
    <p:extLst>
      <p:ext uri="{BB962C8B-B14F-4D97-AF65-F5344CB8AC3E}">
        <p14:creationId xmlns:p14="http://schemas.microsoft.com/office/powerpoint/2010/main" val="2369143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logs.glowscotland.org.uk/glowblogs/fvwlric/uncr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theinspirationhub.co.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ducation.gov.scot/improvement/hgiocld/how-good-is-our-cld/" TargetMode="External"/><Relationship Id="rId7" Type="http://schemas.openxmlformats.org/officeDocument/2006/relationships/image" Target="../media/image4.png"/><Relationship Id="rId2" Type="http://schemas.openxmlformats.org/officeDocument/2006/relationships/hyperlink" Target="https://education.gov.scot/improvement/self-evaluation/hgios4/"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education.gov.scot/improvement/self-evaluation/how-good-is-our-early-learning-and-childcare/?msclkid=3566750acf9a11ec820213a82b7f473c"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hinglink.com/scene/154328214134377677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65315"/>
            <a:ext cx="9144000" cy="1064349"/>
          </a:xfrm>
        </p:spPr>
        <p:txBody>
          <a:bodyPr/>
          <a:lstStyle/>
          <a:p>
            <a:r>
              <a:rPr lang="en-GB" b="1"/>
              <a:t>Self-Evaluation Resource</a:t>
            </a:r>
          </a:p>
        </p:txBody>
      </p:sp>
      <p:pic>
        <p:nvPicPr>
          <p:cNvPr id="1026" name="Picture 2" descr="https://blogs.glowscotland.org.uk/glowblogs/public/fvwlric/uploads/sites/7616/2021/04/16093521/cropped-RIC-widest-header-png-nobg.png"/>
          <p:cNvPicPr>
            <a:picLocks noChangeAspect="1" noChangeArrowheads="1"/>
          </p:cNvPicPr>
          <p:nvPr/>
        </p:nvPicPr>
        <p:blipFill rotWithShape="1">
          <a:blip r:embed="rId3">
            <a:extLst>
              <a:ext uri="{28A0092B-C50C-407E-A947-70E740481C1C}">
                <a14:useLocalDpi xmlns:a14="http://schemas.microsoft.com/office/drawing/2010/main" val="0"/>
              </a:ext>
            </a:extLst>
          </a:blip>
          <a:srcRect r="72319"/>
          <a:stretch/>
        </p:blipFill>
        <p:spPr bwMode="auto">
          <a:xfrm>
            <a:off x="8932985" y="3830597"/>
            <a:ext cx="2862234" cy="283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16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0181" y="2393743"/>
            <a:ext cx="10515600" cy="4351338"/>
          </a:xfrm>
        </p:spPr>
        <p:txBody>
          <a:bodyPr vert="horz" lIns="91440" tIns="45720" rIns="91440" bIns="45720" rtlCol="0" anchor="t">
            <a:normAutofit/>
          </a:bodyPr>
          <a:lstStyle/>
          <a:p>
            <a:pPr marL="0" indent="0">
              <a:buNone/>
            </a:pPr>
            <a:r>
              <a:rPr lang="en-GB" dirty="0">
                <a:hlinkClick r:id="rId3"/>
              </a:rPr>
              <a:t>UNCRC – Forth Valley &amp; West Lothian Regional ImprovementCollaborative (glowscotland.org.uk)</a:t>
            </a:r>
          </a:p>
          <a:p>
            <a:pPr marL="0" indent="0">
              <a:buNone/>
            </a:pPr>
            <a:endParaRPr lang="en-GB" dirty="0">
              <a:ea typeface="Calibri"/>
              <a:cs typeface="Calibri"/>
            </a:endParaRPr>
          </a:p>
          <a:p>
            <a:pPr marL="0" indent="0">
              <a:buNone/>
            </a:pPr>
            <a:r>
              <a:rPr lang="en-GB" dirty="0">
                <a:ea typeface="+mn-lt"/>
                <a:cs typeface="+mn-lt"/>
                <a:hlinkClick r:id="rId4"/>
              </a:rPr>
              <a:t>The Inspiration Hub – Inspiring good practice hub for FVWLRIC</a:t>
            </a:r>
            <a:endParaRPr lang="en-GB"/>
          </a:p>
        </p:txBody>
      </p:sp>
      <p:sp>
        <p:nvSpPr>
          <p:cNvPr id="5" name="TextBox 4"/>
          <p:cNvSpPr txBox="1"/>
          <p:nvPr/>
        </p:nvSpPr>
        <p:spPr>
          <a:xfrm>
            <a:off x="930181" y="603849"/>
            <a:ext cx="8685397" cy="707886"/>
          </a:xfrm>
          <a:prstGeom prst="rect">
            <a:avLst/>
          </a:prstGeom>
          <a:noFill/>
        </p:spPr>
        <p:txBody>
          <a:bodyPr wrap="square" lIns="91440" tIns="45720" rIns="91440" bIns="45720" rtlCol="0" anchor="t">
            <a:spAutoFit/>
          </a:bodyPr>
          <a:lstStyle/>
          <a:p>
            <a:r>
              <a:rPr lang="en-GB" sz="4000" dirty="0"/>
              <a:t>FVWL RIC Blog and Inspiration hub</a:t>
            </a:r>
          </a:p>
        </p:txBody>
      </p:sp>
    </p:spTree>
    <p:extLst>
      <p:ext uri="{BB962C8B-B14F-4D97-AF65-F5344CB8AC3E}">
        <p14:creationId xmlns:p14="http://schemas.microsoft.com/office/powerpoint/2010/main" val="1640156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ea typeface="Calibri Light"/>
                <a:cs typeface="Calibri Light"/>
              </a:rPr>
              <a:t>UNCRC Self-Evaluation</a:t>
            </a:r>
            <a:endParaRPr lang="en-GB">
              <a:ea typeface="Calibri Light" panose="020F0302020204030204"/>
              <a:cs typeface="Calibri Light" panose="020F0302020204030204"/>
            </a:endParaRPr>
          </a:p>
        </p:txBody>
      </p:sp>
      <p:sp>
        <p:nvSpPr>
          <p:cNvPr id="3" name="Content Placeholder 2"/>
          <p:cNvSpPr>
            <a:spLocks noGrp="1"/>
          </p:cNvSpPr>
          <p:nvPr>
            <p:ph idx="1"/>
          </p:nvPr>
        </p:nvSpPr>
        <p:spPr>
          <a:xfrm>
            <a:off x="838200" y="1577975"/>
            <a:ext cx="10515600" cy="4638885"/>
          </a:xfrm>
        </p:spPr>
        <p:txBody>
          <a:bodyPr vert="horz" lIns="91440" tIns="45720" rIns="91440" bIns="45720" rtlCol="0" anchor="t">
            <a:noAutofit/>
          </a:bodyPr>
          <a:lstStyle/>
          <a:p>
            <a:pPr marL="0" indent="0">
              <a:buNone/>
            </a:pPr>
            <a:r>
              <a:rPr lang="en-GB" sz="1800" dirty="0">
                <a:ea typeface="+mn-lt"/>
                <a:cs typeface="+mn-lt"/>
              </a:rPr>
              <a:t>This resource allows establishments </a:t>
            </a:r>
            <a:r>
              <a:rPr lang="en-GB" sz="1800" dirty="0">
                <a:solidFill>
                  <a:srgbClr val="FF0000"/>
                </a:solidFill>
                <a:ea typeface="+mn-lt"/>
                <a:cs typeface="+mn-lt"/>
              </a:rPr>
              <a:t>and</a:t>
            </a:r>
            <a:r>
              <a:rPr lang="en-GB" sz="1800" dirty="0">
                <a:ea typeface="+mn-lt"/>
                <a:cs typeface="+mn-lt"/>
              </a:rPr>
              <a:t> </a:t>
            </a:r>
            <a:r>
              <a:rPr lang="en-GB" sz="1800" dirty="0">
                <a:solidFill>
                  <a:srgbClr val="FF0000"/>
                </a:solidFill>
                <a:ea typeface="+mn-lt"/>
                <a:cs typeface="+mn-lt"/>
              </a:rPr>
              <a:t>teams </a:t>
            </a:r>
            <a:r>
              <a:rPr lang="en-GB" sz="1800" dirty="0">
                <a:ea typeface="+mn-lt"/>
                <a:cs typeface="+mn-lt"/>
              </a:rPr>
              <a:t>to self-evaluate their practice </a:t>
            </a:r>
            <a:r>
              <a:rPr lang="en-GB" sz="1800" dirty="0">
                <a:solidFill>
                  <a:srgbClr val="FF0000"/>
                </a:solidFill>
                <a:ea typeface="+mn-lt"/>
                <a:cs typeface="+mn-lt"/>
              </a:rPr>
              <a:t>considering</a:t>
            </a:r>
            <a:r>
              <a:rPr lang="en-GB" sz="1800" dirty="0">
                <a:ea typeface="+mn-lt"/>
                <a:cs typeface="+mn-lt"/>
              </a:rPr>
              <a:t> the UNCRC and supports improvement planning t</a:t>
            </a:r>
            <a:r>
              <a:rPr lang="en-GB" sz="1800" dirty="0">
                <a:solidFill>
                  <a:srgbClr val="FF0000"/>
                </a:solidFill>
                <a:ea typeface="+mn-lt"/>
                <a:cs typeface="+mn-lt"/>
              </a:rPr>
              <a:t>o ensure this is part of daily practice</a:t>
            </a:r>
            <a:r>
              <a:rPr lang="en-GB" sz="1800" dirty="0">
                <a:ea typeface="+mn-lt"/>
                <a:cs typeface="+mn-lt"/>
              </a:rPr>
              <a:t>.</a:t>
            </a:r>
            <a:endParaRPr lang="en-GB" sz="1800" b="1" dirty="0">
              <a:ea typeface="Calibri" panose="020F0502020204030204"/>
              <a:cs typeface="Calibri" panose="020F0502020204030204"/>
            </a:endParaRPr>
          </a:p>
          <a:p>
            <a:endParaRPr lang="en-GB" sz="1800">
              <a:ea typeface="Calibri" panose="020F0502020204030204"/>
              <a:cs typeface="Calibri" panose="020F0502020204030204"/>
            </a:endParaRPr>
          </a:p>
          <a:p>
            <a:pPr marL="0" indent="0">
              <a:buNone/>
            </a:pPr>
            <a:r>
              <a:rPr lang="en-GB" sz="1800" b="1" dirty="0"/>
              <a:t>How to use this self-evaluation approach to improve practice:</a:t>
            </a:r>
            <a:endParaRPr lang="en-GB" sz="1800" b="1" dirty="0">
              <a:ea typeface="Calibri"/>
              <a:cs typeface="Calibri"/>
            </a:endParaRPr>
          </a:p>
          <a:p>
            <a:pPr marL="0" indent="0">
              <a:buNone/>
            </a:pPr>
            <a:r>
              <a:rPr lang="en-GB" sz="1800" dirty="0">
                <a:ea typeface="+mn-lt"/>
                <a:cs typeface="+mn-lt"/>
              </a:rPr>
              <a:t>This self-evaluation approach could be used to provide professional learning to </a:t>
            </a:r>
            <a:r>
              <a:rPr lang="en-GB" sz="1800" dirty="0">
                <a:solidFill>
                  <a:srgbClr val="FF0000"/>
                </a:solidFill>
                <a:ea typeface="+mn-lt"/>
                <a:cs typeface="+mn-lt"/>
              </a:rPr>
              <a:t>staff</a:t>
            </a:r>
            <a:r>
              <a:rPr lang="en-GB" sz="1800" dirty="0">
                <a:ea typeface="+mn-lt"/>
                <a:cs typeface="+mn-lt"/>
              </a:rPr>
              <a:t> around the UNCRC and to help them reflect on how they are taking forward children’s rights within their context.</a:t>
            </a:r>
            <a:r>
              <a:rPr lang="en-GB" sz="1800" dirty="0">
                <a:solidFill>
                  <a:srgbClr val="FF0000"/>
                </a:solidFill>
                <a:ea typeface="+mn-lt"/>
                <a:cs typeface="+mn-lt"/>
              </a:rPr>
              <a:t> </a:t>
            </a:r>
          </a:p>
          <a:p>
            <a:pPr marL="0" indent="0">
              <a:buNone/>
            </a:pPr>
            <a:endParaRPr lang="en-GB" sz="1800" dirty="0">
              <a:ea typeface="+mn-lt"/>
              <a:cs typeface="+mn-lt"/>
            </a:endParaRPr>
          </a:p>
          <a:p>
            <a:pPr marL="0" indent="0">
              <a:lnSpc>
                <a:spcPct val="100000"/>
              </a:lnSpc>
              <a:spcBef>
                <a:spcPts val="0"/>
              </a:spcBef>
              <a:buNone/>
            </a:pPr>
            <a:r>
              <a:rPr lang="en-GB" sz="1800" b="1" dirty="0">
                <a:ea typeface="+mn-lt"/>
                <a:cs typeface="+mn-lt"/>
              </a:rPr>
              <a:t>Some key improvement questions include:</a:t>
            </a:r>
            <a:r>
              <a:rPr lang="en-GB" sz="1800" dirty="0">
                <a:ea typeface="+mn-lt"/>
                <a:cs typeface="+mn-lt"/>
              </a:rPr>
              <a:t> </a:t>
            </a:r>
            <a:endParaRPr lang="en-US" sz="1800" dirty="0">
              <a:ea typeface="+mn-lt"/>
              <a:cs typeface="+mn-lt"/>
            </a:endParaRPr>
          </a:p>
          <a:p>
            <a:pPr>
              <a:lnSpc>
                <a:spcPct val="100000"/>
              </a:lnSpc>
              <a:spcBef>
                <a:spcPts val="0"/>
              </a:spcBef>
              <a:buFont typeface="Arial"/>
              <a:buChar char="•"/>
            </a:pPr>
            <a:r>
              <a:rPr lang="en-GB" sz="1800" dirty="0">
                <a:ea typeface="+mn-lt"/>
                <a:cs typeface="+mn-lt"/>
              </a:rPr>
              <a:t>How well do we understand the UNCRC and how the articles within it relate to the practice? </a:t>
            </a:r>
            <a:endParaRPr lang="en-US" sz="1800">
              <a:ea typeface="+mn-lt"/>
              <a:cs typeface="+mn-lt"/>
            </a:endParaRPr>
          </a:p>
          <a:p>
            <a:pPr>
              <a:lnSpc>
                <a:spcPct val="100000"/>
              </a:lnSpc>
              <a:spcBef>
                <a:spcPts val="0"/>
              </a:spcBef>
              <a:buFont typeface="Arial"/>
              <a:buChar char="•"/>
            </a:pPr>
            <a:r>
              <a:rPr lang="en-GB" sz="1800" dirty="0">
                <a:ea typeface="+mn-lt"/>
                <a:cs typeface="+mn-lt"/>
              </a:rPr>
              <a:t>How well do we understand and demonstrate our role as duty bearers of children’s rights? </a:t>
            </a:r>
            <a:endParaRPr lang="en-US" sz="1800">
              <a:ea typeface="+mn-lt"/>
              <a:cs typeface="+mn-lt"/>
            </a:endParaRPr>
          </a:p>
          <a:p>
            <a:pPr>
              <a:lnSpc>
                <a:spcPct val="100000"/>
              </a:lnSpc>
              <a:spcBef>
                <a:spcPts val="0"/>
              </a:spcBef>
              <a:buFont typeface="Arial"/>
              <a:buChar char="•"/>
            </a:pPr>
            <a:r>
              <a:rPr lang="en-GB" sz="1800" dirty="0">
                <a:ea typeface="+mn-lt"/>
                <a:cs typeface="+mn-lt"/>
              </a:rPr>
              <a:t>To what extent do we make links between the UNCRC and our culture, values and ethos; skills and activities; curricular programmes and targeted support?</a:t>
            </a:r>
            <a:endParaRPr lang="en-US" sz="1800" dirty="0">
              <a:ea typeface="+mn-lt"/>
              <a:cs typeface="+mn-lt"/>
            </a:endParaRPr>
          </a:p>
          <a:p>
            <a:pPr marL="0" indent="0">
              <a:buNone/>
            </a:pPr>
            <a:endParaRPr lang="en-GB" sz="1800" dirty="0">
              <a:ea typeface="Calibri" panose="020F0502020204030204"/>
              <a:cs typeface="Calibri" panose="020F0502020204030204"/>
            </a:endParaRPr>
          </a:p>
          <a:p>
            <a:pPr marL="0" indent="0">
              <a:buNone/>
            </a:pPr>
            <a:endParaRPr lang="en-GB" sz="1800" dirty="0">
              <a:ea typeface="Calibri" panose="020F0502020204030204"/>
              <a:cs typeface="Calibri" panose="020F0502020204030204"/>
            </a:endParaRPr>
          </a:p>
          <a:p>
            <a:pPr marL="0" indent="0">
              <a:buNone/>
            </a:pPr>
            <a:endParaRPr lang="en-GB" sz="1800">
              <a:ea typeface="Calibri" panose="020F0502020204030204"/>
              <a:cs typeface="Calibri" panose="020F0502020204030204"/>
            </a:endParaRPr>
          </a:p>
          <a:p>
            <a:pPr marL="0" indent="0">
              <a:buNone/>
            </a:pPr>
            <a:endParaRPr lang="en-GB" sz="1800" b="1">
              <a:ea typeface="Calibri" panose="020F0502020204030204"/>
              <a:cs typeface="Calibri" panose="020F0502020204030204"/>
            </a:endParaRPr>
          </a:p>
          <a:p>
            <a:endParaRPr lang="en-GB" sz="1800">
              <a:ea typeface="Calibri" panose="020F0502020204030204"/>
              <a:cs typeface="Calibri" panose="020F0502020204030204"/>
            </a:endParaRPr>
          </a:p>
        </p:txBody>
      </p:sp>
    </p:spTree>
    <p:extLst>
      <p:ext uri="{BB962C8B-B14F-4D97-AF65-F5344CB8AC3E}">
        <p14:creationId xmlns:p14="http://schemas.microsoft.com/office/powerpoint/2010/main" val="3711182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9CF1D-4EF2-4FE7-61D8-45984B593ADC}"/>
              </a:ext>
            </a:extLst>
          </p:cNvPr>
          <p:cNvSpPr>
            <a:spLocks noGrp="1"/>
          </p:cNvSpPr>
          <p:nvPr>
            <p:ph type="title"/>
          </p:nvPr>
        </p:nvSpPr>
        <p:spPr/>
        <p:txBody>
          <a:bodyPr/>
          <a:lstStyle/>
          <a:p>
            <a:pPr algn="ctr"/>
            <a:r>
              <a:rPr lang="en-GB" dirty="0">
                <a:ea typeface="+mj-lt"/>
                <a:cs typeface="+mj-lt"/>
              </a:rPr>
              <a:t>Depending on the setting, you will see clear links to the following frameworks: </a:t>
            </a:r>
            <a:endParaRPr lang="en-US" dirty="0">
              <a:cs typeface="Calibri Light" panose="020F0302020204030204"/>
            </a:endParaRPr>
          </a:p>
        </p:txBody>
      </p:sp>
      <p:sp>
        <p:nvSpPr>
          <p:cNvPr id="13" name="Content Placeholder 12">
            <a:extLst>
              <a:ext uri="{FF2B5EF4-FFF2-40B4-BE49-F238E27FC236}">
                <a16:creationId xmlns:a16="http://schemas.microsoft.com/office/drawing/2014/main" id="{5DDD30FD-C946-C48E-4AC5-DB95468A891B}"/>
              </a:ext>
            </a:extLst>
          </p:cNvPr>
          <p:cNvSpPr>
            <a:spLocks noGrp="1"/>
          </p:cNvSpPr>
          <p:nvPr>
            <p:ph idx="1"/>
          </p:nvPr>
        </p:nvSpPr>
        <p:spPr>
          <a:xfrm>
            <a:off x="838200" y="1825625"/>
            <a:ext cx="10515600" cy="4351338"/>
          </a:xfrm>
        </p:spPr>
        <p:txBody>
          <a:bodyPr vert="horz" lIns="91440" tIns="45720" rIns="91440" bIns="45720" rtlCol="0" anchor="t">
            <a:normAutofit/>
          </a:bodyPr>
          <a:lstStyle/>
          <a:p>
            <a:pPr marL="0" indent="0">
              <a:buNone/>
            </a:pPr>
            <a:endParaRPr lang="en-GB" dirty="0">
              <a:cs typeface="Calibri"/>
            </a:endParaRPr>
          </a:p>
          <a:p>
            <a:r>
              <a:rPr lang="en-GB" b="1" dirty="0">
                <a:cs typeface="Calibri"/>
                <a:hlinkClick r:id="rId2"/>
              </a:rPr>
              <a:t>How Good is our School? (fourth edition),</a:t>
            </a:r>
            <a:endParaRPr lang="en-GB" dirty="0">
              <a:ea typeface="+mn-lt"/>
              <a:cs typeface="+mn-lt"/>
            </a:endParaRPr>
          </a:p>
          <a:p>
            <a:r>
              <a:rPr lang="en-GB" dirty="0">
                <a:cs typeface="Calibri"/>
                <a:hlinkClick r:id="rId3"/>
              </a:rPr>
              <a:t>How good is our CLD | HGIOCLD </a:t>
            </a:r>
            <a:r>
              <a:rPr lang="en-GB" dirty="0">
                <a:cs typeface="Calibri"/>
              </a:rPr>
              <a:t> </a:t>
            </a:r>
            <a:endParaRPr lang="en-GB">
              <a:cs typeface="Calibri"/>
            </a:endParaRPr>
          </a:p>
          <a:p>
            <a:r>
              <a:rPr lang="en-GB" dirty="0">
                <a:ea typeface="+mn-lt"/>
                <a:cs typeface="+mn-lt"/>
                <a:hlinkClick r:id="rId4"/>
              </a:rPr>
              <a:t>How good is our early learning and childcare? </a:t>
            </a:r>
            <a:endParaRPr lang="en-GB">
              <a:cs typeface="Calibri"/>
            </a:endParaRPr>
          </a:p>
        </p:txBody>
      </p:sp>
      <p:pic>
        <p:nvPicPr>
          <p:cNvPr id="14" name="Picture 14" descr="Logo, company name&#10;&#10;Description automatically generated">
            <a:extLst>
              <a:ext uri="{FF2B5EF4-FFF2-40B4-BE49-F238E27FC236}">
                <a16:creationId xmlns:a16="http://schemas.microsoft.com/office/drawing/2014/main" id="{5121F3DE-9164-EEA1-79D7-E6C2FF495BA2}"/>
              </a:ext>
            </a:extLst>
          </p:cNvPr>
          <p:cNvPicPr>
            <a:picLocks noChangeAspect="1"/>
          </p:cNvPicPr>
          <p:nvPr/>
        </p:nvPicPr>
        <p:blipFill>
          <a:blip r:embed="rId5"/>
          <a:stretch>
            <a:fillRect/>
          </a:stretch>
        </p:blipFill>
        <p:spPr>
          <a:xfrm>
            <a:off x="572813" y="4381368"/>
            <a:ext cx="2743200" cy="1379748"/>
          </a:xfrm>
          <a:prstGeom prst="rect">
            <a:avLst/>
          </a:prstGeom>
        </p:spPr>
      </p:pic>
      <p:pic>
        <p:nvPicPr>
          <p:cNvPr id="15" name="Picture 15">
            <a:extLst>
              <a:ext uri="{FF2B5EF4-FFF2-40B4-BE49-F238E27FC236}">
                <a16:creationId xmlns:a16="http://schemas.microsoft.com/office/drawing/2014/main" id="{68A14D1F-8B23-7B4D-E1D9-5D80BBBE986B}"/>
              </a:ext>
            </a:extLst>
          </p:cNvPr>
          <p:cNvPicPr>
            <a:picLocks noChangeAspect="1"/>
          </p:cNvPicPr>
          <p:nvPr/>
        </p:nvPicPr>
        <p:blipFill>
          <a:blip r:embed="rId6"/>
          <a:stretch>
            <a:fillRect/>
          </a:stretch>
        </p:blipFill>
        <p:spPr>
          <a:xfrm>
            <a:off x="4501055" y="4585565"/>
            <a:ext cx="2743200" cy="971352"/>
          </a:xfrm>
          <a:prstGeom prst="rect">
            <a:avLst/>
          </a:prstGeom>
        </p:spPr>
      </p:pic>
      <p:pic>
        <p:nvPicPr>
          <p:cNvPr id="16" name="Picture 16">
            <a:extLst>
              <a:ext uri="{FF2B5EF4-FFF2-40B4-BE49-F238E27FC236}">
                <a16:creationId xmlns:a16="http://schemas.microsoft.com/office/drawing/2014/main" id="{58B2BD63-B527-5A5A-3745-B426F451BAF6}"/>
              </a:ext>
            </a:extLst>
          </p:cNvPr>
          <p:cNvPicPr>
            <a:picLocks noChangeAspect="1"/>
          </p:cNvPicPr>
          <p:nvPr/>
        </p:nvPicPr>
        <p:blipFill>
          <a:blip r:embed="rId7"/>
          <a:stretch>
            <a:fillRect/>
          </a:stretch>
        </p:blipFill>
        <p:spPr>
          <a:xfrm>
            <a:off x="8613228" y="4548285"/>
            <a:ext cx="2743200" cy="1045911"/>
          </a:xfrm>
          <a:prstGeom prst="rect">
            <a:avLst/>
          </a:prstGeom>
        </p:spPr>
      </p:pic>
    </p:spTree>
    <p:extLst>
      <p:ext uri="{BB962C8B-B14F-4D97-AF65-F5344CB8AC3E}">
        <p14:creationId xmlns:p14="http://schemas.microsoft.com/office/powerpoint/2010/main" val="227995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err="1"/>
              <a:t>UNCRC</a:t>
            </a:r>
            <a:r>
              <a:rPr lang="en-GB" b="1"/>
              <a:t> Self Evaluation using </a:t>
            </a:r>
            <a:r>
              <a:rPr lang="en-GB" b="1" err="1"/>
              <a:t>Thinglink</a:t>
            </a:r>
            <a:endParaRPr lang="en-GB" b="1"/>
          </a:p>
        </p:txBody>
      </p:sp>
      <p:sp>
        <p:nvSpPr>
          <p:cNvPr id="3" name="Content Placeholder 2"/>
          <p:cNvSpPr>
            <a:spLocks noGrp="1"/>
          </p:cNvSpPr>
          <p:nvPr>
            <p:ph idx="1"/>
          </p:nvPr>
        </p:nvSpPr>
        <p:spPr>
          <a:xfrm>
            <a:off x="838200" y="1825625"/>
            <a:ext cx="10515600" cy="506366"/>
          </a:xfrm>
        </p:spPr>
        <p:txBody>
          <a:bodyPr/>
          <a:lstStyle/>
          <a:p>
            <a:pPr marL="0" indent="0" algn="ctr">
              <a:buNone/>
            </a:pPr>
            <a:r>
              <a:rPr lang="en-GB" err="1">
                <a:hlinkClick r:id="rId3"/>
              </a:rPr>
              <a:t>UNCRC</a:t>
            </a:r>
            <a:r>
              <a:rPr lang="en-GB">
                <a:hlinkClick r:id="rId3"/>
              </a:rPr>
              <a:t> self-</a:t>
            </a:r>
            <a:r>
              <a:rPr lang="en-GB" err="1">
                <a:hlinkClick r:id="rId3"/>
              </a:rPr>
              <a:t>eval</a:t>
            </a:r>
            <a:r>
              <a:rPr lang="en-GB">
                <a:hlinkClick r:id="rId3"/>
              </a:rPr>
              <a:t> toolkit (thinglink.com)</a:t>
            </a:r>
            <a:endParaRPr lang="en-GB"/>
          </a:p>
        </p:txBody>
      </p:sp>
      <p:pic>
        <p:nvPicPr>
          <p:cNvPr id="7" name="Picture 6"/>
          <p:cNvPicPr>
            <a:picLocks noChangeAspect="1"/>
          </p:cNvPicPr>
          <p:nvPr/>
        </p:nvPicPr>
        <p:blipFill>
          <a:blip r:embed="rId4"/>
          <a:stretch>
            <a:fillRect/>
          </a:stretch>
        </p:blipFill>
        <p:spPr>
          <a:xfrm>
            <a:off x="3114547" y="2811984"/>
            <a:ext cx="5962906" cy="3597206"/>
          </a:xfrm>
          <a:prstGeom prst="rect">
            <a:avLst/>
          </a:prstGeom>
        </p:spPr>
      </p:pic>
    </p:spTree>
    <p:extLst>
      <p:ext uri="{BB962C8B-B14F-4D97-AF65-F5344CB8AC3E}">
        <p14:creationId xmlns:p14="http://schemas.microsoft.com/office/powerpoint/2010/main" val="4177395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Using </a:t>
            </a:r>
            <a:r>
              <a:rPr lang="en-GB" b="1" err="1"/>
              <a:t>Thinglink</a:t>
            </a:r>
            <a:endParaRPr lang="en-GB" b="1"/>
          </a:p>
        </p:txBody>
      </p:sp>
      <p:sp>
        <p:nvSpPr>
          <p:cNvPr id="3" name="Content Placeholder 2"/>
          <p:cNvSpPr>
            <a:spLocks noGrp="1"/>
          </p:cNvSpPr>
          <p:nvPr>
            <p:ph idx="1"/>
          </p:nvPr>
        </p:nvSpPr>
        <p:spPr>
          <a:xfrm>
            <a:off x="838200" y="1709738"/>
            <a:ext cx="9017300" cy="4648906"/>
          </a:xfrm>
        </p:spPr>
        <p:txBody>
          <a:bodyPr vert="horz" lIns="91440" tIns="45720" rIns="91440" bIns="45720" rtlCol="0" anchor="t">
            <a:normAutofit/>
          </a:bodyPr>
          <a:lstStyle/>
          <a:p>
            <a:pPr marL="0" indent="0">
              <a:buNone/>
            </a:pPr>
            <a:r>
              <a:rPr lang="en-GB" sz="2400"/>
              <a:t>The UNCRC Self-Evaluation resource has 5 sections:</a:t>
            </a:r>
          </a:p>
          <a:p>
            <a:pPr marL="0" indent="0">
              <a:buNone/>
            </a:pPr>
            <a:endParaRPr lang="en-GB" sz="2400"/>
          </a:p>
          <a:p>
            <a:pPr marL="514350" indent="-514350">
              <a:buAutoNum type="arabicPeriod"/>
            </a:pPr>
            <a:r>
              <a:rPr lang="en-GB" sz="2400"/>
              <a:t>Recognising and realising children’s rights</a:t>
            </a:r>
          </a:p>
          <a:p>
            <a:pPr marL="514350" indent="-514350">
              <a:buAutoNum type="arabicPeriod"/>
            </a:pPr>
            <a:r>
              <a:rPr lang="en-GB" sz="2400"/>
              <a:t>Culture, values and ethos</a:t>
            </a:r>
          </a:p>
          <a:p>
            <a:pPr marL="514350" indent="-514350">
              <a:buAutoNum type="arabicPeriod"/>
            </a:pPr>
            <a:r>
              <a:rPr lang="en-GB" sz="2400"/>
              <a:t>Skills and attitudes </a:t>
            </a:r>
          </a:p>
          <a:p>
            <a:pPr marL="514350" indent="-514350">
              <a:buAutoNum type="arabicPeriod"/>
            </a:pPr>
            <a:r>
              <a:rPr lang="en-GB" sz="2400"/>
              <a:t>Links to the curriculum</a:t>
            </a:r>
          </a:p>
          <a:p>
            <a:pPr marL="514350" indent="-514350">
              <a:buAutoNum type="arabicPeriod"/>
            </a:pPr>
            <a:r>
              <a:rPr lang="en-GB" sz="2400"/>
              <a:t>Targeted support</a:t>
            </a:r>
          </a:p>
          <a:p>
            <a:pPr marL="0" indent="0">
              <a:buNone/>
            </a:pPr>
            <a:endParaRPr lang="en-GB" sz="2400"/>
          </a:p>
          <a:p>
            <a:pPr marL="0" indent="0">
              <a:buNone/>
            </a:pPr>
            <a:endParaRPr lang="en-GB" sz="2400"/>
          </a:p>
          <a:p>
            <a:pPr marL="0" indent="0">
              <a:buNone/>
            </a:pPr>
            <a:r>
              <a:rPr lang="en-GB" sz="2000"/>
              <a:t>Clicking on the red square         will take you into a new link to explore each section. </a:t>
            </a:r>
            <a:endParaRPr lang="en-GB" sz="2000">
              <a:ea typeface="Calibri"/>
              <a:cs typeface="Calibri"/>
            </a:endParaRPr>
          </a:p>
          <a:p>
            <a:pPr marL="514350" indent="-514350">
              <a:buAutoNum type="arabicPeriod"/>
            </a:pPr>
            <a:endParaRPr lang="en-GB"/>
          </a:p>
          <a:p>
            <a:pPr marL="0" indent="0">
              <a:buNone/>
            </a:pPr>
            <a:endParaRPr lang="en-GB"/>
          </a:p>
        </p:txBody>
      </p:sp>
      <p:pic>
        <p:nvPicPr>
          <p:cNvPr id="4" name="Picture 3"/>
          <p:cNvPicPr>
            <a:picLocks noChangeAspect="1"/>
          </p:cNvPicPr>
          <p:nvPr/>
        </p:nvPicPr>
        <p:blipFill>
          <a:blip r:embed="rId2"/>
          <a:stretch>
            <a:fillRect/>
          </a:stretch>
        </p:blipFill>
        <p:spPr>
          <a:xfrm>
            <a:off x="9639335" y="4354552"/>
            <a:ext cx="2128533" cy="2134149"/>
          </a:xfrm>
          <a:prstGeom prst="rect">
            <a:avLst/>
          </a:prstGeom>
        </p:spPr>
      </p:pic>
      <p:pic>
        <p:nvPicPr>
          <p:cNvPr id="5" name="Picture 4"/>
          <p:cNvPicPr>
            <a:picLocks noChangeAspect="1"/>
          </p:cNvPicPr>
          <p:nvPr/>
        </p:nvPicPr>
        <p:blipFill>
          <a:blip r:embed="rId3"/>
          <a:stretch>
            <a:fillRect/>
          </a:stretch>
        </p:blipFill>
        <p:spPr>
          <a:xfrm>
            <a:off x="3712143" y="5726426"/>
            <a:ext cx="371475" cy="371475"/>
          </a:xfrm>
          <a:prstGeom prst="rect">
            <a:avLst/>
          </a:prstGeom>
        </p:spPr>
      </p:pic>
    </p:spTree>
    <p:extLst>
      <p:ext uri="{BB962C8B-B14F-4D97-AF65-F5344CB8AC3E}">
        <p14:creationId xmlns:p14="http://schemas.microsoft.com/office/powerpoint/2010/main" val="401807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042359" y="3672335"/>
            <a:ext cx="571500" cy="533400"/>
          </a:xfrm>
          <a:prstGeom prst="rect">
            <a:avLst/>
          </a:prstGeom>
        </p:spPr>
      </p:pic>
      <p:pic>
        <p:nvPicPr>
          <p:cNvPr id="8" name="Picture 7"/>
          <p:cNvPicPr>
            <a:picLocks noChangeAspect="1"/>
          </p:cNvPicPr>
          <p:nvPr/>
        </p:nvPicPr>
        <p:blipFill>
          <a:blip r:embed="rId3"/>
          <a:stretch>
            <a:fillRect/>
          </a:stretch>
        </p:blipFill>
        <p:spPr>
          <a:xfrm>
            <a:off x="1051884" y="4292979"/>
            <a:ext cx="561975" cy="428625"/>
          </a:xfrm>
          <a:prstGeom prst="rect">
            <a:avLst/>
          </a:prstGeom>
        </p:spPr>
      </p:pic>
      <p:sp>
        <p:nvSpPr>
          <p:cNvPr id="9" name="TextBox 8"/>
          <p:cNvSpPr txBox="1"/>
          <p:nvPr/>
        </p:nvSpPr>
        <p:spPr>
          <a:xfrm>
            <a:off x="1509721" y="3254452"/>
            <a:ext cx="1781898" cy="369332"/>
          </a:xfrm>
          <a:prstGeom prst="rect">
            <a:avLst/>
          </a:prstGeom>
          <a:noFill/>
        </p:spPr>
        <p:txBody>
          <a:bodyPr wrap="none" rtlCol="0">
            <a:spAutoFit/>
          </a:bodyPr>
          <a:lstStyle/>
          <a:p>
            <a:r>
              <a:rPr lang="en-GB"/>
              <a:t>Ideas to consider</a:t>
            </a:r>
          </a:p>
        </p:txBody>
      </p:sp>
      <p:sp>
        <p:nvSpPr>
          <p:cNvPr id="10" name="TextBox 9"/>
          <p:cNvSpPr txBox="1"/>
          <p:nvPr/>
        </p:nvSpPr>
        <p:spPr>
          <a:xfrm>
            <a:off x="1509721" y="4322626"/>
            <a:ext cx="3778599" cy="369332"/>
          </a:xfrm>
          <a:prstGeom prst="rect">
            <a:avLst/>
          </a:prstGeom>
          <a:noFill/>
        </p:spPr>
        <p:txBody>
          <a:bodyPr wrap="none" rtlCol="0">
            <a:spAutoFit/>
          </a:bodyPr>
          <a:lstStyle/>
          <a:p>
            <a:r>
              <a:rPr lang="en-GB"/>
              <a:t>What could red/amber/green look like</a:t>
            </a:r>
          </a:p>
        </p:txBody>
      </p:sp>
      <p:sp>
        <p:nvSpPr>
          <p:cNvPr id="11" name="TextBox 10"/>
          <p:cNvSpPr txBox="1"/>
          <p:nvPr/>
        </p:nvSpPr>
        <p:spPr>
          <a:xfrm>
            <a:off x="1509721" y="3793424"/>
            <a:ext cx="2010550" cy="369332"/>
          </a:xfrm>
          <a:prstGeom prst="rect">
            <a:avLst/>
          </a:prstGeom>
          <a:noFill/>
        </p:spPr>
        <p:txBody>
          <a:bodyPr wrap="none" rtlCol="0">
            <a:spAutoFit/>
          </a:bodyPr>
          <a:lstStyle/>
          <a:p>
            <a:r>
              <a:rPr lang="en-GB"/>
              <a:t>Discussion prompts</a:t>
            </a:r>
          </a:p>
        </p:txBody>
      </p:sp>
      <p:sp>
        <p:nvSpPr>
          <p:cNvPr id="13" name="Rectangle 12"/>
          <p:cNvSpPr/>
          <p:nvPr/>
        </p:nvSpPr>
        <p:spPr>
          <a:xfrm>
            <a:off x="838200" y="1655328"/>
            <a:ext cx="9990827" cy="1015663"/>
          </a:xfrm>
          <a:prstGeom prst="rect">
            <a:avLst/>
          </a:prstGeom>
        </p:spPr>
        <p:txBody>
          <a:bodyPr wrap="square" lIns="91440" tIns="45720" rIns="91440" bIns="45720" anchor="t">
            <a:spAutoFit/>
          </a:bodyPr>
          <a:lstStyle/>
          <a:p>
            <a:r>
              <a:rPr lang="en-GB" sz="2400" dirty="0"/>
              <a:t>Within each section, you will see a selection of self-evaluation statements</a:t>
            </a:r>
            <a:r>
              <a:rPr lang="en-GB" dirty="0"/>
              <a:t>.</a:t>
            </a:r>
          </a:p>
          <a:p>
            <a:endParaRPr lang="en-GB"/>
          </a:p>
          <a:p>
            <a:r>
              <a:rPr lang="en-GB" dirty="0"/>
              <a:t>Use the links to access additional information.</a:t>
            </a:r>
            <a:endParaRPr lang="en-GB" dirty="0">
              <a:ea typeface="Calibri"/>
              <a:cs typeface="Calibri"/>
            </a:endParaRPr>
          </a:p>
        </p:txBody>
      </p:sp>
      <p:pic>
        <p:nvPicPr>
          <p:cNvPr id="14" name="Picture 13"/>
          <p:cNvPicPr>
            <a:picLocks noChangeAspect="1"/>
          </p:cNvPicPr>
          <p:nvPr/>
        </p:nvPicPr>
        <p:blipFill>
          <a:blip r:embed="rId4"/>
          <a:stretch>
            <a:fillRect/>
          </a:stretch>
        </p:blipFill>
        <p:spPr>
          <a:xfrm>
            <a:off x="5417388" y="3076791"/>
            <a:ext cx="6498566" cy="3573691"/>
          </a:xfrm>
          <a:prstGeom prst="rect">
            <a:avLst/>
          </a:prstGeom>
        </p:spPr>
      </p:pic>
      <p:pic>
        <p:nvPicPr>
          <p:cNvPr id="15" name="Picture 14"/>
          <p:cNvPicPr>
            <a:picLocks noChangeAspect="1"/>
          </p:cNvPicPr>
          <p:nvPr/>
        </p:nvPicPr>
        <p:blipFill>
          <a:blip r:embed="rId5"/>
          <a:stretch>
            <a:fillRect/>
          </a:stretch>
        </p:blipFill>
        <p:spPr>
          <a:xfrm>
            <a:off x="1051884" y="3157304"/>
            <a:ext cx="447675" cy="476250"/>
          </a:xfrm>
          <a:prstGeom prst="rect">
            <a:avLst/>
          </a:prstGeom>
        </p:spPr>
      </p:pic>
      <p:sp>
        <p:nvSpPr>
          <p:cNvPr id="2" name="Rectangle 1"/>
          <p:cNvSpPr/>
          <p:nvPr/>
        </p:nvSpPr>
        <p:spPr>
          <a:xfrm>
            <a:off x="838200" y="565416"/>
            <a:ext cx="3754554" cy="769441"/>
          </a:xfrm>
          <a:prstGeom prst="rect">
            <a:avLst/>
          </a:prstGeom>
        </p:spPr>
        <p:txBody>
          <a:bodyPr wrap="none">
            <a:spAutoFit/>
          </a:bodyPr>
          <a:lstStyle/>
          <a:p>
            <a:r>
              <a:rPr lang="en-GB" sz="4400"/>
              <a:t>Using </a:t>
            </a:r>
            <a:r>
              <a:rPr lang="en-GB" sz="4400" err="1"/>
              <a:t>Thinglink</a:t>
            </a:r>
            <a:endParaRPr lang="en-GB" sz="4400"/>
          </a:p>
        </p:txBody>
      </p:sp>
    </p:spTree>
    <p:extLst>
      <p:ext uri="{BB962C8B-B14F-4D97-AF65-F5344CB8AC3E}">
        <p14:creationId xmlns:p14="http://schemas.microsoft.com/office/powerpoint/2010/main" val="109479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t>Evaluation Form </a:t>
            </a:r>
            <a:r>
              <a:rPr lang="en-GB" b="1">
                <a:solidFill>
                  <a:srgbClr val="FF0000"/>
                </a:solidFill>
              </a:rPr>
              <a:t>R</a:t>
            </a:r>
            <a:r>
              <a:rPr lang="en-GB" b="1">
                <a:solidFill>
                  <a:srgbClr val="FFC000"/>
                </a:solidFill>
              </a:rPr>
              <a:t>A</a:t>
            </a:r>
            <a:r>
              <a:rPr lang="en-GB" b="1">
                <a:solidFill>
                  <a:srgbClr val="00B050"/>
                </a:solidFill>
              </a:rPr>
              <a:t>G</a:t>
            </a:r>
          </a:p>
        </p:txBody>
      </p:sp>
      <p:pic>
        <p:nvPicPr>
          <p:cNvPr id="4" name="Picture 3"/>
          <p:cNvPicPr>
            <a:picLocks noChangeAspect="1"/>
          </p:cNvPicPr>
          <p:nvPr/>
        </p:nvPicPr>
        <p:blipFill>
          <a:blip r:embed="rId3"/>
          <a:stretch>
            <a:fillRect/>
          </a:stretch>
        </p:blipFill>
        <p:spPr>
          <a:xfrm>
            <a:off x="8421987" y="811307"/>
            <a:ext cx="2931813" cy="1469656"/>
          </a:xfrm>
          <a:prstGeom prst="rect">
            <a:avLst/>
          </a:prstGeom>
        </p:spPr>
      </p:pic>
      <p:sp>
        <p:nvSpPr>
          <p:cNvPr id="5" name="TextBox 4"/>
          <p:cNvSpPr txBox="1"/>
          <p:nvPr/>
        </p:nvSpPr>
        <p:spPr>
          <a:xfrm>
            <a:off x="787879" y="1840257"/>
            <a:ext cx="10334446" cy="3970318"/>
          </a:xfrm>
          <a:prstGeom prst="rect">
            <a:avLst/>
          </a:prstGeom>
          <a:noFill/>
        </p:spPr>
        <p:txBody>
          <a:bodyPr wrap="square" rtlCol="0">
            <a:spAutoFit/>
          </a:bodyPr>
          <a:lstStyle/>
          <a:p>
            <a:pPr marL="285750" indent="-285750">
              <a:buFont typeface="Arial" panose="020B0604020202020204" pitchFamily="34" charset="0"/>
              <a:buChar char="•"/>
            </a:pPr>
            <a:r>
              <a:rPr lang="en-GB"/>
              <a:t>Use this link to duplicate a form via Microsoft Forms.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This form will allow you to give </a:t>
            </a:r>
            <a:r>
              <a:rPr lang="en-GB" b="1">
                <a:solidFill>
                  <a:srgbClr val="FF0000"/>
                </a:solidFill>
              </a:rPr>
              <a:t>R</a:t>
            </a:r>
            <a:r>
              <a:rPr lang="en-GB" b="1">
                <a:solidFill>
                  <a:srgbClr val="FFC000"/>
                </a:solidFill>
              </a:rPr>
              <a:t>A</a:t>
            </a:r>
            <a:r>
              <a:rPr lang="en-GB" b="1">
                <a:solidFill>
                  <a:srgbClr val="00B050"/>
                </a:solidFill>
              </a:rPr>
              <a:t>G </a:t>
            </a:r>
            <a:r>
              <a:rPr lang="en-GB"/>
              <a:t>ratings for each statement</a:t>
            </a:r>
          </a:p>
          <a:p>
            <a:pPr marL="285750" indent="-285750">
              <a:buFont typeface="Arial" panose="020B0604020202020204" pitchFamily="34" charset="0"/>
              <a:buChar char="•"/>
            </a:pPr>
            <a:r>
              <a:rPr lang="en-GB"/>
              <a:t>This can be used to collect responses from colleagues within your setting.  </a:t>
            </a:r>
          </a:p>
          <a:p>
            <a:endParaRPr lang="en-GB"/>
          </a:p>
          <a:p>
            <a:r>
              <a:rPr lang="en-GB"/>
              <a:t>Practitioners are asked to RAG various statements where:</a:t>
            </a:r>
          </a:p>
          <a:p>
            <a:pPr marL="285750" indent="-285750">
              <a:buFont typeface="Arial" panose="020B0604020202020204" pitchFamily="34" charset="0"/>
              <a:buChar char="•"/>
            </a:pPr>
            <a:r>
              <a:rPr lang="en-GB">
                <a:solidFill>
                  <a:srgbClr val="FF0000"/>
                </a:solidFill>
              </a:rPr>
              <a:t>Red </a:t>
            </a:r>
            <a:r>
              <a:rPr lang="en-GB"/>
              <a:t>= not part of current practice</a:t>
            </a:r>
          </a:p>
          <a:p>
            <a:pPr marL="285750" indent="-285750">
              <a:buFont typeface="Arial" panose="020B0604020202020204" pitchFamily="34" charset="0"/>
              <a:buChar char="•"/>
            </a:pPr>
            <a:r>
              <a:rPr lang="en-GB">
                <a:solidFill>
                  <a:srgbClr val="FFC000"/>
                </a:solidFill>
              </a:rPr>
              <a:t>Amber</a:t>
            </a:r>
            <a:r>
              <a:rPr lang="en-GB"/>
              <a:t> = ongoing development</a:t>
            </a:r>
          </a:p>
          <a:p>
            <a:pPr marL="285750" indent="-285750">
              <a:buFont typeface="Arial" panose="020B0604020202020204" pitchFamily="34" charset="0"/>
              <a:buChar char="•"/>
            </a:pPr>
            <a:r>
              <a:rPr lang="en-GB">
                <a:solidFill>
                  <a:srgbClr val="00B050"/>
                </a:solidFill>
              </a:rPr>
              <a:t>Green</a:t>
            </a:r>
            <a:r>
              <a:rPr lang="en-GB"/>
              <a:t> = consistent practice </a:t>
            </a: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endParaRPr lang="en-GB"/>
          </a:p>
          <a:p>
            <a:endParaRPr lang="en-GB"/>
          </a:p>
        </p:txBody>
      </p:sp>
      <p:pic>
        <p:nvPicPr>
          <p:cNvPr id="3" name="Picture 2"/>
          <p:cNvPicPr>
            <a:picLocks noChangeAspect="1"/>
          </p:cNvPicPr>
          <p:nvPr/>
        </p:nvPicPr>
        <p:blipFill>
          <a:blip r:embed="rId4"/>
          <a:stretch>
            <a:fillRect/>
          </a:stretch>
        </p:blipFill>
        <p:spPr>
          <a:xfrm>
            <a:off x="4428675" y="4340894"/>
            <a:ext cx="7153275" cy="1619250"/>
          </a:xfrm>
          <a:prstGeom prst="rect">
            <a:avLst/>
          </a:prstGeom>
        </p:spPr>
      </p:pic>
    </p:spTree>
    <p:extLst>
      <p:ext uri="{BB962C8B-B14F-4D97-AF65-F5344CB8AC3E}">
        <p14:creationId xmlns:p14="http://schemas.microsoft.com/office/powerpoint/2010/main" val="2132863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E5FDB-45FF-1784-FC7C-A8BA75B8FF41}"/>
              </a:ext>
            </a:extLst>
          </p:cNvPr>
          <p:cNvSpPr>
            <a:spLocks noGrp="1"/>
          </p:cNvSpPr>
          <p:nvPr>
            <p:ph type="title"/>
          </p:nvPr>
        </p:nvSpPr>
        <p:spPr>
          <a:xfrm>
            <a:off x="838200" y="365125"/>
            <a:ext cx="10515600" cy="577941"/>
          </a:xfrm>
        </p:spPr>
        <p:txBody>
          <a:bodyPr>
            <a:normAutofit/>
          </a:bodyPr>
          <a:lstStyle/>
          <a:p>
            <a:r>
              <a:rPr lang="en-GB" sz="2800" dirty="0">
                <a:ea typeface="Calibri Light"/>
                <a:cs typeface="Calibri Light"/>
              </a:rPr>
              <a:t>Example of results from Microsoft Form self-evaluation </a:t>
            </a:r>
            <a:endParaRPr lang="en-GB" sz="2800" dirty="0"/>
          </a:p>
        </p:txBody>
      </p:sp>
      <p:pic>
        <p:nvPicPr>
          <p:cNvPr id="5" name="Picture 5" descr="Chart, bar chart, funnel chart&#10;&#10;Description automatically generated">
            <a:extLst>
              <a:ext uri="{FF2B5EF4-FFF2-40B4-BE49-F238E27FC236}">
                <a16:creationId xmlns:a16="http://schemas.microsoft.com/office/drawing/2014/main" id="{6A4045C3-7FE4-16DF-04A4-BB440259A441}"/>
              </a:ext>
            </a:extLst>
          </p:cNvPr>
          <p:cNvPicPr>
            <a:picLocks noChangeAspect="1"/>
          </p:cNvPicPr>
          <p:nvPr/>
        </p:nvPicPr>
        <p:blipFill>
          <a:blip r:embed="rId3"/>
          <a:stretch>
            <a:fillRect/>
          </a:stretch>
        </p:blipFill>
        <p:spPr>
          <a:xfrm>
            <a:off x="179172" y="1133763"/>
            <a:ext cx="11419935" cy="5371066"/>
          </a:xfrm>
          <a:prstGeom prst="rect">
            <a:avLst/>
          </a:prstGeom>
        </p:spPr>
      </p:pic>
    </p:spTree>
    <p:extLst>
      <p:ext uri="{BB962C8B-B14F-4D97-AF65-F5344CB8AC3E}">
        <p14:creationId xmlns:p14="http://schemas.microsoft.com/office/powerpoint/2010/main" val="2542851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D590-AAAA-711C-7E70-A1D30B57BF54}"/>
              </a:ext>
            </a:extLst>
          </p:cNvPr>
          <p:cNvSpPr>
            <a:spLocks noGrp="1"/>
          </p:cNvSpPr>
          <p:nvPr>
            <p:ph type="title"/>
          </p:nvPr>
        </p:nvSpPr>
        <p:spPr/>
        <p:txBody>
          <a:bodyPr/>
          <a:lstStyle/>
          <a:p>
            <a:r>
              <a:rPr lang="en-GB" dirty="0">
                <a:cs typeface="Calibri Light"/>
              </a:rPr>
              <a:t>Next steps</a:t>
            </a:r>
            <a:endParaRPr lang="en-GB" dirty="0"/>
          </a:p>
        </p:txBody>
      </p:sp>
      <p:pic>
        <p:nvPicPr>
          <p:cNvPr id="4" name="Picture 4" descr="Diagram&#10;&#10;Description automatically generated">
            <a:extLst>
              <a:ext uri="{FF2B5EF4-FFF2-40B4-BE49-F238E27FC236}">
                <a16:creationId xmlns:a16="http://schemas.microsoft.com/office/drawing/2014/main" id="{8B1606DA-E5DF-4248-0B01-260A7D9F149D}"/>
              </a:ext>
            </a:extLst>
          </p:cNvPr>
          <p:cNvPicPr>
            <a:picLocks noGrp="1" noChangeAspect="1"/>
          </p:cNvPicPr>
          <p:nvPr>
            <p:ph idx="1"/>
          </p:nvPr>
        </p:nvPicPr>
        <p:blipFill>
          <a:blip r:embed="rId2"/>
          <a:stretch>
            <a:fillRect/>
          </a:stretch>
        </p:blipFill>
        <p:spPr>
          <a:xfrm>
            <a:off x="968946" y="1690688"/>
            <a:ext cx="1689414" cy="1818377"/>
          </a:xfrm>
        </p:spPr>
      </p:pic>
      <p:pic>
        <p:nvPicPr>
          <p:cNvPr id="3" name="Picture 2"/>
          <p:cNvPicPr>
            <a:picLocks noChangeAspect="1"/>
          </p:cNvPicPr>
          <p:nvPr/>
        </p:nvPicPr>
        <p:blipFill>
          <a:blip r:embed="rId3"/>
          <a:stretch>
            <a:fillRect/>
          </a:stretch>
        </p:blipFill>
        <p:spPr>
          <a:xfrm>
            <a:off x="968946" y="4254569"/>
            <a:ext cx="1730162" cy="1525106"/>
          </a:xfrm>
          <a:prstGeom prst="rect">
            <a:avLst/>
          </a:prstGeom>
        </p:spPr>
      </p:pic>
      <p:sp>
        <p:nvSpPr>
          <p:cNvPr id="6" name="TextBox 5"/>
          <p:cNvSpPr txBox="1"/>
          <p:nvPr/>
        </p:nvSpPr>
        <p:spPr>
          <a:xfrm>
            <a:off x="2997724" y="1904214"/>
            <a:ext cx="3186260" cy="1200329"/>
          </a:xfrm>
          <a:prstGeom prst="rect">
            <a:avLst/>
          </a:prstGeom>
          <a:noFill/>
        </p:spPr>
        <p:txBody>
          <a:bodyPr wrap="square" rtlCol="0">
            <a:spAutoFit/>
          </a:bodyPr>
          <a:lstStyle/>
          <a:p>
            <a:r>
              <a:rPr lang="en-GB" dirty="0" smtClean="0"/>
              <a:t>Click on the blue icons    </a:t>
            </a:r>
          </a:p>
          <a:p>
            <a:r>
              <a:rPr lang="en-GB" dirty="0" smtClean="0"/>
              <a:t>to find signposts to further training or resources based on your identified needs</a:t>
            </a:r>
            <a:endParaRPr lang="en-GB" dirty="0"/>
          </a:p>
        </p:txBody>
      </p:sp>
      <p:pic>
        <p:nvPicPr>
          <p:cNvPr id="7" name="Picture 6"/>
          <p:cNvPicPr>
            <a:picLocks noChangeAspect="1"/>
          </p:cNvPicPr>
          <p:nvPr/>
        </p:nvPicPr>
        <p:blipFill>
          <a:blip r:embed="rId4"/>
          <a:stretch>
            <a:fillRect/>
          </a:stretch>
        </p:blipFill>
        <p:spPr>
          <a:xfrm>
            <a:off x="5283135" y="1904214"/>
            <a:ext cx="419100" cy="361950"/>
          </a:xfrm>
          <a:prstGeom prst="rect">
            <a:avLst/>
          </a:prstGeom>
        </p:spPr>
      </p:pic>
      <p:sp>
        <p:nvSpPr>
          <p:cNvPr id="8" name="TextBox 7"/>
          <p:cNvSpPr txBox="1"/>
          <p:nvPr/>
        </p:nvSpPr>
        <p:spPr>
          <a:xfrm>
            <a:off x="2997724" y="4275288"/>
            <a:ext cx="3186260" cy="1477328"/>
          </a:xfrm>
          <a:prstGeom prst="rect">
            <a:avLst/>
          </a:prstGeom>
          <a:noFill/>
        </p:spPr>
        <p:txBody>
          <a:bodyPr wrap="square" rtlCol="0">
            <a:spAutoFit/>
          </a:bodyPr>
          <a:lstStyle/>
          <a:p>
            <a:r>
              <a:rPr lang="en-GB" dirty="0" smtClean="0"/>
              <a:t>Click on the white and black person icon            to view examples of practice on </a:t>
            </a:r>
            <a:r>
              <a:rPr lang="en-GB" dirty="0" err="1" smtClean="0"/>
              <a:t>FVWL</a:t>
            </a:r>
            <a:r>
              <a:rPr lang="en-GB" dirty="0" smtClean="0"/>
              <a:t> Inspiration website (still being added to)</a:t>
            </a:r>
            <a:endParaRPr lang="en-GB" dirty="0"/>
          </a:p>
        </p:txBody>
      </p:sp>
      <p:pic>
        <p:nvPicPr>
          <p:cNvPr id="9" name="Picture 8"/>
          <p:cNvPicPr>
            <a:picLocks noChangeAspect="1"/>
          </p:cNvPicPr>
          <p:nvPr/>
        </p:nvPicPr>
        <p:blipFill>
          <a:blip r:embed="rId5"/>
          <a:stretch>
            <a:fillRect/>
          </a:stretch>
        </p:blipFill>
        <p:spPr>
          <a:xfrm>
            <a:off x="4238135" y="4591491"/>
            <a:ext cx="381000" cy="333375"/>
          </a:xfrm>
          <a:prstGeom prst="rect">
            <a:avLst/>
          </a:prstGeom>
        </p:spPr>
      </p:pic>
      <p:pic>
        <p:nvPicPr>
          <p:cNvPr id="10" name="Picture 9"/>
          <p:cNvPicPr>
            <a:picLocks noChangeAspect="1"/>
          </p:cNvPicPr>
          <p:nvPr/>
        </p:nvPicPr>
        <p:blipFill>
          <a:blip r:embed="rId6"/>
          <a:stretch>
            <a:fillRect/>
          </a:stretch>
        </p:blipFill>
        <p:spPr>
          <a:xfrm>
            <a:off x="7987646" y="1490517"/>
            <a:ext cx="3909763" cy="2218718"/>
          </a:xfrm>
          <a:prstGeom prst="rect">
            <a:avLst/>
          </a:prstGeom>
        </p:spPr>
      </p:pic>
      <p:sp>
        <p:nvSpPr>
          <p:cNvPr id="11" name="Right Arrow 10"/>
          <p:cNvSpPr/>
          <p:nvPr/>
        </p:nvSpPr>
        <p:spPr>
          <a:xfrm>
            <a:off x="6372520" y="2085189"/>
            <a:ext cx="1178350" cy="780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523348" y="1719548"/>
            <a:ext cx="1178350" cy="369332"/>
          </a:xfrm>
          <a:prstGeom prst="rect">
            <a:avLst/>
          </a:prstGeom>
          <a:noFill/>
        </p:spPr>
        <p:txBody>
          <a:bodyPr wrap="square" rtlCol="0">
            <a:spAutoFit/>
          </a:bodyPr>
          <a:lstStyle/>
          <a:p>
            <a:r>
              <a:rPr lang="en-GB" dirty="0" smtClean="0"/>
              <a:t>e.g.</a:t>
            </a:r>
            <a:endParaRPr lang="en-GB" dirty="0"/>
          </a:p>
        </p:txBody>
      </p:sp>
      <p:pic>
        <p:nvPicPr>
          <p:cNvPr id="13" name="Picture 12"/>
          <p:cNvPicPr>
            <a:picLocks noChangeAspect="1"/>
          </p:cNvPicPr>
          <p:nvPr/>
        </p:nvPicPr>
        <p:blipFill>
          <a:blip r:embed="rId7"/>
          <a:stretch>
            <a:fillRect/>
          </a:stretch>
        </p:blipFill>
        <p:spPr>
          <a:xfrm>
            <a:off x="7563534" y="4591491"/>
            <a:ext cx="4333875" cy="866775"/>
          </a:xfrm>
          <a:prstGeom prst="rect">
            <a:avLst/>
          </a:prstGeom>
        </p:spPr>
      </p:pic>
      <p:sp>
        <p:nvSpPr>
          <p:cNvPr id="14" name="Right Arrow 13"/>
          <p:cNvSpPr/>
          <p:nvPr/>
        </p:nvSpPr>
        <p:spPr>
          <a:xfrm>
            <a:off x="6284584" y="4534586"/>
            <a:ext cx="1178350" cy="780559"/>
          </a:xfrm>
          <a:prstGeom prst="rightArrow">
            <a:avLst/>
          </a:prstGeom>
          <a:solidFill>
            <a:srgbClr val="BF5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9802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DF1559AA86CA46A52D4DAFBF410849" ma:contentTypeVersion="6" ma:contentTypeDescription="Create a new document." ma:contentTypeScope="" ma:versionID="c5a7d475c193cc83ab71c624ab6b0d4e">
  <xsd:schema xmlns:xsd="http://www.w3.org/2001/XMLSchema" xmlns:xs="http://www.w3.org/2001/XMLSchema" xmlns:p="http://schemas.microsoft.com/office/2006/metadata/properties" xmlns:ns2="299c4987-0e76-4f7e-b5b9-2922d96b9a70" xmlns:ns3="7487ec99-9261-461f-a33e-b87b16743276" targetNamespace="http://schemas.microsoft.com/office/2006/metadata/properties" ma:root="true" ma:fieldsID="bf91761aaa1d3c25a0c44c819b86c5f7" ns2:_="" ns3:_="">
    <xsd:import namespace="299c4987-0e76-4f7e-b5b9-2922d96b9a70"/>
    <xsd:import namespace="7487ec99-9261-461f-a33e-b87b167432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9c4987-0e76-4f7e-b5b9-2922d96b9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87ec99-9261-461f-a33e-b87b167432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5A3FAC-1F73-4411-B9C1-DC35A47AB47D}">
  <ds:schemaRefs>
    <ds:schemaRef ds:uri="299c4987-0e76-4f7e-b5b9-2922d96b9a70"/>
    <ds:schemaRef ds:uri="7487ec99-9261-461f-a33e-b87b167432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D32F9D0-A40D-4A0F-9207-9BA06FF15101}">
  <ds:schemaRef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487ec99-9261-461f-a33e-b87b16743276"/>
    <ds:schemaRef ds:uri="299c4987-0e76-4f7e-b5b9-2922d96b9a70"/>
    <ds:schemaRef ds:uri="http://purl.org/dc/dcmitype/"/>
  </ds:schemaRefs>
</ds:datastoreItem>
</file>

<file path=customXml/itemProps3.xml><?xml version="1.0" encoding="utf-8"?>
<ds:datastoreItem xmlns:ds="http://schemas.openxmlformats.org/officeDocument/2006/customXml" ds:itemID="{C38A220D-95D7-4447-9582-7EC9AF0508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1281</Words>
  <Application>Microsoft Office PowerPoint</Application>
  <PresentationFormat>Widescreen</PresentationFormat>
  <Paragraphs>106</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Self-Evaluation Resource</vt:lpstr>
      <vt:lpstr>UNCRC Self-Evaluation</vt:lpstr>
      <vt:lpstr>Depending on the setting, you will see clear links to the following frameworks: </vt:lpstr>
      <vt:lpstr>UNCRC Self Evaluation using Thinglink</vt:lpstr>
      <vt:lpstr>Using Thinglink</vt:lpstr>
      <vt:lpstr>PowerPoint Presentation</vt:lpstr>
      <vt:lpstr>Evaluation Form RAG</vt:lpstr>
      <vt:lpstr>Example of results from Microsoft Form self-evaluation </vt:lpstr>
      <vt:lpstr>Next steps</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Self-Evaluation Resource</dc:title>
  <dc:creator>Beckett J (Julie)</dc:creator>
  <cp:lastModifiedBy>Fiona Shaw</cp:lastModifiedBy>
  <cp:revision>199</cp:revision>
  <dcterms:created xsi:type="dcterms:W3CDTF">2022-05-04T07:21:56Z</dcterms:created>
  <dcterms:modified xsi:type="dcterms:W3CDTF">2022-05-12T14:17:19Z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0x0101004CDF1559AA86CA46A52D4DAFBF410849</vt:lpwstr>
  </property>
</Properties>
</file>