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EF1CA9-512A-4867-BD34-157AA59D58A5}">
          <p14:sldIdLst>
            <p14:sldId id="256"/>
            <p14:sldId id="257"/>
            <p14:sldId id="258"/>
          </p14:sldIdLst>
        </p14:section>
        <p14:section name="Section 3: Skills and attitudes" id="{0A17E68B-9A41-4B7F-A836-ED552889F2DA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CC99FF"/>
    <a:srgbClr val="CCCCFF"/>
    <a:srgbClr val="B48FFF"/>
    <a:srgbClr val="9966FF"/>
    <a:srgbClr val="CC66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705811-3C82-42A9-ABEF-B234344B9B86}" v="40" dt="2022-01-12T14:13:59.582"/>
    <p1510:client id="{AA59F175-6F64-4D9F-8CFD-D945EAC851A5}" v="1" dt="2022-01-25T10:04:34.178"/>
    <p1510:client id="{CBB37C78-C216-406D-9F75-31C42AC67CBD}" v="62" dt="2022-01-27T13:22:28.191"/>
    <p1510:client id="{D04DA630-52F3-45CC-AE8C-BE5CFD842742}" v="68" dt="2022-01-12T14:23:25.859"/>
    <p1510:client id="{FB612673-F0D4-457F-83BD-BFDF7CBF35DD}" v="5" dt="2022-01-20T08:44:26.5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77512" autoAdjust="0"/>
  </p:normalViewPr>
  <p:slideViewPr>
    <p:cSldViewPr snapToGrid="0">
      <p:cViewPr varScale="1">
        <p:scale>
          <a:sx n="55" d="100"/>
          <a:sy n="55" d="100"/>
        </p:scale>
        <p:origin x="12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ona Shaw" userId="S::esfshaw@glow.gov.uk::55e812ee-fb88-4ca7-8158-2064fdeadb66" providerId="AD" clId="Web-{71705811-3C82-42A9-ABEF-B234344B9B86}"/>
    <pc:docChg chg="delSld modSld modSection">
      <pc:chgData name="Fiona Shaw" userId="S::esfshaw@glow.gov.uk::55e812ee-fb88-4ca7-8158-2064fdeadb66" providerId="AD" clId="Web-{71705811-3C82-42A9-ABEF-B234344B9B86}" dt="2022-01-12T14:13:59.582" v="38"/>
      <pc:docMkLst>
        <pc:docMk/>
      </pc:docMkLst>
      <pc:sldChg chg="addSp modSp">
        <pc:chgData name="Fiona Shaw" userId="S::esfshaw@glow.gov.uk::55e812ee-fb88-4ca7-8158-2064fdeadb66" providerId="AD" clId="Web-{71705811-3C82-42A9-ABEF-B234344B9B86}" dt="2022-01-12T14:13:46.769" v="36" actId="1076"/>
        <pc:sldMkLst>
          <pc:docMk/>
          <pc:sldMk cId="3937910808" sldId="259"/>
        </pc:sldMkLst>
        <pc:spChg chg="mod">
          <ac:chgData name="Fiona Shaw" userId="S::esfshaw@glow.gov.uk::55e812ee-fb88-4ca7-8158-2064fdeadb66" providerId="AD" clId="Web-{71705811-3C82-42A9-ABEF-B234344B9B86}" dt="2022-01-12T14:13:11.940" v="27" actId="1076"/>
          <ac:spMkLst>
            <pc:docMk/>
            <pc:sldMk cId="3937910808" sldId="259"/>
            <ac:spMk id="2" creationId="{00000000-0000-0000-0000-000000000000}"/>
          </ac:spMkLst>
        </pc:spChg>
        <pc:spChg chg="mod">
          <ac:chgData name="Fiona Shaw" userId="S::esfshaw@glow.gov.uk::55e812ee-fb88-4ca7-8158-2064fdeadb66" providerId="AD" clId="Web-{71705811-3C82-42A9-ABEF-B234344B9B86}" dt="2022-01-12T14:13:46.769" v="36" actId="1076"/>
          <ac:spMkLst>
            <pc:docMk/>
            <pc:sldMk cId="3937910808" sldId="259"/>
            <ac:spMk id="3" creationId="{00000000-0000-0000-0000-000000000000}"/>
          </ac:spMkLst>
        </pc:spChg>
        <pc:spChg chg="mod">
          <ac:chgData name="Fiona Shaw" userId="S::esfshaw@glow.gov.uk::55e812ee-fb88-4ca7-8158-2064fdeadb66" providerId="AD" clId="Web-{71705811-3C82-42A9-ABEF-B234344B9B86}" dt="2022-01-12T14:13:14.659" v="28" actId="1076"/>
          <ac:spMkLst>
            <pc:docMk/>
            <pc:sldMk cId="3937910808" sldId="259"/>
            <ac:spMk id="4" creationId="{00000000-0000-0000-0000-000000000000}"/>
          </ac:spMkLst>
        </pc:spChg>
        <pc:spChg chg="add mod">
          <ac:chgData name="Fiona Shaw" userId="S::esfshaw@glow.gov.uk::55e812ee-fb88-4ca7-8158-2064fdeadb66" providerId="AD" clId="Web-{71705811-3C82-42A9-ABEF-B234344B9B86}" dt="2022-01-12T14:13:21.113" v="30" actId="1076"/>
          <ac:spMkLst>
            <pc:docMk/>
            <pc:sldMk cId="3937910808" sldId="259"/>
            <ac:spMk id="6" creationId="{533373B2-8A66-45A9-AD61-B4DB88C991C1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690" v="23" actId="1076"/>
          <ac:spMkLst>
            <pc:docMk/>
            <pc:sldMk cId="3937910808" sldId="259"/>
            <ac:spMk id="8" creationId="{39BE8655-4624-4A8D-923F-CA2AF91A787B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706" v="24" actId="1076"/>
          <ac:spMkLst>
            <pc:docMk/>
            <pc:sldMk cId="3937910808" sldId="259"/>
            <ac:spMk id="10" creationId="{ED4994BB-6731-4924-BD01-D2B6098C1756}"/>
          </ac:spMkLst>
        </pc:spChg>
        <pc:spChg chg="add mod">
          <ac:chgData name="Fiona Shaw" userId="S::esfshaw@glow.gov.uk::55e812ee-fb88-4ca7-8158-2064fdeadb66" providerId="AD" clId="Web-{71705811-3C82-42A9-ABEF-B234344B9B86}" dt="2022-01-12T14:12:59.706" v="25" actId="1076"/>
          <ac:spMkLst>
            <pc:docMk/>
            <pc:sldMk cId="3937910808" sldId="259"/>
            <ac:spMk id="12" creationId="{03BDCDF0-BE09-4CE8-A0DF-CA7A49216828}"/>
          </ac:spMkLst>
        </pc:spChg>
        <pc:spChg chg="add mod">
          <ac:chgData name="Fiona Shaw" userId="S::esfshaw@glow.gov.uk::55e812ee-fb88-4ca7-8158-2064fdeadb66" providerId="AD" clId="Web-{71705811-3C82-42A9-ABEF-B234344B9B86}" dt="2022-01-12T14:13:39.285" v="35" actId="1076"/>
          <ac:spMkLst>
            <pc:docMk/>
            <pc:sldMk cId="3937910808" sldId="259"/>
            <ac:spMk id="14" creationId="{A424F43C-B279-4FC0-976D-1D886EF23633}"/>
          </ac:spMkLst>
        </pc:spChg>
      </pc:sldChg>
      <pc:sldChg chg="del">
        <pc:chgData name="Fiona Shaw" userId="S::esfshaw@glow.gov.uk::55e812ee-fb88-4ca7-8158-2064fdeadb66" providerId="AD" clId="Web-{71705811-3C82-42A9-ABEF-B234344B9B86}" dt="2022-01-12T14:13:59.582" v="38"/>
        <pc:sldMkLst>
          <pc:docMk/>
          <pc:sldMk cId="1126379107" sldId="263"/>
        </pc:sldMkLst>
      </pc:sldChg>
      <pc:sldChg chg="del">
        <pc:chgData name="Fiona Shaw" userId="S::esfshaw@glow.gov.uk::55e812ee-fb88-4ca7-8158-2064fdeadb66" providerId="AD" clId="Web-{71705811-3C82-42A9-ABEF-B234344B9B86}" dt="2022-01-12T14:13:58.676" v="37"/>
        <pc:sldMkLst>
          <pc:docMk/>
          <pc:sldMk cId="1063363272" sldId="265"/>
        </pc:sldMkLst>
      </pc:sldChg>
    </pc:docChg>
  </pc:docChgLst>
  <pc:docChgLst>
    <pc:chgData name="Fiona Shaw" userId="S::esfshaw@glow.gov.uk::55e812ee-fb88-4ca7-8158-2064fdeadb66" providerId="AD" clId="Web-{D04DA630-52F3-45CC-AE8C-BE5CFD842742}"/>
    <pc:docChg chg="addSld modSld modSection">
      <pc:chgData name="Fiona Shaw" userId="S::esfshaw@glow.gov.uk::55e812ee-fb88-4ca7-8158-2064fdeadb66" providerId="AD" clId="Web-{D04DA630-52F3-45CC-AE8C-BE5CFD842742}" dt="2022-01-12T14:28:00.991" v="212"/>
      <pc:docMkLst>
        <pc:docMk/>
      </pc:docMkLst>
      <pc:sldChg chg="modNotes">
        <pc:chgData name="Fiona Shaw" userId="S::esfshaw@glow.gov.uk::55e812ee-fb88-4ca7-8158-2064fdeadb66" providerId="AD" clId="Web-{D04DA630-52F3-45CC-AE8C-BE5CFD842742}" dt="2022-01-12T14:28:00.991" v="212"/>
        <pc:sldMkLst>
          <pc:docMk/>
          <pc:sldMk cId="2507258975" sldId="258"/>
        </pc:sldMkLst>
      </pc:sldChg>
      <pc:sldChg chg="modSp modNotes">
        <pc:chgData name="Fiona Shaw" userId="S::esfshaw@glow.gov.uk::55e812ee-fb88-4ca7-8158-2064fdeadb66" providerId="AD" clId="Web-{D04DA630-52F3-45CC-AE8C-BE5CFD842742}" dt="2022-01-12T14:24:52.642" v="141"/>
        <pc:sldMkLst>
          <pc:docMk/>
          <pc:sldMk cId="3937910808" sldId="259"/>
        </pc:sldMkLst>
        <pc:spChg chg="mod">
          <ac:chgData name="Fiona Shaw" userId="S::esfshaw@glow.gov.uk::55e812ee-fb88-4ca7-8158-2064fdeadb66" providerId="AD" clId="Web-{D04DA630-52F3-45CC-AE8C-BE5CFD842742}" dt="2022-01-12T14:23:25.859" v="47" actId="1076"/>
          <ac:spMkLst>
            <pc:docMk/>
            <pc:sldMk cId="3937910808" sldId="259"/>
            <ac:spMk id="3" creationId="{00000000-0000-0000-0000-000000000000}"/>
          </ac:spMkLst>
        </pc:spChg>
        <pc:spChg chg="mod">
          <ac:chgData name="Fiona Shaw" userId="S::esfshaw@glow.gov.uk::55e812ee-fb88-4ca7-8158-2064fdeadb66" providerId="AD" clId="Web-{D04DA630-52F3-45CC-AE8C-BE5CFD842742}" dt="2022-01-12T14:23:18.343" v="46" actId="20577"/>
          <ac:spMkLst>
            <pc:docMk/>
            <pc:sldMk cId="3937910808" sldId="259"/>
            <ac:spMk id="6" creationId="{533373B2-8A66-45A9-AD61-B4DB88C991C1}"/>
          </ac:spMkLst>
        </pc:spChg>
      </pc:sldChg>
      <pc:sldChg chg="addSp modSp new">
        <pc:chgData name="Fiona Shaw" userId="S::esfshaw@glow.gov.uk::55e812ee-fb88-4ca7-8158-2064fdeadb66" providerId="AD" clId="Web-{D04DA630-52F3-45CC-AE8C-BE5CFD842742}" dt="2022-01-12T14:22:53.921" v="43" actId="20577"/>
        <pc:sldMkLst>
          <pc:docMk/>
          <pc:sldMk cId="697946776" sldId="354"/>
        </pc:sldMkLst>
        <pc:spChg chg="mod">
          <ac:chgData name="Fiona Shaw" userId="S::esfshaw@glow.gov.uk::55e812ee-fb88-4ca7-8158-2064fdeadb66" providerId="AD" clId="Web-{D04DA630-52F3-45CC-AE8C-BE5CFD842742}" dt="2022-01-12T14:22:28.717" v="27" actId="20577"/>
          <ac:spMkLst>
            <pc:docMk/>
            <pc:sldMk cId="697946776" sldId="354"/>
            <ac:spMk id="2" creationId="{50793DBB-0B7A-48E4-935B-EB0636B7DEAE}"/>
          </ac:spMkLst>
        </pc:spChg>
        <pc:spChg chg="add mod">
          <ac:chgData name="Fiona Shaw" userId="S::esfshaw@glow.gov.uk::55e812ee-fb88-4ca7-8158-2064fdeadb66" providerId="AD" clId="Web-{D04DA630-52F3-45CC-AE8C-BE5CFD842742}" dt="2022-01-12T14:22:53.921" v="43" actId="20577"/>
          <ac:spMkLst>
            <pc:docMk/>
            <pc:sldMk cId="697946776" sldId="354"/>
            <ac:spMk id="3" creationId="{C79D15AC-9981-4649-B6CF-42413D49AF67}"/>
          </ac:spMkLst>
        </pc:spChg>
      </pc:sldChg>
    </pc:docChg>
  </pc:docChgLst>
  <pc:docChgLst>
    <pc:chgData name="Mrs Brown" userId="S::wlkaren.brown@glowmail.org.uk::e4274483-8d45-4174-84a6-ff9353160426" providerId="AD" clId="Web-{AA59F175-6F64-4D9F-8CFD-D945EAC851A5}"/>
    <pc:docChg chg="modSld">
      <pc:chgData name="Mrs Brown" userId="S::wlkaren.brown@glowmail.org.uk::e4274483-8d45-4174-84a6-ff9353160426" providerId="AD" clId="Web-{AA59F175-6F64-4D9F-8CFD-D945EAC851A5}" dt="2022-01-25T10:04:34.178" v="0"/>
      <pc:docMkLst>
        <pc:docMk/>
      </pc:docMkLst>
      <pc:sldChg chg="modSp">
        <pc:chgData name="Mrs Brown" userId="S::wlkaren.brown@glowmail.org.uk::e4274483-8d45-4174-84a6-ff9353160426" providerId="AD" clId="Web-{AA59F175-6F64-4D9F-8CFD-D945EAC851A5}" dt="2022-01-25T10:04:34.178" v="0"/>
        <pc:sldMkLst>
          <pc:docMk/>
          <pc:sldMk cId="4147636039" sldId="274"/>
        </pc:sldMkLst>
        <pc:spChg chg="mod">
          <ac:chgData name="Mrs Brown" userId="S::wlkaren.brown@glowmail.org.uk::e4274483-8d45-4174-84a6-ff9353160426" providerId="AD" clId="Web-{AA59F175-6F64-4D9F-8CFD-D945EAC851A5}" dt="2022-01-25T10:04:34.178" v="0"/>
          <ac:spMkLst>
            <pc:docMk/>
            <pc:sldMk cId="4147636039" sldId="274"/>
            <ac:spMk id="6" creationId="{00000000-0000-0000-0000-000000000000}"/>
          </ac:spMkLst>
        </pc:spChg>
      </pc:sldChg>
    </pc:docChg>
  </pc:docChgLst>
  <pc:docChgLst>
    <pc:chgData name="Mrs Brown" userId="S::wlkaren.brown@glowmail.org.uk::e4274483-8d45-4174-84a6-ff9353160426" providerId="AD" clId="Web-{FB612673-F0D4-457F-83BD-BFDF7CBF35DD}"/>
    <pc:docChg chg="modSld">
      <pc:chgData name="Mrs Brown" userId="S::wlkaren.brown@glowmail.org.uk::e4274483-8d45-4174-84a6-ff9353160426" providerId="AD" clId="Web-{FB612673-F0D4-457F-83BD-BFDF7CBF35DD}" dt="2022-01-20T08:44:26.585" v="4" actId="20577"/>
      <pc:docMkLst>
        <pc:docMk/>
      </pc:docMkLst>
      <pc:sldChg chg="modSp">
        <pc:chgData name="Mrs Brown" userId="S::wlkaren.brown@glowmail.org.uk::e4274483-8d45-4174-84a6-ff9353160426" providerId="AD" clId="Web-{FB612673-F0D4-457F-83BD-BFDF7CBF35DD}" dt="2022-01-20T08:44:26.585" v="4" actId="20577"/>
        <pc:sldMkLst>
          <pc:docMk/>
          <pc:sldMk cId="251239192" sldId="256"/>
        </pc:sldMkLst>
        <pc:spChg chg="mod">
          <ac:chgData name="Mrs Brown" userId="S::wlkaren.brown@glowmail.org.uk::e4274483-8d45-4174-84a6-ff9353160426" providerId="AD" clId="Web-{FB612673-F0D4-457F-83BD-BFDF7CBF35DD}" dt="2022-01-20T08:44:26.585" v="4" actId="20577"/>
          <ac:spMkLst>
            <pc:docMk/>
            <pc:sldMk cId="251239192" sldId="256"/>
            <ac:spMk id="2" creationId="{00000000-0000-0000-0000-000000000000}"/>
          </ac:spMkLst>
        </pc:spChg>
      </pc:sldChg>
    </pc:docChg>
  </pc:docChgLst>
  <pc:docChgLst>
    <pc:chgData name="Fiona Shaw" userId="S::esfshaw@glow.gov.uk::55e812ee-fb88-4ca7-8158-2064fdeadb66" providerId="AD" clId="Web-{DF398915-A82C-4AD4-A747-F5C313AFBF0A}"/>
    <pc:docChg chg="modSld">
      <pc:chgData name="Fiona Shaw" userId="S::esfshaw@glow.gov.uk::55e812ee-fb88-4ca7-8158-2064fdeadb66" providerId="AD" clId="Web-{DF398915-A82C-4AD4-A747-F5C313AFBF0A}" dt="2022-01-26T14:28:00.769" v="40"/>
      <pc:docMkLst>
        <pc:docMk/>
      </pc:docMkLst>
      <pc:sldChg chg="modNotes">
        <pc:chgData name="Fiona Shaw" userId="S::esfshaw@glow.gov.uk::55e812ee-fb88-4ca7-8158-2064fdeadb66" providerId="AD" clId="Web-{DF398915-A82C-4AD4-A747-F5C313AFBF0A}" dt="2022-01-26T14:28:00.769" v="40"/>
        <pc:sldMkLst>
          <pc:docMk/>
          <pc:sldMk cId="2503228005" sldId="346"/>
        </pc:sldMkLst>
      </pc:sldChg>
    </pc:docChg>
  </pc:docChgLst>
  <pc:docChgLst>
    <pc:chgData name="Fiona Shaw" userId="S::esfshaw@glow.gov.uk::55e812ee-fb88-4ca7-8158-2064fdeadb66" providerId="AD" clId="Web-{CBB37C78-C216-406D-9F75-31C42AC67CBD}"/>
    <pc:docChg chg="delSld modSection">
      <pc:chgData name="Fiona Shaw" userId="S::esfshaw@glow.gov.uk::55e812ee-fb88-4ca7-8158-2064fdeadb66" providerId="AD" clId="Web-{CBB37C78-C216-406D-9F75-31C42AC67CBD}" dt="2022-01-27T13:22:28.191" v="61"/>
      <pc:docMkLst>
        <pc:docMk/>
      </pc:docMkLst>
      <pc:sldChg chg="del">
        <pc:chgData name="Fiona Shaw" userId="S::esfshaw@glow.gov.uk::55e812ee-fb88-4ca7-8158-2064fdeadb66" providerId="AD" clId="Web-{CBB37C78-C216-406D-9F75-31C42AC67CBD}" dt="2022-01-27T13:22:15.003" v="47"/>
        <pc:sldMkLst>
          <pc:docMk/>
          <pc:sldMk cId="3937910808" sldId="259"/>
        </pc:sldMkLst>
      </pc:sldChg>
      <pc:sldChg chg="del">
        <pc:chgData name="Fiona Shaw" userId="S::esfshaw@glow.gov.uk::55e812ee-fb88-4ca7-8158-2064fdeadb66" providerId="AD" clId="Web-{CBB37C78-C216-406D-9F75-31C42AC67CBD}" dt="2022-01-27T13:21:58.065" v="0"/>
        <pc:sldMkLst>
          <pc:docMk/>
          <pc:sldMk cId="2441616961" sldId="264"/>
        </pc:sldMkLst>
      </pc:sldChg>
      <pc:sldChg chg="del">
        <pc:chgData name="Fiona Shaw" userId="S::esfshaw@glow.gov.uk::55e812ee-fb88-4ca7-8158-2064fdeadb66" providerId="AD" clId="Web-{CBB37C78-C216-406D-9F75-31C42AC67CBD}" dt="2022-01-27T13:22:14.987" v="44"/>
        <pc:sldMkLst>
          <pc:docMk/>
          <pc:sldMk cId="776887483" sldId="267"/>
        </pc:sldMkLst>
      </pc:sldChg>
      <pc:sldChg chg="del">
        <pc:chgData name="Fiona Shaw" userId="S::esfshaw@glow.gov.uk::55e812ee-fb88-4ca7-8158-2064fdeadb66" providerId="AD" clId="Web-{CBB37C78-C216-406D-9F75-31C42AC67CBD}" dt="2022-01-27T13:22:14.987" v="41"/>
        <pc:sldMkLst>
          <pc:docMk/>
          <pc:sldMk cId="1927857799" sldId="271"/>
        </pc:sldMkLst>
      </pc:sldChg>
      <pc:sldChg chg="del">
        <pc:chgData name="Fiona Shaw" userId="S::esfshaw@glow.gov.uk::55e812ee-fb88-4ca7-8158-2064fdeadb66" providerId="AD" clId="Web-{CBB37C78-C216-406D-9F75-31C42AC67CBD}" dt="2022-01-27T13:22:14.987" v="38"/>
        <pc:sldMkLst>
          <pc:docMk/>
          <pc:sldMk cId="4147636039" sldId="274"/>
        </pc:sldMkLst>
      </pc:sldChg>
      <pc:sldChg chg="del">
        <pc:chgData name="Fiona Shaw" userId="S::esfshaw@glow.gov.uk::55e812ee-fb88-4ca7-8158-2064fdeadb66" providerId="AD" clId="Web-{CBB37C78-C216-406D-9F75-31C42AC67CBD}" dt="2022-01-27T13:22:14.971" v="37"/>
        <pc:sldMkLst>
          <pc:docMk/>
          <pc:sldMk cId="2896825805" sldId="275"/>
        </pc:sldMkLst>
      </pc:sldChg>
      <pc:sldChg chg="del">
        <pc:chgData name="Fiona Shaw" userId="S::esfshaw@glow.gov.uk::55e812ee-fb88-4ca7-8158-2064fdeadb66" providerId="AD" clId="Web-{CBB37C78-C216-406D-9F75-31C42AC67CBD}" dt="2022-01-27T13:22:14.971" v="36"/>
        <pc:sldMkLst>
          <pc:docMk/>
          <pc:sldMk cId="380891140" sldId="276"/>
        </pc:sldMkLst>
      </pc:sldChg>
      <pc:sldChg chg="del">
        <pc:chgData name="Fiona Shaw" userId="S::esfshaw@glow.gov.uk::55e812ee-fb88-4ca7-8158-2064fdeadb66" providerId="AD" clId="Web-{CBB37C78-C216-406D-9F75-31C42AC67CBD}" dt="2022-01-27T13:22:14.971" v="33"/>
        <pc:sldMkLst>
          <pc:docMk/>
          <pc:sldMk cId="1849814814" sldId="279"/>
        </pc:sldMkLst>
      </pc:sldChg>
      <pc:sldChg chg="del">
        <pc:chgData name="Fiona Shaw" userId="S::esfshaw@glow.gov.uk::55e812ee-fb88-4ca7-8158-2064fdeadb66" providerId="AD" clId="Web-{CBB37C78-C216-406D-9F75-31C42AC67CBD}" dt="2022-01-27T13:22:14.971" v="32"/>
        <pc:sldMkLst>
          <pc:docMk/>
          <pc:sldMk cId="291303758" sldId="280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8"/>
        <pc:sldMkLst>
          <pc:docMk/>
          <pc:sldMk cId="1581107290" sldId="283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7"/>
        <pc:sldMkLst>
          <pc:docMk/>
          <pc:sldMk cId="3448289273" sldId="284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6"/>
        <pc:sldMkLst>
          <pc:docMk/>
          <pc:sldMk cId="1522230721" sldId="285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3"/>
        <pc:sldMkLst>
          <pc:docMk/>
          <pc:sldMk cId="4143177385" sldId="287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2"/>
        <pc:sldMkLst>
          <pc:docMk/>
          <pc:sldMk cId="4152537465" sldId="288"/>
        </pc:sldMkLst>
      </pc:sldChg>
      <pc:sldChg chg="del">
        <pc:chgData name="Fiona Shaw" userId="S::esfshaw@glow.gov.uk::55e812ee-fb88-4ca7-8158-2064fdeadb66" providerId="AD" clId="Web-{CBB37C78-C216-406D-9F75-31C42AC67CBD}" dt="2022-01-27T13:22:14.971" v="31"/>
        <pc:sldMkLst>
          <pc:docMk/>
          <pc:sldMk cId="3712452880" sldId="289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1"/>
        <pc:sldMkLst>
          <pc:docMk/>
          <pc:sldMk cId="1728512915" sldId="291"/>
        </pc:sldMkLst>
      </pc:sldChg>
      <pc:sldChg chg="del">
        <pc:chgData name="Fiona Shaw" userId="S::esfshaw@glow.gov.uk::55e812ee-fb88-4ca7-8158-2064fdeadb66" providerId="AD" clId="Web-{CBB37C78-C216-406D-9F75-31C42AC67CBD}" dt="2022-01-27T13:22:14.940" v="12"/>
        <pc:sldMkLst>
          <pc:docMk/>
          <pc:sldMk cId="3827517292" sldId="294"/>
        </pc:sldMkLst>
      </pc:sldChg>
      <pc:sldChg chg="del">
        <pc:chgData name="Fiona Shaw" userId="S::esfshaw@glow.gov.uk::55e812ee-fb88-4ca7-8158-2064fdeadb66" providerId="AD" clId="Web-{CBB37C78-C216-406D-9F75-31C42AC67CBD}" dt="2022-01-27T13:22:14.940" v="11"/>
        <pc:sldMkLst>
          <pc:docMk/>
          <pc:sldMk cId="4131425061" sldId="295"/>
        </pc:sldMkLst>
      </pc:sldChg>
      <pc:sldChg chg="del">
        <pc:chgData name="Fiona Shaw" userId="S::esfshaw@glow.gov.uk::55e812ee-fb88-4ca7-8158-2064fdeadb66" providerId="AD" clId="Web-{CBB37C78-C216-406D-9F75-31C42AC67CBD}" dt="2022-01-27T13:22:14.940" v="15"/>
        <pc:sldMkLst>
          <pc:docMk/>
          <pc:sldMk cId="2023522130" sldId="299"/>
        </pc:sldMkLst>
      </pc:sldChg>
      <pc:sldChg chg="del">
        <pc:chgData name="Fiona Shaw" userId="S::esfshaw@glow.gov.uk::55e812ee-fb88-4ca7-8158-2064fdeadb66" providerId="AD" clId="Web-{CBB37C78-C216-406D-9F75-31C42AC67CBD}" dt="2022-01-27T13:22:14.940" v="18"/>
        <pc:sldMkLst>
          <pc:docMk/>
          <pc:sldMk cId="3324568606" sldId="302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10"/>
        <pc:sldMkLst>
          <pc:docMk/>
          <pc:sldMk cId="2560090721" sldId="303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7"/>
        <pc:sldMkLst>
          <pc:docMk/>
          <pc:sldMk cId="4044031406" sldId="306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6"/>
        <pc:sldMkLst>
          <pc:docMk/>
          <pc:sldMk cId="3407908281" sldId="307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5"/>
        <pc:sldMkLst>
          <pc:docMk/>
          <pc:sldMk cId="1173107296" sldId="308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2"/>
        <pc:sldMkLst>
          <pc:docMk/>
          <pc:sldMk cId="4012261568" sldId="311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1"/>
        <pc:sldMkLst>
          <pc:docMk/>
          <pc:sldMk cId="1439065467" sldId="312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61"/>
        <pc:sldMkLst>
          <pc:docMk/>
          <pc:sldMk cId="3800504522" sldId="343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53"/>
        <pc:sldMkLst>
          <pc:docMk/>
          <pc:sldMk cId="2503228005" sldId="346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52"/>
        <pc:sldMkLst>
          <pc:docMk/>
          <pc:sldMk cId="2989582130" sldId="347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58"/>
        <pc:sldMkLst>
          <pc:docMk/>
          <pc:sldMk cId="4217589711" sldId="348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55"/>
        <pc:sldMkLst>
          <pc:docMk/>
          <pc:sldMk cId="1279781490" sldId="351"/>
        </pc:sldMkLst>
      </pc:sldChg>
      <pc:sldChg chg="del">
        <pc:chgData name="Fiona Shaw" userId="S::esfshaw@glow.gov.uk::55e812ee-fb88-4ca7-8158-2064fdeadb66" providerId="AD" clId="Web-{CBB37C78-C216-406D-9F75-31C42AC67CBD}" dt="2022-01-27T13:22:14.987" v="45"/>
        <pc:sldMkLst>
          <pc:docMk/>
          <pc:sldMk cId="697946776" sldId="354"/>
        </pc:sldMkLst>
      </pc:sldChg>
      <pc:sldChg chg="del">
        <pc:chgData name="Fiona Shaw" userId="S::esfshaw@glow.gov.uk::55e812ee-fb88-4ca7-8158-2064fdeadb66" providerId="AD" clId="Web-{CBB37C78-C216-406D-9F75-31C42AC67CBD}" dt="2022-01-27T13:22:15.003" v="46"/>
        <pc:sldMkLst>
          <pc:docMk/>
          <pc:sldMk cId="256118391" sldId="355"/>
        </pc:sldMkLst>
      </pc:sldChg>
      <pc:sldChg chg="del">
        <pc:chgData name="Fiona Shaw" userId="S::esfshaw@glow.gov.uk::55e812ee-fb88-4ca7-8158-2064fdeadb66" providerId="AD" clId="Web-{CBB37C78-C216-406D-9F75-31C42AC67CBD}" dt="2022-01-27T13:22:14.987" v="43"/>
        <pc:sldMkLst>
          <pc:docMk/>
          <pc:sldMk cId="3848056106" sldId="356"/>
        </pc:sldMkLst>
      </pc:sldChg>
      <pc:sldChg chg="del">
        <pc:chgData name="Fiona Shaw" userId="S::esfshaw@glow.gov.uk::55e812ee-fb88-4ca7-8158-2064fdeadb66" providerId="AD" clId="Web-{CBB37C78-C216-406D-9F75-31C42AC67CBD}" dt="2022-01-27T13:22:14.987" v="42"/>
        <pc:sldMkLst>
          <pc:docMk/>
          <pc:sldMk cId="249380125" sldId="357"/>
        </pc:sldMkLst>
      </pc:sldChg>
      <pc:sldChg chg="del">
        <pc:chgData name="Fiona Shaw" userId="S::esfshaw@glow.gov.uk::55e812ee-fb88-4ca7-8158-2064fdeadb66" providerId="AD" clId="Web-{CBB37C78-C216-406D-9F75-31C42AC67CBD}" dt="2022-01-27T13:22:14.987" v="40"/>
        <pc:sldMkLst>
          <pc:docMk/>
          <pc:sldMk cId="1155941836" sldId="358"/>
        </pc:sldMkLst>
      </pc:sldChg>
      <pc:sldChg chg="del">
        <pc:chgData name="Fiona Shaw" userId="S::esfshaw@glow.gov.uk::55e812ee-fb88-4ca7-8158-2064fdeadb66" providerId="AD" clId="Web-{CBB37C78-C216-406D-9F75-31C42AC67CBD}" dt="2022-01-27T13:22:14.987" v="39"/>
        <pc:sldMkLst>
          <pc:docMk/>
          <pc:sldMk cId="529217070" sldId="359"/>
        </pc:sldMkLst>
      </pc:sldChg>
      <pc:sldChg chg="del">
        <pc:chgData name="Fiona Shaw" userId="S::esfshaw@glow.gov.uk::55e812ee-fb88-4ca7-8158-2064fdeadb66" providerId="AD" clId="Web-{CBB37C78-C216-406D-9F75-31C42AC67CBD}" dt="2022-01-27T13:22:14.971" v="35"/>
        <pc:sldMkLst>
          <pc:docMk/>
          <pc:sldMk cId="4008951690" sldId="360"/>
        </pc:sldMkLst>
      </pc:sldChg>
      <pc:sldChg chg="del">
        <pc:chgData name="Fiona Shaw" userId="S::esfshaw@glow.gov.uk::55e812ee-fb88-4ca7-8158-2064fdeadb66" providerId="AD" clId="Web-{CBB37C78-C216-406D-9F75-31C42AC67CBD}" dt="2022-01-27T13:22:14.971" v="34"/>
        <pc:sldMkLst>
          <pc:docMk/>
          <pc:sldMk cId="1813476656" sldId="361"/>
        </pc:sldMkLst>
      </pc:sldChg>
      <pc:sldChg chg="del">
        <pc:chgData name="Fiona Shaw" userId="S::esfshaw@glow.gov.uk::55e812ee-fb88-4ca7-8158-2064fdeadb66" providerId="AD" clId="Web-{CBB37C78-C216-406D-9F75-31C42AC67CBD}" dt="2022-01-27T13:22:14.971" v="30"/>
        <pc:sldMkLst>
          <pc:docMk/>
          <pc:sldMk cId="959405339" sldId="362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9"/>
        <pc:sldMkLst>
          <pc:docMk/>
          <pc:sldMk cId="2947179396" sldId="363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5"/>
        <pc:sldMkLst>
          <pc:docMk/>
          <pc:sldMk cId="2963738920" sldId="364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4"/>
        <pc:sldMkLst>
          <pc:docMk/>
          <pc:sldMk cId="2919314195" sldId="365"/>
        </pc:sldMkLst>
      </pc:sldChg>
      <pc:sldChg chg="del">
        <pc:chgData name="Fiona Shaw" userId="S::esfshaw@glow.gov.uk::55e812ee-fb88-4ca7-8158-2064fdeadb66" providerId="AD" clId="Web-{CBB37C78-C216-406D-9F75-31C42AC67CBD}" dt="2022-01-27T13:22:14.956" v="20"/>
        <pc:sldMkLst>
          <pc:docMk/>
          <pc:sldMk cId="2228489570" sldId="366"/>
        </pc:sldMkLst>
      </pc:sldChg>
      <pc:sldChg chg="del">
        <pc:chgData name="Fiona Shaw" userId="S::esfshaw@glow.gov.uk::55e812ee-fb88-4ca7-8158-2064fdeadb66" providerId="AD" clId="Web-{CBB37C78-C216-406D-9F75-31C42AC67CBD}" dt="2022-01-27T13:22:14.940" v="19"/>
        <pc:sldMkLst>
          <pc:docMk/>
          <pc:sldMk cId="1566435007" sldId="367"/>
        </pc:sldMkLst>
      </pc:sldChg>
      <pc:sldChg chg="del">
        <pc:chgData name="Fiona Shaw" userId="S::esfshaw@glow.gov.uk::55e812ee-fb88-4ca7-8158-2064fdeadb66" providerId="AD" clId="Web-{CBB37C78-C216-406D-9F75-31C42AC67CBD}" dt="2022-01-27T13:22:14.940" v="17"/>
        <pc:sldMkLst>
          <pc:docMk/>
          <pc:sldMk cId="2521486900" sldId="368"/>
        </pc:sldMkLst>
      </pc:sldChg>
      <pc:sldChg chg="del">
        <pc:chgData name="Fiona Shaw" userId="S::esfshaw@glow.gov.uk::55e812ee-fb88-4ca7-8158-2064fdeadb66" providerId="AD" clId="Web-{CBB37C78-C216-406D-9F75-31C42AC67CBD}" dt="2022-01-27T13:22:14.940" v="16"/>
        <pc:sldMkLst>
          <pc:docMk/>
          <pc:sldMk cId="391958610" sldId="369"/>
        </pc:sldMkLst>
      </pc:sldChg>
      <pc:sldChg chg="del">
        <pc:chgData name="Fiona Shaw" userId="S::esfshaw@glow.gov.uk::55e812ee-fb88-4ca7-8158-2064fdeadb66" providerId="AD" clId="Web-{CBB37C78-C216-406D-9F75-31C42AC67CBD}" dt="2022-01-27T13:22:14.940" v="14"/>
        <pc:sldMkLst>
          <pc:docMk/>
          <pc:sldMk cId="1317828542" sldId="370"/>
        </pc:sldMkLst>
      </pc:sldChg>
      <pc:sldChg chg="del">
        <pc:chgData name="Fiona Shaw" userId="S::esfshaw@glow.gov.uk::55e812ee-fb88-4ca7-8158-2064fdeadb66" providerId="AD" clId="Web-{CBB37C78-C216-406D-9F75-31C42AC67CBD}" dt="2022-01-27T13:22:14.940" v="13"/>
        <pc:sldMkLst>
          <pc:docMk/>
          <pc:sldMk cId="169934316" sldId="371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9"/>
        <pc:sldMkLst>
          <pc:docMk/>
          <pc:sldMk cId="3787757122" sldId="372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8"/>
        <pc:sldMkLst>
          <pc:docMk/>
          <pc:sldMk cId="474952465" sldId="373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4"/>
        <pc:sldMkLst>
          <pc:docMk/>
          <pc:sldMk cId="4154757114" sldId="374"/>
        </pc:sldMkLst>
      </pc:sldChg>
      <pc:sldChg chg="del">
        <pc:chgData name="Fiona Shaw" userId="S::esfshaw@glow.gov.uk::55e812ee-fb88-4ca7-8158-2064fdeadb66" providerId="AD" clId="Web-{CBB37C78-C216-406D-9F75-31C42AC67CBD}" dt="2022-01-27T13:22:14.925" v="3"/>
        <pc:sldMkLst>
          <pc:docMk/>
          <pc:sldMk cId="4111357591" sldId="375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60"/>
        <pc:sldMkLst>
          <pc:docMk/>
          <pc:sldMk cId="4133633813" sldId="388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59"/>
        <pc:sldMkLst>
          <pc:docMk/>
          <pc:sldMk cId="4030775042" sldId="389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57"/>
        <pc:sldMkLst>
          <pc:docMk/>
          <pc:sldMk cId="3238913677" sldId="390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56"/>
        <pc:sldMkLst>
          <pc:docMk/>
          <pc:sldMk cId="2427335453" sldId="391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54"/>
        <pc:sldMkLst>
          <pc:docMk/>
          <pc:sldMk cId="2660941363" sldId="392"/>
        </pc:sldMkLst>
      </pc:sldChg>
      <pc:sldChg chg="del">
        <pc:chgData name="Fiona Shaw" userId="S::esfshaw@glow.gov.uk::55e812ee-fb88-4ca7-8158-2064fdeadb66" providerId="AD" clId="Web-{CBB37C78-C216-406D-9F75-31C42AC67CBD}" dt="2022-01-27T13:22:28.191" v="51"/>
        <pc:sldMkLst>
          <pc:docMk/>
          <pc:sldMk cId="3714448648" sldId="393"/>
        </pc:sldMkLst>
      </pc:sldChg>
      <pc:sldChg chg="del">
        <pc:chgData name="Fiona Shaw" userId="S::esfshaw@glow.gov.uk::55e812ee-fb88-4ca7-8158-2064fdeadb66" providerId="AD" clId="Web-{CBB37C78-C216-406D-9F75-31C42AC67CBD}" dt="2022-01-27T13:22:28.175" v="50"/>
        <pc:sldMkLst>
          <pc:docMk/>
          <pc:sldMk cId="3735496044" sldId="394"/>
        </pc:sldMkLst>
      </pc:sldChg>
      <pc:sldChg chg="del">
        <pc:chgData name="Fiona Shaw" userId="S::esfshaw@glow.gov.uk::55e812ee-fb88-4ca7-8158-2064fdeadb66" providerId="AD" clId="Web-{CBB37C78-C216-406D-9F75-31C42AC67CBD}" dt="2022-01-27T13:22:28.175" v="49"/>
        <pc:sldMkLst>
          <pc:docMk/>
          <pc:sldMk cId="3453378997" sldId="395"/>
        </pc:sldMkLst>
      </pc:sldChg>
      <pc:sldChg chg="del">
        <pc:chgData name="Fiona Shaw" userId="S::esfshaw@glow.gov.uk::55e812ee-fb88-4ca7-8158-2064fdeadb66" providerId="AD" clId="Web-{CBB37C78-C216-406D-9F75-31C42AC67CBD}" dt="2022-01-27T13:22:28.175" v="48"/>
        <pc:sldMkLst>
          <pc:docMk/>
          <pc:sldMk cId="3560708405" sldId="3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1965B-9229-4DB1-AD6F-01058A7F756A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7B116-AA19-4756-B8F6-22E859CAF3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3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ov.scot/improvement/learning-resources/recognising-and-realising-childrens-right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https://education.gov.scot/improvement/learning-resources/recognising-and-realising-childrens-rights/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,Sans-Serif"/>
              <a:buChar char="•"/>
            </a:pPr>
            <a:endParaRPr lang="en-GB" kern="1200" dirty="0">
              <a:effectLst/>
              <a:ea typeface="+mn-ea"/>
              <a:cs typeface="+mn-cs"/>
            </a:endParaRPr>
          </a:p>
          <a:p>
            <a:r>
              <a:rPr lang="en-GB" dirty="0"/>
              <a:t>This could be used by senior leaders to reflect individually and/or then discuss with other HT's to QA a particular RAG rating or to be used as a </a:t>
            </a:r>
            <a:r>
              <a:rPr lang="en-GB" dirty="0" err="1"/>
              <a:t>powerpoint</a:t>
            </a:r>
            <a:r>
              <a:rPr lang="en-GB" dirty="0"/>
              <a:t> to share with staff to agree as a whole setting your RAG rating</a:t>
            </a:r>
            <a:endParaRPr lang="en-GB" dirty="0">
              <a:cs typeface="Calibri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Microsoft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forms link:</a:t>
            </a: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NOTE – THIS IS A DUPLICATION/TEMPLATE LINK – when you duplicate the form it will appear in your Microsoft forms and only you will be able to view the results. If you wish to change ‘section 1 – your details’ to suit your setting, you can do this and it will not change any other versions of the form. </a:t>
            </a:r>
          </a:p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wish to share the results with other members of SMT, click share and provide them with the ‘collaboration’ link.</a:t>
            </a:r>
            <a:r>
              <a:rPr lang="en-GB" dirty="0"/>
              <a:t> </a:t>
            </a: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dirty="0"/>
              <a:t>https://forms.office.com/Pages/ShareFormPage.aspx?id=oyzTzM4Wj0KVQTctawUZKe4S6FWI-6dMgVggZP3q22ZUQzhUQ1dOQlFNVlA0MjA5VUo3M1c3UkhFNy4u&amp;sharetoken=tayUUAtwAGOF4hjjdxZS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97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16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42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06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92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107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812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The common core: appendix of this document; https://education.gov.scot/media/jq2d0f4t/uncrc-self-evaluation-document.docx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354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1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24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477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184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7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947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867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70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7B116-AA19-4756-B8F6-22E859CAF37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93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3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0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4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56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7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85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5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62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1682A-6FC9-4734-83B7-CE9E2553B0AE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2AE1-F89D-48E7-8D68-88F76976E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9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ov.scot/media/khsi24hr/gender-stereotyping-intro.pdf" TargetMode="External"/><Relationship Id="rId7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cation.gov.scot/improvement/learning-resources/promoting-race-equality-and-anti-racist-education/" TargetMode="External"/><Relationship Id="rId5" Type="http://schemas.openxmlformats.org/officeDocument/2006/relationships/hyperlink" Target="https://www.gtcs.org.uk/professional-standards/key-cross-cutting-themes/equality-and-diversity/" TargetMode="External"/><Relationship Id="rId4" Type="http://schemas.openxmlformats.org/officeDocument/2006/relationships/hyperlink" Target="https://sway.office.com/ZCQbwPz88OYN5qPE?ref=Lin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ov.scot/improvement/self-evaluation/hgios4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hyperlink" Target="https://education.gov.scot/improvement/self-evaluation/learner-participation-in-educational-settings-3-18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dignityinschool.childrensparliament.org.uk/positive-relationships-at-st-mary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hyperlink" Target="https://dignityinschool.childrensparliament.org.uk/learning-kits/" TargetMode="External"/><Relationship Id="rId4" Type="http://schemas.openxmlformats.org/officeDocument/2006/relationships/hyperlink" Target="https://dignityinschool.childrensparliament.org.uk/case-studies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ov.scot/improvement/self-evaluation/hgios4/" TargetMode="External"/><Relationship Id="rId7" Type="http://schemas.openxmlformats.org/officeDocument/2006/relationships/slide" Target="slide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s.cmail20.com/t/r-l-trthhihk-idmkdyujh-y/" TargetMode="External"/><Relationship Id="rId5" Type="http://schemas.openxmlformats.org/officeDocument/2006/relationships/hyperlink" Target="https://education.gov.scot/media/jq2d0f4t/uncrc-self-evaluation-document.docx" TargetMode="External"/><Relationship Id="rId4" Type="http://schemas.openxmlformats.org/officeDocument/2006/relationships/hyperlink" Target="https://education.gov.scot/improvement/self-evaluation/learner-participation-in-educational-settings-3-18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inspirationhub.co.uk/home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5.xml"/><Relationship Id="rId7" Type="http://schemas.openxmlformats.org/officeDocument/2006/relationships/slide" Target="slide23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Children’s Rights (UNCRC) Self-evaluation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Forth Valley and West Lothian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3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32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/>
              <a:t>Training </a:t>
            </a:r>
            <a:r>
              <a:rPr lang="en-US" dirty="0" smtClean="0"/>
              <a:t>in restorative/solution oriented approaches – ask your local authority rights officer</a:t>
            </a:r>
          </a:p>
          <a:p>
            <a:r>
              <a:rPr lang="en-US" dirty="0" smtClean="0"/>
              <a:t>Training in nurture, social-emotional wellbeing, attachment, resilience, mitigating unconscious bias, combatting stereotyping and Adverse Childhood experiences </a:t>
            </a:r>
          </a:p>
          <a:p>
            <a:pPr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sk your local authority educational psychologists</a:t>
            </a:r>
          </a:p>
          <a:p>
            <a:pPr>
              <a:buFontTx/>
              <a:buChar char="-"/>
            </a:pPr>
            <a:r>
              <a:rPr lang="en-US" dirty="0"/>
              <a:t>I</a:t>
            </a:r>
            <a:r>
              <a:rPr lang="en-US" dirty="0" smtClean="0"/>
              <a:t>mproving gender balance and equalities </a:t>
            </a:r>
            <a:r>
              <a:rPr lang="en-US" dirty="0" smtClean="0">
                <a:hlinkClick r:id="rId3"/>
              </a:rPr>
              <a:t>introduction to gender stereotypes and unconscious bias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>
                <a:hlinkClick r:id="rId4"/>
              </a:rPr>
              <a:t>Exploring unconscious bias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>
                <a:hlinkClick r:id="rId5"/>
              </a:rPr>
              <a:t>GTCS Equality and Diversity hub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>
                <a:hlinkClick r:id="rId6"/>
              </a:rPr>
              <a:t>R</a:t>
            </a:r>
            <a:r>
              <a:rPr lang="en-US" dirty="0" smtClean="0">
                <a:hlinkClick r:id="rId6"/>
              </a:rPr>
              <a:t>ace equality and anti-racist education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3424999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b) We challenge our own assumptions and aim to know and understand the environment, backgrounds and experiences of our children, to help meet their needs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a) We reflect on our biases and </a:t>
            </a:r>
            <a:r>
              <a:rPr lang="en-US" sz="2800" dirty="0" err="1"/>
              <a:t>endeavour</a:t>
            </a:r>
            <a:r>
              <a:rPr lang="en-US" sz="2800" dirty="0"/>
              <a:t> to use constructive, non-judgmental and respectful language to describe people, issues or challenges</a:t>
            </a:r>
            <a:endParaRPr lang="en-GB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7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359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109857" y="3531878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b) We challenge our own assumptions and aim to know and understand the environment, backgrounds and experiences of our children, to help meet their needs</a:t>
            </a:r>
            <a:endParaRPr lang="en-GB" sz="8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a) We reflect on our biases and </a:t>
            </a:r>
            <a:r>
              <a:rPr lang="en-US" sz="2800" dirty="0" err="1"/>
              <a:t>endeavour</a:t>
            </a:r>
            <a:r>
              <a:rPr lang="en-US" sz="2800" dirty="0"/>
              <a:t> to use constructive, non-judgmental and respectful language to describe people, issues or challenges</a:t>
            </a:r>
            <a:endParaRPr lang="en-GB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1717C85-BC69-508F-0489-DDFD703DE9EF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127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11629" y="794615"/>
            <a:ext cx="10907486" cy="618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c) We seek and act upon children’s views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257" y="1595252"/>
            <a:ext cx="10907486" cy="2460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dirty="0"/>
              <a:t>Evaluate current opportunities for participation across the 4 arenas, and plan for improvement (e.g. learning, teaching and assessment; opportunities for personal achievement; decision making groups and wider community)</a:t>
            </a:r>
            <a:endParaRPr lang="en-GB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98914" y="99434"/>
            <a:ext cx="7794172" cy="5130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76892" y="4148448"/>
            <a:ext cx="11838215" cy="1682337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week seek AND act upon children’s views?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24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Children’s voices are sought and acted upon in a few of these areas (see below)</a:t>
            </a:r>
          </a:p>
          <a:p>
            <a:r>
              <a:rPr lang="en-GB" dirty="0"/>
              <a:t>OR</a:t>
            </a:r>
          </a:p>
          <a:p>
            <a:r>
              <a:rPr lang="en-GB" dirty="0"/>
              <a:t>Children’s voices are sought in a few areas but not successfully acted upon.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Children’s voices are sought and acted upon in less than half these areas (see below)</a:t>
            </a:r>
          </a:p>
          <a:p>
            <a:r>
              <a:rPr lang="en-GB" dirty="0"/>
              <a:t>OR</a:t>
            </a:r>
          </a:p>
          <a:p>
            <a:r>
              <a:rPr lang="en-GB" dirty="0"/>
              <a:t>As before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165761" y="3673395"/>
            <a:ext cx="99079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en-GB" sz="2400" dirty="0"/>
              <a:t>Evaluated the range of opportunities for children’s voices to be sought across the setting and whether or not they are acted upon 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en-GB" sz="2400" dirty="0"/>
              <a:t>There are clear opportunities for children’s voice to be sought and acted upon in each of the following areas: </a:t>
            </a:r>
            <a:r>
              <a:rPr lang="en-US" sz="2400" dirty="0"/>
              <a:t>learning, teaching and assessment; opportunities for personal achievement; decision making groups and wider community</a:t>
            </a:r>
            <a:endParaRPr lang="en-GB" sz="2400" dirty="0"/>
          </a:p>
          <a:p>
            <a:pPr marL="285750" indent="-285750">
              <a:buFontTx/>
              <a:buChar char="-"/>
            </a:pP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515587" y="6068470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72850" y="5782175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Children’s voices are sought and acted upon in all or almost all areas (see below)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721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349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GB" dirty="0">
                <a:hlinkClick r:id="rId3"/>
              </a:rPr>
              <a:t>HGIOURS</a:t>
            </a:r>
            <a:endParaRPr lang="en-US" dirty="0"/>
          </a:p>
          <a:p>
            <a:r>
              <a:rPr lang="en-GB" dirty="0">
                <a:hlinkClick r:id="rId4"/>
              </a:rPr>
              <a:t>Learner Participation in Educational Settings (3-18)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c) We seek and act upon children’s views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5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179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c) We seek and act upon children’s views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287F1F1-B2F3-C88D-FA5E-4C4E647E2D88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628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30381" y="794616"/>
            <a:ext cx="10907486" cy="1129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d) We consistently respect children’s rights, even amid challenging circumstances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49135" y="2053401"/>
            <a:ext cx="10907486" cy="2460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dirty="0"/>
              <a:t>Access training in social-emotional wellbeing for staff (e.g. self-awareness, self-regulation, empathy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GB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87038" y="87559"/>
            <a:ext cx="7794172" cy="5774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3: Skills and attitudes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65016" y="3847420"/>
            <a:ext cx="11838215" cy="1864611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consistently respect children’s rights, even in challenging circumstances (for staff or otherwise)?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910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Amidst challenging circumstances, a few members of staff consistently respect and uphold children’s rights.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Amidst challenging circumstances less than half of staff consistently respect and uphold children’s rights.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58883" y="3422072"/>
            <a:ext cx="99079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en-US" sz="2400" dirty="0"/>
              <a:t>Have accessed training in social-emotional wellbeing for staff (e.g. self-awareness, self-regulation, empathy </a:t>
            </a:r>
            <a:r>
              <a:rPr lang="en-US" sz="2400" dirty="0" err="1"/>
              <a:t>etc</a:t>
            </a:r>
            <a:endParaRPr lang="en-US" sz="2400" dirty="0"/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en-US" sz="2400" dirty="0"/>
              <a:t>Have identified which challenging circumstances might lead to rights not being upheld/respected (e.g. </a:t>
            </a:r>
            <a:r>
              <a:rPr lang="en-US" sz="2400" dirty="0" err="1"/>
              <a:t>behaviour</a:t>
            </a:r>
            <a:r>
              <a:rPr lang="en-US" sz="2400" dirty="0"/>
              <a:t> and corridors)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en-US" sz="2400" dirty="0"/>
              <a:t>Have put mitigations in place to overcome this (e.g. alternative provision)</a:t>
            </a: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172644" y="6104088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72850" y="5782175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Amidst challenging circumstances, all, or almost all of staff consistently respect and uphold children’s rights.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97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UNCRC</a:t>
            </a:r>
            <a:r>
              <a:rPr lang="en-GB" dirty="0"/>
              <a:t> is set to be incorporated into Scots law</a:t>
            </a:r>
          </a:p>
          <a:p>
            <a:r>
              <a:rPr lang="en-GB" dirty="0"/>
              <a:t>This has implications for educational settings</a:t>
            </a:r>
          </a:p>
          <a:p>
            <a:r>
              <a:rPr lang="en-GB" dirty="0"/>
              <a:t>It is important that education settings are prepared for this incorporation by understanding what it means and how it will affect practice </a:t>
            </a:r>
          </a:p>
          <a:p>
            <a:r>
              <a:rPr lang="en-GB" dirty="0"/>
              <a:t>This resource is designed to support this understanding by providing: </a:t>
            </a:r>
          </a:p>
          <a:p>
            <a:pPr marL="457200" lvl="1" indent="0">
              <a:buNone/>
            </a:pPr>
            <a:r>
              <a:rPr lang="en-GB" dirty="0"/>
              <a:t>- evaluative statements</a:t>
            </a:r>
          </a:p>
          <a:p>
            <a:pPr marL="457200" lvl="1" indent="0">
              <a:buNone/>
            </a:pPr>
            <a:r>
              <a:rPr lang="en-GB" dirty="0"/>
              <a:t>- examples of what this looks like in practice</a:t>
            </a:r>
          </a:p>
          <a:p>
            <a:pPr marL="457200" lvl="1" indent="0">
              <a:buNone/>
            </a:pPr>
            <a:r>
              <a:rPr lang="en-GB" dirty="0"/>
              <a:t>- prompts to RAG each statement</a:t>
            </a:r>
          </a:p>
        </p:txBody>
      </p:sp>
    </p:spTree>
    <p:extLst>
      <p:ext uri="{BB962C8B-B14F-4D97-AF65-F5344CB8AC3E}">
        <p14:creationId xmlns:p14="http://schemas.microsoft.com/office/powerpoint/2010/main" val="3426273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572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/>
              <a:t>Training </a:t>
            </a:r>
            <a:r>
              <a:rPr lang="en-US" dirty="0" smtClean="0"/>
              <a:t>in social-emotional wellbeing for staff  - ask your local authority educational psychologists for recommended training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d) We consistently respect children’s rights, even amid challenging circumstances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46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d) We consistently respect children’s rights, even amid challenging circumstances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617193-D60C-F3CB-F940-9AD953BA0F18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2257" y="865867"/>
            <a:ext cx="10907486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e) We build and sustain positive relationships which are based on an understanding of children’s rights 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257" y="2426483"/>
            <a:ext cx="10907486" cy="1409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dirty="0"/>
              <a:t>Access training in restorative approaches for development across the school</a:t>
            </a:r>
            <a:endParaRPr lang="en-GB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10789" y="123185"/>
            <a:ext cx="7794172" cy="61308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3: Skills and attitudes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76892" y="4358244"/>
            <a:ext cx="11838215" cy="1862262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build and sustain positive relationships based on an understanding of children’s rights (e.g. restorative approaches)?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7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members of staff are aware of the links between </a:t>
            </a:r>
            <a:r>
              <a:rPr lang="en-GB" dirty="0" err="1"/>
              <a:t>UNCRC</a:t>
            </a:r>
            <a:r>
              <a:rPr lang="en-GB" dirty="0"/>
              <a:t> and relationships policy and use restorative approaches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members of staff are aware of the links between </a:t>
            </a:r>
            <a:r>
              <a:rPr lang="en-GB" dirty="0" err="1"/>
              <a:t>UNCRC</a:t>
            </a:r>
            <a:r>
              <a:rPr lang="en-GB" dirty="0"/>
              <a:t> and relationships policy and use restorative approaches</a:t>
            </a:r>
          </a:p>
          <a:p>
            <a:r>
              <a:rPr lang="en-GB" dirty="0"/>
              <a:t>.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58883" y="3422072"/>
            <a:ext cx="99079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dirty="0"/>
              <a:t>Related to </a:t>
            </a:r>
            <a:r>
              <a:rPr lang="en-US" sz="2400" dirty="0" err="1"/>
              <a:t>2e</a:t>
            </a:r>
            <a:r>
              <a:rPr lang="en-US" sz="2400" dirty="0"/>
              <a:t> - </a:t>
            </a:r>
            <a:r>
              <a:rPr lang="en-GB" sz="2400" dirty="0"/>
              <a:t>Relationship policy is linked explicitly to </a:t>
            </a:r>
            <a:r>
              <a:rPr lang="en-GB" sz="2400" dirty="0" err="1"/>
              <a:t>UNCRC</a:t>
            </a:r>
            <a:endParaRPr lang="en-GB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dirty="0"/>
              <a:t>Have accessed training in restorative approaches 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dirty="0"/>
              <a:t>Restorative approaches are embedded in relationships policy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US" sz="2400" dirty="0"/>
              <a:t>Restorative approaches are used consistently across setting by all staff</a:t>
            </a:r>
            <a:endParaRPr lang="en-GB" sz="2000" dirty="0"/>
          </a:p>
          <a:p>
            <a:pPr marL="342900" lvl="0" indent="-342900">
              <a:buFont typeface="Symbol" panose="05050102010706020507" pitchFamily="18" charset="2"/>
              <a:buChar char="-"/>
            </a:pP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515587" y="6007451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96151" y="5477194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or almost all staff are aware of the links between </a:t>
            </a:r>
            <a:r>
              <a:rPr lang="en-GB" dirty="0" err="1"/>
              <a:t>UNCRC</a:t>
            </a:r>
            <a:r>
              <a:rPr lang="en-GB" dirty="0"/>
              <a:t> and relationships policy and use restorative approaches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1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7999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69224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US" dirty="0" smtClean="0"/>
              <a:t>Ask your local authority for recommended training on restorative approaches</a:t>
            </a:r>
          </a:p>
          <a:p>
            <a:r>
              <a:rPr lang="en-US" dirty="0" smtClean="0">
                <a:hlinkClick r:id="rId3"/>
              </a:rPr>
              <a:t>St Mary’s positive </a:t>
            </a:r>
            <a:r>
              <a:rPr lang="en-US" dirty="0" err="1" smtClean="0">
                <a:hlinkClick r:id="rId3"/>
              </a:rPr>
              <a:t>behaviour</a:t>
            </a:r>
            <a:r>
              <a:rPr lang="en-US" dirty="0" smtClean="0">
                <a:hlinkClick r:id="rId3"/>
              </a:rPr>
              <a:t> guidelines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Case studies of building positive relationships </a:t>
            </a:r>
            <a:endParaRPr lang="en-US" dirty="0"/>
          </a:p>
          <a:p>
            <a:r>
              <a:rPr lang="en-US" dirty="0" smtClean="0">
                <a:hlinkClick r:id="rId5"/>
              </a:rPr>
              <a:t>Building positive relationships learning kits </a:t>
            </a:r>
            <a:r>
              <a:rPr lang="en-US" dirty="0" smtClean="0"/>
              <a:t>– Dignity in Schools</a:t>
            </a: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e) We build and sustain positive relationships which are based on an understanding of children’s rights 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6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210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e) We build and sustain positive relationships which are based on an understanding of children’s rights 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85393D2-C36F-D3FA-9213-16A39483B182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5857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2257" y="660027"/>
            <a:ext cx="10907486" cy="13785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f) We support children/staff/parents in developing their understanding of the establishment’s promotion of rights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0382" y="2038596"/>
            <a:ext cx="10907486" cy="24601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Some ideas to consider</a:t>
            </a:r>
          </a:p>
          <a:p>
            <a:pPr lvl="0"/>
            <a:r>
              <a:rPr lang="en-US" dirty="0"/>
              <a:t>Include children and young people in discussions about improvement priorities – using How Good is OUR school Parts 1 and 2</a:t>
            </a:r>
            <a:endParaRPr lang="en-GB" dirty="0"/>
          </a:p>
          <a:p>
            <a:pPr lvl="0"/>
            <a:r>
              <a:rPr lang="en-US" dirty="0" err="1"/>
              <a:t>Utilise</a:t>
            </a:r>
            <a:r>
              <a:rPr lang="en-US" dirty="0"/>
              <a:t> the Suite of Professional Standards and/or The Common Core in </a:t>
            </a:r>
            <a:r>
              <a:rPr lang="en-US" dirty="0" err="1"/>
              <a:t>PRD</a:t>
            </a:r>
            <a:r>
              <a:rPr lang="en-US" dirty="0"/>
              <a:t> discussions with staff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87039" y="99434"/>
            <a:ext cx="7794172" cy="48245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3: Skills and attitudes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65017" y="4346184"/>
            <a:ext cx="11838215" cy="1971489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support children staff parents in their understanding of the establishment’s promotion of rights?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81143" y="637205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125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pupils/parents/ members of staff understand how the establishment promotes rights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pupils/parents/ members of staff understand how the establishment promotes rights</a:t>
            </a:r>
          </a:p>
          <a:p>
            <a:r>
              <a:rPr lang="en-GB" dirty="0"/>
              <a:t>.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058883" y="3422072"/>
            <a:ext cx="990798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Children and young people are familiar with HGIOURS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Children and young people contribute to improvement planning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r>
              <a:rPr lang="en-GB" sz="2400" dirty="0"/>
              <a:t>Discussions on how staff are raising awareness of, and promoting rights with children are a feature of the </a:t>
            </a:r>
            <a:r>
              <a:rPr lang="en-GB" sz="2400" dirty="0" err="1"/>
              <a:t>PRD</a:t>
            </a:r>
            <a:r>
              <a:rPr lang="en-GB" sz="2400" dirty="0"/>
              <a:t> process to map against </a:t>
            </a:r>
            <a:r>
              <a:rPr lang="en-GB" sz="2400" dirty="0" err="1"/>
              <a:t>GTCS</a:t>
            </a:r>
            <a:r>
              <a:rPr lang="en-GB" sz="2400" dirty="0"/>
              <a:t> standards</a:t>
            </a:r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400" dirty="0"/>
          </a:p>
          <a:p>
            <a:pPr marL="342900" indent="-342900">
              <a:buFont typeface="Symbol" panose="05050102010706020507" pitchFamily="18" charset="2"/>
              <a:buChar char="-"/>
            </a:pPr>
            <a:endParaRPr lang="en-GB" sz="2000" dirty="0"/>
          </a:p>
          <a:p>
            <a:pPr marL="342900" lvl="0" indent="-342900">
              <a:buFont typeface="Symbol" panose="05050102010706020507" pitchFamily="18" charset="2"/>
              <a:buChar char="-"/>
            </a:pP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1870858" y="6031191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96151" y="5477194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85561" y="2105613"/>
            <a:ext cx="3459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or almost all pupils/parents/ members of staff understand how the establishment promotes rights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21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Format/guidance on the use of this resource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following slides are adapted from the self evaluation document on Education Scotland’s National Improvement hub page: Recognising and realising children’s rights (see notes for link)</a:t>
            </a:r>
          </a:p>
          <a:p>
            <a:r>
              <a:rPr lang="en-GB" dirty="0"/>
              <a:t>The format is as follows:</a:t>
            </a:r>
          </a:p>
          <a:p>
            <a:pPr lvl="1">
              <a:buFontTx/>
              <a:buChar char="-"/>
            </a:pPr>
            <a:r>
              <a:rPr lang="en-GB" dirty="0"/>
              <a:t>5 sections, each with around 5 evaluative statements</a:t>
            </a:r>
          </a:p>
          <a:p>
            <a:pPr lvl="1">
              <a:buFontTx/>
              <a:buChar char="-"/>
            </a:pPr>
            <a:r>
              <a:rPr lang="en-GB" dirty="0"/>
              <a:t>Evaluative statement and some ideas to consider</a:t>
            </a:r>
          </a:p>
          <a:p>
            <a:pPr lvl="1">
              <a:buFontTx/>
              <a:buChar char="-"/>
            </a:pPr>
            <a:r>
              <a:rPr lang="en-GB" dirty="0"/>
              <a:t>Discussion prompts to RAG the evaluative statement</a:t>
            </a:r>
          </a:p>
          <a:p>
            <a:pPr lvl="1">
              <a:buFontTx/>
              <a:buChar char="-"/>
            </a:pPr>
            <a:r>
              <a:rPr lang="en-GB" dirty="0"/>
              <a:t>What could RAG look like? (</a:t>
            </a:r>
            <a:r>
              <a:rPr lang="en-GB" b="1" dirty="0"/>
              <a:t>please note these are suggestions and are by no means exhaustive</a:t>
            </a:r>
            <a:r>
              <a:rPr lang="en-GB" dirty="0"/>
              <a:t>)</a:t>
            </a:r>
          </a:p>
          <a:p>
            <a:pPr lvl="1">
              <a:buFontTx/>
              <a:buChar char="-"/>
            </a:pPr>
            <a:r>
              <a:rPr lang="en-GB" dirty="0"/>
              <a:t>At the end of each section – signposts to resources/training and examples of practice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This can be used at in-service or staff meetings, to be discussed in small groups.</a:t>
            </a:r>
          </a:p>
          <a:p>
            <a:r>
              <a:rPr lang="en-GB" dirty="0"/>
              <a:t>You may wish to start with a different section that is most relevant to your setting</a:t>
            </a:r>
          </a:p>
          <a:p>
            <a:r>
              <a:rPr lang="en-GB" dirty="0"/>
              <a:t>A Microsoft Form has been created to enter and collate responses to the evaluative statements (see notes section)</a:t>
            </a:r>
          </a:p>
          <a:p>
            <a:r>
              <a:rPr lang="en-GB" dirty="0"/>
              <a:t>This is designed as a tool to be used in an ongoing way rather than as a whole </a:t>
            </a:r>
            <a:r>
              <a:rPr lang="en-GB" dirty="0" err="1"/>
              <a:t>powerpoint</a:t>
            </a:r>
            <a:r>
              <a:rPr lang="en-GB" dirty="0"/>
              <a:t> in one go. </a:t>
            </a:r>
          </a:p>
        </p:txBody>
      </p:sp>
    </p:spTree>
    <p:extLst>
      <p:ext uri="{BB962C8B-B14F-4D97-AF65-F5344CB8AC3E}">
        <p14:creationId xmlns:p14="http://schemas.microsoft.com/office/powerpoint/2010/main" val="25072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2188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93916"/>
            <a:ext cx="6847114" cy="596537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/>
              <a:t>Signposts to further training/resources: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000" dirty="0"/>
          </a:p>
          <a:p>
            <a:r>
              <a:rPr lang="en-GB" dirty="0">
                <a:hlinkClick r:id="rId3"/>
              </a:rPr>
              <a:t>HGIOURS</a:t>
            </a:r>
            <a:endParaRPr lang="en-US" dirty="0"/>
          </a:p>
          <a:p>
            <a:r>
              <a:rPr lang="en-GB" dirty="0">
                <a:hlinkClick r:id="rId4"/>
              </a:rPr>
              <a:t>Learner Participation in Educational Settings (3-18)</a:t>
            </a:r>
            <a:endParaRPr lang="en-US" dirty="0"/>
          </a:p>
          <a:p>
            <a:r>
              <a:rPr lang="en-US" dirty="0"/>
              <a:t>The common core (see appendix of </a:t>
            </a:r>
            <a:r>
              <a:rPr lang="en-US" dirty="0">
                <a:hlinkClick r:id="rId5"/>
              </a:rPr>
              <a:t>self evaluation word doc </a:t>
            </a:r>
            <a:r>
              <a:rPr lang="en-US" dirty="0"/>
              <a:t>– link in notes)</a:t>
            </a:r>
          </a:p>
          <a:p>
            <a:r>
              <a:rPr lang="en-US" dirty="0"/>
              <a:t>See example of letter to parents from </a:t>
            </a:r>
            <a:r>
              <a:rPr lang="en-US" dirty="0" smtClean="0">
                <a:hlinkClick r:id="" action="ppaction://noaction"/>
              </a:rPr>
              <a:t>section </a:t>
            </a:r>
            <a:r>
              <a:rPr lang="en-US" dirty="0" err="1" smtClean="0">
                <a:hlinkClick r:id="" action="ppaction://noaction"/>
              </a:rPr>
              <a:t>2f</a:t>
            </a:r>
            <a:endParaRPr lang="en-US" dirty="0"/>
          </a:p>
          <a:p>
            <a:r>
              <a:rPr lang="en-US" dirty="0"/>
              <a:t>Recorded webinar for families on what the </a:t>
            </a:r>
            <a:r>
              <a:rPr lang="en-US" dirty="0" err="1"/>
              <a:t>UNCRC</a:t>
            </a:r>
            <a:r>
              <a:rPr lang="en-US" dirty="0"/>
              <a:t> means for them- </a:t>
            </a:r>
            <a:r>
              <a:rPr lang="en-US" dirty="0">
                <a:hlinkClick r:id="rId6"/>
              </a:rPr>
              <a:t>https://pas.cmail20.com/t/r-l-trthhihk-idmkdyujh-y/</a:t>
            </a:r>
            <a:r>
              <a:rPr lang="en-US" dirty="0"/>
              <a:t>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f) We support children/staff/parents in developing their understanding of the establishment’s promotion of rights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7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7580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109857" y="1845582"/>
            <a:ext cx="3918857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f) We support children/staff/parents in developing their understanding of the establishment’s promotion of rights</a:t>
            </a:r>
            <a:endParaRPr lang="en-GB" sz="8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09857" y="106360"/>
            <a:ext cx="3918858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/>
              <a:t>Section 3: Skills and attitudes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28F4CD7-04B1-6540-0183-52EEF8FD493C}"/>
              </a:ext>
            </a:extLst>
          </p:cNvPr>
          <p:cNvSpPr txBox="1">
            <a:spLocks/>
          </p:cNvSpPr>
          <p:nvPr/>
        </p:nvSpPr>
        <p:spPr>
          <a:xfrm>
            <a:off x="261257" y="447446"/>
            <a:ext cx="10515600" cy="1703344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Examples of practice: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Coming soon – not yet complete – see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Home – The Inspiration Hub</a:t>
            </a:r>
            <a:endParaRPr lang="en-US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479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47" y="365125"/>
            <a:ext cx="12076253" cy="1325563"/>
          </a:xfrm>
        </p:spPr>
        <p:txBody>
          <a:bodyPr/>
          <a:lstStyle/>
          <a:p>
            <a:r>
              <a:rPr lang="en-GB" dirty="0"/>
              <a:t>Section 3: Skills and attitudes</a:t>
            </a:r>
            <a:br>
              <a:rPr lang="en-GB" dirty="0"/>
            </a:br>
            <a:r>
              <a:rPr lang="en-GB" b="1" dirty="0"/>
              <a:t>Contents: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3685" y="5984111"/>
            <a:ext cx="75119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FF0000"/>
                </a:solidFill>
              </a:rPr>
              <a:t>Click to navigate to the relevant statement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08335" y="6276499"/>
            <a:ext cx="3136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hlinkClick r:id="rId2" action="ppaction://hlinksldjump"/>
              </a:rPr>
              <a:t>Back to navigation page</a:t>
            </a:r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62987" y="1690688"/>
          <a:ext cx="11169570" cy="4217392"/>
        </p:xfrm>
        <a:graphic>
          <a:graphicData uri="http://schemas.openxmlformats.org/drawingml/2006/table">
            <a:tbl>
              <a:tblPr firstRow="1" firstCol="1" bandRow="1"/>
              <a:tblGrid>
                <a:gridCol w="11169570">
                  <a:extLst>
                    <a:ext uri="{9D8B030D-6E8A-4147-A177-3AD203B41FA5}">
                      <a16:colId xmlns:a16="http://schemas.microsoft.com/office/drawing/2014/main" val="416856704"/>
                    </a:ext>
                  </a:extLst>
                </a:gridCol>
              </a:tblGrid>
              <a:tr h="77478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We reflect on our biases and endeavor to use constructive, non-judgmental and respectful language to describe people, issues or challenges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827801"/>
                  </a:ext>
                </a:extLst>
              </a:tr>
              <a:tr h="841146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sldjump"/>
                        </a:rPr>
                        <a:t>We challenge our own assumptions and aim to know and understand the environment, backgrounds and experiences of our children, to help meet their needs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370612"/>
                  </a:ext>
                </a:extLst>
              </a:tr>
              <a:tr h="35600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sldjump"/>
                        </a:rPr>
                        <a:t>We seek and act upon children’s views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948701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sldjump"/>
                        </a:rPr>
                        <a:t>We consistently respect children’s rights, even amid challenging circumstances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701091"/>
                  </a:ext>
                </a:extLst>
              </a:tr>
              <a:tr h="57212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sldjump"/>
                        </a:rPr>
                        <a:t>We build and sustain positive relationships which are based on an understanding of children’s rights 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196839"/>
                  </a:ext>
                </a:extLst>
              </a:tr>
              <a:tr h="516525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f) </a:t>
                      </a:r>
                      <a:r>
                        <a:rPr lang="en-US" sz="2400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 action="ppaction://hlinksldjump"/>
                        </a:rPr>
                        <a:t>We support children/staff/parents in developing their understanding of the establishment’s promotion of rights</a:t>
                      </a:r>
                      <a:endParaRPr lang="en-GB" sz="24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70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8914" y="313190"/>
            <a:ext cx="7794172" cy="47058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2800" dirty="0"/>
              <a:t>Section 3: Skills and attitudes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257" y="843147"/>
            <a:ext cx="10907486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a) We reflect on our biases and </a:t>
            </a:r>
            <a:r>
              <a:rPr lang="en-US" b="1" dirty="0" err="1"/>
              <a:t>endeavour</a:t>
            </a:r>
            <a:r>
              <a:rPr lang="en-US" b="1" dirty="0"/>
              <a:t> to use constructive, non-judgmental and respectful language to describe people, issues or challenges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257" y="2274166"/>
            <a:ext cx="10907486" cy="1493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Some ideas to consider</a:t>
            </a:r>
          </a:p>
          <a:p>
            <a:pPr lvl="0"/>
            <a:r>
              <a:rPr lang="en-US" dirty="0"/>
              <a:t>Access training in restorative/solution-oriented approaches for development across the establishment</a:t>
            </a:r>
            <a:endParaRPr lang="en-GB" sz="2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76892" y="4083124"/>
            <a:ext cx="11838215" cy="2042741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have do we reflect on our biases?</a:t>
            </a:r>
            <a:endParaRPr lang="en-GB" sz="2800" dirty="0">
              <a:solidFill>
                <a:schemeClr val="tx1"/>
              </a:solidFill>
              <a:cs typeface="Calibri"/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1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544785" y="1690686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98714" y="1690688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643257" y="1690686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5101" y="2343829"/>
            <a:ext cx="3455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pupils/staff members can identify their biases and put measures in place to mitigate and use constructive, non-judgemental and respectful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2196" y="2470738"/>
            <a:ext cx="3629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pupils/ staff members can identify their biases and put measures in place to mitigate and use constructive, non-judgemental and respectful language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270668" y="2414474"/>
            <a:ext cx="36621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or almost all pupils/staff members can identify their biases and put measures in place to mitigate and use constructive, non-judgemental and respectful language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142010" y="4126967"/>
            <a:ext cx="99079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dirty="0"/>
              <a:t>Staff have accessed training on unconscious bias, restorative and/or solution orientated approaches 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Bias and inclusive language are a feature of the </a:t>
            </a:r>
            <a:r>
              <a:rPr lang="en-GB" sz="2800" dirty="0" err="1"/>
              <a:t>PRD</a:t>
            </a:r>
            <a:r>
              <a:rPr lang="en-GB" sz="2800" dirty="0"/>
              <a:t> process to map against </a:t>
            </a:r>
            <a:r>
              <a:rPr lang="en-GB" sz="2800" dirty="0" err="1"/>
              <a:t>GTCS</a:t>
            </a:r>
            <a:r>
              <a:rPr lang="en-GB" sz="2800" dirty="0"/>
              <a:t> standards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631439" y="6020304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9549" y="5624017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6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3DBB-0B7A-48E4-935B-EB0636B7D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Notes to capture discussions/evidence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D15AC-9981-4649-B6CF-42413D49AF67}"/>
              </a:ext>
            </a:extLst>
          </p:cNvPr>
          <p:cNvSpPr txBox="1"/>
          <p:nvPr/>
        </p:nvSpPr>
        <p:spPr>
          <a:xfrm>
            <a:off x="396815" y="1647645"/>
            <a:ext cx="11369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/>
              <a:t>Add your evidence 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39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42257" y="748144"/>
            <a:ext cx="10907486" cy="14310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b) We challenge our own assumptions and aim to know and understand the environment, backgrounds and experiences of our children, to help meet their needs</a:t>
            </a:r>
            <a:endParaRPr lang="en-GB" sz="60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257" y="2355275"/>
            <a:ext cx="10907486" cy="1967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Some ideas to consider</a:t>
            </a:r>
          </a:p>
          <a:p>
            <a:pPr lvl="0">
              <a:lnSpc>
                <a:spcPct val="70000"/>
              </a:lnSpc>
            </a:pPr>
            <a:r>
              <a:rPr lang="en-US" sz="2200" dirty="0"/>
              <a:t>Access training in nurture, social-emotional wellbeing, attachment, resilience, mitigating unconscious bias, combatting stereotyping, and Adverse Childhood Experiences;</a:t>
            </a:r>
            <a:endParaRPr lang="en-GB" sz="2200" dirty="0"/>
          </a:p>
          <a:p>
            <a:pPr>
              <a:lnSpc>
                <a:spcPct val="70000"/>
              </a:lnSpc>
            </a:pPr>
            <a:r>
              <a:rPr lang="en-US" sz="2200" dirty="0"/>
              <a:t>Evaluate how information is recorded, shared and </a:t>
            </a:r>
            <a:r>
              <a:rPr lang="en-US" sz="2200" dirty="0" err="1"/>
              <a:t>utilised</a:t>
            </a:r>
            <a:r>
              <a:rPr lang="en-US" sz="2200" dirty="0"/>
              <a:t> within, across and beyond the school;</a:t>
            </a:r>
            <a:endParaRPr lang="en-GB" sz="2200" dirty="0"/>
          </a:p>
          <a:p>
            <a:pPr>
              <a:lnSpc>
                <a:spcPct val="70000"/>
              </a:lnSpc>
            </a:pPr>
            <a:r>
              <a:rPr lang="en-US" sz="2200" dirty="0" err="1"/>
              <a:t>Utilise</a:t>
            </a:r>
            <a:r>
              <a:rPr lang="en-US" sz="2200" dirty="0"/>
              <a:t> the Getting it Right for Every Child Wellbeing Indicators to evaluate how effectively we identify and meet children/young people’s needs with agencies and partners</a:t>
            </a:r>
            <a:endParaRPr lang="en-GB" sz="22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98914" y="111309"/>
            <a:ext cx="7794172" cy="56558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2800" dirty="0"/>
              <a:t>Section 3: Skills and attitudes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200643" y="4702629"/>
            <a:ext cx="11838215" cy="1779466"/>
          </a:xfrm>
          <a:prstGeom prst="wedgeRoundRectCallout">
            <a:avLst>
              <a:gd name="adj1" fmla="val -38580"/>
              <a:gd name="adj2" fmla="val 63326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Discussion prompts:</a:t>
            </a:r>
          </a:p>
          <a:p>
            <a:r>
              <a:rPr lang="en-GB" sz="2800" dirty="0">
                <a:solidFill>
                  <a:schemeClr val="tx1"/>
                </a:solidFill>
              </a:rPr>
              <a:t>How well do we challenge our own assumptions and understand the experiences and backgrounds of our children?</a:t>
            </a:r>
            <a:endParaRPr lang="en-GB" sz="2800" dirty="0">
              <a:solidFill>
                <a:schemeClr val="tx1"/>
              </a:solidFill>
              <a:cs typeface="Calibri"/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How do we know? What evidence do we have? What else do we need to do?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92718" y="6476753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466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0"/>
            <a:ext cx="10515600" cy="1325563"/>
          </a:xfrm>
        </p:spPr>
        <p:txBody>
          <a:bodyPr/>
          <a:lstStyle/>
          <a:p>
            <a:r>
              <a:rPr lang="en-GB" dirty="0"/>
              <a:t>What could red/amber/green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E8655-4624-4A8D-923F-CA2AF91A787B}"/>
              </a:ext>
            </a:extLst>
          </p:cNvPr>
          <p:cNvSpPr txBox="1">
            <a:spLocks/>
          </p:cNvSpPr>
          <p:nvPr/>
        </p:nvSpPr>
        <p:spPr>
          <a:xfrm>
            <a:off x="4461658" y="1325561"/>
            <a:ext cx="2710543" cy="6531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Amber = ongoing development 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D4994BB-6731-4924-BD01-D2B6098C1756}"/>
              </a:ext>
            </a:extLst>
          </p:cNvPr>
          <p:cNvSpPr txBox="1">
            <a:spLocks/>
          </p:cNvSpPr>
          <p:nvPr/>
        </p:nvSpPr>
        <p:spPr>
          <a:xfrm>
            <a:off x="515587" y="1325563"/>
            <a:ext cx="2710543" cy="653143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/>
              <a:t>Red = not part of current practice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3BDCDF0-BE09-4CE8-A0DF-CA7A49216828}"/>
              </a:ext>
            </a:extLst>
          </p:cNvPr>
          <p:cNvSpPr txBox="1">
            <a:spLocks/>
          </p:cNvSpPr>
          <p:nvPr/>
        </p:nvSpPr>
        <p:spPr>
          <a:xfrm>
            <a:off x="8560130" y="1325561"/>
            <a:ext cx="271054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Green = consistent practice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1974" y="1978704"/>
            <a:ext cx="3455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few pupils/staff members can challenge their assumptions in order to understand environment and backgrounds of children to meet their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89069" y="2105613"/>
            <a:ext cx="3629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Less than half of pupils/ staff members can challenge their assumptions in order to understand environment and backgrounds of children to meet their needs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187541" y="2049349"/>
            <a:ext cx="36621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 or almost all pupils/staff members  can challenge their assumptions in order to understand environment and backgrounds of children to meet their needs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165761" y="3673395"/>
            <a:ext cx="99079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/>
              <a:t>- Staff have accessed training on </a:t>
            </a:r>
            <a:r>
              <a:rPr lang="en-US" sz="2400" dirty="0"/>
              <a:t>nurture, social-emotional wellbeing, attachment, resilience, mitigating unconscious bias, combatting stereotyping, and Adverse Childhood Experiences;</a:t>
            </a: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/>
              <a:t>Information sharing is informed by children’s rights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Wellbeing indicators are used to effectively meet the needs of children</a:t>
            </a:r>
          </a:p>
          <a:p>
            <a:pPr marL="285750" indent="-285750">
              <a:buFontTx/>
              <a:buChar char="-"/>
            </a:pPr>
            <a:endParaRPr lang="en-GB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24F43C-B279-4FC0-976D-1D886EF23633}"/>
              </a:ext>
            </a:extLst>
          </p:cNvPr>
          <p:cNvSpPr txBox="1"/>
          <p:nvPr/>
        </p:nvSpPr>
        <p:spPr>
          <a:xfrm>
            <a:off x="486438" y="6151507"/>
            <a:ext cx="99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Now agree a rating for the above statement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72850" y="5782175"/>
            <a:ext cx="4983285" cy="36933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ADD YOUR MICROSOFT FORM LINK HERE IF USING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81143" y="6302606"/>
            <a:ext cx="2903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 action="ppaction://hlinksldjump"/>
              </a:rPr>
              <a:t>Back to Section 3 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62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F1559AA86CA46A52D4DAFBF410849" ma:contentTypeVersion="6" ma:contentTypeDescription="Create a new document." ma:contentTypeScope="" ma:versionID="c5a7d475c193cc83ab71c624ab6b0d4e">
  <xsd:schema xmlns:xsd="http://www.w3.org/2001/XMLSchema" xmlns:xs="http://www.w3.org/2001/XMLSchema" xmlns:p="http://schemas.microsoft.com/office/2006/metadata/properties" xmlns:ns2="299c4987-0e76-4f7e-b5b9-2922d96b9a70" xmlns:ns3="7487ec99-9261-461f-a33e-b87b16743276" targetNamespace="http://schemas.microsoft.com/office/2006/metadata/properties" ma:root="true" ma:fieldsID="bf91761aaa1d3c25a0c44c819b86c5f7" ns2:_="" ns3:_="">
    <xsd:import namespace="299c4987-0e76-4f7e-b5b9-2922d96b9a70"/>
    <xsd:import namespace="7487ec99-9261-461f-a33e-b87b167432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c4987-0e76-4f7e-b5b9-2922d96b9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7ec99-9261-461f-a33e-b87b167432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1BC85-E561-48EC-8961-40C32E662D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C9DC10-732F-4A20-8921-258BB4EDB41E}">
  <ds:schemaRefs>
    <ds:schemaRef ds:uri="299c4987-0e76-4f7e-b5b9-2922d96b9a70"/>
    <ds:schemaRef ds:uri="http://schemas.microsoft.com/office/2006/documentManagement/types"/>
    <ds:schemaRef ds:uri="http://schemas.microsoft.com/office/2006/metadata/properties"/>
    <ds:schemaRef ds:uri="http://purl.org/dc/elements/1.1/"/>
    <ds:schemaRef ds:uri="7487ec99-9261-461f-a33e-b87b16743276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EA82EA5-CDB3-4DCE-B135-939EAF6FE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c4987-0e76-4f7e-b5b9-2922d96b9a70"/>
    <ds:schemaRef ds:uri="7487ec99-9261-461f-a33e-b87b167432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2704</Words>
  <Application>Microsoft Office PowerPoint</Application>
  <PresentationFormat>Widescreen</PresentationFormat>
  <Paragraphs>290</Paragraphs>
  <Slides>32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Arial,Sans-Serif</vt:lpstr>
      <vt:lpstr>Calibri</vt:lpstr>
      <vt:lpstr>Calibri Light</vt:lpstr>
      <vt:lpstr>MS Mincho</vt:lpstr>
      <vt:lpstr>Symbol</vt:lpstr>
      <vt:lpstr>Times New Roman</vt:lpstr>
      <vt:lpstr>Office Theme</vt:lpstr>
      <vt:lpstr>Children’s Rights (UNCRC) Self-evaluation</vt:lpstr>
      <vt:lpstr>Introduction</vt:lpstr>
      <vt:lpstr>Format/guidance on the use of this resource </vt:lpstr>
      <vt:lpstr>Section 3: Skills and attitudes Contents:</vt:lpstr>
      <vt:lpstr>Section 3: Skills and attitudes</vt:lpstr>
      <vt:lpstr>What could red/amber/green look like?</vt:lpstr>
      <vt:lpstr>Notes to capture discussions/evidence</vt:lpstr>
      <vt:lpstr>Section 3: Skills and attitudes</vt:lpstr>
      <vt:lpstr>What could red/amber/green look like?</vt:lpstr>
      <vt:lpstr>Notes to capture discussions/evidence</vt:lpstr>
      <vt:lpstr>PowerPoint Presentation</vt:lpstr>
      <vt:lpstr>PowerPoint Presentation</vt:lpstr>
      <vt:lpstr>PowerPoint Presentation</vt:lpstr>
      <vt:lpstr>What could red/amber/green look like?</vt:lpstr>
      <vt:lpstr>Notes to capture discussions/evidence</vt:lpstr>
      <vt:lpstr>PowerPoint Presentation</vt:lpstr>
      <vt:lpstr>PowerPoint Presentation</vt:lpstr>
      <vt:lpstr>Section 3: Skills and attitudes</vt:lpstr>
      <vt:lpstr>What could red/amber/green look like?</vt:lpstr>
      <vt:lpstr>Notes to capture discussions/evidence</vt:lpstr>
      <vt:lpstr>PowerPoint Presentation</vt:lpstr>
      <vt:lpstr>PowerPoint Presentation</vt:lpstr>
      <vt:lpstr>Section 3: Skills and attitudes</vt:lpstr>
      <vt:lpstr>What could red/amber/green look like?</vt:lpstr>
      <vt:lpstr>Notes to capture discussions/evidence</vt:lpstr>
      <vt:lpstr>PowerPoint Presentation</vt:lpstr>
      <vt:lpstr>PowerPoint Presentation</vt:lpstr>
      <vt:lpstr>Section 3: Skills and attitudes</vt:lpstr>
      <vt:lpstr>What could red/amber/green look like?</vt:lpstr>
      <vt:lpstr>Notes to capture discussions/evidence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rights (UNCRC) self-evaluation</dc:title>
  <dc:creator>Shaw F (Fiona)</dc:creator>
  <cp:lastModifiedBy>Fiona Shaw</cp:lastModifiedBy>
  <cp:revision>109</cp:revision>
  <dcterms:created xsi:type="dcterms:W3CDTF">2022-01-07T08:27:32Z</dcterms:created>
  <dcterms:modified xsi:type="dcterms:W3CDTF">2022-05-13T13:58:21Z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0x0101004CDF1559AA86CA46A52D4DAFBF410849</vt:lpwstr>
  </property>
</Properties>
</file>