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EF1CA9-512A-4867-BD34-157AA59D58A5}">
          <p14:sldIdLst>
            <p14:sldId id="256"/>
            <p14:sldId id="257"/>
            <p14:sldId id="258"/>
          </p14:sldIdLst>
        </p14:section>
        <p14:section name="Section 2: Culture, values and ethos" id="{9A46F909-C028-49CB-B7A2-04A465A83BD5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CCFF"/>
    <a:srgbClr val="B48FFF"/>
    <a:srgbClr val="9966FF"/>
    <a:srgbClr val="CC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E2D668-73EB-90BA-BF31-A8D86C3A05C2}" v="2" dt="2022-02-24T06:22:15.561"/>
    <p1510:client id="{71705811-3C82-42A9-ABEF-B234344B9B86}" v="40" dt="2022-01-12T14:13:59.582"/>
    <p1510:client id="{AA59F175-6F64-4D9F-8CFD-D945EAC851A5}" v="1" dt="2022-01-25T10:04:34.178"/>
    <p1510:client id="{D04DA630-52F3-45CC-AE8C-BE5CFD842742}" v="68" dt="2022-01-12T14:23:25.859"/>
    <p1510:client id="{F32C0496-6B50-4339-9318-80426C8C6C3C}" v="64" dt="2022-01-27T13:19:05.695"/>
    <p1510:client id="{FB612673-F0D4-457F-83BD-BFDF7CBF35DD}" v="5" dt="2022-01-20T08:44:26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77512" autoAdjust="0"/>
  </p:normalViewPr>
  <p:slideViewPr>
    <p:cSldViewPr snapToGrid="0">
      <p:cViewPr varScale="1">
        <p:scale>
          <a:sx n="55" d="100"/>
          <a:sy n="55" d="100"/>
        </p:scale>
        <p:origin x="12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na Shaw" userId="S::esfshaw@glow.gov.uk::55e812ee-fb88-4ca7-8158-2064fdeadb66" providerId="AD" clId="Web-{71705811-3C82-42A9-ABEF-B234344B9B86}"/>
    <pc:docChg chg="delSld modSld modSection">
      <pc:chgData name="Fiona Shaw" userId="S::esfshaw@glow.gov.uk::55e812ee-fb88-4ca7-8158-2064fdeadb66" providerId="AD" clId="Web-{71705811-3C82-42A9-ABEF-B234344B9B86}" dt="2022-01-12T14:13:59.582" v="38"/>
      <pc:docMkLst>
        <pc:docMk/>
      </pc:docMkLst>
      <pc:sldChg chg="addSp modSp">
        <pc:chgData name="Fiona Shaw" userId="S::esfshaw@glow.gov.uk::55e812ee-fb88-4ca7-8158-2064fdeadb66" providerId="AD" clId="Web-{71705811-3C82-42A9-ABEF-B234344B9B86}" dt="2022-01-12T14:13:46.769" v="36" actId="1076"/>
        <pc:sldMkLst>
          <pc:docMk/>
          <pc:sldMk cId="3937910808" sldId="259"/>
        </pc:sldMkLst>
        <pc:spChg chg="mod">
          <ac:chgData name="Fiona Shaw" userId="S::esfshaw@glow.gov.uk::55e812ee-fb88-4ca7-8158-2064fdeadb66" providerId="AD" clId="Web-{71705811-3C82-42A9-ABEF-B234344B9B86}" dt="2022-01-12T14:13:11.940" v="27" actId="1076"/>
          <ac:spMkLst>
            <pc:docMk/>
            <pc:sldMk cId="3937910808" sldId="259"/>
            <ac:spMk id="2" creationId="{00000000-0000-0000-0000-000000000000}"/>
          </ac:spMkLst>
        </pc:spChg>
        <pc:spChg chg="mod">
          <ac:chgData name="Fiona Shaw" userId="S::esfshaw@glow.gov.uk::55e812ee-fb88-4ca7-8158-2064fdeadb66" providerId="AD" clId="Web-{71705811-3C82-42A9-ABEF-B234344B9B86}" dt="2022-01-12T14:13:46.769" v="36" actId="1076"/>
          <ac:spMkLst>
            <pc:docMk/>
            <pc:sldMk cId="3937910808" sldId="259"/>
            <ac:spMk id="3" creationId="{00000000-0000-0000-0000-000000000000}"/>
          </ac:spMkLst>
        </pc:spChg>
        <pc:spChg chg="mod">
          <ac:chgData name="Fiona Shaw" userId="S::esfshaw@glow.gov.uk::55e812ee-fb88-4ca7-8158-2064fdeadb66" providerId="AD" clId="Web-{71705811-3C82-42A9-ABEF-B234344B9B86}" dt="2022-01-12T14:13:14.659" v="28" actId="1076"/>
          <ac:spMkLst>
            <pc:docMk/>
            <pc:sldMk cId="3937910808" sldId="259"/>
            <ac:spMk id="4" creationId="{00000000-0000-0000-0000-000000000000}"/>
          </ac:spMkLst>
        </pc:spChg>
        <pc:spChg chg="add mod">
          <ac:chgData name="Fiona Shaw" userId="S::esfshaw@glow.gov.uk::55e812ee-fb88-4ca7-8158-2064fdeadb66" providerId="AD" clId="Web-{71705811-3C82-42A9-ABEF-B234344B9B86}" dt="2022-01-12T14:13:21.113" v="30" actId="1076"/>
          <ac:spMkLst>
            <pc:docMk/>
            <pc:sldMk cId="3937910808" sldId="259"/>
            <ac:spMk id="6" creationId="{533373B2-8A66-45A9-AD61-B4DB88C991C1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690" v="23" actId="1076"/>
          <ac:spMkLst>
            <pc:docMk/>
            <pc:sldMk cId="3937910808" sldId="259"/>
            <ac:spMk id="8" creationId="{39BE8655-4624-4A8D-923F-CA2AF91A787B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706" v="24" actId="1076"/>
          <ac:spMkLst>
            <pc:docMk/>
            <pc:sldMk cId="3937910808" sldId="259"/>
            <ac:spMk id="10" creationId="{ED4994BB-6731-4924-BD01-D2B6098C1756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706" v="25" actId="1076"/>
          <ac:spMkLst>
            <pc:docMk/>
            <pc:sldMk cId="3937910808" sldId="259"/>
            <ac:spMk id="12" creationId="{03BDCDF0-BE09-4CE8-A0DF-CA7A49216828}"/>
          </ac:spMkLst>
        </pc:spChg>
        <pc:spChg chg="add mod">
          <ac:chgData name="Fiona Shaw" userId="S::esfshaw@glow.gov.uk::55e812ee-fb88-4ca7-8158-2064fdeadb66" providerId="AD" clId="Web-{71705811-3C82-42A9-ABEF-B234344B9B86}" dt="2022-01-12T14:13:39.285" v="35" actId="1076"/>
          <ac:spMkLst>
            <pc:docMk/>
            <pc:sldMk cId="3937910808" sldId="259"/>
            <ac:spMk id="14" creationId="{A424F43C-B279-4FC0-976D-1D886EF23633}"/>
          </ac:spMkLst>
        </pc:spChg>
      </pc:sldChg>
      <pc:sldChg chg="del">
        <pc:chgData name="Fiona Shaw" userId="S::esfshaw@glow.gov.uk::55e812ee-fb88-4ca7-8158-2064fdeadb66" providerId="AD" clId="Web-{71705811-3C82-42A9-ABEF-B234344B9B86}" dt="2022-01-12T14:13:59.582" v="38"/>
        <pc:sldMkLst>
          <pc:docMk/>
          <pc:sldMk cId="1126379107" sldId="263"/>
        </pc:sldMkLst>
      </pc:sldChg>
      <pc:sldChg chg="del">
        <pc:chgData name="Fiona Shaw" userId="S::esfshaw@glow.gov.uk::55e812ee-fb88-4ca7-8158-2064fdeadb66" providerId="AD" clId="Web-{71705811-3C82-42A9-ABEF-B234344B9B86}" dt="2022-01-12T14:13:58.676" v="37"/>
        <pc:sldMkLst>
          <pc:docMk/>
          <pc:sldMk cId="1063363272" sldId="265"/>
        </pc:sldMkLst>
      </pc:sldChg>
    </pc:docChg>
  </pc:docChgLst>
  <pc:docChgLst>
    <pc:chgData name="Mrs Brown" userId="S::wlkaren.brown@glowmail.org.uk::e4274483-8d45-4174-84a6-ff9353160426" providerId="AD" clId="Web-{69E2D668-73EB-90BA-BF31-A8D86C3A05C2}"/>
    <pc:docChg chg="modSld">
      <pc:chgData name="Mrs Brown" userId="S::wlkaren.brown@glowmail.org.uk::e4274483-8d45-4174-84a6-ff9353160426" providerId="AD" clId="Web-{69E2D668-73EB-90BA-BF31-A8D86C3A05C2}" dt="2022-02-24T06:22:15.561" v="1" actId="20577"/>
      <pc:docMkLst>
        <pc:docMk/>
      </pc:docMkLst>
      <pc:sldChg chg="modSp">
        <pc:chgData name="Mrs Brown" userId="S::wlkaren.brown@glowmail.org.uk::e4274483-8d45-4174-84a6-ff9353160426" providerId="AD" clId="Web-{69E2D668-73EB-90BA-BF31-A8D86C3A05C2}" dt="2022-02-24T06:22:15.561" v="1" actId="20577"/>
        <pc:sldMkLst>
          <pc:docMk/>
          <pc:sldMk cId="251239192" sldId="256"/>
        </pc:sldMkLst>
        <pc:spChg chg="mod">
          <ac:chgData name="Mrs Brown" userId="S::wlkaren.brown@glowmail.org.uk::e4274483-8d45-4174-84a6-ff9353160426" providerId="AD" clId="Web-{69E2D668-73EB-90BA-BF31-A8D86C3A05C2}" dt="2022-02-24T06:22:15.561" v="1" actId="20577"/>
          <ac:spMkLst>
            <pc:docMk/>
            <pc:sldMk cId="251239192" sldId="256"/>
            <ac:spMk id="2" creationId="{00000000-0000-0000-0000-000000000000}"/>
          </ac:spMkLst>
        </pc:spChg>
      </pc:sldChg>
    </pc:docChg>
  </pc:docChgLst>
  <pc:docChgLst>
    <pc:chgData name="Fiona Shaw" userId="S::esfshaw@glow.gov.uk::55e812ee-fb88-4ca7-8158-2064fdeadb66" providerId="AD" clId="Web-{D04DA630-52F3-45CC-AE8C-BE5CFD842742}"/>
    <pc:docChg chg="addSld modSld modSection">
      <pc:chgData name="Fiona Shaw" userId="S::esfshaw@glow.gov.uk::55e812ee-fb88-4ca7-8158-2064fdeadb66" providerId="AD" clId="Web-{D04DA630-52F3-45CC-AE8C-BE5CFD842742}" dt="2022-01-12T14:28:00.991" v="212"/>
      <pc:docMkLst>
        <pc:docMk/>
      </pc:docMkLst>
      <pc:sldChg chg="modNotes">
        <pc:chgData name="Fiona Shaw" userId="S::esfshaw@glow.gov.uk::55e812ee-fb88-4ca7-8158-2064fdeadb66" providerId="AD" clId="Web-{D04DA630-52F3-45CC-AE8C-BE5CFD842742}" dt="2022-01-12T14:28:00.991" v="212"/>
        <pc:sldMkLst>
          <pc:docMk/>
          <pc:sldMk cId="2507258975" sldId="258"/>
        </pc:sldMkLst>
      </pc:sldChg>
      <pc:sldChg chg="modSp modNotes">
        <pc:chgData name="Fiona Shaw" userId="S::esfshaw@glow.gov.uk::55e812ee-fb88-4ca7-8158-2064fdeadb66" providerId="AD" clId="Web-{D04DA630-52F3-45CC-AE8C-BE5CFD842742}" dt="2022-01-12T14:24:52.642" v="141"/>
        <pc:sldMkLst>
          <pc:docMk/>
          <pc:sldMk cId="3937910808" sldId="259"/>
        </pc:sldMkLst>
        <pc:spChg chg="mod">
          <ac:chgData name="Fiona Shaw" userId="S::esfshaw@glow.gov.uk::55e812ee-fb88-4ca7-8158-2064fdeadb66" providerId="AD" clId="Web-{D04DA630-52F3-45CC-AE8C-BE5CFD842742}" dt="2022-01-12T14:23:25.859" v="47" actId="1076"/>
          <ac:spMkLst>
            <pc:docMk/>
            <pc:sldMk cId="3937910808" sldId="259"/>
            <ac:spMk id="3" creationId="{00000000-0000-0000-0000-000000000000}"/>
          </ac:spMkLst>
        </pc:spChg>
        <pc:spChg chg="mod">
          <ac:chgData name="Fiona Shaw" userId="S::esfshaw@glow.gov.uk::55e812ee-fb88-4ca7-8158-2064fdeadb66" providerId="AD" clId="Web-{D04DA630-52F3-45CC-AE8C-BE5CFD842742}" dt="2022-01-12T14:23:18.343" v="46" actId="20577"/>
          <ac:spMkLst>
            <pc:docMk/>
            <pc:sldMk cId="3937910808" sldId="259"/>
            <ac:spMk id="6" creationId="{533373B2-8A66-45A9-AD61-B4DB88C991C1}"/>
          </ac:spMkLst>
        </pc:spChg>
      </pc:sldChg>
      <pc:sldChg chg="addSp modSp new">
        <pc:chgData name="Fiona Shaw" userId="S::esfshaw@glow.gov.uk::55e812ee-fb88-4ca7-8158-2064fdeadb66" providerId="AD" clId="Web-{D04DA630-52F3-45CC-AE8C-BE5CFD842742}" dt="2022-01-12T14:22:53.921" v="43" actId="20577"/>
        <pc:sldMkLst>
          <pc:docMk/>
          <pc:sldMk cId="697946776" sldId="354"/>
        </pc:sldMkLst>
        <pc:spChg chg="mod">
          <ac:chgData name="Fiona Shaw" userId="S::esfshaw@glow.gov.uk::55e812ee-fb88-4ca7-8158-2064fdeadb66" providerId="AD" clId="Web-{D04DA630-52F3-45CC-AE8C-BE5CFD842742}" dt="2022-01-12T14:22:28.717" v="27" actId="20577"/>
          <ac:spMkLst>
            <pc:docMk/>
            <pc:sldMk cId="697946776" sldId="354"/>
            <ac:spMk id="2" creationId="{50793DBB-0B7A-48E4-935B-EB0636B7DEAE}"/>
          </ac:spMkLst>
        </pc:spChg>
        <pc:spChg chg="add mod">
          <ac:chgData name="Fiona Shaw" userId="S::esfshaw@glow.gov.uk::55e812ee-fb88-4ca7-8158-2064fdeadb66" providerId="AD" clId="Web-{D04DA630-52F3-45CC-AE8C-BE5CFD842742}" dt="2022-01-12T14:22:53.921" v="43" actId="20577"/>
          <ac:spMkLst>
            <pc:docMk/>
            <pc:sldMk cId="697946776" sldId="354"/>
            <ac:spMk id="3" creationId="{C79D15AC-9981-4649-B6CF-42413D49AF67}"/>
          </ac:spMkLst>
        </pc:spChg>
      </pc:sldChg>
    </pc:docChg>
  </pc:docChgLst>
  <pc:docChgLst>
    <pc:chgData name="Mrs Brown" userId="S::wlkaren.brown@glowmail.org.uk::e4274483-8d45-4174-84a6-ff9353160426" providerId="AD" clId="Web-{AA59F175-6F64-4D9F-8CFD-D945EAC851A5}"/>
    <pc:docChg chg="modSld">
      <pc:chgData name="Mrs Brown" userId="S::wlkaren.brown@glowmail.org.uk::e4274483-8d45-4174-84a6-ff9353160426" providerId="AD" clId="Web-{AA59F175-6F64-4D9F-8CFD-D945EAC851A5}" dt="2022-01-25T10:04:34.178" v="0"/>
      <pc:docMkLst>
        <pc:docMk/>
      </pc:docMkLst>
      <pc:sldChg chg="modSp">
        <pc:chgData name="Mrs Brown" userId="S::wlkaren.brown@glowmail.org.uk::e4274483-8d45-4174-84a6-ff9353160426" providerId="AD" clId="Web-{AA59F175-6F64-4D9F-8CFD-D945EAC851A5}" dt="2022-01-25T10:04:34.178" v="0"/>
        <pc:sldMkLst>
          <pc:docMk/>
          <pc:sldMk cId="4147636039" sldId="274"/>
        </pc:sldMkLst>
        <pc:spChg chg="mod">
          <ac:chgData name="Mrs Brown" userId="S::wlkaren.brown@glowmail.org.uk::e4274483-8d45-4174-84a6-ff9353160426" providerId="AD" clId="Web-{AA59F175-6F64-4D9F-8CFD-D945EAC851A5}" dt="2022-01-25T10:04:34.178" v="0"/>
          <ac:spMkLst>
            <pc:docMk/>
            <pc:sldMk cId="4147636039" sldId="274"/>
            <ac:spMk id="6" creationId="{00000000-0000-0000-0000-000000000000}"/>
          </ac:spMkLst>
        </pc:spChg>
      </pc:sldChg>
    </pc:docChg>
  </pc:docChgLst>
  <pc:docChgLst>
    <pc:chgData name="Mrs Brown" userId="S::wlkaren.brown@glowmail.org.uk::e4274483-8d45-4174-84a6-ff9353160426" providerId="AD" clId="Web-{FB612673-F0D4-457F-83BD-BFDF7CBF35DD}"/>
    <pc:docChg chg="modSld">
      <pc:chgData name="Mrs Brown" userId="S::wlkaren.brown@glowmail.org.uk::e4274483-8d45-4174-84a6-ff9353160426" providerId="AD" clId="Web-{FB612673-F0D4-457F-83BD-BFDF7CBF35DD}" dt="2022-01-20T08:44:26.585" v="4" actId="20577"/>
      <pc:docMkLst>
        <pc:docMk/>
      </pc:docMkLst>
      <pc:sldChg chg="modSp">
        <pc:chgData name="Mrs Brown" userId="S::wlkaren.brown@glowmail.org.uk::e4274483-8d45-4174-84a6-ff9353160426" providerId="AD" clId="Web-{FB612673-F0D4-457F-83BD-BFDF7CBF35DD}" dt="2022-01-20T08:44:26.585" v="4" actId="20577"/>
        <pc:sldMkLst>
          <pc:docMk/>
          <pc:sldMk cId="251239192" sldId="256"/>
        </pc:sldMkLst>
        <pc:spChg chg="mod">
          <ac:chgData name="Mrs Brown" userId="S::wlkaren.brown@glowmail.org.uk::e4274483-8d45-4174-84a6-ff9353160426" providerId="AD" clId="Web-{FB612673-F0D4-457F-83BD-BFDF7CBF35DD}" dt="2022-01-20T08:44:26.585" v="4" actId="20577"/>
          <ac:spMkLst>
            <pc:docMk/>
            <pc:sldMk cId="251239192" sldId="256"/>
            <ac:spMk id="2" creationId="{00000000-0000-0000-0000-000000000000}"/>
          </ac:spMkLst>
        </pc:spChg>
      </pc:sldChg>
    </pc:docChg>
  </pc:docChgLst>
  <pc:docChgLst>
    <pc:chgData name="Fiona Shaw" userId="S::esfshaw@glow.gov.uk::55e812ee-fb88-4ca7-8158-2064fdeadb66" providerId="AD" clId="Web-{F32C0496-6B50-4339-9318-80426C8C6C3C}"/>
    <pc:docChg chg="delSld modSection">
      <pc:chgData name="Fiona Shaw" userId="S::esfshaw@glow.gov.uk::55e812ee-fb88-4ca7-8158-2064fdeadb66" providerId="AD" clId="Web-{F32C0496-6B50-4339-9318-80426C8C6C3C}" dt="2022-01-27T13:19:05.695" v="63"/>
      <pc:docMkLst>
        <pc:docMk/>
      </pc:docMkLst>
      <pc:sldChg chg="del">
        <pc:chgData name="Fiona Shaw" userId="S::esfshaw@glow.gov.uk::55e812ee-fb88-4ca7-8158-2064fdeadb66" providerId="AD" clId="Web-{F32C0496-6B50-4339-9318-80426C8C6C3C}" dt="2022-01-27T13:18:50.179" v="21"/>
        <pc:sldMkLst>
          <pc:docMk/>
          <pc:sldMk cId="3937910808" sldId="259"/>
        </pc:sldMkLst>
      </pc:sldChg>
      <pc:sldChg chg="del">
        <pc:chgData name="Fiona Shaw" userId="S::esfshaw@glow.gov.uk::55e812ee-fb88-4ca7-8158-2064fdeadb66" providerId="AD" clId="Web-{F32C0496-6B50-4339-9318-80426C8C6C3C}" dt="2022-01-27T13:18:45.132" v="0"/>
        <pc:sldMkLst>
          <pc:docMk/>
          <pc:sldMk cId="2441616961" sldId="264"/>
        </pc:sldMkLst>
      </pc:sldChg>
      <pc:sldChg chg="del">
        <pc:chgData name="Fiona Shaw" userId="S::esfshaw@glow.gov.uk::55e812ee-fb88-4ca7-8158-2064fdeadb66" providerId="AD" clId="Web-{F32C0496-6B50-4339-9318-80426C8C6C3C}" dt="2022-01-27T13:18:50.179" v="18"/>
        <pc:sldMkLst>
          <pc:docMk/>
          <pc:sldMk cId="776887483" sldId="267"/>
        </pc:sldMkLst>
      </pc:sldChg>
      <pc:sldChg chg="del">
        <pc:chgData name="Fiona Shaw" userId="S::esfshaw@glow.gov.uk::55e812ee-fb88-4ca7-8158-2064fdeadb66" providerId="AD" clId="Web-{F32C0496-6B50-4339-9318-80426C8C6C3C}" dt="2022-01-27T13:18:50.179" v="15"/>
        <pc:sldMkLst>
          <pc:docMk/>
          <pc:sldMk cId="1927857799" sldId="271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12"/>
        <pc:sldMkLst>
          <pc:docMk/>
          <pc:sldMk cId="4147636039" sldId="274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11"/>
        <pc:sldMkLst>
          <pc:docMk/>
          <pc:sldMk cId="2896825805" sldId="275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10"/>
        <pc:sldMkLst>
          <pc:docMk/>
          <pc:sldMk cId="380891140" sldId="276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7"/>
        <pc:sldMkLst>
          <pc:docMk/>
          <pc:sldMk cId="1849814814" sldId="279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6"/>
        <pc:sldMkLst>
          <pc:docMk/>
          <pc:sldMk cId="291303758" sldId="280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2"/>
        <pc:sldMkLst>
          <pc:docMk/>
          <pc:sldMk cId="1581107290" sldId="283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1"/>
        <pc:sldMkLst>
          <pc:docMk/>
          <pc:sldMk cId="3448289273" sldId="284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5"/>
        <pc:sldMkLst>
          <pc:docMk/>
          <pc:sldMk cId="3712452880" sldId="289"/>
        </pc:sldMkLst>
      </pc:sldChg>
      <pc:sldChg chg="del">
        <pc:chgData name="Fiona Shaw" userId="S::esfshaw@glow.gov.uk::55e812ee-fb88-4ca7-8158-2064fdeadb66" providerId="AD" clId="Web-{F32C0496-6B50-4339-9318-80426C8C6C3C}" dt="2022-01-27T13:19:05.695" v="63"/>
        <pc:sldMkLst>
          <pc:docMk/>
          <pc:sldMk cId="1718822813" sldId="313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57"/>
        <pc:sldMkLst>
          <pc:docMk/>
          <pc:sldMk cId="4272903268" sldId="316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56"/>
        <pc:sldMkLst>
          <pc:docMk/>
          <pc:sldMk cId="1089012534" sldId="317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60"/>
        <pc:sldMkLst>
          <pc:docMk/>
          <pc:sldMk cId="3694759497" sldId="318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55"/>
        <pc:sldMkLst>
          <pc:docMk/>
          <pc:sldMk cId="1184749295" sldId="323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52"/>
        <pc:sldMkLst>
          <pc:docMk/>
          <pc:sldMk cId="3688932747" sldId="326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51"/>
        <pc:sldMkLst>
          <pc:docMk/>
          <pc:sldMk cId="3585483923" sldId="327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50"/>
        <pc:sldMkLst>
          <pc:docMk/>
          <pc:sldMk cId="1183748970" sldId="328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47"/>
        <pc:sldMkLst>
          <pc:docMk/>
          <pc:sldMk cId="4271583017" sldId="331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46"/>
        <pc:sldMkLst>
          <pc:docMk/>
          <pc:sldMk cId="4253425081" sldId="332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45"/>
        <pc:sldMkLst>
          <pc:docMk/>
          <pc:sldMk cId="580340071" sldId="333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42"/>
        <pc:sldMkLst>
          <pc:docMk/>
          <pc:sldMk cId="958312390" sldId="336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41"/>
        <pc:sldMkLst>
          <pc:docMk/>
          <pc:sldMk cId="791194157" sldId="337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40"/>
        <pc:sldMkLst>
          <pc:docMk/>
          <pc:sldMk cId="2465468704" sldId="338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37"/>
        <pc:sldMkLst>
          <pc:docMk/>
          <pc:sldMk cId="1181868020" sldId="341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36"/>
        <pc:sldMkLst>
          <pc:docMk/>
          <pc:sldMk cId="3273244141" sldId="342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35"/>
        <pc:sldMkLst>
          <pc:docMk/>
          <pc:sldMk cId="3800504522" sldId="343"/>
        </pc:sldMkLst>
      </pc:sldChg>
      <pc:sldChg chg="del">
        <pc:chgData name="Fiona Shaw" userId="S::esfshaw@glow.gov.uk::55e812ee-fb88-4ca7-8158-2064fdeadb66" providerId="AD" clId="Web-{F32C0496-6B50-4339-9318-80426C8C6C3C}" dt="2022-01-27T13:19:05.648" v="27"/>
        <pc:sldMkLst>
          <pc:docMk/>
          <pc:sldMk cId="2503228005" sldId="346"/>
        </pc:sldMkLst>
      </pc:sldChg>
      <pc:sldChg chg="del">
        <pc:chgData name="Fiona Shaw" userId="S::esfshaw@glow.gov.uk::55e812ee-fb88-4ca7-8158-2064fdeadb66" providerId="AD" clId="Web-{F32C0496-6B50-4339-9318-80426C8C6C3C}" dt="2022-01-27T13:19:05.648" v="26"/>
        <pc:sldMkLst>
          <pc:docMk/>
          <pc:sldMk cId="2989582130" sldId="347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32"/>
        <pc:sldMkLst>
          <pc:docMk/>
          <pc:sldMk cId="4217589711" sldId="348"/>
        </pc:sldMkLst>
      </pc:sldChg>
      <pc:sldChg chg="del">
        <pc:chgData name="Fiona Shaw" userId="S::esfshaw@glow.gov.uk::55e812ee-fb88-4ca7-8158-2064fdeadb66" providerId="AD" clId="Web-{F32C0496-6B50-4339-9318-80426C8C6C3C}" dt="2022-01-27T13:19:05.648" v="29"/>
        <pc:sldMkLst>
          <pc:docMk/>
          <pc:sldMk cId="1279781490" sldId="351"/>
        </pc:sldMkLst>
      </pc:sldChg>
      <pc:sldChg chg="del">
        <pc:chgData name="Fiona Shaw" userId="S::esfshaw@glow.gov.uk::55e812ee-fb88-4ca7-8158-2064fdeadb66" providerId="AD" clId="Web-{F32C0496-6B50-4339-9318-80426C8C6C3C}" dt="2022-01-27T13:18:50.179" v="19"/>
        <pc:sldMkLst>
          <pc:docMk/>
          <pc:sldMk cId="697946776" sldId="354"/>
        </pc:sldMkLst>
      </pc:sldChg>
      <pc:sldChg chg="del">
        <pc:chgData name="Fiona Shaw" userId="S::esfshaw@glow.gov.uk::55e812ee-fb88-4ca7-8158-2064fdeadb66" providerId="AD" clId="Web-{F32C0496-6B50-4339-9318-80426C8C6C3C}" dt="2022-01-27T13:18:50.179" v="20"/>
        <pc:sldMkLst>
          <pc:docMk/>
          <pc:sldMk cId="256118391" sldId="355"/>
        </pc:sldMkLst>
      </pc:sldChg>
      <pc:sldChg chg="del">
        <pc:chgData name="Fiona Shaw" userId="S::esfshaw@glow.gov.uk::55e812ee-fb88-4ca7-8158-2064fdeadb66" providerId="AD" clId="Web-{F32C0496-6B50-4339-9318-80426C8C6C3C}" dt="2022-01-27T13:18:50.179" v="17"/>
        <pc:sldMkLst>
          <pc:docMk/>
          <pc:sldMk cId="3848056106" sldId="356"/>
        </pc:sldMkLst>
      </pc:sldChg>
      <pc:sldChg chg="del">
        <pc:chgData name="Fiona Shaw" userId="S::esfshaw@glow.gov.uk::55e812ee-fb88-4ca7-8158-2064fdeadb66" providerId="AD" clId="Web-{F32C0496-6B50-4339-9318-80426C8C6C3C}" dt="2022-01-27T13:18:50.179" v="16"/>
        <pc:sldMkLst>
          <pc:docMk/>
          <pc:sldMk cId="249380125" sldId="357"/>
        </pc:sldMkLst>
      </pc:sldChg>
      <pc:sldChg chg="del">
        <pc:chgData name="Fiona Shaw" userId="S::esfshaw@glow.gov.uk::55e812ee-fb88-4ca7-8158-2064fdeadb66" providerId="AD" clId="Web-{F32C0496-6B50-4339-9318-80426C8C6C3C}" dt="2022-01-27T13:18:50.179" v="14"/>
        <pc:sldMkLst>
          <pc:docMk/>
          <pc:sldMk cId="1155941836" sldId="358"/>
        </pc:sldMkLst>
      </pc:sldChg>
      <pc:sldChg chg="del">
        <pc:chgData name="Fiona Shaw" userId="S::esfshaw@glow.gov.uk::55e812ee-fb88-4ca7-8158-2064fdeadb66" providerId="AD" clId="Web-{F32C0496-6B50-4339-9318-80426C8C6C3C}" dt="2022-01-27T13:18:50.179" v="13"/>
        <pc:sldMkLst>
          <pc:docMk/>
          <pc:sldMk cId="529217070" sldId="359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9"/>
        <pc:sldMkLst>
          <pc:docMk/>
          <pc:sldMk cId="4008951690" sldId="360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8"/>
        <pc:sldMkLst>
          <pc:docMk/>
          <pc:sldMk cId="1813476656" sldId="361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4"/>
        <pc:sldMkLst>
          <pc:docMk/>
          <pc:sldMk cId="959405339" sldId="362"/>
        </pc:sldMkLst>
      </pc:sldChg>
      <pc:sldChg chg="del">
        <pc:chgData name="Fiona Shaw" userId="S::esfshaw@glow.gov.uk::55e812ee-fb88-4ca7-8158-2064fdeadb66" providerId="AD" clId="Web-{F32C0496-6B50-4339-9318-80426C8C6C3C}" dt="2022-01-27T13:18:50.163" v="3"/>
        <pc:sldMkLst>
          <pc:docMk/>
          <pc:sldMk cId="2947179396" sldId="363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62"/>
        <pc:sldMkLst>
          <pc:docMk/>
          <pc:sldMk cId="2795622805" sldId="376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61"/>
        <pc:sldMkLst>
          <pc:docMk/>
          <pc:sldMk cId="677253313" sldId="377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59"/>
        <pc:sldMkLst>
          <pc:docMk/>
          <pc:sldMk cId="334460839" sldId="378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58"/>
        <pc:sldMkLst>
          <pc:docMk/>
          <pc:sldMk cId="1123814034" sldId="379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54"/>
        <pc:sldMkLst>
          <pc:docMk/>
          <pc:sldMk cId="849389478" sldId="380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53"/>
        <pc:sldMkLst>
          <pc:docMk/>
          <pc:sldMk cId="2297803591" sldId="381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49"/>
        <pc:sldMkLst>
          <pc:docMk/>
          <pc:sldMk cId="1553648519" sldId="382"/>
        </pc:sldMkLst>
      </pc:sldChg>
      <pc:sldChg chg="del">
        <pc:chgData name="Fiona Shaw" userId="S::esfshaw@glow.gov.uk::55e812ee-fb88-4ca7-8158-2064fdeadb66" providerId="AD" clId="Web-{F32C0496-6B50-4339-9318-80426C8C6C3C}" dt="2022-01-27T13:19:05.679" v="48"/>
        <pc:sldMkLst>
          <pc:docMk/>
          <pc:sldMk cId="3090717442" sldId="383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44"/>
        <pc:sldMkLst>
          <pc:docMk/>
          <pc:sldMk cId="776593579" sldId="384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43"/>
        <pc:sldMkLst>
          <pc:docMk/>
          <pc:sldMk cId="577867702" sldId="385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39"/>
        <pc:sldMkLst>
          <pc:docMk/>
          <pc:sldMk cId="2087055052" sldId="386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38"/>
        <pc:sldMkLst>
          <pc:docMk/>
          <pc:sldMk cId="1084641249" sldId="387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34"/>
        <pc:sldMkLst>
          <pc:docMk/>
          <pc:sldMk cId="4133633813" sldId="388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33"/>
        <pc:sldMkLst>
          <pc:docMk/>
          <pc:sldMk cId="4030775042" sldId="389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31"/>
        <pc:sldMkLst>
          <pc:docMk/>
          <pc:sldMk cId="3238913677" sldId="390"/>
        </pc:sldMkLst>
      </pc:sldChg>
      <pc:sldChg chg="del">
        <pc:chgData name="Fiona Shaw" userId="S::esfshaw@glow.gov.uk::55e812ee-fb88-4ca7-8158-2064fdeadb66" providerId="AD" clId="Web-{F32C0496-6B50-4339-9318-80426C8C6C3C}" dt="2022-01-27T13:19:05.663" v="30"/>
        <pc:sldMkLst>
          <pc:docMk/>
          <pc:sldMk cId="2427335453" sldId="391"/>
        </pc:sldMkLst>
      </pc:sldChg>
      <pc:sldChg chg="del">
        <pc:chgData name="Fiona Shaw" userId="S::esfshaw@glow.gov.uk::55e812ee-fb88-4ca7-8158-2064fdeadb66" providerId="AD" clId="Web-{F32C0496-6B50-4339-9318-80426C8C6C3C}" dt="2022-01-27T13:19:05.648" v="28"/>
        <pc:sldMkLst>
          <pc:docMk/>
          <pc:sldMk cId="2660941363" sldId="392"/>
        </pc:sldMkLst>
      </pc:sldChg>
      <pc:sldChg chg="del">
        <pc:chgData name="Fiona Shaw" userId="S::esfshaw@glow.gov.uk::55e812ee-fb88-4ca7-8158-2064fdeadb66" providerId="AD" clId="Web-{F32C0496-6B50-4339-9318-80426C8C6C3C}" dt="2022-01-27T13:19:05.648" v="25"/>
        <pc:sldMkLst>
          <pc:docMk/>
          <pc:sldMk cId="3714448648" sldId="393"/>
        </pc:sldMkLst>
      </pc:sldChg>
      <pc:sldChg chg="del">
        <pc:chgData name="Fiona Shaw" userId="S::esfshaw@glow.gov.uk::55e812ee-fb88-4ca7-8158-2064fdeadb66" providerId="AD" clId="Web-{F32C0496-6B50-4339-9318-80426C8C6C3C}" dt="2022-01-27T13:19:05.648" v="24"/>
        <pc:sldMkLst>
          <pc:docMk/>
          <pc:sldMk cId="3735496044" sldId="394"/>
        </pc:sldMkLst>
      </pc:sldChg>
      <pc:sldChg chg="del">
        <pc:chgData name="Fiona Shaw" userId="S::esfshaw@glow.gov.uk::55e812ee-fb88-4ca7-8158-2064fdeadb66" providerId="AD" clId="Web-{F32C0496-6B50-4339-9318-80426C8C6C3C}" dt="2022-01-27T13:19:05.648" v="23"/>
        <pc:sldMkLst>
          <pc:docMk/>
          <pc:sldMk cId="3453378997" sldId="395"/>
        </pc:sldMkLst>
      </pc:sldChg>
      <pc:sldChg chg="del">
        <pc:chgData name="Fiona Shaw" userId="S::esfshaw@glow.gov.uk::55e812ee-fb88-4ca7-8158-2064fdeadb66" providerId="AD" clId="Web-{F32C0496-6B50-4339-9318-80426C8C6C3C}" dt="2022-01-27T13:19:05.648" v="22"/>
        <pc:sldMkLst>
          <pc:docMk/>
          <pc:sldMk cId="3560708405" sldId="396"/>
        </pc:sldMkLst>
      </pc:sldChg>
    </pc:docChg>
  </pc:docChgLst>
  <pc:docChgLst>
    <pc:chgData name="Fiona Shaw" userId="S::esfshaw@glow.gov.uk::55e812ee-fb88-4ca7-8158-2064fdeadb66" providerId="AD" clId="Web-{DF398915-A82C-4AD4-A747-F5C313AFBF0A}"/>
    <pc:docChg chg="modSld">
      <pc:chgData name="Fiona Shaw" userId="S::esfshaw@glow.gov.uk::55e812ee-fb88-4ca7-8158-2064fdeadb66" providerId="AD" clId="Web-{DF398915-A82C-4AD4-A747-F5C313AFBF0A}" dt="2022-01-26T14:28:00.769" v="40"/>
      <pc:docMkLst>
        <pc:docMk/>
      </pc:docMkLst>
      <pc:sldChg chg="modNotes">
        <pc:chgData name="Fiona Shaw" userId="S::esfshaw@glow.gov.uk::55e812ee-fb88-4ca7-8158-2064fdeadb66" providerId="AD" clId="Web-{DF398915-A82C-4AD4-A747-F5C313AFBF0A}" dt="2022-01-26T14:28:00.769" v="40"/>
        <pc:sldMkLst>
          <pc:docMk/>
          <pc:sldMk cId="2503228005" sldId="3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1965B-9229-4DB1-AD6F-01058A7F756A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B116-AA19-4756-B8F6-22E859CAF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3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gov.scot/improvement/learning-resources/recognising-and-realising-childrens-right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gov.scot/improvement/self-evaluation/hgios4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https://education.gov.scot/improvement/learning-resources/recognising-and-realising-childrens-rights/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,Sans-Serif"/>
              <a:buChar char="•"/>
            </a:pPr>
            <a:endParaRPr lang="en-GB" kern="1200" dirty="0">
              <a:effectLst/>
              <a:ea typeface="+mn-ea"/>
              <a:cs typeface="+mn-cs"/>
            </a:endParaRPr>
          </a:p>
          <a:p>
            <a:r>
              <a:rPr lang="en-GB" dirty="0"/>
              <a:t>This could be used by senior leaders to reflect individually and/or then discuss with other HT's to QA a particular RAG rating or to be used as a </a:t>
            </a:r>
            <a:r>
              <a:rPr lang="en-GB" dirty="0" err="1"/>
              <a:t>powerpoint</a:t>
            </a:r>
            <a:r>
              <a:rPr lang="en-GB" dirty="0"/>
              <a:t> to share with staff to agree as a whole setting your RAG rating</a:t>
            </a:r>
            <a:endParaRPr lang="en-GB" dirty="0">
              <a:cs typeface="Calibri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forms link:</a:t>
            </a:r>
          </a:p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NOTE – THIS IS A DUPLICATION/TEMPLATE LINK – when you duplicate the form it will appear in your Microsoft forms and only you will be able to view the results. If you wish to change ‘section 1 – your details’ to suit your setting, you can do this and it will not change any other versions of the form. </a:t>
            </a:r>
          </a:p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wish to share the results with other members of SMT, click share and provide them with the ‘collaboration’ link.</a:t>
            </a:r>
            <a:r>
              <a:rPr lang="en-GB" dirty="0"/>
              <a:t> </a:t>
            </a: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/>
              <a:t>https://forms.office.com/Pages/ShareFormPage.aspx?id=oyzTzM4Wj0KVQTctawUZKe4S6FWI-6dMgVggZP3q22ZUQzhUQ1dOQlFNVlA0MjA5VUo3M1c3UkhFNy4u&amp;sharetoken=tayUUAtwAGOF4hjjdxZS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97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088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Embedding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UNCRC</a:t>
            </a:r>
            <a:r>
              <a:rPr lang="en-GB" baseline="0" dirty="0" smtClean="0"/>
              <a:t> in local policies guidance document created in collaboration with </a:t>
            </a:r>
            <a:r>
              <a:rPr lang="en-GB" baseline="0" dirty="0" err="1" smtClean="0"/>
              <a:t>FVWL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RIC</a:t>
            </a:r>
            <a:r>
              <a:rPr lang="en-GB" baseline="0" dirty="0" smtClean="0"/>
              <a:t>, Education Scotland and Scottish Government colleagues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89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61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64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254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738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959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Microsoft forms link</a:t>
            </a:r>
            <a:r>
              <a:rPr lang="en-GB" baseline="0" dirty="0"/>
              <a:t>:</a:t>
            </a:r>
            <a:endParaRPr lang="en-US" baseline="0" dirty="0"/>
          </a:p>
          <a:p>
            <a:r>
              <a:rPr lang="en-GB" dirty="0"/>
              <a:t>PLEASE NOTE </a:t>
            </a:r>
            <a:r>
              <a:rPr lang="en-GB" baseline="0" dirty="0"/>
              <a:t>– </a:t>
            </a:r>
            <a:r>
              <a:rPr lang="en-GB" dirty="0"/>
              <a:t>THIS IS A DUPLICATION/TEMPLATE LINK </a:t>
            </a:r>
            <a:r>
              <a:rPr lang="en-GB" baseline="0" dirty="0"/>
              <a:t>– </a:t>
            </a:r>
            <a:r>
              <a:rPr lang="en-GB" dirty="0"/>
              <a:t>when you duplicate the form it will appear in your Microsoft forms and only you will be able to view the results. If you wish to change ‘section 1 </a:t>
            </a:r>
            <a:r>
              <a:rPr lang="en-GB" baseline="0" dirty="0"/>
              <a:t>– </a:t>
            </a:r>
            <a:r>
              <a:rPr lang="en-GB" dirty="0"/>
              <a:t>your details’ to suit your setting, you can do this and it will not change any other versions of the form. </a:t>
            </a:r>
            <a:endParaRPr lang="en-US" dirty="0"/>
          </a:p>
          <a:p>
            <a:r>
              <a:rPr lang="en-GB" dirty="0"/>
              <a:t>When you are ready for staff to fill it in, click on 'share to collect responses' and share the link with them. </a:t>
            </a:r>
            <a:endParaRPr lang="en-GB" dirty="0">
              <a:cs typeface="Calibri"/>
            </a:endParaRPr>
          </a:p>
          <a:p>
            <a:r>
              <a:rPr lang="en-GB" dirty="0"/>
              <a:t>If you wish to share the results with other members of SMT, click share and provide them with the ‘collaboration’ link. </a:t>
            </a: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151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71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841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099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156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Gathering the view of children and young people toolkit-</a:t>
            </a:r>
            <a:r>
              <a:rPr lang="en-GB" baseline="0" dirty="0"/>
              <a:t> Highland Council  </a:t>
            </a:r>
            <a:r>
              <a:rPr lang="en-GB" baseline="0" dirty="0" smtClean="0"/>
              <a:t>-https://highlandcouncilpsychologicalservice.wordpress.com/publications/gathering-the-views-of-children-and-young-people/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How </a:t>
            </a:r>
            <a:r>
              <a:rPr lang="en-GB" dirty="0"/>
              <a:t>good is OUR school - </a:t>
            </a:r>
            <a:r>
              <a:rPr lang="en-GB" dirty="0">
                <a:hlinkClick r:id="rId3"/>
              </a:rPr>
              <a:t>How good is our school? - </a:t>
            </a:r>
            <a:r>
              <a:rPr lang="en-GB" dirty="0" err="1">
                <a:hlinkClick r:id="rId3"/>
              </a:rPr>
              <a:t>HGIOS</a:t>
            </a:r>
            <a:r>
              <a:rPr lang="en-GB" dirty="0">
                <a:hlinkClick r:id="rId3"/>
              </a:rPr>
              <a:t> 4 | Self-evaluation | National Improvement Hub (</a:t>
            </a:r>
            <a:r>
              <a:rPr lang="en-GB" dirty="0" err="1">
                <a:hlinkClick r:id="rId3"/>
              </a:rPr>
              <a:t>education.gov.scot</a:t>
            </a:r>
            <a:r>
              <a:rPr lang="en-GB" dirty="0">
                <a:hlinkClick r:id="rId3"/>
              </a:rPr>
              <a:t>)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758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83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5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3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0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4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5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72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5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5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62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59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CjxYjdzvQ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hyperlink" Target="https://dignityinschool.childrensparliament.org.uk/wp-content/uploads/2022/02/DiS-Self-Assessment-Tool.pdf" TargetMode="External"/><Relationship Id="rId4" Type="http://schemas.openxmlformats.org/officeDocument/2006/relationships/hyperlink" Target="https://highlandcouncilpsychologicalservice.wordpress.com/publications/gathering-the-views-of-children-and-young-peopl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glowscotland.org.uk/glowblogs/public/fvwlric/uploads/sites/7616/2022/04/05131824/Embedding-UNCRC-in-local-policies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s.unicef.org.uk/wp-content/uploads/2019/10/UNCRC_summary-1_1.pdf?_adal_sd=www.unicef.org.uk.161037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2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16.xml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hyperlink" Target="https://youtu.be/8by2MIv_afU" TargetMode="External"/><Relationship Id="rId7" Type="http://schemas.openxmlformats.org/officeDocument/2006/relationships/hyperlink" Target="https://www.unicef.org.uk/rights-respecting-schools/resources/teaching-resources/guidance-assemblies-lessons/primary-school-assembli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ms.office.com/Pages/ShareFormPage.aspx?id=oyzTzM4Wj0KVQTctawUZKe4S6FWI-6dMgVggZP3q22ZUM0o5Nk84MFlPOVFERUc3QVlKVDlDWTc5Wi4u&amp;sharetoken=0B17jCPKKoTCZa4pBBcJ" TargetMode="External"/><Relationship Id="rId5" Type="http://schemas.openxmlformats.org/officeDocument/2006/relationships/hyperlink" Target="https://forms.office.com/Pages/ShareFormPage.aspx?id=oyzTzM4Wj0KVQTctawUZKRSWlnakAKdAtRhUdOsD7Q9UOFQ4V1FONjNUMExOTTdJWjUwRjkxNUo3VS4u&amp;sharetoken=yoafJj7xlcmvUB3xdzWB" TargetMode="External"/><Relationship Id="rId4" Type="http://schemas.openxmlformats.org/officeDocument/2006/relationships/hyperlink" Target="https://forms.office.com/Pages/ShareFormPage.aspx?id=oyzTzM4Wj0KVQTctawUZKRSWlnakAKdAtRhUdOsD7Q9UN04xV0pZVUdFRDNBMUdSOUQ4M0FHRFY3TS4u&amp;sharetoken=A5YDDwnoJ27emkjCB6M1" TargetMode="External"/><Relationship Id="rId9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Children’s Rights (UNCRC) </a:t>
            </a:r>
            <a:r>
              <a:rPr lang="en-GB"/>
              <a:t>Self-evaluation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Forth Valley and West Lothian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3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664" y="99434"/>
            <a:ext cx="7794172" cy="52995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2: Culture, values and ethos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6007" y="684770"/>
            <a:ext cx="10907486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b) We have developed a vision and values for our establishment that has been developed by the whole school community.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5379" y="2115789"/>
            <a:ext cx="10907486" cy="2460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Some ideas to consider</a:t>
            </a:r>
          </a:p>
          <a:p>
            <a:pPr lvl="0"/>
            <a:r>
              <a:rPr lang="en-US" sz="2200" dirty="0"/>
              <a:t>Consult stakeholders in reviewing establishment’s values and vision, ensuring that the </a:t>
            </a:r>
            <a:r>
              <a:rPr lang="en-US" sz="2200" dirty="0" err="1"/>
              <a:t>UNCRC</a:t>
            </a:r>
            <a:r>
              <a:rPr lang="en-US" sz="2200" dirty="0"/>
              <a:t> is highlighted</a:t>
            </a:r>
          </a:p>
          <a:p>
            <a:pPr lvl="0"/>
            <a:r>
              <a:rPr lang="en-US" sz="2200" dirty="0"/>
              <a:t>Review values and vision in light of the </a:t>
            </a:r>
            <a:r>
              <a:rPr lang="en-US" sz="2200" dirty="0" err="1"/>
              <a:t>UNCRC</a:t>
            </a:r>
            <a:r>
              <a:rPr lang="en-US" sz="2200" dirty="0"/>
              <a:t> and make any links explicit</a:t>
            </a:r>
          </a:p>
          <a:p>
            <a:pPr lvl="0"/>
            <a:r>
              <a:rPr lang="en-US" sz="2200" dirty="0"/>
              <a:t>Use values and vision as a self-evaluation tool with stakeholders to audit current practice and plan for future action</a:t>
            </a:r>
            <a:endParaRPr lang="en-GB" sz="2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88767" y="4575960"/>
            <a:ext cx="11838215" cy="1674606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have our vision and values been developed by the whole school community? 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33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544785" y="1690686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98714" y="1690688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643257" y="1690686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5008" y="2458192"/>
            <a:ext cx="3455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members of staff/ pupils/community were involved in the development of vision and values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172196" y="2470738"/>
            <a:ext cx="345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of staff/ pupils/community were involved in the development of vision and 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0668" y="2414474"/>
            <a:ext cx="345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Almost all, or most members of staff / pupils/community were involved in the development of vision and values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61703" y="3631097"/>
            <a:ext cx="99079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800" dirty="0"/>
              <a:t>Pupils, staff and members of the community were involved in creating vision and values</a:t>
            </a:r>
          </a:p>
          <a:p>
            <a:pPr marL="285750" indent="-285750">
              <a:buFontTx/>
              <a:buChar char="-"/>
            </a:pPr>
            <a:r>
              <a:rPr lang="en-GB" sz="2800" dirty="0" err="1"/>
              <a:t>UNCRC</a:t>
            </a:r>
            <a:r>
              <a:rPr lang="en-GB" sz="2800" dirty="0"/>
              <a:t> links are explicit within the vision and values</a:t>
            </a:r>
          </a:p>
          <a:p>
            <a:pPr marL="285750" indent="-285750">
              <a:buFontTx/>
              <a:buChar char="-"/>
            </a:pPr>
            <a:r>
              <a:rPr lang="en-GB" sz="2800" dirty="0"/>
              <a:t>Vision and values are used as a self-evaluation tool</a:t>
            </a:r>
          </a:p>
          <a:p>
            <a:pPr marL="285750" indent="-285750">
              <a:buFontTx/>
              <a:buChar char="-"/>
            </a:pPr>
            <a:endParaRPr lang="en-GB" sz="2800" dirty="0"/>
          </a:p>
          <a:p>
            <a:pPr marL="285750" indent="-285750">
              <a:buFontTx/>
              <a:buChar char="-"/>
            </a:pPr>
            <a:endParaRPr lang="en-GB" sz="2800" dirty="0"/>
          </a:p>
          <a:p>
            <a:pPr marL="285750" indent="-285750">
              <a:buFontTx/>
              <a:buChar char="-"/>
            </a:pPr>
            <a:endParaRPr lang="en-GB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2012867" y="6053084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9549" y="5624017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75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250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914" y="87559"/>
            <a:ext cx="7794172" cy="66058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2: Culture, values and ethos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2257" y="818370"/>
            <a:ext cx="10907486" cy="11410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c) Our vision and values reflect and promote the rights of the child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2257" y="2029655"/>
            <a:ext cx="10907486" cy="2460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sz="2400" dirty="0"/>
              <a:t>Consult stakeholders in reviewing establishment’s values and vision, ensuring that the </a:t>
            </a:r>
            <a:r>
              <a:rPr lang="en-US" sz="2400" dirty="0" err="1"/>
              <a:t>UNCRC</a:t>
            </a:r>
            <a:r>
              <a:rPr lang="en-US" sz="2400" dirty="0"/>
              <a:t> is highlighted</a:t>
            </a:r>
          </a:p>
          <a:p>
            <a:pPr lvl="0"/>
            <a:r>
              <a:rPr lang="en-US" sz="2400" dirty="0"/>
              <a:t>Review values and vision in light of the </a:t>
            </a:r>
            <a:r>
              <a:rPr lang="en-US" sz="2400" dirty="0" err="1"/>
              <a:t>UNCRC</a:t>
            </a:r>
            <a:r>
              <a:rPr lang="en-US" sz="2400" dirty="0"/>
              <a:t> and make any links explicit</a:t>
            </a:r>
          </a:p>
          <a:p>
            <a:pPr lvl="0"/>
            <a:r>
              <a:rPr lang="en-US" sz="2400" dirty="0"/>
              <a:t>Use values and vision as a self-evaluation tool with stakeholders to audit current practice and plan for future action</a:t>
            </a:r>
            <a:endParaRPr lang="en-GB" sz="2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88767" y="4761930"/>
            <a:ext cx="11838215" cy="1543868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600" dirty="0">
                <a:solidFill>
                  <a:schemeClr val="tx1"/>
                </a:solidFill>
              </a:rPr>
              <a:t>How well do have our vision and values reflect and promote the rights of the child?</a:t>
            </a:r>
          </a:p>
          <a:p>
            <a:r>
              <a:rPr lang="en-GB" sz="2600" dirty="0">
                <a:solidFill>
                  <a:schemeClr val="tx1"/>
                </a:solidFill>
              </a:rPr>
              <a:t>How do we know? What evidence do we have? What else do we need to do</a:t>
            </a:r>
            <a:r>
              <a:rPr lang="en-GB" sz="28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42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544785" y="1690686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98714" y="1690688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643257" y="1690686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5008" y="2458192"/>
            <a:ext cx="3455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members of staff/ pupils can articulate how the vision and values reflect and promote the rights of the child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172196" y="2470738"/>
            <a:ext cx="3455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of staff/ pupils can articulate how the vision and values reflect and promote the rights of the child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0668" y="2414474"/>
            <a:ext cx="345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Almost all, or most members of staff / pupils can articulate how the vision and values reflect and promote the rights of the child</a:t>
            </a:r>
          </a:p>
        </p:txBody>
      </p:sp>
      <p:sp>
        <p:nvSpPr>
          <p:cNvPr id="9" name="Rectangle 8"/>
          <p:cNvSpPr/>
          <p:nvPr/>
        </p:nvSpPr>
        <p:spPr>
          <a:xfrm>
            <a:off x="1361703" y="3631097"/>
            <a:ext cx="99079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800" dirty="0"/>
              <a:t>Vision and values have been reviewed in light of </a:t>
            </a:r>
            <a:r>
              <a:rPr lang="en-GB" sz="2800" dirty="0" err="1"/>
              <a:t>UNCRC</a:t>
            </a:r>
            <a:endParaRPr lang="en-GB" sz="2800" dirty="0"/>
          </a:p>
          <a:p>
            <a:pPr marL="285750" indent="-285750">
              <a:buFontTx/>
              <a:buChar char="-"/>
            </a:pPr>
            <a:r>
              <a:rPr lang="en-GB" sz="2800" dirty="0"/>
              <a:t>Explicit links to </a:t>
            </a:r>
            <a:r>
              <a:rPr lang="en-GB" sz="2800" dirty="0" err="1"/>
              <a:t>UNCRC</a:t>
            </a:r>
            <a:r>
              <a:rPr lang="en-GB" sz="2800" dirty="0"/>
              <a:t> throughout the vision and values</a:t>
            </a:r>
          </a:p>
          <a:p>
            <a:pPr marL="285750" indent="-285750">
              <a:buFontTx/>
              <a:buChar char="-"/>
            </a:pPr>
            <a:r>
              <a:rPr lang="en-GB" sz="2800" dirty="0"/>
              <a:t>Vision and values are embodied in all activity and interactions in the setting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2012867" y="6053084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9549" y="5624017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011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175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914" y="99434"/>
            <a:ext cx="7794172" cy="6249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2: Culture, values and ethos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2257" y="818366"/>
            <a:ext cx="10907486" cy="10341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d) We ask pupils, parents, partners and staff about how well we demonstrate our vision and values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9130" y="1946521"/>
            <a:ext cx="10907486" cy="2460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sz="2400" dirty="0"/>
              <a:t>Consult stakeholders in reviewing establishment’s values and vision, ensuring that the </a:t>
            </a:r>
            <a:r>
              <a:rPr lang="en-US" sz="2400" dirty="0" err="1"/>
              <a:t>UNCRC</a:t>
            </a:r>
            <a:r>
              <a:rPr lang="en-US" sz="2400" dirty="0"/>
              <a:t> is highlighted</a:t>
            </a:r>
          </a:p>
          <a:p>
            <a:pPr lvl="0"/>
            <a:r>
              <a:rPr lang="en-US" sz="2400" dirty="0"/>
              <a:t>Review values and vision in light of the </a:t>
            </a:r>
            <a:r>
              <a:rPr lang="en-US" sz="2400" dirty="0" err="1"/>
              <a:t>UNCRC</a:t>
            </a:r>
            <a:r>
              <a:rPr lang="en-US" sz="2400" dirty="0"/>
              <a:t> and make any links explicit</a:t>
            </a:r>
          </a:p>
          <a:p>
            <a:pPr lvl="0"/>
            <a:r>
              <a:rPr lang="en-US" sz="2400" dirty="0"/>
              <a:t>Use values and vision as a self-evaluation tool with stakeholders to audit current practice and plan for future action</a:t>
            </a:r>
            <a:endParaRPr lang="en-GB" sz="2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76892" y="4501692"/>
            <a:ext cx="11838215" cy="1983364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have our vision and values been developed by the whole school community? 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2895" y="64746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341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544785" y="1690686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98714" y="1690688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643257" y="1690686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5008" y="2458192"/>
            <a:ext cx="345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pupils/ parents/ staff/partners  have been asked how well we demonstrate our vision and values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2196" y="2470738"/>
            <a:ext cx="3455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of pupils/ parents/ staff/partners  have been asked how well we demonstrate our vision and values 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0668" y="2414474"/>
            <a:ext cx="345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Almost all, or most pupils/ parents/ staff/partners  have been asked how well we demonstrate our vision and values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1278575" y="3901695"/>
            <a:ext cx="99079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800" dirty="0"/>
              <a:t>Pupils, staff and members of the community are asked how well we demonstrate our vision and values</a:t>
            </a:r>
          </a:p>
          <a:p>
            <a:pPr marL="285750" indent="-285750">
              <a:buFontTx/>
              <a:buChar char="-"/>
            </a:pPr>
            <a:r>
              <a:rPr lang="en-GB" sz="2800" dirty="0"/>
              <a:t>When consulted, they were aware of </a:t>
            </a:r>
            <a:r>
              <a:rPr lang="en-GB" sz="2800" dirty="0" err="1"/>
              <a:t>UNCRC</a:t>
            </a:r>
            <a:r>
              <a:rPr lang="en-GB" sz="2800" dirty="0"/>
              <a:t> links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2012867" y="6053084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9549" y="5624017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43257" y="188087"/>
            <a:ext cx="3099460" cy="12549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NOT SURE THIS IS RIGHT  - DO WE REALISTICALLY THINK ALL PUPILS/STAFF SHOULD BE CONSULTED?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444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00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857" y="106360"/>
            <a:ext cx="3918858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2: Culture, values and ethos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109856" y="3352230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c) Our vision and values reflect and promote the rights of the child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US" dirty="0"/>
              <a:t>Example of values and vision and process for consulting </a:t>
            </a:r>
            <a:r>
              <a:rPr lang="en-US" dirty="0" smtClean="0"/>
              <a:t>stakeholders (</a:t>
            </a:r>
            <a:r>
              <a:rPr lang="en-US" dirty="0" smtClean="0">
                <a:hlinkClick r:id="rId3"/>
              </a:rPr>
              <a:t>Longniddry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Gathering the views of children and young people - Highland toolkit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Dignity in schools self-assessment tool </a:t>
            </a:r>
            <a:r>
              <a:rPr lang="en-US" dirty="0" smtClean="0"/>
              <a:t>– Children’s Parliament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750557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b) We have developed a vision and values for our establishment that has been developed by the whole school community.</a:t>
            </a:r>
            <a:endParaRPr lang="en-GB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6" y="4953904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d) We ask pupils, parents, partners and staff about how well we demonstrate our vision and values</a:t>
            </a:r>
            <a:endParaRPr lang="en-GB" sz="14900" dirty="0"/>
          </a:p>
        </p:txBody>
      </p:sp>
      <p:sp>
        <p:nvSpPr>
          <p:cNvPr id="8" name="TextBox 7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6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13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UNCRC</a:t>
            </a:r>
            <a:r>
              <a:rPr lang="en-GB" dirty="0"/>
              <a:t> is set to be incorporated into Scots law</a:t>
            </a:r>
          </a:p>
          <a:p>
            <a:r>
              <a:rPr lang="en-GB" dirty="0"/>
              <a:t>This has implications for educational settings</a:t>
            </a:r>
          </a:p>
          <a:p>
            <a:r>
              <a:rPr lang="en-GB" dirty="0"/>
              <a:t>It is important that education settings are prepared for this incorporation by understanding what it means and how it will affect practice </a:t>
            </a:r>
          </a:p>
          <a:p>
            <a:r>
              <a:rPr lang="en-GB" dirty="0"/>
              <a:t>This resource is designed to support this understanding by providing: </a:t>
            </a:r>
          </a:p>
          <a:p>
            <a:pPr marL="457200" lvl="1" indent="0">
              <a:buNone/>
            </a:pPr>
            <a:r>
              <a:rPr lang="en-GB" dirty="0"/>
              <a:t>- evaluative statements</a:t>
            </a:r>
          </a:p>
          <a:p>
            <a:pPr marL="457200" lvl="1" indent="0">
              <a:buNone/>
            </a:pPr>
            <a:r>
              <a:rPr lang="en-GB" dirty="0"/>
              <a:t>- examples of what this looks like in practice</a:t>
            </a:r>
          </a:p>
          <a:p>
            <a:pPr marL="457200" lvl="1" indent="0">
              <a:buNone/>
            </a:pPr>
            <a:r>
              <a:rPr lang="en-GB" dirty="0"/>
              <a:t>- prompts to RAG each statement</a:t>
            </a:r>
          </a:p>
        </p:txBody>
      </p:sp>
    </p:spTree>
    <p:extLst>
      <p:ext uri="{BB962C8B-B14F-4D97-AF65-F5344CB8AC3E}">
        <p14:creationId xmlns:p14="http://schemas.microsoft.com/office/powerpoint/2010/main" val="3426273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2: Culture, values and ethos</a:t>
            </a:r>
            <a:endParaRPr lang="en-GB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6" y="3352230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c) Our vision and values reflect and promote the rights of the child</a:t>
            </a:r>
            <a:endParaRPr lang="en-GB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109857" y="1750557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b) We have developed a vision and values for our establishment that has been developed by the whole school community.</a:t>
            </a:r>
            <a:endParaRPr lang="en-GB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6" y="4953904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d) We ask pupils, parents, partners and staff about how well we demonstrate our vision and values</a:t>
            </a:r>
            <a:endParaRPr lang="en-GB" sz="14900" dirty="0"/>
          </a:p>
        </p:txBody>
      </p:sp>
      <p:sp>
        <p:nvSpPr>
          <p:cNvPr id="9" name="TextBox 8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2 contents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CEB4340-4941-632C-4251-AE1B2151036B}"/>
              </a:ext>
            </a:extLst>
          </p:cNvPr>
          <p:cNvSpPr txBox="1">
            <a:spLocks/>
          </p:cNvSpPr>
          <p:nvPr/>
        </p:nvSpPr>
        <p:spPr>
          <a:xfrm>
            <a:off x="261257" y="447446"/>
            <a:ext cx="10515600" cy="1703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4155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664" y="99434"/>
            <a:ext cx="7794172" cy="63683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2: Culture, values and ethos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2257" y="807521"/>
            <a:ext cx="10907486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e) We have explicitly linked our relationship strategy/policy (and all other relevant policies) to the articles of the </a:t>
            </a:r>
            <a:r>
              <a:rPr lang="en-US" b="1" dirty="0" err="1"/>
              <a:t>UNCRC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5379" y="2413661"/>
            <a:ext cx="10907486" cy="1457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Some ideas to consider</a:t>
            </a:r>
          </a:p>
          <a:p>
            <a:pPr lvl="0"/>
            <a:r>
              <a:rPr lang="en-US" dirty="0"/>
              <a:t>Evaluate current policies in light of </a:t>
            </a:r>
            <a:r>
              <a:rPr lang="en-US" dirty="0" err="1"/>
              <a:t>UNCRC</a:t>
            </a:r>
            <a:r>
              <a:rPr lang="en-US" dirty="0"/>
              <a:t> to identify needs and next steps</a:t>
            </a:r>
            <a:endParaRPr lang="en-GB" sz="2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00642" y="4215741"/>
            <a:ext cx="11838215" cy="1814760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have we linked our relationship (and all other relevant policies) to the articles of the </a:t>
            </a:r>
            <a:r>
              <a:rPr lang="en-GB" sz="2800" dirty="0" err="1">
                <a:solidFill>
                  <a:schemeClr val="tx1"/>
                </a:solidFill>
              </a:rPr>
              <a:t>UNCRC</a:t>
            </a:r>
            <a:r>
              <a:rPr lang="en-GB" sz="2800" dirty="0">
                <a:solidFill>
                  <a:schemeClr val="tx1"/>
                </a:solidFill>
              </a:rPr>
              <a:t>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055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544785" y="1690686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98714" y="1690688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643257" y="1690686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5008" y="2458192"/>
            <a:ext cx="345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relevant policies have been re-visited and explicit links made to </a:t>
            </a:r>
            <a:r>
              <a:rPr lang="en-GB" dirty="0" err="1"/>
              <a:t>UNCRC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172196" y="2470738"/>
            <a:ext cx="345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of relevant policies have been re-visited and explicit links made to </a:t>
            </a:r>
            <a:r>
              <a:rPr lang="en-GB" dirty="0" err="1"/>
              <a:t>UNCRC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0668" y="2414474"/>
            <a:ext cx="345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Almost all, or most relevant policies have been re-visited and explicit links made to </a:t>
            </a:r>
            <a:r>
              <a:rPr lang="en-GB" dirty="0" err="1"/>
              <a:t>UNCRC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278575" y="3901695"/>
            <a:ext cx="99079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800" dirty="0"/>
              <a:t>Relationship policy is linked explicitly to </a:t>
            </a:r>
            <a:r>
              <a:rPr lang="en-GB" sz="2800" dirty="0" err="1"/>
              <a:t>UNCRC</a:t>
            </a:r>
            <a:endParaRPr lang="en-GB" sz="2800" dirty="0"/>
          </a:p>
          <a:p>
            <a:pPr marL="285750" indent="-285750">
              <a:buFontTx/>
              <a:buChar char="-"/>
            </a:pPr>
            <a:r>
              <a:rPr lang="en-GB" sz="2800" dirty="0"/>
              <a:t>Other relevant policies are linked explicitly to </a:t>
            </a:r>
            <a:r>
              <a:rPr lang="en-GB" sz="2800" dirty="0" err="1"/>
              <a:t>UNCRC</a:t>
            </a:r>
            <a:endParaRPr lang="en-GB" sz="2800" dirty="0"/>
          </a:p>
          <a:p>
            <a:pPr marL="285750" indent="-285750">
              <a:buFontTx/>
              <a:buChar char="-"/>
            </a:pPr>
            <a:r>
              <a:rPr lang="en-GB" sz="2800" dirty="0"/>
              <a:t>All other policies have been reviewed in light of </a:t>
            </a:r>
            <a:r>
              <a:rPr lang="en-GB" sz="2800" dirty="0" err="1"/>
              <a:t>UNCRC</a:t>
            </a:r>
            <a:r>
              <a:rPr lang="en-GB" sz="2800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2012867" y="6053084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9549" y="5624017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041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175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857" y="106360"/>
            <a:ext cx="3918858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2: Culture, values and ethos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US" dirty="0">
                <a:hlinkClick r:id="rId3"/>
              </a:rPr>
              <a:t>Policy guidance </a:t>
            </a:r>
            <a:r>
              <a:rPr lang="en-US" dirty="0" smtClean="0">
                <a:hlinkClick r:id="rId3"/>
              </a:rPr>
              <a:t>document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62257" y="1829252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e) We have explicitly linked our relationship strategy/policy (and all other relevant policies) to the articles of the </a:t>
            </a:r>
            <a:r>
              <a:rPr lang="en-US" sz="2800" dirty="0" err="1"/>
              <a:t>UNCRC</a:t>
            </a:r>
            <a:endParaRPr lang="en-GB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956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2: Culture, values and ethos</a:t>
            </a:r>
            <a:endParaRPr lang="en-GB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109857" y="1676852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e) We have explicitly linked our relationship strategy/policy (and all other relevant policies) to the articles of the </a:t>
            </a:r>
            <a:r>
              <a:rPr lang="en-US" sz="2800" dirty="0" err="1"/>
              <a:t>UNCRC</a:t>
            </a:r>
            <a:endParaRPr lang="en-GB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2 contents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72FE69E-C104-6793-D8FB-552CDA6A4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447446"/>
            <a:ext cx="10515600" cy="170334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376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914" y="171676"/>
            <a:ext cx="7794172" cy="62397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2: Culture, values and ethos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2257" y="913370"/>
            <a:ext cx="10907486" cy="1247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f) Articles displayed throughout the establishment have meaning and relevance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2257" y="2160095"/>
            <a:ext cx="10907486" cy="142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Some ideas to consider</a:t>
            </a:r>
          </a:p>
          <a:p>
            <a:pPr lvl="0"/>
            <a:r>
              <a:rPr lang="en-US" dirty="0"/>
              <a:t>Explicitly highlight the articles which link to the work and life of the school; explicitly inform stakeholders about your rights-based practice</a:t>
            </a:r>
            <a:endParaRPr lang="en-GB" sz="2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76892" y="4108678"/>
            <a:ext cx="11838215" cy="1888362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Are articles displayed throughout the establishment? And do they have meaning and relevance? 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544785" y="1690686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98714" y="1690688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643257" y="1690686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5008" y="2458192"/>
            <a:ext cx="345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Articles are meaningfully displayed in a few areas of the establishment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2196" y="2470738"/>
            <a:ext cx="345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Articles are meaningfully displayed in a less than half of the areas in the establishment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0668" y="2414474"/>
            <a:ext cx="345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Articles are meaningfully displayed in a all or almost all areas of the establishment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1314201" y="3574854"/>
            <a:ext cx="99079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800" dirty="0"/>
              <a:t>Articles are displayed meaningfully, and are tangible and relevant to young people’s lives</a:t>
            </a:r>
          </a:p>
          <a:p>
            <a:pPr marL="285750" indent="-285750">
              <a:buFontTx/>
              <a:buChar char="-"/>
            </a:pPr>
            <a:r>
              <a:rPr lang="en-GB" sz="2800" dirty="0"/>
              <a:t>Stakeholders (including parents) can see the articles when they visit and know why they are there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2012867" y="6053084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9549" y="5624017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8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5568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857" y="106360"/>
            <a:ext cx="3918858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2: Culture, values and ethos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US" dirty="0"/>
              <a:t>Underpinning articles: 2, 3, 6, </a:t>
            </a:r>
            <a:r>
              <a:rPr lang="en-US" dirty="0" smtClean="0"/>
              <a:t>12 (</a:t>
            </a:r>
            <a:r>
              <a:rPr lang="en-US" dirty="0" smtClean="0">
                <a:hlinkClick r:id="rId3"/>
              </a:rPr>
              <a:t>link to summary of </a:t>
            </a:r>
            <a:r>
              <a:rPr lang="en-US" dirty="0" err="1" smtClean="0">
                <a:hlinkClick r:id="rId3"/>
              </a:rPr>
              <a:t>UNCRC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Example of letter to parents, partners, pupils, support staff (including janitorial, catering staff etc.) communicating rights based </a:t>
            </a:r>
            <a:r>
              <a:rPr lang="en-US" dirty="0" smtClean="0"/>
              <a:t>practice (</a:t>
            </a:r>
            <a:r>
              <a:rPr lang="en-US" dirty="0" smtClean="0">
                <a:solidFill>
                  <a:srgbClr val="FF0000"/>
                </a:solidFill>
              </a:rPr>
              <a:t>STILL TO BE ADDED)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f) Articles displayed throughout the establishment have meaning and relevance</a:t>
            </a:r>
            <a:endParaRPr lang="en-GB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7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Format/guidance on the use of this resource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The following slides are adapted from the self evaluation document on Education Scotland’s National Improvement hub page: Recognising and realising children’s rights (see notes for link)</a:t>
            </a:r>
          </a:p>
          <a:p>
            <a:r>
              <a:rPr lang="en-GB" dirty="0"/>
              <a:t>The format is as follows:</a:t>
            </a:r>
          </a:p>
          <a:p>
            <a:pPr lvl="1">
              <a:buFontTx/>
              <a:buChar char="-"/>
            </a:pPr>
            <a:r>
              <a:rPr lang="en-GB" dirty="0"/>
              <a:t>5 sections, each with around 5 evaluative statements</a:t>
            </a:r>
          </a:p>
          <a:p>
            <a:pPr lvl="1">
              <a:buFontTx/>
              <a:buChar char="-"/>
            </a:pPr>
            <a:r>
              <a:rPr lang="en-GB" dirty="0"/>
              <a:t>Evaluative statement and some ideas to consider</a:t>
            </a:r>
          </a:p>
          <a:p>
            <a:pPr lvl="1">
              <a:buFontTx/>
              <a:buChar char="-"/>
            </a:pPr>
            <a:r>
              <a:rPr lang="en-GB" dirty="0"/>
              <a:t>Discussion prompts to RAG the evaluative statement</a:t>
            </a:r>
          </a:p>
          <a:p>
            <a:pPr lvl="1">
              <a:buFontTx/>
              <a:buChar char="-"/>
            </a:pPr>
            <a:r>
              <a:rPr lang="en-GB" dirty="0"/>
              <a:t>What could RAG look like? (</a:t>
            </a:r>
            <a:r>
              <a:rPr lang="en-GB" b="1" dirty="0"/>
              <a:t>please note these are suggestions and are by no means exhaustive</a:t>
            </a:r>
            <a:r>
              <a:rPr lang="en-GB" dirty="0"/>
              <a:t>)</a:t>
            </a:r>
          </a:p>
          <a:p>
            <a:pPr lvl="1">
              <a:buFontTx/>
              <a:buChar char="-"/>
            </a:pPr>
            <a:r>
              <a:rPr lang="en-GB" dirty="0"/>
              <a:t>At the end of each section – signposts to resources/training and examples of practice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This can be used at in-service or staff meetings, to be discussed in small groups.</a:t>
            </a:r>
          </a:p>
          <a:p>
            <a:r>
              <a:rPr lang="en-GB" dirty="0"/>
              <a:t>You may wish to start with a different section that is most relevant to your setting</a:t>
            </a:r>
          </a:p>
          <a:p>
            <a:r>
              <a:rPr lang="en-GB" dirty="0"/>
              <a:t>A Microsoft Form has been created to enter and collate responses to the evaluative statements (see notes section)</a:t>
            </a:r>
          </a:p>
          <a:p>
            <a:r>
              <a:rPr lang="en-GB" dirty="0"/>
              <a:t>This is designed as a tool to be used in an ongoing way rather than as a whole </a:t>
            </a:r>
            <a:r>
              <a:rPr lang="en-GB" dirty="0" err="1"/>
              <a:t>powerpoint</a:t>
            </a:r>
            <a:r>
              <a:rPr lang="en-GB" dirty="0"/>
              <a:t> in one go. </a:t>
            </a:r>
          </a:p>
        </p:txBody>
      </p:sp>
    </p:spTree>
    <p:extLst>
      <p:ext uri="{BB962C8B-B14F-4D97-AF65-F5344CB8AC3E}">
        <p14:creationId xmlns:p14="http://schemas.microsoft.com/office/powerpoint/2010/main" val="25072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2: Culture, values and ethos</a:t>
            </a:r>
            <a:endParaRPr lang="en-GB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109857" y="1676852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e) We have explicitly linked our relationship strategy/policy (and all other relevant policies) to the articles of the </a:t>
            </a:r>
            <a:r>
              <a:rPr lang="en-US" sz="2800" dirty="0" err="1"/>
              <a:t>UNCRC</a:t>
            </a:r>
            <a:endParaRPr lang="en-GB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2 contents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773AD2-BACF-7B63-6B1A-523F6FCD8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447446"/>
            <a:ext cx="10515600" cy="170334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678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47" y="365125"/>
            <a:ext cx="12076253" cy="1325563"/>
          </a:xfrm>
        </p:spPr>
        <p:txBody>
          <a:bodyPr/>
          <a:lstStyle/>
          <a:p>
            <a:r>
              <a:rPr lang="en-GB" dirty="0"/>
              <a:t>Section 2: Culture, values and ethos</a:t>
            </a:r>
            <a:br>
              <a:rPr lang="en-GB" dirty="0"/>
            </a:br>
            <a:r>
              <a:rPr lang="en-GB" b="1" dirty="0"/>
              <a:t>Contents: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3685" y="5984111"/>
            <a:ext cx="75119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FF0000"/>
                </a:solidFill>
              </a:rPr>
              <a:t>Click to navigate to the relevant statement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90316" y="1732733"/>
          <a:ext cx="10760278" cy="4209332"/>
        </p:xfrm>
        <a:graphic>
          <a:graphicData uri="http://schemas.openxmlformats.org/drawingml/2006/table">
            <a:tbl>
              <a:tblPr firstRow="1" firstCol="1" bandRow="1"/>
              <a:tblGrid>
                <a:gridCol w="10760278">
                  <a:extLst>
                    <a:ext uri="{9D8B030D-6E8A-4147-A177-3AD203B41FA5}">
                      <a16:colId xmlns:a16="http://schemas.microsoft.com/office/drawing/2014/main" val="3939190976"/>
                    </a:ext>
                  </a:extLst>
                </a:gridCol>
              </a:tblGrid>
              <a:tr h="62809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Protecting, respecting and promoting children’s rights is a priority for the establishment’s leaders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452400"/>
                  </a:ext>
                </a:extLst>
              </a:tr>
              <a:tr h="76995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We have developed a vision and values for our establishment that has been developed by the whole school community.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572541"/>
                  </a:ext>
                </a:extLst>
              </a:tr>
              <a:tr h="51330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sldjump"/>
                        </a:rPr>
                        <a:t>Our vision and values reflect and promote the rights of the child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096452"/>
                  </a:ext>
                </a:extLst>
              </a:tr>
              <a:tr h="62809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sldjump"/>
                        </a:rPr>
                        <a:t>We ask pupils, parents, partners and staff about how well we demonstrate our vision and values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078303"/>
                  </a:ext>
                </a:extLst>
              </a:tr>
              <a:tr h="62809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sldjump"/>
                        </a:rPr>
                        <a:t>We have explicitly linked our relationship strategy/policy (and all other relevant policies) to the articles of the </a:t>
                      </a:r>
                      <a:r>
                        <a:rPr lang="en-US" sz="2400" dirty="0" err="1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sldjump"/>
                        </a:rPr>
                        <a:t>UNCRC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66443"/>
                  </a:ext>
                </a:extLst>
              </a:tr>
              <a:tr h="51330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sldjump"/>
                        </a:rPr>
                        <a:t>Articles displayed throughout the establishment have meaning and relevance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57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83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789" y="135061"/>
            <a:ext cx="7794172" cy="51808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2: Culture, values and ethos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2257" y="758990"/>
            <a:ext cx="10907486" cy="11291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a) Protecting, respecting and promoting children’s rights is a priority for the establishment’s leaders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72885" y="1994024"/>
            <a:ext cx="10907486" cy="2460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>
              <a:lnSpc>
                <a:spcPct val="50000"/>
              </a:lnSpc>
            </a:pPr>
            <a:r>
              <a:rPr lang="en-US" sz="2200" dirty="0"/>
              <a:t>Include as a priority on establishment improvement plan;</a:t>
            </a:r>
            <a:endParaRPr lang="en-GB" sz="2200" dirty="0"/>
          </a:p>
          <a:p>
            <a:pPr>
              <a:lnSpc>
                <a:spcPct val="50000"/>
              </a:lnSpc>
            </a:pPr>
            <a:r>
              <a:rPr lang="en-US" sz="2200" dirty="0"/>
              <a:t>Invite a steering group to lead this priority;</a:t>
            </a:r>
            <a:endParaRPr lang="en-GB" sz="2200" dirty="0"/>
          </a:p>
          <a:p>
            <a:pPr>
              <a:lnSpc>
                <a:spcPct val="50000"/>
              </a:lnSpc>
            </a:pPr>
            <a:r>
              <a:rPr lang="en-US" sz="2200" dirty="0"/>
              <a:t>Audit current knowledge of </a:t>
            </a:r>
            <a:r>
              <a:rPr lang="en-US" sz="2200" dirty="0" err="1"/>
              <a:t>UNCRC</a:t>
            </a:r>
            <a:r>
              <a:rPr lang="en-US" sz="2200" dirty="0"/>
              <a:t>;</a:t>
            </a:r>
            <a:endParaRPr lang="en-GB" sz="2200" dirty="0"/>
          </a:p>
          <a:p>
            <a:pPr>
              <a:lnSpc>
                <a:spcPct val="50000"/>
              </a:lnSpc>
            </a:pPr>
            <a:r>
              <a:rPr lang="en-US" sz="2200" dirty="0"/>
              <a:t>Raise awareness with stakeholders (assemblies; INSET – make links with children protection; parent evenings </a:t>
            </a:r>
            <a:r>
              <a:rPr lang="en-US" sz="2200" dirty="0" err="1"/>
              <a:t>etc</a:t>
            </a:r>
            <a:r>
              <a:rPr lang="en-US" sz="2200" dirty="0"/>
              <a:t>);</a:t>
            </a:r>
            <a:endParaRPr lang="en-GB" sz="2200" dirty="0"/>
          </a:p>
          <a:p>
            <a:pPr>
              <a:lnSpc>
                <a:spcPct val="50000"/>
              </a:lnSpc>
            </a:pPr>
            <a:r>
              <a:rPr lang="en-US" sz="2200" dirty="0"/>
              <a:t>Establishment leaders contribute to full-staff presentation to invite further exploration of rights</a:t>
            </a:r>
            <a:endParaRPr lang="en-GB" sz="2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76892" y="4560041"/>
            <a:ext cx="11838215" cy="1716169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our leaders prioritise protecting, respecting and promoting children’s rights?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7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544785" y="1690686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98714" y="1690688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643257" y="1690686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5008" y="2458192"/>
            <a:ext cx="3455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members of staff/ pupils are aware that respecting and promoting children’s rights is a priority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172196" y="2470738"/>
            <a:ext cx="3455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of staff/ pupils are aware that respecting and promoting children’s rights is a priority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0668" y="2414474"/>
            <a:ext cx="3455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Almost all, or most members of staff / pupils are aware that respecting and promoting children’s rights is a priority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361703" y="3631097"/>
            <a:ext cx="99079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800" dirty="0"/>
              <a:t>Rights are discussed regularly, visible throughout school</a:t>
            </a:r>
          </a:p>
          <a:p>
            <a:pPr marL="285750" indent="-285750">
              <a:buFontTx/>
              <a:buChar char="-"/>
            </a:pPr>
            <a:r>
              <a:rPr lang="en-GB" sz="2800" dirty="0"/>
              <a:t>Rights are included on improvement plans</a:t>
            </a:r>
          </a:p>
          <a:p>
            <a:pPr marL="285750" indent="-285750">
              <a:buFontTx/>
              <a:buChar char="-"/>
            </a:pPr>
            <a:r>
              <a:rPr lang="en-GB" sz="2800" dirty="0"/>
              <a:t>Dedicated members of staff for children’s rights</a:t>
            </a:r>
          </a:p>
          <a:p>
            <a:pPr marL="285750" indent="-285750">
              <a:buFontTx/>
              <a:buChar char="-"/>
            </a:pPr>
            <a:r>
              <a:rPr lang="en-GB" sz="2800" dirty="0"/>
              <a:t>Pupils are involved in priority planning</a:t>
            </a:r>
          </a:p>
          <a:p>
            <a:pPr marL="285750" indent="-285750">
              <a:buFontTx/>
              <a:buChar char="-"/>
            </a:pPr>
            <a:endParaRPr lang="en-GB" sz="2800" dirty="0"/>
          </a:p>
          <a:p>
            <a:pPr marL="285750" indent="-285750">
              <a:buFontTx/>
              <a:buChar char="-"/>
            </a:pPr>
            <a:endParaRPr lang="en-GB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2012867" y="6053084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9549" y="5624017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5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55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857" y="106360"/>
            <a:ext cx="3918858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2: Culture, values and ethos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109857" y="1676852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a) Protecting, respecting and promoting children’s rights is a priority for the establishment’s leaders</a:t>
            </a:r>
            <a:endParaRPr lang="en-GB" sz="8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US" dirty="0"/>
              <a:t>Example of steering group (</a:t>
            </a:r>
            <a:r>
              <a:rPr lang="en-US" dirty="0" smtClean="0">
                <a:hlinkClick r:id="rId3"/>
              </a:rPr>
              <a:t>Longniddry and </a:t>
            </a:r>
            <a:r>
              <a:rPr lang="en-US" dirty="0" err="1" smtClean="0">
                <a:hlinkClick r:id="rId3"/>
              </a:rPr>
              <a:t>Harlaw</a:t>
            </a:r>
            <a:r>
              <a:rPr lang="en-US" dirty="0" smtClean="0"/>
              <a:t>)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Link to Microsoft form to duplicate (see notes on how to do this) -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hlinkClick r:id="rId4"/>
              </a:rPr>
              <a:t>Parent survey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Pupil survey</a:t>
            </a:r>
            <a:endParaRPr lang="en-US" dirty="0">
              <a:cs typeface="Calibri"/>
              <a:hlinkClick r:id="rId5"/>
            </a:endParaRPr>
          </a:p>
          <a:p>
            <a:pPr marL="0" indent="0">
              <a:buNone/>
            </a:pPr>
            <a:r>
              <a:rPr lang="en-US" dirty="0">
                <a:hlinkClick r:id="rId6"/>
              </a:rPr>
              <a:t>Staff survey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hlinkClick r:id="rId7"/>
              </a:rPr>
              <a:t>Assembly ideas for primary schools</a:t>
            </a:r>
            <a:endParaRPr lang="en-US" dirty="0"/>
          </a:p>
          <a:p>
            <a:r>
              <a:rPr lang="en-US" dirty="0"/>
              <a:t>INSET activities (see </a:t>
            </a:r>
            <a:r>
              <a:rPr lang="en-US" dirty="0">
                <a:hlinkClick r:id="rId8" action="ppaction://hlinksldjump"/>
              </a:rPr>
              <a:t>further training in Section 1</a:t>
            </a:r>
            <a:r>
              <a:rPr lang="en-US" dirty="0"/>
              <a:t>)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9" action="ppaction://hlinksldjump"/>
              </a:rPr>
              <a:t>Back to Section 2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6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2: Culture, values and ethos</a:t>
            </a:r>
            <a:endParaRPr lang="en-GB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109857" y="1676852"/>
            <a:ext cx="3918857" cy="1431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a) Protecting, respecting and promoting children’s rights is a priority for the establishment’s leaders</a:t>
            </a:r>
            <a:endParaRPr lang="en-GB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9282895" y="6382056"/>
            <a:ext cx="300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2 contents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55D53EA-E007-C2D7-E6C9-CADAD799F893}"/>
              </a:ext>
            </a:extLst>
          </p:cNvPr>
          <p:cNvSpPr txBox="1">
            <a:spLocks/>
          </p:cNvSpPr>
          <p:nvPr/>
        </p:nvSpPr>
        <p:spPr>
          <a:xfrm>
            <a:off x="261257" y="447446"/>
            <a:ext cx="10515600" cy="1703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94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DF1559AA86CA46A52D4DAFBF410849" ma:contentTypeVersion="6" ma:contentTypeDescription="Create a new document." ma:contentTypeScope="" ma:versionID="c5a7d475c193cc83ab71c624ab6b0d4e">
  <xsd:schema xmlns:xsd="http://www.w3.org/2001/XMLSchema" xmlns:xs="http://www.w3.org/2001/XMLSchema" xmlns:p="http://schemas.microsoft.com/office/2006/metadata/properties" xmlns:ns2="299c4987-0e76-4f7e-b5b9-2922d96b9a70" xmlns:ns3="7487ec99-9261-461f-a33e-b87b16743276" targetNamespace="http://schemas.microsoft.com/office/2006/metadata/properties" ma:root="true" ma:fieldsID="bf91761aaa1d3c25a0c44c819b86c5f7" ns2:_="" ns3:_="">
    <xsd:import namespace="299c4987-0e76-4f7e-b5b9-2922d96b9a70"/>
    <xsd:import namespace="7487ec99-9261-461f-a33e-b87b167432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c4987-0e76-4f7e-b5b9-2922d96b9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7ec99-9261-461f-a33e-b87b167432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A82EA5-CDB3-4DCE-B135-939EAF6FE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c4987-0e76-4f7e-b5b9-2922d96b9a70"/>
    <ds:schemaRef ds:uri="7487ec99-9261-461f-a33e-b87b167432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51BC85-E561-48EC-8961-40C32E662D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C9DC10-732F-4A20-8921-258BB4EDB41E}">
  <ds:schemaRefs>
    <ds:schemaRef ds:uri="http://schemas.microsoft.com/office/2006/documentManagement/types"/>
    <ds:schemaRef ds:uri="299c4987-0e76-4f7e-b5b9-2922d96b9a70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7487ec99-9261-461f-a33e-b87b1674327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2775</Words>
  <Application>Microsoft Office PowerPoint</Application>
  <PresentationFormat>Widescreen</PresentationFormat>
  <Paragraphs>279</Paragraphs>
  <Slides>30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Arial,Sans-Serif</vt:lpstr>
      <vt:lpstr>Calibri</vt:lpstr>
      <vt:lpstr>Calibri Light</vt:lpstr>
      <vt:lpstr>MS Mincho</vt:lpstr>
      <vt:lpstr>Times New Roman</vt:lpstr>
      <vt:lpstr>Office Theme</vt:lpstr>
      <vt:lpstr>Children’s Rights (UNCRC) Self-evaluation</vt:lpstr>
      <vt:lpstr>Introduction</vt:lpstr>
      <vt:lpstr>Format/guidance on the use of this resource </vt:lpstr>
      <vt:lpstr>Section 2: Culture, values and ethos Contents:</vt:lpstr>
      <vt:lpstr>Section 2: Culture, values and ethos</vt:lpstr>
      <vt:lpstr>What could red/amber/green look like?</vt:lpstr>
      <vt:lpstr>Notes to capture discussions/evidence</vt:lpstr>
      <vt:lpstr>Section 2: Culture, values and ethos</vt:lpstr>
      <vt:lpstr>PowerPoint Presentation</vt:lpstr>
      <vt:lpstr>Section 2: Culture, values and ethos</vt:lpstr>
      <vt:lpstr>What could red/amber/green look like?</vt:lpstr>
      <vt:lpstr>Notes to capture discussions/evidence</vt:lpstr>
      <vt:lpstr>Section 2: Culture, values and ethos</vt:lpstr>
      <vt:lpstr>What could red/amber/green look like?</vt:lpstr>
      <vt:lpstr>Notes to capture discussions/evidence</vt:lpstr>
      <vt:lpstr>Section 2: Culture, values and ethos</vt:lpstr>
      <vt:lpstr>What could red/amber/green look like?</vt:lpstr>
      <vt:lpstr>Notes to capture discussions/evidence</vt:lpstr>
      <vt:lpstr>Section 2: Culture, values and ethos</vt:lpstr>
      <vt:lpstr>PowerPoint Presentation</vt:lpstr>
      <vt:lpstr>Section 2: Culture, values and ethos</vt:lpstr>
      <vt:lpstr>What could red/amber/green look like?</vt:lpstr>
      <vt:lpstr>Notes to capture discussions/evidence</vt:lpstr>
      <vt:lpstr>Section 2: Culture, values and ethos</vt:lpstr>
      <vt:lpstr>PowerPoint Presentation</vt:lpstr>
      <vt:lpstr>Section 2: Culture, values and ethos</vt:lpstr>
      <vt:lpstr>What could red/amber/green look like?</vt:lpstr>
      <vt:lpstr>Notes to capture discussions/evidence</vt:lpstr>
      <vt:lpstr>Section 2: Culture, values and ethos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rights (UNCRC) self-evaluation</dc:title>
  <dc:creator>Shaw F (Fiona)</dc:creator>
  <cp:lastModifiedBy>Fiona Shaw</cp:lastModifiedBy>
  <cp:revision>112</cp:revision>
  <dcterms:created xsi:type="dcterms:W3CDTF">2022-01-07T08:27:32Z</dcterms:created>
  <dcterms:modified xsi:type="dcterms:W3CDTF">2022-05-13T13:57:06Z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0x0101004CDF1559AA86CA46A52D4DAFBF410849</vt:lpwstr>
  </property>
</Properties>
</file>