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451" r:id="rId3"/>
    <p:sldId id="379" r:id="rId4"/>
    <p:sldId id="452" r:id="rId5"/>
    <p:sldId id="444" r:id="rId6"/>
    <p:sldId id="445" r:id="rId7"/>
    <p:sldId id="447" r:id="rId8"/>
    <p:sldId id="453" r:id="rId9"/>
    <p:sldId id="448" r:id="rId10"/>
    <p:sldId id="454" r:id="rId11"/>
    <p:sldId id="450" r:id="rId12"/>
    <p:sldId id="449" r:id="rId13"/>
    <p:sldId id="446" r:id="rId14"/>
    <p:sldId id="364" r:id="rId15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3750" autoAdjust="0"/>
  </p:normalViewPr>
  <p:slideViewPr>
    <p:cSldViewPr>
      <p:cViewPr varScale="1">
        <p:scale>
          <a:sx n="89" d="100"/>
          <a:sy n="89" d="100"/>
        </p:scale>
        <p:origin x="1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E16D9A7-DF9F-EE4D-9C1A-A4DF8E0DE3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4" tIns="45002" rIns="90004" bIns="45002" numCol="1" anchor="t" anchorCtr="0" compatLnSpc="1">
            <a:prstTxWarp prst="textNoShape">
              <a:avLst/>
            </a:prstTxWarp>
          </a:bodyPr>
          <a:lstStyle>
            <a:lvl1pPr defTabSz="9001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B95E844-B7D8-4E46-8C0A-635C7C340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4" tIns="45002" rIns="90004" bIns="45002" numCol="1" anchor="t" anchorCtr="0" compatLnSpc="1">
            <a:prstTxWarp prst="textNoShape">
              <a:avLst/>
            </a:prstTxWarp>
          </a:bodyPr>
          <a:lstStyle>
            <a:lvl1pPr algn="r" defTabSz="9001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B5EBB57D-54DD-8C4B-80EB-C15D6992BF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4" tIns="45002" rIns="90004" bIns="45002" numCol="1" anchor="b" anchorCtr="0" compatLnSpc="1">
            <a:prstTxWarp prst="textNoShape">
              <a:avLst/>
            </a:prstTxWarp>
          </a:bodyPr>
          <a:lstStyle>
            <a:lvl1pPr defTabSz="9001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7C5A8E28-5651-2F4A-BDD5-B46514054B8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4" tIns="45002" rIns="90004" bIns="45002" numCol="1" anchor="b" anchorCtr="0" compatLnSpc="1">
            <a:prstTxWarp prst="textNoShape">
              <a:avLst/>
            </a:prstTxWarp>
          </a:bodyPr>
          <a:lstStyle>
            <a:lvl1pPr algn="r" defTabSz="900113" eaLnBrk="1" hangingPunct="1">
              <a:defRPr sz="1200"/>
            </a:lvl1pPr>
          </a:lstStyle>
          <a:p>
            <a:pPr>
              <a:defRPr/>
            </a:pPr>
            <a:fld id="{28268579-7FB6-9440-BA3E-E922841288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2173147-7DC9-AE40-87BD-4874F9E19D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1" tIns="47630" rIns="95261" bIns="47630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6FBF0F0-20B5-8545-9FDA-4275851EC4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1" tIns="47630" rIns="95261" bIns="47630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D3BFEC2-B55F-6541-8033-9031A9B34C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D34AC156-E607-214F-8AF5-D7805BB19A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1" tIns="47630" rIns="95261" bIns="47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DC38A73D-0D6F-A346-B6DC-EC062CA036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1" tIns="47630" rIns="95261" bIns="47630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9F07B5A1-E37F-DB41-A263-A82AD4BE6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261" tIns="47630" rIns="95261" bIns="47630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/>
            </a:lvl1pPr>
          </a:lstStyle>
          <a:p>
            <a:pPr>
              <a:defRPr/>
            </a:pPr>
            <a:fld id="{CF5F71C3-5A50-7D40-9B0E-E2689F5E95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F3ED9CB-4EF6-354F-B968-D4688AF60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8913B0-F70F-BA4A-848A-32DA0A32D3F4}" type="slidenum">
              <a:rPr lang="en-GB" altLang="en-US" sz="1300" smtClean="0"/>
              <a:pPr/>
              <a:t>1</a:t>
            </a:fld>
            <a:endParaRPr lang="en-GB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74E3468-5AE5-FD4A-8594-59B0ADF2F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D5F1B21-E772-2F46-9B1C-63B7D799A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951295E-5695-764C-8CF6-1F8B79AA5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D2F622-0FB2-454B-8DE7-680837E0EE35}" type="slidenum">
              <a:rPr lang="en-GB" altLang="en-US" sz="1300" smtClean="0"/>
              <a:pPr/>
              <a:t>3</a:t>
            </a:fld>
            <a:endParaRPr lang="en-GB" altLang="en-US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04DED33-FEF2-6A4E-93E0-0CE71FD31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99B67F3-F5DE-B343-95B1-F6CAD13DD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5B19578-3E82-6542-AE3D-633FED249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5250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B62830F-8738-5646-89EB-3F046E2B9DD2}" type="slidenum">
              <a:rPr lang="en-GB" altLang="en-US" sz="1300"/>
              <a:pPr>
                <a:defRPr/>
              </a:pPr>
              <a:t>14</a:t>
            </a:fld>
            <a:endParaRPr lang="en-GB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67393EF-628A-8C4E-B82D-C9DA828FD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C11FB69-11C0-3A43-A441-05249E51C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64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19400"/>
            <a:ext cx="4191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05C92F-314F-B040-863D-77A33975A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7B357B-3B1E-4F42-99DF-9B9BD1486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7CF157-AF88-6C4A-9E3E-B7B99F94AF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A6C5-8D8E-C741-851F-1BD803A1F4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887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8D198-A946-9449-9752-592D25369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7A6E0E-EB5C-264F-9F61-1F37C5DBE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FC3B3D-25D7-B647-8C9A-9124E9673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5640-286B-8A4E-B6C4-AF208774F0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985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717B62-BEB9-FD45-AB45-EF79DFE8E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9D31A5-84F2-644B-A154-EF186A2A8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BBCCB-69CD-1141-BC87-39A0CDCAC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0C019-47D5-3D42-8FE1-50D933BB70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389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D4257A-49BA-9646-9D22-A21C70DB8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E31B29-0DF6-4947-A7C9-CB04D3F21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0B49E-86B9-B942-977C-BA8395504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CE949-4D26-5543-BD86-37FBD316C6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003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A9F1F3-E95D-0D4A-BF09-7304792E4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039330-F375-B649-9BC5-6691E6380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B33F59-6140-C848-9E21-8831C9C7A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F44C-1128-584E-8060-AA70524870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878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A772DC-4ACB-2C48-9AEE-482AD32F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5707E-7A29-3B41-A2BA-0AFA68B13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C534E-CDE2-C943-A318-581F5B467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521C7-D05A-B14E-9D4B-8E57796D90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5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BFA3B-2723-A94C-A585-222C7165C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0E401D-6FF8-6545-B3D5-BC2026EE6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43D7BC-FFF0-7D4C-AC00-0FFDEB6B9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5FE98-7D0D-7F4E-9A28-D6208A1CEF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301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28E117-E1DF-FE43-AC6E-550BB1B20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F28D21-60D9-AC4B-8309-8ADB2C274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A15491-0C9A-114E-AAF9-F82CFDB2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9AF1-44EF-7C4E-9C28-B59C990E24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396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D13EE0-9E5F-5A47-8C89-4DA59EFA52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60EB50-A247-8C4A-945A-C7A55CB6C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CBA064-9A1D-574F-B091-3EEE756F5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A000-5401-864A-8135-9F34917855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3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B46F3-17D4-FB4C-897A-D79D38A8B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52EDE-2B04-3A4F-B104-23981BB614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5490C-AB5E-C74D-9903-0173EB7B2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17AF-1C7B-1C42-BE9F-CAAE159BE2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492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4EEA7-B9AC-3748-969B-D2B03FD5D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46DE2-9F19-5F41-A4B1-112AA2C70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F199B-04FF-6D48-8AF5-F17A80D04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BA728-F3A5-E24C-A599-73E8FCF362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21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69B91C-EE90-F047-AD07-C205CB491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267F80-7C4D-1B49-A3CE-FBE5936DB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524000"/>
            <a:ext cx="701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C42037B-212B-7343-A0FB-E32A2B95B4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047D8C8-C097-A742-974A-A81AAC582E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83DA6FF-08AD-2A47-BBEC-5CF6B0AED2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131914D2-8D4A-3745-9392-FE40FD4C1A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F79_qPSC-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0XsQ4X28s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AFF49C63-386F-0B4D-B2C4-E042379295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4CBC9-78DD-0D47-952A-DB2A184124EE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9E4E817-ED0B-974D-98DE-6EE8BBDB93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</a:pPr>
            <a:br>
              <a:rPr lang="en-GB" altLang="en-US" sz="4000" dirty="0"/>
            </a:br>
            <a:br>
              <a:rPr lang="en-GB" altLang="en-US" sz="4000" dirty="0"/>
            </a:br>
            <a:br>
              <a:rPr lang="en-GB" altLang="en-US" sz="4000" dirty="0"/>
            </a:br>
            <a:br>
              <a:rPr lang="en-GB" altLang="en-US" sz="4000" dirty="0"/>
            </a:br>
            <a:br>
              <a:rPr lang="en-GB" altLang="en-US" sz="4000" dirty="0"/>
            </a:br>
            <a:br>
              <a:rPr lang="en-GB" altLang="en-US" sz="4000" dirty="0"/>
            </a:br>
            <a:r>
              <a:rPr lang="en-GB" altLang="en-US" dirty="0"/>
              <a:t>Supporting a Struggling Student/Probationer</a:t>
            </a: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r>
              <a:rPr lang="en-GB" altLang="en-US" sz="2400" dirty="0">
                <a:cs typeface="Arial" panose="020B0604020202020204" pitchFamily="34" charset="0"/>
              </a:rPr>
              <a:t>Mentoring skills workshop 4</a:t>
            </a:r>
            <a:br>
              <a:rPr lang="en-GB" altLang="en-US" sz="4000" dirty="0">
                <a:latin typeface="Bernard MT Condensed" panose="02050806060905020404" pitchFamily="18" charset="77"/>
              </a:rPr>
            </a:br>
            <a:br>
              <a:rPr lang="en-GB" altLang="en-US" sz="4000" dirty="0"/>
            </a:br>
            <a:r>
              <a:rPr lang="en-US" altLang="en-US" sz="2000" b="0" dirty="0" err="1">
                <a:solidFill>
                  <a:srgbClr val="000000"/>
                </a:solidFill>
                <a:ea typeface="+mn-ea"/>
                <a:cs typeface="+mn-cs"/>
              </a:rPr>
              <a:t>Dr</a:t>
            </a:r>
            <a:r>
              <a:rPr lang="en-US" altLang="en-US" sz="2000" b="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altLang="en-US" sz="2000" b="0" dirty="0" err="1">
                <a:solidFill>
                  <a:srgbClr val="000000"/>
                </a:solidFill>
                <a:ea typeface="+mn-ea"/>
                <a:cs typeface="+mn-cs"/>
              </a:rPr>
              <a:t>Lorele</a:t>
            </a:r>
            <a:r>
              <a:rPr lang="en-US" altLang="en-US" sz="2000" b="0" dirty="0">
                <a:solidFill>
                  <a:srgbClr val="000000"/>
                </a:solidFill>
                <a:ea typeface="+mn-ea"/>
                <a:cs typeface="+mn-cs"/>
              </a:rPr>
              <a:t> Mackie – University of Stirling</a:t>
            </a:r>
            <a:br>
              <a:rPr lang="en-US" altLang="en-US" sz="2000" b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altLang="en-US" sz="2000" b="0" dirty="0">
                <a:solidFill>
                  <a:srgbClr val="000000"/>
                </a:solidFill>
                <a:ea typeface="+mn-ea"/>
                <a:cs typeface="+mn-cs"/>
              </a:rPr>
              <a:t>Julie Russell – Bridge of Allan Primary School</a:t>
            </a:r>
            <a:br>
              <a:rPr lang="en-US" altLang="en-US" sz="2000" b="0" dirty="0">
                <a:solidFill>
                  <a:srgbClr val="000000"/>
                </a:solidFill>
                <a:ea typeface="+mn-ea"/>
                <a:cs typeface="+mn-cs"/>
              </a:rPr>
            </a:br>
            <a:br>
              <a:rPr lang="en-GB" altLang="en-US" sz="4000" dirty="0"/>
            </a:br>
            <a:br>
              <a:rPr lang="en-GB" altLang="en-US" sz="4000" dirty="0">
                <a:latin typeface="Bernard MT Condensed" panose="02050806060905020404" pitchFamily="18" charset="77"/>
              </a:rPr>
            </a:br>
            <a:endParaRPr lang="en-GB" altLang="en-US" sz="4000" dirty="0">
              <a:latin typeface="Bernard MT Condensed" panose="02050806060905020404" pitchFamily="18" charset="77"/>
            </a:endParaRP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13A8A350-CCE4-214E-B30A-1497F31F8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4108" r="4640" b="31837"/>
          <a:stretch>
            <a:fillRect/>
          </a:stretch>
        </p:blipFill>
        <p:spPr bwMode="auto">
          <a:xfrm>
            <a:off x="5688013" y="5805488"/>
            <a:ext cx="3455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6946-E679-4D47-B7F2-EAB71803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A</a:t>
            </a:r>
            <a:r>
              <a:rPr lang="en-US" sz="3200" dirty="0"/>
              <a:t>n Example from ITE…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5AE9F-F33D-3546-A5DF-E7C6E884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49AF1-44EF-7C4E-9C28-B59C990E243D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C658E7-FB7B-3B4C-A082-4A22C5187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5365"/>
              </p:ext>
            </p:extLst>
          </p:nvPr>
        </p:nvGraphicFramePr>
        <p:xfrm>
          <a:off x="1752600" y="1412776"/>
          <a:ext cx="7010400" cy="4256532"/>
        </p:xfrm>
        <a:graphic>
          <a:graphicData uri="http://schemas.openxmlformats.org/drawingml/2006/table">
            <a:tbl>
              <a:tblPr firstRow="1" firstCol="1" bandRow="1"/>
              <a:tblGrid>
                <a:gridCol w="1317144">
                  <a:extLst>
                    <a:ext uri="{9D8B030D-6E8A-4147-A177-3AD203B41FA5}">
                      <a16:colId xmlns:a16="http://schemas.microsoft.com/office/drawing/2014/main" val="2710098594"/>
                    </a:ext>
                  </a:extLst>
                </a:gridCol>
                <a:gridCol w="1877016">
                  <a:extLst>
                    <a:ext uri="{9D8B030D-6E8A-4147-A177-3AD203B41FA5}">
                      <a16:colId xmlns:a16="http://schemas.microsoft.com/office/drawing/2014/main" val="727078567"/>
                    </a:ext>
                  </a:extLst>
                </a:gridCol>
                <a:gridCol w="1857913">
                  <a:extLst>
                    <a:ext uri="{9D8B030D-6E8A-4147-A177-3AD203B41FA5}">
                      <a16:colId xmlns:a16="http://schemas.microsoft.com/office/drawing/2014/main" val="3104571024"/>
                    </a:ext>
                  </a:extLst>
                </a:gridCol>
                <a:gridCol w="1958327">
                  <a:extLst>
                    <a:ext uri="{9D8B030D-6E8A-4147-A177-3AD203B41FA5}">
                      <a16:colId xmlns:a16="http://schemas.microsoft.com/office/drawing/2014/main" val="2813285734"/>
                    </a:ext>
                  </a:extLst>
                </a:gridCol>
              </a:tblGrid>
              <a:tr h="4745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Professional Skills and Abilities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SE3 (full SPR element)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83764"/>
                  </a:ext>
                </a:extLst>
              </a:tr>
              <a:tr h="1613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 a range of teaching strategies and resources to meet the needs and abilities of learners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Beginning to develop awareness of different teaching strategies.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Makes use of different strategies for learning and teaching with mentor support.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Makes use of different strategies for learning and teaching, which may include digital technologies and outdoor learning, with some mentor support.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Demonstrates selection and use of creative and imaginative strategies for learning and teaching, including digital technologies and outdoor learning opportunities, with some mentor support.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69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74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685D0616-93B1-F14A-BA5A-FD8065FEA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/>
              <a:t>Grounded in the Professional Standards</a:t>
            </a:r>
          </a:p>
          <a:p>
            <a:r>
              <a:rPr lang="en-GB" altLang="en-US" sz="2400" dirty="0"/>
              <a:t>Clear and precise communication</a:t>
            </a:r>
          </a:p>
          <a:p>
            <a:r>
              <a:rPr lang="en-GB" altLang="en-US" sz="2400" dirty="0"/>
              <a:t>Honesty</a:t>
            </a:r>
          </a:p>
          <a:p>
            <a:r>
              <a:rPr lang="en-GB" altLang="en-US" sz="2400" dirty="0"/>
              <a:t>Consistency</a:t>
            </a:r>
          </a:p>
          <a:p>
            <a:r>
              <a:rPr lang="en-GB" altLang="en-US" sz="2400" dirty="0"/>
              <a:t>Agreed action plans</a:t>
            </a:r>
          </a:p>
          <a:p>
            <a:r>
              <a:rPr lang="en-GB" altLang="en-US" sz="2400" dirty="0"/>
              <a:t>Use SMART (or similar)</a:t>
            </a:r>
          </a:p>
          <a:p>
            <a:r>
              <a:rPr lang="en-GB" altLang="en-US" sz="2400" dirty="0"/>
              <a:t>Seek guidance and support</a:t>
            </a:r>
          </a:p>
          <a:p>
            <a:r>
              <a:rPr lang="en-GB" altLang="en-US" sz="2400" dirty="0"/>
              <a:t>Regular review</a:t>
            </a:r>
          </a:p>
          <a:p>
            <a:r>
              <a:rPr lang="en-GB" altLang="en-US" sz="2400" dirty="0"/>
              <a:t>Progress</a:t>
            </a:r>
          </a:p>
          <a:p>
            <a:endParaRPr lang="en-GB" altLang="en-US" sz="2400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9B167AA-6547-D746-A248-518EFAF9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72871B-813D-F042-AECE-A9BBDFC45D4D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9E0502C6-CC50-4D48-B331-A876DA37D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4108" r="4640" b="31837"/>
          <a:stretch>
            <a:fillRect/>
          </a:stretch>
        </p:blipFill>
        <p:spPr bwMode="auto">
          <a:xfrm>
            <a:off x="6813550" y="6096000"/>
            <a:ext cx="22955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itle 1">
            <a:extLst>
              <a:ext uri="{FF2B5EF4-FFF2-40B4-BE49-F238E27FC236}">
                <a16:creationId xmlns:a16="http://schemas.microsoft.com/office/drawing/2014/main" id="{0C245CC5-613A-B04D-8FCA-19C7BF7F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Supporting a Struggling </a:t>
            </a:r>
            <a:br>
              <a:rPr lang="en-GB" altLang="en-US" sz="3200" dirty="0"/>
            </a:br>
            <a:r>
              <a:rPr lang="en-GB" altLang="en-US" sz="3200" dirty="0"/>
              <a:t>Student/Probationer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606F6D3-3EEC-2644-9E31-B4275817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Supporting a Struggling </a:t>
            </a:r>
            <a:br>
              <a:rPr lang="en-GB" altLang="en-US" sz="3200" dirty="0"/>
            </a:br>
            <a:r>
              <a:rPr lang="en-GB" altLang="en-US" sz="3200" dirty="0"/>
              <a:t>Student/Probationer</a:t>
            </a:r>
            <a:endParaRPr lang="en-GB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EE45B-4027-7D41-BF29-1E79843F0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endParaRPr lang="en-GB" sz="2400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816E428-FB64-6E4E-A980-AC8F2513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30639F-3252-0046-B0AF-4F18AD78621F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169FD61F-C8AA-5747-B8FA-0CC8F1F91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4108" r="4640" b="31837"/>
          <a:stretch>
            <a:fillRect/>
          </a:stretch>
        </p:blipFill>
        <p:spPr bwMode="auto">
          <a:xfrm>
            <a:off x="6813550" y="6096000"/>
            <a:ext cx="22955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Content Placeholder 2">
            <a:extLst>
              <a:ext uri="{FF2B5EF4-FFF2-40B4-BE49-F238E27FC236}">
                <a16:creationId xmlns:a16="http://schemas.microsoft.com/office/drawing/2014/main" id="{6E2F4027-7133-DC4A-A6B0-2589D17BF3F2}"/>
              </a:ext>
            </a:extLst>
          </p:cNvPr>
          <p:cNvSpPr txBox="1">
            <a:spLocks/>
          </p:cNvSpPr>
          <p:nvPr/>
        </p:nvSpPr>
        <p:spPr bwMode="auto">
          <a:xfrm>
            <a:off x="1905000" y="1676400"/>
            <a:ext cx="701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400" dirty="0"/>
              <a:t>In small groups:</a:t>
            </a:r>
          </a:p>
          <a:p>
            <a:pPr>
              <a:buFontTx/>
              <a:buNone/>
            </a:pPr>
            <a:endParaRPr lang="en-GB" altLang="en-US" sz="2400" dirty="0"/>
          </a:p>
          <a:p>
            <a:pPr marL="342900" indent="-342900"/>
            <a:r>
              <a:rPr lang="en-GB" altLang="en-US" sz="2400" dirty="0"/>
              <a:t>Use the template provided to set out how you would approach providing support for a student or teacher who is struggling. The sections are derived from the </a:t>
            </a:r>
            <a:r>
              <a:rPr lang="en-GB" altLang="en-US" sz="2400"/>
              <a:t>relevant professional Standards</a:t>
            </a:r>
            <a:r>
              <a:rPr lang="en-GB" altLang="en-US" sz="2400" dirty="0"/>
              <a:t>.</a:t>
            </a:r>
          </a:p>
          <a:p>
            <a:pPr>
              <a:buFontTx/>
              <a:buNone/>
            </a:pPr>
            <a:r>
              <a:rPr lang="en-GB" altLang="en-US" sz="2400" dirty="0"/>
              <a:t> </a:t>
            </a:r>
          </a:p>
          <a:p>
            <a:pPr marL="342900" indent="-342900"/>
            <a:r>
              <a:rPr lang="en-GB" altLang="en-US" sz="2400" dirty="0"/>
              <a:t>You should consider:</a:t>
            </a:r>
          </a:p>
          <a:p>
            <a:pPr lvl="1"/>
            <a:r>
              <a:rPr lang="en-GB" altLang="en-US" sz="2000" dirty="0"/>
              <a:t>What approach would you take?</a:t>
            </a:r>
          </a:p>
          <a:p>
            <a:pPr lvl="1"/>
            <a:r>
              <a:rPr lang="en-GB" altLang="en-US" sz="2000" dirty="0"/>
              <a:t>What might the challenges be?</a:t>
            </a:r>
          </a:p>
          <a:p>
            <a:pPr>
              <a:buFontTx/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5B0E129-1D62-5941-8AA4-8E8A1B81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Supporting a Struggling </a:t>
            </a:r>
            <a:br>
              <a:rPr lang="en-GB" altLang="en-US" sz="3200" dirty="0"/>
            </a:br>
            <a:r>
              <a:rPr lang="en-GB" altLang="en-US" sz="3200" dirty="0"/>
              <a:t>Student/Probationer 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C7FD649E-9D06-3341-A106-D69A742F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D83B8-327E-B845-9517-DE349695A5C9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9460" name="Content Placeholder 3">
            <a:extLst>
              <a:ext uri="{FF2B5EF4-FFF2-40B4-BE49-F238E27FC236}">
                <a16:creationId xmlns:a16="http://schemas.microsoft.com/office/drawing/2014/main" id="{6C56A8DD-2DEA-E747-A6E9-F831F2A32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2711" r="17700" b="32516"/>
          <a:stretch>
            <a:fillRect/>
          </a:stretch>
        </p:blipFill>
        <p:spPr>
          <a:xfrm>
            <a:off x="4249738" y="2049463"/>
            <a:ext cx="2016125" cy="2519362"/>
          </a:xfrm>
        </p:spPr>
      </p:pic>
      <p:sp>
        <p:nvSpPr>
          <p:cNvPr id="19461" name="TextBox 4">
            <a:extLst>
              <a:ext uri="{FF2B5EF4-FFF2-40B4-BE49-F238E27FC236}">
                <a16:creationId xmlns:a16="http://schemas.microsoft.com/office/drawing/2014/main" id="{456351C2-E833-3F43-B300-EC80A04A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724400"/>
            <a:ext cx="6119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What if it continues to go wrong?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F9D0A6D7-CFE3-A440-B4B3-B627A084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8377DD1-8FD6-2048-8054-B2A84E48BF29}" type="slidenum">
              <a:rPr lang="en-GB" altLang="en-US" sz="1400"/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n-GB" altLang="en-US" sz="14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CD755CD-C704-1D46-B094-D77A7F5E3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9900" y="333375"/>
            <a:ext cx="7010400" cy="48275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800" b="1" dirty="0">
                <a:solidFill>
                  <a:srgbClr val="7030A0"/>
                </a:solidFill>
              </a:rPr>
              <a:t>Thank You!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4800" b="1" dirty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800" b="1" dirty="0">
                <a:solidFill>
                  <a:srgbClr val="FF0000"/>
                </a:solidFill>
              </a:rPr>
              <a:t>Please complete the evaluation form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4800" b="1" dirty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800" b="1" dirty="0">
                <a:solidFill>
                  <a:srgbClr val="00B050"/>
                </a:solidFill>
              </a:rPr>
              <a:t>Safe Journey Home</a:t>
            </a:r>
          </a:p>
        </p:txBody>
      </p:sp>
      <p:pic>
        <p:nvPicPr>
          <p:cNvPr id="74755" name="Picture 5">
            <a:extLst>
              <a:ext uri="{FF2B5EF4-FFF2-40B4-BE49-F238E27FC236}">
                <a16:creationId xmlns:a16="http://schemas.microsoft.com/office/drawing/2014/main" id="{E83DDC0F-14D7-184E-BB14-3379DD0D6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4108" r="4640" b="31837"/>
          <a:stretch>
            <a:fillRect/>
          </a:stretch>
        </p:blipFill>
        <p:spPr bwMode="auto">
          <a:xfrm>
            <a:off x="6813550" y="6096000"/>
            <a:ext cx="22955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6">
            <a:extLst>
              <a:ext uri="{FF2B5EF4-FFF2-40B4-BE49-F238E27FC236}">
                <a16:creationId xmlns:a16="http://schemas.microsoft.com/office/drawing/2014/main" id="{ED3CC8A3-7F65-754D-96E2-D0D4FB9EE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802313"/>
            <a:ext cx="16097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426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EDAA876-C37D-9645-9D80-8CD2EC34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Mentoring Skills Workshops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7F9320F-9FB1-7F44-A417-CC7A8D486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619501"/>
              </p:ext>
            </p:extLst>
          </p:nvPr>
        </p:nvGraphicFramePr>
        <p:xfrm>
          <a:off x="2123728" y="2171395"/>
          <a:ext cx="6552728" cy="3672410"/>
        </p:xfrm>
        <a:graphic>
          <a:graphicData uri="http://schemas.openxmlformats.org/drawingml/2006/table">
            <a:tbl>
              <a:tblPr firstRow="1" firstCol="1" bandRow="1"/>
              <a:tblGrid>
                <a:gridCol w="5479669">
                  <a:extLst>
                    <a:ext uri="{9D8B030D-6E8A-4147-A177-3AD203B41FA5}">
                      <a16:colId xmlns:a16="http://schemas.microsoft.com/office/drawing/2014/main" val="3410443999"/>
                    </a:ext>
                  </a:extLst>
                </a:gridCol>
                <a:gridCol w="1073059">
                  <a:extLst>
                    <a:ext uri="{9D8B030D-6E8A-4147-A177-3AD203B41FA5}">
                      <a16:colId xmlns:a16="http://schemas.microsoft.com/office/drawing/2014/main" val="3058460686"/>
                    </a:ext>
                  </a:extLst>
                </a:gridCol>
              </a:tblGrid>
              <a:tr h="734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Should Mentors Look for in an Observed Lesson?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3.9.19</a:t>
                      </a:r>
                      <a:endParaRPr lang="en-GB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309176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Providing Quality Feedback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1.10.19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704418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Supporting a Struggling Student/Probationer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9.10.19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876993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Preventing and Managing Difficult Conversations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7.11.19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492231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Creating a Bespoke Action Plan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5.12.19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702311"/>
                  </a:ext>
                </a:extLst>
              </a:tr>
            </a:tbl>
          </a:graphicData>
        </a:graphic>
      </p:graphicFrame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E5478DC-5992-C546-A36D-22B87DC1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A9D65-6E2F-334E-B37B-2A3F38A3C23D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9221" name="Slide Number Placeholder 5">
            <a:extLst>
              <a:ext uri="{FF2B5EF4-FFF2-40B4-BE49-F238E27FC236}">
                <a16:creationId xmlns:a16="http://schemas.microsoft.com/office/drawing/2014/main" id="{67D9DFB4-9571-6342-9DA2-906CA0EDAEBA}"/>
              </a:ext>
            </a:extLst>
          </p:cNvPr>
          <p:cNvSpPr txBox="1">
            <a:spLocks/>
          </p:cNvSpPr>
          <p:nvPr/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DEFA8A-FA1D-534E-A46C-CED52E911FF1}" type="slidenum">
              <a:rPr lang="en-GB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pic>
        <p:nvPicPr>
          <p:cNvPr id="9222" name="Picture 5">
            <a:extLst>
              <a:ext uri="{FF2B5EF4-FFF2-40B4-BE49-F238E27FC236}">
                <a16:creationId xmlns:a16="http://schemas.microsoft.com/office/drawing/2014/main" id="{6DBF3AF1-DF5C-3540-B325-D138D677F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4108" r="4640" b="31837"/>
          <a:stretch>
            <a:fillRect/>
          </a:stretch>
        </p:blipFill>
        <p:spPr bwMode="auto">
          <a:xfrm>
            <a:off x="6813550" y="6096000"/>
            <a:ext cx="22955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CE5616-521F-F74C-AB0F-ED71D6941291}"/>
              </a:ext>
            </a:extLst>
          </p:cNvPr>
          <p:cNvSpPr txBox="1"/>
          <p:nvPr/>
        </p:nvSpPr>
        <p:spPr>
          <a:xfrm>
            <a:off x="3527884" y="1556792"/>
            <a:ext cx="374441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7030A0"/>
                </a:solidFill>
                <a:latin typeface="Arial"/>
              </a:rPr>
              <a:t>Welcome!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C2B4EDBE-B3A3-A64F-9575-7C45B30A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93C2C3-A612-4B41-8E73-BA98DC7F705B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FD865B1-9BEF-8948-BAE6-082B5F29B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Supporting a Struggling Student/Probationer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75FAF9D-C994-0C40-9E73-DA1EA544D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268413"/>
            <a:ext cx="7010400" cy="4827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/>
              <a:t>Overview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do you hope to get from this evening?</a:t>
            </a:r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GTCS Professional Standards</a:t>
            </a:r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Staying on the rails</a:t>
            </a:r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if it all goes wrong?</a:t>
            </a:r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Plenary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DC01E3A4-E98A-534B-9698-985D9AC5B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4108" r="4640" b="31837"/>
          <a:stretch>
            <a:fillRect/>
          </a:stretch>
        </p:blipFill>
        <p:spPr bwMode="auto">
          <a:xfrm>
            <a:off x="6813550" y="6096000"/>
            <a:ext cx="22955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B77138D-D62F-254A-99B6-F007D7F7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>
                <a:cs typeface="Times New Roman" panose="02020603050405020304" pitchFamily="18" charset="0"/>
              </a:rPr>
              <a:t>Who’s Who!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5B1AD21-1B95-F54A-9798-5C031A8AD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z="2400" dirty="0"/>
          </a:p>
          <a:p>
            <a:r>
              <a:rPr lang="en-GB" altLang="en-US" sz="2400" dirty="0"/>
              <a:t>Introductions - small groups.  </a:t>
            </a:r>
          </a:p>
          <a:p>
            <a:endParaRPr lang="en-GB" altLang="en-US" sz="2400" dirty="0"/>
          </a:p>
          <a:p>
            <a:r>
              <a:rPr lang="en-GB" altLang="en-US" sz="2400" dirty="0"/>
              <a:t>Share who you are, where you are from and your experience as a mentor.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E21EB13-A18D-FA4B-8F0E-BFE03B39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17670-12CA-9E4C-A1C7-CBA3135954FB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3513D3B2-BA67-6644-9D5A-712469B0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4108" r="4640" b="31837"/>
          <a:stretch>
            <a:fillRect/>
          </a:stretch>
        </p:blipFill>
        <p:spPr bwMode="auto">
          <a:xfrm>
            <a:off x="6813550" y="6096000"/>
            <a:ext cx="22955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766E2AA-31A9-674A-8FF8-F1611C0D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Supporting a Struggling Student/Probationer</a:t>
            </a:r>
            <a:endParaRPr lang="en-GB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6E513-0005-CE46-AB12-D058F8331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In small groups, share your experiences of </a:t>
            </a:r>
            <a:r>
              <a:rPr lang="en-GB" sz="2400" b="1" dirty="0"/>
              <a:t>supporting</a:t>
            </a:r>
            <a:r>
              <a:rPr lang="en-GB" sz="2400" dirty="0"/>
              <a:t> students or </a:t>
            </a:r>
            <a:r>
              <a:rPr lang="en-GB" sz="2400" b="1" dirty="0"/>
              <a:t>new teachers </a:t>
            </a:r>
            <a:r>
              <a:rPr lang="en-GB" sz="2400" dirty="0"/>
              <a:t>where there has been some cause for concern.</a:t>
            </a:r>
          </a:p>
          <a:p>
            <a:pPr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What did you do?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5FDF745-387D-8E46-B2E4-AA25739E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654D86-9B2F-E941-BF6C-D0DD8ECE5242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D9E970D1-76BD-8E47-A8CF-AF0232B0A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4108" r="4640" b="31837"/>
          <a:stretch>
            <a:fillRect/>
          </a:stretch>
        </p:blipFill>
        <p:spPr bwMode="auto">
          <a:xfrm>
            <a:off x="6813550" y="6096000"/>
            <a:ext cx="22955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D32D0-467E-4E48-A696-7232F391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882775"/>
            <a:ext cx="7010400" cy="4572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Professional Standards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Expectations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6EE657B3-A90D-9444-8144-7273088B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A6F219-E477-8446-A578-7927CAA0A529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4B711807-F4E9-F749-83D3-0D87FD05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4108" r="4640" b="31837"/>
          <a:stretch>
            <a:fillRect/>
          </a:stretch>
        </p:blipFill>
        <p:spPr bwMode="auto">
          <a:xfrm>
            <a:off x="6813550" y="6096000"/>
            <a:ext cx="22955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>
            <a:extLst>
              <a:ext uri="{FF2B5EF4-FFF2-40B4-BE49-F238E27FC236}">
                <a16:creationId xmlns:a16="http://schemas.microsoft.com/office/drawing/2014/main" id="{457AA453-0C6B-6740-880D-BBE7E357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Supporting a Struggling </a:t>
            </a:r>
            <a:br>
              <a:rPr lang="en-GB" altLang="en-US" sz="3200" dirty="0"/>
            </a:br>
            <a:r>
              <a:rPr lang="en-GB" altLang="en-US" sz="3200" dirty="0"/>
              <a:t>Student/Probationer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00A6691-8D9A-154F-8A76-BAA83504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GTCS Professional Standards</a:t>
            </a:r>
          </a:p>
        </p:txBody>
      </p:sp>
      <p:pic>
        <p:nvPicPr>
          <p:cNvPr id="16387" name="Content Placeholder 1">
            <a:extLst>
              <a:ext uri="{FF2B5EF4-FFF2-40B4-BE49-F238E27FC236}">
                <a16:creationId xmlns:a16="http://schemas.microsoft.com/office/drawing/2014/main" id="{344B8A29-134D-0C42-A9D1-2F0E69653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4222" y="2348880"/>
            <a:ext cx="4527178" cy="3393995"/>
          </a:xfrm>
        </p:spPr>
      </p:pic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CB999B1-CEB4-EC49-9885-21827A5C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26B6E5-0967-A444-8841-AE54E15006D4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8A17DA-6588-7F4B-9AB9-8ECE4F3B04E5}"/>
              </a:ext>
            </a:extLst>
          </p:cNvPr>
          <p:cNvSpPr txBox="1"/>
          <p:nvPr/>
        </p:nvSpPr>
        <p:spPr>
          <a:xfrm>
            <a:off x="2123728" y="148478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GTCS Professional Standards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DA1AE1-31C7-FF4D-8D81-B2453659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94970"/>
            <a:ext cx="7010400" cy="838200"/>
          </a:xfrm>
        </p:spPr>
        <p:txBody>
          <a:bodyPr/>
          <a:lstStyle/>
          <a:p>
            <a:pPr algn="ctr"/>
            <a:r>
              <a:rPr lang="en-US" sz="3200" dirty="0"/>
              <a:t>GTCS Professional Standards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34FF76-77D8-484E-8E74-963109AF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CA000-5401-864A-8135-9F3491785519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26EF4-0F42-C04F-96C3-46DE5B400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215" y="1028831"/>
            <a:ext cx="3642785" cy="2806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65C45-7EAA-FC4C-9DEE-387D5A3A3C6B}"/>
              </a:ext>
            </a:extLst>
          </p:cNvPr>
          <p:cNvSpPr txBox="1"/>
          <p:nvPr/>
        </p:nvSpPr>
        <p:spPr>
          <a:xfrm>
            <a:off x="2051720" y="1628800"/>
            <a:ext cx="29523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Weather!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Brainstorm: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Strengths?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Areas for Development?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Now link to the GTCS SPR/SFR Standards</a:t>
            </a:r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C7A872C0-CBDE-4B46-8688-B5C275611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4099391"/>
            <a:ext cx="3069801" cy="23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B72DB9E-D419-E94E-9694-BA80DEBA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Expectations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F8600E6-25CF-914F-945E-CDC58584A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3" y="1524000"/>
            <a:ext cx="6480175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dirty="0"/>
              <a:t>In small groups:</a:t>
            </a:r>
          </a:p>
          <a:p>
            <a:pPr marL="0" indent="0">
              <a:buFontTx/>
              <a:buNone/>
            </a:pPr>
            <a:endParaRPr lang="en-GB" altLang="en-US" sz="2000" dirty="0"/>
          </a:p>
          <a:p>
            <a:pPr marL="0" indent="0"/>
            <a:r>
              <a:rPr lang="en-GB" altLang="en-US" sz="2400" dirty="0"/>
              <a:t>  Consider the similarities and differences in  </a:t>
            </a:r>
          </a:p>
          <a:p>
            <a:pPr marL="0" indent="0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</a:rPr>
              <a:t>    expectation</a:t>
            </a:r>
            <a:r>
              <a:rPr lang="en-GB" altLang="en-US" sz="2400" dirty="0"/>
              <a:t> of:</a:t>
            </a:r>
          </a:p>
          <a:p>
            <a:pPr marL="0" indent="0">
              <a:buFontTx/>
              <a:buNone/>
            </a:pPr>
            <a:endParaRPr lang="en-GB" altLang="en-US" sz="2400" dirty="0"/>
          </a:p>
          <a:p>
            <a:pPr lvl="1"/>
            <a:r>
              <a:rPr lang="en-GB" altLang="en-US" sz="1800" dirty="0"/>
              <a:t>a student</a:t>
            </a:r>
          </a:p>
          <a:p>
            <a:pPr lvl="1"/>
            <a:r>
              <a:rPr lang="en-GB" altLang="en-US" sz="1800" dirty="0"/>
              <a:t>a probationer </a:t>
            </a:r>
          </a:p>
          <a:p>
            <a:pPr lvl="1"/>
            <a:r>
              <a:rPr lang="en-GB" altLang="en-US" sz="1800" dirty="0"/>
              <a:t>a teacher of 5 years experience.</a:t>
            </a:r>
          </a:p>
          <a:p>
            <a:pPr marL="0" indent="0">
              <a:buFontTx/>
              <a:buNone/>
            </a:pPr>
            <a:endParaRPr lang="en-GB" altLang="en-US" sz="2400" dirty="0"/>
          </a:p>
          <a:p>
            <a:pPr marL="0" indent="0"/>
            <a:r>
              <a:rPr lang="en-GB" altLang="en-US" sz="2400" dirty="0"/>
              <a:t>  Prepare one example to share (you may wish to situate this within a specific GTCS element).</a:t>
            </a:r>
            <a:endParaRPr lang="en-US" altLang="en-US" sz="2400" b="1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8DC0B88-E1D3-D549-9FCA-6AC6511C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93DB63-0C3F-AD4A-9436-E956E4F2203C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alk design template">
  <a:themeElements>
    <a:clrScheme name="Chalk design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Chalk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hal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6622</TotalTime>
  <Words>426</Words>
  <Application>Microsoft Macintosh PowerPoint</Application>
  <PresentationFormat>On-screen Show (4:3)</PresentationFormat>
  <Paragraphs>125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Bernard MT Condensed</vt:lpstr>
      <vt:lpstr>Calibri</vt:lpstr>
      <vt:lpstr>Symbol</vt:lpstr>
      <vt:lpstr>Times New Roman</vt:lpstr>
      <vt:lpstr>Chalk design template</vt:lpstr>
      <vt:lpstr>      Supporting a Struggling Student/Probationer   Mentoring skills workshop 4  Dr Lorele Mackie – University of Stirling Julie Russell – Bridge of Allan Primary School   </vt:lpstr>
      <vt:lpstr>Mentoring Skills Workshops </vt:lpstr>
      <vt:lpstr>Supporting a Struggling Student/Probationer</vt:lpstr>
      <vt:lpstr>Who’s Who!</vt:lpstr>
      <vt:lpstr>Supporting a Struggling Student/Probationer</vt:lpstr>
      <vt:lpstr>Supporting a Struggling  Student/Probationer</vt:lpstr>
      <vt:lpstr>GTCS Professional Standards</vt:lpstr>
      <vt:lpstr>GTCS Professional Standards</vt:lpstr>
      <vt:lpstr>Expectations</vt:lpstr>
      <vt:lpstr>An Example from ITE…</vt:lpstr>
      <vt:lpstr>Supporting a Struggling  Student/Probationer</vt:lpstr>
      <vt:lpstr>Supporting a Struggling  Student/Probationer</vt:lpstr>
      <vt:lpstr>Supporting a Struggling  Student/Probationer </vt:lpstr>
      <vt:lpstr>PowerPoint Presentation</vt:lpstr>
    </vt:vector>
  </TitlesOfParts>
  <Company>UCSM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Child Matters  The Government’s vision for children’s services</dc:title>
  <dc:creator>kCunningham</dc:creator>
  <cp:lastModifiedBy>Microsoft Office User</cp:lastModifiedBy>
  <cp:revision>226</cp:revision>
  <cp:lastPrinted>2017-10-24T12:30:03Z</cp:lastPrinted>
  <dcterms:created xsi:type="dcterms:W3CDTF">2005-11-07T11:23:29Z</dcterms:created>
  <dcterms:modified xsi:type="dcterms:W3CDTF">2019-10-08T11:34:12Z</dcterms:modified>
</cp:coreProperties>
</file>