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1"/>
  </p:notesMasterIdLst>
  <p:handoutMasterIdLst>
    <p:handoutMasterId r:id="rId12"/>
  </p:handoutMasterIdLst>
  <p:sldIdLst>
    <p:sldId id="256" r:id="rId5"/>
    <p:sldId id="277" r:id="rId6"/>
    <p:sldId id="280" r:id="rId7"/>
    <p:sldId id="278" r:id="rId8"/>
    <p:sldId id="281" r:id="rId9"/>
    <p:sldId id="274" r:id="rId10"/>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a:defRPr sz="1200"/>
            </a:lvl1pPr>
          </a:lstStyle>
          <a:p>
            <a:fld id="{AE54B37E-FBED-4D21-B4A2-AC84C70E60D9}" type="datetimeFigureOut">
              <a:rPr lang="en-GB" smtClean="0"/>
              <a:t>19/06/2019</a:t>
            </a:fld>
            <a:endParaRPr lang="en-GB"/>
          </a:p>
        </p:txBody>
      </p:sp>
      <p:sp>
        <p:nvSpPr>
          <p:cNvPr id="4" name="Footer Placeholder 3"/>
          <p:cNvSpPr>
            <a:spLocks noGrp="1"/>
          </p:cNvSpPr>
          <p:nvPr>
            <p:ph type="ftr" sz="quarter" idx="2"/>
          </p:nvPr>
        </p:nvSpPr>
        <p:spPr>
          <a:xfrm>
            <a:off x="0" y="9428163"/>
            <a:ext cx="2887663"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3488" y="9428163"/>
            <a:ext cx="2887662" cy="496887"/>
          </a:xfrm>
          <a:prstGeom prst="rect">
            <a:avLst/>
          </a:prstGeom>
        </p:spPr>
        <p:txBody>
          <a:bodyPr vert="horz" lIns="91440" tIns="45720" rIns="91440" bIns="45720" rtlCol="0" anchor="b"/>
          <a:lstStyle>
            <a:lvl1pPr algn="r">
              <a:defRPr sz="1200"/>
            </a:lvl1pPr>
          </a:lstStyle>
          <a:p>
            <a:fld id="{7C7DF33A-928C-4ACD-9234-19173FEF555C}" type="slidenum">
              <a:rPr lang="en-GB" smtClean="0"/>
              <a:t>‹#›</a:t>
            </a:fld>
            <a:endParaRPr lang="en-GB"/>
          </a:p>
        </p:txBody>
      </p:sp>
    </p:spTree>
    <p:extLst>
      <p:ext uri="{BB962C8B-B14F-4D97-AF65-F5344CB8AC3E}">
        <p14:creationId xmlns:p14="http://schemas.microsoft.com/office/powerpoint/2010/main" val="2541407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3488" y="0"/>
            <a:ext cx="2887662" cy="496888"/>
          </a:xfrm>
          <a:prstGeom prst="rect">
            <a:avLst/>
          </a:prstGeom>
        </p:spPr>
        <p:txBody>
          <a:bodyPr vert="horz" lIns="91440" tIns="45720" rIns="91440" bIns="45720" rtlCol="0"/>
          <a:lstStyle>
            <a:lvl1pPr algn="r">
              <a:defRPr sz="1200"/>
            </a:lvl1pPr>
          </a:lstStyle>
          <a:p>
            <a:fld id="{BB770C41-D3E6-47FD-9D56-E7FA9DFEB92C}" type="datetimeFigureOut">
              <a:rPr lang="en-GB" smtClean="0"/>
              <a:t>19/06/2019</a:t>
            </a:fld>
            <a:endParaRPr lang="en-GB"/>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14875"/>
            <a:ext cx="5329238"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887663"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3488" y="9428163"/>
            <a:ext cx="2887662" cy="496887"/>
          </a:xfrm>
          <a:prstGeom prst="rect">
            <a:avLst/>
          </a:prstGeom>
        </p:spPr>
        <p:txBody>
          <a:bodyPr vert="horz" lIns="91440" tIns="45720" rIns="91440" bIns="45720" rtlCol="0" anchor="b"/>
          <a:lstStyle>
            <a:lvl1pPr algn="r">
              <a:defRPr sz="1200"/>
            </a:lvl1pPr>
          </a:lstStyle>
          <a:p>
            <a:fld id="{ECDC0F77-7F85-4005-BCA9-060E649FFDBD}" type="slidenum">
              <a:rPr lang="en-GB" smtClean="0"/>
              <a:t>‹#›</a:t>
            </a:fld>
            <a:endParaRPr lang="en-GB"/>
          </a:p>
        </p:txBody>
      </p:sp>
    </p:spTree>
    <p:extLst>
      <p:ext uri="{BB962C8B-B14F-4D97-AF65-F5344CB8AC3E}">
        <p14:creationId xmlns:p14="http://schemas.microsoft.com/office/powerpoint/2010/main" val="87848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33A6698-A424-4F66-97DA-662877D22FA9}" type="datetimeFigureOut">
              <a:rPr lang="en-GB" smtClean="0"/>
              <a:t>19/06/2019</a:t>
            </a:fld>
            <a:endParaRPr lang="en-GB"/>
          </a:p>
        </p:txBody>
      </p:sp>
      <p:sp>
        <p:nvSpPr>
          <p:cNvPr id="17" name="Footer Placeholder 16"/>
          <p:cNvSpPr>
            <a:spLocks noGrp="1"/>
          </p:cNvSpPr>
          <p:nvPr>
            <p:ph type="ftr" sz="quarter" idx="11"/>
          </p:nvPr>
        </p:nvSpPr>
        <p:spPr>
          <a:xfrm>
            <a:off x="5410200" y="4205288"/>
            <a:ext cx="1295400" cy="457200"/>
          </a:xfrm>
        </p:spPr>
        <p:txBody>
          <a:bodyPr/>
          <a:lstStyle/>
          <a:p>
            <a:endParaRPr lang="en-GB"/>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F4C92884-17FA-455F-BBFA-73E4BD0EAD3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3A6698-A424-4F66-97DA-662877D22FA9}" type="datetimeFigureOut">
              <a:rPr lang="en-GB" smtClean="0"/>
              <a:t>19/06/2019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C92884-17FA-455F-BBFA-73E4BD0EAD3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3A6698-A424-4F66-97DA-662877D22FA9}" type="datetimeFigureOut">
              <a:rPr lang="en-GB" smtClean="0"/>
              <a:t>19/06/2019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C92884-17FA-455F-BBFA-73E4BD0EAD3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3A6698-A424-4F66-97DA-662877D22FA9}" type="datetimeFigureOut">
              <a:rPr lang="en-GB" smtClean="0"/>
              <a:t>19/06/2019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C92884-17FA-455F-BBFA-73E4BD0EAD3D}"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33A6698-A424-4F66-97DA-662877D22FA9}" type="datetimeFigureOut">
              <a:rPr lang="en-GB" smtClean="0"/>
              <a:t>19/06/2019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4C92884-17FA-455F-BBFA-73E4BD0EAD3D}"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3A6698-A424-4F66-97DA-662877D22FA9}" type="datetimeFigureOut">
              <a:rPr lang="en-GB" smtClean="0"/>
              <a:t>19/06/2019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C92884-17FA-455F-BBFA-73E4BD0EAD3D}"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533A6698-A424-4F66-97DA-662877D22FA9}" type="datetimeFigureOut">
              <a:rPr lang="en-GB" smtClean="0"/>
              <a:t>19/06/2019</a:t>
            </a:fld>
            <a:endParaRPr lang="en-GB"/>
          </a:p>
        </p:txBody>
      </p:sp>
      <p:sp>
        <p:nvSpPr>
          <p:cNvPr id="27" name="Slide Number Placeholder 26"/>
          <p:cNvSpPr>
            <a:spLocks noGrp="1"/>
          </p:cNvSpPr>
          <p:nvPr>
            <p:ph type="sldNum" sz="quarter" idx="11"/>
          </p:nvPr>
        </p:nvSpPr>
        <p:spPr/>
        <p:txBody>
          <a:bodyPr rtlCol="0"/>
          <a:lstStyle/>
          <a:p>
            <a:fld id="{F4C92884-17FA-455F-BBFA-73E4BD0EAD3D}" type="slidenum">
              <a:rPr lang="en-GB" smtClean="0"/>
              <a:t>‹#›</a:t>
            </a:fld>
            <a:endParaRPr lang="en-GB"/>
          </a:p>
        </p:txBody>
      </p:sp>
      <p:sp>
        <p:nvSpPr>
          <p:cNvPr id="28" name="Footer Placeholder 27"/>
          <p:cNvSpPr>
            <a:spLocks noGrp="1"/>
          </p:cNvSpPr>
          <p:nvPr>
            <p:ph type="ftr" sz="quarter" idx="12"/>
          </p:nvPr>
        </p:nvSpPr>
        <p:spPr/>
        <p:txBody>
          <a:bodyPr rtlCol="0"/>
          <a:lstStyle/>
          <a:p>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33A6698-A424-4F66-97DA-662877D22FA9}" type="datetimeFigureOut">
              <a:rPr lang="en-GB" smtClean="0"/>
              <a:t>19/06/2019</a:t>
            </a:fld>
            <a:endParaRPr lang="en-GB"/>
          </a:p>
        </p:txBody>
      </p:sp>
      <p:sp>
        <p:nvSpPr>
          <p:cNvPr id="4" name="Footer Placeholder 3"/>
          <p:cNvSpPr>
            <a:spLocks noGrp="1"/>
          </p:cNvSpPr>
          <p:nvPr>
            <p:ph type="ftr" sz="quarter" idx="11"/>
          </p:nvPr>
        </p:nvSpPr>
        <p:spPr>
          <a:xfrm>
            <a:off x="5257800" y="612648"/>
            <a:ext cx="1325880" cy="457200"/>
          </a:xfrm>
        </p:spPr>
        <p:txBody>
          <a:bodyPr/>
          <a:lstStyle/>
          <a:p>
            <a:endParaRPr lang="en-GB"/>
          </a:p>
        </p:txBody>
      </p:sp>
      <p:sp>
        <p:nvSpPr>
          <p:cNvPr id="5" name="Slide Number Placeholder 4"/>
          <p:cNvSpPr>
            <a:spLocks noGrp="1"/>
          </p:cNvSpPr>
          <p:nvPr>
            <p:ph type="sldNum" sz="quarter" idx="12"/>
          </p:nvPr>
        </p:nvSpPr>
        <p:spPr>
          <a:xfrm>
            <a:off x="8174736" y="2272"/>
            <a:ext cx="762000" cy="365760"/>
          </a:xfrm>
        </p:spPr>
        <p:txBody>
          <a:bodyPr/>
          <a:lstStyle/>
          <a:p>
            <a:fld id="{F4C92884-17FA-455F-BBFA-73E4BD0EAD3D}"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A6698-A424-4F66-97DA-662877D22FA9}" type="datetimeFigureOut">
              <a:rPr lang="en-GB" smtClean="0"/>
              <a:t>19/06/2019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4C92884-17FA-455F-BBFA-73E4BD0EAD3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33A6698-A424-4F66-97DA-662877D22FA9}" type="datetimeFigureOut">
              <a:rPr lang="en-GB" smtClean="0"/>
              <a:t>19/06/2019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C92884-17FA-455F-BBFA-73E4BD0EAD3D}"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3A6698-A424-4F66-97DA-662877D22FA9}" type="datetimeFigureOut">
              <a:rPr lang="en-GB" smtClean="0"/>
              <a:t>19/06/2019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4C92884-17FA-455F-BBFA-73E4BD0EAD3D}"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33A6698-A424-4F66-97DA-662877D22FA9}" type="datetimeFigureOut">
              <a:rPr lang="en-GB" smtClean="0"/>
              <a:t>19/06/2019</a:t>
            </a:fld>
            <a:endParaRPr lang="en-GB"/>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GB"/>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4C92884-17FA-455F-BBFA-73E4BD0EAD3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2400" cy="1470025"/>
          </a:xfrm>
        </p:spPr>
        <p:txBody>
          <a:bodyPr>
            <a:normAutofit fontScale="90000"/>
          </a:bodyPr>
          <a:lstStyle/>
          <a:p>
            <a:pPr algn="ctr"/>
            <a:r>
              <a:rPr lang="en-US" dirty="0"/>
              <a:t>Forth Valley &amp; West Lothian</a:t>
            </a:r>
            <a:br>
              <a:rPr lang="en-US" dirty="0"/>
            </a:br>
            <a:r>
              <a:rPr lang="en-US" dirty="0"/>
              <a:t>Regional Improvement Collaborative </a:t>
            </a:r>
            <a:endParaRPr lang="en-GB" dirty="0"/>
          </a:p>
        </p:txBody>
      </p:sp>
      <p:sp>
        <p:nvSpPr>
          <p:cNvPr id="3" name="Subtitle 2"/>
          <p:cNvSpPr>
            <a:spLocks noGrp="1"/>
          </p:cNvSpPr>
          <p:nvPr>
            <p:ph type="subTitle" idx="1"/>
          </p:nvPr>
        </p:nvSpPr>
        <p:spPr>
          <a:xfrm>
            <a:off x="457200" y="3899938"/>
            <a:ext cx="4953000" cy="2265366"/>
          </a:xfrm>
        </p:spPr>
        <p:txBody>
          <a:bodyPr>
            <a:normAutofit fontScale="92500" lnSpcReduction="10000"/>
          </a:bodyPr>
          <a:lstStyle/>
          <a:p>
            <a:r>
              <a:rPr lang="en-GB" sz="3200" dirty="0" smtClean="0">
                <a:solidFill>
                  <a:schemeClr val="tx1"/>
                </a:solidFill>
                <a:latin typeface="Calibri" panose="020F0502020204030204" pitchFamily="34" charset="0"/>
              </a:rPr>
              <a:t>       </a:t>
            </a:r>
          </a:p>
          <a:p>
            <a:r>
              <a:rPr lang="en-GB" sz="3200" dirty="0">
                <a:solidFill>
                  <a:schemeClr val="tx1"/>
                </a:solidFill>
                <a:latin typeface="Calibri" panose="020F0502020204030204" pitchFamily="34" charset="0"/>
              </a:rPr>
              <a:t> </a:t>
            </a:r>
            <a:r>
              <a:rPr lang="en-GB" sz="3200" dirty="0" smtClean="0">
                <a:solidFill>
                  <a:schemeClr val="tx1"/>
                </a:solidFill>
                <a:latin typeface="Calibri" panose="020F0502020204030204" pitchFamily="34" charset="0"/>
              </a:rPr>
              <a:t>        </a:t>
            </a:r>
            <a:r>
              <a:rPr lang="en-GB" sz="4300" dirty="0" smtClean="0">
                <a:solidFill>
                  <a:schemeClr val="tx1"/>
                </a:solidFill>
                <a:latin typeface="Calibri" panose="020F0502020204030204" pitchFamily="34" charset="0"/>
              </a:rPr>
              <a:t>ELC Workshop</a:t>
            </a:r>
          </a:p>
          <a:p>
            <a:endParaRPr lang="en-GB" sz="4300" dirty="0" smtClean="0">
              <a:solidFill>
                <a:schemeClr val="tx1"/>
              </a:solidFill>
              <a:latin typeface="Calibri" panose="020F0502020204030204" pitchFamily="34" charset="0"/>
            </a:endParaRPr>
          </a:p>
          <a:p>
            <a:r>
              <a:rPr lang="en-GB" sz="4300" dirty="0" smtClean="0">
                <a:solidFill>
                  <a:schemeClr val="tx1"/>
                </a:solidFill>
                <a:latin typeface="Calibri" panose="020F0502020204030204" pitchFamily="34" charset="0"/>
              </a:rPr>
              <a:t>         May 2019</a:t>
            </a:r>
            <a:endParaRPr lang="en-GB" sz="4300" dirty="0">
              <a:solidFill>
                <a:schemeClr val="tx1"/>
              </a:solidFill>
              <a:latin typeface="Calibri" panose="020F0502020204030204" pitchFamily="34"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5580112" y="4365104"/>
            <a:ext cx="2592288" cy="2304256"/>
          </a:xfrm>
          <a:prstGeom prst="rect">
            <a:avLst/>
          </a:prstGeom>
          <a:noFill/>
        </p:spPr>
      </p:pic>
    </p:spTree>
    <p:extLst>
      <p:ext uri="{BB962C8B-B14F-4D97-AF65-F5344CB8AC3E}">
        <p14:creationId xmlns:p14="http://schemas.microsoft.com/office/powerpoint/2010/main" val="598361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t>ELC</a:t>
            </a:r>
            <a:endParaRPr lang="en-GB" sz="3600" b="1" dirty="0"/>
          </a:p>
        </p:txBody>
      </p:sp>
      <p:sp>
        <p:nvSpPr>
          <p:cNvPr id="3" name="Content Placeholder 2"/>
          <p:cNvSpPr>
            <a:spLocks noGrp="1"/>
          </p:cNvSpPr>
          <p:nvPr>
            <p:ph idx="1"/>
          </p:nvPr>
        </p:nvSpPr>
        <p:spPr/>
        <p:txBody>
          <a:bodyPr>
            <a:normAutofit/>
          </a:bodyPr>
          <a:lstStyle/>
          <a:p>
            <a:pPr marL="109728" indent="0">
              <a:buNone/>
            </a:pPr>
            <a:r>
              <a:rPr lang="en-GB" sz="2200" dirty="0" smtClean="0">
                <a:latin typeface="Calibri" panose="020F0502020204030204" pitchFamily="34" charset="0"/>
              </a:rPr>
              <a:t>AIM -</a:t>
            </a:r>
          </a:p>
          <a:p>
            <a:pPr marL="109728" indent="0">
              <a:buNone/>
            </a:pPr>
            <a:r>
              <a:rPr lang="en-GB" sz="2200" dirty="0" smtClean="0">
                <a:latin typeface="Calibri" panose="020F0502020204030204" pitchFamily="34" charset="0"/>
              </a:rPr>
              <a:t>By the end of 2020, 100% of 2-3 year old children will experience good or very good quality ELC in establishments in the RIC.</a:t>
            </a:r>
          </a:p>
          <a:p>
            <a:pPr marL="109728" indent="0">
              <a:buNone/>
            </a:pPr>
            <a:endParaRPr lang="en-GB" sz="2200" dirty="0" smtClean="0">
              <a:latin typeface="Calibri" panose="020F0502020204030204" pitchFamily="34" charset="0"/>
            </a:endParaRPr>
          </a:p>
          <a:p>
            <a:pPr marL="109728" indent="0">
              <a:buNone/>
            </a:pPr>
            <a:r>
              <a:rPr lang="en-GB" sz="2200" dirty="0">
                <a:latin typeface="Calibri" panose="020F0502020204030204" pitchFamily="34" charset="0"/>
              </a:rPr>
              <a:t>The aim </a:t>
            </a:r>
            <a:r>
              <a:rPr lang="en-GB" sz="2200" dirty="0" smtClean="0">
                <a:latin typeface="Calibri" panose="020F0502020204030204" pitchFamily="34" charset="0"/>
              </a:rPr>
              <a:t>supports </a:t>
            </a:r>
            <a:r>
              <a:rPr lang="en-GB" sz="2200" dirty="0">
                <a:latin typeface="Calibri" panose="020F0502020204030204" pitchFamily="34" charset="0"/>
              </a:rPr>
              <a:t>the overarching aim of the RIC as our belief is that high quality early learning and childcare is key to raising attainment and achieving equity.  The Blueprint for the Expansion of Early Learning and Childcare puts quality at the heart of delivery and each authority in the Forth Valley and West Lothian Collaborative is currently undertaking work to improve practitioner professionalism and to raise standards across ELC settings.</a:t>
            </a:r>
          </a:p>
          <a:p>
            <a:pPr marL="109728" indent="0">
              <a:buNone/>
            </a:pPr>
            <a:endParaRPr lang="en-GB" dirty="0"/>
          </a:p>
          <a:p>
            <a:pPr marL="109728" indent="0">
              <a:buNone/>
            </a:pPr>
            <a:endParaRPr lang="en-GB" sz="2000" dirty="0" smtClean="0"/>
          </a:p>
        </p:txBody>
      </p:sp>
    </p:spTree>
    <p:extLst>
      <p:ext uri="{BB962C8B-B14F-4D97-AF65-F5344CB8AC3E}">
        <p14:creationId xmlns:p14="http://schemas.microsoft.com/office/powerpoint/2010/main" val="676876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8229600" cy="5449792"/>
          </a:xfrm>
        </p:spPr>
        <p:txBody>
          <a:bodyPr>
            <a:normAutofit fontScale="25000" lnSpcReduction="20000"/>
          </a:bodyPr>
          <a:lstStyle/>
          <a:p>
            <a:pPr marL="109728" indent="0">
              <a:buNone/>
            </a:pPr>
            <a:r>
              <a:rPr lang="en-GB" sz="8000" dirty="0">
                <a:latin typeface="Calibri" panose="020F0502020204030204" pitchFamily="34" charset="0"/>
              </a:rPr>
              <a:t>For an establishments to have good or very quality childcare they should demonstrate 3 out of 4 key quality indicators (or process measures) at 90% or above -</a:t>
            </a:r>
          </a:p>
          <a:p>
            <a:pPr marL="109728" indent="0">
              <a:buNone/>
            </a:pPr>
            <a:r>
              <a:rPr lang="en-GB" sz="8000" dirty="0">
                <a:latin typeface="Calibri" panose="020F0502020204030204" pitchFamily="34" charset="0"/>
              </a:rPr>
              <a:t> </a:t>
            </a:r>
          </a:p>
          <a:p>
            <a:pPr marL="109728" indent="0">
              <a:buNone/>
            </a:pPr>
            <a:r>
              <a:rPr lang="en-GB" sz="8000" dirty="0" smtClean="0">
                <a:latin typeface="Calibri" panose="020F0502020204030204" pitchFamily="34" charset="0"/>
              </a:rPr>
              <a:t>Each </a:t>
            </a:r>
            <a:r>
              <a:rPr lang="en-GB" sz="8000" dirty="0">
                <a:latin typeface="Calibri" panose="020F0502020204030204" pitchFamily="34" charset="0"/>
              </a:rPr>
              <a:t>establishment will have an improvement plan </a:t>
            </a:r>
            <a:r>
              <a:rPr lang="en-GB" sz="8000" dirty="0" smtClean="0">
                <a:latin typeface="Calibri" panose="020F0502020204030204" pitchFamily="34" charset="0"/>
              </a:rPr>
              <a:t>with key </a:t>
            </a:r>
            <a:r>
              <a:rPr lang="en-GB" sz="8000" dirty="0">
                <a:latin typeface="Calibri" panose="020F0502020204030204" pitchFamily="34" charset="0"/>
              </a:rPr>
              <a:t>relevant priorities visible in their setting, using data over time, to inform progress on changes and evidence improvements.</a:t>
            </a:r>
          </a:p>
          <a:p>
            <a:pPr marL="109728" indent="0">
              <a:buNone/>
            </a:pPr>
            <a:r>
              <a:rPr lang="en-GB" sz="8000" dirty="0">
                <a:latin typeface="Calibri" panose="020F0502020204030204" pitchFamily="34" charset="0"/>
              </a:rPr>
              <a:t> </a:t>
            </a:r>
            <a:endParaRPr lang="en-GB" sz="8000" dirty="0" smtClean="0">
              <a:latin typeface="Calibri" panose="020F0502020204030204" pitchFamily="34" charset="0"/>
            </a:endParaRPr>
          </a:p>
          <a:p>
            <a:pPr marL="109728" indent="0">
              <a:buNone/>
            </a:pPr>
            <a:endParaRPr lang="en-GB" sz="8000" dirty="0" smtClean="0">
              <a:latin typeface="Calibri" panose="020F0502020204030204" pitchFamily="34" charset="0"/>
            </a:endParaRPr>
          </a:p>
          <a:p>
            <a:pPr marL="109728" indent="0">
              <a:buNone/>
            </a:pPr>
            <a:r>
              <a:rPr lang="en-GB" sz="8000" dirty="0" smtClean="0">
                <a:latin typeface="Calibri" panose="020F0502020204030204" pitchFamily="34" charset="0"/>
              </a:rPr>
              <a:t>100</a:t>
            </a:r>
            <a:r>
              <a:rPr lang="en-GB" sz="8000" dirty="0">
                <a:latin typeface="Calibri" panose="020F0502020204030204" pitchFamily="34" charset="0"/>
              </a:rPr>
              <a:t>% of practitioners will report a high degree of confidence and knowledge in national practice guidelines.</a:t>
            </a:r>
          </a:p>
          <a:p>
            <a:endParaRPr lang="en-GB" sz="8000" dirty="0" smtClean="0">
              <a:latin typeface="Calibri" panose="020F0502020204030204" pitchFamily="34" charset="0"/>
            </a:endParaRPr>
          </a:p>
          <a:p>
            <a:endParaRPr lang="en-GB" sz="8000" dirty="0">
              <a:latin typeface="Calibri" panose="020F0502020204030204" pitchFamily="34" charset="0"/>
            </a:endParaRPr>
          </a:p>
          <a:p>
            <a:pPr marL="109728" indent="0">
              <a:buNone/>
            </a:pPr>
            <a:r>
              <a:rPr lang="en-GB" sz="8000" dirty="0" smtClean="0">
                <a:latin typeface="Calibri" panose="020F0502020204030204" pitchFamily="34" charset="0"/>
              </a:rPr>
              <a:t>Practitioners </a:t>
            </a:r>
            <a:r>
              <a:rPr lang="en-GB" sz="8000" dirty="0">
                <a:latin typeface="Calibri" panose="020F0502020204030204" pitchFamily="34" charset="0"/>
              </a:rPr>
              <a:t>will have a quality and meaningful conversation about 100% of children, with their parents, on a monthly basis around their child’s progress.  Quality examples to be included as an appendix.</a:t>
            </a:r>
          </a:p>
          <a:p>
            <a:endParaRPr lang="en-GB" sz="8000" dirty="0" smtClean="0">
              <a:latin typeface="Calibri" panose="020F0502020204030204" pitchFamily="34" charset="0"/>
            </a:endParaRPr>
          </a:p>
          <a:p>
            <a:endParaRPr lang="en-GB" sz="8000" dirty="0">
              <a:latin typeface="Calibri" panose="020F0502020204030204" pitchFamily="34" charset="0"/>
            </a:endParaRPr>
          </a:p>
          <a:p>
            <a:pPr marL="109728" indent="0">
              <a:buNone/>
            </a:pPr>
            <a:r>
              <a:rPr lang="en-GB" sz="8000" dirty="0" smtClean="0">
                <a:latin typeface="Calibri" panose="020F0502020204030204" pitchFamily="34" charset="0"/>
              </a:rPr>
              <a:t>100</a:t>
            </a:r>
            <a:r>
              <a:rPr lang="en-GB" sz="8000" dirty="0">
                <a:latin typeface="Calibri" panose="020F0502020204030204" pitchFamily="34" charset="0"/>
              </a:rPr>
              <a:t>% of children will be happy, engaged and achieving as evidenced by 4 or 5 on both the wellbeing and involvement on the Leuven Scale.</a:t>
            </a:r>
          </a:p>
          <a:p>
            <a:pPr marL="109728" indent="0">
              <a:buNone/>
            </a:pPr>
            <a:r>
              <a:rPr lang="en-GB" sz="8000" dirty="0">
                <a:latin typeface="Calibri" panose="020F0502020204030204" pitchFamily="34" charset="0"/>
              </a:rPr>
              <a:t> </a:t>
            </a:r>
          </a:p>
          <a:p>
            <a:pPr marL="109728" indent="0">
              <a:buNone/>
            </a:pPr>
            <a:endParaRPr lang="en-GB" dirty="0"/>
          </a:p>
        </p:txBody>
      </p:sp>
    </p:spTree>
    <p:extLst>
      <p:ext uri="{BB962C8B-B14F-4D97-AF65-F5344CB8AC3E}">
        <p14:creationId xmlns:p14="http://schemas.microsoft.com/office/powerpoint/2010/main" val="799001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5305776"/>
          </a:xfrm>
        </p:spPr>
        <p:txBody>
          <a:bodyPr>
            <a:normAutofit fontScale="92500" lnSpcReduction="20000"/>
          </a:bodyPr>
          <a:lstStyle/>
          <a:p>
            <a:pPr marL="109728" indent="0">
              <a:buNone/>
            </a:pPr>
            <a:r>
              <a:rPr lang="en-GB" sz="2400" dirty="0">
                <a:latin typeface="Calibri" panose="020F0502020204030204" pitchFamily="34" charset="0"/>
              </a:rPr>
              <a:t>A range of example change ideas have also been identified which may be helpful to support the main drivers, these are -</a:t>
            </a:r>
          </a:p>
          <a:p>
            <a:endParaRPr lang="en-GB" sz="2400" dirty="0">
              <a:latin typeface="Calibri" panose="020F0502020204030204" pitchFamily="34" charset="0"/>
            </a:endParaRPr>
          </a:p>
          <a:p>
            <a:pPr marL="109728" lvl="0" indent="0">
              <a:buNone/>
            </a:pPr>
            <a:r>
              <a:rPr lang="en-GB" sz="2400" dirty="0">
                <a:latin typeface="Calibri" panose="020F0502020204030204" pitchFamily="34" charset="0"/>
              </a:rPr>
              <a:t>Regular training in national practice guidance for ELC</a:t>
            </a:r>
          </a:p>
          <a:p>
            <a:pPr marL="109728" lvl="0" indent="0">
              <a:buNone/>
            </a:pPr>
            <a:r>
              <a:rPr lang="en-GB" sz="2400" dirty="0">
                <a:latin typeface="Calibri" panose="020F0502020204030204" pitchFamily="34" charset="0"/>
              </a:rPr>
              <a:t>Access to leadership and coaching support</a:t>
            </a:r>
          </a:p>
          <a:p>
            <a:pPr marL="109728" lvl="0" indent="0">
              <a:buNone/>
            </a:pPr>
            <a:r>
              <a:rPr lang="en-GB" sz="2400" dirty="0">
                <a:latin typeface="Calibri" panose="020F0502020204030204" pitchFamily="34" charset="0"/>
              </a:rPr>
              <a:t>Support settings in revisiting self-evaluation</a:t>
            </a:r>
          </a:p>
          <a:p>
            <a:pPr marL="109728" lvl="0" indent="0">
              <a:buNone/>
            </a:pPr>
            <a:r>
              <a:rPr lang="en-GB" sz="2400" dirty="0">
                <a:latin typeface="Calibri" panose="020F0502020204030204" pitchFamily="34" charset="0"/>
              </a:rPr>
              <a:t>Establish links with regional training providers</a:t>
            </a:r>
          </a:p>
          <a:p>
            <a:pPr marL="109728" lvl="0" indent="0">
              <a:buNone/>
            </a:pPr>
            <a:r>
              <a:rPr lang="en-GB" sz="2400" dirty="0">
                <a:latin typeface="Calibri" panose="020F0502020204030204" pitchFamily="34" charset="0"/>
              </a:rPr>
              <a:t>Share CLPL activities across the RIC  </a:t>
            </a:r>
          </a:p>
          <a:p>
            <a:pPr marL="109728" lvl="0" indent="0">
              <a:buNone/>
            </a:pPr>
            <a:r>
              <a:rPr lang="en-GB" sz="2400" dirty="0">
                <a:latin typeface="Calibri" panose="020F0502020204030204" pitchFamily="34" charset="0"/>
              </a:rPr>
              <a:t>Parental engagement opportunities</a:t>
            </a:r>
          </a:p>
          <a:p>
            <a:pPr marL="109728" lvl="0" indent="0">
              <a:buNone/>
            </a:pPr>
            <a:r>
              <a:rPr lang="en-GB" sz="2400" dirty="0">
                <a:latin typeface="Calibri" panose="020F0502020204030204" pitchFamily="34" charset="0"/>
              </a:rPr>
              <a:t>Access to multi-agency partner knowledge to support children's progress</a:t>
            </a:r>
          </a:p>
          <a:p>
            <a:pPr marL="109728" lvl="0" indent="0">
              <a:buNone/>
            </a:pPr>
            <a:r>
              <a:rPr lang="en-GB" sz="2400" dirty="0">
                <a:latin typeface="Calibri" panose="020F0502020204030204" pitchFamily="34" charset="0"/>
              </a:rPr>
              <a:t>Promote use of outdoor areas for a variety of activities</a:t>
            </a:r>
          </a:p>
          <a:p>
            <a:pPr marL="109728" lvl="0" indent="0">
              <a:buNone/>
            </a:pPr>
            <a:r>
              <a:rPr lang="en-GB" sz="2400" dirty="0">
                <a:latin typeface="Calibri" panose="020F0502020204030204" pitchFamily="34" charset="0"/>
              </a:rPr>
              <a:t>Opportunities for children's voice in all aspects of provision</a:t>
            </a:r>
          </a:p>
          <a:p>
            <a:pPr marL="109728" lvl="0" indent="0">
              <a:buNone/>
            </a:pPr>
            <a:r>
              <a:rPr lang="en-GB" sz="2400" dirty="0">
                <a:latin typeface="Calibri" panose="020F0502020204030204" pitchFamily="34" charset="0"/>
              </a:rPr>
              <a:t>Develop a localised Q&amp;A framework</a:t>
            </a:r>
          </a:p>
          <a:p>
            <a:pPr marL="109728" lvl="0" indent="0">
              <a:buNone/>
            </a:pPr>
            <a:r>
              <a:rPr lang="en-GB" sz="2400" dirty="0">
                <a:latin typeface="Calibri" panose="020F0502020204030204" pitchFamily="34" charset="0"/>
              </a:rPr>
              <a:t>Use agreed and consistent tracking tools across key aspects of development  </a:t>
            </a:r>
          </a:p>
          <a:p>
            <a:endParaRPr lang="en-GB" dirty="0"/>
          </a:p>
          <a:p>
            <a:endParaRPr lang="en-GB" dirty="0"/>
          </a:p>
          <a:p>
            <a:endParaRPr lang="en-GB" dirty="0"/>
          </a:p>
        </p:txBody>
      </p:sp>
    </p:spTree>
    <p:extLst>
      <p:ext uri="{BB962C8B-B14F-4D97-AF65-F5344CB8AC3E}">
        <p14:creationId xmlns:p14="http://schemas.microsoft.com/office/powerpoint/2010/main" val="1183243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Calibri" panose="020F0502020204030204" pitchFamily="34" charset="0"/>
              </a:rPr>
              <a:t>Sharing Good Practice</a:t>
            </a:r>
            <a:endParaRPr lang="en-GB" dirty="0">
              <a:latin typeface="Calibri" panose="020F0502020204030204" pitchFamily="34" charset="0"/>
            </a:endParaRPr>
          </a:p>
        </p:txBody>
      </p:sp>
      <p:sp>
        <p:nvSpPr>
          <p:cNvPr id="3" name="Content Placeholder 2"/>
          <p:cNvSpPr>
            <a:spLocks noGrp="1"/>
          </p:cNvSpPr>
          <p:nvPr>
            <p:ph idx="1"/>
          </p:nvPr>
        </p:nvSpPr>
        <p:spPr/>
        <p:txBody>
          <a:bodyPr>
            <a:normAutofit/>
          </a:bodyPr>
          <a:lstStyle/>
          <a:p>
            <a:pPr marL="109728" indent="0">
              <a:buNone/>
            </a:pPr>
            <a:r>
              <a:rPr lang="en-GB" sz="2000" dirty="0">
                <a:latin typeface="Calibri" panose="020F0502020204030204" pitchFamily="34" charset="0"/>
              </a:rPr>
              <a:t>CENTRE OF INNOVATION - Building the Ambition at </a:t>
            </a:r>
            <a:r>
              <a:rPr lang="en-GB" sz="2000" dirty="0" err="1">
                <a:latin typeface="Calibri" panose="020F0502020204030204" pitchFamily="34" charset="0"/>
              </a:rPr>
              <a:t>Bowhouse</a:t>
            </a:r>
            <a:r>
              <a:rPr lang="en-GB" sz="2000" dirty="0">
                <a:latin typeface="Calibri" panose="020F0502020204030204" pitchFamily="34" charset="0"/>
              </a:rPr>
              <a:t> Early Learning and Childcare </a:t>
            </a:r>
            <a:r>
              <a:rPr lang="en-GB" sz="2000" dirty="0" smtClean="0">
                <a:latin typeface="Calibri" panose="020F0502020204030204" pitchFamily="34" charset="0"/>
              </a:rPr>
              <a:t>Centre in </a:t>
            </a:r>
            <a:r>
              <a:rPr lang="en-GB" sz="2000" dirty="0">
                <a:latin typeface="Calibri" panose="020F0502020204030204" pitchFamily="34" charset="0"/>
              </a:rPr>
              <a:t>Falkirk</a:t>
            </a:r>
          </a:p>
          <a:p>
            <a:pPr marL="109728" indent="0">
              <a:buNone/>
            </a:pPr>
            <a:r>
              <a:rPr lang="en-GB" sz="2000" dirty="0">
                <a:latin typeface="Calibri" panose="020F0502020204030204" pitchFamily="34" charset="0"/>
              </a:rPr>
              <a:t> </a:t>
            </a:r>
            <a:endParaRPr lang="en-GB" sz="2000" dirty="0" smtClean="0">
              <a:latin typeface="Calibri" panose="020F0502020204030204" pitchFamily="34" charset="0"/>
            </a:endParaRPr>
          </a:p>
          <a:p>
            <a:pPr marL="109728" indent="0">
              <a:buNone/>
            </a:pPr>
            <a:r>
              <a:rPr lang="en-GB" sz="2000" dirty="0" smtClean="0">
                <a:latin typeface="Calibri" panose="020F0502020204030204" pitchFamily="34" charset="0"/>
              </a:rPr>
              <a:t>CENTRE </a:t>
            </a:r>
            <a:r>
              <a:rPr lang="en-GB" sz="2000" dirty="0">
                <a:latin typeface="Calibri" panose="020F0502020204030204" pitchFamily="34" charset="0"/>
              </a:rPr>
              <a:t>OF INNOVATION - 'Wee Scones Cafe' at </a:t>
            </a:r>
            <a:r>
              <a:rPr lang="en-GB" sz="2000" dirty="0" err="1">
                <a:latin typeface="Calibri" panose="020F0502020204030204" pitchFamily="34" charset="0"/>
              </a:rPr>
              <a:t>Menstrie</a:t>
            </a:r>
            <a:r>
              <a:rPr lang="en-GB" sz="2000" dirty="0">
                <a:latin typeface="Calibri" panose="020F0502020204030204" pitchFamily="34" charset="0"/>
              </a:rPr>
              <a:t> Nursery Class in Clackmannanshire</a:t>
            </a:r>
            <a:br>
              <a:rPr lang="en-GB" sz="2000" dirty="0">
                <a:latin typeface="Calibri" panose="020F0502020204030204" pitchFamily="34" charset="0"/>
              </a:rPr>
            </a:br>
            <a:r>
              <a:rPr lang="en-GB" sz="2000" dirty="0">
                <a:latin typeface="Calibri" panose="020F0502020204030204" pitchFamily="34" charset="0"/>
              </a:rPr>
              <a:t/>
            </a:r>
            <a:br>
              <a:rPr lang="en-GB" sz="2000" dirty="0">
                <a:latin typeface="Calibri" panose="020F0502020204030204" pitchFamily="34" charset="0"/>
              </a:rPr>
            </a:br>
            <a:r>
              <a:rPr lang="en-GB" sz="2000" dirty="0">
                <a:latin typeface="Calibri" panose="020F0502020204030204" pitchFamily="34" charset="0"/>
              </a:rPr>
              <a:t>Literacy - led by Stirling </a:t>
            </a:r>
            <a:r>
              <a:rPr lang="en-GB" sz="2000" dirty="0" smtClean="0">
                <a:latin typeface="Calibri" panose="020F0502020204030204" pitchFamily="34" charset="0"/>
              </a:rPr>
              <a:t>Council</a:t>
            </a:r>
            <a:endParaRPr lang="en-GB" sz="2000" dirty="0">
              <a:latin typeface="Calibri" panose="020F0502020204030204" pitchFamily="34" charset="0"/>
            </a:endParaRPr>
          </a:p>
          <a:p>
            <a:r>
              <a:rPr lang="en-GB" sz="2000" dirty="0">
                <a:latin typeface="Calibri" panose="020F0502020204030204" pitchFamily="34" charset="0"/>
              </a:rPr>
              <a:t>Language is fun Together (LIFT) and the development of a self-evaluation tool to support this work</a:t>
            </a:r>
          </a:p>
          <a:p>
            <a:r>
              <a:rPr lang="en-GB" sz="2000" dirty="0">
                <a:latin typeface="Calibri" panose="020F0502020204030204" pitchFamily="34" charset="0"/>
              </a:rPr>
              <a:t>Bedtime Story initiative at Croftamie Nursery</a:t>
            </a:r>
          </a:p>
          <a:p>
            <a:r>
              <a:rPr lang="en-GB" sz="2000" dirty="0">
                <a:latin typeface="Calibri" panose="020F0502020204030204" pitchFamily="34" charset="0"/>
              </a:rPr>
              <a:t>Phonological Awareness </a:t>
            </a:r>
            <a:r>
              <a:rPr lang="en-GB" sz="2000" dirty="0" smtClean="0">
                <a:latin typeface="Calibri" panose="020F0502020204030204" pitchFamily="34" charset="0"/>
              </a:rPr>
              <a:t>Programme</a:t>
            </a:r>
          </a:p>
          <a:p>
            <a:pPr marL="109728" indent="0">
              <a:buNone/>
            </a:pPr>
            <a:endParaRPr lang="en-GB" sz="2000" dirty="0">
              <a:latin typeface="Calibri" panose="020F0502020204030204" pitchFamily="34" charset="0"/>
            </a:endParaRPr>
          </a:p>
          <a:p>
            <a:pPr marL="109728" indent="0">
              <a:buNone/>
            </a:pPr>
            <a:r>
              <a:rPr lang="en-GB" sz="2000" dirty="0">
                <a:latin typeface="Calibri" panose="020F0502020204030204" pitchFamily="34" charset="0"/>
              </a:rPr>
              <a:t>It’s a Good Time to be Two - led by West Lothian Council </a:t>
            </a:r>
          </a:p>
          <a:p>
            <a:pPr marL="109728" indent="0">
              <a:buNone/>
            </a:pPr>
            <a:endParaRPr lang="en-GB" dirty="0"/>
          </a:p>
        </p:txBody>
      </p:sp>
    </p:spTree>
    <p:extLst>
      <p:ext uri="{BB962C8B-B14F-4D97-AF65-F5344CB8AC3E}">
        <p14:creationId xmlns:p14="http://schemas.microsoft.com/office/powerpoint/2010/main" val="4093588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t>Forth Valley &amp; West Lothian RIC</a:t>
            </a:r>
            <a:endParaRPr lang="en-GB" sz="3600" b="1"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79205" y="2420888"/>
            <a:ext cx="3354736"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84140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4D81165FA4B8548AA26A19C40F7A2F1" ma:contentTypeVersion="5" ma:contentTypeDescription="Create a new document." ma:contentTypeScope="" ma:versionID="38c4a4785206c1e03cc361023e429855">
  <xsd:schema xmlns:xsd="http://www.w3.org/2001/XMLSchema" xmlns:xs="http://www.w3.org/2001/XMLSchema" xmlns:p="http://schemas.microsoft.com/office/2006/metadata/properties" xmlns:ns2="f861b71c-a0e3-4904-a972-6aea51e5d507" targetNamespace="http://schemas.microsoft.com/office/2006/metadata/properties" ma:root="true" ma:fieldsID="5b78cf1cf1cb25ab9e0e91049ca3a2d1" ns2:_="">
    <xsd:import namespace="f861b71c-a0e3-4904-a972-6aea51e5d50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61b71c-a0e3-4904-a972-6aea51e5d5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44E3F0-8291-4D74-8079-DCE02648A4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61b71c-a0e3-4904-a972-6aea51e5d5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23EEE1-48A6-4281-83F6-717A2D67B870}">
  <ds:schemaRefs>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elements/1.1/"/>
    <ds:schemaRef ds:uri="http://purl.org/dc/dcmitype/"/>
    <ds:schemaRef ds:uri="f861b71c-a0e3-4904-a972-6aea51e5d507"/>
    <ds:schemaRef ds:uri="http://www.w3.org/XML/1998/namespace"/>
  </ds:schemaRefs>
</ds:datastoreItem>
</file>

<file path=customXml/itemProps3.xml><?xml version="1.0" encoding="utf-8"?>
<ds:datastoreItem xmlns:ds="http://schemas.openxmlformats.org/officeDocument/2006/customXml" ds:itemID="{0B1ED384-D685-4FAF-94DD-A8BED6B25F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Urban</Template>
  <TotalTime>1186</TotalTime>
  <Words>272</Words>
  <Application>Microsoft Office PowerPoint</Application>
  <PresentationFormat>On-screen Show (4:3)</PresentationFormat>
  <Paragraphs>47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Georgia</vt:lpstr>
      <vt:lpstr>Trebuchet MS</vt:lpstr>
      <vt:lpstr>Wingdings 2</vt:lpstr>
      <vt:lpstr>Urban</vt:lpstr>
      <vt:lpstr>Forth Valley &amp; West Lothian Regional Improvement Collaborative </vt:lpstr>
      <vt:lpstr>ELC</vt:lpstr>
      <vt:lpstr>PowerPoint Presentation</vt:lpstr>
      <vt:lpstr>PowerPoint Presentation</vt:lpstr>
      <vt:lpstr>Sharing Good Practice</vt:lpstr>
      <vt:lpstr>Forth Valley &amp; West Lothian RIC</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 Procurement</dc:title>
  <dc:creator>Administrator</dc:creator>
  <cp:lastModifiedBy>Malcolm Wilson</cp:lastModifiedBy>
  <cp:revision>64</cp:revision>
  <cp:lastPrinted>2017-09-05T08:05:13Z</cp:lastPrinted>
  <dcterms:created xsi:type="dcterms:W3CDTF">2017-09-04T12:33:11Z</dcterms:created>
  <dcterms:modified xsi:type="dcterms:W3CDTF">2019-06-19T09:00:17Z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0x010100D4D81165FA4B8548AA26A19C40F7A2F1</vt:lpwstr>
  </property>
</Properties>
</file>