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4" r:id="rId9"/>
    <p:sldId id="266" r:id="rId10"/>
    <p:sldId id="269" r:id="rId11"/>
    <p:sldId id="278" r:id="rId12"/>
    <p:sldId id="283" r:id="rId13"/>
  </p:sldIdLst>
  <p:sldSz cx="19021425" cy="10699750"/>
  <p:notesSz cx="75565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4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0C7"/>
    <a:srgbClr val="622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19"/>
  </p:normalViewPr>
  <p:slideViewPr>
    <p:cSldViewPr>
      <p:cViewPr varScale="1">
        <p:scale>
          <a:sx n="53" d="100"/>
          <a:sy n="53" d="100"/>
        </p:scale>
        <p:origin x="156" y="558"/>
      </p:cViewPr>
      <p:guideLst>
        <p:guide orient="horz" pos="2880"/>
        <p:guide pos="54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7804" y="3316923"/>
            <a:ext cx="161817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5619" y="5991861"/>
            <a:ext cx="133261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1878" y="2460949"/>
            <a:ext cx="82812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04273" y="2460949"/>
            <a:ext cx="82812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1873" y="427996"/>
            <a:ext cx="171336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1873" y="2460949"/>
            <a:ext cx="171336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72719" y="9950775"/>
            <a:ext cx="60919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1878" y="9950775"/>
            <a:ext cx="43786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706944" y="9950775"/>
            <a:ext cx="43786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76">
        <a:defRPr>
          <a:latin typeface="+mn-lt"/>
          <a:ea typeface="+mn-ea"/>
          <a:cs typeface="+mn-cs"/>
        </a:defRPr>
      </a:lvl2pPr>
      <a:lvl3pPr marL="914554">
        <a:defRPr>
          <a:latin typeface="+mn-lt"/>
          <a:ea typeface="+mn-ea"/>
          <a:cs typeface="+mn-cs"/>
        </a:defRPr>
      </a:lvl3pPr>
      <a:lvl4pPr marL="1371830">
        <a:defRPr>
          <a:latin typeface="+mn-lt"/>
          <a:ea typeface="+mn-ea"/>
          <a:cs typeface="+mn-cs"/>
        </a:defRPr>
      </a:lvl4pPr>
      <a:lvl5pPr marL="1829106">
        <a:defRPr>
          <a:latin typeface="+mn-lt"/>
          <a:ea typeface="+mn-ea"/>
          <a:cs typeface="+mn-cs"/>
        </a:defRPr>
      </a:lvl5pPr>
      <a:lvl6pPr marL="2286382">
        <a:defRPr>
          <a:latin typeface="+mn-lt"/>
          <a:ea typeface="+mn-ea"/>
          <a:cs typeface="+mn-cs"/>
        </a:defRPr>
      </a:lvl6pPr>
      <a:lvl7pPr marL="2743658">
        <a:defRPr>
          <a:latin typeface="+mn-lt"/>
          <a:ea typeface="+mn-ea"/>
          <a:cs typeface="+mn-cs"/>
        </a:defRPr>
      </a:lvl7pPr>
      <a:lvl8pPr marL="3200934">
        <a:defRPr>
          <a:latin typeface="+mn-lt"/>
          <a:ea typeface="+mn-ea"/>
          <a:cs typeface="+mn-cs"/>
        </a:defRPr>
      </a:lvl8pPr>
      <a:lvl9pPr marL="36582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76">
        <a:defRPr>
          <a:latin typeface="+mn-lt"/>
          <a:ea typeface="+mn-ea"/>
          <a:cs typeface="+mn-cs"/>
        </a:defRPr>
      </a:lvl2pPr>
      <a:lvl3pPr marL="914554">
        <a:defRPr>
          <a:latin typeface="+mn-lt"/>
          <a:ea typeface="+mn-ea"/>
          <a:cs typeface="+mn-cs"/>
        </a:defRPr>
      </a:lvl3pPr>
      <a:lvl4pPr marL="1371830">
        <a:defRPr>
          <a:latin typeface="+mn-lt"/>
          <a:ea typeface="+mn-ea"/>
          <a:cs typeface="+mn-cs"/>
        </a:defRPr>
      </a:lvl4pPr>
      <a:lvl5pPr marL="1829106">
        <a:defRPr>
          <a:latin typeface="+mn-lt"/>
          <a:ea typeface="+mn-ea"/>
          <a:cs typeface="+mn-cs"/>
        </a:defRPr>
      </a:lvl5pPr>
      <a:lvl6pPr marL="2286382">
        <a:defRPr>
          <a:latin typeface="+mn-lt"/>
          <a:ea typeface="+mn-ea"/>
          <a:cs typeface="+mn-cs"/>
        </a:defRPr>
      </a:lvl6pPr>
      <a:lvl7pPr marL="2743658">
        <a:defRPr>
          <a:latin typeface="+mn-lt"/>
          <a:ea typeface="+mn-ea"/>
          <a:cs typeface="+mn-cs"/>
        </a:defRPr>
      </a:lvl7pPr>
      <a:lvl8pPr marL="3200934">
        <a:defRPr>
          <a:latin typeface="+mn-lt"/>
          <a:ea typeface="+mn-ea"/>
          <a:cs typeface="+mn-cs"/>
        </a:defRPr>
      </a:lvl8pPr>
      <a:lvl9pPr marL="36582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" Type="http://schemas.openxmlformats.org/officeDocument/2006/relationships/image" Target="../media/image27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2" Type="http://schemas.openxmlformats.org/officeDocument/2006/relationships/hyperlink" Target="https://blogs.glowscotland.org.uk/fa/mrsjalland/2019/04/16/reading-area-small-test-of-chang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9512" y="7399617"/>
            <a:ext cx="12877800" cy="10316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6600" spc="-5" dirty="0">
                <a:latin typeface="Calibri Light"/>
                <a:cs typeface="Calibri Light"/>
              </a:rPr>
              <a:t>Building </a:t>
            </a:r>
            <a:r>
              <a:rPr sz="6600" spc="10" dirty="0">
                <a:latin typeface="Calibri Light"/>
                <a:cs typeface="Calibri Light"/>
              </a:rPr>
              <a:t>a </a:t>
            </a:r>
            <a:r>
              <a:rPr sz="6600" dirty="0">
                <a:latin typeface="Calibri Light"/>
                <a:cs typeface="Calibri Light"/>
              </a:rPr>
              <a:t>Reading </a:t>
            </a:r>
            <a:r>
              <a:rPr sz="6600" spc="5" dirty="0">
                <a:latin typeface="Calibri Light"/>
                <a:cs typeface="Calibri Light"/>
              </a:rPr>
              <a:t>Culture</a:t>
            </a:r>
            <a:r>
              <a:rPr sz="6600" spc="420" dirty="0">
                <a:latin typeface="Calibri Light"/>
                <a:cs typeface="Calibri Light"/>
              </a:rPr>
              <a:t> </a:t>
            </a:r>
            <a:r>
              <a:rPr sz="6600" spc="10" dirty="0">
                <a:latin typeface="Calibri Light"/>
                <a:cs typeface="Calibri Light"/>
              </a:rPr>
              <a:t>Network</a:t>
            </a:r>
            <a:endParaRPr sz="66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4737099" y="168275"/>
            <a:ext cx="9547225" cy="7120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624512" y="8455349"/>
            <a:ext cx="7490046" cy="224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9712" y="625475"/>
            <a:ext cx="61722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4000" spc="25" dirty="0">
                <a:solidFill>
                  <a:srgbClr val="5B9BD4"/>
                </a:solidFill>
                <a:latin typeface="Calibri Light"/>
                <a:cs typeface="Calibri Light"/>
              </a:rPr>
              <a:t>What </a:t>
            </a:r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are </a:t>
            </a:r>
            <a:r>
              <a:rPr sz="4000" spc="25" dirty="0">
                <a:solidFill>
                  <a:srgbClr val="5B9BD4"/>
                </a:solidFill>
                <a:latin typeface="Calibri Light"/>
                <a:cs typeface="Calibri Light"/>
              </a:rPr>
              <a:t>we aiming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to</a:t>
            </a:r>
            <a:r>
              <a:rPr sz="4000" spc="-6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do?...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3300" y="9236075"/>
            <a:ext cx="5550535" cy="0"/>
          </a:xfrm>
          <a:custGeom>
            <a:avLst/>
            <a:gdLst/>
            <a:ahLst/>
            <a:cxnLst/>
            <a:rect l="l" t="t" r="r" b="b"/>
            <a:pathLst>
              <a:path w="5550534">
                <a:moveTo>
                  <a:pt x="0" y="0"/>
                </a:moveTo>
                <a:lnTo>
                  <a:pt x="5550534" y="0"/>
                </a:lnTo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14912" y="7175671"/>
            <a:ext cx="8280400" cy="1606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2033" indent="-229273">
              <a:spcBef>
                <a:spcPts val="125"/>
              </a:spcBef>
              <a:buFont typeface="Calibri"/>
              <a:buChar char="•"/>
              <a:tabLst>
                <a:tab pos="441399" algn="l"/>
                <a:tab pos="442033" algn="l"/>
              </a:tabLst>
            </a:pP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Begin</a:t>
            </a:r>
            <a:r>
              <a:rPr sz="2000" b="1" i="1" spc="-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sz="2000" b="1" i="1" spc="-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grow</a:t>
            </a:r>
            <a:r>
              <a:rPr sz="2000" b="1" i="1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000" b="1" i="1" spc="-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teacher-driven</a:t>
            </a:r>
            <a:r>
              <a:rPr sz="2000" b="1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5B9BD4"/>
                </a:solidFill>
                <a:latin typeface="Calibri"/>
                <a:cs typeface="Calibri"/>
              </a:rPr>
              <a:t>professional</a:t>
            </a:r>
            <a:r>
              <a:rPr sz="2000" b="1" i="1" spc="-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network</a:t>
            </a:r>
            <a:r>
              <a:rPr sz="2000" b="1" i="1" spc="-11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5B9BD4"/>
                </a:solidFill>
                <a:latin typeface="Calibri"/>
                <a:cs typeface="Calibri"/>
              </a:rPr>
              <a:t>for</a:t>
            </a:r>
            <a:r>
              <a:rPr sz="2000" b="1" i="1" spc="-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reading</a:t>
            </a:r>
            <a:endParaRPr lang="en-GB" sz="2000" b="1" i="1" spc="5" dirty="0">
              <a:solidFill>
                <a:srgbClr val="5B9BD4"/>
              </a:solidFill>
              <a:latin typeface="Calibri"/>
              <a:cs typeface="Calibri"/>
            </a:endParaRPr>
          </a:p>
          <a:p>
            <a:pPr marL="212760">
              <a:spcBef>
                <a:spcPts val="125"/>
              </a:spcBef>
              <a:tabLst>
                <a:tab pos="441399" algn="l"/>
                <a:tab pos="442033" algn="l"/>
              </a:tabLst>
            </a:pPr>
            <a:endParaRPr lang="en-GB" sz="2000" dirty="0">
              <a:latin typeface="Calibri"/>
              <a:cs typeface="Calibri"/>
            </a:endParaRPr>
          </a:p>
          <a:p>
            <a:pPr marL="442033" indent="-229273">
              <a:spcBef>
                <a:spcPts val="125"/>
              </a:spcBef>
              <a:buFont typeface="Calibri"/>
              <a:buChar char="•"/>
              <a:tabLst>
                <a:tab pos="441399" algn="l"/>
                <a:tab pos="442033" algn="l"/>
              </a:tabLst>
            </a:pP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Share</a:t>
            </a:r>
            <a:r>
              <a:rPr sz="2000" b="1" i="1" spc="-5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knowledge,</a:t>
            </a:r>
            <a:r>
              <a:rPr sz="2000" b="1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5B9BD4"/>
                </a:solidFill>
                <a:latin typeface="Calibri"/>
                <a:cs typeface="Calibri"/>
              </a:rPr>
              <a:t>resources</a:t>
            </a:r>
            <a:r>
              <a:rPr sz="2000" b="1" i="1" spc="-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5B9BD4"/>
                </a:solidFill>
                <a:latin typeface="Calibri"/>
                <a:cs typeface="Calibri"/>
              </a:rPr>
              <a:t>and</a:t>
            </a:r>
            <a:r>
              <a:rPr sz="2000" b="1" i="1" spc="-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experience</a:t>
            </a:r>
            <a:r>
              <a:rPr sz="2000" b="1" i="1" spc="-5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5B9BD4"/>
                </a:solidFill>
                <a:latin typeface="Calibri"/>
                <a:cs typeface="Calibri"/>
              </a:rPr>
              <a:t>of</a:t>
            </a:r>
            <a:r>
              <a:rPr sz="2000" b="1" i="1" spc="-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practice</a:t>
            </a:r>
            <a:endParaRPr lang="en-GB" sz="2000" b="1" i="1" dirty="0">
              <a:solidFill>
                <a:srgbClr val="5B9BD4"/>
              </a:solidFill>
              <a:latin typeface="Calibri"/>
              <a:cs typeface="Calibri"/>
            </a:endParaRPr>
          </a:p>
          <a:p>
            <a:pPr marL="212760">
              <a:spcBef>
                <a:spcPts val="125"/>
              </a:spcBef>
              <a:tabLst>
                <a:tab pos="441399" algn="l"/>
                <a:tab pos="442033" algn="l"/>
              </a:tabLst>
            </a:pPr>
            <a:endParaRPr lang="en-GB" sz="2000" dirty="0">
              <a:latin typeface="Calibri"/>
              <a:cs typeface="Calibri"/>
            </a:endParaRPr>
          </a:p>
          <a:p>
            <a:pPr marL="442033" indent="-229273">
              <a:spcBef>
                <a:spcPts val="125"/>
              </a:spcBef>
              <a:buFont typeface="Calibri"/>
              <a:buChar char="•"/>
              <a:tabLst>
                <a:tab pos="441399" algn="l"/>
                <a:tab pos="442033" algn="l"/>
              </a:tabLst>
            </a:pP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Share</a:t>
            </a:r>
            <a:r>
              <a:rPr sz="2000" b="1" i="1" spc="-6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research-informed</a:t>
            </a:r>
            <a:r>
              <a:rPr sz="2000" b="1" i="1" spc="-9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approaches</a:t>
            </a:r>
            <a:r>
              <a:rPr sz="2000" b="1" i="1" spc="-10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5B9BD4"/>
                </a:solidFill>
                <a:latin typeface="Calibri"/>
                <a:cs typeface="Calibri"/>
              </a:rPr>
              <a:t>and</a:t>
            </a:r>
            <a:r>
              <a:rPr sz="2000" b="1" i="1" spc="-9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5B9BD4"/>
                </a:solidFill>
                <a:latin typeface="Calibri"/>
                <a:cs typeface="Calibri"/>
              </a:rPr>
              <a:t>look</a:t>
            </a:r>
            <a:r>
              <a:rPr sz="2000" b="1" i="1" spc="-11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sz="2000" b="1" i="1" spc="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develop</a:t>
            </a:r>
            <a:r>
              <a:rPr sz="2000" b="1" i="1" spc="-9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5B9BD4"/>
                </a:solidFill>
                <a:latin typeface="Calibri"/>
                <a:cs typeface="Calibri"/>
              </a:rPr>
              <a:t>new</a:t>
            </a:r>
            <a:r>
              <a:rPr sz="2000" b="1" i="1" spc="-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Calibri"/>
                <a:cs typeface="Calibri"/>
              </a:rPr>
              <a:t>practices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3300" y="6873875"/>
            <a:ext cx="5550535" cy="0"/>
          </a:xfrm>
          <a:custGeom>
            <a:avLst/>
            <a:gdLst/>
            <a:ahLst/>
            <a:cxnLst/>
            <a:rect l="l" t="t" r="r" b="b"/>
            <a:pathLst>
              <a:path w="5550534">
                <a:moveTo>
                  <a:pt x="0" y="0"/>
                </a:moveTo>
                <a:lnTo>
                  <a:pt x="5550534" y="0"/>
                </a:lnTo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4992956" y="1687179"/>
            <a:ext cx="8324312" cy="488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271" y="850099"/>
            <a:ext cx="6916102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4000" spc="25" dirty="0">
                <a:solidFill>
                  <a:srgbClr val="5B9BD4"/>
                </a:solidFill>
                <a:latin typeface="Calibri Light"/>
                <a:cs typeface="Calibri Light"/>
              </a:rPr>
              <a:t>Sharing our experiences to date</a:t>
            </a:r>
            <a:r>
              <a:rPr sz="2400" dirty="0">
                <a:solidFill>
                  <a:srgbClr val="5B9BD4"/>
                </a:solidFill>
                <a:latin typeface="Calibri Light"/>
                <a:cs typeface="Calibri Light"/>
              </a:rPr>
              <a:t>...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354117" y="2047536"/>
            <a:ext cx="4444790" cy="716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789358" y="3220199"/>
            <a:ext cx="4009549" cy="2997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FA7533FE-0008-914B-8A95-71B1234EE390}"/>
              </a:ext>
            </a:extLst>
          </p:cNvPr>
          <p:cNvSpPr>
            <a:spLocks noChangeAspect="1"/>
          </p:cNvSpPr>
          <p:nvPr/>
        </p:nvSpPr>
        <p:spPr>
          <a:xfrm>
            <a:off x="8977312" y="648863"/>
            <a:ext cx="3781825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72182B2C-5172-E84A-A67B-F6FCA8582748}"/>
              </a:ext>
            </a:extLst>
          </p:cNvPr>
          <p:cNvSpPr>
            <a:spLocks noChangeAspect="1"/>
          </p:cNvSpPr>
          <p:nvPr/>
        </p:nvSpPr>
        <p:spPr>
          <a:xfrm>
            <a:off x="14920912" y="5121276"/>
            <a:ext cx="3678087" cy="3227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42D520E8-C516-7E47-BC7F-FDD2B1948582}"/>
              </a:ext>
            </a:extLst>
          </p:cNvPr>
          <p:cNvSpPr>
            <a:spLocks noChangeAspect="1"/>
          </p:cNvSpPr>
          <p:nvPr/>
        </p:nvSpPr>
        <p:spPr>
          <a:xfrm>
            <a:off x="5327619" y="3739391"/>
            <a:ext cx="4462792" cy="4250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FCF5C67D-E5B0-3A41-AC38-401317C6B89D}"/>
              </a:ext>
            </a:extLst>
          </p:cNvPr>
          <p:cNvSpPr>
            <a:spLocks noChangeAspect="1"/>
          </p:cNvSpPr>
          <p:nvPr/>
        </p:nvSpPr>
        <p:spPr>
          <a:xfrm>
            <a:off x="1357312" y="7146968"/>
            <a:ext cx="4009548" cy="3010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FAAB2DBE-5A98-1C4A-92F4-1B701C2DC707}"/>
              </a:ext>
            </a:extLst>
          </p:cNvPr>
          <p:cNvSpPr>
            <a:spLocks noChangeAspect="1"/>
          </p:cNvSpPr>
          <p:nvPr/>
        </p:nvSpPr>
        <p:spPr>
          <a:xfrm>
            <a:off x="10358364" y="6492875"/>
            <a:ext cx="3762338" cy="2987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3C988591-A237-0645-87BD-73380D84D4CC}"/>
              </a:ext>
            </a:extLst>
          </p:cNvPr>
          <p:cNvSpPr>
            <a:spLocks noChangeAspect="1"/>
          </p:cNvSpPr>
          <p:nvPr/>
        </p:nvSpPr>
        <p:spPr>
          <a:xfrm>
            <a:off x="13673362" y="2092959"/>
            <a:ext cx="3964717" cy="2871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305B4D63-9698-6249-A58E-0E837839141F}"/>
              </a:ext>
            </a:extLst>
          </p:cNvPr>
          <p:cNvSpPr txBox="1"/>
          <p:nvPr/>
        </p:nvSpPr>
        <p:spPr>
          <a:xfrm>
            <a:off x="14409330" y="1239686"/>
            <a:ext cx="24927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2" algn="ctr">
              <a:spcBef>
                <a:spcPts val="100"/>
              </a:spcBef>
            </a:pPr>
            <a:r>
              <a:rPr sz="1400" i="1" spc="-5" dirty="0">
                <a:solidFill>
                  <a:srgbClr val="44536A"/>
                </a:solidFill>
                <a:latin typeface="Calibri"/>
                <a:cs typeface="Calibri"/>
              </a:rPr>
              <a:t>The Scottish</a:t>
            </a:r>
            <a:r>
              <a:rPr sz="14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44536A"/>
                </a:solidFill>
                <a:latin typeface="Calibri"/>
                <a:cs typeface="Calibri"/>
              </a:rPr>
              <a:t>Booktrust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1400" i="1" spc="10" dirty="0">
                <a:solidFill>
                  <a:srgbClr val="44536A"/>
                </a:solidFill>
                <a:latin typeface="Calibri"/>
                <a:cs typeface="Calibri"/>
              </a:rPr>
              <a:t>First</a:t>
            </a:r>
            <a:r>
              <a:rPr sz="1400" i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Minister's</a:t>
            </a:r>
            <a:r>
              <a:rPr sz="1400" i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Reading</a:t>
            </a:r>
            <a:r>
              <a:rPr sz="1400" i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44536A"/>
                </a:solidFill>
                <a:latin typeface="Calibri"/>
                <a:cs typeface="Calibri"/>
              </a:rPr>
              <a:t>Challenge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F66D580-8400-2049-A825-78BE19B18A93}"/>
              </a:ext>
            </a:extLst>
          </p:cNvPr>
          <p:cNvSpPr txBox="1"/>
          <p:nvPr/>
        </p:nvSpPr>
        <p:spPr>
          <a:xfrm>
            <a:off x="13659074" y="10157459"/>
            <a:ext cx="6916102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lang="en-GB" sz="2800" spc="25" dirty="0">
                <a:solidFill>
                  <a:srgbClr val="5B9BD4"/>
                </a:solidFill>
                <a:latin typeface="Calibri Light"/>
                <a:cs typeface="Calibri Light"/>
              </a:rPr>
              <a:t>Sixteen schools represented..</a:t>
            </a:r>
            <a:r>
              <a:rPr sz="1600" dirty="0">
                <a:solidFill>
                  <a:srgbClr val="5B9BD4"/>
                </a:solidFill>
                <a:latin typeface="Calibri Light"/>
                <a:cs typeface="Calibri Light"/>
              </a:rPr>
              <a:t>...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4312" y="542192"/>
            <a:ext cx="1236516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Considering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our </a:t>
            </a:r>
            <a:r>
              <a:rPr sz="4000" dirty="0">
                <a:solidFill>
                  <a:srgbClr val="5B9BD4"/>
                </a:solidFill>
                <a:latin typeface="Calibri Light"/>
                <a:cs typeface="Calibri Light"/>
              </a:rPr>
              <a:t>learners....what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next? </a:t>
            </a:r>
            <a:r>
              <a:rPr sz="4000" spc="25" dirty="0">
                <a:solidFill>
                  <a:srgbClr val="5B9BD4"/>
                </a:solidFill>
                <a:latin typeface="Calibri Light"/>
                <a:cs typeface="Calibri Light"/>
              </a:rPr>
              <a:t>So</a:t>
            </a:r>
            <a:r>
              <a:rPr sz="4000" spc="6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000" spc="20" dirty="0">
                <a:solidFill>
                  <a:srgbClr val="5B9BD4"/>
                </a:solidFill>
                <a:latin typeface="Calibri Light"/>
                <a:cs typeface="Calibri Light"/>
              </a:rPr>
              <a:t>what?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85912" y="1490651"/>
            <a:ext cx="5734050" cy="3502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1B8353D3-0E14-C643-9ECA-B1A84AEB81D6}"/>
              </a:ext>
            </a:extLst>
          </p:cNvPr>
          <p:cNvSpPr>
            <a:spLocks noChangeAspect="1"/>
          </p:cNvSpPr>
          <p:nvPr/>
        </p:nvSpPr>
        <p:spPr>
          <a:xfrm>
            <a:off x="1814512" y="5660143"/>
            <a:ext cx="4055869" cy="3174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013013ED-C76E-5743-94E1-D7B226897BD6}"/>
              </a:ext>
            </a:extLst>
          </p:cNvPr>
          <p:cNvSpPr>
            <a:spLocks noChangeAspect="1"/>
          </p:cNvSpPr>
          <p:nvPr/>
        </p:nvSpPr>
        <p:spPr>
          <a:xfrm>
            <a:off x="7780922" y="3063875"/>
            <a:ext cx="4126549" cy="256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="" xmlns:a16="http://schemas.microsoft.com/office/drawing/2014/main" id="{EEE56379-A8CF-0940-BA7B-17F989E0E24B}"/>
              </a:ext>
            </a:extLst>
          </p:cNvPr>
          <p:cNvSpPr txBox="1"/>
          <p:nvPr/>
        </p:nvSpPr>
        <p:spPr>
          <a:xfrm>
            <a:off x="12406312" y="1490651"/>
            <a:ext cx="4267200" cy="99770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240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5B9BD4"/>
                </a:solidFill>
                <a:latin typeface="Calibri Light"/>
                <a:cs typeface="Calibri Light"/>
              </a:rPr>
              <a:t>An introduction to the model for improvement</a:t>
            </a:r>
            <a:endParaRPr sz="2400" dirty="0">
              <a:solidFill>
                <a:srgbClr val="5B9BD4"/>
              </a:solidFill>
              <a:latin typeface="Calibri Light"/>
              <a:cs typeface="Calibri Light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45F2F159-A297-C34F-B81D-8DDF503EC90E}"/>
              </a:ext>
            </a:extLst>
          </p:cNvPr>
          <p:cNvSpPr>
            <a:spLocks noChangeAspect="1"/>
          </p:cNvSpPr>
          <p:nvPr/>
        </p:nvSpPr>
        <p:spPr>
          <a:xfrm>
            <a:off x="14235112" y="4710051"/>
            <a:ext cx="3832265" cy="2479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484B9591-5CB4-4D4B-A82D-2EA59F09AD6B}"/>
              </a:ext>
            </a:extLst>
          </p:cNvPr>
          <p:cNvSpPr txBox="1">
            <a:spLocks noChangeAspect="1"/>
          </p:cNvSpPr>
          <p:nvPr/>
        </p:nvSpPr>
        <p:spPr>
          <a:xfrm>
            <a:off x="7072312" y="7189398"/>
            <a:ext cx="11301067" cy="309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2400" spc="5" dirty="0">
                <a:latin typeface="Calibri"/>
                <a:cs typeface="Calibri"/>
              </a:rPr>
              <a:t>What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change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we</a:t>
            </a:r>
            <a:r>
              <a:rPr sz="2400" spc="10" dirty="0">
                <a:latin typeface="Calibri"/>
                <a:cs typeface="Calibri"/>
              </a:rPr>
              <a:t> make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that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will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result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in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improvement?</a:t>
            </a:r>
            <a:endParaRPr sz="2400" dirty="0">
              <a:latin typeface="Calibri"/>
              <a:cs typeface="Calibri"/>
            </a:endParaRPr>
          </a:p>
          <a:p>
            <a:pPr marL="470612" indent="-229273">
              <a:spcBef>
                <a:spcPts val="930"/>
              </a:spcBef>
              <a:buChar char="•"/>
              <a:tabLst>
                <a:tab pos="469978" algn="l"/>
                <a:tab pos="470612" algn="l"/>
              </a:tabLst>
            </a:pPr>
            <a:r>
              <a:rPr sz="2400" spc="20" dirty="0">
                <a:latin typeface="Calibri"/>
                <a:cs typeface="Calibri"/>
              </a:rPr>
              <a:t>Consider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research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evidence: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use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literature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what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works</a:t>
            </a:r>
            <a:endParaRPr sz="2400" dirty="0">
              <a:latin typeface="Calibri"/>
              <a:cs typeface="Calibri"/>
            </a:endParaRPr>
          </a:p>
          <a:p>
            <a:pPr marL="470612" indent="-229273">
              <a:spcBef>
                <a:spcPts val="935"/>
              </a:spcBef>
              <a:buChar char="•"/>
              <a:tabLst>
                <a:tab pos="469978" algn="l"/>
                <a:tab pos="470612" algn="l"/>
              </a:tabLst>
            </a:pP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spc="15" dirty="0">
                <a:latin typeface="Calibri"/>
                <a:cs typeface="Calibri"/>
              </a:rPr>
              <a:t> 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own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experience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practitioner</a:t>
            </a:r>
            <a:endParaRPr lang="en-GB" sz="2400" spc="10" dirty="0">
              <a:latin typeface="Calibri"/>
              <a:cs typeface="Calibri"/>
            </a:endParaRPr>
          </a:p>
          <a:p>
            <a:pPr marL="470612" indent="-229273">
              <a:spcBef>
                <a:spcPts val="125"/>
              </a:spcBef>
              <a:buChar char="•"/>
              <a:tabLst>
                <a:tab pos="469978" algn="l"/>
                <a:tab pos="470612" algn="l"/>
              </a:tabLst>
            </a:pPr>
            <a:r>
              <a:rPr lang="en-GB" sz="2400" spc="15" dirty="0">
                <a:cs typeface="Calibri"/>
              </a:rPr>
              <a:t>Think</a:t>
            </a:r>
            <a:r>
              <a:rPr lang="en-GB" sz="2400" spc="-95" dirty="0">
                <a:cs typeface="Calibri"/>
              </a:rPr>
              <a:t> </a:t>
            </a:r>
            <a:r>
              <a:rPr lang="en-GB" sz="2400" spc="15" dirty="0">
                <a:cs typeface="Calibri"/>
              </a:rPr>
              <a:t>creatively!</a:t>
            </a:r>
            <a:endParaRPr lang="en-GB" sz="2400" dirty="0">
              <a:cs typeface="Calibri"/>
            </a:endParaRPr>
          </a:p>
          <a:p>
            <a:pPr marL="470612" indent="-229273">
              <a:spcBef>
                <a:spcPts val="930"/>
              </a:spcBef>
              <a:buChar char="•"/>
              <a:tabLst>
                <a:tab pos="469978" algn="l"/>
                <a:tab pos="470612" algn="l"/>
              </a:tabLst>
            </a:pPr>
            <a:r>
              <a:rPr lang="en-GB" sz="2400" spc="5" dirty="0">
                <a:cs typeface="Calibri"/>
              </a:rPr>
              <a:t>Be</a:t>
            </a:r>
            <a:r>
              <a:rPr lang="en-GB" sz="2400" spc="20" dirty="0">
                <a:cs typeface="Calibri"/>
              </a:rPr>
              <a:t> </a:t>
            </a:r>
            <a:r>
              <a:rPr lang="en-GB" sz="2400" spc="10" dirty="0">
                <a:cs typeface="Calibri"/>
              </a:rPr>
              <a:t>strategic</a:t>
            </a:r>
            <a:r>
              <a:rPr lang="en-GB" sz="2400" spc="-114" dirty="0">
                <a:cs typeface="Calibri"/>
              </a:rPr>
              <a:t> </a:t>
            </a:r>
            <a:r>
              <a:rPr lang="en-GB" sz="2400" spc="5" dirty="0">
                <a:cs typeface="Calibri"/>
              </a:rPr>
              <a:t>-</a:t>
            </a:r>
            <a:r>
              <a:rPr lang="en-GB" sz="2400" spc="-65" dirty="0">
                <a:cs typeface="Calibri"/>
              </a:rPr>
              <a:t> </a:t>
            </a:r>
            <a:r>
              <a:rPr lang="en-GB" sz="2400" spc="20" dirty="0">
                <a:cs typeface="Calibri"/>
              </a:rPr>
              <a:t>set</a:t>
            </a:r>
            <a:r>
              <a:rPr lang="en-GB" sz="2400" spc="-105" dirty="0">
                <a:cs typeface="Calibri"/>
              </a:rPr>
              <a:t> </a:t>
            </a:r>
            <a:r>
              <a:rPr lang="en-GB" sz="2400" spc="20" dirty="0">
                <a:cs typeface="Calibri"/>
              </a:rPr>
              <a:t>priorities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15" dirty="0">
                <a:cs typeface="Calibri"/>
              </a:rPr>
              <a:t>based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15" dirty="0">
                <a:cs typeface="Calibri"/>
              </a:rPr>
              <a:t>on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15" dirty="0">
                <a:cs typeface="Calibri"/>
              </a:rPr>
              <a:t>aims,</a:t>
            </a:r>
            <a:r>
              <a:rPr lang="en-GB" sz="2400" spc="-80" dirty="0">
                <a:cs typeface="Calibri"/>
              </a:rPr>
              <a:t> </a:t>
            </a:r>
            <a:r>
              <a:rPr lang="en-GB" sz="2400" spc="20" dirty="0">
                <a:cs typeface="Calibri"/>
              </a:rPr>
              <a:t>known</a:t>
            </a:r>
            <a:r>
              <a:rPr lang="en-GB" sz="2400" spc="-95" dirty="0">
                <a:cs typeface="Calibri"/>
              </a:rPr>
              <a:t> </a:t>
            </a:r>
            <a:r>
              <a:rPr lang="en-GB" sz="2400" spc="10" dirty="0">
                <a:cs typeface="Calibri"/>
              </a:rPr>
              <a:t>problems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5" dirty="0">
                <a:cs typeface="Calibri"/>
              </a:rPr>
              <a:t>and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10" dirty="0">
                <a:cs typeface="Calibri"/>
              </a:rPr>
              <a:t>what</a:t>
            </a:r>
            <a:r>
              <a:rPr lang="en-GB" sz="2400" spc="-100" dirty="0">
                <a:cs typeface="Calibri"/>
              </a:rPr>
              <a:t> </a:t>
            </a:r>
            <a:r>
              <a:rPr lang="en-GB" sz="2400" spc="25" dirty="0">
                <a:cs typeface="Calibri"/>
              </a:rPr>
              <a:t>is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25" dirty="0">
                <a:cs typeface="Calibri"/>
              </a:rPr>
              <a:t>feasible</a:t>
            </a:r>
            <a:endParaRPr lang="en-GB" sz="2400" dirty="0">
              <a:cs typeface="Calibri"/>
            </a:endParaRPr>
          </a:p>
          <a:p>
            <a:pPr marL="470612" indent="-229273">
              <a:spcBef>
                <a:spcPts val="930"/>
              </a:spcBef>
              <a:buChar char="•"/>
              <a:tabLst>
                <a:tab pos="469978" algn="l"/>
                <a:tab pos="470612" algn="l"/>
              </a:tabLst>
            </a:pPr>
            <a:r>
              <a:rPr lang="en-GB" sz="2400" spc="-5" dirty="0">
                <a:cs typeface="Calibri"/>
              </a:rPr>
              <a:t>Use</a:t>
            </a:r>
            <a:r>
              <a:rPr lang="en-GB" sz="2400" spc="15" dirty="0">
                <a:cs typeface="Calibri"/>
              </a:rPr>
              <a:t> </a:t>
            </a:r>
            <a:r>
              <a:rPr lang="en-GB" sz="2400" spc="20" dirty="0">
                <a:cs typeface="Calibri"/>
              </a:rPr>
              <a:t>other</a:t>
            </a:r>
            <a:r>
              <a:rPr lang="en-GB" sz="2400" spc="-120" dirty="0">
                <a:cs typeface="Calibri"/>
              </a:rPr>
              <a:t> </a:t>
            </a:r>
            <a:r>
              <a:rPr lang="en-GB" sz="2400" spc="20" dirty="0">
                <a:cs typeface="Calibri"/>
              </a:rPr>
              <a:t>people's</a:t>
            </a:r>
            <a:r>
              <a:rPr lang="en-GB" sz="2400" spc="-95" dirty="0">
                <a:cs typeface="Calibri"/>
              </a:rPr>
              <a:t> </a:t>
            </a:r>
            <a:r>
              <a:rPr lang="en-GB" sz="2400" spc="20" dirty="0">
                <a:cs typeface="Calibri"/>
              </a:rPr>
              <a:t>ideas</a:t>
            </a:r>
            <a:r>
              <a:rPr lang="en-GB" sz="2400" spc="-90" dirty="0">
                <a:cs typeface="Calibri"/>
              </a:rPr>
              <a:t> </a:t>
            </a:r>
            <a:r>
              <a:rPr lang="en-GB" sz="2400" spc="5" dirty="0">
                <a:cs typeface="Calibri"/>
              </a:rPr>
              <a:t>and</a:t>
            </a:r>
            <a:r>
              <a:rPr lang="en-GB" sz="2400" spc="-95" dirty="0">
                <a:cs typeface="Calibri"/>
              </a:rPr>
              <a:t> </a:t>
            </a:r>
            <a:r>
              <a:rPr lang="en-GB" sz="2400" spc="5" dirty="0">
                <a:cs typeface="Calibri"/>
              </a:rPr>
              <a:t>experiences</a:t>
            </a:r>
            <a:r>
              <a:rPr lang="en-GB" sz="2400" spc="-95" dirty="0">
                <a:cs typeface="Calibri"/>
              </a:rPr>
              <a:t> </a:t>
            </a:r>
            <a:r>
              <a:rPr lang="en-GB" sz="2400" spc="10" dirty="0">
                <a:cs typeface="Calibri"/>
              </a:rPr>
              <a:t>to</a:t>
            </a:r>
            <a:r>
              <a:rPr lang="en-GB" sz="2400" spc="-95" dirty="0">
                <a:cs typeface="Calibri"/>
              </a:rPr>
              <a:t> </a:t>
            </a:r>
            <a:r>
              <a:rPr lang="en-GB" sz="2400" spc="10" dirty="0">
                <a:cs typeface="Calibri"/>
              </a:rPr>
              <a:t>support</a:t>
            </a:r>
            <a:endParaRPr lang="en-GB" sz="2400" dirty="0">
              <a:cs typeface="Calibri"/>
            </a:endParaRPr>
          </a:p>
          <a:p>
            <a:pPr marL="241339">
              <a:spcBef>
                <a:spcPts val="935"/>
              </a:spcBef>
              <a:tabLst>
                <a:tab pos="469978" algn="l"/>
                <a:tab pos="470612" algn="l"/>
              </a:tabLst>
            </a:pP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713" y="5936"/>
            <a:ext cx="10349868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2"/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Reflecting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on the</a:t>
            </a:r>
            <a:r>
              <a:rPr sz="4000" spc="18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5B9BD4"/>
                </a:solidFill>
                <a:latin typeface="Calibri Light"/>
                <a:cs typeface="Calibri Light"/>
              </a:rPr>
              <a:t>research...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ChangeAspect="1"/>
          </p:cNvSpPr>
          <p:nvPr/>
        </p:nvSpPr>
        <p:spPr>
          <a:xfrm>
            <a:off x="12777289" y="9365886"/>
            <a:ext cx="5871228" cy="3821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GB" sz="240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5B9BD4"/>
                </a:solidFill>
                <a:latin typeface="Calibri Light"/>
                <a:cs typeface="Calibri Light"/>
              </a:rPr>
              <a:t>A workshop with Dr Sarah McGeown</a:t>
            </a:r>
          </a:p>
        </p:txBody>
      </p:sp>
      <p:sp>
        <p:nvSpPr>
          <p:cNvPr id="4" name="object 4"/>
          <p:cNvSpPr/>
          <p:nvPr/>
        </p:nvSpPr>
        <p:spPr>
          <a:xfrm>
            <a:off x="7605712" y="1142786"/>
            <a:ext cx="5734050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900112" y="2110921"/>
            <a:ext cx="4605262" cy="3205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EFD9A154-E516-1E49-B801-29900C851CBC}"/>
              </a:ext>
            </a:extLst>
          </p:cNvPr>
          <p:cNvSpPr>
            <a:spLocks noChangeAspect="1"/>
          </p:cNvSpPr>
          <p:nvPr/>
        </p:nvSpPr>
        <p:spPr>
          <a:xfrm>
            <a:off x="4284347" y="5883027"/>
            <a:ext cx="4038600" cy="3514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30FA65A0-F951-DE43-BB11-BE2174E30CD5}"/>
              </a:ext>
            </a:extLst>
          </p:cNvPr>
          <p:cNvSpPr>
            <a:spLocks noChangeAspect="1"/>
          </p:cNvSpPr>
          <p:nvPr/>
        </p:nvSpPr>
        <p:spPr>
          <a:xfrm>
            <a:off x="14315356" y="2073275"/>
            <a:ext cx="3468442" cy="2928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/var/folders/rj/cp99fjfx3zs0qq84skmb36r40000gn/T/com.microsoft.Powerpoint/WebArchiveCopyPasteTempFiles/sF0SyrNdFDLdqKpNtKstteM1f9HFQD+D+R0R7a7ev1MAAAAAElFTkSuQmCC">
            <a:extLst>
              <a:ext uri="{FF2B5EF4-FFF2-40B4-BE49-F238E27FC236}">
                <a16:creationId xmlns="" xmlns:a16="http://schemas.microsoft.com/office/drawing/2014/main" id="{2B05341F-B6C8-744F-868D-BE2D5FD6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8435975"/>
            <a:ext cx="1892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6B87109-442B-5640-BE6E-B42C5EB58A86}"/>
              </a:ext>
            </a:extLst>
          </p:cNvPr>
          <p:cNvSpPr/>
          <p:nvPr/>
        </p:nvSpPr>
        <p:spPr>
          <a:xfrm>
            <a:off x="13777912" y="8066643"/>
            <a:ext cx="366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Implications for</a:t>
            </a:r>
            <a:r>
              <a:rPr lang="en-GB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28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practice</a:t>
            </a: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4A710E-836A-3943-9889-5D6BD76380A7}"/>
              </a:ext>
            </a:extLst>
          </p:cNvPr>
          <p:cNvSpPr/>
          <p:nvPr/>
        </p:nvSpPr>
        <p:spPr>
          <a:xfrm>
            <a:off x="12177712" y="7604181"/>
            <a:ext cx="95091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C760C7"/>
                </a:solidFill>
                <a:latin typeface="Calibri" panose="020F0502020204030204" pitchFamily="34" charset="0"/>
              </a:rPr>
              <a:t>D</a:t>
            </a:r>
            <a:r>
              <a:rPr lang="en-GB" sz="2400" b="0" i="0" u="none" strike="noStrike" dirty="0">
                <a:solidFill>
                  <a:srgbClr val="C760C7"/>
                </a:solidFill>
                <a:effectLst/>
                <a:latin typeface="Calibri" panose="020F0502020204030204" pitchFamily="34" charset="0"/>
              </a:rPr>
              <a:t>ifferences in reading motivation: Research evidence​</a:t>
            </a:r>
            <a:br>
              <a:rPr lang="en-GB" sz="2400" b="0" i="0" u="none" strike="noStrike" dirty="0">
                <a:solidFill>
                  <a:srgbClr val="C760C7"/>
                </a:solidFill>
                <a:effectLst/>
                <a:latin typeface="Calibri" panose="020F0502020204030204" pitchFamily="34" charset="0"/>
              </a:rPr>
            </a:br>
            <a:r>
              <a:rPr lang="en-GB" sz="2400" b="0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800554-D200-EA49-8AC7-1C69EBFA93B2}"/>
              </a:ext>
            </a:extLst>
          </p:cNvPr>
          <p:cNvSpPr/>
          <p:nvPr/>
        </p:nvSpPr>
        <p:spPr>
          <a:xfrm>
            <a:off x="12720930" y="8577975"/>
            <a:ext cx="598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Practical changes for the school and classroom</a:t>
            </a:r>
            <a:r>
              <a:rPr lang="en-GB" sz="2400" b="0" i="0" u="none" strike="noStrike" dirty="0">
                <a:effectLst/>
                <a:latin typeface="Calibri" panose="020F0502020204030204" pitchFamily="34" charset="0"/>
              </a:rPr>
              <a:t>​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3546" y="2301875"/>
            <a:ext cx="5704205" cy="1241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2" marR="5080">
              <a:lnSpc>
                <a:spcPct val="112999"/>
              </a:lnSpc>
              <a:spcBef>
                <a:spcPts val="95"/>
              </a:spcBef>
            </a:pPr>
            <a:r>
              <a:rPr sz="2400" dirty="0">
                <a:solidFill>
                  <a:srgbClr val="5B9BD4"/>
                </a:solidFill>
                <a:latin typeface="Calibri Light"/>
                <a:cs typeface="Calibri Light"/>
              </a:rPr>
              <a:t>'Children's </a:t>
            </a:r>
            <a:r>
              <a:rPr sz="2400" spc="20" dirty="0">
                <a:solidFill>
                  <a:srgbClr val="5B9BD4"/>
                </a:solidFill>
                <a:latin typeface="Calibri Light"/>
                <a:cs typeface="Calibri Light"/>
              </a:rPr>
              <a:t>imaginations </a:t>
            </a:r>
            <a:r>
              <a:rPr sz="2400" spc="5" dirty="0">
                <a:solidFill>
                  <a:srgbClr val="5B9BD4"/>
                </a:solidFill>
                <a:latin typeface="Calibri Light"/>
                <a:cs typeface="Calibri Light"/>
              </a:rPr>
              <a:t>are </a:t>
            </a:r>
            <a:r>
              <a:rPr sz="2400" spc="10" dirty="0">
                <a:solidFill>
                  <a:srgbClr val="5B9BD4"/>
                </a:solidFill>
                <a:latin typeface="Calibri Light"/>
                <a:cs typeface="Calibri Light"/>
              </a:rPr>
              <a:t>the </a:t>
            </a:r>
            <a:r>
              <a:rPr sz="2400" spc="15" dirty="0">
                <a:solidFill>
                  <a:srgbClr val="5B9BD4"/>
                </a:solidFill>
                <a:latin typeface="Calibri Light"/>
                <a:cs typeface="Calibri Light"/>
              </a:rPr>
              <a:t>most </a:t>
            </a:r>
            <a:r>
              <a:rPr sz="2400" spc="5" dirty="0">
                <a:solidFill>
                  <a:srgbClr val="5B9BD4"/>
                </a:solidFill>
                <a:latin typeface="Calibri Light"/>
                <a:cs typeface="Calibri Light"/>
              </a:rPr>
              <a:t>powerful </a:t>
            </a:r>
            <a:r>
              <a:rPr sz="2400" spc="15" dirty="0">
                <a:solidFill>
                  <a:srgbClr val="5B9BD4"/>
                </a:solidFill>
                <a:latin typeface="Calibri Light"/>
                <a:cs typeface="Calibri Light"/>
              </a:rPr>
              <a:t>and </a:t>
            </a:r>
            <a:r>
              <a:rPr sz="2400" dirty="0">
                <a:solidFill>
                  <a:srgbClr val="5B9BD4"/>
                </a:solidFill>
                <a:latin typeface="Calibri Light"/>
                <a:cs typeface="Calibri Light"/>
              </a:rPr>
              <a:t>energetic </a:t>
            </a:r>
            <a:r>
              <a:rPr sz="2400" spc="10" dirty="0">
                <a:solidFill>
                  <a:srgbClr val="5B9BD4"/>
                </a:solidFill>
                <a:latin typeface="Calibri Light"/>
                <a:cs typeface="Calibri Light"/>
              </a:rPr>
              <a:t>learning  tools' </a:t>
            </a:r>
            <a:r>
              <a:rPr sz="2400" dirty="0">
                <a:solidFill>
                  <a:srgbClr val="5B9BD4"/>
                </a:solidFill>
                <a:latin typeface="Calibri Light"/>
                <a:cs typeface="Calibri Light"/>
              </a:rPr>
              <a:t>(Egan,</a:t>
            </a:r>
            <a:r>
              <a:rPr sz="2400" spc="13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400" spc="20" dirty="0">
                <a:solidFill>
                  <a:srgbClr val="5B9BD4"/>
                </a:solidFill>
                <a:latin typeface="Calibri Light"/>
                <a:cs typeface="Calibri Light"/>
              </a:rPr>
              <a:t>2005).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54" y="1311275"/>
            <a:ext cx="4848890" cy="358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8624" y="3899445"/>
            <a:ext cx="2867025" cy="381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="" xmlns:a16="http://schemas.microsoft.com/office/drawing/2014/main" id="{F6CA1C31-F948-D04D-AF22-676A39D65206}"/>
              </a:ext>
            </a:extLst>
          </p:cNvPr>
          <p:cNvSpPr>
            <a:spLocks noChangeAspect="1"/>
          </p:cNvSpPr>
          <p:nvPr/>
        </p:nvSpPr>
        <p:spPr>
          <a:xfrm>
            <a:off x="823912" y="7489051"/>
            <a:ext cx="4114800" cy="250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C6FB6EE7-369F-4742-B4A1-D20158F1DE33}"/>
              </a:ext>
            </a:extLst>
          </p:cNvPr>
          <p:cNvSpPr/>
          <p:nvPr/>
        </p:nvSpPr>
        <p:spPr>
          <a:xfrm>
            <a:off x="3033688" y="5977214"/>
            <a:ext cx="2867025" cy="1247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E1880A03-5E98-4847-BA2E-4FD9B9D23F05}"/>
              </a:ext>
            </a:extLst>
          </p:cNvPr>
          <p:cNvSpPr txBox="1"/>
          <p:nvPr/>
        </p:nvSpPr>
        <p:spPr>
          <a:xfrm>
            <a:off x="756045" y="5398791"/>
            <a:ext cx="206692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2800" i="1" spc="-5" dirty="0">
                <a:solidFill>
                  <a:srgbClr val="44536A"/>
                </a:solidFill>
                <a:latin typeface="Calibri"/>
                <a:cs typeface="Calibri"/>
              </a:rPr>
              <a:t>Storytelling </a:t>
            </a:r>
            <a:r>
              <a:rPr sz="2800" i="1" spc="-10" dirty="0">
                <a:solidFill>
                  <a:srgbClr val="44536A"/>
                </a:solidFill>
                <a:latin typeface="Calibri"/>
                <a:cs typeface="Calibri"/>
              </a:rPr>
              <a:t>and </a:t>
            </a:r>
            <a:r>
              <a:rPr sz="2800" i="1" spc="5" dirty="0">
                <a:solidFill>
                  <a:srgbClr val="44536A"/>
                </a:solidFill>
                <a:latin typeface="Calibri"/>
                <a:cs typeface="Calibri"/>
              </a:rPr>
              <a:t>telling</a:t>
            </a:r>
            <a:r>
              <a:rPr sz="28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4536A"/>
                </a:solidFill>
                <a:latin typeface="Calibri"/>
                <a:cs typeface="Calibri"/>
              </a:rPr>
              <a:t>stories..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="" xmlns:a16="http://schemas.microsoft.com/office/drawing/2014/main" id="{3C2840FE-CF08-F94B-B599-35FD7734D7D9}"/>
              </a:ext>
            </a:extLst>
          </p:cNvPr>
          <p:cNvSpPr/>
          <p:nvPr/>
        </p:nvSpPr>
        <p:spPr>
          <a:xfrm>
            <a:off x="10025777" y="5616575"/>
            <a:ext cx="2867025" cy="4371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09749D95-9B66-DE47-82BC-7B471A8A2F2E}"/>
              </a:ext>
            </a:extLst>
          </p:cNvPr>
          <p:cNvSpPr>
            <a:spLocks noChangeAspect="1"/>
          </p:cNvSpPr>
          <p:nvPr/>
        </p:nvSpPr>
        <p:spPr>
          <a:xfrm>
            <a:off x="13385136" y="1463675"/>
            <a:ext cx="4631242" cy="3569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661B6849-2757-D242-BE68-1F3842918EA5}"/>
              </a:ext>
            </a:extLst>
          </p:cNvPr>
          <p:cNvSpPr txBox="1"/>
          <p:nvPr/>
        </p:nvSpPr>
        <p:spPr>
          <a:xfrm>
            <a:off x="13385136" y="5616575"/>
            <a:ext cx="515429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985">
              <a:spcBef>
                <a:spcPts val="100"/>
              </a:spcBef>
            </a:pPr>
            <a:r>
              <a:rPr b="1" i="1" spc="-15" dirty="0" err="1">
                <a:solidFill>
                  <a:srgbClr val="44536A"/>
                </a:solidFill>
                <a:latin typeface="Calibri"/>
                <a:cs typeface="Calibri"/>
              </a:rPr>
              <a:t>Airth</a:t>
            </a:r>
            <a:r>
              <a:rPr b="1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i="1" spc="-20" dirty="0">
                <a:solidFill>
                  <a:srgbClr val="44536A"/>
                </a:solidFill>
                <a:latin typeface="Calibri"/>
                <a:cs typeface="Calibri"/>
              </a:rPr>
              <a:t>and </a:t>
            </a:r>
            <a:r>
              <a:rPr b="1" i="1" spc="-10" dirty="0">
                <a:solidFill>
                  <a:srgbClr val="44536A"/>
                </a:solidFill>
                <a:latin typeface="Calibri"/>
                <a:cs typeface="Calibri"/>
              </a:rPr>
              <a:t>Cowie Primary school </a:t>
            </a:r>
            <a:r>
              <a:rPr b="1" i="1" spc="-15" dirty="0">
                <a:solidFill>
                  <a:srgbClr val="44536A"/>
                </a:solidFill>
                <a:latin typeface="Calibri"/>
                <a:cs typeface="Calibri"/>
              </a:rPr>
              <a:t>are </a:t>
            </a:r>
            <a:r>
              <a:rPr b="1" i="1" spc="-20" dirty="0">
                <a:solidFill>
                  <a:srgbClr val="44536A"/>
                </a:solidFill>
                <a:latin typeface="Calibri"/>
                <a:cs typeface="Calibri"/>
              </a:rPr>
              <a:t>now </a:t>
            </a:r>
            <a:r>
              <a:rPr b="1" i="1" spc="-15" dirty="0">
                <a:solidFill>
                  <a:srgbClr val="44536A"/>
                </a:solidFill>
                <a:latin typeface="Calibri"/>
                <a:cs typeface="Calibri"/>
              </a:rPr>
              <a:t>piloting </a:t>
            </a:r>
            <a:r>
              <a:rPr b="1" i="1" spc="-5" dirty="0">
                <a:solidFill>
                  <a:srgbClr val="44536A"/>
                </a:solidFill>
                <a:latin typeface="Calibri"/>
                <a:cs typeface="Calibri"/>
              </a:rPr>
              <a:t>staff </a:t>
            </a:r>
            <a:r>
              <a:rPr b="1" i="1" spc="-15" dirty="0">
                <a:solidFill>
                  <a:srgbClr val="44536A"/>
                </a:solidFill>
                <a:latin typeface="Calibri"/>
                <a:cs typeface="Calibri"/>
              </a:rPr>
              <a:t>bookclubs </a:t>
            </a:r>
            <a:r>
              <a:rPr b="1" i="1" spc="-5" dirty="0">
                <a:solidFill>
                  <a:srgbClr val="44536A"/>
                </a:solidFill>
                <a:latin typeface="Calibri"/>
                <a:cs typeface="Calibri"/>
              </a:rPr>
              <a:t>with </a:t>
            </a:r>
            <a:r>
              <a:rPr b="1" i="1" spc="-10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b="1" i="1" spc="-5" dirty="0">
                <a:solidFill>
                  <a:srgbClr val="44536A"/>
                </a:solidFill>
                <a:latin typeface="Calibri"/>
                <a:cs typeface="Calibri"/>
              </a:rPr>
              <a:t>Scottish</a:t>
            </a:r>
            <a:r>
              <a:rPr b="1" i="1" spc="1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i="1" spc="-10" dirty="0" err="1">
                <a:solidFill>
                  <a:srgbClr val="44536A"/>
                </a:solidFill>
                <a:latin typeface="Calibri"/>
                <a:cs typeface="Calibri"/>
              </a:rPr>
              <a:t>Booktrust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19493" y="1342440"/>
            <a:ext cx="2867025" cy="381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390172" y="1268270"/>
            <a:ext cx="3148365" cy="2353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B7F4150E-DC3F-FD4C-9F4F-3BAD91F746B0}"/>
              </a:ext>
            </a:extLst>
          </p:cNvPr>
          <p:cNvSpPr/>
          <p:nvPr/>
        </p:nvSpPr>
        <p:spPr>
          <a:xfrm>
            <a:off x="1966912" y="3878167"/>
            <a:ext cx="2867025" cy="215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4893C160-F379-B743-8FFC-87261DA6A004}"/>
              </a:ext>
            </a:extLst>
          </p:cNvPr>
          <p:cNvSpPr/>
          <p:nvPr/>
        </p:nvSpPr>
        <p:spPr>
          <a:xfrm>
            <a:off x="4703860" y="2025653"/>
            <a:ext cx="2867025" cy="215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383B658F-44B4-3A44-9877-7EB868547562}"/>
              </a:ext>
            </a:extLst>
          </p:cNvPr>
          <p:cNvSpPr>
            <a:spLocks noChangeAspect="1"/>
          </p:cNvSpPr>
          <p:nvPr/>
        </p:nvSpPr>
        <p:spPr>
          <a:xfrm>
            <a:off x="5912355" y="4952224"/>
            <a:ext cx="3360116" cy="3996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="" xmlns:a16="http://schemas.microsoft.com/office/drawing/2014/main" id="{D981E641-41AB-1F4A-9975-96C6D71EFC1B}"/>
              </a:ext>
            </a:extLst>
          </p:cNvPr>
          <p:cNvSpPr/>
          <p:nvPr/>
        </p:nvSpPr>
        <p:spPr>
          <a:xfrm>
            <a:off x="3545682" y="5996799"/>
            <a:ext cx="2066925" cy="2143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3C69BA70-6A8D-5F46-A6F8-AFDD1BD45A59}"/>
              </a:ext>
            </a:extLst>
          </p:cNvPr>
          <p:cNvSpPr/>
          <p:nvPr/>
        </p:nvSpPr>
        <p:spPr>
          <a:xfrm>
            <a:off x="390172" y="6481328"/>
            <a:ext cx="2867025" cy="2152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54224591-0177-EC41-B6F8-2EC2A5854802}"/>
              </a:ext>
            </a:extLst>
          </p:cNvPr>
          <p:cNvSpPr/>
          <p:nvPr/>
        </p:nvSpPr>
        <p:spPr>
          <a:xfrm>
            <a:off x="2082949" y="8640714"/>
            <a:ext cx="2867025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9A7D960F-B8C0-D342-834A-FD3734D2EC8E}"/>
              </a:ext>
            </a:extLst>
          </p:cNvPr>
          <p:cNvSpPr txBox="1"/>
          <p:nvPr/>
        </p:nvSpPr>
        <p:spPr>
          <a:xfrm>
            <a:off x="11082654" y="3916309"/>
            <a:ext cx="36352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algn="ctr">
              <a:spcBef>
                <a:spcPts val="100"/>
              </a:spcBef>
            </a:pPr>
            <a:r>
              <a:rPr sz="1100" i="1" spc="5" dirty="0">
                <a:solidFill>
                  <a:srgbClr val="44536A"/>
                </a:solidFill>
                <a:latin typeface="Calibri"/>
                <a:cs typeface="Calibri"/>
              </a:rPr>
              <a:t>Aiming </a:t>
            </a:r>
            <a:r>
              <a:rPr sz="1100" i="1" dirty="0">
                <a:solidFill>
                  <a:srgbClr val="44536A"/>
                </a:solidFill>
                <a:latin typeface="Calibri"/>
                <a:cs typeface="Calibri"/>
              </a:rPr>
              <a:t>to </a:t>
            </a:r>
            <a:r>
              <a:rPr sz="1100" i="1" spc="-5" dirty="0">
                <a:solidFill>
                  <a:srgbClr val="44536A"/>
                </a:solidFill>
                <a:latin typeface="Calibri"/>
                <a:cs typeface="Calibri"/>
              </a:rPr>
              <a:t>improve the reading attitudes </a:t>
            </a:r>
            <a:r>
              <a:rPr sz="1100" i="1" spc="-10" dirty="0">
                <a:solidFill>
                  <a:srgbClr val="44536A"/>
                </a:solidFill>
                <a:latin typeface="Calibri"/>
                <a:cs typeface="Calibri"/>
              </a:rPr>
              <a:t>of </a:t>
            </a:r>
            <a:r>
              <a:rPr sz="1100" i="1" spc="-15" dirty="0">
                <a:solidFill>
                  <a:srgbClr val="44536A"/>
                </a:solidFill>
                <a:latin typeface="Calibri"/>
                <a:cs typeface="Calibri"/>
              </a:rPr>
              <a:t>boys </a:t>
            </a:r>
            <a:r>
              <a:rPr sz="1100" i="1" spc="5" dirty="0">
                <a:solidFill>
                  <a:srgbClr val="44536A"/>
                </a:solidFill>
                <a:latin typeface="Calibri"/>
                <a:cs typeface="Calibri"/>
              </a:rPr>
              <a:t>within </a:t>
            </a:r>
            <a:r>
              <a:rPr sz="1100" i="1" spc="-5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sz="1100" i="1" dirty="0">
                <a:solidFill>
                  <a:srgbClr val="44536A"/>
                </a:solidFill>
                <a:latin typeface="Calibri"/>
                <a:cs typeface="Calibri"/>
              </a:rPr>
              <a:t>Primary 7 class </a:t>
            </a:r>
            <a:r>
              <a:rPr sz="1100" i="1" spc="5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1100" i="1" dirty="0">
                <a:solidFill>
                  <a:srgbClr val="44536A"/>
                </a:solidFill>
                <a:latin typeface="Calibri"/>
                <a:cs typeface="Calibri"/>
              </a:rPr>
              <a:t>Airth Primary</a:t>
            </a:r>
            <a:r>
              <a:rPr sz="1100" i="1" spc="-1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44536A"/>
                </a:solidFill>
                <a:latin typeface="Calibri"/>
                <a:cs typeface="Calibri"/>
              </a:rPr>
              <a:t>School.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1F32F6F9-78DB-9346-8E96-94CAE7ED8EE2}"/>
              </a:ext>
            </a:extLst>
          </p:cNvPr>
          <p:cNvSpPr/>
          <p:nvPr/>
        </p:nvSpPr>
        <p:spPr>
          <a:xfrm>
            <a:off x="11721766" y="1478574"/>
            <a:ext cx="3044853" cy="22807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92D8F660-6698-774D-826D-340E740975BB}"/>
              </a:ext>
            </a:extLst>
          </p:cNvPr>
          <p:cNvSpPr/>
          <p:nvPr/>
        </p:nvSpPr>
        <p:spPr>
          <a:xfrm>
            <a:off x="15236656" y="320675"/>
            <a:ext cx="3044852" cy="4022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3AD345B1-C6BF-8D4C-94D8-735EC15A0800}"/>
              </a:ext>
            </a:extLst>
          </p:cNvPr>
          <p:cNvSpPr/>
          <p:nvPr/>
        </p:nvSpPr>
        <p:spPr>
          <a:xfrm>
            <a:off x="11225376" y="4443143"/>
            <a:ext cx="2867025" cy="21812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2F56AFC5-CB7D-1A46-A788-044AF98914D2}"/>
              </a:ext>
            </a:extLst>
          </p:cNvPr>
          <p:cNvSpPr txBox="1"/>
          <p:nvPr/>
        </p:nvSpPr>
        <p:spPr>
          <a:xfrm>
            <a:off x="4100512" y="487309"/>
            <a:ext cx="3922845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4000" spc="15" dirty="0">
                <a:solidFill>
                  <a:srgbClr val="5B9BD4"/>
                </a:solidFill>
                <a:latin typeface="Calibri Light"/>
                <a:cs typeface="Calibri Light"/>
              </a:rPr>
              <a:t>Sharing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the learning </a:t>
            </a:r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so</a:t>
            </a:r>
            <a:r>
              <a:rPr sz="4000" spc="9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5B9BD4"/>
                </a:solidFill>
                <a:latin typeface="Calibri Light"/>
                <a:cs typeface="Calibri Light"/>
              </a:rPr>
              <a:t>far...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A22B0568-FC5F-7F44-B9F0-1B64188020C9}"/>
              </a:ext>
            </a:extLst>
          </p:cNvPr>
          <p:cNvSpPr>
            <a:spLocks noChangeAspect="1"/>
          </p:cNvSpPr>
          <p:nvPr/>
        </p:nvSpPr>
        <p:spPr>
          <a:xfrm>
            <a:off x="15086809" y="4606397"/>
            <a:ext cx="2867025" cy="2219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="" xmlns:a16="http://schemas.microsoft.com/office/drawing/2014/main" id="{93B3E2AB-8B0D-994E-8668-EE6BA27C43FF}"/>
              </a:ext>
            </a:extLst>
          </p:cNvPr>
          <p:cNvSpPr/>
          <p:nvPr/>
        </p:nvSpPr>
        <p:spPr>
          <a:xfrm>
            <a:off x="10094331" y="6432064"/>
            <a:ext cx="2431083" cy="20636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="" xmlns:a16="http://schemas.microsoft.com/office/drawing/2014/main" id="{5B918E36-6D7E-014C-A419-32819C3CC053}"/>
              </a:ext>
            </a:extLst>
          </p:cNvPr>
          <p:cNvSpPr/>
          <p:nvPr/>
        </p:nvSpPr>
        <p:spPr>
          <a:xfrm>
            <a:off x="12347767" y="7962465"/>
            <a:ext cx="3127976" cy="22853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DA15D9A3-76DE-2548-89AB-ED30DAE9A744}"/>
              </a:ext>
            </a:extLst>
          </p:cNvPr>
          <p:cNvSpPr/>
          <p:nvPr/>
        </p:nvSpPr>
        <p:spPr>
          <a:xfrm>
            <a:off x="13616313" y="5996799"/>
            <a:ext cx="2300606" cy="1847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>
            <a:extLst>
              <a:ext uri="{FF2B5EF4-FFF2-40B4-BE49-F238E27FC236}">
                <a16:creationId xmlns="" xmlns:a16="http://schemas.microsoft.com/office/drawing/2014/main" id="{FB184EFE-FB8F-5440-8001-E2DAE7D779B8}"/>
              </a:ext>
            </a:extLst>
          </p:cNvPr>
          <p:cNvSpPr/>
          <p:nvPr/>
        </p:nvSpPr>
        <p:spPr>
          <a:xfrm>
            <a:off x="15882368" y="7141241"/>
            <a:ext cx="2232745" cy="34044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C9118437-B80D-CE4B-86FE-1F8E578562C2}"/>
              </a:ext>
            </a:extLst>
          </p:cNvPr>
          <p:cNvSpPr txBox="1"/>
          <p:nvPr/>
        </p:nvSpPr>
        <p:spPr>
          <a:xfrm>
            <a:off x="13244192" y="10305526"/>
            <a:ext cx="24758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1200" i="1" spc="-5" dirty="0">
                <a:solidFill>
                  <a:srgbClr val="44536A"/>
                </a:solidFill>
                <a:latin typeface="Calibri"/>
                <a:cs typeface="Calibri"/>
              </a:rPr>
              <a:t>targeted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lunchtime </a:t>
            </a:r>
            <a:r>
              <a:rPr sz="1200" i="1" spc="-5" dirty="0">
                <a:solidFill>
                  <a:srgbClr val="44536A"/>
                </a:solidFill>
                <a:latin typeface="Calibri"/>
                <a:cs typeface="Calibri"/>
              </a:rPr>
              <a:t>reading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club </a:t>
            </a:r>
            <a:r>
              <a:rPr sz="1200" i="1" spc="-10" dirty="0">
                <a:solidFill>
                  <a:srgbClr val="44536A"/>
                </a:solidFill>
                <a:latin typeface="Calibri"/>
                <a:cs typeface="Calibri"/>
              </a:rPr>
              <a:t>at </a:t>
            </a:r>
            <a:r>
              <a:rPr sz="1200" i="1" spc="5" dirty="0">
                <a:solidFill>
                  <a:srgbClr val="44536A"/>
                </a:solidFill>
                <a:latin typeface="Calibri"/>
                <a:cs typeface="Calibri"/>
              </a:rPr>
              <a:t>Allan's</a:t>
            </a:r>
            <a:r>
              <a:rPr sz="1200" i="1" spc="-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4536A"/>
                </a:solidFill>
                <a:latin typeface="Calibri"/>
                <a:cs typeface="Calibri"/>
              </a:rPr>
              <a:t>Primary</a:t>
            </a: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25709" y="2765230"/>
            <a:ext cx="2649298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spcBef>
                <a:spcPts val="100"/>
              </a:spcBef>
            </a:pPr>
            <a:r>
              <a:rPr sz="1050" i="1" spc="15" dirty="0">
                <a:solidFill>
                  <a:srgbClr val="44536A"/>
                </a:solidFill>
                <a:latin typeface="Calibri"/>
                <a:cs typeface="Calibri"/>
              </a:rPr>
              <a:t>Fewer </a:t>
            </a:r>
            <a:r>
              <a:rPr sz="1050" i="1" spc="-10" dirty="0">
                <a:solidFill>
                  <a:srgbClr val="44536A"/>
                </a:solidFill>
                <a:latin typeface="Calibri"/>
                <a:cs typeface="Calibri"/>
              </a:rPr>
              <a:t>books,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more engagement. </a:t>
            </a:r>
            <a:r>
              <a:rPr sz="1050" i="1" spc="5" dirty="0">
                <a:solidFill>
                  <a:srgbClr val="44536A"/>
                </a:solidFill>
                <a:latin typeface="Calibri"/>
                <a:cs typeface="Calibri"/>
              </a:rPr>
              <a:t>Aiming</a:t>
            </a:r>
            <a:r>
              <a:rPr sz="1050" i="1" spc="-16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to </a:t>
            </a:r>
            <a:r>
              <a:rPr sz="1050" i="1" spc="10" dirty="0">
                <a:solidFill>
                  <a:srgbClr val="44536A"/>
                </a:solidFill>
                <a:latin typeface="Calibri"/>
                <a:cs typeface="Calibri"/>
              </a:rPr>
              <a:t>see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children </a:t>
            </a:r>
            <a:r>
              <a:rPr sz="1050" i="1" spc="-5" dirty="0">
                <a:solidFill>
                  <a:srgbClr val="44536A"/>
                </a:solidFill>
                <a:latin typeface="Calibri"/>
                <a:cs typeface="Calibri"/>
              </a:rPr>
              <a:t>engaged </a:t>
            </a:r>
            <a:r>
              <a:rPr sz="1050" i="1" spc="5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1050" i="1" spc="-20" dirty="0">
                <a:solidFill>
                  <a:srgbClr val="44536A"/>
                </a:solidFill>
                <a:latin typeface="Calibri"/>
                <a:cs typeface="Calibri"/>
              </a:rPr>
              <a:t>books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without </a:t>
            </a:r>
            <a:r>
              <a:rPr sz="1050" i="1" spc="-10" dirty="0">
                <a:solidFill>
                  <a:srgbClr val="44536A"/>
                </a:solidFill>
                <a:latin typeface="Calibri"/>
                <a:cs typeface="Calibri"/>
              </a:rPr>
              <a:t>support.</a:t>
            </a:r>
            <a:endParaRPr sz="105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50" b="1" spc="-20" dirty="0">
                <a:solidFill>
                  <a:srgbClr val="44536A"/>
                </a:solidFill>
                <a:latin typeface="Calibri"/>
                <a:cs typeface="Calibri"/>
              </a:rPr>
              <a:t>You </a:t>
            </a:r>
            <a:r>
              <a:rPr sz="1050" b="1" spc="-5" dirty="0">
                <a:solidFill>
                  <a:srgbClr val="44536A"/>
                </a:solidFill>
                <a:latin typeface="Calibri"/>
                <a:cs typeface="Calibri"/>
              </a:rPr>
              <a:t>can </a:t>
            </a:r>
            <a:r>
              <a:rPr sz="1050" b="1" spc="-10" dirty="0">
                <a:solidFill>
                  <a:srgbClr val="44536A"/>
                </a:solidFill>
                <a:latin typeface="Calibri"/>
                <a:cs typeface="Calibri"/>
              </a:rPr>
              <a:t>find </a:t>
            </a:r>
            <a:r>
              <a:rPr sz="1050" b="1" spc="-25" dirty="0">
                <a:solidFill>
                  <a:srgbClr val="44536A"/>
                </a:solidFill>
                <a:latin typeface="Calibri"/>
                <a:cs typeface="Calibri"/>
              </a:rPr>
              <a:t>out </a:t>
            </a:r>
            <a:r>
              <a:rPr sz="1050" b="1" spc="-15" dirty="0">
                <a:solidFill>
                  <a:srgbClr val="44536A"/>
                </a:solidFill>
                <a:latin typeface="Calibri"/>
                <a:cs typeface="Calibri"/>
              </a:rPr>
              <a:t>more </a:t>
            </a:r>
            <a:r>
              <a:rPr sz="1050" b="1" spc="-25" dirty="0">
                <a:solidFill>
                  <a:srgbClr val="44536A"/>
                </a:solidFill>
                <a:latin typeface="Calibri"/>
                <a:cs typeface="Calibri"/>
              </a:rPr>
              <a:t>about </a:t>
            </a:r>
            <a:r>
              <a:rPr sz="1050" b="1" spc="-10" dirty="0">
                <a:solidFill>
                  <a:srgbClr val="44536A"/>
                </a:solidFill>
                <a:latin typeface="Calibri"/>
                <a:cs typeface="Calibri"/>
              </a:rPr>
              <a:t>what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is </a:t>
            </a:r>
            <a:r>
              <a:rPr sz="1050" b="1" spc="-20" dirty="0">
                <a:solidFill>
                  <a:srgbClr val="44536A"/>
                </a:solidFill>
                <a:latin typeface="Calibri"/>
                <a:cs typeface="Calibri"/>
              </a:rPr>
              <a:t>happening </a:t>
            </a:r>
            <a:r>
              <a:rPr sz="1050" b="1" spc="-5" dirty="0">
                <a:solidFill>
                  <a:srgbClr val="44536A"/>
                </a:solidFill>
                <a:latin typeface="Calibri"/>
                <a:cs typeface="Calibri"/>
              </a:rPr>
              <a:t>with </a:t>
            </a:r>
            <a:r>
              <a:rPr sz="1050" b="1" spc="-10" dirty="0">
                <a:solidFill>
                  <a:srgbClr val="44536A"/>
                </a:solidFill>
                <a:latin typeface="Calibri"/>
                <a:cs typeface="Calibri"/>
              </a:rPr>
              <a:t>Primary 2/1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1050" b="1" spc="-15" dirty="0">
                <a:solidFill>
                  <a:srgbClr val="44536A"/>
                </a:solidFill>
                <a:latin typeface="Calibri"/>
                <a:cs typeface="Calibri"/>
              </a:rPr>
              <a:t>Westquarter </a:t>
            </a:r>
            <a:r>
              <a:rPr sz="1050" b="1" spc="-10" dirty="0">
                <a:solidFill>
                  <a:srgbClr val="44536A"/>
                </a:solidFill>
                <a:latin typeface="Calibri"/>
                <a:cs typeface="Calibri"/>
              </a:rPr>
              <a:t>Primary </a:t>
            </a:r>
            <a:r>
              <a:rPr sz="1050" b="1" spc="-20" dirty="0">
                <a:solidFill>
                  <a:srgbClr val="44536A"/>
                </a:solidFill>
                <a:latin typeface="Calibri"/>
                <a:cs typeface="Calibri"/>
              </a:rPr>
              <a:t>school</a:t>
            </a:r>
            <a:r>
              <a:rPr sz="1050" b="1" spc="1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here</a:t>
            </a:r>
            <a:r>
              <a:rPr sz="9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9696682" y="538670"/>
            <a:ext cx="4777223" cy="381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="" xmlns:a16="http://schemas.microsoft.com/office/drawing/2014/main" id="{858500C2-2AA1-B84B-A2DA-0A95FED66461}"/>
              </a:ext>
            </a:extLst>
          </p:cNvPr>
          <p:cNvSpPr/>
          <p:nvPr/>
        </p:nvSpPr>
        <p:spPr>
          <a:xfrm>
            <a:off x="13114835" y="4624340"/>
            <a:ext cx="3312976" cy="3606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0053C481-9173-B641-9110-F5FFD222CA50}"/>
              </a:ext>
            </a:extLst>
          </p:cNvPr>
          <p:cNvSpPr/>
          <p:nvPr/>
        </p:nvSpPr>
        <p:spPr>
          <a:xfrm>
            <a:off x="15225712" y="396875"/>
            <a:ext cx="2867025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18499D9D-BA70-744E-869B-796259996286}"/>
              </a:ext>
            </a:extLst>
          </p:cNvPr>
          <p:cNvSpPr txBox="1"/>
          <p:nvPr/>
        </p:nvSpPr>
        <p:spPr>
          <a:xfrm>
            <a:off x="2065459" y="921908"/>
            <a:ext cx="3727519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4000" spc="15" dirty="0">
                <a:solidFill>
                  <a:srgbClr val="5B9BD4"/>
                </a:solidFill>
                <a:latin typeface="Calibri Light"/>
                <a:cs typeface="Calibri Light"/>
              </a:rPr>
              <a:t>Sharing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the learning </a:t>
            </a:r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so</a:t>
            </a:r>
            <a:r>
              <a:rPr sz="4000" spc="9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5B9BD4"/>
                </a:solidFill>
                <a:latin typeface="Calibri Light"/>
                <a:cs typeface="Calibri Light"/>
              </a:rPr>
              <a:t>far...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80AEF6F4-BE70-4446-85F5-C4B1887FC149}"/>
              </a:ext>
            </a:extLst>
          </p:cNvPr>
          <p:cNvSpPr>
            <a:spLocks noChangeAspect="1"/>
          </p:cNvSpPr>
          <p:nvPr/>
        </p:nvSpPr>
        <p:spPr>
          <a:xfrm>
            <a:off x="8297619" y="4698926"/>
            <a:ext cx="3758427" cy="4807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C40912F0-492D-304B-BA1F-8B470578835A}"/>
              </a:ext>
            </a:extLst>
          </p:cNvPr>
          <p:cNvSpPr>
            <a:spLocks noChangeAspect="1"/>
          </p:cNvSpPr>
          <p:nvPr/>
        </p:nvSpPr>
        <p:spPr>
          <a:xfrm>
            <a:off x="877247" y="6785202"/>
            <a:ext cx="3901962" cy="3029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="" xmlns:a16="http://schemas.microsoft.com/office/drawing/2014/main" id="{7D24ACFF-79FC-F44F-9E5E-34116B8EE79D}"/>
              </a:ext>
            </a:extLst>
          </p:cNvPr>
          <p:cNvSpPr/>
          <p:nvPr/>
        </p:nvSpPr>
        <p:spPr>
          <a:xfrm>
            <a:off x="5283903" y="7331075"/>
            <a:ext cx="2003496" cy="30293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0BB1874A-ECA5-9245-A57F-1A639C31C507}"/>
              </a:ext>
            </a:extLst>
          </p:cNvPr>
          <p:cNvSpPr/>
          <p:nvPr/>
        </p:nvSpPr>
        <p:spPr>
          <a:xfrm>
            <a:off x="646235" y="2348936"/>
            <a:ext cx="2867025" cy="4018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="" xmlns:a16="http://schemas.microsoft.com/office/drawing/2014/main" id="{63BE2C6E-8DF3-A94C-A70D-3BF0A8A2EB02}"/>
              </a:ext>
            </a:extLst>
          </p:cNvPr>
          <p:cNvSpPr/>
          <p:nvPr/>
        </p:nvSpPr>
        <p:spPr>
          <a:xfrm>
            <a:off x="5459547" y="1586878"/>
            <a:ext cx="2867025" cy="2152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E3B1B640-FFC4-C943-A817-E64947DD619A}"/>
              </a:ext>
            </a:extLst>
          </p:cNvPr>
          <p:cNvSpPr>
            <a:spLocks noChangeAspect="1"/>
          </p:cNvSpPr>
          <p:nvPr/>
        </p:nvSpPr>
        <p:spPr>
          <a:xfrm>
            <a:off x="3471659" y="4206875"/>
            <a:ext cx="4221807" cy="2398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11EB2BE3-3CE4-8F4A-ABC0-4AEABD56AD5A}"/>
              </a:ext>
            </a:extLst>
          </p:cNvPr>
          <p:cNvSpPr/>
          <p:nvPr/>
        </p:nvSpPr>
        <p:spPr>
          <a:xfrm>
            <a:off x="14430585" y="8463036"/>
            <a:ext cx="2867025" cy="2085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3581" y="346224"/>
            <a:ext cx="84582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2">
              <a:spcBef>
                <a:spcPts val="125"/>
              </a:spcBef>
            </a:pP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How </a:t>
            </a:r>
            <a:r>
              <a:rPr sz="4000" spc="15" dirty="0">
                <a:solidFill>
                  <a:srgbClr val="5B9BD4"/>
                </a:solidFill>
                <a:latin typeface="Calibri Light"/>
                <a:cs typeface="Calibri Light"/>
              </a:rPr>
              <a:t>has </a:t>
            </a:r>
            <a:r>
              <a:rPr sz="4000" spc="20" dirty="0">
                <a:solidFill>
                  <a:srgbClr val="5B9BD4"/>
                </a:solidFill>
                <a:latin typeface="Calibri Light"/>
                <a:cs typeface="Calibri Light"/>
              </a:rPr>
              <a:t>it </a:t>
            </a:r>
            <a:r>
              <a:rPr sz="4000" spc="5" dirty="0">
                <a:solidFill>
                  <a:srgbClr val="5B9BD4"/>
                </a:solidFill>
                <a:latin typeface="Calibri Light"/>
                <a:cs typeface="Calibri Light"/>
              </a:rPr>
              <a:t>gone? </a:t>
            </a:r>
            <a:r>
              <a:rPr sz="4000" spc="25" dirty="0">
                <a:solidFill>
                  <a:srgbClr val="5B9BD4"/>
                </a:solidFill>
                <a:latin typeface="Calibri Light"/>
                <a:cs typeface="Calibri Light"/>
              </a:rPr>
              <a:t>What </a:t>
            </a:r>
            <a:r>
              <a:rPr sz="4000" spc="20" dirty="0">
                <a:solidFill>
                  <a:srgbClr val="5B9BD4"/>
                </a:solidFill>
                <a:latin typeface="Calibri Light"/>
                <a:cs typeface="Calibri Light"/>
              </a:rPr>
              <a:t>is </a:t>
            </a:r>
            <a:r>
              <a:rPr sz="4000" spc="10" dirty="0">
                <a:solidFill>
                  <a:srgbClr val="5B9BD4"/>
                </a:solidFill>
                <a:latin typeface="Calibri Light"/>
                <a:cs typeface="Calibri Light"/>
              </a:rPr>
              <a:t>next?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7270" y="5344227"/>
            <a:ext cx="5463540" cy="16587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7" marR="5080" algn="ctr">
              <a:lnSpc>
                <a:spcPct val="108100"/>
              </a:lnSpc>
              <a:spcBef>
                <a:spcPts val="95"/>
              </a:spcBef>
            </a:pPr>
            <a:r>
              <a:rPr sz="2000" i="1" dirty="0">
                <a:solidFill>
                  <a:srgbClr val="5B9BD4"/>
                </a:solidFill>
                <a:latin typeface="Calibri"/>
                <a:cs typeface="Calibri"/>
              </a:rPr>
              <a:t>We</a:t>
            </a:r>
            <a:r>
              <a:rPr sz="2000" i="1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hope</a:t>
            </a:r>
            <a:r>
              <a:rPr sz="2000" i="1" spc="-1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sz="2000" i="1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grow</a:t>
            </a:r>
            <a:r>
              <a:rPr sz="2000" i="1" spc="-7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0" dirty="0">
                <a:solidFill>
                  <a:srgbClr val="5B9BD4"/>
                </a:solidFill>
                <a:latin typeface="Calibri"/>
                <a:cs typeface="Calibri"/>
              </a:rPr>
              <a:t>our</a:t>
            </a:r>
            <a:r>
              <a:rPr sz="2000" i="1" spc="-11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network</a:t>
            </a:r>
            <a:r>
              <a:rPr sz="2000" i="1" spc="-8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sz="2000" i="1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5B9BD4"/>
                </a:solidFill>
                <a:latin typeface="Calibri"/>
                <a:cs typeface="Calibri"/>
              </a:rPr>
              <a:t>include</a:t>
            </a:r>
            <a:r>
              <a:rPr sz="2000" i="1" spc="-1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more</a:t>
            </a:r>
            <a:r>
              <a:rPr sz="2000" i="1" spc="-3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5B9BD4"/>
                </a:solidFill>
                <a:latin typeface="Calibri"/>
                <a:cs typeface="Calibri"/>
              </a:rPr>
              <a:t>colleagues</a:t>
            </a:r>
            <a:r>
              <a:rPr sz="2000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0" dirty="0">
                <a:solidFill>
                  <a:srgbClr val="5B9BD4"/>
                </a:solidFill>
                <a:latin typeface="Calibri"/>
                <a:cs typeface="Calibri"/>
              </a:rPr>
              <a:t>from</a:t>
            </a:r>
            <a:r>
              <a:rPr sz="2000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5B9BD4"/>
                </a:solidFill>
                <a:latin typeface="Calibri"/>
                <a:cs typeface="Calibri"/>
              </a:rPr>
              <a:t>across</a:t>
            </a:r>
            <a:r>
              <a:rPr sz="2000" i="1" spc="-8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0" dirty="0">
                <a:solidFill>
                  <a:srgbClr val="5B9BD4"/>
                </a:solidFill>
                <a:latin typeface="Calibri"/>
                <a:cs typeface="Calibri"/>
              </a:rPr>
              <a:t>our</a:t>
            </a:r>
            <a:r>
              <a:rPr sz="2000" i="1" spc="-11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5B9BD4"/>
                </a:solidFill>
                <a:latin typeface="Calibri"/>
                <a:cs typeface="Calibri"/>
              </a:rPr>
              <a:t>schools</a:t>
            </a:r>
            <a:r>
              <a:rPr sz="2000" i="1" spc="-8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and</a:t>
            </a:r>
            <a:r>
              <a:rPr sz="2000" i="1" spc="-7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5B9BD4"/>
                </a:solidFill>
                <a:latin typeface="Calibri"/>
                <a:cs typeface="Calibri"/>
              </a:rPr>
              <a:t>nurseries, 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further</a:t>
            </a:r>
            <a:r>
              <a:rPr sz="2000" i="1" spc="-11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5B9BD4"/>
                </a:solidFill>
                <a:latin typeface="Calibri"/>
                <a:cs typeface="Calibri"/>
              </a:rPr>
              <a:t>develop</a:t>
            </a:r>
            <a:r>
              <a:rPr sz="2000" i="1" spc="-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0" dirty="0">
                <a:solidFill>
                  <a:srgbClr val="5B9BD4"/>
                </a:solidFill>
                <a:latin typeface="Calibri"/>
                <a:cs typeface="Calibri"/>
              </a:rPr>
              <a:t>our</a:t>
            </a:r>
            <a:r>
              <a:rPr sz="2000" i="1" spc="-11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B9BD4"/>
                </a:solidFill>
                <a:latin typeface="Calibri"/>
                <a:cs typeface="Calibri"/>
              </a:rPr>
              <a:t>links</a:t>
            </a:r>
            <a:r>
              <a:rPr sz="2000" i="1" spc="-1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5B9BD4"/>
                </a:solidFill>
                <a:latin typeface="Calibri"/>
                <a:cs typeface="Calibri"/>
              </a:rPr>
              <a:t>with</a:t>
            </a:r>
            <a:r>
              <a:rPr sz="2000" i="1" spc="-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the</a:t>
            </a:r>
            <a:r>
              <a:rPr sz="2000" i="1" spc="-3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5B9BD4"/>
                </a:solidFill>
                <a:latin typeface="Calibri"/>
                <a:cs typeface="Calibri"/>
              </a:rPr>
              <a:t>Scottish</a:t>
            </a:r>
            <a:r>
              <a:rPr sz="2000" i="1" spc="-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Booktrust</a:t>
            </a:r>
            <a:r>
              <a:rPr sz="2000" i="1" spc="-10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and</a:t>
            </a:r>
            <a:r>
              <a:rPr sz="2000" i="1" spc="-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5B9BD4"/>
                </a:solidFill>
                <a:latin typeface="Calibri"/>
                <a:cs typeface="Calibri"/>
              </a:rPr>
              <a:t>researchers</a:t>
            </a:r>
            <a:r>
              <a:rPr sz="2000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and</a:t>
            </a:r>
            <a:r>
              <a:rPr lang="en-GB" sz="2000" i="1" spc="25" dirty="0">
                <a:solidFill>
                  <a:srgbClr val="5B9BD4"/>
                </a:solidFill>
                <a:latin typeface="Calibri"/>
                <a:cs typeface="Calibri"/>
              </a:rPr>
              <a:t>, l</a:t>
            </a:r>
            <a:r>
              <a:rPr sz="2000" i="1" spc="10" dirty="0" err="1">
                <a:solidFill>
                  <a:srgbClr val="5B9BD4"/>
                </a:solidFill>
                <a:latin typeface="Calibri"/>
                <a:cs typeface="Calibri"/>
              </a:rPr>
              <a:t>oo</a:t>
            </a:r>
            <a:r>
              <a:rPr lang="en-GB" sz="2000" i="1" spc="10" dirty="0">
                <a:solidFill>
                  <a:srgbClr val="5B9BD4"/>
                </a:solidFill>
                <a:latin typeface="Calibri"/>
                <a:cs typeface="Calibri"/>
              </a:rPr>
              <a:t>k </a:t>
            </a:r>
            <a:r>
              <a:rPr lang="en-GB" sz="2000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for</a:t>
            </a:r>
            <a:r>
              <a:rPr sz="2000" i="1" spc="-1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new</a:t>
            </a:r>
            <a:r>
              <a:rPr sz="2000" i="1" spc="-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ways</a:t>
            </a:r>
            <a:r>
              <a:rPr sz="2000" i="1" spc="-9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5B9BD4"/>
                </a:solidFill>
                <a:latin typeface="Calibri"/>
                <a:cs typeface="Calibri"/>
              </a:rPr>
              <a:t>to  collaborate</a:t>
            </a:r>
            <a:r>
              <a:rPr sz="2000" i="1" spc="-1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25" dirty="0">
                <a:solidFill>
                  <a:srgbClr val="5B9BD4"/>
                </a:solidFill>
                <a:latin typeface="Calibri"/>
                <a:cs typeface="Calibri"/>
              </a:rPr>
              <a:t>and</a:t>
            </a:r>
            <a:r>
              <a:rPr sz="2000" i="1" spc="-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5B9BD4"/>
                </a:solidFill>
                <a:latin typeface="Calibri"/>
                <a:cs typeface="Calibri"/>
              </a:rPr>
              <a:t>innovate...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5449" y="7124944"/>
            <a:ext cx="5779770" cy="0"/>
          </a:xfrm>
          <a:custGeom>
            <a:avLst/>
            <a:gdLst/>
            <a:ahLst/>
            <a:cxnLst/>
            <a:rect l="l" t="t" r="r" b="b"/>
            <a:pathLst>
              <a:path w="5779770">
                <a:moveTo>
                  <a:pt x="0" y="0"/>
                </a:moveTo>
                <a:lnTo>
                  <a:pt x="5779388" y="0"/>
                </a:lnTo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5449" y="1319395"/>
            <a:ext cx="5761989" cy="371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DCD5E8F1-D85A-164B-A351-720921B427BC}"/>
              </a:ext>
            </a:extLst>
          </p:cNvPr>
          <p:cNvSpPr/>
          <p:nvPr/>
        </p:nvSpPr>
        <p:spPr>
          <a:xfrm>
            <a:off x="5789907" y="7677733"/>
            <a:ext cx="3592196" cy="245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4D5A630A-A574-9C44-9A15-1F15DE94CFBB}"/>
              </a:ext>
            </a:extLst>
          </p:cNvPr>
          <p:cNvSpPr/>
          <p:nvPr/>
        </p:nvSpPr>
        <p:spPr>
          <a:xfrm>
            <a:off x="10392681" y="7562915"/>
            <a:ext cx="2987675" cy="263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400D7E91-8CC7-C24F-BFA5-F4046E97B7BE}"/>
              </a:ext>
            </a:extLst>
          </p:cNvPr>
          <p:cNvSpPr/>
          <p:nvPr/>
        </p:nvSpPr>
        <p:spPr>
          <a:xfrm flipV="1">
            <a:off x="6735449" y="5121274"/>
            <a:ext cx="5550535" cy="101021"/>
          </a:xfrm>
          <a:custGeom>
            <a:avLst/>
            <a:gdLst/>
            <a:ahLst/>
            <a:cxnLst/>
            <a:rect l="l" t="t" r="r" b="b"/>
            <a:pathLst>
              <a:path w="5550534">
                <a:moveTo>
                  <a:pt x="0" y="0"/>
                </a:moveTo>
                <a:lnTo>
                  <a:pt x="5550534" y="0"/>
                </a:lnTo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2C9A169-2075-9B4F-B9FA-2B18C6FC3195}"/>
              </a:ext>
            </a:extLst>
          </p:cNvPr>
          <p:cNvSpPr txBox="1"/>
          <p:nvPr/>
        </p:nvSpPr>
        <p:spPr>
          <a:xfrm>
            <a:off x="15347538" y="8090480"/>
            <a:ext cx="2481580" cy="20165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5822" indent="-229273">
              <a:spcBef>
                <a:spcPts val="125"/>
              </a:spcBef>
              <a:buFont typeface="Calibri"/>
              <a:buChar char="•"/>
              <a:tabLst>
                <a:tab pos="365187" algn="l"/>
                <a:tab pos="365822" algn="l"/>
              </a:tabLst>
            </a:pPr>
            <a:r>
              <a:rPr sz="2400" i="1" spc="10" dirty="0">
                <a:solidFill>
                  <a:srgbClr val="5B9BD4"/>
                </a:solidFill>
                <a:latin typeface="Calibri"/>
                <a:cs typeface="Calibri"/>
              </a:rPr>
              <a:t>Start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B9BD4"/>
              </a:buClr>
              <a:buFont typeface="Calibri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75347" indent="-229273">
              <a:spcBef>
                <a:spcPts val="640"/>
              </a:spcBef>
              <a:buFont typeface="Calibri"/>
              <a:buChar char="•"/>
              <a:tabLst>
                <a:tab pos="374712" algn="l"/>
                <a:tab pos="375347" algn="l"/>
              </a:tabLst>
            </a:pPr>
            <a:r>
              <a:rPr sz="2400" i="1" spc="20" dirty="0">
                <a:solidFill>
                  <a:srgbClr val="5B9BD4"/>
                </a:solidFill>
                <a:latin typeface="Calibri"/>
                <a:cs typeface="Calibri"/>
              </a:rPr>
              <a:t>Stop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41340" indent="-229273">
              <a:spcBef>
                <a:spcPts val="645"/>
              </a:spcBef>
              <a:buFont typeface="Calibri"/>
              <a:buChar char="•"/>
              <a:tabLst>
                <a:tab pos="241340" algn="l"/>
                <a:tab pos="241975" algn="l"/>
              </a:tabLst>
            </a:pPr>
            <a:r>
              <a:rPr sz="2400" i="1" spc="20" dirty="0">
                <a:solidFill>
                  <a:srgbClr val="5B9BD4"/>
                </a:solidFill>
                <a:latin typeface="Calibri"/>
                <a:cs typeface="Calibri"/>
              </a:rPr>
              <a:t>C</a:t>
            </a:r>
            <a:r>
              <a:rPr sz="2400" i="1" spc="30" dirty="0">
                <a:solidFill>
                  <a:srgbClr val="5B9BD4"/>
                </a:solidFill>
                <a:latin typeface="Calibri"/>
                <a:cs typeface="Calibri"/>
              </a:rPr>
              <a:t>on</a:t>
            </a:r>
            <a:r>
              <a:rPr sz="2400" i="1" spc="5" dirty="0">
                <a:solidFill>
                  <a:srgbClr val="5B9BD4"/>
                </a:solidFill>
                <a:latin typeface="Calibri"/>
                <a:cs typeface="Calibri"/>
              </a:rPr>
              <a:t>t</a:t>
            </a:r>
            <a:r>
              <a:rPr sz="2400" i="1" spc="-35" dirty="0">
                <a:solidFill>
                  <a:srgbClr val="5B9BD4"/>
                </a:solidFill>
                <a:latin typeface="Calibri"/>
                <a:cs typeface="Calibri"/>
              </a:rPr>
              <a:t>i</a:t>
            </a:r>
            <a:r>
              <a:rPr sz="2400" i="1" spc="30" dirty="0">
                <a:solidFill>
                  <a:srgbClr val="5B9BD4"/>
                </a:solidFill>
                <a:latin typeface="Calibri"/>
                <a:cs typeface="Calibri"/>
              </a:rPr>
              <a:t>nu</a:t>
            </a:r>
            <a:r>
              <a:rPr sz="2400" i="1" spc="1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6FCB4D1-A745-8441-BECF-9AC794CA1838}"/>
              </a:ext>
            </a:extLst>
          </p:cNvPr>
          <p:cNvSpPr/>
          <p:nvPr/>
        </p:nvSpPr>
        <p:spPr>
          <a:xfrm>
            <a:off x="12413838" y="7466533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9394"/>
            <a:r>
              <a:rPr lang="en-GB" i="1" spc="10" dirty="0">
                <a:solidFill>
                  <a:srgbClr val="5B9BD4"/>
                </a:solidFill>
                <a:cs typeface="Calibri"/>
              </a:rPr>
              <a:t>Please</a:t>
            </a:r>
            <a:r>
              <a:rPr lang="en-GB" i="1" spc="-45" dirty="0">
                <a:solidFill>
                  <a:srgbClr val="5B9BD4"/>
                </a:solidFill>
                <a:cs typeface="Calibri"/>
              </a:rPr>
              <a:t> </a:t>
            </a:r>
            <a:r>
              <a:rPr lang="en-GB" i="1" spc="10" dirty="0">
                <a:solidFill>
                  <a:srgbClr val="5B9BD4"/>
                </a:solidFill>
                <a:cs typeface="Calibri"/>
              </a:rPr>
              <a:t>consider</a:t>
            </a:r>
            <a:r>
              <a:rPr lang="en-GB" i="1" spc="-114" dirty="0">
                <a:solidFill>
                  <a:srgbClr val="5B9BD4"/>
                </a:solidFill>
                <a:cs typeface="Calibri"/>
              </a:rPr>
              <a:t> </a:t>
            </a:r>
            <a:r>
              <a:rPr lang="en-GB" i="1" spc="10" dirty="0">
                <a:solidFill>
                  <a:srgbClr val="5B9BD4"/>
                </a:solidFill>
                <a:cs typeface="Calibri"/>
              </a:rPr>
              <a:t>something</a:t>
            </a:r>
            <a:r>
              <a:rPr lang="en-GB" i="1" spc="-80" dirty="0">
                <a:solidFill>
                  <a:srgbClr val="5B9BD4"/>
                </a:solidFill>
                <a:cs typeface="Calibri"/>
              </a:rPr>
              <a:t> </a:t>
            </a:r>
            <a:r>
              <a:rPr lang="en-GB" i="1" spc="25" dirty="0">
                <a:solidFill>
                  <a:srgbClr val="5B9BD4"/>
                </a:solidFill>
                <a:cs typeface="Calibri"/>
              </a:rPr>
              <a:t>you</a:t>
            </a:r>
            <a:r>
              <a:rPr lang="en-GB" i="1" spc="-80" dirty="0">
                <a:solidFill>
                  <a:srgbClr val="5B9BD4"/>
                </a:solidFill>
                <a:cs typeface="Calibri"/>
              </a:rPr>
              <a:t> </a:t>
            </a:r>
            <a:r>
              <a:rPr lang="en-GB" i="1" spc="5" dirty="0">
                <a:solidFill>
                  <a:srgbClr val="5B9BD4"/>
                </a:solidFill>
                <a:cs typeface="Calibri"/>
              </a:rPr>
              <a:t>wish</a:t>
            </a:r>
            <a:r>
              <a:rPr lang="en-GB" i="1" spc="-80" dirty="0">
                <a:solidFill>
                  <a:srgbClr val="5B9BD4"/>
                </a:solidFill>
                <a:cs typeface="Calibri"/>
              </a:rPr>
              <a:t> </a:t>
            </a:r>
            <a:r>
              <a:rPr lang="en-GB" i="1" spc="15" dirty="0">
                <a:solidFill>
                  <a:srgbClr val="5B9BD4"/>
                </a:solidFill>
                <a:cs typeface="Calibri"/>
              </a:rPr>
              <a:t>to...</a:t>
            </a:r>
            <a:endParaRPr lang="en-GB" dirty="0">
              <a:cs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="" xmlns:a16="http://schemas.microsoft.com/office/drawing/2014/main" id="{0BAAC22A-2264-4B41-BC41-9DB9EDF553A3}"/>
              </a:ext>
            </a:extLst>
          </p:cNvPr>
          <p:cNvSpPr>
            <a:spLocks noChangeAspect="1"/>
          </p:cNvSpPr>
          <p:nvPr/>
        </p:nvSpPr>
        <p:spPr>
          <a:xfrm>
            <a:off x="14741" y="20010"/>
            <a:ext cx="5215595" cy="1539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81165FA4B8548AA26A19C40F7A2F1" ma:contentTypeVersion="5" ma:contentTypeDescription="Create a new document." ma:contentTypeScope="" ma:versionID="38c4a4785206c1e03cc361023e429855">
  <xsd:schema xmlns:xsd="http://www.w3.org/2001/XMLSchema" xmlns:xs="http://www.w3.org/2001/XMLSchema" xmlns:p="http://schemas.microsoft.com/office/2006/metadata/properties" xmlns:ns2="f861b71c-a0e3-4904-a972-6aea51e5d507" targetNamespace="http://schemas.microsoft.com/office/2006/metadata/properties" ma:root="true" ma:fieldsID="5b78cf1cf1cb25ab9e0e91049ca3a2d1" ns2:_="">
    <xsd:import namespace="f861b71c-a0e3-4904-a972-6aea51e5d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1b71c-a0e3-4904-a972-6aea51e5d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89216-0FD6-4301-A992-947943DD2F2A}">
  <ds:schemaRefs>
    <ds:schemaRef ds:uri="http://schemas.microsoft.com/office/2006/documentManagement/types"/>
    <ds:schemaRef ds:uri="f861b71c-a0e3-4904-a972-6aea51e5d507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DF9820-39F5-4EB3-9592-C31666ECF1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39435-E6A8-4CD3-B70B-3D620E199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1b71c-a0e3-4904-a972-6aea51e5d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321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McGarty, Siobhan</dc:creator>
  <cp:lastModifiedBy>Malcolm Wilson</cp:lastModifiedBy>
  <cp:revision>11</cp:revision>
  <dcterms:created xsi:type="dcterms:W3CDTF">2019-05-25T18:41:29Z</dcterms:created>
  <dcterms:modified xsi:type="dcterms:W3CDTF">2019-06-19T08:43:17Z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2019-05-25T00:00:00Z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2019-05-25T00:00:00Z</vt:filetime>
  </property>
  <property fmtid="{D5CDD505-2E9C-101B-9397-08002B2CF9AE}" pid="5" name="ContentTypeId">
    <vt:lpwstr>0x010100D4D81165FA4B8548AA26A19C40F7A2F1</vt:lpwstr>
  </property>
</Properties>
</file>