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2"/>
  </p:notesMasterIdLst>
  <p:sldIdLst>
    <p:sldId id="285" r:id="rId2"/>
    <p:sldId id="299" r:id="rId3"/>
    <p:sldId id="256" r:id="rId4"/>
    <p:sldId id="258" r:id="rId5"/>
    <p:sldId id="257" r:id="rId6"/>
    <p:sldId id="260" r:id="rId7"/>
    <p:sldId id="267" r:id="rId8"/>
    <p:sldId id="268" r:id="rId9"/>
    <p:sldId id="269" r:id="rId10"/>
    <p:sldId id="270" r:id="rId11"/>
    <p:sldId id="281" r:id="rId12"/>
    <p:sldId id="273" r:id="rId13"/>
    <p:sldId id="265" r:id="rId14"/>
    <p:sldId id="282" r:id="rId15"/>
    <p:sldId id="286" r:id="rId16"/>
    <p:sldId id="300" r:id="rId17"/>
    <p:sldId id="301" r:id="rId18"/>
    <p:sldId id="302" r:id="rId19"/>
    <p:sldId id="304" r:id="rId20"/>
    <p:sldId id="28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Brown" initials="CB" lastIdx="1" clrIdx="0">
    <p:extLst>
      <p:ext uri="{19B8F6BF-5375-455C-9EA6-DF929625EA0E}">
        <p15:presenceInfo xmlns:p15="http://schemas.microsoft.com/office/powerpoint/2012/main" userId="S::christine.brown@falkirk.gov.uk::056e7fb3-c50f-4b77-a226-e7ed1f8e07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0DE37B-B7F2-4016-808C-9341D0D27A1F}" v="293" dt="2022-05-20T21:46:29.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29" autoAdjust="0"/>
  </p:normalViewPr>
  <p:slideViewPr>
    <p:cSldViewPr snapToGrid="0">
      <p:cViewPr varScale="1">
        <p:scale>
          <a:sx n="120" d="100"/>
          <a:sy n="120" d="100"/>
        </p:scale>
        <p:origin x="2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ata3.xml.rels><?xml version="1.0" encoding="UTF-8" standalone="yes"?>
<Relationships xmlns="http://schemas.openxmlformats.org/package/2006/relationships"><Relationship Id="rId3" Type="http://schemas.openxmlformats.org/officeDocument/2006/relationships/hyperlink" Target="mailto:christine.brown@falkirk.gov.uk" TargetMode="External"/><Relationship Id="rId2" Type="http://schemas.openxmlformats.org/officeDocument/2006/relationships/hyperlink" Target="mailto:gillian.millar@falkirk.gov.uk" TargetMode="External"/><Relationship Id="rId1" Type="http://schemas.openxmlformats.org/officeDocument/2006/relationships/hyperlink" Target="https://forms.office.com/r/SyjvT3fsJC"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3.xml.rels><?xml version="1.0" encoding="UTF-8" standalone="yes"?>
<Relationships xmlns="http://schemas.openxmlformats.org/package/2006/relationships"><Relationship Id="rId3" Type="http://schemas.openxmlformats.org/officeDocument/2006/relationships/hyperlink" Target="mailto:christine.brown@falkirk.gov.uk" TargetMode="External"/><Relationship Id="rId2" Type="http://schemas.openxmlformats.org/officeDocument/2006/relationships/hyperlink" Target="mailto:gillian.millar@falkirk.gov.uk" TargetMode="External"/><Relationship Id="rId1" Type="http://schemas.openxmlformats.org/officeDocument/2006/relationships/hyperlink" Target="https://forms.office.com/r/SyjvT3fsJC"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84C999-88D8-4E09-8EA9-92456CF46B7E}"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116274B-66B8-4C0D-8B33-DEBE3AA0AB56}">
      <dgm:prSet custT="1"/>
      <dgm:spPr/>
      <dgm:t>
        <a:bodyPr/>
        <a:lstStyle/>
        <a:p>
          <a:pPr>
            <a:defRPr cap="all"/>
          </a:pPr>
          <a:r>
            <a:rPr lang="en-GB" sz="2000" b="1" dirty="0"/>
            <a:t>Discovering</a:t>
          </a:r>
          <a:endParaRPr lang="en-US" sz="1200" dirty="0"/>
        </a:p>
      </dgm:t>
    </dgm:pt>
    <dgm:pt modelId="{AE18E5B6-5301-4601-A2A2-F206047C6349}" type="parTrans" cxnId="{631126C3-3F5E-47E9-9782-4C893C9B9BCB}">
      <dgm:prSet/>
      <dgm:spPr/>
      <dgm:t>
        <a:bodyPr/>
        <a:lstStyle/>
        <a:p>
          <a:endParaRPr lang="en-US"/>
        </a:p>
      </dgm:t>
    </dgm:pt>
    <dgm:pt modelId="{C73D9B57-1801-4B86-B325-4B9A49E1042D}" type="sibTrans" cxnId="{631126C3-3F5E-47E9-9782-4C893C9B9BCB}">
      <dgm:prSet/>
      <dgm:spPr/>
      <dgm:t>
        <a:bodyPr/>
        <a:lstStyle/>
        <a:p>
          <a:endParaRPr lang="en-US"/>
        </a:p>
      </dgm:t>
    </dgm:pt>
    <dgm:pt modelId="{ED2CEBEF-74FD-47C9-832D-A3AA974573FD}">
      <dgm:prSet custT="1"/>
      <dgm:spPr/>
      <dgm:t>
        <a:bodyPr/>
        <a:lstStyle/>
        <a:p>
          <a:pPr>
            <a:defRPr cap="all"/>
          </a:pPr>
          <a:r>
            <a:rPr lang="en-GB" sz="2000" b="0" dirty="0"/>
            <a:t>Identifying </a:t>
          </a:r>
        </a:p>
        <a:p>
          <a:pPr>
            <a:defRPr cap="all"/>
          </a:pPr>
          <a:r>
            <a:rPr lang="en-GB" sz="2000" i="1" dirty="0"/>
            <a:t>“The best of what has been and what is.” </a:t>
          </a:r>
          <a:r>
            <a:rPr lang="en-GB" sz="2000" b="1" dirty="0"/>
            <a:t>Appreciating</a:t>
          </a:r>
          <a:endParaRPr lang="en-US" sz="2000" dirty="0"/>
        </a:p>
      </dgm:t>
    </dgm:pt>
    <dgm:pt modelId="{361695EA-FAAD-4E23-8765-FFC5F026FE54}" type="parTrans" cxnId="{BAE57F48-B583-4A4E-9396-690710ECBE9E}">
      <dgm:prSet/>
      <dgm:spPr/>
      <dgm:t>
        <a:bodyPr/>
        <a:lstStyle/>
        <a:p>
          <a:endParaRPr lang="en-US"/>
        </a:p>
      </dgm:t>
    </dgm:pt>
    <dgm:pt modelId="{7B32F26C-5F5A-46CA-9BC6-E5D42660494F}" type="sibTrans" cxnId="{BAE57F48-B583-4A4E-9396-690710ECBE9E}">
      <dgm:prSet/>
      <dgm:spPr/>
      <dgm:t>
        <a:bodyPr/>
        <a:lstStyle/>
        <a:p>
          <a:endParaRPr lang="en-US"/>
        </a:p>
      </dgm:t>
    </dgm:pt>
    <dgm:pt modelId="{24331F69-9D36-4656-90F9-8F828377EE25}">
      <dgm:prSet custT="1"/>
      <dgm:spPr/>
      <dgm:t>
        <a:bodyPr/>
        <a:lstStyle/>
        <a:p>
          <a:pPr>
            <a:defRPr cap="all"/>
          </a:pPr>
          <a:r>
            <a:rPr lang="en-GB" sz="2000" b="1" dirty="0"/>
            <a:t>Dream</a:t>
          </a:r>
          <a:r>
            <a:rPr lang="en-GB" sz="2000" dirty="0"/>
            <a:t> </a:t>
          </a:r>
        </a:p>
        <a:p>
          <a:pPr>
            <a:defRPr cap="all"/>
          </a:pPr>
          <a:r>
            <a:rPr lang="en-GB" sz="2000" i="1" dirty="0"/>
            <a:t>What might be (What is the world calling for) </a:t>
          </a:r>
          <a:r>
            <a:rPr lang="en-GB" sz="2000" b="1" dirty="0"/>
            <a:t>Envisioning Results</a:t>
          </a:r>
          <a:r>
            <a:rPr lang="en-GB" sz="2000" dirty="0"/>
            <a:t>.</a:t>
          </a:r>
          <a:endParaRPr lang="en-US" sz="2000" dirty="0"/>
        </a:p>
      </dgm:t>
    </dgm:pt>
    <dgm:pt modelId="{F0D7EE67-5DDD-4141-B047-4A7F0E99CCB4}" type="parTrans" cxnId="{B5B825EE-6710-44D9-9698-3581E90F079D}">
      <dgm:prSet/>
      <dgm:spPr/>
      <dgm:t>
        <a:bodyPr/>
        <a:lstStyle/>
        <a:p>
          <a:endParaRPr lang="en-US"/>
        </a:p>
      </dgm:t>
    </dgm:pt>
    <dgm:pt modelId="{57934927-CE33-4948-B0A5-5826082DC3E5}" type="sibTrans" cxnId="{B5B825EE-6710-44D9-9698-3581E90F079D}">
      <dgm:prSet/>
      <dgm:spPr/>
      <dgm:t>
        <a:bodyPr/>
        <a:lstStyle/>
        <a:p>
          <a:endParaRPr lang="en-US"/>
        </a:p>
      </dgm:t>
    </dgm:pt>
    <dgm:pt modelId="{4B20D233-9050-4E70-BE4F-76CD021BDEA1}">
      <dgm:prSet custT="1"/>
      <dgm:spPr/>
      <dgm:t>
        <a:bodyPr/>
        <a:lstStyle/>
        <a:p>
          <a:pPr>
            <a:defRPr cap="all"/>
          </a:pPr>
          <a:r>
            <a:rPr lang="en-GB" sz="2000" b="1" dirty="0"/>
            <a:t>Design</a:t>
          </a:r>
          <a:r>
            <a:rPr lang="en-GB" sz="2000" dirty="0"/>
            <a:t> </a:t>
          </a:r>
        </a:p>
        <a:p>
          <a:pPr>
            <a:defRPr cap="all"/>
          </a:pPr>
          <a:r>
            <a:rPr lang="en-GB" sz="2000" i="1" dirty="0"/>
            <a:t>What should be the ideal? </a:t>
          </a:r>
        </a:p>
        <a:p>
          <a:pPr>
            <a:defRPr cap="all"/>
          </a:pPr>
          <a:r>
            <a:rPr lang="en-GB" sz="2000" b="1" dirty="0"/>
            <a:t>Co-constructing</a:t>
          </a:r>
          <a:r>
            <a:rPr lang="en-GB" sz="1600" b="1" dirty="0"/>
            <a:t>.</a:t>
          </a:r>
          <a:endParaRPr lang="en-US" sz="1600" dirty="0"/>
        </a:p>
      </dgm:t>
    </dgm:pt>
    <dgm:pt modelId="{04EDD9C1-A07F-4211-8ED5-B4372234896A}" type="parTrans" cxnId="{7B8BE517-7D2A-44E5-8E48-2BC286E063C1}">
      <dgm:prSet/>
      <dgm:spPr/>
      <dgm:t>
        <a:bodyPr/>
        <a:lstStyle/>
        <a:p>
          <a:endParaRPr lang="en-US"/>
        </a:p>
      </dgm:t>
    </dgm:pt>
    <dgm:pt modelId="{62332477-7531-4D12-A1FD-63416C7C0FA3}" type="sibTrans" cxnId="{7B8BE517-7D2A-44E5-8E48-2BC286E063C1}">
      <dgm:prSet/>
      <dgm:spPr/>
      <dgm:t>
        <a:bodyPr/>
        <a:lstStyle/>
        <a:p>
          <a:endParaRPr lang="en-US"/>
        </a:p>
      </dgm:t>
    </dgm:pt>
    <dgm:pt modelId="{7855CC17-BEA4-4A65-9D19-C11CD30950E9}">
      <dgm:prSet custT="1"/>
      <dgm:spPr/>
      <dgm:t>
        <a:bodyPr/>
        <a:lstStyle/>
        <a:p>
          <a:pPr>
            <a:defRPr cap="all"/>
          </a:pPr>
          <a:r>
            <a:rPr lang="en-GB" sz="2000" b="1" dirty="0"/>
            <a:t>Destiny</a:t>
          </a:r>
        </a:p>
        <a:p>
          <a:pPr>
            <a:defRPr cap="all"/>
          </a:pPr>
          <a:r>
            <a:rPr lang="en-GB" sz="2000" i="1" dirty="0"/>
            <a:t>How to empower, learn and adjust/improvise? </a:t>
          </a:r>
          <a:r>
            <a:rPr lang="en-GB" sz="2000" b="1" dirty="0"/>
            <a:t>Sustaining</a:t>
          </a:r>
          <a:endParaRPr lang="en-US" sz="2000" dirty="0"/>
        </a:p>
      </dgm:t>
    </dgm:pt>
    <dgm:pt modelId="{A698D950-E890-41C4-83FB-F0C44714DE98}" type="parTrans" cxnId="{96B7C67D-0B53-4E9C-9927-E321E6DCEDFA}">
      <dgm:prSet/>
      <dgm:spPr/>
      <dgm:t>
        <a:bodyPr/>
        <a:lstStyle/>
        <a:p>
          <a:endParaRPr lang="en-US"/>
        </a:p>
      </dgm:t>
    </dgm:pt>
    <dgm:pt modelId="{E419E394-599E-40D3-910E-30E9CA77624E}" type="sibTrans" cxnId="{96B7C67D-0B53-4E9C-9927-E321E6DCEDFA}">
      <dgm:prSet/>
      <dgm:spPr/>
      <dgm:t>
        <a:bodyPr/>
        <a:lstStyle/>
        <a:p>
          <a:endParaRPr lang="en-US"/>
        </a:p>
      </dgm:t>
    </dgm:pt>
    <dgm:pt modelId="{4B5646BF-49A6-4A1E-AC3B-233C39FD58DE}" type="pres">
      <dgm:prSet presAssocID="{5284C999-88D8-4E09-8EA9-92456CF46B7E}" presName="root" presStyleCnt="0">
        <dgm:presLayoutVars>
          <dgm:dir/>
          <dgm:resizeHandles val="exact"/>
        </dgm:presLayoutVars>
      </dgm:prSet>
      <dgm:spPr/>
    </dgm:pt>
    <dgm:pt modelId="{E5EFE3A1-99FE-4C92-9403-5DFF503BF4D3}" type="pres">
      <dgm:prSet presAssocID="{9116274B-66B8-4C0D-8B33-DEBE3AA0AB56}" presName="compNode" presStyleCnt="0"/>
      <dgm:spPr/>
    </dgm:pt>
    <dgm:pt modelId="{E0F11F42-C5A9-4194-A035-8610C9AE531F}" type="pres">
      <dgm:prSet presAssocID="{9116274B-66B8-4C0D-8B33-DEBE3AA0AB56}" presName="iconBgRect" presStyleLbl="bgShp" presStyleIdx="0" presStyleCnt="5" custLinFactNeighborX="-2988"/>
      <dgm:spPr>
        <a:prstGeom prst="round2DiagRect">
          <a:avLst>
            <a:gd name="adj1" fmla="val 29727"/>
            <a:gd name="adj2" fmla="val 0"/>
          </a:avLst>
        </a:prstGeom>
      </dgm:spPr>
    </dgm:pt>
    <dgm:pt modelId="{B5F948EC-3C02-4B12-A1BD-8E5A99186AE2}" type="pres">
      <dgm:prSet presAssocID="{9116274B-66B8-4C0D-8B33-DEBE3AA0AB56}" presName="iconRect" presStyleLbl="node1" presStyleIdx="0" presStyleCnt="5" custLinFactNeighborX="-3465" custLinFactNeighborY="-1298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g under Magnifying Glass"/>
        </a:ext>
      </dgm:extLst>
    </dgm:pt>
    <dgm:pt modelId="{9CCF62A5-ABC6-4E77-B610-2ECD9F07C48C}" type="pres">
      <dgm:prSet presAssocID="{9116274B-66B8-4C0D-8B33-DEBE3AA0AB56}" presName="spaceRect" presStyleCnt="0"/>
      <dgm:spPr/>
    </dgm:pt>
    <dgm:pt modelId="{CF5176A7-5B6A-455C-BD1A-C6D36C27A088}" type="pres">
      <dgm:prSet presAssocID="{9116274B-66B8-4C0D-8B33-DEBE3AA0AB56}" presName="textRect" presStyleLbl="revTx" presStyleIdx="0" presStyleCnt="5" custScaleX="142956" custLinFactNeighborX="6875" custLinFactNeighborY="-2654">
        <dgm:presLayoutVars>
          <dgm:chMax val="1"/>
          <dgm:chPref val="1"/>
        </dgm:presLayoutVars>
      </dgm:prSet>
      <dgm:spPr/>
    </dgm:pt>
    <dgm:pt modelId="{97794954-B636-480C-B3F2-3F33FDA33199}" type="pres">
      <dgm:prSet presAssocID="{C73D9B57-1801-4B86-B325-4B9A49E1042D}" presName="sibTrans" presStyleCnt="0"/>
      <dgm:spPr/>
    </dgm:pt>
    <dgm:pt modelId="{7D2D1524-D109-49B4-B381-0592063EB138}" type="pres">
      <dgm:prSet presAssocID="{ED2CEBEF-74FD-47C9-832D-A3AA974573FD}" presName="compNode" presStyleCnt="0"/>
      <dgm:spPr/>
    </dgm:pt>
    <dgm:pt modelId="{163D550F-8588-40DD-8B69-B6C78401C149}" type="pres">
      <dgm:prSet presAssocID="{ED2CEBEF-74FD-47C9-832D-A3AA974573FD}" presName="iconBgRect" presStyleLbl="bgShp" presStyleIdx="1" presStyleCnt="5"/>
      <dgm:spPr>
        <a:prstGeom prst="round2DiagRect">
          <a:avLst>
            <a:gd name="adj1" fmla="val 29727"/>
            <a:gd name="adj2" fmla="val 0"/>
          </a:avLst>
        </a:prstGeom>
        <a:solidFill>
          <a:schemeClr val="bg1"/>
        </a:solidFill>
      </dgm:spPr>
    </dgm:pt>
    <dgm:pt modelId="{A397D540-FDCF-408E-BC32-6F8C9F860544}" type="pres">
      <dgm:prSet presAssocID="{ED2CEBEF-74FD-47C9-832D-A3AA974573FD}" presName="iconRect" presStyleLbl="node1" presStyleIdx="1" presStyleCnt="5" custScaleX="104242" custScaleY="99404"/>
      <dgm:spPr>
        <a:solidFill>
          <a:schemeClr val="bg1"/>
        </a:solidFill>
        <a:ln>
          <a:noFill/>
        </a:ln>
      </dgm:spPr>
    </dgm:pt>
    <dgm:pt modelId="{B8FBD84D-DA18-4F39-A517-8E9ABB248F41}" type="pres">
      <dgm:prSet presAssocID="{ED2CEBEF-74FD-47C9-832D-A3AA974573FD}" presName="spaceRect" presStyleCnt="0"/>
      <dgm:spPr/>
    </dgm:pt>
    <dgm:pt modelId="{F122C475-F7B8-4A2F-AC8B-D7CE0CCFFCB8}" type="pres">
      <dgm:prSet presAssocID="{ED2CEBEF-74FD-47C9-832D-A3AA974573FD}" presName="textRect" presStyleLbl="revTx" presStyleIdx="1" presStyleCnt="5" custScaleX="125520" custLinFactX="-39129" custLinFactNeighborX="-100000" custLinFactNeighborY="18586">
        <dgm:presLayoutVars>
          <dgm:chMax val="1"/>
          <dgm:chPref val="1"/>
        </dgm:presLayoutVars>
      </dgm:prSet>
      <dgm:spPr/>
    </dgm:pt>
    <dgm:pt modelId="{919869A4-51CA-41C7-A934-96DB68EC3DEA}" type="pres">
      <dgm:prSet presAssocID="{7B32F26C-5F5A-46CA-9BC6-E5D42660494F}" presName="sibTrans" presStyleCnt="0"/>
      <dgm:spPr/>
    </dgm:pt>
    <dgm:pt modelId="{D5AABD61-18DC-41B0-AD64-02703819F223}" type="pres">
      <dgm:prSet presAssocID="{24331F69-9D36-4656-90F9-8F828377EE25}" presName="compNode" presStyleCnt="0"/>
      <dgm:spPr/>
    </dgm:pt>
    <dgm:pt modelId="{BBB0FF4D-8CF5-49E6-92EB-50D5FA130452}" type="pres">
      <dgm:prSet presAssocID="{24331F69-9D36-4656-90F9-8F828377EE25}" presName="iconBgRect" presStyleLbl="bgShp" presStyleIdx="2" presStyleCnt="5" custLinFactX="-59744" custLinFactNeighborX="-100000" custLinFactNeighborY="-4317"/>
      <dgm:spPr>
        <a:prstGeom prst="round2DiagRect">
          <a:avLst>
            <a:gd name="adj1" fmla="val 29727"/>
            <a:gd name="adj2" fmla="val 0"/>
          </a:avLst>
        </a:prstGeom>
      </dgm:spPr>
    </dgm:pt>
    <dgm:pt modelId="{F8C67C78-40FE-4DDE-8988-262743EC0F67}" type="pres">
      <dgm:prSet presAssocID="{24331F69-9D36-4656-90F9-8F828377EE25}" presName="iconRect" presStyleLbl="node1" presStyleIdx="2" presStyleCnt="5" custLinFactX="-100000" custLinFactNeighborX="-170886" custLinFactNeighborY="-541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ought bubble"/>
        </a:ext>
      </dgm:extLst>
    </dgm:pt>
    <dgm:pt modelId="{DE149E89-CAB9-4769-9C26-BC8A18755D0D}" type="pres">
      <dgm:prSet presAssocID="{24331F69-9D36-4656-90F9-8F828377EE25}" presName="spaceRect" presStyleCnt="0"/>
      <dgm:spPr/>
    </dgm:pt>
    <dgm:pt modelId="{37216CBC-B642-4D90-AA65-2F67B95DFA53}" type="pres">
      <dgm:prSet presAssocID="{24331F69-9D36-4656-90F9-8F828377EE25}" presName="textRect" presStyleLbl="revTx" presStyleIdx="2" presStyleCnt="5" custScaleX="131749" custLinFactNeighborX="-92835" custLinFactNeighborY="-8666">
        <dgm:presLayoutVars>
          <dgm:chMax val="1"/>
          <dgm:chPref val="1"/>
        </dgm:presLayoutVars>
      </dgm:prSet>
      <dgm:spPr/>
    </dgm:pt>
    <dgm:pt modelId="{53FA2F04-4262-488F-A804-B77A44B77FD2}" type="pres">
      <dgm:prSet presAssocID="{57934927-CE33-4948-B0A5-5826082DC3E5}" presName="sibTrans" presStyleCnt="0"/>
      <dgm:spPr/>
    </dgm:pt>
    <dgm:pt modelId="{FD4F73B5-6A6C-46AF-83FF-87AD359CD93F}" type="pres">
      <dgm:prSet presAssocID="{4B20D233-9050-4E70-BE4F-76CD021BDEA1}" presName="compNode" presStyleCnt="0"/>
      <dgm:spPr/>
    </dgm:pt>
    <dgm:pt modelId="{85471E90-28E2-4164-AD45-F5784485F8EA}" type="pres">
      <dgm:prSet presAssocID="{4B20D233-9050-4E70-BE4F-76CD021BDEA1}" presName="iconBgRect" presStyleLbl="bgShp" presStyleIdx="3" presStyleCnt="5" custLinFactNeighborX="-98074" custLinFactNeighborY="-7891"/>
      <dgm:spPr>
        <a:prstGeom prst="round2DiagRect">
          <a:avLst>
            <a:gd name="adj1" fmla="val 29727"/>
            <a:gd name="adj2" fmla="val 0"/>
          </a:avLst>
        </a:prstGeom>
      </dgm:spPr>
    </dgm:pt>
    <dgm:pt modelId="{B7AF7C3B-C727-49E9-BE24-0A7DC5F57718}" type="pres">
      <dgm:prSet presAssocID="{4B20D233-9050-4E70-BE4F-76CD021BDEA1}" presName="iconRect" presStyleLbl="node1" presStyleIdx="3" presStyleCnt="5" custLinFactX="-72895" custLinFactNeighborX="-100000" custLinFactNeighborY="-2006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lder"/>
        </a:ext>
      </dgm:extLst>
    </dgm:pt>
    <dgm:pt modelId="{A3CB64DE-A090-446E-8429-6803A91F0269}" type="pres">
      <dgm:prSet presAssocID="{4B20D233-9050-4E70-BE4F-76CD021BDEA1}" presName="spaceRect" presStyleCnt="0"/>
      <dgm:spPr/>
    </dgm:pt>
    <dgm:pt modelId="{F8740BCA-C54B-4AF8-BB79-907A9AE79F20}" type="pres">
      <dgm:prSet presAssocID="{4B20D233-9050-4E70-BE4F-76CD021BDEA1}" presName="textRect" presStyleLbl="revTx" presStyleIdx="3" presStyleCnt="5" custScaleX="139760" custLinFactNeighborX="-63264" custLinFactNeighborY="-9599">
        <dgm:presLayoutVars>
          <dgm:chMax val="1"/>
          <dgm:chPref val="1"/>
        </dgm:presLayoutVars>
      </dgm:prSet>
      <dgm:spPr/>
    </dgm:pt>
    <dgm:pt modelId="{D59205F4-53C6-4200-996A-B230CC93A3BE}" type="pres">
      <dgm:prSet presAssocID="{62332477-7531-4D12-A1FD-63416C7C0FA3}" presName="sibTrans" presStyleCnt="0"/>
      <dgm:spPr/>
    </dgm:pt>
    <dgm:pt modelId="{BDB4D26A-D2EC-4E09-83F8-6E5917B2A5E2}" type="pres">
      <dgm:prSet presAssocID="{7855CC17-BEA4-4A65-9D19-C11CD30950E9}" presName="compNode" presStyleCnt="0"/>
      <dgm:spPr/>
    </dgm:pt>
    <dgm:pt modelId="{B560E752-C5B4-4756-8544-DE052D4BB481}" type="pres">
      <dgm:prSet presAssocID="{7855CC17-BEA4-4A65-9D19-C11CD30950E9}" presName="iconBgRect" presStyleLbl="bgShp" presStyleIdx="4" presStyleCnt="5" custLinFactNeighborX="-84547" custLinFactNeighborY="-3382"/>
      <dgm:spPr>
        <a:prstGeom prst="round2DiagRect">
          <a:avLst>
            <a:gd name="adj1" fmla="val 29727"/>
            <a:gd name="adj2" fmla="val 0"/>
          </a:avLst>
        </a:prstGeom>
      </dgm:spPr>
    </dgm:pt>
    <dgm:pt modelId="{84DA5184-DFB9-48F1-93F8-7BA88A876EA4}" type="pres">
      <dgm:prSet presAssocID="{7855CC17-BEA4-4A65-9D19-C11CD30950E9}" presName="iconRect" presStyleLbl="node1" presStyleIdx="4" presStyleCnt="5" custLinFactX="-35565" custLinFactNeighborX="-100000" custLinFactNeighborY="589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co"/>
        </a:ext>
      </dgm:extLst>
    </dgm:pt>
    <dgm:pt modelId="{0B086904-A39B-46C1-A012-D4853ED254D3}" type="pres">
      <dgm:prSet presAssocID="{7855CC17-BEA4-4A65-9D19-C11CD30950E9}" presName="spaceRect" presStyleCnt="0"/>
      <dgm:spPr/>
    </dgm:pt>
    <dgm:pt modelId="{267BD1C2-719C-4A80-B0E2-CABACCDD43E9}" type="pres">
      <dgm:prSet presAssocID="{7855CC17-BEA4-4A65-9D19-C11CD30950E9}" presName="textRect" presStyleLbl="revTx" presStyleIdx="4" presStyleCnt="5" custScaleX="162519" custLinFactNeighborX="-46073" custLinFactNeighborY="-7542">
        <dgm:presLayoutVars>
          <dgm:chMax val="1"/>
          <dgm:chPref val="1"/>
        </dgm:presLayoutVars>
      </dgm:prSet>
      <dgm:spPr/>
    </dgm:pt>
  </dgm:ptLst>
  <dgm:cxnLst>
    <dgm:cxn modelId="{989DCF04-9023-46D1-9A38-325A72B02AC2}" type="presOf" srcId="{9116274B-66B8-4C0D-8B33-DEBE3AA0AB56}" destId="{CF5176A7-5B6A-455C-BD1A-C6D36C27A088}" srcOrd="0" destOrd="0" presId="urn:microsoft.com/office/officeart/2018/5/layout/IconLeafLabelList"/>
    <dgm:cxn modelId="{7B8BE517-7D2A-44E5-8E48-2BC286E063C1}" srcId="{5284C999-88D8-4E09-8EA9-92456CF46B7E}" destId="{4B20D233-9050-4E70-BE4F-76CD021BDEA1}" srcOrd="3" destOrd="0" parTransId="{04EDD9C1-A07F-4211-8ED5-B4372234896A}" sibTransId="{62332477-7531-4D12-A1FD-63416C7C0FA3}"/>
    <dgm:cxn modelId="{FA413A19-481F-4221-B0A3-7D04E7D3DE71}" type="presOf" srcId="{ED2CEBEF-74FD-47C9-832D-A3AA974573FD}" destId="{F122C475-F7B8-4A2F-AC8B-D7CE0CCFFCB8}" srcOrd="0" destOrd="0" presId="urn:microsoft.com/office/officeart/2018/5/layout/IconLeafLabelList"/>
    <dgm:cxn modelId="{BAE57F48-B583-4A4E-9396-690710ECBE9E}" srcId="{5284C999-88D8-4E09-8EA9-92456CF46B7E}" destId="{ED2CEBEF-74FD-47C9-832D-A3AA974573FD}" srcOrd="1" destOrd="0" parTransId="{361695EA-FAAD-4E23-8765-FFC5F026FE54}" sibTransId="{7B32F26C-5F5A-46CA-9BC6-E5D42660494F}"/>
    <dgm:cxn modelId="{96B7C67D-0B53-4E9C-9927-E321E6DCEDFA}" srcId="{5284C999-88D8-4E09-8EA9-92456CF46B7E}" destId="{7855CC17-BEA4-4A65-9D19-C11CD30950E9}" srcOrd="4" destOrd="0" parTransId="{A698D950-E890-41C4-83FB-F0C44714DE98}" sibTransId="{E419E394-599E-40D3-910E-30E9CA77624E}"/>
    <dgm:cxn modelId="{1A81F783-91E0-4083-BDCA-C8950314D583}" type="presOf" srcId="{4B20D233-9050-4E70-BE4F-76CD021BDEA1}" destId="{F8740BCA-C54B-4AF8-BB79-907A9AE79F20}" srcOrd="0" destOrd="0" presId="urn:microsoft.com/office/officeart/2018/5/layout/IconLeafLabelList"/>
    <dgm:cxn modelId="{631126C3-3F5E-47E9-9782-4C893C9B9BCB}" srcId="{5284C999-88D8-4E09-8EA9-92456CF46B7E}" destId="{9116274B-66B8-4C0D-8B33-DEBE3AA0AB56}" srcOrd="0" destOrd="0" parTransId="{AE18E5B6-5301-4601-A2A2-F206047C6349}" sibTransId="{C73D9B57-1801-4B86-B325-4B9A49E1042D}"/>
    <dgm:cxn modelId="{B9A42CD5-DDB0-4F2B-AE2A-E753106AE5BF}" type="presOf" srcId="{5284C999-88D8-4E09-8EA9-92456CF46B7E}" destId="{4B5646BF-49A6-4A1E-AC3B-233C39FD58DE}" srcOrd="0" destOrd="0" presId="urn:microsoft.com/office/officeart/2018/5/layout/IconLeafLabelList"/>
    <dgm:cxn modelId="{7C64C3E5-F33C-4819-AF36-9C2FAAF15687}" type="presOf" srcId="{24331F69-9D36-4656-90F9-8F828377EE25}" destId="{37216CBC-B642-4D90-AA65-2F67B95DFA53}" srcOrd="0" destOrd="0" presId="urn:microsoft.com/office/officeart/2018/5/layout/IconLeafLabelList"/>
    <dgm:cxn modelId="{B5B825EE-6710-44D9-9698-3581E90F079D}" srcId="{5284C999-88D8-4E09-8EA9-92456CF46B7E}" destId="{24331F69-9D36-4656-90F9-8F828377EE25}" srcOrd="2" destOrd="0" parTransId="{F0D7EE67-5DDD-4141-B047-4A7F0E99CCB4}" sibTransId="{57934927-CE33-4948-B0A5-5826082DC3E5}"/>
    <dgm:cxn modelId="{BC8CB0FA-2B19-4731-A69A-EDEEEE34080B}" type="presOf" srcId="{7855CC17-BEA4-4A65-9D19-C11CD30950E9}" destId="{267BD1C2-719C-4A80-B0E2-CABACCDD43E9}" srcOrd="0" destOrd="0" presId="urn:microsoft.com/office/officeart/2018/5/layout/IconLeafLabelList"/>
    <dgm:cxn modelId="{3C6DB15A-197C-4A88-A3B6-F693582BB671}" type="presParOf" srcId="{4B5646BF-49A6-4A1E-AC3B-233C39FD58DE}" destId="{E5EFE3A1-99FE-4C92-9403-5DFF503BF4D3}" srcOrd="0" destOrd="0" presId="urn:microsoft.com/office/officeart/2018/5/layout/IconLeafLabelList"/>
    <dgm:cxn modelId="{0413A4B0-3CFA-4DFF-B7FF-3618E9151B1E}" type="presParOf" srcId="{E5EFE3A1-99FE-4C92-9403-5DFF503BF4D3}" destId="{E0F11F42-C5A9-4194-A035-8610C9AE531F}" srcOrd="0" destOrd="0" presId="urn:microsoft.com/office/officeart/2018/5/layout/IconLeafLabelList"/>
    <dgm:cxn modelId="{47077E8A-4B81-429B-B409-B496C53DFE1F}" type="presParOf" srcId="{E5EFE3A1-99FE-4C92-9403-5DFF503BF4D3}" destId="{B5F948EC-3C02-4B12-A1BD-8E5A99186AE2}" srcOrd="1" destOrd="0" presId="urn:microsoft.com/office/officeart/2018/5/layout/IconLeafLabelList"/>
    <dgm:cxn modelId="{828AE047-D876-4CD7-9C05-8DF81B70CCAD}" type="presParOf" srcId="{E5EFE3A1-99FE-4C92-9403-5DFF503BF4D3}" destId="{9CCF62A5-ABC6-4E77-B610-2ECD9F07C48C}" srcOrd="2" destOrd="0" presId="urn:microsoft.com/office/officeart/2018/5/layout/IconLeafLabelList"/>
    <dgm:cxn modelId="{032F808C-6E07-4A60-B64A-5497FBB8922F}" type="presParOf" srcId="{E5EFE3A1-99FE-4C92-9403-5DFF503BF4D3}" destId="{CF5176A7-5B6A-455C-BD1A-C6D36C27A088}" srcOrd="3" destOrd="0" presId="urn:microsoft.com/office/officeart/2018/5/layout/IconLeafLabelList"/>
    <dgm:cxn modelId="{17AF6ECA-7F80-4D54-B0AA-38E092F62A3D}" type="presParOf" srcId="{4B5646BF-49A6-4A1E-AC3B-233C39FD58DE}" destId="{97794954-B636-480C-B3F2-3F33FDA33199}" srcOrd="1" destOrd="0" presId="urn:microsoft.com/office/officeart/2018/5/layout/IconLeafLabelList"/>
    <dgm:cxn modelId="{73ECCA68-02A1-40A5-B980-0556D001C09B}" type="presParOf" srcId="{4B5646BF-49A6-4A1E-AC3B-233C39FD58DE}" destId="{7D2D1524-D109-49B4-B381-0592063EB138}" srcOrd="2" destOrd="0" presId="urn:microsoft.com/office/officeart/2018/5/layout/IconLeafLabelList"/>
    <dgm:cxn modelId="{99BCEDD5-9D02-49D8-9FE8-BBAF79BEF041}" type="presParOf" srcId="{7D2D1524-D109-49B4-B381-0592063EB138}" destId="{163D550F-8588-40DD-8B69-B6C78401C149}" srcOrd="0" destOrd="0" presId="urn:microsoft.com/office/officeart/2018/5/layout/IconLeafLabelList"/>
    <dgm:cxn modelId="{5ED2B354-0139-4126-86B5-7F351D445721}" type="presParOf" srcId="{7D2D1524-D109-49B4-B381-0592063EB138}" destId="{A397D540-FDCF-408E-BC32-6F8C9F860544}" srcOrd="1" destOrd="0" presId="urn:microsoft.com/office/officeart/2018/5/layout/IconLeafLabelList"/>
    <dgm:cxn modelId="{A1EF5C3B-9812-4164-ACB7-FA5E562284E1}" type="presParOf" srcId="{7D2D1524-D109-49B4-B381-0592063EB138}" destId="{B8FBD84D-DA18-4F39-A517-8E9ABB248F41}" srcOrd="2" destOrd="0" presId="urn:microsoft.com/office/officeart/2018/5/layout/IconLeafLabelList"/>
    <dgm:cxn modelId="{B213750D-3C5F-4957-8225-29CD3DB085CD}" type="presParOf" srcId="{7D2D1524-D109-49B4-B381-0592063EB138}" destId="{F122C475-F7B8-4A2F-AC8B-D7CE0CCFFCB8}" srcOrd="3" destOrd="0" presId="urn:microsoft.com/office/officeart/2018/5/layout/IconLeafLabelList"/>
    <dgm:cxn modelId="{6C85985B-1FEE-4CCB-A80B-981CB3E47F96}" type="presParOf" srcId="{4B5646BF-49A6-4A1E-AC3B-233C39FD58DE}" destId="{919869A4-51CA-41C7-A934-96DB68EC3DEA}" srcOrd="3" destOrd="0" presId="urn:microsoft.com/office/officeart/2018/5/layout/IconLeafLabelList"/>
    <dgm:cxn modelId="{55DDD3C0-A746-46F9-B384-2DBC53907642}" type="presParOf" srcId="{4B5646BF-49A6-4A1E-AC3B-233C39FD58DE}" destId="{D5AABD61-18DC-41B0-AD64-02703819F223}" srcOrd="4" destOrd="0" presId="urn:microsoft.com/office/officeart/2018/5/layout/IconLeafLabelList"/>
    <dgm:cxn modelId="{C13B199C-6CC2-4148-BF0B-6EC5650B4BDB}" type="presParOf" srcId="{D5AABD61-18DC-41B0-AD64-02703819F223}" destId="{BBB0FF4D-8CF5-49E6-92EB-50D5FA130452}" srcOrd="0" destOrd="0" presId="urn:microsoft.com/office/officeart/2018/5/layout/IconLeafLabelList"/>
    <dgm:cxn modelId="{8FDD2B73-9C7F-4957-9DD5-15485186ACBC}" type="presParOf" srcId="{D5AABD61-18DC-41B0-AD64-02703819F223}" destId="{F8C67C78-40FE-4DDE-8988-262743EC0F67}" srcOrd="1" destOrd="0" presId="urn:microsoft.com/office/officeart/2018/5/layout/IconLeafLabelList"/>
    <dgm:cxn modelId="{E12AD949-FB5A-42F1-9EC8-3849732B2037}" type="presParOf" srcId="{D5AABD61-18DC-41B0-AD64-02703819F223}" destId="{DE149E89-CAB9-4769-9C26-BC8A18755D0D}" srcOrd="2" destOrd="0" presId="urn:microsoft.com/office/officeart/2018/5/layout/IconLeafLabelList"/>
    <dgm:cxn modelId="{D634DDAE-935E-4B26-B327-64E431008EC5}" type="presParOf" srcId="{D5AABD61-18DC-41B0-AD64-02703819F223}" destId="{37216CBC-B642-4D90-AA65-2F67B95DFA53}" srcOrd="3" destOrd="0" presId="urn:microsoft.com/office/officeart/2018/5/layout/IconLeafLabelList"/>
    <dgm:cxn modelId="{E840DCB4-FC88-405D-9B0C-BAB679F5261B}" type="presParOf" srcId="{4B5646BF-49A6-4A1E-AC3B-233C39FD58DE}" destId="{53FA2F04-4262-488F-A804-B77A44B77FD2}" srcOrd="5" destOrd="0" presId="urn:microsoft.com/office/officeart/2018/5/layout/IconLeafLabelList"/>
    <dgm:cxn modelId="{C67B3125-F05C-46DB-9AEF-AD8FF72ADCDD}" type="presParOf" srcId="{4B5646BF-49A6-4A1E-AC3B-233C39FD58DE}" destId="{FD4F73B5-6A6C-46AF-83FF-87AD359CD93F}" srcOrd="6" destOrd="0" presId="urn:microsoft.com/office/officeart/2018/5/layout/IconLeafLabelList"/>
    <dgm:cxn modelId="{6A44AAC5-69B3-4683-A8F5-5F78F360E9E1}" type="presParOf" srcId="{FD4F73B5-6A6C-46AF-83FF-87AD359CD93F}" destId="{85471E90-28E2-4164-AD45-F5784485F8EA}" srcOrd="0" destOrd="0" presId="urn:microsoft.com/office/officeart/2018/5/layout/IconLeafLabelList"/>
    <dgm:cxn modelId="{FBF5A2C9-33F8-4B05-9D5A-9CDF655932E8}" type="presParOf" srcId="{FD4F73B5-6A6C-46AF-83FF-87AD359CD93F}" destId="{B7AF7C3B-C727-49E9-BE24-0A7DC5F57718}" srcOrd="1" destOrd="0" presId="urn:microsoft.com/office/officeart/2018/5/layout/IconLeafLabelList"/>
    <dgm:cxn modelId="{C69F5AC8-0A5A-4654-BFDE-B98C011973C2}" type="presParOf" srcId="{FD4F73B5-6A6C-46AF-83FF-87AD359CD93F}" destId="{A3CB64DE-A090-446E-8429-6803A91F0269}" srcOrd="2" destOrd="0" presId="urn:microsoft.com/office/officeart/2018/5/layout/IconLeafLabelList"/>
    <dgm:cxn modelId="{EC41E022-4437-4298-8875-FC2CF8D00E27}" type="presParOf" srcId="{FD4F73B5-6A6C-46AF-83FF-87AD359CD93F}" destId="{F8740BCA-C54B-4AF8-BB79-907A9AE79F20}" srcOrd="3" destOrd="0" presId="urn:microsoft.com/office/officeart/2018/5/layout/IconLeafLabelList"/>
    <dgm:cxn modelId="{EEF5A3D4-4F3D-4798-B0EE-04DBD015B9DB}" type="presParOf" srcId="{4B5646BF-49A6-4A1E-AC3B-233C39FD58DE}" destId="{D59205F4-53C6-4200-996A-B230CC93A3BE}" srcOrd="7" destOrd="0" presId="urn:microsoft.com/office/officeart/2018/5/layout/IconLeafLabelList"/>
    <dgm:cxn modelId="{07516973-7877-4AE0-87A5-268D419CBC68}" type="presParOf" srcId="{4B5646BF-49A6-4A1E-AC3B-233C39FD58DE}" destId="{BDB4D26A-D2EC-4E09-83F8-6E5917B2A5E2}" srcOrd="8" destOrd="0" presId="urn:microsoft.com/office/officeart/2018/5/layout/IconLeafLabelList"/>
    <dgm:cxn modelId="{AC40C765-6923-470D-A485-E6FE5A0EDA38}" type="presParOf" srcId="{BDB4D26A-D2EC-4E09-83F8-6E5917B2A5E2}" destId="{B560E752-C5B4-4756-8544-DE052D4BB481}" srcOrd="0" destOrd="0" presId="urn:microsoft.com/office/officeart/2018/5/layout/IconLeafLabelList"/>
    <dgm:cxn modelId="{4CD5238A-2EFF-4156-ACC3-889BD6D24BC4}" type="presParOf" srcId="{BDB4D26A-D2EC-4E09-83F8-6E5917B2A5E2}" destId="{84DA5184-DFB9-48F1-93F8-7BA88A876EA4}" srcOrd="1" destOrd="0" presId="urn:microsoft.com/office/officeart/2018/5/layout/IconLeafLabelList"/>
    <dgm:cxn modelId="{768F7DA2-F22B-4AB1-822C-3F86506E1469}" type="presParOf" srcId="{BDB4D26A-D2EC-4E09-83F8-6E5917B2A5E2}" destId="{0B086904-A39B-46C1-A012-D4853ED254D3}" srcOrd="2" destOrd="0" presId="urn:microsoft.com/office/officeart/2018/5/layout/IconLeafLabelList"/>
    <dgm:cxn modelId="{78DD92AB-2492-4E94-AA09-AAEB7BBC2D19}" type="presParOf" srcId="{BDB4D26A-D2EC-4E09-83F8-6E5917B2A5E2}" destId="{267BD1C2-719C-4A80-B0E2-CABACCDD43E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AB77BB-591A-49C3-B70D-AC1B20775491}"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78967F7D-BE3F-45B9-BCD1-1E7C8F1E569A}">
      <dgm:prSet custT="1"/>
      <dgm:spPr/>
      <dgm:t>
        <a:bodyPr/>
        <a:lstStyle/>
        <a:p>
          <a:r>
            <a:rPr lang="en-GB" sz="2800" dirty="0"/>
            <a:t>The Activity – Stage 1 – housekeeping</a:t>
          </a:r>
          <a:endParaRPr lang="en-US" sz="2800" dirty="0"/>
        </a:p>
      </dgm:t>
    </dgm:pt>
    <dgm:pt modelId="{8F650C82-9A42-4951-95CD-A861A847C03E}" type="parTrans" cxnId="{9DF4D070-F5FC-4BB7-AE93-9AFF801BD556}">
      <dgm:prSet/>
      <dgm:spPr/>
      <dgm:t>
        <a:bodyPr/>
        <a:lstStyle/>
        <a:p>
          <a:endParaRPr lang="en-US"/>
        </a:p>
      </dgm:t>
    </dgm:pt>
    <dgm:pt modelId="{3819C6A6-9B0A-4AB1-9AB9-1A00101D021D}" type="sibTrans" cxnId="{9DF4D070-F5FC-4BB7-AE93-9AFF801BD556}">
      <dgm:prSet/>
      <dgm:spPr/>
      <dgm:t>
        <a:bodyPr/>
        <a:lstStyle/>
        <a:p>
          <a:endParaRPr lang="en-US"/>
        </a:p>
      </dgm:t>
    </dgm:pt>
    <dgm:pt modelId="{9F26AE8D-18BB-4B62-90E1-EE64AA6D1E61}">
      <dgm:prSet custT="1"/>
      <dgm:spPr/>
      <dgm:t>
        <a:bodyPr/>
        <a:lstStyle/>
        <a:p>
          <a:r>
            <a:rPr lang="en-GB" sz="2400" dirty="0"/>
            <a:t>In your breakout rooms please carry out the following actions:</a:t>
          </a:r>
          <a:endParaRPr lang="en-US" sz="2400" dirty="0"/>
        </a:p>
      </dgm:t>
    </dgm:pt>
    <dgm:pt modelId="{13A04264-424C-434A-96EF-F7B4CD681CA5}" type="parTrans" cxnId="{34FA64D4-0CD1-46FB-ABBB-E4DA7516A47A}">
      <dgm:prSet/>
      <dgm:spPr/>
      <dgm:t>
        <a:bodyPr/>
        <a:lstStyle/>
        <a:p>
          <a:endParaRPr lang="en-US"/>
        </a:p>
      </dgm:t>
    </dgm:pt>
    <dgm:pt modelId="{E3DCAE9B-40CC-47A0-899E-1C0C538AA746}" type="sibTrans" cxnId="{34FA64D4-0CD1-46FB-ABBB-E4DA7516A47A}">
      <dgm:prSet/>
      <dgm:spPr/>
      <dgm:t>
        <a:bodyPr/>
        <a:lstStyle/>
        <a:p>
          <a:endParaRPr lang="en-US"/>
        </a:p>
      </dgm:t>
    </dgm:pt>
    <dgm:pt modelId="{37DC99F7-C029-4691-8E25-A8B4F346537B}">
      <dgm:prSet custT="1"/>
      <dgm:spPr/>
      <dgm:t>
        <a:bodyPr/>
        <a:lstStyle/>
        <a:p>
          <a:r>
            <a:rPr lang="en-GB" sz="2400" dirty="0"/>
            <a:t>Please make introductions </a:t>
          </a:r>
          <a:endParaRPr lang="en-US" sz="1800" dirty="0"/>
        </a:p>
      </dgm:t>
    </dgm:pt>
    <dgm:pt modelId="{CB6502F2-1E1F-4B1B-93EE-A8D0333FFF61}" type="parTrans" cxnId="{FFA95C0C-0EAD-411D-8978-A0E084DFD23E}">
      <dgm:prSet/>
      <dgm:spPr/>
      <dgm:t>
        <a:bodyPr/>
        <a:lstStyle/>
        <a:p>
          <a:endParaRPr lang="en-US"/>
        </a:p>
      </dgm:t>
    </dgm:pt>
    <dgm:pt modelId="{B97B5924-26B6-436E-B924-4749E6569F9C}" type="sibTrans" cxnId="{FFA95C0C-0EAD-411D-8978-A0E084DFD23E}">
      <dgm:prSet/>
      <dgm:spPr/>
      <dgm:t>
        <a:bodyPr/>
        <a:lstStyle/>
        <a:p>
          <a:endParaRPr lang="en-US"/>
        </a:p>
      </dgm:t>
    </dgm:pt>
    <dgm:pt modelId="{6A3D1B6D-66AD-4558-AB10-2FF9D924C8B0}">
      <dgm:prSet custT="1"/>
      <dgm:spPr/>
      <dgm:t>
        <a:bodyPr/>
        <a:lstStyle/>
        <a:p>
          <a:r>
            <a:rPr lang="en-GB" sz="2400" dirty="0"/>
            <a:t>Move on to discussing and noting down responses to the questions…</a:t>
          </a:r>
          <a:endParaRPr lang="en-US" sz="2400" dirty="0"/>
        </a:p>
      </dgm:t>
    </dgm:pt>
    <dgm:pt modelId="{FB7747C1-9B7B-4C81-9BAB-8DB379D87BC5}" type="parTrans" cxnId="{8FFD3915-3210-448E-813A-FCC67D016B41}">
      <dgm:prSet/>
      <dgm:spPr/>
      <dgm:t>
        <a:bodyPr/>
        <a:lstStyle/>
        <a:p>
          <a:endParaRPr lang="en-US"/>
        </a:p>
      </dgm:t>
    </dgm:pt>
    <dgm:pt modelId="{59D5CABB-C228-4EC8-A70C-CF8E1303A307}" type="sibTrans" cxnId="{8FFD3915-3210-448E-813A-FCC67D016B41}">
      <dgm:prSet/>
      <dgm:spPr/>
      <dgm:t>
        <a:bodyPr/>
        <a:lstStyle/>
        <a:p>
          <a:endParaRPr lang="en-US"/>
        </a:p>
      </dgm:t>
    </dgm:pt>
    <dgm:pt modelId="{D7FFBA23-2A32-4EC0-BDB6-7438A6DC699B}">
      <dgm:prSet custT="1"/>
      <dgm:spPr/>
      <dgm:t>
        <a:bodyPr/>
        <a:lstStyle/>
        <a:p>
          <a:r>
            <a:rPr lang="en-GB" sz="2400" dirty="0"/>
            <a:t>Facilitators have been identified in each group</a:t>
          </a:r>
          <a:endParaRPr lang="en-US" sz="2400" dirty="0"/>
        </a:p>
      </dgm:t>
    </dgm:pt>
    <dgm:pt modelId="{B1E18CC7-A91B-41BD-9624-FEEA107D8B9A}" type="parTrans" cxnId="{EA7BA1CC-DD4F-4ACB-B2D1-CE6258FFF854}">
      <dgm:prSet/>
      <dgm:spPr/>
      <dgm:t>
        <a:bodyPr/>
        <a:lstStyle/>
        <a:p>
          <a:endParaRPr lang="en-US"/>
        </a:p>
      </dgm:t>
    </dgm:pt>
    <dgm:pt modelId="{1019A377-75F5-4BC9-9340-F04B1F92F77E}" type="sibTrans" cxnId="{EA7BA1CC-DD4F-4ACB-B2D1-CE6258FFF854}">
      <dgm:prSet/>
      <dgm:spPr/>
      <dgm:t>
        <a:bodyPr/>
        <a:lstStyle/>
        <a:p>
          <a:endParaRPr lang="en-US"/>
        </a:p>
      </dgm:t>
    </dgm:pt>
    <dgm:pt modelId="{7826D09B-08FB-4DC8-A6A0-C704479CFD17}" type="pres">
      <dgm:prSet presAssocID="{D2AB77BB-591A-49C3-B70D-AC1B20775491}" presName="root" presStyleCnt="0">
        <dgm:presLayoutVars>
          <dgm:dir/>
          <dgm:resizeHandles val="exact"/>
        </dgm:presLayoutVars>
      </dgm:prSet>
      <dgm:spPr/>
    </dgm:pt>
    <dgm:pt modelId="{A228FBCB-D352-4F63-831A-CA3832061DFF}" type="pres">
      <dgm:prSet presAssocID="{78967F7D-BE3F-45B9-BCD1-1E7C8F1E569A}" presName="compNode" presStyleCnt="0"/>
      <dgm:spPr/>
    </dgm:pt>
    <dgm:pt modelId="{785CA31C-DEE1-48EA-8D46-32460CFB7BE9}" type="pres">
      <dgm:prSet presAssocID="{78967F7D-BE3F-45B9-BCD1-1E7C8F1E569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p and bucket"/>
        </a:ext>
      </dgm:extLst>
    </dgm:pt>
    <dgm:pt modelId="{16EB58CF-7AD2-41A6-B762-C51A939DB648}" type="pres">
      <dgm:prSet presAssocID="{78967F7D-BE3F-45B9-BCD1-1E7C8F1E569A}" presName="spaceRect" presStyleCnt="0"/>
      <dgm:spPr/>
    </dgm:pt>
    <dgm:pt modelId="{F89B5573-121A-4348-8825-38667B66EAEE}" type="pres">
      <dgm:prSet presAssocID="{78967F7D-BE3F-45B9-BCD1-1E7C8F1E569A}" presName="textRect" presStyleLbl="revTx" presStyleIdx="0" presStyleCnt="5" custScaleX="115759">
        <dgm:presLayoutVars>
          <dgm:chMax val="1"/>
          <dgm:chPref val="1"/>
        </dgm:presLayoutVars>
      </dgm:prSet>
      <dgm:spPr/>
    </dgm:pt>
    <dgm:pt modelId="{D102E1A0-06A7-4EC0-AD87-D43126E3B62A}" type="pres">
      <dgm:prSet presAssocID="{3819C6A6-9B0A-4AB1-9AB9-1A00101D021D}" presName="sibTrans" presStyleCnt="0"/>
      <dgm:spPr/>
    </dgm:pt>
    <dgm:pt modelId="{F7BD484E-1641-4376-BF82-677637C4A6E2}" type="pres">
      <dgm:prSet presAssocID="{9F26AE8D-18BB-4B62-90E1-EE64AA6D1E61}" presName="compNode" presStyleCnt="0"/>
      <dgm:spPr/>
    </dgm:pt>
    <dgm:pt modelId="{288CDF85-E70F-4919-ADD5-B61BFEF6D539}" type="pres">
      <dgm:prSet presAssocID="{9F26AE8D-18BB-4B62-90E1-EE64AA6D1E6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ffee"/>
        </a:ext>
      </dgm:extLst>
    </dgm:pt>
    <dgm:pt modelId="{CB4971D3-9878-4663-95D6-5DC9AF73C6DE}" type="pres">
      <dgm:prSet presAssocID="{9F26AE8D-18BB-4B62-90E1-EE64AA6D1E61}" presName="spaceRect" presStyleCnt="0"/>
      <dgm:spPr/>
    </dgm:pt>
    <dgm:pt modelId="{7E291C17-E368-4027-AA53-E49582A8393D}" type="pres">
      <dgm:prSet presAssocID="{9F26AE8D-18BB-4B62-90E1-EE64AA6D1E61}" presName="textRect" presStyleLbl="revTx" presStyleIdx="1" presStyleCnt="5">
        <dgm:presLayoutVars>
          <dgm:chMax val="1"/>
          <dgm:chPref val="1"/>
        </dgm:presLayoutVars>
      </dgm:prSet>
      <dgm:spPr/>
    </dgm:pt>
    <dgm:pt modelId="{F43965E4-9956-4B1E-A527-134D20650B04}" type="pres">
      <dgm:prSet presAssocID="{E3DCAE9B-40CC-47A0-899E-1C0C538AA746}" presName="sibTrans" presStyleCnt="0"/>
      <dgm:spPr/>
    </dgm:pt>
    <dgm:pt modelId="{00EE867F-24EC-4443-ACF1-29E28CFCFAB9}" type="pres">
      <dgm:prSet presAssocID="{37DC99F7-C029-4691-8E25-A8B4F346537B}" presName="compNode" presStyleCnt="0"/>
      <dgm:spPr/>
    </dgm:pt>
    <dgm:pt modelId="{087B2BE6-01E7-4321-AE65-D6EB68709F2D}" type="pres">
      <dgm:prSet presAssocID="{37DC99F7-C029-4691-8E25-A8B4F346537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F2C0502F-5EE2-4065-908D-C869178420B4}" type="pres">
      <dgm:prSet presAssocID="{37DC99F7-C029-4691-8E25-A8B4F346537B}" presName="spaceRect" presStyleCnt="0"/>
      <dgm:spPr/>
    </dgm:pt>
    <dgm:pt modelId="{B8F6FF2B-DD38-4462-96C1-11BA5A1D5D04}" type="pres">
      <dgm:prSet presAssocID="{37DC99F7-C029-4691-8E25-A8B4F346537B}" presName="textRect" presStyleLbl="revTx" presStyleIdx="2" presStyleCnt="5">
        <dgm:presLayoutVars>
          <dgm:chMax val="1"/>
          <dgm:chPref val="1"/>
        </dgm:presLayoutVars>
      </dgm:prSet>
      <dgm:spPr/>
    </dgm:pt>
    <dgm:pt modelId="{498E46CD-5545-459E-867E-1A4AD6D60B74}" type="pres">
      <dgm:prSet presAssocID="{B97B5924-26B6-436E-B924-4749E6569F9C}" presName="sibTrans" presStyleCnt="0"/>
      <dgm:spPr/>
    </dgm:pt>
    <dgm:pt modelId="{E4302EC1-9B1D-4261-8E8A-CD931080B529}" type="pres">
      <dgm:prSet presAssocID="{6A3D1B6D-66AD-4558-AB10-2FF9D924C8B0}" presName="compNode" presStyleCnt="0"/>
      <dgm:spPr/>
    </dgm:pt>
    <dgm:pt modelId="{2B901EC4-DB8E-4705-96CF-0A6D60F018A9}" type="pres">
      <dgm:prSet presAssocID="{6A3D1B6D-66AD-4558-AB10-2FF9D924C8B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 mark"/>
        </a:ext>
      </dgm:extLst>
    </dgm:pt>
    <dgm:pt modelId="{7EBA6FBF-E8E4-4E91-A610-ED6C46BD0E58}" type="pres">
      <dgm:prSet presAssocID="{6A3D1B6D-66AD-4558-AB10-2FF9D924C8B0}" presName="spaceRect" presStyleCnt="0"/>
      <dgm:spPr/>
    </dgm:pt>
    <dgm:pt modelId="{0CC23BCE-2299-47CB-ABEB-60AE49C71A15}" type="pres">
      <dgm:prSet presAssocID="{6A3D1B6D-66AD-4558-AB10-2FF9D924C8B0}" presName="textRect" presStyleLbl="revTx" presStyleIdx="3" presStyleCnt="5">
        <dgm:presLayoutVars>
          <dgm:chMax val="1"/>
          <dgm:chPref val="1"/>
        </dgm:presLayoutVars>
      </dgm:prSet>
      <dgm:spPr/>
    </dgm:pt>
    <dgm:pt modelId="{B987E183-9F09-44A4-8BC1-967F8734A274}" type="pres">
      <dgm:prSet presAssocID="{59D5CABB-C228-4EC8-A70C-CF8E1303A307}" presName="sibTrans" presStyleCnt="0"/>
      <dgm:spPr/>
    </dgm:pt>
    <dgm:pt modelId="{C3B8FDCA-D5A7-4E32-B730-BC2150F599F9}" type="pres">
      <dgm:prSet presAssocID="{D7FFBA23-2A32-4EC0-BDB6-7438A6DC699B}" presName="compNode" presStyleCnt="0"/>
      <dgm:spPr/>
    </dgm:pt>
    <dgm:pt modelId="{711440B8-ECB4-42E0-8D75-33F09AC56EF9}" type="pres">
      <dgm:prSet presAssocID="{D7FFBA23-2A32-4EC0-BDB6-7438A6DC699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28DE0503-7E4F-4287-AFBA-3973FE146F96}" type="pres">
      <dgm:prSet presAssocID="{D7FFBA23-2A32-4EC0-BDB6-7438A6DC699B}" presName="spaceRect" presStyleCnt="0"/>
      <dgm:spPr/>
    </dgm:pt>
    <dgm:pt modelId="{C9B4E128-B035-4DA7-8226-9AD8DE83F3B5}" type="pres">
      <dgm:prSet presAssocID="{D7FFBA23-2A32-4EC0-BDB6-7438A6DC699B}" presName="textRect" presStyleLbl="revTx" presStyleIdx="4" presStyleCnt="5">
        <dgm:presLayoutVars>
          <dgm:chMax val="1"/>
          <dgm:chPref val="1"/>
        </dgm:presLayoutVars>
      </dgm:prSet>
      <dgm:spPr/>
    </dgm:pt>
  </dgm:ptLst>
  <dgm:cxnLst>
    <dgm:cxn modelId="{FFA95C0C-0EAD-411D-8978-A0E084DFD23E}" srcId="{D2AB77BB-591A-49C3-B70D-AC1B20775491}" destId="{37DC99F7-C029-4691-8E25-A8B4F346537B}" srcOrd="2" destOrd="0" parTransId="{CB6502F2-1E1F-4B1B-93EE-A8D0333FFF61}" sibTransId="{B97B5924-26B6-436E-B924-4749E6569F9C}"/>
    <dgm:cxn modelId="{8FFD3915-3210-448E-813A-FCC67D016B41}" srcId="{D2AB77BB-591A-49C3-B70D-AC1B20775491}" destId="{6A3D1B6D-66AD-4558-AB10-2FF9D924C8B0}" srcOrd="3" destOrd="0" parTransId="{FB7747C1-9B7B-4C81-9BAB-8DB379D87BC5}" sibTransId="{59D5CABB-C228-4EC8-A70C-CF8E1303A307}"/>
    <dgm:cxn modelId="{5D0CDC33-8370-430C-B56B-D8847935C142}" type="presOf" srcId="{78967F7D-BE3F-45B9-BCD1-1E7C8F1E569A}" destId="{F89B5573-121A-4348-8825-38667B66EAEE}" srcOrd="0" destOrd="0" presId="urn:microsoft.com/office/officeart/2018/2/layout/IconLabelList"/>
    <dgm:cxn modelId="{D45BBD4C-AC57-409D-99EB-3B3061A68F13}" type="presOf" srcId="{6A3D1B6D-66AD-4558-AB10-2FF9D924C8B0}" destId="{0CC23BCE-2299-47CB-ABEB-60AE49C71A15}" srcOrd="0" destOrd="0" presId="urn:microsoft.com/office/officeart/2018/2/layout/IconLabelList"/>
    <dgm:cxn modelId="{9DF4D070-F5FC-4BB7-AE93-9AFF801BD556}" srcId="{D2AB77BB-591A-49C3-B70D-AC1B20775491}" destId="{78967F7D-BE3F-45B9-BCD1-1E7C8F1E569A}" srcOrd="0" destOrd="0" parTransId="{8F650C82-9A42-4951-95CD-A861A847C03E}" sibTransId="{3819C6A6-9B0A-4AB1-9AB9-1A00101D021D}"/>
    <dgm:cxn modelId="{E2D75DAF-10CB-497C-84F5-E1636BEFB05A}" type="presOf" srcId="{D2AB77BB-591A-49C3-B70D-AC1B20775491}" destId="{7826D09B-08FB-4DC8-A6A0-C704479CFD17}" srcOrd="0" destOrd="0" presId="urn:microsoft.com/office/officeart/2018/2/layout/IconLabelList"/>
    <dgm:cxn modelId="{D539B0BD-7BC4-4113-BFC4-FABD47315DE9}" type="presOf" srcId="{37DC99F7-C029-4691-8E25-A8B4F346537B}" destId="{B8F6FF2B-DD38-4462-96C1-11BA5A1D5D04}" srcOrd="0" destOrd="0" presId="urn:microsoft.com/office/officeart/2018/2/layout/IconLabelList"/>
    <dgm:cxn modelId="{EA7BA1CC-DD4F-4ACB-B2D1-CE6258FFF854}" srcId="{D2AB77BB-591A-49C3-B70D-AC1B20775491}" destId="{D7FFBA23-2A32-4EC0-BDB6-7438A6DC699B}" srcOrd="4" destOrd="0" parTransId="{B1E18CC7-A91B-41BD-9624-FEEA107D8B9A}" sibTransId="{1019A377-75F5-4BC9-9340-F04B1F92F77E}"/>
    <dgm:cxn modelId="{34FA64D4-0CD1-46FB-ABBB-E4DA7516A47A}" srcId="{D2AB77BB-591A-49C3-B70D-AC1B20775491}" destId="{9F26AE8D-18BB-4B62-90E1-EE64AA6D1E61}" srcOrd="1" destOrd="0" parTransId="{13A04264-424C-434A-96EF-F7B4CD681CA5}" sibTransId="{E3DCAE9B-40CC-47A0-899E-1C0C538AA746}"/>
    <dgm:cxn modelId="{8372B6DC-ED7F-4B91-91D7-E8F172E83763}" type="presOf" srcId="{9F26AE8D-18BB-4B62-90E1-EE64AA6D1E61}" destId="{7E291C17-E368-4027-AA53-E49582A8393D}" srcOrd="0" destOrd="0" presId="urn:microsoft.com/office/officeart/2018/2/layout/IconLabelList"/>
    <dgm:cxn modelId="{75905DFC-5E0B-4A07-BFCC-B031F31CA169}" type="presOf" srcId="{D7FFBA23-2A32-4EC0-BDB6-7438A6DC699B}" destId="{C9B4E128-B035-4DA7-8226-9AD8DE83F3B5}" srcOrd="0" destOrd="0" presId="urn:microsoft.com/office/officeart/2018/2/layout/IconLabelList"/>
    <dgm:cxn modelId="{E6906332-C6E4-4768-8F32-4FC773B9F4E6}" type="presParOf" srcId="{7826D09B-08FB-4DC8-A6A0-C704479CFD17}" destId="{A228FBCB-D352-4F63-831A-CA3832061DFF}" srcOrd="0" destOrd="0" presId="urn:microsoft.com/office/officeart/2018/2/layout/IconLabelList"/>
    <dgm:cxn modelId="{008FCAD7-EB67-4409-A2F3-C7153536DCE1}" type="presParOf" srcId="{A228FBCB-D352-4F63-831A-CA3832061DFF}" destId="{785CA31C-DEE1-48EA-8D46-32460CFB7BE9}" srcOrd="0" destOrd="0" presId="urn:microsoft.com/office/officeart/2018/2/layout/IconLabelList"/>
    <dgm:cxn modelId="{D5465594-6431-445B-846A-26D7A8A2CFA4}" type="presParOf" srcId="{A228FBCB-D352-4F63-831A-CA3832061DFF}" destId="{16EB58CF-7AD2-41A6-B762-C51A939DB648}" srcOrd="1" destOrd="0" presId="urn:microsoft.com/office/officeart/2018/2/layout/IconLabelList"/>
    <dgm:cxn modelId="{0846753F-F9D0-4AD4-B43C-BE987D080B79}" type="presParOf" srcId="{A228FBCB-D352-4F63-831A-CA3832061DFF}" destId="{F89B5573-121A-4348-8825-38667B66EAEE}" srcOrd="2" destOrd="0" presId="urn:microsoft.com/office/officeart/2018/2/layout/IconLabelList"/>
    <dgm:cxn modelId="{162B5684-13D9-42CE-BEFD-C895A7586ED6}" type="presParOf" srcId="{7826D09B-08FB-4DC8-A6A0-C704479CFD17}" destId="{D102E1A0-06A7-4EC0-AD87-D43126E3B62A}" srcOrd="1" destOrd="0" presId="urn:microsoft.com/office/officeart/2018/2/layout/IconLabelList"/>
    <dgm:cxn modelId="{06C18726-4D53-4AC6-A5B2-31AE66F538CA}" type="presParOf" srcId="{7826D09B-08FB-4DC8-A6A0-C704479CFD17}" destId="{F7BD484E-1641-4376-BF82-677637C4A6E2}" srcOrd="2" destOrd="0" presId="urn:microsoft.com/office/officeart/2018/2/layout/IconLabelList"/>
    <dgm:cxn modelId="{8AF89066-4A19-4EDA-9B50-039E755A1842}" type="presParOf" srcId="{F7BD484E-1641-4376-BF82-677637C4A6E2}" destId="{288CDF85-E70F-4919-ADD5-B61BFEF6D539}" srcOrd="0" destOrd="0" presId="urn:microsoft.com/office/officeart/2018/2/layout/IconLabelList"/>
    <dgm:cxn modelId="{16DD711D-E651-4841-BC2B-FAF107BB9463}" type="presParOf" srcId="{F7BD484E-1641-4376-BF82-677637C4A6E2}" destId="{CB4971D3-9878-4663-95D6-5DC9AF73C6DE}" srcOrd="1" destOrd="0" presId="urn:microsoft.com/office/officeart/2018/2/layout/IconLabelList"/>
    <dgm:cxn modelId="{8EDC82E7-AE56-45F1-95C0-5817A8396913}" type="presParOf" srcId="{F7BD484E-1641-4376-BF82-677637C4A6E2}" destId="{7E291C17-E368-4027-AA53-E49582A8393D}" srcOrd="2" destOrd="0" presId="urn:microsoft.com/office/officeart/2018/2/layout/IconLabelList"/>
    <dgm:cxn modelId="{697B49C9-9E21-43F7-B407-0D85D423425D}" type="presParOf" srcId="{7826D09B-08FB-4DC8-A6A0-C704479CFD17}" destId="{F43965E4-9956-4B1E-A527-134D20650B04}" srcOrd="3" destOrd="0" presId="urn:microsoft.com/office/officeart/2018/2/layout/IconLabelList"/>
    <dgm:cxn modelId="{ED0D7EF7-165A-4EEA-964D-AC3C6801E5B5}" type="presParOf" srcId="{7826D09B-08FB-4DC8-A6A0-C704479CFD17}" destId="{00EE867F-24EC-4443-ACF1-29E28CFCFAB9}" srcOrd="4" destOrd="0" presId="urn:microsoft.com/office/officeart/2018/2/layout/IconLabelList"/>
    <dgm:cxn modelId="{5CE85279-0C9C-43AD-83EB-677025F2CCFF}" type="presParOf" srcId="{00EE867F-24EC-4443-ACF1-29E28CFCFAB9}" destId="{087B2BE6-01E7-4321-AE65-D6EB68709F2D}" srcOrd="0" destOrd="0" presId="urn:microsoft.com/office/officeart/2018/2/layout/IconLabelList"/>
    <dgm:cxn modelId="{16F20DCD-03F2-4945-BE88-D8FCF78E1A8B}" type="presParOf" srcId="{00EE867F-24EC-4443-ACF1-29E28CFCFAB9}" destId="{F2C0502F-5EE2-4065-908D-C869178420B4}" srcOrd="1" destOrd="0" presId="urn:microsoft.com/office/officeart/2018/2/layout/IconLabelList"/>
    <dgm:cxn modelId="{DC0AE076-2A9C-462F-9EAA-15915169C896}" type="presParOf" srcId="{00EE867F-24EC-4443-ACF1-29E28CFCFAB9}" destId="{B8F6FF2B-DD38-4462-96C1-11BA5A1D5D04}" srcOrd="2" destOrd="0" presId="urn:microsoft.com/office/officeart/2018/2/layout/IconLabelList"/>
    <dgm:cxn modelId="{46B9554F-F367-4593-A7B8-3F03C0E5841B}" type="presParOf" srcId="{7826D09B-08FB-4DC8-A6A0-C704479CFD17}" destId="{498E46CD-5545-459E-867E-1A4AD6D60B74}" srcOrd="5" destOrd="0" presId="urn:microsoft.com/office/officeart/2018/2/layout/IconLabelList"/>
    <dgm:cxn modelId="{10D704DA-218C-409C-B162-0E84C0368E7C}" type="presParOf" srcId="{7826D09B-08FB-4DC8-A6A0-C704479CFD17}" destId="{E4302EC1-9B1D-4261-8E8A-CD931080B529}" srcOrd="6" destOrd="0" presId="urn:microsoft.com/office/officeart/2018/2/layout/IconLabelList"/>
    <dgm:cxn modelId="{FEF837C2-99F7-41B3-A0E0-ABBEF046FEF4}" type="presParOf" srcId="{E4302EC1-9B1D-4261-8E8A-CD931080B529}" destId="{2B901EC4-DB8E-4705-96CF-0A6D60F018A9}" srcOrd="0" destOrd="0" presId="urn:microsoft.com/office/officeart/2018/2/layout/IconLabelList"/>
    <dgm:cxn modelId="{268EA560-3004-468D-88AA-3BE620F8C188}" type="presParOf" srcId="{E4302EC1-9B1D-4261-8E8A-CD931080B529}" destId="{7EBA6FBF-E8E4-4E91-A610-ED6C46BD0E58}" srcOrd="1" destOrd="0" presId="urn:microsoft.com/office/officeart/2018/2/layout/IconLabelList"/>
    <dgm:cxn modelId="{7BCFD238-BDC7-4F2F-9DEC-BF8F7114C474}" type="presParOf" srcId="{E4302EC1-9B1D-4261-8E8A-CD931080B529}" destId="{0CC23BCE-2299-47CB-ABEB-60AE49C71A15}" srcOrd="2" destOrd="0" presId="urn:microsoft.com/office/officeart/2018/2/layout/IconLabelList"/>
    <dgm:cxn modelId="{3FD32E6B-A3A5-41E1-A562-36D13DDBDD82}" type="presParOf" srcId="{7826D09B-08FB-4DC8-A6A0-C704479CFD17}" destId="{B987E183-9F09-44A4-8BC1-967F8734A274}" srcOrd="7" destOrd="0" presId="urn:microsoft.com/office/officeart/2018/2/layout/IconLabelList"/>
    <dgm:cxn modelId="{CC8E9679-B32F-4879-BE2B-F3F412DA123B}" type="presParOf" srcId="{7826D09B-08FB-4DC8-A6A0-C704479CFD17}" destId="{C3B8FDCA-D5A7-4E32-B730-BC2150F599F9}" srcOrd="8" destOrd="0" presId="urn:microsoft.com/office/officeart/2018/2/layout/IconLabelList"/>
    <dgm:cxn modelId="{D532BEE8-001A-4D25-9489-9689493EE4F2}" type="presParOf" srcId="{C3B8FDCA-D5A7-4E32-B730-BC2150F599F9}" destId="{711440B8-ECB4-42E0-8D75-33F09AC56EF9}" srcOrd="0" destOrd="0" presId="urn:microsoft.com/office/officeart/2018/2/layout/IconLabelList"/>
    <dgm:cxn modelId="{9629CEAF-8DD5-4382-B6CA-B0C5ECD18E79}" type="presParOf" srcId="{C3B8FDCA-D5A7-4E32-B730-BC2150F599F9}" destId="{28DE0503-7E4F-4287-AFBA-3973FE146F96}" srcOrd="1" destOrd="0" presId="urn:microsoft.com/office/officeart/2018/2/layout/IconLabelList"/>
    <dgm:cxn modelId="{ED06B5A8-C3AC-4DC6-AA27-266331C9208A}" type="presParOf" srcId="{C3B8FDCA-D5A7-4E32-B730-BC2150F599F9}" destId="{C9B4E128-B035-4DA7-8226-9AD8DE83F3B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C583A5-7F2E-49B2-B0E5-39B78E32FDF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B103933-5DE3-4BF2-A034-E5940F284F02}">
      <dgm:prSet custT="1"/>
      <dgm:spPr/>
      <dgm:t>
        <a:bodyPr/>
        <a:lstStyle/>
        <a:p>
          <a:r>
            <a:rPr lang="en-GB" sz="2000" dirty="0"/>
            <a:t>7 minute briefing with the themes/ highlights from today will be circulated</a:t>
          </a:r>
          <a:endParaRPr lang="en-US" sz="2000" dirty="0"/>
        </a:p>
      </dgm:t>
    </dgm:pt>
    <dgm:pt modelId="{960C4149-4828-49D3-A5ED-4D52CBAEE015}" type="parTrans" cxnId="{6E1004F9-56F0-4772-BC8D-82382D138916}">
      <dgm:prSet/>
      <dgm:spPr/>
      <dgm:t>
        <a:bodyPr/>
        <a:lstStyle/>
        <a:p>
          <a:endParaRPr lang="en-US"/>
        </a:p>
      </dgm:t>
    </dgm:pt>
    <dgm:pt modelId="{06FB6827-9E4D-4087-93CF-77A93C15588E}" type="sibTrans" cxnId="{6E1004F9-56F0-4772-BC8D-82382D138916}">
      <dgm:prSet/>
      <dgm:spPr/>
      <dgm:t>
        <a:bodyPr/>
        <a:lstStyle/>
        <a:p>
          <a:endParaRPr lang="en-US"/>
        </a:p>
      </dgm:t>
    </dgm:pt>
    <dgm:pt modelId="{DF4A3CE5-7E17-43B0-9080-5BB4D65157FD}">
      <dgm:prSet custT="1"/>
      <dgm:spPr/>
      <dgm:t>
        <a:bodyPr/>
        <a:lstStyle/>
        <a:p>
          <a:r>
            <a:rPr lang="en-GB" sz="2000" dirty="0"/>
            <a:t>GIRFEC refresh due late summer</a:t>
          </a:r>
          <a:endParaRPr lang="en-US" sz="2000" dirty="0"/>
        </a:p>
      </dgm:t>
    </dgm:pt>
    <dgm:pt modelId="{CA1E506B-BC84-48B0-9E92-B2ADAEBDA065}" type="parTrans" cxnId="{350310AC-CE6A-4EB0-BEB2-64AA13DB8C10}">
      <dgm:prSet/>
      <dgm:spPr/>
      <dgm:t>
        <a:bodyPr/>
        <a:lstStyle/>
        <a:p>
          <a:endParaRPr lang="en-US"/>
        </a:p>
      </dgm:t>
    </dgm:pt>
    <dgm:pt modelId="{89455961-8816-4CEF-8399-16CA04007675}" type="sibTrans" cxnId="{350310AC-CE6A-4EB0-BEB2-64AA13DB8C10}">
      <dgm:prSet/>
      <dgm:spPr/>
      <dgm:t>
        <a:bodyPr/>
        <a:lstStyle/>
        <a:p>
          <a:endParaRPr lang="en-US"/>
        </a:p>
      </dgm:t>
    </dgm:pt>
    <dgm:pt modelId="{509E3691-CA30-4201-A03C-191FBC662003}">
      <dgm:prSet custT="1"/>
      <dgm:spPr/>
      <dgm:t>
        <a:bodyPr/>
        <a:lstStyle/>
        <a:p>
          <a:r>
            <a:rPr lang="en-GB" sz="2000" dirty="0"/>
            <a:t>Further multi agency learning sessions planned in September</a:t>
          </a:r>
          <a:endParaRPr lang="en-US" sz="2000" dirty="0"/>
        </a:p>
      </dgm:t>
    </dgm:pt>
    <dgm:pt modelId="{82DB57E0-8E51-4201-B7C9-DAC4B41C5269}" type="parTrans" cxnId="{6732CE1C-4FED-4E4A-8829-F92E36F061DB}">
      <dgm:prSet/>
      <dgm:spPr/>
      <dgm:t>
        <a:bodyPr/>
        <a:lstStyle/>
        <a:p>
          <a:endParaRPr lang="en-US"/>
        </a:p>
      </dgm:t>
    </dgm:pt>
    <dgm:pt modelId="{BB75E5D9-ED1B-4D23-A7A0-2BB505332DCB}" type="sibTrans" cxnId="{6732CE1C-4FED-4E4A-8829-F92E36F061DB}">
      <dgm:prSet/>
      <dgm:spPr/>
      <dgm:t>
        <a:bodyPr/>
        <a:lstStyle/>
        <a:p>
          <a:endParaRPr lang="en-US"/>
        </a:p>
      </dgm:t>
    </dgm:pt>
    <dgm:pt modelId="{6AB77638-B3A9-4040-A666-9753192EC8E4}">
      <dgm:prSet custT="1"/>
      <dgm:spPr/>
      <dgm:t>
        <a:bodyPr/>
        <a:lstStyle/>
        <a:p>
          <a:r>
            <a:rPr lang="en-GB" sz="2000" dirty="0"/>
            <a:t>Feedback – Teams Questionnaire to help to inform future sessions</a:t>
          </a:r>
        </a:p>
        <a:p>
          <a:r>
            <a:rPr lang="en-GB" sz="2000" dirty="0">
              <a:hlinkClick xmlns:r="http://schemas.openxmlformats.org/officeDocument/2006/relationships" r:id="rId1"/>
            </a:rPr>
            <a:t>https://forms.office.com/r/SyjvT3fsJC</a:t>
          </a:r>
          <a:r>
            <a:rPr lang="en-GB" sz="2000" dirty="0"/>
            <a:t> </a:t>
          </a:r>
        </a:p>
        <a:p>
          <a:endParaRPr lang="en-US" sz="1500" dirty="0"/>
        </a:p>
      </dgm:t>
    </dgm:pt>
    <dgm:pt modelId="{5366D90B-65E0-420A-8478-2E51C93B7266}" type="parTrans" cxnId="{B087B252-D1FB-4F24-9846-AF6B4F451780}">
      <dgm:prSet/>
      <dgm:spPr/>
      <dgm:t>
        <a:bodyPr/>
        <a:lstStyle/>
        <a:p>
          <a:endParaRPr lang="en-US"/>
        </a:p>
      </dgm:t>
    </dgm:pt>
    <dgm:pt modelId="{BA12D379-2AE0-4CA8-BFE6-109CA24F4CFE}" type="sibTrans" cxnId="{B087B252-D1FB-4F24-9846-AF6B4F451780}">
      <dgm:prSet/>
      <dgm:spPr/>
      <dgm:t>
        <a:bodyPr/>
        <a:lstStyle/>
        <a:p>
          <a:endParaRPr lang="en-US"/>
        </a:p>
      </dgm:t>
    </dgm:pt>
    <dgm:pt modelId="{B0F82FAB-9ECD-4D75-877C-AC5EC33E23C6}">
      <dgm:prSet custT="1"/>
      <dgm:spPr/>
      <dgm:t>
        <a:bodyPr/>
        <a:lstStyle/>
        <a:p>
          <a:endParaRPr lang="en-GB" sz="2000" dirty="0">
            <a:hlinkClick xmlns:r="http://schemas.openxmlformats.org/officeDocument/2006/relationships" r:id="rId2"/>
          </a:endParaRPr>
        </a:p>
        <a:p>
          <a:r>
            <a:rPr lang="en-GB" sz="2400" dirty="0">
              <a:hlinkClick xmlns:r="http://schemas.openxmlformats.org/officeDocument/2006/relationships" r:id="rId2"/>
            </a:rPr>
            <a:t>gillian.millar@falkirk.gov.uk</a:t>
          </a:r>
          <a:endParaRPr lang="en-US" sz="2400" dirty="0"/>
        </a:p>
      </dgm:t>
    </dgm:pt>
    <dgm:pt modelId="{5DA63648-3A2C-47A8-B94F-A7DCBB768DE7}" type="parTrans" cxnId="{AE26EF64-D5F6-47F1-B7E2-FAAA152EEEBA}">
      <dgm:prSet/>
      <dgm:spPr/>
      <dgm:t>
        <a:bodyPr/>
        <a:lstStyle/>
        <a:p>
          <a:endParaRPr lang="en-US"/>
        </a:p>
      </dgm:t>
    </dgm:pt>
    <dgm:pt modelId="{02DCE562-BB0A-47A3-AE44-FD236FC83F28}" type="sibTrans" cxnId="{AE26EF64-D5F6-47F1-B7E2-FAAA152EEEBA}">
      <dgm:prSet/>
      <dgm:spPr/>
      <dgm:t>
        <a:bodyPr/>
        <a:lstStyle/>
        <a:p>
          <a:endParaRPr lang="en-US"/>
        </a:p>
      </dgm:t>
    </dgm:pt>
    <dgm:pt modelId="{2A80F334-2853-431C-812C-21A9D5C49342}">
      <dgm:prSet custT="1"/>
      <dgm:spPr/>
      <dgm:t>
        <a:bodyPr/>
        <a:lstStyle/>
        <a:p>
          <a:endParaRPr lang="en-GB" sz="2400" dirty="0">
            <a:hlinkClick xmlns:r="http://schemas.openxmlformats.org/officeDocument/2006/relationships" r:id="rId3"/>
          </a:endParaRPr>
        </a:p>
        <a:p>
          <a:r>
            <a:rPr lang="en-GB" sz="2400" dirty="0">
              <a:hlinkClick xmlns:r="http://schemas.openxmlformats.org/officeDocument/2006/relationships" r:id="rId3"/>
            </a:rPr>
            <a:t>christine.brown@falkirk.gov.uk</a:t>
          </a:r>
          <a:endParaRPr lang="en-US" sz="2400" dirty="0"/>
        </a:p>
      </dgm:t>
    </dgm:pt>
    <dgm:pt modelId="{639D79DE-BC7E-47C6-BDA4-1DC8324A0C9B}" type="parTrans" cxnId="{58644D78-5630-43D5-A5B0-97BE86847B83}">
      <dgm:prSet/>
      <dgm:spPr/>
      <dgm:t>
        <a:bodyPr/>
        <a:lstStyle/>
        <a:p>
          <a:endParaRPr lang="en-US"/>
        </a:p>
      </dgm:t>
    </dgm:pt>
    <dgm:pt modelId="{04A45975-B119-4DB2-B139-58C36D08F4FF}" type="sibTrans" cxnId="{58644D78-5630-43D5-A5B0-97BE86847B83}">
      <dgm:prSet/>
      <dgm:spPr/>
      <dgm:t>
        <a:bodyPr/>
        <a:lstStyle/>
        <a:p>
          <a:endParaRPr lang="en-US"/>
        </a:p>
      </dgm:t>
    </dgm:pt>
    <dgm:pt modelId="{35553C08-6FD2-480E-9929-33EE93ADE4C6}" type="pres">
      <dgm:prSet presAssocID="{C6C583A5-7F2E-49B2-B0E5-39B78E32FDF1}" presName="vert0" presStyleCnt="0">
        <dgm:presLayoutVars>
          <dgm:dir/>
          <dgm:animOne val="branch"/>
          <dgm:animLvl val="lvl"/>
        </dgm:presLayoutVars>
      </dgm:prSet>
      <dgm:spPr/>
    </dgm:pt>
    <dgm:pt modelId="{D4AAD8C9-7C61-4024-AB9A-DFE52BD894D8}" type="pres">
      <dgm:prSet presAssocID="{7B103933-5DE3-4BF2-A034-E5940F284F02}" presName="thickLine" presStyleLbl="alignNode1" presStyleIdx="0" presStyleCnt="6"/>
      <dgm:spPr/>
    </dgm:pt>
    <dgm:pt modelId="{10911C50-071B-414C-A95F-64F2C2C90F02}" type="pres">
      <dgm:prSet presAssocID="{7B103933-5DE3-4BF2-A034-E5940F284F02}" presName="horz1" presStyleCnt="0"/>
      <dgm:spPr/>
    </dgm:pt>
    <dgm:pt modelId="{48E63A5E-554F-4F31-987E-BBEA5AD9BF61}" type="pres">
      <dgm:prSet presAssocID="{7B103933-5DE3-4BF2-A034-E5940F284F02}" presName="tx1" presStyleLbl="revTx" presStyleIdx="0" presStyleCnt="6"/>
      <dgm:spPr/>
    </dgm:pt>
    <dgm:pt modelId="{0225ED6A-9F48-4690-8974-877DE2170248}" type="pres">
      <dgm:prSet presAssocID="{7B103933-5DE3-4BF2-A034-E5940F284F02}" presName="vert1" presStyleCnt="0"/>
      <dgm:spPr/>
    </dgm:pt>
    <dgm:pt modelId="{9BDAF0A0-C664-4F09-9052-976161D9B4D0}" type="pres">
      <dgm:prSet presAssocID="{DF4A3CE5-7E17-43B0-9080-5BB4D65157FD}" presName="thickLine" presStyleLbl="alignNode1" presStyleIdx="1" presStyleCnt="6"/>
      <dgm:spPr/>
    </dgm:pt>
    <dgm:pt modelId="{3541CB6C-576E-4977-9381-5D0FCECD3EE8}" type="pres">
      <dgm:prSet presAssocID="{DF4A3CE5-7E17-43B0-9080-5BB4D65157FD}" presName="horz1" presStyleCnt="0"/>
      <dgm:spPr/>
    </dgm:pt>
    <dgm:pt modelId="{F395ABBE-0E5B-496B-ACCA-5FE2F5595B04}" type="pres">
      <dgm:prSet presAssocID="{DF4A3CE5-7E17-43B0-9080-5BB4D65157FD}" presName="tx1" presStyleLbl="revTx" presStyleIdx="1" presStyleCnt="6"/>
      <dgm:spPr/>
    </dgm:pt>
    <dgm:pt modelId="{F49AE02B-1752-4A42-9157-00F51290ED05}" type="pres">
      <dgm:prSet presAssocID="{DF4A3CE5-7E17-43B0-9080-5BB4D65157FD}" presName="vert1" presStyleCnt="0"/>
      <dgm:spPr/>
    </dgm:pt>
    <dgm:pt modelId="{88E1BF43-32F9-4EB2-B0AA-84EAD0904C41}" type="pres">
      <dgm:prSet presAssocID="{509E3691-CA30-4201-A03C-191FBC662003}" presName="thickLine" presStyleLbl="alignNode1" presStyleIdx="2" presStyleCnt="6"/>
      <dgm:spPr/>
    </dgm:pt>
    <dgm:pt modelId="{8DFF124A-A7C7-4F79-AEC4-579F5A0EBB1F}" type="pres">
      <dgm:prSet presAssocID="{509E3691-CA30-4201-A03C-191FBC662003}" presName="horz1" presStyleCnt="0"/>
      <dgm:spPr/>
    </dgm:pt>
    <dgm:pt modelId="{BCDC4203-49E0-4B07-8963-5B4696857A3D}" type="pres">
      <dgm:prSet presAssocID="{509E3691-CA30-4201-A03C-191FBC662003}" presName="tx1" presStyleLbl="revTx" presStyleIdx="2" presStyleCnt="6"/>
      <dgm:spPr/>
    </dgm:pt>
    <dgm:pt modelId="{875D811D-2B15-4DF7-AE3C-139A20DD9221}" type="pres">
      <dgm:prSet presAssocID="{509E3691-CA30-4201-A03C-191FBC662003}" presName="vert1" presStyleCnt="0"/>
      <dgm:spPr/>
    </dgm:pt>
    <dgm:pt modelId="{9B2139EA-F76A-4E22-9BC4-0DD0E6B6D41E}" type="pres">
      <dgm:prSet presAssocID="{6AB77638-B3A9-4040-A666-9753192EC8E4}" presName="thickLine" presStyleLbl="alignNode1" presStyleIdx="3" presStyleCnt="6"/>
      <dgm:spPr/>
    </dgm:pt>
    <dgm:pt modelId="{D3A6CBFB-17DD-41B4-BDE1-FEDA1E502836}" type="pres">
      <dgm:prSet presAssocID="{6AB77638-B3A9-4040-A666-9753192EC8E4}" presName="horz1" presStyleCnt="0"/>
      <dgm:spPr/>
    </dgm:pt>
    <dgm:pt modelId="{102C9CDA-5A9B-468C-BBD9-BF89012EC8B3}" type="pres">
      <dgm:prSet presAssocID="{6AB77638-B3A9-4040-A666-9753192EC8E4}" presName="tx1" presStyleLbl="revTx" presStyleIdx="3" presStyleCnt="6" custScaleY="207686"/>
      <dgm:spPr/>
    </dgm:pt>
    <dgm:pt modelId="{07D6007B-F4E1-4261-9285-DA3714B0BE67}" type="pres">
      <dgm:prSet presAssocID="{6AB77638-B3A9-4040-A666-9753192EC8E4}" presName="vert1" presStyleCnt="0"/>
      <dgm:spPr/>
    </dgm:pt>
    <dgm:pt modelId="{67F21F19-1D56-44C3-8A1A-84319D830EAA}" type="pres">
      <dgm:prSet presAssocID="{B0F82FAB-9ECD-4D75-877C-AC5EC33E23C6}" presName="thickLine" presStyleLbl="alignNode1" presStyleIdx="4" presStyleCnt="6"/>
      <dgm:spPr/>
    </dgm:pt>
    <dgm:pt modelId="{05B88249-4C50-49DA-88F5-9252A66DAF45}" type="pres">
      <dgm:prSet presAssocID="{B0F82FAB-9ECD-4D75-877C-AC5EC33E23C6}" presName="horz1" presStyleCnt="0"/>
      <dgm:spPr/>
    </dgm:pt>
    <dgm:pt modelId="{38877405-97EA-4DF8-837A-D59339EF2F9A}" type="pres">
      <dgm:prSet presAssocID="{B0F82FAB-9ECD-4D75-877C-AC5EC33E23C6}" presName="tx1" presStyleLbl="revTx" presStyleIdx="4" presStyleCnt="6" custScaleY="165434"/>
      <dgm:spPr/>
    </dgm:pt>
    <dgm:pt modelId="{0FB0101D-FED1-4545-B42C-3394A1637013}" type="pres">
      <dgm:prSet presAssocID="{B0F82FAB-9ECD-4D75-877C-AC5EC33E23C6}" presName="vert1" presStyleCnt="0"/>
      <dgm:spPr/>
    </dgm:pt>
    <dgm:pt modelId="{D358BC1E-FAFA-4251-A699-DC23AC0529DD}" type="pres">
      <dgm:prSet presAssocID="{2A80F334-2853-431C-812C-21A9D5C49342}" presName="thickLine" presStyleLbl="alignNode1" presStyleIdx="5" presStyleCnt="6"/>
      <dgm:spPr/>
    </dgm:pt>
    <dgm:pt modelId="{66CE028B-BE53-4A79-B04D-DD8A7685600B}" type="pres">
      <dgm:prSet presAssocID="{2A80F334-2853-431C-812C-21A9D5C49342}" presName="horz1" presStyleCnt="0"/>
      <dgm:spPr/>
    </dgm:pt>
    <dgm:pt modelId="{9C88C85C-C247-495D-A802-6ECF8D8EE421}" type="pres">
      <dgm:prSet presAssocID="{2A80F334-2853-431C-812C-21A9D5C49342}" presName="tx1" presStyleLbl="revTx" presStyleIdx="5" presStyleCnt="6" custScaleY="147068"/>
      <dgm:spPr/>
    </dgm:pt>
    <dgm:pt modelId="{838A5857-9141-4795-B8FA-D27AC85920DA}" type="pres">
      <dgm:prSet presAssocID="{2A80F334-2853-431C-812C-21A9D5C49342}" presName="vert1" presStyleCnt="0"/>
      <dgm:spPr/>
    </dgm:pt>
  </dgm:ptLst>
  <dgm:cxnLst>
    <dgm:cxn modelId="{49E92509-60BD-4D82-B02A-F237968A8A03}" type="presOf" srcId="{6AB77638-B3A9-4040-A666-9753192EC8E4}" destId="{102C9CDA-5A9B-468C-BBD9-BF89012EC8B3}" srcOrd="0" destOrd="0" presId="urn:microsoft.com/office/officeart/2008/layout/LinedList"/>
    <dgm:cxn modelId="{6732CE1C-4FED-4E4A-8829-F92E36F061DB}" srcId="{C6C583A5-7F2E-49B2-B0E5-39B78E32FDF1}" destId="{509E3691-CA30-4201-A03C-191FBC662003}" srcOrd="2" destOrd="0" parTransId="{82DB57E0-8E51-4201-B7C9-DAC4B41C5269}" sibTransId="{BB75E5D9-ED1B-4D23-A7A0-2BB505332DCB}"/>
    <dgm:cxn modelId="{79290D61-A245-4123-B043-0EC87558CADB}" type="presOf" srcId="{509E3691-CA30-4201-A03C-191FBC662003}" destId="{BCDC4203-49E0-4B07-8963-5B4696857A3D}" srcOrd="0" destOrd="0" presId="urn:microsoft.com/office/officeart/2008/layout/LinedList"/>
    <dgm:cxn modelId="{AE26EF64-D5F6-47F1-B7E2-FAAA152EEEBA}" srcId="{C6C583A5-7F2E-49B2-B0E5-39B78E32FDF1}" destId="{B0F82FAB-9ECD-4D75-877C-AC5EC33E23C6}" srcOrd="4" destOrd="0" parTransId="{5DA63648-3A2C-47A8-B94F-A7DCBB768DE7}" sibTransId="{02DCE562-BB0A-47A3-AE44-FD236FC83F28}"/>
    <dgm:cxn modelId="{A008776A-D1A7-4693-AC12-D69ECE09C9F0}" type="presOf" srcId="{B0F82FAB-9ECD-4D75-877C-AC5EC33E23C6}" destId="{38877405-97EA-4DF8-837A-D59339EF2F9A}" srcOrd="0" destOrd="0" presId="urn:microsoft.com/office/officeart/2008/layout/LinedList"/>
    <dgm:cxn modelId="{B087B252-D1FB-4F24-9846-AF6B4F451780}" srcId="{C6C583A5-7F2E-49B2-B0E5-39B78E32FDF1}" destId="{6AB77638-B3A9-4040-A666-9753192EC8E4}" srcOrd="3" destOrd="0" parTransId="{5366D90B-65E0-420A-8478-2E51C93B7266}" sibTransId="{BA12D379-2AE0-4CA8-BFE6-109CA24F4CFE}"/>
    <dgm:cxn modelId="{58644D78-5630-43D5-A5B0-97BE86847B83}" srcId="{C6C583A5-7F2E-49B2-B0E5-39B78E32FDF1}" destId="{2A80F334-2853-431C-812C-21A9D5C49342}" srcOrd="5" destOrd="0" parTransId="{639D79DE-BC7E-47C6-BDA4-1DC8324A0C9B}" sibTransId="{04A45975-B119-4DB2-B139-58C36D08F4FF}"/>
    <dgm:cxn modelId="{5EA3955A-9C3E-4559-82E0-E25D1F02824F}" type="presOf" srcId="{2A80F334-2853-431C-812C-21A9D5C49342}" destId="{9C88C85C-C247-495D-A802-6ECF8D8EE421}" srcOrd="0" destOrd="0" presId="urn:microsoft.com/office/officeart/2008/layout/LinedList"/>
    <dgm:cxn modelId="{C19D0692-66BA-468E-8A50-F93A1F1716DE}" type="presOf" srcId="{DF4A3CE5-7E17-43B0-9080-5BB4D65157FD}" destId="{F395ABBE-0E5B-496B-ACCA-5FE2F5595B04}" srcOrd="0" destOrd="0" presId="urn:microsoft.com/office/officeart/2008/layout/LinedList"/>
    <dgm:cxn modelId="{41CF6C9B-A447-4537-BB61-DE63B2E1A75F}" type="presOf" srcId="{7B103933-5DE3-4BF2-A034-E5940F284F02}" destId="{48E63A5E-554F-4F31-987E-BBEA5AD9BF61}" srcOrd="0" destOrd="0" presId="urn:microsoft.com/office/officeart/2008/layout/LinedList"/>
    <dgm:cxn modelId="{350310AC-CE6A-4EB0-BEB2-64AA13DB8C10}" srcId="{C6C583A5-7F2E-49B2-B0E5-39B78E32FDF1}" destId="{DF4A3CE5-7E17-43B0-9080-5BB4D65157FD}" srcOrd="1" destOrd="0" parTransId="{CA1E506B-BC84-48B0-9E92-B2ADAEBDA065}" sibTransId="{89455961-8816-4CEF-8399-16CA04007675}"/>
    <dgm:cxn modelId="{2E4BCAE6-DFE7-4BB4-8DC1-B499A8A81378}" type="presOf" srcId="{C6C583A5-7F2E-49B2-B0E5-39B78E32FDF1}" destId="{35553C08-6FD2-480E-9929-33EE93ADE4C6}" srcOrd="0" destOrd="0" presId="urn:microsoft.com/office/officeart/2008/layout/LinedList"/>
    <dgm:cxn modelId="{6E1004F9-56F0-4772-BC8D-82382D138916}" srcId="{C6C583A5-7F2E-49B2-B0E5-39B78E32FDF1}" destId="{7B103933-5DE3-4BF2-A034-E5940F284F02}" srcOrd="0" destOrd="0" parTransId="{960C4149-4828-49D3-A5ED-4D52CBAEE015}" sibTransId="{06FB6827-9E4D-4087-93CF-77A93C15588E}"/>
    <dgm:cxn modelId="{E8B1D9E0-F220-49EE-A64B-C87AB1F6DD1E}" type="presParOf" srcId="{35553C08-6FD2-480E-9929-33EE93ADE4C6}" destId="{D4AAD8C9-7C61-4024-AB9A-DFE52BD894D8}" srcOrd="0" destOrd="0" presId="urn:microsoft.com/office/officeart/2008/layout/LinedList"/>
    <dgm:cxn modelId="{CE6F7CB4-F788-48D2-973B-1CF248A3CA40}" type="presParOf" srcId="{35553C08-6FD2-480E-9929-33EE93ADE4C6}" destId="{10911C50-071B-414C-A95F-64F2C2C90F02}" srcOrd="1" destOrd="0" presId="urn:microsoft.com/office/officeart/2008/layout/LinedList"/>
    <dgm:cxn modelId="{4402F56E-3CBB-4068-A30B-526C007E638D}" type="presParOf" srcId="{10911C50-071B-414C-A95F-64F2C2C90F02}" destId="{48E63A5E-554F-4F31-987E-BBEA5AD9BF61}" srcOrd="0" destOrd="0" presId="urn:microsoft.com/office/officeart/2008/layout/LinedList"/>
    <dgm:cxn modelId="{A2BEF593-5DDC-48C0-AE2D-21E3C03A3EF0}" type="presParOf" srcId="{10911C50-071B-414C-A95F-64F2C2C90F02}" destId="{0225ED6A-9F48-4690-8974-877DE2170248}" srcOrd="1" destOrd="0" presId="urn:microsoft.com/office/officeart/2008/layout/LinedList"/>
    <dgm:cxn modelId="{867123B4-FBCB-4105-8183-1EBD2BF9444E}" type="presParOf" srcId="{35553C08-6FD2-480E-9929-33EE93ADE4C6}" destId="{9BDAF0A0-C664-4F09-9052-976161D9B4D0}" srcOrd="2" destOrd="0" presId="urn:microsoft.com/office/officeart/2008/layout/LinedList"/>
    <dgm:cxn modelId="{94EB5A3D-943D-46EE-961D-2AD41BA2D6D3}" type="presParOf" srcId="{35553C08-6FD2-480E-9929-33EE93ADE4C6}" destId="{3541CB6C-576E-4977-9381-5D0FCECD3EE8}" srcOrd="3" destOrd="0" presId="urn:microsoft.com/office/officeart/2008/layout/LinedList"/>
    <dgm:cxn modelId="{1F9B9BC9-51D0-4B32-B704-C477706B0C77}" type="presParOf" srcId="{3541CB6C-576E-4977-9381-5D0FCECD3EE8}" destId="{F395ABBE-0E5B-496B-ACCA-5FE2F5595B04}" srcOrd="0" destOrd="0" presId="urn:microsoft.com/office/officeart/2008/layout/LinedList"/>
    <dgm:cxn modelId="{FAE62F9C-0196-46D5-B645-BD6A0B9BD232}" type="presParOf" srcId="{3541CB6C-576E-4977-9381-5D0FCECD3EE8}" destId="{F49AE02B-1752-4A42-9157-00F51290ED05}" srcOrd="1" destOrd="0" presId="urn:microsoft.com/office/officeart/2008/layout/LinedList"/>
    <dgm:cxn modelId="{6D8472EF-CF10-4BD8-9B6D-8FC582033EB0}" type="presParOf" srcId="{35553C08-6FD2-480E-9929-33EE93ADE4C6}" destId="{88E1BF43-32F9-4EB2-B0AA-84EAD0904C41}" srcOrd="4" destOrd="0" presId="urn:microsoft.com/office/officeart/2008/layout/LinedList"/>
    <dgm:cxn modelId="{70158CA9-1528-4398-A7C7-7A8145F4BA47}" type="presParOf" srcId="{35553C08-6FD2-480E-9929-33EE93ADE4C6}" destId="{8DFF124A-A7C7-4F79-AEC4-579F5A0EBB1F}" srcOrd="5" destOrd="0" presId="urn:microsoft.com/office/officeart/2008/layout/LinedList"/>
    <dgm:cxn modelId="{BD4EABF5-CEF6-4CAA-9E08-73379477B075}" type="presParOf" srcId="{8DFF124A-A7C7-4F79-AEC4-579F5A0EBB1F}" destId="{BCDC4203-49E0-4B07-8963-5B4696857A3D}" srcOrd="0" destOrd="0" presId="urn:microsoft.com/office/officeart/2008/layout/LinedList"/>
    <dgm:cxn modelId="{CDA9CE17-3D96-46BD-86D6-F9FE8ABF70DD}" type="presParOf" srcId="{8DFF124A-A7C7-4F79-AEC4-579F5A0EBB1F}" destId="{875D811D-2B15-4DF7-AE3C-139A20DD9221}" srcOrd="1" destOrd="0" presId="urn:microsoft.com/office/officeart/2008/layout/LinedList"/>
    <dgm:cxn modelId="{15EFA686-B2E9-49DD-A8F8-02093DA773C2}" type="presParOf" srcId="{35553C08-6FD2-480E-9929-33EE93ADE4C6}" destId="{9B2139EA-F76A-4E22-9BC4-0DD0E6B6D41E}" srcOrd="6" destOrd="0" presId="urn:microsoft.com/office/officeart/2008/layout/LinedList"/>
    <dgm:cxn modelId="{9B239FF3-C199-41CE-8A10-3E1D4D5BEA87}" type="presParOf" srcId="{35553C08-6FD2-480E-9929-33EE93ADE4C6}" destId="{D3A6CBFB-17DD-41B4-BDE1-FEDA1E502836}" srcOrd="7" destOrd="0" presId="urn:microsoft.com/office/officeart/2008/layout/LinedList"/>
    <dgm:cxn modelId="{511BD75A-637E-44C1-B476-ADDABA4440F8}" type="presParOf" srcId="{D3A6CBFB-17DD-41B4-BDE1-FEDA1E502836}" destId="{102C9CDA-5A9B-468C-BBD9-BF89012EC8B3}" srcOrd="0" destOrd="0" presId="urn:microsoft.com/office/officeart/2008/layout/LinedList"/>
    <dgm:cxn modelId="{A4113830-28B2-4218-AE86-4D9249B5509D}" type="presParOf" srcId="{D3A6CBFB-17DD-41B4-BDE1-FEDA1E502836}" destId="{07D6007B-F4E1-4261-9285-DA3714B0BE67}" srcOrd="1" destOrd="0" presId="urn:microsoft.com/office/officeart/2008/layout/LinedList"/>
    <dgm:cxn modelId="{F4317A8F-EA56-437C-B5BD-8BE601B0C299}" type="presParOf" srcId="{35553C08-6FD2-480E-9929-33EE93ADE4C6}" destId="{67F21F19-1D56-44C3-8A1A-84319D830EAA}" srcOrd="8" destOrd="0" presId="urn:microsoft.com/office/officeart/2008/layout/LinedList"/>
    <dgm:cxn modelId="{6D1C8053-9E86-4CCF-8852-A49757CD3CF8}" type="presParOf" srcId="{35553C08-6FD2-480E-9929-33EE93ADE4C6}" destId="{05B88249-4C50-49DA-88F5-9252A66DAF45}" srcOrd="9" destOrd="0" presId="urn:microsoft.com/office/officeart/2008/layout/LinedList"/>
    <dgm:cxn modelId="{35AC085C-0142-4868-8290-17F05CA40C19}" type="presParOf" srcId="{05B88249-4C50-49DA-88F5-9252A66DAF45}" destId="{38877405-97EA-4DF8-837A-D59339EF2F9A}" srcOrd="0" destOrd="0" presId="urn:microsoft.com/office/officeart/2008/layout/LinedList"/>
    <dgm:cxn modelId="{72791FB2-45E8-4CFA-A984-FE224890562C}" type="presParOf" srcId="{05B88249-4C50-49DA-88F5-9252A66DAF45}" destId="{0FB0101D-FED1-4545-B42C-3394A1637013}" srcOrd="1" destOrd="0" presId="urn:microsoft.com/office/officeart/2008/layout/LinedList"/>
    <dgm:cxn modelId="{AAEC4197-7A92-4BE1-88DE-4C75FF2D6C92}" type="presParOf" srcId="{35553C08-6FD2-480E-9929-33EE93ADE4C6}" destId="{D358BC1E-FAFA-4251-A699-DC23AC0529DD}" srcOrd="10" destOrd="0" presId="urn:microsoft.com/office/officeart/2008/layout/LinedList"/>
    <dgm:cxn modelId="{58ACF81F-DE0F-43C3-8E5B-5768045E9F78}" type="presParOf" srcId="{35553C08-6FD2-480E-9929-33EE93ADE4C6}" destId="{66CE028B-BE53-4A79-B04D-DD8A7685600B}" srcOrd="11" destOrd="0" presId="urn:microsoft.com/office/officeart/2008/layout/LinedList"/>
    <dgm:cxn modelId="{D17BF0B5-2EB0-4FB8-A643-3C335F28A86F}" type="presParOf" srcId="{66CE028B-BE53-4A79-B04D-DD8A7685600B}" destId="{9C88C85C-C247-495D-A802-6ECF8D8EE421}" srcOrd="0" destOrd="0" presId="urn:microsoft.com/office/officeart/2008/layout/LinedList"/>
    <dgm:cxn modelId="{259C22D2-8DE1-4703-BCED-06117FCF7108}" type="presParOf" srcId="{66CE028B-BE53-4A79-B04D-DD8A7685600B}" destId="{838A5857-9141-4795-B8FA-D27AC85920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11F42-C5A9-4194-A035-8610C9AE531F}">
      <dsp:nvSpPr>
        <dsp:cNvPr id="0" name=""/>
        <dsp:cNvSpPr/>
      </dsp:nvSpPr>
      <dsp:spPr>
        <a:xfrm>
          <a:off x="530857" y="919824"/>
          <a:ext cx="821355" cy="82135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F948EC-3C02-4B12-A1BD-8E5A99186AE2}">
      <dsp:nvSpPr>
        <dsp:cNvPr id="0" name=""/>
        <dsp:cNvSpPr/>
      </dsp:nvSpPr>
      <dsp:spPr>
        <a:xfrm>
          <a:off x="714113" y="1033682"/>
          <a:ext cx="471269" cy="4712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5176A7-5B6A-455C-BD1A-C6D36C27A088}">
      <dsp:nvSpPr>
        <dsp:cNvPr id="0" name=""/>
        <dsp:cNvSpPr/>
      </dsp:nvSpPr>
      <dsp:spPr>
        <a:xfrm>
          <a:off x="96207" y="1961173"/>
          <a:ext cx="1924880" cy="1350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b="1" kern="1200" dirty="0"/>
            <a:t>Discovering</a:t>
          </a:r>
          <a:endParaRPr lang="en-US" sz="1200" kern="1200" dirty="0"/>
        </a:p>
      </dsp:txBody>
      <dsp:txXfrm>
        <a:off x="96207" y="1961173"/>
        <a:ext cx="1924880" cy="1350363"/>
      </dsp:txXfrm>
    </dsp:sp>
    <dsp:sp modelId="{163D550F-8588-40DD-8B69-B6C78401C149}">
      <dsp:nvSpPr>
        <dsp:cNvPr id="0" name=""/>
        <dsp:cNvSpPr/>
      </dsp:nvSpPr>
      <dsp:spPr>
        <a:xfrm>
          <a:off x="2598527" y="919824"/>
          <a:ext cx="821355" cy="821355"/>
        </a:xfrm>
        <a:prstGeom prst="round2DiagRect">
          <a:avLst>
            <a:gd name="adj1" fmla="val 29727"/>
            <a:gd name="adj2" fmla="val 0"/>
          </a:avLst>
        </a:prstGeom>
        <a:solidFill>
          <a:schemeClr val="bg1"/>
        </a:solidFill>
        <a:ln>
          <a:noFill/>
        </a:ln>
        <a:effectLst/>
      </dsp:spPr>
      <dsp:style>
        <a:lnRef idx="0">
          <a:scrgbClr r="0" g="0" b="0"/>
        </a:lnRef>
        <a:fillRef idx="1">
          <a:scrgbClr r="0" g="0" b="0"/>
        </a:fillRef>
        <a:effectRef idx="0">
          <a:scrgbClr r="0" g="0" b="0"/>
        </a:effectRef>
        <a:fontRef idx="minor"/>
      </dsp:style>
    </dsp:sp>
    <dsp:sp modelId="{A397D540-FDCF-408E-BC32-6F8C9F860544}">
      <dsp:nvSpPr>
        <dsp:cNvPr id="0" name=""/>
        <dsp:cNvSpPr/>
      </dsp:nvSpPr>
      <dsp:spPr>
        <a:xfrm>
          <a:off x="2763575" y="1097667"/>
          <a:ext cx="491260" cy="465668"/>
        </a:xfrm>
        <a:prstGeom prst="rect">
          <a:avLst/>
        </a:prstGeom>
        <a:solidFill>
          <a:schemeClr val="bg1"/>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22C475-F7B8-4A2F-AC8B-D7CE0CCFFCB8}">
      <dsp:nvSpPr>
        <dsp:cNvPr id="0" name=""/>
        <dsp:cNvSpPr/>
      </dsp:nvSpPr>
      <dsp:spPr>
        <a:xfrm>
          <a:off x="290801" y="2247990"/>
          <a:ext cx="1690107" cy="1350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b="0" kern="1200" dirty="0"/>
            <a:t>Identifying </a:t>
          </a:r>
        </a:p>
        <a:p>
          <a:pPr marL="0" lvl="0" indent="0" algn="ctr" defTabSz="889000">
            <a:lnSpc>
              <a:spcPct val="90000"/>
            </a:lnSpc>
            <a:spcBef>
              <a:spcPct val="0"/>
            </a:spcBef>
            <a:spcAft>
              <a:spcPct val="35000"/>
            </a:spcAft>
            <a:buNone/>
            <a:defRPr cap="all"/>
          </a:pPr>
          <a:r>
            <a:rPr lang="en-GB" sz="2000" i="1" kern="1200" dirty="0"/>
            <a:t>“The best of what has been and what is.” </a:t>
          </a:r>
          <a:r>
            <a:rPr lang="en-GB" sz="2000" b="1" kern="1200" dirty="0"/>
            <a:t>Appreciating</a:t>
          </a:r>
          <a:endParaRPr lang="en-US" sz="2000" kern="1200" dirty="0"/>
        </a:p>
      </dsp:txBody>
      <dsp:txXfrm>
        <a:off x="290801" y="2247990"/>
        <a:ext cx="1690107" cy="1350363"/>
      </dsp:txXfrm>
    </dsp:sp>
    <dsp:sp modelId="{BBB0FF4D-8CF5-49E6-92EB-50D5FA130452}">
      <dsp:nvSpPr>
        <dsp:cNvPr id="0" name=""/>
        <dsp:cNvSpPr/>
      </dsp:nvSpPr>
      <dsp:spPr>
        <a:xfrm>
          <a:off x="3254140" y="884366"/>
          <a:ext cx="821355" cy="82135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C67C78-40FE-4DDE-8988-262743EC0F67}">
      <dsp:nvSpPr>
        <dsp:cNvPr id="0" name=""/>
        <dsp:cNvSpPr/>
      </dsp:nvSpPr>
      <dsp:spPr>
        <a:xfrm>
          <a:off x="3464645" y="1069352"/>
          <a:ext cx="471269" cy="4712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216CBC-B642-4D90-AA65-2F67B95DFA53}">
      <dsp:nvSpPr>
        <dsp:cNvPr id="0" name=""/>
        <dsp:cNvSpPr/>
      </dsp:nvSpPr>
      <dsp:spPr>
        <a:xfrm>
          <a:off x="2839885" y="1879989"/>
          <a:ext cx="1773979" cy="1350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b="1" kern="1200" dirty="0"/>
            <a:t>Dream</a:t>
          </a:r>
          <a:r>
            <a:rPr lang="en-GB" sz="2000" kern="1200" dirty="0"/>
            <a:t> </a:t>
          </a:r>
        </a:p>
        <a:p>
          <a:pPr marL="0" lvl="0" indent="0" algn="ctr" defTabSz="889000">
            <a:lnSpc>
              <a:spcPct val="90000"/>
            </a:lnSpc>
            <a:spcBef>
              <a:spcPct val="0"/>
            </a:spcBef>
            <a:spcAft>
              <a:spcPct val="35000"/>
            </a:spcAft>
            <a:buNone/>
            <a:defRPr cap="all"/>
          </a:pPr>
          <a:r>
            <a:rPr lang="en-GB" sz="2000" i="1" kern="1200" dirty="0"/>
            <a:t>What might be (What is the world calling for) </a:t>
          </a:r>
          <a:r>
            <a:rPr lang="en-GB" sz="2000" b="1" kern="1200" dirty="0"/>
            <a:t>Envisioning Results</a:t>
          </a:r>
          <a:r>
            <a:rPr lang="en-GB" sz="2000" kern="1200" dirty="0"/>
            <a:t>.</a:t>
          </a:r>
          <a:endParaRPr lang="en-US" sz="2000" kern="1200" dirty="0"/>
        </a:p>
      </dsp:txBody>
      <dsp:txXfrm>
        <a:off x="2839885" y="1879989"/>
        <a:ext cx="1773979" cy="1350363"/>
      </dsp:txXfrm>
    </dsp:sp>
    <dsp:sp modelId="{85471E90-28E2-4164-AD45-F5784485F8EA}">
      <dsp:nvSpPr>
        <dsp:cNvPr id="0" name=""/>
        <dsp:cNvSpPr/>
      </dsp:nvSpPr>
      <dsp:spPr>
        <a:xfrm>
          <a:off x="5824217" y="855011"/>
          <a:ext cx="821355" cy="821355"/>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AF7C3B-C727-49E9-BE24-0A7DC5F57718}">
      <dsp:nvSpPr>
        <dsp:cNvPr id="0" name=""/>
        <dsp:cNvSpPr/>
      </dsp:nvSpPr>
      <dsp:spPr>
        <a:xfrm>
          <a:off x="5989995" y="1000307"/>
          <a:ext cx="471269" cy="4712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740BCA-C54B-4AF8-BB79-907A9AE79F20}">
      <dsp:nvSpPr>
        <dsp:cNvPr id="0" name=""/>
        <dsp:cNvSpPr/>
      </dsp:nvSpPr>
      <dsp:spPr>
        <a:xfrm>
          <a:off x="5247668" y="1867390"/>
          <a:ext cx="1881846" cy="1350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b="1" kern="1200" dirty="0"/>
            <a:t>Design</a:t>
          </a:r>
          <a:r>
            <a:rPr lang="en-GB" sz="2000" kern="1200" dirty="0"/>
            <a:t> </a:t>
          </a:r>
        </a:p>
        <a:p>
          <a:pPr marL="0" lvl="0" indent="0" algn="ctr" defTabSz="889000">
            <a:lnSpc>
              <a:spcPct val="90000"/>
            </a:lnSpc>
            <a:spcBef>
              <a:spcPct val="0"/>
            </a:spcBef>
            <a:spcAft>
              <a:spcPct val="35000"/>
            </a:spcAft>
            <a:buNone/>
            <a:defRPr cap="all"/>
          </a:pPr>
          <a:r>
            <a:rPr lang="en-GB" sz="2000" i="1" kern="1200" dirty="0"/>
            <a:t>What should be the ideal? </a:t>
          </a:r>
        </a:p>
        <a:p>
          <a:pPr marL="0" lvl="0" indent="0" algn="ctr" defTabSz="889000">
            <a:lnSpc>
              <a:spcPct val="90000"/>
            </a:lnSpc>
            <a:spcBef>
              <a:spcPct val="0"/>
            </a:spcBef>
            <a:spcAft>
              <a:spcPct val="35000"/>
            </a:spcAft>
            <a:buNone/>
            <a:defRPr cap="all"/>
          </a:pPr>
          <a:r>
            <a:rPr lang="en-GB" sz="2000" b="1" kern="1200" dirty="0"/>
            <a:t>Co-constructing</a:t>
          </a:r>
          <a:r>
            <a:rPr lang="en-GB" sz="1600" b="1" kern="1200" dirty="0"/>
            <a:t>.</a:t>
          </a:r>
          <a:endParaRPr lang="en-US" sz="1600" kern="1200" dirty="0"/>
        </a:p>
      </dsp:txBody>
      <dsp:txXfrm>
        <a:off x="5247668" y="1867390"/>
        <a:ext cx="1881846" cy="1350363"/>
      </dsp:txXfrm>
    </dsp:sp>
    <dsp:sp modelId="{B560E752-C5B4-4756-8544-DE052D4BB481}">
      <dsp:nvSpPr>
        <dsp:cNvPr id="0" name=""/>
        <dsp:cNvSpPr/>
      </dsp:nvSpPr>
      <dsp:spPr>
        <a:xfrm>
          <a:off x="8206027" y="892046"/>
          <a:ext cx="821355" cy="821355"/>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DA5184-DFB9-48F1-93F8-7BA88A876EA4}">
      <dsp:nvSpPr>
        <dsp:cNvPr id="0" name=""/>
        <dsp:cNvSpPr/>
      </dsp:nvSpPr>
      <dsp:spPr>
        <a:xfrm>
          <a:off x="8436625" y="1122644"/>
          <a:ext cx="471269" cy="4712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7BD1C2-719C-4A80-B0E2-CABACCDD43E9}">
      <dsp:nvSpPr>
        <dsp:cNvPr id="0" name=""/>
        <dsp:cNvSpPr/>
      </dsp:nvSpPr>
      <dsp:spPr>
        <a:xfrm>
          <a:off x="7596624" y="1895167"/>
          <a:ext cx="2188292" cy="1350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b="1" kern="1200" dirty="0"/>
            <a:t>Destiny</a:t>
          </a:r>
        </a:p>
        <a:p>
          <a:pPr marL="0" lvl="0" indent="0" algn="ctr" defTabSz="889000">
            <a:lnSpc>
              <a:spcPct val="90000"/>
            </a:lnSpc>
            <a:spcBef>
              <a:spcPct val="0"/>
            </a:spcBef>
            <a:spcAft>
              <a:spcPct val="35000"/>
            </a:spcAft>
            <a:buNone/>
            <a:defRPr cap="all"/>
          </a:pPr>
          <a:r>
            <a:rPr lang="en-GB" sz="2000" i="1" kern="1200" dirty="0"/>
            <a:t>How to empower, learn and adjust/improvise? </a:t>
          </a:r>
          <a:r>
            <a:rPr lang="en-GB" sz="2000" b="1" kern="1200" dirty="0"/>
            <a:t>Sustaining</a:t>
          </a:r>
          <a:endParaRPr lang="en-US" sz="2000" kern="1200" dirty="0"/>
        </a:p>
      </dsp:txBody>
      <dsp:txXfrm>
        <a:off x="7596624" y="1895167"/>
        <a:ext cx="2188292" cy="1350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CA31C-DEE1-48EA-8D46-32460CFB7BE9}">
      <dsp:nvSpPr>
        <dsp:cNvPr id="0" name=""/>
        <dsp:cNvSpPr/>
      </dsp:nvSpPr>
      <dsp:spPr>
        <a:xfrm>
          <a:off x="815238" y="1342881"/>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9B5573-121A-4348-8825-38667B66EAEE}">
      <dsp:nvSpPr>
        <dsp:cNvPr id="0" name=""/>
        <dsp:cNvSpPr/>
      </dsp:nvSpPr>
      <dsp:spPr>
        <a:xfrm>
          <a:off x="178407" y="2515730"/>
          <a:ext cx="2083661" cy="1242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GB" sz="2800" kern="1200" dirty="0"/>
            <a:t>The Activity – Stage 1 – housekeeping</a:t>
          </a:r>
          <a:endParaRPr lang="en-US" sz="2800" kern="1200" dirty="0"/>
        </a:p>
      </dsp:txBody>
      <dsp:txXfrm>
        <a:off x="178407" y="2515730"/>
        <a:ext cx="2083661" cy="1242939"/>
      </dsp:txXfrm>
    </dsp:sp>
    <dsp:sp modelId="{288CDF85-E70F-4919-ADD5-B61BFEF6D539}">
      <dsp:nvSpPr>
        <dsp:cNvPr id="0" name=""/>
        <dsp:cNvSpPr/>
      </dsp:nvSpPr>
      <dsp:spPr>
        <a:xfrm>
          <a:off x="3072069" y="134288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291C17-E368-4027-AA53-E49582A8393D}">
      <dsp:nvSpPr>
        <dsp:cNvPr id="0" name=""/>
        <dsp:cNvSpPr/>
      </dsp:nvSpPr>
      <dsp:spPr>
        <a:xfrm>
          <a:off x="2577069" y="2515730"/>
          <a:ext cx="1800000" cy="1242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dirty="0"/>
            <a:t>In your breakout rooms please carry out the following actions:</a:t>
          </a:r>
          <a:endParaRPr lang="en-US" sz="2400" kern="1200" dirty="0"/>
        </a:p>
      </dsp:txBody>
      <dsp:txXfrm>
        <a:off x="2577069" y="2515730"/>
        <a:ext cx="1800000" cy="1242939"/>
      </dsp:txXfrm>
    </dsp:sp>
    <dsp:sp modelId="{087B2BE6-01E7-4321-AE65-D6EB68709F2D}">
      <dsp:nvSpPr>
        <dsp:cNvPr id="0" name=""/>
        <dsp:cNvSpPr/>
      </dsp:nvSpPr>
      <dsp:spPr>
        <a:xfrm>
          <a:off x="5187069" y="1342881"/>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F6FF2B-DD38-4462-96C1-11BA5A1D5D04}">
      <dsp:nvSpPr>
        <dsp:cNvPr id="0" name=""/>
        <dsp:cNvSpPr/>
      </dsp:nvSpPr>
      <dsp:spPr>
        <a:xfrm>
          <a:off x="4692069" y="2515730"/>
          <a:ext cx="1800000" cy="1242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dirty="0"/>
            <a:t>Please make introductions </a:t>
          </a:r>
          <a:endParaRPr lang="en-US" sz="1800" kern="1200" dirty="0"/>
        </a:p>
      </dsp:txBody>
      <dsp:txXfrm>
        <a:off x="4692069" y="2515730"/>
        <a:ext cx="1800000" cy="1242939"/>
      </dsp:txXfrm>
    </dsp:sp>
    <dsp:sp modelId="{2B901EC4-DB8E-4705-96CF-0A6D60F018A9}">
      <dsp:nvSpPr>
        <dsp:cNvPr id="0" name=""/>
        <dsp:cNvSpPr/>
      </dsp:nvSpPr>
      <dsp:spPr>
        <a:xfrm>
          <a:off x="7302069" y="1342881"/>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C23BCE-2299-47CB-ABEB-60AE49C71A15}">
      <dsp:nvSpPr>
        <dsp:cNvPr id="0" name=""/>
        <dsp:cNvSpPr/>
      </dsp:nvSpPr>
      <dsp:spPr>
        <a:xfrm>
          <a:off x="6807069" y="2515730"/>
          <a:ext cx="1800000" cy="1242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dirty="0"/>
            <a:t>Move on to discussing and noting down responses to the questions…</a:t>
          </a:r>
          <a:endParaRPr lang="en-US" sz="2400" kern="1200" dirty="0"/>
        </a:p>
      </dsp:txBody>
      <dsp:txXfrm>
        <a:off x="6807069" y="2515730"/>
        <a:ext cx="1800000" cy="1242939"/>
      </dsp:txXfrm>
    </dsp:sp>
    <dsp:sp modelId="{711440B8-ECB4-42E0-8D75-33F09AC56EF9}">
      <dsp:nvSpPr>
        <dsp:cNvPr id="0" name=""/>
        <dsp:cNvSpPr/>
      </dsp:nvSpPr>
      <dsp:spPr>
        <a:xfrm>
          <a:off x="9417069" y="1342881"/>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B4E128-B035-4DA7-8226-9AD8DE83F3B5}">
      <dsp:nvSpPr>
        <dsp:cNvPr id="0" name=""/>
        <dsp:cNvSpPr/>
      </dsp:nvSpPr>
      <dsp:spPr>
        <a:xfrm>
          <a:off x="8922069" y="2515730"/>
          <a:ext cx="1800000" cy="1242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dirty="0"/>
            <a:t>Facilitators have been identified in each group</a:t>
          </a:r>
          <a:endParaRPr lang="en-US" sz="2400" kern="1200" dirty="0"/>
        </a:p>
      </dsp:txBody>
      <dsp:txXfrm>
        <a:off x="8922069" y="2515730"/>
        <a:ext cx="1800000" cy="1242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AD8C9-7C61-4024-AB9A-DFE52BD894D8}">
      <dsp:nvSpPr>
        <dsp:cNvPr id="0" name=""/>
        <dsp:cNvSpPr/>
      </dsp:nvSpPr>
      <dsp:spPr>
        <a:xfrm>
          <a:off x="0" y="2249"/>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E63A5E-554F-4F31-987E-BBEA5AD9BF61}">
      <dsp:nvSpPr>
        <dsp:cNvPr id="0" name=""/>
        <dsp:cNvSpPr/>
      </dsp:nvSpPr>
      <dsp:spPr>
        <a:xfrm>
          <a:off x="0" y="2249"/>
          <a:ext cx="6797675" cy="688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7 minute briefing with the themes/ highlights from today will be circulated</a:t>
          </a:r>
          <a:endParaRPr lang="en-US" sz="2000" kern="1200" dirty="0"/>
        </a:p>
      </dsp:txBody>
      <dsp:txXfrm>
        <a:off x="0" y="2249"/>
        <a:ext cx="6797675" cy="688307"/>
      </dsp:txXfrm>
    </dsp:sp>
    <dsp:sp modelId="{9BDAF0A0-C664-4F09-9052-976161D9B4D0}">
      <dsp:nvSpPr>
        <dsp:cNvPr id="0" name=""/>
        <dsp:cNvSpPr/>
      </dsp:nvSpPr>
      <dsp:spPr>
        <a:xfrm>
          <a:off x="0" y="690556"/>
          <a:ext cx="6797675" cy="0"/>
        </a:xfrm>
        <a:prstGeom prst="line">
          <a:avLst/>
        </a:prstGeom>
        <a:solidFill>
          <a:schemeClr val="accent2">
            <a:hueOff val="7808"/>
            <a:satOff val="-5375"/>
            <a:lumOff val="-1373"/>
            <a:alphaOff val="0"/>
          </a:schemeClr>
        </a:solidFill>
        <a:ln w="15875" cap="flat" cmpd="sng" algn="ctr">
          <a:solidFill>
            <a:schemeClr val="accent2">
              <a:hueOff val="7808"/>
              <a:satOff val="-5375"/>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5ABBE-0E5B-496B-ACCA-5FE2F5595B04}">
      <dsp:nvSpPr>
        <dsp:cNvPr id="0" name=""/>
        <dsp:cNvSpPr/>
      </dsp:nvSpPr>
      <dsp:spPr>
        <a:xfrm>
          <a:off x="0" y="690556"/>
          <a:ext cx="6797675" cy="688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GIRFEC refresh due late summer</a:t>
          </a:r>
          <a:endParaRPr lang="en-US" sz="2000" kern="1200" dirty="0"/>
        </a:p>
      </dsp:txBody>
      <dsp:txXfrm>
        <a:off x="0" y="690556"/>
        <a:ext cx="6797675" cy="688307"/>
      </dsp:txXfrm>
    </dsp:sp>
    <dsp:sp modelId="{88E1BF43-32F9-4EB2-B0AA-84EAD0904C41}">
      <dsp:nvSpPr>
        <dsp:cNvPr id="0" name=""/>
        <dsp:cNvSpPr/>
      </dsp:nvSpPr>
      <dsp:spPr>
        <a:xfrm>
          <a:off x="0" y="1378863"/>
          <a:ext cx="6797675" cy="0"/>
        </a:xfrm>
        <a:prstGeom prst="line">
          <a:avLst/>
        </a:prstGeom>
        <a:solidFill>
          <a:schemeClr val="accent2">
            <a:hueOff val="15615"/>
            <a:satOff val="-10750"/>
            <a:lumOff val="-2745"/>
            <a:alphaOff val="0"/>
          </a:schemeClr>
        </a:solidFill>
        <a:ln w="15875" cap="flat" cmpd="sng" algn="ctr">
          <a:solidFill>
            <a:schemeClr val="accent2">
              <a:hueOff val="15615"/>
              <a:satOff val="-1075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DC4203-49E0-4B07-8963-5B4696857A3D}">
      <dsp:nvSpPr>
        <dsp:cNvPr id="0" name=""/>
        <dsp:cNvSpPr/>
      </dsp:nvSpPr>
      <dsp:spPr>
        <a:xfrm>
          <a:off x="0" y="1378863"/>
          <a:ext cx="6797675" cy="688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Further multi agency learning sessions planned in September</a:t>
          </a:r>
          <a:endParaRPr lang="en-US" sz="2000" kern="1200" dirty="0"/>
        </a:p>
      </dsp:txBody>
      <dsp:txXfrm>
        <a:off x="0" y="1378863"/>
        <a:ext cx="6797675" cy="688307"/>
      </dsp:txXfrm>
    </dsp:sp>
    <dsp:sp modelId="{9B2139EA-F76A-4E22-9BC4-0DD0E6B6D41E}">
      <dsp:nvSpPr>
        <dsp:cNvPr id="0" name=""/>
        <dsp:cNvSpPr/>
      </dsp:nvSpPr>
      <dsp:spPr>
        <a:xfrm>
          <a:off x="0" y="2067171"/>
          <a:ext cx="6797675" cy="0"/>
        </a:xfrm>
        <a:prstGeom prst="line">
          <a:avLst/>
        </a:prstGeom>
        <a:solidFill>
          <a:schemeClr val="accent2">
            <a:hueOff val="23423"/>
            <a:satOff val="-16126"/>
            <a:lumOff val="-4118"/>
            <a:alphaOff val="0"/>
          </a:schemeClr>
        </a:solidFill>
        <a:ln w="15875" cap="flat" cmpd="sng" algn="ctr">
          <a:solidFill>
            <a:schemeClr val="accent2">
              <a:hueOff val="23423"/>
              <a:satOff val="-16126"/>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2C9CDA-5A9B-468C-BBD9-BF89012EC8B3}">
      <dsp:nvSpPr>
        <dsp:cNvPr id="0" name=""/>
        <dsp:cNvSpPr/>
      </dsp:nvSpPr>
      <dsp:spPr>
        <a:xfrm>
          <a:off x="0" y="2067171"/>
          <a:ext cx="6791036" cy="1429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Feedback – Teams Questionnaire to help to inform future sessions</a:t>
          </a:r>
        </a:p>
        <a:p>
          <a:pPr marL="0" lvl="0" indent="0" algn="l" defTabSz="889000">
            <a:lnSpc>
              <a:spcPct val="90000"/>
            </a:lnSpc>
            <a:spcBef>
              <a:spcPct val="0"/>
            </a:spcBef>
            <a:spcAft>
              <a:spcPct val="35000"/>
            </a:spcAft>
            <a:buNone/>
          </a:pPr>
          <a:r>
            <a:rPr lang="en-GB" sz="2000" kern="1200" dirty="0">
              <a:hlinkClick xmlns:r="http://schemas.openxmlformats.org/officeDocument/2006/relationships" r:id="rId1"/>
            </a:rPr>
            <a:t>https://forms.office.com/r/SyjvT3fsJC</a:t>
          </a:r>
          <a:r>
            <a:rPr lang="en-GB" sz="2000" kern="1200" dirty="0"/>
            <a:t> </a:t>
          </a:r>
        </a:p>
        <a:p>
          <a:pPr marL="0" lvl="0" indent="0" algn="l" defTabSz="889000">
            <a:lnSpc>
              <a:spcPct val="90000"/>
            </a:lnSpc>
            <a:spcBef>
              <a:spcPct val="0"/>
            </a:spcBef>
            <a:spcAft>
              <a:spcPct val="35000"/>
            </a:spcAft>
            <a:buNone/>
          </a:pPr>
          <a:endParaRPr lang="en-US" sz="1500" kern="1200" dirty="0"/>
        </a:p>
      </dsp:txBody>
      <dsp:txXfrm>
        <a:off x="0" y="2067171"/>
        <a:ext cx="6791036" cy="1429517"/>
      </dsp:txXfrm>
    </dsp:sp>
    <dsp:sp modelId="{67F21F19-1D56-44C3-8A1A-84319D830EAA}">
      <dsp:nvSpPr>
        <dsp:cNvPr id="0" name=""/>
        <dsp:cNvSpPr/>
      </dsp:nvSpPr>
      <dsp:spPr>
        <a:xfrm>
          <a:off x="0" y="3496688"/>
          <a:ext cx="6797675" cy="0"/>
        </a:xfrm>
        <a:prstGeom prst="line">
          <a:avLst/>
        </a:prstGeom>
        <a:solidFill>
          <a:schemeClr val="accent2">
            <a:hueOff val="31230"/>
            <a:satOff val="-21501"/>
            <a:lumOff val="-5490"/>
            <a:alphaOff val="0"/>
          </a:schemeClr>
        </a:solidFill>
        <a:ln w="15875" cap="flat" cmpd="sng" algn="ctr">
          <a:solidFill>
            <a:schemeClr val="accent2">
              <a:hueOff val="31230"/>
              <a:satOff val="-21501"/>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877405-97EA-4DF8-837A-D59339EF2F9A}">
      <dsp:nvSpPr>
        <dsp:cNvPr id="0" name=""/>
        <dsp:cNvSpPr/>
      </dsp:nvSpPr>
      <dsp:spPr>
        <a:xfrm>
          <a:off x="0" y="3496688"/>
          <a:ext cx="6791036" cy="1138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GB" sz="2000" kern="1200" dirty="0">
            <a:hlinkClick xmlns:r="http://schemas.openxmlformats.org/officeDocument/2006/relationships" r:id="rId2"/>
          </a:endParaRPr>
        </a:p>
        <a:p>
          <a:pPr marL="0" lvl="0" indent="0" algn="l" defTabSz="889000">
            <a:lnSpc>
              <a:spcPct val="90000"/>
            </a:lnSpc>
            <a:spcBef>
              <a:spcPct val="0"/>
            </a:spcBef>
            <a:spcAft>
              <a:spcPct val="35000"/>
            </a:spcAft>
            <a:buNone/>
          </a:pPr>
          <a:r>
            <a:rPr lang="en-GB" sz="2400" kern="1200" dirty="0">
              <a:hlinkClick xmlns:r="http://schemas.openxmlformats.org/officeDocument/2006/relationships" r:id="rId2"/>
            </a:rPr>
            <a:t>gillian.millar@falkirk.gov.uk</a:t>
          </a:r>
          <a:endParaRPr lang="en-US" sz="2400" kern="1200" dirty="0"/>
        </a:p>
      </dsp:txBody>
      <dsp:txXfrm>
        <a:off x="0" y="3496688"/>
        <a:ext cx="6791036" cy="1138694"/>
      </dsp:txXfrm>
    </dsp:sp>
    <dsp:sp modelId="{D358BC1E-FAFA-4251-A699-DC23AC0529DD}">
      <dsp:nvSpPr>
        <dsp:cNvPr id="0" name=""/>
        <dsp:cNvSpPr/>
      </dsp:nvSpPr>
      <dsp:spPr>
        <a:xfrm>
          <a:off x="0" y="4635382"/>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88C85C-C247-495D-A802-6ECF8D8EE421}">
      <dsp:nvSpPr>
        <dsp:cNvPr id="0" name=""/>
        <dsp:cNvSpPr/>
      </dsp:nvSpPr>
      <dsp:spPr>
        <a:xfrm>
          <a:off x="0" y="4635382"/>
          <a:ext cx="6791036" cy="1012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GB" sz="2400" kern="1200" dirty="0">
            <a:hlinkClick xmlns:r="http://schemas.openxmlformats.org/officeDocument/2006/relationships" r:id="rId3"/>
          </a:endParaRPr>
        </a:p>
        <a:p>
          <a:pPr marL="0" lvl="0" indent="0" algn="l" defTabSz="1066800">
            <a:lnSpc>
              <a:spcPct val="90000"/>
            </a:lnSpc>
            <a:spcBef>
              <a:spcPct val="0"/>
            </a:spcBef>
            <a:spcAft>
              <a:spcPct val="35000"/>
            </a:spcAft>
            <a:buNone/>
          </a:pPr>
          <a:r>
            <a:rPr lang="en-GB" sz="2400" kern="1200" dirty="0">
              <a:hlinkClick xmlns:r="http://schemas.openxmlformats.org/officeDocument/2006/relationships" r:id="rId3"/>
            </a:rPr>
            <a:t>christine.brown@falkirk.gov.uk</a:t>
          </a:r>
          <a:endParaRPr lang="en-US" sz="2400" kern="1200" dirty="0"/>
        </a:p>
      </dsp:txBody>
      <dsp:txXfrm>
        <a:off x="0" y="4635382"/>
        <a:ext cx="6791036" cy="1012279"/>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CC1A0-724D-47AB-AF3F-DA82C4761CDF}" type="datetimeFigureOut">
              <a:rPr lang="en-GB" smtClean="0"/>
              <a:t>26/05/2022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C5BC0F-3994-4D26-B052-F1B8624C2E77}" type="slidenum">
              <a:rPr lang="en-GB" smtClean="0"/>
              <a:t>‹#›</a:t>
            </a:fld>
            <a:endParaRPr lang="en-GB"/>
          </a:p>
        </p:txBody>
      </p:sp>
    </p:spTree>
    <p:extLst>
      <p:ext uri="{BB962C8B-B14F-4D97-AF65-F5344CB8AC3E}">
        <p14:creationId xmlns:p14="http://schemas.microsoft.com/office/powerpoint/2010/main" val="13489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(Louise) In this part of the session we are going to be using an appreciative inquiry (AI) approach to consider the best practice we want to take forward in our multi-agency working.</a:t>
            </a:r>
          </a:p>
        </p:txBody>
      </p:sp>
      <p:sp>
        <p:nvSpPr>
          <p:cNvPr id="4" name="Slide Number Placeholder 3"/>
          <p:cNvSpPr>
            <a:spLocks noGrp="1"/>
          </p:cNvSpPr>
          <p:nvPr>
            <p:ph type="sldNum" sz="quarter" idx="5"/>
          </p:nvPr>
        </p:nvSpPr>
        <p:spPr/>
        <p:txBody>
          <a:bodyPr/>
          <a:lstStyle/>
          <a:p>
            <a:fld id="{86290308-643B-43E2-8035-26ABCF22DE2D}" type="slidenum">
              <a:rPr lang="en-GB" smtClean="0"/>
              <a:t>9</a:t>
            </a:fld>
            <a:endParaRPr lang="en-GB" dirty="0"/>
          </a:p>
        </p:txBody>
      </p:sp>
    </p:spTree>
    <p:extLst>
      <p:ext uri="{BB962C8B-B14F-4D97-AF65-F5344CB8AC3E}">
        <p14:creationId xmlns:p14="http://schemas.microsoft.com/office/powerpoint/2010/main" val="172012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(Louise) Appreciative Inquiry (AI)</a:t>
            </a:r>
          </a:p>
          <a:p>
            <a:pPr marL="285750" indent="-285750">
              <a:buFont typeface="Arial" panose="020B0604020202020204" pitchFamily="34" charset="0"/>
              <a:buChar char="•"/>
            </a:pPr>
            <a:r>
              <a:rPr lang="en-GB" sz="1400" dirty="0"/>
              <a:t>What is it?</a:t>
            </a:r>
          </a:p>
          <a:p>
            <a:pPr marL="285750" indent="-285750" algn="just">
              <a:buFont typeface="Arial" panose="020B0604020202020204" pitchFamily="34" charset="0"/>
              <a:buChar char="•"/>
            </a:pPr>
            <a:r>
              <a:rPr lang="en-GB" sz="1400" dirty="0"/>
              <a:t>In a nutshell – it’s a positive, strengths based approach to organisational development and change. And here you can see a  definition……………………</a:t>
            </a:r>
          </a:p>
          <a:p>
            <a:pPr marL="285750" indent="-285750" algn="just">
              <a:buFont typeface="Arial" panose="020B0604020202020204" pitchFamily="34" charset="0"/>
              <a:buChar char="•"/>
            </a:pPr>
            <a:r>
              <a:rPr lang="en-GB" sz="1400" dirty="0"/>
              <a:t>It suggests that you look for what already works in an organisation.</a:t>
            </a:r>
          </a:p>
          <a:p>
            <a:pPr marL="285750" indent="-285750" algn="just">
              <a:buFont typeface="Arial" panose="020B0604020202020204" pitchFamily="34" charset="0"/>
              <a:buChar char="•"/>
            </a:pPr>
            <a:r>
              <a:rPr lang="en-GB" sz="1400" dirty="0"/>
              <a:t>The aim is to produce statements that describe where an organisation or service wants to be, based on the high moments or positives of where they have been. Because statements are grounded in real experience people know how to repeat their success.</a:t>
            </a:r>
          </a:p>
          <a:p>
            <a:pPr marL="285750" indent="-285750">
              <a:buFont typeface="Arial" panose="020B0604020202020204" pitchFamily="34" charset="0"/>
              <a:buChar char="•"/>
            </a:pPr>
            <a:r>
              <a:rPr lang="en-GB" sz="1400" dirty="0"/>
              <a:t>We’ve been through two years of working in a different way – we’ve had to adapt and change. Coming together like this gives us a really good opportunity to reflect individually and with each other what’s worked best and how we want to take things forward.</a:t>
            </a:r>
          </a:p>
          <a:p>
            <a:endParaRPr lang="en-GB" sz="1400" dirty="0"/>
          </a:p>
          <a:p>
            <a:endParaRPr lang="en-GB" dirty="0"/>
          </a:p>
        </p:txBody>
      </p:sp>
      <p:sp>
        <p:nvSpPr>
          <p:cNvPr id="4" name="Slide Number Placeholder 3"/>
          <p:cNvSpPr>
            <a:spLocks noGrp="1"/>
          </p:cNvSpPr>
          <p:nvPr>
            <p:ph type="sldNum" sz="quarter" idx="5"/>
          </p:nvPr>
        </p:nvSpPr>
        <p:spPr/>
        <p:txBody>
          <a:bodyPr/>
          <a:lstStyle/>
          <a:p>
            <a:fld id="{86290308-643B-43E2-8035-26ABCF22DE2D}" type="slidenum">
              <a:rPr lang="en-GB" smtClean="0"/>
              <a:t>10</a:t>
            </a:fld>
            <a:endParaRPr lang="en-GB"/>
          </a:p>
        </p:txBody>
      </p:sp>
    </p:spTree>
    <p:extLst>
      <p:ext uri="{BB962C8B-B14F-4D97-AF65-F5344CB8AC3E}">
        <p14:creationId xmlns:p14="http://schemas.microsoft.com/office/powerpoint/2010/main" val="3318949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14763"/>
          </a:xfrm>
        </p:spPr>
        <p:txBody>
          <a:bodyPr/>
          <a:lstStyle/>
          <a:p>
            <a:pPr marL="171450" indent="-171450">
              <a:buFont typeface="Arial" panose="020B0604020202020204" pitchFamily="34" charset="0"/>
              <a:buChar char="•"/>
            </a:pPr>
            <a:r>
              <a:rPr lang="en-GB" sz="1600" dirty="0"/>
              <a:t>(Louise) Sometimes it seems we are really good at talking about what hasn’t worked, what went wrong, who to blame and so forth. Indeed, we’ve had years of practice in the art of problem-focused, problem solving. Okay, that works if we are investigating a plane crash but our work is mainly about relationships and building those relationships.</a:t>
            </a:r>
          </a:p>
          <a:p>
            <a:pPr marL="171450" indent="-171450">
              <a:buFont typeface="Arial" panose="020B0604020202020204" pitchFamily="34" charset="0"/>
              <a:buChar char="•"/>
            </a:pPr>
            <a:r>
              <a:rPr lang="en-GB" sz="1600" dirty="0"/>
              <a:t>We’ve had far less practice in looking at what works and in doing more of it.</a:t>
            </a:r>
          </a:p>
          <a:p>
            <a:pPr marL="171450" indent="-171450">
              <a:buFont typeface="Arial" panose="020B0604020202020204" pitchFamily="34" charset="0"/>
              <a:buChar char="•"/>
            </a:pPr>
            <a:r>
              <a:rPr lang="en-GB" sz="1600" dirty="0"/>
              <a:t>Rather than being obsessed with learning from our mistakes. It rarely occurs to us that we can ‘</a:t>
            </a:r>
            <a:r>
              <a:rPr lang="en-GB" sz="1600" b="1" dirty="0"/>
              <a:t>fix’</a:t>
            </a:r>
            <a:r>
              <a:rPr lang="en-GB" sz="1600" dirty="0"/>
              <a:t> an organisation by doing </a:t>
            </a:r>
            <a:r>
              <a:rPr lang="en-GB" sz="1600" b="1" dirty="0"/>
              <a:t>more</a:t>
            </a:r>
            <a:r>
              <a:rPr lang="en-GB" sz="1600" dirty="0"/>
              <a:t> of what works.</a:t>
            </a:r>
          </a:p>
          <a:p>
            <a:endParaRPr lang="en-GB" sz="1600" dirty="0"/>
          </a:p>
          <a:p>
            <a:pPr marL="171450" indent="-171450">
              <a:buFont typeface="Arial" panose="020B0604020202020204" pitchFamily="34" charset="0"/>
              <a:buChar char="•"/>
            </a:pPr>
            <a:r>
              <a:rPr lang="en-GB" sz="1600" dirty="0"/>
              <a:t>Contrast the two ways of working. Which one appears more positive and future orientated? Which one makes us value the people we work with, boost morale and help wellbeing?</a:t>
            </a:r>
          </a:p>
          <a:p>
            <a:endParaRPr lang="en-GB" dirty="0"/>
          </a:p>
        </p:txBody>
      </p:sp>
      <p:sp>
        <p:nvSpPr>
          <p:cNvPr id="4" name="Slide Number Placeholder 3"/>
          <p:cNvSpPr>
            <a:spLocks noGrp="1"/>
          </p:cNvSpPr>
          <p:nvPr>
            <p:ph type="sldNum" sz="quarter" idx="5"/>
          </p:nvPr>
        </p:nvSpPr>
        <p:spPr/>
        <p:txBody>
          <a:bodyPr/>
          <a:lstStyle/>
          <a:p>
            <a:fld id="{86290308-643B-43E2-8035-26ABCF22DE2D}" type="slidenum">
              <a:rPr lang="en-GB" smtClean="0"/>
              <a:t>11</a:t>
            </a:fld>
            <a:endParaRPr lang="en-GB"/>
          </a:p>
        </p:txBody>
      </p:sp>
    </p:spTree>
    <p:extLst>
      <p:ext uri="{BB962C8B-B14F-4D97-AF65-F5344CB8AC3E}">
        <p14:creationId xmlns:p14="http://schemas.microsoft.com/office/powerpoint/2010/main" val="3721023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62462"/>
            <a:ext cx="5486400" cy="3600450"/>
          </a:xfrm>
        </p:spPr>
        <p:txBody>
          <a:bodyPr/>
          <a:lstStyle/>
          <a:p>
            <a:pPr marL="285750" indent="-285750" algn="just">
              <a:buFont typeface="Arial" panose="020B0604020202020204" pitchFamily="34" charset="0"/>
              <a:buChar char="•"/>
            </a:pPr>
            <a:r>
              <a:rPr lang="en-GB" sz="1600" dirty="0"/>
              <a:t>(Louise)These are a set of beliefs shared by a group that causes the group to think and act in certain ways. They can become a shorthand – when faced with similar situations a group just acts and doesn’t re-evaluate every time, for example following the GIRFEC principles. The downside can be if the group fail to act on new information they may miss an opportunity to improve their effectiveness. That is why it is important to bring to the surface group assumptions and experiences every so often to see if they are still valid.</a:t>
            </a:r>
          </a:p>
          <a:p>
            <a:pPr marL="285750" indent="-285750" algn="just">
              <a:buFont typeface="Arial" panose="020B0604020202020204" pitchFamily="34" charset="0"/>
              <a:buChar char="•"/>
            </a:pPr>
            <a:r>
              <a:rPr lang="en-GB" sz="1600" dirty="0"/>
              <a:t>Take a moment to read through and think about  these assumptions</a:t>
            </a:r>
          </a:p>
          <a:p>
            <a:pPr marL="285750" indent="-285750" algn="just">
              <a:buFont typeface="Arial" panose="020B0604020202020204" pitchFamily="34" charset="0"/>
              <a:buChar char="•"/>
            </a:pPr>
            <a:r>
              <a:rPr lang="en-GB" sz="1600" dirty="0"/>
              <a:t>Do you agree with them?</a:t>
            </a:r>
          </a:p>
          <a:p>
            <a:pPr marL="285750" indent="-285750" algn="just">
              <a:buFont typeface="Arial" panose="020B0604020202020204" pitchFamily="34" charset="0"/>
              <a:buChar char="•"/>
            </a:pPr>
            <a:r>
              <a:rPr lang="en-GB" sz="1600" dirty="0"/>
              <a:t>Which ones may have greater resonance for you?</a:t>
            </a:r>
          </a:p>
          <a:p>
            <a:endParaRPr lang="en-GB" dirty="0"/>
          </a:p>
          <a:p>
            <a:r>
              <a:rPr lang="en-GB" dirty="0"/>
              <a:t>For me number 8 is important in this approach. Aiming for neutral or positive language and avoiding language which may have an emotional overload or negative connotation - the ‘language of deficit’. (Ken </a:t>
            </a:r>
            <a:r>
              <a:rPr lang="en-GB" dirty="0" err="1"/>
              <a:t>Gergen</a:t>
            </a:r>
            <a:r>
              <a:rPr lang="en-GB" dirty="0"/>
              <a:t>). I am sure you can think of examples. </a:t>
            </a:r>
            <a:r>
              <a:rPr lang="en-GB" b="1" dirty="0"/>
              <a:t>(Could ask other presenters which ones resonate with them?)</a:t>
            </a:r>
          </a:p>
          <a:p>
            <a:endParaRPr lang="en-GB" dirty="0"/>
          </a:p>
          <a:p>
            <a:endParaRPr lang="en-GB" dirty="0"/>
          </a:p>
        </p:txBody>
      </p:sp>
      <p:sp>
        <p:nvSpPr>
          <p:cNvPr id="4" name="Slide Number Placeholder 3"/>
          <p:cNvSpPr>
            <a:spLocks noGrp="1"/>
          </p:cNvSpPr>
          <p:nvPr>
            <p:ph type="sldNum" sz="quarter" idx="5"/>
          </p:nvPr>
        </p:nvSpPr>
        <p:spPr/>
        <p:txBody>
          <a:bodyPr/>
          <a:lstStyle/>
          <a:p>
            <a:fld id="{86290308-643B-43E2-8035-26ABCF22DE2D}" type="slidenum">
              <a:rPr lang="en-GB" smtClean="0"/>
              <a:t>12</a:t>
            </a:fld>
            <a:endParaRPr lang="en-GB"/>
          </a:p>
        </p:txBody>
      </p:sp>
    </p:spTree>
    <p:extLst>
      <p:ext uri="{BB962C8B-B14F-4D97-AF65-F5344CB8AC3E}">
        <p14:creationId xmlns:p14="http://schemas.microsoft.com/office/powerpoint/2010/main" val="3267723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dirty="0"/>
              <a:t>(Louise) This 4D cycle is similar to how elite sportspeople visualise their events with their coaches and sports psychologists.</a:t>
            </a:r>
          </a:p>
          <a:p>
            <a:pPr marL="171450" indent="-171450">
              <a:buFont typeface="Arial" panose="020B0604020202020204" pitchFamily="34" charset="0"/>
              <a:buChar char="•"/>
            </a:pPr>
            <a:r>
              <a:rPr lang="en-GB" sz="1600" dirty="0"/>
              <a:t>So this is how we’re going to frame our discussion around multi-agency working our best practice.</a:t>
            </a:r>
          </a:p>
          <a:p>
            <a:pPr marL="171450" indent="-171450">
              <a:buFont typeface="Arial" panose="020B0604020202020204" pitchFamily="34" charset="0"/>
              <a:buChar char="•"/>
            </a:pPr>
            <a:r>
              <a:rPr lang="en-GB" sz="1600" dirty="0"/>
              <a:t>We’re going to Discover and Appreciate  - the best of what has been</a:t>
            </a:r>
          </a:p>
          <a:p>
            <a:pPr marL="171450" indent="-171450">
              <a:buFont typeface="Arial" panose="020B0604020202020204" pitchFamily="34" charset="0"/>
              <a:buChar char="•"/>
            </a:pPr>
            <a:r>
              <a:rPr lang="en-GB" sz="1600" dirty="0"/>
              <a:t>We’re going to Dream and Envision – what the ideal may look like</a:t>
            </a:r>
          </a:p>
          <a:p>
            <a:pPr marL="171450" indent="-171450">
              <a:buFont typeface="Arial" panose="020B0604020202020204" pitchFamily="34" charset="0"/>
              <a:buChar char="•"/>
            </a:pPr>
            <a:r>
              <a:rPr lang="en-GB" sz="1600" dirty="0"/>
              <a:t>And we’re going to Design and Co-construct statements to take us forward</a:t>
            </a:r>
          </a:p>
          <a:p>
            <a:endParaRPr lang="en-GB" sz="1600" dirty="0"/>
          </a:p>
          <a:p>
            <a:pPr marL="171450" indent="-171450">
              <a:buFont typeface="Arial" panose="020B0604020202020204" pitchFamily="34" charset="0"/>
              <a:buChar char="•"/>
            </a:pPr>
            <a:r>
              <a:rPr lang="en-GB" sz="1600" dirty="0"/>
              <a:t>When we’ve done this we have what is known in AI as ‘The Positive Core’</a:t>
            </a:r>
          </a:p>
          <a:p>
            <a:endParaRPr lang="en-GB" sz="1600" dirty="0"/>
          </a:p>
          <a:p>
            <a:endParaRPr lang="en-GB" dirty="0"/>
          </a:p>
          <a:p>
            <a:endParaRPr lang="en-GB" dirty="0"/>
          </a:p>
        </p:txBody>
      </p:sp>
      <p:sp>
        <p:nvSpPr>
          <p:cNvPr id="4" name="Slide Number Placeholder 3"/>
          <p:cNvSpPr>
            <a:spLocks noGrp="1"/>
          </p:cNvSpPr>
          <p:nvPr>
            <p:ph type="sldNum" sz="quarter" idx="5"/>
          </p:nvPr>
        </p:nvSpPr>
        <p:spPr/>
        <p:txBody>
          <a:bodyPr/>
          <a:lstStyle/>
          <a:p>
            <a:fld id="{86290308-643B-43E2-8035-26ABCF22DE2D}" type="slidenum">
              <a:rPr lang="en-GB" smtClean="0"/>
              <a:t>13</a:t>
            </a:fld>
            <a:endParaRPr lang="en-GB"/>
          </a:p>
        </p:txBody>
      </p:sp>
    </p:spTree>
    <p:extLst>
      <p:ext uri="{BB962C8B-B14F-4D97-AF65-F5344CB8AC3E}">
        <p14:creationId xmlns:p14="http://schemas.microsoft.com/office/powerpoint/2010/main" val="67561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(Louise) Read slide.  Moving on now to our discussions…</a:t>
            </a:r>
          </a:p>
        </p:txBody>
      </p:sp>
      <p:sp>
        <p:nvSpPr>
          <p:cNvPr id="4" name="Slide Number Placeholder 3"/>
          <p:cNvSpPr>
            <a:spLocks noGrp="1"/>
          </p:cNvSpPr>
          <p:nvPr>
            <p:ph type="sldNum" sz="quarter" idx="5"/>
          </p:nvPr>
        </p:nvSpPr>
        <p:spPr/>
        <p:txBody>
          <a:bodyPr/>
          <a:lstStyle/>
          <a:p>
            <a:fld id="{86290308-643B-43E2-8035-26ABCF22DE2D}" type="slidenum">
              <a:rPr lang="en-GB" smtClean="0"/>
              <a:t>14</a:t>
            </a:fld>
            <a:endParaRPr lang="en-GB"/>
          </a:p>
        </p:txBody>
      </p:sp>
    </p:spTree>
    <p:extLst>
      <p:ext uri="{BB962C8B-B14F-4D97-AF65-F5344CB8AC3E}">
        <p14:creationId xmlns:p14="http://schemas.microsoft.com/office/powerpoint/2010/main" val="548682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680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4519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566047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31973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308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AACC7-3B3F-47D1-959A-EF58926E955E}" type="datetimeFigureOut">
              <a:rPr lang="en-US" smtClean="0"/>
              <a:t>5/26/2022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476258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AACC7-3B3F-47D1-959A-EF58926E955E}" type="datetimeFigureOut">
              <a:rPr lang="en-US" smtClean="0"/>
              <a:t>5/26/2022</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4614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AACC7-3B3F-47D1-959A-EF58926E955E}" type="datetimeFigureOut">
              <a:rPr lang="en-US" smtClean="0"/>
              <a:t>5/26/2022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84135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1EAACC7-3B3F-47D1-959A-EF58926E955E}" type="datetimeFigureOut">
              <a:rPr lang="en-US" smtClean="0"/>
              <a:t>5/26/2022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075553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1EAACC7-3B3F-47D1-959A-EF58926E955E}" type="datetimeFigureOut">
              <a:rPr lang="en-US" smtClean="0"/>
              <a:t>5/26/2022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367315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AACC7-3B3F-47D1-959A-EF58926E955E}" type="datetimeFigureOut">
              <a:rPr lang="en-US" smtClean="0"/>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16592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1EAACC7-3B3F-47D1-959A-EF58926E955E}" type="datetimeFigureOut">
              <a:rPr lang="en-US" smtClean="0"/>
              <a:t>5/26/2022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12CC964-A50B-4C29-B4E4-2C30BB34CCF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01009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flickr.com/photos/saulalbert/37545736336" TargetMode="External"/><Relationship Id="rId3" Type="http://schemas.openxmlformats.org/officeDocument/2006/relationships/diagramLayout" Target="../diagrams/layout2.xml"/><Relationship Id="rId7" Type="http://schemas.openxmlformats.org/officeDocument/2006/relationships/image" Target="../media/image37.jp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freestock.com/free-photos/young-casual-woman-hiding-question-mark-792759580" TargetMode="External"/><Relationship Id="rId5" Type="http://schemas.openxmlformats.org/officeDocument/2006/relationships/image" Target="../media/image10.jp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opensocietyfoundations.org/explainers/value-inclusive-education" TargetMode="External"/><Relationship Id="rId2" Type="http://schemas.openxmlformats.org/officeDocument/2006/relationships/image" Target="../media/image13.jp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en/photo/1576419" TargetMode="External"/><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hyperlink" Target="https://www.gov.scot/publications/national-guidance-child-protection-scotland-2021/" TargetMode="External"/><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DA9319-82A3-42E0-B460-162382FFCA77}"/>
              </a:ext>
            </a:extLst>
          </p:cNvPr>
          <p:cNvSpPr>
            <a:spLocks noGrp="1"/>
          </p:cNvSpPr>
          <p:nvPr>
            <p:ph type="title"/>
          </p:nvPr>
        </p:nvSpPr>
        <p:spPr>
          <a:xfrm>
            <a:off x="8141110" y="639097"/>
            <a:ext cx="3401961" cy="3686015"/>
          </a:xfrm>
        </p:spPr>
        <p:txBody>
          <a:bodyPr vert="horz" lIns="91440" tIns="45720" rIns="91440" bIns="45720" rtlCol="0" anchor="b">
            <a:normAutofit/>
          </a:bodyPr>
          <a:lstStyle/>
          <a:p>
            <a:endParaRPr lang="en-US" sz="6600">
              <a:solidFill>
                <a:schemeClr val="tx1">
                  <a:lumMod val="85000"/>
                  <a:lumOff val="15000"/>
                </a:schemeClr>
              </a:solidFill>
            </a:endParaRPr>
          </a:p>
        </p:txBody>
      </p:sp>
      <p:pic>
        <p:nvPicPr>
          <p:cNvPr id="3" name="Picture 2">
            <a:extLst>
              <a:ext uri="{FF2B5EF4-FFF2-40B4-BE49-F238E27FC236}">
                <a16:creationId xmlns:a16="http://schemas.microsoft.com/office/drawing/2014/main" id="{92C860CB-0242-4079-90BB-E5E4EC3A9257}"/>
              </a:ext>
            </a:extLst>
          </p:cNvPr>
          <p:cNvPicPr>
            <a:picLocks noChangeAspect="1"/>
          </p:cNvPicPr>
          <p:nvPr/>
        </p:nvPicPr>
        <p:blipFill>
          <a:blip r:embed="rId2"/>
          <a:stretch>
            <a:fillRect/>
          </a:stretch>
        </p:blipFill>
        <p:spPr>
          <a:xfrm>
            <a:off x="0" y="-66484"/>
            <a:ext cx="12188825" cy="5014277"/>
          </a:xfrm>
          <a:prstGeom prst="rect">
            <a:avLst/>
          </a:prstGeom>
        </p:spPr>
      </p:pic>
      <p:cxnSp>
        <p:nvCxnSpPr>
          <p:cNvPr id="16" name="Straight Connector 15">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7908D49B-07B8-44B9-95EA-9FEC3947A8BC}"/>
              </a:ext>
            </a:extLst>
          </p:cNvPr>
          <p:cNvPicPr>
            <a:picLocks noChangeAspect="1"/>
          </p:cNvPicPr>
          <p:nvPr/>
        </p:nvPicPr>
        <p:blipFill>
          <a:blip r:embed="rId3"/>
          <a:stretch>
            <a:fillRect/>
          </a:stretch>
        </p:blipFill>
        <p:spPr>
          <a:xfrm>
            <a:off x="422489" y="5086039"/>
            <a:ext cx="1670449" cy="1182727"/>
          </a:xfrm>
          <a:prstGeom prst="rect">
            <a:avLst/>
          </a:prstGeom>
        </p:spPr>
      </p:pic>
      <p:pic>
        <p:nvPicPr>
          <p:cNvPr id="5" name="Picture 4">
            <a:extLst>
              <a:ext uri="{FF2B5EF4-FFF2-40B4-BE49-F238E27FC236}">
                <a16:creationId xmlns:a16="http://schemas.microsoft.com/office/drawing/2014/main" id="{BB6FD9F1-7255-4FEB-B895-320A4B3AFBA9}"/>
              </a:ext>
            </a:extLst>
          </p:cNvPr>
          <p:cNvPicPr>
            <a:picLocks noChangeAspect="1"/>
          </p:cNvPicPr>
          <p:nvPr/>
        </p:nvPicPr>
        <p:blipFill>
          <a:blip r:embed="rId4"/>
          <a:stretch>
            <a:fillRect/>
          </a:stretch>
        </p:blipFill>
        <p:spPr>
          <a:xfrm>
            <a:off x="5067542" y="5168569"/>
            <a:ext cx="1816765" cy="847417"/>
          </a:xfrm>
          <a:prstGeom prst="rect">
            <a:avLst/>
          </a:prstGeom>
          <a:solidFill>
            <a:srgbClr val="FFFF00"/>
          </a:solidFill>
        </p:spPr>
      </p:pic>
      <p:pic>
        <p:nvPicPr>
          <p:cNvPr id="9" name="Picture 8" descr="A picture containing graphical user interface&#10;&#10;Description automatically generated">
            <a:extLst>
              <a:ext uri="{FF2B5EF4-FFF2-40B4-BE49-F238E27FC236}">
                <a16:creationId xmlns:a16="http://schemas.microsoft.com/office/drawing/2014/main" id="{9E42E286-F2A6-406B-BA8D-CD020422A2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6698" y="5064711"/>
            <a:ext cx="2152813" cy="960662"/>
          </a:xfrm>
          <a:prstGeom prst="rect">
            <a:avLst/>
          </a:prstGeom>
        </p:spPr>
      </p:pic>
      <p:pic>
        <p:nvPicPr>
          <p:cNvPr id="17" name="Picture 16" descr="A person wearing glasses&#10;&#10;Description automatically generated with medium confidence">
            <a:extLst>
              <a:ext uri="{FF2B5EF4-FFF2-40B4-BE49-F238E27FC236}">
                <a16:creationId xmlns:a16="http://schemas.microsoft.com/office/drawing/2014/main" id="{42E9DBAA-62ED-43E6-A488-0FD1698F4D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547252" y="180038"/>
            <a:ext cx="2383699" cy="2633227"/>
          </a:xfrm>
          <a:prstGeom prst="rect">
            <a:avLst/>
          </a:prstGeom>
        </p:spPr>
      </p:pic>
    </p:spTree>
    <p:extLst>
      <p:ext uri="{BB962C8B-B14F-4D97-AF65-F5344CB8AC3E}">
        <p14:creationId xmlns:p14="http://schemas.microsoft.com/office/powerpoint/2010/main" val="81933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6A1A8BB-A2F1-48AB-AF85-560545F5900A}"/>
              </a:ext>
            </a:extLst>
          </p:cNvPr>
          <p:cNvSpPr>
            <a:spLocks noGrp="1"/>
          </p:cNvSpPr>
          <p:nvPr>
            <p:ph type="title"/>
          </p:nvPr>
        </p:nvSpPr>
        <p:spPr>
          <a:xfrm>
            <a:off x="492370" y="605896"/>
            <a:ext cx="3084844" cy="5646208"/>
          </a:xfrm>
        </p:spPr>
        <p:txBody>
          <a:bodyPr anchor="ctr">
            <a:normAutofit/>
          </a:bodyPr>
          <a:lstStyle/>
          <a:p>
            <a:r>
              <a:rPr lang="en-GB" sz="4000" dirty="0">
                <a:solidFill>
                  <a:srgbClr val="FFFFFF"/>
                </a:solidFill>
              </a:rPr>
              <a:t>What is Appreciative Inquiry? (AI)</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C9E0F4D-FF62-405A-8FBE-DFAF6C957E6B}"/>
              </a:ext>
            </a:extLst>
          </p:cNvPr>
          <p:cNvSpPr>
            <a:spLocks noGrp="1"/>
          </p:cNvSpPr>
          <p:nvPr>
            <p:ph idx="1"/>
          </p:nvPr>
        </p:nvSpPr>
        <p:spPr>
          <a:xfrm>
            <a:off x="4104080" y="605896"/>
            <a:ext cx="7051600" cy="5646208"/>
          </a:xfrm>
        </p:spPr>
        <p:txBody>
          <a:bodyPr anchor="ctr">
            <a:normAutofit/>
          </a:bodyPr>
          <a:lstStyle/>
          <a:p>
            <a:endParaRPr lang="en-GB" dirty="0"/>
          </a:p>
          <a:p>
            <a:r>
              <a:rPr lang="en-GB" sz="2400" b="1" dirty="0"/>
              <a:t>Appreciate</a:t>
            </a:r>
            <a:r>
              <a:rPr lang="en-GB" sz="2400" dirty="0"/>
              <a:t> – valuing, the act of recognising the best in people or the world around us; affirming past and present strengths, successes and potential; to perceive those things that give life (health, vitality, excellence to living systems).</a:t>
            </a:r>
          </a:p>
          <a:p>
            <a:r>
              <a:rPr lang="en-GB" altLang="en-US" sz="2400" b="1" dirty="0"/>
              <a:t>Inquire</a:t>
            </a:r>
            <a:r>
              <a:rPr lang="en-GB" altLang="en-US" sz="2400" dirty="0"/>
              <a:t> – The act of exploration and discovery. To ask questions; to be open to seeing new potentials and possibilities.</a:t>
            </a:r>
            <a:r>
              <a:rPr lang="en-GB" sz="2400" dirty="0"/>
              <a:t> </a:t>
            </a:r>
          </a:p>
          <a:p>
            <a:r>
              <a:rPr lang="en-GB" sz="2400" dirty="0"/>
              <a:t>It was developed by David </a:t>
            </a:r>
            <a:r>
              <a:rPr lang="en-GB" sz="2400" dirty="0" err="1"/>
              <a:t>Cooperrider</a:t>
            </a:r>
            <a:r>
              <a:rPr lang="en-GB" sz="2400" dirty="0"/>
              <a:t> as a way of looking at what works in an organisation and doing more of it.</a:t>
            </a:r>
          </a:p>
        </p:txBody>
      </p:sp>
    </p:spTree>
    <p:extLst>
      <p:ext uri="{BB962C8B-B14F-4D97-AF65-F5344CB8AC3E}">
        <p14:creationId xmlns:p14="http://schemas.microsoft.com/office/powerpoint/2010/main" val="2279512551"/>
      </p:ext>
    </p:extLst>
  </p:cSld>
  <p:clrMapOvr>
    <a:masterClrMapping/>
  </p:clrMapOvr>
  <mc:AlternateContent xmlns:mc="http://schemas.openxmlformats.org/markup-compatibility/2006" xmlns:p14="http://schemas.microsoft.com/office/powerpoint/2010/main">
    <mc:Choice Requires="p14">
      <p:transition spd="slow" p14:dur="2000" advTm="55859"/>
    </mc:Choice>
    <mc:Fallback xmlns="">
      <p:transition spd="slow" advTm="5585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718F46-A70D-4041-9078-6CF8522D881D}"/>
              </a:ext>
            </a:extLst>
          </p:cNvPr>
          <p:cNvSpPr>
            <a:spLocks noGrp="1"/>
          </p:cNvSpPr>
          <p:nvPr>
            <p:ph type="body" idx="1"/>
          </p:nvPr>
        </p:nvSpPr>
        <p:spPr>
          <a:xfrm>
            <a:off x="839788" y="771525"/>
            <a:ext cx="5157787" cy="823912"/>
          </a:xfrm>
        </p:spPr>
        <p:txBody>
          <a:bodyPr>
            <a:normAutofit/>
          </a:bodyPr>
          <a:lstStyle/>
          <a:p>
            <a:r>
              <a:rPr lang="en-GB" sz="3600" b="1" dirty="0"/>
              <a:t>Problem solving</a:t>
            </a:r>
          </a:p>
        </p:txBody>
      </p:sp>
      <p:sp>
        <p:nvSpPr>
          <p:cNvPr id="6" name="Content Placeholder 5">
            <a:extLst>
              <a:ext uri="{FF2B5EF4-FFF2-40B4-BE49-F238E27FC236}">
                <a16:creationId xmlns:a16="http://schemas.microsoft.com/office/drawing/2014/main" id="{064228D1-E6F7-4114-BD5F-D6B7284A6BBC}"/>
              </a:ext>
            </a:extLst>
          </p:cNvPr>
          <p:cNvSpPr>
            <a:spLocks noGrp="1"/>
          </p:cNvSpPr>
          <p:nvPr>
            <p:ph sz="half" idx="2"/>
          </p:nvPr>
        </p:nvSpPr>
        <p:spPr>
          <a:xfrm>
            <a:off x="839788" y="1521619"/>
            <a:ext cx="5157787" cy="41148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eaLnBrk="1" hangingPunct="1">
              <a:lnSpc>
                <a:spcPct val="80000"/>
              </a:lnSpc>
              <a:buFont typeface="Wingdings" panose="05000000000000000000" pitchFamily="2" charset="2"/>
              <a:buNone/>
            </a:pPr>
            <a:r>
              <a:rPr lang="en-GB" altLang="en-US" dirty="0"/>
              <a:t>Felt need – Identification of problem</a:t>
            </a:r>
          </a:p>
          <a:p>
            <a:pPr algn="ctr" eaLnBrk="1" hangingPunct="1">
              <a:lnSpc>
                <a:spcPct val="80000"/>
              </a:lnSpc>
              <a:buFont typeface="Wingdings" panose="05000000000000000000" pitchFamily="2" charset="2"/>
              <a:buNone/>
            </a:pPr>
            <a:r>
              <a:rPr lang="en-GB" altLang="en-US" dirty="0">
                <a:sym typeface="Wingdings" panose="05000000000000000000" pitchFamily="2" charset="2"/>
              </a:rPr>
              <a:t></a:t>
            </a:r>
          </a:p>
          <a:p>
            <a:pPr algn="ctr" eaLnBrk="1" hangingPunct="1">
              <a:lnSpc>
                <a:spcPct val="80000"/>
              </a:lnSpc>
              <a:buFont typeface="Wingdings" panose="05000000000000000000" pitchFamily="2" charset="2"/>
              <a:buNone/>
            </a:pPr>
            <a:r>
              <a:rPr lang="en-GB" altLang="en-US" dirty="0">
                <a:sym typeface="Wingdings" panose="05000000000000000000" pitchFamily="2" charset="2"/>
              </a:rPr>
              <a:t>Analysis of causes</a:t>
            </a:r>
          </a:p>
          <a:p>
            <a:pPr algn="ctr" eaLnBrk="1" hangingPunct="1">
              <a:lnSpc>
                <a:spcPct val="80000"/>
              </a:lnSpc>
              <a:buFont typeface="Wingdings" panose="05000000000000000000" pitchFamily="2" charset="2"/>
              <a:buNone/>
            </a:pPr>
            <a:r>
              <a:rPr lang="en-GB" altLang="en-US" dirty="0">
                <a:sym typeface="Wingdings" panose="05000000000000000000" pitchFamily="2" charset="2"/>
              </a:rPr>
              <a:t></a:t>
            </a:r>
          </a:p>
          <a:p>
            <a:pPr algn="ctr" eaLnBrk="1" hangingPunct="1">
              <a:lnSpc>
                <a:spcPct val="80000"/>
              </a:lnSpc>
              <a:buFont typeface="Wingdings" panose="05000000000000000000" pitchFamily="2" charset="2"/>
              <a:buNone/>
            </a:pPr>
            <a:r>
              <a:rPr lang="en-GB" altLang="en-US" dirty="0">
                <a:sym typeface="Wingdings" panose="05000000000000000000" pitchFamily="2" charset="2"/>
              </a:rPr>
              <a:t>Analysis and possible solutions</a:t>
            </a:r>
          </a:p>
          <a:p>
            <a:pPr algn="ctr" eaLnBrk="1" hangingPunct="1">
              <a:lnSpc>
                <a:spcPct val="80000"/>
              </a:lnSpc>
              <a:buFont typeface="Wingdings" panose="05000000000000000000" pitchFamily="2" charset="2"/>
              <a:buNone/>
            </a:pPr>
            <a:r>
              <a:rPr lang="en-GB" altLang="en-US" dirty="0">
                <a:sym typeface="Wingdings" panose="05000000000000000000" pitchFamily="2" charset="2"/>
              </a:rPr>
              <a:t></a:t>
            </a:r>
          </a:p>
          <a:p>
            <a:pPr algn="ctr" eaLnBrk="1" hangingPunct="1">
              <a:lnSpc>
                <a:spcPct val="80000"/>
              </a:lnSpc>
              <a:buFont typeface="Wingdings" panose="05000000000000000000" pitchFamily="2" charset="2"/>
              <a:buNone/>
            </a:pPr>
            <a:r>
              <a:rPr lang="en-GB" altLang="en-US" dirty="0">
                <a:sym typeface="Wingdings" panose="05000000000000000000" pitchFamily="2" charset="2"/>
              </a:rPr>
              <a:t>Action Planning (treatment)</a:t>
            </a:r>
          </a:p>
          <a:p>
            <a:pPr algn="ctr" eaLnBrk="1" hangingPunct="1">
              <a:lnSpc>
                <a:spcPct val="80000"/>
              </a:lnSpc>
              <a:buFont typeface="Wingdings" panose="05000000000000000000" pitchFamily="2" charset="2"/>
              <a:buNone/>
            </a:pPr>
            <a:r>
              <a:rPr lang="en-GB" altLang="en-US" dirty="0">
                <a:sym typeface="Wingdings" panose="05000000000000000000" pitchFamily="2" charset="2"/>
              </a:rPr>
              <a:t></a:t>
            </a:r>
          </a:p>
          <a:p>
            <a:pPr algn="ctr" eaLnBrk="1" hangingPunct="1">
              <a:lnSpc>
                <a:spcPct val="80000"/>
              </a:lnSpc>
              <a:buFont typeface="Wingdings" panose="05000000000000000000" pitchFamily="2" charset="2"/>
              <a:buNone/>
            </a:pPr>
            <a:r>
              <a:rPr lang="en-GB" altLang="en-US" dirty="0">
                <a:sym typeface="Wingdings" panose="05000000000000000000" pitchFamily="2" charset="2"/>
              </a:rPr>
              <a:t>Basic Assumption: </a:t>
            </a:r>
            <a:r>
              <a:rPr lang="en-GB" altLang="en-US" i="1" dirty="0">
                <a:sym typeface="Wingdings" panose="05000000000000000000" pitchFamily="2" charset="2"/>
              </a:rPr>
              <a:t>An organisation is a problem to be solved.</a:t>
            </a:r>
            <a:endParaRPr lang="en-GB" altLang="en-US" dirty="0">
              <a:sym typeface="Wingdings" panose="05000000000000000000" pitchFamily="2" charset="2"/>
            </a:endParaRPr>
          </a:p>
          <a:p>
            <a:endParaRPr lang="en-GB" dirty="0"/>
          </a:p>
        </p:txBody>
      </p:sp>
      <p:sp>
        <p:nvSpPr>
          <p:cNvPr id="7" name="Text Placeholder 6">
            <a:extLst>
              <a:ext uri="{FF2B5EF4-FFF2-40B4-BE49-F238E27FC236}">
                <a16:creationId xmlns:a16="http://schemas.microsoft.com/office/drawing/2014/main" id="{8A4D79D3-8023-4CAC-9064-DDE368A2AB9D}"/>
              </a:ext>
            </a:extLst>
          </p:cNvPr>
          <p:cNvSpPr>
            <a:spLocks noGrp="1"/>
          </p:cNvSpPr>
          <p:nvPr>
            <p:ph type="body" sz="quarter" idx="3"/>
          </p:nvPr>
        </p:nvSpPr>
        <p:spPr>
          <a:xfrm>
            <a:off x="6172200" y="771525"/>
            <a:ext cx="5183188" cy="823912"/>
          </a:xfrm>
        </p:spPr>
        <p:txBody>
          <a:bodyPr>
            <a:normAutofit/>
          </a:bodyPr>
          <a:lstStyle/>
          <a:p>
            <a:r>
              <a:rPr lang="en-GB" sz="3600" b="1" dirty="0"/>
              <a:t>Appreciative Inquiry</a:t>
            </a:r>
          </a:p>
        </p:txBody>
      </p:sp>
      <p:sp>
        <p:nvSpPr>
          <p:cNvPr id="8" name="Content Placeholder 7">
            <a:extLst>
              <a:ext uri="{FF2B5EF4-FFF2-40B4-BE49-F238E27FC236}">
                <a16:creationId xmlns:a16="http://schemas.microsoft.com/office/drawing/2014/main" id="{01BA2DDB-D6A1-4534-8E2C-1CB0E93FBDF5}"/>
              </a:ext>
            </a:extLst>
          </p:cNvPr>
          <p:cNvSpPr>
            <a:spLocks noGrp="1"/>
          </p:cNvSpPr>
          <p:nvPr>
            <p:ph sz="quarter" idx="4"/>
          </p:nvPr>
        </p:nvSpPr>
        <p:spPr>
          <a:xfrm>
            <a:off x="6172200" y="1595437"/>
            <a:ext cx="5183188" cy="404098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eaLnBrk="1" hangingPunct="1">
              <a:lnSpc>
                <a:spcPct val="90000"/>
              </a:lnSpc>
              <a:buFont typeface="Wingdings" panose="05000000000000000000" pitchFamily="2" charset="2"/>
              <a:buNone/>
            </a:pPr>
            <a:r>
              <a:rPr lang="en-GB" altLang="en-US" dirty="0"/>
              <a:t>Appreciating and valuing the best of what is</a:t>
            </a:r>
          </a:p>
          <a:p>
            <a:pPr algn="ctr" eaLnBrk="1" hangingPunct="1">
              <a:lnSpc>
                <a:spcPct val="90000"/>
              </a:lnSpc>
              <a:buFont typeface="Wingdings" panose="05000000000000000000" pitchFamily="2" charset="2"/>
              <a:buNone/>
            </a:pPr>
            <a:r>
              <a:rPr lang="en-GB" altLang="en-US" dirty="0">
                <a:sym typeface="Wingdings" panose="05000000000000000000" pitchFamily="2" charset="2"/>
              </a:rPr>
              <a:t></a:t>
            </a:r>
          </a:p>
          <a:p>
            <a:pPr eaLnBrk="1" hangingPunct="1">
              <a:lnSpc>
                <a:spcPct val="90000"/>
              </a:lnSpc>
              <a:buFont typeface="Wingdings" panose="05000000000000000000" pitchFamily="2" charset="2"/>
              <a:buNone/>
            </a:pPr>
            <a:r>
              <a:rPr lang="en-GB" altLang="en-US" dirty="0">
                <a:sym typeface="Wingdings" panose="05000000000000000000" pitchFamily="2" charset="2"/>
              </a:rPr>
              <a:t>Envisioning what might be</a:t>
            </a:r>
          </a:p>
          <a:p>
            <a:pPr algn="ctr" eaLnBrk="1" hangingPunct="1">
              <a:lnSpc>
                <a:spcPct val="90000"/>
              </a:lnSpc>
              <a:buFont typeface="Wingdings" panose="05000000000000000000" pitchFamily="2" charset="2"/>
              <a:buNone/>
            </a:pPr>
            <a:r>
              <a:rPr lang="en-GB" altLang="en-US" dirty="0">
                <a:sym typeface="Wingdings" panose="05000000000000000000" pitchFamily="2" charset="2"/>
              </a:rPr>
              <a:t></a:t>
            </a:r>
          </a:p>
          <a:p>
            <a:pPr eaLnBrk="1" hangingPunct="1">
              <a:lnSpc>
                <a:spcPct val="90000"/>
              </a:lnSpc>
              <a:buFont typeface="Wingdings" panose="05000000000000000000" pitchFamily="2" charset="2"/>
              <a:buNone/>
            </a:pPr>
            <a:r>
              <a:rPr lang="en-GB" altLang="en-US" dirty="0">
                <a:sym typeface="Wingdings" panose="05000000000000000000" pitchFamily="2" charset="2"/>
              </a:rPr>
              <a:t>Dialoguing what should be</a:t>
            </a:r>
          </a:p>
          <a:p>
            <a:pPr algn="ctr" eaLnBrk="1" hangingPunct="1">
              <a:lnSpc>
                <a:spcPct val="90000"/>
              </a:lnSpc>
              <a:buFont typeface="Wingdings" panose="05000000000000000000" pitchFamily="2" charset="2"/>
              <a:buNone/>
            </a:pPr>
            <a:r>
              <a:rPr lang="en-GB" altLang="en-US" dirty="0">
                <a:sym typeface="Wingdings" panose="05000000000000000000" pitchFamily="2" charset="2"/>
              </a:rPr>
              <a:t></a:t>
            </a:r>
          </a:p>
          <a:p>
            <a:pPr eaLnBrk="1" hangingPunct="1">
              <a:lnSpc>
                <a:spcPct val="90000"/>
              </a:lnSpc>
              <a:buFont typeface="Wingdings" panose="05000000000000000000" pitchFamily="2" charset="2"/>
              <a:buNone/>
            </a:pPr>
            <a:r>
              <a:rPr lang="en-GB" altLang="en-US" dirty="0">
                <a:sym typeface="Wingdings" panose="05000000000000000000" pitchFamily="2" charset="2"/>
              </a:rPr>
              <a:t>Basic Assumption: An</a:t>
            </a:r>
            <a:r>
              <a:rPr lang="en-GB" altLang="en-US" i="1" dirty="0">
                <a:sym typeface="Wingdings" panose="05000000000000000000" pitchFamily="2" charset="2"/>
              </a:rPr>
              <a:t> organisation is a mystery to be embraced.</a:t>
            </a:r>
            <a:endParaRPr lang="en-GB" altLang="en-US" dirty="0">
              <a:sym typeface="Wingdings" panose="05000000000000000000" pitchFamily="2" charset="2"/>
            </a:endParaRPr>
          </a:p>
          <a:p>
            <a:endParaRPr lang="en-GB" dirty="0"/>
          </a:p>
        </p:txBody>
      </p:sp>
      <p:sp>
        <p:nvSpPr>
          <p:cNvPr id="11" name="TextBox 10">
            <a:extLst>
              <a:ext uri="{FF2B5EF4-FFF2-40B4-BE49-F238E27FC236}">
                <a16:creationId xmlns:a16="http://schemas.microsoft.com/office/drawing/2014/main" id="{9F3C0400-3D8F-4DA0-B4DA-1BEA4BC7ED80}"/>
              </a:ext>
            </a:extLst>
          </p:cNvPr>
          <p:cNvSpPr txBox="1"/>
          <p:nvPr/>
        </p:nvSpPr>
        <p:spPr>
          <a:xfrm>
            <a:off x="908843" y="5740182"/>
            <a:ext cx="10374313" cy="646331"/>
          </a:xfrm>
          <a:prstGeom prst="rect">
            <a:avLst/>
          </a:prstGeom>
          <a:noFill/>
        </p:spPr>
        <p:txBody>
          <a:bodyPr wrap="square" rtlCol="0">
            <a:spAutoFit/>
          </a:bodyPr>
          <a:lstStyle/>
          <a:p>
            <a:r>
              <a:rPr lang="en-GB" dirty="0"/>
              <a:t>Adapted from </a:t>
            </a:r>
            <a:r>
              <a:rPr lang="en-GB" dirty="0" err="1"/>
              <a:t>Cooperrider</a:t>
            </a:r>
            <a:r>
              <a:rPr lang="en-GB" dirty="0"/>
              <a:t> and </a:t>
            </a:r>
            <a:r>
              <a:rPr lang="en-GB" dirty="0" err="1"/>
              <a:t>Srivastva</a:t>
            </a:r>
            <a:r>
              <a:rPr lang="en-GB" dirty="0"/>
              <a:t> (1987) ‘Appreciative Inquiry into Organisational Life’ in </a:t>
            </a:r>
            <a:r>
              <a:rPr lang="en-GB" i="1" dirty="0"/>
              <a:t>Research in </a:t>
            </a:r>
          </a:p>
          <a:p>
            <a:r>
              <a:rPr lang="en-GB" i="1" dirty="0"/>
              <a:t>Organizational Change &amp; development</a:t>
            </a:r>
            <a:r>
              <a:rPr lang="en-GB" dirty="0"/>
              <a:t>. (Passmore and Woodman (eds) Vol 1,JAI Press</a:t>
            </a:r>
          </a:p>
        </p:txBody>
      </p:sp>
    </p:spTree>
    <p:extLst>
      <p:ext uri="{BB962C8B-B14F-4D97-AF65-F5344CB8AC3E}">
        <p14:creationId xmlns:p14="http://schemas.microsoft.com/office/powerpoint/2010/main" val="57904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42" name="Rectangle 2">
            <a:extLst>
              <a:ext uri="{FF2B5EF4-FFF2-40B4-BE49-F238E27FC236}">
                <a16:creationId xmlns:a16="http://schemas.microsoft.com/office/drawing/2014/main" id="{6DC819FD-1D67-45DB-A3F8-015A3A0DA46B}"/>
              </a:ext>
            </a:extLst>
          </p:cNvPr>
          <p:cNvSpPr>
            <a:spLocks noGrp="1" noChangeArrowheads="1"/>
          </p:cNvSpPr>
          <p:nvPr>
            <p:ph type="title"/>
          </p:nvPr>
        </p:nvSpPr>
        <p:spPr>
          <a:xfrm>
            <a:off x="492370" y="605896"/>
            <a:ext cx="3084844" cy="5646208"/>
          </a:xfrm>
        </p:spPr>
        <p:txBody>
          <a:bodyPr anchor="ctr">
            <a:normAutofit/>
          </a:bodyPr>
          <a:lstStyle/>
          <a:p>
            <a:pPr eaLnBrk="1" hangingPunct="1"/>
            <a:r>
              <a:rPr lang="en-GB" altLang="en-US" sz="3600" b="1" dirty="0">
                <a:solidFill>
                  <a:srgbClr val="FFFFFF"/>
                </a:solidFill>
              </a:rPr>
              <a:t>Assumptions of Appreciative Inquiry</a:t>
            </a:r>
          </a:p>
        </p:txBody>
      </p:sp>
      <p:sp>
        <p:nvSpPr>
          <p:cNvPr id="76" name="Rectangle 7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47" name="Rectangle 3">
            <a:extLst>
              <a:ext uri="{FF2B5EF4-FFF2-40B4-BE49-F238E27FC236}">
                <a16:creationId xmlns:a16="http://schemas.microsoft.com/office/drawing/2014/main" id="{88BFC69D-1726-4736-B26C-DEBDC2AF1F38}"/>
              </a:ext>
            </a:extLst>
          </p:cNvPr>
          <p:cNvSpPr>
            <a:spLocks noGrp="1" noChangeArrowheads="1"/>
          </p:cNvSpPr>
          <p:nvPr>
            <p:ph idx="1"/>
          </p:nvPr>
        </p:nvSpPr>
        <p:spPr>
          <a:xfrm>
            <a:off x="4180114" y="930729"/>
            <a:ext cx="7519515" cy="5521192"/>
          </a:xfrm>
        </p:spPr>
        <p:txBody>
          <a:bodyPr anchor="ctr">
            <a:normAutofit fontScale="70000" lnSpcReduction="20000"/>
          </a:bodyPr>
          <a:lstStyle/>
          <a:p>
            <a:pPr marL="609600" indent="-609600">
              <a:buNone/>
            </a:pPr>
            <a:endParaRPr lang="en-GB" altLang="en-US" sz="1900" b="1" dirty="0"/>
          </a:p>
          <a:p>
            <a:pPr marL="609600" indent="-609600">
              <a:buNone/>
            </a:pPr>
            <a:endParaRPr lang="en-GB" altLang="en-US" sz="1900" b="1" dirty="0"/>
          </a:p>
          <a:p>
            <a:pPr marL="609600" indent="-609600">
              <a:buNone/>
            </a:pPr>
            <a:r>
              <a:rPr lang="en-GB" altLang="en-US" sz="2900" b="1" dirty="0"/>
              <a:t>1. In every society, organisation, or group, something works.</a:t>
            </a:r>
          </a:p>
          <a:p>
            <a:pPr marL="609600" indent="-609600">
              <a:buNone/>
            </a:pPr>
            <a:r>
              <a:rPr lang="en-GB" altLang="en-US" sz="2900" b="1" dirty="0"/>
              <a:t>2. What we focus on becomes our reality.</a:t>
            </a:r>
          </a:p>
          <a:p>
            <a:pPr marL="609600" indent="-609600">
              <a:buNone/>
            </a:pPr>
            <a:r>
              <a:rPr lang="en-GB" altLang="en-US" sz="2900" b="1" dirty="0"/>
              <a:t>3. Reality is created in the moment and there are multiple realities.</a:t>
            </a:r>
          </a:p>
          <a:p>
            <a:pPr marL="0" indent="0">
              <a:buNone/>
            </a:pPr>
            <a:r>
              <a:rPr lang="en-GB" altLang="en-US" sz="2900" b="1" dirty="0"/>
              <a:t>4. The act of asking questions of an organisation/group influences the group in some way.</a:t>
            </a:r>
          </a:p>
          <a:p>
            <a:pPr marL="0" indent="0">
              <a:buNone/>
            </a:pPr>
            <a:r>
              <a:rPr lang="en-GB" altLang="en-US" sz="2900" b="1" dirty="0"/>
              <a:t>5. People have more confidence and comfort to journey to the future (the unknown) when they carry forward parts of the past (known).</a:t>
            </a:r>
          </a:p>
          <a:p>
            <a:pPr eaLnBrk="1" hangingPunct="1">
              <a:buFont typeface="Wingdings" panose="05000000000000000000" pitchFamily="2" charset="2"/>
              <a:buNone/>
            </a:pPr>
            <a:r>
              <a:rPr lang="en-GB" altLang="en-US" sz="2900" b="1" dirty="0"/>
              <a:t>6. If we carry parts of the past forward, they should be what is  best about the past.</a:t>
            </a:r>
          </a:p>
          <a:p>
            <a:pPr eaLnBrk="1" hangingPunct="1">
              <a:buFont typeface="Wingdings" panose="05000000000000000000" pitchFamily="2" charset="2"/>
              <a:buNone/>
            </a:pPr>
            <a:r>
              <a:rPr lang="en-GB" altLang="en-US" sz="2900" b="1" dirty="0"/>
              <a:t>7. It is important to value differences.</a:t>
            </a:r>
          </a:p>
          <a:p>
            <a:pPr>
              <a:buNone/>
            </a:pPr>
            <a:r>
              <a:rPr lang="en-GB" altLang="en-US" sz="2900" b="1" dirty="0"/>
              <a:t>8. The language we use creates our reality.</a:t>
            </a:r>
          </a:p>
          <a:p>
            <a:pPr>
              <a:buNone/>
            </a:pPr>
            <a:endParaRPr lang="en-GB" altLang="en-US" sz="1900" b="1" dirty="0"/>
          </a:p>
          <a:p>
            <a:pPr eaLnBrk="1" hangingPunct="1">
              <a:buFont typeface="Wingdings" panose="05000000000000000000" pitchFamily="2" charset="2"/>
              <a:buNone/>
            </a:pPr>
            <a:r>
              <a:rPr lang="en-GB" altLang="en-US" sz="2300" b="1" dirty="0"/>
              <a:t>From the ‘Thin Book Of Appreciative Inquiry’ Sue Annis Hammond</a:t>
            </a:r>
          </a:p>
          <a:p>
            <a:pPr marL="0" indent="0">
              <a:buNone/>
            </a:pPr>
            <a:endParaRPr lang="en-GB" altLang="en-US" sz="1900" dirty="0"/>
          </a:p>
          <a:p>
            <a:pPr marL="0" indent="0">
              <a:buNone/>
            </a:pPr>
            <a:endParaRPr lang="en-GB" altLang="en-US" sz="1900" dirty="0"/>
          </a:p>
          <a:p>
            <a:pPr marL="609600" indent="-609600">
              <a:buNone/>
            </a:pPr>
            <a:endParaRPr lang="en-GB" altLang="en-US" sz="1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CC33C7E-6D7C-4114-9271-3643A5570E13}"/>
              </a:ext>
            </a:extLst>
          </p:cNvPr>
          <p:cNvSpPr>
            <a:spLocks noGrp="1" noChangeArrowheads="1"/>
          </p:cNvSpPr>
          <p:nvPr>
            <p:ph type="title"/>
          </p:nvPr>
        </p:nvSpPr>
        <p:spPr>
          <a:xfrm>
            <a:off x="1097280" y="286603"/>
            <a:ext cx="10058400" cy="1450757"/>
          </a:xfrm>
        </p:spPr>
        <p:txBody>
          <a:bodyPr>
            <a:normAutofit/>
          </a:bodyPr>
          <a:lstStyle/>
          <a:p>
            <a:pPr eaLnBrk="1" hangingPunct="1"/>
            <a:r>
              <a:rPr lang="en-GB" altLang="en-US" b="1" dirty="0"/>
              <a:t>4 D cycle – Leading to Affirmative Topics</a:t>
            </a:r>
          </a:p>
        </p:txBody>
      </p:sp>
      <p:graphicFrame>
        <p:nvGraphicFramePr>
          <p:cNvPr id="14351" name="Rectangle 3">
            <a:extLst>
              <a:ext uri="{FF2B5EF4-FFF2-40B4-BE49-F238E27FC236}">
                <a16:creationId xmlns:a16="http://schemas.microsoft.com/office/drawing/2014/main" id="{0E668FE3-2E93-448E-9E89-425EA4CC1241}"/>
              </a:ext>
            </a:extLst>
          </p:cNvPr>
          <p:cNvGraphicFramePr>
            <a:graphicFrameLocks noGrp="1"/>
          </p:cNvGraphicFramePr>
          <p:nvPr>
            <p:ph idx="1"/>
            <p:extLst>
              <p:ext uri="{D42A27DB-BD31-4B8C-83A1-F6EECF244321}">
                <p14:modId xmlns:p14="http://schemas.microsoft.com/office/powerpoint/2010/main" val="2617386881"/>
              </p:ext>
            </p:extLst>
          </p:nvPr>
        </p:nvGraphicFramePr>
        <p:xfrm>
          <a:off x="1097280" y="1924051"/>
          <a:ext cx="1040892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25F87E0-42EB-4FE3-A0B4-D179E556B43B}"/>
              </a:ext>
            </a:extLst>
          </p:cNvPr>
          <p:cNvSpPr>
            <a:spLocks noGrp="1"/>
          </p:cNvSpPr>
          <p:nvPr>
            <p:ph type="title"/>
          </p:nvPr>
        </p:nvSpPr>
        <p:spPr>
          <a:xfrm>
            <a:off x="492370" y="605896"/>
            <a:ext cx="3084844" cy="5646208"/>
          </a:xfrm>
        </p:spPr>
        <p:txBody>
          <a:bodyPr anchor="ctr">
            <a:normAutofit/>
          </a:bodyPr>
          <a:lstStyle/>
          <a:p>
            <a:r>
              <a:rPr lang="en-GB" altLang="en-US" sz="3600" b="1" dirty="0">
                <a:solidFill>
                  <a:srgbClr val="FFFFFF"/>
                </a:solidFill>
              </a:rPr>
              <a:t>The Positive Core</a:t>
            </a:r>
            <a:br>
              <a:rPr lang="en-GB" altLang="en-US" sz="3600" dirty="0">
                <a:solidFill>
                  <a:srgbClr val="FFFFFF"/>
                </a:solidFill>
              </a:rPr>
            </a:br>
            <a:br>
              <a:rPr lang="en-GB" altLang="en-US" sz="3600" dirty="0">
                <a:solidFill>
                  <a:srgbClr val="FFFFFF"/>
                </a:solidFill>
              </a:rPr>
            </a:br>
            <a:br>
              <a:rPr lang="en-GB" altLang="en-US" sz="3600" dirty="0">
                <a:solidFill>
                  <a:srgbClr val="FFFFFF"/>
                </a:solidFill>
              </a:rPr>
            </a:br>
            <a:r>
              <a:rPr lang="en-GB" altLang="en-US" sz="3600" dirty="0">
                <a:solidFill>
                  <a:srgbClr val="FFFFFF"/>
                </a:solidFill>
              </a:rPr>
              <a:t>collective wisdom; energy</a:t>
            </a:r>
            <a:br>
              <a:rPr lang="en-GB" altLang="en-US" sz="3600" dirty="0">
                <a:solidFill>
                  <a:srgbClr val="FFFFFF"/>
                </a:solidFill>
              </a:rPr>
            </a:br>
            <a:r>
              <a:rPr lang="en-GB" altLang="en-US" sz="3600" dirty="0">
                <a:solidFill>
                  <a:srgbClr val="FFFFFF"/>
                </a:solidFill>
              </a:rPr>
              <a:t>and resilience.</a:t>
            </a:r>
            <a:endParaRPr lang="en-GB" sz="36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3C7E22D-C722-4FE8-8A33-91121122469C}"/>
              </a:ext>
            </a:extLst>
          </p:cNvPr>
          <p:cNvSpPr>
            <a:spLocks noGrp="1"/>
          </p:cNvSpPr>
          <p:nvPr>
            <p:ph idx="1"/>
          </p:nvPr>
        </p:nvSpPr>
        <p:spPr>
          <a:xfrm>
            <a:off x="4223656" y="605896"/>
            <a:ext cx="6932023" cy="5646208"/>
          </a:xfrm>
        </p:spPr>
        <p:txBody>
          <a:bodyPr anchor="ctr">
            <a:normAutofit/>
          </a:bodyPr>
          <a:lstStyle/>
          <a:p>
            <a:pPr marL="0" indent="0">
              <a:buNone/>
            </a:pPr>
            <a:r>
              <a:rPr lang="en-GB" sz="2400" dirty="0"/>
              <a:t>Human systems grow in the direction of what they     persistently ask questions about.</a:t>
            </a:r>
          </a:p>
          <a:p>
            <a:pPr>
              <a:buFont typeface="Courier New" panose="02070309020205020404" pitchFamily="49" charset="0"/>
              <a:buChar char="o"/>
            </a:pPr>
            <a:endParaRPr lang="en-GB" altLang="en-US" sz="2400" dirty="0"/>
          </a:p>
          <a:p>
            <a:pPr marL="0" indent="0">
              <a:buNone/>
            </a:pPr>
            <a:r>
              <a:rPr lang="en-GB" altLang="en-US" sz="2400" dirty="0"/>
              <a:t>The single most important action a group can take to liberate the human spirit and construct a better future is to make the positive core the common and explicit property of all.</a:t>
            </a:r>
          </a:p>
          <a:p>
            <a:endParaRPr lang="en-GB" altLang="en-US" sz="2400" dirty="0"/>
          </a:p>
          <a:p>
            <a:pPr marL="0" indent="0">
              <a:buNone/>
            </a:pPr>
            <a:r>
              <a:rPr lang="en-GB" altLang="en-US" sz="2400" dirty="0"/>
              <a:t>So go with the flow…</a:t>
            </a:r>
            <a:r>
              <a:rPr lang="en-US" altLang="en-US" sz="2400" dirty="0"/>
              <a:t> allow yourself to </a:t>
            </a:r>
            <a:r>
              <a:rPr lang="en-US" altLang="en-US" sz="2400" b="1" dirty="0"/>
              <a:t>dream</a:t>
            </a:r>
            <a:r>
              <a:rPr lang="en-US" altLang="en-US" sz="2400" dirty="0"/>
              <a:t> and you will </a:t>
            </a:r>
            <a:r>
              <a:rPr lang="en-US" altLang="en-US" sz="2400" b="1" dirty="0"/>
              <a:t>discover</a:t>
            </a:r>
            <a:r>
              <a:rPr lang="en-US" altLang="en-US" sz="2400" dirty="0"/>
              <a:t> that </a:t>
            </a:r>
            <a:r>
              <a:rPr lang="en-US" altLang="en-US" sz="2400" b="1" dirty="0"/>
              <a:t>destiny</a:t>
            </a:r>
            <a:r>
              <a:rPr lang="en-US" altLang="en-US" sz="2400" dirty="0"/>
              <a:t> is yours to </a:t>
            </a:r>
            <a:r>
              <a:rPr lang="en-US" altLang="en-US" sz="2400" b="1" dirty="0"/>
              <a:t>design.</a:t>
            </a:r>
            <a:endParaRPr lang="en-GB" altLang="en-US" sz="2400" b="1" dirty="0"/>
          </a:p>
          <a:p>
            <a:pPr marL="0" indent="0">
              <a:buNone/>
            </a:pPr>
            <a:endParaRPr lang="en-GB" altLang="en-US" sz="2400" dirty="0"/>
          </a:p>
          <a:p>
            <a:pPr marL="0" indent="0">
              <a:buNone/>
            </a:pPr>
            <a:endParaRPr lang="en-GB" dirty="0"/>
          </a:p>
          <a:p>
            <a:endParaRPr lang="en-GB" dirty="0"/>
          </a:p>
        </p:txBody>
      </p:sp>
    </p:spTree>
    <p:extLst>
      <p:ext uri="{BB962C8B-B14F-4D97-AF65-F5344CB8AC3E}">
        <p14:creationId xmlns:p14="http://schemas.microsoft.com/office/powerpoint/2010/main" val="3542628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6" name="TextBox 9">
            <a:extLst>
              <a:ext uri="{FF2B5EF4-FFF2-40B4-BE49-F238E27FC236}">
                <a16:creationId xmlns:a16="http://schemas.microsoft.com/office/drawing/2014/main" id="{022A08C4-E86A-51F3-694F-B2CDEA7E81F5}"/>
              </a:ext>
            </a:extLst>
          </p:cNvPr>
          <p:cNvGraphicFramePr/>
          <p:nvPr>
            <p:extLst>
              <p:ext uri="{D42A27DB-BD31-4B8C-83A1-F6EECF244321}">
                <p14:modId xmlns:p14="http://schemas.microsoft.com/office/powerpoint/2010/main" val="996623462"/>
              </p:ext>
            </p:extLst>
          </p:nvPr>
        </p:nvGraphicFramePr>
        <p:xfrm>
          <a:off x="643466" y="643466"/>
          <a:ext cx="10900477" cy="5101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person, person, suit, standing&#10;&#10;Description automatically generated">
            <a:extLst>
              <a:ext uri="{FF2B5EF4-FFF2-40B4-BE49-F238E27FC236}">
                <a16:creationId xmlns:a16="http://schemas.microsoft.com/office/drawing/2014/main" id="{1867B048-3498-4BFE-903C-72E1D31AD85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339307" y="3853674"/>
            <a:ext cx="1003730" cy="877901"/>
          </a:xfrm>
          <a:prstGeom prst="rect">
            <a:avLst/>
          </a:prstGeom>
        </p:spPr>
      </p:pic>
      <p:pic>
        <p:nvPicPr>
          <p:cNvPr id="7" name="Picture 6">
            <a:extLst>
              <a:ext uri="{FF2B5EF4-FFF2-40B4-BE49-F238E27FC236}">
                <a16:creationId xmlns:a16="http://schemas.microsoft.com/office/drawing/2014/main" id="{493A928F-756D-4BEE-943B-FEA871ADCF33}"/>
              </a:ext>
            </a:extLst>
          </p:cNvPr>
          <p:cNvPicPr>
            <a:picLocks noChangeAspect="1"/>
          </p:cNvPicPr>
          <p:nvPr/>
        </p:nvPicPr>
        <p:blipFill>
          <a:blip r:embed="rId9"/>
          <a:stretch>
            <a:fillRect/>
          </a:stretch>
        </p:blipFill>
        <p:spPr>
          <a:xfrm>
            <a:off x="6299896" y="3853675"/>
            <a:ext cx="1003730" cy="877900"/>
          </a:xfrm>
          <a:prstGeom prst="rect">
            <a:avLst/>
          </a:prstGeom>
        </p:spPr>
      </p:pic>
    </p:spTree>
    <p:extLst>
      <p:ext uri="{BB962C8B-B14F-4D97-AF65-F5344CB8AC3E}">
        <p14:creationId xmlns:p14="http://schemas.microsoft.com/office/powerpoint/2010/main" val="2623528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Graphical user interface, application, icon&#10;&#10;Description automatically generated">
            <a:extLst>
              <a:ext uri="{FF2B5EF4-FFF2-40B4-BE49-F238E27FC236}">
                <a16:creationId xmlns:a16="http://schemas.microsoft.com/office/drawing/2014/main" id="{9C7431BD-9293-4006-BB1A-DC4DB2D00BE5}"/>
              </a:ext>
            </a:extLst>
          </p:cNvPr>
          <p:cNvPicPr>
            <a:picLocks noChangeAspect="1"/>
          </p:cNvPicPr>
          <p:nvPr/>
        </p:nvPicPr>
        <p:blipFill>
          <a:blip r:embed="rId2"/>
          <a:stretch>
            <a:fillRect/>
          </a:stretch>
        </p:blipFill>
        <p:spPr>
          <a:xfrm>
            <a:off x="643467" y="1389714"/>
            <a:ext cx="10905066" cy="3616724"/>
          </a:xfrm>
          <a:prstGeom prst="rect">
            <a:avLst/>
          </a:prstGeom>
        </p:spPr>
      </p:pic>
      <p:sp>
        <p:nvSpPr>
          <p:cNvPr id="3" name="TextBox 2">
            <a:extLst>
              <a:ext uri="{FF2B5EF4-FFF2-40B4-BE49-F238E27FC236}">
                <a16:creationId xmlns:a16="http://schemas.microsoft.com/office/drawing/2014/main" id="{3193E0E1-2826-446A-8AEB-872CAA7E9ED0}"/>
              </a:ext>
            </a:extLst>
          </p:cNvPr>
          <p:cNvSpPr txBox="1"/>
          <p:nvPr/>
        </p:nvSpPr>
        <p:spPr>
          <a:xfrm>
            <a:off x="9094840" y="4129548"/>
            <a:ext cx="1641986" cy="461665"/>
          </a:xfrm>
          <a:prstGeom prst="rect">
            <a:avLst/>
          </a:prstGeom>
          <a:noFill/>
        </p:spPr>
        <p:txBody>
          <a:bodyPr wrap="square" rtlCol="0">
            <a:spAutoFit/>
          </a:bodyPr>
          <a:lstStyle/>
          <a:p>
            <a:r>
              <a:rPr lang="en-GB" sz="2400" dirty="0"/>
              <a:t>6579 2139</a:t>
            </a:r>
          </a:p>
        </p:txBody>
      </p:sp>
    </p:spTree>
    <p:extLst>
      <p:ext uri="{BB962C8B-B14F-4D97-AF65-F5344CB8AC3E}">
        <p14:creationId xmlns:p14="http://schemas.microsoft.com/office/powerpoint/2010/main" val="3331292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3F7376-B35B-4048-AC24-83A8F50F9319}"/>
              </a:ext>
            </a:extLst>
          </p:cNvPr>
          <p:cNvPicPr>
            <a:picLocks noChangeAspect="1"/>
          </p:cNvPicPr>
          <p:nvPr/>
        </p:nvPicPr>
        <p:blipFill>
          <a:blip r:embed="rId2"/>
          <a:stretch>
            <a:fillRect/>
          </a:stretch>
        </p:blipFill>
        <p:spPr>
          <a:xfrm>
            <a:off x="643467" y="1371275"/>
            <a:ext cx="10905066" cy="3594609"/>
          </a:xfrm>
          <a:prstGeom prst="rect">
            <a:avLst/>
          </a:prstGeom>
        </p:spPr>
      </p:pic>
      <p:sp>
        <p:nvSpPr>
          <p:cNvPr id="3" name="TextBox 2">
            <a:extLst>
              <a:ext uri="{FF2B5EF4-FFF2-40B4-BE49-F238E27FC236}">
                <a16:creationId xmlns:a16="http://schemas.microsoft.com/office/drawing/2014/main" id="{FC282466-1FCD-4EFF-88FC-6127C7291E6A}"/>
              </a:ext>
            </a:extLst>
          </p:cNvPr>
          <p:cNvSpPr txBox="1"/>
          <p:nvPr/>
        </p:nvSpPr>
        <p:spPr>
          <a:xfrm>
            <a:off x="9031057" y="4596552"/>
            <a:ext cx="2123768" cy="461665"/>
          </a:xfrm>
          <a:prstGeom prst="rect">
            <a:avLst/>
          </a:prstGeom>
          <a:noFill/>
        </p:spPr>
        <p:txBody>
          <a:bodyPr wrap="square" rtlCol="0">
            <a:spAutoFit/>
          </a:bodyPr>
          <a:lstStyle/>
          <a:p>
            <a:r>
              <a:rPr lang="en-GB" sz="2400" dirty="0"/>
              <a:t>1929 9669</a:t>
            </a:r>
          </a:p>
        </p:txBody>
      </p:sp>
    </p:spTree>
    <p:extLst>
      <p:ext uri="{BB962C8B-B14F-4D97-AF65-F5344CB8AC3E}">
        <p14:creationId xmlns:p14="http://schemas.microsoft.com/office/powerpoint/2010/main" val="2005992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BDA102-4167-4FE2-AEF7-3CDDB08371E1}"/>
              </a:ext>
            </a:extLst>
          </p:cNvPr>
          <p:cNvPicPr>
            <a:picLocks noChangeAspect="1"/>
          </p:cNvPicPr>
          <p:nvPr/>
        </p:nvPicPr>
        <p:blipFill rotWithShape="1">
          <a:blip r:embed="rId2"/>
          <a:srcRect/>
          <a:stretch/>
        </p:blipFill>
        <p:spPr>
          <a:xfrm>
            <a:off x="20" y="10"/>
            <a:ext cx="12191980" cy="6857990"/>
          </a:xfrm>
          <a:prstGeom prst="rect">
            <a:avLst/>
          </a:prstGeom>
        </p:spPr>
      </p:pic>
      <p:sp>
        <p:nvSpPr>
          <p:cNvPr id="3" name="TextBox 2">
            <a:extLst>
              <a:ext uri="{FF2B5EF4-FFF2-40B4-BE49-F238E27FC236}">
                <a16:creationId xmlns:a16="http://schemas.microsoft.com/office/drawing/2014/main" id="{FD19D878-EB94-4D28-9E61-EE4AD0617CE9}"/>
              </a:ext>
            </a:extLst>
          </p:cNvPr>
          <p:cNvSpPr txBox="1"/>
          <p:nvPr/>
        </p:nvSpPr>
        <p:spPr>
          <a:xfrm>
            <a:off x="8125428" y="4919241"/>
            <a:ext cx="1412111" cy="542952"/>
          </a:xfrm>
          <a:prstGeom prst="rect">
            <a:avLst/>
          </a:prstGeom>
          <a:noFill/>
        </p:spPr>
        <p:txBody>
          <a:bodyPr wrap="square" rtlCol="0">
            <a:spAutoFit/>
          </a:bodyPr>
          <a:lstStyle/>
          <a:p>
            <a:endParaRPr lang="en-GB" dirty="0"/>
          </a:p>
        </p:txBody>
      </p:sp>
      <p:sp>
        <p:nvSpPr>
          <p:cNvPr id="4" name="Rectangle: Rounded Corners 3">
            <a:extLst>
              <a:ext uri="{FF2B5EF4-FFF2-40B4-BE49-F238E27FC236}">
                <a16:creationId xmlns:a16="http://schemas.microsoft.com/office/drawing/2014/main" id="{047613F0-7843-44EF-9DEE-211731D83AD0}"/>
              </a:ext>
            </a:extLst>
          </p:cNvPr>
          <p:cNvSpPr/>
          <p:nvPr/>
        </p:nvSpPr>
        <p:spPr>
          <a:xfrm>
            <a:off x="8125428" y="4919241"/>
            <a:ext cx="2178778" cy="54295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123ww</a:t>
            </a:r>
          </a:p>
        </p:txBody>
      </p:sp>
      <p:sp>
        <p:nvSpPr>
          <p:cNvPr id="6" name="TextBox 5">
            <a:extLst>
              <a:ext uri="{FF2B5EF4-FFF2-40B4-BE49-F238E27FC236}">
                <a16:creationId xmlns:a16="http://schemas.microsoft.com/office/drawing/2014/main" id="{BD3544A0-2D75-498C-93FA-3AEB658166BA}"/>
              </a:ext>
            </a:extLst>
          </p:cNvPr>
          <p:cNvSpPr txBox="1"/>
          <p:nvPr/>
        </p:nvSpPr>
        <p:spPr>
          <a:xfrm>
            <a:off x="7869789" y="4636258"/>
            <a:ext cx="2434417" cy="369332"/>
          </a:xfrm>
          <a:prstGeom prst="rect">
            <a:avLst/>
          </a:prstGeom>
          <a:noFill/>
        </p:spPr>
        <p:txBody>
          <a:bodyPr wrap="square" rtlCol="0">
            <a:spAutoFit/>
          </a:bodyPr>
          <a:lstStyle/>
          <a:p>
            <a:r>
              <a:rPr lang="en-GB" dirty="0"/>
              <a:t>123</a:t>
            </a:r>
          </a:p>
        </p:txBody>
      </p:sp>
      <p:sp>
        <p:nvSpPr>
          <p:cNvPr id="8" name="Rectangle 7">
            <a:extLst>
              <a:ext uri="{FF2B5EF4-FFF2-40B4-BE49-F238E27FC236}">
                <a16:creationId xmlns:a16="http://schemas.microsoft.com/office/drawing/2014/main" id="{A6FC952D-27A6-425E-8628-B1CA08781BCF}"/>
              </a:ext>
            </a:extLst>
          </p:cNvPr>
          <p:cNvSpPr/>
          <p:nvPr/>
        </p:nvSpPr>
        <p:spPr>
          <a:xfrm>
            <a:off x="4031226" y="509479"/>
            <a:ext cx="7836311" cy="3854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	Write a short Provocative Proposition of what the group wants to see 	more of.  For example:-</a:t>
            </a:r>
            <a:br>
              <a:rPr lang="en-GB" sz="2000" dirty="0">
                <a:solidFill>
                  <a:schemeClr val="tx1"/>
                </a:solidFill>
              </a:rPr>
            </a:br>
            <a:br>
              <a:rPr lang="en-GB" sz="2000" dirty="0">
                <a:solidFill>
                  <a:schemeClr val="tx1"/>
                </a:solidFill>
              </a:rPr>
            </a:br>
            <a:r>
              <a:rPr lang="en-GB" sz="2000" dirty="0">
                <a:solidFill>
                  <a:schemeClr val="tx1"/>
                </a:solidFill>
              </a:rPr>
              <a:t>‘Two years on and we have developed our core strengths and we have moved forward successfully with regard to multi-agency working. Everything is as you wished it would be.’</a:t>
            </a:r>
          </a:p>
          <a:p>
            <a:pPr algn="ctr"/>
            <a:endParaRPr lang="en-GB" sz="2000" dirty="0">
              <a:solidFill>
                <a:schemeClr val="tx1"/>
              </a:solidFill>
            </a:endParaRPr>
          </a:p>
          <a:p>
            <a:pPr lvl="1"/>
            <a:r>
              <a:rPr lang="en-GB" sz="2000" dirty="0">
                <a:solidFill>
                  <a:schemeClr val="tx1"/>
                </a:solidFill>
              </a:rPr>
              <a:t>How would you describe our Children’s service and its relationships?</a:t>
            </a:r>
            <a:br>
              <a:rPr lang="en-GB" sz="2000" dirty="0">
                <a:solidFill>
                  <a:schemeClr val="tx1"/>
                </a:solidFill>
              </a:rPr>
            </a:br>
            <a:r>
              <a:rPr lang="en-GB" sz="2000" dirty="0">
                <a:solidFill>
                  <a:schemeClr val="tx1"/>
                </a:solidFill>
              </a:rPr>
              <a:t>What are people doing? </a:t>
            </a:r>
            <a:br>
              <a:rPr lang="en-GB" sz="2000" dirty="0">
                <a:solidFill>
                  <a:schemeClr val="tx1"/>
                </a:solidFill>
              </a:rPr>
            </a:br>
            <a:r>
              <a:rPr lang="en-GB" sz="2000" dirty="0">
                <a:solidFill>
                  <a:schemeClr val="tx1"/>
                </a:solidFill>
              </a:rPr>
              <a:t>How is this different? </a:t>
            </a:r>
            <a:br>
              <a:rPr lang="en-GB" sz="2000" dirty="0">
                <a:solidFill>
                  <a:schemeClr val="tx1"/>
                </a:solidFill>
              </a:rPr>
            </a:br>
            <a:r>
              <a:rPr lang="en-GB" sz="2000" dirty="0">
                <a:solidFill>
                  <a:schemeClr val="tx1"/>
                </a:solidFill>
              </a:rPr>
              <a:t>How did we get here?</a:t>
            </a:r>
            <a:br>
              <a:rPr lang="en-GB" sz="2000" dirty="0">
                <a:solidFill>
                  <a:schemeClr val="tx1"/>
                </a:solidFill>
              </a:rPr>
            </a:br>
            <a:r>
              <a:rPr lang="en-GB" sz="2000" dirty="0">
                <a:solidFill>
                  <a:schemeClr val="tx1"/>
                </a:solidFill>
              </a:rPr>
              <a:t>What would you like to see more of? </a:t>
            </a:r>
          </a:p>
        </p:txBody>
      </p:sp>
      <p:sp>
        <p:nvSpPr>
          <p:cNvPr id="10" name="Rectangle 9">
            <a:extLst>
              <a:ext uri="{FF2B5EF4-FFF2-40B4-BE49-F238E27FC236}">
                <a16:creationId xmlns:a16="http://schemas.microsoft.com/office/drawing/2014/main" id="{D1A00D03-9493-434C-AACF-1C1CD3F5F78A}"/>
              </a:ext>
            </a:extLst>
          </p:cNvPr>
          <p:cNvSpPr/>
          <p:nvPr/>
        </p:nvSpPr>
        <p:spPr>
          <a:xfrm>
            <a:off x="6331974" y="4462041"/>
            <a:ext cx="417871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e2</a:t>
            </a:r>
          </a:p>
        </p:txBody>
      </p:sp>
      <p:sp>
        <p:nvSpPr>
          <p:cNvPr id="11" name="TextBox 10">
            <a:extLst>
              <a:ext uri="{FF2B5EF4-FFF2-40B4-BE49-F238E27FC236}">
                <a16:creationId xmlns:a16="http://schemas.microsoft.com/office/drawing/2014/main" id="{D2FBC42E-A321-40E5-9A55-0DC3E2AA3715}"/>
              </a:ext>
            </a:extLst>
          </p:cNvPr>
          <p:cNvSpPr txBox="1"/>
          <p:nvPr/>
        </p:nvSpPr>
        <p:spPr>
          <a:xfrm>
            <a:off x="6331974" y="4593084"/>
            <a:ext cx="4178710" cy="769441"/>
          </a:xfrm>
          <a:prstGeom prst="rect">
            <a:avLst/>
          </a:prstGeom>
          <a:noFill/>
        </p:spPr>
        <p:txBody>
          <a:bodyPr wrap="square" rtlCol="0">
            <a:spAutoFit/>
          </a:bodyPr>
          <a:lstStyle/>
          <a:p>
            <a:r>
              <a:rPr lang="en-GB" sz="2000" dirty="0"/>
              <a:t>Go to www.menti.com and use the code  </a:t>
            </a:r>
            <a:r>
              <a:rPr lang="en-GB" sz="2400" dirty="0"/>
              <a:t>9741 2285</a:t>
            </a:r>
          </a:p>
        </p:txBody>
      </p:sp>
    </p:spTree>
    <p:extLst>
      <p:ext uri="{BB962C8B-B14F-4D97-AF65-F5344CB8AC3E}">
        <p14:creationId xmlns:p14="http://schemas.microsoft.com/office/powerpoint/2010/main" val="742904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Graphical user interface, text&#10;&#10;Description automatically generated">
            <a:extLst>
              <a:ext uri="{FF2B5EF4-FFF2-40B4-BE49-F238E27FC236}">
                <a16:creationId xmlns:a16="http://schemas.microsoft.com/office/drawing/2014/main" id="{B6E6EB7F-C7E2-4E89-B77E-CA36D2FDBDE0}"/>
              </a:ext>
            </a:extLst>
          </p:cNvPr>
          <p:cNvPicPr>
            <a:picLocks noChangeAspect="1"/>
          </p:cNvPicPr>
          <p:nvPr/>
        </p:nvPicPr>
        <p:blipFill rotWithShape="1">
          <a:blip r:embed="rId2"/>
          <a:srcRect t="4251" b="3293"/>
          <a:stretch/>
        </p:blipFill>
        <p:spPr>
          <a:xfrm>
            <a:off x="20" y="10"/>
            <a:ext cx="12191980" cy="6340632"/>
          </a:xfrm>
          <a:prstGeom prst="rect">
            <a:avLst/>
          </a:prstGeom>
        </p:spPr>
      </p:pic>
    </p:spTree>
    <p:extLst>
      <p:ext uri="{BB962C8B-B14F-4D97-AF65-F5344CB8AC3E}">
        <p14:creationId xmlns:p14="http://schemas.microsoft.com/office/powerpoint/2010/main" val="82216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EB378B-0028-4409-95BE-6FCB52FE1631}"/>
              </a:ext>
            </a:extLst>
          </p:cNvPr>
          <p:cNvPicPr>
            <a:picLocks noChangeAspect="1"/>
          </p:cNvPicPr>
          <p:nvPr/>
        </p:nvPicPr>
        <p:blipFill rotWithShape="1">
          <a:blip r:embed="rId2"/>
          <a:srcRect l="13" r="1" b="1"/>
          <a:stretch/>
        </p:blipFill>
        <p:spPr>
          <a:xfrm>
            <a:off x="20" y="9"/>
            <a:ext cx="12191980" cy="6340632"/>
          </a:xfrm>
          <a:prstGeom prst="rect">
            <a:avLst/>
          </a:prstGeom>
        </p:spPr>
      </p:pic>
      <p:pic>
        <p:nvPicPr>
          <p:cNvPr id="5" name="Picture 4">
            <a:extLst>
              <a:ext uri="{FF2B5EF4-FFF2-40B4-BE49-F238E27FC236}">
                <a16:creationId xmlns:a16="http://schemas.microsoft.com/office/drawing/2014/main" id="{A4F04136-FCC0-45CE-94D1-EE4F1DF40179}"/>
              </a:ext>
            </a:extLst>
          </p:cNvPr>
          <p:cNvPicPr>
            <a:picLocks noChangeAspect="1"/>
          </p:cNvPicPr>
          <p:nvPr/>
        </p:nvPicPr>
        <p:blipFill>
          <a:blip r:embed="rId3"/>
          <a:stretch>
            <a:fillRect/>
          </a:stretch>
        </p:blipFill>
        <p:spPr>
          <a:xfrm>
            <a:off x="7676338" y="2865499"/>
            <a:ext cx="688908" cy="609653"/>
          </a:xfrm>
          <a:prstGeom prst="rect">
            <a:avLst/>
          </a:prstGeom>
        </p:spPr>
      </p:pic>
      <p:sp>
        <p:nvSpPr>
          <p:cNvPr id="6" name="TextBox 5">
            <a:extLst>
              <a:ext uri="{FF2B5EF4-FFF2-40B4-BE49-F238E27FC236}">
                <a16:creationId xmlns:a16="http://schemas.microsoft.com/office/drawing/2014/main" id="{7E7ADA58-EEF7-465C-B7F8-13CC621B050E}"/>
              </a:ext>
            </a:extLst>
          </p:cNvPr>
          <p:cNvSpPr txBox="1"/>
          <p:nvPr/>
        </p:nvSpPr>
        <p:spPr>
          <a:xfrm>
            <a:off x="1064871" y="2888119"/>
            <a:ext cx="1884170" cy="830997"/>
          </a:xfrm>
          <a:prstGeom prst="rect">
            <a:avLst/>
          </a:prstGeom>
          <a:noFill/>
        </p:spPr>
        <p:txBody>
          <a:bodyPr wrap="none" rtlCol="0">
            <a:spAutoFit/>
          </a:bodyPr>
          <a:lstStyle/>
          <a:p>
            <a:r>
              <a:rPr lang="en-GB" sz="2400" b="1" dirty="0"/>
              <a:t>Use the Chat </a:t>
            </a:r>
          </a:p>
          <a:p>
            <a:r>
              <a:rPr lang="en-GB" sz="2400" b="1" dirty="0"/>
              <a:t>Function</a:t>
            </a:r>
          </a:p>
        </p:txBody>
      </p:sp>
      <p:pic>
        <p:nvPicPr>
          <p:cNvPr id="7" name="Picture 6">
            <a:extLst>
              <a:ext uri="{FF2B5EF4-FFF2-40B4-BE49-F238E27FC236}">
                <a16:creationId xmlns:a16="http://schemas.microsoft.com/office/drawing/2014/main" id="{77839912-AA0A-4CBB-AA3E-8A32C1A91C2D}"/>
              </a:ext>
            </a:extLst>
          </p:cNvPr>
          <p:cNvPicPr>
            <a:picLocks noChangeAspect="1"/>
          </p:cNvPicPr>
          <p:nvPr/>
        </p:nvPicPr>
        <p:blipFill rotWithShape="1">
          <a:blip r:embed="rId4"/>
          <a:srcRect t="-3458" r="10341"/>
          <a:stretch/>
        </p:blipFill>
        <p:spPr>
          <a:xfrm>
            <a:off x="9201874" y="3429000"/>
            <a:ext cx="1307739" cy="875739"/>
          </a:xfrm>
          <a:prstGeom prst="rect">
            <a:avLst/>
          </a:prstGeom>
        </p:spPr>
      </p:pic>
      <p:pic>
        <p:nvPicPr>
          <p:cNvPr id="9" name="Picture 8" descr="A picture containing text, outdoor, night sky&#10;&#10;Description automatically generated">
            <a:extLst>
              <a:ext uri="{FF2B5EF4-FFF2-40B4-BE49-F238E27FC236}">
                <a16:creationId xmlns:a16="http://schemas.microsoft.com/office/drawing/2014/main" id="{FCC35187-D5F3-4C21-A166-7B1FF87D88A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208872" y="3037282"/>
            <a:ext cx="1215341" cy="875739"/>
          </a:xfrm>
          <a:prstGeom prst="rect">
            <a:avLst/>
          </a:prstGeom>
        </p:spPr>
      </p:pic>
    </p:spTree>
    <p:extLst>
      <p:ext uri="{BB962C8B-B14F-4D97-AF65-F5344CB8AC3E}">
        <p14:creationId xmlns:p14="http://schemas.microsoft.com/office/powerpoint/2010/main" val="3733433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8CBEE97-FFF1-454B-AAED-6558324D6262}"/>
              </a:ext>
            </a:extLst>
          </p:cNvPr>
          <p:cNvSpPr>
            <a:spLocks noGrp="1"/>
          </p:cNvSpPr>
          <p:nvPr>
            <p:ph type="title"/>
          </p:nvPr>
        </p:nvSpPr>
        <p:spPr>
          <a:xfrm>
            <a:off x="492370" y="516835"/>
            <a:ext cx="3084844" cy="5772840"/>
          </a:xfrm>
        </p:spPr>
        <p:txBody>
          <a:bodyPr anchor="ctr">
            <a:normAutofit/>
          </a:bodyPr>
          <a:lstStyle/>
          <a:p>
            <a:r>
              <a:rPr lang="en-GB" sz="3600" dirty="0">
                <a:solidFill>
                  <a:srgbClr val="FFFFFF"/>
                </a:solidFill>
              </a:rPr>
              <a:t>Next Steps</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a:extLst>
              <a:ext uri="{FF2B5EF4-FFF2-40B4-BE49-F238E27FC236}">
                <a16:creationId xmlns:a16="http://schemas.microsoft.com/office/drawing/2014/main" id="{E2B3D5AD-0233-FB2D-83D9-36700A4A4625}"/>
              </a:ext>
            </a:extLst>
          </p:cNvPr>
          <p:cNvGraphicFramePr>
            <a:graphicFrameLocks noGrp="1"/>
          </p:cNvGraphicFramePr>
          <p:nvPr>
            <p:ph idx="1"/>
            <p:extLst>
              <p:ext uri="{D42A27DB-BD31-4B8C-83A1-F6EECF244321}">
                <p14:modId xmlns:p14="http://schemas.microsoft.com/office/powerpoint/2010/main" val="569772125"/>
              </p:ext>
            </p:extLst>
          </p:nvPr>
        </p:nvGraphicFramePr>
        <p:xfrm>
          <a:off x="4803249"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0430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DF7A88F-B43C-4664-9D7C-B482EB777627}"/>
              </a:ext>
            </a:extLst>
          </p:cNvPr>
          <p:cNvSpPr>
            <a:spLocks noGrp="1"/>
          </p:cNvSpPr>
          <p:nvPr>
            <p:ph type="ctrTitle"/>
          </p:nvPr>
        </p:nvSpPr>
        <p:spPr>
          <a:xfrm>
            <a:off x="457200" y="640080"/>
            <a:ext cx="3659246" cy="2926080"/>
          </a:xfrm>
        </p:spPr>
        <p:txBody>
          <a:bodyPr>
            <a:normAutofit/>
          </a:bodyPr>
          <a:lstStyle/>
          <a:p>
            <a:r>
              <a:rPr lang="en-GB" sz="4400" dirty="0">
                <a:solidFill>
                  <a:srgbClr val="FFFFFF"/>
                </a:solidFill>
              </a:rPr>
              <a:t>Falkirk’s vision for Children and Young People</a:t>
            </a:r>
          </a:p>
        </p:txBody>
      </p:sp>
      <p:sp>
        <p:nvSpPr>
          <p:cNvPr id="3" name="Subtitle 2">
            <a:extLst>
              <a:ext uri="{FF2B5EF4-FFF2-40B4-BE49-F238E27FC236}">
                <a16:creationId xmlns:a16="http://schemas.microsoft.com/office/drawing/2014/main" id="{BB012EB7-99C3-4694-923A-EB2E70788B24}"/>
              </a:ext>
            </a:extLst>
          </p:cNvPr>
          <p:cNvSpPr>
            <a:spLocks noGrp="1"/>
          </p:cNvSpPr>
          <p:nvPr>
            <p:ph type="subTitle" idx="1"/>
          </p:nvPr>
        </p:nvSpPr>
        <p:spPr>
          <a:xfrm>
            <a:off x="457200" y="3578087"/>
            <a:ext cx="3659246" cy="1554480"/>
          </a:xfrm>
        </p:spPr>
        <p:txBody>
          <a:bodyPr>
            <a:normAutofit/>
          </a:bodyPr>
          <a:lstStyle/>
          <a:p>
            <a:r>
              <a:rPr lang="en-GB" sz="1500" b="1" dirty="0">
                <a:solidFill>
                  <a:srgbClr val="FFFFFF"/>
                </a:solidFill>
              </a:rPr>
              <a:t>For all children and young people in Falkirk to grow up to be loved, safe and respected so that they realise their full potential</a:t>
            </a:r>
          </a:p>
        </p:txBody>
      </p:sp>
      <p:pic>
        <p:nvPicPr>
          <p:cNvPr id="4" name="Picture 3">
            <a:extLst>
              <a:ext uri="{FF2B5EF4-FFF2-40B4-BE49-F238E27FC236}">
                <a16:creationId xmlns:a16="http://schemas.microsoft.com/office/drawing/2014/main" id="{6CB29246-D42B-DF6D-1404-DDF8C1B23C67}"/>
              </a:ext>
            </a:extLst>
          </p:cNvPr>
          <p:cNvPicPr>
            <a:picLocks noChangeAspect="1"/>
          </p:cNvPicPr>
          <p:nvPr/>
        </p:nvPicPr>
        <p:blipFill rotWithShape="1">
          <a:blip r:embed="rId2"/>
          <a:srcRect l="24449" r="13607"/>
          <a:stretch/>
        </p:blipFill>
        <p:spPr>
          <a:xfrm>
            <a:off x="4639733" y="10"/>
            <a:ext cx="7552266" cy="6857990"/>
          </a:xfrm>
          <a:prstGeom prst="rect">
            <a:avLst/>
          </a:prstGeom>
        </p:spPr>
      </p:pic>
      <p:sp>
        <p:nvSpPr>
          <p:cNvPr id="7" name="Rectangle 10">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974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D20C602-A784-40E7-BC04-1AEC018E63B2}"/>
              </a:ext>
            </a:extLst>
          </p:cNvPr>
          <p:cNvSpPr>
            <a:spLocks noGrp="1"/>
          </p:cNvSpPr>
          <p:nvPr>
            <p:ph type="title"/>
          </p:nvPr>
        </p:nvSpPr>
        <p:spPr>
          <a:xfrm>
            <a:off x="492370" y="605896"/>
            <a:ext cx="3084844" cy="5646208"/>
          </a:xfrm>
        </p:spPr>
        <p:txBody>
          <a:bodyPr anchor="ctr">
            <a:normAutofit/>
          </a:bodyPr>
          <a:lstStyle/>
          <a:p>
            <a:r>
              <a:rPr lang="en-GB" sz="3600" b="1" dirty="0">
                <a:solidFill>
                  <a:srgbClr val="FFFFFF"/>
                </a:solidFill>
              </a:rPr>
              <a:t>GIRFEC – Getting It Right For Every Child</a:t>
            </a:r>
          </a:p>
        </p:txBody>
      </p:sp>
      <p:sp>
        <p:nvSpPr>
          <p:cNvPr id="46" name="Rectangle 4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Content Placeholder 2">
            <a:extLst>
              <a:ext uri="{FF2B5EF4-FFF2-40B4-BE49-F238E27FC236}">
                <a16:creationId xmlns:a16="http://schemas.microsoft.com/office/drawing/2014/main" id="{D7497618-351A-416C-9E28-C23A1509F4D6}"/>
              </a:ext>
            </a:extLst>
          </p:cNvPr>
          <p:cNvSpPr>
            <a:spLocks noGrp="1"/>
          </p:cNvSpPr>
          <p:nvPr>
            <p:ph idx="1"/>
          </p:nvPr>
        </p:nvSpPr>
        <p:spPr>
          <a:xfrm>
            <a:off x="4742016" y="605896"/>
            <a:ext cx="6413663" cy="5646208"/>
          </a:xfrm>
        </p:spPr>
        <p:txBody>
          <a:bodyPr anchor="ctr">
            <a:normAutofit/>
          </a:bodyPr>
          <a:lstStyle/>
          <a:p>
            <a:pPr marL="342900" lvl="0" indent="-342900">
              <a:buFont typeface="Symbol" panose="05050102010706020507" pitchFamily="18" charset="2"/>
              <a:buChar char=""/>
            </a:pPr>
            <a:r>
              <a:rPr lang="en-GB" sz="1700" b="1" dirty="0">
                <a:effectLst/>
                <a:latin typeface="Calibri" panose="020F0502020204030204" pitchFamily="34" charset="0"/>
                <a:ea typeface="Times New Roman" panose="02020603050405020304" pitchFamily="18" charset="0"/>
                <a:cs typeface="Calibri" panose="020F0502020204030204" pitchFamily="34" charset="0"/>
              </a:rPr>
              <a:t>putting the child and family at the centre, by promoting choice, with full participation of children and families in decision-making;</a:t>
            </a:r>
            <a:endParaRPr lang="en-GB" sz="17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700" b="1" dirty="0">
                <a:effectLst/>
                <a:latin typeface="Calibri" panose="020F0502020204030204" pitchFamily="34" charset="0"/>
                <a:ea typeface="Times New Roman" panose="02020603050405020304" pitchFamily="18" charset="0"/>
                <a:cs typeface="Calibri" panose="020F0502020204030204" pitchFamily="34" charset="0"/>
              </a:rPr>
              <a:t>working in partnership with families to enable a rights-respecting, strengths-based, inclusive approach; Underpinned by the principles of UNCRC and The Promise</a:t>
            </a:r>
            <a:endParaRPr lang="en-GB" sz="17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700" b="1" dirty="0">
                <a:effectLst/>
                <a:latin typeface="Calibri" panose="020F0502020204030204" pitchFamily="34" charset="0"/>
                <a:ea typeface="Times New Roman" panose="02020603050405020304" pitchFamily="18" charset="0"/>
                <a:cs typeface="Calibri" panose="020F0502020204030204" pitchFamily="34" charset="0"/>
              </a:rPr>
              <a:t>understanding wellbeing as holistic and interconnected, with a child's developmental experiences understood within the wider context and influences of family, community and society;</a:t>
            </a:r>
            <a:endParaRPr lang="en-GB" sz="17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700" b="1" dirty="0">
                <a:effectLst/>
                <a:latin typeface="Calibri" panose="020F0502020204030204" pitchFamily="34" charset="0"/>
                <a:ea typeface="Times New Roman" panose="02020603050405020304" pitchFamily="18" charset="0"/>
                <a:cs typeface="Calibri" panose="020F0502020204030204" pitchFamily="34" charset="0"/>
              </a:rPr>
              <a:t>valuing diversity and ensuring non-discrimination;</a:t>
            </a:r>
            <a:endParaRPr lang="en-GB" sz="17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700" b="1" dirty="0">
                <a:effectLst/>
                <a:latin typeface="Calibri" panose="020F0502020204030204" pitchFamily="34" charset="0"/>
                <a:ea typeface="Times New Roman" panose="02020603050405020304" pitchFamily="18" charset="0"/>
                <a:cs typeface="Calibri" panose="020F0502020204030204" pitchFamily="34" charset="0"/>
              </a:rPr>
              <a:t>tackling multiple and intersecting forms of inequality;</a:t>
            </a:r>
            <a:endParaRPr lang="en-GB" sz="17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700" b="1" dirty="0">
                <a:effectLst/>
                <a:latin typeface="Calibri" panose="020F0502020204030204" pitchFamily="34" charset="0"/>
                <a:ea typeface="Times New Roman" panose="02020603050405020304" pitchFamily="18" charset="0"/>
                <a:cs typeface="Calibri" panose="020F0502020204030204" pitchFamily="34" charset="0"/>
              </a:rPr>
              <a:t>shifting resources and support towards providing an early offer of support to improve outcomes for children, young people and families</a:t>
            </a:r>
            <a:endParaRPr lang="en-GB" sz="17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n-GB" sz="1700" b="1" dirty="0">
                <a:effectLst/>
                <a:latin typeface="Calibri" panose="020F0502020204030204" pitchFamily="34" charset="0"/>
                <a:ea typeface="Times New Roman" panose="02020603050405020304" pitchFamily="18" charset="0"/>
                <a:cs typeface="Calibri" panose="020F0502020204030204" pitchFamily="34" charset="0"/>
              </a:rPr>
              <a:t>joint working in a culture of co-operation and communication between practitioners and services </a:t>
            </a:r>
            <a:endParaRPr lang="en-GB" sz="17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700" dirty="0"/>
              <a:t>Scottish Government</a:t>
            </a:r>
          </a:p>
        </p:txBody>
      </p:sp>
    </p:spTree>
    <p:extLst>
      <p:ext uri="{BB962C8B-B14F-4D97-AF65-F5344CB8AC3E}">
        <p14:creationId xmlns:p14="http://schemas.microsoft.com/office/powerpoint/2010/main" val="1898341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C93482B-8658-45CA-B096-F310F95AE2B1}"/>
              </a:ext>
            </a:extLst>
          </p:cNvPr>
          <p:cNvSpPr>
            <a:spLocks noGrp="1"/>
          </p:cNvSpPr>
          <p:nvPr>
            <p:ph type="title"/>
          </p:nvPr>
        </p:nvSpPr>
        <p:spPr>
          <a:xfrm>
            <a:off x="457200" y="640080"/>
            <a:ext cx="3659246" cy="2926080"/>
          </a:xfrm>
        </p:spPr>
        <p:txBody>
          <a:bodyPr vert="horz" lIns="91440" tIns="45720" rIns="91440" bIns="45720" rtlCol="0" anchor="b">
            <a:normAutofit/>
          </a:bodyPr>
          <a:lstStyle/>
          <a:p>
            <a:r>
              <a:rPr lang="en-US" sz="4100" i="1" cap="all" dirty="0">
                <a:solidFill>
                  <a:srgbClr val="FFFFFF"/>
                </a:solidFill>
              </a:rPr>
              <a:t> </a:t>
            </a:r>
            <a:r>
              <a:rPr lang="en-US" sz="4100" b="1" i="1" cap="all" dirty="0">
                <a:solidFill>
                  <a:srgbClr val="FFFFFF"/>
                </a:solidFill>
              </a:rPr>
              <a:t>working together to achieve better outcomes</a:t>
            </a:r>
          </a:p>
        </p:txBody>
      </p:sp>
      <p:pic>
        <p:nvPicPr>
          <p:cNvPr id="5" name="Picture 4" descr="Hands-on top of each other">
            <a:extLst>
              <a:ext uri="{FF2B5EF4-FFF2-40B4-BE49-F238E27FC236}">
                <a16:creationId xmlns:a16="http://schemas.microsoft.com/office/drawing/2014/main" id="{E14C2274-AFB4-DAA2-45E4-7CE832BA2B0C}"/>
              </a:ext>
            </a:extLst>
          </p:cNvPr>
          <p:cNvPicPr>
            <a:picLocks noChangeAspect="1"/>
          </p:cNvPicPr>
          <p:nvPr/>
        </p:nvPicPr>
        <p:blipFill rotWithShape="1">
          <a:blip r:embed="rId2"/>
          <a:srcRect l="37021" r="14801" b="1"/>
          <a:stretch/>
        </p:blipFill>
        <p:spPr>
          <a:xfrm>
            <a:off x="4639733" y="10"/>
            <a:ext cx="7552266" cy="6857990"/>
          </a:xfrm>
          <a:prstGeom prst="rect">
            <a:avLst/>
          </a:prstGeom>
        </p:spPr>
      </p:pic>
      <p:sp>
        <p:nvSpPr>
          <p:cNvPr id="18" name="Rectangle 17">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3411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7F57-D630-49C2-B4A9-6C89E9862C91}"/>
              </a:ext>
            </a:extLst>
          </p:cNvPr>
          <p:cNvSpPr>
            <a:spLocks noGrp="1"/>
          </p:cNvSpPr>
          <p:nvPr>
            <p:ph type="title"/>
          </p:nvPr>
        </p:nvSpPr>
        <p:spPr/>
        <p:txBody>
          <a:bodyPr/>
          <a:lstStyle/>
          <a:p>
            <a:endParaRPr lang="en-GB" dirty="0"/>
          </a:p>
        </p:txBody>
      </p:sp>
      <p:pic>
        <p:nvPicPr>
          <p:cNvPr id="6" name="Picture 5" descr="A group of children in a classroom&#10;&#10;Description automatically generated">
            <a:extLst>
              <a:ext uri="{FF2B5EF4-FFF2-40B4-BE49-F238E27FC236}">
                <a16:creationId xmlns:a16="http://schemas.microsoft.com/office/drawing/2014/main" id="{CB6CE667-C79B-4941-82D5-A7FBBB635E6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4300" y="0"/>
            <a:ext cx="12191999" cy="6858000"/>
          </a:xfrm>
          <a:prstGeom prst="rect">
            <a:avLst/>
          </a:prstGeom>
        </p:spPr>
      </p:pic>
      <p:sp>
        <p:nvSpPr>
          <p:cNvPr id="7" name="TextBox 6">
            <a:extLst>
              <a:ext uri="{FF2B5EF4-FFF2-40B4-BE49-F238E27FC236}">
                <a16:creationId xmlns:a16="http://schemas.microsoft.com/office/drawing/2014/main" id="{3FD99337-91EA-4ECB-82CC-9A67E888F990}"/>
              </a:ext>
            </a:extLst>
          </p:cNvPr>
          <p:cNvSpPr txBox="1"/>
          <p:nvPr/>
        </p:nvSpPr>
        <p:spPr>
          <a:xfrm>
            <a:off x="0" y="6858000"/>
            <a:ext cx="12191999" cy="230832"/>
          </a:xfrm>
          <a:prstGeom prst="rect">
            <a:avLst/>
          </a:prstGeom>
          <a:noFill/>
        </p:spPr>
        <p:txBody>
          <a:bodyPr wrap="square" rtlCol="0">
            <a:spAutoFit/>
          </a:bodyPr>
          <a:lstStyle/>
          <a:p>
            <a:r>
              <a:rPr lang="en-GB" sz="900" dirty="0">
                <a:hlinkClick r:id="rId3" tooltip="https://www.opensocietyfoundations.org/explainers/value-inclusive-education"/>
              </a:rPr>
              <a:t>This Photo</a:t>
            </a:r>
            <a:r>
              <a:rPr lang="en-GB" sz="900" dirty="0"/>
              <a:t> by Unknown Author is licensed under </a:t>
            </a:r>
            <a:r>
              <a:rPr lang="en-GB" sz="900" dirty="0">
                <a:hlinkClick r:id="rId4" tooltip="https://creativecommons.org/licenses/by-nc-nd/3.0/"/>
              </a:rPr>
              <a:t>CC BY-NC-ND</a:t>
            </a:r>
            <a:endParaRPr lang="en-GB" sz="900" dirty="0"/>
          </a:p>
        </p:txBody>
      </p:sp>
      <p:sp>
        <p:nvSpPr>
          <p:cNvPr id="5" name="Rectangle 4">
            <a:extLst>
              <a:ext uri="{FF2B5EF4-FFF2-40B4-BE49-F238E27FC236}">
                <a16:creationId xmlns:a16="http://schemas.microsoft.com/office/drawing/2014/main" id="{C84ABBC1-1C5A-4A4B-BE97-EDE3D0597218}"/>
              </a:ext>
            </a:extLst>
          </p:cNvPr>
          <p:cNvSpPr/>
          <p:nvPr/>
        </p:nvSpPr>
        <p:spPr>
          <a:xfrm>
            <a:off x="2530301" y="5683827"/>
            <a:ext cx="9661697" cy="10318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The  plan to make a difference and improve safety for all children who may be at risk of harm</a:t>
            </a:r>
          </a:p>
        </p:txBody>
      </p:sp>
      <p:sp>
        <p:nvSpPr>
          <p:cNvPr id="8" name="Rectangle 7">
            <a:extLst>
              <a:ext uri="{FF2B5EF4-FFF2-40B4-BE49-F238E27FC236}">
                <a16:creationId xmlns:a16="http://schemas.microsoft.com/office/drawing/2014/main" id="{DC8368C2-CC34-41CB-B5D9-72504A6C2DC3}"/>
              </a:ext>
            </a:extLst>
          </p:cNvPr>
          <p:cNvSpPr/>
          <p:nvPr/>
        </p:nvSpPr>
        <p:spPr>
          <a:xfrm>
            <a:off x="8624455" y="3817143"/>
            <a:ext cx="2078181" cy="10427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Having one multi-agency, timely assessment</a:t>
            </a:r>
          </a:p>
        </p:txBody>
      </p:sp>
      <p:sp>
        <p:nvSpPr>
          <p:cNvPr id="10" name="Rectangle 9">
            <a:extLst>
              <a:ext uri="{FF2B5EF4-FFF2-40B4-BE49-F238E27FC236}">
                <a16:creationId xmlns:a16="http://schemas.microsoft.com/office/drawing/2014/main" id="{B734694F-ABBC-4548-9BC1-0749C686C188}"/>
              </a:ext>
            </a:extLst>
          </p:cNvPr>
          <p:cNvSpPr/>
          <p:nvPr/>
        </p:nvSpPr>
        <p:spPr>
          <a:xfrm>
            <a:off x="3771901" y="4270663"/>
            <a:ext cx="2322368" cy="10318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Developing our multi-agency workforce</a:t>
            </a:r>
          </a:p>
        </p:txBody>
      </p:sp>
      <p:sp>
        <p:nvSpPr>
          <p:cNvPr id="11" name="Rectangle 10">
            <a:extLst>
              <a:ext uri="{FF2B5EF4-FFF2-40B4-BE49-F238E27FC236}">
                <a16:creationId xmlns:a16="http://schemas.microsoft.com/office/drawing/2014/main" id="{7D259A74-AC8B-4A6E-AC51-DAE9A01B41BC}"/>
              </a:ext>
            </a:extLst>
          </p:cNvPr>
          <p:cNvSpPr/>
          <p:nvPr/>
        </p:nvSpPr>
        <p:spPr>
          <a:xfrm>
            <a:off x="114300" y="3190009"/>
            <a:ext cx="1704109" cy="16300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Effectively resourcing our multi-agency system</a:t>
            </a:r>
          </a:p>
        </p:txBody>
      </p:sp>
      <p:sp>
        <p:nvSpPr>
          <p:cNvPr id="12" name="Heart 11">
            <a:extLst>
              <a:ext uri="{FF2B5EF4-FFF2-40B4-BE49-F238E27FC236}">
                <a16:creationId xmlns:a16="http://schemas.microsoft.com/office/drawing/2014/main" id="{979B199F-274A-47AB-81DE-79782DD0794C}"/>
              </a:ext>
            </a:extLst>
          </p:cNvPr>
          <p:cNvSpPr/>
          <p:nvPr/>
        </p:nvSpPr>
        <p:spPr>
          <a:xfrm>
            <a:off x="4229101" y="1454727"/>
            <a:ext cx="2078180" cy="2686052"/>
          </a:xfrm>
          <a:prstGeom prst="hear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000" b="1" dirty="0"/>
          </a:p>
          <a:p>
            <a:pPr algn="ctr"/>
            <a:r>
              <a:rPr lang="en-GB" sz="2000" b="1" dirty="0"/>
              <a:t>Involving  children and families</a:t>
            </a:r>
          </a:p>
        </p:txBody>
      </p:sp>
      <p:sp>
        <p:nvSpPr>
          <p:cNvPr id="13" name="Rectangle 12">
            <a:extLst>
              <a:ext uri="{FF2B5EF4-FFF2-40B4-BE49-F238E27FC236}">
                <a16:creationId xmlns:a16="http://schemas.microsoft.com/office/drawing/2014/main" id="{0826587E-3776-496F-8DC1-34B902CA2055}"/>
              </a:ext>
            </a:extLst>
          </p:cNvPr>
          <p:cNvSpPr/>
          <p:nvPr/>
        </p:nvSpPr>
        <p:spPr>
          <a:xfrm>
            <a:off x="9497290" y="1600200"/>
            <a:ext cx="2483427"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Having multi-agency guidance, policies, procedures</a:t>
            </a:r>
          </a:p>
        </p:txBody>
      </p:sp>
      <p:sp>
        <p:nvSpPr>
          <p:cNvPr id="14" name="Rectangle 13">
            <a:extLst>
              <a:ext uri="{FF2B5EF4-FFF2-40B4-BE49-F238E27FC236}">
                <a16:creationId xmlns:a16="http://schemas.microsoft.com/office/drawing/2014/main" id="{BB87C777-091C-4000-9CD2-F9DFB1588256}"/>
              </a:ext>
            </a:extLst>
          </p:cNvPr>
          <p:cNvSpPr/>
          <p:nvPr/>
        </p:nvSpPr>
        <p:spPr>
          <a:xfrm>
            <a:off x="1219199" y="424513"/>
            <a:ext cx="3252355" cy="8343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Identifying our strengths and areas for improvement</a:t>
            </a:r>
          </a:p>
        </p:txBody>
      </p:sp>
      <p:pic>
        <p:nvPicPr>
          <p:cNvPr id="15" name="Picture 14" descr="Logo - Blue">
            <a:extLst>
              <a:ext uri="{FF2B5EF4-FFF2-40B4-BE49-F238E27FC236}">
                <a16:creationId xmlns:a16="http://schemas.microsoft.com/office/drawing/2014/main" id="{0DE04E70-9810-42DB-9E3A-32957103045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 y="5251955"/>
            <a:ext cx="2301702" cy="1436688"/>
          </a:xfrm>
          <a:prstGeom prst="rect">
            <a:avLst/>
          </a:prstGeom>
          <a:noFill/>
          <a:ln>
            <a:noFill/>
          </a:ln>
        </p:spPr>
      </p:pic>
    </p:spTree>
    <p:extLst>
      <p:ext uri="{BB962C8B-B14F-4D97-AF65-F5344CB8AC3E}">
        <p14:creationId xmlns:p14="http://schemas.microsoft.com/office/powerpoint/2010/main" val="403079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6B715-A55E-4687-9BF3-AC58F4D48E37}"/>
              </a:ext>
            </a:extLst>
          </p:cNvPr>
          <p:cNvSpPr>
            <a:spLocks noGrp="1"/>
          </p:cNvSpPr>
          <p:nvPr>
            <p:ph type="title"/>
          </p:nvPr>
        </p:nvSpPr>
        <p:spPr>
          <a:xfrm>
            <a:off x="838200" y="192233"/>
            <a:ext cx="10515600" cy="1179367"/>
          </a:xfrm>
        </p:spPr>
        <p:txBody>
          <a:bodyPr>
            <a:normAutofit fontScale="90000"/>
          </a:bodyPr>
          <a:lstStyle/>
          <a:p>
            <a:r>
              <a:rPr lang="en-GB" b="1" dirty="0"/>
              <a:t>Effective Practice found in Falkirk’s Learning Review</a:t>
            </a:r>
          </a:p>
        </p:txBody>
      </p:sp>
      <p:sp>
        <p:nvSpPr>
          <p:cNvPr id="3" name="Speech Bubble: Rectangle 2">
            <a:extLst>
              <a:ext uri="{FF2B5EF4-FFF2-40B4-BE49-F238E27FC236}">
                <a16:creationId xmlns:a16="http://schemas.microsoft.com/office/drawing/2014/main" id="{FE89E16B-B8DA-4DA6-AD24-406DE85BC13F}"/>
              </a:ext>
            </a:extLst>
          </p:cNvPr>
          <p:cNvSpPr/>
          <p:nvPr/>
        </p:nvSpPr>
        <p:spPr>
          <a:xfrm>
            <a:off x="238531" y="1709302"/>
            <a:ext cx="2473036" cy="4104409"/>
          </a:xfrm>
          <a:prstGeom prst="wedgeRectCallou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3200" b="1" dirty="0">
                <a:solidFill>
                  <a:schemeClr val="bg1"/>
                </a:solidFill>
              </a:rPr>
              <a:t>Persistence and commitment of all the professionals</a:t>
            </a:r>
          </a:p>
        </p:txBody>
      </p:sp>
      <p:sp>
        <p:nvSpPr>
          <p:cNvPr id="4" name="Speech Bubble: Rectangle 3">
            <a:extLst>
              <a:ext uri="{FF2B5EF4-FFF2-40B4-BE49-F238E27FC236}">
                <a16:creationId xmlns:a16="http://schemas.microsoft.com/office/drawing/2014/main" id="{B74AB47B-871E-46C3-9633-ACF071C73DC2}"/>
              </a:ext>
            </a:extLst>
          </p:cNvPr>
          <p:cNvSpPr/>
          <p:nvPr/>
        </p:nvSpPr>
        <p:spPr>
          <a:xfrm>
            <a:off x="3416011" y="1496290"/>
            <a:ext cx="3751118" cy="1620982"/>
          </a:xfrm>
          <a:prstGeom prst="wedgeRectCallout">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b="1" dirty="0"/>
              <a:t>Services being as flexible as possible</a:t>
            </a:r>
          </a:p>
        </p:txBody>
      </p:sp>
      <p:sp>
        <p:nvSpPr>
          <p:cNvPr id="5" name="Speech Bubble: Rectangle 4">
            <a:extLst>
              <a:ext uri="{FF2B5EF4-FFF2-40B4-BE49-F238E27FC236}">
                <a16:creationId xmlns:a16="http://schemas.microsoft.com/office/drawing/2014/main" id="{1258E22A-1303-41EC-A7F4-49F2EE534D3E}"/>
              </a:ext>
            </a:extLst>
          </p:cNvPr>
          <p:cNvSpPr/>
          <p:nvPr/>
        </p:nvSpPr>
        <p:spPr>
          <a:xfrm>
            <a:off x="8152655" y="3761507"/>
            <a:ext cx="3470564" cy="2296392"/>
          </a:xfrm>
          <a:prstGeom prst="wedgeRectCallou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Good communication between the professionals</a:t>
            </a:r>
          </a:p>
        </p:txBody>
      </p:sp>
      <p:pic>
        <p:nvPicPr>
          <p:cNvPr id="16" name="Picture 15" descr="A picture containing text&#10;&#10;Description automatically generated">
            <a:extLst>
              <a:ext uri="{FF2B5EF4-FFF2-40B4-BE49-F238E27FC236}">
                <a16:creationId xmlns:a16="http://schemas.microsoft.com/office/drawing/2014/main" id="{A5323056-7C20-463B-A1CB-988A16415EB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01710" y="3351955"/>
            <a:ext cx="3979719" cy="2989983"/>
          </a:xfrm>
          <a:prstGeom prst="rect">
            <a:avLst/>
          </a:prstGeom>
        </p:spPr>
      </p:pic>
      <p:pic>
        <p:nvPicPr>
          <p:cNvPr id="21" name="Picture 20" descr="White puzzle with one red piece">
            <a:extLst>
              <a:ext uri="{FF2B5EF4-FFF2-40B4-BE49-F238E27FC236}">
                <a16:creationId xmlns:a16="http://schemas.microsoft.com/office/drawing/2014/main" id="{13F8A199-524C-4467-9FFD-31476466F8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2655" y="1709302"/>
            <a:ext cx="3450044" cy="1927515"/>
          </a:xfrm>
          <a:prstGeom prst="rect">
            <a:avLst/>
          </a:prstGeom>
        </p:spPr>
      </p:pic>
    </p:spTree>
    <p:extLst>
      <p:ext uri="{BB962C8B-B14F-4D97-AF65-F5344CB8AC3E}">
        <p14:creationId xmlns:p14="http://schemas.microsoft.com/office/powerpoint/2010/main" val="3961940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B9C404-18B9-44A1-9D1C-59A3777D53E4}"/>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sz="3400" b="1"/>
              <a:t>What everyone can do to make sure children are alright.</a:t>
            </a:r>
          </a:p>
        </p:txBody>
      </p:sp>
      <p:pic>
        <p:nvPicPr>
          <p:cNvPr id="6" name="Content Placeholder 5">
            <a:extLst>
              <a:ext uri="{FF2B5EF4-FFF2-40B4-BE49-F238E27FC236}">
                <a16:creationId xmlns:a16="http://schemas.microsoft.com/office/drawing/2014/main" id="{8AEC9D72-DB55-4233-A2FA-22766F3AAFB1}"/>
              </a:ext>
            </a:extLst>
          </p:cNvPr>
          <p:cNvPicPr>
            <a:picLocks noGrp="1" noChangeAspect="1"/>
          </p:cNvPicPr>
          <p:nvPr>
            <p:ph sz="half" idx="2"/>
          </p:nvPr>
        </p:nvPicPr>
        <p:blipFill>
          <a:blip r:embed="rId2"/>
          <a:stretch>
            <a:fillRect/>
          </a:stretch>
        </p:blipFill>
        <p:spPr>
          <a:xfrm>
            <a:off x="633999" y="1508506"/>
            <a:ext cx="6909801" cy="3577556"/>
          </a:xfrm>
          <a:prstGeom prst="rect">
            <a:avLst/>
          </a:prstGeom>
        </p:spPr>
      </p:pic>
      <p:cxnSp>
        <p:nvCxnSpPr>
          <p:cNvPr id="19" name="Straight Connector 18">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224F285-2E21-4E48-9B3D-F895737A2974}"/>
              </a:ext>
            </a:extLst>
          </p:cNvPr>
          <p:cNvSpPr>
            <a:spLocks noGrp="1"/>
          </p:cNvSpPr>
          <p:nvPr>
            <p:ph sz="half" idx="1"/>
          </p:nvPr>
        </p:nvSpPr>
        <p:spPr>
          <a:xfrm>
            <a:off x="7859485" y="2198914"/>
            <a:ext cx="3690257" cy="3670180"/>
          </a:xfrm>
        </p:spPr>
        <p:txBody>
          <a:bodyPr vert="horz" lIns="0" tIns="45720" rIns="0" bIns="45720" rtlCol="0">
            <a:normAutofit/>
          </a:bodyPr>
          <a:lstStyle/>
          <a:p>
            <a:r>
              <a:rPr lang="en-US" sz="1600" b="1"/>
              <a:t>Embed our culture of learning </a:t>
            </a:r>
            <a:r>
              <a:rPr lang="en-US" sz="1600"/>
              <a:t>- we are the first area in Scotland to complete a learning review.</a:t>
            </a:r>
          </a:p>
          <a:p>
            <a:r>
              <a:rPr lang="en-US" sz="1600" b="1"/>
              <a:t>Help us evaluate how our services are doing </a:t>
            </a:r>
            <a:r>
              <a:rPr lang="en-US" sz="1600"/>
              <a:t>– we are refining our child protection dataset and feedback from children, parents and families always helps. Our focus is on multi-agency working and training and reflecting together.</a:t>
            </a:r>
          </a:p>
          <a:p>
            <a:r>
              <a:rPr lang="en-US" sz="1600"/>
              <a:t>Support our </a:t>
            </a:r>
            <a:r>
              <a:rPr lang="en-US" sz="1600" b="1"/>
              <a:t>implementation of </a:t>
            </a:r>
            <a:r>
              <a:rPr lang="en-US" sz="1600" b="1" u="sng">
                <a:effectLst/>
                <a:hlinkClick r:id="rId3"/>
              </a:rPr>
              <a:t>revised national guidance for child protection</a:t>
            </a:r>
            <a:r>
              <a:rPr lang="en-US" sz="1600" b="1" u="sng">
                <a:effectLst/>
              </a:rPr>
              <a:t> </a:t>
            </a:r>
            <a:r>
              <a:rPr lang="en-US" sz="1600">
                <a:effectLst/>
              </a:rPr>
              <a:t>-w</a:t>
            </a:r>
            <a:r>
              <a:rPr lang="en-US" sz="1600"/>
              <a:t>e have priority areas for change across Forth Valley to comply with the guidance.</a:t>
            </a:r>
          </a:p>
          <a:p>
            <a:endParaRPr lang="en-US" sz="1600"/>
          </a:p>
          <a:p>
            <a:pPr marL="0"/>
            <a:endParaRPr lang="en-US" sz="1600"/>
          </a:p>
        </p:txBody>
      </p:sp>
      <p:sp>
        <p:nvSpPr>
          <p:cNvPr id="21" name="Rectangle 20">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7432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83D09-2481-43F7-A16C-20C3BB2A0872}"/>
              </a:ext>
            </a:extLst>
          </p:cNvPr>
          <p:cNvSpPr>
            <a:spLocks noGrp="1"/>
          </p:cNvSpPr>
          <p:nvPr>
            <p:ph type="ctrTitle"/>
          </p:nvPr>
        </p:nvSpPr>
        <p:spPr/>
        <p:txBody>
          <a:bodyPr>
            <a:normAutofit/>
          </a:bodyPr>
          <a:lstStyle/>
          <a:p>
            <a:pPr algn="ctr"/>
            <a:r>
              <a:rPr lang="en-GB" sz="3200" dirty="0">
                <a:effectLst/>
                <a:latin typeface="Calibri" panose="020F0502020204030204" pitchFamily="34" charset="0"/>
                <a:ea typeface="Times New Roman" panose="02020603050405020304" pitchFamily="18" charset="0"/>
                <a:cs typeface="Calibri" panose="020F0502020204030204" pitchFamily="34" charset="0"/>
              </a:rPr>
              <a:t>Promoting positive relationships </a:t>
            </a:r>
            <a:br>
              <a:rPr lang="en-GB" sz="3200" dirty="0">
                <a:effectLst/>
                <a:latin typeface="Calibri" panose="020F0502020204030204" pitchFamily="34" charset="0"/>
                <a:ea typeface="Times New Roman" panose="02020603050405020304" pitchFamily="18" charset="0"/>
                <a:cs typeface="Calibri" panose="020F0502020204030204" pitchFamily="34" charset="0"/>
              </a:rPr>
            </a:br>
            <a:r>
              <a:rPr lang="en-GB" sz="3200" dirty="0">
                <a:effectLst/>
                <a:latin typeface="Calibri" panose="020F0502020204030204" pitchFamily="34" charset="0"/>
                <a:ea typeface="Times New Roman" panose="02020603050405020304" pitchFamily="18" charset="0"/>
                <a:cs typeface="Calibri" panose="020F0502020204030204" pitchFamily="34" charset="0"/>
              </a:rPr>
              <a:t>through collaboration and mutual understanding</a:t>
            </a:r>
            <a:br>
              <a:rPr lang="en-GB" sz="3200" dirty="0">
                <a:effectLst/>
                <a:latin typeface="Calibri" panose="020F0502020204030204" pitchFamily="34" charset="0"/>
                <a:ea typeface="Times New Roman" panose="02020603050405020304" pitchFamily="18" charset="0"/>
                <a:cs typeface="Calibri" panose="020F0502020204030204" pitchFamily="34" charset="0"/>
              </a:rPr>
            </a:br>
            <a:br>
              <a:rPr lang="en-GB" sz="3200" dirty="0">
                <a:effectLst/>
                <a:latin typeface="Calibri" panose="020F0502020204030204" pitchFamily="34" charset="0"/>
                <a:ea typeface="Times New Roman" panose="02020603050405020304" pitchFamily="18" charset="0"/>
                <a:cs typeface="Calibri" panose="020F0502020204030204" pitchFamily="34" charset="0"/>
              </a:rPr>
            </a:br>
            <a:r>
              <a:rPr lang="en-GB" sz="3200" dirty="0">
                <a:latin typeface="Calibri" panose="020F0502020204030204" pitchFamily="34" charset="0"/>
                <a:ea typeface="Times New Roman" panose="02020603050405020304" pitchFamily="18" charset="0"/>
                <a:cs typeface="Calibri" panose="020F0502020204030204" pitchFamily="34" charset="0"/>
              </a:rPr>
              <a:t>U</a:t>
            </a:r>
            <a:r>
              <a:rPr lang="en-GB" sz="3200" dirty="0">
                <a:effectLst/>
                <a:latin typeface="Calibri" panose="020F0502020204030204" pitchFamily="34" charset="0"/>
                <a:ea typeface="Times New Roman" panose="02020603050405020304" pitchFamily="18" charset="0"/>
                <a:cs typeface="Calibri" panose="020F0502020204030204" pitchFamily="34" charset="0"/>
              </a:rPr>
              <a:t>sing an Appreciative Inquiry approach to consider the best practice we want to take forward in our multi-agency working</a:t>
            </a:r>
            <a:br>
              <a:rPr lang="en-GB" sz="1800" dirty="0">
                <a:effectLst/>
                <a:latin typeface="Calibri" panose="020F0502020204030204" pitchFamily="34" charset="0"/>
                <a:ea typeface="Times New Roman" panose="02020603050405020304" pitchFamily="18" charset="0"/>
                <a:cs typeface="Calibri" panose="020F0502020204030204" pitchFamily="34" charset="0"/>
              </a:rPr>
            </a:br>
            <a:endParaRPr lang="en-GB"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CD6BE6E8-E209-4D76-8185-BCDC18669F47}"/>
              </a:ext>
            </a:extLst>
          </p:cNvPr>
          <p:cNvSpPr>
            <a:spLocks noGrp="1"/>
          </p:cNvSpPr>
          <p:nvPr>
            <p:ph type="subTitle" idx="1"/>
          </p:nvPr>
        </p:nvSpPr>
        <p:spPr/>
        <p:txBody>
          <a:bodyPr/>
          <a:lstStyle/>
          <a:p>
            <a:endParaRPr lang="en-GB" dirty="0"/>
          </a:p>
        </p:txBody>
      </p:sp>
      <p:pic>
        <p:nvPicPr>
          <p:cNvPr id="4" name="Picture 3">
            <a:extLst>
              <a:ext uri="{FF2B5EF4-FFF2-40B4-BE49-F238E27FC236}">
                <a16:creationId xmlns:a16="http://schemas.microsoft.com/office/drawing/2014/main" id="{819D9EB2-BA56-49FF-9C81-BF603BEECAE7}"/>
              </a:ext>
            </a:extLst>
          </p:cNvPr>
          <p:cNvPicPr>
            <a:picLocks noChangeAspect="1"/>
          </p:cNvPicPr>
          <p:nvPr/>
        </p:nvPicPr>
        <p:blipFill>
          <a:blip r:embed="rId3"/>
          <a:stretch>
            <a:fillRect/>
          </a:stretch>
        </p:blipFill>
        <p:spPr>
          <a:xfrm>
            <a:off x="1878807" y="3736181"/>
            <a:ext cx="8272462" cy="1328737"/>
          </a:xfrm>
          <a:prstGeom prst="rect">
            <a:avLst/>
          </a:prstGeom>
        </p:spPr>
      </p:pic>
    </p:spTree>
    <p:extLst>
      <p:ext uri="{BB962C8B-B14F-4D97-AF65-F5344CB8AC3E}">
        <p14:creationId xmlns:p14="http://schemas.microsoft.com/office/powerpoint/2010/main" val="3764843297"/>
      </p:ext>
    </p:extLst>
  </p:cSld>
  <p:clrMapOvr>
    <a:masterClrMapping/>
  </p:clrMapOvr>
  <mc:AlternateContent xmlns:mc="http://schemas.openxmlformats.org/markup-compatibility/2006" xmlns:p14="http://schemas.microsoft.com/office/powerpoint/2010/main">
    <mc:Choice Requires="p14">
      <p:transition spd="slow" p14:dur="2000" advTm="11689"/>
    </mc:Choice>
    <mc:Fallback xmlns="">
      <p:transition spd="slow" advTm="11689"/>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171</TotalTime>
  <Words>1719</Words>
  <Application>Microsoft Office PowerPoint</Application>
  <PresentationFormat>Widescreen</PresentationFormat>
  <Paragraphs>146</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Courier New</vt:lpstr>
      <vt:lpstr>Symbol</vt:lpstr>
      <vt:lpstr>Wingdings</vt:lpstr>
      <vt:lpstr>Retrospect</vt:lpstr>
      <vt:lpstr>PowerPoint Presentation</vt:lpstr>
      <vt:lpstr>PowerPoint Presentation</vt:lpstr>
      <vt:lpstr>Falkirk’s vision for Children and Young People</vt:lpstr>
      <vt:lpstr>GIRFEC – Getting It Right For Every Child</vt:lpstr>
      <vt:lpstr> working together to achieve better outcomes</vt:lpstr>
      <vt:lpstr>PowerPoint Presentation</vt:lpstr>
      <vt:lpstr>Effective Practice found in Falkirk’s Learning Review</vt:lpstr>
      <vt:lpstr>What everyone can do to make sure children are alright.</vt:lpstr>
      <vt:lpstr>Promoting positive relationships  through collaboration and mutual understanding  Using an Appreciative Inquiry approach to consider the best practice we want to take forward in our multi-agency working </vt:lpstr>
      <vt:lpstr>What is Appreciative Inquiry? (AI)</vt:lpstr>
      <vt:lpstr>PowerPoint Presentation</vt:lpstr>
      <vt:lpstr>Assumptions of Appreciative Inquiry</vt:lpstr>
      <vt:lpstr>4 D cycle – Leading to Affirmative Topics</vt:lpstr>
      <vt:lpstr>The Positive Core   collective wisdom; energy and resilience.</vt:lpstr>
      <vt:lpstr>PowerPoint Presentation</vt:lpstr>
      <vt:lpstr>PowerPoint Presentation</vt:lpstr>
      <vt:lpstr>PowerPoint Presentation</vt:lpstr>
      <vt:lpstr>PowerPoint Presentation</vt:lpstr>
      <vt:lpstr>PowerPoint Presentation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Falkirk’s vision for Children and Young People</dc:title>
  <dc:creator>Gillian Millar</dc:creator>
  <cp:lastModifiedBy>Christine Brown</cp:lastModifiedBy>
  <cp:revision>32</cp:revision>
  <dcterms:created xsi:type="dcterms:W3CDTF">2022-05-10T09:50:25Z</dcterms:created>
  <dcterms:modified xsi:type="dcterms:W3CDTF">2022-05-26T12:04:04Z</dcterms:modified>
</cp:coreProperties>
</file>