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76" r:id="rId3"/>
    <p:sldId id="292" r:id="rId4"/>
    <p:sldId id="291" r:id="rId5"/>
    <p:sldId id="258" r:id="rId6"/>
    <p:sldId id="259" r:id="rId7"/>
    <p:sldId id="260" r:id="rId8"/>
    <p:sldId id="261" r:id="rId9"/>
    <p:sldId id="295" r:id="rId10"/>
    <p:sldId id="262" r:id="rId11"/>
    <p:sldId id="263" r:id="rId12"/>
    <p:sldId id="268" r:id="rId13"/>
    <p:sldId id="277" r:id="rId14"/>
    <p:sldId id="278" r:id="rId15"/>
    <p:sldId id="279" r:id="rId16"/>
    <p:sldId id="282" r:id="rId17"/>
    <p:sldId id="273" r:id="rId18"/>
    <p:sldId id="274" r:id="rId19"/>
    <p:sldId id="297" r:id="rId20"/>
    <p:sldId id="283" r:id="rId21"/>
    <p:sldId id="296" r:id="rId22"/>
    <p:sldId id="285" r:id="rId23"/>
    <p:sldId id="286" r:id="rId24"/>
    <p:sldId id="287" r:id="rId25"/>
    <p:sldId id="288" r:id="rId26"/>
    <p:sldId id="275" r:id="rId27"/>
    <p:sldId id="293" r:id="rId28"/>
  </p:sldIdLst>
  <p:sldSz cx="9144000" cy="6858000" type="screen4x3"/>
  <p:notesSz cx="6669088" cy="987266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8BA121-BC4F-F841-8C17-CD97104AFFA8}" v="2" dt="2022-03-15T08:20:29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1" autoAdjust="0"/>
    <p:restoredTop sz="59507" autoAdjust="0"/>
  </p:normalViewPr>
  <p:slideViewPr>
    <p:cSldViewPr>
      <p:cViewPr varScale="1">
        <p:scale>
          <a:sx n="55" d="100"/>
          <a:sy n="55" d="100"/>
        </p:scale>
        <p:origin x="29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30" y="-96"/>
      </p:cViewPr>
      <p:guideLst>
        <p:guide orient="horz" pos="3109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USKER Pearse" userId="8643458e-d207-41b4-b21e-954d9ccbe0c5" providerId="ADAL" clId="{5C8BA121-BC4F-F841-8C17-CD97104AFFA8}"/>
    <pc:docChg chg="addSld modSld">
      <pc:chgData name="MCCUSKER Pearse" userId="8643458e-d207-41b4-b21e-954d9ccbe0c5" providerId="ADAL" clId="{5C8BA121-BC4F-F841-8C17-CD97104AFFA8}" dt="2022-03-15T08:20:53.018" v="16" actId="20577"/>
      <pc:docMkLst>
        <pc:docMk/>
      </pc:docMkLst>
      <pc:sldChg chg="modSp add mod">
        <pc:chgData name="MCCUSKER Pearse" userId="8643458e-d207-41b4-b21e-954d9ccbe0c5" providerId="ADAL" clId="{5C8BA121-BC4F-F841-8C17-CD97104AFFA8}" dt="2022-03-15T08:20:53.018" v="16" actId="20577"/>
        <pc:sldMkLst>
          <pc:docMk/>
          <pc:sldMk cId="2709637021" sldId="297"/>
        </pc:sldMkLst>
        <pc:spChg chg="mod">
          <ac:chgData name="MCCUSKER Pearse" userId="8643458e-d207-41b4-b21e-954d9ccbe0c5" providerId="ADAL" clId="{5C8BA121-BC4F-F841-8C17-CD97104AFFA8}" dt="2022-03-15T08:20:53.018" v="16" actId="20577"/>
          <ac:spMkLst>
            <pc:docMk/>
            <pc:sldMk cId="2709637021" sldId="297"/>
            <ac:spMk id="3" creationId="{94D95E8D-4A46-1C45-9A34-34C741F067B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6DA4AB0-827F-984A-A593-16C77E1133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defTabSz="91493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E834F3F-63D3-3143-AD59-9ACDEC3873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3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r" defTabSz="91493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FA135B34-FC65-6440-B54F-A47654AB20E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 defTabSz="91493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58EA1F98-0F14-3F40-8509-01E19CAFABC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B543672-A143-9B4B-85D0-F8F1A7B24A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6A2DE36-3BC7-224E-953E-3443F99A5D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defTabSz="91493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0C850A0-C3A2-C241-A705-88B5F53C97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3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r" defTabSz="91493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D5FD1E4-30A3-1B4D-A45B-E4601E4A45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BE66DA11-BDF4-0E4C-B9F3-29E66786CD1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CF6893E1-A29F-F243-9968-4A10507882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 defTabSz="91493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5B66D3E6-2FE1-D240-9969-CD7C31ECB7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3514629-2AE9-9F43-8E30-6DA0FDBC77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A413BE1E-6259-7D4E-B278-3431BFD75F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E11918C-F359-1C45-8260-6EEB241D2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E8EAF798-EAF7-7943-927E-BC5DF0E8A0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35185DB1-62D7-4F41-A010-0E26481A3BE3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F2E66411-5BE0-CB41-B6E3-2D1A1616D4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FF325A4-F227-9F4B-B2C2-53AE3ED5C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46C9B50F-F3DE-6846-BB18-DD7528F955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ECADC48C-F902-8441-B6A7-C0C72A4DF4CB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8D1A2E8-57F2-9B42-90CC-2C47CA088D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0070165-354A-F34A-9687-622AEAED1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31ADBE26-2607-6E48-A3DE-1096C7D0FB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48CF2E5E-F35F-924A-90FE-7C2A90C58EC4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CFBA02AA-E9E3-1448-8514-3E948F9BEB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CAB8AD8-3C2A-1E4E-97E6-15C671CC8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FACE4535-FB38-E14A-8595-2A34282DB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C3C0CBF6-35B9-904E-9C85-9A156C52819A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14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EE64B71-E519-404A-B015-66EA1FDCF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4CB42F3-E99B-0744-895B-5068A63290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DCAF1D18-8BBA-FC47-96A2-47C1E18A68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8E5E5AF9-8788-8C43-9A6C-2F3396BF930D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BD1F1B6C-19BE-7649-AC48-5327CEDAB9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7E3A39B-484D-8F4E-BF91-36EDD45EC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F1C1B472-A911-8744-A338-30D4CC65FC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EE75A383-863B-324A-820A-E15B350784E0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16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92E1123B-4359-0A44-9AAC-7EC2EFD1B5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D4E3F5F-70B4-8B4A-8872-11A7D54FE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71CB368B-E7F3-CD46-B36B-9536E8D527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FB6EF794-CA02-294A-98DF-CBE0AB451A50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17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CA251DDC-A4EF-8A43-B1B7-2403EA52C1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249ACC1-800B-DF4E-9787-93B1C3E5C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D4048234-04E1-C345-A8AE-961BF2392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8E66CE34-214C-654D-8CEC-E30BA0F6E944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18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84546936-18C8-5C4E-894B-98B4CB111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302CBBC-47A8-174E-9D98-6CC608EA7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09ADEB09-61AE-F242-9215-572EACC7F6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E29F0A86-CD02-F64D-B94E-16977E7A6125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20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035E08CD-F3F6-DF42-96E2-DBB5F0422E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5F0C082C-7FDA-7E43-96A3-29ECAA8C4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7F906FFA-020E-1143-AF9A-896A9C28F5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55E40A6D-E9F4-B64D-B77B-903BF15EA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FAB295A2-4106-AE41-8B18-9D79742B4C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92F557B5-0DD7-0B4B-9033-1666B202B38F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C8AF8D5-5E3B-A544-A325-B41F7224C7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81A489B-A949-0146-9EF8-516250EE0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6CC8D3AB-E340-CA47-87EA-50980A81BD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6F1E2FB5-09B8-6944-8EA4-656DF534F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FC6A2DCB-7B66-9040-B352-34B77F42B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Rectangle 3">
            <a:extLst>
              <a:ext uri="{FF2B5EF4-FFF2-40B4-BE49-F238E27FC236}">
                <a16:creationId xmlns:a16="http://schemas.microsoft.com/office/drawing/2014/main" id="{8225E4BE-368D-5C41-8A09-2043687D8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7BF962BA-34D1-7542-9479-44F0F9A85B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>
            <a:extLst>
              <a:ext uri="{FF2B5EF4-FFF2-40B4-BE49-F238E27FC236}">
                <a16:creationId xmlns:a16="http://schemas.microsoft.com/office/drawing/2014/main" id="{C49BBA6E-61C9-144E-A79B-377492724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949AB517-B80F-4543-8955-CA6485D732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>
            <a:extLst>
              <a:ext uri="{FF2B5EF4-FFF2-40B4-BE49-F238E27FC236}">
                <a16:creationId xmlns:a16="http://schemas.microsoft.com/office/drawing/2014/main" id="{FA23A0F6-3043-E64C-BEBE-82E75BA11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792D9640-0935-8643-970C-9F80102B50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77E569B6-AEC9-9C41-A80D-89BD6BEF7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1C6AE0D8-1C0F-BC4C-AC6C-C17DDDEA64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EA7904A8-CD9C-E04E-B0EC-DAA0C4CE1AD0}" type="slidenum">
              <a:rPr lang="en-GB" altLang="en-US" smtClean="0">
                <a:latin typeface="Calibri" panose="020F0502020204030204" pitchFamily="34" charset="0"/>
              </a:rPr>
              <a:pPr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6C053C12-5D98-A44B-8AAF-C8878300B0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AE773AD9-5DD7-464D-B06F-D87485C5A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220849FD-8405-3A44-AAED-B858946723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8D055346-3937-4843-8E20-C57E3F72829C}" type="slidenum">
              <a:rPr lang="en-GB" altLang="en-US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pPr/>
              <a:t>4</a:t>
            </a:fld>
            <a:endParaRPr lang="en-GB" altLang="en-US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FB2EF60C-B155-ED48-8BBE-353F4A7CB4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3FAB9688-299D-BF41-AAF3-260A04887836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8BDB663-4693-3948-812C-75CEBD773A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44AEBDD-17EE-D74C-B861-FD3499D3C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8C98738E-E25B-3B47-BCB7-FF9EEA214C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0A6AB41A-A511-0146-BCDC-16C44C6EF6EF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FEB8FD26-A624-854E-B5DC-D998D292E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B5572B8-7DF9-144C-BFC2-35D35665D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B331D14B-E861-D540-B54B-6D70ACCDD2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B96BD56F-C484-2949-AC79-C04C443CD34B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B13C9F2-3B63-0A4D-9664-5C06D16780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FDFEFB0-66F0-2C42-9D0A-26B133A23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C653DF7B-24DF-CF47-A24D-469D8D3E8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0248EDBE-683E-8644-B260-1A78D6934DEB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63B9FA3-019B-9B4E-846F-504C75C66F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D4AC3F5-BAA6-094F-AC40-1C7E0AD3A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E75C8335-B236-2A41-B455-78667E0D87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1363" indent="-28416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1413" indent="-227013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5986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5813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fld id="{9F72E9C5-596D-C948-84AA-7444784F3C64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6B1B620F-F725-9849-8E45-CADDDE26EB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E7D0913-04CD-4E45-BC0C-FF67EC8E4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B4DE1E-25A0-B94B-B3CF-4F2F0BDEDBAB}"/>
              </a:ext>
            </a:extLst>
          </p:cNvPr>
          <p:cNvCxnSpPr/>
          <p:nvPr/>
        </p:nvCxnSpPr>
        <p:spPr>
          <a:xfrm>
            <a:off x="2395538" y="3529013"/>
            <a:ext cx="5619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/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FB0A50-C3D0-3649-A328-CAADF8A94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F64189-BF9A-274E-8F1A-0A4EF7183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5538" y="328613"/>
            <a:ext cx="3087687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50BC72-2A58-0449-BE75-FFBB4557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5100" y="798513"/>
            <a:ext cx="801688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837DD-28AD-F846-8C07-20C7C39112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247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C82807-1F74-6F4D-8A13-96C760DEB0CC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95C57A-666A-B043-8B45-29639A653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94AD3B-5863-2248-9C2A-445AE1079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1369F3-8663-2C4A-B111-BCB375A04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57F3-76C3-224A-9D8A-A4C4A8665B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812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45EFE2-7220-E74F-BA24-C7CFDD3542E5}"/>
              </a:ext>
            </a:extLst>
          </p:cNvPr>
          <p:cNvCxnSpPr/>
          <p:nvPr/>
        </p:nvCxnSpPr>
        <p:spPr>
          <a:xfrm>
            <a:off x="6918325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E9BE46-CD3E-7446-BF1B-AF709A57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FFD96-F2A9-2A46-856E-1D6D897C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67CA5B-CA31-B74F-A20D-38DA8E96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AB591-8BC0-1D46-AD1F-AE6F63735E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329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3F87C19-3E90-2F43-B903-B6971673E927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BF203B-E1CC-E049-8D2D-06046E74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9182CD-BD31-B24E-9BBD-864E3677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AF7F74-3FA2-D944-8C1B-5A29D8B6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66DF8-F0EB-AA42-8F98-5BB1DA3E5A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515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7B6CD1-06BD-EC4F-945A-DB4564CFFAC1}"/>
              </a:ext>
            </a:extLst>
          </p:cNvPr>
          <p:cNvCxnSpPr/>
          <p:nvPr/>
        </p:nvCxnSpPr>
        <p:spPr>
          <a:xfrm>
            <a:off x="1443038" y="3805238"/>
            <a:ext cx="561816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0861326-3B83-F744-BFE5-25112CAF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36FB88-EB38-2742-B14E-17634230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7F3D7C-396F-FD42-8702-41BDCA91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C073C-D4AB-624C-BAF0-FAB61C3D35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589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195C5F-01D5-664C-B68C-F0BD9917B09F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7B1E4F8-6DCA-474B-A4E3-6B515BB7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597BCB3-3DA2-4949-9817-71D5D59B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2F7827-2E93-1E4C-A513-D25C9525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953FC-B2CB-084D-97D5-DE91A1FF53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31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58D8FA8-B02F-C74A-B7D9-A84F67670B5E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7B1D0F0F-8181-2E43-9AB8-1A8A062B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D5D11560-95F9-464C-B7F0-62388485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C6763072-07E8-E446-9C7F-157AF657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C3FB6-C822-4943-AAD6-FCBA05F20D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98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6DDA99B-7640-6040-992B-9FD7CF5F88EC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D59E020-D31B-0F48-BF6D-2FB5EA275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7A98C15-9824-B64A-92B1-524ADA8F1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6EAB6C1-CFB7-B345-910B-F19C374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A6C34-B184-E740-BB35-D029E500EB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797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406BCB4-8B21-CC42-BFF3-360E6A4D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6FC9842-C084-7940-8304-142EFEF44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99A575C-6F44-5046-92F7-B6D0EBB27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5FCD-283E-7148-82D4-84D8C23A25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04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8D73563-1D8F-804E-86BB-40A86E4F47D5}"/>
              </a:ext>
            </a:extLst>
          </p:cNvPr>
          <p:cNvCxnSpPr/>
          <p:nvPr/>
        </p:nvCxnSpPr>
        <p:spPr>
          <a:xfrm>
            <a:off x="1441450" y="3205163"/>
            <a:ext cx="24241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764F35A-B4FA-1D4E-B678-CC56AD258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9EDAB87-BA21-9449-8954-649214DAB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3A9D6F5-6759-3848-BB46-C520BE5F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C60A-6709-7D44-9B3D-8866505AEB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37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>
            <a:extLst>
              <a:ext uri="{FF2B5EF4-FFF2-40B4-BE49-F238E27FC236}">
                <a16:creationId xmlns:a16="http://schemas.microsoft.com/office/drawing/2014/main" id="{F15F5F6C-0B8C-F244-83D5-11A8628F55A3}"/>
              </a:ext>
            </a:extLst>
          </p:cNvPr>
          <p:cNvGrpSpPr>
            <a:grpSpLocks/>
          </p:cNvGrpSpPr>
          <p:nvPr/>
        </p:nvGrpSpPr>
        <p:grpSpPr bwMode="auto">
          <a:xfrm>
            <a:off x="4995863" y="482600"/>
            <a:ext cx="3511550" cy="5148263"/>
            <a:chOff x="6852919" y="583365"/>
            <a:chExt cx="4681849" cy="5181928"/>
          </a:xfrm>
        </p:grpSpPr>
        <p:grpSp>
          <p:nvGrpSpPr>
            <p:cNvPr id="6" name="Rectangle 11">
              <a:extLst>
                <a:ext uri="{FF2B5EF4-FFF2-40B4-BE49-F238E27FC236}">
                  <a16:creationId xmlns:a16="http://schemas.microsoft.com/office/drawing/2014/main" id="{60EE6F6E-0F8C-2947-9E70-73F82A5CD7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11108" y="557799"/>
              <a:ext cx="4978169" cy="5458361"/>
              <a:chOff x="4889500" y="457200"/>
              <a:chExt cx="3733800" cy="5422900"/>
            </a:xfrm>
          </p:grpSpPr>
          <p:pic>
            <p:nvPicPr>
              <p:cNvPr id="10" name="Rectangle 11">
                <a:extLst>
                  <a:ext uri="{FF2B5EF4-FFF2-40B4-BE49-F238E27FC236}">
                    <a16:creationId xmlns:a16="http://schemas.microsoft.com/office/drawing/2014/main" id="{700E9DD4-B878-304E-A2C1-2A0CB0E34733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89500" y="457200"/>
                <a:ext cx="3733800" cy="542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Text Box 13">
                <a:extLst>
                  <a:ext uri="{FF2B5EF4-FFF2-40B4-BE49-F238E27FC236}">
                    <a16:creationId xmlns:a16="http://schemas.microsoft.com/office/drawing/2014/main" id="{943AD29C-4424-474E-B2D9-0FCF389ADC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5863" y="482600"/>
                <a:ext cx="3511550" cy="51482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9pPr>
              </a:lstStyle>
              <a:p>
                <a:pPr>
                  <a:defRPr/>
                </a:pPr>
                <a:endParaRPr lang="en-GB" altLang="en-US"/>
              </a:p>
            </p:txBody>
          </p:sp>
        </p:grpSp>
        <p:grpSp>
          <p:nvGrpSpPr>
            <p:cNvPr id="7" name="Rectangle 13">
              <a:extLst>
                <a:ext uri="{FF2B5EF4-FFF2-40B4-BE49-F238E27FC236}">
                  <a16:creationId xmlns:a16="http://schemas.microsoft.com/office/drawing/2014/main" id="{04433C83-C356-974D-8447-8D6F4D2373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9085" y="864592"/>
              <a:ext cx="3945283" cy="4601897"/>
              <a:chOff x="5270500" y="762000"/>
              <a:chExt cx="2959100" cy="4572000"/>
            </a:xfrm>
          </p:grpSpPr>
          <p:pic>
            <p:nvPicPr>
              <p:cNvPr id="8" name="Rectangle 13">
                <a:extLst>
                  <a:ext uri="{FF2B5EF4-FFF2-40B4-BE49-F238E27FC236}">
                    <a16:creationId xmlns:a16="http://schemas.microsoft.com/office/drawing/2014/main" id="{FFFF3EE4-3C07-C246-BCF0-E2FEEF829FA9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70500" y="762000"/>
                <a:ext cx="2959100" cy="457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Text Box 16">
                <a:extLst>
                  <a:ext uri="{FF2B5EF4-FFF2-40B4-BE49-F238E27FC236}">
                    <a16:creationId xmlns:a16="http://schemas.microsoft.com/office/drawing/2014/main" id="{2D0575D7-E816-CE4A-A564-48A82E6779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11775" y="812800"/>
                <a:ext cx="2882900" cy="4478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77"/>
                  </a:defRPr>
                </a:lvl9pPr>
              </a:lstStyle>
              <a:p>
                <a:pPr>
                  <a:defRPr/>
                </a:pPr>
                <a:endParaRPr lang="en-GB" altLang="en-US"/>
              </a:p>
            </p:txBody>
          </p:sp>
        </p:grp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53005B-E47F-FD45-BBBC-B71E1769F803}"/>
              </a:ext>
            </a:extLst>
          </p:cNvPr>
          <p:cNvCxnSpPr/>
          <p:nvPr/>
        </p:nvCxnSpPr>
        <p:spPr>
          <a:xfrm>
            <a:off x="1441450" y="3143250"/>
            <a:ext cx="3241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906A1FFB-428F-594E-AF82-63637F0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6688" y="5470525"/>
            <a:ext cx="3252787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B1066613-DDAC-654A-B29E-A30231DF8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8275" y="319088"/>
            <a:ext cx="32512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C7666F9E-1655-5844-B241-3A1CE6F9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926B6-7DA8-CC47-B040-6D5DFB2E8F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96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C33AE2C-CA91-6F40-BCF3-7FCB66E530C6}"/>
              </a:ext>
            </a:extLst>
          </p:cNvPr>
          <p:cNvSpPr/>
          <p:nvPr/>
        </p:nvSpPr>
        <p:spPr>
          <a:xfrm>
            <a:off x="0" y="2016125"/>
            <a:ext cx="9144000" cy="40798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CD331026-0D72-8C49-AE89-F2859A80A3A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>
            <a:fillRect/>
          </a:stretch>
        </p:blipFill>
        <p:spPr bwMode="auto">
          <a:xfrm>
            <a:off x="0" y="6096000"/>
            <a:ext cx="9144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797FD6-318E-5040-9797-60880F39D6FD}"/>
              </a:ext>
            </a:extLst>
          </p:cNvPr>
          <p:cNvCxnSpPr/>
          <p:nvPr/>
        </p:nvCxnSpPr>
        <p:spPr>
          <a:xfrm>
            <a:off x="0" y="610076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802A80-6611-2049-9A59-3ED6BF7D7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038" y="804863"/>
            <a:ext cx="6572250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7C51D0F9-41B9-A141-9BC9-988317E7EF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43038" y="2016125"/>
            <a:ext cx="6572250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44496-3FCE-294A-91DE-D629CBF443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46738" y="330200"/>
            <a:ext cx="2368550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1A3A2-86ED-254B-8EC2-0FD87644D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3038" y="328613"/>
            <a:ext cx="4033837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0A6E3-4FC2-2542-AC3E-664B669C0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7363" y="798513"/>
            <a:ext cx="795337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587D7E2-B440-1E42-A153-146C2E2FF0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1" r:id="rId7"/>
    <p:sldLayoutId id="2147484198" r:id="rId8"/>
    <p:sldLayoutId id="2147484199" r:id="rId9"/>
    <p:sldLayoutId id="2147484200" r:id="rId10"/>
    <p:sldLayoutId id="214748420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228600" indent="-228600" algn="l" defTabSz="685800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.ac.uk/finance/students/fees/external-funded/sponsorshiporscholarship" TargetMode="External"/><Relationship Id="rId2" Type="http://schemas.openxmlformats.org/officeDocument/2006/relationships/hyperlink" Target="mailto:tofees@ed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.uk/books?id=6EqUH58E930C&amp;dq=andrew+northedge+the+good+study+guide&amp;printsec=frontcover&amp;source=bl&amp;ots=xdxRadhF6x&amp;sig=fl6DwGGZx_YBvR_nPxzA2ovL0sg&amp;hl=en&amp;ei=XBTKSvLpMYeL4QbOjdDHAQ&amp;sa=X&amp;oi=book_result&amp;ct=result&amp;resnum=2%23v=onepage&amp;q=&amp;f=fals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d.ac.uk/studying/mature/undergraduate/acad-life/learn-study" TargetMode="External"/><Relationship Id="rId4" Type="http://schemas.openxmlformats.org/officeDocument/2006/relationships/hyperlink" Target="http://www.apostrophe.org.uk/page2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cmillanihe.com/page/detail/Brilliant-Writing-Tips-for-Students/?K=9780230220027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bebooks.co.uk/9780230574793/Referencing-Understanding-Plagiarism-Pocket-Study-0230574793/plp" TargetMode="External"/><Relationship Id="rId5" Type="http://schemas.openxmlformats.org/officeDocument/2006/relationships/hyperlink" Target="https://www.macmillanihe.com/page/detail/blogs-wikis-podcasts-and-more-andy-pulman/?k=9781137014009" TargetMode="External"/><Relationship Id="rId4" Type="http://schemas.openxmlformats.org/officeDocument/2006/relationships/hyperlink" Target="https://www.macmillanihe.com/page/detail/Planning-Your-Essay/?K=9781352006100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lf.org.uk/fellowshipscheme/writing/essayguide.cf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ed.ac.uk/institute-academic-development/study-hub/learning-resources/critical" TargetMode="External"/><Relationship Id="rId4" Type="http://schemas.openxmlformats.org/officeDocument/2006/relationships/hyperlink" Target="http://www.rlf.org.uk/fellowshipscheme/writing/mission_possible.cfm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iss.org.uk/resources/referencing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ed.ac.uk/student-disability-service" TargetMode="External"/><Relationship Id="rId4" Type="http://schemas.openxmlformats.org/officeDocument/2006/relationships/hyperlink" Target="http://www.ed.ac.uk/schools-departments/institute-academic-development/postgraduate/taught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c.Fergus-allen@ed.ac.uk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eorge.gourlay@ed.ac.uk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>
            <a:extLst>
              <a:ext uri="{FF2B5EF4-FFF2-40B4-BE49-F238E27FC236}">
                <a16:creationId xmlns:a16="http://schemas.microsoft.com/office/drawing/2014/main" id="{BEAF780A-5798-1743-AE2C-8A8DACE4D2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03350" y="2636838"/>
            <a:ext cx="7621588" cy="25923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700" dirty="0"/>
              <a:t>East of Scotland Partnership</a:t>
            </a:r>
            <a:br>
              <a:rPr lang="en-GB" altLang="en-US" sz="2700" dirty="0"/>
            </a:br>
            <a:br>
              <a:rPr lang="en-GB" altLang="en-US" sz="2700" dirty="0"/>
            </a:br>
            <a:r>
              <a:rPr lang="en-GB" sz="3200" dirty="0">
                <a:solidFill>
                  <a:srgbClr val="2E1BC8"/>
                </a:solidFill>
              </a:rPr>
              <a:t>Advanced Social Work Studies –Mental Health Officer Award</a:t>
            </a:r>
            <a:br>
              <a:rPr lang="en-GB" dirty="0"/>
            </a:br>
            <a:br>
              <a:rPr lang="en-GB" altLang="en-US" sz="3200" dirty="0"/>
            </a:br>
            <a:r>
              <a:rPr lang="en-GB" altLang="en-US" sz="3200" dirty="0"/>
              <a:t>ADMISSIONS Information 2022-23</a:t>
            </a:r>
            <a:br>
              <a:rPr lang="en-GB" altLang="en-US" sz="3200" dirty="0"/>
            </a:br>
            <a:br>
              <a:rPr lang="en-GB" altLang="en-US" sz="3200" dirty="0"/>
            </a:br>
            <a:br>
              <a:rPr lang="en-GB" altLang="en-US" sz="3200" dirty="0"/>
            </a:br>
            <a:endParaRPr lang="en-GB" altLang="en-US" sz="3200" dirty="0">
              <a:solidFill>
                <a:srgbClr val="0070C0"/>
              </a:solidFill>
            </a:endParaRPr>
          </a:p>
        </p:txBody>
      </p:sp>
      <p:pic>
        <p:nvPicPr>
          <p:cNvPr id="15362" name="Picture 6" descr="Combined Logo:2ColCMYK.tif">
            <a:extLst>
              <a:ext uri="{FF2B5EF4-FFF2-40B4-BE49-F238E27FC236}">
                <a16:creationId xmlns:a16="http://schemas.microsoft.com/office/drawing/2014/main" id="{13D39A26-7EC9-7845-A834-98F926F12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620713"/>
            <a:ext cx="46815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extLst>
              <a:ext uri="{FF2B5EF4-FFF2-40B4-BE49-F238E27FC236}">
                <a16:creationId xmlns:a16="http://schemas.microsoft.com/office/drawing/2014/main" id="{A123A8FB-1C24-9640-AFC6-2518F1B44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/>
              <a:t>Induction Days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E2FC94E-98EA-134D-BCFB-37407DCC45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Monday 17</a:t>
            </a:r>
            <a:r>
              <a:rPr lang="en-GB" sz="2400" b="1" baseline="30000" dirty="0"/>
              <a:t>th</a:t>
            </a:r>
            <a:r>
              <a:rPr lang="en-GB" sz="2400" b="1" dirty="0"/>
              <a:t> and Tuesday 18</a:t>
            </a:r>
            <a:r>
              <a:rPr lang="en-GB" sz="2400" b="1" baseline="30000" dirty="0"/>
              <a:t>th</a:t>
            </a:r>
            <a:r>
              <a:rPr lang="en-GB" sz="2400" b="1" dirty="0"/>
              <a:t> October 2022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Introduction to the programme and to each other.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Input on study skills, university IT systems; the programme’s virtual learning environment (VLE); to the library resources and literature searching facilities.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Individual tutorial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Information about transitional activities to be undertaken prior to the start of the programme.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Establishment of the learning community.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extLst>
              <a:ext uri="{FF2B5EF4-FFF2-40B4-BE49-F238E27FC236}">
                <a16:creationId xmlns:a16="http://schemas.microsoft.com/office/drawing/2014/main" id="{5D9C0511-688B-B541-90AC-CF18CAC315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345362" cy="1377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sz="2400" dirty="0"/>
            </a:br>
            <a:r>
              <a:rPr lang="en-GB" altLang="en-US" sz="4000" dirty="0"/>
              <a:t>Programme Dates  2022-23</a:t>
            </a:r>
            <a:br>
              <a:rPr lang="en-GB" altLang="en-US" sz="2400" dirty="0"/>
            </a:br>
            <a:endParaRPr lang="en-GB" altLang="en-US" sz="2400" dirty="0"/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9560C2B2-7829-BE49-99DE-3205A673F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205038"/>
            <a:ext cx="8301037" cy="3921125"/>
          </a:xfrm>
        </p:spPr>
        <p:txBody>
          <a:bodyPr/>
          <a:lstStyle/>
          <a:p>
            <a:pPr eaLnBrk="1" hangingPunct="1"/>
            <a:r>
              <a:rPr lang="en-GB" altLang="en-US" sz="2800" b="1" dirty="0"/>
              <a:t>28</a:t>
            </a:r>
            <a:r>
              <a:rPr lang="en-GB" altLang="en-US" sz="2800" b="1" baseline="30000" dirty="0"/>
              <a:t>th</a:t>
            </a:r>
            <a:r>
              <a:rPr lang="en-GB" altLang="en-US" sz="2800" b="1" dirty="0"/>
              <a:t> November 2022 – 16</a:t>
            </a:r>
            <a:r>
              <a:rPr lang="en-GB" altLang="en-US" sz="2800" b="1" baseline="30000" dirty="0"/>
              <a:t>th</a:t>
            </a:r>
            <a:r>
              <a:rPr lang="en-GB" altLang="en-US" sz="2800" b="1" dirty="0"/>
              <a:t> June 2023</a:t>
            </a:r>
          </a:p>
          <a:p>
            <a:pPr eaLnBrk="1" hangingPunct="1"/>
            <a:r>
              <a:rPr lang="en-GB" altLang="en-US" sz="2800" dirty="0"/>
              <a:t>In built, (short!) agreed holiday allowance within the programme,</a:t>
            </a:r>
          </a:p>
          <a:p>
            <a:pPr eaLnBrk="1" hangingPunct="1"/>
            <a:r>
              <a:rPr lang="en-GB" altLang="en-US" sz="2800" dirty="0"/>
              <a:t>NB Some of the course dates may unavoidably take place on school hols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extLst>
              <a:ext uri="{FF2B5EF4-FFF2-40B4-BE49-F238E27FC236}">
                <a16:creationId xmlns:a16="http://schemas.microsoft.com/office/drawing/2014/main" id="{34421DB9-64BB-DE40-96A2-FD2CC0DE3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/>
              <a:t>Assessment on placement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7FC3EA4-9395-8047-A1B2-1FA0F04802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PAs are </a:t>
            </a:r>
            <a:r>
              <a:rPr lang="en-GB" altLang="en-US" sz="2400" u="sng" dirty="0"/>
              <a:t>assessing </a:t>
            </a:r>
            <a:r>
              <a:rPr lang="en-GB" altLang="en-US" sz="2400" dirty="0"/>
              <a:t>the students’ practice.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PAs will be drawing from a range of evidence to make their assessment against each standard.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PAs and students summarise work undertaken on placement with some illustration of evidence, to compose a Placement report.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b="1" dirty="0"/>
              <a:t>The practice component for Course 2 </a:t>
            </a:r>
            <a:r>
              <a:rPr lang="en-GB" sz="2400" b="1" dirty="0"/>
              <a:t>Mental Health Law: MHO role in context’ </a:t>
            </a:r>
            <a:r>
              <a:rPr lang="en-GB" altLang="en-US" sz="2400" b="1" dirty="0"/>
              <a:t> must be passed to allow progression on to Course 3 </a:t>
            </a:r>
            <a:r>
              <a:rPr lang="en-GB" sz="2400" b="1" dirty="0"/>
              <a:t>Criminal Procedures: MHO role in context’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2400" b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extLst>
              <a:ext uri="{FF2B5EF4-FFF2-40B4-BE49-F238E27FC236}">
                <a16:creationId xmlns:a16="http://schemas.microsoft.com/office/drawing/2014/main" id="{7CEC0C57-076C-1742-86EE-5289BD48B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/>
              <a:t>On line teaching and learning 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EF299463-E5AB-EE43-AC15-931F27456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/>
              <a:t>A key feature of the programme – especially following Covid-19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/>
              <a:t>A core feature of contemporary Higher Education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extLst>
              <a:ext uri="{FF2B5EF4-FFF2-40B4-BE49-F238E27FC236}">
                <a16:creationId xmlns:a16="http://schemas.microsoft.com/office/drawing/2014/main" id="{5700B2D8-5608-874F-9902-453BA7EF8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/>
              <a:t>What is it?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09C66FA-0983-134B-9141-AB0DF0F6C6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39863" y="2060575"/>
            <a:ext cx="6572250" cy="388937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/>
              <a:t>Virtual Learning Environment (VLE) via Blackboard LEARN – collaborative tool for live and recorded lectures, discussion and sharing resources.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/>
              <a:t>All programme learning material posted here.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/>
              <a:t>Communication facility across the student group and with programme staff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/>
              <a:t>Equality of access for all students.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/>
              <a:t>An evolving repository of teaching materials.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/>
              <a:t>An effective tool for developing students’ learning – individually and collectively.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alt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extLst>
              <a:ext uri="{FF2B5EF4-FFF2-40B4-BE49-F238E27FC236}">
                <a16:creationId xmlns:a16="http://schemas.microsoft.com/office/drawing/2014/main" id="{0B63FF16-206C-B043-99A6-BFE64DE9D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/>
              <a:t>You will need: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2A3DB55C-1E4C-CB45-B39F-20329BC99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800"/>
              <a:t>PC /Mac. At home, or elsewhere but NOT work based.</a:t>
            </a:r>
          </a:p>
          <a:p>
            <a:pPr eaLnBrk="1" hangingPunct="1"/>
            <a:r>
              <a:rPr lang="en-GB" altLang="en-US" sz="2800"/>
              <a:t>Fast broadband connection</a:t>
            </a:r>
          </a:p>
          <a:p>
            <a:pPr eaLnBrk="1" hangingPunct="1"/>
            <a:r>
              <a:rPr lang="en-GB" altLang="en-US" sz="2800" u="sng"/>
              <a:t>An openness to developing your IT skills (with support) and working with this medium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extLst>
              <a:ext uri="{FF2B5EF4-FFF2-40B4-BE49-F238E27FC236}">
                <a16:creationId xmlns:a16="http://schemas.microsoft.com/office/drawing/2014/main" id="{DF9A9669-76C0-6549-85F0-E8EABE092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/>
              <a:t>application process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838FE8D-5E01-DB44-A152-0401AB9968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6138" y="1889125"/>
            <a:ext cx="7974012" cy="41624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400" dirty="0"/>
              <a:t>LAs undertake their selection process. Course team will distribute application packs, guidance and this presentation</a:t>
            </a:r>
          </a:p>
          <a:p>
            <a:pPr eaLnBrk="1" hangingPunct="1">
              <a:defRPr/>
            </a:pPr>
            <a:r>
              <a:rPr lang="en-GB" altLang="en-US" sz="2400" dirty="0"/>
              <a:t>Online nominations and applications</a:t>
            </a:r>
            <a:r>
              <a:rPr lang="en-GB" altLang="en-US" sz="2400" b="1" dirty="0"/>
              <a:t> need to be received by the University of Edinburgh by  31</a:t>
            </a:r>
            <a:r>
              <a:rPr lang="en-GB" altLang="en-US" sz="2400" b="1" baseline="30000" dirty="0"/>
              <a:t>st</a:t>
            </a:r>
            <a:r>
              <a:rPr lang="en-GB" altLang="en-US" sz="2400" b="1" dirty="0"/>
              <a:t> August (any issues let us know)</a:t>
            </a:r>
            <a:endParaRPr lang="en-GB" altLang="en-US" sz="2400" b="1" u="sng" dirty="0"/>
          </a:p>
          <a:p>
            <a:pPr eaLnBrk="1" hangingPunct="1">
              <a:defRPr/>
            </a:pPr>
            <a:r>
              <a:rPr lang="en-GB" altLang="en-US" sz="2400" dirty="0"/>
              <a:t>Programme Verification group meets to ratify nominations – early Sept. Local authorities applicants advised by mid-Sept.</a:t>
            </a:r>
          </a:p>
          <a:p>
            <a:pPr eaLnBrk="1" hangingPunct="1">
              <a:defRPr/>
            </a:pPr>
            <a:r>
              <a:rPr lang="en-GB" altLang="en-US" sz="2400" dirty="0"/>
              <a:t>Learning adjustments/additional support needs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2400" b="1" dirty="0"/>
          </a:p>
          <a:p>
            <a:pPr eaLnBrk="1" hangingPunct="1">
              <a:defRPr/>
            </a:pPr>
            <a:endParaRPr lang="en-GB" altLang="en-US" sz="2400" b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extLst>
              <a:ext uri="{FF2B5EF4-FFF2-40B4-BE49-F238E27FC236}">
                <a16:creationId xmlns:a16="http://schemas.microsoft.com/office/drawing/2014/main" id="{D38B9925-92DD-E14A-8853-DCDFE7E2E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/>
              <a:t>Supporting Academic essay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EA6B97F-CB58-E543-8FFE-72E1E99C5E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3038" y="1700213"/>
            <a:ext cx="6572250" cy="344963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en-US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This is not a personal statement – it requires analysis and reflection.  This year’s question is on supported decision-making.  Identify literature that you have found useful in forming your ideas.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1,000 words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Please reference your essay and provide a reference list.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extLst>
              <a:ext uri="{FF2B5EF4-FFF2-40B4-BE49-F238E27FC236}">
                <a16:creationId xmlns:a16="http://schemas.microsoft.com/office/drawing/2014/main" id="{A2DE04E4-2A10-FD4D-B8C8-6E05E639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/>
              <a:t>Academic reference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B294865-56BB-A24D-8D7C-8A66E20515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3038" y="2016125"/>
            <a:ext cx="6729412" cy="4037012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800" dirty="0"/>
              <a:t>Needed for both the agency and the university applications.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altLang="en-US" sz="2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600" dirty="0"/>
              <a:t>Reference should be sought from educational institution where social qualification took place.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altLang="en-US" sz="2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600" dirty="0"/>
              <a:t>Where this is not possible (because of time lapse) then an appropriate professional person, (not your  line manager) who has known you in a capacity which will allow them to comment on your skills in critical, analytical and reflective reasoning; your ability to grasp concepts; your  ability to argue cogently and the ability to write to a standard commensurate to masters level of academic study.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23CC-BC57-7B42-B5AA-D1DBE3F3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of Fees - sponsorship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95E8D-4A46-1C45-9A34-34C741F06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1800" dirty="0"/>
              <a:t>Proof of funding should be a written authorised agreement from the sponsor sent to </a:t>
            </a:r>
            <a:r>
              <a:rPr lang="en-GB" sz="1800" u="sng" dirty="0">
                <a:hlinkClick r:id="rId2"/>
              </a:rPr>
              <a:t>fees@ed.ac.uk</a:t>
            </a:r>
            <a:r>
              <a:rPr lang="en-GB" sz="1800" u="sng" dirty="0"/>
              <a:t> </a:t>
            </a:r>
            <a:r>
              <a:rPr lang="en-GB" sz="1800" dirty="0"/>
              <a:t>confirming:</a:t>
            </a:r>
          </a:p>
          <a:p>
            <a:pPr lvl="0">
              <a:lnSpc>
                <a:spcPct val="100000"/>
              </a:lnSpc>
            </a:pPr>
            <a:r>
              <a:rPr lang="en-GB" sz="1800" dirty="0"/>
              <a:t>the value of fees being paid for; the type of fees being paid for (sponsors normally only pay for tuition fees ); the number of years being paid for…and</a:t>
            </a:r>
          </a:p>
          <a:p>
            <a:pPr lvl="0">
              <a:lnSpc>
                <a:spcPct val="100000"/>
              </a:lnSpc>
            </a:pPr>
            <a:r>
              <a:rPr lang="en-GB" sz="1800" dirty="0"/>
              <a:t>the purchase order (PO) number, if required by the sponsors finance department</a:t>
            </a:r>
          </a:p>
          <a:p>
            <a:pPr lvl="0">
              <a:lnSpc>
                <a:spcPct val="100000"/>
              </a:lnSpc>
            </a:pPr>
            <a:r>
              <a:rPr lang="en-GB" sz="1800" dirty="0"/>
              <a:t>full name and contact details of the </a:t>
            </a:r>
            <a:r>
              <a:rPr lang="en-GB" sz="1800"/>
              <a:t>authorised LA signatory</a:t>
            </a:r>
            <a:endParaRPr lang="en-GB" sz="1800" dirty="0"/>
          </a:p>
          <a:p>
            <a:pPr>
              <a:lnSpc>
                <a:spcPct val="100000"/>
              </a:lnSpc>
            </a:pPr>
            <a:r>
              <a:rPr lang="en-GB" sz="1800" u="sng" dirty="0">
                <a:hlinkClick r:id="rId3"/>
              </a:rPr>
              <a:t>https://www.ed.ac.uk/finance/students/fees/external-funded/sponsorshiporscholarship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0963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extLst>
              <a:ext uri="{FF2B5EF4-FFF2-40B4-BE49-F238E27FC236}">
                <a16:creationId xmlns:a16="http://schemas.microsoft.com/office/drawing/2014/main" id="{D7B6486E-CD4A-984D-B7B8-B495A0D5B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dirty="0"/>
              <a:t>Plan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A09BB8A1-1A31-1448-AF53-9C0118642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Programme Team</a:t>
            </a:r>
          </a:p>
          <a:p>
            <a:pPr eaLnBrk="1" hangingPunct="1"/>
            <a:r>
              <a:rPr lang="en-GB" altLang="en-US"/>
              <a:t>Programme Information</a:t>
            </a:r>
          </a:p>
          <a:p>
            <a:pPr eaLnBrk="1" hangingPunct="1"/>
            <a:r>
              <a:rPr lang="en-GB" altLang="en-US"/>
              <a:t>Application process and guidance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extLst>
              <a:ext uri="{FF2B5EF4-FFF2-40B4-BE49-F238E27FC236}">
                <a16:creationId xmlns:a16="http://schemas.microsoft.com/office/drawing/2014/main" id="{5C359BFE-6754-924E-A171-2BC62736D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Small Group discussion - Preparation</a:t>
            </a:r>
            <a:endParaRPr lang="en-GB" altLang="en-US" dirty="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FE581F1-F1DC-E340-9F49-484650E7D7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3038" y="2389188"/>
            <a:ext cx="6572250" cy="3449637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3400" dirty="0"/>
              <a:t>What preparation have you undertaken and/or what preparation do you plan to undertake before making your application?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en-US" sz="3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3400" dirty="0"/>
              <a:t>Consider practical steps, such as visiting and spending time in MH settings and also academic preparation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altLang="en-US" sz="16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en-US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FD644-501C-C64D-8573-1FD594F8D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 &amp; A</a:t>
            </a:r>
          </a:p>
        </p:txBody>
      </p:sp>
      <p:sp>
        <p:nvSpPr>
          <p:cNvPr id="74754" name="Content Placeholder 2">
            <a:extLst>
              <a:ext uri="{FF2B5EF4-FFF2-40B4-BE49-F238E27FC236}">
                <a16:creationId xmlns:a16="http://schemas.microsoft.com/office/drawing/2014/main" id="{44EE1626-95C9-8E41-A11C-D4335828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78E7B92-F4E2-2641-9964-6EBA77964C4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7924800" cy="1143000"/>
          </a:xfrm>
        </p:spPr>
        <p:txBody>
          <a:bodyPr anchor="ctr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Useful resources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51BDCDE-C46F-F045-BA7C-1C1B6B72D73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00088" y="1557338"/>
            <a:ext cx="7693025" cy="372427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5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Becker, L. (2009) </a:t>
            </a:r>
            <a:r>
              <a:rPr lang="en-GB" altLang="en-US" sz="5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Mature Student’s Handbook. </a:t>
            </a:r>
            <a:r>
              <a:rPr lang="en-GB" altLang="en-US" sz="5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Basingstoke; Palgrave Macmillan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altLang="en-US" sz="5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5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Bonnet, A. (2001) </a:t>
            </a:r>
            <a:r>
              <a:rPr lang="en-GB" altLang="en-US" sz="5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Argue. </a:t>
            </a:r>
            <a:r>
              <a:rPr lang="en-GB" altLang="en-US" sz="5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Harlow; Pearson Education ltd.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altLang="en-US" sz="5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5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Cottrell, S. (2003) </a:t>
            </a:r>
            <a:r>
              <a:rPr lang="en-GB" altLang="en-US" sz="5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Study Skills Handbook. </a:t>
            </a:r>
            <a:r>
              <a:rPr lang="en-GB" altLang="en-US" sz="5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Basingstoke; Palgrave Macmillan.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altLang="en-US" sz="5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5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Cottrell, S. (2011). Critical thinking skills: developing effective analysis and argument. Basingstoke, Hampshire, Palgrave Macmillan.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5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5600" dirty="0"/>
              <a:t>Musson, P (2011)  </a:t>
            </a:r>
            <a:r>
              <a:rPr lang="en-GB" altLang="en-US" sz="5600" i="1" dirty="0"/>
              <a:t>Effective Writing Skills for Social Work Students. Exeter</a:t>
            </a:r>
            <a:r>
              <a:rPr lang="en-GB" altLang="en-US" sz="5600" dirty="0"/>
              <a:t>; Learning Matters.</a:t>
            </a:r>
            <a:r>
              <a:rPr lang="en-GB" altLang="en-US" sz="5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5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5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Northedge</a:t>
            </a:r>
            <a:r>
              <a:rPr lang="en-GB" altLang="en-US" sz="5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A. ( 2005)  The Good Study Guide. Milton Keynes</a:t>
            </a:r>
            <a:r>
              <a:rPr lang="en-GB" altLang="en-US" sz="5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Open University Press. </a:t>
            </a:r>
            <a:r>
              <a:rPr lang="en-GB" altLang="en-US" sz="5600" i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Good Study Guide. Andrew </a:t>
            </a:r>
            <a:r>
              <a:rPr lang="en-GB" altLang="en-US" sz="5600" i="1" dirty="0" err="1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Northedge</a:t>
            </a:r>
            <a:r>
              <a:rPr lang="en-GB" altLang="en-US" sz="5600" i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. Google Book</a:t>
            </a:r>
            <a:endParaRPr lang="en-GB" altLang="en-US" sz="5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altLang="en-US" sz="5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5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Using apostrophes: </a:t>
            </a:r>
            <a:r>
              <a:rPr lang="en-GB" altLang="en-US" sz="5600" i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http://www.apostrophe.org.uk/page2.html</a:t>
            </a:r>
            <a:endParaRPr lang="en-GB" altLang="en-US" sz="5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altLang="en-US" sz="5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5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study skills support: </a:t>
            </a:r>
            <a:r>
              <a:rPr lang="en-GB" altLang="en-US" sz="5600" i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Study Skills at the university</a:t>
            </a:r>
            <a:endParaRPr lang="en-GB" altLang="en-US" sz="5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1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15DE2F4-36A5-714C-B30A-609DC3EF9A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333375"/>
            <a:ext cx="7924800" cy="1143000"/>
          </a:xfrm>
        </p:spPr>
        <p:txBody>
          <a:bodyPr anchor="ctr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….and some more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A646525-9C0D-844B-A37A-20EA5E13BA8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73238"/>
            <a:ext cx="7693025" cy="37242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Pocket Study Skills Series:'Brilliant Writing Tips for Students', by Julia </a:t>
            </a:r>
            <a:r>
              <a:rPr lang="en-GB" alt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Copus</a:t>
            </a:r>
            <a:r>
              <a:rPr lang="en-GB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en-US" sz="1800" dirty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https://www.macmillanihe.com/page/detail/Brilliant-Writing-Tips-for-Students/?K=9780230220027</a:t>
            </a:r>
            <a:endParaRPr lang="en-GB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'Planning Your Essay', by Janet Godwin </a:t>
            </a:r>
            <a:r>
              <a:rPr lang="en-GB" altLang="en-US" sz="1800" dirty="0"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https://www.macmillanihe.com/page/detail/Planning-Your-Essay/?K=9781352006100</a:t>
            </a:r>
            <a:endParaRPr lang="en-GB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'Blogs, Wikis, Podcasts, and More', by Andy </a:t>
            </a:r>
            <a:r>
              <a:rPr lang="en-GB" alt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Pulman</a:t>
            </a:r>
            <a:r>
              <a:rPr lang="en-GB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en-US" sz="1800" dirty="0"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https://www.macmillanihe.com/page/detail/blogs-wikis-podcasts-and-more-andy-pulman/?k=9781137014009</a:t>
            </a:r>
            <a:endParaRPr lang="en-GB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'Referencing and Understanding Plagiarism', by Kate Williams and Jude Carroll </a:t>
            </a:r>
            <a:r>
              <a:rPr lang="en-GB" altLang="en-US" sz="1800" dirty="0">
                <a:effectLst>
                  <a:outerShdw blurRad="38100" dist="38100" dir="2700000" algn="tl">
                    <a:srgbClr val="C0C0C0"/>
                  </a:outerShdw>
                </a:effectLst>
                <a:hlinkClick r:id="rId6"/>
              </a:rPr>
              <a:t>https://www.abebooks.co.uk/9780230574793/Referencing-Understanding-Plagiarism-Pocket-Study-0230574793/plp</a:t>
            </a:r>
            <a:endParaRPr lang="en-GB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82B82D0-D71F-6B4D-8DDD-5A4F00011E6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7924800" cy="1143000"/>
          </a:xfrm>
        </p:spPr>
        <p:txBody>
          <a:bodyPr anchor="ctr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Additional Resources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735953E-A997-FC40-B935-C513A6C7BCC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773238"/>
            <a:ext cx="7693025" cy="37242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Royal Literary Fund, Essay Guide: </a:t>
            </a:r>
            <a:r>
              <a:rPr lang="en-GB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http://www.rlf.org.uk/fellowshipscheme/writing/essayguide.cfm</a:t>
            </a:r>
            <a:r>
              <a:rPr lang="en-GB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Royal Literary Fund, Study Skills: </a:t>
            </a:r>
            <a:r>
              <a:rPr lang="en-GB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http://www.rlf.org.uk/fellowshipscheme/writing/mission_possible.cfm</a:t>
            </a:r>
            <a:r>
              <a:rPr lang="en-GB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IAD Critical thinking: </a:t>
            </a:r>
            <a:r>
              <a:rPr lang="en-GB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https://www.ed.ac.uk/institute-academic-development/study-hub/learning-resources/critical</a:t>
            </a:r>
            <a:endParaRPr lang="en-GB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63C8AAE-3439-CD43-BDBF-3915469F8B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6250"/>
            <a:ext cx="7924800" cy="1143000"/>
          </a:xfrm>
        </p:spPr>
        <p:txBody>
          <a:bodyPr anchor="ctr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Additional Resources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4FCD324-E65D-2C41-9DD1-65AA20AAB07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00100" y="1628775"/>
            <a:ext cx="7693025" cy="37242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Referencing: </a:t>
            </a: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http://www.iriss.org.uk/resources/referencing</a:t>
            </a:r>
            <a:endParaRPr lang="en-GB" alt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Institute of Academic Development</a:t>
            </a:r>
            <a:b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http://www.ed.ac.uk/schools-departments/institute-academic-development/postgraduate/taught</a:t>
            </a:r>
            <a:endParaRPr lang="en-GB" alt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Disability Services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https://www.ed.ac.uk/student-disability-service</a:t>
            </a:r>
            <a:endParaRPr lang="en-GB" alt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alt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>
            <a:extLst>
              <a:ext uri="{FF2B5EF4-FFF2-40B4-BE49-F238E27FC236}">
                <a16:creationId xmlns:a16="http://schemas.microsoft.com/office/drawing/2014/main" id="{85F610BB-0819-1245-91F1-12B50D12F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/>
              <a:t>Contacts</a:t>
            </a:r>
          </a:p>
        </p:txBody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EFC2EAE9-8823-1F4E-BB81-D6C70D816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/>
              <a:t>Cath-Fergus Allen, MHO/Programme Co-ordinator </a:t>
            </a:r>
            <a:r>
              <a:rPr lang="en-GB" altLang="en-US" sz="2800" dirty="0">
                <a:hlinkClick r:id="rId3"/>
              </a:rPr>
              <a:t>c.Fergus-allen@ed.ac.uk</a:t>
            </a:r>
            <a:endParaRPr lang="en-GB" altLang="en-US" sz="2800" dirty="0"/>
          </a:p>
          <a:p>
            <a:pPr eaLnBrk="1" hangingPunct="1"/>
            <a:r>
              <a:rPr lang="en-GB" altLang="en-US" sz="2800" dirty="0"/>
              <a:t>George </a:t>
            </a:r>
            <a:r>
              <a:rPr lang="en-GB" altLang="en-US" sz="2800" dirty="0" err="1"/>
              <a:t>Gourlay</a:t>
            </a:r>
            <a:r>
              <a:rPr lang="en-GB" altLang="en-US" sz="2800" dirty="0"/>
              <a:t>, MHO/Programme Co-ordinator </a:t>
            </a:r>
            <a:r>
              <a:rPr lang="en-GB" altLang="en-US" sz="2800" dirty="0">
                <a:hlinkClick r:id="rId4"/>
              </a:rPr>
              <a:t>george.gourlay@ed.ac.uk</a:t>
            </a:r>
            <a:endParaRPr lang="en-GB" altLang="en-US" sz="2800" dirty="0"/>
          </a:p>
          <a:p>
            <a:pPr eaLnBrk="1" hangingPunct="1"/>
            <a:r>
              <a:rPr lang="en-GB" altLang="en-US" sz="2800" dirty="0"/>
              <a:t>Dr Pearse McCusker, Programme Director:  </a:t>
            </a:r>
            <a:r>
              <a:rPr lang="en-GB" altLang="en-US" sz="2800" u="sng" dirty="0" err="1">
                <a:solidFill>
                  <a:srgbClr val="FF0000"/>
                </a:solidFill>
              </a:rPr>
              <a:t>pearse.mccusker@ed.ac.uk</a:t>
            </a:r>
            <a:endParaRPr lang="en-GB" altLang="en-US" sz="28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BE104-605F-7947-9B46-C112EF3AC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Thank you</a:t>
            </a: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C6EA2B8E-939B-6544-9ECF-EB3427F1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/>
              <a:t>We look forward to seeing you on the 2021-22 programme.</a:t>
            </a:r>
          </a:p>
          <a:p>
            <a:endParaRPr lang="en-US" altLang="en-US" sz="3200"/>
          </a:p>
          <a:p>
            <a:r>
              <a:rPr lang="en-US" altLang="en-US" sz="3200"/>
              <a:t>Good luck with the application!!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A27C6-E658-8F41-A842-62F23614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Programme team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5F13A4D2-A478-0C4A-BFCF-7B1133C89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Dr Pearse McCusker, Programme Director </a:t>
            </a:r>
          </a:p>
          <a:p>
            <a:r>
              <a:rPr lang="en-US" altLang="en-US" dirty="0"/>
              <a:t>Cath Fergus-Allen, Programme Co-Ordinator (job share)</a:t>
            </a:r>
          </a:p>
          <a:p>
            <a:r>
              <a:rPr lang="en-US" altLang="en-US" dirty="0"/>
              <a:t>George </a:t>
            </a:r>
            <a:r>
              <a:rPr lang="en-US" altLang="en-US" dirty="0" err="1"/>
              <a:t>Gourlay</a:t>
            </a:r>
            <a:r>
              <a:rPr lang="en-US" altLang="en-US" dirty="0"/>
              <a:t>,  </a:t>
            </a:r>
            <a:r>
              <a:rPr lang="en-US" altLang="en-US" dirty="0" err="1"/>
              <a:t>Programme</a:t>
            </a:r>
            <a:r>
              <a:rPr lang="en-US" altLang="en-US" dirty="0"/>
              <a:t> Co-Ordinator (job share)</a:t>
            </a:r>
          </a:p>
          <a:p>
            <a:endParaRPr lang="en-US" altLang="en-US" dirty="0"/>
          </a:p>
          <a:p>
            <a:r>
              <a:rPr lang="en-US" altLang="en-US" dirty="0"/>
              <a:t>Colin Beck, Chair, </a:t>
            </a:r>
            <a:r>
              <a:rPr lang="en-US" altLang="en-US" dirty="0" err="1"/>
              <a:t>Programme</a:t>
            </a:r>
            <a:r>
              <a:rPr lang="en-US" altLang="en-US" dirty="0"/>
              <a:t> Partnership Group </a:t>
            </a:r>
          </a:p>
          <a:p>
            <a:r>
              <a:rPr lang="en-US" altLang="en-US" dirty="0"/>
              <a:t>Dr George </a:t>
            </a:r>
            <a:r>
              <a:rPr lang="en-US" altLang="en-US" dirty="0" err="1"/>
              <a:t>Palattiyil</a:t>
            </a:r>
            <a:r>
              <a:rPr lang="en-US" altLang="en-US" dirty="0"/>
              <a:t>, Head of Social Work </a:t>
            </a:r>
            <a:r>
              <a:rPr lang="en-US" altLang="en-US" dirty="0" err="1"/>
              <a:t>UoE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31804B7-068A-1048-9C03-DCBF916B4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altLang="en-US" b="1" dirty="0">
                <a:ea typeface="ＭＳ Ｐゴシック" panose="020B0600070205080204" pitchFamily="34" charset="-128"/>
              </a:rPr>
              <a:t>Programme information:</a:t>
            </a:r>
            <a:br>
              <a:rPr lang="en-US" altLang="en-US" b="1" dirty="0">
                <a:ea typeface="ＭＳ Ｐゴシック" panose="020B0600070205080204" pitchFamily="34" charset="-128"/>
              </a:rPr>
            </a:br>
            <a:r>
              <a:rPr lang="en-US" altLang="en-US" b="1" dirty="0">
                <a:ea typeface="ＭＳ Ｐゴシック" panose="020B0600070205080204" pitchFamily="34" charset="-128"/>
              </a:rPr>
              <a:t>MHO Role and Knowledge 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0C93A9A-2BEE-C341-B484-AAEDF5DEA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2750"/>
            <a:ext cx="8229600" cy="50180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 </a:t>
            </a:r>
            <a:endParaRPr lang="en-GB" altLang="en-US" sz="1000" dirty="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ea typeface="ＭＳ Ｐゴシック" panose="020B0600070205080204" pitchFamily="34" charset="-128"/>
              </a:rPr>
              <a:t>Not narrow concern with legal knowledge – combination of: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anose="020B0600070205080204" pitchFamily="34" charset="-128"/>
              </a:rPr>
              <a:t>Critical theoretical perspectives on mental illness, incl. social model, citizenship – counter to medical perspectives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anose="020B0600070205080204" pitchFamily="34" charset="-128"/>
              </a:rPr>
              <a:t>Knowledge of resources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anose="020B0600070205080204" pitchFamily="34" charset="-128"/>
              </a:rPr>
              <a:t>Knowledge of ‘mental disorder’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anose="020B0600070205080204" pitchFamily="34" charset="-128"/>
              </a:rPr>
              <a:t>Social work values  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anose="020B0600070205080204" pitchFamily="34" charset="-128"/>
              </a:rPr>
              <a:t>Legal knowledge </a:t>
            </a:r>
          </a:p>
          <a:p>
            <a:pPr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539251B4-394E-974A-9135-C17B580F6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dirty="0"/>
              <a:t>Overview of Programme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C728C07C-878B-EE4A-862A-AF673DBFC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b="1"/>
              <a:t>60 credit programme </a:t>
            </a:r>
            <a:r>
              <a:rPr lang="en-GB" altLang="en-US"/>
              <a:t>made up of 4 courses– 2x10 credit and 2x20 credit.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b="1"/>
              <a:t>10 credit courses</a:t>
            </a:r>
            <a:r>
              <a:rPr lang="en-GB" altLang="en-US"/>
              <a:t> are assessed by academic essay based on a case example.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b="1"/>
              <a:t>20 credit courses </a:t>
            </a:r>
            <a:r>
              <a:rPr lang="en-GB" altLang="en-US"/>
              <a:t>are assessed via student’s critical analysis (3,000 word), law exam and placement report.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b="1"/>
              <a:t>Full time/block programme - end Nov until June.  Two day induction in October.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b="1"/>
          </a:p>
          <a:p>
            <a:pPr eaLnBrk="1" hangingPunct="1">
              <a:lnSpc>
                <a:spcPct val="90000"/>
              </a:lnSpc>
            </a:pPr>
            <a:endParaRPr lang="en-GB" altLang="en-US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6EE568BF-C824-7447-8B68-AB46044B0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3038" y="476250"/>
            <a:ext cx="6572250" cy="10588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 dirty="0"/>
              <a:t>Overview of Courses</a:t>
            </a:r>
            <a:br>
              <a:rPr lang="en-GB" altLang="en-US" b="1" dirty="0"/>
            </a:br>
            <a:endParaRPr lang="en-GB" altLang="en-US" b="1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C874352-6856-554D-AB91-A1785250A9BE}"/>
              </a:ext>
            </a:extLst>
          </p:cNvPr>
          <p:cNvGraphicFramePr>
            <a:graphicFrameLocks noGrp="1"/>
          </p:cNvGraphicFramePr>
          <p:nvPr/>
        </p:nvGraphicFramePr>
        <p:xfrm>
          <a:off x="1285875" y="1268413"/>
          <a:ext cx="6572250" cy="454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680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/>
                        <a:t>1. Mental Distress: Critical perspectives’</a:t>
                      </a:r>
                      <a:r>
                        <a:rPr lang="en-GB" altLang="en-US" sz="2200" dirty="0"/>
                        <a:t>    </a:t>
                      </a:r>
                      <a:br>
                        <a:rPr lang="en-GB" altLang="en-US" sz="2200" dirty="0"/>
                      </a:br>
                      <a:br>
                        <a:rPr lang="en-GB" altLang="en-US" sz="2200" dirty="0"/>
                      </a:br>
                      <a:r>
                        <a:rPr lang="en-GB" altLang="en-US" sz="2200" dirty="0"/>
                        <a:t>10 Credits.</a:t>
                      </a:r>
                    </a:p>
                    <a:p>
                      <a:endParaRPr lang="en-US" sz="2200" dirty="0"/>
                    </a:p>
                  </a:txBody>
                  <a:tcPr marT="45725" marB="457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3. </a:t>
                      </a:r>
                      <a:r>
                        <a:rPr lang="en-GB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Criminal Procedures: MHO role in context’</a:t>
                      </a:r>
                    </a:p>
                    <a:p>
                      <a:endParaRPr lang="en-GB" sz="2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Credits</a:t>
                      </a:r>
                      <a:endParaRPr lang="en-US" sz="2200" dirty="0"/>
                    </a:p>
                  </a:txBody>
                  <a:tcPr marT="45725" marB="457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801"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80000"/>
                        </a:lnSpc>
                        <a:buNone/>
                        <a:defRPr/>
                      </a:pPr>
                      <a:r>
                        <a:rPr lang="en-GB" sz="2200" b="1" dirty="0">
                          <a:solidFill>
                            <a:schemeClr val="bg1"/>
                          </a:solidFill>
                        </a:rPr>
                        <a:t>2. Mental Health Law: MHO role in context’ </a:t>
                      </a:r>
                      <a:r>
                        <a:rPr lang="en-GB" altLang="en-US" sz="2200" b="0" dirty="0">
                          <a:solidFill>
                            <a:schemeClr val="bg1"/>
                          </a:solidFill>
                        </a:rPr>
                        <a:t>(incorporating practice component). </a:t>
                      </a:r>
                    </a:p>
                    <a:p>
                      <a:pPr marL="0" indent="0" eaLnBrk="1" hangingPunct="1">
                        <a:lnSpc>
                          <a:spcPct val="80000"/>
                        </a:lnSpc>
                        <a:buNone/>
                        <a:defRPr/>
                      </a:pPr>
                      <a:endParaRPr lang="en-GB" altLang="en-US" sz="2200" b="1" dirty="0">
                        <a:solidFill>
                          <a:schemeClr val="bg1"/>
                        </a:solidFill>
                      </a:endParaRPr>
                    </a:p>
                    <a:p>
                      <a:pPr marL="0" indent="0" eaLnBrk="1" hangingPunct="1">
                        <a:lnSpc>
                          <a:spcPct val="80000"/>
                        </a:lnSpc>
                        <a:buNone/>
                        <a:defRPr/>
                      </a:pPr>
                      <a:r>
                        <a:rPr lang="en-GB" altLang="en-US" sz="2200" b="1" dirty="0">
                          <a:solidFill>
                            <a:schemeClr val="bg1"/>
                          </a:solidFill>
                        </a:rPr>
                        <a:t>20 Credits</a:t>
                      </a:r>
                    </a:p>
                    <a:p>
                      <a:pPr marL="0" indent="0" eaLnBrk="1" hangingPunct="1">
                        <a:lnSpc>
                          <a:spcPct val="80000"/>
                        </a:lnSpc>
                        <a:buNone/>
                        <a:defRPr/>
                      </a:pP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chemeClr val="bg1"/>
                          </a:solidFill>
                        </a:rPr>
                        <a:t>4. </a:t>
                      </a:r>
                      <a:r>
                        <a:rPr lang="en-GB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Capacity Law: MHO role in context’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200" b="0" dirty="0">
                          <a:solidFill>
                            <a:schemeClr val="bg1"/>
                          </a:solidFill>
                        </a:rPr>
                        <a:t>(incorporating practice component).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2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sz="2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Credits</a:t>
                      </a:r>
                    </a:p>
                    <a:p>
                      <a:endParaRPr lang="en-GB" sz="2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F804425E-0174-1547-A144-18D376CEE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altLang="en-US" dirty="0"/>
            </a:br>
            <a:r>
              <a:rPr lang="en-GB" altLang="en-US" dirty="0"/>
              <a:t>MHO Award Standards</a:t>
            </a:r>
            <a:br>
              <a:rPr lang="en-GB" altLang="en-US" dirty="0"/>
            </a:br>
            <a:endParaRPr lang="en-GB" altLang="en-US" dirty="0"/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FBB44A1E-A3E0-1D4D-87D7-5504ADECF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038" y="2133600"/>
            <a:ext cx="6572250" cy="1892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dirty="0"/>
              <a:t>Nationally approved Standards – SSSC. Three Scottish programmes approved as specialist awards - taught component aligned to standards framework.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dirty="0"/>
              <a:t>Learning foci broken into knowledge, skills, ethical and professional practice.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dirty="0"/>
              <a:t>Leading to end result rather than ‘ticking off’ activities.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dirty="0"/>
              <a:t>Role of Practice Assessor (assessors not just mentors)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dirty="0"/>
              <a:t>University of Edinburgh/SSSC Programme Re-approval completed September 2020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extLst>
              <a:ext uri="{FF2B5EF4-FFF2-40B4-BE49-F238E27FC236}">
                <a16:creationId xmlns:a16="http://schemas.microsoft.com/office/drawing/2014/main" id="{9B128B98-4345-AA47-9CE0-4FB4DA542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/>
              <a:t>Level 11 Study and modular learning outcomes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14D7A1C-B778-8C4D-AA2F-107F3839A0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GB" altLang="en-US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Set at Level 11 (Masters), Scottish Credit and Qualifications Framework.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Level 11 requires: extensive knowledge, critical analysis, conceptual articulation, autonomy, initiative and responsibility, contributing to others’ learning.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Modular, academic assessment against clear criteria (MHO Award Standards and academic learning outcomes).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The MHO Award is set at Post Graduate Certificate level.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 dirty="0"/>
              <a:t>Academic standards and range of supports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997C0-6CC8-1543-AB16-B8A3CED02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Small Group discussion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C0CEF9CD-03C7-6D45-9B84-999DB6BAE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/>
              <a:t>Discuss your motivation for coming onto the programme and what you hope to get from it.</a:t>
            </a:r>
          </a:p>
          <a:p>
            <a:r>
              <a:rPr lang="en-US" altLang="en-US" sz="3200"/>
              <a:t>Consider the timing and any barriers that might inhibit your engagement with the programme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4077</TotalTime>
  <Words>1594</Words>
  <Application>Microsoft Macintosh PowerPoint</Application>
  <PresentationFormat>On-screen Show (4:3)</PresentationFormat>
  <Paragraphs>170</Paragraphs>
  <Slides>27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Gill Sans MT</vt:lpstr>
      <vt:lpstr>Wingdings</vt:lpstr>
      <vt:lpstr>Gallery</vt:lpstr>
      <vt:lpstr>East of Scotland Partnership  Advanced Social Work Studies –Mental Health Officer Award  ADMISSIONS Information 2022-23   </vt:lpstr>
      <vt:lpstr>Plan</vt:lpstr>
      <vt:lpstr>Programme team</vt:lpstr>
      <vt:lpstr>Programme information: MHO Role and Knowledge </vt:lpstr>
      <vt:lpstr>Overview of Programme</vt:lpstr>
      <vt:lpstr>Overview of Courses </vt:lpstr>
      <vt:lpstr> MHO Award Standards </vt:lpstr>
      <vt:lpstr>Level 11 Study and modular learning outcomes</vt:lpstr>
      <vt:lpstr>Small Group discussion</vt:lpstr>
      <vt:lpstr>Induction Days</vt:lpstr>
      <vt:lpstr> Programme Dates  2022-23 </vt:lpstr>
      <vt:lpstr>Assessment on placement</vt:lpstr>
      <vt:lpstr>On line teaching and learning </vt:lpstr>
      <vt:lpstr>What is it?</vt:lpstr>
      <vt:lpstr>You will need:</vt:lpstr>
      <vt:lpstr>application process</vt:lpstr>
      <vt:lpstr>Supporting Academic essay</vt:lpstr>
      <vt:lpstr>Academic reference</vt:lpstr>
      <vt:lpstr>Payment of Fees - sponsorship</vt:lpstr>
      <vt:lpstr>Small Group discussion - Preparation</vt:lpstr>
      <vt:lpstr>Q &amp; A</vt:lpstr>
      <vt:lpstr>Useful resources</vt:lpstr>
      <vt:lpstr>….and some more</vt:lpstr>
      <vt:lpstr>Additional Resources</vt:lpstr>
      <vt:lpstr>Additional Resources</vt:lpstr>
      <vt:lpstr>Contacts</vt:lpstr>
      <vt:lpstr>Thank you</vt:lpstr>
    </vt:vector>
  </TitlesOfParts>
  <Company>Desktop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of Scotland Partnership MHO Award Information Event</dc:title>
  <dc:creator>v1lpotte</dc:creator>
  <cp:lastModifiedBy>MCCUSKER Pearse</cp:lastModifiedBy>
  <cp:revision>313</cp:revision>
  <dcterms:created xsi:type="dcterms:W3CDTF">2011-04-12T09:08:06Z</dcterms:created>
  <dcterms:modified xsi:type="dcterms:W3CDTF">2022-03-15T08:20:57Z</dcterms:modified>
</cp:coreProperties>
</file>