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handoutMasterIdLst>
    <p:handoutMasterId r:id="rId21"/>
  </p:handoutMasterIdLst>
  <p:sldIdLst>
    <p:sldId id="256" r:id="rId2"/>
    <p:sldId id="318" r:id="rId3"/>
    <p:sldId id="328" r:id="rId4"/>
    <p:sldId id="324" r:id="rId5"/>
    <p:sldId id="329" r:id="rId6"/>
    <p:sldId id="330" r:id="rId7"/>
    <p:sldId id="302" r:id="rId8"/>
    <p:sldId id="305" r:id="rId9"/>
    <p:sldId id="321" r:id="rId10"/>
    <p:sldId id="320" r:id="rId11"/>
    <p:sldId id="327" r:id="rId12"/>
    <p:sldId id="326" r:id="rId13"/>
    <p:sldId id="298" r:id="rId14"/>
    <p:sldId id="325" r:id="rId15"/>
    <p:sldId id="331" r:id="rId16"/>
    <p:sldId id="332" r:id="rId17"/>
    <p:sldId id="322" r:id="rId18"/>
    <p:sldId id="333" r:id="rId19"/>
  </p:sldIdLst>
  <p:sldSz cx="9144000" cy="6858000" type="screen4x3"/>
  <p:notesSz cx="6797675" cy="9928225"/>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7B"/>
    <a:srgbClr val="003B77"/>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154" autoAdjust="0"/>
  </p:normalViewPr>
  <p:slideViewPr>
    <p:cSldViewPr>
      <p:cViewPr>
        <p:scale>
          <a:sx n="81" d="100"/>
          <a:sy n="81" d="100"/>
        </p:scale>
        <p:origin x="1110" y="17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6" d="100"/>
          <a:sy n="76" d="100"/>
        </p:scale>
        <p:origin x="218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1.jpe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image" Target="../media/image12.jpg"/><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image" Target="../media/image12.jpg"/><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08FC5-F479-42C1-9085-E6D51FD81C5B}"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GB"/>
        </a:p>
      </dgm:t>
    </dgm:pt>
    <dgm:pt modelId="{DA1E7EAC-7728-4EBA-AAE7-F0B069BFCD17}">
      <dgm:prSet/>
      <dgm:spPr/>
      <dgm:t>
        <a:bodyPr/>
        <a:lstStyle/>
        <a:p>
          <a:pPr rtl="0"/>
          <a:endParaRPr lang="en-GB" dirty="0"/>
        </a:p>
      </dgm:t>
    </dgm:pt>
    <dgm:pt modelId="{0BBE87FA-E086-4685-8307-DA4A03FF6FEA}" type="parTrans" cxnId="{90B04C88-464F-44B4-A1C4-52A7C2D18070}">
      <dgm:prSet/>
      <dgm:spPr/>
      <dgm:t>
        <a:bodyPr/>
        <a:lstStyle/>
        <a:p>
          <a:endParaRPr lang="en-GB"/>
        </a:p>
      </dgm:t>
    </dgm:pt>
    <dgm:pt modelId="{94C82822-810C-4414-9B76-42D89D2FB9E9}" type="sibTrans" cxnId="{90B04C88-464F-44B4-A1C4-52A7C2D18070}">
      <dgm:prSet/>
      <dgm:spPr>
        <a:blipFill rotWithShape="1">
          <a:blip xmlns:r="http://schemas.openxmlformats.org/officeDocument/2006/relationships" r:embed="rId1"/>
          <a:stretch>
            <a:fillRect/>
          </a:stretch>
        </a:blipFill>
      </dgm:spPr>
      <dgm:t>
        <a:bodyPr/>
        <a:lstStyle/>
        <a:p>
          <a:endParaRPr lang="en-GB"/>
        </a:p>
      </dgm:t>
    </dgm:pt>
    <dgm:pt modelId="{EC70CEC6-E926-4E4F-AD97-71F2BA22C1C2}">
      <dgm:prSet custT="1"/>
      <dgm:spPr/>
      <dgm:t>
        <a:bodyPr/>
        <a:lstStyle/>
        <a:p>
          <a:pPr rtl="0"/>
          <a:r>
            <a:rPr lang="en-GB" sz="2000" dirty="0"/>
            <a:t>2700 phone numbers linked to 1200 groups </a:t>
          </a:r>
        </a:p>
      </dgm:t>
    </dgm:pt>
    <dgm:pt modelId="{327532B3-E6FA-4AC5-AE01-91DB2D0EA1CD}" type="parTrans" cxnId="{AD8F2984-51D0-4E09-BDB9-360A694A0C0C}">
      <dgm:prSet/>
      <dgm:spPr/>
      <dgm:t>
        <a:bodyPr/>
        <a:lstStyle/>
        <a:p>
          <a:endParaRPr lang="en-GB"/>
        </a:p>
      </dgm:t>
    </dgm:pt>
    <dgm:pt modelId="{44392C33-4B9B-402A-B035-64FEACDEBED6}" type="sibTrans" cxnId="{AD8F2984-51D0-4E09-BDB9-360A694A0C0C}">
      <dgm:prSet/>
      <dgm:spPr/>
      <dgm:t>
        <a:bodyPr/>
        <a:lstStyle/>
        <a:p>
          <a:endParaRPr lang="en-GB"/>
        </a:p>
      </dgm:t>
    </dgm:pt>
    <dgm:pt modelId="{F6669235-5DD3-43DD-AB4C-DD868502949C}">
      <dgm:prSet custT="1"/>
      <dgm:spPr/>
      <dgm:t>
        <a:bodyPr/>
        <a:lstStyle/>
        <a:p>
          <a:pPr rtl="0"/>
          <a:r>
            <a:rPr lang="en-GB" sz="2000" dirty="0"/>
            <a:t>Most originate from London, Liverpool and West Midlands</a:t>
          </a:r>
        </a:p>
      </dgm:t>
    </dgm:pt>
    <dgm:pt modelId="{69AB91F6-5C3E-4655-8FA1-05825DD2756F}" type="parTrans" cxnId="{333109D1-2FBB-43C2-864C-F42CA57D3B25}">
      <dgm:prSet/>
      <dgm:spPr/>
      <dgm:t>
        <a:bodyPr/>
        <a:lstStyle/>
        <a:p>
          <a:endParaRPr lang="en-GB"/>
        </a:p>
      </dgm:t>
    </dgm:pt>
    <dgm:pt modelId="{6D342CEF-0CF2-4866-A18A-8A7BE3E2560C}" type="sibTrans" cxnId="{333109D1-2FBB-43C2-864C-F42CA57D3B25}">
      <dgm:prSet/>
      <dgm:spPr/>
      <dgm:t>
        <a:bodyPr/>
        <a:lstStyle/>
        <a:p>
          <a:endParaRPr lang="en-GB"/>
        </a:p>
      </dgm:t>
    </dgm:pt>
    <dgm:pt modelId="{9FD06E78-4A48-41C1-AB50-C9706293E218}">
      <dgm:prSet custT="1"/>
      <dgm:spPr/>
      <dgm:t>
        <a:bodyPr/>
        <a:lstStyle/>
        <a:p>
          <a:pPr rtl="0"/>
          <a:r>
            <a:rPr lang="en-GB" sz="2000" dirty="0"/>
            <a:t>More than 30 other force areas in England and Wales have at least 1 group using County Lines Model </a:t>
          </a:r>
        </a:p>
      </dgm:t>
    </dgm:pt>
    <dgm:pt modelId="{C69073A0-5296-4032-AF71-3AC4B9580C00}" type="parTrans" cxnId="{855BE7C1-C87A-4925-81EB-26D42BC34327}">
      <dgm:prSet/>
      <dgm:spPr/>
      <dgm:t>
        <a:bodyPr/>
        <a:lstStyle/>
        <a:p>
          <a:endParaRPr lang="en-GB"/>
        </a:p>
      </dgm:t>
    </dgm:pt>
    <dgm:pt modelId="{094D6963-62ED-46BC-A8B8-1B28AC6B479F}" type="sibTrans" cxnId="{855BE7C1-C87A-4925-81EB-26D42BC34327}">
      <dgm:prSet/>
      <dgm:spPr/>
      <dgm:t>
        <a:bodyPr/>
        <a:lstStyle/>
        <a:p>
          <a:endParaRPr lang="en-GB"/>
        </a:p>
      </dgm:t>
    </dgm:pt>
    <dgm:pt modelId="{26443240-F365-4929-8311-DB7389EC8C9F}">
      <dgm:prSet custT="1"/>
      <dgm:spPr/>
      <dgm:t>
        <a:bodyPr/>
        <a:lstStyle/>
        <a:p>
          <a:pPr rtl="0"/>
          <a:r>
            <a:rPr lang="en-GB" sz="2000" dirty="0"/>
            <a:t>Social media increasingly used for recruitment and promotion</a:t>
          </a:r>
        </a:p>
      </dgm:t>
    </dgm:pt>
    <dgm:pt modelId="{2D225032-9D0B-491A-8F27-A6FBE91C1855}" type="parTrans" cxnId="{ADC3AA11-46BB-46AC-90CA-06EF9244D9F7}">
      <dgm:prSet/>
      <dgm:spPr/>
      <dgm:t>
        <a:bodyPr/>
        <a:lstStyle/>
        <a:p>
          <a:endParaRPr lang="en-GB"/>
        </a:p>
      </dgm:t>
    </dgm:pt>
    <dgm:pt modelId="{FBAABC92-02A5-4AA5-9F9C-62753F6F2DF5}" type="sibTrans" cxnId="{ADC3AA11-46BB-46AC-90CA-06EF9244D9F7}">
      <dgm:prSet/>
      <dgm:spPr/>
      <dgm:t>
        <a:bodyPr/>
        <a:lstStyle/>
        <a:p>
          <a:endParaRPr lang="en-GB"/>
        </a:p>
      </dgm:t>
    </dgm:pt>
    <dgm:pt modelId="{A1A55F51-C928-49B7-A4DF-A4449C3BD3AE}">
      <dgm:prSet custT="1"/>
      <dgm:spPr/>
      <dgm:t>
        <a:bodyPr/>
        <a:lstStyle/>
        <a:p>
          <a:pPr rtl="0"/>
          <a:r>
            <a:rPr lang="en-GB" sz="2000" dirty="0"/>
            <a:t>Exploitation of children and young people and vulnerable adults on the rise</a:t>
          </a:r>
        </a:p>
      </dgm:t>
    </dgm:pt>
    <dgm:pt modelId="{F52C04E8-1AF0-4D9F-B522-317633C12EA6}" type="parTrans" cxnId="{39BCDE00-24CE-4FB7-8270-93D5A98CB008}">
      <dgm:prSet/>
      <dgm:spPr/>
      <dgm:t>
        <a:bodyPr/>
        <a:lstStyle/>
        <a:p>
          <a:endParaRPr lang="en-GB"/>
        </a:p>
      </dgm:t>
    </dgm:pt>
    <dgm:pt modelId="{5C85CC21-03B9-4AD1-926D-4D7DD418168D}" type="sibTrans" cxnId="{39BCDE00-24CE-4FB7-8270-93D5A98CB008}">
      <dgm:prSet/>
      <dgm:spPr/>
      <dgm:t>
        <a:bodyPr/>
        <a:lstStyle/>
        <a:p>
          <a:endParaRPr lang="en-GB"/>
        </a:p>
      </dgm:t>
    </dgm:pt>
    <dgm:pt modelId="{18387D63-73AB-42A6-8DC9-E47D67126FE1}" type="pres">
      <dgm:prSet presAssocID="{FE108FC5-F479-42C1-9085-E6D51FD81C5B}" presName="Name0" presStyleCnt="0">
        <dgm:presLayoutVars>
          <dgm:dir/>
        </dgm:presLayoutVars>
      </dgm:prSet>
      <dgm:spPr/>
    </dgm:pt>
    <dgm:pt modelId="{5FEB8A5A-B0C7-44D8-98B5-99AB2CAD08D2}" type="pres">
      <dgm:prSet presAssocID="{94C82822-810C-4414-9B76-42D89D2FB9E9}" presName="picture_1" presStyleLbl="bgImgPlace1" presStyleIdx="0" presStyleCnt="1"/>
      <dgm:spPr/>
    </dgm:pt>
    <dgm:pt modelId="{457D029C-3530-4CE6-8BF5-F27D77EA441A}" type="pres">
      <dgm:prSet presAssocID="{DA1E7EAC-7728-4EBA-AAE7-F0B069BFCD17}" presName="text_1" presStyleLbl="node1" presStyleIdx="0" presStyleCnt="0">
        <dgm:presLayoutVars>
          <dgm:bulletEnabled val="1"/>
        </dgm:presLayoutVars>
      </dgm:prSet>
      <dgm:spPr/>
    </dgm:pt>
    <dgm:pt modelId="{FC65506D-1C0B-4838-B0BC-3F26432236B6}" type="pres">
      <dgm:prSet presAssocID="{FE108FC5-F479-42C1-9085-E6D51FD81C5B}" presName="linV" presStyleCnt="0"/>
      <dgm:spPr/>
    </dgm:pt>
    <dgm:pt modelId="{3C397D2E-696A-41C7-AEF0-417FB2E60286}" type="pres">
      <dgm:prSet presAssocID="{EC70CEC6-E926-4E4F-AD97-71F2BA22C1C2}" presName="pair" presStyleCnt="0"/>
      <dgm:spPr/>
    </dgm:pt>
    <dgm:pt modelId="{FD78E229-7E72-492C-9F03-C47EDEE7748D}" type="pres">
      <dgm:prSet presAssocID="{EC70CEC6-E926-4E4F-AD97-71F2BA22C1C2}" presName="spaceH" presStyleLbl="node1" presStyleIdx="0" presStyleCnt="0"/>
      <dgm:spPr/>
    </dgm:pt>
    <dgm:pt modelId="{1BD87D9A-C701-49C6-BA6F-2D519785AF32}" type="pres">
      <dgm:prSet presAssocID="{EC70CEC6-E926-4E4F-AD97-71F2BA22C1C2}" presName="desPictures" presStyleLbl="alignImgPlace1" presStyleIdx="0" presStyleCnt="5"/>
      <dgm:spPr>
        <a:solidFill>
          <a:srgbClr val="002060"/>
        </a:solidFill>
      </dgm:spPr>
    </dgm:pt>
    <dgm:pt modelId="{7E0DE0E9-B081-4251-98C7-16BFEFF30DB1}" type="pres">
      <dgm:prSet presAssocID="{EC70CEC6-E926-4E4F-AD97-71F2BA22C1C2}" presName="desTextWrapper" presStyleCnt="0"/>
      <dgm:spPr/>
    </dgm:pt>
    <dgm:pt modelId="{5E3F753E-D381-4C6C-ABB3-C73564F13DA4}" type="pres">
      <dgm:prSet presAssocID="{EC70CEC6-E926-4E4F-AD97-71F2BA22C1C2}" presName="desText" presStyleLbl="revTx" presStyleIdx="0" presStyleCnt="5">
        <dgm:presLayoutVars>
          <dgm:bulletEnabled val="1"/>
        </dgm:presLayoutVars>
      </dgm:prSet>
      <dgm:spPr/>
    </dgm:pt>
    <dgm:pt modelId="{5B5420EE-8509-4441-9C5E-3AFDD15B1F01}" type="pres">
      <dgm:prSet presAssocID="{44392C33-4B9B-402A-B035-64FEACDEBED6}" presName="spaceV" presStyleCnt="0"/>
      <dgm:spPr/>
    </dgm:pt>
    <dgm:pt modelId="{A3CD37E8-A025-49BE-BDD2-CDD64E8DD81F}" type="pres">
      <dgm:prSet presAssocID="{F6669235-5DD3-43DD-AB4C-DD868502949C}" presName="pair" presStyleCnt="0"/>
      <dgm:spPr/>
    </dgm:pt>
    <dgm:pt modelId="{4359FABB-9C3B-4318-B541-77F54FC5FC81}" type="pres">
      <dgm:prSet presAssocID="{F6669235-5DD3-43DD-AB4C-DD868502949C}" presName="spaceH" presStyleLbl="node1" presStyleIdx="0" presStyleCnt="0"/>
      <dgm:spPr/>
    </dgm:pt>
    <dgm:pt modelId="{B0211523-C15F-43A9-ADFA-1FFFAA0D11FF}" type="pres">
      <dgm:prSet presAssocID="{F6669235-5DD3-43DD-AB4C-DD868502949C}" presName="desPictures" presStyleLbl="alignImgPlace1" presStyleIdx="1" presStyleCnt="5"/>
      <dgm:spPr>
        <a:solidFill>
          <a:srgbClr val="002060"/>
        </a:solidFill>
      </dgm:spPr>
    </dgm:pt>
    <dgm:pt modelId="{F68206CE-15B8-43BB-9E04-EE334B245CB0}" type="pres">
      <dgm:prSet presAssocID="{F6669235-5DD3-43DD-AB4C-DD868502949C}" presName="desTextWrapper" presStyleCnt="0"/>
      <dgm:spPr/>
    </dgm:pt>
    <dgm:pt modelId="{9A14BA8C-67CE-4DFE-B7BC-FEC29876160F}" type="pres">
      <dgm:prSet presAssocID="{F6669235-5DD3-43DD-AB4C-DD868502949C}" presName="desText" presStyleLbl="revTx" presStyleIdx="1" presStyleCnt="5">
        <dgm:presLayoutVars>
          <dgm:bulletEnabled val="1"/>
        </dgm:presLayoutVars>
      </dgm:prSet>
      <dgm:spPr/>
    </dgm:pt>
    <dgm:pt modelId="{1414D3A7-68F3-4370-B69C-503D25703AD0}" type="pres">
      <dgm:prSet presAssocID="{6D342CEF-0CF2-4866-A18A-8A7BE3E2560C}" presName="spaceV" presStyleCnt="0"/>
      <dgm:spPr/>
    </dgm:pt>
    <dgm:pt modelId="{80305F3D-DF71-42A6-BEDF-D8BE31FA274D}" type="pres">
      <dgm:prSet presAssocID="{9FD06E78-4A48-41C1-AB50-C9706293E218}" presName="pair" presStyleCnt="0"/>
      <dgm:spPr/>
    </dgm:pt>
    <dgm:pt modelId="{C3E3244A-1700-4494-843B-EB5B6FC9268D}" type="pres">
      <dgm:prSet presAssocID="{9FD06E78-4A48-41C1-AB50-C9706293E218}" presName="spaceH" presStyleLbl="node1" presStyleIdx="0" presStyleCnt="0"/>
      <dgm:spPr/>
    </dgm:pt>
    <dgm:pt modelId="{5CA91F95-1229-45AC-A002-432F3F085BCF}" type="pres">
      <dgm:prSet presAssocID="{9FD06E78-4A48-41C1-AB50-C9706293E218}" presName="desPictures" presStyleLbl="alignImgPlace1" presStyleIdx="2" presStyleCnt="5"/>
      <dgm:spPr>
        <a:solidFill>
          <a:srgbClr val="003B77"/>
        </a:solidFill>
      </dgm:spPr>
    </dgm:pt>
    <dgm:pt modelId="{AA656B91-DFCE-4A50-A7B1-83470832E3A3}" type="pres">
      <dgm:prSet presAssocID="{9FD06E78-4A48-41C1-AB50-C9706293E218}" presName="desTextWrapper" presStyleCnt="0"/>
      <dgm:spPr/>
    </dgm:pt>
    <dgm:pt modelId="{91C27B57-05BA-4111-8F65-51E80E156F7D}" type="pres">
      <dgm:prSet presAssocID="{9FD06E78-4A48-41C1-AB50-C9706293E218}" presName="desText" presStyleLbl="revTx" presStyleIdx="2" presStyleCnt="5">
        <dgm:presLayoutVars>
          <dgm:bulletEnabled val="1"/>
        </dgm:presLayoutVars>
      </dgm:prSet>
      <dgm:spPr/>
    </dgm:pt>
    <dgm:pt modelId="{263431DE-AF2C-44C6-9CC4-16F1254C96E8}" type="pres">
      <dgm:prSet presAssocID="{094D6963-62ED-46BC-A8B8-1B28AC6B479F}" presName="spaceV" presStyleCnt="0"/>
      <dgm:spPr/>
    </dgm:pt>
    <dgm:pt modelId="{0479FAE7-6687-41BF-9BB0-7AD8E0F15EDA}" type="pres">
      <dgm:prSet presAssocID="{26443240-F365-4929-8311-DB7389EC8C9F}" presName="pair" presStyleCnt="0"/>
      <dgm:spPr/>
    </dgm:pt>
    <dgm:pt modelId="{A460380A-4E18-4B17-9B38-130A5823ECEA}" type="pres">
      <dgm:prSet presAssocID="{26443240-F365-4929-8311-DB7389EC8C9F}" presName="spaceH" presStyleLbl="node1" presStyleIdx="0" presStyleCnt="0"/>
      <dgm:spPr/>
    </dgm:pt>
    <dgm:pt modelId="{150F3764-4ADC-42B6-A81C-99AB07AFA424}" type="pres">
      <dgm:prSet presAssocID="{26443240-F365-4929-8311-DB7389EC8C9F}" presName="desPictures" presStyleLbl="alignImgPlace1" presStyleIdx="3" presStyleCnt="5"/>
      <dgm:spPr>
        <a:solidFill>
          <a:srgbClr val="003B77"/>
        </a:solidFill>
      </dgm:spPr>
    </dgm:pt>
    <dgm:pt modelId="{779222A1-17BD-4F5A-839A-A688FBAFD034}" type="pres">
      <dgm:prSet presAssocID="{26443240-F365-4929-8311-DB7389EC8C9F}" presName="desTextWrapper" presStyleCnt="0"/>
      <dgm:spPr/>
    </dgm:pt>
    <dgm:pt modelId="{9F01DFE2-FD40-49DE-9A25-44C2043FFC2E}" type="pres">
      <dgm:prSet presAssocID="{26443240-F365-4929-8311-DB7389EC8C9F}" presName="desText" presStyleLbl="revTx" presStyleIdx="3" presStyleCnt="5">
        <dgm:presLayoutVars>
          <dgm:bulletEnabled val="1"/>
        </dgm:presLayoutVars>
      </dgm:prSet>
      <dgm:spPr/>
    </dgm:pt>
    <dgm:pt modelId="{D967064D-8A40-4711-9738-725224D4F0FC}" type="pres">
      <dgm:prSet presAssocID="{FBAABC92-02A5-4AA5-9F9C-62753F6F2DF5}" presName="spaceV" presStyleCnt="0"/>
      <dgm:spPr/>
    </dgm:pt>
    <dgm:pt modelId="{50559EC7-37F8-485A-A81F-45023D70CD59}" type="pres">
      <dgm:prSet presAssocID="{A1A55F51-C928-49B7-A4DF-A4449C3BD3AE}" presName="pair" presStyleCnt="0"/>
      <dgm:spPr/>
    </dgm:pt>
    <dgm:pt modelId="{BF5BE1CA-7D69-41A8-9D3A-8651A6B3F23C}" type="pres">
      <dgm:prSet presAssocID="{A1A55F51-C928-49B7-A4DF-A4449C3BD3AE}" presName="spaceH" presStyleLbl="node1" presStyleIdx="0" presStyleCnt="0"/>
      <dgm:spPr/>
    </dgm:pt>
    <dgm:pt modelId="{EF736247-17F0-4C17-A03B-714BA2FE0249}" type="pres">
      <dgm:prSet presAssocID="{A1A55F51-C928-49B7-A4DF-A4449C3BD3AE}" presName="desPictures" presStyleLbl="alignImgPlace1" presStyleIdx="4" presStyleCnt="5"/>
      <dgm:spPr>
        <a:solidFill>
          <a:srgbClr val="003C7B"/>
        </a:solidFill>
      </dgm:spPr>
    </dgm:pt>
    <dgm:pt modelId="{2101692C-8C7F-47F3-B215-92E48F6120C5}" type="pres">
      <dgm:prSet presAssocID="{A1A55F51-C928-49B7-A4DF-A4449C3BD3AE}" presName="desTextWrapper" presStyleCnt="0"/>
      <dgm:spPr/>
    </dgm:pt>
    <dgm:pt modelId="{C996E72A-6A7E-4C10-B443-802AEC4D6A5B}" type="pres">
      <dgm:prSet presAssocID="{A1A55F51-C928-49B7-A4DF-A4449C3BD3AE}" presName="desText" presStyleLbl="revTx" presStyleIdx="4" presStyleCnt="5">
        <dgm:presLayoutVars>
          <dgm:bulletEnabled val="1"/>
        </dgm:presLayoutVars>
      </dgm:prSet>
      <dgm:spPr/>
    </dgm:pt>
    <dgm:pt modelId="{A0F41B75-8109-41C9-92E1-44B86488E135}" type="pres">
      <dgm:prSet presAssocID="{FE108FC5-F479-42C1-9085-E6D51FD81C5B}" presName="maxNode" presStyleCnt="0"/>
      <dgm:spPr/>
    </dgm:pt>
    <dgm:pt modelId="{38F47BE9-0282-4FF6-A2CC-B5190F1B8525}" type="pres">
      <dgm:prSet presAssocID="{FE108FC5-F479-42C1-9085-E6D51FD81C5B}" presName="Name33" presStyleCnt="0"/>
      <dgm:spPr/>
    </dgm:pt>
  </dgm:ptLst>
  <dgm:cxnLst>
    <dgm:cxn modelId="{39BCDE00-24CE-4FB7-8270-93D5A98CB008}" srcId="{FE108FC5-F479-42C1-9085-E6D51FD81C5B}" destId="{A1A55F51-C928-49B7-A4DF-A4449C3BD3AE}" srcOrd="5" destOrd="0" parTransId="{F52C04E8-1AF0-4D9F-B522-317633C12EA6}" sibTransId="{5C85CC21-03B9-4AD1-926D-4D7DD418168D}"/>
    <dgm:cxn modelId="{59482605-6697-4689-9190-640E2704A132}" type="presOf" srcId="{26443240-F365-4929-8311-DB7389EC8C9F}" destId="{9F01DFE2-FD40-49DE-9A25-44C2043FFC2E}" srcOrd="0" destOrd="0" presId="urn:microsoft.com/office/officeart/2008/layout/AccentedPicture"/>
    <dgm:cxn modelId="{ADC3AA11-46BB-46AC-90CA-06EF9244D9F7}" srcId="{FE108FC5-F479-42C1-9085-E6D51FD81C5B}" destId="{26443240-F365-4929-8311-DB7389EC8C9F}" srcOrd="4" destOrd="0" parTransId="{2D225032-9D0B-491A-8F27-A6FBE91C1855}" sibTransId="{FBAABC92-02A5-4AA5-9F9C-62753F6F2DF5}"/>
    <dgm:cxn modelId="{C45F2E29-A6A3-4FC2-A7F2-DCAFFA204521}" type="presOf" srcId="{F6669235-5DD3-43DD-AB4C-DD868502949C}" destId="{9A14BA8C-67CE-4DFE-B7BC-FEC29876160F}" srcOrd="0" destOrd="0" presId="urn:microsoft.com/office/officeart/2008/layout/AccentedPicture"/>
    <dgm:cxn modelId="{FEA7F32F-D75F-4317-B460-41D69FD04849}" type="presOf" srcId="{94C82822-810C-4414-9B76-42D89D2FB9E9}" destId="{5FEB8A5A-B0C7-44D8-98B5-99AB2CAD08D2}" srcOrd="0" destOrd="0" presId="urn:microsoft.com/office/officeart/2008/layout/AccentedPicture"/>
    <dgm:cxn modelId="{15C9114B-ABF6-472B-8030-A5620AC61182}" type="presOf" srcId="{EC70CEC6-E926-4E4F-AD97-71F2BA22C1C2}" destId="{5E3F753E-D381-4C6C-ABB3-C73564F13DA4}" srcOrd="0" destOrd="0" presId="urn:microsoft.com/office/officeart/2008/layout/AccentedPicture"/>
    <dgm:cxn modelId="{AD8F2984-51D0-4E09-BDB9-360A694A0C0C}" srcId="{FE108FC5-F479-42C1-9085-E6D51FD81C5B}" destId="{EC70CEC6-E926-4E4F-AD97-71F2BA22C1C2}" srcOrd="1" destOrd="0" parTransId="{327532B3-E6FA-4AC5-AE01-91DB2D0EA1CD}" sibTransId="{44392C33-4B9B-402A-B035-64FEACDEBED6}"/>
    <dgm:cxn modelId="{90B04C88-464F-44B4-A1C4-52A7C2D18070}" srcId="{FE108FC5-F479-42C1-9085-E6D51FD81C5B}" destId="{DA1E7EAC-7728-4EBA-AAE7-F0B069BFCD17}" srcOrd="0" destOrd="0" parTransId="{0BBE87FA-E086-4685-8307-DA4A03FF6FEA}" sibTransId="{94C82822-810C-4414-9B76-42D89D2FB9E9}"/>
    <dgm:cxn modelId="{3E89F9AB-BB13-4EAB-8BD4-5E35C165EACF}" type="presOf" srcId="{FE108FC5-F479-42C1-9085-E6D51FD81C5B}" destId="{18387D63-73AB-42A6-8DC9-E47D67126FE1}" srcOrd="0" destOrd="0" presId="urn:microsoft.com/office/officeart/2008/layout/AccentedPicture"/>
    <dgm:cxn modelId="{855BE7C1-C87A-4925-81EB-26D42BC34327}" srcId="{FE108FC5-F479-42C1-9085-E6D51FD81C5B}" destId="{9FD06E78-4A48-41C1-AB50-C9706293E218}" srcOrd="3" destOrd="0" parTransId="{C69073A0-5296-4032-AF71-3AC4B9580C00}" sibTransId="{094D6963-62ED-46BC-A8B8-1B28AC6B479F}"/>
    <dgm:cxn modelId="{4B0F5BCD-E741-419D-98EF-C0D6DF33BB0F}" type="presOf" srcId="{A1A55F51-C928-49B7-A4DF-A4449C3BD3AE}" destId="{C996E72A-6A7E-4C10-B443-802AEC4D6A5B}" srcOrd="0" destOrd="0" presId="urn:microsoft.com/office/officeart/2008/layout/AccentedPicture"/>
    <dgm:cxn modelId="{333109D1-2FBB-43C2-864C-F42CA57D3B25}" srcId="{FE108FC5-F479-42C1-9085-E6D51FD81C5B}" destId="{F6669235-5DD3-43DD-AB4C-DD868502949C}" srcOrd="2" destOrd="0" parTransId="{69AB91F6-5C3E-4655-8FA1-05825DD2756F}" sibTransId="{6D342CEF-0CF2-4866-A18A-8A7BE3E2560C}"/>
    <dgm:cxn modelId="{36E611DB-3975-43EB-AC10-9D187648B578}" type="presOf" srcId="{DA1E7EAC-7728-4EBA-AAE7-F0B069BFCD17}" destId="{457D029C-3530-4CE6-8BF5-F27D77EA441A}" srcOrd="0" destOrd="0" presId="urn:microsoft.com/office/officeart/2008/layout/AccentedPicture"/>
    <dgm:cxn modelId="{16DF7FF4-F752-4BC1-B539-6E36C0DB91ED}" type="presOf" srcId="{9FD06E78-4A48-41C1-AB50-C9706293E218}" destId="{91C27B57-05BA-4111-8F65-51E80E156F7D}" srcOrd="0" destOrd="0" presId="urn:microsoft.com/office/officeart/2008/layout/AccentedPicture"/>
    <dgm:cxn modelId="{F77D83FE-A7BF-4BE4-8BD1-ECBA1C90345B}" type="presParOf" srcId="{18387D63-73AB-42A6-8DC9-E47D67126FE1}" destId="{5FEB8A5A-B0C7-44D8-98B5-99AB2CAD08D2}" srcOrd="0" destOrd="0" presId="urn:microsoft.com/office/officeart/2008/layout/AccentedPicture"/>
    <dgm:cxn modelId="{1D11B087-B2D4-43A5-B348-4F3292B1F4FC}" type="presParOf" srcId="{18387D63-73AB-42A6-8DC9-E47D67126FE1}" destId="{457D029C-3530-4CE6-8BF5-F27D77EA441A}" srcOrd="1" destOrd="0" presId="urn:microsoft.com/office/officeart/2008/layout/AccentedPicture"/>
    <dgm:cxn modelId="{9BED7AB7-2DD1-4E13-88A1-438F136A9BB3}" type="presParOf" srcId="{18387D63-73AB-42A6-8DC9-E47D67126FE1}" destId="{FC65506D-1C0B-4838-B0BC-3F26432236B6}" srcOrd="2" destOrd="0" presId="urn:microsoft.com/office/officeart/2008/layout/AccentedPicture"/>
    <dgm:cxn modelId="{854563B9-31F3-4DE5-82A5-E357E0DE2315}" type="presParOf" srcId="{FC65506D-1C0B-4838-B0BC-3F26432236B6}" destId="{3C397D2E-696A-41C7-AEF0-417FB2E60286}" srcOrd="0" destOrd="0" presId="urn:microsoft.com/office/officeart/2008/layout/AccentedPicture"/>
    <dgm:cxn modelId="{316C9C8C-82FE-46A8-9122-A5C20C2F0BAA}" type="presParOf" srcId="{3C397D2E-696A-41C7-AEF0-417FB2E60286}" destId="{FD78E229-7E72-492C-9F03-C47EDEE7748D}" srcOrd="0" destOrd="0" presId="urn:microsoft.com/office/officeart/2008/layout/AccentedPicture"/>
    <dgm:cxn modelId="{97DF4260-1C95-449F-8BB6-0AEF56E5A2E7}" type="presParOf" srcId="{3C397D2E-696A-41C7-AEF0-417FB2E60286}" destId="{1BD87D9A-C701-49C6-BA6F-2D519785AF32}" srcOrd="1" destOrd="0" presId="urn:microsoft.com/office/officeart/2008/layout/AccentedPicture"/>
    <dgm:cxn modelId="{FE228606-21CC-4F4B-8CF9-ACDFA250D915}" type="presParOf" srcId="{3C397D2E-696A-41C7-AEF0-417FB2E60286}" destId="{7E0DE0E9-B081-4251-98C7-16BFEFF30DB1}" srcOrd="2" destOrd="0" presId="urn:microsoft.com/office/officeart/2008/layout/AccentedPicture"/>
    <dgm:cxn modelId="{CA4C9DD5-7EF3-4240-AF9D-0524589A001A}" type="presParOf" srcId="{7E0DE0E9-B081-4251-98C7-16BFEFF30DB1}" destId="{5E3F753E-D381-4C6C-ABB3-C73564F13DA4}" srcOrd="0" destOrd="0" presId="urn:microsoft.com/office/officeart/2008/layout/AccentedPicture"/>
    <dgm:cxn modelId="{3B1EE5DB-D4D8-46CA-9A43-908DAA68D056}" type="presParOf" srcId="{FC65506D-1C0B-4838-B0BC-3F26432236B6}" destId="{5B5420EE-8509-4441-9C5E-3AFDD15B1F01}" srcOrd="1" destOrd="0" presId="urn:microsoft.com/office/officeart/2008/layout/AccentedPicture"/>
    <dgm:cxn modelId="{B843D82F-4272-4289-BDF9-9477711AA395}" type="presParOf" srcId="{FC65506D-1C0B-4838-B0BC-3F26432236B6}" destId="{A3CD37E8-A025-49BE-BDD2-CDD64E8DD81F}" srcOrd="2" destOrd="0" presId="urn:microsoft.com/office/officeart/2008/layout/AccentedPicture"/>
    <dgm:cxn modelId="{6CCB313C-3F2E-490A-A971-945834EAC432}" type="presParOf" srcId="{A3CD37E8-A025-49BE-BDD2-CDD64E8DD81F}" destId="{4359FABB-9C3B-4318-B541-77F54FC5FC81}" srcOrd="0" destOrd="0" presId="urn:microsoft.com/office/officeart/2008/layout/AccentedPicture"/>
    <dgm:cxn modelId="{7F329363-03BB-496E-AE2E-37B56277DC0D}" type="presParOf" srcId="{A3CD37E8-A025-49BE-BDD2-CDD64E8DD81F}" destId="{B0211523-C15F-43A9-ADFA-1FFFAA0D11FF}" srcOrd="1" destOrd="0" presId="urn:microsoft.com/office/officeart/2008/layout/AccentedPicture"/>
    <dgm:cxn modelId="{D401CD5E-2DB8-4D2C-9CCE-7062F6E66D46}" type="presParOf" srcId="{A3CD37E8-A025-49BE-BDD2-CDD64E8DD81F}" destId="{F68206CE-15B8-43BB-9E04-EE334B245CB0}" srcOrd="2" destOrd="0" presId="urn:microsoft.com/office/officeart/2008/layout/AccentedPicture"/>
    <dgm:cxn modelId="{922DA6FF-8402-467B-AE02-00DE16270307}" type="presParOf" srcId="{F68206CE-15B8-43BB-9E04-EE334B245CB0}" destId="{9A14BA8C-67CE-4DFE-B7BC-FEC29876160F}" srcOrd="0" destOrd="0" presId="urn:microsoft.com/office/officeart/2008/layout/AccentedPicture"/>
    <dgm:cxn modelId="{EE7D09BB-7A9D-4F97-8B49-B7E1BC588C8D}" type="presParOf" srcId="{FC65506D-1C0B-4838-B0BC-3F26432236B6}" destId="{1414D3A7-68F3-4370-B69C-503D25703AD0}" srcOrd="3" destOrd="0" presId="urn:microsoft.com/office/officeart/2008/layout/AccentedPicture"/>
    <dgm:cxn modelId="{EAA1D3C5-C7CB-4FBA-9036-5234F99DAF11}" type="presParOf" srcId="{FC65506D-1C0B-4838-B0BC-3F26432236B6}" destId="{80305F3D-DF71-42A6-BEDF-D8BE31FA274D}" srcOrd="4" destOrd="0" presId="urn:microsoft.com/office/officeart/2008/layout/AccentedPicture"/>
    <dgm:cxn modelId="{51B24BDB-C845-4E5F-8322-4B0B060FFBD8}" type="presParOf" srcId="{80305F3D-DF71-42A6-BEDF-D8BE31FA274D}" destId="{C3E3244A-1700-4494-843B-EB5B6FC9268D}" srcOrd="0" destOrd="0" presId="urn:microsoft.com/office/officeart/2008/layout/AccentedPicture"/>
    <dgm:cxn modelId="{8E119EC9-3B16-4DBB-9A4D-679B9402DD2D}" type="presParOf" srcId="{80305F3D-DF71-42A6-BEDF-D8BE31FA274D}" destId="{5CA91F95-1229-45AC-A002-432F3F085BCF}" srcOrd="1" destOrd="0" presId="urn:microsoft.com/office/officeart/2008/layout/AccentedPicture"/>
    <dgm:cxn modelId="{ECDDF30B-4D56-47DF-80D8-D22AC6543A5D}" type="presParOf" srcId="{80305F3D-DF71-42A6-BEDF-D8BE31FA274D}" destId="{AA656B91-DFCE-4A50-A7B1-83470832E3A3}" srcOrd="2" destOrd="0" presId="urn:microsoft.com/office/officeart/2008/layout/AccentedPicture"/>
    <dgm:cxn modelId="{0707F283-466D-4F5B-850F-28DF250F51C4}" type="presParOf" srcId="{AA656B91-DFCE-4A50-A7B1-83470832E3A3}" destId="{91C27B57-05BA-4111-8F65-51E80E156F7D}" srcOrd="0" destOrd="0" presId="urn:microsoft.com/office/officeart/2008/layout/AccentedPicture"/>
    <dgm:cxn modelId="{E38DAEF1-09ED-4B63-80B6-5C26D3F38B8C}" type="presParOf" srcId="{FC65506D-1C0B-4838-B0BC-3F26432236B6}" destId="{263431DE-AF2C-44C6-9CC4-16F1254C96E8}" srcOrd="5" destOrd="0" presId="urn:microsoft.com/office/officeart/2008/layout/AccentedPicture"/>
    <dgm:cxn modelId="{6347B208-E64A-4D9A-8176-7299523DD558}" type="presParOf" srcId="{FC65506D-1C0B-4838-B0BC-3F26432236B6}" destId="{0479FAE7-6687-41BF-9BB0-7AD8E0F15EDA}" srcOrd="6" destOrd="0" presId="urn:microsoft.com/office/officeart/2008/layout/AccentedPicture"/>
    <dgm:cxn modelId="{42A7E756-678E-4D63-BC06-65C022C89479}" type="presParOf" srcId="{0479FAE7-6687-41BF-9BB0-7AD8E0F15EDA}" destId="{A460380A-4E18-4B17-9B38-130A5823ECEA}" srcOrd="0" destOrd="0" presId="urn:microsoft.com/office/officeart/2008/layout/AccentedPicture"/>
    <dgm:cxn modelId="{70CFA3C1-04D0-4922-8B58-72D279531807}" type="presParOf" srcId="{0479FAE7-6687-41BF-9BB0-7AD8E0F15EDA}" destId="{150F3764-4ADC-42B6-A81C-99AB07AFA424}" srcOrd="1" destOrd="0" presId="urn:microsoft.com/office/officeart/2008/layout/AccentedPicture"/>
    <dgm:cxn modelId="{25FF5BEE-C95F-4394-B483-80B17C5448B5}" type="presParOf" srcId="{0479FAE7-6687-41BF-9BB0-7AD8E0F15EDA}" destId="{779222A1-17BD-4F5A-839A-A688FBAFD034}" srcOrd="2" destOrd="0" presId="urn:microsoft.com/office/officeart/2008/layout/AccentedPicture"/>
    <dgm:cxn modelId="{9A8583B5-8F32-4018-B874-19947CF269A4}" type="presParOf" srcId="{779222A1-17BD-4F5A-839A-A688FBAFD034}" destId="{9F01DFE2-FD40-49DE-9A25-44C2043FFC2E}" srcOrd="0" destOrd="0" presId="urn:microsoft.com/office/officeart/2008/layout/AccentedPicture"/>
    <dgm:cxn modelId="{10939851-29EC-4608-9F77-AF403F6C50E3}" type="presParOf" srcId="{FC65506D-1C0B-4838-B0BC-3F26432236B6}" destId="{D967064D-8A40-4711-9738-725224D4F0FC}" srcOrd="7" destOrd="0" presId="urn:microsoft.com/office/officeart/2008/layout/AccentedPicture"/>
    <dgm:cxn modelId="{1F8E57CE-1A27-46F2-9F5B-188C62BE0746}" type="presParOf" srcId="{FC65506D-1C0B-4838-B0BC-3F26432236B6}" destId="{50559EC7-37F8-485A-A81F-45023D70CD59}" srcOrd="8" destOrd="0" presId="urn:microsoft.com/office/officeart/2008/layout/AccentedPicture"/>
    <dgm:cxn modelId="{B8D5B941-B16D-46B8-B284-4015E47D6F85}" type="presParOf" srcId="{50559EC7-37F8-485A-A81F-45023D70CD59}" destId="{BF5BE1CA-7D69-41A8-9D3A-8651A6B3F23C}" srcOrd="0" destOrd="0" presId="urn:microsoft.com/office/officeart/2008/layout/AccentedPicture"/>
    <dgm:cxn modelId="{5B455DB4-255C-45BC-A4A1-78D8577EC971}" type="presParOf" srcId="{50559EC7-37F8-485A-A81F-45023D70CD59}" destId="{EF736247-17F0-4C17-A03B-714BA2FE0249}" srcOrd="1" destOrd="0" presId="urn:microsoft.com/office/officeart/2008/layout/AccentedPicture"/>
    <dgm:cxn modelId="{F2337F38-B722-44AE-A82E-99D2184FBD3C}" type="presParOf" srcId="{50559EC7-37F8-485A-A81F-45023D70CD59}" destId="{2101692C-8C7F-47F3-B215-92E48F6120C5}" srcOrd="2" destOrd="0" presId="urn:microsoft.com/office/officeart/2008/layout/AccentedPicture"/>
    <dgm:cxn modelId="{E0565BDE-87F3-4FEA-B019-FF4EF3CDE22E}" type="presParOf" srcId="{2101692C-8C7F-47F3-B215-92E48F6120C5}" destId="{C996E72A-6A7E-4C10-B443-802AEC4D6A5B}" srcOrd="0" destOrd="0" presId="urn:microsoft.com/office/officeart/2008/layout/AccentedPicture"/>
    <dgm:cxn modelId="{8BA4BE1B-FCA2-42D1-A211-5F2C977914A0}" type="presParOf" srcId="{18387D63-73AB-42A6-8DC9-E47D67126FE1}" destId="{A0F41B75-8109-41C9-92E1-44B86488E135}" srcOrd="3" destOrd="0" presId="urn:microsoft.com/office/officeart/2008/layout/AccentedPicture"/>
    <dgm:cxn modelId="{A433368D-EB97-4537-B475-79777D4C9486}" type="presParOf" srcId="{A0F41B75-8109-41C9-92E1-44B86488E135}" destId="{38F47BE9-0282-4FF6-A2CC-B5190F1B8525}"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3E1BDE-A9AD-4A53-8066-BC682CFB571F}" type="doc">
      <dgm:prSet loTypeId="urn:microsoft.com/office/officeart/2005/8/layout/vList3" loCatId="list" qsTypeId="urn:microsoft.com/office/officeart/2005/8/quickstyle/simple1" qsCatId="simple" csTypeId="urn:microsoft.com/office/officeart/2005/8/colors/accent1_2" csCatId="accent1" phldr="1"/>
      <dgm:spPr/>
    </dgm:pt>
    <dgm:pt modelId="{8148422B-BC5D-462D-B5E2-8E0355DCEAC4}">
      <dgm:prSet phldrT="[Text]"/>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dgm:spPr>
      <dgm:t>
        <a:bodyPr/>
        <a:lstStyle/>
        <a:p>
          <a:r>
            <a:rPr lang="en-GB" dirty="0" err="1"/>
            <a:t>Approx</a:t>
          </a:r>
          <a:r>
            <a:rPr lang="en-GB" dirty="0"/>
            <a:t> 29 county lines groups</a:t>
          </a:r>
        </a:p>
      </dgm:t>
    </dgm:pt>
    <dgm:pt modelId="{769CA405-11BB-4093-A04F-1483EB219AD5}" type="parTrans" cxnId="{E207B0AE-015B-46AF-AFB1-5C4C61799F9F}">
      <dgm:prSet/>
      <dgm:spPr/>
      <dgm:t>
        <a:bodyPr/>
        <a:lstStyle/>
        <a:p>
          <a:endParaRPr lang="en-GB"/>
        </a:p>
      </dgm:t>
    </dgm:pt>
    <dgm:pt modelId="{5CFB4D3B-7409-4EA3-8F06-02C2280B5BB0}" type="sibTrans" cxnId="{E207B0AE-015B-46AF-AFB1-5C4C61799F9F}">
      <dgm:prSet/>
      <dgm:spPr/>
      <dgm:t>
        <a:bodyPr/>
        <a:lstStyle/>
        <a:p>
          <a:endParaRPr lang="en-GB"/>
        </a:p>
      </dgm:t>
    </dgm:pt>
    <dgm:pt modelId="{16E098A8-D05E-4272-BE49-105778B61160}">
      <dgm:prSet phldrT="[Text]"/>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dgm:spPr>
      <dgm:t>
        <a:bodyPr/>
        <a:lstStyle/>
        <a:p>
          <a:r>
            <a:rPr lang="en-GB" dirty="0"/>
            <a:t>8/13 local policing divisions impacted</a:t>
          </a:r>
        </a:p>
      </dgm:t>
    </dgm:pt>
    <dgm:pt modelId="{25E8E3E2-B5C3-4D8D-AC3C-02FD5AA02F61}" type="parTrans" cxnId="{31F04BEB-4482-45EA-87B0-0CE4FAA1E3D8}">
      <dgm:prSet/>
      <dgm:spPr/>
      <dgm:t>
        <a:bodyPr/>
        <a:lstStyle/>
        <a:p>
          <a:endParaRPr lang="en-GB"/>
        </a:p>
      </dgm:t>
    </dgm:pt>
    <dgm:pt modelId="{670FF9BA-6F16-4136-B69D-B1C6C8041545}" type="sibTrans" cxnId="{31F04BEB-4482-45EA-87B0-0CE4FAA1E3D8}">
      <dgm:prSet/>
      <dgm:spPr/>
      <dgm:t>
        <a:bodyPr/>
        <a:lstStyle/>
        <a:p>
          <a:endParaRPr lang="en-GB"/>
        </a:p>
      </dgm:t>
    </dgm:pt>
    <dgm:pt modelId="{C2FAA73F-7E3C-48E7-A17B-ABC4CFE3F22C}">
      <dgm:prSet phldrT="[Text]"/>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dgm:spPr>
      <dgm:t>
        <a:bodyPr/>
        <a:lstStyle/>
        <a:p>
          <a:r>
            <a:rPr lang="en-GB" dirty="0"/>
            <a:t>Most activity in North East Division</a:t>
          </a:r>
        </a:p>
      </dgm:t>
    </dgm:pt>
    <dgm:pt modelId="{8AE9574A-4811-4742-AF89-7EBB9C02C2A0}" type="parTrans" cxnId="{2CCA5FCC-CDE8-463A-8906-B9FD6425CDAD}">
      <dgm:prSet/>
      <dgm:spPr/>
      <dgm:t>
        <a:bodyPr/>
        <a:lstStyle/>
        <a:p>
          <a:endParaRPr lang="en-GB"/>
        </a:p>
      </dgm:t>
    </dgm:pt>
    <dgm:pt modelId="{C84D8CBC-A658-4B74-9662-B0D38970D481}" type="sibTrans" cxnId="{2CCA5FCC-CDE8-463A-8906-B9FD6425CDAD}">
      <dgm:prSet/>
      <dgm:spPr/>
      <dgm:t>
        <a:bodyPr/>
        <a:lstStyle/>
        <a:p>
          <a:endParaRPr lang="en-GB"/>
        </a:p>
      </dgm:t>
    </dgm:pt>
    <dgm:pt modelId="{3483AA73-DA4A-4106-B191-A47917FADC4C}">
      <dgm:prSet/>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dgm:spPr>
      <dgm:t>
        <a:bodyPr/>
        <a:lstStyle/>
        <a:p>
          <a:r>
            <a:rPr lang="en-GB" dirty="0"/>
            <a:t>Merseyside largest exporting area</a:t>
          </a:r>
        </a:p>
      </dgm:t>
    </dgm:pt>
    <dgm:pt modelId="{5BBA5B37-529F-4DE6-B324-CE1AC9F05E19}" type="parTrans" cxnId="{8CB95526-5045-49BA-B177-5EA36F7727D2}">
      <dgm:prSet/>
      <dgm:spPr/>
      <dgm:t>
        <a:bodyPr/>
        <a:lstStyle/>
        <a:p>
          <a:endParaRPr lang="en-GB"/>
        </a:p>
      </dgm:t>
    </dgm:pt>
    <dgm:pt modelId="{3F73E4E5-88E8-4E95-93C9-A5EE1E77AEA1}" type="sibTrans" cxnId="{8CB95526-5045-49BA-B177-5EA36F7727D2}">
      <dgm:prSet/>
      <dgm:spPr/>
      <dgm:t>
        <a:bodyPr/>
        <a:lstStyle/>
        <a:p>
          <a:endParaRPr lang="en-GB"/>
        </a:p>
      </dgm:t>
    </dgm:pt>
    <dgm:pt modelId="{45E5D722-3939-48F0-8281-970072AECA17}">
      <dgm:prSet/>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dgm:spPr>
      <dgm:t>
        <a:bodyPr/>
        <a:lstStyle/>
        <a:p>
          <a:r>
            <a:rPr lang="en-GB" dirty="0"/>
            <a:t>Heroin and Crack Cocaine</a:t>
          </a:r>
        </a:p>
      </dgm:t>
    </dgm:pt>
    <dgm:pt modelId="{4CD86F0B-257E-43AF-B154-86E5ACCA824D}" type="parTrans" cxnId="{EA117BC0-10E8-46BA-9CDD-934D653605C2}">
      <dgm:prSet/>
      <dgm:spPr/>
      <dgm:t>
        <a:bodyPr/>
        <a:lstStyle/>
        <a:p>
          <a:endParaRPr lang="en-GB"/>
        </a:p>
      </dgm:t>
    </dgm:pt>
    <dgm:pt modelId="{356A4D64-AA5B-4EC3-9BBD-79E93846F8AB}" type="sibTrans" cxnId="{EA117BC0-10E8-46BA-9CDD-934D653605C2}">
      <dgm:prSet/>
      <dgm:spPr/>
      <dgm:t>
        <a:bodyPr/>
        <a:lstStyle/>
        <a:p>
          <a:endParaRPr lang="en-GB"/>
        </a:p>
      </dgm:t>
    </dgm:pt>
    <dgm:pt modelId="{184E17CA-392F-46B0-BE1C-C33FDF62768E}">
      <dgm:prSet/>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dgm:spPr>
      <dgm:t>
        <a:bodyPr/>
        <a:lstStyle/>
        <a:p>
          <a:r>
            <a:rPr lang="en-GB" dirty="0"/>
            <a:t>Evidence of violence</a:t>
          </a:r>
        </a:p>
      </dgm:t>
    </dgm:pt>
    <dgm:pt modelId="{54B798EE-CF02-42C8-9E33-EA817047F48B}" type="parTrans" cxnId="{B9101F8D-36EE-47D9-BD8C-1AA78F76D134}">
      <dgm:prSet/>
      <dgm:spPr/>
      <dgm:t>
        <a:bodyPr/>
        <a:lstStyle/>
        <a:p>
          <a:endParaRPr lang="en-GB"/>
        </a:p>
      </dgm:t>
    </dgm:pt>
    <dgm:pt modelId="{5CC5A9EB-FE77-4C8D-8AD2-6917E05800B2}" type="sibTrans" cxnId="{B9101F8D-36EE-47D9-BD8C-1AA78F76D134}">
      <dgm:prSet/>
      <dgm:spPr/>
      <dgm:t>
        <a:bodyPr/>
        <a:lstStyle/>
        <a:p>
          <a:endParaRPr lang="en-GB"/>
        </a:p>
      </dgm:t>
    </dgm:pt>
    <dgm:pt modelId="{BA2ED986-BEFD-465A-A452-986D8F369F28}">
      <dgm:prSet/>
      <dgm:spPr>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dgm:spPr>
      <dgm:t>
        <a:bodyPr/>
        <a:lstStyle/>
        <a:p>
          <a:r>
            <a:rPr lang="en-GB" dirty="0"/>
            <a:t>More local children and young people being identified</a:t>
          </a:r>
        </a:p>
      </dgm:t>
    </dgm:pt>
    <dgm:pt modelId="{274B3EA9-2950-41DD-9EC0-BC6FA759933B}" type="parTrans" cxnId="{16018CE8-5E25-48F7-AA22-7F4859B9D67F}">
      <dgm:prSet/>
      <dgm:spPr/>
      <dgm:t>
        <a:bodyPr/>
        <a:lstStyle/>
        <a:p>
          <a:endParaRPr lang="en-GB"/>
        </a:p>
      </dgm:t>
    </dgm:pt>
    <dgm:pt modelId="{252793E5-F945-431E-9FCA-EBE818FEDC8E}" type="sibTrans" cxnId="{16018CE8-5E25-48F7-AA22-7F4859B9D67F}">
      <dgm:prSet/>
      <dgm:spPr/>
      <dgm:t>
        <a:bodyPr/>
        <a:lstStyle/>
        <a:p>
          <a:endParaRPr lang="en-GB"/>
        </a:p>
      </dgm:t>
    </dgm:pt>
    <dgm:pt modelId="{F09D25FE-3E1A-4011-8549-B92F7C7689BB}" type="pres">
      <dgm:prSet presAssocID="{963E1BDE-A9AD-4A53-8066-BC682CFB571F}" presName="linearFlow" presStyleCnt="0">
        <dgm:presLayoutVars>
          <dgm:dir/>
          <dgm:resizeHandles val="exact"/>
        </dgm:presLayoutVars>
      </dgm:prSet>
      <dgm:spPr/>
    </dgm:pt>
    <dgm:pt modelId="{93E74DD2-B4F2-4269-8BD0-48FF8D87ECE0}" type="pres">
      <dgm:prSet presAssocID="{8148422B-BC5D-462D-B5E2-8E0355DCEAC4}" presName="composite" presStyleCnt="0"/>
      <dgm:spPr/>
    </dgm:pt>
    <dgm:pt modelId="{58CBFBEA-A304-4CD3-BE2A-ED8964ADB65D}" type="pres">
      <dgm:prSet presAssocID="{8148422B-BC5D-462D-B5E2-8E0355DCEAC4}" presName="imgShp" presStyleLbl="fgImgPlace1" presStyleIdx="0" presStyleCnt="7" custScaleX="121000" custScaleY="12100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0B1EE17-27D0-4A61-A352-21F0161C8866}" type="pres">
      <dgm:prSet presAssocID="{8148422B-BC5D-462D-B5E2-8E0355DCEAC4}" presName="txShp" presStyleLbl="node1" presStyleIdx="0" presStyleCnt="7" custScaleX="98872">
        <dgm:presLayoutVars>
          <dgm:bulletEnabled val="1"/>
        </dgm:presLayoutVars>
      </dgm:prSet>
      <dgm:spPr/>
    </dgm:pt>
    <dgm:pt modelId="{70F3A387-7416-486F-9C99-51074DB5772E}" type="pres">
      <dgm:prSet presAssocID="{5CFB4D3B-7409-4EA3-8F06-02C2280B5BB0}" presName="spacing" presStyleCnt="0"/>
      <dgm:spPr/>
    </dgm:pt>
    <dgm:pt modelId="{047F2047-7AF2-495C-8E49-5B22CA899F53}" type="pres">
      <dgm:prSet presAssocID="{16E098A8-D05E-4272-BE49-105778B61160}" presName="composite" presStyleCnt="0"/>
      <dgm:spPr/>
    </dgm:pt>
    <dgm:pt modelId="{0EAF868D-0B8E-4144-B5BC-3981FB258D4A}" type="pres">
      <dgm:prSet presAssocID="{16E098A8-D05E-4272-BE49-105778B61160}" presName="imgShp" presStyleLbl="fgImgPlace1" presStyleIdx="1" presStyleCnt="7" custScaleX="121000" custScaleY="121000"/>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93BE58ED-8B00-45FD-8C49-4F9B13A3EDF7}" type="pres">
      <dgm:prSet presAssocID="{16E098A8-D05E-4272-BE49-105778B61160}" presName="txShp" presStyleLbl="node1" presStyleIdx="1" presStyleCnt="7">
        <dgm:presLayoutVars>
          <dgm:bulletEnabled val="1"/>
        </dgm:presLayoutVars>
      </dgm:prSet>
      <dgm:spPr/>
    </dgm:pt>
    <dgm:pt modelId="{87995F16-1D8D-4465-B411-C62AE432FD06}" type="pres">
      <dgm:prSet presAssocID="{670FF9BA-6F16-4136-B69D-B1C6C8041545}" presName="spacing" presStyleCnt="0"/>
      <dgm:spPr/>
    </dgm:pt>
    <dgm:pt modelId="{217F64EC-D891-4EEF-B1D1-60B6A7762EE1}" type="pres">
      <dgm:prSet presAssocID="{C2FAA73F-7E3C-48E7-A17B-ABC4CFE3F22C}" presName="composite" presStyleCnt="0"/>
      <dgm:spPr/>
    </dgm:pt>
    <dgm:pt modelId="{F0779E37-182E-4B42-9A81-7F4C4F92255F}" type="pres">
      <dgm:prSet presAssocID="{C2FAA73F-7E3C-48E7-A17B-ABC4CFE3F22C}" presName="imgShp" presStyleLbl="fgImgPlace1" presStyleIdx="2" presStyleCnt="7" custScaleX="133100" custScaleY="133100"/>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1AA24C7F-96AE-41D6-8C83-1CAD9E2649F8}" type="pres">
      <dgm:prSet presAssocID="{C2FAA73F-7E3C-48E7-A17B-ABC4CFE3F22C}" presName="txShp" presStyleLbl="node1" presStyleIdx="2" presStyleCnt="7">
        <dgm:presLayoutVars>
          <dgm:bulletEnabled val="1"/>
        </dgm:presLayoutVars>
      </dgm:prSet>
      <dgm:spPr/>
    </dgm:pt>
    <dgm:pt modelId="{E2681D34-6056-4713-A21D-1EC6E6349DCA}" type="pres">
      <dgm:prSet presAssocID="{C84D8CBC-A658-4B74-9662-B0D38970D481}" presName="spacing" presStyleCnt="0"/>
      <dgm:spPr/>
    </dgm:pt>
    <dgm:pt modelId="{2F1DB4A2-3662-435E-B5BA-7057B6905C3F}" type="pres">
      <dgm:prSet presAssocID="{3483AA73-DA4A-4106-B191-A47917FADC4C}" presName="composite" presStyleCnt="0"/>
      <dgm:spPr/>
    </dgm:pt>
    <dgm:pt modelId="{2D0B90BD-39AD-4BE4-B66A-6D1C680A56C3}" type="pres">
      <dgm:prSet presAssocID="{3483AA73-DA4A-4106-B191-A47917FADC4C}" presName="imgShp" presStyleLbl="fgImgPlace1" presStyleIdx="3" presStyleCnt="7" custScaleX="121000" custScaleY="121000"/>
      <dgm:spPr>
        <a:blipFill>
          <a:blip xmlns:r="http://schemas.openxmlformats.org/officeDocument/2006/relationships" r:embed="rId4">
            <a:extLst>
              <a:ext uri="{28A0092B-C50C-407E-A947-70E740481C1C}">
                <a14:useLocalDpi xmlns:a14="http://schemas.microsoft.com/office/drawing/2010/main" val="0"/>
              </a:ext>
            </a:extLst>
          </a:blip>
          <a:srcRect/>
          <a:stretch>
            <a:fillRect t="-15000" b="-15000"/>
          </a:stretch>
        </a:blipFill>
      </dgm:spPr>
    </dgm:pt>
    <dgm:pt modelId="{94781DED-5677-468A-8C59-3C050B8FEEF1}" type="pres">
      <dgm:prSet presAssocID="{3483AA73-DA4A-4106-B191-A47917FADC4C}" presName="txShp" presStyleLbl="node1" presStyleIdx="3" presStyleCnt="7">
        <dgm:presLayoutVars>
          <dgm:bulletEnabled val="1"/>
        </dgm:presLayoutVars>
      </dgm:prSet>
      <dgm:spPr/>
    </dgm:pt>
    <dgm:pt modelId="{E9E82B6D-927C-4A53-8481-ED5C0D3C4635}" type="pres">
      <dgm:prSet presAssocID="{3F73E4E5-88E8-4E95-93C9-A5EE1E77AEA1}" presName="spacing" presStyleCnt="0"/>
      <dgm:spPr/>
    </dgm:pt>
    <dgm:pt modelId="{9D95E08C-8E50-41DF-A87C-3051D2F9F982}" type="pres">
      <dgm:prSet presAssocID="{45E5D722-3939-48F0-8281-970072AECA17}" presName="composite" presStyleCnt="0"/>
      <dgm:spPr/>
    </dgm:pt>
    <dgm:pt modelId="{91C5824B-1D10-4478-ABC7-D181FFD1A18E}" type="pres">
      <dgm:prSet presAssocID="{45E5D722-3939-48F0-8281-970072AECA17}" presName="imgShp" presStyleLbl="fgImgPlace1" presStyleIdx="4" presStyleCnt="7" custScaleX="121000" custScaleY="121000"/>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FBE8E72D-F304-4114-B1D1-338F7FA8D1A4}" type="pres">
      <dgm:prSet presAssocID="{45E5D722-3939-48F0-8281-970072AECA17}" presName="txShp" presStyleLbl="node1" presStyleIdx="4" presStyleCnt="7">
        <dgm:presLayoutVars>
          <dgm:bulletEnabled val="1"/>
        </dgm:presLayoutVars>
      </dgm:prSet>
      <dgm:spPr/>
    </dgm:pt>
    <dgm:pt modelId="{A15F31A7-F6A2-43B2-9B34-EF463A3F8FBD}" type="pres">
      <dgm:prSet presAssocID="{356A4D64-AA5B-4EC3-9BBD-79E93846F8AB}" presName="spacing" presStyleCnt="0"/>
      <dgm:spPr/>
    </dgm:pt>
    <dgm:pt modelId="{DF54DE5F-DF07-4C84-907D-BD175F933A3C}" type="pres">
      <dgm:prSet presAssocID="{184E17CA-392F-46B0-BE1C-C33FDF62768E}" presName="composite" presStyleCnt="0"/>
      <dgm:spPr/>
    </dgm:pt>
    <dgm:pt modelId="{0A9BE2D7-0EDA-496E-BCDF-9B79A14EBB91}" type="pres">
      <dgm:prSet presAssocID="{184E17CA-392F-46B0-BE1C-C33FDF62768E}" presName="imgShp" presStyleLbl="fgImgPlace1" presStyleIdx="5" presStyleCnt="7" custScaleX="121000" custScaleY="121000"/>
      <dgm:spPr>
        <a:blipFill>
          <a:blip xmlns:r="http://schemas.openxmlformats.org/officeDocument/2006/relationships" r:embed="rId6">
            <a:extLst>
              <a:ext uri="{28A0092B-C50C-407E-A947-70E740481C1C}">
                <a14:useLocalDpi xmlns:a14="http://schemas.microsoft.com/office/drawing/2010/main" val="0"/>
              </a:ext>
            </a:extLst>
          </a:blip>
          <a:srcRect/>
          <a:stretch>
            <a:fillRect t="-3000" b="-3000"/>
          </a:stretch>
        </a:blipFill>
      </dgm:spPr>
    </dgm:pt>
    <dgm:pt modelId="{78677B6B-5CDE-4DFF-8E91-8DFC0A11C828}" type="pres">
      <dgm:prSet presAssocID="{184E17CA-392F-46B0-BE1C-C33FDF62768E}" presName="txShp" presStyleLbl="node1" presStyleIdx="5" presStyleCnt="7">
        <dgm:presLayoutVars>
          <dgm:bulletEnabled val="1"/>
        </dgm:presLayoutVars>
      </dgm:prSet>
      <dgm:spPr/>
    </dgm:pt>
    <dgm:pt modelId="{0F141B56-2587-4CFF-B479-35C3FCF02154}" type="pres">
      <dgm:prSet presAssocID="{5CC5A9EB-FE77-4C8D-8AD2-6917E05800B2}" presName="spacing" presStyleCnt="0"/>
      <dgm:spPr/>
    </dgm:pt>
    <dgm:pt modelId="{75630DB5-71E1-4F72-AB43-FCA31ABB4631}" type="pres">
      <dgm:prSet presAssocID="{BA2ED986-BEFD-465A-A452-986D8F369F28}" presName="composite" presStyleCnt="0"/>
      <dgm:spPr/>
    </dgm:pt>
    <dgm:pt modelId="{ADDA8822-9847-48CA-83DF-62FCBF9816A7}" type="pres">
      <dgm:prSet presAssocID="{BA2ED986-BEFD-465A-A452-986D8F369F28}" presName="imgShp" presStyleLbl="fgImgPlace1" presStyleIdx="6" presStyleCnt="7" custScaleX="121000" custScaleY="121000"/>
      <dgm:spPr>
        <a:blipFill>
          <a:blip xmlns:r="http://schemas.openxmlformats.org/officeDocument/2006/relationships" r:embed="rId7">
            <a:extLst>
              <a:ext uri="{28A0092B-C50C-407E-A947-70E740481C1C}">
                <a14:useLocalDpi xmlns:a14="http://schemas.microsoft.com/office/drawing/2010/main" val="0"/>
              </a:ext>
            </a:extLst>
          </a:blip>
          <a:srcRect/>
          <a:stretch>
            <a:fillRect l="-8000" r="-8000"/>
          </a:stretch>
        </a:blipFill>
      </dgm:spPr>
    </dgm:pt>
    <dgm:pt modelId="{577B54C9-22BE-4436-B7CC-26368647C0DC}" type="pres">
      <dgm:prSet presAssocID="{BA2ED986-BEFD-465A-A452-986D8F369F28}" presName="txShp" presStyleLbl="node1" presStyleIdx="6" presStyleCnt="7">
        <dgm:presLayoutVars>
          <dgm:bulletEnabled val="1"/>
        </dgm:presLayoutVars>
      </dgm:prSet>
      <dgm:spPr/>
    </dgm:pt>
  </dgm:ptLst>
  <dgm:cxnLst>
    <dgm:cxn modelId="{4FB9F415-2432-4A87-8AAE-A6F6ED2A796F}" type="presOf" srcId="{3483AA73-DA4A-4106-B191-A47917FADC4C}" destId="{94781DED-5677-468A-8C59-3C050B8FEEF1}" srcOrd="0" destOrd="0" presId="urn:microsoft.com/office/officeart/2005/8/layout/vList3"/>
    <dgm:cxn modelId="{8CB95526-5045-49BA-B177-5EA36F7727D2}" srcId="{963E1BDE-A9AD-4A53-8066-BC682CFB571F}" destId="{3483AA73-DA4A-4106-B191-A47917FADC4C}" srcOrd="3" destOrd="0" parTransId="{5BBA5B37-529F-4DE6-B324-CE1AC9F05E19}" sibTransId="{3F73E4E5-88E8-4E95-93C9-A5EE1E77AEA1}"/>
    <dgm:cxn modelId="{862EAA37-3CEE-44BA-A207-7F7DE59C9A9A}" type="presOf" srcId="{C2FAA73F-7E3C-48E7-A17B-ABC4CFE3F22C}" destId="{1AA24C7F-96AE-41D6-8C83-1CAD9E2649F8}" srcOrd="0" destOrd="0" presId="urn:microsoft.com/office/officeart/2005/8/layout/vList3"/>
    <dgm:cxn modelId="{CD1D1745-AB1A-4DA1-B46B-611AA03B7601}" type="presOf" srcId="{BA2ED986-BEFD-465A-A452-986D8F369F28}" destId="{577B54C9-22BE-4436-B7CC-26368647C0DC}" srcOrd="0" destOrd="0" presId="urn:microsoft.com/office/officeart/2005/8/layout/vList3"/>
    <dgm:cxn modelId="{D289C854-F9DD-4268-B2EF-EA854670131E}" type="presOf" srcId="{45E5D722-3939-48F0-8281-970072AECA17}" destId="{FBE8E72D-F304-4114-B1D1-338F7FA8D1A4}" srcOrd="0" destOrd="0" presId="urn:microsoft.com/office/officeart/2005/8/layout/vList3"/>
    <dgm:cxn modelId="{B9101F8D-36EE-47D9-BD8C-1AA78F76D134}" srcId="{963E1BDE-A9AD-4A53-8066-BC682CFB571F}" destId="{184E17CA-392F-46B0-BE1C-C33FDF62768E}" srcOrd="5" destOrd="0" parTransId="{54B798EE-CF02-42C8-9E33-EA817047F48B}" sibTransId="{5CC5A9EB-FE77-4C8D-8AD2-6917E05800B2}"/>
    <dgm:cxn modelId="{DF8715AC-8D58-4ECF-918C-751DFCB9307C}" type="presOf" srcId="{8148422B-BC5D-462D-B5E2-8E0355DCEAC4}" destId="{10B1EE17-27D0-4A61-A352-21F0161C8866}" srcOrd="0" destOrd="0" presId="urn:microsoft.com/office/officeart/2005/8/layout/vList3"/>
    <dgm:cxn modelId="{E207B0AE-015B-46AF-AFB1-5C4C61799F9F}" srcId="{963E1BDE-A9AD-4A53-8066-BC682CFB571F}" destId="{8148422B-BC5D-462D-B5E2-8E0355DCEAC4}" srcOrd="0" destOrd="0" parTransId="{769CA405-11BB-4093-A04F-1483EB219AD5}" sibTransId="{5CFB4D3B-7409-4EA3-8F06-02C2280B5BB0}"/>
    <dgm:cxn modelId="{B741B4B0-BD3D-4281-9801-E6ACF419BF98}" type="presOf" srcId="{184E17CA-392F-46B0-BE1C-C33FDF62768E}" destId="{78677B6B-5CDE-4DFF-8E91-8DFC0A11C828}" srcOrd="0" destOrd="0" presId="urn:microsoft.com/office/officeart/2005/8/layout/vList3"/>
    <dgm:cxn modelId="{EA117BC0-10E8-46BA-9CDD-934D653605C2}" srcId="{963E1BDE-A9AD-4A53-8066-BC682CFB571F}" destId="{45E5D722-3939-48F0-8281-970072AECA17}" srcOrd="4" destOrd="0" parTransId="{4CD86F0B-257E-43AF-B154-86E5ACCA824D}" sibTransId="{356A4D64-AA5B-4EC3-9BBD-79E93846F8AB}"/>
    <dgm:cxn modelId="{182E2EC6-749E-4250-AD98-A432EF84BA3C}" type="presOf" srcId="{16E098A8-D05E-4272-BE49-105778B61160}" destId="{93BE58ED-8B00-45FD-8C49-4F9B13A3EDF7}" srcOrd="0" destOrd="0" presId="urn:microsoft.com/office/officeart/2005/8/layout/vList3"/>
    <dgm:cxn modelId="{2CCA5FCC-CDE8-463A-8906-B9FD6425CDAD}" srcId="{963E1BDE-A9AD-4A53-8066-BC682CFB571F}" destId="{C2FAA73F-7E3C-48E7-A17B-ABC4CFE3F22C}" srcOrd="2" destOrd="0" parTransId="{8AE9574A-4811-4742-AF89-7EBB9C02C2A0}" sibTransId="{C84D8CBC-A658-4B74-9662-B0D38970D481}"/>
    <dgm:cxn modelId="{644910CF-C6E9-4239-BB3B-EDCA05D7EB84}" type="presOf" srcId="{963E1BDE-A9AD-4A53-8066-BC682CFB571F}" destId="{F09D25FE-3E1A-4011-8549-B92F7C7689BB}" srcOrd="0" destOrd="0" presId="urn:microsoft.com/office/officeart/2005/8/layout/vList3"/>
    <dgm:cxn modelId="{16018CE8-5E25-48F7-AA22-7F4859B9D67F}" srcId="{963E1BDE-A9AD-4A53-8066-BC682CFB571F}" destId="{BA2ED986-BEFD-465A-A452-986D8F369F28}" srcOrd="6" destOrd="0" parTransId="{274B3EA9-2950-41DD-9EC0-BC6FA759933B}" sibTransId="{252793E5-F945-431E-9FCA-EBE818FEDC8E}"/>
    <dgm:cxn modelId="{31F04BEB-4482-45EA-87B0-0CE4FAA1E3D8}" srcId="{963E1BDE-A9AD-4A53-8066-BC682CFB571F}" destId="{16E098A8-D05E-4272-BE49-105778B61160}" srcOrd="1" destOrd="0" parTransId="{25E8E3E2-B5C3-4D8D-AC3C-02FD5AA02F61}" sibTransId="{670FF9BA-6F16-4136-B69D-B1C6C8041545}"/>
    <dgm:cxn modelId="{6A47BA7E-619D-4CF2-B5E7-04C099CFE707}" type="presParOf" srcId="{F09D25FE-3E1A-4011-8549-B92F7C7689BB}" destId="{93E74DD2-B4F2-4269-8BD0-48FF8D87ECE0}" srcOrd="0" destOrd="0" presId="urn:microsoft.com/office/officeart/2005/8/layout/vList3"/>
    <dgm:cxn modelId="{A3D57EB3-7D8C-4FED-B666-D31C83911385}" type="presParOf" srcId="{93E74DD2-B4F2-4269-8BD0-48FF8D87ECE0}" destId="{58CBFBEA-A304-4CD3-BE2A-ED8964ADB65D}" srcOrd="0" destOrd="0" presId="urn:microsoft.com/office/officeart/2005/8/layout/vList3"/>
    <dgm:cxn modelId="{7ACBFCBA-52D3-49E7-AAE3-90595DDC1693}" type="presParOf" srcId="{93E74DD2-B4F2-4269-8BD0-48FF8D87ECE0}" destId="{10B1EE17-27D0-4A61-A352-21F0161C8866}" srcOrd="1" destOrd="0" presId="urn:microsoft.com/office/officeart/2005/8/layout/vList3"/>
    <dgm:cxn modelId="{F4B95D58-24F4-44FC-B114-723DC6F00D52}" type="presParOf" srcId="{F09D25FE-3E1A-4011-8549-B92F7C7689BB}" destId="{70F3A387-7416-486F-9C99-51074DB5772E}" srcOrd="1" destOrd="0" presId="urn:microsoft.com/office/officeart/2005/8/layout/vList3"/>
    <dgm:cxn modelId="{CAE44F6B-69E0-4F9F-88E9-95121D7BDF58}" type="presParOf" srcId="{F09D25FE-3E1A-4011-8549-B92F7C7689BB}" destId="{047F2047-7AF2-495C-8E49-5B22CA899F53}" srcOrd="2" destOrd="0" presId="urn:microsoft.com/office/officeart/2005/8/layout/vList3"/>
    <dgm:cxn modelId="{B08B5560-8CF8-4899-9D9D-FF0D1015E264}" type="presParOf" srcId="{047F2047-7AF2-495C-8E49-5B22CA899F53}" destId="{0EAF868D-0B8E-4144-B5BC-3981FB258D4A}" srcOrd="0" destOrd="0" presId="urn:microsoft.com/office/officeart/2005/8/layout/vList3"/>
    <dgm:cxn modelId="{966F44C8-A599-42EB-9006-E88E00343C12}" type="presParOf" srcId="{047F2047-7AF2-495C-8E49-5B22CA899F53}" destId="{93BE58ED-8B00-45FD-8C49-4F9B13A3EDF7}" srcOrd="1" destOrd="0" presId="urn:microsoft.com/office/officeart/2005/8/layout/vList3"/>
    <dgm:cxn modelId="{46F3CC94-146E-4505-A587-4795CEB6DE0E}" type="presParOf" srcId="{F09D25FE-3E1A-4011-8549-B92F7C7689BB}" destId="{87995F16-1D8D-4465-B411-C62AE432FD06}" srcOrd="3" destOrd="0" presId="urn:microsoft.com/office/officeart/2005/8/layout/vList3"/>
    <dgm:cxn modelId="{751AE7F1-07A8-47BA-AC18-8DAC327DFCFC}" type="presParOf" srcId="{F09D25FE-3E1A-4011-8549-B92F7C7689BB}" destId="{217F64EC-D891-4EEF-B1D1-60B6A7762EE1}" srcOrd="4" destOrd="0" presId="urn:microsoft.com/office/officeart/2005/8/layout/vList3"/>
    <dgm:cxn modelId="{BFBFDF0F-5B41-4200-A58A-9FA4089AB56E}" type="presParOf" srcId="{217F64EC-D891-4EEF-B1D1-60B6A7762EE1}" destId="{F0779E37-182E-4B42-9A81-7F4C4F92255F}" srcOrd="0" destOrd="0" presId="urn:microsoft.com/office/officeart/2005/8/layout/vList3"/>
    <dgm:cxn modelId="{320EF145-46F1-4200-86B3-EF2CACB3CEC2}" type="presParOf" srcId="{217F64EC-D891-4EEF-B1D1-60B6A7762EE1}" destId="{1AA24C7F-96AE-41D6-8C83-1CAD9E2649F8}" srcOrd="1" destOrd="0" presId="urn:microsoft.com/office/officeart/2005/8/layout/vList3"/>
    <dgm:cxn modelId="{36E88A4E-CCC4-41B9-AD00-91C6386C7198}" type="presParOf" srcId="{F09D25FE-3E1A-4011-8549-B92F7C7689BB}" destId="{E2681D34-6056-4713-A21D-1EC6E6349DCA}" srcOrd="5" destOrd="0" presId="urn:microsoft.com/office/officeart/2005/8/layout/vList3"/>
    <dgm:cxn modelId="{168FD9A1-93B7-4E01-A21A-AD670695125D}" type="presParOf" srcId="{F09D25FE-3E1A-4011-8549-B92F7C7689BB}" destId="{2F1DB4A2-3662-435E-B5BA-7057B6905C3F}" srcOrd="6" destOrd="0" presId="urn:microsoft.com/office/officeart/2005/8/layout/vList3"/>
    <dgm:cxn modelId="{944749FE-201A-4600-89EC-9945F5F90AEA}" type="presParOf" srcId="{2F1DB4A2-3662-435E-B5BA-7057B6905C3F}" destId="{2D0B90BD-39AD-4BE4-B66A-6D1C680A56C3}" srcOrd="0" destOrd="0" presId="urn:microsoft.com/office/officeart/2005/8/layout/vList3"/>
    <dgm:cxn modelId="{048A6293-253F-4520-B067-54F90C8057DF}" type="presParOf" srcId="{2F1DB4A2-3662-435E-B5BA-7057B6905C3F}" destId="{94781DED-5677-468A-8C59-3C050B8FEEF1}" srcOrd="1" destOrd="0" presId="urn:microsoft.com/office/officeart/2005/8/layout/vList3"/>
    <dgm:cxn modelId="{465AE3FF-8FEE-497E-818D-0CAA7B1D1367}" type="presParOf" srcId="{F09D25FE-3E1A-4011-8549-B92F7C7689BB}" destId="{E9E82B6D-927C-4A53-8481-ED5C0D3C4635}" srcOrd="7" destOrd="0" presId="urn:microsoft.com/office/officeart/2005/8/layout/vList3"/>
    <dgm:cxn modelId="{B51F949E-CAAA-4C97-B321-56F541F45C74}" type="presParOf" srcId="{F09D25FE-3E1A-4011-8549-B92F7C7689BB}" destId="{9D95E08C-8E50-41DF-A87C-3051D2F9F982}" srcOrd="8" destOrd="0" presId="urn:microsoft.com/office/officeart/2005/8/layout/vList3"/>
    <dgm:cxn modelId="{15938B9D-B113-401A-BC85-2301162D88A7}" type="presParOf" srcId="{9D95E08C-8E50-41DF-A87C-3051D2F9F982}" destId="{91C5824B-1D10-4478-ABC7-D181FFD1A18E}" srcOrd="0" destOrd="0" presId="urn:microsoft.com/office/officeart/2005/8/layout/vList3"/>
    <dgm:cxn modelId="{5BE9D48D-5172-4B60-B31A-FEA0729606A4}" type="presParOf" srcId="{9D95E08C-8E50-41DF-A87C-3051D2F9F982}" destId="{FBE8E72D-F304-4114-B1D1-338F7FA8D1A4}" srcOrd="1" destOrd="0" presId="urn:microsoft.com/office/officeart/2005/8/layout/vList3"/>
    <dgm:cxn modelId="{7966CF59-491D-4B08-8D51-01C63A134271}" type="presParOf" srcId="{F09D25FE-3E1A-4011-8549-B92F7C7689BB}" destId="{A15F31A7-F6A2-43B2-9B34-EF463A3F8FBD}" srcOrd="9" destOrd="0" presId="urn:microsoft.com/office/officeart/2005/8/layout/vList3"/>
    <dgm:cxn modelId="{C2DA1B27-0E6E-4DF2-B3E5-685BD9D139B8}" type="presParOf" srcId="{F09D25FE-3E1A-4011-8549-B92F7C7689BB}" destId="{DF54DE5F-DF07-4C84-907D-BD175F933A3C}" srcOrd="10" destOrd="0" presId="urn:microsoft.com/office/officeart/2005/8/layout/vList3"/>
    <dgm:cxn modelId="{1D764CDB-1EBC-4789-BE8D-21883CB8A009}" type="presParOf" srcId="{DF54DE5F-DF07-4C84-907D-BD175F933A3C}" destId="{0A9BE2D7-0EDA-496E-BCDF-9B79A14EBB91}" srcOrd="0" destOrd="0" presId="urn:microsoft.com/office/officeart/2005/8/layout/vList3"/>
    <dgm:cxn modelId="{3F80E6E2-5DAE-4EAE-AA9D-30F02AA16DBD}" type="presParOf" srcId="{DF54DE5F-DF07-4C84-907D-BD175F933A3C}" destId="{78677B6B-5CDE-4DFF-8E91-8DFC0A11C828}" srcOrd="1" destOrd="0" presId="urn:microsoft.com/office/officeart/2005/8/layout/vList3"/>
    <dgm:cxn modelId="{131B3A93-A4B6-4FD9-A9BB-85CC0BDE70C8}" type="presParOf" srcId="{F09D25FE-3E1A-4011-8549-B92F7C7689BB}" destId="{0F141B56-2587-4CFF-B479-35C3FCF02154}" srcOrd="11" destOrd="0" presId="urn:microsoft.com/office/officeart/2005/8/layout/vList3"/>
    <dgm:cxn modelId="{F35D0524-2808-422B-85F1-7639803F7D48}" type="presParOf" srcId="{F09D25FE-3E1A-4011-8549-B92F7C7689BB}" destId="{75630DB5-71E1-4F72-AB43-FCA31ABB4631}" srcOrd="12" destOrd="0" presId="urn:microsoft.com/office/officeart/2005/8/layout/vList3"/>
    <dgm:cxn modelId="{67339725-5247-4D2A-8616-AAEE853D144A}" type="presParOf" srcId="{75630DB5-71E1-4F72-AB43-FCA31ABB4631}" destId="{ADDA8822-9847-48CA-83DF-62FCBF9816A7}" srcOrd="0" destOrd="0" presId="urn:microsoft.com/office/officeart/2005/8/layout/vList3"/>
    <dgm:cxn modelId="{0688BB11-EDF4-4EC4-B3D3-7B407B9805FE}" type="presParOf" srcId="{75630DB5-71E1-4F72-AB43-FCA31ABB4631}" destId="{577B54C9-22BE-4436-B7CC-26368647C0DC}" srcOrd="1" destOrd="0" presId="urn:microsoft.com/office/officeart/2005/8/layout/vList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6791CF-1F90-4D14-A6AC-B01ECCF7B81C}" type="doc">
      <dgm:prSet loTypeId="urn:microsoft.com/office/officeart/2008/layout/HorizontalMultiLevelHierarchy" loCatId="hierarchy" qsTypeId="urn:microsoft.com/office/officeart/2005/8/quickstyle/3d6" qsCatId="3D" csTypeId="urn:microsoft.com/office/officeart/2005/8/colors/accent6_5" csCatId="accent6" phldr="1"/>
      <dgm:spPr/>
      <dgm:t>
        <a:bodyPr/>
        <a:lstStyle/>
        <a:p>
          <a:endParaRPr lang="en-GB"/>
        </a:p>
      </dgm:t>
    </dgm:pt>
    <dgm:pt modelId="{1F34438D-FA1E-4B11-A6AF-03B7E62216B9}">
      <dgm:prSet phldrT="[Text]" custT="1"/>
      <dgm:spPr/>
      <dgm:t>
        <a:bodyPr/>
        <a:lstStyle/>
        <a:p>
          <a:r>
            <a:rPr lang="en-GB" sz="3200" dirty="0">
              <a:latin typeface="Arial Rounded MT Bold" panose="020F0704030504030204" pitchFamily="34" charset="0"/>
            </a:rPr>
            <a:t>Multi-Agency</a:t>
          </a:r>
          <a:r>
            <a:rPr lang="en-GB" sz="3400" dirty="0"/>
            <a:t> Response</a:t>
          </a:r>
        </a:p>
      </dgm:t>
    </dgm:pt>
    <dgm:pt modelId="{9538AB64-789B-43AF-97A7-1D480203DFEC}" type="parTrans" cxnId="{C284E7A1-F088-43CE-8E98-5AD2C533E224}">
      <dgm:prSet/>
      <dgm:spPr/>
      <dgm:t>
        <a:bodyPr/>
        <a:lstStyle/>
        <a:p>
          <a:endParaRPr lang="en-GB"/>
        </a:p>
      </dgm:t>
    </dgm:pt>
    <dgm:pt modelId="{FF50D06A-4F79-418B-B06F-150CD4AB34D9}" type="sibTrans" cxnId="{C284E7A1-F088-43CE-8E98-5AD2C533E224}">
      <dgm:prSet/>
      <dgm:spPr/>
      <dgm:t>
        <a:bodyPr/>
        <a:lstStyle/>
        <a:p>
          <a:endParaRPr lang="en-GB"/>
        </a:p>
      </dgm:t>
    </dgm:pt>
    <dgm:pt modelId="{38FC91D4-7308-4110-B02F-5CA20B12E8FE}">
      <dgm:prSet phldrT="[Text]"/>
      <dgm:spPr/>
      <dgm:t>
        <a:bodyPr/>
        <a:lstStyle/>
        <a:p>
          <a:r>
            <a:rPr lang="en-GB" dirty="0">
              <a:latin typeface="Arial Rounded MT Bold" panose="020F0704030504030204" pitchFamily="34" charset="0"/>
            </a:rPr>
            <a:t>Social Work</a:t>
          </a:r>
        </a:p>
      </dgm:t>
    </dgm:pt>
    <dgm:pt modelId="{2B1687E8-E70E-4C4E-AB2A-A217D86F16C0}" type="parTrans" cxnId="{164F4D17-2C5B-4E5A-B79F-98BE3BAB9EDD}">
      <dgm:prSet/>
      <dgm:spPr/>
      <dgm:t>
        <a:bodyPr/>
        <a:lstStyle/>
        <a:p>
          <a:endParaRPr lang="en-GB" dirty="0"/>
        </a:p>
      </dgm:t>
    </dgm:pt>
    <dgm:pt modelId="{2A1ACE9A-D0D0-4C4D-8DED-56AE5B223AC5}" type="sibTrans" cxnId="{164F4D17-2C5B-4E5A-B79F-98BE3BAB9EDD}">
      <dgm:prSet/>
      <dgm:spPr/>
      <dgm:t>
        <a:bodyPr/>
        <a:lstStyle/>
        <a:p>
          <a:endParaRPr lang="en-GB"/>
        </a:p>
      </dgm:t>
    </dgm:pt>
    <dgm:pt modelId="{A14BFC8D-236D-468C-B9DB-4F86DE34252E}">
      <dgm:prSet phldrT="[Text]"/>
      <dgm:spPr/>
      <dgm:t>
        <a:bodyPr/>
        <a:lstStyle/>
        <a:p>
          <a:r>
            <a:rPr lang="en-GB" dirty="0">
              <a:latin typeface="Arial Rounded MT Bold" panose="020F0704030504030204" pitchFamily="34" charset="0"/>
            </a:rPr>
            <a:t>Addiction Services</a:t>
          </a:r>
        </a:p>
      </dgm:t>
    </dgm:pt>
    <dgm:pt modelId="{B208C1B2-AC7F-41AE-8134-1C7ADD1160ED}" type="parTrans" cxnId="{53029365-0CA4-4401-A2BB-F87B36ECC46A}">
      <dgm:prSet/>
      <dgm:spPr/>
      <dgm:t>
        <a:bodyPr/>
        <a:lstStyle/>
        <a:p>
          <a:endParaRPr lang="en-GB" dirty="0"/>
        </a:p>
      </dgm:t>
    </dgm:pt>
    <dgm:pt modelId="{B79138A0-75FD-4D9B-9FDC-D19465469FDA}" type="sibTrans" cxnId="{53029365-0CA4-4401-A2BB-F87B36ECC46A}">
      <dgm:prSet/>
      <dgm:spPr/>
      <dgm:t>
        <a:bodyPr/>
        <a:lstStyle/>
        <a:p>
          <a:endParaRPr lang="en-GB"/>
        </a:p>
      </dgm:t>
    </dgm:pt>
    <dgm:pt modelId="{C5167FC0-E108-43CB-B410-4AB81277905B}">
      <dgm:prSet phldrT="[Text]" custT="1"/>
      <dgm:spPr/>
      <dgm:t>
        <a:bodyPr/>
        <a:lstStyle/>
        <a:p>
          <a:r>
            <a:rPr lang="en-GB" sz="3200" dirty="0">
              <a:latin typeface="Arial Rounded MT Bold" panose="020F0704030504030204" pitchFamily="34" charset="0"/>
            </a:rPr>
            <a:t>Education</a:t>
          </a:r>
        </a:p>
      </dgm:t>
    </dgm:pt>
    <dgm:pt modelId="{F194B800-6A7D-4092-A98F-B7B757AADE6F}" type="parTrans" cxnId="{4D89C0E6-E105-4BCF-B884-07F255EBC8BA}">
      <dgm:prSet/>
      <dgm:spPr/>
      <dgm:t>
        <a:bodyPr/>
        <a:lstStyle/>
        <a:p>
          <a:endParaRPr lang="en-GB" dirty="0"/>
        </a:p>
      </dgm:t>
    </dgm:pt>
    <dgm:pt modelId="{A0C675B5-6424-45E2-9FCE-26B823A78A40}" type="sibTrans" cxnId="{4D89C0E6-E105-4BCF-B884-07F255EBC8BA}">
      <dgm:prSet/>
      <dgm:spPr/>
      <dgm:t>
        <a:bodyPr/>
        <a:lstStyle/>
        <a:p>
          <a:endParaRPr lang="en-GB"/>
        </a:p>
      </dgm:t>
    </dgm:pt>
    <dgm:pt modelId="{60150486-2591-43A4-8434-39FDF7A6F1D3}">
      <dgm:prSet phldrT="[Text]" custT="1"/>
      <dgm:spPr/>
      <dgm:t>
        <a:bodyPr/>
        <a:lstStyle/>
        <a:p>
          <a:r>
            <a:rPr lang="en-GB" sz="3200" dirty="0">
              <a:latin typeface="Arial Rounded MT Bold" panose="020F0704030504030204" pitchFamily="34" charset="0"/>
            </a:rPr>
            <a:t>3</a:t>
          </a:r>
          <a:r>
            <a:rPr lang="en-GB" sz="3200" baseline="30000" dirty="0">
              <a:latin typeface="Arial Rounded MT Bold" panose="020F0704030504030204" pitchFamily="34" charset="0"/>
            </a:rPr>
            <a:t>rd</a:t>
          </a:r>
          <a:r>
            <a:rPr lang="en-GB" sz="3200" dirty="0">
              <a:latin typeface="Arial Rounded MT Bold" panose="020F0704030504030204" pitchFamily="34" charset="0"/>
            </a:rPr>
            <a:t> Sector</a:t>
          </a:r>
        </a:p>
      </dgm:t>
    </dgm:pt>
    <dgm:pt modelId="{A85B19DC-3DE0-4404-B359-06428C63BB67}" type="parTrans" cxnId="{395C3CDB-93E3-468A-907F-633C7ED3A976}">
      <dgm:prSet/>
      <dgm:spPr/>
      <dgm:t>
        <a:bodyPr/>
        <a:lstStyle/>
        <a:p>
          <a:endParaRPr lang="en-GB" dirty="0"/>
        </a:p>
      </dgm:t>
    </dgm:pt>
    <dgm:pt modelId="{284D7A5F-CBC0-40E3-BB39-ED8722011EA8}" type="sibTrans" cxnId="{395C3CDB-93E3-468A-907F-633C7ED3A976}">
      <dgm:prSet/>
      <dgm:spPr/>
      <dgm:t>
        <a:bodyPr/>
        <a:lstStyle/>
        <a:p>
          <a:endParaRPr lang="en-GB"/>
        </a:p>
      </dgm:t>
    </dgm:pt>
    <dgm:pt modelId="{455620CC-68AA-49A1-A805-60BCA70F328D}">
      <dgm:prSet custT="1"/>
      <dgm:spPr/>
      <dgm:t>
        <a:bodyPr/>
        <a:lstStyle/>
        <a:p>
          <a:r>
            <a:rPr lang="en-GB" sz="3200" dirty="0">
              <a:latin typeface="Arial Rounded MT Bold" panose="020F0704030504030204" pitchFamily="34" charset="0"/>
            </a:rPr>
            <a:t>Housing</a:t>
          </a:r>
        </a:p>
      </dgm:t>
    </dgm:pt>
    <dgm:pt modelId="{87473F76-2EF8-4A57-A296-78CC2D79036D}" type="parTrans" cxnId="{73D49540-1D53-4FF5-B41B-2A1949313777}">
      <dgm:prSet/>
      <dgm:spPr/>
      <dgm:t>
        <a:bodyPr/>
        <a:lstStyle/>
        <a:p>
          <a:endParaRPr lang="en-GB" dirty="0"/>
        </a:p>
      </dgm:t>
    </dgm:pt>
    <dgm:pt modelId="{8EE412A2-A200-49A1-B54C-C7EB79B4250E}" type="sibTrans" cxnId="{73D49540-1D53-4FF5-B41B-2A1949313777}">
      <dgm:prSet/>
      <dgm:spPr/>
      <dgm:t>
        <a:bodyPr/>
        <a:lstStyle/>
        <a:p>
          <a:endParaRPr lang="en-GB"/>
        </a:p>
      </dgm:t>
    </dgm:pt>
    <dgm:pt modelId="{82462709-E0D3-4FC2-8F39-63CC56DBD66D}" type="pres">
      <dgm:prSet presAssocID="{916791CF-1F90-4D14-A6AC-B01ECCF7B81C}" presName="Name0" presStyleCnt="0">
        <dgm:presLayoutVars>
          <dgm:chPref val="1"/>
          <dgm:dir/>
          <dgm:animOne val="branch"/>
          <dgm:animLvl val="lvl"/>
          <dgm:resizeHandles val="exact"/>
        </dgm:presLayoutVars>
      </dgm:prSet>
      <dgm:spPr/>
    </dgm:pt>
    <dgm:pt modelId="{1410B607-FB97-4BA8-A758-8058A0322727}" type="pres">
      <dgm:prSet presAssocID="{1F34438D-FA1E-4B11-A6AF-03B7E62216B9}" presName="root1" presStyleCnt="0"/>
      <dgm:spPr/>
    </dgm:pt>
    <dgm:pt modelId="{D03FDF82-6C50-41ED-90F8-A3F3E3EC4F5C}" type="pres">
      <dgm:prSet presAssocID="{1F34438D-FA1E-4B11-A6AF-03B7E62216B9}" presName="LevelOneTextNode" presStyleLbl="node0" presStyleIdx="0" presStyleCnt="1">
        <dgm:presLayoutVars>
          <dgm:chPref val="3"/>
        </dgm:presLayoutVars>
      </dgm:prSet>
      <dgm:spPr/>
    </dgm:pt>
    <dgm:pt modelId="{94B78962-D70D-4E5E-9231-826FEDF89A4F}" type="pres">
      <dgm:prSet presAssocID="{1F34438D-FA1E-4B11-A6AF-03B7E62216B9}" presName="level2hierChild" presStyleCnt="0"/>
      <dgm:spPr/>
    </dgm:pt>
    <dgm:pt modelId="{21F4A8B3-76FE-40C9-A579-798B400E7548}" type="pres">
      <dgm:prSet presAssocID="{2B1687E8-E70E-4C4E-AB2A-A217D86F16C0}" presName="conn2-1" presStyleLbl="parChTrans1D2" presStyleIdx="0" presStyleCnt="5"/>
      <dgm:spPr/>
    </dgm:pt>
    <dgm:pt modelId="{B7F3E9FF-56A2-4BD3-9B07-2E6C4DF28463}" type="pres">
      <dgm:prSet presAssocID="{2B1687E8-E70E-4C4E-AB2A-A217D86F16C0}" presName="connTx" presStyleLbl="parChTrans1D2" presStyleIdx="0" presStyleCnt="5"/>
      <dgm:spPr/>
    </dgm:pt>
    <dgm:pt modelId="{53AAF206-B8CF-4B12-BE20-42CADADECBAC}" type="pres">
      <dgm:prSet presAssocID="{38FC91D4-7308-4110-B02F-5CA20B12E8FE}" presName="root2" presStyleCnt="0"/>
      <dgm:spPr/>
    </dgm:pt>
    <dgm:pt modelId="{11D0A4F4-3F49-44F9-8D04-3D2D369AF955}" type="pres">
      <dgm:prSet presAssocID="{38FC91D4-7308-4110-B02F-5CA20B12E8FE}" presName="LevelTwoTextNode" presStyleLbl="node2" presStyleIdx="0" presStyleCnt="5">
        <dgm:presLayoutVars>
          <dgm:chPref val="3"/>
        </dgm:presLayoutVars>
      </dgm:prSet>
      <dgm:spPr/>
    </dgm:pt>
    <dgm:pt modelId="{F6023EAF-5E6A-4E82-90A4-9099FB69A5DA}" type="pres">
      <dgm:prSet presAssocID="{38FC91D4-7308-4110-B02F-5CA20B12E8FE}" presName="level3hierChild" presStyleCnt="0"/>
      <dgm:spPr/>
    </dgm:pt>
    <dgm:pt modelId="{ED08F3F5-FBDE-4446-9D11-748E97C3A9A9}" type="pres">
      <dgm:prSet presAssocID="{B208C1B2-AC7F-41AE-8134-1C7ADD1160ED}" presName="conn2-1" presStyleLbl="parChTrans1D2" presStyleIdx="1" presStyleCnt="5"/>
      <dgm:spPr/>
    </dgm:pt>
    <dgm:pt modelId="{F2146FC0-00C1-4FDB-8F9E-975186DB6151}" type="pres">
      <dgm:prSet presAssocID="{B208C1B2-AC7F-41AE-8134-1C7ADD1160ED}" presName="connTx" presStyleLbl="parChTrans1D2" presStyleIdx="1" presStyleCnt="5"/>
      <dgm:spPr/>
    </dgm:pt>
    <dgm:pt modelId="{035C1B95-EE64-4F3C-B0FC-6CB3AFCE1799}" type="pres">
      <dgm:prSet presAssocID="{A14BFC8D-236D-468C-B9DB-4F86DE34252E}" presName="root2" presStyleCnt="0"/>
      <dgm:spPr/>
    </dgm:pt>
    <dgm:pt modelId="{396D2917-9AF0-4978-8849-1AE819AE5C58}" type="pres">
      <dgm:prSet presAssocID="{A14BFC8D-236D-468C-B9DB-4F86DE34252E}" presName="LevelTwoTextNode" presStyleLbl="node2" presStyleIdx="1" presStyleCnt="5">
        <dgm:presLayoutVars>
          <dgm:chPref val="3"/>
        </dgm:presLayoutVars>
      </dgm:prSet>
      <dgm:spPr/>
    </dgm:pt>
    <dgm:pt modelId="{EC3636D0-E27E-4196-9ECF-6FAD756D5136}" type="pres">
      <dgm:prSet presAssocID="{A14BFC8D-236D-468C-B9DB-4F86DE34252E}" presName="level3hierChild" presStyleCnt="0"/>
      <dgm:spPr/>
    </dgm:pt>
    <dgm:pt modelId="{1FD241E4-E8E9-4119-9D24-07F2F8BDC3E5}" type="pres">
      <dgm:prSet presAssocID="{F194B800-6A7D-4092-A98F-B7B757AADE6F}" presName="conn2-1" presStyleLbl="parChTrans1D2" presStyleIdx="2" presStyleCnt="5"/>
      <dgm:spPr/>
    </dgm:pt>
    <dgm:pt modelId="{FF14F76E-6D17-415E-ADB6-39C38D56B293}" type="pres">
      <dgm:prSet presAssocID="{F194B800-6A7D-4092-A98F-B7B757AADE6F}" presName="connTx" presStyleLbl="parChTrans1D2" presStyleIdx="2" presStyleCnt="5"/>
      <dgm:spPr/>
    </dgm:pt>
    <dgm:pt modelId="{FB2625BF-C7D5-4C48-A0F2-A7B6BD6BBF94}" type="pres">
      <dgm:prSet presAssocID="{C5167FC0-E108-43CB-B410-4AB81277905B}" presName="root2" presStyleCnt="0"/>
      <dgm:spPr/>
    </dgm:pt>
    <dgm:pt modelId="{B98549AD-487B-405D-BD90-2C4B507D9114}" type="pres">
      <dgm:prSet presAssocID="{C5167FC0-E108-43CB-B410-4AB81277905B}" presName="LevelTwoTextNode" presStyleLbl="node2" presStyleIdx="2" presStyleCnt="5">
        <dgm:presLayoutVars>
          <dgm:chPref val="3"/>
        </dgm:presLayoutVars>
      </dgm:prSet>
      <dgm:spPr/>
    </dgm:pt>
    <dgm:pt modelId="{78AB1960-76A8-4B30-8B0D-607ADD9DF7B5}" type="pres">
      <dgm:prSet presAssocID="{C5167FC0-E108-43CB-B410-4AB81277905B}" presName="level3hierChild" presStyleCnt="0"/>
      <dgm:spPr/>
    </dgm:pt>
    <dgm:pt modelId="{68387B81-C48B-4575-927A-18F0CE8E996E}" type="pres">
      <dgm:prSet presAssocID="{87473F76-2EF8-4A57-A296-78CC2D79036D}" presName="conn2-1" presStyleLbl="parChTrans1D2" presStyleIdx="3" presStyleCnt="5"/>
      <dgm:spPr/>
    </dgm:pt>
    <dgm:pt modelId="{DCEC7840-1517-4882-A45B-588A60DFDC61}" type="pres">
      <dgm:prSet presAssocID="{87473F76-2EF8-4A57-A296-78CC2D79036D}" presName="connTx" presStyleLbl="parChTrans1D2" presStyleIdx="3" presStyleCnt="5"/>
      <dgm:spPr/>
    </dgm:pt>
    <dgm:pt modelId="{4A9B4F7D-E09B-4969-9951-2DBCC868CF4C}" type="pres">
      <dgm:prSet presAssocID="{455620CC-68AA-49A1-A805-60BCA70F328D}" presName="root2" presStyleCnt="0"/>
      <dgm:spPr/>
    </dgm:pt>
    <dgm:pt modelId="{26A41CDC-D025-454C-A30D-1815CB0FC21A}" type="pres">
      <dgm:prSet presAssocID="{455620CC-68AA-49A1-A805-60BCA70F328D}" presName="LevelTwoTextNode" presStyleLbl="node2" presStyleIdx="3" presStyleCnt="5">
        <dgm:presLayoutVars>
          <dgm:chPref val="3"/>
        </dgm:presLayoutVars>
      </dgm:prSet>
      <dgm:spPr/>
    </dgm:pt>
    <dgm:pt modelId="{4A6E9F5F-F30A-46AF-8815-7CEFA7185EF3}" type="pres">
      <dgm:prSet presAssocID="{455620CC-68AA-49A1-A805-60BCA70F328D}" presName="level3hierChild" presStyleCnt="0"/>
      <dgm:spPr/>
    </dgm:pt>
    <dgm:pt modelId="{3A226D79-9431-4100-A382-7EA9F2C5AC68}" type="pres">
      <dgm:prSet presAssocID="{A85B19DC-3DE0-4404-B359-06428C63BB67}" presName="conn2-1" presStyleLbl="parChTrans1D2" presStyleIdx="4" presStyleCnt="5"/>
      <dgm:spPr/>
    </dgm:pt>
    <dgm:pt modelId="{98921F9F-9B98-4603-866A-2BB1C500E668}" type="pres">
      <dgm:prSet presAssocID="{A85B19DC-3DE0-4404-B359-06428C63BB67}" presName="connTx" presStyleLbl="parChTrans1D2" presStyleIdx="4" presStyleCnt="5"/>
      <dgm:spPr/>
    </dgm:pt>
    <dgm:pt modelId="{380522E8-EBEC-4FC6-AAAD-1D206D31F3F6}" type="pres">
      <dgm:prSet presAssocID="{60150486-2591-43A4-8434-39FDF7A6F1D3}" presName="root2" presStyleCnt="0"/>
      <dgm:spPr/>
    </dgm:pt>
    <dgm:pt modelId="{B32806F5-312A-4F8C-8C27-E5A3731EFEDB}" type="pres">
      <dgm:prSet presAssocID="{60150486-2591-43A4-8434-39FDF7A6F1D3}" presName="LevelTwoTextNode" presStyleLbl="node2" presStyleIdx="4" presStyleCnt="5">
        <dgm:presLayoutVars>
          <dgm:chPref val="3"/>
        </dgm:presLayoutVars>
      </dgm:prSet>
      <dgm:spPr/>
    </dgm:pt>
    <dgm:pt modelId="{C9EB312E-D93E-4E18-B697-E1FBA9CC6AD1}" type="pres">
      <dgm:prSet presAssocID="{60150486-2591-43A4-8434-39FDF7A6F1D3}" presName="level3hierChild" presStyleCnt="0"/>
      <dgm:spPr/>
    </dgm:pt>
  </dgm:ptLst>
  <dgm:cxnLst>
    <dgm:cxn modelId="{50899C12-06DE-43D7-AEDD-B60B189B424E}" type="presOf" srcId="{87473F76-2EF8-4A57-A296-78CC2D79036D}" destId="{DCEC7840-1517-4882-A45B-588A60DFDC61}" srcOrd="1" destOrd="0" presId="urn:microsoft.com/office/officeart/2008/layout/HorizontalMultiLevelHierarchy"/>
    <dgm:cxn modelId="{164F4D17-2C5B-4E5A-B79F-98BE3BAB9EDD}" srcId="{1F34438D-FA1E-4B11-A6AF-03B7E62216B9}" destId="{38FC91D4-7308-4110-B02F-5CA20B12E8FE}" srcOrd="0" destOrd="0" parTransId="{2B1687E8-E70E-4C4E-AB2A-A217D86F16C0}" sibTransId="{2A1ACE9A-D0D0-4C4D-8DED-56AE5B223AC5}"/>
    <dgm:cxn modelId="{1EA46D27-23D5-478D-9949-3EA53CC658A2}" type="presOf" srcId="{F194B800-6A7D-4092-A98F-B7B757AADE6F}" destId="{1FD241E4-E8E9-4119-9D24-07F2F8BDC3E5}" srcOrd="0" destOrd="0" presId="urn:microsoft.com/office/officeart/2008/layout/HorizontalMultiLevelHierarchy"/>
    <dgm:cxn modelId="{73D49540-1D53-4FF5-B41B-2A1949313777}" srcId="{1F34438D-FA1E-4B11-A6AF-03B7E62216B9}" destId="{455620CC-68AA-49A1-A805-60BCA70F328D}" srcOrd="3" destOrd="0" parTransId="{87473F76-2EF8-4A57-A296-78CC2D79036D}" sibTransId="{8EE412A2-A200-49A1-B54C-C7EB79B4250E}"/>
    <dgm:cxn modelId="{53029365-0CA4-4401-A2BB-F87B36ECC46A}" srcId="{1F34438D-FA1E-4B11-A6AF-03B7E62216B9}" destId="{A14BFC8D-236D-468C-B9DB-4F86DE34252E}" srcOrd="1" destOrd="0" parTransId="{B208C1B2-AC7F-41AE-8134-1C7ADD1160ED}" sibTransId="{B79138A0-75FD-4D9B-9FDC-D19465469FDA}"/>
    <dgm:cxn modelId="{A6AB5357-E13E-4ECC-832B-71321EFBDA00}" type="presOf" srcId="{455620CC-68AA-49A1-A805-60BCA70F328D}" destId="{26A41CDC-D025-454C-A30D-1815CB0FC21A}" srcOrd="0" destOrd="0" presId="urn:microsoft.com/office/officeart/2008/layout/HorizontalMultiLevelHierarchy"/>
    <dgm:cxn modelId="{6A27F657-4544-4B53-B4D3-4700F2033E84}" type="presOf" srcId="{A14BFC8D-236D-468C-B9DB-4F86DE34252E}" destId="{396D2917-9AF0-4978-8849-1AE819AE5C58}" srcOrd="0" destOrd="0" presId="urn:microsoft.com/office/officeart/2008/layout/HorizontalMultiLevelHierarchy"/>
    <dgm:cxn modelId="{6EA1DC5A-6F2C-49B6-B135-B3AB900E358E}" type="presOf" srcId="{B208C1B2-AC7F-41AE-8134-1C7ADD1160ED}" destId="{ED08F3F5-FBDE-4446-9D11-748E97C3A9A9}" srcOrd="0" destOrd="0" presId="urn:microsoft.com/office/officeart/2008/layout/HorizontalMultiLevelHierarchy"/>
    <dgm:cxn modelId="{01ABF07E-C8C2-4956-A263-8E0638AFA419}" type="presOf" srcId="{2B1687E8-E70E-4C4E-AB2A-A217D86F16C0}" destId="{B7F3E9FF-56A2-4BD3-9B07-2E6C4DF28463}" srcOrd="1" destOrd="0" presId="urn:microsoft.com/office/officeart/2008/layout/HorizontalMultiLevelHierarchy"/>
    <dgm:cxn modelId="{64957198-E437-460C-A145-8445415ED5F6}" type="presOf" srcId="{1F34438D-FA1E-4B11-A6AF-03B7E62216B9}" destId="{D03FDF82-6C50-41ED-90F8-A3F3E3EC4F5C}" srcOrd="0" destOrd="0" presId="urn:microsoft.com/office/officeart/2008/layout/HorizontalMultiLevelHierarchy"/>
    <dgm:cxn modelId="{C284E7A1-F088-43CE-8E98-5AD2C533E224}" srcId="{916791CF-1F90-4D14-A6AC-B01ECCF7B81C}" destId="{1F34438D-FA1E-4B11-A6AF-03B7E62216B9}" srcOrd="0" destOrd="0" parTransId="{9538AB64-789B-43AF-97A7-1D480203DFEC}" sibTransId="{FF50D06A-4F79-418B-B06F-150CD4AB34D9}"/>
    <dgm:cxn modelId="{C131A6A6-6D72-4E18-9B90-F3EC302A6297}" type="presOf" srcId="{60150486-2591-43A4-8434-39FDF7A6F1D3}" destId="{B32806F5-312A-4F8C-8C27-E5A3731EFEDB}" srcOrd="0" destOrd="0" presId="urn:microsoft.com/office/officeart/2008/layout/HorizontalMultiLevelHierarchy"/>
    <dgm:cxn modelId="{FEC5F1A6-F6E3-4A3D-9F7A-F3A4E3F0725C}" type="presOf" srcId="{F194B800-6A7D-4092-A98F-B7B757AADE6F}" destId="{FF14F76E-6D17-415E-ADB6-39C38D56B293}" srcOrd="1" destOrd="0" presId="urn:microsoft.com/office/officeart/2008/layout/HorizontalMultiLevelHierarchy"/>
    <dgm:cxn modelId="{759D8CA8-46AF-45FC-9B29-B6AEE5773F7A}" type="presOf" srcId="{916791CF-1F90-4D14-A6AC-B01ECCF7B81C}" destId="{82462709-E0D3-4FC2-8F39-63CC56DBD66D}" srcOrd="0" destOrd="0" presId="urn:microsoft.com/office/officeart/2008/layout/HorizontalMultiLevelHierarchy"/>
    <dgm:cxn modelId="{7DD757B3-45A6-4C1C-BEF5-B3C91C2EE62D}" type="presOf" srcId="{A85B19DC-3DE0-4404-B359-06428C63BB67}" destId="{3A226D79-9431-4100-A382-7EA9F2C5AC68}" srcOrd="0" destOrd="0" presId="urn:microsoft.com/office/officeart/2008/layout/HorizontalMultiLevelHierarchy"/>
    <dgm:cxn modelId="{98D20CC2-5C11-4863-A83B-3D517BDF0F8D}" type="presOf" srcId="{87473F76-2EF8-4A57-A296-78CC2D79036D}" destId="{68387B81-C48B-4575-927A-18F0CE8E996E}" srcOrd="0" destOrd="0" presId="urn:microsoft.com/office/officeart/2008/layout/HorizontalMultiLevelHierarchy"/>
    <dgm:cxn modelId="{8C8242C8-8AEB-4F6C-9634-01D6F5437F31}" type="presOf" srcId="{B208C1B2-AC7F-41AE-8134-1C7ADD1160ED}" destId="{F2146FC0-00C1-4FDB-8F9E-975186DB6151}" srcOrd="1" destOrd="0" presId="urn:microsoft.com/office/officeart/2008/layout/HorizontalMultiLevelHierarchy"/>
    <dgm:cxn modelId="{0E6B12D5-0578-4B29-B5D5-CA0C0EBA2E00}" type="presOf" srcId="{38FC91D4-7308-4110-B02F-5CA20B12E8FE}" destId="{11D0A4F4-3F49-44F9-8D04-3D2D369AF955}" srcOrd="0" destOrd="0" presId="urn:microsoft.com/office/officeart/2008/layout/HorizontalMultiLevelHierarchy"/>
    <dgm:cxn modelId="{395C3CDB-93E3-468A-907F-633C7ED3A976}" srcId="{1F34438D-FA1E-4B11-A6AF-03B7E62216B9}" destId="{60150486-2591-43A4-8434-39FDF7A6F1D3}" srcOrd="4" destOrd="0" parTransId="{A85B19DC-3DE0-4404-B359-06428C63BB67}" sibTransId="{284D7A5F-CBC0-40E3-BB39-ED8722011EA8}"/>
    <dgm:cxn modelId="{1479F0DF-5759-43B6-BD2C-18DD97E773B2}" type="presOf" srcId="{C5167FC0-E108-43CB-B410-4AB81277905B}" destId="{B98549AD-487B-405D-BD90-2C4B507D9114}" srcOrd="0" destOrd="0" presId="urn:microsoft.com/office/officeart/2008/layout/HorizontalMultiLevelHierarchy"/>
    <dgm:cxn modelId="{4D89C0E6-E105-4BCF-B884-07F255EBC8BA}" srcId="{1F34438D-FA1E-4B11-A6AF-03B7E62216B9}" destId="{C5167FC0-E108-43CB-B410-4AB81277905B}" srcOrd="2" destOrd="0" parTransId="{F194B800-6A7D-4092-A98F-B7B757AADE6F}" sibTransId="{A0C675B5-6424-45E2-9FCE-26B823A78A40}"/>
    <dgm:cxn modelId="{15E24FF9-CD69-49E8-8CA8-7F0561611800}" type="presOf" srcId="{2B1687E8-E70E-4C4E-AB2A-A217D86F16C0}" destId="{21F4A8B3-76FE-40C9-A579-798B400E7548}" srcOrd="0" destOrd="0" presId="urn:microsoft.com/office/officeart/2008/layout/HorizontalMultiLevelHierarchy"/>
    <dgm:cxn modelId="{2BB7F0FE-2B76-4A84-8E0C-A8DE04F09224}" type="presOf" srcId="{A85B19DC-3DE0-4404-B359-06428C63BB67}" destId="{98921F9F-9B98-4603-866A-2BB1C500E668}" srcOrd="1" destOrd="0" presId="urn:microsoft.com/office/officeart/2008/layout/HorizontalMultiLevelHierarchy"/>
    <dgm:cxn modelId="{E4E03919-5A81-44F9-B69B-69A5822FE262}" type="presParOf" srcId="{82462709-E0D3-4FC2-8F39-63CC56DBD66D}" destId="{1410B607-FB97-4BA8-A758-8058A0322727}" srcOrd="0" destOrd="0" presId="urn:microsoft.com/office/officeart/2008/layout/HorizontalMultiLevelHierarchy"/>
    <dgm:cxn modelId="{BB7C6A5A-7D38-4CBE-97DF-F8BFB2575A57}" type="presParOf" srcId="{1410B607-FB97-4BA8-A758-8058A0322727}" destId="{D03FDF82-6C50-41ED-90F8-A3F3E3EC4F5C}" srcOrd="0" destOrd="0" presId="urn:microsoft.com/office/officeart/2008/layout/HorizontalMultiLevelHierarchy"/>
    <dgm:cxn modelId="{A96D1461-4DD2-41BC-9628-EF6601C5CA94}" type="presParOf" srcId="{1410B607-FB97-4BA8-A758-8058A0322727}" destId="{94B78962-D70D-4E5E-9231-826FEDF89A4F}" srcOrd="1" destOrd="0" presId="urn:microsoft.com/office/officeart/2008/layout/HorizontalMultiLevelHierarchy"/>
    <dgm:cxn modelId="{BF8CFA64-0A70-4F87-A6FD-69269FBDA285}" type="presParOf" srcId="{94B78962-D70D-4E5E-9231-826FEDF89A4F}" destId="{21F4A8B3-76FE-40C9-A579-798B400E7548}" srcOrd="0" destOrd="0" presId="urn:microsoft.com/office/officeart/2008/layout/HorizontalMultiLevelHierarchy"/>
    <dgm:cxn modelId="{C19793F3-8BE5-4989-A128-BFCB3C63E597}" type="presParOf" srcId="{21F4A8B3-76FE-40C9-A579-798B400E7548}" destId="{B7F3E9FF-56A2-4BD3-9B07-2E6C4DF28463}" srcOrd="0" destOrd="0" presId="urn:microsoft.com/office/officeart/2008/layout/HorizontalMultiLevelHierarchy"/>
    <dgm:cxn modelId="{729BE9A1-E010-456E-8B50-8B95C4AC51F9}" type="presParOf" srcId="{94B78962-D70D-4E5E-9231-826FEDF89A4F}" destId="{53AAF206-B8CF-4B12-BE20-42CADADECBAC}" srcOrd="1" destOrd="0" presId="urn:microsoft.com/office/officeart/2008/layout/HorizontalMultiLevelHierarchy"/>
    <dgm:cxn modelId="{56E6C7FF-2A9B-4EC5-B014-2FE803810A5A}" type="presParOf" srcId="{53AAF206-B8CF-4B12-BE20-42CADADECBAC}" destId="{11D0A4F4-3F49-44F9-8D04-3D2D369AF955}" srcOrd="0" destOrd="0" presId="urn:microsoft.com/office/officeart/2008/layout/HorizontalMultiLevelHierarchy"/>
    <dgm:cxn modelId="{22D68529-ADF8-48F0-B986-DD6392ABA7A6}" type="presParOf" srcId="{53AAF206-B8CF-4B12-BE20-42CADADECBAC}" destId="{F6023EAF-5E6A-4E82-90A4-9099FB69A5DA}" srcOrd="1" destOrd="0" presId="urn:microsoft.com/office/officeart/2008/layout/HorizontalMultiLevelHierarchy"/>
    <dgm:cxn modelId="{FC03C7B7-E32C-468E-8CC5-4AF58606DEFE}" type="presParOf" srcId="{94B78962-D70D-4E5E-9231-826FEDF89A4F}" destId="{ED08F3F5-FBDE-4446-9D11-748E97C3A9A9}" srcOrd="2" destOrd="0" presId="urn:microsoft.com/office/officeart/2008/layout/HorizontalMultiLevelHierarchy"/>
    <dgm:cxn modelId="{B1E71D0D-68ED-47E8-8195-3ADC39851601}" type="presParOf" srcId="{ED08F3F5-FBDE-4446-9D11-748E97C3A9A9}" destId="{F2146FC0-00C1-4FDB-8F9E-975186DB6151}" srcOrd="0" destOrd="0" presId="urn:microsoft.com/office/officeart/2008/layout/HorizontalMultiLevelHierarchy"/>
    <dgm:cxn modelId="{0EFEA6F7-00CD-4B99-B26B-A49B9988091A}" type="presParOf" srcId="{94B78962-D70D-4E5E-9231-826FEDF89A4F}" destId="{035C1B95-EE64-4F3C-B0FC-6CB3AFCE1799}" srcOrd="3" destOrd="0" presId="urn:microsoft.com/office/officeart/2008/layout/HorizontalMultiLevelHierarchy"/>
    <dgm:cxn modelId="{D8B6B8AB-DDEC-4D82-B04A-C1E534F5959C}" type="presParOf" srcId="{035C1B95-EE64-4F3C-B0FC-6CB3AFCE1799}" destId="{396D2917-9AF0-4978-8849-1AE819AE5C58}" srcOrd="0" destOrd="0" presId="urn:microsoft.com/office/officeart/2008/layout/HorizontalMultiLevelHierarchy"/>
    <dgm:cxn modelId="{BD65F7C6-7B96-4DE2-AE18-9787D04C7302}" type="presParOf" srcId="{035C1B95-EE64-4F3C-B0FC-6CB3AFCE1799}" destId="{EC3636D0-E27E-4196-9ECF-6FAD756D5136}" srcOrd="1" destOrd="0" presId="urn:microsoft.com/office/officeart/2008/layout/HorizontalMultiLevelHierarchy"/>
    <dgm:cxn modelId="{137EA2C7-39B7-49DB-8982-53DB7C1D7AFB}" type="presParOf" srcId="{94B78962-D70D-4E5E-9231-826FEDF89A4F}" destId="{1FD241E4-E8E9-4119-9D24-07F2F8BDC3E5}" srcOrd="4" destOrd="0" presId="urn:microsoft.com/office/officeart/2008/layout/HorizontalMultiLevelHierarchy"/>
    <dgm:cxn modelId="{0E0A6778-9FDD-4218-A3D0-F3CAFF31E40B}" type="presParOf" srcId="{1FD241E4-E8E9-4119-9D24-07F2F8BDC3E5}" destId="{FF14F76E-6D17-415E-ADB6-39C38D56B293}" srcOrd="0" destOrd="0" presId="urn:microsoft.com/office/officeart/2008/layout/HorizontalMultiLevelHierarchy"/>
    <dgm:cxn modelId="{A13D9293-38C2-4721-A9BC-39E5DA949978}" type="presParOf" srcId="{94B78962-D70D-4E5E-9231-826FEDF89A4F}" destId="{FB2625BF-C7D5-4C48-A0F2-A7B6BD6BBF94}" srcOrd="5" destOrd="0" presId="urn:microsoft.com/office/officeart/2008/layout/HorizontalMultiLevelHierarchy"/>
    <dgm:cxn modelId="{E3BF9887-5B23-4650-8D39-42956F5A6843}" type="presParOf" srcId="{FB2625BF-C7D5-4C48-A0F2-A7B6BD6BBF94}" destId="{B98549AD-487B-405D-BD90-2C4B507D9114}" srcOrd="0" destOrd="0" presId="urn:microsoft.com/office/officeart/2008/layout/HorizontalMultiLevelHierarchy"/>
    <dgm:cxn modelId="{B6B32BD8-355D-41AD-838C-C5FE306D5D86}" type="presParOf" srcId="{FB2625BF-C7D5-4C48-A0F2-A7B6BD6BBF94}" destId="{78AB1960-76A8-4B30-8B0D-607ADD9DF7B5}" srcOrd="1" destOrd="0" presId="urn:microsoft.com/office/officeart/2008/layout/HorizontalMultiLevelHierarchy"/>
    <dgm:cxn modelId="{C13F59C5-9B39-43F3-A02B-E9B951B9F2E3}" type="presParOf" srcId="{94B78962-D70D-4E5E-9231-826FEDF89A4F}" destId="{68387B81-C48B-4575-927A-18F0CE8E996E}" srcOrd="6" destOrd="0" presId="urn:microsoft.com/office/officeart/2008/layout/HorizontalMultiLevelHierarchy"/>
    <dgm:cxn modelId="{440DF07A-819E-4FDD-BF9E-466D92FCB786}" type="presParOf" srcId="{68387B81-C48B-4575-927A-18F0CE8E996E}" destId="{DCEC7840-1517-4882-A45B-588A60DFDC61}" srcOrd="0" destOrd="0" presId="urn:microsoft.com/office/officeart/2008/layout/HorizontalMultiLevelHierarchy"/>
    <dgm:cxn modelId="{E0EB5160-A155-4BF9-912E-1AD7ECA2FCBC}" type="presParOf" srcId="{94B78962-D70D-4E5E-9231-826FEDF89A4F}" destId="{4A9B4F7D-E09B-4969-9951-2DBCC868CF4C}" srcOrd="7" destOrd="0" presId="urn:microsoft.com/office/officeart/2008/layout/HorizontalMultiLevelHierarchy"/>
    <dgm:cxn modelId="{9A95501E-8A9A-4581-9A9D-EA7D8DF55999}" type="presParOf" srcId="{4A9B4F7D-E09B-4969-9951-2DBCC868CF4C}" destId="{26A41CDC-D025-454C-A30D-1815CB0FC21A}" srcOrd="0" destOrd="0" presId="urn:microsoft.com/office/officeart/2008/layout/HorizontalMultiLevelHierarchy"/>
    <dgm:cxn modelId="{4BD81F1E-E565-4C69-A6E7-4855665C55FD}" type="presParOf" srcId="{4A9B4F7D-E09B-4969-9951-2DBCC868CF4C}" destId="{4A6E9F5F-F30A-46AF-8815-7CEFA7185EF3}" srcOrd="1" destOrd="0" presId="urn:microsoft.com/office/officeart/2008/layout/HorizontalMultiLevelHierarchy"/>
    <dgm:cxn modelId="{E0489A2D-326C-4D59-85EE-A153E930752D}" type="presParOf" srcId="{94B78962-D70D-4E5E-9231-826FEDF89A4F}" destId="{3A226D79-9431-4100-A382-7EA9F2C5AC68}" srcOrd="8" destOrd="0" presId="urn:microsoft.com/office/officeart/2008/layout/HorizontalMultiLevelHierarchy"/>
    <dgm:cxn modelId="{1C6B63D5-98AD-4A05-B096-0F435E1E78F6}" type="presParOf" srcId="{3A226D79-9431-4100-A382-7EA9F2C5AC68}" destId="{98921F9F-9B98-4603-866A-2BB1C500E668}" srcOrd="0" destOrd="0" presId="urn:microsoft.com/office/officeart/2008/layout/HorizontalMultiLevelHierarchy"/>
    <dgm:cxn modelId="{FCE273DD-D31A-4724-83B6-DBEB21E4F3D4}" type="presParOf" srcId="{94B78962-D70D-4E5E-9231-826FEDF89A4F}" destId="{380522E8-EBEC-4FC6-AAAD-1D206D31F3F6}" srcOrd="9" destOrd="0" presId="urn:microsoft.com/office/officeart/2008/layout/HorizontalMultiLevelHierarchy"/>
    <dgm:cxn modelId="{2A09C280-FA8F-438C-B3D8-B15349EEEA81}" type="presParOf" srcId="{380522E8-EBEC-4FC6-AAAD-1D206D31F3F6}" destId="{B32806F5-312A-4F8C-8C27-E5A3731EFEDB}" srcOrd="0" destOrd="0" presId="urn:microsoft.com/office/officeart/2008/layout/HorizontalMultiLevelHierarchy"/>
    <dgm:cxn modelId="{39A82B1B-F91D-469B-98AE-2BB2CCE7735E}" type="presParOf" srcId="{380522E8-EBEC-4FC6-AAAD-1D206D31F3F6}" destId="{C9EB312E-D93E-4E18-B697-E1FBA9CC6AD1}"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042D4CA-21BA-4466-BDC5-1138105FF20C}"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GB"/>
        </a:p>
      </dgm:t>
    </dgm:pt>
    <dgm:pt modelId="{3481B6A1-512A-46F7-BE3F-88E5777D0AC0}">
      <dgm:prSet custT="1"/>
      <dgm:spPr/>
      <dgm:t>
        <a:bodyPr/>
        <a:lstStyle/>
        <a:p>
          <a:r>
            <a:rPr lang="en-GB" sz="2000" dirty="0"/>
            <a:t>If someone is in immediate danger - Call 999 </a:t>
          </a:r>
        </a:p>
      </dgm:t>
    </dgm:pt>
    <dgm:pt modelId="{80854895-DFD3-4255-B45B-91447FC0C1DD}" type="parTrans" cxnId="{9015B59C-E36A-40AB-AD39-61EB4E0A2D0C}">
      <dgm:prSet/>
      <dgm:spPr/>
      <dgm:t>
        <a:bodyPr/>
        <a:lstStyle/>
        <a:p>
          <a:endParaRPr lang="en-GB"/>
        </a:p>
      </dgm:t>
    </dgm:pt>
    <dgm:pt modelId="{5F01D36B-27AA-4A20-809B-064C3B7CD748}" type="sibTrans" cxnId="{9015B59C-E36A-40AB-AD39-61EB4E0A2D0C}">
      <dgm:prSet/>
      <dgm:spPr/>
      <dgm:t>
        <a:bodyPr/>
        <a:lstStyle/>
        <a:p>
          <a:endParaRPr lang="en-GB"/>
        </a:p>
      </dgm:t>
    </dgm:pt>
    <dgm:pt modelId="{828DC5A8-CBDD-41DC-A561-1DE7C2385275}">
      <dgm:prSet/>
      <dgm:spPr/>
      <dgm:t>
        <a:bodyPr/>
        <a:lstStyle/>
        <a:p>
          <a:pPr rtl="0"/>
          <a:r>
            <a:rPr lang="en-GB" dirty="0"/>
            <a:t>If you are suspicious about something you have seen or heard, call your local police on 101 </a:t>
          </a:r>
        </a:p>
      </dgm:t>
    </dgm:pt>
    <dgm:pt modelId="{386AFA5F-D36D-4AEC-A89B-9885E422B316}" type="parTrans" cxnId="{01161FD7-7DDF-420E-AC20-7B09F697B1F8}">
      <dgm:prSet/>
      <dgm:spPr/>
      <dgm:t>
        <a:bodyPr/>
        <a:lstStyle/>
        <a:p>
          <a:endParaRPr lang="en-GB"/>
        </a:p>
      </dgm:t>
    </dgm:pt>
    <dgm:pt modelId="{E9A1AE59-7F73-4EF7-97AA-5CBD448E6E16}" type="sibTrans" cxnId="{01161FD7-7DDF-420E-AC20-7B09F697B1F8}">
      <dgm:prSet/>
      <dgm:spPr/>
      <dgm:t>
        <a:bodyPr/>
        <a:lstStyle/>
        <a:p>
          <a:endParaRPr lang="en-GB"/>
        </a:p>
      </dgm:t>
    </dgm:pt>
    <dgm:pt modelId="{98FF0AC4-9857-4373-933F-75BCCB2BC141}">
      <dgm:prSet custT="1"/>
      <dgm:spPr/>
      <dgm:t>
        <a:bodyPr/>
        <a:lstStyle/>
        <a:p>
          <a:r>
            <a:rPr lang="en-GB" sz="1600" dirty="0"/>
            <a:t>Information can be given anonymously: </a:t>
          </a:r>
        </a:p>
        <a:p>
          <a:r>
            <a:rPr lang="en-GB" sz="1600" dirty="0"/>
            <a:t>Crimestoppers 0800 555 111 or online, crimestoppers-uk.org, </a:t>
          </a:r>
          <a:endParaRPr lang="en-GB" sz="1600" b="1" dirty="0">
            <a:solidFill>
              <a:schemeClr val="bg1"/>
            </a:solidFill>
          </a:endParaRPr>
        </a:p>
      </dgm:t>
    </dgm:pt>
    <dgm:pt modelId="{3C669E49-A730-47CA-9556-70D178659EF0}" type="parTrans" cxnId="{8A5E4EE7-A79E-4C1F-A0EA-6ACAE137F570}">
      <dgm:prSet/>
      <dgm:spPr/>
      <dgm:t>
        <a:bodyPr/>
        <a:lstStyle/>
        <a:p>
          <a:endParaRPr lang="en-GB"/>
        </a:p>
      </dgm:t>
    </dgm:pt>
    <dgm:pt modelId="{FD9E0252-63B0-407D-9AF4-C6BEABD0CE72}" type="sibTrans" cxnId="{8A5E4EE7-A79E-4C1F-A0EA-6ACAE137F570}">
      <dgm:prSet/>
      <dgm:spPr/>
      <dgm:t>
        <a:bodyPr/>
        <a:lstStyle/>
        <a:p>
          <a:endParaRPr lang="en-GB"/>
        </a:p>
      </dgm:t>
    </dgm:pt>
    <dgm:pt modelId="{66352AB9-148B-403B-ADE5-1E0B64E11144}" type="pres">
      <dgm:prSet presAssocID="{E042D4CA-21BA-4466-BDC5-1138105FF20C}" presName="linear" presStyleCnt="0">
        <dgm:presLayoutVars>
          <dgm:animLvl val="lvl"/>
          <dgm:resizeHandles val="exact"/>
        </dgm:presLayoutVars>
      </dgm:prSet>
      <dgm:spPr/>
    </dgm:pt>
    <dgm:pt modelId="{7BCC90DE-10C7-47A3-BC64-798DE0C7C436}" type="pres">
      <dgm:prSet presAssocID="{3481B6A1-512A-46F7-BE3F-88E5777D0AC0}" presName="parentText" presStyleLbl="node1" presStyleIdx="0" presStyleCnt="3">
        <dgm:presLayoutVars>
          <dgm:chMax val="0"/>
          <dgm:bulletEnabled val="1"/>
        </dgm:presLayoutVars>
      </dgm:prSet>
      <dgm:spPr/>
    </dgm:pt>
    <dgm:pt modelId="{7EBAE083-2AB6-49F4-9328-7AD2BDAC37CB}" type="pres">
      <dgm:prSet presAssocID="{5F01D36B-27AA-4A20-809B-064C3B7CD748}" presName="spacer" presStyleCnt="0"/>
      <dgm:spPr/>
    </dgm:pt>
    <dgm:pt modelId="{3D57949C-421B-4FFC-975F-3BBB0223BEEB}" type="pres">
      <dgm:prSet presAssocID="{828DC5A8-CBDD-41DC-A561-1DE7C2385275}" presName="parentText" presStyleLbl="node1" presStyleIdx="1" presStyleCnt="3">
        <dgm:presLayoutVars>
          <dgm:chMax val="0"/>
          <dgm:bulletEnabled val="1"/>
        </dgm:presLayoutVars>
      </dgm:prSet>
      <dgm:spPr/>
    </dgm:pt>
    <dgm:pt modelId="{D26FAF21-BFB9-4E99-8E8D-CA9E61FB433F}" type="pres">
      <dgm:prSet presAssocID="{E9A1AE59-7F73-4EF7-97AA-5CBD448E6E16}" presName="spacer" presStyleCnt="0"/>
      <dgm:spPr/>
    </dgm:pt>
    <dgm:pt modelId="{C402ECCD-81C0-4D33-B07C-99BE671A94DE}" type="pres">
      <dgm:prSet presAssocID="{98FF0AC4-9857-4373-933F-75BCCB2BC141}" presName="parentText" presStyleLbl="node1" presStyleIdx="2" presStyleCnt="3" custScaleY="234011" custLinFactNeighborX="-4000" custLinFactNeighborY="-29065">
        <dgm:presLayoutVars>
          <dgm:chMax val="0"/>
          <dgm:bulletEnabled val="1"/>
        </dgm:presLayoutVars>
      </dgm:prSet>
      <dgm:spPr/>
    </dgm:pt>
  </dgm:ptLst>
  <dgm:cxnLst>
    <dgm:cxn modelId="{A2ED0409-19D1-415D-A387-A4538A61D3FB}" type="presOf" srcId="{3481B6A1-512A-46F7-BE3F-88E5777D0AC0}" destId="{7BCC90DE-10C7-47A3-BC64-798DE0C7C436}" srcOrd="0" destOrd="0" presId="urn:microsoft.com/office/officeart/2005/8/layout/vList2"/>
    <dgm:cxn modelId="{38611422-01B3-4CED-87A5-6BBA51628061}" type="presOf" srcId="{828DC5A8-CBDD-41DC-A561-1DE7C2385275}" destId="{3D57949C-421B-4FFC-975F-3BBB0223BEEB}" srcOrd="0" destOrd="0" presId="urn:microsoft.com/office/officeart/2005/8/layout/vList2"/>
    <dgm:cxn modelId="{BFEFDF3A-4AF4-4904-A4FE-05302649141E}" type="presOf" srcId="{E042D4CA-21BA-4466-BDC5-1138105FF20C}" destId="{66352AB9-148B-403B-ADE5-1E0B64E11144}" srcOrd="0" destOrd="0" presId="urn:microsoft.com/office/officeart/2005/8/layout/vList2"/>
    <dgm:cxn modelId="{AEBB1F6F-1DEA-4E85-92FF-3D20337FACBE}" type="presOf" srcId="{98FF0AC4-9857-4373-933F-75BCCB2BC141}" destId="{C402ECCD-81C0-4D33-B07C-99BE671A94DE}" srcOrd="0" destOrd="0" presId="urn:microsoft.com/office/officeart/2005/8/layout/vList2"/>
    <dgm:cxn modelId="{9015B59C-E36A-40AB-AD39-61EB4E0A2D0C}" srcId="{E042D4CA-21BA-4466-BDC5-1138105FF20C}" destId="{3481B6A1-512A-46F7-BE3F-88E5777D0AC0}" srcOrd="0" destOrd="0" parTransId="{80854895-DFD3-4255-B45B-91447FC0C1DD}" sibTransId="{5F01D36B-27AA-4A20-809B-064C3B7CD748}"/>
    <dgm:cxn modelId="{01161FD7-7DDF-420E-AC20-7B09F697B1F8}" srcId="{E042D4CA-21BA-4466-BDC5-1138105FF20C}" destId="{828DC5A8-CBDD-41DC-A561-1DE7C2385275}" srcOrd="1" destOrd="0" parTransId="{386AFA5F-D36D-4AEC-A89B-9885E422B316}" sibTransId="{E9A1AE59-7F73-4EF7-97AA-5CBD448E6E16}"/>
    <dgm:cxn modelId="{8A5E4EE7-A79E-4C1F-A0EA-6ACAE137F570}" srcId="{E042D4CA-21BA-4466-BDC5-1138105FF20C}" destId="{98FF0AC4-9857-4373-933F-75BCCB2BC141}" srcOrd="2" destOrd="0" parTransId="{3C669E49-A730-47CA-9556-70D178659EF0}" sibTransId="{FD9E0252-63B0-407D-9AF4-C6BEABD0CE72}"/>
    <dgm:cxn modelId="{ADE10AE1-CBF2-40B1-8CFD-800662D99571}" type="presParOf" srcId="{66352AB9-148B-403B-ADE5-1E0B64E11144}" destId="{7BCC90DE-10C7-47A3-BC64-798DE0C7C436}" srcOrd="0" destOrd="0" presId="urn:microsoft.com/office/officeart/2005/8/layout/vList2"/>
    <dgm:cxn modelId="{442F385E-7B11-491D-B46A-5503CBA38AEE}" type="presParOf" srcId="{66352AB9-148B-403B-ADE5-1E0B64E11144}" destId="{7EBAE083-2AB6-49F4-9328-7AD2BDAC37CB}" srcOrd="1" destOrd="0" presId="urn:microsoft.com/office/officeart/2005/8/layout/vList2"/>
    <dgm:cxn modelId="{DAE83E19-1D48-4BB2-A21B-EDAFB1F3ECD1}" type="presParOf" srcId="{66352AB9-148B-403B-ADE5-1E0B64E11144}" destId="{3D57949C-421B-4FFC-975F-3BBB0223BEEB}" srcOrd="2" destOrd="0" presId="urn:microsoft.com/office/officeart/2005/8/layout/vList2"/>
    <dgm:cxn modelId="{85F31EFA-4F24-4EE2-B247-670D36891ABA}" type="presParOf" srcId="{66352AB9-148B-403B-ADE5-1E0B64E11144}" destId="{D26FAF21-BFB9-4E99-8E8D-CA9E61FB433F}" srcOrd="3" destOrd="0" presId="urn:microsoft.com/office/officeart/2005/8/layout/vList2"/>
    <dgm:cxn modelId="{66C78668-0F85-4676-A223-65A7DFBF8721}" type="presParOf" srcId="{66352AB9-148B-403B-ADE5-1E0B64E11144}" destId="{C402ECCD-81C0-4D33-B07C-99BE671A94DE}"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B8A5A-B0C7-44D8-98B5-99AB2CAD08D2}">
      <dsp:nvSpPr>
        <dsp:cNvPr id="0" name=""/>
        <dsp:cNvSpPr/>
      </dsp:nvSpPr>
      <dsp:spPr>
        <a:xfrm>
          <a:off x="85279" y="220656"/>
          <a:ext cx="3438234" cy="4385503"/>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7D029C-3530-4CE6-8BF5-F27D77EA441A}">
      <dsp:nvSpPr>
        <dsp:cNvPr id="0" name=""/>
        <dsp:cNvSpPr/>
      </dsp:nvSpPr>
      <dsp:spPr>
        <a:xfrm>
          <a:off x="222809" y="1799437"/>
          <a:ext cx="2647440" cy="2631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rtl="0">
            <a:lnSpc>
              <a:spcPct val="90000"/>
            </a:lnSpc>
            <a:spcBef>
              <a:spcPct val="0"/>
            </a:spcBef>
            <a:spcAft>
              <a:spcPct val="35000"/>
            </a:spcAft>
            <a:buNone/>
          </a:pPr>
          <a:endParaRPr lang="en-GB" sz="6500" kern="1200" dirty="0"/>
        </a:p>
      </dsp:txBody>
      <dsp:txXfrm>
        <a:off x="222809" y="1799437"/>
        <a:ext cx="2647440" cy="2631301"/>
      </dsp:txXfrm>
    </dsp:sp>
    <dsp:sp modelId="{1BD87D9A-C701-49C6-BA6F-2D519785AF32}">
      <dsp:nvSpPr>
        <dsp:cNvPr id="0" name=""/>
        <dsp:cNvSpPr/>
      </dsp:nvSpPr>
      <dsp:spPr>
        <a:xfrm>
          <a:off x="3102030" y="1381"/>
          <a:ext cx="842967" cy="842967"/>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3F753E-D381-4C6C-ABB3-C73564F13DA4}">
      <dsp:nvSpPr>
        <dsp:cNvPr id="0" name=""/>
        <dsp:cNvSpPr/>
      </dsp:nvSpPr>
      <dsp:spPr>
        <a:xfrm>
          <a:off x="3944997" y="1381"/>
          <a:ext cx="3742122" cy="84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rtl="0">
            <a:lnSpc>
              <a:spcPct val="90000"/>
            </a:lnSpc>
            <a:spcBef>
              <a:spcPct val="0"/>
            </a:spcBef>
            <a:spcAft>
              <a:spcPct val="35000"/>
            </a:spcAft>
            <a:buNone/>
          </a:pPr>
          <a:r>
            <a:rPr lang="en-GB" sz="2000" kern="1200" dirty="0"/>
            <a:t>2700 phone numbers linked to 1200 groups </a:t>
          </a:r>
        </a:p>
      </dsp:txBody>
      <dsp:txXfrm>
        <a:off x="3944997" y="1381"/>
        <a:ext cx="3742122" cy="842967"/>
      </dsp:txXfrm>
    </dsp:sp>
    <dsp:sp modelId="{B0211523-C15F-43A9-ADFA-1FFFAA0D11FF}">
      <dsp:nvSpPr>
        <dsp:cNvPr id="0" name=""/>
        <dsp:cNvSpPr/>
      </dsp:nvSpPr>
      <dsp:spPr>
        <a:xfrm>
          <a:off x="3102030" y="996082"/>
          <a:ext cx="842967" cy="842967"/>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14BA8C-67CE-4DFE-B7BC-FEC29876160F}">
      <dsp:nvSpPr>
        <dsp:cNvPr id="0" name=""/>
        <dsp:cNvSpPr/>
      </dsp:nvSpPr>
      <dsp:spPr>
        <a:xfrm>
          <a:off x="3944997" y="996082"/>
          <a:ext cx="3742122" cy="84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rtl="0">
            <a:lnSpc>
              <a:spcPct val="90000"/>
            </a:lnSpc>
            <a:spcBef>
              <a:spcPct val="0"/>
            </a:spcBef>
            <a:spcAft>
              <a:spcPct val="35000"/>
            </a:spcAft>
            <a:buNone/>
          </a:pPr>
          <a:r>
            <a:rPr lang="en-GB" sz="2000" kern="1200" dirty="0"/>
            <a:t>Most originate from London, Liverpool and West Midlands</a:t>
          </a:r>
        </a:p>
      </dsp:txBody>
      <dsp:txXfrm>
        <a:off x="3944997" y="996082"/>
        <a:ext cx="3742122" cy="842967"/>
      </dsp:txXfrm>
    </dsp:sp>
    <dsp:sp modelId="{5CA91F95-1229-45AC-A002-432F3F085BCF}">
      <dsp:nvSpPr>
        <dsp:cNvPr id="0" name=""/>
        <dsp:cNvSpPr/>
      </dsp:nvSpPr>
      <dsp:spPr>
        <a:xfrm>
          <a:off x="3102030" y="1990784"/>
          <a:ext cx="842967" cy="842967"/>
        </a:xfrm>
        <a:prstGeom prst="ellipse">
          <a:avLst/>
        </a:prstGeom>
        <a:solidFill>
          <a:srgbClr val="003B7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C27B57-05BA-4111-8F65-51E80E156F7D}">
      <dsp:nvSpPr>
        <dsp:cNvPr id="0" name=""/>
        <dsp:cNvSpPr/>
      </dsp:nvSpPr>
      <dsp:spPr>
        <a:xfrm>
          <a:off x="3944997" y="1990784"/>
          <a:ext cx="3742122" cy="84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rtl="0">
            <a:lnSpc>
              <a:spcPct val="90000"/>
            </a:lnSpc>
            <a:spcBef>
              <a:spcPct val="0"/>
            </a:spcBef>
            <a:spcAft>
              <a:spcPct val="35000"/>
            </a:spcAft>
            <a:buNone/>
          </a:pPr>
          <a:r>
            <a:rPr lang="en-GB" sz="2000" kern="1200" dirty="0"/>
            <a:t>More than 30 other force areas in England and Wales have at least 1 group using County Lines Model </a:t>
          </a:r>
        </a:p>
      </dsp:txBody>
      <dsp:txXfrm>
        <a:off x="3944997" y="1990784"/>
        <a:ext cx="3742122" cy="842967"/>
      </dsp:txXfrm>
    </dsp:sp>
    <dsp:sp modelId="{150F3764-4ADC-42B6-A81C-99AB07AFA424}">
      <dsp:nvSpPr>
        <dsp:cNvPr id="0" name=""/>
        <dsp:cNvSpPr/>
      </dsp:nvSpPr>
      <dsp:spPr>
        <a:xfrm>
          <a:off x="3102030" y="2985485"/>
          <a:ext cx="842967" cy="842967"/>
        </a:xfrm>
        <a:prstGeom prst="ellipse">
          <a:avLst/>
        </a:prstGeom>
        <a:solidFill>
          <a:srgbClr val="003B7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01DFE2-FD40-49DE-9A25-44C2043FFC2E}">
      <dsp:nvSpPr>
        <dsp:cNvPr id="0" name=""/>
        <dsp:cNvSpPr/>
      </dsp:nvSpPr>
      <dsp:spPr>
        <a:xfrm>
          <a:off x="3944997" y="2985485"/>
          <a:ext cx="3742122" cy="84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rtl="0">
            <a:lnSpc>
              <a:spcPct val="90000"/>
            </a:lnSpc>
            <a:spcBef>
              <a:spcPct val="0"/>
            </a:spcBef>
            <a:spcAft>
              <a:spcPct val="35000"/>
            </a:spcAft>
            <a:buNone/>
          </a:pPr>
          <a:r>
            <a:rPr lang="en-GB" sz="2000" kern="1200" dirty="0"/>
            <a:t>Social media increasingly used for recruitment and promotion</a:t>
          </a:r>
        </a:p>
      </dsp:txBody>
      <dsp:txXfrm>
        <a:off x="3944997" y="2985485"/>
        <a:ext cx="3742122" cy="842967"/>
      </dsp:txXfrm>
    </dsp:sp>
    <dsp:sp modelId="{EF736247-17F0-4C17-A03B-714BA2FE0249}">
      <dsp:nvSpPr>
        <dsp:cNvPr id="0" name=""/>
        <dsp:cNvSpPr/>
      </dsp:nvSpPr>
      <dsp:spPr>
        <a:xfrm>
          <a:off x="3102030" y="3980187"/>
          <a:ext cx="842967" cy="842967"/>
        </a:xfrm>
        <a:prstGeom prst="ellipse">
          <a:avLst/>
        </a:prstGeom>
        <a:solidFill>
          <a:srgbClr val="003C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96E72A-6A7E-4C10-B443-802AEC4D6A5B}">
      <dsp:nvSpPr>
        <dsp:cNvPr id="0" name=""/>
        <dsp:cNvSpPr/>
      </dsp:nvSpPr>
      <dsp:spPr>
        <a:xfrm>
          <a:off x="3944997" y="3980187"/>
          <a:ext cx="3742122" cy="842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rtl="0">
            <a:lnSpc>
              <a:spcPct val="90000"/>
            </a:lnSpc>
            <a:spcBef>
              <a:spcPct val="0"/>
            </a:spcBef>
            <a:spcAft>
              <a:spcPct val="35000"/>
            </a:spcAft>
            <a:buNone/>
          </a:pPr>
          <a:r>
            <a:rPr lang="en-GB" sz="2000" kern="1200" dirty="0"/>
            <a:t>Exploitation of children and young people and vulnerable adults on the rise</a:t>
          </a:r>
        </a:p>
      </dsp:txBody>
      <dsp:txXfrm>
        <a:off x="3944997" y="3980187"/>
        <a:ext cx="3742122" cy="8429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1EE17-27D0-4A61-A352-21F0161C8866}">
      <dsp:nvSpPr>
        <dsp:cNvPr id="0" name=""/>
        <dsp:cNvSpPr/>
      </dsp:nvSpPr>
      <dsp:spPr>
        <a:xfrm rot="10800000">
          <a:off x="1592834" y="53330"/>
          <a:ext cx="5492040" cy="485044"/>
        </a:xfrm>
        <a:prstGeom prst="homePlate">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91"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kern="1200" dirty="0" err="1"/>
            <a:t>Approx</a:t>
          </a:r>
          <a:r>
            <a:rPr lang="en-GB" sz="1600" kern="1200" dirty="0"/>
            <a:t> 29 county lines groups</a:t>
          </a:r>
        </a:p>
      </dsp:txBody>
      <dsp:txXfrm rot="10800000">
        <a:off x="1714095" y="53330"/>
        <a:ext cx="5370779" cy="485044"/>
      </dsp:txXfrm>
    </dsp:sp>
    <dsp:sp modelId="{58CBFBEA-A304-4CD3-BE2A-ED8964ADB65D}">
      <dsp:nvSpPr>
        <dsp:cNvPr id="0" name=""/>
        <dsp:cNvSpPr/>
      </dsp:nvSpPr>
      <dsp:spPr>
        <a:xfrm>
          <a:off x="1268053" y="2401"/>
          <a:ext cx="586904" cy="5869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BE58ED-8B00-45FD-8C49-4F9B13A3EDF7}">
      <dsp:nvSpPr>
        <dsp:cNvPr id="0" name=""/>
        <dsp:cNvSpPr/>
      </dsp:nvSpPr>
      <dsp:spPr>
        <a:xfrm rot="10800000">
          <a:off x="1545841" y="785024"/>
          <a:ext cx="5554697" cy="485044"/>
        </a:xfrm>
        <a:prstGeom prst="homePlate">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91"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kern="1200" dirty="0"/>
            <a:t>8/13 local policing divisions impacted</a:t>
          </a:r>
        </a:p>
      </dsp:txBody>
      <dsp:txXfrm rot="10800000">
        <a:off x="1667102" y="785024"/>
        <a:ext cx="5433436" cy="485044"/>
      </dsp:txXfrm>
    </dsp:sp>
    <dsp:sp modelId="{0EAF868D-0B8E-4144-B5BC-3981FB258D4A}">
      <dsp:nvSpPr>
        <dsp:cNvPr id="0" name=""/>
        <dsp:cNvSpPr/>
      </dsp:nvSpPr>
      <dsp:spPr>
        <a:xfrm>
          <a:off x="1252389" y="734094"/>
          <a:ext cx="586904" cy="58690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A24C7F-96AE-41D6-8C83-1CAD9E2649F8}">
      <dsp:nvSpPr>
        <dsp:cNvPr id="0" name=""/>
        <dsp:cNvSpPr/>
      </dsp:nvSpPr>
      <dsp:spPr>
        <a:xfrm rot="10800000">
          <a:off x="1560514" y="1546063"/>
          <a:ext cx="5554697" cy="485044"/>
        </a:xfrm>
        <a:prstGeom prst="homePlate">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91"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kern="1200" dirty="0"/>
            <a:t>Most activity in North East Division</a:t>
          </a:r>
        </a:p>
      </dsp:txBody>
      <dsp:txXfrm rot="10800000">
        <a:off x="1681775" y="1546063"/>
        <a:ext cx="5433436" cy="485044"/>
      </dsp:txXfrm>
    </dsp:sp>
    <dsp:sp modelId="{F0779E37-182E-4B42-9A81-7F4C4F92255F}">
      <dsp:nvSpPr>
        <dsp:cNvPr id="0" name=""/>
        <dsp:cNvSpPr/>
      </dsp:nvSpPr>
      <dsp:spPr>
        <a:xfrm>
          <a:off x="1237716" y="1465788"/>
          <a:ext cx="645594" cy="6455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81DED-5677-468A-8C59-3C050B8FEEF1}">
      <dsp:nvSpPr>
        <dsp:cNvPr id="0" name=""/>
        <dsp:cNvSpPr/>
      </dsp:nvSpPr>
      <dsp:spPr>
        <a:xfrm rot="10800000">
          <a:off x="1545841" y="2307102"/>
          <a:ext cx="5554697" cy="485044"/>
        </a:xfrm>
        <a:prstGeom prst="homePlate">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91"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kern="1200" dirty="0"/>
            <a:t>Merseyside largest exporting area</a:t>
          </a:r>
        </a:p>
      </dsp:txBody>
      <dsp:txXfrm rot="10800000">
        <a:off x="1667102" y="2307102"/>
        <a:ext cx="5433436" cy="485044"/>
      </dsp:txXfrm>
    </dsp:sp>
    <dsp:sp modelId="{2D0B90BD-39AD-4BE4-B66A-6D1C680A56C3}">
      <dsp:nvSpPr>
        <dsp:cNvPr id="0" name=""/>
        <dsp:cNvSpPr/>
      </dsp:nvSpPr>
      <dsp:spPr>
        <a:xfrm>
          <a:off x="1252389" y="2256173"/>
          <a:ext cx="586904" cy="58690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E8E72D-F304-4114-B1D1-338F7FA8D1A4}">
      <dsp:nvSpPr>
        <dsp:cNvPr id="0" name=""/>
        <dsp:cNvSpPr/>
      </dsp:nvSpPr>
      <dsp:spPr>
        <a:xfrm rot="10800000">
          <a:off x="1545841" y="3038796"/>
          <a:ext cx="5554697" cy="485044"/>
        </a:xfrm>
        <a:prstGeom prst="homePlate">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91"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kern="1200" dirty="0"/>
            <a:t>Heroin and Crack Cocaine</a:t>
          </a:r>
        </a:p>
      </dsp:txBody>
      <dsp:txXfrm rot="10800000">
        <a:off x="1667102" y="3038796"/>
        <a:ext cx="5433436" cy="485044"/>
      </dsp:txXfrm>
    </dsp:sp>
    <dsp:sp modelId="{91C5824B-1D10-4478-ABC7-D181FFD1A18E}">
      <dsp:nvSpPr>
        <dsp:cNvPr id="0" name=""/>
        <dsp:cNvSpPr/>
      </dsp:nvSpPr>
      <dsp:spPr>
        <a:xfrm>
          <a:off x="1252389" y="2987866"/>
          <a:ext cx="586904" cy="58690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77B6B-5CDE-4DFF-8E91-8DFC0A11C828}">
      <dsp:nvSpPr>
        <dsp:cNvPr id="0" name=""/>
        <dsp:cNvSpPr/>
      </dsp:nvSpPr>
      <dsp:spPr>
        <a:xfrm rot="10800000">
          <a:off x="1545841" y="3770490"/>
          <a:ext cx="5554697" cy="485044"/>
        </a:xfrm>
        <a:prstGeom prst="homePlate">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91"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kern="1200" dirty="0"/>
            <a:t>Evidence of violence</a:t>
          </a:r>
        </a:p>
      </dsp:txBody>
      <dsp:txXfrm rot="10800000">
        <a:off x="1667102" y="3770490"/>
        <a:ext cx="5433436" cy="485044"/>
      </dsp:txXfrm>
    </dsp:sp>
    <dsp:sp modelId="{0A9BE2D7-0EDA-496E-BCDF-9B79A14EBB91}">
      <dsp:nvSpPr>
        <dsp:cNvPr id="0" name=""/>
        <dsp:cNvSpPr/>
      </dsp:nvSpPr>
      <dsp:spPr>
        <a:xfrm>
          <a:off x="1252389" y="3719560"/>
          <a:ext cx="586904" cy="58690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7B54C9-22BE-4436-B7CC-26368647C0DC}">
      <dsp:nvSpPr>
        <dsp:cNvPr id="0" name=""/>
        <dsp:cNvSpPr/>
      </dsp:nvSpPr>
      <dsp:spPr>
        <a:xfrm rot="10800000">
          <a:off x="1545841" y="4502184"/>
          <a:ext cx="5554697" cy="485044"/>
        </a:xfrm>
        <a:prstGeom prst="homePlate">
          <a:avLst/>
        </a:prstGeom>
        <a:gradFill flip="none" rotWithShape="0">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891"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kern="1200" dirty="0"/>
            <a:t>More local children and young people being identified</a:t>
          </a:r>
        </a:p>
      </dsp:txBody>
      <dsp:txXfrm rot="10800000">
        <a:off x="1667102" y="4502184"/>
        <a:ext cx="5433436" cy="485044"/>
      </dsp:txXfrm>
    </dsp:sp>
    <dsp:sp modelId="{ADDA8822-9847-48CA-83DF-62FCBF9816A7}">
      <dsp:nvSpPr>
        <dsp:cNvPr id="0" name=""/>
        <dsp:cNvSpPr/>
      </dsp:nvSpPr>
      <dsp:spPr>
        <a:xfrm>
          <a:off x="1252389" y="4451254"/>
          <a:ext cx="586904" cy="586904"/>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26D79-9431-4100-A382-7EA9F2C5AC68}">
      <dsp:nvSpPr>
        <dsp:cNvPr id="0" name=""/>
        <dsp:cNvSpPr/>
      </dsp:nvSpPr>
      <dsp:spPr>
        <a:xfrm>
          <a:off x="963567" y="2907195"/>
          <a:ext cx="631286" cy="2405818"/>
        </a:xfrm>
        <a:custGeom>
          <a:avLst/>
          <a:gdLst/>
          <a:ahLst/>
          <a:cxnLst/>
          <a:rect l="0" t="0" r="0" b="0"/>
          <a:pathLst>
            <a:path>
              <a:moveTo>
                <a:pt x="0" y="0"/>
              </a:moveTo>
              <a:lnTo>
                <a:pt x="315643" y="0"/>
              </a:lnTo>
              <a:lnTo>
                <a:pt x="315643" y="2405818"/>
              </a:lnTo>
              <a:lnTo>
                <a:pt x="631286" y="2405818"/>
              </a:lnTo>
            </a:path>
          </a:pathLst>
        </a:custGeom>
        <a:noFill/>
        <a:ln w="12700" cap="flat" cmpd="sng" algn="ctr">
          <a:solidFill>
            <a:schemeClr val="accent6">
              <a:tint val="9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dirty="0"/>
        </a:p>
      </dsp:txBody>
      <dsp:txXfrm>
        <a:off x="1217029" y="4047923"/>
        <a:ext cx="124363" cy="124363"/>
      </dsp:txXfrm>
    </dsp:sp>
    <dsp:sp modelId="{68387B81-C48B-4575-927A-18F0CE8E996E}">
      <dsp:nvSpPr>
        <dsp:cNvPr id="0" name=""/>
        <dsp:cNvSpPr/>
      </dsp:nvSpPr>
      <dsp:spPr>
        <a:xfrm>
          <a:off x="963567" y="2907195"/>
          <a:ext cx="631286" cy="1202909"/>
        </a:xfrm>
        <a:custGeom>
          <a:avLst/>
          <a:gdLst/>
          <a:ahLst/>
          <a:cxnLst/>
          <a:rect l="0" t="0" r="0" b="0"/>
          <a:pathLst>
            <a:path>
              <a:moveTo>
                <a:pt x="0" y="0"/>
              </a:moveTo>
              <a:lnTo>
                <a:pt x="315643" y="0"/>
              </a:lnTo>
              <a:lnTo>
                <a:pt x="315643" y="1202909"/>
              </a:lnTo>
              <a:lnTo>
                <a:pt x="631286" y="1202909"/>
              </a:lnTo>
            </a:path>
          </a:pathLst>
        </a:custGeom>
        <a:noFill/>
        <a:ln w="12700" cap="flat" cmpd="sng" algn="ctr">
          <a:solidFill>
            <a:schemeClr val="accent6">
              <a:tint val="9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1245248" y="3474688"/>
        <a:ext cx="67924" cy="67924"/>
      </dsp:txXfrm>
    </dsp:sp>
    <dsp:sp modelId="{1FD241E4-E8E9-4119-9D24-07F2F8BDC3E5}">
      <dsp:nvSpPr>
        <dsp:cNvPr id="0" name=""/>
        <dsp:cNvSpPr/>
      </dsp:nvSpPr>
      <dsp:spPr>
        <a:xfrm>
          <a:off x="963567" y="2861476"/>
          <a:ext cx="631286" cy="91440"/>
        </a:xfrm>
        <a:custGeom>
          <a:avLst/>
          <a:gdLst/>
          <a:ahLst/>
          <a:cxnLst/>
          <a:rect l="0" t="0" r="0" b="0"/>
          <a:pathLst>
            <a:path>
              <a:moveTo>
                <a:pt x="0" y="45720"/>
              </a:moveTo>
              <a:lnTo>
                <a:pt x="631286" y="45720"/>
              </a:lnTo>
            </a:path>
          </a:pathLst>
        </a:custGeom>
        <a:noFill/>
        <a:ln w="12700" cap="flat" cmpd="sng" algn="ctr">
          <a:solidFill>
            <a:schemeClr val="accent6">
              <a:tint val="9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1263428" y="2891413"/>
        <a:ext cx="31564" cy="31564"/>
      </dsp:txXfrm>
    </dsp:sp>
    <dsp:sp modelId="{ED08F3F5-FBDE-4446-9D11-748E97C3A9A9}">
      <dsp:nvSpPr>
        <dsp:cNvPr id="0" name=""/>
        <dsp:cNvSpPr/>
      </dsp:nvSpPr>
      <dsp:spPr>
        <a:xfrm>
          <a:off x="963567" y="1704286"/>
          <a:ext cx="631286" cy="1202909"/>
        </a:xfrm>
        <a:custGeom>
          <a:avLst/>
          <a:gdLst/>
          <a:ahLst/>
          <a:cxnLst/>
          <a:rect l="0" t="0" r="0" b="0"/>
          <a:pathLst>
            <a:path>
              <a:moveTo>
                <a:pt x="0" y="1202909"/>
              </a:moveTo>
              <a:lnTo>
                <a:pt x="315643" y="1202909"/>
              </a:lnTo>
              <a:lnTo>
                <a:pt x="315643" y="0"/>
              </a:lnTo>
              <a:lnTo>
                <a:pt x="631286" y="0"/>
              </a:lnTo>
            </a:path>
          </a:pathLst>
        </a:custGeom>
        <a:noFill/>
        <a:ln w="12700" cap="flat" cmpd="sng" algn="ctr">
          <a:solidFill>
            <a:schemeClr val="accent6">
              <a:tint val="9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1245248" y="2271779"/>
        <a:ext cx="67924" cy="67924"/>
      </dsp:txXfrm>
    </dsp:sp>
    <dsp:sp modelId="{21F4A8B3-76FE-40C9-A579-798B400E7548}">
      <dsp:nvSpPr>
        <dsp:cNvPr id="0" name=""/>
        <dsp:cNvSpPr/>
      </dsp:nvSpPr>
      <dsp:spPr>
        <a:xfrm>
          <a:off x="963567" y="501377"/>
          <a:ext cx="631286" cy="2405818"/>
        </a:xfrm>
        <a:custGeom>
          <a:avLst/>
          <a:gdLst/>
          <a:ahLst/>
          <a:cxnLst/>
          <a:rect l="0" t="0" r="0" b="0"/>
          <a:pathLst>
            <a:path>
              <a:moveTo>
                <a:pt x="0" y="2405818"/>
              </a:moveTo>
              <a:lnTo>
                <a:pt x="315643" y="2405818"/>
              </a:lnTo>
              <a:lnTo>
                <a:pt x="315643" y="0"/>
              </a:lnTo>
              <a:lnTo>
                <a:pt x="631286" y="0"/>
              </a:lnTo>
            </a:path>
          </a:pathLst>
        </a:custGeom>
        <a:noFill/>
        <a:ln w="12700" cap="flat" cmpd="sng" algn="ctr">
          <a:solidFill>
            <a:schemeClr val="accent6">
              <a:tint val="90000"/>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dirty="0"/>
        </a:p>
      </dsp:txBody>
      <dsp:txXfrm>
        <a:off x="1217029" y="1642105"/>
        <a:ext cx="124363" cy="124363"/>
      </dsp:txXfrm>
    </dsp:sp>
    <dsp:sp modelId="{D03FDF82-6C50-41ED-90F8-A3F3E3EC4F5C}">
      <dsp:nvSpPr>
        <dsp:cNvPr id="0" name=""/>
        <dsp:cNvSpPr/>
      </dsp:nvSpPr>
      <dsp:spPr>
        <a:xfrm rot="16200000">
          <a:off x="-2050036" y="2426032"/>
          <a:ext cx="5064880" cy="962327"/>
        </a:xfrm>
        <a:prstGeom prst="rect">
          <a:avLst/>
        </a:prstGeom>
        <a:solidFill>
          <a:schemeClr val="accent6">
            <a:alpha val="8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Rounded MT Bold" panose="020F0704030504030204" pitchFamily="34" charset="0"/>
            </a:rPr>
            <a:t>Multi-Agency</a:t>
          </a:r>
          <a:r>
            <a:rPr lang="en-GB" sz="3400" kern="1200" dirty="0"/>
            <a:t> Response</a:t>
          </a:r>
        </a:p>
      </dsp:txBody>
      <dsp:txXfrm>
        <a:off x="-2050036" y="2426032"/>
        <a:ext cx="5064880" cy="962327"/>
      </dsp:txXfrm>
    </dsp:sp>
    <dsp:sp modelId="{11D0A4F4-3F49-44F9-8D04-3D2D369AF955}">
      <dsp:nvSpPr>
        <dsp:cNvPr id="0" name=""/>
        <dsp:cNvSpPr/>
      </dsp:nvSpPr>
      <dsp:spPr>
        <a:xfrm>
          <a:off x="1594854" y="20214"/>
          <a:ext cx="3156433" cy="962327"/>
        </a:xfrm>
        <a:prstGeom prst="rect">
          <a:avLst/>
        </a:prstGeom>
        <a:solidFill>
          <a:schemeClr val="accent6">
            <a:alpha val="7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GB" sz="3400" kern="1200" dirty="0">
              <a:latin typeface="Arial Rounded MT Bold" panose="020F0704030504030204" pitchFamily="34" charset="0"/>
            </a:rPr>
            <a:t>Social Work</a:t>
          </a:r>
        </a:p>
      </dsp:txBody>
      <dsp:txXfrm>
        <a:off x="1594854" y="20214"/>
        <a:ext cx="3156433" cy="962327"/>
      </dsp:txXfrm>
    </dsp:sp>
    <dsp:sp modelId="{396D2917-9AF0-4978-8849-1AE819AE5C58}">
      <dsp:nvSpPr>
        <dsp:cNvPr id="0" name=""/>
        <dsp:cNvSpPr/>
      </dsp:nvSpPr>
      <dsp:spPr>
        <a:xfrm>
          <a:off x="1594854" y="1223123"/>
          <a:ext cx="3156433" cy="962327"/>
        </a:xfrm>
        <a:prstGeom prst="rect">
          <a:avLst/>
        </a:prstGeom>
        <a:solidFill>
          <a:schemeClr val="accent6">
            <a:alpha val="7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GB" sz="3400" kern="1200" dirty="0">
              <a:latin typeface="Arial Rounded MT Bold" panose="020F0704030504030204" pitchFamily="34" charset="0"/>
            </a:rPr>
            <a:t>Addiction Services</a:t>
          </a:r>
        </a:p>
      </dsp:txBody>
      <dsp:txXfrm>
        <a:off x="1594854" y="1223123"/>
        <a:ext cx="3156433" cy="962327"/>
      </dsp:txXfrm>
    </dsp:sp>
    <dsp:sp modelId="{B98549AD-487B-405D-BD90-2C4B507D9114}">
      <dsp:nvSpPr>
        <dsp:cNvPr id="0" name=""/>
        <dsp:cNvSpPr/>
      </dsp:nvSpPr>
      <dsp:spPr>
        <a:xfrm>
          <a:off x="1594854" y="2426032"/>
          <a:ext cx="3156433" cy="962327"/>
        </a:xfrm>
        <a:prstGeom prst="rect">
          <a:avLst/>
        </a:prstGeom>
        <a:solidFill>
          <a:schemeClr val="accent6">
            <a:alpha val="7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Rounded MT Bold" panose="020F0704030504030204" pitchFamily="34" charset="0"/>
            </a:rPr>
            <a:t>Education</a:t>
          </a:r>
        </a:p>
      </dsp:txBody>
      <dsp:txXfrm>
        <a:off x="1594854" y="2426032"/>
        <a:ext cx="3156433" cy="962327"/>
      </dsp:txXfrm>
    </dsp:sp>
    <dsp:sp modelId="{26A41CDC-D025-454C-A30D-1815CB0FC21A}">
      <dsp:nvSpPr>
        <dsp:cNvPr id="0" name=""/>
        <dsp:cNvSpPr/>
      </dsp:nvSpPr>
      <dsp:spPr>
        <a:xfrm>
          <a:off x="1594854" y="3628941"/>
          <a:ext cx="3156433" cy="962327"/>
        </a:xfrm>
        <a:prstGeom prst="rect">
          <a:avLst/>
        </a:prstGeom>
        <a:solidFill>
          <a:schemeClr val="accent6">
            <a:alpha val="7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Rounded MT Bold" panose="020F0704030504030204" pitchFamily="34" charset="0"/>
            </a:rPr>
            <a:t>Housing</a:t>
          </a:r>
        </a:p>
      </dsp:txBody>
      <dsp:txXfrm>
        <a:off x="1594854" y="3628941"/>
        <a:ext cx="3156433" cy="962327"/>
      </dsp:txXfrm>
    </dsp:sp>
    <dsp:sp modelId="{B32806F5-312A-4F8C-8C27-E5A3731EFEDB}">
      <dsp:nvSpPr>
        <dsp:cNvPr id="0" name=""/>
        <dsp:cNvSpPr/>
      </dsp:nvSpPr>
      <dsp:spPr>
        <a:xfrm>
          <a:off x="1594854" y="4831850"/>
          <a:ext cx="3156433" cy="962327"/>
        </a:xfrm>
        <a:prstGeom prst="rect">
          <a:avLst/>
        </a:prstGeom>
        <a:solidFill>
          <a:schemeClr val="accent6">
            <a:alpha val="70000"/>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kern="1200" dirty="0">
              <a:latin typeface="Arial Rounded MT Bold" panose="020F0704030504030204" pitchFamily="34" charset="0"/>
            </a:rPr>
            <a:t>3</a:t>
          </a:r>
          <a:r>
            <a:rPr lang="en-GB" sz="3200" kern="1200" baseline="30000" dirty="0">
              <a:latin typeface="Arial Rounded MT Bold" panose="020F0704030504030204" pitchFamily="34" charset="0"/>
            </a:rPr>
            <a:t>rd</a:t>
          </a:r>
          <a:r>
            <a:rPr lang="en-GB" sz="3200" kern="1200" dirty="0">
              <a:latin typeface="Arial Rounded MT Bold" panose="020F0704030504030204" pitchFamily="34" charset="0"/>
            </a:rPr>
            <a:t> Sector</a:t>
          </a:r>
        </a:p>
      </dsp:txBody>
      <dsp:txXfrm>
        <a:off x="1594854" y="4831850"/>
        <a:ext cx="3156433" cy="962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C90DE-10C7-47A3-BC64-798DE0C7C436}">
      <dsp:nvSpPr>
        <dsp:cNvPr id="0" name=""/>
        <dsp:cNvSpPr/>
      </dsp:nvSpPr>
      <dsp:spPr>
        <a:xfrm>
          <a:off x="0" y="40443"/>
          <a:ext cx="3810000" cy="927099"/>
        </a:xfrm>
        <a:prstGeom prst="round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If someone is in immediate danger - Call 999 </a:t>
          </a:r>
        </a:p>
      </dsp:txBody>
      <dsp:txXfrm>
        <a:off x="45257" y="85700"/>
        <a:ext cx="3719486" cy="836585"/>
      </dsp:txXfrm>
    </dsp:sp>
    <dsp:sp modelId="{3D57949C-421B-4FFC-975F-3BBB0223BEEB}">
      <dsp:nvSpPr>
        <dsp:cNvPr id="0" name=""/>
        <dsp:cNvSpPr/>
      </dsp:nvSpPr>
      <dsp:spPr>
        <a:xfrm>
          <a:off x="0" y="1010742"/>
          <a:ext cx="3810000" cy="927099"/>
        </a:xfrm>
        <a:prstGeom prst="roundRect">
          <a:avLst/>
        </a:prstGeom>
        <a:solidFill>
          <a:schemeClr val="accent2">
            <a:shade val="50000"/>
            <a:hueOff val="0"/>
            <a:satOff val="-21688"/>
            <a:lumOff val="351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GB" sz="1500" kern="1200" dirty="0"/>
            <a:t>If you are suspicious about something you have seen or heard, call your local police on 101 </a:t>
          </a:r>
        </a:p>
      </dsp:txBody>
      <dsp:txXfrm>
        <a:off x="45257" y="1055999"/>
        <a:ext cx="3719486" cy="836585"/>
      </dsp:txXfrm>
    </dsp:sp>
    <dsp:sp modelId="{C402ECCD-81C0-4D33-B07C-99BE671A94DE}">
      <dsp:nvSpPr>
        <dsp:cNvPr id="0" name=""/>
        <dsp:cNvSpPr/>
      </dsp:nvSpPr>
      <dsp:spPr>
        <a:xfrm>
          <a:off x="0" y="1968486"/>
          <a:ext cx="3810000" cy="2169514"/>
        </a:xfrm>
        <a:prstGeom prst="roundRect">
          <a:avLst/>
        </a:prstGeom>
        <a:solidFill>
          <a:schemeClr val="accent2">
            <a:shade val="50000"/>
            <a:hueOff val="0"/>
            <a:satOff val="-21688"/>
            <a:lumOff val="351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Information can be given anonymously: </a:t>
          </a:r>
        </a:p>
        <a:p>
          <a:pPr marL="0" lvl="0" indent="0" algn="l" defTabSz="711200">
            <a:lnSpc>
              <a:spcPct val="90000"/>
            </a:lnSpc>
            <a:spcBef>
              <a:spcPct val="0"/>
            </a:spcBef>
            <a:spcAft>
              <a:spcPct val="35000"/>
            </a:spcAft>
            <a:buNone/>
          </a:pPr>
          <a:r>
            <a:rPr lang="en-GB" sz="1600" kern="1200" dirty="0"/>
            <a:t>Crimestoppers 0800 555 111 or online, crimestoppers-uk.org, </a:t>
          </a:r>
          <a:endParaRPr lang="en-GB" sz="1600" b="1" kern="1200" dirty="0">
            <a:solidFill>
              <a:schemeClr val="bg1"/>
            </a:solidFill>
          </a:endParaRPr>
        </a:p>
      </dsp:txBody>
      <dsp:txXfrm>
        <a:off x="105907" y="2074393"/>
        <a:ext cx="3598186" cy="1957700"/>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6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defRPr sz="1200" smtClean="0">
                <a:latin typeface="Arial" charset="0"/>
                <a:ea typeface="ＭＳ Ｐゴシック" charset="-128"/>
              </a:defRPr>
            </a:lvl1pPr>
          </a:lstStyle>
          <a:p>
            <a:pPr>
              <a:defRPr/>
            </a:pPr>
            <a:r>
              <a:rPr lang="en-US" altLang="x-none"/>
              <a:t>OFFICIAL
</a:t>
            </a:r>
            <a:endParaRPr lang="en-US" altLang="x-none" dirty="0"/>
          </a:p>
        </p:txBody>
      </p:sp>
      <p:sp>
        <p:nvSpPr>
          <p:cNvPr id="7171" name="Rectangle 3"/>
          <p:cNvSpPr>
            <a:spLocks noGrp="1" noChangeArrowheads="1"/>
          </p:cNvSpPr>
          <p:nvPr>
            <p:ph type="dt" sz="quarter" idx="1"/>
          </p:nvPr>
        </p:nvSpPr>
        <p:spPr bwMode="auto">
          <a:xfrm>
            <a:off x="3851275" y="0"/>
            <a:ext cx="2946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x-none"/>
          </a:p>
        </p:txBody>
      </p:sp>
      <p:sp>
        <p:nvSpPr>
          <p:cNvPr id="7172" name="Rectangle 4"/>
          <p:cNvSpPr>
            <a:spLocks noGrp="1" noChangeArrowheads="1"/>
          </p:cNvSpPr>
          <p:nvPr>
            <p:ph type="ftr" sz="quarter" idx="2"/>
          </p:nvPr>
        </p:nvSpPr>
        <p:spPr bwMode="auto">
          <a:xfrm>
            <a:off x="0" y="9431338"/>
            <a:ext cx="2946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defRPr sz="1200" smtClean="0">
                <a:latin typeface="Arial" charset="0"/>
                <a:ea typeface="ＭＳ Ｐゴシック" charset="-128"/>
              </a:defRPr>
            </a:lvl1pPr>
          </a:lstStyle>
          <a:p>
            <a:pPr>
              <a:defRPr/>
            </a:pPr>
            <a:r>
              <a:rPr lang="en-US" altLang="x-none"/>
              <a:t>
OFFICIAL</a:t>
            </a:r>
            <a:endParaRPr lang="en-US" altLang="x-none" dirty="0"/>
          </a:p>
        </p:txBody>
      </p:sp>
      <p:sp>
        <p:nvSpPr>
          <p:cNvPr id="7173" name="Rectangle 5"/>
          <p:cNvSpPr>
            <a:spLocks noGrp="1" noChangeArrowheads="1"/>
          </p:cNvSpPr>
          <p:nvPr>
            <p:ph type="sldNum" sz="quarter" idx="3"/>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pPr>
              <a:defRPr/>
            </a:pPr>
            <a:fld id="{0FC59637-5AF8-40F1-BFD7-7788202B3671}" type="slidenum">
              <a:rPr lang="en-US" altLang="en-US"/>
              <a:pPr>
                <a:defRPr/>
              </a:pPr>
              <a:t>‹#›</a:t>
            </a:fld>
            <a:endParaRPr lang="en-US" altLang="en-US" dirty="0"/>
          </a:p>
        </p:txBody>
      </p:sp>
    </p:spTree>
    <p:extLst>
      <p:ext uri="{BB962C8B-B14F-4D97-AF65-F5344CB8AC3E}">
        <p14:creationId xmlns:p14="http://schemas.microsoft.com/office/powerpoint/2010/main" val="300989722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defRPr sz="1200" smtClean="0">
                <a:latin typeface="Arial" charset="0"/>
                <a:ea typeface="ＭＳ Ｐゴシック" charset="-128"/>
              </a:defRPr>
            </a:lvl1pPr>
          </a:lstStyle>
          <a:p>
            <a:pPr>
              <a:defRPr/>
            </a:pPr>
            <a:r>
              <a:rPr lang="en-US" altLang="x-none"/>
              <a:t>OFFICIAL
</a:t>
            </a:r>
            <a:endParaRPr lang="en-US" altLang="x-none" dirty="0"/>
          </a:p>
        </p:txBody>
      </p:sp>
      <p:sp>
        <p:nvSpPr>
          <p:cNvPr id="4099" name="Rectangle 3"/>
          <p:cNvSpPr>
            <a:spLocks noGrp="1" noChangeArrowheads="1"/>
          </p:cNvSpPr>
          <p:nvPr>
            <p:ph type="dt" idx="1"/>
          </p:nvPr>
        </p:nvSpPr>
        <p:spPr bwMode="auto">
          <a:xfrm>
            <a:off x="3851275" y="0"/>
            <a:ext cx="294640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x-none"/>
          </a:p>
        </p:txBody>
      </p:sp>
      <p:sp>
        <p:nvSpPr>
          <p:cNvPr id="410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6463" y="4716463"/>
            <a:ext cx="49847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p>
        </p:txBody>
      </p:sp>
      <p:sp>
        <p:nvSpPr>
          <p:cNvPr id="4102" name="Rectangle 6"/>
          <p:cNvSpPr>
            <a:spLocks noGrp="1" noChangeArrowheads="1"/>
          </p:cNvSpPr>
          <p:nvPr>
            <p:ph type="ftr" sz="quarter" idx="4"/>
          </p:nvPr>
        </p:nvSpPr>
        <p:spPr bwMode="auto">
          <a:xfrm>
            <a:off x="0" y="9431338"/>
            <a:ext cx="2946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defRPr sz="1200" smtClean="0">
                <a:latin typeface="Arial" charset="0"/>
                <a:ea typeface="ＭＳ Ｐゴシック" charset="-128"/>
              </a:defRPr>
            </a:lvl1pPr>
          </a:lstStyle>
          <a:p>
            <a:pPr>
              <a:defRPr/>
            </a:pPr>
            <a:r>
              <a:rPr lang="en-US" altLang="x-none"/>
              <a:t>
OFFICIAL</a:t>
            </a:r>
            <a:endParaRPr lang="en-US" altLang="x-none" dirty="0"/>
          </a:p>
        </p:txBody>
      </p:sp>
      <p:sp>
        <p:nvSpPr>
          <p:cNvPr id="4103" name="Rectangle 7"/>
          <p:cNvSpPr>
            <a:spLocks noGrp="1" noChangeArrowheads="1"/>
          </p:cNvSpPr>
          <p:nvPr>
            <p:ph type="sldNum" sz="quarter" idx="5"/>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pPr>
              <a:defRPr/>
            </a:pPr>
            <a:fld id="{5E2ADA19-0FE6-4EF8-A56C-F47C16828633}" type="slidenum">
              <a:rPr lang="en-US" altLang="en-US"/>
              <a:pPr>
                <a:defRPr/>
              </a:pPr>
              <a:t>‹#›</a:t>
            </a:fld>
            <a:endParaRPr lang="en-US" altLang="en-US" dirty="0"/>
          </a:p>
        </p:txBody>
      </p:sp>
    </p:spTree>
    <p:extLst>
      <p:ext uri="{BB962C8B-B14F-4D97-AF65-F5344CB8AC3E}">
        <p14:creationId xmlns:p14="http://schemas.microsoft.com/office/powerpoint/2010/main" val="1185180792"/>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C7ADF3-A0CD-4F43-96F6-4E7E65BF9656}" type="slidenum">
              <a:rPr lang="en-US" altLang="en-US" sz="1200" smtClean="0"/>
              <a:pPr/>
              <a:t>1</a:t>
            </a:fld>
            <a:endParaRPr lang="en-US" altLang="en-US" sz="1200"/>
          </a:p>
        </p:txBody>
      </p:sp>
      <p:sp>
        <p:nvSpPr>
          <p:cNvPr id="5122"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3255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6867" name="Notes Placeholder 2"/>
          <p:cNvSpPr>
            <a:spLocks noGrp="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Look for these signs…</a:t>
            </a:r>
          </a:p>
        </p:txBody>
      </p:sp>
      <p:sp>
        <p:nvSpPr>
          <p:cNvPr id="36868"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C4697A-4C66-4BE2-A251-972D175FD791}" type="slidenum">
              <a:rPr lang="en-US" altLang="en-US" sz="1200" smtClean="0"/>
              <a:pPr/>
              <a:t>10</a:t>
            </a:fld>
            <a:endParaRPr lang="en-US" altLang="en-US" sz="1200"/>
          </a:p>
        </p:txBody>
      </p:sp>
    </p:spTree>
    <p:extLst>
      <p:ext uri="{BB962C8B-B14F-4D97-AF65-F5344CB8AC3E}">
        <p14:creationId xmlns:p14="http://schemas.microsoft.com/office/powerpoint/2010/main" val="2152879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8915" name="Notes Placeholder 2"/>
          <p:cNvSpPr>
            <a:spLocks noGrp="1"/>
          </p:cNvSpPr>
          <p:nvPr>
            <p:ph type="body" idx="1"/>
          </p:nvPr>
        </p:nvSpPr>
        <p:spPr>
          <a:noFill/>
        </p:spPr>
        <p:txBody>
          <a:bodyPr/>
          <a:lstStyle/>
          <a:p>
            <a:r>
              <a:rPr lang="en-GB" altLang="en-US" dirty="0">
                <a:latin typeface="Arial" panose="020B0604020202020204" pitchFamily="34" charset="0"/>
                <a:ea typeface="ＭＳ Ｐゴシック" panose="020B0600070205080204" pitchFamily="34" charset="-128"/>
              </a:rPr>
              <a:t>Communities in the North East of Scotland – Aberdeenshire – were really the first to be impacted by County Line activity.</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In 2017 a process began in the Buchan area for those who had been cuckooed.</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Over time this matured into a well developed multi agency approach to the challenges of County Lines and Cuckooing in that area.</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In places affected by similar problems, this multi agency, victim based response was identified as best practice and more effective than traditional police action. This has been adopted across Scotland.</a:t>
            </a:r>
            <a:br>
              <a:rPr lang="en-GB" altLang="en-US" dirty="0">
                <a:latin typeface="Arial" panose="020B0604020202020204" pitchFamily="34" charset="0"/>
                <a:ea typeface="ＭＳ Ｐゴシック" panose="020B0600070205080204" pitchFamily="34" charset="-128"/>
              </a:rPr>
            </a:br>
            <a:br>
              <a:rPr lang="en-GB" altLang="en-US" dirty="0">
                <a:latin typeface="Arial" panose="020B0604020202020204" pitchFamily="34" charset="0"/>
                <a:ea typeface="ＭＳ Ｐゴシック" panose="020B0600070205080204" pitchFamily="34" charset="-128"/>
              </a:rPr>
            </a:br>
            <a:r>
              <a:rPr lang="en-GB" altLang="en-US" dirty="0">
                <a:latin typeface="Arial" panose="020B0604020202020204" pitchFamily="34" charset="0"/>
                <a:ea typeface="ＭＳ Ｐゴシック" panose="020B0600070205080204" pitchFamily="34" charset="-128"/>
              </a:rPr>
              <a:t>The approach focuses on helping to find people routes out of their situation, and to deal with the issues that made them vulnerable to exploitation in the first instance.</a:t>
            </a:r>
          </a:p>
          <a:p>
            <a:br>
              <a:rPr lang="en-GB" altLang="en-US" dirty="0">
                <a:latin typeface="Arial" panose="020B0604020202020204" pitchFamily="34" charset="0"/>
                <a:ea typeface="ＭＳ Ｐゴシック" panose="020B0600070205080204" pitchFamily="34" charset="-128"/>
              </a:rPr>
            </a:br>
            <a:r>
              <a:rPr lang="en-GB" altLang="en-US" dirty="0">
                <a:latin typeface="Arial" panose="020B0604020202020204" pitchFamily="34" charset="0"/>
                <a:ea typeface="ＭＳ Ｐゴシック" panose="020B0600070205080204" pitchFamily="34" charset="-128"/>
              </a:rPr>
              <a:t>Across Scotland police and partners continue to meet with partners to deliver awareness sessions. </a:t>
            </a:r>
          </a:p>
        </p:txBody>
      </p:sp>
      <p:sp>
        <p:nvSpPr>
          <p:cNvPr id="38916"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38917"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38918"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16887B-9EA2-4C74-8550-B01ADAD0A1DA}" type="slidenum">
              <a:rPr lang="en-US" altLang="en-US" sz="1200" smtClean="0"/>
              <a:pPr/>
              <a:t>11</a:t>
            </a:fld>
            <a:endParaRPr lang="en-US" altLang="en-US" sz="1200"/>
          </a:p>
        </p:txBody>
      </p:sp>
    </p:spTree>
    <p:extLst>
      <p:ext uri="{BB962C8B-B14F-4D97-AF65-F5344CB8AC3E}">
        <p14:creationId xmlns:p14="http://schemas.microsoft.com/office/powerpoint/2010/main" val="881198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0963" name="Notes Placeholder 2"/>
          <p:cNvSpPr>
            <a:spLocks noGrp="1"/>
          </p:cNvSpPr>
          <p:nvPr>
            <p:ph type="body" idx="1"/>
          </p:nvPr>
        </p:nvSpPr>
        <p:spPr>
          <a:noFill/>
        </p:spPr>
        <p:txBody>
          <a:bodyPr/>
          <a:lstStyle/>
          <a:p>
            <a:r>
              <a:rPr lang="en-GB" altLang="en-US" dirty="0">
                <a:latin typeface="Arial" panose="020B0604020202020204" pitchFamily="34" charset="0"/>
                <a:ea typeface="ＭＳ Ｐゴシック" panose="020B0600070205080204" pitchFamily="34" charset="-128"/>
              </a:rPr>
              <a:t>County Lines relies heavily on the criminal exploitation of children, teenagers and adults.</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On the following slides we will look at two scenarios that are based upon real lived experiences.</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 first will look at an adult, vulnerable through addiction, who quickly loses control of his property and becomes embroiled in a County Line operation.</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 second will look at a young Scottish teen, coerced into a County Line operation, and transported from his home town.</a:t>
            </a:r>
          </a:p>
        </p:txBody>
      </p:sp>
      <p:sp>
        <p:nvSpPr>
          <p:cNvPr id="40964"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40965"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40966"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017CCE-FFAD-48E1-A25C-14C2E0F2E1C3}" type="slidenum">
              <a:rPr lang="en-US" altLang="en-US" sz="1200" smtClean="0"/>
              <a:pPr/>
              <a:t>12</a:t>
            </a:fld>
            <a:endParaRPr lang="en-US" altLang="en-US" sz="1200"/>
          </a:p>
        </p:txBody>
      </p:sp>
    </p:spTree>
    <p:extLst>
      <p:ext uri="{BB962C8B-B14F-4D97-AF65-F5344CB8AC3E}">
        <p14:creationId xmlns:p14="http://schemas.microsoft.com/office/powerpoint/2010/main" val="1461077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3011" name="Notes Placeholder 2"/>
          <p:cNvSpPr>
            <a:spLocks noGrp="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Central Belt, Scotland</a:t>
            </a:r>
          </a:p>
          <a:p>
            <a:r>
              <a:rPr lang="en-GB" altLang="en-US">
                <a:latin typeface="Arial" panose="020B0604020202020204" pitchFamily="34" charset="0"/>
                <a:ea typeface="ＭＳ Ｐゴシック" panose="020B0600070205080204" pitchFamily="34" charset="-128"/>
              </a:rPr>
              <a:t>Day 1: An adult male (John) who is a drug user is introduced to a London based drug dealer by a friend down at the local town centre. John him to cut drugs in his flat for a small amount of heroin. The dealer stays overnight. He is not invited but John doesn’t object.</a:t>
            </a:r>
          </a:p>
          <a:p>
            <a:r>
              <a:rPr lang="en-GB" altLang="en-US">
                <a:latin typeface="Arial" panose="020B0604020202020204" pitchFamily="34" charset="0"/>
                <a:ea typeface="ＭＳ Ｐゴシック" panose="020B0600070205080204" pitchFamily="34" charset="-128"/>
              </a:rPr>
              <a:t> </a:t>
            </a:r>
          </a:p>
          <a:p>
            <a:r>
              <a:rPr lang="en-GB" altLang="en-US">
                <a:latin typeface="Arial" panose="020B0604020202020204" pitchFamily="34" charset="0"/>
                <a:ea typeface="ＭＳ Ｐゴシック" panose="020B0600070205080204" pitchFamily="34" charset="-128"/>
              </a:rPr>
              <a:t>Day 2: John told to hire a car for a week to drive now three dealers around the local area, he is now actively involved. Several dealers stay in his house overnight. </a:t>
            </a:r>
          </a:p>
          <a:p>
            <a:r>
              <a:rPr lang="en-GB" altLang="en-US">
                <a:latin typeface="Arial" panose="020B0604020202020204" pitchFamily="34" charset="0"/>
                <a:ea typeface="ＭＳ Ｐゴシック" panose="020B0600070205080204" pitchFamily="34" charset="-128"/>
              </a:rPr>
              <a:t> </a:t>
            </a:r>
          </a:p>
          <a:p>
            <a:r>
              <a:rPr lang="en-GB" altLang="en-US">
                <a:latin typeface="Arial" panose="020B0604020202020204" pitchFamily="34" charset="0"/>
                <a:ea typeface="ＭＳ Ｐゴシック" panose="020B0600070205080204" pitchFamily="34" charset="-128"/>
              </a:rPr>
              <a:t>Day 3: John told to drive to bigger cities (Glasgow, Edinburgh, Dundee) and asked to identify other vulnerable drug users he my know in these areas whose homes they could use to deal drugs.</a:t>
            </a:r>
          </a:p>
          <a:p>
            <a:r>
              <a:rPr lang="en-GB" altLang="en-US">
                <a:latin typeface="Arial" panose="020B0604020202020204" pitchFamily="34" charset="0"/>
                <a:ea typeface="ＭＳ Ｐゴシック" panose="020B0600070205080204" pitchFamily="34" charset="-128"/>
              </a:rPr>
              <a:t> </a:t>
            </a:r>
          </a:p>
          <a:p>
            <a:r>
              <a:rPr lang="en-GB" altLang="en-US">
                <a:latin typeface="Arial" panose="020B0604020202020204" pitchFamily="34" charset="0"/>
                <a:ea typeface="ＭＳ Ｐゴシック" panose="020B0600070205080204" pitchFamily="34" charset="-128"/>
              </a:rPr>
              <a:t>Day 4: John is now fully at the disposal of this drugs gang. He realises he is being used however feels intimidated, unable to refuse, and is frightened.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Day4/5: John realises things have gone too far and makes an excuse to leave his house alone. He contacts his support worker who in turn tells police. Police speak to John and are able to take action against the drug dealers and they are arrested. John’s support worker, police and housing work together to provide a support package for John including temporary housing to ensure his immediate safety and continued substance use support and guidance.</a:t>
            </a:r>
          </a:p>
        </p:txBody>
      </p:sp>
      <p:sp>
        <p:nvSpPr>
          <p:cNvPr id="43012"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A0E691-4D46-4D82-9D51-48306D9D5C8B}" type="slidenum">
              <a:rPr lang="en-US" altLang="en-US" sz="1200" smtClean="0"/>
              <a:pPr/>
              <a:t>13</a:t>
            </a:fld>
            <a:endParaRPr lang="en-US" altLang="en-US" sz="1200"/>
          </a:p>
        </p:txBody>
      </p:sp>
    </p:spTree>
    <p:extLst>
      <p:ext uri="{BB962C8B-B14F-4D97-AF65-F5344CB8AC3E}">
        <p14:creationId xmlns:p14="http://schemas.microsoft.com/office/powerpoint/2010/main" val="18051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5059" name="Notes Placeholder 2"/>
          <p:cNvSpPr>
            <a:spLocks noGrp="1"/>
          </p:cNvSpPr>
          <p:nvPr>
            <p:ph type="body" idx="1"/>
          </p:nvPr>
        </p:nvSpPr>
        <p:spPr>
          <a:noFill/>
        </p:spPr>
        <p:txBody>
          <a:bodyPr/>
          <a:lstStyle/>
          <a:p>
            <a:r>
              <a:rPr lang="en-GB" altLang="en-US" dirty="0">
                <a:latin typeface="Arial" panose="020B0604020202020204" pitchFamily="34" charset="0"/>
                <a:ea typeface="ＭＳ Ｐゴシック" panose="020B0600070205080204" pitchFamily="34" charset="-128"/>
              </a:rPr>
              <a:t>Tom is 16 years old and stays in a deprived area in the Central Belt of Scotland.</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Tom was hanging around the streets in his local area with a few friends when they were approached by an older male within a London accent. They were asked if they wanted to make some money, all they had to do was to sell a small amount of cannabis. Tom thought this was a good way to make some quick money.</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After gaining Toms trust, they ask him to sell larger amounts of cannabis locally before asking him if he wanted to make more money.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This all happened quickly – within the space of a couple of weeks.</a:t>
            </a:r>
            <a:br>
              <a:rPr lang="en-GB" altLang="en-US" dirty="0">
                <a:latin typeface="Arial" panose="020B0604020202020204" pitchFamily="34" charset="0"/>
                <a:ea typeface="ＭＳ Ｐゴシック" panose="020B0600070205080204" pitchFamily="34" charset="-128"/>
              </a:rPr>
            </a:br>
            <a:br>
              <a:rPr lang="en-GB" altLang="en-US" dirty="0">
                <a:latin typeface="Arial" panose="020B0604020202020204" pitchFamily="34" charset="0"/>
                <a:ea typeface="ＭＳ Ｐゴシック" panose="020B0600070205080204" pitchFamily="34" charset="-128"/>
              </a:rPr>
            </a:br>
            <a:r>
              <a:rPr lang="en-GB" altLang="en-US" dirty="0">
                <a:latin typeface="Arial" panose="020B0604020202020204" pitchFamily="34" charset="0"/>
                <a:ea typeface="ＭＳ Ｐゴシック" panose="020B0600070205080204" pitchFamily="34" charset="-128"/>
              </a:rPr>
              <a:t>With the promise of making significantly more money, Tom was taken to Glasgow where the male who first approached him, and several other older males with similar London accents collected drugs.</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They thereafter travelled to the North of Scotland where Tom was put up in a rented flat and introduced to an associate of the older London males.</a:t>
            </a:r>
          </a:p>
          <a:p>
            <a:br>
              <a:rPr lang="en-GB" altLang="en-US" dirty="0">
                <a:latin typeface="Arial" panose="020B0604020202020204" pitchFamily="34" charset="0"/>
                <a:ea typeface="ＭＳ Ｐゴシック" panose="020B0600070205080204" pitchFamily="34" charset="-128"/>
              </a:rPr>
            </a:br>
            <a:r>
              <a:rPr lang="en-GB" altLang="en-US" dirty="0">
                <a:latin typeface="Arial" panose="020B0604020202020204" pitchFamily="34" charset="0"/>
                <a:ea typeface="ＭＳ Ｐゴシック" panose="020B0600070205080204" pitchFamily="34" charset="-128"/>
              </a:rPr>
              <a:t>Tom was used to move the drugs and cash to and from the rented flat. He remained away from home for lengthy periods and was moved around by train, bus, and private car.</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Tom was provided with a regular ‘wage’ for selling the drugs. He was instructed not to spend his money in his own local area to avoid bringing any attention to himself.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Tom was reported as a missing person by his family and eventually traced in the North of Scotland by the Police following a missing person investigation, he was provided with wrap around support to address his vulnerabilities and give him alternative options.</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How the group identified Tom, other than the area he resides, is unknown, however we are seeing this rise in local youths becoming entangled in county lines operations.</a:t>
            </a:r>
          </a:p>
          <a:p>
            <a:endParaRPr lang="en-GB" altLang="en-US" dirty="0">
              <a:latin typeface="Arial" panose="020B0604020202020204" pitchFamily="34" charset="0"/>
              <a:ea typeface="ＭＳ Ｐゴシック" panose="020B0600070205080204" pitchFamily="34" charset="-128"/>
            </a:endParaRPr>
          </a:p>
        </p:txBody>
      </p:sp>
      <p:sp>
        <p:nvSpPr>
          <p:cNvPr id="45060"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45061"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45062"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C60FD9-8C28-444F-8871-B0635BBDA88C}" type="slidenum">
              <a:rPr lang="en-US" altLang="en-US" sz="1200" smtClean="0"/>
              <a:pPr/>
              <a:t>14</a:t>
            </a:fld>
            <a:endParaRPr lang="en-US" altLang="en-US" sz="1200"/>
          </a:p>
        </p:txBody>
      </p:sp>
    </p:spTree>
    <p:extLst>
      <p:ext uri="{BB962C8B-B14F-4D97-AF65-F5344CB8AC3E}">
        <p14:creationId xmlns:p14="http://schemas.microsoft.com/office/powerpoint/2010/main" val="4085408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7107" name="Notes Placeholder 2"/>
          <p:cNvSpPr>
            <a:spLocks noGrp="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The NRM process is applicable when dealing with both children/young people and vulnerable adults who have been exploited into taking part in County Line activities, may have been moved around (trafficked) in order to run drugs in a different area, or may have had their properties cuckooed.</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 NRM form is now online</a:t>
            </a:r>
          </a:p>
        </p:txBody>
      </p:sp>
      <p:sp>
        <p:nvSpPr>
          <p:cNvPr id="47108"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47109"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47110"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CC0A21-E844-42D4-BD4B-B16B5E315712}" type="slidenum">
              <a:rPr lang="en-US" altLang="en-US" sz="1200" smtClean="0"/>
              <a:pPr/>
              <a:t>15</a:t>
            </a:fld>
            <a:endParaRPr lang="en-US" altLang="en-US" sz="1200"/>
          </a:p>
        </p:txBody>
      </p:sp>
    </p:spTree>
    <p:extLst>
      <p:ext uri="{BB962C8B-B14F-4D97-AF65-F5344CB8AC3E}">
        <p14:creationId xmlns:p14="http://schemas.microsoft.com/office/powerpoint/2010/main" val="242030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9155" name="Notes Placeholder 2"/>
          <p:cNvSpPr>
            <a:spLocks noGrp="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Individuals who are recognised as a potential victim of modern slavery through the NRM have access to specialist tailored support for a period of at least 45 days while their case is considered, which may include: access to relevant legal advice, accommodation, protection, independent emotional and practical help.</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You must explain this process to the potential victim and seek their consent before completing the online referral. If they consent to being referred you should indicate on the form the type of referral being made and you will be asked to confirm that the potential victim provided you with consent.</a:t>
            </a:r>
          </a:p>
        </p:txBody>
      </p:sp>
      <p:sp>
        <p:nvSpPr>
          <p:cNvPr id="49156"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49157"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49158"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465C8D2-6E5A-4559-9C66-7E7F8586CD08}" type="slidenum">
              <a:rPr lang="en-US" altLang="en-US" sz="1200" smtClean="0"/>
              <a:pPr/>
              <a:t>16</a:t>
            </a:fld>
            <a:endParaRPr lang="en-US" altLang="en-US" sz="1200"/>
          </a:p>
        </p:txBody>
      </p:sp>
    </p:spTree>
    <p:extLst>
      <p:ext uri="{BB962C8B-B14F-4D97-AF65-F5344CB8AC3E}">
        <p14:creationId xmlns:p14="http://schemas.microsoft.com/office/powerpoint/2010/main" val="3532681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1203" name="Notes Placeholder 2"/>
          <p:cNvSpPr>
            <a:spLocks noGrp="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51204"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07BDAA-CE77-4A6A-9F02-2CCFEC1A2A40}" type="slidenum">
              <a:rPr lang="en-US" altLang="en-US" sz="1200" smtClean="0"/>
              <a:pPr/>
              <a:t>17</a:t>
            </a:fld>
            <a:endParaRPr lang="en-US" altLang="en-US" sz="1200"/>
          </a:p>
        </p:txBody>
      </p:sp>
    </p:spTree>
    <p:extLst>
      <p:ext uri="{BB962C8B-B14F-4D97-AF65-F5344CB8AC3E}">
        <p14:creationId xmlns:p14="http://schemas.microsoft.com/office/powerpoint/2010/main" val="396693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ltLang="x-none"/>
              <a:t>OFFICIAL
</a:t>
            </a:r>
            <a:endParaRPr lang="en-US" altLang="x-none" dirty="0"/>
          </a:p>
        </p:txBody>
      </p:sp>
      <p:sp>
        <p:nvSpPr>
          <p:cNvPr id="5" name="Footer Placeholder 4"/>
          <p:cNvSpPr>
            <a:spLocks noGrp="1"/>
          </p:cNvSpPr>
          <p:nvPr>
            <p:ph type="ftr" sz="quarter" idx="11"/>
          </p:nvPr>
        </p:nvSpPr>
        <p:spPr/>
        <p:txBody>
          <a:bodyPr/>
          <a:lstStyle/>
          <a:p>
            <a:pPr>
              <a:defRPr/>
            </a:pPr>
            <a:r>
              <a:rPr lang="en-US" altLang="x-none"/>
              <a:t>
OFFICIAL</a:t>
            </a:r>
            <a:endParaRPr lang="en-US" altLang="x-none" dirty="0"/>
          </a:p>
        </p:txBody>
      </p:sp>
      <p:sp>
        <p:nvSpPr>
          <p:cNvPr id="6" name="Slide Number Placeholder 5"/>
          <p:cNvSpPr>
            <a:spLocks noGrp="1"/>
          </p:cNvSpPr>
          <p:nvPr>
            <p:ph type="sldNum" sz="quarter" idx="12"/>
          </p:nvPr>
        </p:nvSpPr>
        <p:spPr/>
        <p:txBody>
          <a:bodyPr/>
          <a:lstStyle/>
          <a:p>
            <a:pPr>
              <a:defRPr/>
            </a:pPr>
            <a:fld id="{5E2ADA19-0FE6-4EF8-A56C-F47C16828633}" type="slidenum">
              <a:rPr lang="en-US" altLang="en-US" smtClean="0"/>
              <a:pPr>
                <a:defRPr/>
              </a:pPr>
              <a:t>18</a:t>
            </a:fld>
            <a:endParaRPr lang="en-US" altLang="en-US" dirty="0"/>
          </a:p>
        </p:txBody>
      </p:sp>
    </p:spTree>
    <p:extLst>
      <p:ext uri="{BB962C8B-B14F-4D97-AF65-F5344CB8AC3E}">
        <p14:creationId xmlns:p14="http://schemas.microsoft.com/office/powerpoint/2010/main" val="386132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483" name="Notes Placeholder 2"/>
          <p:cNvSpPr>
            <a:spLocks noGrp="1"/>
          </p:cNvSpPr>
          <p:nvPr>
            <p:ph type="body" idx="1"/>
          </p:nvPr>
        </p:nvSpPr>
        <p:spPr>
          <a:noFill/>
        </p:spPr>
        <p:txBody>
          <a:bodyPr/>
          <a:lstStyle/>
          <a:p>
            <a:endParaRPr lang="en-GB" altLang="en-US">
              <a:latin typeface="Arial" panose="020B0604020202020204" pitchFamily="34" charset="0"/>
              <a:ea typeface="ＭＳ Ｐゴシック" panose="020B0600070205080204" pitchFamily="34" charset="-128"/>
            </a:endParaRPr>
          </a:p>
        </p:txBody>
      </p:sp>
      <p:sp>
        <p:nvSpPr>
          <p:cNvPr id="20484"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20485"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20486"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39D1D8-8A7D-4108-890C-2D7AF19D46B7}" type="slidenum">
              <a:rPr lang="en-US" altLang="en-US" sz="1200" smtClean="0"/>
              <a:pPr/>
              <a:t>2</a:t>
            </a:fld>
            <a:endParaRPr lang="en-US" altLang="en-US" sz="1200"/>
          </a:p>
        </p:txBody>
      </p:sp>
    </p:spTree>
    <p:extLst>
      <p:ext uri="{BB962C8B-B14F-4D97-AF65-F5344CB8AC3E}">
        <p14:creationId xmlns:p14="http://schemas.microsoft.com/office/powerpoint/2010/main" val="422324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2531" name="Notes Placeholder 2"/>
          <p:cNvSpPr>
            <a:spLocks noGrp="1"/>
          </p:cNvSpPr>
          <p:nvPr>
            <p:ph type="body" idx="1"/>
          </p:nvPr>
        </p:nvSpPr>
        <p:spPr>
          <a:noFill/>
        </p:spPr>
        <p:txBody>
          <a:bodyPr/>
          <a:lstStyle/>
          <a:p>
            <a:r>
              <a:rPr lang="en-GB" altLang="en-US" dirty="0">
                <a:latin typeface="Arial" panose="020B0604020202020204" pitchFamily="34" charset="0"/>
                <a:ea typeface="ＭＳ Ｐゴシック" panose="020B0600070205080204" pitchFamily="34" charset="-128"/>
                <a:cs typeface="Arial" panose="020B0604020202020204" pitchFamily="34" charset="0"/>
              </a:rPr>
              <a:t>Gangs from cities in England are travelling to Scotland to deliver drugs and collect cash.</a:t>
            </a:r>
          </a:p>
          <a:p>
            <a:r>
              <a:rPr lang="en-GB" altLang="en-US" dirty="0">
                <a:latin typeface="Arial" panose="020B0604020202020204" pitchFamily="34" charset="0"/>
                <a:ea typeface="ＭＳ Ｐゴシック" panose="020B0600070205080204" pitchFamily="34" charset="-128"/>
                <a:cs typeface="Arial" panose="020B0604020202020204" pitchFamily="34" charset="0"/>
              </a:rPr>
              <a:t>Selling heroin, cocaine and crack cocaine, they use vulnerable young people to deliver drugs. These young or vulnerable people often travel from those cities to Scotland, sometimes referred to as ‘Going Country’.</a:t>
            </a:r>
            <a:br>
              <a:rPr lang="en-GB" altLang="en-US" dirty="0">
                <a:latin typeface="Arial" panose="020B0604020202020204" pitchFamily="34" charset="0"/>
                <a:ea typeface="ＭＳ Ｐゴシック" panose="020B0600070205080204" pitchFamily="34" charset="-128"/>
                <a:cs typeface="Arial" panose="020B0604020202020204" pitchFamily="34" charset="0"/>
              </a:rPr>
            </a:br>
            <a:br>
              <a:rPr lang="en-GB" altLang="en-US" dirty="0">
                <a:latin typeface="Arial" panose="020B0604020202020204" pitchFamily="34" charset="0"/>
                <a:ea typeface="ＭＳ Ｐゴシック" panose="020B0600070205080204" pitchFamily="34" charset="-128"/>
                <a:cs typeface="Arial" panose="020B0604020202020204" pitchFamily="34" charset="0"/>
              </a:rPr>
            </a:br>
            <a:r>
              <a:rPr lang="en-GB" altLang="en-US" dirty="0">
                <a:latin typeface="Arial" panose="020B0604020202020204" pitchFamily="34" charset="0"/>
                <a:ea typeface="ＭＳ Ｐゴシック" panose="020B0600070205080204" pitchFamily="34" charset="-128"/>
                <a:cs typeface="Arial" panose="020B0604020202020204" pitchFamily="34" charset="0"/>
              </a:rPr>
              <a:t>Often this involves some degree of intimidation, violence, debt bondage, and/or grooming.</a:t>
            </a:r>
          </a:p>
          <a:p>
            <a:r>
              <a:rPr lang="en-GB" altLang="en-US" dirty="0">
                <a:latin typeface="Arial" panose="020B0604020202020204" pitchFamily="34" charset="0"/>
                <a:ea typeface="ＭＳ Ｐゴシック" panose="020B0600070205080204" pitchFamily="34" charset="-128"/>
                <a:cs typeface="Arial" panose="020B0604020202020204" pitchFamily="34" charset="0"/>
              </a:rPr>
              <a:t>We are now seeing an increase in ‘local’ young people becoming involved in this kind of activity.</a:t>
            </a:r>
          </a:p>
          <a:p>
            <a:r>
              <a:rPr lang="en-GB" altLang="en-US" dirty="0">
                <a:latin typeface="Arial" panose="020B0604020202020204" pitchFamily="34" charset="0"/>
                <a:ea typeface="ＭＳ Ｐゴシック" panose="020B0600070205080204" pitchFamily="34" charset="-128"/>
                <a:cs typeface="Arial" panose="020B0604020202020204" pitchFamily="34" charset="0"/>
              </a:rPr>
              <a:t>This is called ‘County Lines’ because the gangs use one phone number ‘Line’ to run their business in when dealing in any area.</a:t>
            </a:r>
          </a:p>
          <a:p>
            <a:r>
              <a:rPr lang="en-GB" altLang="en-US" dirty="0">
                <a:latin typeface="Arial" panose="020B0604020202020204" pitchFamily="34" charset="0"/>
                <a:ea typeface="ＭＳ Ｐゴシック" panose="020B0600070205080204" pitchFamily="34" charset="-128"/>
                <a:cs typeface="Arial" panose="020B0604020202020204" pitchFamily="34" charset="0"/>
              </a:rPr>
              <a:t>Generally this has involved rural/coastal locations in Scotland but, whilst these outlying areas are still affected there is also activity in major Scottish cities such as Aberdeen, Dundee, Edinburgh, Inverness and Perth.</a:t>
            </a:r>
            <a:br>
              <a:rPr lang="en-GB" altLang="en-US" dirty="0">
                <a:latin typeface="Arial" panose="020B0604020202020204" pitchFamily="34" charset="0"/>
                <a:ea typeface="ＭＳ Ｐゴシック" panose="020B0600070205080204" pitchFamily="34" charset="-128"/>
                <a:cs typeface="Arial" panose="020B0604020202020204" pitchFamily="34" charset="0"/>
              </a:rPr>
            </a:br>
            <a:br>
              <a:rPr lang="en-GB" altLang="en-US" dirty="0">
                <a:latin typeface="Arial" panose="020B0604020202020204" pitchFamily="34" charset="0"/>
                <a:ea typeface="ＭＳ Ｐゴシック" panose="020B0600070205080204" pitchFamily="34" charset="-128"/>
                <a:cs typeface="Arial" panose="020B0604020202020204" pitchFamily="34" charset="0"/>
              </a:rPr>
            </a:br>
            <a:r>
              <a:rPr lang="en-GB" altLang="en-US" dirty="0">
                <a:latin typeface="Arial" panose="020B0604020202020204" pitchFamily="34" charset="0"/>
                <a:ea typeface="ＭＳ Ｐゴシック" panose="020B0600070205080204" pitchFamily="34" charset="-128"/>
                <a:cs typeface="Arial" panose="020B0604020202020204" pitchFamily="34" charset="0"/>
              </a:rPr>
              <a:t>In County Lines, the person transporting the drugs will attempt to set up a base in these Scottish locations often by taking over/cuckooing an address through violence or intimidation. We have also seen the use of short term holiday lets such as </a:t>
            </a:r>
            <a:r>
              <a:rPr lang="en-GB" altLang="en-US" dirty="0" err="1">
                <a:latin typeface="Arial" panose="020B0604020202020204" pitchFamily="34" charset="0"/>
                <a:ea typeface="ＭＳ Ｐゴシック" panose="020B0600070205080204" pitchFamily="34" charset="-128"/>
                <a:cs typeface="Arial" panose="020B0604020202020204" pitchFamily="34" charset="0"/>
              </a:rPr>
              <a:t>AirBnB’s</a:t>
            </a:r>
            <a:r>
              <a:rPr lang="en-GB" altLang="en-US" dirty="0">
                <a:latin typeface="Arial" panose="020B0604020202020204" pitchFamily="34" charset="0"/>
                <a:ea typeface="ＭＳ Ｐゴシック" panose="020B0600070205080204" pitchFamily="34" charset="-128"/>
                <a:cs typeface="Arial" panose="020B0604020202020204" pitchFamily="34" charset="0"/>
              </a:rPr>
              <a:t>.</a:t>
            </a:r>
          </a:p>
          <a:p>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GB" altLang="en-US" dirty="0">
              <a:latin typeface="Arial" panose="020B0604020202020204" pitchFamily="34" charset="0"/>
              <a:ea typeface="ＭＳ Ｐゴシック" panose="020B0600070205080204" pitchFamily="34" charset="-128"/>
            </a:endParaRPr>
          </a:p>
        </p:txBody>
      </p:sp>
      <p:sp>
        <p:nvSpPr>
          <p:cNvPr id="22532"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22533"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22534"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559363-A6D1-465F-B432-27D31B947A2F}" type="slidenum">
              <a:rPr lang="en-US" altLang="en-US" sz="1200" smtClean="0"/>
              <a:pPr/>
              <a:t>3</a:t>
            </a:fld>
            <a:endParaRPr lang="en-US" altLang="en-US" sz="1200"/>
          </a:p>
        </p:txBody>
      </p:sp>
    </p:spTree>
    <p:extLst>
      <p:ext uri="{BB962C8B-B14F-4D97-AF65-F5344CB8AC3E}">
        <p14:creationId xmlns:p14="http://schemas.microsoft.com/office/powerpoint/2010/main" val="3985654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4579" name="Notes Placeholder 2"/>
          <p:cNvSpPr>
            <a:spLocks noGrp="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To summarise the method used by these drug dealing gangs:  County Lines Drug Dealing can lead to – Criminal Exploitation of Children and Adults, Child Sexual Exploitation, HT and MS.</a:t>
            </a:r>
          </a:p>
        </p:txBody>
      </p:sp>
      <p:sp>
        <p:nvSpPr>
          <p:cNvPr id="24580"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24581"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24582"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44E6A2-843D-406B-94D2-3CF50E0F06D4}" type="slidenum">
              <a:rPr lang="en-US" altLang="en-US" sz="1200" smtClean="0"/>
              <a:pPr/>
              <a:t>4</a:t>
            </a:fld>
            <a:endParaRPr lang="en-US" altLang="en-US" sz="1200"/>
          </a:p>
        </p:txBody>
      </p:sp>
    </p:spTree>
    <p:extLst>
      <p:ext uri="{BB962C8B-B14F-4D97-AF65-F5344CB8AC3E}">
        <p14:creationId xmlns:p14="http://schemas.microsoft.com/office/powerpoint/2010/main" val="27774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6627" name="Notes Placeholder 2"/>
          <p:cNvSpPr>
            <a:spLocks noGrp="1"/>
          </p:cNvSpPr>
          <p:nvPr>
            <p:ph type="body" idx="1"/>
          </p:nvPr>
        </p:nvSpPr>
        <p:spPr>
          <a:noFill/>
        </p:spPr>
        <p:txBody>
          <a:bodyPr/>
          <a:lstStyle/>
          <a:p>
            <a:r>
              <a:rPr lang="en-GB" altLang="en-US" dirty="0">
                <a:latin typeface="Arial" panose="020B0604020202020204" pitchFamily="34" charset="0"/>
                <a:ea typeface="ＭＳ Ｐゴシック" panose="020B0600070205080204" pitchFamily="34" charset="-128"/>
              </a:rPr>
              <a:t>CCE involves children with many vulnerabilities being exposed to, and/or being a victim of: physical and emotional violence, neglect, going missing, sexual abuse, sexual grooming and exploitation, modern day slavery, human trafficking and domestic abuse.</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Even if the criminal activity appears to be consensual, the child may have been criminally exploited, or intimidated/threatened?  CCE does not always involve physical contact, it can also happen through use of technology.  This could include making contact through social media and chat forums such as on gaming platforms.</a:t>
            </a:r>
          </a:p>
          <a:p>
            <a:endParaRPr lang="en-GB" altLang="en-US" dirty="0">
              <a:latin typeface="Arial" panose="020B0604020202020204" pitchFamily="34" charset="0"/>
              <a:ea typeface="ＭＳ Ｐゴシック" panose="020B0600070205080204" pitchFamily="34" charset="-128"/>
            </a:endParaRPr>
          </a:p>
        </p:txBody>
      </p:sp>
      <p:sp>
        <p:nvSpPr>
          <p:cNvPr id="26628"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26629"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26630"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BDD5152-6398-4E26-B337-F3D543D5ADF9}" type="slidenum">
              <a:rPr lang="en-US" altLang="en-US" sz="1200" smtClean="0"/>
              <a:pPr/>
              <a:t>5</a:t>
            </a:fld>
            <a:endParaRPr lang="en-US" altLang="en-US" sz="1200"/>
          </a:p>
        </p:txBody>
      </p:sp>
    </p:spTree>
    <p:extLst>
      <p:ext uri="{BB962C8B-B14F-4D97-AF65-F5344CB8AC3E}">
        <p14:creationId xmlns:p14="http://schemas.microsoft.com/office/powerpoint/2010/main" val="192306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675" name="Notes Placeholder 2"/>
          <p:cNvSpPr>
            <a:spLocks noGrp="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Young people who are being exploited Don’t Always Look Vulnerable, Don’t Always Act Like Victims, May Not Understand that they are being exploited.</a:t>
            </a:r>
          </a:p>
        </p:txBody>
      </p:sp>
      <p:sp>
        <p:nvSpPr>
          <p:cNvPr id="28676" name="Header Placeholder 3"/>
          <p:cNvSpPr>
            <a:spLocks noGrp="1"/>
          </p:cNvSpPr>
          <p:nvPr>
            <p:ph type="hdr" sz="quarter"/>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OFFICIAL
</a:t>
            </a:r>
          </a:p>
        </p:txBody>
      </p:sp>
      <p:sp>
        <p:nvSpPr>
          <p:cNvPr id="28677" name="Footer Placeholder 4"/>
          <p:cNvSpPr>
            <a:spLocks noGrp="1"/>
          </p:cNvSpPr>
          <p:nvPr>
            <p:ph type="ftr" sz="quarter" idx="4"/>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a:t>
OFFICIAL</a:t>
            </a:r>
          </a:p>
        </p:txBody>
      </p:sp>
      <p:sp>
        <p:nvSpPr>
          <p:cNvPr id="28678" name="Slide Number Placeholder 5"/>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AF2B32-BDFF-4966-A40A-8CD8F9658F8C}" type="slidenum">
              <a:rPr lang="en-US" altLang="en-US" sz="1200" smtClean="0"/>
              <a:pPr/>
              <a:t>6</a:t>
            </a:fld>
            <a:endParaRPr lang="en-US" altLang="en-US" sz="1200"/>
          </a:p>
        </p:txBody>
      </p:sp>
    </p:spTree>
    <p:extLst>
      <p:ext uri="{BB962C8B-B14F-4D97-AF65-F5344CB8AC3E}">
        <p14:creationId xmlns:p14="http://schemas.microsoft.com/office/powerpoint/2010/main" val="38175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0723" name="Notes Placeholder 2"/>
          <p:cNvSpPr>
            <a:spLocks noGrp="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The National Crime Agency (NCA) collate figures for the UK.  A National County Lines Coordination Centre report provided updated figures from later 2018 until Autumn 2019.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Over 2,700 deal line numbers linked to about 1200 groups.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Most “lines” originate from London, then Liverpool (Merseyside) and West Midlands – with a notable increase in activity from West Midlands during this period.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More than 30 other police force in the UK have at least 1 group operating a County Lines model.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These drug dealing gangs predominantly deal Heroin and Crack Cocaine – with Crack Cocaine becoming more prevalent.</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 national (UK) turnover is estimated at between £500M-700M per annum with couriers/those who transport and deal the drugs on behalf of the gangs earning up to £2000 per day in some areas. There will however be people making much less than this and carry out tasks through drug debt bondage and fear and intimidation. The lure of these financial rewards will remain attractive to people with no other source of income.</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Exploitation is the key element of CL drug dealing – high risk factors include poverty, family breakdown, social care intervention, being a looked after child, behavioural and developmental disorders and exclusion from mainstream education.</a:t>
            </a: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p:txBody>
      </p:sp>
      <p:sp>
        <p:nvSpPr>
          <p:cNvPr id="30724"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3EECDD-9606-419E-B991-0DC06EDEE1DC}" type="slidenum">
              <a:rPr lang="en-US" altLang="en-US" sz="1200" smtClean="0"/>
              <a:pPr/>
              <a:t>7</a:t>
            </a:fld>
            <a:endParaRPr lang="en-US" altLang="en-US" sz="1200"/>
          </a:p>
        </p:txBody>
      </p:sp>
    </p:spTree>
    <p:extLst>
      <p:ext uri="{BB962C8B-B14F-4D97-AF65-F5344CB8AC3E}">
        <p14:creationId xmlns:p14="http://schemas.microsoft.com/office/powerpoint/2010/main" val="2517386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2771" name="Notes Placeholder 2"/>
          <p:cNvSpPr>
            <a:spLocks noGrp="1"/>
          </p:cNvSpPr>
          <p:nvPr>
            <p:ph type="body" idx="1"/>
          </p:nvPr>
        </p:nvSpPr>
        <p:spPr>
          <a:noFill/>
        </p:spPr>
        <p:txBody>
          <a:bodyPr/>
          <a:lstStyle/>
          <a:p>
            <a:r>
              <a:rPr lang="en-GB" altLang="en-US">
                <a:latin typeface="Arial" panose="020B0604020202020204" pitchFamily="34" charset="0"/>
                <a:ea typeface="ＭＳ Ｐゴシック" panose="020B0600070205080204" pitchFamily="34" charset="-128"/>
              </a:rPr>
              <a:t>There are now over 29 active county line groups impacting on Scotland. </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There is County Line activity in 8 out of 13 Police Scotland divisions with most activity in the North of Scotland; Aberdeen City/Aberdeenshire, Highlands and Islands, Tayside </a:t>
            </a:r>
          </a:p>
          <a:p>
            <a:endParaRPr lang="en-GB" altLang="en-US">
              <a:latin typeface="Arial" panose="020B0604020202020204" pitchFamily="34" charset="0"/>
              <a:ea typeface="ＭＳ Ｐゴシック" panose="020B0600070205080204" pitchFamily="34" charset="-128"/>
            </a:endParaRP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Merseyside remains the largest exporter of these county line gangs into Scotland, however London, Birmingham, Wolverhampton, Bradford and a few others have a footprint in Scotland too.</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Heroin and Crack cocaine remains the biggest imported drug by these groups.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No consistent serious violence has been noted in Scotland, unlike the position down south, however individual cases have been highlighted where extreme violence has been used by County Lines operators.</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Whilst children and young people from elsewhere in the UK have been found in Scottish addresses, more local children have been found to be involved in county lines in recent months – both male and female.</a:t>
            </a:r>
          </a:p>
        </p:txBody>
      </p:sp>
      <p:sp>
        <p:nvSpPr>
          <p:cNvPr id="32772"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0376A3-4277-4BFA-8C96-B2A7C3F3DACB}" type="slidenum">
              <a:rPr lang="en-US" altLang="en-US" sz="1200" smtClean="0"/>
              <a:pPr/>
              <a:t>8</a:t>
            </a:fld>
            <a:endParaRPr lang="en-US" altLang="en-US" sz="1200"/>
          </a:p>
        </p:txBody>
      </p:sp>
    </p:spTree>
    <p:extLst>
      <p:ext uri="{BB962C8B-B14F-4D97-AF65-F5344CB8AC3E}">
        <p14:creationId xmlns:p14="http://schemas.microsoft.com/office/powerpoint/2010/main" val="3492497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819" name="Notes Placeholder 2"/>
          <p:cNvSpPr>
            <a:spLocks noGrp="1"/>
          </p:cNvSpPr>
          <p:nvPr>
            <p:ph type="body" idx="1"/>
          </p:nvPr>
        </p:nvSpPr>
        <p:spPr>
          <a:noFill/>
        </p:spPr>
        <p:txBody>
          <a:bodyPr/>
          <a:lstStyle/>
          <a:p>
            <a:r>
              <a:rPr lang="en-GB" altLang="en-US" b="1" dirty="0">
                <a:latin typeface="Arial" panose="020B0604020202020204" pitchFamily="34" charset="0"/>
                <a:ea typeface="ＭＳ Ｐゴシック" panose="020B0600070205080204" pitchFamily="34" charset="-128"/>
              </a:rPr>
              <a:t>‘Cuckooing’ </a:t>
            </a:r>
            <a:r>
              <a:rPr lang="en-GB" altLang="en-US" sz="1100" dirty="0">
                <a:latin typeface="Arial" panose="020B0604020202020204" pitchFamily="34" charset="0"/>
                <a:ea typeface="ＭＳ Ｐゴシック" panose="020B0600070205080204" pitchFamily="34" charset="-128"/>
              </a:rPr>
              <a:t>creates a secure base in a new area within the homes of vulnerable people. </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Those most commonly exploited are drug users, however other vulnerabilities can be preyed upon.</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Some group members have entered into relationships with vulnerable females in order to access their homes.</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Those being cuckooed don’t always see themselves as victims as they are being groomed.</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Sometimes taking payment/drugs </a:t>
            </a:r>
            <a:r>
              <a:rPr lang="en-GB" altLang="en-US" dirty="0" err="1">
                <a:latin typeface="Arial" panose="020B0604020202020204" pitchFamily="34" charset="0"/>
                <a:ea typeface="ＭＳ Ｐゴシック" panose="020B0600070205080204" pitchFamily="34" charset="-128"/>
              </a:rPr>
              <a:t>etc</a:t>
            </a:r>
            <a:r>
              <a:rPr lang="en-GB" altLang="en-US" dirty="0">
                <a:latin typeface="Arial" panose="020B0604020202020204" pitchFamily="34" charset="0"/>
                <a:ea typeface="ＭＳ Ｐゴシック" panose="020B0600070205080204" pitchFamily="34" charset="-128"/>
              </a:rPr>
              <a:t> can blur the lines between being a victim or offender.</a:t>
            </a:r>
          </a:p>
        </p:txBody>
      </p:sp>
      <p:sp>
        <p:nvSpPr>
          <p:cNvPr id="3482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3CEFAE-13EB-408B-8372-731382A16944}" type="slidenum">
              <a:rPr lang="en-US" altLang="en-US" sz="1200" smtClean="0"/>
              <a:pPr/>
              <a:t>9</a:t>
            </a:fld>
            <a:endParaRPr lang="en-US" altLang="en-US" sz="1200"/>
          </a:p>
        </p:txBody>
      </p:sp>
    </p:spTree>
    <p:extLst>
      <p:ext uri="{BB962C8B-B14F-4D97-AF65-F5344CB8AC3E}">
        <p14:creationId xmlns:p14="http://schemas.microsoft.com/office/powerpoint/2010/main" val="2510851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8525" y="1503363"/>
            <a:ext cx="144145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898525" y="4149080"/>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3446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12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15100" y="3810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49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15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7605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87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782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5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030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3345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0113" y="6238875"/>
            <a:ext cx="327501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9817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524000"/>
            <a:ext cx="7772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hc" descr="OFFICIAL: NONE"/>
          <p:cNvSpPr txBox="1">
            <a:spLocks noChangeArrowheads="1"/>
          </p:cNvSpPr>
          <p:nvPr userDrawn="1"/>
        </p:nvSpPr>
        <p:spPr bwMode="auto">
          <a:xfrm>
            <a:off x="0" y="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sz="1200" dirty="0">
                <a:solidFill>
                  <a:srgbClr val="FF0000"/>
                </a:solidFill>
                <a:latin typeface="arial narrow" panose="020B0606020202030204" pitchFamily="34" charset="0"/>
              </a:rPr>
              <a:t>OFFICIAL: NONE</a:t>
            </a:r>
          </a:p>
        </p:txBody>
      </p:sp>
      <p:sp>
        <p:nvSpPr>
          <p:cNvPr id="1029" name="fc" descr="OFFICIAL: NONE"/>
          <p:cNvSpPr txBox="1">
            <a:spLocks noChangeArrowheads="1"/>
          </p:cNvSpPr>
          <p:nvPr userDrawn="1"/>
        </p:nvSpPr>
        <p:spPr bwMode="auto">
          <a:xfrm>
            <a:off x="0" y="6611938"/>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GB" altLang="en-US" sz="1200" dirty="0">
                <a:solidFill>
                  <a:srgbClr val="FF0000"/>
                </a:solidFill>
                <a:latin typeface="arial narrow" panose="020B0606020202030204" pitchFamily="34" charset="0"/>
              </a:rPr>
              <a:t>OFFICIAL: NONE</a:t>
            </a:r>
          </a:p>
        </p:txBody>
      </p:sp>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Lst>
  <p:hf sldNum="0" hdr="0" dt="0"/>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ea typeface="ＭＳ Ｐゴシック" charset="-128"/>
        </a:defRPr>
      </a:lvl2pPr>
      <a:lvl3pPr algn="l" rtl="0" eaLnBrk="0" fontAlgn="base" hangingPunct="0">
        <a:spcBef>
          <a:spcPct val="0"/>
        </a:spcBef>
        <a:spcAft>
          <a:spcPct val="0"/>
        </a:spcAft>
        <a:defRPr sz="3200" b="1">
          <a:solidFill>
            <a:schemeClr val="bg1"/>
          </a:solidFill>
          <a:latin typeface="Arial" charset="0"/>
          <a:ea typeface="ＭＳ Ｐゴシック" charset="-128"/>
        </a:defRPr>
      </a:lvl3pPr>
      <a:lvl4pPr algn="l" rtl="0" eaLnBrk="0" fontAlgn="base" hangingPunct="0">
        <a:spcBef>
          <a:spcPct val="0"/>
        </a:spcBef>
        <a:spcAft>
          <a:spcPct val="0"/>
        </a:spcAft>
        <a:defRPr sz="3200" b="1">
          <a:solidFill>
            <a:schemeClr val="bg1"/>
          </a:solidFill>
          <a:latin typeface="Arial" charset="0"/>
          <a:ea typeface="ＭＳ Ｐゴシック" charset="-128"/>
        </a:defRPr>
      </a:lvl4pPr>
      <a:lvl5pPr algn="l" rtl="0" eaLnBrk="0" fontAlgn="base" hangingPunct="0">
        <a:spcBef>
          <a:spcPct val="0"/>
        </a:spcBef>
        <a:spcAft>
          <a:spcPct val="0"/>
        </a:spcAft>
        <a:defRPr sz="3200" b="1">
          <a:solidFill>
            <a:schemeClr val="bg1"/>
          </a:solidFill>
          <a:latin typeface="Arial" charset="0"/>
          <a:ea typeface="ＭＳ Ｐゴシック" charset="-128"/>
        </a:defRPr>
      </a:lvl5pPr>
      <a:lvl6pPr marL="457200" algn="l" rtl="0" fontAlgn="base">
        <a:spcBef>
          <a:spcPct val="0"/>
        </a:spcBef>
        <a:spcAft>
          <a:spcPct val="0"/>
        </a:spcAft>
        <a:defRPr sz="3200" b="1">
          <a:solidFill>
            <a:schemeClr val="bg1"/>
          </a:solidFill>
          <a:latin typeface="Arial" charset="0"/>
          <a:ea typeface="ＭＳ Ｐゴシック" charset="-128"/>
        </a:defRPr>
      </a:lvl6pPr>
      <a:lvl7pPr marL="914400" algn="l" rtl="0" fontAlgn="base">
        <a:spcBef>
          <a:spcPct val="0"/>
        </a:spcBef>
        <a:spcAft>
          <a:spcPct val="0"/>
        </a:spcAft>
        <a:defRPr sz="3200" b="1">
          <a:solidFill>
            <a:schemeClr val="bg1"/>
          </a:solidFill>
          <a:latin typeface="Arial" charset="0"/>
          <a:ea typeface="ＭＳ Ｐゴシック" charset="-128"/>
        </a:defRPr>
      </a:lvl7pPr>
      <a:lvl8pPr marL="1371600" algn="l" rtl="0" fontAlgn="base">
        <a:spcBef>
          <a:spcPct val="0"/>
        </a:spcBef>
        <a:spcAft>
          <a:spcPct val="0"/>
        </a:spcAft>
        <a:defRPr sz="3200" b="1">
          <a:solidFill>
            <a:schemeClr val="bg1"/>
          </a:solidFill>
          <a:latin typeface="Arial" charset="0"/>
          <a:ea typeface="ＭＳ Ｐゴシック" charset="-128"/>
        </a:defRPr>
      </a:lvl8pPr>
      <a:lvl9pPr marL="1828800" algn="l" rtl="0" fontAlgn="base">
        <a:spcBef>
          <a:spcPct val="0"/>
        </a:spcBef>
        <a:spcAft>
          <a:spcPct val="0"/>
        </a:spcAft>
        <a:defRPr sz="3200" b="1">
          <a:solidFill>
            <a:schemeClr val="bg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0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image" Target="../media/image21.jpeg"/><Relationship Id="rId10" Type="http://schemas.microsoft.com/office/2007/relationships/diagramDrawing" Target="../diagrams/drawing3.xml"/><Relationship Id="rId4" Type="http://schemas.openxmlformats.org/officeDocument/2006/relationships/notesSlide" Target="../notesSlides/notesSlide11.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hyperlink" Target="https://www.modernslavery.gov.uk/start"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xml"/><Relationship Id="rId7" Type="http://schemas.openxmlformats.org/officeDocument/2006/relationships/diagramQuickStyle" Target="../diagrams/quickStyle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17.xml"/><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hyperlink" Target="mailto:martyn.paterson@scotland.pnn.police.uk"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7.jpe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notesSlide" Target="../notesSlides/notesSlide4.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2922588" y="4113213"/>
            <a:ext cx="547211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3200" b="1" dirty="0">
                <a:solidFill>
                  <a:schemeClr val="tx1"/>
                </a:solidFill>
              </a:rPr>
              <a:t>County Lines in Scotland</a:t>
            </a:r>
          </a:p>
          <a:p>
            <a:pPr>
              <a:spcBef>
                <a:spcPct val="0"/>
              </a:spcBef>
              <a:buFontTx/>
              <a:buNone/>
            </a:pPr>
            <a:endParaRPr lang="en-GB" altLang="en-US" b="1" dirty="0">
              <a:solidFill>
                <a:schemeClr val="tx1"/>
              </a:solidFill>
            </a:endParaRPr>
          </a:p>
          <a:p>
            <a:pPr algn="ctr">
              <a:spcBef>
                <a:spcPct val="0"/>
              </a:spcBef>
              <a:buFontTx/>
              <a:buNone/>
            </a:pPr>
            <a:r>
              <a:rPr lang="en-GB" altLang="en-US" sz="2400" b="1" dirty="0">
                <a:solidFill>
                  <a:schemeClr val="tx1"/>
                </a:solidFill>
              </a:rPr>
              <a:t>A Presentation for Partners</a:t>
            </a:r>
          </a:p>
          <a:p>
            <a:pPr>
              <a:spcBef>
                <a:spcPct val="0"/>
              </a:spcBef>
              <a:buFontTx/>
              <a:buNone/>
            </a:pPr>
            <a:endParaRPr lang="en-GB" altLang="en-US" sz="1600" b="1" dirty="0">
              <a:solidFill>
                <a:schemeClr val="tx1"/>
              </a:solidFill>
            </a:endParaRP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0392" y="332656"/>
            <a:ext cx="4536504" cy="3780420"/>
          </a:xfrm>
          <a:prstGeom prst="ellipse">
            <a:avLst/>
          </a:prstGeom>
          <a:ln>
            <a:noFill/>
          </a:ln>
          <a:effectLst>
            <a:softEdge rad="112500"/>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ctr"/>
            <a:r>
              <a:rPr lang="en-GB" altLang="en-US">
                <a:solidFill>
                  <a:srgbClr val="003C7B"/>
                </a:solidFill>
              </a:rPr>
              <a:t>Knowing the signs of Cuckooing</a:t>
            </a:r>
          </a:p>
        </p:txBody>
      </p:sp>
      <p:sp>
        <p:nvSpPr>
          <p:cNvPr id="35843" name="Content Placeholder 3"/>
          <p:cNvSpPr>
            <a:spLocks noGrp="1"/>
          </p:cNvSpPr>
          <p:nvPr>
            <p:ph sz="half" idx="2"/>
          </p:nvPr>
        </p:nvSpPr>
        <p:spPr/>
        <p:txBody>
          <a:bodyPr/>
          <a:lstStyle/>
          <a:p>
            <a:r>
              <a:rPr lang="en-GB" altLang="en-US" sz="1400" dirty="0">
                <a:solidFill>
                  <a:srgbClr val="003C7B"/>
                </a:solidFill>
              </a:rPr>
              <a:t>Unknown persons in area/address </a:t>
            </a:r>
            <a:br>
              <a:rPr lang="en-GB" altLang="en-US" sz="1400" dirty="0">
                <a:solidFill>
                  <a:srgbClr val="003C7B"/>
                </a:solidFill>
              </a:rPr>
            </a:br>
            <a:endParaRPr lang="en-GB" altLang="en-US" sz="1400" dirty="0">
              <a:solidFill>
                <a:srgbClr val="003C7B"/>
              </a:solidFill>
            </a:endParaRPr>
          </a:p>
          <a:p>
            <a:r>
              <a:rPr lang="en-GB" altLang="en-US" sz="1400" dirty="0">
                <a:solidFill>
                  <a:srgbClr val="003C7B"/>
                </a:solidFill>
              </a:rPr>
              <a:t>Increase in reports of violence/antisocial behaviour</a:t>
            </a:r>
            <a:br>
              <a:rPr lang="en-GB" altLang="en-US" sz="1400" dirty="0">
                <a:solidFill>
                  <a:srgbClr val="003C7B"/>
                </a:solidFill>
              </a:rPr>
            </a:br>
            <a:endParaRPr lang="en-GB" altLang="en-US" sz="1400" dirty="0">
              <a:solidFill>
                <a:srgbClr val="003C7B"/>
              </a:solidFill>
            </a:endParaRPr>
          </a:p>
          <a:p>
            <a:r>
              <a:rPr lang="en-GB" altLang="en-US" sz="1400" dirty="0">
                <a:solidFill>
                  <a:srgbClr val="003C7B"/>
                </a:solidFill>
              </a:rPr>
              <a:t>Usual occupant no longer at address or is less visible</a:t>
            </a:r>
            <a:br>
              <a:rPr lang="en-GB" altLang="en-US" sz="1400" dirty="0">
                <a:solidFill>
                  <a:srgbClr val="003C7B"/>
                </a:solidFill>
              </a:rPr>
            </a:br>
            <a:endParaRPr lang="en-GB" altLang="en-US" sz="1400" dirty="0">
              <a:solidFill>
                <a:srgbClr val="003C7B"/>
              </a:solidFill>
            </a:endParaRPr>
          </a:p>
          <a:p>
            <a:r>
              <a:rPr lang="en-GB" altLang="en-US" sz="1400" dirty="0">
                <a:solidFill>
                  <a:srgbClr val="003C7B"/>
                </a:solidFill>
              </a:rPr>
              <a:t>Increase in drug dealing activity at the address ; visitors/vehicles</a:t>
            </a:r>
            <a:br>
              <a:rPr lang="en-GB" altLang="en-US" sz="1400" dirty="0">
                <a:solidFill>
                  <a:srgbClr val="003C7B"/>
                </a:solidFill>
              </a:rPr>
            </a:br>
            <a:endParaRPr lang="en-GB" altLang="en-US" sz="1400" dirty="0">
              <a:solidFill>
                <a:srgbClr val="003C7B"/>
              </a:solidFill>
            </a:endParaRPr>
          </a:p>
          <a:p>
            <a:r>
              <a:rPr lang="en-GB" altLang="en-US" sz="1400" dirty="0">
                <a:solidFill>
                  <a:srgbClr val="003C7B"/>
                </a:solidFill>
              </a:rPr>
              <a:t>Occupant appears anxious or distressed</a:t>
            </a:r>
            <a:br>
              <a:rPr lang="en-GB" altLang="en-US" sz="1400" dirty="0">
                <a:solidFill>
                  <a:srgbClr val="003C7B"/>
                </a:solidFill>
              </a:rPr>
            </a:br>
            <a:endParaRPr lang="en-GB" altLang="en-US" sz="1400" dirty="0">
              <a:solidFill>
                <a:srgbClr val="003C7B"/>
              </a:solidFill>
            </a:endParaRPr>
          </a:p>
          <a:p>
            <a:r>
              <a:rPr lang="en-GB" altLang="en-US" sz="1400" dirty="0">
                <a:solidFill>
                  <a:srgbClr val="003C7B"/>
                </a:solidFill>
              </a:rPr>
              <a:t>Bags of clothing or bedding around their property</a:t>
            </a:r>
            <a:br>
              <a:rPr lang="en-GB" altLang="en-US" sz="1400" dirty="0">
                <a:solidFill>
                  <a:srgbClr val="003C7B"/>
                </a:solidFill>
              </a:rPr>
            </a:br>
            <a:r>
              <a:rPr lang="en-GB" altLang="en-US" sz="1400" dirty="0">
                <a:solidFill>
                  <a:srgbClr val="003C7B"/>
                </a:solidFill>
              </a:rPr>
              <a:t> </a:t>
            </a:r>
          </a:p>
          <a:p>
            <a:r>
              <a:rPr lang="en-GB" altLang="en-US" sz="1400" dirty="0">
                <a:solidFill>
                  <a:srgbClr val="003C7B"/>
                </a:solidFill>
              </a:rPr>
              <a:t>Barricades within the address, including weapons.</a:t>
            </a:r>
          </a:p>
          <a:p>
            <a:endParaRPr lang="en-GB" altLang="en-US" sz="1400" dirty="0">
              <a:solidFill>
                <a:srgbClr val="003C7B"/>
              </a:solidFill>
            </a:endParaRPr>
          </a:p>
        </p:txBody>
      </p:sp>
      <p:pic>
        <p:nvPicPr>
          <p:cNvPr id="35844" name="Content Placeholder 4"/>
          <p:cNvPicPr>
            <a:picLocks noGrp="1" noChangeAspect="1"/>
          </p:cNvPicPr>
          <p:nvPr>
            <p:ph sz="half" idx="1"/>
          </p:nvPr>
        </p:nvPicPr>
        <p:blipFill>
          <a:blip r:embed="rId5" cstate="email">
            <a:extLst>
              <a:ext uri="{28A0092B-C50C-407E-A947-70E740481C1C}">
                <a14:useLocalDpi xmlns:a14="http://schemas.microsoft.com/office/drawing/2010/main"/>
              </a:ext>
            </a:extLst>
          </a:blip>
          <a:srcRect/>
          <a:stretch>
            <a:fillRect/>
          </a:stretch>
        </p:blipFill>
        <p:spPr>
          <a:xfrm>
            <a:off x="685800" y="1524000"/>
            <a:ext cx="3598863" cy="4191000"/>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3000"/>
                                  </p:stCondLst>
                                  <p:childTnLst>
                                    <p:set>
                                      <p:cBhvr>
                                        <p:cTn id="9" dur="1" fill="hold">
                                          <p:stCondLst>
                                            <p:cond delay="0"/>
                                          </p:stCondLst>
                                        </p:cTn>
                                        <p:tgtEl>
                                          <p:spTgt spid="35843">
                                            <p:txEl>
                                              <p:pRg st="0" end="0"/>
                                            </p:txEl>
                                          </p:spTgt>
                                        </p:tgtEl>
                                        <p:attrNameLst>
                                          <p:attrName>style.visibility</p:attrName>
                                        </p:attrNameLst>
                                      </p:cBhvr>
                                      <p:to>
                                        <p:strVal val="visible"/>
                                      </p:to>
                                    </p:set>
                                  </p:childTnLst>
                                </p:cTn>
                              </p:par>
                            </p:childTnLst>
                          </p:cTn>
                        </p:par>
                        <p:par>
                          <p:cTn id="10" fill="hold">
                            <p:stCondLst>
                              <p:cond delay="3001"/>
                            </p:stCondLst>
                            <p:childTnLst>
                              <p:par>
                                <p:cTn id="11" presetID="1" presetClass="entr" presetSubtype="0" fill="hold" nodeType="afterEffect">
                                  <p:stCondLst>
                                    <p:cond delay="2500"/>
                                  </p:stCondLst>
                                  <p:childTnLst>
                                    <p:set>
                                      <p:cBhvr>
                                        <p:cTn id="12" dur="1" fill="hold">
                                          <p:stCondLst>
                                            <p:cond delay="0"/>
                                          </p:stCondLst>
                                        </p:cTn>
                                        <p:tgtEl>
                                          <p:spTgt spid="35843">
                                            <p:txEl>
                                              <p:pRg st="1" end="1"/>
                                            </p:txEl>
                                          </p:spTgt>
                                        </p:tgtEl>
                                        <p:attrNameLst>
                                          <p:attrName>style.visibility</p:attrName>
                                        </p:attrNameLst>
                                      </p:cBhvr>
                                      <p:to>
                                        <p:strVal val="visible"/>
                                      </p:to>
                                    </p:set>
                                  </p:childTnLst>
                                </p:cTn>
                              </p:par>
                            </p:childTnLst>
                          </p:cTn>
                        </p:par>
                        <p:par>
                          <p:cTn id="13" fill="hold">
                            <p:stCondLst>
                              <p:cond delay="5501"/>
                            </p:stCondLst>
                            <p:childTnLst>
                              <p:par>
                                <p:cTn id="14" presetID="1" presetClass="entr" presetSubtype="0" fill="hold" nodeType="afterEffect">
                                  <p:stCondLst>
                                    <p:cond delay="3500"/>
                                  </p:stCondLst>
                                  <p:childTnLst>
                                    <p:set>
                                      <p:cBhvr>
                                        <p:cTn id="15" dur="1" fill="hold">
                                          <p:stCondLst>
                                            <p:cond delay="0"/>
                                          </p:stCondLst>
                                        </p:cTn>
                                        <p:tgtEl>
                                          <p:spTgt spid="35843">
                                            <p:txEl>
                                              <p:pRg st="2" end="2"/>
                                            </p:txEl>
                                          </p:spTgt>
                                        </p:tgtEl>
                                        <p:attrNameLst>
                                          <p:attrName>style.visibility</p:attrName>
                                        </p:attrNameLst>
                                      </p:cBhvr>
                                      <p:to>
                                        <p:strVal val="visible"/>
                                      </p:to>
                                    </p:set>
                                  </p:childTnLst>
                                </p:cTn>
                              </p:par>
                            </p:childTnLst>
                          </p:cTn>
                        </p:par>
                        <p:par>
                          <p:cTn id="16" fill="hold">
                            <p:stCondLst>
                              <p:cond delay="9001"/>
                            </p:stCondLst>
                            <p:childTnLst>
                              <p:par>
                                <p:cTn id="17" presetID="1" presetClass="entr" presetSubtype="0" fill="hold" nodeType="afterEffect">
                                  <p:stCondLst>
                                    <p:cond delay="350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par>
                          <p:cTn id="19" fill="hold">
                            <p:stCondLst>
                              <p:cond delay="12501"/>
                            </p:stCondLst>
                            <p:childTnLst>
                              <p:par>
                                <p:cTn id="20" presetID="1" presetClass="entr" presetSubtype="0" fill="hold" nodeType="afterEffect">
                                  <p:stCondLst>
                                    <p:cond delay="3000"/>
                                  </p:stCondLst>
                                  <p:childTnLst>
                                    <p:set>
                                      <p:cBhvr>
                                        <p:cTn id="21" dur="1" fill="hold">
                                          <p:stCondLst>
                                            <p:cond delay="0"/>
                                          </p:stCondLst>
                                        </p:cTn>
                                        <p:tgtEl>
                                          <p:spTgt spid="35843">
                                            <p:txEl>
                                              <p:pRg st="4" end="4"/>
                                            </p:txEl>
                                          </p:spTgt>
                                        </p:tgtEl>
                                        <p:attrNameLst>
                                          <p:attrName>style.visibility</p:attrName>
                                        </p:attrNameLst>
                                      </p:cBhvr>
                                      <p:to>
                                        <p:strVal val="visible"/>
                                      </p:to>
                                    </p:set>
                                  </p:childTnLst>
                                </p:cTn>
                              </p:par>
                            </p:childTnLst>
                          </p:cTn>
                        </p:par>
                        <p:par>
                          <p:cTn id="22" fill="hold">
                            <p:stCondLst>
                              <p:cond delay="15501"/>
                            </p:stCondLst>
                            <p:childTnLst>
                              <p:par>
                                <p:cTn id="23" presetID="1" presetClass="entr" presetSubtype="0" fill="hold" nodeType="afterEffect">
                                  <p:stCondLst>
                                    <p:cond delay="3000"/>
                                  </p:stCondLst>
                                  <p:childTnLst>
                                    <p:set>
                                      <p:cBhvr>
                                        <p:cTn id="24" dur="1" fill="hold">
                                          <p:stCondLst>
                                            <p:cond delay="0"/>
                                          </p:stCondLst>
                                        </p:cTn>
                                        <p:tgtEl>
                                          <p:spTgt spid="35843">
                                            <p:txEl>
                                              <p:pRg st="5" end="5"/>
                                            </p:txEl>
                                          </p:spTgt>
                                        </p:tgtEl>
                                        <p:attrNameLst>
                                          <p:attrName>style.visibility</p:attrName>
                                        </p:attrNameLst>
                                      </p:cBhvr>
                                      <p:to>
                                        <p:strVal val="visible"/>
                                      </p:to>
                                    </p:set>
                                  </p:childTnLst>
                                </p:cTn>
                              </p:par>
                            </p:childTnLst>
                          </p:cTn>
                        </p:par>
                        <p:par>
                          <p:cTn id="25" fill="hold">
                            <p:stCondLst>
                              <p:cond delay="18501"/>
                            </p:stCondLst>
                            <p:childTnLst>
                              <p:par>
                                <p:cTn id="26" presetID="1" presetClass="entr" presetSubtype="0" fill="hold" nodeType="afterEffect">
                                  <p:stCondLst>
                                    <p:cond delay="2500"/>
                                  </p:stCondLst>
                                  <p:childTnLst>
                                    <p:set>
                                      <p:cBhvr>
                                        <p:cTn id="27"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28"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1450" y="1557338"/>
            <a:ext cx="381635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p:cNvGraphicFramePr>
            <a:graphicFrameLocks noGrp="1"/>
          </p:cNvGraphicFramePr>
          <p:nvPr>
            <p:ph idx="1"/>
          </p:nvPr>
        </p:nvGraphicFramePr>
        <p:xfrm>
          <a:off x="467544" y="332656"/>
          <a:ext cx="4752528" cy="58143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7892" name="TextBox 7"/>
          <p:cNvSpPr txBox="1">
            <a:spLocks noChangeArrowheads="1"/>
          </p:cNvSpPr>
          <p:nvPr/>
        </p:nvSpPr>
        <p:spPr bwMode="auto">
          <a:xfrm>
            <a:off x="2987675" y="333375"/>
            <a:ext cx="3313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3200" b="1">
                <a:solidFill>
                  <a:schemeClr val="tx1"/>
                </a:solidFill>
              </a:rPr>
              <a:t>New Approach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84213" y="2852738"/>
            <a:ext cx="7772400" cy="762000"/>
          </a:xfrm>
        </p:spPr>
        <p:txBody>
          <a:bodyPr/>
          <a:lstStyle/>
          <a:p>
            <a:pPr algn="ctr"/>
            <a:r>
              <a:rPr lang="en-GB" altLang="en-US">
                <a:solidFill>
                  <a:schemeClr val="tx1"/>
                </a:solidFill>
              </a:rPr>
              <a:t>Case Studies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85"/>
    </mc:Choice>
    <mc:Fallback xmlns="">
      <p:transition spd="slow" advTm="2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33388" y="333375"/>
            <a:ext cx="8277225" cy="762000"/>
          </a:xfrm>
        </p:spPr>
        <p:txBody>
          <a:bodyPr/>
          <a:lstStyle/>
          <a:p>
            <a:pPr algn="ctr"/>
            <a:r>
              <a:rPr lang="en-GB" altLang="en-US">
                <a:solidFill>
                  <a:srgbClr val="003B77"/>
                </a:solidFill>
              </a:rPr>
              <a:t>Case Study: Cuckooing Vulnerable Adults</a:t>
            </a:r>
          </a:p>
        </p:txBody>
      </p:sp>
      <p:pic>
        <p:nvPicPr>
          <p:cNvPr id="41987"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92200" y="1412875"/>
            <a:ext cx="69596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ctr"/>
            <a:r>
              <a:rPr lang="en-GB" altLang="en-US">
                <a:solidFill>
                  <a:schemeClr val="tx1"/>
                </a:solidFill>
              </a:rPr>
              <a:t>Case Study: Recruiting Scottish Children and Young People</a:t>
            </a:r>
          </a:p>
        </p:txBody>
      </p:sp>
      <p:pic>
        <p:nvPicPr>
          <p:cNvPr id="44035"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1513" y="1700213"/>
            <a:ext cx="77851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333375"/>
            <a:ext cx="7772400" cy="863600"/>
          </a:xfrm>
        </p:spPr>
        <p:txBody>
          <a:bodyPr/>
          <a:lstStyle/>
          <a:p>
            <a:pPr algn="ctr"/>
            <a:r>
              <a:rPr lang="en-GB" altLang="en-US" dirty="0">
                <a:solidFill>
                  <a:schemeClr val="tx1"/>
                </a:solidFill>
              </a:rPr>
              <a:t>What can you do?</a:t>
            </a:r>
            <a:br>
              <a:rPr lang="en-GB" altLang="en-US" dirty="0">
                <a:solidFill>
                  <a:schemeClr val="tx1"/>
                </a:solidFill>
              </a:rPr>
            </a:br>
            <a:r>
              <a:rPr lang="en-GB" altLang="en-US" dirty="0">
                <a:solidFill>
                  <a:schemeClr val="tx1"/>
                </a:solidFill>
              </a:rPr>
              <a:t>National Referral Mechanism (NRM)</a:t>
            </a:r>
          </a:p>
        </p:txBody>
      </p:sp>
      <p:sp>
        <p:nvSpPr>
          <p:cNvPr id="46083" name="Rectangle 1"/>
          <p:cNvSpPr>
            <a:spLocks noChangeArrowheads="1"/>
          </p:cNvSpPr>
          <p:nvPr/>
        </p:nvSpPr>
        <p:spPr bwMode="auto">
          <a:xfrm>
            <a:off x="504825" y="1412875"/>
            <a:ext cx="8134350" cy="563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0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solidFill>
                  <a:schemeClr val="tx1"/>
                </a:solidFill>
              </a:rPr>
              <a:t>The National Referral Mechanism (NRM) is a framework for identifying and referring potential victims of modern slavery and ensuring they receive the appropriate support.</a:t>
            </a:r>
            <a:br>
              <a:rPr lang="en-US" altLang="en-US" sz="2400">
                <a:solidFill>
                  <a:schemeClr val="tx1"/>
                </a:solidFill>
              </a:rPr>
            </a:br>
            <a:endParaRPr lang="en-US" altLang="en-US" sz="2400">
              <a:solidFill>
                <a:schemeClr val="tx1"/>
              </a:solidFill>
            </a:endParaRPr>
          </a:p>
          <a:p>
            <a:pPr algn="ctr">
              <a:spcBef>
                <a:spcPct val="0"/>
              </a:spcBef>
              <a:buFontTx/>
              <a:buNone/>
            </a:pPr>
            <a:r>
              <a:rPr lang="en-US" altLang="en-US" sz="2400">
                <a:solidFill>
                  <a:schemeClr val="tx1"/>
                </a:solidFill>
              </a:rPr>
              <a:t>Modern slavery is a complex crime and may involve multiple forms of exploitation. It encompasses human trafficking, slavery, servitude, and forced or compulsory labour.</a:t>
            </a:r>
          </a:p>
          <a:p>
            <a:pPr>
              <a:spcBef>
                <a:spcPct val="0"/>
              </a:spcBef>
              <a:buFontTx/>
              <a:buNone/>
            </a:pPr>
            <a:endParaRPr lang="en-US" altLang="en-US" sz="2400">
              <a:solidFill>
                <a:schemeClr val="tx1"/>
              </a:solidFill>
            </a:endParaRPr>
          </a:p>
          <a:p>
            <a:pPr algn="ctr">
              <a:spcBef>
                <a:spcPct val="0"/>
              </a:spcBef>
              <a:buFontTx/>
              <a:buNone/>
            </a:pPr>
            <a:r>
              <a:rPr lang="en-US" altLang="en-US" sz="2400" b="1">
                <a:solidFill>
                  <a:srgbClr val="00B0F0"/>
                </a:solidFill>
              </a:rPr>
              <a:t>Victims may not be aware that they are being trafficked or exploited, and may have consented to elements of their exploitation, or accepted their situation.</a:t>
            </a:r>
          </a:p>
          <a:p>
            <a:pPr>
              <a:spcBef>
                <a:spcPct val="0"/>
              </a:spcBef>
              <a:buFontTx/>
              <a:buNone/>
            </a:pPr>
            <a:endParaRPr lang="en-US" altLang="en-US" sz="2400">
              <a:solidFill>
                <a:schemeClr val="tx1"/>
              </a:solidFill>
            </a:endParaRPr>
          </a:p>
          <a:p>
            <a:pPr>
              <a:spcBef>
                <a:spcPct val="0"/>
              </a:spcBef>
              <a:buFontTx/>
              <a:buNone/>
            </a:pPr>
            <a:endParaRPr lang="en-US" altLang="en-US" sz="2400">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727075" y="333375"/>
            <a:ext cx="7772400" cy="762000"/>
          </a:xfrm>
        </p:spPr>
        <p:txBody>
          <a:bodyPr/>
          <a:lstStyle/>
          <a:p>
            <a:pPr algn="ctr"/>
            <a:r>
              <a:rPr lang="en-GB" altLang="en-US">
                <a:solidFill>
                  <a:schemeClr val="tx1"/>
                </a:solidFill>
              </a:rPr>
              <a:t>How &amp; When to submit?</a:t>
            </a:r>
          </a:p>
        </p:txBody>
      </p:sp>
      <p:sp>
        <p:nvSpPr>
          <p:cNvPr id="48131" name="Rectangle 1"/>
          <p:cNvSpPr>
            <a:spLocks noChangeArrowheads="1"/>
          </p:cNvSpPr>
          <p:nvPr/>
        </p:nvSpPr>
        <p:spPr bwMode="auto">
          <a:xfrm>
            <a:off x="727075" y="1128713"/>
            <a:ext cx="7772400" cy="489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0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dirty="0">
                <a:solidFill>
                  <a:schemeClr val="tx1"/>
                </a:solidFill>
              </a:rPr>
              <a:t>If you </a:t>
            </a:r>
            <a:r>
              <a:rPr lang="en-US" altLang="en-US" sz="2400" b="1" dirty="0">
                <a:solidFill>
                  <a:srgbClr val="00B0F0"/>
                </a:solidFill>
              </a:rPr>
              <a:t>think</a:t>
            </a:r>
            <a:r>
              <a:rPr lang="en-US" altLang="en-US" sz="2400" dirty="0">
                <a:solidFill>
                  <a:schemeClr val="tx1"/>
                </a:solidFill>
              </a:rPr>
              <a:t> you have encountered a person (adult or child) who has been a victim of modern slavery, you should complete a referral via the new online process.</a:t>
            </a:r>
            <a:br>
              <a:rPr lang="en-US" altLang="en-US" sz="2400" dirty="0">
                <a:solidFill>
                  <a:schemeClr val="tx1"/>
                </a:solidFill>
              </a:rPr>
            </a:br>
            <a:endParaRPr lang="en-US" altLang="en-US" sz="2400" dirty="0">
              <a:solidFill>
                <a:schemeClr val="tx1"/>
              </a:solidFill>
            </a:endParaRPr>
          </a:p>
          <a:p>
            <a:pPr algn="ctr">
              <a:spcBef>
                <a:spcPct val="0"/>
              </a:spcBef>
              <a:buFontTx/>
              <a:buNone/>
            </a:pPr>
            <a:r>
              <a:rPr lang="en-US" altLang="en-US" sz="2400" dirty="0">
                <a:solidFill>
                  <a:schemeClr val="tx1"/>
                </a:solidFill>
              </a:rPr>
              <a:t>The new online process for NRM referrals is now a single online form which can be completed whether the victim is an adult or child. </a:t>
            </a:r>
            <a:br>
              <a:rPr lang="en-US" altLang="en-US" sz="2400" dirty="0">
                <a:solidFill>
                  <a:schemeClr val="tx1"/>
                </a:solidFill>
              </a:rPr>
            </a:br>
            <a:br>
              <a:rPr lang="en-US" altLang="en-US" sz="2400" dirty="0">
                <a:solidFill>
                  <a:schemeClr val="tx1"/>
                </a:solidFill>
              </a:rPr>
            </a:br>
            <a:r>
              <a:rPr lang="en-US" altLang="en-US" sz="2400" dirty="0">
                <a:solidFill>
                  <a:schemeClr val="tx1"/>
                </a:solidFill>
              </a:rPr>
              <a:t>The form has been designed to be responsive and will change depending on the options selected.</a:t>
            </a:r>
            <a:br>
              <a:rPr lang="en-US" altLang="en-US" sz="2400" dirty="0">
                <a:solidFill>
                  <a:schemeClr val="tx1"/>
                </a:solidFill>
              </a:rPr>
            </a:br>
            <a:br>
              <a:rPr lang="en-US" altLang="en-US" sz="2400" dirty="0">
                <a:solidFill>
                  <a:schemeClr val="tx1"/>
                </a:solidFill>
              </a:rPr>
            </a:br>
            <a:r>
              <a:rPr lang="en-US" altLang="en-US" sz="2400" b="1" dirty="0">
                <a:solidFill>
                  <a:schemeClr val="tx1"/>
                </a:solidFill>
              </a:rPr>
              <a:t>You can access the new form and guidance here: </a:t>
            </a:r>
            <a:br>
              <a:rPr lang="en-US" altLang="en-US" sz="2400" b="1" dirty="0">
                <a:solidFill>
                  <a:schemeClr val="tx1"/>
                </a:solidFill>
              </a:rPr>
            </a:br>
            <a:r>
              <a:rPr lang="en-US" altLang="en-US" sz="2400" b="1" dirty="0">
                <a:solidFill>
                  <a:schemeClr val="tx1"/>
                </a:solidFill>
                <a:hlinkClick r:id="rId5"/>
              </a:rPr>
              <a:t>Online NRM Form</a:t>
            </a:r>
            <a:endParaRPr lang="en-US" altLang="en-US" sz="2400" b="1" dirty="0">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6416" y="58052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GB" dirty="0">
                <a:solidFill>
                  <a:schemeClr val="tx1"/>
                </a:solidFill>
              </a:rPr>
              <a:t>What can you do?</a:t>
            </a:r>
          </a:p>
        </p:txBody>
      </p:sp>
      <p:sp>
        <p:nvSpPr>
          <p:cNvPr id="3" name="Content Placeholder 2"/>
          <p:cNvSpPr>
            <a:spLocks noGrp="1"/>
          </p:cNvSpPr>
          <p:nvPr>
            <p:ph sz="half" idx="1"/>
          </p:nvPr>
        </p:nvSpPr>
        <p:spPr>
          <a:xfrm>
            <a:off x="611188" y="1916113"/>
            <a:ext cx="3744912" cy="4191000"/>
          </a:xfrm>
        </p:spPr>
        <p:txBody>
          <a:bodyPr/>
          <a:lstStyle/>
          <a:p>
            <a:pPr marL="0" indent="0" algn="ctr">
              <a:buFontTx/>
              <a:buNone/>
              <a:defRPr/>
            </a:pPr>
            <a:r>
              <a:rPr lang="en-GB" dirty="0">
                <a:solidFill>
                  <a:schemeClr val="accent4"/>
                </a:solidFill>
              </a:rPr>
              <a:t>We need information about </a:t>
            </a:r>
            <a:r>
              <a:rPr lang="en-GB" dirty="0">
                <a:solidFill>
                  <a:srgbClr val="00B0F0"/>
                </a:solidFill>
              </a:rPr>
              <a:t>County Lines </a:t>
            </a:r>
            <a:r>
              <a:rPr lang="en-GB" dirty="0">
                <a:solidFill>
                  <a:schemeClr val="accent4"/>
                </a:solidFill>
              </a:rPr>
              <a:t>drug dealing and </a:t>
            </a:r>
            <a:r>
              <a:rPr lang="en-GB" dirty="0">
                <a:solidFill>
                  <a:srgbClr val="92D050"/>
                </a:solidFill>
              </a:rPr>
              <a:t>Cuckooing </a:t>
            </a:r>
            <a:r>
              <a:rPr lang="en-GB" dirty="0">
                <a:solidFill>
                  <a:schemeClr val="accent4"/>
                </a:solidFill>
              </a:rPr>
              <a:t>in Scotland.</a:t>
            </a:r>
          </a:p>
          <a:p>
            <a:pPr marL="0" indent="0" algn="ctr">
              <a:buFontTx/>
              <a:buNone/>
              <a:defRPr/>
            </a:pPr>
            <a:endParaRPr lang="en-GB" dirty="0">
              <a:solidFill>
                <a:schemeClr val="accent4"/>
              </a:solidFill>
            </a:endParaRPr>
          </a:p>
          <a:p>
            <a:pPr marL="0" indent="0" algn="ctr">
              <a:buFontTx/>
              <a:buNone/>
              <a:defRPr/>
            </a:pPr>
            <a:endParaRPr lang="en-GB" dirty="0">
              <a:solidFill>
                <a:schemeClr val="accent4"/>
              </a:solidFill>
            </a:endParaRPr>
          </a:p>
          <a:p>
            <a:pPr marL="0" indent="0" algn="ctr">
              <a:buFontTx/>
              <a:buNone/>
              <a:defRPr/>
            </a:pPr>
            <a:endParaRPr lang="en-GB" dirty="0">
              <a:solidFill>
                <a:schemeClr val="accent4"/>
              </a:solidFill>
            </a:endParaRPr>
          </a:p>
          <a:p>
            <a:pPr marL="0" indent="0" algn="ctr">
              <a:buFontTx/>
              <a:buNone/>
              <a:defRPr/>
            </a:pPr>
            <a:r>
              <a:rPr lang="en-GB" b="1" dirty="0">
                <a:solidFill>
                  <a:schemeClr val="accent4"/>
                </a:solidFill>
              </a:rPr>
              <a:t>If you have any information please contact </a:t>
            </a:r>
            <a:br>
              <a:rPr lang="en-GB" b="1" dirty="0">
                <a:solidFill>
                  <a:schemeClr val="accent4"/>
                </a:solidFill>
              </a:rPr>
            </a:br>
            <a:r>
              <a:rPr lang="en-GB" b="1" dirty="0">
                <a:solidFill>
                  <a:schemeClr val="accent4"/>
                </a:solidFill>
              </a:rPr>
              <a:t>Police Scotland or report anonymously to </a:t>
            </a:r>
            <a:r>
              <a:rPr lang="en-GB" b="1" dirty="0" err="1">
                <a:solidFill>
                  <a:schemeClr val="accent4"/>
                </a:solidFill>
              </a:rPr>
              <a:t>Crimestoppers</a:t>
            </a:r>
            <a:r>
              <a:rPr lang="en-GB" b="1" dirty="0">
                <a:solidFill>
                  <a:schemeClr val="accent4"/>
                </a:solidFill>
              </a:rPr>
              <a:t>.</a:t>
            </a:r>
          </a:p>
        </p:txBody>
      </p:sp>
      <p:graphicFrame>
        <p:nvGraphicFramePr>
          <p:cNvPr id="6" name="Content Placeholder 5"/>
          <p:cNvGraphicFramePr>
            <a:graphicFrameLocks noGrp="1"/>
          </p:cNvGraphicFramePr>
          <p:nvPr>
            <p:ph sz="half" idx="2"/>
          </p:nvPr>
        </p:nvGraphicFramePr>
        <p:xfrm>
          <a:off x="4648200" y="1524000"/>
          <a:ext cx="3810000" cy="419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tx1"/>
                </a:solidFill>
              </a:rPr>
              <a:t>Thank you</a:t>
            </a:r>
          </a:p>
        </p:txBody>
      </p:sp>
      <p:sp>
        <p:nvSpPr>
          <p:cNvPr id="5" name="TextBox 4"/>
          <p:cNvSpPr txBox="1"/>
          <p:nvPr/>
        </p:nvSpPr>
        <p:spPr>
          <a:xfrm>
            <a:off x="899592" y="1772816"/>
            <a:ext cx="7200800" cy="3416320"/>
          </a:xfrm>
          <a:prstGeom prst="rect">
            <a:avLst/>
          </a:prstGeom>
          <a:noFill/>
        </p:spPr>
        <p:txBody>
          <a:bodyPr wrap="square" rtlCol="0">
            <a:spAutoFit/>
          </a:bodyPr>
          <a:lstStyle/>
          <a:p>
            <a:r>
              <a:rPr lang="en-GB" dirty="0">
                <a:solidFill>
                  <a:schemeClr val="accent4"/>
                </a:solidFill>
              </a:rPr>
              <a:t>Questions or Comments can be directed to me via the following:</a:t>
            </a:r>
          </a:p>
          <a:p>
            <a:endParaRPr lang="en-GB" dirty="0">
              <a:solidFill>
                <a:schemeClr val="accent4"/>
              </a:solidFill>
            </a:endParaRPr>
          </a:p>
          <a:p>
            <a:r>
              <a:rPr lang="en-GB" dirty="0">
                <a:solidFill>
                  <a:schemeClr val="accent4"/>
                </a:solidFill>
              </a:rPr>
              <a:t>Email: </a:t>
            </a:r>
            <a:r>
              <a:rPr lang="en-GB" dirty="0">
                <a:solidFill>
                  <a:schemeClr val="accent4"/>
                </a:solidFill>
                <a:hlinkClick r:id="rId5"/>
              </a:rPr>
              <a:t>martyn.paterson@scotland.pnn.police.uk</a:t>
            </a:r>
            <a:endParaRPr lang="en-GB" dirty="0">
              <a:solidFill>
                <a:schemeClr val="accent4"/>
              </a:solidFill>
            </a:endParaRPr>
          </a:p>
          <a:p>
            <a:endParaRPr lang="en-GB" dirty="0">
              <a:solidFill>
                <a:schemeClr val="accent4"/>
              </a:solidFill>
            </a:endParaRPr>
          </a:p>
          <a:p>
            <a:r>
              <a:rPr lang="en-GB" dirty="0">
                <a:solidFill>
                  <a:schemeClr val="accent4"/>
                </a:solidFill>
              </a:rPr>
              <a:t>Thank you.</a:t>
            </a:r>
          </a:p>
          <a:p>
            <a:endParaRPr lang="en-GB" dirty="0">
              <a:solidFill>
                <a:schemeClr val="accent4"/>
              </a:solidFill>
            </a:endParaRPr>
          </a:p>
          <a:p>
            <a:r>
              <a:rPr lang="en-GB" dirty="0">
                <a:solidFill>
                  <a:schemeClr val="accent4"/>
                </a:solidFill>
              </a:rPr>
              <a:t>Martyn</a:t>
            </a:r>
          </a:p>
          <a:p>
            <a:endParaRPr lang="en-GB" dirty="0">
              <a:solidFill>
                <a:schemeClr val="accent4"/>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7358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476250"/>
            <a:ext cx="7772400" cy="762000"/>
          </a:xfrm>
        </p:spPr>
        <p:txBody>
          <a:bodyPr/>
          <a:lstStyle/>
          <a:p>
            <a:pPr algn="ctr"/>
            <a:r>
              <a:rPr lang="en-GB" altLang="en-US">
                <a:solidFill>
                  <a:srgbClr val="003C7B"/>
                </a:solidFill>
              </a:rPr>
              <a:t>What is County Lines? Isn’t it just drug dealing?</a:t>
            </a:r>
          </a:p>
        </p:txBody>
      </p:sp>
      <p:sp>
        <p:nvSpPr>
          <p:cNvPr id="19459" name="TextBox 3"/>
          <p:cNvSpPr txBox="1">
            <a:spLocks noChangeArrowheads="1"/>
          </p:cNvSpPr>
          <p:nvPr/>
        </p:nvSpPr>
        <p:spPr bwMode="auto">
          <a:xfrm>
            <a:off x="1387475" y="1890713"/>
            <a:ext cx="63690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2400">
                <a:solidFill>
                  <a:schemeClr val="tx1"/>
                </a:solidFill>
              </a:rPr>
              <a:t>County Lines is a method of dealing drugs, but it relies heavily on the criminal exploitation of children and vulnerable adults.</a:t>
            </a:r>
            <a:br>
              <a:rPr lang="en-GB" altLang="en-US" sz="2400">
                <a:solidFill>
                  <a:schemeClr val="tx1"/>
                </a:solidFill>
              </a:rPr>
            </a:br>
            <a:br>
              <a:rPr lang="en-GB" altLang="en-US" sz="2400">
                <a:solidFill>
                  <a:schemeClr val="tx1"/>
                </a:solidFill>
              </a:rPr>
            </a:br>
            <a:r>
              <a:rPr lang="en-GB" altLang="en-US" sz="2400" dirty="0">
                <a:solidFill>
                  <a:schemeClr val="tx1"/>
                </a:solidFill>
              </a:rPr>
              <a:t>It involves importing drugs to another area from major cities in England and can result in increased community tensions and violence in areas affected.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59632" y="836712"/>
            <a:ext cx="6480720" cy="5400600"/>
          </a:xfrm>
          <a:prstGeom prst="ellipse">
            <a:avLst/>
          </a:prstGeom>
          <a:ln>
            <a:noFill/>
          </a:ln>
          <a:effectLst>
            <a:softEdge rad="112500"/>
          </a:effectLst>
        </p:spPr>
      </p:pic>
      <p:sp>
        <p:nvSpPr>
          <p:cNvPr id="21507" name="Title 1"/>
          <p:cNvSpPr>
            <a:spLocks noGrp="1"/>
          </p:cNvSpPr>
          <p:nvPr>
            <p:ph type="title"/>
          </p:nvPr>
        </p:nvSpPr>
        <p:spPr>
          <a:xfrm>
            <a:off x="2627313" y="333375"/>
            <a:ext cx="4030662" cy="762000"/>
          </a:xfrm>
        </p:spPr>
        <p:txBody>
          <a:bodyPr/>
          <a:lstStyle/>
          <a:p>
            <a:pPr algn="ctr"/>
            <a:r>
              <a:rPr lang="en-GB" altLang="en-US">
                <a:solidFill>
                  <a:srgbClr val="003C7B"/>
                </a:solidFill>
              </a:rPr>
              <a:t>How does it work?</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84168" y="476672"/>
            <a:ext cx="2376264" cy="20041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76865" y="3611900"/>
            <a:ext cx="2390870" cy="23105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39296" y="3717032"/>
            <a:ext cx="2374278" cy="23105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3074" y="3717032"/>
            <a:ext cx="2432931" cy="23105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Down Arrow 7"/>
          <p:cNvSpPr/>
          <p:nvPr/>
        </p:nvSpPr>
        <p:spPr bwMode="auto">
          <a:xfrm>
            <a:off x="6867525" y="2722563"/>
            <a:ext cx="809625" cy="647700"/>
          </a:xfrm>
          <a:prstGeom prst="downArrow">
            <a:avLst/>
          </a:prstGeom>
          <a:solidFill>
            <a:schemeClr val="tx2"/>
          </a:solidFill>
          <a:ln w="9525" cap="flat" cmpd="sng" algn="ctr">
            <a:solidFill>
              <a:schemeClr val="bg1">
                <a:lumMod val="75000"/>
              </a:schemeClr>
            </a:solidFill>
            <a:prstDash val="solid"/>
            <a:round/>
            <a:headEnd type="none" w="med" len="med"/>
            <a:tailEnd type="none" w="med" len="med"/>
          </a:ln>
          <a:effectLst/>
        </p:spPr>
        <p:txBody>
          <a:bodyPr/>
          <a:lstStyle/>
          <a:p>
            <a:pPr>
              <a:defRPr/>
            </a:pPr>
            <a:endParaRPr lang="en-GB" dirty="0">
              <a:latin typeface="Arial" charset="0"/>
              <a:ea typeface="ＭＳ Ｐゴシック" charset="-128"/>
            </a:endParaRPr>
          </a:p>
        </p:txBody>
      </p:sp>
      <p:sp>
        <p:nvSpPr>
          <p:cNvPr id="9" name="TextBox 8"/>
          <p:cNvSpPr txBox="1"/>
          <p:nvPr/>
        </p:nvSpPr>
        <p:spPr>
          <a:xfrm>
            <a:off x="468313" y="476250"/>
            <a:ext cx="5500687" cy="3048000"/>
          </a:xfrm>
          <a:prstGeom prst="rect">
            <a:avLst/>
          </a:prstGeom>
          <a:noFill/>
        </p:spPr>
        <p:txBody>
          <a:bodyPr>
            <a:spAutoFit/>
          </a:bodyPr>
          <a:lstStyle/>
          <a:p>
            <a:pPr algn="ctr">
              <a:defRPr/>
            </a:pPr>
            <a:r>
              <a:rPr lang="en-GB" dirty="0"/>
              <a:t>English Crime Group coordinates drugs/money/people from afar</a:t>
            </a:r>
            <a:br>
              <a:rPr lang="en-GB" dirty="0"/>
            </a:br>
            <a:br>
              <a:rPr lang="en-GB" dirty="0"/>
            </a:br>
            <a:r>
              <a:rPr lang="en-GB" dirty="0"/>
              <a:t>Use children to transport, store and deal the drugs</a:t>
            </a:r>
          </a:p>
          <a:p>
            <a:pPr algn="ctr">
              <a:defRPr/>
            </a:pPr>
            <a:endParaRPr lang="en-GB" dirty="0"/>
          </a:p>
          <a:p>
            <a:pPr algn="ctr">
              <a:defRPr/>
            </a:pPr>
            <a:r>
              <a:rPr lang="en-GB" b="1" dirty="0">
                <a:solidFill>
                  <a:srgbClr val="FF0000"/>
                </a:solidFill>
                <a:effectLst>
                  <a:outerShdw blurRad="38100" dist="38100" dir="2700000" algn="tl">
                    <a:srgbClr val="000000">
                      <a:alpha val="43137"/>
                    </a:srgbClr>
                  </a:outerShdw>
                </a:effectLst>
              </a:rPr>
              <a:t>Criminal Exploitation, Human Trafficking &amp; Modern Slavery</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600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9"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ctr"/>
            <a:r>
              <a:rPr lang="en-GB" altLang="en-US">
                <a:solidFill>
                  <a:schemeClr val="tx1"/>
                </a:solidFill>
              </a:rPr>
              <a:t>What is Child Criminal Exploitation (CCE)?</a:t>
            </a:r>
          </a:p>
        </p:txBody>
      </p:sp>
      <p:sp>
        <p:nvSpPr>
          <p:cNvPr id="25603" name="TextBox 3"/>
          <p:cNvSpPr txBox="1">
            <a:spLocks noChangeArrowheads="1"/>
          </p:cNvSpPr>
          <p:nvPr/>
        </p:nvSpPr>
        <p:spPr bwMode="auto">
          <a:xfrm>
            <a:off x="685800" y="1557338"/>
            <a:ext cx="7772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0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 typeface="Courier New" panose="02070309020205020404" pitchFamily="49" charset="0"/>
              <a:buChar char="o"/>
            </a:pPr>
            <a:r>
              <a:rPr lang="en-GB" altLang="en-US" sz="2400">
                <a:solidFill>
                  <a:schemeClr val="tx1"/>
                </a:solidFill>
              </a:rPr>
              <a:t>Where an individual or group uses their position of power to take advantage of a child or young person under the age of 18 and coerces, controls, manipulates or deceives them into criminal activity.</a:t>
            </a:r>
            <a:br>
              <a:rPr lang="en-GB" altLang="en-US" sz="2400">
                <a:solidFill>
                  <a:schemeClr val="tx1"/>
                </a:solidFill>
              </a:rPr>
            </a:br>
            <a:endParaRPr lang="en-GB" altLang="en-US" sz="2400">
              <a:solidFill>
                <a:schemeClr val="tx1"/>
              </a:solidFill>
            </a:endParaRPr>
          </a:p>
          <a:p>
            <a:pPr>
              <a:spcBef>
                <a:spcPct val="0"/>
              </a:spcBef>
              <a:buFont typeface="Courier New" panose="02070309020205020404" pitchFamily="49" charset="0"/>
              <a:buChar char="o"/>
            </a:pPr>
            <a:r>
              <a:rPr lang="en-GB" altLang="en-US" sz="2400">
                <a:solidFill>
                  <a:schemeClr val="tx1"/>
                </a:solidFill>
              </a:rPr>
              <a:t>Can be in exchange for something the victim needs or wants such as money, clothing, electrical goods, </a:t>
            </a:r>
            <a:r>
              <a:rPr lang="en-GB" altLang="en-US" sz="2400" b="1">
                <a:solidFill>
                  <a:srgbClr val="FF0000"/>
                </a:solidFill>
              </a:rPr>
              <a:t>OR</a:t>
            </a:r>
            <a:r>
              <a:rPr lang="en-GB" altLang="en-US" sz="2400">
                <a:solidFill>
                  <a:schemeClr val="tx1"/>
                </a:solidFill>
              </a:rPr>
              <a:t> can be through violence or threats of violence</a:t>
            </a:r>
            <a:br>
              <a:rPr lang="en-GB" altLang="en-US" sz="2400">
                <a:solidFill>
                  <a:schemeClr val="tx1"/>
                </a:solidFill>
              </a:rPr>
            </a:br>
            <a:endParaRPr lang="en-GB" altLang="en-US" sz="2400">
              <a:solidFill>
                <a:schemeClr val="tx1"/>
              </a:solidFill>
            </a:endParaRPr>
          </a:p>
          <a:p>
            <a:pPr>
              <a:spcBef>
                <a:spcPct val="0"/>
              </a:spcBef>
              <a:buFont typeface="Courier New" panose="02070309020205020404" pitchFamily="49" charset="0"/>
              <a:buChar char="o"/>
            </a:pPr>
            <a:r>
              <a:rPr lang="en-GB" altLang="en-US" sz="2400">
                <a:solidFill>
                  <a:schemeClr val="tx1"/>
                </a:solidFill>
              </a:rPr>
              <a:t>Activity may appear consensual however exploitation may still be a major contributing factor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ctr"/>
            <a:r>
              <a:rPr lang="en-GB" altLang="en-US">
                <a:solidFill>
                  <a:schemeClr val="tx1"/>
                </a:solidFill>
              </a:rPr>
              <a:t>Knowing the Signs of Child Exploitation</a:t>
            </a:r>
          </a:p>
        </p:txBody>
      </p:sp>
      <p:sp>
        <p:nvSpPr>
          <p:cNvPr id="27651" name="TextBox 4"/>
          <p:cNvSpPr txBox="1">
            <a:spLocks noChangeArrowheads="1"/>
          </p:cNvSpPr>
          <p:nvPr/>
        </p:nvSpPr>
        <p:spPr bwMode="auto">
          <a:xfrm>
            <a:off x="4284663" y="1341438"/>
            <a:ext cx="41735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0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 typeface="Courier New" panose="02070309020205020404" pitchFamily="49" charset="0"/>
              <a:buChar char="o"/>
            </a:pPr>
            <a:r>
              <a:rPr lang="en-GB" altLang="en-US" dirty="0">
                <a:solidFill>
                  <a:schemeClr val="tx1"/>
                </a:solidFill>
              </a:rPr>
              <a:t>Change in behaviour (Angry, Anxious, Withdrawn)</a:t>
            </a:r>
            <a:br>
              <a:rPr lang="en-GB" altLang="en-US" dirty="0">
                <a:solidFill>
                  <a:schemeClr val="tx1"/>
                </a:solidFill>
              </a:rPr>
            </a:br>
            <a:endParaRPr lang="en-GB" altLang="en-US" dirty="0">
              <a:solidFill>
                <a:schemeClr val="tx1"/>
              </a:solidFill>
            </a:endParaRPr>
          </a:p>
          <a:p>
            <a:pPr>
              <a:spcBef>
                <a:spcPct val="0"/>
              </a:spcBef>
              <a:buFont typeface="Courier New" panose="02070309020205020404" pitchFamily="49" charset="0"/>
              <a:buChar char="o"/>
            </a:pPr>
            <a:r>
              <a:rPr lang="en-GB" altLang="en-US" dirty="0">
                <a:solidFill>
                  <a:schemeClr val="tx1"/>
                </a:solidFill>
              </a:rPr>
              <a:t>Access to numerous phones</a:t>
            </a:r>
            <a:br>
              <a:rPr lang="en-GB" altLang="en-US" dirty="0">
                <a:solidFill>
                  <a:schemeClr val="tx1"/>
                </a:solidFill>
              </a:rPr>
            </a:br>
            <a:endParaRPr lang="en-GB" altLang="en-US" dirty="0">
              <a:solidFill>
                <a:schemeClr val="tx1"/>
              </a:solidFill>
            </a:endParaRPr>
          </a:p>
          <a:p>
            <a:pPr>
              <a:spcBef>
                <a:spcPct val="0"/>
              </a:spcBef>
              <a:buFont typeface="Courier New" panose="02070309020205020404" pitchFamily="49" charset="0"/>
              <a:buChar char="o"/>
            </a:pPr>
            <a:r>
              <a:rPr lang="en-GB" altLang="en-US" dirty="0">
                <a:solidFill>
                  <a:schemeClr val="tx1"/>
                </a:solidFill>
              </a:rPr>
              <a:t>Unexplained gifts (Clothes, Trainers, Electrical items, Cash)</a:t>
            </a:r>
            <a:br>
              <a:rPr lang="en-GB" altLang="en-US" dirty="0">
                <a:solidFill>
                  <a:schemeClr val="tx1"/>
                </a:solidFill>
              </a:rPr>
            </a:br>
            <a:endParaRPr lang="en-GB" altLang="en-US" dirty="0">
              <a:solidFill>
                <a:schemeClr val="tx1"/>
              </a:solidFill>
            </a:endParaRPr>
          </a:p>
          <a:p>
            <a:pPr>
              <a:spcBef>
                <a:spcPct val="0"/>
              </a:spcBef>
              <a:buFont typeface="Courier New" panose="02070309020205020404" pitchFamily="49" charset="0"/>
              <a:buChar char="o"/>
            </a:pPr>
            <a:r>
              <a:rPr lang="en-GB" altLang="en-US" dirty="0">
                <a:solidFill>
                  <a:schemeClr val="tx1"/>
                </a:solidFill>
              </a:rPr>
              <a:t>School truancy / Going Missing</a:t>
            </a:r>
            <a:br>
              <a:rPr lang="en-GB" altLang="en-US" dirty="0">
                <a:solidFill>
                  <a:schemeClr val="tx1"/>
                </a:solidFill>
              </a:rPr>
            </a:br>
            <a:endParaRPr lang="en-GB" altLang="en-US" dirty="0">
              <a:solidFill>
                <a:schemeClr val="tx1"/>
              </a:solidFill>
            </a:endParaRPr>
          </a:p>
          <a:p>
            <a:pPr>
              <a:spcBef>
                <a:spcPct val="0"/>
              </a:spcBef>
              <a:buFont typeface="Courier New" panose="02070309020205020404" pitchFamily="49" charset="0"/>
              <a:buChar char="o"/>
            </a:pPr>
            <a:r>
              <a:rPr lang="en-GB" altLang="en-US" dirty="0">
                <a:solidFill>
                  <a:schemeClr val="tx1"/>
                </a:solidFill>
              </a:rPr>
              <a:t>Travelling alone (particularly during school hours, late at night, or frequently)</a:t>
            </a:r>
            <a:br>
              <a:rPr lang="en-GB" altLang="en-US" dirty="0">
                <a:solidFill>
                  <a:schemeClr val="tx1"/>
                </a:solidFill>
              </a:rPr>
            </a:br>
            <a:endParaRPr lang="en-GB" altLang="en-US" dirty="0">
              <a:solidFill>
                <a:schemeClr val="tx1"/>
              </a:solidFill>
            </a:endParaRPr>
          </a:p>
          <a:p>
            <a:pPr>
              <a:spcBef>
                <a:spcPct val="0"/>
              </a:spcBef>
              <a:buFont typeface="Courier New" panose="02070309020205020404" pitchFamily="49" charset="0"/>
              <a:buChar char="o"/>
            </a:pPr>
            <a:r>
              <a:rPr lang="en-GB" altLang="en-US" dirty="0">
                <a:solidFill>
                  <a:schemeClr val="tx1"/>
                </a:solidFill>
              </a:rPr>
              <a:t>Increased use of bus or rail network</a:t>
            </a:r>
          </a:p>
        </p:txBody>
      </p:sp>
      <p:pic>
        <p:nvPicPr>
          <p:cNvPr id="27652"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85800" y="1341438"/>
            <a:ext cx="3381375"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entr" presetSubtype="0" fill="hold" nodeType="afterEffect">
                                  <p:stCondLst>
                                    <p:cond delay="13000"/>
                                  </p:stCondLst>
                                  <p:childTnLst>
                                    <p:set>
                                      <p:cBhvr>
                                        <p:cTn id="9" dur="1" fill="hold">
                                          <p:stCondLst>
                                            <p:cond delay="0"/>
                                          </p:stCondLst>
                                        </p:cTn>
                                        <p:tgtEl>
                                          <p:spTgt spid="27651">
                                            <p:txEl>
                                              <p:pRg st="0" end="0"/>
                                            </p:txEl>
                                          </p:spTgt>
                                        </p:tgtEl>
                                        <p:attrNameLst>
                                          <p:attrName>style.visibility</p:attrName>
                                        </p:attrNameLst>
                                      </p:cBhvr>
                                      <p:to>
                                        <p:strVal val="visible"/>
                                      </p:to>
                                    </p:set>
                                  </p:childTnLst>
                                </p:cTn>
                              </p:par>
                            </p:childTnLst>
                          </p:cTn>
                        </p:par>
                        <p:par>
                          <p:cTn id="10" fill="hold">
                            <p:stCondLst>
                              <p:cond delay="13001"/>
                            </p:stCondLst>
                            <p:childTnLst>
                              <p:par>
                                <p:cTn id="11" presetID="1" presetClass="entr" presetSubtype="0" fill="hold" nodeType="afterEffect">
                                  <p:stCondLst>
                                    <p:cond delay="2500"/>
                                  </p:stCondLst>
                                  <p:childTnLst>
                                    <p:set>
                                      <p:cBhvr>
                                        <p:cTn id="12" dur="1" fill="hold">
                                          <p:stCondLst>
                                            <p:cond delay="0"/>
                                          </p:stCondLst>
                                        </p:cTn>
                                        <p:tgtEl>
                                          <p:spTgt spid="27651">
                                            <p:txEl>
                                              <p:pRg st="1" end="1"/>
                                            </p:txEl>
                                          </p:spTgt>
                                        </p:tgtEl>
                                        <p:attrNameLst>
                                          <p:attrName>style.visibility</p:attrName>
                                        </p:attrNameLst>
                                      </p:cBhvr>
                                      <p:to>
                                        <p:strVal val="visible"/>
                                      </p:to>
                                    </p:set>
                                  </p:childTnLst>
                                </p:cTn>
                              </p:par>
                            </p:childTnLst>
                          </p:cTn>
                        </p:par>
                        <p:par>
                          <p:cTn id="13" fill="hold">
                            <p:stCondLst>
                              <p:cond delay="15501"/>
                            </p:stCondLst>
                            <p:childTnLst>
                              <p:par>
                                <p:cTn id="14" presetID="1" presetClass="entr" presetSubtype="0" fill="hold" nodeType="afterEffect">
                                  <p:stCondLst>
                                    <p:cond delay="2000"/>
                                  </p:stCondLst>
                                  <p:childTnLst>
                                    <p:set>
                                      <p:cBhvr>
                                        <p:cTn id="15" dur="1" fill="hold">
                                          <p:stCondLst>
                                            <p:cond delay="0"/>
                                          </p:stCondLst>
                                        </p:cTn>
                                        <p:tgtEl>
                                          <p:spTgt spid="27651">
                                            <p:txEl>
                                              <p:pRg st="2" end="2"/>
                                            </p:txEl>
                                          </p:spTgt>
                                        </p:tgtEl>
                                        <p:attrNameLst>
                                          <p:attrName>style.visibility</p:attrName>
                                        </p:attrNameLst>
                                      </p:cBhvr>
                                      <p:to>
                                        <p:strVal val="visible"/>
                                      </p:to>
                                    </p:set>
                                  </p:childTnLst>
                                </p:cTn>
                              </p:par>
                            </p:childTnLst>
                          </p:cTn>
                        </p:par>
                        <p:par>
                          <p:cTn id="16" fill="hold">
                            <p:stCondLst>
                              <p:cond delay="17501"/>
                            </p:stCondLst>
                            <p:childTnLst>
                              <p:par>
                                <p:cTn id="17" presetID="1" presetClass="entr" presetSubtype="0" fill="hold" nodeType="afterEffect">
                                  <p:stCondLst>
                                    <p:cond delay="250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par>
                          <p:cTn id="19" fill="hold">
                            <p:stCondLst>
                              <p:cond delay="20001"/>
                            </p:stCondLst>
                            <p:childTnLst>
                              <p:par>
                                <p:cTn id="20" presetID="1" presetClass="entr" presetSubtype="0" fill="hold" nodeType="afterEffect">
                                  <p:stCondLst>
                                    <p:cond delay="1500"/>
                                  </p:stCondLst>
                                  <p:childTnLst>
                                    <p:set>
                                      <p:cBhvr>
                                        <p:cTn id="21" dur="1" fill="hold">
                                          <p:stCondLst>
                                            <p:cond delay="0"/>
                                          </p:stCondLst>
                                        </p:cTn>
                                        <p:tgtEl>
                                          <p:spTgt spid="27651">
                                            <p:txEl>
                                              <p:pRg st="4" end="4"/>
                                            </p:txEl>
                                          </p:spTgt>
                                        </p:tgtEl>
                                        <p:attrNameLst>
                                          <p:attrName>style.visibility</p:attrName>
                                        </p:attrNameLst>
                                      </p:cBhvr>
                                      <p:to>
                                        <p:strVal val="visible"/>
                                      </p:to>
                                    </p:set>
                                  </p:childTnLst>
                                </p:cTn>
                              </p:par>
                            </p:childTnLst>
                          </p:cTn>
                        </p:par>
                        <p:par>
                          <p:cTn id="22" fill="hold">
                            <p:stCondLst>
                              <p:cond delay="21501"/>
                            </p:stCondLst>
                            <p:childTnLst>
                              <p:par>
                                <p:cTn id="23" presetID="1" presetClass="entr" presetSubtype="0" fill="hold" nodeType="afterEffect">
                                  <p:stCondLst>
                                    <p:cond delay="1500"/>
                                  </p:stCondLst>
                                  <p:childTnLst>
                                    <p:set>
                                      <p:cBhvr>
                                        <p:cTn id="24"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sz="2800">
                <a:solidFill>
                  <a:srgbClr val="003B77"/>
                </a:solidFill>
              </a:rPr>
              <a:t>County Lines : UK*                                         </a:t>
            </a:r>
            <a:r>
              <a:rPr lang="en-GB" altLang="en-US" sz="1100">
                <a:solidFill>
                  <a:srgbClr val="003B77"/>
                </a:solidFill>
              </a:rPr>
              <a:t>*National Crime Agency, 2019</a:t>
            </a:r>
          </a:p>
        </p:txBody>
      </p:sp>
      <p:graphicFrame>
        <p:nvGraphicFramePr>
          <p:cNvPr id="8" name="Content Placeholder 7"/>
          <p:cNvGraphicFramePr>
            <a:graphicFrameLocks noGrp="1"/>
          </p:cNvGraphicFramePr>
          <p:nvPr>
            <p:ph idx="1"/>
          </p:nvPr>
        </p:nvGraphicFramePr>
        <p:xfrm>
          <a:off x="685800" y="1268760"/>
          <a:ext cx="7772400" cy="48245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85800" y="290513"/>
            <a:ext cx="7772400" cy="762000"/>
          </a:xfrm>
        </p:spPr>
        <p:txBody>
          <a:bodyPr/>
          <a:lstStyle/>
          <a:p>
            <a:pPr algn="ctr"/>
            <a:r>
              <a:rPr lang="en-GB" altLang="en-US">
                <a:solidFill>
                  <a:srgbClr val="003B77"/>
                </a:solidFill>
              </a:rPr>
              <a:t>Scotland</a:t>
            </a:r>
          </a:p>
        </p:txBody>
      </p:sp>
      <p:graphicFrame>
        <p:nvGraphicFramePr>
          <p:cNvPr id="2" name="Diagram 1"/>
          <p:cNvGraphicFramePr/>
          <p:nvPr>
            <p:extLst>
              <p:ext uri="{D42A27DB-BD31-4B8C-83A1-F6EECF244321}">
                <p14:modId xmlns:p14="http://schemas.microsoft.com/office/powerpoint/2010/main" val="3761489472"/>
              </p:ext>
            </p:extLst>
          </p:nvPr>
        </p:nvGraphicFramePr>
        <p:xfrm>
          <a:off x="395536" y="1052736"/>
          <a:ext cx="8352928" cy="5040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03238" y="304800"/>
            <a:ext cx="8137525" cy="762000"/>
          </a:xfrm>
        </p:spPr>
        <p:txBody>
          <a:bodyPr/>
          <a:lstStyle/>
          <a:p>
            <a:pPr algn="ctr"/>
            <a:r>
              <a:rPr lang="en-GB" altLang="en-US">
                <a:solidFill>
                  <a:srgbClr val="002060"/>
                </a:solidFill>
              </a:rPr>
              <a:t>What is Cuckooing?</a:t>
            </a:r>
          </a:p>
        </p:txBody>
      </p:sp>
      <p:sp>
        <p:nvSpPr>
          <p:cNvPr id="3" name="Content Placeholder 2"/>
          <p:cNvSpPr>
            <a:spLocks noGrp="1"/>
          </p:cNvSpPr>
          <p:nvPr>
            <p:ph idx="1"/>
          </p:nvPr>
        </p:nvSpPr>
        <p:spPr>
          <a:xfrm>
            <a:off x="503238" y="1268413"/>
            <a:ext cx="4860925" cy="4608512"/>
          </a:xfrm>
        </p:spPr>
        <p:txBody>
          <a:bodyPr/>
          <a:lstStyle/>
          <a:p>
            <a:pPr eaLnBrk="1" hangingPunct="1">
              <a:defRPr/>
            </a:pPr>
            <a:r>
              <a:rPr lang="en-GB" dirty="0">
                <a:solidFill>
                  <a:srgbClr val="002060"/>
                </a:solidFill>
              </a:rPr>
              <a:t>Exploitation of vulnerable people; mental health, learning difficulties, substance abuse</a:t>
            </a:r>
            <a:br>
              <a:rPr lang="en-GB" dirty="0">
                <a:solidFill>
                  <a:srgbClr val="002060"/>
                </a:solidFill>
              </a:rPr>
            </a:br>
            <a:endParaRPr lang="en-GB" dirty="0">
              <a:solidFill>
                <a:srgbClr val="002060"/>
              </a:solidFill>
            </a:endParaRPr>
          </a:p>
          <a:p>
            <a:pPr eaLnBrk="1" hangingPunct="1">
              <a:buFont typeface="Arial" panose="020B0604020202020204" pitchFamily="34" charset="0"/>
              <a:buChar char="•"/>
              <a:defRPr/>
            </a:pPr>
            <a:r>
              <a:rPr lang="en-GB" dirty="0">
                <a:solidFill>
                  <a:srgbClr val="002060"/>
                </a:solidFill>
              </a:rPr>
              <a:t>Act of taking over a person's home; often by exploitation, intimidation, or violence.</a:t>
            </a:r>
            <a:br>
              <a:rPr lang="en-GB" dirty="0">
                <a:solidFill>
                  <a:srgbClr val="002060"/>
                </a:solidFill>
              </a:rPr>
            </a:br>
            <a:endParaRPr lang="en-GB" dirty="0">
              <a:solidFill>
                <a:srgbClr val="002060"/>
              </a:solidFill>
            </a:endParaRPr>
          </a:p>
          <a:p>
            <a:pPr eaLnBrk="1" hangingPunct="1">
              <a:buFont typeface="Arial" panose="020B0604020202020204" pitchFamily="34" charset="0"/>
              <a:buChar char="•"/>
              <a:defRPr/>
            </a:pPr>
            <a:r>
              <a:rPr lang="en-GB" dirty="0">
                <a:solidFill>
                  <a:srgbClr val="002060"/>
                </a:solidFill>
              </a:rPr>
              <a:t>Victims may initially be paid or given drugs to use their home</a:t>
            </a:r>
          </a:p>
          <a:p>
            <a:pPr eaLnBrk="1" hangingPunct="1">
              <a:defRPr/>
            </a:pPr>
            <a:endParaRPr lang="en-GB" dirty="0">
              <a:solidFill>
                <a:srgbClr val="002060"/>
              </a:solidFill>
            </a:endParaRPr>
          </a:p>
          <a:p>
            <a:pPr eaLnBrk="1" hangingPunct="1">
              <a:defRPr/>
            </a:pPr>
            <a:r>
              <a:rPr lang="en-GB" dirty="0">
                <a:solidFill>
                  <a:srgbClr val="002060"/>
                </a:solidFill>
              </a:rPr>
              <a:t>Home becomes a safe-house and/or accommodation for the drug courier </a:t>
            </a:r>
            <a:r>
              <a:rPr lang="en-GB" b="1" dirty="0">
                <a:solidFill>
                  <a:srgbClr val="FF0000"/>
                </a:solidFill>
                <a:effectLst>
                  <a:outerShdw blurRad="38100" dist="38100" dir="2700000" algn="tl">
                    <a:srgbClr val="000000">
                      <a:alpha val="43137"/>
                    </a:srgbClr>
                  </a:outerShdw>
                </a:effectLst>
              </a:rPr>
              <a:t>Gives the gang a base in your area.</a:t>
            </a: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64088" y="1124744"/>
            <a:ext cx="3425044" cy="4896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Blank Presentation">
  <a:themeElements>
    <a:clrScheme name="Custom 1">
      <a:dk1>
        <a:srgbClr val="003B77"/>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14218</TotalTime>
  <Words>2738</Words>
  <Application>Microsoft Office PowerPoint</Application>
  <PresentationFormat>On-screen Show (4:3)</PresentationFormat>
  <Paragraphs>218</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narrow</vt:lpstr>
      <vt:lpstr>Arial Rounded MT Bold</vt:lpstr>
      <vt:lpstr>Courier New</vt:lpstr>
      <vt:lpstr>Blank Presentation</vt:lpstr>
      <vt:lpstr>PowerPoint Presentation</vt:lpstr>
      <vt:lpstr>What is County Lines? Isn’t it just drug dealing?</vt:lpstr>
      <vt:lpstr>How does it work?</vt:lpstr>
      <vt:lpstr>PowerPoint Presentation</vt:lpstr>
      <vt:lpstr>What is Child Criminal Exploitation (CCE)?</vt:lpstr>
      <vt:lpstr>Knowing the Signs of Child Exploitation</vt:lpstr>
      <vt:lpstr>County Lines : UK*                                         *National Crime Agency, 2019</vt:lpstr>
      <vt:lpstr>Scotland</vt:lpstr>
      <vt:lpstr>What is Cuckooing?</vt:lpstr>
      <vt:lpstr>Knowing the signs of Cuckooing</vt:lpstr>
      <vt:lpstr>PowerPoint Presentation</vt:lpstr>
      <vt:lpstr>Case Studies</vt:lpstr>
      <vt:lpstr>Case Study: Cuckooing Vulnerable Adults</vt:lpstr>
      <vt:lpstr>Case Study: Recruiting Scottish Children and Young People</vt:lpstr>
      <vt:lpstr>What can you do? National Referral Mechanism (NRM)</vt:lpstr>
      <vt:lpstr>How &amp; When to submit?</vt:lpstr>
      <vt:lpstr>What can you do?</vt:lpstr>
      <vt:lpstr>Thank you</vt:lpstr>
    </vt:vector>
  </TitlesOfParts>
  <Company>Strathclyde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gemma ritchie</cp:lastModifiedBy>
  <cp:revision>333</cp:revision>
  <cp:lastPrinted>2019-09-09T10:39:11Z</cp:lastPrinted>
  <dcterms:created xsi:type="dcterms:W3CDTF">2013-03-06T10:41:04Z</dcterms:created>
  <dcterms:modified xsi:type="dcterms:W3CDTF">2021-04-14T09:57:01Z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13b80796-5bfb-492c-b737-4c267a3450e2</vt:lpwstr>
  </property>
  <property fmtid="{D5CDD505-2E9C-101B-9397-08002B2CF9AE}" pid="3" name="SCDGPMSMARKING20130401GSCiL">
    <vt:lpwstr>OFFICIAL</vt:lpwstr>
  </property>
  <property fmtid="{D5CDD505-2E9C-101B-9397-08002B2CF9AE}" pid="4" name="SCDGPMSMARKING20130401OFF">
    <vt:lpwstr>NONE</vt:lpwstr>
  </property>
  <property fmtid="{D5CDD505-2E9C-101B-9397-08002B2CF9AE}" pid="5" name="ClassificationName">
    <vt:lpwstr>OFFICIAL</vt:lpwstr>
  </property>
  <property fmtid="{D5CDD505-2E9C-101B-9397-08002B2CF9AE}" pid="6" name="ClassificationMarking">
    <vt:lpwstr>OFFICIAL</vt:lpwstr>
  </property>
  <property fmtid="{D5CDD505-2E9C-101B-9397-08002B2CF9AE}" pid="7" name="ClassificationMadeBy">
    <vt:lpwstr>SPNET\1804988</vt:lpwstr>
  </property>
  <property fmtid="{D5CDD505-2E9C-101B-9397-08002B2CF9AE}" pid="8" name="ClassificationMadeExternally">
    <vt:lpwstr>No</vt:lpwstr>
  </property>
  <property fmtid="{D5CDD505-2E9C-101B-9397-08002B2CF9AE}" pid="9" name="ClassificationMadeOn">
    <vt:filetime>2020-08-18T10:27:18Z</vt:filetime>
  </property>
</Properties>
</file>