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5"/>
  </p:notesMasterIdLst>
  <p:sldIdLst>
    <p:sldId id="357" r:id="rId2"/>
    <p:sldId id="381" r:id="rId3"/>
    <p:sldId id="382" r:id="rId4"/>
    <p:sldId id="332" r:id="rId5"/>
    <p:sldId id="338" r:id="rId6"/>
    <p:sldId id="339" r:id="rId7"/>
    <p:sldId id="340" r:id="rId8"/>
    <p:sldId id="376" r:id="rId9"/>
    <p:sldId id="383" r:id="rId10"/>
    <p:sldId id="366" r:id="rId11"/>
    <p:sldId id="333" r:id="rId12"/>
    <p:sldId id="334" r:id="rId13"/>
    <p:sldId id="349" r:id="rId14"/>
    <p:sldId id="384" r:id="rId15"/>
    <p:sldId id="379" r:id="rId16"/>
    <p:sldId id="380" r:id="rId17"/>
    <p:sldId id="348" r:id="rId18"/>
    <p:sldId id="368" r:id="rId19"/>
    <p:sldId id="370" r:id="rId20"/>
    <p:sldId id="388" r:id="rId21"/>
    <p:sldId id="389" r:id="rId22"/>
    <p:sldId id="386" r:id="rId23"/>
    <p:sldId id="385" r:id="rId24"/>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1F6A"/>
    <a:srgbClr val="232050"/>
    <a:srgbClr val="39A56C"/>
    <a:srgbClr val="C3418B"/>
    <a:srgbClr val="2C2862"/>
    <a:srgbClr val="241F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27" autoAdjust="0"/>
    <p:restoredTop sz="48490" autoAdjust="0"/>
  </p:normalViewPr>
  <p:slideViewPr>
    <p:cSldViewPr snapToGrid="0">
      <p:cViewPr varScale="1">
        <p:scale>
          <a:sx n="34" d="100"/>
          <a:sy n="34" d="100"/>
        </p:scale>
        <p:origin x="-2424" y="-72"/>
      </p:cViewPr>
      <p:guideLst>
        <p:guide orient="horz" pos="2160"/>
        <p:guide pos="3120"/>
      </p:guideLst>
    </p:cSldViewPr>
  </p:slideViewPr>
  <p:notesTextViewPr>
    <p:cViewPr>
      <p:scale>
        <a:sx n="1" d="1"/>
        <a:sy n="1" d="1"/>
      </p:scale>
      <p:origin x="0" y="0"/>
    </p:cViewPr>
  </p:notesTextViewPr>
  <p:sorterViewPr>
    <p:cViewPr>
      <p:scale>
        <a:sx n="100" d="100"/>
        <a:sy n="100" d="100"/>
      </p:scale>
      <p:origin x="0" y="2568"/>
    </p:cViewPr>
  </p:sorterViewPr>
  <p:notesViewPr>
    <p:cSldViewPr snapToGrid="0">
      <p:cViewPr varScale="1">
        <p:scale>
          <a:sx n="85" d="100"/>
          <a:sy n="85" d="100"/>
        </p:scale>
        <p:origin x="-382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0494AF-62E3-483C-BEBA-898990A19216}" type="doc">
      <dgm:prSet loTypeId="urn:microsoft.com/office/officeart/2005/8/layout/cycle8" loCatId="cycle" qsTypeId="urn:microsoft.com/office/officeart/2005/8/quickstyle/simple5" qsCatId="simple" csTypeId="urn:microsoft.com/office/officeart/2005/8/colors/colorful1" csCatId="colorful" phldr="1"/>
      <dgm:spPr/>
    </dgm:pt>
    <dgm:pt modelId="{4D814B40-8694-4E1F-BB7C-2D0C3AE626FB}">
      <dgm:prSet phldrT="[Text]"/>
      <dgm:spPr/>
      <dgm:t>
        <a:bodyPr/>
        <a:lstStyle/>
        <a:p>
          <a:r>
            <a:rPr lang="en-GB" b="1" dirty="0" smtClean="0"/>
            <a:t>Compassion</a:t>
          </a:r>
          <a:endParaRPr lang="en-GB" b="1" dirty="0"/>
        </a:p>
      </dgm:t>
    </dgm:pt>
    <dgm:pt modelId="{01B78B40-E19A-4C13-85AA-1D2EA00D9040}" type="parTrans" cxnId="{5B5A599A-7B96-426B-A76A-EA3AF77E9956}">
      <dgm:prSet/>
      <dgm:spPr/>
      <dgm:t>
        <a:bodyPr/>
        <a:lstStyle/>
        <a:p>
          <a:endParaRPr lang="en-GB"/>
        </a:p>
      </dgm:t>
    </dgm:pt>
    <dgm:pt modelId="{330EFD18-31E4-47A2-B4B8-3C7ABA74340B}" type="sibTrans" cxnId="{5B5A599A-7B96-426B-A76A-EA3AF77E9956}">
      <dgm:prSet/>
      <dgm:spPr/>
      <dgm:t>
        <a:bodyPr/>
        <a:lstStyle/>
        <a:p>
          <a:endParaRPr lang="en-GB"/>
        </a:p>
      </dgm:t>
    </dgm:pt>
    <dgm:pt modelId="{A8D836A0-F07F-498E-AD64-00950D1FECA1}">
      <dgm:prSet phldrT="[Text]"/>
      <dgm:spPr/>
      <dgm:t>
        <a:bodyPr/>
        <a:lstStyle/>
        <a:p>
          <a:r>
            <a:rPr lang="en-GB" b="1" dirty="0" smtClean="0"/>
            <a:t>Be included</a:t>
          </a:r>
          <a:endParaRPr lang="en-GB" b="1" dirty="0"/>
        </a:p>
      </dgm:t>
    </dgm:pt>
    <dgm:pt modelId="{54FB4C40-377E-4555-AC10-8A109C60555D}" type="parTrans" cxnId="{84DBD56B-6C72-4961-A7CD-9CC96104FF1B}">
      <dgm:prSet/>
      <dgm:spPr/>
      <dgm:t>
        <a:bodyPr/>
        <a:lstStyle/>
        <a:p>
          <a:endParaRPr lang="en-GB"/>
        </a:p>
      </dgm:t>
    </dgm:pt>
    <dgm:pt modelId="{66624A28-4940-4830-B1D6-2A6A10302F6B}" type="sibTrans" cxnId="{84DBD56B-6C72-4961-A7CD-9CC96104FF1B}">
      <dgm:prSet/>
      <dgm:spPr/>
      <dgm:t>
        <a:bodyPr/>
        <a:lstStyle/>
        <a:p>
          <a:endParaRPr lang="en-GB"/>
        </a:p>
      </dgm:t>
    </dgm:pt>
    <dgm:pt modelId="{14D866DE-0EC5-4649-ADC2-377CCBDC43A8}">
      <dgm:prSet phldrT="[Text]"/>
      <dgm:spPr/>
      <dgm:t>
        <a:bodyPr/>
        <a:lstStyle/>
        <a:p>
          <a:r>
            <a:rPr lang="en-GB" b="1" smtClean="0"/>
            <a:t>Dignity and respect</a:t>
          </a:r>
          <a:endParaRPr lang="en-GB" b="1" dirty="0"/>
        </a:p>
      </dgm:t>
    </dgm:pt>
    <dgm:pt modelId="{3EB4B4B0-3C23-4858-8B6A-60D39DAC6BA0}" type="parTrans" cxnId="{64EA14D7-F446-4583-AD53-9DDBF289D5E0}">
      <dgm:prSet/>
      <dgm:spPr/>
      <dgm:t>
        <a:bodyPr/>
        <a:lstStyle/>
        <a:p>
          <a:endParaRPr lang="en-GB"/>
        </a:p>
      </dgm:t>
    </dgm:pt>
    <dgm:pt modelId="{B64E73AB-75D8-4BD0-BB07-9BCFA42DF1BF}" type="sibTrans" cxnId="{64EA14D7-F446-4583-AD53-9DDBF289D5E0}">
      <dgm:prSet/>
      <dgm:spPr/>
      <dgm:t>
        <a:bodyPr/>
        <a:lstStyle/>
        <a:p>
          <a:endParaRPr lang="en-GB"/>
        </a:p>
      </dgm:t>
    </dgm:pt>
    <dgm:pt modelId="{4D62B0F5-B9CC-4FAF-981E-2B6A76222EDD}">
      <dgm:prSet/>
      <dgm:spPr/>
      <dgm:t>
        <a:bodyPr/>
        <a:lstStyle/>
        <a:p>
          <a:r>
            <a:rPr lang="en-GB" b="1" dirty="0" smtClean="0"/>
            <a:t>Responsive care &amp; support</a:t>
          </a:r>
          <a:endParaRPr lang="en-GB" b="1" dirty="0"/>
        </a:p>
      </dgm:t>
    </dgm:pt>
    <dgm:pt modelId="{42F40194-445A-466F-839A-625609493633}" type="parTrans" cxnId="{8F2CC54C-1255-4C73-9EAB-6C8DEC61B8DA}">
      <dgm:prSet/>
      <dgm:spPr/>
      <dgm:t>
        <a:bodyPr/>
        <a:lstStyle/>
        <a:p>
          <a:endParaRPr lang="en-GB"/>
        </a:p>
      </dgm:t>
    </dgm:pt>
    <dgm:pt modelId="{514A1CF3-EEAE-4B2B-A33B-81982FB30CE4}" type="sibTrans" cxnId="{8F2CC54C-1255-4C73-9EAB-6C8DEC61B8DA}">
      <dgm:prSet/>
      <dgm:spPr/>
      <dgm:t>
        <a:bodyPr/>
        <a:lstStyle/>
        <a:p>
          <a:endParaRPr lang="en-GB"/>
        </a:p>
      </dgm:t>
    </dgm:pt>
    <dgm:pt modelId="{62614CCD-D1EC-4280-AA13-CA7070961418}">
      <dgm:prSet custT="1"/>
      <dgm:spPr/>
      <dgm:t>
        <a:bodyPr/>
        <a:lstStyle/>
        <a:p>
          <a:r>
            <a:rPr lang="en-GB" sz="2800" b="1" dirty="0" smtClean="0"/>
            <a:t>Wellbeing</a:t>
          </a:r>
          <a:endParaRPr lang="en-GB" sz="2800" b="1" dirty="0"/>
        </a:p>
      </dgm:t>
    </dgm:pt>
    <dgm:pt modelId="{0941AB50-BE25-4E00-84D2-97478FDD65AD}" type="parTrans" cxnId="{0EFE991D-0C5A-4184-9CD3-BE265452716F}">
      <dgm:prSet/>
      <dgm:spPr/>
      <dgm:t>
        <a:bodyPr/>
        <a:lstStyle/>
        <a:p>
          <a:endParaRPr lang="en-GB"/>
        </a:p>
      </dgm:t>
    </dgm:pt>
    <dgm:pt modelId="{E0ACF78B-D263-4931-8B5A-614DB18EF5E8}" type="sibTrans" cxnId="{0EFE991D-0C5A-4184-9CD3-BE265452716F}">
      <dgm:prSet/>
      <dgm:spPr/>
      <dgm:t>
        <a:bodyPr/>
        <a:lstStyle/>
        <a:p>
          <a:endParaRPr lang="en-GB"/>
        </a:p>
      </dgm:t>
    </dgm:pt>
    <dgm:pt modelId="{E2FC0621-3611-4C13-BF61-AB856EC2DF73}" type="pres">
      <dgm:prSet presAssocID="{FC0494AF-62E3-483C-BEBA-898990A19216}" presName="compositeShape" presStyleCnt="0">
        <dgm:presLayoutVars>
          <dgm:chMax val="7"/>
          <dgm:dir/>
          <dgm:resizeHandles val="exact"/>
        </dgm:presLayoutVars>
      </dgm:prSet>
      <dgm:spPr/>
    </dgm:pt>
    <dgm:pt modelId="{BFFFF383-03A7-4E6E-8016-556EBF6BA111}" type="pres">
      <dgm:prSet presAssocID="{FC0494AF-62E3-483C-BEBA-898990A19216}" presName="wedge1" presStyleLbl="node1" presStyleIdx="0" presStyleCnt="5"/>
      <dgm:spPr/>
      <dgm:t>
        <a:bodyPr/>
        <a:lstStyle/>
        <a:p>
          <a:endParaRPr lang="en-GB"/>
        </a:p>
      </dgm:t>
    </dgm:pt>
    <dgm:pt modelId="{9BA4DCBA-6BF0-442C-846E-8CB5B7AFA83E}" type="pres">
      <dgm:prSet presAssocID="{FC0494AF-62E3-483C-BEBA-898990A19216}" presName="dummy1a" presStyleCnt="0"/>
      <dgm:spPr/>
    </dgm:pt>
    <dgm:pt modelId="{05B60CDF-B7D5-412A-8747-E9F269282230}" type="pres">
      <dgm:prSet presAssocID="{FC0494AF-62E3-483C-BEBA-898990A19216}" presName="dummy1b" presStyleCnt="0"/>
      <dgm:spPr/>
    </dgm:pt>
    <dgm:pt modelId="{C7EFE403-0F16-4F8D-813F-EC9D446A32BA}" type="pres">
      <dgm:prSet presAssocID="{FC0494AF-62E3-483C-BEBA-898990A19216}" presName="wedge1Tx" presStyleLbl="node1" presStyleIdx="0" presStyleCnt="5">
        <dgm:presLayoutVars>
          <dgm:chMax val="0"/>
          <dgm:chPref val="0"/>
          <dgm:bulletEnabled val="1"/>
        </dgm:presLayoutVars>
      </dgm:prSet>
      <dgm:spPr/>
      <dgm:t>
        <a:bodyPr/>
        <a:lstStyle/>
        <a:p>
          <a:endParaRPr lang="en-GB"/>
        </a:p>
      </dgm:t>
    </dgm:pt>
    <dgm:pt modelId="{7E601593-B4DB-4AF2-82C2-D1EFA9C6C99F}" type="pres">
      <dgm:prSet presAssocID="{FC0494AF-62E3-483C-BEBA-898990A19216}" presName="wedge2" presStyleLbl="node1" presStyleIdx="1" presStyleCnt="5"/>
      <dgm:spPr/>
      <dgm:t>
        <a:bodyPr/>
        <a:lstStyle/>
        <a:p>
          <a:endParaRPr lang="en-GB"/>
        </a:p>
      </dgm:t>
    </dgm:pt>
    <dgm:pt modelId="{0CB31612-9927-4AEE-8103-B9F92112EE8D}" type="pres">
      <dgm:prSet presAssocID="{FC0494AF-62E3-483C-BEBA-898990A19216}" presName="dummy2a" presStyleCnt="0"/>
      <dgm:spPr/>
    </dgm:pt>
    <dgm:pt modelId="{A27ED3C2-DF76-4D92-8598-3FD49F774789}" type="pres">
      <dgm:prSet presAssocID="{FC0494AF-62E3-483C-BEBA-898990A19216}" presName="dummy2b" presStyleCnt="0"/>
      <dgm:spPr/>
    </dgm:pt>
    <dgm:pt modelId="{4839DB88-C008-498C-978C-43C8354EF792}" type="pres">
      <dgm:prSet presAssocID="{FC0494AF-62E3-483C-BEBA-898990A19216}" presName="wedge2Tx" presStyleLbl="node1" presStyleIdx="1" presStyleCnt="5">
        <dgm:presLayoutVars>
          <dgm:chMax val="0"/>
          <dgm:chPref val="0"/>
          <dgm:bulletEnabled val="1"/>
        </dgm:presLayoutVars>
      </dgm:prSet>
      <dgm:spPr/>
      <dgm:t>
        <a:bodyPr/>
        <a:lstStyle/>
        <a:p>
          <a:endParaRPr lang="en-GB"/>
        </a:p>
      </dgm:t>
    </dgm:pt>
    <dgm:pt modelId="{A09520BA-2EF1-4B23-8595-58F9044DABD5}" type="pres">
      <dgm:prSet presAssocID="{FC0494AF-62E3-483C-BEBA-898990A19216}" presName="wedge3" presStyleLbl="node1" presStyleIdx="2" presStyleCnt="5" custLinFactNeighborX="602" custLinFactNeighborY="-311"/>
      <dgm:spPr/>
      <dgm:t>
        <a:bodyPr/>
        <a:lstStyle/>
        <a:p>
          <a:endParaRPr lang="en-GB"/>
        </a:p>
      </dgm:t>
    </dgm:pt>
    <dgm:pt modelId="{81E00C23-3516-42E0-B2DB-0B74A53BE0D7}" type="pres">
      <dgm:prSet presAssocID="{FC0494AF-62E3-483C-BEBA-898990A19216}" presName="dummy3a" presStyleCnt="0"/>
      <dgm:spPr/>
    </dgm:pt>
    <dgm:pt modelId="{BAD2A7E0-5461-43F5-981A-810FF7F8B80E}" type="pres">
      <dgm:prSet presAssocID="{FC0494AF-62E3-483C-BEBA-898990A19216}" presName="dummy3b" presStyleCnt="0"/>
      <dgm:spPr/>
    </dgm:pt>
    <dgm:pt modelId="{6B88528D-D597-4C7A-9D11-73C171217C5A}" type="pres">
      <dgm:prSet presAssocID="{FC0494AF-62E3-483C-BEBA-898990A19216}" presName="wedge3Tx" presStyleLbl="node1" presStyleIdx="2" presStyleCnt="5">
        <dgm:presLayoutVars>
          <dgm:chMax val="0"/>
          <dgm:chPref val="0"/>
          <dgm:bulletEnabled val="1"/>
        </dgm:presLayoutVars>
      </dgm:prSet>
      <dgm:spPr/>
      <dgm:t>
        <a:bodyPr/>
        <a:lstStyle/>
        <a:p>
          <a:endParaRPr lang="en-GB"/>
        </a:p>
      </dgm:t>
    </dgm:pt>
    <dgm:pt modelId="{B5DD3A9D-6B69-49DA-931C-542664DF92D0}" type="pres">
      <dgm:prSet presAssocID="{FC0494AF-62E3-483C-BEBA-898990A19216}" presName="wedge4" presStyleLbl="node1" presStyleIdx="3" presStyleCnt="5"/>
      <dgm:spPr/>
      <dgm:t>
        <a:bodyPr/>
        <a:lstStyle/>
        <a:p>
          <a:endParaRPr lang="en-GB"/>
        </a:p>
      </dgm:t>
    </dgm:pt>
    <dgm:pt modelId="{0DDB7A02-E067-4A30-941B-C9A6DF3CE870}" type="pres">
      <dgm:prSet presAssocID="{FC0494AF-62E3-483C-BEBA-898990A19216}" presName="dummy4a" presStyleCnt="0"/>
      <dgm:spPr/>
    </dgm:pt>
    <dgm:pt modelId="{1A9C0B54-04E4-468A-8CDF-F3A4F0E46430}" type="pres">
      <dgm:prSet presAssocID="{FC0494AF-62E3-483C-BEBA-898990A19216}" presName="dummy4b" presStyleCnt="0"/>
      <dgm:spPr/>
    </dgm:pt>
    <dgm:pt modelId="{7A1A3A24-6770-4DDF-B20E-290CFD283C19}" type="pres">
      <dgm:prSet presAssocID="{FC0494AF-62E3-483C-BEBA-898990A19216}" presName="wedge4Tx" presStyleLbl="node1" presStyleIdx="3" presStyleCnt="5">
        <dgm:presLayoutVars>
          <dgm:chMax val="0"/>
          <dgm:chPref val="0"/>
          <dgm:bulletEnabled val="1"/>
        </dgm:presLayoutVars>
      </dgm:prSet>
      <dgm:spPr/>
      <dgm:t>
        <a:bodyPr/>
        <a:lstStyle/>
        <a:p>
          <a:endParaRPr lang="en-GB"/>
        </a:p>
      </dgm:t>
    </dgm:pt>
    <dgm:pt modelId="{FD42B68D-B60D-47D7-A918-9C196A98EE20}" type="pres">
      <dgm:prSet presAssocID="{FC0494AF-62E3-483C-BEBA-898990A19216}" presName="wedge5" presStyleLbl="node1" presStyleIdx="4" presStyleCnt="5"/>
      <dgm:spPr/>
      <dgm:t>
        <a:bodyPr/>
        <a:lstStyle/>
        <a:p>
          <a:endParaRPr lang="en-GB"/>
        </a:p>
      </dgm:t>
    </dgm:pt>
    <dgm:pt modelId="{F4595223-CCAB-4DAC-846B-9A7AD6ED41CE}" type="pres">
      <dgm:prSet presAssocID="{FC0494AF-62E3-483C-BEBA-898990A19216}" presName="dummy5a" presStyleCnt="0"/>
      <dgm:spPr/>
    </dgm:pt>
    <dgm:pt modelId="{627D78D6-A409-4022-AE42-C5D7A2764A83}" type="pres">
      <dgm:prSet presAssocID="{FC0494AF-62E3-483C-BEBA-898990A19216}" presName="dummy5b" presStyleCnt="0"/>
      <dgm:spPr/>
    </dgm:pt>
    <dgm:pt modelId="{F79AAA0A-6FD7-43BC-BA8F-18AE5A17EA06}" type="pres">
      <dgm:prSet presAssocID="{FC0494AF-62E3-483C-BEBA-898990A19216}" presName="wedge5Tx" presStyleLbl="node1" presStyleIdx="4" presStyleCnt="5">
        <dgm:presLayoutVars>
          <dgm:chMax val="0"/>
          <dgm:chPref val="0"/>
          <dgm:bulletEnabled val="1"/>
        </dgm:presLayoutVars>
      </dgm:prSet>
      <dgm:spPr/>
      <dgm:t>
        <a:bodyPr/>
        <a:lstStyle/>
        <a:p>
          <a:endParaRPr lang="en-GB"/>
        </a:p>
      </dgm:t>
    </dgm:pt>
    <dgm:pt modelId="{CC182650-B4B5-41DA-813A-34CFBFBC830C}" type="pres">
      <dgm:prSet presAssocID="{330EFD18-31E4-47A2-B4B8-3C7ABA74340B}" presName="arrowWedge1" presStyleLbl="fgSibTrans2D1" presStyleIdx="0" presStyleCnt="5"/>
      <dgm:spPr/>
    </dgm:pt>
    <dgm:pt modelId="{F58BB806-E610-45AC-A99C-01F4A7883E5F}" type="pres">
      <dgm:prSet presAssocID="{514A1CF3-EEAE-4B2B-A33B-81982FB30CE4}" presName="arrowWedge2" presStyleLbl="fgSibTrans2D1" presStyleIdx="1" presStyleCnt="5"/>
      <dgm:spPr/>
    </dgm:pt>
    <dgm:pt modelId="{1FEB058E-DC15-44EA-9CBD-EF4DBAB5B1C7}" type="pres">
      <dgm:prSet presAssocID="{E0ACF78B-D263-4931-8B5A-614DB18EF5E8}" presName="arrowWedge3" presStyleLbl="fgSibTrans2D1" presStyleIdx="2" presStyleCnt="5"/>
      <dgm:spPr/>
    </dgm:pt>
    <dgm:pt modelId="{DEE479E2-3AC6-4709-846D-7F978B5ED699}" type="pres">
      <dgm:prSet presAssocID="{66624A28-4940-4830-B1D6-2A6A10302F6B}" presName="arrowWedge4" presStyleLbl="fgSibTrans2D1" presStyleIdx="3" presStyleCnt="5"/>
      <dgm:spPr/>
    </dgm:pt>
    <dgm:pt modelId="{177A8EA0-EE83-401D-B2A0-5095353C9742}" type="pres">
      <dgm:prSet presAssocID="{B64E73AB-75D8-4BD0-BB07-9BCFA42DF1BF}" presName="arrowWedge5" presStyleLbl="fgSibTrans2D1" presStyleIdx="4" presStyleCnt="5"/>
      <dgm:spPr/>
    </dgm:pt>
  </dgm:ptLst>
  <dgm:cxnLst>
    <dgm:cxn modelId="{760696B4-F44B-4300-A475-E40C3B752C13}" type="presOf" srcId="{4D814B40-8694-4E1F-BB7C-2D0C3AE626FB}" destId="{C7EFE403-0F16-4F8D-813F-EC9D446A32BA}" srcOrd="1" destOrd="0" presId="urn:microsoft.com/office/officeart/2005/8/layout/cycle8"/>
    <dgm:cxn modelId="{8F2CC54C-1255-4C73-9EAB-6C8DEC61B8DA}" srcId="{FC0494AF-62E3-483C-BEBA-898990A19216}" destId="{4D62B0F5-B9CC-4FAF-981E-2B6A76222EDD}" srcOrd="1" destOrd="0" parTransId="{42F40194-445A-466F-839A-625609493633}" sibTransId="{514A1CF3-EEAE-4B2B-A33B-81982FB30CE4}"/>
    <dgm:cxn modelId="{5B5A599A-7B96-426B-A76A-EA3AF77E9956}" srcId="{FC0494AF-62E3-483C-BEBA-898990A19216}" destId="{4D814B40-8694-4E1F-BB7C-2D0C3AE626FB}" srcOrd="0" destOrd="0" parTransId="{01B78B40-E19A-4C13-85AA-1D2EA00D9040}" sibTransId="{330EFD18-31E4-47A2-B4B8-3C7ABA74340B}"/>
    <dgm:cxn modelId="{0EFE991D-0C5A-4184-9CD3-BE265452716F}" srcId="{FC0494AF-62E3-483C-BEBA-898990A19216}" destId="{62614CCD-D1EC-4280-AA13-CA7070961418}" srcOrd="2" destOrd="0" parTransId="{0941AB50-BE25-4E00-84D2-97478FDD65AD}" sibTransId="{E0ACF78B-D263-4931-8B5A-614DB18EF5E8}"/>
    <dgm:cxn modelId="{0D253288-D0A6-4014-BE43-8FDBA2E74E37}" type="presOf" srcId="{4D62B0F5-B9CC-4FAF-981E-2B6A76222EDD}" destId="{4839DB88-C008-498C-978C-43C8354EF792}" srcOrd="1" destOrd="0" presId="urn:microsoft.com/office/officeart/2005/8/layout/cycle8"/>
    <dgm:cxn modelId="{3FFEE87C-5089-4B8F-BD97-778DFEE4E952}" type="presOf" srcId="{62614CCD-D1EC-4280-AA13-CA7070961418}" destId="{6B88528D-D597-4C7A-9D11-73C171217C5A}" srcOrd="1" destOrd="0" presId="urn:microsoft.com/office/officeart/2005/8/layout/cycle8"/>
    <dgm:cxn modelId="{0CD4D532-1307-49DB-A204-8C40F939B072}" type="presOf" srcId="{14D866DE-0EC5-4649-ADC2-377CCBDC43A8}" destId="{FD42B68D-B60D-47D7-A918-9C196A98EE20}" srcOrd="0" destOrd="0" presId="urn:microsoft.com/office/officeart/2005/8/layout/cycle8"/>
    <dgm:cxn modelId="{84DBD56B-6C72-4961-A7CD-9CC96104FF1B}" srcId="{FC0494AF-62E3-483C-BEBA-898990A19216}" destId="{A8D836A0-F07F-498E-AD64-00950D1FECA1}" srcOrd="3" destOrd="0" parTransId="{54FB4C40-377E-4555-AC10-8A109C60555D}" sibTransId="{66624A28-4940-4830-B1D6-2A6A10302F6B}"/>
    <dgm:cxn modelId="{4EE976FF-7854-4E3D-813B-EC870909CFA2}" type="presOf" srcId="{62614CCD-D1EC-4280-AA13-CA7070961418}" destId="{A09520BA-2EF1-4B23-8595-58F9044DABD5}" srcOrd="0" destOrd="0" presId="urn:microsoft.com/office/officeart/2005/8/layout/cycle8"/>
    <dgm:cxn modelId="{98FD17CB-7804-41F8-80B8-30B2F304D9F5}" type="presOf" srcId="{4D62B0F5-B9CC-4FAF-981E-2B6A76222EDD}" destId="{7E601593-B4DB-4AF2-82C2-D1EFA9C6C99F}" srcOrd="0" destOrd="0" presId="urn:microsoft.com/office/officeart/2005/8/layout/cycle8"/>
    <dgm:cxn modelId="{E3B374AB-4147-4F16-86CB-1F37DDAA53CC}" type="presOf" srcId="{14D866DE-0EC5-4649-ADC2-377CCBDC43A8}" destId="{F79AAA0A-6FD7-43BC-BA8F-18AE5A17EA06}" srcOrd="1" destOrd="0" presId="urn:microsoft.com/office/officeart/2005/8/layout/cycle8"/>
    <dgm:cxn modelId="{64EA14D7-F446-4583-AD53-9DDBF289D5E0}" srcId="{FC0494AF-62E3-483C-BEBA-898990A19216}" destId="{14D866DE-0EC5-4649-ADC2-377CCBDC43A8}" srcOrd="4" destOrd="0" parTransId="{3EB4B4B0-3C23-4858-8B6A-60D39DAC6BA0}" sibTransId="{B64E73AB-75D8-4BD0-BB07-9BCFA42DF1BF}"/>
    <dgm:cxn modelId="{CE22AADA-3833-4D12-B532-D7D3293045D3}" type="presOf" srcId="{A8D836A0-F07F-498E-AD64-00950D1FECA1}" destId="{7A1A3A24-6770-4DDF-B20E-290CFD283C19}" srcOrd="1" destOrd="0" presId="urn:microsoft.com/office/officeart/2005/8/layout/cycle8"/>
    <dgm:cxn modelId="{FE1A347B-99C3-4571-AEEE-302E8BC2990F}" type="presOf" srcId="{FC0494AF-62E3-483C-BEBA-898990A19216}" destId="{E2FC0621-3611-4C13-BF61-AB856EC2DF73}" srcOrd="0" destOrd="0" presId="urn:microsoft.com/office/officeart/2005/8/layout/cycle8"/>
    <dgm:cxn modelId="{C5495C09-37D7-4F7D-8D7D-1AA8783910DF}" type="presOf" srcId="{4D814B40-8694-4E1F-BB7C-2D0C3AE626FB}" destId="{BFFFF383-03A7-4E6E-8016-556EBF6BA111}" srcOrd="0" destOrd="0" presId="urn:microsoft.com/office/officeart/2005/8/layout/cycle8"/>
    <dgm:cxn modelId="{23DED15D-DCF1-4864-84BA-A861C3FF7148}" type="presOf" srcId="{A8D836A0-F07F-498E-AD64-00950D1FECA1}" destId="{B5DD3A9D-6B69-49DA-931C-542664DF92D0}" srcOrd="0" destOrd="0" presId="urn:microsoft.com/office/officeart/2005/8/layout/cycle8"/>
    <dgm:cxn modelId="{5908DB7D-DFB4-4CB8-B41E-2332F00F1A8E}" type="presParOf" srcId="{E2FC0621-3611-4C13-BF61-AB856EC2DF73}" destId="{BFFFF383-03A7-4E6E-8016-556EBF6BA111}" srcOrd="0" destOrd="0" presId="urn:microsoft.com/office/officeart/2005/8/layout/cycle8"/>
    <dgm:cxn modelId="{A48B9745-FDF1-48D4-9077-754A31F3846F}" type="presParOf" srcId="{E2FC0621-3611-4C13-BF61-AB856EC2DF73}" destId="{9BA4DCBA-6BF0-442C-846E-8CB5B7AFA83E}" srcOrd="1" destOrd="0" presId="urn:microsoft.com/office/officeart/2005/8/layout/cycle8"/>
    <dgm:cxn modelId="{2048B1C5-27CF-4238-AD61-3BF108018653}" type="presParOf" srcId="{E2FC0621-3611-4C13-BF61-AB856EC2DF73}" destId="{05B60CDF-B7D5-412A-8747-E9F269282230}" srcOrd="2" destOrd="0" presId="urn:microsoft.com/office/officeart/2005/8/layout/cycle8"/>
    <dgm:cxn modelId="{F5FE87BE-9877-44C6-AD3F-B4FF603A13B8}" type="presParOf" srcId="{E2FC0621-3611-4C13-BF61-AB856EC2DF73}" destId="{C7EFE403-0F16-4F8D-813F-EC9D446A32BA}" srcOrd="3" destOrd="0" presId="urn:microsoft.com/office/officeart/2005/8/layout/cycle8"/>
    <dgm:cxn modelId="{7F5A2E42-8CC2-4572-AE84-399C25CB1019}" type="presParOf" srcId="{E2FC0621-3611-4C13-BF61-AB856EC2DF73}" destId="{7E601593-B4DB-4AF2-82C2-D1EFA9C6C99F}" srcOrd="4" destOrd="0" presId="urn:microsoft.com/office/officeart/2005/8/layout/cycle8"/>
    <dgm:cxn modelId="{9302E39F-5BF1-4C6B-8751-0C6F2C9B854F}" type="presParOf" srcId="{E2FC0621-3611-4C13-BF61-AB856EC2DF73}" destId="{0CB31612-9927-4AEE-8103-B9F92112EE8D}" srcOrd="5" destOrd="0" presId="urn:microsoft.com/office/officeart/2005/8/layout/cycle8"/>
    <dgm:cxn modelId="{DB8EC47C-4451-437D-8638-0BBFCE0930B5}" type="presParOf" srcId="{E2FC0621-3611-4C13-BF61-AB856EC2DF73}" destId="{A27ED3C2-DF76-4D92-8598-3FD49F774789}" srcOrd="6" destOrd="0" presId="urn:microsoft.com/office/officeart/2005/8/layout/cycle8"/>
    <dgm:cxn modelId="{D78BD9A9-0825-4A19-A44E-107391F1BB11}" type="presParOf" srcId="{E2FC0621-3611-4C13-BF61-AB856EC2DF73}" destId="{4839DB88-C008-498C-978C-43C8354EF792}" srcOrd="7" destOrd="0" presId="urn:microsoft.com/office/officeart/2005/8/layout/cycle8"/>
    <dgm:cxn modelId="{C71AC01D-15E0-429A-BD0A-02BA9873A942}" type="presParOf" srcId="{E2FC0621-3611-4C13-BF61-AB856EC2DF73}" destId="{A09520BA-2EF1-4B23-8595-58F9044DABD5}" srcOrd="8" destOrd="0" presId="urn:microsoft.com/office/officeart/2005/8/layout/cycle8"/>
    <dgm:cxn modelId="{8D1879A2-C502-4ACA-AAB7-4F243A378322}" type="presParOf" srcId="{E2FC0621-3611-4C13-BF61-AB856EC2DF73}" destId="{81E00C23-3516-42E0-B2DB-0B74A53BE0D7}" srcOrd="9" destOrd="0" presId="urn:microsoft.com/office/officeart/2005/8/layout/cycle8"/>
    <dgm:cxn modelId="{DA8A8187-089C-4101-8743-5F2AA9405350}" type="presParOf" srcId="{E2FC0621-3611-4C13-BF61-AB856EC2DF73}" destId="{BAD2A7E0-5461-43F5-981A-810FF7F8B80E}" srcOrd="10" destOrd="0" presId="urn:microsoft.com/office/officeart/2005/8/layout/cycle8"/>
    <dgm:cxn modelId="{EB9991EB-D9BE-408D-B740-3244292BBA94}" type="presParOf" srcId="{E2FC0621-3611-4C13-BF61-AB856EC2DF73}" destId="{6B88528D-D597-4C7A-9D11-73C171217C5A}" srcOrd="11" destOrd="0" presId="urn:microsoft.com/office/officeart/2005/8/layout/cycle8"/>
    <dgm:cxn modelId="{FE4C85F6-9744-4F56-919E-ED0CAEE0E670}" type="presParOf" srcId="{E2FC0621-3611-4C13-BF61-AB856EC2DF73}" destId="{B5DD3A9D-6B69-49DA-931C-542664DF92D0}" srcOrd="12" destOrd="0" presId="urn:microsoft.com/office/officeart/2005/8/layout/cycle8"/>
    <dgm:cxn modelId="{D9FF21C8-C04A-4E74-A5F9-A85E5D8C5BAE}" type="presParOf" srcId="{E2FC0621-3611-4C13-BF61-AB856EC2DF73}" destId="{0DDB7A02-E067-4A30-941B-C9A6DF3CE870}" srcOrd="13" destOrd="0" presId="urn:microsoft.com/office/officeart/2005/8/layout/cycle8"/>
    <dgm:cxn modelId="{1A3AEDE4-D71A-468C-AEA8-E7E8E07E7F62}" type="presParOf" srcId="{E2FC0621-3611-4C13-BF61-AB856EC2DF73}" destId="{1A9C0B54-04E4-468A-8CDF-F3A4F0E46430}" srcOrd="14" destOrd="0" presId="urn:microsoft.com/office/officeart/2005/8/layout/cycle8"/>
    <dgm:cxn modelId="{9682D61F-1CAD-46D5-BD68-BEE57B3C3B5E}" type="presParOf" srcId="{E2FC0621-3611-4C13-BF61-AB856EC2DF73}" destId="{7A1A3A24-6770-4DDF-B20E-290CFD283C19}" srcOrd="15" destOrd="0" presId="urn:microsoft.com/office/officeart/2005/8/layout/cycle8"/>
    <dgm:cxn modelId="{812BFE6E-07AF-4156-B4D4-C5F9A8067423}" type="presParOf" srcId="{E2FC0621-3611-4C13-BF61-AB856EC2DF73}" destId="{FD42B68D-B60D-47D7-A918-9C196A98EE20}" srcOrd="16" destOrd="0" presId="urn:microsoft.com/office/officeart/2005/8/layout/cycle8"/>
    <dgm:cxn modelId="{F877D426-36B6-43BE-96EF-C99A5B12C5E7}" type="presParOf" srcId="{E2FC0621-3611-4C13-BF61-AB856EC2DF73}" destId="{F4595223-CCAB-4DAC-846B-9A7AD6ED41CE}" srcOrd="17" destOrd="0" presId="urn:microsoft.com/office/officeart/2005/8/layout/cycle8"/>
    <dgm:cxn modelId="{507948A1-BBAC-4799-8856-C4C982720245}" type="presParOf" srcId="{E2FC0621-3611-4C13-BF61-AB856EC2DF73}" destId="{627D78D6-A409-4022-AE42-C5D7A2764A83}" srcOrd="18" destOrd="0" presId="urn:microsoft.com/office/officeart/2005/8/layout/cycle8"/>
    <dgm:cxn modelId="{F82EC17D-E534-45CD-A63C-C3C7BCAF5BC0}" type="presParOf" srcId="{E2FC0621-3611-4C13-BF61-AB856EC2DF73}" destId="{F79AAA0A-6FD7-43BC-BA8F-18AE5A17EA06}" srcOrd="19" destOrd="0" presId="urn:microsoft.com/office/officeart/2005/8/layout/cycle8"/>
    <dgm:cxn modelId="{A29AE958-287B-4BF7-A837-64E1A085C806}" type="presParOf" srcId="{E2FC0621-3611-4C13-BF61-AB856EC2DF73}" destId="{CC182650-B4B5-41DA-813A-34CFBFBC830C}" srcOrd="20" destOrd="0" presId="urn:microsoft.com/office/officeart/2005/8/layout/cycle8"/>
    <dgm:cxn modelId="{A874C1AD-EDEF-4892-972D-9646616683A3}" type="presParOf" srcId="{E2FC0621-3611-4C13-BF61-AB856EC2DF73}" destId="{F58BB806-E610-45AC-A99C-01F4A7883E5F}" srcOrd="21" destOrd="0" presId="urn:microsoft.com/office/officeart/2005/8/layout/cycle8"/>
    <dgm:cxn modelId="{86977011-2AF5-4094-B4B8-823DD2D59379}" type="presParOf" srcId="{E2FC0621-3611-4C13-BF61-AB856EC2DF73}" destId="{1FEB058E-DC15-44EA-9CBD-EF4DBAB5B1C7}" srcOrd="22" destOrd="0" presId="urn:microsoft.com/office/officeart/2005/8/layout/cycle8"/>
    <dgm:cxn modelId="{B4106E71-72E0-4475-9B09-2C98E90ABB92}" type="presParOf" srcId="{E2FC0621-3611-4C13-BF61-AB856EC2DF73}" destId="{DEE479E2-3AC6-4709-846D-7F978B5ED699}" srcOrd="23" destOrd="0" presId="urn:microsoft.com/office/officeart/2005/8/layout/cycle8"/>
    <dgm:cxn modelId="{0125D2B8-1482-4A3B-B2A9-2070F5CFF833}" type="presParOf" srcId="{E2FC0621-3611-4C13-BF61-AB856EC2DF73}" destId="{177A8EA0-EE83-401D-B2A0-5095353C9742}" srcOrd="2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FFF383-03A7-4E6E-8016-556EBF6BA111}">
      <dsp:nvSpPr>
        <dsp:cNvPr id="0" name=""/>
        <dsp:cNvSpPr/>
      </dsp:nvSpPr>
      <dsp:spPr>
        <a:xfrm>
          <a:off x="2252888" y="414323"/>
          <a:ext cx="5622481" cy="5622481"/>
        </a:xfrm>
        <a:prstGeom prst="pie">
          <a:avLst>
            <a:gd name="adj1" fmla="val 16200000"/>
            <a:gd name="adj2" fmla="val 2052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GB" sz="2700" b="1" kern="1200" dirty="0" smtClean="0"/>
            <a:t>Compassion</a:t>
          </a:r>
          <a:endParaRPr lang="en-GB" sz="2700" b="1" kern="1200" dirty="0"/>
        </a:p>
      </dsp:txBody>
      <dsp:txXfrm>
        <a:off x="5185949" y="1359435"/>
        <a:ext cx="1807226" cy="1204817"/>
      </dsp:txXfrm>
    </dsp:sp>
    <dsp:sp modelId="{7E601593-B4DB-4AF2-82C2-D1EFA9C6C99F}">
      <dsp:nvSpPr>
        <dsp:cNvPr id="0" name=""/>
        <dsp:cNvSpPr/>
      </dsp:nvSpPr>
      <dsp:spPr>
        <a:xfrm>
          <a:off x="2301081" y="564256"/>
          <a:ext cx="5622481" cy="5622481"/>
        </a:xfrm>
        <a:prstGeom prst="pie">
          <a:avLst>
            <a:gd name="adj1" fmla="val 20520000"/>
            <a:gd name="adj2" fmla="val 324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GB" sz="2700" b="1" kern="1200" dirty="0" smtClean="0"/>
            <a:t>Responsive care &amp; support</a:t>
          </a:r>
          <a:endParaRPr lang="en-GB" sz="2700" b="1" kern="1200" dirty="0"/>
        </a:p>
      </dsp:txBody>
      <dsp:txXfrm>
        <a:off x="5922226" y="3133194"/>
        <a:ext cx="1673357" cy="1338686"/>
      </dsp:txXfrm>
    </dsp:sp>
    <dsp:sp modelId="{A09520BA-2EF1-4B23-8595-58F9044DABD5}">
      <dsp:nvSpPr>
        <dsp:cNvPr id="0" name=""/>
        <dsp:cNvSpPr/>
      </dsp:nvSpPr>
      <dsp:spPr>
        <a:xfrm>
          <a:off x="2207753" y="639139"/>
          <a:ext cx="5622481" cy="5622481"/>
        </a:xfrm>
        <a:prstGeom prst="pie">
          <a:avLst>
            <a:gd name="adj1" fmla="val 3240000"/>
            <a:gd name="adj2" fmla="val 756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GB" sz="2800" b="1" kern="1200" dirty="0" smtClean="0"/>
            <a:t>Wellbeing</a:t>
          </a:r>
          <a:endParaRPr lang="en-GB" sz="2800" b="1" kern="1200" dirty="0"/>
        </a:p>
      </dsp:txBody>
      <dsp:txXfrm>
        <a:off x="4215782" y="4588263"/>
        <a:ext cx="1606423" cy="1472554"/>
      </dsp:txXfrm>
    </dsp:sp>
    <dsp:sp modelId="{B5DD3A9D-6B69-49DA-931C-542664DF92D0}">
      <dsp:nvSpPr>
        <dsp:cNvPr id="0" name=""/>
        <dsp:cNvSpPr/>
      </dsp:nvSpPr>
      <dsp:spPr>
        <a:xfrm>
          <a:off x="2046730" y="564256"/>
          <a:ext cx="5622481" cy="5622481"/>
        </a:xfrm>
        <a:prstGeom prst="pie">
          <a:avLst>
            <a:gd name="adj1" fmla="val 7560000"/>
            <a:gd name="adj2" fmla="val 1188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GB" sz="2700" b="1" kern="1200" dirty="0" smtClean="0"/>
            <a:t>Be included</a:t>
          </a:r>
          <a:endParaRPr lang="en-GB" sz="2700" b="1" kern="1200" dirty="0"/>
        </a:p>
      </dsp:txBody>
      <dsp:txXfrm>
        <a:off x="2374708" y="3133194"/>
        <a:ext cx="1673357" cy="1338686"/>
      </dsp:txXfrm>
    </dsp:sp>
    <dsp:sp modelId="{FD42B68D-B60D-47D7-A918-9C196A98EE20}">
      <dsp:nvSpPr>
        <dsp:cNvPr id="0" name=""/>
        <dsp:cNvSpPr/>
      </dsp:nvSpPr>
      <dsp:spPr>
        <a:xfrm>
          <a:off x="2094923" y="414323"/>
          <a:ext cx="5622481" cy="5622481"/>
        </a:xfrm>
        <a:prstGeom prst="pie">
          <a:avLst>
            <a:gd name="adj1" fmla="val 11880000"/>
            <a:gd name="adj2" fmla="val 1620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GB" sz="2700" b="1" kern="1200" smtClean="0"/>
            <a:t>Dignity and respect</a:t>
          </a:r>
          <a:endParaRPr lang="en-GB" sz="2700" b="1" kern="1200" dirty="0"/>
        </a:p>
      </dsp:txBody>
      <dsp:txXfrm>
        <a:off x="2977117" y="1359435"/>
        <a:ext cx="1807226" cy="1204817"/>
      </dsp:txXfrm>
    </dsp:sp>
    <dsp:sp modelId="{CC182650-B4B5-41DA-813A-34CFBFBC830C}">
      <dsp:nvSpPr>
        <dsp:cNvPr id="0" name=""/>
        <dsp:cNvSpPr/>
      </dsp:nvSpPr>
      <dsp:spPr>
        <a:xfrm>
          <a:off x="1904565" y="66264"/>
          <a:ext cx="6318597" cy="6318597"/>
        </a:xfrm>
        <a:prstGeom prst="circularArrow">
          <a:avLst>
            <a:gd name="adj1" fmla="val 5085"/>
            <a:gd name="adj2" fmla="val 327528"/>
            <a:gd name="adj3" fmla="val 20192361"/>
            <a:gd name="adj4" fmla="val 16200324"/>
            <a:gd name="adj5" fmla="val 5932"/>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58BB806-E610-45AC-A99C-01F4A7883E5F}">
      <dsp:nvSpPr>
        <dsp:cNvPr id="0" name=""/>
        <dsp:cNvSpPr/>
      </dsp:nvSpPr>
      <dsp:spPr>
        <a:xfrm>
          <a:off x="1953411" y="216148"/>
          <a:ext cx="6318597" cy="6318597"/>
        </a:xfrm>
        <a:prstGeom prst="circularArrow">
          <a:avLst>
            <a:gd name="adj1" fmla="val 5085"/>
            <a:gd name="adj2" fmla="val 327528"/>
            <a:gd name="adj3" fmla="val 2912753"/>
            <a:gd name="adj4" fmla="val 20519953"/>
            <a:gd name="adj5" fmla="val 5932"/>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FEB058E-DC15-44EA-9CBD-EF4DBAB5B1C7}">
      <dsp:nvSpPr>
        <dsp:cNvPr id="0" name=""/>
        <dsp:cNvSpPr/>
      </dsp:nvSpPr>
      <dsp:spPr>
        <a:xfrm>
          <a:off x="1859694" y="291314"/>
          <a:ext cx="6318597" cy="6318597"/>
        </a:xfrm>
        <a:prstGeom prst="circularArrow">
          <a:avLst>
            <a:gd name="adj1" fmla="val 5085"/>
            <a:gd name="adj2" fmla="val 327528"/>
            <a:gd name="adj3" fmla="val 7232777"/>
            <a:gd name="adj4" fmla="val 3239695"/>
            <a:gd name="adj5" fmla="val 5932"/>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EE479E2-3AC6-4709-846D-7F978B5ED699}">
      <dsp:nvSpPr>
        <dsp:cNvPr id="0" name=""/>
        <dsp:cNvSpPr/>
      </dsp:nvSpPr>
      <dsp:spPr>
        <a:xfrm>
          <a:off x="1698283" y="216148"/>
          <a:ext cx="6318597" cy="6318597"/>
        </a:xfrm>
        <a:prstGeom prst="circularArrow">
          <a:avLst>
            <a:gd name="adj1" fmla="val 5085"/>
            <a:gd name="adj2" fmla="val 327528"/>
            <a:gd name="adj3" fmla="val 11552519"/>
            <a:gd name="adj4" fmla="val 7559718"/>
            <a:gd name="adj5" fmla="val 5932"/>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77A8EA0-EE83-401D-B2A0-5095353C9742}">
      <dsp:nvSpPr>
        <dsp:cNvPr id="0" name=""/>
        <dsp:cNvSpPr/>
      </dsp:nvSpPr>
      <dsp:spPr>
        <a:xfrm>
          <a:off x="1747129" y="66264"/>
          <a:ext cx="6318597" cy="6318597"/>
        </a:xfrm>
        <a:prstGeom prst="circularArrow">
          <a:avLst>
            <a:gd name="adj1" fmla="val 5085"/>
            <a:gd name="adj2" fmla="val 327528"/>
            <a:gd name="adj3" fmla="val 15872148"/>
            <a:gd name="adj4" fmla="val 11880111"/>
            <a:gd name="adj5" fmla="val 5932"/>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0471D5-8293-4DE1-99B5-AA209C3BC409}" type="datetimeFigureOut">
              <a:rPr lang="en-GB" smtClean="0"/>
              <a:t>26/03/2020</a:t>
            </a:fld>
            <a:endParaRPr lang="en-GB"/>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086887-ACD8-4FE7-8E54-30A63D23F2BF}" type="slidenum">
              <a:rPr lang="en-GB" smtClean="0"/>
              <a:t>‹#›</a:t>
            </a:fld>
            <a:endParaRPr lang="en-GB"/>
          </a:p>
        </p:txBody>
      </p:sp>
    </p:spTree>
    <p:extLst>
      <p:ext uri="{BB962C8B-B14F-4D97-AF65-F5344CB8AC3E}">
        <p14:creationId xmlns:p14="http://schemas.microsoft.com/office/powerpoint/2010/main" val="1775896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As part of introducing yourself, explain that you are a member of collaborative project developing and implementing the new Standards.  The Care Inspectorate and Healthcare Improvement Scotland are</a:t>
            </a:r>
            <a:r>
              <a:rPr lang="en-GB" sz="1200" kern="1200" baseline="0" dirty="0" smtClean="0">
                <a:solidFill>
                  <a:schemeClr val="tx1"/>
                </a:solidFill>
                <a:effectLst/>
                <a:latin typeface="+mn-lt"/>
                <a:ea typeface="+mn-ea"/>
                <a:cs typeface="+mn-cs"/>
              </a:rPr>
              <a:t> leading the project on behalf of Scottish Government in partnership with organisations representing people experiencing, providing and planning care.</a:t>
            </a:r>
            <a:endParaRPr lang="en-GB" sz="1200" kern="1200" dirty="0" smtClean="0">
              <a:solidFill>
                <a:schemeClr val="tx1"/>
              </a:solidFill>
              <a:effectLst/>
              <a:latin typeface="+mn-lt"/>
              <a:ea typeface="+mn-ea"/>
              <a:cs typeface="+mn-cs"/>
            </a:endParaRP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Perhaps the first thing to highlight is the title of the Standards.  They are not just a replacement for the previous National Care Standards, as the new Health and Social Care Standards apply to all parts of our care system, right across health care, social care, early learning and childcare and social work.  They are a vehicle for Scotland’s journey to integrate health and social care and to create a more joined-up service for the public.  </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Looking at the new Standards, they are very different to the ones from what we had before.  Scotland’s first National Care Standards were introduced in 2002 and applied only to registered social care services, such as care homes and nurseries.  The</a:t>
            </a:r>
            <a:r>
              <a:rPr lang="en-GB" sz="1200" kern="1200" baseline="0" dirty="0" smtClean="0">
                <a:solidFill>
                  <a:schemeClr val="tx1"/>
                </a:solidFill>
                <a:effectLst/>
                <a:latin typeface="+mn-lt"/>
                <a:ea typeface="+mn-ea"/>
                <a:cs typeface="+mn-cs"/>
              </a:rPr>
              <a:t> new Health and Social Care S</a:t>
            </a:r>
            <a:r>
              <a:rPr lang="en-GB" sz="1200" kern="1200" dirty="0" smtClean="0">
                <a:solidFill>
                  <a:schemeClr val="tx1"/>
                </a:solidFill>
                <a:effectLst/>
                <a:latin typeface="+mn-lt"/>
                <a:ea typeface="+mn-ea"/>
                <a:cs typeface="+mn-cs"/>
              </a:rPr>
              <a:t>tandards will have a far wider impact and will apply to many more people’s experiences of care, including non-registered care provided by the NHS and local authority</a:t>
            </a:r>
            <a:r>
              <a:rPr lang="en-GB" sz="1200" kern="1200" baseline="0" dirty="0" smtClean="0">
                <a:solidFill>
                  <a:schemeClr val="tx1"/>
                </a:solidFill>
                <a:effectLst/>
                <a:latin typeface="+mn-lt"/>
                <a:ea typeface="+mn-ea"/>
                <a:cs typeface="+mn-cs"/>
              </a:rPr>
              <a:t> social work</a:t>
            </a:r>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Another key difference is that the new Standards focus on people rather than policies, paperwork and property.  Instead of setting out a list of inputs that all providers must meet, these Standards are much more outcome-based and will help everyone focus on what really matters – the experience of the person who uses care.  The consistent message from people experiencing care, as well as organisations</a:t>
            </a:r>
            <a:r>
              <a:rPr lang="en-GB" sz="1200" kern="1200" baseline="0" dirty="0" smtClean="0">
                <a:solidFill>
                  <a:schemeClr val="tx1"/>
                </a:solidFill>
                <a:effectLst/>
                <a:latin typeface="+mn-lt"/>
                <a:ea typeface="+mn-ea"/>
                <a:cs typeface="+mn-cs"/>
              </a:rPr>
              <a:t> inspecting care</a:t>
            </a:r>
            <a:r>
              <a:rPr lang="en-GB" sz="1200" kern="1200" dirty="0" smtClean="0">
                <a:solidFill>
                  <a:schemeClr val="tx1"/>
                </a:solidFill>
                <a:effectLst/>
                <a:latin typeface="+mn-lt"/>
                <a:ea typeface="+mn-ea"/>
                <a:cs typeface="+mn-cs"/>
              </a:rPr>
              <a:t>, is that it is the quality of human relationships, kindness and compassion, that really affects the quality of care, rather than all those traditional measures, the</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tangible inputs such as records, procedures and of course health and safety. That’s why these new Standards focus much more on the softer side of care.  They focus more on</a:t>
            </a:r>
            <a:r>
              <a:rPr lang="en-GB" sz="1200" kern="1200" baseline="0" dirty="0" smtClean="0">
                <a:solidFill>
                  <a:schemeClr val="tx1"/>
                </a:solidFill>
                <a:effectLst/>
                <a:latin typeface="+mn-lt"/>
                <a:ea typeface="+mn-ea"/>
                <a:cs typeface="+mn-cs"/>
              </a:rPr>
              <a:t> people’s outcomes than provider inputs.  They also </a:t>
            </a:r>
            <a:r>
              <a:rPr lang="en-GB" sz="1200" kern="1200" dirty="0" smtClean="0">
                <a:solidFill>
                  <a:schemeClr val="tx1"/>
                </a:solidFill>
                <a:effectLst/>
                <a:latin typeface="+mn-lt"/>
                <a:ea typeface="+mn-ea"/>
                <a:cs typeface="+mn-cs"/>
              </a:rPr>
              <a:t>reflect our</a:t>
            </a:r>
            <a:r>
              <a:rPr lang="en-GB" sz="1200" kern="1200" baseline="0" dirty="0" smtClean="0">
                <a:solidFill>
                  <a:schemeClr val="tx1"/>
                </a:solidFill>
                <a:effectLst/>
                <a:latin typeface="+mn-lt"/>
                <a:ea typeface="+mn-ea"/>
                <a:cs typeface="+mn-cs"/>
              </a:rPr>
              <a:t> increasing expectations of people’s human rights.  So f</a:t>
            </a:r>
            <a:r>
              <a:rPr lang="en-GB" sz="1200" kern="1200" dirty="0" smtClean="0">
                <a:solidFill>
                  <a:schemeClr val="tx1"/>
                </a:solidFill>
                <a:effectLst/>
                <a:latin typeface="+mn-lt"/>
                <a:ea typeface="+mn-ea"/>
                <a:cs typeface="+mn-cs"/>
              </a:rPr>
              <a:t>or the first time, we have tried to set out in some detail what it looks and feels like to experience wellbeing and human rights in all types of care setting.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When</a:t>
            </a:r>
            <a:r>
              <a:rPr lang="en-GB" sz="1200" kern="1200" baseline="0" dirty="0" smtClean="0">
                <a:solidFill>
                  <a:schemeClr val="tx1"/>
                </a:solidFill>
                <a:effectLst/>
                <a:latin typeface="+mn-lt"/>
                <a:ea typeface="+mn-ea"/>
                <a:cs typeface="+mn-cs"/>
              </a:rPr>
              <a:t> you’re thinking about these Standards and how they apply to you or your organisation, it is important to see tem in the context of the aims and objectives of the organisation. Not all statements will apply to everyone, or to all settings. For example, someone attending an outpatient department for routine screening should look through these with that lens, which will be a very different lens from that of someone who perhaps has more complex needs and is engaging with a range of services, on a more planned or frequent basis. </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1086887-ACD8-4FE7-8E54-30A63D23F2BF}" type="slidenum">
              <a:rPr lang="en-GB" smtClean="0"/>
              <a:t>1</a:t>
            </a:fld>
            <a:endParaRPr lang="en-GB"/>
          </a:p>
        </p:txBody>
      </p:sp>
    </p:spTree>
    <p:extLst>
      <p:ext uri="{BB962C8B-B14F-4D97-AF65-F5344CB8AC3E}">
        <p14:creationId xmlns:p14="http://schemas.microsoft.com/office/powerpoint/2010/main" val="3701204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And these are the headings of</a:t>
            </a:r>
            <a:r>
              <a:rPr lang="en-GB" sz="1200" kern="1200" baseline="0" dirty="0" smtClean="0">
                <a:solidFill>
                  <a:schemeClr val="tx1"/>
                </a:solidFill>
                <a:effectLst/>
                <a:latin typeface="+mn-lt"/>
                <a:ea typeface="+mn-ea"/>
                <a:cs typeface="+mn-cs"/>
              </a:rPr>
              <a:t> the 5 general Standards.</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All starting</a:t>
            </a:r>
            <a:r>
              <a:rPr lang="en-GB" sz="1200" kern="1200" baseline="0" dirty="0" smtClean="0">
                <a:solidFill>
                  <a:schemeClr val="tx1"/>
                </a:solidFill>
                <a:effectLst/>
                <a:latin typeface="+mn-lt"/>
                <a:ea typeface="+mn-ea"/>
                <a:cs typeface="+mn-cs"/>
              </a:rPr>
              <a:t> with ‘I’, being </a:t>
            </a:r>
            <a:r>
              <a:rPr lang="en-GB" sz="1200" kern="1200" dirty="0" smtClean="0">
                <a:solidFill>
                  <a:schemeClr val="tx1"/>
                </a:solidFill>
                <a:effectLst/>
                <a:latin typeface="+mn-lt"/>
                <a:ea typeface="+mn-ea"/>
                <a:cs typeface="+mn-cs"/>
              </a:rPr>
              <a:t>written in the first person locates quality firmly through the lens of the person experiencing care, rather than by specifically describing or prescribing what care professionals should do to make this happen.  This is empowering for people who may be in unfamiliar or distressing environments and is designed to ensure care professionals reflect on their practice from the perspective of the person.  This person-led approach is designed to help people and organisations to work together to support people to direct their own care.  So the first Standard talks about experiencing high quality care and support ‘that is right for me’.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2</a:t>
            </a:r>
            <a:r>
              <a:rPr lang="en-GB" sz="1200" kern="1200" baseline="30000" dirty="0" smtClean="0">
                <a:solidFill>
                  <a:schemeClr val="tx1"/>
                </a:solidFill>
                <a:effectLst/>
                <a:latin typeface="+mn-lt"/>
                <a:ea typeface="+mn-ea"/>
                <a:cs typeface="+mn-cs"/>
              </a:rPr>
              <a:t>nd</a:t>
            </a:r>
            <a:r>
              <a:rPr lang="en-GB" sz="1200" kern="1200" dirty="0" smtClean="0">
                <a:solidFill>
                  <a:schemeClr val="tx1"/>
                </a:solidFill>
                <a:effectLst/>
                <a:latin typeface="+mn-lt"/>
                <a:ea typeface="+mn-ea"/>
                <a:cs typeface="+mn-cs"/>
              </a:rPr>
              <a:t> Standard focusses on the importance of people</a:t>
            </a:r>
            <a:r>
              <a:rPr lang="en-GB" sz="1200" kern="1200" baseline="0" dirty="0" smtClean="0">
                <a:solidFill>
                  <a:schemeClr val="tx1"/>
                </a:solidFill>
                <a:effectLst/>
                <a:latin typeface="+mn-lt"/>
                <a:ea typeface="+mn-ea"/>
                <a:cs typeface="+mn-cs"/>
              </a:rPr>
              <a:t> being fully involved in their care and support.  This is more than just being consulted or having a say, with 2.1 stating that ‘I can control my own care and support if this is what I want.’</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Standard 3 reflects that</a:t>
            </a:r>
            <a:r>
              <a:rPr lang="en-GB" sz="1200" kern="1200" baseline="0" dirty="0" smtClean="0">
                <a:solidFill>
                  <a:schemeClr val="tx1"/>
                </a:solidFill>
                <a:effectLst/>
                <a:latin typeface="+mn-lt"/>
                <a:ea typeface="+mn-ea"/>
                <a:cs typeface="+mn-cs"/>
              </a:rPr>
              <a:t> the</a:t>
            </a:r>
            <a:r>
              <a:rPr lang="en-GB" sz="1200" kern="1200" dirty="0" smtClean="0">
                <a:solidFill>
                  <a:schemeClr val="tx1"/>
                </a:solidFill>
                <a:effectLst/>
                <a:latin typeface="+mn-lt"/>
                <a:ea typeface="+mn-ea"/>
                <a:cs typeface="+mn-cs"/>
              </a:rPr>
              <a:t> quality of</a:t>
            </a:r>
            <a:r>
              <a:rPr lang="en-GB" sz="1200" kern="1200" baseline="0" dirty="0" smtClean="0">
                <a:solidFill>
                  <a:schemeClr val="tx1"/>
                </a:solidFill>
                <a:effectLst/>
                <a:latin typeface="+mn-lt"/>
                <a:ea typeface="+mn-ea"/>
                <a:cs typeface="+mn-cs"/>
              </a:rPr>
              <a:t> relationships you have with staff and volunteers is at the heart of high quality care.  Statement 3.1 states: ‘</a:t>
            </a:r>
            <a:r>
              <a:rPr lang="en-GB" sz="1200" b="0" i="0" u="none" strike="noStrike" kern="1200" baseline="0" dirty="0" smtClean="0">
                <a:solidFill>
                  <a:schemeClr val="tx1"/>
                </a:solidFill>
                <a:latin typeface="+mn-lt"/>
                <a:ea typeface="+mn-ea"/>
                <a:cs typeface="+mn-cs"/>
              </a:rPr>
              <a:t>I experience people speaking and listening to me in a way that is courteous and respectful, with my care and support being the main focus of people’s attention.’  3.3 highlights that relationships need to be a 2 way dialogue and negotiation, while 3.7 also talks about the importance of relationships between staff and volunteers: ‘I experience a warm atmosphere because people have good working relationships.’</a:t>
            </a:r>
          </a:p>
          <a:p>
            <a:r>
              <a:rPr lang="en-GB" sz="1200" b="0" i="0" u="none" strike="noStrike" kern="1200" baseline="0" dirty="0" smtClean="0">
                <a:solidFill>
                  <a:schemeClr val="tx1"/>
                </a:solidFill>
                <a:latin typeface="+mn-lt"/>
                <a:ea typeface="+mn-ea"/>
                <a:cs typeface="+mn-cs"/>
              </a:rPr>
              <a:t> </a:t>
            </a:r>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Standard 4 addresses the need for all organisations responsible for providing care to work together, as set out in 4.17 and 4.18, as it is often the ‘messy joins’ between different services and different sectors that can result in problems.  The increasing expectation that leaders and managers actively involve people in how an organisation provides care is also articulated. </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While Standards 1 to 4 apply to all care settings, Standard 5 only applies where the organisation proving care is also responsible for the premises.</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endParaRPr lang="en-GB" dirty="0"/>
          </a:p>
        </p:txBody>
      </p:sp>
      <p:sp>
        <p:nvSpPr>
          <p:cNvPr id="4" name="Slide Number Placeholder 3"/>
          <p:cNvSpPr>
            <a:spLocks noGrp="1"/>
          </p:cNvSpPr>
          <p:nvPr>
            <p:ph type="sldNum" sz="quarter" idx="10"/>
          </p:nvPr>
        </p:nvSpPr>
        <p:spPr/>
        <p:txBody>
          <a:bodyPr/>
          <a:lstStyle/>
          <a:p>
            <a:fld id="{E1086887-ACD8-4FE7-8E54-30A63D23F2BF}" type="slidenum">
              <a:rPr lang="en-GB" smtClean="0"/>
              <a:t>10</a:t>
            </a:fld>
            <a:endParaRPr lang="en-GB"/>
          </a:p>
        </p:txBody>
      </p:sp>
    </p:spTree>
    <p:extLst>
      <p:ext uri="{BB962C8B-B14F-4D97-AF65-F5344CB8AC3E}">
        <p14:creationId xmlns:p14="http://schemas.microsoft.com/office/powerpoint/2010/main" val="1748713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consultation</a:t>
            </a:r>
            <a:r>
              <a:rPr lang="en-GB" baseline="0" dirty="0" smtClean="0"/>
              <a:t> on the draft Standards supported having one set of standards rather than separate sets, say for different service types or for children or restricted care.  Although some Statements are specific only for children and young people or only covering adults living in care homes, for example, the majority apply to everyone.  This has brought the previous diverse sets of standards into one streamlined document which is hopefully written in a way that is accessible to all.</a:t>
            </a:r>
          </a:p>
          <a:p>
            <a:endParaRPr lang="en-GB" baseline="0" dirty="0" smtClean="0"/>
          </a:p>
          <a:p>
            <a:r>
              <a:rPr lang="en-GB" baseline="0" dirty="0" smtClean="0"/>
              <a:t>Being relevant across planning, assessment, commissioning as well as delivery, we also bring the quality indicators used for strategic joint inspections of local authorities, health boards and Integrated Joint Boards together with the more familiar standards used to inspect an individual care service.</a:t>
            </a:r>
          </a:p>
          <a:p>
            <a:endParaRPr lang="en-GB" baseline="0" dirty="0" smtClean="0"/>
          </a:p>
          <a:p>
            <a:r>
              <a:rPr lang="en-GB" baseline="0" dirty="0" smtClean="0"/>
              <a:t>With regard to inspection and quality assurance, the Care Inspectorate and Healthcare Improvement Scotland are not adopting a big bang approach.  These Scottish Government Standards are new for those organisations with responsibility for scrutiny and quality assurance, as well as everyone else.  For example, the Care Inspectorate is phasing in full implementation across different service types and is currently testing out new inspection methods with care homes for older people as part of a collaborative approach.   </a:t>
            </a:r>
          </a:p>
        </p:txBody>
      </p:sp>
      <p:sp>
        <p:nvSpPr>
          <p:cNvPr id="4" name="Slide Number Placeholder 3"/>
          <p:cNvSpPr>
            <a:spLocks noGrp="1"/>
          </p:cNvSpPr>
          <p:nvPr>
            <p:ph type="sldNum" sz="quarter" idx="10"/>
          </p:nvPr>
        </p:nvSpPr>
        <p:spPr/>
        <p:txBody>
          <a:bodyPr/>
          <a:lstStyle/>
          <a:p>
            <a:fld id="{E1086887-ACD8-4FE7-8E54-30A63D23F2BF}" type="slidenum">
              <a:rPr lang="en-GB" smtClean="0"/>
              <a:t>11</a:t>
            </a:fld>
            <a:endParaRPr lang="en-GB"/>
          </a:p>
        </p:txBody>
      </p:sp>
    </p:spTree>
    <p:extLst>
      <p:ext uri="{BB962C8B-B14F-4D97-AF65-F5344CB8AC3E}">
        <p14:creationId xmlns:p14="http://schemas.microsoft.com/office/powerpoint/2010/main" val="416938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Lets look in more detail at how these Standards are different from previous versions.</a:t>
            </a:r>
          </a:p>
          <a:p>
            <a:endParaRPr lang="en-GB" dirty="0" smtClean="0"/>
          </a:p>
        </p:txBody>
      </p:sp>
      <p:sp>
        <p:nvSpPr>
          <p:cNvPr id="4" name="Slide Number Placeholder 3"/>
          <p:cNvSpPr>
            <a:spLocks noGrp="1"/>
          </p:cNvSpPr>
          <p:nvPr>
            <p:ph type="sldNum" sz="quarter" idx="10"/>
          </p:nvPr>
        </p:nvSpPr>
        <p:spPr/>
        <p:txBody>
          <a:bodyPr/>
          <a:lstStyle/>
          <a:p>
            <a:fld id="{E1086887-ACD8-4FE7-8E54-30A63D23F2BF}" type="slidenum">
              <a:rPr lang="en-GB" smtClean="0"/>
              <a:t>12</a:t>
            </a:fld>
            <a:endParaRPr lang="en-GB"/>
          </a:p>
        </p:txBody>
      </p:sp>
    </p:spTree>
    <p:extLst>
      <p:ext uri="{BB962C8B-B14F-4D97-AF65-F5344CB8AC3E}">
        <p14:creationId xmlns:p14="http://schemas.microsoft.com/office/powerpoint/2010/main" val="3760106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In many ways we</a:t>
            </a:r>
            <a:r>
              <a:rPr lang="en-GB" sz="1200" kern="1200" baseline="0" dirty="0" smtClean="0">
                <a:solidFill>
                  <a:schemeClr val="tx1"/>
                </a:solidFill>
                <a:effectLst/>
                <a:latin typeface="+mn-lt"/>
                <a:ea typeface="+mn-ea"/>
                <a:cs typeface="+mn-cs"/>
              </a:rPr>
              <a:t> are turning traditional standards on their head by describing what I am entitled to rather than what a service needs to do.  </a:t>
            </a:r>
            <a:r>
              <a:rPr lang="en-GB" sz="1200" kern="1200" dirty="0" smtClean="0">
                <a:solidFill>
                  <a:schemeClr val="tx1"/>
                </a:solidFill>
                <a:effectLst/>
                <a:latin typeface="+mn-lt"/>
                <a:ea typeface="+mn-ea"/>
                <a:cs typeface="+mn-cs"/>
              </a:rPr>
              <a:t>The new Standards articulate what human rights should actually</a:t>
            </a:r>
            <a:r>
              <a:rPr lang="en-GB" sz="1200" kern="1200" baseline="0" dirty="0" smtClean="0">
                <a:solidFill>
                  <a:schemeClr val="tx1"/>
                </a:solidFill>
                <a:effectLst/>
                <a:latin typeface="+mn-lt"/>
                <a:ea typeface="+mn-ea"/>
                <a:cs typeface="+mn-cs"/>
              </a:rPr>
              <a:t> mean in practice for someone experiencing care, irrespective of which part of the health and social care system they happen to be experiencing.  They </a:t>
            </a:r>
            <a:r>
              <a:rPr lang="en-GB" sz="1200" kern="1200" dirty="0" smtClean="0">
                <a:solidFill>
                  <a:schemeClr val="tx1"/>
                </a:solidFill>
                <a:effectLst/>
                <a:latin typeface="+mn-lt"/>
                <a:ea typeface="+mn-ea"/>
                <a:cs typeface="+mn-cs"/>
              </a:rPr>
              <a:t>describe what the consequence of good care should be, not how it should be delivered.</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So the</a:t>
            </a:r>
            <a:r>
              <a:rPr lang="en-GB" sz="1200" kern="1200" baseline="0" dirty="0" smtClean="0">
                <a:solidFill>
                  <a:schemeClr val="tx1"/>
                </a:solidFill>
                <a:effectLst/>
                <a:latin typeface="+mn-lt"/>
                <a:ea typeface="+mn-ea"/>
                <a:cs typeface="+mn-cs"/>
              </a:rPr>
              <a:t> first Statements 1.1, 1.2 and 1.3 articulate people’s rights from the outset, while Standards 3 and 4 highlight the need for staff and organisations to proactively take steps to uphold people’s rights and tackle inequality.    </a:t>
            </a:r>
            <a:endParaRPr lang="en-GB" dirty="0"/>
          </a:p>
        </p:txBody>
      </p:sp>
      <p:sp>
        <p:nvSpPr>
          <p:cNvPr id="4" name="Slide Number Placeholder 3"/>
          <p:cNvSpPr>
            <a:spLocks noGrp="1"/>
          </p:cNvSpPr>
          <p:nvPr>
            <p:ph type="sldNum" sz="quarter" idx="10"/>
          </p:nvPr>
        </p:nvSpPr>
        <p:spPr/>
        <p:txBody>
          <a:bodyPr/>
          <a:lstStyle/>
          <a:p>
            <a:fld id="{E1086887-ACD8-4FE7-8E54-30A63D23F2BF}" type="slidenum">
              <a:rPr lang="en-GB" smtClean="0"/>
              <a:t>13</a:t>
            </a:fld>
            <a:endParaRPr lang="en-GB"/>
          </a:p>
        </p:txBody>
      </p:sp>
    </p:spTree>
    <p:extLst>
      <p:ext uri="{BB962C8B-B14F-4D97-AF65-F5344CB8AC3E}">
        <p14:creationId xmlns:p14="http://schemas.microsoft.com/office/powerpoint/2010/main" val="3586086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Compared to the wording of old standards,</a:t>
            </a:r>
            <a:r>
              <a:rPr lang="en-GB" sz="1200" kern="1200" baseline="0" dirty="0" smtClean="0">
                <a:solidFill>
                  <a:schemeClr val="tx1"/>
                </a:solidFill>
                <a:effectLst/>
                <a:latin typeface="+mn-lt"/>
                <a:ea typeface="+mn-ea"/>
                <a:cs typeface="+mn-cs"/>
              </a:rPr>
              <a:t> the new Standards are based on human rights and are more person-led.  </a:t>
            </a:r>
            <a:r>
              <a:rPr lang="en-GB" sz="1200" kern="1200" dirty="0" smtClean="0">
                <a:solidFill>
                  <a:schemeClr val="tx1"/>
                </a:solidFill>
                <a:effectLst/>
                <a:latin typeface="+mn-lt"/>
                <a:ea typeface="+mn-ea"/>
                <a:cs typeface="+mn-cs"/>
              </a:rPr>
              <a:t>If we compare the wording of the previous National</a:t>
            </a:r>
            <a:r>
              <a:rPr lang="en-GB" sz="1200" kern="1200" baseline="0" dirty="0" smtClean="0">
                <a:solidFill>
                  <a:schemeClr val="tx1"/>
                </a:solidFill>
                <a:effectLst/>
                <a:latin typeface="+mn-lt"/>
                <a:ea typeface="+mn-ea"/>
                <a:cs typeface="+mn-cs"/>
              </a:rPr>
              <a:t> Care Standards</a:t>
            </a:r>
            <a:r>
              <a:rPr lang="en-GB" sz="1200" kern="1200" dirty="0" smtClean="0">
                <a:solidFill>
                  <a:schemeClr val="tx1"/>
                </a:solidFill>
                <a:effectLst/>
                <a:latin typeface="+mn-lt"/>
                <a:ea typeface="+mn-ea"/>
                <a:cs typeface="+mn-cs"/>
              </a:rPr>
              <a:t> on the left with the new Standards on the right, we can see just how much we’ve all moved on regarding human rights, compassion and wellbeing.  </a:t>
            </a:r>
            <a:r>
              <a:rPr lang="en-GB" sz="1200" kern="1200" baseline="0" dirty="0" smtClean="0">
                <a:solidFill>
                  <a:schemeClr val="tx1"/>
                </a:solidFill>
                <a:effectLst/>
                <a:latin typeface="+mn-lt"/>
                <a:ea typeface="+mn-ea"/>
                <a:cs typeface="+mn-cs"/>
              </a:rPr>
              <a:t>For example, looking at the wording used to describe kind and compassionate care, we can see that the old standards had fairly minimal expectations in this regard, so we have tried to be more explicit about what people should expect.  The old standards didn’t say anything about physical touch, and historically there has been some risk averse attitudes and assumptions to this in many care settings, so we have deliberately stated that this is expected while at the same time respecting the need for mutual negotiation.</a:t>
            </a:r>
          </a:p>
          <a:p>
            <a:endParaRPr lang="en-GB" sz="1200" kern="1200" baseline="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Everyone</a:t>
            </a:r>
            <a:r>
              <a:rPr lang="en-GB" sz="1200" kern="1200" baseline="0" dirty="0" smtClean="0">
                <a:solidFill>
                  <a:schemeClr val="tx1"/>
                </a:solidFill>
                <a:effectLst/>
                <a:latin typeface="+mn-lt"/>
                <a:ea typeface="+mn-ea"/>
                <a:cs typeface="+mn-cs"/>
              </a:rPr>
              <a:t> being valued and feeling cared for in a service, including staff and volunteers, is a key element of quality, so this is also included.</a:t>
            </a:r>
          </a:p>
          <a:p>
            <a:endParaRPr lang="en-GB" sz="1200" kern="1200" baseline="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E1086887-ACD8-4FE7-8E54-30A63D23F2BF}" type="slidenum">
              <a:rPr lang="en-GB" smtClean="0"/>
              <a:t>14</a:t>
            </a:fld>
            <a:endParaRPr lang="en-GB"/>
          </a:p>
        </p:txBody>
      </p:sp>
    </p:spTree>
    <p:extLst>
      <p:ext uri="{BB962C8B-B14F-4D97-AF65-F5344CB8AC3E}">
        <p14:creationId xmlns:p14="http://schemas.microsoft.com/office/powerpoint/2010/main" val="1944062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old wording seems very distant, passive and formal now.  With</a:t>
            </a:r>
            <a:r>
              <a:rPr lang="en-GB" sz="1200" kern="1200" baseline="0" dirty="0" smtClean="0">
                <a:solidFill>
                  <a:schemeClr val="tx1"/>
                </a:solidFill>
                <a:effectLst/>
                <a:latin typeface="+mn-lt"/>
                <a:ea typeface="+mn-ea"/>
                <a:cs typeface="+mn-cs"/>
              </a:rPr>
              <a:t> the new Standards, we have tried to be explicit about how people’s rights should be actively promoted.</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1086887-ACD8-4FE7-8E54-30A63D23F2BF}" type="slidenum">
              <a:rPr lang="en-GB" smtClean="0"/>
              <a:t>15</a:t>
            </a:fld>
            <a:endParaRPr lang="en-GB"/>
          </a:p>
        </p:txBody>
      </p:sp>
    </p:spTree>
    <p:extLst>
      <p:ext uri="{BB962C8B-B14F-4D97-AF65-F5344CB8AC3E}">
        <p14:creationId xmlns:p14="http://schemas.microsoft.com/office/powerpoint/2010/main" val="1367254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example, rather than just saying you can ask for copies of policies and procedures, the new Standards ask the ‘so what?’ question and says</a:t>
            </a:r>
            <a:r>
              <a:rPr lang="en-GB" baseline="0" dirty="0" smtClean="0"/>
              <a:t> what we expect people to experience.  This is an outcome focused rather than an input focused approach. </a:t>
            </a:r>
          </a:p>
          <a:p>
            <a:endParaRPr lang="en-GB" sz="1200" kern="1200" baseline="0" dirty="0" smtClean="0">
              <a:solidFill>
                <a:schemeClr val="tx1"/>
              </a:solidFill>
              <a:effectLst/>
              <a:latin typeface="+mn-lt"/>
              <a:ea typeface="+mn-ea"/>
              <a:cs typeface="+mn-cs"/>
            </a:endParaRPr>
          </a:p>
          <a:p>
            <a:endParaRPr lang="en-GB" sz="1200" kern="1200" baseline="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1086887-ACD8-4FE7-8E54-30A63D23F2BF}" type="slidenum">
              <a:rPr lang="en-GB" smtClean="0"/>
              <a:t>16</a:t>
            </a:fld>
            <a:endParaRPr lang="en-GB"/>
          </a:p>
        </p:txBody>
      </p:sp>
    </p:spTree>
    <p:extLst>
      <p:ext uri="{BB962C8B-B14F-4D97-AF65-F5344CB8AC3E}">
        <p14:creationId xmlns:p14="http://schemas.microsoft.com/office/powerpoint/2010/main" val="2982532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Standards are also decoupled from settings. Instead of separate standards for all the different</a:t>
            </a:r>
            <a:r>
              <a:rPr lang="en-GB" sz="1200" kern="1200" baseline="0" dirty="0" smtClean="0">
                <a:solidFill>
                  <a:schemeClr val="tx1"/>
                </a:solidFill>
                <a:effectLst/>
                <a:latin typeface="+mn-lt"/>
                <a:ea typeface="+mn-ea"/>
                <a:cs typeface="+mn-cs"/>
              </a:rPr>
              <a:t> types of </a:t>
            </a:r>
            <a:r>
              <a:rPr lang="en-GB" sz="1200" kern="1200" dirty="0" smtClean="0">
                <a:solidFill>
                  <a:schemeClr val="tx1"/>
                </a:solidFill>
                <a:effectLst/>
                <a:latin typeface="+mn-lt"/>
                <a:ea typeface="+mn-ea"/>
                <a:cs typeface="+mn-cs"/>
              </a:rPr>
              <a:t>care homes, hospitals, children’s services, for example, there is now one common set of outcomes across all care.  But now the Standards cover the planning and commissioning of care</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services as well the what is expected of an individual</a:t>
            </a:r>
            <a:r>
              <a:rPr lang="en-GB" sz="1200" kern="1200" baseline="0" dirty="0" smtClean="0">
                <a:solidFill>
                  <a:schemeClr val="tx1"/>
                </a:solidFill>
                <a:effectLst/>
                <a:latin typeface="+mn-lt"/>
                <a:ea typeface="+mn-ea"/>
                <a:cs typeface="+mn-cs"/>
              </a:rPr>
              <a:t> services.  The Standards here therefore relate to the assessment of an individual’s needs and whether there are sufficient services available for people in a local area.  It also covers whether people can choose a suitable service and be fully involved in making this decision.</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The limitations under the previous Standards are illustrated by how care at home has been inspected.  Until now a care at home inspection could only look at how a commissioned service performed in terms of its contract.  However this is of course only part of the picture and you need to take into account the local authority’s contract. in order to fully assess the extent to which people’s needs and wishes are being met. </a:t>
            </a:r>
          </a:p>
          <a:p>
            <a:endParaRPr lang="en-GB" sz="1200" kern="1200" baseline="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Care Inspectorate inherited different scrutiny models, with service level regulation of social care from the Care Commission and strategic level inspection of local authorities and health boards from Social Work Inspection Agency and HMIE’s child protection unit.  The new Standards provide an integrated model and an opportunity to blend the best aspects of the different models.  One of the weaknesses of the previous standards is that they just covered what happened after you’d started attending a service rather than how you got there and the choices available. </a:t>
            </a:r>
          </a:p>
          <a:p>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1086887-ACD8-4FE7-8E54-30A63D23F2BF}" type="slidenum">
              <a:rPr lang="en-GB" smtClean="0"/>
              <a:t>17</a:t>
            </a:fld>
            <a:endParaRPr lang="en-GB"/>
          </a:p>
        </p:txBody>
      </p:sp>
    </p:spTree>
    <p:extLst>
      <p:ext uri="{BB962C8B-B14F-4D97-AF65-F5344CB8AC3E}">
        <p14:creationId xmlns:p14="http://schemas.microsoft.com/office/powerpoint/2010/main" val="1640764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As mentioned, there will be no ‘big bang’ and</a:t>
            </a:r>
            <a:r>
              <a:rPr lang="en-GB" sz="1200" kern="1200" baseline="0" dirty="0" smtClean="0">
                <a:solidFill>
                  <a:schemeClr val="tx1"/>
                </a:solidFill>
                <a:effectLst/>
                <a:latin typeface="+mn-lt"/>
                <a:ea typeface="+mn-ea"/>
                <a:cs typeface="+mn-cs"/>
              </a:rPr>
              <a:t> we want to bring providers with us as part of a phased approach.  All organisations have things to learn and improve, including inspectorates.  We want to emphasise that although inspectorates have led on producing these Standards, they are for everyone, and we don’t want to adopt a ‘done unto’ approach. </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We will also use these Standards for strategic inspections of how public bodies are planning and commissioning care in their area.  </a:t>
            </a:r>
          </a:p>
          <a:p>
            <a:endParaRPr lang="en-GB" sz="1200" kern="1200" baseline="0" dirty="0" smtClean="0">
              <a:solidFill>
                <a:schemeClr val="tx1"/>
              </a:solidFill>
              <a:effectLst/>
              <a:latin typeface="+mn-lt"/>
              <a:ea typeface="+mn-ea"/>
              <a:cs typeface="+mn-cs"/>
            </a:endParaRP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E1086887-ACD8-4FE7-8E54-30A63D23F2BF}" type="slidenum">
              <a:rPr lang="en-GB" smtClean="0"/>
              <a:t>18</a:t>
            </a:fld>
            <a:endParaRPr lang="en-GB"/>
          </a:p>
        </p:txBody>
      </p:sp>
    </p:spTree>
    <p:extLst>
      <p:ext uri="{BB962C8B-B14F-4D97-AF65-F5344CB8AC3E}">
        <p14:creationId xmlns:p14="http://schemas.microsoft.com/office/powerpoint/2010/main" val="37601064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In changing how services are inspected, taking into account these radically different Standards, Self Evaluation will be at its core.  We are considering whether changes are needed to the previous themes and grades used for inspection and will consult before introducing a different model.  We are committed to the new methodology being proportionate, intelligence-led and risk-based.  We also recognise that responsibility for meeting the Standards is shared and now goes wider than individually registered services. </a:t>
            </a:r>
            <a:endParaRPr lang="en-GB" dirty="0"/>
          </a:p>
        </p:txBody>
      </p:sp>
      <p:sp>
        <p:nvSpPr>
          <p:cNvPr id="4" name="Slide Number Placeholder 3"/>
          <p:cNvSpPr>
            <a:spLocks noGrp="1"/>
          </p:cNvSpPr>
          <p:nvPr>
            <p:ph type="sldNum" sz="quarter" idx="10"/>
          </p:nvPr>
        </p:nvSpPr>
        <p:spPr/>
        <p:txBody>
          <a:bodyPr/>
          <a:lstStyle/>
          <a:p>
            <a:fld id="{E1086887-ACD8-4FE7-8E54-30A63D23F2BF}" type="slidenum">
              <a:rPr lang="en-GB" smtClean="0"/>
              <a:t>19</a:t>
            </a:fld>
            <a:endParaRPr lang="en-GB"/>
          </a:p>
        </p:txBody>
      </p:sp>
    </p:spTree>
    <p:extLst>
      <p:ext uri="{BB962C8B-B14F-4D97-AF65-F5344CB8AC3E}">
        <p14:creationId xmlns:p14="http://schemas.microsoft.com/office/powerpoint/2010/main" val="3760106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These Standards bring with them a change of regulatory culture, moving away from policing all services to comply with a minimum baseline to a more collaborative approach in order to help each service to improve as much as possible.  While we’re not saying that</a:t>
            </a:r>
            <a:r>
              <a:rPr lang="en-GB" sz="1200" kern="1200" baseline="0" dirty="0" smtClean="0">
                <a:solidFill>
                  <a:schemeClr val="tx1"/>
                </a:solidFill>
                <a:effectLst/>
                <a:latin typeface="+mn-lt"/>
                <a:ea typeface="+mn-ea"/>
                <a:cs typeface="+mn-cs"/>
              </a:rPr>
              <a:t> technical and tangible inputs are not important, they are not in themselves always the most reliable indicator of quality.  For example, care services that need to improve record keeping, policies or health and safety, can at the same time provide compassionate care, involve people and uphold their rights.     </a:t>
            </a:r>
          </a:p>
          <a:p>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1086887-ACD8-4FE7-8E54-30A63D23F2BF}" type="slidenum">
              <a:rPr lang="en-GB" smtClean="0"/>
              <a:t>2</a:t>
            </a:fld>
            <a:endParaRPr lang="en-GB"/>
          </a:p>
        </p:txBody>
      </p:sp>
    </p:spTree>
    <p:extLst>
      <p:ext uri="{BB962C8B-B14F-4D97-AF65-F5344CB8AC3E}">
        <p14:creationId xmlns:p14="http://schemas.microsoft.com/office/powerpoint/2010/main" val="1367263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baseline="0" dirty="0" err="1" smtClean="0">
                <a:solidFill>
                  <a:schemeClr val="tx1"/>
                </a:solidFill>
                <a:effectLst/>
                <a:latin typeface="+mn-lt"/>
                <a:ea typeface="+mn-ea"/>
                <a:cs typeface="+mn-cs"/>
              </a:rPr>
              <a:t>QoC</a:t>
            </a:r>
            <a:r>
              <a:rPr lang="en-GB" sz="1200" kern="1200" baseline="0" dirty="0" smtClean="0">
                <a:solidFill>
                  <a:schemeClr val="tx1"/>
                </a:solidFill>
                <a:effectLst/>
                <a:latin typeface="+mn-lt"/>
                <a:ea typeface="+mn-ea"/>
                <a:cs typeface="+mn-cs"/>
              </a:rPr>
              <a:t> approach next slide </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Going forward Evidence and Standards will be reflecting on the structure and wording of new standards when developing new standards. A pilot will be undertaken on the </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Care Inspectorate and Healthcare Improvement Scotland will be discussing </a:t>
            </a:r>
            <a:r>
              <a:rPr lang="en-GB" sz="1200" kern="1200" baseline="0" smtClean="0">
                <a:solidFill>
                  <a:schemeClr val="tx1"/>
                </a:solidFill>
                <a:effectLst/>
                <a:latin typeface="+mn-lt"/>
                <a:ea typeface="+mn-ea"/>
                <a:cs typeface="+mn-cs"/>
              </a:rPr>
              <a:t>how to intergrade </a:t>
            </a:r>
            <a:r>
              <a:rPr lang="en-GB" sz="1200" kern="1200" baseline="0" dirty="0" smtClean="0">
                <a:solidFill>
                  <a:schemeClr val="tx1"/>
                </a:solidFill>
                <a:effectLst/>
                <a:latin typeface="+mn-lt"/>
                <a:ea typeface="+mn-ea"/>
                <a:cs typeface="+mn-cs"/>
              </a:rPr>
              <a:t>the standards into their inspection methodology. </a:t>
            </a:r>
          </a:p>
        </p:txBody>
      </p:sp>
      <p:sp>
        <p:nvSpPr>
          <p:cNvPr id="4" name="Slide Number Placeholder 3"/>
          <p:cNvSpPr>
            <a:spLocks noGrp="1"/>
          </p:cNvSpPr>
          <p:nvPr>
            <p:ph type="sldNum" sz="quarter" idx="10"/>
          </p:nvPr>
        </p:nvSpPr>
        <p:spPr/>
        <p:txBody>
          <a:bodyPr/>
          <a:lstStyle/>
          <a:p>
            <a:fld id="{E1086887-ACD8-4FE7-8E54-30A63D23F2BF}" type="slidenum">
              <a:rPr lang="en-GB" smtClean="0"/>
              <a:t>20</a:t>
            </a:fld>
            <a:endParaRPr lang="en-GB"/>
          </a:p>
        </p:txBody>
      </p:sp>
    </p:spTree>
    <p:extLst>
      <p:ext uri="{BB962C8B-B14F-4D97-AF65-F5344CB8AC3E}">
        <p14:creationId xmlns:p14="http://schemas.microsoft.com/office/powerpoint/2010/main" val="21627030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dirty="0" smtClean="0">
                <a:solidFill>
                  <a:srgbClr val="444444"/>
                </a:solidFill>
                <a:effectLst/>
                <a:latin typeface="Arial" panose="020B0604020202020204" pitchFamily="34" charset="0"/>
                <a:cs typeface="Arial" panose="020B0604020202020204" pitchFamily="34" charset="0"/>
              </a:rPr>
              <a:t>Quality of care approach </a:t>
            </a:r>
          </a:p>
          <a:p>
            <a:endParaRPr lang="en-GB" b="0" i="0" dirty="0" smtClean="0">
              <a:solidFill>
                <a:srgbClr val="444444"/>
              </a:solidFill>
              <a:effectLst/>
              <a:latin typeface="Open Sans"/>
            </a:endParaRPr>
          </a:p>
          <a:p>
            <a:r>
              <a:rPr lang="en-GB" b="0" i="0" dirty="0" smtClean="0">
                <a:solidFill>
                  <a:srgbClr val="444444"/>
                </a:solidFill>
                <a:effectLst/>
                <a:latin typeface="Open Sans"/>
              </a:rPr>
              <a:t>The quality of care approach is how we design HIS inspection and review frameworks and provide external assurance of the quality of healthcare provided in Scotland. The approach is designed to deliver quality assurance activity that drives improvement.</a:t>
            </a:r>
          </a:p>
          <a:p>
            <a:endParaRPr lang="en-GB" sz="1200" b="0" i="0" kern="1200" baseline="0" dirty="0" smtClean="0">
              <a:solidFill>
                <a:srgbClr val="444444"/>
              </a:solidFill>
              <a:effectLst/>
              <a:latin typeface="Open Sans"/>
              <a:ea typeface="+mn-ea"/>
              <a:cs typeface="+mn-cs"/>
            </a:endParaRPr>
          </a:p>
          <a:p>
            <a:r>
              <a:rPr lang="en-GB" b="0" i="0" dirty="0" smtClean="0">
                <a:solidFill>
                  <a:srgbClr val="444444"/>
                </a:solidFill>
                <a:effectLst/>
                <a:latin typeface="Open Sans"/>
              </a:rPr>
              <a:t>Until now, our approach to external quality assurance of services has largely been on a case-by-case basis with bespoke tools and methodologies developed and used depending on the service, topic or sector being reviewed.</a:t>
            </a:r>
            <a:r>
              <a:rPr lang="en-GB" dirty="0" smtClean="0"/>
              <a:t/>
            </a:r>
            <a:br>
              <a:rPr lang="en-GB" dirty="0" smtClean="0"/>
            </a:br>
            <a:r>
              <a:rPr lang="en-GB" b="0" i="0" dirty="0" smtClean="0">
                <a:solidFill>
                  <a:srgbClr val="444444"/>
                </a:solidFill>
                <a:effectLst/>
                <a:latin typeface="Open Sans"/>
              </a:rPr>
              <a:t>The new approach will use a consistent core methodology, based on an overarching Quality Framework and a set of tools that can adapt to the scale and topic of a review. The approach places a much stronger emphasis on supporting continuous quality improvement and building supportive improvement-focused relationships with service providers. We will also assess factors such as service sustainability, organisational culture and leadership.</a:t>
            </a:r>
          </a:p>
          <a:p>
            <a:endParaRPr lang="en-GB" sz="1200" b="0" i="0" kern="1200" baseline="0" dirty="0" smtClean="0">
              <a:solidFill>
                <a:srgbClr val="444444"/>
              </a:solidFill>
              <a:effectLst/>
              <a:latin typeface="Open Sans"/>
              <a:ea typeface="+mn-ea"/>
              <a:cs typeface="+mn-cs"/>
            </a:endParaRPr>
          </a:p>
          <a:p>
            <a:r>
              <a:rPr lang="en-GB" dirty="0" smtClean="0"/>
              <a:t/>
            </a:r>
            <a:br>
              <a:rPr lang="en-GB" dirty="0" smtClean="0"/>
            </a:br>
            <a:r>
              <a:rPr lang="en-GB" b="0" i="0" dirty="0" smtClean="0">
                <a:solidFill>
                  <a:srgbClr val="444444"/>
                </a:solidFill>
                <a:effectLst/>
                <a:latin typeface="Open Sans"/>
              </a:rPr>
              <a:t>Using the same framework for all of our inspection and review work will ensure consistency and coherence of assessment and help to identify possible variation in care provision across Scotland.</a:t>
            </a:r>
          </a:p>
          <a:p>
            <a:endParaRPr lang="en-GB" sz="1200" b="0" i="0" kern="1200" baseline="0" dirty="0" smtClean="0">
              <a:solidFill>
                <a:srgbClr val="444444"/>
              </a:solidFill>
              <a:effectLst/>
              <a:latin typeface="Open Sans"/>
              <a:ea typeface="+mn-ea"/>
              <a:cs typeface="+mn-cs"/>
            </a:endParaRPr>
          </a:p>
          <a:p>
            <a:r>
              <a:rPr lang="en-GB" sz="1200" b="0" i="0" kern="1200" dirty="0" smtClean="0">
                <a:solidFill>
                  <a:schemeClr val="tx1"/>
                </a:solidFill>
                <a:effectLst/>
                <a:latin typeface="+mn-lt"/>
                <a:ea typeface="+mn-ea"/>
                <a:cs typeface="+mn-cs"/>
              </a:rPr>
              <a:t>The quality of care approach and the Quality Framework will guide and inform all of our quality assurance activity. Inspections, such as care of older people in acute hospitals and the safety and cleanliness of hospitals, are an important part of this activity and will continue. We will be aligning the self-evaluations for these inspections to the domains of the Quality Framework and streamlining the self-evaluation completion process where we can. Likewise, our work with independent healthcare services will be underpinned by the quality of care approach and the Quality Framework.</a:t>
            </a:r>
          </a:p>
          <a:p>
            <a:endParaRPr lang="en-GB" sz="1200" b="0" i="0" kern="1200" baseline="0" dirty="0" smtClean="0">
              <a:solidFill>
                <a:schemeClr val="tx1"/>
              </a:solidFill>
              <a:effectLst/>
              <a:latin typeface="+mn-lt"/>
              <a:ea typeface="+mn-ea"/>
              <a:cs typeface="+mn-cs"/>
            </a:endParaRPr>
          </a:p>
          <a:p>
            <a:pPr algn="l"/>
            <a:r>
              <a:rPr lang="en-GB" b="1" i="0" dirty="0" smtClean="0">
                <a:solidFill>
                  <a:srgbClr val="444444"/>
                </a:solidFill>
                <a:effectLst/>
                <a:latin typeface="Open Sans"/>
              </a:rPr>
              <a:t>The Quality Framework is a tool to support improvement within health services and provide public assurance that appropriate systems and structures are in place to deliver safe, high quality, person-centred care that delivers positive outcomes for people.</a:t>
            </a:r>
          </a:p>
          <a:p>
            <a:pPr algn="l"/>
            <a:r>
              <a:rPr lang="en-GB" b="1" i="0" dirty="0" smtClean="0">
                <a:solidFill>
                  <a:srgbClr val="444444"/>
                </a:solidFill>
                <a:effectLst/>
                <a:latin typeface="Open Sans"/>
              </a:rPr>
              <a:t>Part of this assurance function will include assessment of whether healthcare providers have robust processes for implementing national standards and guidance and for self-evaluating local care provision against these.</a:t>
            </a:r>
          </a:p>
          <a:p>
            <a:pPr algn="l"/>
            <a:endParaRPr lang="en-GB" b="0" i="0" dirty="0" smtClean="0">
              <a:solidFill>
                <a:srgbClr val="444444"/>
              </a:solidFill>
              <a:effectLst/>
              <a:latin typeface="Open Sans"/>
            </a:endParaRPr>
          </a:p>
          <a:p>
            <a:pPr algn="l"/>
            <a:r>
              <a:rPr lang="en-GB" b="1" i="0" dirty="0" smtClean="0">
                <a:solidFill>
                  <a:srgbClr val="444444"/>
                </a:solidFill>
                <a:effectLst/>
                <a:latin typeface="Open Sans"/>
              </a:rPr>
              <a:t>The five overarching principles of the Health and Social Care Standards are reflected in the Quality Framework and relevant aspects of the standards have been incorporated into the ‘Impact on patients, service users, carers and families’ domain and quality indicators</a:t>
            </a:r>
            <a:r>
              <a:rPr lang="en-GB" b="0" i="0" dirty="0" smtClean="0">
                <a:solidFill>
                  <a:srgbClr val="444444"/>
                </a:solidFill>
                <a:effectLst/>
                <a:latin typeface="Open Sans"/>
              </a:rPr>
              <a:t>.</a:t>
            </a:r>
          </a:p>
          <a:p>
            <a:endParaRPr lang="en-GB" sz="1200" kern="1200" baseline="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We are in the process of translating the framework into a self-assessment tool with supporting measures, and developing a proportionate, sustainable operational methodology. We have tested elements of the new approach and more testing is planned in early 2018</a:t>
            </a:r>
            <a:r>
              <a:rPr lang="en-GB" dirty="0" smtClean="0"/>
              <a:t/>
            </a:r>
            <a:br>
              <a:rPr lang="en-GB" dirty="0" smtClean="0"/>
            </a:br>
            <a:r>
              <a:rPr lang="en-GB" sz="1200" b="0" i="0" kern="1200" dirty="0" smtClean="0">
                <a:solidFill>
                  <a:schemeClr val="tx1"/>
                </a:solidFill>
                <a:effectLst/>
                <a:latin typeface="+mn-lt"/>
                <a:ea typeface="+mn-ea"/>
                <a:cs typeface="+mn-cs"/>
              </a:rPr>
              <a:t>which will further inform and shape the final self-evaluation tool and methodology. The aim is to start a phased roll-out of the new approach in 2018. The framework will initially be introduced within secondary healthcare settings and independent hospitals. This will allow us to begin to establish the new methodology and gain experience within these sectors while continuing to reflect, learn and adjust the approach as we expand into other healthcare sectors.</a:t>
            </a:r>
            <a:endParaRPr lang="en-GB" dirty="0"/>
          </a:p>
        </p:txBody>
      </p:sp>
      <p:sp>
        <p:nvSpPr>
          <p:cNvPr id="4" name="Slide Number Placeholder 3"/>
          <p:cNvSpPr>
            <a:spLocks noGrp="1"/>
          </p:cNvSpPr>
          <p:nvPr>
            <p:ph type="sldNum" sz="quarter" idx="10"/>
          </p:nvPr>
        </p:nvSpPr>
        <p:spPr/>
        <p:txBody>
          <a:bodyPr/>
          <a:lstStyle/>
          <a:p>
            <a:fld id="{E1086887-ACD8-4FE7-8E54-30A63D23F2BF}"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7811637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Where can I find more</a:t>
            </a:r>
          </a:p>
          <a:p>
            <a:endParaRPr lang="en-GB" dirty="0" smtClean="0"/>
          </a:p>
          <a:p>
            <a:r>
              <a:rPr lang="en-GB" dirty="0" smtClean="0"/>
              <a:t>What other tools are there</a:t>
            </a:r>
          </a:p>
          <a:p>
            <a:r>
              <a:rPr lang="en-GB" dirty="0" smtClean="0"/>
              <a:t>Highlighting</a:t>
            </a:r>
          </a:p>
          <a:p>
            <a:r>
              <a:rPr lang="en-GB" dirty="0" smtClean="0"/>
              <a:t>Films</a:t>
            </a:r>
          </a:p>
          <a:p>
            <a:r>
              <a:rPr lang="en-GB" dirty="0" smtClean="0"/>
              <a:t>FAQs</a:t>
            </a:r>
          </a:p>
          <a:p>
            <a:r>
              <a:rPr lang="en-GB" dirty="0" smtClean="0"/>
              <a:t>Leaflets</a:t>
            </a:r>
          </a:p>
          <a:p>
            <a:r>
              <a:rPr lang="en-GB" dirty="0" smtClean="0"/>
              <a:t>Copies of Standards</a:t>
            </a:r>
            <a:endParaRPr lang="en-GB" dirty="0"/>
          </a:p>
        </p:txBody>
      </p:sp>
      <p:sp>
        <p:nvSpPr>
          <p:cNvPr id="4" name="Slide Number Placeholder 3"/>
          <p:cNvSpPr>
            <a:spLocks noGrp="1"/>
          </p:cNvSpPr>
          <p:nvPr>
            <p:ph type="sldNum" sz="quarter" idx="10"/>
          </p:nvPr>
        </p:nvSpPr>
        <p:spPr/>
        <p:txBody>
          <a:bodyPr/>
          <a:lstStyle/>
          <a:p>
            <a:fld id="{E1086887-ACD8-4FE7-8E54-30A63D23F2BF}" type="slidenum">
              <a:rPr lang="en-GB" smtClean="0"/>
              <a:t>22</a:t>
            </a:fld>
            <a:endParaRPr lang="en-GB"/>
          </a:p>
        </p:txBody>
      </p:sp>
    </p:spTree>
    <p:extLst>
      <p:ext uri="{BB962C8B-B14F-4D97-AF65-F5344CB8AC3E}">
        <p14:creationId xmlns:p14="http://schemas.microsoft.com/office/powerpoint/2010/main" val="12494517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hope that you and your organisation</a:t>
            </a:r>
            <a:r>
              <a:rPr lang="en-GB" baseline="0" dirty="0" smtClean="0"/>
              <a:t> can sign up to these Standards.  They are owned by all of us. </a:t>
            </a:r>
            <a:r>
              <a:rPr lang="en-GB" sz="1200" kern="1200" baseline="0" dirty="0" smtClean="0">
                <a:solidFill>
                  <a:schemeClr val="tx1"/>
                </a:solidFill>
                <a:effectLst/>
                <a:latin typeface="+mn-lt"/>
                <a:ea typeface="+mn-ea"/>
                <a:cs typeface="+mn-cs"/>
              </a:rPr>
              <a:t>Ultimately it will take all parts of our currently fragmented care system to pull together behind the Standards to make these aspirations a reality.  And it will take </a:t>
            </a:r>
            <a:r>
              <a:rPr lang="en-GB" sz="1200" kern="1200" baseline="0" smtClean="0">
                <a:solidFill>
                  <a:schemeClr val="tx1"/>
                </a:solidFill>
                <a:effectLst/>
                <a:latin typeface="+mn-lt"/>
                <a:ea typeface="+mn-ea"/>
                <a:cs typeface="+mn-cs"/>
              </a:rPr>
              <a:t>time.  We </a:t>
            </a:r>
            <a:r>
              <a:rPr lang="en-GB" sz="1200" kern="1200" baseline="0" dirty="0" smtClean="0">
                <a:solidFill>
                  <a:schemeClr val="tx1"/>
                </a:solidFill>
                <a:effectLst/>
                <a:latin typeface="+mn-lt"/>
                <a:ea typeface="+mn-ea"/>
                <a:cs typeface="+mn-cs"/>
              </a:rPr>
              <a:t>therefore ask you, whatever your particular role in care, to look at the relevance of the Standards for you and your setting and use them to improve the experience of people using your service.</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We think that having one set of person-led Standards covering the whole care system, with a focus on wellbeing and human rights, is the first time this has been done anywhere in the world.  Indeed the level of interest internationally in the unique scrutiny model we are collectively developing in Scotland has been heartening.  Just in the last few months since the Standards were published, for example, we have received delegations from Japan, Malta, Sweden and have presented at conferences in Norway and Iceland. </a:t>
            </a:r>
          </a:p>
          <a:p>
            <a:endParaRPr lang="en-GB" dirty="0"/>
          </a:p>
        </p:txBody>
      </p:sp>
      <p:sp>
        <p:nvSpPr>
          <p:cNvPr id="4" name="Slide Number Placeholder 3"/>
          <p:cNvSpPr>
            <a:spLocks noGrp="1"/>
          </p:cNvSpPr>
          <p:nvPr>
            <p:ph type="sldNum" sz="quarter" idx="10"/>
          </p:nvPr>
        </p:nvSpPr>
        <p:spPr/>
        <p:txBody>
          <a:bodyPr/>
          <a:lstStyle/>
          <a:p>
            <a:fld id="{E1086887-ACD8-4FE7-8E54-30A63D23F2BF}" type="slidenum">
              <a:rPr lang="en-GB" smtClean="0"/>
              <a:t>23</a:t>
            </a:fld>
            <a:endParaRPr lang="en-GB"/>
          </a:p>
        </p:txBody>
      </p:sp>
    </p:spTree>
    <p:extLst>
      <p:ext uri="{BB962C8B-B14F-4D97-AF65-F5344CB8AC3E}">
        <p14:creationId xmlns:p14="http://schemas.microsoft.com/office/powerpoint/2010/main" val="1508026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Moving</a:t>
            </a:r>
            <a:r>
              <a:rPr lang="en-GB" sz="1200" kern="1200" baseline="0" dirty="0" smtClean="0">
                <a:solidFill>
                  <a:schemeClr val="tx1"/>
                </a:solidFill>
                <a:effectLst/>
                <a:latin typeface="+mn-lt"/>
                <a:ea typeface="+mn-ea"/>
                <a:cs typeface="+mn-cs"/>
              </a:rPr>
              <a:t> away from the traditional prescriptive standards to a more holistic model looking at an individual’s overall experience needs a different kind of inspection.  Most of the Statements contained in the Standards are n</a:t>
            </a:r>
            <a:r>
              <a:rPr lang="en-GB" sz="1200" kern="1200" dirty="0" smtClean="0">
                <a:solidFill>
                  <a:schemeClr val="tx1"/>
                </a:solidFill>
                <a:effectLst/>
                <a:latin typeface="+mn-lt"/>
                <a:ea typeface="+mn-ea"/>
                <a:cs typeface="+mn-cs"/>
              </a:rPr>
              <a:t>ot</a:t>
            </a:r>
            <a:r>
              <a:rPr lang="en-GB" sz="1200" kern="1200" baseline="0" dirty="0" smtClean="0">
                <a:solidFill>
                  <a:schemeClr val="tx1"/>
                </a:solidFill>
                <a:effectLst/>
                <a:latin typeface="+mn-lt"/>
                <a:ea typeface="+mn-ea"/>
                <a:cs typeface="+mn-cs"/>
              </a:rPr>
              <a:t> black-and-white judgements that can be easily measured, but they need inspectors (and others engaged in Quality assuring services) to get alongside and collaborate with providers, staff and more importantly people experiencing care.  They need inspectors (and others engaged in Quality assuring services) to observe the quality of relationships and to discuss how care is being provided and experienced before reaching a professional assessment.  For example, Statements like 3.7, 3.8, 3.9 or 3.16 need a more person-centred and nuanced approach to regulation and inspection.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Other Statements are consciously aspirational and are the responsibility of everyone involved in planning and providing care, such as 1.17, 1.19, 1.20 and 4.17.  This means that inspectorates (and others engaged in Quality assuring services) need to consult a range of people, as well as a single service provider, in order to assess progress in achieving these ambitious national aims </a:t>
            </a:r>
            <a:r>
              <a:rPr lang="en-GB" sz="1200" kern="1200" dirty="0" smtClean="0">
                <a:solidFill>
                  <a:schemeClr val="tx1"/>
                </a:solidFill>
                <a:effectLst/>
                <a:latin typeface="+mn-lt"/>
                <a:ea typeface="+mn-ea"/>
                <a:cs typeface="+mn-cs"/>
              </a:rPr>
              <a:t>for individuals.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So inspectorates and other Quality assurance agencies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are evolving from inspections and QA activities based mainly on compliance with rules to an approach that helps services improve quality.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Standards are designed to ensure that the assessment of quality is not whether a minimum standard is met but whether the experience and outcomes for people are positive.  We want service providers to creatively solve problems and innovate to improve.  The new Standards are designed to help managers and care staff to plan, do, study and act.  Increasingly inspection and quality assurance</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is moving from seeing whether something is done ‘correctly’, to asking ‘how successful is this in improving experiences and outcomes for people?’</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The new Standards reinforce the new approach completely.</a:t>
            </a:r>
          </a:p>
          <a:p>
            <a:endParaRPr lang="en-GB" dirty="0"/>
          </a:p>
        </p:txBody>
      </p:sp>
      <p:sp>
        <p:nvSpPr>
          <p:cNvPr id="4" name="Slide Number Placeholder 3"/>
          <p:cNvSpPr>
            <a:spLocks noGrp="1"/>
          </p:cNvSpPr>
          <p:nvPr>
            <p:ph type="sldNum" sz="quarter" idx="10"/>
          </p:nvPr>
        </p:nvSpPr>
        <p:spPr/>
        <p:txBody>
          <a:bodyPr/>
          <a:lstStyle/>
          <a:p>
            <a:fld id="{E1086887-ACD8-4FE7-8E54-30A63D23F2BF}" type="slidenum">
              <a:rPr lang="en-GB" smtClean="0"/>
              <a:t>3</a:t>
            </a:fld>
            <a:endParaRPr lang="en-GB"/>
          </a:p>
        </p:txBody>
      </p:sp>
    </p:spTree>
    <p:extLst>
      <p:ext uri="{BB962C8B-B14F-4D97-AF65-F5344CB8AC3E}">
        <p14:creationId xmlns:p14="http://schemas.microsoft.com/office/powerpoint/2010/main" val="1076860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new</a:t>
            </a:r>
            <a:r>
              <a:rPr lang="en-GB" sz="1200" kern="1200" baseline="0" dirty="0" smtClean="0">
                <a:solidFill>
                  <a:schemeClr val="tx1"/>
                </a:solidFill>
                <a:effectLst/>
                <a:latin typeface="+mn-lt"/>
                <a:ea typeface="+mn-ea"/>
                <a:cs typeface="+mn-cs"/>
              </a:rPr>
              <a:t> Standards consist of </a:t>
            </a:r>
            <a:r>
              <a:rPr lang="en-GB" sz="1200" kern="1200" dirty="0" smtClean="0">
                <a:solidFill>
                  <a:schemeClr val="tx1"/>
                </a:solidFill>
                <a:effectLst/>
                <a:latin typeface="+mn-lt"/>
                <a:ea typeface="+mn-ea"/>
                <a:cs typeface="+mn-cs"/>
              </a:rPr>
              <a:t>one slim booklet, which replaces the previous 23 sets of Standards that we had for different registered care settings. They also no longer just apply to registered settings.  They are relevant across all the whole care system – a kind of passport you can take with you, whether you’re spending time in hospital, attending outpatients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having your needs assessed by a professional, Live in a care home</a:t>
            </a:r>
            <a:r>
              <a:rPr lang="en-GB" sz="1200" kern="1200" baseline="0" dirty="0" smtClean="0">
                <a:solidFill>
                  <a:schemeClr val="tx1"/>
                </a:solidFill>
                <a:effectLst/>
                <a:latin typeface="+mn-lt"/>
                <a:ea typeface="+mn-ea"/>
                <a:cs typeface="+mn-cs"/>
              </a:rPr>
              <a:t>, go to nursery or </a:t>
            </a:r>
            <a:r>
              <a:rPr lang="en-GB" sz="1200" kern="1200" baseline="0" dirty="0" err="1" smtClean="0">
                <a:solidFill>
                  <a:schemeClr val="tx1"/>
                </a:solidFill>
                <a:effectLst/>
                <a:latin typeface="+mn-lt"/>
                <a:ea typeface="+mn-ea"/>
                <a:cs typeface="+mn-cs"/>
              </a:rPr>
              <a:t>childminder</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or receiving a social work service.  These Standards apply to non-regulated provision, which after all makes up the majority of care, as well as an individually registered social care service.</a:t>
            </a:r>
          </a:p>
          <a:p>
            <a:r>
              <a:rPr lang="en-GB"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Think just how many times you and your family will engage with our care system in some shape or form.  We know that understanding and navigating a way through the maze of different structures and services is complex for a consumer.  These Standards will help us assess someone’s journey through the care system so we can collectively become more joined up.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So the new Standards are more than just a tool for inspection and</a:t>
            </a:r>
            <a:r>
              <a:rPr lang="en-GB" sz="1200" kern="1200" baseline="0" dirty="0" smtClean="0">
                <a:solidFill>
                  <a:schemeClr val="tx1"/>
                </a:solidFill>
                <a:effectLst/>
                <a:latin typeface="+mn-lt"/>
                <a:ea typeface="+mn-ea"/>
                <a:cs typeface="+mn-cs"/>
              </a:rPr>
              <a:t> quality assurance</a:t>
            </a:r>
            <a:r>
              <a:rPr lang="en-GB" sz="1200" kern="1200" dirty="0" smtClean="0">
                <a:solidFill>
                  <a:schemeClr val="tx1"/>
                </a:solidFill>
                <a:effectLst/>
                <a:latin typeface="+mn-lt"/>
                <a:ea typeface="+mn-ea"/>
                <a:cs typeface="+mn-cs"/>
              </a:rPr>
              <a:t>, whether that is at a service or strategic level.  They have been produced for everyone and should be owned by everyone.  Increasingly organisations run a combination of registered and non-registered services and the Standards can equally be used for internal quality assurance as external scrutiny.</a:t>
            </a:r>
          </a:p>
          <a:p>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Some of</a:t>
            </a:r>
            <a:r>
              <a:rPr lang="en-GB" sz="1200" kern="1200" baseline="0" dirty="0" smtClean="0">
                <a:solidFill>
                  <a:schemeClr val="tx1"/>
                </a:solidFill>
                <a:effectLst/>
                <a:latin typeface="+mn-lt"/>
                <a:ea typeface="+mn-ea"/>
                <a:cs typeface="+mn-cs"/>
              </a:rPr>
              <a:t> the Statements will be familiar to many of you and we have tried to take the best aspects of the different previous standards and good practice guidelines.  For example, dignity, respect, human rights and empowerment are not new concepts, but we have tried to take into account society’s increasing expectations and recent developments, such as the Human Rights Act, Self Directed Support and the Community Empowerment Act.  The new Standards have not been produced in isolation, they have taken into account the knowledge gained from inspections and investigating complaints, but perhaps more importantly they were directly influenced by representatives of people experiencing care and by extensive public consultation. </a:t>
            </a:r>
          </a:p>
          <a:p>
            <a:endParaRPr lang="en-GB" dirty="0"/>
          </a:p>
        </p:txBody>
      </p:sp>
      <p:sp>
        <p:nvSpPr>
          <p:cNvPr id="4" name="Slide Number Placeholder 3"/>
          <p:cNvSpPr>
            <a:spLocks noGrp="1"/>
          </p:cNvSpPr>
          <p:nvPr>
            <p:ph type="sldNum" sz="quarter" idx="10"/>
          </p:nvPr>
        </p:nvSpPr>
        <p:spPr/>
        <p:txBody>
          <a:bodyPr/>
          <a:lstStyle/>
          <a:p>
            <a:fld id="{E1086887-ACD8-4FE7-8E54-30A63D23F2BF}" type="slidenum">
              <a:rPr lang="en-GB" smtClean="0"/>
              <a:t>4</a:t>
            </a:fld>
            <a:endParaRPr lang="en-GB"/>
          </a:p>
        </p:txBody>
      </p:sp>
    </p:spTree>
    <p:extLst>
      <p:ext uri="{BB962C8B-B14F-4D97-AF65-F5344CB8AC3E}">
        <p14:creationId xmlns:p14="http://schemas.microsoft.com/office/powerpoint/2010/main" val="1748713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In 2014 the Scottish Government announced that the National Care Standards would be reviewed in line with current expectations of compassionate, high quality, safe and effective care.   The Care Inspectorate and Healthcare Improvement Scotland were asked to produce these alongside people using services, providers and other agencies.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How care services are provided has changed since 2002, with more of us being supported and cared for in our own home and as part of the local community.  If we had adopted</a:t>
            </a:r>
            <a:r>
              <a:rPr lang="en-GB" sz="1200" kern="1200" baseline="0" dirty="0" smtClean="0">
                <a:solidFill>
                  <a:schemeClr val="tx1"/>
                </a:solidFill>
                <a:effectLst/>
                <a:latin typeface="+mn-lt"/>
                <a:ea typeface="+mn-ea"/>
                <a:cs typeface="+mn-cs"/>
              </a:rPr>
              <a:t> the same approach, we would have developed different sets of Standards that reflected the most common settings we have today.  Having one integrated Standards document is more accessible and meaningful for consumers.  But we also </a:t>
            </a:r>
            <a:r>
              <a:rPr lang="en-GB" sz="1200" kern="1200" dirty="0" smtClean="0">
                <a:solidFill>
                  <a:schemeClr val="tx1"/>
                </a:solidFill>
                <a:effectLst/>
                <a:latin typeface="+mn-lt"/>
                <a:ea typeface="+mn-ea"/>
                <a:cs typeface="+mn-cs"/>
              </a:rPr>
              <a:t>wanted the new Standards to be more flexible to support choice and innovation as care services continue to evolve in the future. </a:t>
            </a:r>
            <a:endParaRPr lang="en-GB" dirty="0"/>
          </a:p>
        </p:txBody>
      </p:sp>
      <p:sp>
        <p:nvSpPr>
          <p:cNvPr id="4" name="Slide Number Placeholder 3"/>
          <p:cNvSpPr>
            <a:spLocks noGrp="1"/>
          </p:cNvSpPr>
          <p:nvPr>
            <p:ph type="sldNum" sz="quarter" idx="10"/>
          </p:nvPr>
        </p:nvSpPr>
        <p:spPr/>
        <p:txBody>
          <a:bodyPr/>
          <a:lstStyle/>
          <a:p>
            <a:fld id="{E1086887-ACD8-4FE7-8E54-30A63D23F2BF}" type="slidenum">
              <a:rPr lang="en-GB" smtClean="0"/>
              <a:t>5</a:t>
            </a:fld>
            <a:endParaRPr lang="en-GB"/>
          </a:p>
        </p:txBody>
      </p:sp>
    </p:spTree>
    <p:extLst>
      <p:ext uri="{BB962C8B-B14F-4D97-AF65-F5344CB8AC3E}">
        <p14:creationId xmlns:p14="http://schemas.microsoft.com/office/powerpoint/2010/main" val="1748713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Scottish Government carried out 3 public consultations, with a very high level of response, including</a:t>
            </a:r>
            <a:r>
              <a:rPr lang="en-GB" sz="1200" kern="1200" baseline="0" dirty="0" smtClean="0">
                <a:solidFill>
                  <a:schemeClr val="tx1"/>
                </a:solidFill>
                <a:effectLst/>
                <a:latin typeface="+mn-lt"/>
                <a:ea typeface="+mn-ea"/>
                <a:cs typeface="+mn-cs"/>
              </a:rPr>
              <a:t> from individuals and organisations with experience of using care.  The first consultation related to the whole review process, the second consulted on the underlying principles and the third on the draft Standards.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is a photograph of a meeting of the Development Group</a:t>
            </a:r>
            <a:r>
              <a:rPr lang="en-GB" sz="1200" kern="1200" baseline="0" dirty="0" smtClean="0">
                <a:solidFill>
                  <a:schemeClr val="tx1"/>
                </a:solidFill>
                <a:effectLst/>
                <a:latin typeface="+mn-lt"/>
                <a:ea typeface="+mn-ea"/>
                <a:cs typeface="+mn-cs"/>
              </a:rPr>
              <a:t> responsible for drafting the Standards.  </a:t>
            </a:r>
            <a:r>
              <a:rPr lang="en-GB" sz="1200" kern="1200" dirty="0" smtClean="0">
                <a:solidFill>
                  <a:schemeClr val="tx1"/>
                </a:solidFill>
                <a:effectLst/>
                <a:latin typeface="+mn-lt"/>
                <a:ea typeface="+mn-ea"/>
                <a:cs typeface="+mn-cs"/>
              </a:rPr>
              <a:t>The way they were produced is an example of genuine partnership working.  As well as bringing together professionals from across the different silos, including public, private and voluntary sector providers, organisations representing people experiencing care were fully involved.  Organisations such as Who Cares Scotland and the Scottish Older People’s Assembly, helped us get the tone of the language as well as the content. </a:t>
            </a:r>
          </a:p>
          <a:p>
            <a:endParaRPr lang="en-GB" sz="1200" kern="1200" baseline="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same</a:t>
            </a:r>
            <a:r>
              <a:rPr lang="en-GB" sz="1200" kern="1200" baseline="0" dirty="0" smtClean="0">
                <a:solidFill>
                  <a:schemeClr val="tx1"/>
                </a:solidFill>
                <a:effectLst/>
                <a:latin typeface="+mn-lt"/>
                <a:ea typeface="+mn-ea"/>
                <a:cs typeface="+mn-cs"/>
              </a:rPr>
              <a:t> collaborative approach is now being taken by the inspectorates with regard to implementing the Standards.</a:t>
            </a:r>
            <a:endParaRPr lang="en-GB" dirty="0"/>
          </a:p>
        </p:txBody>
      </p:sp>
      <p:sp>
        <p:nvSpPr>
          <p:cNvPr id="4" name="Slide Number Placeholder 3"/>
          <p:cNvSpPr>
            <a:spLocks noGrp="1"/>
          </p:cNvSpPr>
          <p:nvPr>
            <p:ph type="sldNum" sz="quarter" idx="10"/>
          </p:nvPr>
        </p:nvSpPr>
        <p:spPr/>
        <p:txBody>
          <a:bodyPr/>
          <a:lstStyle/>
          <a:p>
            <a:fld id="{E1086887-ACD8-4FE7-8E54-30A63D23F2BF}" type="slidenum">
              <a:rPr lang="en-GB" smtClean="0"/>
              <a:t>6</a:t>
            </a:fld>
            <a:endParaRPr lang="en-GB"/>
          </a:p>
        </p:txBody>
      </p:sp>
    </p:spTree>
    <p:extLst>
      <p:ext uri="{BB962C8B-B14F-4D97-AF65-F5344CB8AC3E}">
        <p14:creationId xmlns:p14="http://schemas.microsoft.com/office/powerpoint/2010/main" val="138515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This slide illustrates the scope of the new Standards and that they apply right across the NHS, independent health, social</a:t>
            </a:r>
            <a:r>
              <a:rPr lang="en-GB" sz="1200" kern="1200" baseline="0" dirty="0" smtClean="0">
                <a:solidFill>
                  <a:schemeClr val="tx1"/>
                </a:solidFill>
                <a:effectLst/>
                <a:latin typeface="+mn-lt"/>
                <a:ea typeface="+mn-ea"/>
                <a:cs typeface="+mn-cs"/>
              </a:rPr>
              <a:t> care, </a:t>
            </a:r>
            <a:r>
              <a:rPr lang="en-GB" sz="1200" kern="1200" dirty="0" smtClean="0">
                <a:solidFill>
                  <a:schemeClr val="tx1"/>
                </a:solidFill>
                <a:effectLst/>
                <a:latin typeface="+mn-lt"/>
                <a:ea typeface="+mn-ea"/>
                <a:cs typeface="+mn-cs"/>
              </a:rPr>
              <a:t>social work, early learning and childcare, and community justice.</a:t>
            </a:r>
          </a:p>
          <a:p>
            <a:endParaRPr lang="en-GB" dirty="0" smtClean="0"/>
          </a:p>
          <a:p>
            <a:r>
              <a:rPr lang="en-GB" dirty="0" smtClean="0"/>
              <a:t>The</a:t>
            </a:r>
            <a:r>
              <a:rPr lang="en-GB" baseline="0" dirty="0" smtClean="0"/>
              <a:t> Standards are aligned with and complement sector specific standards and guidance, such as </a:t>
            </a:r>
            <a:r>
              <a:rPr lang="en-GB" dirty="0" smtClean="0"/>
              <a:t>Healthcare Improvement</a:t>
            </a:r>
            <a:r>
              <a:rPr lang="en-GB" baseline="0" dirty="0" smtClean="0"/>
              <a:t> Scotland’s clinical standards or guidance issued by the Care Inspectorate.  Some of you may be looking for more detail to be available, such as the minimum size of a care home bedroom or </a:t>
            </a:r>
            <a:r>
              <a:rPr lang="en-GB" dirty="0" smtClean="0"/>
              <a:t>condition specific treatment times in hospital, and these will continue to be </a:t>
            </a:r>
            <a:r>
              <a:rPr lang="en-GB" baseline="0" dirty="0" smtClean="0"/>
              <a:t>specified by the relevant body.  Increasingly we will also look to issue integrated guidance where this is relevant.  For instance, Healthcare Improvement Scotland’s recent guidance on good practice regarding pressure ulcers was jointly produced with the Care Inspectorate.  Adopting the same model as the Standards, producing one set of guidance across different settings within the wider care system when this is applicable, makes sense for practitioners and consumers alike. The Development Group drafting the Standards found that, once differences in jargon between health and social care had been overcome, there was often more in common across professional divides than not.     </a:t>
            </a:r>
          </a:p>
          <a:p>
            <a:endParaRPr lang="en-GB" dirty="0"/>
          </a:p>
        </p:txBody>
      </p:sp>
      <p:sp>
        <p:nvSpPr>
          <p:cNvPr id="4" name="Slide Number Placeholder 3"/>
          <p:cNvSpPr>
            <a:spLocks noGrp="1"/>
          </p:cNvSpPr>
          <p:nvPr>
            <p:ph type="sldNum" sz="quarter" idx="10"/>
          </p:nvPr>
        </p:nvSpPr>
        <p:spPr/>
        <p:txBody>
          <a:bodyPr/>
          <a:lstStyle/>
          <a:p>
            <a:fld id="{E1086887-ACD8-4FE7-8E54-30A63D23F2BF}" type="slidenum">
              <a:rPr lang="en-GB" smtClean="0"/>
              <a:t>7</a:t>
            </a:fld>
            <a:endParaRPr lang="en-GB"/>
          </a:p>
        </p:txBody>
      </p:sp>
    </p:spTree>
    <p:extLst>
      <p:ext uri="{BB962C8B-B14F-4D97-AF65-F5344CB8AC3E}">
        <p14:creationId xmlns:p14="http://schemas.microsoft.com/office/powerpoint/2010/main" val="169970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chart shows that our care system is made up of a blend of non-registered and registered provision across different professional disciplines and structures.  The</a:t>
            </a:r>
            <a:r>
              <a:rPr lang="en-GB" baseline="0" dirty="0" smtClean="0"/>
              <a:t> dark circle in the middle shows the minority of services that are individually regulated and inspected, while the majority of provision is not regulated or inspected.  Staff may of course be individually registered with their professional workforce regulator whether or not the service they work in is registered.  Within health for instance, only independent health services are regulated and within social work only some social care services such as care homes run by the social work are regulated.  This means that formal external regulation and inspection is only one part of implementing the Standards – they have been designed as much for internal quality assurance and improvement purposes.  Indeed many organisations are already using the Standards as an accessible tool with staff, volunteers and people using their services in order to improve care and plan service development. </a:t>
            </a:r>
          </a:p>
          <a:p>
            <a:endParaRPr lang="en-GB" baseline="0" dirty="0" smtClean="0"/>
          </a:p>
        </p:txBody>
      </p:sp>
      <p:sp>
        <p:nvSpPr>
          <p:cNvPr id="4" name="Slide Number Placeholder 3"/>
          <p:cNvSpPr>
            <a:spLocks noGrp="1"/>
          </p:cNvSpPr>
          <p:nvPr>
            <p:ph type="sldNum" sz="quarter" idx="10"/>
          </p:nvPr>
        </p:nvSpPr>
        <p:spPr/>
        <p:txBody>
          <a:bodyPr/>
          <a:lstStyle/>
          <a:p>
            <a:fld id="{E1086887-ACD8-4FE7-8E54-30A63D23F2BF}" type="slidenum">
              <a:rPr lang="en-GB" smtClean="0"/>
              <a:t>8</a:t>
            </a:fld>
            <a:endParaRPr lang="en-GB"/>
          </a:p>
        </p:txBody>
      </p:sp>
    </p:spTree>
    <p:extLst>
      <p:ext uri="{BB962C8B-B14F-4D97-AF65-F5344CB8AC3E}">
        <p14:creationId xmlns:p14="http://schemas.microsoft.com/office/powerpoint/2010/main" val="2481545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baseline="0" dirty="0" smtClean="0">
                <a:solidFill>
                  <a:schemeClr val="tx1"/>
                </a:solidFill>
                <a:effectLst/>
                <a:latin typeface="+mn-lt"/>
                <a:ea typeface="+mn-ea"/>
                <a:cs typeface="+mn-cs"/>
              </a:rPr>
              <a:t>The Standards are underpinned by these 5 principles.</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Some people might be surprised to see ‘Compassion’ alongside more a familiar principle such as ‘Dignity and respect’.  And we think this is the first time that ‘Compassion’ has featured as part of official national standards in this way.  This reflects the feedback from people experiencing care and was strongly supported by the 2015 public consultation.  We’ve put arrows around the circle here to show that the principles do not have a hierarchy of importance.</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‘Safety’ was originally considered as a principle and, while of course safety is fundamental to all good quality, it was agreed that concerns regarding safety should not dominate, as has traditionally featured in many frameworks for standards.  People experiencing care felt that a more balanced approach to safety and risk should be adopted, with people being actively supported to take risks in some circumstances, as set out in Statements 2.24 and 2.25.  </a:t>
            </a:r>
          </a:p>
          <a:p>
            <a:endParaRPr lang="en-GB" sz="1200" kern="1200" baseline="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1086887-ACD8-4FE7-8E54-30A63D23F2BF}" type="slidenum">
              <a:rPr lang="en-GB" smtClean="0"/>
              <a:t>9</a:t>
            </a:fld>
            <a:endParaRPr lang="en-GB"/>
          </a:p>
        </p:txBody>
      </p:sp>
    </p:spTree>
    <p:extLst>
      <p:ext uri="{BB962C8B-B14F-4D97-AF65-F5344CB8AC3E}">
        <p14:creationId xmlns:p14="http://schemas.microsoft.com/office/powerpoint/2010/main" val="4081750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C1CEAE3-FD97-44DC-8D39-0996EB8D0EE8}" type="datetimeFigureOut">
              <a:rPr lang="en-GB" smtClean="0"/>
              <a:t>26/03/2020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1564F2-4FC3-4444-8AA3-1C09FF358128}" type="slidenum">
              <a:rPr lang="en-GB" smtClean="0"/>
              <a:t>‹#›</a:t>
            </a:fld>
            <a:endParaRPr lang="en-GB"/>
          </a:p>
        </p:txBody>
      </p:sp>
    </p:spTree>
    <p:extLst>
      <p:ext uri="{BB962C8B-B14F-4D97-AF65-F5344CB8AC3E}">
        <p14:creationId xmlns:p14="http://schemas.microsoft.com/office/powerpoint/2010/main" val="157557454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C1CEAE3-FD97-44DC-8D39-0996EB8D0EE8}" type="datetimeFigureOut">
              <a:rPr lang="en-GB" smtClean="0"/>
              <a:t>26/03/2020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1564F2-4FC3-4444-8AA3-1C09FF358128}" type="slidenum">
              <a:rPr lang="en-GB" smtClean="0"/>
              <a:t>‹#›</a:t>
            </a:fld>
            <a:endParaRPr lang="en-GB"/>
          </a:p>
        </p:txBody>
      </p:sp>
    </p:spTree>
    <p:extLst>
      <p:ext uri="{BB962C8B-B14F-4D97-AF65-F5344CB8AC3E}">
        <p14:creationId xmlns:p14="http://schemas.microsoft.com/office/powerpoint/2010/main" val="4212187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C1CEAE3-FD97-44DC-8D39-0996EB8D0EE8}" type="datetimeFigureOut">
              <a:rPr lang="en-GB" smtClean="0"/>
              <a:t>26/03/2020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1564F2-4FC3-4444-8AA3-1C09FF358128}" type="slidenum">
              <a:rPr lang="en-GB" smtClean="0"/>
              <a:t>‹#›</a:t>
            </a:fld>
            <a:endParaRPr lang="en-GB"/>
          </a:p>
        </p:txBody>
      </p:sp>
    </p:spTree>
    <p:extLst>
      <p:ext uri="{BB962C8B-B14F-4D97-AF65-F5344CB8AC3E}">
        <p14:creationId xmlns:p14="http://schemas.microsoft.com/office/powerpoint/2010/main" val="3961231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C1CEAE3-FD97-44DC-8D39-0996EB8D0EE8}" type="datetimeFigureOut">
              <a:rPr lang="en-GB" smtClean="0"/>
              <a:t>26/03/2020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1564F2-4FC3-4444-8AA3-1C09FF358128}" type="slidenum">
              <a:rPr lang="en-GB" smtClean="0"/>
              <a:t>‹#›</a:t>
            </a:fld>
            <a:endParaRPr lang="en-GB"/>
          </a:p>
        </p:txBody>
      </p:sp>
      <p:pic>
        <p:nvPicPr>
          <p:cNvPr id="7" name="Picture 6" descr="nhs_ppt_normal2_v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74" y="11875"/>
            <a:ext cx="9899904" cy="6858000"/>
          </a:xfrm>
          <a:prstGeom prst="rect">
            <a:avLst/>
          </a:prstGeom>
        </p:spPr>
      </p:pic>
      <p:sp>
        <p:nvSpPr>
          <p:cNvPr id="8" name="Rectangle 7"/>
          <p:cNvSpPr/>
          <p:nvPr userDrawn="1"/>
        </p:nvSpPr>
        <p:spPr>
          <a:xfrm>
            <a:off x="7742712" y="154379"/>
            <a:ext cx="2163288" cy="1115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7895112" y="306779"/>
            <a:ext cx="2010888" cy="1115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userDrawn="1"/>
        </p:nvSpPr>
        <p:spPr>
          <a:xfrm>
            <a:off x="7346868" y="5632519"/>
            <a:ext cx="2163288" cy="1115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71957" y="5967623"/>
            <a:ext cx="1139797" cy="730144"/>
          </a:xfrm>
          <a:prstGeom prst="rect">
            <a:avLst/>
          </a:prstGeom>
        </p:spPr>
      </p:pic>
    </p:spTree>
    <p:extLst>
      <p:ext uri="{BB962C8B-B14F-4D97-AF65-F5344CB8AC3E}">
        <p14:creationId xmlns:p14="http://schemas.microsoft.com/office/powerpoint/2010/main" val="17590067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1CEAE3-FD97-44DC-8D39-0996EB8D0EE8}" type="datetimeFigureOut">
              <a:rPr lang="en-GB" smtClean="0"/>
              <a:t>26/03/2020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1564F2-4FC3-4444-8AA3-1C09FF358128}" type="slidenum">
              <a:rPr lang="en-GB" smtClean="0"/>
              <a:t>‹#›</a:t>
            </a:fld>
            <a:endParaRPr lang="en-GB"/>
          </a:p>
        </p:txBody>
      </p:sp>
    </p:spTree>
    <p:extLst>
      <p:ext uri="{BB962C8B-B14F-4D97-AF65-F5344CB8AC3E}">
        <p14:creationId xmlns:p14="http://schemas.microsoft.com/office/powerpoint/2010/main" val="2157900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7817427" cy="1143000"/>
          </a:xfrm>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C1CEAE3-FD97-44DC-8D39-0996EB8D0EE8}" type="datetimeFigureOut">
              <a:rPr lang="en-GB" smtClean="0"/>
              <a:t>26/03/2020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1564F2-4FC3-4444-8AA3-1C09FF358128}" type="slidenum">
              <a:rPr lang="en-GB" smtClean="0"/>
              <a:t>‹#›</a:t>
            </a:fld>
            <a:endParaRPr lang="en-GB"/>
          </a:p>
        </p:txBody>
      </p:sp>
    </p:spTree>
    <p:extLst>
      <p:ext uri="{BB962C8B-B14F-4D97-AF65-F5344CB8AC3E}">
        <p14:creationId xmlns:p14="http://schemas.microsoft.com/office/powerpoint/2010/main" val="24499989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C1CEAE3-FD97-44DC-8D39-0996EB8D0EE8}" type="datetimeFigureOut">
              <a:rPr lang="en-GB" smtClean="0"/>
              <a:t>26/03/2020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11564F2-4FC3-4444-8AA3-1C09FF358128}" type="slidenum">
              <a:rPr lang="en-GB" smtClean="0"/>
              <a:t>‹#›</a:t>
            </a:fld>
            <a:endParaRPr lang="en-GB"/>
          </a:p>
        </p:txBody>
      </p:sp>
    </p:spTree>
    <p:extLst>
      <p:ext uri="{BB962C8B-B14F-4D97-AF65-F5344CB8AC3E}">
        <p14:creationId xmlns:p14="http://schemas.microsoft.com/office/powerpoint/2010/main" val="3974820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7615547" cy="1143000"/>
          </a:xfrm>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fld id="{4C1CEAE3-FD97-44DC-8D39-0996EB8D0EE8}" type="datetimeFigureOut">
              <a:rPr lang="en-GB" smtClean="0"/>
              <a:t>26/03/2020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11564F2-4FC3-4444-8AA3-1C09FF358128}" type="slidenum">
              <a:rPr lang="en-GB" smtClean="0"/>
              <a:t>‹#›</a:t>
            </a:fld>
            <a:endParaRPr lang="en-GB"/>
          </a:p>
        </p:txBody>
      </p:sp>
    </p:spTree>
    <p:extLst>
      <p:ext uri="{BB962C8B-B14F-4D97-AF65-F5344CB8AC3E}">
        <p14:creationId xmlns:p14="http://schemas.microsoft.com/office/powerpoint/2010/main" val="82503496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1CEAE3-FD97-44DC-8D39-0996EB8D0EE8}" type="datetimeFigureOut">
              <a:rPr lang="en-GB" smtClean="0"/>
              <a:t>26/03/2020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11564F2-4FC3-4444-8AA3-1C09FF358128}" type="slidenum">
              <a:rPr lang="en-GB" smtClean="0"/>
              <a:t>‹#›</a:t>
            </a:fld>
            <a:endParaRPr lang="en-GB"/>
          </a:p>
        </p:txBody>
      </p:sp>
    </p:spTree>
    <p:extLst>
      <p:ext uri="{BB962C8B-B14F-4D97-AF65-F5344CB8AC3E}">
        <p14:creationId xmlns:p14="http://schemas.microsoft.com/office/powerpoint/2010/main" val="2580071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1CEAE3-FD97-44DC-8D39-0996EB8D0EE8}" type="datetimeFigureOut">
              <a:rPr lang="en-GB" smtClean="0"/>
              <a:t>26/03/2020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1564F2-4FC3-4444-8AA3-1C09FF358128}" type="slidenum">
              <a:rPr lang="en-GB" smtClean="0"/>
              <a:t>‹#›</a:t>
            </a:fld>
            <a:endParaRPr lang="en-GB"/>
          </a:p>
        </p:txBody>
      </p:sp>
    </p:spTree>
    <p:extLst>
      <p:ext uri="{BB962C8B-B14F-4D97-AF65-F5344CB8AC3E}">
        <p14:creationId xmlns:p14="http://schemas.microsoft.com/office/powerpoint/2010/main" val="428318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1CEAE3-FD97-44DC-8D39-0996EB8D0EE8}" type="datetimeFigureOut">
              <a:rPr lang="en-GB" smtClean="0"/>
              <a:t>26/03/2020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1564F2-4FC3-4444-8AA3-1C09FF358128}" type="slidenum">
              <a:rPr lang="en-GB" smtClean="0"/>
              <a:t>‹#›</a:t>
            </a:fld>
            <a:endParaRPr lang="en-GB"/>
          </a:p>
        </p:txBody>
      </p:sp>
    </p:spTree>
    <p:extLst>
      <p:ext uri="{BB962C8B-B14F-4D97-AF65-F5344CB8AC3E}">
        <p14:creationId xmlns:p14="http://schemas.microsoft.com/office/powerpoint/2010/main" val="1554576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7366165"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1CEAE3-FD97-44DC-8D39-0996EB8D0EE8}" type="datetimeFigureOut">
              <a:rPr lang="en-GB" smtClean="0"/>
              <a:t>26/03/2020</a:t>
            </a:fld>
            <a:endParaRPr lang="en-GB"/>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1564F2-4FC3-4444-8AA3-1C09FF358128}" type="slidenum">
              <a:rPr lang="en-GB" smtClean="0"/>
              <a:t>‹#›</a:t>
            </a:fld>
            <a:endParaRPr lang="en-GB"/>
          </a:p>
        </p:txBody>
      </p:sp>
    </p:spTree>
    <p:extLst>
      <p:ext uri="{BB962C8B-B14F-4D97-AF65-F5344CB8AC3E}">
        <p14:creationId xmlns:p14="http://schemas.microsoft.com/office/powerpoint/2010/main" val="303135701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uact=8&amp;ved=0ahUKEwiC_8y7lsXKAhWGvhQKHWGOCDEQjRwIBw&amp;url=http://www.penumbra.org.uk/news/aberdeen-short-breaks-service-starts-2016-with-inspectors-commending-excellent-care/&amp;psig=AFQjCNH5wM9WQ2WYDJ3D2M8-IlVaag4jOw&amp;ust=1453818598228344" TargetMode="External"/><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6.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s://www.youtube.com/watch?list=PLbGUgyQIJfFi43x2bOJyToKPYjgSr8oHC&amp;v=wLgBR7eJwz4" TargetMode="Externa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uact=8&amp;ved=0ahUKEwiC_8y7lsXKAhWGvhQKHWGOCDEQjRwIBw&amp;url=http://www.penumbra.org.uk/news/aberdeen-short-breaks-service-starts-2016-with-inspectors-commending-excellent-care/&amp;psig=AFQjCNH5wM9WQ2WYDJ3D2M8-IlVaag4jOw&amp;ust=1453818598228344"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penumbra.org.uk/wp-content/uploads/2015/10/Care-Inspectorate-logo.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5381" y="5951441"/>
            <a:ext cx="1404156" cy="78027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538" y="499801"/>
            <a:ext cx="9236307" cy="4089138"/>
          </a:xfrm>
          <a:prstGeom prst="rect">
            <a:avLst/>
          </a:prstGeom>
        </p:spPr>
      </p:pic>
      <p:sp>
        <p:nvSpPr>
          <p:cNvPr id="5" name="Title 1"/>
          <p:cNvSpPr txBox="1">
            <a:spLocks/>
          </p:cNvSpPr>
          <p:nvPr/>
        </p:nvSpPr>
        <p:spPr>
          <a:xfrm>
            <a:off x="436592" y="5626753"/>
            <a:ext cx="9034368" cy="9903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gn="l"/>
            <a:endParaRPr lang="en-GB" sz="2400" b="1" dirty="0">
              <a:solidFill>
                <a:schemeClr val="tx1"/>
              </a:solidFill>
            </a:endParaRPr>
          </a:p>
        </p:txBody>
      </p:sp>
      <p:grpSp>
        <p:nvGrpSpPr>
          <p:cNvPr id="6" name="Group 5"/>
          <p:cNvGrpSpPr/>
          <p:nvPr/>
        </p:nvGrpSpPr>
        <p:grpSpPr>
          <a:xfrm>
            <a:off x="4430773" y="6171363"/>
            <a:ext cx="3678702" cy="503032"/>
            <a:chOff x="4791017" y="6200451"/>
            <a:chExt cx="3678702" cy="503032"/>
          </a:xfrm>
        </p:grpSpPr>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86211" y="6200451"/>
              <a:ext cx="1683508" cy="499872"/>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91017" y="6200451"/>
              <a:ext cx="1918198" cy="503032"/>
            </a:xfrm>
            <a:prstGeom prst="rect">
              <a:avLst/>
            </a:prstGeom>
          </p:spPr>
        </p:pic>
      </p:grpSp>
    </p:spTree>
    <p:extLst>
      <p:ext uri="{BB962C8B-B14F-4D97-AF65-F5344CB8AC3E}">
        <p14:creationId xmlns:p14="http://schemas.microsoft.com/office/powerpoint/2010/main" val="6693574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207829" y="5314208"/>
            <a:ext cx="1698171" cy="1543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p:cNvSpPr>
            <a:spLocks noGrp="1"/>
          </p:cNvSpPr>
          <p:nvPr>
            <p:ph type="title"/>
          </p:nvPr>
        </p:nvSpPr>
        <p:spPr>
          <a:xfrm>
            <a:off x="317500" y="249238"/>
            <a:ext cx="8149936" cy="1143000"/>
          </a:xfrm>
        </p:spPr>
        <p:txBody>
          <a:bodyPr>
            <a:normAutofit/>
          </a:bodyPr>
          <a:lstStyle/>
          <a:p>
            <a:pPr algn="l"/>
            <a:r>
              <a:rPr lang="en-GB" altLang="en-US" b="1" dirty="0">
                <a:solidFill>
                  <a:srgbClr val="232050"/>
                </a:solidFill>
              </a:rPr>
              <a:t>Five general standards</a:t>
            </a:r>
            <a:endParaRPr lang="en-GB" b="1" dirty="0">
              <a:solidFill>
                <a:srgbClr val="232050"/>
              </a:solidFill>
            </a:endParaRPr>
          </a:p>
        </p:txBody>
      </p:sp>
      <p:sp>
        <p:nvSpPr>
          <p:cNvPr id="13" name="Rectangle 12"/>
          <p:cNvSpPr/>
          <p:nvPr/>
        </p:nvSpPr>
        <p:spPr>
          <a:xfrm>
            <a:off x="232229" y="1332652"/>
            <a:ext cx="9477827" cy="89930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smtClean="0"/>
              <a:t>I </a:t>
            </a:r>
            <a:r>
              <a:rPr lang="en-GB" sz="2800" b="1" dirty="0"/>
              <a:t>experience high quality care and support that is right for me</a:t>
            </a:r>
            <a:r>
              <a:rPr lang="en-GB" sz="2800" b="1" dirty="0" smtClean="0"/>
              <a:t>.</a:t>
            </a:r>
            <a:endParaRPr lang="en-GB" sz="2800" b="1" dirty="0"/>
          </a:p>
        </p:txBody>
      </p:sp>
      <p:sp>
        <p:nvSpPr>
          <p:cNvPr id="17" name="Rectangle 16"/>
          <p:cNvSpPr/>
          <p:nvPr/>
        </p:nvSpPr>
        <p:spPr>
          <a:xfrm>
            <a:off x="232229" y="2426593"/>
            <a:ext cx="9477827" cy="899305"/>
          </a:xfrm>
          <a:prstGeom prst="rect">
            <a:avLst/>
          </a:prstGeom>
          <a:solidFill>
            <a:srgbClr val="C34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smtClean="0"/>
              <a:t>I </a:t>
            </a:r>
            <a:r>
              <a:rPr lang="en-GB" sz="2800" b="1" dirty="0"/>
              <a:t>am fully involved in all decisions about my care and support.</a:t>
            </a:r>
          </a:p>
        </p:txBody>
      </p:sp>
      <p:sp>
        <p:nvSpPr>
          <p:cNvPr id="21" name="Rectangle 20"/>
          <p:cNvSpPr/>
          <p:nvPr/>
        </p:nvSpPr>
        <p:spPr>
          <a:xfrm>
            <a:off x="232229" y="3508270"/>
            <a:ext cx="9477827" cy="89930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smtClean="0"/>
              <a:t>I </a:t>
            </a:r>
            <a:r>
              <a:rPr lang="en-GB" sz="2800" b="1" dirty="0"/>
              <a:t>have confidence in the people who support and care for me.</a:t>
            </a:r>
          </a:p>
        </p:txBody>
      </p:sp>
      <p:sp>
        <p:nvSpPr>
          <p:cNvPr id="24" name="Rectangle 23"/>
          <p:cNvSpPr/>
          <p:nvPr/>
        </p:nvSpPr>
        <p:spPr>
          <a:xfrm>
            <a:off x="232229" y="4563281"/>
            <a:ext cx="9477827" cy="89930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smtClean="0"/>
              <a:t>I </a:t>
            </a:r>
            <a:r>
              <a:rPr lang="en-GB" sz="2800" b="1" dirty="0"/>
              <a:t>have confidence in the organisation providing my care and </a:t>
            </a:r>
            <a:r>
              <a:rPr lang="en-GB" sz="2800" b="1" dirty="0" smtClean="0"/>
              <a:t>support.</a:t>
            </a:r>
            <a:endParaRPr lang="en-GB" sz="2800" b="1" dirty="0"/>
          </a:p>
        </p:txBody>
      </p:sp>
      <p:sp>
        <p:nvSpPr>
          <p:cNvPr id="25" name="Rectangle 24"/>
          <p:cNvSpPr/>
          <p:nvPr/>
        </p:nvSpPr>
        <p:spPr>
          <a:xfrm>
            <a:off x="232229" y="5636451"/>
            <a:ext cx="9477827" cy="899305"/>
          </a:xfrm>
          <a:prstGeom prst="rect">
            <a:avLst/>
          </a:prstGeom>
          <a:solidFill>
            <a:srgbClr val="39A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smtClean="0"/>
              <a:t>I </a:t>
            </a:r>
            <a:r>
              <a:rPr lang="en-GB" sz="2800" b="1" dirty="0"/>
              <a:t>experience a high quality environment if the organisation provides the premises.</a:t>
            </a:r>
          </a:p>
        </p:txBody>
      </p:sp>
    </p:spTree>
    <p:extLst>
      <p:ext uri="{BB962C8B-B14F-4D97-AF65-F5344CB8AC3E}">
        <p14:creationId xmlns:p14="http://schemas.microsoft.com/office/powerpoint/2010/main" val="20658458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5300" y="274638"/>
            <a:ext cx="8149936" cy="1143000"/>
          </a:xfrm>
        </p:spPr>
        <p:txBody>
          <a:bodyPr>
            <a:normAutofit/>
          </a:bodyPr>
          <a:lstStyle/>
          <a:p>
            <a:pPr algn="l"/>
            <a:r>
              <a:rPr lang="en-GB" b="1" dirty="0" smtClean="0">
                <a:solidFill>
                  <a:srgbClr val="232050"/>
                </a:solidFill>
              </a:rPr>
              <a:t>What’s launched now?</a:t>
            </a:r>
            <a:endParaRPr lang="en-GB" b="1" dirty="0">
              <a:solidFill>
                <a:srgbClr val="232050"/>
              </a:solidFill>
            </a:endParaRPr>
          </a:p>
        </p:txBody>
      </p:sp>
      <p:grpSp>
        <p:nvGrpSpPr>
          <p:cNvPr id="2" name="Group 1"/>
          <p:cNvGrpSpPr/>
          <p:nvPr/>
        </p:nvGrpSpPr>
        <p:grpSpPr>
          <a:xfrm>
            <a:off x="483544" y="1635584"/>
            <a:ext cx="6955480" cy="3590779"/>
            <a:chOff x="2779069" y="1214893"/>
            <a:chExt cx="7526980" cy="3390029"/>
          </a:xfrm>
          <a:solidFill>
            <a:srgbClr val="232050"/>
          </a:solidFill>
        </p:grpSpPr>
        <p:sp>
          <p:nvSpPr>
            <p:cNvPr id="6" name="Rectangle 5"/>
            <p:cNvSpPr/>
            <p:nvPr/>
          </p:nvSpPr>
          <p:spPr>
            <a:xfrm>
              <a:off x="2779070" y="1214893"/>
              <a:ext cx="7526979" cy="10479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886320" y="1308742"/>
              <a:ext cx="6410080" cy="954107"/>
            </a:xfrm>
            <a:prstGeom prst="rect">
              <a:avLst/>
            </a:prstGeom>
            <a:grpFill/>
          </p:spPr>
          <p:txBody>
            <a:bodyPr wrap="square" rtlCol="0">
              <a:spAutoFit/>
            </a:bodyPr>
            <a:lstStyle/>
            <a:p>
              <a:r>
                <a:rPr lang="en-GB" altLang="en-US" sz="2800" dirty="0">
                  <a:solidFill>
                    <a:schemeClr val="bg1"/>
                  </a:solidFill>
                  <a:latin typeface="Arial" pitchFamily="34" charset="0"/>
                  <a:cs typeface="Arial" pitchFamily="34" charset="0"/>
                </a:rPr>
                <a:t>One set of standards across all health and social services</a:t>
              </a:r>
            </a:p>
          </p:txBody>
        </p:sp>
        <p:sp>
          <p:nvSpPr>
            <p:cNvPr id="14" name="Rectangle 13"/>
            <p:cNvSpPr/>
            <p:nvPr/>
          </p:nvSpPr>
          <p:spPr>
            <a:xfrm>
              <a:off x="2779069" y="3126078"/>
              <a:ext cx="7526979" cy="14788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2886319" y="3219927"/>
              <a:ext cx="7324286" cy="1384995"/>
            </a:xfrm>
            <a:prstGeom prst="rect">
              <a:avLst/>
            </a:prstGeom>
            <a:grpFill/>
          </p:spPr>
          <p:txBody>
            <a:bodyPr wrap="square" rtlCol="0">
              <a:spAutoFit/>
            </a:bodyPr>
            <a:lstStyle/>
            <a:p>
              <a:r>
                <a:rPr lang="en-GB" altLang="en-US" sz="2800" dirty="0">
                  <a:solidFill>
                    <a:schemeClr val="bg1"/>
                  </a:solidFill>
                  <a:latin typeface="Arial" pitchFamily="34" charset="0"/>
                  <a:cs typeface="Arial" pitchFamily="34" charset="0"/>
                </a:rPr>
                <a:t>Relevant across planning, </a:t>
              </a:r>
              <a:endParaRPr lang="en-GB" altLang="en-US" sz="2800" dirty="0" smtClean="0">
                <a:solidFill>
                  <a:schemeClr val="bg1"/>
                </a:solidFill>
                <a:latin typeface="Arial" pitchFamily="34" charset="0"/>
                <a:cs typeface="Arial" pitchFamily="34" charset="0"/>
              </a:endParaRPr>
            </a:p>
            <a:p>
              <a:r>
                <a:rPr lang="en-GB" altLang="en-US" sz="2800" dirty="0" smtClean="0">
                  <a:solidFill>
                    <a:schemeClr val="bg1"/>
                  </a:solidFill>
                  <a:latin typeface="Arial" pitchFamily="34" charset="0"/>
                  <a:cs typeface="Arial" pitchFamily="34" charset="0"/>
                </a:rPr>
                <a:t>assessment</a:t>
              </a:r>
              <a:r>
                <a:rPr lang="en-GB" altLang="en-US" sz="2800" dirty="0">
                  <a:solidFill>
                    <a:schemeClr val="bg1"/>
                  </a:solidFill>
                  <a:latin typeface="Arial" pitchFamily="34" charset="0"/>
                  <a:cs typeface="Arial" pitchFamily="34" charset="0"/>
                </a:rPr>
                <a:t>, commissioning, </a:t>
              </a:r>
              <a:endParaRPr lang="en-GB" altLang="en-US" sz="2800" dirty="0" smtClean="0">
                <a:solidFill>
                  <a:schemeClr val="bg1"/>
                </a:solidFill>
                <a:latin typeface="Arial" pitchFamily="34" charset="0"/>
                <a:cs typeface="Arial" pitchFamily="34" charset="0"/>
              </a:endParaRPr>
            </a:p>
            <a:p>
              <a:r>
                <a:rPr lang="en-GB" altLang="en-US" sz="2800" dirty="0" smtClean="0">
                  <a:solidFill>
                    <a:schemeClr val="bg1"/>
                  </a:solidFill>
                  <a:latin typeface="Arial" pitchFamily="34" charset="0"/>
                  <a:cs typeface="Arial" pitchFamily="34" charset="0"/>
                </a:rPr>
                <a:t>delivery </a:t>
              </a:r>
              <a:endParaRPr lang="en-GB" altLang="en-US" sz="2800" dirty="0">
                <a:solidFill>
                  <a:schemeClr val="bg1"/>
                </a:solidFill>
                <a:latin typeface="Arial" pitchFamily="34" charset="0"/>
                <a:cs typeface="Arial" pitchFamily="34" charset="0"/>
              </a:endParaRPr>
            </a:p>
          </p:txBody>
        </p:sp>
      </p:grpSp>
      <p:grpSp>
        <p:nvGrpSpPr>
          <p:cNvPr id="9" name="Group 8"/>
          <p:cNvGrpSpPr/>
          <p:nvPr/>
        </p:nvGrpSpPr>
        <p:grpSpPr>
          <a:xfrm>
            <a:off x="495300" y="2858699"/>
            <a:ext cx="6955479" cy="660129"/>
            <a:chOff x="2779070" y="1214893"/>
            <a:chExt cx="7526979" cy="1047955"/>
          </a:xfrm>
          <a:solidFill>
            <a:srgbClr val="232050"/>
          </a:solidFill>
        </p:grpSpPr>
        <p:sp>
          <p:nvSpPr>
            <p:cNvPr id="12" name="Rectangle 11"/>
            <p:cNvSpPr/>
            <p:nvPr/>
          </p:nvSpPr>
          <p:spPr>
            <a:xfrm>
              <a:off x="2779070" y="1214893"/>
              <a:ext cx="7526979" cy="10479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2886320" y="1308741"/>
              <a:ext cx="6410080" cy="830612"/>
            </a:xfrm>
            <a:prstGeom prst="rect">
              <a:avLst/>
            </a:prstGeom>
            <a:grpFill/>
          </p:spPr>
          <p:txBody>
            <a:bodyPr wrap="square" rtlCol="0">
              <a:spAutoFit/>
            </a:bodyPr>
            <a:lstStyle/>
            <a:p>
              <a:r>
                <a:rPr lang="en-GB" altLang="en-US" sz="2800" dirty="0" smtClean="0">
                  <a:solidFill>
                    <a:schemeClr val="bg1"/>
                  </a:solidFill>
                  <a:latin typeface="Arial" pitchFamily="34" charset="0"/>
                  <a:cs typeface="Arial" pitchFamily="34" charset="0"/>
                </a:rPr>
                <a:t>5 standards - 146 statements</a:t>
              </a:r>
              <a:endParaRPr lang="en-GB" altLang="en-US" sz="2800" dirty="0">
                <a:solidFill>
                  <a:schemeClr val="bg1"/>
                </a:solidFill>
                <a:latin typeface="Arial" pitchFamily="34" charset="0"/>
                <a:cs typeface="Arial" pitchFamily="34" charset="0"/>
              </a:endParaRPr>
            </a:p>
          </p:txBody>
        </p:sp>
      </p:grpSp>
      <p:grpSp>
        <p:nvGrpSpPr>
          <p:cNvPr id="16" name="Group 15"/>
          <p:cNvGrpSpPr/>
          <p:nvPr/>
        </p:nvGrpSpPr>
        <p:grpSpPr>
          <a:xfrm>
            <a:off x="483543" y="5367480"/>
            <a:ext cx="6955479" cy="660129"/>
            <a:chOff x="2779070" y="1214893"/>
            <a:chExt cx="7526979" cy="1047955"/>
          </a:xfrm>
          <a:solidFill>
            <a:srgbClr val="232050"/>
          </a:solidFill>
        </p:grpSpPr>
        <p:sp>
          <p:nvSpPr>
            <p:cNvPr id="17" name="Rectangle 16"/>
            <p:cNvSpPr/>
            <p:nvPr/>
          </p:nvSpPr>
          <p:spPr>
            <a:xfrm>
              <a:off x="2779070" y="1214893"/>
              <a:ext cx="7526979" cy="10479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2886320" y="1308741"/>
              <a:ext cx="6410080" cy="830612"/>
            </a:xfrm>
            <a:prstGeom prst="rect">
              <a:avLst/>
            </a:prstGeom>
            <a:grpFill/>
          </p:spPr>
          <p:txBody>
            <a:bodyPr wrap="square" rtlCol="0">
              <a:spAutoFit/>
            </a:bodyPr>
            <a:lstStyle/>
            <a:p>
              <a:r>
                <a:rPr lang="en-GB" altLang="en-US" sz="2800" dirty="0" smtClean="0">
                  <a:solidFill>
                    <a:schemeClr val="bg1"/>
                  </a:solidFill>
                  <a:latin typeface="Arial" pitchFamily="34" charset="0"/>
                  <a:cs typeface="Arial" pitchFamily="34" charset="0"/>
                </a:rPr>
                <a:t>No big bang in the roll-out</a:t>
              </a:r>
              <a:endParaRPr lang="en-GB" altLang="en-US" sz="2800" dirty="0">
                <a:solidFill>
                  <a:schemeClr val="bg1"/>
                </a:solidFill>
                <a:latin typeface="Arial" pitchFamily="34" charset="0"/>
                <a:cs typeface="Arial" pitchFamily="34" charset="0"/>
              </a:endParaRPr>
            </a:p>
          </p:txBody>
        </p:sp>
      </p:gr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357292">
            <a:off x="6186605" y="882756"/>
            <a:ext cx="3320329" cy="47547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nvGrpSpPr>
          <p:cNvPr id="19" name="Group 18"/>
          <p:cNvGrpSpPr/>
          <p:nvPr/>
        </p:nvGrpSpPr>
        <p:grpSpPr>
          <a:xfrm>
            <a:off x="4678439" y="6285598"/>
            <a:ext cx="3678702" cy="503032"/>
            <a:chOff x="4791017" y="6200451"/>
            <a:chExt cx="3678702" cy="503032"/>
          </a:xfrm>
        </p:grpSpPr>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6211" y="6200451"/>
              <a:ext cx="1683508" cy="499872"/>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1017" y="6200451"/>
              <a:ext cx="1918198" cy="503032"/>
            </a:xfrm>
            <a:prstGeom prst="rect">
              <a:avLst/>
            </a:prstGeom>
          </p:spPr>
        </p:pic>
      </p:grpSp>
    </p:spTree>
    <p:extLst>
      <p:ext uri="{BB962C8B-B14F-4D97-AF65-F5344CB8AC3E}">
        <p14:creationId xmlns:p14="http://schemas.microsoft.com/office/powerpoint/2010/main" val="16589906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5300" y="274638"/>
            <a:ext cx="9147464" cy="1143000"/>
          </a:xfrm>
        </p:spPr>
        <p:txBody>
          <a:bodyPr>
            <a:normAutofit/>
          </a:bodyPr>
          <a:lstStyle/>
          <a:p>
            <a:pPr algn="l"/>
            <a:r>
              <a:rPr lang="en-GB" b="1" dirty="0" smtClean="0">
                <a:solidFill>
                  <a:srgbClr val="232050"/>
                </a:solidFill>
              </a:rPr>
              <a:t>How are the new standards different?</a:t>
            </a:r>
            <a:endParaRPr lang="en-GB" b="1" dirty="0">
              <a:solidFill>
                <a:srgbClr val="232050"/>
              </a:solidFill>
            </a:endParaRPr>
          </a:p>
        </p:txBody>
      </p:sp>
      <p:sp>
        <p:nvSpPr>
          <p:cNvPr id="9" name="Rectangle 8"/>
          <p:cNvSpPr/>
          <p:nvPr/>
        </p:nvSpPr>
        <p:spPr>
          <a:xfrm>
            <a:off x="550221" y="1723045"/>
            <a:ext cx="3639782" cy="1936405"/>
          </a:xfrm>
          <a:prstGeom prst="rect">
            <a:avLst/>
          </a:prstGeom>
          <a:solidFill>
            <a:srgbClr val="BE1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550221" y="3659450"/>
            <a:ext cx="3639782" cy="1936405"/>
          </a:xfrm>
          <a:prstGeom prst="rect">
            <a:avLst/>
          </a:prstGeom>
          <a:solidFill>
            <a:srgbClr val="232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4190003" y="1727496"/>
            <a:ext cx="3639782" cy="1936405"/>
          </a:xfrm>
          <a:prstGeom prst="rect">
            <a:avLst/>
          </a:prstGeom>
          <a:solidFill>
            <a:srgbClr val="232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4190003" y="3659449"/>
            <a:ext cx="3639782" cy="1936405"/>
          </a:xfrm>
          <a:prstGeom prst="rect">
            <a:avLst/>
          </a:prstGeom>
          <a:solidFill>
            <a:srgbClr val="BE1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666995" y="1959949"/>
            <a:ext cx="2634345" cy="954107"/>
          </a:xfrm>
          <a:prstGeom prst="rect">
            <a:avLst/>
          </a:prstGeom>
          <a:noFill/>
        </p:spPr>
        <p:txBody>
          <a:bodyPr wrap="square" rtlCol="0">
            <a:spAutoFit/>
          </a:bodyPr>
          <a:lstStyle/>
          <a:p>
            <a:r>
              <a:rPr lang="en-GB" sz="2800" b="1" dirty="0" smtClean="0">
                <a:solidFill>
                  <a:schemeClr val="bg1"/>
                </a:solidFill>
                <a:latin typeface="Arial" pitchFamily="34" charset="0"/>
                <a:cs typeface="Arial" pitchFamily="34" charset="0"/>
              </a:rPr>
              <a:t>Human rights and wellbeing</a:t>
            </a:r>
            <a:endParaRPr lang="en-GB" sz="2800" b="1" dirty="0">
              <a:solidFill>
                <a:schemeClr val="bg1"/>
              </a:solidFill>
              <a:latin typeface="Arial" pitchFamily="34" charset="0"/>
              <a:cs typeface="Arial" pitchFamily="34" charset="0"/>
            </a:endParaRPr>
          </a:p>
        </p:txBody>
      </p:sp>
      <p:sp>
        <p:nvSpPr>
          <p:cNvPr id="16" name="TextBox 15"/>
          <p:cNvSpPr txBox="1"/>
          <p:nvPr/>
        </p:nvSpPr>
        <p:spPr>
          <a:xfrm>
            <a:off x="666995" y="4420962"/>
            <a:ext cx="2838205" cy="954107"/>
          </a:xfrm>
          <a:prstGeom prst="rect">
            <a:avLst/>
          </a:prstGeom>
          <a:noFill/>
        </p:spPr>
        <p:txBody>
          <a:bodyPr wrap="square" rtlCol="0">
            <a:spAutoFit/>
          </a:bodyPr>
          <a:lstStyle/>
          <a:p>
            <a:r>
              <a:rPr lang="en-GB" sz="2800" b="1" smtClean="0">
                <a:solidFill>
                  <a:schemeClr val="bg1"/>
                </a:solidFill>
                <a:latin typeface="Arial" pitchFamily="34" charset="0"/>
                <a:cs typeface="Arial" pitchFamily="34" charset="0"/>
              </a:rPr>
              <a:t>Outcome focused</a:t>
            </a:r>
            <a:endParaRPr lang="en-GB" sz="2800" b="1" dirty="0">
              <a:solidFill>
                <a:schemeClr val="bg1"/>
              </a:solidFill>
              <a:latin typeface="Arial" pitchFamily="34" charset="0"/>
              <a:cs typeface="Arial" pitchFamily="34" charset="0"/>
            </a:endParaRPr>
          </a:p>
        </p:txBody>
      </p:sp>
      <p:sp>
        <p:nvSpPr>
          <p:cNvPr id="17" name="TextBox 16"/>
          <p:cNvSpPr txBox="1"/>
          <p:nvPr/>
        </p:nvSpPr>
        <p:spPr>
          <a:xfrm>
            <a:off x="4190003" y="1899389"/>
            <a:ext cx="3406234" cy="523220"/>
          </a:xfrm>
          <a:prstGeom prst="rect">
            <a:avLst/>
          </a:prstGeom>
          <a:noFill/>
        </p:spPr>
        <p:txBody>
          <a:bodyPr wrap="square" rtlCol="0">
            <a:spAutoFit/>
          </a:bodyPr>
          <a:lstStyle/>
          <a:p>
            <a:pPr algn="r"/>
            <a:r>
              <a:rPr lang="en-GB" sz="2800" b="1" dirty="0" smtClean="0">
                <a:solidFill>
                  <a:schemeClr val="bg1"/>
                </a:solidFill>
                <a:latin typeface="Arial" pitchFamily="34" charset="0"/>
                <a:cs typeface="Arial" pitchFamily="34" charset="0"/>
              </a:rPr>
              <a:t>Person-led</a:t>
            </a:r>
            <a:endParaRPr lang="en-GB" sz="2800" b="1" dirty="0">
              <a:solidFill>
                <a:schemeClr val="bg1"/>
              </a:solidFill>
              <a:latin typeface="Arial" pitchFamily="34" charset="0"/>
              <a:cs typeface="Arial" pitchFamily="34" charset="0"/>
            </a:endParaRPr>
          </a:p>
        </p:txBody>
      </p:sp>
      <p:sp>
        <p:nvSpPr>
          <p:cNvPr id="18" name="TextBox 17"/>
          <p:cNvSpPr txBox="1"/>
          <p:nvPr/>
        </p:nvSpPr>
        <p:spPr>
          <a:xfrm>
            <a:off x="4785756" y="4432827"/>
            <a:ext cx="2810481" cy="954107"/>
          </a:xfrm>
          <a:prstGeom prst="rect">
            <a:avLst/>
          </a:prstGeom>
          <a:noFill/>
        </p:spPr>
        <p:txBody>
          <a:bodyPr wrap="square" rtlCol="0">
            <a:spAutoFit/>
          </a:bodyPr>
          <a:lstStyle/>
          <a:p>
            <a:pPr algn="r"/>
            <a:r>
              <a:rPr lang="en-GB" sz="2800" b="1" dirty="0" smtClean="0">
                <a:solidFill>
                  <a:schemeClr val="bg1"/>
                </a:solidFill>
                <a:latin typeface="Arial" pitchFamily="34" charset="0"/>
                <a:cs typeface="Arial" pitchFamily="34" charset="0"/>
              </a:rPr>
              <a:t>Decoupled </a:t>
            </a:r>
          </a:p>
          <a:p>
            <a:pPr algn="r"/>
            <a:r>
              <a:rPr lang="en-GB" sz="2800" b="1" dirty="0" smtClean="0">
                <a:solidFill>
                  <a:schemeClr val="bg1"/>
                </a:solidFill>
                <a:latin typeface="Arial" pitchFamily="34" charset="0"/>
                <a:cs typeface="Arial" pitchFamily="34" charset="0"/>
              </a:rPr>
              <a:t>from settings</a:t>
            </a:r>
            <a:endParaRPr lang="en-GB" sz="2800" b="1" dirty="0">
              <a:solidFill>
                <a:schemeClr val="bg1"/>
              </a:solidFill>
              <a:latin typeface="Arial" pitchFamily="34" charset="0"/>
              <a:cs typeface="Arial" pitchFamily="34" charset="0"/>
            </a:endParaRPr>
          </a:p>
        </p:txBody>
      </p:sp>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b="-2001"/>
          <a:stretch/>
        </p:blipFill>
        <p:spPr>
          <a:xfrm>
            <a:off x="2837156" y="2437789"/>
            <a:ext cx="2673001" cy="2673001"/>
          </a:xfrm>
          <a:prstGeom prst="ellipse">
            <a:avLst/>
          </a:prstGeom>
          <a:ln w="38100">
            <a:solidFill>
              <a:schemeClr val="bg1"/>
            </a:solidFill>
          </a:ln>
        </p:spPr>
      </p:pic>
      <p:sp>
        <p:nvSpPr>
          <p:cNvPr id="20" name="TextBox 19"/>
          <p:cNvSpPr txBox="1"/>
          <p:nvPr/>
        </p:nvSpPr>
        <p:spPr>
          <a:xfrm>
            <a:off x="565064" y="5725887"/>
            <a:ext cx="2838205" cy="954107"/>
          </a:xfrm>
          <a:prstGeom prst="rect">
            <a:avLst/>
          </a:prstGeom>
          <a:noFill/>
        </p:spPr>
        <p:txBody>
          <a:bodyPr wrap="square" rtlCol="0">
            <a:spAutoFit/>
          </a:bodyPr>
          <a:lstStyle/>
          <a:p>
            <a:r>
              <a:rPr lang="en-GB" sz="2800" dirty="0" smtClean="0">
                <a:solidFill>
                  <a:schemeClr val="bg1"/>
                </a:solidFill>
                <a:latin typeface="Arial" pitchFamily="34" charset="0"/>
                <a:cs typeface="Arial" pitchFamily="34" charset="0"/>
              </a:rPr>
              <a:t>Outcome focused</a:t>
            </a:r>
            <a:endParaRPr lang="en-GB" sz="2800" dirty="0">
              <a:solidFill>
                <a:schemeClr val="bg1"/>
              </a:solidFill>
              <a:latin typeface="Arial" pitchFamily="34" charset="0"/>
              <a:cs typeface="Arial" pitchFamily="34" charset="0"/>
            </a:endParaRPr>
          </a:p>
        </p:txBody>
      </p:sp>
      <p:grpSp>
        <p:nvGrpSpPr>
          <p:cNvPr id="21" name="Group 20"/>
          <p:cNvGrpSpPr/>
          <p:nvPr/>
        </p:nvGrpSpPr>
        <p:grpSpPr>
          <a:xfrm>
            <a:off x="4638617" y="6176962"/>
            <a:ext cx="3678702" cy="503032"/>
            <a:chOff x="4791017" y="6200451"/>
            <a:chExt cx="3678702" cy="503032"/>
          </a:xfrm>
        </p:grpSpPr>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6211" y="6200451"/>
              <a:ext cx="1683508" cy="499872"/>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1017" y="6200451"/>
              <a:ext cx="1918198" cy="503032"/>
            </a:xfrm>
            <a:prstGeom prst="rect">
              <a:avLst/>
            </a:prstGeom>
          </p:spPr>
        </p:pic>
      </p:grpSp>
    </p:spTree>
    <p:extLst>
      <p:ext uri="{BB962C8B-B14F-4D97-AF65-F5344CB8AC3E}">
        <p14:creationId xmlns:p14="http://schemas.microsoft.com/office/powerpoint/2010/main" val="12082784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03866" y="274638"/>
            <a:ext cx="8338897"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b="1" dirty="0" smtClean="0">
                <a:solidFill>
                  <a:srgbClr val="232050"/>
                </a:solidFill>
              </a:rPr>
              <a:t>Human rights and wellbeing</a:t>
            </a:r>
            <a:endParaRPr lang="en-GB" b="1" dirty="0">
              <a:solidFill>
                <a:srgbClr val="232050"/>
              </a:solidFill>
            </a:endParaRPr>
          </a:p>
        </p:txBody>
      </p:sp>
      <p:sp>
        <p:nvSpPr>
          <p:cNvPr id="5" name="Rectangle 4"/>
          <p:cNvSpPr/>
          <p:nvPr/>
        </p:nvSpPr>
        <p:spPr>
          <a:xfrm>
            <a:off x="550221" y="1727496"/>
            <a:ext cx="3078803" cy="3868359"/>
          </a:xfrm>
          <a:prstGeom prst="rect">
            <a:avLst/>
          </a:prstGeom>
          <a:solidFill>
            <a:srgbClr val="232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3622675" y="1727497"/>
            <a:ext cx="4095750" cy="3868358"/>
          </a:xfrm>
          <a:prstGeom prst="rect">
            <a:avLst/>
          </a:prstGeom>
          <a:solidFill>
            <a:srgbClr val="BE1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hevron 6"/>
          <p:cNvSpPr/>
          <p:nvPr/>
        </p:nvSpPr>
        <p:spPr>
          <a:xfrm>
            <a:off x="3184525" y="4512831"/>
            <a:ext cx="828675" cy="1095724"/>
          </a:xfrm>
          <a:prstGeom prst="chevron">
            <a:avLst>
              <a:gd name="adj" fmla="val 46552"/>
            </a:avLst>
          </a:prstGeom>
          <a:solidFill>
            <a:srgbClr val="232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TextBox 7"/>
          <p:cNvSpPr txBox="1"/>
          <p:nvPr/>
        </p:nvSpPr>
        <p:spPr>
          <a:xfrm>
            <a:off x="666995" y="1959949"/>
            <a:ext cx="2485780" cy="2677656"/>
          </a:xfrm>
          <a:prstGeom prst="rect">
            <a:avLst/>
          </a:prstGeom>
          <a:noFill/>
        </p:spPr>
        <p:txBody>
          <a:bodyPr wrap="square" rtlCol="0">
            <a:spAutoFit/>
          </a:bodyPr>
          <a:lstStyle/>
          <a:p>
            <a:r>
              <a:rPr lang="en-GB" sz="2800" b="1" dirty="0" smtClean="0">
                <a:solidFill>
                  <a:schemeClr val="bg1"/>
                </a:solidFill>
                <a:latin typeface="Arial" pitchFamily="34" charset="0"/>
                <a:cs typeface="Arial" pitchFamily="34" charset="0"/>
              </a:rPr>
              <a:t>Describes what a care service needs to do to meet the minimum.</a:t>
            </a:r>
            <a:endParaRPr lang="en-GB" sz="2800" b="1" dirty="0">
              <a:solidFill>
                <a:schemeClr val="bg1"/>
              </a:solidFill>
              <a:latin typeface="Arial" pitchFamily="34" charset="0"/>
              <a:cs typeface="Arial" pitchFamily="34" charset="0"/>
            </a:endParaRPr>
          </a:p>
        </p:txBody>
      </p:sp>
      <p:sp>
        <p:nvSpPr>
          <p:cNvPr id="9" name="TextBox 8"/>
          <p:cNvSpPr txBox="1"/>
          <p:nvPr/>
        </p:nvSpPr>
        <p:spPr>
          <a:xfrm>
            <a:off x="4238626" y="1977541"/>
            <a:ext cx="2873374" cy="1815882"/>
          </a:xfrm>
          <a:prstGeom prst="rect">
            <a:avLst/>
          </a:prstGeom>
          <a:noFill/>
        </p:spPr>
        <p:txBody>
          <a:bodyPr wrap="square" rtlCol="0">
            <a:spAutoFit/>
          </a:bodyPr>
          <a:lstStyle/>
          <a:p>
            <a:r>
              <a:rPr lang="en-GB" sz="2800" b="1" dirty="0" smtClean="0">
                <a:solidFill>
                  <a:schemeClr val="bg1"/>
                </a:solidFill>
                <a:latin typeface="Arial" pitchFamily="34" charset="0"/>
                <a:cs typeface="Arial" pitchFamily="34" charset="0"/>
              </a:rPr>
              <a:t>Describes the quality which I am entitled to experience.</a:t>
            </a:r>
            <a:endParaRPr lang="en-GB" sz="2800" b="1" dirty="0">
              <a:solidFill>
                <a:schemeClr val="bg1"/>
              </a:solidFill>
              <a:latin typeface="Arial" pitchFamily="34" charset="0"/>
              <a:cs typeface="Arial" pitchFamily="34" charset="0"/>
            </a:endParaRPr>
          </a:p>
        </p:txBody>
      </p:sp>
      <p:sp>
        <p:nvSpPr>
          <p:cNvPr id="10" name="Oval 9"/>
          <p:cNvSpPr/>
          <p:nvPr/>
        </p:nvSpPr>
        <p:spPr>
          <a:xfrm>
            <a:off x="293806" y="398341"/>
            <a:ext cx="895594" cy="895594"/>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smtClean="0">
                <a:latin typeface="Arial" pitchFamily="34" charset="0"/>
                <a:cs typeface="Arial" pitchFamily="34" charset="0"/>
              </a:rPr>
              <a:t>1</a:t>
            </a:r>
            <a:endParaRPr lang="en-GB" sz="2800" b="1" dirty="0">
              <a:latin typeface="Arial" pitchFamily="34" charset="0"/>
              <a:cs typeface="Arial" pitchFamily="34" charset="0"/>
            </a:endParaRPr>
          </a:p>
        </p:txBody>
      </p:sp>
      <p:grpSp>
        <p:nvGrpSpPr>
          <p:cNvPr id="11" name="Group 10"/>
          <p:cNvGrpSpPr/>
          <p:nvPr/>
        </p:nvGrpSpPr>
        <p:grpSpPr>
          <a:xfrm>
            <a:off x="4791017" y="6231473"/>
            <a:ext cx="3678702" cy="503032"/>
            <a:chOff x="4791017" y="6200451"/>
            <a:chExt cx="3678702" cy="503032"/>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6211" y="6200451"/>
              <a:ext cx="1683508" cy="499872"/>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1017" y="6200451"/>
              <a:ext cx="1918198" cy="503032"/>
            </a:xfrm>
            <a:prstGeom prst="rect">
              <a:avLst/>
            </a:prstGeom>
          </p:spPr>
        </p:pic>
      </p:grpSp>
    </p:spTree>
    <p:extLst>
      <p:ext uri="{BB962C8B-B14F-4D97-AF65-F5344CB8AC3E}">
        <p14:creationId xmlns:p14="http://schemas.microsoft.com/office/powerpoint/2010/main" val="22103258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337732" y="274638"/>
            <a:ext cx="8305031"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b="1" dirty="0" smtClean="0">
                <a:solidFill>
                  <a:srgbClr val="232050"/>
                </a:solidFill>
              </a:rPr>
              <a:t>Being person-led</a:t>
            </a:r>
            <a:endParaRPr lang="en-GB" b="1" dirty="0">
              <a:solidFill>
                <a:srgbClr val="232050"/>
              </a:solidFill>
            </a:endParaRPr>
          </a:p>
        </p:txBody>
      </p:sp>
      <p:sp>
        <p:nvSpPr>
          <p:cNvPr id="8" name="Content Placeholder 2"/>
          <p:cNvSpPr txBox="1">
            <a:spLocks/>
          </p:cNvSpPr>
          <p:nvPr/>
        </p:nvSpPr>
        <p:spPr bwMode="auto">
          <a:xfrm>
            <a:off x="638396" y="1417638"/>
            <a:ext cx="3328007" cy="4776482"/>
          </a:xfrm>
          <a:prstGeom prst="rect">
            <a:avLst/>
          </a:prstGeom>
          <a:solidFill>
            <a:srgbClr val="232050"/>
          </a:solidFill>
          <a:extLst/>
        </p:spPr>
        <p:txBody>
          <a:bodyPr vert="horz" wrap="square" lIns="91440" tIns="45720" rIns="91440" bIns="45720" numCol="1" rtlCol="0" anchor="t" anchorCtr="0" compatLnSpc="1">
            <a:prstTxWarp prst="textNoShape">
              <a:avLst/>
            </a:prstTxWarp>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GB" sz="2000" b="1" dirty="0" smtClean="0">
                <a:solidFill>
                  <a:schemeClr val="bg1"/>
                </a:solidFill>
              </a:rPr>
              <a:t>Staff will treat you politely at all times.</a:t>
            </a:r>
          </a:p>
          <a:p>
            <a:pPr marL="0" indent="0">
              <a:buNone/>
              <a:defRPr/>
            </a:pPr>
            <a:endParaRPr lang="en-GB" sz="2000" b="1" dirty="0">
              <a:solidFill>
                <a:schemeClr val="bg1"/>
              </a:solidFill>
            </a:endParaRPr>
          </a:p>
          <a:p>
            <a:pPr marL="0" indent="0">
              <a:buNone/>
              <a:defRPr/>
            </a:pPr>
            <a:endParaRPr lang="en-GB" sz="2000" b="1" dirty="0" smtClean="0">
              <a:solidFill>
                <a:schemeClr val="bg1"/>
              </a:solidFill>
            </a:endParaRPr>
          </a:p>
          <a:p>
            <a:pPr marL="0" indent="0">
              <a:buNone/>
              <a:defRPr/>
            </a:pPr>
            <a:endParaRPr lang="en-GB" sz="2000" b="1" dirty="0" smtClean="0">
              <a:solidFill>
                <a:schemeClr val="bg1"/>
              </a:solidFill>
            </a:endParaRPr>
          </a:p>
          <a:p>
            <a:pPr>
              <a:defRPr/>
            </a:pPr>
            <a:r>
              <a:rPr lang="en-GB" sz="2000" b="1" dirty="0" smtClean="0">
                <a:solidFill>
                  <a:schemeClr val="bg1"/>
                </a:solidFill>
              </a:rPr>
              <a:t>Staff call you by your preferred name or title at all times.</a:t>
            </a:r>
          </a:p>
          <a:p>
            <a:pPr>
              <a:defRPr/>
            </a:pPr>
            <a:endParaRPr lang="en-GB" sz="2000" b="1" dirty="0" smtClean="0">
              <a:solidFill>
                <a:schemeClr val="bg1"/>
              </a:solidFill>
            </a:endParaRPr>
          </a:p>
          <a:p>
            <a:pPr marL="0" indent="0">
              <a:buNone/>
              <a:defRPr/>
            </a:pPr>
            <a:endParaRPr lang="en-GB" sz="2000" b="1" dirty="0" smtClean="0">
              <a:solidFill>
                <a:schemeClr val="bg1"/>
              </a:solidFill>
            </a:endParaRPr>
          </a:p>
          <a:p>
            <a:pPr marL="0" indent="0">
              <a:buNone/>
              <a:defRPr/>
            </a:pPr>
            <a:endParaRPr lang="en-GB" sz="2000" b="1" dirty="0" smtClean="0">
              <a:solidFill>
                <a:schemeClr val="bg1"/>
              </a:solidFill>
            </a:endParaRPr>
          </a:p>
          <a:p>
            <a:pPr>
              <a:defRPr/>
            </a:pPr>
            <a:r>
              <a:rPr lang="en-GB" sz="2000" b="1" dirty="0" smtClean="0">
                <a:solidFill>
                  <a:schemeClr val="bg1"/>
                </a:solidFill>
              </a:rPr>
              <a:t>If you need help, your request will be dealt with politely and as soon as possible.</a:t>
            </a:r>
            <a:endParaRPr lang="en-GB" sz="2000" b="1" dirty="0">
              <a:solidFill>
                <a:schemeClr val="bg1"/>
              </a:solidFill>
            </a:endParaRPr>
          </a:p>
        </p:txBody>
      </p:sp>
      <p:sp>
        <p:nvSpPr>
          <p:cNvPr id="9" name="Content Placeholder 2"/>
          <p:cNvSpPr txBox="1">
            <a:spLocks/>
          </p:cNvSpPr>
          <p:nvPr/>
        </p:nvSpPr>
        <p:spPr bwMode="auto">
          <a:xfrm>
            <a:off x="3966403" y="1417639"/>
            <a:ext cx="5313520" cy="4776481"/>
          </a:xfrm>
          <a:prstGeom prst="rect">
            <a:avLst/>
          </a:prstGeom>
          <a:solidFill>
            <a:srgbClr val="BE1F6A"/>
          </a:solidFill>
          <a:extLst/>
        </p:spPr>
        <p:txBody>
          <a:bodyPr vert="horz" wrap="square" lIns="91440" tIns="45720" rIns="91440" bIns="45720" numCol="1" rtlCol="0" anchor="t" anchorCtr="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000" b="1" dirty="0" smtClean="0">
                <a:solidFill>
                  <a:schemeClr val="bg1"/>
                </a:solidFill>
              </a:rPr>
              <a:t>I </a:t>
            </a:r>
            <a:r>
              <a:rPr lang="en-GB" sz="2000" b="1" dirty="0">
                <a:solidFill>
                  <a:schemeClr val="bg1"/>
                </a:solidFill>
              </a:rPr>
              <a:t>get the most out of life because the people and organisation </a:t>
            </a:r>
            <a:r>
              <a:rPr lang="en-GB" sz="2000" b="1" dirty="0" smtClean="0">
                <a:solidFill>
                  <a:schemeClr val="bg1"/>
                </a:solidFill>
              </a:rPr>
              <a:t>who support and care for me have </a:t>
            </a:r>
            <a:r>
              <a:rPr lang="en-GB" sz="2000" b="1" dirty="0">
                <a:solidFill>
                  <a:schemeClr val="bg1"/>
                </a:solidFill>
              </a:rPr>
              <a:t>an enabling </a:t>
            </a:r>
            <a:r>
              <a:rPr lang="en-GB" sz="2000" b="1" dirty="0" smtClean="0">
                <a:solidFill>
                  <a:schemeClr val="bg1"/>
                </a:solidFill>
              </a:rPr>
              <a:t>attitude and believe in my potential.</a:t>
            </a:r>
            <a:endParaRPr lang="en-GB" sz="2000" b="1" dirty="0">
              <a:solidFill>
                <a:schemeClr val="bg1"/>
              </a:solidFill>
            </a:endParaRPr>
          </a:p>
          <a:p>
            <a:endParaRPr lang="en-GB" sz="2000" b="1" dirty="0" smtClean="0">
              <a:solidFill>
                <a:schemeClr val="bg1"/>
              </a:solidFill>
            </a:endParaRPr>
          </a:p>
          <a:p>
            <a:pPr>
              <a:defRPr/>
            </a:pPr>
            <a:r>
              <a:rPr lang="en-GB" sz="2000" b="1" dirty="0" smtClean="0">
                <a:solidFill>
                  <a:schemeClr val="bg1"/>
                </a:solidFill>
              </a:rPr>
              <a:t>I </a:t>
            </a:r>
            <a:r>
              <a:rPr lang="en-GB" sz="2000" b="1" dirty="0">
                <a:solidFill>
                  <a:schemeClr val="bg1"/>
                </a:solidFill>
              </a:rPr>
              <a:t>experience warmth, kindness and </a:t>
            </a:r>
            <a:r>
              <a:rPr lang="en-GB" sz="2000" b="1" dirty="0" smtClean="0">
                <a:solidFill>
                  <a:schemeClr val="bg1"/>
                </a:solidFill>
              </a:rPr>
              <a:t>compassion in how I am supported and cared for, </a:t>
            </a:r>
            <a:r>
              <a:rPr lang="en-GB" sz="2000" b="1" dirty="0">
                <a:solidFill>
                  <a:schemeClr val="bg1"/>
                </a:solidFill>
              </a:rPr>
              <a:t>including physical comfort when appropriate for me and the person supporting and caring for me</a:t>
            </a:r>
            <a:r>
              <a:rPr lang="en-GB" sz="2000" b="1" dirty="0" smtClean="0">
                <a:solidFill>
                  <a:schemeClr val="bg1"/>
                </a:solidFill>
              </a:rPr>
              <a:t>.</a:t>
            </a:r>
          </a:p>
          <a:p>
            <a:pPr>
              <a:defRPr/>
            </a:pPr>
            <a:endParaRPr lang="en-GB" sz="2000" b="1" dirty="0" smtClean="0">
              <a:solidFill>
                <a:schemeClr val="bg1"/>
              </a:solidFill>
            </a:endParaRPr>
          </a:p>
          <a:p>
            <a:pPr>
              <a:defRPr/>
            </a:pPr>
            <a:r>
              <a:rPr lang="en-GB" sz="2000" b="1" dirty="0" smtClean="0">
                <a:solidFill>
                  <a:schemeClr val="bg1"/>
                </a:solidFill>
              </a:rPr>
              <a:t>I </a:t>
            </a:r>
            <a:r>
              <a:rPr lang="en-GB" sz="2000" b="1" dirty="0">
                <a:solidFill>
                  <a:schemeClr val="bg1"/>
                </a:solidFill>
              </a:rPr>
              <a:t>experience care and support where all people are respected and </a:t>
            </a:r>
            <a:r>
              <a:rPr lang="en-GB" sz="2000" b="1" dirty="0" smtClean="0">
                <a:solidFill>
                  <a:schemeClr val="bg1"/>
                </a:solidFill>
              </a:rPr>
              <a:t>valued.</a:t>
            </a:r>
            <a:endParaRPr lang="en-GB" sz="2000" b="1" dirty="0">
              <a:solidFill>
                <a:schemeClr val="bg1"/>
              </a:solidFill>
            </a:endParaRPr>
          </a:p>
        </p:txBody>
      </p:sp>
      <p:sp>
        <p:nvSpPr>
          <p:cNvPr id="10" name="Chevron 9"/>
          <p:cNvSpPr/>
          <p:nvPr/>
        </p:nvSpPr>
        <p:spPr>
          <a:xfrm>
            <a:off x="3718224" y="5719987"/>
            <a:ext cx="496358" cy="474133"/>
          </a:xfrm>
          <a:prstGeom prst="chevron">
            <a:avLst>
              <a:gd name="adj" fmla="val 46552"/>
            </a:avLst>
          </a:prstGeom>
          <a:solidFill>
            <a:srgbClr val="232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Oval 10"/>
          <p:cNvSpPr/>
          <p:nvPr/>
        </p:nvSpPr>
        <p:spPr>
          <a:xfrm>
            <a:off x="319206" y="398341"/>
            <a:ext cx="895594" cy="895594"/>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smtClean="0">
                <a:latin typeface="Arial" pitchFamily="34" charset="0"/>
                <a:cs typeface="Arial" pitchFamily="34" charset="0"/>
              </a:rPr>
              <a:t>2</a:t>
            </a:r>
            <a:endParaRPr lang="en-GB" sz="2800" b="1" dirty="0">
              <a:latin typeface="Arial" pitchFamily="34" charset="0"/>
              <a:cs typeface="Arial" pitchFamily="34" charset="0"/>
            </a:endParaRPr>
          </a:p>
        </p:txBody>
      </p:sp>
      <p:grpSp>
        <p:nvGrpSpPr>
          <p:cNvPr id="12" name="Group 11"/>
          <p:cNvGrpSpPr/>
          <p:nvPr/>
        </p:nvGrpSpPr>
        <p:grpSpPr>
          <a:xfrm>
            <a:off x="4783812" y="6354968"/>
            <a:ext cx="3678702" cy="503032"/>
            <a:chOff x="4791017" y="6200451"/>
            <a:chExt cx="3678702" cy="503032"/>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6211" y="6200451"/>
              <a:ext cx="1683508" cy="499872"/>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1017" y="6200451"/>
              <a:ext cx="1918198" cy="503032"/>
            </a:xfrm>
            <a:prstGeom prst="rect">
              <a:avLst/>
            </a:prstGeom>
          </p:spPr>
        </p:pic>
      </p:grpSp>
    </p:spTree>
    <p:extLst>
      <p:ext uri="{BB962C8B-B14F-4D97-AF65-F5344CB8AC3E}">
        <p14:creationId xmlns:p14="http://schemas.microsoft.com/office/powerpoint/2010/main" val="40962098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337732" y="274638"/>
            <a:ext cx="8305031"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b="1" dirty="0" smtClean="0">
                <a:solidFill>
                  <a:srgbClr val="232050"/>
                </a:solidFill>
              </a:rPr>
              <a:t>Outcome focused</a:t>
            </a:r>
            <a:endParaRPr lang="en-GB" b="1" dirty="0">
              <a:solidFill>
                <a:srgbClr val="232050"/>
              </a:solidFill>
            </a:endParaRPr>
          </a:p>
        </p:txBody>
      </p:sp>
      <p:sp>
        <p:nvSpPr>
          <p:cNvPr id="8" name="Content Placeholder 2"/>
          <p:cNvSpPr txBox="1">
            <a:spLocks/>
          </p:cNvSpPr>
          <p:nvPr/>
        </p:nvSpPr>
        <p:spPr bwMode="auto">
          <a:xfrm>
            <a:off x="638396" y="1417638"/>
            <a:ext cx="3328007" cy="4776482"/>
          </a:xfrm>
          <a:prstGeom prst="rect">
            <a:avLst/>
          </a:prstGeom>
          <a:solidFill>
            <a:srgbClr val="232050"/>
          </a:solidFill>
          <a:extLst/>
        </p:spPr>
        <p:txBody>
          <a:bodyPr vert="horz" wrap="square" lIns="91440" tIns="45720" rIns="91440" bIns="45720" numCol="1" rtlCol="0" anchor="t" anchorCtr="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b="1" dirty="0" smtClean="0">
                <a:solidFill>
                  <a:schemeClr val="bg1"/>
                </a:solidFill>
              </a:rPr>
              <a:t>You </a:t>
            </a:r>
            <a:r>
              <a:rPr lang="en-GB" sz="2000" b="1" dirty="0">
                <a:solidFill>
                  <a:schemeClr val="bg1"/>
                </a:solidFill>
              </a:rPr>
              <a:t>have full information on your legal position about your </a:t>
            </a:r>
            <a:r>
              <a:rPr lang="en-GB" sz="2000" b="1" dirty="0" smtClean="0">
                <a:solidFill>
                  <a:schemeClr val="bg1"/>
                </a:solidFill>
              </a:rPr>
              <a:t>occupancy rights </a:t>
            </a:r>
            <a:r>
              <a:rPr lang="en-GB" sz="2000" b="1" dirty="0">
                <a:solidFill>
                  <a:schemeClr val="bg1"/>
                </a:solidFill>
              </a:rPr>
              <a:t>in the care home. You are confident that the home is run in line </a:t>
            </a:r>
            <a:r>
              <a:rPr lang="en-GB" sz="2000" b="1" dirty="0" smtClean="0">
                <a:solidFill>
                  <a:schemeClr val="bg1"/>
                </a:solidFill>
              </a:rPr>
              <a:t>with legal </a:t>
            </a:r>
            <a:r>
              <a:rPr lang="en-GB" sz="2000" b="1" dirty="0">
                <a:solidFill>
                  <a:schemeClr val="bg1"/>
                </a:solidFill>
              </a:rPr>
              <a:t>requirements for health and safety, fire safety and food hygiene</a:t>
            </a:r>
            <a:r>
              <a:rPr lang="en-GB" sz="2000" b="1" dirty="0" smtClean="0">
                <a:solidFill>
                  <a:schemeClr val="bg1"/>
                </a:solidFill>
              </a:rPr>
              <a:t>.</a:t>
            </a:r>
          </a:p>
          <a:p>
            <a:endParaRPr lang="en-GB" sz="2000" b="1" dirty="0">
              <a:solidFill>
                <a:schemeClr val="bg1"/>
              </a:solidFill>
            </a:endParaRPr>
          </a:p>
        </p:txBody>
      </p:sp>
      <p:sp>
        <p:nvSpPr>
          <p:cNvPr id="9" name="Content Placeholder 2"/>
          <p:cNvSpPr txBox="1">
            <a:spLocks/>
          </p:cNvSpPr>
          <p:nvPr/>
        </p:nvSpPr>
        <p:spPr bwMode="auto">
          <a:xfrm>
            <a:off x="3966403" y="1417639"/>
            <a:ext cx="5313520" cy="4776481"/>
          </a:xfrm>
          <a:prstGeom prst="rect">
            <a:avLst/>
          </a:prstGeom>
          <a:solidFill>
            <a:srgbClr val="BE1F6A"/>
          </a:solidFill>
          <a:extLst/>
        </p:spPr>
        <p:txBody>
          <a:bodyPr vert="horz" wrap="square" lIns="91440" tIns="45720" rIns="91440" bIns="45720" numCol="1" rtlCol="0" anchor="t" anchorCtr="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000" b="1" dirty="0" smtClean="0">
                <a:solidFill>
                  <a:schemeClr val="bg1"/>
                </a:solidFill>
              </a:rPr>
              <a:t>I </a:t>
            </a:r>
            <a:r>
              <a:rPr lang="en-GB" sz="2000" b="1" dirty="0">
                <a:solidFill>
                  <a:schemeClr val="bg1"/>
                </a:solidFill>
              </a:rPr>
              <a:t>am accepted and valued whatever my needs, ability, gender, age, faith, mental </a:t>
            </a:r>
            <a:r>
              <a:rPr lang="en-GB" sz="2000" b="1" dirty="0" smtClean="0">
                <a:solidFill>
                  <a:schemeClr val="bg1"/>
                </a:solidFill>
              </a:rPr>
              <a:t>health status</a:t>
            </a:r>
            <a:r>
              <a:rPr lang="en-GB" sz="2000" b="1" dirty="0">
                <a:solidFill>
                  <a:schemeClr val="bg1"/>
                </a:solidFill>
              </a:rPr>
              <a:t>, race, background or sexual orientation</a:t>
            </a:r>
            <a:r>
              <a:rPr lang="en-GB" sz="2000" b="1" dirty="0" smtClean="0">
                <a:solidFill>
                  <a:schemeClr val="bg1"/>
                </a:solidFill>
              </a:rPr>
              <a:t>.</a:t>
            </a:r>
          </a:p>
          <a:p>
            <a:pPr marL="0" indent="0">
              <a:buNone/>
            </a:pPr>
            <a:endParaRPr lang="en-GB" sz="2000" b="1" dirty="0">
              <a:solidFill>
                <a:schemeClr val="bg1"/>
              </a:solidFill>
            </a:endParaRPr>
          </a:p>
          <a:p>
            <a:r>
              <a:rPr lang="en-GB" sz="2000" b="1" dirty="0" smtClean="0">
                <a:solidFill>
                  <a:schemeClr val="bg1"/>
                </a:solidFill>
              </a:rPr>
              <a:t>My </a:t>
            </a:r>
            <a:r>
              <a:rPr lang="en-GB" sz="2000" b="1" dirty="0">
                <a:solidFill>
                  <a:schemeClr val="bg1"/>
                </a:solidFill>
              </a:rPr>
              <a:t>human rights are protected and promoted and I experience no discrimination</a:t>
            </a:r>
            <a:r>
              <a:rPr lang="en-GB" sz="2000" b="1" dirty="0" smtClean="0">
                <a:solidFill>
                  <a:schemeClr val="bg1"/>
                </a:solidFill>
              </a:rPr>
              <a:t>.</a:t>
            </a:r>
          </a:p>
          <a:p>
            <a:pPr marL="0" indent="0">
              <a:buNone/>
            </a:pPr>
            <a:endParaRPr lang="en-GB" sz="2000" b="1" dirty="0">
              <a:solidFill>
                <a:schemeClr val="bg1"/>
              </a:solidFill>
            </a:endParaRPr>
          </a:p>
          <a:p>
            <a:r>
              <a:rPr lang="en-GB" sz="2000" b="1" dirty="0" smtClean="0">
                <a:solidFill>
                  <a:schemeClr val="bg1"/>
                </a:solidFill>
              </a:rPr>
              <a:t>If </a:t>
            </a:r>
            <a:r>
              <a:rPr lang="en-GB" sz="2000" b="1" dirty="0">
                <a:solidFill>
                  <a:schemeClr val="bg1"/>
                </a:solidFill>
              </a:rPr>
              <a:t>my independence, control and choice are restricted, this complies with </a:t>
            </a:r>
            <a:r>
              <a:rPr lang="en-GB" sz="2000" b="1" dirty="0" smtClean="0">
                <a:solidFill>
                  <a:schemeClr val="bg1"/>
                </a:solidFill>
              </a:rPr>
              <a:t>relevant legislation </a:t>
            </a:r>
            <a:r>
              <a:rPr lang="en-GB" sz="2000" b="1" dirty="0">
                <a:solidFill>
                  <a:schemeClr val="bg1"/>
                </a:solidFill>
              </a:rPr>
              <a:t>and any restrictions are justified, kept to a minimum and carried out sensitively</a:t>
            </a:r>
            <a:r>
              <a:rPr lang="en-GB" sz="2000" b="1" dirty="0" smtClean="0">
                <a:solidFill>
                  <a:schemeClr val="bg1"/>
                </a:solidFill>
              </a:rPr>
              <a:t>.</a:t>
            </a:r>
          </a:p>
        </p:txBody>
      </p:sp>
      <p:sp>
        <p:nvSpPr>
          <p:cNvPr id="10" name="Chevron 9"/>
          <p:cNvSpPr/>
          <p:nvPr/>
        </p:nvSpPr>
        <p:spPr>
          <a:xfrm>
            <a:off x="3718224" y="5719987"/>
            <a:ext cx="496358" cy="474133"/>
          </a:xfrm>
          <a:prstGeom prst="chevron">
            <a:avLst>
              <a:gd name="adj" fmla="val 46552"/>
            </a:avLst>
          </a:prstGeom>
          <a:solidFill>
            <a:srgbClr val="232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Oval 10"/>
          <p:cNvSpPr/>
          <p:nvPr/>
        </p:nvSpPr>
        <p:spPr>
          <a:xfrm>
            <a:off x="319206" y="398341"/>
            <a:ext cx="895594" cy="895594"/>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smtClean="0">
                <a:latin typeface="Arial" pitchFamily="34" charset="0"/>
                <a:cs typeface="Arial" pitchFamily="34" charset="0"/>
              </a:rPr>
              <a:t>3</a:t>
            </a:r>
            <a:endParaRPr lang="en-GB" sz="2800" b="1" dirty="0">
              <a:latin typeface="Arial" pitchFamily="34" charset="0"/>
              <a:cs typeface="Arial" pitchFamily="34" charset="0"/>
            </a:endParaRPr>
          </a:p>
        </p:txBody>
      </p:sp>
      <p:grpSp>
        <p:nvGrpSpPr>
          <p:cNvPr id="12" name="Group 11"/>
          <p:cNvGrpSpPr/>
          <p:nvPr/>
        </p:nvGrpSpPr>
        <p:grpSpPr>
          <a:xfrm>
            <a:off x="4783812" y="6354968"/>
            <a:ext cx="3678702" cy="503032"/>
            <a:chOff x="4791017" y="6200451"/>
            <a:chExt cx="3678702" cy="503032"/>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6211" y="6200451"/>
              <a:ext cx="1683508" cy="499872"/>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1017" y="6200451"/>
              <a:ext cx="1918198" cy="503032"/>
            </a:xfrm>
            <a:prstGeom prst="rect">
              <a:avLst/>
            </a:prstGeom>
          </p:spPr>
        </p:pic>
      </p:grpSp>
    </p:spTree>
    <p:extLst>
      <p:ext uri="{BB962C8B-B14F-4D97-AF65-F5344CB8AC3E}">
        <p14:creationId xmlns:p14="http://schemas.microsoft.com/office/powerpoint/2010/main" val="14733857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337732" y="274638"/>
            <a:ext cx="8305031"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b="1" dirty="0" smtClean="0">
                <a:solidFill>
                  <a:srgbClr val="232050"/>
                </a:solidFill>
              </a:rPr>
              <a:t>Outcome focused</a:t>
            </a:r>
            <a:endParaRPr lang="en-GB" b="1" dirty="0">
              <a:solidFill>
                <a:srgbClr val="232050"/>
              </a:solidFill>
            </a:endParaRPr>
          </a:p>
        </p:txBody>
      </p:sp>
      <p:sp>
        <p:nvSpPr>
          <p:cNvPr id="8" name="Content Placeholder 2"/>
          <p:cNvSpPr txBox="1">
            <a:spLocks/>
          </p:cNvSpPr>
          <p:nvPr/>
        </p:nvSpPr>
        <p:spPr bwMode="auto">
          <a:xfrm>
            <a:off x="638396" y="1417638"/>
            <a:ext cx="3328007" cy="4776482"/>
          </a:xfrm>
          <a:prstGeom prst="rect">
            <a:avLst/>
          </a:prstGeom>
          <a:solidFill>
            <a:srgbClr val="232050"/>
          </a:solidFill>
          <a:extLst/>
        </p:spPr>
        <p:txBody>
          <a:bodyPr vert="horz" wrap="square" lIns="91440" tIns="45720" rIns="91440" bIns="45720" numCol="1" rtlCol="0" anchor="t" anchorCtr="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b="1" dirty="0" smtClean="0">
                <a:solidFill>
                  <a:schemeClr val="bg1"/>
                </a:solidFill>
              </a:rPr>
              <a:t>You </a:t>
            </a:r>
            <a:r>
              <a:rPr lang="en-GB" sz="2000" b="1" dirty="0">
                <a:solidFill>
                  <a:schemeClr val="bg1"/>
                </a:solidFill>
              </a:rPr>
              <a:t>can ask for copies of the care home’s policies and procedures.</a:t>
            </a:r>
          </a:p>
          <a:p>
            <a:endParaRPr lang="en-GB" sz="2000" b="1" dirty="0" smtClean="0">
              <a:solidFill>
                <a:schemeClr val="bg1"/>
              </a:solidFill>
            </a:endParaRPr>
          </a:p>
          <a:p>
            <a:r>
              <a:rPr lang="en-GB" sz="2000" b="1" dirty="0" smtClean="0">
                <a:solidFill>
                  <a:schemeClr val="bg1"/>
                </a:solidFill>
              </a:rPr>
              <a:t>You </a:t>
            </a:r>
            <a:r>
              <a:rPr lang="en-GB" sz="2000" b="1" dirty="0">
                <a:solidFill>
                  <a:schemeClr val="bg1"/>
                </a:solidFill>
              </a:rPr>
              <a:t>can ask for confirmation that the home meets with all the </a:t>
            </a:r>
            <a:r>
              <a:rPr lang="en-GB" sz="2000" b="1" dirty="0" smtClean="0">
                <a:solidFill>
                  <a:schemeClr val="bg1"/>
                </a:solidFill>
              </a:rPr>
              <a:t>relevant legislation </a:t>
            </a:r>
            <a:r>
              <a:rPr lang="en-GB" sz="2000" b="1" dirty="0">
                <a:solidFill>
                  <a:schemeClr val="bg1"/>
                </a:solidFill>
              </a:rPr>
              <a:t>and guidance relating to fire, health and safety procedures</a:t>
            </a:r>
            <a:r>
              <a:rPr lang="en-GB" sz="2000" b="1" dirty="0" smtClean="0">
                <a:solidFill>
                  <a:schemeClr val="bg1"/>
                </a:solidFill>
              </a:rPr>
              <a:t>, anti-discriminatory </a:t>
            </a:r>
            <a:r>
              <a:rPr lang="en-GB" sz="2000" b="1" dirty="0">
                <a:solidFill>
                  <a:schemeClr val="bg1"/>
                </a:solidFill>
              </a:rPr>
              <a:t>practice and risk </a:t>
            </a:r>
            <a:r>
              <a:rPr lang="en-GB" sz="2000" b="1" dirty="0" smtClean="0">
                <a:solidFill>
                  <a:schemeClr val="bg1"/>
                </a:solidFill>
              </a:rPr>
              <a:t>management.</a:t>
            </a:r>
            <a:endParaRPr lang="en-GB" sz="2000" b="1" dirty="0">
              <a:solidFill>
                <a:schemeClr val="bg1"/>
              </a:solidFill>
            </a:endParaRPr>
          </a:p>
        </p:txBody>
      </p:sp>
      <p:sp>
        <p:nvSpPr>
          <p:cNvPr id="9" name="Content Placeholder 2"/>
          <p:cNvSpPr txBox="1">
            <a:spLocks/>
          </p:cNvSpPr>
          <p:nvPr/>
        </p:nvSpPr>
        <p:spPr bwMode="auto">
          <a:xfrm>
            <a:off x="3966403" y="1417639"/>
            <a:ext cx="5313520" cy="4776481"/>
          </a:xfrm>
          <a:prstGeom prst="rect">
            <a:avLst/>
          </a:prstGeom>
          <a:solidFill>
            <a:srgbClr val="BE1F6A"/>
          </a:solidFill>
          <a:extLst/>
        </p:spPr>
        <p:txBody>
          <a:bodyPr vert="horz" wrap="square" lIns="91440" tIns="45720" rIns="91440" bIns="45720" numCol="1" rtlCol="0" anchor="t" anchorCtr="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000" b="1" dirty="0" smtClean="0">
                <a:solidFill>
                  <a:schemeClr val="bg1"/>
                </a:solidFill>
              </a:rPr>
              <a:t>I </a:t>
            </a:r>
            <a:r>
              <a:rPr lang="en-GB" sz="2000" b="1" dirty="0">
                <a:solidFill>
                  <a:schemeClr val="bg1"/>
                </a:solidFill>
              </a:rPr>
              <a:t>am empowered and enabled to be as independent and as in control of my life as I </a:t>
            </a:r>
            <a:r>
              <a:rPr lang="en-GB" sz="2000" b="1" dirty="0" smtClean="0">
                <a:solidFill>
                  <a:schemeClr val="bg1"/>
                </a:solidFill>
              </a:rPr>
              <a:t>want and </a:t>
            </a:r>
            <a:r>
              <a:rPr lang="en-GB" sz="2000" b="1" dirty="0">
                <a:solidFill>
                  <a:schemeClr val="bg1"/>
                </a:solidFill>
              </a:rPr>
              <a:t>can be</a:t>
            </a:r>
            <a:r>
              <a:rPr lang="en-GB" sz="2000" b="1" dirty="0" smtClean="0">
                <a:solidFill>
                  <a:schemeClr val="bg1"/>
                </a:solidFill>
              </a:rPr>
              <a:t>.</a:t>
            </a:r>
          </a:p>
          <a:p>
            <a:endParaRPr lang="en-GB" sz="2000" b="1" dirty="0">
              <a:solidFill>
                <a:schemeClr val="bg1"/>
              </a:solidFill>
            </a:endParaRPr>
          </a:p>
          <a:p>
            <a:r>
              <a:rPr lang="en-GB" sz="2000" b="1" dirty="0" smtClean="0">
                <a:solidFill>
                  <a:schemeClr val="bg1"/>
                </a:solidFill>
              </a:rPr>
              <a:t>I </a:t>
            </a:r>
            <a:r>
              <a:rPr lang="en-GB" sz="2000" b="1" dirty="0">
                <a:solidFill>
                  <a:schemeClr val="bg1"/>
                </a:solidFill>
              </a:rPr>
              <a:t>am supported to understand and uphold my </a:t>
            </a:r>
            <a:r>
              <a:rPr lang="en-GB" sz="2000" b="1" dirty="0" smtClean="0">
                <a:solidFill>
                  <a:schemeClr val="bg1"/>
                </a:solidFill>
              </a:rPr>
              <a:t>rights.</a:t>
            </a:r>
          </a:p>
          <a:p>
            <a:endParaRPr lang="en-GB" sz="2000" b="1" dirty="0">
              <a:solidFill>
                <a:schemeClr val="bg1"/>
              </a:solidFill>
            </a:endParaRPr>
          </a:p>
          <a:p>
            <a:r>
              <a:rPr lang="en-GB" sz="2000" b="1" dirty="0" smtClean="0">
                <a:solidFill>
                  <a:schemeClr val="bg1"/>
                </a:solidFill>
              </a:rPr>
              <a:t>My </a:t>
            </a:r>
            <a:r>
              <a:rPr lang="en-GB" sz="2000" b="1" dirty="0">
                <a:solidFill>
                  <a:schemeClr val="bg1"/>
                </a:solidFill>
              </a:rPr>
              <a:t>human rights are central to the organisations that support and care for me</a:t>
            </a:r>
            <a:r>
              <a:rPr lang="en-GB" sz="2000" b="1" dirty="0" smtClean="0">
                <a:solidFill>
                  <a:schemeClr val="bg1"/>
                </a:solidFill>
              </a:rPr>
              <a:t>.</a:t>
            </a:r>
          </a:p>
          <a:p>
            <a:endParaRPr lang="en-GB" sz="2000" b="1" dirty="0">
              <a:solidFill>
                <a:schemeClr val="bg1"/>
              </a:solidFill>
            </a:endParaRPr>
          </a:p>
          <a:p>
            <a:r>
              <a:rPr lang="en-GB" sz="2000" b="1" dirty="0" smtClean="0">
                <a:solidFill>
                  <a:schemeClr val="bg1"/>
                </a:solidFill>
              </a:rPr>
              <a:t>I </a:t>
            </a:r>
            <a:r>
              <a:rPr lang="en-GB" sz="2000" b="1" dirty="0">
                <a:solidFill>
                  <a:schemeClr val="bg1"/>
                </a:solidFill>
              </a:rPr>
              <a:t>receive an apology if things go wrong with my care and support or my human rights </a:t>
            </a:r>
            <a:r>
              <a:rPr lang="en-GB" sz="2000" b="1" dirty="0" smtClean="0">
                <a:solidFill>
                  <a:schemeClr val="bg1"/>
                </a:solidFill>
              </a:rPr>
              <a:t>are not </a:t>
            </a:r>
            <a:r>
              <a:rPr lang="en-GB" sz="2000" b="1" dirty="0">
                <a:solidFill>
                  <a:schemeClr val="bg1"/>
                </a:solidFill>
              </a:rPr>
              <a:t>respected, and the organisation takes responsibility for its actions.</a:t>
            </a:r>
          </a:p>
        </p:txBody>
      </p:sp>
      <p:sp>
        <p:nvSpPr>
          <p:cNvPr id="10" name="Chevron 9"/>
          <p:cNvSpPr/>
          <p:nvPr/>
        </p:nvSpPr>
        <p:spPr>
          <a:xfrm>
            <a:off x="3718224" y="5719987"/>
            <a:ext cx="496358" cy="474133"/>
          </a:xfrm>
          <a:prstGeom prst="chevron">
            <a:avLst>
              <a:gd name="adj" fmla="val 46552"/>
            </a:avLst>
          </a:prstGeom>
          <a:solidFill>
            <a:srgbClr val="232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Oval 10"/>
          <p:cNvSpPr/>
          <p:nvPr/>
        </p:nvSpPr>
        <p:spPr>
          <a:xfrm>
            <a:off x="319206" y="398341"/>
            <a:ext cx="895594" cy="895594"/>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smtClean="0">
                <a:latin typeface="Arial" pitchFamily="34" charset="0"/>
                <a:cs typeface="Arial" pitchFamily="34" charset="0"/>
              </a:rPr>
              <a:t>3</a:t>
            </a:r>
            <a:endParaRPr lang="en-GB" sz="2800" b="1" dirty="0">
              <a:latin typeface="Arial" pitchFamily="34" charset="0"/>
              <a:cs typeface="Arial" pitchFamily="34" charset="0"/>
            </a:endParaRPr>
          </a:p>
        </p:txBody>
      </p:sp>
      <p:grpSp>
        <p:nvGrpSpPr>
          <p:cNvPr id="12" name="Group 11"/>
          <p:cNvGrpSpPr/>
          <p:nvPr/>
        </p:nvGrpSpPr>
        <p:grpSpPr>
          <a:xfrm>
            <a:off x="4783812" y="6354968"/>
            <a:ext cx="3678702" cy="503032"/>
            <a:chOff x="4791017" y="6200451"/>
            <a:chExt cx="3678702" cy="503032"/>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6211" y="6200451"/>
              <a:ext cx="1683508" cy="499872"/>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1017" y="6200451"/>
              <a:ext cx="1918198" cy="503032"/>
            </a:xfrm>
            <a:prstGeom prst="rect">
              <a:avLst/>
            </a:prstGeom>
          </p:spPr>
        </p:pic>
      </p:grpSp>
    </p:spTree>
    <p:extLst>
      <p:ext uri="{BB962C8B-B14F-4D97-AF65-F5344CB8AC3E}">
        <p14:creationId xmlns:p14="http://schemas.microsoft.com/office/powerpoint/2010/main" val="239421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473200" y="274638"/>
            <a:ext cx="816956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b="1" dirty="0" smtClean="0">
                <a:solidFill>
                  <a:srgbClr val="232050"/>
                </a:solidFill>
              </a:rPr>
              <a:t>Decoupled from settings</a:t>
            </a:r>
            <a:endParaRPr lang="en-GB" b="1" dirty="0">
              <a:solidFill>
                <a:srgbClr val="232050"/>
              </a:solidFill>
            </a:endParaRPr>
          </a:p>
        </p:txBody>
      </p:sp>
      <p:sp>
        <p:nvSpPr>
          <p:cNvPr id="5" name="Content Placeholder 2"/>
          <p:cNvSpPr>
            <a:spLocks noGrp="1"/>
          </p:cNvSpPr>
          <p:nvPr>
            <p:ph idx="1"/>
          </p:nvPr>
        </p:nvSpPr>
        <p:spPr>
          <a:xfrm>
            <a:off x="495298" y="1701801"/>
            <a:ext cx="9147465" cy="3979332"/>
          </a:xfrm>
          <a:solidFill>
            <a:srgbClr val="BE1F6A"/>
          </a:solidFill>
        </p:spPr>
        <p:txBody>
          <a:bodyPr>
            <a:noAutofit/>
          </a:bodyPr>
          <a:lstStyle/>
          <a:p>
            <a:pPr>
              <a:spcBef>
                <a:spcPts val="0"/>
              </a:spcBef>
              <a:spcAft>
                <a:spcPts val="1800"/>
              </a:spcAft>
            </a:pPr>
            <a:r>
              <a:rPr lang="en-GB" sz="2400" b="1" dirty="0" smtClean="0">
                <a:solidFill>
                  <a:schemeClr val="bg1"/>
                </a:solidFill>
              </a:rPr>
              <a:t>I </a:t>
            </a:r>
            <a:r>
              <a:rPr lang="en-GB" sz="2400" b="1" dirty="0">
                <a:solidFill>
                  <a:schemeClr val="bg1"/>
                </a:solidFill>
              </a:rPr>
              <a:t>am fully involved in assessing my emotional, psychological, social, and physical needs at an early stage, regularly, and when my needs change</a:t>
            </a:r>
            <a:r>
              <a:rPr lang="en-GB" sz="2400" b="1" dirty="0" smtClean="0">
                <a:solidFill>
                  <a:schemeClr val="bg1"/>
                </a:solidFill>
              </a:rPr>
              <a:t>.</a:t>
            </a:r>
          </a:p>
          <a:p>
            <a:pPr>
              <a:spcBef>
                <a:spcPts val="0"/>
              </a:spcBef>
              <a:spcAft>
                <a:spcPts val="1800"/>
              </a:spcAft>
              <a:defRPr/>
            </a:pPr>
            <a:r>
              <a:rPr lang="en-GB" sz="2400" b="1" dirty="0" smtClean="0">
                <a:solidFill>
                  <a:schemeClr val="bg1"/>
                </a:solidFill>
              </a:rPr>
              <a:t>If </a:t>
            </a:r>
            <a:r>
              <a:rPr lang="en-GB" sz="2400" b="1" dirty="0">
                <a:solidFill>
                  <a:schemeClr val="bg1"/>
                </a:solidFill>
              </a:rPr>
              <a:t>I have a carer, their needs are assessed and support provided. </a:t>
            </a:r>
            <a:endParaRPr lang="en-GB" sz="2400" b="1" dirty="0" smtClean="0">
              <a:solidFill>
                <a:schemeClr val="bg1"/>
              </a:solidFill>
            </a:endParaRPr>
          </a:p>
          <a:p>
            <a:pPr>
              <a:spcBef>
                <a:spcPts val="0"/>
              </a:spcBef>
              <a:spcAft>
                <a:spcPts val="1800"/>
              </a:spcAft>
              <a:defRPr/>
            </a:pPr>
            <a:r>
              <a:rPr lang="en-GB" sz="2400" b="1" dirty="0" smtClean="0">
                <a:solidFill>
                  <a:schemeClr val="bg1"/>
                </a:solidFill>
              </a:rPr>
              <a:t>I </a:t>
            </a:r>
            <a:r>
              <a:rPr lang="en-GB" sz="2400" b="1" dirty="0">
                <a:solidFill>
                  <a:schemeClr val="bg1"/>
                </a:solidFill>
              </a:rPr>
              <a:t>am enabled to live in my own home if I want this and it is </a:t>
            </a:r>
            <a:r>
              <a:rPr lang="en-GB" sz="2400" b="1" dirty="0" smtClean="0">
                <a:solidFill>
                  <a:schemeClr val="bg1"/>
                </a:solidFill>
              </a:rPr>
              <a:t>possible.</a:t>
            </a:r>
          </a:p>
          <a:p>
            <a:pPr>
              <a:spcBef>
                <a:spcPts val="0"/>
              </a:spcBef>
              <a:spcAft>
                <a:spcPts val="1800"/>
              </a:spcAft>
              <a:defRPr/>
            </a:pPr>
            <a:r>
              <a:rPr lang="en-GB" sz="2400" b="1" dirty="0" smtClean="0">
                <a:solidFill>
                  <a:schemeClr val="bg1"/>
                </a:solidFill>
              </a:rPr>
              <a:t>If </a:t>
            </a:r>
            <a:r>
              <a:rPr lang="en-GB" sz="2400" b="1" dirty="0">
                <a:solidFill>
                  <a:schemeClr val="bg1"/>
                </a:solidFill>
              </a:rPr>
              <a:t>I am supported and cared for by a team or more than one organisation, this is well co-ordinated so that I experience consistency and </a:t>
            </a:r>
            <a:r>
              <a:rPr lang="en-GB" sz="2400" b="1" dirty="0" smtClean="0">
                <a:solidFill>
                  <a:schemeClr val="bg1"/>
                </a:solidFill>
              </a:rPr>
              <a:t>continuity.</a:t>
            </a:r>
            <a:endParaRPr lang="en-GB" sz="2400" b="1" dirty="0">
              <a:solidFill>
                <a:schemeClr val="bg1"/>
              </a:solidFill>
            </a:endParaRPr>
          </a:p>
        </p:txBody>
      </p:sp>
      <p:sp>
        <p:nvSpPr>
          <p:cNvPr id="10" name="Oval 9"/>
          <p:cNvSpPr/>
          <p:nvPr/>
        </p:nvSpPr>
        <p:spPr>
          <a:xfrm>
            <a:off x="463139" y="398341"/>
            <a:ext cx="895594" cy="895594"/>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smtClean="0">
                <a:latin typeface="Arial" pitchFamily="34" charset="0"/>
                <a:cs typeface="Arial" pitchFamily="34" charset="0"/>
              </a:rPr>
              <a:t>4</a:t>
            </a:r>
            <a:endParaRPr lang="en-GB" sz="2800" b="1" dirty="0">
              <a:latin typeface="Arial" pitchFamily="34" charset="0"/>
              <a:cs typeface="Arial" pitchFamily="34" charset="0"/>
            </a:endParaRPr>
          </a:p>
        </p:txBody>
      </p:sp>
      <p:grpSp>
        <p:nvGrpSpPr>
          <p:cNvPr id="6" name="Group 5"/>
          <p:cNvGrpSpPr/>
          <p:nvPr/>
        </p:nvGrpSpPr>
        <p:grpSpPr>
          <a:xfrm>
            <a:off x="4791017" y="6200451"/>
            <a:ext cx="3678702" cy="503032"/>
            <a:chOff x="4791017" y="6200451"/>
            <a:chExt cx="3678702" cy="503032"/>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6211" y="6200451"/>
              <a:ext cx="1683508" cy="49987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1017" y="6200451"/>
              <a:ext cx="1918198" cy="503032"/>
            </a:xfrm>
            <a:prstGeom prst="rect">
              <a:avLst/>
            </a:prstGeom>
          </p:spPr>
        </p:pic>
      </p:grpSp>
    </p:spTree>
    <p:extLst>
      <p:ext uri="{BB962C8B-B14F-4D97-AF65-F5344CB8AC3E}">
        <p14:creationId xmlns:p14="http://schemas.microsoft.com/office/powerpoint/2010/main" val="2670335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5300" y="274638"/>
            <a:ext cx="9147464" cy="1143000"/>
          </a:xfrm>
        </p:spPr>
        <p:txBody>
          <a:bodyPr>
            <a:normAutofit/>
          </a:bodyPr>
          <a:lstStyle/>
          <a:p>
            <a:r>
              <a:rPr lang="en-GB" b="1" dirty="0" smtClean="0">
                <a:solidFill>
                  <a:srgbClr val="232050"/>
                </a:solidFill>
              </a:rPr>
              <a:t>Care Inspectorate’s response</a:t>
            </a:r>
            <a:endParaRPr lang="en-GB" b="1" dirty="0">
              <a:solidFill>
                <a:srgbClr val="232050"/>
              </a:solidFill>
            </a:endParaRPr>
          </a:p>
        </p:txBody>
      </p:sp>
      <p:sp>
        <p:nvSpPr>
          <p:cNvPr id="15" name="TextBox 14"/>
          <p:cNvSpPr txBox="1"/>
          <p:nvPr/>
        </p:nvSpPr>
        <p:spPr>
          <a:xfrm>
            <a:off x="666995" y="1959949"/>
            <a:ext cx="2485780" cy="1384995"/>
          </a:xfrm>
          <a:prstGeom prst="rect">
            <a:avLst/>
          </a:prstGeom>
          <a:noFill/>
        </p:spPr>
        <p:txBody>
          <a:bodyPr wrap="square" rtlCol="0">
            <a:spAutoFit/>
          </a:bodyPr>
          <a:lstStyle/>
          <a:p>
            <a:r>
              <a:rPr lang="en-GB" sz="2800" b="1" dirty="0" smtClean="0">
                <a:solidFill>
                  <a:schemeClr val="bg1"/>
                </a:solidFill>
                <a:latin typeface="Arial" pitchFamily="34" charset="0"/>
                <a:cs typeface="Arial" pitchFamily="34" charset="0"/>
              </a:rPr>
              <a:t>Is this a good regulated care service?</a:t>
            </a:r>
            <a:endParaRPr lang="en-GB" sz="2800" b="1" dirty="0">
              <a:solidFill>
                <a:schemeClr val="bg1"/>
              </a:solidFill>
              <a:latin typeface="Arial" pitchFamily="34" charset="0"/>
              <a:cs typeface="Arial" pitchFamily="34" charset="0"/>
            </a:endParaRPr>
          </a:p>
        </p:txBody>
      </p:sp>
      <p:sp>
        <p:nvSpPr>
          <p:cNvPr id="20" name="TextBox 19"/>
          <p:cNvSpPr txBox="1"/>
          <p:nvPr/>
        </p:nvSpPr>
        <p:spPr>
          <a:xfrm>
            <a:off x="565064" y="5725887"/>
            <a:ext cx="2838205" cy="954107"/>
          </a:xfrm>
          <a:prstGeom prst="rect">
            <a:avLst/>
          </a:prstGeom>
          <a:noFill/>
        </p:spPr>
        <p:txBody>
          <a:bodyPr wrap="square" rtlCol="0">
            <a:spAutoFit/>
          </a:bodyPr>
          <a:lstStyle/>
          <a:p>
            <a:r>
              <a:rPr lang="en-GB" sz="2800" dirty="0" smtClean="0">
                <a:solidFill>
                  <a:schemeClr val="bg1"/>
                </a:solidFill>
                <a:latin typeface="Arial" pitchFamily="34" charset="0"/>
                <a:cs typeface="Arial" pitchFamily="34" charset="0"/>
              </a:rPr>
              <a:t>Outcome focused</a:t>
            </a:r>
            <a:endParaRPr lang="en-GB" sz="2800" dirty="0">
              <a:solidFill>
                <a:schemeClr val="bg1"/>
              </a:solidFill>
              <a:latin typeface="Arial" pitchFamily="34" charset="0"/>
              <a:cs typeface="Arial" pitchFamily="34" charset="0"/>
            </a:endParaRPr>
          </a:p>
        </p:txBody>
      </p:sp>
      <p:sp>
        <p:nvSpPr>
          <p:cNvPr id="9" name="Rectangle 8"/>
          <p:cNvSpPr/>
          <p:nvPr/>
        </p:nvSpPr>
        <p:spPr>
          <a:xfrm>
            <a:off x="910935" y="1554792"/>
            <a:ext cx="8200535" cy="895594"/>
          </a:xfrm>
          <a:prstGeom prst="rect">
            <a:avLst/>
          </a:prstGeom>
          <a:solidFill>
            <a:srgbClr val="232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463139" y="1554791"/>
            <a:ext cx="895594" cy="895594"/>
          </a:xfrm>
          <a:prstGeom prst="ellipse">
            <a:avLst/>
          </a:prstGeom>
          <a:solidFill>
            <a:srgbClr val="BE1F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smtClean="0">
                <a:latin typeface="Arial" pitchFamily="34" charset="0"/>
                <a:cs typeface="Arial" pitchFamily="34" charset="0"/>
              </a:rPr>
              <a:t>1</a:t>
            </a:r>
            <a:endParaRPr lang="en-GB" sz="2800" b="1" dirty="0">
              <a:latin typeface="Arial" pitchFamily="34" charset="0"/>
              <a:cs typeface="Arial" pitchFamily="34" charset="0"/>
            </a:endParaRPr>
          </a:p>
        </p:txBody>
      </p:sp>
      <p:sp>
        <p:nvSpPr>
          <p:cNvPr id="18" name="TextBox 17"/>
          <p:cNvSpPr txBox="1"/>
          <p:nvPr/>
        </p:nvSpPr>
        <p:spPr>
          <a:xfrm>
            <a:off x="1583506" y="1705407"/>
            <a:ext cx="7241179" cy="523220"/>
          </a:xfrm>
          <a:prstGeom prst="rect">
            <a:avLst/>
          </a:prstGeom>
          <a:noFill/>
        </p:spPr>
        <p:txBody>
          <a:bodyPr wrap="square" rtlCol="0">
            <a:spAutoFit/>
          </a:bodyPr>
          <a:lstStyle/>
          <a:p>
            <a:r>
              <a:rPr lang="en-GB" sz="2800" b="1" dirty="0" smtClean="0">
                <a:solidFill>
                  <a:schemeClr val="bg1"/>
                </a:solidFill>
                <a:latin typeface="Arial" pitchFamily="34" charset="0"/>
                <a:cs typeface="Arial" pitchFamily="34" charset="0"/>
              </a:rPr>
              <a:t>No big bang approach</a:t>
            </a:r>
            <a:endParaRPr lang="en-GB" sz="2800" b="1" dirty="0">
              <a:solidFill>
                <a:schemeClr val="bg1"/>
              </a:solidFill>
              <a:latin typeface="Arial" pitchFamily="34" charset="0"/>
              <a:cs typeface="Arial" pitchFamily="34" charset="0"/>
            </a:endParaRPr>
          </a:p>
        </p:txBody>
      </p:sp>
      <p:sp>
        <p:nvSpPr>
          <p:cNvPr id="11" name="Rectangle 10"/>
          <p:cNvSpPr/>
          <p:nvPr/>
        </p:nvSpPr>
        <p:spPr>
          <a:xfrm>
            <a:off x="914435" y="2657175"/>
            <a:ext cx="8200535" cy="895594"/>
          </a:xfrm>
          <a:prstGeom prst="rect">
            <a:avLst/>
          </a:prstGeom>
          <a:solidFill>
            <a:srgbClr val="232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466639" y="2657174"/>
            <a:ext cx="895594" cy="895594"/>
          </a:xfrm>
          <a:prstGeom prst="ellipse">
            <a:avLst/>
          </a:prstGeom>
          <a:solidFill>
            <a:srgbClr val="BE1F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smtClean="0">
                <a:latin typeface="Arial" pitchFamily="34" charset="0"/>
                <a:cs typeface="Arial" pitchFamily="34" charset="0"/>
              </a:rPr>
              <a:t>2</a:t>
            </a:r>
            <a:endParaRPr lang="en-GB" sz="2800" b="1" dirty="0">
              <a:latin typeface="Arial" pitchFamily="34" charset="0"/>
              <a:cs typeface="Arial" pitchFamily="34" charset="0"/>
            </a:endParaRPr>
          </a:p>
        </p:txBody>
      </p:sp>
      <p:sp>
        <p:nvSpPr>
          <p:cNvPr id="16" name="TextBox 15"/>
          <p:cNvSpPr txBox="1"/>
          <p:nvPr/>
        </p:nvSpPr>
        <p:spPr>
          <a:xfrm>
            <a:off x="1583506" y="2821724"/>
            <a:ext cx="7241179" cy="523220"/>
          </a:xfrm>
          <a:prstGeom prst="rect">
            <a:avLst/>
          </a:prstGeom>
          <a:noFill/>
        </p:spPr>
        <p:txBody>
          <a:bodyPr wrap="square" rtlCol="0">
            <a:spAutoFit/>
          </a:bodyPr>
          <a:lstStyle/>
          <a:p>
            <a:r>
              <a:rPr lang="en-GB" sz="2800" b="1" dirty="0" smtClean="0">
                <a:solidFill>
                  <a:schemeClr val="bg1"/>
                </a:solidFill>
                <a:latin typeface="Arial" pitchFamily="34" charset="0"/>
                <a:cs typeface="Arial" pitchFamily="34" charset="0"/>
              </a:rPr>
              <a:t>We will set out our expectations clearly</a:t>
            </a:r>
            <a:endParaRPr lang="en-GB" sz="2800" b="1" dirty="0">
              <a:solidFill>
                <a:schemeClr val="bg1"/>
              </a:solidFill>
              <a:latin typeface="Arial" pitchFamily="34" charset="0"/>
              <a:cs typeface="Arial" pitchFamily="34" charset="0"/>
            </a:endParaRPr>
          </a:p>
        </p:txBody>
      </p:sp>
      <p:sp>
        <p:nvSpPr>
          <p:cNvPr id="17" name="Rectangle 16"/>
          <p:cNvSpPr/>
          <p:nvPr/>
        </p:nvSpPr>
        <p:spPr>
          <a:xfrm>
            <a:off x="914435" y="3745721"/>
            <a:ext cx="8200535" cy="895594"/>
          </a:xfrm>
          <a:prstGeom prst="rect">
            <a:avLst/>
          </a:prstGeom>
          <a:solidFill>
            <a:srgbClr val="232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466639" y="3745720"/>
            <a:ext cx="895594" cy="895594"/>
          </a:xfrm>
          <a:prstGeom prst="ellipse">
            <a:avLst/>
          </a:prstGeom>
          <a:solidFill>
            <a:srgbClr val="BE1F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smtClean="0">
                <a:latin typeface="Arial" pitchFamily="34" charset="0"/>
                <a:cs typeface="Arial" pitchFamily="34" charset="0"/>
              </a:rPr>
              <a:t>3</a:t>
            </a:r>
            <a:endParaRPr lang="en-GB" sz="2800" b="1" dirty="0">
              <a:latin typeface="Arial" pitchFamily="34" charset="0"/>
              <a:cs typeface="Arial" pitchFamily="34" charset="0"/>
            </a:endParaRPr>
          </a:p>
        </p:txBody>
      </p:sp>
      <p:sp>
        <p:nvSpPr>
          <p:cNvPr id="21" name="TextBox 20"/>
          <p:cNvSpPr txBox="1"/>
          <p:nvPr/>
        </p:nvSpPr>
        <p:spPr>
          <a:xfrm>
            <a:off x="1561736" y="3745721"/>
            <a:ext cx="7357294" cy="954107"/>
          </a:xfrm>
          <a:prstGeom prst="rect">
            <a:avLst/>
          </a:prstGeom>
          <a:noFill/>
        </p:spPr>
        <p:txBody>
          <a:bodyPr wrap="square" rtlCol="0">
            <a:spAutoFit/>
          </a:bodyPr>
          <a:lstStyle/>
          <a:p>
            <a:r>
              <a:rPr lang="en-GB" sz="2800" b="1" dirty="0" smtClean="0">
                <a:solidFill>
                  <a:schemeClr val="bg1"/>
                </a:solidFill>
                <a:latin typeface="Arial" pitchFamily="34" charset="0"/>
                <a:cs typeface="Arial" pitchFamily="34" charset="0"/>
              </a:rPr>
              <a:t>New model of inspections from April 2018 - gradually </a:t>
            </a:r>
            <a:endParaRPr lang="en-GB" sz="2800" b="1" dirty="0">
              <a:solidFill>
                <a:schemeClr val="bg1"/>
              </a:solidFill>
              <a:latin typeface="Arial" pitchFamily="34" charset="0"/>
              <a:cs typeface="Arial" pitchFamily="34" charset="0"/>
            </a:endParaRPr>
          </a:p>
        </p:txBody>
      </p:sp>
      <p:sp>
        <p:nvSpPr>
          <p:cNvPr id="22" name="Rectangle 21"/>
          <p:cNvSpPr/>
          <p:nvPr/>
        </p:nvSpPr>
        <p:spPr>
          <a:xfrm>
            <a:off x="921693" y="4797903"/>
            <a:ext cx="8200535" cy="895594"/>
          </a:xfrm>
          <a:prstGeom prst="rect">
            <a:avLst/>
          </a:prstGeom>
          <a:solidFill>
            <a:srgbClr val="232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473897" y="4797902"/>
            <a:ext cx="895594" cy="895594"/>
          </a:xfrm>
          <a:prstGeom prst="ellipse">
            <a:avLst/>
          </a:prstGeom>
          <a:solidFill>
            <a:srgbClr val="BE1F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smtClean="0">
                <a:latin typeface="Arial" pitchFamily="34" charset="0"/>
                <a:cs typeface="Arial" pitchFamily="34" charset="0"/>
              </a:rPr>
              <a:t>4</a:t>
            </a:r>
            <a:endParaRPr lang="en-GB" sz="2800" b="1" dirty="0">
              <a:latin typeface="Arial" pitchFamily="34" charset="0"/>
              <a:cs typeface="Arial" pitchFamily="34" charset="0"/>
            </a:endParaRPr>
          </a:p>
        </p:txBody>
      </p:sp>
      <p:sp>
        <p:nvSpPr>
          <p:cNvPr id="24" name="TextBox 23"/>
          <p:cNvSpPr txBox="1"/>
          <p:nvPr/>
        </p:nvSpPr>
        <p:spPr>
          <a:xfrm>
            <a:off x="1583506" y="4984089"/>
            <a:ext cx="7357294" cy="523220"/>
          </a:xfrm>
          <a:prstGeom prst="rect">
            <a:avLst/>
          </a:prstGeom>
          <a:noFill/>
        </p:spPr>
        <p:txBody>
          <a:bodyPr wrap="square" rtlCol="0">
            <a:spAutoFit/>
          </a:bodyPr>
          <a:lstStyle/>
          <a:p>
            <a:r>
              <a:rPr lang="en-GB" sz="2800" b="1" dirty="0" smtClean="0">
                <a:solidFill>
                  <a:schemeClr val="bg1"/>
                </a:solidFill>
                <a:latin typeface="Arial" pitchFamily="34" charset="0"/>
                <a:cs typeface="Arial" pitchFamily="34" charset="0"/>
              </a:rPr>
              <a:t>Scrutiny of strategic commissioning</a:t>
            </a:r>
            <a:endParaRPr lang="en-GB" sz="2800" b="1" dirty="0">
              <a:solidFill>
                <a:schemeClr val="bg1"/>
              </a:solidFill>
              <a:latin typeface="Arial" pitchFamily="34" charset="0"/>
              <a:cs typeface="Arial" pitchFamily="34" charset="0"/>
            </a:endParaRPr>
          </a:p>
        </p:txBody>
      </p:sp>
      <p:grpSp>
        <p:nvGrpSpPr>
          <p:cNvPr id="25" name="Group 24"/>
          <p:cNvGrpSpPr/>
          <p:nvPr/>
        </p:nvGrpSpPr>
        <p:grpSpPr>
          <a:xfrm>
            <a:off x="4791017" y="6200451"/>
            <a:ext cx="3678702" cy="503032"/>
            <a:chOff x="4791017" y="6200451"/>
            <a:chExt cx="3678702" cy="503032"/>
          </a:xfrm>
        </p:grpSpPr>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6211" y="6200451"/>
              <a:ext cx="1683508" cy="499872"/>
            </a:xfrm>
            <a:prstGeom prst="rect">
              <a:avLst/>
            </a:prstGeom>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1017" y="6200451"/>
              <a:ext cx="1918198" cy="503032"/>
            </a:xfrm>
            <a:prstGeom prst="rect">
              <a:avLst/>
            </a:prstGeom>
          </p:spPr>
        </p:pic>
      </p:grpSp>
    </p:spTree>
    <p:extLst>
      <p:ext uri="{BB962C8B-B14F-4D97-AF65-F5344CB8AC3E}">
        <p14:creationId xmlns:p14="http://schemas.microsoft.com/office/powerpoint/2010/main" val="35419322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07740" y="265517"/>
            <a:ext cx="8403854" cy="895594"/>
          </a:xfrm>
          <a:prstGeom prst="rect">
            <a:avLst/>
          </a:prstGeom>
          <a:solidFill>
            <a:srgbClr val="232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259943" y="265517"/>
            <a:ext cx="895594" cy="895594"/>
          </a:xfrm>
          <a:prstGeom prst="ellipse">
            <a:avLst/>
          </a:prstGeom>
          <a:solidFill>
            <a:srgbClr val="BE1F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1" dirty="0">
              <a:latin typeface="Arial" pitchFamily="34" charset="0"/>
              <a:cs typeface="Arial" pitchFamily="34" charset="0"/>
            </a:endParaRPr>
          </a:p>
        </p:txBody>
      </p:sp>
      <p:sp>
        <p:nvSpPr>
          <p:cNvPr id="18" name="TextBox 17"/>
          <p:cNvSpPr txBox="1"/>
          <p:nvPr/>
        </p:nvSpPr>
        <p:spPr>
          <a:xfrm>
            <a:off x="1248233" y="602321"/>
            <a:ext cx="7852228" cy="523220"/>
          </a:xfrm>
          <a:prstGeom prst="rect">
            <a:avLst/>
          </a:prstGeom>
          <a:noFill/>
        </p:spPr>
        <p:txBody>
          <a:bodyPr wrap="square" rtlCol="0">
            <a:spAutoFit/>
          </a:bodyPr>
          <a:lstStyle/>
          <a:p>
            <a:r>
              <a:rPr lang="en-GB" sz="2800" b="1" dirty="0">
                <a:solidFill>
                  <a:schemeClr val="bg1"/>
                </a:solidFill>
                <a:latin typeface="Arial" pitchFamily="34" charset="0"/>
                <a:cs typeface="Arial" pitchFamily="34" charset="0"/>
              </a:rPr>
              <a:t>New </a:t>
            </a:r>
            <a:r>
              <a:rPr lang="en-GB" sz="2800" b="1" dirty="0" smtClean="0">
                <a:solidFill>
                  <a:schemeClr val="bg1"/>
                </a:solidFill>
                <a:latin typeface="Arial" pitchFamily="34" charset="0"/>
                <a:cs typeface="Arial" pitchFamily="34" charset="0"/>
              </a:rPr>
              <a:t>inspections model - April 2018 onwards </a:t>
            </a:r>
            <a:endParaRPr lang="en-GB" sz="2800" b="1" dirty="0">
              <a:solidFill>
                <a:schemeClr val="bg1"/>
              </a:solidFill>
              <a:latin typeface="Arial" pitchFamily="34" charset="0"/>
              <a:cs typeface="Arial" pitchFamily="34" charset="0"/>
            </a:endParaRPr>
          </a:p>
        </p:txBody>
      </p:sp>
      <p:sp>
        <p:nvSpPr>
          <p:cNvPr id="11" name="Rectangle 10"/>
          <p:cNvSpPr/>
          <p:nvPr/>
        </p:nvSpPr>
        <p:spPr>
          <a:xfrm>
            <a:off x="730167" y="1379466"/>
            <a:ext cx="8381427" cy="895594"/>
          </a:xfrm>
          <a:prstGeom prst="rect">
            <a:avLst/>
          </a:prstGeom>
          <a:solidFill>
            <a:srgbClr val="BE1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1717435" y="1723823"/>
            <a:ext cx="8404395" cy="400110"/>
          </a:xfrm>
          <a:prstGeom prst="rect">
            <a:avLst/>
          </a:prstGeom>
          <a:noFill/>
        </p:spPr>
        <p:txBody>
          <a:bodyPr wrap="square" rtlCol="0">
            <a:spAutoFit/>
          </a:bodyPr>
          <a:lstStyle/>
          <a:p>
            <a:r>
              <a:rPr lang="en-GB" sz="2000" b="1" dirty="0" smtClean="0">
                <a:solidFill>
                  <a:schemeClr val="bg1"/>
                </a:solidFill>
                <a:latin typeface="Arial" pitchFamily="34" charset="0"/>
                <a:cs typeface="Arial" pitchFamily="34" charset="0"/>
              </a:rPr>
              <a:t> Quality indicators with Self Evaluation at core</a:t>
            </a:r>
            <a:endParaRPr lang="en-GB" sz="2000" b="1" dirty="0">
              <a:solidFill>
                <a:schemeClr val="bg1"/>
              </a:solidFill>
              <a:latin typeface="Arial" pitchFamily="34" charset="0"/>
              <a:cs typeface="Arial" pitchFamily="34" charset="0"/>
            </a:endParaRPr>
          </a:p>
        </p:txBody>
      </p:sp>
      <p:sp>
        <p:nvSpPr>
          <p:cNvPr id="17" name="Rectangle 16"/>
          <p:cNvSpPr/>
          <p:nvPr/>
        </p:nvSpPr>
        <p:spPr>
          <a:xfrm>
            <a:off x="669572" y="2425853"/>
            <a:ext cx="8430889" cy="895594"/>
          </a:xfrm>
          <a:prstGeom prst="rect">
            <a:avLst/>
          </a:prstGeom>
          <a:solidFill>
            <a:srgbClr val="BE1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2673217" y="2715145"/>
            <a:ext cx="7998179" cy="830997"/>
          </a:xfrm>
          <a:prstGeom prst="rect">
            <a:avLst/>
          </a:prstGeom>
          <a:noFill/>
        </p:spPr>
        <p:txBody>
          <a:bodyPr wrap="square" rtlCol="0">
            <a:spAutoFit/>
          </a:bodyPr>
          <a:lstStyle/>
          <a:p>
            <a:r>
              <a:rPr lang="en-GB" sz="2000" b="1" dirty="0" smtClean="0">
                <a:solidFill>
                  <a:schemeClr val="bg1"/>
                </a:solidFill>
                <a:latin typeface="Arial" pitchFamily="34" charset="0"/>
                <a:cs typeface="Arial" pitchFamily="34" charset="0"/>
              </a:rPr>
              <a:t>May </a:t>
            </a:r>
            <a:r>
              <a:rPr lang="en-GB" sz="2000" b="1" dirty="0">
                <a:solidFill>
                  <a:schemeClr val="bg1"/>
                </a:solidFill>
                <a:latin typeface="Arial" pitchFamily="34" charset="0"/>
                <a:cs typeface="Arial" pitchFamily="34" charset="0"/>
              </a:rPr>
              <a:t>well change themes / grades</a:t>
            </a:r>
          </a:p>
          <a:p>
            <a:endParaRPr lang="en-GB" sz="2800" b="1" dirty="0">
              <a:solidFill>
                <a:schemeClr val="bg1"/>
              </a:solidFill>
              <a:latin typeface="Arial" pitchFamily="34" charset="0"/>
              <a:cs typeface="Arial" pitchFamily="34" charset="0"/>
            </a:endParaRPr>
          </a:p>
        </p:txBody>
      </p:sp>
      <p:sp>
        <p:nvSpPr>
          <p:cNvPr id="22" name="Rectangle 21"/>
          <p:cNvSpPr/>
          <p:nvPr/>
        </p:nvSpPr>
        <p:spPr>
          <a:xfrm>
            <a:off x="662134" y="3472240"/>
            <a:ext cx="8438327" cy="895594"/>
          </a:xfrm>
          <a:prstGeom prst="rect">
            <a:avLst/>
          </a:prstGeom>
          <a:solidFill>
            <a:srgbClr val="BE1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1909658" y="3712085"/>
            <a:ext cx="8019950" cy="400110"/>
          </a:xfrm>
          <a:prstGeom prst="rect">
            <a:avLst/>
          </a:prstGeom>
          <a:noFill/>
        </p:spPr>
        <p:txBody>
          <a:bodyPr wrap="square" rtlCol="0">
            <a:spAutoFit/>
          </a:bodyPr>
          <a:lstStyle/>
          <a:p>
            <a:r>
              <a:rPr lang="en-GB" sz="2000" b="1" dirty="0">
                <a:solidFill>
                  <a:schemeClr val="bg1"/>
                </a:solidFill>
                <a:latin typeface="Arial" pitchFamily="34" charset="0"/>
                <a:cs typeface="Arial" pitchFamily="34" charset="0"/>
              </a:rPr>
              <a:t>Proportionate, intelligence-led, risk-based</a:t>
            </a:r>
          </a:p>
        </p:txBody>
      </p:sp>
      <p:sp>
        <p:nvSpPr>
          <p:cNvPr id="27" name="TextBox 26"/>
          <p:cNvSpPr txBox="1"/>
          <p:nvPr/>
        </p:nvSpPr>
        <p:spPr>
          <a:xfrm>
            <a:off x="412861" y="5729662"/>
            <a:ext cx="8019950" cy="523220"/>
          </a:xfrm>
          <a:prstGeom prst="rect">
            <a:avLst/>
          </a:prstGeom>
          <a:noFill/>
        </p:spPr>
        <p:txBody>
          <a:bodyPr wrap="square" rtlCol="0">
            <a:spAutoFit/>
          </a:bodyPr>
          <a:lstStyle/>
          <a:p>
            <a:r>
              <a:rPr lang="en-GB" sz="2800" b="1" dirty="0" smtClean="0">
                <a:solidFill>
                  <a:schemeClr val="bg1"/>
                </a:solidFill>
                <a:latin typeface="Arial" pitchFamily="34" charset="0"/>
                <a:cs typeface="Arial" pitchFamily="34" charset="0"/>
              </a:rPr>
              <a:t>Commitment to work together during 2018</a:t>
            </a:r>
            <a:endParaRPr lang="en-GB" sz="2800" b="1" dirty="0">
              <a:solidFill>
                <a:schemeClr val="bg1"/>
              </a:solidFill>
              <a:latin typeface="Arial" pitchFamily="34" charset="0"/>
              <a:cs typeface="Arial" pitchFamily="34" charset="0"/>
            </a:endParaRPr>
          </a:p>
        </p:txBody>
      </p:sp>
      <p:sp>
        <p:nvSpPr>
          <p:cNvPr id="32" name="Rectangle 31"/>
          <p:cNvSpPr/>
          <p:nvPr/>
        </p:nvSpPr>
        <p:spPr>
          <a:xfrm>
            <a:off x="662133" y="4533777"/>
            <a:ext cx="8438327" cy="895594"/>
          </a:xfrm>
          <a:prstGeom prst="rect">
            <a:avLst/>
          </a:prstGeom>
          <a:solidFill>
            <a:srgbClr val="BE1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p:cNvSpPr txBox="1"/>
          <p:nvPr/>
        </p:nvSpPr>
        <p:spPr>
          <a:xfrm>
            <a:off x="1248233" y="4614170"/>
            <a:ext cx="8411833" cy="707886"/>
          </a:xfrm>
          <a:prstGeom prst="rect">
            <a:avLst/>
          </a:prstGeom>
          <a:noFill/>
        </p:spPr>
        <p:txBody>
          <a:bodyPr wrap="square" rtlCol="0">
            <a:spAutoFit/>
          </a:bodyPr>
          <a:lstStyle/>
          <a:p>
            <a:r>
              <a:rPr lang="en-GB" sz="2000" b="1" dirty="0" smtClean="0">
                <a:solidFill>
                  <a:schemeClr val="bg1"/>
                </a:solidFill>
                <a:latin typeface="Arial" pitchFamily="34" charset="0"/>
                <a:cs typeface="Arial" pitchFamily="34" charset="0"/>
              </a:rPr>
              <a:t>Recognise that care services are not being asked to meet all standards alone</a:t>
            </a:r>
            <a:endParaRPr lang="en-GB" sz="2000" b="1" dirty="0">
              <a:solidFill>
                <a:schemeClr val="bg1"/>
              </a:solidFill>
              <a:latin typeface="Arial" pitchFamily="34" charset="0"/>
              <a:cs typeface="Arial" pitchFamily="34" charset="0"/>
            </a:endParaRPr>
          </a:p>
        </p:txBody>
      </p:sp>
      <p:grpSp>
        <p:nvGrpSpPr>
          <p:cNvPr id="15" name="Group 14"/>
          <p:cNvGrpSpPr/>
          <p:nvPr/>
        </p:nvGrpSpPr>
        <p:grpSpPr>
          <a:xfrm>
            <a:off x="4754109" y="6354398"/>
            <a:ext cx="3678702" cy="450601"/>
            <a:chOff x="4791017" y="6200451"/>
            <a:chExt cx="3678702" cy="503032"/>
          </a:xfrm>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6211" y="6200451"/>
              <a:ext cx="1683508" cy="499872"/>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1017" y="6200451"/>
              <a:ext cx="1918198" cy="503032"/>
            </a:xfrm>
            <a:prstGeom prst="rect">
              <a:avLst/>
            </a:prstGeom>
          </p:spPr>
        </p:pic>
      </p:grpSp>
      <p:sp>
        <p:nvSpPr>
          <p:cNvPr id="23" name="Rectangle 22"/>
          <p:cNvSpPr/>
          <p:nvPr/>
        </p:nvSpPr>
        <p:spPr>
          <a:xfrm>
            <a:off x="662132" y="5483326"/>
            <a:ext cx="8438328" cy="895594"/>
          </a:xfrm>
          <a:prstGeom prst="rect">
            <a:avLst/>
          </a:prstGeom>
          <a:solidFill>
            <a:srgbClr val="BE1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latin typeface="Arial" pitchFamily="34" charset="0"/>
                <a:cs typeface="Arial" pitchFamily="34" charset="0"/>
              </a:rPr>
              <a:t>Commitment to work together during 2018</a:t>
            </a:r>
          </a:p>
        </p:txBody>
      </p:sp>
    </p:spTree>
    <p:extLst>
      <p:ext uri="{BB962C8B-B14F-4D97-AF65-F5344CB8AC3E}">
        <p14:creationId xmlns:p14="http://schemas.microsoft.com/office/powerpoint/2010/main" val="30312030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okashar\AppData\Local\Microsoft\Windows\Temporary Internet Files\Content.IE5\2H0GCU1M\lent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930" y="1417638"/>
            <a:ext cx="7033231" cy="48691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95300" y="274638"/>
            <a:ext cx="9022187" cy="1143000"/>
          </a:xfrm>
        </p:spPr>
        <p:txBody>
          <a:bodyPr/>
          <a:lstStyle/>
          <a:p>
            <a:pPr algn="l"/>
            <a:r>
              <a:rPr lang="en-GB" b="1" dirty="0" smtClean="0"/>
              <a:t>From compliance…</a:t>
            </a:r>
            <a:endParaRPr lang="en-GB" b="1" dirty="0"/>
          </a:p>
        </p:txBody>
      </p:sp>
      <p:grpSp>
        <p:nvGrpSpPr>
          <p:cNvPr id="4" name="Group 3"/>
          <p:cNvGrpSpPr/>
          <p:nvPr/>
        </p:nvGrpSpPr>
        <p:grpSpPr>
          <a:xfrm>
            <a:off x="4409545" y="6286798"/>
            <a:ext cx="3678702" cy="503032"/>
            <a:chOff x="4791017" y="6200451"/>
            <a:chExt cx="3678702" cy="503032"/>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6211" y="6200451"/>
              <a:ext cx="1683508" cy="49987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1017" y="6200451"/>
              <a:ext cx="1918198" cy="503032"/>
            </a:xfrm>
            <a:prstGeom prst="rect">
              <a:avLst/>
            </a:prstGeom>
          </p:spPr>
        </p:pic>
      </p:grpSp>
    </p:spTree>
    <p:extLst>
      <p:ext uri="{BB962C8B-B14F-4D97-AF65-F5344CB8AC3E}">
        <p14:creationId xmlns:p14="http://schemas.microsoft.com/office/powerpoint/2010/main" val="32078853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5300" y="274638"/>
            <a:ext cx="9147464" cy="1143000"/>
          </a:xfrm>
        </p:spPr>
        <p:txBody>
          <a:bodyPr>
            <a:normAutofit fontScale="90000"/>
          </a:bodyPr>
          <a:lstStyle/>
          <a:p>
            <a:r>
              <a:rPr lang="en-GB" b="1" dirty="0" smtClean="0">
                <a:solidFill>
                  <a:srgbClr val="232050"/>
                </a:solidFill>
              </a:rPr>
              <a:t>Healthcare Improvement Scotland’s response</a:t>
            </a:r>
            <a:endParaRPr lang="en-GB" b="1" dirty="0">
              <a:solidFill>
                <a:srgbClr val="232050"/>
              </a:solidFill>
            </a:endParaRPr>
          </a:p>
        </p:txBody>
      </p:sp>
      <p:sp>
        <p:nvSpPr>
          <p:cNvPr id="15" name="TextBox 14"/>
          <p:cNvSpPr txBox="1"/>
          <p:nvPr/>
        </p:nvSpPr>
        <p:spPr>
          <a:xfrm>
            <a:off x="666995" y="1959949"/>
            <a:ext cx="2485780" cy="1384995"/>
          </a:xfrm>
          <a:prstGeom prst="rect">
            <a:avLst/>
          </a:prstGeom>
          <a:noFill/>
        </p:spPr>
        <p:txBody>
          <a:bodyPr wrap="square" rtlCol="0">
            <a:spAutoFit/>
          </a:bodyPr>
          <a:lstStyle/>
          <a:p>
            <a:r>
              <a:rPr lang="en-GB" sz="2800" b="1" dirty="0" smtClean="0">
                <a:solidFill>
                  <a:schemeClr val="bg1"/>
                </a:solidFill>
                <a:latin typeface="Arial" pitchFamily="34" charset="0"/>
                <a:cs typeface="Arial" pitchFamily="34" charset="0"/>
              </a:rPr>
              <a:t>Is this a good regulated care service?</a:t>
            </a:r>
            <a:endParaRPr lang="en-GB" sz="2800" b="1" dirty="0">
              <a:solidFill>
                <a:schemeClr val="bg1"/>
              </a:solidFill>
              <a:latin typeface="Arial" pitchFamily="34" charset="0"/>
              <a:cs typeface="Arial" pitchFamily="34" charset="0"/>
            </a:endParaRPr>
          </a:p>
        </p:txBody>
      </p:sp>
      <p:sp>
        <p:nvSpPr>
          <p:cNvPr id="20" name="TextBox 19"/>
          <p:cNvSpPr txBox="1"/>
          <p:nvPr/>
        </p:nvSpPr>
        <p:spPr>
          <a:xfrm>
            <a:off x="565064" y="5725887"/>
            <a:ext cx="2838205" cy="954107"/>
          </a:xfrm>
          <a:prstGeom prst="rect">
            <a:avLst/>
          </a:prstGeom>
          <a:noFill/>
        </p:spPr>
        <p:txBody>
          <a:bodyPr wrap="square" rtlCol="0">
            <a:spAutoFit/>
          </a:bodyPr>
          <a:lstStyle/>
          <a:p>
            <a:r>
              <a:rPr lang="en-GB" sz="2800" dirty="0" smtClean="0">
                <a:solidFill>
                  <a:schemeClr val="bg1"/>
                </a:solidFill>
                <a:latin typeface="Arial" pitchFamily="34" charset="0"/>
                <a:cs typeface="Arial" pitchFamily="34" charset="0"/>
              </a:rPr>
              <a:t>Outcome focused</a:t>
            </a:r>
            <a:endParaRPr lang="en-GB" sz="2800" dirty="0">
              <a:solidFill>
                <a:schemeClr val="bg1"/>
              </a:solidFill>
              <a:latin typeface="Arial" pitchFamily="34" charset="0"/>
              <a:cs typeface="Arial" pitchFamily="34" charset="0"/>
            </a:endParaRPr>
          </a:p>
        </p:txBody>
      </p:sp>
      <p:sp>
        <p:nvSpPr>
          <p:cNvPr id="9" name="Rectangle 8"/>
          <p:cNvSpPr/>
          <p:nvPr/>
        </p:nvSpPr>
        <p:spPr>
          <a:xfrm>
            <a:off x="910935" y="1554792"/>
            <a:ext cx="8200535" cy="895594"/>
          </a:xfrm>
          <a:prstGeom prst="rect">
            <a:avLst/>
          </a:prstGeom>
          <a:solidFill>
            <a:srgbClr val="232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463139" y="1554791"/>
            <a:ext cx="895594" cy="895594"/>
          </a:xfrm>
          <a:prstGeom prst="ellipse">
            <a:avLst/>
          </a:prstGeom>
          <a:solidFill>
            <a:srgbClr val="BE1F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smtClean="0">
                <a:latin typeface="Arial" pitchFamily="34" charset="0"/>
                <a:cs typeface="Arial" pitchFamily="34" charset="0"/>
              </a:rPr>
              <a:t>1</a:t>
            </a:r>
            <a:endParaRPr lang="en-GB" sz="2800" b="1" dirty="0">
              <a:latin typeface="Arial" pitchFamily="34" charset="0"/>
              <a:cs typeface="Arial" pitchFamily="34" charset="0"/>
            </a:endParaRPr>
          </a:p>
        </p:txBody>
      </p:sp>
      <p:sp>
        <p:nvSpPr>
          <p:cNvPr id="18" name="TextBox 17"/>
          <p:cNvSpPr txBox="1"/>
          <p:nvPr/>
        </p:nvSpPr>
        <p:spPr>
          <a:xfrm>
            <a:off x="1583506" y="1705407"/>
            <a:ext cx="7241179" cy="523220"/>
          </a:xfrm>
          <a:prstGeom prst="rect">
            <a:avLst/>
          </a:prstGeom>
          <a:noFill/>
        </p:spPr>
        <p:txBody>
          <a:bodyPr wrap="square" rtlCol="0">
            <a:spAutoFit/>
          </a:bodyPr>
          <a:lstStyle/>
          <a:p>
            <a:r>
              <a:rPr lang="en-GB" sz="2800" b="1" dirty="0" smtClean="0">
                <a:solidFill>
                  <a:schemeClr val="bg1"/>
                </a:solidFill>
                <a:latin typeface="Arial" pitchFamily="34" charset="0"/>
                <a:cs typeface="Arial" pitchFamily="34" charset="0"/>
              </a:rPr>
              <a:t>Supports Quality of Care approach</a:t>
            </a:r>
            <a:endParaRPr lang="en-GB" sz="2800" b="1" dirty="0">
              <a:solidFill>
                <a:schemeClr val="bg1"/>
              </a:solidFill>
              <a:latin typeface="Arial" pitchFamily="34" charset="0"/>
              <a:cs typeface="Arial" pitchFamily="34" charset="0"/>
            </a:endParaRPr>
          </a:p>
        </p:txBody>
      </p:sp>
      <p:sp>
        <p:nvSpPr>
          <p:cNvPr id="11" name="Rectangle 10"/>
          <p:cNvSpPr/>
          <p:nvPr/>
        </p:nvSpPr>
        <p:spPr>
          <a:xfrm>
            <a:off x="914435" y="2657175"/>
            <a:ext cx="8200535" cy="895594"/>
          </a:xfrm>
          <a:prstGeom prst="rect">
            <a:avLst/>
          </a:prstGeom>
          <a:solidFill>
            <a:srgbClr val="232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466639" y="2657174"/>
            <a:ext cx="895594" cy="895594"/>
          </a:xfrm>
          <a:prstGeom prst="ellipse">
            <a:avLst/>
          </a:prstGeom>
          <a:solidFill>
            <a:srgbClr val="BE1F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smtClean="0">
                <a:latin typeface="Arial" pitchFamily="34" charset="0"/>
                <a:cs typeface="Arial" pitchFamily="34" charset="0"/>
              </a:rPr>
              <a:t>2</a:t>
            </a:r>
            <a:endParaRPr lang="en-GB" sz="2800" b="1" dirty="0">
              <a:latin typeface="Arial" pitchFamily="34" charset="0"/>
              <a:cs typeface="Arial" pitchFamily="34" charset="0"/>
            </a:endParaRPr>
          </a:p>
        </p:txBody>
      </p:sp>
      <p:sp>
        <p:nvSpPr>
          <p:cNvPr id="16" name="TextBox 15"/>
          <p:cNvSpPr txBox="1"/>
          <p:nvPr/>
        </p:nvSpPr>
        <p:spPr>
          <a:xfrm>
            <a:off x="1583506" y="2821724"/>
            <a:ext cx="7241179" cy="523220"/>
          </a:xfrm>
          <a:prstGeom prst="rect">
            <a:avLst/>
          </a:prstGeom>
          <a:noFill/>
        </p:spPr>
        <p:txBody>
          <a:bodyPr wrap="square" rtlCol="0">
            <a:spAutoFit/>
          </a:bodyPr>
          <a:lstStyle/>
          <a:p>
            <a:r>
              <a:rPr lang="en-GB" sz="2800" b="1" dirty="0" smtClean="0">
                <a:solidFill>
                  <a:schemeClr val="bg1"/>
                </a:solidFill>
                <a:latin typeface="Arial" pitchFamily="34" charset="0"/>
                <a:cs typeface="Arial" pitchFamily="34" charset="0"/>
              </a:rPr>
              <a:t>Development of standards</a:t>
            </a:r>
            <a:endParaRPr lang="en-GB" sz="2800" b="1" dirty="0">
              <a:solidFill>
                <a:schemeClr val="bg1"/>
              </a:solidFill>
              <a:latin typeface="Arial" pitchFamily="34" charset="0"/>
              <a:cs typeface="Arial" pitchFamily="34" charset="0"/>
            </a:endParaRPr>
          </a:p>
        </p:txBody>
      </p:sp>
      <p:sp>
        <p:nvSpPr>
          <p:cNvPr id="17" name="Rectangle 16"/>
          <p:cNvSpPr/>
          <p:nvPr/>
        </p:nvSpPr>
        <p:spPr>
          <a:xfrm>
            <a:off x="914435" y="3745721"/>
            <a:ext cx="8200535" cy="895594"/>
          </a:xfrm>
          <a:prstGeom prst="rect">
            <a:avLst/>
          </a:prstGeom>
          <a:solidFill>
            <a:srgbClr val="232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466639" y="3745720"/>
            <a:ext cx="895594" cy="895594"/>
          </a:xfrm>
          <a:prstGeom prst="ellipse">
            <a:avLst/>
          </a:prstGeom>
          <a:solidFill>
            <a:srgbClr val="BE1F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smtClean="0">
                <a:latin typeface="Arial" pitchFamily="34" charset="0"/>
                <a:cs typeface="Arial" pitchFamily="34" charset="0"/>
              </a:rPr>
              <a:t>3</a:t>
            </a:r>
            <a:endParaRPr lang="en-GB" sz="2800" b="1" dirty="0">
              <a:latin typeface="Arial" pitchFamily="34" charset="0"/>
              <a:cs typeface="Arial" pitchFamily="34" charset="0"/>
            </a:endParaRPr>
          </a:p>
        </p:txBody>
      </p:sp>
      <p:sp>
        <p:nvSpPr>
          <p:cNvPr id="21" name="TextBox 20"/>
          <p:cNvSpPr txBox="1"/>
          <p:nvPr/>
        </p:nvSpPr>
        <p:spPr>
          <a:xfrm>
            <a:off x="1561736" y="3745721"/>
            <a:ext cx="7357294" cy="523220"/>
          </a:xfrm>
          <a:prstGeom prst="rect">
            <a:avLst/>
          </a:prstGeom>
          <a:noFill/>
        </p:spPr>
        <p:txBody>
          <a:bodyPr wrap="square" rtlCol="0">
            <a:spAutoFit/>
          </a:bodyPr>
          <a:lstStyle/>
          <a:p>
            <a:r>
              <a:rPr lang="en-GB" sz="2800" b="1" dirty="0" smtClean="0">
                <a:solidFill>
                  <a:schemeClr val="bg1"/>
                </a:solidFill>
                <a:latin typeface="Arial" pitchFamily="34" charset="0"/>
                <a:cs typeface="Arial" pitchFamily="34" charset="0"/>
              </a:rPr>
              <a:t>Supporting stakeholders</a:t>
            </a:r>
            <a:endParaRPr lang="en-GB" sz="2800" b="1" dirty="0">
              <a:solidFill>
                <a:schemeClr val="bg1"/>
              </a:solidFill>
              <a:latin typeface="Arial" pitchFamily="34" charset="0"/>
              <a:cs typeface="Arial" pitchFamily="34" charset="0"/>
            </a:endParaRPr>
          </a:p>
        </p:txBody>
      </p:sp>
      <p:sp>
        <p:nvSpPr>
          <p:cNvPr id="22" name="Rectangle 21"/>
          <p:cNvSpPr/>
          <p:nvPr/>
        </p:nvSpPr>
        <p:spPr>
          <a:xfrm>
            <a:off x="921693" y="4797903"/>
            <a:ext cx="8200535" cy="895594"/>
          </a:xfrm>
          <a:prstGeom prst="rect">
            <a:avLst/>
          </a:prstGeom>
          <a:solidFill>
            <a:srgbClr val="232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473897" y="4797902"/>
            <a:ext cx="895594" cy="895594"/>
          </a:xfrm>
          <a:prstGeom prst="ellipse">
            <a:avLst/>
          </a:prstGeom>
          <a:solidFill>
            <a:srgbClr val="BE1F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smtClean="0">
                <a:latin typeface="Arial" pitchFamily="34" charset="0"/>
                <a:cs typeface="Arial" pitchFamily="34" charset="0"/>
              </a:rPr>
              <a:t>4</a:t>
            </a:r>
            <a:endParaRPr lang="en-GB" sz="2800" b="1" dirty="0">
              <a:latin typeface="Arial" pitchFamily="34" charset="0"/>
              <a:cs typeface="Arial" pitchFamily="34" charset="0"/>
            </a:endParaRPr>
          </a:p>
        </p:txBody>
      </p:sp>
      <p:sp>
        <p:nvSpPr>
          <p:cNvPr id="24" name="TextBox 23"/>
          <p:cNvSpPr txBox="1"/>
          <p:nvPr/>
        </p:nvSpPr>
        <p:spPr>
          <a:xfrm>
            <a:off x="1583506" y="4984089"/>
            <a:ext cx="7357294" cy="523220"/>
          </a:xfrm>
          <a:prstGeom prst="rect">
            <a:avLst/>
          </a:prstGeom>
          <a:noFill/>
        </p:spPr>
        <p:txBody>
          <a:bodyPr wrap="square" rtlCol="0">
            <a:spAutoFit/>
          </a:bodyPr>
          <a:lstStyle/>
          <a:p>
            <a:r>
              <a:rPr lang="en-GB" sz="2800" b="1" dirty="0" smtClean="0">
                <a:solidFill>
                  <a:schemeClr val="bg1"/>
                </a:solidFill>
                <a:latin typeface="Arial" pitchFamily="34" charset="0"/>
                <a:cs typeface="Arial" pitchFamily="34" charset="0"/>
              </a:rPr>
              <a:t>Joint working, joint inspections</a:t>
            </a:r>
            <a:endParaRPr lang="en-GB" sz="2800" b="1" dirty="0">
              <a:solidFill>
                <a:schemeClr val="bg1"/>
              </a:solidFill>
              <a:latin typeface="Arial" pitchFamily="34" charset="0"/>
              <a:cs typeface="Arial" pitchFamily="34" charset="0"/>
            </a:endParaRPr>
          </a:p>
        </p:txBody>
      </p:sp>
      <p:grpSp>
        <p:nvGrpSpPr>
          <p:cNvPr id="25" name="Group 24"/>
          <p:cNvGrpSpPr/>
          <p:nvPr/>
        </p:nvGrpSpPr>
        <p:grpSpPr>
          <a:xfrm>
            <a:off x="4791017" y="6200451"/>
            <a:ext cx="3678702" cy="503032"/>
            <a:chOff x="4791017" y="6200451"/>
            <a:chExt cx="3678702" cy="503032"/>
          </a:xfrm>
        </p:grpSpPr>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6211" y="6200451"/>
              <a:ext cx="1683508" cy="499872"/>
            </a:xfrm>
            <a:prstGeom prst="rect">
              <a:avLst/>
            </a:prstGeom>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1017" y="6200451"/>
              <a:ext cx="1918198" cy="503032"/>
            </a:xfrm>
            <a:prstGeom prst="rect">
              <a:avLst/>
            </a:prstGeom>
          </p:spPr>
        </p:pic>
      </p:grpSp>
    </p:spTree>
    <p:extLst>
      <p:ext uri="{BB962C8B-B14F-4D97-AF65-F5344CB8AC3E}">
        <p14:creationId xmlns:p14="http://schemas.microsoft.com/office/powerpoint/2010/main" val="32545366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07740" y="265517"/>
            <a:ext cx="8403854" cy="895594"/>
          </a:xfrm>
          <a:prstGeom prst="rect">
            <a:avLst/>
          </a:prstGeom>
          <a:solidFill>
            <a:srgbClr val="232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Oval 9"/>
          <p:cNvSpPr/>
          <p:nvPr/>
        </p:nvSpPr>
        <p:spPr>
          <a:xfrm>
            <a:off x="259943" y="265517"/>
            <a:ext cx="895594" cy="895594"/>
          </a:xfrm>
          <a:prstGeom prst="ellipse">
            <a:avLst/>
          </a:prstGeom>
          <a:solidFill>
            <a:srgbClr val="BE1F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1" dirty="0">
              <a:solidFill>
                <a:prstClr val="white"/>
              </a:solidFill>
              <a:latin typeface="Arial" pitchFamily="34" charset="0"/>
              <a:cs typeface="Arial" pitchFamily="34" charset="0"/>
            </a:endParaRPr>
          </a:p>
        </p:txBody>
      </p:sp>
      <p:sp>
        <p:nvSpPr>
          <p:cNvPr id="18" name="TextBox 17"/>
          <p:cNvSpPr txBox="1"/>
          <p:nvPr/>
        </p:nvSpPr>
        <p:spPr>
          <a:xfrm>
            <a:off x="1248233" y="602321"/>
            <a:ext cx="7852228" cy="523220"/>
          </a:xfrm>
          <a:prstGeom prst="rect">
            <a:avLst/>
          </a:prstGeom>
          <a:noFill/>
        </p:spPr>
        <p:txBody>
          <a:bodyPr wrap="square" rtlCol="0">
            <a:spAutoFit/>
          </a:bodyPr>
          <a:lstStyle/>
          <a:p>
            <a:r>
              <a:rPr lang="en-GB" sz="2800" b="1" dirty="0" smtClean="0">
                <a:solidFill>
                  <a:prstClr val="white"/>
                </a:solidFill>
                <a:latin typeface="Arial" pitchFamily="34" charset="0"/>
                <a:cs typeface="Arial" pitchFamily="34" charset="0"/>
              </a:rPr>
              <a:t>Quality of Care model - 2018 onwards </a:t>
            </a:r>
            <a:endParaRPr lang="en-GB" sz="2800" b="1" dirty="0">
              <a:solidFill>
                <a:prstClr val="white"/>
              </a:solidFill>
              <a:latin typeface="Arial" pitchFamily="34" charset="0"/>
              <a:cs typeface="Arial" pitchFamily="34" charset="0"/>
            </a:endParaRPr>
          </a:p>
        </p:txBody>
      </p:sp>
      <p:sp>
        <p:nvSpPr>
          <p:cNvPr id="11" name="Rectangle 10"/>
          <p:cNvSpPr/>
          <p:nvPr/>
        </p:nvSpPr>
        <p:spPr>
          <a:xfrm>
            <a:off x="730167" y="1379466"/>
            <a:ext cx="8381427" cy="895594"/>
          </a:xfrm>
          <a:prstGeom prst="rect">
            <a:avLst/>
          </a:prstGeom>
          <a:solidFill>
            <a:srgbClr val="BE1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bg1"/>
                </a:solidFill>
                <a:latin typeface="Arial" panose="020B0604020202020204" pitchFamily="34" charset="0"/>
                <a:cs typeface="Arial" panose="020B0604020202020204" pitchFamily="34" charset="0"/>
              </a:rPr>
              <a:t>Quality of Care Approach</a:t>
            </a:r>
            <a:endParaRPr lang="en-GB" sz="2000" b="1" dirty="0">
              <a:solidFill>
                <a:schemeClr val="bg1"/>
              </a:solidFill>
              <a:latin typeface="Arial" panose="020B0604020202020204" pitchFamily="34" charset="0"/>
              <a:cs typeface="Arial" panose="020B0604020202020204" pitchFamily="34" charset="0"/>
            </a:endParaRPr>
          </a:p>
        </p:txBody>
      </p:sp>
      <p:sp>
        <p:nvSpPr>
          <p:cNvPr id="17" name="Rectangle 16"/>
          <p:cNvSpPr/>
          <p:nvPr/>
        </p:nvSpPr>
        <p:spPr>
          <a:xfrm>
            <a:off x="662133" y="2425853"/>
            <a:ext cx="8430889" cy="895594"/>
          </a:xfrm>
          <a:prstGeom prst="rect">
            <a:avLst/>
          </a:prstGeom>
          <a:solidFill>
            <a:srgbClr val="BE1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prstClr val="white"/>
                </a:solidFill>
                <a:latin typeface="Arial" pitchFamily="34" charset="0"/>
                <a:cs typeface="Arial" pitchFamily="34" charset="0"/>
              </a:rPr>
              <a:t>Consistency and supports improvement</a:t>
            </a:r>
            <a:endParaRPr lang="en-GB" b="1" dirty="0">
              <a:solidFill>
                <a:prstClr val="white"/>
              </a:solidFill>
              <a:latin typeface="Arial" pitchFamily="34" charset="0"/>
              <a:cs typeface="Arial" pitchFamily="34" charset="0"/>
            </a:endParaRPr>
          </a:p>
        </p:txBody>
      </p:sp>
      <p:sp>
        <p:nvSpPr>
          <p:cNvPr id="22" name="Rectangle 21"/>
          <p:cNvSpPr/>
          <p:nvPr/>
        </p:nvSpPr>
        <p:spPr>
          <a:xfrm>
            <a:off x="662134" y="3472240"/>
            <a:ext cx="8438327" cy="895594"/>
          </a:xfrm>
          <a:prstGeom prst="rect">
            <a:avLst/>
          </a:prstGeom>
          <a:solidFill>
            <a:srgbClr val="BE1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prstClr val="white"/>
                </a:solidFill>
                <a:latin typeface="Arial" panose="020B0604020202020204" pitchFamily="34" charset="0"/>
                <a:cs typeface="Arial" panose="020B0604020202020204" pitchFamily="34" charset="0"/>
              </a:rPr>
              <a:t>Existing inspections</a:t>
            </a:r>
            <a:endParaRPr lang="en-GB" sz="2000" b="1" dirty="0">
              <a:solidFill>
                <a:prstClr val="white"/>
              </a:solidFill>
              <a:latin typeface="Arial" panose="020B0604020202020204" pitchFamily="34" charset="0"/>
              <a:cs typeface="Arial" panose="020B0604020202020204" pitchFamily="34" charset="0"/>
            </a:endParaRPr>
          </a:p>
        </p:txBody>
      </p:sp>
      <p:sp>
        <p:nvSpPr>
          <p:cNvPr id="27" name="TextBox 26"/>
          <p:cNvSpPr txBox="1"/>
          <p:nvPr/>
        </p:nvSpPr>
        <p:spPr>
          <a:xfrm>
            <a:off x="412861" y="5729662"/>
            <a:ext cx="8019950" cy="523220"/>
          </a:xfrm>
          <a:prstGeom prst="rect">
            <a:avLst/>
          </a:prstGeom>
          <a:noFill/>
        </p:spPr>
        <p:txBody>
          <a:bodyPr wrap="square" rtlCol="0">
            <a:spAutoFit/>
          </a:bodyPr>
          <a:lstStyle/>
          <a:p>
            <a:r>
              <a:rPr lang="en-GB" sz="2800" b="1" dirty="0" smtClean="0">
                <a:solidFill>
                  <a:prstClr val="white"/>
                </a:solidFill>
                <a:latin typeface="Arial" pitchFamily="34" charset="0"/>
                <a:cs typeface="Arial" pitchFamily="34" charset="0"/>
              </a:rPr>
              <a:t>Commitment to work together during 2018</a:t>
            </a:r>
            <a:endParaRPr lang="en-GB" sz="2800" b="1" dirty="0">
              <a:solidFill>
                <a:prstClr val="white"/>
              </a:solidFill>
              <a:latin typeface="Arial" pitchFamily="34" charset="0"/>
              <a:cs typeface="Arial" pitchFamily="34" charset="0"/>
            </a:endParaRPr>
          </a:p>
        </p:txBody>
      </p:sp>
      <p:sp>
        <p:nvSpPr>
          <p:cNvPr id="32" name="Rectangle 31"/>
          <p:cNvSpPr/>
          <p:nvPr/>
        </p:nvSpPr>
        <p:spPr>
          <a:xfrm>
            <a:off x="662133" y="4533777"/>
            <a:ext cx="8438327" cy="895594"/>
          </a:xfrm>
          <a:prstGeom prst="rect">
            <a:avLst/>
          </a:prstGeom>
          <a:solidFill>
            <a:srgbClr val="BE1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prstClr val="white"/>
                </a:solidFill>
                <a:latin typeface="Arial" pitchFamily="34" charset="0"/>
                <a:cs typeface="Arial" pitchFamily="34" charset="0"/>
              </a:rPr>
              <a:t>Proportionate, intelligence-led, risk-based</a:t>
            </a:r>
            <a:endParaRPr lang="en-GB" b="1" dirty="0">
              <a:solidFill>
                <a:prstClr val="white"/>
              </a:solidFill>
              <a:latin typeface="Arial" pitchFamily="34" charset="0"/>
              <a:cs typeface="Arial" pitchFamily="34" charset="0"/>
            </a:endParaRPr>
          </a:p>
        </p:txBody>
      </p:sp>
      <p:grpSp>
        <p:nvGrpSpPr>
          <p:cNvPr id="15" name="Group 14"/>
          <p:cNvGrpSpPr/>
          <p:nvPr/>
        </p:nvGrpSpPr>
        <p:grpSpPr>
          <a:xfrm>
            <a:off x="4754109" y="6354398"/>
            <a:ext cx="3678702" cy="450601"/>
            <a:chOff x="4791017" y="6200451"/>
            <a:chExt cx="3678702" cy="503032"/>
          </a:xfrm>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6211" y="6200451"/>
              <a:ext cx="1683508" cy="499872"/>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1017" y="6200451"/>
              <a:ext cx="1918198" cy="503032"/>
            </a:xfrm>
            <a:prstGeom prst="rect">
              <a:avLst/>
            </a:prstGeom>
          </p:spPr>
        </p:pic>
      </p:grpSp>
    </p:spTree>
    <p:extLst>
      <p:ext uri="{BB962C8B-B14F-4D97-AF65-F5344CB8AC3E}">
        <p14:creationId xmlns:p14="http://schemas.microsoft.com/office/powerpoint/2010/main" val="11639541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204"/>
          <p:cNvSpPr>
            <a:spLocks noChangeArrowheads="1"/>
          </p:cNvSpPr>
          <p:nvPr/>
        </p:nvSpPr>
        <p:spPr bwMode="auto">
          <a:xfrm>
            <a:off x="1117600" y="5483919"/>
            <a:ext cx="79128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9" rIns="45719">
            <a:spAutoFit/>
          </a:bodyPr>
          <a:lstStyle>
            <a:lvl1pPr>
              <a:defRPr>
                <a:solidFill>
                  <a:srgbClr val="000000"/>
                </a:solidFill>
                <a:latin typeface="Arial" panose="020B0604020202020204" pitchFamily="34" charset="0"/>
                <a:sym typeface="Calibri" panose="020F0502020204030204" pitchFamily="34" charset="0"/>
              </a:defRPr>
            </a:lvl1pPr>
            <a:lvl2pPr marL="742950" indent="-285750">
              <a:defRPr>
                <a:solidFill>
                  <a:srgbClr val="000000"/>
                </a:solidFill>
                <a:latin typeface="Arial" panose="020B0604020202020204" pitchFamily="34" charset="0"/>
                <a:sym typeface="Calibri" panose="020F0502020204030204" pitchFamily="34" charset="0"/>
              </a:defRPr>
            </a:lvl2pPr>
            <a:lvl3pPr marL="1143000" indent="-228600">
              <a:defRPr>
                <a:solidFill>
                  <a:srgbClr val="000000"/>
                </a:solidFill>
                <a:latin typeface="Arial" panose="020B0604020202020204" pitchFamily="34" charset="0"/>
                <a:sym typeface="Calibri" panose="020F0502020204030204" pitchFamily="34" charset="0"/>
              </a:defRPr>
            </a:lvl3pPr>
            <a:lvl4pPr marL="1600200" indent="-228600">
              <a:defRPr>
                <a:solidFill>
                  <a:srgbClr val="000000"/>
                </a:solidFill>
                <a:latin typeface="Arial" panose="020B0604020202020204" pitchFamily="34" charset="0"/>
                <a:sym typeface="Calibri" panose="020F0502020204030204" pitchFamily="34" charset="0"/>
              </a:defRPr>
            </a:lvl4pPr>
            <a:lvl5pPr marL="2057400" indent="-228600">
              <a:defRPr>
                <a:solidFill>
                  <a:srgbClr val="000000"/>
                </a:solidFill>
                <a:latin typeface="Arial"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sym typeface="Calibri" panose="020F0502020204030204" pitchFamily="34" charset="0"/>
              </a:defRPr>
            </a:lvl9pPr>
          </a:lstStyle>
          <a:p>
            <a:pPr algn="ctr" eaLnBrk="1"/>
            <a:r>
              <a:rPr lang="en-US" sz="2400" b="1" dirty="0">
                <a:ea typeface="Calibri" panose="020F0502020204030204" pitchFamily="34" charset="0"/>
                <a:cs typeface="Calibri" panose="020F0502020204030204" pitchFamily="34" charset="0"/>
                <a:sym typeface="Arial" panose="020B0604020202020204" pitchFamily="34" charset="0"/>
              </a:rPr>
              <a:t>www.newcarestandards.scot</a:t>
            </a:r>
          </a:p>
        </p:txBody>
      </p:sp>
      <p:grpSp>
        <p:nvGrpSpPr>
          <p:cNvPr id="13" name="Group 12"/>
          <p:cNvGrpSpPr/>
          <p:nvPr/>
        </p:nvGrpSpPr>
        <p:grpSpPr>
          <a:xfrm>
            <a:off x="0" y="257485"/>
            <a:ext cx="9567333" cy="5127072"/>
            <a:chOff x="372533" y="321733"/>
            <a:chExt cx="8449734" cy="6383867"/>
          </a:xfrm>
        </p:grpSpPr>
        <p:pic>
          <p:nvPicPr>
            <p:cNvPr id="14" name="Picture 13"/>
            <p:cNvPicPr/>
            <p:nvPr/>
          </p:nvPicPr>
          <p:blipFill>
            <a:blip r:embed="rId3"/>
            <a:stretch>
              <a:fillRect/>
            </a:stretch>
          </p:blipFill>
          <p:spPr>
            <a:xfrm>
              <a:off x="1579244" y="1055052"/>
              <a:ext cx="6497955" cy="4583748"/>
            </a:xfrm>
            <a:prstGeom prst="rect">
              <a:avLst/>
            </a:prstGeom>
          </p:spPr>
        </p:pic>
        <p:sp>
          <p:nvSpPr>
            <p:cNvPr id="15" name="Rectangle 14"/>
            <p:cNvSpPr/>
            <p:nvPr/>
          </p:nvSpPr>
          <p:spPr>
            <a:xfrm>
              <a:off x="372533" y="5486400"/>
              <a:ext cx="8449734"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626533" y="592667"/>
              <a:ext cx="2573867" cy="50461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1727200" y="321733"/>
              <a:ext cx="6620933" cy="11853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6451600" y="762000"/>
              <a:ext cx="2082800" cy="533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28133" y="76534"/>
            <a:ext cx="2946400" cy="1304443"/>
          </a:xfrm>
          <a:prstGeom prst="rect">
            <a:avLst/>
          </a:prstGeom>
        </p:spPr>
      </p:pic>
      <p:sp>
        <p:nvSpPr>
          <p:cNvPr id="20" name="TextBox 19"/>
          <p:cNvSpPr txBox="1"/>
          <p:nvPr/>
        </p:nvSpPr>
        <p:spPr>
          <a:xfrm>
            <a:off x="62806" y="4402169"/>
            <a:ext cx="1993482" cy="369332"/>
          </a:xfrm>
          <a:prstGeom prst="rect">
            <a:avLst/>
          </a:prstGeom>
          <a:noFill/>
        </p:spPr>
        <p:txBody>
          <a:bodyPr wrap="square" rtlCol="0">
            <a:spAutoFit/>
          </a:bodyPr>
          <a:lstStyle/>
          <a:p>
            <a:r>
              <a:rPr lang="en-GB" dirty="0" smtClean="0"/>
              <a:t>Link to our Videos:</a:t>
            </a:r>
            <a:endParaRPr lang="en-GB" dirty="0"/>
          </a:p>
        </p:txBody>
      </p:sp>
      <p:sp>
        <p:nvSpPr>
          <p:cNvPr id="21" name="Rectangle 20"/>
          <p:cNvSpPr/>
          <p:nvPr/>
        </p:nvSpPr>
        <p:spPr>
          <a:xfrm>
            <a:off x="13551" y="4657445"/>
            <a:ext cx="4953000" cy="646331"/>
          </a:xfrm>
          <a:prstGeom prst="rect">
            <a:avLst/>
          </a:prstGeom>
        </p:spPr>
        <p:txBody>
          <a:bodyPr>
            <a:spAutoFit/>
          </a:bodyPr>
          <a:lstStyle/>
          <a:p>
            <a:r>
              <a:rPr lang="en-GB" dirty="0">
                <a:hlinkClick r:id="rId5"/>
              </a:rPr>
              <a:t>https://www.youtube.com/watch?list=PLbGUgyQIJfFi43x2bOJyToKPYjgSr8oHC&amp;v=wLgBR7eJwz4</a:t>
            </a:r>
            <a:r>
              <a:rPr lang="en-GB" dirty="0"/>
              <a:t> </a:t>
            </a:r>
          </a:p>
        </p:txBody>
      </p:sp>
      <p:grpSp>
        <p:nvGrpSpPr>
          <p:cNvPr id="24" name="Group 23"/>
          <p:cNvGrpSpPr/>
          <p:nvPr/>
        </p:nvGrpSpPr>
        <p:grpSpPr>
          <a:xfrm>
            <a:off x="4791017" y="6200451"/>
            <a:ext cx="3678702" cy="503032"/>
            <a:chOff x="4791017" y="6200451"/>
            <a:chExt cx="3678702" cy="503032"/>
          </a:xfrm>
        </p:grpSpPr>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86211" y="6200451"/>
              <a:ext cx="1683508" cy="499872"/>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91017" y="6200451"/>
              <a:ext cx="1918198" cy="503032"/>
            </a:xfrm>
            <a:prstGeom prst="rect">
              <a:avLst/>
            </a:prstGeom>
          </p:spPr>
        </p:pic>
      </p:grpSp>
      <p:sp>
        <p:nvSpPr>
          <p:cNvPr id="22" name="Title 1"/>
          <p:cNvSpPr txBox="1">
            <a:spLocks/>
          </p:cNvSpPr>
          <p:nvPr/>
        </p:nvSpPr>
        <p:spPr>
          <a:xfrm>
            <a:off x="-1193031" y="-92553"/>
            <a:ext cx="7366165"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dirty="0" smtClean="0"/>
              <a:t>Where can I find out more?</a:t>
            </a:r>
            <a:endParaRPr lang="en-GB" sz="3000" dirty="0"/>
          </a:p>
        </p:txBody>
      </p:sp>
    </p:spTree>
    <p:extLst>
      <p:ext uri="{BB962C8B-B14F-4D97-AF65-F5344CB8AC3E}">
        <p14:creationId xmlns:p14="http://schemas.microsoft.com/office/powerpoint/2010/main" val="7154451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penumbra.org.uk/wp-content/uploads/2015/10/Care-Inspectorate-logo.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5381" y="5951441"/>
            <a:ext cx="1404156" cy="78027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538" y="499801"/>
            <a:ext cx="9236307" cy="4089138"/>
          </a:xfrm>
          <a:prstGeom prst="rect">
            <a:avLst/>
          </a:prstGeom>
        </p:spPr>
      </p:pic>
      <p:sp>
        <p:nvSpPr>
          <p:cNvPr id="5" name="Title 1"/>
          <p:cNvSpPr txBox="1">
            <a:spLocks/>
          </p:cNvSpPr>
          <p:nvPr/>
        </p:nvSpPr>
        <p:spPr>
          <a:xfrm>
            <a:off x="436592" y="5626753"/>
            <a:ext cx="9034368" cy="9903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gn="l"/>
            <a:endParaRPr lang="en-GB" sz="2400" b="1" dirty="0">
              <a:solidFill>
                <a:schemeClr val="tx1"/>
              </a:solidFill>
            </a:endParaRPr>
          </a:p>
        </p:txBody>
      </p:sp>
    </p:spTree>
    <p:extLst>
      <p:ext uri="{BB962C8B-B14F-4D97-AF65-F5344CB8AC3E}">
        <p14:creationId xmlns:p14="http://schemas.microsoft.com/office/powerpoint/2010/main" val="8739910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9022187" cy="1143000"/>
          </a:xfrm>
        </p:spPr>
        <p:txBody>
          <a:bodyPr/>
          <a:lstStyle/>
          <a:p>
            <a:pPr algn="l"/>
            <a:r>
              <a:rPr lang="en-GB" b="1" dirty="0" smtClean="0"/>
              <a:t>… to collaboration</a:t>
            </a:r>
            <a:endParaRPr lang="en-GB" b="1" dirty="0"/>
          </a:p>
        </p:txBody>
      </p:sp>
      <p:pic>
        <p:nvPicPr>
          <p:cNvPr id="4" name="Picture 2" descr="C:\Users\okashar\AppData\Local\Microsoft\Windows\Temporary Internet Files\Content.IE5\IAPWM44I\ledialogu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1134" y="1272459"/>
            <a:ext cx="5928659" cy="465420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4791017" y="6200451"/>
            <a:ext cx="3678702" cy="503032"/>
            <a:chOff x="4791017" y="6200451"/>
            <a:chExt cx="3678702" cy="503032"/>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6211" y="6200451"/>
              <a:ext cx="1683508" cy="49987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1017" y="6200451"/>
              <a:ext cx="1918198" cy="503032"/>
            </a:xfrm>
            <a:prstGeom prst="rect">
              <a:avLst/>
            </a:prstGeom>
          </p:spPr>
        </p:pic>
      </p:grpSp>
    </p:spTree>
    <p:extLst>
      <p:ext uri="{BB962C8B-B14F-4D97-AF65-F5344CB8AC3E}">
        <p14:creationId xmlns:p14="http://schemas.microsoft.com/office/powerpoint/2010/main" val="41168768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207829" y="5314208"/>
            <a:ext cx="1698171" cy="1543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p:cNvSpPr>
            <a:spLocks noGrp="1"/>
          </p:cNvSpPr>
          <p:nvPr>
            <p:ph type="title"/>
          </p:nvPr>
        </p:nvSpPr>
        <p:spPr>
          <a:xfrm>
            <a:off x="495300" y="274638"/>
            <a:ext cx="8149936" cy="1143000"/>
          </a:xfrm>
        </p:spPr>
        <p:txBody>
          <a:bodyPr>
            <a:normAutofit/>
          </a:bodyPr>
          <a:lstStyle/>
          <a:p>
            <a:pPr algn="l"/>
            <a:r>
              <a:rPr lang="en-GB" b="1" dirty="0" smtClean="0">
                <a:solidFill>
                  <a:srgbClr val="232050"/>
                </a:solidFill>
              </a:rPr>
              <a:t>First standards in 2002</a:t>
            </a:r>
            <a:endParaRPr lang="en-GB" b="1" dirty="0">
              <a:solidFill>
                <a:srgbClr val="232050"/>
              </a:solidFill>
            </a:endParaRPr>
          </a:p>
        </p:txBody>
      </p:sp>
      <p:pic>
        <p:nvPicPr>
          <p:cNvPr id="6" name="Picture 14" descr="http://www.disabilitiesfife.org.uk/Miscellaneous/Documents/SCSWIS%20%28Care%20Commission%29/National%20Care/Nationalcarestandardscarehomesforpeoplewithmentalhealthproblemsbl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6362" y="3300533"/>
            <a:ext cx="2384684" cy="31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www.disabilitiesfife.org.uk/Miscellaneous/Documents/SCSWIS%20%28Care%20Commission%29/National%20Care/Nationalcarestandardsshortbreaksandrespitecareservicesforadultsblac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2074">
            <a:off x="8101168" y="2532010"/>
            <a:ext cx="1420837" cy="1666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http://www.disabilitiesfife.org.uk/Miscellaneous/Documents/SCSWIS%20%28Care%20Commission%29/National%20Care/nationalcarestandardscarehomesforchildrenandyoungpeopleblac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59300">
            <a:off x="6814876" y="2786168"/>
            <a:ext cx="1356012" cy="162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http://hub.careinspectorate.com/media/161242/ncs-care-homes-physical-and-sensory-impairment-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11027">
            <a:off x="6297074" y="4446024"/>
            <a:ext cx="1347292" cy="17005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2" name="Rectangle 21"/>
          <p:cNvSpPr/>
          <p:nvPr/>
        </p:nvSpPr>
        <p:spPr>
          <a:xfrm>
            <a:off x="182838" y="4664972"/>
            <a:ext cx="5796847" cy="660129"/>
          </a:xfrm>
          <a:prstGeom prst="rect">
            <a:avLst/>
          </a:prstGeom>
          <a:solidFill>
            <a:srgbClr val="232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252695" y="5450849"/>
            <a:ext cx="5726990" cy="660129"/>
          </a:xfrm>
          <a:prstGeom prst="rect">
            <a:avLst/>
          </a:prstGeom>
          <a:solidFill>
            <a:srgbClr val="232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p:cNvGrpSpPr/>
          <p:nvPr/>
        </p:nvGrpSpPr>
        <p:grpSpPr>
          <a:xfrm>
            <a:off x="186942" y="3007706"/>
            <a:ext cx="6155279" cy="3034817"/>
            <a:chOff x="386942" y="3007706"/>
            <a:chExt cx="6155279" cy="3034817"/>
          </a:xfrm>
        </p:grpSpPr>
        <p:grpSp>
          <p:nvGrpSpPr>
            <p:cNvPr id="12" name="Group 11"/>
            <p:cNvGrpSpPr/>
            <p:nvPr/>
          </p:nvGrpSpPr>
          <p:grpSpPr>
            <a:xfrm>
              <a:off x="386942" y="3007706"/>
              <a:ext cx="6155279" cy="687471"/>
              <a:chOff x="2727527" y="1200069"/>
              <a:chExt cx="8089878" cy="1091360"/>
            </a:xfrm>
            <a:solidFill>
              <a:srgbClr val="232050"/>
            </a:solidFill>
          </p:grpSpPr>
          <p:sp>
            <p:nvSpPr>
              <p:cNvPr id="13" name="Rectangle 12"/>
              <p:cNvSpPr/>
              <p:nvPr/>
            </p:nvSpPr>
            <p:spPr>
              <a:xfrm>
                <a:off x="2745426" y="1243474"/>
                <a:ext cx="8071979" cy="10479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14" name="TextBox 13"/>
              <p:cNvSpPr txBox="1"/>
              <p:nvPr/>
            </p:nvSpPr>
            <p:spPr>
              <a:xfrm>
                <a:off x="2727527" y="1200069"/>
                <a:ext cx="8089878" cy="830612"/>
              </a:xfrm>
              <a:prstGeom prst="rect">
                <a:avLst/>
              </a:prstGeom>
              <a:grpFill/>
            </p:spPr>
            <p:txBody>
              <a:bodyPr wrap="square" rtlCol="0">
                <a:spAutoFit/>
              </a:bodyPr>
              <a:lstStyle/>
              <a:p>
                <a:r>
                  <a:rPr lang="en-GB" altLang="en-US" sz="2800" b="1" dirty="0" smtClean="0">
                    <a:solidFill>
                      <a:schemeClr val="bg1"/>
                    </a:solidFill>
                    <a:latin typeface="Arial" pitchFamily="34" charset="0"/>
                    <a:cs typeface="Arial" pitchFamily="34" charset="0"/>
                  </a:rPr>
                  <a:t>23 separate standards for settings</a:t>
                </a:r>
                <a:endParaRPr lang="en-GB" altLang="en-US" sz="2800" b="1" dirty="0">
                  <a:solidFill>
                    <a:schemeClr val="bg1"/>
                  </a:solidFill>
                  <a:latin typeface="Arial" pitchFamily="34" charset="0"/>
                  <a:cs typeface="Arial" pitchFamily="34" charset="0"/>
                </a:endParaRPr>
              </a:p>
            </p:txBody>
          </p:sp>
        </p:grpSp>
        <p:grpSp>
          <p:nvGrpSpPr>
            <p:cNvPr id="18" name="Group 17"/>
            <p:cNvGrpSpPr/>
            <p:nvPr/>
          </p:nvGrpSpPr>
          <p:grpSpPr>
            <a:xfrm>
              <a:off x="426158" y="3835129"/>
              <a:ext cx="5908290" cy="660129"/>
              <a:chOff x="2779070" y="1214893"/>
              <a:chExt cx="7765262" cy="1047955"/>
            </a:xfrm>
            <a:solidFill>
              <a:srgbClr val="232050"/>
            </a:solidFill>
          </p:grpSpPr>
          <p:sp>
            <p:nvSpPr>
              <p:cNvPr id="19" name="Rectangle 18"/>
              <p:cNvSpPr/>
              <p:nvPr/>
            </p:nvSpPr>
            <p:spPr>
              <a:xfrm>
                <a:off x="2779070" y="1214893"/>
                <a:ext cx="7765262" cy="10479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20" name="TextBox 19"/>
              <p:cNvSpPr txBox="1"/>
              <p:nvPr/>
            </p:nvSpPr>
            <p:spPr>
              <a:xfrm>
                <a:off x="2801396" y="1308741"/>
                <a:ext cx="7226908" cy="830612"/>
              </a:xfrm>
              <a:prstGeom prst="rect">
                <a:avLst/>
              </a:prstGeom>
              <a:grpFill/>
            </p:spPr>
            <p:txBody>
              <a:bodyPr wrap="square" rtlCol="0">
                <a:spAutoFit/>
              </a:bodyPr>
              <a:lstStyle/>
              <a:p>
                <a:r>
                  <a:rPr lang="en-GB" altLang="en-US" sz="2800" b="1" dirty="0" smtClean="0">
                    <a:solidFill>
                      <a:schemeClr val="bg1"/>
                    </a:solidFill>
                    <a:latin typeface="Arial" pitchFamily="34" charset="0"/>
                    <a:cs typeface="Arial" pitchFamily="34" charset="0"/>
                  </a:rPr>
                  <a:t>2,042 mostly input statements</a:t>
                </a:r>
                <a:endParaRPr lang="en-GB" altLang="en-US" sz="2800" b="1" dirty="0">
                  <a:solidFill>
                    <a:schemeClr val="bg1"/>
                  </a:solidFill>
                  <a:latin typeface="Arial" pitchFamily="34" charset="0"/>
                  <a:cs typeface="Arial" pitchFamily="34" charset="0"/>
                </a:endParaRPr>
              </a:p>
            </p:txBody>
          </p:sp>
        </p:grpSp>
        <p:sp>
          <p:nvSpPr>
            <p:cNvPr id="23" name="TextBox 22"/>
            <p:cNvSpPr txBox="1"/>
            <p:nvPr/>
          </p:nvSpPr>
          <p:spPr>
            <a:xfrm>
              <a:off x="443145" y="4712761"/>
              <a:ext cx="5740644" cy="523220"/>
            </a:xfrm>
            <a:prstGeom prst="rect">
              <a:avLst/>
            </a:prstGeom>
            <a:solidFill>
              <a:srgbClr val="232050"/>
            </a:solidFill>
          </p:spPr>
          <p:txBody>
            <a:bodyPr wrap="square" rtlCol="0">
              <a:spAutoFit/>
            </a:bodyPr>
            <a:lstStyle/>
            <a:p>
              <a:r>
                <a:rPr lang="en-GB" altLang="en-US" sz="2800" b="1" dirty="0" smtClean="0">
                  <a:solidFill>
                    <a:schemeClr val="bg1"/>
                  </a:solidFill>
                  <a:latin typeface="Arial" pitchFamily="34" charset="0"/>
                  <a:cs typeface="Arial" pitchFamily="34" charset="0"/>
                </a:rPr>
                <a:t>Only regulated health &amp; care</a:t>
              </a:r>
              <a:endParaRPr lang="en-GB" altLang="en-US" sz="2800" b="1" dirty="0">
                <a:solidFill>
                  <a:schemeClr val="bg1"/>
                </a:solidFill>
                <a:latin typeface="Arial" pitchFamily="34" charset="0"/>
                <a:cs typeface="Arial" pitchFamily="34" charset="0"/>
              </a:endParaRPr>
            </a:p>
          </p:txBody>
        </p:sp>
        <p:sp>
          <p:nvSpPr>
            <p:cNvPr id="27" name="TextBox 26"/>
            <p:cNvSpPr txBox="1"/>
            <p:nvPr/>
          </p:nvSpPr>
          <p:spPr>
            <a:xfrm>
              <a:off x="434650" y="5519303"/>
              <a:ext cx="5515665" cy="523220"/>
            </a:xfrm>
            <a:prstGeom prst="rect">
              <a:avLst/>
            </a:prstGeom>
            <a:solidFill>
              <a:srgbClr val="232050"/>
            </a:solidFill>
          </p:spPr>
          <p:txBody>
            <a:bodyPr wrap="square" rtlCol="0">
              <a:spAutoFit/>
            </a:bodyPr>
            <a:lstStyle/>
            <a:p>
              <a:r>
                <a:rPr lang="en-GB" altLang="en-US" sz="2800" b="1" dirty="0" smtClean="0">
                  <a:solidFill>
                    <a:schemeClr val="bg1"/>
                  </a:solidFill>
                  <a:latin typeface="Arial" pitchFamily="34" charset="0"/>
                  <a:cs typeface="Arial" pitchFamily="34" charset="0"/>
                </a:rPr>
                <a:t>Used primarily for inspection</a:t>
              </a:r>
              <a:endParaRPr lang="en-GB" altLang="en-US" sz="2800" b="1" dirty="0">
                <a:solidFill>
                  <a:schemeClr val="bg1"/>
                </a:solidFill>
                <a:latin typeface="Arial" pitchFamily="34" charset="0"/>
                <a:cs typeface="Arial" pitchFamily="34" charset="0"/>
              </a:endParaRPr>
            </a:p>
          </p:txBody>
        </p:sp>
      </p:grpSp>
    </p:spTree>
    <p:extLst>
      <p:ext uri="{BB962C8B-B14F-4D97-AF65-F5344CB8AC3E}">
        <p14:creationId xmlns:p14="http://schemas.microsoft.com/office/powerpoint/2010/main" val="9679379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207829" y="5314208"/>
            <a:ext cx="1698171" cy="1543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p:cNvSpPr>
            <a:spLocks noGrp="1"/>
          </p:cNvSpPr>
          <p:nvPr>
            <p:ph type="title"/>
          </p:nvPr>
        </p:nvSpPr>
        <p:spPr>
          <a:xfrm>
            <a:off x="495300" y="274638"/>
            <a:ext cx="8149936" cy="1143000"/>
          </a:xfrm>
        </p:spPr>
        <p:txBody>
          <a:bodyPr>
            <a:normAutofit/>
          </a:bodyPr>
          <a:lstStyle/>
          <a:p>
            <a:pPr algn="l"/>
            <a:r>
              <a:rPr lang="en-GB" b="1" dirty="0" smtClean="0">
                <a:solidFill>
                  <a:srgbClr val="232050"/>
                </a:solidFill>
              </a:rPr>
              <a:t>The task in 2015</a:t>
            </a:r>
            <a:endParaRPr lang="en-GB" b="1" dirty="0">
              <a:solidFill>
                <a:srgbClr val="232050"/>
              </a:solidFill>
            </a:endParaRPr>
          </a:p>
        </p:txBody>
      </p:sp>
      <p:grpSp>
        <p:nvGrpSpPr>
          <p:cNvPr id="12" name="Group 11"/>
          <p:cNvGrpSpPr/>
          <p:nvPr/>
        </p:nvGrpSpPr>
        <p:grpSpPr>
          <a:xfrm>
            <a:off x="426155" y="2052502"/>
            <a:ext cx="9190301" cy="660129"/>
            <a:chOff x="2779069" y="1214893"/>
            <a:chExt cx="7526981" cy="1047955"/>
          </a:xfrm>
          <a:solidFill>
            <a:srgbClr val="232050"/>
          </a:solidFill>
        </p:grpSpPr>
        <p:sp>
          <p:nvSpPr>
            <p:cNvPr id="13" name="Rectangle 12"/>
            <p:cNvSpPr/>
            <p:nvPr/>
          </p:nvSpPr>
          <p:spPr>
            <a:xfrm>
              <a:off x="2779070" y="1214893"/>
              <a:ext cx="7526980" cy="1047955"/>
            </a:xfrm>
            <a:prstGeom prst="rect">
              <a:avLst/>
            </a:prstGeom>
            <a:solidFill>
              <a:srgbClr val="BE1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14" name="TextBox 13"/>
            <p:cNvSpPr txBox="1"/>
            <p:nvPr/>
          </p:nvSpPr>
          <p:spPr>
            <a:xfrm>
              <a:off x="2779069" y="1308741"/>
              <a:ext cx="7526978" cy="830612"/>
            </a:xfrm>
            <a:prstGeom prst="rect">
              <a:avLst/>
            </a:prstGeom>
            <a:noFill/>
          </p:spPr>
          <p:txBody>
            <a:bodyPr wrap="square" rtlCol="0">
              <a:spAutoFit/>
            </a:bodyPr>
            <a:lstStyle/>
            <a:p>
              <a:r>
                <a:rPr lang="en-GB" altLang="en-US" sz="2800" b="1" dirty="0" smtClean="0">
                  <a:solidFill>
                    <a:schemeClr val="bg1"/>
                  </a:solidFill>
                  <a:latin typeface="Arial" pitchFamily="34" charset="0"/>
                  <a:cs typeface="Arial" pitchFamily="34" charset="0"/>
                </a:rPr>
                <a:t>Single set of standards across health &amp; social care</a:t>
              </a:r>
              <a:endParaRPr lang="en-GB" altLang="en-US" sz="2800" b="1" dirty="0">
                <a:solidFill>
                  <a:schemeClr val="bg1"/>
                </a:solidFill>
                <a:latin typeface="Arial" pitchFamily="34" charset="0"/>
                <a:cs typeface="Arial" pitchFamily="34" charset="0"/>
              </a:endParaRPr>
            </a:p>
          </p:txBody>
        </p:sp>
      </p:grpSp>
      <p:grpSp>
        <p:nvGrpSpPr>
          <p:cNvPr id="18" name="Group 17"/>
          <p:cNvGrpSpPr/>
          <p:nvPr/>
        </p:nvGrpSpPr>
        <p:grpSpPr>
          <a:xfrm>
            <a:off x="426155" y="3072441"/>
            <a:ext cx="9190302" cy="660129"/>
            <a:chOff x="2779070" y="1214893"/>
            <a:chExt cx="7526980" cy="1047955"/>
          </a:xfrm>
          <a:solidFill>
            <a:srgbClr val="232050"/>
          </a:solidFill>
        </p:grpSpPr>
        <p:sp>
          <p:nvSpPr>
            <p:cNvPr id="19" name="Rectangle 18"/>
            <p:cNvSpPr/>
            <p:nvPr/>
          </p:nvSpPr>
          <p:spPr>
            <a:xfrm>
              <a:off x="2779070" y="1214893"/>
              <a:ext cx="7526980" cy="1047955"/>
            </a:xfrm>
            <a:prstGeom prst="rect">
              <a:avLst/>
            </a:prstGeom>
            <a:solidFill>
              <a:srgbClr val="BE1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20" name="TextBox 19"/>
            <p:cNvSpPr txBox="1"/>
            <p:nvPr/>
          </p:nvSpPr>
          <p:spPr>
            <a:xfrm>
              <a:off x="2779072" y="1308741"/>
              <a:ext cx="7249233" cy="830612"/>
            </a:xfrm>
            <a:prstGeom prst="rect">
              <a:avLst/>
            </a:prstGeom>
            <a:noFill/>
          </p:spPr>
          <p:txBody>
            <a:bodyPr wrap="square" rtlCol="0">
              <a:spAutoFit/>
            </a:bodyPr>
            <a:lstStyle/>
            <a:p>
              <a:r>
                <a:rPr lang="en-GB" altLang="en-US" sz="2800" b="1" dirty="0" smtClean="0">
                  <a:solidFill>
                    <a:schemeClr val="bg1"/>
                  </a:solidFill>
                  <a:latin typeface="Arial" pitchFamily="34" charset="0"/>
                  <a:cs typeface="Arial" pitchFamily="34" charset="0"/>
                </a:rPr>
                <a:t>Designed around a set of overarching principles</a:t>
              </a:r>
              <a:endParaRPr lang="en-GB" altLang="en-US" sz="2800" b="1" dirty="0">
                <a:solidFill>
                  <a:schemeClr val="bg1"/>
                </a:solidFill>
                <a:latin typeface="Arial" pitchFamily="34" charset="0"/>
                <a:cs typeface="Arial" pitchFamily="34" charset="0"/>
              </a:endParaRPr>
            </a:p>
          </p:txBody>
        </p:sp>
      </p:grpSp>
      <p:grpSp>
        <p:nvGrpSpPr>
          <p:cNvPr id="3" name="Group 2"/>
          <p:cNvGrpSpPr/>
          <p:nvPr/>
        </p:nvGrpSpPr>
        <p:grpSpPr>
          <a:xfrm>
            <a:off x="426152" y="4161163"/>
            <a:ext cx="9190300" cy="1013224"/>
            <a:chOff x="426160" y="4647658"/>
            <a:chExt cx="9073440" cy="1013224"/>
          </a:xfrm>
        </p:grpSpPr>
        <p:sp>
          <p:nvSpPr>
            <p:cNvPr id="22" name="Rectangle 21"/>
            <p:cNvSpPr/>
            <p:nvPr/>
          </p:nvSpPr>
          <p:spPr>
            <a:xfrm>
              <a:off x="426160" y="4647658"/>
              <a:ext cx="9073440" cy="660129"/>
            </a:xfrm>
            <a:prstGeom prst="rect">
              <a:avLst/>
            </a:prstGeom>
            <a:solidFill>
              <a:srgbClr val="BE1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23" name="TextBox 22"/>
            <p:cNvSpPr txBox="1"/>
            <p:nvPr/>
          </p:nvSpPr>
          <p:spPr>
            <a:xfrm>
              <a:off x="426160" y="4706775"/>
              <a:ext cx="8944151" cy="954107"/>
            </a:xfrm>
            <a:prstGeom prst="rect">
              <a:avLst/>
            </a:prstGeom>
            <a:noFill/>
          </p:spPr>
          <p:txBody>
            <a:bodyPr wrap="square" rtlCol="0">
              <a:spAutoFit/>
            </a:bodyPr>
            <a:lstStyle/>
            <a:p>
              <a:r>
                <a:rPr lang="en-GB" altLang="en-US" sz="2800" b="1" dirty="0" smtClean="0">
                  <a:solidFill>
                    <a:schemeClr val="bg1"/>
                  </a:solidFill>
                  <a:latin typeface="Arial" pitchFamily="34" charset="0"/>
                  <a:cs typeface="Arial" pitchFamily="34" charset="0"/>
                </a:rPr>
                <a:t>Developed by people experiencing &amp; providing care</a:t>
              </a:r>
              <a:endParaRPr lang="en-GB" altLang="en-US" sz="2800" b="1" dirty="0">
                <a:solidFill>
                  <a:schemeClr val="bg1"/>
                </a:solidFill>
                <a:latin typeface="Arial" pitchFamily="34" charset="0"/>
                <a:cs typeface="Arial" pitchFamily="34" charset="0"/>
              </a:endParaRPr>
            </a:p>
          </p:txBody>
        </p:sp>
      </p:grpSp>
      <p:grpSp>
        <p:nvGrpSpPr>
          <p:cNvPr id="5" name="Group 4"/>
          <p:cNvGrpSpPr/>
          <p:nvPr/>
        </p:nvGrpSpPr>
        <p:grpSpPr>
          <a:xfrm>
            <a:off x="426154" y="5181102"/>
            <a:ext cx="9190298" cy="660129"/>
            <a:chOff x="309302" y="5460187"/>
            <a:chExt cx="9190298" cy="660129"/>
          </a:xfrm>
        </p:grpSpPr>
        <p:sp>
          <p:nvSpPr>
            <p:cNvPr id="26" name="Rectangle 25"/>
            <p:cNvSpPr/>
            <p:nvPr/>
          </p:nvSpPr>
          <p:spPr>
            <a:xfrm>
              <a:off x="309302" y="5460187"/>
              <a:ext cx="9190298" cy="660129"/>
            </a:xfrm>
            <a:prstGeom prst="rect">
              <a:avLst/>
            </a:prstGeom>
            <a:solidFill>
              <a:srgbClr val="BE1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27" name="TextBox 26"/>
            <p:cNvSpPr txBox="1"/>
            <p:nvPr/>
          </p:nvSpPr>
          <p:spPr>
            <a:xfrm>
              <a:off x="309304" y="5519304"/>
              <a:ext cx="8855487" cy="523220"/>
            </a:xfrm>
            <a:prstGeom prst="rect">
              <a:avLst/>
            </a:prstGeom>
            <a:noFill/>
          </p:spPr>
          <p:txBody>
            <a:bodyPr wrap="square" rtlCol="0">
              <a:spAutoFit/>
            </a:bodyPr>
            <a:lstStyle/>
            <a:p>
              <a:r>
                <a:rPr lang="en-GB" altLang="en-US" sz="2800" b="1" dirty="0" smtClean="0">
                  <a:solidFill>
                    <a:schemeClr val="bg1"/>
                  </a:solidFill>
                  <a:latin typeface="Arial" pitchFamily="34" charset="0"/>
                  <a:cs typeface="Arial" pitchFamily="34" charset="0"/>
                </a:rPr>
                <a:t>Designed to be future-proof</a:t>
              </a:r>
              <a:endParaRPr lang="en-GB" altLang="en-US" sz="2800" b="1" dirty="0">
                <a:solidFill>
                  <a:schemeClr val="bg1"/>
                </a:solidFill>
                <a:latin typeface="Arial" pitchFamily="34" charset="0"/>
                <a:cs typeface="Arial" pitchFamily="34" charset="0"/>
              </a:endParaRPr>
            </a:p>
          </p:txBody>
        </p:sp>
      </p:grpSp>
      <p:grpSp>
        <p:nvGrpSpPr>
          <p:cNvPr id="16" name="Group 15"/>
          <p:cNvGrpSpPr/>
          <p:nvPr/>
        </p:nvGrpSpPr>
        <p:grpSpPr>
          <a:xfrm>
            <a:off x="4570268" y="6151414"/>
            <a:ext cx="3678702" cy="503032"/>
            <a:chOff x="4791017" y="6200451"/>
            <a:chExt cx="3678702" cy="503032"/>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6211" y="6200451"/>
              <a:ext cx="1683508" cy="499872"/>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1017" y="6200451"/>
              <a:ext cx="1918198" cy="503032"/>
            </a:xfrm>
            <a:prstGeom prst="rect">
              <a:avLst/>
            </a:prstGeom>
          </p:spPr>
        </p:pic>
      </p:gr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18817" y="6033939"/>
            <a:ext cx="1787183" cy="770355"/>
          </a:xfrm>
          <a:prstGeom prst="rect">
            <a:avLst/>
          </a:prstGeom>
        </p:spPr>
      </p:pic>
    </p:spTree>
    <p:extLst>
      <p:ext uri="{BB962C8B-B14F-4D97-AF65-F5344CB8AC3E}">
        <p14:creationId xmlns:p14="http://schemas.microsoft.com/office/powerpoint/2010/main" val="37617360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7202"/>
            <a:ext cx="9906000" cy="9381565"/>
          </a:xfrm>
          <a:prstGeom prst="rect">
            <a:avLst/>
          </a:prstGeom>
        </p:spPr>
      </p:pic>
    </p:spTree>
    <p:extLst>
      <p:ext uri="{BB962C8B-B14F-4D97-AF65-F5344CB8AC3E}">
        <p14:creationId xmlns:p14="http://schemas.microsoft.com/office/powerpoint/2010/main" val="1970948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999" y="601140"/>
            <a:ext cx="8983133" cy="4397191"/>
          </a:xfrm>
          <a:prstGeom prst="rect">
            <a:avLst/>
          </a:prstGeom>
        </p:spPr>
      </p:pic>
      <p:grpSp>
        <p:nvGrpSpPr>
          <p:cNvPr id="3" name="Group 2"/>
          <p:cNvGrpSpPr/>
          <p:nvPr/>
        </p:nvGrpSpPr>
        <p:grpSpPr>
          <a:xfrm>
            <a:off x="4570884" y="6183518"/>
            <a:ext cx="3678702" cy="503032"/>
            <a:chOff x="4791017" y="6200451"/>
            <a:chExt cx="3678702" cy="503032"/>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6211" y="6200451"/>
              <a:ext cx="1683508" cy="49987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1017" y="6200451"/>
              <a:ext cx="1918198" cy="503032"/>
            </a:xfrm>
            <a:prstGeom prst="rect">
              <a:avLst/>
            </a:prstGeom>
          </p:spPr>
        </p:pic>
      </p:grpSp>
    </p:spTree>
    <p:extLst>
      <p:ext uri="{BB962C8B-B14F-4D97-AF65-F5344CB8AC3E}">
        <p14:creationId xmlns:p14="http://schemas.microsoft.com/office/powerpoint/2010/main" val="9481406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2" descr="D:\userdata\mathiash\Argyll\Application\A NCS\SSSC\Roadshow\Powerpoint slide stat regulation and scutiny HENR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25" y="0"/>
            <a:ext cx="9144000"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p:nvPr/>
        </p:nvGrpSpPr>
        <p:grpSpPr>
          <a:xfrm>
            <a:off x="4618006" y="6372431"/>
            <a:ext cx="3678702" cy="503032"/>
            <a:chOff x="4791017" y="6200451"/>
            <a:chExt cx="3678702" cy="503032"/>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6211" y="6200451"/>
              <a:ext cx="1683508" cy="499872"/>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1017" y="6200451"/>
              <a:ext cx="1918198" cy="503032"/>
            </a:xfrm>
            <a:prstGeom prst="rect">
              <a:avLst/>
            </a:prstGeom>
          </p:spPr>
        </p:pic>
      </p:grpSp>
    </p:spTree>
    <p:extLst>
      <p:ext uri="{BB962C8B-B14F-4D97-AF65-F5344CB8AC3E}">
        <p14:creationId xmlns:p14="http://schemas.microsoft.com/office/powerpoint/2010/main" val="3821993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altLang="en-US" b="1" dirty="0" smtClean="0">
                <a:solidFill>
                  <a:srgbClr val="232050"/>
                </a:solidFill>
              </a:rPr>
              <a:t>5 principles</a:t>
            </a:r>
          </a:p>
        </p:txBody>
      </p:sp>
      <p:sp>
        <p:nvSpPr>
          <p:cNvPr id="5124" name="AutoShape 8" descr="data:image/jpeg;base64,/9j/4AAQSkZJRgABAQAAAQABAAD/2wCEAAkGBxASEhUSExAPFhIXFxUVEBASEhAPEBUQFxEWFhUSFxUYKCggGBolGxUVITEhJikrLi4uFx8zODQtNygtLisBCgoKDg0OGhAQGTclHyUvLS0tLS0vLy0tLS0tLi8tLS0tLS81LS0tLS0tLTUtLS0tLS8rLSstLS0tLS0tKy0vLf/AABEIAPkAygMBEQACEQEDEQH/xAAbAAEAAgMBAQAAAAAAAAAAAAAAAwYBAgQHBf/EAD0QAAIBAgIDDQcCBgMBAAAAAAABAgMRBCESMdEFBgcWM0FRU2Fxc5LCExQiNJGisTKBIyRCUnKhFWLBQ//EABoBAQACAwEAAAAAAAAAAAAAAAABAgMFBgT/xAA0EQEAAQEECAUDAwUBAQAAAAAAAQIDBBFxBRIVMTNRUqETFCEywUFhsSKR8DRCgdHhUyP/2gAMAwEAAhEDEQA/APMd7O96niacpznNNS0Uo6NraKfOu08V5vNVlVERDZ3G40W9E1VTO99jiRQ62t9mw820K+UPbsiy6p7HEih1tb7Ng2hXyg2RZdU9jiRQ62t9mwbQr5QbIsuqexxIodbW+zYNoV8oNkWXVPY4kUOtrfZsG0K+UGyLLqnscSKHW1vs2DaFfKDZFl1T2OJFDra32bBtCvlBsiy6p7HEih1tb7Ng2hXyg2RZdU9jiRQ62t9mwbQr5QbIsuqexxIodbW+zYNoV8oNkWXVPY4kUOtrfZsG0K+UGyLLqnsmjvCoc9Wt9mwbQr5Qrsqy6p7M8QsP1tf7Ng2hXyhGyrLqnsw94WH62t9mwbQr5QbKsuqeyKW8agv/AK1vs2DaFfKFo0TZdU9mOJFDra32bBtCvlCdkWXVPY4kUOtrfZsG0K+UGyLLqnscSKHW1vs2DaFfKDZFl1T2OJFDra32bBtCvlBsiy6p7HEih1tb7Ng2hXyg2RZdU9mvEvD9dV+sNhG0a+UJ2PZ85OJeH66r9YbBtGvlBsez5ycS8P11X6w2DaNfKDY9nzlz7o70qFOjUqRq1G4xcknoNXS57IyWV+rrrinCPVht9F2dnZ1VYz6Qpps2kXzg/wCRqeJ6Imp0h74ydBojhVZ/C0HgbUAAAAAAAAAAJqMOf6BWZShUAAYkrgc84WC8Ti1CQAAA+9ht+uEg4YDGUZRpexoOGLouSqRcqMX8ej8Szb+JX7Ub+7xHhU5Q5W+VVePaev1lzbqbxd0m41MDujUxOGqNaEvbKM4J/wBz1SS6Vn2GXCOTza9XOf3fawG5dLcuPtMZiq+MxWuOHjKXsovo0W7P/Kf7IascjXq591Q36brSxeFeIlShSlKjVTpwzilCtVgs8ru0VnY194jC8Uf4bi6zM3K0x+/4eNmxaVfOD/kanieiJqdIe+MnQaI4VWfwtB4G1AAAAAAAAAGYq7CHUFAAAAAYnG6BE4OVoMgAAAfcobwqVVwx+MruOG9jQ0aNJSdWbjRimm1mrtPKKu+lHQXfhU5Q5O+f1FpnP5fQjv2dPRpYLA1aOHi8tPD1FKfa42yv259xleZ9qhjMJj/hlTnQxEllKVKahKVulpJ9zsyR55v53KqYXDyoVHBzjRrO8G3FxnXqyi1fsaNbeP6mj/DdXT+itP8AP4eMGxaVfOD/AJGp4noianSHvjJ0GiOFVn8LQeBtQAAAAAAAABJQWYRO5OFAAAAAAIa8ecLUyiCwAAuO4lBuhTvSpTjnJt/w/h0paMdNLWrdy59aNlYUz4cYxi1N4riLWrCZjv2dFDAuKanTo/FUlKC9q7xi5cm8n0Na8r/TJTZ4RhMRvY6rXGcaZndy7/zem92Wi70aGitf8Sz1/wCN75X513ltX7Qpr+vunHL/AKovCJGyxC0Yx/hZqN3G7hpZZLpWrLJnkq/qaf8AD2Y43Or1x9JeLG4c2vnB/wAjU8T0RNTpD3xk6DRHCqz+FoPA2oAAAAAAAAAlw+thWpMFQAAAAAMTV0CHKGQAAZ0n0vuuTjKMDSfS/qMZThBpPpf1GMowh8/d9/y1bw5fgy2HFpzYL3wK8peVG/ckvnB/yNTxPRE1OkPfGToNEcKrP4Wg8DagAAAAAAAACSg8wircnCgAAAAAADmqLMLw1CQAAAAcG7/y1bw5fgzWHFpzee98CvKXlRv3JL5wf8jU8T0RNTpD3xk6DRHCqz+FoPA2oAAAAAAAAAzB2YRLqCgAAAAAACCuswtSjCwAAAAODd/5at4cvwZrDi05vPe+BXlLyo37kl84P+RqeJ6Imp0h74ydBojhVZ/C0HgbUAAAAAAAAAAOmnK6CktggAAAAACHEcwWpRBYAAAAHBu/8tW8OX4M1hxac3nvfAryl5Ub9yS+cH/I1PE9ETU6Q98ZOg0Rwqs/haDwNqAAAAAAAAAAElGXMFZThUAAAAACCvrC1LaFNNAmWHR6GDWRyi0E4sBIBwbv/LVvDl+DNYcWnN573wK8peVG/ckvnB/yNTxPRE1OkPfGToNEcKrP4Wg8DagAAAAAAAADaNNsImScbAicU9OV0FZjBsEAAAAA56ruwvG50JBQAARTpdH0C0ShCzg3f+WreHL8Gaw4tObz3vgV5S8qN+5JfOD/AJGp4noianSHvjJ0GiOFVn8LQeBtQAAAAAAGYxbCE8KSQVmW4Q1nG6CYnBBCVn+QtPq6UwoAAAGJuyBCCkrsLzudAUAAADSrC/eExL5G7/y1bw5fgzXfi05sV74FeUvKjfuSXzg/5Gp4noianSHvjJ0GiOFVn8LQeBtW9OnfuCJnBMoLoCuMjproBjKKdLoCYqRhZvTp37giZwTxVgoyAAAR1YX7wmJR0527gtMYuhMKAACCtO+QWiElKNkETLcIAAAAB8jfJG2HreHL8Ga78WnNivM//CvKXk5v3Jr5wf8AI1PE9ETU6Q98ZOg0Rwqs/haYq7PA2jqQUAAADSpTv3hMSihO3/oWmMXQmFAAAAAaVKd+8JiUKk0FvSUqrII1Ws6vQCKWKUL5gmU4VAAAAAA+ZvmX8rW/wl+DNYcWnNgvPBryl5Gb9yq+cH/I1PE9ETU6Q98ZOg0Rwqs/ha6Os8DaTudAUAAAABHVhfPnCYlpRnbIJmE4VAABsCN1kE6rVyb5gnCIYVFhOMM+xfSgjWPZy6fyDGDTktaBhEpYyTCsxgyAAAAPm75Pla/hy/BmsOLTmwXrg15S8iN+5VfOD/kanieiJqdIe+MnQaI4VWfwtVN5o8DaTudIUAAAAAAgrQtmF4lJSndBWYbSmkCIRe0b1IJwiN7KpdLBrJqNG7sram7voSuyJnBWanTHAT/6pa73ytbJlPEhTXhj3KV7ZXte10no6r91yfEjBOtDNPAyfRbJ3WeWWa+pFVrFMTJrQ+hPcG3we1vX0YTdJUqkoaM2rJTV7uz6LHum7eurj+r09MJ+v3eWL3j+rV/T6xjjH0+ztW9FSdliI2UpQm3BZSjTc72jJ5fDazs+wyeS5Vfz92LaGG+n798OX/HLDetFwVSGJh8cZTpKUYwUox/uvLSV7PUnbnK+UiacYq3+sMk36Yq1aqN3pP1+MO75awU7f082V+m+w1/iQ9evB7jPV8N7XtfPR6e7MnxKTXhlYGTtZxd1fJ5DxIjejXhiODlqvC9rpX1/Eo/n8DxITrPj76abjhq6ev2cv9xPRdpxtKZ+7DeZxsK8pePnQOWXzg/5Gp4noianSHvjJ0GiOFVn8LQeBtXVF3QY5ZAAAAADEo3QHMm0F00aXSETUkSCoBlNrV3fs8mBKsTP++XR+3R3FdSnkrqw0ni5L+uX1GrHJMUxyRe/VFkpNJZLPUugTTE/RbUj6pv+axWgoe8VdBW0YqVraLvFX12T5rmfx7TDDWY/LWOtrasYtp7vYt68RV53rSV2mm7Lns39SZt7Wf7kRdbGN1EI8PutiIQ9lGtUVPNaCdkk9aT1pPoRSLWuKdWJ9FqrCzqq15p9X06GMwv92J/Srr4WnLK+rpzL6t25SwVUW/2SPF4VSv8AzErOyelb4NJdt9XN09hOF3j6SrqW8x9GlLGUFBaXvDqJZ2lFQ0uznS1FIpsNX1icflaqi11vTDBtDFYRWX8ylne0o3bvf6XL4XefpKNS3+yt79KkJUK7hp6Gg9HTtpWUNX1uLGKYto1d2KbWKou9Wtvwl44b5y6+cH/I1PE9ETU6Q98ZOg0Rwqs/haDwNqloS5grVCYKgAAAAAQV45halLSd0ES2CAA3YCGdboC0QiCwAAAbqhNrSUJ6P9yjJx+pOrO/DsrrU44YpY4SqpJeyqXul+iXOTNFWOGE/sr4lExjrR+7o92qdXU1tZRk1dOzV+8alXLsrr082XhaiTk6dRJa24SSQ1KsMcEa9OOGMJP+OrdVP6FvBr5K+NZ9T4e+ynKNCtGSakqcrp609EvYxMW1MTzhW3mKrvXMcpeRG+cqvnB/yNTxPRE1OkPfGToNEcKrP4Wg8DaiYHVCV0GOYZAAAAADSssgmN7TDvWE1Jgq0nUS7wmIQSk2FmAkAAAAHXh91K9OOjCrKMVayWjbJt866W/qZKba0pjCJYqrCzqnGql0Q3cxTtF15W6NGm8ranlmW8xa9X4/0pN1sY9dX8pKW6deLvGrJa+aL1tt610tv9ysW1pG6r8Imws6t9LFXdKvJNSqSad9LKOd9K98v+0vqJta59Jn8EWNnG6G3/LYjrXzf001q1c2VrL6E+NadX4/0jy9ny/Ku76cRKpQryk7t05Z2SyUbLJZai1jVNVrTMz9YLxRFF3riOUvJTfOUXzg/wCRqeJ6Imp0h74ydBojhVZ/C0HgbVtCFwiZwZhKz/IJjF0JhQAAAAGJ6mCEFF5heW1Sr0BEQiCwAAAAAAABLQjzhWpMFQDStKyCYh8jd/5at4cvwZrDi05sV74FeUvKjfuSXzg/5Gp4noianSHvjJ0GiOFVn8LQeBtXRRjkFJYq07584IlHTnbuC0xi6EwoAAAGJamCHKGQAAAAAAAAAZirgdUVYMYAbA5ZyuwvEYPn7v8Ay1bw5fgzWHFpzYL3wK8peVG/ckvnB/yNTxPRE1OkPfGToNEcKrP4WhI8DautBjGwOfRcrsL7mIza2AmMU8ZphSYbAAIq0+YLRCELAAAAAAAAADopQt3hSZbhABBWnfILRCMLODd/5at4cvwZrDi05vPe+BXlLyo37kl84P8AkanieiJqdIe+MnQaI4VWfwtdFZngbSdzoCiKs+YLRzSRVkFZYnBMJiUMqbQWxFUaBhA6rBhDQJAAAAAAAAAE9KnbNhWZSBUAhq1OZBaIRBYA4N3/AJat4cvwZrvxac3nvfAryl5Ub9yS+cH/ACNTxPRE1OkPfGToNEcKrP4W3D854GzqTMKoqSu2wtPJKFQAAaQHNOV+4Lw1CQAAAAAABAT06dtesKTKQIAIalXmQWiEQWT4GpTjNSqQ04rXC9rsvRNMVY1RjDHaU1TThTOEvpvG4G+WFlZp6V5O6bfMr52XPl+xm8Swx9jz+HeMPf8Az9lc3xVIe74jRp5OE9BuUtKMbZasmzHY+ttTMekYrXqKvL1Yz9Hkh0DlF84P+RqeJ6Imp0h74ydBojhVZ/C24fnPA2dTeq8giN5SWQJ3twgAAR15ZWC1KALAAAAAAAMxjcDohC3eFJnFsEMSmkCIc85theIwahIB14GlRak6tSUbW0VFaTlk+zpSX7mSimiYmapwYrSq0jDUjF1e7YJ6sRW15J07Zd9ub/fYX1LCf7p/b/jFr3iP7I/d8HfHGmsPiEpTdoTUHZJNWyb6CLHjU4bsS8zVN3qx5PJDfuUXzg/5Gp4noianSHvjJ0GiOFVn8LZQeZ4G0nc3r6grS3p6kCd7IQAAI60LhMSgC4AAyovoYQ2VJgxglBLW/wBkCJxIU79wJnBPGNgoy3YCGdbo+oWilEwsAAAHRgcMqk9FzhBa3KbsrXS+uf8Apl7OjXqwxwY7SvUpxwxydsdxk1f3rDa1a8rZPn7DNF3jrhhm8zH9kvhb48Mlh8Sva0/hhNKzk9Ky1xysY7L9NtTG/wBUXmrG71Thvh5GdA5VfOD/AJGp4noianSHvjJ0GiOFVn8LQmeBtXQ80FN0sUJZWBUkCAAAAWAxoroQMWbAGwInUbyQWww3swpdOsImW8pJBGCKVboC2qjbuFmAAAAAA3oUZTkoxTcnqS1smmmapwhWqqKYxnc71uDirX9jK2fPFalfPPIy+Xtelh83Y7tZ8Td/CVPdsR8L+GE1K7Saeje1iLGdW2ppnfireq6ZsKvXfEvJDoHKL5wf8jU8T0RNTpD3xk6DRHCqz+FoPA2ranOwRMYtpZfEtQR9pTRmmFZjBkAAAAAI5VegJilroN5yYTjyZ9pFagYTLSVVhODQJAAAAAAyovofZkycJRjDaVKS1xks7fpevoGrPJEVRP1KWmmnHS0uZxve/ZbvEY4+hOGHqnjiK7zU6ztrd5v6l4qtN8TPdWaLPdhHZ8ffHf2FfSvpaE27/qu1d37S1hj4tOPNivOHl68N2EvKTfuTXzg/5Gp4noianSHvjJ0GiOFVn8LQeBtQAmAA3VVhGENlW7AjVPb9gNUdZ9CBqtJTbCcGFIJYAAAAAAAAAAO/C7t4iklGFWyVrLRhK1s8rrtMtN4tKYwifwwV3WyrnGqn8plvjxd03Vulf4XGCTumnfRSepst5m1x3qeTscPSlpT3exEf01Es3LKMP1OUpN59spfUiLzafSVpullO+P5/IbcYsXdv2zzsv007ZXtlbtZPmrXq/CPJ2OHt/L4e+TGVJYfENzlecJudvhUm1m2lkRY/qtqap34q3mimm71REboeRm/cqvnB/wAjU8T0RNTpD3xk6DRHCqz+FoPA2oAAAAAAAAAAAAAAAAAAAHfufuhCmrSoUqnxKWlJfFbL4V2Zf7Zms7WKYwmmJYLWxqrnGKph1Ut3IJaPulDRf6ueTXRdovF4iIw1IwY5utUzj4koKW6kVG3u1B/E5OTjd2bb0exK6t/iisW0RGGrC82EzOOvLMN10lNe70HpSc3pK9npNpdyv9EhFvGExqxzRN3mZidefSME0N3IJv8AlMNZ5ZRWS5y0XiOiFZutX/pKvb4sT/L4i1OmlKE2lo3cVbJRfYY7GMbamfuXqnCwq9fo8jOgcqvnB/yNTxPRE1OkPfGToNEcKrP4Wg8DagAAAAAAAAAAAAAAAAAAAAAAAAA4N3/lq3hy/BmsOLTm8974FeUvKjfuSWveju1QoUpxqSabndJRlLLRS5u4197u9dpVE0x9G30fe7Kxs5iufq+7xswfWS8k9h5PJW3Lu9+0rv1dpONmD6yXknsHkrbl3NpXfq7ScbMH1kvJPYPJW3LubSu/V2k42YPrJeSeweStuXc2ld+rtJxswfWS8k9g8lbcu5tK79XaTjZg+sl5J7B5K25dzaV36u0nGzB9ZLyT2DyVty7m0rv1dpONmD6yXknsHkrbl3NpXfq7ScbMH1kvJPYPJW3LubSu/V2k42YPrJeSeweStuXc2ld+rtJxswfWS8k9g8lbcu5tK79XaTjZg+sl5J7B5K25dzaV36u0nGzB9ZLyT2DyVty7m0rv1dpONmD6yXknsHkrbl3NpXfq7ScbMH1kvJPYPJW3LubSu/V2k42YPrJeSeweStuXc2ld+rtJxswfWS8k9g8lbcu5tK79XaTjZg+sl5J7B5K25dzaV36u0nGzB9ZLyT2DyVty7m0rv1dpONmD6yXknsHkrbl3NpXfq7ScbMH1kvJPYPJW3LubSu/V2k42YPrJeSeweStuXc2ld+rtJxswfWS8k9g8lbcu5tK79XaXJutvlws6NSEZycpQkorQms2sszJZXS1priZj6sN4v9hXZVUxPrMclCNu58AAAAAAAAAAAAAAAAAAAAAAAAAAAAAAf//Z"/>
          <p:cNvSpPr>
            <a:spLocks noChangeAspect="1" noChangeArrowheads="1"/>
          </p:cNvSpPr>
          <p:nvPr/>
        </p:nvSpPr>
        <p:spPr bwMode="auto">
          <a:xfrm>
            <a:off x="168540" y="-1690688"/>
            <a:ext cx="3095625" cy="352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ltLang="en-US"/>
          </a:p>
        </p:txBody>
      </p:sp>
      <p:sp>
        <p:nvSpPr>
          <p:cNvPr id="5125" name="AutoShape 10" descr="data:image/jpeg;base64,/9j/4AAQSkZJRgABAQAAAQABAAD/2wCEAAkGBxASEhUSExAPFhIXFxUVEBASEhAPEBUQFxEWFhUSFxUYKCggGBolGxUVITEhJikrLi4uFx8zODQtNygtLisBCgoKDg0OGhAQGTclHyUvLS0tLS0vLy0tLS0tLi8tLS0tLS81LS0tLS0tLTUtLS0tLS8rLSstLS0tLS0tKy0vLf/AABEIAPkAygMBEQACEQEDEQH/xAAbAAEAAgMBAQAAAAAAAAAAAAAAAwYBAgQHBf/EAD0QAAIBAgIDDQcCBgMBAAAAAAABAgMRBCESMdEFBgcWM0FRU2Fxc5LCExQiNJGisTKBIyRCUnKhFWLBQ//EABoBAQACAwEAAAAAAAAAAAAAAAABAgMFBgT/xAA0EQEAAQEECAUDAwUBAQAAAAAAAQIDBBFxBRIVMTNRUqETFCEywUFhsSKR8DRCgdHhUyP/2gAMAwEAAhEDEQA/APMd7O96niacpznNNS0Uo6NraKfOu08V5vNVlVERDZ3G40W9E1VTO99jiRQ62t9mw820K+UPbsiy6p7HEih1tb7Ng2hXyg2RZdU9jiRQ62t9mwbQr5QbIsuqexxIodbW+zYNoV8oNkWXVPY4kUOtrfZsG0K+UGyLLqnscSKHW1vs2DaFfKDZFl1T2OJFDra32bBtCvlBsiy6p7HEih1tb7Ng2hXyg2RZdU9jiRQ62t9mwbQr5QbIsuqexxIodbW+zYNoV8oNkWXVPY4kUOtrfZsG0K+UGyLLqnsmjvCoc9Wt9mwbQr5Qrsqy6p7M8QsP1tf7Ng2hXyhGyrLqnsw94WH62t9mwbQr5QbKsuqeyKW8agv/AK1vs2DaFfKFo0TZdU9mOJFDra32bBtCvlCdkWXVPY4kUOtrfZsG0K+UGyLLqnscSKHW1vs2DaFfKDZFl1T2OJFDra32bBtCvlBsiy6p7HEih1tb7Ng2hXyg2RZdU9mvEvD9dV+sNhG0a+UJ2PZ85OJeH66r9YbBtGvlBsez5ycS8P11X6w2DaNfKDY9nzlz7o70qFOjUqRq1G4xcknoNXS57IyWV+rrrinCPVht9F2dnZ1VYz6Qpps2kXzg/wCRqeJ6Imp0h74ydBojhVZ/C0HgbUAAAAAAAAAAJqMOf6BWZShUAAYkrgc84WC8Ti1CQAAA+9ht+uEg4YDGUZRpexoOGLouSqRcqMX8ej8Szb+JX7Ub+7xHhU5Q5W+VVePaev1lzbqbxd0m41MDujUxOGqNaEvbKM4J/wBz1SS6Vn2GXCOTza9XOf3fawG5dLcuPtMZiq+MxWuOHjKXsovo0W7P/Kf7IascjXq591Q36brSxeFeIlShSlKjVTpwzilCtVgs8ru0VnY194jC8Uf4bi6zM3K0x+/4eNmxaVfOD/kanieiJqdIe+MnQaI4VWfwtB4G1AAAAAAAAAGYq7CHUFAAAAAYnG6BE4OVoMgAAAfcobwqVVwx+MruOG9jQ0aNJSdWbjRimm1mrtPKKu+lHQXfhU5Q5O+f1FpnP5fQjv2dPRpYLA1aOHi8tPD1FKfa42yv259xleZ9qhjMJj/hlTnQxEllKVKahKVulpJ9zsyR55v53KqYXDyoVHBzjRrO8G3FxnXqyi1fsaNbeP6mj/DdXT+itP8AP4eMGxaVfOD/AJGp4noianSHvjJ0GiOFVn8LQeBtQAAAAAAAABJQWYRO5OFAAAAAAIa8ecLUyiCwAAuO4lBuhTvSpTjnJt/w/h0paMdNLWrdy59aNlYUz4cYxi1N4riLWrCZjv2dFDAuKanTo/FUlKC9q7xi5cm8n0Na8r/TJTZ4RhMRvY6rXGcaZndy7/zem92Wi70aGitf8Sz1/wCN75X513ltX7Qpr+vunHL/AKovCJGyxC0Yx/hZqN3G7hpZZLpWrLJnkq/qaf8AD2Y43Or1x9JeLG4c2vnB/wAjU8T0RNTpD3xk6DRHCqz+FoPA2oAAAAAAAAAlw+thWpMFQAAAAAMTV0CHKGQAAZ0n0vuuTjKMDSfS/qMZThBpPpf1GMowh8/d9/y1bw5fgy2HFpzYL3wK8peVG/ckvnB/yNTxPRE1OkPfGToNEcKrP4Wg8DagAAAAAAAACSg8wircnCgAAAAAADmqLMLw1CQAAAAcG7/y1bw5fgzWHFpzee98CvKXlRv3JL5wf8jU8T0RNTpD3xk6DRHCqz+FoPA2oAAAAAAAAAzB2YRLqCgAAAAAACCuswtSjCwAAAAODd/5at4cvwZrDi05vPe+BXlLyo37kl84P+RqeJ6Imp0h74ydBojhVZ/C0HgbUAAAAAAAAAAOmnK6CktggAAAAACHEcwWpRBYAAAAHBu/8tW8OX4M1hxac3nvfAryl5Ub9yS+cH/I1PE9ETU6Q98ZOg0Rwqs/haDwNqAAAAAAAAAAElGXMFZThUAAAAACCvrC1LaFNNAmWHR6GDWRyi0E4sBIBwbv/LVvDl+DNYcWnN573wK8peVG/ckvnB/yNTxPRE1OkPfGToNEcKrP4Wg8DagAAAAAAAADaNNsImScbAicU9OV0FZjBsEAAAAA56ruwvG50JBQAARTpdH0C0ShCzg3f+WreHL8Gaw4tObz3vgV5S8qN+5JfOD/AJGp4noianSHvjJ0GiOFVn8LQeBtQAAAAAAGYxbCE8KSQVmW4Q1nG6CYnBBCVn+QtPq6UwoAAAGJuyBCCkrsLzudAUAAADSrC/eExL5G7/y1bw5fgzXfi05sV74FeUvKjfuSXzg/5Gp4noianSHvjJ0GiOFVn8LQeBtW9OnfuCJnBMoLoCuMjproBjKKdLoCYqRhZvTp37giZwTxVgoyAAAR1YX7wmJR0527gtMYuhMKAACCtO+QWiElKNkETLcIAAAAB8jfJG2HreHL8Ga78WnNivM//CvKXk5v3Jr5wf8AI1PE9ETU6Q98ZOg0Rwqs/haYq7PA2jqQUAAADSpTv3hMSihO3/oWmMXQmFAAAAAaVKd+8JiUKk0FvSUqrII1Ws6vQCKWKUL5gmU4VAAAAAA+ZvmX8rW/wl+DNYcWnNgvPBryl5Gb9yq+cH/I1PE9ETU6Q98ZOg0Rwqs/ha6Os8DaTudAUAAAABHVhfPnCYlpRnbIJmE4VAABsCN1kE6rVyb5gnCIYVFhOMM+xfSgjWPZy6fyDGDTktaBhEpYyTCsxgyAAAAPm75Pla/hy/BmsOLTmwXrg15S8iN+5VfOD/kanieiJqdIe+MnQaI4VWfwtVN5o8DaTudIUAAAAAAgrQtmF4lJSndBWYbSmkCIRe0b1IJwiN7KpdLBrJqNG7sram7voSuyJnBWanTHAT/6pa73ytbJlPEhTXhj3KV7ZXte10no6r91yfEjBOtDNPAyfRbJ3WeWWa+pFVrFMTJrQ+hPcG3we1vX0YTdJUqkoaM2rJTV7uz6LHum7eurj+r09MJ+v3eWL3j+rV/T6xjjH0+ztW9FSdliI2UpQm3BZSjTc72jJ5fDazs+wyeS5Vfz92LaGG+n798OX/HLDetFwVSGJh8cZTpKUYwUox/uvLSV7PUnbnK+UiacYq3+sMk36Yq1aqN3pP1+MO75awU7f082V+m+w1/iQ9evB7jPV8N7XtfPR6e7MnxKTXhlYGTtZxd1fJ5DxIjejXhiODlqvC9rpX1/Eo/n8DxITrPj76abjhq6ev2cv9xPRdpxtKZ+7DeZxsK8pePnQOWXzg/5Gp4noianSHvjJ0GiOFVn8LQeBtXVF3QY5ZAAAAADEo3QHMm0F00aXSETUkSCoBlNrV3fs8mBKsTP++XR+3R3FdSnkrqw0ni5L+uX1GrHJMUxyRe/VFkpNJZLPUugTTE/RbUj6pv+axWgoe8VdBW0YqVraLvFX12T5rmfx7TDDWY/LWOtrasYtp7vYt68RV53rSV2mm7Lns39SZt7Wf7kRdbGN1EI8PutiIQ9lGtUVPNaCdkk9aT1pPoRSLWuKdWJ9FqrCzqq15p9X06GMwv92J/Srr4WnLK+rpzL6t25SwVUW/2SPF4VSv8AzErOyelb4NJdt9XN09hOF3j6SrqW8x9GlLGUFBaXvDqJZ2lFQ0uznS1FIpsNX1icflaqi11vTDBtDFYRWX8ylne0o3bvf6XL4XefpKNS3+yt79KkJUK7hp6Gg9HTtpWUNX1uLGKYto1d2KbWKou9Wtvwl44b5y6+cH/I1PE9ETU6Q98ZOg0Rwqs/haDwNqloS5grVCYKgAAAAAQV45halLSd0ES2CAA3YCGdboC0QiCwAAAbqhNrSUJ6P9yjJx+pOrO/DsrrU44YpY4SqpJeyqXul+iXOTNFWOGE/sr4lExjrR+7o92qdXU1tZRk1dOzV+8alXLsrr082XhaiTk6dRJa24SSQ1KsMcEa9OOGMJP+OrdVP6FvBr5K+NZ9T4e+ynKNCtGSakqcrp609EvYxMW1MTzhW3mKrvXMcpeRG+cqvnB/yNTxPRE1OkPfGToNEcKrP4Wg8DaiYHVCV0GOYZAAAAADSssgmN7TDvWE1Jgq0nUS7wmIQSk2FmAkAAAAHXh91K9OOjCrKMVayWjbJt866W/qZKba0pjCJYqrCzqnGql0Q3cxTtF15W6NGm8ranlmW8xa9X4/0pN1sY9dX8pKW6deLvGrJa+aL1tt610tv9ysW1pG6r8Imws6t9LFXdKvJNSqSad9LKOd9K98v+0vqJta59Jn8EWNnG6G3/LYjrXzf001q1c2VrL6E+NadX4/0jy9ny/Ku76cRKpQryk7t05Z2SyUbLJZai1jVNVrTMz9YLxRFF3riOUvJTfOUXzg/wCRqeJ6Imp0h74ydBojhVZ/C0HgbVtCFwiZwZhKz/IJjF0JhQAAAAGJ6mCEFF5heW1Sr0BEQiCwAAAAAAABLQjzhWpMFQDStKyCYh8jd/5at4cvwZrDi05sV74FeUvKjfuSXzg/5Gp4noianSHvjJ0GiOFVn8LQeBtXRRjkFJYq07584IlHTnbuC0xi6EwoAAAGJamCHKGQAAAAAAAAAZirgdUVYMYAbA5ZyuwvEYPn7v8Ay1bw5fgzWHFpzYL3wK8peVG/ckvnB/yNTxPRE1OkPfGToNEcKrP4WhI8DautBjGwOfRcrsL7mIza2AmMU8ZphSYbAAIq0+YLRCELAAAAAAAAADopQt3hSZbhABBWnfILRCMLODd/5at4cvwZrDi05vPe+BXlLyo37kl84P8AkanieiJqdIe+MnQaI4VWfwtdFZngbSdzoCiKs+YLRzSRVkFZYnBMJiUMqbQWxFUaBhA6rBhDQJAAAAAAAAAE9KnbNhWZSBUAhq1OZBaIRBYA4N3/AJat4cvwZrvxac3nvfAryl5Ub9yS+cH/ACNTxPRE1OkPfGToNEcKrP4W3D854GzqTMKoqSu2wtPJKFQAAaQHNOV+4Lw1CQAAAAAABAT06dtesKTKQIAIalXmQWiEQWT4GpTjNSqQ04rXC9rsvRNMVY1RjDHaU1TThTOEvpvG4G+WFlZp6V5O6bfMr52XPl+xm8Swx9jz+HeMPf8Az9lc3xVIe74jRp5OE9BuUtKMbZasmzHY+ttTMekYrXqKvL1Yz9Hkh0DlF84P+RqeJ6Imp0h74ydBojhVZ/C24fnPA2dTeq8giN5SWQJ3twgAAR15ZWC1KALAAAAAAAMxjcDohC3eFJnFsEMSmkCIc85theIwahIB14GlRak6tSUbW0VFaTlk+zpSX7mSimiYmapwYrSq0jDUjF1e7YJ6sRW15J07Zd9ub/fYX1LCf7p/b/jFr3iP7I/d8HfHGmsPiEpTdoTUHZJNWyb6CLHjU4bsS8zVN3qx5PJDfuUXzg/5Gp4noianSHvjJ0GiOFVn8LZQeZ4G0nc3r6grS3p6kCd7IQAAI60LhMSgC4AAyovoYQ2VJgxglBLW/wBkCJxIU79wJnBPGNgoy3YCGdbo+oWilEwsAAAHRgcMqk9FzhBa3KbsrXS+uf8Apl7OjXqwxwY7SvUpxwxydsdxk1f3rDa1a8rZPn7DNF3jrhhm8zH9kvhb48Mlh8Sva0/hhNKzk9Ky1xysY7L9NtTG/wBUXmrG71Thvh5GdA5VfOD/AJGp4noianSHvjJ0GiOFVn8LQmeBtXQ80FN0sUJZWBUkCAAAAWAxoroQMWbAGwInUbyQWww3swpdOsImW8pJBGCKVboC2qjbuFmAAAAAA3oUZTkoxTcnqS1smmmapwhWqqKYxnc71uDirX9jK2fPFalfPPIy+Xtelh83Y7tZ8Td/CVPdsR8L+GE1K7Saeje1iLGdW2ppnfireq6ZsKvXfEvJDoHKL5wf8jU8T0RNTpD3xk6DRHCqz+FoPA2ranOwRMYtpZfEtQR9pTRmmFZjBkAAAAAI5VegJilroN5yYTjyZ9pFagYTLSVVhODQJAAAAAAyovofZkycJRjDaVKS1xks7fpevoGrPJEVRP1KWmmnHS0uZxve/ZbvEY4+hOGHqnjiK7zU6ztrd5v6l4qtN8TPdWaLPdhHZ8ffHf2FfSvpaE27/qu1d37S1hj4tOPNivOHl68N2EvKTfuTXzg/5Gp4noianSHvjJ0GiOFVn8LQeBtQAmAA3VVhGENlW7AjVPb9gNUdZ9CBqtJTbCcGFIJYAAAAAAAAAAO/C7t4iklGFWyVrLRhK1s8rrtMtN4tKYwifwwV3WyrnGqn8plvjxd03Vulf4XGCTumnfRSepst5m1x3qeTscPSlpT3exEf01Es3LKMP1OUpN59spfUiLzafSVpullO+P5/IbcYsXdv2zzsv007ZXtlbtZPmrXq/CPJ2OHt/L4e+TGVJYfENzlecJudvhUm1m2lkRY/qtqap34q3mimm71REboeRm/cqvnB/wAjU8T0RNTpD3xk6DRHCqz+FoPA2oAAAAAAAAAAAAAAAAAAAHfufuhCmrSoUqnxKWlJfFbL4V2Zf7Zms7WKYwmmJYLWxqrnGKph1Ut3IJaPulDRf6ueTXRdovF4iIw1IwY5utUzj4koKW6kVG3u1B/E5OTjd2bb0exK6t/iisW0RGGrC82EzOOvLMN10lNe70HpSc3pK9npNpdyv9EhFvGExqxzRN3mZidefSME0N3IJv8AlMNZ5ZRWS5y0XiOiFZutX/pKvb4sT/L4i1OmlKE2lo3cVbJRfYY7GMbamfuXqnCwq9fo8jOgcqvnB/yNTxPRE1OkPfGToNEcKrP4Wg8DagAAAAAAAAAAAAAAAAAAAAAAAAA4N3/lq3hy/BmsOLTm8974FeUvKjfuSWveju1QoUpxqSabndJRlLLRS5u4197u9dpVE0x9G30fe7Kxs5iufq+7xswfWS8k9h5PJW3Lu9+0rv1dpONmD6yXknsHkrbl3NpXfq7ScbMH1kvJPYPJW3LubSu/V2k42YPrJeSeweStuXc2ld+rtJxswfWS8k9g8lbcu5tK79XaTjZg+sl5J7B5K25dzaV36u0nGzB9ZLyT2DyVty7m0rv1dpONmD6yXknsHkrbl3NpXfq7ScbMH1kvJPYPJW3LubSu/V2k42YPrJeSeweStuXc2ld+rtJxswfWS8k9g8lbcu5tK79XaTjZg+sl5J7B5K25dzaV36u0nGzB9ZLyT2DyVty7m0rv1dpONmD6yXknsHkrbl3NpXfq7ScbMH1kvJPYPJW3LubSu/V2k42YPrJeSeweStuXc2ld+rtJxswfWS8k9g8lbcu5tK79XaTjZg+sl5J7B5K25dzaV36u0nGzB9ZLyT2DyVty7m0rv1dpONmD6yXknsHkrbl3NpXfq7ScbMH1kvJPYPJW3LubSu/V2k42YPrJeSeweStuXc2ld+rtJxswfWS8k9g8lbcu5tK79XaXJutvlws6NSEZycpQkorQms2sszJZXS1priZj6sN4v9hXZVUxPrMclCNu58AAAAAAAAAAAAAAAAAAAAAAAAAAAAAAf//Z"/>
          <p:cNvSpPr>
            <a:spLocks noChangeAspect="1" noChangeArrowheads="1"/>
          </p:cNvSpPr>
          <p:nvPr/>
        </p:nvSpPr>
        <p:spPr bwMode="auto">
          <a:xfrm>
            <a:off x="333640" y="-1538288"/>
            <a:ext cx="3095625" cy="352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ltLang="en-US"/>
          </a:p>
        </p:txBody>
      </p:sp>
      <p:graphicFrame>
        <p:nvGraphicFramePr>
          <p:cNvPr id="2" name="Diagram 1"/>
          <p:cNvGraphicFramePr/>
          <p:nvPr>
            <p:extLst>
              <p:ext uri="{D42A27DB-BD31-4B8C-83A1-F6EECF244321}">
                <p14:modId xmlns:p14="http://schemas.microsoft.com/office/powerpoint/2010/main" val="1767847020"/>
              </p:ext>
            </p:extLst>
          </p:nvPr>
        </p:nvGraphicFramePr>
        <p:xfrm>
          <a:off x="333639" y="71437"/>
          <a:ext cx="9970293" cy="66934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a:off x="32665" y="6282267"/>
            <a:ext cx="2829067" cy="438150"/>
            <a:chOff x="4791017" y="6200451"/>
            <a:chExt cx="3678702" cy="503032"/>
          </a:xfrm>
        </p:grpSpPr>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86211" y="6200451"/>
              <a:ext cx="1683508" cy="499872"/>
            </a:xfrm>
            <a:prstGeom prst="rect">
              <a:avLst/>
            </a:prstGeom>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91017" y="6200451"/>
              <a:ext cx="1918198" cy="503032"/>
            </a:xfrm>
            <a:prstGeom prst="rect">
              <a:avLst/>
            </a:prstGeom>
          </p:spPr>
        </p:pic>
      </p:grpSp>
    </p:spTree>
    <p:extLst>
      <p:ext uri="{BB962C8B-B14F-4D97-AF65-F5344CB8AC3E}">
        <p14:creationId xmlns:p14="http://schemas.microsoft.com/office/powerpoint/2010/main" val="2768146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2086</TotalTime>
  <Words>4254</Words>
  <Application>Microsoft Office PowerPoint</Application>
  <PresentationFormat>A4 Paper (210x297 mm)</PresentationFormat>
  <Paragraphs>277</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From compliance…</vt:lpstr>
      <vt:lpstr>… to collaboration</vt:lpstr>
      <vt:lpstr>First standards in 2002</vt:lpstr>
      <vt:lpstr>The task in 2015</vt:lpstr>
      <vt:lpstr>PowerPoint Presentation</vt:lpstr>
      <vt:lpstr>PowerPoint Presentation</vt:lpstr>
      <vt:lpstr>PowerPoint Presentation</vt:lpstr>
      <vt:lpstr>5 principles</vt:lpstr>
      <vt:lpstr>Five general standards</vt:lpstr>
      <vt:lpstr>What’s launched now?</vt:lpstr>
      <vt:lpstr>How are the new standards different?</vt:lpstr>
      <vt:lpstr>PowerPoint Presentation</vt:lpstr>
      <vt:lpstr>PowerPoint Presentation</vt:lpstr>
      <vt:lpstr>PowerPoint Presentation</vt:lpstr>
      <vt:lpstr>PowerPoint Presentation</vt:lpstr>
      <vt:lpstr>PowerPoint Presentation</vt:lpstr>
      <vt:lpstr>Care Inspectorate’s response</vt:lpstr>
      <vt:lpstr>PowerPoint Presentation</vt:lpstr>
      <vt:lpstr>Healthcare Improvement Scotland’s response</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White</dc:creator>
  <cp:lastModifiedBy>christinebrown</cp:lastModifiedBy>
  <cp:revision>205</cp:revision>
  <dcterms:created xsi:type="dcterms:W3CDTF">2013-05-09T10:58:45Z</dcterms:created>
  <dcterms:modified xsi:type="dcterms:W3CDTF">2020-03-26T15:43:51Z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A8396754</vt:lpwstr>
  </property>
  <property fmtid="{D5CDD505-2E9C-101B-9397-08002B2CF9AE}" pid="4" name="Objective-Title">
    <vt:lpwstr>2014 - NHSScotland Event - Programme - Powerpoint Template - Normal</vt:lpwstr>
  </property>
  <property fmtid="{D5CDD505-2E9C-101B-9397-08002B2CF9AE}" pid="5" name="Objective-Comment">
    <vt:lpwstr>
    </vt:lpwstr>
  </property>
  <property fmtid="{D5CDD505-2E9C-101B-9397-08002B2CF9AE}" pid="6" name="Objective-CreationStamp">
    <vt:filetime>2014-05-09T14:04:09Z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vt:lpwstr>
  </property>
  <property fmtid="{D5CDD505-2E9C-101B-9397-08002B2CF9AE}" pid="10" name="Objective-ModificationStamp">
    <vt:filetime>2014-05-09T14:04:11Z</vt:filetime>
  </property>
  <property fmtid="{D5CDD505-2E9C-101B-9397-08002B2CF9AE}" pid="11" name="Objective-Owner">
    <vt:lpwstr>Wilkie, Andrew A (U209291)</vt:lpwstr>
  </property>
  <property fmtid="{D5CDD505-2E9C-101B-9397-08002B2CF9AE}" pid="12" name="Objective-Path">
    <vt:lpwstr>Objective Global Folder:SG File Plan:Health, nutrition and care:National Health Service (NHS):General:Casework: National Health Service (NHS) - general:DG Health - Business Management and Support: Communications: NHSScotland Event: 2014-2019:</vt:lpwstr>
  </property>
  <property fmtid="{D5CDD505-2E9C-101B-9397-08002B2CF9AE}" pid="13" name="Objective-Parent">
    <vt:lpwstr>DG Health - Business Management and Support: Communications: NHSScotland Event: 2014-2019</vt:lpwstr>
  </property>
  <property fmtid="{D5CDD505-2E9C-101B-9397-08002B2CF9AE}" pid="14" name="Objective-State">
    <vt:lpwstr>Being Drafted</vt:lpwstr>
  </property>
  <property fmtid="{D5CDD505-2E9C-101B-9397-08002B2CF9AE}" pid="15" name="Objective-Version">
    <vt:lpwstr>0.1</vt:lpwstr>
  </property>
  <property fmtid="{D5CDD505-2E9C-101B-9397-08002B2CF9AE}" pid="16" name="Objective-VersionNumber">
    <vt:i4>1</vt:i4>
  </property>
  <property fmtid="{D5CDD505-2E9C-101B-9397-08002B2CF9AE}" pid="17" name="Objective-VersionComment">
    <vt:lpwstr>First version</vt:lpwstr>
  </property>
  <property fmtid="{D5CDD505-2E9C-101B-9397-08002B2CF9AE}" pid="18" name="Objective-FileNumber">
    <vt:lpwstr>
    </vt:lpwstr>
  </property>
  <property fmtid="{D5CDD505-2E9C-101B-9397-08002B2CF9AE}" pid="19" name="Objective-Classification">
    <vt:lpwstr>[Inherited - OFFICIAL]</vt:lpwstr>
  </property>
  <property fmtid="{D5CDD505-2E9C-101B-9397-08002B2CF9AE}" pid="20" name="Objective-Caveats">
    <vt:lpwstr>
    </vt:lpwstr>
  </property>
  <property fmtid="{D5CDD505-2E9C-101B-9397-08002B2CF9AE}" pid="21" name="Objective-Date of Original [system]">
    <vt:lpwstr>
    </vt:lpwstr>
  </property>
  <property fmtid="{D5CDD505-2E9C-101B-9397-08002B2CF9AE}" pid="22" name="Objective-Date Received [system]">
    <vt:lpwstr>
    </vt:lpwstr>
  </property>
  <property fmtid="{D5CDD505-2E9C-101B-9397-08002B2CF9AE}" pid="23" name="Objective-SG Web Publication - Category [system]">
    <vt:lpwstr>
    </vt:lpwstr>
  </property>
  <property fmtid="{D5CDD505-2E9C-101B-9397-08002B2CF9AE}" pid="24" name="Objective-SG Web Publication - Category 2 Classification [system]">
    <vt:lpwstr>
    </vt:lpwstr>
  </property>
</Properties>
</file>