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39"/>
  </p:notesMasterIdLst>
  <p:sldIdLst>
    <p:sldId id="301" r:id="rId4"/>
    <p:sldId id="288" r:id="rId5"/>
    <p:sldId id="268" r:id="rId6"/>
    <p:sldId id="256" r:id="rId7"/>
    <p:sldId id="269" r:id="rId8"/>
    <p:sldId id="270" r:id="rId9"/>
    <p:sldId id="290" r:id="rId10"/>
    <p:sldId id="257" r:id="rId11"/>
    <p:sldId id="279" r:id="rId12"/>
    <p:sldId id="280" r:id="rId13"/>
    <p:sldId id="271" r:id="rId14"/>
    <p:sldId id="259" r:id="rId15"/>
    <p:sldId id="299" r:id="rId16"/>
    <p:sldId id="300" r:id="rId17"/>
    <p:sldId id="272" r:id="rId18"/>
    <p:sldId id="258" r:id="rId19"/>
    <p:sldId id="281" r:id="rId20"/>
    <p:sldId id="282" r:id="rId21"/>
    <p:sldId id="284" r:id="rId22"/>
    <p:sldId id="260" r:id="rId23"/>
    <p:sldId id="261" r:id="rId24"/>
    <p:sldId id="263" r:id="rId25"/>
    <p:sldId id="264" r:id="rId26"/>
    <p:sldId id="287" r:id="rId27"/>
    <p:sldId id="267" r:id="rId28"/>
    <p:sldId id="286" r:id="rId29"/>
    <p:sldId id="266" r:id="rId30"/>
    <p:sldId id="265" r:id="rId31"/>
    <p:sldId id="273" r:id="rId32"/>
    <p:sldId id="295" r:id="rId33"/>
    <p:sldId id="275" r:id="rId34"/>
    <p:sldId id="297" r:id="rId35"/>
    <p:sldId id="302" r:id="rId36"/>
    <p:sldId id="303" r:id="rId37"/>
    <p:sldId id="276" r:id="rId38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1B5B-5D2B-48D5-B7A6-F869F685060E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D0BDC-9068-4B20-A475-90994773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F92F3-7526-42BB-800D-34E1A2C44B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3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8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6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B7A0-46EE-43B0-B1DE-BBD1EBBCAB7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3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4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97CE-BA70-4140-9CFC-914DE73A838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6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CEAD2-B7D6-47CB-8BA6-EB7CEA1CB1B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55170-F7EF-4AAC-B8A8-13795EBBAC6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1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EA50-1872-4741-B31C-F582904FA47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5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F7BBE-E9CF-4812-88FA-926D15C0231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B0EA5-DCA8-4DE6-9245-B9601E8087F2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6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D700B-E1F9-4CD1-AB41-7032E84F869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7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0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6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68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60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4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1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0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59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4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8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6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6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5C24-9A03-4FE8-98F7-5ACA35628FD9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7033-93E5-43D0-A120-8DC376674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3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FD252-A218-4C67-B8B8-53C09767C992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5C24-9A03-4FE8-98F7-5ACA35628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7033-93E5-43D0-A120-8DC376674E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rsb.org.uk/uploads/adult-wellbeing-the-scale.pdf" TargetMode="External"/><Relationship Id="rId2" Type="http://schemas.openxmlformats.org/officeDocument/2006/relationships/hyperlink" Target="http://www.oscb.org.uk/wp-content/uploads/parenting_daily_hassles_scale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fhelpguides.ntw.nhs.uk/forthvalley/leaflets/selfhelp/Stres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B7A0-46EE-43B0-B1DE-BBD1EBBCAB7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5492" y="1214438"/>
            <a:ext cx="9144000" cy="2387600"/>
          </a:xfrm>
        </p:spPr>
        <p:txBody>
          <a:bodyPr/>
          <a:lstStyle/>
          <a:p>
            <a:pPr algn="l"/>
            <a:r>
              <a:rPr lang="en-US" sz="4400" dirty="0">
                <a:latin typeface="Arial"/>
                <a:cs typeface="Arial"/>
              </a:rPr>
              <a:t>It’s not rocket science!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Understanding brain development for better </a:t>
            </a:r>
            <a:r>
              <a:rPr lang="en-US" sz="2000" dirty="0" smtClean="0">
                <a:latin typeface="Arial"/>
                <a:cs typeface="Arial"/>
              </a:rPr>
              <a:t>relationships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FACILITATOR SLIDES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5492" y="3451567"/>
            <a:ext cx="9144000" cy="1655762"/>
          </a:xfrm>
        </p:spPr>
        <p:txBody>
          <a:bodyPr/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3200" dirty="0" smtClean="0">
              <a:latin typeface="Arial"/>
              <a:cs typeface="Arial"/>
            </a:endParaRPr>
          </a:p>
          <a:p>
            <a:pPr marL="0" lvl="0" indent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 smtClean="0">
                <a:latin typeface="Arial"/>
                <a:cs typeface="Arial"/>
              </a:rPr>
              <a:t>Falkirk </a:t>
            </a:r>
            <a:r>
              <a:rPr lang="en-US" sz="3200" dirty="0">
                <a:latin typeface="Arial"/>
                <a:cs typeface="Arial"/>
              </a:rPr>
              <a:t>Children’s Commission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492" y="3310654"/>
            <a:ext cx="2444006" cy="28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97CE-BA70-4140-9CFC-914DE73A838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710" y="1022136"/>
            <a:ext cx="4479403" cy="4785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2716" y="737323"/>
            <a:ext cx="57757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1. REGULATE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Get back to calm (you), get them back to calm and out of fight or flight.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2. RELATE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Understand what the behaviour is telling you. Love them (not always easy!) show you’re interested and care. What do they like to do; hug, play a game, watch </a:t>
            </a:r>
            <a:r>
              <a:rPr lang="en-GB" dirty="0" err="1" smtClean="0">
                <a:solidFill>
                  <a:prstClr val="black"/>
                </a:solidFill>
              </a:rPr>
              <a:t>tv</a:t>
            </a:r>
            <a:r>
              <a:rPr lang="en-GB" dirty="0" smtClean="0">
                <a:solidFill>
                  <a:prstClr val="black"/>
                </a:solidFill>
              </a:rPr>
              <a:t> with you next to them?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3. REASON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Now you can talk about what happened or the problem and try and solve it together when you’re both calm.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Kids won’t be able to learn any lessons until they’re calm.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They need you to help them get to CALM.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539" y="6171684"/>
            <a:ext cx="422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Adapted from </a:t>
            </a:r>
            <a:r>
              <a:rPr lang="en-GB" dirty="0" err="1" smtClean="0">
                <a:solidFill>
                  <a:prstClr val="black"/>
                </a:solidFill>
              </a:rPr>
              <a:t>Dr.</a:t>
            </a:r>
            <a:r>
              <a:rPr lang="en-GB" dirty="0" smtClean="0">
                <a:solidFill>
                  <a:prstClr val="black"/>
                </a:solidFill>
              </a:rPr>
              <a:t> Bruce Perry’s 3 R’s.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539" y="291048"/>
            <a:ext cx="461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It’s not rocket science!    THE 3 R’S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50550" cy="2852737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CALM						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1850" y="4562475"/>
            <a:ext cx="1421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Week </a:t>
            </a:r>
            <a:r>
              <a:rPr lang="en-GB" sz="3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3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1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/>
          <a:lstStyle/>
          <a:p>
            <a:r>
              <a:rPr lang="en-GB" dirty="0" smtClean="0"/>
              <a:t>Keep calm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559"/>
            <a:ext cx="10515600" cy="469540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</a:rPr>
              <a:t>Lunch, how did your week go, thoughts/ comments from last week?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Stress crisis &amp; chronic stress - when stress gets stuck 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/>
              <a:t>Emotional skills &amp; self awareness, n</a:t>
            </a:r>
            <a:r>
              <a:rPr lang="en-GB" sz="2200" dirty="0" smtClean="0">
                <a:solidFill>
                  <a:prstClr val="black"/>
                </a:solidFill>
              </a:rPr>
              <a:t>on </a:t>
            </a:r>
            <a:r>
              <a:rPr lang="en-GB" sz="2200" dirty="0">
                <a:solidFill>
                  <a:prstClr val="black"/>
                </a:solidFill>
              </a:rPr>
              <a:t>verbal </a:t>
            </a:r>
            <a:r>
              <a:rPr lang="en-GB" sz="2200" dirty="0" smtClean="0">
                <a:solidFill>
                  <a:prstClr val="black"/>
                </a:solidFill>
              </a:rPr>
              <a:t>communication</a:t>
            </a:r>
            <a:r>
              <a:rPr lang="en-GB" sz="2200" dirty="0">
                <a:solidFill>
                  <a:prstClr val="black"/>
                </a:solidFill>
              </a:rPr>
              <a:t>(Joyce &amp; Gail</a:t>
            </a:r>
            <a:r>
              <a:rPr lang="en-GB" sz="2200" dirty="0" smtClean="0">
                <a:solidFill>
                  <a:prstClr val="black"/>
                </a:solidFill>
              </a:rPr>
              <a:t>)</a:t>
            </a:r>
            <a:endParaRPr lang="en-GB" sz="2200" dirty="0">
              <a:solidFill>
                <a:prstClr val="black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4 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Strategies (TCI)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Your child’s behaviour; what happens, what it means, how to react.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Remember the 3 R’s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Relaxation; exercise, body scan, guided imagery, breathing.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FEEDBACK SHEETS &amp; RAIN/ SNACK POSTCARDS, FEELS FM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0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26" y="638669"/>
            <a:ext cx="7528574" cy="60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1" y="135432"/>
            <a:ext cx="7674936" cy="65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50550" cy="2852737"/>
          </a:xfrm>
        </p:spPr>
        <p:txBody>
          <a:bodyPr/>
          <a:lstStyle/>
          <a:p>
            <a:pPr algn="l"/>
            <a:r>
              <a:rPr lang="en-GB" dirty="0"/>
              <a:t>4</a:t>
            </a:r>
            <a:r>
              <a:rPr lang="en-GB" dirty="0" smtClean="0"/>
              <a:t>. CONNECT	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1850" y="4562475"/>
            <a:ext cx="1421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 Light" panose="020F0302020204030204"/>
              </a:rPr>
              <a:t>Week 4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9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 with your kids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9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Lunch, how did your week go, thoughts/ comments from last week?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Regulated people can connect - Understanding your brain (Angela)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The science, brain hand</a:t>
            </a:r>
          </a:p>
          <a:p>
            <a:pPr marL="0" indent="0">
              <a:buNone/>
            </a:pPr>
            <a:r>
              <a:rPr lang="en-GB" sz="2400" dirty="0" smtClean="0"/>
              <a:t>      Early brain development (baby it’s you video)</a:t>
            </a:r>
          </a:p>
          <a:p>
            <a:pPr marL="0" indent="0">
              <a:buNone/>
            </a:pPr>
            <a:r>
              <a:rPr lang="en-GB" sz="2400" dirty="0" smtClean="0"/>
              <a:t>      Teen brain development (video </a:t>
            </a:r>
            <a:r>
              <a:rPr lang="en-GB" sz="2400" dirty="0" err="1" smtClean="0"/>
              <a:t>tbc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r>
              <a:rPr lang="en-GB" sz="2400" dirty="0" smtClean="0"/>
              <a:t>3.   The impact of ACEs or trauma on the brain (Joyce &amp; Gail)</a:t>
            </a:r>
          </a:p>
          <a:p>
            <a:pPr marL="0" indent="0">
              <a:buNone/>
            </a:pPr>
            <a:r>
              <a:rPr lang="en-GB" sz="2400" dirty="0" smtClean="0"/>
              <a:t>      Types of trauma: impact and effect on development and behaviour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The brain can remodel itself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FEEDBACK SHEETS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9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73" y="148463"/>
            <a:ext cx="5387715" cy="65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423" y="294169"/>
            <a:ext cx="4127623" cy="62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9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05" y="324717"/>
            <a:ext cx="11580507" cy="62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365125"/>
            <a:ext cx="11141765" cy="1325563"/>
          </a:xfrm>
        </p:spPr>
        <p:txBody>
          <a:bodyPr/>
          <a:lstStyle/>
          <a:p>
            <a:r>
              <a:rPr lang="en-GB" dirty="0" smtClean="0"/>
              <a:t>Pre course facilitator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825625"/>
            <a:ext cx="115028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1.   Identify families – 10 (link with TAC or other supporting agencies)</a:t>
            </a:r>
            <a:endParaRPr lang="en-GB" dirty="0"/>
          </a:p>
          <a:p>
            <a:pPr marL="514350" indent="-514350">
              <a:buAutoNum type="arabicPeriod" startAt="2"/>
            </a:pPr>
            <a:r>
              <a:rPr lang="en-GB" dirty="0" smtClean="0"/>
              <a:t>Agree weeks course will run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Allocate workers to each week; minimum 2 per week</a:t>
            </a:r>
            <a:endParaRPr lang="en-GB" dirty="0"/>
          </a:p>
          <a:p>
            <a:pPr marL="514350" indent="-514350">
              <a:buAutoNum type="arabicPeriod" startAt="4"/>
            </a:pPr>
            <a:r>
              <a:rPr lang="en-GB" dirty="0" smtClean="0"/>
              <a:t>Get Parent’s Pack ready</a:t>
            </a:r>
            <a:r>
              <a:rPr lang="en-GB" smtClean="0"/>
              <a:t>, print SDQ and AWS</a:t>
            </a:r>
            <a:endParaRPr lang="en-GB" dirty="0" smtClean="0"/>
          </a:p>
          <a:p>
            <a:pPr marL="514350" indent="-514350">
              <a:buAutoNum type="arabicPeriod" startAt="4"/>
            </a:pPr>
            <a:r>
              <a:rPr lang="en-GB" dirty="0" smtClean="0"/>
              <a:t>Print paperwork for home visit: </a:t>
            </a:r>
            <a:endParaRPr lang="en-GB" dirty="0"/>
          </a:p>
          <a:p>
            <a:pPr lvl="1"/>
            <a:r>
              <a:rPr lang="en-GB" dirty="0"/>
              <a:t>START &amp; FINISH - Adult wellbeing scale &amp; Parenting Daily </a:t>
            </a:r>
            <a:r>
              <a:rPr lang="en-GB" dirty="0" smtClean="0"/>
              <a:t>Hassles</a:t>
            </a:r>
          </a:p>
          <a:p>
            <a:pPr marL="457200" lvl="1" indent="0">
              <a:buNone/>
            </a:pPr>
            <a:r>
              <a:rPr lang="en-GB" dirty="0" smtClean="0"/>
              <a:t>PDH -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www.oscb.org.uk/wp-content/uploads/parenting_daily_hassles_scale.pdf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AWS -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lrsb.org.uk/uploads/adult-wellbeing-the-scale.pdf</a:t>
            </a:r>
            <a:endParaRPr lang="en-GB" dirty="0" smtClean="0"/>
          </a:p>
          <a:p>
            <a:pPr lvl="1"/>
            <a:r>
              <a:rPr lang="en-GB" dirty="0" smtClean="0"/>
              <a:t>WEEKLY </a:t>
            </a:r>
            <a:r>
              <a:rPr lang="en-GB" dirty="0"/>
              <a:t>– Stress of parent 0-10, Behaviour of child 0-10.</a:t>
            </a:r>
          </a:p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.   Flipchart</a:t>
            </a:r>
            <a:r>
              <a:rPr lang="en-GB" dirty="0"/>
              <a:t>, pens, </a:t>
            </a:r>
            <a:r>
              <a:rPr lang="en-GB" dirty="0" smtClean="0"/>
              <a:t>Blue </a:t>
            </a:r>
            <a:r>
              <a:rPr lang="en-GB" dirty="0" err="1"/>
              <a:t>T</a:t>
            </a:r>
            <a:r>
              <a:rPr lang="en-GB" dirty="0" err="1" smtClean="0"/>
              <a:t>ac</a:t>
            </a:r>
            <a:r>
              <a:rPr lang="en-GB" dirty="0"/>
              <a:t>, post its, tissues.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42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67636" y="-1025288"/>
            <a:ext cx="6335556" cy="89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803" y="-1200500"/>
            <a:ext cx="6381124" cy="90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4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12747"/>
            <a:ext cx="9144000" cy="977778"/>
          </a:xfrm>
        </p:spPr>
        <p:txBody>
          <a:bodyPr/>
          <a:lstStyle/>
          <a:p>
            <a:pPr algn="l"/>
            <a:r>
              <a:rPr lang="en-GB" dirty="0" smtClean="0"/>
              <a:t>5. Blether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1662"/>
            <a:ext cx="9144000" cy="756138"/>
          </a:xfrm>
        </p:spPr>
        <p:txBody>
          <a:bodyPr/>
          <a:lstStyle/>
          <a:p>
            <a:pPr algn="l"/>
            <a:r>
              <a:rPr lang="en-GB" dirty="0" smtClean="0"/>
              <a:t>Week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B7A0-46EE-43B0-B1DE-BBD1EBBCAB7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Blether - Talk to each other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</a:rPr>
              <a:t>Lunch, how did your week go, thoughts/ comments from last week?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Teen </a:t>
            </a:r>
            <a:r>
              <a:rPr lang="en-GB" sz="2400" dirty="0" err="1" smtClean="0"/>
              <a:t>Vs</a:t>
            </a:r>
            <a:r>
              <a:rPr lang="en-GB" sz="2400" dirty="0" smtClean="0"/>
              <a:t> Toddler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Conflict cycle exercise (remember the 3R’s)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Non verbal walk in/ act it out</a:t>
            </a:r>
          </a:p>
          <a:p>
            <a:pPr marL="457200" lvl="0" indent="-457200">
              <a:buFont typeface="Arial" panose="020B0604020202020204" pitchFamily="34" charset="0"/>
              <a:buAutoNum type="arabicPeriod" startAt="3"/>
            </a:pPr>
            <a:r>
              <a:rPr lang="en-GB" sz="2400" dirty="0" smtClean="0"/>
              <a:t>4. </a:t>
            </a:r>
            <a:r>
              <a:rPr lang="en-GB" sz="2400" dirty="0">
                <a:solidFill>
                  <a:prstClr val="black"/>
                </a:solidFill>
              </a:rPr>
              <a:t>Circle of influence. Positive statements (</a:t>
            </a:r>
            <a:r>
              <a:rPr lang="en-GB" sz="2400" dirty="0" smtClean="0">
                <a:solidFill>
                  <a:prstClr val="black"/>
                </a:solidFill>
              </a:rPr>
              <a:t>Angela)</a:t>
            </a:r>
          </a:p>
          <a:p>
            <a:pPr marL="457200" lvl="0" indent="-457200">
              <a:buFont typeface="Arial" panose="020B0604020202020204" pitchFamily="34" charset="0"/>
              <a:buAutoNum type="arabicPeriod" startAt="3"/>
            </a:pPr>
            <a:r>
              <a:rPr lang="en-GB" sz="2400" dirty="0" smtClean="0"/>
              <a:t>Self talk – be your own best friend, be kind to yourself, control your brain</a:t>
            </a:r>
          </a:p>
          <a:p>
            <a:pPr marL="0" indent="0">
              <a:buNone/>
            </a:pPr>
            <a:r>
              <a:rPr lang="en-GB" sz="2400" dirty="0" smtClean="0"/>
              <a:t>5.     Magic 30 days – 30 days to change a habit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FEEDBACK SHEETS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4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4" y="238067"/>
            <a:ext cx="8620125" cy="64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8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27305" y="-980349"/>
            <a:ext cx="6499185" cy="87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4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97CE-BA70-4140-9CFC-914DE73A838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710" y="1022136"/>
            <a:ext cx="4479403" cy="4785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2716" y="737323"/>
            <a:ext cx="57757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1. REGULATE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Get back to calm (you), get them back to calm and out of fight or flight.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2. RELATE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Understand what the behaviour is telling you. Love them (not always easy!) show you’re interested and care. What do they like to do; hug, play a game, watch </a:t>
            </a:r>
            <a:r>
              <a:rPr lang="en-GB" dirty="0" err="1" smtClean="0">
                <a:solidFill>
                  <a:prstClr val="black"/>
                </a:solidFill>
              </a:rPr>
              <a:t>tv</a:t>
            </a:r>
            <a:r>
              <a:rPr lang="en-GB" dirty="0" smtClean="0">
                <a:solidFill>
                  <a:prstClr val="black"/>
                </a:solidFill>
              </a:rPr>
              <a:t> with you next to them?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3. REASON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Now you can talk about what happened or the problem and try and solve it together when you’re both calm.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Kids won’t be able to learn any lessons until they’re calm.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They need you to help them get to CALM.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539" y="6171684"/>
            <a:ext cx="422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Adapted from </a:t>
            </a:r>
            <a:r>
              <a:rPr lang="en-GB" dirty="0" err="1" smtClean="0">
                <a:solidFill>
                  <a:prstClr val="black"/>
                </a:solidFill>
              </a:rPr>
              <a:t>Dr.</a:t>
            </a:r>
            <a:r>
              <a:rPr lang="en-GB" dirty="0" smtClean="0">
                <a:solidFill>
                  <a:prstClr val="black"/>
                </a:solidFill>
              </a:rPr>
              <a:t> Bruce Perry’s 3 R’s.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539" y="291048"/>
            <a:ext cx="461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It’s not rocket science!    THE 3 R’S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35310" cy="2852737"/>
          </a:xfrm>
        </p:spPr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. Have fun					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1850" y="4689009"/>
            <a:ext cx="1421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 Light" panose="020F0302020204030204"/>
              </a:rPr>
              <a:t>Week 6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fun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>
                <a:solidFill>
                  <a:prstClr val="black"/>
                </a:solidFill>
              </a:rPr>
              <a:t>Lunch, how did your week go, thoughts/ comments from last week</a:t>
            </a:r>
            <a:r>
              <a:rPr lang="en-GB" sz="2400" dirty="0" smtClean="0">
                <a:solidFill>
                  <a:prstClr val="black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>
                <a:solidFill>
                  <a:prstClr val="black"/>
                </a:solidFill>
              </a:rPr>
              <a:t>Hot spots homework discussion</a:t>
            </a:r>
            <a:endParaRPr lang="en-GB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Relationships = most important thing</a:t>
            </a:r>
          </a:p>
          <a:p>
            <a:pPr marL="0" indent="0">
              <a:buNone/>
            </a:pPr>
            <a:r>
              <a:rPr lang="en-GB" sz="2400" dirty="0" smtClean="0"/>
              <a:t>       Game: don’t let anyone else burst your balloon (Gail &amp; Joyce)</a:t>
            </a:r>
          </a:p>
          <a:p>
            <a:pPr marL="457200" indent="-457200">
              <a:buAutoNum type="arabicPeriod" startAt="3"/>
            </a:pPr>
            <a:r>
              <a:rPr lang="en-GB" sz="2400" dirty="0" smtClean="0"/>
              <a:t>Tea bags</a:t>
            </a:r>
          </a:p>
          <a:p>
            <a:pPr marL="457200" indent="-457200">
              <a:buAutoNum type="arabicPeriod" startAt="3"/>
            </a:pPr>
            <a:r>
              <a:rPr lang="en-GB" sz="2400" dirty="0" smtClean="0"/>
              <a:t>Card Games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FEEDBACK SHEETS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0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34154"/>
            <a:ext cx="11719560" cy="2532184"/>
          </a:xfrm>
        </p:spPr>
        <p:txBody>
          <a:bodyPr>
            <a:normAutofit/>
          </a:bodyPr>
          <a:lstStyle/>
          <a:p>
            <a:r>
              <a:rPr lang="en-GB" sz="5400" dirty="0" smtClean="0"/>
              <a:t>7. Home Visit</a:t>
            </a:r>
            <a:br>
              <a:rPr lang="en-GB" sz="5400" dirty="0" smtClean="0"/>
            </a:br>
            <a:r>
              <a:rPr lang="en-GB" sz="3600" dirty="0" smtClean="0"/>
              <a:t>Week 7 Weekly Sheets &amp; Start and finish </a:t>
            </a:r>
            <a:r>
              <a:rPr lang="en-GB" sz="3600" dirty="0" err="1" smtClean="0"/>
              <a:t>qs</a:t>
            </a:r>
            <a:r>
              <a:rPr lang="en-GB" sz="3600" dirty="0" smtClean="0"/>
              <a:t>.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1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1. Getting to know you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1850" y="4562475"/>
            <a:ext cx="318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Week </a:t>
            </a:r>
            <a:r>
              <a:rPr lang="en-GB" sz="3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 – at home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7 facilitator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prstClr val="black"/>
                </a:solidFill>
              </a:rPr>
              <a:t>Feedback sheets – Stress of parent 0-10, Behaviour of child 0-10.</a:t>
            </a:r>
          </a:p>
          <a:p>
            <a:r>
              <a:rPr lang="en-GB" dirty="0" smtClean="0"/>
              <a:t>START </a:t>
            </a:r>
            <a:r>
              <a:rPr lang="en-GB" dirty="0"/>
              <a:t>&amp; FINISH - Adult wellbeing scale &amp; Parenting Daily Hassles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5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dirty="0" smtClean="0"/>
              <a:t>. </a:t>
            </a:r>
            <a:r>
              <a:rPr lang="en-GB" dirty="0" smtClean="0"/>
              <a:t>Celebration and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smtClean="0">
                <a:solidFill>
                  <a:schemeClr val="tx1"/>
                </a:solidFill>
              </a:rPr>
              <a:t>Week </a:t>
            </a:r>
            <a:r>
              <a:rPr lang="en-GB" sz="3200" dirty="0">
                <a:solidFill>
                  <a:schemeClr val="tx1"/>
                </a:solidFill>
              </a:rPr>
              <a:t>8</a:t>
            </a:r>
            <a:endParaRPr lang="en-GB" sz="3200" dirty="0" smtClean="0">
              <a:solidFill>
                <a:schemeClr val="tx1"/>
              </a:solidFill>
            </a:endParaRPr>
          </a:p>
          <a:p>
            <a:r>
              <a:rPr lang="en-GB" sz="3200" dirty="0" smtClean="0">
                <a:solidFill>
                  <a:schemeClr val="tx1"/>
                </a:solidFill>
              </a:rPr>
              <a:t>Parents Pack Feedback sheets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59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9 facilitator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Slides</a:t>
            </a:r>
          </a:p>
          <a:p>
            <a:r>
              <a:rPr lang="en-GB" dirty="0" smtClean="0"/>
              <a:t>WEEKLY </a:t>
            </a:r>
            <a:r>
              <a:rPr lang="en-GB" dirty="0"/>
              <a:t>– Stress of parent 0-10, Behaviour of child 0-10.</a:t>
            </a:r>
          </a:p>
          <a:p>
            <a:r>
              <a:rPr lang="en-GB" dirty="0"/>
              <a:t>Parent’s Pack: cards, dominoes, smellies, chocolates, stress balls, postcards, candle, and certificate.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709738"/>
            <a:ext cx="11719560" cy="2852737"/>
          </a:xfrm>
        </p:spPr>
        <p:txBody>
          <a:bodyPr>
            <a:normAutofit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9. </a:t>
            </a:r>
            <a:r>
              <a:rPr lang="en-GB" sz="5400" dirty="0" smtClean="0"/>
              <a:t>Phone call	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243840" y="4562475"/>
            <a:ext cx="709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alibri Light" panose="020F0302020204030204"/>
              </a:rPr>
              <a:t>Week </a:t>
            </a:r>
            <a:r>
              <a:rPr lang="en-GB" sz="3200" dirty="0" smtClean="0">
                <a:solidFill>
                  <a:prstClr val="black"/>
                </a:solidFill>
                <a:latin typeface="Calibri Light" panose="020F0302020204030204"/>
              </a:rPr>
              <a:t>9 </a:t>
            </a:r>
            <a:r>
              <a:rPr lang="en-GB" sz="3200" dirty="0" smtClean="0">
                <a:solidFill>
                  <a:prstClr val="black"/>
                </a:solidFill>
                <a:latin typeface="Calibri Light" panose="020F0302020204030204"/>
              </a:rPr>
              <a:t>Do weekly score/ feedback sheets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3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8 facilitator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3200" dirty="0">
                <a:solidFill>
                  <a:prstClr val="black"/>
                </a:solidFill>
              </a:rPr>
              <a:t>Feedback sheets – Stress of parent 0-10, Behaviour of child 0-10.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9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Telephone catch 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078796" cy="150018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Week 10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Feedback </a:t>
            </a:r>
            <a:r>
              <a:rPr lang="en-GB" sz="3200" dirty="0">
                <a:solidFill>
                  <a:schemeClr val="tx1"/>
                </a:solidFill>
              </a:rPr>
              <a:t>sheets </a:t>
            </a:r>
            <a:r>
              <a:rPr lang="en-GB" sz="3200" dirty="0" smtClean="0">
                <a:solidFill>
                  <a:schemeClr val="tx1"/>
                </a:solidFill>
              </a:rPr>
              <a:t>– </a:t>
            </a:r>
            <a:r>
              <a:rPr lang="en-GB" sz="3200" dirty="0">
                <a:solidFill>
                  <a:schemeClr val="tx1"/>
                </a:solidFill>
              </a:rPr>
              <a:t>Stress of parent 0-10, Behaviour of child 0-10.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7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/>
          <a:lstStyle/>
          <a:p>
            <a:pPr eaLnBrk="1" hangingPunct="1"/>
            <a:r>
              <a:rPr lang="en-US" dirty="0" smtClean="0"/>
              <a:t>Week 1: Getting to Know You &amp; Your Family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82556"/>
            <a:ext cx="10515600" cy="478352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000" dirty="0" smtClean="0"/>
              <a:t>How trauma affects people; brain development, stress, behaviour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000" dirty="0" smtClean="0"/>
              <a:t>What’s your story?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000" dirty="0" smtClean="0"/>
              <a:t>Sessions are about learning; why, how patterns can be changed, how the brain can change, how behaviour can change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000" dirty="0" smtClean="0"/>
              <a:t>Self care/ triggers; behaviours – run, cry, shout, drink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000" dirty="0" smtClean="0"/>
              <a:t>What do you want to get out of this course? For you and for your family.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000" dirty="0" smtClean="0"/>
              <a:t>The Three R’s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Measures – start and finish and weekly feedback sheets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97CE-BA70-4140-9CFC-914DE73A838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710" y="1022136"/>
            <a:ext cx="4479403" cy="4785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2716" y="737323"/>
            <a:ext cx="57757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1. REGULATE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Get back to calm (you), get them back to calm and out of fight or flight.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2. RELATE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Understand what the behaviour is telling you. Love them (not always easy!) show you’re interested and care. What do they like to do; hug, play a game, watch </a:t>
            </a:r>
            <a:r>
              <a:rPr lang="en-GB" dirty="0" err="1" smtClean="0">
                <a:solidFill>
                  <a:prstClr val="black"/>
                </a:solidFill>
              </a:rPr>
              <a:t>tv</a:t>
            </a:r>
            <a:r>
              <a:rPr lang="en-GB" dirty="0" smtClean="0">
                <a:solidFill>
                  <a:prstClr val="black"/>
                </a:solidFill>
              </a:rPr>
              <a:t> with you next to them?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3. REASON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Now you can talk about what happened or the problem and try and solve it together when you’re both calm.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Kids won’t be able to learn any lessons until they’re calm.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They need you to help them get to CALM.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539" y="6171684"/>
            <a:ext cx="422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Adapted from </a:t>
            </a:r>
            <a:r>
              <a:rPr lang="en-GB" dirty="0" err="1" smtClean="0">
                <a:solidFill>
                  <a:prstClr val="black"/>
                </a:solidFill>
              </a:rPr>
              <a:t>Dr.</a:t>
            </a:r>
            <a:r>
              <a:rPr lang="en-GB" dirty="0" smtClean="0">
                <a:solidFill>
                  <a:prstClr val="black"/>
                </a:solidFill>
              </a:rPr>
              <a:t> Bruce Perry’s 3 R’s.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539" y="291048"/>
            <a:ext cx="461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It’s not rocket science!    THE 3 R’S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BEHAVIOUR	(stress)			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1850" y="4562475"/>
            <a:ext cx="1421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Week 2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0C9B7-D475-432A-9C42-3D4AFD2C919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2 facilitator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Slides</a:t>
            </a:r>
          </a:p>
          <a:p>
            <a:r>
              <a:rPr lang="en-GB" dirty="0" smtClean="0"/>
              <a:t>Feedback </a:t>
            </a:r>
            <a:r>
              <a:rPr lang="en-GB" dirty="0"/>
              <a:t>sheets – Stress of parent 0-10, Behaviour of child 0-10.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964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0050"/>
            <a:ext cx="10515600" cy="6534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 do you behave when you’re stressed?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14400"/>
            <a:ext cx="10515600" cy="5116009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 smtClean="0"/>
              <a:t>1.    Lunch, Introductions and ice breakers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Group agreement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Keeping ourselves safe (Angela)</a:t>
            </a:r>
          </a:p>
          <a:p>
            <a:pPr marL="0" indent="0">
              <a:buNone/>
            </a:pPr>
            <a:r>
              <a:rPr lang="en-US" sz="2000" dirty="0" smtClean="0"/>
              <a:t>2. Three R’s – what is the behaviour telling us? (Angela)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3. Be </a:t>
            </a:r>
            <a:r>
              <a:rPr lang="en-US" sz="2000" dirty="0">
                <a:solidFill>
                  <a:prstClr val="black"/>
                </a:solidFill>
              </a:rPr>
              <a:t>curious about </a:t>
            </a:r>
            <a:r>
              <a:rPr lang="en-US" sz="2000" dirty="0" smtClean="0">
                <a:solidFill>
                  <a:prstClr val="black"/>
                </a:solidFill>
              </a:rPr>
              <a:t>behaviour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4. We all experience stress (Slides) (Joyce)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       What are the signs and causes of stress?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When stress goes wrong: chronic Stress, trauma and stress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5. Self awareness and coping strategies (Slides) (Joyce)</a:t>
            </a:r>
          </a:p>
          <a:p>
            <a:pPr marL="0" lvl="0" indent="0">
              <a:buNone/>
            </a:pPr>
            <a:r>
              <a:rPr lang="en-US" sz="2000" dirty="0" smtClean="0"/>
              <a:t>       </a:t>
            </a:r>
            <a:r>
              <a:rPr lang="en-US" sz="2000" dirty="0">
                <a:solidFill>
                  <a:prstClr val="black"/>
                </a:solidFill>
              </a:rPr>
              <a:t>How do you respond?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       How do you manage stress and get back to calm?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How can you relax?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Weekly scores/ feedback sheets</a:t>
            </a:r>
            <a:endParaRPr lang="en-US" sz="2000" dirty="0"/>
          </a:p>
          <a:p>
            <a:pPr marL="0" lvl="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NHS </a:t>
            </a:r>
            <a:r>
              <a:rPr lang="en-US" sz="2000" dirty="0">
                <a:solidFill>
                  <a:prstClr val="black"/>
                </a:solidFill>
              </a:rPr>
              <a:t>Stress Booklet: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http://www.selfhelpguides.ntw.nhs.uk/forthvalley/leaflets/selfhelp/Stress.pdf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 eaLnBrk="1" hangingPunct="1">
              <a:buAutoNum type="arabicPeriod" startAt="4"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30DB-24AA-4064-BC93-A94E3680EE3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4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35D20-EC46-4B73-8C8C-8DC3B9FB87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3" y="405115"/>
            <a:ext cx="10185720" cy="59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1248</Words>
  <Application>Microsoft Office PowerPoint</Application>
  <PresentationFormat>Widescreen</PresentationFormat>
  <Paragraphs>190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1_Office Theme</vt:lpstr>
      <vt:lpstr>2_Office Theme</vt:lpstr>
      <vt:lpstr>It’s not rocket science! Understanding brain development for better relationships  FACILITATOR SLIDES</vt:lpstr>
      <vt:lpstr>Pre course facilitator tasks</vt:lpstr>
      <vt:lpstr>1. Getting to know you</vt:lpstr>
      <vt:lpstr>Week 1: Getting to Know You &amp; Your Family</vt:lpstr>
      <vt:lpstr>PowerPoint Presentation</vt:lpstr>
      <vt:lpstr>2. BEHAVIOUR (stress)    </vt:lpstr>
      <vt:lpstr>Week 2 facilitator tasks</vt:lpstr>
      <vt:lpstr>How do you behave when you’re stressed?</vt:lpstr>
      <vt:lpstr>PowerPoint Presentation</vt:lpstr>
      <vt:lpstr>PowerPoint Presentation</vt:lpstr>
      <vt:lpstr>3. CALM       </vt:lpstr>
      <vt:lpstr>Keep calm</vt:lpstr>
      <vt:lpstr>PowerPoint Presentation</vt:lpstr>
      <vt:lpstr>PowerPoint Presentation</vt:lpstr>
      <vt:lpstr>4. CONNECT  </vt:lpstr>
      <vt:lpstr>Connect with your kids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Blether</vt:lpstr>
      <vt:lpstr>Blether - Talk to each other</vt:lpstr>
      <vt:lpstr>PowerPoint Presentation</vt:lpstr>
      <vt:lpstr>PowerPoint Presentation</vt:lpstr>
      <vt:lpstr>PowerPoint Presentation</vt:lpstr>
      <vt:lpstr>6. Have fun      </vt:lpstr>
      <vt:lpstr>Have fun</vt:lpstr>
      <vt:lpstr>7. Home Visit Week 7 Weekly Sheets &amp; Start and finish qs. </vt:lpstr>
      <vt:lpstr>Week 7 facilitator tasks</vt:lpstr>
      <vt:lpstr>8. Celebration and feedback</vt:lpstr>
      <vt:lpstr>Week 9 facilitator tasks</vt:lpstr>
      <vt:lpstr> 9. Phone call </vt:lpstr>
      <vt:lpstr>Week 8 facilitator tasks</vt:lpstr>
      <vt:lpstr>10. Telephone catch up</vt:lpstr>
    </vt:vector>
  </TitlesOfParts>
  <Company>Falkirk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You &amp; Your Family</dc:title>
  <dc:creator>Gail Millar</dc:creator>
  <cp:lastModifiedBy>Jude Breslin</cp:lastModifiedBy>
  <cp:revision>30</cp:revision>
  <dcterms:created xsi:type="dcterms:W3CDTF">2019-02-18T15:42:27Z</dcterms:created>
  <dcterms:modified xsi:type="dcterms:W3CDTF">2019-04-03T08:24:34Z</dcterms:modified>
</cp:coreProperties>
</file>