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handoutMasterIdLst>
    <p:handoutMasterId r:id="rId12"/>
  </p:handoutMasterIdLst>
  <p:sldIdLst>
    <p:sldId id="256" r:id="rId2"/>
    <p:sldId id="260" r:id="rId3"/>
    <p:sldId id="259" r:id="rId4"/>
    <p:sldId id="261" r:id="rId5"/>
    <p:sldId id="257" r:id="rId6"/>
    <p:sldId id="258" r:id="rId7"/>
    <p:sldId id="262" r:id="rId8"/>
    <p:sldId id="263" r:id="rId9"/>
    <p:sldId id="264" r:id="rId10"/>
    <p:sldId id="265" r:id="rId11"/>
  </p:sldIdLst>
  <p:sldSz cx="12192000" cy="6858000"/>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81" d="100"/>
          <a:sy n="81" d="100"/>
        </p:scale>
        <p:origin x="-78" y="-702"/>
      </p:cViewPr>
      <p:guideLst>
        <p:guide orient="horz" pos="2160"/>
        <p:guide pos="3840"/>
      </p:guideLst>
    </p:cSldViewPr>
  </p:slideViewPr>
  <p:notesTextViewPr>
    <p:cViewPr>
      <p:scale>
        <a:sx n="1" d="1"/>
        <a:sy n="1" d="1"/>
      </p:scale>
      <p:origin x="0" y="0"/>
    </p:cViewPr>
  </p:notesTextViewPr>
  <p:sorterViewPr>
    <p:cViewPr>
      <p:scale>
        <a:sx n="100" d="100"/>
        <a:sy n="100" d="100"/>
      </p:scale>
      <p:origin x="0" y="-130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8A38A75-CACF-4BDD-9BC3-C5DD21579D26}" type="doc">
      <dgm:prSet loTypeId="urn:microsoft.com/office/officeart/2005/8/layout/default" loCatId="list" qsTypeId="urn:microsoft.com/office/officeart/2005/8/quickstyle/simple3" qsCatId="simple" csTypeId="urn:microsoft.com/office/officeart/2005/8/colors/colorful5" csCatId="colorful"/>
      <dgm:spPr/>
      <dgm:t>
        <a:bodyPr/>
        <a:lstStyle/>
        <a:p>
          <a:endParaRPr lang="en-US"/>
        </a:p>
      </dgm:t>
    </dgm:pt>
    <dgm:pt modelId="{EC269A6B-3070-422D-878E-0F1A50257EAD}">
      <dgm:prSet/>
      <dgm:spPr/>
      <dgm:t>
        <a:bodyPr/>
        <a:lstStyle/>
        <a:p>
          <a:r>
            <a:rPr lang="en-GB" dirty="0"/>
            <a:t>Representatives from Child Protection Committees across Scotland</a:t>
          </a:r>
          <a:endParaRPr lang="en-US" dirty="0"/>
        </a:p>
      </dgm:t>
    </dgm:pt>
    <dgm:pt modelId="{CA57C4B6-49CF-40A1-AD08-58E66C919DD2}" type="parTrans" cxnId="{6F08F05E-F58D-4C26-AF7E-48E37AE4E722}">
      <dgm:prSet/>
      <dgm:spPr/>
      <dgm:t>
        <a:bodyPr/>
        <a:lstStyle/>
        <a:p>
          <a:endParaRPr lang="en-US"/>
        </a:p>
      </dgm:t>
    </dgm:pt>
    <dgm:pt modelId="{EB9CDFC9-0488-4AB4-85B8-FFAF6C829EB0}" type="sibTrans" cxnId="{6F08F05E-F58D-4C26-AF7E-48E37AE4E722}">
      <dgm:prSet/>
      <dgm:spPr/>
      <dgm:t>
        <a:bodyPr/>
        <a:lstStyle/>
        <a:p>
          <a:endParaRPr lang="en-US"/>
        </a:p>
      </dgm:t>
    </dgm:pt>
    <dgm:pt modelId="{8A997B77-B0FB-44CA-BE5B-69AF8BB891F8}">
      <dgm:prSet/>
      <dgm:spPr/>
      <dgm:t>
        <a:bodyPr/>
        <a:lstStyle/>
        <a:p>
          <a:r>
            <a:rPr lang="en-GB"/>
            <a:t>Health </a:t>
          </a:r>
          <a:endParaRPr lang="en-US"/>
        </a:p>
      </dgm:t>
    </dgm:pt>
    <dgm:pt modelId="{0331D87F-607B-4298-BDCE-9A4478DD7FFB}" type="parTrans" cxnId="{B6AE1485-E07A-4579-98BC-1C5AF0457C39}">
      <dgm:prSet/>
      <dgm:spPr/>
      <dgm:t>
        <a:bodyPr/>
        <a:lstStyle/>
        <a:p>
          <a:endParaRPr lang="en-US"/>
        </a:p>
      </dgm:t>
    </dgm:pt>
    <dgm:pt modelId="{58D961B4-C96A-468F-B36C-51A09C60868A}" type="sibTrans" cxnId="{B6AE1485-E07A-4579-98BC-1C5AF0457C39}">
      <dgm:prSet/>
      <dgm:spPr/>
      <dgm:t>
        <a:bodyPr/>
        <a:lstStyle/>
        <a:p>
          <a:endParaRPr lang="en-US"/>
        </a:p>
      </dgm:t>
    </dgm:pt>
    <dgm:pt modelId="{C0F5ED2B-A1C0-4AC5-B202-DBB3FBA0CC54}">
      <dgm:prSet/>
      <dgm:spPr/>
      <dgm:t>
        <a:bodyPr/>
        <a:lstStyle/>
        <a:p>
          <a:r>
            <a:rPr lang="en-GB"/>
            <a:t>Education</a:t>
          </a:r>
          <a:endParaRPr lang="en-US"/>
        </a:p>
      </dgm:t>
    </dgm:pt>
    <dgm:pt modelId="{2AA8FD1E-827E-44BC-84CB-832A387D7000}" type="parTrans" cxnId="{9BC8CE16-6A6F-4BB8-A379-F82907A6A522}">
      <dgm:prSet/>
      <dgm:spPr/>
      <dgm:t>
        <a:bodyPr/>
        <a:lstStyle/>
        <a:p>
          <a:endParaRPr lang="en-US"/>
        </a:p>
      </dgm:t>
    </dgm:pt>
    <dgm:pt modelId="{2FF8F33A-BF2D-4DAE-A0AC-D65566F36ED3}" type="sibTrans" cxnId="{9BC8CE16-6A6F-4BB8-A379-F82907A6A522}">
      <dgm:prSet/>
      <dgm:spPr/>
      <dgm:t>
        <a:bodyPr/>
        <a:lstStyle/>
        <a:p>
          <a:endParaRPr lang="en-US"/>
        </a:p>
      </dgm:t>
    </dgm:pt>
    <dgm:pt modelId="{B30219B2-99E4-4BBC-AA02-D7A88B0FCD2E}">
      <dgm:prSet/>
      <dgm:spPr/>
      <dgm:t>
        <a:bodyPr/>
        <a:lstStyle/>
        <a:p>
          <a:r>
            <a:rPr lang="en-GB"/>
            <a:t>SCRA</a:t>
          </a:r>
          <a:endParaRPr lang="en-US"/>
        </a:p>
      </dgm:t>
    </dgm:pt>
    <dgm:pt modelId="{C9E12546-2DD4-4F21-AE20-570CCA0987CC}" type="parTrans" cxnId="{B32CABA6-3018-4146-B413-532A46A651BB}">
      <dgm:prSet/>
      <dgm:spPr/>
      <dgm:t>
        <a:bodyPr/>
        <a:lstStyle/>
        <a:p>
          <a:endParaRPr lang="en-US"/>
        </a:p>
      </dgm:t>
    </dgm:pt>
    <dgm:pt modelId="{FCE286BF-277F-4F18-8225-54AC53C65585}" type="sibTrans" cxnId="{B32CABA6-3018-4146-B413-532A46A651BB}">
      <dgm:prSet/>
      <dgm:spPr/>
      <dgm:t>
        <a:bodyPr/>
        <a:lstStyle/>
        <a:p>
          <a:endParaRPr lang="en-US"/>
        </a:p>
      </dgm:t>
    </dgm:pt>
    <dgm:pt modelId="{47D19F88-324F-4651-B615-193FB941D0A4}">
      <dgm:prSet/>
      <dgm:spPr/>
      <dgm:t>
        <a:bodyPr/>
        <a:lstStyle/>
        <a:p>
          <a:r>
            <a:rPr lang="en-GB"/>
            <a:t>Procurator Fiscal</a:t>
          </a:r>
          <a:endParaRPr lang="en-US"/>
        </a:p>
      </dgm:t>
    </dgm:pt>
    <dgm:pt modelId="{32F281F4-449A-4388-8310-1EC7F68E957F}" type="parTrans" cxnId="{4E55C175-9BF0-4D5C-AB94-3708F1B50DE7}">
      <dgm:prSet/>
      <dgm:spPr/>
      <dgm:t>
        <a:bodyPr/>
        <a:lstStyle/>
        <a:p>
          <a:endParaRPr lang="en-US"/>
        </a:p>
      </dgm:t>
    </dgm:pt>
    <dgm:pt modelId="{58E87583-9B8D-404A-9D3C-73BD6B485F80}" type="sibTrans" cxnId="{4E55C175-9BF0-4D5C-AB94-3708F1B50DE7}">
      <dgm:prSet/>
      <dgm:spPr/>
      <dgm:t>
        <a:bodyPr/>
        <a:lstStyle/>
        <a:p>
          <a:endParaRPr lang="en-US"/>
        </a:p>
      </dgm:t>
    </dgm:pt>
    <dgm:pt modelId="{69F447DF-C917-417A-854D-5619CFB19FC5}">
      <dgm:prSet/>
      <dgm:spPr/>
      <dgm:t>
        <a:bodyPr/>
        <a:lstStyle/>
        <a:p>
          <a:r>
            <a:rPr lang="en-GB"/>
            <a:t>Third Sector</a:t>
          </a:r>
          <a:endParaRPr lang="en-US"/>
        </a:p>
      </dgm:t>
    </dgm:pt>
    <dgm:pt modelId="{EC187C0E-3E8D-40B2-8E97-3EC2A10216A8}" type="parTrans" cxnId="{E4229BCA-A29F-4E6A-B81D-977D351AC4C8}">
      <dgm:prSet/>
      <dgm:spPr/>
      <dgm:t>
        <a:bodyPr/>
        <a:lstStyle/>
        <a:p>
          <a:endParaRPr lang="en-US"/>
        </a:p>
      </dgm:t>
    </dgm:pt>
    <dgm:pt modelId="{EA8793AF-C67C-4554-8F0C-8FF5CABEA60B}" type="sibTrans" cxnId="{E4229BCA-A29F-4E6A-B81D-977D351AC4C8}">
      <dgm:prSet/>
      <dgm:spPr/>
      <dgm:t>
        <a:bodyPr/>
        <a:lstStyle/>
        <a:p>
          <a:endParaRPr lang="en-US"/>
        </a:p>
      </dgm:t>
    </dgm:pt>
    <dgm:pt modelId="{39CBE78C-5F16-4D13-9E2A-C2886F7D12EB}">
      <dgm:prSet/>
      <dgm:spPr/>
      <dgm:t>
        <a:bodyPr/>
        <a:lstStyle/>
        <a:p>
          <a:r>
            <a:rPr lang="en-GB"/>
            <a:t>Police Scotland</a:t>
          </a:r>
          <a:endParaRPr lang="en-US"/>
        </a:p>
      </dgm:t>
    </dgm:pt>
    <dgm:pt modelId="{0F37CE10-2CA0-401D-9AFC-DAE20ABD98FE}" type="parTrans" cxnId="{91798708-E158-4D41-82BD-4B5041F8B1B0}">
      <dgm:prSet/>
      <dgm:spPr/>
      <dgm:t>
        <a:bodyPr/>
        <a:lstStyle/>
        <a:p>
          <a:endParaRPr lang="en-US"/>
        </a:p>
      </dgm:t>
    </dgm:pt>
    <dgm:pt modelId="{0595648A-F758-4B9F-B7F8-FC7BD16DFE49}" type="sibTrans" cxnId="{91798708-E158-4D41-82BD-4B5041F8B1B0}">
      <dgm:prSet/>
      <dgm:spPr/>
      <dgm:t>
        <a:bodyPr/>
        <a:lstStyle/>
        <a:p>
          <a:endParaRPr lang="en-US"/>
        </a:p>
      </dgm:t>
    </dgm:pt>
    <dgm:pt modelId="{71A28147-83F3-4E0C-B855-777057D90C9D}">
      <dgm:prSet/>
      <dgm:spPr/>
      <dgm:t>
        <a:bodyPr/>
        <a:lstStyle/>
        <a:p>
          <a:r>
            <a:rPr lang="en-GB"/>
            <a:t>Academia</a:t>
          </a:r>
          <a:endParaRPr lang="en-US"/>
        </a:p>
      </dgm:t>
    </dgm:pt>
    <dgm:pt modelId="{38E48E25-D2AE-42CC-9B87-2DE4ED60C882}" type="parTrans" cxnId="{1A1F7F0E-893E-40B7-8A9F-B8A275851447}">
      <dgm:prSet/>
      <dgm:spPr/>
      <dgm:t>
        <a:bodyPr/>
        <a:lstStyle/>
        <a:p>
          <a:endParaRPr lang="en-US"/>
        </a:p>
      </dgm:t>
    </dgm:pt>
    <dgm:pt modelId="{B88B9762-F886-4A26-8C3A-7E7A1B08A53A}" type="sibTrans" cxnId="{1A1F7F0E-893E-40B7-8A9F-B8A275851447}">
      <dgm:prSet/>
      <dgm:spPr/>
      <dgm:t>
        <a:bodyPr/>
        <a:lstStyle/>
        <a:p>
          <a:endParaRPr lang="en-US"/>
        </a:p>
      </dgm:t>
    </dgm:pt>
    <dgm:pt modelId="{F023FCA5-9805-45DF-80AA-9A5611E3B951}" type="pres">
      <dgm:prSet presAssocID="{88A38A75-CACF-4BDD-9BC3-C5DD21579D26}" presName="diagram" presStyleCnt="0">
        <dgm:presLayoutVars>
          <dgm:dir/>
          <dgm:resizeHandles val="exact"/>
        </dgm:presLayoutVars>
      </dgm:prSet>
      <dgm:spPr/>
      <dgm:t>
        <a:bodyPr/>
        <a:lstStyle/>
        <a:p>
          <a:endParaRPr lang="en-GB"/>
        </a:p>
      </dgm:t>
    </dgm:pt>
    <dgm:pt modelId="{0BB433B3-3583-4D1D-BB00-92BAAB821352}" type="pres">
      <dgm:prSet presAssocID="{EC269A6B-3070-422D-878E-0F1A50257EAD}" presName="node" presStyleLbl="node1" presStyleIdx="0" presStyleCnt="8">
        <dgm:presLayoutVars>
          <dgm:bulletEnabled val="1"/>
        </dgm:presLayoutVars>
      </dgm:prSet>
      <dgm:spPr/>
      <dgm:t>
        <a:bodyPr/>
        <a:lstStyle/>
        <a:p>
          <a:endParaRPr lang="en-GB"/>
        </a:p>
      </dgm:t>
    </dgm:pt>
    <dgm:pt modelId="{B3F2408E-E0D5-4346-BC3B-8B44224FDD84}" type="pres">
      <dgm:prSet presAssocID="{EB9CDFC9-0488-4AB4-85B8-FFAF6C829EB0}" presName="sibTrans" presStyleCnt="0"/>
      <dgm:spPr/>
    </dgm:pt>
    <dgm:pt modelId="{E6C2C782-8985-44FE-8064-3CC68CCDA9E1}" type="pres">
      <dgm:prSet presAssocID="{8A997B77-B0FB-44CA-BE5B-69AF8BB891F8}" presName="node" presStyleLbl="node1" presStyleIdx="1" presStyleCnt="8">
        <dgm:presLayoutVars>
          <dgm:bulletEnabled val="1"/>
        </dgm:presLayoutVars>
      </dgm:prSet>
      <dgm:spPr/>
      <dgm:t>
        <a:bodyPr/>
        <a:lstStyle/>
        <a:p>
          <a:endParaRPr lang="en-GB"/>
        </a:p>
      </dgm:t>
    </dgm:pt>
    <dgm:pt modelId="{9FAD023A-78D5-4C02-8078-39D0AB8415E2}" type="pres">
      <dgm:prSet presAssocID="{58D961B4-C96A-468F-B36C-51A09C60868A}" presName="sibTrans" presStyleCnt="0"/>
      <dgm:spPr/>
    </dgm:pt>
    <dgm:pt modelId="{2BCE4577-7E67-4210-A5A7-96D5D8E9374D}" type="pres">
      <dgm:prSet presAssocID="{C0F5ED2B-A1C0-4AC5-B202-DBB3FBA0CC54}" presName="node" presStyleLbl="node1" presStyleIdx="2" presStyleCnt="8">
        <dgm:presLayoutVars>
          <dgm:bulletEnabled val="1"/>
        </dgm:presLayoutVars>
      </dgm:prSet>
      <dgm:spPr/>
      <dgm:t>
        <a:bodyPr/>
        <a:lstStyle/>
        <a:p>
          <a:endParaRPr lang="en-GB"/>
        </a:p>
      </dgm:t>
    </dgm:pt>
    <dgm:pt modelId="{0ED64A22-6475-4702-8CBC-F7FD2836A0C6}" type="pres">
      <dgm:prSet presAssocID="{2FF8F33A-BF2D-4DAE-A0AC-D65566F36ED3}" presName="sibTrans" presStyleCnt="0"/>
      <dgm:spPr/>
    </dgm:pt>
    <dgm:pt modelId="{1077BA56-E692-4B8D-B63F-1A445C450E8D}" type="pres">
      <dgm:prSet presAssocID="{B30219B2-99E4-4BBC-AA02-D7A88B0FCD2E}" presName="node" presStyleLbl="node1" presStyleIdx="3" presStyleCnt="8">
        <dgm:presLayoutVars>
          <dgm:bulletEnabled val="1"/>
        </dgm:presLayoutVars>
      </dgm:prSet>
      <dgm:spPr/>
      <dgm:t>
        <a:bodyPr/>
        <a:lstStyle/>
        <a:p>
          <a:endParaRPr lang="en-GB"/>
        </a:p>
      </dgm:t>
    </dgm:pt>
    <dgm:pt modelId="{8A8772FC-28B1-4C80-8FA4-5E9552071F13}" type="pres">
      <dgm:prSet presAssocID="{FCE286BF-277F-4F18-8225-54AC53C65585}" presName="sibTrans" presStyleCnt="0"/>
      <dgm:spPr/>
    </dgm:pt>
    <dgm:pt modelId="{01049EE1-0FD9-4C12-9E2C-5BF7729A32E6}" type="pres">
      <dgm:prSet presAssocID="{47D19F88-324F-4651-B615-193FB941D0A4}" presName="node" presStyleLbl="node1" presStyleIdx="4" presStyleCnt="8">
        <dgm:presLayoutVars>
          <dgm:bulletEnabled val="1"/>
        </dgm:presLayoutVars>
      </dgm:prSet>
      <dgm:spPr/>
      <dgm:t>
        <a:bodyPr/>
        <a:lstStyle/>
        <a:p>
          <a:endParaRPr lang="en-GB"/>
        </a:p>
      </dgm:t>
    </dgm:pt>
    <dgm:pt modelId="{CCBFA783-2D21-429B-93B4-02D4974391AB}" type="pres">
      <dgm:prSet presAssocID="{58E87583-9B8D-404A-9D3C-73BD6B485F80}" presName="sibTrans" presStyleCnt="0"/>
      <dgm:spPr/>
    </dgm:pt>
    <dgm:pt modelId="{886DA538-5A8B-4ACE-99A5-6A2B65325CF3}" type="pres">
      <dgm:prSet presAssocID="{69F447DF-C917-417A-854D-5619CFB19FC5}" presName="node" presStyleLbl="node1" presStyleIdx="5" presStyleCnt="8">
        <dgm:presLayoutVars>
          <dgm:bulletEnabled val="1"/>
        </dgm:presLayoutVars>
      </dgm:prSet>
      <dgm:spPr/>
      <dgm:t>
        <a:bodyPr/>
        <a:lstStyle/>
        <a:p>
          <a:endParaRPr lang="en-GB"/>
        </a:p>
      </dgm:t>
    </dgm:pt>
    <dgm:pt modelId="{2EBDBC2D-D43B-47A2-80C2-E8F634939C06}" type="pres">
      <dgm:prSet presAssocID="{EA8793AF-C67C-4554-8F0C-8FF5CABEA60B}" presName="sibTrans" presStyleCnt="0"/>
      <dgm:spPr/>
    </dgm:pt>
    <dgm:pt modelId="{F6078874-BC9B-4377-9C71-99F74A348269}" type="pres">
      <dgm:prSet presAssocID="{39CBE78C-5F16-4D13-9E2A-C2886F7D12EB}" presName="node" presStyleLbl="node1" presStyleIdx="6" presStyleCnt="8">
        <dgm:presLayoutVars>
          <dgm:bulletEnabled val="1"/>
        </dgm:presLayoutVars>
      </dgm:prSet>
      <dgm:spPr/>
      <dgm:t>
        <a:bodyPr/>
        <a:lstStyle/>
        <a:p>
          <a:endParaRPr lang="en-GB"/>
        </a:p>
      </dgm:t>
    </dgm:pt>
    <dgm:pt modelId="{5E7CF3E9-9C85-48AD-BAAD-FCE296E01F4D}" type="pres">
      <dgm:prSet presAssocID="{0595648A-F758-4B9F-B7F8-FC7BD16DFE49}" presName="sibTrans" presStyleCnt="0"/>
      <dgm:spPr/>
    </dgm:pt>
    <dgm:pt modelId="{4B72B44C-9C74-4537-AFDB-65371B9B08BC}" type="pres">
      <dgm:prSet presAssocID="{71A28147-83F3-4E0C-B855-777057D90C9D}" presName="node" presStyleLbl="node1" presStyleIdx="7" presStyleCnt="8">
        <dgm:presLayoutVars>
          <dgm:bulletEnabled val="1"/>
        </dgm:presLayoutVars>
      </dgm:prSet>
      <dgm:spPr/>
      <dgm:t>
        <a:bodyPr/>
        <a:lstStyle/>
        <a:p>
          <a:endParaRPr lang="en-GB"/>
        </a:p>
      </dgm:t>
    </dgm:pt>
  </dgm:ptLst>
  <dgm:cxnLst>
    <dgm:cxn modelId="{29C88509-F73D-4795-BB8E-7BF02B27501F}" type="presOf" srcId="{71A28147-83F3-4E0C-B855-777057D90C9D}" destId="{4B72B44C-9C74-4537-AFDB-65371B9B08BC}" srcOrd="0" destOrd="0" presId="urn:microsoft.com/office/officeart/2005/8/layout/default"/>
    <dgm:cxn modelId="{82CC043F-144B-48FB-A717-45572EAE04A7}" type="presOf" srcId="{B30219B2-99E4-4BBC-AA02-D7A88B0FCD2E}" destId="{1077BA56-E692-4B8D-B63F-1A445C450E8D}" srcOrd="0" destOrd="0" presId="urn:microsoft.com/office/officeart/2005/8/layout/default"/>
    <dgm:cxn modelId="{6F08F05E-F58D-4C26-AF7E-48E37AE4E722}" srcId="{88A38A75-CACF-4BDD-9BC3-C5DD21579D26}" destId="{EC269A6B-3070-422D-878E-0F1A50257EAD}" srcOrd="0" destOrd="0" parTransId="{CA57C4B6-49CF-40A1-AD08-58E66C919DD2}" sibTransId="{EB9CDFC9-0488-4AB4-85B8-FFAF6C829EB0}"/>
    <dgm:cxn modelId="{4E55C175-9BF0-4D5C-AB94-3708F1B50DE7}" srcId="{88A38A75-CACF-4BDD-9BC3-C5DD21579D26}" destId="{47D19F88-324F-4651-B615-193FB941D0A4}" srcOrd="4" destOrd="0" parTransId="{32F281F4-449A-4388-8310-1EC7F68E957F}" sibTransId="{58E87583-9B8D-404A-9D3C-73BD6B485F80}"/>
    <dgm:cxn modelId="{91798708-E158-4D41-82BD-4B5041F8B1B0}" srcId="{88A38A75-CACF-4BDD-9BC3-C5DD21579D26}" destId="{39CBE78C-5F16-4D13-9E2A-C2886F7D12EB}" srcOrd="6" destOrd="0" parTransId="{0F37CE10-2CA0-401D-9AFC-DAE20ABD98FE}" sibTransId="{0595648A-F758-4B9F-B7F8-FC7BD16DFE49}"/>
    <dgm:cxn modelId="{E4229BCA-A29F-4E6A-B81D-977D351AC4C8}" srcId="{88A38A75-CACF-4BDD-9BC3-C5DD21579D26}" destId="{69F447DF-C917-417A-854D-5619CFB19FC5}" srcOrd="5" destOrd="0" parTransId="{EC187C0E-3E8D-40B2-8E97-3EC2A10216A8}" sibTransId="{EA8793AF-C67C-4554-8F0C-8FF5CABEA60B}"/>
    <dgm:cxn modelId="{D1C89311-8F79-4078-9658-B1CDC7D4BF61}" type="presOf" srcId="{EC269A6B-3070-422D-878E-0F1A50257EAD}" destId="{0BB433B3-3583-4D1D-BB00-92BAAB821352}" srcOrd="0" destOrd="0" presId="urn:microsoft.com/office/officeart/2005/8/layout/default"/>
    <dgm:cxn modelId="{7DF0D8E6-82AF-440C-BC6B-4C497C137A45}" type="presOf" srcId="{88A38A75-CACF-4BDD-9BC3-C5DD21579D26}" destId="{F023FCA5-9805-45DF-80AA-9A5611E3B951}" srcOrd="0" destOrd="0" presId="urn:microsoft.com/office/officeart/2005/8/layout/default"/>
    <dgm:cxn modelId="{1A1F7F0E-893E-40B7-8A9F-B8A275851447}" srcId="{88A38A75-CACF-4BDD-9BC3-C5DD21579D26}" destId="{71A28147-83F3-4E0C-B855-777057D90C9D}" srcOrd="7" destOrd="0" parTransId="{38E48E25-D2AE-42CC-9B87-2DE4ED60C882}" sibTransId="{B88B9762-F886-4A26-8C3A-7E7A1B08A53A}"/>
    <dgm:cxn modelId="{B6AE1485-E07A-4579-98BC-1C5AF0457C39}" srcId="{88A38A75-CACF-4BDD-9BC3-C5DD21579D26}" destId="{8A997B77-B0FB-44CA-BE5B-69AF8BB891F8}" srcOrd="1" destOrd="0" parTransId="{0331D87F-607B-4298-BDCE-9A4478DD7FFB}" sibTransId="{58D961B4-C96A-468F-B36C-51A09C60868A}"/>
    <dgm:cxn modelId="{F3512552-B89C-4407-BDB5-EB04D6686387}" type="presOf" srcId="{8A997B77-B0FB-44CA-BE5B-69AF8BB891F8}" destId="{E6C2C782-8985-44FE-8064-3CC68CCDA9E1}" srcOrd="0" destOrd="0" presId="urn:microsoft.com/office/officeart/2005/8/layout/default"/>
    <dgm:cxn modelId="{DE493063-9CC8-467B-A703-FB2831050A22}" type="presOf" srcId="{69F447DF-C917-417A-854D-5619CFB19FC5}" destId="{886DA538-5A8B-4ACE-99A5-6A2B65325CF3}" srcOrd="0" destOrd="0" presId="urn:microsoft.com/office/officeart/2005/8/layout/default"/>
    <dgm:cxn modelId="{3718A389-8600-497D-9515-9142FF8E9510}" type="presOf" srcId="{47D19F88-324F-4651-B615-193FB941D0A4}" destId="{01049EE1-0FD9-4C12-9E2C-5BF7729A32E6}" srcOrd="0" destOrd="0" presId="urn:microsoft.com/office/officeart/2005/8/layout/default"/>
    <dgm:cxn modelId="{9BC8CE16-6A6F-4BB8-A379-F82907A6A522}" srcId="{88A38A75-CACF-4BDD-9BC3-C5DD21579D26}" destId="{C0F5ED2B-A1C0-4AC5-B202-DBB3FBA0CC54}" srcOrd="2" destOrd="0" parTransId="{2AA8FD1E-827E-44BC-84CB-832A387D7000}" sibTransId="{2FF8F33A-BF2D-4DAE-A0AC-D65566F36ED3}"/>
    <dgm:cxn modelId="{B32CABA6-3018-4146-B413-532A46A651BB}" srcId="{88A38A75-CACF-4BDD-9BC3-C5DD21579D26}" destId="{B30219B2-99E4-4BBC-AA02-D7A88B0FCD2E}" srcOrd="3" destOrd="0" parTransId="{C9E12546-2DD4-4F21-AE20-570CCA0987CC}" sibTransId="{FCE286BF-277F-4F18-8225-54AC53C65585}"/>
    <dgm:cxn modelId="{86FCB241-8144-4E47-8DB5-00CB2AF73DA8}" type="presOf" srcId="{39CBE78C-5F16-4D13-9E2A-C2886F7D12EB}" destId="{F6078874-BC9B-4377-9C71-99F74A348269}" srcOrd="0" destOrd="0" presId="urn:microsoft.com/office/officeart/2005/8/layout/default"/>
    <dgm:cxn modelId="{3662342F-F0F7-4D50-BBA4-476B44B7BADE}" type="presOf" srcId="{C0F5ED2B-A1C0-4AC5-B202-DBB3FBA0CC54}" destId="{2BCE4577-7E67-4210-A5A7-96D5D8E9374D}" srcOrd="0" destOrd="0" presId="urn:microsoft.com/office/officeart/2005/8/layout/default"/>
    <dgm:cxn modelId="{4624420A-5DF3-4BD0-B3B6-B5C4225510C5}" type="presParOf" srcId="{F023FCA5-9805-45DF-80AA-9A5611E3B951}" destId="{0BB433B3-3583-4D1D-BB00-92BAAB821352}" srcOrd="0" destOrd="0" presId="urn:microsoft.com/office/officeart/2005/8/layout/default"/>
    <dgm:cxn modelId="{1B975B9B-D1A3-44F6-966D-B2E0A866A860}" type="presParOf" srcId="{F023FCA5-9805-45DF-80AA-9A5611E3B951}" destId="{B3F2408E-E0D5-4346-BC3B-8B44224FDD84}" srcOrd="1" destOrd="0" presId="urn:microsoft.com/office/officeart/2005/8/layout/default"/>
    <dgm:cxn modelId="{B6BCBB00-DA16-400A-96FB-DA52D0B15288}" type="presParOf" srcId="{F023FCA5-9805-45DF-80AA-9A5611E3B951}" destId="{E6C2C782-8985-44FE-8064-3CC68CCDA9E1}" srcOrd="2" destOrd="0" presId="urn:microsoft.com/office/officeart/2005/8/layout/default"/>
    <dgm:cxn modelId="{6DAEAB7C-DB79-4924-BF92-8DA3D5638A35}" type="presParOf" srcId="{F023FCA5-9805-45DF-80AA-9A5611E3B951}" destId="{9FAD023A-78D5-4C02-8078-39D0AB8415E2}" srcOrd="3" destOrd="0" presId="urn:microsoft.com/office/officeart/2005/8/layout/default"/>
    <dgm:cxn modelId="{5452D16D-7331-4328-8FCE-EF9B946072CF}" type="presParOf" srcId="{F023FCA5-9805-45DF-80AA-9A5611E3B951}" destId="{2BCE4577-7E67-4210-A5A7-96D5D8E9374D}" srcOrd="4" destOrd="0" presId="urn:microsoft.com/office/officeart/2005/8/layout/default"/>
    <dgm:cxn modelId="{077C36F5-A665-4E69-83FA-A37695E1A538}" type="presParOf" srcId="{F023FCA5-9805-45DF-80AA-9A5611E3B951}" destId="{0ED64A22-6475-4702-8CBC-F7FD2836A0C6}" srcOrd="5" destOrd="0" presId="urn:microsoft.com/office/officeart/2005/8/layout/default"/>
    <dgm:cxn modelId="{AEA310F5-755A-4DCD-B4AD-40D6C118DD9B}" type="presParOf" srcId="{F023FCA5-9805-45DF-80AA-9A5611E3B951}" destId="{1077BA56-E692-4B8D-B63F-1A445C450E8D}" srcOrd="6" destOrd="0" presId="urn:microsoft.com/office/officeart/2005/8/layout/default"/>
    <dgm:cxn modelId="{1EC4370C-C0FE-4B47-93C1-EF6DFBD7A207}" type="presParOf" srcId="{F023FCA5-9805-45DF-80AA-9A5611E3B951}" destId="{8A8772FC-28B1-4C80-8FA4-5E9552071F13}" srcOrd="7" destOrd="0" presId="urn:microsoft.com/office/officeart/2005/8/layout/default"/>
    <dgm:cxn modelId="{C2B59C3B-FC0E-4E68-ADC7-2946D8645DE9}" type="presParOf" srcId="{F023FCA5-9805-45DF-80AA-9A5611E3B951}" destId="{01049EE1-0FD9-4C12-9E2C-5BF7729A32E6}" srcOrd="8" destOrd="0" presId="urn:microsoft.com/office/officeart/2005/8/layout/default"/>
    <dgm:cxn modelId="{3E879334-147E-4242-B055-EF0A2B0F0DDC}" type="presParOf" srcId="{F023FCA5-9805-45DF-80AA-9A5611E3B951}" destId="{CCBFA783-2D21-429B-93B4-02D4974391AB}" srcOrd="9" destOrd="0" presId="urn:microsoft.com/office/officeart/2005/8/layout/default"/>
    <dgm:cxn modelId="{AF06E849-65AA-4408-BDB0-1AF3CB852729}" type="presParOf" srcId="{F023FCA5-9805-45DF-80AA-9A5611E3B951}" destId="{886DA538-5A8B-4ACE-99A5-6A2B65325CF3}" srcOrd="10" destOrd="0" presId="urn:microsoft.com/office/officeart/2005/8/layout/default"/>
    <dgm:cxn modelId="{765C6FD0-9B2A-473E-BF5A-1B3F9A7002E7}" type="presParOf" srcId="{F023FCA5-9805-45DF-80AA-9A5611E3B951}" destId="{2EBDBC2D-D43B-47A2-80C2-E8F634939C06}" srcOrd="11" destOrd="0" presId="urn:microsoft.com/office/officeart/2005/8/layout/default"/>
    <dgm:cxn modelId="{8C5695B0-7C68-4509-981A-2BCD64D9BC5E}" type="presParOf" srcId="{F023FCA5-9805-45DF-80AA-9A5611E3B951}" destId="{F6078874-BC9B-4377-9C71-99F74A348269}" srcOrd="12" destOrd="0" presId="urn:microsoft.com/office/officeart/2005/8/layout/default"/>
    <dgm:cxn modelId="{BD22FE41-923B-48D9-8EFC-6365CF6B9571}" type="presParOf" srcId="{F023FCA5-9805-45DF-80AA-9A5611E3B951}" destId="{5E7CF3E9-9C85-48AD-BAAD-FCE296E01F4D}" srcOrd="13" destOrd="0" presId="urn:microsoft.com/office/officeart/2005/8/layout/default"/>
    <dgm:cxn modelId="{03FA1492-6798-47AC-8ABC-69E4FCA511A6}" type="presParOf" srcId="{F023FCA5-9805-45DF-80AA-9A5611E3B951}" destId="{4B72B44C-9C74-4537-AFDB-65371B9B08BC}" srcOrd="1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B433B3-3583-4D1D-BB00-92BAAB821352}">
      <dsp:nvSpPr>
        <dsp:cNvPr id="0" name=""/>
        <dsp:cNvSpPr/>
      </dsp:nvSpPr>
      <dsp:spPr>
        <a:xfrm>
          <a:off x="3091" y="87978"/>
          <a:ext cx="2452910" cy="1471746"/>
        </a:xfrm>
        <a:prstGeom prst="rect">
          <a:avLst/>
        </a:prstGeom>
        <a:gradFill rotWithShape="0">
          <a:gsLst>
            <a:gs pos="0">
              <a:schemeClr val="accent5">
                <a:hueOff val="0"/>
                <a:satOff val="0"/>
                <a:lumOff val="0"/>
                <a:alphaOff val="0"/>
                <a:tint val="80000"/>
                <a:lumMod val="105000"/>
              </a:schemeClr>
            </a:gs>
            <a:gs pos="100000">
              <a:schemeClr val="accent5">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a:t>Representatives from Child Protection Committees across Scotland</a:t>
          </a:r>
          <a:endParaRPr lang="en-US" sz="1800" kern="1200" dirty="0"/>
        </a:p>
      </dsp:txBody>
      <dsp:txXfrm>
        <a:off x="3091" y="87978"/>
        <a:ext cx="2452910" cy="1471746"/>
      </dsp:txXfrm>
    </dsp:sp>
    <dsp:sp modelId="{E6C2C782-8985-44FE-8064-3CC68CCDA9E1}">
      <dsp:nvSpPr>
        <dsp:cNvPr id="0" name=""/>
        <dsp:cNvSpPr/>
      </dsp:nvSpPr>
      <dsp:spPr>
        <a:xfrm>
          <a:off x="2701293" y="87978"/>
          <a:ext cx="2452910" cy="1471746"/>
        </a:xfrm>
        <a:prstGeom prst="rect">
          <a:avLst/>
        </a:prstGeom>
        <a:gradFill rotWithShape="0">
          <a:gsLst>
            <a:gs pos="0">
              <a:schemeClr val="accent5">
                <a:hueOff val="2970883"/>
                <a:satOff val="-81"/>
                <a:lumOff val="-448"/>
                <a:alphaOff val="0"/>
                <a:tint val="80000"/>
                <a:lumMod val="105000"/>
              </a:schemeClr>
            </a:gs>
            <a:gs pos="100000">
              <a:schemeClr val="accent5">
                <a:hueOff val="2970883"/>
                <a:satOff val="-81"/>
                <a:lumOff val="-448"/>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a:t>Health </a:t>
          </a:r>
          <a:endParaRPr lang="en-US" sz="1800" kern="1200"/>
        </a:p>
      </dsp:txBody>
      <dsp:txXfrm>
        <a:off x="2701293" y="87978"/>
        <a:ext cx="2452910" cy="1471746"/>
      </dsp:txXfrm>
    </dsp:sp>
    <dsp:sp modelId="{2BCE4577-7E67-4210-A5A7-96D5D8E9374D}">
      <dsp:nvSpPr>
        <dsp:cNvPr id="0" name=""/>
        <dsp:cNvSpPr/>
      </dsp:nvSpPr>
      <dsp:spPr>
        <a:xfrm>
          <a:off x="5399495" y="87978"/>
          <a:ext cx="2452910" cy="1471746"/>
        </a:xfrm>
        <a:prstGeom prst="rect">
          <a:avLst/>
        </a:prstGeom>
        <a:gradFill rotWithShape="0">
          <a:gsLst>
            <a:gs pos="0">
              <a:schemeClr val="accent5">
                <a:hueOff val="5941767"/>
                <a:satOff val="-162"/>
                <a:lumOff val="-897"/>
                <a:alphaOff val="0"/>
                <a:tint val="80000"/>
                <a:lumMod val="105000"/>
              </a:schemeClr>
            </a:gs>
            <a:gs pos="100000">
              <a:schemeClr val="accent5">
                <a:hueOff val="5941767"/>
                <a:satOff val="-162"/>
                <a:lumOff val="-897"/>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a:t>Education</a:t>
          </a:r>
          <a:endParaRPr lang="en-US" sz="1800" kern="1200"/>
        </a:p>
      </dsp:txBody>
      <dsp:txXfrm>
        <a:off x="5399495" y="87978"/>
        <a:ext cx="2452910" cy="1471746"/>
      </dsp:txXfrm>
    </dsp:sp>
    <dsp:sp modelId="{1077BA56-E692-4B8D-B63F-1A445C450E8D}">
      <dsp:nvSpPr>
        <dsp:cNvPr id="0" name=""/>
        <dsp:cNvSpPr/>
      </dsp:nvSpPr>
      <dsp:spPr>
        <a:xfrm>
          <a:off x="8097697" y="87978"/>
          <a:ext cx="2452910" cy="1471746"/>
        </a:xfrm>
        <a:prstGeom prst="rect">
          <a:avLst/>
        </a:prstGeom>
        <a:gradFill rotWithShape="0">
          <a:gsLst>
            <a:gs pos="0">
              <a:schemeClr val="accent5">
                <a:hueOff val="8912650"/>
                <a:satOff val="-243"/>
                <a:lumOff val="-1345"/>
                <a:alphaOff val="0"/>
                <a:tint val="80000"/>
                <a:lumMod val="105000"/>
              </a:schemeClr>
            </a:gs>
            <a:gs pos="100000">
              <a:schemeClr val="accent5">
                <a:hueOff val="8912650"/>
                <a:satOff val="-243"/>
                <a:lumOff val="-1345"/>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a:t>SCRA</a:t>
          </a:r>
          <a:endParaRPr lang="en-US" sz="1800" kern="1200"/>
        </a:p>
      </dsp:txBody>
      <dsp:txXfrm>
        <a:off x="8097697" y="87978"/>
        <a:ext cx="2452910" cy="1471746"/>
      </dsp:txXfrm>
    </dsp:sp>
    <dsp:sp modelId="{01049EE1-0FD9-4C12-9E2C-5BF7729A32E6}">
      <dsp:nvSpPr>
        <dsp:cNvPr id="0" name=""/>
        <dsp:cNvSpPr/>
      </dsp:nvSpPr>
      <dsp:spPr>
        <a:xfrm>
          <a:off x="3091" y="1805016"/>
          <a:ext cx="2452910" cy="1471746"/>
        </a:xfrm>
        <a:prstGeom prst="rect">
          <a:avLst/>
        </a:prstGeom>
        <a:gradFill rotWithShape="0">
          <a:gsLst>
            <a:gs pos="0">
              <a:schemeClr val="accent5">
                <a:hueOff val="11883534"/>
                <a:satOff val="-325"/>
                <a:lumOff val="-1793"/>
                <a:alphaOff val="0"/>
                <a:tint val="80000"/>
                <a:lumMod val="105000"/>
              </a:schemeClr>
            </a:gs>
            <a:gs pos="100000">
              <a:schemeClr val="accent5">
                <a:hueOff val="11883534"/>
                <a:satOff val="-325"/>
                <a:lumOff val="-1793"/>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a:t>Procurator Fiscal</a:t>
          </a:r>
          <a:endParaRPr lang="en-US" sz="1800" kern="1200"/>
        </a:p>
      </dsp:txBody>
      <dsp:txXfrm>
        <a:off x="3091" y="1805016"/>
        <a:ext cx="2452910" cy="1471746"/>
      </dsp:txXfrm>
    </dsp:sp>
    <dsp:sp modelId="{886DA538-5A8B-4ACE-99A5-6A2B65325CF3}">
      <dsp:nvSpPr>
        <dsp:cNvPr id="0" name=""/>
        <dsp:cNvSpPr/>
      </dsp:nvSpPr>
      <dsp:spPr>
        <a:xfrm>
          <a:off x="2701293" y="1805016"/>
          <a:ext cx="2452910" cy="1471746"/>
        </a:xfrm>
        <a:prstGeom prst="rect">
          <a:avLst/>
        </a:prstGeom>
        <a:gradFill rotWithShape="0">
          <a:gsLst>
            <a:gs pos="0">
              <a:schemeClr val="accent5">
                <a:hueOff val="14854417"/>
                <a:satOff val="-406"/>
                <a:lumOff val="-2241"/>
                <a:alphaOff val="0"/>
                <a:tint val="80000"/>
                <a:lumMod val="105000"/>
              </a:schemeClr>
            </a:gs>
            <a:gs pos="100000">
              <a:schemeClr val="accent5">
                <a:hueOff val="14854417"/>
                <a:satOff val="-406"/>
                <a:lumOff val="-2241"/>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a:t>Third Sector</a:t>
          </a:r>
          <a:endParaRPr lang="en-US" sz="1800" kern="1200"/>
        </a:p>
      </dsp:txBody>
      <dsp:txXfrm>
        <a:off x="2701293" y="1805016"/>
        <a:ext cx="2452910" cy="1471746"/>
      </dsp:txXfrm>
    </dsp:sp>
    <dsp:sp modelId="{F6078874-BC9B-4377-9C71-99F74A348269}">
      <dsp:nvSpPr>
        <dsp:cNvPr id="0" name=""/>
        <dsp:cNvSpPr/>
      </dsp:nvSpPr>
      <dsp:spPr>
        <a:xfrm>
          <a:off x="5399495" y="1805016"/>
          <a:ext cx="2452910" cy="1471746"/>
        </a:xfrm>
        <a:prstGeom prst="rect">
          <a:avLst/>
        </a:prstGeom>
        <a:gradFill rotWithShape="0">
          <a:gsLst>
            <a:gs pos="0">
              <a:schemeClr val="accent5">
                <a:hueOff val="17825301"/>
                <a:satOff val="-487"/>
                <a:lumOff val="-2690"/>
                <a:alphaOff val="0"/>
                <a:tint val="80000"/>
                <a:lumMod val="105000"/>
              </a:schemeClr>
            </a:gs>
            <a:gs pos="100000">
              <a:schemeClr val="accent5">
                <a:hueOff val="17825301"/>
                <a:satOff val="-487"/>
                <a:lumOff val="-269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a:t>Police Scotland</a:t>
          </a:r>
          <a:endParaRPr lang="en-US" sz="1800" kern="1200"/>
        </a:p>
      </dsp:txBody>
      <dsp:txXfrm>
        <a:off x="5399495" y="1805016"/>
        <a:ext cx="2452910" cy="1471746"/>
      </dsp:txXfrm>
    </dsp:sp>
    <dsp:sp modelId="{4B72B44C-9C74-4537-AFDB-65371B9B08BC}">
      <dsp:nvSpPr>
        <dsp:cNvPr id="0" name=""/>
        <dsp:cNvSpPr/>
      </dsp:nvSpPr>
      <dsp:spPr>
        <a:xfrm>
          <a:off x="8097697" y="1805016"/>
          <a:ext cx="2452910" cy="1471746"/>
        </a:xfrm>
        <a:prstGeom prst="rect">
          <a:avLst/>
        </a:prstGeom>
        <a:gradFill rotWithShape="0">
          <a:gsLst>
            <a:gs pos="0">
              <a:schemeClr val="accent5">
                <a:hueOff val="20796183"/>
                <a:satOff val="-568"/>
                <a:lumOff val="-3138"/>
                <a:alphaOff val="0"/>
                <a:tint val="80000"/>
                <a:lumMod val="105000"/>
              </a:schemeClr>
            </a:gs>
            <a:gs pos="100000">
              <a:schemeClr val="accent5">
                <a:hueOff val="20796183"/>
                <a:satOff val="-568"/>
                <a:lumOff val="-3138"/>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a:t>Academia</a:t>
          </a:r>
          <a:endParaRPr lang="en-US" sz="1800" kern="1200"/>
        </a:p>
      </dsp:txBody>
      <dsp:txXfrm>
        <a:off x="8097697" y="1805016"/>
        <a:ext cx="2452910" cy="1471746"/>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468" cy="494097"/>
          </a:xfrm>
          <a:prstGeom prst="rect">
            <a:avLst/>
          </a:prstGeom>
        </p:spPr>
        <p:txBody>
          <a:bodyPr vert="horz" lIns="89784" tIns="44892" rIns="89784" bIns="44892" rtlCol="0"/>
          <a:lstStyle>
            <a:lvl1pPr algn="l">
              <a:defRPr sz="1200"/>
            </a:lvl1pPr>
          </a:lstStyle>
          <a:p>
            <a:endParaRPr lang="en-GB"/>
          </a:p>
        </p:txBody>
      </p:sp>
      <p:sp>
        <p:nvSpPr>
          <p:cNvPr id="3" name="Date Placeholder 2"/>
          <p:cNvSpPr>
            <a:spLocks noGrp="1"/>
          </p:cNvSpPr>
          <p:nvPr>
            <p:ph type="dt" sz="quarter" idx="1"/>
          </p:nvPr>
        </p:nvSpPr>
        <p:spPr>
          <a:xfrm>
            <a:off x="3815743" y="0"/>
            <a:ext cx="2918468" cy="494097"/>
          </a:xfrm>
          <a:prstGeom prst="rect">
            <a:avLst/>
          </a:prstGeom>
        </p:spPr>
        <p:txBody>
          <a:bodyPr vert="horz" lIns="89784" tIns="44892" rIns="89784" bIns="44892" rtlCol="0"/>
          <a:lstStyle>
            <a:lvl1pPr algn="r">
              <a:defRPr sz="1200"/>
            </a:lvl1pPr>
          </a:lstStyle>
          <a:p>
            <a:fld id="{97202086-84AA-4C4B-AD98-1F11ED62B507}" type="datetimeFigureOut">
              <a:rPr lang="en-GB" smtClean="0"/>
              <a:t>11/02/2019</a:t>
            </a:fld>
            <a:endParaRPr lang="en-GB"/>
          </a:p>
        </p:txBody>
      </p:sp>
      <p:sp>
        <p:nvSpPr>
          <p:cNvPr id="4" name="Footer Placeholder 3"/>
          <p:cNvSpPr>
            <a:spLocks noGrp="1"/>
          </p:cNvSpPr>
          <p:nvPr>
            <p:ph type="ftr" sz="quarter" idx="2"/>
          </p:nvPr>
        </p:nvSpPr>
        <p:spPr>
          <a:xfrm>
            <a:off x="0" y="9372216"/>
            <a:ext cx="2918468" cy="494097"/>
          </a:xfrm>
          <a:prstGeom prst="rect">
            <a:avLst/>
          </a:prstGeom>
        </p:spPr>
        <p:txBody>
          <a:bodyPr vert="horz" lIns="89784" tIns="44892" rIns="89784" bIns="44892" rtlCol="0" anchor="b"/>
          <a:lstStyle>
            <a:lvl1pPr algn="l">
              <a:defRPr sz="1200"/>
            </a:lvl1pPr>
          </a:lstStyle>
          <a:p>
            <a:endParaRPr lang="en-GB"/>
          </a:p>
        </p:txBody>
      </p:sp>
      <p:sp>
        <p:nvSpPr>
          <p:cNvPr id="5" name="Slide Number Placeholder 4"/>
          <p:cNvSpPr>
            <a:spLocks noGrp="1"/>
          </p:cNvSpPr>
          <p:nvPr>
            <p:ph type="sldNum" sz="quarter" idx="3"/>
          </p:nvPr>
        </p:nvSpPr>
        <p:spPr>
          <a:xfrm>
            <a:off x="3815743" y="9372216"/>
            <a:ext cx="2918468" cy="494097"/>
          </a:xfrm>
          <a:prstGeom prst="rect">
            <a:avLst/>
          </a:prstGeom>
        </p:spPr>
        <p:txBody>
          <a:bodyPr vert="horz" lIns="89784" tIns="44892" rIns="89784" bIns="44892" rtlCol="0" anchor="b"/>
          <a:lstStyle>
            <a:lvl1pPr algn="r">
              <a:defRPr sz="1200"/>
            </a:lvl1pPr>
          </a:lstStyle>
          <a:p>
            <a:fld id="{C637E40E-A28D-43BA-A18C-BCABB5F8B820}" type="slidenum">
              <a:rPr lang="en-GB" smtClean="0"/>
              <a:t>‹#›</a:t>
            </a:fld>
            <a:endParaRPr lang="en-GB"/>
          </a:p>
        </p:txBody>
      </p:sp>
    </p:spTree>
    <p:extLst>
      <p:ext uri="{BB962C8B-B14F-4D97-AF65-F5344CB8AC3E}">
        <p14:creationId xmlns:p14="http://schemas.microsoft.com/office/powerpoint/2010/main" val="418370761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2/11/2019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2/11/2019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2/11/2019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2/11/2019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2/11/2019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2/11/2019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2/11/2019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2/11/2019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2/11/2019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2/11/2019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2/11/2019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2/11/2019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2/11/2019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2/11/2019</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2/11/2019</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Freeform 6">
            <a:extLst>
              <a:ext uri="{FF2B5EF4-FFF2-40B4-BE49-F238E27FC236}">
                <a16:creationId xmlns:a16="http://schemas.microsoft.com/office/drawing/2014/main" xmlns="" id="{8775F366-526C-4C42-8931-696FFE8AA51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useBgFill="1">
        <p:nvSpPr>
          <p:cNvPr id="10" name="Rectangle 9">
            <a:extLst>
              <a:ext uri="{FF2B5EF4-FFF2-40B4-BE49-F238E27FC236}">
                <a16:creationId xmlns:a16="http://schemas.microsoft.com/office/drawing/2014/main" xmlns="" id="{21DCC7BA-3740-47E1-91B9-6269381397A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xmlns="" id="{84CEFA49-6B2F-4FE6-B6AF-31D49E68C23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rot="16200000">
            <a:off x="-40086" y="40084"/>
            <a:ext cx="6858002" cy="6777832"/>
          </a:xfrm>
          <a:custGeom>
            <a:avLst/>
            <a:gdLst>
              <a:gd name="connsiteX0" fmla="*/ 6858001 w 6858002"/>
              <a:gd name="connsiteY0" fmla="*/ 4666984 h 6777832"/>
              <a:gd name="connsiteX1" fmla="*/ 3829243 w 6858002"/>
              <a:gd name="connsiteY1" fmla="*/ 6654602 h 6777832"/>
              <a:gd name="connsiteX2" fmla="*/ 3827370 w 6858002"/>
              <a:gd name="connsiteY2" fmla="*/ 6656146 h 6777832"/>
              <a:gd name="connsiteX3" fmla="*/ 3824584 w 6858002"/>
              <a:gd name="connsiteY3" fmla="*/ 6657658 h 6777832"/>
              <a:gd name="connsiteX4" fmla="*/ 3798694 w 6858002"/>
              <a:gd name="connsiteY4" fmla="*/ 6674649 h 6777832"/>
              <a:gd name="connsiteX5" fmla="*/ 3785012 w 6858002"/>
              <a:gd name="connsiteY5" fmla="*/ 6679138 h 6777832"/>
              <a:gd name="connsiteX6" fmla="*/ 3706340 w 6858002"/>
              <a:gd name="connsiteY6" fmla="*/ 6721839 h 6777832"/>
              <a:gd name="connsiteX7" fmla="*/ 3428999 w 6858002"/>
              <a:gd name="connsiteY7" fmla="*/ 6777832 h 6777832"/>
              <a:gd name="connsiteX8" fmla="*/ 3151659 w 6858002"/>
              <a:gd name="connsiteY8" fmla="*/ 6721839 h 6777832"/>
              <a:gd name="connsiteX9" fmla="*/ 3072997 w 6858002"/>
              <a:gd name="connsiteY9" fmla="*/ 6679143 h 6777832"/>
              <a:gd name="connsiteX10" fmla="*/ 3059299 w 6858002"/>
              <a:gd name="connsiteY10" fmla="*/ 6674649 h 6777832"/>
              <a:gd name="connsiteX11" fmla="*/ 3033384 w 6858002"/>
              <a:gd name="connsiteY11" fmla="*/ 6657642 h 6777832"/>
              <a:gd name="connsiteX12" fmla="*/ 3030628 w 6858002"/>
              <a:gd name="connsiteY12" fmla="*/ 6656146 h 6777832"/>
              <a:gd name="connsiteX13" fmla="*/ 3028776 w 6858002"/>
              <a:gd name="connsiteY13" fmla="*/ 6654618 h 6777832"/>
              <a:gd name="connsiteX14" fmla="*/ 1 w 6858002"/>
              <a:gd name="connsiteY14" fmla="*/ 4666984 h 6777832"/>
              <a:gd name="connsiteX15" fmla="*/ 6858002 w 6858002"/>
              <a:gd name="connsiteY15" fmla="*/ 0 h 6777832"/>
              <a:gd name="connsiteX16" fmla="*/ 6858002 w 6858002"/>
              <a:gd name="connsiteY16" fmla="*/ 1570616 h 6777832"/>
              <a:gd name="connsiteX17" fmla="*/ 6858001 w 6858002"/>
              <a:gd name="connsiteY17" fmla="*/ 1570616 h 6777832"/>
              <a:gd name="connsiteX18" fmla="*/ 6858001 w 6858002"/>
              <a:gd name="connsiteY18" fmla="*/ 4666983 h 6777832"/>
              <a:gd name="connsiteX19" fmla="*/ 0 w 6858002"/>
              <a:gd name="connsiteY19" fmla="*/ 4666983 h 6777832"/>
              <a:gd name="connsiteX20" fmla="*/ 0 w 6858002"/>
              <a:gd name="connsiteY20" fmla="*/ 595217 h 6777832"/>
              <a:gd name="connsiteX21" fmla="*/ 1 w 6858002"/>
              <a:gd name="connsiteY21" fmla="*/ 595217 h 6777832"/>
              <a:gd name="connsiteX22" fmla="*/ 1 w 6858002"/>
              <a:gd name="connsiteY22" fmla="*/ 0 h 6777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6858002" h="6777832">
                <a:moveTo>
                  <a:pt x="6858001" y="4666984"/>
                </a:moveTo>
                <a:lnTo>
                  <a:pt x="3829243" y="6654602"/>
                </a:lnTo>
                <a:lnTo>
                  <a:pt x="3827370" y="6656146"/>
                </a:lnTo>
                <a:lnTo>
                  <a:pt x="3824584" y="6657658"/>
                </a:lnTo>
                <a:lnTo>
                  <a:pt x="3798694" y="6674649"/>
                </a:lnTo>
                <a:lnTo>
                  <a:pt x="3785012" y="6679138"/>
                </a:lnTo>
                <a:lnTo>
                  <a:pt x="3706340" y="6721839"/>
                </a:lnTo>
                <a:cubicBezTo>
                  <a:pt x="3621097" y="6757894"/>
                  <a:pt x="3527376" y="6777832"/>
                  <a:pt x="3428999" y="6777832"/>
                </a:cubicBezTo>
                <a:cubicBezTo>
                  <a:pt x="3330622" y="6777832"/>
                  <a:pt x="3236902" y="6757894"/>
                  <a:pt x="3151659" y="6721839"/>
                </a:cubicBezTo>
                <a:lnTo>
                  <a:pt x="3072997" y="6679143"/>
                </a:lnTo>
                <a:lnTo>
                  <a:pt x="3059299" y="6674649"/>
                </a:lnTo>
                <a:lnTo>
                  <a:pt x="3033384" y="6657642"/>
                </a:lnTo>
                <a:lnTo>
                  <a:pt x="3030628" y="6656146"/>
                </a:lnTo>
                <a:lnTo>
                  <a:pt x="3028776" y="6654618"/>
                </a:lnTo>
                <a:lnTo>
                  <a:pt x="1" y="4666984"/>
                </a:lnTo>
                <a:close/>
                <a:moveTo>
                  <a:pt x="6858002" y="0"/>
                </a:moveTo>
                <a:lnTo>
                  <a:pt x="6858002" y="1570616"/>
                </a:lnTo>
                <a:lnTo>
                  <a:pt x="6858001" y="1570616"/>
                </a:lnTo>
                <a:lnTo>
                  <a:pt x="6858001" y="4666983"/>
                </a:lnTo>
                <a:lnTo>
                  <a:pt x="0" y="4666983"/>
                </a:lnTo>
                <a:lnTo>
                  <a:pt x="0" y="595217"/>
                </a:lnTo>
                <a:lnTo>
                  <a:pt x="1" y="595217"/>
                </a:lnTo>
                <a:lnTo>
                  <a:pt x="1" y="0"/>
                </a:lnTo>
                <a:close/>
              </a:path>
            </a:pathLst>
          </a:custGeom>
          <a:ln>
            <a:noFill/>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xmlns="" id="{E29CBA8A-E369-49AE-9DE7-93434A9F7453}"/>
              </a:ext>
            </a:extLst>
          </p:cNvPr>
          <p:cNvSpPr>
            <a:spLocks noGrp="1"/>
          </p:cNvSpPr>
          <p:nvPr>
            <p:ph type="title"/>
          </p:nvPr>
        </p:nvSpPr>
        <p:spPr>
          <a:xfrm>
            <a:off x="451514" y="947607"/>
            <a:ext cx="4389427" cy="4962786"/>
          </a:xfrm>
        </p:spPr>
        <p:txBody>
          <a:bodyPr vert="horz" lIns="91440" tIns="45720" rIns="91440" bIns="45720" rtlCol="0" anchor="ctr">
            <a:normAutofit/>
          </a:bodyPr>
          <a:lstStyle/>
          <a:p>
            <a:pPr algn="l">
              <a:lnSpc>
                <a:spcPct val="90000"/>
              </a:lnSpc>
            </a:pPr>
            <a:r>
              <a:rPr lang="en-US" sz="4200" dirty="0"/>
              <a:t>National Child Sexual Exploitation Work Group</a:t>
            </a:r>
            <a:br>
              <a:rPr lang="en-US" sz="4200" dirty="0"/>
            </a:br>
            <a:r>
              <a:rPr lang="en-US" sz="4200" dirty="0"/>
              <a:t/>
            </a:r>
            <a:br>
              <a:rPr lang="en-US" sz="4200" dirty="0"/>
            </a:br>
            <a:r>
              <a:rPr lang="en-US" sz="4200" dirty="0"/>
              <a:t>Implementing the national plan…</a:t>
            </a:r>
          </a:p>
        </p:txBody>
      </p:sp>
      <p:sp>
        <p:nvSpPr>
          <p:cNvPr id="3" name="Subtitle 2">
            <a:extLst>
              <a:ext uri="{FF2B5EF4-FFF2-40B4-BE49-F238E27FC236}">
                <a16:creationId xmlns:a16="http://schemas.microsoft.com/office/drawing/2014/main" xmlns="" id="{BCA1FB34-4FBE-456B-BBEF-C005490EF16A}"/>
              </a:ext>
            </a:extLst>
          </p:cNvPr>
          <p:cNvSpPr>
            <a:spLocks noGrp="1"/>
          </p:cNvSpPr>
          <p:nvPr>
            <p:ph type="body" idx="1"/>
          </p:nvPr>
        </p:nvSpPr>
        <p:spPr>
          <a:xfrm>
            <a:off x="7229345" y="947607"/>
            <a:ext cx="4152655" cy="4962785"/>
          </a:xfrm>
          <a:effectLst/>
        </p:spPr>
        <p:txBody>
          <a:bodyPr vert="horz" lIns="91440" tIns="45720" rIns="91440" bIns="45720" rtlCol="0" anchor="ctr">
            <a:normAutofit/>
          </a:bodyPr>
          <a:lstStyle/>
          <a:p>
            <a:pPr algn="l"/>
            <a:r>
              <a:rPr lang="en-US" sz="2800" b="1" dirty="0"/>
              <a:t>Moira McKinnon  </a:t>
            </a:r>
          </a:p>
          <a:p>
            <a:pPr algn="l"/>
            <a:endParaRPr lang="en-US" sz="2800" b="1" dirty="0"/>
          </a:p>
          <a:p>
            <a:pPr algn="l"/>
            <a:r>
              <a:rPr lang="en-US" sz="2800" b="1" dirty="0"/>
              <a:t>Chair National Work Group                   </a:t>
            </a:r>
          </a:p>
          <a:p>
            <a:pPr algn="l"/>
            <a:endParaRPr lang="en-US" sz="2800" b="1" dirty="0"/>
          </a:p>
          <a:p>
            <a:pPr algn="l"/>
            <a:r>
              <a:rPr lang="en-US" sz="2800" b="1" dirty="0" smtClean="0"/>
              <a:t>2019</a:t>
            </a:r>
            <a:endParaRPr lang="en-US" sz="2800" b="1" dirty="0"/>
          </a:p>
        </p:txBody>
      </p:sp>
    </p:spTree>
    <p:extLst>
      <p:ext uri="{BB962C8B-B14F-4D97-AF65-F5344CB8AC3E}">
        <p14:creationId xmlns:p14="http://schemas.microsoft.com/office/powerpoint/2010/main" val="17566944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Programme for Today</a:t>
            </a:r>
            <a:endParaRPr lang="en-GB" dirty="0"/>
          </a:p>
        </p:txBody>
      </p:sp>
      <p:sp>
        <p:nvSpPr>
          <p:cNvPr id="5" name="Content Placeholder 4"/>
          <p:cNvSpPr>
            <a:spLocks noGrp="1"/>
          </p:cNvSpPr>
          <p:nvPr>
            <p:ph idx="1"/>
          </p:nvPr>
        </p:nvSpPr>
        <p:spPr/>
        <p:txBody>
          <a:bodyPr>
            <a:normAutofit/>
          </a:bodyPr>
          <a:lstStyle/>
          <a:p>
            <a:r>
              <a:rPr lang="en-GB" sz="2400" b="1" dirty="0" smtClean="0"/>
              <a:t>Community Engagement – challenges and examples of good practice</a:t>
            </a:r>
          </a:p>
          <a:p>
            <a:pPr marL="0" indent="0">
              <a:buNone/>
            </a:pPr>
            <a:endParaRPr lang="en-GB" sz="2400" b="1" dirty="0" smtClean="0"/>
          </a:p>
          <a:p>
            <a:r>
              <a:rPr lang="en-GB" sz="2400" b="1" dirty="0" smtClean="0"/>
              <a:t>Intelligence led CSE investigations  - child centred, perpetrator driven</a:t>
            </a:r>
          </a:p>
          <a:p>
            <a:pPr marL="0" indent="0">
              <a:buNone/>
            </a:pPr>
            <a:endParaRPr lang="en-GB" sz="2400" b="1" dirty="0" smtClean="0"/>
          </a:p>
          <a:p>
            <a:r>
              <a:rPr lang="en-GB" sz="2400" b="1" dirty="0" smtClean="0"/>
              <a:t>Trafficking and CSE   - legislative changes and the connection with CSE</a:t>
            </a:r>
            <a:endParaRPr lang="en-GB" sz="2400" b="1" dirty="0"/>
          </a:p>
        </p:txBody>
      </p:sp>
    </p:spTree>
    <p:extLst>
      <p:ext uri="{BB962C8B-B14F-4D97-AF65-F5344CB8AC3E}">
        <p14:creationId xmlns:p14="http://schemas.microsoft.com/office/powerpoint/2010/main" val="35251073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917D427-E4D4-43F0-BB31-67C78E972E7A}"/>
              </a:ext>
            </a:extLst>
          </p:cNvPr>
          <p:cNvSpPr>
            <a:spLocks noGrp="1"/>
          </p:cNvSpPr>
          <p:nvPr>
            <p:ph type="title"/>
          </p:nvPr>
        </p:nvSpPr>
        <p:spPr/>
        <p:txBody>
          <a:bodyPr/>
          <a:lstStyle/>
          <a:p>
            <a:r>
              <a:rPr lang="en-GB" sz="4400" dirty="0"/>
              <a:t>National Developments</a:t>
            </a:r>
          </a:p>
        </p:txBody>
      </p:sp>
      <p:sp>
        <p:nvSpPr>
          <p:cNvPr id="3" name="Content Placeholder 2">
            <a:extLst>
              <a:ext uri="{FF2B5EF4-FFF2-40B4-BE49-F238E27FC236}">
                <a16:creationId xmlns:a16="http://schemas.microsoft.com/office/drawing/2014/main" xmlns="" id="{8E18806D-0A1F-4DF1-883E-8C54CFFE6A7C}"/>
              </a:ext>
            </a:extLst>
          </p:cNvPr>
          <p:cNvSpPr>
            <a:spLocks noGrp="1"/>
          </p:cNvSpPr>
          <p:nvPr>
            <p:ph idx="1"/>
          </p:nvPr>
        </p:nvSpPr>
        <p:spPr/>
        <p:txBody>
          <a:bodyPr>
            <a:normAutofit/>
          </a:bodyPr>
          <a:lstStyle/>
          <a:p>
            <a:pPr marL="0" indent="0">
              <a:buNone/>
            </a:pPr>
            <a:r>
              <a:rPr lang="en-GB" b="1" dirty="0"/>
              <a:t>The establishment of a Child Protection Improvement Programme, to support effective protection for all children at risk from abuse and neglect. Action to tackle child sexual exploitation will be taken forward within the context of the programme</a:t>
            </a:r>
          </a:p>
          <a:p>
            <a:r>
              <a:rPr lang="en-GB" b="1" dirty="0"/>
              <a:t>Through the programme, improvements to data and evidence on child sexual abuse, at a national and local child protection committee level are currently being considered</a:t>
            </a:r>
          </a:p>
          <a:p>
            <a:r>
              <a:rPr lang="en-GB" b="1" dirty="0"/>
              <a:t>The Equally Safe delivery plan was published in November 2017, outlining action to be taken forward to prevent violence against women and girls</a:t>
            </a:r>
          </a:p>
          <a:p>
            <a:r>
              <a:rPr lang="en-GB" b="1" dirty="0"/>
              <a:t>The Scottish Government has established an Expert Group for Preventing Sexual Offending involving Children and Young People </a:t>
            </a:r>
          </a:p>
          <a:p>
            <a:r>
              <a:rPr lang="en-GB" b="1" dirty="0"/>
              <a:t>Taskforce for improving services for adults and children who have experienced rape and sexual assault</a:t>
            </a:r>
          </a:p>
        </p:txBody>
      </p:sp>
    </p:spTree>
    <p:extLst>
      <p:ext uri="{BB962C8B-B14F-4D97-AF65-F5344CB8AC3E}">
        <p14:creationId xmlns:p14="http://schemas.microsoft.com/office/powerpoint/2010/main" val="41563813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3DD56F3-E66E-405D-A409-838666C21919}"/>
              </a:ext>
            </a:extLst>
          </p:cNvPr>
          <p:cNvSpPr>
            <a:spLocks noGrp="1"/>
          </p:cNvSpPr>
          <p:nvPr>
            <p:ph type="title"/>
          </p:nvPr>
        </p:nvSpPr>
        <p:spPr/>
        <p:txBody>
          <a:bodyPr/>
          <a:lstStyle/>
          <a:p>
            <a:r>
              <a:rPr lang="en-GB" dirty="0"/>
              <a:t>National Action Plan to Prevent &amp; Tackle Child Sexual Exploitation …….</a:t>
            </a:r>
          </a:p>
        </p:txBody>
      </p:sp>
      <p:sp>
        <p:nvSpPr>
          <p:cNvPr id="3" name="Content Placeholder 2">
            <a:extLst>
              <a:ext uri="{FF2B5EF4-FFF2-40B4-BE49-F238E27FC236}">
                <a16:creationId xmlns:a16="http://schemas.microsoft.com/office/drawing/2014/main" xmlns="" id="{66ABCC73-2339-41FD-A849-DAC17FBC548D}"/>
              </a:ext>
            </a:extLst>
          </p:cNvPr>
          <p:cNvSpPr>
            <a:spLocks noGrp="1"/>
          </p:cNvSpPr>
          <p:nvPr>
            <p:ph idx="1"/>
          </p:nvPr>
        </p:nvSpPr>
        <p:spPr>
          <a:xfrm>
            <a:off x="818712" y="2222287"/>
            <a:ext cx="10554574" cy="4168353"/>
          </a:xfrm>
        </p:spPr>
        <p:txBody>
          <a:bodyPr>
            <a:normAutofit fontScale="70000" lnSpcReduction="20000"/>
          </a:bodyPr>
          <a:lstStyle/>
          <a:p>
            <a:pPr marL="0" indent="0">
              <a:buNone/>
            </a:pPr>
            <a:r>
              <a:rPr lang="en-GB" sz="3200" b="1" dirty="0"/>
              <a:t>We want Scotland to be a place where sexual exploitation of children and young people is eliminated – a Scotland where children and young people are protected from harm, in a society that is </a:t>
            </a:r>
            <a:r>
              <a:rPr lang="en-GB" sz="3200" b="1" dirty="0" smtClean="0"/>
              <a:t>a hostile </a:t>
            </a:r>
            <a:r>
              <a:rPr lang="en-GB" sz="3200" b="1" dirty="0"/>
              <a:t>place for perpetrators and facilitators of child sexual exploitation.</a:t>
            </a:r>
          </a:p>
          <a:p>
            <a:pPr marL="0" indent="0">
              <a:buNone/>
            </a:pPr>
            <a:endParaRPr lang="en-GB" sz="3200" b="1" dirty="0"/>
          </a:p>
          <a:p>
            <a:pPr marL="0" indent="0">
              <a:buNone/>
            </a:pPr>
            <a:r>
              <a:rPr lang="en-GB" sz="3200" b="1" dirty="0"/>
              <a:t>Actions that will help take us forward in realising this vision are set out in the Scottish Government's National Action Plan to Prevent and Tackle Child Sexual Exploitation Update</a:t>
            </a:r>
          </a:p>
          <a:p>
            <a:pPr marL="0" indent="0">
              <a:buNone/>
            </a:pPr>
            <a:endParaRPr lang="en-GB" dirty="0"/>
          </a:p>
          <a:p>
            <a:pPr marL="0" indent="0">
              <a:buNone/>
            </a:pPr>
            <a:r>
              <a:rPr lang="en-GB" sz="2300" b="1" dirty="0"/>
              <a:t>Of the total 44 actions (March 2018)</a:t>
            </a:r>
          </a:p>
          <a:p>
            <a:r>
              <a:rPr lang="en-GB" b="1" dirty="0"/>
              <a:t>17 are complete</a:t>
            </a:r>
          </a:p>
          <a:p>
            <a:r>
              <a:rPr lang="en-GB" b="1" dirty="0"/>
              <a:t>26 are in progress</a:t>
            </a:r>
          </a:p>
          <a:p>
            <a:r>
              <a:rPr lang="en-GB" b="1" dirty="0"/>
              <a:t>1 is to be commenced</a:t>
            </a:r>
          </a:p>
        </p:txBody>
      </p:sp>
    </p:spTree>
    <p:extLst>
      <p:ext uri="{BB962C8B-B14F-4D97-AF65-F5344CB8AC3E}">
        <p14:creationId xmlns:p14="http://schemas.microsoft.com/office/powerpoint/2010/main" val="41384903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DFE9DFB-9B4B-4A6B-8C01-DD317458A8E4}"/>
              </a:ext>
            </a:extLst>
          </p:cNvPr>
          <p:cNvSpPr>
            <a:spLocks noGrp="1"/>
          </p:cNvSpPr>
          <p:nvPr>
            <p:ph type="title"/>
          </p:nvPr>
        </p:nvSpPr>
        <p:spPr/>
        <p:txBody>
          <a:bodyPr/>
          <a:lstStyle/>
          <a:p>
            <a:r>
              <a:rPr lang="en-GB" sz="4400" dirty="0"/>
              <a:t>Strengthening Links with Our Partners</a:t>
            </a:r>
          </a:p>
        </p:txBody>
      </p:sp>
      <p:sp>
        <p:nvSpPr>
          <p:cNvPr id="3" name="Content Placeholder 2">
            <a:extLst>
              <a:ext uri="{FF2B5EF4-FFF2-40B4-BE49-F238E27FC236}">
                <a16:creationId xmlns:a16="http://schemas.microsoft.com/office/drawing/2014/main" xmlns="" id="{A24AD5AD-F063-4C55-AF67-5BE1AFE2D88B}"/>
              </a:ext>
            </a:extLst>
          </p:cNvPr>
          <p:cNvSpPr>
            <a:spLocks noGrp="1"/>
          </p:cNvSpPr>
          <p:nvPr>
            <p:ph idx="1"/>
          </p:nvPr>
        </p:nvSpPr>
        <p:spPr/>
        <p:txBody>
          <a:bodyPr/>
          <a:lstStyle/>
          <a:p>
            <a:pPr marL="0" indent="0">
              <a:buNone/>
            </a:pPr>
            <a:r>
              <a:rPr lang="en-GB" b="1" dirty="0"/>
              <a:t>National CSE Group has looked to strengthen links with those taking forward the national</a:t>
            </a:r>
          </a:p>
          <a:p>
            <a:pPr marL="0" indent="0">
              <a:buNone/>
            </a:pPr>
            <a:r>
              <a:rPr lang="en-GB" b="1" dirty="0"/>
              <a:t>policy on   -</a:t>
            </a:r>
          </a:p>
          <a:p>
            <a:endParaRPr lang="en-GB" b="1" dirty="0"/>
          </a:p>
          <a:p>
            <a:r>
              <a:rPr lang="en-GB" b="1" dirty="0"/>
              <a:t>Child trafficking, missing persons and online safety of children and young people</a:t>
            </a:r>
          </a:p>
          <a:p>
            <a:pPr marL="0" indent="0">
              <a:buNone/>
            </a:pPr>
            <a:endParaRPr lang="en-GB" b="1" dirty="0"/>
          </a:p>
          <a:p>
            <a:r>
              <a:rPr lang="en-GB" b="1" dirty="0"/>
              <a:t>Joint Learning &amp; Information Session for the National CSE Group and the Child</a:t>
            </a:r>
          </a:p>
          <a:p>
            <a:pPr marL="0" indent="0">
              <a:buNone/>
            </a:pPr>
            <a:r>
              <a:rPr lang="en-GB" b="1" dirty="0"/>
              <a:t>      Trafficking Strategy Group took place on 24th January 2018 to consider links between</a:t>
            </a:r>
          </a:p>
          <a:p>
            <a:pPr marL="0" indent="0">
              <a:buNone/>
            </a:pPr>
            <a:r>
              <a:rPr lang="en-GB" b="1" dirty="0"/>
              <a:t>      national policy on CSE and online safety, missing persons, mental health and data and</a:t>
            </a:r>
          </a:p>
          <a:p>
            <a:pPr marL="0" indent="0">
              <a:buNone/>
            </a:pPr>
            <a:r>
              <a:rPr lang="en-GB" b="1" dirty="0"/>
              <a:t>      evidence</a:t>
            </a:r>
          </a:p>
        </p:txBody>
      </p:sp>
    </p:spTree>
    <p:extLst>
      <p:ext uri="{BB962C8B-B14F-4D97-AF65-F5344CB8AC3E}">
        <p14:creationId xmlns:p14="http://schemas.microsoft.com/office/powerpoint/2010/main" val="21619222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010293B3-4156-41A3-A1F7-BC8363A617C7}"/>
              </a:ext>
            </a:extLst>
          </p:cNvPr>
          <p:cNvSpPr>
            <a:spLocks noGrp="1"/>
          </p:cNvSpPr>
          <p:nvPr>
            <p:ph type="title"/>
          </p:nvPr>
        </p:nvSpPr>
        <p:spPr>
          <a:xfrm>
            <a:off x="810000" y="447188"/>
            <a:ext cx="10571998" cy="970450"/>
          </a:xfrm>
        </p:spPr>
        <p:txBody>
          <a:bodyPr>
            <a:normAutofit/>
          </a:bodyPr>
          <a:lstStyle/>
          <a:p>
            <a:r>
              <a:rPr lang="en-GB" sz="4400" dirty="0"/>
              <a:t>Group Membership</a:t>
            </a:r>
          </a:p>
        </p:txBody>
      </p:sp>
      <p:graphicFrame>
        <p:nvGraphicFramePr>
          <p:cNvPr id="23" name="Content Placeholder 4">
            <a:extLst>
              <a:ext uri="{FF2B5EF4-FFF2-40B4-BE49-F238E27FC236}">
                <a16:creationId xmlns:a16="http://schemas.microsoft.com/office/drawing/2014/main" xmlns="" id="{F7D201BD-37DA-4F6F-93B1-E6A11AF796CA}"/>
              </a:ext>
            </a:extLst>
          </p:cNvPr>
          <p:cNvGraphicFramePr>
            <a:graphicFrameLocks noGrp="1"/>
          </p:cNvGraphicFramePr>
          <p:nvPr>
            <p:ph idx="1"/>
            <p:extLst>
              <p:ext uri="{D42A27DB-BD31-4B8C-83A1-F6EECF244321}">
                <p14:modId xmlns:p14="http://schemas.microsoft.com/office/powerpoint/2010/main" val="28502807"/>
              </p:ext>
            </p:extLst>
          </p:nvPr>
        </p:nvGraphicFramePr>
        <p:xfrm>
          <a:off x="791325" y="3180522"/>
          <a:ext cx="10553700" cy="33647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tangle 5">
            <a:extLst>
              <a:ext uri="{FF2B5EF4-FFF2-40B4-BE49-F238E27FC236}">
                <a16:creationId xmlns:a16="http://schemas.microsoft.com/office/drawing/2014/main" xmlns="" id="{853BE248-17F2-4C5B-BC08-669FE7FE14BD}"/>
              </a:ext>
            </a:extLst>
          </p:cNvPr>
          <p:cNvSpPr/>
          <p:nvPr/>
        </p:nvSpPr>
        <p:spPr>
          <a:xfrm>
            <a:off x="933449" y="2085112"/>
            <a:ext cx="10754475" cy="923330"/>
          </a:xfrm>
          <a:prstGeom prst="rect">
            <a:avLst/>
          </a:prstGeom>
        </p:spPr>
        <p:txBody>
          <a:bodyPr wrap="square">
            <a:spAutoFit/>
          </a:bodyPr>
          <a:lstStyle/>
          <a:p>
            <a:r>
              <a:rPr lang="en-GB" dirty="0"/>
              <a:t>Preventing and tackling CSE requires a coordinated, multi-agency response and the</a:t>
            </a:r>
          </a:p>
          <a:p>
            <a:r>
              <a:rPr lang="en-GB" dirty="0"/>
              <a:t>actions contained in the plan reflect this. Membership of the National CSE Group has been</a:t>
            </a:r>
          </a:p>
          <a:p>
            <a:r>
              <a:rPr lang="en-GB" dirty="0"/>
              <a:t>revised to ensure robust representation and rigorous oversight.</a:t>
            </a:r>
          </a:p>
        </p:txBody>
      </p:sp>
    </p:spTree>
    <p:extLst>
      <p:ext uri="{BB962C8B-B14F-4D97-AF65-F5344CB8AC3E}">
        <p14:creationId xmlns:p14="http://schemas.microsoft.com/office/powerpoint/2010/main" val="12154628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79AF166-CCA7-40CA-81C6-38E363E7CB00}"/>
              </a:ext>
            </a:extLst>
          </p:cNvPr>
          <p:cNvSpPr>
            <a:spLocks noGrp="1"/>
          </p:cNvSpPr>
          <p:nvPr>
            <p:ph type="title"/>
          </p:nvPr>
        </p:nvSpPr>
        <p:spPr/>
        <p:txBody>
          <a:bodyPr/>
          <a:lstStyle/>
          <a:p>
            <a:r>
              <a:rPr lang="en-GB" sz="4400" dirty="0"/>
              <a:t>National Definition   (2016)</a:t>
            </a:r>
          </a:p>
        </p:txBody>
      </p:sp>
      <p:sp>
        <p:nvSpPr>
          <p:cNvPr id="3" name="Content Placeholder 2">
            <a:extLst>
              <a:ext uri="{FF2B5EF4-FFF2-40B4-BE49-F238E27FC236}">
                <a16:creationId xmlns:a16="http://schemas.microsoft.com/office/drawing/2014/main" xmlns="" id="{B6FB5BC7-2387-448A-8405-137E3AA3786A}"/>
              </a:ext>
            </a:extLst>
          </p:cNvPr>
          <p:cNvSpPr>
            <a:spLocks noGrp="1"/>
          </p:cNvSpPr>
          <p:nvPr>
            <p:ph idx="1"/>
          </p:nvPr>
        </p:nvSpPr>
        <p:spPr/>
        <p:txBody>
          <a:bodyPr/>
          <a:lstStyle/>
          <a:p>
            <a:pPr marL="0" indent="0">
              <a:buNone/>
            </a:pPr>
            <a:r>
              <a:rPr lang="en-GB" sz="2800" b="1" dirty="0"/>
              <a:t>Child sexual exploitation is a form of child sexual abuse in which a person(s), of any age takes advantage of a power imbalance to force or entice a child into engaging in sexual activity </a:t>
            </a:r>
            <a:r>
              <a:rPr lang="en-GB" sz="2800" b="1" u="sng" dirty="0"/>
              <a:t>in return for something</a:t>
            </a:r>
            <a:r>
              <a:rPr lang="en-GB" sz="2800" b="1" dirty="0"/>
              <a:t> received by the child and/or those perpetrating or facilitating the abuse. As with other forms of child sexual abuse, the presence of perceived consent does not undermine the abusive nature of the act.</a:t>
            </a:r>
          </a:p>
          <a:p>
            <a:endParaRPr lang="en-GB" dirty="0"/>
          </a:p>
        </p:txBody>
      </p:sp>
    </p:spTree>
    <p:extLst>
      <p:ext uri="{BB962C8B-B14F-4D97-AF65-F5344CB8AC3E}">
        <p14:creationId xmlns:p14="http://schemas.microsoft.com/office/powerpoint/2010/main" val="30542309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0460740B-4A57-440D-9058-407A0418C423}"/>
              </a:ext>
            </a:extLst>
          </p:cNvPr>
          <p:cNvSpPr>
            <a:spLocks noGrp="1"/>
          </p:cNvSpPr>
          <p:nvPr>
            <p:ph type="title"/>
          </p:nvPr>
        </p:nvSpPr>
        <p:spPr/>
        <p:txBody>
          <a:bodyPr/>
          <a:lstStyle/>
          <a:p>
            <a:r>
              <a:rPr lang="en-GB" sz="4400" dirty="0"/>
              <a:t>Progress Against Key Areas During 2017/18</a:t>
            </a:r>
          </a:p>
        </p:txBody>
      </p:sp>
      <p:sp>
        <p:nvSpPr>
          <p:cNvPr id="5" name="Content Placeholder 4">
            <a:extLst>
              <a:ext uri="{FF2B5EF4-FFF2-40B4-BE49-F238E27FC236}">
                <a16:creationId xmlns:a16="http://schemas.microsoft.com/office/drawing/2014/main" xmlns="" id="{9DE6AE7F-AC8B-49B7-BF4A-144A52641B70}"/>
              </a:ext>
            </a:extLst>
          </p:cNvPr>
          <p:cNvSpPr>
            <a:spLocks noGrp="1"/>
          </p:cNvSpPr>
          <p:nvPr>
            <p:ph sz="half" idx="1"/>
          </p:nvPr>
        </p:nvSpPr>
        <p:spPr/>
        <p:txBody>
          <a:bodyPr>
            <a:normAutofit lnSpcReduction="10000"/>
          </a:bodyPr>
          <a:lstStyle/>
          <a:p>
            <a:pPr marL="0" indent="0">
              <a:buNone/>
            </a:pPr>
            <a:r>
              <a:rPr lang="en-GB" b="1" dirty="0"/>
              <a:t>The risk that children and young people are sexually exploited is reduced through a focus on prevention and early identification – </a:t>
            </a:r>
            <a:r>
              <a:rPr lang="en-GB" sz="1400" dirty="0"/>
              <a:t>regional workshops, YP mentors, educational programmes, core components checklist, national action plan on internet safety, missing person framework,  Human Trafficking &amp; Exploitation Strategy</a:t>
            </a:r>
          </a:p>
          <a:p>
            <a:pPr marL="0" indent="0">
              <a:buNone/>
            </a:pPr>
            <a:r>
              <a:rPr lang="en-GB" b="1" dirty="0"/>
              <a:t>Children and young people at risk of or experiencing sexual exploitation and their  families receive appropriate and high quality support –</a:t>
            </a:r>
            <a:r>
              <a:rPr lang="en-GB" sz="1400" b="1" dirty="0"/>
              <a:t> </a:t>
            </a:r>
            <a:r>
              <a:rPr lang="en-GB" sz="1400" dirty="0"/>
              <a:t>improving services for victims of rape and sexual assault, national trauma skills &amp; knowledge framework, review CSE screening tools, Runaway &amp; Say Something Helpline, Counselling services, review therapeutic supports, Stop to Listen</a:t>
            </a:r>
          </a:p>
        </p:txBody>
      </p:sp>
      <p:sp>
        <p:nvSpPr>
          <p:cNvPr id="6" name="Content Placeholder 5">
            <a:extLst>
              <a:ext uri="{FF2B5EF4-FFF2-40B4-BE49-F238E27FC236}">
                <a16:creationId xmlns:a16="http://schemas.microsoft.com/office/drawing/2014/main" xmlns="" id="{CE74F3EE-A602-4892-80AA-5EC9875A52F3}"/>
              </a:ext>
            </a:extLst>
          </p:cNvPr>
          <p:cNvSpPr>
            <a:spLocks noGrp="1"/>
          </p:cNvSpPr>
          <p:nvPr>
            <p:ph sz="half" idx="2"/>
          </p:nvPr>
        </p:nvSpPr>
        <p:spPr/>
        <p:txBody>
          <a:bodyPr anchor="t">
            <a:normAutofit lnSpcReduction="10000"/>
          </a:bodyPr>
          <a:lstStyle/>
          <a:p>
            <a:pPr marL="0" indent="0">
              <a:buNone/>
            </a:pPr>
            <a:r>
              <a:rPr lang="en-GB" b="1" dirty="0"/>
              <a:t>Perpetrators are stopped, brought to justice and are less likely to re-offend </a:t>
            </a:r>
            <a:r>
              <a:rPr lang="en-GB" sz="1400" dirty="0"/>
              <a:t>-  Police responses, Expert Group on sexual offending by YP, C&amp;YP’s evidence giving, legislation update, CSE Advisor Pilots, Intelligence Toolkit</a:t>
            </a:r>
          </a:p>
          <a:p>
            <a:pPr marL="0" indent="0">
              <a:buNone/>
            </a:pPr>
            <a:r>
              <a:rPr lang="en-GB" b="1" dirty="0"/>
              <a:t>Cultural and social barriers to preventing and tackling child sexual exploitation are reduced  -  </a:t>
            </a:r>
            <a:r>
              <a:rPr lang="en-GB" sz="1400" dirty="0"/>
              <a:t>Equally Safe, whole school approach gender based violence prevention, community engagement including night time economy</a:t>
            </a:r>
          </a:p>
        </p:txBody>
      </p:sp>
    </p:spTree>
    <p:extLst>
      <p:ext uri="{BB962C8B-B14F-4D97-AF65-F5344CB8AC3E}">
        <p14:creationId xmlns:p14="http://schemas.microsoft.com/office/powerpoint/2010/main" val="7786410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DA16ECC1-1839-4764-B498-29364B6E8F3D}"/>
              </a:ext>
            </a:extLst>
          </p:cNvPr>
          <p:cNvSpPr>
            <a:spLocks noGrp="1"/>
          </p:cNvSpPr>
          <p:nvPr>
            <p:ph type="title"/>
          </p:nvPr>
        </p:nvSpPr>
        <p:spPr/>
        <p:txBody>
          <a:bodyPr/>
          <a:lstStyle/>
          <a:p>
            <a:r>
              <a:rPr lang="en-GB" sz="4400" dirty="0"/>
              <a:t>What Have we Been Doing </a:t>
            </a:r>
            <a:r>
              <a:rPr lang="en-GB" sz="4400" dirty="0" smtClean="0"/>
              <a:t>in 2018?</a:t>
            </a:r>
            <a:endParaRPr lang="en-GB" sz="4400" dirty="0"/>
          </a:p>
        </p:txBody>
      </p:sp>
      <p:sp>
        <p:nvSpPr>
          <p:cNvPr id="6" name="Content Placeholder 5">
            <a:extLst>
              <a:ext uri="{FF2B5EF4-FFF2-40B4-BE49-F238E27FC236}">
                <a16:creationId xmlns:a16="http://schemas.microsoft.com/office/drawing/2014/main" xmlns="" id="{B3D789BB-6CFE-4033-8C7D-97A77AE01710}"/>
              </a:ext>
            </a:extLst>
          </p:cNvPr>
          <p:cNvSpPr>
            <a:spLocks noGrp="1"/>
          </p:cNvSpPr>
          <p:nvPr>
            <p:ph idx="1"/>
          </p:nvPr>
        </p:nvSpPr>
        <p:spPr/>
        <p:txBody>
          <a:bodyPr>
            <a:normAutofit/>
          </a:bodyPr>
          <a:lstStyle/>
          <a:p>
            <a:r>
              <a:rPr lang="en-GB" b="1" dirty="0"/>
              <a:t>Continue to oversee implementation of the actions within the national action plan</a:t>
            </a:r>
          </a:p>
          <a:p>
            <a:r>
              <a:rPr lang="en-GB" b="1" dirty="0"/>
              <a:t>Keep the national action plan under review, to ensure Scotland’s response takes account of emerging threats including technology, current research and approaches being delivered across the UK</a:t>
            </a:r>
          </a:p>
          <a:p>
            <a:r>
              <a:rPr lang="en-GB" b="1" dirty="0"/>
              <a:t>Identify further opportunities to influence national policy, to ensure that action to prevent and tackle CSE is embedded across </a:t>
            </a:r>
            <a:r>
              <a:rPr lang="en-GB" b="1" dirty="0" smtClean="0"/>
              <a:t>Government – governance through the Leadership Group</a:t>
            </a:r>
            <a:endParaRPr lang="en-GB" b="1" dirty="0"/>
          </a:p>
          <a:p>
            <a:r>
              <a:rPr lang="en-GB" b="1" dirty="0"/>
              <a:t>Continue to disseminate good practice and shared learning, to increase the knowledge of practitioners and to inform local CSE strategies</a:t>
            </a:r>
          </a:p>
          <a:p>
            <a:r>
              <a:rPr lang="en-GB" b="1" dirty="0"/>
              <a:t>Consider how we can contribute to work being undertaken by the Scottish Government to improve services for children and young people who have been victims of sexual assault</a:t>
            </a:r>
          </a:p>
        </p:txBody>
      </p:sp>
    </p:spTree>
    <p:extLst>
      <p:ext uri="{BB962C8B-B14F-4D97-AF65-F5344CB8AC3E}">
        <p14:creationId xmlns:p14="http://schemas.microsoft.com/office/powerpoint/2010/main" val="26420053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C6FA3DC-17A9-44EC-A392-FE1C75081121}"/>
              </a:ext>
            </a:extLst>
          </p:cNvPr>
          <p:cNvSpPr>
            <a:spLocks noGrp="1"/>
          </p:cNvSpPr>
          <p:nvPr>
            <p:ph type="title"/>
          </p:nvPr>
        </p:nvSpPr>
        <p:spPr/>
        <p:txBody>
          <a:bodyPr/>
          <a:lstStyle/>
          <a:p>
            <a:r>
              <a:rPr lang="en-GB" sz="4400" dirty="0"/>
              <a:t>Current Priorities …….</a:t>
            </a:r>
          </a:p>
        </p:txBody>
      </p:sp>
      <p:sp>
        <p:nvSpPr>
          <p:cNvPr id="3" name="Content Placeholder 2">
            <a:extLst>
              <a:ext uri="{FF2B5EF4-FFF2-40B4-BE49-F238E27FC236}">
                <a16:creationId xmlns:a16="http://schemas.microsoft.com/office/drawing/2014/main" xmlns="" id="{59BDE8B6-DE20-436A-B88C-CC40AFC13B34}"/>
              </a:ext>
            </a:extLst>
          </p:cNvPr>
          <p:cNvSpPr>
            <a:spLocks noGrp="1"/>
          </p:cNvSpPr>
          <p:nvPr>
            <p:ph idx="1"/>
          </p:nvPr>
        </p:nvSpPr>
        <p:spPr/>
        <p:txBody>
          <a:bodyPr/>
          <a:lstStyle/>
          <a:p>
            <a:r>
              <a:rPr lang="en-GB" b="1" dirty="0"/>
              <a:t>National CSE Workshops Jan – March 2019</a:t>
            </a:r>
          </a:p>
          <a:p>
            <a:r>
              <a:rPr lang="en-GB" b="1" dirty="0"/>
              <a:t>Looking at transitions for children moving from children to adult services</a:t>
            </a:r>
          </a:p>
          <a:p>
            <a:r>
              <a:rPr lang="en-GB" b="1" dirty="0"/>
              <a:t>Communication – how do we raise awareness </a:t>
            </a:r>
            <a:r>
              <a:rPr lang="en-GB" b="1" dirty="0" smtClean="0"/>
              <a:t>/the messages we want shape</a:t>
            </a:r>
            <a:endParaRPr lang="en-GB" b="1" dirty="0"/>
          </a:p>
          <a:p>
            <a:r>
              <a:rPr lang="en-GB" b="1" dirty="0"/>
              <a:t>National research in to the prevalence of CSE in Scotland</a:t>
            </a:r>
          </a:p>
          <a:p>
            <a:r>
              <a:rPr lang="en-GB" b="1" dirty="0"/>
              <a:t>Linking with Trafficking &amp; Missing Person workstreams</a:t>
            </a:r>
          </a:p>
          <a:p>
            <a:r>
              <a:rPr lang="en-GB" b="1" dirty="0"/>
              <a:t>National Dataset which would include limited CSE </a:t>
            </a:r>
            <a:r>
              <a:rPr lang="en-GB" b="1" dirty="0" smtClean="0"/>
              <a:t>data</a:t>
            </a:r>
            <a:endParaRPr lang="en-GB" b="1" dirty="0"/>
          </a:p>
          <a:p>
            <a:r>
              <a:rPr lang="en-GB" b="1" dirty="0"/>
              <a:t>Development of data framework for reporting against the actions in the national plan</a:t>
            </a:r>
          </a:p>
        </p:txBody>
      </p:sp>
    </p:spTree>
    <p:extLst>
      <p:ext uri="{BB962C8B-B14F-4D97-AF65-F5344CB8AC3E}">
        <p14:creationId xmlns:p14="http://schemas.microsoft.com/office/powerpoint/2010/main" val="109527204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xmlns="" name="Quotable" id="{39EC5628-30ED-4578-ACD8-9820EDB8E15A}" vid="{6F3559E9-1A4C-49D8-94D4-F41003531C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236</TotalTime>
  <Words>876</Words>
  <Application>Microsoft Office PowerPoint</Application>
  <PresentationFormat>Custom</PresentationFormat>
  <Paragraphs>70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Quotable</vt:lpstr>
      <vt:lpstr>National Child Sexual Exploitation Work Group  Implementing the national plan…</vt:lpstr>
      <vt:lpstr>National Developments</vt:lpstr>
      <vt:lpstr>National Action Plan to Prevent &amp; Tackle Child Sexual Exploitation …….</vt:lpstr>
      <vt:lpstr>Strengthening Links with Our Partners</vt:lpstr>
      <vt:lpstr>Group Membership</vt:lpstr>
      <vt:lpstr>National Definition   (2016)</vt:lpstr>
      <vt:lpstr>Progress Against Key Areas During 2017/18</vt:lpstr>
      <vt:lpstr>What Have we Been Doing in 2018?</vt:lpstr>
      <vt:lpstr>Current Priorities …….</vt:lpstr>
      <vt:lpstr>Programme for Today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Child Sexual Exploitation Work Group  Implementing the national plan…</dc:title>
  <dc:creator>Moira McKinnon</dc:creator>
  <cp:lastModifiedBy>Daljeet Dagon</cp:lastModifiedBy>
  <cp:revision>19</cp:revision>
  <cp:lastPrinted>2019-02-11T14:25:34Z</cp:lastPrinted>
  <dcterms:created xsi:type="dcterms:W3CDTF">2018-11-26T20:41:53Z</dcterms:created>
  <dcterms:modified xsi:type="dcterms:W3CDTF">2019-02-11T14:25:40Z</dcterms:modified>
</cp:coreProperties>
</file>