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6.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27.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0.xml" ContentType="application/vnd.openxmlformats-officedocument.drawingml.chart+xml"/>
  <Override PartName="/ppt/theme/themeOverride1.xml" ContentType="application/vnd.openxmlformats-officedocument.themeOverride+xml"/>
  <Override PartName="/ppt/drawings/drawing2.xml" ContentType="application/vnd.openxmlformats-officedocument.drawingml.chartshape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1.xml" ContentType="application/vnd.openxmlformats-officedocument.drawingml.chart+xml"/>
  <Override PartName="/ppt/theme/themeOverride2.xml" ContentType="application/vnd.openxmlformats-officedocument.themeOverride+xml"/>
  <Override PartName="/ppt/drawings/drawing3.xml" ContentType="application/vnd.openxmlformats-officedocument.drawingml.chartshapes+xml"/>
  <Override PartName="/ppt/charts/chart12.xml" ContentType="application/vnd.openxmlformats-officedocument.drawingml.chart+xml"/>
  <Override PartName="/ppt/theme/themeOverride3.xml" ContentType="application/vnd.openxmlformats-officedocument.themeOverride+xml"/>
  <Override PartName="/ppt/drawings/drawing4.xml" ContentType="application/vnd.openxmlformats-officedocument.drawingml.chartshapes+xml"/>
  <Override PartName="/ppt/charts/chart13.xml" ContentType="application/vnd.openxmlformats-officedocument.drawingml.chart+xml"/>
  <Override PartName="/ppt/theme/themeOverride4.xml" ContentType="application/vnd.openxmlformats-officedocument.themeOverride+xml"/>
  <Override PartName="/ppt/drawings/drawing5.xml" ContentType="application/vnd.openxmlformats-officedocument.drawingml.chartshapes+xml"/>
  <Override PartName="/ppt/charts/chart14.xml" ContentType="application/vnd.openxmlformats-officedocument.drawingml.chart+xml"/>
  <Override PartName="/ppt/theme/themeOverride5.xml" ContentType="application/vnd.openxmlformats-officedocument.themeOverride+xml"/>
  <Override PartName="/ppt/drawings/drawing6.xml" ContentType="application/vnd.openxmlformats-officedocument.drawingml.chartshapes+xml"/>
  <Override PartName="/ppt/notesSlides/notesSlide35.xml" ContentType="application/vnd.openxmlformats-officedocument.presentationml.notesSlide+xml"/>
  <Override PartName="/ppt/charts/chart15.xml" ContentType="application/vnd.openxmlformats-officedocument.drawingml.chart+xml"/>
  <Override PartName="/ppt/theme/themeOverride6.xml" ContentType="application/vnd.openxmlformats-officedocument.themeOverride+xml"/>
  <Override PartName="/ppt/drawings/drawing7.xml" ContentType="application/vnd.openxmlformats-officedocument.drawingml.chartshape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86" r:id="rId2"/>
    <p:sldId id="258" r:id="rId3"/>
    <p:sldId id="285" r:id="rId4"/>
    <p:sldId id="287" r:id="rId5"/>
    <p:sldId id="291" r:id="rId6"/>
    <p:sldId id="296" r:id="rId7"/>
    <p:sldId id="292" r:id="rId8"/>
    <p:sldId id="341" r:id="rId9"/>
    <p:sldId id="342" r:id="rId10"/>
    <p:sldId id="343" r:id="rId11"/>
    <p:sldId id="344" r:id="rId12"/>
    <p:sldId id="345" r:id="rId13"/>
    <p:sldId id="346" r:id="rId14"/>
    <p:sldId id="347" r:id="rId15"/>
    <p:sldId id="348" r:id="rId16"/>
    <p:sldId id="365" r:id="rId17"/>
    <p:sldId id="349" r:id="rId18"/>
    <p:sldId id="350" r:id="rId19"/>
    <p:sldId id="351" r:id="rId20"/>
    <p:sldId id="352" r:id="rId21"/>
    <p:sldId id="353" r:id="rId22"/>
    <p:sldId id="323" r:id="rId23"/>
    <p:sldId id="373" r:id="rId24"/>
    <p:sldId id="374" r:id="rId25"/>
    <p:sldId id="375" r:id="rId26"/>
    <p:sldId id="366" r:id="rId27"/>
    <p:sldId id="367" r:id="rId28"/>
    <p:sldId id="368" r:id="rId29"/>
    <p:sldId id="369" r:id="rId30"/>
    <p:sldId id="370" r:id="rId31"/>
    <p:sldId id="371" r:id="rId32"/>
    <p:sldId id="376" r:id="rId33"/>
    <p:sldId id="372" r:id="rId34"/>
    <p:sldId id="271" r:id="rId35"/>
    <p:sldId id="272" r:id="rId36"/>
    <p:sldId id="314" r:id="rId37"/>
    <p:sldId id="273" r:id="rId38"/>
    <p:sldId id="315" r:id="rId39"/>
    <p:sldId id="277" r:id="rId40"/>
    <p:sldId id="276" r:id="rId41"/>
    <p:sldId id="278" r:id="rId42"/>
    <p:sldId id="279" r:id="rId43"/>
    <p:sldId id="280" r:id="rId44"/>
    <p:sldId id="281" r:id="rId45"/>
    <p:sldId id="282" r:id="rId46"/>
    <p:sldId id="283" r:id="rId47"/>
    <p:sldId id="328" r:id="rId48"/>
    <p:sldId id="290" r:id="rId49"/>
    <p:sldId id="313" r:id="rId50"/>
    <p:sldId id="312" r:id="rId51"/>
    <p:sldId id="306" r:id="rId52"/>
    <p:sldId id="340"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E:\Improvement%20Science\ScIL\Run%20Charts\Pupil%20Confidence%20-%20Percentage.xlsx" TargetMode="Externa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15.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2.xml.rels><?xml version="1.0" encoding="UTF-8" standalone="yes"?>
<Relationships xmlns="http://schemas.openxmlformats.org/package/2006/relationships"><Relationship Id="rId1" Type="http://schemas.openxmlformats.org/officeDocument/2006/relationships/oleObject" Target="file:///E:\Improvement%20Science\ScIL\Run%20Charts\Pupil%20Confidence%20-%20Percentag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Improvement%20Science\ScIL\Run%20Charts\Pupil%20Confidence%20-%20Percentage.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Improvement%20Science\ScIL\Run%20Charts\Pupil%20Confidence%20-%20Percentage.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E:\Improvement%20Science\ScIL\Run%20Charts\Pupil%20Confidence%20-%20Percentage.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E:\Improvement%20Science\ScIL\Run%20Charts\Pupil%20Confidence%20-%20Percentage.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E:\Improvement%20Science\ScIL\Run%20Charts\Pupil%20Confidence%20-%20Percentage.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E:\Improvement%20Science\ScIL\Run%20Charts\Pupil%20Confidence%20-%20Percentage.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E:\Improvement%20Science\ScIL\Run%20Charts\Pupil%20Confidence%20-%20Percentag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Percentage of learners not achieving 50% or more of learning outcomes by Week</a:t>
            </a:r>
          </a:p>
        </c:rich>
      </c:tx>
      <c:overlay val="0"/>
      <c:spPr>
        <a:noFill/>
        <a:ln>
          <a:noFill/>
        </a:ln>
        <a:effectLst/>
      </c:spPr>
    </c:title>
    <c:autoTitleDeleted val="0"/>
    <c:plotArea>
      <c:layout/>
      <c:lineChart>
        <c:grouping val="standard"/>
        <c:varyColors val="0"/>
        <c:ser>
          <c:idx val="0"/>
          <c:order val="0"/>
          <c:marker>
            <c:symbol val="circle"/>
            <c:size val="5"/>
            <c:spPr>
              <a:solidFill>
                <a:schemeClr val="tx1">
                  <a:lumMod val="65000"/>
                  <a:lumOff val="35000"/>
                </a:schemeClr>
              </a:solidFill>
              <a:ln w="9525">
                <a:solidFill>
                  <a:schemeClr val="tx1"/>
                </a:solidFill>
              </a:ln>
              <a:effectLst/>
            </c:spPr>
          </c:marker>
          <c:cat>
            <c:numRef>
              <c:f>'Prior Knowledge'!$A$3:$A$14</c:f>
              <c:numCache>
                <c:formatCode>m/d/yyyy</c:formatCode>
                <c:ptCount val="12"/>
                <c:pt idx="0">
                  <c:v>42832</c:v>
                </c:pt>
                <c:pt idx="1">
                  <c:v>42839</c:v>
                </c:pt>
                <c:pt idx="2">
                  <c:v>42846</c:v>
                </c:pt>
                <c:pt idx="3">
                  <c:v>42853</c:v>
                </c:pt>
                <c:pt idx="4">
                  <c:v>42860</c:v>
                </c:pt>
                <c:pt idx="5">
                  <c:v>42867</c:v>
                </c:pt>
                <c:pt idx="6">
                  <c:v>42874</c:v>
                </c:pt>
                <c:pt idx="7">
                  <c:v>42881</c:v>
                </c:pt>
                <c:pt idx="8">
                  <c:v>42888</c:v>
                </c:pt>
                <c:pt idx="9">
                  <c:v>42895</c:v>
                </c:pt>
                <c:pt idx="10">
                  <c:v>42902</c:v>
                </c:pt>
                <c:pt idx="11">
                  <c:v>42909</c:v>
                </c:pt>
              </c:numCache>
            </c:numRef>
          </c:cat>
          <c:val>
            <c:numRef>
              <c:f>'Prior Knowledge'!$D$3:$D$14</c:f>
              <c:numCache>
                <c:formatCode>0%</c:formatCode>
                <c:ptCount val="12"/>
                <c:pt idx="0">
                  <c:v>0.25</c:v>
                </c:pt>
                <c:pt idx="1">
                  <c:v>0.16666666666666666</c:v>
                </c:pt>
                <c:pt idx="2">
                  <c:v>0.20833333333333334</c:v>
                </c:pt>
                <c:pt idx="3">
                  <c:v>0.16666666666666666</c:v>
                </c:pt>
                <c:pt idx="4">
                  <c:v>0.125</c:v>
                </c:pt>
                <c:pt idx="5">
                  <c:v>#N/A</c:v>
                </c:pt>
                <c:pt idx="6">
                  <c:v>8.3333333333333329E-2</c:v>
                </c:pt>
                <c:pt idx="7">
                  <c:v>0.125</c:v>
                </c:pt>
                <c:pt idx="8">
                  <c:v>4.1666666666666664E-2</c:v>
                </c:pt>
                <c:pt idx="9">
                  <c:v>4.1666666666666664E-2</c:v>
                </c:pt>
                <c:pt idx="10">
                  <c:v>0.25</c:v>
                </c:pt>
                <c:pt idx="11">
                  <c:v>0.29166666666666669</c:v>
                </c:pt>
              </c:numCache>
            </c:numRef>
          </c:val>
          <c:smooth val="0"/>
          <c:extLst>
            <c:ext xmlns:c16="http://schemas.microsoft.com/office/drawing/2014/chart" uri="{C3380CC4-5D6E-409C-BE32-E72D297353CC}">
              <c16:uniqueId val="{00000000-5A27-4AB5-9309-E61F02BD72AF}"/>
            </c:ext>
          </c:extLst>
        </c:ser>
        <c:ser>
          <c:idx val="1"/>
          <c:order val="1"/>
          <c:marker>
            <c:symbol val="none"/>
          </c:marker>
          <c:cat>
            <c:numRef>
              <c:f>'Prior Knowledge'!$A$3:$A$14</c:f>
              <c:numCache>
                <c:formatCode>m/d/yyyy</c:formatCode>
                <c:ptCount val="12"/>
                <c:pt idx="0">
                  <c:v>42832</c:v>
                </c:pt>
                <c:pt idx="1">
                  <c:v>42839</c:v>
                </c:pt>
                <c:pt idx="2">
                  <c:v>42846</c:v>
                </c:pt>
                <c:pt idx="3">
                  <c:v>42853</c:v>
                </c:pt>
                <c:pt idx="4">
                  <c:v>42860</c:v>
                </c:pt>
                <c:pt idx="5">
                  <c:v>42867</c:v>
                </c:pt>
                <c:pt idx="6">
                  <c:v>42874</c:v>
                </c:pt>
                <c:pt idx="7">
                  <c:v>42881</c:v>
                </c:pt>
                <c:pt idx="8">
                  <c:v>42888</c:v>
                </c:pt>
                <c:pt idx="9">
                  <c:v>42895</c:v>
                </c:pt>
                <c:pt idx="10">
                  <c:v>42902</c:v>
                </c:pt>
                <c:pt idx="11">
                  <c:v>42909</c:v>
                </c:pt>
              </c:numCache>
            </c:numRef>
          </c:cat>
          <c:val>
            <c:numRef>
              <c:f>'Prior Knowledge'!$E$3:$E$14</c:f>
              <c:numCache>
                <c:formatCode>0%</c:formatCode>
                <c:ptCount val="12"/>
                <c:pt idx="0">
                  <c:v>0.16666666666666666</c:v>
                </c:pt>
                <c:pt idx="1">
                  <c:v>0.16666666666666666</c:v>
                </c:pt>
                <c:pt idx="2">
                  <c:v>0.16666666666666666</c:v>
                </c:pt>
                <c:pt idx="3">
                  <c:v>0.16666666666666666</c:v>
                </c:pt>
                <c:pt idx="4">
                  <c:v>0.16666666666666666</c:v>
                </c:pt>
                <c:pt idx="5">
                  <c:v>0.16666666666666666</c:v>
                </c:pt>
                <c:pt idx="6">
                  <c:v>0.16666666666666666</c:v>
                </c:pt>
                <c:pt idx="7">
                  <c:v>0.16666666666666666</c:v>
                </c:pt>
                <c:pt idx="8">
                  <c:v>0.16666666666666666</c:v>
                </c:pt>
                <c:pt idx="9">
                  <c:v>0.16666666666666666</c:v>
                </c:pt>
                <c:pt idx="10">
                  <c:v>0.16666666666666666</c:v>
                </c:pt>
                <c:pt idx="11">
                  <c:v>0.16666666666666666</c:v>
                </c:pt>
              </c:numCache>
            </c:numRef>
          </c:val>
          <c:smooth val="0"/>
          <c:extLst>
            <c:ext xmlns:c16="http://schemas.microsoft.com/office/drawing/2014/chart" uri="{C3380CC4-5D6E-409C-BE32-E72D297353CC}">
              <c16:uniqueId val="{00000000-A732-406E-96D2-E2C10AFB5290}"/>
            </c:ext>
          </c:extLst>
        </c:ser>
        <c:dLbls>
          <c:showLegendKey val="0"/>
          <c:showVal val="0"/>
          <c:showCatName val="0"/>
          <c:showSerName val="0"/>
          <c:showPercent val="0"/>
          <c:showBubbleSize val="0"/>
        </c:dLbls>
        <c:marker val="1"/>
        <c:smooth val="0"/>
        <c:axId val="73081216"/>
        <c:axId val="73083136"/>
      </c:lineChart>
      <c:catAx>
        <c:axId val="7308121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400" dirty="0"/>
                  <a:t>Weeks</a:t>
                </a:r>
              </a:p>
            </c:rich>
          </c:tx>
          <c:overlay val="0"/>
          <c:spPr>
            <a:noFill/>
            <a:ln>
              <a:noFill/>
            </a:ln>
            <a:effectLst/>
          </c:spPr>
        </c:title>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083136"/>
        <c:crosses val="autoZero"/>
        <c:auto val="0"/>
        <c:lblAlgn val="ctr"/>
        <c:lblOffset val="100"/>
        <c:noMultiLvlLbl val="0"/>
      </c:catAx>
      <c:valAx>
        <c:axId val="73083136"/>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400" dirty="0" smtClean="0"/>
                  <a:t>Percentage of Learners</a:t>
                </a:r>
                <a:endParaRPr lang="en-GB" sz="1400" dirty="0"/>
              </a:p>
            </c:rich>
          </c:tx>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08121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b="1" i="0" u="none" strike="noStrike" baseline="0">
                <a:solidFill>
                  <a:srgbClr val="000000"/>
                </a:solidFill>
                <a:latin typeface="Arial"/>
                <a:ea typeface="Arial"/>
                <a:cs typeface="Arial"/>
              </a:defRPr>
            </a:pPr>
            <a:r>
              <a:rPr lang="en-US" sz="2000"/>
              <a:t>Run Chart Example</a:t>
            </a:r>
          </a:p>
        </c:rich>
      </c:tx>
      <c:layout>
        <c:manualLayout>
          <c:xMode val="edge"/>
          <c:yMode val="edge"/>
          <c:x val="0.33184036519482801"/>
          <c:y val="3.7542988629347886E-2"/>
        </c:manualLayout>
      </c:layout>
      <c:overlay val="0"/>
      <c:spPr>
        <a:noFill/>
        <a:ln w="25400">
          <a:noFill/>
        </a:ln>
      </c:spPr>
    </c:title>
    <c:autoTitleDeleted val="0"/>
    <c:plotArea>
      <c:layout>
        <c:manualLayout>
          <c:layoutTarget val="inner"/>
          <c:xMode val="edge"/>
          <c:yMode val="edge"/>
          <c:x val="8.1250165303884556E-2"/>
          <c:y val="0.13370341899874652"/>
          <c:w val="0.88750180562704595"/>
          <c:h val="0.7278863840650055"/>
        </c:manualLayout>
      </c:layout>
      <c:lineChart>
        <c:grouping val="standard"/>
        <c:varyColors val="0"/>
        <c:ser>
          <c:idx val="0"/>
          <c:order val="0"/>
          <c:tx>
            <c:v>Subgroup</c:v>
          </c:tx>
          <c:spPr>
            <a:ln w="25400">
              <a:solidFill>
                <a:srgbClr val="99CCFF"/>
              </a:solidFill>
              <a:prstDash val="solid"/>
            </a:ln>
          </c:spPr>
          <c:marker>
            <c:symbol val="circle"/>
            <c:size val="6"/>
            <c:spPr>
              <a:solidFill>
                <a:srgbClr val="003366"/>
              </a:solidFill>
              <a:ln>
                <a:solidFill>
                  <a:srgbClr val="000080"/>
                </a:solidFill>
                <a:prstDash val="solid"/>
              </a:ln>
            </c:spPr>
          </c:marker>
          <c:dLbls>
            <c:dLbl>
              <c:idx val="0"/>
              <c:delete val="1"/>
              <c:extLst>
                <c:ext xmlns:c15="http://schemas.microsoft.com/office/drawing/2012/chart" uri="{CE6537A1-D6FC-4f65-9D91-7224C49458BB}"/>
                <c:ext xmlns:c16="http://schemas.microsoft.com/office/drawing/2014/chart" uri="{C3380CC4-5D6E-409C-BE32-E72D297353CC}">
                  <c16:uniqueId val="{00000000-37F9-4722-AD50-0E40D22A728F}"/>
                </c:ext>
              </c:extLst>
            </c:dLbl>
            <c:dLbl>
              <c:idx val="1"/>
              <c:delete val="1"/>
              <c:extLst>
                <c:ext xmlns:c15="http://schemas.microsoft.com/office/drawing/2012/chart" uri="{CE6537A1-D6FC-4f65-9D91-7224C49458BB}"/>
                <c:ext xmlns:c16="http://schemas.microsoft.com/office/drawing/2014/chart" uri="{C3380CC4-5D6E-409C-BE32-E72D297353CC}">
                  <c16:uniqueId val="{00000001-37F9-4722-AD50-0E40D22A728F}"/>
                </c:ext>
              </c:extLst>
            </c:dLbl>
            <c:dLbl>
              <c:idx val="2"/>
              <c:delete val="1"/>
              <c:extLst>
                <c:ext xmlns:c15="http://schemas.microsoft.com/office/drawing/2012/chart" uri="{CE6537A1-D6FC-4f65-9D91-7224C49458BB}"/>
                <c:ext xmlns:c16="http://schemas.microsoft.com/office/drawing/2014/chart" uri="{C3380CC4-5D6E-409C-BE32-E72D297353CC}">
                  <c16:uniqueId val="{00000002-37F9-4722-AD50-0E40D22A728F}"/>
                </c:ext>
              </c:extLst>
            </c:dLbl>
            <c:dLbl>
              <c:idx val="3"/>
              <c:delete val="1"/>
              <c:extLst>
                <c:ext xmlns:c15="http://schemas.microsoft.com/office/drawing/2012/chart" uri="{CE6537A1-D6FC-4f65-9D91-7224C49458BB}"/>
                <c:ext xmlns:c16="http://schemas.microsoft.com/office/drawing/2014/chart" uri="{C3380CC4-5D6E-409C-BE32-E72D297353CC}">
                  <c16:uniqueId val="{00000003-37F9-4722-AD50-0E40D22A728F}"/>
                </c:ext>
              </c:extLst>
            </c:dLbl>
            <c:dLbl>
              <c:idx val="4"/>
              <c:delete val="1"/>
              <c:extLst>
                <c:ext xmlns:c15="http://schemas.microsoft.com/office/drawing/2012/chart" uri="{CE6537A1-D6FC-4f65-9D91-7224C49458BB}"/>
                <c:ext xmlns:c16="http://schemas.microsoft.com/office/drawing/2014/chart" uri="{C3380CC4-5D6E-409C-BE32-E72D297353CC}">
                  <c16:uniqueId val="{00000004-37F9-4722-AD50-0E40D22A728F}"/>
                </c:ext>
              </c:extLst>
            </c:dLbl>
            <c:dLbl>
              <c:idx val="5"/>
              <c:layout>
                <c:manualLayout>
                  <c:x val="-4.5362779841787874E-2"/>
                  <c:y val="-5.0956623982216009E-2"/>
                </c:manualLayout>
              </c:layout>
              <c:tx>
                <c:strRef>
                  <c:f>Sheet1!$C$32</c:f>
                  <c:strCache>
                    <c:ptCount val="1"/>
                    <c:pt idx="0">
                      <c:v>Event 1</c:v>
                    </c:pt>
                  </c:strCache>
                </c:strRef>
              </c:tx>
              <c:spPr>
                <a:ln>
                  <a:solidFill>
                    <a:srgbClr val="000000"/>
                  </a:solidFill>
                </a:ln>
              </c:spPr>
              <c:txPr>
                <a:bodyPr/>
                <a:lstStyle/>
                <a:p>
                  <a:pPr>
                    <a:defRPr sz="1200" b="0" i="0" strike="noStrike">
                      <a:latin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15:dlblFieldTable>
                    <c15:dlblFTEntry>
                      <c15:txfldGUID>{442BDA49-23F7-449A-83AC-3CC5D0FDE939}</c15:txfldGUID>
                      <c15:f>Sheet1!$C$32</c15:f>
                      <c15:dlblFieldTableCache>
                        <c:ptCount val="1"/>
                        <c:pt idx="0">
                          <c:v>Event 1</c:v>
                        </c:pt>
                      </c15:dlblFieldTableCache>
                    </c15:dlblFTEntry>
                  </c15:dlblFieldTable>
                  <c15:showDataLabelsRange val="0"/>
                </c:ext>
                <c:ext xmlns:c16="http://schemas.microsoft.com/office/drawing/2014/chart" uri="{C3380CC4-5D6E-409C-BE32-E72D297353CC}">
                  <c16:uniqueId val="{00000005-37F9-4722-AD50-0E40D22A728F}"/>
                </c:ext>
              </c:extLst>
            </c:dLbl>
            <c:dLbl>
              <c:idx val="6"/>
              <c:delete val="1"/>
              <c:extLst>
                <c:ext xmlns:c15="http://schemas.microsoft.com/office/drawing/2012/chart" uri="{CE6537A1-D6FC-4f65-9D91-7224C49458BB}"/>
                <c:ext xmlns:c16="http://schemas.microsoft.com/office/drawing/2014/chart" uri="{C3380CC4-5D6E-409C-BE32-E72D297353CC}">
                  <c16:uniqueId val="{00000006-37F9-4722-AD50-0E40D22A728F}"/>
                </c:ext>
              </c:extLst>
            </c:dLbl>
            <c:dLbl>
              <c:idx val="7"/>
              <c:layout>
                <c:manualLayout>
                  <c:x val="-4.1219285945421243E-2"/>
                  <c:y val="4.3479523963614125E-2"/>
                </c:manualLayout>
              </c:layout>
              <c:tx>
                <c:strRef>
                  <c:f>Sheet1!$C$34</c:f>
                  <c:strCache>
                    <c:ptCount val="1"/>
                    <c:pt idx="0">
                      <c:v>Event 2</c:v>
                    </c:pt>
                  </c:strCache>
                </c:strRef>
              </c:tx>
              <c:spPr>
                <a:ln>
                  <a:solidFill>
                    <a:srgbClr val="000000"/>
                  </a:solidFill>
                </a:ln>
              </c:spPr>
              <c:txPr>
                <a:bodyPr/>
                <a:lstStyle/>
                <a:p>
                  <a:pPr>
                    <a:defRPr sz="1200" b="0" i="0" strike="noStrike">
                      <a:latin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15:dlblFieldTable>
                    <c15:dlblFTEntry>
                      <c15:txfldGUID>{AC3C0810-74BF-4E57-95F2-F0EBF58986AE}</c15:txfldGUID>
                      <c15:f>Sheet1!$C$34</c15:f>
                      <c15:dlblFieldTableCache>
                        <c:ptCount val="1"/>
                        <c:pt idx="0">
                          <c:v>Event 2</c:v>
                        </c:pt>
                      </c15:dlblFieldTableCache>
                    </c15:dlblFTEntry>
                  </c15:dlblFieldTable>
                  <c15:showDataLabelsRange val="0"/>
                </c:ext>
                <c:ext xmlns:c16="http://schemas.microsoft.com/office/drawing/2014/chart" uri="{C3380CC4-5D6E-409C-BE32-E72D297353CC}">
                  <c16:uniqueId val="{00000007-37F9-4722-AD50-0E40D22A728F}"/>
                </c:ext>
              </c:extLst>
            </c:dLbl>
            <c:dLbl>
              <c:idx val="8"/>
              <c:layout>
                <c:manualLayout>
                  <c:x val="-2.8721820731312025E-3"/>
                  <c:y val="3.2520619854025108E-2"/>
                </c:manualLayout>
              </c:layout>
              <c:tx>
                <c:strRef>
                  <c:f>Sheet1!$C$35</c:f>
                  <c:strCache>
                    <c:ptCount val="1"/>
                    <c:pt idx="0">
                      <c:v>Event 3 &amp;4</c:v>
                    </c:pt>
                  </c:strCache>
                </c:strRef>
              </c:tx>
              <c:spPr>
                <a:ln>
                  <a:solidFill>
                    <a:srgbClr val="000000"/>
                  </a:solidFill>
                </a:ln>
              </c:spPr>
              <c:txPr>
                <a:bodyPr/>
                <a:lstStyle/>
                <a:p>
                  <a:pPr>
                    <a:defRPr sz="1200" b="0" i="0" strike="noStrike">
                      <a:latin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15:dlblFieldTable>
                    <c15:dlblFTEntry>
                      <c15:txfldGUID>{38F31721-CE41-44EE-A333-06935BF1A7A6}</c15:txfldGUID>
                      <c15:f>Sheet1!$C$35</c15:f>
                      <c15:dlblFieldTableCache>
                        <c:ptCount val="1"/>
                        <c:pt idx="0">
                          <c:v>Event 3 &amp;4</c:v>
                        </c:pt>
                      </c15:dlblFieldTableCache>
                    </c15:dlblFTEntry>
                  </c15:dlblFieldTable>
                  <c15:showDataLabelsRange val="0"/>
                </c:ext>
                <c:ext xmlns:c16="http://schemas.microsoft.com/office/drawing/2014/chart" uri="{C3380CC4-5D6E-409C-BE32-E72D297353CC}">
                  <c16:uniqueId val="{00000008-37F9-4722-AD50-0E40D22A728F}"/>
                </c:ext>
              </c:extLst>
            </c:dLbl>
            <c:dLbl>
              <c:idx val="9"/>
              <c:delete val="1"/>
              <c:extLst>
                <c:ext xmlns:c15="http://schemas.microsoft.com/office/drawing/2012/chart" uri="{CE6537A1-D6FC-4f65-9D91-7224C49458BB}"/>
                <c:ext xmlns:c16="http://schemas.microsoft.com/office/drawing/2014/chart" uri="{C3380CC4-5D6E-409C-BE32-E72D297353CC}">
                  <c16:uniqueId val="{00000009-37F9-4722-AD50-0E40D22A728F}"/>
                </c:ext>
              </c:extLst>
            </c:dLbl>
            <c:dLbl>
              <c:idx val="10"/>
              <c:layout>
                <c:manualLayout>
                  <c:x val="-4.3868124822289085E-2"/>
                  <c:y val="-4.6601825894829557E-2"/>
                </c:manualLayout>
              </c:layout>
              <c:tx>
                <c:strRef>
                  <c:f>Sheet1!$C$37</c:f>
                  <c:strCache>
                    <c:ptCount val="1"/>
                    <c:pt idx="0">
                      <c:v>Event 5</c:v>
                    </c:pt>
                  </c:strCache>
                </c:strRef>
              </c:tx>
              <c:spPr>
                <a:ln>
                  <a:solidFill>
                    <a:srgbClr val="000000"/>
                  </a:solidFill>
                </a:ln>
              </c:spPr>
              <c:txPr>
                <a:bodyPr/>
                <a:lstStyle/>
                <a:p>
                  <a:pPr>
                    <a:defRPr sz="1200" b="0" i="0" strike="noStrike">
                      <a:latin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15:dlblFieldTable>
                    <c15:dlblFTEntry>
                      <c15:txfldGUID>{00AA83A2-CDF9-48EA-9EE0-5FF211FB99B8}</c15:txfldGUID>
                      <c15:f>Sheet1!$C$37</c15:f>
                      <c15:dlblFieldTableCache>
                        <c:ptCount val="1"/>
                        <c:pt idx="0">
                          <c:v>Event 5</c:v>
                        </c:pt>
                      </c15:dlblFieldTableCache>
                    </c15:dlblFTEntry>
                  </c15:dlblFieldTable>
                  <c15:showDataLabelsRange val="0"/>
                </c:ext>
                <c:ext xmlns:c16="http://schemas.microsoft.com/office/drawing/2014/chart" uri="{C3380CC4-5D6E-409C-BE32-E72D297353CC}">
                  <c16:uniqueId val="{0000000A-37F9-4722-AD50-0E40D22A728F}"/>
                </c:ext>
              </c:extLst>
            </c:dLbl>
            <c:dLbl>
              <c:idx val="11"/>
              <c:delete val="1"/>
              <c:extLst>
                <c:ext xmlns:c15="http://schemas.microsoft.com/office/drawing/2012/chart" uri="{CE6537A1-D6FC-4f65-9D91-7224C49458BB}"/>
                <c:ext xmlns:c16="http://schemas.microsoft.com/office/drawing/2014/chart" uri="{C3380CC4-5D6E-409C-BE32-E72D297353CC}">
                  <c16:uniqueId val="{0000000B-37F9-4722-AD50-0E40D22A728F}"/>
                </c:ext>
              </c:extLst>
            </c:dLbl>
            <c:dLbl>
              <c:idx val="12"/>
              <c:delete val="1"/>
              <c:extLst>
                <c:ext xmlns:c15="http://schemas.microsoft.com/office/drawing/2012/chart" uri="{CE6537A1-D6FC-4f65-9D91-7224C49458BB}"/>
                <c:ext xmlns:c16="http://schemas.microsoft.com/office/drawing/2014/chart" uri="{C3380CC4-5D6E-409C-BE32-E72D297353CC}">
                  <c16:uniqueId val="{0000000C-37F9-4722-AD50-0E40D22A728F}"/>
                </c:ext>
              </c:extLst>
            </c:dLbl>
            <c:dLbl>
              <c:idx val="13"/>
              <c:delete val="1"/>
              <c:extLst>
                <c:ext xmlns:c15="http://schemas.microsoft.com/office/drawing/2012/chart" uri="{CE6537A1-D6FC-4f65-9D91-7224C49458BB}"/>
                <c:ext xmlns:c16="http://schemas.microsoft.com/office/drawing/2014/chart" uri="{C3380CC4-5D6E-409C-BE32-E72D297353CC}">
                  <c16:uniqueId val="{0000000D-37F9-4722-AD50-0E40D22A728F}"/>
                </c:ext>
              </c:extLst>
            </c:dLbl>
            <c:dLbl>
              <c:idx val="14"/>
              <c:delete val="1"/>
              <c:extLst>
                <c:ext xmlns:c15="http://schemas.microsoft.com/office/drawing/2012/chart" uri="{CE6537A1-D6FC-4f65-9D91-7224C49458BB}"/>
                <c:ext xmlns:c16="http://schemas.microsoft.com/office/drawing/2014/chart" uri="{C3380CC4-5D6E-409C-BE32-E72D297353CC}">
                  <c16:uniqueId val="{0000000E-37F9-4722-AD50-0E40D22A728F}"/>
                </c:ext>
              </c:extLst>
            </c:dLbl>
            <c:dLbl>
              <c:idx val="15"/>
              <c:layout>
                <c:manualLayout>
                  <c:x val="-2.1346996009060527E-2"/>
                  <c:y val="-7.0319634703196396E-2"/>
                </c:manualLayout>
              </c:layout>
              <c:tx>
                <c:rich>
                  <a:bodyPr/>
                  <a:lstStyle/>
                  <a:p>
                    <a:pPr>
                      <a:defRPr sz="1200" b="0" i="0" strike="noStrike">
                        <a:latin typeface="Arial"/>
                      </a:defRPr>
                    </a:pPr>
                    <a:r>
                      <a:rPr lang="en-US" sz="1200" b="0" i="0" strike="noStrike">
                        <a:latin typeface="Arial"/>
                      </a:rPr>
                      <a:t>Implementation</a:t>
                    </a:r>
                  </a:p>
                  <a:p>
                    <a:pPr>
                      <a:defRPr sz="1200" b="0" i="0" strike="noStrike">
                        <a:latin typeface="Arial"/>
                      </a:defRPr>
                    </a:pPr>
                    <a:r>
                      <a:rPr lang="en-US" sz="1200" b="0" i="0" strike="noStrike">
                        <a:latin typeface="Arial"/>
                      </a:rPr>
                      <a:t> start</a:t>
                    </a:r>
                    <a:endParaRPr lang="en-US" sz="1000" b="0" i="0" strike="noStrike">
                      <a:latin typeface="Arial"/>
                    </a:endParaRPr>
                  </a:p>
                </c:rich>
              </c:tx>
              <c:spPr>
                <a:ln>
                  <a:solidFill>
                    <a:srgbClr val="000000"/>
                  </a:solidFill>
                </a:ln>
              </c:sp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7F9-4722-AD50-0E40D22A728F}"/>
                </c:ext>
              </c:extLst>
            </c:dLbl>
            <c:dLbl>
              <c:idx val="16"/>
              <c:delete val="1"/>
              <c:extLst>
                <c:ext xmlns:c15="http://schemas.microsoft.com/office/drawing/2012/chart" uri="{CE6537A1-D6FC-4f65-9D91-7224C49458BB}"/>
                <c:ext xmlns:c16="http://schemas.microsoft.com/office/drawing/2014/chart" uri="{C3380CC4-5D6E-409C-BE32-E72D297353CC}">
                  <c16:uniqueId val="{00000010-37F9-4722-AD50-0E40D22A728F}"/>
                </c:ext>
              </c:extLst>
            </c:dLbl>
            <c:spPr>
              <a:ln>
                <a:solidFill>
                  <a:srgbClr val="000000"/>
                </a:solidFill>
              </a:ln>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wksDatabase01!$V$62:$V$78</c:f>
              <c:numCache>
                <c:formatCode>mmm\-yy</c:formatCode>
                <c:ptCount val="17"/>
                <c:pt idx="0">
                  <c:v>41730</c:v>
                </c:pt>
                <c:pt idx="1">
                  <c:v>41760</c:v>
                </c:pt>
                <c:pt idx="2">
                  <c:v>41791</c:v>
                </c:pt>
                <c:pt idx="3">
                  <c:v>41821</c:v>
                </c:pt>
                <c:pt idx="4">
                  <c:v>41852</c:v>
                </c:pt>
                <c:pt idx="5">
                  <c:v>41883</c:v>
                </c:pt>
                <c:pt idx="6">
                  <c:v>41913</c:v>
                </c:pt>
                <c:pt idx="7">
                  <c:v>41944</c:v>
                </c:pt>
                <c:pt idx="8">
                  <c:v>41974</c:v>
                </c:pt>
                <c:pt idx="9">
                  <c:v>42005</c:v>
                </c:pt>
                <c:pt idx="10">
                  <c:v>42036</c:v>
                </c:pt>
                <c:pt idx="11">
                  <c:v>42064</c:v>
                </c:pt>
                <c:pt idx="12">
                  <c:v>42095</c:v>
                </c:pt>
                <c:pt idx="13">
                  <c:v>42125</c:v>
                </c:pt>
                <c:pt idx="14">
                  <c:v>42156</c:v>
                </c:pt>
                <c:pt idx="15">
                  <c:v>42186</c:v>
                </c:pt>
                <c:pt idx="16">
                  <c:v>42217</c:v>
                </c:pt>
              </c:numCache>
            </c:numRef>
          </c:cat>
          <c:val>
            <c:numRef>
              <c:f>wksDatabase01!$W$62:$W$78</c:f>
              <c:numCache>
                <c:formatCode>General</c:formatCode>
                <c:ptCount val="17"/>
                <c:pt idx="0">
                  <c:v>48</c:v>
                </c:pt>
                <c:pt idx="1">
                  <c:v>46</c:v>
                </c:pt>
                <c:pt idx="2">
                  <c:v>48</c:v>
                </c:pt>
                <c:pt idx="3">
                  <c:v>5</c:v>
                </c:pt>
                <c:pt idx="4">
                  <c:v>50</c:v>
                </c:pt>
                <c:pt idx="5">
                  <c:v>63</c:v>
                </c:pt>
                <c:pt idx="6">
                  <c:v>65</c:v>
                </c:pt>
                <c:pt idx="7">
                  <c:v>25</c:v>
                </c:pt>
                <c:pt idx="8">
                  <c:v>48</c:v>
                </c:pt>
                <c:pt idx="9">
                  <c:v>58</c:v>
                </c:pt>
                <c:pt idx="10">
                  <c:v>60</c:v>
                </c:pt>
                <c:pt idx="11">
                  <c:v>65</c:v>
                </c:pt>
                <c:pt idx="12">
                  <c:v>72</c:v>
                </c:pt>
                <c:pt idx="13">
                  <c:v>75</c:v>
                </c:pt>
                <c:pt idx="14">
                  <c:v>78</c:v>
                </c:pt>
                <c:pt idx="15">
                  <c:v>80</c:v>
                </c:pt>
                <c:pt idx="16">
                  <c:v>65</c:v>
                </c:pt>
              </c:numCache>
            </c:numRef>
          </c:val>
          <c:smooth val="0"/>
          <c:extLst>
            <c:ext xmlns:c16="http://schemas.microsoft.com/office/drawing/2014/chart" uri="{C3380CC4-5D6E-409C-BE32-E72D297353CC}">
              <c16:uniqueId val="{00000011-37F9-4722-AD50-0E40D22A728F}"/>
            </c:ext>
          </c:extLst>
        </c:ser>
        <c:ser>
          <c:idx val="1"/>
          <c:order val="1"/>
          <c:tx>
            <c:v>Median</c:v>
          </c:tx>
          <c:spPr>
            <a:ln w="19050">
              <a:solidFill>
                <a:srgbClr val="002060"/>
              </a:solidFill>
              <a:prstDash val="solid"/>
            </a:ln>
          </c:spPr>
          <c:marker>
            <c:symbol val="none"/>
          </c:marker>
          <c:cat>
            <c:numRef>
              <c:f>wksDatabase01!$V$62:$V$78</c:f>
              <c:numCache>
                <c:formatCode>mmm\-yy</c:formatCode>
                <c:ptCount val="17"/>
                <c:pt idx="0">
                  <c:v>41730</c:v>
                </c:pt>
                <c:pt idx="1">
                  <c:v>41760</c:v>
                </c:pt>
                <c:pt idx="2">
                  <c:v>41791</c:v>
                </c:pt>
                <c:pt idx="3">
                  <c:v>41821</c:v>
                </c:pt>
                <c:pt idx="4">
                  <c:v>41852</c:v>
                </c:pt>
                <c:pt idx="5">
                  <c:v>41883</c:v>
                </c:pt>
                <c:pt idx="6">
                  <c:v>41913</c:v>
                </c:pt>
                <c:pt idx="7">
                  <c:v>41944</c:v>
                </c:pt>
                <c:pt idx="8">
                  <c:v>41974</c:v>
                </c:pt>
                <c:pt idx="9">
                  <c:v>42005</c:v>
                </c:pt>
                <c:pt idx="10">
                  <c:v>42036</c:v>
                </c:pt>
                <c:pt idx="11">
                  <c:v>42064</c:v>
                </c:pt>
                <c:pt idx="12">
                  <c:v>42095</c:v>
                </c:pt>
                <c:pt idx="13">
                  <c:v>42125</c:v>
                </c:pt>
                <c:pt idx="14">
                  <c:v>42156</c:v>
                </c:pt>
                <c:pt idx="15">
                  <c:v>42186</c:v>
                </c:pt>
                <c:pt idx="16">
                  <c:v>42217</c:v>
                </c:pt>
              </c:numCache>
            </c:numRef>
          </c:cat>
          <c:val>
            <c:numRef>
              <c:f>wksDatabase01!$X$62:$X$78</c:f>
              <c:numCache>
                <c:formatCode>0.0</c:formatCode>
                <c:ptCount val="17"/>
                <c:pt idx="0">
                  <c:v>60</c:v>
                </c:pt>
                <c:pt idx="1">
                  <c:v>60</c:v>
                </c:pt>
                <c:pt idx="2">
                  <c:v>60</c:v>
                </c:pt>
                <c:pt idx="3">
                  <c:v>60</c:v>
                </c:pt>
                <c:pt idx="4">
                  <c:v>60</c:v>
                </c:pt>
                <c:pt idx="5">
                  <c:v>60</c:v>
                </c:pt>
                <c:pt idx="6">
                  <c:v>60</c:v>
                </c:pt>
                <c:pt idx="7">
                  <c:v>60</c:v>
                </c:pt>
                <c:pt idx="8">
                  <c:v>60</c:v>
                </c:pt>
                <c:pt idx="9">
                  <c:v>60</c:v>
                </c:pt>
                <c:pt idx="10">
                  <c:v>60</c:v>
                </c:pt>
                <c:pt idx="11">
                  <c:v>60</c:v>
                </c:pt>
                <c:pt idx="12">
                  <c:v>60</c:v>
                </c:pt>
                <c:pt idx="13">
                  <c:v>60</c:v>
                </c:pt>
                <c:pt idx="14">
                  <c:v>60</c:v>
                </c:pt>
                <c:pt idx="15">
                  <c:v>60</c:v>
                </c:pt>
                <c:pt idx="16">
                  <c:v>60</c:v>
                </c:pt>
              </c:numCache>
            </c:numRef>
          </c:val>
          <c:smooth val="0"/>
          <c:extLst>
            <c:ext xmlns:c16="http://schemas.microsoft.com/office/drawing/2014/chart" uri="{C3380CC4-5D6E-409C-BE32-E72D297353CC}">
              <c16:uniqueId val="{00000012-37F9-4722-AD50-0E40D22A728F}"/>
            </c:ext>
          </c:extLst>
        </c:ser>
        <c:dLbls>
          <c:showLegendKey val="0"/>
          <c:showVal val="0"/>
          <c:showCatName val="0"/>
          <c:showSerName val="0"/>
          <c:showPercent val="0"/>
          <c:showBubbleSize val="0"/>
        </c:dLbls>
        <c:marker val="1"/>
        <c:smooth val="0"/>
        <c:axId val="196887296"/>
        <c:axId val="196888832"/>
      </c:lineChart>
      <c:catAx>
        <c:axId val="196887296"/>
        <c:scaling>
          <c:orientation val="minMax"/>
        </c:scaling>
        <c:delete val="0"/>
        <c:axPos val="b"/>
        <c:numFmt formatCode="mmm\ yy" sourceLinked="0"/>
        <c:majorTickMark val="out"/>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mn-lt"/>
                <a:ea typeface="Arial"/>
                <a:cs typeface="Arial"/>
              </a:defRPr>
            </a:pPr>
            <a:endParaRPr lang="en-US"/>
          </a:p>
        </c:txPr>
        <c:crossAx val="196888832"/>
        <c:crosses val="autoZero"/>
        <c:auto val="0"/>
        <c:lblAlgn val="ctr"/>
        <c:lblOffset val="100"/>
        <c:tickLblSkip val="1"/>
        <c:tickMarkSkip val="1"/>
        <c:noMultiLvlLbl val="0"/>
      </c:catAx>
      <c:valAx>
        <c:axId val="196888832"/>
        <c:scaling>
          <c:orientation val="minMax"/>
          <c:max val="100"/>
          <c:min val="0"/>
        </c:scaling>
        <c:delete val="0"/>
        <c:axPos val="l"/>
        <c:numFmt formatCode="General" sourceLinked="0"/>
        <c:majorTickMark val="cross"/>
        <c:minorTickMark val="in"/>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196887296"/>
        <c:crosses val="autoZero"/>
        <c:crossBetween val="between"/>
        <c:minorUnit val="10"/>
      </c:valAx>
      <c:spPr>
        <a:no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5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b="1" i="0" u="none" strike="noStrike" baseline="0">
                <a:solidFill>
                  <a:srgbClr val="000000"/>
                </a:solidFill>
                <a:latin typeface="Arial"/>
                <a:ea typeface="Arial"/>
                <a:cs typeface="Arial"/>
              </a:defRPr>
            </a:pPr>
            <a:r>
              <a:rPr lang="en-US" sz="2000"/>
              <a:t>Run Chart Example</a:t>
            </a:r>
          </a:p>
        </c:rich>
      </c:tx>
      <c:layout>
        <c:manualLayout>
          <c:xMode val="edge"/>
          <c:yMode val="edge"/>
          <c:x val="0.33184036519482801"/>
          <c:y val="3.7542988629347872E-2"/>
        </c:manualLayout>
      </c:layout>
      <c:overlay val="0"/>
      <c:spPr>
        <a:noFill/>
        <a:ln w="25400">
          <a:noFill/>
        </a:ln>
      </c:spPr>
    </c:title>
    <c:autoTitleDeleted val="0"/>
    <c:plotArea>
      <c:layout>
        <c:manualLayout>
          <c:layoutTarget val="inner"/>
          <c:xMode val="edge"/>
          <c:yMode val="edge"/>
          <c:x val="8.1250165303884542E-2"/>
          <c:y val="0.13370341899874652"/>
          <c:w val="0.88750180562704573"/>
          <c:h val="0.7278863840650055"/>
        </c:manualLayout>
      </c:layout>
      <c:lineChart>
        <c:grouping val="standard"/>
        <c:varyColors val="0"/>
        <c:ser>
          <c:idx val="0"/>
          <c:order val="0"/>
          <c:tx>
            <c:v>Subgroup</c:v>
          </c:tx>
          <c:spPr>
            <a:ln w="25400">
              <a:solidFill>
                <a:srgbClr val="99CCFF"/>
              </a:solidFill>
              <a:prstDash val="solid"/>
            </a:ln>
          </c:spPr>
          <c:marker>
            <c:symbol val="circle"/>
            <c:size val="6"/>
            <c:spPr>
              <a:solidFill>
                <a:srgbClr val="003366"/>
              </a:solidFill>
              <a:ln>
                <a:solidFill>
                  <a:srgbClr val="000080"/>
                </a:solidFill>
                <a:prstDash val="solid"/>
              </a:ln>
            </c:spPr>
          </c:marker>
          <c:dLbls>
            <c:dLbl>
              <c:idx val="0"/>
              <c:delete val="1"/>
              <c:extLst>
                <c:ext xmlns:c15="http://schemas.microsoft.com/office/drawing/2012/chart" uri="{CE6537A1-D6FC-4f65-9D91-7224C49458BB}"/>
                <c:ext xmlns:c16="http://schemas.microsoft.com/office/drawing/2014/chart" uri="{C3380CC4-5D6E-409C-BE32-E72D297353CC}">
                  <c16:uniqueId val="{00000000-B12C-4CEB-818D-D26758480A8B}"/>
                </c:ext>
              </c:extLst>
            </c:dLbl>
            <c:dLbl>
              <c:idx val="1"/>
              <c:delete val="1"/>
              <c:extLst>
                <c:ext xmlns:c15="http://schemas.microsoft.com/office/drawing/2012/chart" uri="{CE6537A1-D6FC-4f65-9D91-7224C49458BB}"/>
                <c:ext xmlns:c16="http://schemas.microsoft.com/office/drawing/2014/chart" uri="{C3380CC4-5D6E-409C-BE32-E72D297353CC}">
                  <c16:uniqueId val="{00000001-B12C-4CEB-818D-D26758480A8B}"/>
                </c:ext>
              </c:extLst>
            </c:dLbl>
            <c:dLbl>
              <c:idx val="2"/>
              <c:delete val="1"/>
              <c:extLst>
                <c:ext xmlns:c15="http://schemas.microsoft.com/office/drawing/2012/chart" uri="{CE6537A1-D6FC-4f65-9D91-7224C49458BB}"/>
                <c:ext xmlns:c16="http://schemas.microsoft.com/office/drawing/2014/chart" uri="{C3380CC4-5D6E-409C-BE32-E72D297353CC}">
                  <c16:uniqueId val="{00000002-B12C-4CEB-818D-D26758480A8B}"/>
                </c:ext>
              </c:extLst>
            </c:dLbl>
            <c:dLbl>
              <c:idx val="3"/>
              <c:delete val="1"/>
              <c:extLst>
                <c:ext xmlns:c15="http://schemas.microsoft.com/office/drawing/2012/chart" uri="{CE6537A1-D6FC-4f65-9D91-7224C49458BB}"/>
                <c:ext xmlns:c16="http://schemas.microsoft.com/office/drawing/2014/chart" uri="{C3380CC4-5D6E-409C-BE32-E72D297353CC}">
                  <c16:uniqueId val="{00000003-B12C-4CEB-818D-D26758480A8B}"/>
                </c:ext>
              </c:extLst>
            </c:dLbl>
            <c:dLbl>
              <c:idx val="4"/>
              <c:delete val="1"/>
              <c:extLst>
                <c:ext xmlns:c15="http://schemas.microsoft.com/office/drawing/2012/chart" uri="{CE6537A1-D6FC-4f65-9D91-7224C49458BB}"/>
                <c:ext xmlns:c16="http://schemas.microsoft.com/office/drawing/2014/chart" uri="{C3380CC4-5D6E-409C-BE32-E72D297353CC}">
                  <c16:uniqueId val="{00000004-B12C-4CEB-818D-D26758480A8B}"/>
                </c:ext>
              </c:extLst>
            </c:dLbl>
            <c:dLbl>
              <c:idx val="5"/>
              <c:layout>
                <c:manualLayout>
                  <c:x val="-4.5362779841787867E-2"/>
                  <c:y val="-5.0956623982215996E-2"/>
                </c:manualLayout>
              </c:layout>
              <c:tx>
                <c:strRef>
                  <c:f>Sheet1!$C$32</c:f>
                  <c:strCache>
                    <c:ptCount val="1"/>
                    <c:pt idx="0">
                      <c:v>Event 1</c:v>
                    </c:pt>
                  </c:strCache>
                </c:strRef>
              </c:tx>
              <c:spPr>
                <a:ln>
                  <a:solidFill>
                    <a:srgbClr val="000000"/>
                  </a:solidFill>
                </a:ln>
              </c:spPr>
              <c:txPr>
                <a:bodyPr/>
                <a:lstStyle/>
                <a:p>
                  <a:pPr>
                    <a:defRPr sz="1200" b="0" i="0" strike="noStrike">
                      <a:latin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15:dlblFieldTable>
                    <c15:dlblFTEntry>
                      <c15:txfldGUID>{F6538992-9FB2-4C18-B541-E1AE3DA25C68}</c15:txfldGUID>
                      <c15:f>Sheet1!$C$32</c15:f>
                      <c15:dlblFieldTableCache>
                        <c:ptCount val="1"/>
                        <c:pt idx="0">
                          <c:v>Event 1</c:v>
                        </c:pt>
                      </c15:dlblFieldTableCache>
                    </c15:dlblFTEntry>
                  </c15:dlblFieldTable>
                  <c15:showDataLabelsRange val="0"/>
                </c:ext>
                <c:ext xmlns:c16="http://schemas.microsoft.com/office/drawing/2014/chart" uri="{C3380CC4-5D6E-409C-BE32-E72D297353CC}">
                  <c16:uniqueId val="{00000005-B12C-4CEB-818D-D26758480A8B}"/>
                </c:ext>
              </c:extLst>
            </c:dLbl>
            <c:dLbl>
              <c:idx val="6"/>
              <c:delete val="1"/>
              <c:extLst>
                <c:ext xmlns:c15="http://schemas.microsoft.com/office/drawing/2012/chart" uri="{CE6537A1-D6FC-4f65-9D91-7224C49458BB}"/>
                <c:ext xmlns:c16="http://schemas.microsoft.com/office/drawing/2014/chart" uri="{C3380CC4-5D6E-409C-BE32-E72D297353CC}">
                  <c16:uniqueId val="{00000006-B12C-4CEB-818D-D26758480A8B}"/>
                </c:ext>
              </c:extLst>
            </c:dLbl>
            <c:dLbl>
              <c:idx val="7"/>
              <c:layout>
                <c:manualLayout>
                  <c:x val="-4.1219285945421229E-2"/>
                  <c:y val="4.3479523963614118E-2"/>
                </c:manualLayout>
              </c:layout>
              <c:tx>
                <c:strRef>
                  <c:f>Sheet1!$C$34</c:f>
                  <c:strCache>
                    <c:ptCount val="1"/>
                    <c:pt idx="0">
                      <c:v>Event 2</c:v>
                    </c:pt>
                  </c:strCache>
                </c:strRef>
              </c:tx>
              <c:spPr>
                <a:ln>
                  <a:solidFill>
                    <a:srgbClr val="000000"/>
                  </a:solidFill>
                </a:ln>
              </c:spPr>
              <c:txPr>
                <a:bodyPr/>
                <a:lstStyle/>
                <a:p>
                  <a:pPr>
                    <a:defRPr sz="1200" b="0" i="0" strike="noStrike">
                      <a:latin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15:dlblFieldTable>
                    <c15:dlblFTEntry>
                      <c15:txfldGUID>{8CDB65F2-A016-41AA-99EC-4EF307E7BFFE}</c15:txfldGUID>
                      <c15:f>Sheet1!$C$34</c15:f>
                      <c15:dlblFieldTableCache>
                        <c:ptCount val="1"/>
                        <c:pt idx="0">
                          <c:v>Event 2</c:v>
                        </c:pt>
                      </c15:dlblFieldTableCache>
                    </c15:dlblFTEntry>
                  </c15:dlblFieldTable>
                  <c15:showDataLabelsRange val="0"/>
                </c:ext>
                <c:ext xmlns:c16="http://schemas.microsoft.com/office/drawing/2014/chart" uri="{C3380CC4-5D6E-409C-BE32-E72D297353CC}">
                  <c16:uniqueId val="{00000007-B12C-4CEB-818D-D26758480A8B}"/>
                </c:ext>
              </c:extLst>
            </c:dLbl>
            <c:dLbl>
              <c:idx val="8"/>
              <c:layout>
                <c:manualLayout>
                  <c:x val="-2.8721820731312025E-3"/>
                  <c:y val="3.2520619854025094E-2"/>
                </c:manualLayout>
              </c:layout>
              <c:tx>
                <c:strRef>
                  <c:f>Sheet1!$C$35</c:f>
                  <c:strCache>
                    <c:ptCount val="1"/>
                    <c:pt idx="0">
                      <c:v>Event 3 &amp;4</c:v>
                    </c:pt>
                  </c:strCache>
                </c:strRef>
              </c:tx>
              <c:spPr>
                <a:ln>
                  <a:solidFill>
                    <a:srgbClr val="000000"/>
                  </a:solidFill>
                </a:ln>
              </c:spPr>
              <c:txPr>
                <a:bodyPr/>
                <a:lstStyle/>
                <a:p>
                  <a:pPr>
                    <a:defRPr sz="1200" b="0" i="0" strike="noStrike">
                      <a:latin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15:dlblFieldTable>
                    <c15:dlblFTEntry>
                      <c15:txfldGUID>{DA3C1111-1DC2-4191-9D1A-E9F7E4E8B311}</c15:txfldGUID>
                      <c15:f>Sheet1!$C$35</c15:f>
                      <c15:dlblFieldTableCache>
                        <c:ptCount val="1"/>
                        <c:pt idx="0">
                          <c:v>Event 3 &amp;4</c:v>
                        </c:pt>
                      </c15:dlblFieldTableCache>
                    </c15:dlblFTEntry>
                  </c15:dlblFieldTable>
                  <c15:showDataLabelsRange val="0"/>
                </c:ext>
                <c:ext xmlns:c16="http://schemas.microsoft.com/office/drawing/2014/chart" uri="{C3380CC4-5D6E-409C-BE32-E72D297353CC}">
                  <c16:uniqueId val="{00000008-B12C-4CEB-818D-D26758480A8B}"/>
                </c:ext>
              </c:extLst>
            </c:dLbl>
            <c:dLbl>
              <c:idx val="9"/>
              <c:delete val="1"/>
              <c:extLst>
                <c:ext xmlns:c15="http://schemas.microsoft.com/office/drawing/2012/chart" uri="{CE6537A1-D6FC-4f65-9D91-7224C49458BB}"/>
                <c:ext xmlns:c16="http://schemas.microsoft.com/office/drawing/2014/chart" uri="{C3380CC4-5D6E-409C-BE32-E72D297353CC}">
                  <c16:uniqueId val="{00000009-B12C-4CEB-818D-D26758480A8B}"/>
                </c:ext>
              </c:extLst>
            </c:dLbl>
            <c:dLbl>
              <c:idx val="10"/>
              <c:layout>
                <c:manualLayout>
                  <c:x val="-5.8814675017276823E-2"/>
                  <c:y val="-5.3134023025909173E-2"/>
                </c:manualLayout>
              </c:layout>
              <c:tx>
                <c:strRef>
                  <c:f>Sheet1!$C$37</c:f>
                  <c:strCache>
                    <c:ptCount val="1"/>
                    <c:pt idx="0">
                      <c:v>Event 5</c:v>
                    </c:pt>
                  </c:strCache>
                </c:strRef>
              </c:tx>
              <c:spPr>
                <a:ln>
                  <a:solidFill>
                    <a:srgbClr val="000000"/>
                  </a:solidFill>
                </a:ln>
              </c:spPr>
              <c:txPr>
                <a:bodyPr/>
                <a:lstStyle/>
                <a:p>
                  <a:pPr>
                    <a:defRPr sz="1200" b="0" i="0" strike="noStrike">
                      <a:latin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15:dlblFieldTable>
                    <c15:dlblFTEntry>
                      <c15:txfldGUID>{12308172-796F-4582-B178-4DAB90893E9B}</c15:txfldGUID>
                      <c15:f>Sheet1!$C$37</c15:f>
                      <c15:dlblFieldTableCache>
                        <c:ptCount val="1"/>
                        <c:pt idx="0">
                          <c:v>Event 5</c:v>
                        </c:pt>
                      </c15:dlblFieldTableCache>
                    </c15:dlblFTEntry>
                  </c15:dlblFieldTable>
                  <c15:showDataLabelsRange val="0"/>
                </c:ext>
                <c:ext xmlns:c16="http://schemas.microsoft.com/office/drawing/2014/chart" uri="{C3380CC4-5D6E-409C-BE32-E72D297353CC}">
                  <c16:uniqueId val="{0000000A-B12C-4CEB-818D-D26758480A8B}"/>
                </c:ext>
              </c:extLst>
            </c:dLbl>
            <c:dLbl>
              <c:idx val="11"/>
              <c:delete val="1"/>
              <c:extLst>
                <c:ext xmlns:c15="http://schemas.microsoft.com/office/drawing/2012/chart" uri="{CE6537A1-D6FC-4f65-9D91-7224C49458BB}"/>
                <c:ext xmlns:c16="http://schemas.microsoft.com/office/drawing/2014/chart" uri="{C3380CC4-5D6E-409C-BE32-E72D297353CC}">
                  <c16:uniqueId val="{0000000B-B12C-4CEB-818D-D26758480A8B}"/>
                </c:ext>
              </c:extLst>
            </c:dLbl>
            <c:dLbl>
              <c:idx val="12"/>
              <c:delete val="1"/>
              <c:extLst>
                <c:ext xmlns:c15="http://schemas.microsoft.com/office/drawing/2012/chart" uri="{CE6537A1-D6FC-4f65-9D91-7224C49458BB}"/>
                <c:ext xmlns:c16="http://schemas.microsoft.com/office/drawing/2014/chart" uri="{C3380CC4-5D6E-409C-BE32-E72D297353CC}">
                  <c16:uniqueId val="{0000000C-B12C-4CEB-818D-D26758480A8B}"/>
                </c:ext>
              </c:extLst>
            </c:dLbl>
            <c:dLbl>
              <c:idx val="13"/>
              <c:delete val="1"/>
              <c:extLst>
                <c:ext xmlns:c15="http://schemas.microsoft.com/office/drawing/2012/chart" uri="{CE6537A1-D6FC-4f65-9D91-7224C49458BB}"/>
                <c:ext xmlns:c16="http://schemas.microsoft.com/office/drawing/2014/chart" uri="{C3380CC4-5D6E-409C-BE32-E72D297353CC}">
                  <c16:uniqueId val="{0000000D-B12C-4CEB-818D-D26758480A8B}"/>
                </c:ext>
              </c:extLst>
            </c:dLbl>
            <c:dLbl>
              <c:idx val="14"/>
              <c:delete val="1"/>
              <c:extLst>
                <c:ext xmlns:c15="http://schemas.microsoft.com/office/drawing/2012/chart" uri="{CE6537A1-D6FC-4f65-9D91-7224C49458BB}"/>
                <c:ext xmlns:c16="http://schemas.microsoft.com/office/drawing/2014/chart" uri="{C3380CC4-5D6E-409C-BE32-E72D297353CC}">
                  <c16:uniqueId val="{0000000E-B12C-4CEB-818D-D26758480A8B}"/>
                </c:ext>
              </c:extLst>
            </c:dLbl>
            <c:dLbl>
              <c:idx val="15"/>
              <c:layout>
                <c:manualLayout>
                  <c:x val="-2.1346996009060516E-2"/>
                  <c:y val="-7.0319634703196396E-2"/>
                </c:manualLayout>
              </c:layout>
              <c:tx>
                <c:rich>
                  <a:bodyPr/>
                  <a:lstStyle/>
                  <a:p>
                    <a:pPr>
                      <a:defRPr sz="1200" b="0" i="0" strike="noStrike">
                        <a:latin typeface="Arial"/>
                      </a:defRPr>
                    </a:pPr>
                    <a:r>
                      <a:rPr lang="en-US" sz="1200" b="0" i="0" strike="noStrike">
                        <a:latin typeface="Arial"/>
                      </a:rPr>
                      <a:t>Implementation</a:t>
                    </a:r>
                  </a:p>
                  <a:p>
                    <a:pPr>
                      <a:defRPr sz="1200" b="0" i="0" strike="noStrike">
                        <a:latin typeface="Arial"/>
                      </a:defRPr>
                    </a:pPr>
                    <a:r>
                      <a:rPr lang="en-US" sz="1200" b="0" i="0" strike="noStrike">
                        <a:latin typeface="Arial"/>
                      </a:rPr>
                      <a:t> start</a:t>
                    </a:r>
                    <a:endParaRPr lang="en-US" sz="1000" b="0" i="0" strike="noStrike">
                      <a:latin typeface="Arial"/>
                    </a:endParaRPr>
                  </a:p>
                </c:rich>
              </c:tx>
              <c:spPr>
                <a:ln>
                  <a:solidFill>
                    <a:srgbClr val="000000"/>
                  </a:solidFill>
                </a:ln>
              </c:sp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12C-4CEB-818D-D26758480A8B}"/>
                </c:ext>
              </c:extLst>
            </c:dLbl>
            <c:dLbl>
              <c:idx val="16"/>
              <c:delete val="1"/>
              <c:extLst>
                <c:ext xmlns:c15="http://schemas.microsoft.com/office/drawing/2012/chart" uri="{CE6537A1-D6FC-4f65-9D91-7224C49458BB}"/>
                <c:ext xmlns:c16="http://schemas.microsoft.com/office/drawing/2014/chart" uri="{C3380CC4-5D6E-409C-BE32-E72D297353CC}">
                  <c16:uniqueId val="{00000010-B12C-4CEB-818D-D26758480A8B}"/>
                </c:ext>
              </c:extLst>
            </c:dLbl>
            <c:spPr>
              <a:ln>
                <a:solidFill>
                  <a:srgbClr val="000000"/>
                </a:solidFill>
              </a:ln>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wksDatabase01!$V$62:$V$78</c:f>
              <c:numCache>
                <c:formatCode>mmm\-yy</c:formatCode>
                <c:ptCount val="17"/>
                <c:pt idx="0">
                  <c:v>41730</c:v>
                </c:pt>
                <c:pt idx="1">
                  <c:v>41760</c:v>
                </c:pt>
                <c:pt idx="2">
                  <c:v>41791</c:v>
                </c:pt>
                <c:pt idx="3">
                  <c:v>41821</c:v>
                </c:pt>
                <c:pt idx="4">
                  <c:v>41852</c:v>
                </c:pt>
                <c:pt idx="5">
                  <c:v>41883</c:v>
                </c:pt>
                <c:pt idx="6">
                  <c:v>41913</c:v>
                </c:pt>
                <c:pt idx="7">
                  <c:v>41944</c:v>
                </c:pt>
                <c:pt idx="8">
                  <c:v>41974</c:v>
                </c:pt>
                <c:pt idx="9">
                  <c:v>42005</c:v>
                </c:pt>
                <c:pt idx="10">
                  <c:v>42036</c:v>
                </c:pt>
                <c:pt idx="11">
                  <c:v>42064</c:v>
                </c:pt>
                <c:pt idx="12">
                  <c:v>42095</c:v>
                </c:pt>
                <c:pt idx="13">
                  <c:v>42125</c:v>
                </c:pt>
                <c:pt idx="14">
                  <c:v>42156</c:v>
                </c:pt>
                <c:pt idx="15">
                  <c:v>42186</c:v>
                </c:pt>
                <c:pt idx="16">
                  <c:v>42217</c:v>
                </c:pt>
              </c:numCache>
            </c:numRef>
          </c:cat>
          <c:val>
            <c:numRef>
              <c:f>wksDatabase01!$W$62:$W$78</c:f>
              <c:numCache>
                <c:formatCode>General</c:formatCode>
                <c:ptCount val="17"/>
                <c:pt idx="0">
                  <c:v>48</c:v>
                </c:pt>
                <c:pt idx="1">
                  <c:v>46</c:v>
                </c:pt>
                <c:pt idx="2">
                  <c:v>48</c:v>
                </c:pt>
                <c:pt idx="3">
                  <c:v>5</c:v>
                </c:pt>
                <c:pt idx="4">
                  <c:v>50</c:v>
                </c:pt>
                <c:pt idx="5">
                  <c:v>63</c:v>
                </c:pt>
                <c:pt idx="6">
                  <c:v>65</c:v>
                </c:pt>
                <c:pt idx="7">
                  <c:v>25</c:v>
                </c:pt>
                <c:pt idx="8">
                  <c:v>48</c:v>
                </c:pt>
                <c:pt idx="9">
                  <c:v>58</c:v>
                </c:pt>
                <c:pt idx="10">
                  <c:v>60</c:v>
                </c:pt>
                <c:pt idx="11">
                  <c:v>65</c:v>
                </c:pt>
                <c:pt idx="12">
                  <c:v>72</c:v>
                </c:pt>
                <c:pt idx="13">
                  <c:v>75</c:v>
                </c:pt>
                <c:pt idx="14">
                  <c:v>78</c:v>
                </c:pt>
                <c:pt idx="15">
                  <c:v>80</c:v>
                </c:pt>
                <c:pt idx="16">
                  <c:v>65</c:v>
                </c:pt>
              </c:numCache>
            </c:numRef>
          </c:val>
          <c:smooth val="0"/>
          <c:extLst>
            <c:ext xmlns:c16="http://schemas.microsoft.com/office/drawing/2014/chart" uri="{C3380CC4-5D6E-409C-BE32-E72D297353CC}">
              <c16:uniqueId val="{00000011-B12C-4CEB-818D-D26758480A8B}"/>
            </c:ext>
          </c:extLst>
        </c:ser>
        <c:ser>
          <c:idx val="1"/>
          <c:order val="1"/>
          <c:tx>
            <c:v>Median</c:v>
          </c:tx>
          <c:spPr>
            <a:ln w="19050">
              <a:solidFill>
                <a:srgbClr val="002060"/>
              </a:solidFill>
              <a:prstDash val="solid"/>
            </a:ln>
          </c:spPr>
          <c:marker>
            <c:symbol val="none"/>
          </c:marker>
          <c:cat>
            <c:numRef>
              <c:f>wksDatabase01!$V$62:$V$78</c:f>
              <c:numCache>
                <c:formatCode>mmm\-yy</c:formatCode>
                <c:ptCount val="17"/>
                <c:pt idx="0">
                  <c:v>41730</c:v>
                </c:pt>
                <c:pt idx="1">
                  <c:v>41760</c:v>
                </c:pt>
                <c:pt idx="2">
                  <c:v>41791</c:v>
                </c:pt>
                <c:pt idx="3">
                  <c:v>41821</c:v>
                </c:pt>
                <c:pt idx="4">
                  <c:v>41852</c:v>
                </c:pt>
                <c:pt idx="5">
                  <c:v>41883</c:v>
                </c:pt>
                <c:pt idx="6">
                  <c:v>41913</c:v>
                </c:pt>
                <c:pt idx="7">
                  <c:v>41944</c:v>
                </c:pt>
                <c:pt idx="8">
                  <c:v>41974</c:v>
                </c:pt>
                <c:pt idx="9">
                  <c:v>42005</c:v>
                </c:pt>
                <c:pt idx="10">
                  <c:v>42036</c:v>
                </c:pt>
                <c:pt idx="11">
                  <c:v>42064</c:v>
                </c:pt>
                <c:pt idx="12">
                  <c:v>42095</c:v>
                </c:pt>
                <c:pt idx="13">
                  <c:v>42125</c:v>
                </c:pt>
                <c:pt idx="14">
                  <c:v>42156</c:v>
                </c:pt>
                <c:pt idx="15">
                  <c:v>42186</c:v>
                </c:pt>
                <c:pt idx="16">
                  <c:v>42217</c:v>
                </c:pt>
              </c:numCache>
            </c:numRef>
          </c:cat>
          <c:val>
            <c:numRef>
              <c:f>wksDatabase01!$X$62:$X$78</c:f>
              <c:numCache>
                <c:formatCode>0.0</c:formatCode>
                <c:ptCount val="17"/>
                <c:pt idx="0">
                  <c:v>60</c:v>
                </c:pt>
                <c:pt idx="1">
                  <c:v>60</c:v>
                </c:pt>
                <c:pt idx="2">
                  <c:v>60</c:v>
                </c:pt>
                <c:pt idx="3">
                  <c:v>60</c:v>
                </c:pt>
                <c:pt idx="4">
                  <c:v>60</c:v>
                </c:pt>
                <c:pt idx="5">
                  <c:v>60</c:v>
                </c:pt>
                <c:pt idx="6">
                  <c:v>60</c:v>
                </c:pt>
                <c:pt idx="7">
                  <c:v>60</c:v>
                </c:pt>
                <c:pt idx="8">
                  <c:v>60</c:v>
                </c:pt>
                <c:pt idx="9">
                  <c:v>60</c:v>
                </c:pt>
                <c:pt idx="10">
                  <c:v>60</c:v>
                </c:pt>
                <c:pt idx="11">
                  <c:v>60</c:v>
                </c:pt>
                <c:pt idx="12">
                  <c:v>60</c:v>
                </c:pt>
                <c:pt idx="13">
                  <c:v>60</c:v>
                </c:pt>
                <c:pt idx="14">
                  <c:v>60</c:v>
                </c:pt>
                <c:pt idx="15">
                  <c:v>60</c:v>
                </c:pt>
                <c:pt idx="16">
                  <c:v>60</c:v>
                </c:pt>
              </c:numCache>
            </c:numRef>
          </c:val>
          <c:smooth val="0"/>
          <c:extLst>
            <c:ext xmlns:c16="http://schemas.microsoft.com/office/drawing/2014/chart" uri="{C3380CC4-5D6E-409C-BE32-E72D297353CC}">
              <c16:uniqueId val="{00000012-B12C-4CEB-818D-D26758480A8B}"/>
            </c:ext>
          </c:extLst>
        </c:ser>
        <c:dLbls>
          <c:showLegendKey val="0"/>
          <c:showVal val="0"/>
          <c:showCatName val="0"/>
          <c:showSerName val="0"/>
          <c:showPercent val="0"/>
          <c:showBubbleSize val="0"/>
        </c:dLbls>
        <c:marker val="1"/>
        <c:smooth val="0"/>
        <c:axId val="193842560"/>
        <c:axId val="193729664"/>
      </c:lineChart>
      <c:catAx>
        <c:axId val="193842560"/>
        <c:scaling>
          <c:orientation val="minMax"/>
        </c:scaling>
        <c:delete val="0"/>
        <c:axPos val="b"/>
        <c:numFmt formatCode="mmm\ yy" sourceLinked="0"/>
        <c:majorTickMark val="out"/>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mn-lt"/>
                <a:ea typeface="Arial"/>
                <a:cs typeface="Arial"/>
              </a:defRPr>
            </a:pPr>
            <a:endParaRPr lang="en-US"/>
          </a:p>
        </c:txPr>
        <c:crossAx val="193729664"/>
        <c:crosses val="autoZero"/>
        <c:auto val="0"/>
        <c:lblAlgn val="ctr"/>
        <c:lblOffset val="100"/>
        <c:tickLblSkip val="1"/>
        <c:tickMarkSkip val="1"/>
        <c:noMultiLvlLbl val="0"/>
      </c:catAx>
      <c:valAx>
        <c:axId val="193729664"/>
        <c:scaling>
          <c:orientation val="minMax"/>
          <c:max val="100"/>
          <c:min val="0"/>
        </c:scaling>
        <c:delete val="0"/>
        <c:axPos val="l"/>
        <c:numFmt formatCode="General" sourceLinked="0"/>
        <c:majorTickMark val="cross"/>
        <c:minorTickMark val="in"/>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193842560"/>
        <c:crosses val="autoZero"/>
        <c:crossBetween val="between"/>
        <c:minorUnit val="10"/>
      </c:valAx>
      <c:spPr>
        <a:noFill/>
        <a:ln w="25400">
          <a:noFill/>
        </a:ln>
      </c:spPr>
    </c:plotArea>
    <c:legend>
      <c:legendPos val="r"/>
      <c:legendEntry>
        <c:idx val="0"/>
        <c:delete val="1"/>
      </c:legendEntry>
      <c:layout>
        <c:manualLayout>
          <c:xMode val="edge"/>
          <c:yMode val="edge"/>
          <c:x val="0.78639790964845713"/>
          <c:y val="0.45783398172390682"/>
          <c:w val="0.18937329700272487"/>
          <c:h val="9.4986929763421671E-2"/>
        </c:manualLayout>
      </c:layout>
      <c:overlay val="0"/>
      <c:txPr>
        <a:bodyPr/>
        <a:lstStyle/>
        <a:p>
          <a:pPr>
            <a:defRPr sz="800"/>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5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b="1" i="0" u="none" strike="noStrike" baseline="0">
                <a:solidFill>
                  <a:srgbClr val="000000"/>
                </a:solidFill>
                <a:latin typeface="Arial"/>
                <a:ea typeface="Arial"/>
                <a:cs typeface="Arial"/>
              </a:defRPr>
            </a:pPr>
            <a:r>
              <a:rPr lang="en-US" sz="2000"/>
              <a:t>Run Chart Example</a:t>
            </a:r>
          </a:p>
        </c:rich>
      </c:tx>
      <c:layout>
        <c:manualLayout>
          <c:xMode val="edge"/>
          <c:yMode val="edge"/>
          <c:x val="0.33184036519482801"/>
          <c:y val="3.7542988629347872E-2"/>
        </c:manualLayout>
      </c:layout>
      <c:overlay val="0"/>
      <c:spPr>
        <a:noFill/>
        <a:ln w="25400">
          <a:noFill/>
        </a:ln>
      </c:spPr>
    </c:title>
    <c:autoTitleDeleted val="0"/>
    <c:plotArea>
      <c:layout>
        <c:manualLayout>
          <c:layoutTarget val="inner"/>
          <c:xMode val="edge"/>
          <c:yMode val="edge"/>
          <c:x val="8.1250165303884542E-2"/>
          <c:y val="0.13370341899874652"/>
          <c:w val="0.88750180562704573"/>
          <c:h val="0.7278863840650055"/>
        </c:manualLayout>
      </c:layout>
      <c:lineChart>
        <c:grouping val="standard"/>
        <c:varyColors val="0"/>
        <c:ser>
          <c:idx val="0"/>
          <c:order val="0"/>
          <c:tx>
            <c:v>Subgroup</c:v>
          </c:tx>
          <c:spPr>
            <a:ln w="25400">
              <a:solidFill>
                <a:srgbClr val="99CCFF"/>
              </a:solidFill>
              <a:prstDash val="solid"/>
            </a:ln>
          </c:spPr>
          <c:marker>
            <c:symbol val="circle"/>
            <c:size val="6"/>
            <c:spPr>
              <a:solidFill>
                <a:srgbClr val="003366"/>
              </a:solidFill>
              <a:ln>
                <a:solidFill>
                  <a:srgbClr val="000080"/>
                </a:solidFill>
                <a:prstDash val="solid"/>
              </a:ln>
            </c:spPr>
          </c:marker>
          <c:dLbls>
            <c:dLbl>
              <c:idx val="0"/>
              <c:delete val="1"/>
              <c:extLst>
                <c:ext xmlns:c15="http://schemas.microsoft.com/office/drawing/2012/chart" uri="{CE6537A1-D6FC-4f65-9D91-7224C49458BB}"/>
                <c:ext xmlns:c16="http://schemas.microsoft.com/office/drawing/2014/chart" uri="{C3380CC4-5D6E-409C-BE32-E72D297353CC}">
                  <c16:uniqueId val="{00000000-4257-4168-A792-80D9E36E9FF0}"/>
                </c:ext>
              </c:extLst>
            </c:dLbl>
            <c:dLbl>
              <c:idx val="1"/>
              <c:delete val="1"/>
              <c:extLst>
                <c:ext xmlns:c15="http://schemas.microsoft.com/office/drawing/2012/chart" uri="{CE6537A1-D6FC-4f65-9D91-7224C49458BB}"/>
                <c:ext xmlns:c16="http://schemas.microsoft.com/office/drawing/2014/chart" uri="{C3380CC4-5D6E-409C-BE32-E72D297353CC}">
                  <c16:uniqueId val="{00000001-4257-4168-A792-80D9E36E9FF0}"/>
                </c:ext>
              </c:extLst>
            </c:dLbl>
            <c:dLbl>
              <c:idx val="2"/>
              <c:delete val="1"/>
              <c:extLst>
                <c:ext xmlns:c15="http://schemas.microsoft.com/office/drawing/2012/chart" uri="{CE6537A1-D6FC-4f65-9D91-7224C49458BB}"/>
                <c:ext xmlns:c16="http://schemas.microsoft.com/office/drawing/2014/chart" uri="{C3380CC4-5D6E-409C-BE32-E72D297353CC}">
                  <c16:uniqueId val="{00000002-4257-4168-A792-80D9E36E9FF0}"/>
                </c:ext>
              </c:extLst>
            </c:dLbl>
            <c:dLbl>
              <c:idx val="3"/>
              <c:delete val="1"/>
              <c:extLst>
                <c:ext xmlns:c15="http://schemas.microsoft.com/office/drawing/2012/chart" uri="{CE6537A1-D6FC-4f65-9D91-7224C49458BB}"/>
                <c:ext xmlns:c16="http://schemas.microsoft.com/office/drawing/2014/chart" uri="{C3380CC4-5D6E-409C-BE32-E72D297353CC}">
                  <c16:uniqueId val="{00000003-4257-4168-A792-80D9E36E9FF0}"/>
                </c:ext>
              </c:extLst>
            </c:dLbl>
            <c:dLbl>
              <c:idx val="4"/>
              <c:delete val="1"/>
              <c:extLst>
                <c:ext xmlns:c15="http://schemas.microsoft.com/office/drawing/2012/chart" uri="{CE6537A1-D6FC-4f65-9D91-7224C49458BB}"/>
                <c:ext xmlns:c16="http://schemas.microsoft.com/office/drawing/2014/chart" uri="{C3380CC4-5D6E-409C-BE32-E72D297353CC}">
                  <c16:uniqueId val="{00000004-4257-4168-A792-80D9E36E9FF0}"/>
                </c:ext>
              </c:extLst>
            </c:dLbl>
            <c:dLbl>
              <c:idx val="5"/>
              <c:layout>
                <c:manualLayout>
                  <c:x val="-4.5362779841787867E-2"/>
                  <c:y val="-5.0956623982215996E-2"/>
                </c:manualLayout>
              </c:layout>
              <c:tx>
                <c:strRef>
                  <c:f>Sheet1!$C$32</c:f>
                  <c:strCache>
                    <c:ptCount val="1"/>
                    <c:pt idx="0">
                      <c:v>Event 1</c:v>
                    </c:pt>
                  </c:strCache>
                </c:strRef>
              </c:tx>
              <c:spPr>
                <a:ln>
                  <a:solidFill>
                    <a:srgbClr val="000000"/>
                  </a:solidFill>
                </a:ln>
              </c:spPr>
              <c:txPr>
                <a:bodyPr/>
                <a:lstStyle/>
                <a:p>
                  <a:pPr>
                    <a:defRPr sz="1200" b="0" i="0" strike="noStrike">
                      <a:latin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15:dlblFieldTable>
                    <c15:dlblFTEntry>
                      <c15:txfldGUID>{D8C50A60-DF4A-4C4D-9E8A-D71AEC579FB7}</c15:txfldGUID>
                      <c15:f>Sheet1!$C$32</c15:f>
                      <c15:dlblFieldTableCache>
                        <c:ptCount val="1"/>
                        <c:pt idx="0">
                          <c:v>Event 1</c:v>
                        </c:pt>
                      </c15:dlblFieldTableCache>
                    </c15:dlblFTEntry>
                  </c15:dlblFieldTable>
                  <c15:showDataLabelsRange val="0"/>
                </c:ext>
                <c:ext xmlns:c16="http://schemas.microsoft.com/office/drawing/2014/chart" uri="{C3380CC4-5D6E-409C-BE32-E72D297353CC}">
                  <c16:uniqueId val="{00000005-4257-4168-A792-80D9E36E9FF0}"/>
                </c:ext>
              </c:extLst>
            </c:dLbl>
            <c:dLbl>
              <c:idx val="6"/>
              <c:delete val="1"/>
              <c:extLst>
                <c:ext xmlns:c15="http://schemas.microsoft.com/office/drawing/2012/chart" uri="{CE6537A1-D6FC-4f65-9D91-7224C49458BB}"/>
                <c:ext xmlns:c16="http://schemas.microsoft.com/office/drawing/2014/chart" uri="{C3380CC4-5D6E-409C-BE32-E72D297353CC}">
                  <c16:uniqueId val="{00000006-4257-4168-A792-80D9E36E9FF0}"/>
                </c:ext>
              </c:extLst>
            </c:dLbl>
            <c:dLbl>
              <c:idx val="7"/>
              <c:layout>
                <c:manualLayout>
                  <c:x val="-4.1219285945421229E-2"/>
                  <c:y val="4.3479523963614118E-2"/>
                </c:manualLayout>
              </c:layout>
              <c:tx>
                <c:strRef>
                  <c:f>Sheet1!$C$34</c:f>
                  <c:strCache>
                    <c:ptCount val="1"/>
                    <c:pt idx="0">
                      <c:v>Event 2</c:v>
                    </c:pt>
                  </c:strCache>
                </c:strRef>
              </c:tx>
              <c:spPr>
                <a:ln>
                  <a:solidFill>
                    <a:srgbClr val="000000"/>
                  </a:solidFill>
                </a:ln>
              </c:spPr>
              <c:txPr>
                <a:bodyPr/>
                <a:lstStyle/>
                <a:p>
                  <a:pPr>
                    <a:defRPr sz="1200" b="0" i="0" strike="noStrike">
                      <a:latin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15:dlblFieldTable>
                    <c15:dlblFTEntry>
                      <c15:txfldGUID>{3B3E1E02-9930-4B49-84CE-1D3A59DD8F0C}</c15:txfldGUID>
                      <c15:f>Sheet1!$C$34</c15:f>
                      <c15:dlblFieldTableCache>
                        <c:ptCount val="1"/>
                        <c:pt idx="0">
                          <c:v>Event 2</c:v>
                        </c:pt>
                      </c15:dlblFieldTableCache>
                    </c15:dlblFTEntry>
                  </c15:dlblFieldTable>
                  <c15:showDataLabelsRange val="0"/>
                </c:ext>
                <c:ext xmlns:c16="http://schemas.microsoft.com/office/drawing/2014/chart" uri="{C3380CC4-5D6E-409C-BE32-E72D297353CC}">
                  <c16:uniqueId val="{00000007-4257-4168-A792-80D9E36E9FF0}"/>
                </c:ext>
              </c:extLst>
            </c:dLbl>
            <c:dLbl>
              <c:idx val="8"/>
              <c:layout>
                <c:manualLayout>
                  <c:x val="-2.8721820731312025E-3"/>
                  <c:y val="3.2520619854025094E-2"/>
                </c:manualLayout>
              </c:layout>
              <c:tx>
                <c:strRef>
                  <c:f>Sheet1!$C$35</c:f>
                  <c:strCache>
                    <c:ptCount val="1"/>
                    <c:pt idx="0">
                      <c:v>Event 3 &amp;4</c:v>
                    </c:pt>
                  </c:strCache>
                </c:strRef>
              </c:tx>
              <c:spPr>
                <a:ln>
                  <a:solidFill>
                    <a:srgbClr val="000000"/>
                  </a:solidFill>
                </a:ln>
              </c:spPr>
              <c:txPr>
                <a:bodyPr/>
                <a:lstStyle/>
                <a:p>
                  <a:pPr>
                    <a:defRPr sz="1200" b="0" i="0" strike="noStrike">
                      <a:latin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15:dlblFieldTable>
                    <c15:dlblFTEntry>
                      <c15:txfldGUID>{3D04B5A2-1E63-4DE4-BDE1-2C734EE2E5C7}</c15:txfldGUID>
                      <c15:f>Sheet1!$C$35</c15:f>
                      <c15:dlblFieldTableCache>
                        <c:ptCount val="1"/>
                        <c:pt idx="0">
                          <c:v>Event 3 &amp;4</c:v>
                        </c:pt>
                      </c15:dlblFieldTableCache>
                    </c15:dlblFTEntry>
                  </c15:dlblFieldTable>
                  <c15:showDataLabelsRange val="0"/>
                </c:ext>
                <c:ext xmlns:c16="http://schemas.microsoft.com/office/drawing/2014/chart" uri="{C3380CC4-5D6E-409C-BE32-E72D297353CC}">
                  <c16:uniqueId val="{00000008-4257-4168-A792-80D9E36E9FF0}"/>
                </c:ext>
              </c:extLst>
            </c:dLbl>
            <c:dLbl>
              <c:idx val="9"/>
              <c:delete val="1"/>
              <c:extLst>
                <c:ext xmlns:c15="http://schemas.microsoft.com/office/drawing/2012/chart" uri="{CE6537A1-D6FC-4f65-9D91-7224C49458BB}"/>
                <c:ext xmlns:c16="http://schemas.microsoft.com/office/drawing/2014/chart" uri="{C3380CC4-5D6E-409C-BE32-E72D297353CC}">
                  <c16:uniqueId val="{00000009-4257-4168-A792-80D9E36E9FF0}"/>
                </c:ext>
              </c:extLst>
            </c:dLbl>
            <c:dLbl>
              <c:idx val="10"/>
              <c:layout>
                <c:manualLayout>
                  <c:x val="-5.8814675017276823E-2"/>
                  <c:y val="-5.3134023025909173E-2"/>
                </c:manualLayout>
              </c:layout>
              <c:tx>
                <c:strRef>
                  <c:f>Sheet1!$C$37</c:f>
                  <c:strCache>
                    <c:ptCount val="1"/>
                    <c:pt idx="0">
                      <c:v>Event 5</c:v>
                    </c:pt>
                  </c:strCache>
                </c:strRef>
              </c:tx>
              <c:spPr>
                <a:ln>
                  <a:solidFill>
                    <a:srgbClr val="000000"/>
                  </a:solidFill>
                </a:ln>
              </c:spPr>
              <c:txPr>
                <a:bodyPr/>
                <a:lstStyle/>
                <a:p>
                  <a:pPr>
                    <a:defRPr sz="1200" b="0" i="0" strike="noStrike">
                      <a:latin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15:dlblFieldTable>
                    <c15:dlblFTEntry>
                      <c15:txfldGUID>{D51B6A06-22EF-43CA-8873-9C02968237B7}</c15:txfldGUID>
                      <c15:f>Sheet1!$C$37</c15:f>
                      <c15:dlblFieldTableCache>
                        <c:ptCount val="1"/>
                        <c:pt idx="0">
                          <c:v>Event 5</c:v>
                        </c:pt>
                      </c15:dlblFieldTableCache>
                    </c15:dlblFTEntry>
                  </c15:dlblFieldTable>
                  <c15:showDataLabelsRange val="0"/>
                </c:ext>
                <c:ext xmlns:c16="http://schemas.microsoft.com/office/drawing/2014/chart" uri="{C3380CC4-5D6E-409C-BE32-E72D297353CC}">
                  <c16:uniqueId val="{0000000A-4257-4168-A792-80D9E36E9FF0}"/>
                </c:ext>
              </c:extLst>
            </c:dLbl>
            <c:dLbl>
              <c:idx val="11"/>
              <c:delete val="1"/>
              <c:extLst>
                <c:ext xmlns:c15="http://schemas.microsoft.com/office/drawing/2012/chart" uri="{CE6537A1-D6FC-4f65-9D91-7224C49458BB}"/>
                <c:ext xmlns:c16="http://schemas.microsoft.com/office/drawing/2014/chart" uri="{C3380CC4-5D6E-409C-BE32-E72D297353CC}">
                  <c16:uniqueId val="{0000000B-4257-4168-A792-80D9E36E9FF0}"/>
                </c:ext>
              </c:extLst>
            </c:dLbl>
            <c:dLbl>
              <c:idx val="12"/>
              <c:delete val="1"/>
              <c:extLst>
                <c:ext xmlns:c15="http://schemas.microsoft.com/office/drawing/2012/chart" uri="{CE6537A1-D6FC-4f65-9D91-7224C49458BB}"/>
                <c:ext xmlns:c16="http://schemas.microsoft.com/office/drawing/2014/chart" uri="{C3380CC4-5D6E-409C-BE32-E72D297353CC}">
                  <c16:uniqueId val="{0000000C-4257-4168-A792-80D9E36E9FF0}"/>
                </c:ext>
              </c:extLst>
            </c:dLbl>
            <c:dLbl>
              <c:idx val="13"/>
              <c:delete val="1"/>
              <c:extLst>
                <c:ext xmlns:c15="http://schemas.microsoft.com/office/drawing/2012/chart" uri="{CE6537A1-D6FC-4f65-9D91-7224C49458BB}"/>
                <c:ext xmlns:c16="http://schemas.microsoft.com/office/drawing/2014/chart" uri="{C3380CC4-5D6E-409C-BE32-E72D297353CC}">
                  <c16:uniqueId val="{0000000D-4257-4168-A792-80D9E36E9FF0}"/>
                </c:ext>
              </c:extLst>
            </c:dLbl>
            <c:dLbl>
              <c:idx val="14"/>
              <c:delete val="1"/>
              <c:extLst>
                <c:ext xmlns:c15="http://schemas.microsoft.com/office/drawing/2012/chart" uri="{CE6537A1-D6FC-4f65-9D91-7224C49458BB}"/>
                <c:ext xmlns:c16="http://schemas.microsoft.com/office/drawing/2014/chart" uri="{C3380CC4-5D6E-409C-BE32-E72D297353CC}">
                  <c16:uniqueId val="{0000000E-4257-4168-A792-80D9E36E9FF0}"/>
                </c:ext>
              </c:extLst>
            </c:dLbl>
            <c:dLbl>
              <c:idx val="15"/>
              <c:layout>
                <c:manualLayout>
                  <c:x val="-2.1346996009060516E-2"/>
                  <c:y val="-7.0319634703196396E-2"/>
                </c:manualLayout>
              </c:layout>
              <c:tx>
                <c:rich>
                  <a:bodyPr/>
                  <a:lstStyle/>
                  <a:p>
                    <a:pPr>
                      <a:defRPr sz="1200" b="0" i="0" strike="noStrike">
                        <a:latin typeface="Arial"/>
                      </a:defRPr>
                    </a:pPr>
                    <a:r>
                      <a:rPr lang="en-US" sz="1200" b="0" i="0" strike="noStrike">
                        <a:latin typeface="Arial"/>
                      </a:rPr>
                      <a:t>Implementation</a:t>
                    </a:r>
                  </a:p>
                  <a:p>
                    <a:pPr>
                      <a:defRPr sz="1200" b="0" i="0" strike="noStrike">
                        <a:latin typeface="Arial"/>
                      </a:defRPr>
                    </a:pPr>
                    <a:r>
                      <a:rPr lang="en-US" sz="1200" b="0" i="0" strike="noStrike">
                        <a:latin typeface="Arial"/>
                      </a:rPr>
                      <a:t> start</a:t>
                    </a:r>
                    <a:endParaRPr lang="en-US" sz="1000" b="0" i="0" strike="noStrike">
                      <a:latin typeface="Arial"/>
                    </a:endParaRPr>
                  </a:p>
                </c:rich>
              </c:tx>
              <c:spPr>
                <a:ln>
                  <a:solidFill>
                    <a:srgbClr val="000000"/>
                  </a:solidFill>
                </a:ln>
              </c:sp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257-4168-A792-80D9E36E9FF0}"/>
                </c:ext>
              </c:extLst>
            </c:dLbl>
            <c:dLbl>
              <c:idx val="16"/>
              <c:delete val="1"/>
              <c:extLst>
                <c:ext xmlns:c15="http://schemas.microsoft.com/office/drawing/2012/chart" uri="{CE6537A1-D6FC-4f65-9D91-7224C49458BB}"/>
                <c:ext xmlns:c16="http://schemas.microsoft.com/office/drawing/2014/chart" uri="{C3380CC4-5D6E-409C-BE32-E72D297353CC}">
                  <c16:uniqueId val="{00000010-4257-4168-A792-80D9E36E9FF0}"/>
                </c:ext>
              </c:extLst>
            </c:dLbl>
            <c:spPr>
              <a:ln>
                <a:solidFill>
                  <a:srgbClr val="000000"/>
                </a:solidFill>
              </a:ln>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wksDatabase01!$V$62:$V$78</c:f>
              <c:numCache>
                <c:formatCode>mmm\-yy</c:formatCode>
                <c:ptCount val="17"/>
                <c:pt idx="0">
                  <c:v>41730</c:v>
                </c:pt>
                <c:pt idx="1">
                  <c:v>41760</c:v>
                </c:pt>
                <c:pt idx="2">
                  <c:v>41791</c:v>
                </c:pt>
                <c:pt idx="3">
                  <c:v>41821</c:v>
                </c:pt>
                <c:pt idx="4">
                  <c:v>41852</c:v>
                </c:pt>
                <c:pt idx="5">
                  <c:v>41883</c:v>
                </c:pt>
                <c:pt idx="6">
                  <c:v>41913</c:v>
                </c:pt>
                <c:pt idx="7">
                  <c:v>41944</c:v>
                </c:pt>
                <c:pt idx="8">
                  <c:v>41974</c:v>
                </c:pt>
                <c:pt idx="9">
                  <c:v>42005</c:v>
                </c:pt>
                <c:pt idx="10">
                  <c:v>42036</c:v>
                </c:pt>
                <c:pt idx="11">
                  <c:v>42064</c:v>
                </c:pt>
                <c:pt idx="12">
                  <c:v>42095</c:v>
                </c:pt>
                <c:pt idx="13">
                  <c:v>42125</c:v>
                </c:pt>
                <c:pt idx="14">
                  <c:v>42156</c:v>
                </c:pt>
                <c:pt idx="15">
                  <c:v>42186</c:v>
                </c:pt>
                <c:pt idx="16">
                  <c:v>42217</c:v>
                </c:pt>
              </c:numCache>
            </c:numRef>
          </c:cat>
          <c:val>
            <c:numRef>
              <c:f>wksDatabase01!$W$62:$W$78</c:f>
              <c:numCache>
                <c:formatCode>General</c:formatCode>
                <c:ptCount val="17"/>
                <c:pt idx="0">
                  <c:v>48</c:v>
                </c:pt>
                <c:pt idx="1">
                  <c:v>46</c:v>
                </c:pt>
                <c:pt idx="2">
                  <c:v>48</c:v>
                </c:pt>
                <c:pt idx="3">
                  <c:v>5</c:v>
                </c:pt>
                <c:pt idx="4">
                  <c:v>50</c:v>
                </c:pt>
                <c:pt idx="5">
                  <c:v>63</c:v>
                </c:pt>
                <c:pt idx="6">
                  <c:v>65</c:v>
                </c:pt>
                <c:pt idx="7">
                  <c:v>25</c:v>
                </c:pt>
                <c:pt idx="8">
                  <c:v>48</c:v>
                </c:pt>
                <c:pt idx="9">
                  <c:v>58</c:v>
                </c:pt>
                <c:pt idx="10">
                  <c:v>60</c:v>
                </c:pt>
                <c:pt idx="11">
                  <c:v>65</c:v>
                </c:pt>
                <c:pt idx="12">
                  <c:v>72</c:v>
                </c:pt>
                <c:pt idx="13">
                  <c:v>75</c:v>
                </c:pt>
                <c:pt idx="14">
                  <c:v>78</c:v>
                </c:pt>
                <c:pt idx="15">
                  <c:v>80</c:v>
                </c:pt>
                <c:pt idx="16">
                  <c:v>65</c:v>
                </c:pt>
              </c:numCache>
            </c:numRef>
          </c:val>
          <c:smooth val="0"/>
          <c:extLst>
            <c:ext xmlns:c16="http://schemas.microsoft.com/office/drawing/2014/chart" uri="{C3380CC4-5D6E-409C-BE32-E72D297353CC}">
              <c16:uniqueId val="{00000011-4257-4168-A792-80D9E36E9FF0}"/>
            </c:ext>
          </c:extLst>
        </c:ser>
        <c:ser>
          <c:idx val="1"/>
          <c:order val="1"/>
          <c:tx>
            <c:v>Median</c:v>
          </c:tx>
          <c:spPr>
            <a:ln w="19050">
              <a:solidFill>
                <a:srgbClr val="002060"/>
              </a:solidFill>
              <a:prstDash val="solid"/>
            </a:ln>
          </c:spPr>
          <c:marker>
            <c:symbol val="none"/>
          </c:marker>
          <c:cat>
            <c:numRef>
              <c:f>wksDatabase01!$V$62:$V$78</c:f>
              <c:numCache>
                <c:formatCode>mmm\-yy</c:formatCode>
                <c:ptCount val="17"/>
                <c:pt idx="0">
                  <c:v>41730</c:v>
                </c:pt>
                <c:pt idx="1">
                  <c:v>41760</c:v>
                </c:pt>
                <c:pt idx="2">
                  <c:v>41791</c:v>
                </c:pt>
                <c:pt idx="3">
                  <c:v>41821</c:v>
                </c:pt>
                <c:pt idx="4">
                  <c:v>41852</c:v>
                </c:pt>
                <c:pt idx="5">
                  <c:v>41883</c:v>
                </c:pt>
                <c:pt idx="6">
                  <c:v>41913</c:v>
                </c:pt>
                <c:pt idx="7">
                  <c:v>41944</c:v>
                </c:pt>
                <c:pt idx="8">
                  <c:v>41974</c:v>
                </c:pt>
                <c:pt idx="9">
                  <c:v>42005</c:v>
                </c:pt>
                <c:pt idx="10">
                  <c:v>42036</c:v>
                </c:pt>
                <c:pt idx="11">
                  <c:v>42064</c:v>
                </c:pt>
                <c:pt idx="12">
                  <c:v>42095</c:v>
                </c:pt>
                <c:pt idx="13">
                  <c:v>42125</c:v>
                </c:pt>
                <c:pt idx="14">
                  <c:v>42156</c:v>
                </c:pt>
                <c:pt idx="15">
                  <c:v>42186</c:v>
                </c:pt>
                <c:pt idx="16">
                  <c:v>42217</c:v>
                </c:pt>
              </c:numCache>
            </c:numRef>
          </c:cat>
          <c:val>
            <c:numRef>
              <c:f>wksDatabase01!$X$62:$X$78</c:f>
              <c:numCache>
                <c:formatCode>0.0</c:formatCode>
                <c:ptCount val="17"/>
                <c:pt idx="0">
                  <c:v>60</c:v>
                </c:pt>
                <c:pt idx="1">
                  <c:v>60</c:v>
                </c:pt>
                <c:pt idx="2">
                  <c:v>60</c:v>
                </c:pt>
                <c:pt idx="3">
                  <c:v>60</c:v>
                </c:pt>
                <c:pt idx="4">
                  <c:v>60</c:v>
                </c:pt>
                <c:pt idx="5">
                  <c:v>60</c:v>
                </c:pt>
                <c:pt idx="6">
                  <c:v>60</c:v>
                </c:pt>
                <c:pt idx="7">
                  <c:v>60</c:v>
                </c:pt>
                <c:pt idx="8">
                  <c:v>60</c:v>
                </c:pt>
                <c:pt idx="9">
                  <c:v>60</c:v>
                </c:pt>
                <c:pt idx="10">
                  <c:v>60</c:v>
                </c:pt>
                <c:pt idx="11">
                  <c:v>60</c:v>
                </c:pt>
                <c:pt idx="12">
                  <c:v>60</c:v>
                </c:pt>
                <c:pt idx="13">
                  <c:v>60</c:v>
                </c:pt>
                <c:pt idx="14">
                  <c:v>60</c:v>
                </c:pt>
                <c:pt idx="15">
                  <c:v>60</c:v>
                </c:pt>
                <c:pt idx="16">
                  <c:v>60</c:v>
                </c:pt>
              </c:numCache>
            </c:numRef>
          </c:val>
          <c:smooth val="0"/>
          <c:extLst>
            <c:ext xmlns:c16="http://schemas.microsoft.com/office/drawing/2014/chart" uri="{C3380CC4-5D6E-409C-BE32-E72D297353CC}">
              <c16:uniqueId val="{00000012-4257-4168-A792-80D9E36E9FF0}"/>
            </c:ext>
          </c:extLst>
        </c:ser>
        <c:dLbls>
          <c:showLegendKey val="0"/>
          <c:showVal val="0"/>
          <c:showCatName val="0"/>
          <c:showSerName val="0"/>
          <c:showPercent val="0"/>
          <c:showBubbleSize val="0"/>
        </c:dLbls>
        <c:marker val="1"/>
        <c:smooth val="0"/>
        <c:axId val="197000192"/>
        <c:axId val="193688320"/>
      </c:lineChart>
      <c:catAx>
        <c:axId val="197000192"/>
        <c:scaling>
          <c:orientation val="minMax"/>
        </c:scaling>
        <c:delete val="0"/>
        <c:axPos val="b"/>
        <c:numFmt formatCode="mmm\ yy" sourceLinked="0"/>
        <c:majorTickMark val="out"/>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mn-lt"/>
                <a:ea typeface="Arial"/>
                <a:cs typeface="Arial"/>
              </a:defRPr>
            </a:pPr>
            <a:endParaRPr lang="en-US"/>
          </a:p>
        </c:txPr>
        <c:crossAx val="193688320"/>
        <c:crosses val="autoZero"/>
        <c:auto val="0"/>
        <c:lblAlgn val="ctr"/>
        <c:lblOffset val="100"/>
        <c:tickLblSkip val="1"/>
        <c:tickMarkSkip val="1"/>
        <c:noMultiLvlLbl val="0"/>
      </c:catAx>
      <c:valAx>
        <c:axId val="193688320"/>
        <c:scaling>
          <c:orientation val="minMax"/>
          <c:max val="100"/>
          <c:min val="0"/>
        </c:scaling>
        <c:delete val="0"/>
        <c:axPos val="l"/>
        <c:numFmt formatCode="General" sourceLinked="0"/>
        <c:majorTickMark val="cross"/>
        <c:minorTickMark val="in"/>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197000192"/>
        <c:crosses val="autoZero"/>
        <c:crossBetween val="between"/>
        <c:minorUnit val="10"/>
      </c:valAx>
      <c:spPr>
        <a:noFill/>
        <a:ln w="25400">
          <a:noFill/>
        </a:ln>
      </c:spPr>
    </c:plotArea>
    <c:legend>
      <c:legendPos val="r"/>
      <c:legendEntry>
        <c:idx val="0"/>
        <c:delete val="1"/>
      </c:legendEntry>
      <c:layout>
        <c:manualLayout>
          <c:xMode val="edge"/>
          <c:yMode val="edge"/>
          <c:x val="0.78639790964845713"/>
          <c:y val="0.45783398172390682"/>
          <c:w val="0.18937329700272487"/>
          <c:h val="9.4986929763421671E-2"/>
        </c:manualLayout>
      </c:layout>
      <c:overlay val="0"/>
      <c:txPr>
        <a:bodyPr/>
        <a:lstStyle/>
        <a:p>
          <a:pPr>
            <a:defRPr sz="800"/>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5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b="1" i="0" u="none" strike="noStrike" baseline="0">
                <a:solidFill>
                  <a:srgbClr val="000000"/>
                </a:solidFill>
                <a:latin typeface="Arial"/>
                <a:ea typeface="Arial"/>
                <a:cs typeface="Arial"/>
              </a:defRPr>
            </a:pPr>
            <a:r>
              <a:rPr lang="en-US" sz="2000"/>
              <a:t>Run Chart Example</a:t>
            </a:r>
          </a:p>
        </c:rich>
      </c:tx>
      <c:layout>
        <c:manualLayout>
          <c:xMode val="edge"/>
          <c:yMode val="edge"/>
          <c:x val="0.33184036519482801"/>
          <c:y val="3.7542988629347872E-2"/>
        </c:manualLayout>
      </c:layout>
      <c:overlay val="0"/>
      <c:spPr>
        <a:noFill/>
        <a:ln w="25400">
          <a:noFill/>
        </a:ln>
      </c:spPr>
    </c:title>
    <c:autoTitleDeleted val="0"/>
    <c:plotArea>
      <c:layout>
        <c:manualLayout>
          <c:layoutTarget val="inner"/>
          <c:xMode val="edge"/>
          <c:yMode val="edge"/>
          <c:x val="8.1250165303884542E-2"/>
          <c:y val="0.13370341899874652"/>
          <c:w val="0.88750180562704573"/>
          <c:h val="0.7278863840650055"/>
        </c:manualLayout>
      </c:layout>
      <c:lineChart>
        <c:grouping val="standard"/>
        <c:varyColors val="0"/>
        <c:ser>
          <c:idx val="0"/>
          <c:order val="0"/>
          <c:tx>
            <c:v>Subgroup</c:v>
          </c:tx>
          <c:spPr>
            <a:ln w="25400">
              <a:solidFill>
                <a:srgbClr val="99CCFF"/>
              </a:solidFill>
              <a:prstDash val="solid"/>
            </a:ln>
          </c:spPr>
          <c:marker>
            <c:symbol val="circle"/>
            <c:size val="6"/>
            <c:spPr>
              <a:solidFill>
                <a:srgbClr val="003366"/>
              </a:solidFill>
              <a:ln>
                <a:solidFill>
                  <a:srgbClr val="000080"/>
                </a:solidFill>
                <a:prstDash val="solid"/>
              </a:ln>
            </c:spPr>
          </c:marker>
          <c:dLbls>
            <c:dLbl>
              <c:idx val="0"/>
              <c:delete val="1"/>
              <c:extLst>
                <c:ext xmlns:c15="http://schemas.microsoft.com/office/drawing/2012/chart" uri="{CE6537A1-D6FC-4f65-9D91-7224C49458BB}"/>
                <c:ext xmlns:c16="http://schemas.microsoft.com/office/drawing/2014/chart" uri="{C3380CC4-5D6E-409C-BE32-E72D297353CC}">
                  <c16:uniqueId val="{00000000-C027-4643-B141-FA1693A02D67}"/>
                </c:ext>
              </c:extLst>
            </c:dLbl>
            <c:dLbl>
              <c:idx val="1"/>
              <c:delete val="1"/>
              <c:extLst>
                <c:ext xmlns:c15="http://schemas.microsoft.com/office/drawing/2012/chart" uri="{CE6537A1-D6FC-4f65-9D91-7224C49458BB}"/>
                <c:ext xmlns:c16="http://schemas.microsoft.com/office/drawing/2014/chart" uri="{C3380CC4-5D6E-409C-BE32-E72D297353CC}">
                  <c16:uniqueId val="{00000001-C027-4643-B141-FA1693A02D67}"/>
                </c:ext>
              </c:extLst>
            </c:dLbl>
            <c:dLbl>
              <c:idx val="2"/>
              <c:delete val="1"/>
              <c:extLst>
                <c:ext xmlns:c15="http://schemas.microsoft.com/office/drawing/2012/chart" uri="{CE6537A1-D6FC-4f65-9D91-7224C49458BB}"/>
                <c:ext xmlns:c16="http://schemas.microsoft.com/office/drawing/2014/chart" uri="{C3380CC4-5D6E-409C-BE32-E72D297353CC}">
                  <c16:uniqueId val="{00000002-C027-4643-B141-FA1693A02D67}"/>
                </c:ext>
              </c:extLst>
            </c:dLbl>
            <c:dLbl>
              <c:idx val="3"/>
              <c:delete val="1"/>
              <c:extLst>
                <c:ext xmlns:c15="http://schemas.microsoft.com/office/drawing/2012/chart" uri="{CE6537A1-D6FC-4f65-9D91-7224C49458BB}"/>
                <c:ext xmlns:c16="http://schemas.microsoft.com/office/drawing/2014/chart" uri="{C3380CC4-5D6E-409C-BE32-E72D297353CC}">
                  <c16:uniqueId val="{00000003-C027-4643-B141-FA1693A02D67}"/>
                </c:ext>
              </c:extLst>
            </c:dLbl>
            <c:dLbl>
              <c:idx val="4"/>
              <c:delete val="1"/>
              <c:extLst>
                <c:ext xmlns:c15="http://schemas.microsoft.com/office/drawing/2012/chart" uri="{CE6537A1-D6FC-4f65-9D91-7224C49458BB}"/>
                <c:ext xmlns:c16="http://schemas.microsoft.com/office/drawing/2014/chart" uri="{C3380CC4-5D6E-409C-BE32-E72D297353CC}">
                  <c16:uniqueId val="{00000004-C027-4643-B141-FA1693A02D67}"/>
                </c:ext>
              </c:extLst>
            </c:dLbl>
            <c:dLbl>
              <c:idx val="5"/>
              <c:layout>
                <c:manualLayout>
                  <c:x val="-4.5362779841787867E-2"/>
                  <c:y val="-5.0956623982215996E-2"/>
                </c:manualLayout>
              </c:layout>
              <c:tx>
                <c:strRef>
                  <c:f>Sheet1!$C$32</c:f>
                  <c:strCache>
                    <c:ptCount val="1"/>
                    <c:pt idx="0">
                      <c:v>Event 1</c:v>
                    </c:pt>
                  </c:strCache>
                </c:strRef>
              </c:tx>
              <c:spPr>
                <a:ln>
                  <a:solidFill>
                    <a:srgbClr val="000000"/>
                  </a:solidFill>
                </a:ln>
              </c:spPr>
              <c:txPr>
                <a:bodyPr/>
                <a:lstStyle/>
                <a:p>
                  <a:pPr>
                    <a:defRPr sz="1200" b="0" i="0" strike="noStrike">
                      <a:latin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15:dlblFieldTable>
                    <c15:dlblFTEntry>
                      <c15:txfldGUID>{292DB8B0-889C-4EBA-A812-3E438521AC89}</c15:txfldGUID>
                      <c15:f>Sheet1!$C$32</c15:f>
                      <c15:dlblFieldTableCache>
                        <c:ptCount val="1"/>
                        <c:pt idx="0">
                          <c:v>Event 1</c:v>
                        </c:pt>
                      </c15:dlblFieldTableCache>
                    </c15:dlblFTEntry>
                  </c15:dlblFieldTable>
                  <c15:showDataLabelsRange val="0"/>
                </c:ext>
                <c:ext xmlns:c16="http://schemas.microsoft.com/office/drawing/2014/chart" uri="{C3380CC4-5D6E-409C-BE32-E72D297353CC}">
                  <c16:uniqueId val="{00000005-C027-4643-B141-FA1693A02D67}"/>
                </c:ext>
              </c:extLst>
            </c:dLbl>
            <c:dLbl>
              <c:idx val="6"/>
              <c:delete val="1"/>
              <c:extLst>
                <c:ext xmlns:c15="http://schemas.microsoft.com/office/drawing/2012/chart" uri="{CE6537A1-D6FC-4f65-9D91-7224C49458BB}"/>
                <c:ext xmlns:c16="http://schemas.microsoft.com/office/drawing/2014/chart" uri="{C3380CC4-5D6E-409C-BE32-E72D297353CC}">
                  <c16:uniqueId val="{00000006-C027-4643-B141-FA1693A02D67}"/>
                </c:ext>
              </c:extLst>
            </c:dLbl>
            <c:dLbl>
              <c:idx val="7"/>
              <c:layout>
                <c:manualLayout>
                  <c:x val="-4.1219285945421229E-2"/>
                  <c:y val="4.3479523963614118E-2"/>
                </c:manualLayout>
              </c:layout>
              <c:tx>
                <c:strRef>
                  <c:f>Sheet1!$C$34</c:f>
                  <c:strCache>
                    <c:ptCount val="1"/>
                    <c:pt idx="0">
                      <c:v>Event 2</c:v>
                    </c:pt>
                  </c:strCache>
                </c:strRef>
              </c:tx>
              <c:spPr>
                <a:ln>
                  <a:solidFill>
                    <a:srgbClr val="000000"/>
                  </a:solidFill>
                </a:ln>
              </c:spPr>
              <c:txPr>
                <a:bodyPr/>
                <a:lstStyle/>
                <a:p>
                  <a:pPr>
                    <a:defRPr sz="1200" b="0" i="0" strike="noStrike">
                      <a:latin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15:dlblFieldTable>
                    <c15:dlblFTEntry>
                      <c15:txfldGUID>{91399C0C-4249-41D6-A5D7-4DD49C8FD1E5}</c15:txfldGUID>
                      <c15:f>Sheet1!$C$34</c15:f>
                      <c15:dlblFieldTableCache>
                        <c:ptCount val="1"/>
                        <c:pt idx="0">
                          <c:v>Event 2</c:v>
                        </c:pt>
                      </c15:dlblFieldTableCache>
                    </c15:dlblFTEntry>
                  </c15:dlblFieldTable>
                  <c15:showDataLabelsRange val="0"/>
                </c:ext>
                <c:ext xmlns:c16="http://schemas.microsoft.com/office/drawing/2014/chart" uri="{C3380CC4-5D6E-409C-BE32-E72D297353CC}">
                  <c16:uniqueId val="{00000007-C027-4643-B141-FA1693A02D67}"/>
                </c:ext>
              </c:extLst>
            </c:dLbl>
            <c:dLbl>
              <c:idx val="8"/>
              <c:layout>
                <c:manualLayout>
                  <c:x val="-2.8721820731312025E-3"/>
                  <c:y val="3.2520619854025094E-2"/>
                </c:manualLayout>
              </c:layout>
              <c:tx>
                <c:strRef>
                  <c:f>Sheet1!$C$35</c:f>
                  <c:strCache>
                    <c:ptCount val="1"/>
                    <c:pt idx="0">
                      <c:v>Event 3 &amp;4</c:v>
                    </c:pt>
                  </c:strCache>
                </c:strRef>
              </c:tx>
              <c:spPr>
                <a:ln>
                  <a:solidFill>
                    <a:srgbClr val="000000"/>
                  </a:solidFill>
                </a:ln>
              </c:spPr>
              <c:txPr>
                <a:bodyPr/>
                <a:lstStyle/>
                <a:p>
                  <a:pPr>
                    <a:defRPr sz="1200" b="0" i="0" strike="noStrike">
                      <a:latin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15:dlblFieldTable>
                    <c15:dlblFTEntry>
                      <c15:txfldGUID>{ED3E1B95-34C1-43B6-9DE0-7B29B7213598}</c15:txfldGUID>
                      <c15:f>Sheet1!$C$35</c15:f>
                      <c15:dlblFieldTableCache>
                        <c:ptCount val="1"/>
                        <c:pt idx="0">
                          <c:v>Event 3 &amp;4</c:v>
                        </c:pt>
                      </c15:dlblFieldTableCache>
                    </c15:dlblFTEntry>
                  </c15:dlblFieldTable>
                  <c15:showDataLabelsRange val="0"/>
                </c:ext>
                <c:ext xmlns:c16="http://schemas.microsoft.com/office/drawing/2014/chart" uri="{C3380CC4-5D6E-409C-BE32-E72D297353CC}">
                  <c16:uniqueId val="{00000008-C027-4643-B141-FA1693A02D67}"/>
                </c:ext>
              </c:extLst>
            </c:dLbl>
            <c:dLbl>
              <c:idx val="9"/>
              <c:delete val="1"/>
              <c:extLst>
                <c:ext xmlns:c15="http://schemas.microsoft.com/office/drawing/2012/chart" uri="{CE6537A1-D6FC-4f65-9D91-7224C49458BB}"/>
                <c:ext xmlns:c16="http://schemas.microsoft.com/office/drawing/2014/chart" uri="{C3380CC4-5D6E-409C-BE32-E72D297353CC}">
                  <c16:uniqueId val="{00000009-C027-4643-B141-FA1693A02D67}"/>
                </c:ext>
              </c:extLst>
            </c:dLbl>
            <c:dLbl>
              <c:idx val="10"/>
              <c:layout>
                <c:manualLayout>
                  <c:x val="-5.8814675017276823E-2"/>
                  <c:y val="-5.3134023025909173E-2"/>
                </c:manualLayout>
              </c:layout>
              <c:tx>
                <c:strRef>
                  <c:f>Sheet1!$C$37</c:f>
                  <c:strCache>
                    <c:ptCount val="1"/>
                    <c:pt idx="0">
                      <c:v>Event 5</c:v>
                    </c:pt>
                  </c:strCache>
                </c:strRef>
              </c:tx>
              <c:spPr>
                <a:ln>
                  <a:solidFill>
                    <a:srgbClr val="000000"/>
                  </a:solidFill>
                </a:ln>
              </c:spPr>
              <c:txPr>
                <a:bodyPr/>
                <a:lstStyle/>
                <a:p>
                  <a:pPr>
                    <a:defRPr sz="1200" b="0" i="0" strike="noStrike">
                      <a:latin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15:dlblFieldTable>
                    <c15:dlblFTEntry>
                      <c15:txfldGUID>{4C1FA6FB-10D5-4BAA-B05C-A6A9428EDF06}</c15:txfldGUID>
                      <c15:f>Sheet1!$C$37</c15:f>
                      <c15:dlblFieldTableCache>
                        <c:ptCount val="1"/>
                        <c:pt idx="0">
                          <c:v>Event 5</c:v>
                        </c:pt>
                      </c15:dlblFieldTableCache>
                    </c15:dlblFTEntry>
                  </c15:dlblFieldTable>
                  <c15:showDataLabelsRange val="0"/>
                </c:ext>
                <c:ext xmlns:c16="http://schemas.microsoft.com/office/drawing/2014/chart" uri="{C3380CC4-5D6E-409C-BE32-E72D297353CC}">
                  <c16:uniqueId val="{0000000A-C027-4643-B141-FA1693A02D67}"/>
                </c:ext>
              </c:extLst>
            </c:dLbl>
            <c:dLbl>
              <c:idx val="11"/>
              <c:delete val="1"/>
              <c:extLst>
                <c:ext xmlns:c15="http://schemas.microsoft.com/office/drawing/2012/chart" uri="{CE6537A1-D6FC-4f65-9D91-7224C49458BB}"/>
                <c:ext xmlns:c16="http://schemas.microsoft.com/office/drawing/2014/chart" uri="{C3380CC4-5D6E-409C-BE32-E72D297353CC}">
                  <c16:uniqueId val="{0000000B-C027-4643-B141-FA1693A02D67}"/>
                </c:ext>
              </c:extLst>
            </c:dLbl>
            <c:dLbl>
              <c:idx val="12"/>
              <c:delete val="1"/>
              <c:extLst>
                <c:ext xmlns:c15="http://schemas.microsoft.com/office/drawing/2012/chart" uri="{CE6537A1-D6FC-4f65-9D91-7224C49458BB}"/>
                <c:ext xmlns:c16="http://schemas.microsoft.com/office/drawing/2014/chart" uri="{C3380CC4-5D6E-409C-BE32-E72D297353CC}">
                  <c16:uniqueId val="{0000000C-C027-4643-B141-FA1693A02D67}"/>
                </c:ext>
              </c:extLst>
            </c:dLbl>
            <c:dLbl>
              <c:idx val="13"/>
              <c:delete val="1"/>
              <c:extLst>
                <c:ext xmlns:c15="http://schemas.microsoft.com/office/drawing/2012/chart" uri="{CE6537A1-D6FC-4f65-9D91-7224C49458BB}"/>
                <c:ext xmlns:c16="http://schemas.microsoft.com/office/drawing/2014/chart" uri="{C3380CC4-5D6E-409C-BE32-E72D297353CC}">
                  <c16:uniqueId val="{0000000D-C027-4643-B141-FA1693A02D67}"/>
                </c:ext>
              </c:extLst>
            </c:dLbl>
            <c:dLbl>
              <c:idx val="14"/>
              <c:delete val="1"/>
              <c:extLst>
                <c:ext xmlns:c15="http://schemas.microsoft.com/office/drawing/2012/chart" uri="{CE6537A1-D6FC-4f65-9D91-7224C49458BB}"/>
                <c:ext xmlns:c16="http://schemas.microsoft.com/office/drawing/2014/chart" uri="{C3380CC4-5D6E-409C-BE32-E72D297353CC}">
                  <c16:uniqueId val="{0000000E-C027-4643-B141-FA1693A02D67}"/>
                </c:ext>
              </c:extLst>
            </c:dLbl>
            <c:dLbl>
              <c:idx val="15"/>
              <c:layout>
                <c:manualLayout>
                  <c:x val="-2.1346996009060516E-2"/>
                  <c:y val="-7.0319634703196396E-2"/>
                </c:manualLayout>
              </c:layout>
              <c:tx>
                <c:rich>
                  <a:bodyPr/>
                  <a:lstStyle/>
                  <a:p>
                    <a:pPr>
                      <a:defRPr sz="1200" b="0" i="0" strike="noStrike">
                        <a:latin typeface="Arial"/>
                      </a:defRPr>
                    </a:pPr>
                    <a:r>
                      <a:rPr lang="en-US" sz="1200" b="0" i="0" strike="noStrike">
                        <a:latin typeface="Arial"/>
                      </a:rPr>
                      <a:t>Implementation</a:t>
                    </a:r>
                  </a:p>
                  <a:p>
                    <a:pPr>
                      <a:defRPr sz="1200" b="0" i="0" strike="noStrike">
                        <a:latin typeface="Arial"/>
                      </a:defRPr>
                    </a:pPr>
                    <a:r>
                      <a:rPr lang="en-US" sz="1200" b="0" i="0" strike="noStrike">
                        <a:latin typeface="Arial"/>
                      </a:rPr>
                      <a:t> start</a:t>
                    </a:r>
                    <a:endParaRPr lang="en-US" sz="1000" b="0" i="0" strike="noStrike">
                      <a:latin typeface="Arial"/>
                    </a:endParaRPr>
                  </a:p>
                </c:rich>
              </c:tx>
              <c:spPr>
                <a:ln>
                  <a:solidFill>
                    <a:srgbClr val="000000"/>
                  </a:solidFill>
                </a:ln>
              </c:sp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027-4643-B141-FA1693A02D67}"/>
                </c:ext>
              </c:extLst>
            </c:dLbl>
            <c:dLbl>
              <c:idx val="16"/>
              <c:delete val="1"/>
              <c:extLst>
                <c:ext xmlns:c15="http://schemas.microsoft.com/office/drawing/2012/chart" uri="{CE6537A1-D6FC-4f65-9D91-7224C49458BB}"/>
                <c:ext xmlns:c16="http://schemas.microsoft.com/office/drawing/2014/chart" uri="{C3380CC4-5D6E-409C-BE32-E72D297353CC}">
                  <c16:uniqueId val="{00000010-C027-4643-B141-FA1693A02D67}"/>
                </c:ext>
              </c:extLst>
            </c:dLbl>
            <c:spPr>
              <a:ln>
                <a:solidFill>
                  <a:srgbClr val="000000"/>
                </a:solidFill>
              </a:ln>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wksDatabase01!$V$62:$V$78</c:f>
              <c:numCache>
                <c:formatCode>mmm\-yy</c:formatCode>
                <c:ptCount val="17"/>
                <c:pt idx="0">
                  <c:v>41730</c:v>
                </c:pt>
                <c:pt idx="1">
                  <c:v>41760</c:v>
                </c:pt>
                <c:pt idx="2">
                  <c:v>41791</c:v>
                </c:pt>
                <c:pt idx="3">
                  <c:v>41821</c:v>
                </c:pt>
                <c:pt idx="4">
                  <c:v>41852</c:v>
                </c:pt>
                <c:pt idx="5">
                  <c:v>41883</c:v>
                </c:pt>
                <c:pt idx="6">
                  <c:v>41913</c:v>
                </c:pt>
                <c:pt idx="7">
                  <c:v>41944</c:v>
                </c:pt>
                <c:pt idx="8">
                  <c:v>41974</c:v>
                </c:pt>
                <c:pt idx="9">
                  <c:v>42005</c:v>
                </c:pt>
                <c:pt idx="10">
                  <c:v>42036</c:v>
                </c:pt>
                <c:pt idx="11">
                  <c:v>42064</c:v>
                </c:pt>
                <c:pt idx="12">
                  <c:v>42095</c:v>
                </c:pt>
                <c:pt idx="13">
                  <c:v>42125</c:v>
                </c:pt>
                <c:pt idx="14">
                  <c:v>42156</c:v>
                </c:pt>
                <c:pt idx="15">
                  <c:v>42186</c:v>
                </c:pt>
                <c:pt idx="16">
                  <c:v>42217</c:v>
                </c:pt>
              </c:numCache>
            </c:numRef>
          </c:cat>
          <c:val>
            <c:numRef>
              <c:f>wksDatabase01!$W$62:$W$78</c:f>
              <c:numCache>
                <c:formatCode>General</c:formatCode>
                <c:ptCount val="17"/>
                <c:pt idx="0">
                  <c:v>48</c:v>
                </c:pt>
                <c:pt idx="1">
                  <c:v>46</c:v>
                </c:pt>
                <c:pt idx="2">
                  <c:v>48</c:v>
                </c:pt>
                <c:pt idx="3">
                  <c:v>5</c:v>
                </c:pt>
                <c:pt idx="4">
                  <c:v>50</c:v>
                </c:pt>
                <c:pt idx="5">
                  <c:v>63</c:v>
                </c:pt>
                <c:pt idx="6">
                  <c:v>65</c:v>
                </c:pt>
                <c:pt idx="7">
                  <c:v>25</c:v>
                </c:pt>
                <c:pt idx="8">
                  <c:v>48</c:v>
                </c:pt>
                <c:pt idx="9">
                  <c:v>58</c:v>
                </c:pt>
                <c:pt idx="10">
                  <c:v>60</c:v>
                </c:pt>
                <c:pt idx="11">
                  <c:v>65</c:v>
                </c:pt>
                <c:pt idx="12">
                  <c:v>72</c:v>
                </c:pt>
                <c:pt idx="13">
                  <c:v>75</c:v>
                </c:pt>
                <c:pt idx="14">
                  <c:v>78</c:v>
                </c:pt>
                <c:pt idx="15">
                  <c:v>80</c:v>
                </c:pt>
                <c:pt idx="16">
                  <c:v>65</c:v>
                </c:pt>
              </c:numCache>
            </c:numRef>
          </c:val>
          <c:smooth val="0"/>
          <c:extLst>
            <c:ext xmlns:c16="http://schemas.microsoft.com/office/drawing/2014/chart" uri="{C3380CC4-5D6E-409C-BE32-E72D297353CC}">
              <c16:uniqueId val="{00000011-C027-4643-B141-FA1693A02D67}"/>
            </c:ext>
          </c:extLst>
        </c:ser>
        <c:ser>
          <c:idx val="1"/>
          <c:order val="1"/>
          <c:tx>
            <c:v>Median</c:v>
          </c:tx>
          <c:spPr>
            <a:ln w="19050">
              <a:solidFill>
                <a:srgbClr val="002060"/>
              </a:solidFill>
              <a:prstDash val="solid"/>
            </a:ln>
          </c:spPr>
          <c:marker>
            <c:symbol val="none"/>
          </c:marker>
          <c:cat>
            <c:numRef>
              <c:f>wksDatabase01!$V$62:$V$78</c:f>
              <c:numCache>
                <c:formatCode>mmm\-yy</c:formatCode>
                <c:ptCount val="17"/>
                <c:pt idx="0">
                  <c:v>41730</c:v>
                </c:pt>
                <c:pt idx="1">
                  <c:v>41760</c:v>
                </c:pt>
                <c:pt idx="2">
                  <c:v>41791</c:v>
                </c:pt>
                <c:pt idx="3">
                  <c:v>41821</c:v>
                </c:pt>
                <c:pt idx="4">
                  <c:v>41852</c:v>
                </c:pt>
                <c:pt idx="5">
                  <c:v>41883</c:v>
                </c:pt>
                <c:pt idx="6">
                  <c:v>41913</c:v>
                </c:pt>
                <c:pt idx="7">
                  <c:v>41944</c:v>
                </c:pt>
                <c:pt idx="8">
                  <c:v>41974</c:v>
                </c:pt>
                <c:pt idx="9">
                  <c:v>42005</c:v>
                </c:pt>
                <c:pt idx="10">
                  <c:v>42036</c:v>
                </c:pt>
                <c:pt idx="11">
                  <c:v>42064</c:v>
                </c:pt>
                <c:pt idx="12">
                  <c:v>42095</c:v>
                </c:pt>
                <c:pt idx="13">
                  <c:v>42125</c:v>
                </c:pt>
                <c:pt idx="14">
                  <c:v>42156</c:v>
                </c:pt>
                <c:pt idx="15">
                  <c:v>42186</c:v>
                </c:pt>
                <c:pt idx="16">
                  <c:v>42217</c:v>
                </c:pt>
              </c:numCache>
            </c:numRef>
          </c:cat>
          <c:val>
            <c:numRef>
              <c:f>wksDatabase01!$X$62:$X$78</c:f>
              <c:numCache>
                <c:formatCode>0.0</c:formatCode>
                <c:ptCount val="17"/>
                <c:pt idx="0">
                  <c:v>60</c:v>
                </c:pt>
                <c:pt idx="1">
                  <c:v>60</c:v>
                </c:pt>
                <c:pt idx="2">
                  <c:v>60</c:v>
                </c:pt>
                <c:pt idx="3">
                  <c:v>60</c:v>
                </c:pt>
                <c:pt idx="4">
                  <c:v>60</c:v>
                </c:pt>
                <c:pt idx="5">
                  <c:v>60</c:v>
                </c:pt>
                <c:pt idx="6">
                  <c:v>60</c:v>
                </c:pt>
                <c:pt idx="7">
                  <c:v>60</c:v>
                </c:pt>
                <c:pt idx="8">
                  <c:v>60</c:v>
                </c:pt>
                <c:pt idx="9">
                  <c:v>60</c:v>
                </c:pt>
                <c:pt idx="10">
                  <c:v>60</c:v>
                </c:pt>
                <c:pt idx="11">
                  <c:v>60</c:v>
                </c:pt>
                <c:pt idx="12">
                  <c:v>60</c:v>
                </c:pt>
                <c:pt idx="13">
                  <c:v>60</c:v>
                </c:pt>
                <c:pt idx="14">
                  <c:v>60</c:v>
                </c:pt>
                <c:pt idx="15">
                  <c:v>60</c:v>
                </c:pt>
                <c:pt idx="16">
                  <c:v>60</c:v>
                </c:pt>
              </c:numCache>
            </c:numRef>
          </c:val>
          <c:smooth val="0"/>
          <c:extLst>
            <c:ext xmlns:c16="http://schemas.microsoft.com/office/drawing/2014/chart" uri="{C3380CC4-5D6E-409C-BE32-E72D297353CC}">
              <c16:uniqueId val="{00000012-C027-4643-B141-FA1693A02D67}"/>
            </c:ext>
          </c:extLst>
        </c:ser>
        <c:dLbls>
          <c:showLegendKey val="0"/>
          <c:showVal val="0"/>
          <c:showCatName val="0"/>
          <c:showSerName val="0"/>
          <c:showPercent val="0"/>
          <c:showBubbleSize val="0"/>
        </c:dLbls>
        <c:marker val="1"/>
        <c:smooth val="0"/>
        <c:axId val="209581952"/>
        <c:axId val="209583488"/>
      </c:lineChart>
      <c:catAx>
        <c:axId val="209581952"/>
        <c:scaling>
          <c:orientation val="minMax"/>
        </c:scaling>
        <c:delete val="0"/>
        <c:axPos val="b"/>
        <c:numFmt formatCode="mmm\ yy" sourceLinked="0"/>
        <c:majorTickMark val="out"/>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mn-lt"/>
                <a:ea typeface="Arial"/>
                <a:cs typeface="Arial"/>
              </a:defRPr>
            </a:pPr>
            <a:endParaRPr lang="en-US"/>
          </a:p>
        </c:txPr>
        <c:crossAx val="209583488"/>
        <c:crosses val="autoZero"/>
        <c:auto val="0"/>
        <c:lblAlgn val="ctr"/>
        <c:lblOffset val="100"/>
        <c:tickLblSkip val="1"/>
        <c:tickMarkSkip val="1"/>
        <c:noMultiLvlLbl val="0"/>
      </c:catAx>
      <c:valAx>
        <c:axId val="209583488"/>
        <c:scaling>
          <c:orientation val="minMax"/>
          <c:max val="100"/>
          <c:min val="0"/>
        </c:scaling>
        <c:delete val="0"/>
        <c:axPos val="l"/>
        <c:numFmt formatCode="General" sourceLinked="0"/>
        <c:majorTickMark val="cross"/>
        <c:minorTickMark val="in"/>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209581952"/>
        <c:crosses val="autoZero"/>
        <c:crossBetween val="between"/>
        <c:minorUnit val="10"/>
      </c:valAx>
      <c:spPr>
        <a:noFill/>
        <a:ln w="25400">
          <a:noFill/>
        </a:ln>
      </c:spPr>
    </c:plotArea>
    <c:legend>
      <c:legendPos val="r"/>
      <c:legendEntry>
        <c:idx val="0"/>
        <c:delete val="1"/>
      </c:legendEntry>
      <c:layout>
        <c:manualLayout>
          <c:xMode val="edge"/>
          <c:yMode val="edge"/>
          <c:x val="0.78639790964845713"/>
          <c:y val="0.45783398172390682"/>
          <c:w val="0.18937329700272487"/>
          <c:h val="9.4986929763421671E-2"/>
        </c:manualLayout>
      </c:layout>
      <c:overlay val="0"/>
      <c:txPr>
        <a:bodyPr/>
        <a:lstStyle/>
        <a:p>
          <a:pPr>
            <a:defRPr sz="800"/>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5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b="1" i="0" u="none" strike="noStrike" baseline="0">
                <a:solidFill>
                  <a:srgbClr val="000000"/>
                </a:solidFill>
                <a:latin typeface="Arial"/>
                <a:ea typeface="Arial"/>
                <a:cs typeface="Arial"/>
              </a:defRPr>
            </a:pPr>
            <a:r>
              <a:rPr lang="en-US" sz="2000"/>
              <a:t>Run Chart Example</a:t>
            </a:r>
          </a:p>
        </c:rich>
      </c:tx>
      <c:layout>
        <c:manualLayout>
          <c:xMode val="edge"/>
          <c:yMode val="edge"/>
          <c:x val="0.33184036519482801"/>
          <c:y val="3.7542988629347872E-2"/>
        </c:manualLayout>
      </c:layout>
      <c:overlay val="0"/>
      <c:spPr>
        <a:noFill/>
        <a:ln w="25400">
          <a:noFill/>
        </a:ln>
      </c:spPr>
    </c:title>
    <c:autoTitleDeleted val="0"/>
    <c:plotArea>
      <c:layout>
        <c:manualLayout>
          <c:layoutTarget val="inner"/>
          <c:xMode val="edge"/>
          <c:yMode val="edge"/>
          <c:x val="8.1250165303884542E-2"/>
          <c:y val="0.13370341899874652"/>
          <c:w val="0.88750180562704573"/>
          <c:h val="0.7278863840650055"/>
        </c:manualLayout>
      </c:layout>
      <c:lineChart>
        <c:grouping val="standard"/>
        <c:varyColors val="0"/>
        <c:ser>
          <c:idx val="0"/>
          <c:order val="0"/>
          <c:tx>
            <c:v>Subgroup</c:v>
          </c:tx>
          <c:spPr>
            <a:ln w="25400">
              <a:solidFill>
                <a:srgbClr val="99CCFF"/>
              </a:solidFill>
              <a:prstDash val="solid"/>
            </a:ln>
          </c:spPr>
          <c:marker>
            <c:symbol val="circle"/>
            <c:size val="6"/>
            <c:spPr>
              <a:solidFill>
                <a:srgbClr val="003366"/>
              </a:solidFill>
              <a:ln>
                <a:solidFill>
                  <a:srgbClr val="000080"/>
                </a:solidFill>
                <a:prstDash val="solid"/>
              </a:ln>
            </c:spPr>
          </c:marker>
          <c:dLbls>
            <c:dLbl>
              <c:idx val="0"/>
              <c:delete val="1"/>
              <c:extLst>
                <c:ext xmlns:c15="http://schemas.microsoft.com/office/drawing/2012/chart" uri="{CE6537A1-D6FC-4f65-9D91-7224C49458BB}"/>
                <c:ext xmlns:c16="http://schemas.microsoft.com/office/drawing/2014/chart" uri="{C3380CC4-5D6E-409C-BE32-E72D297353CC}">
                  <c16:uniqueId val="{00000000-4B29-436F-9210-640090B0A53A}"/>
                </c:ext>
              </c:extLst>
            </c:dLbl>
            <c:dLbl>
              <c:idx val="1"/>
              <c:delete val="1"/>
              <c:extLst>
                <c:ext xmlns:c15="http://schemas.microsoft.com/office/drawing/2012/chart" uri="{CE6537A1-D6FC-4f65-9D91-7224C49458BB}"/>
                <c:ext xmlns:c16="http://schemas.microsoft.com/office/drawing/2014/chart" uri="{C3380CC4-5D6E-409C-BE32-E72D297353CC}">
                  <c16:uniqueId val="{00000001-4B29-436F-9210-640090B0A53A}"/>
                </c:ext>
              </c:extLst>
            </c:dLbl>
            <c:dLbl>
              <c:idx val="2"/>
              <c:delete val="1"/>
              <c:extLst>
                <c:ext xmlns:c15="http://schemas.microsoft.com/office/drawing/2012/chart" uri="{CE6537A1-D6FC-4f65-9D91-7224C49458BB}"/>
                <c:ext xmlns:c16="http://schemas.microsoft.com/office/drawing/2014/chart" uri="{C3380CC4-5D6E-409C-BE32-E72D297353CC}">
                  <c16:uniqueId val="{00000002-4B29-436F-9210-640090B0A53A}"/>
                </c:ext>
              </c:extLst>
            </c:dLbl>
            <c:dLbl>
              <c:idx val="3"/>
              <c:delete val="1"/>
              <c:extLst>
                <c:ext xmlns:c15="http://schemas.microsoft.com/office/drawing/2012/chart" uri="{CE6537A1-D6FC-4f65-9D91-7224C49458BB}"/>
                <c:ext xmlns:c16="http://schemas.microsoft.com/office/drawing/2014/chart" uri="{C3380CC4-5D6E-409C-BE32-E72D297353CC}">
                  <c16:uniqueId val="{00000003-4B29-436F-9210-640090B0A53A}"/>
                </c:ext>
              </c:extLst>
            </c:dLbl>
            <c:dLbl>
              <c:idx val="4"/>
              <c:delete val="1"/>
              <c:extLst>
                <c:ext xmlns:c15="http://schemas.microsoft.com/office/drawing/2012/chart" uri="{CE6537A1-D6FC-4f65-9D91-7224C49458BB}"/>
                <c:ext xmlns:c16="http://schemas.microsoft.com/office/drawing/2014/chart" uri="{C3380CC4-5D6E-409C-BE32-E72D297353CC}">
                  <c16:uniqueId val="{00000004-4B29-436F-9210-640090B0A53A}"/>
                </c:ext>
              </c:extLst>
            </c:dLbl>
            <c:dLbl>
              <c:idx val="5"/>
              <c:layout>
                <c:manualLayout>
                  <c:x val="-8.8707775407252359E-2"/>
                  <c:y val="-6.1843619200681967E-2"/>
                </c:manualLayout>
              </c:layout>
              <c:tx>
                <c:strRef>
                  <c:f>Sheet1!$C$32</c:f>
                  <c:strCache>
                    <c:ptCount val="1"/>
                    <c:pt idx="0">
                      <c:v>Event 1</c:v>
                    </c:pt>
                  </c:strCache>
                </c:strRef>
              </c:tx>
              <c:spPr>
                <a:ln>
                  <a:solidFill>
                    <a:srgbClr val="000000"/>
                  </a:solidFill>
                </a:ln>
              </c:spPr>
              <c:txPr>
                <a:bodyPr/>
                <a:lstStyle/>
                <a:p>
                  <a:pPr>
                    <a:defRPr sz="1200" b="0" i="0" strike="noStrike">
                      <a:latin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15:dlblFieldTable>
                    <c15:dlblFTEntry>
                      <c15:txfldGUID>{892A6F99-86CD-4949-BDD1-85C6D2617725}</c15:txfldGUID>
                      <c15:f>Sheet1!$C$32</c15:f>
                      <c15:dlblFieldTableCache>
                        <c:ptCount val="1"/>
                        <c:pt idx="0">
                          <c:v>Event 1</c:v>
                        </c:pt>
                      </c15:dlblFieldTableCache>
                    </c15:dlblFTEntry>
                  </c15:dlblFieldTable>
                  <c15:showDataLabelsRange val="0"/>
                </c:ext>
                <c:ext xmlns:c16="http://schemas.microsoft.com/office/drawing/2014/chart" uri="{C3380CC4-5D6E-409C-BE32-E72D297353CC}">
                  <c16:uniqueId val="{00000005-4B29-436F-9210-640090B0A53A}"/>
                </c:ext>
              </c:extLst>
            </c:dLbl>
            <c:dLbl>
              <c:idx val="6"/>
              <c:delete val="1"/>
              <c:extLst>
                <c:ext xmlns:c15="http://schemas.microsoft.com/office/drawing/2012/chart" uri="{CE6537A1-D6FC-4f65-9D91-7224C49458BB}"/>
                <c:ext xmlns:c16="http://schemas.microsoft.com/office/drawing/2014/chart" uri="{C3380CC4-5D6E-409C-BE32-E72D297353CC}">
                  <c16:uniqueId val="{00000006-4B29-436F-9210-640090B0A53A}"/>
                </c:ext>
              </c:extLst>
            </c:dLbl>
            <c:dLbl>
              <c:idx val="7"/>
              <c:layout>
                <c:manualLayout>
                  <c:x val="-4.1219285945421229E-2"/>
                  <c:y val="4.3479523963614118E-2"/>
                </c:manualLayout>
              </c:layout>
              <c:tx>
                <c:strRef>
                  <c:f>Sheet1!$C$34</c:f>
                  <c:strCache>
                    <c:ptCount val="1"/>
                    <c:pt idx="0">
                      <c:v>Event 2</c:v>
                    </c:pt>
                  </c:strCache>
                </c:strRef>
              </c:tx>
              <c:spPr>
                <a:ln>
                  <a:solidFill>
                    <a:srgbClr val="000000"/>
                  </a:solidFill>
                </a:ln>
              </c:spPr>
              <c:txPr>
                <a:bodyPr/>
                <a:lstStyle/>
                <a:p>
                  <a:pPr>
                    <a:defRPr sz="1200" b="0" i="0" strike="noStrike">
                      <a:latin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15:dlblFieldTable>
                    <c15:dlblFTEntry>
                      <c15:txfldGUID>{C6024B96-AF64-4F5B-B118-DA4FEA6DFC62}</c15:txfldGUID>
                      <c15:f>Sheet1!$C$34</c15:f>
                      <c15:dlblFieldTableCache>
                        <c:ptCount val="1"/>
                        <c:pt idx="0">
                          <c:v>Event 2</c:v>
                        </c:pt>
                      </c15:dlblFieldTableCache>
                    </c15:dlblFTEntry>
                  </c15:dlblFieldTable>
                  <c15:showDataLabelsRange val="0"/>
                </c:ext>
                <c:ext xmlns:c16="http://schemas.microsoft.com/office/drawing/2014/chart" uri="{C3380CC4-5D6E-409C-BE32-E72D297353CC}">
                  <c16:uniqueId val="{00000007-4B29-436F-9210-640090B0A53A}"/>
                </c:ext>
              </c:extLst>
            </c:dLbl>
            <c:dLbl>
              <c:idx val="8"/>
              <c:layout>
                <c:manualLayout>
                  <c:x val="-2.8721820731312025E-3"/>
                  <c:y val="3.2520619854025094E-2"/>
                </c:manualLayout>
              </c:layout>
              <c:tx>
                <c:strRef>
                  <c:f>Sheet1!$C$35</c:f>
                  <c:strCache>
                    <c:ptCount val="1"/>
                    <c:pt idx="0">
                      <c:v>Event 3 &amp;4</c:v>
                    </c:pt>
                  </c:strCache>
                </c:strRef>
              </c:tx>
              <c:spPr>
                <a:ln>
                  <a:solidFill>
                    <a:srgbClr val="000000"/>
                  </a:solidFill>
                </a:ln>
              </c:spPr>
              <c:txPr>
                <a:bodyPr/>
                <a:lstStyle/>
                <a:p>
                  <a:pPr>
                    <a:defRPr sz="1200" b="0" i="0" strike="noStrike">
                      <a:latin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15:dlblFieldTable>
                    <c15:dlblFTEntry>
                      <c15:txfldGUID>{F6790DEF-FDE8-4677-B19C-89139BFD398F}</c15:txfldGUID>
                      <c15:f>Sheet1!$C$35</c15:f>
                      <c15:dlblFieldTableCache>
                        <c:ptCount val="1"/>
                        <c:pt idx="0">
                          <c:v>Event 3 &amp;4</c:v>
                        </c:pt>
                      </c15:dlblFieldTableCache>
                    </c15:dlblFTEntry>
                  </c15:dlblFieldTable>
                  <c15:showDataLabelsRange val="0"/>
                </c:ext>
                <c:ext xmlns:c16="http://schemas.microsoft.com/office/drawing/2014/chart" uri="{C3380CC4-5D6E-409C-BE32-E72D297353CC}">
                  <c16:uniqueId val="{00000008-4B29-436F-9210-640090B0A53A}"/>
                </c:ext>
              </c:extLst>
            </c:dLbl>
            <c:dLbl>
              <c:idx val="9"/>
              <c:delete val="1"/>
              <c:extLst>
                <c:ext xmlns:c15="http://schemas.microsoft.com/office/drawing/2012/chart" uri="{CE6537A1-D6FC-4f65-9D91-7224C49458BB}"/>
                <c:ext xmlns:c16="http://schemas.microsoft.com/office/drawing/2014/chart" uri="{C3380CC4-5D6E-409C-BE32-E72D297353CC}">
                  <c16:uniqueId val="{00000009-4B29-436F-9210-640090B0A53A}"/>
                </c:ext>
              </c:extLst>
            </c:dLbl>
            <c:dLbl>
              <c:idx val="10"/>
              <c:layout>
                <c:manualLayout>
                  <c:x val="-5.8814675017276823E-2"/>
                  <c:y val="-5.3134023025909173E-2"/>
                </c:manualLayout>
              </c:layout>
              <c:tx>
                <c:strRef>
                  <c:f>Sheet1!$C$37</c:f>
                  <c:strCache>
                    <c:ptCount val="1"/>
                    <c:pt idx="0">
                      <c:v>Event 5</c:v>
                    </c:pt>
                  </c:strCache>
                </c:strRef>
              </c:tx>
              <c:spPr>
                <a:ln>
                  <a:solidFill>
                    <a:srgbClr val="000000"/>
                  </a:solidFill>
                </a:ln>
              </c:spPr>
              <c:txPr>
                <a:bodyPr/>
                <a:lstStyle/>
                <a:p>
                  <a:pPr>
                    <a:defRPr sz="1200" b="0" i="0" strike="noStrike">
                      <a:latin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15:dlblFieldTable>
                    <c15:dlblFTEntry>
                      <c15:txfldGUID>{88821591-9358-4C4B-BCE0-FC809E203F9F}</c15:txfldGUID>
                      <c15:f>Sheet1!$C$37</c15:f>
                      <c15:dlblFieldTableCache>
                        <c:ptCount val="1"/>
                        <c:pt idx="0">
                          <c:v>Event 5</c:v>
                        </c:pt>
                      </c15:dlblFieldTableCache>
                    </c15:dlblFTEntry>
                  </c15:dlblFieldTable>
                  <c15:showDataLabelsRange val="0"/>
                </c:ext>
                <c:ext xmlns:c16="http://schemas.microsoft.com/office/drawing/2014/chart" uri="{C3380CC4-5D6E-409C-BE32-E72D297353CC}">
                  <c16:uniqueId val="{0000000A-4B29-436F-9210-640090B0A53A}"/>
                </c:ext>
              </c:extLst>
            </c:dLbl>
            <c:dLbl>
              <c:idx val="11"/>
              <c:delete val="1"/>
              <c:extLst>
                <c:ext xmlns:c15="http://schemas.microsoft.com/office/drawing/2012/chart" uri="{CE6537A1-D6FC-4f65-9D91-7224C49458BB}"/>
                <c:ext xmlns:c16="http://schemas.microsoft.com/office/drawing/2014/chart" uri="{C3380CC4-5D6E-409C-BE32-E72D297353CC}">
                  <c16:uniqueId val="{0000000B-4B29-436F-9210-640090B0A53A}"/>
                </c:ext>
              </c:extLst>
            </c:dLbl>
            <c:dLbl>
              <c:idx val="12"/>
              <c:delete val="1"/>
              <c:extLst>
                <c:ext xmlns:c15="http://schemas.microsoft.com/office/drawing/2012/chart" uri="{CE6537A1-D6FC-4f65-9D91-7224C49458BB}"/>
                <c:ext xmlns:c16="http://schemas.microsoft.com/office/drawing/2014/chart" uri="{C3380CC4-5D6E-409C-BE32-E72D297353CC}">
                  <c16:uniqueId val="{0000000C-4B29-436F-9210-640090B0A53A}"/>
                </c:ext>
              </c:extLst>
            </c:dLbl>
            <c:dLbl>
              <c:idx val="13"/>
              <c:delete val="1"/>
              <c:extLst>
                <c:ext xmlns:c15="http://schemas.microsoft.com/office/drawing/2012/chart" uri="{CE6537A1-D6FC-4f65-9D91-7224C49458BB}"/>
                <c:ext xmlns:c16="http://schemas.microsoft.com/office/drawing/2014/chart" uri="{C3380CC4-5D6E-409C-BE32-E72D297353CC}">
                  <c16:uniqueId val="{0000000D-4B29-436F-9210-640090B0A53A}"/>
                </c:ext>
              </c:extLst>
            </c:dLbl>
            <c:dLbl>
              <c:idx val="14"/>
              <c:delete val="1"/>
              <c:extLst>
                <c:ext xmlns:c15="http://schemas.microsoft.com/office/drawing/2012/chart" uri="{CE6537A1-D6FC-4f65-9D91-7224C49458BB}"/>
                <c:ext xmlns:c16="http://schemas.microsoft.com/office/drawing/2014/chart" uri="{C3380CC4-5D6E-409C-BE32-E72D297353CC}">
                  <c16:uniqueId val="{0000000E-4B29-436F-9210-640090B0A53A}"/>
                </c:ext>
              </c:extLst>
            </c:dLbl>
            <c:dLbl>
              <c:idx val="15"/>
              <c:layout>
                <c:manualLayout>
                  <c:x val="-2.1346996009060516E-2"/>
                  <c:y val="-7.0319634703196396E-2"/>
                </c:manualLayout>
              </c:layout>
              <c:tx>
                <c:rich>
                  <a:bodyPr/>
                  <a:lstStyle/>
                  <a:p>
                    <a:pPr>
                      <a:defRPr sz="1200" b="0" i="0" strike="noStrike">
                        <a:latin typeface="Arial"/>
                      </a:defRPr>
                    </a:pPr>
                    <a:r>
                      <a:rPr lang="en-US" sz="1200" b="0" i="0" strike="noStrike">
                        <a:latin typeface="Arial"/>
                      </a:rPr>
                      <a:t>Implementation</a:t>
                    </a:r>
                  </a:p>
                  <a:p>
                    <a:pPr>
                      <a:defRPr sz="1200" b="0" i="0" strike="noStrike">
                        <a:latin typeface="Arial"/>
                      </a:defRPr>
                    </a:pPr>
                    <a:r>
                      <a:rPr lang="en-US" sz="1200" b="0" i="0" strike="noStrike">
                        <a:latin typeface="Arial"/>
                      </a:rPr>
                      <a:t> start</a:t>
                    </a:r>
                    <a:endParaRPr lang="en-US" sz="1000" b="0" i="0" strike="noStrike">
                      <a:latin typeface="Arial"/>
                    </a:endParaRPr>
                  </a:p>
                </c:rich>
              </c:tx>
              <c:spPr>
                <a:ln>
                  <a:solidFill>
                    <a:srgbClr val="000000"/>
                  </a:solidFill>
                </a:ln>
              </c:sp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B29-436F-9210-640090B0A53A}"/>
                </c:ext>
              </c:extLst>
            </c:dLbl>
            <c:dLbl>
              <c:idx val="16"/>
              <c:delete val="1"/>
              <c:extLst>
                <c:ext xmlns:c15="http://schemas.microsoft.com/office/drawing/2012/chart" uri="{CE6537A1-D6FC-4f65-9D91-7224C49458BB}"/>
                <c:ext xmlns:c16="http://schemas.microsoft.com/office/drawing/2014/chart" uri="{C3380CC4-5D6E-409C-BE32-E72D297353CC}">
                  <c16:uniqueId val="{00000010-4B29-436F-9210-640090B0A53A}"/>
                </c:ext>
              </c:extLst>
            </c:dLbl>
            <c:spPr>
              <a:ln>
                <a:solidFill>
                  <a:srgbClr val="000000"/>
                </a:solidFill>
              </a:ln>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wksDatabase01!$V$62:$V$78</c:f>
              <c:numCache>
                <c:formatCode>mmm\-yy</c:formatCode>
                <c:ptCount val="17"/>
                <c:pt idx="0">
                  <c:v>41730</c:v>
                </c:pt>
                <c:pt idx="1">
                  <c:v>41760</c:v>
                </c:pt>
                <c:pt idx="2">
                  <c:v>41791</c:v>
                </c:pt>
                <c:pt idx="3">
                  <c:v>41821</c:v>
                </c:pt>
                <c:pt idx="4">
                  <c:v>41852</c:v>
                </c:pt>
                <c:pt idx="5">
                  <c:v>41883</c:v>
                </c:pt>
                <c:pt idx="6">
                  <c:v>41913</c:v>
                </c:pt>
                <c:pt idx="7">
                  <c:v>41944</c:v>
                </c:pt>
                <c:pt idx="8">
                  <c:v>41974</c:v>
                </c:pt>
                <c:pt idx="9">
                  <c:v>42005</c:v>
                </c:pt>
                <c:pt idx="10">
                  <c:v>42036</c:v>
                </c:pt>
                <c:pt idx="11">
                  <c:v>42064</c:v>
                </c:pt>
                <c:pt idx="12">
                  <c:v>42095</c:v>
                </c:pt>
                <c:pt idx="13">
                  <c:v>42125</c:v>
                </c:pt>
                <c:pt idx="14">
                  <c:v>42156</c:v>
                </c:pt>
                <c:pt idx="15">
                  <c:v>42186</c:v>
                </c:pt>
                <c:pt idx="16">
                  <c:v>42217</c:v>
                </c:pt>
              </c:numCache>
            </c:numRef>
          </c:cat>
          <c:val>
            <c:numRef>
              <c:f>wksDatabase01!$W$62:$W$78</c:f>
              <c:numCache>
                <c:formatCode>General</c:formatCode>
                <c:ptCount val="17"/>
                <c:pt idx="0">
                  <c:v>48</c:v>
                </c:pt>
                <c:pt idx="1">
                  <c:v>46</c:v>
                </c:pt>
                <c:pt idx="2">
                  <c:v>48</c:v>
                </c:pt>
                <c:pt idx="3">
                  <c:v>5</c:v>
                </c:pt>
                <c:pt idx="4">
                  <c:v>50</c:v>
                </c:pt>
                <c:pt idx="5">
                  <c:v>63</c:v>
                </c:pt>
                <c:pt idx="6">
                  <c:v>65</c:v>
                </c:pt>
                <c:pt idx="7">
                  <c:v>25</c:v>
                </c:pt>
                <c:pt idx="8">
                  <c:v>48</c:v>
                </c:pt>
                <c:pt idx="9">
                  <c:v>58</c:v>
                </c:pt>
                <c:pt idx="10">
                  <c:v>60</c:v>
                </c:pt>
                <c:pt idx="11">
                  <c:v>65</c:v>
                </c:pt>
                <c:pt idx="12">
                  <c:v>72</c:v>
                </c:pt>
                <c:pt idx="13">
                  <c:v>75</c:v>
                </c:pt>
                <c:pt idx="14">
                  <c:v>78</c:v>
                </c:pt>
                <c:pt idx="15">
                  <c:v>80</c:v>
                </c:pt>
                <c:pt idx="16">
                  <c:v>65</c:v>
                </c:pt>
              </c:numCache>
            </c:numRef>
          </c:val>
          <c:smooth val="0"/>
          <c:extLst>
            <c:ext xmlns:c16="http://schemas.microsoft.com/office/drawing/2014/chart" uri="{C3380CC4-5D6E-409C-BE32-E72D297353CC}">
              <c16:uniqueId val="{00000011-4B29-436F-9210-640090B0A53A}"/>
            </c:ext>
          </c:extLst>
        </c:ser>
        <c:ser>
          <c:idx val="1"/>
          <c:order val="1"/>
          <c:tx>
            <c:v>Median</c:v>
          </c:tx>
          <c:spPr>
            <a:ln w="19050">
              <a:solidFill>
                <a:srgbClr val="002060"/>
              </a:solidFill>
              <a:prstDash val="solid"/>
            </a:ln>
          </c:spPr>
          <c:marker>
            <c:symbol val="none"/>
          </c:marker>
          <c:cat>
            <c:numRef>
              <c:f>wksDatabase01!$V$62:$V$78</c:f>
              <c:numCache>
                <c:formatCode>mmm\-yy</c:formatCode>
                <c:ptCount val="17"/>
                <c:pt idx="0">
                  <c:v>41730</c:v>
                </c:pt>
                <c:pt idx="1">
                  <c:v>41760</c:v>
                </c:pt>
                <c:pt idx="2">
                  <c:v>41791</c:v>
                </c:pt>
                <c:pt idx="3">
                  <c:v>41821</c:v>
                </c:pt>
                <c:pt idx="4">
                  <c:v>41852</c:v>
                </c:pt>
                <c:pt idx="5">
                  <c:v>41883</c:v>
                </c:pt>
                <c:pt idx="6">
                  <c:v>41913</c:v>
                </c:pt>
                <c:pt idx="7">
                  <c:v>41944</c:v>
                </c:pt>
                <c:pt idx="8">
                  <c:v>41974</c:v>
                </c:pt>
                <c:pt idx="9">
                  <c:v>42005</c:v>
                </c:pt>
                <c:pt idx="10">
                  <c:v>42036</c:v>
                </c:pt>
                <c:pt idx="11">
                  <c:v>42064</c:v>
                </c:pt>
                <c:pt idx="12">
                  <c:v>42095</c:v>
                </c:pt>
                <c:pt idx="13">
                  <c:v>42125</c:v>
                </c:pt>
                <c:pt idx="14">
                  <c:v>42156</c:v>
                </c:pt>
                <c:pt idx="15">
                  <c:v>42186</c:v>
                </c:pt>
                <c:pt idx="16">
                  <c:v>42217</c:v>
                </c:pt>
              </c:numCache>
            </c:numRef>
          </c:cat>
          <c:val>
            <c:numRef>
              <c:f>wksDatabase01!$X$62:$X$78</c:f>
              <c:numCache>
                <c:formatCode>0.0</c:formatCode>
                <c:ptCount val="17"/>
                <c:pt idx="0">
                  <c:v>60</c:v>
                </c:pt>
                <c:pt idx="1">
                  <c:v>60</c:v>
                </c:pt>
                <c:pt idx="2">
                  <c:v>60</c:v>
                </c:pt>
                <c:pt idx="3">
                  <c:v>60</c:v>
                </c:pt>
                <c:pt idx="4">
                  <c:v>60</c:v>
                </c:pt>
                <c:pt idx="5">
                  <c:v>60</c:v>
                </c:pt>
                <c:pt idx="6">
                  <c:v>60</c:v>
                </c:pt>
                <c:pt idx="7">
                  <c:v>60</c:v>
                </c:pt>
                <c:pt idx="8">
                  <c:v>60</c:v>
                </c:pt>
                <c:pt idx="9">
                  <c:v>60</c:v>
                </c:pt>
                <c:pt idx="10">
                  <c:v>60</c:v>
                </c:pt>
                <c:pt idx="11">
                  <c:v>60</c:v>
                </c:pt>
                <c:pt idx="12">
                  <c:v>60</c:v>
                </c:pt>
                <c:pt idx="13">
                  <c:v>60</c:v>
                </c:pt>
                <c:pt idx="14">
                  <c:v>60</c:v>
                </c:pt>
                <c:pt idx="15">
                  <c:v>60</c:v>
                </c:pt>
                <c:pt idx="16">
                  <c:v>60</c:v>
                </c:pt>
              </c:numCache>
            </c:numRef>
          </c:val>
          <c:smooth val="0"/>
          <c:extLst>
            <c:ext xmlns:c16="http://schemas.microsoft.com/office/drawing/2014/chart" uri="{C3380CC4-5D6E-409C-BE32-E72D297353CC}">
              <c16:uniqueId val="{00000012-4B29-436F-9210-640090B0A53A}"/>
            </c:ext>
          </c:extLst>
        </c:ser>
        <c:dLbls>
          <c:showLegendKey val="0"/>
          <c:showVal val="0"/>
          <c:showCatName val="0"/>
          <c:showSerName val="0"/>
          <c:showPercent val="0"/>
          <c:showBubbleSize val="0"/>
        </c:dLbls>
        <c:marker val="1"/>
        <c:smooth val="0"/>
        <c:axId val="209351424"/>
        <c:axId val="209352960"/>
      </c:lineChart>
      <c:catAx>
        <c:axId val="209351424"/>
        <c:scaling>
          <c:orientation val="minMax"/>
        </c:scaling>
        <c:delete val="0"/>
        <c:axPos val="b"/>
        <c:numFmt formatCode="mmm\ yy" sourceLinked="0"/>
        <c:majorTickMark val="out"/>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mn-lt"/>
                <a:ea typeface="Arial"/>
                <a:cs typeface="Arial"/>
              </a:defRPr>
            </a:pPr>
            <a:endParaRPr lang="en-US"/>
          </a:p>
        </c:txPr>
        <c:crossAx val="209352960"/>
        <c:crosses val="autoZero"/>
        <c:auto val="0"/>
        <c:lblAlgn val="ctr"/>
        <c:lblOffset val="100"/>
        <c:tickLblSkip val="1"/>
        <c:tickMarkSkip val="1"/>
        <c:noMultiLvlLbl val="0"/>
      </c:catAx>
      <c:valAx>
        <c:axId val="209352960"/>
        <c:scaling>
          <c:orientation val="minMax"/>
          <c:max val="100"/>
          <c:min val="0"/>
        </c:scaling>
        <c:delete val="0"/>
        <c:axPos val="l"/>
        <c:numFmt formatCode="General" sourceLinked="0"/>
        <c:majorTickMark val="cross"/>
        <c:minorTickMark val="in"/>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209351424"/>
        <c:crosses val="autoZero"/>
        <c:crossBetween val="between"/>
        <c:minorUnit val="10"/>
      </c:valAx>
      <c:spPr>
        <a:noFill/>
        <a:ln w="25400">
          <a:noFill/>
        </a:ln>
      </c:spPr>
    </c:plotArea>
    <c:legend>
      <c:legendPos val="r"/>
      <c:legendEntry>
        <c:idx val="0"/>
        <c:delete val="1"/>
      </c:legendEntry>
      <c:layout>
        <c:manualLayout>
          <c:xMode val="edge"/>
          <c:yMode val="edge"/>
          <c:x val="0.78639790964845713"/>
          <c:y val="0.45783398172390682"/>
          <c:w val="0.18937329700272487"/>
          <c:h val="9.4986929763421671E-2"/>
        </c:manualLayout>
      </c:layout>
      <c:overlay val="0"/>
      <c:txPr>
        <a:bodyPr/>
        <a:lstStyle/>
        <a:p>
          <a:pPr>
            <a:defRPr sz="800"/>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5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b="1" i="0" u="none" strike="noStrike" baseline="0">
                <a:solidFill>
                  <a:srgbClr val="000000"/>
                </a:solidFill>
                <a:latin typeface="Arial"/>
                <a:ea typeface="Arial"/>
                <a:cs typeface="Arial"/>
              </a:defRPr>
            </a:pPr>
            <a:r>
              <a:rPr lang="en-US" sz="2000"/>
              <a:t>Run Chart Example</a:t>
            </a:r>
          </a:p>
        </c:rich>
      </c:tx>
      <c:layout>
        <c:manualLayout>
          <c:xMode val="edge"/>
          <c:yMode val="edge"/>
          <c:x val="0.33184036519482801"/>
          <c:y val="3.7542988629347872E-2"/>
        </c:manualLayout>
      </c:layout>
      <c:overlay val="0"/>
      <c:spPr>
        <a:noFill/>
        <a:ln w="25400">
          <a:noFill/>
        </a:ln>
      </c:spPr>
    </c:title>
    <c:autoTitleDeleted val="0"/>
    <c:plotArea>
      <c:layout>
        <c:manualLayout>
          <c:layoutTarget val="inner"/>
          <c:xMode val="edge"/>
          <c:yMode val="edge"/>
          <c:x val="7.6766187937686817E-2"/>
          <c:y val="0.12934864736370982"/>
          <c:w val="0.88750180562704573"/>
          <c:h val="0.7278863840650055"/>
        </c:manualLayout>
      </c:layout>
      <c:lineChart>
        <c:grouping val="standard"/>
        <c:varyColors val="0"/>
        <c:ser>
          <c:idx val="0"/>
          <c:order val="0"/>
          <c:tx>
            <c:v>Subgroup</c:v>
          </c:tx>
          <c:spPr>
            <a:ln w="25400">
              <a:solidFill>
                <a:srgbClr val="99CCFF"/>
              </a:solidFill>
              <a:prstDash val="solid"/>
            </a:ln>
          </c:spPr>
          <c:marker>
            <c:symbol val="circle"/>
            <c:size val="6"/>
            <c:spPr>
              <a:solidFill>
                <a:srgbClr val="003366"/>
              </a:solidFill>
              <a:ln w="9525">
                <a:noFill/>
              </a:ln>
            </c:spPr>
          </c:marker>
          <c:dLbls>
            <c:dLbl>
              <c:idx val="0"/>
              <c:delete val="1"/>
              <c:extLst>
                <c:ext xmlns:c15="http://schemas.microsoft.com/office/drawing/2012/chart" uri="{CE6537A1-D6FC-4f65-9D91-7224C49458BB}"/>
                <c:ext xmlns:c16="http://schemas.microsoft.com/office/drawing/2014/chart" uri="{C3380CC4-5D6E-409C-BE32-E72D297353CC}">
                  <c16:uniqueId val="{00000000-4801-4855-B650-CC818EED81EC}"/>
                </c:ext>
              </c:extLst>
            </c:dLbl>
            <c:dLbl>
              <c:idx val="1"/>
              <c:delete val="1"/>
              <c:extLst>
                <c:ext xmlns:c15="http://schemas.microsoft.com/office/drawing/2012/chart" uri="{CE6537A1-D6FC-4f65-9D91-7224C49458BB}"/>
                <c:ext xmlns:c16="http://schemas.microsoft.com/office/drawing/2014/chart" uri="{C3380CC4-5D6E-409C-BE32-E72D297353CC}">
                  <c16:uniqueId val="{00000001-4801-4855-B650-CC818EED81EC}"/>
                </c:ext>
              </c:extLst>
            </c:dLbl>
            <c:dLbl>
              <c:idx val="2"/>
              <c:delete val="1"/>
              <c:extLst>
                <c:ext xmlns:c15="http://schemas.microsoft.com/office/drawing/2012/chart" uri="{CE6537A1-D6FC-4f65-9D91-7224C49458BB}"/>
                <c:ext xmlns:c16="http://schemas.microsoft.com/office/drawing/2014/chart" uri="{C3380CC4-5D6E-409C-BE32-E72D297353CC}">
                  <c16:uniqueId val="{00000002-4801-4855-B650-CC818EED81EC}"/>
                </c:ext>
              </c:extLst>
            </c:dLbl>
            <c:dLbl>
              <c:idx val="3"/>
              <c:delete val="1"/>
              <c:extLst>
                <c:ext xmlns:c15="http://schemas.microsoft.com/office/drawing/2012/chart" uri="{CE6537A1-D6FC-4f65-9D91-7224C49458BB}"/>
                <c:ext xmlns:c16="http://schemas.microsoft.com/office/drawing/2014/chart" uri="{C3380CC4-5D6E-409C-BE32-E72D297353CC}">
                  <c16:uniqueId val="{00000003-4801-4855-B650-CC818EED81EC}"/>
                </c:ext>
              </c:extLst>
            </c:dLbl>
            <c:dLbl>
              <c:idx val="4"/>
              <c:delete val="1"/>
              <c:extLst>
                <c:ext xmlns:c15="http://schemas.microsoft.com/office/drawing/2012/chart" uri="{CE6537A1-D6FC-4f65-9D91-7224C49458BB}"/>
                <c:ext xmlns:c16="http://schemas.microsoft.com/office/drawing/2014/chart" uri="{C3380CC4-5D6E-409C-BE32-E72D297353CC}">
                  <c16:uniqueId val="{00000004-4801-4855-B650-CC818EED81EC}"/>
                </c:ext>
              </c:extLst>
            </c:dLbl>
            <c:dLbl>
              <c:idx val="5"/>
              <c:layout>
                <c:manualLayout>
                  <c:x val="-8.8707775407252359E-2"/>
                  <c:y val="-6.1843619200681967E-2"/>
                </c:manualLayout>
              </c:layout>
              <c:tx>
                <c:strRef>
                  <c:f>Sheet1!$C$32</c:f>
                  <c:strCache>
                    <c:ptCount val="1"/>
                    <c:pt idx="0">
                      <c:v>Event 1</c:v>
                    </c:pt>
                  </c:strCache>
                </c:strRef>
              </c:tx>
              <c:spPr>
                <a:ln>
                  <a:solidFill>
                    <a:srgbClr val="000000"/>
                  </a:solidFill>
                </a:ln>
              </c:spPr>
              <c:txPr>
                <a:bodyPr/>
                <a:lstStyle/>
                <a:p>
                  <a:pPr>
                    <a:defRPr sz="1200" b="0" i="0" strike="noStrike">
                      <a:latin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15:dlblFieldTable>
                    <c15:dlblFTEntry>
                      <c15:txfldGUID>{6CE9CAF3-078A-4A41-8E9F-C80B1D9C6B96}</c15:txfldGUID>
                      <c15:f>Sheet1!$C$32</c15:f>
                      <c15:dlblFieldTableCache>
                        <c:ptCount val="1"/>
                        <c:pt idx="0">
                          <c:v>Event 1</c:v>
                        </c:pt>
                      </c15:dlblFieldTableCache>
                    </c15:dlblFTEntry>
                  </c15:dlblFieldTable>
                  <c15:showDataLabelsRange val="0"/>
                </c:ext>
                <c:ext xmlns:c16="http://schemas.microsoft.com/office/drawing/2014/chart" uri="{C3380CC4-5D6E-409C-BE32-E72D297353CC}">
                  <c16:uniqueId val="{00000005-4801-4855-B650-CC818EED81EC}"/>
                </c:ext>
              </c:extLst>
            </c:dLbl>
            <c:dLbl>
              <c:idx val="6"/>
              <c:delete val="1"/>
              <c:extLst>
                <c:ext xmlns:c15="http://schemas.microsoft.com/office/drawing/2012/chart" uri="{CE6537A1-D6FC-4f65-9D91-7224C49458BB}"/>
                <c:ext xmlns:c16="http://schemas.microsoft.com/office/drawing/2014/chart" uri="{C3380CC4-5D6E-409C-BE32-E72D297353CC}">
                  <c16:uniqueId val="{00000006-4801-4855-B650-CC818EED81EC}"/>
                </c:ext>
              </c:extLst>
            </c:dLbl>
            <c:dLbl>
              <c:idx val="7"/>
              <c:layout>
                <c:manualLayout>
                  <c:x val="-4.1219285945421229E-2"/>
                  <c:y val="4.3479523963614118E-2"/>
                </c:manualLayout>
              </c:layout>
              <c:tx>
                <c:strRef>
                  <c:f>Sheet1!$C$34</c:f>
                  <c:strCache>
                    <c:ptCount val="1"/>
                    <c:pt idx="0">
                      <c:v>Event 2</c:v>
                    </c:pt>
                  </c:strCache>
                </c:strRef>
              </c:tx>
              <c:spPr>
                <a:ln>
                  <a:solidFill>
                    <a:srgbClr val="000000"/>
                  </a:solidFill>
                </a:ln>
              </c:spPr>
              <c:txPr>
                <a:bodyPr/>
                <a:lstStyle/>
                <a:p>
                  <a:pPr>
                    <a:defRPr sz="1200" b="0" i="0" strike="noStrike">
                      <a:latin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15:dlblFieldTable>
                    <c15:dlblFTEntry>
                      <c15:txfldGUID>{0CFAD67E-5509-449E-ABF6-04E9B3436DC3}</c15:txfldGUID>
                      <c15:f>Sheet1!$C$34</c15:f>
                      <c15:dlblFieldTableCache>
                        <c:ptCount val="1"/>
                        <c:pt idx="0">
                          <c:v>Event 2</c:v>
                        </c:pt>
                      </c15:dlblFieldTableCache>
                    </c15:dlblFTEntry>
                  </c15:dlblFieldTable>
                  <c15:showDataLabelsRange val="0"/>
                </c:ext>
                <c:ext xmlns:c16="http://schemas.microsoft.com/office/drawing/2014/chart" uri="{C3380CC4-5D6E-409C-BE32-E72D297353CC}">
                  <c16:uniqueId val="{00000007-4801-4855-B650-CC818EED81EC}"/>
                </c:ext>
              </c:extLst>
            </c:dLbl>
            <c:dLbl>
              <c:idx val="8"/>
              <c:layout>
                <c:manualLayout>
                  <c:x val="-2.8721820731312025E-3"/>
                  <c:y val="3.2520619854025094E-2"/>
                </c:manualLayout>
              </c:layout>
              <c:tx>
                <c:strRef>
                  <c:f>Sheet1!$C$35</c:f>
                  <c:strCache>
                    <c:ptCount val="1"/>
                    <c:pt idx="0">
                      <c:v>Event 3 &amp;4</c:v>
                    </c:pt>
                  </c:strCache>
                </c:strRef>
              </c:tx>
              <c:spPr>
                <a:ln>
                  <a:solidFill>
                    <a:srgbClr val="000000"/>
                  </a:solidFill>
                </a:ln>
              </c:spPr>
              <c:txPr>
                <a:bodyPr/>
                <a:lstStyle/>
                <a:p>
                  <a:pPr>
                    <a:defRPr sz="1200" b="0" i="0" strike="noStrike">
                      <a:latin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15:dlblFieldTable>
                    <c15:dlblFTEntry>
                      <c15:txfldGUID>{51B1FB37-8947-4703-8495-69931E77F8A9}</c15:txfldGUID>
                      <c15:f>Sheet1!$C$35</c15:f>
                      <c15:dlblFieldTableCache>
                        <c:ptCount val="1"/>
                        <c:pt idx="0">
                          <c:v>Event 3 &amp;4</c:v>
                        </c:pt>
                      </c15:dlblFieldTableCache>
                    </c15:dlblFTEntry>
                  </c15:dlblFieldTable>
                  <c15:showDataLabelsRange val="0"/>
                </c:ext>
                <c:ext xmlns:c16="http://schemas.microsoft.com/office/drawing/2014/chart" uri="{C3380CC4-5D6E-409C-BE32-E72D297353CC}">
                  <c16:uniqueId val="{00000008-4801-4855-B650-CC818EED81EC}"/>
                </c:ext>
              </c:extLst>
            </c:dLbl>
            <c:dLbl>
              <c:idx val="9"/>
              <c:delete val="1"/>
              <c:extLst>
                <c:ext xmlns:c15="http://schemas.microsoft.com/office/drawing/2012/chart" uri="{CE6537A1-D6FC-4f65-9D91-7224C49458BB}"/>
                <c:ext xmlns:c16="http://schemas.microsoft.com/office/drawing/2014/chart" uri="{C3380CC4-5D6E-409C-BE32-E72D297353CC}">
                  <c16:uniqueId val="{00000009-4801-4855-B650-CC818EED81EC}"/>
                </c:ext>
              </c:extLst>
            </c:dLbl>
            <c:dLbl>
              <c:idx val="10"/>
              <c:layout>
                <c:manualLayout>
                  <c:x val="-5.8814675017276823E-2"/>
                  <c:y val="-5.3134023025909173E-2"/>
                </c:manualLayout>
              </c:layout>
              <c:tx>
                <c:strRef>
                  <c:f>Sheet1!$C$37</c:f>
                  <c:strCache>
                    <c:ptCount val="1"/>
                    <c:pt idx="0">
                      <c:v>Event 5</c:v>
                    </c:pt>
                  </c:strCache>
                </c:strRef>
              </c:tx>
              <c:spPr>
                <a:ln>
                  <a:solidFill>
                    <a:srgbClr val="000000"/>
                  </a:solidFill>
                </a:ln>
              </c:spPr>
              <c:txPr>
                <a:bodyPr/>
                <a:lstStyle/>
                <a:p>
                  <a:pPr>
                    <a:defRPr sz="1200" b="0" i="0" strike="noStrike">
                      <a:latin typeface="Arial"/>
                    </a:defRPr>
                  </a:pPr>
                  <a:endParaRPr lang="en-US"/>
                </a:p>
              </c:txPr>
              <c:dLblPos val="r"/>
              <c:showLegendKey val="0"/>
              <c:showVal val="1"/>
              <c:showCatName val="0"/>
              <c:showSerName val="0"/>
              <c:showPercent val="0"/>
              <c:showBubbleSize val="0"/>
              <c:extLst>
                <c:ext xmlns:c15="http://schemas.microsoft.com/office/drawing/2012/chart" uri="{CE6537A1-D6FC-4f65-9D91-7224C49458BB}">
                  <c15:dlblFieldTable>
                    <c15:dlblFTEntry>
                      <c15:txfldGUID>{251364AD-F471-4BCD-93A0-1DDEACE0D7F1}</c15:txfldGUID>
                      <c15:f>Sheet1!$C$37</c15:f>
                      <c15:dlblFieldTableCache>
                        <c:ptCount val="1"/>
                        <c:pt idx="0">
                          <c:v>Event 5</c:v>
                        </c:pt>
                      </c15:dlblFieldTableCache>
                    </c15:dlblFTEntry>
                  </c15:dlblFieldTable>
                  <c15:showDataLabelsRange val="0"/>
                </c:ext>
                <c:ext xmlns:c16="http://schemas.microsoft.com/office/drawing/2014/chart" uri="{C3380CC4-5D6E-409C-BE32-E72D297353CC}">
                  <c16:uniqueId val="{0000000A-4801-4855-B650-CC818EED81EC}"/>
                </c:ext>
              </c:extLst>
            </c:dLbl>
            <c:dLbl>
              <c:idx val="11"/>
              <c:delete val="1"/>
              <c:extLst>
                <c:ext xmlns:c15="http://schemas.microsoft.com/office/drawing/2012/chart" uri="{CE6537A1-D6FC-4f65-9D91-7224C49458BB}"/>
                <c:ext xmlns:c16="http://schemas.microsoft.com/office/drawing/2014/chart" uri="{C3380CC4-5D6E-409C-BE32-E72D297353CC}">
                  <c16:uniqueId val="{0000000B-4801-4855-B650-CC818EED81EC}"/>
                </c:ext>
              </c:extLst>
            </c:dLbl>
            <c:dLbl>
              <c:idx val="12"/>
              <c:delete val="1"/>
              <c:extLst>
                <c:ext xmlns:c15="http://schemas.microsoft.com/office/drawing/2012/chart" uri="{CE6537A1-D6FC-4f65-9D91-7224C49458BB}"/>
                <c:ext xmlns:c16="http://schemas.microsoft.com/office/drawing/2014/chart" uri="{C3380CC4-5D6E-409C-BE32-E72D297353CC}">
                  <c16:uniqueId val="{0000000C-4801-4855-B650-CC818EED81EC}"/>
                </c:ext>
              </c:extLst>
            </c:dLbl>
            <c:dLbl>
              <c:idx val="13"/>
              <c:delete val="1"/>
              <c:extLst>
                <c:ext xmlns:c15="http://schemas.microsoft.com/office/drawing/2012/chart" uri="{CE6537A1-D6FC-4f65-9D91-7224C49458BB}"/>
                <c:ext xmlns:c16="http://schemas.microsoft.com/office/drawing/2014/chart" uri="{C3380CC4-5D6E-409C-BE32-E72D297353CC}">
                  <c16:uniqueId val="{0000000D-4801-4855-B650-CC818EED81EC}"/>
                </c:ext>
              </c:extLst>
            </c:dLbl>
            <c:dLbl>
              <c:idx val="14"/>
              <c:delete val="1"/>
              <c:extLst>
                <c:ext xmlns:c15="http://schemas.microsoft.com/office/drawing/2012/chart" uri="{CE6537A1-D6FC-4f65-9D91-7224C49458BB}"/>
                <c:ext xmlns:c16="http://schemas.microsoft.com/office/drawing/2014/chart" uri="{C3380CC4-5D6E-409C-BE32-E72D297353CC}">
                  <c16:uniqueId val="{0000000E-4801-4855-B650-CC818EED81EC}"/>
                </c:ext>
              </c:extLst>
            </c:dLbl>
            <c:dLbl>
              <c:idx val="15"/>
              <c:layout>
                <c:manualLayout>
                  <c:x val="-2.1346996009060516E-2"/>
                  <c:y val="-7.0319634703196396E-2"/>
                </c:manualLayout>
              </c:layout>
              <c:tx>
                <c:rich>
                  <a:bodyPr/>
                  <a:lstStyle/>
                  <a:p>
                    <a:pPr>
                      <a:defRPr sz="1200" b="0" i="0" strike="noStrike">
                        <a:latin typeface="Arial"/>
                      </a:defRPr>
                    </a:pPr>
                    <a:r>
                      <a:rPr lang="en-US" sz="1200" b="0" i="0" strike="noStrike">
                        <a:latin typeface="Arial"/>
                      </a:rPr>
                      <a:t>Implementation</a:t>
                    </a:r>
                  </a:p>
                  <a:p>
                    <a:pPr>
                      <a:defRPr sz="1200" b="0" i="0" strike="noStrike">
                        <a:latin typeface="Arial"/>
                      </a:defRPr>
                    </a:pPr>
                    <a:r>
                      <a:rPr lang="en-US" sz="1200" b="0" i="0" strike="noStrike">
                        <a:latin typeface="Arial"/>
                      </a:rPr>
                      <a:t> start</a:t>
                    </a:r>
                    <a:endParaRPr lang="en-US" sz="1000" b="0" i="0" strike="noStrike">
                      <a:latin typeface="Arial"/>
                    </a:endParaRPr>
                  </a:p>
                </c:rich>
              </c:tx>
              <c:spPr>
                <a:ln>
                  <a:solidFill>
                    <a:srgbClr val="000000"/>
                  </a:solidFill>
                </a:ln>
              </c:sp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801-4855-B650-CC818EED81EC}"/>
                </c:ext>
              </c:extLst>
            </c:dLbl>
            <c:dLbl>
              <c:idx val="16"/>
              <c:delete val="1"/>
              <c:extLst>
                <c:ext xmlns:c15="http://schemas.microsoft.com/office/drawing/2012/chart" uri="{CE6537A1-D6FC-4f65-9D91-7224C49458BB}"/>
                <c:ext xmlns:c16="http://schemas.microsoft.com/office/drawing/2014/chart" uri="{C3380CC4-5D6E-409C-BE32-E72D297353CC}">
                  <c16:uniqueId val="{00000010-4801-4855-B650-CC818EED81EC}"/>
                </c:ext>
              </c:extLst>
            </c:dLbl>
            <c:spPr>
              <a:ln>
                <a:solidFill>
                  <a:srgbClr val="000000"/>
                </a:solidFill>
              </a:ln>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wksDatabase01!$V$62:$V$78</c:f>
              <c:numCache>
                <c:formatCode>mmm\-yy</c:formatCode>
                <c:ptCount val="17"/>
                <c:pt idx="0">
                  <c:v>41730</c:v>
                </c:pt>
                <c:pt idx="1">
                  <c:v>41760</c:v>
                </c:pt>
                <c:pt idx="2">
                  <c:v>41791</c:v>
                </c:pt>
                <c:pt idx="3">
                  <c:v>41821</c:v>
                </c:pt>
                <c:pt idx="4">
                  <c:v>41852</c:v>
                </c:pt>
                <c:pt idx="5">
                  <c:v>41883</c:v>
                </c:pt>
                <c:pt idx="6">
                  <c:v>41913</c:v>
                </c:pt>
                <c:pt idx="7">
                  <c:v>41944</c:v>
                </c:pt>
                <c:pt idx="8">
                  <c:v>41974</c:v>
                </c:pt>
                <c:pt idx="9">
                  <c:v>42005</c:v>
                </c:pt>
                <c:pt idx="10">
                  <c:v>42036</c:v>
                </c:pt>
                <c:pt idx="11">
                  <c:v>42064</c:v>
                </c:pt>
                <c:pt idx="12">
                  <c:v>42095</c:v>
                </c:pt>
                <c:pt idx="13">
                  <c:v>42125</c:v>
                </c:pt>
                <c:pt idx="14">
                  <c:v>42156</c:v>
                </c:pt>
                <c:pt idx="15">
                  <c:v>42186</c:v>
                </c:pt>
                <c:pt idx="16">
                  <c:v>42217</c:v>
                </c:pt>
              </c:numCache>
            </c:numRef>
          </c:cat>
          <c:val>
            <c:numRef>
              <c:f>wksDatabase01!$W$62:$W$78</c:f>
              <c:numCache>
                <c:formatCode>General</c:formatCode>
                <c:ptCount val="17"/>
                <c:pt idx="0">
                  <c:v>48</c:v>
                </c:pt>
                <c:pt idx="1">
                  <c:v>46</c:v>
                </c:pt>
                <c:pt idx="2">
                  <c:v>48</c:v>
                </c:pt>
                <c:pt idx="3">
                  <c:v>5</c:v>
                </c:pt>
                <c:pt idx="4">
                  <c:v>50</c:v>
                </c:pt>
                <c:pt idx="5">
                  <c:v>63</c:v>
                </c:pt>
                <c:pt idx="6">
                  <c:v>65</c:v>
                </c:pt>
                <c:pt idx="7">
                  <c:v>25</c:v>
                </c:pt>
                <c:pt idx="8">
                  <c:v>48</c:v>
                </c:pt>
                <c:pt idx="9">
                  <c:v>58</c:v>
                </c:pt>
                <c:pt idx="10">
                  <c:v>60</c:v>
                </c:pt>
                <c:pt idx="11">
                  <c:v>65</c:v>
                </c:pt>
                <c:pt idx="12">
                  <c:v>72</c:v>
                </c:pt>
                <c:pt idx="13">
                  <c:v>75</c:v>
                </c:pt>
                <c:pt idx="14">
                  <c:v>78</c:v>
                </c:pt>
                <c:pt idx="15">
                  <c:v>80</c:v>
                </c:pt>
                <c:pt idx="16">
                  <c:v>65</c:v>
                </c:pt>
              </c:numCache>
            </c:numRef>
          </c:val>
          <c:smooth val="0"/>
          <c:extLst>
            <c:ext xmlns:c16="http://schemas.microsoft.com/office/drawing/2014/chart" uri="{C3380CC4-5D6E-409C-BE32-E72D297353CC}">
              <c16:uniqueId val="{00000011-4801-4855-B650-CC818EED81EC}"/>
            </c:ext>
          </c:extLst>
        </c:ser>
        <c:ser>
          <c:idx val="1"/>
          <c:order val="1"/>
          <c:tx>
            <c:v>Median</c:v>
          </c:tx>
          <c:spPr>
            <a:ln w="19050">
              <a:solidFill>
                <a:srgbClr val="002060"/>
              </a:solidFill>
              <a:prstDash val="solid"/>
            </a:ln>
          </c:spPr>
          <c:marker>
            <c:symbol val="none"/>
          </c:marker>
          <c:cat>
            <c:numRef>
              <c:f>wksDatabase01!$V$62:$V$78</c:f>
              <c:numCache>
                <c:formatCode>mmm\-yy</c:formatCode>
                <c:ptCount val="17"/>
                <c:pt idx="0">
                  <c:v>41730</c:v>
                </c:pt>
                <c:pt idx="1">
                  <c:v>41760</c:v>
                </c:pt>
                <c:pt idx="2">
                  <c:v>41791</c:v>
                </c:pt>
                <c:pt idx="3">
                  <c:v>41821</c:v>
                </c:pt>
                <c:pt idx="4">
                  <c:v>41852</c:v>
                </c:pt>
                <c:pt idx="5">
                  <c:v>41883</c:v>
                </c:pt>
                <c:pt idx="6">
                  <c:v>41913</c:v>
                </c:pt>
                <c:pt idx="7">
                  <c:v>41944</c:v>
                </c:pt>
                <c:pt idx="8">
                  <c:v>41974</c:v>
                </c:pt>
                <c:pt idx="9">
                  <c:v>42005</c:v>
                </c:pt>
                <c:pt idx="10">
                  <c:v>42036</c:v>
                </c:pt>
                <c:pt idx="11">
                  <c:v>42064</c:v>
                </c:pt>
                <c:pt idx="12">
                  <c:v>42095</c:v>
                </c:pt>
                <c:pt idx="13">
                  <c:v>42125</c:v>
                </c:pt>
                <c:pt idx="14">
                  <c:v>42156</c:v>
                </c:pt>
                <c:pt idx="15">
                  <c:v>42186</c:v>
                </c:pt>
                <c:pt idx="16">
                  <c:v>42217</c:v>
                </c:pt>
              </c:numCache>
            </c:numRef>
          </c:cat>
          <c:val>
            <c:numRef>
              <c:f>wksDatabase01!$X$62:$X$78</c:f>
              <c:numCache>
                <c:formatCode>0.0</c:formatCode>
                <c:ptCount val="17"/>
                <c:pt idx="0">
                  <c:v>60</c:v>
                </c:pt>
                <c:pt idx="1">
                  <c:v>60</c:v>
                </c:pt>
                <c:pt idx="2">
                  <c:v>60</c:v>
                </c:pt>
                <c:pt idx="3">
                  <c:v>60</c:v>
                </c:pt>
                <c:pt idx="4">
                  <c:v>60</c:v>
                </c:pt>
                <c:pt idx="5">
                  <c:v>60</c:v>
                </c:pt>
                <c:pt idx="6">
                  <c:v>60</c:v>
                </c:pt>
                <c:pt idx="7">
                  <c:v>60</c:v>
                </c:pt>
                <c:pt idx="8">
                  <c:v>60</c:v>
                </c:pt>
                <c:pt idx="9">
                  <c:v>60</c:v>
                </c:pt>
                <c:pt idx="10">
                  <c:v>60</c:v>
                </c:pt>
                <c:pt idx="11">
                  <c:v>60</c:v>
                </c:pt>
                <c:pt idx="12">
                  <c:v>60</c:v>
                </c:pt>
                <c:pt idx="13">
                  <c:v>60</c:v>
                </c:pt>
                <c:pt idx="14">
                  <c:v>60</c:v>
                </c:pt>
                <c:pt idx="15">
                  <c:v>60</c:v>
                </c:pt>
                <c:pt idx="16">
                  <c:v>60</c:v>
                </c:pt>
              </c:numCache>
            </c:numRef>
          </c:val>
          <c:smooth val="0"/>
          <c:extLst>
            <c:ext xmlns:c16="http://schemas.microsoft.com/office/drawing/2014/chart" uri="{C3380CC4-5D6E-409C-BE32-E72D297353CC}">
              <c16:uniqueId val="{00000012-4801-4855-B650-CC818EED81EC}"/>
            </c:ext>
          </c:extLst>
        </c:ser>
        <c:dLbls>
          <c:showLegendKey val="0"/>
          <c:showVal val="0"/>
          <c:showCatName val="0"/>
          <c:showSerName val="0"/>
          <c:showPercent val="0"/>
          <c:showBubbleSize val="0"/>
        </c:dLbls>
        <c:marker val="1"/>
        <c:smooth val="0"/>
        <c:axId val="212307968"/>
        <c:axId val="212309504"/>
      </c:lineChart>
      <c:catAx>
        <c:axId val="212307968"/>
        <c:scaling>
          <c:orientation val="minMax"/>
        </c:scaling>
        <c:delete val="0"/>
        <c:axPos val="b"/>
        <c:numFmt formatCode="mmm\ yy" sourceLinked="0"/>
        <c:majorTickMark val="out"/>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mn-lt"/>
                <a:ea typeface="Arial"/>
                <a:cs typeface="Arial"/>
              </a:defRPr>
            </a:pPr>
            <a:endParaRPr lang="en-US"/>
          </a:p>
        </c:txPr>
        <c:crossAx val="212309504"/>
        <c:crosses val="autoZero"/>
        <c:auto val="0"/>
        <c:lblAlgn val="ctr"/>
        <c:lblOffset val="100"/>
        <c:tickLblSkip val="1"/>
        <c:tickMarkSkip val="1"/>
        <c:noMultiLvlLbl val="0"/>
      </c:catAx>
      <c:valAx>
        <c:axId val="212309504"/>
        <c:scaling>
          <c:orientation val="minMax"/>
          <c:max val="100"/>
          <c:min val="0"/>
        </c:scaling>
        <c:delete val="0"/>
        <c:axPos val="l"/>
        <c:numFmt formatCode="General" sourceLinked="0"/>
        <c:majorTickMark val="cross"/>
        <c:minorTickMark val="in"/>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212307968"/>
        <c:crosses val="autoZero"/>
        <c:crossBetween val="between"/>
        <c:minorUnit val="10"/>
      </c:valAx>
      <c:spPr>
        <a:noFill/>
        <a:ln w="25400">
          <a:noFill/>
        </a:ln>
      </c:spPr>
    </c:plotArea>
    <c:legend>
      <c:legendPos val="r"/>
      <c:legendEntry>
        <c:idx val="0"/>
        <c:delete val="1"/>
      </c:legendEntry>
      <c:layout>
        <c:manualLayout>
          <c:xMode val="edge"/>
          <c:yMode val="edge"/>
          <c:x val="0.78639790964845713"/>
          <c:y val="0.45783398172390682"/>
          <c:w val="0.18937329700272487"/>
          <c:h val="9.4986929763421671E-2"/>
        </c:manualLayout>
      </c:layout>
      <c:overlay val="0"/>
      <c:txPr>
        <a:bodyPr/>
        <a:lstStyle/>
        <a:p>
          <a:pPr>
            <a:defRPr sz="800"/>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5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Percentage of Learners</a:t>
            </a:r>
            <a:r>
              <a:rPr lang="en-GB" baseline="0" dirty="0"/>
              <a:t> with an engagement score of '5' by Week</a:t>
            </a:r>
            <a:endParaRPr lang="en-GB" dirty="0"/>
          </a:p>
        </c:rich>
      </c:tx>
      <c:overlay val="0"/>
      <c:spPr>
        <a:noFill/>
        <a:ln>
          <a:noFill/>
        </a:ln>
        <a:effectLst/>
      </c:spPr>
    </c:title>
    <c:autoTitleDeleted val="0"/>
    <c:plotArea>
      <c:layout/>
      <c:lineChart>
        <c:grouping val="standard"/>
        <c:varyColors val="0"/>
        <c:ser>
          <c:idx val="0"/>
          <c:order val="0"/>
          <c:marker>
            <c:symbol val="circle"/>
            <c:size val="5"/>
            <c:spPr>
              <a:solidFill>
                <a:schemeClr val="tx1">
                  <a:lumMod val="65000"/>
                  <a:lumOff val="35000"/>
                </a:schemeClr>
              </a:solidFill>
              <a:ln w="9525">
                <a:noFill/>
              </a:ln>
              <a:effectLst/>
            </c:spPr>
          </c:marker>
          <c:cat>
            <c:numRef>
              <c:f>'Prior Knowledge'!$A$24:$A$35</c:f>
              <c:numCache>
                <c:formatCode>m/d/yyyy</c:formatCode>
                <c:ptCount val="12"/>
                <c:pt idx="0">
                  <c:v>42832</c:v>
                </c:pt>
                <c:pt idx="1">
                  <c:v>42839</c:v>
                </c:pt>
                <c:pt idx="2">
                  <c:v>42846</c:v>
                </c:pt>
                <c:pt idx="3">
                  <c:v>42853</c:v>
                </c:pt>
                <c:pt idx="4">
                  <c:v>42860</c:v>
                </c:pt>
                <c:pt idx="5">
                  <c:v>42867</c:v>
                </c:pt>
                <c:pt idx="6">
                  <c:v>42874</c:v>
                </c:pt>
                <c:pt idx="7">
                  <c:v>42881</c:v>
                </c:pt>
                <c:pt idx="8">
                  <c:v>42888</c:v>
                </c:pt>
                <c:pt idx="9">
                  <c:v>42895</c:v>
                </c:pt>
                <c:pt idx="10">
                  <c:v>42902</c:v>
                </c:pt>
                <c:pt idx="11">
                  <c:v>42909</c:v>
                </c:pt>
              </c:numCache>
            </c:numRef>
          </c:cat>
          <c:val>
            <c:numRef>
              <c:f>'Prior Knowledge'!$D$24:$D$35</c:f>
              <c:numCache>
                <c:formatCode>0%</c:formatCode>
                <c:ptCount val="12"/>
                <c:pt idx="0">
                  <c:v>1</c:v>
                </c:pt>
                <c:pt idx="1">
                  <c:v>0.95833333333333337</c:v>
                </c:pt>
                <c:pt idx="2">
                  <c:v>0.91666666666666663</c:v>
                </c:pt>
                <c:pt idx="3">
                  <c:v>1</c:v>
                </c:pt>
                <c:pt idx="4">
                  <c:v>0.875</c:v>
                </c:pt>
                <c:pt idx="5">
                  <c:v>#N/A</c:v>
                </c:pt>
                <c:pt idx="6">
                  <c:v>0.83333333333333337</c:v>
                </c:pt>
                <c:pt idx="7">
                  <c:v>0.91666666666666663</c:v>
                </c:pt>
                <c:pt idx="8">
                  <c:v>0.95833333333333337</c:v>
                </c:pt>
                <c:pt idx="9">
                  <c:v>1</c:v>
                </c:pt>
                <c:pt idx="10">
                  <c:v>0.83333333333333337</c:v>
                </c:pt>
                <c:pt idx="11">
                  <c:v>0.91666666666666663</c:v>
                </c:pt>
              </c:numCache>
            </c:numRef>
          </c:val>
          <c:smooth val="0"/>
          <c:extLst>
            <c:ext xmlns:c16="http://schemas.microsoft.com/office/drawing/2014/chart" uri="{C3380CC4-5D6E-409C-BE32-E72D297353CC}">
              <c16:uniqueId val="{00000000-07E9-4236-8B7D-6052171C3199}"/>
            </c:ext>
          </c:extLst>
        </c:ser>
        <c:ser>
          <c:idx val="1"/>
          <c:order val="1"/>
          <c:marker>
            <c:symbol val="none"/>
          </c:marker>
          <c:cat>
            <c:numRef>
              <c:f>'Prior Knowledge'!$A$24:$A$35</c:f>
              <c:numCache>
                <c:formatCode>m/d/yyyy</c:formatCode>
                <c:ptCount val="12"/>
                <c:pt idx="0">
                  <c:v>42832</c:v>
                </c:pt>
                <c:pt idx="1">
                  <c:v>42839</c:v>
                </c:pt>
                <c:pt idx="2">
                  <c:v>42846</c:v>
                </c:pt>
                <c:pt idx="3">
                  <c:v>42853</c:v>
                </c:pt>
                <c:pt idx="4">
                  <c:v>42860</c:v>
                </c:pt>
                <c:pt idx="5">
                  <c:v>42867</c:v>
                </c:pt>
                <c:pt idx="6">
                  <c:v>42874</c:v>
                </c:pt>
                <c:pt idx="7">
                  <c:v>42881</c:v>
                </c:pt>
                <c:pt idx="8">
                  <c:v>42888</c:v>
                </c:pt>
                <c:pt idx="9">
                  <c:v>42895</c:v>
                </c:pt>
                <c:pt idx="10">
                  <c:v>42902</c:v>
                </c:pt>
                <c:pt idx="11">
                  <c:v>42909</c:v>
                </c:pt>
              </c:numCache>
            </c:numRef>
          </c:cat>
          <c:val>
            <c:numRef>
              <c:f>'Prior Knowledge'!$E$24:$E$35</c:f>
              <c:numCache>
                <c:formatCode>0%</c:formatCode>
                <c:ptCount val="12"/>
                <c:pt idx="0">
                  <c:v>0.91666666666666663</c:v>
                </c:pt>
                <c:pt idx="1">
                  <c:v>0.91666666666666663</c:v>
                </c:pt>
                <c:pt idx="2">
                  <c:v>0.91666666666666663</c:v>
                </c:pt>
                <c:pt idx="3">
                  <c:v>0.91666666666666663</c:v>
                </c:pt>
                <c:pt idx="4">
                  <c:v>0.91666666666666663</c:v>
                </c:pt>
                <c:pt idx="5">
                  <c:v>0.91666666666666663</c:v>
                </c:pt>
                <c:pt idx="6">
                  <c:v>0.91666666666666663</c:v>
                </c:pt>
                <c:pt idx="7">
                  <c:v>0.91666666666666663</c:v>
                </c:pt>
                <c:pt idx="8">
                  <c:v>0.91666666666666663</c:v>
                </c:pt>
                <c:pt idx="9">
                  <c:v>0.91666666666666663</c:v>
                </c:pt>
                <c:pt idx="10">
                  <c:v>0.91666666666666663</c:v>
                </c:pt>
                <c:pt idx="11">
                  <c:v>0.91666666666666663</c:v>
                </c:pt>
              </c:numCache>
            </c:numRef>
          </c:val>
          <c:smooth val="0"/>
          <c:extLst>
            <c:ext xmlns:c16="http://schemas.microsoft.com/office/drawing/2014/chart" uri="{C3380CC4-5D6E-409C-BE32-E72D297353CC}">
              <c16:uniqueId val="{00000000-17EC-43D6-9F69-D514E97012FA}"/>
            </c:ext>
          </c:extLst>
        </c:ser>
        <c:dLbls>
          <c:showLegendKey val="0"/>
          <c:showVal val="0"/>
          <c:showCatName val="0"/>
          <c:showSerName val="0"/>
          <c:showPercent val="0"/>
          <c:showBubbleSize val="0"/>
        </c:dLbls>
        <c:marker val="1"/>
        <c:smooth val="0"/>
        <c:axId val="73117056"/>
        <c:axId val="75507200"/>
      </c:lineChart>
      <c:catAx>
        <c:axId val="7311705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400" dirty="0"/>
                  <a:t>Weeks</a:t>
                </a:r>
              </a:p>
            </c:rich>
          </c:tx>
          <c:overlay val="0"/>
          <c:spPr>
            <a:noFill/>
            <a:ln>
              <a:noFill/>
            </a:ln>
            <a:effectLst/>
          </c:spPr>
        </c:title>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507200"/>
        <c:crosses val="autoZero"/>
        <c:auto val="0"/>
        <c:lblAlgn val="ctr"/>
        <c:lblOffset val="100"/>
        <c:noMultiLvlLbl val="1"/>
      </c:catAx>
      <c:valAx>
        <c:axId val="75507200"/>
        <c:scaling>
          <c:orientation val="minMax"/>
          <c:max val="1"/>
          <c:min val="0.5"/>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400" dirty="0"/>
                  <a:t>Percentage</a:t>
                </a:r>
              </a:p>
            </c:rich>
          </c:tx>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11705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Percentage of learners not achieving 50% or more of learning outcomes by Week</a:t>
            </a:r>
          </a:p>
        </c:rich>
      </c:tx>
      <c:overlay val="0"/>
      <c:spPr>
        <a:noFill/>
        <a:ln>
          <a:noFill/>
        </a:ln>
        <a:effectLst/>
      </c:spPr>
    </c:title>
    <c:autoTitleDeleted val="0"/>
    <c:plotArea>
      <c:layout/>
      <c:lineChart>
        <c:grouping val="standard"/>
        <c:varyColors val="0"/>
        <c:ser>
          <c:idx val="0"/>
          <c:order val="0"/>
          <c:marker>
            <c:symbol val="circle"/>
            <c:size val="5"/>
            <c:spPr>
              <a:solidFill>
                <a:schemeClr val="tx1">
                  <a:lumMod val="65000"/>
                  <a:lumOff val="35000"/>
                </a:schemeClr>
              </a:solidFill>
              <a:ln w="9525">
                <a:solidFill>
                  <a:schemeClr val="tx1"/>
                </a:solidFill>
              </a:ln>
              <a:effectLst/>
            </c:spPr>
          </c:marker>
          <c:cat>
            <c:numRef>
              <c:f>'Prior Knowledge'!$A$3:$A$14</c:f>
              <c:numCache>
                <c:formatCode>m/d/yyyy</c:formatCode>
                <c:ptCount val="12"/>
                <c:pt idx="0">
                  <c:v>42832</c:v>
                </c:pt>
                <c:pt idx="1">
                  <c:v>42839</c:v>
                </c:pt>
                <c:pt idx="2">
                  <c:v>42846</c:v>
                </c:pt>
                <c:pt idx="3">
                  <c:v>42853</c:v>
                </c:pt>
                <c:pt idx="4">
                  <c:v>42860</c:v>
                </c:pt>
                <c:pt idx="5">
                  <c:v>42867</c:v>
                </c:pt>
                <c:pt idx="6">
                  <c:v>42874</c:v>
                </c:pt>
                <c:pt idx="7">
                  <c:v>42881</c:v>
                </c:pt>
                <c:pt idx="8">
                  <c:v>42888</c:v>
                </c:pt>
                <c:pt idx="9">
                  <c:v>42895</c:v>
                </c:pt>
                <c:pt idx="10">
                  <c:v>42902</c:v>
                </c:pt>
                <c:pt idx="11">
                  <c:v>42909</c:v>
                </c:pt>
              </c:numCache>
            </c:numRef>
          </c:cat>
          <c:val>
            <c:numRef>
              <c:f>'Prior Knowledge'!$D$3:$D$14</c:f>
              <c:numCache>
                <c:formatCode>0%</c:formatCode>
                <c:ptCount val="12"/>
                <c:pt idx="0">
                  <c:v>0.25</c:v>
                </c:pt>
                <c:pt idx="1">
                  <c:v>0.16666666666666666</c:v>
                </c:pt>
                <c:pt idx="2">
                  <c:v>0.20833333333333334</c:v>
                </c:pt>
                <c:pt idx="3">
                  <c:v>0.16666666666666666</c:v>
                </c:pt>
                <c:pt idx="4">
                  <c:v>0.125</c:v>
                </c:pt>
                <c:pt idx="5">
                  <c:v>#N/A</c:v>
                </c:pt>
                <c:pt idx="6">
                  <c:v>8.3333333333333329E-2</c:v>
                </c:pt>
                <c:pt idx="7">
                  <c:v>0.125</c:v>
                </c:pt>
                <c:pt idx="8">
                  <c:v>4.1666666666666664E-2</c:v>
                </c:pt>
                <c:pt idx="9">
                  <c:v>4.1666666666666664E-2</c:v>
                </c:pt>
                <c:pt idx="10">
                  <c:v>0.25</c:v>
                </c:pt>
                <c:pt idx="11">
                  <c:v>0.29166666666666669</c:v>
                </c:pt>
              </c:numCache>
            </c:numRef>
          </c:val>
          <c:smooth val="0"/>
          <c:extLst>
            <c:ext xmlns:c16="http://schemas.microsoft.com/office/drawing/2014/chart" uri="{C3380CC4-5D6E-409C-BE32-E72D297353CC}">
              <c16:uniqueId val="{00000000-5A27-4AB5-9309-E61F02BD72AF}"/>
            </c:ext>
          </c:extLst>
        </c:ser>
        <c:ser>
          <c:idx val="1"/>
          <c:order val="1"/>
          <c:marker>
            <c:symbol val="none"/>
          </c:marker>
          <c:cat>
            <c:numRef>
              <c:f>'Prior Knowledge'!$A$3:$A$14</c:f>
              <c:numCache>
                <c:formatCode>m/d/yyyy</c:formatCode>
                <c:ptCount val="12"/>
                <c:pt idx="0">
                  <c:v>42832</c:v>
                </c:pt>
                <c:pt idx="1">
                  <c:v>42839</c:v>
                </c:pt>
                <c:pt idx="2">
                  <c:v>42846</c:v>
                </c:pt>
                <c:pt idx="3">
                  <c:v>42853</c:v>
                </c:pt>
                <c:pt idx="4">
                  <c:v>42860</c:v>
                </c:pt>
                <c:pt idx="5">
                  <c:v>42867</c:v>
                </c:pt>
                <c:pt idx="6">
                  <c:v>42874</c:v>
                </c:pt>
                <c:pt idx="7">
                  <c:v>42881</c:v>
                </c:pt>
                <c:pt idx="8">
                  <c:v>42888</c:v>
                </c:pt>
                <c:pt idx="9">
                  <c:v>42895</c:v>
                </c:pt>
                <c:pt idx="10">
                  <c:v>42902</c:v>
                </c:pt>
                <c:pt idx="11">
                  <c:v>42909</c:v>
                </c:pt>
              </c:numCache>
            </c:numRef>
          </c:cat>
          <c:val>
            <c:numRef>
              <c:f>'Prior Knowledge'!$E$3:$E$14</c:f>
              <c:numCache>
                <c:formatCode>0%</c:formatCode>
                <c:ptCount val="12"/>
                <c:pt idx="0">
                  <c:v>0.16666666666666666</c:v>
                </c:pt>
                <c:pt idx="1">
                  <c:v>0.16666666666666666</c:v>
                </c:pt>
                <c:pt idx="2">
                  <c:v>0.16666666666666666</c:v>
                </c:pt>
                <c:pt idx="3">
                  <c:v>0.16666666666666666</c:v>
                </c:pt>
                <c:pt idx="4">
                  <c:v>0.16666666666666666</c:v>
                </c:pt>
                <c:pt idx="5">
                  <c:v>0.16666666666666666</c:v>
                </c:pt>
                <c:pt idx="6">
                  <c:v>0.16666666666666666</c:v>
                </c:pt>
                <c:pt idx="7">
                  <c:v>0.16666666666666666</c:v>
                </c:pt>
                <c:pt idx="8">
                  <c:v>0.16666666666666666</c:v>
                </c:pt>
                <c:pt idx="9">
                  <c:v>0.16666666666666666</c:v>
                </c:pt>
                <c:pt idx="10">
                  <c:v>0.16666666666666666</c:v>
                </c:pt>
                <c:pt idx="11">
                  <c:v>0.16666666666666666</c:v>
                </c:pt>
              </c:numCache>
            </c:numRef>
          </c:val>
          <c:smooth val="0"/>
          <c:extLst>
            <c:ext xmlns:c16="http://schemas.microsoft.com/office/drawing/2014/chart" uri="{C3380CC4-5D6E-409C-BE32-E72D297353CC}">
              <c16:uniqueId val="{00000000-3567-4037-90DB-697330F56563}"/>
            </c:ext>
          </c:extLst>
        </c:ser>
        <c:dLbls>
          <c:showLegendKey val="0"/>
          <c:showVal val="0"/>
          <c:showCatName val="0"/>
          <c:showSerName val="0"/>
          <c:showPercent val="0"/>
          <c:showBubbleSize val="0"/>
        </c:dLbls>
        <c:marker val="1"/>
        <c:smooth val="0"/>
        <c:axId val="75549312"/>
        <c:axId val="75551488"/>
      </c:lineChart>
      <c:catAx>
        <c:axId val="7554931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400" dirty="0"/>
                  <a:t>Weeks</a:t>
                </a:r>
              </a:p>
            </c:rich>
          </c:tx>
          <c:overlay val="0"/>
          <c:spPr>
            <a:noFill/>
            <a:ln>
              <a:noFill/>
            </a:ln>
            <a:effectLst/>
          </c:spPr>
        </c:title>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551488"/>
        <c:crosses val="autoZero"/>
        <c:auto val="0"/>
        <c:lblAlgn val="ctr"/>
        <c:lblOffset val="100"/>
        <c:noMultiLvlLbl val="0"/>
      </c:catAx>
      <c:valAx>
        <c:axId val="75551488"/>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400" dirty="0" smtClean="0"/>
                  <a:t>Percentage of Learners</a:t>
                </a:r>
                <a:endParaRPr lang="en-GB" sz="1400" dirty="0"/>
              </a:p>
            </c:rich>
          </c:tx>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54931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Attendance </a:t>
            </a:r>
            <a:r>
              <a:rPr lang="en-GB" baseline="0" dirty="0"/>
              <a:t>by Week</a:t>
            </a:r>
            <a:endParaRPr lang="en-GB" dirty="0"/>
          </a:p>
        </c:rich>
      </c:tx>
      <c:overlay val="0"/>
      <c:spPr>
        <a:noFill/>
        <a:ln>
          <a:noFill/>
        </a:ln>
        <a:effectLst/>
      </c:spPr>
    </c:title>
    <c:autoTitleDeleted val="0"/>
    <c:plotArea>
      <c:layout/>
      <c:lineChart>
        <c:grouping val="standard"/>
        <c:varyColors val="0"/>
        <c:ser>
          <c:idx val="0"/>
          <c:order val="0"/>
          <c:marker>
            <c:symbol val="circle"/>
            <c:size val="5"/>
            <c:spPr>
              <a:solidFill>
                <a:schemeClr val="tx1">
                  <a:lumMod val="65000"/>
                  <a:lumOff val="35000"/>
                </a:schemeClr>
              </a:solidFill>
              <a:ln w="9525">
                <a:noFill/>
              </a:ln>
              <a:effectLst/>
            </c:spPr>
          </c:marker>
          <c:cat>
            <c:numRef>
              <c:f>Metalinguistics!$A$24:$A$35</c:f>
              <c:numCache>
                <c:formatCode>m/d/yyyy</c:formatCode>
                <c:ptCount val="12"/>
                <c:pt idx="0">
                  <c:v>42411</c:v>
                </c:pt>
                <c:pt idx="1">
                  <c:v>42425</c:v>
                </c:pt>
                <c:pt idx="2">
                  <c:v>42432</c:v>
                </c:pt>
                <c:pt idx="3">
                  <c:v>42439</c:v>
                </c:pt>
                <c:pt idx="4">
                  <c:v>42446</c:v>
                </c:pt>
                <c:pt idx="5">
                  <c:v>42453</c:v>
                </c:pt>
                <c:pt idx="6">
                  <c:v>42460</c:v>
                </c:pt>
                <c:pt idx="7">
                  <c:v>42481</c:v>
                </c:pt>
                <c:pt idx="8">
                  <c:v>42488</c:v>
                </c:pt>
                <c:pt idx="9">
                  <c:v>42502</c:v>
                </c:pt>
                <c:pt idx="10">
                  <c:v>42509</c:v>
                </c:pt>
                <c:pt idx="11">
                  <c:v>42516</c:v>
                </c:pt>
              </c:numCache>
            </c:numRef>
          </c:cat>
          <c:val>
            <c:numRef>
              <c:f>Metalinguistics!$D$24:$D$35</c:f>
              <c:numCache>
                <c:formatCode>0%</c:formatCode>
                <c:ptCount val="12"/>
                <c:pt idx="0">
                  <c:v>1</c:v>
                </c:pt>
                <c:pt idx="1">
                  <c:v>0.91666666666666663</c:v>
                </c:pt>
                <c:pt idx="2">
                  <c:v>0.83333333333333337</c:v>
                </c:pt>
                <c:pt idx="3">
                  <c:v>0.875</c:v>
                </c:pt>
                <c:pt idx="4">
                  <c:v>0.91666666666666663</c:v>
                </c:pt>
                <c:pt idx="5">
                  <c:v>#N/A</c:v>
                </c:pt>
                <c:pt idx="6">
                  <c:v>1</c:v>
                </c:pt>
                <c:pt idx="7">
                  <c:v>1</c:v>
                </c:pt>
                <c:pt idx="8">
                  <c:v>0.875</c:v>
                </c:pt>
                <c:pt idx="9">
                  <c:v>0.83333333333333337</c:v>
                </c:pt>
                <c:pt idx="10">
                  <c:v>1</c:v>
                </c:pt>
                <c:pt idx="11">
                  <c:v>0.91666666666666663</c:v>
                </c:pt>
              </c:numCache>
            </c:numRef>
          </c:val>
          <c:smooth val="0"/>
          <c:extLst>
            <c:ext xmlns:c16="http://schemas.microsoft.com/office/drawing/2014/chart" uri="{C3380CC4-5D6E-409C-BE32-E72D297353CC}">
              <c16:uniqueId val="{00000000-D107-45D8-84FF-12E81BAFE1BD}"/>
            </c:ext>
          </c:extLst>
        </c:ser>
        <c:ser>
          <c:idx val="1"/>
          <c:order val="1"/>
          <c:marker>
            <c:symbol val="none"/>
          </c:marker>
          <c:cat>
            <c:numRef>
              <c:f>Metalinguistics!$A$24:$A$35</c:f>
              <c:numCache>
                <c:formatCode>m/d/yyyy</c:formatCode>
                <c:ptCount val="12"/>
                <c:pt idx="0">
                  <c:v>42411</c:v>
                </c:pt>
                <c:pt idx="1">
                  <c:v>42425</c:v>
                </c:pt>
                <c:pt idx="2">
                  <c:v>42432</c:v>
                </c:pt>
                <c:pt idx="3">
                  <c:v>42439</c:v>
                </c:pt>
                <c:pt idx="4">
                  <c:v>42446</c:v>
                </c:pt>
                <c:pt idx="5">
                  <c:v>42453</c:v>
                </c:pt>
                <c:pt idx="6">
                  <c:v>42460</c:v>
                </c:pt>
                <c:pt idx="7">
                  <c:v>42481</c:v>
                </c:pt>
                <c:pt idx="8">
                  <c:v>42488</c:v>
                </c:pt>
                <c:pt idx="9">
                  <c:v>42502</c:v>
                </c:pt>
                <c:pt idx="10">
                  <c:v>42509</c:v>
                </c:pt>
                <c:pt idx="11">
                  <c:v>42516</c:v>
                </c:pt>
              </c:numCache>
            </c:numRef>
          </c:cat>
          <c:val>
            <c:numRef>
              <c:f>Metalinguistics!$E$24:$E$35</c:f>
              <c:numCache>
                <c:formatCode>0%</c:formatCode>
                <c:ptCount val="12"/>
                <c:pt idx="0">
                  <c:v>0.91666666666666663</c:v>
                </c:pt>
                <c:pt idx="1">
                  <c:v>0.91666666666666663</c:v>
                </c:pt>
                <c:pt idx="2">
                  <c:v>0.91666666666666663</c:v>
                </c:pt>
                <c:pt idx="3">
                  <c:v>0.91666666666666663</c:v>
                </c:pt>
                <c:pt idx="4">
                  <c:v>0.91666666666666663</c:v>
                </c:pt>
                <c:pt idx="5">
                  <c:v>0.91666666666666663</c:v>
                </c:pt>
                <c:pt idx="6">
                  <c:v>0.91666666666666663</c:v>
                </c:pt>
                <c:pt idx="7">
                  <c:v>0.91666666666666663</c:v>
                </c:pt>
                <c:pt idx="8">
                  <c:v>0.91666666666666663</c:v>
                </c:pt>
                <c:pt idx="9">
                  <c:v>0.91666666666666663</c:v>
                </c:pt>
                <c:pt idx="10">
                  <c:v>0.91666666666666663</c:v>
                </c:pt>
                <c:pt idx="11">
                  <c:v>0.91666666666666663</c:v>
                </c:pt>
              </c:numCache>
            </c:numRef>
          </c:val>
          <c:smooth val="0"/>
          <c:extLst>
            <c:ext xmlns:c16="http://schemas.microsoft.com/office/drawing/2014/chart" uri="{C3380CC4-5D6E-409C-BE32-E72D297353CC}">
              <c16:uniqueId val="{00000000-DE16-4BDE-95CF-1FB774E8DF7D}"/>
            </c:ext>
          </c:extLst>
        </c:ser>
        <c:dLbls>
          <c:showLegendKey val="0"/>
          <c:showVal val="0"/>
          <c:showCatName val="0"/>
          <c:showSerName val="0"/>
          <c:showPercent val="0"/>
          <c:showBubbleSize val="0"/>
        </c:dLbls>
        <c:marker val="1"/>
        <c:smooth val="0"/>
        <c:axId val="77809536"/>
        <c:axId val="77815808"/>
      </c:lineChart>
      <c:catAx>
        <c:axId val="7780953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400" dirty="0"/>
                  <a:t>Weeks</a:t>
                </a:r>
              </a:p>
            </c:rich>
          </c:tx>
          <c:overlay val="0"/>
          <c:spPr>
            <a:noFill/>
            <a:ln>
              <a:noFill/>
            </a:ln>
            <a:effectLst/>
          </c:spPr>
        </c:title>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815808"/>
        <c:crosses val="autoZero"/>
        <c:auto val="0"/>
        <c:lblAlgn val="ctr"/>
        <c:lblOffset val="100"/>
        <c:noMultiLvlLbl val="1"/>
      </c:catAx>
      <c:valAx>
        <c:axId val="77815808"/>
        <c:scaling>
          <c:orientation val="minMax"/>
          <c:min val="0.70000000000000007"/>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400" dirty="0"/>
                  <a:t>Percentage</a:t>
                </a:r>
              </a:p>
            </c:rich>
          </c:tx>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809536"/>
        <c:crosses val="autoZero"/>
        <c:crossBetween val="between"/>
      </c:valAx>
      <c:spPr>
        <a:noFill/>
        <a:ln w="25400">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Percentage of Learners with</a:t>
            </a:r>
            <a:r>
              <a:rPr lang="en-GB" baseline="0" dirty="0"/>
              <a:t> a Wellbeing score of '3' by Week</a:t>
            </a:r>
            <a:endParaRPr lang="en-GB" dirty="0"/>
          </a:p>
        </c:rich>
      </c:tx>
      <c:overlay val="0"/>
      <c:spPr>
        <a:noFill/>
        <a:ln>
          <a:noFill/>
        </a:ln>
        <a:effectLst/>
      </c:spPr>
    </c:title>
    <c:autoTitleDeleted val="0"/>
    <c:plotArea>
      <c:layout>
        <c:manualLayout>
          <c:layoutTarget val="inner"/>
          <c:xMode val="edge"/>
          <c:yMode val="edge"/>
          <c:x val="0.1119250584018751"/>
          <c:y val="0.12849355731537521"/>
          <c:w val="0.86628197478286983"/>
          <c:h val="0.61915616314451771"/>
        </c:manualLayout>
      </c:layout>
      <c:lineChart>
        <c:grouping val="standard"/>
        <c:varyColors val="0"/>
        <c:ser>
          <c:idx val="0"/>
          <c:order val="0"/>
          <c:marker>
            <c:symbol val="circle"/>
            <c:size val="5"/>
            <c:spPr>
              <a:solidFill>
                <a:schemeClr val="tx1">
                  <a:lumMod val="65000"/>
                  <a:lumOff val="35000"/>
                </a:schemeClr>
              </a:solidFill>
              <a:ln w="9525">
                <a:solidFill>
                  <a:schemeClr val="tx1"/>
                </a:solidFill>
              </a:ln>
              <a:effectLst/>
            </c:spPr>
          </c:marker>
          <c:cat>
            <c:numRef>
              <c:f>Metalinguistics!$A$3:$A$14</c:f>
              <c:numCache>
                <c:formatCode>m/d/yyyy</c:formatCode>
                <c:ptCount val="12"/>
                <c:pt idx="0">
                  <c:v>42411</c:v>
                </c:pt>
                <c:pt idx="1">
                  <c:v>42425</c:v>
                </c:pt>
                <c:pt idx="2">
                  <c:v>42432</c:v>
                </c:pt>
                <c:pt idx="3">
                  <c:v>42439</c:v>
                </c:pt>
                <c:pt idx="4">
                  <c:v>42446</c:v>
                </c:pt>
                <c:pt idx="5">
                  <c:v>42453</c:v>
                </c:pt>
                <c:pt idx="6">
                  <c:v>42460</c:v>
                </c:pt>
                <c:pt idx="7">
                  <c:v>42481</c:v>
                </c:pt>
                <c:pt idx="8">
                  <c:v>42488</c:v>
                </c:pt>
                <c:pt idx="9">
                  <c:v>42502</c:v>
                </c:pt>
                <c:pt idx="10">
                  <c:v>42509</c:v>
                </c:pt>
                <c:pt idx="11">
                  <c:v>42516</c:v>
                </c:pt>
              </c:numCache>
            </c:numRef>
          </c:cat>
          <c:val>
            <c:numRef>
              <c:f>Metalinguistics!$D$3:$D$14</c:f>
              <c:numCache>
                <c:formatCode>0%</c:formatCode>
                <c:ptCount val="12"/>
                <c:pt idx="0">
                  <c:v>0.16666666666666666</c:v>
                </c:pt>
                <c:pt idx="1">
                  <c:v>0.20833333333333334</c:v>
                </c:pt>
                <c:pt idx="2">
                  <c:v>8.3333333333333329E-2</c:v>
                </c:pt>
                <c:pt idx="3">
                  <c:v>0.16666666666666666</c:v>
                </c:pt>
                <c:pt idx="4">
                  <c:v>0.25</c:v>
                </c:pt>
                <c:pt idx="5">
                  <c:v>#N/A</c:v>
                </c:pt>
                <c:pt idx="6">
                  <c:v>4.1666666666666664E-2</c:v>
                </c:pt>
                <c:pt idx="7">
                  <c:v>4.1666666666666664E-2</c:v>
                </c:pt>
                <c:pt idx="8">
                  <c:v>0</c:v>
                </c:pt>
                <c:pt idx="9">
                  <c:v>4.1666666666666664E-2</c:v>
                </c:pt>
                <c:pt idx="10">
                  <c:v>0</c:v>
                </c:pt>
                <c:pt idx="11">
                  <c:v>0</c:v>
                </c:pt>
              </c:numCache>
            </c:numRef>
          </c:val>
          <c:smooth val="0"/>
          <c:extLst>
            <c:ext xmlns:c16="http://schemas.microsoft.com/office/drawing/2014/chart" uri="{C3380CC4-5D6E-409C-BE32-E72D297353CC}">
              <c16:uniqueId val="{00000000-BAEA-494D-BAF8-4851AAB93F29}"/>
            </c:ext>
          </c:extLst>
        </c:ser>
        <c:ser>
          <c:idx val="1"/>
          <c:order val="1"/>
          <c:marker>
            <c:symbol val="none"/>
          </c:marker>
          <c:cat>
            <c:numRef>
              <c:f>Metalinguistics!$A$3:$A$14</c:f>
              <c:numCache>
                <c:formatCode>m/d/yyyy</c:formatCode>
                <c:ptCount val="12"/>
                <c:pt idx="0">
                  <c:v>42411</c:v>
                </c:pt>
                <c:pt idx="1">
                  <c:v>42425</c:v>
                </c:pt>
                <c:pt idx="2">
                  <c:v>42432</c:v>
                </c:pt>
                <c:pt idx="3">
                  <c:v>42439</c:v>
                </c:pt>
                <c:pt idx="4">
                  <c:v>42446</c:v>
                </c:pt>
                <c:pt idx="5">
                  <c:v>42453</c:v>
                </c:pt>
                <c:pt idx="6">
                  <c:v>42460</c:v>
                </c:pt>
                <c:pt idx="7">
                  <c:v>42481</c:v>
                </c:pt>
                <c:pt idx="8">
                  <c:v>42488</c:v>
                </c:pt>
                <c:pt idx="9">
                  <c:v>42502</c:v>
                </c:pt>
                <c:pt idx="10">
                  <c:v>42509</c:v>
                </c:pt>
                <c:pt idx="11">
                  <c:v>42516</c:v>
                </c:pt>
              </c:numCache>
            </c:numRef>
          </c:cat>
          <c:val>
            <c:numRef>
              <c:f>Metalinguistics!$E$3:$E$14</c:f>
              <c:numCache>
                <c:formatCode>0%</c:formatCode>
                <c:ptCount val="12"/>
                <c:pt idx="0">
                  <c:v>4.1666666666666664E-2</c:v>
                </c:pt>
                <c:pt idx="1">
                  <c:v>4.1666666666666664E-2</c:v>
                </c:pt>
                <c:pt idx="2">
                  <c:v>4.1666666666666664E-2</c:v>
                </c:pt>
                <c:pt idx="3">
                  <c:v>4.1666666666666664E-2</c:v>
                </c:pt>
                <c:pt idx="4">
                  <c:v>4.1666666666666664E-2</c:v>
                </c:pt>
                <c:pt idx="5">
                  <c:v>4.1666666666666664E-2</c:v>
                </c:pt>
                <c:pt idx="6">
                  <c:v>4.1666666666666664E-2</c:v>
                </c:pt>
                <c:pt idx="7">
                  <c:v>4.1666666666666664E-2</c:v>
                </c:pt>
                <c:pt idx="8">
                  <c:v>4.1666666666666664E-2</c:v>
                </c:pt>
                <c:pt idx="9">
                  <c:v>4.1666666666666664E-2</c:v>
                </c:pt>
                <c:pt idx="10">
                  <c:v>4.1666666666666664E-2</c:v>
                </c:pt>
                <c:pt idx="11">
                  <c:v>4.1666666666666664E-2</c:v>
                </c:pt>
              </c:numCache>
            </c:numRef>
          </c:val>
          <c:smooth val="0"/>
          <c:extLst>
            <c:ext xmlns:c16="http://schemas.microsoft.com/office/drawing/2014/chart" uri="{C3380CC4-5D6E-409C-BE32-E72D297353CC}">
              <c16:uniqueId val="{00000000-15B6-4E59-81C6-00B928590A2F}"/>
            </c:ext>
          </c:extLst>
        </c:ser>
        <c:dLbls>
          <c:showLegendKey val="0"/>
          <c:showVal val="0"/>
          <c:showCatName val="0"/>
          <c:showSerName val="0"/>
          <c:showPercent val="0"/>
          <c:showBubbleSize val="0"/>
        </c:dLbls>
        <c:marker val="1"/>
        <c:smooth val="0"/>
        <c:axId val="77849728"/>
        <c:axId val="77851648"/>
      </c:lineChart>
      <c:catAx>
        <c:axId val="7784972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400" dirty="0"/>
                  <a:t>Weeks</a:t>
                </a:r>
              </a:p>
            </c:rich>
          </c:tx>
          <c:overlay val="0"/>
          <c:spPr>
            <a:noFill/>
            <a:ln>
              <a:noFill/>
            </a:ln>
            <a:effectLst/>
          </c:spPr>
        </c:title>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851648"/>
        <c:crosses val="autoZero"/>
        <c:auto val="0"/>
        <c:lblAlgn val="ctr"/>
        <c:lblOffset val="100"/>
        <c:noMultiLvlLbl val="0"/>
      </c:catAx>
      <c:valAx>
        <c:axId val="77851648"/>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400" dirty="0"/>
                  <a:t>Percentage</a:t>
                </a:r>
              </a:p>
            </c:rich>
          </c:tx>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84972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smtClean="0"/>
              <a:t>O: Percentage </a:t>
            </a:r>
            <a:r>
              <a:rPr lang="en-GB" dirty="0"/>
              <a:t>of </a:t>
            </a:r>
            <a:r>
              <a:rPr lang="en-GB" dirty="0" smtClean="0"/>
              <a:t>children</a:t>
            </a:r>
            <a:r>
              <a:rPr lang="en-GB" baseline="0" dirty="0" smtClean="0"/>
              <a:t> </a:t>
            </a:r>
            <a:r>
              <a:rPr lang="en-GB" baseline="0" dirty="0"/>
              <a:t>with </a:t>
            </a:r>
            <a:r>
              <a:rPr lang="en-GB" baseline="0" dirty="0" smtClean="0"/>
              <a:t>a reading level  improvement score </a:t>
            </a:r>
            <a:r>
              <a:rPr lang="en-GB" baseline="0" dirty="0"/>
              <a:t>of </a:t>
            </a:r>
            <a:r>
              <a:rPr lang="en-GB" baseline="0" dirty="0" smtClean="0"/>
              <a:t>4 </a:t>
            </a:r>
            <a:r>
              <a:rPr lang="en-GB" baseline="0" dirty="0"/>
              <a:t>by Week</a:t>
            </a:r>
            <a:endParaRPr lang="en-GB" dirty="0"/>
          </a:p>
        </c:rich>
      </c:tx>
      <c:overlay val="0"/>
      <c:spPr>
        <a:noFill/>
        <a:ln>
          <a:noFill/>
        </a:ln>
        <a:effectLst/>
      </c:spPr>
    </c:title>
    <c:autoTitleDeleted val="0"/>
    <c:plotArea>
      <c:layout/>
      <c:lineChart>
        <c:grouping val="standard"/>
        <c:varyColors val="0"/>
        <c:ser>
          <c:idx val="0"/>
          <c:order val="0"/>
          <c:marker>
            <c:symbol val="circle"/>
            <c:size val="5"/>
            <c:spPr>
              <a:solidFill>
                <a:schemeClr val="tx1">
                  <a:lumMod val="65000"/>
                  <a:lumOff val="35000"/>
                </a:schemeClr>
              </a:solidFill>
              <a:ln w="9525">
                <a:noFill/>
              </a:ln>
              <a:effectLst/>
            </c:spPr>
          </c:marker>
          <c:cat>
            <c:numRef>
              <c:f>'Prior Knowledge'!$A$24:$A$35</c:f>
              <c:numCache>
                <c:formatCode>m/d/yyyy</c:formatCode>
                <c:ptCount val="12"/>
                <c:pt idx="0">
                  <c:v>42832</c:v>
                </c:pt>
                <c:pt idx="1">
                  <c:v>42839</c:v>
                </c:pt>
                <c:pt idx="2">
                  <c:v>42846</c:v>
                </c:pt>
                <c:pt idx="3">
                  <c:v>42853</c:v>
                </c:pt>
                <c:pt idx="4">
                  <c:v>42860</c:v>
                </c:pt>
                <c:pt idx="5">
                  <c:v>42867</c:v>
                </c:pt>
                <c:pt idx="6">
                  <c:v>42874</c:v>
                </c:pt>
                <c:pt idx="7">
                  <c:v>42881</c:v>
                </c:pt>
                <c:pt idx="8">
                  <c:v>42888</c:v>
                </c:pt>
                <c:pt idx="9">
                  <c:v>42895</c:v>
                </c:pt>
                <c:pt idx="10">
                  <c:v>42902</c:v>
                </c:pt>
                <c:pt idx="11">
                  <c:v>42909</c:v>
                </c:pt>
              </c:numCache>
            </c:numRef>
          </c:cat>
          <c:val>
            <c:numRef>
              <c:f>'Prior Knowledge'!$D$24:$D$35</c:f>
              <c:numCache>
                <c:formatCode>0%</c:formatCode>
                <c:ptCount val="12"/>
                <c:pt idx="0">
                  <c:v>1</c:v>
                </c:pt>
                <c:pt idx="1">
                  <c:v>0.95833333333333337</c:v>
                </c:pt>
                <c:pt idx="2">
                  <c:v>0.91666666666666663</c:v>
                </c:pt>
                <c:pt idx="3">
                  <c:v>1</c:v>
                </c:pt>
                <c:pt idx="4">
                  <c:v>0.875</c:v>
                </c:pt>
                <c:pt idx="5">
                  <c:v>#N/A</c:v>
                </c:pt>
                <c:pt idx="6">
                  <c:v>0.83333333333333337</c:v>
                </c:pt>
                <c:pt idx="7">
                  <c:v>0.91666666666666663</c:v>
                </c:pt>
                <c:pt idx="8">
                  <c:v>0.95833333333333337</c:v>
                </c:pt>
                <c:pt idx="9">
                  <c:v>1</c:v>
                </c:pt>
                <c:pt idx="10">
                  <c:v>0.83333333333333337</c:v>
                </c:pt>
                <c:pt idx="11">
                  <c:v>0.91666666666666663</c:v>
                </c:pt>
              </c:numCache>
            </c:numRef>
          </c:val>
          <c:smooth val="0"/>
          <c:extLst>
            <c:ext xmlns:c16="http://schemas.microsoft.com/office/drawing/2014/chart" uri="{C3380CC4-5D6E-409C-BE32-E72D297353CC}">
              <c16:uniqueId val="{00000000-07E9-4236-8B7D-6052171C3199}"/>
            </c:ext>
          </c:extLst>
        </c:ser>
        <c:ser>
          <c:idx val="1"/>
          <c:order val="1"/>
          <c:marker>
            <c:symbol val="none"/>
          </c:marker>
          <c:cat>
            <c:numRef>
              <c:f>'Prior Knowledge'!$A$24:$A$35</c:f>
              <c:numCache>
                <c:formatCode>m/d/yyyy</c:formatCode>
                <c:ptCount val="12"/>
                <c:pt idx="0">
                  <c:v>42832</c:v>
                </c:pt>
                <c:pt idx="1">
                  <c:v>42839</c:v>
                </c:pt>
                <c:pt idx="2">
                  <c:v>42846</c:v>
                </c:pt>
                <c:pt idx="3">
                  <c:v>42853</c:v>
                </c:pt>
                <c:pt idx="4">
                  <c:v>42860</c:v>
                </c:pt>
                <c:pt idx="5">
                  <c:v>42867</c:v>
                </c:pt>
                <c:pt idx="6">
                  <c:v>42874</c:v>
                </c:pt>
                <c:pt idx="7">
                  <c:v>42881</c:v>
                </c:pt>
                <c:pt idx="8">
                  <c:v>42888</c:v>
                </c:pt>
                <c:pt idx="9">
                  <c:v>42895</c:v>
                </c:pt>
                <c:pt idx="10">
                  <c:v>42902</c:v>
                </c:pt>
                <c:pt idx="11">
                  <c:v>42909</c:v>
                </c:pt>
              </c:numCache>
            </c:numRef>
          </c:cat>
          <c:val>
            <c:numRef>
              <c:f>'Prior Knowledge'!$E$24:$E$35</c:f>
              <c:numCache>
                <c:formatCode>0%</c:formatCode>
                <c:ptCount val="12"/>
                <c:pt idx="0">
                  <c:v>0.91666666666666663</c:v>
                </c:pt>
                <c:pt idx="1">
                  <c:v>0.91666666666666663</c:v>
                </c:pt>
                <c:pt idx="2">
                  <c:v>0.91666666666666663</c:v>
                </c:pt>
                <c:pt idx="3">
                  <c:v>0.91666666666666663</c:v>
                </c:pt>
                <c:pt idx="4">
                  <c:v>0.91666666666666663</c:v>
                </c:pt>
                <c:pt idx="5">
                  <c:v>0.91666666666666663</c:v>
                </c:pt>
                <c:pt idx="6">
                  <c:v>0.91666666666666663</c:v>
                </c:pt>
                <c:pt idx="7">
                  <c:v>0.91666666666666663</c:v>
                </c:pt>
                <c:pt idx="8">
                  <c:v>0.91666666666666663</c:v>
                </c:pt>
                <c:pt idx="9">
                  <c:v>0.91666666666666663</c:v>
                </c:pt>
                <c:pt idx="10">
                  <c:v>0.91666666666666663</c:v>
                </c:pt>
                <c:pt idx="11">
                  <c:v>0.91666666666666663</c:v>
                </c:pt>
              </c:numCache>
            </c:numRef>
          </c:val>
          <c:smooth val="0"/>
          <c:extLst>
            <c:ext xmlns:c16="http://schemas.microsoft.com/office/drawing/2014/chart" uri="{C3380CC4-5D6E-409C-BE32-E72D297353CC}">
              <c16:uniqueId val="{00000000-A1AD-4BB6-9C74-4702538E9460}"/>
            </c:ext>
          </c:extLst>
        </c:ser>
        <c:dLbls>
          <c:showLegendKey val="0"/>
          <c:showVal val="0"/>
          <c:showCatName val="0"/>
          <c:showSerName val="0"/>
          <c:showPercent val="0"/>
          <c:showBubbleSize val="0"/>
        </c:dLbls>
        <c:marker val="1"/>
        <c:smooth val="0"/>
        <c:axId val="162899072"/>
        <c:axId val="162900992"/>
      </c:lineChart>
      <c:catAx>
        <c:axId val="16289907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400"/>
                  <a:t>Weeks</a:t>
                </a:r>
              </a:p>
            </c:rich>
          </c:tx>
          <c:overlay val="0"/>
          <c:spPr>
            <a:noFill/>
            <a:ln>
              <a:noFill/>
            </a:ln>
            <a:effectLst/>
          </c:spPr>
        </c:title>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2900992"/>
        <c:crosses val="autoZero"/>
        <c:auto val="0"/>
        <c:lblAlgn val="ctr"/>
        <c:lblOffset val="100"/>
        <c:noMultiLvlLbl val="1"/>
      </c:catAx>
      <c:valAx>
        <c:axId val="162900992"/>
        <c:scaling>
          <c:orientation val="minMax"/>
          <c:max val="1"/>
          <c:min val="0.5"/>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400"/>
                  <a:t>Percentage</a:t>
                </a:r>
              </a:p>
            </c:rich>
          </c:tx>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289907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smtClean="0"/>
              <a:t>P: Percentage</a:t>
            </a:r>
            <a:r>
              <a:rPr lang="en-GB" baseline="0" dirty="0" smtClean="0"/>
              <a:t> of pupils reporting they are confident or very confident</a:t>
            </a:r>
            <a:endParaRPr lang="en-GB" dirty="0"/>
          </a:p>
        </c:rich>
      </c:tx>
      <c:overlay val="0"/>
      <c:spPr>
        <a:noFill/>
        <a:ln>
          <a:noFill/>
        </a:ln>
        <a:effectLst/>
      </c:spPr>
    </c:title>
    <c:autoTitleDeleted val="0"/>
    <c:plotArea>
      <c:layout/>
      <c:lineChart>
        <c:grouping val="standard"/>
        <c:varyColors val="0"/>
        <c:ser>
          <c:idx val="0"/>
          <c:order val="0"/>
          <c:marker>
            <c:symbol val="circle"/>
            <c:size val="5"/>
            <c:spPr>
              <a:solidFill>
                <a:schemeClr val="tx1">
                  <a:lumMod val="65000"/>
                  <a:lumOff val="35000"/>
                </a:schemeClr>
              </a:solidFill>
              <a:ln w="9525">
                <a:solidFill>
                  <a:schemeClr val="tx1"/>
                </a:solidFill>
              </a:ln>
              <a:effectLst/>
            </c:spPr>
          </c:marker>
          <c:cat>
            <c:numRef>
              <c:f>'Prior Knowledge'!$A$3:$A$14</c:f>
              <c:numCache>
                <c:formatCode>m/d/yyyy</c:formatCode>
                <c:ptCount val="12"/>
                <c:pt idx="0">
                  <c:v>42832</c:v>
                </c:pt>
                <c:pt idx="1">
                  <c:v>42839</c:v>
                </c:pt>
                <c:pt idx="2">
                  <c:v>42846</c:v>
                </c:pt>
                <c:pt idx="3">
                  <c:v>42853</c:v>
                </c:pt>
                <c:pt idx="4">
                  <c:v>42860</c:v>
                </c:pt>
                <c:pt idx="5">
                  <c:v>42867</c:v>
                </c:pt>
                <c:pt idx="6">
                  <c:v>42874</c:v>
                </c:pt>
                <c:pt idx="7">
                  <c:v>42881</c:v>
                </c:pt>
                <c:pt idx="8">
                  <c:v>42888</c:v>
                </c:pt>
                <c:pt idx="9">
                  <c:v>42895</c:v>
                </c:pt>
                <c:pt idx="10">
                  <c:v>42902</c:v>
                </c:pt>
                <c:pt idx="11">
                  <c:v>42909</c:v>
                </c:pt>
              </c:numCache>
            </c:numRef>
          </c:cat>
          <c:val>
            <c:numRef>
              <c:f>'Prior Knowledge'!$D$3:$D$14</c:f>
              <c:numCache>
                <c:formatCode>0%</c:formatCode>
                <c:ptCount val="12"/>
                <c:pt idx="0">
                  <c:v>0.25</c:v>
                </c:pt>
                <c:pt idx="1">
                  <c:v>0.16666666666666666</c:v>
                </c:pt>
                <c:pt idx="2">
                  <c:v>0.20833333333333334</c:v>
                </c:pt>
                <c:pt idx="3">
                  <c:v>0.16666666666666666</c:v>
                </c:pt>
                <c:pt idx="4">
                  <c:v>0.125</c:v>
                </c:pt>
                <c:pt idx="5">
                  <c:v>#N/A</c:v>
                </c:pt>
                <c:pt idx="6">
                  <c:v>8.3333333333333329E-2</c:v>
                </c:pt>
                <c:pt idx="7">
                  <c:v>0.125</c:v>
                </c:pt>
                <c:pt idx="8">
                  <c:v>4.1666666666666664E-2</c:v>
                </c:pt>
                <c:pt idx="9">
                  <c:v>4.1666666666666664E-2</c:v>
                </c:pt>
                <c:pt idx="10">
                  <c:v>0.25</c:v>
                </c:pt>
                <c:pt idx="11">
                  <c:v>0.29166666666666669</c:v>
                </c:pt>
              </c:numCache>
            </c:numRef>
          </c:val>
          <c:smooth val="0"/>
          <c:extLst>
            <c:ext xmlns:c16="http://schemas.microsoft.com/office/drawing/2014/chart" uri="{C3380CC4-5D6E-409C-BE32-E72D297353CC}">
              <c16:uniqueId val="{00000000-5A27-4AB5-9309-E61F02BD72AF}"/>
            </c:ext>
          </c:extLst>
        </c:ser>
        <c:ser>
          <c:idx val="1"/>
          <c:order val="1"/>
          <c:marker>
            <c:symbol val="none"/>
          </c:marker>
          <c:cat>
            <c:numRef>
              <c:f>'Prior Knowledge'!$A$3:$A$14</c:f>
              <c:numCache>
                <c:formatCode>m/d/yyyy</c:formatCode>
                <c:ptCount val="12"/>
                <c:pt idx="0">
                  <c:v>42832</c:v>
                </c:pt>
                <c:pt idx="1">
                  <c:v>42839</c:v>
                </c:pt>
                <c:pt idx="2">
                  <c:v>42846</c:v>
                </c:pt>
                <c:pt idx="3">
                  <c:v>42853</c:v>
                </c:pt>
                <c:pt idx="4">
                  <c:v>42860</c:v>
                </c:pt>
                <c:pt idx="5">
                  <c:v>42867</c:v>
                </c:pt>
                <c:pt idx="6">
                  <c:v>42874</c:v>
                </c:pt>
                <c:pt idx="7">
                  <c:v>42881</c:v>
                </c:pt>
                <c:pt idx="8">
                  <c:v>42888</c:v>
                </c:pt>
                <c:pt idx="9">
                  <c:v>42895</c:v>
                </c:pt>
                <c:pt idx="10">
                  <c:v>42902</c:v>
                </c:pt>
                <c:pt idx="11">
                  <c:v>42909</c:v>
                </c:pt>
              </c:numCache>
            </c:numRef>
          </c:cat>
          <c:val>
            <c:numRef>
              <c:f>'Prior Knowledge'!$E$3:$E$14</c:f>
              <c:numCache>
                <c:formatCode>0%</c:formatCode>
                <c:ptCount val="12"/>
                <c:pt idx="0">
                  <c:v>0.16666666666666666</c:v>
                </c:pt>
                <c:pt idx="1">
                  <c:v>0.16666666666666666</c:v>
                </c:pt>
                <c:pt idx="2">
                  <c:v>0.16666666666666666</c:v>
                </c:pt>
                <c:pt idx="3">
                  <c:v>0.16666666666666666</c:v>
                </c:pt>
                <c:pt idx="4">
                  <c:v>0.16666666666666666</c:v>
                </c:pt>
                <c:pt idx="5">
                  <c:v>0.16666666666666666</c:v>
                </c:pt>
                <c:pt idx="6">
                  <c:v>0.16666666666666666</c:v>
                </c:pt>
                <c:pt idx="7">
                  <c:v>0.16666666666666666</c:v>
                </c:pt>
                <c:pt idx="8">
                  <c:v>0.16666666666666666</c:v>
                </c:pt>
                <c:pt idx="9">
                  <c:v>0.16666666666666666</c:v>
                </c:pt>
                <c:pt idx="10">
                  <c:v>0.16666666666666666</c:v>
                </c:pt>
                <c:pt idx="11">
                  <c:v>0.16666666666666666</c:v>
                </c:pt>
              </c:numCache>
            </c:numRef>
          </c:val>
          <c:smooth val="0"/>
          <c:extLst>
            <c:ext xmlns:c16="http://schemas.microsoft.com/office/drawing/2014/chart" uri="{C3380CC4-5D6E-409C-BE32-E72D297353CC}">
              <c16:uniqueId val="{00000000-081F-462C-9662-40E5E2606034}"/>
            </c:ext>
          </c:extLst>
        </c:ser>
        <c:dLbls>
          <c:showLegendKey val="0"/>
          <c:showVal val="0"/>
          <c:showCatName val="0"/>
          <c:showSerName val="0"/>
          <c:showPercent val="0"/>
          <c:showBubbleSize val="0"/>
        </c:dLbls>
        <c:marker val="1"/>
        <c:smooth val="0"/>
        <c:axId val="48148864"/>
        <c:axId val="48150784"/>
      </c:lineChart>
      <c:catAx>
        <c:axId val="4814886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400"/>
                  <a:t>Weeks</a:t>
                </a:r>
              </a:p>
            </c:rich>
          </c:tx>
          <c:overlay val="0"/>
          <c:spPr>
            <a:noFill/>
            <a:ln>
              <a:noFill/>
            </a:ln>
            <a:effectLst/>
          </c:spPr>
        </c:title>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150784"/>
        <c:crosses val="autoZero"/>
        <c:auto val="0"/>
        <c:lblAlgn val="ctr"/>
        <c:lblOffset val="100"/>
        <c:noMultiLvlLbl val="0"/>
      </c:catAx>
      <c:valAx>
        <c:axId val="48150784"/>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400" dirty="0" smtClean="0"/>
                  <a:t>Percentage of Learners</a:t>
                </a:r>
                <a:endParaRPr lang="en-GB" sz="1400" dirty="0"/>
              </a:p>
            </c:rich>
          </c:tx>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14886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smtClean="0"/>
              <a:t>P: Numbers of learners scoring 6 or above</a:t>
            </a:r>
            <a:endParaRPr lang="en-GB" dirty="0"/>
          </a:p>
        </c:rich>
      </c:tx>
      <c:overlay val="0"/>
      <c:spPr>
        <a:noFill/>
        <a:ln>
          <a:noFill/>
        </a:ln>
        <a:effectLst/>
      </c:spPr>
    </c:title>
    <c:autoTitleDeleted val="0"/>
    <c:plotArea>
      <c:layout/>
      <c:lineChart>
        <c:grouping val="standard"/>
        <c:varyColors val="0"/>
        <c:ser>
          <c:idx val="0"/>
          <c:order val="0"/>
          <c:marker>
            <c:symbol val="circle"/>
            <c:size val="5"/>
            <c:spPr>
              <a:solidFill>
                <a:schemeClr val="tx1">
                  <a:lumMod val="65000"/>
                  <a:lumOff val="35000"/>
                </a:schemeClr>
              </a:solidFill>
              <a:ln w="9525">
                <a:noFill/>
              </a:ln>
              <a:effectLst/>
            </c:spPr>
          </c:marker>
          <c:cat>
            <c:numRef>
              <c:f>Metalinguistics!$A$24:$A$35</c:f>
              <c:numCache>
                <c:formatCode>m/d/yyyy</c:formatCode>
                <c:ptCount val="12"/>
                <c:pt idx="0">
                  <c:v>42411</c:v>
                </c:pt>
                <c:pt idx="1">
                  <c:v>42425</c:v>
                </c:pt>
                <c:pt idx="2">
                  <c:v>42432</c:v>
                </c:pt>
                <c:pt idx="3">
                  <c:v>42439</c:v>
                </c:pt>
                <c:pt idx="4">
                  <c:v>42446</c:v>
                </c:pt>
                <c:pt idx="5">
                  <c:v>42453</c:v>
                </c:pt>
                <c:pt idx="6">
                  <c:v>42460</c:v>
                </c:pt>
                <c:pt idx="7">
                  <c:v>42481</c:v>
                </c:pt>
                <c:pt idx="8">
                  <c:v>42488</c:v>
                </c:pt>
                <c:pt idx="9">
                  <c:v>42502</c:v>
                </c:pt>
                <c:pt idx="10">
                  <c:v>42509</c:v>
                </c:pt>
                <c:pt idx="11">
                  <c:v>42516</c:v>
                </c:pt>
              </c:numCache>
            </c:numRef>
          </c:cat>
          <c:val>
            <c:numRef>
              <c:f>Metalinguistics!$D$24:$D$35</c:f>
              <c:numCache>
                <c:formatCode>0%</c:formatCode>
                <c:ptCount val="12"/>
                <c:pt idx="0">
                  <c:v>1</c:v>
                </c:pt>
                <c:pt idx="1">
                  <c:v>0.91666666666666663</c:v>
                </c:pt>
                <c:pt idx="2">
                  <c:v>0.83333333333333337</c:v>
                </c:pt>
                <c:pt idx="3">
                  <c:v>0.875</c:v>
                </c:pt>
                <c:pt idx="4">
                  <c:v>0.91666666666666663</c:v>
                </c:pt>
                <c:pt idx="5">
                  <c:v>#N/A</c:v>
                </c:pt>
                <c:pt idx="6">
                  <c:v>1</c:v>
                </c:pt>
                <c:pt idx="7">
                  <c:v>1</c:v>
                </c:pt>
                <c:pt idx="8">
                  <c:v>0.875</c:v>
                </c:pt>
                <c:pt idx="9">
                  <c:v>0.83333333333333337</c:v>
                </c:pt>
                <c:pt idx="10">
                  <c:v>1</c:v>
                </c:pt>
                <c:pt idx="11">
                  <c:v>0.91666666666666663</c:v>
                </c:pt>
              </c:numCache>
            </c:numRef>
          </c:val>
          <c:smooth val="0"/>
          <c:extLst>
            <c:ext xmlns:c16="http://schemas.microsoft.com/office/drawing/2014/chart" uri="{C3380CC4-5D6E-409C-BE32-E72D297353CC}">
              <c16:uniqueId val="{00000000-D107-45D8-84FF-12E81BAFE1BD}"/>
            </c:ext>
          </c:extLst>
        </c:ser>
        <c:ser>
          <c:idx val="1"/>
          <c:order val="1"/>
          <c:marker>
            <c:symbol val="none"/>
          </c:marker>
          <c:cat>
            <c:numRef>
              <c:f>Metalinguistics!$A$24:$A$35</c:f>
              <c:numCache>
                <c:formatCode>m/d/yyyy</c:formatCode>
                <c:ptCount val="12"/>
                <c:pt idx="0">
                  <c:v>42411</c:v>
                </c:pt>
                <c:pt idx="1">
                  <c:v>42425</c:v>
                </c:pt>
                <c:pt idx="2">
                  <c:v>42432</c:v>
                </c:pt>
                <c:pt idx="3">
                  <c:v>42439</c:v>
                </c:pt>
                <c:pt idx="4">
                  <c:v>42446</c:v>
                </c:pt>
                <c:pt idx="5">
                  <c:v>42453</c:v>
                </c:pt>
                <c:pt idx="6">
                  <c:v>42460</c:v>
                </c:pt>
                <c:pt idx="7">
                  <c:v>42481</c:v>
                </c:pt>
                <c:pt idx="8">
                  <c:v>42488</c:v>
                </c:pt>
                <c:pt idx="9">
                  <c:v>42502</c:v>
                </c:pt>
                <c:pt idx="10">
                  <c:v>42509</c:v>
                </c:pt>
                <c:pt idx="11">
                  <c:v>42516</c:v>
                </c:pt>
              </c:numCache>
            </c:numRef>
          </c:cat>
          <c:val>
            <c:numRef>
              <c:f>Metalinguistics!$E$24:$E$35</c:f>
              <c:numCache>
                <c:formatCode>0%</c:formatCode>
                <c:ptCount val="12"/>
                <c:pt idx="0">
                  <c:v>0.91666666666666663</c:v>
                </c:pt>
                <c:pt idx="1">
                  <c:v>0.91666666666666663</c:v>
                </c:pt>
                <c:pt idx="2">
                  <c:v>0.91666666666666663</c:v>
                </c:pt>
                <c:pt idx="3">
                  <c:v>0.91666666666666663</c:v>
                </c:pt>
                <c:pt idx="4">
                  <c:v>0.91666666666666663</c:v>
                </c:pt>
                <c:pt idx="5">
                  <c:v>0.91666666666666663</c:v>
                </c:pt>
                <c:pt idx="6">
                  <c:v>0.91666666666666663</c:v>
                </c:pt>
                <c:pt idx="7">
                  <c:v>0.91666666666666663</c:v>
                </c:pt>
                <c:pt idx="8">
                  <c:v>0.91666666666666663</c:v>
                </c:pt>
                <c:pt idx="9">
                  <c:v>0.91666666666666663</c:v>
                </c:pt>
                <c:pt idx="10">
                  <c:v>0.91666666666666663</c:v>
                </c:pt>
                <c:pt idx="11">
                  <c:v>0.91666666666666663</c:v>
                </c:pt>
              </c:numCache>
            </c:numRef>
          </c:val>
          <c:smooth val="0"/>
          <c:extLst>
            <c:ext xmlns:c16="http://schemas.microsoft.com/office/drawing/2014/chart" uri="{C3380CC4-5D6E-409C-BE32-E72D297353CC}">
              <c16:uniqueId val="{00000000-7E69-4F33-875A-810B622B56B4}"/>
            </c:ext>
          </c:extLst>
        </c:ser>
        <c:dLbls>
          <c:showLegendKey val="0"/>
          <c:showVal val="0"/>
          <c:showCatName val="0"/>
          <c:showSerName val="0"/>
          <c:showPercent val="0"/>
          <c:showBubbleSize val="0"/>
        </c:dLbls>
        <c:marker val="1"/>
        <c:smooth val="0"/>
        <c:axId val="163122560"/>
        <c:axId val="163124736"/>
      </c:lineChart>
      <c:catAx>
        <c:axId val="1631225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400"/>
                  <a:t>Weeks</a:t>
                </a:r>
              </a:p>
            </c:rich>
          </c:tx>
          <c:overlay val="0"/>
          <c:spPr>
            <a:noFill/>
            <a:ln>
              <a:noFill/>
            </a:ln>
            <a:effectLst/>
          </c:spPr>
        </c:title>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3124736"/>
        <c:crosses val="autoZero"/>
        <c:auto val="0"/>
        <c:lblAlgn val="ctr"/>
        <c:lblOffset val="100"/>
        <c:noMultiLvlLbl val="1"/>
      </c:catAx>
      <c:valAx>
        <c:axId val="163124736"/>
        <c:scaling>
          <c:orientation val="minMax"/>
          <c:min val="0.70000000000000007"/>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400"/>
                  <a:t>Percentage</a:t>
                </a:r>
              </a:p>
            </c:rich>
          </c:tx>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3122560"/>
        <c:crosses val="autoZero"/>
        <c:crossBetween val="between"/>
      </c:valAx>
      <c:spPr>
        <a:noFill/>
        <a:ln w="25400">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Percentage of </a:t>
            </a:r>
            <a:r>
              <a:rPr lang="en-GB" dirty="0" smtClean="0"/>
              <a:t>learners reporting lessons are appropriate or quite  challenging</a:t>
            </a:r>
            <a:endParaRPr lang="en-GB" dirty="0"/>
          </a:p>
        </c:rich>
      </c:tx>
      <c:overlay val="0"/>
      <c:spPr>
        <a:noFill/>
        <a:ln>
          <a:noFill/>
        </a:ln>
        <a:effectLst/>
      </c:spPr>
    </c:title>
    <c:autoTitleDeleted val="0"/>
    <c:plotArea>
      <c:layout>
        <c:manualLayout>
          <c:layoutTarget val="inner"/>
          <c:xMode val="edge"/>
          <c:yMode val="edge"/>
          <c:x val="0.1119250584018751"/>
          <c:y val="0.12849355731537521"/>
          <c:w val="0.86628197478286983"/>
          <c:h val="0.61915616314451771"/>
        </c:manualLayout>
      </c:layout>
      <c:lineChart>
        <c:grouping val="standard"/>
        <c:varyColors val="0"/>
        <c:ser>
          <c:idx val="0"/>
          <c:order val="0"/>
          <c:marker>
            <c:symbol val="circle"/>
            <c:size val="5"/>
            <c:spPr>
              <a:solidFill>
                <a:schemeClr val="tx1">
                  <a:lumMod val="65000"/>
                  <a:lumOff val="35000"/>
                </a:schemeClr>
              </a:solidFill>
              <a:ln w="9525">
                <a:solidFill>
                  <a:schemeClr val="tx1"/>
                </a:solidFill>
              </a:ln>
              <a:effectLst/>
            </c:spPr>
          </c:marker>
          <c:cat>
            <c:numRef>
              <c:f>Metalinguistics!$A$3:$A$14</c:f>
              <c:numCache>
                <c:formatCode>m/d/yyyy</c:formatCode>
                <c:ptCount val="12"/>
                <c:pt idx="0">
                  <c:v>42411</c:v>
                </c:pt>
                <c:pt idx="1">
                  <c:v>42425</c:v>
                </c:pt>
                <c:pt idx="2">
                  <c:v>42432</c:v>
                </c:pt>
                <c:pt idx="3">
                  <c:v>42439</c:v>
                </c:pt>
                <c:pt idx="4">
                  <c:v>42446</c:v>
                </c:pt>
                <c:pt idx="5">
                  <c:v>42453</c:v>
                </c:pt>
                <c:pt idx="6">
                  <c:v>42460</c:v>
                </c:pt>
                <c:pt idx="7">
                  <c:v>42481</c:v>
                </c:pt>
                <c:pt idx="8">
                  <c:v>42488</c:v>
                </c:pt>
                <c:pt idx="9">
                  <c:v>42502</c:v>
                </c:pt>
                <c:pt idx="10">
                  <c:v>42509</c:v>
                </c:pt>
                <c:pt idx="11">
                  <c:v>42516</c:v>
                </c:pt>
              </c:numCache>
            </c:numRef>
          </c:cat>
          <c:val>
            <c:numRef>
              <c:f>Metalinguistics!$D$3:$D$14</c:f>
              <c:numCache>
                <c:formatCode>0%</c:formatCode>
                <c:ptCount val="12"/>
                <c:pt idx="0">
                  <c:v>0.16666666666666666</c:v>
                </c:pt>
                <c:pt idx="1">
                  <c:v>0.20833333333333334</c:v>
                </c:pt>
                <c:pt idx="2">
                  <c:v>8.3333333333333329E-2</c:v>
                </c:pt>
                <c:pt idx="3">
                  <c:v>0.16666666666666666</c:v>
                </c:pt>
                <c:pt idx="4">
                  <c:v>0.25</c:v>
                </c:pt>
                <c:pt idx="5">
                  <c:v>#N/A</c:v>
                </c:pt>
                <c:pt idx="6">
                  <c:v>4.1666666666666664E-2</c:v>
                </c:pt>
                <c:pt idx="7">
                  <c:v>4.1666666666666664E-2</c:v>
                </c:pt>
                <c:pt idx="8">
                  <c:v>0</c:v>
                </c:pt>
                <c:pt idx="9">
                  <c:v>4.1666666666666664E-2</c:v>
                </c:pt>
                <c:pt idx="10">
                  <c:v>0</c:v>
                </c:pt>
                <c:pt idx="11">
                  <c:v>0</c:v>
                </c:pt>
              </c:numCache>
            </c:numRef>
          </c:val>
          <c:smooth val="0"/>
          <c:extLst>
            <c:ext xmlns:c16="http://schemas.microsoft.com/office/drawing/2014/chart" uri="{C3380CC4-5D6E-409C-BE32-E72D297353CC}">
              <c16:uniqueId val="{00000000-BAEA-494D-BAF8-4851AAB93F29}"/>
            </c:ext>
          </c:extLst>
        </c:ser>
        <c:ser>
          <c:idx val="1"/>
          <c:order val="1"/>
          <c:marker>
            <c:symbol val="none"/>
          </c:marker>
          <c:cat>
            <c:numRef>
              <c:f>Metalinguistics!$A$3:$A$14</c:f>
              <c:numCache>
                <c:formatCode>m/d/yyyy</c:formatCode>
                <c:ptCount val="12"/>
                <c:pt idx="0">
                  <c:v>42411</c:v>
                </c:pt>
                <c:pt idx="1">
                  <c:v>42425</c:v>
                </c:pt>
                <c:pt idx="2">
                  <c:v>42432</c:v>
                </c:pt>
                <c:pt idx="3">
                  <c:v>42439</c:v>
                </c:pt>
                <c:pt idx="4">
                  <c:v>42446</c:v>
                </c:pt>
                <c:pt idx="5">
                  <c:v>42453</c:v>
                </c:pt>
                <c:pt idx="6">
                  <c:v>42460</c:v>
                </c:pt>
                <c:pt idx="7">
                  <c:v>42481</c:v>
                </c:pt>
                <c:pt idx="8">
                  <c:v>42488</c:v>
                </c:pt>
                <c:pt idx="9">
                  <c:v>42502</c:v>
                </c:pt>
                <c:pt idx="10">
                  <c:v>42509</c:v>
                </c:pt>
                <c:pt idx="11">
                  <c:v>42516</c:v>
                </c:pt>
              </c:numCache>
            </c:numRef>
          </c:cat>
          <c:val>
            <c:numRef>
              <c:f>Metalinguistics!$E$3:$E$14</c:f>
              <c:numCache>
                <c:formatCode>0%</c:formatCode>
                <c:ptCount val="12"/>
                <c:pt idx="0">
                  <c:v>4.1666666666666664E-2</c:v>
                </c:pt>
                <c:pt idx="1">
                  <c:v>4.1666666666666664E-2</c:v>
                </c:pt>
                <c:pt idx="2">
                  <c:v>4.1666666666666664E-2</c:v>
                </c:pt>
                <c:pt idx="3">
                  <c:v>4.1666666666666664E-2</c:v>
                </c:pt>
                <c:pt idx="4">
                  <c:v>4.1666666666666664E-2</c:v>
                </c:pt>
                <c:pt idx="5">
                  <c:v>4.1666666666666664E-2</c:v>
                </c:pt>
                <c:pt idx="6">
                  <c:v>4.1666666666666664E-2</c:v>
                </c:pt>
                <c:pt idx="7">
                  <c:v>4.1666666666666664E-2</c:v>
                </c:pt>
                <c:pt idx="8">
                  <c:v>4.1666666666666664E-2</c:v>
                </c:pt>
                <c:pt idx="9">
                  <c:v>4.1666666666666664E-2</c:v>
                </c:pt>
                <c:pt idx="10">
                  <c:v>4.1666666666666664E-2</c:v>
                </c:pt>
                <c:pt idx="11">
                  <c:v>4.1666666666666664E-2</c:v>
                </c:pt>
              </c:numCache>
            </c:numRef>
          </c:val>
          <c:smooth val="0"/>
          <c:extLst>
            <c:ext xmlns:c16="http://schemas.microsoft.com/office/drawing/2014/chart" uri="{C3380CC4-5D6E-409C-BE32-E72D297353CC}">
              <c16:uniqueId val="{00000000-A501-4FBE-BF35-58947A70DE85}"/>
            </c:ext>
          </c:extLst>
        </c:ser>
        <c:dLbls>
          <c:showLegendKey val="0"/>
          <c:showVal val="0"/>
          <c:showCatName val="0"/>
          <c:showSerName val="0"/>
          <c:showPercent val="0"/>
          <c:showBubbleSize val="0"/>
        </c:dLbls>
        <c:marker val="1"/>
        <c:smooth val="0"/>
        <c:axId val="163162752"/>
        <c:axId val="163169024"/>
      </c:lineChart>
      <c:catAx>
        <c:axId val="16316275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400"/>
                  <a:t>Weeks</a:t>
                </a:r>
              </a:p>
            </c:rich>
          </c:tx>
          <c:overlay val="0"/>
          <c:spPr>
            <a:noFill/>
            <a:ln>
              <a:noFill/>
            </a:ln>
            <a:effectLst/>
          </c:spPr>
        </c:title>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3169024"/>
        <c:crosses val="autoZero"/>
        <c:auto val="0"/>
        <c:lblAlgn val="ctr"/>
        <c:lblOffset val="100"/>
        <c:noMultiLvlLbl val="0"/>
      </c:catAx>
      <c:valAx>
        <c:axId val="163169024"/>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400"/>
                  <a:t>Percentage</a:t>
                </a:r>
              </a:p>
            </c:rich>
          </c:tx>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316275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6DF548-35D6-417F-91DF-D06905EFE635}" type="doc">
      <dgm:prSet loTypeId="urn:microsoft.com/office/officeart/2005/8/layout/hProcess9" loCatId="process" qsTypeId="urn:microsoft.com/office/officeart/2005/8/quickstyle/simple1" qsCatId="simple" csTypeId="urn:microsoft.com/office/officeart/2005/8/colors/colorful4" csCatId="colorful" phldr="1"/>
      <dgm:spPr/>
      <dgm:t>
        <a:bodyPr/>
        <a:lstStyle/>
        <a:p>
          <a:endParaRPr lang="en-GB"/>
        </a:p>
      </dgm:t>
    </dgm:pt>
    <dgm:pt modelId="{402FC8B2-9D1B-42E9-B4BC-0E13734F3C92}">
      <dgm:prSet/>
      <dgm:spPr>
        <a:ln>
          <a:noFill/>
        </a:ln>
      </dgm:spPr>
      <dgm:t>
        <a:bodyPr/>
        <a:lstStyle/>
        <a:p>
          <a:pPr algn="ctr" rtl="0"/>
          <a:r>
            <a:rPr lang="en-GB" b="1" dirty="0" smtClean="0"/>
            <a:t>Understand current system</a:t>
          </a:r>
          <a:endParaRPr lang="en-GB" b="1" dirty="0"/>
        </a:p>
      </dgm:t>
    </dgm:pt>
    <dgm:pt modelId="{8E02286C-1233-49B2-8506-22F477035A2C}" type="parTrans" cxnId="{40F220CA-702B-40F6-82DD-ADFE224EC4C7}">
      <dgm:prSet/>
      <dgm:spPr/>
      <dgm:t>
        <a:bodyPr/>
        <a:lstStyle/>
        <a:p>
          <a:pPr algn="ctr"/>
          <a:endParaRPr lang="en-GB" b="1"/>
        </a:p>
      </dgm:t>
    </dgm:pt>
    <dgm:pt modelId="{90485103-BAF3-4C03-B9E2-D5C74B17C3EB}" type="sibTrans" cxnId="{40F220CA-702B-40F6-82DD-ADFE224EC4C7}">
      <dgm:prSet/>
      <dgm:spPr/>
      <dgm:t>
        <a:bodyPr/>
        <a:lstStyle/>
        <a:p>
          <a:pPr algn="ctr"/>
          <a:endParaRPr lang="en-GB" b="1"/>
        </a:p>
      </dgm:t>
    </dgm:pt>
    <dgm:pt modelId="{504E3557-F2B9-4956-93E2-660D17154EA5}">
      <dgm:prSet/>
      <dgm:spPr>
        <a:ln>
          <a:noFill/>
        </a:ln>
      </dgm:spPr>
      <dgm:t>
        <a:bodyPr/>
        <a:lstStyle/>
        <a:p>
          <a:pPr algn="ctr" rtl="0"/>
          <a:r>
            <a:rPr lang="en-GB" b="1" dirty="0" smtClean="0"/>
            <a:t>Develop aim and change theory</a:t>
          </a:r>
          <a:endParaRPr lang="en-GB" b="1" dirty="0"/>
        </a:p>
      </dgm:t>
    </dgm:pt>
    <dgm:pt modelId="{A200FA6F-48DE-41B9-8D7B-FAF00F5D52B9}" type="parTrans" cxnId="{EE52955B-B1DB-479E-BF3C-1D37471CCE7D}">
      <dgm:prSet/>
      <dgm:spPr/>
      <dgm:t>
        <a:bodyPr/>
        <a:lstStyle/>
        <a:p>
          <a:pPr algn="ctr"/>
          <a:endParaRPr lang="en-GB" b="1"/>
        </a:p>
      </dgm:t>
    </dgm:pt>
    <dgm:pt modelId="{D95AE470-9912-4C06-B0AD-375E32ED3D6B}" type="sibTrans" cxnId="{EE52955B-B1DB-479E-BF3C-1D37471CCE7D}">
      <dgm:prSet/>
      <dgm:spPr/>
      <dgm:t>
        <a:bodyPr/>
        <a:lstStyle/>
        <a:p>
          <a:pPr algn="ctr"/>
          <a:endParaRPr lang="en-GB" b="1"/>
        </a:p>
      </dgm:t>
    </dgm:pt>
    <dgm:pt modelId="{BF8C687D-7FB3-40E7-8B70-D0404B78ECCF}">
      <dgm:prSet/>
      <dgm:spPr>
        <a:ln>
          <a:noFill/>
        </a:ln>
      </dgm:spPr>
      <dgm:t>
        <a:bodyPr/>
        <a:lstStyle/>
        <a:p>
          <a:pPr algn="ctr" rtl="0"/>
          <a:r>
            <a:rPr lang="en-GB" b="1" dirty="0" smtClean="0"/>
            <a:t>Develop change ideas</a:t>
          </a:r>
          <a:endParaRPr lang="en-GB" b="1" dirty="0"/>
        </a:p>
      </dgm:t>
    </dgm:pt>
    <dgm:pt modelId="{3B239D1D-933B-46B6-B492-37C441CABE38}" type="parTrans" cxnId="{7235DCEF-2FB7-4BF7-97BA-E6203966DBF1}">
      <dgm:prSet/>
      <dgm:spPr/>
      <dgm:t>
        <a:bodyPr/>
        <a:lstStyle/>
        <a:p>
          <a:pPr algn="ctr"/>
          <a:endParaRPr lang="en-GB" b="1"/>
        </a:p>
      </dgm:t>
    </dgm:pt>
    <dgm:pt modelId="{85F918BF-719A-488E-A989-9B566434CCB2}" type="sibTrans" cxnId="{7235DCEF-2FB7-4BF7-97BA-E6203966DBF1}">
      <dgm:prSet/>
      <dgm:spPr/>
      <dgm:t>
        <a:bodyPr/>
        <a:lstStyle/>
        <a:p>
          <a:pPr algn="ctr"/>
          <a:endParaRPr lang="en-GB" b="1"/>
        </a:p>
      </dgm:t>
    </dgm:pt>
    <dgm:pt modelId="{81959B6F-44A1-4FFE-934B-5A10E9B02B68}">
      <dgm:prSet/>
      <dgm:spPr>
        <a:ln>
          <a:noFill/>
        </a:ln>
      </dgm:spPr>
      <dgm:t>
        <a:bodyPr/>
        <a:lstStyle/>
        <a:p>
          <a:pPr algn="ctr" rtl="0"/>
          <a:r>
            <a:rPr lang="en-GB" b="1" dirty="0" smtClean="0"/>
            <a:t>Test and refine ideas, building knowledge</a:t>
          </a:r>
          <a:endParaRPr lang="en-GB" b="1" dirty="0"/>
        </a:p>
      </dgm:t>
    </dgm:pt>
    <dgm:pt modelId="{4D268BC2-3BE0-441E-9C35-DE21663CDD1D}" type="parTrans" cxnId="{F2E83140-6846-4023-B5BB-058539FD234F}">
      <dgm:prSet/>
      <dgm:spPr/>
      <dgm:t>
        <a:bodyPr/>
        <a:lstStyle/>
        <a:p>
          <a:pPr algn="ctr"/>
          <a:endParaRPr lang="en-GB"/>
        </a:p>
      </dgm:t>
    </dgm:pt>
    <dgm:pt modelId="{739B1901-34F3-4BE5-B4E7-495D7C443D19}" type="sibTrans" cxnId="{F2E83140-6846-4023-B5BB-058539FD234F}">
      <dgm:prSet/>
      <dgm:spPr/>
      <dgm:t>
        <a:bodyPr/>
        <a:lstStyle/>
        <a:p>
          <a:pPr algn="ctr"/>
          <a:endParaRPr lang="en-GB"/>
        </a:p>
      </dgm:t>
    </dgm:pt>
    <dgm:pt modelId="{E2D4AFB2-3D8E-4E0A-A9BA-3115BDF44A15}">
      <dgm:prSet/>
      <dgm:spPr>
        <a:ln>
          <a:noFill/>
        </a:ln>
      </dgm:spPr>
      <dgm:t>
        <a:bodyPr/>
        <a:lstStyle/>
        <a:p>
          <a:pPr algn="ctr" rtl="0"/>
          <a:r>
            <a:rPr lang="en-GB" b="1" dirty="0" smtClean="0"/>
            <a:t>Start to implement</a:t>
          </a:r>
          <a:endParaRPr lang="en-GB" b="1" dirty="0"/>
        </a:p>
      </dgm:t>
    </dgm:pt>
    <dgm:pt modelId="{83E595F3-0508-4A6A-9A6A-4E7C52651FEA}" type="parTrans" cxnId="{67184E90-DCE5-496D-BC55-3E2A690B3D21}">
      <dgm:prSet/>
      <dgm:spPr/>
      <dgm:t>
        <a:bodyPr/>
        <a:lstStyle/>
        <a:p>
          <a:pPr algn="ctr"/>
          <a:endParaRPr lang="en-GB"/>
        </a:p>
      </dgm:t>
    </dgm:pt>
    <dgm:pt modelId="{D1A0CFA2-23E6-42BB-B842-C816CFE3D2F4}" type="sibTrans" cxnId="{67184E90-DCE5-496D-BC55-3E2A690B3D21}">
      <dgm:prSet/>
      <dgm:spPr/>
      <dgm:t>
        <a:bodyPr/>
        <a:lstStyle/>
        <a:p>
          <a:pPr algn="ctr"/>
          <a:endParaRPr lang="en-GB"/>
        </a:p>
      </dgm:t>
    </dgm:pt>
    <dgm:pt modelId="{6E0BFD3E-C3FA-4903-8E07-FDC9AD6E450F}">
      <dgm:prSet/>
      <dgm:spPr>
        <a:ln>
          <a:noFill/>
        </a:ln>
      </dgm:spPr>
      <dgm:t>
        <a:bodyPr/>
        <a:lstStyle/>
        <a:p>
          <a:pPr algn="ctr" rtl="0"/>
          <a:r>
            <a:rPr lang="en-GB" b="1" dirty="0" smtClean="0"/>
            <a:t>Building will</a:t>
          </a:r>
          <a:endParaRPr lang="en-GB" b="1" dirty="0"/>
        </a:p>
      </dgm:t>
    </dgm:pt>
    <dgm:pt modelId="{73BEFEDB-9FEC-42D4-A8F7-41BAE6AF7CE4}" type="parTrans" cxnId="{A816BAF1-BD6E-43BD-9D2E-04D5A245D353}">
      <dgm:prSet/>
      <dgm:spPr/>
      <dgm:t>
        <a:bodyPr/>
        <a:lstStyle/>
        <a:p>
          <a:pPr algn="ctr"/>
          <a:endParaRPr lang="en-GB"/>
        </a:p>
      </dgm:t>
    </dgm:pt>
    <dgm:pt modelId="{99050A47-3A73-4FFD-A902-42C4D9C3138F}" type="sibTrans" cxnId="{A816BAF1-BD6E-43BD-9D2E-04D5A245D353}">
      <dgm:prSet/>
      <dgm:spPr/>
      <dgm:t>
        <a:bodyPr/>
        <a:lstStyle/>
        <a:p>
          <a:pPr algn="ctr"/>
          <a:endParaRPr lang="en-GB"/>
        </a:p>
      </dgm:t>
    </dgm:pt>
    <dgm:pt modelId="{5A03F794-7522-4E0A-8C50-3617E783B1AD}" type="pres">
      <dgm:prSet presAssocID="{E86DF548-35D6-417F-91DF-D06905EFE635}" presName="CompostProcess" presStyleCnt="0">
        <dgm:presLayoutVars>
          <dgm:dir/>
          <dgm:resizeHandles val="exact"/>
        </dgm:presLayoutVars>
      </dgm:prSet>
      <dgm:spPr/>
      <dgm:t>
        <a:bodyPr/>
        <a:lstStyle/>
        <a:p>
          <a:endParaRPr lang="en-GB"/>
        </a:p>
      </dgm:t>
    </dgm:pt>
    <dgm:pt modelId="{1831495E-BB3E-4701-B6C2-A724AA15B7E9}" type="pres">
      <dgm:prSet presAssocID="{E86DF548-35D6-417F-91DF-D06905EFE635}" presName="arrow" presStyleLbl="bgShp" presStyleIdx="0" presStyleCnt="1" custScaleX="105882" custScaleY="95923" custLinFactNeighborX="-980" custLinFactNeighborY="760"/>
      <dgm:spPr>
        <a:solidFill>
          <a:schemeClr val="accent4">
            <a:lumMod val="20000"/>
            <a:lumOff val="80000"/>
          </a:schemeClr>
        </a:solidFill>
      </dgm:spPr>
      <dgm:t>
        <a:bodyPr/>
        <a:lstStyle/>
        <a:p>
          <a:endParaRPr lang="en-GB"/>
        </a:p>
      </dgm:t>
    </dgm:pt>
    <dgm:pt modelId="{23560627-01D8-4CE7-BD67-4F7BE446A8BB}" type="pres">
      <dgm:prSet presAssocID="{E86DF548-35D6-417F-91DF-D06905EFE635}" presName="linearProcess" presStyleCnt="0"/>
      <dgm:spPr/>
      <dgm:t>
        <a:bodyPr/>
        <a:lstStyle/>
        <a:p>
          <a:endParaRPr lang="en-GB"/>
        </a:p>
      </dgm:t>
    </dgm:pt>
    <dgm:pt modelId="{8B4C254A-D40E-4711-B082-2303E19152DB}" type="pres">
      <dgm:prSet presAssocID="{6E0BFD3E-C3FA-4903-8E07-FDC9AD6E450F}" presName="textNode" presStyleLbl="node1" presStyleIdx="0" presStyleCnt="6">
        <dgm:presLayoutVars>
          <dgm:bulletEnabled val="1"/>
        </dgm:presLayoutVars>
      </dgm:prSet>
      <dgm:spPr/>
      <dgm:t>
        <a:bodyPr/>
        <a:lstStyle/>
        <a:p>
          <a:endParaRPr lang="en-GB"/>
        </a:p>
      </dgm:t>
    </dgm:pt>
    <dgm:pt modelId="{BFB03A43-1D00-473A-99D5-1D9C8FF136A4}" type="pres">
      <dgm:prSet presAssocID="{99050A47-3A73-4FFD-A902-42C4D9C3138F}" presName="sibTrans" presStyleCnt="0"/>
      <dgm:spPr/>
    </dgm:pt>
    <dgm:pt modelId="{3EA99504-0342-4640-A73A-32CE69ED9509}" type="pres">
      <dgm:prSet presAssocID="{402FC8B2-9D1B-42E9-B4BC-0E13734F3C92}" presName="textNode" presStyleLbl="node1" presStyleIdx="1" presStyleCnt="6">
        <dgm:presLayoutVars>
          <dgm:bulletEnabled val="1"/>
        </dgm:presLayoutVars>
      </dgm:prSet>
      <dgm:spPr/>
      <dgm:t>
        <a:bodyPr/>
        <a:lstStyle/>
        <a:p>
          <a:endParaRPr lang="en-GB"/>
        </a:p>
      </dgm:t>
    </dgm:pt>
    <dgm:pt modelId="{36469B8E-D2A3-48C4-9716-21453C5B5993}" type="pres">
      <dgm:prSet presAssocID="{90485103-BAF3-4C03-B9E2-D5C74B17C3EB}" presName="sibTrans" presStyleCnt="0"/>
      <dgm:spPr/>
      <dgm:t>
        <a:bodyPr/>
        <a:lstStyle/>
        <a:p>
          <a:endParaRPr lang="en-GB"/>
        </a:p>
      </dgm:t>
    </dgm:pt>
    <dgm:pt modelId="{2CAC0CF5-683D-414E-A3BB-42A041F7204A}" type="pres">
      <dgm:prSet presAssocID="{504E3557-F2B9-4956-93E2-660D17154EA5}" presName="textNode" presStyleLbl="node1" presStyleIdx="2" presStyleCnt="6">
        <dgm:presLayoutVars>
          <dgm:bulletEnabled val="1"/>
        </dgm:presLayoutVars>
      </dgm:prSet>
      <dgm:spPr/>
      <dgm:t>
        <a:bodyPr/>
        <a:lstStyle/>
        <a:p>
          <a:endParaRPr lang="en-GB"/>
        </a:p>
      </dgm:t>
    </dgm:pt>
    <dgm:pt modelId="{99DFB200-3C2E-4D8B-B3E3-C7ED91032017}" type="pres">
      <dgm:prSet presAssocID="{D95AE470-9912-4C06-B0AD-375E32ED3D6B}" presName="sibTrans" presStyleCnt="0"/>
      <dgm:spPr/>
      <dgm:t>
        <a:bodyPr/>
        <a:lstStyle/>
        <a:p>
          <a:endParaRPr lang="en-GB"/>
        </a:p>
      </dgm:t>
    </dgm:pt>
    <dgm:pt modelId="{37F1F137-3B62-4BDE-B2AC-7507A0933880}" type="pres">
      <dgm:prSet presAssocID="{BF8C687D-7FB3-40E7-8B70-D0404B78ECCF}" presName="textNode" presStyleLbl="node1" presStyleIdx="3" presStyleCnt="6">
        <dgm:presLayoutVars>
          <dgm:bulletEnabled val="1"/>
        </dgm:presLayoutVars>
      </dgm:prSet>
      <dgm:spPr/>
      <dgm:t>
        <a:bodyPr/>
        <a:lstStyle/>
        <a:p>
          <a:endParaRPr lang="en-GB"/>
        </a:p>
      </dgm:t>
    </dgm:pt>
    <dgm:pt modelId="{9851821E-5689-48CC-BCA9-B8114C8E6923}" type="pres">
      <dgm:prSet presAssocID="{85F918BF-719A-488E-A989-9B566434CCB2}" presName="sibTrans" presStyleCnt="0"/>
      <dgm:spPr/>
    </dgm:pt>
    <dgm:pt modelId="{86809593-011A-4731-9918-4029E2D8ACB8}" type="pres">
      <dgm:prSet presAssocID="{81959B6F-44A1-4FFE-934B-5A10E9B02B68}" presName="textNode" presStyleLbl="node1" presStyleIdx="4" presStyleCnt="6">
        <dgm:presLayoutVars>
          <dgm:bulletEnabled val="1"/>
        </dgm:presLayoutVars>
      </dgm:prSet>
      <dgm:spPr/>
      <dgm:t>
        <a:bodyPr/>
        <a:lstStyle/>
        <a:p>
          <a:endParaRPr lang="en-GB"/>
        </a:p>
      </dgm:t>
    </dgm:pt>
    <dgm:pt modelId="{4B72342C-02DF-496E-A06E-179630E1B1A6}" type="pres">
      <dgm:prSet presAssocID="{739B1901-34F3-4BE5-B4E7-495D7C443D19}" presName="sibTrans" presStyleCnt="0"/>
      <dgm:spPr/>
    </dgm:pt>
    <dgm:pt modelId="{AD2050C4-E9B7-4D10-A70B-1D9167732C60}" type="pres">
      <dgm:prSet presAssocID="{E2D4AFB2-3D8E-4E0A-A9BA-3115BDF44A15}" presName="textNode" presStyleLbl="node1" presStyleIdx="5" presStyleCnt="6">
        <dgm:presLayoutVars>
          <dgm:bulletEnabled val="1"/>
        </dgm:presLayoutVars>
      </dgm:prSet>
      <dgm:spPr/>
      <dgm:t>
        <a:bodyPr/>
        <a:lstStyle/>
        <a:p>
          <a:endParaRPr lang="en-GB"/>
        </a:p>
      </dgm:t>
    </dgm:pt>
  </dgm:ptLst>
  <dgm:cxnLst>
    <dgm:cxn modelId="{7235DCEF-2FB7-4BF7-97BA-E6203966DBF1}" srcId="{E86DF548-35D6-417F-91DF-D06905EFE635}" destId="{BF8C687D-7FB3-40E7-8B70-D0404B78ECCF}" srcOrd="3" destOrd="0" parTransId="{3B239D1D-933B-46B6-B492-37C441CABE38}" sibTransId="{85F918BF-719A-488E-A989-9B566434CCB2}"/>
    <dgm:cxn modelId="{D7CEEF09-7666-42AC-8563-AD5B6679B254}" type="presOf" srcId="{E2D4AFB2-3D8E-4E0A-A9BA-3115BDF44A15}" destId="{AD2050C4-E9B7-4D10-A70B-1D9167732C60}" srcOrd="0" destOrd="0" presId="urn:microsoft.com/office/officeart/2005/8/layout/hProcess9"/>
    <dgm:cxn modelId="{708BD7B7-22F6-41AB-AA17-0985DB88842F}" type="presOf" srcId="{402FC8B2-9D1B-42E9-B4BC-0E13734F3C92}" destId="{3EA99504-0342-4640-A73A-32CE69ED9509}" srcOrd="0" destOrd="0" presId="urn:microsoft.com/office/officeart/2005/8/layout/hProcess9"/>
    <dgm:cxn modelId="{AF456B40-FADA-4551-8440-21EF38BC0ABA}" type="presOf" srcId="{E86DF548-35D6-417F-91DF-D06905EFE635}" destId="{5A03F794-7522-4E0A-8C50-3617E783B1AD}" srcOrd="0" destOrd="0" presId="urn:microsoft.com/office/officeart/2005/8/layout/hProcess9"/>
    <dgm:cxn modelId="{A0553348-4EAB-4FE4-BA59-E3D903CE8E3A}" type="presOf" srcId="{81959B6F-44A1-4FFE-934B-5A10E9B02B68}" destId="{86809593-011A-4731-9918-4029E2D8ACB8}" srcOrd="0" destOrd="0" presId="urn:microsoft.com/office/officeart/2005/8/layout/hProcess9"/>
    <dgm:cxn modelId="{E979CC05-1A8D-4A28-8A16-FB834F715B9A}" type="presOf" srcId="{BF8C687D-7FB3-40E7-8B70-D0404B78ECCF}" destId="{37F1F137-3B62-4BDE-B2AC-7507A0933880}" srcOrd="0" destOrd="0" presId="urn:microsoft.com/office/officeart/2005/8/layout/hProcess9"/>
    <dgm:cxn modelId="{EE52955B-B1DB-479E-BF3C-1D37471CCE7D}" srcId="{E86DF548-35D6-417F-91DF-D06905EFE635}" destId="{504E3557-F2B9-4956-93E2-660D17154EA5}" srcOrd="2" destOrd="0" parTransId="{A200FA6F-48DE-41B9-8D7B-FAF00F5D52B9}" sibTransId="{D95AE470-9912-4C06-B0AD-375E32ED3D6B}"/>
    <dgm:cxn modelId="{F7FDB91E-D6C7-4160-9AB4-EDD91E7AF466}" type="presOf" srcId="{6E0BFD3E-C3FA-4903-8E07-FDC9AD6E450F}" destId="{8B4C254A-D40E-4711-B082-2303E19152DB}" srcOrd="0" destOrd="0" presId="urn:microsoft.com/office/officeart/2005/8/layout/hProcess9"/>
    <dgm:cxn modelId="{A816BAF1-BD6E-43BD-9D2E-04D5A245D353}" srcId="{E86DF548-35D6-417F-91DF-D06905EFE635}" destId="{6E0BFD3E-C3FA-4903-8E07-FDC9AD6E450F}" srcOrd="0" destOrd="0" parTransId="{73BEFEDB-9FEC-42D4-A8F7-41BAE6AF7CE4}" sibTransId="{99050A47-3A73-4FFD-A902-42C4D9C3138F}"/>
    <dgm:cxn modelId="{F2E83140-6846-4023-B5BB-058539FD234F}" srcId="{E86DF548-35D6-417F-91DF-D06905EFE635}" destId="{81959B6F-44A1-4FFE-934B-5A10E9B02B68}" srcOrd="4" destOrd="0" parTransId="{4D268BC2-3BE0-441E-9C35-DE21663CDD1D}" sibTransId="{739B1901-34F3-4BE5-B4E7-495D7C443D19}"/>
    <dgm:cxn modelId="{67184E90-DCE5-496D-BC55-3E2A690B3D21}" srcId="{E86DF548-35D6-417F-91DF-D06905EFE635}" destId="{E2D4AFB2-3D8E-4E0A-A9BA-3115BDF44A15}" srcOrd="5" destOrd="0" parTransId="{83E595F3-0508-4A6A-9A6A-4E7C52651FEA}" sibTransId="{D1A0CFA2-23E6-42BB-B842-C816CFE3D2F4}"/>
    <dgm:cxn modelId="{40F220CA-702B-40F6-82DD-ADFE224EC4C7}" srcId="{E86DF548-35D6-417F-91DF-D06905EFE635}" destId="{402FC8B2-9D1B-42E9-B4BC-0E13734F3C92}" srcOrd="1" destOrd="0" parTransId="{8E02286C-1233-49B2-8506-22F477035A2C}" sibTransId="{90485103-BAF3-4C03-B9E2-D5C74B17C3EB}"/>
    <dgm:cxn modelId="{72CB53AF-488C-4DE0-BCAB-F513CED86651}" type="presOf" srcId="{504E3557-F2B9-4956-93E2-660D17154EA5}" destId="{2CAC0CF5-683D-414E-A3BB-42A041F7204A}" srcOrd="0" destOrd="0" presId="urn:microsoft.com/office/officeart/2005/8/layout/hProcess9"/>
    <dgm:cxn modelId="{73344D73-ABEF-4288-9270-0B51E12FC64F}" type="presParOf" srcId="{5A03F794-7522-4E0A-8C50-3617E783B1AD}" destId="{1831495E-BB3E-4701-B6C2-A724AA15B7E9}" srcOrd="0" destOrd="0" presId="urn:microsoft.com/office/officeart/2005/8/layout/hProcess9"/>
    <dgm:cxn modelId="{5FCD918F-D13E-4C81-B36D-6F90491F4E76}" type="presParOf" srcId="{5A03F794-7522-4E0A-8C50-3617E783B1AD}" destId="{23560627-01D8-4CE7-BD67-4F7BE446A8BB}" srcOrd="1" destOrd="0" presId="urn:microsoft.com/office/officeart/2005/8/layout/hProcess9"/>
    <dgm:cxn modelId="{583214F1-5A66-4646-B7A1-B43702660B1C}" type="presParOf" srcId="{23560627-01D8-4CE7-BD67-4F7BE446A8BB}" destId="{8B4C254A-D40E-4711-B082-2303E19152DB}" srcOrd="0" destOrd="0" presId="urn:microsoft.com/office/officeart/2005/8/layout/hProcess9"/>
    <dgm:cxn modelId="{D8912205-59A3-480A-8D84-66A2EA38506E}" type="presParOf" srcId="{23560627-01D8-4CE7-BD67-4F7BE446A8BB}" destId="{BFB03A43-1D00-473A-99D5-1D9C8FF136A4}" srcOrd="1" destOrd="0" presId="urn:microsoft.com/office/officeart/2005/8/layout/hProcess9"/>
    <dgm:cxn modelId="{FDA03E1E-D943-45FD-90BC-EC154D2F17E3}" type="presParOf" srcId="{23560627-01D8-4CE7-BD67-4F7BE446A8BB}" destId="{3EA99504-0342-4640-A73A-32CE69ED9509}" srcOrd="2" destOrd="0" presId="urn:microsoft.com/office/officeart/2005/8/layout/hProcess9"/>
    <dgm:cxn modelId="{EED43C44-F281-48BB-99B6-EA7BC749AB4D}" type="presParOf" srcId="{23560627-01D8-4CE7-BD67-4F7BE446A8BB}" destId="{36469B8E-D2A3-48C4-9716-21453C5B5993}" srcOrd="3" destOrd="0" presId="urn:microsoft.com/office/officeart/2005/8/layout/hProcess9"/>
    <dgm:cxn modelId="{DB4F67C6-A34C-4677-84AC-9384DDB66BD6}" type="presParOf" srcId="{23560627-01D8-4CE7-BD67-4F7BE446A8BB}" destId="{2CAC0CF5-683D-414E-A3BB-42A041F7204A}" srcOrd="4" destOrd="0" presId="urn:microsoft.com/office/officeart/2005/8/layout/hProcess9"/>
    <dgm:cxn modelId="{A062A097-561B-4D9F-AB63-71DBDCE7DE87}" type="presParOf" srcId="{23560627-01D8-4CE7-BD67-4F7BE446A8BB}" destId="{99DFB200-3C2E-4D8B-B3E3-C7ED91032017}" srcOrd="5" destOrd="0" presId="urn:microsoft.com/office/officeart/2005/8/layout/hProcess9"/>
    <dgm:cxn modelId="{CE192CC3-DA1C-44C7-ADB2-C75ED73EC395}" type="presParOf" srcId="{23560627-01D8-4CE7-BD67-4F7BE446A8BB}" destId="{37F1F137-3B62-4BDE-B2AC-7507A0933880}" srcOrd="6" destOrd="0" presId="urn:microsoft.com/office/officeart/2005/8/layout/hProcess9"/>
    <dgm:cxn modelId="{9B9262E9-1FE8-4E68-8FF2-72592ED84B7D}" type="presParOf" srcId="{23560627-01D8-4CE7-BD67-4F7BE446A8BB}" destId="{9851821E-5689-48CC-BCA9-B8114C8E6923}" srcOrd="7" destOrd="0" presId="urn:microsoft.com/office/officeart/2005/8/layout/hProcess9"/>
    <dgm:cxn modelId="{DD4ADAC7-3F67-46E4-8000-5D3CDEBF92A0}" type="presParOf" srcId="{23560627-01D8-4CE7-BD67-4F7BE446A8BB}" destId="{86809593-011A-4731-9918-4029E2D8ACB8}" srcOrd="8" destOrd="0" presId="urn:microsoft.com/office/officeart/2005/8/layout/hProcess9"/>
    <dgm:cxn modelId="{ACE59E3A-C209-4007-914A-6DEA4715D40D}" type="presParOf" srcId="{23560627-01D8-4CE7-BD67-4F7BE446A8BB}" destId="{4B72342C-02DF-496E-A06E-179630E1B1A6}" srcOrd="9" destOrd="0" presId="urn:microsoft.com/office/officeart/2005/8/layout/hProcess9"/>
    <dgm:cxn modelId="{7E8B6D35-DC71-437A-BB96-23107D0D7747}" type="presParOf" srcId="{23560627-01D8-4CE7-BD67-4F7BE446A8BB}" destId="{AD2050C4-E9B7-4D10-A70B-1D9167732C60}"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EAF17B-49DB-443F-898E-06E03ACD2D4E}"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GB"/>
        </a:p>
      </dgm:t>
    </dgm:pt>
    <dgm:pt modelId="{4A3C1F13-BB86-444C-94AF-F2502CFF3A28}">
      <dgm:prSet phldrT="[Text]"/>
      <dgm:spPr>
        <a:solidFill>
          <a:schemeClr val="accent4">
            <a:lumMod val="60000"/>
            <a:lumOff val="40000"/>
          </a:schemeClr>
        </a:solidFill>
        <a:ln>
          <a:solidFill>
            <a:schemeClr val="accent4">
              <a:lumMod val="75000"/>
            </a:schemeClr>
          </a:solidFill>
        </a:ln>
      </dgm:spPr>
      <dgm:t>
        <a:bodyPr/>
        <a:lstStyle/>
        <a:p>
          <a:r>
            <a:rPr lang="en-GB" dirty="0">
              <a:solidFill>
                <a:schemeClr val="tx1"/>
              </a:solidFill>
            </a:rPr>
            <a:t>Aim</a:t>
          </a:r>
        </a:p>
      </dgm:t>
    </dgm:pt>
    <dgm:pt modelId="{BF16AAE7-FE97-46BA-91BE-03267A86A94E}" type="parTrans" cxnId="{56DD8737-8452-43FD-85B1-14188921753B}">
      <dgm:prSet/>
      <dgm:spPr/>
      <dgm:t>
        <a:bodyPr/>
        <a:lstStyle/>
        <a:p>
          <a:endParaRPr lang="en-GB"/>
        </a:p>
      </dgm:t>
    </dgm:pt>
    <dgm:pt modelId="{F5AA0923-67BF-4EC0-8C22-AE712B46EE0C}" type="sibTrans" cxnId="{56DD8737-8452-43FD-85B1-14188921753B}">
      <dgm:prSet/>
      <dgm:spPr/>
      <dgm:t>
        <a:bodyPr/>
        <a:lstStyle/>
        <a:p>
          <a:endParaRPr lang="en-GB"/>
        </a:p>
      </dgm:t>
    </dgm:pt>
    <dgm:pt modelId="{AE315944-3168-4E0E-A637-AFB91A39AFC1}">
      <dgm:prSet phldrT="[Text]"/>
      <dgm:spPr>
        <a:solidFill>
          <a:schemeClr val="accent6">
            <a:lumMod val="40000"/>
            <a:lumOff val="60000"/>
          </a:schemeClr>
        </a:solidFill>
        <a:ln>
          <a:solidFill>
            <a:schemeClr val="accent6">
              <a:lumMod val="75000"/>
            </a:schemeClr>
          </a:solidFill>
        </a:ln>
      </dgm:spPr>
      <dgm:t>
        <a:bodyPr/>
        <a:lstStyle/>
        <a:p>
          <a:r>
            <a:rPr lang="en-GB" dirty="0">
              <a:solidFill>
                <a:schemeClr val="tx1"/>
              </a:solidFill>
            </a:rPr>
            <a:t>Primary driver </a:t>
          </a:r>
        </a:p>
      </dgm:t>
    </dgm:pt>
    <dgm:pt modelId="{F97AA74F-F958-4560-8441-1D5963873098}" type="parTrans" cxnId="{19A72A83-7177-4B25-9846-1086BFDF6B50}">
      <dgm:prSet/>
      <dgm:spPr>
        <a:ln>
          <a:solidFill>
            <a:schemeClr val="tx1">
              <a:lumMod val="50000"/>
              <a:lumOff val="50000"/>
            </a:schemeClr>
          </a:solidFill>
        </a:ln>
      </dgm:spPr>
      <dgm:t>
        <a:bodyPr/>
        <a:lstStyle/>
        <a:p>
          <a:endParaRPr lang="en-GB"/>
        </a:p>
      </dgm:t>
    </dgm:pt>
    <dgm:pt modelId="{2ADA845C-D6C7-4386-8B11-6B954257106B}" type="sibTrans" cxnId="{19A72A83-7177-4B25-9846-1086BFDF6B50}">
      <dgm:prSet/>
      <dgm:spPr/>
      <dgm:t>
        <a:bodyPr/>
        <a:lstStyle/>
        <a:p>
          <a:endParaRPr lang="en-GB"/>
        </a:p>
      </dgm:t>
    </dgm:pt>
    <dgm:pt modelId="{966D9D59-3225-4998-8AB8-03DDB048ECC1}">
      <dgm:prSet phldrT="[Text]"/>
      <dgm:spPr>
        <a:ln>
          <a:solidFill>
            <a:schemeClr val="tx2">
              <a:lumMod val="75000"/>
            </a:schemeClr>
          </a:solidFill>
        </a:ln>
      </dgm:spPr>
      <dgm:t>
        <a:bodyPr/>
        <a:lstStyle/>
        <a:p>
          <a:r>
            <a:rPr lang="en-GB" dirty="0"/>
            <a:t>Secondary driver</a:t>
          </a:r>
        </a:p>
      </dgm:t>
    </dgm:pt>
    <dgm:pt modelId="{E1643E44-4DCA-4BC7-A01A-B12DDBE7D3CF}" type="parTrans" cxnId="{11598B20-FED3-44CA-BBF4-937D0A54DD08}">
      <dgm:prSet/>
      <dgm:spPr>
        <a:ln>
          <a:solidFill>
            <a:schemeClr val="tx1">
              <a:lumMod val="50000"/>
              <a:lumOff val="50000"/>
            </a:schemeClr>
          </a:solidFill>
        </a:ln>
      </dgm:spPr>
      <dgm:t>
        <a:bodyPr/>
        <a:lstStyle/>
        <a:p>
          <a:endParaRPr lang="en-GB"/>
        </a:p>
      </dgm:t>
    </dgm:pt>
    <dgm:pt modelId="{EC48D8E8-79A7-4AE6-A8DA-AC3DC095048A}" type="sibTrans" cxnId="{11598B20-FED3-44CA-BBF4-937D0A54DD08}">
      <dgm:prSet/>
      <dgm:spPr/>
      <dgm:t>
        <a:bodyPr/>
        <a:lstStyle/>
        <a:p>
          <a:endParaRPr lang="en-GB"/>
        </a:p>
      </dgm:t>
    </dgm:pt>
    <dgm:pt modelId="{5707DE97-D356-453D-8FD8-49099746B0D0}">
      <dgm:prSet phldrT="[Text]"/>
      <dgm:spPr>
        <a:ln>
          <a:solidFill>
            <a:schemeClr val="tx2">
              <a:lumMod val="75000"/>
            </a:schemeClr>
          </a:solidFill>
        </a:ln>
      </dgm:spPr>
      <dgm:t>
        <a:bodyPr/>
        <a:lstStyle/>
        <a:p>
          <a:r>
            <a:rPr lang="en-GB" dirty="0"/>
            <a:t>Secondary driver</a:t>
          </a:r>
        </a:p>
      </dgm:t>
    </dgm:pt>
    <dgm:pt modelId="{7FAC3AD3-2DE6-4419-9DA1-09C3ECD5C00B}" type="parTrans" cxnId="{F702E88B-00FA-450C-8CFF-251830AE2DB5}">
      <dgm:prSet/>
      <dgm:spPr>
        <a:ln>
          <a:solidFill>
            <a:schemeClr val="tx1">
              <a:lumMod val="50000"/>
              <a:lumOff val="50000"/>
            </a:schemeClr>
          </a:solidFill>
        </a:ln>
      </dgm:spPr>
      <dgm:t>
        <a:bodyPr/>
        <a:lstStyle/>
        <a:p>
          <a:endParaRPr lang="en-GB"/>
        </a:p>
      </dgm:t>
    </dgm:pt>
    <dgm:pt modelId="{54EBB949-090B-4E30-9D54-74627D55BC48}" type="sibTrans" cxnId="{F702E88B-00FA-450C-8CFF-251830AE2DB5}">
      <dgm:prSet/>
      <dgm:spPr/>
      <dgm:t>
        <a:bodyPr/>
        <a:lstStyle/>
        <a:p>
          <a:endParaRPr lang="en-GB"/>
        </a:p>
      </dgm:t>
    </dgm:pt>
    <dgm:pt modelId="{613B9CF7-F2AE-419C-A1FC-A9C2BF02BAD1}">
      <dgm:prSet phldrT="[Text]"/>
      <dgm:spPr>
        <a:solidFill>
          <a:schemeClr val="accent6">
            <a:lumMod val="40000"/>
            <a:lumOff val="60000"/>
          </a:schemeClr>
        </a:solidFill>
        <a:ln>
          <a:solidFill>
            <a:schemeClr val="accent6">
              <a:lumMod val="75000"/>
            </a:schemeClr>
          </a:solidFill>
        </a:ln>
      </dgm:spPr>
      <dgm:t>
        <a:bodyPr/>
        <a:lstStyle/>
        <a:p>
          <a:r>
            <a:rPr lang="en-GB" dirty="0">
              <a:solidFill>
                <a:schemeClr val="tx1"/>
              </a:solidFill>
            </a:rPr>
            <a:t>Primary driver </a:t>
          </a:r>
        </a:p>
      </dgm:t>
    </dgm:pt>
    <dgm:pt modelId="{C14A612D-C9B2-44BC-9A3D-01513E60E370}" type="parTrans" cxnId="{2C86B3F6-7EB4-4110-964E-4C06CAD0763A}">
      <dgm:prSet/>
      <dgm:spPr>
        <a:ln>
          <a:solidFill>
            <a:schemeClr val="tx1">
              <a:lumMod val="50000"/>
              <a:lumOff val="50000"/>
            </a:schemeClr>
          </a:solidFill>
        </a:ln>
      </dgm:spPr>
      <dgm:t>
        <a:bodyPr/>
        <a:lstStyle/>
        <a:p>
          <a:endParaRPr lang="en-GB"/>
        </a:p>
      </dgm:t>
    </dgm:pt>
    <dgm:pt modelId="{B825B709-8E58-4A66-A2C3-1552599E3CA2}" type="sibTrans" cxnId="{2C86B3F6-7EB4-4110-964E-4C06CAD0763A}">
      <dgm:prSet/>
      <dgm:spPr/>
      <dgm:t>
        <a:bodyPr/>
        <a:lstStyle/>
        <a:p>
          <a:endParaRPr lang="en-GB"/>
        </a:p>
      </dgm:t>
    </dgm:pt>
    <dgm:pt modelId="{045A56B4-E81B-4E38-B0DA-81A4E887212F}">
      <dgm:prSet phldrT="[Text]"/>
      <dgm:spPr>
        <a:ln>
          <a:solidFill>
            <a:schemeClr val="tx2">
              <a:lumMod val="75000"/>
            </a:schemeClr>
          </a:solidFill>
        </a:ln>
      </dgm:spPr>
      <dgm:t>
        <a:bodyPr/>
        <a:lstStyle/>
        <a:p>
          <a:r>
            <a:rPr lang="en-GB" dirty="0"/>
            <a:t>Secondary driver</a:t>
          </a:r>
        </a:p>
      </dgm:t>
    </dgm:pt>
    <dgm:pt modelId="{0AC882FD-D75D-4BEE-964D-F43AF44D13E8}" type="parTrans" cxnId="{22EECD7A-D010-4B22-AE22-D62148D936F8}">
      <dgm:prSet/>
      <dgm:spPr>
        <a:ln>
          <a:solidFill>
            <a:schemeClr val="tx1">
              <a:lumMod val="50000"/>
              <a:lumOff val="50000"/>
            </a:schemeClr>
          </a:solidFill>
        </a:ln>
      </dgm:spPr>
      <dgm:t>
        <a:bodyPr/>
        <a:lstStyle/>
        <a:p>
          <a:endParaRPr lang="en-GB"/>
        </a:p>
      </dgm:t>
    </dgm:pt>
    <dgm:pt modelId="{EC6A72B5-2B4A-45D1-9596-8D15D9329815}" type="sibTrans" cxnId="{22EECD7A-D010-4B22-AE22-D62148D936F8}">
      <dgm:prSet/>
      <dgm:spPr/>
      <dgm:t>
        <a:bodyPr/>
        <a:lstStyle/>
        <a:p>
          <a:endParaRPr lang="en-GB"/>
        </a:p>
      </dgm:t>
    </dgm:pt>
    <dgm:pt modelId="{927D8B51-6D65-4EDC-9EE9-6DECE0B7280C}">
      <dgm:prSet phldrT="[Text]"/>
      <dgm:spPr>
        <a:ln>
          <a:solidFill>
            <a:schemeClr val="tx2">
              <a:lumMod val="75000"/>
            </a:schemeClr>
          </a:solidFill>
        </a:ln>
      </dgm:spPr>
      <dgm:t>
        <a:bodyPr/>
        <a:lstStyle/>
        <a:p>
          <a:r>
            <a:rPr lang="en-GB" dirty="0"/>
            <a:t>Secondary driver</a:t>
          </a:r>
        </a:p>
      </dgm:t>
    </dgm:pt>
    <dgm:pt modelId="{1EB99F2D-51B1-4AA6-ABAC-3A4CA90326EE}" type="parTrans" cxnId="{348D78F9-66FA-499D-B1C5-34265FAC84A3}">
      <dgm:prSet/>
      <dgm:spPr>
        <a:ln>
          <a:solidFill>
            <a:schemeClr val="tx1">
              <a:lumMod val="50000"/>
              <a:lumOff val="50000"/>
            </a:schemeClr>
          </a:solidFill>
        </a:ln>
      </dgm:spPr>
      <dgm:t>
        <a:bodyPr/>
        <a:lstStyle/>
        <a:p>
          <a:endParaRPr lang="en-GB"/>
        </a:p>
      </dgm:t>
    </dgm:pt>
    <dgm:pt modelId="{619998CF-5C96-4174-A06E-5ED96FF1A219}" type="sibTrans" cxnId="{348D78F9-66FA-499D-B1C5-34265FAC84A3}">
      <dgm:prSet/>
      <dgm:spPr/>
      <dgm:t>
        <a:bodyPr/>
        <a:lstStyle/>
        <a:p>
          <a:endParaRPr lang="en-GB"/>
        </a:p>
      </dgm:t>
    </dgm:pt>
    <dgm:pt modelId="{EA49D0A6-044A-4586-B00B-2EE21E5B5138}">
      <dgm:prSet phldrT="[Text]"/>
      <dgm:spPr>
        <a:ln>
          <a:solidFill>
            <a:schemeClr val="tx2">
              <a:lumMod val="75000"/>
            </a:schemeClr>
          </a:solidFill>
        </a:ln>
      </dgm:spPr>
      <dgm:t>
        <a:bodyPr/>
        <a:lstStyle/>
        <a:p>
          <a:r>
            <a:rPr lang="en-GB" dirty="0"/>
            <a:t>Secondary driver</a:t>
          </a:r>
        </a:p>
      </dgm:t>
    </dgm:pt>
    <dgm:pt modelId="{07628917-1B3D-4CC3-B86F-C5175AADF09D}" type="parTrans" cxnId="{E07FE0C2-7D38-4524-BC02-64FC72A52DB2}">
      <dgm:prSet/>
      <dgm:spPr>
        <a:ln>
          <a:solidFill>
            <a:schemeClr val="tx1">
              <a:lumMod val="50000"/>
              <a:lumOff val="50000"/>
            </a:schemeClr>
          </a:solidFill>
        </a:ln>
      </dgm:spPr>
      <dgm:t>
        <a:bodyPr/>
        <a:lstStyle/>
        <a:p>
          <a:endParaRPr lang="en-GB"/>
        </a:p>
      </dgm:t>
    </dgm:pt>
    <dgm:pt modelId="{4B26D911-87BE-431D-9C5B-7B5BC1305578}" type="sibTrans" cxnId="{E07FE0C2-7D38-4524-BC02-64FC72A52DB2}">
      <dgm:prSet/>
      <dgm:spPr/>
      <dgm:t>
        <a:bodyPr/>
        <a:lstStyle/>
        <a:p>
          <a:endParaRPr lang="en-GB"/>
        </a:p>
      </dgm:t>
    </dgm:pt>
    <dgm:pt modelId="{EB53EA07-0D23-4D1C-97DC-DA59ECACDC3D}">
      <dgm:prSet phldrT="[Text]"/>
      <dgm:spPr>
        <a:ln>
          <a:solidFill>
            <a:schemeClr val="tx2">
              <a:lumMod val="75000"/>
            </a:schemeClr>
          </a:solidFill>
        </a:ln>
      </dgm:spPr>
      <dgm:t>
        <a:bodyPr/>
        <a:lstStyle/>
        <a:p>
          <a:r>
            <a:rPr lang="en-GB" dirty="0"/>
            <a:t>Secondary driver</a:t>
          </a:r>
        </a:p>
      </dgm:t>
    </dgm:pt>
    <dgm:pt modelId="{AD44C19A-9547-4792-8875-853767FB9161}" type="parTrans" cxnId="{429D767A-DCBD-4989-870C-938CD9DBF8E8}">
      <dgm:prSet/>
      <dgm:spPr>
        <a:ln>
          <a:solidFill>
            <a:schemeClr val="tx1">
              <a:lumMod val="50000"/>
              <a:lumOff val="50000"/>
            </a:schemeClr>
          </a:solidFill>
        </a:ln>
      </dgm:spPr>
      <dgm:t>
        <a:bodyPr/>
        <a:lstStyle/>
        <a:p>
          <a:endParaRPr lang="en-GB"/>
        </a:p>
      </dgm:t>
    </dgm:pt>
    <dgm:pt modelId="{92BF8E3C-6251-4B63-8CDB-A6FA800AFCFA}" type="sibTrans" cxnId="{429D767A-DCBD-4989-870C-938CD9DBF8E8}">
      <dgm:prSet/>
      <dgm:spPr/>
      <dgm:t>
        <a:bodyPr/>
        <a:lstStyle/>
        <a:p>
          <a:endParaRPr lang="en-GB"/>
        </a:p>
      </dgm:t>
    </dgm:pt>
    <dgm:pt modelId="{414C4CB7-B59E-4CF8-A30A-3C7250AB4FF8}">
      <dgm:prSet phldrT="[Text]"/>
      <dgm:spPr>
        <a:solidFill>
          <a:schemeClr val="accent6">
            <a:lumMod val="40000"/>
            <a:lumOff val="60000"/>
          </a:schemeClr>
        </a:solidFill>
        <a:ln>
          <a:solidFill>
            <a:schemeClr val="accent6">
              <a:lumMod val="75000"/>
            </a:schemeClr>
          </a:solidFill>
        </a:ln>
      </dgm:spPr>
      <dgm:t>
        <a:bodyPr/>
        <a:lstStyle/>
        <a:p>
          <a:r>
            <a:rPr lang="en-GB" dirty="0">
              <a:solidFill>
                <a:schemeClr val="tx1"/>
              </a:solidFill>
            </a:rPr>
            <a:t>Primary driver </a:t>
          </a:r>
        </a:p>
      </dgm:t>
    </dgm:pt>
    <dgm:pt modelId="{1C981A20-985F-4C16-BD85-CD9D37EFF7CE}" type="parTrans" cxnId="{58F27204-B8FE-49D1-9E42-73074021655D}">
      <dgm:prSet/>
      <dgm:spPr>
        <a:ln>
          <a:solidFill>
            <a:schemeClr val="tx1">
              <a:lumMod val="50000"/>
              <a:lumOff val="50000"/>
            </a:schemeClr>
          </a:solidFill>
        </a:ln>
      </dgm:spPr>
      <dgm:t>
        <a:bodyPr/>
        <a:lstStyle/>
        <a:p>
          <a:endParaRPr lang="en-GB"/>
        </a:p>
      </dgm:t>
    </dgm:pt>
    <dgm:pt modelId="{8FC97AC2-50D3-4A71-8069-6D3EADF816FE}" type="sibTrans" cxnId="{58F27204-B8FE-49D1-9E42-73074021655D}">
      <dgm:prSet/>
      <dgm:spPr/>
      <dgm:t>
        <a:bodyPr/>
        <a:lstStyle/>
        <a:p>
          <a:endParaRPr lang="en-GB"/>
        </a:p>
      </dgm:t>
    </dgm:pt>
    <dgm:pt modelId="{FB50B548-87FE-4884-AF31-EE59FD1F15E5}">
      <dgm:prSet phldrT="[Text]"/>
      <dgm:spPr>
        <a:ln>
          <a:solidFill>
            <a:schemeClr val="tx2">
              <a:lumMod val="75000"/>
            </a:schemeClr>
          </a:solidFill>
        </a:ln>
      </dgm:spPr>
      <dgm:t>
        <a:bodyPr/>
        <a:lstStyle/>
        <a:p>
          <a:r>
            <a:rPr lang="en-GB" dirty="0"/>
            <a:t>Secondary driver</a:t>
          </a:r>
        </a:p>
      </dgm:t>
    </dgm:pt>
    <dgm:pt modelId="{9CF4CE00-CBC8-4CD3-886E-431EF60ED478}" type="parTrans" cxnId="{2B13A705-79B8-466A-ABCC-FB2D19D32EFB}">
      <dgm:prSet/>
      <dgm:spPr>
        <a:ln>
          <a:solidFill>
            <a:schemeClr val="tx1">
              <a:lumMod val="50000"/>
              <a:lumOff val="50000"/>
            </a:schemeClr>
          </a:solidFill>
        </a:ln>
      </dgm:spPr>
      <dgm:t>
        <a:bodyPr/>
        <a:lstStyle/>
        <a:p>
          <a:endParaRPr lang="en-GB"/>
        </a:p>
      </dgm:t>
    </dgm:pt>
    <dgm:pt modelId="{54F7F818-FF4F-4F11-A158-FB18693F5FB4}" type="sibTrans" cxnId="{2B13A705-79B8-466A-ABCC-FB2D19D32EFB}">
      <dgm:prSet/>
      <dgm:spPr/>
      <dgm:t>
        <a:bodyPr/>
        <a:lstStyle/>
        <a:p>
          <a:endParaRPr lang="en-GB"/>
        </a:p>
      </dgm:t>
    </dgm:pt>
    <dgm:pt modelId="{3234BEDE-AFB5-4F7B-95BE-6D83E3393F24}">
      <dgm:prSet phldrT="[Text]"/>
      <dgm:spPr>
        <a:ln>
          <a:solidFill>
            <a:schemeClr val="tx2">
              <a:lumMod val="75000"/>
            </a:schemeClr>
          </a:solidFill>
        </a:ln>
      </dgm:spPr>
      <dgm:t>
        <a:bodyPr/>
        <a:lstStyle/>
        <a:p>
          <a:r>
            <a:rPr lang="en-GB" dirty="0"/>
            <a:t>Secondary driver</a:t>
          </a:r>
        </a:p>
      </dgm:t>
    </dgm:pt>
    <dgm:pt modelId="{4CD56C2C-6B28-4153-9BC5-5A5543368BF2}" type="parTrans" cxnId="{4F484210-91D3-4463-9C42-4271645F2F39}">
      <dgm:prSet/>
      <dgm:spPr>
        <a:ln>
          <a:solidFill>
            <a:schemeClr val="tx1">
              <a:lumMod val="50000"/>
              <a:lumOff val="50000"/>
            </a:schemeClr>
          </a:solidFill>
        </a:ln>
      </dgm:spPr>
      <dgm:t>
        <a:bodyPr/>
        <a:lstStyle/>
        <a:p>
          <a:endParaRPr lang="en-GB"/>
        </a:p>
      </dgm:t>
    </dgm:pt>
    <dgm:pt modelId="{D7CAA5E6-3404-4C47-A9C5-2222F7E616FE}" type="sibTrans" cxnId="{4F484210-91D3-4463-9C42-4271645F2F39}">
      <dgm:prSet/>
      <dgm:spPr/>
      <dgm:t>
        <a:bodyPr/>
        <a:lstStyle/>
        <a:p>
          <a:endParaRPr lang="en-GB"/>
        </a:p>
      </dgm:t>
    </dgm:pt>
    <dgm:pt modelId="{E5BBD7E7-E01E-4EC5-A32C-B6BFB4CED235}">
      <dgm:prSet phldrT="[Text]"/>
      <dgm:spPr>
        <a:solidFill>
          <a:schemeClr val="accent6">
            <a:lumMod val="40000"/>
            <a:lumOff val="60000"/>
          </a:schemeClr>
        </a:solidFill>
        <a:ln>
          <a:solidFill>
            <a:schemeClr val="accent6">
              <a:lumMod val="75000"/>
            </a:schemeClr>
          </a:solidFill>
        </a:ln>
      </dgm:spPr>
      <dgm:t>
        <a:bodyPr/>
        <a:lstStyle/>
        <a:p>
          <a:r>
            <a:rPr lang="en-GB" dirty="0">
              <a:solidFill>
                <a:schemeClr val="tx1"/>
              </a:solidFill>
            </a:rPr>
            <a:t>Primary driver </a:t>
          </a:r>
        </a:p>
      </dgm:t>
    </dgm:pt>
    <dgm:pt modelId="{4257D7FC-C7B5-409C-A9BB-7C05D3023340}" type="parTrans" cxnId="{EEB5601C-DD9A-4343-AA9D-B214D1B53B3D}">
      <dgm:prSet/>
      <dgm:spPr>
        <a:ln>
          <a:solidFill>
            <a:schemeClr val="tx1">
              <a:lumMod val="50000"/>
              <a:lumOff val="50000"/>
            </a:schemeClr>
          </a:solidFill>
        </a:ln>
      </dgm:spPr>
      <dgm:t>
        <a:bodyPr/>
        <a:lstStyle/>
        <a:p>
          <a:endParaRPr lang="en-GB"/>
        </a:p>
      </dgm:t>
    </dgm:pt>
    <dgm:pt modelId="{C39D76CD-1689-40D6-8408-2A3B2F857368}" type="sibTrans" cxnId="{EEB5601C-DD9A-4343-AA9D-B214D1B53B3D}">
      <dgm:prSet/>
      <dgm:spPr/>
      <dgm:t>
        <a:bodyPr/>
        <a:lstStyle/>
        <a:p>
          <a:endParaRPr lang="en-GB"/>
        </a:p>
      </dgm:t>
    </dgm:pt>
    <dgm:pt modelId="{7F206B2F-1739-456D-8CAA-5FDAC3B514FF}" type="pres">
      <dgm:prSet presAssocID="{84EAF17B-49DB-443F-898E-06E03ACD2D4E}" presName="Name0" presStyleCnt="0">
        <dgm:presLayoutVars>
          <dgm:chPref val="1"/>
          <dgm:dir/>
          <dgm:animOne val="branch"/>
          <dgm:animLvl val="lvl"/>
          <dgm:resizeHandles val="exact"/>
        </dgm:presLayoutVars>
      </dgm:prSet>
      <dgm:spPr/>
      <dgm:t>
        <a:bodyPr/>
        <a:lstStyle/>
        <a:p>
          <a:endParaRPr lang="en-GB"/>
        </a:p>
      </dgm:t>
    </dgm:pt>
    <dgm:pt modelId="{EE93EECA-32A5-4AFC-BB8B-C14E5EDCEF2E}" type="pres">
      <dgm:prSet presAssocID="{4A3C1F13-BB86-444C-94AF-F2502CFF3A28}" presName="root1" presStyleCnt="0"/>
      <dgm:spPr/>
    </dgm:pt>
    <dgm:pt modelId="{31701DDF-4BA4-40CD-93CE-A42E291FC80F}" type="pres">
      <dgm:prSet presAssocID="{4A3C1F13-BB86-444C-94AF-F2502CFF3A28}" presName="LevelOneTextNode" presStyleLbl="node0" presStyleIdx="0" presStyleCnt="1" custAng="5400000" custFlipHor="1" custScaleX="421887" custScaleY="44166" custLinFactNeighborX="-98500" custLinFactNeighborY="-2734">
        <dgm:presLayoutVars>
          <dgm:chPref val="3"/>
        </dgm:presLayoutVars>
      </dgm:prSet>
      <dgm:spPr>
        <a:prstGeom prst="roundRect">
          <a:avLst/>
        </a:prstGeom>
      </dgm:spPr>
      <dgm:t>
        <a:bodyPr/>
        <a:lstStyle/>
        <a:p>
          <a:endParaRPr lang="en-GB"/>
        </a:p>
      </dgm:t>
    </dgm:pt>
    <dgm:pt modelId="{E5362D07-4858-4A2C-A46A-314E33AF06E1}" type="pres">
      <dgm:prSet presAssocID="{4A3C1F13-BB86-444C-94AF-F2502CFF3A28}" presName="level2hierChild" presStyleCnt="0"/>
      <dgm:spPr/>
    </dgm:pt>
    <dgm:pt modelId="{E0E8751D-25B0-49F6-8BD6-1AE720FE00F2}" type="pres">
      <dgm:prSet presAssocID="{F97AA74F-F958-4560-8441-1D5963873098}" presName="conn2-1" presStyleLbl="parChTrans1D2" presStyleIdx="0" presStyleCnt="4"/>
      <dgm:spPr/>
      <dgm:t>
        <a:bodyPr/>
        <a:lstStyle/>
        <a:p>
          <a:endParaRPr lang="en-GB"/>
        </a:p>
      </dgm:t>
    </dgm:pt>
    <dgm:pt modelId="{F957851E-5FA4-483E-8C7B-166EED602DAB}" type="pres">
      <dgm:prSet presAssocID="{F97AA74F-F958-4560-8441-1D5963873098}" presName="connTx" presStyleLbl="parChTrans1D2" presStyleIdx="0" presStyleCnt="4"/>
      <dgm:spPr/>
      <dgm:t>
        <a:bodyPr/>
        <a:lstStyle/>
        <a:p>
          <a:endParaRPr lang="en-GB"/>
        </a:p>
      </dgm:t>
    </dgm:pt>
    <dgm:pt modelId="{429AFCD0-3988-422C-849C-35254D695D8B}" type="pres">
      <dgm:prSet presAssocID="{AE315944-3168-4E0E-A637-AFB91A39AFC1}" presName="root2" presStyleCnt="0"/>
      <dgm:spPr/>
    </dgm:pt>
    <dgm:pt modelId="{CF5CEE62-B934-4D9E-84CB-152EE3946C13}" type="pres">
      <dgm:prSet presAssocID="{AE315944-3168-4E0E-A637-AFB91A39AFC1}" presName="LevelTwoTextNode" presStyleLbl="node2" presStyleIdx="0" presStyleCnt="4">
        <dgm:presLayoutVars>
          <dgm:chPref val="3"/>
        </dgm:presLayoutVars>
      </dgm:prSet>
      <dgm:spPr>
        <a:prstGeom prst="roundRect">
          <a:avLst/>
        </a:prstGeom>
      </dgm:spPr>
      <dgm:t>
        <a:bodyPr/>
        <a:lstStyle/>
        <a:p>
          <a:endParaRPr lang="en-GB"/>
        </a:p>
      </dgm:t>
    </dgm:pt>
    <dgm:pt modelId="{78ED5003-871A-42F7-84F0-2DF81CADD93B}" type="pres">
      <dgm:prSet presAssocID="{AE315944-3168-4E0E-A637-AFB91A39AFC1}" presName="level3hierChild" presStyleCnt="0"/>
      <dgm:spPr/>
    </dgm:pt>
    <dgm:pt modelId="{3629C91A-C1EE-43F1-957A-41114723552D}" type="pres">
      <dgm:prSet presAssocID="{E1643E44-4DCA-4BC7-A01A-B12DDBE7D3CF}" presName="conn2-1" presStyleLbl="parChTrans1D3" presStyleIdx="0" presStyleCnt="8"/>
      <dgm:spPr/>
      <dgm:t>
        <a:bodyPr/>
        <a:lstStyle/>
        <a:p>
          <a:endParaRPr lang="en-GB"/>
        </a:p>
      </dgm:t>
    </dgm:pt>
    <dgm:pt modelId="{3181115D-C26E-4D4E-87E2-0E6E59930CE1}" type="pres">
      <dgm:prSet presAssocID="{E1643E44-4DCA-4BC7-A01A-B12DDBE7D3CF}" presName="connTx" presStyleLbl="parChTrans1D3" presStyleIdx="0" presStyleCnt="8"/>
      <dgm:spPr/>
      <dgm:t>
        <a:bodyPr/>
        <a:lstStyle/>
        <a:p>
          <a:endParaRPr lang="en-GB"/>
        </a:p>
      </dgm:t>
    </dgm:pt>
    <dgm:pt modelId="{AAC576AC-89D2-457F-9263-1EB99907A1DE}" type="pres">
      <dgm:prSet presAssocID="{966D9D59-3225-4998-8AB8-03DDB048ECC1}" presName="root2" presStyleCnt="0"/>
      <dgm:spPr/>
    </dgm:pt>
    <dgm:pt modelId="{698C40A9-F66D-45B9-83BD-8C24309EC503}" type="pres">
      <dgm:prSet presAssocID="{966D9D59-3225-4998-8AB8-03DDB048ECC1}" presName="LevelTwoTextNode" presStyleLbl="node3" presStyleIdx="0" presStyleCnt="8">
        <dgm:presLayoutVars>
          <dgm:chPref val="3"/>
        </dgm:presLayoutVars>
      </dgm:prSet>
      <dgm:spPr>
        <a:prstGeom prst="roundRect">
          <a:avLst/>
        </a:prstGeom>
      </dgm:spPr>
      <dgm:t>
        <a:bodyPr/>
        <a:lstStyle/>
        <a:p>
          <a:endParaRPr lang="en-GB"/>
        </a:p>
      </dgm:t>
    </dgm:pt>
    <dgm:pt modelId="{5A75B399-6072-4CDC-A536-A165C0E0ACB9}" type="pres">
      <dgm:prSet presAssocID="{966D9D59-3225-4998-8AB8-03DDB048ECC1}" presName="level3hierChild" presStyleCnt="0"/>
      <dgm:spPr/>
    </dgm:pt>
    <dgm:pt modelId="{7AAB4B11-AE3D-4B50-AADC-75DC22DDE25A}" type="pres">
      <dgm:prSet presAssocID="{7FAC3AD3-2DE6-4419-9DA1-09C3ECD5C00B}" presName="conn2-1" presStyleLbl="parChTrans1D3" presStyleIdx="1" presStyleCnt="8"/>
      <dgm:spPr/>
      <dgm:t>
        <a:bodyPr/>
        <a:lstStyle/>
        <a:p>
          <a:endParaRPr lang="en-GB"/>
        </a:p>
      </dgm:t>
    </dgm:pt>
    <dgm:pt modelId="{AF5FA9E4-ED3A-4E69-8865-98B187313008}" type="pres">
      <dgm:prSet presAssocID="{7FAC3AD3-2DE6-4419-9DA1-09C3ECD5C00B}" presName="connTx" presStyleLbl="parChTrans1D3" presStyleIdx="1" presStyleCnt="8"/>
      <dgm:spPr/>
      <dgm:t>
        <a:bodyPr/>
        <a:lstStyle/>
        <a:p>
          <a:endParaRPr lang="en-GB"/>
        </a:p>
      </dgm:t>
    </dgm:pt>
    <dgm:pt modelId="{0DC21E62-A87A-4018-9A52-F45B24A5E853}" type="pres">
      <dgm:prSet presAssocID="{5707DE97-D356-453D-8FD8-49099746B0D0}" presName="root2" presStyleCnt="0"/>
      <dgm:spPr/>
    </dgm:pt>
    <dgm:pt modelId="{97840B70-0E03-4132-82DB-88C558FB9245}" type="pres">
      <dgm:prSet presAssocID="{5707DE97-D356-453D-8FD8-49099746B0D0}" presName="LevelTwoTextNode" presStyleLbl="node3" presStyleIdx="1" presStyleCnt="8">
        <dgm:presLayoutVars>
          <dgm:chPref val="3"/>
        </dgm:presLayoutVars>
      </dgm:prSet>
      <dgm:spPr>
        <a:prstGeom prst="roundRect">
          <a:avLst/>
        </a:prstGeom>
      </dgm:spPr>
      <dgm:t>
        <a:bodyPr/>
        <a:lstStyle/>
        <a:p>
          <a:endParaRPr lang="en-GB"/>
        </a:p>
      </dgm:t>
    </dgm:pt>
    <dgm:pt modelId="{39CF140A-278F-468E-A63C-39124E475846}" type="pres">
      <dgm:prSet presAssocID="{5707DE97-D356-453D-8FD8-49099746B0D0}" presName="level3hierChild" presStyleCnt="0"/>
      <dgm:spPr/>
    </dgm:pt>
    <dgm:pt modelId="{5B56B3CE-BB89-41AB-A135-F2DE8DD8BF26}" type="pres">
      <dgm:prSet presAssocID="{C14A612D-C9B2-44BC-9A3D-01513E60E370}" presName="conn2-1" presStyleLbl="parChTrans1D2" presStyleIdx="1" presStyleCnt="4"/>
      <dgm:spPr/>
      <dgm:t>
        <a:bodyPr/>
        <a:lstStyle/>
        <a:p>
          <a:endParaRPr lang="en-GB"/>
        </a:p>
      </dgm:t>
    </dgm:pt>
    <dgm:pt modelId="{4CA3D8CE-0201-445A-9892-3A65CBF57928}" type="pres">
      <dgm:prSet presAssocID="{C14A612D-C9B2-44BC-9A3D-01513E60E370}" presName="connTx" presStyleLbl="parChTrans1D2" presStyleIdx="1" presStyleCnt="4"/>
      <dgm:spPr/>
      <dgm:t>
        <a:bodyPr/>
        <a:lstStyle/>
        <a:p>
          <a:endParaRPr lang="en-GB"/>
        </a:p>
      </dgm:t>
    </dgm:pt>
    <dgm:pt modelId="{E4273442-129B-4B98-A772-86E0A6A4AD43}" type="pres">
      <dgm:prSet presAssocID="{613B9CF7-F2AE-419C-A1FC-A9C2BF02BAD1}" presName="root2" presStyleCnt="0"/>
      <dgm:spPr/>
    </dgm:pt>
    <dgm:pt modelId="{C95986DA-6B69-43E6-8BED-646E4A63B317}" type="pres">
      <dgm:prSet presAssocID="{613B9CF7-F2AE-419C-A1FC-A9C2BF02BAD1}" presName="LevelTwoTextNode" presStyleLbl="node2" presStyleIdx="1" presStyleCnt="4">
        <dgm:presLayoutVars>
          <dgm:chPref val="3"/>
        </dgm:presLayoutVars>
      </dgm:prSet>
      <dgm:spPr>
        <a:prstGeom prst="roundRect">
          <a:avLst/>
        </a:prstGeom>
      </dgm:spPr>
      <dgm:t>
        <a:bodyPr/>
        <a:lstStyle/>
        <a:p>
          <a:endParaRPr lang="en-GB"/>
        </a:p>
      </dgm:t>
    </dgm:pt>
    <dgm:pt modelId="{0959D2B6-3B53-4D55-A0E5-7DCB40EE8022}" type="pres">
      <dgm:prSet presAssocID="{613B9CF7-F2AE-419C-A1FC-A9C2BF02BAD1}" presName="level3hierChild" presStyleCnt="0"/>
      <dgm:spPr/>
    </dgm:pt>
    <dgm:pt modelId="{35DED027-643F-47C2-9971-0E6715391CCD}" type="pres">
      <dgm:prSet presAssocID="{0AC882FD-D75D-4BEE-964D-F43AF44D13E8}" presName="conn2-1" presStyleLbl="parChTrans1D3" presStyleIdx="2" presStyleCnt="8"/>
      <dgm:spPr/>
      <dgm:t>
        <a:bodyPr/>
        <a:lstStyle/>
        <a:p>
          <a:endParaRPr lang="en-GB"/>
        </a:p>
      </dgm:t>
    </dgm:pt>
    <dgm:pt modelId="{816776FD-76B4-467D-9E97-CB19CCCAEDDB}" type="pres">
      <dgm:prSet presAssocID="{0AC882FD-D75D-4BEE-964D-F43AF44D13E8}" presName="connTx" presStyleLbl="parChTrans1D3" presStyleIdx="2" presStyleCnt="8"/>
      <dgm:spPr/>
      <dgm:t>
        <a:bodyPr/>
        <a:lstStyle/>
        <a:p>
          <a:endParaRPr lang="en-GB"/>
        </a:p>
      </dgm:t>
    </dgm:pt>
    <dgm:pt modelId="{85A0AC5E-3C58-4CC6-81C6-F786CD3B2D35}" type="pres">
      <dgm:prSet presAssocID="{045A56B4-E81B-4E38-B0DA-81A4E887212F}" presName="root2" presStyleCnt="0"/>
      <dgm:spPr/>
    </dgm:pt>
    <dgm:pt modelId="{576BB80C-775C-4C2D-910C-A34DDF54FB5B}" type="pres">
      <dgm:prSet presAssocID="{045A56B4-E81B-4E38-B0DA-81A4E887212F}" presName="LevelTwoTextNode" presStyleLbl="node3" presStyleIdx="2" presStyleCnt="8">
        <dgm:presLayoutVars>
          <dgm:chPref val="3"/>
        </dgm:presLayoutVars>
      </dgm:prSet>
      <dgm:spPr>
        <a:prstGeom prst="roundRect">
          <a:avLst/>
        </a:prstGeom>
      </dgm:spPr>
      <dgm:t>
        <a:bodyPr/>
        <a:lstStyle/>
        <a:p>
          <a:endParaRPr lang="en-GB"/>
        </a:p>
      </dgm:t>
    </dgm:pt>
    <dgm:pt modelId="{2E2CDB59-A2BF-42EA-A50C-E2F07CB04326}" type="pres">
      <dgm:prSet presAssocID="{045A56B4-E81B-4E38-B0DA-81A4E887212F}" presName="level3hierChild" presStyleCnt="0"/>
      <dgm:spPr/>
    </dgm:pt>
    <dgm:pt modelId="{F2A1F6B6-B7FC-49A0-A425-8C98DA81ACE0}" type="pres">
      <dgm:prSet presAssocID="{07628917-1B3D-4CC3-B86F-C5175AADF09D}" presName="conn2-1" presStyleLbl="parChTrans1D3" presStyleIdx="3" presStyleCnt="8"/>
      <dgm:spPr/>
      <dgm:t>
        <a:bodyPr/>
        <a:lstStyle/>
        <a:p>
          <a:endParaRPr lang="en-GB"/>
        </a:p>
      </dgm:t>
    </dgm:pt>
    <dgm:pt modelId="{2E06F5F7-B402-49A7-9AB2-E215BF516CDB}" type="pres">
      <dgm:prSet presAssocID="{07628917-1B3D-4CC3-B86F-C5175AADF09D}" presName="connTx" presStyleLbl="parChTrans1D3" presStyleIdx="3" presStyleCnt="8"/>
      <dgm:spPr/>
      <dgm:t>
        <a:bodyPr/>
        <a:lstStyle/>
        <a:p>
          <a:endParaRPr lang="en-GB"/>
        </a:p>
      </dgm:t>
    </dgm:pt>
    <dgm:pt modelId="{F37CBECB-6C81-4548-B89F-F23F9D051A9B}" type="pres">
      <dgm:prSet presAssocID="{EA49D0A6-044A-4586-B00B-2EE21E5B5138}" presName="root2" presStyleCnt="0"/>
      <dgm:spPr/>
    </dgm:pt>
    <dgm:pt modelId="{95440F24-3AA8-499B-B7D6-91ECBF47812A}" type="pres">
      <dgm:prSet presAssocID="{EA49D0A6-044A-4586-B00B-2EE21E5B5138}" presName="LevelTwoTextNode" presStyleLbl="node3" presStyleIdx="3" presStyleCnt="8">
        <dgm:presLayoutVars>
          <dgm:chPref val="3"/>
        </dgm:presLayoutVars>
      </dgm:prSet>
      <dgm:spPr>
        <a:prstGeom prst="roundRect">
          <a:avLst/>
        </a:prstGeom>
      </dgm:spPr>
      <dgm:t>
        <a:bodyPr/>
        <a:lstStyle/>
        <a:p>
          <a:endParaRPr lang="en-GB"/>
        </a:p>
      </dgm:t>
    </dgm:pt>
    <dgm:pt modelId="{4AF4746E-AB7E-4E6C-A227-66F74D072090}" type="pres">
      <dgm:prSet presAssocID="{EA49D0A6-044A-4586-B00B-2EE21E5B5138}" presName="level3hierChild" presStyleCnt="0"/>
      <dgm:spPr/>
    </dgm:pt>
    <dgm:pt modelId="{9030041E-1ABA-4FEB-8F18-05465CF8CEDD}" type="pres">
      <dgm:prSet presAssocID="{AD44C19A-9547-4792-8875-853767FB9161}" presName="conn2-1" presStyleLbl="parChTrans1D3" presStyleIdx="4" presStyleCnt="8"/>
      <dgm:spPr/>
      <dgm:t>
        <a:bodyPr/>
        <a:lstStyle/>
        <a:p>
          <a:endParaRPr lang="en-GB"/>
        </a:p>
      </dgm:t>
    </dgm:pt>
    <dgm:pt modelId="{967B7D71-F676-474E-BDBC-3F4F020599E4}" type="pres">
      <dgm:prSet presAssocID="{AD44C19A-9547-4792-8875-853767FB9161}" presName="connTx" presStyleLbl="parChTrans1D3" presStyleIdx="4" presStyleCnt="8"/>
      <dgm:spPr/>
      <dgm:t>
        <a:bodyPr/>
        <a:lstStyle/>
        <a:p>
          <a:endParaRPr lang="en-GB"/>
        </a:p>
      </dgm:t>
    </dgm:pt>
    <dgm:pt modelId="{596948F4-54C6-4230-B89A-6AE12BF8B654}" type="pres">
      <dgm:prSet presAssocID="{EB53EA07-0D23-4D1C-97DC-DA59ECACDC3D}" presName="root2" presStyleCnt="0"/>
      <dgm:spPr/>
    </dgm:pt>
    <dgm:pt modelId="{83D12D3C-5D5F-4B3E-96D8-ACA58243AF26}" type="pres">
      <dgm:prSet presAssocID="{EB53EA07-0D23-4D1C-97DC-DA59ECACDC3D}" presName="LevelTwoTextNode" presStyleLbl="node3" presStyleIdx="4" presStyleCnt="8">
        <dgm:presLayoutVars>
          <dgm:chPref val="3"/>
        </dgm:presLayoutVars>
      </dgm:prSet>
      <dgm:spPr>
        <a:prstGeom prst="roundRect">
          <a:avLst/>
        </a:prstGeom>
      </dgm:spPr>
      <dgm:t>
        <a:bodyPr/>
        <a:lstStyle/>
        <a:p>
          <a:endParaRPr lang="en-GB"/>
        </a:p>
      </dgm:t>
    </dgm:pt>
    <dgm:pt modelId="{CB8B470F-2E1E-46AE-B364-85AE21FD3220}" type="pres">
      <dgm:prSet presAssocID="{EB53EA07-0D23-4D1C-97DC-DA59ECACDC3D}" presName="level3hierChild" presStyleCnt="0"/>
      <dgm:spPr/>
    </dgm:pt>
    <dgm:pt modelId="{0B042CAF-2C41-485B-866C-7CDE78BA3BA6}" type="pres">
      <dgm:prSet presAssocID="{1C981A20-985F-4C16-BD85-CD9D37EFF7CE}" presName="conn2-1" presStyleLbl="parChTrans1D2" presStyleIdx="2" presStyleCnt="4"/>
      <dgm:spPr/>
      <dgm:t>
        <a:bodyPr/>
        <a:lstStyle/>
        <a:p>
          <a:endParaRPr lang="en-GB"/>
        </a:p>
      </dgm:t>
    </dgm:pt>
    <dgm:pt modelId="{BE7B1908-ECAE-4ED5-8DB7-7D59A151A87A}" type="pres">
      <dgm:prSet presAssocID="{1C981A20-985F-4C16-BD85-CD9D37EFF7CE}" presName="connTx" presStyleLbl="parChTrans1D2" presStyleIdx="2" presStyleCnt="4"/>
      <dgm:spPr/>
      <dgm:t>
        <a:bodyPr/>
        <a:lstStyle/>
        <a:p>
          <a:endParaRPr lang="en-GB"/>
        </a:p>
      </dgm:t>
    </dgm:pt>
    <dgm:pt modelId="{2027F84B-A616-4E10-B58F-DB41CD982175}" type="pres">
      <dgm:prSet presAssocID="{414C4CB7-B59E-4CF8-A30A-3C7250AB4FF8}" presName="root2" presStyleCnt="0"/>
      <dgm:spPr/>
    </dgm:pt>
    <dgm:pt modelId="{1110CBB3-4B48-487E-9300-6E98CBB10B27}" type="pres">
      <dgm:prSet presAssocID="{414C4CB7-B59E-4CF8-A30A-3C7250AB4FF8}" presName="LevelTwoTextNode" presStyleLbl="node2" presStyleIdx="2" presStyleCnt="4">
        <dgm:presLayoutVars>
          <dgm:chPref val="3"/>
        </dgm:presLayoutVars>
      </dgm:prSet>
      <dgm:spPr>
        <a:prstGeom prst="roundRect">
          <a:avLst/>
        </a:prstGeom>
      </dgm:spPr>
      <dgm:t>
        <a:bodyPr/>
        <a:lstStyle/>
        <a:p>
          <a:endParaRPr lang="en-GB"/>
        </a:p>
      </dgm:t>
    </dgm:pt>
    <dgm:pt modelId="{2EE7402F-D38D-4F20-A1C9-2C074788D753}" type="pres">
      <dgm:prSet presAssocID="{414C4CB7-B59E-4CF8-A30A-3C7250AB4FF8}" presName="level3hierChild" presStyleCnt="0"/>
      <dgm:spPr/>
    </dgm:pt>
    <dgm:pt modelId="{B8292535-C910-4111-9DD2-6EEB64D9B1E0}" type="pres">
      <dgm:prSet presAssocID="{9CF4CE00-CBC8-4CD3-886E-431EF60ED478}" presName="conn2-1" presStyleLbl="parChTrans1D3" presStyleIdx="5" presStyleCnt="8"/>
      <dgm:spPr/>
      <dgm:t>
        <a:bodyPr/>
        <a:lstStyle/>
        <a:p>
          <a:endParaRPr lang="en-GB"/>
        </a:p>
      </dgm:t>
    </dgm:pt>
    <dgm:pt modelId="{1C61DBD6-1ED3-4FD0-940F-41438FD817DB}" type="pres">
      <dgm:prSet presAssocID="{9CF4CE00-CBC8-4CD3-886E-431EF60ED478}" presName="connTx" presStyleLbl="parChTrans1D3" presStyleIdx="5" presStyleCnt="8"/>
      <dgm:spPr/>
      <dgm:t>
        <a:bodyPr/>
        <a:lstStyle/>
        <a:p>
          <a:endParaRPr lang="en-GB"/>
        </a:p>
      </dgm:t>
    </dgm:pt>
    <dgm:pt modelId="{DE7CE763-3B86-4C08-9FC5-AE2EC0DA55D8}" type="pres">
      <dgm:prSet presAssocID="{FB50B548-87FE-4884-AF31-EE59FD1F15E5}" presName="root2" presStyleCnt="0"/>
      <dgm:spPr/>
    </dgm:pt>
    <dgm:pt modelId="{E79EFC4D-05C3-4A7A-9331-834E6CB1134D}" type="pres">
      <dgm:prSet presAssocID="{FB50B548-87FE-4884-AF31-EE59FD1F15E5}" presName="LevelTwoTextNode" presStyleLbl="node3" presStyleIdx="5" presStyleCnt="8">
        <dgm:presLayoutVars>
          <dgm:chPref val="3"/>
        </dgm:presLayoutVars>
      </dgm:prSet>
      <dgm:spPr>
        <a:prstGeom prst="roundRect">
          <a:avLst/>
        </a:prstGeom>
      </dgm:spPr>
      <dgm:t>
        <a:bodyPr/>
        <a:lstStyle/>
        <a:p>
          <a:endParaRPr lang="en-GB"/>
        </a:p>
      </dgm:t>
    </dgm:pt>
    <dgm:pt modelId="{F73EBC0E-ED37-420A-A823-1B0F96850E9D}" type="pres">
      <dgm:prSet presAssocID="{FB50B548-87FE-4884-AF31-EE59FD1F15E5}" presName="level3hierChild" presStyleCnt="0"/>
      <dgm:spPr/>
    </dgm:pt>
    <dgm:pt modelId="{36A8BEF7-85B9-4C1B-9A05-159BD68DD98E}" type="pres">
      <dgm:prSet presAssocID="{4CD56C2C-6B28-4153-9BC5-5A5543368BF2}" presName="conn2-1" presStyleLbl="parChTrans1D3" presStyleIdx="6" presStyleCnt="8"/>
      <dgm:spPr/>
      <dgm:t>
        <a:bodyPr/>
        <a:lstStyle/>
        <a:p>
          <a:endParaRPr lang="en-GB"/>
        </a:p>
      </dgm:t>
    </dgm:pt>
    <dgm:pt modelId="{406968B7-9D25-4AED-930D-2E4C21C05914}" type="pres">
      <dgm:prSet presAssocID="{4CD56C2C-6B28-4153-9BC5-5A5543368BF2}" presName="connTx" presStyleLbl="parChTrans1D3" presStyleIdx="6" presStyleCnt="8"/>
      <dgm:spPr/>
      <dgm:t>
        <a:bodyPr/>
        <a:lstStyle/>
        <a:p>
          <a:endParaRPr lang="en-GB"/>
        </a:p>
      </dgm:t>
    </dgm:pt>
    <dgm:pt modelId="{4D3116DA-E749-4D9B-B31D-496DB518F69F}" type="pres">
      <dgm:prSet presAssocID="{3234BEDE-AFB5-4F7B-95BE-6D83E3393F24}" presName="root2" presStyleCnt="0"/>
      <dgm:spPr/>
    </dgm:pt>
    <dgm:pt modelId="{DA7D1885-EB0F-416A-987C-800F695E561A}" type="pres">
      <dgm:prSet presAssocID="{3234BEDE-AFB5-4F7B-95BE-6D83E3393F24}" presName="LevelTwoTextNode" presStyleLbl="node3" presStyleIdx="6" presStyleCnt="8">
        <dgm:presLayoutVars>
          <dgm:chPref val="3"/>
        </dgm:presLayoutVars>
      </dgm:prSet>
      <dgm:spPr>
        <a:prstGeom prst="roundRect">
          <a:avLst/>
        </a:prstGeom>
      </dgm:spPr>
      <dgm:t>
        <a:bodyPr/>
        <a:lstStyle/>
        <a:p>
          <a:endParaRPr lang="en-GB"/>
        </a:p>
      </dgm:t>
    </dgm:pt>
    <dgm:pt modelId="{A02394A9-37D0-4183-B9A5-A919E84B053D}" type="pres">
      <dgm:prSet presAssocID="{3234BEDE-AFB5-4F7B-95BE-6D83E3393F24}" presName="level3hierChild" presStyleCnt="0"/>
      <dgm:spPr/>
    </dgm:pt>
    <dgm:pt modelId="{CBF1082B-AB26-4009-94C1-0F6894E64B45}" type="pres">
      <dgm:prSet presAssocID="{4257D7FC-C7B5-409C-A9BB-7C05D3023340}" presName="conn2-1" presStyleLbl="parChTrans1D2" presStyleIdx="3" presStyleCnt="4"/>
      <dgm:spPr/>
      <dgm:t>
        <a:bodyPr/>
        <a:lstStyle/>
        <a:p>
          <a:endParaRPr lang="en-GB"/>
        </a:p>
      </dgm:t>
    </dgm:pt>
    <dgm:pt modelId="{79DC01C0-FC89-43F2-A015-7FFF31394824}" type="pres">
      <dgm:prSet presAssocID="{4257D7FC-C7B5-409C-A9BB-7C05D3023340}" presName="connTx" presStyleLbl="parChTrans1D2" presStyleIdx="3" presStyleCnt="4"/>
      <dgm:spPr/>
      <dgm:t>
        <a:bodyPr/>
        <a:lstStyle/>
        <a:p>
          <a:endParaRPr lang="en-GB"/>
        </a:p>
      </dgm:t>
    </dgm:pt>
    <dgm:pt modelId="{9D2CEA01-2B2A-4670-A440-85FD0B983316}" type="pres">
      <dgm:prSet presAssocID="{E5BBD7E7-E01E-4EC5-A32C-B6BFB4CED235}" presName="root2" presStyleCnt="0"/>
      <dgm:spPr/>
    </dgm:pt>
    <dgm:pt modelId="{D4DAEB71-1AA7-4037-85FF-293DB3909801}" type="pres">
      <dgm:prSet presAssocID="{E5BBD7E7-E01E-4EC5-A32C-B6BFB4CED235}" presName="LevelTwoTextNode" presStyleLbl="node2" presStyleIdx="3" presStyleCnt="4">
        <dgm:presLayoutVars>
          <dgm:chPref val="3"/>
        </dgm:presLayoutVars>
      </dgm:prSet>
      <dgm:spPr>
        <a:prstGeom prst="roundRect">
          <a:avLst/>
        </a:prstGeom>
      </dgm:spPr>
      <dgm:t>
        <a:bodyPr/>
        <a:lstStyle/>
        <a:p>
          <a:endParaRPr lang="en-GB"/>
        </a:p>
      </dgm:t>
    </dgm:pt>
    <dgm:pt modelId="{56CD7DBA-FDD4-4A2D-846C-77C36CA22BA8}" type="pres">
      <dgm:prSet presAssocID="{E5BBD7E7-E01E-4EC5-A32C-B6BFB4CED235}" presName="level3hierChild" presStyleCnt="0"/>
      <dgm:spPr/>
    </dgm:pt>
    <dgm:pt modelId="{C4EF91C1-5DB8-42FE-B70A-4B5E181C7004}" type="pres">
      <dgm:prSet presAssocID="{1EB99F2D-51B1-4AA6-ABAC-3A4CA90326EE}" presName="conn2-1" presStyleLbl="parChTrans1D3" presStyleIdx="7" presStyleCnt="8"/>
      <dgm:spPr/>
      <dgm:t>
        <a:bodyPr/>
        <a:lstStyle/>
        <a:p>
          <a:endParaRPr lang="en-GB"/>
        </a:p>
      </dgm:t>
    </dgm:pt>
    <dgm:pt modelId="{C814AB0E-062B-45BF-B9D0-56894D49D4E3}" type="pres">
      <dgm:prSet presAssocID="{1EB99F2D-51B1-4AA6-ABAC-3A4CA90326EE}" presName="connTx" presStyleLbl="parChTrans1D3" presStyleIdx="7" presStyleCnt="8"/>
      <dgm:spPr/>
      <dgm:t>
        <a:bodyPr/>
        <a:lstStyle/>
        <a:p>
          <a:endParaRPr lang="en-GB"/>
        </a:p>
      </dgm:t>
    </dgm:pt>
    <dgm:pt modelId="{1EB4B0FB-2A37-4043-800E-EDC6360BC92D}" type="pres">
      <dgm:prSet presAssocID="{927D8B51-6D65-4EDC-9EE9-6DECE0B7280C}" presName="root2" presStyleCnt="0"/>
      <dgm:spPr/>
    </dgm:pt>
    <dgm:pt modelId="{E5C5D141-0126-4DEA-82D7-EDFEE817159E}" type="pres">
      <dgm:prSet presAssocID="{927D8B51-6D65-4EDC-9EE9-6DECE0B7280C}" presName="LevelTwoTextNode" presStyleLbl="node3" presStyleIdx="7" presStyleCnt="8">
        <dgm:presLayoutVars>
          <dgm:chPref val="3"/>
        </dgm:presLayoutVars>
      </dgm:prSet>
      <dgm:spPr>
        <a:prstGeom prst="roundRect">
          <a:avLst/>
        </a:prstGeom>
      </dgm:spPr>
      <dgm:t>
        <a:bodyPr/>
        <a:lstStyle/>
        <a:p>
          <a:endParaRPr lang="en-GB"/>
        </a:p>
      </dgm:t>
    </dgm:pt>
    <dgm:pt modelId="{E52ADBC3-EA57-4404-8F8B-2CBEBAF76669}" type="pres">
      <dgm:prSet presAssocID="{927D8B51-6D65-4EDC-9EE9-6DECE0B7280C}" presName="level3hierChild" presStyleCnt="0"/>
      <dgm:spPr/>
    </dgm:pt>
  </dgm:ptLst>
  <dgm:cxnLst>
    <dgm:cxn modelId="{3016433D-3959-4D72-A00D-B593336ADA3D}" type="presOf" srcId="{9CF4CE00-CBC8-4CD3-886E-431EF60ED478}" destId="{1C61DBD6-1ED3-4FD0-940F-41438FD817DB}" srcOrd="1" destOrd="0" presId="urn:microsoft.com/office/officeart/2008/layout/HorizontalMultiLevelHierarchy"/>
    <dgm:cxn modelId="{19A72A83-7177-4B25-9846-1086BFDF6B50}" srcId="{4A3C1F13-BB86-444C-94AF-F2502CFF3A28}" destId="{AE315944-3168-4E0E-A637-AFB91A39AFC1}" srcOrd="0" destOrd="0" parTransId="{F97AA74F-F958-4560-8441-1D5963873098}" sibTransId="{2ADA845C-D6C7-4386-8B11-6B954257106B}"/>
    <dgm:cxn modelId="{71F524F6-F396-43AE-BB2D-D43C9E9547E9}" type="presOf" srcId="{EA49D0A6-044A-4586-B00B-2EE21E5B5138}" destId="{95440F24-3AA8-499B-B7D6-91ECBF47812A}" srcOrd="0" destOrd="0" presId="urn:microsoft.com/office/officeart/2008/layout/HorizontalMultiLevelHierarchy"/>
    <dgm:cxn modelId="{2C86B3F6-7EB4-4110-964E-4C06CAD0763A}" srcId="{4A3C1F13-BB86-444C-94AF-F2502CFF3A28}" destId="{613B9CF7-F2AE-419C-A1FC-A9C2BF02BAD1}" srcOrd="1" destOrd="0" parTransId="{C14A612D-C9B2-44BC-9A3D-01513E60E370}" sibTransId="{B825B709-8E58-4A66-A2C3-1552599E3CA2}"/>
    <dgm:cxn modelId="{5AC30618-1DC7-475B-A399-52FE6DACB86D}" type="presOf" srcId="{1EB99F2D-51B1-4AA6-ABAC-3A4CA90326EE}" destId="{C4EF91C1-5DB8-42FE-B70A-4B5E181C7004}" srcOrd="0" destOrd="0" presId="urn:microsoft.com/office/officeart/2008/layout/HorizontalMultiLevelHierarchy"/>
    <dgm:cxn modelId="{A8D1134D-2F45-4E87-9907-8198F9588A05}" type="presOf" srcId="{AD44C19A-9547-4792-8875-853767FB9161}" destId="{9030041E-1ABA-4FEB-8F18-05465CF8CEDD}" srcOrd="0" destOrd="0" presId="urn:microsoft.com/office/officeart/2008/layout/HorizontalMultiLevelHierarchy"/>
    <dgm:cxn modelId="{5BDBBC01-0566-4A66-84C7-94CBB2E6D46B}" type="presOf" srcId="{7FAC3AD3-2DE6-4419-9DA1-09C3ECD5C00B}" destId="{7AAB4B11-AE3D-4B50-AADC-75DC22DDE25A}" srcOrd="0" destOrd="0" presId="urn:microsoft.com/office/officeart/2008/layout/HorizontalMultiLevelHierarchy"/>
    <dgm:cxn modelId="{2B13A705-79B8-466A-ABCC-FB2D19D32EFB}" srcId="{414C4CB7-B59E-4CF8-A30A-3C7250AB4FF8}" destId="{FB50B548-87FE-4884-AF31-EE59FD1F15E5}" srcOrd="0" destOrd="0" parTransId="{9CF4CE00-CBC8-4CD3-886E-431EF60ED478}" sibTransId="{54F7F818-FF4F-4F11-A158-FB18693F5FB4}"/>
    <dgm:cxn modelId="{044C9FA4-CF91-4332-90F1-728FD4D83006}" type="presOf" srcId="{C14A612D-C9B2-44BC-9A3D-01513E60E370}" destId="{4CA3D8CE-0201-445A-9892-3A65CBF57928}" srcOrd="1" destOrd="0" presId="urn:microsoft.com/office/officeart/2008/layout/HorizontalMultiLevelHierarchy"/>
    <dgm:cxn modelId="{88C00052-8122-48AB-86BE-7F6DBD237AAC}" type="presOf" srcId="{EB53EA07-0D23-4D1C-97DC-DA59ECACDC3D}" destId="{83D12D3C-5D5F-4B3E-96D8-ACA58243AF26}" srcOrd="0" destOrd="0" presId="urn:microsoft.com/office/officeart/2008/layout/HorizontalMultiLevelHierarchy"/>
    <dgm:cxn modelId="{ABBE36CD-8547-4CFB-9580-A0BA31DB94FB}" type="presOf" srcId="{927D8B51-6D65-4EDC-9EE9-6DECE0B7280C}" destId="{E5C5D141-0126-4DEA-82D7-EDFEE817159E}" srcOrd="0" destOrd="0" presId="urn:microsoft.com/office/officeart/2008/layout/HorizontalMultiLevelHierarchy"/>
    <dgm:cxn modelId="{E07FE0C2-7D38-4524-BC02-64FC72A52DB2}" srcId="{613B9CF7-F2AE-419C-A1FC-A9C2BF02BAD1}" destId="{EA49D0A6-044A-4586-B00B-2EE21E5B5138}" srcOrd="1" destOrd="0" parTransId="{07628917-1B3D-4CC3-B86F-C5175AADF09D}" sibTransId="{4B26D911-87BE-431D-9C5B-7B5BC1305578}"/>
    <dgm:cxn modelId="{EA0C1C1F-03E7-4E11-BFCB-6D522E8CEA39}" type="presOf" srcId="{1C981A20-985F-4C16-BD85-CD9D37EFF7CE}" destId="{BE7B1908-ECAE-4ED5-8DB7-7D59A151A87A}" srcOrd="1" destOrd="0" presId="urn:microsoft.com/office/officeart/2008/layout/HorizontalMultiLevelHierarchy"/>
    <dgm:cxn modelId="{348D78F9-66FA-499D-B1C5-34265FAC84A3}" srcId="{E5BBD7E7-E01E-4EC5-A32C-B6BFB4CED235}" destId="{927D8B51-6D65-4EDC-9EE9-6DECE0B7280C}" srcOrd="0" destOrd="0" parTransId="{1EB99F2D-51B1-4AA6-ABAC-3A4CA90326EE}" sibTransId="{619998CF-5C96-4174-A06E-5ED96FF1A219}"/>
    <dgm:cxn modelId="{1A195A1F-8122-4714-87A3-B183057FA96F}" type="presOf" srcId="{1C981A20-985F-4C16-BD85-CD9D37EFF7CE}" destId="{0B042CAF-2C41-485B-866C-7CDE78BA3BA6}" srcOrd="0" destOrd="0" presId="urn:microsoft.com/office/officeart/2008/layout/HorizontalMultiLevelHierarchy"/>
    <dgm:cxn modelId="{479E14EA-9C7A-4B9C-AC2E-A79DCB7F12F0}" type="presOf" srcId="{07628917-1B3D-4CC3-B86F-C5175AADF09D}" destId="{2E06F5F7-B402-49A7-9AB2-E215BF516CDB}" srcOrd="1" destOrd="0" presId="urn:microsoft.com/office/officeart/2008/layout/HorizontalMultiLevelHierarchy"/>
    <dgm:cxn modelId="{3BB8F121-18B4-4F45-B37B-AC4BD9B04BC2}" type="presOf" srcId="{7FAC3AD3-2DE6-4419-9DA1-09C3ECD5C00B}" destId="{AF5FA9E4-ED3A-4E69-8865-98B187313008}" srcOrd="1" destOrd="0" presId="urn:microsoft.com/office/officeart/2008/layout/HorizontalMultiLevelHierarchy"/>
    <dgm:cxn modelId="{543F6121-1922-4AD0-BF04-D77CC3E70934}" type="presOf" srcId="{4CD56C2C-6B28-4153-9BC5-5A5543368BF2}" destId="{406968B7-9D25-4AED-930D-2E4C21C05914}" srcOrd="1" destOrd="0" presId="urn:microsoft.com/office/officeart/2008/layout/HorizontalMultiLevelHierarchy"/>
    <dgm:cxn modelId="{EEB5601C-DD9A-4343-AA9D-B214D1B53B3D}" srcId="{4A3C1F13-BB86-444C-94AF-F2502CFF3A28}" destId="{E5BBD7E7-E01E-4EC5-A32C-B6BFB4CED235}" srcOrd="3" destOrd="0" parTransId="{4257D7FC-C7B5-409C-A9BB-7C05D3023340}" sibTransId="{C39D76CD-1689-40D6-8408-2A3B2F857368}"/>
    <dgm:cxn modelId="{58E55320-F4C9-41AA-BD51-69E2A6DABB68}" type="presOf" srcId="{AE315944-3168-4E0E-A637-AFB91A39AFC1}" destId="{CF5CEE62-B934-4D9E-84CB-152EE3946C13}" srcOrd="0" destOrd="0" presId="urn:microsoft.com/office/officeart/2008/layout/HorizontalMultiLevelHierarchy"/>
    <dgm:cxn modelId="{F910FF52-0F51-4CAA-A9A0-AEEDD7B8BDD4}" type="presOf" srcId="{E5BBD7E7-E01E-4EC5-A32C-B6BFB4CED235}" destId="{D4DAEB71-1AA7-4037-85FF-293DB3909801}" srcOrd="0" destOrd="0" presId="urn:microsoft.com/office/officeart/2008/layout/HorizontalMultiLevelHierarchy"/>
    <dgm:cxn modelId="{C90198A9-916D-45A3-B674-069D750F6C37}" type="presOf" srcId="{5707DE97-D356-453D-8FD8-49099746B0D0}" destId="{97840B70-0E03-4132-82DB-88C558FB9245}" srcOrd="0" destOrd="0" presId="urn:microsoft.com/office/officeart/2008/layout/HorizontalMultiLevelHierarchy"/>
    <dgm:cxn modelId="{A102FDE8-275E-4331-9133-83F3CF97482B}" type="presOf" srcId="{0AC882FD-D75D-4BEE-964D-F43AF44D13E8}" destId="{35DED027-643F-47C2-9971-0E6715391CCD}" srcOrd="0" destOrd="0" presId="urn:microsoft.com/office/officeart/2008/layout/HorizontalMultiLevelHierarchy"/>
    <dgm:cxn modelId="{83D0E9DD-688B-4A6B-97EF-DF5325FF259A}" type="presOf" srcId="{4257D7FC-C7B5-409C-A9BB-7C05D3023340}" destId="{79DC01C0-FC89-43F2-A015-7FFF31394824}" srcOrd="1" destOrd="0" presId="urn:microsoft.com/office/officeart/2008/layout/HorizontalMultiLevelHierarchy"/>
    <dgm:cxn modelId="{0E50EC7C-5A77-48CB-84D4-7EA97F9A85C9}" type="presOf" srcId="{F97AA74F-F958-4560-8441-1D5963873098}" destId="{E0E8751D-25B0-49F6-8BD6-1AE720FE00F2}" srcOrd="0" destOrd="0" presId="urn:microsoft.com/office/officeart/2008/layout/HorizontalMultiLevelHierarchy"/>
    <dgm:cxn modelId="{8AA4E221-A691-446C-B60A-E2E7C4C9A2C4}" type="presOf" srcId="{F97AA74F-F958-4560-8441-1D5963873098}" destId="{F957851E-5FA4-483E-8C7B-166EED602DAB}" srcOrd="1" destOrd="0" presId="urn:microsoft.com/office/officeart/2008/layout/HorizontalMultiLevelHierarchy"/>
    <dgm:cxn modelId="{1E800E33-D0BA-4455-A343-8931A4845B0F}" type="presOf" srcId="{E1643E44-4DCA-4BC7-A01A-B12DDBE7D3CF}" destId="{3181115D-C26E-4D4E-87E2-0E6E59930CE1}" srcOrd="1" destOrd="0" presId="urn:microsoft.com/office/officeart/2008/layout/HorizontalMultiLevelHierarchy"/>
    <dgm:cxn modelId="{49F6BC94-542E-4FC4-AB6C-D2FBF0BE5772}" type="presOf" srcId="{84EAF17B-49DB-443F-898E-06E03ACD2D4E}" destId="{7F206B2F-1739-456D-8CAA-5FDAC3B514FF}" srcOrd="0" destOrd="0" presId="urn:microsoft.com/office/officeart/2008/layout/HorizontalMultiLevelHierarchy"/>
    <dgm:cxn modelId="{DC63CD68-132B-4FD1-A4C6-EEBF35FC02F4}" type="presOf" srcId="{9CF4CE00-CBC8-4CD3-886E-431EF60ED478}" destId="{B8292535-C910-4111-9DD2-6EEB64D9B1E0}" srcOrd="0" destOrd="0" presId="urn:microsoft.com/office/officeart/2008/layout/HorizontalMultiLevelHierarchy"/>
    <dgm:cxn modelId="{DE4EA9BA-1A9A-408B-ADA2-7F2237816F66}" type="presOf" srcId="{4257D7FC-C7B5-409C-A9BB-7C05D3023340}" destId="{CBF1082B-AB26-4009-94C1-0F6894E64B45}" srcOrd="0" destOrd="0" presId="urn:microsoft.com/office/officeart/2008/layout/HorizontalMultiLevelHierarchy"/>
    <dgm:cxn modelId="{D3026BFA-8E59-4614-AB23-560A3BEA2DA7}" type="presOf" srcId="{4A3C1F13-BB86-444C-94AF-F2502CFF3A28}" destId="{31701DDF-4BA4-40CD-93CE-A42E291FC80F}" srcOrd="0" destOrd="0" presId="urn:microsoft.com/office/officeart/2008/layout/HorizontalMultiLevelHierarchy"/>
    <dgm:cxn modelId="{88B5B3EA-B5B9-4D64-AF9E-1F52EF5207ED}" type="presOf" srcId="{0AC882FD-D75D-4BEE-964D-F43AF44D13E8}" destId="{816776FD-76B4-467D-9E97-CB19CCCAEDDB}" srcOrd="1" destOrd="0" presId="urn:microsoft.com/office/officeart/2008/layout/HorizontalMultiLevelHierarchy"/>
    <dgm:cxn modelId="{FA14FF31-60DD-4DF4-BBE2-5AC3A9C93F00}" type="presOf" srcId="{C14A612D-C9B2-44BC-9A3D-01513E60E370}" destId="{5B56B3CE-BB89-41AB-A135-F2DE8DD8BF26}" srcOrd="0" destOrd="0" presId="urn:microsoft.com/office/officeart/2008/layout/HorizontalMultiLevelHierarchy"/>
    <dgm:cxn modelId="{8C7ED059-206F-446F-9A95-D44701FE7BEE}" type="presOf" srcId="{045A56B4-E81B-4E38-B0DA-81A4E887212F}" destId="{576BB80C-775C-4C2D-910C-A34DDF54FB5B}" srcOrd="0" destOrd="0" presId="urn:microsoft.com/office/officeart/2008/layout/HorizontalMultiLevelHierarchy"/>
    <dgm:cxn modelId="{15D185B4-3EF3-4383-954E-F3EDEBAB1AF7}" type="presOf" srcId="{FB50B548-87FE-4884-AF31-EE59FD1F15E5}" destId="{E79EFC4D-05C3-4A7A-9331-834E6CB1134D}" srcOrd="0" destOrd="0" presId="urn:microsoft.com/office/officeart/2008/layout/HorizontalMultiLevelHierarchy"/>
    <dgm:cxn modelId="{11598B20-FED3-44CA-BBF4-937D0A54DD08}" srcId="{AE315944-3168-4E0E-A637-AFB91A39AFC1}" destId="{966D9D59-3225-4998-8AB8-03DDB048ECC1}" srcOrd="0" destOrd="0" parTransId="{E1643E44-4DCA-4BC7-A01A-B12DDBE7D3CF}" sibTransId="{EC48D8E8-79A7-4AE6-A8DA-AC3DC095048A}"/>
    <dgm:cxn modelId="{5F9CCBCC-18B7-4B64-95F6-0B87E4755BA9}" type="presOf" srcId="{3234BEDE-AFB5-4F7B-95BE-6D83E3393F24}" destId="{DA7D1885-EB0F-416A-987C-800F695E561A}" srcOrd="0" destOrd="0" presId="urn:microsoft.com/office/officeart/2008/layout/HorizontalMultiLevelHierarchy"/>
    <dgm:cxn modelId="{8AF59EFD-48E3-4BC0-8835-8B5EE5A70EC9}" type="presOf" srcId="{AD44C19A-9547-4792-8875-853767FB9161}" destId="{967B7D71-F676-474E-BDBC-3F4F020599E4}" srcOrd="1" destOrd="0" presId="urn:microsoft.com/office/officeart/2008/layout/HorizontalMultiLevelHierarchy"/>
    <dgm:cxn modelId="{083FC318-1116-49FD-BB53-B2C4ECEE7E5E}" type="presOf" srcId="{966D9D59-3225-4998-8AB8-03DDB048ECC1}" destId="{698C40A9-F66D-45B9-83BD-8C24309EC503}" srcOrd="0" destOrd="0" presId="urn:microsoft.com/office/officeart/2008/layout/HorizontalMultiLevelHierarchy"/>
    <dgm:cxn modelId="{429D767A-DCBD-4989-870C-938CD9DBF8E8}" srcId="{613B9CF7-F2AE-419C-A1FC-A9C2BF02BAD1}" destId="{EB53EA07-0D23-4D1C-97DC-DA59ECACDC3D}" srcOrd="2" destOrd="0" parTransId="{AD44C19A-9547-4792-8875-853767FB9161}" sibTransId="{92BF8E3C-6251-4B63-8CDB-A6FA800AFCFA}"/>
    <dgm:cxn modelId="{56DD8737-8452-43FD-85B1-14188921753B}" srcId="{84EAF17B-49DB-443F-898E-06E03ACD2D4E}" destId="{4A3C1F13-BB86-444C-94AF-F2502CFF3A28}" srcOrd="0" destOrd="0" parTransId="{BF16AAE7-FE97-46BA-91BE-03267A86A94E}" sibTransId="{F5AA0923-67BF-4EC0-8C22-AE712B46EE0C}"/>
    <dgm:cxn modelId="{F702E88B-00FA-450C-8CFF-251830AE2DB5}" srcId="{AE315944-3168-4E0E-A637-AFB91A39AFC1}" destId="{5707DE97-D356-453D-8FD8-49099746B0D0}" srcOrd="1" destOrd="0" parTransId="{7FAC3AD3-2DE6-4419-9DA1-09C3ECD5C00B}" sibTransId="{54EBB949-090B-4E30-9D54-74627D55BC48}"/>
    <dgm:cxn modelId="{22EECD7A-D010-4B22-AE22-D62148D936F8}" srcId="{613B9CF7-F2AE-419C-A1FC-A9C2BF02BAD1}" destId="{045A56B4-E81B-4E38-B0DA-81A4E887212F}" srcOrd="0" destOrd="0" parTransId="{0AC882FD-D75D-4BEE-964D-F43AF44D13E8}" sibTransId="{EC6A72B5-2B4A-45D1-9596-8D15D9329815}"/>
    <dgm:cxn modelId="{286D9932-E6FA-4F64-BC5A-01344A9D768D}" type="presOf" srcId="{E1643E44-4DCA-4BC7-A01A-B12DDBE7D3CF}" destId="{3629C91A-C1EE-43F1-957A-41114723552D}" srcOrd="0" destOrd="0" presId="urn:microsoft.com/office/officeart/2008/layout/HorizontalMultiLevelHierarchy"/>
    <dgm:cxn modelId="{C118DDD4-E0BA-4BB9-A5E6-9E376C7C9861}" type="presOf" srcId="{4CD56C2C-6B28-4153-9BC5-5A5543368BF2}" destId="{36A8BEF7-85B9-4C1B-9A05-159BD68DD98E}" srcOrd="0" destOrd="0" presId="urn:microsoft.com/office/officeart/2008/layout/HorizontalMultiLevelHierarchy"/>
    <dgm:cxn modelId="{4F484210-91D3-4463-9C42-4271645F2F39}" srcId="{414C4CB7-B59E-4CF8-A30A-3C7250AB4FF8}" destId="{3234BEDE-AFB5-4F7B-95BE-6D83E3393F24}" srcOrd="1" destOrd="0" parTransId="{4CD56C2C-6B28-4153-9BC5-5A5543368BF2}" sibTransId="{D7CAA5E6-3404-4C47-A9C5-2222F7E616FE}"/>
    <dgm:cxn modelId="{58F27204-B8FE-49D1-9E42-73074021655D}" srcId="{4A3C1F13-BB86-444C-94AF-F2502CFF3A28}" destId="{414C4CB7-B59E-4CF8-A30A-3C7250AB4FF8}" srcOrd="2" destOrd="0" parTransId="{1C981A20-985F-4C16-BD85-CD9D37EFF7CE}" sibTransId="{8FC97AC2-50D3-4A71-8069-6D3EADF816FE}"/>
    <dgm:cxn modelId="{42850B6C-CE8B-4F0D-85C0-2F972C72F6B0}" type="presOf" srcId="{613B9CF7-F2AE-419C-A1FC-A9C2BF02BAD1}" destId="{C95986DA-6B69-43E6-8BED-646E4A63B317}" srcOrd="0" destOrd="0" presId="urn:microsoft.com/office/officeart/2008/layout/HorizontalMultiLevelHierarchy"/>
    <dgm:cxn modelId="{58E665BE-1F39-4314-8C2E-294346A8132F}" type="presOf" srcId="{1EB99F2D-51B1-4AA6-ABAC-3A4CA90326EE}" destId="{C814AB0E-062B-45BF-B9D0-56894D49D4E3}" srcOrd="1" destOrd="0" presId="urn:microsoft.com/office/officeart/2008/layout/HorizontalMultiLevelHierarchy"/>
    <dgm:cxn modelId="{ECBC4C3A-1445-40F2-951D-060B3382F3F2}" type="presOf" srcId="{07628917-1B3D-4CC3-B86F-C5175AADF09D}" destId="{F2A1F6B6-B7FC-49A0-A425-8C98DA81ACE0}" srcOrd="0" destOrd="0" presId="urn:microsoft.com/office/officeart/2008/layout/HorizontalMultiLevelHierarchy"/>
    <dgm:cxn modelId="{EA76D0CD-7EB2-4F10-BB53-74B5EFCB15FF}" type="presOf" srcId="{414C4CB7-B59E-4CF8-A30A-3C7250AB4FF8}" destId="{1110CBB3-4B48-487E-9300-6E98CBB10B27}" srcOrd="0" destOrd="0" presId="urn:microsoft.com/office/officeart/2008/layout/HorizontalMultiLevelHierarchy"/>
    <dgm:cxn modelId="{9BD593CC-E6BF-4E60-8EDA-7A5A8CFAC6C0}" type="presParOf" srcId="{7F206B2F-1739-456D-8CAA-5FDAC3B514FF}" destId="{EE93EECA-32A5-4AFC-BB8B-C14E5EDCEF2E}" srcOrd="0" destOrd="0" presId="urn:microsoft.com/office/officeart/2008/layout/HorizontalMultiLevelHierarchy"/>
    <dgm:cxn modelId="{D4204796-3291-4379-AF72-21B962D35A1B}" type="presParOf" srcId="{EE93EECA-32A5-4AFC-BB8B-C14E5EDCEF2E}" destId="{31701DDF-4BA4-40CD-93CE-A42E291FC80F}" srcOrd="0" destOrd="0" presId="urn:microsoft.com/office/officeart/2008/layout/HorizontalMultiLevelHierarchy"/>
    <dgm:cxn modelId="{2C9166CA-4A7D-4CA5-842C-B4EE594DEE3D}" type="presParOf" srcId="{EE93EECA-32A5-4AFC-BB8B-C14E5EDCEF2E}" destId="{E5362D07-4858-4A2C-A46A-314E33AF06E1}" srcOrd="1" destOrd="0" presId="urn:microsoft.com/office/officeart/2008/layout/HorizontalMultiLevelHierarchy"/>
    <dgm:cxn modelId="{911C62B6-978F-4A7C-AA69-464E2914DE17}" type="presParOf" srcId="{E5362D07-4858-4A2C-A46A-314E33AF06E1}" destId="{E0E8751D-25B0-49F6-8BD6-1AE720FE00F2}" srcOrd="0" destOrd="0" presId="urn:microsoft.com/office/officeart/2008/layout/HorizontalMultiLevelHierarchy"/>
    <dgm:cxn modelId="{E3BA4D36-0744-4845-8358-F946BE565FF1}" type="presParOf" srcId="{E0E8751D-25B0-49F6-8BD6-1AE720FE00F2}" destId="{F957851E-5FA4-483E-8C7B-166EED602DAB}" srcOrd="0" destOrd="0" presId="urn:microsoft.com/office/officeart/2008/layout/HorizontalMultiLevelHierarchy"/>
    <dgm:cxn modelId="{FC530ED0-7E2D-444A-8C06-5F4329082965}" type="presParOf" srcId="{E5362D07-4858-4A2C-A46A-314E33AF06E1}" destId="{429AFCD0-3988-422C-849C-35254D695D8B}" srcOrd="1" destOrd="0" presId="urn:microsoft.com/office/officeart/2008/layout/HorizontalMultiLevelHierarchy"/>
    <dgm:cxn modelId="{0786852C-1238-4EEB-896E-102584E18FBE}" type="presParOf" srcId="{429AFCD0-3988-422C-849C-35254D695D8B}" destId="{CF5CEE62-B934-4D9E-84CB-152EE3946C13}" srcOrd="0" destOrd="0" presId="urn:microsoft.com/office/officeart/2008/layout/HorizontalMultiLevelHierarchy"/>
    <dgm:cxn modelId="{3B01D013-812F-4D29-847E-CADECD034DBC}" type="presParOf" srcId="{429AFCD0-3988-422C-849C-35254D695D8B}" destId="{78ED5003-871A-42F7-84F0-2DF81CADD93B}" srcOrd="1" destOrd="0" presId="urn:microsoft.com/office/officeart/2008/layout/HorizontalMultiLevelHierarchy"/>
    <dgm:cxn modelId="{3727FBCC-B9F3-4E2B-834E-C185089CA355}" type="presParOf" srcId="{78ED5003-871A-42F7-84F0-2DF81CADD93B}" destId="{3629C91A-C1EE-43F1-957A-41114723552D}" srcOrd="0" destOrd="0" presId="urn:microsoft.com/office/officeart/2008/layout/HorizontalMultiLevelHierarchy"/>
    <dgm:cxn modelId="{A1E9316E-AB44-46A6-8813-35F105D75DA4}" type="presParOf" srcId="{3629C91A-C1EE-43F1-957A-41114723552D}" destId="{3181115D-C26E-4D4E-87E2-0E6E59930CE1}" srcOrd="0" destOrd="0" presId="urn:microsoft.com/office/officeart/2008/layout/HorizontalMultiLevelHierarchy"/>
    <dgm:cxn modelId="{F43110D6-9B79-4177-976F-85A477F5D6C4}" type="presParOf" srcId="{78ED5003-871A-42F7-84F0-2DF81CADD93B}" destId="{AAC576AC-89D2-457F-9263-1EB99907A1DE}" srcOrd="1" destOrd="0" presId="urn:microsoft.com/office/officeart/2008/layout/HorizontalMultiLevelHierarchy"/>
    <dgm:cxn modelId="{BF79FC0D-547F-4383-80D6-CF5609535618}" type="presParOf" srcId="{AAC576AC-89D2-457F-9263-1EB99907A1DE}" destId="{698C40A9-F66D-45B9-83BD-8C24309EC503}" srcOrd="0" destOrd="0" presId="urn:microsoft.com/office/officeart/2008/layout/HorizontalMultiLevelHierarchy"/>
    <dgm:cxn modelId="{71F0166C-0F75-41E4-B7BB-CE492D9950E6}" type="presParOf" srcId="{AAC576AC-89D2-457F-9263-1EB99907A1DE}" destId="{5A75B399-6072-4CDC-A536-A165C0E0ACB9}" srcOrd="1" destOrd="0" presId="urn:microsoft.com/office/officeart/2008/layout/HorizontalMultiLevelHierarchy"/>
    <dgm:cxn modelId="{D5FDA562-AF09-456B-8530-03D020064121}" type="presParOf" srcId="{78ED5003-871A-42F7-84F0-2DF81CADD93B}" destId="{7AAB4B11-AE3D-4B50-AADC-75DC22DDE25A}" srcOrd="2" destOrd="0" presId="urn:microsoft.com/office/officeart/2008/layout/HorizontalMultiLevelHierarchy"/>
    <dgm:cxn modelId="{5ED8D622-5A13-4A59-BF3A-49D7A0509A4E}" type="presParOf" srcId="{7AAB4B11-AE3D-4B50-AADC-75DC22DDE25A}" destId="{AF5FA9E4-ED3A-4E69-8865-98B187313008}" srcOrd="0" destOrd="0" presId="urn:microsoft.com/office/officeart/2008/layout/HorizontalMultiLevelHierarchy"/>
    <dgm:cxn modelId="{3345F612-AFCD-40D4-B1BA-93AB19B24B79}" type="presParOf" srcId="{78ED5003-871A-42F7-84F0-2DF81CADD93B}" destId="{0DC21E62-A87A-4018-9A52-F45B24A5E853}" srcOrd="3" destOrd="0" presId="urn:microsoft.com/office/officeart/2008/layout/HorizontalMultiLevelHierarchy"/>
    <dgm:cxn modelId="{D9631904-29FC-4D60-A3C4-3261C6281634}" type="presParOf" srcId="{0DC21E62-A87A-4018-9A52-F45B24A5E853}" destId="{97840B70-0E03-4132-82DB-88C558FB9245}" srcOrd="0" destOrd="0" presId="urn:microsoft.com/office/officeart/2008/layout/HorizontalMultiLevelHierarchy"/>
    <dgm:cxn modelId="{36BA77A6-1D64-497E-85C5-1D56805A0FC1}" type="presParOf" srcId="{0DC21E62-A87A-4018-9A52-F45B24A5E853}" destId="{39CF140A-278F-468E-A63C-39124E475846}" srcOrd="1" destOrd="0" presId="urn:microsoft.com/office/officeart/2008/layout/HorizontalMultiLevelHierarchy"/>
    <dgm:cxn modelId="{E16FB63C-5132-4C1A-AC58-ABB5B560F281}" type="presParOf" srcId="{E5362D07-4858-4A2C-A46A-314E33AF06E1}" destId="{5B56B3CE-BB89-41AB-A135-F2DE8DD8BF26}" srcOrd="2" destOrd="0" presId="urn:microsoft.com/office/officeart/2008/layout/HorizontalMultiLevelHierarchy"/>
    <dgm:cxn modelId="{4A258190-61A5-44D9-A55C-BB4568456A07}" type="presParOf" srcId="{5B56B3CE-BB89-41AB-A135-F2DE8DD8BF26}" destId="{4CA3D8CE-0201-445A-9892-3A65CBF57928}" srcOrd="0" destOrd="0" presId="urn:microsoft.com/office/officeart/2008/layout/HorizontalMultiLevelHierarchy"/>
    <dgm:cxn modelId="{DA3F03D5-FE88-41CC-B0C5-4A8E68117D51}" type="presParOf" srcId="{E5362D07-4858-4A2C-A46A-314E33AF06E1}" destId="{E4273442-129B-4B98-A772-86E0A6A4AD43}" srcOrd="3" destOrd="0" presId="urn:microsoft.com/office/officeart/2008/layout/HorizontalMultiLevelHierarchy"/>
    <dgm:cxn modelId="{4420780C-7D5C-4451-9499-862F10D49896}" type="presParOf" srcId="{E4273442-129B-4B98-A772-86E0A6A4AD43}" destId="{C95986DA-6B69-43E6-8BED-646E4A63B317}" srcOrd="0" destOrd="0" presId="urn:microsoft.com/office/officeart/2008/layout/HorizontalMultiLevelHierarchy"/>
    <dgm:cxn modelId="{3C5CB58D-6EC6-40A0-924B-B975AA3E58EE}" type="presParOf" srcId="{E4273442-129B-4B98-A772-86E0A6A4AD43}" destId="{0959D2B6-3B53-4D55-A0E5-7DCB40EE8022}" srcOrd="1" destOrd="0" presId="urn:microsoft.com/office/officeart/2008/layout/HorizontalMultiLevelHierarchy"/>
    <dgm:cxn modelId="{456073B0-98E8-4DDE-B41D-2962E990A6BF}" type="presParOf" srcId="{0959D2B6-3B53-4D55-A0E5-7DCB40EE8022}" destId="{35DED027-643F-47C2-9971-0E6715391CCD}" srcOrd="0" destOrd="0" presId="urn:microsoft.com/office/officeart/2008/layout/HorizontalMultiLevelHierarchy"/>
    <dgm:cxn modelId="{D0FB26DD-D708-4554-BEC8-962C885ED429}" type="presParOf" srcId="{35DED027-643F-47C2-9971-0E6715391CCD}" destId="{816776FD-76B4-467D-9E97-CB19CCCAEDDB}" srcOrd="0" destOrd="0" presId="urn:microsoft.com/office/officeart/2008/layout/HorizontalMultiLevelHierarchy"/>
    <dgm:cxn modelId="{BFDA2A09-D5AE-4D8E-8B4C-CBA0DF6BA101}" type="presParOf" srcId="{0959D2B6-3B53-4D55-A0E5-7DCB40EE8022}" destId="{85A0AC5E-3C58-4CC6-81C6-F786CD3B2D35}" srcOrd="1" destOrd="0" presId="urn:microsoft.com/office/officeart/2008/layout/HorizontalMultiLevelHierarchy"/>
    <dgm:cxn modelId="{8A2ADF1D-220A-4141-9CA9-15288E925A61}" type="presParOf" srcId="{85A0AC5E-3C58-4CC6-81C6-F786CD3B2D35}" destId="{576BB80C-775C-4C2D-910C-A34DDF54FB5B}" srcOrd="0" destOrd="0" presId="urn:microsoft.com/office/officeart/2008/layout/HorizontalMultiLevelHierarchy"/>
    <dgm:cxn modelId="{514828E0-EC82-407A-86A3-645210B1527A}" type="presParOf" srcId="{85A0AC5E-3C58-4CC6-81C6-F786CD3B2D35}" destId="{2E2CDB59-A2BF-42EA-A50C-E2F07CB04326}" srcOrd="1" destOrd="0" presId="urn:microsoft.com/office/officeart/2008/layout/HorizontalMultiLevelHierarchy"/>
    <dgm:cxn modelId="{0F806ABE-51AA-4562-B65E-C33A27D29BDD}" type="presParOf" srcId="{0959D2B6-3B53-4D55-A0E5-7DCB40EE8022}" destId="{F2A1F6B6-B7FC-49A0-A425-8C98DA81ACE0}" srcOrd="2" destOrd="0" presId="urn:microsoft.com/office/officeart/2008/layout/HorizontalMultiLevelHierarchy"/>
    <dgm:cxn modelId="{525F9363-FA54-40A1-AA15-A12EC8942D6F}" type="presParOf" srcId="{F2A1F6B6-B7FC-49A0-A425-8C98DA81ACE0}" destId="{2E06F5F7-B402-49A7-9AB2-E215BF516CDB}" srcOrd="0" destOrd="0" presId="urn:microsoft.com/office/officeart/2008/layout/HorizontalMultiLevelHierarchy"/>
    <dgm:cxn modelId="{0E91432C-6F45-4138-B1AC-80946F301166}" type="presParOf" srcId="{0959D2B6-3B53-4D55-A0E5-7DCB40EE8022}" destId="{F37CBECB-6C81-4548-B89F-F23F9D051A9B}" srcOrd="3" destOrd="0" presId="urn:microsoft.com/office/officeart/2008/layout/HorizontalMultiLevelHierarchy"/>
    <dgm:cxn modelId="{E3638A23-1BAC-4198-B106-64E30BCFB8C7}" type="presParOf" srcId="{F37CBECB-6C81-4548-B89F-F23F9D051A9B}" destId="{95440F24-3AA8-499B-B7D6-91ECBF47812A}" srcOrd="0" destOrd="0" presId="urn:microsoft.com/office/officeart/2008/layout/HorizontalMultiLevelHierarchy"/>
    <dgm:cxn modelId="{B86CBB4B-7CA8-459D-850E-FB314AD73DDF}" type="presParOf" srcId="{F37CBECB-6C81-4548-B89F-F23F9D051A9B}" destId="{4AF4746E-AB7E-4E6C-A227-66F74D072090}" srcOrd="1" destOrd="0" presId="urn:microsoft.com/office/officeart/2008/layout/HorizontalMultiLevelHierarchy"/>
    <dgm:cxn modelId="{069F6F86-2E64-4703-BBBC-E9DEE8DF1B93}" type="presParOf" srcId="{0959D2B6-3B53-4D55-A0E5-7DCB40EE8022}" destId="{9030041E-1ABA-4FEB-8F18-05465CF8CEDD}" srcOrd="4" destOrd="0" presId="urn:microsoft.com/office/officeart/2008/layout/HorizontalMultiLevelHierarchy"/>
    <dgm:cxn modelId="{E7346A13-6637-4361-9317-D1A005774726}" type="presParOf" srcId="{9030041E-1ABA-4FEB-8F18-05465CF8CEDD}" destId="{967B7D71-F676-474E-BDBC-3F4F020599E4}" srcOrd="0" destOrd="0" presId="urn:microsoft.com/office/officeart/2008/layout/HorizontalMultiLevelHierarchy"/>
    <dgm:cxn modelId="{9205E482-8CB3-46D3-A45D-3191EF92B30F}" type="presParOf" srcId="{0959D2B6-3B53-4D55-A0E5-7DCB40EE8022}" destId="{596948F4-54C6-4230-B89A-6AE12BF8B654}" srcOrd="5" destOrd="0" presId="urn:microsoft.com/office/officeart/2008/layout/HorizontalMultiLevelHierarchy"/>
    <dgm:cxn modelId="{F16F50B5-DAEE-41EB-8F06-3A47AA6327AF}" type="presParOf" srcId="{596948F4-54C6-4230-B89A-6AE12BF8B654}" destId="{83D12D3C-5D5F-4B3E-96D8-ACA58243AF26}" srcOrd="0" destOrd="0" presId="urn:microsoft.com/office/officeart/2008/layout/HorizontalMultiLevelHierarchy"/>
    <dgm:cxn modelId="{A35D9064-3F6D-47C2-8086-88CD4475F978}" type="presParOf" srcId="{596948F4-54C6-4230-B89A-6AE12BF8B654}" destId="{CB8B470F-2E1E-46AE-B364-85AE21FD3220}" srcOrd="1" destOrd="0" presId="urn:microsoft.com/office/officeart/2008/layout/HorizontalMultiLevelHierarchy"/>
    <dgm:cxn modelId="{A7AB7CF7-D8F4-4611-8263-EBC9781DBC9A}" type="presParOf" srcId="{E5362D07-4858-4A2C-A46A-314E33AF06E1}" destId="{0B042CAF-2C41-485B-866C-7CDE78BA3BA6}" srcOrd="4" destOrd="0" presId="urn:microsoft.com/office/officeart/2008/layout/HorizontalMultiLevelHierarchy"/>
    <dgm:cxn modelId="{94A2C172-6B71-4A85-920A-8F971D8CFF25}" type="presParOf" srcId="{0B042CAF-2C41-485B-866C-7CDE78BA3BA6}" destId="{BE7B1908-ECAE-4ED5-8DB7-7D59A151A87A}" srcOrd="0" destOrd="0" presId="urn:microsoft.com/office/officeart/2008/layout/HorizontalMultiLevelHierarchy"/>
    <dgm:cxn modelId="{EF6BC99C-525E-4E70-8AFB-DDAFD3D15D4C}" type="presParOf" srcId="{E5362D07-4858-4A2C-A46A-314E33AF06E1}" destId="{2027F84B-A616-4E10-B58F-DB41CD982175}" srcOrd="5" destOrd="0" presId="urn:microsoft.com/office/officeart/2008/layout/HorizontalMultiLevelHierarchy"/>
    <dgm:cxn modelId="{C31F92BC-EE78-467E-9330-C8537409D33E}" type="presParOf" srcId="{2027F84B-A616-4E10-B58F-DB41CD982175}" destId="{1110CBB3-4B48-487E-9300-6E98CBB10B27}" srcOrd="0" destOrd="0" presId="urn:microsoft.com/office/officeart/2008/layout/HorizontalMultiLevelHierarchy"/>
    <dgm:cxn modelId="{155DA7E4-E0B6-4624-8A7B-61EDB1880A0F}" type="presParOf" srcId="{2027F84B-A616-4E10-B58F-DB41CD982175}" destId="{2EE7402F-D38D-4F20-A1C9-2C074788D753}" srcOrd="1" destOrd="0" presId="urn:microsoft.com/office/officeart/2008/layout/HorizontalMultiLevelHierarchy"/>
    <dgm:cxn modelId="{D1631FC3-2F44-4532-B206-031D28F10453}" type="presParOf" srcId="{2EE7402F-D38D-4F20-A1C9-2C074788D753}" destId="{B8292535-C910-4111-9DD2-6EEB64D9B1E0}" srcOrd="0" destOrd="0" presId="urn:microsoft.com/office/officeart/2008/layout/HorizontalMultiLevelHierarchy"/>
    <dgm:cxn modelId="{1E12D927-A240-45A5-9133-C7ADBAAD189D}" type="presParOf" srcId="{B8292535-C910-4111-9DD2-6EEB64D9B1E0}" destId="{1C61DBD6-1ED3-4FD0-940F-41438FD817DB}" srcOrd="0" destOrd="0" presId="urn:microsoft.com/office/officeart/2008/layout/HorizontalMultiLevelHierarchy"/>
    <dgm:cxn modelId="{FBF1F601-5EC1-49B3-9545-903066054343}" type="presParOf" srcId="{2EE7402F-D38D-4F20-A1C9-2C074788D753}" destId="{DE7CE763-3B86-4C08-9FC5-AE2EC0DA55D8}" srcOrd="1" destOrd="0" presId="urn:microsoft.com/office/officeart/2008/layout/HorizontalMultiLevelHierarchy"/>
    <dgm:cxn modelId="{5B9EDACE-06E9-4323-8D12-0B635712473C}" type="presParOf" srcId="{DE7CE763-3B86-4C08-9FC5-AE2EC0DA55D8}" destId="{E79EFC4D-05C3-4A7A-9331-834E6CB1134D}" srcOrd="0" destOrd="0" presId="urn:microsoft.com/office/officeart/2008/layout/HorizontalMultiLevelHierarchy"/>
    <dgm:cxn modelId="{BC9B2CE2-352A-4863-B15B-18ED6857F8AF}" type="presParOf" srcId="{DE7CE763-3B86-4C08-9FC5-AE2EC0DA55D8}" destId="{F73EBC0E-ED37-420A-A823-1B0F96850E9D}" srcOrd="1" destOrd="0" presId="urn:microsoft.com/office/officeart/2008/layout/HorizontalMultiLevelHierarchy"/>
    <dgm:cxn modelId="{F706C4EB-D5D5-4318-A537-579C0147CF5B}" type="presParOf" srcId="{2EE7402F-D38D-4F20-A1C9-2C074788D753}" destId="{36A8BEF7-85B9-4C1B-9A05-159BD68DD98E}" srcOrd="2" destOrd="0" presId="urn:microsoft.com/office/officeart/2008/layout/HorizontalMultiLevelHierarchy"/>
    <dgm:cxn modelId="{249525AD-4A28-40F1-A1B6-920D6C5876D4}" type="presParOf" srcId="{36A8BEF7-85B9-4C1B-9A05-159BD68DD98E}" destId="{406968B7-9D25-4AED-930D-2E4C21C05914}" srcOrd="0" destOrd="0" presId="urn:microsoft.com/office/officeart/2008/layout/HorizontalMultiLevelHierarchy"/>
    <dgm:cxn modelId="{8B60FA4B-88BC-41C1-9A34-1AEA04BE1DC9}" type="presParOf" srcId="{2EE7402F-D38D-4F20-A1C9-2C074788D753}" destId="{4D3116DA-E749-4D9B-B31D-496DB518F69F}" srcOrd="3" destOrd="0" presId="urn:microsoft.com/office/officeart/2008/layout/HorizontalMultiLevelHierarchy"/>
    <dgm:cxn modelId="{CBB80012-D3AA-4D1C-9317-6BDE2B1630BC}" type="presParOf" srcId="{4D3116DA-E749-4D9B-B31D-496DB518F69F}" destId="{DA7D1885-EB0F-416A-987C-800F695E561A}" srcOrd="0" destOrd="0" presId="urn:microsoft.com/office/officeart/2008/layout/HorizontalMultiLevelHierarchy"/>
    <dgm:cxn modelId="{B1917715-CC47-4404-84E7-394A5407DC21}" type="presParOf" srcId="{4D3116DA-E749-4D9B-B31D-496DB518F69F}" destId="{A02394A9-37D0-4183-B9A5-A919E84B053D}" srcOrd="1" destOrd="0" presId="urn:microsoft.com/office/officeart/2008/layout/HorizontalMultiLevelHierarchy"/>
    <dgm:cxn modelId="{223054D6-6CD2-4A81-893E-E287901A39B7}" type="presParOf" srcId="{E5362D07-4858-4A2C-A46A-314E33AF06E1}" destId="{CBF1082B-AB26-4009-94C1-0F6894E64B45}" srcOrd="6" destOrd="0" presId="urn:microsoft.com/office/officeart/2008/layout/HorizontalMultiLevelHierarchy"/>
    <dgm:cxn modelId="{F8790B2E-D31E-467B-AFA3-80A3F4943D66}" type="presParOf" srcId="{CBF1082B-AB26-4009-94C1-0F6894E64B45}" destId="{79DC01C0-FC89-43F2-A015-7FFF31394824}" srcOrd="0" destOrd="0" presId="urn:microsoft.com/office/officeart/2008/layout/HorizontalMultiLevelHierarchy"/>
    <dgm:cxn modelId="{405820B6-33A7-4469-A29E-2B26C13C6E47}" type="presParOf" srcId="{E5362D07-4858-4A2C-A46A-314E33AF06E1}" destId="{9D2CEA01-2B2A-4670-A440-85FD0B983316}" srcOrd="7" destOrd="0" presId="urn:microsoft.com/office/officeart/2008/layout/HorizontalMultiLevelHierarchy"/>
    <dgm:cxn modelId="{783006E0-CF4E-43D8-8CEC-22755153A1CA}" type="presParOf" srcId="{9D2CEA01-2B2A-4670-A440-85FD0B983316}" destId="{D4DAEB71-1AA7-4037-85FF-293DB3909801}" srcOrd="0" destOrd="0" presId="urn:microsoft.com/office/officeart/2008/layout/HorizontalMultiLevelHierarchy"/>
    <dgm:cxn modelId="{2BE6D212-EDE4-47D7-9DF8-962B1A8A4C10}" type="presParOf" srcId="{9D2CEA01-2B2A-4670-A440-85FD0B983316}" destId="{56CD7DBA-FDD4-4A2D-846C-77C36CA22BA8}" srcOrd="1" destOrd="0" presId="urn:microsoft.com/office/officeart/2008/layout/HorizontalMultiLevelHierarchy"/>
    <dgm:cxn modelId="{38C1B6BD-D4E6-41DB-9576-EC7E1D7970D3}" type="presParOf" srcId="{56CD7DBA-FDD4-4A2D-846C-77C36CA22BA8}" destId="{C4EF91C1-5DB8-42FE-B70A-4B5E181C7004}" srcOrd="0" destOrd="0" presId="urn:microsoft.com/office/officeart/2008/layout/HorizontalMultiLevelHierarchy"/>
    <dgm:cxn modelId="{B6F870B4-ED70-4702-A451-39C3D4A5919B}" type="presParOf" srcId="{C4EF91C1-5DB8-42FE-B70A-4B5E181C7004}" destId="{C814AB0E-062B-45BF-B9D0-56894D49D4E3}" srcOrd="0" destOrd="0" presId="urn:microsoft.com/office/officeart/2008/layout/HorizontalMultiLevelHierarchy"/>
    <dgm:cxn modelId="{215A59C1-56BC-4AF6-8F55-2A1F3D43CB00}" type="presParOf" srcId="{56CD7DBA-FDD4-4A2D-846C-77C36CA22BA8}" destId="{1EB4B0FB-2A37-4043-800E-EDC6360BC92D}" srcOrd="1" destOrd="0" presId="urn:microsoft.com/office/officeart/2008/layout/HorizontalMultiLevelHierarchy"/>
    <dgm:cxn modelId="{1B861D72-F4FC-464F-856F-899FA08E1E67}" type="presParOf" srcId="{1EB4B0FB-2A37-4043-800E-EDC6360BC92D}" destId="{E5C5D141-0126-4DEA-82D7-EDFEE817159E}" srcOrd="0" destOrd="0" presId="urn:microsoft.com/office/officeart/2008/layout/HorizontalMultiLevelHierarchy"/>
    <dgm:cxn modelId="{1F084A83-68AB-40AA-8E82-3DACA719DC4A}" type="presParOf" srcId="{1EB4B0FB-2A37-4043-800E-EDC6360BC92D}" destId="{E52ADBC3-EA57-4404-8F8B-2CBEBAF76669}"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F621F5-0A2C-4135-8FE6-B25EA5691A65}" type="doc">
      <dgm:prSet loTypeId="urn:microsoft.com/office/officeart/2005/8/layout/default#1" loCatId="list" qsTypeId="urn:microsoft.com/office/officeart/2005/8/quickstyle/simple5" qsCatId="simple" csTypeId="urn:microsoft.com/office/officeart/2005/8/colors/colorful1#3" csCatId="colorful" phldr="1"/>
      <dgm:spPr/>
      <dgm:t>
        <a:bodyPr/>
        <a:lstStyle/>
        <a:p>
          <a:endParaRPr lang="en-GB"/>
        </a:p>
      </dgm:t>
    </dgm:pt>
    <dgm:pt modelId="{5BA74248-8062-46EE-8523-6F477676B71B}">
      <dgm:prSet custT="1"/>
      <dgm:spPr/>
      <dgm:t>
        <a:bodyPr/>
        <a:lstStyle/>
        <a:p>
          <a:pPr rtl="0"/>
          <a:r>
            <a:rPr lang="en-US" sz="2800" b="1" dirty="0"/>
            <a:t>To understand what needs improved</a:t>
          </a:r>
          <a:endParaRPr lang="en-GB" sz="2800" b="1" dirty="0"/>
        </a:p>
      </dgm:t>
    </dgm:pt>
    <dgm:pt modelId="{F9B1D919-C875-4C76-B6E8-B8F019FC31F7}" type="parTrans" cxnId="{F822C90A-0896-491A-A39D-EF3585933F2A}">
      <dgm:prSet/>
      <dgm:spPr/>
      <dgm:t>
        <a:bodyPr/>
        <a:lstStyle/>
        <a:p>
          <a:endParaRPr lang="en-GB" sz="2000" b="1"/>
        </a:p>
      </dgm:t>
    </dgm:pt>
    <dgm:pt modelId="{6F155037-BCF6-4B93-881C-C8CFD2C6898E}" type="sibTrans" cxnId="{F822C90A-0896-491A-A39D-EF3585933F2A}">
      <dgm:prSet/>
      <dgm:spPr/>
      <dgm:t>
        <a:bodyPr/>
        <a:lstStyle/>
        <a:p>
          <a:endParaRPr lang="en-GB" sz="2000" b="1"/>
        </a:p>
      </dgm:t>
    </dgm:pt>
    <dgm:pt modelId="{41421C35-D9ED-4643-BF12-DE16D3AD7126}">
      <dgm:prSet custT="1"/>
      <dgm:spPr/>
      <dgm:t>
        <a:bodyPr/>
        <a:lstStyle/>
        <a:p>
          <a:pPr rtl="0"/>
          <a:r>
            <a:rPr lang="en-US" sz="2800" b="1" dirty="0"/>
            <a:t>To understand variation</a:t>
          </a:r>
          <a:endParaRPr lang="en-GB" sz="2800" b="1" dirty="0"/>
        </a:p>
      </dgm:t>
    </dgm:pt>
    <dgm:pt modelId="{618AA158-21DF-4C3C-A565-8041BFEC7C32}" type="parTrans" cxnId="{119A65C5-D571-4D79-B600-6C6A325FF252}">
      <dgm:prSet/>
      <dgm:spPr/>
      <dgm:t>
        <a:bodyPr/>
        <a:lstStyle/>
        <a:p>
          <a:endParaRPr lang="en-GB" sz="2000" b="1"/>
        </a:p>
      </dgm:t>
    </dgm:pt>
    <dgm:pt modelId="{FF29147D-FC91-4990-A1F9-08B33A5D7E5D}" type="sibTrans" cxnId="{119A65C5-D571-4D79-B600-6C6A325FF252}">
      <dgm:prSet/>
      <dgm:spPr/>
      <dgm:t>
        <a:bodyPr/>
        <a:lstStyle/>
        <a:p>
          <a:endParaRPr lang="en-GB" sz="2000" b="1"/>
        </a:p>
      </dgm:t>
    </dgm:pt>
    <dgm:pt modelId="{99D2883D-3779-4CE4-B2C4-D89A936685D3}">
      <dgm:prSet custT="1"/>
      <dgm:spPr/>
      <dgm:t>
        <a:bodyPr/>
        <a:lstStyle/>
        <a:p>
          <a:pPr rtl="0"/>
          <a:r>
            <a:rPr lang="en-US" sz="2800" b="1" dirty="0"/>
            <a:t>For testing changes</a:t>
          </a:r>
          <a:endParaRPr lang="en-GB" sz="2800" b="1" dirty="0"/>
        </a:p>
      </dgm:t>
    </dgm:pt>
    <dgm:pt modelId="{2D1F9B1E-664A-4F28-8684-AF3C4705AA64}" type="parTrans" cxnId="{4FC3E2A8-B80B-443A-9564-D2A1C4842C41}">
      <dgm:prSet/>
      <dgm:spPr/>
      <dgm:t>
        <a:bodyPr/>
        <a:lstStyle/>
        <a:p>
          <a:endParaRPr lang="en-GB" sz="2000" b="1"/>
        </a:p>
      </dgm:t>
    </dgm:pt>
    <dgm:pt modelId="{8283C1B0-D686-45E8-9673-44427A4AC588}" type="sibTrans" cxnId="{4FC3E2A8-B80B-443A-9564-D2A1C4842C41}">
      <dgm:prSet/>
      <dgm:spPr/>
      <dgm:t>
        <a:bodyPr/>
        <a:lstStyle/>
        <a:p>
          <a:endParaRPr lang="en-GB" sz="2000" b="1"/>
        </a:p>
      </dgm:t>
    </dgm:pt>
    <dgm:pt modelId="{CC2A87A9-37BC-46C0-A2CE-69B331D115B2}">
      <dgm:prSet custT="1"/>
      <dgm:spPr/>
      <dgm:t>
        <a:bodyPr/>
        <a:lstStyle/>
        <a:p>
          <a:pPr rtl="0"/>
          <a:r>
            <a:rPr lang="en-US" sz="2800" b="1" dirty="0"/>
            <a:t>For monitoring progress</a:t>
          </a:r>
          <a:endParaRPr lang="en-GB" sz="2800" b="1" dirty="0"/>
        </a:p>
      </dgm:t>
    </dgm:pt>
    <dgm:pt modelId="{1E2EF7FE-54BE-4E2F-B944-A477EDE137B3}" type="parTrans" cxnId="{BF3F3493-1C42-4EC3-BDC0-7366AA488FC3}">
      <dgm:prSet/>
      <dgm:spPr/>
      <dgm:t>
        <a:bodyPr/>
        <a:lstStyle/>
        <a:p>
          <a:endParaRPr lang="en-GB" sz="2000" b="1"/>
        </a:p>
      </dgm:t>
    </dgm:pt>
    <dgm:pt modelId="{179E3DAB-7D1B-43D7-BE48-744C9E020FD0}" type="sibTrans" cxnId="{BF3F3493-1C42-4EC3-BDC0-7366AA488FC3}">
      <dgm:prSet/>
      <dgm:spPr/>
      <dgm:t>
        <a:bodyPr/>
        <a:lstStyle/>
        <a:p>
          <a:endParaRPr lang="en-GB" sz="2000" b="1"/>
        </a:p>
      </dgm:t>
    </dgm:pt>
    <dgm:pt modelId="{183A2678-25D5-4EA8-B82B-8CBF88CC5E60}">
      <dgm:prSet custT="1"/>
      <dgm:spPr/>
      <dgm:t>
        <a:bodyPr/>
        <a:lstStyle/>
        <a:p>
          <a:pPr rtl="0"/>
          <a:r>
            <a:rPr lang="en-US" sz="2800" b="1" dirty="0"/>
            <a:t>To tell the story of your improvement journey</a:t>
          </a:r>
          <a:endParaRPr lang="en-GB" sz="2800" b="1" dirty="0"/>
        </a:p>
      </dgm:t>
    </dgm:pt>
    <dgm:pt modelId="{6A574382-551E-4E76-90CD-E40BCE082B49}" type="parTrans" cxnId="{BF6665A6-1E4C-47A7-9454-DDC3946C79E8}">
      <dgm:prSet/>
      <dgm:spPr/>
      <dgm:t>
        <a:bodyPr/>
        <a:lstStyle/>
        <a:p>
          <a:endParaRPr lang="en-GB" sz="2000" b="1"/>
        </a:p>
      </dgm:t>
    </dgm:pt>
    <dgm:pt modelId="{DE34DCD3-86B0-411B-9DF7-EFC98A60A3FA}" type="sibTrans" cxnId="{BF6665A6-1E4C-47A7-9454-DDC3946C79E8}">
      <dgm:prSet/>
      <dgm:spPr/>
      <dgm:t>
        <a:bodyPr/>
        <a:lstStyle/>
        <a:p>
          <a:endParaRPr lang="en-GB" sz="2000" b="1"/>
        </a:p>
      </dgm:t>
    </dgm:pt>
    <dgm:pt modelId="{DC4CFA92-CEB2-4F71-9D41-4C7AA6909D6B}" type="pres">
      <dgm:prSet presAssocID="{2EF621F5-0A2C-4135-8FE6-B25EA5691A65}" presName="diagram" presStyleCnt="0">
        <dgm:presLayoutVars>
          <dgm:dir/>
          <dgm:resizeHandles val="exact"/>
        </dgm:presLayoutVars>
      </dgm:prSet>
      <dgm:spPr/>
      <dgm:t>
        <a:bodyPr/>
        <a:lstStyle/>
        <a:p>
          <a:endParaRPr lang="en-GB"/>
        </a:p>
      </dgm:t>
    </dgm:pt>
    <dgm:pt modelId="{E1EAF22E-06B4-47D8-9E7F-72CAADDC12BA}" type="pres">
      <dgm:prSet presAssocID="{5BA74248-8062-46EE-8523-6F477676B71B}" presName="node" presStyleLbl="node1" presStyleIdx="0" presStyleCnt="5">
        <dgm:presLayoutVars>
          <dgm:bulletEnabled val="1"/>
        </dgm:presLayoutVars>
      </dgm:prSet>
      <dgm:spPr/>
      <dgm:t>
        <a:bodyPr/>
        <a:lstStyle/>
        <a:p>
          <a:endParaRPr lang="en-GB"/>
        </a:p>
      </dgm:t>
    </dgm:pt>
    <dgm:pt modelId="{7DFF06D1-7422-4437-A4DD-7B56EDDD0B08}" type="pres">
      <dgm:prSet presAssocID="{6F155037-BCF6-4B93-881C-C8CFD2C6898E}" presName="sibTrans" presStyleCnt="0"/>
      <dgm:spPr/>
    </dgm:pt>
    <dgm:pt modelId="{8222E51C-0598-44D2-8E61-56D5A0281C51}" type="pres">
      <dgm:prSet presAssocID="{41421C35-D9ED-4643-BF12-DE16D3AD7126}" presName="node" presStyleLbl="node1" presStyleIdx="1" presStyleCnt="5">
        <dgm:presLayoutVars>
          <dgm:bulletEnabled val="1"/>
        </dgm:presLayoutVars>
      </dgm:prSet>
      <dgm:spPr/>
      <dgm:t>
        <a:bodyPr/>
        <a:lstStyle/>
        <a:p>
          <a:endParaRPr lang="en-GB"/>
        </a:p>
      </dgm:t>
    </dgm:pt>
    <dgm:pt modelId="{2FE62C4B-9768-4679-8458-7278AC67CC51}" type="pres">
      <dgm:prSet presAssocID="{FF29147D-FC91-4990-A1F9-08B33A5D7E5D}" presName="sibTrans" presStyleCnt="0"/>
      <dgm:spPr/>
    </dgm:pt>
    <dgm:pt modelId="{982FADA7-B42A-45DF-820F-BBCE29A7356B}" type="pres">
      <dgm:prSet presAssocID="{99D2883D-3779-4CE4-B2C4-D89A936685D3}" presName="node" presStyleLbl="node1" presStyleIdx="2" presStyleCnt="5">
        <dgm:presLayoutVars>
          <dgm:bulletEnabled val="1"/>
        </dgm:presLayoutVars>
      </dgm:prSet>
      <dgm:spPr/>
      <dgm:t>
        <a:bodyPr/>
        <a:lstStyle/>
        <a:p>
          <a:endParaRPr lang="en-GB"/>
        </a:p>
      </dgm:t>
    </dgm:pt>
    <dgm:pt modelId="{766DF7B5-BF38-47B3-A6A7-182FBEC8EB5B}" type="pres">
      <dgm:prSet presAssocID="{8283C1B0-D686-45E8-9673-44427A4AC588}" presName="sibTrans" presStyleCnt="0"/>
      <dgm:spPr/>
    </dgm:pt>
    <dgm:pt modelId="{086A076C-0E4E-4718-AAD5-74F7B0633080}" type="pres">
      <dgm:prSet presAssocID="{CC2A87A9-37BC-46C0-A2CE-69B331D115B2}" presName="node" presStyleLbl="node1" presStyleIdx="3" presStyleCnt="5">
        <dgm:presLayoutVars>
          <dgm:bulletEnabled val="1"/>
        </dgm:presLayoutVars>
      </dgm:prSet>
      <dgm:spPr/>
      <dgm:t>
        <a:bodyPr/>
        <a:lstStyle/>
        <a:p>
          <a:endParaRPr lang="en-GB"/>
        </a:p>
      </dgm:t>
    </dgm:pt>
    <dgm:pt modelId="{CDBC0EDC-3368-4E45-B5F2-2BF84814AA29}" type="pres">
      <dgm:prSet presAssocID="{179E3DAB-7D1B-43D7-BE48-744C9E020FD0}" presName="sibTrans" presStyleCnt="0"/>
      <dgm:spPr/>
    </dgm:pt>
    <dgm:pt modelId="{4162AD1E-B311-42EF-85ED-C858C61F65E2}" type="pres">
      <dgm:prSet presAssocID="{183A2678-25D5-4EA8-B82B-8CBF88CC5E60}" presName="node" presStyleLbl="node1" presStyleIdx="4" presStyleCnt="5">
        <dgm:presLayoutVars>
          <dgm:bulletEnabled val="1"/>
        </dgm:presLayoutVars>
      </dgm:prSet>
      <dgm:spPr/>
      <dgm:t>
        <a:bodyPr/>
        <a:lstStyle/>
        <a:p>
          <a:endParaRPr lang="en-GB"/>
        </a:p>
      </dgm:t>
    </dgm:pt>
  </dgm:ptLst>
  <dgm:cxnLst>
    <dgm:cxn modelId="{119A65C5-D571-4D79-B600-6C6A325FF252}" srcId="{2EF621F5-0A2C-4135-8FE6-B25EA5691A65}" destId="{41421C35-D9ED-4643-BF12-DE16D3AD7126}" srcOrd="1" destOrd="0" parTransId="{618AA158-21DF-4C3C-A565-8041BFEC7C32}" sibTransId="{FF29147D-FC91-4990-A1F9-08B33A5D7E5D}"/>
    <dgm:cxn modelId="{7579765A-D94F-4FBB-AD1E-58CC93E5CBA8}" type="presOf" srcId="{99D2883D-3779-4CE4-B2C4-D89A936685D3}" destId="{982FADA7-B42A-45DF-820F-BBCE29A7356B}" srcOrd="0" destOrd="0" presId="urn:microsoft.com/office/officeart/2005/8/layout/default#1"/>
    <dgm:cxn modelId="{BF6665A6-1E4C-47A7-9454-DDC3946C79E8}" srcId="{2EF621F5-0A2C-4135-8FE6-B25EA5691A65}" destId="{183A2678-25D5-4EA8-B82B-8CBF88CC5E60}" srcOrd="4" destOrd="0" parTransId="{6A574382-551E-4E76-90CD-E40BCE082B49}" sibTransId="{DE34DCD3-86B0-411B-9DF7-EFC98A60A3FA}"/>
    <dgm:cxn modelId="{BF3F3493-1C42-4EC3-BDC0-7366AA488FC3}" srcId="{2EF621F5-0A2C-4135-8FE6-B25EA5691A65}" destId="{CC2A87A9-37BC-46C0-A2CE-69B331D115B2}" srcOrd="3" destOrd="0" parTransId="{1E2EF7FE-54BE-4E2F-B944-A477EDE137B3}" sibTransId="{179E3DAB-7D1B-43D7-BE48-744C9E020FD0}"/>
    <dgm:cxn modelId="{DE65F5F5-23EA-44AD-9AB5-AA0578EDCC24}" type="presOf" srcId="{2EF621F5-0A2C-4135-8FE6-B25EA5691A65}" destId="{DC4CFA92-CEB2-4F71-9D41-4C7AA6909D6B}" srcOrd="0" destOrd="0" presId="urn:microsoft.com/office/officeart/2005/8/layout/default#1"/>
    <dgm:cxn modelId="{24D89C11-B4B2-45A6-9251-248B03E9DD88}" type="presOf" srcId="{41421C35-D9ED-4643-BF12-DE16D3AD7126}" destId="{8222E51C-0598-44D2-8E61-56D5A0281C51}" srcOrd="0" destOrd="0" presId="urn:microsoft.com/office/officeart/2005/8/layout/default#1"/>
    <dgm:cxn modelId="{744FA6C5-B246-4994-AC5C-266F9916E1E5}" type="presOf" srcId="{5BA74248-8062-46EE-8523-6F477676B71B}" destId="{E1EAF22E-06B4-47D8-9E7F-72CAADDC12BA}" srcOrd="0" destOrd="0" presId="urn:microsoft.com/office/officeart/2005/8/layout/default#1"/>
    <dgm:cxn modelId="{474CF3B0-727A-48A0-9846-EDAF60BB724F}" type="presOf" srcId="{CC2A87A9-37BC-46C0-A2CE-69B331D115B2}" destId="{086A076C-0E4E-4718-AAD5-74F7B0633080}" srcOrd="0" destOrd="0" presId="urn:microsoft.com/office/officeart/2005/8/layout/default#1"/>
    <dgm:cxn modelId="{4FC3E2A8-B80B-443A-9564-D2A1C4842C41}" srcId="{2EF621F5-0A2C-4135-8FE6-B25EA5691A65}" destId="{99D2883D-3779-4CE4-B2C4-D89A936685D3}" srcOrd="2" destOrd="0" parTransId="{2D1F9B1E-664A-4F28-8684-AF3C4705AA64}" sibTransId="{8283C1B0-D686-45E8-9673-44427A4AC588}"/>
    <dgm:cxn modelId="{C44DD125-B5E8-4E22-9734-F4F7A546BA0C}" type="presOf" srcId="{183A2678-25D5-4EA8-B82B-8CBF88CC5E60}" destId="{4162AD1E-B311-42EF-85ED-C858C61F65E2}" srcOrd="0" destOrd="0" presId="urn:microsoft.com/office/officeart/2005/8/layout/default#1"/>
    <dgm:cxn modelId="{F822C90A-0896-491A-A39D-EF3585933F2A}" srcId="{2EF621F5-0A2C-4135-8FE6-B25EA5691A65}" destId="{5BA74248-8062-46EE-8523-6F477676B71B}" srcOrd="0" destOrd="0" parTransId="{F9B1D919-C875-4C76-B6E8-B8F019FC31F7}" sibTransId="{6F155037-BCF6-4B93-881C-C8CFD2C6898E}"/>
    <dgm:cxn modelId="{ECD79530-0259-4919-B811-87911DC276ED}" type="presParOf" srcId="{DC4CFA92-CEB2-4F71-9D41-4C7AA6909D6B}" destId="{E1EAF22E-06B4-47D8-9E7F-72CAADDC12BA}" srcOrd="0" destOrd="0" presId="urn:microsoft.com/office/officeart/2005/8/layout/default#1"/>
    <dgm:cxn modelId="{70FF2395-6A7B-4648-9576-A48A7316CE8C}" type="presParOf" srcId="{DC4CFA92-CEB2-4F71-9D41-4C7AA6909D6B}" destId="{7DFF06D1-7422-4437-A4DD-7B56EDDD0B08}" srcOrd="1" destOrd="0" presId="urn:microsoft.com/office/officeart/2005/8/layout/default#1"/>
    <dgm:cxn modelId="{EA4E7EEA-F659-4CFB-9D0F-ACF069696A80}" type="presParOf" srcId="{DC4CFA92-CEB2-4F71-9D41-4C7AA6909D6B}" destId="{8222E51C-0598-44D2-8E61-56D5A0281C51}" srcOrd="2" destOrd="0" presId="urn:microsoft.com/office/officeart/2005/8/layout/default#1"/>
    <dgm:cxn modelId="{123CA9F7-CB1A-4AAD-84E4-9912B0CD4F12}" type="presParOf" srcId="{DC4CFA92-CEB2-4F71-9D41-4C7AA6909D6B}" destId="{2FE62C4B-9768-4679-8458-7278AC67CC51}" srcOrd="3" destOrd="0" presId="urn:microsoft.com/office/officeart/2005/8/layout/default#1"/>
    <dgm:cxn modelId="{E1D5A8CA-DC7B-4543-A42F-77024E1DB12C}" type="presParOf" srcId="{DC4CFA92-CEB2-4F71-9D41-4C7AA6909D6B}" destId="{982FADA7-B42A-45DF-820F-BBCE29A7356B}" srcOrd="4" destOrd="0" presId="urn:microsoft.com/office/officeart/2005/8/layout/default#1"/>
    <dgm:cxn modelId="{410C0645-D83F-47A2-AB1A-B9E3CA583072}" type="presParOf" srcId="{DC4CFA92-CEB2-4F71-9D41-4C7AA6909D6B}" destId="{766DF7B5-BF38-47B3-A6A7-182FBEC8EB5B}" srcOrd="5" destOrd="0" presId="urn:microsoft.com/office/officeart/2005/8/layout/default#1"/>
    <dgm:cxn modelId="{1C2CEC3B-32F0-4102-8065-D68AC2DBBA7D}" type="presParOf" srcId="{DC4CFA92-CEB2-4F71-9D41-4C7AA6909D6B}" destId="{086A076C-0E4E-4718-AAD5-74F7B0633080}" srcOrd="6" destOrd="0" presId="urn:microsoft.com/office/officeart/2005/8/layout/default#1"/>
    <dgm:cxn modelId="{EA52CEAD-E959-4052-9F47-00A8F5A9BF09}" type="presParOf" srcId="{DC4CFA92-CEB2-4F71-9D41-4C7AA6909D6B}" destId="{CDBC0EDC-3368-4E45-B5F2-2BF84814AA29}" srcOrd="7" destOrd="0" presId="urn:microsoft.com/office/officeart/2005/8/layout/default#1"/>
    <dgm:cxn modelId="{E8549B89-39E0-4246-9ABC-35D9EAFBA5E9}" type="presParOf" srcId="{DC4CFA92-CEB2-4F71-9D41-4C7AA6909D6B}" destId="{4162AD1E-B311-42EF-85ED-C858C61F65E2}" srcOrd="8"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EAF17B-49DB-443F-898E-06E03ACD2D4E}"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GB"/>
        </a:p>
      </dgm:t>
    </dgm:pt>
    <dgm:pt modelId="{4A3C1F13-BB86-444C-94AF-F2502CFF3A28}">
      <dgm:prSet phldrT="[Text]"/>
      <dgm:spPr>
        <a:solidFill>
          <a:schemeClr val="accent4">
            <a:lumMod val="60000"/>
            <a:lumOff val="40000"/>
          </a:schemeClr>
        </a:solidFill>
        <a:ln>
          <a:solidFill>
            <a:schemeClr val="accent4">
              <a:lumMod val="75000"/>
            </a:schemeClr>
          </a:solidFill>
        </a:ln>
      </dgm:spPr>
      <dgm:t>
        <a:bodyPr/>
        <a:lstStyle/>
        <a:p>
          <a:r>
            <a:rPr lang="en-GB" dirty="0">
              <a:solidFill>
                <a:schemeClr val="tx1"/>
              </a:solidFill>
            </a:rPr>
            <a:t>Aim</a:t>
          </a:r>
        </a:p>
      </dgm:t>
    </dgm:pt>
    <dgm:pt modelId="{BF16AAE7-FE97-46BA-91BE-03267A86A94E}" type="parTrans" cxnId="{56DD8737-8452-43FD-85B1-14188921753B}">
      <dgm:prSet/>
      <dgm:spPr/>
      <dgm:t>
        <a:bodyPr/>
        <a:lstStyle/>
        <a:p>
          <a:endParaRPr lang="en-GB"/>
        </a:p>
      </dgm:t>
    </dgm:pt>
    <dgm:pt modelId="{F5AA0923-67BF-4EC0-8C22-AE712B46EE0C}" type="sibTrans" cxnId="{56DD8737-8452-43FD-85B1-14188921753B}">
      <dgm:prSet/>
      <dgm:spPr/>
      <dgm:t>
        <a:bodyPr/>
        <a:lstStyle/>
        <a:p>
          <a:endParaRPr lang="en-GB"/>
        </a:p>
      </dgm:t>
    </dgm:pt>
    <dgm:pt modelId="{AE315944-3168-4E0E-A637-AFB91A39AFC1}">
      <dgm:prSet phldrT="[Text]"/>
      <dgm:spPr>
        <a:solidFill>
          <a:schemeClr val="accent6">
            <a:lumMod val="40000"/>
            <a:lumOff val="60000"/>
          </a:schemeClr>
        </a:solidFill>
        <a:ln>
          <a:solidFill>
            <a:schemeClr val="accent6">
              <a:lumMod val="75000"/>
            </a:schemeClr>
          </a:solidFill>
        </a:ln>
      </dgm:spPr>
      <dgm:t>
        <a:bodyPr/>
        <a:lstStyle/>
        <a:p>
          <a:r>
            <a:rPr lang="en-GB" dirty="0">
              <a:solidFill>
                <a:schemeClr val="tx1"/>
              </a:solidFill>
            </a:rPr>
            <a:t>Primary driver </a:t>
          </a:r>
        </a:p>
      </dgm:t>
    </dgm:pt>
    <dgm:pt modelId="{F97AA74F-F958-4560-8441-1D5963873098}" type="parTrans" cxnId="{19A72A83-7177-4B25-9846-1086BFDF6B50}">
      <dgm:prSet/>
      <dgm:spPr>
        <a:ln>
          <a:solidFill>
            <a:schemeClr val="tx1">
              <a:lumMod val="50000"/>
              <a:lumOff val="50000"/>
            </a:schemeClr>
          </a:solidFill>
        </a:ln>
      </dgm:spPr>
      <dgm:t>
        <a:bodyPr/>
        <a:lstStyle/>
        <a:p>
          <a:endParaRPr lang="en-GB"/>
        </a:p>
      </dgm:t>
    </dgm:pt>
    <dgm:pt modelId="{2ADA845C-D6C7-4386-8B11-6B954257106B}" type="sibTrans" cxnId="{19A72A83-7177-4B25-9846-1086BFDF6B50}">
      <dgm:prSet/>
      <dgm:spPr/>
      <dgm:t>
        <a:bodyPr/>
        <a:lstStyle/>
        <a:p>
          <a:endParaRPr lang="en-GB"/>
        </a:p>
      </dgm:t>
    </dgm:pt>
    <dgm:pt modelId="{966D9D59-3225-4998-8AB8-03DDB048ECC1}">
      <dgm:prSet phldrT="[Text]"/>
      <dgm:spPr>
        <a:ln>
          <a:solidFill>
            <a:schemeClr val="tx2">
              <a:lumMod val="75000"/>
            </a:schemeClr>
          </a:solidFill>
        </a:ln>
      </dgm:spPr>
      <dgm:t>
        <a:bodyPr/>
        <a:lstStyle/>
        <a:p>
          <a:r>
            <a:rPr lang="en-GB" dirty="0"/>
            <a:t>Secondary driver</a:t>
          </a:r>
        </a:p>
      </dgm:t>
    </dgm:pt>
    <dgm:pt modelId="{E1643E44-4DCA-4BC7-A01A-B12DDBE7D3CF}" type="parTrans" cxnId="{11598B20-FED3-44CA-BBF4-937D0A54DD08}">
      <dgm:prSet/>
      <dgm:spPr>
        <a:ln>
          <a:solidFill>
            <a:schemeClr val="tx1">
              <a:lumMod val="50000"/>
              <a:lumOff val="50000"/>
            </a:schemeClr>
          </a:solidFill>
        </a:ln>
      </dgm:spPr>
      <dgm:t>
        <a:bodyPr/>
        <a:lstStyle/>
        <a:p>
          <a:endParaRPr lang="en-GB"/>
        </a:p>
      </dgm:t>
    </dgm:pt>
    <dgm:pt modelId="{EC48D8E8-79A7-4AE6-A8DA-AC3DC095048A}" type="sibTrans" cxnId="{11598B20-FED3-44CA-BBF4-937D0A54DD08}">
      <dgm:prSet/>
      <dgm:spPr/>
      <dgm:t>
        <a:bodyPr/>
        <a:lstStyle/>
        <a:p>
          <a:endParaRPr lang="en-GB"/>
        </a:p>
      </dgm:t>
    </dgm:pt>
    <dgm:pt modelId="{5707DE97-D356-453D-8FD8-49099746B0D0}">
      <dgm:prSet phldrT="[Text]"/>
      <dgm:spPr>
        <a:ln>
          <a:solidFill>
            <a:schemeClr val="tx2">
              <a:lumMod val="75000"/>
            </a:schemeClr>
          </a:solidFill>
        </a:ln>
      </dgm:spPr>
      <dgm:t>
        <a:bodyPr/>
        <a:lstStyle/>
        <a:p>
          <a:r>
            <a:rPr lang="en-GB" dirty="0"/>
            <a:t>Secondary driver</a:t>
          </a:r>
        </a:p>
      </dgm:t>
    </dgm:pt>
    <dgm:pt modelId="{7FAC3AD3-2DE6-4419-9DA1-09C3ECD5C00B}" type="parTrans" cxnId="{F702E88B-00FA-450C-8CFF-251830AE2DB5}">
      <dgm:prSet/>
      <dgm:spPr>
        <a:ln>
          <a:solidFill>
            <a:schemeClr val="tx1">
              <a:lumMod val="50000"/>
              <a:lumOff val="50000"/>
            </a:schemeClr>
          </a:solidFill>
        </a:ln>
      </dgm:spPr>
      <dgm:t>
        <a:bodyPr/>
        <a:lstStyle/>
        <a:p>
          <a:endParaRPr lang="en-GB"/>
        </a:p>
      </dgm:t>
    </dgm:pt>
    <dgm:pt modelId="{54EBB949-090B-4E30-9D54-74627D55BC48}" type="sibTrans" cxnId="{F702E88B-00FA-450C-8CFF-251830AE2DB5}">
      <dgm:prSet/>
      <dgm:spPr/>
      <dgm:t>
        <a:bodyPr/>
        <a:lstStyle/>
        <a:p>
          <a:endParaRPr lang="en-GB"/>
        </a:p>
      </dgm:t>
    </dgm:pt>
    <dgm:pt modelId="{613B9CF7-F2AE-419C-A1FC-A9C2BF02BAD1}">
      <dgm:prSet phldrT="[Text]"/>
      <dgm:spPr>
        <a:solidFill>
          <a:schemeClr val="accent6">
            <a:lumMod val="40000"/>
            <a:lumOff val="60000"/>
          </a:schemeClr>
        </a:solidFill>
        <a:ln>
          <a:solidFill>
            <a:schemeClr val="accent6">
              <a:lumMod val="75000"/>
            </a:schemeClr>
          </a:solidFill>
        </a:ln>
      </dgm:spPr>
      <dgm:t>
        <a:bodyPr/>
        <a:lstStyle/>
        <a:p>
          <a:r>
            <a:rPr lang="en-GB" dirty="0">
              <a:solidFill>
                <a:schemeClr val="tx1"/>
              </a:solidFill>
            </a:rPr>
            <a:t>Primary driver </a:t>
          </a:r>
        </a:p>
      </dgm:t>
    </dgm:pt>
    <dgm:pt modelId="{C14A612D-C9B2-44BC-9A3D-01513E60E370}" type="parTrans" cxnId="{2C86B3F6-7EB4-4110-964E-4C06CAD0763A}">
      <dgm:prSet/>
      <dgm:spPr>
        <a:ln>
          <a:solidFill>
            <a:schemeClr val="tx1">
              <a:lumMod val="50000"/>
              <a:lumOff val="50000"/>
            </a:schemeClr>
          </a:solidFill>
        </a:ln>
      </dgm:spPr>
      <dgm:t>
        <a:bodyPr/>
        <a:lstStyle/>
        <a:p>
          <a:endParaRPr lang="en-GB"/>
        </a:p>
      </dgm:t>
    </dgm:pt>
    <dgm:pt modelId="{B825B709-8E58-4A66-A2C3-1552599E3CA2}" type="sibTrans" cxnId="{2C86B3F6-7EB4-4110-964E-4C06CAD0763A}">
      <dgm:prSet/>
      <dgm:spPr/>
      <dgm:t>
        <a:bodyPr/>
        <a:lstStyle/>
        <a:p>
          <a:endParaRPr lang="en-GB"/>
        </a:p>
      </dgm:t>
    </dgm:pt>
    <dgm:pt modelId="{045A56B4-E81B-4E38-B0DA-81A4E887212F}">
      <dgm:prSet phldrT="[Text]"/>
      <dgm:spPr>
        <a:ln>
          <a:solidFill>
            <a:schemeClr val="tx2">
              <a:lumMod val="75000"/>
            </a:schemeClr>
          </a:solidFill>
        </a:ln>
      </dgm:spPr>
      <dgm:t>
        <a:bodyPr/>
        <a:lstStyle/>
        <a:p>
          <a:r>
            <a:rPr lang="en-GB" dirty="0"/>
            <a:t>Secondary driver</a:t>
          </a:r>
        </a:p>
      </dgm:t>
    </dgm:pt>
    <dgm:pt modelId="{0AC882FD-D75D-4BEE-964D-F43AF44D13E8}" type="parTrans" cxnId="{22EECD7A-D010-4B22-AE22-D62148D936F8}">
      <dgm:prSet/>
      <dgm:spPr>
        <a:ln>
          <a:solidFill>
            <a:schemeClr val="tx1">
              <a:lumMod val="50000"/>
              <a:lumOff val="50000"/>
            </a:schemeClr>
          </a:solidFill>
        </a:ln>
      </dgm:spPr>
      <dgm:t>
        <a:bodyPr/>
        <a:lstStyle/>
        <a:p>
          <a:endParaRPr lang="en-GB"/>
        </a:p>
      </dgm:t>
    </dgm:pt>
    <dgm:pt modelId="{EC6A72B5-2B4A-45D1-9596-8D15D9329815}" type="sibTrans" cxnId="{22EECD7A-D010-4B22-AE22-D62148D936F8}">
      <dgm:prSet/>
      <dgm:spPr/>
      <dgm:t>
        <a:bodyPr/>
        <a:lstStyle/>
        <a:p>
          <a:endParaRPr lang="en-GB"/>
        </a:p>
      </dgm:t>
    </dgm:pt>
    <dgm:pt modelId="{927D8B51-6D65-4EDC-9EE9-6DECE0B7280C}">
      <dgm:prSet phldrT="[Text]"/>
      <dgm:spPr>
        <a:ln>
          <a:solidFill>
            <a:schemeClr val="tx2">
              <a:lumMod val="75000"/>
            </a:schemeClr>
          </a:solidFill>
        </a:ln>
      </dgm:spPr>
      <dgm:t>
        <a:bodyPr/>
        <a:lstStyle/>
        <a:p>
          <a:r>
            <a:rPr lang="en-GB" dirty="0"/>
            <a:t>Secondary driver</a:t>
          </a:r>
        </a:p>
      </dgm:t>
    </dgm:pt>
    <dgm:pt modelId="{1EB99F2D-51B1-4AA6-ABAC-3A4CA90326EE}" type="parTrans" cxnId="{348D78F9-66FA-499D-B1C5-34265FAC84A3}">
      <dgm:prSet/>
      <dgm:spPr>
        <a:ln>
          <a:solidFill>
            <a:schemeClr val="tx1">
              <a:lumMod val="50000"/>
              <a:lumOff val="50000"/>
            </a:schemeClr>
          </a:solidFill>
        </a:ln>
      </dgm:spPr>
      <dgm:t>
        <a:bodyPr/>
        <a:lstStyle/>
        <a:p>
          <a:endParaRPr lang="en-GB"/>
        </a:p>
      </dgm:t>
    </dgm:pt>
    <dgm:pt modelId="{619998CF-5C96-4174-A06E-5ED96FF1A219}" type="sibTrans" cxnId="{348D78F9-66FA-499D-B1C5-34265FAC84A3}">
      <dgm:prSet/>
      <dgm:spPr/>
      <dgm:t>
        <a:bodyPr/>
        <a:lstStyle/>
        <a:p>
          <a:endParaRPr lang="en-GB"/>
        </a:p>
      </dgm:t>
    </dgm:pt>
    <dgm:pt modelId="{EA49D0A6-044A-4586-B00B-2EE21E5B5138}">
      <dgm:prSet phldrT="[Text]"/>
      <dgm:spPr>
        <a:ln>
          <a:solidFill>
            <a:schemeClr val="tx2">
              <a:lumMod val="75000"/>
            </a:schemeClr>
          </a:solidFill>
        </a:ln>
      </dgm:spPr>
      <dgm:t>
        <a:bodyPr/>
        <a:lstStyle/>
        <a:p>
          <a:r>
            <a:rPr lang="en-GB" dirty="0"/>
            <a:t>Secondary driver</a:t>
          </a:r>
        </a:p>
      </dgm:t>
    </dgm:pt>
    <dgm:pt modelId="{07628917-1B3D-4CC3-B86F-C5175AADF09D}" type="parTrans" cxnId="{E07FE0C2-7D38-4524-BC02-64FC72A52DB2}">
      <dgm:prSet/>
      <dgm:spPr>
        <a:ln>
          <a:solidFill>
            <a:schemeClr val="tx1">
              <a:lumMod val="50000"/>
              <a:lumOff val="50000"/>
            </a:schemeClr>
          </a:solidFill>
        </a:ln>
      </dgm:spPr>
      <dgm:t>
        <a:bodyPr/>
        <a:lstStyle/>
        <a:p>
          <a:endParaRPr lang="en-GB"/>
        </a:p>
      </dgm:t>
    </dgm:pt>
    <dgm:pt modelId="{4B26D911-87BE-431D-9C5B-7B5BC1305578}" type="sibTrans" cxnId="{E07FE0C2-7D38-4524-BC02-64FC72A52DB2}">
      <dgm:prSet/>
      <dgm:spPr/>
      <dgm:t>
        <a:bodyPr/>
        <a:lstStyle/>
        <a:p>
          <a:endParaRPr lang="en-GB"/>
        </a:p>
      </dgm:t>
    </dgm:pt>
    <dgm:pt modelId="{EB53EA07-0D23-4D1C-97DC-DA59ECACDC3D}">
      <dgm:prSet phldrT="[Text]"/>
      <dgm:spPr>
        <a:ln>
          <a:solidFill>
            <a:schemeClr val="tx2">
              <a:lumMod val="75000"/>
            </a:schemeClr>
          </a:solidFill>
        </a:ln>
      </dgm:spPr>
      <dgm:t>
        <a:bodyPr/>
        <a:lstStyle/>
        <a:p>
          <a:r>
            <a:rPr lang="en-GB" dirty="0"/>
            <a:t>Secondary driver</a:t>
          </a:r>
        </a:p>
      </dgm:t>
    </dgm:pt>
    <dgm:pt modelId="{AD44C19A-9547-4792-8875-853767FB9161}" type="parTrans" cxnId="{429D767A-DCBD-4989-870C-938CD9DBF8E8}">
      <dgm:prSet/>
      <dgm:spPr>
        <a:ln>
          <a:solidFill>
            <a:schemeClr val="tx1">
              <a:lumMod val="50000"/>
              <a:lumOff val="50000"/>
            </a:schemeClr>
          </a:solidFill>
        </a:ln>
      </dgm:spPr>
      <dgm:t>
        <a:bodyPr/>
        <a:lstStyle/>
        <a:p>
          <a:endParaRPr lang="en-GB"/>
        </a:p>
      </dgm:t>
    </dgm:pt>
    <dgm:pt modelId="{92BF8E3C-6251-4B63-8CDB-A6FA800AFCFA}" type="sibTrans" cxnId="{429D767A-DCBD-4989-870C-938CD9DBF8E8}">
      <dgm:prSet/>
      <dgm:spPr/>
      <dgm:t>
        <a:bodyPr/>
        <a:lstStyle/>
        <a:p>
          <a:endParaRPr lang="en-GB"/>
        </a:p>
      </dgm:t>
    </dgm:pt>
    <dgm:pt modelId="{414C4CB7-B59E-4CF8-A30A-3C7250AB4FF8}">
      <dgm:prSet phldrT="[Text]"/>
      <dgm:spPr>
        <a:solidFill>
          <a:schemeClr val="accent6">
            <a:lumMod val="40000"/>
            <a:lumOff val="60000"/>
          </a:schemeClr>
        </a:solidFill>
        <a:ln>
          <a:solidFill>
            <a:schemeClr val="accent6">
              <a:lumMod val="75000"/>
            </a:schemeClr>
          </a:solidFill>
        </a:ln>
      </dgm:spPr>
      <dgm:t>
        <a:bodyPr/>
        <a:lstStyle/>
        <a:p>
          <a:r>
            <a:rPr lang="en-GB" dirty="0">
              <a:solidFill>
                <a:schemeClr val="tx1"/>
              </a:solidFill>
            </a:rPr>
            <a:t>Primary driver </a:t>
          </a:r>
        </a:p>
      </dgm:t>
    </dgm:pt>
    <dgm:pt modelId="{1C981A20-985F-4C16-BD85-CD9D37EFF7CE}" type="parTrans" cxnId="{58F27204-B8FE-49D1-9E42-73074021655D}">
      <dgm:prSet/>
      <dgm:spPr>
        <a:ln>
          <a:solidFill>
            <a:schemeClr val="tx1">
              <a:lumMod val="50000"/>
              <a:lumOff val="50000"/>
            </a:schemeClr>
          </a:solidFill>
        </a:ln>
      </dgm:spPr>
      <dgm:t>
        <a:bodyPr/>
        <a:lstStyle/>
        <a:p>
          <a:endParaRPr lang="en-GB"/>
        </a:p>
      </dgm:t>
    </dgm:pt>
    <dgm:pt modelId="{8FC97AC2-50D3-4A71-8069-6D3EADF816FE}" type="sibTrans" cxnId="{58F27204-B8FE-49D1-9E42-73074021655D}">
      <dgm:prSet/>
      <dgm:spPr/>
      <dgm:t>
        <a:bodyPr/>
        <a:lstStyle/>
        <a:p>
          <a:endParaRPr lang="en-GB"/>
        </a:p>
      </dgm:t>
    </dgm:pt>
    <dgm:pt modelId="{FB50B548-87FE-4884-AF31-EE59FD1F15E5}">
      <dgm:prSet phldrT="[Text]"/>
      <dgm:spPr>
        <a:ln>
          <a:solidFill>
            <a:schemeClr val="tx2">
              <a:lumMod val="75000"/>
            </a:schemeClr>
          </a:solidFill>
        </a:ln>
      </dgm:spPr>
      <dgm:t>
        <a:bodyPr/>
        <a:lstStyle/>
        <a:p>
          <a:r>
            <a:rPr lang="en-GB" dirty="0"/>
            <a:t>Secondary driver</a:t>
          </a:r>
        </a:p>
      </dgm:t>
    </dgm:pt>
    <dgm:pt modelId="{9CF4CE00-CBC8-4CD3-886E-431EF60ED478}" type="parTrans" cxnId="{2B13A705-79B8-466A-ABCC-FB2D19D32EFB}">
      <dgm:prSet/>
      <dgm:spPr>
        <a:ln>
          <a:solidFill>
            <a:schemeClr val="tx1">
              <a:lumMod val="50000"/>
              <a:lumOff val="50000"/>
            </a:schemeClr>
          </a:solidFill>
        </a:ln>
      </dgm:spPr>
      <dgm:t>
        <a:bodyPr/>
        <a:lstStyle/>
        <a:p>
          <a:endParaRPr lang="en-GB"/>
        </a:p>
      </dgm:t>
    </dgm:pt>
    <dgm:pt modelId="{54F7F818-FF4F-4F11-A158-FB18693F5FB4}" type="sibTrans" cxnId="{2B13A705-79B8-466A-ABCC-FB2D19D32EFB}">
      <dgm:prSet/>
      <dgm:spPr/>
      <dgm:t>
        <a:bodyPr/>
        <a:lstStyle/>
        <a:p>
          <a:endParaRPr lang="en-GB"/>
        </a:p>
      </dgm:t>
    </dgm:pt>
    <dgm:pt modelId="{3234BEDE-AFB5-4F7B-95BE-6D83E3393F24}">
      <dgm:prSet phldrT="[Text]"/>
      <dgm:spPr>
        <a:ln>
          <a:solidFill>
            <a:schemeClr val="tx2">
              <a:lumMod val="75000"/>
            </a:schemeClr>
          </a:solidFill>
        </a:ln>
      </dgm:spPr>
      <dgm:t>
        <a:bodyPr/>
        <a:lstStyle/>
        <a:p>
          <a:r>
            <a:rPr lang="en-GB" dirty="0"/>
            <a:t>Secondary driver</a:t>
          </a:r>
        </a:p>
      </dgm:t>
    </dgm:pt>
    <dgm:pt modelId="{4CD56C2C-6B28-4153-9BC5-5A5543368BF2}" type="parTrans" cxnId="{4F484210-91D3-4463-9C42-4271645F2F39}">
      <dgm:prSet/>
      <dgm:spPr>
        <a:ln>
          <a:solidFill>
            <a:schemeClr val="tx1">
              <a:lumMod val="50000"/>
              <a:lumOff val="50000"/>
            </a:schemeClr>
          </a:solidFill>
        </a:ln>
      </dgm:spPr>
      <dgm:t>
        <a:bodyPr/>
        <a:lstStyle/>
        <a:p>
          <a:endParaRPr lang="en-GB"/>
        </a:p>
      </dgm:t>
    </dgm:pt>
    <dgm:pt modelId="{D7CAA5E6-3404-4C47-A9C5-2222F7E616FE}" type="sibTrans" cxnId="{4F484210-91D3-4463-9C42-4271645F2F39}">
      <dgm:prSet/>
      <dgm:spPr/>
      <dgm:t>
        <a:bodyPr/>
        <a:lstStyle/>
        <a:p>
          <a:endParaRPr lang="en-GB"/>
        </a:p>
      </dgm:t>
    </dgm:pt>
    <dgm:pt modelId="{E5BBD7E7-E01E-4EC5-A32C-B6BFB4CED235}">
      <dgm:prSet phldrT="[Text]"/>
      <dgm:spPr>
        <a:solidFill>
          <a:schemeClr val="accent6">
            <a:lumMod val="40000"/>
            <a:lumOff val="60000"/>
          </a:schemeClr>
        </a:solidFill>
        <a:ln>
          <a:solidFill>
            <a:schemeClr val="accent6">
              <a:lumMod val="75000"/>
            </a:schemeClr>
          </a:solidFill>
        </a:ln>
      </dgm:spPr>
      <dgm:t>
        <a:bodyPr/>
        <a:lstStyle/>
        <a:p>
          <a:r>
            <a:rPr lang="en-GB" dirty="0">
              <a:solidFill>
                <a:schemeClr val="tx1"/>
              </a:solidFill>
            </a:rPr>
            <a:t>Primary driver </a:t>
          </a:r>
        </a:p>
      </dgm:t>
    </dgm:pt>
    <dgm:pt modelId="{4257D7FC-C7B5-409C-A9BB-7C05D3023340}" type="parTrans" cxnId="{EEB5601C-DD9A-4343-AA9D-B214D1B53B3D}">
      <dgm:prSet/>
      <dgm:spPr>
        <a:ln>
          <a:solidFill>
            <a:schemeClr val="tx1">
              <a:lumMod val="50000"/>
              <a:lumOff val="50000"/>
            </a:schemeClr>
          </a:solidFill>
        </a:ln>
      </dgm:spPr>
      <dgm:t>
        <a:bodyPr/>
        <a:lstStyle/>
        <a:p>
          <a:endParaRPr lang="en-GB"/>
        </a:p>
      </dgm:t>
    </dgm:pt>
    <dgm:pt modelId="{C39D76CD-1689-40D6-8408-2A3B2F857368}" type="sibTrans" cxnId="{EEB5601C-DD9A-4343-AA9D-B214D1B53B3D}">
      <dgm:prSet/>
      <dgm:spPr/>
      <dgm:t>
        <a:bodyPr/>
        <a:lstStyle/>
        <a:p>
          <a:endParaRPr lang="en-GB"/>
        </a:p>
      </dgm:t>
    </dgm:pt>
    <dgm:pt modelId="{7F206B2F-1739-456D-8CAA-5FDAC3B514FF}" type="pres">
      <dgm:prSet presAssocID="{84EAF17B-49DB-443F-898E-06E03ACD2D4E}" presName="Name0" presStyleCnt="0">
        <dgm:presLayoutVars>
          <dgm:chPref val="1"/>
          <dgm:dir/>
          <dgm:animOne val="branch"/>
          <dgm:animLvl val="lvl"/>
          <dgm:resizeHandles val="exact"/>
        </dgm:presLayoutVars>
      </dgm:prSet>
      <dgm:spPr/>
      <dgm:t>
        <a:bodyPr/>
        <a:lstStyle/>
        <a:p>
          <a:endParaRPr lang="en-GB"/>
        </a:p>
      </dgm:t>
    </dgm:pt>
    <dgm:pt modelId="{EE93EECA-32A5-4AFC-BB8B-C14E5EDCEF2E}" type="pres">
      <dgm:prSet presAssocID="{4A3C1F13-BB86-444C-94AF-F2502CFF3A28}" presName="root1" presStyleCnt="0"/>
      <dgm:spPr/>
    </dgm:pt>
    <dgm:pt modelId="{31701DDF-4BA4-40CD-93CE-A42E291FC80F}" type="pres">
      <dgm:prSet presAssocID="{4A3C1F13-BB86-444C-94AF-F2502CFF3A28}" presName="LevelOneTextNode" presStyleLbl="node0" presStyleIdx="0" presStyleCnt="1" custAng="5400000" custFlipHor="1" custScaleX="421887" custScaleY="44166" custLinFactNeighborX="-98500" custLinFactNeighborY="-2734">
        <dgm:presLayoutVars>
          <dgm:chPref val="3"/>
        </dgm:presLayoutVars>
      </dgm:prSet>
      <dgm:spPr>
        <a:prstGeom prst="roundRect">
          <a:avLst/>
        </a:prstGeom>
      </dgm:spPr>
      <dgm:t>
        <a:bodyPr/>
        <a:lstStyle/>
        <a:p>
          <a:endParaRPr lang="en-GB"/>
        </a:p>
      </dgm:t>
    </dgm:pt>
    <dgm:pt modelId="{E5362D07-4858-4A2C-A46A-314E33AF06E1}" type="pres">
      <dgm:prSet presAssocID="{4A3C1F13-BB86-444C-94AF-F2502CFF3A28}" presName="level2hierChild" presStyleCnt="0"/>
      <dgm:spPr/>
    </dgm:pt>
    <dgm:pt modelId="{E0E8751D-25B0-49F6-8BD6-1AE720FE00F2}" type="pres">
      <dgm:prSet presAssocID="{F97AA74F-F958-4560-8441-1D5963873098}" presName="conn2-1" presStyleLbl="parChTrans1D2" presStyleIdx="0" presStyleCnt="4"/>
      <dgm:spPr/>
      <dgm:t>
        <a:bodyPr/>
        <a:lstStyle/>
        <a:p>
          <a:endParaRPr lang="en-GB"/>
        </a:p>
      </dgm:t>
    </dgm:pt>
    <dgm:pt modelId="{F957851E-5FA4-483E-8C7B-166EED602DAB}" type="pres">
      <dgm:prSet presAssocID="{F97AA74F-F958-4560-8441-1D5963873098}" presName="connTx" presStyleLbl="parChTrans1D2" presStyleIdx="0" presStyleCnt="4"/>
      <dgm:spPr/>
      <dgm:t>
        <a:bodyPr/>
        <a:lstStyle/>
        <a:p>
          <a:endParaRPr lang="en-GB"/>
        </a:p>
      </dgm:t>
    </dgm:pt>
    <dgm:pt modelId="{429AFCD0-3988-422C-849C-35254D695D8B}" type="pres">
      <dgm:prSet presAssocID="{AE315944-3168-4E0E-A637-AFB91A39AFC1}" presName="root2" presStyleCnt="0"/>
      <dgm:spPr/>
    </dgm:pt>
    <dgm:pt modelId="{CF5CEE62-B934-4D9E-84CB-152EE3946C13}" type="pres">
      <dgm:prSet presAssocID="{AE315944-3168-4E0E-A637-AFB91A39AFC1}" presName="LevelTwoTextNode" presStyleLbl="node2" presStyleIdx="0" presStyleCnt="4">
        <dgm:presLayoutVars>
          <dgm:chPref val="3"/>
        </dgm:presLayoutVars>
      </dgm:prSet>
      <dgm:spPr>
        <a:prstGeom prst="roundRect">
          <a:avLst/>
        </a:prstGeom>
      </dgm:spPr>
      <dgm:t>
        <a:bodyPr/>
        <a:lstStyle/>
        <a:p>
          <a:endParaRPr lang="en-GB"/>
        </a:p>
      </dgm:t>
    </dgm:pt>
    <dgm:pt modelId="{78ED5003-871A-42F7-84F0-2DF81CADD93B}" type="pres">
      <dgm:prSet presAssocID="{AE315944-3168-4E0E-A637-AFB91A39AFC1}" presName="level3hierChild" presStyleCnt="0"/>
      <dgm:spPr/>
    </dgm:pt>
    <dgm:pt modelId="{3629C91A-C1EE-43F1-957A-41114723552D}" type="pres">
      <dgm:prSet presAssocID="{E1643E44-4DCA-4BC7-A01A-B12DDBE7D3CF}" presName="conn2-1" presStyleLbl="parChTrans1D3" presStyleIdx="0" presStyleCnt="8"/>
      <dgm:spPr/>
      <dgm:t>
        <a:bodyPr/>
        <a:lstStyle/>
        <a:p>
          <a:endParaRPr lang="en-GB"/>
        </a:p>
      </dgm:t>
    </dgm:pt>
    <dgm:pt modelId="{3181115D-C26E-4D4E-87E2-0E6E59930CE1}" type="pres">
      <dgm:prSet presAssocID="{E1643E44-4DCA-4BC7-A01A-B12DDBE7D3CF}" presName="connTx" presStyleLbl="parChTrans1D3" presStyleIdx="0" presStyleCnt="8"/>
      <dgm:spPr/>
      <dgm:t>
        <a:bodyPr/>
        <a:lstStyle/>
        <a:p>
          <a:endParaRPr lang="en-GB"/>
        </a:p>
      </dgm:t>
    </dgm:pt>
    <dgm:pt modelId="{AAC576AC-89D2-457F-9263-1EB99907A1DE}" type="pres">
      <dgm:prSet presAssocID="{966D9D59-3225-4998-8AB8-03DDB048ECC1}" presName="root2" presStyleCnt="0"/>
      <dgm:spPr/>
    </dgm:pt>
    <dgm:pt modelId="{698C40A9-F66D-45B9-83BD-8C24309EC503}" type="pres">
      <dgm:prSet presAssocID="{966D9D59-3225-4998-8AB8-03DDB048ECC1}" presName="LevelTwoTextNode" presStyleLbl="node3" presStyleIdx="0" presStyleCnt="8">
        <dgm:presLayoutVars>
          <dgm:chPref val="3"/>
        </dgm:presLayoutVars>
      </dgm:prSet>
      <dgm:spPr>
        <a:prstGeom prst="roundRect">
          <a:avLst/>
        </a:prstGeom>
      </dgm:spPr>
      <dgm:t>
        <a:bodyPr/>
        <a:lstStyle/>
        <a:p>
          <a:endParaRPr lang="en-GB"/>
        </a:p>
      </dgm:t>
    </dgm:pt>
    <dgm:pt modelId="{5A75B399-6072-4CDC-A536-A165C0E0ACB9}" type="pres">
      <dgm:prSet presAssocID="{966D9D59-3225-4998-8AB8-03DDB048ECC1}" presName="level3hierChild" presStyleCnt="0"/>
      <dgm:spPr/>
    </dgm:pt>
    <dgm:pt modelId="{7AAB4B11-AE3D-4B50-AADC-75DC22DDE25A}" type="pres">
      <dgm:prSet presAssocID="{7FAC3AD3-2DE6-4419-9DA1-09C3ECD5C00B}" presName="conn2-1" presStyleLbl="parChTrans1D3" presStyleIdx="1" presStyleCnt="8"/>
      <dgm:spPr/>
      <dgm:t>
        <a:bodyPr/>
        <a:lstStyle/>
        <a:p>
          <a:endParaRPr lang="en-GB"/>
        </a:p>
      </dgm:t>
    </dgm:pt>
    <dgm:pt modelId="{AF5FA9E4-ED3A-4E69-8865-98B187313008}" type="pres">
      <dgm:prSet presAssocID="{7FAC3AD3-2DE6-4419-9DA1-09C3ECD5C00B}" presName="connTx" presStyleLbl="parChTrans1D3" presStyleIdx="1" presStyleCnt="8"/>
      <dgm:spPr/>
      <dgm:t>
        <a:bodyPr/>
        <a:lstStyle/>
        <a:p>
          <a:endParaRPr lang="en-GB"/>
        </a:p>
      </dgm:t>
    </dgm:pt>
    <dgm:pt modelId="{0DC21E62-A87A-4018-9A52-F45B24A5E853}" type="pres">
      <dgm:prSet presAssocID="{5707DE97-D356-453D-8FD8-49099746B0D0}" presName="root2" presStyleCnt="0"/>
      <dgm:spPr/>
    </dgm:pt>
    <dgm:pt modelId="{97840B70-0E03-4132-82DB-88C558FB9245}" type="pres">
      <dgm:prSet presAssocID="{5707DE97-D356-453D-8FD8-49099746B0D0}" presName="LevelTwoTextNode" presStyleLbl="node3" presStyleIdx="1" presStyleCnt="8">
        <dgm:presLayoutVars>
          <dgm:chPref val="3"/>
        </dgm:presLayoutVars>
      </dgm:prSet>
      <dgm:spPr>
        <a:prstGeom prst="roundRect">
          <a:avLst/>
        </a:prstGeom>
      </dgm:spPr>
      <dgm:t>
        <a:bodyPr/>
        <a:lstStyle/>
        <a:p>
          <a:endParaRPr lang="en-GB"/>
        </a:p>
      </dgm:t>
    </dgm:pt>
    <dgm:pt modelId="{39CF140A-278F-468E-A63C-39124E475846}" type="pres">
      <dgm:prSet presAssocID="{5707DE97-D356-453D-8FD8-49099746B0D0}" presName="level3hierChild" presStyleCnt="0"/>
      <dgm:spPr/>
    </dgm:pt>
    <dgm:pt modelId="{5B56B3CE-BB89-41AB-A135-F2DE8DD8BF26}" type="pres">
      <dgm:prSet presAssocID="{C14A612D-C9B2-44BC-9A3D-01513E60E370}" presName="conn2-1" presStyleLbl="parChTrans1D2" presStyleIdx="1" presStyleCnt="4"/>
      <dgm:spPr/>
      <dgm:t>
        <a:bodyPr/>
        <a:lstStyle/>
        <a:p>
          <a:endParaRPr lang="en-GB"/>
        </a:p>
      </dgm:t>
    </dgm:pt>
    <dgm:pt modelId="{4CA3D8CE-0201-445A-9892-3A65CBF57928}" type="pres">
      <dgm:prSet presAssocID="{C14A612D-C9B2-44BC-9A3D-01513E60E370}" presName="connTx" presStyleLbl="parChTrans1D2" presStyleIdx="1" presStyleCnt="4"/>
      <dgm:spPr/>
      <dgm:t>
        <a:bodyPr/>
        <a:lstStyle/>
        <a:p>
          <a:endParaRPr lang="en-GB"/>
        </a:p>
      </dgm:t>
    </dgm:pt>
    <dgm:pt modelId="{E4273442-129B-4B98-A772-86E0A6A4AD43}" type="pres">
      <dgm:prSet presAssocID="{613B9CF7-F2AE-419C-A1FC-A9C2BF02BAD1}" presName="root2" presStyleCnt="0"/>
      <dgm:spPr/>
    </dgm:pt>
    <dgm:pt modelId="{C95986DA-6B69-43E6-8BED-646E4A63B317}" type="pres">
      <dgm:prSet presAssocID="{613B9CF7-F2AE-419C-A1FC-A9C2BF02BAD1}" presName="LevelTwoTextNode" presStyleLbl="node2" presStyleIdx="1" presStyleCnt="4">
        <dgm:presLayoutVars>
          <dgm:chPref val="3"/>
        </dgm:presLayoutVars>
      </dgm:prSet>
      <dgm:spPr>
        <a:prstGeom prst="roundRect">
          <a:avLst/>
        </a:prstGeom>
      </dgm:spPr>
      <dgm:t>
        <a:bodyPr/>
        <a:lstStyle/>
        <a:p>
          <a:endParaRPr lang="en-GB"/>
        </a:p>
      </dgm:t>
    </dgm:pt>
    <dgm:pt modelId="{0959D2B6-3B53-4D55-A0E5-7DCB40EE8022}" type="pres">
      <dgm:prSet presAssocID="{613B9CF7-F2AE-419C-A1FC-A9C2BF02BAD1}" presName="level3hierChild" presStyleCnt="0"/>
      <dgm:spPr/>
    </dgm:pt>
    <dgm:pt modelId="{35DED027-643F-47C2-9971-0E6715391CCD}" type="pres">
      <dgm:prSet presAssocID="{0AC882FD-D75D-4BEE-964D-F43AF44D13E8}" presName="conn2-1" presStyleLbl="parChTrans1D3" presStyleIdx="2" presStyleCnt="8"/>
      <dgm:spPr/>
      <dgm:t>
        <a:bodyPr/>
        <a:lstStyle/>
        <a:p>
          <a:endParaRPr lang="en-GB"/>
        </a:p>
      </dgm:t>
    </dgm:pt>
    <dgm:pt modelId="{816776FD-76B4-467D-9E97-CB19CCCAEDDB}" type="pres">
      <dgm:prSet presAssocID="{0AC882FD-D75D-4BEE-964D-F43AF44D13E8}" presName="connTx" presStyleLbl="parChTrans1D3" presStyleIdx="2" presStyleCnt="8"/>
      <dgm:spPr/>
      <dgm:t>
        <a:bodyPr/>
        <a:lstStyle/>
        <a:p>
          <a:endParaRPr lang="en-GB"/>
        </a:p>
      </dgm:t>
    </dgm:pt>
    <dgm:pt modelId="{85A0AC5E-3C58-4CC6-81C6-F786CD3B2D35}" type="pres">
      <dgm:prSet presAssocID="{045A56B4-E81B-4E38-B0DA-81A4E887212F}" presName="root2" presStyleCnt="0"/>
      <dgm:spPr/>
    </dgm:pt>
    <dgm:pt modelId="{576BB80C-775C-4C2D-910C-A34DDF54FB5B}" type="pres">
      <dgm:prSet presAssocID="{045A56B4-E81B-4E38-B0DA-81A4E887212F}" presName="LevelTwoTextNode" presStyleLbl="node3" presStyleIdx="2" presStyleCnt="8">
        <dgm:presLayoutVars>
          <dgm:chPref val="3"/>
        </dgm:presLayoutVars>
      </dgm:prSet>
      <dgm:spPr>
        <a:prstGeom prst="roundRect">
          <a:avLst/>
        </a:prstGeom>
      </dgm:spPr>
      <dgm:t>
        <a:bodyPr/>
        <a:lstStyle/>
        <a:p>
          <a:endParaRPr lang="en-GB"/>
        </a:p>
      </dgm:t>
    </dgm:pt>
    <dgm:pt modelId="{2E2CDB59-A2BF-42EA-A50C-E2F07CB04326}" type="pres">
      <dgm:prSet presAssocID="{045A56B4-E81B-4E38-B0DA-81A4E887212F}" presName="level3hierChild" presStyleCnt="0"/>
      <dgm:spPr/>
    </dgm:pt>
    <dgm:pt modelId="{F2A1F6B6-B7FC-49A0-A425-8C98DA81ACE0}" type="pres">
      <dgm:prSet presAssocID="{07628917-1B3D-4CC3-B86F-C5175AADF09D}" presName="conn2-1" presStyleLbl="parChTrans1D3" presStyleIdx="3" presStyleCnt="8"/>
      <dgm:spPr/>
      <dgm:t>
        <a:bodyPr/>
        <a:lstStyle/>
        <a:p>
          <a:endParaRPr lang="en-GB"/>
        </a:p>
      </dgm:t>
    </dgm:pt>
    <dgm:pt modelId="{2E06F5F7-B402-49A7-9AB2-E215BF516CDB}" type="pres">
      <dgm:prSet presAssocID="{07628917-1B3D-4CC3-B86F-C5175AADF09D}" presName="connTx" presStyleLbl="parChTrans1D3" presStyleIdx="3" presStyleCnt="8"/>
      <dgm:spPr/>
      <dgm:t>
        <a:bodyPr/>
        <a:lstStyle/>
        <a:p>
          <a:endParaRPr lang="en-GB"/>
        </a:p>
      </dgm:t>
    </dgm:pt>
    <dgm:pt modelId="{F37CBECB-6C81-4548-B89F-F23F9D051A9B}" type="pres">
      <dgm:prSet presAssocID="{EA49D0A6-044A-4586-B00B-2EE21E5B5138}" presName="root2" presStyleCnt="0"/>
      <dgm:spPr/>
    </dgm:pt>
    <dgm:pt modelId="{95440F24-3AA8-499B-B7D6-91ECBF47812A}" type="pres">
      <dgm:prSet presAssocID="{EA49D0A6-044A-4586-B00B-2EE21E5B5138}" presName="LevelTwoTextNode" presStyleLbl="node3" presStyleIdx="3" presStyleCnt="8">
        <dgm:presLayoutVars>
          <dgm:chPref val="3"/>
        </dgm:presLayoutVars>
      </dgm:prSet>
      <dgm:spPr>
        <a:prstGeom prst="roundRect">
          <a:avLst/>
        </a:prstGeom>
      </dgm:spPr>
      <dgm:t>
        <a:bodyPr/>
        <a:lstStyle/>
        <a:p>
          <a:endParaRPr lang="en-GB"/>
        </a:p>
      </dgm:t>
    </dgm:pt>
    <dgm:pt modelId="{4AF4746E-AB7E-4E6C-A227-66F74D072090}" type="pres">
      <dgm:prSet presAssocID="{EA49D0A6-044A-4586-B00B-2EE21E5B5138}" presName="level3hierChild" presStyleCnt="0"/>
      <dgm:spPr/>
    </dgm:pt>
    <dgm:pt modelId="{9030041E-1ABA-4FEB-8F18-05465CF8CEDD}" type="pres">
      <dgm:prSet presAssocID="{AD44C19A-9547-4792-8875-853767FB9161}" presName="conn2-1" presStyleLbl="parChTrans1D3" presStyleIdx="4" presStyleCnt="8"/>
      <dgm:spPr/>
      <dgm:t>
        <a:bodyPr/>
        <a:lstStyle/>
        <a:p>
          <a:endParaRPr lang="en-GB"/>
        </a:p>
      </dgm:t>
    </dgm:pt>
    <dgm:pt modelId="{967B7D71-F676-474E-BDBC-3F4F020599E4}" type="pres">
      <dgm:prSet presAssocID="{AD44C19A-9547-4792-8875-853767FB9161}" presName="connTx" presStyleLbl="parChTrans1D3" presStyleIdx="4" presStyleCnt="8"/>
      <dgm:spPr/>
      <dgm:t>
        <a:bodyPr/>
        <a:lstStyle/>
        <a:p>
          <a:endParaRPr lang="en-GB"/>
        </a:p>
      </dgm:t>
    </dgm:pt>
    <dgm:pt modelId="{596948F4-54C6-4230-B89A-6AE12BF8B654}" type="pres">
      <dgm:prSet presAssocID="{EB53EA07-0D23-4D1C-97DC-DA59ECACDC3D}" presName="root2" presStyleCnt="0"/>
      <dgm:spPr/>
    </dgm:pt>
    <dgm:pt modelId="{83D12D3C-5D5F-4B3E-96D8-ACA58243AF26}" type="pres">
      <dgm:prSet presAssocID="{EB53EA07-0D23-4D1C-97DC-DA59ECACDC3D}" presName="LevelTwoTextNode" presStyleLbl="node3" presStyleIdx="4" presStyleCnt="8">
        <dgm:presLayoutVars>
          <dgm:chPref val="3"/>
        </dgm:presLayoutVars>
      </dgm:prSet>
      <dgm:spPr>
        <a:prstGeom prst="roundRect">
          <a:avLst/>
        </a:prstGeom>
      </dgm:spPr>
      <dgm:t>
        <a:bodyPr/>
        <a:lstStyle/>
        <a:p>
          <a:endParaRPr lang="en-GB"/>
        </a:p>
      </dgm:t>
    </dgm:pt>
    <dgm:pt modelId="{CB8B470F-2E1E-46AE-B364-85AE21FD3220}" type="pres">
      <dgm:prSet presAssocID="{EB53EA07-0D23-4D1C-97DC-DA59ECACDC3D}" presName="level3hierChild" presStyleCnt="0"/>
      <dgm:spPr/>
    </dgm:pt>
    <dgm:pt modelId="{0B042CAF-2C41-485B-866C-7CDE78BA3BA6}" type="pres">
      <dgm:prSet presAssocID="{1C981A20-985F-4C16-BD85-CD9D37EFF7CE}" presName="conn2-1" presStyleLbl="parChTrans1D2" presStyleIdx="2" presStyleCnt="4"/>
      <dgm:spPr/>
      <dgm:t>
        <a:bodyPr/>
        <a:lstStyle/>
        <a:p>
          <a:endParaRPr lang="en-GB"/>
        </a:p>
      </dgm:t>
    </dgm:pt>
    <dgm:pt modelId="{BE7B1908-ECAE-4ED5-8DB7-7D59A151A87A}" type="pres">
      <dgm:prSet presAssocID="{1C981A20-985F-4C16-BD85-CD9D37EFF7CE}" presName="connTx" presStyleLbl="parChTrans1D2" presStyleIdx="2" presStyleCnt="4"/>
      <dgm:spPr/>
      <dgm:t>
        <a:bodyPr/>
        <a:lstStyle/>
        <a:p>
          <a:endParaRPr lang="en-GB"/>
        </a:p>
      </dgm:t>
    </dgm:pt>
    <dgm:pt modelId="{2027F84B-A616-4E10-B58F-DB41CD982175}" type="pres">
      <dgm:prSet presAssocID="{414C4CB7-B59E-4CF8-A30A-3C7250AB4FF8}" presName="root2" presStyleCnt="0"/>
      <dgm:spPr/>
    </dgm:pt>
    <dgm:pt modelId="{1110CBB3-4B48-487E-9300-6E98CBB10B27}" type="pres">
      <dgm:prSet presAssocID="{414C4CB7-B59E-4CF8-A30A-3C7250AB4FF8}" presName="LevelTwoTextNode" presStyleLbl="node2" presStyleIdx="2" presStyleCnt="4">
        <dgm:presLayoutVars>
          <dgm:chPref val="3"/>
        </dgm:presLayoutVars>
      </dgm:prSet>
      <dgm:spPr>
        <a:prstGeom prst="roundRect">
          <a:avLst/>
        </a:prstGeom>
      </dgm:spPr>
      <dgm:t>
        <a:bodyPr/>
        <a:lstStyle/>
        <a:p>
          <a:endParaRPr lang="en-GB"/>
        </a:p>
      </dgm:t>
    </dgm:pt>
    <dgm:pt modelId="{2EE7402F-D38D-4F20-A1C9-2C074788D753}" type="pres">
      <dgm:prSet presAssocID="{414C4CB7-B59E-4CF8-A30A-3C7250AB4FF8}" presName="level3hierChild" presStyleCnt="0"/>
      <dgm:spPr/>
    </dgm:pt>
    <dgm:pt modelId="{B8292535-C910-4111-9DD2-6EEB64D9B1E0}" type="pres">
      <dgm:prSet presAssocID="{9CF4CE00-CBC8-4CD3-886E-431EF60ED478}" presName="conn2-1" presStyleLbl="parChTrans1D3" presStyleIdx="5" presStyleCnt="8"/>
      <dgm:spPr/>
      <dgm:t>
        <a:bodyPr/>
        <a:lstStyle/>
        <a:p>
          <a:endParaRPr lang="en-GB"/>
        </a:p>
      </dgm:t>
    </dgm:pt>
    <dgm:pt modelId="{1C61DBD6-1ED3-4FD0-940F-41438FD817DB}" type="pres">
      <dgm:prSet presAssocID="{9CF4CE00-CBC8-4CD3-886E-431EF60ED478}" presName="connTx" presStyleLbl="parChTrans1D3" presStyleIdx="5" presStyleCnt="8"/>
      <dgm:spPr/>
      <dgm:t>
        <a:bodyPr/>
        <a:lstStyle/>
        <a:p>
          <a:endParaRPr lang="en-GB"/>
        </a:p>
      </dgm:t>
    </dgm:pt>
    <dgm:pt modelId="{DE7CE763-3B86-4C08-9FC5-AE2EC0DA55D8}" type="pres">
      <dgm:prSet presAssocID="{FB50B548-87FE-4884-AF31-EE59FD1F15E5}" presName="root2" presStyleCnt="0"/>
      <dgm:spPr/>
    </dgm:pt>
    <dgm:pt modelId="{E79EFC4D-05C3-4A7A-9331-834E6CB1134D}" type="pres">
      <dgm:prSet presAssocID="{FB50B548-87FE-4884-AF31-EE59FD1F15E5}" presName="LevelTwoTextNode" presStyleLbl="node3" presStyleIdx="5" presStyleCnt="8">
        <dgm:presLayoutVars>
          <dgm:chPref val="3"/>
        </dgm:presLayoutVars>
      </dgm:prSet>
      <dgm:spPr>
        <a:prstGeom prst="roundRect">
          <a:avLst/>
        </a:prstGeom>
      </dgm:spPr>
      <dgm:t>
        <a:bodyPr/>
        <a:lstStyle/>
        <a:p>
          <a:endParaRPr lang="en-GB"/>
        </a:p>
      </dgm:t>
    </dgm:pt>
    <dgm:pt modelId="{F73EBC0E-ED37-420A-A823-1B0F96850E9D}" type="pres">
      <dgm:prSet presAssocID="{FB50B548-87FE-4884-AF31-EE59FD1F15E5}" presName="level3hierChild" presStyleCnt="0"/>
      <dgm:spPr/>
    </dgm:pt>
    <dgm:pt modelId="{36A8BEF7-85B9-4C1B-9A05-159BD68DD98E}" type="pres">
      <dgm:prSet presAssocID="{4CD56C2C-6B28-4153-9BC5-5A5543368BF2}" presName="conn2-1" presStyleLbl="parChTrans1D3" presStyleIdx="6" presStyleCnt="8"/>
      <dgm:spPr/>
      <dgm:t>
        <a:bodyPr/>
        <a:lstStyle/>
        <a:p>
          <a:endParaRPr lang="en-GB"/>
        </a:p>
      </dgm:t>
    </dgm:pt>
    <dgm:pt modelId="{406968B7-9D25-4AED-930D-2E4C21C05914}" type="pres">
      <dgm:prSet presAssocID="{4CD56C2C-6B28-4153-9BC5-5A5543368BF2}" presName="connTx" presStyleLbl="parChTrans1D3" presStyleIdx="6" presStyleCnt="8"/>
      <dgm:spPr/>
      <dgm:t>
        <a:bodyPr/>
        <a:lstStyle/>
        <a:p>
          <a:endParaRPr lang="en-GB"/>
        </a:p>
      </dgm:t>
    </dgm:pt>
    <dgm:pt modelId="{4D3116DA-E749-4D9B-B31D-496DB518F69F}" type="pres">
      <dgm:prSet presAssocID="{3234BEDE-AFB5-4F7B-95BE-6D83E3393F24}" presName="root2" presStyleCnt="0"/>
      <dgm:spPr/>
    </dgm:pt>
    <dgm:pt modelId="{DA7D1885-EB0F-416A-987C-800F695E561A}" type="pres">
      <dgm:prSet presAssocID="{3234BEDE-AFB5-4F7B-95BE-6D83E3393F24}" presName="LevelTwoTextNode" presStyleLbl="node3" presStyleIdx="6" presStyleCnt="8">
        <dgm:presLayoutVars>
          <dgm:chPref val="3"/>
        </dgm:presLayoutVars>
      </dgm:prSet>
      <dgm:spPr>
        <a:prstGeom prst="roundRect">
          <a:avLst/>
        </a:prstGeom>
      </dgm:spPr>
      <dgm:t>
        <a:bodyPr/>
        <a:lstStyle/>
        <a:p>
          <a:endParaRPr lang="en-GB"/>
        </a:p>
      </dgm:t>
    </dgm:pt>
    <dgm:pt modelId="{A02394A9-37D0-4183-B9A5-A919E84B053D}" type="pres">
      <dgm:prSet presAssocID="{3234BEDE-AFB5-4F7B-95BE-6D83E3393F24}" presName="level3hierChild" presStyleCnt="0"/>
      <dgm:spPr/>
    </dgm:pt>
    <dgm:pt modelId="{CBF1082B-AB26-4009-94C1-0F6894E64B45}" type="pres">
      <dgm:prSet presAssocID="{4257D7FC-C7B5-409C-A9BB-7C05D3023340}" presName="conn2-1" presStyleLbl="parChTrans1D2" presStyleIdx="3" presStyleCnt="4"/>
      <dgm:spPr/>
      <dgm:t>
        <a:bodyPr/>
        <a:lstStyle/>
        <a:p>
          <a:endParaRPr lang="en-GB"/>
        </a:p>
      </dgm:t>
    </dgm:pt>
    <dgm:pt modelId="{79DC01C0-FC89-43F2-A015-7FFF31394824}" type="pres">
      <dgm:prSet presAssocID="{4257D7FC-C7B5-409C-A9BB-7C05D3023340}" presName="connTx" presStyleLbl="parChTrans1D2" presStyleIdx="3" presStyleCnt="4"/>
      <dgm:spPr/>
      <dgm:t>
        <a:bodyPr/>
        <a:lstStyle/>
        <a:p>
          <a:endParaRPr lang="en-GB"/>
        </a:p>
      </dgm:t>
    </dgm:pt>
    <dgm:pt modelId="{9D2CEA01-2B2A-4670-A440-85FD0B983316}" type="pres">
      <dgm:prSet presAssocID="{E5BBD7E7-E01E-4EC5-A32C-B6BFB4CED235}" presName="root2" presStyleCnt="0"/>
      <dgm:spPr/>
    </dgm:pt>
    <dgm:pt modelId="{D4DAEB71-1AA7-4037-85FF-293DB3909801}" type="pres">
      <dgm:prSet presAssocID="{E5BBD7E7-E01E-4EC5-A32C-B6BFB4CED235}" presName="LevelTwoTextNode" presStyleLbl="node2" presStyleIdx="3" presStyleCnt="4">
        <dgm:presLayoutVars>
          <dgm:chPref val="3"/>
        </dgm:presLayoutVars>
      </dgm:prSet>
      <dgm:spPr>
        <a:prstGeom prst="roundRect">
          <a:avLst/>
        </a:prstGeom>
      </dgm:spPr>
      <dgm:t>
        <a:bodyPr/>
        <a:lstStyle/>
        <a:p>
          <a:endParaRPr lang="en-GB"/>
        </a:p>
      </dgm:t>
    </dgm:pt>
    <dgm:pt modelId="{56CD7DBA-FDD4-4A2D-846C-77C36CA22BA8}" type="pres">
      <dgm:prSet presAssocID="{E5BBD7E7-E01E-4EC5-A32C-B6BFB4CED235}" presName="level3hierChild" presStyleCnt="0"/>
      <dgm:spPr/>
    </dgm:pt>
    <dgm:pt modelId="{C4EF91C1-5DB8-42FE-B70A-4B5E181C7004}" type="pres">
      <dgm:prSet presAssocID="{1EB99F2D-51B1-4AA6-ABAC-3A4CA90326EE}" presName="conn2-1" presStyleLbl="parChTrans1D3" presStyleIdx="7" presStyleCnt="8"/>
      <dgm:spPr/>
      <dgm:t>
        <a:bodyPr/>
        <a:lstStyle/>
        <a:p>
          <a:endParaRPr lang="en-GB"/>
        </a:p>
      </dgm:t>
    </dgm:pt>
    <dgm:pt modelId="{C814AB0E-062B-45BF-B9D0-56894D49D4E3}" type="pres">
      <dgm:prSet presAssocID="{1EB99F2D-51B1-4AA6-ABAC-3A4CA90326EE}" presName="connTx" presStyleLbl="parChTrans1D3" presStyleIdx="7" presStyleCnt="8"/>
      <dgm:spPr/>
      <dgm:t>
        <a:bodyPr/>
        <a:lstStyle/>
        <a:p>
          <a:endParaRPr lang="en-GB"/>
        </a:p>
      </dgm:t>
    </dgm:pt>
    <dgm:pt modelId="{1EB4B0FB-2A37-4043-800E-EDC6360BC92D}" type="pres">
      <dgm:prSet presAssocID="{927D8B51-6D65-4EDC-9EE9-6DECE0B7280C}" presName="root2" presStyleCnt="0"/>
      <dgm:spPr/>
    </dgm:pt>
    <dgm:pt modelId="{E5C5D141-0126-4DEA-82D7-EDFEE817159E}" type="pres">
      <dgm:prSet presAssocID="{927D8B51-6D65-4EDC-9EE9-6DECE0B7280C}" presName="LevelTwoTextNode" presStyleLbl="node3" presStyleIdx="7" presStyleCnt="8">
        <dgm:presLayoutVars>
          <dgm:chPref val="3"/>
        </dgm:presLayoutVars>
      </dgm:prSet>
      <dgm:spPr>
        <a:prstGeom prst="roundRect">
          <a:avLst/>
        </a:prstGeom>
      </dgm:spPr>
      <dgm:t>
        <a:bodyPr/>
        <a:lstStyle/>
        <a:p>
          <a:endParaRPr lang="en-GB"/>
        </a:p>
      </dgm:t>
    </dgm:pt>
    <dgm:pt modelId="{E52ADBC3-EA57-4404-8F8B-2CBEBAF76669}" type="pres">
      <dgm:prSet presAssocID="{927D8B51-6D65-4EDC-9EE9-6DECE0B7280C}" presName="level3hierChild" presStyleCnt="0"/>
      <dgm:spPr/>
    </dgm:pt>
  </dgm:ptLst>
  <dgm:cxnLst>
    <dgm:cxn modelId="{3016433D-3959-4D72-A00D-B593336ADA3D}" type="presOf" srcId="{9CF4CE00-CBC8-4CD3-886E-431EF60ED478}" destId="{1C61DBD6-1ED3-4FD0-940F-41438FD817DB}" srcOrd="1" destOrd="0" presId="urn:microsoft.com/office/officeart/2008/layout/HorizontalMultiLevelHierarchy"/>
    <dgm:cxn modelId="{19A72A83-7177-4B25-9846-1086BFDF6B50}" srcId="{4A3C1F13-BB86-444C-94AF-F2502CFF3A28}" destId="{AE315944-3168-4E0E-A637-AFB91A39AFC1}" srcOrd="0" destOrd="0" parTransId="{F97AA74F-F958-4560-8441-1D5963873098}" sibTransId="{2ADA845C-D6C7-4386-8B11-6B954257106B}"/>
    <dgm:cxn modelId="{71F524F6-F396-43AE-BB2D-D43C9E9547E9}" type="presOf" srcId="{EA49D0A6-044A-4586-B00B-2EE21E5B5138}" destId="{95440F24-3AA8-499B-B7D6-91ECBF47812A}" srcOrd="0" destOrd="0" presId="urn:microsoft.com/office/officeart/2008/layout/HorizontalMultiLevelHierarchy"/>
    <dgm:cxn modelId="{2C86B3F6-7EB4-4110-964E-4C06CAD0763A}" srcId="{4A3C1F13-BB86-444C-94AF-F2502CFF3A28}" destId="{613B9CF7-F2AE-419C-A1FC-A9C2BF02BAD1}" srcOrd="1" destOrd="0" parTransId="{C14A612D-C9B2-44BC-9A3D-01513E60E370}" sibTransId="{B825B709-8E58-4A66-A2C3-1552599E3CA2}"/>
    <dgm:cxn modelId="{5AC30618-1DC7-475B-A399-52FE6DACB86D}" type="presOf" srcId="{1EB99F2D-51B1-4AA6-ABAC-3A4CA90326EE}" destId="{C4EF91C1-5DB8-42FE-B70A-4B5E181C7004}" srcOrd="0" destOrd="0" presId="urn:microsoft.com/office/officeart/2008/layout/HorizontalMultiLevelHierarchy"/>
    <dgm:cxn modelId="{A8D1134D-2F45-4E87-9907-8198F9588A05}" type="presOf" srcId="{AD44C19A-9547-4792-8875-853767FB9161}" destId="{9030041E-1ABA-4FEB-8F18-05465CF8CEDD}" srcOrd="0" destOrd="0" presId="urn:microsoft.com/office/officeart/2008/layout/HorizontalMultiLevelHierarchy"/>
    <dgm:cxn modelId="{5BDBBC01-0566-4A66-84C7-94CBB2E6D46B}" type="presOf" srcId="{7FAC3AD3-2DE6-4419-9DA1-09C3ECD5C00B}" destId="{7AAB4B11-AE3D-4B50-AADC-75DC22DDE25A}" srcOrd="0" destOrd="0" presId="urn:microsoft.com/office/officeart/2008/layout/HorizontalMultiLevelHierarchy"/>
    <dgm:cxn modelId="{2B13A705-79B8-466A-ABCC-FB2D19D32EFB}" srcId="{414C4CB7-B59E-4CF8-A30A-3C7250AB4FF8}" destId="{FB50B548-87FE-4884-AF31-EE59FD1F15E5}" srcOrd="0" destOrd="0" parTransId="{9CF4CE00-CBC8-4CD3-886E-431EF60ED478}" sibTransId="{54F7F818-FF4F-4F11-A158-FB18693F5FB4}"/>
    <dgm:cxn modelId="{044C9FA4-CF91-4332-90F1-728FD4D83006}" type="presOf" srcId="{C14A612D-C9B2-44BC-9A3D-01513E60E370}" destId="{4CA3D8CE-0201-445A-9892-3A65CBF57928}" srcOrd="1" destOrd="0" presId="urn:microsoft.com/office/officeart/2008/layout/HorizontalMultiLevelHierarchy"/>
    <dgm:cxn modelId="{88C00052-8122-48AB-86BE-7F6DBD237AAC}" type="presOf" srcId="{EB53EA07-0D23-4D1C-97DC-DA59ECACDC3D}" destId="{83D12D3C-5D5F-4B3E-96D8-ACA58243AF26}" srcOrd="0" destOrd="0" presId="urn:microsoft.com/office/officeart/2008/layout/HorizontalMultiLevelHierarchy"/>
    <dgm:cxn modelId="{ABBE36CD-8547-4CFB-9580-A0BA31DB94FB}" type="presOf" srcId="{927D8B51-6D65-4EDC-9EE9-6DECE0B7280C}" destId="{E5C5D141-0126-4DEA-82D7-EDFEE817159E}" srcOrd="0" destOrd="0" presId="urn:microsoft.com/office/officeart/2008/layout/HorizontalMultiLevelHierarchy"/>
    <dgm:cxn modelId="{E07FE0C2-7D38-4524-BC02-64FC72A52DB2}" srcId="{613B9CF7-F2AE-419C-A1FC-A9C2BF02BAD1}" destId="{EA49D0A6-044A-4586-B00B-2EE21E5B5138}" srcOrd="1" destOrd="0" parTransId="{07628917-1B3D-4CC3-B86F-C5175AADF09D}" sibTransId="{4B26D911-87BE-431D-9C5B-7B5BC1305578}"/>
    <dgm:cxn modelId="{EA0C1C1F-03E7-4E11-BFCB-6D522E8CEA39}" type="presOf" srcId="{1C981A20-985F-4C16-BD85-CD9D37EFF7CE}" destId="{BE7B1908-ECAE-4ED5-8DB7-7D59A151A87A}" srcOrd="1" destOrd="0" presId="urn:microsoft.com/office/officeart/2008/layout/HorizontalMultiLevelHierarchy"/>
    <dgm:cxn modelId="{348D78F9-66FA-499D-B1C5-34265FAC84A3}" srcId="{E5BBD7E7-E01E-4EC5-A32C-B6BFB4CED235}" destId="{927D8B51-6D65-4EDC-9EE9-6DECE0B7280C}" srcOrd="0" destOrd="0" parTransId="{1EB99F2D-51B1-4AA6-ABAC-3A4CA90326EE}" sibTransId="{619998CF-5C96-4174-A06E-5ED96FF1A219}"/>
    <dgm:cxn modelId="{1A195A1F-8122-4714-87A3-B183057FA96F}" type="presOf" srcId="{1C981A20-985F-4C16-BD85-CD9D37EFF7CE}" destId="{0B042CAF-2C41-485B-866C-7CDE78BA3BA6}" srcOrd="0" destOrd="0" presId="urn:microsoft.com/office/officeart/2008/layout/HorizontalMultiLevelHierarchy"/>
    <dgm:cxn modelId="{479E14EA-9C7A-4B9C-AC2E-A79DCB7F12F0}" type="presOf" srcId="{07628917-1B3D-4CC3-B86F-C5175AADF09D}" destId="{2E06F5F7-B402-49A7-9AB2-E215BF516CDB}" srcOrd="1" destOrd="0" presId="urn:microsoft.com/office/officeart/2008/layout/HorizontalMultiLevelHierarchy"/>
    <dgm:cxn modelId="{3BB8F121-18B4-4F45-B37B-AC4BD9B04BC2}" type="presOf" srcId="{7FAC3AD3-2DE6-4419-9DA1-09C3ECD5C00B}" destId="{AF5FA9E4-ED3A-4E69-8865-98B187313008}" srcOrd="1" destOrd="0" presId="urn:microsoft.com/office/officeart/2008/layout/HorizontalMultiLevelHierarchy"/>
    <dgm:cxn modelId="{543F6121-1922-4AD0-BF04-D77CC3E70934}" type="presOf" srcId="{4CD56C2C-6B28-4153-9BC5-5A5543368BF2}" destId="{406968B7-9D25-4AED-930D-2E4C21C05914}" srcOrd="1" destOrd="0" presId="urn:microsoft.com/office/officeart/2008/layout/HorizontalMultiLevelHierarchy"/>
    <dgm:cxn modelId="{EEB5601C-DD9A-4343-AA9D-B214D1B53B3D}" srcId="{4A3C1F13-BB86-444C-94AF-F2502CFF3A28}" destId="{E5BBD7E7-E01E-4EC5-A32C-B6BFB4CED235}" srcOrd="3" destOrd="0" parTransId="{4257D7FC-C7B5-409C-A9BB-7C05D3023340}" sibTransId="{C39D76CD-1689-40D6-8408-2A3B2F857368}"/>
    <dgm:cxn modelId="{58E55320-F4C9-41AA-BD51-69E2A6DABB68}" type="presOf" srcId="{AE315944-3168-4E0E-A637-AFB91A39AFC1}" destId="{CF5CEE62-B934-4D9E-84CB-152EE3946C13}" srcOrd="0" destOrd="0" presId="urn:microsoft.com/office/officeart/2008/layout/HorizontalMultiLevelHierarchy"/>
    <dgm:cxn modelId="{F910FF52-0F51-4CAA-A9A0-AEEDD7B8BDD4}" type="presOf" srcId="{E5BBD7E7-E01E-4EC5-A32C-B6BFB4CED235}" destId="{D4DAEB71-1AA7-4037-85FF-293DB3909801}" srcOrd="0" destOrd="0" presId="urn:microsoft.com/office/officeart/2008/layout/HorizontalMultiLevelHierarchy"/>
    <dgm:cxn modelId="{C90198A9-916D-45A3-B674-069D750F6C37}" type="presOf" srcId="{5707DE97-D356-453D-8FD8-49099746B0D0}" destId="{97840B70-0E03-4132-82DB-88C558FB9245}" srcOrd="0" destOrd="0" presId="urn:microsoft.com/office/officeart/2008/layout/HorizontalMultiLevelHierarchy"/>
    <dgm:cxn modelId="{A102FDE8-275E-4331-9133-83F3CF97482B}" type="presOf" srcId="{0AC882FD-D75D-4BEE-964D-F43AF44D13E8}" destId="{35DED027-643F-47C2-9971-0E6715391CCD}" srcOrd="0" destOrd="0" presId="urn:microsoft.com/office/officeart/2008/layout/HorizontalMultiLevelHierarchy"/>
    <dgm:cxn modelId="{83D0E9DD-688B-4A6B-97EF-DF5325FF259A}" type="presOf" srcId="{4257D7FC-C7B5-409C-A9BB-7C05D3023340}" destId="{79DC01C0-FC89-43F2-A015-7FFF31394824}" srcOrd="1" destOrd="0" presId="urn:microsoft.com/office/officeart/2008/layout/HorizontalMultiLevelHierarchy"/>
    <dgm:cxn modelId="{0E50EC7C-5A77-48CB-84D4-7EA97F9A85C9}" type="presOf" srcId="{F97AA74F-F958-4560-8441-1D5963873098}" destId="{E0E8751D-25B0-49F6-8BD6-1AE720FE00F2}" srcOrd="0" destOrd="0" presId="urn:microsoft.com/office/officeart/2008/layout/HorizontalMultiLevelHierarchy"/>
    <dgm:cxn modelId="{8AA4E221-A691-446C-B60A-E2E7C4C9A2C4}" type="presOf" srcId="{F97AA74F-F958-4560-8441-1D5963873098}" destId="{F957851E-5FA4-483E-8C7B-166EED602DAB}" srcOrd="1" destOrd="0" presId="urn:microsoft.com/office/officeart/2008/layout/HorizontalMultiLevelHierarchy"/>
    <dgm:cxn modelId="{1E800E33-D0BA-4455-A343-8931A4845B0F}" type="presOf" srcId="{E1643E44-4DCA-4BC7-A01A-B12DDBE7D3CF}" destId="{3181115D-C26E-4D4E-87E2-0E6E59930CE1}" srcOrd="1" destOrd="0" presId="urn:microsoft.com/office/officeart/2008/layout/HorizontalMultiLevelHierarchy"/>
    <dgm:cxn modelId="{49F6BC94-542E-4FC4-AB6C-D2FBF0BE5772}" type="presOf" srcId="{84EAF17B-49DB-443F-898E-06E03ACD2D4E}" destId="{7F206B2F-1739-456D-8CAA-5FDAC3B514FF}" srcOrd="0" destOrd="0" presId="urn:microsoft.com/office/officeart/2008/layout/HorizontalMultiLevelHierarchy"/>
    <dgm:cxn modelId="{DC63CD68-132B-4FD1-A4C6-EEBF35FC02F4}" type="presOf" srcId="{9CF4CE00-CBC8-4CD3-886E-431EF60ED478}" destId="{B8292535-C910-4111-9DD2-6EEB64D9B1E0}" srcOrd="0" destOrd="0" presId="urn:microsoft.com/office/officeart/2008/layout/HorizontalMultiLevelHierarchy"/>
    <dgm:cxn modelId="{DE4EA9BA-1A9A-408B-ADA2-7F2237816F66}" type="presOf" srcId="{4257D7FC-C7B5-409C-A9BB-7C05D3023340}" destId="{CBF1082B-AB26-4009-94C1-0F6894E64B45}" srcOrd="0" destOrd="0" presId="urn:microsoft.com/office/officeart/2008/layout/HorizontalMultiLevelHierarchy"/>
    <dgm:cxn modelId="{D3026BFA-8E59-4614-AB23-560A3BEA2DA7}" type="presOf" srcId="{4A3C1F13-BB86-444C-94AF-F2502CFF3A28}" destId="{31701DDF-4BA4-40CD-93CE-A42E291FC80F}" srcOrd="0" destOrd="0" presId="urn:microsoft.com/office/officeart/2008/layout/HorizontalMultiLevelHierarchy"/>
    <dgm:cxn modelId="{88B5B3EA-B5B9-4D64-AF9E-1F52EF5207ED}" type="presOf" srcId="{0AC882FD-D75D-4BEE-964D-F43AF44D13E8}" destId="{816776FD-76B4-467D-9E97-CB19CCCAEDDB}" srcOrd="1" destOrd="0" presId="urn:microsoft.com/office/officeart/2008/layout/HorizontalMultiLevelHierarchy"/>
    <dgm:cxn modelId="{FA14FF31-60DD-4DF4-BBE2-5AC3A9C93F00}" type="presOf" srcId="{C14A612D-C9B2-44BC-9A3D-01513E60E370}" destId="{5B56B3CE-BB89-41AB-A135-F2DE8DD8BF26}" srcOrd="0" destOrd="0" presId="urn:microsoft.com/office/officeart/2008/layout/HorizontalMultiLevelHierarchy"/>
    <dgm:cxn modelId="{8C7ED059-206F-446F-9A95-D44701FE7BEE}" type="presOf" srcId="{045A56B4-E81B-4E38-B0DA-81A4E887212F}" destId="{576BB80C-775C-4C2D-910C-A34DDF54FB5B}" srcOrd="0" destOrd="0" presId="urn:microsoft.com/office/officeart/2008/layout/HorizontalMultiLevelHierarchy"/>
    <dgm:cxn modelId="{15D185B4-3EF3-4383-954E-F3EDEBAB1AF7}" type="presOf" srcId="{FB50B548-87FE-4884-AF31-EE59FD1F15E5}" destId="{E79EFC4D-05C3-4A7A-9331-834E6CB1134D}" srcOrd="0" destOrd="0" presId="urn:microsoft.com/office/officeart/2008/layout/HorizontalMultiLevelHierarchy"/>
    <dgm:cxn modelId="{11598B20-FED3-44CA-BBF4-937D0A54DD08}" srcId="{AE315944-3168-4E0E-A637-AFB91A39AFC1}" destId="{966D9D59-3225-4998-8AB8-03DDB048ECC1}" srcOrd="0" destOrd="0" parTransId="{E1643E44-4DCA-4BC7-A01A-B12DDBE7D3CF}" sibTransId="{EC48D8E8-79A7-4AE6-A8DA-AC3DC095048A}"/>
    <dgm:cxn modelId="{5F9CCBCC-18B7-4B64-95F6-0B87E4755BA9}" type="presOf" srcId="{3234BEDE-AFB5-4F7B-95BE-6D83E3393F24}" destId="{DA7D1885-EB0F-416A-987C-800F695E561A}" srcOrd="0" destOrd="0" presId="urn:microsoft.com/office/officeart/2008/layout/HorizontalMultiLevelHierarchy"/>
    <dgm:cxn modelId="{8AF59EFD-48E3-4BC0-8835-8B5EE5A70EC9}" type="presOf" srcId="{AD44C19A-9547-4792-8875-853767FB9161}" destId="{967B7D71-F676-474E-BDBC-3F4F020599E4}" srcOrd="1" destOrd="0" presId="urn:microsoft.com/office/officeart/2008/layout/HorizontalMultiLevelHierarchy"/>
    <dgm:cxn modelId="{083FC318-1116-49FD-BB53-B2C4ECEE7E5E}" type="presOf" srcId="{966D9D59-3225-4998-8AB8-03DDB048ECC1}" destId="{698C40A9-F66D-45B9-83BD-8C24309EC503}" srcOrd="0" destOrd="0" presId="urn:microsoft.com/office/officeart/2008/layout/HorizontalMultiLevelHierarchy"/>
    <dgm:cxn modelId="{429D767A-DCBD-4989-870C-938CD9DBF8E8}" srcId="{613B9CF7-F2AE-419C-A1FC-A9C2BF02BAD1}" destId="{EB53EA07-0D23-4D1C-97DC-DA59ECACDC3D}" srcOrd="2" destOrd="0" parTransId="{AD44C19A-9547-4792-8875-853767FB9161}" sibTransId="{92BF8E3C-6251-4B63-8CDB-A6FA800AFCFA}"/>
    <dgm:cxn modelId="{56DD8737-8452-43FD-85B1-14188921753B}" srcId="{84EAF17B-49DB-443F-898E-06E03ACD2D4E}" destId="{4A3C1F13-BB86-444C-94AF-F2502CFF3A28}" srcOrd="0" destOrd="0" parTransId="{BF16AAE7-FE97-46BA-91BE-03267A86A94E}" sibTransId="{F5AA0923-67BF-4EC0-8C22-AE712B46EE0C}"/>
    <dgm:cxn modelId="{F702E88B-00FA-450C-8CFF-251830AE2DB5}" srcId="{AE315944-3168-4E0E-A637-AFB91A39AFC1}" destId="{5707DE97-D356-453D-8FD8-49099746B0D0}" srcOrd="1" destOrd="0" parTransId="{7FAC3AD3-2DE6-4419-9DA1-09C3ECD5C00B}" sibTransId="{54EBB949-090B-4E30-9D54-74627D55BC48}"/>
    <dgm:cxn modelId="{22EECD7A-D010-4B22-AE22-D62148D936F8}" srcId="{613B9CF7-F2AE-419C-A1FC-A9C2BF02BAD1}" destId="{045A56B4-E81B-4E38-B0DA-81A4E887212F}" srcOrd="0" destOrd="0" parTransId="{0AC882FD-D75D-4BEE-964D-F43AF44D13E8}" sibTransId="{EC6A72B5-2B4A-45D1-9596-8D15D9329815}"/>
    <dgm:cxn modelId="{286D9932-E6FA-4F64-BC5A-01344A9D768D}" type="presOf" srcId="{E1643E44-4DCA-4BC7-A01A-B12DDBE7D3CF}" destId="{3629C91A-C1EE-43F1-957A-41114723552D}" srcOrd="0" destOrd="0" presId="urn:microsoft.com/office/officeart/2008/layout/HorizontalMultiLevelHierarchy"/>
    <dgm:cxn modelId="{C118DDD4-E0BA-4BB9-A5E6-9E376C7C9861}" type="presOf" srcId="{4CD56C2C-6B28-4153-9BC5-5A5543368BF2}" destId="{36A8BEF7-85B9-4C1B-9A05-159BD68DD98E}" srcOrd="0" destOrd="0" presId="urn:microsoft.com/office/officeart/2008/layout/HorizontalMultiLevelHierarchy"/>
    <dgm:cxn modelId="{4F484210-91D3-4463-9C42-4271645F2F39}" srcId="{414C4CB7-B59E-4CF8-A30A-3C7250AB4FF8}" destId="{3234BEDE-AFB5-4F7B-95BE-6D83E3393F24}" srcOrd="1" destOrd="0" parTransId="{4CD56C2C-6B28-4153-9BC5-5A5543368BF2}" sibTransId="{D7CAA5E6-3404-4C47-A9C5-2222F7E616FE}"/>
    <dgm:cxn modelId="{58F27204-B8FE-49D1-9E42-73074021655D}" srcId="{4A3C1F13-BB86-444C-94AF-F2502CFF3A28}" destId="{414C4CB7-B59E-4CF8-A30A-3C7250AB4FF8}" srcOrd="2" destOrd="0" parTransId="{1C981A20-985F-4C16-BD85-CD9D37EFF7CE}" sibTransId="{8FC97AC2-50D3-4A71-8069-6D3EADF816FE}"/>
    <dgm:cxn modelId="{42850B6C-CE8B-4F0D-85C0-2F972C72F6B0}" type="presOf" srcId="{613B9CF7-F2AE-419C-A1FC-A9C2BF02BAD1}" destId="{C95986DA-6B69-43E6-8BED-646E4A63B317}" srcOrd="0" destOrd="0" presId="urn:microsoft.com/office/officeart/2008/layout/HorizontalMultiLevelHierarchy"/>
    <dgm:cxn modelId="{58E665BE-1F39-4314-8C2E-294346A8132F}" type="presOf" srcId="{1EB99F2D-51B1-4AA6-ABAC-3A4CA90326EE}" destId="{C814AB0E-062B-45BF-B9D0-56894D49D4E3}" srcOrd="1" destOrd="0" presId="urn:microsoft.com/office/officeart/2008/layout/HorizontalMultiLevelHierarchy"/>
    <dgm:cxn modelId="{ECBC4C3A-1445-40F2-951D-060B3382F3F2}" type="presOf" srcId="{07628917-1B3D-4CC3-B86F-C5175AADF09D}" destId="{F2A1F6B6-B7FC-49A0-A425-8C98DA81ACE0}" srcOrd="0" destOrd="0" presId="urn:microsoft.com/office/officeart/2008/layout/HorizontalMultiLevelHierarchy"/>
    <dgm:cxn modelId="{EA76D0CD-7EB2-4F10-BB53-74B5EFCB15FF}" type="presOf" srcId="{414C4CB7-B59E-4CF8-A30A-3C7250AB4FF8}" destId="{1110CBB3-4B48-487E-9300-6E98CBB10B27}" srcOrd="0" destOrd="0" presId="urn:microsoft.com/office/officeart/2008/layout/HorizontalMultiLevelHierarchy"/>
    <dgm:cxn modelId="{9BD593CC-E6BF-4E60-8EDA-7A5A8CFAC6C0}" type="presParOf" srcId="{7F206B2F-1739-456D-8CAA-5FDAC3B514FF}" destId="{EE93EECA-32A5-4AFC-BB8B-C14E5EDCEF2E}" srcOrd="0" destOrd="0" presId="urn:microsoft.com/office/officeart/2008/layout/HorizontalMultiLevelHierarchy"/>
    <dgm:cxn modelId="{D4204796-3291-4379-AF72-21B962D35A1B}" type="presParOf" srcId="{EE93EECA-32A5-4AFC-BB8B-C14E5EDCEF2E}" destId="{31701DDF-4BA4-40CD-93CE-A42E291FC80F}" srcOrd="0" destOrd="0" presId="urn:microsoft.com/office/officeart/2008/layout/HorizontalMultiLevelHierarchy"/>
    <dgm:cxn modelId="{2C9166CA-4A7D-4CA5-842C-B4EE594DEE3D}" type="presParOf" srcId="{EE93EECA-32A5-4AFC-BB8B-C14E5EDCEF2E}" destId="{E5362D07-4858-4A2C-A46A-314E33AF06E1}" srcOrd="1" destOrd="0" presId="urn:microsoft.com/office/officeart/2008/layout/HorizontalMultiLevelHierarchy"/>
    <dgm:cxn modelId="{911C62B6-978F-4A7C-AA69-464E2914DE17}" type="presParOf" srcId="{E5362D07-4858-4A2C-A46A-314E33AF06E1}" destId="{E0E8751D-25B0-49F6-8BD6-1AE720FE00F2}" srcOrd="0" destOrd="0" presId="urn:microsoft.com/office/officeart/2008/layout/HorizontalMultiLevelHierarchy"/>
    <dgm:cxn modelId="{E3BA4D36-0744-4845-8358-F946BE565FF1}" type="presParOf" srcId="{E0E8751D-25B0-49F6-8BD6-1AE720FE00F2}" destId="{F957851E-5FA4-483E-8C7B-166EED602DAB}" srcOrd="0" destOrd="0" presId="urn:microsoft.com/office/officeart/2008/layout/HorizontalMultiLevelHierarchy"/>
    <dgm:cxn modelId="{FC530ED0-7E2D-444A-8C06-5F4329082965}" type="presParOf" srcId="{E5362D07-4858-4A2C-A46A-314E33AF06E1}" destId="{429AFCD0-3988-422C-849C-35254D695D8B}" srcOrd="1" destOrd="0" presId="urn:microsoft.com/office/officeart/2008/layout/HorizontalMultiLevelHierarchy"/>
    <dgm:cxn modelId="{0786852C-1238-4EEB-896E-102584E18FBE}" type="presParOf" srcId="{429AFCD0-3988-422C-849C-35254D695D8B}" destId="{CF5CEE62-B934-4D9E-84CB-152EE3946C13}" srcOrd="0" destOrd="0" presId="urn:microsoft.com/office/officeart/2008/layout/HorizontalMultiLevelHierarchy"/>
    <dgm:cxn modelId="{3B01D013-812F-4D29-847E-CADECD034DBC}" type="presParOf" srcId="{429AFCD0-3988-422C-849C-35254D695D8B}" destId="{78ED5003-871A-42F7-84F0-2DF81CADD93B}" srcOrd="1" destOrd="0" presId="urn:microsoft.com/office/officeart/2008/layout/HorizontalMultiLevelHierarchy"/>
    <dgm:cxn modelId="{3727FBCC-B9F3-4E2B-834E-C185089CA355}" type="presParOf" srcId="{78ED5003-871A-42F7-84F0-2DF81CADD93B}" destId="{3629C91A-C1EE-43F1-957A-41114723552D}" srcOrd="0" destOrd="0" presId="urn:microsoft.com/office/officeart/2008/layout/HorizontalMultiLevelHierarchy"/>
    <dgm:cxn modelId="{A1E9316E-AB44-46A6-8813-35F105D75DA4}" type="presParOf" srcId="{3629C91A-C1EE-43F1-957A-41114723552D}" destId="{3181115D-C26E-4D4E-87E2-0E6E59930CE1}" srcOrd="0" destOrd="0" presId="urn:microsoft.com/office/officeart/2008/layout/HorizontalMultiLevelHierarchy"/>
    <dgm:cxn modelId="{F43110D6-9B79-4177-976F-85A477F5D6C4}" type="presParOf" srcId="{78ED5003-871A-42F7-84F0-2DF81CADD93B}" destId="{AAC576AC-89D2-457F-9263-1EB99907A1DE}" srcOrd="1" destOrd="0" presId="urn:microsoft.com/office/officeart/2008/layout/HorizontalMultiLevelHierarchy"/>
    <dgm:cxn modelId="{BF79FC0D-547F-4383-80D6-CF5609535618}" type="presParOf" srcId="{AAC576AC-89D2-457F-9263-1EB99907A1DE}" destId="{698C40A9-F66D-45B9-83BD-8C24309EC503}" srcOrd="0" destOrd="0" presId="urn:microsoft.com/office/officeart/2008/layout/HorizontalMultiLevelHierarchy"/>
    <dgm:cxn modelId="{71F0166C-0F75-41E4-B7BB-CE492D9950E6}" type="presParOf" srcId="{AAC576AC-89D2-457F-9263-1EB99907A1DE}" destId="{5A75B399-6072-4CDC-A536-A165C0E0ACB9}" srcOrd="1" destOrd="0" presId="urn:microsoft.com/office/officeart/2008/layout/HorizontalMultiLevelHierarchy"/>
    <dgm:cxn modelId="{D5FDA562-AF09-456B-8530-03D020064121}" type="presParOf" srcId="{78ED5003-871A-42F7-84F0-2DF81CADD93B}" destId="{7AAB4B11-AE3D-4B50-AADC-75DC22DDE25A}" srcOrd="2" destOrd="0" presId="urn:microsoft.com/office/officeart/2008/layout/HorizontalMultiLevelHierarchy"/>
    <dgm:cxn modelId="{5ED8D622-5A13-4A59-BF3A-49D7A0509A4E}" type="presParOf" srcId="{7AAB4B11-AE3D-4B50-AADC-75DC22DDE25A}" destId="{AF5FA9E4-ED3A-4E69-8865-98B187313008}" srcOrd="0" destOrd="0" presId="urn:microsoft.com/office/officeart/2008/layout/HorizontalMultiLevelHierarchy"/>
    <dgm:cxn modelId="{3345F612-AFCD-40D4-B1BA-93AB19B24B79}" type="presParOf" srcId="{78ED5003-871A-42F7-84F0-2DF81CADD93B}" destId="{0DC21E62-A87A-4018-9A52-F45B24A5E853}" srcOrd="3" destOrd="0" presId="urn:microsoft.com/office/officeart/2008/layout/HorizontalMultiLevelHierarchy"/>
    <dgm:cxn modelId="{D9631904-29FC-4D60-A3C4-3261C6281634}" type="presParOf" srcId="{0DC21E62-A87A-4018-9A52-F45B24A5E853}" destId="{97840B70-0E03-4132-82DB-88C558FB9245}" srcOrd="0" destOrd="0" presId="urn:microsoft.com/office/officeart/2008/layout/HorizontalMultiLevelHierarchy"/>
    <dgm:cxn modelId="{36BA77A6-1D64-497E-85C5-1D56805A0FC1}" type="presParOf" srcId="{0DC21E62-A87A-4018-9A52-F45B24A5E853}" destId="{39CF140A-278F-468E-A63C-39124E475846}" srcOrd="1" destOrd="0" presId="urn:microsoft.com/office/officeart/2008/layout/HorizontalMultiLevelHierarchy"/>
    <dgm:cxn modelId="{E16FB63C-5132-4C1A-AC58-ABB5B560F281}" type="presParOf" srcId="{E5362D07-4858-4A2C-A46A-314E33AF06E1}" destId="{5B56B3CE-BB89-41AB-A135-F2DE8DD8BF26}" srcOrd="2" destOrd="0" presId="urn:microsoft.com/office/officeart/2008/layout/HorizontalMultiLevelHierarchy"/>
    <dgm:cxn modelId="{4A258190-61A5-44D9-A55C-BB4568456A07}" type="presParOf" srcId="{5B56B3CE-BB89-41AB-A135-F2DE8DD8BF26}" destId="{4CA3D8CE-0201-445A-9892-3A65CBF57928}" srcOrd="0" destOrd="0" presId="urn:microsoft.com/office/officeart/2008/layout/HorizontalMultiLevelHierarchy"/>
    <dgm:cxn modelId="{DA3F03D5-FE88-41CC-B0C5-4A8E68117D51}" type="presParOf" srcId="{E5362D07-4858-4A2C-A46A-314E33AF06E1}" destId="{E4273442-129B-4B98-A772-86E0A6A4AD43}" srcOrd="3" destOrd="0" presId="urn:microsoft.com/office/officeart/2008/layout/HorizontalMultiLevelHierarchy"/>
    <dgm:cxn modelId="{4420780C-7D5C-4451-9499-862F10D49896}" type="presParOf" srcId="{E4273442-129B-4B98-A772-86E0A6A4AD43}" destId="{C95986DA-6B69-43E6-8BED-646E4A63B317}" srcOrd="0" destOrd="0" presId="urn:microsoft.com/office/officeart/2008/layout/HorizontalMultiLevelHierarchy"/>
    <dgm:cxn modelId="{3C5CB58D-6EC6-40A0-924B-B975AA3E58EE}" type="presParOf" srcId="{E4273442-129B-4B98-A772-86E0A6A4AD43}" destId="{0959D2B6-3B53-4D55-A0E5-7DCB40EE8022}" srcOrd="1" destOrd="0" presId="urn:microsoft.com/office/officeart/2008/layout/HorizontalMultiLevelHierarchy"/>
    <dgm:cxn modelId="{456073B0-98E8-4DDE-B41D-2962E990A6BF}" type="presParOf" srcId="{0959D2B6-3B53-4D55-A0E5-7DCB40EE8022}" destId="{35DED027-643F-47C2-9971-0E6715391CCD}" srcOrd="0" destOrd="0" presId="urn:microsoft.com/office/officeart/2008/layout/HorizontalMultiLevelHierarchy"/>
    <dgm:cxn modelId="{D0FB26DD-D708-4554-BEC8-962C885ED429}" type="presParOf" srcId="{35DED027-643F-47C2-9971-0E6715391CCD}" destId="{816776FD-76B4-467D-9E97-CB19CCCAEDDB}" srcOrd="0" destOrd="0" presId="urn:microsoft.com/office/officeart/2008/layout/HorizontalMultiLevelHierarchy"/>
    <dgm:cxn modelId="{BFDA2A09-D5AE-4D8E-8B4C-CBA0DF6BA101}" type="presParOf" srcId="{0959D2B6-3B53-4D55-A0E5-7DCB40EE8022}" destId="{85A0AC5E-3C58-4CC6-81C6-F786CD3B2D35}" srcOrd="1" destOrd="0" presId="urn:microsoft.com/office/officeart/2008/layout/HorizontalMultiLevelHierarchy"/>
    <dgm:cxn modelId="{8A2ADF1D-220A-4141-9CA9-15288E925A61}" type="presParOf" srcId="{85A0AC5E-3C58-4CC6-81C6-F786CD3B2D35}" destId="{576BB80C-775C-4C2D-910C-A34DDF54FB5B}" srcOrd="0" destOrd="0" presId="urn:microsoft.com/office/officeart/2008/layout/HorizontalMultiLevelHierarchy"/>
    <dgm:cxn modelId="{514828E0-EC82-407A-86A3-645210B1527A}" type="presParOf" srcId="{85A0AC5E-3C58-4CC6-81C6-F786CD3B2D35}" destId="{2E2CDB59-A2BF-42EA-A50C-E2F07CB04326}" srcOrd="1" destOrd="0" presId="urn:microsoft.com/office/officeart/2008/layout/HorizontalMultiLevelHierarchy"/>
    <dgm:cxn modelId="{0F806ABE-51AA-4562-B65E-C33A27D29BDD}" type="presParOf" srcId="{0959D2B6-3B53-4D55-A0E5-7DCB40EE8022}" destId="{F2A1F6B6-B7FC-49A0-A425-8C98DA81ACE0}" srcOrd="2" destOrd="0" presId="urn:microsoft.com/office/officeart/2008/layout/HorizontalMultiLevelHierarchy"/>
    <dgm:cxn modelId="{525F9363-FA54-40A1-AA15-A12EC8942D6F}" type="presParOf" srcId="{F2A1F6B6-B7FC-49A0-A425-8C98DA81ACE0}" destId="{2E06F5F7-B402-49A7-9AB2-E215BF516CDB}" srcOrd="0" destOrd="0" presId="urn:microsoft.com/office/officeart/2008/layout/HorizontalMultiLevelHierarchy"/>
    <dgm:cxn modelId="{0E91432C-6F45-4138-B1AC-80946F301166}" type="presParOf" srcId="{0959D2B6-3B53-4D55-A0E5-7DCB40EE8022}" destId="{F37CBECB-6C81-4548-B89F-F23F9D051A9B}" srcOrd="3" destOrd="0" presId="urn:microsoft.com/office/officeart/2008/layout/HorizontalMultiLevelHierarchy"/>
    <dgm:cxn modelId="{E3638A23-1BAC-4198-B106-64E30BCFB8C7}" type="presParOf" srcId="{F37CBECB-6C81-4548-B89F-F23F9D051A9B}" destId="{95440F24-3AA8-499B-B7D6-91ECBF47812A}" srcOrd="0" destOrd="0" presId="urn:microsoft.com/office/officeart/2008/layout/HorizontalMultiLevelHierarchy"/>
    <dgm:cxn modelId="{B86CBB4B-7CA8-459D-850E-FB314AD73DDF}" type="presParOf" srcId="{F37CBECB-6C81-4548-B89F-F23F9D051A9B}" destId="{4AF4746E-AB7E-4E6C-A227-66F74D072090}" srcOrd="1" destOrd="0" presId="urn:microsoft.com/office/officeart/2008/layout/HorizontalMultiLevelHierarchy"/>
    <dgm:cxn modelId="{069F6F86-2E64-4703-BBBC-E9DEE8DF1B93}" type="presParOf" srcId="{0959D2B6-3B53-4D55-A0E5-7DCB40EE8022}" destId="{9030041E-1ABA-4FEB-8F18-05465CF8CEDD}" srcOrd="4" destOrd="0" presId="urn:microsoft.com/office/officeart/2008/layout/HorizontalMultiLevelHierarchy"/>
    <dgm:cxn modelId="{E7346A13-6637-4361-9317-D1A005774726}" type="presParOf" srcId="{9030041E-1ABA-4FEB-8F18-05465CF8CEDD}" destId="{967B7D71-F676-474E-BDBC-3F4F020599E4}" srcOrd="0" destOrd="0" presId="urn:microsoft.com/office/officeart/2008/layout/HorizontalMultiLevelHierarchy"/>
    <dgm:cxn modelId="{9205E482-8CB3-46D3-A45D-3191EF92B30F}" type="presParOf" srcId="{0959D2B6-3B53-4D55-A0E5-7DCB40EE8022}" destId="{596948F4-54C6-4230-B89A-6AE12BF8B654}" srcOrd="5" destOrd="0" presId="urn:microsoft.com/office/officeart/2008/layout/HorizontalMultiLevelHierarchy"/>
    <dgm:cxn modelId="{F16F50B5-DAEE-41EB-8F06-3A47AA6327AF}" type="presParOf" srcId="{596948F4-54C6-4230-B89A-6AE12BF8B654}" destId="{83D12D3C-5D5F-4B3E-96D8-ACA58243AF26}" srcOrd="0" destOrd="0" presId="urn:microsoft.com/office/officeart/2008/layout/HorizontalMultiLevelHierarchy"/>
    <dgm:cxn modelId="{A35D9064-3F6D-47C2-8086-88CD4475F978}" type="presParOf" srcId="{596948F4-54C6-4230-B89A-6AE12BF8B654}" destId="{CB8B470F-2E1E-46AE-B364-85AE21FD3220}" srcOrd="1" destOrd="0" presId="urn:microsoft.com/office/officeart/2008/layout/HorizontalMultiLevelHierarchy"/>
    <dgm:cxn modelId="{A7AB7CF7-D8F4-4611-8263-EBC9781DBC9A}" type="presParOf" srcId="{E5362D07-4858-4A2C-A46A-314E33AF06E1}" destId="{0B042CAF-2C41-485B-866C-7CDE78BA3BA6}" srcOrd="4" destOrd="0" presId="urn:microsoft.com/office/officeart/2008/layout/HorizontalMultiLevelHierarchy"/>
    <dgm:cxn modelId="{94A2C172-6B71-4A85-920A-8F971D8CFF25}" type="presParOf" srcId="{0B042CAF-2C41-485B-866C-7CDE78BA3BA6}" destId="{BE7B1908-ECAE-4ED5-8DB7-7D59A151A87A}" srcOrd="0" destOrd="0" presId="urn:microsoft.com/office/officeart/2008/layout/HorizontalMultiLevelHierarchy"/>
    <dgm:cxn modelId="{EF6BC99C-525E-4E70-8AFB-DDAFD3D15D4C}" type="presParOf" srcId="{E5362D07-4858-4A2C-A46A-314E33AF06E1}" destId="{2027F84B-A616-4E10-B58F-DB41CD982175}" srcOrd="5" destOrd="0" presId="urn:microsoft.com/office/officeart/2008/layout/HorizontalMultiLevelHierarchy"/>
    <dgm:cxn modelId="{C31F92BC-EE78-467E-9330-C8537409D33E}" type="presParOf" srcId="{2027F84B-A616-4E10-B58F-DB41CD982175}" destId="{1110CBB3-4B48-487E-9300-6E98CBB10B27}" srcOrd="0" destOrd="0" presId="urn:microsoft.com/office/officeart/2008/layout/HorizontalMultiLevelHierarchy"/>
    <dgm:cxn modelId="{155DA7E4-E0B6-4624-8A7B-61EDB1880A0F}" type="presParOf" srcId="{2027F84B-A616-4E10-B58F-DB41CD982175}" destId="{2EE7402F-D38D-4F20-A1C9-2C074788D753}" srcOrd="1" destOrd="0" presId="urn:microsoft.com/office/officeart/2008/layout/HorizontalMultiLevelHierarchy"/>
    <dgm:cxn modelId="{D1631FC3-2F44-4532-B206-031D28F10453}" type="presParOf" srcId="{2EE7402F-D38D-4F20-A1C9-2C074788D753}" destId="{B8292535-C910-4111-9DD2-6EEB64D9B1E0}" srcOrd="0" destOrd="0" presId="urn:microsoft.com/office/officeart/2008/layout/HorizontalMultiLevelHierarchy"/>
    <dgm:cxn modelId="{1E12D927-A240-45A5-9133-C7ADBAAD189D}" type="presParOf" srcId="{B8292535-C910-4111-9DD2-6EEB64D9B1E0}" destId="{1C61DBD6-1ED3-4FD0-940F-41438FD817DB}" srcOrd="0" destOrd="0" presId="urn:microsoft.com/office/officeart/2008/layout/HorizontalMultiLevelHierarchy"/>
    <dgm:cxn modelId="{FBF1F601-5EC1-49B3-9545-903066054343}" type="presParOf" srcId="{2EE7402F-D38D-4F20-A1C9-2C074788D753}" destId="{DE7CE763-3B86-4C08-9FC5-AE2EC0DA55D8}" srcOrd="1" destOrd="0" presId="urn:microsoft.com/office/officeart/2008/layout/HorizontalMultiLevelHierarchy"/>
    <dgm:cxn modelId="{5B9EDACE-06E9-4323-8D12-0B635712473C}" type="presParOf" srcId="{DE7CE763-3B86-4C08-9FC5-AE2EC0DA55D8}" destId="{E79EFC4D-05C3-4A7A-9331-834E6CB1134D}" srcOrd="0" destOrd="0" presId="urn:microsoft.com/office/officeart/2008/layout/HorizontalMultiLevelHierarchy"/>
    <dgm:cxn modelId="{BC9B2CE2-352A-4863-B15B-18ED6857F8AF}" type="presParOf" srcId="{DE7CE763-3B86-4C08-9FC5-AE2EC0DA55D8}" destId="{F73EBC0E-ED37-420A-A823-1B0F96850E9D}" srcOrd="1" destOrd="0" presId="urn:microsoft.com/office/officeart/2008/layout/HorizontalMultiLevelHierarchy"/>
    <dgm:cxn modelId="{F706C4EB-D5D5-4318-A537-579C0147CF5B}" type="presParOf" srcId="{2EE7402F-D38D-4F20-A1C9-2C074788D753}" destId="{36A8BEF7-85B9-4C1B-9A05-159BD68DD98E}" srcOrd="2" destOrd="0" presId="urn:microsoft.com/office/officeart/2008/layout/HorizontalMultiLevelHierarchy"/>
    <dgm:cxn modelId="{249525AD-4A28-40F1-A1B6-920D6C5876D4}" type="presParOf" srcId="{36A8BEF7-85B9-4C1B-9A05-159BD68DD98E}" destId="{406968B7-9D25-4AED-930D-2E4C21C05914}" srcOrd="0" destOrd="0" presId="urn:microsoft.com/office/officeart/2008/layout/HorizontalMultiLevelHierarchy"/>
    <dgm:cxn modelId="{8B60FA4B-88BC-41C1-9A34-1AEA04BE1DC9}" type="presParOf" srcId="{2EE7402F-D38D-4F20-A1C9-2C074788D753}" destId="{4D3116DA-E749-4D9B-B31D-496DB518F69F}" srcOrd="3" destOrd="0" presId="urn:microsoft.com/office/officeart/2008/layout/HorizontalMultiLevelHierarchy"/>
    <dgm:cxn modelId="{CBB80012-D3AA-4D1C-9317-6BDE2B1630BC}" type="presParOf" srcId="{4D3116DA-E749-4D9B-B31D-496DB518F69F}" destId="{DA7D1885-EB0F-416A-987C-800F695E561A}" srcOrd="0" destOrd="0" presId="urn:microsoft.com/office/officeart/2008/layout/HorizontalMultiLevelHierarchy"/>
    <dgm:cxn modelId="{B1917715-CC47-4404-84E7-394A5407DC21}" type="presParOf" srcId="{4D3116DA-E749-4D9B-B31D-496DB518F69F}" destId="{A02394A9-37D0-4183-B9A5-A919E84B053D}" srcOrd="1" destOrd="0" presId="urn:microsoft.com/office/officeart/2008/layout/HorizontalMultiLevelHierarchy"/>
    <dgm:cxn modelId="{223054D6-6CD2-4A81-893E-E287901A39B7}" type="presParOf" srcId="{E5362D07-4858-4A2C-A46A-314E33AF06E1}" destId="{CBF1082B-AB26-4009-94C1-0F6894E64B45}" srcOrd="6" destOrd="0" presId="urn:microsoft.com/office/officeart/2008/layout/HorizontalMultiLevelHierarchy"/>
    <dgm:cxn modelId="{F8790B2E-D31E-467B-AFA3-80A3F4943D66}" type="presParOf" srcId="{CBF1082B-AB26-4009-94C1-0F6894E64B45}" destId="{79DC01C0-FC89-43F2-A015-7FFF31394824}" srcOrd="0" destOrd="0" presId="urn:microsoft.com/office/officeart/2008/layout/HorizontalMultiLevelHierarchy"/>
    <dgm:cxn modelId="{405820B6-33A7-4469-A29E-2B26C13C6E47}" type="presParOf" srcId="{E5362D07-4858-4A2C-A46A-314E33AF06E1}" destId="{9D2CEA01-2B2A-4670-A440-85FD0B983316}" srcOrd="7" destOrd="0" presId="urn:microsoft.com/office/officeart/2008/layout/HorizontalMultiLevelHierarchy"/>
    <dgm:cxn modelId="{783006E0-CF4E-43D8-8CEC-22755153A1CA}" type="presParOf" srcId="{9D2CEA01-2B2A-4670-A440-85FD0B983316}" destId="{D4DAEB71-1AA7-4037-85FF-293DB3909801}" srcOrd="0" destOrd="0" presId="urn:microsoft.com/office/officeart/2008/layout/HorizontalMultiLevelHierarchy"/>
    <dgm:cxn modelId="{2BE6D212-EDE4-47D7-9DF8-962B1A8A4C10}" type="presParOf" srcId="{9D2CEA01-2B2A-4670-A440-85FD0B983316}" destId="{56CD7DBA-FDD4-4A2D-846C-77C36CA22BA8}" srcOrd="1" destOrd="0" presId="urn:microsoft.com/office/officeart/2008/layout/HorizontalMultiLevelHierarchy"/>
    <dgm:cxn modelId="{38C1B6BD-D4E6-41DB-9576-EC7E1D7970D3}" type="presParOf" srcId="{56CD7DBA-FDD4-4A2D-846C-77C36CA22BA8}" destId="{C4EF91C1-5DB8-42FE-B70A-4B5E181C7004}" srcOrd="0" destOrd="0" presId="urn:microsoft.com/office/officeart/2008/layout/HorizontalMultiLevelHierarchy"/>
    <dgm:cxn modelId="{B6F870B4-ED70-4702-A451-39C3D4A5919B}" type="presParOf" srcId="{C4EF91C1-5DB8-42FE-B70A-4B5E181C7004}" destId="{C814AB0E-062B-45BF-B9D0-56894D49D4E3}" srcOrd="0" destOrd="0" presId="urn:microsoft.com/office/officeart/2008/layout/HorizontalMultiLevelHierarchy"/>
    <dgm:cxn modelId="{215A59C1-56BC-4AF6-8F55-2A1F3D43CB00}" type="presParOf" srcId="{56CD7DBA-FDD4-4A2D-846C-77C36CA22BA8}" destId="{1EB4B0FB-2A37-4043-800E-EDC6360BC92D}" srcOrd="1" destOrd="0" presId="urn:microsoft.com/office/officeart/2008/layout/HorizontalMultiLevelHierarchy"/>
    <dgm:cxn modelId="{1B861D72-F4FC-464F-856F-899FA08E1E67}" type="presParOf" srcId="{1EB4B0FB-2A37-4043-800E-EDC6360BC92D}" destId="{E5C5D141-0126-4DEA-82D7-EDFEE817159E}" srcOrd="0" destOrd="0" presId="urn:microsoft.com/office/officeart/2008/layout/HorizontalMultiLevelHierarchy"/>
    <dgm:cxn modelId="{1F084A83-68AB-40AA-8E82-3DACA719DC4A}" type="presParOf" srcId="{1EB4B0FB-2A37-4043-800E-EDC6360BC92D}" destId="{E52ADBC3-EA57-4404-8F8B-2CBEBAF76669}"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1495E-BB3E-4701-B6C2-A724AA15B7E9}">
      <dsp:nvSpPr>
        <dsp:cNvPr id="0" name=""/>
        <dsp:cNvSpPr/>
      </dsp:nvSpPr>
      <dsp:spPr>
        <a:xfrm>
          <a:off x="360081" y="143994"/>
          <a:ext cx="7776838" cy="4935655"/>
        </a:xfrm>
        <a:prstGeom prst="rightArrow">
          <a:avLst/>
        </a:prstGeom>
        <a:solidFill>
          <a:schemeClr val="accent4">
            <a:lumMod val="20000"/>
            <a:lumOff val="80000"/>
          </a:schemeClr>
        </a:solidFill>
        <a:ln>
          <a:noFill/>
        </a:ln>
        <a:effectLst/>
      </dsp:spPr>
      <dsp:style>
        <a:lnRef idx="0">
          <a:scrgbClr r="0" g="0" b="0"/>
        </a:lnRef>
        <a:fillRef idx="1">
          <a:scrgbClr r="0" g="0" b="0"/>
        </a:fillRef>
        <a:effectRef idx="0">
          <a:scrgbClr r="0" g="0" b="0"/>
        </a:effectRef>
        <a:fontRef idx="minor"/>
      </dsp:style>
    </dsp:sp>
    <dsp:sp modelId="{8B4C254A-D40E-4711-B082-2303E19152DB}">
      <dsp:nvSpPr>
        <dsp:cNvPr id="0" name=""/>
        <dsp:cNvSpPr/>
      </dsp:nvSpPr>
      <dsp:spPr>
        <a:xfrm>
          <a:off x="2373" y="1543630"/>
          <a:ext cx="1381794" cy="2058174"/>
        </a:xfrm>
        <a:prstGeom prst="roundRect">
          <a:avLst/>
        </a:prstGeom>
        <a:solidFill>
          <a:schemeClr val="accent4">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GB" sz="1700" b="1" kern="1200" dirty="0" smtClean="0"/>
            <a:t>Building will</a:t>
          </a:r>
          <a:endParaRPr lang="en-GB" sz="1700" b="1" kern="1200" dirty="0"/>
        </a:p>
      </dsp:txBody>
      <dsp:txXfrm>
        <a:off x="69827" y="1611084"/>
        <a:ext cx="1246886" cy="1923266"/>
      </dsp:txXfrm>
    </dsp:sp>
    <dsp:sp modelId="{3EA99504-0342-4640-A73A-32CE69ED9509}">
      <dsp:nvSpPr>
        <dsp:cNvPr id="0" name=""/>
        <dsp:cNvSpPr/>
      </dsp:nvSpPr>
      <dsp:spPr>
        <a:xfrm>
          <a:off x="1453257" y="1543630"/>
          <a:ext cx="1381794" cy="2058174"/>
        </a:xfrm>
        <a:prstGeom prst="roundRect">
          <a:avLst/>
        </a:prstGeom>
        <a:solidFill>
          <a:schemeClr val="accent4">
            <a:hueOff val="2079139"/>
            <a:satOff val="-9594"/>
            <a:lumOff val="353"/>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GB" sz="1700" b="1" kern="1200" dirty="0" smtClean="0"/>
            <a:t>Understand current system</a:t>
          </a:r>
          <a:endParaRPr lang="en-GB" sz="1700" b="1" kern="1200" dirty="0"/>
        </a:p>
      </dsp:txBody>
      <dsp:txXfrm>
        <a:off x="1520711" y="1611084"/>
        <a:ext cx="1246886" cy="1923266"/>
      </dsp:txXfrm>
    </dsp:sp>
    <dsp:sp modelId="{2CAC0CF5-683D-414E-A3BB-42A041F7204A}">
      <dsp:nvSpPr>
        <dsp:cNvPr id="0" name=""/>
        <dsp:cNvSpPr/>
      </dsp:nvSpPr>
      <dsp:spPr>
        <a:xfrm>
          <a:off x="2904141" y="1543630"/>
          <a:ext cx="1381794" cy="2058174"/>
        </a:xfrm>
        <a:prstGeom prst="roundRect">
          <a:avLst/>
        </a:prstGeom>
        <a:solidFill>
          <a:schemeClr val="accent4">
            <a:hueOff val="4158277"/>
            <a:satOff val="-19187"/>
            <a:lumOff val="706"/>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GB" sz="1700" b="1" kern="1200" dirty="0" smtClean="0"/>
            <a:t>Develop aim and change theory</a:t>
          </a:r>
          <a:endParaRPr lang="en-GB" sz="1700" b="1" kern="1200" dirty="0"/>
        </a:p>
      </dsp:txBody>
      <dsp:txXfrm>
        <a:off x="2971595" y="1611084"/>
        <a:ext cx="1246886" cy="1923266"/>
      </dsp:txXfrm>
    </dsp:sp>
    <dsp:sp modelId="{37F1F137-3B62-4BDE-B2AC-7507A0933880}">
      <dsp:nvSpPr>
        <dsp:cNvPr id="0" name=""/>
        <dsp:cNvSpPr/>
      </dsp:nvSpPr>
      <dsp:spPr>
        <a:xfrm>
          <a:off x="4355024" y="1543630"/>
          <a:ext cx="1381794" cy="2058174"/>
        </a:xfrm>
        <a:prstGeom prst="roundRect">
          <a:avLst/>
        </a:prstGeom>
        <a:solidFill>
          <a:schemeClr val="accent4">
            <a:hueOff val="6237415"/>
            <a:satOff val="-28781"/>
            <a:lumOff val="1059"/>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GB" sz="1700" b="1" kern="1200" dirty="0" smtClean="0"/>
            <a:t>Develop change ideas</a:t>
          </a:r>
          <a:endParaRPr lang="en-GB" sz="1700" b="1" kern="1200" dirty="0"/>
        </a:p>
      </dsp:txBody>
      <dsp:txXfrm>
        <a:off x="4422478" y="1611084"/>
        <a:ext cx="1246886" cy="1923266"/>
      </dsp:txXfrm>
    </dsp:sp>
    <dsp:sp modelId="{86809593-011A-4731-9918-4029E2D8ACB8}">
      <dsp:nvSpPr>
        <dsp:cNvPr id="0" name=""/>
        <dsp:cNvSpPr/>
      </dsp:nvSpPr>
      <dsp:spPr>
        <a:xfrm>
          <a:off x="5805908" y="1543630"/>
          <a:ext cx="1381794" cy="2058174"/>
        </a:xfrm>
        <a:prstGeom prst="roundRect">
          <a:avLst/>
        </a:prstGeom>
        <a:solidFill>
          <a:schemeClr val="accent4">
            <a:hueOff val="8316554"/>
            <a:satOff val="-38374"/>
            <a:lumOff val="1412"/>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GB" sz="1700" b="1" kern="1200" dirty="0" smtClean="0"/>
            <a:t>Test and refine ideas, building knowledge</a:t>
          </a:r>
          <a:endParaRPr lang="en-GB" sz="1700" b="1" kern="1200" dirty="0"/>
        </a:p>
      </dsp:txBody>
      <dsp:txXfrm>
        <a:off x="5873362" y="1611084"/>
        <a:ext cx="1246886" cy="1923266"/>
      </dsp:txXfrm>
    </dsp:sp>
    <dsp:sp modelId="{AD2050C4-E9B7-4D10-A70B-1D9167732C60}">
      <dsp:nvSpPr>
        <dsp:cNvPr id="0" name=""/>
        <dsp:cNvSpPr/>
      </dsp:nvSpPr>
      <dsp:spPr>
        <a:xfrm>
          <a:off x="7256792" y="1543630"/>
          <a:ext cx="1381794" cy="2058174"/>
        </a:xfrm>
        <a:prstGeom prst="roundRect">
          <a:avLst/>
        </a:prstGeom>
        <a:solidFill>
          <a:schemeClr val="accent4">
            <a:hueOff val="10395692"/>
            <a:satOff val="-47968"/>
            <a:lumOff val="1765"/>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GB" sz="1700" b="1" kern="1200" dirty="0" smtClean="0"/>
            <a:t>Start to implement</a:t>
          </a:r>
          <a:endParaRPr lang="en-GB" sz="1700" b="1" kern="1200" dirty="0"/>
        </a:p>
      </dsp:txBody>
      <dsp:txXfrm>
        <a:off x="7324246" y="1611084"/>
        <a:ext cx="1246886" cy="19232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EF91C1-5DB8-42FE-B70A-4B5E181C7004}">
      <dsp:nvSpPr>
        <dsp:cNvPr id="0" name=""/>
        <dsp:cNvSpPr/>
      </dsp:nvSpPr>
      <dsp:spPr>
        <a:xfrm>
          <a:off x="3910758" y="3817430"/>
          <a:ext cx="273770" cy="91440"/>
        </a:xfrm>
        <a:custGeom>
          <a:avLst/>
          <a:gdLst/>
          <a:ahLst/>
          <a:cxnLst/>
          <a:rect l="0" t="0" r="0" b="0"/>
          <a:pathLst>
            <a:path>
              <a:moveTo>
                <a:pt x="0" y="45720"/>
              </a:moveTo>
              <a:lnTo>
                <a:pt x="273770" y="45720"/>
              </a:lnTo>
            </a:path>
          </a:pathLst>
        </a:custGeom>
        <a:noFill/>
        <a:ln w="12700" cap="flat" cmpd="sng" algn="ctr">
          <a:solidFill>
            <a:schemeClr val="tx1">
              <a:lumMod val="50000"/>
              <a:lumOff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040799" y="3856306"/>
        <a:ext cx="13688" cy="13688"/>
      </dsp:txXfrm>
    </dsp:sp>
    <dsp:sp modelId="{CBF1082B-AB26-4009-94C1-0F6894E64B45}">
      <dsp:nvSpPr>
        <dsp:cNvPr id="0" name=""/>
        <dsp:cNvSpPr/>
      </dsp:nvSpPr>
      <dsp:spPr>
        <a:xfrm>
          <a:off x="1857065" y="2107685"/>
          <a:ext cx="684842" cy="1755465"/>
        </a:xfrm>
        <a:custGeom>
          <a:avLst/>
          <a:gdLst/>
          <a:ahLst/>
          <a:cxnLst/>
          <a:rect l="0" t="0" r="0" b="0"/>
          <a:pathLst>
            <a:path>
              <a:moveTo>
                <a:pt x="0" y="0"/>
              </a:moveTo>
              <a:lnTo>
                <a:pt x="342421" y="0"/>
              </a:lnTo>
              <a:lnTo>
                <a:pt x="342421" y="1755465"/>
              </a:lnTo>
              <a:lnTo>
                <a:pt x="684842" y="1755465"/>
              </a:lnTo>
            </a:path>
          </a:pathLst>
        </a:custGeom>
        <a:noFill/>
        <a:ln w="12700" cap="flat" cmpd="sng" algn="ctr">
          <a:solidFill>
            <a:schemeClr val="tx1">
              <a:lumMod val="50000"/>
              <a:lumOff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GB" sz="600" kern="1200"/>
        </a:p>
      </dsp:txBody>
      <dsp:txXfrm>
        <a:off x="2152378" y="2938309"/>
        <a:ext cx="94216" cy="94216"/>
      </dsp:txXfrm>
    </dsp:sp>
    <dsp:sp modelId="{36A8BEF7-85B9-4C1B-9A05-159BD68DD98E}">
      <dsp:nvSpPr>
        <dsp:cNvPr id="0" name=""/>
        <dsp:cNvSpPr/>
      </dsp:nvSpPr>
      <dsp:spPr>
        <a:xfrm>
          <a:off x="3910758" y="3080652"/>
          <a:ext cx="273770" cy="260832"/>
        </a:xfrm>
        <a:custGeom>
          <a:avLst/>
          <a:gdLst/>
          <a:ahLst/>
          <a:cxnLst/>
          <a:rect l="0" t="0" r="0" b="0"/>
          <a:pathLst>
            <a:path>
              <a:moveTo>
                <a:pt x="0" y="0"/>
              </a:moveTo>
              <a:lnTo>
                <a:pt x="136885" y="0"/>
              </a:lnTo>
              <a:lnTo>
                <a:pt x="136885" y="260832"/>
              </a:lnTo>
              <a:lnTo>
                <a:pt x="273770" y="260832"/>
              </a:lnTo>
            </a:path>
          </a:pathLst>
        </a:custGeom>
        <a:noFill/>
        <a:ln w="12700" cap="flat" cmpd="sng" algn="ctr">
          <a:solidFill>
            <a:schemeClr val="tx1">
              <a:lumMod val="50000"/>
              <a:lumOff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038190" y="3201615"/>
        <a:ext cx="18906" cy="18906"/>
      </dsp:txXfrm>
    </dsp:sp>
    <dsp:sp modelId="{B8292535-C910-4111-9DD2-6EEB64D9B1E0}">
      <dsp:nvSpPr>
        <dsp:cNvPr id="0" name=""/>
        <dsp:cNvSpPr/>
      </dsp:nvSpPr>
      <dsp:spPr>
        <a:xfrm>
          <a:off x="3910758" y="2819819"/>
          <a:ext cx="273770" cy="260832"/>
        </a:xfrm>
        <a:custGeom>
          <a:avLst/>
          <a:gdLst/>
          <a:ahLst/>
          <a:cxnLst/>
          <a:rect l="0" t="0" r="0" b="0"/>
          <a:pathLst>
            <a:path>
              <a:moveTo>
                <a:pt x="0" y="260832"/>
              </a:moveTo>
              <a:lnTo>
                <a:pt x="136885" y="260832"/>
              </a:lnTo>
              <a:lnTo>
                <a:pt x="136885" y="0"/>
              </a:lnTo>
              <a:lnTo>
                <a:pt x="273770" y="0"/>
              </a:lnTo>
            </a:path>
          </a:pathLst>
        </a:custGeom>
        <a:noFill/>
        <a:ln w="12700" cap="flat" cmpd="sng" algn="ctr">
          <a:solidFill>
            <a:schemeClr val="tx1">
              <a:lumMod val="50000"/>
              <a:lumOff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038190" y="2940782"/>
        <a:ext cx="18906" cy="18906"/>
      </dsp:txXfrm>
    </dsp:sp>
    <dsp:sp modelId="{0B042CAF-2C41-485B-866C-7CDE78BA3BA6}">
      <dsp:nvSpPr>
        <dsp:cNvPr id="0" name=""/>
        <dsp:cNvSpPr/>
      </dsp:nvSpPr>
      <dsp:spPr>
        <a:xfrm>
          <a:off x="1857065" y="2107685"/>
          <a:ext cx="684842" cy="972966"/>
        </a:xfrm>
        <a:custGeom>
          <a:avLst/>
          <a:gdLst/>
          <a:ahLst/>
          <a:cxnLst/>
          <a:rect l="0" t="0" r="0" b="0"/>
          <a:pathLst>
            <a:path>
              <a:moveTo>
                <a:pt x="0" y="0"/>
              </a:moveTo>
              <a:lnTo>
                <a:pt x="342421" y="0"/>
              </a:lnTo>
              <a:lnTo>
                <a:pt x="342421" y="972966"/>
              </a:lnTo>
              <a:lnTo>
                <a:pt x="684842" y="972966"/>
              </a:lnTo>
            </a:path>
          </a:pathLst>
        </a:custGeom>
        <a:noFill/>
        <a:ln w="12700" cap="flat" cmpd="sng" algn="ctr">
          <a:solidFill>
            <a:schemeClr val="tx1">
              <a:lumMod val="50000"/>
              <a:lumOff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2169741" y="2564423"/>
        <a:ext cx="59491" cy="59491"/>
      </dsp:txXfrm>
    </dsp:sp>
    <dsp:sp modelId="{9030041E-1ABA-4FEB-8F18-05465CF8CEDD}">
      <dsp:nvSpPr>
        <dsp:cNvPr id="0" name=""/>
        <dsp:cNvSpPr/>
      </dsp:nvSpPr>
      <dsp:spPr>
        <a:xfrm>
          <a:off x="3910758" y="1776488"/>
          <a:ext cx="273770" cy="521665"/>
        </a:xfrm>
        <a:custGeom>
          <a:avLst/>
          <a:gdLst/>
          <a:ahLst/>
          <a:cxnLst/>
          <a:rect l="0" t="0" r="0" b="0"/>
          <a:pathLst>
            <a:path>
              <a:moveTo>
                <a:pt x="0" y="0"/>
              </a:moveTo>
              <a:lnTo>
                <a:pt x="136885" y="0"/>
              </a:lnTo>
              <a:lnTo>
                <a:pt x="136885" y="521665"/>
              </a:lnTo>
              <a:lnTo>
                <a:pt x="273770" y="521665"/>
              </a:lnTo>
            </a:path>
          </a:pathLst>
        </a:custGeom>
        <a:noFill/>
        <a:ln w="12700" cap="flat" cmpd="sng" algn="ctr">
          <a:solidFill>
            <a:schemeClr val="tx1">
              <a:lumMod val="50000"/>
              <a:lumOff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032915" y="2022592"/>
        <a:ext cx="29456" cy="29456"/>
      </dsp:txXfrm>
    </dsp:sp>
    <dsp:sp modelId="{F2A1F6B6-B7FC-49A0-A425-8C98DA81ACE0}">
      <dsp:nvSpPr>
        <dsp:cNvPr id="0" name=""/>
        <dsp:cNvSpPr/>
      </dsp:nvSpPr>
      <dsp:spPr>
        <a:xfrm>
          <a:off x="3910758" y="1730768"/>
          <a:ext cx="273770" cy="91440"/>
        </a:xfrm>
        <a:custGeom>
          <a:avLst/>
          <a:gdLst/>
          <a:ahLst/>
          <a:cxnLst/>
          <a:rect l="0" t="0" r="0" b="0"/>
          <a:pathLst>
            <a:path>
              <a:moveTo>
                <a:pt x="0" y="45720"/>
              </a:moveTo>
              <a:lnTo>
                <a:pt x="273770" y="45720"/>
              </a:lnTo>
            </a:path>
          </a:pathLst>
        </a:custGeom>
        <a:noFill/>
        <a:ln w="12700" cap="flat" cmpd="sng" algn="ctr">
          <a:solidFill>
            <a:schemeClr val="tx1">
              <a:lumMod val="50000"/>
              <a:lumOff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040799" y="1769643"/>
        <a:ext cx="13688" cy="13688"/>
      </dsp:txXfrm>
    </dsp:sp>
    <dsp:sp modelId="{35DED027-643F-47C2-9971-0E6715391CCD}">
      <dsp:nvSpPr>
        <dsp:cNvPr id="0" name=""/>
        <dsp:cNvSpPr/>
      </dsp:nvSpPr>
      <dsp:spPr>
        <a:xfrm>
          <a:off x="3910758" y="1254822"/>
          <a:ext cx="273770" cy="521665"/>
        </a:xfrm>
        <a:custGeom>
          <a:avLst/>
          <a:gdLst/>
          <a:ahLst/>
          <a:cxnLst/>
          <a:rect l="0" t="0" r="0" b="0"/>
          <a:pathLst>
            <a:path>
              <a:moveTo>
                <a:pt x="0" y="521665"/>
              </a:moveTo>
              <a:lnTo>
                <a:pt x="136885" y="521665"/>
              </a:lnTo>
              <a:lnTo>
                <a:pt x="136885" y="0"/>
              </a:lnTo>
              <a:lnTo>
                <a:pt x="273770" y="0"/>
              </a:lnTo>
            </a:path>
          </a:pathLst>
        </a:custGeom>
        <a:noFill/>
        <a:ln w="12700" cap="flat" cmpd="sng" algn="ctr">
          <a:solidFill>
            <a:schemeClr val="tx1">
              <a:lumMod val="50000"/>
              <a:lumOff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032915" y="1500926"/>
        <a:ext cx="29456" cy="29456"/>
      </dsp:txXfrm>
    </dsp:sp>
    <dsp:sp modelId="{5B56B3CE-BB89-41AB-A135-F2DE8DD8BF26}">
      <dsp:nvSpPr>
        <dsp:cNvPr id="0" name=""/>
        <dsp:cNvSpPr/>
      </dsp:nvSpPr>
      <dsp:spPr>
        <a:xfrm>
          <a:off x="1857065" y="1776488"/>
          <a:ext cx="684842" cy="331197"/>
        </a:xfrm>
        <a:custGeom>
          <a:avLst/>
          <a:gdLst/>
          <a:ahLst/>
          <a:cxnLst/>
          <a:rect l="0" t="0" r="0" b="0"/>
          <a:pathLst>
            <a:path>
              <a:moveTo>
                <a:pt x="0" y="331197"/>
              </a:moveTo>
              <a:lnTo>
                <a:pt x="342421" y="331197"/>
              </a:lnTo>
              <a:lnTo>
                <a:pt x="342421" y="0"/>
              </a:lnTo>
              <a:lnTo>
                <a:pt x="684842" y="0"/>
              </a:lnTo>
            </a:path>
          </a:pathLst>
        </a:custGeom>
        <a:noFill/>
        <a:ln w="12700" cap="flat" cmpd="sng" algn="ctr">
          <a:solidFill>
            <a:schemeClr val="tx1">
              <a:lumMod val="50000"/>
              <a:lumOff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2180468" y="1923068"/>
        <a:ext cx="38036" cy="38036"/>
      </dsp:txXfrm>
    </dsp:sp>
    <dsp:sp modelId="{7AAB4B11-AE3D-4B50-AADC-75DC22DDE25A}">
      <dsp:nvSpPr>
        <dsp:cNvPr id="0" name=""/>
        <dsp:cNvSpPr/>
      </dsp:nvSpPr>
      <dsp:spPr>
        <a:xfrm>
          <a:off x="3910758" y="472324"/>
          <a:ext cx="273770" cy="260832"/>
        </a:xfrm>
        <a:custGeom>
          <a:avLst/>
          <a:gdLst/>
          <a:ahLst/>
          <a:cxnLst/>
          <a:rect l="0" t="0" r="0" b="0"/>
          <a:pathLst>
            <a:path>
              <a:moveTo>
                <a:pt x="0" y="0"/>
              </a:moveTo>
              <a:lnTo>
                <a:pt x="136885" y="0"/>
              </a:lnTo>
              <a:lnTo>
                <a:pt x="136885" y="260832"/>
              </a:lnTo>
              <a:lnTo>
                <a:pt x="273770" y="260832"/>
              </a:lnTo>
            </a:path>
          </a:pathLst>
        </a:custGeom>
        <a:noFill/>
        <a:ln w="12700" cap="flat" cmpd="sng" algn="ctr">
          <a:solidFill>
            <a:schemeClr val="tx1">
              <a:lumMod val="50000"/>
              <a:lumOff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038190" y="593287"/>
        <a:ext cx="18906" cy="18906"/>
      </dsp:txXfrm>
    </dsp:sp>
    <dsp:sp modelId="{3629C91A-C1EE-43F1-957A-41114723552D}">
      <dsp:nvSpPr>
        <dsp:cNvPr id="0" name=""/>
        <dsp:cNvSpPr/>
      </dsp:nvSpPr>
      <dsp:spPr>
        <a:xfrm>
          <a:off x="3910758" y="211491"/>
          <a:ext cx="273770" cy="260832"/>
        </a:xfrm>
        <a:custGeom>
          <a:avLst/>
          <a:gdLst/>
          <a:ahLst/>
          <a:cxnLst/>
          <a:rect l="0" t="0" r="0" b="0"/>
          <a:pathLst>
            <a:path>
              <a:moveTo>
                <a:pt x="0" y="260832"/>
              </a:moveTo>
              <a:lnTo>
                <a:pt x="136885" y="260832"/>
              </a:lnTo>
              <a:lnTo>
                <a:pt x="136885" y="0"/>
              </a:lnTo>
              <a:lnTo>
                <a:pt x="273770" y="0"/>
              </a:lnTo>
            </a:path>
          </a:pathLst>
        </a:custGeom>
        <a:noFill/>
        <a:ln w="12700" cap="flat" cmpd="sng" algn="ctr">
          <a:solidFill>
            <a:schemeClr val="tx1">
              <a:lumMod val="50000"/>
              <a:lumOff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038190" y="332454"/>
        <a:ext cx="18906" cy="18906"/>
      </dsp:txXfrm>
    </dsp:sp>
    <dsp:sp modelId="{E0E8751D-25B0-49F6-8BD6-1AE720FE00F2}">
      <dsp:nvSpPr>
        <dsp:cNvPr id="0" name=""/>
        <dsp:cNvSpPr/>
      </dsp:nvSpPr>
      <dsp:spPr>
        <a:xfrm>
          <a:off x="1857065" y="472324"/>
          <a:ext cx="684842" cy="1635361"/>
        </a:xfrm>
        <a:custGeom>
          <a:avLst/>
          <a:gdLst/>
          <a:ahLst/>
          <a:cxnLst/>
          <a:rect l="0" t="0" r="0" b="0"/>
          <a:pathLst>
            <a:path>
              <a:moveTo>
                <a:pt x="0" y="1635361"/>
              </a:moveTo>
              <a:lnTo>
                <a:pt x="342421" y="1635361"/>
              </a:lnTo>
              <a:lnTo>
                <a:pt x="342421" y="0"/>
              </a:lnTo>
              <a:lnTo>
                <a:pt x="684842" y="0"/>
              </a:lnTo>
            </a:path>
          </a:pathLst>
        </a:custGeom>
        <a:noFill/>
        <a:ln w="12700" cap="flat" cmpd="sng" algn="ctr">
          <a:solidFill>
            <a:schemeClr val="tx1">
              <a:lumMod val="50000"/>
              <a:lumOff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GB" sz="600" kern="1200"/>
        </a:p>
      </dsp:txBody>
      <dsp:txXfrm>
        <a:off x="2155162" y="1245680"/>
        <a:ext cx="88648" cy="88648"/>
      </dsp:txXfrm>
    </dsp:sp>
    <dsp:sp modelId="{31701DDF-4BA4-40CD-93CE-A42E291FC80F}">
      <dsp:nvSpPr>
        <dsp:cNvPr id="0" name=""/>
        <dsp:cNvSpPr/>
      </dsp:nvSpPr>
      <dsp:spPr>
        <a:xfrm flipH="1">
          <a:off x="491679" y="1227349"/>
          <a:ext cx="970100" cy="1760671"/>
        </a:xfrm>
        <a:prstGeom prst="roundRect">
          <a:avLst/>
        </a:prstGeom>
        <a:solidFill>
          <a:schemeClr val="accent4">
            <a:lumMod val="60000"/>
            <a:lumOff val="40000"/>
          </a:schemeClr>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en-GB" sz="3900" kern="1200" dirty="0">
              <a:solidFill>
                <a:schemeClr val="tx1"/>
              </a:solidFill>
            </a:rPr>
            <a:t>Aim</a:t>
          </a:r>
        </a:p>
      </dsp:txBody>
      <dsp:txXfrm>
        <a:off x="539035" y="1274705"/>
        <a:ext cx="875388" cy="1665959"/>
      </dsp:txXfrm>
    </dsp:sp>
    <dsp:sp modelId="{CF5CEE62-B934-4D9E-84CB-152EE3946C13}">
      <dsp:nvSpPr>
        <dsp:cNvPr id="0" name=""/>
        <dsp:cNvSpPr/>
      </dsp:nvSpPr>
      <dsp:spPr>
        <a:xfrm>
          <a:off x="2541908" y="263657"/>
          <a:ext cx="1368850" cy="417332"/>
        </a:xfrm>
        <a:prstGeom prst="roundRect">
          <a:avLst/>
        </a:prstGeom>
        <a:solidFill>
          <a:schemeClr val="accent6">
            <a:lumMod val="40000"/>
            <a:lumOff val="60000"/>
          </a:schemeClr>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a:solidFill>
                <a:schemeClr val="tx1"/>
              </a:solidFill>
            </a:rPr>
            <a:t>Primary driver </a:t>
          </a:r>
        </a:p>
      </dsp:txBody>
      <dsp:txXfrm>
        <a:off x="2562280" y="284029"/>
        <a:ext cx="1328106" cy="376588"/>
      </dsp:txXfrm>
    </dsp:sp>
    <dsp:sp modelId="{698C40A9-F66D-45B9-83BD-8C24309EC503}">
      <dsp:nvSpPr>
        <dsp:cNvPr id="0" name=""/>
        <dsp:cNvSpPr/>
      </dsp:nvSpPr>
      <dsp:spPr>
        <a:xfrm>
          <a:off x="4184528" y="2825"/>
          <a:ext cx="1368850" cy="417332"/>
        </a:xfrm>
        <a:prstGeom prst="roundRect">
          <a:avLst/>
        </a:prstGeom>
        <a:solidFill>
          <a:schemeClr val="accent1">
            <a:hueOff val="0"/>
            <a:satOff val="0"/>
            <a:lumOff val="0"/>
            <a:alphaOff val="0"/>
          </a:schemeClr>
        </a:solidFill>
        <a:ln w="12700" cap="flat" cmpd="sng" algn="ctr">
          <a:solidFill>
            <a:schemeClr val="tx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a:t>Secondary driver</a:t>
          </a:r>
        </a:p>
      </dsp:txBody>
      <dsp:txXfrm>
        <a:off x="4204900" y="23197"/>
        <a:ext cx="1328106" cy="376588"/>
      </dsp:txXfrm>
    </dsp:sp>
    <dsp:sp modelId="{97840B70-0E03-4132-82DB-88C558FB9245}">
      <dsp:nvSpPr>
        <dsp:cNvPr id="0" name=""/>
        <dsp:cNvSpPr/>
      </dsp:nvSpPr>
      <dsp:spPr>
        <a:xfrm>
          <a:off x="4184528" y="524490"/>
          <a:ext cx="1368850" cy="417332"/>
        </a:xfrm>
        <a:prstGeom prst="roundRect">
          <a:avLst/>
        </a:prstGeom>
        <a:solidFill>
          <a:schemeClr val="accent1">
            <a:hueOff val="0"/>
            <a:satOff val="0"/>
            <a:lumOff val="0"/>
            <a:alphaOff val="0"/>
          </a:schemeClr>
        </a:solidFill>
        <a:ln w="12700" cap="flat" cmpd="sng" algn="ctr">
          <a:solidFill>
            <a:schemeClr val="tx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a:t>Secondary driver</a:t>
          </a:r>
        </a:p>
      </dsp:txBody>
      <dsp:txXfrm>
        <a:off x="4204900" y="544862"/>
        <a:ext cx="1328106" cy="376588"/>
      </dsp:txXfrm>
    </dsp:sp>
    <dsp:sp modelId="{C95986DA-6B69-43E6-8BED-646E4A63B317}">
      <dsp:nvSpPr>
        <dsp:cNvPr id="0" name=""/>
        <dsp:cNvSpPr/>
      </dsp:nvSpPr>
      <dsp:spPr>
        <a:xfrm>
          <a:off x="2541908" y="1567821"/>
          <a:ext cx="1368850" cy="417332"/>
        </a:xfrm>
        <a:prstGeom prst="roundRect">
          <a:avLst/>
        </a:prstGeom>
        <a:solidFill>
          <a:schemeClr val="accent6">
            <a:lumMod val="40000"/>
            <a:lumOff val="60000"/>
          </a:schemeClr>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a:solidFill>
                <a:schemeClr val="tx1"/>
              </a:solidFill>
            </a:rPr>
            <a:t>Primary driver </a:t>
          </a:r>
        </a:p>
      </dsp:txBody>
      <dsp:txXfrm>
        <a:off x="2562280" y="1588193"/>
        <a:ext cx="1328106" cy="376588"/>
      </dsp:txXfrm>
    </dsp:sp>
    <dsp:sp modelId="{576BB80C-775C-4C2D-910C-A34DDF54FB5B}">
      <dsp:nvSpPr>
        <dsp:cNvPr id="0" name=""/>
        <dsp:cNvSpPr/>
      </dsp:nvSpPr>
      <dsp:spPr>
        <a:xfrm>
          <a:off x="4184528" y="1046156"/>
          <a:ext cx="1368850" cy="417332"/>
        </a:xfrm>
        <a:prstGeom prst="roundRect">
          <a:avLst/>
        </a:prstGeom>
        <a:solidFill>
          <a:schemeClr val="accent1">
            <a:hueOff val="0"/>
            <a:satOff val="0"/>
            <a:lumOff val="0"/>
            <a:alphaOff val="0"/>
          </a:schemeClr>
        </a:solidFill>
        <a:ln w="12700" cap="flat" cmpd="sng" algn="ctr">
          <a:solidFill>
            <a:schemeClr val="tx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a:t>Secondary driver</a:t>
          </a:r>
        </a:p>
      </dsp:txBody>
      <dsp:txXfrm>
        <a:off x="4204900" y="1066528"/>
        <a:ext cx="1328106" cy="376588"/>
      </dsp:txXfrm>
    </dsp:sp>
    <dsp:sp modelId="{95440F24-3AA8-499B-B7D6-91ECBF47812A}">
      <dsp:nvSpPr>
        <dsp:cNvPr id="0" name=""/>
        <dsp:cNvSpPr/>
      </dsp:nvSpPr>
      <dsp:spPr>
        <a:xfrm>
          <a:off x="4184528" y="1567821"/>
          <a:ext cx="1368850" cy="417332"/>
        </a:xfrm>
        <a:prstGeom prst="roundRect">
          <a:avLst/>
        </a:prstGeom>
        <a:solidFill>
          <a:schemeClr val="accent1">
            <a:hueOff val="0"/>
            <a:satOff val="0"/>
            <a:lumOff val="0"/>
            <a:alphaOff val="0"/>
          </a:schemeClr>
        </a:solidFill>
        <a:ln w="12700" cap="flat" cmpd="sng" algn="ctr">
          <a:solidFill>
            <a:schemeClr val="tx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a:t>Secondary driver</a:t>
          </a:r>
        </a:p>
      </dsp:txBody>
      <dsp:txXfrm>
        <a:off x="4204900" y="1588193"/>
        <a:ext cx="1328106" cy="376588"/>
      </dsp:txXfrm>
    </dsp:sp>
    <dsp:sp modelId="{83D12D3C-5D5F-4B3E-96D8-ACA58243AF26}">
      <dsp:nvSpPr>
        <dsp:cNvPr id="0" name=""/>
        <dsp:cNvSpPr/>
      </dsp:nvSpPr>
      <dsp:spPr>
        <a:xfrm>
          <a:off x="4184528" y="2089487"/>
          <a:ext cx="1368850" cy="417332"/>
        </a:xfrm>
        <a:prstGeom prst="roundRect">
          <a:avLst/>
        </a:prstGeom>
        <a:solidFill>
          <a:schemeClr val="accent1">
            <a:hueOff val="0"/>
            <a:satOff val="0"/>
            <a:lumOff val="0"/>
            <a:alphaOff val="0"/>
          </a:schemeClr>
        </a:solidFill>
        <a:ln w="12700" cap="flat" cmpd="sng" algn="ctr">
          <a:solidFill>
            <a:schemeClr val="tx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a:t>Secondary driver</a:t>
          </a:r>
        </a:p>
      </dsp:txBody>
      <dsp:txXfrm>
        <a:off x="4204900" y="2109859"/>
        <a:ext cx="1328106" cy="376588"/>
      </dsp:txXfrm>
    </dsp:sp>
    <dsp:sp modelId="{1110CBB3-4B48-487E-9300-6E98CBB10B27}">
      <dsp:nvSpPr>
        <dsp:cNvPr id="0" name=""/>
        <dsp:cNvSpPr/>
      </dsp:nvSpPr>
      <dsp:spPr>
        <a:xfrm>
          <a:off x="2541908" y="2871985"/>
          <a:ext cx="1368850" cy="417332"/>
        </a:xfrm>
        <a:prstGeom prst="roundRect">
          <a:avLst/>
        </a:prstGeom>
        <a:solidFill>
          <a:schemeClr val="accent6">
            <a:lumMod val="40000"/>
            <a:lumOff val="60000"/>
          </a:schemeClr>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a:solidFill>
                <a:schemeClr val="tx1"/>
              </a:solidFill>
            </a:rPr>
            <a:t>Primary driver </a:t>
          </a:r>
        </a:p>
      </dsp:txBody>
      <dsp:txXfrm>
        <a:off x="2562280" y="2892357"/>
        <a:ext cx="1328106" cy="376588"/>
      </dsp:txXfrm>
    </dsp:sp>
    <dsp:sp modelId="{E79EFC4D-05C3-4A7A-9331-834E6CB1134D}">
      <dsp:nvSpPr>
        <dsp:cNvPr id="0" name=""/>
        <dsp:cNvSpPr/>
      </dsp:nvSpPr>
      <dsp:spPr>
        <a:xfrm>
          <a:off x="4184528" y="2611153"/>
          <a:ext cx="1368850" cy="417332"/>
        </a:xfrm>
        <a:prstGeom prst="roundRect">
          <a:avLst/>
        </a:prstGeom>
        <a:solidFill>
          <a:schemeClr val="accent1">
            <a:hueOff val="0"/>
            <a:satOff val="0"/>
            <a:lumOff val="0"/>
            <a:alphaOff val="0"/>
          </a:schemeClr>
        </a:solidFill>
        <a:ln w="12700" cap="flat" cmpd="sng" algn="ctr">
          <a:solidFill>
            <a:schemeClr val="tx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a:t>Secondary driver</a:t>
          </a:r>
        </a:p>
      </dsp:txBody>
      <dsp:txXfrm>
        <a:off x="4204900" y="2631525"/>
        <a:ext cx="1328106" cy="376588"/>
      </dsp:txXfrm>
    </dsp:sp>
    <dsp:sp modelId="{DA7D1885-EB0F-416A-987C-800F695E561A}">
      <dsp:nvSpPr>
        <dsp:cNvPr id="0" name=""/>
        <dsp:cNvSpPr/>
      </dsp:nvSpPr>
      <dsp:spPr>
        <a:xfrm>
          <a:off x="4184528" y="3132818"/>
          <a:ext cx="1368850" cy="417332"/>
        </a:xfrm>
        <a:prstGeom prst="roundRect">
          <a:avLst/>
        </a:prstGeom>
        <a:solidFill>
          <a:schemeClr val="accent1">
            <a:hueOff val="0"/>
            <a:satOff val="0"/>
            <a:lumOff val="0"/>
            <a:alphaOff val="0"/>
          </a:schemeClr>
        </a:solidFill>
        <a:ln w="12700" cap="flat" cmpd="sng" algn="ctr">
          <a:solidFill>
            <a:schemeClr val="tx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a:t>Secondary driver</a:t>
          </a:r>
        </a:p>
      </dsp:txBody>
      <dsp:txXfrm>
        <a:off x="4204900" y="3153190"/>
        <a:ext cx="1328106" cy="376588"/>
      </dsp:txXfrm>
    </dsp:sp>
    <dsp:sp modelId="{D4DAEB71-1AA7-4037-85FF-293DB3909801}">
      <dsp:nvSpPr>
        <dsp:cNvPr id="0" name=""/>
        <dsp:cNvSpPr/>
      </dsp:nvSpPr>
      <dsp:spPr>
        <a:xfrm>
          <a:off x="2541908" y="3654484"/>
          <a:ext cx="1368850" cy="417332"/>
        </a:xfrm>
        <a:prstGeom prst="roundRect">
          <a:avLst/>
        </a:prstGeom>
        <a:solidFill>
          <a:schemeClr val="accent6">
            <a:lumMod val="40000"/>
            <a:lumOff val="60000"/>
          </a:schemeClr>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a:solidFill>
                <a:schemeClr val="tx1"/>
              </a:solidFill>
            </a:rPr>
            <a:t>Primary driver </a:t>
          </a:r>
        </a:p>
      </dsp:txBody>
      <dsp:txXfrm>
        <a:off x="2562280" y="3674856"/>
        <a:ext cx="1328106" cy="376588"/>
      </dsp:txXfrm>
    </dsp:sp>
    <dsp:sp modelId="{E5C5D141-0126-4DEA-82D7-EDFEE817159E}">
      <dsp:nvSpPr>
        <dsp:cNvPr id="0" name=""/>
        <dsp:cNvSpPr/>
      </dsp:nvSpPr>
      <dsp:spPr>
        <a:xfrm>
          <a:off x="4184528" y="3654484"/>
          <a:ext cx="1368850" cy="417332"/>
        </a:xfrm>
        <a:prstGeom prst="roundRect">
          <a:avLst/>
        </a:prstGeom>
        <a:solidFill>
          <a:schemeClr val="accent1">
            <a:hueOff val="0"/>
            <a:satOff val="0"/>
            <a:lumOff val="0"/>
            <a:alphaOff val="0"/>
          </a:schemeClr>
        </a:solidFill>
        <a:ln w="12700" cap="flat" cmpd="sng" algn="ctr">
          <a:solidFill>
            <a:schemeClr val="tx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a:t>Secondary driver</a:t>
          </a:r>
        </a:p>
      </dsp:txBody>
      <dsp:txXfrm>
        <a:off x="4204900" y="3674856"/>
        <a:ext cx="1328106" cy="3765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EAF22E-06B4-47D8-9E7F-72CAADDC12BA}">
      <dsp:nvSpPr>
        <dsp:cNvPr id="0" name=""/>
        <dsp:cNvSpPr/>
      </dsp:nvSpPr>
      <dsp:spPr>
        <a:xfrm>
          <a:off x="0" y="663037"/>
          <a:ext cx="2823904" cy="169434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a:t>To understand what needs improved</a:t>
          </a:r>
          <a:endParaRPr lang="en-GB" sz="2800" b="1" kern="1200" dirty="0"/>
        </a:p>
      </dsp:txBody>
      <dsp:txXfrm>
        <a:off x="0" y="663037"/>
        <a:ext cx="2823904" cy="1694343"/>
      </dsp:txXfrm>
    </dsp:sp>
    <dsp:sp modelId="{8222E51C-0598-44D2-8E61-56D5A0281C51}">
      <dsp:nvSpPr>
        <dsp:cNvPr id="0" name=""/>
        <dsp:cNvSpPr/>
      </dsp:nvSpPr>
      <dsp:spPr>
        <a:xfrm>
          <a:off x="3106295" y="663037"/>
          <a:ext cx="2823904" cy="1694343"/>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a:t>To understand variation</a:t>
          </a:r>
          <a:endParaRPr lang="en-GB" sz="2800" b="1" kern="1200" dirty="0"/>
        </a:p>
      </dsp:txBody>
      <dsp:txXfrm>
        <a:off x="3106295" y="663037"/>
        <a:ext cx="2823904" cy="1694343"/>
      </dsp:txXfrm>
    </dsp:sp>
    <dsp:sp modelId="{982FADA7-B42A-45DF-820F-BBCE29A7356B}">
      <dsp:nvSpPr>
        <dsp:cNvPr id="0" name=""/>
        <dsp:cNvSpPr/>
      </dsp:nvSpPr>
      <dsp:spPr>
        <a:xfrm>
          <a:off x="6212590" y="663037"/>
          <a:ext cx="2823904" cy="1694343"/>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a:t>For testing changes</a:t>
          </a:r>
          <a:endParaRPr lang="en-GB" sz="2800" b="1" kern="1200" dirty="0"/>
        </a:p>
      </dsp:txBody>
      <dsp:txXfrm>
        <a:off x="6212590" y="663037"/>
        <a:ext cx="2823904" cy="1694343"/>
      </dsp:txXfrm>
    </dsp:sp>
    <dsp:sp modelId="{086A076C-0E4E-4718-AAD5-74F7B0633080}">
      <dsp:nvSpPr>
        <dsp:cNvPr id="0" name=""/>
        <dsp:cNvSpPr/>
      </dsp:nvSpPr>
      <dsp:spPr>
        <a:xfrm>
          <a:off x="1553147" y="2639771"/>
          <a:ext cx="2823904" cy="1694343"/>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a:t>For monitoring progress</a:t>
          </a:r>
          <a:endParaRPr lang="en-GB" sz="2800" b="1" kern="1200" dirty="0"/>
        </a:p>
      </dsp:txBody>
      <dsp:txXfrm>
        <a:off x="1553147" y="2639771"/>
        <a:ext cx="2823904" cy="1694343"/>
      </dsp:txXfrm>
    </dsp:sp>
    <dsp:sp modelId="{4162AD1E-B311-42EF-85ED-C858C61F65E2}">
      <dsp:nvSpPr>
        <dsp:cNvPr id="0" name=""/>
        <dsp:cNvSpPr/>
      </dsp:nvSpPr>
      <dsp:spPr>
        <a:xfrm>
          <a:off x="4659443" y="2639771"/>
          <a:ext cx="2823904" cy="1694343"/>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a:t>To tell the story of your improvement journey</a:t>
          </a:r>
          <a:endParaRPr lang="en-GB" sz="2800" b="1" kern="1200" dirty="0"/>
        </a:p>
      </dsp:txBody>
      <dsp:txXfrm>
        <a:off x="4659443" y="2639771"/>
        <a:ext cx="2823904" cy="16943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EF91C1-5DB8-42FE-B70A-4B5E181C7004}">
      <dsp:nvSpPr>
        <dsp:cNvPr id="0" name=""/>
        <dsp:cNvSpPr/>
      </dsp:nvSpPr>
      <dsp:spPr>
        <a:xfrm>
          <a:off x="3910758" y="3817430"/>
          <a:ext cx="273770" cy="91440"/>
        </a:xfrm>
        <a:custGeom>
          <a:avLst/>
          <a:gdLst/>
          <a:ahLst/>
          <a:cxnLst/>
          <a:rect l="0" t="0" r="0" b="0"/>
          <a:pathLst>
            <a:path>
              <a:moveTo>
                <a:pt x="0" y="45720"/>
              </a:moveTo>
              <a:lnTo>
                <a:pt x="273770" y="45720"/>
              </a:lnTo>
            </a:path>
          </a:pathLst>
        </a:custGeom>
        <a:noFill/>
        <a:ln w="12700" cap="flat" cmpd="sng" algn="ctr">
          <a:solidFill>
            <a:schemeClr val="tx1">
              <a:lumMod val="50000"/>
              <a:lumOff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040799" y="3856306"/>
        <a:ext cx="13688" cy="13688"/>
      </dsp:txXfrm>
    </dsp:sp>
    <dsp:sp modelId="{CBF1082B-AB26-4009-94C1-0F6894E64B45}">
      <dsp:nvSpPr>
        <dsp:cNvPr id="0" name=""/>
        <dsp:cNvSpPr/>
      </dsp:nvSpPr>
      <dsp:spPr>
        <a:xfrm>
          <a:off x="1857065" y="2107685"/>
          <a:ext cx="684842" cy="1755465"/>
        </a:xfrm>
        <a:custGeom>
          <a:avLst/>
          <a:gdLst/>
          <a:ahLst/>
          <a:cxnLst/>
          <a:rect l="0" t="0" r="0" b="0"/>
          <a:pathLst>
            <a:path>
              <a:moveTo>
                <a:pt x="0" y="0"/>
              </a:moveTo>
              <a:lnTo>
                <a:pt x="342421" y="0"/>
              </a:lnTo>
              <a:lnTo>
                <a:pt x="342421" y="1755465"/>
              </a:lnTo>
              <a:lnTo>
                <a:pt x="684842" y="1755465"/>
              </a:lnTo>
            </a:path>
          </a:pathLst>
        </a:custGeom>
        <a:noFill/>
        <a:ln w="12700" cap="flat" cmpd="sng" algn="ctr">
          <a:solidFill>
            <a:schemeClr val="tx1">
              <a:lumMod val="50000"/>
              <a:lumOff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GB" sz="600" kern="1200"/>
        </a:p>
      </dsp:txBody>
      <dsp:txXfrm>
        <a:off x="2152378" y="2938309"/>
        <a:ext cx="94216" cy="94216"/>
      </dsp:txXfrm>
    </dsp:sp>
    <dsp:sp modelId="{36A8BEF7-85B9-4C1B-9A05-159BD68DD98E}">
      <dsp:nvSpPr>
        <dsp:cNvPr id="0" name=""/>
        <dsp:cNvSpPr/>
      </dsp:nvSpPr>
      <dsp:spPr>
        <a:xfrm>
          <a:off x="3910758" y="3080652"/>
          <a:ext cx="273770" cy="260832"/>
        </a:xfrm>
        <a:custGeom>
          <a:avLst/>
          <a:gdLst/>
          <a:ahLst/>
          <a:cxnLst/>
          <a:rect l="0" t="0" r="0" b="0"/>
          <a:pathLst>
            <a:path>
              <a:moveTo>
                <a:pt x="0" y="0"/>
              </a:moveTo>
              <a:lnTo>
                <a:pt x="136885" y="0"/>
              </a:lnTo>
              <a:lnTo>
                <a:pt x="136885" y="260832"/>
              </a:lnTo>
              <a:lnTo>
                <a:pt x="273770" y="260832"/>
              </a:lnTo>
            </a:path>
          </a:pathLst>
        </a:custGeom>
        <a:noFill/>
        <a:ln w="12700" cap="flat" cmpd="sng" algn="ctr">
          <a:solidFill>
            <a:schemeClr val="tx1">
              <a:lumMod val="50000"/>
              <a:lumOff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038190" y="3201615"/>
        <a:ext cx="18906" cy="18906"/>
      </dsp:txXfrm>
    </dsp:sp>
    <dsp:sp modelId="{B8292535-C910-4111-9DD2-6EEB64D9B1E0}">
      <dsp:nvSpPr>
        <dsp:cNvPr id="0" name=""/>
        <dsp:cNvSpPr/>
      </dsp:nvSpPr>
      <dsp:spPr>
        <a:xfrm>
          <a:off x="3910758" y="2819819"/>
          <a:ext cx="273770" cy="260832"/>
        </a:xfrm>
        <a:custGeom>
          <a:avLst/>
          <a:gdLst/>
          <a:ahLst/>
          <a:cxnLst/>
          <a:rect l="0" t="0" r="0" b="0"/>
          <a:pathLst>
            <a:path>
              <a:moveTo>
                <a:pt x="0" y="260832"/>
              </a:moveTo>
              <a:lnTo>
                <a:pt x="136885" y="260832"/>
              </a:lnTo>
              <a:lnTo>
                <a:pt x="136885" y="0"/>
              </a:lnTo>
              <a:lnTo>
                <a:pt x="273770" y="0"/>
              </a:lnTo>
            </a:path>
          </a:pathLst>
        </a:custGeom>
        <a:noFill/>
        <a:ln w="12700" cap="flat" cmpd="sng" algn="ctr">
          <a:solidFill>
            <a:schemeClr val="tx1">
              <a:lumMod val="50000"/>
              <a:lumOff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038190" y="2940782"/>
        <a:ext cx="18906" cy="18906"/>
      </dsp:txXfrm>
    </dsp:sp>
    <dsp:sp modelId="{0B042CAF-2C41-485B-866C-7CDE78BA3BA6}">
      <dsp:nvSpPr>
        <dsp:cNvPr id="0" name=""/>
        <dsp:cNvSpPr/>
      </dsp:nvSpPr>
      <dsp:spPr>
        <a:xfrm>
          <a:off x="1857065" y="2107685"/>
          <a:ext cx="684842" cy="972966"/>
        </a:xfrm>
        <a:custGeom>
          <a:avLst/>
          <a:gdLst/>
          <a:ahLst/>
          <a:cxnLst/>
          <a:rect l="0" t="0" r="0" b="0"/>
          <a:pathLst>
            <a:path>
              <a:moveTo>
                <a:pt x="0" y="0"/>
              </a:moveTo>
              <a:lnTo>
                <a:pt x="342421" y="0"/>
              </a:lnTo>
              <a:lnTo>
                <a:pt x="342421" y="972966"/>
              </a:lnTo>
              <a:lnTo>
                <a:pt x="684842" y="972966"/>
              </a:lnTo>
            </a:path>
          </a:pathLst>
        </a:custGeom>
        <a:noFill/>
        <a:ln w="12700" cap="flat" cmpd="sng" algn="ctr">
          <a:solidFill>
            <a:schemeClr val="tx1">
              <a:lumMod val="50000"/>
              <a:lumOff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2169741" y="2564423"/>
        <a:ext cx="59491" cy="59491"/>
      </dsp:txXfrm>
    </dsp:sp>
    <dsp:sp modelId="{9030041E-1ABA-4FEB-8F18-05465CF8CEDD}">
      <dsp:nvSpPr>
        <dsp:cNvPr id="0" name=""/>
        <dsp:cNvSpPr/>
      </dsp:nvSpPr>
      <dsp:spPr>
        <a:xfrm>
          <a:off x="3910758" y="1776488"/>
          <a:ext cx="273770" cy="521665"/>
        </a:xfrm>
        <a:custGeom>
          <a:avLst/>
          <a:gdLst/>
          <a:ahLst/>
          <a:cxnLst/>
          <a:rect l="0" t="0" r="0" b="0"/>
          <a:pathLst>
            <a:path>
              <a:moveTo>
                <a:pt x="0" y="0"/>
              </a:moveTo>
              <a:lnTo>
                <a:pt x="136885" y="0"/>
              </a:lnTo>
              <a:lnTo>
                <a:pt x="136885" y="521665"/>
              </a:lnTo>
              <a:lnTo>
                <a:pt x="273770" y="521665"/>
              </a:lnTo>
            </a:path>
          </a:pathLst>
        </a:custGeom>
        <a:noFill/>
        <a:ln w="12700" cap="flat" cmpd="sng" algn="ctr">
          <a:solidFill>
            <a:schemeClr val="tx1">
              <a:lumMod val="50000"/>
              <a:lumOff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032915" y="2022592"/>
        <a:ext cx="29456" cy="29456"/>
      </dsp:txXfrm>
    </dsp:sp>
    <dsp:sp modelId="{F2A1F6B6-B7FC-49A0-A425-8C98DA81ACE0}">
      <dsp:nvSpPr>
        <dsp:cNvPr id="0" name=""/>
        <dsp:cNvSpPr/>
      </dsp:nvSpPr>
      <dsp:spPr>
        <a:xfrm>
          <a:off x="3910758" y="1730768"/>
          <a:ext cx="273770" cy="91440"/>
        </a:xfrm>
        <a:custGeom>
          <a:avLst/>
          <a:gdLst/>
          <a:ahLst/>
          <a:cxnLst/>
          <a:rect l="0" t="0" r="0" b="0"/>
          <a:pathLst>
            <a:path>
              <a:moveTo>
                <a:pt x="0" y="45720"/>
              </a:moveTo>
              <a:lnTo>
                <a:pt x="273770" y="45720"/>
              </a:lnTo>
            </a:path>
          </a:pathLst>
        </a:custGeom>
        <a:noFill/>
        <a:ln w="12700" cap="flat" cmpd="sng" algn="ctr">
          <a:solidFill>
            <a:schemeClr val="tx1">
              <a:lumMod val="50000"/>
              <a:lumOff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040799" y="1769643"/>
        <a:ext cx="13688" cy="13688"/>
      </dsp:txXfrm>
    </dsp:sp>
    <dsp:sp modelId="{35DED027-643F-47C2-9971-0E6715391CCD}">
      <dsp:nvSpPr>
        <dsp:cNvPr id="0" name=""/>
        <dsp:cNvSpPr/>
      </dsp:nvSpPr>
      <dsp:spPr>
        <a:xfrm>
          <a:off x="3910758" y="1254822"/>
          <a:ext cx="273770" cy="521665"/>
        </a:xfrm>
        <a:custGeom>
          <a:avLst/>
          <a:gdLst/>
          <a:ahLst/>
          <a:cxnLst/>
          <a:rect l="0" t="0" r="0" b="0"/>
          <a:pathLst>
            <a:path>
              <a:moveTo>
                <a:pt x="0" y="521665"/>
              </a:moveTo>
              <a:lnTo>
                <a:pt x="136885" y="521665"/>
              </a:lnTo>
              <a:lnTo>
                <a:pt x="136885" y="0"/>
              </a:lnTo>
              <a:lnTo>
                <a:pt x="273770" y="0"/>
              </a:lnTo>
            </a:path>
          </a:pathLst>
        </a:custGeom>
        <a:noFill/>
        <a:ln w="12700" cap="flat" cmpd="sng" algn="ctr">
          <a:solidFill>
            <a:schemeClr val="tx1">
              <a:lumMod val="50000"/>
              <a:lumOff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032915" y="1500926"/>
        <a:ext cx="29456" cy="29456"/>
      </dsp:txXfrm>
    </dsp:sp>
    <dsp:sp modelId="{5B56B3CE-BB89-41AB-A135-F2DE8DD8BF26}">
      <dsp:nvSpPr>
        <dsp:cNvPr id="0" name=""/>
        <dsp:cNvSpPr/>
      </dsp:nvSpPr>
      <dsp:spPr>
        <a:xfrm>
          <a:off x="1857065" y="1776488"/>
          <a:ext cx="684842" cy="331197"/>
        </a:xfrm>
        <a:custGeom>
          <a:avLst/>
          <a:gdLst/>
          <a:ahLst/>
          <a:cxnLst/>
          <a:rect l="0" t="0" r="0" b="0"/>
          <a:pathLst>
            <a:path>
              <a:moveTo>
                <a:pt x="0" y="331197"/>
              </a:moveTo>
              <a:lnTo>
                <a:pt x="342421" y="331197"/>
              </a:lnTo>
              <a:lnTo>
                <a:pt x="342421" y="0"/>
              </a:lnTo>
              <a:lnTo>
                <a:pt x="684842" y="0"/>
              </a:lnTo>
            </a:path>
          </a:pathLst>
        </a:custGeom>
        <a:noFill/>
        <a:ln w="12700" cap="flat" cmpd="sng" algn="ctr">
          <a:solidFill>
            <a:schemeClr val="tx1">
              <a:lumMod val="50000"/>
              <a:lumOff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2180468" y="1923068"/>
        <a:ext cx="38036" cy="38036"/>
      </dsp:txXfrm>
    </dsp:sp>
    <dsp:sp modelId="{7AAB4B11-AE3D-4B50-AADC-75DC22DDE25A}">
      <dsp:nvSpPr>
        <dsp:cNvPr id="0" name=""/>
        <dsp:cNvSpPr/>
      </dsp:nvSpPr>
      <dsp:spPr>
        <a:xfrm>
          <a:off x="3910758" y="472324"/>
          <a:ext cx="273770" cy="260832"/>
        </a:xfrm>
        <a:custGeom>
          <a:avLst/>
          <a:gdLst/>
          <a:ahLst/>
          <a:cxnLst/>
          <a:rect l="0" t="0" r="0" b="0"/>
          <a:pathLst>
            <a:path>
              <a:moveTo>
                <a:pt x="0" y="0"/>
              </a:moveTo>
              <a:lnTo>
                <a:pt x="136885" y="0"/>
              </a:lnTo>
              <a:lnTo>
                <a:pt x="136885" y="260832"/>
              </a:lnTo>
              <a:lnTo>
                <a:pt x="273770" y="260832"/>
              </a:lnTo>
            </a:path>
          </a:pathLst>
        </a:custGeom>
        <a:noFill/>
        <a:ln w="12700" cap="flat" cmpd="sng" algn="ctr">
          <a:solidFill>
            <a:schemeClr val="tx1">
              <a:lumMod val="50000"/>
              <a:lumOff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038190" y="593287"/>
        <a:ext cx="18906" cy="18906"/>
      </dsp:txXfrm>
    </dsp:sp>
    <dsp:sp modelId="{3629C91A-C1EE-43F1-957A-41114723552D}">
      <dsp:nvSpPr>
        <dsp:cNvPr id="0" name=""/>
        <dsp:cNvSpPr/>
      </dsp:nvSpPr>
      <dsp:spPr>
        <a:xfrm>
          <a:off x="3910758" y="211491"/>
          <a:ext cx="273770" cy="260832"/>
        </a:xfrm>
        <a:custGeom>
          <a:avLst/>
          <a:gdLst/>
          <a:ahLst/>
          <a:cxnLst/>
          <a:rect l="0" t="0" r="0" b="0"/>
          <a:pathLst>
            <a:path>
              <a:moveTo>
                <a:pt x="0" y="260832"/>
              </a:moveTo>
              <a:lnTo>
                <a:pt x="136885" y="260832"/>
              </a:lnTo>
              <a:lnTo>
                <a:pt x="136885" y="0"/>
              </a:lnTo>
              <a:lnTo>
                <a:pt x="273770" y="0"/>
              </a:lnTo>
            </a:path>
          </a:pathLst>
        </a:custGeom>
        <a:noFill/>
        <a:ln w="12700" cap="flat" cmpd="sng" algn="ctr">
          <a:solidFill>
            <a:schemeClr val="tx1">
              <a:lumMod val="50000"/>
              <a:lumOff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038190" y="332454"/>
        <a:ext cx="18906" cy="18906"/>
      </dsp:txXfrm>
    </dsp:sp>
    <dsp:sp modelId="{E0E8751D-25B0-49F6-8BD6-1AE720FE00F2}">
      <dsp:nvSpPr>
        <dsp:cNvPr id="0" name=""/>
        <dsp:cNvSpPr/>
      </dsp:nvSpPr>
      <dsp:spPr>
        <a:xfrm>
          <a:off x="1857065" y="472324"/>
          <a:ext cx="684842" cy="1635361"/>
        </a:xfrm>
        <a:custGeom>
          <a:avLst/>
          <a:gdLst/>
          <a:ahLst/>
          <a:cxnLst/>
          <a:rect l="0" t="0" r="0" b="0"/>
          <a:pathLst>
            <a:path>
              <a:moveTo>
                <a:pt x="0" y="1635361"/>
              </a:moveTo>
              <a:lnTo>
                <a:pt x="342421" y="1635361"/>
              </a:lnTo>
              <a:lnTo>
                <a:pt x="342421" y="0"/>
              </a:lnTo>
              <a:lnTo>
                <a:pt x="684842" y="0"/>
              </a:lnTo>
            </a:path>
          </a:pathLst>
        </a:custGeom>
        <a:noFill/>
        <a:ln w="12700" cap="flat" cmpd="sng" algn="ctr">
          <a:solidFill>
            <a:schemeClr val="tx1">
              <a:lumMod val="50000"/>
              <a:lumOff val="50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GB" sz="600" kern="1200"/>
        </a:p>
      </dsp:txBody>
      <dsp:txXfrm>
        <a:off x="2155162" y="1245680"/>
        <a:ext cx="88648" cy="88648"/>
      </dsp:txXfrm>
    </dsp:sp>
    <dsp:sp modelId="{31701DDF-4BA4-40CD-93CE-A42E291FC80F}">
      <dsp:nvSpPr>
        <dsp:cNvPr id="0" name=""/>
        <dsp:cNvSpPr/>
      </dsp:nvSpPr>
      <dsp:spPr>
        <a:xfrm flipH="1">
          <a:off x="491679" y="1227349"/>
          <a:ext cx="970100" cy="1760671"/>
        </a:xfrm>
        <a:prstGeom prst="roundRect">
          <a:avLst/>
        </a:prstGeom>
        <a:solidFill>
          <a:schemeClr val="accent4">
            <a:lumMod val="60000"/>
            <a:lumOff val="40000"/>
          </a:schemeClr>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en-GB" sz="3900" kern="1200" dirty="0">
              <a:solidFill>
                <a:schemeClr val="tx1"/>
              </a:solidFill>
            </a:rPr>
            <a:t>Aim</a:t>
          </a:r>
        </a:p>
      </dsp:txBody>
      <dsp:txXfrm>
        <a:off x="539035" y="1274705"/>
        <a:ext cx="875388" cy="1665959"/>
      </dsp:txXfrm>
    </dsp:sp>
    <dsp:sp modelId="{CF5CEE62-B934-4D9E-84CB-152EE3946C13}">
      <dsp:nvSpPr>
        <dsp:cNvPr id="0" name=""/>
        <dsp:cNvSpPr/>
      </dsp:nvSpPr>
      <dsp:spPr>
        <a:xfrm>
          <a:off x="2541908" y="263657"/>
          <a:ext cx="1368850" cy="417332"/>
        </a:xfrm>
        <a:prstGeom prst="roundRect">
          <a:avLst/>
        </a:prstGeom>
        <a:solidFill>
          <a:schemeClr val="accent6">
            <a:lumMod val="40000"/>
            <a:lumOff val="60000"/>
          </a:schemeClr>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a:solidFill>
                <a:schemeClr val="tx1"/>
              </a:solidFill>
            </a:rPr>
            <a:t>Primary driver </a:t>
          </a:r>
        </a:p>
      </dsp:txBody>
      <dsp:txXfrm>
        <a:off x="2562280" y="284029"/>
        <a:ext cx="1328106" cy="376588"/>
      </dsp:txXfrm>
    </dsp:sp>
    <dsp:sp modelId="{698C40A9-F66D-45B9-83BD-8C24309EC503}">
      <dsp:nvSpPr>
        <dsp:cNvPr id="0" name=""/>
        <dsp:cNvSpPr/>
      </dsp:nvSpPr>
      <dsp:spPr>
        <a:xfrm>
          <a:off x="4184528" y="2825"/>
          <a:ext cx="1368850" cy="417332"/>
        </a:xfrm>
        <a:prstGeom prst="roundRect">
          <a:avLst/>
        </a:prstGeom>
        <a:solidFill>
          <a:schemeClr val="accent1">
            <a:hueOff val="0"/>
            <a:satOff val="0"/>
            <a:lumOff val="0"/>
            <a:alphaOff val="0"/>
          </a:schemeClr>
        </a:solidFill>
        <a:ln w="12700" cap="flat" cmpd="sng" algn="ctr">
          <a:solidFill>
            <a:schemeClr val="tx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a:t>Secondary driver</a:t>
          </a:r>
        </a:p>
      </dsp:txBody>
      <dsp:txXfrm>
        <a:off x="4204900" y="23197"/>
        <a:ext cx="1328106" cy="376588"/>
      </dsp:txXfrm>
    </dsp:sp>
    <dsp:sp modelId="{97840B70-0E03-4132-82DB-88C558FB9245}">
      <dsp:nvSpPr>
        <dsp:cNvPr id="0" name=""/>
        <dsp:cNvSpPr/>
      </dsp:nvSpPr>
      <dsp:spPr>
        <a:xfrm>
          <a:off x="4184528" y="524490"/>
          <a:ext cx="1368850" cy="417332"/>
        </a:xfrm>
        <a:prstGeom prst="roundRect">
          <a:avLst/>
        </a:prstGeom>
        <a:solidFill>
          <a:schemeClr val="accent1">
            <a:hueOff val="0"/>
            <a:satOff val="0"/>
            <a:lumOff val="0"/>
            <a:alphaOff val="0"/>
          </a:schemeClr>
        </a:solidFill>
        <a:ln w="12700" cap="flat" cmpd="sng" algn="ctr">
          <a:solidFill>
            <a:schemeClr val="tx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a:t>Secondary driver</a:t>
          </a:r>
        </a:p>
      </dsp:txBody>
      <dsp:txXfrm>
        <a:off x="4204900" y="544862"/>
        <a:ext cx="1328106" cy="376588"/>
      </dsp:txXfrm>
    </dsp:sp>
    <dsp:sp modelId="{C95986DA-6B69-43E6-8BED-646E4A63B317}">
      <dsp:nvSpPr>
        <dsp:cNvPr id="0" name=""/>
        <dsp:cNvSpPr/>
      </dsp:nvSpPr>
      <dsp:spPr>
        <a:xfrm>
          <a:off x="2541908" y="1567821"/>
          <a:ext cx="1368850" cy="417332"/>
        </a:xfrm>
        <a:prstGeom prst="roundRect">
          <a:avLst/>
        </a:prstGeom>
        <a:solidFill>
          <a:schemeClr val="accent6">
            <a:lumMod val="40000"/>
            <a:lumOff val="60000"/>
          </a:schemeClr>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a:solidFill>
                <a:schemeClr val="tx1"/>
              </a:solidFill>
            </a:rPr>
            <a:t>Primary driver </a:t>
          </a:r>
        </a:p>
      </dsp:txBody>
      <dsp:txXfrm>
        <a:off x="2562280" y="1588193"/>
        <a:ext cx="1328106" cy="376588"/>
      </dsp:txXfrm>
    </dsp:sp>
    <dsp:sp modelId="{576BB80C-775C-4C2D-910C-A34DDF54FB5B}">
      <dsp:nvSpPr>
        <dsp:cNvPr id="0" name=""/>
        <dsp:cNvSpPr/>
      </dsp:nvSpPr>
      <dsp:spPr>
        <a:xfrm>
          <a:off x="4184528" y="1046156"/>
          <a:ext cx="1368850" cy="417332"/>
        </a:xfrm>
        <a:prstGeom prst="roundRect">
          <a:avLst/>
        </a:prstGeom>
        <a:solidFill>
          <a:schemeClr val="accent1">
            <a:hueOff val="0"/>
            <a:satOff val="0"/>
            <a:lumOff val="0"/>
            <a:alphaOff val="0"/>
          </a:schemeClr>
        </a:solidFill>
        <a:ln w="12700" cap="flat" cmpd="sng" algn="ctr">
          <a:solidFill>
            <a:schemeClr val="tx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a:t>Secondary driver</a:t>
          </a:r>
        </a:p>
      </dsp:txBody>
      <dsp:txXfrm>
        <a:off x="4204900" y="1066528"/>
        <a:ext cx="1328106" cy="376588"/>
      </dsp:txXfrm>
    </dsp:sp>
    <dsp:sp modelId="{95440F24-3AA8-499B-B7D6-91ECBF47812A}">
      <dsp:nvSpPr>
        <dsp:cNvPr id="0" name=""/>
        <dsp:cNvSpPr/>
      </dsp:nvSpPr>
      <dsp:spPr>
        <a:xfrm>
          <a:off x="4184528" y="1567821"/>
          <a:ext cx="1368850" cy="417332"/>
        </a:xfrm>
        <a:prstGeom prst="roundRect">
          <a:avLst/>
        </a:prstGeom>
        <a:solidFill>
          <a:schemeClr val="accent1">
            <a:hueOff val="0"/>
            <a:satOff val="0"/>
            <a:lumOff val="0"/>
            <a:alphaOff val="0"/>
          </a:schemeClr>
        </a:solidFill>
        <a:ln w="12700" cap="flat" cmpd="sng" algn="ctr">
          <a:solidFill>
            <a:schemeClr val="tx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a:t>Secondary driver</a:t>
          </a:r>
        </a:p>
      </dsp:txBody>
      <dsp:txXfrm>
        <a:off x="4204900" y="1588193"/>
        <a:ext cx="1328106" cy="376588"/>
      </dsp:txXfrm>
    </dsp:sp>
    <dsp:sp modelId="{83D12D3C-5D5F-4B3E-96D8-ACA58243AF26}">
      <dsp:nvSpPr>
        <dsp:cNvPr id="0" name=""/>
        <dsp:cNvSpPr/>
      </dsp:nvSpPr>
      <dsp:spPr>
        <a:xfrm>
          <a:off x="4184528" y="2089487"/>
          <a:ext cx="1368850" cy="417332"/>
        </a:xfrm>
        <a:prstGeom prst="roundRect">
          <a:avLst/>
        </a:prstGeom>
        <a:solidFill>
          <a:schemeClr val="accent1">
            <a:hueOff val="0"/>
            <a:satOff val="0"/>
            <a:lumOff val="0"/>
            <a:alphaOff val="0"/>
          </a:schemeClr>
        </a:solidFill>
        <a:ln w="12700" cap="flat" cmpd="sng" algn="ctr">
          <a:solidFill>
            <a:schemeClr val="tx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a:t>Secondary driver</a:t>
          </a:r>
        </a:p>
      </dsp:txBody>
      <dsp:txXfrm>
        <a:off x="4204900" y="2109859"/>
        <a:ext cx="1328106" cy="376588"/>
      </dsp:txXfrm>
    </dsp:sp>
    <dsp:sp modelId="{1110CBB3-4B48-487E-9300-6E98CBB10B27}">
      <dsp:nvSpPr>
        <dsp:cNvPr id="0" name=""/>
        <dsp:cNvSpPr/>
      </dsp:nvSpPr>
      <dsp:spPr>
        <a:xfrm>
          <a:off x="2541908" y="2871985"/>
          <a:ext cx="1368850" cy="417332"/>
        </a:xfrm>
        <a:prstGeom prst="roundRect">
          <a:avLst/>
        </a:prstGeom>
        <a:solidFill>
          <a:schemeClr val="accent6">
            <a:lumMod val="40000"/>
            <a:lumOff val="60000"/>
          </a:schemeClr>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a:solidFill>
                <a:schemeClr val="tx1"/>
              </a:solidFill>
            </a:rPr>
            <a:t>Primary driver </a:t>
          </a:r>
        </a:p>
      </dsp:txBody>
      <dsp:txXfrm>
        <a:off x="2562280" y="2892357"/>
        <a:ext cx="1328106" cy="376588"/>
      </dsp:txXfrm>
    </dsp:sp>
    <dsp:sp modelId="{E79EFC4D-05C3-4A7A-9331-834E6CB1134D}">
      <dsp:nvSpPr>
        <dsp:cNvPr id="0" name=""/>
        <dsp:cNvSpPr/>
      </dsp:nvSpPr>
      <dsp:spPr>
        <a:xfrm>
          <a:off x="4184528" y="2611153"/>
          <a:ext cx="1368850" cy="417332"/>
        </a:xfrm>
        <a:prstGeom prst="roundRect">
          <a:avLst/>
        </a:prstGeom>
        <a:solidFill>
          <a:schemeClr val="accent1">
            <a:hueOff val="0"/>
            <a:satOff val="0"/>
            <a:lumOff val="0"/>
            <a:alphaOff val="0"/>
          </a:schemeClr>
        </a:solidFill>
        <a:ln w="12700" cap="flat" cmpd="sng" algn="ctr">
          <a:solidFill>
            <a:schemeClr val="tx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a:t>Secondary driver</a:t>
          </a:r>
        </a:p>
      </dsp:txBody>
      <dsp:txXfrm>
        <a:off x="4204900" y="2631525"/>
        <a:ext cx="1328106" cy="376588"/>
      </dsp:txXfrm>
    </dsp:sp>
    <dsp:sp modelId="{DA7D1885-EB0F-416A-987C-800F695E561A}">
      <dsp:nvSpPr>
        <dsp:cNvPr id="0" name=""/>
        <dsp:cNvSpPr/>
      </dsp:nvSpPr>
      <dsp:spPr>
        <a:xfrm>
          <a:off x="4184528" y="3132818"/>
          <a:ext cx="1368850" cy="417332"/>
        </a:xfrm>
        <a:prstGeom prst="roundRect">
          <a:avLst/>
        </a:prstGeom>
        <a:solidFill>
          <a:schemeClr val="accent1">
            <a:hueOff val="0"/>
            <a:satOff val="0"/>
            <a:lumOff val="0"/>
            <a:alphaOff val="0"/>
          </a:schemeClr>
        </a:solidFill>
        <a:ln w="12700" cap="flat" cmpd="sng" algn="ctr">
          <a:solidFill>
            <a:schemeClr val="tx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a:t>Secondary driver</a:t>
          </a:r>
        </a:p>
      </dsp:txBody>
      <dsp:txXfrm>
        <a:off x="4204900" y="3153190"/>
        <a:ext cx="1328106" cy="376588"/>
      </dsp:txXfrm>
    </dsp:sp>
    <dsp:sp modelId="{D4DAEB71-1AA7-4037-85FF-293DB3909801}">
      <dsp:nvSpPr>
        <dsp:cNvPr id="0" name=""/>
        <dsp:cNvSpPr/>
      </dsp:nvSpPr>
      <dsp:spPr>
        <a:xfrm>
          <a:off x="2541908" y="3654484"/>
          <a:ext cx="1368850" cy="417332"/>
        </a:xfrm>
        <a:prstGeom prst="roundRect">
          <a:avLst/>
        </a:prstGeom>
        <a:solidFill>
          <a:schemeClr val="accent6">
            <a:lumMod val="40000"/>
            <a:lumOff val="60000"/>
          </a:schemeClr>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a:solidFill>
                <a:schemeClr val="tx1"/>
              </a:solidFill>
            </a:rPr>
            <a:t>Primary driver </a:t>
          </a:r>
        </a:p>
      </dsp:txBody>
      <dsp:txXfrm>
        <a:off x="2562280" y="3674856"/>
        <a:ext cx="1328106" cy="376588"/>
      </dsp:txXfrm>
    </dsp:sp>
    <dsp:sp modelId="{E5C5D141-0126-4DEA-82D7-EDFEE817159E}">
      <dsp:nvSpPr>
        <dsp:cNvPr id="0" name=""/>
        <dsp:cNvSpPr/>
      </dsp:nvSpPr>
      <dsp:spPr>
        <a:xfrm>
          <a:off x="4184528" y="3654484"/>
          <a:ext cx="1368850" cy="417332"/>
        </a:xfrm>
        <a:prstGeom prst="roundRect">
          <a:avLst/>
        </a:prstGeom>
        <a:solidFill>
          <a:schemeClr val="accent1">
            <a:hueOff val="0"/>
            <a:satOff val="0"/>
            <a:lumOff val="0"/>
            <a:alphaOff val="0"/>
          </a:schemeClr>
        </a:solidFill>
        <a:ln w="12700" cap="flat" cmpd="sng" algn="ctr">
          <a:solidFill>
            <a:schemeClr val="tx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a:t>Secondary driver</a:t>
          </a:r>
        </a:p>
      </dsp:txBody>
      <dsp:txXfrm>
        <a:off x="4204900" y="3674856"/>
        <a:ext cx="1328106" cy="37658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0.75741</cdr:x>
      <cdr:y>0.17276</cdr:y>
    </cdr:from>
    <cdr:to>
      <cdr:x>0.92593</cdr:x>
      <cdr:y>0.2062</cdr:y>
    </cdr:to>
    <cdr:cxnSp macro="">
      <cdr:nvCxnSpPr>
        <cdr:cNvPr id="2" name="Straight Arrow Connector 1"/>
        <cdr:cNvCxnSpPr>
          <a:stCxn xmlns:a="http://schemas.openxmlformats.org/drawingml/2006/main" id="9" idx="2"/>
        </cdr:cNvCxnSpPr>
      </cdr:nvCxnSpPr>
      <cdr:spPr>
        <a:xfrm xmlns:a="http://schemas.openxmlformats.org/drawingml/2006/main">
          <a:off x="5890280" y="794942"/>
          <a:ext cx="1310520" cy="153888"/>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0.75741</cdr:x>
      <cdr:y>0.17276</cdr:y>
    </cdr:from>
    <cdr:to>
      <cdr:x>0.85185</cdr:x>
      <cdr:y>0.26451</cdr:y>
    </cdr:to>
    <cdr:cxnSp macro="">
      <cdr:nvCxnSpPr>
        <cdr:cNvPr id="3" name="Straight Arrow Connector 2"/>
        <cdr:cNvCxnSpPr>
          <a:stCxn xmlns:a="http://schemas.openxmlformats.org/drawingml/2006/main" id="9" idx="2"/>
        </cdr:cNvCxnSpPr>
      </cdr:nvCxnSpPr>
      <cdr:spPr>
        <a:xfrm xmlns:a="http://schemas.openxmlformats.org/drawingml/2006/main">
          <a:off x="5890280" y="794942"/>
          <a:ext cx="734456" cy="422176"/>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0.62037</cdr:x>
      <cdr:y>0.10587</cdr:y>
    </cdr:from>
    <cdr:to>
      <cdr:x>0.89445</cdr:x>
      <cdr:y>0.17276</cdr:y>
    </cdr:to>
    <cdr:sp macro="" textlink="">
      <cdr:nvSpPr>
        <cdr:cNvPr id="9" name="TextBox 4"/>
        <cdr:cNvSpPr txBox="1"/>
      </cdr:nvSpPr>
      <cdr:spPr>
        <a:xfrm xmlns:a="http://schemas.openxmlformats.org/drawingml/2006/main">
          <a:off x="4824536" y="487165"/>
          <a:ext cx="2131487" cy="307777"/>
        </a:xfrm>
        <a:prstGeom xmlns:a="http://schemas.openxmlformats.org/drawingml/2006/main" prst="rect">
          <a:avLst/>
        </a:prstGeom>
        <a:noFill xmlns:a="http://schemas.openxmlformats.org/drawingml/2006/main"/>
        <a:ln xmlns:a="http://schemas.openxmlformats.org/drawingml/2006/main">
          <a:solidFill>
            <a:schemeClr val="accent1"/>
          </a:solidFill>
        </a:l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400" dirty="0" smtClean="0"/>
            <a:t>2 weeks before holidays</a:t>
          </a:r>
          <a:endParaRPr lang="en-GB" sz="1400" dirty="0"/>
        </a:p>
      </cdr:txBody>
    </cdr:sp>
  </cdr:relSizeAnchor>
</c:userShapes>
</file>

<file path=ppt/drawings/drawing2.xml><?xml version="1.0" encoding="utf-8"?>
<c:userShapes xmlns:c="http://schemas.openxmlformats.org/drawingml/2006/chart">
  <cdr:relSizeAnchor xmlns:cdr="http://schemas.openxmlformats.org/drawingml/2006/chartDrawing">
    <cdr:from>
      <cdr:x>0.05085</cdr:x>
      <cdr:y>0.02469</cdr:y>
    </cdr:from>
    <cdr:to>
      <cdr:x>0.11966</cdr:x>
      <cdr:y>0.10405</cdr:y>
    </cdr:to>
    <cdr:sp macro="" textlink="">
      <cdr:nvSpPr>
        <cdr:cNvPr id="34817" name="Text Box 1"/>
        <cdr:cNvSpPr txBox="1">
          <a:spLocks xmlns:a="http://schemas.openxmlformats.org/drawingml/2006/main" noChangeArrowheads="1"/>
        </cdr:cNvSpPr>
      </cdr:nvSpPr>
      <cdr:spPr bwMode="auto">
        <a:xfrm xmlns:a="http://schemas.openxmlformats.org/drawingml/2006/main">
          <a:off x="432048" y="144015"/>
          <a:ext cx="584716" cy="462878"/>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cdr:spPr>
      <cdr:txBody>
        <a:bodyPr xmlns:a="http://schemas.openxmlformats.org/drawingml/2006/main" vertOverflow="clip" wrap="square" lIns="27432" tIns="22860" rIns="0" bIns="22860" anchor="ctr" upright="1"/>
        <a:lstStyle xmlns:a="http://schemas.openxmlformats.org/drawingml/2006/main"/>
        <a:p xmlns:a="http://schemas.openxmlformats.org/drawingml/2006/main">
          <a:pPr algn="l" rtl="0">
            <a:defRPr sz="1000"/>
          </a:pPr>
          <a:r>
            <a:rPr lang="en-GB" sz="1400" b="0" i="0" u="none" strike="noStrike" baseline="0">
              <a:solidFill>
                <a:srgbClr val="000000"/>
              </a:solidFill>
              <a:latin typeface="Arial"/>
              <a:cs typeface="Arial"/>
            </a:rPr>
            <a:t>%</a:t>
          </a:r>
          <a:endParaRPr lang="en-GB" sz="1400"/>
        </a:p>
      </cdr:txBody>
    </cdr:sp>
  </cdr:relSizeAnchor>
</c:userShapes>
</file>

<file path=ppt/drawings/drawing3.xml><?xml version="1.0" encoding="utf-8"?>
<c:userShapes xmlns:c="http://schemas.openxmlformats.org/drawingml/2006/chart">
  <cdr:relSizeAnchor xmlns:cdr="http://schemas.openxmlformats.org/drawingml/2006/chartDrawing">
    <cdr:from>
      <cdr:x>0.05085</cdr:x>
      <cdr:y>0.02469</cdr:y>
    </cdr:from>
    <cdr:to>
      <cdr:x>0.11966</cdr:x>
      <cdr:y>0.10405</cdr:y>
    </cdr:to>
    <cdr:sp macro="" textlink="">
      <cdr:nvSpPr>
        <cdr:cNvPr id="34817" name="Text Box 1"/>
        <cdr:cNvSpPr txBox="1">
          <a:spLocks xmlns:a="http://schemas.openxmlformats.org/drawingml/2006/main" noChangeArrowheads="1"/>
        </cdr:cNvSpPr>
      </cdr:nvSpPr>
      <cdr:spPr bwMode="auto">
        <a:xfrm xmlns:a="http://schemas.openxmlformats.org/drawingml/2006/main">
          <a:off x="432048" y="144015"/>
          <a:ext cx="584716" cy="462878"/>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cdr:spPr>
      <cdr:txBody>
        <a:bodyPr xmlns:a="http://schemas.openxmlformats.org/drawingml/2006/main" vertOverflow="clip" wrap="square" lIns="27432" tIns="22860" rIns="0" bIns="22860" anchor="ctr" upright="1"/>
        <a:lstStyle xmlns:a="http://schemas.openxmlformats.org/drawingml/2006/main"/>
        <a:p xmlns:a="http://schemas.openxmlformats.org/drawingml/2006/main">
          <a:pPr algn="l" rtl="0">
            <a:defRPr sz="1000"/>
          </a:pPr>
          <a:r>
            <a:rPr lang="en-GB" sz="1400" b="0" i="0" u="none" strike="noStrike" baseline="0">
              <a:solidFill>
                <a:srgbClr val="000000"/>
              </a:solidFill>
              <a:latin typeface="Arial"/>
              <a:cs typeface="Arial"/>
            </a:rPr>
            <a:t>%</a:t>
          </a:r>
          <a:endParaRPr lang="en-GB" sz="1400"/>
        </a:p>
      </cdr:txBody>
    </cdr:sp>
  </cdr:relSizeAnchor>
</c:userShapes>
</file>

<file path=ppt/drawings/drawing4.xml><?xml version="1.0" encoding="utf-8"?>
<c:userShapes xmlns:c="http://schemas.openxmlformats.org/drawingml/2006/chart">
  <cdr:relSizeAnchor xmlns:cdr="http://schemas.openxmlformats.org/drawingml/2006/chartDrawing">
    <cdr:from>
      <cdr:x>0.05085</cdr:x>
      <cdr:y>0.02469</cdr:y>
    </cdr:from>
    <cdr:to>
      <cdr:x>0.11966</cdr:x>
      <cdr:y>0.10405</cdr:y>
    </cdr:to>
    <cdr:sp macro="" textlink="">
      <cdr:nvSpPr>
        <cdr:cNvPr id="34817" name="Text Box 1"/>
        <cdr:cNvSpPr txBox="1">
          <a:spLocks xmlns:a="http://schemas.openxmlformats.org/drawingml/2006/main" noChangeArrowheads="1"/>
        </cdr:cNvSpPr>
      </cdr:nvSpPr>
      <cdr:spPr bwMode="auto">
        <a:xfrm xmlns:a="http://schemas.openxmlformats.org/drawingml/2006/main">
          <a:off x="432048" y="144015"/>
          <a:ext cx="584716" cy="462878"/>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cdr:spPr>
      <cdr:txBody>
        <a:bodyPr xmlns:a="http://schemas.openxmlformats.org/drawingml/2006/main" vertOverflow="clip" wrap="square" lIns="27432" tIns="22860" rIns="0" bIns="22860" anchor="ctr" upright="1"/>
        <a:lstStyle xmlns:a="http://schemas.openxmlformats.org/drawingml/2006/main"/>
        <a:p xmlns:a="http://schemas.openxmlformats.org/drawingml/2006/main">
          <a:pPr algn="l" rtl="0">
            <a:defRPr sz="1000"/>
          </a:pPr>
          <a:r>
            <a:rPr lang="en-GB" sz="1400" b="0" i="0" u="none" strike="noStrike" baseline="0">
              <a:solidFill>
                <a:srgbClr val="000000"/>
              </a:solidFill>
              <a:latin typeface="Arial"/>
              <a:cs typeface="Arial"/>
            </a:rPr>
            <a:t>%</a:t>
          </a:r>
          <a:endParaRPr lang="en-GB" sz="1400"/>
        </a:p>
      </cdr:txBody>
    </cdr:sp>
  </cdr:relSizeAnchor>
  <cdr:relSizeAnchor xmlns:cdr="http://schemas.openxmlformats.org/drawingml/2006/chartDrawing">
    <cdr:from>
      <cdr:x>0.36467</cdr:x>
      <cdr:y>0.33365</cdr:y>
    </cdr:from>
    <cdr:to>
      <cdr:x>0.9798</cdr:x>
      <cdr:y>0.57913</cdr:y>
    </cdr:to>
    <cdr:sp macro="" textlink="">
      <cdr:nvSpPr>
        <cdr:cNvPr id="2" name="Oval 1"/>
        <cdr:cNvSpPr/>
      </cdr:nvSpPr>
      <cdr:spPr>
        <a:xfrm xmlns:a="http://schemas.openxmlformats.org/drawingml/2006/main" rot="19772439">
          <a:off x="3098580" y="1946059"/>
          <a:ext cx="5226715" cy="1431798"/>
        </a:xfrm>
        <a:prstGeom xmlns:a="http://schemas.openxmlformats.org/drawingml/2006/main" prst="ellipse">
          <a:avLst/>
        </a:prstGeom>
        <a:noFill xmlns:a="http://schemas.openxmlformats.org/drawingml/2006/main"/>
        <a:ln xmlns:a="http://schemas.openxmlformats.org/drawingml/2006/main">
          <a:solidFill>
            <a:srgbClr val="7030A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0.66949</cdr:x>
      <cdr:y>0.45679</cdr:y>
    </cdr:from>
    <cdr:to>
      <cdr:x>0.80508</cdr:x>
      <cdr:y>0.5679</cdr:y>
    </cdr:to>
    <cdr:sp macro="" textlink="">
      <cdr:nvSpPr>
        <cdr:cNvPr id="3" name="TextBox 2"/>
        <cdr:cNvSpPr txBox="1"/>
      </cdr:nvSpPr>
      <cdr:spPr>
        <a:xfrm xmlns:a="http://schemas.openxmlformats.org/drawingml/2006/main">
          <a:off x="5688632" y="2664295"/>
          <a:ext cx="1152128" cy="6480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0.63983</cdr:x>
      <cdr:y>0.44444</cdr:y>
    </cdr:from>
    <cdr:to>
      <cdr:x>0.77542</cdr:x>
      <cdr:y>0.55556</cdr:y>
    </cdr:to>
    <cdr:sp macro="" textlink="">
      <cdr:nvSpPr>
        <cdr:cNvPr id="4" name="TextBox 3"/>
        <cdr:cNvSpPr txBox="1"/>
      </cdr:nvSpPr>
      <cdr:spPr>
        <a:xfrm xmlns:a="http://schemas.openxmlformats.org/drawingml/2006/main">
          <a:off x="5436604" y="2592287"/>
          <a:ext cx="1152128" cy="6480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2400" b="1" dirty="0">
              <a:solidFill>
                <a:schemeClr val="accent4"/>
              </a:solidFill>
            </a:rPr>
            <a:t>Trend</a:t>
          </a:r>
        </a:p>
      </cdr:txBody>
    </cdr:sp>
  </cdr:relSizeAnchor>
</c:userShapes>
</file>

<file path=ppt/drawings/drawing5.xml><?xml version="1.0" encoding="utf-8"?>
<c:userShapes xmlns:c="http://schemas.openxmlformats.org/drawingml/2006/chart">
  <cdr:relSizeAnchor xmlns:cdr="http://schemas.openxmlformats.org/drawingml/2006/chartDrawing">
    <cdr:from>
      <cdr:x>0.05085</cdr:x>
      <cdr:y>0.02469</cdr:y>
    </cdr:from>
    <cdr:to>
      <cdr:x>0.11966</cdr:x>
      <cdr:y>0.10405</cdr:y>
    </cdr:to>
    <cdr:sp macro="" textlink="">
      <cdr:nvSpPr>
        <cdr:cNvPr id="34817" name="Text Box 1"/>
        <cdr:cNvSpPr txBox="1">
          <a:spLocks xmlns:a="http://schemas.openxmlformats.org/drawingml/2006/main" noChangeArrowheads="1"/>
        </cdr:cNvSpPr>
      </cdr:nvSpPr>
      <cdr:spPr bwMode="auto">
        <a:xfrm xmlns:a="http://schemas.openxmlformats.org/drawingml/2006/main">
          <a:off x="432048" y="144015"/>
          <a:ext cx="584716" cy="462878"/>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cdr:spPr>
      <cdr:txBody>
        <a:bodyPr xmlns:a="http://schemas.openxmlformats.org/drawingml/2006/main" vertOverflow="clip" wrap="square" lIns="27432" tIns="22860" rIns="0" bIns="22860" anchor="ctr" upright="1"/>
        <a:lstStyle xmlns:a="http://schemas.openxmlformats.org/drawingml/2006/main"/>
        <a:p xmlns:a="http://schemas.openxmlformats.org/drawingml/2006/main">
          <a:pPr algn="l" rtl="0">
            <a:defRPr sz="1000"/>
          </a:pPr>
          <a:r>
            <a:rPr lang="en-GB" sz="1400" b="0" i="0" u="none" strike="noStrike" baseline="0">
              <a:solidFill>
                <a:srgbClr val="000000"/>
              </a:solidFill>
              <a:latin typeface="Arial"/>
              <a:cs typeface="Arial"/>
            </a:rPr>
            <a:t>%</a:t>
          </a:r>
          <a:endParaRPr lang="en-GB" sz="1400"/>
        </a:p>
      </cdr:txBody>
    </cdr:sp>
  </cdr:relSizeAnchor>
  <cdr:relSizeAnchor xmlns:cdr="http://schemas.openxmlformats.org/drawingml/2006/chartDrawing">
    <cdr:from>
      <cdr:x>0.66949</cdr:x>
      <cdr:y>0.45679</cdr:y>
    </cdr:from>
    <cdr:to>
      <cdr:x>0.80508</cdr:x>
      <cdr:y>0.5679</cdr:y>
    </cdr:to>
    <cdr:sp macro="" textlink="">
      <cdr:nvSpPr>
        <cdr:cNvPr id="3" name="TextBox 2"/>
        <cdr:cNvSpPr txBox="1"/>
      </cdr:nvSpPr>
      <cdr:spPr>
        <a:xfrm xmlns:a="http://schemas.openxmlformats.org/drawingml/2006/main">
          <a:off x="5688632" y="2664295"/>
          <a:ext cx="1152128" cy="6480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0.05085</cdr:x>
      <cdr:y>0.02469</cdr:y>
    </cdr:from>
    <cdr:to>
      <cdr:x>0.11966</cdr:x>
      <cdr:y>0.10405</cdr:y>
    </cdr:to>
    <cdr:sp macro="" textlink="">
      <cdr:nvSpPr>
        <cdr:cNvPr id="34817" name="Text Box 1"/>
        <cdr:cNvSpPr txBox="1">
          <a:spLocks xmlns:a="http://schemas.openxmlformats.org/drawingml/2006/main" noChangeArrowheads="1"/>
        </cdr:cNvSpPr>
      </cdr:nvSpPr>
      <cdr:spPr bwMode="auto">
        <a:xfrm xmlns:a="http://schemas.openxmlformats.org/drawingml/2006/main">
          <a:off x="432048" y="144015"/>
          <a:ext cx="584716" cy="462878"/>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cdr:spPr>
      <cdr:txBody>
        <a:bodyPr xmlns:a="http://schemas.openxmlformats.org/drawingml/2006/main" vertOverflow="clip" wrap="square" lIns="27432" tIns="22860" rIns="0" bIns="22860" anchor="ctr" upright="1"/>
        <a:lstStyle xmlns:a="http://schemas.openxmlformats.org/drawingml/2006/main"/>
        <a:p xmlns:a="http://schemas.openxmlformats.org/drawingml/2006/main">
          <a:pPr algn="l" rtl="0">
            <a:defRPr sz="1000"/>
          </a:pPr>
          <a:r>
            <a:rPr lang="en-GB" sz="1400" b="0" i="0" u="none" strike="noStrike" baseline="0">
              <a:solidFill>
                <a:srgbClr val="000000"/>
              </a:solidFill>
              <a:latin typeface="Arial"/>
              <a:cs typeface="Arial"/>
            </a:rPr>
            <a:t>%</a:t>
          </a:r>
          <a:endParaRPr lang="en-GB" sz="1400"/>
        </a:p>
      </cdr:txBody>
    </cdr:sp>
  </cdr:relSizeAnchor>
  <cdr:relSizeAnchor xmlns:cdr="http://schemas.openxmlformats.org/drawingml/2006/chartDrawing">
    <cdr:from>
      <cdr:x>0.66949</cdr:x>
      <cdr:y>0.45679</cdr:y>
    </cdr:from>
    <cdr:to>
      <cdr:x>0.80508</cdr:x>
      <cdr:y>0.5679</cdr:y>
    </cdr:to>
    <cdr:sp macro="" textlink="">
      <cdr:nvSpPr>
        <cdr:cNvPr id="3" name="TextBox 2"/>
        <cdr:cNvSpPr txBox="1"/>
      </cdr:nvSpPr>
      <cdr:spPr>
        <a:xfrm xmlns:a="http://schemas.openxmlformats.org/drawingml/2006/main">
          <a:off x="5688632" y="2664295"/>
          <a:ext cx="1152128" cy="6480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0.34746</cdr:x>
      <cdr:y>0.34568</cdr:y>
    </cdr:from>
    <cdr:to>
      <cdr:x>0.45763</cdr:x>
      <cdr:y>0.41975</cdr:y>
    </cdr:to>
    <cdr:sp macro="" textlink="">
      <cdr:nvSpPr>
        <cdr:cNvPr id="2" name="Oval 1"/>
        <cdr:cNvSpPr/>
      </cdr:nvSpPr>
      <cdr:spPr>
        <a:xfrm xmlns:a="http://schemas.openxmlformats.org/drawingml/2006/main">
          <a:off x="2952328" y="2016223"/>
          <a:ext cx="936104" cy="432048"/>
        </a:xfrm>
        <a:prstGeom xmlns:a="http://schemas.openxmlformats.org/drawingml/2006/main" prst="ellipse">
          <a:avLst/>
        </a:prstGeom>
        <a:noFill xmlns:a="http://schemas.openxmlformats.org/drawingml/2006/main"/>
        <a:ln xmlns:a="http://schemas.openxmlformats.org/drawingml/2006/main">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0.45782</cdr:x>
      <cdr:y>0.39431</cdr:y>
    </cdr:from>
    <cdr:to>
      <cdr:x>0.56631</cdr:x>
      <cdr:y>0.72772</cdr:y>
    </cdr:to>
    <cdr:sp macro="" textlink="">
      <cdr:nvSpPr>
        <cdr:cNvPr id="4" name="Oval 3"/>
        <cdr:cNvSpPr/>
      </cdr:nvSpPr>
      <cdr:spPr>
        <a:xfrm xmlns:a="http://schemas.openxmlformats.org/drawingml/2006/main" rot="2233485">
          <a:off x="3890067" y="2299884"/>
          <a:ext cx="921863" cy="1944624"/>
        </a:xfrm>
        <a:prstGeom xmlns:a="http://schemas.openxmlformats.org/drawingml/2006/main" prst="ellipse">
          <a:avLst/>
        </a:prstGeom>
        <a:noFill xmlns:a="http://schemas.openxmlformats.org/drawingml/2006/main"/>
        <a:ln xmlns:a="http://schemas.openxmlformats.org/drawingml/2006/main">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0.64407</cdr:x>
      <cdr:y>0.24691</cdr:y>
    </cdr:from>
    <cdr:to>
      <cdr:x>1</cdr:x>
      <cdr:y>0.4321</cdr:y>
    </cdr:to>
    <cdr:sp macro="" textlink="">
      <cdr:nvSpPr>
        <cdr:cNvPr id="5" name="Oval 4"/>
        <cdr:cNvSpPr/>
      </cdr:nvSpPr>
      <cdr:spPr>
        <a:xfrm xmlns:a="http://schemas.openxmlformats.org/drawingml/2006/main">
          <a:off x="5472608" y="1440159"/>
          <a:ext cx="3024336" cy="1080120"/>
        </a:xfrm>
        <a:prstGeom xmlns:a="http://schemas.openxmlformats.org/drawingml/2006/main" prst="ellipse">
          <a:avLst/>
        </a:prstGeom>
        <a:noFill xmlns:a="http://schemas.openxmlformats.org/drawingml/2006/main"/>
        <a:ln xmlns:a="http://schemas.openxmlformats.org/drawingml/2006/main">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0.38136</cdr:x>
      <cdr:y>0.24691</cdr:y>
    </cdr:from>
    <cdr:to>
      <cdr:x>0.5339</cdr:x>
      <cdr:y>0.32607</cdr:y>
    </cdr:to>
    <cdr:sp macro="" textlink="">
      <cdr:nvSpPr>
        <cdr:cNvPr id="7" name="TextBox 5"/>
        <cdr:cNvSpPr txBox="1"/>
      </cdr:nvSpPr>
      <cdr:spPr>
        <a:xfrm xmlns:a="http://schemas.openxmlformats.org/drawingml/2006/main">
          <a:off x="3240360" y="1440159"/>
          <a:ext cx="1296144"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2400" b="1" dirty="0">
              <a:solidFill>
                <a:srgbClr val="00B050"/>
              </a:solidFill>
            </a:rPr>
            <a:t>Run 2</a:t>
          </a:r>
        </a:p>
      </cdr:txBody>
    </cdr:sp>
  </cdr:relSizeAnchor>
  <cdr:relSizeAnchor xmlns:cdr="http://schemas.openxmlformats.org/drawingml/2006/chartDrawing">
    <cdr:from>
      <cdr:x>0.5678</cdr:x>
      <cdr:y>0.61474</cdr:y>
    </cdr:from>
    <cdr:to>
      <cdr:x>0.72034</cdr:x>
      <cdr:y>0.6939</cdr:y>
    </cdr:to>
    <cdr:sp macro="" textlink="">
      <cdr:nvSpPr>
        <cdr:cNvPr id="8" name="TextBox 5"/>
        <cdr:cNvSpPr txBox="1"/>
      </cdr:nvSpPr>
      <cdr:spPr>
        <a:xfrm xmlns:a="http://schemas.openxmlformats.org/drawingml/2006/main">
          <a:off x="4824536" y="3585590"/>
          <a:ext cx="1296144"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2400" b="1" dirty="0">
              <a:solidFill>
                <a:srgbClr val="00B050"/>
              </a:solidFill>
            </a:rPr>
            <a:t>Run 3</a:t>
          </a:r>
        </a:p>
      </cdr:txBody>
    </cdr:sp>
  </cdr:relSizeAnchor>
  <cdr:relSizeAnchor xmlns:cdr="http://schemas.openxmlformats.org/drawingml/2006/chartDrawing">
    <cdr:from>
      <cdr:x>0.65254</cdr:x>
      <cdr:y>0.16049</cdr:y>
    </cdr:from>
    <cdr:to>
      <cdr:x>0.80508</cdr:x>
      <cdr:y>0.23965</cdr:y>
    </cdr:to>
    <cdr:sp macro="" textlink="">
      <cdr:nvSpPr>
        <cdr:cNvPr id="9" name="TextBox 5"/>
        <cdr:cNvSpPr txBox="1"/>
      </cdr:nvSpPr>
      <cdr:spPr>
        <a:xfrm xmlns:a="http://schemas.openxmlformats.org/drawingml/2006/main">
          <a:off x="5544616" y="936103"/>
          <a:ext cx="1296144"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2400" b="1" dirty="0">
              <a:solidFill>
                <a:srgbClr val="00B050"/>
              </a:solidFill>
            </a:rPr>
            <a:t>Run 4</a:t>
          </a:r>
        </a:p>
      </cdr:txBody>
    </cdr:sp>
  </cdr:relSizeAnchor>
</c:userShapes>
</file>

<file path=ppt/drawings/drawing7.xml><?xml version="1.0" encoding="utf-8"?>
<c:userShapes xmlns:c="http://schemas.openxmlformats.org/drawingml/2006/chart">
  <cdr:relSizeAnchor xmlns:cdr="http://schemas.openxmlformats.org/drawingml/2006/chartDrawing">
    <cdr:from>
      <cdr:x>0.05085</cdr:x>
      <cdr:y>0.02469</cdr:y>
    </cdr:from>
    <cdr:to>
      <cdr:x>0.11966</cdr:x>
      <cdr:y>0.10405</cdr:y>
    </cdr:to>
    <cdr:sp macro="" textlink="">
      <cdr:nvSpPr>
        <cdr:cNvPr id="34817" name="Text Box 1"/>
        <cdr:cNvSpPr txBox="1">
          <a:spLocks xmlns:a="http://schemas.openxmlformats.org/drawingml/2006/main" noChangeArrowheads="1"/>
        </cdr:cNvSpPr>
      </cdr:nvSpPr>
      <cdr:spPr bwMode="auto">
        <a:xfrm xmlns:a="http://schemas.openxmlformats.org/drawingml/2006/main">
          <a:off x="432048" y="144015"/>
          <a:ext cx="584716" cy="462878"/>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cdr:spPr>
      <cdr:txBody>
        <a:bodyPr xmlns:a="http://schemas.openxmlformats.org/drawingml/2006/main" vertOverflow="clip" wrap="square" lIns="27432" tIns="22860" rIns="0" bIns="22860" anchor="ctr" upright="1"/>
        <a:lstStyle xmlns:a="http://schemas.openxmlformats.org/drawingml/2006/main"/>
        <a:p xmlns:a="http://schemas.openxmlformats.org/drawingml/2006/main">
          <a:pPr algn="l" rtl="0">
            <a:defRPr sz="1000"/>
          </a:pPr>
          <a:r>
            <a:rPr lang="en-GB" sz="1400" b="0" i="0" u="none" strike="noStrike" baseline="0">
              <a:solidFill>
                <a:srgbClr val="000000"/>
              </a:solidFill>
              <a:latin typeface="Arial"/>
              <a:cs typeface="Arial"/>
            </a:rPr>
            <a:t>%</a:t>
          </a:r>
          <a:endParaRPr lang="en-GB" sz="1400"/>
        </a:p>
      </cdr:txBody>
    </cdr:sp>
  </cdr:relSizeAnchor>
  <cdr:relSizeAnchor xmlns:cdr="http://schemas.openxmlformats.org/drawingml/2006/chartDrawing">
    <cdr:from>
      <cdr:x>0.66949</cdr:x>
      <cdr:y>0.45679</cdr:y>
    </cdr:from>
    <cdr:to>
      <cdr:x>0.80508</cdr:x>
      <cdr:y>0.5679</cdr:y>
    </cdr:to>
    <cdr:sp macro="" textlink="">
      <cdr:nvSpPr>
        <cdr:cNvPr id="3" name="TextBox 2"/>
        <cdr:cNvSpPr txBox="1"/>
      </cdr:nvSpPr>
      <cdr:spPr>
        <a:xfrm xmlns:a="http://schemas.openxmlformats.org/drawingml/2006/main">
          <a:off x="5688632" y="2664295"/>
          <a:ext cx="1152128" cy="6480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0.34746</cdr:x>
      <cdr:y>0.34568</cdr:y>
    </cdr:from>
    <cdr:to>
      <cdr:x>0.45763</cdr:x>
      <cdr:y>0.41975</cdr:y>
    </cdr:to>
    <cdr:sp macro="" textlink="">
      <cdr:nvSpPr>
        <cdr:cNvPr id="2" name="Oval 1"/>
        <cdr:cNvSpPr/>
      </cdr:nvSpPr>
      <cdr:spPr>
        <a:xfrm xmlns:a="http://schemas.openxmlformats.org/drawingml/2006/main">
          <a:off x="2952328" y="2016223"/>
          <a:ext cx="936104" cy="432048"/>
        </a:xfrm>
        <a:prstGeom xmlns:a="http://schemas.openxmlformats.org/drawingml/2006/main" prst="ellipse">
          <a:avLst/>
        </a:prstGeom>
        <a:noFill xmlns:a="http://schemas.openxmlformats.org/drawingml/2006/main"/>
        <a:ln xmlns:a="http://schemas.openxmlformats.org/drawingml/2006/main">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0.45782</cdr:x>
      <cdr:y>0.39431</cdr:y>
    </cdr:from>
    <cdr:to>
      <cdr:x>0.56631</cdr:x>
      <cdr:y>0.72772</cdr:y>
    </cdr:to>
    <cdr:sp macro="" textlink="">
      <cdr:nvSpPr>
        <cdr:cNvPr id="4" name="Oval 3"/>
        <cdr:cNvSpPr/>
      </cdr:nvSpPr>
      <cdr:spPr>
        <a:xfrm xmlns:a="http://schemas.openxmlformats.org/drawingml/2006/main" rot="2233485">
          <a:off x="3890067" y="2299884"/>
          <a:ext cx="921863" cy="1944624"/>
        </a:xfrm>
        <a:prstGeom xmlns:a="http://schemas.openxmlformats.org/drawingml/2006/main" prst="ellipse">
          <a:avLst/>
        </a:prstGeom>
        <a:noFill xmlns:a="http://schemas.openxmlformats.org/drawingml/2006/main"/>
        <a:ln xmlns:a="http://schemas.openxmlformats.org/drawingml/2006/main">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0.64407</cdr:x>
      <cdr:y>0.24691</cdr:y>
    </cdr:from>
    <cdr:to>
      <cdr:x>1</cdr:x>
      <cdr:y>0.4321</cdr:y>
    </cdr:to>
    <cdr:sp macro="" textlink="">
      <cdr:nvSpPr>
        <cdr:cNvPr id="5" name="Oval 4"/>
        <cdr:cNvSpPr/>
      </cdr:nvSpPr>
      <cdr:spPr>
        <a:xfrm xmlns:a="http://schemas.openxmlformats.org/drawingml/2006/main">
          <a:off x="5472608" y="1440159"/>
          <a:ext cx="3024336" cy="1080120"/>
        </a:xfrm>
        <a:prstGeom xmlns:a="http://schemas.openxmlformats.org/drawingml/2006/main" prst="ellipse">
          <a:avLst/>
        </a:prstGeom>
        <a:noFill xmlns:a="http://schemas.openxmlformats.org/drawingml/2006/main"/>
        <a:ln xmlns:a="http://schemas.openxmlformats.org/drawingml/2006/main">
          <a:solidFill>
            <a:srgbClr val="00B05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0.38136</cdr:x>
      <cdr:y>0.24691</cdr:y>
    </cdr:from>
    <cdr:to>
      <cdr:x>0.5339</cdr:x>
      <cdr:y>0.32607</cdr:y>
    </cdr:to>
    <cdr:sp macro="" textlink="">
      <cdr:nvSpPr>
        <cdr:cNvPr id="7" name="TextBox 5"/>
        <cdr:cNvSpPr txBox="1"/>
      </cdr:nvSpPr>
      <cdr:spPr>
        <a:xfrm xmlns:a="http://schemas.openxmlformats.org/drawingml/2006/main">
          <a:off x="3240360" y="1440159"/>
          <a:ext cx="1296144"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2400" b="1" dirty="0">
              <a:solidFill>
                <a:srgbClr val="00B050"/>
              </a:solidFill>
            </a:rPr>
            <a:t>Run 2</a:t>
          </a:r>
        </a:p>
      </cdr:txBody>
    </cdr:sp>
  </cdr:relSizeAnchor>
  <cdr:relSizeAnchor xmlns:cdr="http://schemas.openxmlformats.org/drawingml/2006/chartDrawing">
    <cdr:from>
      <cdr:x>0.5678</cdr:x>
      <cdr:y>0.61474</cdr:y>
    </cdr:from>
    <cdr:to>
      <cdr:x>0.72034</cdr:x>
      <cdr:y>0.6939</cdr:y>
    </cdr:to>
    <cdr:sp macro="" textlink="">
      <cdr:nvSpPr>
        <cdr:cNvPr id="8" name="TextBox 5"/>
        <cdr:cNvSpPr txBox="1"/>
      </cdr:nvSpPr>
      <cdr:spPr>
        <a:xfrm xmlns:a="http://schemas.openxmlformats.org/drawingml/2006/main">
          <a:off x="4824536" y="3585590"/>
          <a:ext cx="1296144"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2400" b="1" dirty="0">
              <a:solidFill>
                <a:srgbClr val="00B050"/>
              </a:solidFill>
            </a:rPr>
            <a:t>Run 3</a:t>
          </a:r>
        </a:p>
      </cdr:txBody>
    </cdr:sp>
  </cdr:relSizeAnchor>
  <cdr:relSizeAnchor xmlns:cdr="http://schemas.openxmlformats.org/drawingml/2006/chartDrawing">
    <cdr:from>
      <cdr:x>0.5678</cdr:x>
      <cdr:y>0.17284</cdr:y>
    </cdr:from>
    <cdr:to>
      <cdr:x>0.72034</cdr:x>
      <cdr:y>0.252</cdr:y>
    </cdr:to>
    <cdr:sp macro="" textlink="">
      <cdr:nvSpPr>
        <cdr:cNvPr id="9" name="TextBox 5"/>
        <cdr:cNvSpPr txBox="1"/>
      </cdr:nvSpPr>
      <cdr:spPr>
        <a:xfrm xmlns:a="http://schemas.openxmlformats.org/drawingml/2006/main">
          <a:off x="4824536" y="1008111"/>
          <a:ext cx="1296124" cy="46171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2400" b="1" dirty="0">
              <a:solidFill>
                <a:srgbClr val="00B050"/>
              </a:solidFill>
            </a:rPr>
            <a:t>Run 4</a:t>
          </a:r>
        </a:p>
      </cdr:txBody>
    </cdr:sp>
  </cdr:relSizeAnchor>
  <cdr:relSizeAnchor xmlns:cdr="http://schemas.openxmlformats.org/drawingml/2006/chartDrawing">
    <cdr:from>
      <cdr:x>0.21186</cdr:x>
      <cdr:y>0.73963</cdr:y>
    </cdr:from>
    <cdr:to>
      <cdr:x>0.33051</cdr:x>
      <cdr:y>0.86308</cdr:y>
    </cdr:to>
    <cdr:sp macro="" textlink="">
      <cdr:nvSpPr>
        <cdr:cNvPr id="10" name="Oval 9"/>
        <cdr:cNvSpPr/>
      </cdr:nvSpPr>
      <cdr:spPr>
        <a:xfrm xmlns:a="http://schemas.openxmlformats.org/drawingml/2006/main">
          <a:off x="1800200" y="4313975"/>
          <a:ext cx="1008112" cy="720080"/>
        </a:xfrm>
        <a:prstGeom xmlns:a="http://schemas.openxmlformats.org/drawingml/2006/main" prst="ellipse">
          <a:avLst/>
        </a:prstGeom>
        <a:noFill xmlns:a="http://schemas.openxmlformats.org/drawingml/2006/main"/>
        <a:ln xmlns:a="http://schemas.openxmlformats.org/drawingml/2006/main">
          <a:solidFill>
            <a:schemeClr val="accent6">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GB"/>
        </a:p>
      </cdr:txBody>
    </cdr:sp>
  </cdr:relSizeAnchor>
  <cdr:relSizeAnchor xmlns:cdr="http://schemas.openxmlformats.org/drawingml/2006/chartDrawing">
    <cdr:from>
      <cdr:x>0.05932</cdr:x>
      <cdr:y>0.6939</cdr:y>
    </cdr:from>
    <cdr:to>
      <cdr:x>0.24576</cdr:x>
      <cdr:y>0.80471</cdr:y>
    </cdr:to>
    <cdr:sp macro="" textlink="">
      <cdr:nvSpPr>
        <cdr:cNvPr id="11" name="TextBox 8"/>
        <cdr:cNvSpPr txBox="1"/>
      </cdr:nvSpPr>
      <cdr:spPr>
        <a:xfrm xmlns:a="http://schemas.openxmlformats.org/drawingml/2006/main">
          <a:off x="504056" y="4047255"/>
          <a:ext cx="1584176"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b="1" dirty="0">
              <a:solidFill>
                <a:schemeClr val="accent6">
                  <a:lumMod val="50000"/>
                </a:schemeClr>
              </a:solidFill>
            </a:rPr>
            <a:t>Astronomical</a:t>
          </a:r>
        </a:p>
        <a:p xmlns:a="http://schemas.openxmlformats.org/drawingml/2006/main">
          <a:pPr algn="ctr"/>
          <a:r>
            <a:rPr lang="en-GB" b="1" dirty="0">
              <a:solidFill>
                <a:schemeClr val="accent6">
                  <a:lumMod val="50000"/>
                </a:schemeClr>
              </a:solidFill>
            </a:rPr>
            <a:t>point</a:t>
          </a:r>
        </a:p>
      </cdr:txBody>
    </cdr:sp>
  </cdr:relSizeAnchor>
  <cdr:relSizeAnchor xmlns:cdr="http://schemas.openxmlformats.org/drawingml/2006/chartDrawing">
    <cdr:from>
      <cdr:x>0.60169</cdr:x>
      <cdr:y>0.24691</cdr:y>
    </cdr:from>
    <cdr:to>
      <cdr:x>0.97875</cdr:x>
      <cdr:y>0.45679</cdr:y>
    </cdr:to>
    <cdr:sp macro="" textlink="">
      <cdr:nvSpPr>
        <cdr:cNvPr id="12" name="Oval 11"/>
        <cdr:cNvSpPr/>
      </cdr:nvSpPr>
      <cdr:spPr>
        <a:xfrm xmlns:a="http://schemas.openxmlformats.org/drawingml/2006/main">
          <a:off x="5112568" y="1440159"/>
          <a:ext cx="3203848" cy="1224136"/>
        </a:xfrm>
        <a:prstGeom xmlns:a="http://schemas.openxmlformats.org/drawingml/2006/main" prst="ellipse">
          <a:avLst/>
        </a:prstGeom>
        <a:noFill xmlns:a="http://schemas.openxmlformats.org/drawingml/2006/main"/>
        <a:ln xmlns:a="http://schemas.openxmlformats.org/drawingml/2006/main">
          <a:solidFill>
            <a:schemeClr val="accent2"/>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GB"/>
        </a:p>
      </cdr:txBody>
    </cdr:sp>
  </cdr:relSizeAnchor>
  <cdr:relSizeAnchor xmlns:cdr="http://schemas.openxmlformats.org/drawingml/2006/chartDrawing">
    <cdr:from>
      <cdr:x>0.68383</cdr:x>
      <cdr:y>0.17149</cdr:y>
    </cdr:from>
    <cdr:to>
      <cdr:x>0.79399</cdr:x>
      <cdr:y>0.25064</cdr:y>
    </cdr:to>
    <cdr:sp macro="" textlink="">
      <cdr:nvSpPr>
        <cdr:cNvPr id="13" name="TextBox 2"/>
        <cdr:cNvSpPr txBox="1"/>
      </cdr:nvSpPr>
      <cdr:spPr>
        <a:xfrm xmlns:a="http://schemas.openxmlformats.org/drawingml/2006/main">
          <a:off x="5810424" y="1000238"/>
          <a:ext cx="936104"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2400" b="1" dirty="0">
              <a:solidFill>
                <a:schemeClr val="accent2"/>
              </a:solidFill>
            </a:rPr>
            <a:t>Shift</a:t>
          </a:r>
        </a:p>
      </cdr:txBody>
    </cdr:sp>
  </cdr:relSizeAnchor>
  <cdr:relSizeAnchor xmlns:cdr="http://schemas.openxmlformats.org/drawingml/2006/chartDrawing">
    <cdr:from>
      <cdr:x>0.6349</cdr:x>
      <cdr:y>0.42841</cdr:y>
    </cdr:from>
    <cdr:to>
      <cdr:x>0.77049</cdr:x>
      <cdr:y>0.53952</cdr:y>
    </cdr:to>
    <cdr:sp macro="" textlink="">
      <cdr:nvSpPr>
        <cdr:cNvPr id="15" name="TextBox 2"/>
        <cdr:cNvSpPr txBox="1"/>
      </cdr:nvSpPr>
      <cdr:spPr>
        <a:xfrm xmlns:a="http://schemas.openxmlformats.org/drawingml/2006/main">
          <a:off x="5394686" y="2498781"/>
          <a:ext cx="1152128" cy="64807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2400" b="1" dirty="0">
              <a:solidFill>
                <a:schemeClr val="accent4"/>
              </a:solidFill>
            </a:rPr>
            <a:t>Trend</a:t>
          </a:r>
        </a:p>
      </cdr:txBody>
    </cdr:sp>
  </cdr:relSizeAnchor>
  <cdr:relSizeAnchor xmlns:cdr="http://schemas.openxmlformats.org/drawingml/2006/chartDrawing">
    <cdr:from>
      <cdr:x>0.37065</cdr:x>
      <cdr:y>0.34236</cdr:y>
    </cdr:from>
    <cdr:to>
      <cdr:x>0.98578</cdr:x>
      <cdr:y>0.58784</cdr:y>
    </cdr:to>
    <cdr:sp macro="" textlink="">
      <cdr:nvSpPr>
        <cdr:cNvPr id="16" name="Oval 15"/>
        <cdr:cNvSpPr/>
      </cdr:nvSpPr>
      <cdr:spPr>
        <a:xfrm xmlns:a="http://schemas.openxmlformats.org/drawingml/2006/main" rot="19772439">
          <a:off x="3149380" y="1996859"/>
          <a:ext cx="5226715" cy="1431798"/>
        </a:xfrm>
        <a:prstGeom xmlns:a="http://schemas.openxmlformats.org/drawingml/2006/main" prst="ellipse">
          <a:avLst/>
        </a:prstGeom>
        <a:noFill xmlns:a="http://schemas.openxmlformats.org/drawingml/2006/main"/>
        <a:ln xmlns:a="http://schemas.openxmlformats.org/drawingml/2006/main">
          <a:solidFill>
            <a:srgbClr val="7030A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47964F-B9B1-4F4B-9609-44B592FE16B9}" type="datetimeFigureOut">
              <a:rPr lang="en-GB" smtClean="0"/>
              <a:t>05/12/2018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8C215F-3211-4246-A9DE-E01566D34F3E}" type="slidenum">
              <a:rPr lang="en-GB" smtClean="0"/>
              <a:t>‹#›</a:t>
            </a:fld>
            <a:endParaRPr lang="en-GB"/>
          </a:p>
        </p:txBody>
      </p:sp>
    </p:spTree>
    <p:extLst>
      <p:ext uri="{BB962C8B-B14F-4D97-AF65-F5344CB8AC3E}">
        <p14:creationId xmlns:p14="http://schemas.microsoft.com/office/powerpoint/2010/main" val="701149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qihub.scot.nhs.uk/knowledge-centre/quality-improvement-tools/statistical-process-control.aspx"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www.ihi.org/Pages/default.aspx"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a:solidFill>
              <a:srgbClr val="000000"/>
            </a:solidFill>
            <a:miter lim="800000"/>
            <a:headEnd/>
            <a:tailEnd/>
          </a:ln>
        </p:spPr>
      </p:sp>
      <p:sp>
        <p:nvSpPr>
          <p:cNvPr id="55299"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Times New Roman" pitchFamily="18" charset="0"/>
            </a:endParaRPr>
          </a:p>
        </p:txBody>
      </p:sp>
      <p:sp>
        <p:nvSpPr>
          <p:cNvPr id="55300" name="Slide Number Placeholder 3"/>
          <p:cNvSpPr>
            <a:spLocks noGrp="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9pPr>
          </a:lstStyle>
          <a:p>
            <a:pPr hangingPunct="1">
              <a:spcBef>
                <a:spcPct val="0"/>
              </a:spcBef>
              <a:buClrTx/>
              <a:buFontTx/>
              <a:buNone/>
            </a:pPr>
            <a:fld id="{AA261395-0574-44F2-A95A-DE1EEB40CA4B}" type="slidenum">
              <a:rPr lang="en-GB" altLang="en-US" sz="1300" smtClean="0">
                <a:latin typeface="Arial" charset="0"/>
              </a:rPr>
              <a:pPr hangingPunct="1">
                <a:spcBef>
                  <a:spcPct val="0"/>
                </a:spcBef>
                <a:buClrTx/>
                <a:buFontTx/>
                <a:buNone/>
              </a:pPr>
              <a:t>1</a:t>
            </a:fld>
            <a:endParaRPr lang="en-GB" altLang="en-US" sz="1300" dirty="0" smtClean="0">
              <a:latin typeface="Arial" charset="0"/>
            </a:endParaRPr>
          </a:p>
        </p:txBody>
      </p:sp>
    </p:spTree>
    <p:extLst>
      <p:ext uri="{BB962C8B-B14F-4D97-AF65-F5344CB8AC3E}">
        <p14:creationId xmlns:p14="http://schemas.microsoft.com/office/powerpoint/2010/main" val="238104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Presenter draws on their own experience – sometimes we don’t know what change ideas we are going to test.  We just know things aren’t working the way we want them to work.</a:t>
            </a:r>
          </a:p>
          <a:p>
            <a:endParaRPr lang="en-GB" dirty="0"/>
          </a:p>
          <a:p>
            <a:r>
              <a:rPr lang="en-GB" dirty="0"/>
              <a:t>We focus on the problem rather than identifying/testing changes</a:t>
            </a: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a:solidFill>
                  <a:schemeClr val="accent2"/>
                </a:solidFill>
              </a:rPr>
              <a:t>Often…….</a:t>
            </a:r>
          </a:p>
          <a:p>
            <a:r>
              <a:rPr lang="en-GB" sz="1200" dirty="0">
                <a:solidFill>
                  <a:schemeClr val="tx2"/>
                </a:solidFill>
              </a:rPr>
              <a:t>It’s not obvious what change we should make……….</a:t>
            </a:r>
          </a:p>
          <a:p>
            <a:endParaRPr lang="en-GB" sz="1200" dirty="0">
              <a:solidFill>
                <a:schemeClr val="tx2"/>
              </a:solidFill>
            </a:endParaRPr>
          </a:p>
          <a:p>
            <a:pPr algn="r"/>
            <a:r>
              <a:rPr lang="en-GB" sz="1200" dirty="0">
                <a:solidFill>
                  <a:schemeClr val="tx2"/>
                </a:solidFill>
              </a:rPr>
              <a:t>And we can resort to common ineffective ways to develop change……..</a:t>
            </a:r>
          </a:p>
          <a:p>
            <a:endParaRPr lang="en-GB" dirty="0"/>
          </a:p>
          <a:p>
            <a:endParaRPr lang="en-GB" dirty="0"/>
          </a:p>
        </p:txBody>
      </p:sp>
      <p:sp>
        <p:nvSpPr>
          <p:cNvPr id="4" name="Slide Number Placeholder 3"/>
          <p:cNvSpPr>
            <a:spLocks noGrp="1"/>
          </p:cNvSpPr>
          <p:nvPr>
            <p:ph type="sldNum" sz="quarter" idx="10"/>
          </p:nvPr>
        </p:nvSpPr>
        <p:spPr/>
        <p:txBody>
          <a:bodyPr/>
          <a:lstStyle/>
          <a:p>
            <a:fld id="{4DAC56D2-B8A7-453C-9DC7-03872218F705}" type="slidenum">
              <a:rPr lang="en-GB" smtClean="0"/>
              <a:pPr/>
              <a:t>11</a:t>
            </a:fld>
            <a:endParaRPr lang="en-GB"/>
          </a:p>
        </p:txBody>
      </p:sp>
    </p:spTree>
    <p:extLst>
      <p:ext uri="{BB962C8B-B14F-4D97-AF65-F5344CB8AC3E}">
        <p14:creationId xmlns:p14="http://schemas.microsoft.com/office/powerpoint/2010/main" val="1551240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a:t>
            </a:r>
            <a:r>
              <a:rPr lang="en-GB" baseline="0" dirty="0"/>
              <a:t> resort to common traps of ineffective ways of thinking rather than lateral thinking</a:t>
            </a:r>
          </a:p>
          <a:p>
            <a:endParaRPr lang="en-GB" baseline="0" dirty="0"/>
          </a:p>
          <a:p>
            <a:r>
              <a:rPr lang="en-GB" baseline="0" dirty="0"/>
              <a:t>Often we jump to measure more or a technical solution!</a:t>
            </a:r>
            <a:endParaRPr lang="en-GB" dirty="0"/>
          </a:p>
        </p:txBody>
      </p:sp>
      <p:sp>
        <p:nvSpPr>
          <p:cNvPr id="4" name="Slide Number Placeholder 3"/>
          <p:cNvSpPr>
            <a:spLocks noGrp="1"/>
          </p:cNvSpPr>
          <p:nvPr>
            <p:ph type="sldNum" sz="quarter" idx="10"/>
          </p:nvPr>
        </p:nvSpPr>
        <p:spPr/>
        <p:txBody>
          <a:bodyPr/>
          <a:lstStyle/>
          <a:p>
            <a:fld id="{4DAC56D2-B8A7-453C-9DC7-03872218F705}" type="slidenum">
              <a:rPr lang="en-GB" smtClean="0"/>
              <a:pPr/>
              <a:t>12</a:t>
            </a:fld>
            <a:endParaRPr lang="en-GB"/>
          </a:p>
        </p:txBody>
      </p:sp>
    </p:spTree>
    <p:extLst>
      <p:ext uri="{BB962C8B-B14F-4D97-AF65-F5344CB8AC3E}">
        <p14:creationId xmlns:p14="http://schemas.microsoft.com/office/powerpoint/2010/main" val="2146145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300163" y="800100"/>
            <a:ext cx="4259262" cy="3195638"/>
          </a:xfrm>
          <a:ln/>
        </p:spPr>
      </p:sp>
      <p:sp>
        <p:nvSpPr>
          <p:cNvPr id="39939" name="Rectangle 3"/>
          <p:cNvSpPr>
            <a:spLocks noGrp="1" noChangeArrowheads="1"/>
          </p:cNvSpPr>
          <p:nvPr>
            <p:ph type="body" idx="1"/>
          </p:nvPr>
        </p:nvSpPr>
        <p:spPr>
          <a:xfrm>
            <a:off x="914508" y="4357767"/>
            <a:ext cx="5028986" cy="41354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ea typeface="ＭＳ Ｐゴシック" pitchFamily="34" charset="-128"/>
            </a:endParaRPr>
          </a:p>
        </p:txBody>
      </p:sp>
    </p:spTree>
    <p:extLst>
      <p:ext uri="{BB962C8B-B14F-4D97-AF65-F5344CB8AC3E}">
        <p14:creationId xmlns:p14="http://schemas.microsoft.com/office/powerpoint/2010/main" val="4075585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5F438B9-82D4-402B-8339-330E5E0ABB65}" type="slidenum">
              <a:rPr lang="en-GB" smtClean="0"/>
              <a:pPr/>
              <a:t>14</a:t>
            </a:fld>
            <a:endParaRPr lang="en-GB"/>
          </a:p>
        </p:txBody>
      </p:sp>
    </p:spTree>
    <p:extLst>
      <p:ext uri="{BB962C8B-B14F-4D97-AF65-F5344CB8AC3E}">
        <p14:creationId xmlns:p14="http://schemas.microsoft.com/office/powerpoint/2010/main" val="1733579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9A155B18-8DD9-4B6E-9465-6077A0903D50}" type="slidenum">
              <a:rPr lang="en-US" smtClean="0">
                <a:solidFill>
                  <a:prstClr val="black"/>
                </a:solidFill>
                <a:latin typeface="Arial" pitchFamily="34" charset="0"/>
              </a:rPr>
              <a:pPr/>
              <a:t>15</a:t>
            </a:fld>
            <a:endParaRPr lang="en-US" dirty="0">
              <a:solidFill>
                <a:prstClr val="black"/>
              </a:solidFill>
              <a:latin typeface="Arial" pitchFamily="34" charset="0"/>
            </a:endParaRPr>
          </a:p>
        </p:txBody>
      </p:sp>
      <p:sp>
        <p:nvSpPr>
          <p:cNvPr id="151555" name="Rectangle 2"/>
          <p:cNvSpPr>
            <a:spLocks noGrp="1" noRot="1" noChangeAspect="1" noChangeArrowheads="1" noTextEdit="1"/>
          </p:cNvSpPr>
          <p:nvPr>
            <p:ph type="sldImg"/>
          </p:nvPr>
        </p:nvSpPr>
        <p:spPr>
          <a:xfrm>
            <a:off x="1143000" y="685800"/>
            <a:ext cx="4572000" cy="3429000"/>
          </a:xfrm>
          <a:ln/>
        </p:spPr>
      </p:sp>
      <p:sp>
        <p:nvSpPr>
          <p:cNvPr id="151556" name="Rectangle 3"/>
          <p:cNvSpPr>
            <a:spLocks noGrp="1" noChangeArrowheads="1"/>
          </p:cNvSpPr>
          <p:nvPr>
            <p:ph type="body" idx="1"/>
          </p:nvPr>
        </p:nvSpPr>
        <p:spPr>
          <a:noFill/>
          <a:ln/>
        </p:spPr>
        <p:txBody>
          <a:bodyPr/>
          <a:lstStyle/>
          <a:p>
            <a:pPr eaLnBrk="1" hangingPunct="1"/>
            <a:r>
              <a:rPr lang="en-US" b="1" dirty="0">
                <a:latin typeface="Arial" pitchFamily="34" charset="0"/>
              </a:rPr>
              <a:t>Objective</a:t>
            </a:r>
            <a:r>
              <a:rPr lang="en-US" dirty="0">
                <a:latin typeface="Arial" pitchFamily="34" charset="0"/>
              </a:rPr>
              <a:t>: Matrix of size of test to implementation</a:t>
            </a:r>
          </a:p>
          <a:p>
            <a:pPr eaLnBrk="1" hangingPunct="1"/>
            <a:endParaRPr lang="en-US" dirty="0">
              <a:latin typeface="Arial" pitchFamily="34" charset="0"/>
            </a:endParaRPr>
          </a:p>
          <a:p>
            <a:pPr eaLnBrk="1" hangingPunct="1"/>
            <a:r>
              <a:rPr lang="en-US" b="1" dirty="0">
                <a:latin typeface="Arial" pitchFamily="34" charset="0"/>
              </a:rPr>
              <a:t>Explanation</a:t>
            </a:r>
            <a:r>
              <a:rPr lang="en-US" dirty="0">
                <a:latin typeface="Arial" pitchFamily="34" charset="0"/>
              </a:rPr>
              <a:t>: This slide is a matrix of the size of the test of change as it relates to readiness for, cost of failure and confidence in the change. For example, if the current situation contains high resistance to a change and there is very low confidence in or evidence of success related to the change and the cost of failure is high, then the test should be very small. Only in high readiness, low cost of failure and high confidence should the team move to implementation. </a:t>
            </a:r>
          </a:p>
          <a:p>
            <a:pPr eaLnBrk="1" hangingPunct="1"/>
            <a:endParaRPr lang="en-US" dirty="0">
              <a:latin typeface="Arial" pitchFamily="34" charset="0"/>
            </a:endParaRPr>
          </a:p>
          <a:p>
            <a:pPr eaLnBrk="1" hangingPunct="1"/>
            <a:r>
              <a:rPr lang="en-US" dirty="0">
                <a:latin typeface="Arial" pitchFamily="34" charset="0"/>
              </a:rPr>
              <a:t>Note that small scale refers to the size of the test</a:t>
            </a:r>
            <a:r>
              <a:rPr lang="en-US" baseline="0" dirty="0">
                <a:latin typeface="Arial" pitchFamily="34" charset="0"/>
              </a:rPr>
              <a:t> and not the size of the change… the thing you’re testing on a very small scale could be totally different from current practice.</a:t>
            </a:r>
            <a:endParaRPr lang="en-US" dirty="0">
              <a:latin typeface="Arial" pitchFamily="34" charset="0"/>
            </a:endParaRPr>
          </a:p>
          <a:p>
            <a:pPr eaLnBrk="1" hangingPunct="1"/>
            <a:endParaRPr lang="en-US" dirty="0">
              <a:latin typeface="Arial" pitchFamily="34" charset="0"/>
            </a:endParaRPr>
          </a:p>
        </p:txBody>
      </p:sp>
    </p:spTree>
    <p:extLst>
      <p:ext uri="{BB962C8B-B14F-4D97-AF65-F5344CB8AC3E}">
        <p14:creationId xmlns:p14="http://schemas.microsoft.com/office/powerpoint/2010/main" val="1170164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89E830C-6D96-4016-A573-5D73A4059742}" type="slidenum">
              <a:rPr lang="en-GB" smtClean="0">
                <a:solidFill>
                  <a:prstClr val="black"/>
                </a:solidFill>
              </a:rPr>
              <a:pPr>
                <a:defRPr/>
              </a:pPr>
              <a:t>16</a:t>
            </a:fld>
            <a:endParaRPr lang="en-GB">
              <a:solidFill>
                <a:prstClr val="black"/>
              </a:solidFill>
            </a:endParaRPr>
          </a:p>
        </p:txBody>
      </p:sp>
    </p:spTree>
    <p:extLst>
      <p:ext uri="{BB962C8B-B14F-4D97-AF65-F5344CB8AC3E}">
        <p14:creationId xmlns:p14="http://schemas.microsoft.com/office/powerpoint/2010/main" val="2876006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xfrm>
            <a:off x="3851553" y="9429118"/>
            <a:ext cx="2944963" cy="496862"/>
          </a:xfrm>
          <a:noFill/>
        </p:spPr>
        <p:txBody>
          <a:bodyPr lIns="93532" tIns="46767" rIns="93532" bIns="46767"/>
          <a:lstStyle/>
          <a:p>
            <a:pPr defTabSz="910625"/>
            <a:fld id="{883DA706-A0F4-4A38-ACC9-8D8C24C8B89C}" type="slidenum">
              <a:rPr lang="en-US" smtClean="0">
                <a:latin typeface="Arial" pitchFamily="34" charset="0"/>
              </a:rPr>
              <a:pPr defTabSz="910625"/>
              <a:t>17</a:t>
            </a:fld>
            <a:endParaRPr lang="en-US" dirty="0">
              <a:latin typeface="Arial" pitchFamily="34" charset="0"/>
            </a:endParaRPr>
          </a:p>
        </p:txBody>
      </p:sp>
      <p:sp>
        <p:nvSpPr>
          <p:cNvPr id="179203" name="Rectangle 2"/>
          <p:cNvSpPr>
            <a:spLocks noGrp="1" noRot="1" noChangeAspect="1" noChangeArrowheads="1" noTextEdit="1"/>
          </p:cNvSpPr>
          <p:nvPr>
            <p:ph type="sldImg"/>
          </p:nvPr>
        </p:nvSpPr>
        <p:spPr>
          <a:xfrm>
            <a:off x="920750" y="744538"/>
            <a:ext cx="4964113" cy="3724275"/>
          </a:xfrm>
          <a:ln/>
        </p:spPr>
      </p:sp>
      <p:sp>
        <p:nvSpPr>
          <p:cNvPr id="179204" name="Rectangle 3"/>
          <p:cNvSpPr>
            <a:spLocks noGrp="1" noChangeArrowheads="1"/>
          </p:cNvSpPr>
          <p:nvPr>
            <p:ph type="body" idx="1"/>
          </p:nvPr>
        </p:nvSpPr>
        <p:spPr>
          <a:xfrm>
            <a:off x="906591" y="4719058"/>
            <a:ext cx="4984498" cy="4465004"/>
          </a:xfrm>
          <a:noFill/>
          <a:ln/>
        </p:spPr>
        <p:txBody>
          <a:bodyPr/>
          <a:lstStyle/>
          <a:p>
            <a:pPr eaLnBrk="1" hangingPunct="1"/>
            <a:endParaRPr lang="en-US" sz="1700" dirty="0">
              <a:latin typeface="Arial" pitchFamily="34" charset="0"/>
            </a:endParaRPr>
          </a:p>
        </p:txBody>
      </p:sp>
    </p:spTree>
    <p:extLst>
      <p:ext uri="{BB962C8B-B14F-4D97-AF65-F5344CB8AC3E}">
        <p14:creationId xmlns:p14="http://schemas.microsoft.com/office/powerpoint/2010/main" val="4275638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Just a note that they need to remember</a:t>
            </a:r>
            <a:r>
              <a:rPr lang="en-GB" baseline="0" dirty="0"/>
              <a:t> to record the </a:t>
            </a:r>
            <a:r>
              <a:rPr lang="en-GB" baseline="0" dirty="0" err="1"/>
              <a:t>pdsa’s</a:t>
            </a:r>
            <a:r>
              <a:rPr lang="en-GB" baseline="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Note to record the </a:t>
            </a:r>
            <a:r>
              <a:rPr lang="en-GB" dirty="0" err="1"/>
              <a:t>pdsa’s</a:t>
            </a:r>
            <a:r>
              <a:rPr lang="en-GB" dirty="0"/>
              <a:t> –</a:t>
            </a:r>
            <a:r>
              <a:rPr lang="en-GB" baseline="0" dirty="0"/>
              <a:t> v important.  Luckily we have a handy template which we’ll come to later..</a:t>
            </a:r>
          </a:p>
          <a:p>
            <a:endParaRPr lang="en-GB" baseline="0" dirty="0"/>
          </a:p>
        </p:txBody>
      </p:sp>
      <p:sp>
        <p:nvSpPr>
          <p:cNvPr id="4" name="Slide Number Placeholder 3"/>
          <p:cNvSpPr>
            <a:spLocks noGrp="1"/>
          </p:cNvSpPr>
          <p:nvPr>
            <p:ph type="sldNum" sz="quarter" idx="10"/>
          </p:nvPr>
        </p:nvSpPr>
        <p:spPr/>
        <p:txBody>
          <a:bodyPr/>
          <a:lstStyle/>
          <a:p>
            <a:fld id="{BF306913-08FE-45E6-948A-692AD6980A76}" type="slidenum">
              <a:rPr lang="en-GB" smtClean="0"/>
              <a:pPr/>
              <a:t>18</a:t>
            </a:fld>
            <a:endParaRPr lang="en-GB"/>
          </a:p>
        </p:txBody>
      </p:sp>
    </p:spTree>
    <p:extLst>
      <p:ext uri="{BB962C8B-B14F-4D97-AF65-F5344CB8AC3E}">
        <p14:creationId xmlns:p14="http://schemas.microsoft.com/office/powerpoint/2010/main" val="455365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The information collected during the do stop</a:t>
            </a:r>
            <a:r>
              <a:rPr lang="en-GB" baseline="0" dirty="0"/>
              <a:t> should help you to understand why a test didn’t work… </a:t>
            </a:r>
            <a:endParaRPr lang="en-GB" dirty="0"/>
          </a:p>
        </p:txBody>
      </p:sp>
      <p:sp>
        <p:nvSpPr>
          <p:cNvPr id="4" name="Slide Number Placeholder 3"/>
          <p:cNvSpPr>
            <a:spLocks noGrp="1"/>
          </p:cNvSpPr>
          <p:nvPr>
            <p:ph type="sldNum" sz="quarter" idx="10"/>
          </p:nvPr>
        </p:nvSpPr>
        <p:spPr/>
        <p:txBody>
          <a:bodyPr/>
          <a:lstStyle/>
          <a:p>
            <a:fld id="{BF306913-08FE-45E6-948A-692AD6980A76}" type="slidenum">
              <a:rPr lang="en-GB" smtClean="0"/>
              <a:pPr/>
              <a:t>19</a:t>
            </a:fld>
            <a:endParaRPr lang="en-GB"/>
          </a:p>
        </p:txBody>
      </p:sp>
    </p:spTree>
    <p:extLst>
      <p:ext uri="{BB962C8B-B14F-4D97-AF65-F5344CB8AC3E}">
        <p14:creationId xmlns:p14="http://schemas.microsoft.com/office/powerpoint/2010/main" val="1494323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60 mins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15</a:t>
            </a:r>
            <a:r>
              <a:rPr lang="en-GB" baseline="0" dirty="0"/>
              <a:t> </a:t>
            </a:r>
            <a:r>
              <a:rPr kumimoji="0" lang="en-GB" sz="2800" b="0" i="0" u="none" strike="noStrike" kern="1200" cap="none" spc="0" normalizeH="0" baseline="0" noProof="0" dirty="0">
                <a:ln>
                  <a:noFill/>
                </a:ln>
                <a:solidFill>
                  <a:prstClr val="black"/>
                </a:solidFill>
                <a:effectLst/>
                <a:uLnTx/>
                <a:uFillTx/>
                <a:latin typeface="+mn-lt"/>
                <a:ea typeface="+mn-ea"/>
                <a:cs typeface="+mn-cs"/>
              </a:rPr>
              <a:t>Buzz every 15 mins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Then 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15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15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Prompt movement from C to L to E to A to R</a:t>
            </a:r>
          </a:p>
          <a:p>
            <a:r>
              <a:rPr lang="en-GB" baseline="0" dirty="0"/>
              <a:t>to coach plus 5 to feedback</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F13F6A-22FD-45CF-9AB6-57B9DC281F2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4107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733">
              <a:defRPr sz="2400">
                <a:solidFill>
                  <a:schemeClr val="tx1"/>
                </a:solidFill>
                <a:latin typeface="Tahoma" panose="020B0604030504040204" pitchFamily="34" charset="0"/>
                <a:ea typeface="ＭＳ Ｐゴシック" panose="020B0600070205080204" pitchFamily="34" charset="-128"/>
              </a:defRPr>
            </a:lvl1pPr>
            <a:lvl2pPr marL="37923848" indent="-37466742" defTabSz="923733">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105"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21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315"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42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marL="0" marR="0" lvl="0" indent="0" algn="r" defTabSz="923733" rtl="0" eaLnBrk="1" fontAlgn="auto" latinLnBrk="0" hangingPunct="1">
              <a:lnSpc>
                <a:spcPct val="100000"/>
              </a:lnSpc>
              <a:spcBef>
                <a:spcPts val="0"/>
              </a:spcBef>
              <a:spcAft>
                <a:spcPts val="0"/>
              </a:spcAft>
              <a:buClrTx/>
              <a:buSzTx/>
              <a:buFontTx/>
              <a:buNone/>
              <a:tabLst/>
              <a:defRPr/>
            </a:pPr>
            <a:fld id="{A38CE362-41F6-4BA9-B06A-2438AE20DA31}"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34" charset="-128"/>
                <a:cs typeface="+mn-cs"/>
              </a:rPr>
              <a:pPr marL="0" marR="0" lvl="0" indent="0" algn="r" defTabSz="923733"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9635560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sz="1200" b="1" dirty="0"/>
              <a:t>ASK</a:t>
            </a:r>
            <a:r>
              <a:rPr lang="en-US" sz="1200" b="1" baseline="0" dirty="0"/>
              <a:t> THEM TO DISCUSS THIS AND COME UP WITH REASONS BEFORE REVEALING ANSWERS</a:t>
            </a:r>
          </a:p>
          <a:p>
            <a:pPr lvl="0" rtl="0"/>
            <a:r>
              <a:rPr lang="en-US" sz="1200" b="1" baseline="0" dirty="0"/>
              <a:t>(5 </a:t>
            </a:r>
            <a:r>
              <a:rPr lang="en-US" sz="1200" b="1" baseline="0" dirty="0" err="1"/>
              <a:t>mins</a:t>
            </a:r>
            <a:r>
              <a:rPr lang="en-US" sz="1200" b="1" baseline="0" dirty="0"/>
              <a:t>)</a:t>
            </a:r>
            <a:endParaRPr lang="en-US" sz="1200" b="1" dirty="0"/>
          </a:p>
          <a:p>
            <a:pPr lvl="0" rtl="0"/>
            <a:r>
              <a:rPr lang="en-US" sz="1200" b="1" dirty="0"/>
              <a:t>To understand what needs improved – e.g.</a:t>
            </a:r>
            <a:r>
              <a:rPr lang="en-US" sz="1200" b="1" baseline="0" dirty="0"/>
              <a:t> data, surveys, </a:t>
            </a:r>
            <a:r>
              <a:rPr lang="en-US" sz="1200" b="1" baseline="0" dirty="0" err="1"/>
              <a:t>pareto</a:t>
            </a:r>
            <a:r>
              <a:rPr lang="en-US" sz="1200" b="1" baseline="0" dirty="0"/>
              <a:t>, etc.</a:t>
            </a:r>
            <a:endParaRPr lang="en-GB" sz="1200" b="1" dirty="0"/>
          </a:p>
          <a:p>
            <a:pPr lvl="0" rtl="0"/>
            <a:r>
              <a:rPr lang="en-US" sz="1200" b="1" dirty="0"/>
              <a:t>To understand and reduce variation – link back</a:t>
            </a:r>
            <a:r>
              <a:rPr lang="en-US" sz="1200" b="1" baseline="0" dirty="0"/>
              <a:t> to profound knowledge</a:t>
            </a:r>
            <a:endParaRPr lang="en-GB" sz="1200" b="1" dirty="0"/>
          </a:p>
          <a:p>
            <a:pPr lvl="0" rtl="0"/>
            <a:r>
              <a:rPr lang="en-US" sz="1200" b="1" dirty="0"/>
              <a:t>For testing changes – remember, you need to be able</a:t>
            </a:r>
            <a:r>
              <a:rPr lang="en-US" sz="1200" b="1" baseline="0" dirty="0"/>
              <a:t> to measure whether the test has the predicted effect</a:t>
            </a:r>
            <a:endParaRPr lang="en-GB" sz="1200" b="1" dirty="0"/>
          </a:p>
          <a:p>
            <a:pPr lvl="0" rtl="0"/>
            <a:r>
              <a:rPr lang="en-US" sz="1200" b="1" dirty="0"/>
              <a:t>For monitoring progress– these would be more global measures for your</a:t>
            </a:r>
            <a:r>
              <a:rPr lang="en-US" sz="1200" b="1" baseline="0" dirty="0"/>
              <a:t> project</a:t>
            </a:r>
            <a:endParaRPr lang="en-GB" sz="1200" b="1" dirty="0"/>
          </a:p>
          <a:p>
            <a:pPr lvl="0" rtl="0"/>
            <a:r>
              <a:rPr lang="en-US" sz="1200" b="1" dirty="0"/>
              <a:t>To tell the story of your improvement journey – very important</a:t>
            </a:r>
            <a:r>
              <a:rPr lang="en-US" sz="1200" b="1" baseline="0" dirty="0"/>
              <a:t> especially if you want to scale up</a:t>
            </a:r>
          </a:p>
          <a:p>
            <a:pPr lvl="0" rtl="0"/>
            <a:r>
              <a:rPr lang="en-US" sz="1200" b="1" baseline="0" dirty="0"/>
              <a:t/>
            </a:r>
            <a:br>
              <a:rPr lang="en-US" sz="1200" b="1" baseline="0" dirty="0"/>
            </a:br>
            <a:r>
              <a:rPr lang="en-US" sz="1200" b="1" baseline="0" dirty="0"/>
              <a:t>The last two are where we’re </a:t>
            </a:r>
            <a:r>
              <a:rPr lang="en-US" sz="1200" b="1" baseline="0" dirty="0" err="1"/>
              <a:t>focussing</a:t>
            </a:r>
            <a:r>
              <a:rPr lang="en-US" sz="1200" b="1" baseline="0" dirty="0"/>
              <a:t> here – measures for your project…</a:t>
            </a:r>
            <a:endParaRPr lang="en-GB" sz="1200" b="1" dirty="0"/>
          </a:p>
          <a:p>
            <a:endParaRPr lang="en-GB" dirty="0"/>
          </a:p>
        </p:txBody>
      </p:sp>
      <p:sp>
        <p:nvSpPr>
          <p:cNvPr id="4" name="Slide Number Placeholder 3"/>
          <p:cNvSpPr>
            <a:spLocks noGrp="1"/>
          </p:cNvSpPr>
          <p:nvPr>
            <p:ph type="sldNum" sz="quarter" idx="10"/>
          </p:nvPr>
        </p:nvSpPr>
        <p:spPr/>
        <p:txBody>
          <a:bodyPr/>
          <a:lstStyle/>
          <a:p>
            <a:pPr>
              <a:defRPr/>
            </a:pPr>
            <a:fld id="{62120F8C-C73C-41DE-BC87-42ED2AFF03D8}" type="slidenum">
              <a:rPr lang="en-GB" smtClean="0">
                <a:solidFill>
                  <a:prstClr val="black"/>
                </a:solidFill>
              </a:rPr>
              <a:pPr>
                <a:defRPr/>
              </a:pPr>
              <a:t>23</a:t>
            </a:fld>
            <a:endParaRPr lang="en-GB">
              <a:solidFill>
                <a:prstClr val="black"/>
              </a:solidFill>
            </a:endParaRPr>
          </a:p>
        </p:txBody>
      </p:sp>
    </p:spTree>
    <p:extLst>
      <p:ext uri="{BB962C8B-B14F-4D97-AF65-F5344CB8AC3E}">
        <p14:creationId xmlns:p14="http://schemas.microsoft.com/office/powerpoint/2010/main" val="37550130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89E830C-6D96-4016-A573-5D73A4059742}" type="slidenum">
              <a:rPr lang="en-GB" smtClean="0">
                <a:solidFill>
                  <a:prstClr val="black"/>
                </a:solidFill>
              </a:rPr>
              <a:pPr>
                <a:defRPr/>
              </a:pPr>
              <a:t>24</a:t>
            </a:fld>
            <a:endParaRPr lang="en-GB">
              <a:solidFill>
                <a:prstClr val="black"/>
              </a:solidFill>
            </a:endParaRPr>
          </a:p>
        </p:txBody>
      </p:sp>
    </p:spTree>
    <p:extLst>
      <p:ext uri="{BB962C8B-B14F-4D97-AF65-F5344CB8AC3E}">
        <p14:creationId xmlns:p14="http://schemas.microsoft.com/office/powerpoint/2010/main" val="1128457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F1E463-6C0F-4D35-A781-18A111BC272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9691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Research Centre for Experiential Education at Leuven University (Belgium), under the supervision of Professor Ferre Laevers – an educationalist in the Experiential Education field.</a:t>
            </a:r>
          </a:p>
          <a:p>
            <a:endParaRPr lang="en-GB" dirty="0" smtClean="0"/>
          </a:p>
          <a:p>
            <a:r>
              <a:rPr lang="en-GB" dirty="0" smtClean="0"/>
              <a:t>We want</a:t>
            </a:r>
            <a:r>
              <a:rPr lang="en-GB" baseline="0" dirty="0" smtClean="0"/>
              <a:t> learners to feel included, engaged and involved.</a:t>
            </a:r>
          </a:p>
          <a:p>
            <a:endParaRPr lang="en-GB" dirty="0" smtClean="0"/>
          </a:p>
          <a:p>
            <a:r>
              <a:rPr lang="en-GB" dirty="0" smtClean="0"/>
              <a:t>Scales could be modified for learner</a:t>
            </a:r>
            <a:r>
              <a:rPr lang="en-GB" baseline="0" dirty="0" smtClean="0"/>
              <a:t> friendly language. Could support teacher professional judgements or learners themselves could track.</a:t>
            </a:r>
          </a:p>
          <a:p>
            <a:endParaRPr lang="en-GB" baseline="0" dirty="0" smtClean="0"/>
          </a:p>
          <a:p>
            <a:r>
              <a:rPr lang="en-GB" baseline="0" dirty="0" smtClean="0"/>
              <a:t>Engagement – 1 to 5 scoring – definitions available on table</a:t>
            </a:r>
          </a:p>
          <a:p>
            <a:r>
              <a:rPr lang="en-GB" baseline="0" dirty="0" smtClean="0"/>
              <a:t>Wellbeing – 1 to 5 scoring – definitions available on table</a:t>
            </a:r>
          </a:p>
          <a:p>
            <a:r>
              <a:rPr lang="en-GB" baseline="0" dirty="0" smtClean="0"/>
              <a:t>RAG – Red (50% or less of weekly learning objectives achieved) Amber (50% - 75% of weekly learning objectives achieved) and Green (Above 75% of weekly learning objectives achieved)</a:t>
            </a:r>
          </a:p>
          <a:p>
            <a:r>
              <a:rPr lang="en-GB" baseline="0" dirty="0" smtClean="0"/>
              <a:t>Attendance – Register or </a:t>
            </a:r>
            <a:r>
              <a:rPr lang="en-GB" baseline="0" dirty="0" err="1" smtClean="0"/>
              <a:t>SEEMIS</a:t>
            </a:r>
            <a:r>
              <a:rPr lang="en-GB" baseline="0" dirty="0" smtClean="0"/>
              <a:t> system</a:t>
            </a:r>
          </a:p>
          <a:p>
            <a:r>
              <a:rPr lang="en-GB" baseline="0" dirty="0" smtClean="0"/>
              <a:t>Pupil Confidence - Likert Scale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F1E463-6C0F-4D35-A781-18A111BC272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38686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5719" y="685838"/>
            <a:ext cx="5006564" cy="3429182"/>
          </a:xfrm>
        </p:spPr>
      </p:sp>
      <p:sp>
        <p:nvSpPr>
          <p:cNvPr id="3" name="Notes Placeholder 2"/>
          <p:cNvSpPr>
            <a:spLocks noGrp="1"/>
          </p:cNvSpPr>
          <p:nvPr>
            <p:ph type="body" idx="1"/>
          </p:nvPr>
        </p:nvSpPr>
        <p:spPr/>
        <p:txBody>
          <a:bodyPr/>
          <a:lstStyle/>
          <a:p>
            <a:r>
              <a:rPr lang="en-GB" dirty="0" smtClean="0"/>
              <a:t>How this might look in practice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F1E463-6C0F-4D35-A781-18A111BC272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21144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Understanding the data</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F1E463-6C0F-4D35-A781-18A111BC272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44425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Pulling the data</a:t>
            </a:r>
            <a:r>
              <a:rPr lang="en-GB" baseline="0" dirty="0" smtClean="0"/>
              <a:t> together in a dashboard format</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F1E463-6C0F-4D35-A781-18A111BC272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10826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your aim was an</a:t>
            </a:r>
            <a:r>
              <a:rPr lang="en-GB" baseline="0" dirty="0" smtClean="0"/>
              <a:t> increase in attainment of </a:t>
            </a:r>
            <a:r>
              <a:rPr lang="en-GB" dirty="0" smtClean="0"/>
              <a:t>Pulling the data</a:t>
            </a:r>
            <a:r>
              <a:rPr lang="en-GB" baseline="0" dirty="0" smtClean="0"/>
              <a:t> together in a dashboard format</a:t>
            </a:r>
            <a:endParaRPr lang="en-GB" dirty="0"/>
          </a:p>
        </p:txBody>
      </p:sp>
      <p:sp>
        <p:nvSpPr>
          <p:cNvPr id="4" name="Slide Number Placeholder 3"/>
          <p:cNvSpPr>
            <a:spLocks noGrp="1"/>
          </p:cNvSpPr>
          <p:nvPr>
            <p:ph type="sldNum" sz="quarter" idx="10"/>
          </p:nvPr>
        </p:nvSpPr>
        <p:spPr/>
        <p:txBody>
          <a:bodyPr/>
          <a:lstStyle/>
          <a:p>
            <a:fld id="{96F1E463-6C0F-4D35-A781-18A111BC2726}" type="slidenum">
              <a:rPr lang="en-GB" smtClean="0">
                <a:solidFill>
                  <a:prstClr val="black"/>
                </a:solidFill>
              </a:rPr>
              <a:pPr/>
              <a:t>31</a:t>
            </a:fld>
            <a:endParaRPr lang="en-GB">
              <a:solidFill>
                <a:prstClr val="black"/>
              </a:solidFill>
            </a:endParaRPr>
          </a:p>
        </p:txBody>
      </p:sp>
    </p:spTree>
    <p:extLst>
      <p:ext uri="{BB962C8B-B14F-4D97-AF65-F5344CB8AC3E}">
        <p14:creationId xmlns:p14="http://schemas.microsoft.com/office/powerpoint/2010/main" val="33357703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60 mins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15</a:t>
            </a:r>
            <a:r>
              <a:rPr lang="en-GB" baseline="0" dirty="0"/>
              <a:t> </a:t>
            </a:r>
            <a:r>
              <a:rPr kumimoji="0" lang="en-GB" sz="2800" b="0" i="0" u="none" strike="noStrike" kern="1200" cap="none" spc="0" normalizeH="0" baseline="0" noProof="0" dirty="0">
                <a:ln>
                  <a:noFill/>
                </a:ln>
                <a:solidFill>
                  <a:prstClr val="black"/>
                </a:solidFill>
                <a:effectLst/>
                <a:uLnTx/>
                <a:uFillTx/>
                <a:latin typeface="+mn-lt"/>
                <a:ea typeface="+mn-ea"/>
                <a:cs typeface="+mn-cs"/>
              </a:rPr>
              <a:t>Buzz every 15 mins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Then 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15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15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Prompt movement from C to L to E to A to R</a:t>
            </a:r>
          </a:p>
          <a:p>
            <a:r>
              <a:rPr lang="en-GB" baseline="0" dirty="0"/>
              <a:t>to coach plus 5 to feedback</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F13F6A-22FD-45CF-9AB6-57B9DC281F2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02516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hape 30"/>
          <p:cNvSpPr>
            <a:spLocks noGrp="1" noRot="1" noChangeAspect="1"/>
          </p:cNvSpPr>
          <p:nvPr>
            <p:ph type="sldImg"/>
          </p:nvPr>
        </p:nvSpPr>
        <p:spPr>
          <a:xfrm>
            <a:off x="90488" y="744538"/>
            <a:ext cx="6616700" cy="3722687"/>
          </a:xfrm>
          <a:prstGeom prst="rect">
            <a:avLst/>
          </a:prstGeom>
        </p:spPr>
        <p:txBody>
          <a:bodyPr/>
          <a:lstStyle/>
          <a:p>
            <a:pPr lvl="0"/>
            <a:endParaRPr/>
          </a:p>
        </p:txBody>
      </p:sp>
      <p:sp>
        <p:nvSpPr>
          <p:cNvPr id="31" name="Shape 31"/>
          <p:cNvSpPr>
            <a:spLocks noGrp="1"/>
          </p:cNvSpPr>
          <p:nvPr>
            <p:ph type="body" sz="quarter" idx="1"/>
          </p:nvPr>
        </p:nvSpPr>
        <p:spPr>
          <a:prstGeom prst="rect">
            <a:avLst/>
          </a:prstGeom>
        </p:spPr>
        <p:txBody>
          <a:bodyPr/>
          <a:lstStyle/>
          <a:p>
            <a:pPr lvl="0">
              <a:defRPr sz="1800"/>
            </a:pPr>
            <a:endParaRPr sz="2400" dirty="0"/>
          </a:p>
        </p:txBody>
      </p:sp>
    </p:spTree>
    <p:extLst>
      <p:ext uri="{BB962C8B-B14F-4D97-AF65-F5344CB8AC3E}">
        <p14:creationId xmlns:p14="http://schemas.microsoft.com/office/powerpoint/2010/main" val="637608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endParaRPr lang="en-US" altLang="en-US" dirty="0" smtClean="0">
              <a:latin typeface="Times New Roman" pitchFamily="18" charset="0"/>
            </a:endParaRPr>
          </a:p>
        </p:txBody>
      </p:sp>
      <p:sp>
        <p:nvSpPr>
          <p:cNvPr id="56324" name="Slide Number Placeholder 3"/>
          <p:cNvSpPr>
            <a:spLocks noGrp="1"/>
          </p:cNvSpPr>
          <p:nvPr>
            <p:ph type="sldNum" sz="quarter"/>
          </p:nvPr>
        </p:nvSpPr>
        <p:spPr>
          <a:noFill/>
        </p:spPr>
        <p:txBody>
          <a:bodyPr/>
          <a:lstStyle>
            <a:lvl1pPr>
              <a:spcBef>
                <a:spcPct val="30000"/>
              </a:spcBef>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9pPr>
          </a:lstStyle>
          <a:p>
            <a:pPr>
              <a:spcBef>
                <a:spcPct val="0"/>
              </a:spcBef>
              <a:buClrTx/>
              <a:buFontTx/>
              <a:buNone/>
            </a:pPr>
            <a:fld id="{D7BA16A8-361F-473C-952E-C3FBE3AF2429}" type="slidenum">
              <a:rPr lang="en-GB" altLang="en-US" sz="1300" smtClean="0"/>
              <a:pPr>
                <a:spcBef>
                  <a:spcPct val="0"/>
                </a:spcBef>
                <a:buClrTx/>
                <a:buFontTx/>
                <a:buNone/>
              </a:pPr>
              <a:t>4</a:t>
            </a:fld>
            <a:endParaRPr lang="en-GB" altLang="en-US" sz="1300" dirty="0" smtClean="0"/>
          </a:p>
        </p:txBody>
      </p:sp>
    </p:spTree>
    <p:extLst>
      <p:ext uri="{BB962C8B-B14F-4D97-AF65-F5344CB8AC3E}">
        <p14:creationId xmlns:p14="http://schemas.microsoft.com/office/powerpoint/2010/main" val="29098074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316">
              <a:defRPr/>
            </a:pPr>
            <a:r>
              <a:rPr lang="en-US" dirty="0"/>
              <a:t>Can be started as soon as you have data - to facilitate learning as soon as possible</a:t>
            </a:r>
            <a:r>
              <a:rPr lang="en-US" b="1" dirty="0"/>
              <a:t> </a:t>
            </a:r>
          </a:p>
          <a:p>
            <a:endParaRPr lang="en-GB" dirty="0"/>
          </a:p>
        </p:txBody>
      </p:sp>
      <p:sp>
        <p:nvSpPr>
          <p:cNvPr id="4" name="Slide Number Placeholder 3"/>
          <p:cNvSpPr>
            <a:spLocks noGrp="1"/>
          </p:cNvSpPr>
          <p:nvPr>
            <p:ph type="sldNum" sz="quarter" idx="10"/>
          </p:nvPr>
        </p:nvSpPr>
        <p:spPr/>
        <p:txBody>
          <a:bodyPr/>
          <a:lstStyle/>
          <a:p>
            <a:fld id="{420F4454-33F5-4EF9-BBF7-2AC03C062C3F}" type="slidenum">
              <a:rPr lang="en-GB" smtClean="0">
                <a:solidFill>
                  <a:prstClr val="black"/>
                </a:solidFill>
              </a:rPr>
              <a:pPr/>
              <a:t>35</a:t>
            </a:fld>
            <a:endParaRPr lang="en-GB">
              <a:solidFill>
                <a:prstClr val="black"/>
              </a:solidFill>
            </a:endParaRPr>
          </a:p>
        </p:txBody>
      </p:sp>
    </p:spTree>
    <p:extLst>
      <p:ext uri="{BB962C8B-B14F-4D97-AF65-F5344CB8AC3E}">
        <p14:creationId xmlns:p14="http://schemas.microsoft.com/office/powerpoint/2010/main" val="4385958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60 mins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15</a:t>
            </a:r>
            <a:r>
              <a:rPr lang="en-GB" baseline="0" dirty="0"/>
              <a:t> </a:t>
            </a:r>
            <a:r>
              <a:rPr kumimoji="0" lang="en-GB" sz="2800" b="0" i="0" u="none" strike="noStrike" kern="1200" cap="none" spc="0" normalizeH="0" baseline="0" noProof="0" dirty="0">
                <a:ln>
                  <a:noFill/>
                </a:ln>
                <a:solidFill>
                  <a:prstClr val="black"/>
                </a:solidFill>
                <a:effectLst/>
                <a:uLnTx/>
                <a:uFillTx/>
                <a:latin typeface="+mn-lt"/>
                <a:ea typeface="+mn-ea"/>
                <a:cs typeface="+mn-cs"/>
              </a:rPr>
              <a:t>Buzz every 15 mins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Then 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15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15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mn-lt"/>
                <a:ea typeface="+mn-ea"/>
                <a:cs typeface="+mn-cs"/>
              </a:rPr>
              <a:t>Prompt movement from C to L to E to A to R</a:t>
            </a:r>
          </a:p>
          <a:p>
            <a:r>
              <a:rPr lang="en-GB" baseline="0" dirty="0"/>
              <a:t>to coach plus 5 to feedback</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F13F6A-22FD-45CF-9AB6-57B9DC281F2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49423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1A24AF57-7931-429D-9203-EA11166AA6F6}" type="slidenum">
              <a:rPr lang="en-GB" altLang="en-US">
                <a:solidFill>
                  <a:prstClr val="black"/>
                </a:solidFill>
              </a:rPr>
              <a:pPr/>
              <a:t>37</a:t>
            </a:fld>
            <a:endParaRPr lang="en-GB" altLang="en-US">
              <a:solidFill>
                <a:prstClr val="black"/>
              </a:solidFill>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2034558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HANDOUT</a:t>
            </a:r>
            <a:r>
              <a:rPr lang="en-GB" baseline="0" dirty="0"/>
              <a:t> contains these charts, and the table for numbers of runs.</a:t>
            </a:r>
          </a:p>
          <a:p>
            <a:r>
              <a:rPr lang="en-GB" dirty="0"/>
              <a:t/>
            </a:r>
            <a:br>
              <a:rPr lang="en-GB" dirty="0"/>
            </a:br>
            <a:r>
              <a:rPr lang="en-GB" dirty="0"/>
              <a:t>Because they are simple to make and relatively straightforward to interpret, run charts are one of the most useful tools in quality improvement. They allow us to:</a:t>
            </a:r>
          </a:p>
          <a:p>
            <a:pPr marL="174622" indent="-174622">
              <a:buFont typeface="Arial" pitchFamily="34" charset="0"/>
              <a:buChar char="•"/>
            </a:pPr>
            <a:r>
              <a:rPr lang="en-GB" dirty="0"/>
              <a:t>Display data to make process performance visible</a:t>
            </a:r>
          </a:p>
          <a:p>
            <a:pPr marL="291036" indent="-291036">
              <a:buFont typeface="Arial" pitchFamily="34" charset="0"/>
              <a:buChar char="•"/>
            </a:pPr>
            <a:r>
              <a:rPr lang="en-GB" dirty="0"/>
              <a:t>Determine if a change resulted in improvement</a:t>
            </a:r>
          </a:p>
          <a:p>
            <a:pPr marL="291036" indent="-291036">
              <a:buFont typeface="Arial" pitchFamily="34" charset="0"/>
              <a:buChar char="•"/>
            </a:pPr>
            <a:r>
              <a:rPr lang="en-GB" dirty="0"/>
              <a:t>Assess whether improved performance has been sustained</a:t>
            </a:r>
          </a:p>
          <a:p>
            <a:endParaRPr lang="en-GB" dirty="0"/>
          </a:p>
          <a:p>
            <a:r>
              <a:rPr lang="en-GB" dirty="0"/>
              <a:t>Run charts are line graphs where a measure is plotted over time, often with a median (the middle value of those plotted so that half are above and half are below) also shown. </a:t>
            </a:r>
          </a:p>
          <a:p>
            <a:endParaRPr lang="en-GB" dirty="0"/>
          </a:p>
          <a:p>
            <a:r>
              <a:rPr lang="en-GB" dirty="0"/>
              <a:t>Changes made to a process are also often marked on the graph so that they can be connected with the impact on the process.  Often a change can be seen by visual inspection alone.</a:t>
            </a:r>
          </a:p>
          <a:p>
            <a:endParaRPr lang="en-GB" dirty="0"/>
          </a:p>
          <a:p>
            <a:r>
              <a:rPr lang="en-GB" dirty="0"/>
              <a:t>If we have at least 10-12 data points on our graph, run charts can also be used to distinguish between </a:t>
            </a:r>
            <a:r>
              <a:rPr lang="en-GB" dirty="0">
                <a:hlinkClick r:id="rId3" action="ppaction://hlinkfile" tooltip="Statistical Process Control"/>
              </a:rPr>
              <a:t>random</a:t>
            </a:r>
            <a:r>
              <a:rPr lang="en-GB" dirty="0"/>
              <a:t> and </a:t>
            </a:r>
            <a:r>
              <a:rPr lang="en-GB" dirty="0">
                <a:hlinkClick r:id="rId3" action="ppaction://hlinkfile" tooltip="Statistical Process Control"/>
              </a:rPr>
              <a:t>non-random</a:t>
            </a:r>
            <a:r>
              <a:rPr lang="en-GB" dirty="0"/>
              <a:t> variation using four simple rules. Different versions of these rules are used in different places so you may encounter different sets in other books or papers you read. However Improvement Guide and the Health Care Data Guide and by the </a:t>
            </a:r>
            <a:r>
              <a:rPr lang="en-GB" dirty="0">
                <a:hlinkClick r:id="rId4" tooltip="Institute for Healthcare Improvement"/>
              </a:rPr>
              <a:t>Institute for Healthcare Improvement </a:t>
            </a:r>
            <a:r>
              <a:rPr lang="en-GB" dirty="0"/>
              <a:t>provide</a:t>
            </a:r>
            <a:r>
              <a:rPr lang="en-GB" baseline="0" dirty="0"/>
              <a:t> the following rules </a:t>
            </a:r>
            <a:r>
              <a:rPr lang="en-GB" dirty="0"/>
              <a:t>and the Non-random variation can be recognised by looking for:</a:t>
            </a:r>
          </a:p>
          <a:p>
            <a:endParaRPr lang="en-GB" dirty="0"/>
          </a:p>
          <a:p>
            <a:r>
              <a:rPr lang="en-GB" dirty="0"/>
              <a:t>A </a:t>
            </a:r>
            <a:r>
              <a:rPr lang="en-GB" b="1" dirty="0"/>
              <a:t>shift</a:t>
            </a:r>
            <a:r>
              <a:rPr lang="en-GB" dirty="0"/>
              <a:t>: six or more consecutive data points either all above or below the median. Points on the median do not count towards or break a shift.</a:t>
            </a:r>
          </a:p>
          <a:p>
            <a:r>
              <a:rPr lang="en-GB" dirty="0"/>
              <a:t>A </a:t>
            </a:r>
            <a:r>
              <a:rPr lang="en-GB" b="1" dirty="0"/>
              <a:t>trend</a:t>
            </a:r>
            <a:r>
              <a:rPr lang="en-GB" dirty="0"/>
              <a:t>: five or more consecutive data points that are either all increasing or decreasing in value. If two points are the same value ignore one when counting.</a:t>
            </a:r>
          </a:p>
          <a:p>
            <a:r>
              <a:rPr lang="en-GB" b="1" dirty="0"/>
              <a:t>Too many or too few runs</a:t>
            </a:r>
            <a:r>
              <a:rPr lang="en-GB" dirty="0"/>
              <a:t>: a run is a consecutive series of data points above or below the median. As for shifts, do not count points on the median: a shift is a sort of run. If there are too many or too few runs (i.e. the median is crossed too many or too few times) that's a sign of non-random variation. You need to look up a statistical table (see Perla et al, 2011) to see what an appropriate number of runs to expect would be. An easy way to count the number of runs is to count the number of times the line connecting all the data points crosses the median and add one.</a:t>
            </a:r>
          </a:p>
          <a:p>
            <a:r>
              <a:rPr lang="en-GB" dirty="0"/>
              <a:t>An </a:t>
            </a:r>
            <a:r>
              <a:rPr lang="en-GB" b="1" dirty="0"/>
              <a:t>astronomical data point</a:t>
            </a:r>
            <a:r>
              <a:rPr lang="en-GB" dirty="0"/>
              <a:t>: a data point that is clearly different from all others. This relies on judgement. Every data set has a highest and lowest. They won't necessarily be an astronomical data point. Different people looking at the same graph would be expected to recognise the same data point as astronomical (or not).</a:t>
            </a:r>
          </a:p>
          <a:p>
            <a:endParaRPr lang="en-GB" dirty="0"/>
          </a:p>
          <a:p>
            <a:r>
              <a:rPr lang="en-GB" dirty="0"/>
              <a:t>Since using these rules requires you to have 10-12 data points at least on your run chart it is important to collect data as frequently as possible. If you collect data only once a month that would be 10 months, if weekly, 10 weeks (2½ months). However this needs to be balanced with keeping denominators (the number of values contributing to each data point) for percentages (or rates) above ten or so to minimise random variation due to small sample size.</a:t>
            </a:r>
          </a:p>
          <a:p>
            <a:endParaRPr lang="en-GB" dirty="0"/>
          </a:p>
          <a:p>
            <a:r>
              <a:rPr lang="en-GB" dirty="0"/>
              <a:t>Run charts are a powerful tool for detecting non-random variation and so sufficient for most improvement projects. However they are not so sensitive in detecting special causes as a second type of chart named after Walter Shewhart, who did early work in industry to develop the methods.</a:t>
            </a:r>
          </a:p>
          <a:p>
            <a:endParaRPr lang="en-GB" dirty="0"/>
          </a:p>
        </p:txBody>
      </p:sp>
    </p:spTree>
    <p:extLst>
      <p:ext uri="{BB962C8B-B14F-4D97-AF65-F5344CB8AC3E}">
        <p14:creationId xmlns:p14="http://schemas.microsoft.com/office/powerpoint/2010/main" val="22489218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8BBEC4-979F-4E8B-90BF-C8CA72BC826E}" type="slidenum">
              <a:rPr lang="en-GB" smtClean="0">
                <a:solidFill>
                  <a:prstClr val="black"/>
                </a:solidFill>
              </a:rPr>
              <a:pPr/>
              <a:t>41</a:t>
            </a:fld>
            <a:endParaRPr lang="en-GB">
              <a:solidFill>
                <a:prstClr val="black"/>
              </a:solidFill>
            </a:endParaRPr>
          </a:p>
        </p:txBody>
      </p:sp>
    </p:spTree>
    <p:extLst>
      <p:ext uri="{BB962C8B-B14F-4D97-AF65-F5344CB8AC3E}">
        <p14:creationId xmlns:p14="http://schemas.microsoft.com/office/powerpoint/2010/main" val="28750284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xfrm>
            <a:off x="1143000" y="685800"/>
            <a:ext cx="4573588"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3428" name="Slide Number Placeholder 3"/>
          <p:cNvSpPr txBox="1">
            <a:spLocks noGrp="1"/>
          </p:cNvSpPr>
          <p:nvPr/>
        </p:nvSpPr>
        <p:spPr bwMode="auto">
          <a:xfrm>
            <a:off x="3884614" y="8685214"/>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90" tIns="46095" rIns="92190" bIns="46095" anchor="b"/>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fontAlgn="base" hangingPunct="1">
              <a:spcBef>
                <a:spcPct val="0"/>
              </a:spcBef>
              <a:spcAft>
                <a:spcPct val="0"/>
              </a:spcAft>
            </a:pPr>
            <a:fld id="{3643E912-2131-466D-AD73-A3CC73CB0083}" type="slidenum">
              <a:rPr lang="en-US" altLang="en-US" sz="1200">
                <a:solidFill>
                  <a:prstClr val="black"/>
                </a:solidFill>
                <a:cs typeface="Arial" pitchFamily="34" charset="0"/>
              </a:rPr>
              <a:pPr algn="r" eaLnBrk="1" fontAlgn="base" hangingPunct="1">
                <a:spcBef>
                  <a:spcPct val="0"/>
                </a:spcBef>
                <a:spcAft>
                  <a:spcPct val="0"/>
                </a:spcAft>
              </a:pPr>
              <a:t>45</a:t>
            </a:fld>
            <a:endParaRPr lang="en-US" altLang="en-US" sz="1200">
              <a:solidFill>
                <a:prstClr val="black"/>
              </a:solidFill>
              <a:cs typeface="Arial" pitchFamily="34" charset="0"/>
            </a:endParaRPr>
          </a:p>
        </p:txBody>
      </p:sp>
    </p:spTree>
    <p:extLst>
      <p:ext uri="{BB962C8B-B14F-4D97-AF65-F5344CB8AC3E}">
        <p14:creationId xmlns:p14="http://schemas.microsoft.com/office/powerpoint/2010/main" val="13090970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73FC36-CCD5-494B-8E8B-AE5F9979895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5376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733">
              <a:defRPr sz="2400">
                <a:solidFill>
                  <a:schemeClr val="tx1"/>
                </a:solidFill>
                <a:latin typeface="Tahoma" panose="020B0604030504040204" pitchFamily="34" charset="0"/>
                <a:ea typeface="ＭＳ Ｐゴシック" panose="020B0600070205080204" pitchFamily="34" charset="-128"/>
              </a:defRPr>
            </a:lvl1pPr>
            <a:lvl2pPr marL="37923848" indent="-37466742" defTabSz="923733">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105"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21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315"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42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marL="0" marR="0" lvl="0" indent="0" algn="r" defTabSz="923733" rtl="0" eaLnBrk="1" fontAlgn="auto" latinLnBrk="0" hangingPunct="1">
              <a:lnSpc>
                <a:spcPct val="100000"/>
              </a:lnSpc>
              <a:spcBef>
                <a:spcPts val="0"/>
              </a:spcBef>
              <a:spcAft>
                <a:spcPts val="0"/>
              </a:spcAft>
              <a:buClrTx/>
              <a:buSzTx/>
              <a:buFontTx/>
              <a:buNone/>
              <a:tabLst/>
              <a:defRPr/>
            </a:pPr>
            <a:fld id="{A38CE362-41F6-4BA9-B06A-2438AE20DA31}"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34" charset="-128"/>
                <a:cs typeface="+mn-cs"/>
              </a:rPr>
              <a:pPr marL="0" marR="0" lvl="0" indent="0" algn="r" defTabSz="923733" rtl="0" eaLnBrk="1" fontAlgn="auto" latinLnBrk="0" hangingPunct="1">
                <a:lnSpc>
                  <a:spcPct val="100000"/>
                </a:lnSpc>
                <a:spcBef>
                  <a:spcPts val="0"/>
                </a:spcBef>
                <a:spcAft>
                  <a:spcPts val="0"/>
                </a:spcAft>
                <a:buClrTx/>
                <a:buSzTx/>
                <a:buFontTx/>
                <a:buNone/>
                <a:tabLst/>
                <a:defRPr/>
              </a:pPr>
              <a:t>48</a:t>
            </a:fld>
            <a:endParaRPr kumimoji="0" lang="en-US"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anose="020B0600070205080204" pitchFamily="34" charset="-128"/>
              <a:cs typeface="+mn-cs"/>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8054265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kumimoji="0" lang="en-GB" sz="2800" b="1" i="0" u="none" strike="noStrike" kern="1200" cap="none" spc="0" normalizeH="0" baseline="0" noProof="0" dirty="0">
                <a:ln>
                  <a:noFill/>
                </a:ln>
                <a:solidFill>
                  <a:srgbClr val="0070C0"/>
                </a:solidFill>
                <a:effectLst/>
                <a:uLnTx/>
                <a:uFillTx/>
                <a:latin typeface="+mn-lt"/>
                <a:ea typeface="+mn-ea"/>
                <a:cs typeface="+mn-cs"/>
              </a:rPr>
              <a:t>Next Webex focussed on project charters, using the knowledge network, evaluation</a:t>
            </a:r>
            <a:endParaRPr lang="en-GB" dirty="0"/>
          </a:p>
        </p:txBody>
      </p:sp>
      <p:sp>
        <p:nvSpPr>
          <p:cNvPr id="4" name="Slide Number Placeholder 3"/>
          <p:cNvSpPr>
            <a:spLocks noGrp="1"/>
          </p:cNvSpPr>
          <p:nvPr>
            <p:ph type="sldNum" sz="quarter" idx="10"/>
          </p:nvPr>
        </p:nvSpPr>
        <p:spPr/>
        <p:txBody>
          <a:bodyPr/>
          <a:lstStyle/>
          <a:p>
            <a:fld id="{22EF3C0A-5CCD-4DFF-816E-3D75203B61C6}" type="slidenum">
              <a:rPr lang="en-GB" smtClean="0">
                <a:solidFill>
                  <a:prstClr val="black"/>
                </a:solidFill>
              </a:rPr>
              <a:pPr/>
              <a:t>49</a:t>
            </a:fld>
            <a:endParaRPr lang="en-GB">
              <a:solidFill>
                <a:prstClr val="black"/>
              </a:solidFill>
            </a:endParaRPr>
          </a:p>
        </p:txBody>
      </p:sp>
    </p:spTree>
    <p:extLst>
      <p:ext uri="{BB962C8B-B14F-4D97-AF65-F5344CB8AC3E}">
        <p14:creationId xmlns:p14="http://schemas.microsoft.com/office/powerpoint/2010/main" val="15244527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endParaRPr lang="en-US" altLang="en-US" dirty="0" smtClean="0">
              <a:latin typeface="Times New Roman" pitchFamily="18" charset="0"/>
            </a:endParaRPr>
          </a:p>
        </p:txBody>
      </p:sp>
      <p:sp>
        <p:nvSpPr>
          <p:cNvPr id="56324" name="Slide Number Placeholder 3"/>
          <p:cNvSpPr>
            <a:spLocks noGrp="1"/>
          </p:cNvSpPr>
          <p:nvPr>
            <p:ph type="sldNum" sz="quarter"/>
          </p:nvPr>
        </p:nvSpPr>
        <p:spPr>
          <a:noFill/>
        </p:spPr>
        <p:txBody>
          <a:bodyPr/>
          <a:lstStyle>
            <a:lvl1pPr>
              <a:spcBef>
                <a:spcPct val="30000"/>
              </a:spcBef>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200">
                <a:solidFill>
                  <a:srgbClr val="000000"/>
                </a:solidFill>
                <a:latin typeface="Times New Roman" pitchFamily="18" charset="0"/>
              </a:defRPr>
            </a:lvl9pPr>
          </a:lstStyle>
          <a:p>
            <a:pPr>
              <a:spcBef>
                <a:spcPct val="0"/>
              </a:spcBef>
              <a:buClrTx/>
              <a:buFontTx/>
              <a:buNone/>
            </a:pPr>
            <a:fld id="{D7BA16A8-361F-473C-952E-C3FBE3AF2429}" type="slidenum">
              <a:rPr lang="en-GB" altLang="en-US" sz="1300" smtClean="0"/>
              <a:pPr>
                <a:spcBef>
                  <a:spcPct val="0"/>
                </a:spcBef>
                <a:buClrTx/>
                <a:buFontTx/>
                <a:buNone/>
              </a:pPr>
              <a:t>52</a:t>
            </a:fld>
            <a:endParaRPr lang="en-GB" altLang="en-US" sz="1300" dirty="0" smtClean="0"/>
          </a:p>
        </p:txBody>
      </p:sp>
    </p:spTree>
    <p:extLst>
      <p:ext uri="{BB962C8B-B14F-4D97-AF65-F5344CB8AC3E}">
        <p14:creationId xmlns:p14="http://schemas.microsoft.com/office/powerpoint/2010/main" val="2678176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5" name="Slide Image Placeholder 1"/>
          <p:cNvSpPr>
            <a:spLocks noGrp="1" noRot="1" noChangeAspect="1" noTextEdit="1"/>
          </p:cNvSpPr>
          <p:nvPr>
            <p:ph type="sldImg"/>
          </p:nvPr>
        </p:nvSpPr>
        <p:spPr>
          <a:ln/>
        </p:spPr>
      </p:sp>
      <p:sp>
        <p:nvSpPr>
          <p:cNvPr id="717826" name="Notes Placeholder 2"/>
          <p:cNvSpPr>
            <a:spLocks noGrp="1"/>
          </p:cNvSpPr>
          <p:nvPr>
            <p:ph type="body" idx="1"/>
          </p:nvPr>
        </p:nvSpPr>
        <p:spPr>
          <a:noFill/>
          <a:ln/>
        </p:spPr>
        <p:txBody>
          <a:bodyPr/>
          <a:lstStyle/>
          <a:p>
            <a:pPr eaLnBrk="1" hangingPunct="1"/>
            <a:endParaRPr lang="en-GB" dirty="0" smtClean="0">
              <a:latin typeface="Arial" charset="0"/>
              <a:ea typeface="MS PGothic"/>
            </a:endParaRPr>
          </a:p>
          <a:p>
            <a:pPr eaLnBrk="1" hangingPunct="1"/>
            <a:r>
              <a:rPr lang="en-GB" dirty="0" smtClean="0">
                <a:latin typeface="Arial" charset="0"/>
                <a:ea typeface="MS PGothic"/>
              </a:rPr>
              <a:t>The model is split into two parts. The first being the thinking part and the second being the doing part. We will now take you through the two distinct parts in some detail with practical exercises to get everyone used to using the model and be able to describe and direct others in terms of our support function as a Unit.</a:t>
            </a:r>
          </a:p>
          <a:p>
            <a:pPr eaLnBrk="1" hangingPunct="1"/>
            <a:endParaRPr lang="en-GB" dirty="0" smtClean="0">
              <a:latin typeface="Arial" charset="0"/>
              <a:ea typeface="MS PGothic"/>
            </a:endParaRPr>
          </a:p>
          <a:p>
            <a:pPr eaLnBrk="1" hangingPunct="1"/>
            <a:r>
              <a:rPr lang="en-GB" dirty="0" smtClean="0">
                <a:latin typeface="Arial" charset="0"/>
                <a:ea typeface="MS PGothic"/>
              </a:rPr>
              <a:t>. </a:t>
            </a:r>
          </a:p>
        </p:txBody>
      </p:sp>
      <p:sp>
        <p:nvSpPr>
          <p:cNvPr id="717827" name="Slide Number Placeholder 3"/>
          <p:cNvSpPr>
            <a:spLocks noGrp="1"/>
          </p:cNvSpPr>
          <p:nvPr>
            <p:ph type="sldNum" sz="quarter" idx="5"/>
          </p:nvPr>
        </p:nvSpPr>
        <p:spPr>
          <a:noFill/>
        </p:spPr>
        <p:txBody>
          <a:bodyPr/>
          <a:lstStyle/>
          <a:p>
            <a:fld id="{28DF6D8B-7E5F-49BE-BAAD-5EAA33677733}" type="slidenum">
              <a:rPr lang="en-GB" smtClean="0">
                <a:solidFill>
                  <a:prstClr val="black"/>
                </a:solidFill>
                <a:latin typeface="Arial" charset="0"/>
              </a:rPr>
              <a:pPr/>
              <a:t>5</a:t>
            </a:fld>
            <a:endParaRPr lang="en-GB" dirty="0" smtClean="0">
              <a:solidFill>
                <a:prstClr val="black"/>
              </a:solidFill>
              <a:latin typeface="Arial" charset="0"/>
            </a:endParaRPr>
          </a:p>
        </p:txBody>
      </p:sp>
    </p:spTree>
    <p:extLst>
      <p:ext uri="{BB962C8B-B14F-4D97-AF65-F5344CB8AC3E}">
        <p14:creationId xmlns:p14="http://schemas.microsoft.com/office/powerpoint/2010/main" val="899309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a:solidFill>
                  <a:schemeClr val="tx2"/>
                </a:solidFill>
              </a:rPr>
              <a:t>Appreciation for a System</a:t>
            </a:r>
          </a:p>
          <a:p>
            <a:pPr>
              <a:buFontTx/>
              <a:buChar char="•"/>
            </a:pPr>
            <a:r>
              <a:rPr lang="en-US" sz="1200" b="1" dirty="0"/>
              <a:t>  </a:t>
            </a:r>
            <a:r>
              <a:rPr lang="en-US" sz="1200" dirty="0">
                <a:solidFill>
                  <a:srgbClr val="000099"/>
                </a:solidFill>
              </a:rPr>
              <a:t>Interdependence, dynamism</a:t>
            </a:r>
          </a:p>
          <a:p>
            <a:pPr>
              <a:buFontTx/>
              <a:buChar char="•"/>
            </a:pPr>
            <a:r>
              <a:rPr lang="en-US" sz="1200" dirty="0">
                <a:solidFill>
                  <a:srgbClr val="000099"/>
                </a:solidFill>
              </a:rPr>
              <a:t>  World is not deterministic</a:t>
            </a:r>
          </a:p>
          <a:p>
            <a:pPr>
              <a:buFontTx/>
              <a:buChar char="•"/>
            </a:pPr>
            <a:r>
              <a:rPr lang="en-US" sz="1200" dirty="0">
                <a:solidFill>
                  <a:srgbClr val="000099"/>
                </a:solidFill>
              </a:rPr>
              <a:t>  Optimization, interactions</a:t>
            </a:r>
          </a:p>
          <a:p>
            <a:pPr>
              <a:buFontTx/>
              <a:buChar char="•"/>
            </a:pPr>
            <a:r>
              <a:rPr lang="en-US" sz="1200" dirty="0">
                <a:solidFill>
                  <a:srgbClr val="000099"/>
                </a:solidFill>
              </a:rPr>
              <a:t>  System must have an aim</a:t>
            </a:r>
          </a:p>
          <a:p>
            <a:pPr>
              <a:buFontTx/>
              <a:buChar char="•"/>
            </a:pPr>
            <a:r>
              <a:rPr lang="en-US" sz="1200" dirty="0">
                <a:solidFill>
                  <a:srgbClr val="000099"/>
                </a:solidFill>
              </a:rPr>
              <a:t>  Whole is greater than sum of the parts</a:t>
            </a:r>
            <a:r>
              <a:rPr lang="en-US" sz="1200" b="1" dirty="0">
                <a:solidFill>
                  <a:srgbClr val="000099"/>
                </a:solidFill>
              </a:rPr>
              <a:t> </a:t>
            </a:r>
          </a:p>
          <a:p>
            <a:pPr>
              <a:buFontTx/>
              <a:buChar char="•"/>
            </a:pPr>
            <a:endParaRPr lang="en-US" sz="1200" b="1" dirty="0">
              <a:solidFill>
                <a:srgbClr val="000099"/>
              </a:solidFill>
            </a:endParaRPr>
          </a:p>
          <a:p>
            <a:r>
              <a:rPr lang="en-US" sz="1200" b="1" u="sng" dirty="0">
                <a:solidFill>
                  <a:schemeClr val="tx2"/>
                </a:solidFill>
              </a:rPr>
              <a:t>Theory of Knowledge</a:t>
            </a:r>
          </a:p>
          <a:p>
            <a:pPr>
              <a:buFontTx/>
              <a:buChar char="•"/>
            </a:pPr>
            <a:r>
              <a:rPr lang="en-US" sz="1200" b="1" dirty="0"/>
              <a:t>  </a:t>
            </a:r>
            <a:r>
              <a:rPr lang="en-US" sz="1200" dirty="0">
                <a:solidFill>
                  <a:srgbClr val="000099"/>
                </a:solidFill>
              </a:rPr>
              <a:t>Prediction</a:t>
            </a:r>
          </a:p>
          <a:p>
            <a:pPr>
              <a:buFontTx/>
              <a:buChar char="•"/>
            </a:pPr>
            <a:r>
              <a:rPr lang="en-US" sz="1200" dirty="0">
                <a:solidFill>
                  <a:srgbClr val="000099"/>
                </a:solidFill>
              </a:rPr>
              <a:t>  Learning from theory, experience</a:t>
            </a:r>
          </a:p>
          <a:p>
            <a:pPr>
              <a:buFontTx/>
              <a:buChar char="•"/>
            </a:pPr>
            <a:r>
              <a:rPr lang="en-US" sz="1200" dirty="0">
                <a:solidFill>
                  <a:srgbClr val="000099"/>
                </a:solidFill>
              </a:rPr>
              <a:t>  Operational definitions </a:t>
            </a:r>
          </a:p>
          <a:p>
            <a:pPr>
              <a:buFontTx/>
              <a:buChar char="•"/>
            </a:pPr>
            <a:r>
              <a:rPr lang="en-US" sz="1200" dirty="0">
                <a:solidFill>
                  <a:srgbClr val="000099"/>
                </a:solidFill>
              </a:rPr>
              <a:t>  PDSA for learning and improvement</a:t>
            </a:r>
          </a:p>
          <a:p>
            <a:pPr>
              <a:buFontTx/>
              <a:buChar char="•"/>
            </a:pPr>
            <a:endParaRPr lang="en-US" sz="1200" b="1" dirty="0">
              <a:solidFill>
                <a:srgbClr val="000099"/>
              </a:solidFill>
            </a:endParaRPr>
          </a:p>
          <a:p>
            <a:r>
              <a:rPr lang="en-US" sz="1200" b="1" u="sng" dirty="0">
                <a:solidFill>
                  <a:schemeClr val="tx2"/>
                </a:solidFill>
              </a:rPr>
              <a:t>Understanding Variation</a:t>
            </a:r>
          </a:p>
          <a:p>
            <a:pPr>
              <a:buFontTx/>
              <a:buChar char="•"/>
            </a:pPr>
            <a:r>
              <a:rPr lang="en-US" sz="1200" b="1" dirty="0"/>
              <a:t>  </a:t>
            </a:r>
            <a:r>
              <a:rPr lang="en-US" sz="1200" dirty="0">
                <a:solidFill>
                  <a:srgbClr val="000099"/>
                </a:solidFill>
              </a:rPr>
              <a:t>Variation is to be expected</a:t>
            </a:r>
          </a:p>
          <a:p>
            <a:pPr>
              <a:buFontTx/>
              <a:buChar char="•"/>
            </a:pPr>
            <a:r>
              <a:rPr lang="en-US" sz="1200" dirty="0">
                <a:solidFill>
                  <a:srgbClr val="000099"/>
                </a:solidFill>
              </a:rPr>
              <a:t>  Common or special causes</a:t>
            </a:r>
          </a:p>
          <a:p>
            <a:pPr>
              <a:buFontTx/>
              <a:buChar char="•"/>
            </a:pPr>
            <a:r>
              <a:rPr lang="en-US" sz="1200" dirty="0">
                <a:solidFill>
                  <a:srgbClr val="000099"/>
                </a:solidFill>
              </a:rPr>
              <a:t>  Ranking, tampering</a:t>
            </a:r>
          </a:p>
          <a:p>
            <a:pPr>
              <a:buFontTx/>
              <a:buChar char="•"/>
            </a:pPr>
            <a:r>
              <a:rPr lang="en-US" sz="1200" dirty="0">
                <a:solidFill>
                  <a:srgbClr val="000099"/>
                </a:solidFill>
              </a:rPr>
              <a:t>  Potential mistakes</a:t>
            </a:r>
          </a:p>
          <a:p>
            <a:pPr>
              <a:buFontTx/>
              <a:buChar char="•"/>
            </a:pPr>
            <a:endParaRPr lang="en-US" sz="1200" b="1" dirty="0">
              <a:solidFill>
                <a:srgbClr val="000099"/>
              </a:solidFill>
            </a:endParaRPr>
          </a:p>
          <a:p>
            <a:r>
              <a:rPr lang="en-US" sz="1200" b="1" u="sng" dirty="0">
                <a:solidFill>
                  <a:schemeClr val="tx2"/>
                </a:solidFill>
              </a:rPr>
              <a:t>Psychology</a:t>
            </a:r>
          </a:p>
          <a:p>
            <a:pPr>
              <a:buFontTx/>
              <a:buChar char="•"/>
            </a:pPr>
            <a:r>
              <a:rPr lang="en-US" sz="1200" b="1" dirty="0"/>
              <a:t>  </a:t>
            </a:r>
            <a:r>
              <a:rPr lang="en-US" sz="1200" dirty="0">
                <a:solidFill>
                  <a:srgbClr val="000099"/>
                </a:solidFill>
              </a:rPr>
              <a:t>Interaction between people</a:t>
            </a:r>
          </a:p>
          <a:p>
            <a:pPr>
              <a:buFontTx/>
              <a:buChar char="•"/>
            </a:pPr>
            <a:r>
              <a:rPr lang="en-US" sz="1200" dirty="0">
                <a:solidFill>
                  <a:srgbClr val="000099"/>
                </a:solidFill>
              </a:rPr>
              <a:t>  Intrinsic motivation, movement</a:t>
            </a:r>
          </a:p>
          <a:p>
            <a:pPr>
              <a:buFontTx/>
              <a:buChar char="•"/>
            </a:pPr>
            <a:r>
              <a:rPr lang="en-US" sz="1200" dirty="0">
                <a:solidFill>
                  <a:srgbClr val="000099"/>
                </a:solidFill>
              </a:rPr>
              <a:t>  Beliefs, assumptions </a:t>
            </a:r>
          </a:p>
          <a:p>
            <a:pPr>
              <a:buFontTx/>
              <a:buChar char="•"/>
            </a:pPr>
            <a:r>
              <a:rPr lang="en-US" sz="1200" dirty="0">
                <a:solidFill>
                  <a:srgbClr val="000099"/>
                </a:solidFill>
              </a:rPr>
              <a:t>  Will to change</a:t>
            </a:r>
          </a:p>
          <a:p>
            <a:endParaRPr lang="en-GB" dirty="0"/>
          </a:p>
        </p:txBody>
      </p:sp>
      <p:sp>
        <p:nvSpPr>
          <p:cNvPr id="4" name="Slide Number Placeholder 3"/>
          <p:cNvSpPr>
            <a:spLocks noGrp="1"/>
          </p:cNvSpPr>
          <p:nvPr>
            <p:ph type="sldNum" sz="quarter" idx="10"/>
          </p:nvPr>
        </p:nvSpPr>
        <p:spPr/>
        <p:txBody>
          <a:bodyPr/>
          <a:lstStyle/>
          <a:p>
            <a:fld id="{3C73FC36-CCD5-494B-8E8B-AE5F99798951}" type="slidenum">
              <a:rPr lang="en-GB" smtClean="0"/>
              <a:pPr/>
              <a:t>6</a:t>
            </a:fld>
            <a:endParaRPr lang="en-GB"/>
          </a:p>
        </p:txBody>
      </p:sp>
    </p:spTree>
    <p:extLst>
      <p:ext uri="{BB962C8B-B14F-4D97-AF65-F5344CB8AC3E}">
        <p14:creationId xmlns:p14="http://schemas.microsoft.com/office/powerpoint/2010/main" val="2091570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We are going to structure the two days to take you through an improvement journey, introducing tools, ideas and approaches as we go. Much may be familiar as you have all been involved in various types of projects and change management.</a:t>
            </a: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Understand the system – look at data – listen to the people – use the available improvement tools. Might involve data analysis, comparisons, process mapping, cause and effect analysis etc., also understanding people and why things work as they do.  Do the conditions exist for change?  E.g. leadership buy-in, will to change, </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This will help identify what to improve – prioritise what might have the most impact. Can refer to example on CPOs – make sure you’re solving the right problem</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r>
              <a:rPr lang="en-GB" baseline="0" dirty="0" smtClean="0"/>
              <a:t>Might be obvious how to change it, or may need to think of creative solutions.  Copy from others if they’ve done something that works.</a:t>
            </a:r>
          </a:p>
          <a:p>
            <a:endParaRPr lang="en-GB" baseline="0" dirty="0" smtClean="0"/>
          </a:p>
          <a:p>
            <a:r>
              <a:rPr lang="en-GB" baseline="0" dirty="0" smtClean="0"/>
              <a:t>Start testing on a small scale, and measure as you go along.  It’s the people who do the work who need to own the change and test it.</a:t>
            </a:r>
          </a:p>
          <a:p>
            <a:endParaRPr lang="en-GB" dirty="0"/>
          </a:p>
        </p:txBody>
      </p:sp>
      <p:sp>
        <p:nvSpPr>
          <p:cNvPr id="4" name="Slide Number Placeholder 3"/>
          <p:cNvSpPr>
            <a:spLocks noGrp="1"/>
          </p:cNvSpPr>
          <p:nvPr>
            <p:ph type="sldNum" sz="quarter" idx="10"/>
          </p:nvPr>
        </p:nvSpPr>
        <p:spPr/>
        <p:txBody>
          <a:bodyPr/>
          <a:lstStyle/>
          <a:p>
            <a:fld id="{BD249C39-76F3-4BA4-9092-2011AFD16D83}" type="slidenum">
              <a:rPr lang="en-GB" smtClean="0">
                <a:solidFill>
                  <a:prstClr val="black"/>
                </a:solidFill>
              </a:rPr>
              <a:pPr/>
              <a:t>7</a:t>
            </a:fld>
            <a:endParaRPr lang="en-GB" dirty="0">
              <a:solidFill>
                <a:prstClr val="black"/>
              </a:solidFill>
            </a:endParaRPr>
          </a:p>
        </p:txBody>
      </p:sp>
    </p:spTree>
    <p:extLst>
      <p:ext uri="{BB962C8B-B14F-4D97-AF65-F5344CB8AC3E}">
        <p14:creationId xmlns:p14="http://schemas.microsoft.com/office/powerpoint/2010/main" val="2198828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BF0D00-693F-4824-A896-6306A23F3E0D}" type="slidenum">
              <a:rPr lang="en-US" smtClean="0">
                <a:solidFill>
                  <a:srgbClr val="000000"/>
                </a:solidFill>
              </a:rPr>
              <a:pPr>
                <a:defRPr/>
              </a:pPr>
              <a:t>8</a:t>
            </a:fld>
            <a:endParaRPr lang="en-US" dirty="0">
              <a:solidFill>
                <a:srgbClr val="000000"/>
              </a:solidFill>
            </a:endParaRPr>
          </a:p>
        </p:txBody>
      </p:sp>
    </p:spTree>
    <p:extLst>
      <p:ext uri="{BB962C8B-B14F-4D97-AF65-F5344CB8AC3E}">
        <p14:creationId xmlns:p14="http://schemas.microsoft.com/office/powerpoint/2010/main" val="2968156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4501" y="4603279"/>
            <a:ext cx="6264696" cy="5323359"/>
          </a:xfrm>
        </p:spPr>
        <p:txBody>
          <a:bodyPr/>
          <a:lstStyle/>
          <a:p>
            <a:r>
              <a:rPr lang="en-GB" sz="900" dirty="0"/>
              <a:t>This is the story of Abraham Wald, the grandson of a rabbi and son of a kosher baker and a genius at pure mathematics – set theory and metric spaces. </a:t>
            </a:r>
          </a:p>
          <a:p>
            <a:r>
              <a:rPr lang="en-GB" sz="900" dirty="0"/>
              <a:t> </a:t>
            </a:r>
          </a:p>
          <a:p>
            <a:r>
              <a:rPr lang="en-GB" sz="900" dirty="0"/>
              <a:t>Wald spent much of World War II in Manhattan working for the Statistic Research Group -- the mathematical equivalent of The Manhattan Project – where the weapons were equations, not bombs.</a:t>
            </a:r>
          </a:p>
          <a:p>
            <a:endParaRPr lang="en-GB" sz="900" dirty="0"/>
          </a:p>
          <a:p>
            <a:r>
              <a:rPr lang="en-GB" sz="900" dirty="0"/>
              <a:t>According to </a:t>
            </a:r>
            <a:r>
              <a:rPr lang="en-GB" sz="900" dirty="0" err="1"/>
              <a:t>Ellenberg</a:t>
            </a:r>
            <a:r>
              <a:rPr lang="en-GB" sz="900" dirty="0"/>
              <a:t>, “The mathematical talent at hand was equal to the gravity of the task. In Wallis’s words, the </a:t>
            </a:r>
            <a:r>
              <a:rPr lang="en-GB" sz="900" dirty="0" err="1"/>
              <a:t>SRG</a:t>
            </a:r>
            <a:r>
              <a:rPr lang="en-GB" sz="900" dirty="0"/>
              <a:t> was “the most extraordinary group of statisticians ever organized, taking into account both number and quality.” </a:t>
            </a:r>
          </a:p>
          <a:p>
            <a:endParaRPr lang="en-GB" sz="900" dirty="0"/>
          </a:p>
          <a:p>
            <a:r>
              <a:rPr lang="en-GB" sz="900" dirty="0"/>
              <a:t>The task they were set was to add armour to the WW2 planes to protect them.  But armour makes the plane heavier, and heavier planes are less manoeuvrable and use more fuel.  So the generals came to </a:t>
            </a:r>
            <a:r>
              <a:rPr lang="en-GB" sz="900" dirty="0" err="1"/>
              <a:t>SRG</a:t>
            </a:r>
            <a:r>
              <a:rPr lang="en-GB" sz="900" dirty="0"/>
              <a:t> with mounds of data -- especially on where bullets were lodged in U.S. fighters.</a:t>
            </a:r>
          </a:p>
          <a:p>
            <a:endParaRPr lang="en-GB" sz="900" dirty="0"/>
          </a:p>
          <a:p>
            <a:r>
              <a:rPr lang="en-GB" sz="900" dirty="0"/>
              <a:t>So here’s the question. You don’t want your planes to get shot down by enemy fighters, so you armour them. But armour makes the plane heavier, and heavier planes are less manoeuvrable and use more fuel. Armouring the planes too much is a problem; armouring the planes too little is a problem. Somewhere in between there’s an optimum. The reason you have a team of mathematicians socked away in an apartment in New York City is to figure out where that optimum is.</a:t>
            </a:r>
          </a:p>
          <a:p>
            <a:endParaRPr lang="en-GB" sz="900" dirty="0"/>
          </a:p>
          <a:p>
            <a:r>
              <a:rPr lang="en-GB" sz="900" b="1" dirty="0"/>
              <a:t>CLICK</a:t>
            </a:r>
            <a:r>
              <a:rPr lang="en-GB" sz="900" dirty="0"/>
              <a:t> The military came to the SRG with some data they thought might be useful. When American planes came back from engagements over Europe, they were covered in bullet holes. But the damage wasn’t uniformly distributed across the aircraft. There were more bullet holes in the fuselage, not so many in the engines.</a:t>
            </a:r>
          </a:p>
          <a:p>
            <a:endParaRPr lang="en-GB" sz="900" dirty="0"/>
          </a:p>
          <a:p>
            <a:r>
              <a:rPr lang="en-GB" sz="900" dirty="0"/>
              <a:t>The officers saw an opportunity for efficiency; you can get “the same protection with less armour if you concentrate the armour on the places with the greatest need, where the planes are getting hit the most. But exactly how much more armour belonged on those parts of the plane? That was the answer they came to Wald for. It wasn’t the answer they got.</a:t>
            </a:r>
          </a:p>
          <a:p>
            <a:endParaRPr lang="en-GB" sz="900" dirty="0"/>
          </a:p>
          <a:p>
            <a:r>
              <a:rPr lang="en-GB" sz="900" dirty="0"/>
              <a:t>The armour, said Wald, doesn’t go where the bullet holes are. It goes where the bullet holes aren’t: on the engines.</a:t>
            </a:r>
          </a:p>
          <a:p>
            <a:endParaRPr lang="en-GB" sz="900" dirty="0"/>
          </a:p>
          <a:p>
            <a:r>
              <a:rPr lang="en-GB" sz="900" dirty="0"/>
              <a:t>Wald’s insight was simply to ask: where are the missing holes? The ones that would have been all over the engine casing, if the damage had been spread equally all over the plane? Wald was pretty sure he knew. The missing bullet holes were on the missing planes. The reason planes were coming back with fewer hits to the engine is that planes that got hit in the engine weren’t coming back. Whereas the large number of planes returning to base with a thoroughly Swiss-cheesed fuselage is pretty strong evidence that hits to the fuselage can (and therefore should) be tolerated.</a:t>
            </a:r>
          </a:p>
          <a:p>
            <a:r>
              <a:rPr lang="en-GB" sz="900" dirty="0"/>
              <a:t> </a:t>
            </a:r>
          </a:p>
          <a:p>
            <a:r>
              <a:rPr lang="en-GB" sz="1000" dirty="0"/>
              <a:t>Wald saw what the officers, who had more experience and understanding of the particulars of aerial combat, couldn’t.  It comes back to his math-trained habits of thought. A mathematician is always asking, “What assumptions are you making? And are they justified?”</a:t>
            </a:r>
          </a:p>
          <a:p>
            <a:endParaRPr lang="en-GB" sz="1000" dirty="0"/>
          </a:p>
        </p:txBody>
      </p:sp>
      <p:sp>
        <p:nvSpPr>
          <p:cNvPr id="4" name="Slide Number Placeholder 3"/>
          <p:cNvSpPr>
            <a:spLocks noGrp="1"/>
          </p:cNvSpPr>
          <p:nvPr>
            <p:ph type="sldNum" sz="quarter" idx="10"/>
          </p:nvPr>
        </p:nvSpPr>
        <p:spPr/>
        <p:txBody>
          <a:bodyPr/>
          <a:lstStyle/>
          <a:p>
            <a:fld id="{1C8DEF52-B112-4ED4-B6BC-9180E36C97B3}"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1515077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solidFill>
                  <a:schemeClr val="accent2"/>
                </a:solidFill>
              </a:rPr>
              <a:t>Improvement aim to get fitter - exercise</a:t>
            </a:r>
          </a:p>
          <a:p>
            <a:endParaRPr lang="en-GB" b="1" dirty="0">
              <a:solidFill>
                <a:schemeClr val="accent2"/>
              </a:solidFill>
            </a:endParaRPr>
          </a:p>
          <a:p>
            <a:r>
              <a:rPr lang="en-GB" b="1" dirty="0">
                <a:solidFill>
                  <a:schemeClr val="accent2"/>
                </a:solidFill>
              </a:rPr>
              <a:t>Sometimes…….</a:t>
            </a:r>
          </a:p>
          <a:p>
            <a:endParaRPr lang="en-GB" b="1" dirty="0">
              <a:solidFill>
                <a:schemeClr val="accent2"/>
              </a:solidFill>
            </a:endParaRPr>
          </a:p>
          <a:p>
            <a:r>
              <a:rPr lang="en-GB" sz="1200" dirty="0">
                <a:solidFill>
                  <a:schemeClr val="tx2"/>
                </a:solidFill>
              </a:rPr>
              <a:t>We know what change would make a difference………………</a:t>
            </a:r>
          </a:p>
          <a:p>
            <a:endParaRPr lang="en-GB" sz="1200" dirty="0">
              <a:solidFill>
                <a:schemeClr val="tx2"/>
              </a:solidFill>
            </a:endParaRPr>
          </a:p>
          <a:p>
            <a:pPr algn="r"/>
            <a:r>
              <a:rPr lang="en-GB" sz="1200" dirty="0">
                <a:solidFill>
                  <a:schemeClr val="tx2"/>
                </a:solidFill>
              </a:rPr>
              <a:t>But lack the conditions, resources, inclination for it to happen</a:t>
            </a: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a:solidFill>
                  <a:schemeClr val="accent2"/>
                </a:solidFill>
              </a:rPr>
              <a:t>Often…….</a:t>
            </a:r>
          </a:p>
          <a:p>
            <a:r>
              <a:rPr lang="en-GB" sz="1200" dirty="0">
                <a:solidFill>
                  <a:schemeClr val="tx2"/>
                </a:solidFill>
              </a:rPr>
              <a:t>It’s not obvious what change we should make……….</a:t>
            </a:r>
          </a:p>
          <a:p>
            <a:endParaRPr lang="en-GB" sz="1200" dirty="0">
              <a:solidFill>
                <a:schemeClr val="tx2"/>
              </a:solidFill>
            </a:endParaRPr>
          </a:p>
          <a:p>
            <a:pPr algn="r"/>
            <a:r>
              <a:rPr lang="en-GB" sz="1200" dirty="0">
                <a:solidFill>
                  <a:schemeClr val="tx2"/>
                </a:solidFill>
              </a:rPr>
              <a:t>And we can resort to common ineffective ways to develop change……..</a:t>
            </a:r>
          </a:p>
          <a:p>
            <a:endParaRPr lang="en-GB" dirty="0"/>
          </a:p>
        </p:txBody>
      </p:sp>
      <p:sp>
        <p:nvSpPr>
          <p:cNvPr id="4" name="Slide Number Placeholder 3"/>
          <p:cNvSpPr>
            <a:spLocks noGrp="1"/>
          </p:cNvSpPr>
          <p:nvPr>
            <p:ph type="sldNum" sz="quarter" idx="10"/>
          </p:nvPr>
        </p:nvSpPr>
        <p:spPr/>
        <p:txBody>
          <a:bodyPr/>
          <a:lstStyle/>
          <a:p>
            <a:fld id="{4DAC56D2-B8A7-453C-9DC7-03872218F705}" type="slidenum">
              <a:rPr lang="en-GB" smtClean="0"/>
              <a:pPr/>
              <a:t>10</a:t>
            </a:fld>
            <a:endParaRPr lang="en-GB"/>
          </a:p>
        </p:txBody>
      </p:sp>
    </p:spTree>
    <p:extLst>
      <p:ext uri="{BB962C8B-B14F-4D97-AF65-F5344CB8AC3E}">
        <p14:creationId xmlns:p14="http://schemas.microsoft.com/office/powerpoint/2010/main" val="1086138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8EF53D6-3838-4417-B81A-6417CF3EA3F2}" type="datetimeFigureOut">
              <a:rPr lang="en-GB" smtClean="0"/>
              <a:t>05/12/2018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8251C2-2DB1-4537-B566-DA5E1FE73866}" type="slidenum">
              <a:rPr lang="en-GB" smtClean="0"/>
              <a:t>‹#›</a:t>
            </a:fld>
            <a:endParaRPr lang="en-GB"/>
          </a:p>
        </p:txBody>
      </p:sp>
    </p:spTree>
    <p:extLst>
      <p:ext uri="{BB962C8B-B14F-4D97-AF65-F5344CB8AC3E}">
        <p14:creationId xmlns:p14="http://schemas.microsoft.com/office/powerpoint/2010/main" val="3371379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EF53D6-3838-4417-B81A-6417CF3EA3F2}" type="datetimeFigureOut">
              <a:rPr lang="en-GB" smtClean="0"/>
              <a:t>05/12/2018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8251C2-2DB1-4537-B566-DA5E1FE73866}" type="slidenum">
              <a:rPr lang="en-GB" smtClean="0"/>
              <a:t>‹#›</a:t>
            </a:fld>
            <a:endParaRPr lang="en-GB"/>
          </a:p>
        </p:txBody>
      </p:sp>
    </p:spTree>
    <p:extLst>
      <p:ext uri="{BB962C8B-B14F-4D97-AF65-F5344CB8AC3E}">
        <p14:creationId xmlns:p14="http://schemas.microsoft.com/office/powerpoint/2010/main" val="445736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EF53D6-3838-4417-B81A-6417CF3EA3F2}" type="datetimeFigureOut">
              <a:rPr lang="en-GB" smtClean="0"/>
              <a:t>05/12/2018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8251C2-2DB1-4537-B566-DA5E1FE73866}" type="slidenum">
              <a:rPr lang="en-GB" smtClean="0"/>
              <a:t>‹#›</a:t>
            </a:fld>
            <a:endParaRPr lang="en-GB"/>
          </a:p>
        </p:txBody>
      </p:sp>
    </p:spTree>
    <p:extLst>
      <p:ext uri="{BB962C8B-B14F-4D97-AF65-F5344CB8AC3E}">
        <p14:creationId xmlns:p14="http://schemas.microsoft.com/office/powerpoint/2010/main" val="3783416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9" name="Shape 9"/>
          <p:cNvSpPr>
            <a:spLocks noGrp="1"/>
          </p:cNvSpPr>
          <p:nvPr>
            <p:ph type="title"/>
          </p:nvPr>
        </p:nvSpPr>
        <p:spPr>
          <a:xfrm>
            <a:off x="1190671" y="4723807"/>
            <a:ext cx="9810751" cy="1000125"/>
          </a:xfrm>
          <a:prstGeom prst="rect">
            <a:avLst/>
          </a:prstGeom>
        </p:spPr>
        <p:txBody>
          <a:bodyPr lIns="0" tIns="0" rIns="0" bIns="0"/>
          <a:lstStyle>
            <a:lvl1pPr defTabSz="366057">
              <a:defRPr sz="5000">
                <a:solidFill>
                  <a:srgbClr val="FFFFFF"/>
                </a:solidFill>
                <a:latin typeface="+mn-lt"/>
                <a:ea typeface="+mn-ea"/>
                <a:cs typeface="+mn-cs"/>
                <a:sym typeface="Helvetica Light"/>
              </a:defRPr>
            </a:lvl1pPr>
          </a:lstStyle>
          <a:p>
            <a:pPr lvl="0">
              <a:defRPr sz="1800">
                <a:solidFill>
                  <a:srgbClr val="000000"/>
                </a:solidFill>
              </a:defRPr>
            </a:pPr>
            <a:r>
              <a:rPr sz="5000">
                <a:solidFill>
                  <a:srgbClr val="FFFFFF"/>
                </a:solidFill>
              </a:rPr>
              <a:t>Title Text</a:t>
            </a:r>
          </a:p>
        </p:txBody>
      </p:sp>
      <p:sp>
        <p:nvSpPr>
          <p:cNvPr id="10" name="Shape 10"/>
          <p:cNvSpPr>
            <a:spLocks noGrp="1"/>
          </p:cNvSpPr>
          <p:nvPr>
            <p:ph type="body" idx="1"/>
          </p:nvPr>
        </p:nvSpPr>
        <p:spPr>
          <a:xfrm>
            <a:off x="1190671" y="5759651"/>
            <a:ext cx="9810751" cy="794743"/>
          </a:xfrm>
          <a:prstGeom prst="rect">
            <a:avLst/>
          </a:prstGeom>
        </p:spPr>
        <p:txBody>
          <a:bodyPr lIns="0" tIns="0" rIns="0" bIns="0"/>
          <a:lstStyle>
            <a:lvl1pPr marL="0" indent="0" algn="ctr" defTabSz="366057">
              <a:spcBef>
                <a:spcPts val="0"/>
              </a:spcBef>
              <a:buSzTx/>
              <a:buFontTx/>
              <a:buNone/>
              <a:defRPr sz="1900">
                <a:solidFill>
                  <a:srgbClr val="FFFFFF"/>
                </a:solidFill>
                <a:latin typeface="+mn-lt"/>
                <a:ea typeface="+mn-ea"/>
                <a:cs typeface="+mn-cs"/>
                <a:sym typeface="Helvetica Light"/>
              </a:defRPr>
            </a:lvl1pPr>
            <a:lvl2pPr marL="0" indent="143241" algn="ctr" defTabSz="366057">
              <a:spcBef>
                <a:spcPts val="0"/>
              </a:spcBef>
              <a:buSzTx/>
              <a:buFontTx/>
              <a:buNone/>
              <a:defRPr sz="1900">
                <a:solidFill>
                  <a:srgbClr val="FFFFFF"/>
                </a:solidFill>
                <a:latin typeface="+mn-lt"/>
                <a:ea typeface="+mn-ea"/>
                <a:cs typeface="+mn-cs"/>
                <a:sym typeface="Helvetica Light"/>
              </a:defRPr>
            </a:lvl2pPr>
            <a:lvl3pPr marL="0" indent="286475" algn="ctr" defTabSz="366057">
              <a:spcBef>
                <a:spcPts val="0"/>
              </a:spcBef>
              <a:buSzTx/>
              <a:buFontTx/>
              <a:buNone/>
              <a:defRPr sz="1900">
                <a:solidFill>
                  <a:srgbClr val="FFFFFF"/>
                </a:solidFill>
                <a:latin typeface="+mn-lt"/>
                <a:ea typeface="+mn-ea"/>
                <a:cs typeface="+mn-cs"/>
                <a:sym typeface="Helvetica Light"/>
              </a:defRPr>
            </a:lvl3pPr>
            <a:lvl4pPr marL="0" indent="429718" algn="ctr" defTabSz="366057">
              <a:spcBef>
                <a:spcPts val="0"/>
              </a:spcBef>
              <a:buSzTx/>
              <a:buFontTx/>
              <a:buNone/>
              <a:defRPr sz="1900">
                <a:solidFill>
                  <a:srgbClr val="FFFFFF"/>
                </a:solidFill>
                <a:latin typeface="+mn-lt"/>
                <a:ea typeface="+mn-ea"/>
                <a:cs typeface="+mn-cs"/>
                <a:sym typeface="Helvetica Light"/>
              </a:defRPr>
            </a:lvl4pPr>
            <a:lvl5pPr marL="0" indent="572955" algn="ctr" defTabSz="366057">
              <a:spcBef>
                <a:spcPts val="0"/>
              </a:spcBef>
              <a:buSzTx/>
              <a:buFontTx/>
              <a:buNone/>
              <a:defRPr sz="1900">
                <a:solidFill>
                  <a:srgbClr val="FFFFFF"/>
                </a:solidFill>
                <a:latin typeface="+mn-lt"/>
                <a:ea typeface="+mn-ea"/>
                <a:cs typeface="+mn-cs"/>
                <a:sym typeface="Helvetica Light"/>
              </a:defRPr>
            </a:lvl5pPr>
          </a:lstStyle>
          <a:p>
            <a:pPr lvl="0">
              <a:defRPr sz="1800">
                <a:solidFill>
                  <a:srgbClr val="000000"/>
                </a:solidFill>
              </a:defRPr>
            </a:pPr>
            <a:r>
              <a:rPr sz="1900">
                <a:solidFill>
                  <a:srgbClr val="FFFFFF"/>
                </a:solidFill>
              </a:rPr>
              <a:t>Body Level One</a:t>
            </a:r>
          </a:p>
          <a:p>
            <a:pPr lvl="1">
              <a:defRPr sz="1800">
                <a:solidFill>
                  <a:srgbClr val="000000"/>
                </a:solidFill>
              </a:defRPr>
            </a:pPr>
            <a:r>
              <a:rPr sz="1900">
                <a:solidFill>
                  <a:srgbClr val="FFFFFF"/>
                </a:solidFill>
              </a:rPr>
              <a:t>Body Level Two</a:t>
            </a:r>
          </a:p>
          <a:p>
            <a:pPr lvl="2">
              <a:defRPr sz="1800">
                <a:solidFill>
                  <a:srgbClr val="000000"/>
                </a:solidFill>
              </a:defRPr>
            </a:pPr>
            <a:r>
              <a:rPr sz="1900">
                <a:solidFill>
                  <a:srgbClr val="FFFFFF"/>
                </a:solidFill>
              </a:rPr>
              <a:t>Body Level Three</a:t>
            </a:r>
          </a:p>
          <a:p>
            <a:pPr lvl="3">
              <a:defRPr sz="1800">
                <a:solidFill>
                  <a:srgbClr val="000000"/>
                </a:solidFill>
              </a:defRPr>
            </a:pPr>
            <a:r>
              <a:rPr sz="1900">
                <a:solidFill>
                  <a:srgbClr val="FFFFFF"/>
                </a:solidFill>
              </a:rPr>
              <a:t>Body Level Four</a:t>
            </a:r>
          </a:p>
          <a:p>
            <a:pPr lvl="4">
              <a:defRPr sz="1800">
                <a:solidFill>
                  <a:srgbClr val="000000"/>
                </a:solidFill>
              </a:defRPr>
            </a:pPr>
            <a:r>
              <a:rPr sz="1900">
                <a:solidFill>
                  <a:srgbClr val="FFFFFF"/>
                </a:solidFill>
              </a:rPr>
              <a:t>Body Level Five</a:t>
            </a:r>
          </a:p>
        </p:txBody>
      </p:sp>
    </p:spTree>
    <p:extLst>
      <p:ext uri="{BB962C8B-B14F-4D97-AF65-F5344CB8AC3E}">
        <p14:creationId xmlns:p14="http://schemas.microsoft.com/office/powerpoint/2010/main" val="3664991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09600" y="1447801"/>
            <a:ext cx="10972800" cy="4419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2"/>
          <p:cNvSpPr>
            <a:spLocks noGrp="1"/>
          </p:cNvSpPr>
          <p:nvPr>
            <p:ph type="sldNum" sz="quarter" idx="4"/>
          </p:nvPr>
        </p:nvSpPr>
        <p:spPr>
          <a:xfrm>
            <a:off x="10972800" y="320676"/>
            <a:ext cx="736600" cy="365125"/>
          </a:xfrm>
          <a:prstGeom prst="rect">
            <a:avLst/>
          </a:prstGeom>
        </p:spPr>
        <p:txBody>
          <a:bodyPr/>
          <a:lstStyle>
            <a:lvl1pPr algn="r">
              <a:defRPr sz="12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extLst>
      <p:ext uri="{BB962C8B-B14F-4D97-AF65-F5344CB8AC3E}">
        <p14:creationId xmlns:p14="http://schemas.microsoft.com/office/powerpoint/2010/main" val="1599933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Content - Sourc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447802"/>
            <a:ext cx="10972800" cy="4419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0"/>
          </p:nvPr>
        </p:nvSpPr>
        <p:spPr>
          <a:xfrm>
            <a:off x="609600" y="6133011"/>
            <a:ext cx="10160000" cy="609600"/>
          </a:xfrm>
        </p:spPr>
        <p:txBody>
          <a:bodyPr anchor="ctr">
            <a:noAutofit/>
          </a:bodyPr>
          <a:lstStyle>
            <a:lvl1pPr marL="0" indent="0">
              <a:spcBef>
                <a:spcPts val="0"/>
              </a:spcBef>
              <a:buFont typeface="Arial" pitchFamily="34" charset="0"/>
              <a:buNone/>
              <a:defRPr sz="750">
                <a:solidFill>
                  <a:schemeClr val="bg1"/>
                </a:solidFill>
              </a:defRPr>
            </a:lvl1pPr>
            <a:lvl2pPr>
              <a:buFont typeface="Arial" pitchFamily="34" charset="0"/>
              <a:buNone/>
              <a:defRPr sz="1200">
                <a:solidFill>
                  <a:schemeClr val="bg1"/>
                </a:solidFill>
              </a:defRPr>
            </a:lvl2pPr>
            <a:lvl3pPr>
              <a:buFont typeface="Arial" pitchFamily="34" charset="0"/>
              <a:buNone/>
              <a:defRPr sz="1050">
                <a:solidFill>
                  <a:schemeClr val="bg1"/>
                </a:solidFill>
              </a:defRPr>
            </a:lvl3pPr>
            <a:lvl4pPr>
              <a:buFont typeface="Arial" pitchFamily="34" charset="0"/>
              <a:buNone/>
              <a:defRPr sz="900">
                <a:solidFill>
                  <a:schemeClr val="bg1"/>
                </a:solidFill>
              </a:defRPr>
            </a:lvl4pPr>
            <a:lvl5pPr>
              <a:buFont typeface="Arial" pitchFamily="34" charset="0"/>
              <a:buNone/>
              <a:defRPr sz="900">
                <a:solidFill>
                  <a:schemeClr val="bg1"/>
                </a:solidFill>
              </a:defRPr>
            </a:lvl5pPr>
          </a:lstStyle>
          <a:p>
            <a:pPr lvl="0"/>
            <a:r>
              <a:rPr lang="en-US"/>
              <a:t>Click to edit Master text styles</a:t>
            </a:r>
          </a:p>
        </p:txBody>
      </p:sp>
      <p:sp>
        <p:nvSpPr>
          <p:cNvPr id="7" name="Slide Number Placeholder 2"/>
          <p:cNvSpPr>
            <a:spLocks noGrp="1"/>
          </p:cNvSpPr>
          <p:nvPr>
            <p:ph type="sldNum" sz="quarter" idx="4"/>
          </p:nvPr>
        </p:nvSpPr>
        <p:spPr>
          <a:xfrm>
            <a:off x="10972800" y="320676"/>
            <a:ext cx="736600" cy="365125"/>
          </a:xfrm>
          <a:prstGeom prst="rect">
            <a:avLst/>
          </a:prstGeom>
        </p:spPr>
        <p:txBody>
          <a:bodyPr/>
          <a:lstStyle>
            <a:lvl1pPr algn="r">
              <a:defRPr sz="900" b="1">
                <a:solidFill>
                  <a:schemeClr val="accent5"/>
                </a:solidFill>
                <a:latin typeface="Arial" pitchFamily="34" charset="0"/>
                <a:cs typeface="Arial" pitchFamily="34" charset="0"/>
              </a:defRPr>
            </a:lvl1pPr>
          </a:lstStyle>
          <a:p>
            <a:fld id="{144970FF-6123-42CA-A003-B0DD987502E2}" type="slidenum">
              <a:rPr lang="en-US" smtClean="0">
                <a:solidFill>
                  <a:srgbClr val="8C9BA3"/>
                </a:solidFill>
              </a:rPr>
              <a:pPr/>
              <a:t>‹#›</a:t>
            </a:fld>
            <a:endParaRPr lang="en-US" dirty="0">
              <a:solidFill>
                <a:srgbClr val="8C9BA3"/>
              </a:solidFill>
            </a:endParaRPr>
          </a:p>
        </p:txBody>
      </p:sp>
    </p:spTree>
    <p:extLst>
      <p:ext uri="{BB962C8B-B14F-4D97-AF65-F5344CB8AC3E}">
        <p14:creationId xmlns:p14="http://schemas.microsoft.com/office/powerpoint/2010/main" val="3307144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143000"/>
          </a:xfrm>
        </p:spPr>
        <p:txBody>
          <a:bodyPr/>
          <a:lstStyle/>
          <a:p>
            <a:r>
              <a:rPr lang="en-US"/>
              <a:t>Click to edit Master title style</a:t>
            </a:r>
          </a:p>
        </p:txBody>
      </p:sp>
      <p:sp>
        <p:nvSpPr>
          <p:cNvPr id="3" name="Chart Placeholder 2"/>
          <p:cNvSpPr>
            <a:spLocks noGrp="1"/>
          </p:cNvSpPr>
          <p:nvPr>
            <p:ph type="chart" idx="1"/>
          </p:nvPr>
        </p:nvSpPr>
        <p:spPr>
          <a:xfrm>
            <a:off x="914400" y="1524000"/>
            <a:ext cx="10363200" cy="4191000"/>
          </a:xfrm>
        </p:spPr>
        <p:txBody>
          <a:bodyPr/>
          <a:lstStyle/>
          <a:p>
            <a:pPr lvl="0"/>
            <a:r>
              <a:rPr lang="en-US" noProof="0"/>
              <a:t>Click icon to add chart</a:t>
            </a:r>
          </a:p>
        </p:txBody>
      </p:sp>
      <p:sp>
        <p:nvSpPr>
          <p:cNvPr id="4" name="Date Placeholder 3"/>
          <p:cNvSpPr>
            <a:spLocks noGrp="1"/>
          </p:cNvSpPr>
          <p:nvPr>
            <p:ph type="dt" sz="half" idx="10"/>
          </p:nvPr>
        </p:nvSpPr>
        <p:spPr>
          <a:xfrm>
            <a:off x="5892800" y="6400800"/>
            <a:ext cx="1625600" cy="381000"/>
          </a:xfrm>
        </p:spPr>
        <p:txBody>
          <a:bodyPr/>
          <a:lstStyle>
            <a:lvl1pPr>
              <a:defRPr/>
            </a:lvl1pPr>
          </a:lstStyle>
          <a:p>
            <a:pPr>
              <a:defRPr/>
            </a:pPr>
            <a:fld id="{AEB598C0-D912-4670-B51F-8982A6FC1D20}" type="datetimeFigureOut">
              <a:rPr lang="en-GB">
                <a:solidFill>
                  <a:prstClr val="black">
                    <a:tint val="75000"/>
                  </a:prstClr>
                </a:solidFill>
              </a:rPr>
              <a:pPr>
                <a:defRPr/>
              </a:pPr>
              <a:t>05/12/2018</a:t>
            </a:fld>
            <a:endParaRPr lang="en-GB">
              <a:solidFill>
                <a:prstClr val="black">
                  <a:tint val="75000"/>
                </a:prstClr>
              </a:solidFill>
            </a:endParaRPr>
          </a:p>
        </p:txBody>
      </p:sp>
      <p:sp>
        <p:nvSpPr>
          <p:cNvPr id="5" name="Footer Placeholder 4"/>
          <p:cNvSpPr>
            <a:spLocks noGrp="1"/>
          </p:cNvSpPr>
          <p:nvPr>
            <p:ph type="ftr" sz="quarter" idx="11"/>
          </p:nvPr>
        </p:nvSpPr>
        <p:spPr>
          <a:xfrm>
            <a:off x="7518400" y="6400800"/>
            <a:ext cx="2946400" cy="381000"/>
          </a:xfrm>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a:xfrm>
            <a:off x="10464800" y="6400800"/>
            <a:ext cx="1016000" cy="381000"/>
          </a:xfrm>
        </p:spPr>
        <p:txBody>
          <a:bodyPr/>
          <a:lstStyle>
            <a:lvl1pPr>
              <a:defRPr/>
            </a:lvl1pPr>
          </a:lstStyle>
          <a:p>
            <a:pPr>
              <a:defRPr/>
            </a:pPr>
            <a:fld id="{98433D6A-B548-422D-9A95-C07356A4AF1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356132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EF53D6-3838-4417-B81A-6417CF3EA3F2}" type="datetimeFigureOut">
              <a:rPr lang="en-GB" smtClean="0"/>
              <a:t>05/12/2018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8251C2-2DB1-4537-B566-DA5E1FE73866}" type="slidenum">
              <a:rPr lang="en-GB" smtClean="0"/>
              <a:t>‹#›</a:t>
            </a:fld>
            <a:endParaRPr lang="en-GB"/>
          </a:p>
        </p:txBody>
      </p:sp>
    </p:spTree>
    <p:extLst>
      <p:ext uri="{BB962C8B-B14F-4D97-AF65-F5344CB8AC3E}">
        <p14:creationId xmlns:p14="http://schemas.microsoft.com/office/powerpoint/2010/main" val="1537106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8EF53D6-3838-4417-B81A-6417CF3EA3F2}" type="datetimeFigureOut">
              <a:rPr lang="en-GB" smtClean="0"/>
              <a:t>05/12/2018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8251C2-2DB1-4537-B566-DA5E1FE73866}" type="slidenum">
              <a:rPr lang="en-GB" smtClean="0"/>
              <a:t>‹#›</a:t>
            </a:fld>
            <a:endParaRPr lang="en-GB"/>
          </a:p>
        </p:txBody>
      </p:sp>
    </p:spTree>
    <p:extLst>
      <p:ext uri="{BB962C8B-B14F-4D97-AF65-F5344CB8AC3E}">
        <p14:creationId xmlns:p14="http://schemas.microsoft.com/office/powerpoint/2010/main" val="1389877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8EF53D6-3838-4417-B81A-6417CF3EA3F2}" type="datetimeFigureOut">
              <a:rPr lang="en-GB" smtClean="0"/>
              <a:t>05/12/2018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8251C2-2DB1-4537-B566-DA5E1FE73866}" type="slidenum">
              <a:rPr lang="en-GB" smtClean="0"/>
              <a:t>‹#›</a:t>
            </a:fld>
            <a:endParaRPr lang="en-GB"/>
          </a:p>
        </p:txBody>
      </p:sp>
    </p:spTree>
    <p:extLst>
      <p:ext uri="{BB962C8B-B14F-4D97-AF65-F5344CB8AC3E}">
        <p14:creationId xmlns:p14="http://schemas.microsoft.com/office/powerpoint/2010/main" val="1000004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8EF53D6-3838-4417-B81A-6417CF3EA3F2}" type="datetimeFigureOut">
              <a:rPr lang="en-GB" smtClean="0"/>
              <a:t>05/12/2018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28251C2-2DB1-4537-B566-DA5E1FE73866}" type="slidenum">
              <a:rPr lang="en-GB" smtClean="0"/>
              <a:t>‹#›</a:t>
            </a:fld>
            <a:endParaRPr lang="en-GB"/>
          </a:p>
        </p:txBody>
      </p:sp>
    </p:spTree>
    <p:extLst>
      <p:ext uri="{BB962C8B-B14F-4D97-AF65-F5344CB8AC3E}">
        <p14:creationId xmlns:p14="http://schemas.microsoft.com/office/powerpoint/2010/main" val="1065412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8EF53D6-3838-4417-B81A-6417CF3EA3F2}" type="datetimeFigureOut">
              <a:rPr lang="en-GB" smtClean="0"/>
              <a:t>05/12/2018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28251C2-2DB1-4537-B566-DA5E1FE73866}" type="slidenum">
              <a:rPr lang="en-GB" smtClean="0"/>
              <a:t>‹#›</a:t>
            </a:fld>
            <a:endParaRPr lang="en-GB"/>
          </a:p>
        </p:txBody>
      </p:sp>
    </p:spTree>
    <p:extLst>
      <p:ext uri="{BB962C8B-B14F-4D97-AF65-F5344CB8AC3E}">
        <p14:creationId xmlns:p14="http://schemas.microsoft.com/office/powerpoint/2010/main" val="941207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EF53D6-3838-4417-B81A-6417CF3EA3F2}" type="datetimeFigureOut">
              <a:rPr lang="en-GB" smtClean="0"/>
              <a:t>05/12/2018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28251C2-2DB1-4537-B566-DA5E1FE73866}" type="slidenum">
              <a:rPr lang="en-GB" smtClean="0"/>
              <a:t>‹#›</a:t>
            </a:fld>
            <a:endParaRPr lang="en-GB"/>
          </a:p>
        </p:txBody>
      </p:sp>
    </p:spTree>
    <p:extLst>
      <p:ext uri="{BB962C8B-B14F-4D97-AF65-F5344CB8AC3E}">
        <p14:creationId xmlns:p14="http://schemas.microsoft.com/office/powerpoint/2010/main" val="80931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8EF53D6-3838-4417-B81A-6417CF3EA3F2}" type="datetimeFigureOut">
              <a:rPr lang="en-GB" smtClean="0"/>
              <a:t>05/12/2018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8251C2-2DB1-4537-B566-DA5E1FE73866}" type="slidenum">
              <a:rPr lang="en-GB" smtClean="0"/>
              <a:t>‹#›</a:t>
            </a:fld>
            <a:endParaRPr lang="en-GB"/>
          </a:p>
        </p:txBody>
      </p:sp>
    </p:spTree>
    <p:extLst>
      <p:ext uri="{BB962C8B-B14F-4D97-AF65-F5344CB8AC3E}">
        <p14:creationId xmlns:p14="http://schemas.microsoft.com/office/powerpoint/2010/main" val="3261376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8EF53D6-3838-4417-B81A-6417CF3EA3F2}" type="datetimeFigureOut">
              <a:rPr lang="en-GB" smtClean="0"/>
              <a:t>05/12/2018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8251C2-2DB1-4537-B566-DA5E1FE73866}" type="slidenum">
              <a:rPr lang="en-GB" smtClean="0"/>
              <a:t>‹#›</a:t>
            </a:fld>
            <a:endParaRPr lang="en-GB"/>
          </a:p>
        </p:txBody>
      </p:sp>
    </p:spTree>
    <p:extLst>
      <p:ext uri="{BB962C8B-B14F-4D97-AF65-F5344CB8AC3E}">
        <p14:creationId xmlns:p14="http://schemas.microsoft.com/office/powerpoint/2010/main" val="1818997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EF53D6-3838-4417-B81A-6417CF3EA3F2}" type="datetimeFigureOut">
              <a:rPr lang="en-GB" smtClean="0"/>
              <a:t>05/12/2018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8251C2-2DB1-4537-B566-DA5E1FE73866}" type="slidenum">
              <a:rPr lang="en-GB" smtClean="0"/>
              <a:t>‹#›</a:t>
            </a:fld>
            <a:endParaRPr lang="en-GB"/>
          </a:p>
        </p:txBody>
      </p:sp>
    </p:spTree>
    <p:extLst>
      <p:ext uri="{BB962C8B-B14F-4D97-AF65-F5344CB8AC3E}">
        <p14:creationId xmlns:p14="http://schemas.microsoft.com/office/powerpoint/2010/main" val="457218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New_Zealand_at_the_2008_Rugby_League_World_Cup"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31.xml.rels><?xml version="1.0" encoding="UTF-8" standalone="yes"?>
<Relationships xmlns="http://schemas.openxmlformats.org/package/2006/relationships"><Relationship Id="rId3" Type="http://schemas.openxmlformats.org/officeDocument/2006/relationships/chart" Target="../charts/chart6.xml"/><Relationship Id="rId7"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0ahUKEwjN8enM6bbVAhXHKFAKHXa6Cw8QjRwIBw&amp;url=https://collegehealthqi.nyu.edu/improvement-journey/4-understand-the-problem/&amp;psig=AFQjCNGIKqJNQwReOB9tZvhLEqB7e98nGw&amp;ust=1501703964235528"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ubtitle 2"/>
          <p:cNvSpPr txBox="1">
            <a:spLocks/>
          </p:cNvSpPr>
          <p:nvPr/>
        </p:nvSpPr>
        <p:spPr bwMode="auto">
          <a:xfrm>
            <a:off x="2280001" y="1641772"/>
            <a:ext cx="7715520" cy="3538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lvl1pPr defTabSz="457200">
              <a:lnSpc>
                <a:spcPct val="93000"/>
              </a:lnSpc>
              <a:spcAft>
                <a:spcPts val="1413"/>
              </a:spcAft>
              <a:buClr>
                <a:srgbClr val="000000"/>
              </a:buClr>
              <a:buSzPct val="100000"/>
              <a:buFont typeface="Times New Roman" pitchFamily="18" charset="0"/>
              <a:defRPr sz="3200">
                <a:solidFill>
                  <a:srgbClr val="000000"/>
                </a:solidFill>
                <a:latin typeface="Arial" charset="0"/>
                <a:ea typeface="SimSun" pitchFamily="2" charset="-122"/>
              </a:defRPr>
            </a:lvl1pPr>
            <a:lvl2pPr defTabSz="457200">
              <a:lnSpc>
                <a:spcPct val="93000"/>
              </a:lnSpc>
              <a:spcAft>
                <a:spcPts val="1138"/>
              </a:spcAft>
              <a:buClr>
                <a:srgbClr val="000000"/>
              </a:buClr>
              <a:buSzPct val="100000"/>
              <a:buFont typeface="Times New Roman" pitchFamily="18" charset="0"/>
              <a:defRPr sz="2800">
                <a:solidFill>
                  <a:srgbClr val="000000"/>
                </a:solidFill>
                <a:latin typeface="Arial" charset="0"/>
                <a:ea typeface="SimSun" pitchFamily="2" charset="-122"/>
              </a:defRPr>
            </a:lvl2pPr>
            <a:lvl3pPr defTabSz="457200">
              <a:lnSpc>
                <a:spcPct val="93000"/>
              </a:lnSpc>
              <a:spcAft>
                <a:spcPts val="850"/>
              </a:spcAft>
              <a:buClr>
                <a:srgbClr val="000000"/>
              </a:buClr>
              <a:buSzPct val="100000"/>
              <a:buFont typeface="Times New Roman" pitchFamily="18" charset="0"/>
              <a:defRPr sz="2400">
                <a:solidFill>
                  <a:srgbClr val="000000"/>
                </a:solidFill>
                <a:latin typeface="Arial" charset="0"/>
                <a:ea typeface="SimSun" pitchFamily="2" charset="-122"/>
              </a:defRPr>
            </a:lvl3pPr>
            <a:lvl4pPr defTabSz="457200">
              <a:lnSpc>
                <a:spcPct val="93000"/>
              </a:lnSpc>
              <a:spcAft>
                <a:spcPts val="575"/>
              </a:spcAft>
              <a:buClr>
                <a:srgbClr val="000000"/>
              </a:buClr>
              <a:buSzPct val="100000"/>
              <a:buFont typeface="Times New Roman" pitchFamily="18" charset="0"/>
              <a:defRPr sz="2000">
                <a:solidFill>
                  <a:srgbClr val="000000"/>
                </a:solidFill>
                <a:latin typeface="Arial" charset="0"/>
                <a:ea typeface="SimSun" pitchFamily="2" charset="-122"/>
              </a:defRPr>
            </a:lvl4pPr>
            <a:lvl5pPr defTabSz="457200">
              <a:lnSpc>
                <a:spcPct val="93000"/>
              </a:lnSpc>
              <a:spcAft>
                <a:spcPts val="288"/>
              </a:spcAft>
              <a:buClr>
                <a:srgbClr val="000000"/>
              </a:buClr>
              <a:buSzPct val="100000"/>
              <a:buFont typeface="Times New Roman" pitchFamily="18" charset="0"/>
              <a:defRPr sz="2000">
                <a:solidFill>
                  <a:srgbClr val="000000"/>
                </a:solidFill>
                <a:latin typeface="Arial" charset="0"/>
                <a:ea typeface="SimSun" pitchFamily="2" charset="-122"/>
              </a:defRPr>
            </a:lvl5pPr>
            <a:lvl6pPr marL="2514600" indent="-228600" defTabSz="45720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Arial" charset="0"/>
                <a:ea typeface="SimSun" pitchFamily="2" charset="-122"/>
              </a:defRPr>
            </a:lvl6pPr>
            <a:lvl7pPr marL="2971800" indent="-228600" defTabSz="45720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Arial" charset="0"/>
                <a:ea typeface="SimSun" pitchFamily="2" charset="-122"/>
              </a:defRPr>
            </a:lvl7pPr>
            <a:lvl8pPr marL="3429000" indent="-228600" defTabSz="45720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Arial" charset="0"/>
                <a:ea typeface="SimSun" pitchFamily="2" charset="-122"/>
              </a:defRPr>
            </a:lvl8pPr>
            <a:lvl9pPr marL="3886200" indent="-228600" defTabSz="45720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Arial" charset="0"/>
                <a:ea typeface="SimSun" pitchFamily="2" charset="-122"/>
              </a:defRPr>
            </a:lvl9pPr>
          </a:lstStyle>
          <a:p>
            <a:pPr algn="ctr" eaLnBrk="1" hangingPunct="1">
              <a:spcBef>
                <a:spcPct val="20000"/>
              </a:spcBef>
              <a:spcAft>
                <a:spcPct val="0"/>
              </a:spcAft>
              <a:buFont typeface="Arial" charset="0"/>
              <a:buNone/>
            </a:pPr>
            <a:r>
              <a:rPr lang="en-GB" altLang="en-US" sz="3600" b="1" dirty="0">
                <a:solidFill>
                  <a:srgbClr val="17375E"/>
                </a:solidFill>
                <a:latin typeface="Calibri" pitchFamily="34" charset="0"/>
              </a:rPr>
              <a:t>Using the Model for Improvement to support clear and measureable </a:t>
            </a:r>
            <a:r>
              <a:rPr lang="en-GB" altLang="en-US" sz="3600" b="1" dirty="0" smtClean="0">
                <a:solidFill>
                  <a:srgbClr val="17375E"/>
                </a:solidFill>
                <a:latin typeface="Calibri" pitchFamily="34" charset="0"/>
              </a:rPr>
              <a:t>impact</a:t>
            </a:r>
          </a:p>
          <a:p>
            <a:pPr algn="ctr" eaLnBrk="1" hangingPunct="1">
              <a:spcBef>
                <a:spcPct val="20000"/>
              </a:spcBef>
              <a:spcAft>
                <a:spcPct val="0"/>
              </a:spcAft>
              <a:buFont typeface="Arial" charset="0"/>
              <a:buNone/>
            </a:pPr>
            <a:r>
              <a:rPr lang="en-GB" altLang="en-US" sz="2400" b="1" dirty="0" smtClean="0">
                <a:solidFill>
                  <a:srgbClr val="17375E"/>
                </a:solidFill>
                <a:latin typeface="Calibri" pitchFamily="34" charset="0"/>
              </a:rPr>
              <a:t>Session 3</a:t>
            </a:r>
          </a:p>
          <a:p>
            <a:pPr algn="ctr" eaLnBrk="1" hangingPunct="1">
              <a:spcBef>
                <a:spcPct val="20000"/>
              </a:spcBef>
              <a:spcAft>
                <a:spcPct val="0"/>
              </a:spcAft>
              <a:buFont typeface="Arial" charset="0"/>
              <a:buNone/>
            </a:pPr>
            <a:endParaRPr lang="en-GB" altLang="en-US" sz="2400" b="1" dirty="0">
              <a:solidFill>
                <a:srgbClr val="17375E"/>
              </a:solidFill>
              <a:latin typeface="Calibri" pitchFamily="34" charset="0"/>
            </a:endParaRPr>
          </a:p>
          <a:p>
            <a:pPr algn="ctr" eaLnBrk="1" hangingPunct="1">
              <a:spcBef>
                <a:spcPct val="20000"/>
              </a:spcBef>
              <a:spcAft>
                <a:spcPct val="0"/>
              </a:spcAft>
              <a:buFont typeface="Arial" charset="0"/>
              <a:buNone/>
            </a:pPr>
            <a:endParaRPr lang="en-GB" altLang="en-US" sz="2400" b="1" dirty="0">
              <a:solidFill>
                <a:srgbClr val="17375E"/>
              </a:solidFill>
              <a:latin typeface="Calibri" pitchFamily="34" charset="0"/>
            </a:endParaRPr>
          </a:p>
          <a:p>
            <a:pPr algn="ctr" eaLnBrk="1" hangingPunct="1">
              <a:spcBef>
                <a:spcPct val="20000"/>
              </a:spcBef>
              <a:spcAft>
                <a:spcPct val="0"/>
              </a:spcAft>
              <a:buFont typeface="Arial" charset="0"/>
              <a:buNone/>
            </a:pPr>
            <a:r>
              <a:rPr lang="en-GB" altLang="en-US" sz="2200" b="1" dirty="0">
                <a:solidFill>
                  <a:schemeClr val="accent1"/>
                </a:solidFill>
                <a:latin typeface="Calibri" pitchFamily="34" charset="0"/>
              </a:rPr>
              <a:t>Wendy Toner </a:t>
            </a:r>
          </a:p>
          <a:p>
            <a:pPr algn="ctr" eaLnBrk="1" hangingPunct="1">
              <a:spcBef>
                <a:spcPct val="20000"/>
              </a:spcBef>
              <a:spcAft>
                <a:spcPct val="0"/>
              </a:spcAft>
              <a:buFont typeface="Arial" charset="0"/>
              <a:buNone/>
            </a:pPr>
            <a:r>
              <a:rPr lang="en-GB" altLang="en-US" sz="2200" b="1" dirty="0">
                <a:solidFill>
                  <a:schemeClr val="accent1"/>
                </a:solidFill>
                <a:latin typeface="Calibri" pitchFamily="34" charset="0"/>
              </a:rPr>
              <a:t>CYPIC Improvement Advisor</a:t>
            </a:r>
          </a:p>
          <a:p>
            <a:pPr algn="ctr" eaLnBrk="1" hangingPunct="1">
              <a:spcBef>
                <a:spcPct val="20000"/>
              </a:spcBef>
              <a:spcAft>
                <a:spcPct val="0"/>
              </a:spcAft>
              <a:buFont typeface="Arial" charset="0"/>
              <a:buNone/>
            </a:pPr>
            <a:r>
              <a:rPr lang="en-GB" altLang="en-US" sz="2200" b="1" dirty="0">
                <a:solidFill>
                  <a:schemeClr val="accent1"/>
                </a:solidFill>
                <a:latin typeface="Calibri" pitchFamily="34" charset="0"/>
              </a:rPr>
              <a:t>&amp;</a:t>
            </a:r>
          </a:p>
          <a:p>
            <a:pPr algn="ctr" eaLnBrk="1" hangingPunct="1">
              <a:spcBef>
                <a:spcPct val="20000"/>
              </a:spcBef>
              <a:spcAft>
                <a:spcPct val="0"/>
              </a:spcAft>
              <a:buFont typeface="Arial" charset="0"/>
              <a:buNone/>
            </a:pPr>
            <a:r>
              <a:rPr lang="en-GB" altLang="en-US" sz="2200" b="1" dirty="0">
                <a:solidFill>
                  <a:schemeClr val="accent1"/>
                </a:solidFill>
                <a:latin typeface="Calibri" pitchFamily="34" charset="0"/>
              </a:rPr>
              <a:t>Falkirk CYPIC QI Faculty</a:t>
            </a:r>
          </a:p>
          <a:p>
            <a:pPr algn="ctr" eaLnBrk="1" hangingPunct="1">
              <a:spcBef>
                <a:spcPct val="20000"/>
              </a:spcBef>
              <a:spcAft>
                <a:spcPct val="0"/>
              </a:spcAft>
              <a:buFont typeface="Arial" charset="0"/>
              <a:buNone/>
            </a:pPr>
            <a:endParaRPr lang="en-GB" altLang="en-US" sz="2600" b="1" dirty="0">
              <a:solidFill>
                <a:srgbClr val="0070C0"/>
              </a:solidFill>
              <a:latin typeface="Calibri" pitchFamily="34" charset="0"/>
            </a:endParaRPr>
          </a:p>
          <a:p>
            <a:pPr algn="ctr" eaLnBrk="1" hangingPunct="1">
              <a:spcBef>
                <a:spcPct val="20000"/>
              </a:spcBef>
              <a:spcAft>
                <a:spcPct val="0"/>
              </a:spcAft>
              <a:buFont typeface="Arial" charset="0"/>
              <a:buNone/>
            </a:pPr>
            <a:r>
              <a:rPr lang="en-GB" altLang="en-US" sz="2600" b="1" dirty="0">
                <a:solidFill>
                  <a:srgbClr val="376092"/>
                </a:solidFill>
                <a:latin typeface="Calibri" pitchFamily="34" charset="0"/>
              </a:rPr>
              <a:t> </a:t>
            </a:r>
          </a:p>
          <a:p>
            <a:pPr eaLnBrk="1" hangingPunct="1">
              <a:spcBef>
                <a:spcPct val="20000"/>
              </a:spcBef>
              <a:spcAft>
                <a:spcPct val="0"/>
              </a:spcAft>
              <a:buFont typeface="Arial" charset="0"/>
              <a:buNone/>
            </a:pPr>
            <a:r>
              <a:rPr lang="en-GB" altLang="en-US" sz="2600" b="1" dirty="0">
                <a:solidFill>
                  <a:srgbClr val="0070C0"/>
                </a:solidFill>
                <a:latin typeface="Calibri" pitchFamily="34" charset="0"/>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8128" y="5517232"/>
            <a:ext cx="2952328" cy="1080120"/>
          </a:xfrm>
          <a:prstGeom prst="rect">
            <a:avLst/>
          </a:prstGeom>
        </p:spPr>
      </p:pic>
    </p:spTree>
    <p:extLst>
      <p:ext uri="{BB962C8B-B14F-4D97-AF65-F5344CB8AC3E}">
        <p14:creationId xmlns:p14="http://schemas.microsoft.com/office/powerpoint/2010/main" val="1640687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1"/>
            <a:ext cx="9144000" cy="6857999"/>
          </a:xfrm>
          <a:prstGeom prst="rect">
            <a:avLst/>
          </a:prstGeom>
        </p:spPr>
      </p:pic>
      <p:sp>
        <p:nvSpPr>
          <p:cNvPr id="4" name="Title 3"/>
          <p:cNvSpPr>
            <a:spLocks noGrp="1"/>
          </p:cNvSpPr>
          <p:nvPr>
            <p:ph type="title"/>
          </p:nvPr>
        </p:nvSpPr>
        <p:spPr>
          <a:xfrm>
            <a:off x="1524000" y="31854"/>
            <a:ext cx="6228184" cy="1143000"/>
          </a:xfrm>
        </p:spPr>
        <p:txBody>
          <a:bodyPr/>
          <a:lstStyle/>
          <a:p>
            <a:r>
              <a:rPr lang="en-GB" b="1" dirty="0">
                <a:latin typeface="Arial" pitchFamily="34" charset="0"/>
                <a:cs typeface="Arial" pitchFamily="34" charset="0"/>
              </a:rPr>
              <a:t>Sometimes…….</a:t>
            </a:r>
          </a:p>
        </p:txBody>
      </p:sp>
      <p:sp>
        <p:nvSpPr>
          <p:cNvPr id="9" name="Title 3"/>
          <p:cNvSpPr txBox="1">
            <a:spLocks/>
          </p:cNvSpPr>
          <p:nvPr/>
        </p:nvSpPr>
        <p:spPr>
          <a:xfrm>
            <a:off x="5806346" y="5931024"/>
            <a:ext cx="4861655" cy="9269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latin typeface="Arial" pitchFamily="34" charset="0"/>
                <a:cs typeface="Arial" pitchFamily="34" charset="0"/>
              </a:rPr>
              <a:t>…….we know</a:t>
            </a:r>
          </a:p>
        </p:txBody>
      </p:sp>
    </p:spTree>
    <p:extLst>
      <p:ext uri="{BB962C8B-B14F-4D97-AF65-F5344CB8AC3E}">
        <p14:creationId xmlns:p14="http://schemas.microsoft.com/office/powerpoint/2010/main" val="2996874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aper-stack.jpg"/>
          <p:cNvPicPr>
            <a:picLocks noChangeAspect="1"/>
          </p:cNvPicPr>
          <p:nvPr/>
        </p:nvPicPr>
        <p:blipFill>
          <a:blip r:embed="rId3" cstate="print"/>
          <a:stretch>
            <a:fillRect/>
          </a:stretch>
        </p:blipFill>
        <p:spPr>
          <a:xfrm>
            <a:off x="2747122" y="0"/>
            <a:ext cx="7920879" cy="6858000"/>
          </a:xfrm>
          <a:prstGeom prst="rect">
            <a:avLst/>
          </a:prstGeom>
        </p:spPr>
      </p:pic>
      <p:sp>
        <p:nvSpPr>
          <p:cNvPr id="2" name="Title 1"/>
          <p:cNvSpPr>
            <a:spLocks noGrp="1"/>
          </p:cNvSpPr>
          <p:nvPr>
            <p:ph type="title"/>
          </p:nvPr>
        </p:nvSpPr>
        <p:spPr>
          <a:xfrm>
            <a:off x="1524001" y="0"/>
            <a:ext cx="5256585" cy="1143000"/>
          </a:xfrm>
        </p:spPr>
        <p:txBody>
          <a:bodyPr/>
          <a:lstStyle/>
          <a:p>
            <a:pPr algn="l"/>
            <a:r>
              <a:rPr lang="en-GB" dirty="0"/>
              <a:t> </a:t>
            </a:r>
            <a:r>
              <a:rPr lang="en-GB" b="1" dirty="0">
                <a:latin typeface="Arial" pitchFamily="34" charset="0"/>
                <a:cs typeface="Arial" pitchFamily="34" charset="0"/>
              </a:rPr>
              <a:t>Often………..</a:t>
            </a:r>
          </a:p>
        </p:txBody>
      </p:sp>
      <p:sp>
        <p:nvSpPr>
          <p:cNvPr id="7" name="Title 1"/>
          <p:cNvSpPr txBox="1">
            <a:spLocks/>
          </p:cNvSpPr>
          <p:nvPr/>
        </p:nvSpPr>
        <p:spPr>
          <a:xfrm>
            <a:off x="4439816" y="6309320"/>
            <a:ext cx="6228184" cy="548680"/>
          </a:xfrm>
          <a:prstGeom prst="rect">
            <a:avLst/>
          </a:prstGeom>
          <a:solidFill>
            <a:schemeClr val="bg2">
              <a:lumMod val="50000"/>
              <a:alpha val="65000"/>
            </a:schemeClr>
          </a:solidFill>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dirty="0"/>
              <a:t> </a:t>
            </a:r>
            <a:r>
              <a:rPr lang="en-GB" sz="4600" b="1" dirty="0">
                <a:latin typeface="Arial" pitchFamily="34" charset="0"/>
                <a:cs typeface="Arial" pitchFamily="34" charset="0"/>
              </a:rPr>
              <a:t>We don’t know………..</a:t>
            </a:r>
          </a:p>
        </p:txBody>
      </p:sp>
    </p:spTree>
    <p:extLst>
      <p:ext uri="{BB962C8B-B14F-4D97-AF65-F5344CB8AC3E}">
        <p14:creationId xmlns:p14="http://schemas.microsoft.com/office/powerpoint/2010/main" val="3335286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
            <a:ext cx="9144000" cy="646331"/>
          </a:xfrm>
          <a:prstGeom prst="rect">
            <a:avLst/>
          </a:prstGeom>
          <a:noFill/>
        </p:spPr>
        <p:txBody>
          <a:bodyPr wrap="square" rtlCol="0">
            <a:spAutoFit/>
          </a:bodyPr>
          <a:lstStyle/>
          <a:p>
            <a:r>
              <a:rPr lang="en-GB" sz="3600" b="1" dirty="0">
                <a:latin typeface="Arial" pitchFamily="34" charset="0"/>
                <a:cs typeface="Arial" pitchFamily="34" charset="0"/>
              </a:rPr>
              <a:t>There may be trouble ahead………………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5952" y="1356207"/>
            <a:ext cx="720080" cy="648072"/>
          </a:xfrm>
          <a:prstGeom prst="rect">
            <a:avLst/>
          </a:prstGeom>
          <a:effectLst>
            <a:glow rad="139700">
              <a:schemeClr val="accent6">
                <a:satMod val="175000"/>
                <a:alpha val="40000"/>
              </a:schemeClr>
            </a:glow>
            <a:softEdge rad="31750"/>
          </a:effectLst>
        </p:spPr>
      </p:pic>
      <p:sp>
        <p:nvSpPr>
          <p:cNvPr id="5" name="Right Arrow 4"/>
          <p:cNvSpPr/>
          <p:nvPr/>
        </p:nvSpPr>
        <p:spPr>
          <a:xfrm>
            <a:off x="2689972" y="1104179"/>
            <a:ext cx="4810185" cy="1080120"/>
          </a:xfrm>
          <a:prstGeom prst="rightArrow">
            <a:avLst/>
          </a:prstGeom>
          <a:solidFill>
            <a:schemeClr val="accent2">
              <a:lumMod val="20000"/>
              <a:lumOff val="80000"/>
            </a:schemeClr>
          </a:solidFill>
          <a:ln w="38100">
            <a:solidFill>
              <a:schemeClr val="bg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Arial" pitchFamily="34" charset="0"/>
                <a:cs typeface="Arial" pitchFamily="34" charset="0"/>
              </a:rPr>
              <a:t>Trouble with meeting </a:t>
            </a:r>
            <a:r>
              <a:rPr lang="en-GB" sz="1600" b="1" dirty="0" smtClean="0">
                <a:solidFill>
                  <a:schemeClr val="tx1"/>
                </a:solidFill>
                <a:latin typeface="Arial" pitchFamily="34" charset="0"/>
                <a:cs typeface="Arial" pitchFamily="34" charset="0"/>
              </a:rPr>
              <a:t>“customer” </a:t>
            </a:r>
            <a:r>
              <a:rPr lang="en-GB" sz="1600" b="1" dirty="0">
                <a:solidFill>
                  <a:schemeClr val="tx1"/>
                </a:solidFill>
                <a:latin typeface="Arial" pitchFamily="34" charset="0"/>
                <a:cs typeface="Arial" pitchFamily="34" charset="0"/>
              </a:rPr>
              <a:t>requirements</a:t>
            </a:r>
          </a:p>
        </p:txBody>
      </p:sp>
      <p:sp>
        <p:nvSpPr>
          <p:cNvPr id="7" name="Rounded Rectangular Callout 6"/>
          <p:cNvSpPr/>
          <p:nvPr/>
        </p:nvSpPr>
        <p:spPr>
          <a:xfrm>
            <a:off x="7813727" y="1176187"/>
            <a:ext cx="1872208" cy="1008112"/>
          </a:xfrm>
          <a:prstGeom prst="wedgeRoundRectCallout">
            <a:avLst>
              <a:gd name="adj1" fmla="val 94609"/>
              <a:gd name="adj2" fmla="val 39031"/>
              <a:gd name="adj3" fmla="val 16667"/>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itchFamily="34" charset="0"/>
                <a:cs typeface="Arial" pitchFamily="34" charset="0"/>
              </a:rPr>
              <a:t>Add more resources, more money more time!</a:t>
            </a:r>
          </a:p>
        </p:txBody>
      </p:sp>
      <p:sp>
        <p:nvSpPr>
          <p:cNvPr id="11" name="Right Arrow 10"/>
          <p:cNvSpPr/>
          <p:nvPr/>
        </p:nvSpPr>
        <p:spPr>
          <a:xfrm>
            <a:off x="2689972" y="2300110"/>
            <a:ext cx="4810185" cy="1008112"/>
          </a:xfrm>
          <a:prstGeom prst="rightArrow">
            <a:avLst/>
          </a:prstGeom>
          <a:solidFill>
            <a:schemeClr val="accent2">
              <a:lumMod val="20000"/>
              <a:lumOff val="80000"/>
            </a:schemeClr>
          </a:solidFill>
          <a:ln w="38100">
            <a:solidFill>
              <a:schemeClr val="bg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Arial" pitchFamily="34" charset="0"/>
                <a:cs typeface="Arial" pitchFamily="34" charset="0"/>
              </a:rPr>
              <a:t>Trouble with </a:t>
            </a:r>
            <a:r>
              <a:rPr lang="en-GB" sz="1600" b="1" dirty="0" smtClean="0">
                <a:solidFill>
                  <a:schemeClr val="tx1"/>
                </a:solidFill>
                <a:latin typeface="Arial" pitchFamily="34" charset="0"/>
                <a:cs typeface="Arial" pitchFamily="34" charset="0"/>
              </a:rPr>
              <a:t>performance</a:t>
            </a:r>
            <a:endParaRPr lang="en-GB" sz="1600" b="1" dirty="0">
              <a:solidFill>
                <a:schemeClr val="tx1"/>
              </a:solidFill>
              <a:latin typeface="Arial" pitchFamily="34" charset="0"/>
              <a:cs typeface="Arial" pitchFamily="34" charset="0"/>
            </a:endParaRPr>
          </a:p>
        </p:txBody>
      </p:sp>
      <p:sp>
        <p:nvSpPr>
          <p:cNvPr id="12" name="Right Arrow 11"/>
          <p:cNvSpPr/>
          <p:nvPr/>
        </p:nvSpPr>
        <p:spPr>
          <a:xfrm>
            <a:off x="2672352" y="3424034"/>
            <a:ext cx="4845425" cy="1005803"/>
          </a:xfrm>
          <a:prstGeom prst="rightArrow">
            <a:avLst/>
          </a:prstGeom>
          <a:solidFill>
            <a:schemeClr val="accent2">
              <a:lumMod val="20000"/>
              <a:lumOff val="80000"/>
            </a:schemeClr>
          </a:solidFill>
          <a:ln w="38100">
            <a:solidFill>
              <a:schemeClr val="bg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Arial" pitchFamily="34" charset="0"/>
                <a:cs typeface="Arial" pitchFamily="34" charset="0"/>
              </a:rPr>
              <a:t>Trouble with variation in the process</a:t>
            </a:r>
          </a:p>
        </p:txBody>
      </p:sp>
      <p:sp>
        <p:nvSpPr>
          <p:cNvPr id="14" name="Right Arrow 13"/>
          <p:cNvSpPr/>
          <p:nvPr/>
        </p:nvSpPr>
        <p:spPr>
          <a:xfrm>
            <a:off x="2689972" y="4545647"/>
            <a:ext cx="4810185" cy="999790"/>
          </a:xfrm>
          <a:prstGeom prst="rightArrow">
            <a:avLst/>
          </a:prstGeom>
          <a:solidFill>
            <a:schemeClr val="accent2">
              <a:lumMod val="20000"/>
              <a:lumOff val="80000"/>
            </a:schemeClr>
          </a:solidFill>
          <a:ln w="38100">
            <a:solidFill>
              <a:schemeClr val="bg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Arial" pitchFamily="34" charset="0"/>
                <a:cs typeface="Arial" pitchFamily="34" charset="0"/>
              </a:rPr>
              <a:t>Trouble with adherence to procedures</a:t>
            </a:r>
          </a:p>
        </p:txBody>
      </p:sp>
      <p:sp>
        <p:nvSpPr>
          <p:cNvPr id="15" name="Right Arrow 14"/>
          <p:cNvSpPr/>
          <p:nvPr/>
        </p:nvSpPr>
        <p:spPr>
          <a:xfrm>
            <a:off x="2689972" y="5661249"/>
            <a:ext cx="4810185" cy="1009073"/>
          </a:xfrm>
          <a:prstGeom prst="rightArrow">
            <a:avLst/>
          </a:prstGeom>
          <a:solidFill>
            <a:schemeClr val="accent2">
              <a:lumMod val="20000"/>
              <a:lumOff val="80000"/>
            </a:schemeClr>
          </a:solidFill>
          <a:ln w="38100">
            <a:solidFill>
              <a:schemeClr val="bg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Arial" pitchFamily="34" charset="0"/>
                <a:cs typeface="Arial" pitchFamily="34" charset="0"/>
              </a:rPr>
              <a:t>Trouble with discipline</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5952" y="2468471"/>
            <a:ext cx="720080" cy="648072"/>
          </a:xfrm>
          <a:prstGeom prst="rect">
            <a:avLst/>
          </a:prstGeom>
          <a:effectLst>
            <a:glow rad="139700">
              <a:schemeClr val="accent6">
                <a:satMod val="175000"/>
                <a:alpha val="40000"/>
              </a:schemeClr>
            </a:glow>
            <a:softEdge rad="31750"/>
          </a:effectLst>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5952" y="3580735"/>
            <a:ext cx="720080" cy="648072"/>
          </a:xfrm>
          <a:prstGeom prst="rect">
            <a:avLst/>
          </a:prstGeom>
          <a:effectLst>
            <a:glow rad="139700">
              <a:schemeClr val="accent6">
                <a:satMod val="175000"/>
                <a:alpha val="40000"/>
              </a:schemeClr>
            </a:glow>
            <a:softEdge rad="31750"/>
          </a:effectLst>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5952" y="4692999"/>
            <a:ext cx="720080" cy="648072"/>
          </a:xfrm>
          <a:prstGeom prst="rect">
            <a:avLst/>
          </a:prstGeom>
          <a:effectLst>
            <a:glow rad="139700">
              <a:schemeClr val="accent6">
                <a:satMod val="175000"/>
                <a:alpha val="40000"/>
              </a:schemeClr>
            </a:glow>
            <a:softEdge rad="31750"/>
          </a:effectLst>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5952" y="5805264"/>
            <a:ext cx="720080" cy="648072"/>
          </a:xfrm>
          <a:prstGeom prst="rect">
            <a:avLst/>
          </a:prstGeom>
          <a:effectLst>
            <a:glow rad="139700">
              <a:schemeClr val="accent6">
                <a:satMod val="175000"/>
                <a:alpha val="40000"/>
              </a:schemeClr>
            </a:glow>
            <a:softEdge rad="31750"/>
          </a:effectLst>
        </p:spPr>
      </p:pic>
      <p:sp>
        <p:nvSpPr>
          <p:cNvPr id="20" name="Rounded Rectangular Callout 19"/>
          <p:cNvSpPr/>
          <p:nvPr/>
        </p:nvSpPr>
        <p:spPr>
          <a:xfrm>
            <a:off x="7813727" y="2332621"/>
            <a:ext cx="1872208" cy="1008112"/>
          </a:xfrm>
          <a:prstGeom prst="wedgeRoundRectCallout">
            <a:avLst>
              <a:gd name="adj1" fmla="val 95596"/>
              <a:gd name="adj2" fmla="val 36283"/>
              <a:gd name="adj3" fmla="val 16667"/>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itchFamily="34" charset="0"/>
                <a:cs typeface="Arial" pitchFamily="34" charset="0"/>
              </a:rPr>
              <a:t>Introduce/add more inspection!</a:t>
            </a:r>
          </a:p>
        </p:txBody>
      </p:sp>
      <p:sp>
        <p:nvSpPr>
          <p:cNvPr id="21" name="Rounded Rectangular Callout 20"/>
          <p:cNvSpPr/>
          <p:nvPr/>
        </p:nvSpPr>
        <p:spPr>
          <a:xfrm>
            <a:off x="7813727" y="3489055"/>
            <a:ext cx="1872208" cy="1008112"/>
          </a:xfrm>
          <a:prstGeom prst="wedgeRoundRectCallout">
            <a:avLst>
              <a:gd name="adj1" fmla="val 97569"/>
              <a:gd name="adj2" fmla="val 33534"/>
              <a:gd name="adj3" fmla="val 16667"/>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itchFamily="34" charset="0"/>
                <a:cs typeface="Arial" pitchFamily="34" charset="0"/>
              </a:rPr>
              <a:t>Make more adjustments!</a:t>
            </a:r>
          </a:p>
        </p:txBody>
      </p:sp>
      <p:sp>
        <p:nvSpPr>
          <p:cNvPr id="22" name="Rounded Rectangular Callout 21"/>
          <p:cNvSpPr/>
          <p:nvPr/>
        </p:nvSpPr>
        <p:spPr>
          <a:xfrm>
            <a:off x="7813727" y="4645489"/>
            <a:ext cx="1872208" cy="1008112"/>
          </a:xfrm>
          <a:prstGeom prst="wedgeRoundRectCallout">
            <a:avLst>
              <a:gd name="adj1" fmla="val 98062"/>
              <a:gd name="adj2" fmla="val 31702"/>
              <a:gd name="adj3" fmla="val 16667"/>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itchFamily="34" charset="0"/>
                <a:cs typeface="Arial" pitchFamily="34" charset="0"/>
              </a:rPr>
              <a:t>Add more procedures!</a:t>
            </a:r>
          </a:p>
        </p:txBody>
      </p:sp>
      <p:sp>
        <p:nvSpPr>
          <p:cNvPr id="23" name="Rounded Rectangular Callout 22"/>
          <p:cNvSpPr/>
          <p:nvPr/>
        </p:nvSpPr>
        <p:spPr>
          <a:xfrm>
            <a:off x="7813727" y="5801925"/>
            <a:ext cx="1872208" cy="1008112"/>
          </a:xfrm>
          <a:prstGeom prst="wedgeRoundRectCallout">
            <a:avLst>
              <a:gd name="adj1" fmla="val 95596"/>
              <a:gd name="adj2" fmla="val 32618"/>
              <a:gd name="adj3" fmla="val 16667"/>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Arial" pitchFamily="34" charset="0"/>
                <a:cs typeface="Arial" pitchFamily="34" charset="0"/>
              </a:rPr>
              <a:t>Add more restrictions!</a:t>
            </a:r>
          </a:p>
        </p:txBody>
      </p:sp>
    </p:spTree>
    <p:extLst>
      <p:ext uri="{BB962C8B-B14F-4D97-AF65-F5344CB8AC3E}">
        <p14:creationId xmlns:p14="http://schemas.microsoft.com/office/powerpoint/2010/main" val="522467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1" grpId="0" animBg="1"/>
      <p:bldP spid="12" grpId="0" animBg="1"/>
      <p:bldP spid="14" grpId="0" animBg="1"/>
      <p:bldP spid="15" grpId="0" animBg="1"/>
      <p:bldP spid="20" grpId="0" animBg="1"/>
      <p:bldP spid="21" grpId="0" animBg="1"/>
      <p:bldP spid="22"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pdsa cycle"/>
          <p:cNvPicPr>
            <a:picLocks noChangeAspect="1" noChangeArrowheads="1"/>
          </p:cNvPicPr>
          <p:nvPr/>
        </p:nvPicPr>
        <p:blipFill>
          <a:blip r:embed="rId3" cstate="print"/>
          <a:srcRect t="10101"/>
          <a:stretch>
            <a:fillRect/>
          </a:stretch>
        </p:blipFill>
        <p:spPr bwMode="auto">
          <a:xfrm>
            <a:off x="1919536" y="908720"/>
            <a:ext cx="8352928" cy="5544616"/>
          </a:xfrm>
          <a:prstGeom prst="rect">
            <a:avLst/>
          </a:prstGeom>
          <a:noFill/>
        </p:spPr>
      </p:pic>
      <p:sp>
        <p:nvSpPr>
          <p:cNvPr id="5" name="TextBox 4"/>
          <p:cNvSpPr txBox="1"/>
          <p:nvPr/>
        </p:nvSpPr>
        <p:spPr>
          <a:xfrm>
            <a:off x="1524000" y="0"/>
            <a:ext cx="9144000" cy="600164"/>
          </a:xfrm>
          <a:prstGeom prst="rect">
            <a:avLst/>
          </a:prstGeom>
          <a:noFill/>
        </p:spPr>
        <p:txBody>
          <a:bodyPr wrap="square" rtlCol="0">
            <a:spAutoFit/>
          </a:bodyPr>
          <a:lstStyle/>
          <a:p>
            <a:pPr algn="ctr"/>
            <a:r>
              <a:rPr lang="en-GB" sz="3300" b="1" dirty="0">
                <a:solidFill>
                  <a:srgbClr val="002060"/>
                </a:solidFill>
                <a:latin typeface="Arial" pitchFamily="34" charset="0"/>
                <a:cs typeface="Arial" pitchFamily="34" charset="0"/>
              </a:rPr>
              <a:t>The Model for Improvement - PDSA Cycles</a:t>
            </a:r>
          </a:p>
        </p:txBody>
      </p:sp>
    </p:spTree>
    <p:extLst>
      <p:ext uri="{BB962C8B-B14F-4D97-AF65-F5344CB8AC3E}">
        <p14:creationId xmlns:p14="http://schemas.microsoft.com/office/powerpoint/2010/main" val="4107397203"/>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60804" y="0"/>
            <a:ext cx="4007197" cy="6858000"/>
          </a:xfrm>
          <a:solidFill>
            <a:schemeClr val="tx2">
              <a:lumMod val="50000"/>
              <a:alpha val="38824"/>
            </a:schemeClr>
          </a:solidFill>
        </p:spPr>
        <p:txBody>
          <a:bodyPr>
            <a:noAutofit/>
          </a:bodyPr>
          <a:lstStyle/>
          <a:p>
            <a:pPr marL="324000" indent="0">
              <a:spcBef>
                <a:spcPts val="0"/>
              </a:spcBef>
              <a:buNone/>
            </a:pPr>
            <a:endParaRPr lang="en-GB" sz="3600" b="1" u="sng" dirty="0">
              <a:solidFill>
                <a:schemeClr val="bg1"/>
              </a:solidFill>
            </a:endParaRPr>
          </a:p>
          <a:p>
            <a:pPr marL="324000" indent="0">
              <a:spcBef>
                <a:spcPts val="0"/>
              </a:spcBef>
              <a:buNone/>
            </a:pPr>
            <a:r>
              <a:rPr lang="en-GB" sz="3600" b="1" u="sng" dirty="0">
                <a:solidFill>
                  <a:schemeClr val="bg1"/>
                </a:solidFill>
              </a:rPr>
              <a:t>Degree of belief</a:t>
            </a:r>
            <a:r>
              <a:rPr lang="en-GB" sz="3600" b="1" dirty="0">
                <a:solidFill>
                  <a:schemeClr val="bg1"/>
                </a:solidFill>
              </a:rPr>
              <a:t> </a:t>
            </a:r>
          </a:p>
          <a:p>
            <a:pPr marL="324000" indent="0">
              <a:spcBef>
                <a:spcPts val="0"/>
              </a:spcBef>
              <a:buNone/>
            </a:pPr>
            <a:r>
              <a:rPr lang="en-GB" sz="3600" b="1" dirty="0">
                <a:solidFill>
                  <a:schemeClr val="bg1"/>
                </a:solidFill>
              </a:rPr>
              <a:t>in a change is </a:t>
            </a:r>
          </a:p>
          <a:p>
            <a:pPr marL="324000" indent="0">
              <a:spcBef>
                <a:spcPts val="0"/>
              </a:spcBef>
              <a:buNone/>
            </a:pPr>
            <a:r>
              <a:rPr lang="en-GB" sz="3600" b="1" dirty="0">
                <a:solidFill>
                  <a:schemeClr val="bg1"/>
                </a:solidFill>
              </a:rPr>
              <a:t>increased when</a:t>
            </a:r>
          </a:p>
          <a:p>
            <a:pPr marL="324000" indent="0">
              <a:spcBef>
                <a:spcPts val="0"/>
              </a:spcBef>
              <a:buNone/>
            </a:pPr>
            <a:r>
              <a:rPr lang="en-GB" sz="3600" b="1" dirty="0">
                <a:solidFill>
                  <a:schemeClr val="bg1"/>
                </a:solidFill>
              </a:rPr>
              <a:t>tests confirm predictions</a:t>
            </a:r>
          </a:p>
          <a:p>
            <a:pPr marL="324000" indent="0">
              <a:spcBef>
                <a:spcPts val="0"/>
              </a:spcBef>
              <a:buNone/>
            </a:pPr>
            <a:r>
              <a:rPr lang="en-GB" sz="3600" b="1" dirty="0">
                <a:solidFill>
                  <a:schemeClr val="bg1"/>
                </a:solidFill>
              </a:rPr>
              <a:t>under a wide range of conditions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2" y="0"/>
            <a:ext cx="5136803" cy="6858000"/>
          </a:xfrm>
          <a:prstGeom prst="rect">
            <a:avLst/>
          </a:prstGeom>
        </p:spPr>
      </p:pic>
    </p:spTree>
    <p:extLst>
      <p:ext uri="{BB962C8B-B14F-4D97-AF65-F5344CB8AC3E}">
        <p14:creationId xmlns:p14="http://schemas.microsoft.com/office/powerpoint/2010/main" val="3375320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43"/>
          <p:cNvSpPr>
            <a:spLocks noGrp="1" noChangeArrowheads="1"/>
          </p:cNvSpPr>
          <p:nvPr>
            <p:ph type="title" idx="4294967295"/>
          </p:nvPr>
        </p:nvSpPr>
        <p:spPr>
          <a:xfrm>
            <a:off x="1524000" y="0"/>
            <a:ext cx="9144000" cy="548680"/>
          </a:xfrm>
        </p:spPr>
        <p:txBody>
          <a:bodyPr>
            <a:normAutofit fontScale="90000"/>
          </a:bodyPr>
          <a:lstStyle/>
          <a:p>
            <a:pPr eaLnBrk="1" hangingPunct="1"/>
            <a:r>
              <a:rPr lang="en-US" sz="3600" b="1" dirty="0">
                <a:solidFill>
                  <a:srgbClr val="002060"/>
                </a:solidFill>
              </a:rPr>
              <a:t>PDSA Cycles: Deciding on Scale</a:t>
            </a:r>
          </a:p>
        </p:txBody>
      </p:sp>
      <p:graphicFrame>
        <p:nvGraphicFramePr>
          <p:cNvPr id="4" name="Group 109"/>
          <p:cNvGraphicFramePr>
            <a:graphicFrameLocks/>
          </p:cNvGraphicFramePr>
          <p:nvPr>
            <p:extLst/>
          </p:nvPr>
        </p:nvGraphicFramePr>
        <p:xfrm>
          <a:off x="1775521" y="620689"/>
          <a:ext cx="8712967" cy="5832649"/>
        </p:xfrm>
        <a:graphic>
          <a:graphicData uri="http://schemas.openxmlformats.org/drawingml/2006/table">
            <a:tbl>
              <a:tblPr/>
              <a:tblGrid>
                <a:gridCol w="1742262">
                  <a:extLst>
                    <a:ext uri="{9D8B030D-6E8A-4147-A177-3AD203B41FA5}">
                      <a16:colId xmlns:a16="http://schemas.microsoft.com/office/drawing/2014/main" val="20000"/>
                    </a:ext>
                  </a:extLst>
                </a:gridCol>
                <a:gridCol w="1743918">
                  <a:extLst>
                    <a:ext uri="{9D8B030D-6E8A-4147-A177-3AD203B41FA5}">
                      <a16:colId xmlns:a16="http://schemas.microsoft.com/office/drawing/2014/main" val="20001"/>
                    </a:ext>
                  </a:extLst>
                </a:gridCol>
                <a:gridCol w="1740607">
                  <a:extLst>
                    <a:ext uri="{9D8B030D-6E8A-4147-A177-3AD203B41FA5}">
                      <a16:colId xmlns:a16="http://schemas.microsoft.com/office/drawing/2014/main" val="20002"/>
                    </a:ext>
                  </a:extLst>
                </a:gridCol>
                <a:gridCol w="1743918">
                  <a:extLst>
                    <a:ext uri="{9D8B030D-6E8A-4147-A177-3AD203B41FA5}">
                      <a16:colId xmlns:a16="http://schemas.microsoft.com/office/drawing/2014/main" val="20003"/>
                    </a:ext>
                  </a:extLst>
                </a:gridCol>
                <a:gridCol w="1742262">
                  <a:extLst>
                    <a:ext uri="{9D8B030D-6E8A-4147-A177-3AD203B41FA5}">
                      <a16:colId xmlns:a16="http://schemas.microsoft.com/office/drawing/2014/main" val="20004"/>
                    </a:ext>
                  </a:extLst>
                </a:gridCol>
              </a:tblGrid>
              <a:tr h="551431">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1" i="0" u="none" strike="noStrike" cap="none" normalizeH="0" baseline="0" dirty="0" smtClean="0">
                          <a:ln>
                            <a:noFill/>
                          </a:ln>
                          <a:solidFill>
                            <a:schemeClr val="tx1"/>
                          </a:solidFill>
                          <a:effectLst/>
                          <a:latin typeface="Arial" charset="0"/>
                        </a:rPr>
                        <a:t>Current commitment within organisation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78267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800" b="1" i="0" u="none" strike="noStrike" cap="none" normalizeH="0" baseline="0" smtClean="0">
                          <a:ln>
                            <a:noFill/>
                          </a:ln>
                          <a:solidFill>
                            <a:schemeClr val="tx1"/>
                          </a:solidFill>
                          <a:effectLst/>
                          <a:latin typeface="Arial" charset="0"/>
                        </a:rPr>
                        <a:t>BELIEF</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8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800" b="1" i="0" u="none" strike="noStrike" cap="none" normalizeH="0" baseline="0" smtClean="0">
                          <a:ln>
                            <a:noFill/>
                          </a:ln>
                          <a:solidFill>
                            <a:schemeClr val="tx1"/>
                          </a:solidFill>
                          <a:effectLst/>
                          <a:latin typeface="Arial" charset="0"/>
                        </a:rPr>
                        <a:t>COST OF FAILURE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1" i="0" u="none" strike="noStrike" cap="none" normalizeH="0" baseline="0" dirty="0" smtClean="0">
                          <a:ln>
                            <a:noFill/>
                          </a:ln>
                          <a:solidFill>
                            <a:schemeClr val="tx1"/>
                          </a:solidFill>
                          <a:effectLst/>
                          <a:latin typeface="Arial" charset="0"/>
                        </a:rPr>
                        <a:t>No commitment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1" i="0" u="none" strike="noStrike" cap="none" normalizeH="0" baseline="0" smtClean="0">
                          <a:ln>
                            <a:noFill/>
                          </a:ln>
                          <a:solidFill>
                            <a:schemeClr val="tx1"/>
                          </a:solidFill>
                          <a:effectLst/>
                          <a:latin typeface="Arial" charset="0"/>
                        </a:rPr>
                        <a:t>Some commitment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1" i="0" u="none" strike="noStrike" cap="none" normalizeH="0" baseline="0" smtClean="0">
                          <a:ln>
                            <a:noFill/>
                          </a:ln>
                          <a:solidFill>
                            <a:schemeClr val="tx1"/>
                          </a:solidFill>
                          <a:effectLst/>
                          <a:latin typeface="Arial" charset="0"/>
                        </a:rPr>
                        <a:t>Strong commitment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04891">
                <a:tc rowSpan="2">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800" b="1" i="0" u="none" strike="noStrike" cap="none" normalizeH="0" baseline="0" smtClean="0">
                          <a:ln>
                            <a:noFill/>
                          </a:ln>
                          <a:solidFill>
                            <a:schemeClr val="tx1"/>
                          </a:solidFill>
                          <a:effectLst/>
                          <a:latin typeface="Arial" charset="0"/>
                        </a:rPr>
                        <a:t>Low degree of belief that change idea will lead to improvement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800" b="1" i="0" u="none" strike="noStrike" cap="none" normalizeH="0" baseline="0" smtClean="0">
                          <a:ln>
                            <a:noFill/>
                          </a:ln>
                          <a:solidFill>
                            <a:schemeClr val="tx1"/>
                          </a:solidFill>
                          <a:effectLst/>
                          <a:latin typeface="Arial" charset="0"/>
                        </a:rPr>
                        <a:t>Cost of failure large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bg1"/>
                          </a:solidFill>
                          <a:effectLst/>
                          <a:latin typeface="Arial" charset="0"/>
                        </a:rPr>
                        <a:t>Very small scale test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bg1"/>
                          </a:solidFill>
                          <a:effectLst/>
                          <a:latin typeface="Arial" charset="0"/>
                        </a:rPr>
                        <a:t>Very small scale test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bg1"/>
                          </a:solidFill>
                          <a:effectLst/>
                          <a:latin typeface="Arial" charset="0"/>
                        </a:rPr>
                        <a:t>Very small scale test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2"/>
                  </a:ext>
                </a:extLst>
              </a:tr>
              <a:tr h="1104891">
                <a:tc vMerge="1">
                  <a:txBody>
                    <a:bodyPr/>
                    <a:lstStyle/>
                    <a:p>
                      <a:endParaRPr lang="en-GB"/>
                    </a:p>
                  </a:txBody>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800" b="1" i="0" u="none" strike="noStrike" cap="none" normalizeH="0" baseline="0" smtClean="0">
                          <a:ln>
                            <a:noFill/>
                          </a:ln>
                          <a:solidFill>
                            <a:schemeClr val="tx1"/>
                          </a:solidFill>
                          <a:effectLst/>
                          <a:latin typeface="Arial" charset="0"/>
                        </a:rPr>
                        <a:t>Cost of failure small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bg1"/>
                          </a:solidFill>
                          <a:effectLst/>
                          <a:latin typeface="Arial" charset="0"/>
                        </a:rPr>
                        <a:t>Very small scale test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bg1"/>
                          </a:solidFill>
                          <a:effectLst/>
                          <a:latin typeface="Arial" charset="0"/>
                        </a:rPr>
                        <a:t>Very small scale test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tx1"/>
                          </a:solidFill>
                          <a:effectLst/>
                          <a:latin typeface="Arial" charset="0"/>
                        </a:rPr>
                        <a:t>Small scale test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3"/>
                  </a:ext>
                </a:extLst>
              </a:tr>
              <a:tr h="1100836">
                <a:tc rowSpan="2">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800" b="1" i="0" u="none" strike="noStrike" cap="none" normalizeH="0" baseline="0" dirty="0" smtClean="0">
                          <a:ln>
                            <a:noFill/>
                          </a:ln>
                          <a:solidFill>
                            <a:schemeClr val="tx1"/>
                          </a:solidFill>
                          <a:effectLst/>
                          <a:latin typeface="Arial" charset="0"/>
                        </a:rPr>
                        <a:t>High degree of belief that change idea will lead to improvement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8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800" b="1" i="0" u="none" strike="noStrike" cap="none" normalizeH="0" baseline="0" smtClean="0">
                          <a:ln>
                            <a:noFill/>
                          </a:ln>
                          <a:solidFill>
                            <a:schemeClr val="tx1"/>
                          </a:solidFill>
                          <a:effectLst/>
                          <a:latin typeface="Arial" charset="0"/>
                        </a:rPr>
                        <a:t>Cost of failure large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bg1"/>
                          </a:solidFill>
                          <a:effectLst/>
                          <a:latin typeface="Arial" charset="0"/>
                        </a:rPr>
                        <a:t>Very small scale test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smtClean="0">
                          <a:ln>
                            <a:noFill/>
                          </a:ln>
                          <a:solidFill>
                            <a:schemeClr val="tx1"/>
                          </a:solidFill>
                          <a:effectLst/>
                          <a:latin typeface="Arial" charset="0"/>
                        </a:rPr>
                        <a:t>Small scale test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bg1"/>
                          </a:solidFill>
                          <a:effectLst/>
                          <a:latin typeface="Arial" charset="0"/>
                        </a:rPr>
                        <a:t>Large scale test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A15FA"/>
                    </a:solidFill>
                  </a:tcPr>
                </a:tc>
                <a:extLst>
                  <a:ext uri="{0D108BD9-81ED-4DB2-BD59-A6C34878D82A}">
                    <a16:rowId xmlns:a16="http://schemas.microsoft.com/office/drawing/2014/main" val="10004"/>
                  </a:ext>
                </a:extLst>
              </a:tr>
              <a:tr h="1187928">
                <a:tc vMerge="1">
                  <a:txBody>
                    <a:bodyPr/>
                    <a:lstStyle/>
                    <a:p>
                      <a:endParaRPr lang="en-GB"/>
                    </a:p>
                  </a:txBody>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800" b="1" i="0" u="none" strike="noStrike" cap="none" normalizeH="0" baseline="0" smtClean="0">
                          <a:ln>
                            <a:noFill/>
                          </a:ln>
                          <a:solidFill>
                            <a:schemeClr val="tx1"/>
                          </a:solidFill>
                          <a:effectLst/>
                          <a:latin typeface="Arial" charset="0"/>
                        </a:rPr>
                        <a:t>Cost of failure small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tx1"/>
                          </a:solidFill>
                          <a:effectLst/>
                          <a:latin typeface="Arial" charset="0"/>
                        </a:rPr>
                        <a:t>Small scale test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smtClean="0">
                          <a:ln>
                            <a:noFill/>
                          </a:ln>
                          <a:solidFill>
                            <a:schemeClr val="bg1"/>
                          </a:solidFill>
                          <a:effectLst/>
                          <a:latin typeface="Arial" charset="0"/>
                        </a:rPr>
                        <a:t>Large scale test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A15FA"/>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800" b="1" i="0" u="none" strike="noStrike" cap="none" normalizeH="0" baseline="0" dirty="0" smtClean="0">
                          <a:ln>
                            <a:noFill/>
                          </a:ln>
                          <a:solidFill>
                            <a:schemeClr val="tx1"/>
                          </a:solidFill>
                          <a:effectLst/>
                          <a:latin typeface="Arial" charset="0"/>
                        </a:rPr>
                        <a:t>Implement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5DFD61"/>
                    </a:solidFill>
                  </a:tcPr>
                </a:tc>
                <a:extLst>
                  <a:ext uri="{0D108BD9-81ED-4DB2-BD59-A6C34878D82A}">
                    <a16:rowId xmlns:a16="http://schemas.microsoft.com/office/drawing/2014/main" val="10005"/>
                  </a:ext>
                </a:extLst>
              </a:tr>
            </a:tbl>
          </a:graphicData>
        </a:graphic>
      </p:graphicFrame>
      <p:sp>
        <p:nvSpPr>
          <p:cNvPr id="5" name="Text Box 110"/>
          <p:cNvSpPr txBox="1">
            <a:spLocks noChangeArrowheads="1"/>
          </p:cNvSpPr>
          <p:nvPr/>
        </p:nvSpPr>
        <p:spPr bwMode="auto">
          <a:xfrm>
            <a:off x="1703512" y="6491288"/>
            <a:ext cx="54737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400" b="1" i="1" dirty="0">
                <a:solidFill>
                  <a:prstClr val="black"/>
                </a:solidFill>
                <a:latin typeface="Arial" pitchFamily="34" charset="0"/>
                <a:cs typeface="Arial" pitchFamily="34" charset="0"/>
              </a:rPr>
              <a:t>Source: The Improvement Guide, page 146</a:t>
            </a:r>
          </a:p>
        </p:txBody>
      </p:sp>
    </p:spTree>
    <p:extLst>
      <p:ext uri="{BB962C8B-B14F-4D97-AF65-F5344CB8AC3E}">
        <p14:creationId xmlns:p14="http://schemas.microsoft.com/office/powerpoint/2010/main" val="1610816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ounded Rectangle 40"/>
          <p:cNvSpPr/>
          <p:nvPr/>
        </p:nvSpPr>
        <p:spPr>
          <a:xfrm>
            <a:off x="1775521" y="254916"/>
            <a:ext cx="8712967" cy="10858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0912" tIns="45456" rIns="90912" bIns="45456" anchor="ctr"/>
          <a:lstStyle/>
          <a:p>
            <a:pPr>
              <a:defRPr/>
            </a:pPr>
            <a:r>
              <a:rPr lang="en-GB" sz="2400" b="1" dirty="0">
                <a:solidFill>
                  <a:prstClr val="white"/>
                </a:solidFill>
              </a:rPr>
              <a:t>Driver Diagram </a:t>
            </a:r>
            <a:r>
              <a:rPr lang="en-GB" sz="1400" b="1" dirty="0">
                <a:solidFill>
                  <a:prstClr val="white"/>
                </a:solidFill>
              </a:rPr>
              <a:t>- </a:t>
            </a:r>
            <a:r>
              <a:rPr lang="en-GB" sz="1400" dirty="0">
                <a:solidFill>
                  <a:prstClr val="white"/>
                </a:solidFill>
              </a:rPr>
              <a:t>V</a:t>
            </a:r>
            <a:r>
              <a:rPr lang="en-GB" sz="1400" dirty="0">
                <a:solidFill>
                  <a:prstClr val="white"/>
                </a:solidFill>
                <a:ea typeface="Calibri"/>
                <a:cs typeface="Times New Roman"/>
              </a:rPr>
              <a:t>isually presents a team’s theory of how an improvement goal will be achieved. </a:t>
            </a:r>
          </a:p>
          <a:p>
            <a:pPr>
              <a:defRPr/>
            </a:pPr>
            <a:r>
              <a:rPr lang="en-GB" sz="1400" dirty="0">
                <a:solidFill>
                  <a:prstClr val="white"/>
                </a:solidFill>
                <a:ea typeface="Calibri"/>
                <a:cs typeface="Times New Roman"/>
              </a:rPr>
              <a:t>It articulates what parts of the system need to change, and in which way, and includes ideas to make this happen. </a:t>
            </a:r>
          </a:p>
          <a:p>
            <a:pPr>
              <a:defRPr/>
            </a:pPr>
            <a:r>
              <a:rPr lang="en-GB" sz="1400" dirty="0">
                <a:solidFill>
                  <a:prstClr val="white"/>
                </a:solidFill>
                <a:ea typeface="Calibri"/>
                <a:cs typeface="Times New Roman"/>
              </a:rPr>
              <a:t>It is used to help plan improvement project activities and ensure team engagement. </a:t>
            </a:r>
            <a:endParaRPr lang="en-GB" sz="1200" dirty="0">
              <a:solidFill>
                <a:prstClr val="white"/>
              </a:solidFill>
            </a:endParaRPr>
          </a:p>
        </p:txBody>
      </p:sp>
      <p:grpSp>
        <p:nvGrpSpPr>
          <p:cNvPr id="2" name="Group 9"/>
          <p:cNvGrpSpPr/>
          <p:nvPr/>
        </p:nvGrpSpPr>
        <p:grpSpPr>
          <a:xfrm>
            <a:off x="1524000" y="2348880"/>
            <a:ext cx="7236296" cy="4093518"/>
            <a:chOff x="1637861" y="1539700"/>
            <a:chExt cx="5242823" cy="2732695"/>
          </a:xfrm>
        </p:grpSpPr>
        <p:graphicFrame>
          <p:nvGraphicFramePr>
            <p:cNvPr id="6" name="Diagram 5"/>
            <p:cNvGraphicFramePr/>
            <p:nvPr>
              <p:extLst/>
            </p:nvPr>
          </p:nvGraphicFramePr>
          <p:xfrm>
            <a:off x="1637861" y="1539700"/>
            <a:ext cx="4391189" cy="27200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3"/>
            <p:cNvGrpSpPr/>
            <p:nvPr/>
          </p:nvGrpSpPr>
          <p:grpSpPr>
            <a:xfrm>
              <a:off x="6085159" y="1576165"/>
              <a:ext cx="795525" cy="2696230"/>
              <a:chOff x="6728803" y="2885471"/>
              <a:chExt cx="1375904" cy="3536401"/>
            </a:xfrm>
          </p:grpSpPr>
          <p:grpSp>
            <p:nvGrpSpPr>
              <p:cNvPr id="4" name="Group 6"/>
              <p:cNvGrpSpPr/>
              <p:nvPr/>
            </p:nvGrpSpPr>
            <p:grpSpPr>
              <a:xfrm>
                <a:off x="6728805" y="2885471"/>
                <a:ext cx="1365275" cy="416242"/>
                <a:chOff x="3827219" y="2817"/>
                <a:chExt cx="1365275" cy="416242"/>
              </a:xfrm>
              <a:solidFill>
                <a:schemeClr val="tx2">
                  <a:lumMod val="20000"/>
                  <a:lumOff val="80000"/>
                </a:schemeClr>
              </a:solidFill>
            </p:grpSpPr>
            <p:sp>
              <p:nvSpPr>
                <p:cNvPr id="8" name="Rounded Rectangle 7"/>
                <p:cNvSpPr/>
                <p:nvPr/>
              </p:nvSpPr>
              <p:spPr>
                <a:xfrm>
                  <a:off x="3827219" y="2817"/>
                  <a:ext cx="1365275" cy="416242"/>
                </a:xfrm>
                <a:prstGeom prst="roundRect">
                  <a:avLst/>
                </a:prstGeom>
                <a:grpFill/>
                <a:ln>
                  <a:solidFill>
                    <a:schemeClr val="tx2">
                      <a:lumMod val="75000"/>
                    </a:schemeClr>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ounded Rectangle 4"/>
                <p:cNvSpPr/>
                <p:nvPr/>
              </p:nvSpPr>
              <p:spPr>
                <a:xfrm>
                  <a:off x="3922922" y="35499"/>
                  <a:ext cx="1173867" cy="375604"/>
                </a:xfrm>
                <a:prstGeom prst="rect">
                  <a:avLst/>
                </a:prstGeom>
                <a:grpFill/>
              </p:spPr>
              <p:style>
                <a:lnRef idx="0">
                  <a:scrgbClr r="0" g="0" b="0"/>
                </a:lnRef>
                <a:fillRef idx="0">
                  <a:scrgbClr r="0" g="0" b="0"/>
                </a:fillRef>
                <a:effectRef idx="0">
                  <a:scrgbClr r="0" g="0" b="0"/>
                </a:effectRef>
                <a:fontRef idx="minor">
                  <a:schemeClr val="lt1"/>
                </a:fontRef>
              </p:style>
              <p:txBody>
                <a:bodyPr lIns="5715" tIns="5715" rIns="5715" bIns="5715" spcCol="1270" anchor="ctr"/>
                <a:lstStyle/>
                <a:p>
                  <a:pPr algn="ctr" defTabSz="397707">
                    <a:lnSpc>
                      <a:spcPct val="90000"/>
                    </a:lnSpc>
                    <a:spcBef>
                      <a:spcPct val="0"/>
                    </a:spcBef>
                    <a:spcAft>
                      <a:spcPct val="35000"/>
                    </a:spcAft>
                    <a:defRPr/>
                  </a:pPr>
                  <a:r>
                    <a:rPr lang="en-GB" sz="900" dirty="0">
                      <a:solidFill>
                        <a:prstClr val="black"/>
                      </a:solidFill>
                    </a:rPr>
                    <a:t>Change idea</a:t>
                  </a:r>
                </a:p>
              </p:txBody>
            </p:sp>
          </p:grpSp>
          <p:grpSp>
            <p:nvGrpSpPr>
              <p:cNvPr id="7" name="Group 13"/>
              <p:cNvGrpSpPr/>
              <p:nvPr/>
            </p:nvGrpSpPr>
            <p:grpSpPr>
              <a:xfrm>
                <a:off x="6739432" y="3397631"/>
                <a:ext cx="1365275" cy="416242"/>
                <a:chOff x="3827219" y="2817"/>
                <a:chExt cx="1365275" cy="416242"/>
              </a:xfrm>
              <a:solidFill>
                <a:schemeClr val="tx2">
                  <a:lumMod val="20000"/>
                  <a:lumOff val="80000"/>
                </a:schemeClr>
              </a:solidFill>
            </p:grpSpPr>
            <p:sp>
              <p:nvSpPr>
                <p:cNvPr id="15" name="Rounded Rectangle 14"/>
                <p:cNvSpPr/>
                <p:nvPr/>
              </p:nvSpPr>
              <p:spPr>
                <a:xfrm>
                  <a:off x="3827219" y="2817"/>
                  <a:ext cx="1365275" cy="416242"/>
                </a:xfrm>
                <a:prstGeom prst="roundRect">
                  <a:avLst/>
                </a:prstGeom>
                <a:grpFill/>
                <a:ln>
                  <a:solidFill>
                    <a:schemeClr val="tx2">
                      <a:lumMod val="75000"/>
                    </a:schemeClr>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ounded Rectangle 4"/>
                <p:cNvSpPr/>
                <p:nvPr/>
              </p:nvSpPr>
              <p:spPr>
                <a:xfrm>
                  <a:off x="3922922" y="35499"/>
                  <a:ext cx="1173867" cy="375604"/>
                </a:xfrm>
                <a:prstGeom prst="rect">
                  <a:avLst/>
                </a:prstGeom>
                <a:grpFill/>
              </p:spPr>
              <p:style>
                <a:lnRef idx="0">
                  <a:scrgbClr r="0" g="0" b="0"/>
                </a:lnRef>
                <a:fillRef idx="0">
                  <a:scrgbClr r="0" g="0" b="0"/>
                </a:fillRef>
                <a:effectRef idx="0">
                  <a:scrgbClr r="0" g="0" b="0"/>
                </a:effectRef>
                <a:fontRef idx="minor">
                  <a:schemeClr val="lt1"/>
                </a:fontRef>
              </p:style>
              <p:txBody>
                <a:bodyPr lIns="5715" tIns="5715" rIns="5715" bIns="5715" spcCol="1270" anchor="ctr"/>
                <a:lstStyle/>
                <a:p>
                  <a:pPr algn="ctr" defTabSz="397707">
                    <a:lnSpc>
                      <a:spcPct val="90000"/>
                    </a:lnSpc>
                    <a:spcBef>
                      <a:spcPct val="0"/>
                    </a:spcBef>
                    <a:spcAft>
                      <a:spcPct val="35000"/>
                    </a:spcAft>
                    <a:defRPr/>
                  </a:pPr>
                  <a:r>
                    <a:rPr lang="en-GB" sz="900" dirty="0">
                      <a:solidFill>
                        <a:prstClr val="black"/>
                      </a:solidFill>
                    </a:rPr>
                    <a:t>Change idea</a:t>
                  </a:r>
                </a:p>
              </p:txBody>
            </p:sp>
          </p:grpSp>
          <p:grpSp>
            <p:nvGrpSpPr>
              <p:cNvPr id="10" name="Group 19"/>
              <p:cNvGrpSpPr/>
              <p:nvPr/>
            </p:nvGrpSpPr>
            <p:grpSpPr>
              <a:xfrm>
                <a:off x="6739432" y="4446040"/>
                <a:ext cx="1365275" cy="416242"/>
                <a:chOff x="3827219" y="2817"/>
                <a:chExt cx="1365275" cy="416242"/>
              </a:xfrm>
              <a:solidFill>
                <a:schemeClr val="tx2">
                  <a:lumMod val="20000"/>
                  <a:lumOff val="80000"/>
                </a:schemeClr>
              </a:solidFill>
            </p:grpSpPr>
            <p:sp>
              <p:nvSpPr>
                <p:cNvPr id="21" name="Rounded Rectangle 20"/>
                <p:cNvSpPr/>
                <p:nvPr/>
              </p:nvSpPr>
              <p:spPr>
                <a:xfrm>
                  <a:off x="3827219" y="2817"/>
                  <a:ext cx="1365275" cy="416242"/>
                </a:xfrm>
                <a:prstGeom prst="roundRect">
                  <a:avLst/>
                </a:prstGeom>
                <a:grpFill/>
                <a:ln>
                  <a:solidFill>
                    <a:schemeClr val="tx2">
                      <a:lumMod val="75000"/>
                    </a:schemeClr>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Rounded Rectangle 4"/>
                <p:cNvSpPr/>
                <p:nvPr/>
              </p:nvSpPr>
              <p:spPr>
                <a:xfrm>
                  <a:off x="3922922" y="35499"/>
                  <a:ext cx="1173867" cy="375604"/>
                </a:xfrm>
                <a:prstGeom prst="rect">
                  <a:avLst/>
                </a:prstGeom>
                <a:grpFill/>
              </p:spPr>
              <p:style>
                <a:lnRef idx="0">
                  <a:scrgbClr r="0" g="0" b="0"/>
                </a:lnRef>
                <a:fillRef idx="0">
                  <a:scrgbClr r="0" g="0" b="0"/>
                </a:fillRef>
                <a:effectRef idx="0">
                  <a:scrgbClr r="0" g="0" b="0"/>
                </a:effectRef>
                <a:fontRef idx="minor">
                  <a:schemeClr val="lt1"/>
                </a:fontRef>
              </p:style>
              <p:txBody>
                <a:bodyPr lIns="5715" tIns="5715" rIns="5715" bIns="5715" spcCol="1270" anchor="ctr"/>
                <a:lstStyle/>
                <a:p>
                  <a:pPr algn="ctr" defTabSz="397707">
                    <a:lnSpc>
                      <a:spcPct val="90000"/>
                    </a:lnSpc>
                    <a:spcBef>
                      <a:spcPct val="0"/>
                    </a:spcBef>
                    <a:spcAft>
                      <a:spcPct val="35000"/>
                    </a:spcAft>
                    <a:defRPr/>
                  </a:pPr>
                  <a:r>
                    <a:rPr lang="en-GB" sz="900" dirty="0">
                      <a:solidFill>
                        <a:prstClr val="black"/>
                      </a:solidFill>
                    </a:rPr>
                    <a:t>Change idea</a:t>
                  </a:r>
                </a:p>
              </p:txBody>
            </p:sp>
          </p:grpSp>
          <p:grpSp>
            <p:nvGrpSpPr>
              <p:cNvPr id="11" name="Group 22"/>
              <p:cNvGrpSpPr/>
              <p:nvPr/>
            </p:nvGrpSpPr>
            <p:grpSpPr>
              <a:xfrm>
                <a:off x="6739432" y="3933905"/>
                <a:ext cx="1365275" cy="416242"/>
                <a:chOff x="3827219" y="2817"/>
                <a:chExt cx="1365275" cy="416242"/>
              </a:xfrm>
              <a:solidFill>
                <a:schemeClr val="tx2">
                  <a:lumMod val="20000"/>
                  <a:lumOff val="80000"/>
                </a:schemeClr>
              </a:solidFill>
            </p:grpSpPr>
            <p:sp>
              <p:nvSpPr>
                <p:cNvPr id="24" name="Rounded Rectangle 23"/>
                <p:cNvSpPr/>
                <p:nvPr/>
              </p:nvSpPr>
              <p:spPr>
                <a:xfrm>
                  <a:off x="3827219" y="2817"/>
                  <a:ext cx="1365275" cy="416242"/>
                </a:xfrm>
                <a:prstGeom prst="roundRect">
                  <a:avLst/>
                </a:prstGeom>
                <a:grpFill/>
                <a:ln>
                  <a:solidFill>
                    <a:schemeClr val="tx2">
                      <a:lumMod val="75000"/>
                    </a:schemeClr>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Rounded Rectangle 4"/>
                <p:cNvSpPr/>
                <p:nvPr/>
              </p:nvSpPr>
              <p:spPr>
                <a:xfrm>
                  <a:off x="3922922" y="35499"/>
                  <a:ext cx="1173867" cy="375604"/>
                </a:xfrm>
                <a:prstGeom prst="rect">
                  <a:avLst/>
                </a:prstGeom>
                <a:grpFill/>
              </p:spPr>
              <p:style>
                <a:lnRef idx="0">
                  <a:scrgbClr r="0" g="0" b="0"/>
                </a:lnRef>
                <a:fillRef idx="0">
                  <a:scrgbClr r="0" g="0" b="0"/>
                </a:fillRef>
                <a:effectRef idx="0">
                  <a:scrgbClr r="0" g="0" b="0"/>
                </a:effectRef>
                <a:fontRef idx="minor">
                  <a:schemeClr val="lt1"/>
                </a:fontRef>
              </p:style>
              <p:txBody>
                <a:bodyPr lIns="5715" tIns="5715" rIns="5715" bIns="5715" spcCol="1270" anchor="ctr"/>
                <a:lstStyle/>
                <a:p>
                  <a:pPr algn="ctr" defTabSz="397707">
                    <a:lnSpc>
                      <a:spcPct val="90000"/>
                    </a:lnSpc>
                    <a:spcBef>
                      <a:spcPct val="0"/>
                    </a:spcBef>
                    <a:spcAft>
                      <a:spcPct val="35000"/>
                    </a:spcAft>
                    <a:defRPr/>
                  </a:pPr>
                  <a:r>
                    <a:rPr lang="en-GB" sz="900" dirty="0">
                      <a:solidFill>
                        <a:prstClr val="black"/>
                      </a:solidFill>
                    </a:rPr>
                    <a:t>Change idea</a:t>
                  </a:r>
                </a:p>
              </p:txBody>
            </p:sp>
          </p:grpSp>
          <p:grpSp>
            <p:nvGrpSpPr>
              <p:cNvPr id="12" name="Group 28"/>
              <p:cNvGrpSpPr/>
              <p:nvPr/>
            </p:nvGrpSpPr>
            <p:grpSpPr>
              <a:xfrm>
                <a:off x="6731935" y="5485715"/>
                <a:ext cx="1365275" cy="416242"/>
                <a:chOff x="3827219" y="2817"/>
                <a:chExt cx="1365275" cy="416242"/>
              </a:xfrm>
              <a:solidFill>
                <a:schemeClr val="tx2">
                  <a:lumMod val="20000"/>
                  <a:lumOff val="80000"/>
                </a:schemeClr>
              </a:solidFill>
            </p:grpSpPr>
            <p:sp>
              <p:nvSpPr>
                <p:cNvPr id="30" name="Rounded Rectangle 29"/>
                <p:cNvSpPr/>
                <p:nvPr/>
              </p:nvSpPr>
              <p:spPr>
                <a:xfrm>
                  <a:off x="3827219" y="2817"/>
                  <a:ext cx="1365275" cy="416242"/>
                </a:xfrm>
                <a:prstGeom prst="roundRect">
                  <a:avLst/>
                </a:prstGeom>
                <a:grpFill/>
                <a:ln>
                  <a:solidFill>
                    <a:schemeClr val="tx2">
                      <a:lumMod val="75000"/>
                    </a:schemeClr>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Rounded Rectangle 4"/>
                <p:cNvSpPr/>
                <p:nvPr/>
              </p:nvSpPr>
              <p:spPr>
                <a:xfrm>
                  <a:off x="3922922" y="35499"/>
                  <a:ext cx="1173867" cy="375604"/>
                </a:xfrm>
                <a:prstGeom prst="rect">
                  <a:avLst/>
                </a:prstGeom>
                <a:grpFill/>
              </p:spPr>
              <p:style>
                <a:lnRef idx="0">
                  <a:scrgbClr r="0" g="0" b="0"/>
                </a:lnRef>
                <a:fillRef idx="0">
                  <a:scrgbClr r="0" g="0" b="0"/>
                </a:fillRef>
                <a:effectRef idx="0">
                  <a:scrgbClr r="0" g="0" b="0"/>
                </a:effectRef>
                <a:fontRef idx="minor">
                  <a:schemeClr val="lt1"/>
                </a:fontRef>
              </p:style>
              <p:txBody>
                <a:bodyPr lIns="5715" tIns="5715" rIns="5715" bIns="5715" spcCol="1270" anchor="ctr"/>
                <a:lstStyle/>
                <a:p>
                  <a:pPr algn="ctr" defTabSz="397707">
                    <a:lnSpc>
                      <a:spcPct val="90000"/>
                    </a:lnSpc>
                    <a:spcBef>
                      <a:spcPct val="0"/>
                    </a:spcBef>
                    <a:spcAft>
                      <a:spcPct val="35000"/>
                    </a:spcAft>
                    <a:defRPr/>
                  </a:pPr>
                  <a:r>
                    <a:rPr lang="en-GB" sz="900" dirty="0">
                      <a:solidFill>
                        <a:prstClr val="black"/>
                      </a:solidFill>
                    </a:rPr>
                    <a:t>Change idea</a:t>
                  </a:r>
                </a:p>
              </p:txBody>
            </p:sp>
          </p:grpSp>
          <p:grpSp>
            <p:nvGrpSpPr>
              <p:cNvPr id="14" name="Group 31"/>
              <p:cNvGrpSpPr/>
              <p:nvPr/>
            </p:nvGrpSpPr>
            <p:grpSpPr>
              <a:xfrm>
                <a:off x="6739432" y="4994022"/>
                <a:ext cx="1365275" cy="416242"/>
                <a:chOff x="3827219" y="2817"/>
                <a:chExt cx="1365275" cy="416242"/>
              </a:xfrm>
              <a:solidFill>
                <a:schemeClr val="tx2">
                  <a:lumMod val="20000"/>
                  <a:lumOff val="80000"/>
                </a:schemeClr>
              </a:solidFill>
            </p:grpSpPr>
            <p:sp>
              <p:nvSpPr>
                <p:cNvPr id="33" name="Rounded Rectangle 32"/>
                <p:cNvSpPr/>
                <p:nvPr/>
              </p:nvSpPr>
              <p:spPr>
                <a:xfrm>
                  <a:off x="3827219" y="2817"/>
                  <a:ext cx="1365275" cy="416242"/>
                </a:xfrm>
                <a:prstGeom prst="roundRect">
                  <a:avLst/>
                </a:prstGeom>
                <a:grpFill/>
                <a:ln>
                  <a:solidFill>
                    <a:schemeClr val="tx2">
                      <a:lumMod val="75000"/>
                    </a:schemeClr>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Rounded Rectangle 4"/>
                <p:cNvSpPr/>
                <p:nvPr/>
              </p:nvSpPr>
              <p:spPr>
                <a:xfrm>
                  <a:off x="3922922" y="35499"/>
                  <a:ext cx="1173867" cy="375604"/>
                </a:xfrm>
                <a:prstGeom prst="rect">
                  <a:avLst/>
                </a:prstGeom>
                <a:grpFill/>
              </p:spPr>
              <p:style>
                <a:lnRef idx="0">
                  <a:scrgbClr r="0" g="0" b="0"/>
                </a:lnRef>
                <a:fillRef idx="0">
                  <a:scrgbClr r="0" g="0" b="0"/>
                </a:fillRef>
                <a:effectRef idx="0">
                  <a:scrgbClr r="0" g="0" b="0"/>
                </a:effectRef>
                <a:fontRef idx="minor">
                  <a:schemeClr val="lt1"/>
                </a:fontRef>
              </p:style>
              <p:txBody>
                <a:bodyPr lIns="5715" tIns="5715" rIns="5715" bIns="5715" spcCol="1270" anchor="ctr"/>
                <a:lstStyle/>
                <a:p>
                  <a:pPr algn="ctr" defTabSz="397707">
                    <a:lnSpc>
                      <a:spcPct val="90000"/>
                    </a:lnSpc>
                    <a:spcBef>
                      <a:spcPct val="0"/>
                    </a:spcBef>
                    <a:spcAft>
                      <a:spcPct val="35000"/>
                    </a:spcAft>
                    <a:defRPr/>
                  </a:pPr>
                  <a:r>
                    <a:rPr lang="en-GB" sz="900" dirty="0">
                      <a:solidFill>
                        <a:prstClr val="black"/>
                      </a:solidFill>
                    </a:rPr>
                    <a:t>Change idea</a:t>
                  </a:r>
                </a:p>
              </p:txBody>
            </p:sp>
          </p:grpSp>
          <p:grpSp>
            <p:nvGrpSpPr>
              <p:cNvPr id="20" name="Group 37"/>
              <p:cNvGrpSpPr/>
              <p:nvPr/>
            </p:nvGrpSpPr>
            <p:grpSpPr>
              <a:xfrm>
                <a:off x="6728803" y="6005630"/>
                <a:ext cx="1365275" cy="416242"/>
                <a:chOff x="3827219" y="2817"/>
                <a:chExt cx="1365275" cy="416242"/>
              </a:xfrm>
              <a:solidFill>
                <a:schemeClr val="tx2">
                  <a:lumMod val="20000"/>
                  <a:lumOff val="80000"/>
                </a:schemeClr>
              </a:solidFill>
            </p:grpSpPr>
            <p:sp>
              <p:nvSpPr>
                <p:cNvPr id="39" name="Rounded Rectangle 38"/>
                <p:cNvSpPr/>
                <p:nvPr/>
              </p:nvSpPr>
              <p:spPr>
                <a:xfrm>
                  <a:off x="3827219" y="2817"/>
                  <a:ext cx="1365275" cy="416242"/>
                </a:xfrm>
                <a:prstGeom prst="roundRect">
                  <a:avLst/>
                </a:prstGeom>
                <a:grpFill/>
                <a:ln>
                  <a:solidFill>
                    <a:schemeClr val="tx2">
                      <a:lumMod val="75000"/>
                    </a:schemeClr>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Rounded Rectangle 4"/>
                <p:cNvSpPr/>
                <p:nvPr/>
              </p:nvSpPr>
              <p:spPr>
                <a:xfrm>
                  <a:off x="3922922" y="35499"/>
                  <a:ext cx="1173867" cy="375604"/>
                </a:xfrm>
                <a:prstGeom prst="rect">
                  <a:avLst/>
                </a:prstGeom>
                <a:grpFill/>
              </p:spPr>
              <p:style>
                <a:lnRef idx="0">
                  <a:scrgbClr r="0" g="0" b="0"/>
                </a:lnRef>
                <a:fillRef idx="0">
                  <a:scrgbClr r="0" g="0" b="0"/>
                </a:fillRef>
                <a:effectRef idx="0">
                  <a:scrgbClr r="0" g="0" b="0"/>
                </a:effectRef>
                <a:fontRef idx="minor">
                  <a:schemeClr val="lt1"/>
                </a:fontRef>
              </p:style>
              <p:txBody>
                <a:bodyPr lIns="5715" tIns="5715" rIns="5715" bIns="5715" spcCol="1270" anchor="ctr"/>
                <a:lstStyle/>
                <a:p>
                  <a:pPr algn="ctr" defTabSz="397707">
                    <a:lnSpc>
                      <a:spcPct val="90000"/>
                    </a:lnSpc>
                    <a:spcBef>
                      <a:spcPct val="0"/>
                    </a:spcBef>
                    <a:spcAft>
                      <a:spcPct val="35000"/>
                    </a:spcAft>
                    <a:defRPr/>
                  </a:pPr>
                  <a:r>
                    <a:rPr lang="en-GB" sz="900" dirty="0">
                      <a:solidFill>
                        <a:prstClr val="black"/>
                      </a:solidFill>
                    </a:rPr>
                    <a:t>Change idea</a:t>
                  </a:r>
                </a:p>
              </p:txBody>
            </p:sp>
          </p:grpSp>
        </p:grpSp>
      </p:grpSp>
      <p:sp>
        <p:nvSpPr>
          <p:cNvPr id="5" name="Left Arrow Callout 4"/>
          <p:cNvSpPr/>
          <p:nvPr/>
        </p:nvSpPr>
        <p:spPr>
          <a:xfrm>
            <a:off x="8832305" y="3010432"/>
            <a:ext cx="1656183" cy="2131734"/>
          </a:xfrm>
          <a:prstGeom prst="leftArrowCallout">
            <a:avLst/>
          </a:prstGeom>
          <a:solidFill>
            <a:schemeClr val="accent6">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1400" b="1" dirty="0">
                <a:solidFill>
                  <a:prstClr val="black"/>
                </a:solidFill>
              </a:rPr>
              <a:t>Theory based on</a:t>
            </a:r>
            <a:r>
              <a:rPr lang="en-GB" sz="1400" dirty="0">
                <a:solidFill>
                  <a:prstClr val="black"/>
                </a:solidFill>
              </a:rPr>
              <a:t>:</a:t>
            </a:r>
          </a:p>
          <a:p>
            <a:pPr algn="ctr">
              <a:defRPr/>
            </a:pPr>
            <a:endParaRPr lang="en-GB" sz="1400" dirty="0">
              <a:solidFill>
                <a:prstClr val="black"/>
              </a:solidFill>
            </a:endParaRPr>
          </a:p>
          <a:p>
            <a:pPr algn="ctr">
              <a:defRPr/>
            </a:pPr>
            <a:r>
              <a:rPr lang="en-GB" sz="1400" dirty="0">
                <a:solidFill>
                  <a:prstClr val="black"/>
                </a:solidFill>
              </a:rPr>
              <a:t>Experience</a:t>
            </a:r>
          </a:p>
          <a:p>
            <a:pPr algn="ctr">
              <a:defRPr/>
            </a:pPr>
            <a:r>
              <a:rPr lang="en-GB" sz="1400" dirty="0">
                <a:solidFill>
                  <a:srgbClr val="4F81BD"/>
                </a:solidFill>
              </a:rPr>
              <a:t>Knowledge</a:t>
            </a:r>
          </a:p>
          <a:p>
            <a:pPr algn="ctr">
              <a:defRPr/>
            </a:pPr>
            <a:r>
              <a:rPr lang="en-GB" sz="1400" dirty="0">
                <a:solidFill>
                  <a:prstClr val="black"/>
                </a:solidFill>
              </a:rPr>
              <a:t>Existing evidence</a:t>
            </a:r>
          </a:p>
          <a:p>
            <a:pPr algn="ctr">
              <a:defRPr/>
            </a:pPr>
            <a:endParaRPr lang="en-GB" sz="1400" dirty="0">
              <a:solidFill>
                <a:prstClr val="black"/>
              </a:solidFill>
            </a:endParaRPr>
          </a:p>
        </p:txBody>
      </p:sp>
      <p:sp>
        <p:nvSpPr>
          <p:cNvPr id="13" name="TextBox 12">
            <a:extLst>
              <a:ext uri="{FF2B5EF4-FFF2-40B4-BE49-F238E27FC236}">
                <a16:creationId xmlns:a16="http://schemas.microsoft.com/office/drawing/2014/main" id="{B4B0D86D-09E4-43C6-9E3C-02E93D001733}"/>
              </a:ext>
            </a:extLst>
          </p:cNvPr>
          <p:cNvSpPr txBox="1"/>
          <p:nvPr/>
        </p:nvSpPr>
        <p:spPr>
          <a:xfrm>
            <a:off x="1631505" y="1558692"/>
            <a:ext cx="1867319" cy="646331"/>
          </a:xfrm>
          <a:prstGeom prst="rect">
            <a:avLst/>
          </a:prstGeom>
          <a:solidFill>
            <a:schemeClr val="accent4">
              <a:lumMod val="60000"/>
              <a:lumOff val="40000"/>
            </a:schemeClr>
          </a:solidFill>
          <a:effectLst>
            <a:outerShdw blurRad="50800" dist="38100" algn="l" rotWithShape="0">
              <a:prstClr val="black">
                <a:alpha val="40000"/>
              </a:prstClr>
            </a:outerShdw>
          </a:effectLst>
        </p:spPr>
        <p:txBody>
          <a:bodyPr wrap="square" rtlCol="0">
            <a:spAutoFit/>
          </a:bodyPr>
          <a:lstStyle/>
          <a:p>
            <a:pPr>
              <a:defRPr/>
            </a:pPr>
            <a:r>
              <a:rPr lang="en-GB" dirty="0">
                <a:solidFill>
                  <a:prstClr val="black"/>
                </a:solidFill>
              </a:rPr>
              <a:t>In order to achieve this Aim…</a:t>
            </a:r>
          </a:p>
        </p:txBody>
      </p:sp>
      <p:sp>
        <p:nvSpPr>
          <p:cNvPr id="17" name="TextBox 16">
            <a:extLst>
              <a:ext uri="{FF2B5EF4-FFF2-40B4-BE49-F238E27FC236}">
                <a16:creationId xmlns:a16="http://schemas.microsoft.com/office/drawing/2014/main" id="{0FC7BA3C-6A97-4BC5-A5B5-3595B34FCB95}"/>
              </a:ext>
            </a:extLst>
          </p:cNvPr>
          <p:cNvSpPr txBox="1"/>
          <p:nvPr/>
        </p:nvSpPr>
        <p:spPr>
          <a:xfrm>
            <a:off x="4035236" y="1567836"/>
            <a:ext cx="1412692" cy="646331"/>
          </a:xfrm>
          <a:prstGeom prst="rect">
            <a:avLst/>
          </a:prstGeom>
          <a:solidFill>
            <a:schemeClr val="accent6">
              <a:lumMod val="60000"/>
              <a:lumOff val="40000"/>
            </a:schemeClr>
          </a:solidFill>
          <a:effectLst>
            <a:outerShdw blurRad="50800" dist="38100" algn="l" rotWithShape="0">
              <a:prstClr val="black">
                <a:alpha val="40000"/>
              </a:prstClr>
            </a:outerShdw>
          </a:effectLst>
        </p:spPr>
        <p:txBody>
          <a:bodyPr wrap="square" rtlCol="0">
            <a:spAutoFit/>
          </a:bodyPr>
          <a:lstStyle/>
          <a:p>
            <a:pPr>
              <a:defRPr/>
            </a:pPr>
            <a:r>
              <a:rPr lang="en-GB" dirty="0">
                <a:solidFill>
                  <a:prstClr val="black"/>
                </a:solidFill>
              </a:rPr>
              <a:t>We need to ensure…..</a:t>
            </a:r>
          </a:p>
        </p:txBody>
      </p:sp>
      <p:sp>
        <p:nvSpPr>
          <p:cNvPr id="18" name="TextBox 17">
            <a:extLst>
              <a:ext uri="{FF2B5EF4-FFF2-40B4-BE49-F238E27FC236}">
                <a16:creationId xmlns:a16="http://schemas.microsoft.com/office/drawing/2014/main" id="{BFB10125-984D-4621-8EA1-77FDB3C9E542}"/>
              </a:ext>
            </a:extLst>
          </p:cNvPr>
          <p:cNvSpPr txBox="1"/>
          <p:nvPr/>
        </p:nvSpPr>
        <p:spPr>
          <a:xfrm>
            <a:off x="5704198" y="1567835"/>
            <a:ext cx="1368152" cy="646331"/>
          </a:xfrm>
          <a:prstGeom prst="rect">
            <a:avLst/>
          </a:prstGeom>
          <a:solidFill>
            <a:schemeClr val="accent1">
              <a:lumMod val="75000"/>
            </a:schemeClr>
          </a:solidFill>
          <a:effectLst>
            <a:outerShdw blurRad="50800" dist="38100" algn="l" rotWithShape="0">
              <a:prstClr val="black">
                <a:alpha val="40000"/>
              </a:prstClr>
            </a:outerShdw>
          </a:effectLst>
        </p:spPr>
        <p:txBody>
          <a:bodyPr wrap="square" rtlCol="0">
            <a:spAutoFit/>
          </a:bodyPr>
          <a:lstStyle/>
          <a:p>
            <a:pPr>
              <a:defRPr/>
            </a:pPr>
            <a:r>
              <a:rPr lang="en-GB" dirty="0">
                <a:solidFill>
                  <a:prstClr val="white"/>
                </a:solidFill>
              </a:rPr>
              <a:t>Which requires….</a:t>
            </a:r>
          </a:p>
        </p:txBody>
      </p:sp>
      <p:sp>
        <p:nvSpPr>
          <p:cNvPr id="19" name="TextBox 18">
            <a:extLst>
              <a:ext uri="{FF2B5EF4-FFF2-40B4-BE49-F238E27FC236}">
                <a16:creationId xmlns:a16="http://schemas.microsoft.com/office/drawing/2014/main" id="{E8FDF907-6E17-4F6F-AFFC-2C908A13639A}"/>
              </a:ext>
            </a:extLst>
          </p:cNvPr>
          <p:cNvSpPr txBox="1"/>
          <p:nvPr/>
        </p:nvSpPr>
        <p:spPr>
          <a:xfrm>
            <a:off x="7455328" y="1565463"/>
            <a:ext cx="1656183" cy="646331"/>
          </a:xfrm>
          <a:prstGeom prst="rect">
            <a:avLst/>
          </a:prstGeom>
          <a:solidFill>
            <a:schemeClr val="accent1">
              <a:lumMod val="40000"/>
              <a:lumOff val="60000"/>
            </a:schemeClr>
          </a:solidFill>
          <a:effectLst>
            <a:outerShdw blurRad="50800" dist="38100" algn="l" rotWithShape="0">
              <a:prstClr val="black">
                <a:alpha val="40000"/>
              </a:prstClr>
            </a:outerShdw>
          </a:effectLst>
        </p:spPr>
        <p:txBody>
          <a:bodyPr wrap="square" rtlCol="0">
            <a:spAutoFit/>
          </a:bodyPr>
          <a:lstStyle/>
          <a:p>
            <a:pPr>
              <a:defRPr/>
            </a:pPr>
            <a:r>
              <a:rPr lang="en-GB" dirty="0">
                <a:solidFill>
                  <a:prstClr val="black"/>
                </a:solidFill>
              </a:rPr>
              <a:t>Ideas to ensure this happens</a:t>
            </a:r>
          </a:p>
        </p:txBody>
      </p:sp>
    </p:spTree>
    <p:extLst>
      <p:ext uri="{BB962C8B-B14F-4D97-AF65-F5344CB8AC3E}">
        <p14:creationId xmlns:p14="http://schemas.microsoft.com/office/powerpoint/2010/main" val="1600217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 grpId="0" animBg="1"/>
      <p:bldP spid="13" grpId="0" animBg="1"/>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1962150" y="4494213"/>
            <a:ext cx="552451" cy="563562"/>
            <a:chOff x="243" y="2341"/>
            <a:chExt cx="348" cy="355"/>
          </a:xfrm>
        </p:grpSpPr>
        <p:sp>
          <p:nvSpPr>
            <p:cNvPr id="93461" name="Freeform 12"/>
            <p:cNvSpPr>
              <a:spLocks/>
            </p:cNvSpPr>
            <p:nvPr/>
          </p:nvSpPr>
          <p:spPr bwMode="auto">
            <a:xfrm>
              <a:off x="243" y="2341"/>
              <a:ext cx="340" cy="355"/>
            </a:xfrm>
            <a:custGeom>
              <a:avLst/>
              <a:gdLst>
                <a:gd name="T0" fmla="*/ 0 w 340"/>
                <a:gd name="T1" fmla="*/ 206 h 355"/>
                <a:gd name="T2" fmla="*/ 0 w 340"/>
                <a:gd name="T3" fmla="*/ 137 h 355"/>
                <a:gd name="T4" fmla="*/ 29 w 340"/>
                <a:gd name="T5" fmla="*/ 69 h 355"/>
                <a:gd name="T6" fmla="*/ 47 w 340"/>
                <a:gd name="T7" fmla="*/ 39 h 355"/>
                <a:gd name="T8" fmla="*/ 76 w 340"/>
                <a:gd name="T9" fmla="*/ 19 h 355"/>
                <a:gd name="T10" fmla="*/ 104 w 340"/>
                <a:gd name="T11" fmla="*/ 10 h 355"/>
                <a:gd name="T12" fmla="*/ 141 w 340"/>
                <a:gd name="T13" fmla="*/ 0 h 355"/>
                <a:gd name="T14" fmla="*/ 207 w 340"/>
                <a:gd name="T15" fmla="*/ 0 h 355"/>
                <a:gd name="T16" fmla="*/ 273 w 340"/>
                <a:gd name="T17" fmla="*/ 29 h 355"/>
                <a:gd name="T18" fmla="*/ 301 w 340"/>
                <a:gd name="T19" fmla="*/ 49 h 355"/>
                <a:gd name="T20" fmla="*/ 320 w 340"/>
                <a:gd name="T21" fmla="*/ 78 h 355"/>
                <a:gd name="T22" fmla="*/ 329 w 340"/>
                <a:gd name="T23" fmla="*/ 108 h 355"/>
                <a:gd name="T24" fmla="*/ 339 w 340"/>
                <a:gd name="T25" fmla="*/ 147 h 355"/>
                <a:gd name="T26" fmla="*/ 339 w 340"/>
                <a:gd name="T27" fmla="*/ 216 h 355"/>
                <a:gd name="T28" fmla="*/ 311 w 340"/>
                <a:gd name="T29" fmla="*/ 285 h 355"/>
                <a:gd name="T30" fmla="*/ 264 w 340"/>
                <a:gd name="T31" fmla="*/ 324 h 355"/>
                <a:gd name="T32" fmla="*/ 198 w 340"/>
                <a:gd name="T33" fmla="*/ 354 h 355"/>
                <a:gd name="T34" fmla="*/ 132 w 340"/>
                <a:gd name="T35" fmla="*/ 354 h 355"/>
                <a:gd name="T36" fmla="*/ 76 w 340"/>
                <a:gd name="T37" fmla="*/ 324 h 355"/>
                <a:gd name="T38" fmla="*/ 29 w 340"/>
                <a:gd name="T39" fmla="*/ 275 h 355"/>
                <a:gd name="T40" fmla="*/ 0 w 340"/>
                <a:gd name="T41" fmla="*/ 206 h 3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0"/>
                <a:gd name="T64" fmla="*/ 0 h 355"/>
                <a:gd name="T65" fmla="*/ 340 w 340"/>
                <a:gd name="T66" fmla="*/ 355 h 3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0" h="355">
                  <a:moveTo>
                    <a:pt x="0" y="206"/>
                  </a:moveTo>
                  <a:lnTo>
                    <a:pt x="0" y="137"/>
                  </a:lnTo>
                  <a:lnTo>
                    <a:pt x="29" y="69"/>
                  </a:lnTo>
                  <a:lnTo>
                    <a:pt x="47" y="39"/>
                  </a:lnTo>
                  <a:lnTo>
                    <a:pt x="76" y="19"/>
                  </a:lnTo>
                  <a:lnTo>
                    <a:pt x="104" y="10"/>
                  </a:lnTo>
                  <a:lnTo>
                    <a:pt x="141" y="0"/>
                  </a:lnTo>
                  <a:lnTo>
                    <a:pt x="207" y="0"/>
                  </a:lnTo>
                  <a:lnTo>
                    <a:pt x="273" y="29"/>
                  </a:lnTo>
                  <a:lnTo>
                    <a:pt x="301" y="49"/>
                  </a:lnTo>
                  <a:lnTo>
                    <a:pt x="320" y="78"/>
                  </a:lnTo>
                  <a:lnTo>
                    <a:pt x="329" y="108"/>
                  </a:lnTo>
                  <a:lnTo>
                    <a:pt x="339" y="147"/>
                  </a:lnTo>
                  <a:lnTo>
                    <a:pt x="339" y="216"/>
                  </a:lnTo>
                  <a:lnTo>
                    <a:pt x="311" y="285"/>
                  </a:lnTo>
                  <a:lnTo>
                    <a:pt x="264" y="324"/>
                  </a:lnTo>
                  <a:lnTo>
                    <a:pt x="198" y="354"/>
                  </a:lnTo>
                  <a:lnTo>
                    <a:pt x="132" y="354"/>
                  </a:lnTo>
                  <a:lnTo>
                    <a:pt x="76" y="324"/>
                  </a:lnTo>
                  <a:lnTo>
                    <a:pt x="29" y="275"/>
                  </a:lnTo>
                  <a:lnTo>
                    <a:pt x="0" y="206"/>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462" name="Line 13"/>
            <p:cNvSpPr>
              <a:spLocks noChangeShapeType="1"/>
            </p:cNvSpPr>
            <p:nvPr/>
          </p:nvSpPr>
          <p:spPr bwMode="auto">
            <a:xfrm>
              <a:off x="384" y="2341"/>
              <a:ext cx="57" cy="354"/>
            </a:xfrm>
            <a:prstGeom prst="line">
              <a:avLst/>
            </a:prstGeom>
            <a:noFill/>
            <a:ln w="12700">
              <a:solidFill>
                <a:srgbClr val="000000"/>
              </a:solidFill>
              <a:round/>
              <a:headEnd type="none" w="sm" len="sm"/>
              <a:tailEnd type="none" w="sm" len="sm"/>
            </a:ln>
          </p:spPr>
          <p:txBody>
            <a:bodyPr wrap="none" anchor="ctr"/>
            <a:lstStyle/>
            <a:p>
              <a:endParaRPr lang="en-US" dirty="0"/>
            </a:p>
          </p:txBody>
        </p:sp>
        <p:sp>
          <p:nvSpPr>
            <p:cNvPr id="93463" name="Line 14"/>
            <p:cNvSpPr>
              <a:spLocks noChangeShapeType="1"/>
            </p:cNvSpPr>
            <p:nvPr/>
          </p:nvSpPr>
          <p:spPr bwMode="auto">
            <a:xfrm flipV="1">
              <a:off x="243" y="2488"/>
              <a:ext cx="348" cy="69"/>
            </a:xfrm>
            <a:prstGeom prst="line">
              <a:avLst/>
            </a:prstGeom>
            <a:noFill/>
            <a:ln w="12700">
              <a:solidFill>
                <a:srgbClr val="000000"/>
              </a:solidFill>
              <a:round/>
              <a:headEnd type="none" w="sm" len="sm"/>
              <a:tailEnd type="none" w="sm" len="sm"/>
            </a:ln>
          </p:spPr>
          <p:txBody>
            <a:bodyPr wrap="none" anchor="ctr"/>
            <a:lstStyle/>
            <a:p>
              <a:endParaRPr lang="en-US" dirty="0"/>
            </a:p>
          </p:txBody>
        </p:sp>
        <p:sp>
          <p:nvSpPr>
            <p:cNvPr id="93464" name="Freeform 15"/>
            <p:cNvSpPr>
              <a:spLocks/>
            </p:cNvSpPr>
            <p:nvPr/>
          </p:nvSpPr>
          <p:spPr bwMode="auto">
            <a:xfrm>
              <a:off x="431" y="2390"/>
              <a:ext cx="58" cy="89"/>
            </a:xfrm>
            <a:custGeom>
              <a:avLst/>
              <a:gdLst>
                <a:gd name="T0" fmla="*/ 10 w 58"/>
                <a:gd name="T1" fmla="*/ 88 h 89"/>
                <a:gd name="T2" fmla="*/ 0 w 58"/>
                <a:gd name="T3" fmla="*/ 10 h 89"/>
                <a:gd name="T4" fmla="*/ 29 w 58"/>
                <a:gd name="T5" fmla="*/ 0 h 89"/>
                <a:gd name="T6" fmla="*/ 38 w 58"/>
                <a:gd name="T7" fmla="*/ 0 h 89"/>
                <a:gd name="T8" fmla="*/ 57 w 58"/>
                <a:gd name="T9" fmla="*/ 0 h 89"/>
                <a:gd name="T10" fmla="*/ 57 w 58"/>
                <a:gd name="T11" fmla="*/ 20 h 89"/>
                <a:gd name="T12" fmla="*/ 57 w 58"/>
                <a:gd name="T13" fmla="*/ 39 h 89"/>
                <a:gd name="T14" fmla="*/ 47 w 58"/>
                <a:gd name="T15" fmla="*/ 49 h 89"/>
                <a:gd name="T16" fmla="*/ 38 w 58"/>
                <a:gd name="T17" fmla="*/ 49 h 89"/>
                <a:gd name="T18" fmla="*/ 19 w 58"/>
                <a:gd name="T19" fmla="*/ 49 h 89"/>
                <a:gd name="T20" fmla="*/ 19 w 58"/>
                <a:gd name="T21" fmla="*/ 79 h 89"/>
                <a:gd name="T22" fmla="*/ 10 w 58"/>
                <a:gd name="T23" fmla="*/ 88 h 89"/>
                <a:gd name="T24" fmla="*/ 10 w 58"/>
                <a:gd name="T25" fmla="*/ 39 h 89"/>
                <a:gd name="T26" fmla="*/ 38 w 58"/>
                <a:gd name="T27" fmla="*/ 39 h 89"/>
                <a:gd name="T28" fmla="*/ 47 w 58"/>
                <a:gd name="T29" fmla="*/ 39 h 89"/>
                <a:gd name="T30" fmla="*/ 47 w 58"/>
                <a:gd name="T31" fmla="*/ 20 h 89"/>
                <a:gd name="T32" fmla="*/ 47 w 58"/>
                <a:gd name="T33" fmla="*/ 10 h 89"/>
                <a:gd name="T34" fmla="*/ 38 w 58"/>
                <a:gd name="T35" fmla="*/ 10 h 89"/>
                <a:gd name="T36" fmla="*/ 29 w 58"/>
                <a:gd name="T37" fmla="*/ 10 h 89"/>
                <a:gd name="T38" fmla="*/ 10 w 58"/>
                <a:gd name="T39" fmla="*/ 10 h 89"/>
                <a:gd name="T40" fmla="*/ 10 w 58"/>
                <a:gd name="T41" fmla="*/ 39 h 89"/>
                <a:gd name="T42" fmla="*/ 10 w 58"/>
                <a:gd name="T43" fmla="*/ 88 h 8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8"/>
                <a:gd name="T67" fmla="*/ 0 h 89"/>
                <a:gd name="T68" fmla="*/ 58 w 58"/>
                <a:gd name="T69" fmla="*/ 89 h 8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8" h="89">
                  <a:moveTo>
                    <a:pt x="10" y="88"/>
                  </a:moveTo>
                  <a:lnTo>
                    <a:pt x="0" y="10"/>
                  </a:lnTo>
                  <a:lnTo>
                    <a:pt x="29" y="0"/>
                  </a:lnTo>
                  <a:lnTo>
                    <a:pt x="38" y="0"/>
                  </a:lnTo>
                  <a:lnTo>
                    <a:pt x="57" y="0"/>
                  </a:lnTo>
                  <a:lnTo>
                    <a:pt x="57" y="20"/>
                  </a:lnTo>
                  <a:lnTo>
                    <a:pt x="57" y="39"/>
                  </a:lnTo>
                  <a:lnTo>
                    <a:pt x="47" y="49"/>
                  </a:lnTo>
                  <a:lnTo>
                    <a:pt x="38" y="49"/>
                  </a:lnTo>
                  <a:lnTo>
                    <a:pt x="19" y="49"/>
                  </a:lnTo>
                  <a:lnTo>
                    <a:pt x="19" y="79"/>
                  </a:lnTo>
                  <a:lnTo>
                    <a:pt x="10" y="88"/>
                  </a:lnTo>
                  <a:lnTo>
                    <a:pt x="10" y="39"/>
                  </a:lnTo>
                  <a:lnTo>
                    <a:pt x="38" y="39"/>
                  </a:lnTo>
                  <a:lnTo>
                    <a:pt x="47" y="39"/>
                  </a:lnTo>
                  <a:lnTo>
                    <a:pt x="47" y="20"/>
                  </a:lnTo>
                  <a:lnTo>
                    <a:pt x="47" y="10"/>
                  </a:lnTo>
                  <a:lnTo>
                    <a:pt x="38" y="10"/>
                  </a:lnTo>
                  <a:lnTo>
                    <a:pt x="29" y="10"/>
                  </a:lnTo>
                  <a:lnTo>
                    <a:pt x="10" y="10"/>
                  </a:lnTo>
                  <a:lnTo>
                    <a:pt x="10" y="39"/>
                  </a:lnTo>
                  <a:lnTo>
                    <a:pt x="10" y="88"/>
                  </a:lnTo>
                </a:path>
              </a:pathLst>
            </a:custGeom>
            <a:solidFill>
              <a:srgbClr val="FFFFFF"/>
            </a:solidFill>
            <a:ln w="9525" cap="rnd">
              <a:noFill/>
              <a:round/>
              <a:headEnd/>
              <a:tailEnd/>
            </a:ln>
          </p:spPr>
          <p:txBody>
            <a:bodyPr/>
            <a:lstStyle/>
            <a:p>
              <a:endParaRPr lang="en-US" dirty="0"/>
            </a:p>
          </p:txBody>
        </p:sp>
        <p:sp>
          <p:nvSpPr>
            <p:cNvPr id="93465" name="Freeform 16"/>
            <p:cNvSpPr>
              <a:spLocks/>
            </p:cNvSpPr>
            <p:nvPr/>
          </p:nvSpPr>
          <p:spPr bwMode="auto">
            <a:xfrm>
              <a:off x="431" y="2390"/>
              <a:ext cx="58" cy="89"/>
            </a:xfrm>
            <a:custGeom>
              <a:avLst/>
              <a:gdLst>
                <a:gd name="T0" fmla="*/ 10 w 58"/>
                <a:gd name="T1" fmla="*/ 88 h 89"/>
                <a:gd name="T2" fmla="*/ 0 w 58"/>
                <a:gd name="T3" fmla="*/ 10 h 89"/>
                <a:gd name="T4" fmla="*/ 29 w 58"/>
                <a:gd name="T5" fmla="*/ 0 h 89"/>
                <a:gd name="T6" fmla="*/ 38 w 58"/>
                <a:gd name="T7" fmla="*/ 0 h 89"/>
                <a:gd name="T8" fmla="*/ 57 w 58"/>
                <a:gd name="T9" fmla="*/ 0 h 89"/>
                <a:gd name="T10" fmla="*/ 57 w 58"/>
                <a:gd name="T11" fmla="*/ 20 h 89"/>
                <a:gd name="T12" fmla="*/ 57 w 58"/>
                <a:gd name="T13" fmla="*/ 39 h 89"/>
                <a:gd name="T14" fmla="*/ 47 w 58"/>
                <a:gd name="T15" fmla="*/ 49 h 89"/>
                <a:gd name="T16" fmla="*/ 38 w 58"/>
                <a:gd name="T17" fmla="*/ 49 h 89"/>
                <a:gd name="T18" fmla="*/ 19 w 58"/>
                <a:gd name="T19" fmla="*/ 49 h 89"/>
                <a:gd name="T20" fmla="*/ 19 w 58"/>
                <a:gd name="T21" fmla="*/ 79 h 89"/>
                <a:gd name="T22" fmla="*/ 10 w 58"/>
                <a:gd name="T23" fmla="*/ 88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8"/>
                <a:gd name="T37" fmla="*/ 0 h 89"/>
                <a:gd name="T38" fmla="*/ 58 w 58"/>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8" h="89">
                  <a:moveTo>
                    <a:pt x="10" y="88"/>
                  </a:moveTo>
                  <a:lnTo>
                    <a:pt x="0" y="10"/>
                  </a:lnTo>
                  <a:lnTo>
                    <a:pt x="29" y="0"/>
                  </a:lnTo>
                  <a:lnTo>
                    <a:pt x="38" y="0"/>
                  </a:lnTo>
                  <a:lnTo>
                    <a:pt x="57" y="0"/>
                  </a:lnTo>
                  <a:lnTo>
                    <a:pt x="57" y="20"/>
                  </a:lnTo>
                  <a:lnTo>
                    <a:pt x="57" y="39"/>
                  </a:lnTo>
                  <a:lnTo>
                    <a:pt x="47" y="49"/>
                  </a:lnTo>
                  <a:lnTo>
                    <a:pt x="38" y="49"/>
                  </a:lnTo>
                  <a:lnTo>
                    <a:pt x="19" y="49"/>
                  </a:lnTo>
                  <a:lnTo>
                    <a:pt x="19" y="79"/>
                  </a:lnTo>
                  <a:lnTo>
                    <a:pt x="10" y="88"/>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466" name="Freeform 17"/>
            <p:cNvSpPr>
              <a:spLocks/>
            </p:cNvSpPr>
            <p:nvPr/>
          </p:nvSpPr>
          <p:spPr bwMode="auto">
            <a:xfrm>
              <a:off x="441" y="2400"/>
              <a:ext cx="38" cy="30"/>
            </a:xfrm>
            <a:custGeom>
              <a:avLst/>
              <a:gdLst>
                <a:gd name="T0" fmla="*/ 0 w 38"/>
                <a:gd name="T1" fmla="*/ 29 h 30"/>
                <a:gd name="T2" fmla="*/ 28 w 38"/>
                <a:gd name="T3" fmla="*/ 29 h 30"/>
                <a:gd name="T4" fmla="*/ 37 w 38"/>
                <a:gd name="T5" fmla="*/ 29 h 30"/>
                <a:gd name="T6" fmla="*/ 37 w 38"/>
                <a:gd name="T7" fmla="*/ 10 h 30"/>
                <a:gd name="T8" fmla="*/ 37 w 38"/>
                <a:gd name="T9" fmla="*/ 0 h 30"/>
                <a:gd name="T10" fmla="*/ 28 w 38"/>
                <a:gd name="T11" fmla="*/ 0 h 30"/>
                <a:gd name="T12" fmla="*/ 19 w 38"/>
                <a:gd name="T13" fmla="*/ 0 h 30"/>
                <a:gd name="T14" fmla="*/ 0 w 38"/>
                <a:gd name="T15" fmla="*/ 0 h 30"/>
                <a:gd name="T16" fmla="*/ 0 w 38"/>
                <a:gd name="T17" fmla="*/ 29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30"/>
                <a:gd name="T29" fmla="*/ 38 w 38"/>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30">
                  <a:moveTo>
                    <a:pt x="0" y="29"/>
                  </a:moveTo>
                  <a:lnTo>
                    <a:pt x="28" y="29"/>
                  </a:lnTo>
                  <a:lnTo>
                    <a:pt x="37" y="29"/>
                  </a:lnTo>
                  <a:lnTo>
                    <a:pt x="37" y="10"/>
                  </a:lnTo>
                  <a:lnTo>
                    <a:pt x="37" y="0"/>
                  </a:lnTo>
                  <a:lnTo>
                    <a:pt x="28" y="0"/>
                  </a:lnTo>
                  <a:lnTo>
                    <a:pt x="19" y="0"/>
                  </a:lnTo>
                  <a:lnTo>
                    <a:pt x="0" y="0"/>
                  </a:lnTo>
                  <a:lnTo>
                    <a:pt x="0" y="29"/>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467" name="Freeform 18"/>
            <p:cNvSpPr>
              <a:spLocks/>
            </p:cNvSpPr>
            <p:nvPr/>
          </p:nvSpPr>
          <p:spPr bwMode="auto">
            <a:xfrm>
              <a:off x="460" y="2537"/>
              <a:ext cx="66" cy="90"/>
            </a:xfrm>
            <a:custGeom>
              <a:avLst/>
              <a:gdLst>
                <a:gd name="T0" fmla="*/ 9 w 66"/>
                <a:gd name="T1" fmla="*/ 89 h 90"/>
                <a:gd name="T2" fmla="*/ 0 w 66"/>
                <a:gd name="T3" fmla="*/ 10 h 90"/>
                <a:gd name="T4" fmla="*/ 18 w 66"/>
                <a:gd name="T5" fmla="*/ 0 h 90"/>
                <a:gd name="T6" fmla="*/ 37 w 66"/>
                <a:gd name="T7" fmla="*/ 0 h 90"/>
                <a:gd name="T8" fmla="*/ 47 w 66"/>
                <a:gd name="T9" fmla="*/ 0 h 90"/>
                <a:gd name="T10" fmla="*/ 47 w 66"/>
                <a:gd name="T11" fmla="*/ 10 h 90"/>
                <a:gd name="T12" fmla="*/ 56 w 66"/>
                <a:gd name="T13" fmla="*/ 10 h 90"/>
                <a:gd name="T14" fmla="*/ 56 w 66"/>
                <a:gd name="T15" fmla="*/ 20 h 90"/>
                <a:gd name="T16" fmla="*/ 65 w 66"/>
                <a:gd name="T17" fmla="*/ 30 h 90"/>
                <a:gd name="T18" fmla="*/ 65 w 66"/>
                <a:gd name="T19" fmla="*/ 40 h 90"/>
                <a:gd name="T20" fmla="*/ 65 w 66"/>
                <a:gd name="T21" fmla="*/ 69 h 90"/>
                <a:gd name="T22" fmla="*/ 56 w 66"/>
                <a:gd name="T23" fmla="*/ 69 h 90"/>
                <a:gd name="T24" fmla="*/ 56 w 66"/>
                <a:gd name="T25" fmla="*/ 79 h 90"/>
                <a:gd name="T26" fmla="*/ 37 w 66"/>
                <a:gd name="T27" fmla="*/ 79 h 90"/>
                <a:gd name="T28" fmla="*/ 9 w 66"/>
                <a:gd name="T29" fmla="*/ 89 h 90"/>
                <a:gd name="T30" fmla="*/ 18 w 66"/>
                <a:gd name="T31" fmla="*/ 79 h 90"/>
                <a:gd name="T32" fmla="*/ 37 w 66"/>
                <a:gd name="T33" fmla="*/ 79 h 90"/>
                <a:gd name="T34" fmla="*/ 37 w 66"/>
                <a:gd name="T35" fmla="*/ 69 h 90"/>
                <a:gd name="T36" fmla="*/ 47 w 66"/>
                <a:gd name="T37" fmla="*/ 69 h 90"/>
                <a:gd name="T38" fmla="*/ 56 w 66"/>
                <a:gd name="T39" fmla="*/ 59 h 90"/>
                <a:gd name="T40" fmla="*/ 56 w 66"/>
                <a:gd name="T41" fmla="*/ 40 h 90"/>
                <a:gd name="T42" fmla="*/ 56 w 66"/>
                <a:gd name="T43" fmla="*/ 30 h 90"/>
                <a:gd name="T44" fmla="*/ 37 w 66"/>
                <a:gd name="T45" fmla="*/ 10 h 90"/>
                <a:gd name="T46" fmla="*/ 18 w 66"/>
                <a:gd name="T47" fmla="*/ 10 h 90"/>
                <a:gd name="T48" fmla="*/ 9 w 66"/>
                <a:gd name="T49" fmla="*/ 20 h 90"/>
                <a:gd name="T50" fmla="*/ 18 w 66"/>
                <a:gd name="T51" fmla="*/ 79 h 90"/>
                <a:gd name="T52" fmla="*/ 9 w 66"/>
                <a:gd name="T53" fmla="*/ 89 h 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6"/>
                <a:gd name="T82" fmla="*/ 0 h 90"/>
                <a:gd name="T83" fmla="*/ 66 w 66"/>
                <a:gd name="T84" fmla="*/ 90 h 9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6" h="90">
                  <a:moveTo>
                    <a:pt x="9" y="89"/>
                  </a:moveTo>
                  <a:lnTo>
                    <a:pt x="0" y="10"/>
                  </a:lnTo>
                  <a:lnTo>
                    <a:pt x="18" y="0"/>
                  </a:lnTo>
                  <a:lnTo>
                    <a:pt x="37" y="0"/>
                  </a:lnTo>
                  <a:lnTo>
                    <a:pt x="47" y="0"/>
                  </a:lnTo>
                  <a:lnTo>
                    <a:pt x="47" y="10"/>
                  </a:lnTo>
                  <a:lnTo>
                    <a:pt x="56" y="10"/>
                  </a:lnTo>
                  <a:lnTo>
                    <a:pt x="56" y="20"/>
                  </a:lnTo>
                  <a:lnTo>
                    <a:pt x="65" y="30"/>
                  </a:lnTo>
                  <a:lnTo>
                    <a:pt x="65" y="40"/>
                  </a:lnTo>
                  <a:lnTo>
                    <a:pt x="65" y="69"/>
                  </a:lnTo>
                  <a:lnTo>
                    <a:pt x="56" y="69"/>
                  </a:lnTo>
                  <a:lnTo>
                    <a:pt x="56" y="79"/>
                  </a:lnTo>
                  <a:lnTo>
                    <a:pt x="37" y="79"/>
                  </a:lnTo>
                  <a:lnTo>
                    <a:pt x="9" y="89"/>
                  </a:lnTo>
                  <a:lnTo>
                    <a:pt x="18" y="79"/>
                  </a:lnTo>
                  <a:lnTo>
                    <a:pt x="37" y="79"/>
                  </a:lnTo>
                  <a:lnTo>
                    <a:pt x="37" y="69"/>
                  </a:lnTo>
                  <a:lnTo>
                    <a:pt x="47" y="69"/>
                  </a:lnTo>
                  <a:lnTo>
                    <a:pt x="56" y="59"/>
                  </a:lnTo>
                  <a:lnTo>
                    <a:pt x="56" y="40"/>
                  </a:lnTo>
                  <a:lnTo>
                    <a:pt x="56" y="30"/>
                  </a:lnTo>
                  <a:lnTo>
                    <a:pt x="37" y="10"/>
                  </a:lnTo>
                  <a:lnTo>
                    <a:pt x="18" y="10"/>
                  </a:lnTo>
                  <a:lnTo>
                    <a:pt x="9" y="20"/>
                  </a:lnTo>
                  <a:lnTo>
                    <a:pt x="18" y="79"/>
                  </a:lnTo>
                  <a:lnTo>
                    <a:pt x="9" y="89"/>
                  </a:lnTo>
                </a:path>
              </a:pathLst>
            </a:custGeom>
            <a:solidFill>
              <a:srgbClr val="FFFFFF"/>
            </a:solidFill>
            <a:ln w="9525" cap="rnd">
              <a:noFill/>
              <a:round/>
              <a:headEnd/>
              <a:tailEnd/>
            </a:ln>
          </p:spPr>
          <p:txBody>
            <a:bodyPr/>
            <a:lstStyle/>
            <a:p>
              <a:endParaRPr lang="en-US" dirty="0"/>
            </a:p>
          </p:txBody>
        </p:sp>
        <p:sp>
          <p:nvSpPr>
            <p:cNvPr id="93468" name="Freeform 19"/>
            <p:cNvSpPr>
              <a:spLocks/>
            </p:cNvSpPr>
            <p:nvPr/>
          </p:nvSpPr>
          <p:spPr bwMode="auto">
            <a:xfrm>
              <a:off x="460" y="2537"/>
              <a:ext cx="66" cy="90"/>
            </a:xfrm>
            <a:custGeom>
              <a:avLst/>
              <a:gdLst>
                <a:gd name="T0" fmla="*/ 9 w 66"/>
                <a:gd name="T1" fmla="*/ 89 h 90"/>
                <a:gd name="T2" fmla="*/ 0 w 66"/>
                <a:gd name="T3" fmla="*/ 10 h 90"/>
                <a:gd name="T4" fmla="*/ 18 w 66"/>
                <a:gd name="T5" fmla="*/ 0 h 90"/>
                <a:gd name="T6" fmla="*/ 37 w 66"/>
                <a:gd name="T7" fmla="*/ 0 h 90"/>
                <a:gd name="T8" fmla="*/ 47 w 66"/>
                <a:gd name="T9" fmla="*/ 0 h 90"/>
                <a:gd name="T10" fmla="*/ 47 w 66"/>
                <a:gd name="T11" fmla="*/ 10 h 90"/>
                <a:gd name="T12" fmla="*/ 56 w 66"/>
                <a:gd name="T13" fmla="*/ 10 h 90"/>
                <a:gd name="T14" fmla="*/ 56 w 66"/>
                <a:gd name="T15" fmla="*/ 20 h 90"/>
                <a:gd name="T16" fmla="*/ 65 w 66"/>
                <a:gd name="T17" fmla="*/ 30 h 90"/>
                <a:gd name="T18" fmla="*/ 65 w 66"/>
                <a:gd name="T19" fmla="*/ 40 h 90"/>
                <a:gd name="T20" fmla="*/ 65 w 66"/>
                <a:gd name="T21" fmla="*/ 69 h 90"/>
                <a:gd name="T22" fmla="*/ 56 w 66"/>
                <a:gd name="T23" fmla="*/ 69 h 90"/>
                <a:gd name="T24" fmla="*/ 56 w 66"/>
                <a:gd name="T25" fmla="*/ 79 h 90"/>
                <a:gd name="T26" fmla="*/ 37 w 66"/>
                <a:gd name="T27" fmla="*/ 79 h 90"/>
                <a:gd name="T28" fmla="*/ 9 w 66"/>
                <a:gd name="T29" fmla="*/ 89 h 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6"/>
                <a:gd name="T46" fmla="*/ 0 h 90"/>
                <a:gd name="T47" fmla="*/ 66 w 66"/>
                <a:gd name="T48" fmla="*/ 90 h 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6" h="90">
                  <a:moveTo>
                    <a:pt x="9" y="89"/>
                  </a:moveTo>
                  <a:lnTo>
                    <a:pt x="0" y="10"/>
                  </a:lnTo>
                  <a:lnTo>
                    <a:pt x="18" y="0"/>
                  </a:lnTo>
                  <a:lnTo>
                    <a:pt x="37" y="0"/>
                  </a:lnTo>
                  <a:lnTo>
                    <a:pt x="47" y="0"/>
                  </a:lnTo>
                  <a:lnTo>
                    <a:pt x="47" y="10"/>
                  </a:lnTo>
                  <a:lnTo>
                    <a:pt x="56" y="10"/>
                  </a:lnTo>
                  <a:lnTo>
                    <a:pt x="56" y="20"/>
                  </a:lnTo>
                  <a:lnTo>
                    <a:pt x="65" y="30"/>
                  </a:lnTo>
                  <a:lnTo>
                    <a:pt x="65" y="40"/>
                  </a:lnTo>
                  <a:lnTo>
                    <a:pt x="65" y="69"/>
                  </a:lnTo>
                  <a:lnTo>
                    <a:pt x="56" y="69"/>
                  </a:lnTo>
                  <a:lnTo>
                    <a:pt x="56" y="79"/>
                  </a:lnTo>
                  <a:lnTo>
                    <a:pt x="37" y="79"/>
                  </a:lnTo>
                  <a:lnTo>
                    <a:pt x="9" y="89"/>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469" name="Freeform 20"/>
            <p:cNvSpPr>
              <a:spLocks/>
            </p:cNvSpPr>
            <p:nvPr/>
          </p:nvSpPr>
          <p:spPr bwMode="auto">
            <a:xfrm>
              <a:off x="469" y="2547"/>
              <a:ext cx="48" cy="70"/>
            </a:xfrm>
            <a:custGeom>
              <a:avLst/>
              <a:gdLst>
                <a:gd name="T0" fmla="*/ 9 w 48"/>
                <a:gd name="T1" fmla="*/ 69 h 70"/>
                <a:gd name="T2" fmla="*/ 28 w 48"/>
                <a:gd name="T3" fmla="*/ 69 h 70"/>
                <a:gd name="T4" fmla="*/ 28 w 48"/>
                <a:gd name="T5" fmla="*/ 59 h 70"/>
                <a:gd name="T6" fmla="*/ 38 w 48"/>
                <a:gd name="T7" fmla="*/ 59 h 70"/>
                <a:gd name="T8" fmla="*/ 47 w 48"/>
                <a:gd name="T9" fmla="*/ 49 h 70"/>
                <a:gd name="T10" fmla="*/ 47 w 48"/>
                <a:gd name="T11" fmla="*/ 30 h 70"/>
                <a:gd name="T12" fmla="*/ 47 w 48"/>
                <a:gd name="T13" fmla="*/ 20 h 70"/>
                <a:gd name="T14" fmla="*/ 28 w 48"/>
                <a:gd name="T15" fmla="*/ 0 h 70"/>
                <a:gd name="T16" fmla="*/ 9 w 48"/>
                <a:gd name="T17" fmla="*/ 0 h 70"/>
                <a:gd name="T18" fmla="*/ 0 w 48"/>
                <a:gd name="T19" fmla="*/ 10 h 70"/>
                <a:gd name="T20" fmla="*/ 9 w 48"/>
                <a:gd name="T21" fmla="*/ 69 h 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70"/>
                <a:gd name="T35" fmla="*/ 48 w 48"/>
                <a:gd name="T36" fmla="*/ 70 h 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70">
                  <a:moveTo>
                    <a:pt x="9" y="69"/>
                  </a:moveTo>
                  <a:lnTo>
                    <a:pt x="28" y="69"/>
                  </a:lnTo>
                  <a:lnTo>
                    <a:pt x="28" y="59"/>
                  </a:lnTo>
                  <a:lnTo>
                    <a:pt x="38" y="59"/>
                  </a:lnTo>
                  <a:lnTo>
                    <a:pt x="47" y="49"/>
                  </a:lnTo>
                  <a:lnTo>
                    <a:pt x="47" y="30"/>
                  </a:lnTo>
                  <a:lnTo>
                    <a:pt x="47" y="20"/>
                  </a:lnTo>
                  <a:lnTo>
                    <a:pt x="28" y="0"/>
                  </a:lnTo>
                  <a:lnTo>
                    <a:pt x="9" y="0"/>
                  </a:lnTo>
                  <a:lnTo>
                    <a:pt x="0" y="10"/>
                  </a:lnTo>
                  <a:lnTo>
                    <a:pt x="9" y="69"/>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470" name="Freeform 21"/>
            <p:cNvSpPr>
              <a:spLocks/>
            </p:cNvSpPr>
            <p:nvPr/>
          </p:nvSpPr>
          <p:spPr bwMode="auto">
            <a:xfrm>
              <a:off x="300" y="2419"/>
              <a:ext cx="67" cy="80"/>
            </a:xfrm>
            <a:custGeom>
              <a:avLst/>
              <a:gdLst>
                <a:gd name="T0" fmla="*/ 0 w 67"/>
                <a:gd name="T1" fmla="*/ 79 h 80"/>
                <a:gd name="T2" fmla="*/ 9 w 67"/>
                <a:gd name="T3" fmla="*/ 0 h 80"/>
                <a:gd name="T4" fmla="*/ 28 w 67"/>
                <a:gd name="T5" fmla="*/ 0 h 80"/>
                <a:gd name="T6" fmla="*/ 66 w 67"/>
                <a:gd name="T7" fmla="*/ 69 h 80"/>
                <a:gd name="T8" fmla="*/ 56 w 67"/>
                <a:gd name="T9" fmla="*/ 69 h 80"/>
                <a:gd name="T10" fmla="*/ 47 w 67"/>
                <a:gd name="T11" fmla="*/ 50 h 80"/>
                <a:gd name="T12" fmla="*/ 9 w 67"/>
                <a:gd name="T13" fmla="*/ 59 h 80"/>
                <a:gd name="T14" fmla="*/ 9 w 67"/>
                <a:gd name="T15" fmla="*/ 79 h 80"/>
                <a:gd name="T16" fmla="*/ 0 w 67"/>
                <a:gd name="T17" fmla="*/ 79 h 80"/>
                <a:gd name="T18" fmla="*/ 19 w 67"/>
                <a:gd name="T19" fmla="*/ 50 h 80"/>
                <a:gd name="T20" fmla="*/ 37 w 67"/>
                <a:gd name="T21" fmla="*/ 40 h 80"/>
                <a:gd name="T22" fmla="*/ 28 w 67"/>
                <a:gd name="T23" fmla="*/ 20 h 80"/>
                <a:gd name="T24" fmla="*/ 28 w 67"/>
                <a:gd name="T25" fmla="*/ 10 h 80"/>
                <a:gd name="T26" fmla="*/ 19 w 67"/>
                <a:gd name="T27" fmla="*/ 0 h 80"/>
                <a:gd name="T28" fmla="*/ 19 w 67"/>
                <a:gd name="T29" fmla="*/ 20 h 80"/>
                <a:gd name="T30" fmla="*/ 19 w 67"/>
                <a:gd name="T31" fmla="*/ 50 h 80"/>
                <a:gd name="T32" fmla="*/ 0 w 67"/>
                <a:gd name="T33" fmla="*/ 79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80"/>
                <a:gd name="T53" fmla="*/ 67 w 67"/>
                <a:gd name="T54" fmla="*/ 80 h 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80">
                  <a:moveTo>
                    <a:pt x="0" y="79"/>
                  </a:moveTo>
                  <a:lnTo>
                    <a:pt x="9" y="0"/>
                  </a:lnTo>
                  <a:lnTo>
                    <a:pt x="28" y="0"/>
                  </a:lnTo>
                  <a:lnTo>
                    <a:pt x="66" y="69"/>
                  </a:lnTo>
                  <a:lnTo>
                    <a:pt x="56" y="69"/>
                  </a:lnTo>
                  <a:lnTo>
                    <a:pt x="47" y="50"/>
                  </a:lnTo>
                  <a:lnTo>
                    <a:pt x="9" y="59"/>
                  </a:lnTo>
                  <a:lnTo>
                    <a:pt x="9" y="79"/>
                  </a:lnTo>
                  <a:lnTo>
                    <a:pt x="0" y="79"/>
                  </a:lnTo>
                  <a:lnTo>
                    <a:pt x="19" y="50"/>
                  </a:lnTo>
                  <a:lnTo>
                    <a:pt x="37" y="40"/>
                  </a:lnTo>
                  <a:lnTo>
                    <a:pt x="28" y="20"/>
                  </a:lnTo>
                  <a:lnTo>
                    <a:pt x="28" y="10"/>
                  </a:lnTo>
                  <a:lnTo>
                    <a:pt x="19" y="0"/>
                  </a:lnTo>
                  <a:lnTo>
                    <a:pt x="19" y="20"/>
                  </a:lnTo>
                  <a:lnTo>
                    <a:pt x="19" y="50"/>
                  </a:lnTo>
                  <a:lnTo>
                    <a:pt x="0" y="79"/>
                  </a:lnTo>
                </a:path>
              </a:pathLst>
            </a:custGeom>
            <a:solidFill>
              <a:srgbClr val="FFFFFF"/>
            </a:solidFill>
            <a:ln w="9525" cap="rnd">
              <a:noFill/>
              <a:round/>
              <a:headEnd/>
              <a:tailEnd/>
            </a:ln>
          </p:spPr>
          <p:txBody>
            <a:bodyPr/>
            <a:lstStyle/>
            <a:p>
              <a:endParaRPr lang="en-US" dirty="0"/>
            </a:p>
          </p:txBody>
        </p:sp>
        <p:sp>
          <p:nvSpPr>
            <p:cNvPr id="93471" name="Freeform 22"/>
            <p:cNvSpPr>
              <a:spLocks/>
            </p:cNvSpPr>
            <p:nvPr/>
          </p:nvSpPr>
          <p:spPr bwMode="auto">
            <a:xfrm>
              <a:off x="300" y="2419"/>
              <a:ext cx="67" cy="80"/>
            </a:xfrm>
            <a:custGeom>
              <a:avLst/>
              <a:gdLst>
                <a:gd name="T0" fmla="*/ 0 w 67"/>
                <a:gd name="T1" fmla="*/ 79 h 80"/>
                <a:gd name="T2" fmla="*/ 9 w 67"/>
                <a:gd name="T3" fmla="*/ 0 h 80"/>
                <a:gd name="T4" fmla="*/ 28 w 67"/>
                <a:gd name="T5" fmla="*/ 0 h 80"/>
                <a:gd name="T6" fmla="*/ 66 w 67"/>
                <a:gd name="T7" fmla="*/ 69 h 80"/>
                <a:gd name="T8" fmla="*/ 56 w 67"/>
                <a:gd name="T9" fmla="*/ 69 h 80"/>
                <a:gd name="T10" fmla="*/ 47 w 67"/>
                <a:gd name="T11" fmla="*/ 50 h 80"/>
                <a:gd name="T12" fmla="*/ 9 w 67"/>
                <a:gd name="T13" fmla="*/ 59 h 80"/>
                <a:gd name="T14" fmla="*/ 9 w 67"/>
                <a:gd name="T15" fmla="*/ 79 h 80"/>
                <a:gd name="T16" fmla="*/ 0 w 67"/>
                <a:gd name="T17" fmla="*/ 79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
                <a:gd name="T28" fmla="*/ 0 h 80"/>
                <a:gd name="T29" fmla="*/ 67 w 67"/>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 h="80">
                  <a:moveTo>
                    <a:pt x="0" y="79"/>
                  </a:moveTo>
                  <a:lnTo>
                    <a:pt x="9" y="0"/>
                  </a:lnTo>
                  <a:lnTo>
                    <a:pt x="28" y="0"/>
                  </a:lnTo>
                  <a:lnTo>
                    <a:pt x="66" y="69"/>
                  </a:lnTo>
                  <a:lnTo>
                    <a:pt x="56" y="69"/>
                  </a:lnTo>
                  <a:lnTo>
                    <a:pt x="47" y="50"/>
                  </a:lnTo>
                  <a:lnTo>
                    <a:pt x="9" y="59"/>
                  </a:lnTo>
                  <a:lnTo>
                    <a:pt x="9" y="79"/>
                  </a:lnTo>
                  <a:lnTo>
                    <a:pt x="0" y="79"/>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472" name="Freeform 23"/>
            <p:cNvSpPr>
              <a:spLocks/>
            </p:cNvSpPr>
            <p:nvPr/>
          </p:nvSpPr>
          <p:spPr bwMode="auto">
            <a:xfrm>
              <a:off x="319" y="2419"/>
              <a:ext cx="19" cy="51"/>
            </a:xfrm>
            <a:custGeom>
              <a:avLst/>
              <a:gdLst>
                <a:gd name="T0" fmla="*/ 0 w 19"/>
                <a:gd name="T1" fmla="*/ 50 h 51"/>
                <a:gd name="T2" fmla="*/ 18 w 19"/>
                <a:gd name="T3" fmla="*/ 40 h 51"/>
                <a:gd name="T4" fmla="*/ 9 w 19"/>
                <a:gd name="T5" fmla="*/ 20 h 51"/>
                <a:gd name="T6" fmla="*/ 9 w 19"/>
                <a:gd name="T7" fmla="*/ 10 h 51"/>
                <a:gd name="T8" fmla="*/ 0 w 19"/>
                <a:gd name="T9" fmla="*/ 0 h 51"/>
                <a:gd name="T10" fmla="*/ 0 w 19"/>
                <a:gd name="T11" fmla="*/ 20 h 51"/>
                <a:gd name="T12" fmla="*/ 0 w 19"/>
                <a:gd name="T13" fmla="*/ 50 h 51"/>
                <a:gd name="T14" fmla="*/ 0 60000 65536"/>
                <a:gd name="T15" fmla="*/ 0 60000 65536"/>
                <a:gd name="T16" fmla="*/ 0 60000 65536"/>
                <a:gd name="T17" fmla="*/ 0 60000 65536"/>
                <a:gd name="T18" fmla="*/ 0 60000 65536"/>
                <a:gd name="T19" fmla="*/ 0 60000 65536"/>
                <a:gd name="T20" fmla="*/ 0 60000 65536"/>
                <a:gd name="T21" fmla="*/ 0 w 19"/>
                <a:gd name="T22" fmla="*/ 0 h 51"/>
                <a:gd name="T23" fmla="*/ 19 w 19"/>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51">
                  <a:moveTo>
                    <a:pt x="0" y="50"/>
                  </a:moveTo>
                  <a:lnTo>
                    <a:pt x="18" y="40"/>
                  </a:lnTo>
                  <a:lnTo>
                    <a:pt x="9" y="20"/>
                  </a:lnTo>
                  <a:lnTo>
                    <a:pt x="9" y="10"/>
                  </a:lnTo>
                  <a:lnTo>
                    <a:pt x="0" y="0"/>
                  </a:lnTo>
                  <a:lnTo>
                    <a:pt x="0" y="20"/>
                  </a:lnTo>
                  <a:lnTo>
                    <a:pt x="0" y="50"/>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473" name="Freeform 24"/>
            <p:cNvSpPr>
              <a:spLocks/>
            </p:cNvSpPr>
            <p:nvPr/>
          </p:nvSpPr>
          <p:spPr bwMode="auto">
            <a:xfrm>
              <a:off x="319" y="2567"/>
              <a:ext cx="66" cy="80"/>
            </a:xfrm>
            <a:custGeom>
              <a:avLst/>
              <a:gdLst>
                <a:gd name="T0" fmla="*/ 0 w 66"/>
                <a:gd name="T1" fmla="*/ 59 h 80"/>
                <a:gd name="T2" fmla="*/ 9 w 66"/>
                <a:gd name="T3" fmla="*/ 59 h 80"/>
                <a:gd name="T4" fmla="*/ 18 w 66"/>
                <a:gd name="T5" fmla="*/ 69 h 80"/>
                <a:gd name="T6" fmla="*/ 37 w 66"/>
                <a:gd name="T7" fmla="*/ 69 h 80"/>
                <a:gd name="T8" fmla="*/ 56 w 66"/>
                <a:gd name="T9" fmla="*/ 69 h 80"/>
                <a:gd name="T10" fmla="*/ 56 w 66"/>
                <a:gd name="T11" fmla="*/ 59 h 80"/>
                <a:gd name="T12" fmla="*/ 56 w 66"/>
                <a:gd name="T13" fmla="*/ 49 h 80"/>
                <a:gd name="T14" fmla="*/ 47 w 66"/>
                <a:gd name="T15" fmla="*/ 49 h 80"/>
                <a:gd name="T16" fmla="*/ 37 w 66"/>
                <a:gd name="T17" fmla="*/ 49 h 80"/>
                <a:gd name="T18" fmla="*/ 28 w 66"/>
                <a:gd name="T19" fmla="*/ 39 h 80"/>
                <a:gd name="T20" fmla="*/ 18 w 66"/>
                <a:gd name="T21" fmla="*/ 39 h 80"/>
                <a:gd name="T22" fmla="*/ 9 w 66"/>
                <a:gd name="T23" fmla="*/ 39 h 80"/>
                <a:gd name="T24" fmla="*/ 0 w 66"/>
                <a:gd name="T25" fmla="*/ 29 h 80"/>
                <a:gd name="T26" fmla="*/ 0 w 66"/>
                <a:gd name="T27" fmla="*/ 10 h 80"/>
                <a:gd name="T28" fmla="*/ 9 w 66"/>
                <a:gd name="T29" fmla="*/ 10 h 80"/>
                <a:gd name="T30" fmla="*/ 9 w 66"/>
                <a:gd name="T31" fmla="*/ 0 h 80"/>
                <a:gd name="T32" fmla="*/ 28 w 66"/>
                <a:gd name="T33" fmla="*/ 0 h 80"/>
                <a:gd name="T34" fmla="*/ 47 w 66"/>
                <a:gd name="T35" fmla="*/ 0 h 80"/>
                <a:gd name="T36" fmla="*/ 47 w 66"/>
                <a:gd name="T37" fmla="*/ 10 h 80"/>
                <a:gd name="T38" fmla="*/ 56 w 66"/>
                <a:gd name="T39" fmla="*/ 10 h 80"/>
                <a:gd name="T40" fmla="*/ 56 w 66"/>
                <a:gd name="T41" fmla="*/ 20 h 80"/>
                <a:gd name="T42" fmla="*/ 47 w 66"/>
                <a:gd name="T43" fmla="*/ 20 h 80"/>
                <a:gd name="T44" fmla="*/ 47 w 66"/>
                <a:gd name="T45" fmla="*/ 20 h 80"/>
                <a:gd name="T46" fmla="*/ 37 w 66"/>
                <a:gd name="T47" fmla="*/ 10 h 80"/>
                <a:gd name="T48" fmla="*/ 28 w 66"/>
                <a:gd name="T49" fmla="*/ 10 h 80"/>
                <a:gd name="T50" fmla="*/ 9 w 66"/>
                <a:gd name="T51" fmla="*/ 10 h 80"/>
                <a:gd name="T52" fmla="*/ 9 w 66"/>
                <a:gd name="T53" fmla="*/ 20 h 80"/>
                <a:gd name="T54" fmla="*/ 9 w 66"/>
                <a:gd name="T55" fmla="*/ 29 h 80"/>
                <a:gd name="T56" fmla="*/ 18 w 66"/>
                <a:gd name="T57" fmla="*/ 29 h 80"/>
                <a:gd name="T58" fmla="*/ 18 w 66"/>
                <a:gd name="T59" fmla="*/ 29 h 80"/>
                <a:gd name="T60" fmla="*/ 37 w 66"/>
                <a:gd name="T61" fmla="*/ 29 h 80"/>
                <a:gd name="T62" fmla="*/ 47 w 66"/>
                <a:gd name="T63" fmla="*/ 39 h 80"/>
                <a:gd name="T64" fmla="*/ 56 w 66"/>
                <a:gd name="T65" fmla="*/ 39 h 80"/>
                <a:gd name="T66" fmla="*/ 65 w 66"/>
                <a:gd name="T67" fmla="*/ 49 h 80"/>
                <a:gd name="T68" fmla="*/ 65 w 66"/>
                <a:gd name="T69" fmla="*/ 69 h 80"/>
                <a:gd name="T70" fmla="*/ 56 w 66"/>
                <a:gd name="T71" fmla="*/ 79 h 80"/>
                <a:gd name="T72" fmla="*/ 37 w 66"/>
                <a:gd name="T73" fmla="*/ 79 h 80"/>
                <a:gd name="T74" fmla="*/ 9 w 66"/>
                <a:gd name="T75" fmla="*/ 79 h 80"/>
                <a:gd name="T76" fmla="*/ 9 w 66"/>
                <a:gd name="T77" fmla="*/ 69 h 80"/>
                <a:gd name="T78" fmla="*/ 0 w 66"/>
                <a:gd name="T79" fmla="*/ 59 h 80"/>
                <a:gd name="T80" fmla="*/ 0 w 66"/>
                <a:gd name="T81" fmla="*/ 59 h 80"/>
                <a:gd name="T82" fmla="*/ 0 w 66"/>
                <a:gd name="T83" fmla="*/ 59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6"/>
                <a:gd name="T127" fmla="*/ 0 h 80"/>
                <a:gd name="T128" fmla="*/ 66 w 66"/>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6" h="80">
                  <a:moveTo>
                    <a:pt x="0" y="59"/>
                  </a:moveTo>
                  <a:lnTo>
                    <a:pt x="9" y="59"/>
                  </a:lnTo>
                  <a:lnTo>
                    <a:pt x="18" y="69"/>
                  </a:lnTo>
                  <a:lnTo>
                    <a:pt x="37" y="69"/>
                  </a:lnTo>
                  <a:lnTo>
                    <a:pt x="56" y="69"/>
                  </a:lnTo>
                  <a:lnTo>
                    <a:pt x="56" y="59"/>
                  </a:lnTo>
                  <a:lnTo>
                    <a:pt x="56" y="49"/>
                  </a:lnTo>
                  <a:lnTo>
                    <a:pt x="47" y="49"/>
                  </a:lnTo>
                  <a:lnTo>
                    <a:pt x="37" y="49"/>
                  </a:lnTo>
                  <a:lnTo>
                    <a:pt x="28" y="39"/>
                  </a:lnTo>
                  <a:lnTo>
                    <a:pt x="18" y="39"/>
                  </a:lnTo>
                  <a:lnTo>
                    <a:pt x="9" y="39"/>
                  </a:lnTo>
                  <a:lnTo>
                    <a:pt x="0" y="29"/>
                  </a:lnTo>
                  <a:lnTo>
                    <a:pt x="0" y="10"/>
                  </a:lnTo>
                  <a:lnTo>
                    <a:pt x="9" y="10"/>
                  </a:lnTo>
                  <a:lnTo>
                    <a:pt x="9" y="0"/>
                  </a:lnTo>
                  <a:lnTo>
                    <a:pt x="28" y="0"/>
                  </a:lnTo>
                  <a:lnTo>
                    <a:pt x="47" y="0"/>
                  </a:lnTo>
                  <a:lnTo>
                    <a:pt x="47" y="10"/>
                  </a:lnTo>
                  <a:lnTo>
                    <a:pt x="56" y="10"/>
                  </a:lnTo>
                  <a:lnTo>
                    <a:pt x="56" y="20"/>
                  </a:lnTo>
                  <a:lnTo>
                    <a:pt x="47" y="20"/>
                  </a:lnTo>
                  <a:lnTo>
                    <a:pt x="37" y="10"/>
                  </a:lnTo>
                  <a:lnTo>
                    <a:pt x="28" y="10"/>
                  </a:lnTo>
                  <a:lnTo>
                    <a:pt x="9" y="10"/>
                  </a:lnTo>
                  <a:lnTo>
                    <a:pt x="9" y="20"/>
                  </a:lnTo>
                  <a:lnTo>
                    <a:pt x="9" y="29"/>
                  </a:lnTo>
                  <a:lnTo>
                    <a:pt x="18" y="29"/>
                  </a:lnTo>
                  <a:lnTo>
                    <a:pt x="37" y="29"/>
                  </a:lnTo>
                  <a:lnTo>
                    <a:pt x="47" y="39"/>
                  </a:lnTo>
                  <a:lnTo>
                    <a:pt x="56" y="39"/>
                  </a:lnTo>
                  <a:lnTo>
                    <a:pt x="65" y="49"/>
                  </a:lnTo>
                  <a:lnTo>
                    <a:pt x="65" y="69"/>
                  </a:lnTo>
                  <a:lnTo>
                    <a:pt x="56" y="79"/>
                  </a:lnTo>
                  <a:lnTo>
                    <a:pt x="37" y="79"/>
                  </a:lnTo>
                  <a:lnTo>
                    <a:pt x="9" y="79"/>
                  </a:lnTo>
                  <a:lnTo>
                    <a:pt x="9" y="69"/>
                  </a:lnTo>
                  <a:lnTo>
                    <a:pt x="0" y="59"/>
                  </a:lnTo>
                </a:path>
              </a:pathLst>
            </a:custGeom>
            <a:solidFill>
              <a:srgbClr val="FFFFFF"/>
            </a:solidFill>
            <a:ln w="9525" cap="rnd">
              <a:noFill/>
              <a:round/>
              <a:headEnd/>
              <a:tailEnd/>
            </a:ln>
          </p:spPr>
          <p:txBody>
            <a:bodyPr/>
            <a:lstStyle/>
            <a:p>
              <a:endParaRPr lang="en-US" dirty="0"/>
            </a:p>
          </p:txBody>
        </p:sp>
        <p:sp>
          <p:nvSpPr>
            <p:cNvPr id="93474" name="Freeform 25"/>
            <p:cNvSpPr>
              <a:spLocks/>
            </p:cNvSpPr>
            <p:nvPr/>
          </p:nvSpPr>
          <p:spPr bwMode="auto">
            <a:xfrm>
              <a:off x="319" y="2567"/>
              <a:ext cx="66" cy="80"/>
            </a:xfrm>
            <a:custGeom>
              <a:avLst/>
              <a:gdLst>
                <a:gd name="T0" fmla="*/ 0 w 66"/>
                <a:gd name="T1" fmla="*/ 59 h 80"/>
                <a:gd name="T2" fmla="*/ 9 w 66"/>
                <a:gd name="T3" fmla="*/ 59 h 80"/>
                <a:gd name="T4" fmla="*/ 18 w 66"/>
                <a:gd name="T5" fmla="*/ 69 h 80"/>
                <a:gd name="T6" fmla="*/ 37 w 66"/>
                <a:gd name="T7" fmla="*/ 69 h 80"/>
                <a:gd name="T8" fmla="*/ 56 w 66"/>
                <a:gd name="T9" fmla="*/ 69 h 80"/>
                <a:gd name="T10" fmla="*/ 56 w 66"/>
                <a:gd name="T11" fmla="*/ 59 h 80"/>
                <a:gd name="T12" fmla="*/ 56 w 66"/>
                <a:gd name="T13" fmla="*/ 49 h 80"/>
                <a:gd name="T14" fmla="*/ 47 w 66"/>
                <a:gd name="T15" fmla="*/ 49 h 80"/>
                <a:gd name="T16" fmla="*/ 37 w 66"/>
                <a:gd name="T17" fmla="*/ 49 h 80"/>
                <a:gd name="T18" fmla="*/ 28 w 66"/>
                <a:gd name="T19" fmla="*/ 39 h 80"/>
                <a:gd name="T20" fmla="*/ 18 w 66"/>
                <a:gd name="T21" fmla="*/ 39 h 80"/>
                <a:gd name="T22" fmla="*/ 9 w 66"/>
                <a:gd name="T23" fmla="*/ 39 h 80"/>
                <a:gd name="T24" fmla="*/ 0 w 66"/>
                <a:gd name="T25" fmla="*/ 29 h 80"/>
                <a:gd name="T26" fmla="*/ 0 w 66"/>
                <a:gd name="T27" fmla="*/ 10 h 80"/>
                <a:gd name="T28" fmla="*/ 9 w 66"/>
                <a:gd name="T29" fmla="*/ 10 h 80"/>
                <a:gd name="T30" fmla="*/ 9 w 66"/>
                <a:gd name="T31" fmla="*/ 0 h 80"/>
                <a:gd name="T32" fmla="*/ 28 w 66"/>
                <a:gd name="T33" fmla="*/ 0 h 80"/>
                <a:gd name="T34" fmla="*/ 47 w 66"/>
                <a:gd name="T35" fmla="*/ 0 h 80"/>
                <a:gd name="T36" fmla="*/ 47 w 66"/>
                <a:gd name="T37" fmla="*/ 10 h 80"/>
                <a:gd name="T38" fmla="*/ 56 w 66"/>
                <a:gd name="T39" fmla="*/ 10 h 80"/>
                <a:gd name="T40" fmla="*/ 56 w 66"/>
                <a:gd name="T41" fmla="*/ 20 h 80"/>
                <a:gd name="T42" fmla="*/ 47 w 66"/>
                <a:gd name="T43" fmla="*/ 20 h 80"/>
                <a:gd name="T44" fmla="*/ 47 w 66"/>
                <a:gd name="T45" fmla="*/ 20 h 80"/>
                <a:gd name="T46" fmla="*/ 37 w 66"/>
                <a:gd name="T47" fmla="*/ 10 h 80"/>
                <a:gd name="T48" fmla="*/ 28 w 66"/>
                <a:gd name="T49" fmla="*/ 10 h 80"/>
                <a:gd name="T50" fmla="*/ 9 w 66"/>
                <a:gd name="T51" fmla="*/ 10 h 80"/>
                <a:gd name="T52" fmla="*/ 9 w 66"/>
                <a:gd name="T53" fmla="*/ 20 h 80"/>
                <a:gd name="T54" fmla="*/ 9 w 66"/>
                <a:gd name="T55" fmla="*/ 29 h 80"/>
                <a:gd name="T56" fmla="*/ 18 w 66"/>
                <a:gd name="T57" fmla="*/ 29 h 80"/>
                <a:gd name="T58" fmla="*/ 18 w 66"/>
                <a:gd name="T59" fmla="*/ 29 h 80"/>
                <a:gd name="T60" fmla="*/ 37 w 66"/>
                <a:gd name="T61" fmla="*/ 29 h 80"/>
                <a:gd name="T62" fmla="*/ 47 w 66"/>
                <a:gd name="T63" fmla="*/ 39 h 80"/>
                <a:gd name="T64" fmla="*/ 56 w 66"/>
                <a:gd name="T65" fmla="*/ 39 h 80"/>
                <a:gd name="T66" fmla="*/ 65 w 66"/>
                <a:gd name="T67" fmla="*/ 49 h 80"/>
                <a:gd name="T68" fmla="*/ 65 w 66"/>
                <a:gd name="T69" fmla="*/ 69 h 80"/>
                <a:gd name="T70" fmla="*/ 56 w 66"/>
                <a:gd name="T71" fmla="*/ 79 h 80"/>
                <a:gd name="T72" fmla="*/ 37 w 66"/>
                <a:gd name="T73" fmla="*/ 79 h 80"/>
                <a:gd name="T74" fmla="*/ 9 w 66"/>
                <a:gd name="T75" fmla="*/ 79 h 80"/>
                <a:gd name="T76" fmla="*/ 9 w 66"/>
                <a:gd name="T77" fmla="*/ 69 h 80"/>
                <a:gd name="T78" fmla="*/ 0 w 66"/>
                <a:gd name="T79" fmla="*/ 59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6"/>
                <a:gd name="T121" fmla="*/ 0 h 80"/>
                <a:gd name="T122" fmla="*/ 66 w 66"/>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6" h="80">
                  <a:moveTo>
                    <a:pt x="0" y="59"/>
                  </a:moveTo>
                  <a:lnTo>
                    <a:pt x="9" y="59"/>
                  </a:lnTo>
                  <a:lnTo>
                    <a:pt x="18" y="69"/>
                  </a:lnTo>
                  <a:lnTo>
                    <a:pt x="37" y="69"/>
                  </a:lnTo>
                  <a:lnTo>
                    <a:pt x="56" y="69"/>
                  </a:lnTo>
                  <a:lnTo>
                    <a:pt x="56" y="59"/>
                  </a:lnTo>
                  <a:lnTo>
                    <a:pt x="56" y="49"/>
                  </a:lnTo>
                  <a:lnTo>
                    <a:pt x="47" y="49"/>
                  </a:lnTo>
                  <a:lnTo>
                    <a:pt x="37" y="49"/>
                  </a:lnTo>
                  <a:lnTo>
                    <a:pt x="28" y="39"/>
                  </a:lnTo>
                  <a:lnTo>
                    <a:pt x="18" y="39"/>
                  </a:lnTo>
                  <a:lnTo>
                    <a:pt x="9" y="39"/>
                  </a:lnTo>
                  <a:lnTo>
                    <a:pt x="0" y="29"/>
                  </a:lnTo>
                  <a:lnTo>
                    <a:pt x="0" y="10"/>
                  </a:lnTo>
                  <a:lnTo>
                    <a:pt x="9" y="10"/>
                  </a:lnTo>
                  <a:lnTo>
                    <a:pt x="9" y="0"/>
                  </a:lnTo>
                  <a:lnTo>
                    <a:pt x="28" y="0"/>
                  </a:lnTo>
                  <a:lnTo>
                    <a:pt x="47" y="0"/>
                  </a:lnTo>
                  <a:lnTo>
                    <a:pt x="47" y="10"/>
                  </a:lnTo>
                  <a:lnTo>
                    <a:pt x="56" y="10"/>
                  </a:lnTo>
                  <a:lnTo>
                    <a:pt x="56" y="20"/>
                  </a:lnTo>
                  <a:lnTo>
                    <a:pt x="47" y="20"/>
                  </a:lnTo>
                  <a:lnTo>
                    <a:pt x="37" y="10"/>
                  </a:lnTo>
                  <a:lnTo>
                    <a:pt x="28" y="10"/>
                  </a:lnTo>
                  <a:lnTo>
                    <a:pt x="9" y="10"/>
                  </a:lnTo>
                  <a:lnTo>
                    <a:pt x="9" y="20"/>
                  </a:lnTo>
                  <a:lnTo>
                    <a:pt x="9" y="29"/>
                  </a:lnTo>
                  <a:lnTo>
                    <a:pt x="18" y="29"/>
                  </a:lnTo>
                  <a:lnTo>
                    <a:pt x="37" y="29"/>
                  </a:lnTo>
                  <a:lnTo>
                    <a:pt x="47" y="39"/>
                  </a:lnTo>
                  <a:lnTo>
                    <a:pt x="56" y="39"/>
                  </a:lnTo>
                  <a:lnTo>
                    <a:pt x="65" y="49"/>
                  </a:lnTo>
                  <a:lnTo>
                    <a:pt x="65" y="69"/>
                  </a:lnTo>
                  <a:lnTo>
                    <a:pt x="56" y="79"/>
                  </a:lnTo>
                  <a:lnTo>
                    <a:pt x="37" y="79"/>
                  </a:lnTo>
                  <a:lnTo>
                    <a:pt x="9" y="79"/>
                  </a:lnTo>
                  <a:lnTo>
                    <a:pt x="9" y="69"/>
                  </a:lnTo>
                  <a:lnTo>
                    <a:pt x="0" y="59"/>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475" name="Line 26"/>
            <p:cNvSpPr>
              <a:spLocks noChangeShapeType="1"/>
            </p:cNvSpPr>
            <p:nvPr/>
          </p:nvSpPr>
          <p:spPr bwMode="auto">
            <a:xfrm>
              <a:off x="319" y="2626"/>
              <a:ext cx="16" cy="0"/>
            </a:xfrm>
            <a:prstGeom prst="line">
              <a:avLst/>
            </a:prstGeom>
            <a:noFill/>
            <a:ln w="12700">
              <a:solidFill>
                <a:srgbClr val="000000"/>
              </a:solidFill>
              <a:round/>
              <a:headEnd type="none" w="sm" len="sm"/>
              <a:tailEnd type="none" w="sm" len="sm"/>
            </a:ln>
          </p:spPr>
          <p:txBody>
            <a:bodyPr wrap="none" anchor="ctr"/>
            <a:lstStyle/>
            <a:p>
              <a:endParaRPr lang="en-US" dirty="0"/>
            </a:p>
          </p:txBody>
        </p:sp>
      </p:grpSp>
      <p:grpSp>
        <p:nvGrpSpPr>
          <p:cNvPr id="4" name="Group 1" descr="Multiple Change Concepts for a Single Aim&#10;"/>
          <p:cNvGrpSpPr/>
          <p:nvPr/>
        </p:nvGrpSpPr>
        <p:grpSpPr>
          <a:xfrm>
            <a:off x="1919537" y="1340769"/>
            <a:ext cx="8520639" cy="5194171"/>
            <a:chOff x="509588" y="1920875"/>
            <a:chExt cx="8341996" cy="3913880"/>
          </a:xfrm>
        </p:grpSpPr>
        <p:grpSp>
          <p:nvGrpSpPr>
            <p:cNvPr id="5" name="Group 2"/>
            <p:cNvGrpSpPr>
              <a:grpSpLocks/>
            </p:cNvGrpSpPr>
            <p:nvPr/>
          </p:nvGrpSpPr>
          <p:grpSpPr bwMode="auto">
            <a:xfrm>
              <a:off x="509588" y="1997075"/>
              <a:ext cx="4572000" cy="3505200"/>
              <a:chOff x="288" y="768"/>
              <a:chExt cx="2880" cy="2208"/>
            </a:xfrm>
          </p:grpSpPr>
          <p:sp>
            <p:nvSpPr>
              <p:cNvPr id="93476" name="Line 3"/>
              <p:cNvSpPr>
                <a:spLocks noChangeShapeType="1"/>
              </p:cNvSpPr>
              <p:nvPr/>
            </p:nvSpPr>
            <p:spPr bwMode="auto">
              <a:xfrm flipH="1">
                <a:off x="288" y="768"/>
                <a:ext cx="2880" cy="2208"/>
              </a:xfrm>
              <a:prstGeom prst="line">
                <a:avLst/>
              </a:prstGeom>
              <a:noFill/>
              <a:ln w="12700">
                <a:solidFill>
                  <a:schemeClr val="tx1"/>
                </a:solidFill>
                <a:round/>
                <a:headEnd type="none" w="sm" len="sm"/>
                <a:tailEnd type="none" w="sm" len="sm"/>
              </a:ln>
            </p:spPr>
            <p:txBody>
              <a:bodyPr wrap="none" anchor="ctr"/>
              <a:lstStyle/>
              <a:p>
                <a:endParaRPr lang="en-US" dirty="0"/>
              </a:p>
            </p:txBody>
          </p:sp>
          <p:sp>
            <p:nvSpPr>
              <p:cNvPr id="93477" name="Line 4"/>
              <p:cNvSpPr>
                <a:spLocks noChangeShapeType="1"/>
              </p:cNvSpPr>
              <p:nvPr/>
            </p:nvSpPr>
            <p:spPr bwMode="auto">
              <a:xfrm>
                <a:off x="288" y="2976"/>
                <a:ext cx="2880" cy="0"/>
              </a:xfrm>
              <a:prstGeom prst="line">
                <a:avLst/>
              </a:prstGeom>
              <a:noFill/>
              <a:ln w="12700">
                <a:solidFill>
                  <a:schemeClr val="tx1"/>
                </a:solidFill>
                <a:round/>
                <a:headEnd type="none" w="sm" len="sm"/>
                <a:tailEnd type="none" w="sm" len="sm"/>
              </a:ln>
            </p:spPr>
            <p:txBody>
              <a:bodyPr wrap="none" anchor="ctr"/>
              <a:lstStyle/>
              <a:p>
                <a:endParaRPr lang="en-US" dirty="0"/>
              </a:p>
            </p:txBody>
          </p:sp>
          <p:sp>
            <p:nvSpPr>
              <p:cNvPr id="93478" name="Line 5"/>
              <p:cNvSpPr>
                <a:spLocks noChangeShapeType="1"/>
              </p:cNvSpPr>
              <p:nvPr/>
            </p:nvSpPr>
            <p:spPr bwMode="auto">
              <a:xfrm>
                <a:off x="3168" y="768"/>
                <a:ext cx="0" cy="2208"/>
              </a:xfrm>
              <a:prstGeom prst="line">
                <a:avLst/>
              </a:prstGeom>
              <a:noFill/>
              <a:ln w="12700">
                <a:solidFill>
                  <a:schemeClr val="tx1"/>
                </a:solidFill>
                <a:round/>
                <a:headEnd type="none" w="sm" len="sm"/>
                <a:tailEnd type="none" w="sm" len="sm"/>
              </a:ln>
            </p:spPr>
            <p:txBody>
              <a:bodyPr wrap="none" anchor="ctr"/>
              <a:lstStyle/>
              <a:p>
                <a:endParaRPr lang="en-US" dirty="0"/>
              </a:p>
            </p:txBody>
          </p:sp>
        </p:grpSp>
        <p:sp>
          <p:nvSpPr>
            <p:cNvPr id="93187" name="Line 6"/>
            <p:cNvSpPr>
              <a:spLocks noChangeShapeType="1"/>
            </p:cNvSpPr>
            <p:nvPr/>
          </p:nvSpPr>
          <p:spPr bwMode="auto">
            <a:xfrm>
              <a:off x="5081588" y="2073275"/>
              <a:ext cx="3505200" cy="2133600"/>
            </a:xfrm>
            <a:prstGeom prst="line">
              <a:avLst/>
            </a:prstGeom>
            <a:noFill/>
            <a:ln w="12700">
              <a:solidFill>
                <a:schemeClr val="tx1"/>
              </a:solidFill>
              <a:round/>
              <a:headEnd type="none" w="sm" len="sm"/>
              <a:tailEnd type="none" w="sm" len="sm"/>
            </a:ln>
          </p:spPr>
          <p:txBody>
            <a:bodyPr wrap="none" anchor="ctr"/>
            <a:lstStyle/>
            <a:p>
              <a:endParaRPr lang="en-US" dirty="0"/>
            </a:p>
          </p:txBody>
        </p:sp>
        <p:sp>
          <p:nvSpPr>
            <p:cNvPr id="93188" name="Line 7"/>
            <p:cNvSpPr>
              <a:spLocks noChangeShapeType="1"/>
            </p:cNvSpPr>
            <p:nvPr/>
          </p:nvSpPr>
          <p:spPr bwMode="auto">
            <a:xfrm flipV="1">
              <a:off x="5029200" y="4206875"/>
              <a:ext cx="3505200" cy="1295400"/>
            </a:xfrm>
            <a:prstGeom prst="line">
              <a:avLst/>
            </a:prstGeom>
            <a:noFill/>
            <a:ln w="12700">
              <a:solidFill>
                <a:schemeClr val="tx1"/>
              </a:solidFill>
              <a:round/>
              <a:headEnd type="none" w="sm" len="sm"/>
              <a:tailEnd type="none" w="sm" len="sm"/>
            </a:ln>
          </p:spPr>
          <p:txBody>
            <a:bodyPr wrap="none" anchor="ctr"/>
            <a:lstStyle/>
            <a:p>
              <a:endParaRPr lang="en-US" dirty="0"/>
            </a:p>
          </p:txBody>
        </p:sp>
        <p:sp>
          <p:nvSpPr>
            <p:cNvPr id="93189" name="Line 8"/>
            <p:cNvSpPr>
              <a:spLocks noChangeShapeType="1"/>
            </p:cNvSpPr>
            <p:nvPr/>
          </p:nvSpPr>
          <p:spPr bwMode="auto">
            <a:xfrm flipH="1">
              <a:off x="4395788" y="4206875"/>
              <a:ext cx="4114800" cy="0"/>
            </a:xfrm>
            <a:prstGeom prst="line">
              <a:avLst/>
            </a:prstGeom>
            <a:noFill/>
            <a:ln w="12700">
              <a:solidFill>
                <a:schemeClr val="tx1"/>
              </a:solidFill>
              <a:prstDash val="lgDash"/>
              <a:round/>
              <a:headEnd type="none" w="sm" len="sm"/>
              <a:tailEnd type="none" w="sm" len="sm"/>
            </a:ln>
          </p:spPr>
          <p:txBody>
            <a:bodyPr wrap="none" anchor="ctr"/>
            <a:lstStyle/>
            <a:p>
              <a:endParaRPr lang="en-US" dirty="0"/>
            </a:p>
          </p:txBody>
        </p:sp>
        <p:sp>
          <p:nvSpPr>
            <p:cNvPr id="93190" name="Line 9"/>
            <p:cNvSpPr>
              <a:spLocks noChangeShapeType="1"/>
            </p:cNvSpPr>
            <p:nvPr/>
          </p:nvSpPr>
          <p:spPr bwMode="auto">
            <a:xfrm flipV="1">
              <a:off x="509588" y="4206875"/>
              <a:ext cx="3886200" cy="1295400"/>
            </a:xfrm>
            <a:prstGeom prst="line">
              <a:avLst/>
            </a:prstGeom>
            <a:noFill/>
            <a:ln w="12700">
              <a:solidFill>
                <a:schemeClr val="tx1"/>
              </a:solidFill>
              <a:prstDash val="lgDash"/>
              <a:round/>
              <a:headEnd type="none" w="sm" len="sm"/>
              <a:tailEnd type="none" w="sm" len="sm"/>
            </a:ln>
          </p:spPr>
          <p:txBody>
            <a:bodyPr wrap="none" anchor="ctr"/>
            <a:lstStyle/>
            <a:p>
              <a:endParaRPr lang="en-US" dirty="0"/>
            </a:p>
          </p:txBody>
        </p:sp>
        <p:sp>
          <p:nvSpPr>
            <p:cNvPr id="93191" name="Line 10"/>
            <p:cNvSpPr>
              <a:spLocks noChangeShapeType="1"/>
            </p:cNvSpPr>
            <p:nvPr/>
          </p:nvSpPr>
          <p:spPr bwMode="auto">
            <a:xfrm flipH="1">
              <a:off x="4281488" y="2073275"/>
              <a:ext cx="685800" cy="2133600"/>
            </a:xfrm>
            <a:prstGeom prst="line">
              <a:avLst/>
            </a:prstGeom>
            <a:noFill/>
            <a:ln w="12700">
              <a:solidFill>
                <a:schemeClr val="tx1"/>
              </a:solidFill>
              <a:prstDash val="lgDash"/>
              <a:round/>
              <a:headEnd type="none" w="sm" len="sm"/>
              <a:tailEnd type="none" w="sm" len="sm"/>
            </a:ln>
          </p:spPr>
          <p:txBody>
            <a:bodyPr wrap="none" anchor="ctr"/>
            <a:lstStyle/>
            <a:p>
              <a:endParaRPr lang="en-US" dirty="0"/>
            </a:p>
          </p:txBody>
        </p:sp>
        <p:grpSp>
          <p:nvGrpSpPr>
            <p:cNvPr id="6" name="Group 27"/>
            <p:cNvGrpSpPr>
              <a:grpSpLocks/>
            </p:cNvGrpSpPr>
            <p:nvPr/>
          </p:nvGrpSpPr>
          <p:grpSpPr bwMode="auto">
            <a:xfrm>
              <a:off x="1200150" y="3925888"/>
              <a:ext cx="552450" cy="563562"/>
              <a:chOff x="723" y="1983"/>
              <a:chExt cx="348" cy="355"/>
            </a:xfrm>
          </p:grpSpPr>
          <p:sp>
            <p:nvSpPr>
              <p:cNvPr id="93446" name="Freeform 28"/>
              <p:cNvSpPr>
                <a:spLocks/>
              </p:cNvSpPr>
              <p:nvPr/>
            </p:nvSpPr>
            <p:spPr bwMode="auto">
              <a:xfrm>
                <a:off x="723" y="1983"/>
                <a:ext cx="340" cy="355"/>
              </a:xfrm>
              <a:custGeom>
                <a:avLst/>
                <a:gdLst>
                  <a:gd name="T0" fmla="*/ 0 w 340"/>
                  <a:gd name="T1" fmla="*/ 206 h 355"/>
                  <a:gd name="T2" fmla="*/ 0 w 340"/>
                  <a:gd name="T3" fmla="*/ 137 h 355"/>
                  <a:gd name="T4" fmla="*/ 29 w 340"/>
                  <a:gd name="T5" fmla="*/ 69 h 355"/>
                  <a:gd name="T6" fmla="*/ 47 w 340"/>
                  <a:gd name="T7" fmla="*/ 39 h 355"/>
                  <a:gd name="T8" fmla="*/ 76 w 340"/>
                  <a:gd name="T9" fmla="*/ 19 h 355"/>
                  <a:gd name="T10" fmla="*/ 104 w 340"/>
                  <a:gd name="T11" fmla="*/ 10 h 355"/>
                  <a:gd name="T12" fmla="*/ 141 w 340"/>
                  <a:gd name="T13" fmla="*/ 0 h 355"/>
                  <a:gd name="T14" fmla="*/ 207 w 340"/>
                  <a:gd name="T15" fmla="*/ 0 h 355"/>
                  <a:gd name="T16" fmla="*/ 273 w 340"/>
                  <a:gd name="T17" fmla="*/ 29 h 355"/>
                  <a:gd name="T18" fmla="*/ 301 w 340"/>
                  <a:gd name="T19" fmla="*/ 49 h 355"/>
                  <a:gd name="T20" fmla="*/ 320 w 340"/>
                  <a:gd name="T21" fmla="*/ 78 h 355"/>
                  <a:gd name="T22" fmla="*/ 329 w 340"/>
                  <a:gd name="T23" fmla="*/ 108 h 355"/>
                  <a:gd name="T24" fmla="*/ 339 w 340"/>
                  <a:gd name="T25" fmla="*/ 147 h 355"/>
                  <a:gd name="T26" fmla="*/ 339 w 340"/>
                  <a:gd name="T27" fmla="*/ 216 h 355"/>
                  <a:gd name="T28" fmla="*/ 311 w 340"/>
                  <a:gd name="T29" fmla="*/ 285 h 355"/>
                  <a:gd name="T30" fmla="*/ 264 w 340"/>
                  <a:gd name="T31" fmla="*/ 324 h 355"/>
                  <a:gd name="T32" fmla="*/ 198 w 340"/>
                  <a:gd name="T33" fmla="*/ 354 h 355"/>
                  <a:gd name="T34" fmla="*/ 132 w 340"/>
                  <a:gd name="T35" fmla="*/ 354 h 355"/>
                  <a:gd name="T36" fmla="*/ 76 w 340"/>
                  <a:gd name="T37" fmla="*/ 324 h 355"/>
                  <a:gd name="T38" fmla="*/ 29 w 340"/>
                  <a:gd name="T39" fmla="*/ 275 h 355"/>
                  <a:gd name="T40" fmla="*/ 0 w 340"/>
                  <a:gd name="T41" fmla="*/ 206 h 3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0"/>
                  <a:gd name="T64" fmla="*/ 0 h 355"/>
                  <a:gd name="T65" fmla="*/ 340 w 340"/>
                  <a:gd name="T66" fmla="*/ 355 h 3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0" h="355">
                    <a:moveTo>
                      <a:pt x="0" y="206"/>
                    </a:moveTo>
                    <a:lnTo>
                      <a:pt x="0" y="137"/>
                    </a:lnTo>
                    <a:lnTo>
                      <a:pt x="29" y="69"/>
                    </a:lnTo>
                    <a:lnTo>
                      <a:pt x="47" y="39"/>
                    </a:lnTo>
                    <a:lnTo>
                      <a:pt x="76" y="19"/>
                    </a:lnTo>
                    <a:lnTo>
                      <a:pt x="104" y="10"/>
                    </a:lnTo>
                    <a:lnTo>
                      <a:pt x="141" y="0"/>
                    </a:lnTo>
                    <a:lnTo>
                      <a:pt x="207" y="0"/>
                    </a:lnTo>
                    <a:lnTo>
                      <a:pt x="273" y="29"/>
                    </a:lnTo>
                    <a:lnTo>
                      <a:pt x="301" y="49"/>
                    </a:lnTo>
                    <a:lnTo>
                      <a:pt x="320" y="78"/>
                    </a:lnTo>
                    <a:lnTo>
                      <a:pt x="329" y="108"/>
                    </a:lnTo>
                    <a:lnTo>
                      <a:pt x="339" y="147"/>
                    </a:lnTo>
                    <a:lnTo>
                      <a:pt x="339" y="216"/>
                    </a:lnTo>
                    <a:lnTo>
                      <a:pt x="311" y="285"/>
                    </a:lnTo>
                    <a:lnTo>
                      <a:pt x="264" y="324"/>
                    </a:lnTo>
                    <a:lnTo>
                      <a:pt x="198" y="354"/>
                    </a:lnTo>
                    <a:lnTo>
                      <a:pt x="132" y="354"/>
                    </a:lnTo>
                    <a:lnTo>
                      <a:pt x="76" y="324"/>
                    </a:lnTo>
                    <a:lnTo>
                      <a:pt x="29" y="275"/>
                    </a:lnTo>
                    <a:lnTo>
                      <a:pt x="0" y="206"/>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447" name="Line 29"/>
              <p:cNvSpPr>
                <a:spLocks noChangeShapeType="1"/>
              </p:cNvSpPr>
              <p:nvPr/>
            </p:nvSpPr>
            <p:spPr bwMode="auto">
              <a:xfrm>
                <a:off x="864" y="1983"/>
                <a:ext cx="57" cy="354"/>
              </a:xfrm>
              <a:prstGeom prst="line">
                <a:avLst/>
              </a:prstGeom>
              <a:noFill/>
              <a:ln w="12700">
                <a:solidFill>
                  <a:srgbClr val="000000"/>
                </a:solidFill>
                <a:round/>
                <a:headEnd type="none" w="sm" len="sm"/>
                <a:tailEnd type="none" w="sm" len="sm"/>
              </a:ln>
            </p:spPr>
            <p:txBody>
              <a:bodyPr wrap="none" anchor="ctr"/>
              <a:lstStyle/>
              <a:p>
                <a:endParaRPr lang="en-US" dirty="0"/>
              </a:p>
            </p:txBody>
          </p:sp>
          <p:sp>
            <p:nvSpPr>
              <p:cNvPr id="93448" name="Line 30"/>
              <p:cNvSpPr>
                <a:spLocks noChangeShapeType="1"/>
              </p:cNvSpPr>
              <p:nvPr/>
            </p:nvSpPr>
            <p:spPr bwMode="auto">
              <a:xfrm flipV="1">
                <a:off x="723" y="2130"/>
                <a:ext cx="348" cy="69"/>
              </a:xfrm>
              <a:prstGeom prst="line">
                <a:avLst/>
              </a:prstGeom>
              <a:noFill/>
              <a:ln w="12700">
                <a:solidFill>
                  <a:srgbClr val="000000"/>
                </a:solidFill>
                <a:round/>
                <a:headEnd type="none" w="sm" len="sm"/>
                <a:tailEnd type="none" w="sm" len="sm"/>
              </a:ln>
            </p:spPr>
            <p:txBody>
              <a:bodyPr wrap="none" anchor="ctr"/>
              <a:lstStyle/>
              <a:p>
                <a:endParaRPr lang="en-US" dirty="0"/>
              </a:p>
            </p:txBody>
          </p:sp>
          <p:sp>
            <p:nvSpPr>
              <p:cNvPr id="93449" name="Freeform 31"/>
              <p:cNvSpPr>
                <a:spLocks/>
              </p:cNvSpPr>
              <p:nvPr/>
            </p:nvSpPr>
            <p:spPr bwMode="auto">
              <a:xfrm>
                <a:off x="911" y="2032"/>
                <a:ext cx="58" cy="89"/>
              </a:xfrm>
              <a:custGeom>
                <a:avLst/>
                <a:gdLst>
                  <a:gd name="T0" fmla="*/ 10 w 58"/>
                  <a:gd name="T1" fmla="*/ 88 h 89"/>
                  <a:gd name="T2" fmla="*/ 0 w 58"/>
                  <a:gd name="T3" fmla="*/ 10 h 89"/>
                  <a:gd name="T4" fmla="*/ 29 w 58"/>
                  <a:gd name="T5" fmla="*/ 0 h 89"/>
                  <a:gd name="T6" fmla="*/ 38 w 58"/>
                  <a:gd name="T7" fmla="*/ 0 h 89"/>
                  <a:gd name="T8" fmla="*/ 57 w 58"/>
                  <a:gd name="T9" fmla="*/ 0 h 89"/>
                  <a:gd name="T10" fmla="*/ 57 w 58"/>
                  <a:gd name="T11" fmla="*/ 20 h 89"/>
                  <a:gd name="T12" fmla="*/ 57 w 58"/>
                  <a:gd name="T13" fmla="*/ 39 h 89"/>
                  <a:gd name="T14" fmla="*/ 47 w 58"/>
                  <a:gd name="T15" fmla="*/ 49 h 89"/>
                  <a:gd name="T16" fmla="*/ 38 w 58"/>
                  <a:gd name="T17" fmla="*/ 49 h 89"/>
                  <a:gd name="T18" fmla="*/ 19 w 58"/>
                  <a:gd name="T19" fmla="*/ 49 h 89"/>
                  <a:gd name="T20" fmla="*/ 19 w 58"/>
                  <a:gd name="T21" fmla="*/ 79 h 89"/>
                  <a:gd name="T22" fmla="*/ 10 w 58"/>
                  <a:gd name="T23" fmla="*/ 88 h 89"/>
                  <a:gd name="T24" fmla="*/ 10 w 58"/>
                  <a:gd name="T25" fmla="*/ 39 h 89"/>
                  <a:gd name="T26" fmla="*/ 38 w 58"/>
                  <a:gd name="T27" fmla="*/ 39 h 89"/>
                  <a:gd name="T28" fmla="*/ 47 w 58"/>
                  <a:gd name="T29" fmla="*/ 39 h 89"/>
                  <a:gd name="T30" fmla="*/ 47 w 58"/>
                  <a:gd name="T31" fmla="*/ 20 h 89"/>
                  <a:gd name="T32" fmla="*/ 47 w 58"/>
                  <a:gd name="T33" fmla="*/ 10 h 89"/>
                  <a:gd name="T34" fmla="*/ 38 w 58"/>
                  <a:gd name="T35" fmla="*/ 10 h 89"/>
                  <a:gd name="T36" fmla="*/ 29 w 58"/>
                  <a:gd name="T37" fmla="*/ 10 h 89"/>
                  <a:gd name="T38" fmla="*/ 10 w 58"/>
                  <a:gd name="T39" fmla="*/ 10 h 89"/>
                  <a:gd name="T40" fmla="*/ 10 w 58"/>
                  <a:gd name="T41" fmla="*/ 39 h 89"/>
                  <a:gd name="T42" fmla="*/ 10 w 58"/>
                  <a:gd name="T43" fmla="*/ 88 h 8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8"/>
                  <a:gd name="T67" fmla="*/ 0 h 89"/>
                  <a:gd name="T68" fmla="*/ 58 w 58"/>
                  <a:gd name="T69" fmla="*/ 89 h 8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8" h="89">
                    <a:moveTo>
                      <a:pt x="10" y="88"/>
                    </a:moveTo>
                    <a:lnTo>
                      <a:pt x="0" y="10"/>
                    </a:lnTo>
                    <a:lnTo>
                      <a:pt x="29" y="0"/>
                    </a:lnTo>
                    <a:lnTo>
                      <a:pt x="38" y="0"/>
                    </a:lnTo>
                    <a:lnTo>
                      <a:pt x="57" y="0"/>
                    </a:lnTo>
                    <a:lnTo>
                      <a:pt x="57" y="20"/>
                    </a:lnTo>
                    <a:lnTo>
                      <a:pt x="57" y="39"/>
                    </a:lnTo>
                    <a:lnTo>
                      <a:pt x="47" y="49"/>
                    </a:lnTo>
                    <a:lnTo>
                      <a:pt x="38" y="49"/>
                    </a:lnTo>
                    <a:lnTo>
                      <a:pt x="19" y="49"/>
                    </a:lnTo>
                    <a:lnTo>
                      <a:pt x="19" y="79"/>
                    </a:lnTo>
                    <a:lnTo>
                      <a:pt x="10" y="88"/>
                    </a:lnTo>
                    <a:lnTo>
                      <a:pt x="10" y="39"/>
                    </a:lnTo>
                    <a:lnTo>
                      <a:pt x="38" y="39"/>
                    </a:lnTo>
                    <a:lnTo>
                      <a:pt x="47" y="39"/>
                    </a:lnTo>
                    <a:lnTo>
                      <a:pt x="47" y="20"/>
                    </a:lnTo>
                    <a:lnTo>
                      <a:pt x="47" y="10"/>
                    </a:lnTo>
                    <a:lnTo>
                      <a:pt x="38" y="10"/>
                    </a:lnTo>
                    <a:lnTo>
                      <a:pt x="29" y="10"/>
                    </a:lnTo>
                    <a:lnTo>
                      <a:pt x="10" y="10"/>
                    </a:lnTo>
                    <a:lnTo>
                      <a:pt x="10" y="39"/>
                    </a:lnTo>
                    <a:lnTo>
                      <a:pt x="10" y="88"/>
                    </a:lnTo>
                  </a:path>
                </a:pathLst>
              </a:custGeom>
              <a:solidFill>
                <a:srgbClr val="FFFFFF"/>
              </a:solidFill>
              <a:ln w="9525" cap="rnd">
                <a:noFill/>
                <a:round/>
                <a:headEnd/>
                <a:tailEnd/>
              </a:ln>
            </p:spPr>
            <p:txBody>
              <a:bodyPr/>
              <a:lstStyle/>
              <a:p>
                <a:endParaRPr lang="en-US" dirty="0"/>
              </a:p>
            </p:txBody>
          </p:sp>
          <p:sp>
            <p:nvSpPr>
              <p:cNvPr id="93450" name="Freeform 32"/>
              <p:cNvSpPr>
                <a:spLocks/>
              </p:cNvSpPr>
              <p:nvPr/>
            </p:nvSpPr>
            <p:spPr bwMode="auto">
              <a:xfrm>
                <a:off x="911" y="2032"/>
                <a:ext cx="58" cy="89"/>
              </a:xfrm>
              <a:custGeom>
                <a:avLst/>
                <a:gdLst>
                  <a:gd name="T0" fmla="*/ 10 w 58"/>
                  <a:gd name="T1" fmla="*/ 88 h 89"/>
                  <a:gd name="T2" fmla="*/ 0 w 58"/>
                  <a:gd name="T3" fmla="*/ 10 h 89"/>
                  <a:gd name="T4" fmla="*/ 29 w 58"/>
                  <a:gd name="T5" fmla="*/ 0 h 89"/>
                  <a:gd name="T6" fmla="*/ 38 w 58"/>
                  <a:gd name="T7" fmla="*/ 0 h 89"/>
                  <a:gd name="T8" fmla="*/ 57 w 58"/>
                  <a:gd name="T9" fmla="*/ 0 h 89"/>
                  <a:gd name="T10" fmla="*/ 57 w 58"/>
                  <a:gd name="T11" fmla="*/ 20 h 89"/>
                  <a:gd name="T12" fmla="*/ 57 w 58"/>
                  <a:gd name="T13" fmla="*/ 39 h 89"/>
                  <a:gd name="T14" fmla="*/ 47 w 58"/>
                  <a:gd name="T15" fmla="*/ 49 h 89"/>
                  <a:gd name="T16" fmla="*/ 38 w 58"/>
                  <a:gd name="T17" fmla="*/ 49 h 89"/>
                  <a:gd name="T18" fmla="*/ 19 w 58"/>
                  <a:gd name="T19" fmla="*/ 49 h 89"/>
                  <a:gd name="T20" fmla="*/ 19 w 58"/>
                  <a:gd name="T21" fmla="*/ 79 h 89"/>
                  <a:gd name="T22" fmla="*/ 10 w 58"/>
                  <a:gd name="T23" fmla="*/ 88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8"/>
                  <a:gd name="T37" fmla="*/ 0 h 89"/>
                  <a:gd name="T38" fmla="*/ 58 w 58"/>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8" h="89">
                    <a:moveTo>
                      <a:pt x="10" y="88"/>
                    </a:moveTo>
                    <a:lnTo>
                      <a:pt x="0" y="10"/>
                    </a:lnTo>
                    <a:lnTo>
                      <a:pt x="29" y="0"/>
                    </a:lnTo>
                    <a:lnTo>
                      <a:pt x="38" y="0"/>
                    </a:lnTo>
                    <a:lnTo>
                      <a:pt x="57" y="0"/>
                    </a:lnTo>
                    <a:lnTo>
                      <a:pt x="57" y="20"/>
                    </a:lnTo>
                    <a:lnTo>
                      <a:pt x="57" y="39"/>
                    </a:lnTo>
                    <a:lnTo>
                      <a:pt x="47" y="49"/>
                    </a:lnTo>
                    <a:lnTo>
                      <a:pt x="38" y="49"/>
                    </a:lnTo>
                    <a:lnTo>
                      <a:pt x="19" y="49"/>
                    </a:lnTo>
                    <a:lnTo>
                      <a:pt x="19" y="79"/>
                    </a:lnTo>
                    <a:lnTo>
                      <a:pt x="10" y="88"/>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451" name="Freeform 33"/>
              <p:cNvSpPr>
                <a:spLocks/>
              </p:cNvSpPr>
              <p:nvPr/>
            </p:nvSpPr>
            <p:spPr bwMode="auto">
              <a:xfrm>
                <a:off x="921" y="2042"/>
                <a:ext cx="38" cy="30"/>
              </a:xfrm>
              <a:custGeom>
                <a:avLst/>
                <a:gdLst>
                  <a:gd name="T0" fmla="*/ 0 w 38"/>
                  <a:gd name="T1" fmla="*/ 29 h 30"/>
                  <a:gd name="T2" fmla="*/ 28 w 38"/>
                  <a:gd name="T3" fmla="*/ 29 h 30"/>
                  <a:gd name="T4" fmla="*/ 37 w 38"/>
                  <a:gd name="T5" fmla="*/ 29 h 30"/>
                  <a:gd name="T6" fmla="*/ 37 w 38"/>
                  <a:gd name="T7" fmla="*/ 10 h 30"/>
                  <a:gd name="T8" fmla="*/ 37 w 38"/>
                  <a:gd name="T9" fmla="*/ 0 h 30"/>
                  <a:gd name="T10" fmla="*/ 28 w 38"/>
                  <a:gd name="T11" fmla="*/ 0 h 30"/>
                  <a:gd name="T12" fmla="*/ 19 w 38"/>
                  <a:gd name="T13" fmla="*/ 0 h 30"/>
                  <a:gd name="T14" fmla="*/ 0 w 38"/>
                  <a:gd name="T15" fmla="*/ 0 h 30"/>
                  <a:gd name="T16" fmla="*/ 0 w 38"/>
                  <a:gd name="T17" fmla="*/ 29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30"/>
                  <a:gd name="T29" fmla="*/ 38 w 38"/>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30">
                    <a:moveTo>
                      <a:pt x="0" y="29"/>
                    </a:moveTo>
                    <a:lnTo>
                      <a:pt x="28" y="29"/>
                    </a:lnTo>
                    <a:lnTo>
                      <a:pt x="37" y="29"/>
                    </a:lnTo>
                    <a:lnTo>
                      <a:pt x="37" y="10"/>
                    </a:lnTo>
                    <a:lnTo>
                      <a:pt x="37" y="0"/>
                    </a:lnTo>
                    <a:lnTo>
                      <a:pt x="28" y="0"/>
                    </a:lnTo>
                    <a:lnTo>
                      <a:pt x="19" y="0"/>
                    </a:lnTo>
                    <a:lnTo>
                      <a:pt x="0" y="0"/>
                    </a:lnTo>
                    <a:lnTo>
                      <a:pt x="0" y="29"/>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452" name="Freeform 34"/>
              <p:cNvSpPr>
                <a:spLocks/>
              </p:cNvSpPr>
              <p:nvPr/>
            </p:nvSpPr>
            <p:spPr bwMode="auto">
              <a:xfrm>
                <a:off x="940" y="2179"/>
                <a:ext cx="66" cy="90"/>
              </a:xfrm>
              <a:custGeom>
                <a:avLst/>
                <a:gdLst>
                  <a:gd name="T0" fmla="*/ 9 w 66"/>
                  <a:gd name="T1" fmla="*/ 89 h 90"/>
                  <a:gd name="T2" fmla="*/ 0 w 66"/>
                  <a:gd name="T3" fmla="*/ 10 h 90"/>
                  <a:gd name="T4" fmla="*/ 18 w 66"/>
                  <a:gd name="T5" fmla="*/ 0 h 90"/>
                  <a:gd name="T6" fmla="*/ 37 w 66"/>
                  <a:gd name="T7" fmla="*/ 0 h 90"/>
                  <a:gd name="T8" fmla="*/ 47 w 66"/>
                  <a:gd name="T9" fmla="*/ 0 h 90"/>
                  <a:gd name="T10" fmla="*/ 47 w 66"/>
                  <a:gd name="T11" fmla="*/ 10 h 90"/>
                  <a:gd name="T12" fmla="*/ 56 w 66"/>
                  <a:gd name="T13" fmla="*/ 10 h 90"/>
                  <a:gd name="T14" fmla="*/ 56 w 66"/>
                  <a:gd name="T15" fmla="*/ 20 h 90"/>
                  <a:gd name="T16" fmla="*/ 65 w 66"/>
                  <a:gd name="T17" fmla="*/ 30 h 90"/>
                  <a:gd name="T18" fmla="*/ 65 w 66"/>
                  <a:gd name="T19" fmla="*/ 40 h 90"/>
                  <a:gd name="T20" fmla="*/ 65 w 66"/>
                  <a:gd name="T21" fmla="*/ 69 h 90"/>
                  <a:gd name="T22" fmla="*/ 56 w 66"/>
                  <a:gd name="T23" fmla="*/ 69 h 90"/>
                  <a:gd name="T24" fmla="*/ 56 w 66"/>
                  <a:gd name="T25" fmla="*/ 79 h 90"/>
                  <a:gd name="T26" fmla="*/ 37 w 66"/>
                  <a:gd name="T27" fmla="*/ 79 h 90"/>
                  <a:gd name="T28" fmla="*/ 9 w 66"/>
                  <a:gd name="T29" fmla="*/ 89 h 90"/>
                  <a:gd name="T30" fmla="*/ 18 w 66"/>
                  <a:gd name="T31" fmla="*/ 79 h 90"/>
                  <a:gd name="T32" fmla="*/ 37 w 66"/>
                  <a:gd name="T33" fmla="*/ 79 h 90"/>
                  <a:gd name="T34" fmla="*/ 37 w 66"/>
                  <a:gd name="T35" fmla="*/ 69 h 90"/>
                  <a:gd name="T36" fmla="*/ 47 w 66"/>
                  <a:gd name="T37" fmla="*/ 69 h 90"/>
                  <a:gd name="T38" fmla="*/ 56 w 66"/>
                  <a:gd name="T39" fmla="*/ 59 h 90"/>
                  <a:gd name="T40" fmla="*/ 56 w 66"/>
                  <a:gd name="T41" fmla="*/ 40 h 90"/>
                  <a:gd name="T42" fmla="*/ 56 w 66"/>
                  <a:gd name="T43" fmla="*/ 30 h 90"/>
                  <a:gd name="T44" fmla="*/ 37 w 66"/>
                  <a:gd name="T45" fmla="*/ 10 h 90"/>
                  <a:gd name="T46" fmla="*/ 18 w 66"/>
                  <a:gd name="T47" fmla="*/ 10 h 90"/>
                  <a:gd name="T48" fmla="*/ 9 w 66"/>
                  <a:gd name="T49" fmla="*/ 20 h 90"/>
                  <a:gd name="T50" fmla="*/ 18 w 66"/>
                  <a:gd name="T51" fmla="*/ 79 h 90"/>
                  <a:gd name="T52" fmla="*/ 9 w 66"/>
                  <a:gd name="T53" fmla="*/ 89 h 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6"/>
                  <a:gd name="T82" fmla="*/ 0 h 90"/>
                  <a:gd name="T83" fmla="*/ 66 w 66"/>
                  <a:gd name="T84" fmla="*/ 90 h 9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6" h="90">
                    <a:moveTo>
                      <a:pt x="9" y="89"/>
                    </a:moveTo>
                    <a:lnTo>
                      <a:pt x="0" y="10"/>
                    </a:lnTo>
                    <a:lnTo>
                      <a:pt x="18" y="0"/>
                    </a:lnTo>
                    <a:lnTo>
                      <a:pt x="37" y="0"/>
                    </a:lnTo>
                    <a:lnTo>
                      <a:pt x="47" y="0"/>
                    </a:lnTo>
                    <a:lnTo>
                      <a:pt x="47" y="10"/>
                    </a:lnTo>
                    <a:lnTo>
                      <a:pt x="56" y="10"/>
                    </a:lnTo>
                    <a:lnTo>
                      <a:pt x="56" y="20"/>
                    </a:lnTo>
                    <a:lnTo>
                      <a:pt x="65" y="30"/>
                    </a:lnTo>
                    <a:lnTo>
                      <a:pt x="65" y="40"/>
                    </a:lnTo>
                    <a:lnTo>
                      <a:pt x="65" y="69"/>
                    </a:lnTo>
                    <a:lnTo>
                      <a:pt x="56" y="69"/>
                    </a:lnTo>
                    <a:lnTo>
                      <a:pt x="56" y="79"/>
                    </a:lnTo>
                    <a:lnTo>
                      <a:pt x="37" y="79"/>
                    </a:lnTo>
                    <a:lnTo>
                      <a:pt x="9" y="89"/>
                    </a:lnTo>
                    <a:lnTo>
                      <a:pt x="18" y="79"/>
                    </a:lnTo>
                    <a:lnTo>
                      <a:pt x="37" y="79"/>
                    </a:lnTo>
                    <a:lnTo>
                      <a:pt x="37" y="69"/>
                    </a:lnTo>
                    <a:lnTo>
                      <a:pt x="47" y="69"/>
                    </a:lnTo>
                    <a:lnTo>
                      <a:pt x="56" y="59"/>
                    </a:lnTo>
                    <a:lnTo>
                      <a:pt x="56" y="40"/>
                    </a:lnTo>
                    <a:lnTo>
                      <a:pt x="56" y="30"/>
                    </a:lnTo>
                    <a:lnTo>
                      <a:pt x="37" y="10"/>
                    </a:lnTo>
                    <a:lnTo>
                      <a:pt x="18" y="10"/>
                    </a:lnTo>
                    <a:lnTo>
                      <a:pt x="9" y="20"/>
                    </a:lnTo>
                    <a:lnTo>
                      <a:pt x="18" y="79"/>
                    </a:lnTo>
                    <a:lnTo>
                      <a:pt x="9" y="89"/>
                    </a:lnTo>
                  </a:path>
                </a:pathLst>
              </a:custGeom>
              <a:solidFill>
                <a:srgbClr val="FFFFFF"/>
              </a:solidFill>
              <a:ln w="9525" cap="rnd">
                <a:noFill/>
                <a:round/>
                <a:headEnd/>
                <a:tailEnd/>
              </a:ln>
            </p:spPr>
            <p:txBody>
              <a:bodyPr/>
              <a:lstStyle/>
              <a:p>
                <a:endParaRPr lang="en-US" dirty="0"/>
              </a:p>
            </p:txBody>
          </p:sp>
          <p:sp>
            <p:nvSpPr>
              <p:cNvPr id="93453" name="Freeform 35"/>
              <p:cNvSpPr>
                <a:spLocks/>
              </p:cNvSpPr>
              <p:nvPr/>
            </p:nvSpPr>
            <p:spPr bwMode="auto">
              <a:xfrm>
                <a:off x="940" y="2179"/>
                <a:ext cx="66" cy="90"/>
              </a:xfrm>
              <a:custGeom>
                <a:avLst/>
                <a:gdLst>
                  <a:gd name="T0" fmla="*/ 9 w 66"/>
                  <a:gd name="T1" fmla="*/ 89 h 90"/>
                  <a:gd name="T2" fmla="*/ 0 w 66"/>
                  <a:gd name="T3" fmla="*/ 10 h 90"/>
                  <a:gd name="T4" fmla="*/ 18 w 66"/>
                  <a:gd name="T5" fmla="*/ 0 h 90"/>
                  <a:gd name="T6" fmla="*/ 37 w 66"/>
                  <a:gd name="T7" fmla="*/ 0 h 90"/>
                  <a:gd name="T8" fmla="*/ 47 w 66"/>
                  <a:gd name="T9" fmla="*/ 0 h 90"/>
                  <a:gd name="T10" fmla="*/ 47 w 66"/>
                  <a:gd name="T11" fmla="*/ 10 h 90"/>
                  <a:gd name="T12" fmla="*/ 56 w 66"/>
                  <a:gd name="T13" fmla="*/ 10 h 90"/>
                  <a:gd name="T14" fmla="*/ 56 w 66"/>
                  <a:gd name="T15" fmla="*/ 20 h 90"/>
                  <a:gd name="T16" fmla="*/ 65 w 66"/>
                  <a:gd name="T17" fmla="*/ 30 h 90"/>
                  <a:gd name="T18" fmla="*/ 65 w 66"/>
                  <a:gd name="T19" fmla="*/ 40 h 90"/>
                  <a:gd name="T20" fmla="*/ 65 w 66"/>
                  <a:gd name="T21" fmla="*/ 69 h 90"/>
                  <a:gd name="T22" fmla="*/ 56 w 66"/>
                  <a:gd name="T23" fmla="*/ 69 h 90"/>
                  <a:gd name="T24" fmla="*/ 56 w 66"/>
                  <a:gd name="T25" fmla="*/ 79 h 90"/>
                  <a:gd name="T26" fmla="*/ 37 w 66"/>
                  <a:gd name="T27" fmla="*/ 79 h 90"/>
                  <a:gd name="T28" fmla="*/ 9 w 66"/>
                  <a:gd name="T29" fmla="*/ 89 h 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6"/>
                  <a:gd name="T46" fmla="*/ 0 h 90"/>
                  <a:gd name="T47" fmla="*/ 66 w 66"/>
                  <a:gd name="T48" fmla="*/ 90 h 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6" h="90">
                    <a:moveTo>
                      <a:pt x="9" y="89"/>
                    </a:moveTo>
                    <a:lnTo>
                      <a:pt x="0" y="10"/>
                    </a:lnTo>
                    <a:lnTo>
                      <a:pt x="18" y="0"/>
                    </a:lnTo>
                    <a:lnTo>
                      <a:pt x="37" y="0"/>
                    </a:lnTo>
                    <a:lnTo>
                      <a:pt x="47" y="0"/>
                    </a:lnTo>
                    <a:lnTo>
                      <a:pt x="47" y="10"/>
                    </a:lnTo>
                    <a:lnTo>
                      <a:pt x="56" y="10"/>
                    </a:lnTo>
                    <a:lnTo>
                      <a:pt x="56" y="20"/>
                    </a:lnTo>
                    <a:lnTo>
                      <a:pt x="65" y="30"/>
                    </a:lnTo>
                    <a:lnTo>
                      <a:pt x="65" y="40"/>
                    </a:lnTo>
                    <a:lnTo>
                      <a:pt x="65" y="69"/>
                    </a:lnTo>
                    <a:lnTo>
                      <a:pt x="56" y="69"/>
                    </a:lnTo>
                    <a:lnTo>
                      <a:pt x="56" y="79"/>
                    </a:lnTo>
                    <a:lnTo>
                      <a:pt x="37" y="79"/>
                    </a:lnTo>
                    <a:lnTo>
                      <a:pt x="9" y="89"/>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454" name="Freeform 36"/>
              <p:cNvSpPr>
                <a:spLocks/>
              </p:cNvSpPr>
              <p:nvPr/>
            </p:nvSpPr>
            <p:spPr bwMode="auto">
              <a:xfrm>
                <a:off x="949" y="2189"/>
                <a:ext cx="48" cy="70"/>
              </a:xfrm>
              <a:custGeom>
                <a:avLst/>
                <a:gdLst>
                  <a:gd name="T0" fmla="*/ 9 w 48"/>
                  <a:gd name="T1" fmla="*/ 69 h 70"/>
                  <a:gd name="T2" fmla="*/ 28 w 48"/>
                  <a:gd name="T3" fmla="*/ 69 h 70"/>
                  <a:gd name="T4" fmla="*/ 28 w 48"/>
                  <a:gd name="T5" fmla="*/ 59 h 70"/>
                  <a:gd name="T6" fmla="*/ 38 w 48"/>
                  <a:gd name="T7" fmla="*/ 59 h 70"/>
                  <a:gd name="T8" fmla="*/ 47 w 48"/>
                  <a:gd name="T9" fmla="*/ 49 h 70"/>
                  <a:gd name="T10" fmla="*/ 47 w 48"/>
                  <a:gd name="T11" fmla="*/ 30 h 70"/>
                  <a:gd name="T12" fmla="*/ 47 w 48"/>
                  <a:gd name="T13" fmla="*/ 20 h 70"/>
                  <a:gd name="T14" fmla="*/ 28 w 48"/>
                  <a:gd name="T15" fmla="*/ 0 h 70"/>
                  <a:gd name="T16" fmla="*/ 9 w 48"/>
                  <a:gd name="T17" fmla="*/ 0 h 70"/>
                  <a:gd name="T18" fmla="*/ 0 w 48"/>
                  <a:gd name="T19" fmla="*/ 10 h 70"/>
                  <a:gd name="T20" fmla="*/ 9 w 48"/>
                  <a:gd name="T21" fmla="*/ 69 h 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70"/>
                  <a:gd name="T35" fmla="*/ 48 w 48"/>
                  <a:gd name="T36" fmla="*/ 70 h 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70">
                    <a:moveTo>
                      <a:pt x="9" y="69"/>
                    </a:moveTo>
                    <a:lnTo>
                      <a:pt x="28" y="69"/>
                    </a:lnTo>
                    <a:lnTo>
                      <a:pt x="28" y="59"/>
                    </a:lnTo>
                    <a:lnTo>
                      <a:pt x="38" y="59"/>
                    </a:lnTo>
                    <a:lnTo>
                      <a:pt x="47" y="49"/>
                    </a:lnTo>
                    <a:lnTo>
                      <a:pt x="47" y="30"/>
                    </a:lnTo>
                    <a:lnTo>
                      <a:pt x="47" y="20"/>
                    </a:lnTo>
                    <a:lnTo>
                      <a:pt x="28" y="0"/>
                    </a:lnTo>
                    <a:lnTo>
                      <a:pt x="9" y="0"/>
                    </a:lnTo>
                    <a:lnTo>
                      <a:pt x="0" y="10"/>
                    </a:lnTo>
                    <a:lnTo>
                      <a:pt x="9" y="69"/>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455" name="Freeform 37"/>
              <p:cNvSpPr>
                <a:spLocks/>
              </p:cNvSpPr>
              <p:nvPr/>
            </p:nvSpPr>
            <p:spPr bwMode="auto">
              <a:xfrm>
                <a:off x="780" y="2061"/>
                <a:ext cx="67" cy="80"/>
              </a:xfrm>
              <a:custGeom>
                <a:avLst/>
                <a:gdLst>
                  <a:gd name="T0" fmla="*/ 0 w 67"/>
                  <a:gd name="T1" fmla="*/ 79 h 80"/>
                  <a:gd name="T2" fmla="*/ 9 w 67"/>
                  <a:gd name="T3" fmla="*/ 0 h 80"/>
                  <a:gd name="T4" fmla="*/ 28 w 67"/>
                  <a:gd name="T5" fmla="*/ 0 h 80"/>
                  <a:gd name="T6" fmla="*/ 66 w 67"/>
                  <a:gd name="T7" fmla="*/ 69 h 80"/>
                  <a:gd name="T8" fmla="*/ 56 w 67"/>
                  <a:gd name="T9" fmla="*/ 69 h 80"/>
                  <a:gd name="T10" fmla="*/ 47 w 67"/>
                  <a:gd name="T11" fmla="*/ 50 h 80"/>
                  <a:gd name="T12" fmla="*/ 9 w 67"/>
                  <a:gd name="T13" fmla="*/ 59 h 80"/>
                  <a:gd name="T14" fmla="*/ 9 w 67"/>
                  <a:gd name="T15" fmla="*/ 79 h 80"/>
                  <a:gd name="T16" fmla="*/ 0 w 67"/>
                  <a:gd name="T17" fmla="*/ 79 h 80"/>
                  <a:gd name="T18" fmla="*/ 19 w 67"/>
                  <a:gd name="T19" fmla="*/ 50 h 80"/>
                  <a:gd name="T20" fmla="*/ 37 w 67"/>
                  <a:gd name="T21" fmla="*/ 40 h 80"/>
                  <a:gd name="T22" fmla="*/ 28 w 67"/>
                  <a:gd name="T23" fmla="*/ 20 h 80"/>
                  <a:gd name="T24" fmla="*/ 28 w 67"/>
                  <a:gd name="T25" fmla="*/ 10 h 80"/>
                  <a:gd name="T26" fmla="*/ 19 w 67"/>
                  <a:gd name="T27" fmla="*/ 0 h 80"/>
                  <a:gd name="T28" fmla="*/ 19 w 67"/>
                  <a:gd name="T29" fmla="*/ 20 h 80"/>
                  <a:gd name="T30" fmla="*/ 19 w 67"/>
                  <a:gd name="T31" fmla="*/ 50 h 80"/>
                  <a:gd name="T32" fmla="*/ 0 w 67"/>
                  <a:gd name="T33" fmla="*/ 79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80"/>
                  <a:gd name="T53" fmla="*/ 67 w 67"/>
                  <a:gd name="T54" fmla="*/ 80 h 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80">
                    <a:moveTo>
                      <a:pt x="0" y="79"/>
                    </a:moveTo>
                    <a:lnTo>
                      <a:pt x="9" y="0"/>
                    </a:lnTo>
                    <a:lnTo>
                      <a:pt x="28" y="0"/>
                    </a:lnTo>
                    <a:lnTo>
                      <a:pt x="66" y="69"/>
                    </a:lnTo>
                    <a:lnTo>
                      <a:pt x="56" y="69"/>
                    </a:lnTo>
                    <a:lnTo>
                      <a:pt x="47" y="50"/>
                    </a:lnTo>
                    <a:lnTo>
                      <a:pt x="9" y="59"/>
                    </a:lnTo>
                    <a:lnTo>
                      <a:pt x="9" y="79"/>
                    </a:lnTo>
                    <a:lnTo>
                      <a:pt x="0" y="79"/>
                    </a:lnTo>
                    <a:lnTo>
                      <a:pt x="19" y="50"/>
                    </a:lnTo>
                    <a:lnTo>
                      <a:pt x="37" y="40"/>
                    </a:lnTo>
                    <a:lnTo>
                      <a:pt x="28" y="20"/>
                    </a:lnTo>
                    <a:lnTo>
                      <a:pt x="28" y="10"/>
                    </a:lnTo>
                    <a:lnTo>
                      <a:pt x="19" y="0"/>
                    </a:lnTo>
                    <a:lnTo>
                      <a:pt x="19" y="20"/>
                    </a:lnTo>
                    <a:lnTo>
                      <a:pt x="19" y="50"/>
                    </a:lnTo>
                    <a:lnTo>
                      <a:pt x="0" y="79"/>
                    </a:lnTo>
                  </a:path>
                </a:pathLst>
              </a:custGeom>
              <a:solidFill>
                <a:srgbClr val="FFFFFF"/>
              </a:solidFill>
              <a:ln w="9525" cap="rnd">
                <a:noFill/>
                <a:round/>
                <a:headEnd/>
                <a:tailEnd/>
              </a:ln>
            </p:spPr>
            <p:txBody>
              <a:bodyPr/>
              <a:lstStyle/>
              <a:p>
                <a:endParaRPr lang="en-US" dirty="0"/>
              </a:p>
            </p:txBody>
          </p:sp>
          <p:sp>
            <p:nvSpPr>
              <p:cNvPr id="93456" name="Freeform 38"/>
              <p:cNvSpPr>
                <a:spLocks/>
              </p:cNvSpPr>
              <p:nvPr/>
            </p:nvSpPr>
            <p:spPr bwMode="auto">
              <a:xfrm>
                <a:off x="780" y="2061"/>
                <a:ext cx="67" cy="80"/>
              </a:xfrm>
              <a:custGeom>
                <a:avLst/>
                <a:gdLst>
                  <a:gd name="T0" fmla="*/ 0 w 67"/>
                  <a:gd name="T1" fmla="*/ 79 h 80"/>
                  <a:gd name="T2" fmla="*/ 9 w 67"/>
                  <a:gd name="T3" fmla="*/ 0 h 80"/>
                  <a:gd name="T4" fmla="*/ 28 w 67"/>
                  <a:gd name="T5" fmla="*/ 0 h 80"/>
                  <a:gd name="T6" fmla="*/ 66 w 67"/>
                  <a:gd name="T7" fmla="*/ 69 h 80"/>
                  <a:gd name="T8" fmla="*/ 56 w 67"/>
                  <a:gd name="T9" fmla="*/ 69 h 80"/>
                  <a:gd name="T10" fmla="*/ 47 w 67"/>
                  <a:gd name="T11" fmla="*/ 50 h 80"/>
                  <a:gd name="T12" fmla="*/ 9 w 67"/>
                  <a:gd name="T13" fmla="*/ 59 h 80"/>
                  <a:gd name="T14" fmla="*/ 9 w 67"/>
                  <a:gd name="T15" fmla="*/ 79 h 80"/>
                  <a:gd name="T16" fmla="*/ 0 w 67"/>
                  <a:gd name="T17" fmla="*/ 79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
                  <a:gd name="T28" fmla="*/ 0 h 80"/>
                  <a:gd name="T29" fmla="*/ 67 w 67"/>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 h="80">
                    <a:moveTo>
                      <a:pt x="0" y="79"/>
                    </a:moveTo>
                    <a:lnTo>
                      <a:pt x="9" y="0"/>
                    </a:lnTo>
                    <a:lnTo>
                      <a:pt x="28" y="0"/>
                    </a:lnTo>
                    <a:lnTo>
                      <a:pt x="66" y="69"/>
                    </a:lnTo>
                    <a:lnTo>
                      <a:pt x="56" y="69"/>
                    </a:lnTo>
                    <a:lnTo>
                      <a:pt x="47" y="50"/>
                    </a:lnTo>
                    <a:lnTo>
                      <a:pt x="9" y="59"/>
                    </a:lnTo>
                    <a:lnTo>
                      <a:pt x="9" y="79"/>
                    </a:lnTo>
                    <a:lnTo>
                      <a:pt x="0" y="79"/>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457" name="Freeform 39"/>
              <p:cNvSpPr>
                <a:spLocks/>
              </p:cNvSpPr>
              <p:nvPr/>
            </p:nvSpPr>
            <p:spPr bwMode="auto">
              <a:xfrm>
                <a:off x="799" y="2061"/>
                <a:ext cx="19" cy="51"/>
              </a:xfrm>
              <a:custGeom>
                <a:avLst/>
                <a:gdLst>
                  <a:gd name="T0" fmla="*/ 0 w 19"/>
                  <a:gd name="T1" fmla="*/ 50 h 51"/>
                  <a:gd name="T2" fmla="*/ 18 w 19"/>
                  <a:gd name="T3" fmla="*/ 40 h 51"/>
                  <a:gd name="T4" fmla="*/ 9 w 19"/>
                  <a:gd name="T5" fmla="*/ 20 h 51"/>
                  <a:gd name="T6" fmla="*/ 9 w 19"/>
                  <a:gd name="T7" fmla="*/ 10 h 51"/>
                  <a:gd name="T8" fmla="*/ 0 w 19"/>
                  <a:gd name="T9" fmla="*/ 0 h 51"/>
                  <a:gd name="T10" fmla="*/ 0 w 19"/>
                  <a:gd name="T11" fmla="*/ 20 h 51"/>
                  <a:gd name="T12" fmla="*/ 0 w 19"/>
                  <a:gd name="T13" fmla="*/ 50 h 51"/>
                  <a:gd name="T14" fmla="*/ 0 60000 65536"/>
                  <a:gd name="T15" fmla="*/ 0 60000 65536"/>
                  <a:gd name="T16" fmla="*/ 0 60000 65536"/>
                  <a:gd name="T17" fmla="*/ 0 60000 65536"/>
                  <a:gd name="T18" fmla="*/ 0 60000 65536"/>
                  <a:gd name="T19" fmla="*/ 0 60000 65536"/>
                  <a:gd name="T20" fmla="*/ 0 60000 65536"/>
                  <a:gd name="T21" fmla="*/ 0 w 19"/>
                  <a:gd name="T22" fmla="*/ 0 h 51"/>
                  <a:gd name="T23" fmla="*/ 19 w 19"/>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51">
                    <a:moveTo>
                      <a:pt x="0" y="50"/>
                    </a:moveTo>
                    <a:lnTo>
                      <a:pt x="18" y="40"/>
                    </a:lnTo>
                    <a:lnTo>
                      <a:pt x="9" y="20"/>
                    </a:lnTo>
                    <a:lnTo>
                      <a:pt x="9" y="10"/>
                    </a:lnTo>
                    <a:lnTo>
                      <a:pt x="0" y="0"/>
                    </a:lnTo>
                    <a:lnTo>
                      <a:pt x="0" y="20"/>
                    </a:lnTo>
                    <a:lnTo>
                      <a:pt x="0" y="50"/>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458" name="Freeform 40"/>
              <p:cNvSpPr>
                <a:spLocks/>
              </p:cNvSpPr>
              <p:nvPr/>
            </p:nvSpPr>
            <p:spPr bwMode="auto">
              <a:xfrm>
                <a:off x="799" y="2209"/>
                <a:ext cx="66" cy="80"/>
              </a:xfrm>
              <a:custGeom>
                <a:avLst/>
                <a:gdLst>
                  <a:gd name="T0" fmla="*/ 0 w 66"/>
                  <a:gd name="T1" fmla="*/ 59 h 80"/>
                  <a:gd name="T2" fmla="*/ 9 w 66"/>
                  <a:gd name="T3" fmla="*/ 59 h 80"/>
                  <a:gd name="T4" fmla="*/ 18 w 66"/>
                  <a:gd name="T5" fmla="*/ 69 h 80"/>
                  <a:gd name="T6" fmla="*/ 37 w 66"/>
                  <a:gd name="T7" fmla="*/ 69 h 80"/>
                  <a:gd name="T8" fmla="*/ 56 w 66"/>
                  <a:gd name="T9" fmla="*/ 69 h 80"/>
                  <a:gd name="T10" fmla="*/ 56 w 66"/>
                  <a:gd name="T11" fmla="*/ 59 h 80"/>
                  <a:gd name="T12" fmla="*/ 56 w 66"/>
                  <a:gd name="T13" fmla="*/ 49 h 80"/>
                  <a:gd name="T14" fmla="*/ 47 w 66"/>
                  <a:gd name="T15" fmla="*/ 49 h 80"/>
                  <a:gd name="T16" fmla="*/ 37 w 66"/>
                  <a:gd name="T17" fmla="*/ 49 h 80"/>
                  <a:gd name="T18" fmla="*/ 28 w 66"/>
                  <a:gd name="T19" fmla="*/ 39 h 80"/>
                  <a:gd name="T20" fmla="*/ 18 w 66"/>
                  <a:gd name="T21" fmla="*/ 39 h 80"/>
                  <a:gd name="T22" fmla="*/ 9 w 66"/>
                  <a:gd name="T23" fmla="*/ 39 h 80"/>
                  <a:gd name="T24" fmla="*/ 0 w 66"/>
                  <a:gd name="T25" fmla="*/ 29 h 80"/>
                  <a:gd name="T26" fmla="*/ 0 w 66"/>
                  <a:gd name="T27" fmla="*/ 10 h 80"/>
                  <a:gd name="T28" fmla="*/ 9 w 66"/>
                  <a:gd name="T29" fmla="*/ 10 h 80"/>
                  <a:gd name="T30" fmla="*/ 9 w 66"/>
                  <a:gd name="T31" fmla="*/ 0 h 80"/>
                  <a:gd name="T32" fmla="*/ 28 w 66"/>
                  <a:gd name="T33" fmla="*/ 0 h 80"/>
                  <a:gd name="T34" fmla="*/ 47 w 66"/>
                  <a:gd name="T35" fmla="*/ 0 h 80"/>
                  <a:gd name="T36" fmla="*/ 47 w 66"/>
                  <a:gd name="T37" fmla="*/ 10 h 80"/>
                  <a:gd name="T38" fmla="*/ 56 w 66"/>
                  <a:gd name="T39" fmla="*/ 10 h 80"/>
                  <a:gd name="T40" fmla="*/ 56 w 66"/>
                  <a:gd name="T41" fmla="*/ 20 h 80"/>
                  <a:gd name="T42" fmla="*/ 47 w 66"/>
                  <a:gd name="T43" fmla="*/ 20 h 80"/>
                  <a:gd name="T44" fmla="*/ 47 w 66"/>
                  <a:gd name="T45" fmla="*/ 20 h 80"/>
                  <a:gd name="T46" fmla="*/ 37 w 66"/>
                  <a:gd name="T47" fmla="*/ 10 h 80"/>
                  <a:gd name="T48" fmla="*/ 28 w 66"/>
                  <a:gd name="T49" fmla="*/ 10 h 80"/>
                  <a:gd name="T50" fmla="*/ 9 w 66"/>
                  <a:gd name="T51" fmla="*/ 10 h 80"/>
                  <a:gd name="T52" fmla="*/ 9 w 66"/>
                  <a:gd name="T53" fmla="*/ 20 h 80"/>
                  <a:gd name="T54" fmla="*/ 9 w 66"/>
                  <a:gd name="T55" fmla="*/ 29 h 80"/>
                  <a:gd name="T56" fmla="*/ 18 w 66"/>
                  <a:gd name="T57" fmla="*/ 29 h 80"/>
                  <a:gd name="T58" fmla="*/ 18 w 66"/>
                  <a:gd name="T59" fmla="*/ 29 h 80"/>
                  <a:gd name="T60" fmla="*/ 37 w 66"/>
                  <a:gd name="T61" fmla="*/ 29 h 80"/>
                  <a:gd name="T62" fmla="*/ 47 w 66"/>
                  <a:gd name="T63" fmla="*/ 39 h 80"/>
                  <a:gd name="T64" fmla="*/ 56 w 66"/>
                  <a:gd name="T65" fmla="*/ 39 h 80"/>
                  <a:gd name="T66" fmla="*/ 65 w 66"/>
                  <a:gd name="T67" fmla="*/ 49 h 80"/>
                  <a:gd name="T68" fmla="*/ 65 w 66"/>
                  <a:gd name="T69" fmla="*/ 69 h 80"/>
                  <a:gd name="T70" fmla="*/ 56 w 66"/>
                  <a:gd name="T71" fmla="*/ 79 h 80"/>
                  <a:gd name="T72" fmla="*/ 37 w 66"/>
                  <a:gd name="T73" fmla="*/ 79 h 80"/>
                  <a:gd name="T74" fmla="*/ 9 w 66"/>
                  <a:gd name="T75" fmla="*/ 79 h 80"/>
                  <a:gd name="T76" fmla="*/ 9 w 66"/>
                  <a:gd name="T77" fmla="*/ 69 h 80"/>
                  <a:gd name="T78" fmla="*/ 0 w 66"/>
                  <a:gd name="T79" fmla="*/ 59 h 80"/>
                  <a:gd name="T80" fmla="*/ 0 w 66"/>
                  <a:gd name="T81" fmla="*/ 59 h 80"/>
                  <a:gd name="T82" fmla="*/ 0 w 66"/>
                  <a:gd name="T83" fmla="*/ 59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6"/>
                  <a:gd name="T127" fmla="*/ 0 h 80"/>
                  <a:gd name="T128" fmla="*/ 66 w 66"/>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6" h="80">
                    <a:moveTo>
                      <a:pt x="0" y="59"/>
                    </a:moveTo>
                    <a:lnTo>
                      <a:pt x="9" y="59"/>
                    </a:lnTo>
                    <a:lnTo>
                      <a:pt x="18" y="69"/>
                    </a:lnTo>
                    <a:lnTo>
                      <a:pt x="37" y="69"/>
                    </a:lnTo>
                    <a:lnTo>
                      <a:pt x="56" y="69"/>
                    </a:lnTo>
                    <a:lnTo>
                      <a:pt x="56" y="59"/>
                    </a:lnTo>
                    <a:lnTo>
                      <a:pt x="56" y="49"/>
                    </a:lnTo>
                    <a:lnTo>
                      <a:pt x="47" y="49"/>
                    </a:lnTo>
                    <a:lnTo>
                      <a:pt x="37" y="49"/>
                    </a:lnTo>
                    <a:lnTo>
                      <a:pt x="28" y="39"/>
                    </a:lnTo>
                    <a:lnTo>
                      <a:pt x="18" y="39"/>
                    </a:lnTo>
                    <a:lnTo>
                      <a:pt x="9" y="39"/>
                    </a:lnTo>
                    <a:lnTo>
                      <a:pt x="0" y="29"/>
                    </a:lnTo>
                    <a:lnTo>
                      <a:pt x="0" y="10"/>
                    </a:lnTo>
                    <a:lnTo>
                      <a:pt x="9" y="10"/>
                    </a:lnTo>
                    <a:lnTo>
                      <a:pt x="9" y="0"/>
                    </a:lnTo>
                    <a:lnTo>
                      <a:pt x="28" y="0"/>
                    </a:lnTo>
                    <a:lnTo>
                      <a:pt x="47" y="0"/>
                    </a:lnTo>
                    <a:lnTo>
                      <a:pt x="47" y="10"/>
                    </a:lnTo>
                    <a:lnTo>
                      <a:pt x="56" y="10"/>
                    </a:lnTo>
                    <a:lnTo>
                      <a:pt x="56" y="20"/>
                    </a:lnTo>
                    <a:lnTo>
                      <a:pt x="47" y="20"/>
                    </a:lnTo>
                    <a:lnTo>
                      <a:pt x="37" y="10"/>
                    </a:lnTo>
                    <a:lnTo>
                      <a:pt x="28" y="10"/>
                    </a:lnTo>
                    <a:lnTo>
                      <a:pt x="9" y="10"/>
                    </a:lnTo>
                    <a:lnTo>
                      <a:pt x="9" y="20"/>
                    </a:lnTo>
                    <a:lnTo>
                      <a:pt x="9" y="29"/>
                    </a:lnTo>
                    <a:lnTo>
                      <a:pt x="18" y="29"/>
                    </a:lnTo>
                    <a:lnTo>
                      <a:pt x="37" y="29"/>
                    </a:lnTo>
                    <a:lnTo>
                      <a:pt x="47" y="39"/>
                    </a:lnTo>
                    <a:lnTo>
                      <a:pt x="56" y="39"/>
                    </a:lnTo>
                    <a:lnTo>
                      <a:pt x="65" y="49"/>
                    </a:lnTo>
                    <a:lnTo>
                      <a:pt x="65" y="69"/>
                    </a:lnTo>
                    <a:lnTo>
                      <a:pt x="56" y="79"/>
                    </a:lnTo>
                    <a:lnTo>
                      <a:pt x="37" y="79"/>
                    </a:lnTo>
                    <a:lnTo>
                      <a:pt x="9" y="79"/>
                    </a:lnTo>
                    <a:lnTo>
                      <a:pt x="9" y="69"/>
                    </a:lnTo>
                    <a:lnTo>
                      <a:pt x="0" y="59"/>
                    </a:lnTo>
                  </a:path>
                </a:pathLst>
              </a:custGeom>
              <a:solidFill>
                <a:srgbClr val="FFFFFF"/>
              </a:solidFill>
              <a:ln w="9525" cap="rnd">
                <a:noFill/>
                <a:round/>
                <a:headEnd/>
                <a:tailEnd/>
              </a:ln>
            </p:spPr>
            <p:txBody>
              <a:bodyPr/>
              <a:lstStyle/>
              <a:p>
                <a:endParaRPr lang="en-US" dirty="0"/>
              </a:p>
            </p:txBody>
          </p:sp>
          <p:sp>
            <p:nvSpPr>
              <p:cNvPr id="93459" name="Freeform 41"/>
              <p:cNvSpPr>
                <a:spLocks/>
              </p:cNvSpPr>
              <p:nvPr/>
            </p:nvSpPr>
            <p:spPr bwMode="auto">
              <a:xfrm>
                <a:off x="799" y="2209"/>
                <a:ext cx="66" cy="80"/>
              </a:xfrm>
              <a:custGeom>
                <a:avLst/>
                <a:gdLst>
                  <a:gd name="T0" fmla="*/ 0 w 66"/>
                  <a:gd name="T1" fmla="*/ 59 h 80"/>
                  <a:gd name="T2" fmla="*/ 9 w 66"/>
                  <a:gd name="T3" fmla="*/ 59 h 80"/>
                  <a:gd name="T4" fmla="*/ 18 w 66"/>
                  <a:gd name="T5" fmla="*/ 69 h 80"/>
                  <a:gd name="T6" fmla="*/ 37 w 66"/>
                  <a:gd name="T7" fmla="*/ 69 h 80"/>
                  <a:gd name="T8" fmla="*/ 56 w 66"/>
                  <a:gd name="T9" fmla="*/ 69 h 80"/>
                  <a:gd name="T10" fmla="*/ 56 w 66"/>
                  <a:gd name="T11" fmla="*/ 59 h 80"/>
                  <a:gd name="T12" fmla="*/ 56 w 66"/>
                  <a:gd name="T13" fmla="*/ 49 h 80"/>
                  <a:gd name="T14" fmla="*/ 47 w 66"/>
                  <a:gd name="T15" fmla="*/ 49 h 80"/>
                  <a:gd name="T16" fmla="*/ 37 w 66"/>
                  <a:gd name="T17" fmla="*/ 49 h 80"/>
                  <a:gd name="T18" fmla="*/ 28 w 66"/>
                  <a:gd name="T19" fmla="*/ 39 h 80"/>
                  <a:gd name="T20" fmla="*/ 18 w 66"/>
                  <a:gd name="T21" fmla="*/ 39 h 80"/>
                  <a:gd name="T22" fmla="*/ 9 w 66"/>
                  <a:gd name="T23" fmla="*/ 39 h 80"/>
                  <a:gd name="T24" fmla="*/ 0 w 66"/>
                  <a:gd name="T25" fmla="*/ 29 h 80"/>
                  <a:gd name="T26" fmla="*/ 0 w 66"/>
                  <a:gd name="T27" fmla="*/ 10 h 80"/>
                  <a:gd name="T28" fmla="*/ 9 w 66"/>
                  <a:gd name="T29" fmla="*/ 10 h 80"/>
                  <a:gd name="T30" fmla="*/ 9 w 66"/>
                  <a:gd name="T31" fmla="*/ 0 h 80"/>
                  <a:gd name="T32" fmla="*/ 28 w 66"/>
                  <a:gd name="T33" fmla="*/ 0 h 80"/>
                  <a:gd name="T34" fmla="*/ 47 w 66"/>
                  <a:gd name="T35" fmla="*/ 0 h 80"/>
                  <a:gd name="T36" fmla="*/ 47 w 66"/>
                  <a:gd name="T37" fmla="*/ 10 h 80"/>
                  <a:gd name="T38" fmla="*/ 56 w 66"/>
                  <a:gd name="T39" fmla="*/ 10 h 80"/>
                  <a:gd name="T40" fmla="*/ 56 w 66"/>
                  <a:gd name="T41" fmla="*/ 20 h 80"/>
                  <a:gd name="T42" fmla="*/ 47 w 66"/>
                  <a:gd name="T43" fmla="*/ 20 h 80"/>
                  <a:gd name="T44" fmla="*/ 47 w 66"/>
                  <a:gd name="T45" fmla="*/ 20 h 80"/>
                  <a:gd name="T46" fmla="*/ 37 w 66"/>
                  <a:gd name="T47" fmla="*/ 10 h 80"/>
                  <a:gd name="T48" fmla="*/ 28 w 66"/>
                  <a:gd name="T49" fmla="*/ 10 h 80"/>
                  <a:gd name="T50" fmla="*/ 9 w 66"/>
                  <a:gd name="T51" fmla="*/ 10 h 80"/>
                  <a:gd name="T52" fmla="*/ 9 w 66"/>
                  <a:gd name="T53" fmla="*/ 20 h 80"/>
                  <a:gd name="T54" fmla="*/ 9 w 66"/>
                  <a:gd name="T55" fmla="*/ 29 h 80"/>
                  <a:gd name="T56" fmla="*/ 18 w 66"/>
                  <a:gd name="T57" fmla="*/ 29 h 80"/>
                  <a:gd name="T58" fmla="*/ 18 w 66"/>
                  <a:gd name="T59" fmla="*/ 29 h 80"/>
                  <a:gd name="T60" fmla="*/ 37 w 66"/>
                  <a:gd name="T61" fmla="*/ 29 h 80"/>
                  <a:gd name="T62" fmla="*/ 47 w 66"/>
                  <a:gd name="T63" fmla="*/ 39 h 80"/>
                  <a:gd name="T64" fmla="*/ 56 w 66"/>
                  <a:gd name="T65" fmla="*/ 39 h 80"/>
                  <a:gd name="T66" fmla="*/ 65 w 66"/>
                  <a:gd name="T67" fmla="*/ 49 h 80"/>
                  <a:gd name="T68" fmla="*/ 65 w 66"/>
                  <a:gd name="T69" fmla="*/ 69 h 80"/>
                  <a:gd name="T70" fmla="*/ 56 w 66"/>
                  <a:gd name="T71" fmla="*/ 79 h 80"/>
                  <a:gd name="T72" fmla="*/ 37 w 66"/>
                  <a:gd name="T73" fmla="*/ 79 h 80"/>
                  <a:gd name="T74" fmla="*/ 9 w 66"/>
                  <a:gd name="T75" fmla="*/ 79 h 80"/>
                  <a:gd name="T76" fmla="*/ 9 w 66"/>
                  <a:gd name="T77" fmla="*/ 69 h 80"/>
                  <a:gd name="T78" fmla="*/ 0 w 66"/>
                  <a:gd name="T79" fmla="*/ 59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6"/>
                  <a:gd name="T121" fmla="*/ 0 h 80"/>
                  <a:gd name="T122" fmla="*/ 66 w 66"/>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6" h="80">
                    <a:moveTo>
                      <a:pt x="0" y="59"/>
                    </a:moveTo>
                    <a:lnTo>
                      <a:pt x="9" y="59"/>
                    </a:lnTo>
                    <a:lnTo>
                      <a:pt x="18" y="69"/>
                    </a:lnTo>
                    <a:lnTo>
                      <a:pt x="37" y="69"/>
                    </a:lnTo>
                    <a:lnTo>
                      <a:pt x="56" y="69"/>
                    </a:lnTo>
                    <a:lnTo>
                      <a:pt x="56" y="59"/>
                    </a:lnTo>
                    <a:lnTo>
                      <a:pt x="56" y="49"/>
                    </a:lnTo>
                    <a:lnTo>
                      <a:pt x="47" y="49"/>
                    </a:lnTo>
                    <a:lnTo>
                      <a:pt x="37" y="49"/>
                    </a:lnTo>
                    <a:lnTo>
                      <a:pt x="28" y="39"/>
                    </a:lnTo>
                    <a:lnTo>
                      <a:pt x="18" y="39"/>
                    </a:lnTo>
                    <a:lnTo>
                      <a:pt x="9" y="39"/>
                    </a:lnTo>
                    <a:lnTo>
                      <a:pt x="0" y="29"/>
                    </a:lnTo>
                    <a:lnTo>
                      <a:pt x="0" y="10"/>
                    </a:lnTo>
                    <a:lnTo>
                      <a:pt x="9" y="10"/>
                    </a:lnTo>
                    <a:lnTo>
                      <a:pt x="9" y="0"/>
                    </a:lnTo>
                    <a:lnTo>
                      <a:pt x="28" y="0"/>
                    </a:lnTo>
                    <a:lnTo>
                      <a:pt x="47" y="0"/>
                    </a:lnTo>
                    <a:lnTo>
                      <a:pt x="47" y="10"/>
                    </a:lnTo>
                    <a:lnTo>
                      <a:pt x="56" y="10"/>
                    </a:lnTo>
                    <a:lnTo>
                      <a:pt x="56" y="20"/>
                    </a:lnTo>
                    <a:lnTo>
                      <a:pt x="47" y="20"/>
                    </a:lnTo>
                    <a:lnTo>
                      <a:pt x="37" y="10"/>
                    </a:lnTo>
                    <a:lnTo>
                      <a:pt x="28" y="10"/>
                    </a:lnTo>
                    <a:lnTo>
                      <a:pt x="9" y="10"/>
                    </a:lnTo>
                    <a:lnTo>
                      <a:pt x="9" y="20"/>
                    </a:lnTo>
                    <a:lnTo>
                      <a:pt x="9" y="29"/>
                    </a:lnTo>
                    <a:lnTo>
                      <a:pt x="18" y="29"/>
                    </a:lnTo>
                    <a:lnTo>
                      <a:pt x="37" y="29"/>
                    </a:lnTo>
                    <a:lnTo>
                      <a:pt x="47" y="39"/>
                    </a:lnTo>
                    <a:lnTo>
                      <a:pt x="56" y="39"/>
                    </a:lnTo>
                    <a:lnTo>
                      <a:pt x="65" y="49"/>
                    </a:lnTo>
                    <a:lnTo>
                      <a:pt x="65" y="69"/>
                    </a:lnTo>
                    <a:lnTo>
                      <a:pt x="56" y="79"/>
                    </a:lnTo>
                    <a:lnTo>
                      <a:pt x="37" y="79"/>
                    </a:lnTo>
                    <a:lnTo>
                      <a:pt x="9" y="79"/>
                    </a:lnTo>
                    <a:lnTo>
                      <a:pt x="9" y="69"/>
                    </a:lnTo>
                    <a:lnTo>
                      <a:pt x="0" y="59"/>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460" name="Line 42"/>
              <p:cNvSpPr>
                <a:spLocks noChangeShapeType="1"/>
              </p:cNvSpPr>
              <p:nvPr/>
            </p:nvSpPr>
            <p:spPr bwMode="auto">
              <a:xfrm>
                <a:off x="799" y="2268"/>
                <a:ext cx="16" cy="0"/>
              </a:xfrm>
              <a:prstGeom prst="line">
                <a:avLst/>
              </a:prstGeom>
              <a:noFill/>
              <a:ln w="12700">
                <a:solidFill>
                  <a:srgbClr val="000000"/>
                </a:solidFill>
                <a:round/>
                <a:headEnd type="none" w="sm" len="sm"/>
                <a:tailEnd type="none" w="sm" len="sm"/>
              </a:ln>
            </p:spPr>
            <p:txBody>
              <a:bodyPr wrap="none" anchor="ctr"/>
              <a:lstStyle/>
              <a:p>
                <a:endParaRPr lang="en-US" dirty="0"/>
              </a:p>
            </p:txBody>
          </p:sp>
        </p:grpSp>
        <p:grpSp>
          <p:nvGrpSpPr>
            <p:cNvPr id="7" name="Group 43"/>
            <p:cNvGrpSpPr>
              <a:grpSpLocks/>
            </p:cNvGrpSpPr>
            <p:nvPr/>
          </p:nvGrpSpPr>
          <p:grpSpPr bwMode="auto">
            <a:xfrm>
              <a:off x="2114550" y="3263900"/>
              <a:ext cx="552450" cy="563563"/>
              <a:chOff x="1299" y="1566"/>
              <a:chExt cx="348" cy="355"/>
            </a:xfrm>
          </p:grpSpPr>
          <p:sp>
            <p:nvSpPr>
              <p:cNvPr id="93431" name="Freeform 44"/>
              <p:cNvSpPr>
                <a:spLocks/>
              </p:cNvSpPr>
              <p:nvPr/>
            </p:nvSpPr>
            <p:spPr bwMode="auto">
              <a:xfrm>
                <a:off x="1299" y="1566"/>
                <a:ext cx="340" cy="355"/>
              </a:xfrm>
              <a:custGeom>
                <a:avLst/>
                <a:gdLst>
                  <a:gd name="T0" fmla="*/ 0 w 340"/>
                  <a:gd name="T1" fmla="*/ 206 h 355"/>
                  <a:gd name="T2" fmla="*/ 0 w 340"/>
                  <a:gd name="T3" fmla="*/ 137 h 355"/>
                  <a:gd name="T4" fmla="*/ 29 w 340"/>
                  <a:gd name="T5" fmla="*/ 69 h 355"/>
                  <a:gd name="T6" fmla="*/ 47 w 340"/>
                  <a:gd name="T7" fmla="*/ 39 h 355"/>
                  <a:gd name="T8" fmla="*/ 76 w 340"/>
                  <a:gd name="T9" fmla="*/ 19 h 355"/>
                  <a:gd name="T10" fmla="*/ 104 w 340"/>
                  <a:gd name="T11" fmla="*/ 10 h 355"/>
                  <a:gd name="T12" fmla="*/ 141 w 340"/>
                  <a:gd name="T13" fmla="*/ 0 h 355"/>
                  <a:gd name="T14" fmla="*/ 207 w 340"/>
                  <a:gd name="T15" fmla="*/ 0 h 355"/>
                  <a:gd name="T16" fmla="*/ 273 w 340"/>
                  <a:gd name="T17" fmla="*/ 29 h 355"/>
                  <a:gd name="T18" fmla="*/ 301 w 340"/>
                  <a:gd name="T19" fmla="*/ 49 h 355"/>
                  <a:gd name="T20" fmla="*/ 320 w 340"/>
                  <a:gd name="T21" fmla="*/ 78 h 355"/>
                  <a:gd name="T22" fmla="*/ 329 w 340"/>
                  <a:gd name="T23" fmla="*/ 108 h 355"/>
                  <a:gd name="T24" fmla="*/ 339 w 340"/>
                  <a:gd name="T25" fmla="*/ 147 h 355"/>
                  <a:gd name="T26" fmla="*/ 339 w 340"/>
                  <a:gd name="T27" fmla="*/ 216 h 355"/>
                  <a:gd name="T28" fmla="*/ 311 w 340"/>
                  <a:gd name="T29" fmla="*/ 285 h 355"/>
                  <a:gd name="T30" fmla="*/ 264 w 340"/>
                  <a:gd name="T31" fmla="*/ 324 h 355"/>
                  <a:gd name="T32" fmla="*/ 198 w 340"/>
                  <a:gd name="T33" fmla="*/ 354 h 355"/>
                  <a:gd name="T34" fmla="*/ 132 w 340"/>
                  <a:gd name="T35" fmla="*/ 354 h 355"/>
                  <a:gd name="T36" fmla="*/ 76 w 340"/>
                  <a:gd name="T37" fmla="*/ 324 h 355"/>
                  <a:gd name="T38" fmla="*/ 29 w 340"/>
                  <a:gd name="T39" fmla="*/ 275 h 355"/>
                  <a:gd name="T40" fmla="*/ 0 w 340"/>
                  <a:gd name="T41" fmla="*/ 206 h 3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0"/>
                  <a:gd name="T64" fmla="*/ 0 h 355"/>
                  <a:gd name="T65" fmla="*/ 340 w 340"/>
                  <a:gd name="T66" fmla="*/ 355 h 3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0" h="355">
                    <a:moveTo>
                      <a:pt x="0" y="206"/>
                    </a:moveTo>
                    <a:lnTo>
                      <a:pt x="0" y="137"/>
                    </a:lnTo>
                    <a:lnTo>
                      <a:pt x="29" y="69"/>
                    </a:lnTo>
                    <a:lnTo>
                      <a:pt x="47" y="39"/>
                    </a:lnTo>
                    <a:lnTo>
                      <a:pt x="76" y="19"/>
                    </a:lnTo>
                    <a:lnTo>
                      <a:pt x="104" y="10"/>
                    </a:lnTo>
                    <a:lnTo>
                      <a:pt x="141" y="0"/>
                    </a:lnTo>
                    <a:lnTo>
                      <a:pt x="207" y="0"/>
                    </a:lnTo>
                    <a:lnTo>
                      <a:pt x="273" y="29"/>
                    </a:lnTo>
                    <a:lnTo>
                      <a:pt x="301" y="49"/>
                    </a:lnTo>
                    <a:lnTo>
                      <a:pt x="320" y="78"/>
                    </a:lnTo>
                    <a:lnTo>
                      <a:pt x="329" y="108"/>
                    </a:lnTo>
                    <a:lnTo>
                      <a:pt x="339" y="147"/>
                    </a:lnTo>
                    <a:lnTo>
                      <a:pt x="339" y="216"/>
                    </a:lnTo>
                    <a:lnTo>
                      <a:pt x="311" y="285"/>
                    </a:lnTo>
                    <a:lnTo>
                      <a:pt x="264" y="324"/>
                    </a:lnTo>
                    <a:lnTo>
                      <a:pt x="198" y="354"/>
                    </a:lnTo>
                    <a:lnTo>
                      <a:pt x="132" y="354"/>
                    </a:lnTo>
                    <a:lnTo>
                      <a:pt x="76" y="324"/>
                    </a:lnTo>
                    <a:lnTo>
                      <a:pt x="29" y="275"/>
                    </a:lnTo>
                    <a:lnTo>
                      <a:pt x="0" y="206"/>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432" name="Line 45"/>
              <p:cNvSpPr>
                <a:spLocks noChangeShapeType="1"/>
              </p:cNvSpPr>
              <p:nvPr/>
            </p:nvSpPr>
            <p:spPr bwMode="auto">
              <a:xfrm>
                <a:off x="1440" y="1566"/>
                <a:ext cx="57" cy="354"/>
              </a:xfrm>
              <a:prstGeom prst="line">
                <a:avLst/>
              </a:prstGeom>
              <a:noFill/>
              <a:ln w="12700">
                <a:solidFill>
                  <a:srgbClr val="000000"/>
                </a:solidFill>
                <a:round/>
                <a:headEnd type="none" w="sm" len="sm"/>
                <a:tailEnd type="none" w="sm" len="sm"/>
              </a:ln>
            </p:spPr>
            <p:txBody>
              <a:bodyPr wrap="none" anchor="ctr"/>
              <a:lstStyle/>
              <a:p>
                <a:endParaRPr lang="en-US" dirty="0"/>
              </a:p>
            </p:txBody>
          </p:sp>
          <p:sp>
            <p:nvSpPr>
              <p:cNvPr id="93433" name="Line 46"/>
              <p:cNvSpPr>
                <a:spLocks noChangeShapeType="1"/>
              </p:cNvSpPr>
              <p:nvPr/>
            </p:nvSpPr>
            <p:spPr bwMode="auto">
              <a:xfrm flipV="1">
                <a:off x="1299" y="1713"/>
                <a:ext cx="348" cy="69"/>
              </a:xfrm>
              <a:prstGeom prst="line">
                <a:avLst/>
              </a:prstGeom>
              <a:noFill/>
              <a:ln w="12700">
                <a:solidFill>
                  <a:srgbClr val="000000"/>
                </a:solidFill>
                <a:round/>
                <a:headEnd type="none" w="sm" len="sm"/>
                <a:tailEnd type="none" w="sm" len="sm"/>
              </a:ln>
            </p:spPr>
            <p:txBody>
              <a:bodyPr wrap="none" anchor="ctr"/>
              <a:lstStyle/>
              <a:p>
                <a:endParaRPr lang="en-US" dirty="0"/>
              </a:p>
            </p:txBody>
          </p:sp>
          <p:sp>
            <p:nvSpPr>
              <p:cNvPr id="93434" name="Freeform 47"/>
              <p:cNvSpPr>
                <a:spLocks/>
              </p:cNvSpPr>
              <p:nvPr/>
            </p:nvSpPr>
            <p:spPr bwMode="auto">
              <a:xfrm>
                <a:off x="1487" y="1615"/>
                <a:ext cx="58" cy="89"/>
              </a:xfrm>
              <a:custGeom>
                <a:avLst/>
                <a:gdLst>
                  <a:gd name="T0" fmla="*/ 10 w 58"/>
                  <a:gd name="T1" fmla="*/ 88 h 89"/>
                  <a:gd name="T2" fmla="*/ 0 w 58"/>
                  <a:gd name="T3" fmla="*/ 10 h 89"/>
                  <a:gd name="T4" fmla="*/ 29 w 58"/>
                  <a:gd name="T5" fmla="*/ 0 h 89"/>
                  <a:gd name="T6" fmla="*/ 38 w 58"/>
                  <a:gd name="T7" fmla="*/ 0 h 89"/>
                  <a:gd name="T8" fmla="*/ 57 w 58"/>
                  <a:gd name="T9" fmla="*/ 0 h 89"/>
                  <a:gd name="T10" fmla="*/ 57 w 58"/>
                  <a:gd name="T11" fmla="*/ 20 h 89"/>
                  <a:gd name="T12" fmla="*/ 57 w 58"/>
                  <a:gd name="T13" fmla="*/ 39 h 89"/>
                  <a:gd name="T14" fmla="*/ 47 w 58"/>
                  <a:gd name="T15" fmla="*/ 49 h 89"/>
                  <a:gd name="T16" fmla="*/ 38 w 58"/>
                  <a:gd name="T17" fmla="*/ 49 h 89"/>
                  <a:gd name="T18" fmla="*/ 19 w 58"/>
                  <a:gd name="T19" fmla="*/ 49 h 89"/>
                  <a:gd name="T20" fmla="*/ 19 w 58"/>
                  <a:gd name="T21" fmla="*/ 79 h 89"/>
                  <a:gd name="T22" fmla="*/ 10 w 58"/>
                  <a:gd name="T23" fmla="*/ 88 h 89"/>
                  <a:gd name="T24" fmla="*/ 10 w 58"/>
                  <a:gd name="T25" fmla="*/ 39 h 89"/>
                  <a:gd name="T26" fmla="*/ 38 w 58"/>
                  <a:gd name="T27" fmla="*/ 39 h 89"/>
                  <a:gd name="T28" fmla="*/ 47 w 58"/>
                  <a:gd name="T29" fmla="*/ 39 h 89"/>
                  <a:gd name="T30" fmla="*/ 47 w 58"/>
                  <a:gd name="T31" fmla="*/ 20 h 89"/>
                  <a:gd name="T32" fmla="*/ 47 w 58"/>
                  <a:gd name="T33" fmla="*/ 10 h 89"/>
                  <a:gd name="T34" fmla="*/ 38 w 58"/>
                  <a:gd name="T35" fmla="*/ 10 h 89"/>
                  <a:gd name="T36" fmla="*/ 29 w 58"/>
                  <a:gd name="T37" fmla="*/ 10 h 89"/>
                  <a:gd name="T38" fmla="*/ 10 w 58"/>
                  <a:gd name="T39" fmla="*/ 10 h 89"/>
                  <a:gd name="T40" fmla="*/ 10 w 58"/>
                  <a:gd name="T41" fmla="*/ 39 h 89"/>
                  <a:gd name="T42" fmla="*/ 10 w 58"/>
                  <a:gd name="T43" fmla="*/ 88 h 8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8"/>
                  <a:gd name="T67" fmla="*/ 0 h 89"/>
                  <a:gd name="T68" fmla="*/ 58 w 58"/>
                  <a:gd name="T69" fmla="*/ 89 h 8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8" h="89">
                    <a:moveTo>
                      <a:pt x="10" y="88"/>
                    </a:moveTo>
                    <a:lnTo>
                      <a:pt x="0" y="10"/>
                    </a:lnTo>
                    <a:lnTo>
                      <a:pt x="29" y="0"/>
                    </a:lnTo>
                    <a:lnTo>
                      <a:pt x="38" y="0"/>
                    </a:lnTo>
                    <a:lnTo>
                      <a:pt x="57" y="0"/>
                    </a:lnTo>
                    <a:lnTo>
                      <a:pt x="57" y="20"/>
                    </a:lnTo>
                    <a:lnTo>
                      <a:pt x="57" y="39"/>
                    </a:lnTo>
                    <a:lnTo>
                      <a:pt x="47" y="49"/>
                    </a:lnTo>
                    <a:lnTo>
                      <a:pt x="38" y="49"/>
                    </a:lnTo>
                    <a:lnTo>
                      <a:pt x="19" y="49"/>
                    </a:lnTo>
                    <a:lnTo>
                      <a:pt x="19" y="79"/>
                    </a:lnTo>
                    <a:lnTo>
                      <a:pt x="10" y="88"/>
                    </a:lnTo>
                    <a:lnTo>
                      <a:pt x="10" y="39"/>
                    </a:lnTo>
                    <a:lnTo>
                      <a:pt x="38" y="39"/>
                    </a:lnTo>
                    <a:lnTo>
                      <a:pt x="47" y="39"/>
                    </a:lnTo>
                    <a:lnTo>
                      <a:pt x="47" y="20"/>
                    </a:lnTo>
                    <a:lnTo>
                      <a:pt x="47" y="10"/>
                    </a:lnTo>
                    <a:lnTo>
                      <a:pt x="38" y="10"/>
                    </a:lnTo>
                    <a:lnTo>
                      <a:pt x="29" y="10"/>
                    </a:lnTo>
                    <a:lnTo>
                      <a:pt x="10" y="10"/>
                    </a:lnTo>
                    <a:lnTo>
                      <a:pt x="10" y="39"/>
                    </a:lnTo>
                    <a:lnTo>
                      <a:pt x="10" y="88"/>
                    </a:lnTo>
                  </a:path>
                </a:pathLst>
              </a:custGeom>
              <a:solidFill>
                <a:srgbClr val="FFFFFF"/>
              </a:solidFill>
              <a:ln w="9525" cap="rnd">
                <a:noFill/>
                <a:round/>
                <a:headEnd/>
                <a:tailEnd/>
              </a:ln>
            </p:spPr>
            <p:txBody>
              <a:bodyPr/>
              <a:lstStyle/>
              <a:p>
                <a:endParaRPr lang="en-US" dirty="0"/>
              </a:p>
            </p:txBody>
          </p:sp>
          <p:sp>
            <p:nvSpPr>
              <p:cNvPr id="93435" name="Freeform 48"/>
              <p:cNvSpPr>
                <a:spLocks/>
              </p:cNvSpPr>
              <p:nvPr/>
            </p:nvSpPr>
            <p:spPr bwMode="auto">
              <a:xfrm>
                <a:off x="1487" y="1615"/>
                <a:ext cx="58" cy="89"/>
              </a:xfrm>
              <a:custGeom>
                <a:avLst/>
                <a:gdLst>
                  <a:gd name="T0" fmla="*/ 10 w 58"/>
                  <a:gd name="T1" fmla="*/ 88 h 89"/>
                  <a:gd name="T2" fmla="*/ 0 w 58"/>
                  <a:gd name="T3" fmla="*/ 10 h 89"/>
                  <a:gd name="T4" fmla="*/ 29 w 58"/>
                  <a:gd name="T5" fmla="*/ 0 h 89"/>
                  <a:gd name="T6" fmla="*/ 38 w 58"/>
                  <a:gd name="T7" fmla="*/ 0 h 89"/>
                  <a:gd name="T8" fmla="*/ 57 w 58"/>
                  <a:gd name="T9" fmla="*/ 0 h 89"/>
                  <a:gd name="T10" fmla="*/ 57 w 58"/>
                  <a:gd name="T11" fmla="*/ 20 h 89"/>
                  <a:gd name="T12" fmla="*/ 57 w 58"/>
                  <a:gd name="T13" fmla="*/ 39 h 89"/>
                  <a:gd name="T14" fmla="*/ 47 w 58"/>
                  <a:gd name="T15" fmla="*/ 49 h 89"/>
                  <a:gd name="T16" fmla="*/ 38 w 58"/>
                  <a:gd name="T17" fmla="*/ 49 h 89"/>
                  <a:gd name="T18" fmla="*/ 19 w 58"/>
                  <a:gd name="T19" fmla="*/ 49 h 89"/>
                  <a:gd name="T20" fmla="*/ 19 w 58"/>
                  <a:gd name="T21" fmla="*/ 79 h 89"/>
                  <a:gd name="T22" fmla="*/ 10 w 58"/>
                  <a:gd name="T23" fmla="*/ 88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8"/>
                  <a:gd name="T37" fmla="*/ 0 h 89"/>
                  <a:gd name="T38" fmla="*/ 58 w 58"/>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8" h="89">
                    <a:moveTo>
                      <a:pt x="10" y="88"/>
                    </a:moveTo>
                    <a:lnTo>
                      <a:pt x="0" y="10"/>
                    </a:lnTo>
                    <a:lnTo>
                      <a:pt x="29" y="0"/>
                    </a:lnTo>
                    <a:lnTo>
                      <a:pt x="38" y="0"/>
                    </a:lnTo>
                    <a:lnTo>
                      <a:pt x="57" y="0"/>
                    </a:lnTo>
                    <a:lnTo>
                      <a:pt x="57" y="20"/>
                    </a:lnTo>
                    <a:lnTo>
                      <a:pt x="57" y="39"/>
                    </a:lnTo>
                    <a:lnTo>
                      <a:pt x="47" y="49"/>
                    </a:lnTo>
                    <a:lnTo>
                      <a:pt x="38" y="49"/>
                    </a:lnTo>
                    <a:lnTo>
                      <a:pt x="19" y="49"/>
                    </a:lnTo>
                    <a:lnTo>
                      <a:pt x="19" y="79"/>
                    </a:lnTo>
                    <a:lnTo>
                      <a:pt x="10" y="88"/>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436" name="Freeform 49"/>
              <p:cNvSpPr>
                <a:spLocks/>
              </p:cNvSpPr>
              <p:nvPr/>
            </p:nvSpPr>
            <p:spPr bwMode="auto">
              <a:xfrm>
                <a:off x="1497" y="1625"/>
                <a:ext cx="38" cy="30"/>
              </a:xfrm>
              <a:custGeom>
                <a:avLst/>
                <a:gdLst>
                  <a:gd name="T0" fmla="*/ 0 w 38"/>
                  <a:gd name="T1" fmla="*/ 29 h 30"/>
                  <a:gd name="T2" fmla="*/ 28 w 38"/>
                  <a:gd name="T3" fmla="*/ 29 h 30"/>
                  <a:gd name="T4" fmla="*/ 37 w 38"/>
                  <a:gd name="T5" fmla="*/ 29 h 30"/>
                  <a:gd name="T6" fmla="*/ 37 w 38"/>
                  <a:gd name="T7" fmla="*/ 10 h 30"/>
                  <a:gd name="T8" fmla="*/ 37 w 38"/>
                  <a:gd name="T9" fmla="*/ 0 h 30"/>
                  <a:gd name="T10" fmla="*/ 28 w 38"/>
                  <a:gd name="T11" fmla="*/ 0 h 30"/>
                  <a:gd name="T12" fmla="*/ 19 w 38"/>
                  <a:gd name="T13" fmla="*/ 0 h 30"/>
                  <a:gd name="T14" fmla="*/ 0 w 38"/>
                  <a:gd name="T15" fmla="*/ 0 h 30"/>
                  <a:gd name="T16" fmla="*/ 0 w 38"/>
                  <a:gd name="T17" fmla="*/ 29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30"/>
                  <a:gd name="T29" fmla="*/ 38 w 38"/>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30">
                    <a:moveTo>
                      <a:pt x="0" y="29"/>
                    </a:moveTo>
                    <a:lnTo>
                      <a:pt x="28" y="29"/>
                    </a:lnTo>
                    <a:lnTo>
                      <a:pt x="37" y="29"/>
                    </a:lnTo>
                    <a:lnTo>
                      <a:pt x="37" y="10"/>
                    </a:lnTo>
                    <a:lnTo>
                      <a:pt x="37" y="0"/>
                    </a:lnTo>
                    <a:lnTo>
                      <a:pt x="28" y="0"/>
                    </a:lnTo>
                    <a:lnTo>
                      <a:pt x="19" y="0"/>
                    </a:lnTo>
                    <a:lnTo>
                      <a:pt x="0" y="0"/>
                    </a:lnTo>
                    <a:lnTo>
                      <a:pt x="0" y="29"/>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437" name="Freeform 50"/>
              <p:cNvSpPr>
                <a:spLocks/>
              </p:cNvSpPr>
              <p:nvPr/>
            </p:nvSpPr>
            <p:spPr bwMode="auto">
              <a:xfrm>
                <a:off x="1516" y="1762"/>
                <a:ext cx="66" cy="90"/>
              </a:xfrm>
              <a:custGeom>
                <a:avLst/>
                <a:gdLst>
                  <a:gd name="T0" fmla="*/ 9 w 66"/>
                  <a:gd name="T1" fmla="*/ 89 h 90"/>
                  <a:gd name="T2" fmla="*/ 0 w 66"/>
                  <a:gd name="T3" fmla="*/ 10 h 90"/>
                  <a:gd name="T4" fmla="*/ 18 w 66"/>
                  <a:gd name="T5" fmla="*/ 0 h 90"/>
                  <a:gd name="T6" fmla="*/ 37 w 66"/>
                  <a:gd name="T7" fmla="*/ 0 h 90"/>
                  <a:gd name="T8" fmla="*/ 47 w 66"/>
                  <a:gd name="T9" fmla="*/ 0 h 90"/>
                  <a:gd name="T10" fmla="*/ 47 w 66"/>
                  <a:gd name="T11" fmla="*/ 10 h 90"/>
                  <a:gd name="T12" fmla="*/ 56 w 66"/>
                  <a:gd name="T13" fmla="*/ 10 h 90"/>
                  <a:gd name="T14" fmla="*/ 56 w 66"/>
                  <a:gd name="T15" fmla="*/ 20 h 90"/>
                  <a:gd name="T16" fmla="*/ 65 w 66"/>
                  <a:gd name="T17" fmla="*/ 30 h 90"/>
                  <a:gd name="T18" fmla="*/ 65 w 66"/>
                  <a:gd name="T19" fmla="*/ 40 h 90"/>
                  <a:gd name="T20" fmla="*/ 65 w 66"/>
                  <a:gd name="T21" fmla="*/ 69 h 90"/>
                  <a:gd name="T22" fmla="*/ 56 w 66"/>
                  <a:gd name="T23" fmla="*/ 69 h 90"/>
                  <a:gd name="T24" fmla="*/ 56 w 66"/>
                  <a:gd name="T25" fmla="*/ 79 h 90"/>
                  <a:gd name="T26" fmla="*/ 37 w 66"/>
                  <a:gd name="T27" fmla="*/ 79 h 90"/>
                  <a:gd name="T28" fmla="*/ 9 w 66"/>
                  <a:gd name="T29" fmla="*/ 89 h 90"/>
                  <a:gd name="T30" fmla="*/ 18 w 66"/>
                  <a:gd name="T31" fmla="*/ 79 h 90"/>
                  <a:gd name="T32" fmla="*/ 37 w 66"/>
                  <a:gd name="T33" fmla="*/ 79 h 90"/>
                  <a:gd name="T34" fmla="*/ 37 w 66"/>
                  <a:gd name="T35" fmla="*/ 69 h 90"/>
                  <a:gd name="T36" fmla="*/ 47 w 66"/>
                  <a:gd name="T37" fmla="*/ 69 h 90"/>
                  <a:gd name="T38" fmla="*/ 56 w 66"/>
                  <a:gd name="T39" fmla="*/ 59 h 90"/>
                  <a:gd name="T40" fmla="*/ 56 w 66"/>
                  <a:gd name="T41" fmla="*/ 40 h 90"/>
                  <a:gd name="T42" fmla="*/ 56 w 66"/>
                  <a:gd name="T43" fmla="*/ 30 h 90"/>
                  <a:gd name="T44" fmla="*/ 37 w 66"/>
                  <a:gd name="T45" fmla="*/ 10 h 90"/>
                  <a:gd name="T46" fmla="*/ 18 w 66"/>
                  <a:gd name="T47" fmla="*/ 10 h 90"/>
                  <a:gd name="T48" fmla="*/ 9 w 66"/>
                  <a:gd name="T49" fmla="*/ 20 h 90"/>
                  <a:gd name="T50" fmla="*/ 18 w 66"/>
                  <a:gd name="T51" fmla="*/ 79 h 90"/>
                  <a:gd name="T52" fmla="*/ 9 w 66"/>
                  <a:gd name="T53" fmla="*/ 89 h 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6"/>
                  <a:gd name="T82" fmla="*/ 0 h 90"/>
                  <a:gd name="T83" fmla="*/ 66 w 66"/>
                  <a:gd name="T84" fmla="*/ 90 h 9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6" h="90">
                    <a:moveTo>
                      <a:pt x="9" y="89"/>
                    </a:moveTo>
                    <a:lnTo>
                      <a:pt x="0" y="10"/>
                    </a:lnTo>
                    <a:lnTo>
                      <a:pt x="18" y="0"/>
                    </a:lnTo>
                    <a:lnTo>
                      <a:pt x="37" y="0"/>
                    </a:lnTo>
                    <a:lnTo>
                      <a:pt x="47" y="0"/>
                    </a:lnTo>
                    <a:lnTo>
                      <a:pt x="47" y="10"/>
                    </a:lnTo>
                    <a:lnTo>
                      <a:pt x="56" y="10"/>
                    </a:lnTo>
                    <a:lnTo>
                      <a:pt x="56" y="20"/>
                    </a:lnTo>
                    <a:lnTo>
                      <a:pt x="65" y="30"/>
                    </a:lnTo>
                    <a:lnTo>
                      <a:pt x="65" y="40"/>
                    </a:lnTo>
                    <a:lnTo>
                      <a:pt x="65" y="69"/>
                    </a:lnTo>
                    <a:lnTo>
                      <a:pt x="56" y="69"/>
                    </a:lnTo>
                    <a:lnTo>
                      <a:pt x="56" y="79"/>
                    </a:lnTo>
                    <a:lnTo>
                      <a:pt x="37" y="79"/>
                    </a:lnTo>
                    <a:lnTo>
                      <a:pt x="9" y="89"/>
                    </a:lnTo>
                    <a:lnTo>
                      <a:pt x="18" y="79"/>
                    </a:lnTo>
                    <a:lnTo>
                      <a:pt x="37" y="79"/>
                    </a:lnTo>
                    <a:lnTo>
                      <a:pt x="37" y="69"/>
                    </a:lnTo>
                    <a:lnTo>
                      <a:pt x="47" y="69"/>
                    </a:lnTo>
                    <a:lnTo>
                      <a:pt x="56" y="59"/>
                    </a:lnTo>
                    <a:lnTo>
                      <a:pt x="56" y="40"/>
                    </a:lnTo>
                    <a:lnTo>
                      <a:pt x="56" y="30"/>
                    </a:lnTo>
                    <a:lnTo>
                      <a:pt x="37" y="10"/>
                    </a:lnTo>
                    <a:lnTo>
                      <a:pt x="18" y="10"/>
                    </a:lnTo>
                    <a:lnTo>
                      <a:pt x="9" y="20"/>
                    </a:lnTo>
                    <a:lnTo>
                      <a:pt x="18" y="79"/>
                    </a:lnTo>
                    <a:lnTo>
                      <a:pt x="9" y="89"/>
                    </a:lnTo>
                  </a:path>
                </a:pathLst>
              </a:custGeom>
              <a:solidFill>
                <a:srgbClr val="FFFFFF"/>
              </a:solidFill>
              <a:ln w="9525" cap="rnd">
                <a:noFill/>
                <a:round/>
                <a:headEnd/>
                <a:tailEnd/>
              </a:ln>
            </p:spPr>
            <p:txBody>
              <a:bodyPr/>
              <a:lstStyle/>
              <a:p>
                <a:endParaRPr lang="en-US" dirty="0"/>
              </a:p>
            </p:txBody>
          </p:sp>
          <p:sp>
            <p:nvSpPr>
              <p:cNvPr id="93438" name="Freeform 51"/>
              <p:cNvSpPr>
                <a:spLocks/>
              </p:cNvSpPr>
              <p:nvPr/>
            </p:nvSpPr>
            <p:spPr bwMode="auto">
              <a:xfrm>
                <a:off x="1516" y="1762"/>
                <a:ext cx="66" cy="90"/>
              </a:xfrm>
              <a:custGeom>
                <a:avLst/>
                <a:gdLst>
                  <a:gd name="T0" fmla="*/ 9 w 66"/>
                  <a:gd name="T1" fmla="*/ 89 h 90"/>
                  <a:gd name="T2" fmla="*/ 0 w 66"/>
                  <a:gd name="T3" fmla="*/ 10 h 90"/>
                  <a:gd name="T4" fmla="*/ 18 w 66"/>
                  <a:gd name="T5" fmla="*/ 0 h 90"/>
                  <a:gd name="T6" fmla="*/ 37 w 66"/>
                  <a:gd name="T7" fmla="*/ 0 h 90"/>
                  <a:gd name="T8" fmla="*/ 47 w 66"/>
                  <a:gd name="T9" fmla="*/ 0 h 90"/>
                  <a:gd name="T10" fmla="*/ 47 w 66"/>
                  <a:gd name="T11" fmla="*/ 10 h 90"/>
                  <a:gd name="T12" fmla="*/ 56 w 66"/>
                  <a:gd name="T13" fmla="*/ 10 h 90"/>
                  <a:gd name="T14" fmla="*/ 56 w 66"/>
                  <a:gd name="T15" fmla="*/ 20 h 90"/>
                  <a:gd name="T16" fmla="*/ 65 w 66"/>
                  <a:gd name="T17" fmla="*/ 30 h 90"/>
                  <a:gd name="T18" fmla="*/ 65 w 66"/>
                  <a:gd name="T19" fmla="*/ 40 h 90"/>
                  <a:gd name="T20" fmla="*/ 65 w 66"/>
                  <a:gd name="T21" fmla="*/ 69 h 90"/>
                  <a:gd name="T22" fmla="*/ 56 w 66"/>
                  <a:gd name="T23" fmla="*/ 69 h 90"/>
                  <a:gd name="T24" fmla="*/ 56 w 66"/>
                  <a:gd name="T25" fmla="*/ 79 h 90"/>
                  <a:gd name="T26" fmla="*/ 37 w 66"/>
                  <a:gd name="T27" fmla="*/ 79 h 90"/>
                  <a:gd name="T28" fmla="*/ 9 w 66"/>
                  <a:gd name="T29" fmla="*/ 89 h 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6"/>
                  <a:gd name="T46" fmla="*/ 0 h 90"/>
                  <a:gd name="T47" fmla="*/ 66 w 66"/>
                  <a:gd name="T48" fmla="*/ 90 h 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6" h="90">
                    <a:moveTo>
                      <a:pt x="9" y="89"/>
                    </a:moveTo>
                    <a:lnTo>
                      <a:pt x="0" y="10"/>
                    </a:lnTo>
                    <a:lnTo>
                      <a:pt x="18" y="0"/>
                    </a:lnTo>
                    <a:lnTo>
                      <a:pt x="37" y="0"/>
                    </a:lnTo>
                    <a:lnTo>
                      <a:pt x="47" y="0"/>
                    </a:lnTo>
                    <a:lnTo>
                      <a:pt x="47" y="10"/>
                    </a:lnTo>
                    <a:lnTo>
                      <a:pt x="56" y="10"/>
                    </a:lnTo>
                    <a:lnTo>
                      <a:pt x="56" y="20"/>
                    </a:lnTo>
                    <a:lnTo>
                      <a:pt x="65" y="30"/>
                    </a:lnTo>
                    <a:lnTo>
                      <a:pt x="65" y="40"/>
                    </a:lnTo>
                    <a:lnTo>
                      <a:pt x="65" y="69"/>
                    </a:lnTo>
                    <a:lnTo>
                      <a:pt x="56" y="69"/>
                    </a:lnTo>
                    <a:lnTo>
                      <a:pt x="56" y="79"/>
                    </a:lnTo>
                    <a:lnTo>
                      <a:pt x="37" y="79"/>
                    </a:lnTo>
                    <a:lnTo>
                      <a:pt x="9" y="89"/>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439" name="Freeform 52"/>
              <p:cNvSpPr>
                <a:spLocks/>
              </p:cNvSpPr>
              <p:nvPr/>
            </p:nvSpPr>
            <p:spPr bwMode="auto">
              <a:xfrm>
                <a:off x="1525" y="1772"/>
                <a:ext cx="48" cy="70"/>
              </a:xfrm>
              <a:custGeom>
                <a:avLst/>
                <a:gdLst>
                  <a:gd name="T0" fmla="*/ 9 w 48"/>
                  <a:gd name="T1" fmla="*/ 69 h 70"/>
                  <a:gd name="T2" fmla="*/ 28 w 48"/>
                  <a:gd name="T3" fmla="*/ 69 h 70"/>
                  <a:gd name="T4" fmla="*/ 28 w 48"/>
                  <a:gd name="T5" fmla="*/ 59 h 70"/>
                  <a:gd name="T6" fmla="*/ 38 w 48"/>
                  <a:gd name="T7" fmla="*/ 59 h 70"/>
                  <a:gd name="T8" fmla="*/ 47 w 48"/>
                  <a:gd name="T9" fmla="*/ 49 h 70"/>
                  <a:gd name="T10" fmla="*/ 47 w 48"/>
                  <a:gd name="T11" fmla="*/ 30 h 70"/>
                  <a:gd name="T12" fmla="*/ 47 w 48"/>
                  <a:gd name="T13" fmla="*/ 20 h 70"/>
                  <a:gd name="T14" fmla="*/ 28 w 48"/>
                  <a:gd name="T15" fmla="*/ 0 h 70"/>
                  <a:gd name="T16" fmla="*/ 9 w 48"/>
                  <a:gd name="T17" fmla="*/ 0 h 70"/>
                  <a:gd name="T18" fmla="*/ 0 w 48"/>
                  <a:gd name="T19" fmla="*/ 10 h 70"/>
                  <a:gd name="T20" fmla="*/ 9 w 48"/>
                  <a:gd name="T21" fmla="*/ 69 h 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70"/>
                  <a:gd name="T35" fmla="*/ 48 w 48"/>
                  <a:gd name="T36" fmla="*/ 70 h 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70">
                    <a:moveTo>
                      <a:pt x="9" y="69"/>
                    </a:moveTo>
                    <a:lnTo>
                      <a:pt x="28" y="69"/>
                    </a:lnTo>
                    <a:lnTo>
                      <a:pt x="28" y="59"/>
                    </a:lnTo>
                    <a:lnTo>
                      <a:pt x="38" y="59"/>
                    </a:lnTo>
                    <a:lnTo>
                      <a:pt x="47" y="49"/>
                    </a:lnTo>
                    <a:lnTo>
                      <a:pt x="47" y="30"/>
                    </a:lnTo>
                    <a:lnTo>
                      <a:pt x="47" y="20"/>
                    </a:lnTo>
                    <a:lnTo>
                      <a:pt x="28" y="0"/>
                    </a:lnTo>
                    <a:lnTo>
                      <a:pt x="9" y="0"/>
                    </a:lnTo>
                    <a:lnTo>
                      <a:pt x="0" y="10"/>
                    </a:lnTo>
                    <a:lnTo>
                      <a:pt x="9" y="69"/>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440" name="Freeform 53"/>
              <p:cNvSpPr>
                <a:spLocks/>
              </p:cNvSpPr>
              <p:nvPr/>
            </p:nvSpPr>
            <p:spPr bwMode="auto">
              <a:xfrm>
                <a:off x="1356" y="1644"/>
                <a:ext cx="67" cy="80"/>
              </a:xfrm>
              <a:custGeom>
                <a:avLst/>
                <a:gdLst>
                  <a:gd name="T0" fmla="*/ 0 w 67"/>
                  <a:gd name="T1" fmla="*/ 79 h 80"/>
                  <a:gd name="T2" fmla="*/ 9 w 67"/>
                  <a:gd name="T3" fmla="*/ 0 h 80"/>
                  <a:gd name="T4" fmla="*/ 28 w 67"/>
                  <a:gd name="T5" fmla="*/ 0 h 80"/>
                  <a:gd name="T6" fmla="*/ 66 w 67"/>
                  <a:gd name="T7" fmla="*/ 69 h 80"/>
                  <a:gd name="T8" fmla="*/ 56 w 67"/>
                  <a:gd name="T9" fmla="*/ 69 h 80"/>
                  <a:gd name="T10" fmla="*/ 47 w 67"/>
                  <a:gd name="T11" fmla="*/ 50 h 80"/>
                  <a:gd name="T12" fmla="*/ 9 w 67"/>
                  <a:gd name="T13" fmla="*/ 59 h 80"/>
                  <a:gd name="T14" fmla="*/ 9 w 67"/>
                  <a:gd name="T15" fmla="*/ 79 h 80"/>
                  <a:gd name="T16" fmla="*/ 0 w 67"/>
                  <a:gd name="T17" fmla="*/ 79 h 80"/>
                  <a:gd name="T18" fmla="*/ 19 w 67"/>
                  <a:gd name="T19" fmla="*/ 50 h 80"/>
                  <a:gd name="T20" fmla="*/ 37 w 67"/>
                  <a:gd name="T21" fmla="*/ 40 h 80"/>
                  <a:gd name="T22" fmla="*/ 28 w 67"/>
                  <a:gd name="T23" fmla="*/ 20 h 80"/>
                  <a:gd name="T24" fmla="*/ 28 w 67"/>
                  <a:gd name="T25" fmla="*/ 10 h 80"/>
                  <a:gd name="T26" fmla="*/ 19 w 67"/>
                  <a:gd name="T27" fmla="*/ 0 h 80"/>
                  <a:gd name="T28" fmla="*/ 19 w 67"/>
                  <a:gd name="T29" fmla="*/ 20 h 80"/>
                  <a:gd name="T30" fmla="*/ 19 w 67"/>
                  <a:gd name="T31" fmla="*/ 50 h 80"/>
                  <a:gd name="T32" fmla="*/ 0 w 67"/>
                  <a:gd name="T33" fmla="*/ 79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80"/>
                  <a:gd name="T53" fmla="*/ 67 w 67"/>
                  <a:gd name="T54" fmla="*/ 80 h 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80">
                    <a:moveTo>
                      <a:pt x="0" y="79"/>
                    </a:moveTo>
                    <a:lnTo>
                      <a:pt x="9" y="0"/>
                    </a:lnTo>
                    <a:lnTo>
                      <a:pt x="28" y="0"/>
                    </a:lnTo>
                    <a:lnTo>
                      <a:pt x="66" y="69"/>
                    </a:lnTo>
                    <a:lnTo>
                      <a:pt x="56" y="69"/>
                    </a:lnTo>
                    <a:lnTo>
                      <a:pt x="47" y="50"/>
                    </a:lnTo>
                    <a:lnTo>
                      <a:pt x="9" y="59"/>
                    </a:lnTo>
                    <a:lnTo>
                      <a:pt x="9" y="79"/>
                    </a:lnTo>
                    <a:lnTo>
                      <a:pt x="0" y="79"/>
                    </a:lnTo>
                    <a:lnTo>
                      <a:pt x="19" y="50"/>
                    </a:lnTo>
                    <a:lnTo>
                      <a:pt x="37" y="40"/>
                    </a:lnTo>
                    <a:lnTo>
                      <a:pt x="28" y="20"/>
                    </a:lnTo>
                    <a:lnTo>
                      <a:pt x="28" y="10"/>
                    </a:lnTo>
                    <a:lnTo>
                      <a:pt x="19" y="0"/>
                    </a:lnTo>
                    <a:lnTo>
                      <a:pt x="19" y="20"/>
                    </a:lnTo>
                    <a:lnTo>
                      <a:pt x="19" y="50"/>
                    </a:lnTo>
                    <a:lnTo>
                      <a:pt x="0" y="79"/>
                    </a:lnTo>
                  </a:path>
                </a:pathLst>
              </a:custGeom>
              <a:solidFill>
                <a:srgbClr val="FFFFFF"/>
              </a:solidFill>
              <a:ln w="9525" cap="rnd">
                <a:noFill/>
                <a:round/>
                <a:headEnd/>
                <a:tailEnd/>
              </a:ln>
            </p:spPr>
            <p:txBody>
              <a:bodyPr/>
              <a:lstStyle/>
              <a:p>
                <a:endParaRPr lang="en-US" dirty="0"/>
              </a:p>
            </p:txBody>
          </p:sp>
          <p:sp>
            <p:nvSpPr>
              <p:cNvPr id="93441" name="Freeform 54"/>
              <p:cNvSpPr>
                <a:spLocks/>
              </p:cNvSpPr>
              <p:nvPr/>
            </p:nvSpPr>
            <p:spPr bwMode="auto">
              <a:xfrm>
                <a:off x="1356" y="1644"/>
                <a:ext cx="67" cy="80"/>
              </a:xfrm>
              <a:custGeom>
                <a:avLst/>
                <a:gdLst>
                  <a:gd name="T0" fmla="*/ 0 w 67"/>
                  <a:gd name="T1" fmla="*/ 79 h 80"/>
                  <a:gd name="T2" fmla="*/ 9 w 67"/>
                  <a:gd name="T3" fmla="*/ 0 h 80"/>
                  <a:gd name="T4" fmla="*/ 28 w 67"/>
                  <a:gd name="T5" fmla="*/ 0 h 80"/>
                  <a:gd name="T6" fmla="*/ 66 w 67"/>
                  <a:gd name="T7" fmla="*/ 69 h 80"/>
                  <a:gd name="T8" fmla="*/ 56 w 67"/>
                  <a:gd name="T9" fmla="*/ 69 h 80"/>
                  <a:gd name="T10" fmla="*/ 47 w 67"/>
                  <a:gd name="T11" fmla="*/ 50 h 80"/>
                  <a:gd name="T12" fmla="*/ 9 w 67"/>
                  <a:gd name="T13" fmla="*/ 59 h 80"/>
                  <a:gd name="T14" fmla="*/ 9 w 67"/>
                  <a:gd name="T15" fmla="*/ 79 h 80"/>
                  <a:gd name="T16" fmla="*/ 0 w 67"/>
                  <a:gd name="T17" fmla="*/ 79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
                  <a:gd name="T28" fmla="*/ 0 h 80"/>
                  <a:gd name="T29" fmla="*/ 67 w 67"/>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 h="80">
                    <a:moveTo>
                      <a:pt x="0" y="79"/>
                    </a:moveTo>
                    <a:lnTo>
                      <a:pt x="9" y="0"/>
                    </a:lnTo>
                    <a:lnTo>
                      <a:pt x="28" y="0"/>
                    </a:lnTo>
                    <a:lnTo>
                      <a:pt x="66" y="69"/>
                    </a:lnTo>
                    <a:lnTo>
                      <a:pt x="56" y="69"/>
                    </a:lnTo>
                    <a:lnTo>
                      <a:pt x="47" y="50"/>
                    </a:lnTo>
                    <a:lnTo>
                      <a:pt x="9" y="59"/>
                    </a:lnTo>
                    <a:lnTo>
                      <a:pt x="9" y="79"/>
                    </a:lnTo>
                    <a:lnTo>
                      <a:pt x="0" y="79"/>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442" name="Freeform 55"/>
              <p:cNvSpPr>
                <a:spLocks/>
              </p:cNvSpPr>
              <p:nvPr/>
            </p:nvSpPr>
            <p:spPr bwMode="auto">
              <a:xfrm>
                <a:off x="1375" y="1644"/>
                <a:ext cx="19" cy="51"/>
              </a:xfrm>
              <a:custGeom>
                <a:avLst/>
                <a:gdLst>
                  <a:gd name="T0" fmla="*/ 0 w 19"/>
                  <a:gd name="T1" fmla="*/ 50 h 51"/>
                  <a:gd name="T2" fmla="*/ 18 w 19"/>
                  <a:gd name="T3" fmla="*/ 40 h 51"/>
                  <a:gd name="T4" fmla="*/ 9 w 19"/>
                  <a:gd name="T5" fmla="*/ 20 h 51"/>
                  <a:gd name="T6" fmla="*/ 9 w 19"/>
                  <a:gd name="T7" fmla="*/ 10 h 51"/>
                  <a:gd name="T8" fmla="*/ 0 w 19"/>
                  <a:gd name="T9" fmla="*/ 0 h 51"/>
                  <a:gd name="T10" fmla="*/ 0 w 19"/>
                  <a:gd name="T11" fmla="*/ 20 h 51"/>
                  <a:gd name="T12" fmla="*/ 0 w 19"/>
                  <a:gd name="T13" fmla="*/ 50 h 51"/>
                  <a:gd name="T14" fmla="*/ 0 60000 65536"/>
                  <a:gd name="T15" fmla="*/ 0 60000 65536"/>
                  <a:gd name="T16" fmla="*/ 0 60000 65536"/>
                  <a:gd name="T17" fmla="*/ 0 60000 65536"/>
                  <a:gd name="T18" fmla="*/ 0 60000 65536"/>
                  <a:gd name="T19" fmla="*/ 0 60000 65536"/>
                  <a:gd name="T20" fmla="*/ 0 60000 65536"/>
                  <a:gd name="T21" fmla="*/ 0 w 19"/>
                  <a:gd name="T22" fmla="*/ 0 h 51"/>
                  <a:gd name="T23" fmla="*/ 19 w 19"/>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51">
                    <a:moveTo>
                      <a:pt x="0" y="50"/>
                    </a:moveTo>
                    <a:lnTo>
                      <a:pt x="18" y="40"/>
                    </a:lnTo>
                    <a:lnTo>
                      <a:pt x="9" y="20"/>
                    </a:lnTo>
                    <a:lnTo>
                      <a:pt x="9" y="10"/>
                    </a:lnTo>
                    <a:lnTo>
                      <a:pt x="0" y="0"/>
                    </a:lnTo>
                    <a:lnTo>
                      <a:pt x="0" y="20"/>
                    </a:lnTo>
                    <a:lnTo>
                      <a:pt x="0" y="50"/>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443" name="Freeform 56"/>
              <p:cNvSpPr>
                <a:spLocks/>
              </p:cNvSpPr>
              <p:nvPr/>
            </p:nvSpPr>
            <p:spPr bwMode="auto">
              <a:xfrm>
                <a:off x="1375" y="1792"/>
                <a:ext cx="66" cy="80"/>
              </a:xfrm>
              <a:custGeom>
                <a:avLst/>
                <a:gdLst>
                  <a:gd name="T0" fmla="*/ 0 w 66"/>
                  <a:gd name="T1" fmla="*/ 59 h 80"/>
                  <a:gd name="T2" fmla="*/ 9 w 66"/>
                  <a:gd name="T3" fmla="*/ 59 h 80"/>
                  <a:gd name="T4" fmla="*/ 18 w 66"/>
                  <a:gd name="T5" fmla="*/ 69 h 80"/>
                  <a:gd name="T6" fmla="*/ 37 w 66"/>
                  <a:gd name="T7" fmla="*/ 69 h 80"/>
                  <a:gd name="T8" fmla="*/ 56 w 66"/>
                  <a:gd name="T9" fmla="*/ 69 h 80"/>
                  <a:gd name="T10" fmla="*/ 56 w 66"/>
                  <a:gd name="T11" fmla="*/ 59 h 80"/>
                  <a:gd name="T12" fmla="*/ 56 w 66"/>
                  <a:gd name="T13" fmla="*/ 49 h 80"/>
                  <a:gd name="T14" fmla="*/ 47 w 66"/>
                  <a:gd name="T15" fmla="*/ 49 h 80"/>
                  <a:gd name="T16" fmla="*/ 37 w 66"/>
                  <a:gd name="T17" fmla="*/ 49 h 80"/>
                  <a:gd name="T18" fmla="*/ 28 w 66"/>
                  <a:gd name="T19" fmla="*/ 39 h 80"/>
                  <a:gd name="T20" fmla="*/ 18 w 66"/>
                  <a:gd name="T21" fmla="*/ 39 h 80"/>
                  <a:gd name="T22" fmla="*/ 9 w 66"/>
                  <a:gd name="T23" fmla="*/ 39 h 80"/>
                  <a:gd name="T24" fmla="*/ 0 w 66"/>
                  <a:gd name="T25" fmla="*/ 29 h 80"/>
                  <a:gd name="T26" fmla="*/ 0 w 66"/>
                  <a:gd name="T27" fmla="*/ 10 h 80"/>
                  <a:gd name="T28" fmla="*/ 9 w 66"/>
                  <a:gd name="T29" fmla="*/ 10 h 80"/>
                  <a:gd name="T30" fmla="*/ 9 w 66"/>
                  <a:gd name="T31" fmla="*/ 0 h 80"/>
                  <a:gd name="T32" fmla="*/ 28 w 66"/>
                  <a:gd name="T33" fmla="*/ 0 h 80"/>
                  <a:gd name="T34" fmla="*/ 47 w 66"/>
                  <a:gd name="T35" fmla="*/ 0 h 80"/>
                  <a:gd name="T36" fmla="*/ 47 w 66"/>
                  <a:gd name="T37" fmla="*/ 10 h 80"/>
                  <a:gd name="T38" fmla="*/ 56 w 66"/>
                  <a:gd name="T39" fmla="*/ 10 h 80"/>
                  <a:gd name="T40" fmla="*/ 56 w 66"/>
                  <a:gd name="T41" fmla="*/ 20 h 80"/>
                  <a:gd name="T42" fmla="*/ 47 w 66"/>
                  <a:gd name="T43" fmla="*/ 20 h 80"/>
                  <a:gd name="T44" fmla="*/ 47 w 66"/>
                  <a:gd name="T45" fmla="*/ 20 h 80"/>
                  <a:gd name="T46" fmla="*/ 37 w 66"/>
                  <a:gd name="T47" fmla="*/ 10 h 80"/>
                  <a:gd name="T48" fmla="*/ 28 w 66"/>
                  <a:gd name="T49" fmla="*/ 10 h 80"/>
                  <a:gd name="T50" fmla="*/ 9 w 66"/>
                  <a:gd name="T51" fmla="*/ 10 h 80"/>
                  <a:gd name="T52" fmla="*/ 9 w 66"/>
                  <a:gd name="T53" fmla="*/ 20 h 80"/>
                  <a:gd name="T54" fmla="*/ 9 w 66"/>
                  <a:gd name="T55" fmla="*/ 29 h 80"/>
                  <a:gd name="T56" fmla="*/ 18 w 66"/>
                  <a:gd name="T57" fmla="*/ 29 h 80"/>
                  <a:gd name="T58" fmla="*/ 18 w 66"/>
                  <a:gd name="T59" fmla="*/ 29 h 80"/>
                  <a:gd name="T60" fmla="*/ 37 w 66"/>
                  <a:gd name="T61" fmla="*/ 29 h 80"/>
                  <a:gd name="T62" fmla="*/ 47 w 66"/>
                  <a:gd name="T63" fmla="*/ 39 h 80"/>
                  <a:gd name="T64" fmla="*/ 56 w 66"/>
                  <a:gd name="T65" fmla="*/ 39 h 80"/>
                  <a:gd name="T66" fmla="*/ 65 w 66"/>
                  <a:gd name="T67" fmla="*/ 49 h 80"/>
                  <a:gd name="T68" fmla="*/ 65 w 66"/>
                  <a:gd name="T69" fmla="*/ 69 h 80"/>
                  <a:gd name="T70" fmla="*/ 56 w 66"/>
                  <a:gd name="T71" fmla="*/ 79 h 80"/>
                  <a:gd name="T72" fmla="*/ 37 w 66"/>
                  <a:gd name="T73" fmla="*/ 79 h 80"/>
                  <a:gd name="T74" fmla="*/ 9 w 66"/>
                  <a:gd name="T75" fmla="*/ 79 h 80"/>
                  <a:gd name="T76" fmla="*/ 9 w 66"/>
                  <a:gd name="T77" fmla="*/ 69 h 80"/>
                  <a:gd name="T78" fmla="*/ 0 w 66"/>
                  <a:gd name="T79" fmla="*/ 59 h 80"/>
                  <a:gd name="T80" fmla="*/ 0 w 66"/>
                  <a:gd name="T81" fmla="*/ 59 h 80"/>
                  <a:gd name="T82" fmla="*/ 0 w 66"/>
                  <a:gd name="T83" fmla="*/ 59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6"/>
                  <a:gd name="T127" fmla="*/ 0 h 80"/>
                  <a:gd name="T128" fmla="*/ 66 w 66"/>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6" h="80">
                    <a:moveTo>
                      <a:pt x="0" y="59"/>
                    </a:moveTo>
                    <a:lnTo>
                      <a:pt x="9" y="59"/>
                    </a:lnTo>
                    <a:lnTo>
                      <a:pt x="18" y="69"/>
                    </a:lnTo>
                    <a:lnTo>
                      <a:pt x="37" y="69"/>
                    </a:lnTo>
                    <a:lnTo>
                      <a:pt x="56" y="69"/>
                    </a:lnTo>
                    <a:lnTo>
                      <a:pt x="56" y="59"/>
                    </a:lnTo>
                    <a:lnTo>
                      <a:pt x="56" y="49"/>
                    </a:lnTo>
                    <a:lnTo>
                      <a:pt x="47" y="49"/>
                    </a:lnTo>
                    <a:lnTo>
                      <a:pt x="37" y="49"/>
                    </a:lnTo>
                    <a:lnTo>
                      <a:pt x="28" y="39"/>
                    </a:lnTo>
                    <a:lnTo>
                      <a:pt x="18" y="39"/>
                    </a:lnTo>
                    <a:lnTo>
                      <a:pt x="9" y="39"/>
                    </a:lnTo>
                    <a:lnTo>
                      <a:pt x="0" y="29"/>
                    </a:lnTo>
                    <a:lnTo>
                      <a:pt x="0" y="10"/>
                    </a:lnTo>
                    <a:lnTo>
                      <a:pt x="9" y="10"/>
                    </a:lnTo>
                    <a:lnTo>
                      <a:pt x="9" y="0"/>
                    </a:lnTo>
                    <a:lnTo>
                      <a:pt x="28" y="0"/>
                    </a:lnTo>
                    <a:lnTo>
                      <a:pt x="47" y="0"/>
                    </a:lnTo>
                    <a:lnTo>
                      <a:pt x="47" y="10"/>
                    </a:lnTo>
                    <a:lnTo>
                      <a:pt x="56" y="10"/>
                    </a:lnTo>
                    <a:lnTo>
                      <a:pt x="56" y="20"/>
                    </a:lnTo>
                    <a:lnTo>
                      <a:pt x="47" y="20"/>
                    </a:lnTo>
                    <a:lnTo>
                      <a:pt x="37" y="10"/>
                    </a:lnTo>
                    <a:lnTo>
                      <a:pt x="28" y="10"/>
                    </a:lnTo>
                    <a:lnTo>
                      <a:pt x="9" y="10"/>
                    </a:lnTo>
                    <a:lnTo>
                      <a:pt x="9" y="20"/>
                    </a:lnTo>
                    <a:lnTo>
                      <a:pt x="9" y="29"/>
                    </a:lnTo>
                    <a:lnTo>
                      <a:pt x="18" y="29"/>
                    </a:lnTo>
                    <a:lnTo>
                      <a:pt x="37" y="29"/>
                    </a:lnTo>
                    <a:lnTo>
                      <a:pt x="47" y="39"/>
                    </a:lnTo>
                    <a:lnTo>
                      <a:pt x="56" y="39"/>
                    </a:lnTo>
                    <a:lnTo>
                      <a:pt x="65" y="49"/>
                    </a:lnTo>
                    <a:lnTo>
                      <a:pt x="65" y="69"/>
                    </a:lnTo>
                    <a:lnTo>
                      <a:pt x="56" y="79"/>
                    </a:lnTo>
                    <a:lnTo>
                      <a:pt x="37" y="79"/>
                    </a:lnTo>
                    <a:lnTo>
                      <a:pt x="9" y="79"/>
                    </a:lnTo>
                    <a:lnTo>
                      <a:pt x="9" y="69"/>
                    </a:lnTo>
                    <a:lnTo>
                      <a:pt x="0" y="59"/>
                    </a:lnTo>
                  </a:path>
                </a:pathLst>
              </a:custGeom>
              <a:solidFill>
                <a:srgbClr val="FFFFFF"/>
              </a:solidFill>
              <a:ln w="9525" cap="rnd">
                <a:noFill/>
                <a:round/>
                <a:headEnd/>
                <a:tailEnd/>
              </a:ln>
            </p:spPr>
            <p:txBody>
              <a:bodyPr/>
              <a:lstStyle/>
              <a:p>
                <a:endParaRPr lang="en-US" dirty="0"/>
              </a:p>
            </p:txBody>
          </p:sp>
          <p:sp>
            <p:nvSpPr>
              <p:cNvPr id="93444" name="Freeform 57"/>
              <p:cNvSpPr>
                <a:spLocks/>
              </p:cNvSpPr>
              <p:nvPr/>
            </p:nvSpPr>
            <p:spPr bwMode="auto">
              <a:xfrm>
                <a:off x="1375" y="1792"/>
                <a:ext cx="66" cy="80"/>
              </a:xfrm>
              <a:custGeom>
                <a:avLst/>
                <a:gdLst>
                  <a:gd name="T0" fmla="*/ 0 w 66"/>
                  <a:gd name="T1" fmla="*/ 59 h 80"/>
                  <a:gd name="T2" fmla="*/ 9 w 66"/>
                  <a:gd name="T3" fmla="*/ 59 h 80"/>
                  <a:gd name="T4" fmla="*/ 18 w 66"/>
                  <a:gd name="T5" fmla="*/ 69 h 80"/>
                  <a:gd name="T6" fmla="*/ 37 w 66"/>
                  <a:gd name="T7" fmla="*/ 69 h 80"/>
                  <a:gd name="T8" fmla="*/ 56 w 66"/>
                  <a:gd name="T9" fmla="*/ 69 h 80"/>
                  <a:gd name="T10" fmla="*/ 56 w 66"/>
                  <a:gd name="T11" fmla="*/ 59 h 80"/>
                  <a:gd name="T12" fmla="*/ 56 w 66"/>
                  <a:gd name="T13" fmla="*/ 49 h 80"/>
                  <a:gd name="T14" fmla="*/ 47 w 66"/>
                  <a:gd name="T15" fmla="*/ 49 h 80"/>
                  <a:gd name="T16" fmla="*/ 37 w 66"/>
                  <a:gd name="T17" fmla="*/ 49 h 80"/>
                  <a:gd name="T18" fmla="*/ 28 w 66"/>
                  <a:gd name="T19" fmla="*/ 39 h 80"/>
                  <a:gd name="T20" fmla="*/ 18 w 66"/>
                  <a:gd name="T21" fmla="*/ 39 h 80"/>
                  <a:gd name="T22" fmla="*/ 9 w 66"/>
                  <a:gd name="T23" fmla="*/ 39 h 80"/>
                  <a:gd name="T24" fmla="*/ 0 w 66"/>
                  <a:gd name="T25" fmla="*/ 29 h 80"/>
                  <a:gd name="T26" fmla="*/ 0 w 66"/>
                  <a:gd name="T27" fmla="*/ 10 h 80"/>
                  <a:gd name="T28" fmla="*/ 9 w 66"/>
                  <a:gd name="T29" fmla="*/ 10 h 80"/>
                  <a:gd name="T30" fmla="*/ 9 w 66"/>
                  <a:gd name="T31" fmla="*/ 0 h 80"/>
                  <a:gd name="T32" fmla="*/ 28 w 66"/>
                  <a:gd name="T33" fmla="*/ 0 h 80"/>
                  <a:gd name="T34" fmla="*/ 47 w 66"/>
                  <a:gd name="T35" fmla="*/ 0 h 80"/>
                  <a:gd name="T36" fmla="*/ 47 w 66"/>
                  <a:gd name="T37" fmla="*/ 10 h 80"/>
                  <a:gd name="T38" fmla="*/ 56 w 66"/>
                  <a:gd name="T39" fmla="*/ 10 h 80"/>
                  <a:gd name="T40" fmla="*/ 56 w 66"/>
                  <a:gd name="T41" fmla="*/ 20 h 80"/>
                  <a:gd name="T42" fmla="*/ 47 w 66"/>
                  <a:gd name="T43" fmla="*/ 20 h 80"/>
                  <a:gd name="T44" fmla="*/ 47 w 66"/>
                  <a:gd name="T45" fmla="*/ 20 h 80"/>
                  <a:gd name="T46" fmla="*/ 37 w 66"/>
                  <a:gd name="T47" fmla="*/ 10 h 80"/>
                  <a:gd name="T48" fmla="*/ 28 w 66"/>
                  <a:gd name="T49" fmla="*/ 10 h 80"/>
                  <a:gd name="T50" fmla="*/ 9 w 66"/>
                  <a:gd name="T51" fmla="*/ 10 h 80"/>
                  <a:gd name="T52" fmla="*/ 9 w 66"/>
                  <a:gd name="T53" fmla="*/ 20 h 80"/>
                  <a:gd name="T54" fmla="*/ 9 w 66"/>
                  <a:gd name="T55" fmla="*/ 29 h 80"/>
                  <a:gd name="T56" fmla="*/ 18 w 66"/>
                  <a:gd name="T57" fmla="*/ 29 h 80"/>
                  <a:gd name="T58" fmla="*/ 18 w 66"/>
                  <a:gd name="T59" fmla="*/ 29 h 80"/>
                  <a:gd name="T60" fmla="*/ 37 w 66"/>
                  <a:gd name="T61" fmla="*/ 29 h 80"/>
                  <a:gd name="T62" fmla="*/ 47 w 66"/>
                  <a:gd name="T63" fmla="*/ 39 h 80"/>
                  <a:gd name="T64" fmla="*/ 56 w 66"/>
                  <a:gd name="T65" fmla="*/ 39 h 80"/>
                  <a:gd name="T66" fmla="*/ 65 w 66"/>
                  <a:gd name="T67" fmla="*/ 49 h 80"/>
                  <a:gd name="T68" fmla="*/ 65 w 66"/>
                  <a:gd name="T69" fmla="*/ 69 h 80"/>
                  <a:gd name="T70" fmla="*/ 56 w 66"/>
                  <a:gd name="T71" fmla="*/ 79 h 80"/>
                  <a:gd name="T72" fmla="*/ 37 w 66"/>
                  <a:gd name="T73" fmla="*/ 79 h 80"/>
                  <a:gd name="T74" fmla="*/ 9 w 66"/>
                  <a:gd name="T75" fmla="*/ 79 h 80"/>
                  <a:gd name="T76" fmla="*/ 9 w 66"/>
                  <a:gd name="T77" fmla="*/ 69 h 80"/>
                  <a:gd name="T78" fmla="*/ 0 w 66"/>
                  <a:gd name="T79" fmla="*/ 59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6"/>
                  <a:gd name="T121" fmla="*/ 0 h 80"/>
                  <a:gd name="T122" fmla="*/ 66 w 66"/>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6" h="80">
                    <a:moveTo>
                      <a:pt x="0" y="59"/>
                    </a:moveTo>
                    <a:lnTo>
                      <a:pt x="9" y="59"/>
                    </a:lnTo>
                    <a:lnTo>
                      <a:pt x="18" y="69"/>
                    </a:lnTo>
                    <a:lnTo>
                      <a:pt x="37" y="69"/>
                    </a:lnTo>
                    <a:lnTo>
                      <a:pt x="56" y="69"/>
                    </a:lnTo>
                    <a:lnTo>
                      <a:pt x="56" y="59"/>
                    </a:lnTo>
                    <a:lnTo>
                      <a:pt x="56" y="49"/>
                    </a:lnTo>
                    <a:lnTo>
                      <a:pt x="47" y="49"/>
                    </a:lnTo>
                    <a:lnTo>
                      <a:pt x="37" y="49"/>
                    </a:lnTo>
                    <a:lnTo>
                      <a:pt x="28" y="39"/>
                    </a:lnTo>
                    <a:lnTo>
                      <a:pt x="18" y="39"/>
                    </a:lnTo>
                    <a:lnTo>
                      <a:pt x="9" y="39"/>
                    </a:lnTo>
                    <a:lnTo>
                      <a:pt x="0" y="29"/>
                    </a:lnTo>
                    <a:lnTo>
                      <a:pt x="0" y="10"/>
                    </a:lnTo>
                    <a:lnTo>
                      <a:pt x="9" y="10"/>
                    </a:lnTo>
                    <a:lnTo>
                      <a:pt x="9" y="0"/>
                    </a:lnTo>
                    <a:lnTo>
                      <a:pt x="28" y="0"/>
                    </a:lnTo>
                    <a:lnTo>
                      <a:pt x="47" y="0"/>
                    </a:lnTo>
                    <a:lnTo>
                      <a:pt x="47" y="10"/>
                    </a:lnTo>
                    <a:lnTo>
                      <a:pt x="56" y="10"/>
                    </a:lnTo>
                    <a:lnTo>
                      <a:pt x="56" y="20"/>
                    </a:lnTo>
                    <a:lnTo>
                      <a:pt x="47" y="20"/>
                    </a:lnTo>
                    <a:lnTo>
                      <a:pt x="37" y="10"/>
                    </a:lnTo>
                    <a:lnTo>
                      <a:pt x="28" y="10"/>
                    </a:lnTo>
                    <a:lnTo>
                      <a:pt x="9" y="10"/>
                    </a:lnTo>
                    <a:lnTo>
                      <a:pt x="9" y="20"/>
                    </a:lnTo>
                    <a:lnTo>
                      <a:pt x="9" y="29"/>
                    </a:lnTo>
                    <a:lnTo>
                      <a:pt x="18" y="29"/>
                    </a:lnTo>
                    <a:lnTo>
                      <a:pt x="37" y="29"/>
                    </a:lnTo>
                    <a:lnTo>
                      <a:pt x="47" y="39"/>
                    </a:lnTo>
                    <a:lnTo>
                      <a:pt x="56" y="39"/>
                    </a:lnTo>
                    <a:lnTo>
                      <a:pt x="65" y="49"/>
                    </a:lnTo>
                    <a:lnTo>
                      <a:pt x="65" y="69"/>
                    </a:lnTo>
                    <a:lnTo>
                      <a:pt x="56" y="79"/>
                    </a:lnTo>
                    <a:lnTo>
                      <a:pt x="37" y="79"/>
                    </a:lnTo>
                    <a:lnTo>
                      <a:pt x="9" y="79"/>
                    </a:lnTo>
                    <a:lnTo>
                      <a:pt x="9" y="69"/>
                    </a:lnTo>
                    <a:lnTo>
                      <a:pt x="0" y="59"/>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445" name="Line 58"/>
              <p:cNvSpPr>
                <a:spLocks noChangeShapeType="1"/>
              </p:cNvSpPr>
              <p:nvPr/>
            </p:nvSpPr>
            <p:spPr bwMode="auto">
              <a:xfrm>
                <a:off x="1375" y="1851"/>
                <a:ext cx="16" cy="0"/>
              </a:xfrm>
              <a:prstGeom prst="line">
                <a:avLst/>
              </a:prstGeom>
              <a:noFill/>
              <a:ln w="12700">
                <a:solidFill>
                  <a:srgbClr val="000000"/>
                </a:solidFill>
                <a:round/>
                <a:headEnd type="none" w="sm" len="sm"/>
                <a:tailEnd type="none" w="sm" len="sm"/>
              </a:ln>
            </p:spPr>
            <p:txBody>
              <a:bodyPr wrap="none" anchor="ctr"/>
              <a:lstStyle/>
              <a:p>
                <a:endParaRPr lang="en-US" dirty="0"/>
              </a:p>
            </p:txBody>
          </p:sp>
        </p:grpSp>
        <p:grpSp>
          <p:nvGrpSpPr>
            <p:cNvPr id="8" name="Group 59"/>
            <p:cNvGrpSpPr>
              <a:grpSpLocks/>
            </p:cNvGrpSpPr>
            <p:nvPr/>
          </p:nvGrpSpPr>
          <p:grpSpPr bwMode="auto">
            <a:xfrm>
              <a:off x="2876550" y="2665413"/>
              <a:ext cx="552450" cy="563562"/>
              <a:chOff x="1779" y="1189"/>
              <a:chExt cx="348" cy="355"/>
            </a:xfrm>
          </p:grpSpPr>
          <p:sp>
            <p:nvSpPr>
              <p:cNvPr id="93416" name="Freeform 60"/>
              <p:cNvSpPr>
                <a:spLocks/>
              </p:cNvSpPr>
              <p:nvPr/>
            </p:nvSpPr>
            <p:spPr bwMode="auto">
              <a:xfrm>
                <a:off x="1779" y="1189"/>
                <a:ext cx="340" cy="355"/>
              </a:xfrm>
              <a:custGeom>
                <a:avLst/>
                <a:gdLst>
                  <a:gd name="T0" fmla="*/ 0 w 340"/>
                  <a:gd name="T1" fmla="*/ 206 h 355"/>
                  <a:gd name="T2" fmla="*/ 0 w 340"/>
                  <a:gd name="T3" fmla="*/ 137 h 355"/>
                  <a:gd name="T4" fmla="*/ 29 w 340"/>
                  <a:gd name="T5" fmla="*/ 69 h 355"/>
                  <a:gd name="T6" fmla="*/ 47 w 340"/>
                  <a:gd name="T7" fmla="*/ 39 h 355"/>
                  <a:gd name="T8" fmla="*/ 76 w 340"/>
                  <a:gd name="T9" fmla="*/ 19 h 355"/>
                  <a:gd name="T10" fmla="*/ 104 w 340"/>
                  <a:gd name="T11" fmla="*/ 10 h 355"/>
                  <a:gd name="T12" fmla="*/ 141 w 340"/>
                  <a:gd name="T13" fmla="*/ 0 h 355"/>
                  <a:gd name="T14" fmla="*/ 207 w 340"/>
                  <a:gd name="T15" fmla="*/ 0 h 355"/>
                  <a:gd name="T16" fmla="*/ 273 w 340"/>
                  <a:gd name="T17" fmla="*/ 29 h 355"/>
                  <a:gd name="T18" fmla="*/ 301 w 340"/>
                  <a:gd name="T19" fmla="*/ 49 h 355"/>
                  <a:gd name="T20" fmla="*/ 320 w 340"/>
                  <a:gd name="T21" fmla="*/ 78 h 355"/>
                  <a:gd name="T22" fmla="*/ 329 w 340"/>
                  <a:gd name="T23" fmla="*/ 108 h 355"/>
                  <a:gd name="T24" fmla="*/ 339 w 340"/>
                  <a:gd name="T25" fmla="*/ 147 h 355"/>
                  <a:gd name="T26" fmla="*/ 339 w 340"/>
                  <a:gd name="T27" fmla="*/ 216 h 355"/>
                  <a:gd name="T28" fmla="*/ 311 w 340"/>
                  <a:gd name="T29" fmla="*/ 285 h 355"/>
                  <a:gd name="T30" fmla="*/ 264 w 340"/>
                  <a:gd name="T31" fmla="*/ 324 h 355"/>
                  <a:gd name="T32" fmla="*/ 198 w 340"/>
                  <a:gd name="T33" fmla="*/ 354 h 355"/>
                  <a:gd name="T34" fmla="*/ 132 w 340"/>
                  <a:gd name="T35" fmla="*/ 354 h 355"/>
                  <a:gd name="T36" fmla="*/ 76 w 340"/>
                  <a:gd name="T37" fmla="*/ 324 h 355"/>
                  <a:gd name="T38" fmla="*/ 29 w 340"/>
                  <a:gd name="T39" fmla="*/ 275 h 355"/>
                  <a:gd name="T40" fmla="*/ 0 w 340"/>
                  <a:gd name="T41" fmla="*/ 206 h 3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0"/>
                  <a:gd name="T64" fmla="*/ 0 h 355"/>
                  <a:gd name="T65" fmla="*/ 340 w 340"/>
                  <a:gd name="T66" fmla="*/ 355 h 3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0" h="355">
                    <a:moveTo>
                      <a:pt x="0" y="206"/>
                    </a:moveTo>
                    <a:lnTo>
                      <a:pt x="0" y="137"/>
                    </a:lnTo>
                    <a:lnTo>
                      <a:pt x="29" y="69"/>
                    </a:lnTo>
                    <a:lnTo>
                      <a:pt x="47" y="39"/>
                    </a:lnTo>
                    <a:lnTo>
                      <a:pt x="76" y="19"/>
                    </a:lnTo>
                    <a:lnTo>
                      <a:pt x="104" y="10"/>
                    </a:lnTo>
                    <a:lnTo>
                      <a:pt x="141" y="0"/>
                    </a:lnTo>
                    <a:lnTo>
                      <a:pt x="207" y="0"/>
                    </a:lnTo>
                    <a:lnTo>
                      <a:pt x="273" y="29"/>
                    </a:lnTo>
                    <a:lnTo>
                      <a:pt x="301" y="49"/>
                    </a:lnTo>
                    <a:lnTo>
                      <a:pt x="320" y="78"/>
                    </a:lnTo>
                    <a:lnTo>
                      <a:pt x="329" y="108"/>
                    </a:lnTo>
                    <a:lnTo>
                      <a:pt x="339" y="147"/>
                    </a:lnTo>
                    <a:lnTo>
                      <a:pt x="339" y="216"/>
                    </a:lnTo>
                    <a:lnTo>
                      <a:pt x="311" y="285"/>
                    </a:lnTo>
                    <a:lnTo>
                      <a:pt x="264" y="324"/>
                    </a:lnTo>
                    <a:lnTo>
                      <a:pt x="198" y="354"/>
                    </a:lnTo>
                    <a:lnTo>
                      <a:pt x="132" y="354"/>
                    </a:lnTo>
                    <a:lnTo>
                      <a:pt x="76" y="324"/>
                    </a:lnTo>
                    <a:lnTo>
                      <a:pt x="29" y="275"/>
                    </a:lnTo>
                    <a:lnTo>
                      <a:pt x="0" y="206"/>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417" name="Line 61"/>
              <p:cNvSpPr>
                <a:spLocks noChangeShapeType="1"/>
              </p:cNvSpPr>
              <p:nvPr/>
            </p:nvSpPr>
            <p:spPr bwMode="auto">
              <a:xfrm>
                <a:off x="1920" y="1189"/>
                <a:ext cx="57" cy="354"/>
              </a:xfrm>
              <a:prstGeom prst="line">
                <a:avLst/>
              </a:prstGeom>
              <a:noFill/>
              <a:ln w="12700">
                <a:solidFill>
                  <a:srgbClr val="000000"/>
                </a:solidFill>
                <a:round/>
                <a:headEnd type="none" w="sm" len="sm"/>
                <a:tailEnd type="none" w="sm" len="sm"/>
              </a:ln>
            </p:spPr>
            <p:txBody>
              <a:bodyPr wrap="none" anchor="ctr"/>
              <a:lstStyle/>
              <a:p>
                <a:endParaRPr lang="en-US" dirty="0"/>
              </a:p>
            </p:txBody>
          </p:sp>
          <p:sp>
            <p:nvSpPr>
              <p:cNvPr id="93418" name="Line 62"/>
              <p:cNvSpPr>
                <a:spLocks noChangeShapeType="1"/>
              </p:cNvSpPr>
              <p:nvPr/>
            </p:nvSpPr>
            <p:spPr bwMode="auto">
              <a:xfrm flipV="1">
                <a:off x="1779" y="1336"/>
                <a:ext cx="348" cy="69"/>
              </a:xfrm>
              <a:prstGeom prst="line">
                <a:avLst/>
              </a:prstGeom>
              <a:noFill/>
              <a:ln w="12700">
                <a:solidFill>
                  <a:srgbClr val="000000"/>
                </a:solidFill>
                <a:round/>
                <a:headEnd type="none" w="sm" len="sm"/>
                <a:tailEnd type="none" w="sm" len="sm"/>
              </a:ln>
            </p:spPr>
            <p:txBody>
              <a:bodyPr wrap="none" anchor="ctr"/>
              <a:lstStyle/>
              <a:p>
                <a:endParaRPr lang="en-US" dirty="0"/>
              </a:p>
            </p:txBody>
          </p:sp>
          <p:sp>
            <p:nvSpPr>
              <p:cNvPr id="93419" name="Freeform 63"/>
              <p:cNvSpPr>
                <a:spLocks/>
              </p:cNvSpPr>
              <p:nvPr/>
            </p:nvSpPr>
            <p:spPr bwMode="auto">
              <a:xfrm>
                <a:off x="1967" y="1238"/>
                <a:ext cx="58" cy="89"/>
              </a:xfrm>
              <a:custGeom>
                <a:avLst/>
                <a:gdLst>
                  <a:gd name="T0" fmla="*/ 10 w 58"/>
                  <a:gd name="T1" fmla="*/ 88 h 89"/>
                  <a:gd name="T2" fmla="*/ 0 w 58"/>
                  <a:gd name="T3" fmla="*/ 10 h 89"/>
                  <a:gd name="T4" fmla="*/ 29 w 58"/>
                  <a:gd name="T5" fmla="*/ 0 h 89"/>
                  <a:gd name="T6" fmla="*/ 38 w 58"/>
                  <a:gd name="T7" fmla="*/ 0 h 89"/>
                  <a:gd name="T8" fmla="*/ 57 w 58"/>
                  <a:gd name="T9" fmla="*/ 0 h 89"/>
                  <a:gd name="T10" fmla="*/ 57 w 58"/>
                  <a:gd name="T11" fmla="*/ 20 h 89"/>
                  <a:gd name="T12" fmla="*/ 57 w 58"/>
                  <a:gd name="T13" fmla="*/ 39 h 89"/>
                  <a:gd name="T14" fmla="*/ 47 w 58"/>
                  <a:gd name="T15" fmla="*/ 49 h 89"/>
                  <a:gd name="T16" fmla="*/ 38 w 58"/>
                  <a:gd name="T17" fmla="*/ 49 h 89"/>
                  <a:gd name="T18" fmla="*/ 19 w 58"/>
                  <a:gd name="T19" fmla="*/ 49 h 89"/>
                  <a:gd name="T20" fmla="*/ 19 w 58"/>
                  <a:gd name="T21" fmla="*/ 79 h 89"/>
                  <a:gd name="T22" fmla="*/ 10 w 58"/>
                  <a:gd name="T23" fmla="*/ 88 h 89"/>
                  <a:gd name="T24" fmla="*/ 10 w 58"/>
                  <a:gd name="T25" fmla="*/ 39 h 89"/>
                  <a:gd name="T26" fmla="*/ 38 w 58"/>
                  <a:gd name="T27" fmla="*/ 39 h 89"/>
                  <a:gd name="T28" fmla="*/ 47 w 58"/>
                  <a:gd name="T29" fmla="*/ 39 h 89"/>
                  <a:gd name="T30" fmla="*/ 47 w 58"/>
                  <a:gd name="T31" fmla="*/ 20 h 89"/>
                  <a:gd name="T32" fmla="*/ 47 w 58"/>
                  <a:gd name="T33" fmla="*/ 10 h 89"/>
                  <a:gd name="T34" fmla="*/ 38 w 58"/>
                  <a:gd name="T35" fmla="*/ 10 h 89"/>
                  <a:gd name="T36" fmla="*/ 29 w 58"/>
                  <a:gd name="T37" fmla="*/ 10 h 89"/>
                  <a:gd name="T38" fmla="*/ 10 w 58"/>
                  <a:gd name="T39" fmla="*/ 10 h 89"/>
                  <a:gd name="T40" fmla="*/ 10 w 58"/>
                  <a:gd name="T41" fmla="*/ 39 h 89"/>
                  <a:gd name="T42" fmla="*/ 10 w 58"/>
                  <a:gd name="T43" fmla="*/ 88 h 8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8"/>
                  <a:gd name="T67" fmla="*/ 0 h 89"/>
                  <a:gd name="T68" fmla="*/ 58 w 58"/>
                  <a:gd name="T69" fmla="*/ 89 h 8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8" h="89">
                    <a:moveTo>
                      <a:pt x="10" y="88"/>
                    </a:moveTo>
                    <a:lnTo>
                      <a:pt x="0" y="10"/>
                    </a:lnTo>
                    <a:lnTo>
                      <a:pt x="29" y="0"/>
                    </a:lnTo>
                    <a:lnTo>
                      <a:pt x="38" y="0"/>
                    </a:lnTo>
                    <a:lnTo>
                      <a:pt x="57" y="0"/>
                    </a:lnTo>
                    <a:lnTo>
                      <a:pt x="57" y="20"/>
                    </a:lnTo>
                    <a:lnTo>
                      <a:pt x="57" y="39"/>
                    </a:lnTo>
                    <a:lnTo>
                      <a:pt x="47" y="49"/>
                    </a:lnTo>
                    <a:lnTo>
                      <a:pt x="38" y="49"/>
                    </a:lnTo>
                    <a:lnTo>
                      <a:pt x="19" y="49"/>
                    </a:lnTo>
                    <a:lnTo>
                      <a:pt x="19" y="79"/>
                    </a:lnTo>
                    <a:lnTo>
                      <a:pt x="10" y="88"/>
                    </a:lnTo>
                    <a:lnTo>
                      <a:pt x="10" y="39"/>
                    </a:lnTo>
                    <a:lnTo>
                      <a:pt x="38" y="39"/>
                    </a:lnTo>
                    <a:lnTo>
                      <a:pt x="47" y="39"/>
                    </a:lnTo>
                    <a:lnTo>
                      <a:pt x="47" y="20"/>
                    </a:lnTo>
                    <a:lnTo>
                      <a:pt x="47" y="10"/>
                    </a:lnTo>
                    <a:lnTo>
                      <a:pt x="38" y="10"/>
                    </a:lnTo>
                    <a:lnTo>
                      <a:pt x="29" y="10"/>
                    </a:lnTo>
                    <a:lnTo>
                      <a:pt x="10" y="10"/>
                    </a:lnTo>
                    <a:lnTo>
                      <a:pt x="10" y="39"/>
                    </a:lnTo>
                    <a:lnTo>
                      <a:pt x="10" y="88"/>
                    </a:lnTo>
                  </a:path>
                </a:pathLst>
              </a:custGeom>
              <a:solidFill>
                <a:srgbClr val="FFFFFF"/>
              </a:solidFill>
              <a:ln w="9525" cap="rnd">
                <a:noFill/>
                <a:round/>
                <a:headEnd/>
                <a:tailEnd/>
              </a:ln>
            </p:spPr>
            <p:txBody>
              <a:bodyPr/>
              <a:lstStyle/>
              <a:p>
                <a:endParaRPr lang="en-US" dirty="0"/>
              </a:p>
            </p:txBody>
          </p:sp>
          <p:sp>
            <p:nvSpPr>
              <p:cNvPr id="93420" name="Freeform 64"/>
              <p:cNvSpPr>
                <a:spLocks/>
              </p:cNvSpPr>
              <p:nvPr/>
            </p:nvSpPr>
            <p:spPr bwMode="auto">
              <a:xfrm>
                <a:off x="1967" y="1238"/>
                <a:ext cx="58" cy="89"/>
              </a:xfrm>
              <a:custGeom>
                <a:avLst/>
                <a:gdLst>
                  <a:gd name="T0" fmla="*/ 10 w 58"/>
                  <a:gd name="T1" fmla="*/ 88 h 89"/>
                  <a:gd name="T2" fmla="*/ 0 w 58"/>
                  <a:gd name="T3" fmla="*/ 10 h 89"/>
                  <a:gd name="T4" fmla="*/ 29 w 58"/>
                  <a:gd name="T5" fmla="*/ 0 h 89"/>
                  <a:gd name="T6" fmla="*/ 38 w 58"/>
                  <a:gd name="T7" fmla="*/ 0 h 89"/>
                  <a:gd name="T8" fmla="*/ 57 w 58"/>
                  <a:gd name="T9" fmla="*/ 0 h 89"/>
                  <a:gd name="T10" fmla="*/ 57 w 58"/>
                  <a:gd name="T11" fmla="*/ 20 h 89"/>
                  <a:gd name="T12" fmla="*/ 57 w 58"/>
                  <a:gd name="T13" fmla="*/ 39 h 89"/>
                  <a:gd name="T14" fmla="*/ 47 w 58"/>
                  <a:gd name="T15" fmla="*/ 49 h 89"/>
                  <a:gd name="T16" fmla="*/ 38 w 58"/>
                  <a:gd name="T17" fmla="*/ 49 h 89"/>
                  <a:gd name="T18" fmla="*/ 19 w 58"/>
                  <a:gd name="T19" fmla="*/ 49 h 89"/>
                  <a:gd name="T20" fmla="*/ 19 w 58"/>
                  <a:gd name="T21" fmla="*/ 79 h 89"/>
                  <a:gd name="T22" fmla="*/ 10 w 58"/>
                  <a:gd name="T23" fmla="*/ 88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8"/>
                  <a:gd name="T37" fmla="*/ 0 h 89"/>
                  <a:gd name="T38" fmla="*/ 58 w 58"/>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8" h="89">
                    <a:moveTo>
                      <a:pt x="10" y="88"/>
                    </a:moveTo>
                    <a:lnTo>
                      <a:pt x="0" y="10"/>
                    </a:lnTo>
                    <a:lnTo>
                      <a:pt x="29" y="0"/>
                    </a:lnTo>
                    <a:lnTo>
                      <a:pt x="38" y="0"/>
                    </a:lnTo>
                    <a:lnTo>
                      <a:pt x="57" y="0"/>
                    </a:lnTo>
                    <a:lnTo>
                      <a:pt x="57" y="20"/>
                    </a:lnTo>
                    <a:lnTo>
                      <a:pt x="57" y="39"/>
                    </a:lnTo>
                    <a:lnTo>
                      <a:pt x="47" y="49"/>
                    </a:lnTo>
                    <a:lnTo>
                      <a:pt x="38" y="49"/>
                    </a:lnTo>
                    <a:lnTo>
                      <a:pt x="19" y="49"/>
                    </a:lnTo>
                    <a:lnTo>
                      <a:pt x="19" y="79"/>
                    </a:lnTo>
                    <a:lnTo>
                      <a:pt x="10" y="88"/>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421" name="Freeform 65"/>
              <p:cNvSpPr>
                <a:spLocks/>
              </p:cNvSpPr>
              <p:nvPr/>
            </p:nvSpPr>
            <p:spPr bwMode="auto">
              <a:xfrm>
                <a:off x="1977" y="1248"/>
                <a:ext cx="38" cy="30"/>
              </a:xfrm>
              <a:custGeom>
                <a:avLst/>
                <a:gdLst>
                  <a:gd name="T0" fmla="*/ 0 w 38"/>
                  <a:gd name="T1" fmla="*/ 29 h 30"/>
                  <a:gd name="T2" fmla="*/ 28 w 38"/>
                  <a:gd name="T3" fmla="*/ 29 h 30"/>
                  <a:gd name="T4" fmla="*/ 37 w 38"/>
                  <a:gd name="T5" fmla="*/ 29 h 30"/>
                  <a:gd name="T6" fmla="*/ 37 w 38"/>
                  <a:gd name="T7" fmla="*/ 10 h 30"/>
                  <a:gd name="T8" fmla="*/ 37 w 38"/>
                  <a:gd name="T9" fmla="*/ 0 h 30"/>
                  <a:gd name="T10" fmla="*/ 28 w 38"/>
                  <a:gd name="T11" fmla="*/ 0 h 30"/>
                  <a:gd name="T12" fmla="*/ 19 w 38"/>
                  <a:gd name="T13" fmla="*/ 0 h 30"/>
                  <a:gd name="T14" fmla="*/ 0 w 38"/>
                  <a:gd name="T15" fmla="*/ 0 h 30"/>
                  <a:gd name="T16" fmla="*/ 0 w 38"/>
                  <a:gd name="T17" fmla="*/ 29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30"/>
                  <a:gd name="T29" fmla="*/ 38 w 38"/>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30">
                    <a:moveTo>
                      <a:pt x="0" y="29"/>
                    </a:moveTo>
                    <a:lnTo>
                      <a:pt x="28" y="29"/>
                    </a:lnTo>
                    <a:lnTo>
                      <a:pt x="37" y="29"/>
                    </a:lnTo>
                    <a:lnTo>
                      <a:pt x="37" y="10"/>
                    </a:lnTo>
                    <a:lnTo>
                      <a:pt x="37" y="0"/>
                    </a:lnTo>
                    <a:lnTo>
                      <a:pt x="28" y="0"/>
                    </a:lnTo>
                    <a:lnTo>
                      <a:pt x="19" y="0"/>
                    </a:lnTo>
                    <a:lnTo>
                      <a:pt x="0" y="0"/>
                    </a:lnTo>
                    <a:lnTo>
                      <a:pt x="0" y="29"/>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422" name="Freeform 66"/>
              <p:cNvSpPr>
                <a:spLocks/>
              </p:cNvSpPr>
              <p:nvPr/>
            </p:nvSpPr>
            <p:spPr bwMode="auto">
              <a:xfrm>
                <a:off x="1996" y="1385"/>
                <a:ext cx="66" cy="90"/>
              </a:xfrm>
              <a:custGeom>
                <a:avLst/>
                <a:gdLst>
                  <a:gd name="T0" fmla="*/ 9 w 66"/>
                  <a:gd name="T1" fmla="*/ 89 h 90"/>
                  <a:gd name="T2" fmla="*/ 0 w 66"/>
                  <a:gd name="T3" fmla="*/ 10 h 90"/>
                  <a:gd name="T4" fmla="*/ 18 w 66"/>
                  <a:gd name="T5" fmla="*/ 0 h 90"/>
                  <a:gd name="T6" fmla="*/ 37 w 66"/>
                  <a:gd name="T7" fmla="*/ 0 h 90"/>
                  <a:gd name="T8" fmla="*/ 47 w 66"/>
                  <a:gd name="T9" fmla="*/ 0 h 90"/>
                  <a:gd name="T10" fmla="*/ 47 w 66"/>
                  <a:gd name="T11" fmla="*/ 10 h 90"/>
                  <a:gd name="T12" fmla="*/ 56 w 66"/>
                  <a:gd name="T13" fmla="*/ 10 h 90"/>
                  <a:gd name="T14" fmla="*/ 56 w 66"/>
                  <a:gd name="T15" fmla="*/ 20 h 90"/>
                  <a:gd name="T16" fmla="*/ 65 w 66"/>
                  <a:gd name="T17" fmla="*/ 30 h 90"/>
                  <a:gd name="T18" fmla="*/ 65 w 66"/>
                  <a:gd name="T19" fmla="*/ 40 h 90"/>
                  <a:gd name="T20" fmla="*/ 65 w 66"/>
                  <a:gd name="T21" fmla="*/ 69 h 90"/>
                  <a:gd name="T22" fmla="*/ 56 w 66"/>
                  <a:gd name="T23" fmla="*/ 69 h 90"/>
                  <a:gd name="T24" fmla="*/ 56 w 66"/>
                  <a:gd name="T25" fmla="*/ 79 h 90"/>
                  <a:gd name="T26" fmla="*/ 37 w 66"/>
                  <a:gd name="T27" fmla="*/ 79 h 90"/>
                  <a:gd name="T28" fmla="*/ 9 w 66"/>
                  <a:gd name="T29" fmla="*/ 89 h 90"/>
                  <a:gd name="T30" fmla="*/ 18 w 66"/>
                  <a:gd name="T31" fmla="*/ 79 h 90"/>
                  <a:gd name="T32" fmla="*/ 37 w 66"/>
                  <a:gd name="T33" fmla="*/ 79 h 90"/>
                  <a:gd name="T34" fmla="*/ 37 w 66"/>
                  <a:gd name="T35" fmla="*/ 69 h 90"/>
                  <a:gd name="T36" fmla="*/ 47 w 66"/>
                  <a:gd name="T37" fmla="*/ 69 h 90"/>
                  <a:gd name="T38" fmla="*/ 56 w 66"/>
                  <a:gd name="T39" fmla="*/ 59 h 90"/>
                  <a:gd name="T40" fmla="*/ 56 w 66"/>
                  <a:gd name="T41" fmla="*/ 40 h 90"/>
                  <a:gd name="T42" fmla="*/ 56 w 66"/>
                  <a:gd name="T43" fmla="*/ 30 h 90"/>
                  <a:gd name="T44" fmla="*/ 37 w 66"/>
                  <a:gd name="T45" fmla="*/ 10 h 90"/>
                  <a:gd name="T46" fmla="*/ 18 w 66"/>
                  <a:gd name="T47" fmla="*/ 10 h 90"/>
                  <a:gd name="T48" fmla="*/ 9 w 66"/>
                  <a:gd name="T49" fmla="*/ 20 h 90"/>
                  <a:gd name="T50" fmla="*/ 18 w 66"/>
                  <a:gd name="T51" fmla="*/ 79 h 90"/>
                  <a:gd name="T52" fmla="*/ 9 w 66"/>
                  <a:gd name="T53" fmla="*/ 89 h 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6"/>
                  <a:gd name="T82" fmla="*/ 0 h 90"/>
                  <a:gd name="T83" fmla="*/ 66 w 66"/>
                  <a:gd name="T84" fmla="*/ 90 h 9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6" h="90">
                    <a:moveTo>
                      <a:pt x="9" y="89"/>
                    </a:moveTo>
                    <a:lnTo>
                      <a:pt x="0" y="10"/>
                    </a:lnTo>
                    <a:lnTo>
                      <a:pt x="18" y="0"/>
                    </a:lnTo>
                    <a:lnTo>
                      <a:pt x="37" y="0"/>
                    </a:lnTo>
                    <a:lnTo>
                      <a:pt x="47" y="0"/>
                    </a:lnTo>
                    <a:lnTo>
                      <a:pt x="47" y="10"/>
                    </a:lnTo>
                    <a:lnTo>
                      <a:pt x="56" y="10"/>
                    </a:lnTo>
                    <a:lnTo>
                      <a:pt x="56" y="20"/>
                    </a:lnTo>
                    <a:lnTo>
                      <a:pt x="65" y="30"/>
                    </a:lnTo>
                    <a:lnTo>
                      <a:pt x="65" y="40"/>
                    </a:lnTo>
                    <a:lnTo>
                      <a:pt x="65" y="69"/>
                    </a:lnTo>
                    <a:lnTo>
                      <a:pt x="56" y="69"/>
                    </a:lnTo>
                    <a:lnTo>
                      <a:pt x="56" y="79"/>
                    </a:lnTo>
                    <a:lnTo>
                      <a:pt x="37" y="79"/>
                    </a:lnTo>
                    <a:lnTo>
                      <a:pt x="9" y="89"/>
                    </a:lnTo>
                    <a:lnTo>
                      <a:pt x="18" y="79"/>
                    </a:lnTo>
                    <a:lnTo>
                      <a:pt x="37" y="79"/>
                    </a:lnTo>
                    <a:lnTo>
                      <a:pt x="37" y="69"/>
                    </a:lnTo>
                    <a:lnTo>
                      <a:pt x="47" y="69"/>
                    </a:lnTo>
                    <a:lnTo>
                      <a:pt x="56" y="59"/>
                    </a:lnTo>
                    <a:lnTo>
                      <a:pt x="56" y="40"/>
                    </a:lnTo>
                    <a:lnTo>
                      <a:pt x="56" y="30"/>
                    </a:lnTo>
                    <a:lnTo>
                      <a:pt x="37" y="10"/>
                    </a:lnTo>
                    <a:lnTo>
                      <a:pt x="18" y="10"/>
                    </a:lnTo>
                    <a:lnTo>
                      <a:pt x="9" y="20"/>
                    </a:lnTo>
                    <a:lnTo>
                      <a:pt x="18" y="79"/>
                    </a:lnTo>
                    <a:lnTo>
                      <a:pt x="9" y="89"/>
                    </a:lnTo>
                  </a:path>
                </a:pathLst>
              </a:custGeom>
              <a:solidFill>
                <a:srgbClr val="FFFFFF"/>
              </a:solidFill>
              <a:ln w="9525" cap="rnd">
                <a:noFill/>
                <a:round/>
                <a:headEnd/>
                <a:tailEnd/>
              </a:ln>
            </p:spPr>
            <p:txBody>
              <a:bodyPr/>
              <a:lstStyle/>
              <a:p>
                <a:endParaRPr lang="en-US" dirty="0"/>
              </a:p>
            </p:txBody>
          </p:sp>
          <p:sp>
            <p:nvSpPr>
              <p:cNvPr id="93423" name="Freeform 67"/>
              <p:cNvSpPr>
                <a:spLocks/>
              </p:cNvSpPr>
              <p:nvPr/>
            </p:nvSpPr>
            <p:spPr bwMode="auto">
              <a:xfrm>
                <a:off x="1996" y="1385"/>
                <a:ext cx="66" cy="90"/>
              </a:xfrm>
              <a:custGeom>
                <a:avLst/>
                <a:gdLst>
                  <a:gd name="T0" fmla="*/ 9 w 66"/>
                  <a:gd name="T1" fmla="*/ 89 h 90"/>
                  <a:gd name="T2" fmla="*/ 0 w 66"/>
                  <a:gd name="T3" fmla="*/ 10 h 90"/>
                  <a:gd name="T4" fmla="*/ 18 w 66"/>
                  <a:gd name="T5" fmla="*/ 0 h 90"/>
                  <a:gd name="T6" fmla="*/ 37 w 66"/>
                  <a:gd name="T7" fmla="*/ 0 h 90"/>
                  <a:gd name="T8" fmla="*/ 47 w 66"/>
                  <a:gd name="T9" fmla="*/ 0 h 90"/>
                  <a:gd name="T10" fmla="*/ 47 w 66"/>
                  <a:gd name="T11" fmla="*/ 10 h 90"/>
                  <a:gd name="T12" fmla="*/ 56 w 66"/>
                  <a:gd name="T13" fmla="*/ 10 h 90"/>
                  <a:gd name="T14" fmla="*/ 56 w 66"/>
                  <a:gd name="T15" fmla="*/ 20 h 90"/>
                  <a:gd name="T16" fmla="*/ 65 w 66"/>
                  <a:gd name="T17" fmla="*/ 30 h 90"/>
                  <a:gd name="T18" fmla="*/ 65 w 66"/>
                  <a:gd name="T19" fmla="*/ 40 h 90"/>
                  <a:gd name="T20" fmla="*/ 65 w 66"/>
                  <a:gd name="T21" fmla="*/ 69 h 90"/>
                  <a:gd name="T22" fmla="*/ 56 w 66"/>
                  <a:gd name="T23" fmla="*/ 69 h 90"/>
                  <a:gd name="T24" fmla="*/ 56 w 66"/>
                  <a:gd name="T25" fmla="*/ 79 h 90"/>
                  <a:gd name="T26" fmla="*/ 37 w 66"/>
                  <a:gd name="T27" fmla="*/ 79 h 90"/>
                  <a:gd name="T28" fmla="*/ 9 w 66"/>
                  <a:gd name="T29" fmla="*/ 89 h 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6"/>
                  <a:gd name="T46" fmla="*/ 0 h 90"/>
                  <a:gd name="T47" fmla="*/ 66 w 66"/>
                  <a:gd name="T48" fmla="*/ 90 h 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6" h="90">
                    <a:moveTo>
                      <a:pt x="9" y="89"/>
                    </a:moveTo>
                    <a:lnTo>
                      <a:pt x="0" y="10"/>
                    </a:lnTo>
                    <a:lnTo>
                      <a:pt x="18" y="0"/>
                    </a:lnTo>
                    <a:lnTo>
                      <a:pt x="37" y="0"/>
                    </a:lnTo>
                    <a:lnTo>
                      <a:pt x="47" y="0"/>
                    </a:lnTo>
                    <a:lnTo>
                      <a:pt x="47" y="10"/>
                    </a:lnTo>
                    <a:lnTo>
                      <a:pt x="56" y="10"/>
                    </a:lnTo>
                    <a:lnTo>
                      <a:pt x="56" y="20"/>
                    </a:lnTo>
                    <a:lnTo>
                      <a:pt x="65" y="30"/>
                    </a:lnTo>
                    <a:lnTo>
                      <a:pt x="65" y="40"/>
                    </a:lnTo>
                    <a:lnTo>
                      <a:pt x="65" y="69"/>
                    </a:lnTo>
                    <a:lnTo>
                      <a:pt x="56" y="69"/>
                    </a:lnTo>
                    <a:lnTo>
                      <a:pt x="56" y="79"/>
                    </a:lnTo>
                    <a:lnTo>
                      <a:pt x="37" y="79"/>
                    </a:lnTo>
                    <a:lnTo>
                      <a:pt x="9" y="89"/>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424" name="Freeform 68"/>
              <p:cNvSpPr>
                <a:spLocks/>
              </p:cNvSpPr>
              <p:nvPr/>
            </p:nvSpPr>
            <p:spPr bwMode="auto">
              <a:xfrm>
                <a:off x="2005" y="1395"/>
                <a:ext cx="48" cy="70"/>
              </a:xfrm>
              <a:custGeom>
                <a:avLst/>
                <a:gdLst>
                  <a:gd name="T0" fmla="*/ 9 w 48"/>
                  <a:gd name="T1" fmla="*/ 69 h 70"/>
                  <a:gd name="T2" fmla="*/ 28 w 48"/>
                  <a:gd name="T3" fmla="*/ 69 h 70"/>
                  <a:gd name="T4" fmla="*/ 28 w 48"/>
                  <a:gd name="T5" fmla="*/ 59 h 70"/>
                  <a:gd name="T6" fmla="*/ 38 w 48"/>
                  <a:gd name="T7" fmla="*/ 59 h 70"/>
                  <a:gd name="T8" fmla="*/ 47 w 48"/>
                  <a:gd name="T9" fmla="*/ 49 h 70"/>
                  <a:gd name="T10" fmla="*/ 47 w 48"/>
                  <a:gd name="T11" fmla="*/ 30 h 70"/>
                  <a:gd name="T12" fmla="*/ 47 w 48"/>
                  <a:gd name="T13" fmla="*/ 20 h 70"/>
                  <a:gd name="T14" fmla="*/ 28 w 48"/>
                  <a:gd name="T15" fmla="*/ 0 h 70"/>
                  <a:gd name="T16" fmla="*/ 9 w 48"/>
                  <a:gd name="T17" fmla="*/ 0 h 70"/>
                  <a:gd name="T18" fmla="*/ 0 w 48"/>
                  <a:gd name="T19" fmla="*/ 10 h 70"/>
                  <a:gd name="T20" fmla="*/ 9 w 48"/>
                  <a:gd name="T21" fmla="*/ 69 h 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70"/>
                  <a:gd name="T35" fmla="*/ 48 w 48"/>
                  <a:gd name="T36" fmla="*/ 70 h 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70">
                    <a:moveTo>
                      <a:pt x="9" y="69"/>
                    </a:moveTo>
                    <a:lnTo>
                      <a:pt x="28" y="69"/>
                    </a:lnTo>
                    <a:lnTo>
                      <a:pt x="28" y="59"/>
                    </a:lnTo>
                    <a:lnTo>
                      <a:pt x="38" y="59"/>
                    </a:lnTo>
                    <a:lnTo>
                      <a:pt x="47" y="49"/>
                    </a:lnTo>
                    <a:lnTo>
                      <a:pt x="47" y="30"/>
                    </a:lnTo>
                    <a:lnTo>
                      <a:pt x="47" y="20"/>
                    </a:lnTo>
                    <a:lnTo>
                      <a:pt x="28" y="0"/>
                    </a:lnTo>
                    <a:lnTo>
                      <a:pt x="9" y="0"/>
                    </a:lnTo>
                    <a:lnTo>
                      <a:pt x="0" y="10"/>
                    </a:lnTo>
                    <a:lnTo>
                      <a:pt x="9" y="69"/>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425" name="Freeform 69"/>
              <p:cNvSpPr>
                <a:spLocks/>
              </p:cNvSpPr>
              <p:nvPr/>
            </p:nvSpPr>
            <p:spPr bwMode="auto">
              <a:xfrm>
                <a:off x="1836" y="1267"/>
                <a:ext cx="67" cy="80"/>
              </a:xfrm>
              <a:custGeom>
                <a:avLst/>
                <a:gdLst>
                  <a:gd name="T0" fmla="*/ 0 w 67"/>
                  <a:gd name="T1" fmla="*/ 79 h 80"/>
                  <a:gd name="T2" fmla="*/ 9 w 67"/>
                  <a:gd name="T3" fmla="*/ 0 h 80"/>
                  <a:gd name="T4" fmla="*/ 28 w 67"/>
                  <a:gd name="T5" fmla="*/ 0 h 80"/>
                  <a:gd name="T6" fmla="*/ 66 w 67"/>
                  <a:gd name="T7" fmla="*/ 69 h 80"/>
                  <a:gd name="T8" fmla="*/ 56 w 67"/>
                  <a:gd name="T9" fmla="*/ 69 h 80"/>
                  <a:gd name="T10" fmla="*/ 47 w 67"/>
                  <a:gd name="T11" fmla="*/ 50 h 80"/>
                  <a:gd name="T12" fmla="*/ 9 w 67"/>
                  <a:gd name="T13" fmla="*/ 59 h 80"/>
                  <a:gd name="T14" fmla="*/ 9 w 67"/>
                  <a:gd name="T15" fmla="*/ 79 h 80"/>
                  <a:gd name="T16" fmla="*/ 0 w 67"/>
                  <a:gd name="T17" fmla="*/ 79 h 80"/>
                  <a:gd name="T18" fmla="*/ 19 w 67"/>
                  <a:gd name="T19" fmla="*/ 50 h 80"/>
                  <a:gd name="T20" fmla="*/ 37 w 67"/>
                  <a:gd name="T21" fmla="*/ 40 h 80"/>
                  <a:gd name="T22" fmla="*/ 28 w 67"/>
                  <a:gd name="T23" fmla="*/ 20 h 80"/>
                  <a:gd name="T24" fmla="*/ 28 w 67"/>
                  <a:gd name="T25" fmla="*/ 10 h 80"/>
                  <a:gd name="T26" fmla="*/ 19 w 67"/>
                  <a:gd name="T27" fmla="*/ 0 h 80"/>
                  <a:gd name="T28" fmla="*/ 19 w 67"/>
                  <a:gd name="T29" fmla="*/ 20 h 80"/>
                  <a:gd name="T30" fmla="*/ 19 w 67"/>
                  <a:gd name="T31" fmla="*/ 50 h 80"/>
                  <a:gd name="T32" fmla="*/ 0 w 67"/>
                  <a:gd name="T33" fmla="*/ 79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80"/>
                  <a:gd name="T53" fmla="*/ 67 w 67"/>
                  <a:gd name="T54" fmla="*/ 80 h 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80">
                    <a:moveTo>
                      <a:pt x="0" y="79"/>
                    </a:moveTo>
                    <a:lnTo>
                      <a:pt x="9" y="0"/>
                    </a:lnTo>
                    <a:lnTo>
                      <a:pt x="28" y="0"/>
                    </a:lnTo>
                    <a:lnTo>
                      <a:pt x="66" y="69"/>
                    </a:lnTo>
                    <a:lnTo>
                      <a:pt x="56" y="69"/>
                    </a:lnTo>
                    <a:lnTo>
                      <a:pt x="47" y="50"/>
                    </a:lnTo>
                    <a:lnTo>
                      <a:pt x="9" y="59"/>
                    </a:lnTo>
                    <a:lnTo>
                      <a:pt x="9" y="79"/>
                    </a:lnTo>
                    <a:lnTo>
                      <a:pt x="0" y="79"/>
                    </a:lnTo>
                    <a:lnTo>
                      <a:pt x="19" y="50"/>
                    </a:lnTo>
                    <a:lnTo>
                      <a:pt x="37" y="40"/>
                    </a:lnTo>
                    <a:lnTo>
                      <a:pt x="28" y="20"/>
                    </a:lnTo>
                    <a:lnTo>
                      <a:pt x="28" y="10"/>
                    </a:lnTo>
                    <a:lnTo>
                      <a:pt x="19" y="0"/>
                    </a:lnTo>
                    <a:lnTo>
                      <a:pt x="19" y="20"/>
                    </a:lnTo>
                    <a:lnTo>
                      <a:pt x="19" y="50"/>
                    </a:lnTo>
                    <a:lnTo>
                      <a:pt x="0" y="79"/>
                    </a:lnTo>
                  </a:path>
                </a:pathLst>
              </a:custGeom>
              <a:solidFill>
                <a:srgbClr val="FFFFFF"/>
              </a:solidFill>
              <a:ln w="9525" cap="rnd">
                <a:noFill/>
                <a:round/>
                <a:headEnd/>
                <a:tailEnd/>
              </a:ln>
            </p:spPr>
            <p:txBody>
              <a:bodyPr/>
              <a:lstStyle/>
              <a:p>
                <a:endParaRPr lang="en-US" dirty="0"/>
              </a:p>
            </p:txBody>
          </p:sp>
          <p:sp>
            <p:nvSpPr>
              <p:cNvPr id="93426" name="Freeform 70"/>
              <p:cNvSpPr>
                <a:spLocks/>
              </p:cNvSpPr>
              <p:nvPr/>
            </p:nvSpPr>
            <p:spPr bwMode="auto">
              <a:xfrm>
                <a:off x="1836" y="1267"/>
                <a:ext cx="67" cy="80"/>
              </a:xfrm>
              <a:custGeom>
                <a:avLst/>
                <a:gdLst>
                  <a:gd name="T0" fmla="*/ 0 w 67"/>
                  <a:gd name="T1" fmla="*/ 79 h 80"/>
                  <a:gd name="T2" fmla="*/ 9 w 67"/>
                  <a:gd name="T3" fmla="*/ 0 h 80"/>
                  <a:gd name="T4" fmla="*/ 28 w 67"/>
                  <a:gd name="T5" fmla="*/ 0 h 80"/>
                  <a:gd name="T6" fmla="*/ 66 w 67"/>
                  <a:gd name="T7" fmla="*/ 69 h 80"/>
                  <a:gd name="T8" fmla="*/ 56 w 67"/>
                  <a:gd name="T9" fmla="*/ 69 h 80"/>
                  <a:gd name="T10" fmla="*/ 47 w 67"/>
                  <a:gd name="T11" fmla="*/ 50 h 80"/>
                  <a:gd name="T12" fmla="*/ 9 w 67"/>
                  <a:gd name="T13" fmla="*/ 59 h 80"/>
                  <a:gd name="T14" fmla="*/ 9 w 67"/>
                  <a:gd name="T15" fmla="*/ 79 h 80"/>
                  <a:gd name="T16" fmla="*/ 0 w 67"/>
                  <a:gd name="T17" fmla="*/ 79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
                  <a:gd name="T28" fmla="*/ 0 h 80"/>
                  <a:gd name="T29" fmla="*/ 67 w 67"/>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 h="80">
                    <a:moveTo>
                      <a:pt x="0" y="79"/>
                    </a:moveTo>
                    <a:lnTo>
                      <a:pt x="9" y="0"/>
                    </a:lnTo>
                    <a:lnTo>
                      <a:pt x="28" y="0"/>
                    </a:lnTo>
                    <a:lnTo>
                      <a:pt x="66" y="69"/>
                    </a:lnTo>
                    <a:lnTo>
                      <a:pt x="56" y="69"/>
                    </a:lnTo>
                    <a:lnTo>
                      <a:pt x="47" y="50"/>
                    </a:lnTo>
                    <a:lnTo>
                      <a:pt x="9" y="59"/>
                    </a:lnTo>
                    <a:lnTo>
                      <a:pt x="9" y="79"/>
                    </a:lnTo>
                    <a:lnTo>
                      <a:pt x="0" y="79"/>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427" name="Freeform 71"/>
              <p:cNvSpPr>
                <a:spLocks/>
              </p:cNvSpPr>
              <p:nvPr/>
            </p:nvSpPr>
            <p:spPr bwMode="auto">
              <a:xfrm>
                <a:off x="1855" y="1267"/>
                <a:ext cx="19" cy="51"/>
              </a:xfrm>
              <a:custGeom>
                <a:avLst/>
                <a:gdLst>
                  <a:gd name="T0" fmla="*/ 0 w 19"/>
                  <a:gd name="T1" fmla="*/ 50 h 51"/>
                  <a:gd name="T2" fmla="*/ 18 w 19"/>
                  <a:gd name="T3" fmla="*/ 40 h 51"/>
                  <a:gd name="T4" fmla="*/ 9 w 19"/>
                  <a:gd name="T5" fmla="*/ 20 h 51"/>
                  <a:gd name="T6" fmla="*/ 9 w 19"/>
                  <a:gd name="T7" fmla="*/ 10 h 51"/>
                  <a:gd name="T8" fmla="*/ 0 w 19"/>
                  <a:gd name="T9" fmla="*/ 0 h 51"/>
                  <a:gd name="T10" fmla="*/ 0 w 19"/>
                  <a:gd name="T11" fmla="*/ 20 h 51"/>
                  <a:gd name="T12" fmla="*/ 0 w 19"/>
                  <a:gd name="T13" fmla="*/ 50 h 51"/>
                  <a:gd name="T14" fmla="*/ 0 60000 65536"/>
                  <a:gd name="T15" fmla="*/ 0 60000 65536"/>
                  <a:gd name="T16" fmla="*/ 0 60000 65536"/>
                  <a:gd name="T17" fmla="*/ 0 60000 65536"/>
                  <a:gd name="T18" fmla="*/ 0 60000 65536"/>
                  <a:gd name="T19" fmla="*/ 0 60000 65536"/>
                  <a:gd name="T20" fmla="*/ 0 60000 65536"/>
                  <a:gd name="T21" fmla="*/ 0 w 19"/>
                  <a:gd name="T22" fmla="*/ 0 h 51"/>
                  <a:gd name="T23" fmla="*/ 19 w 19"/>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51">
                    <a:moveTo>
                      <a:pt x="0" y="50"/>
                    </a:moveTo>
                    <a:lnTo>
                      <a:pt x="18" y="40"/>
                    </a:lnTo>
                    <a:lnTo>
                      <a:pt x="9" y="20"/>
                    </a:lnTo>
                    <a:lnTo>
                      <a:pt x="9" y="10"/>
                    </a:lnTo>
                    <a:lnTo>
                      <a:pt x="0" y="0"/>
                    </a:lnTo>
                    <a:lnTo>
                      <a:pt x="0" y="20"/>
                    </a:lnTo>
                    <a:lnTo>
                      <a:pt x="0" y="50"/>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428" name="Freeform 72"/>
              <p:cNvSpPr>
                <a:spLocks/>
              </p:cNvSpPr>
              <p:nvPr/>
            </p:nvSpPr>
            <p:spPr bwMode="auto">
              <a:xfrm>
                <a:off x="1855" y="1415"/>
                <a:ext cx="66" cy="80"/>
              </a:xfrm>
              <a:custGeom>
                <a:avLst/>
                <a:gdLst>
                  <a:gd name="T0" fmla="*/ 0 w 66"/>
                  <a:gd name="T1" fmla="*/ 59 h 80"/>
                  <a:gd name="T2" fmla="*/ 9 w 66"/>
                  <a:gd name="T3" fmla="*/ 59 h 80"/>
                  <a:gd name="T4" fmla="*/ 18 w 66"/>
                  <a:gd name="T5" fmla="*/ 69 h 80"/>
                  <a:gd name="T6" fmla="*/ 37 w 66"/>
                  <a:gd name="T7" fmla="*/ 69 h 80"/>
                  <a:gd name="T8" fmla="*/ 56 w 66"/>
                  <a:gd name="T9" fmla="*/ 69 h 80"/>
                  <a:gd name="T10" fmla="*/ 56 w 66"/>
                  <a:gd name="T11" fmla="*/ 59 h 80"/>
                  <a:gd name="T12" fmla="*/ 56 w 66"/>
                  <a:gd name="T13" fmla="*/ 49 h 80"/>
                  <a:gd name="T14" fmla="*/ 47 w 66"/>
                  <a:gd name="T15" fmla="*/ 49 h 80"/>
                  <a:gd name="T16" fmla="*/ 37 w 66"/>
                  <a:gd name="T17" fmla="*/ 49 h 80"/>
                  <a:gd name="T18" fmla="*/ 28 w 66"/>
                  <a:gd name="T19" fmla="*/ 39 h 80"/>
                  <a:gd name="T20" fmla="*/ 18 w 66"/>
                  <a:gd name="T21" fmla="*/ 39 h 80"/>
                  <a:gd name="T22" fmla="*/ 9 w 66"/>
                  <a:gd name="T23" fmla="*/ 39 h 80"/>
                  <a:gd name="T24" fmla="*/ 0 w 66"/>
                  <a:gd name="T25" fmla="*/ 29 h 80"/>
                  <a:gd name="T26" fmla="*/ 0 w 66"/>
                  <a:gd name="T27" fmla="*/ 10 h 80"/>
                  <a:gd name="T28" fmla="*/ 9 w 66"/>
                  <a:gd name="T29" fmla="*/ 10 h 80"/>
                  <a:gd name="T30" fmla="*/ 9 w 66"/>
                  <a:gd name="T31" fmla="*/ 0 h 80"/>
                  <a:gd name="T32" fmla="*/ 28 w 66"/>
                  <a:gd name="T33" fmla="*/ 0 h 80"/>
                  <a:gd name="T34" fmla="*/ 47 w 66"/>
                  <a:gd name="T35" fmla="*/ 0 h 80"/>
                  <a:gd name="T36" fmla="*/ 47 w 66"/>
                  <a:gd name="T37" fmla="*/ 10 h 80"/>
                  <a:gd name="T38" fmla="*/ 56 w 66"/>
                  <a:gd name="T39" fmla="*/ 10 h 80"/>
                  <a:gd name="T40" fmla="*/ 56 w 66"/>
                  <a:gd name="T41" fmla="*/ 20 h 80"/>
                  <a:gd name="T42" fmla="*/ 47 w 66"/>
                  <a:gd name="T43" fmla="*/ 20 h 80"/>
                  <a:gd name="T44" fmla="*/ 47 w 66"/>
                  <a:gd name="T45" fmla="*/ 20 h 80"/>
                  <a:gd name="T46" fmla="*/ 37 w 66"/>
                  <a:gd name="T47" fmla="*/ 10 h 80"/>
                  <a:gd name="T48" fmla="*/ 28 w 66"/>
                  <a:gd name="T49" fmla="*/ 10 h 80"/>
                  <a:gd name="T50" fmla="*/ 9 w 66"/>
                  <a:gd name="T51" fmla="*/ 10 h 80"/>
                  <a:gd name="T52" fmla="*/ 9 w 66"/>
                  <a:gd name="T53" fmla="*/ 20 h 80"/>
                  <a:gd name="T54" fmla="*/ 9 w 66"/>
                  <a:gd name="T55" fmla="*/ 29 h 80"/>
                  <a:gd name="T56" fmla="*/ 18 w 66"/>
                  <a:gd name="T57" fmla="*/ 29 h 80"/>
                  <a:gd name="T58" fmla="*/ 18 w 66"/>
                  <a:gd name="T59" fmla="*/ 29 h 80"/>
                  <a:gd name="T60" fmla="*/ 37 w 66"/>
                  <a:gd name="T61" fmla="*/ 29 h 80"/>
                  <a:gd name="T62" fmla="*/ 47 w 66"/>
                  <a:gd name="T63" fmla="*/ 39 h 80"/>
                  <a:gd name="T64" fmla="*/ 56 w 66"/>
                  <a:gd name="T65" fmla="*/ 39 h 80"/>
                  <a:gd name="T66" fmla="*/ 65 w 66"/>
                  <a:gd name="T67" fmla="*/ 49 h 80"/>
                  <a:gd name="T68" fmla="*/ 65 w 66"/>
                  <a:gd name="T69" fmla="*/ 69 h 80"/>
                  <a:gd name="T70" fmla="*/ 56 w 66"/>
                  <a:gd name="T71" fmla="*/ 79 h 80"/>
                  <a:gd name="T72" fmla="*/ 37 w 66"/>
                  <a:gd name="T73" fmla="*/ 79 h 80"/>
                  <a:gd name="T74" fmla="*/ 9 w 66"/>
                  <a:gd name="T75" fmla="*/ 79 h 80"/>
                  <a:gd name="T76" fmla="*/ 9 w 66"/>
                  <a:gd name="T77" fmla="*/ 69 h 80"/>
                  <a:gd name="T78" fmla="*/ 0 w 66"/>
                  <a:gd name="T79" fmla="*/ 59 h 80"/>
                  <a:gd name="T80" fmla="*/ 0 w 66"/>
                  <a:gd name="T81" fmla="*/ 59 h 80"/>
                  <a:gd name="T82" fmla="*/ 0 w 66"/>
                  <a:gd name="T83" fmla="*/ 59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6"/>
                  <a:gd name="T127" fmla="*/ 0 h 80"/>
                  <a:gd name="T128" fmla="*/ 66 w 66"/>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6" h="80">
                    <a:moveTo>
                      <a:pt x="0" y="59"/>
                    </a:moveTo>
                    <a:lnTo>
                      <a:pt x="9" y="59"/>
                    </a:lnTo>
                    <a:lnTo>
                      <a:pt x="18" y="69"/>
                    </a:lnTo>
                    <a:lnTo>
                      <a:pt x="37" y="69"/>
                    </a:lnTo>
                    <a:lnTo>
                      <a:pt x="56" y="69"/>
                    </a:lnTo>
                    <a:lnTo>
                      <a:pt x="56" y="59"/>
                    </a:lnTo>
                    <a:lnTo>
                      <a:pt x="56" y="49"/>
                    </a:lnTo>
                    <a:lnTo>
                      <a:pt x="47" y="49"/>
                    </a:lnTo>
                    <a:lnTo>
                      <a:pt x="37" y="49"/>
                    </a:lnTo>
                    <a:lnTo>
                      <a:pt x="28" y="39"/>
                    </a:lnTo>
                    <a:lnTo>
                      <a:pt x="18" y="39"/>
                    </a:lnTo>
                    <a:lnTo>
                      <a:pt x="9" y="39"/>
                    </a:lnTo>
                    <a:lnTo>
                      <a:pt x="0" y="29"/>
                    </a:lnTo>
                    <a:lnTo>
                      <a:pt x="0" y="10"/>
                    </a:lnTo>
                    <a:lnTo>
                      <a:pt x="9" y="10"/>
                    </a:lnTo>
                    <a:lnTo>
                      <a:pt x="9" y="0"/>
                    </a:lnTo>
                    <a:lnTo>
                      <a:pt x="28" y="0"/>
                    </a:lnTo>
                    <a:lnTo>
                      <a:pt x="47" y="0"/>
                    </a:lnTo>
                    <a:lnTo>
                      <a:pt x="47" y="10"/>
                    </a:lnTo>
                    <a:lnTo>
                      <a:pt x="56" y="10"/>
                    </a:lnTo>
                    <a:lnTo>
                      <a:pt x="56" y="20"/>
                    </a:lnTo>
                    <a:lnTo>
                      <a:pt x="47" y="20"/>
                    </a:lnTo>
                    <a:lnTo>
                      <a:pt x="37" y="10"/>
                    </a:lnTo>
                    <a:lnTo>
                      <a:pt x="28" y="10"/>
                    </a:lnTo>
                    <a:lnTo>
                      <a:pt x="9" y="10"/>
                    </a:lnTo>
                    <a:lnTo>
                      <a:pt x="9" y="20"/>
                    </a:lnTo>
                    <a:lnTo>
                      <a:pt x="9" y="29"/>
                    </a:lnTo>
                    <a:lnTo>
                      <a:pt x="18" y="29"/>
                    </a:lnTo>
                    <a:lnTo>
                      <a:pt x="37" y="29"/>
                    </a:lnTo>
                    <a:lnTo>
                      <a:pt x="47" y="39"/>
                    </a:lnTo>
                    <a:lnTo>
                      <a:pt x="56" y="39"/>
                    </a:lnTo>
                    <a:lnTo>
                      <a:pt x="65" y="49"/>
                    </a:lnTo>
                    <a:lnTo>
                      <a:pt x="65" y="69"/>
                    </a:lnTo>
                    <a:lnTo>
                      <a:pt x="56" y="79"/>
                    </a:lnTo>
                    <a:lnTo>
                      <a:pt x="37" y="79"/>
                    </a:lnTo>
                    <a:lnTo>
                      <a:pt x="9" y="79"/>
                    </a:lnTo>
                    <a:lnTo>
                      <a:pt x="9" y="69"/>
                    </a:lnTo>
                    <a:lnTo>
                      <a:pt x="0" y="59"/>
                    </a:lnTo>
                  </a:path>
                </a:pathLst>
              </a:custGeom>
              <a:solidFill>
                <a:srgbClr val="FFFFFF"/>
              </a:solidFill>
              <a:ln w="9525" cap="rnd">
                <a:noFill/>
                <a:round/>
                <a:headEnd/>
                <a:tailEnd/>
              </a:ln>
            </p:spPr>
            <p:txBody>
              <a:bodyPr/>
              <a:lstStyle/>
              <a:p>
                <a:endParaRPr lang="en-US" dirty="0"/>
              </a:p>
            </p:txBody>
          </p:sp>
          <p:sp>
            <p:nvSpPr>
              <p:cNvPr id="93429" name="Freeform 73"/>
              <p:cNvSpPr>
                <a:spLocks/>
              </p:cNvSpPr>
              <p:nvPr/>
            </p:nvSpPr>
            <p:spPr bwMode="auto">
              <a:xfrm>
                <a:off x="1855" y="1415"/>
                <a:ext cx="66" cy="80"/>
              </a:xfrm>
              <a:custGeom>
                <a:avLst/>
                <a:gdLst>
                  <a:gd name="T0" fmla="*/ 0 w 66"/>
                  <a:gd name="T1" fmla="*/ 59 h 80"/>
                  <a:gd name="T2" fmla="*/ 9 w 66"/>
                  <a:gd name="T3" fmla="*/ 59 h 80"/>
                  <a:gd name="T4" fmla="*/ 18 w 66"/>
                  <a:gd name="T5" fmla="*/ 69 h 80"/>
                  <a:gd name="T6" fmla="*/ 37 w 66"/>
                  <a:gd name="T7" fmla="*/ 69 h 80"/>
                  <a:gd name="T8" fmla="*/ 56 w 66"/>
                  <a:gd name="T9" fmla="*/ 69 h 80"/>
                  <a:gd name="T10" fmla="*/ 56 w 66"/>
                  <a:gd name="T11" fmla="*/ 59 h 80"/>
                  <a:gd name="T12" fmla="*/ 56 w 66"/>
                  <a:gd name="T13" fmla="*/ 49 h 80"/>
                  <a:gd name="T14" fmla="*/ 47 w 66"/>
                  <a:gd name="T15" fmla="*/ 49 h 80"/>
                  <a:gd name="T16" fmla="*/ 37 w 66"/>
                  <a:gd name="T17" fmla="*/ 49 h 80"/>
                  <a:gd name="T18" fmla="*/ 28 w 66"/>
                  <a:gd name="T19" fmla="*/ 39 h 80"/>
                  <a:gd name="T20" fmla="*/ 18 w 66"/>
                  <a:gd name="T21" fmla="*/ 39 h 80"/>
                  <a:gd name="T22" fmla="*/ 9 w 66"/>
                  <a:gd name="T23" fmla="*/ 39 h 80"/>
                  <a:gd name="T24" fmla="*/ 0 w 66"/>
                  <a:gd name="T25" fmla="*/ 29 h 80"/>
                  <a:gd name="T26" fmla="*/ 0 w 66"/>
                  <a:gd name="T27" fmla="*/ 10 h 80"/>
                  <a:gd name="T28" fmla="*/ 9 w 66"/>
                  <a:gd name="T29" fmla="*/ 10 h 80"/>
                  <a:gd name="T30" fmla="*/ 9 w 66"/>
                  <a:gd name="T31" fmla="*/ 0 h 80"/>
                  <a:gd name="T32" fmla="*/ 28 w 66"/>
                  <a:gd name="T33" fmla="*/ 0 h 80"/>
                  <a:gd name="T34" fmla="*/ 47 w 66"/>
                  <a:gd name="T35" fmla="*/ 0 h 80"/>
                  <a:gd name="T36" fmla="*/ 47 w 66"/>
                  <a:gd name="T37" fmla="*/ 10 h 80"/>
                  <a:gd name="T38" fmla="*/ 56 w 66"/>
                  <a:gd name="T39" fmla="*/ 10 h 80"/>
                  <a:gd name="T40" fmla="*/ 56 w 66"/>
                  <a:gd name="T41" fmla="*/ 20 h 80"/>
                  <a:gd name="T42" fmla="*/ 47 w 66"/>
                  <a:gd name="T43" fmla="*/ 20 h 80"/>
                  <a:gd name="T44" fmla="*/ 47 w 66"/>
                  <a:gd name="T45" fmla="*/ 20 h 80"/>
                  <a:gd name="T46" fmla="*/ 37 w 66"/>
                  <a:gd name="T47" fmla="*/ 10 h 80"/>
                  <a:gd name="T48" fmla="*/ 28 w 66"/>
                  <a:gd name="T49" fmla="*/ 10 h 80"/>
                  <a:gd name="T50" fmla="*/ 9 w 66"/>
                  <a:gd name="T51" fmla="*/ 10 h 80"/>
                  <a:gd name="T52" fmla="*/ 9 w 66"/>
                  <a:gd name="T53" fmla="*/ 20 h 80"/>
                  <a:gd name="T54" fmla="*/ 9 w 66"/>
                  <a:gd name="T55" fmla="*/ 29 h 80"/>
                  <a:gd name="T56" fmla="*/ 18 w 66"/>
                  <a:gd name="T57" fmla="*/ 29 h 80"/>
                  <a:gd name="T58" fmla="*/ 18 w 66"/>
                  <a:gd name="T59" fmla="*/ 29 h 80"/>
                  <a:gd name="T60" fmla="*/ 37 w 66"/>
                  <a:gd name="T61" fmla="*/ 29 h 80"/>
                  <a:gd name="T62" fmla="*/ 47 w 66"/>
                  <a:gd name="T63" fmla="*/ 39 h 80"/>
                  <a:gd name="T64" fmla="*/ 56 w 66"/>
                  <a:gd name="T65" fmla="*/ 39 h 80"/>
                  <a:gd name="T66" fmla="*/ 65 w 66"/>
                  <a:gd name="T67" fmla="*/ 49 h 80"/>
                  <a:gd name="T68" fmla="*/ 65 w 66"/>
                  <a:gd name="T69" fmla="*/ 69 h 80"/>
                  <a:gd name="T70" fmla="*/ 56 w 66"/>
                  <a:gd name="T71" fmla="*/ 79 h 80"/>
                  <a:gd name="T72" fmla="*/ 37 w 66"/>
                  <a:gd name="T73" fmla="*/ 79 h 80"/>
                  <a:gd name="T74" fmla="*/ 9 w 66"/>
                  <a:gd name="T75" fmla="*/ 79 h 80"/>
                  <a:gd name="T76" fmla="*/ 9 w 66"/>
                  <a:gd name="T77" fmla="*/ 69 h 80"/>
                  <a:gd name="T78" fmla="*/ 0 w 66"/>
                  <a:gd name="T79" fmla="*/ 59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6"/>
                  <a:gd name="T121" fmla="*/ 0 h 80"/>
                  <a:gd name="T122" fmla="*/ 66 w 66"/>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6" h="80">
                    <a:moveTo>
                      <a:pt x="0" y="59"/>
                    </a:moveTo>
                    <a:lnTo>
                      <a:pt x="9" y="59"/>
                    </a:lnTo>
                    <a:lnTo>
                      <a:pt x="18" y="69"/>
                    </a:lnTo>
                    <a:lnTo>
                      <a:pt x="37" y="69"/>
                    </a:lnTo>
                    <a:lnTo>
                      <a:pt x="56" y="69"/>
                    </a:lnTo>
                    <a:lnTo>
                      <a:pt x="56" y="59"/>
                    </a:lnTo>
                    <a:lnTo>
                      <a:pt x="56" y="49"/>
                    </a:lnTo>
                    <a:lnTo>
                      <a:pt x="47" y="49"/>
                    </a:lnTo>
                    <a:lnTo>
                      <a:pt x="37" y="49"/>
                    </a:lnTo>
                    <a:lnTo>
                      <a:pt x="28" y="39"/>
                    </a:lnTo>
                    <a:lnTo>
                      <a:pt x="18" y="39"/>
                    </a:lnTo>
                    <a:lnTo>
                      <a:pt x="9" y="39"/>
                    </a:lnTo>
                    <a:lnTo>
                      <a:pt x="0" y="29"/>
                    </a:lnTo>
                    <a:lnTo>
                      <a:pt x="0" y="10"/>
                    </a:lnTo>
                    <a:lnTo>
                      <a:pt x="9" y="10"/>
                    </a:lnTo>
                    <a:lnTo>
                      <a:pt x="9" y="0"/>
                    </a:lnTo>
                    <a:lnTo>
                      <a:pt x="28" y="0"/>
                    </a:lnTo>
                    <a:lnTo>
                      <a:pt x="47" y="0"/>
                    </a:lnTo>
                    <a:lnTo>
                      <a:pt x="47" y="10"/>
                    </a:lnTo>
                    <a:lnTo>
                      <a:pt x="56" y="10"/>
                    </a:lnTo>
                    <a:lnTo>
                      <a:pt x="56" y="20"/>
                    </a:lnTo>
                    <a:lnTo>
                      <a:pt x="47" y="20"/>
                    </a:lnTo>
                    <a:lnTo>
                      <a:pt x="37" y="10"/>
                    </a:lnTo>
                    <a:lnTo>
                      <a:pt x="28" y="10"/>
                    </a:lnTo>
                    <a:lnTo>
                      <a:pt x="9" y="10"/>
                    </a:lnTo>
                    <a:lnTo>
                      <a:pt x="9" y="20"/>
                    </a:lnTo>
                    <a:lnTo>
                      <a:pt x="9" y="29"/>
                    </a:lnTo>
                    <a:lnTo>
                      <a:pt x="18" y="29"/>
                    </a:lnTo>
                    <a:lnTo>
                      <a:pt x="37" y="29"/>
                    </a:lnTo>
                    <a:lnTo>
                      <a:pt x="47" y="39"/>
                    </a:lnTo>
                    <a:lnTo>
                      <a:pt x="56" y="39"/>
                    </a:lnTo>
                    <a:lnTo>
                      <a:pt x="65" y="49"/>
                    </a:lnTo>
                    <a:lnTo>
                      <a:pt x="65" y="69"/>
                    </a:lnTo>
                    <a:lnTo>
                      <a:pt x="56" y="79"/>
                    </a:lnTo>
                    <a:lnTo>
                      <a:pt x="37" y="79"/>
                    </a:lnTo>
                    <a:lnTo>
                      <a:pt x="9" y="79"/>
                    </a:lnTo>
                    <a:lnTo>
                      <a:pt x="9" y="69"/>
                    </a:lnTo>
                    <a:lnTo>
                      <a:pt x="0" y="59"/>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430" name="Line 74"/>
              <p:cNvSpPr>
                <a:spLocks noChangeShapeType="1"/>
              </p:cNvSpPr>
              <p:nvPr/>
            </p:nvSpPr>
            <p:spPr bwMode="auto">
              <a:xfrm>
                <a:off x="1855" y="1474"/>
                <a:ext cx="16" cy="0"/>
              </a:xfrm>
              <a:prstGeom prst="line">
                <a:avLst/>
              </a:prstGeom>
              <a:noFill/>
              <a:ln w="12700">
                <a:solidFill>
                  <a:srgbClr val="000000"/>
                </a:solidFill>
                <a:round/>
                <a:headEnd type="none" w="sm" len="sm"/>
                <a:tailEnd type="none" w="sm" len="sm"/>
              </a:ln>
            </p:spPr>
            <p:txBody>
              <a:bodyPr wrap="none" anchor="ctr"/>
              <a:lstStyle/>
              <a:p>
                <a:endParaRPr lang="en-US" dirty="0"/>
              </a:p>
            </p:txBody>
          </p:sp>
        </p:grpSp>
        <p:grpSp>
          <p:nvGrpSpPr>
            <p:cNvPr id="9" name="Group 75"/>
            <p:cNvGrpSpPr>
              <a:grpSpLocks/>
            </p:cNvGrpSpPr>
            <p:nvPr/>
          </p:nvGrpSpPr>
          <p:grpSpPr bwMode="auto">
            <a:xfrm>
              <a:off x="3562350" y="2132013"/>
              <a:ext cx="552450" cy="563562"/>
              <a:chOff x="2211" y="853"/>
              <a:chExt cx="348" cy="355"/>
            </a:xfrm>
          </p:grpSpPr>
          <p:sp>
            <p:nvSpPr>
              <p:cNvPr id="93401" name="Freeform 76"/>
              <p:cNvSpPr>
                <a:spLocks/>
              </p:cNvSpPr>
              <p:nvPr/>
            </p:nvSpPr>
            <p:spPr bwMode="auto">
              <a:xfrm>
                <a:off x="2211" y="853"/>
                <a:ext cx="340" cy="355"/>
              </a:xfrm>
              <a:custGeom>
                <a:avLst/>
                <a:gdLst>
                  <a:gd name="T0" fmla="*/ 0 w 340"/>
                  <a:gd name="T1" fmla="*/ 206 h 355"/>
                  <a:gd name="T2" fmla="*/ 0 w 340"/>
                  <a:gd name="T3" fmla="*/ 137 h 355"/>
                  <a:gd name="T4" fmla="*/ 29 w 340"/>
                  <a:gd name="T5" fmla="*/ 69 h 355"/>
                  <a:gd name="T6" fmla="*/ 47 w 340"/>
                  <a:gd name="T7" fmla="*/ 39 h 355"/>
                  <a:gd name="T8" fmla="*/ 76 w 340"/>
                  <a:gd name="T9" fmla="*/ 19 h 355"/>
                  <a:gd name="T10" fmla="*/ 104 w 340"/>
                  <a:gd name="T11" fmla="*/ 10 h 355"/>
                  <a:gd name="T12" fmla="*/ 141 w 340"/>
                  <a:gd name="T13" fmla="*/ 0 h 355"/>
                  <a:gd name="T14" fmla="*/ 207 w 340"/>
                  <a:gd name="T15" fmla="*/ 0 h 355"/>
                  <a:gd name="T16" fmla="*/ 273 w 340"/>
                  <a:gd name="T17" fmla="*/ 29 h 355"/>
                  <a:gd name="T18" fmla="*/ 301 w 340"/>
                  <a:gd name="T19" fmla="*/ 49 h 355"/>
                  <a:gd name="T20" fmla="*/ 320 w 340"/>
                  <a:gd name="T21" fmla="*/ 78 h 355"/>
                  <a:gd name="T22" fmla="*/ 329 w 340"/>
                  <a:gd name="T23" fmla="*/ 108 h 355"/>
                  <a:gd name="T24" fmla="*/ 339 w 340"/>
                  <a:gd name="T25" fmla="*/ 147 h 355"/>
                  <a:gd name="T26" fmla="*/ 339 w 340"/>
                  <a:gd name="T27" fmla="*/ 216 h 355"/>
                  <a:gd name="T28" fmla="*/ 311 w 340"/>
                  <a:gd name="T29" fmla="*/ 285 h 355"/>
                  <a:gd name="T30" fmla="*/ 264 w 340"/>
                  <a:gd name="T31" fmla="*/ 324 h 355"/>
                  <a:gd name="T32" fmla="*/ 198 w 340"/>
                  <a:gd name="T33" fmla="*/ 354 h 355"/>
                  <a:gd name="T34" fmla="*/ 132 w 340"/>
                  <a:gd name="T35" fmla="*/ 354 h 355"/>
                  <a:gd name="T36" fmla="*/ 76 w 340"/>
                  <a:gd name="T37" fmla="*/ 324 h 355"/>
                  <a:gd name="T38" fmla="*/ 29 w 340"/>
                  <a:gd name="T39" fmla="*/ 275 h 355"/>
                  <a:gd name="T40" fmla="*/ 0 w 340"/>
                  <a:gd name="T41" fmla="*/ 206 h 3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0"/>
                  <a:gd name="T64" fmla="*/ 0 h 355"/>
                  <a:gd name="T65" fmla="*/ 340 w 340"/>
                  <a:gd name="T66" fmla="*/ 355 h 3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0" h="355">
                    <a:moveTo>
                      <a:pt x="0" y="206"/>
                    </a:moveTo>
                    <a:lnTo>
                      <a:pt x="0" y="137"/>
                    </a:lnTo>
                    <a:lnTo>
                      <a:pt x="29" y="69"/>
                    </a:lnTo>
                    <a:lnTo>
                      <a:pt x="47" y="39"/>
                    </a:lnTo>
                    <a:lnTo>
                      <a:pt x="76" y="19"/>
                    </a:lnTo>
                    <a:lnTo>
                      <a:pt x="104" y="10"/>
                    </a:lnTo>
                    <a:lnTo>
                      <a:pt x="141" y="0"/>
                    </a:lnTo>
                    <a:lnTo>
                      <a:pt x="207" y="0"/>
                    </a:lnTo>
                    <a:lnTo>
                      <a:pt x="273" y="29"/>
                    </a:lnTo>
                    <a:lnTo>
                      <a:pt x="301" y="49"/>
                    </a:lnTo>
                    <a:lnTo>
                      <a:pt x="320" y="78"/>
                    </a:lnTo>
                    <a:lnTo>
                      <a:pt x="329" y="108"/>
                    </a:lnTo>
                    <a:lnTo>
                      <a:pt x="339" y="147"/>
                    </a:lnTo>
                    <a:lnTo>
                      <a:pt x="339" y="216"/>
                    </a:lnTo>
                    <a:lnTo>
                      <a:pt x="311" y="285"/>
                    </a:lnTo>
                    <a:lnTo>
                      <a:pt x="264" y="324"/>
                    </a:lnTo>
                    <a:lnTo>
                      <a:pt x="198" y="354"/>
                    </a:lnTo>
                    <a:lnTo>
                      <a:pt x="132" y="354"/>
                    </a:lnTo>
                    <a:lnTo>
                      <a:pt x="76" y="324"/>
                    </a:lnTo>
                    <a:lnTo>
                      <a:pt x="29" y="275"/>
                    </a:lnTo>
                    <a:lnTo>
                      <a:pt x="0" y="206"/>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402" name="Line 77"/>
              <p:cNvSpPr>
                <a:spLocks noChangeShapeType="1"/>
              </p:cNvSpPr>
              <p:nvPr/>
            </p:nvSpPr>
            <p:spPr bwMode="auto">
              <a:xfrm>
                <a:off x="2352" y="853"/>
                <a:ext cx="57" cy="354"/>
              </a:xfrm>
              <a:prstGeom prst="line">
                <a:avLst/>
              </a:prstGeom>
              <a:noFill/>
              <a:ln w="12700">
                <a:solidFill>
                  <a:srgbClr val="000000"/>
                </a:solidFill>
                <a:round/>
                <a:headEnd type="none" w="sm" len="sm"/>
                <a:tailEnd type="none" w="sm" len="sm"/>
              </a:ln>
            </p:spPr>
            <p:txBody>
              <a:bodyPr wrap="none" anchor="ctr"/>
              <a:lstStyle/>
              <a:p>
                <a:endParaRPr lang="en-US" dirty="0"/>
              </a:p>
            </p:txBody>
          </p:sp>
          <p:sp>
            <p:nvSpPr>
              <p:cNvPr id="93403" name="Line 78"/>
              <p:cNvSpPr>
                <a:spLocks noChangeShapeType="1"/>
              </p:cNvSpPr>
              <p:nvPr/>
            </p:nvSpPr>
            <p:spPr bwMode="auto">
              <a:xfrm flipV="1">
                <a:off x="2211" y="1000"/>
                <a:ext cx="348" cy="69"/>
              </a:xfrm>
              <a:prstGeom prst="line">
                <a:avLst/>
              </a:prstGeom>
              <a:noFill/>
              <a:ln w="12700">
                <a:solidFill>
                  <a:srgbClr val="000000"/>
                </a:solidFill>
                <a:round/>
                <a:headEnd type="none" w="sm" len="sm"/>
                <a:tailEnd type="none" w="sm" len="sm"/>
              </a:ln>
            </p:spPr>
            <p:txBody>
              <a:bodyPr wrap="none" anchor="ctr"/>
              <a:lstStyle/>
              <a:p>
                <a:endParaRPr lang="en-US" dirty="0"/>
              </a:p>
            </p:txBody>
          </p:sp>
          <p:sp>
            <p:nvSpPr>
              <p:cNvPr id="93404" name="Freeform 79"/>
              <p:cNvSpPr>
                <a:spLocks/>
              </p:cNvSpPr>
              <p:nvPr/>
            </p:nvSpPr>
            <p:spPr bwMode="auto">
              <a:xfrm>
                <a:off x="2399" y="902"/>
                <a:ext cx="58" cy="89"/>
              </a:xfrm>
              <a:custGeom>
                <a:avLst/>
                <a:gdLst>
                  <a:gd name="T0" fmla="*/ 10 w 58"/>
                  <a:gd name="T1" fmla="*/ 88 h 89"/>
                  <a:gd name="T2" fmla="*/ 0 w 58"/>
                  <a:gd name="T3" fmla="*/ 10 h 89"/>
                  <a:gd name="T4" fmla="*/ 29 w 58"/>
                  <a:gd name="T5" fmla="*/ 0 h 89"/>
                  <a:gd name="T6" fmla="*/ 38 w 58"/>
                  <a:gd name="T7" fmla="*/ 0 h 89"/>
                  <a:gd name="T8" fmla="*/ 57 w 58"/>
                  <a:gd name="T9" fmla="*/ 0 h 89"/>
                  <a:gd name="T10" fmla="*/ 57 w 58"/>
                  <a:gd name="T11" fmla="*/ 20 h 89"/>
                  <a:gd name="T12" fmla="*/ 57 w 58"/>
                  <a:gd name="T13" fmla="*/ 39 h 89"/>
                  <a:gd name="T14" fmla="*/ 47 w 58"/>
                  <a:gd name="T15" fmla="*/ 49 h 89"/>
                  <a:gd name="T16" fmla="*/ 38 w 58"/>
                  <a:gd name="T17" fmla="*/ 49 h 89"/>
                  <a:gd name="T18" fmla="*/ 19 w 58"/>
                  <a:gd name="T19" fmla="*/ 49 h 89"/>
                  <a:gd name="T20" fmla="*/ 19 w 58"/>
                  <a:gd name="T21" fmla="*/ 79 h 89"/>
                  <a:gd name="T22" fmla="*/ 10 w 58"/>
                  <a:gd name="T23" fmla="*/ 88 h 89"/>
                  <a:gd name="T24" fmla="*/ 10 w 58"/>
                  <a:gd name="T25" fmla="*/ 39 h 89"/>
                  <a:gd name="T26" fmla="*/ 38 w 58"/>
                  <a:gd name="T27" fmla="*/ 39 h 89"/>
                  <a:gd name="T28" fmla="*/ 47 w 58"/>
                  <a:gd name="T29" fmla="*/ 39 h 89"/>
                  <a:gd name="T30" fmla="*/ 47 w 58"/>
                  <a:gd name="T31" fmla="*/ 20 h 89"/>
                  <a:gd name="T32" fmla="*/ 47 w 58"/>
                  <a:gd name="T33" fmla="*/ 10 h 89"/>
                  <a:gd name="T34" fmla="*/ 38 w 58"/>
                  <a:gd name="T35" fmla="*/ 10 h 89"/>
                  <a:gd name="T36" fmla="*/ 29 w 58"/>
                  <a:gd name="T37" fmla="*/ 10 h 89"/>
                  <a:gd name="T38" fmla="*/ 10 w 58"/>
                  <a:gd name="T39" fmla="*/ 10 h 89"/>
                  <a:gd name="T40" fmla="*/ 10 w 58"/>
                  <a:gd name="T41" fmla="*/ 39 h 89"/>
                  <a:gd name="T42" fmla="*/ 10 w 58"/>
                  <a:gd name="T43" fmla="*/ 88 h 8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8"/>
                  <a:gd name="T67" fmla="*/ 0 h 89"/>
                  <a:gd name="T68" fmla="*/ 58 w 58"/>
                  <a:gd name="T69" fmla="*/ 89 h 8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8" h="89">
                    <a:moveTo>
                      <a:pt x="10" y="88"/>
                    </a:moveTo>
                    <a:lnTo>
                      <a:pt x="0" y="10"/>
                    </a:lnTo>
                    <a:lnTo>
                      <a:pt x="29" y="0"/>
                    </a:lnTo>
                    <a:lnTo>
                      <a:pt x="38" y="0"/>
                    </a:lnTo>
                    <a:lnTo>
                      <a:pt x="57" y="0"/>
                    </a:lnTo>
                    <a:lnTo>
                      <a:pt x="57" y="20"/>
                    </a:lnTo>
                    <a:lnTo>
                      <a:pt x="57" y="39"/>
                    </a:lnTo>
                    <a:lnTo>
                      <a:pt x="47" y="49"/>
                    </a:lnTo>
                    <a:lnTo>
                      <a:pt x="38" y="49"/>
                    </a:lnTo>
                    <a:lnTo>
                      <a:pt x="19" y="49"/>
                    </a:lnTo>
                    <a:lnTo>
                      <a:pt x="19" y="79"/>
                    </a:lnTo>
                    <a:lnTo>
                      <a:pt x="10" y="88"/>
                    </a:lnTo>
                    <a:lnTo>
                      <a:pt x="10" y="39"/>
                    </a:lnTo>
                    <a:lnTo>
                      <a:pt x="38" y="39"/>
                    </a:lnTo>
                    <a:lnTo>
                      <a:pt x="47" y="39"/>
                    </a:lnTo>
                    <a:lnTo>
                      <a:pt x="47" y="20"/>
                    </a:lnTo>
                    <a:lnTo>
                      <a:pt x="47" y="10"/>
                    </a:lnTo>
                    <a:lnTo>
                      <a:pt x="38" y="10"/>
                    </a:lnTo>
                    <a:lnTo>
                      <a:pt x="29" y="10"/>
                    </a:lnTo>
                    <a:lnTo>
                      <a:pt x="10" y="10"/>
                    </a:lnTo>
                    <a:lnTo>
                      <a:pt x="10" y="39"/>
                    </a:lnTo>
                    <a:lnTo>
                      <a:pt x="10" y="88"/>
                    </a:lnTo>
                  </a:path>
                </a:pathLst>
              </a:custGeom>
              <a:solidFill>
                <a:srgbClr val="FFFFFF"/>
              </a:solidFill>
              <a:ln w="9525" cap="rnd">
                <a:noFill/>
                <a:round/>
                <a:headEnd/>
                <a:tailEnd/>
              </a:ln>
            </p:spPr>
            <p:txBody>
              <a:bodyPr/>
              <a:lstStyle/>
              <a:p>
                <a:endParaRPr lang="en-US" dirty="0"/>
              </a:p>
            </p:txBody>
          </p:sp>
          <p:sp>
            <p:nvSpPr>
              <p:cNvPr id="93405" name="Freeform 80"/>
              <p:cNvSpPr>
                <a:spLocks/>
              </p:cNvSpPr>
              <p:nvPr/>
            </p:nvSpPr>
            <p:spPr bwMode="auto">
              <a:xfrm>
                <a:off x="2399" y="902"/>
                <a:ext cx="58" cy="89"/>
              </a:xfrm>
              <a:custGeom>
                <a:avLst/>
                <a:gdLst>
                  <a:gd name="T0" fmla="*/ 10 w 58"/>
                  <a:gd name="T1" fmla="*/ 88 h 89"/>
                  <a:gd name="T2" fmla="*/ 0 w 58"/>
                  <a:gd name="T3" fmla="*/ 10 h 89"/>
                  <a:gd name="T4" fmla="*/ 29 w 58"/>
                  <a:gd name="T5" fmla="*/ 0 h 89"/>
                  <a:gd name="T6" fmla="*/ 38 w 58"/>
                  <a:gd name="T7" fmla="*/ 0 h 89"/>
                  <a:gd name="T8" fmla="*/ 57 w 58"/>
                  <a:gd name="T9" fmla="*/ 0 h 89"/>
                  <a:gd name="T10" fmla="*/ 57 w 58"/>
                  <a:gd name="T11" fmla="*/ 20 h 89"/>
                  <a:gd name="T12" fmla="*/ 57 w 58"/>
                  <a:gd name="T13" fmla="*/ 39 h 89"/>
                  <a:gd name="T14" fmla="*/ 47 w 58"/>
                  <a:gd name="T15" fmla="*/ 49 h 89"/>
                  <a:gd name="T16" fmla="*/ 38 w 58"/>
                  <a:gd name="T17" fmla="*/ 49 h 89"/>
                  <a:gd name="T18" fmla="*/ 19 w 58"/>
                  <a:gd name="T19" fmla="*/ 49 h 89"/>
                  <a:gd name="T20" fmla="*/ 19 w 58"/>
                  <a:gd name="T21" fmla="*/ 79 h 89"/>
                  <a:gd name="T22" fmla="*/ 10 w 58"/>
                  <a:gd name="T23" fmla="*/ 88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8"/>
                  <a:gd name="T37" fmla="*/ 0 h 89"/>
                  <a:gd name="T38" fmla="*/ 58 w 58"/>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8" h="89">
                    <a:moveTo>
                      <a:pt x="10" y="88"/>
                    </a:moveTo>
                    <a:lnTo>
                      <a:pt x="0" y="10"/>
                    </a:lnTo>
                    <a:lnTo>
                      <a:pt x="29" y="0"/>
                    </a:lnTo>
                    <a:lnTo>
                      <a:pt x="38" y="0"/>
                    </a:lnTo>
                    <a:lnTo>
                      <a:pt x="57" y="0"/>
                    </a:lnTo>
                    <a:lnTo>
                      <a:pt x="57" y="20"/>
                    </a:lnTo>
                    <a:lnTo>
                      <a:pt x="57" y="39"/>
                    </a:lnTo>
                    <a:lnTo>
                      <a:pt x="47" y="49"/>
                    </a:lnTo>
                    <a:lnTo>
                      <a:pt x="38" y="49"/>
                    </a:lnTo>
                    <a:lnTo>
                      <a:pt x="19" y="49"/>
                    </a:lnTo>
                    <a:lnTo>
                      <a:pt x="19" y="79"/>
                    </a:lnTo>
                    <a:lnTo>
                      <a:pt x="10" y="88"/>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406" name="Freeform 81"/>
              <p:cNvSpPr>
                <a:spLocks/>
              </p:cNvSpPr>
              <p:nvPr/>
            </p:nvSpPr>
            <p:spPr bwMode="auto">
              <a:xfrm>
                <a:off x="2409" y="912"/>
                <a:ext cx="38" cy="30"/>
              </a:xfrm>
              <a:custGeom>
                <a:avLst/>
                <a:gdLst>
                  <a:gd name="T0" fmla="*/ 0 w 38"/>
                  <a:gd name="T1" fmla="*/ 29 h 30"/>
                  <a:gd name="T2" fmla="*/ 28 w 38"/>
                  <a:gd name="T3" fmla="*/ 29 h 30"/>
                  <a:gd name="T4" fmla="*/ 37 w 38"/>
                  <a:gd name="T5" fmla="*/ 29 h 30"/>
                  <a:gd name="T6" fmla="*/ 37 w 38"/>
                  <a:gd name="T7" fmla="*/ 10 h 30"/>
                  <a:gd name="T8" fmla="*/ 37 w 38"/>
                  <a:gd name="T9" fmla="*/ 0 h 30"/>
                  <a:gd name="T10" fmla="*/ 28 w 38"/>
                  <a:gd name="T11" fmla="*/ 0 h 30"/>
                  <a:gd name="T12" fmla="*/ 19 w 38"/>
                  <a:gd name="T13" fmla="*/ 0 h 30"/>
                  <a:gd name="T14" fmla="*/ 0 w 38"/>
                  <a:gd name="T15" fmla="*/ 0 h 30"/>
                  <a:gd name="T16" fmla="*/ 0 w 38"/>
                  <a:gd name="T17" fmla="*/ 29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30"/>
                  <a:gd name="T29" fmla="*/ 38 w 38"/>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30">
                    <a:moveTo>
                      <a:pt x="0" y="29"/>
                    </a:moveTo>
                    <a:lnTo>
                      <a:pt x="28" y="29"/>
                    </a:lnTo>
                    <a:lnTo>
                      <a:pt x="37" y="29"/>
                    </a:lnTo>
                    <a:lnTo>
                      <a:pt x="37" y="10"/>
                    </a:lnTo>
                    <a:lnTo>
                      <a:pt x="37" y="0"/>
                    </a:lnTo>
                    <a:lnTo>
                      <a:pt x="28" y="0"/>
                    </a:lnTo>
                    <a:lnTo>
                      <a:pt x="19" y="0"/>
                    </a:lnTo>
                    <a:lnTo>
                      <a:pt x="0" y="0"/>
                    </a:lnTo>
                    <a:lnTo>
                      <a:pt x="0" y="29"/>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407" name="Freeform 82"/>
              <p:cNvSpPr>
                <a:spLocks/>
              </p:cNvSpPr>
              <p:nvPr/>
            </p:nvSpPr>
            <p:spPr bwMode="auto">
              <a:xfrm>
                <a:off x="2428" y="1049"/>
                <a:ext cx="66" cy="90"/>
              </a:xfrm>
              <a:custGeom>
                <a:avLst/>
                <a:gdLst>
                  <a:gd name="T0" fmla="*/ 9 w 66"/>
                  <a:gd name="T1" fmla="*/ 89 h 90"/>
                  <a:gd name="T2" fmla="*/ 0 w 66"/>
                  <a:gd name="T3" fmla="*/ 10 h 90"/>
                  <a:gd name="T4" fmla="*/ 18 w 66"/>
                  <a:gd name="T5" fmla="*/ 0 h 90"/>
                  <a:gd name="T6" fmla="*/ 37 w 66"/>
                  <a:gd name="T7" fmla="*/ 0 h 90"/>
                  <a:gd name="T8" fmla="*/ 47 w 66"/>
                  <a:gd name="T9" fmla="*/ 0 h 90"/>
                  <a:gd name="T10" fmla="*/ 47 w 66"/>
                  <a:gd name="T11" fmla="*/ 10 h 90"/>
                  <a:gd name="T12" fmla="*/ 56 w 66"/>
                  <a:gd name="T13" fmla="*/ 10 h 90"/>
                  <a:gd name="T14" fmla="*/ 56 w 66"/>
                  <a:gd name="T15" fmla="*/ 20 h 90"/>
                  <a:gd name="T16" fmla="*/ 65 w 66"/>
                  <a:gd name="T17" fmla="*/ 30 h 90"/>
                  <a:gd name="T18" fmla="*/ 65 w 66"/>
                  <a:gd name="T19" fmla="*/ 40 h 90"/>
                  <a:gd name="T20" fmla="*/ 65 w 66"/>
                  <a:gd name="T21" fmla="*/ 69 h 90"/>
                  <a:gd name="T22" fmla="*/ 56 w 66"/>
                  <a:gd name="T23" fmla="*/ 69 h 90"/>
                  <a:gd name="T24" fmla="*/ 56 w 66"/>
                  <a:gd name="T25" fmla="*/ 79 h 90"/>
                  <a:gd name="T26" fmla="*/ 37 w 66"/>
                  <a:gd name="T27" fmla="*/ 79 h 90"/>
                  <a:gd name="T28" fmla="*/ 9 w 66"/>
                  <a:gd name="T29" fmla="*/ 89 h 90"/>
                  <a:gd name="T30" fmla="*/ 18 w 66"/>
                  <a:gd name="T31" fmla="*/ 79 h 90"/>
                  <a:gd name="T32" fmla="*/ 37 w 66"/>
                  <a:gd name="T33" fmla="*/ 79 h 90"/>
                  <a:gd name="T34" fmla="*/ 37 w 66"/>
                  <a:gd name="T35" fmla="*/ 69 h 90"/>
                  <a:gd name="T36" fmla="*/ 47 w 66"/>
                  <a:gd name="T37" fmla="*/ 69 h 90"/>
                  <a:gd name="T38" fmla="*/ 56 w 66"/>
                  <a:gd name="T39" fmla="*/ 59 h 90"/>
                  <a:gd name="T40" fmla="*/ 56 w 66"/>
                  <a:gd name="T41" fmla="*/ 40 h 90"/>
                  <a:gd name="T42" fmla="*/ 56 w 66"/>
                  <a:gd name="T43" fmla="*/ 30 h 90"/>
                  <a:gd name="T44" fmla="*/ 37 w 66"/>
                  <a:gd name="T45" fmla="*/ 10 h 90"/>
                  <a:gd name="T46" fmla="*/ 18 w 66"/>
                  <a:gd name="T47" fmla="*/ 10 h 90"/>
                  <a:gd name="T48" fmla="*/ 9 w 66"/>
                  <a:gd name="T49" fmla="*/ 20 h 90"/>
                  <a:gd name="T50" fmla="*/ 18 w 66"/>
                  <a:gd name="T51" fmla="*/ 79 h 90"/>
                  <a:gd name="T52" fmla="*/ 9 w 66"/>
                  <a:gd name="T53" fmla="*/ 89 h 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6"/>
                  <a:gd name="T82" fmla="*/ 0 h 90"/>
                  <a:gd name="T83" fmla="*/ 66 w 66"/>
                  <a:gd name="T84" fmla="*/ 90 h 9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6" h="90">
                    <a:moveTo>
                      <a:pt x="9" y="89"/>
                    </a:moveTo>
                    <a:lnTo>
                      <a:pt x="0" y="10"/>
                    </a:lnTo>
                    <a:lnTo>
                      <a:pt x="18" y="0"/>
                    </a:lnTo>
                    <a:lnTo>
                      <a:pt x="37" y="0"/>
                    </a:lnTo>
                    <a:lnTo>
                      <a:pt x="47" y="0"/>
                    </a:lnTo>
                    <a:lnTo>
                      <a:pt x="47" y="10"/>
                    </a:lnTo>
                    <a:lnTo>
                      <a:pt x="56" y="10"/>
                    </a:lnTo>
                    <a:lnTo>
                      <a:pt x="56" y="20"/>
                    </a:lnTo>
                    <a:lnTo>
                      <a:pt x="65" y="30"/>
                    </a:lnTo>
                    <a:lnTo>
                      <a:pt x="65" y="40"/>
                    </a:lnTo>
                    <a:lnTo>
                      <a:pt x="65" y="69"/>
                    </a:lnTo>
                    <a:lnTo>
                      <a:pt x="56" y="69"/>
                    </a:lnTo>
                    <a:lnTo>
                      <a:pt x="56" y="79"/>
                    </a:lnTo>
                    <a:lnTo>
                      <a:pt x="37" y="79"/>
                    </a:lnTo>
                    <a:lnTo>
                      <a:pt x="9" y="89"/>
                    </a:lnTo>
                    <a:lnTo>
                      <a:pt x="18" y="79"/>
                    </a:lnTo>
                    <a:lnTo>
                      <a:pt x="37" y="79"/>
                    </a:lnTo>
                    <a:lnTo>
                      <a:pt x="37" y="69"/>
                    </a:lnTo>
                    <a:lnTo>
                      <a:pt x="47" y="69"/>
                    </a:lnTo>
                    <a:lnTo>
                      <a:pt x="56" y="59"/>
                    </a:lnTo>
                    <a:lnTo>
                      <a:pt x="56" y="40"/>
                    </a:lnTo>
                    <a:lnTo>
                      <a:pt x="56" y="30"/>
                    </a:lnTo>
                    <a:lnTo>
                      <a:pt x="37" y="10"/>
                    </a:lnTo>
                    <a:lnTo>
                      <a:pt x="18" y="10"/>
                    </a:lnTo>
                    <a:lnTo>
                      <a:pt x="9" y="20"/>
                    </a:lnTo>
                    <a:lnTo>
                      <a:pt x="18" y="79"/>
                    </a:lnTo>
                    <a:lnTo>
                      <a:pt x="9" y="89"/>
                    </a:lnTo>
                  </a:path>
                </a:pathLst>
              </a:custGeom>
              <a:solidFill>
                <a:srgbClr val="FFFFFF"/>
              </a:solidFill>
              <a:ln w="9525" cap="rnd">
                <a:noFill/>
                <a:round/>
                <a:headEnd/>
                <a:tailEnd/>
              </a:ln>
            </p:spPr>
            <p:txBody>
              <a:bodyPr/>
              <a:lstStyle/>
              <a:p>
                <a:endParaRPr lang="en-US" dirty="0"/>
              </a:p>
            </p:txBody>
          </p:sp>
          <p:sp>
            <p:nvSpPr>
              <p:cNvPr id="93408" name="Freeform 83"/>
              <p:cNvSpPr>
                <a:spLocks/>
              </p:cNvSpPr>
              <p:nvPr/>
            </p:nvSpPr>
            <p:spPr bwMode="auto">
              <a:xfrm>
                <a:off x="2428" y="1049"/>
                <a:ext cx="66" cy="90"/>
              </a:xfrm>
              <a:custGeom>
                <a:avLst/>
                <a:gdLst>
                  <a:gd name="T0" fmla="*/ 9 w 66"/>
                  <a:gd name="T1" fmla="*/ 89 h 90"/>
                  <a:gd name="T2" fmla="*/ 0 w 66"/>
                  <a:gd name="T3" fmla="*/ 10 h 90"/>
                  <a:gd name="T4" fmla="*/ 18 w 66"/>
                  <a:gd name="T5" fmla="*/ 0 h 90"/>
                  <a:gd name="T6" fmla="*/ 37 w 66"/>
                  <a:gd name="T7" fmla="*/ 0 h 90"/>
                  <a:gd name="T8" fmla="*/ 47 w 66"/>
                  <a:gd name="T9" fmla="*/ 0 h 90"/>
                  <a:gd name="T10" fmla="*/ 47 w 66"/>
                  <a:gd name="T11" fmla="*/ 10 h 90"/>
                  <a:gd name="T12" fmla="*/ 56 w 66"/>
                  <a:gd name="T13" fmla="*/ 10 h 90"/>
                  <a:gd name="T14" fmla="*/ 56 w 66"/>
                  <a:gd name="T15" fmla="*/ 20 h 90"/>
                  <a:gd name="T16" fmla="*/ 65 w 66"/>
                  <a:gd name="T17" fmla="*/ 30 h 90"/>
                  <a:gd name="T18" fmla="*/ 65 w 66"/>
                  <a:gd name="T19" fmla="*/ 40 h 90"/>
                  <a:gd name="T20" fmla="*/ 65 w 66"/>
                  <a:gd name="T21" fmla="*/ 69 h 90"/>
                  <a:gd name="T22" fmla="*/ 56 w 66"/>
                  <a:gd name="T23" fmla="*/ 69 h 90"/>
                  <a:gd name="T24" fmla="*/ 56 w 66"/>
                  <a:gd name="T25" fmla="*/ 79 h 90"/>
                  <a:gd name="T26" fmla="*/ 37 w 66"/>
                  <a:gd name="T27" fmla="*/ 79 h 90"/>
                  <a:gd name="T28" fmla="*/ 9 w 66"/>
                  <a:gd name="T29" fmla="*/ 89 h 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6"/>
                  <a:gd name="T46" fmla="*/ 0 h 90"/>
                  <a:gd name="T47" fmla="*/ 66 w 66"/>
                  <a:gd name="T48" fmla="*/ 90 h 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6" h="90">
                    <a:moveTo>
                      <a:pt x="9" y="89"/>
                    </a:moveTo>
                    <a:lnTo>
                      <a:pt x="0" y="10"/>
                    </a:lnTo>
                    <a:lnTo>
                      <a:pt x="18" y="0"/>
                    </a:lnTo>
                    <a:lnTo>
                      <a:pt x="37" y="0"/>
                    </a:lnTo>
                    <a:lnTo>
                      <a:pt x="47" y="0"/>
                    </a:lnTo>
                    <a:lnTo>
                      <a:pt x="47" y="10"/>
                    </a:lnTo>
                    <a:lnTo>
                      <a:pt x="56" y="10"/>
                    </a:lnTo>
                    <a:lnTo>
                      <a:pt x="56" y="20"/>
                    </a:lnTo>
                    <a:lnTo>
                      <a:pt x="65" y="30"/>
                    </a:lnTo>
                    <a:lnTo>
                      <a:pt x="65" y="40"/>
                    </a:lnTo>
                    <a:lnTo>
                      <a:pt x="65" y="69"/>
                    </a:lnTo>
                    <a:lnTo>
                      <a:pt x="56" y="69"/>
                    </a:lnTo>
                    <a:lnTo>
                      <a:pt x="56" y="79"/>
                    </a:lnTo>
                    <a:lnTo>
                      <a:pt x="37" y="79"/>
                    </a:lnTo>
                    <a:lnTo>
                      <a:pt x="9" y="89"/>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409" name="Freeform 84"/>
              <p:cNvSpPr>
                <a:spLocks/>
              </p:cNvSpPr>
              <p:nvPr/>
            </p:nvSpPr>
            <p:spPr bwMode="auto">
              <a:xfrm>
                <a:off x="2437" y="1059"/>
                <a:ext cx="48" cy="70"/>
              </a:xfrm>
              <a:custGeom>
                <a:avLst/>
                <a:gdLst>
                  <a:gd name="T0" fmla="*/ 9 w 48"/>
                  <a:gd name="T1" fmla="*/ 69 h 70"/>
                  <a:gd name="T2" fmla="*/ 28 w 48"/>
                  <a:gd name="T3" fmla="*/ 69 h 70"/>
                  <a:gd name="T4" fmla="*/ 28 w 48"/>
                  <a:gd name="T5" fmla="*/ 59 h 70"/>
                  <a:gd name="T6" fmla="*/ 38 w 48"/>
                  <a:gd name="T7" fmla="*/ 59 h 70"/>
                  <a:gd name="T8" fmla="*/ 47 w 48"/>
                  <a:gd name="T9" fmla="*/ 49 h 70"/>
                  <a:gd name="T10" fmla="*/ 47 w 48"/>
                  <a:gd name="T11" fmla="*/ 30 h 70"/>
                  <a:gd name="T12" fmla="*/ 47 w 48"/>
                  <a:gd name="T13" fmla="*/ 20 h 70"/>
                  <a:gd name="T14" fmla="*/ 28 w 48"/>
                  <a:gd name="T15" fmla="*/ 0 h 70"/>
                  <a:gd name="T16" fmla="*/ 9 w 48"/>
                  <a:gd name="T17" fmla="*/ 0 h 70"/>
                  <a:gd name="T18" fmla="*/ 0 w 48"/>
                  <a:gd name="T19" fmla="*/ 10 h 70"/>
                  <a:gd name="T20" fmla="*/ 9 w 48"/>
                  <a:gd name="T21" fmla="*/ 69 h 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70"/>
                  <a:gd name="T35" fmla="*/ 48 w 48"/>
                  <a:gd name="T36" fmla="*/ 70 h 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70">
                    <a:moveTo>
                      <a:pt x="9" y="69"/>
                    </a:moveTo>
                    <a:lnTo>
                      <a:pt x="28" y="69"/>
                    </a:lnTo>
                    <a:lnTo>
                      <a:pt x="28" y="59"/>
                    </a:lnTo>
                    <a:lnTo>
                      <a:pt x="38" y="59"/>
                    </a:lnTo>
                    <a:lnTo>
                      <a:pt x="47" y="49"/>
                    </a:lnTo>
                    <a:lnTo>
                      <a:pt x="47" y="30"/>
                    </a:lnTo>
                    <a:lnTo>
                      <a:pt x="47" y="20"/>
                    </a:lnTo>
                    <a:lnTo>
                      <a:pt x="28" y="0"/>
                    </a:lnTo>
                    <a:lnTo>
                      <a:pt x="9" y="0"/>
                    </a:lnTo>
                    <a:lnTo>
                      <a:pt x="0" y="10"/>
                    </a:lnTo>
                    <a:lnTo>
                      <a:pt x="9" y="69"/>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410" name="Freeform 85"/>
              <p:cNvSpPr>
                <a:spLocks/>
              </p:cNvSpPr>
              <p:nvPr/>
            </p:nvSpPr>
            <p:spPr bwMode="auto">
              <a:xfrm>
                <a:off x="2268" y="931"/>
                <a:ext cx="67" cy="80"/>
              </a:xfrm>
              <a:custGeom>
                <a:avLst/>
                <a:gdLst>
                  <a:gd name="T0" fmla="*/ 0 w 67"/>
                  <a:gd name="T1" fmla="*/ 79 h 80"/>
                  <a:gd name="T2" fmla="*/ 9 w 67"/>
                  <a:gd name="T3" fmla="*/ 0 h 80"/>
                  <a:gd name="T4" fmla="*/ 28 w 67"/>
                  <a:gd name="T5" fmla="*/ 0 h 80"/>
                  <a:gd name="T6" fmla="*/ 66 w 67"/>
                  <a:gd name="T7" fmla="*/ 69 h 80"/>
                  <a:gd name="T8" fmla="*/ 56 w 67"/>
                  <a:gd name="T9" fmla="*/ 69 h 80"/>
                  <a:gd name="T10" fmla="*/ 47 w 67"/>
                  <a:gd name="T11" fmla="*/ 50 h 80"/>
                  <a:gd name="T12" fmla="*/ 9 w 67"/>
                  <a:gd name="T13" fmla="*/ 59 h 80"/>
                  <a:gd name="T14" fmla="*/ 9 w 67"/>
                  <a:gd name="T15" fmla="*/ 79 h 80"/>
                  <a:gd name="T16" fmla="*/ 0 w 67"/>
                  <a:gd name="T17" fmla="*/ 79 h 80"/>
                  <a:gd name="T18" fmla="*/ 19 w 67"/>
                  <a:gd name="T19" fmla="*/ 50 h 80"/>
                  <a:gd name="T20" fmla="*/ 37 w 67"/>
                  <a:gd name="T21" fmla="*/ 40 h 80"/>
                  <a:gd name="T22" fmla="*/ 28 w 67"/>
                  <a:gd name="T23" fmla="*/ 20 h 80"/>
                  <a:gd name="T24" fmla="*/ 28 w 67"/>
                  <a:gd name="T25" fmla="*/ 10 h 80"/>
                  <a:gd name="T26" fmla="*/ 19 w 67"/>
                  <a:gd name="T27" fmla="*/ 0 h 80"/>
                  <a:gd name="T28" fmla="*/ 19 w 67"/>
                  <a:gd name="T29" fmla="*/ 20 h 80"/>
                  <a:gd name="T30" fmla="*/ 19 w 67"/>
                  <a:gd name="T31" fmla="*/ 50 h 80"/>
                  <a:gd name="T32" fmla="*/ 0 w 67"/>
                  <a:gd name="T33" fmla="*/ 79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80"/>
                  <a:gd name="T53" fmla="*/ 67 w 67"/>
                  <a:gd name="T54" fmla="*/ 80 h 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80">
                    <a:moveTo>
                      <a:pt x="0" y="79"/>
                    </a:moveTo>
                    <a:lnTo>
                      <a:pt x="9" y="0"/>
                    </a:lnTo>
                    <a:lnTo>
                      <a:pt x="28" y="0"/>
                    </a:lnTo>
                    <a:lnTo>
                      <a:pt x="66" y="69"/>
                    </a:lnTo>
                    <a:lnTo>
                      <a:pt x="56" y="69"/>
                    </a:lnTo>
                    <a:lnTo>
                      <a:pt x="47" y="50"/>
                    </a:lnTo>
                    <a:lnTo>
                      <a:pt x="9" y="59"/>
                    </a:lnTo>
                    <a:lnTo>
                      <a:pt x="9" y="79"/>
                    </a:lnTo>
                    <a:lnTo>
                      <a:pt x="0" y="79"/>
                    </a:lnTo>
                    <a:lnTo>
                      <a:pt x="19" y="50"/>
                    </a:lnTo>
                    <a:lnTo>
                      <a:pt x="37" y="40"/>
                    </a:lnTo>
                    <a:lnTo>
                      <a:pt x="28" y="20"/>
                    </a:lnTo>
                    <a:lnTo>
                      <a:pt x="28" y="10"/>
                    </a:lnTo>
                    <a:lnTo>
                      <a:pt x="19" y="0"/>
                    </a:lnTo>
                    <a:lnTo>
                      <a:pt x="19" y="20"/>
                    </a:lnTo>
                    <a:lnTo>
                      <a:pt x="19" y="50"/>
                    </a:lnTo>
                    <a:lnTo>
                      <a:pt x="0" y="79"/>
                    </a:lnTo>
                  </a:path>
                </a:pathLst>
              </a:custGeom>
              <a:solidFill>
                <a:srgbClr val="FFFFFF"/>
              </a:solidFill>
              <a:ln w="9525" cap="rnd">
                <a:noFill/>
                <a:round/>
                <a:headEnd/>
                <a:tailEnd/>
              </a:ln>
            </p:spPr>
            <p:txBody>
              <a:bodyPr/>
              <a:lstStyle/>
              <a:p>
                <a:endParaRPr lang="en-US" dirty="0"/>
              </a:p>
            </p:txBody>
          </p:sp>
          <p:sp>
            <p:nvSpPr>
              <p:cNvPr id="93411" name="Freeform 86"/>
              <p:cNvSpPr>
                <a:spLocks/>
              </p:cNvSpPr>
              <p:nvPr/>
            </p:nvSpPr>
            <p:spPr bwMode="auto">
              <a:xfrm>
                <a:off x="2268" y="931"/>
                <a:ext cx="67" cy="80"/>
              </a:xfrm>
              <a:custGeom>
                <a:avLst/>
                <a:gdLst>
                  <a:gd name="T0" fmla="*/ 0 w 67"/>
                  <a:gd name="T1" fmla="*/ 79 h 80"/>
                  <a:gd name="T2" fmla="*/ 9 w 67"/>
                  <a:gd name="T3" fmla="*/ 0 h 80"/>
                  <a:gd name="T4" fmla="*/ 28 w 67"/>
                  <a:gd name="T5" fmla="*/ 0 h 80"/>
                  <a:gd name="T6" fmla="*/ 66 w 67"/>
                  <a:gd name="T7" fmla="*/ 69 h 80"/>
                  <a:gd name="T8" fmla="*/ 56 w 67"/>
                  <a:gd name="T9" fmla="*/ 69 h 80"/>
                  <a:gd name="T10" fmla="*/ 47 w 67"/>
                  <a:gd name="T11" fmla="*/ 50 h 80"/>
                  <a:gd name="T12" fmla="*/ 9 w 67"/>
                  <a:gd name="T13" fmla="*/ 59 h 80"/>
                  <a:gd name="T14" fmla="*/ 9 w 67"/>
                  <a:gd name="T15" fmla="*/ 79 h 80"/>
                  <a:gd name="T16" fmla="*/ 0 w 67"/>
                  <a:gd name="T17" fmla="*/ 79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
                  <a:gd name="T28" fmla="*/ 0 h 80"/>
                  <a:gd name="T29" fmla="*/ 67 w 67"/>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 h="80">
                    <a:moveTo>
                      <a:pt x="0" y="79"/>
                    </a:moveTo>
                    <a:lnTo>
                      <a:pt x="9" y="0"/>
                    </a:lnTo>
                    <a:lnTo>
                      <a:pt x="28" y="0"/>
                    </a:lnTo>
                    <a:lnTo>
                      <a:pt x="66" y="69"/>
                    </a:lnTo>
                    <a:lnTo>
                      <a:pt x="56" y="69"/>
                    </a:lnTo>
                    <a:lnTo>
                      <a:pt x="47" y="50"/>
                    </a:lnTo>
                    <a:lnTo>
                      <a:pt x="9" y="59"/>
                    </a:lnTo>
                    <a:lnTo>
                      <a:pt x="9" y="79"/>
                    </a:lnTo>
                    <a:lnTo>
                      <a:pt x="0" y="79"/>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412" name="Freeform 87"/>
              <p:cNvSpPr>
                <a:spLocks/>
              </p:cNvSpPr>
              <p:nvPr/>
            </p:nvSpPr>
            <p:spPr bwMode="auto">
              <a:xfrm>
                <a:off x="2287" y="931"/>
                <a:ext cx="19" cy="51"/>
              </a:xfrm>
              <a:custGeom>
                <a:avLst/>
                <a:gdLst>
                  <a:gd name="T0" fmla="*/ 0 w 19"/>
                  <a:gd name="T1" fmla="*/ 50 h 51"/>
                  <a:gd name="T2" fmla="*/ 18 w 19"/>
                  <a:gd name="T3" fmla="*/ 40 h 51"/>
                  <a:gd name="T4" fmla="*/ 9 w 19"/>
                  <a:gd name="T5" fmla="*/ 20 h 51"/>
                  <a:gd name="T6" fmla="*/ 9 w 19"/>
                  <a:gd name="T7" fmla="*/ 10 h 51"/>
                  <a:gd name="T8" fmla="*/ 0 w 19"/>
                  <a:gd name="T9" fmla="*/ 0 h 51"/>
                  <a:gd name="T10" fmla="*/ 0 w 19"/>
                  <a:gd name="T11" fmla="*/ 20 h 51"/>
                  <a:gd name="T12" fmla="*/ 0 w 19"/>
                  <a:gd name="T13" fmla="*/ 50 h 51"/>
                  <a:gd name="T14" fmla="*/ 0 60000 65536"/>
                  <a:gd name="T15" fmla="*/ 0 60000 65536"/>
                  <a:gd name="T16" fmla="*/ 0 60000 65536"/>
                  <a:gd name="T17" fmla="*/ 0 60000 65536"/>
                  <a:gd name="T18" fmla="*/ 0 60000 65536"/>
                  <a:gd name="T19" fmla="*/ 0 60000 65536"/>
                  <a:gd name="T20" fmla="*/ 0 60000 65536"/>
                  <a:gd name="T21" fmla="*/ 0 w 19"/>
                  <a:gd name="T22" fmla="*/ 0 h 51"/>
                  <a:gd name="T23" fmla="*/ 19 w 19"/>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51">
                    <a:moveTo>
                      <a:pt x="0" y="50"/>
                    </a:moveTo>
                    <a:lnTo>
                      <a:pt x="18" y="40"/>
                    </a:lnTo>
                    <a:lnTo>
                      <a:pt x="9" y="20"/>
                    </a:lnTo>
                    <a:lnTo>
                      <a:pt x="9" y="10"/>
                    </a:lnTo>
                    <a:lnTo>
                      <a:pt x="0" y="0"/>
                    </a:lnTo>
                    <a:lnTo>
                      <a:pt x="0" y="20"/>
                    </a:lnTo>
                    <a:lnTo>
                      <a:pt x="0" y="50"/>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413" name="Freeform 88"/>
              <p:cNvSpPr>
                <a:spLocks/>
              </p:cNvSpPr>
              <p:nvPr/>
            </p:nvSpPr>
            <p:spPr bwMode="auto">
              <a:xfrm>
                <a:off x="2287" y="1079"/>
                <a:ext cx="66" cy="80"/>
              </a:xfrm>
              <a:custGeom>
                <a:avLst/>
                <a:gdLst>
                  <a:gd name="T0" fmla="*/ 0 w 66"/>
                  <a:gd name="T1" fmla="*/ 59 h 80"/>
                  <a:gd name="T2" fmla="*/ 9 w 66"/>
                  <a:gd name="T3" fmla="*/ 59 h 80"/>
                  <a:gd name="T4" fmla="*/ 18 w 66"/>
                  <a:gd name="T5" fmla="*/ 69 h 80"/>
                  <a:gd name="T6" fmla="*/ 37 w 66"/>
                  <a:gd name="T7" fmla="*/ 69 h 80"/>
                  <a:gd name="T8" fmla="*/ 56 w 66"/>
                  <a:gd name="T9" fmla="*/ 69 h 80"/>
                  <a:gd name="T10" fmla="*/ 56 w 66"/>
                  <a:gd name="T11" fmla="*/ 59 h 80"/>
                  <a:gd name="T12" fmla="*/ 56 w 66"/>
                  <a:gd name="T13" fmla="*/ 49 h 80"/>
                  <a:gd name="T14" fmla="*/ 47 w 66"/>
                  <a:gd name="T15" fmla="*/ 49 h 80"/>
                  <a:gd name="T16" fmla="*/ 37 w 66"/>
                  <a:gd name="T17" fmla="*/ 49 h 80"/>
                  <a:gd name="T18" fmla="*/ 28 w 66"/>
                  <a:gd name="T19" fmla="*/ 39 h 80"/>
                  <a:gd name="T20" fmla="*/ 18 w 66"/>
                  <a:gd name="T21" fmla="*/ 39 h 80"/>
                  <a:gd name="T22" fmla="*/ 9 w 66"/>
                  <a:gd name="T23" fmla="*/ 39 h 80"/>
                  <a:gd name="T24" fmla="*/ 0 w 66"/>
                  <a:gd name="T25" fmla="*/ 29 h 80"/>
                  <a:gd name="T26" fmla="*/ 0 w 66"/>
                  <a:gd name="T27" fmla="*/ 10 h 80"/>
                  <a:gd name="T28" fmla="*/ 9 w 66"/>
                  <a:gd name="T29" fmla="*/ 10 h 80"/>
                  <a:gd name="T30" fmla="*/ 9 w 66"/>
                  <a:gd name="T31" fmla="*/ 0 h 80"/>
                  <a:gd name="T32" fmla="*/ 28 w 66"/>
                  <a:gd name="T33" fmla="*/ 0 h 80"/>
                  <a:gd name="T34" fmla="*/ 47 w 66"/>
                  <a:gd name="T35" fmla="*/ 0 h 80"/>
                  <a:gd name="T36" fmla="*/ 47 w 66"/>
                  <a:gd name="T37" fmla="*/ 10 h 80"/>
                  <a:gd name="T38" fmla="*/ 56 w 66"/>
                  <a:gd name="T39" fmla="*/ 10 h 80"/>
                  <a:gd name="T40" fmla="*/ 56 w 66"/>
                  <a:gd name="T41" fmla="*/ 20 h 80"/>
                  <a:gd name="T42" fmla="*/ 47 w 66"/>
                  <a:gd name="T43" fmla="*/ 20 h 80"/>
                  <a:gd name="T44" fmla="*/ 47 w 66"/>
                  <a:gd name="T45" fmla="*/ 20 h 80"/>
                  <a:gd name="T46" fmla="*/ 37 w 66"/>
                  <a:gd name="T47" fmla="*/ 10 h 80"/>
                  <a:gd name="T48" fmla="*/ 28 w 66"/>
                  <a:gd name="T49" fmla="*/ 10 h 80"/>
                  <a:gd name="T50" fmla="*/ 9 w 66"/>
                  <a:gd name="T51" fmla="*/ 10 h 80"/>
                  <a:gd name="T52" fmla="*/ 9 w 66"/>
                  <a:gd name="T53" fmla="*/ 20 h 80"/>
                  <a:gd name="T54" fmla="*/ 9 w 66"/>
                  <a:gd name="T55" fmla="*/ 29 h 80"/>
                  <a:gd name="T56" fmla="*/ 18 w 66"/>
                  <a:gd name="T57" fmla="*/ 29 h 80"/>
                  <a:gd name="T58" fmla="*/ 18 w 66"/>
                  <a:gd name="T59" fmla="*/ 29 h 80"/>
                  <a:gd name="T60" fmla="*/ 37 w 66"/>
                  <a:gd name="T61" fmla="*/ 29 h 80"/>
                  <a:gd name="T62" fmla="*/ 47 w 66"/>
                  <a:gd name="T63" fmla="*/ 39 h 80"/>
                  <a:gd name="T64" fmla="*/ 56 w 66"/>
                  <a:gd name="T65" fmla="*/ 39 h 80"/>
                  <a:gd name="T66" fmla="*/ 65 w 66"/>
                  <a:gd name="T67" fmla="*/ 49 h 80"/>
                  <a:gd name="T68" fmla="*/ 65 w 66"/>
                  <a:gd name="T69" fmla="*/ 69 h 80"/>
                  <a:gd name="T70" fmla="*/ 56 w 66"/>
                  <a:gd name="T71" fmla="*/ 79 h 80"/>
                  <a:gd name="T72" fmla="*/ 37 w 66"/>
                  <a:gd name="T73" fmla="*/ 79 h 80"/>
                  <a:gd name="T74" fmla="*/ 9 w 66"/>
                  <a:gd name="T75" fmla="*/ 79 h 80"/>
                  <a:gd name="T76" fmla="*/ 9 w 66"/>
                  <a:gd name="T77" fmla="*/ 69 h 80"/>
                  <a:gd name="T78" fmla="*/ 0 w 66"/>
                  <a:gd name="T79" fmla="*/ 59 h 80"/>
                  <a:gd name="T80" fmla="*/ 0 w 66"/>
                  <a:gd name="T81" fmla="*/ 59 h 80"/>
                  <a:gd name="T82" fmla="*/ 0 w 66"/>
                  <a:gd name="T83" fmla="*/ 59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6"/>
                  <a:gd name="T127" fmla="*/ 0 h 80"/>
                  <a:gd name="T128" fmla="*/ 66 w 66"/>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6" h="80">
                    <a:moveTo>
                      <a:pt x="0" y="59"/>
                    </a:moveTo>
                    <a:lnTo>
                      <a:pt x="9" y="59"/>
                    </a:lnTo>
                    <a:lnTo>
                      <a:pt x="18" y="69"/>
                    </a:lnTo>
                    <a:lnTo>
                      <a:pt x="37" y="69"/>
                    </a:lnTo>
                    <a:lnTo>
                      <a:pt x="56" y="69"/>
                    </a:lnTo>
                    <a:lnTo>
                      <a:pt x="56" y="59"/>
                    </a:lnTo>
                    <a:lnTo>
                      <a:pt x="56" y="49"/>
                    </a:lnTo>
                    <a:lnTo>
                      <a:pt x="47" y="49"/>
                    </a:lnTo>
                    <a:lnTo>
                      <a:pt x="37" y="49"/>
                    </a:lnTo>
                    <a:lnTo>
                      <a:pt x="28" y="39"/>
                    </a:lnTo>
                    <a:lnTo>
                      <a:pt x="18" y="39"/>
                    </a:lnTo>
                    <a:lnTo>
                      <a:pt x="9" y="39"/>
                    </a:lnTo>
                    <a:lnTo>
                      <a:pt x="0" y="29"/>
                    </a:lnTo>
                    <a:lnTo>
                      <a:pt x="0" y="10"/>
                    </a:lnTo>
                    <a:lnTo>
                      <a:pt x="9" y="10"/>
                    </a:lnTo>
                    <a:lnTo>
                      <a:pt x="9" y="0"/>
                    </a:lnTo>
                    <a:lnTo>
                      <a:pt x="28" y="0"/>
                    </a:lnTo>
                    <a:lnTo>
                      <a:pt x="47" y="0"/>
                    </a:lnTo>
                    <a:lnTo>
                      <a:pt x="47" y="10"/>
                    </a:lnTo>
                    <a:lnTo>
                      <a:pt x="56" y="10"/>
                    </a:lnTo>
                    <a:lnTo>
                      <a:pt x="56" y="20"/>
                    </a:lnTo>
                    <a:lnTo>
                      <a:pt x="47" y="20"/>
                    </a:lnTo>
                    <a:lnTo>
                      <a:pt x="37" y="10"/>
                    </a:lnTo>
                    <a:lnTo>
                      <a:pt x="28" y="10"/>
                    </a:lnTo>
                    <a:lnTo>
                      <a:pt x="9" y="10"/>
                    </a:lnTo>
                    <a:lnTo>
                      <a:pt x="9" y="20"/>
                    </a:lnTo>
                    <a:lnTo>
                      <a:pt x="9" y="29"/>
                    </a:lnTo>
                    <a:lnTo>
                      <a:pt x="18" y="29"/>
                    </a:lnTo>
                    <a:lnTo>
                      <a:pt x="37" y="29"/>
                    </a:lnTo>
                    <a:lnTo>
                      <a:pt x="47" y="39"/>
                    </a:lnTo>
                    <a:lnTo>
                      <a:pt x="56" y="39"/>
                    </a:lnTo>
                    <a:lnTo>
                      <a:pt x="65" y="49"/>
                    </a:lnTo>
                    <a:lnTo>
                      <a:pt x="65" y="69"/>
                    </a:lnTo>
                    <a:lnTo>
                      <a:pt x="56" y="79"/>
                    </a:lnTo>
                    <a:lnTo>
                      <a:pt x="37" y="79"/>
                    </a:lnTo>
                    <a:lnTo>
                      <a:pt x="9" y="79"/>
                    </a:lnTo>
                    <a:lnTo>
                      <a:pt x="9" y="69"/>
                    </a:lnTo>
                    <a:lnTo>
                      <a:pt x="0" y="59"/>
                    </a:lnTo>
                  </a:path>
                </a:pathLst>
              </a:custGeom>
              <a:solidFill>
                <a:srgbClr val="FFFFFF"/>
              </a:solidFill>
              <a:ln w="9525" cap="rnd">
                <a:noFill/>
                <a:round/>
                <a:headEnd/>
                <a:tailEnd/>
              </a:ln>
            </p:spPr>
            <p:txBody>
              <a:bodyPr/>
              <a:lstStyle/>
              <a:p>
                <a:endParaRPr lang="en-US" dirty="0"/>
              </a:p>
            </p:txBody>
          </p:sp>
          <p:sp>
            <p:nvSpPr>
              <p:cNvPr id="93414" name="Freeform 89"/>
              <p:cNvSpPr>
                <a:spLocks/>
              </p:cNvSpPr>
              <p:nvPr/>
            </p:nvSpPr>
            <p:spPr bwMode="auto">
              <a:xfrm>
                <a:off x="2287" y="1079"/>
                <a:ext cx="66" cy="80"/>
              </a:xfrm>
              <a:custGeom>
                <a:avLst/>
                <a:gdLst>
                  <a:gd name="T0" fmla="*/ 0 w 66"/>
                  <a:gd name="T1" fmla="*/ 59 h 80"/>
                  <a:gd name="T2" fmla="*/ 9 w 66"/>
                  <a:gd name="T3" fmla="*/ 59 h 80"/>
                  <a:gd name="T4" fmla="*/ 18 w 66"/>
                  <a:gd name="T5" fmla="*/ 69 h 80"/>
                  <a:gd name="T6" fmla="*/ 37 w 66"/>
                  <a:gd name="T7" fmla="*/ 69 h 80"/>
                  <a:gd name="T8" fmla="*/ 56 w 66"/>
                  <a:gd name="T9" fmla="*/ 69 h 80"/>
                  <a:gd name="T10" fmla="*/ 56 w 66"/>
                  <a:gd name="T11" fmla="*/ 59 h 80"/>
                  <a:gd name="T12" fmla="*/ 56 w 66"/>
                  <a:gd name="T13" fmla="*/ 49 h 80"/>
                  <a:gd name="T14" fmla="*/ 47 w 66"/>
                  <a:gd name="T15" fmla="*/ 49 h 80"/>
                  <a:gd name="T16" fmla="*/ 37 w 66"/>
                  <a:gd name="T17" fmla="*/ 49 h 80"/>
                  <a:gd name="T18" fmla="*/ 28 w 66"/>
                  <a:gd name="T19" fmla="*/ 39 h 80"/>
                  <a:gd name="T20" fmla="*/ 18 w 66"/>
                  <a:gd name="T21" fmla="*/ 39 h 80"/>
                  <a:gd name="T22" fmla="*/ 9 w 66"/>
                  <a:gd name="T23" fmla="*/ 39 h 80"/>
                  <a:gd name="T24" fmla="*/ 0 w 66"/>
                  <a:gd name="T25" fmla="*/ 29 h 80"/>
                  <a:gd name="T26" fmla="*/ 0 w 66"/>
                  <a:gd name="T27" fmla="*/ 10 h 80"/>
                  <a:gd name="T28" fmla="*/ 9 w 66"/>
                  <a:gd name="T29" fmla="*/ 10 h 80"/>
                  <a:gd name="T30" fmla="*/ 9 w 66"/>
                  <a:gd name="T31" fmla="*/ 0 h 80"/>
                  <a:gd name="T32" fmla="*/ 28 w 66"/>
                  <a:gd name="T33" fmla="*/ 0 h 80"/>
                  <a:gd name="T34" fmla="*/ 47 w 66"/>
                  <a:gd name="T35" fmla="*/ 0 h 80"/>
                  <a:gd name="T36" fmla="*/ 47 w 66"/>
                  <a:gd name="T37" fmla="*/ 10 h 80"/>
                  <a:gd name="T38" fmla="*/ 56 w 66"/>
                  <a:gd name="T39" fmla="*/ 10 h 80"/>
                  <a:gd name="T40" fmla="*/ 56 w 66"/>
                  <a:gd name="T41" fmla="*/ 20 h 80"/>
                  <a:gd name="T42" fmla="*/ 47 w 66"/>
                  <a:gd name="T43" fmla="*/ 20 h 80"/>
                  <a:gd name="T44" fmla="*/ 47 w 66"/>
                  <a:gd name="T45" fmla="*/ 20 h 80"/>
                  <a:gd name="T46" fmla="*/ 37 w 66"/>
                  <a:gd name="T47" fmla="*/ 10 h 80"/>
                  <a:gd name="T48" fmla="*/ 28 w 66"/>
                  <a:gd name="T49" fmla="*/ 10 h 80"/>
                  <a:gd name="T50" fmla="*/ 9 w 66"/>
                  <a:gd name="T51" fmla="*/ 10 h 80"/>
                  <a:gd name="T52" fmla="*/ 9 w 66"/>
                  <a:gd name="T53" fmla="*/ 20 h 80"/>
                  <a:gd name="T54" fmla="*/ 9 w 66"/>
                  <a:gd name="T55" fmla="*/ 29 h 80"/>
                  <a:gd name="T56" fmla="*/ 18 w 66"/>
                  <a:gd name="T57" fmla="*/ 29 h 80"/>
                  <a:gd name="T58" fmla="*/ 18 w 66"/>
                  <a:gd name="T59" fmla="*/ 29 h 80"/>
                  <a:gd name="T60" fmla="*/ 37 w 66"/>
                  <a:gd name="T61" fmla="*/ 29 h 80"/>
                  <a:gd name="T62" fmla="*/ 47 w 66"/>
                  <a:gd name="T63" fmla="*/ 39 h 80"/>
                  <a:gd name="T64" fmla="*/ 56 w 66"/>
                  <a:gd name="T65" fmla="*/ 39 h 80"/>
                  <a:gd name="T66" fmla="*/ 65 w 66"/>
                  <a:gd name="T67" fmla="*/ 49 h 80"/>
                  <a:gd name="T68" fmla="*/ 65 w 66"/>
                  <a:gd name="T69" fmla="*/ 69 h 80"/>
                  <a:gd name="T70" fmla="*/ 56 w 66"/>
                  <a:gd name="T71" fmla="*/ 79 h 80"/>
                  <a:gd name="T72" fmla="*/ 37 w 66"/>
                  <a:gd name="T73" fmla="*/ 79 h 80"/>
                  <a:gd name="T74" fmla="*/ 9 w 66"/>
                  <a:gd name="T75" fmla="*/ 79 h 80"/>
                  <a:gd name="T76" fmla="*/ 9 w 66"/>
                  <a:gd name="T77" fmla="*/ 69 h 80"/>
                  <a:gd name="T78" fmla="*/ 0 w 66"/>
                  <a:gd name="T79" fmla="*/ 59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6"/>
                  <a:gd name="T121" fmla="*/ 0 h 80"/>
                  <a:gd name="T122" fmla="*/ 66 w 66"/>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6" h="80">
                    <a:moveTo>
                      <a:pt x="0" y="59"/>
                    </a:moveTo>
                    <a:lnTo>
                      <a:pt x="9" y="59"/>
                    </a:lnTo>
                    <a:lnTo>
                      <a:pt x="18" y="69"/>
                    </a:lnTo>
                    <a:lnTo>
                      <a:pt x="37" y="69"/>
                    </a:lnTo>
                    <a:lnTo>
                      <a:pt x="56" y="69"/>
                    </a:lnTo>
                    <a:lnTo>
                      <a:pt x="56" y="59"/>
                    </a:lnTo>
                    <a:lnTo>
                      <a:pt x="56" y="49"/>
                    </a:lnTo>
                    <a:lnTo>
                      <a:pt x="47" y="49"/>
                    </a:lnTo>
                    <a:lnTo>
                      <a:pt x="37" y="49"/>
                    </a:lnTo>
                    <a:lnTo>
                      <a:pt x="28" y="39"/>
                    </a:lnTo>
                    <a:lnTo>
                      <a:pt x="18" y="39"/>
                    </a:lnTo>
                    <a:lnTo>
                      <a:pt x="9" y="39"/>
                    </a:lnTo>
                    <a:lnTo>
                      <a:pt x="0" y="29"/>
                    </a:lnTo>
                    <a:lnTo>
                      <a:pt x="0" y="10"/>
                    </a:lnTo>
                    <a:lnTo>
                      <a:pt x="9" y="10"/>
                    </a:lnTo>
                    <a:lnTo>
                      <a:pt x="9" y="0"/>
                    </a:lnTo>
                    <a:lnTo>
                      <a:pt x="28" y="0"/>
                    </a:lnTo>
                    <a:lnTo>
                      <a:pt x="47" y="0"/>
                    </a:lnTo>
                    <a:lnTo>
                      <a:pt x="47" y="10"/>
                    </a:lnTo>
                    <a:lnTo>
                      <a:pt x="56" y="10"/>
                    </a:lnTo>
                    <a:lnTo>
                      <a:pt x="56" y="20"/>
                    </a:lnTo>
                    <a:lnTo>
                      <a:pt x="47" y="20"/>
                    </a:lnTo>
                    <a:lnTo>
                      <a:pt x="37" y="10"/>
                    </a:lnTo>
                    <a:lnTo>
                      <a:pt x="28" y="10"/>
                    </a:lnTo>
                    <a:lnTo>
                      <a:pt x="9" y="10"/>
                    </a:lnTo>
                    <a:lnTo>
                      <a:pt x="9" y="20"/>
                    </a:lnTo>
                    <a:lnTo>
                      <a:pt x="9" y="29"/>
                    </a:lnTo>
                    <a:lnTo>
                      <a:pt x="18" y="29"/>
                    </a:lnTo>
                    <a:lnTo>
                      <a:pt x="37" y="29"/>
                    </a:lnTo>
                    <a:lnTo>
                      <a:pt x="47" y="39"/>
                    </a:lnTo>
                    <a:lnTo>
                      <a:pt x="56" y="39"/>
                    </a:lnTo>
                    <a:lnTo>
                      <a:pt x="65" y="49"/>
                    </a:lnTo>
                    <a:lnTo>
                      <a:pt x="65" y="69"/>
                    </a:lnTo>
                    <a:lnTo>
                      <a:pt x="56" y="79"/>
                    </a:lnTo>
                    <a:lnTo>
                      <a:pt x="37" y="79"/>
                    </a:lnTo>
                    <a:lnTo>
                      <a:pt x="9" y="79"/>
                    </a:lnTo>
                    <a:lnTo>
                      <a:pt x="9" y="69"/>
                    </a:lnTo>
                    <a:lnTo>
                      <a:pt x="0" y="59"/>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415" name="Line 90"/>
              <p:cNvSpPr>
                <a:spLocks noChangeShapeType="1"/>
              </p:cNvSpPr>
              <p:nvPr/>
            </p:nvSpPr>
            <p:spPr bwMode="auto">
              <a:xfrm>
                <a:off x="2287" y="1138"/>
                <a:ext cx="16" cy="0"/>
              </a:xfrm>
              <a:prstGeom prst="line">
                <a:avLst/>
              </a:prstGeom>
              <a:noFill/>
              <a:ln w="12700">
                <a:solidFill>
                  <a:srgbClr val="000000"/>
                </a:solidFill>
                <a:round/>
                <a:headEnd type="none" w="sm" len="sm"/>
                <a:tailEnd type="none" w="sm" len="sm"/>
              </a:ln>
            </p:spPr>
            <p:txBody>
              <a:bodyPr wrap="none" anchor="ctr"/>
              <a:lstStyle/>
              <a:p>
                <a:endParaRPr lang="en-US" dirty="0"/>
              </a:p>
            </p:txBody>
          </p:sp>
        </p:grpSp>
        <p:grpSp>
          <p:nvGrpSpPr>
            <p:cNvPr id="10" name="Group 91"/>
            <p:cNvGrpSpPr>
              <a:grpSpLocks/>
            </p:cNvGrpSpPr>
            <p:nvPr/>
          </p:nvGrpSpPr>
          <p:grpSpPr bwMode="auto">
            <a:xfrm>
              <a:off x="4243388" y="3825875"/>
              <a:ext cx="228600" cy="382588"/>
              <a:chOff x="2640" y="1920"/>
              <a:chExt cx="144" cy="241"/>
            </a:xfrm>
          </p:grpSpPr>
          <p:sp>
            <p:nvSpPr>
              <p:cNvPr id="93386" name="Freeform 92"/>
              <p:cNvSpPr>
                <a:spLocks/>
              </p:cNvSpPr>
              <p:nvPr/>
            </p:nvSpPr>
            <p:spPr bwMode="auto">
              <a:xfrm>
                <a:off x="2640" y="1920"/>
                <a:ext cx="140" cy="241"/>
              </a:xfrm>
              <a:custGeom>
                <a:avLst/>
                <a:gdLst>
                  <a:gd name="T0" fmla="*/ 0 w 140"/>
                  <a:gd name="T1" fmla="*/ 139 h 241"/>
                  <a:gd name="T2" fmla="*/ 0 w 140"/>
                  <a:gd name="T3" fmla="*/ 92 h 241"/>
                  <a:gd name="T4" fmla="*/ 11 w 140"/>
                  <a:gd name="T5" fmla="*/ 46 h 241"/>
                  <a:gd name="T6" fmla="*/ 19 w 140"/>
                  <a:gd name="T7" fmla="*/ 26 h 241"/>
                  <a:gd name="T8" fmla="*/ 31 w 140"/>
                  <a:gd name="T9" fmla="*/ 12 h 241"/>
                  <a:gd name="T10" fmla="*/ 42 w 140"/>
                  <a:gd name="T11" fmla="*/ 6 h 241"/>
                  <a:gd name="T12" fmla="*/ 57 w 140"/>
                  <a:gd name="T13" fmla="*/ 0 h 241"/>
                  <a:gd name="T14" fmla="*/ 84 w 140"/>
                  <a:gd name="T15" fmla="*/ 0 h 241"/>
                  <a:gd name="T16" fmla="*/ 111 w 140"/>
                  <a:gd name="T17" fmla="*/ 19 h 241"/>
                  <a:gd name="T18" fmla="*/ 123 w 140"/>
                  <a:gd name="T19" fmla="*/ 33 h 241"/>
                  <a:gd name="T20" fmla="*/ 131 w 140"/>
                  <a:gd name="T21" fmla="*/ 52 h 241"/>
                  <a:gd name="T22" fmla="*/ 134 w 140"/>
                  <a:gd name="T23" fmla="*/ 73 h 241"/>
                  <a:gd name="T24" fmla="*/ 139 w 140"/>
                  <a:gd name="T25" fmla="*/ 99 h 241"/>
                  <a:gd name="T26" fmla="*/ 139 w 140"/>
                  <a:gd name="T27" fmla="*/ 146 h 241"/>
                  <a:gd name="T28" fmla="*/ 127 w 140"/>
                  <a:gd name="T29" fmla="*/ 193 h 241"/>
                  <a:gd name="T30" fmla="*/ 108 w 140"/>
                  <a:gd name="T31" fmla="*/ 219 h 241"/>
                  <a:gd name="T32" fmla="*/ 81 w 140"/>
                  <a:gd name="T33" fmla="*/ 240 h 241"/>
                  <a:gd name="T34" fmla="*/ 54 w 140"/>
                  <a:gd name="T35" fmla="*/ 240 h 241"/>
                  <a:gd name="T36" fmla="*/ 31 w 140"/>
                  <a:gd name="T37" fmla="*/ 219 h 241"/>
                  <a:gd name="T38" fmla="*/ 11 w 140"/>
                  <a:gd name="T39" fmla="*/ 186 h 241"/>
                  <a:gd name="T40" fmla="*/ 0 w 140"/>
                  <a:gd name="T41" fmla="*/ 139 h 2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0"/>
                  <a:gd name="T64" fmla="*/ 0 h 241"/>
                  <a:gd name="T65" fmla="*/ 140 w 140"/>
                  <a:gd name="T66" fmla="*/ 241 h 2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0" h="241">
                    <a:moveTo>
                      <a:pt x="0" y="139"/>
                    </a:moveTo>
                    <a:lnTo>
                      <a:pt x="0" y="92"/>
                    </a:lnTo>
                    <a:lnTo>
                      <a:pt x="11" y="46"/>
                    </a:lnTo>
                    <a:lnTo>
                      <a:pt x="19" y="26"/>
                    </a:lnTo>
                    <a:lnTo>
                      <a:pt x="31" y="12"/>
                    </a:lnTo>
                    <a:lnTo>
                      <a:pt x="42" y="6"/>
                    </a:lnTo>
                    <a:lnTo>
                      <a:pt x="57" y="0"/>
                    </a:lnTo>
                    <a:lnTo>
                      <a:pt x="84" y="0"/>
                    </a:lnTo>
                    <a:lnTo>
                      <a:pt x="111" y="19"/>
                    </a:lnTo>
                    <a:lnTo>
                      <a:pt x="123" y="33"/>
                    </a:lnTo>
                    <a:lnTo>
                      <a:pt x="131" y="52"/>
                    </a:lnTo>
                    <a:lnTo>
                      <a:pt x="134" y="73"/>
                    </a:lnTo>
                    <a:lnTo>
                      <a:pt x="139" y="99"/>
                    </a:lnTo>
                    <a:lnTo>
                      <a:pt x="139" y="146"/>
                    </a:lnTo>
                    <a:lnTo>
                      <a:pt x="127" y="193"/>
                    </a:lnTo>
                    <a:lnTo>
                      <a:pt x="108" y="219"/>
                    </a:lnTo>
                    <a:lnTo>
                      <a:pt x="81" y="240"/>
                    </a:lnTo>
                    <a:lnTo>
                      <a:pt x="54" y="240"/>
                    </a:lnTo>
                    <a:lnTo>
                      <a:pt x="31" y="219"/>
                    </a:lnTo>
                    <a:lnTo>
                      <a:pt x="11" y="186"/>
                    </a:lnTo>
                    <a:lnTo>
                      <a:pt x="0" y="139"/>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387" name="Line 93"/>
              <p:cNvSpPr>
                <a:spLocks noChangeShapeType="1"/>
              </p:cNvSpPr>
              <p:nvPr/>
            </p:nvSpPr>
            <p:spPr bwMode="auto">
              <a:xfrm>
                <a:off x="2698" y="1920"/>
                <a:ext cx="24" cy="240"/>
              </a:xfrm>
              <a:prstGeom prst="line">
                <a:avLst/>
              </a:prstGeom>
              <a:noFill/>
              <a:ln w="12700">
                <a:solidFill>
                  <a:srgbClr val="000000"/>
                </a:solidFill>
                <a:round/>
                <a:headEnd type="none" w="sm" len="sm"/>
                <a:tailEnd type="none" w="sm" len="sm"/>
              </a:ln>
            </p:spPr>
            <p:txBody>
              <a:bodyPr wrap="none" anchor="ctr"/>
              <a:lstStyle/>
              <a:p>
                <a:endParaRPr lang="en-US" dirty="0"/>
              </a:p>
            </p:txBody>
          </p:sp>
          <p:sp>
            <p:nvSpPr>
              <p:cNvPr id="93388" name="Line 94"/>
              <p:cNvSpPr>
                <a:spLocks noChangeShapeType="1"/>
              </p:cNvSpPr>
              <p:nvPr/>
            </p:nvSpPr>
            <p:spPr bwMode="auto">
              <a:xfrm flipV="1">
                <a:off x="2640" y="2020"/>
                <a:ext cx="144" cy="47"/>
              </a:xfrm>
              <a:prstGeom prst="line">
                <a:avLst/>
              </a:prstGeom>
              <a:noFill/>
              <a:ln w="12700">
                <a:solidFill>
                  <a:srgbClr val="000000"/>
                </a:solidFill>
                <a:round/>
                <a:headEnd type="none" w="sm" len="sm"/>
                <a:tailEnd type="none" w="sm" len="sm"/>
              </a:ln>
            </p:spPr>
            <p:txBody>
              <a:bodyPr wrap="none" anchor="ctr"/>
              <a:lstStyle/>
              <a:p>
                <a:endParaRPr lang="en-US" dirty="0"/>
              </a:p>
            </p:txBody>
          </p:sp>
          <p:sp>
            <p:nvSpPr>
              <p:cNvPr id="93389" name="Freeform 95"/>
              <p:cNvSpPr>
                <a:spLocks/>
              </p:cNvSpPr>
              <p:nvPr/>
            </p:nvSpPr>
            <p:spPr bwMode="auto">
              <a:xfrm>
                <a:off x="2718" y="1953"/>
                <a:ext cx="25" cy="61"/>
              </a:xfrm>
              <a:custGeom>
                <a:avLst/>
                <a:gdLst>
                  <a:gd name="T0" fmla="*/ 4 w 25"/>
                  <a:gd name="T1" fmla="*/ 60 h 61"/>
                  <a:gd name="T2" fmla="*/ 0 w 25"/>
                  <a:gd name="T3" fmla="*/ 6 h 61"/>
                  <a:gd name="T4" fmla="*/ 12 w 25"/>
                  <a:gd name="T5" fmla="*/ 0 h 61"/>
                  <a:gd name="T6" fmla="*/ 16 w 25"/>
                  <a:gd name="T7" fmla="*/ 0 h 61"/>
                  <a:gd name="T8" fmla="*/ 24 w 25"/>
                  <a:gd name="T9" fmla="*/ 0 h 61"/>
                  <a:gd name="T10" fmla="*/ 24 w 25"/>
                  <a:gd name="T11" fmla="*/ 13 h 61"/>
                  <a:gd name="T12" fmla="*/ 24 w 25"/>
                  <a:gd name="T13" fmla="*/ 26 h 61"/>
                  <a:gd name="T14" fmla="*/ 19 w 25"/>
                  <a:gd name="T15" fmla="*/ 33 h 61"/>
                  <a:gd name="T16" fmla="*/ 16 w 25"/>
                  <a:gd name="T17" fmla="*/ 33 h 61"/>
                  <a:gd name="T18" fmla="*/ 8 w 25"/>
                  <a:gd name="T19" fmla="*/ 33 h 61"/>
                  <a:gd name="T20" fmla="*/ 8 w 25"/>
                  <a:gd name="T21" fmla="*/ 53 h 61"/>
                  <a:gd name="T22" fmla="*/ 4 w 25"/>
                  <a:gd name="T23" fmla="*/ 60 h 61"/>
                  <a:gd name="T24" fmla="*/ 4 w 25"/>
                  <a:gd name="T25" fmla="*/ 26 h 61"/>
                  <a:gd name="T26" fmla="*/ 16 w 25"/>
                  <a:gd name="T27" fmla="*/ 26 h 61"/>
                  <a:gd name="T28" fmla="*/ 19 w 25"/>
                  <a:gd name="T29" fmla="*/ 26 h 61"/>
                  <a:gd name="T30" fmla="*/ 19 w 25"/>
                  <a:gd name="T31" fmla="*/ 13 h 61"/>
                  <a:gd name="T32" fmla="*/ 19 w 25"/>
                  <a:gd name="T33" fmla="*/ 6 h 61"/>
                  <a:gd name="T34" fmla="*/ 16 w 25"/>
                  <a:gd name="T35" fmla="*/ 6 h 61"/>
                  <a:gd name="T36" fmla="*/ 12 w 25"/>
                  <a:gd name="T37" fmla="*/ 6 h 61"/>
                  <a:gd name="T38" fmla="*/ 4 w 25"/>
                  <a:gd name="T39" fmla="*/ 6 h 61"/>
                  <a:gd name="T40" fmla="*/ 4 w 25"/>
                  <a:gd name="T41" fmla="*/ 26 h 61"/>
                  <a:gd name="T42" fmla="*/ 4 w 25"/>
                  <a:gd name="T43" fmla="*/ 60 h 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
                  <a:gd name="T67" fmla="*/ 0 h 61"/>
                  <a:gd name="T68" fmla="*/ 25 w 25"/>
                  <a:gd name="T69" fmla="*/ 61 h 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 h="61">
                    <a:moveTo>
                      <a:pt x="4" y="60"/>
                    </a:moveTo>
                    <a:lnTo>
                      <a:pt x="0" y="6"/>
                    </a:lnTo>
                    <a:lnTo>
                      <a:pt x="12" y="0"/>
                    </a:lnTo>
                    <a:lnTo>
                      <a:pt x="16" y="0"/>
                    </a:lnTo>
                    <a:lnTo>
                      <a:pt x="24" y="0"/>
                    </a:lnTo>
                    <a:lnTo>
                      <a:pt x="24" y="13"/>
                    </a:lnTo>
                    <a:lnTo>
                      <a:pt x="24" y="26"/>
                    </a:lnTo>
                    <a:lnTo>
                      <a:pt x="19" y="33"/>
                    </a:lnTo>
                    <a:lnTo>
                      <a:pt x="16" y="33"/>
                    </a:lnTo>
                    <a:lnTo>
                      <a:pt x="8" y="33"/>
                    </a:lnTo>
                    <a:lnTo>
                      <a:pt x="8" y="53"/>
                    </a:lnTo>
                    <a:lnTo>
                      <a:pt x="4" y="60"/>
                    </a:lnTo>
                    <a:lnTo>
                      <a:pt x="4" y="26"/>
                    </a:lnTo>
                    <a:lnTo>
                      <a:pt x="16" y="26"/>
                    </a:lnTo>
                    <a:lnTo>
                      <a:pt x="19" y="26"/>
                    </a:lnTo>
                    <a:lnTo>
                      <a:pt x="19" y="13"/>
                    </a:lnTo>
                    <a:lnTo>
                      <a:pt x="19" y="6"/>
                    </a:lnTo>
                    <a:lnTo>
                      <a:pt x="16" y="6"/>
                    </a:lnTo>
                    <a:lnTo>
                      <a:pt x="12" y="6"/>
                    </a:lnTo>
                    <a:lnTo>
                      <a:pt x="4" y="6"/>
                    </a:lnTo>
                    <a:lnTo>
                      <a:pt x="4" y="26"/>
                    </a:lnTo>
                    <a:lnTo>
                      <a:pt x="4" y="60"/>
                    </a:lnTo>
                  </a:path>
                </a:pathLst>
              </a:custGeom>
              <a:solidFill>
                <a:srgbClr val="FFFFFF"/>
              </a:solidFill>
              <a:ln w="9525" cap="rnd">
                <a:noFill/>
                <a:round/>
                <a:headEnd/>
                <a:tailEnd/>
              </a:ln>
            </p:spPr>
            <p:txBody>
              <a:bodyPr/>
              <a:lstStyle/>
              <a:p>
                <a:endParaRPr lang="en-US" dirty="0"/>
              </a:p>
            </p:txBody>
          </p:sp>
          <p:sp>
            <p:nvSpPr>
              <p:cNvPr id="93390" name="Freeform 96"/>
              <p:cNvSpPr>
                <a:spLocks/>
              </p:cNvSpPr>
              <p:nvPr/>
            </p:nvSpPr>
            <p:spPr bwMode="auto">
              <a:xfrm>
                <a:off x="2718" y="1953"/>
                <a:ext cx="25" cy="61"/>
              </a:xfrm>
              <a:custGeom>
                <a:avLst/>
                <a:gdLst>
                  <a:gd name="T0" fmla="*/ 4 w 25"/>
                  <a:gd name="T1" fmla="*/ 60 h 61"/>
                  <a:gd name="T2" fmla="*/ 0 w 25"/>
                  <a:gd name="T3" fmla="*/ 6 h 61"/>
                  <a:gd name="T4" fmla="*/ 12 w 25"/>
                  <a:gd name="T5" fmla="*/ 0 h 61"/>
                  <a:gd name="T6" fmla="*/ 16 w 25"/>
                  <a:gd name="T7" fmla="*/ 0 h 61"/>
                  <a:gd name="T8" fmla="*/ 24 w 25"/>
                  <a:gd name="T9" fmla="*/ 0 h 61"/>
                  <a:gd name="T10" fmla="*/ 24 w 25"/>
                  <a:gd name="T11" fmla="*/ 13 h 61"/>
                  <a:gd name="T12" fmla="*/ 24 w 25"/>
                  <a:gd name="T13" fmla="*/ 26 h 61"/>
                  <a:gd name="T14" fmla="*/ 19 w 25"/>
                  <a:gd name="T15" fmla="*/ 33 h 61"/>
                  <a:gd name="T16" fmla="*/ 16 w 25"/>
                  <a:gd name="T17" fmla="*/ 33 h 61"/>
                  <a:gd name="T18" fmla="*/ 8 w 25"/>
                  <a:gd name="T19" fmla="*/ 33 h 61"/>
                  <a:gd name="T20" fmla="*/ 8 w 25"/>
                  <a:gd name="T21" fmla="*/ 53 h 61"/>
                  <a:gd name="T22" fmla="*/ 4 w 25"/>
                  <a:gd name="T23" fmla="*/ 60 h 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61"/>
                  <a:gd name="T38" fmla="*/ 25 w 25"/>
                  <a:gd name="T39" fmla="*/ 61 h 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61">
                    <a:moveTo>
                      <a:pt x="4" y="60"/>
                    </a:moveTo>
                    <a:lnTo>
                      <a:pt x="0" y="6"/>
                    </a:lnTo>
                    <a:lnTo>
                      <a:pt x="12" y="0"/>
                    </a:lnTo>
                    <a:lnTo>
                      <a:pt x="16" y="0"/>
                    </a:lnTo>
                    <a:lnTo>
                      <a:pt x="24" y="0"/>
                    </a:lnTo>
                    <a:lnTo>
                      <a:pt x="24" y="13"/>
                    </a:lnTo>
                    <a:lnTo>
                      <a:pt x="24" y="26"/>
                    </a:lnTo>
                    <a:lnTo>
                      <a:pt x="19" y="33"/>
                    </a:lnTo>
                    <a:lnTo>
                      <a:pt x="16" y="33"/>
                    </a:lnTo>
                    <a:lnTo>
                      <a:pt x="8" y="33"/>
                    </a:lnTo>
                    <a:lnTo>
                      <a:pt x="8" y="53"/>
                    </a:lnTo>
                    <a:lnTo>
                      <a:pt x="4" y="60"/>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391" name="Freeform 97"/>
              <p:cNvSpPr>
                <a:spLocks/>
              </p:cNvSpPr>
              <p:nvPr/>
            </p:nvSpPr>
            <p:spPr bwMode="auto">
              <a:xfrm>
                <a:off x="2722" y="1960"/>
                <a:ext cx="25" cy="20"/>
              </a:xfrm>
              <a:custGeom>
                <a:avLst/>
                <a:gdLst>
                  <a:gd name="T0" fmla="*/ 0 w 25"/>
                  <a:gd name="T1" fmla="*/ 19 h 20"/>
                  <a:gd name="T2" fmla="*/ 18 w 25"/>
                  <a:gd name="T3" fmla="*/ 19 h 20"/>
                  <a:gd name="T4" fmla="*/ 24 w 25"/>
                  <a:gd name="T5" fmla="*/ 19 h 20"/>
                  <a:gd name="T6" fmla="*/ 24 w 25"/>
                  <a:gd name="T7" fmla="*/ 6 h 20"/>
                  <a:gd name="T8" fmla="*/ 24 w 25"/>
                  <a:gd name="T9" fmla="*/ 0 h 20"/>
                  <a:gd name="T10" fmla="*/ 18 w 25"/>
                  <a:gd name="T11" fmla="*/ 0 h 20"/>
                  <a:gd name="T12" fmla="*/ 12 w 25"/>
                  <a:gd name="T13" fmla="*/ 0 h 20"/>
                  <a:gd name="T14" fmla="*/ 0 w 25"/>
                  <a:gd name="T15" fmla="*/ 0 h 20"/>
                  <a:gd name="T16" fmla="*/ 0 w 25"/>
                  <a:gd name="T17" fmla="*/ 19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0"/>
                  <a:gd name="T29" fmla="*/ 25 w 25"/>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0">
                    <a:moveTo>
                      <a:pt x="0" y="19"/>
                    </a:moveTo>
                    <a:lnTo>
                      <a:pt x="18" y="19"/>
                    </a:lnTo>
                    <a:lnTo>
                      <a:pt x="24" y="19"/>
                    </a:lnTo>
                    <a:lnTo>
                      <a:pt x="24" y="6"/>
                    </a:lnTo>
                    <a:lnTo>
                      <a:pt x="24" y="0"/>
                    </a:lnTo>
                    <a:lnTo>
                      <a:pt x="18" y="0"/>
                    </a:lnTo>
                    <a:lnTo>
                      <a:pt x="12" y="0"/>
                    </a:lnTo>
                    <a:lnTo>
                      <a:pt x="0" y="0"/>
                    </a:lnTo>
                    <a:lnTo>
                      <a:pt x="0" y="19"/>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392" name="Freeform 98"/>
              <p:cNvSpPr>
                <a:spLocks/>
              </p:cNvSpPr>
              <p:nvPr/>
            </p:nvSpPr>
            <p:spPr bwMode="auto">
              <a:xfrm>
                <a:off x="2730" y="2053"/>
                <a:ext cx="28" cy="61"/>
              </a:xfrm>
              <a:custGeom>
                <a:avLst/>
                <a:gdLst>
                  <a:gd name="T0" fmla="*/ 3 w 28"/>
                  <a:gd name="T1" fmla="*/ 60 h 61"/>
                  <a:gd name="T2" fmla="*/ 0 w 28"/>
                  <a:gd name="T3" fmla="*/ 6 h 61"/>
                  <a:gd name="T4" fmla="*/ 7 w 28"/>
                  <a:gd name="T5" fmla="*/ 0 h 61"/>
                  <a:gd name="T6" fmla="*/ 15 w 28"/>
                  <a:gd name="T7" fmla="*/ 0 h 61"/>
                  <a:gd name="T8" fmla="*/ 19 w 28"/>
                  <a:gd name="T9" fmla="*/ 0 h 61"/>
                  <a:gd name="T10" fmla="*/ 19 w 28"/>
                  <a:gd name="T11" fmla="*/ 6 h 61"/>
                  <a:gd name="T12" fmla="*/ 23 w 28"/>
                  <a:gd name="T13" fmla="*/ 6 h 61"/>
                  <a:gd name="T14" fmla="*/ 23 w 28"/>
                  <a:gd name="T15" fmla="*/ 13 h 61"/>
                  <a:gd name="T16" fmla="*/ 27 w 28"/>
                  <a:gd name="T17" fmla="*/ 20 h 61"/>
                  <a:gd name="T18" fmla="*/ 27 w 28"/>
                  <a:gd name="T19" fmla="*/ 26 h 61"/>
                  <a:gd name="T20" fmla="*/ 27 w 28"/>
                  <a:gd name="T21" fmla="*/ 46 h 61"/>
                  <a:gd name="T22" fmla="*/ 23 w 28"/>
                  <a:gd name="T23" fmla="*/ 46 h 61"/>
                  <a:gd name="T24" fmla="*/ 23 w 28"/>
                  <a:gd name="T25" fmla="*/ 53 h 61"/>
                  <a:gd name="T26" fmla="*/ 15 w 28"/>
                  <a:gd name="T27" fmla="*/ 53 h 61"/>
                  <a:gd name="T28" fmla="*/ 3 w 28"/>
                  <a:gd name="T29" fmla="*/ 60 h 61"/>
                  <a:gd name="T30" fmla="*/ 7 w 28"/>
                  <a:gd name="T31" fmla="*/ 53 h 61"/>
                  <a:gd name="T32" fmla="*/ 15 w 28"/>
                  <a:gd name="T33" fmla="*/ 53 h 61"/>
                  <a:gd name="T34" fmla="*/ 15 w 28"/>
                  <a:gd name="T35" fmla="*/ 46 h 61"/>
                  <a:gd name="T36" fmla="*/ 19 w 28"/>
                  <a:gd name="T37" fmla="*/ 46 h 61"/>
                  <a:gd name="T38" fmla="*/ 23 w 28"/>
                  <a:gd name="T39" fmla="*/ 39 h 61"/>
                  <a:gd name="T40" fmla="*/ 23 w 28"/>
                  <a:gd name="T41" fmla="*/ 26 h 61"/>
                  <a:gd name="T42" fmla="*/ 23 w 28"/>
                  <a:gd name="T43" fmla="*/ 20 h 61"/>
                  <a:gd name="T44" fmla="*/ 15 w 28"/>
                  <a:gd name="T45" fmla="*/ 6 h 61"/>
                  <a:gd name="T46" fmla="*/ 7 w 28"/>
                  <a:gd name="T47" fmla="*/ 6 h 61"/>
                  <a:gd name="T48" fmla="*/ 3 w 28"/>
                  <a:gd name="T49" fmla="*/ 13 h 61"/>
                  <a:gd name="T50" fmla="*/ 7 w 28"/>
                  <a:gd name="T51" fmla="*/ 53 h 61"/>
                  <a:gd name="T52" fmla="*/ 3 w 28"/>
                  <a:gd name="T53" fmla="*/ 60 h 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
                  <a:gd name="T82" fmla="*/ 0 h 61"/>
                  <a:gd name="T83" fmla="*/ 28 w 28"/>
                  <a:gd name="T84" fmla="*/ 61 h 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 h="61">
                    <a:moveTo>
                      <a:pt x="3" y="60"/>
                    </a:moveTo>
                    <a:lnTo>
                      <a:pt x="0" y="6"/>
                    </a:lnTo>
                    <a:lnTo>
                      <a:pt x="7" y="0"/>
                    </a:lnTo>
                    <a:lnTo>
                      <a:pt x="15" y="0"/>
                    </a:lnTo>
                    <a:lnTo>
                      <a:pt x="19" y="0"/>
                    </a:lnTo>
                    <a:lnTo>
                      <a:pt x="19" y="6"/>
                    </a:lnTo>
                    <a:lnTo>
                      <a:pt x="23" y="6"/>
                    </a:lnTo>
                    <a:lnTo>
                      <a:pt x="23" y="13"/>
                    </a:lnTo>
                    <a:lnTo>
                      <a:pt x="27" y="20"/>
                    </a:lnTo>
                    <a:lnTo>
                      <a:pt x="27" y="26"/>
                    </a:lnTo>
                    <a:lnTo>
                      <a:pt x="27" y="46"/>
                    </a:lnTo>
                    <a:lnTo>
                      <a:pt x="23" y="46"/>
                    </a:lnTo>
                    <a:lnTo>
                      <a:pt x="23" y="53"/>
                    </a:lnTo>
                    <a:lnTo>
                      <a:pt x="15" y="53"/>
                    </a:lnTo>
                    <a:lnTo>
                      <a:pt x="3" y="60"/>
                    </a:lnTo>
                    <a:lnTo>
                      <a:pt x="7" y="53"/>
                    </a:lnTo>
                    <a:lnTo>
                      <a:pt x="15" y="53"/>
                    </a:lnTo>
                    <a:lnTo>
                      <a:pt x="15" y="46"/>
                    </a:lnTo>
                    <a:lnTo>
                      <a:pt x="19" y="46"/>
                    </a:lnTo>
                    <a:lnTo>
                      <a:pt x="23" y="39"/>
                    </a:lnTo>
                    <a:lnTo>
                      <a:pt x="23" y="26"/>
                    </a:lnTo>
                    <a:lnTo>
                      <a:pt x="23" y="20"/>
                    </a:lnTo>
                    <a:lnTo>
                      <a:pt x="15" y="6"/>
                    </a:lnTo>
                    <a:lnTo>
                      <a:pt x="7" y="6"/>
                    </a:lnTo>
                    <a:lnTo>
                      <a:pt x="3" y="13"/>
                    </a:lnTo>
                    <a:lnTo>
                      <a:pt x="7" y="53"/>
                    </a:lnTo>
                    <a:lnTo>
                      <a:pt x="3" y="60"/>
                    </a:lnTo>
                  </a:path>
                </a:pathLst>
              </a:custGeom>
              <a:solidFill>
                <a:srgbClr val="FFFFFF"/>
              </a:solidFill>
              <a:ln w="9525" cap="rnd">
                <a:noFill/>
                <a:round/>
                <a:headEnd/>
                <a:tailEnd/>
              </a:ln>
            </p:spPr>
            <p:txBody>
              <a:bodyPr/>
              <a:lstStyle/>
              <a:p>
                <a:endParaRPr lang="en-US" dirty="0"/>
              </a:p>
            </p:txBody>
          </p:sp>
          <p:sp>
            <p:nvSpPr>
              <p:cNvPr id="93393" name="Freeform 99"/>
              <p:cNvSpPr>
                <a:spLocks/>
              </p:cNvSpPr>
              <p:nvPr/>
            </p:nvSpPr>
            <p:spPr bwMode="auto">
              <a:xfrm>
                <a:off x="2730" y="2053"/>
                <a:ext cx="28" cy="61"/>
              </a:xfrm>
              <a:custGeom>
                <a:avLst/>
                <a:gdLst>
                  <a:gd name="T0" fmla="*/ 3 w 28"/>
                  <a:gd name="T1" fmla="*/ 60 h 61"/>
                  <a:gd name="T2" fmla="*/ 0 w 28"/>
                  <a:gd name="T3" fmla="*/ 6 h 61"/>
                  <a:gd name="T4" fmla="*/ 7 w 28"/>
                  <a:gd name="T5" fmla="*/ 0 h 61"/>
                  <a:gd name="T6" fmla="*/ 15 w 28"/>
                  <a:gd name="T7" fmla="*/ 0 h 61"/>
                  <a:gd name="T8" fmla="*/ 19 w 28"/>
                  <a:gd name="T9" fmla="*/ 0 h 61"/>
                  <a:gd name="T10" fmla="*/ 19 w 28"/>
                  <a:gd name="T11" fmla="*/ 6 h 61"/>
                  <a:gd name="T12" fmla="*/ 23 w 28"/>
                  <a:gd name="T13" fmla="*/ 6 h 61"/>
                  <a:gd name="T14" fmla="*/ 23 w 28"/>
                  <a:gd name="T15" fmla="*/ 13 h 61"/>
                  <a:gd name="T16" fmla="*/ 27 w 28"/>
                  <a:gd name="T17" fmla="*/ 20 h 61"/>
                  <a:gd name="T18" fmla="*/ 27 w 28"/>
                  <a:gd name="T19" fmla="*/ 26 h 61"/>
                  <a:gd name="T20" fmla="*/ 27 w 28"/>
                  <a:gd name="T21" fmla="*/ 46 h 61"/>
                  <a:gd name="T22" fmla="*/ 23 w 28"/>
                  <a:gd name="T23" fmla="*/ 46 h 61"/>
                  <a:gd name="T24" fmla="*/ 23 w 28"/>
                  <a:gd name="T25" fmla="*/ 53 h 61"/>
                  <a:gd name="T26" fmla="*/ 15 w 28"/>
                  <a:gd name="T27" fmla="*/ 53 h 61"/>
                  <a:gd name="T28" fmla="*/ 3 w 28"/>
                  <a:gd name="T29" fmla="*/ 60 h 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61"/>
                  <a:gd name="T47" fmla="*/ 28 w 28"/>
                  <a:gd name="T48" fmla="*/ 61 h 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61">
                    <a:moveTo>
                      <a:pt x="3" y="60"/>
                    </a:moveTo>
                    <a:lnTo>
                      <a:pt x="0" y="6"/>
                    </a:lnTo>
                    <a:lnTo>
                      <a:pt x="7" y="0"/>
                    </a:lnTo>
                    <a:lnTo>
                      <a:pt x="15" y="0"/>
                    </a:lnTo>
                    <a:lnTo>
                      <a:pt x="19" y="0"/>
                    </a:lnTo>
                    <a:lnTo>
                      <a:pt x="19" y="6"/>
                    </a:lnTo>
                    <a:lnTo>
                      <a:pt x="23" y="6"/>
                    </a:lnTo>
                    <a:lnTo>
                      <a:pt x="23" y="13"/>
                    </a:lnTo>
                    <a:lnTo>
                      <a:pt x="27" y="20"/>
                    </a:lnTo>
                    <a:lnTo>
                      <a:pt x="27" y="26"/>
                    </a:lnTo>
                    <a:lnTo>
                      <a:pt x="27" y="46"/>
                    </a:lnTo>
                    <a:lnTo>
                      <a:pt x="23" y="46"/>
                    </a:lnTo>
                    <a:lnTo>
                      <a:pt x="23" y="53"/>
                    </a:lnTo>
                    <a:lnTo>
                      <a:pt x="15" y="53"/>
                    </a:lnTo>
                    <a:lnTo>
                      <a:pt x="3" y="60"/>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394" name="Freeform 100"/>
              <p:cNvSpPr>
                <a:spLocks/>
              </p:cNvSpPr>
              <p:nvPr/>
            </p:nvSpPr>
            <p:spPr bwMode="auto">
              <a:xfrm>
                <a:off x="2733" y="2060"/>
                <a:ext cx="25" cy="48"/>
              </a:xfrm>
              <a:custGeom>
                <a:avLst/>
                <a:gdLst>
                  <a:gd name="T0" fmla="*/ 4 w 25"/>
                  <a:gd name="T1" fmla="*/ 47 h 48"/>
                  <a:gd name="T2" fmla="*/ 14 w 25"/>
                  <a:gd name="T3" fmla="*/ 47 h 48"/>
                  <a:gd name="T4" fmla="*/ 14 w 25"/>
                  <a:gd name="T5" fmla="*/ 40 h 48"/>
                  <a:gd name="T6" fmla="*/ 19 w 25"/>
                  <a:gd name="T7" fmla="*/ 40 h 48"/>
                  <a:gd name="T8" fmla="*/ 24 w 25"/>
                  <a:gd name="T9" fmla="*/ 33 h 48"/>
                  <a:gd name="T10" fmla="*/ 24 w 25"/>
                  <a:gd name="T11" fmla="*/ 20 h 48"/>
                  <a:gd name="T12" fmla="*/ 24 w 25"/>
                  <a:gd name="T13" fmla="*/ 13 h 48"/>
                  <a:gd name="T14" fmla="*/ 14 w 25"/>
                  <a:gd name="T15" fmla="*/ 0 h 48"/>
                  <a:gd name="T16" fmla="*/ 4 w 25"/>
                  <a:gd name="T17" fmla="*/ 0 h 48"/>
                  <a:gd name="T18" fmla="*/ 0 w 25"/>
                  <a:gd name="T19" fmla="*/ 6 h 48"/>
                  <a:gd name="T20" fmla="*/ 4 w 25"/>
                  <a:gd name="T21" fmla="*/ 47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8"/>
                  <a:gd name="T35" fmla="*/ 25 w 25"/>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8">
                    <a:moveTo>
                      <a:pt x="4" y="47"/>
                    </a:moveTo>
                    <a:lnTo>
                      <a:pt x="14" y="47"/>
                    </a:lnTo>
                    <a:lnTo>
                      <a:pt x="14" y="40"/>
                    </a:lnTo>
                    <a:lnTo>
                      <a:pt x="19" y="40"/>
                    </a:lnTo>
                    <a:lnTo>
                      <a:pt x="24" y="33"/>
                    </a:lnTo>
                    <a:lnTo>
                      <a:pt x="24" y="20"/>
                    </a:lnTo>
                    <a:lnTo>
                      <a:pt x="24" y="13"/>
                    </a:lnTo>
                    <a:lnTo>
                      <a:pt x="14" y="0"/>
                    </a:lnTo>
                    <a:lnTo>
                      <a:pt x="4" y="0"/>
                    </a:lnTo>
                    <a:lnTo>
                      <a:pt x="0" y="6"/>
                    </a:lnTo>
                    <a:lnTo>
                      <a:pt x="4" y="47"/>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395" name="Freeform 101"/>
              <p:cNvSpPr>
                <a:spLocks/>
              </p:cNvSpPr>
              <p:nvPr/>
            </p:nvSpPr>
            <p:spPr bwMode="auto">
              <a:xfrm>
                <a:off x="2664" y="1972"/>
                <a:ext cx="28" cy="56"/>
              </a:xfrm>
              <a:custGeom>
                <a:avLst/>
                <a:gdLst>
                  <a:gd name="T0" fmla="*/ 0 w 28"/>
                  <a:gd name="T1" fmla="*/ 55 h 56"/>
                  <a:gd name="T2" fmla="*/ 3 w 28"/>
                  <a:gd name="T3" fmla="*/ 0 h 56"/>
                  <a:gd name="T4" fmla="*/ 11 w 28"/>
                  <a:gd name="T5" fmla="*/ 0 h 56"/>
                  <a:gd name="T6" fmla="*/ 27 w 28"/>
                  <a:gd name="T7" fmla="*/ 48 h 56"/>
                  <a:gd name="T8" fmla="*/ 22 w 28"/>
                  <a:gd name="T9" fmla="*/ 48 h 56"/>
                  <a:gd name="T10" fmla="*/ 19 w 28"/>
                  <a:gd name="T11" fmla="*/ 34 h 56"/>
                  <a:gd name="T12" fmla="*/ 3 w 28"/>
                  <a:gd name="T13" fmla="*/ 41 h 56"/>
                  <a:gd name="T14" fmla="*/ 3 w 28"/>
                  <a:gd name="T15" fmla="*/ 55 h 56"/>
                  <a:gd name="T16" fmla="*/ 0 w 28"/>
                  <a:gd name="T17" fmla="*/ 55 h 56"/>
                  <a:gd name="T18" fmla="*/ 7 w 28"/>
                  <a:gd name="T19" fmla="*/ 34 h 56"/>
                  <a:gd name="T20" fmla="*/ 15 w 28"/>
                  <a:gd name="T21" fmla="*/ 27 h 56"/>
                  <a:gd name="T22" fmla="*/ 11 w 28"/>
                  <a:gd name="T23" fmla="*/ 13 h 56"/>
                  <a:gd name="T24" fmla="*/ 11 w 28"/>
                  <a:gd name="T25" fmla="*/ 6 h 56"/>
                  <a:gd name="T26" fmla="*/ 7 w 28"/>
                  <a:gd name="T27" fmla="*/ 0 h 56"/>
                  <a:gd name="T28" fmla="*/ 7 w 28"/>
                  <a:gd name="T29" fmla="*/ 13 h 56"/>
                  <a:gd name="T30" fmla="*/ 7 w 28"/>
                  <a:gd name="T31" fmla="*/ 34 h 56"/>
                  <a:gd name="T32" fmla="*/ 0 w 28"/>
                  <a:gd name="T33" fmla="*/ 55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56"/>
                  <a:gd name="T53" fmla="*/ 28 w 28"/>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56">
                    <a:moveTo>
                      <a:pt x="0" y="55"/>
                    </a:moveTo>
                    <a:lnTo>
                      <a:pt x="3" y="0"/>
                    </a:lnTo>
                    <a:lnTo>
                      <a:pt x="11" y="0"/>
                    </a:lnTo>
                    <a:lnTo>
                      <a:pt x="27" y="48"/>
                    </a:lnTo>
                    <a:lnTo>
                      <a:pt x="22" y="48"/>
                    </a:lnTo>
                    <a:lnTo>
                      <a:pt x="19" y="34"/>
                    </a:lnTo>
                    <a:lnTo>
                      <a:pt x="3" y="41"/>
                    </a:lnTo>
                    <a:lnTo>
                      <a:pt x="3" y="55"/>
                    </a:lnTo>
                    <a:lnTo>
                      <a:pt x="0" y="55"/>
                    </a:lnTo>
                    <a:lnTo>
                      <a:pt x="7" y="34"/>
                    </a:lnTo>
                    <a:lnTo>
                      <a:pt x="15" y="27"/>
                    </a:lnTo>
                    <a:lnTo>
                      <a:pt x="11" y="13"/>
                    </a:lnTo>
                    <a:lnTo>
                      <a:pt x="11" y="6"/>
                    </a:lnTo>
                    <a:lnTo>
                      <a:pt x="7" y="0"/>
                    </a:lnTo>
                    <a:lnTo>
                      <a:pt x="7" y="13"/>
                    </a:lnTo>
                    <a:lnTo>
                      <a:pt x="7" y="34"/>
                    </a:lnTo>
                    <a:lnTo>
                      <a:pt x="0" y="55"/>
                    </a:lnTo>
                  </a:path>
                </a:pathLst>
              </a:custGeom>
              <a:solidFill>
                <a:srgbClr val="FFFFFF"/>
              </a:solidFill>
              <a:ln w="9525" cap="rnd">
                <a:noFill/>
                <a:round/>
                <a:headEnd/>
                <a:tailEnd/>
              </a:ln>
            </p:spPr>
            <p:txBody>
              <a:bodyPr/>
              <a:lstStyle/>
              <a:p>
                <a:endParaRPr lang="en-US" dirty="0"/>
              </a:p>
            </p:txBody>
          </p:sp>
          <p:sp>
            <p:nvSpPr>
              <p:cNvPr id="93396" name="Freeform 102"/>
              <p:cNvSpPr>
                <a:spLocks/>
              </p:cNvSpPr>
              <p:nvPr/>
            </p:nvSpPr>
            <p:spPr bwMode="auto">
              <a:xfrm>
                <a:off x="2664" y="1972"/>
                <a:ext cx="28" cy="56"/>
              </a:xfrm>
              <a:custGeom>
                <a:avLst/>
                <a:gdLst>
                  <a:gd name="T0" fmla="*/ 0 w 28"/>
                  <a:gd name="T1" fmla="*/ 55 h 56"/>
                  <a:gd name="T2" fmla="*/ 3 w 28"/>
                  <a:gd name="T3" fmla="*/ 0 h 56"/>
                  <a:gd name="T4" fmla="*/ 11 w 28"/>
                  <a:gd name="T5" fmla="*/ 0 h 56"/>
                  <a:gd name="T6" fmla="*/ 27 w 28"/>
                  <a:gd name="T7" fmla="*/ 48 h 56"/>
                  <a:gd name="T8" fmla="*/ 22 w 28"/>
                  <a:gd name="T9" fmla="*/ 48 h 56"/>
                  <a:gd name="T10" fmla="*/ 19 w 28"/>
                  <a:gd name="T11" fmla="*/ 34 h 56"/>
                  <a:gd name="T12" fmla="*/ 3 w 28"/>
                  <a:gd name="T13" fmla="*/ 41 h 56"/>
                  <a:gd name="T14" fmla="*/ 3 w 28"/>
                  <a:gd name="T15" fmla="*/ 55 h 56"/>
                  <a:gd name="T16" fmla="*/ 0 w 28"/>
                  <a:gd name="T17" fmla="*/ 55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56"/>
                  <a:gd name="T29" fmla="*/ 28 w 28"/>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56">
                    <a:moveTo>
                      <a:pt x="0" y="55"/>
                    </a:moveTo>
                    <a:lnTo>
                      <a:pt x="3" y="0"/>
                    </a:lnTo>
                    <a:lnTo>
                      <a:pt x="11" y="0"/>
                    </a:lnTo>
                    <a:lnTo>
                      <a:pt x="27" y="48"/>
                    </a:lnTo>
                    <a:lnTo>
                      <a:pt x="22" y="48"/>
                    </a:lnTo>
                    <a:lnTo>
                      <a:pt x="19" y="34"/>
                    </a:lnTo>
                    <a:lnTo>
                      <a:pt x="3" y="41"/>
                    </a:lnTo>
                    <a:lnTo>
                      <a:pt x="3" y="55"/>
                    </a:lnTo>
                    <a:lnTo>
                      <a:pt x="0" y="55"/>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397" name="Freeform 103"/>
              <p:cNvSpPr>
                <a:spLocks/>
              </p:cNvSpPr>
              <p:nvPr/>
            </p:nvSpPr>
            <p:spPr bwMode="auto">
              <a:xfrm>
                <a:off x="2671" y="1972"/>
                <a:ext cx="25" cy="35"/>
              </a:xfrm>
              <a:custGeom>
                <a:avLst/>
                <a:gdLst>
                  <a:gd name="T0" fmla="*/ 0 w 25"/>
                  <a:gd name="T1" fmla="*/ 34 h 35"/>
                  <a:gd name="T2" fmla="*/ 24 w 25"/>
                  <a:gd name="T3" fmla="*/ 27 h 35"/>
                  <a:gd name="T4" fmla="*/ 12 w 25"/>
                  <a:gd name="T5" fmla="*/ 13 h 35"/>
                  <a:gd name="T6" fmla="*/ 12 w 25"/>
                  <a:gd name="T7" fmla="*/ 6 h 35"/>
                  <a:gd name="T8" fmla="*/ 0 w 25"/>
                  <a:gd name="T9" fmla="*/ 0 h 35"/>
                  <a:gd name="T10" fmla="*/ 0 w 25"/>
                  <a:gd name="T11" fmla="*/ 13 h 35"/>
                  <a:gd name="T12" fmla="*/ 0 w 25"/>
                  <a:gd name="T13" fmla="*/ 34 h 35"/>
                  <a:gd name="T14" fmla="*/ 0 60000 65536"/>
                  <a:gd name="T15" fmla="*/ 0 60000 65536"/>
                  <a:gd name="T16" fmla="*/ 0 60000 65536"/>
                  <a:gd name="T17" fmla="*/ 0 60000 65536"/>
                  <a:gd name="T18" fmla="*/ 0 60000 65536"/>
                  <a:gd name="T19" fmla="*/ 0 60000 65536"/>
                  <a:gd name="T20" fmla="*/ 0 60000 65536"/>
                  <a:gd name="T21" fmla="*/ 0 w 25"/>
                  <a:gd name="T22" fmla="*/ 0 h 35"/>
                  <a:gd name="T23" fmla="*/ 25 w 25"/>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35">
                    <a:moveTo>
                      <a:pt x="0" y="34"/>
                    </a:moveTo>
                    <a:lnTo>
                      <a:pt x="24" y="27"/>
                    </a:lnTo>
                    <a:lnTo>
                      <a:pt x="12" y="13"/>
                    </a:lnTo>
                    <a:lnTo>
                      <a:pt x="12" y="6"/>
                    </a:lnTo>
                    <a:lnTo>
                      <a:pt x="0" y="0"/>
                    </a:lnTo>
                    <a:lnTo>
                      <a:pt x="0" y="13"/>
                    </a:lnTo>
                    <a:lnTo>
                      <a:pt x="0" y="34"/>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398" name="Freeform 104"/>
              <p:cNvSpPr>
                <a:spLocks/>
              </p:cNvSpPr>
              <p:nvPr/>
            </p:nvSpPr>
            <p:spPr bwMode="auto">
              <a:xfrm>
                <a:off x="2671" y="2074"/>
                <a:ext cx="28" cy="54"/>
              </a:xfrm>
              <a:custGeom>
                <a:avLst/>
                <a:gdLst>
                  <a:gd name="T0" fmla="*/ 0 w 28"/>
                  <a:gd name="T1" fmla="*/ 39 h 54"/>
                  <a:gd name="T2" fmla="*/ 3 w 28"/>
                  <a:gd name="T3" fmla="*/ 39 h 54"/>
                  <a:gd name="T4" fmla="*/ 7 w 28"/>
                  <a:gd name="T5" fmla="*/ 46 h 54"/>
                  <a:gd name="T6" fmla="*/ 15 w 28"/>
                  <a:gd name="T7" fmla="*/ 46 h 54"/>
                  <a:gd name="T8" fmla="*/ 23 w 28"/>
                  <a:gd name="T9" fmla="*/ 46 h 54"/>
                  <a:gd name="T10" fmla="*/ 23 w 28"/>
                  <a:gd name="T11" fmla="*/ 39 h 54"/>
                  <a:gd name="T12" fmla="*/ 23 w 28"/>
                  <a:gd name="T13" fmla="*/ 32 h 54"/>
                  <a:gd name="T14" fmla="*/ 19 w 28"/>
                  <a:gd name="T15" fmla="*/ 32 h 54"/>
                  <a:gd name="T16" fmla="*/ 15 w 28"/>
                  <a:gd name="T17" fmla="*/ 32 h 54"/>
                  <a:gd name="T18" fmla="*/ 11 w 28"/>
                  <a:gd name="T19" fmla="*/ 26 h 54"/>
                  <a:gd name="T20" fmla="*/ 7 w 28"/>
                  <a:gd name="T21" fmla="*/ 26 h 54"/>
                  <a:gd name="T22" fmla="*/ 3 w 28"/>
                  <a:gd name="T23" fmla="*/ 26 h 54"/>
                  <a:gd name="T24" fmla="*/ 0 w 28"/>
                  <a:gd name="T25" fmla="*/ 19 h 54"/>
                  <a:gd name="T26" fmla="*/ 0 w 28"/>
                  <a:gd name="T27" fmla="*/ 6 h 54"/>
                  <a:gd name="T28" fmla="*/ 3 w 28"/>
                  <a:gd name="T29" fmla="*/ 6 h 54"/>
                  <a:gd name="T30" fmla="*/ 3 w 28"/>
                  <a:gd name="T31" fmla="*/ 0 h 54"/>
                  <a:gd name="T32" fmla="*/ 11 w 28"/>
                  <a:gd name="T33" fmla="*/ 0 h 54"/>
                  <a:gd name="T34" fmla="*/ 19 w 28"/>
                  <a:gd name="T35" fmla="*/ 0 h 54"/>
                  <a:gd name="T36" fmla="*/ 19 w 28"/>
                  <a:gd name="T37" fmla="*/ 6 h 54"/>
                  <a:gd name="T38" fmla="*/ 23 w 28"/>
                  <a:gd name="T39" fmla="*/ 6 h 54"/>
                  <a:gd name="T40" fmla="*/ 23 w 28"/>
                  <a:gd name="T41" fmla="*/ 13 h 54"/>
                  <a:gd name="T42" fmla="*/ 19 w 28"/>
                  <a:gd name="T43" fmla="*/ 13 h 54"/>
                  <a:gd name="T44" fmla="*/ 19 w 28"/>
                  <a:gd name="T45" fmla="*/ 13 h 54"/>
                  <a:gd name="T46" fmla="*/ 15 w 28"/>
                  <a:gd name="T47" fmla="*/ 6 h 54"/>
                  <a:gd name="T48" fmla="*/ 11 w 28"/>
                  <a:gd name="T49" fmla="*/ 6 h 54"/>
                  <a:gd name="T50" fmla="*/ 3 w 28"/>
                  <a:gd name="T51" fmla="*/ 6 h 54"/>
                  <a:gd name="T52" fmla="*/ 3 w 28"/>
                  <a:gd name="T53" fmla="*/ 13 h 54"/>
                  <a:gd name="T54" fmla="*/ 3 w 28"/>
                  <a:gd name="T55" fmla="*/ 19 h 54"/>
                  <a:gd name="T56" fmla="*/ 7 w 28"/>
                  <a:gd name="T57" fmla="*/ 19 h 54"/>
                  <a:gd name="T58" fmla="*/ 7 w 28"/>
                  <a:gd name="T59" fmla="*/ 19 h 54"/>
                  <a:gd name="T60" fmla="*/ 15 w 28"/>
                  <a:gd name="T61" fmla="*/ 19 h 54"/>
                  <a:gd name="T62" fmla="*/ 19 w 28"/>
                  <a:gd name="T63" fmla="*/ 26 h 54"/>
                  <a:gd name="T64" fmla="*/ 23 w 28"/>
                  <a:gd name="T65" fmla="*/ 26 h 54"/>
                  <a:gd name="T66" fmla="*/ 27 w 28"/>
                  <a:gd name="T67" fmla="*/ 32 h 54"/>
                  <a:gd name="T68" fmla="*/ 27 w 28"/>
                  <a:gd name="T69" fmla="*/ 46 h 54"/>
                  <a:gd name="T70" fmla="*/ 23 w 28"/>
                  <a:gd name="T71" fmla="*/ 53 h 54"/>
                  <a:gd name="T72" fmla="*/ 15 w 28"/>
                  <a:gd name="T73" fmla="*/ 53 h 54"/>
                  <a:gd name="T74" fmla="*/ 3 w 28"/>
                  <a:gd name="T75" fmla="*/ 53 h 54"/>
                  <a:gd name="T76" fmla="*/ 3 w 28"/>
                  <a:gd name="T77" fmla="*/ 46 h 54"/>
                  <a:gd name="T78" fmla="*/ 0 w 28"/>
                  <a:gd name="T79" fmla="*/ 39 h 54"/>
                  <a:gd name="T80" fmla="*/ 0 w 28"/>
                  <a:gd name="T81" fmla="*/ 39 h 54"/>
                  <a:gd name="T82" fmla="*/ 0 w 28"/>
                  <a:gd name="T83" fmla="*/ 39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8"/>
                  <a:gd name="T127" fmla="*/ 0 h 54"/>
                  <a:gd name="T128" fmla="*/ 28 w 2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8" h="54">
                    <a:moveTo>
                      <a:pt x="0" y="39"/>
                    </a:moveTo>
                    <a:lnTo>
                      <a:pt x="3" y="39"/>
                    </a:lnTo>
                    <a:lnTo>
                      <a:pt x="7" y="46"/>
                    </a:lnTo>
                    <a:lnTo>
                      <a:pt x="15" y="46"/>
                    </a:lnTo>
                    <a:lnTo>
                      <a:pt x="23" y="46"/>
                    </a:lnTo>
                    <a:lnTo>
                      <a:pt x="23" y="39"/>
                    </a:lnTo>
                    <a:lnTo>
                      <a:pt x="23" y="32"/>
                    </a:lnTo>
                    <a:lnTo>
                      <a:pt x="19" y="32"/>
                    </a:lnTo>
                    <a:lnTo>
                      <a:pt x="15" y="32"/>
                    </a:lnTo>
                    <a:lnTo>
                      <a:pt x="11" y="26"/>
                    </a:lnTo>
                    <a:lnTo>
                      <a:pt x="7" y="26"/>
                    </a:lnTo>
                    <a:lnTo>
                      <a:pt x="3" y="26"/>
                    </a:lnTo>
                    <a:lnTo>
                      <a:pt x="0" y="19"/>
                    </a:lnTo>
                    <a:lnTo>
                      <a:pt x="0" y="6"/>
                    </a:lnTo>
                    <a:lnTo>
                      <a:pt x="3" y="6"/>
                    </a:lnTo>
                    <a:lnTo>
                      <a:pt x="3" y="0"/>
                    </a:lnTo>
                    <a:lnTo>
                      <a:pt x="11" y="0"/>
                    </a:lnTo>
                    <a:lnTo>
                      <a:pt x="19" y="0"/>
                    </a:lnTo>
                    <a:lnTo>
                      <a:pt x="19" y="6"/>
                    </a:lnTo>
                    <a:lnTo>
                      <a:pt x="23" y="6"/>
                    </a:lnTo>
                    <a:lnTo>
                      <a:pt x="23" y="13"/>
                    </a:lnTo>
                    <a:lnTo>
                      <a:pt x="19" y="13"/>
                    </a:lnTo>
                    <a:lnTo>
                      <a:pt x="15" y="6"/>
                    </a:lnTo>
                    <a:lnTo>
                      <a:pt x="11" y="6"/>
                    </a:lnTo>
                    <a:lnTo>
                      <a:pt x="3" y="6"/>
                    </a:lnTo>
                    <a:lnTo>
                      <a:pt x="3" y="13"/>
                    </a:lnTo>
                    <a:lnTo>
                      <a:pt x="3" y="19"/>
                    </a:lnTo>
                    <a:lnTo>
                      <a:pt x="7" y="19"/>
                    </a:lnTo>
                    <a:lnTo>
                      <a:pt x="15" y="19"/>
                    </a:lnTo>
                    <a:lnTo>
                      <a:pt x="19" y="26"/>
                    </a:lnTo>
                    <a:lnTo>
                      <a:pt x="23" y="26"/>
                    </a:lnTo>
                    <a:lnTo>
                      <a:pt x="27" y="32"/>
                    </a:lnTo>
                    <a:lnTo>
                      <a:pt x="27" y="46"/>
                    </a:lnTo>
                    <a:lnTo>
                      <a:pt x="23" y="53"/>
                    </a:lnTo>
                    <a:lnTo>
                      <a:pt x="15" y="53"/>
                    </a:lnTo>
                    <a:lnTo>
                      <a:pt x="3" y="53"/>
                    </a:lnTo>
                    <a:lnTo>
                      <a:pt x="3" y="46"/>
                    </a:lnTo>
                    <a:lnTo>
                      <a:pt x="0" y="39"/>
                    </a:lnTo>
                  </a:path>
                </a:pathLst>
              </a:custGeom>
              <a:solidFill>
                <a:srgbClr val="FFFFFF"/>
              </a:solidFill>
              <a:ln w="9525" cap="rnd">
                <a:noFill/>
                <a:round/>
                <a:headEnd/>
                <a:tailEnd/>
              </a:ln>
            </p:spPr>
            <p:txBody>
              <a:bodyPr/>
              <a:lstStyle/>
              <a:p>
                <a:endParaRPr lang="en-US" dirty="0"/>
              </a:p>
            </p:txBody>
          </p:sp>
          <p:sp>
            <p:nvSpPr>
              <p:cNvPr id="93399" name="Freeform 105"/>
              <p:cNvSpPr>
                <a:spLocks/>
              </p:cNvSpPr>
              <p:nvPr/>
            </p:nvSpPr>
            <p:spPr bwMode="auto">
              <a:xfrm>
                <a:off x="2671" y="2074"/>
                <a:ext cx="28" cy="54"/>
              </a:xfrm>
              <a:custGeom>
                <a:avLst/>
                <a:gdLst>
                  <a:gd name="T0" fmla="*/ 0 w 28"/>
                  <a:gd name="T1" fmla="*/ 39 h 54"/>
                  <a:gd name="T2" fmla="*/ 3 w 28"/>
                  <a:gd name="T3" fmla="*/ 39 h 54"/>
                  <a:gd name="T4" fmla="*/ 7 w 28"/>
                  <a:gd name="T5" fmla="*/ 46 h 54"/>
                  <a:gd name="T6" fmla="*/ 15 w 28"/>
                  <a:gd name="T7" fmla="*/ 46 h 54"/>
                  <a:gd name="T8" fmla="*/ 23 w 28"/>
                  <a:gd name="T9" fmla="*/ 46 h 54"/>
                  <a:gd name="T10" fmla="*/ 23 w 28"/>
                  <a:gd name="T11" fmla="*/ 39 h 54"/>
                  <a:gd name="T12" fmla="*/ 23 w 28"/>
                  <a:gd name="T13" fmla="*/ 32 h 54"/>
                  <a:gd name="T14" fmla="*/ 19 w 28"/>
                  <a:gd name="T15" fmla="*/ 32 h 54"/>
                  <a:gd name="T16" fmla="*/ 15 w 28"/>
                  <a:gd name="T17" fmla="*/ 32 h 54"/>
                  <a:gd name="T18" fmla="*/ 11 w 28"/>
                  <a:gd name="T19" fmla="*/ 26 h 54"/>
                  <a:gd name="T20" fmla="*/ 7 w 28"/>
                  <a:gd name="T21" fmla="*/ 26 h 54"/>
                  <a:gd name="T22" fmla="*/ 3 w 28"/>
                  <a:gd name="T23" fmla="*/ 26 h 54"/>
                  <a:gd name="T24" fmla="*/ 0 w 28"/>
                  <a:gd name="T25" fmla="*/ 19 h 54"/>
                  <a:gd name="T26" fmla="*/ 0 w 28"/>
                  <a:gd name="T27" fmla="*/ 6 h 54"/>
                  <a:gd name="T28" fmla="*/ 3 w 28"/>
                  <a:gd name="T29" fmla="*/ 6 h 54"/>
                  <a:gd name="T30" fmla="*/ 3 w 28"/>
                  <a:gd name="T31" fmla="*/ 0 h 54"/>
                  <a:gd name="T32" fmla="*/ 11 w 28"/>
                  <a:gd name="T33" fmla="*/ 0 h 54"/>
                  <a:gd name="T34" fmla="*/ 19 w 28"/>
                  <a:gd name="T35" fmla="*/ 0 h 54"/>
                  <a:gd name="T36" fmla="*/ 19 w 28"/>
                  <a:gd name="T37" fmla="*/ 6 h 54"/>
                  <a:gd name="T38" fmla="*/ 23 w 28"/>
                  <a:gd name="T39" fmla="*/ 6 h 54"/>
                  <a:gd name="T40" fmla="*/ 23 w 28"/>
                  <a:gd name="T41" fmla="*/ 13 h 54"/>
                  <a:gd name="T42" fmla="*/ 19 w 28"/>
                  <a:gd name="T43" fmla="*/ 13 h 54"/>
                  <a:gd name="T44" fmla="*/ 19 w 28"/>
                  <a:gd name="T45" fmla="*/ 13 h 54"/>
                  <a:gd name="T46" fmla="*/ 15 w 28"/>
                  <a:gd name="T47" fmla="*/ 6 h 54"/>
                  <a:gd name="T48" fmla="*/ 11 w 28"/>
                  <a:gd name="T49" fmla="*/ 6 h 54"/>
                  <a:gd name="T50" fmla="*/ 3 w 28"/>
                  <a:gd name="T51" fmla="*/ 6 h 54"/>
                  <a:gd name="T52" fmla="*/ 3 w 28"/>
                  <a:gd name="T53" fmla="*/ 13 h 54"/>
                  <a:gd name="T54" fmla="*/ 3 w 28"/>
                  <a:gd name="T55" fmla="*/ 19 h 54"/>
                  <a:gd name="T56" fmla="*/ 7 w 28"/>
                  <a:gd name="T57" fmla="*/ 19 h 54"/>
                  <a:gd name="T58" fmla="*/ 7 w 28"/>
                  <a:gd name="T59" fmla="*/ 19 h 54"/>
                  <a:gd name="T60" fmla="*/ 15 w 28"/>
                  <a:gd name="T61" fmla="*/ 19 h 54"/>
                  <a:gd name="T62" fmla="*/ 19 w 28"/>
                  <a:gd name="T63" fmla="*/ 26 h 54"/>
                  <a:gd name="T64" fmla="*/ 23 w 28"/>
                  <a:gd name="T65" fmla="*/ 26 h 54"/>
                  <a:gd name="T66" fmla="*/ 27 w 28"/>
                  <a:gd name="T67" fmla="*/ 32 h 54"/>
                  <a:gd name="T68" fmla="*/ 27 w 28"/>
                  <a:gd name="T69" fmla="*/ 46 h 54"/>
                  <a:gd name="T70" fmla="*/ 23 w 28"/>
                  <a:gd name="T71" fmla="*/ 53 h 54"/>
                  <a:gd name="T72" fmla="*/ 15 w 28"/>
                  <a:gd name="T73" fmla="*/ 53 h 54"/>
                  <a:gd name="T74" fmla="*/ 3 w 28"/>
                  <a:gd name="T75" fmla="*/ 53 h 54"/>
                  <a:gd name="T76" fmla="*/ 3 w 28"/>
                  <a:gd name="T77" fmla="*/ 46 h 54"/>
                  <a:gd name="T78" fmla="*/ 0 w 28"/>
                  <a:gd name="T79" fmla="*/ 39 h 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8"/>
                  <a:gd name="T121" fmla="*/ 0 h 54"/>
                  <a:gd name="T122" fmla="*/ 28 w 28"/>
                  <a:gd name="T123" fmla="*/ 54 h 5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8" h="54">
                    <a:moveTo>
                      <a:pt x="0" y="39"/>
                    </a:moveTo>
                    <a:lnTo>
                      <a:pt x="3" y="39"/>
                    </a:lnTo>
                    <a:lnTo>
                      <a:pt x="7" y="46"/>
                    </a:lnTo>
                    <a:lnTo>
                      <a:pt x="15" y="46"/>
                    </a:lnTo>
                    <a:lnTo>
                      <a:pt x="23" y="46"/>
                    </a:lnTo>
                    <a:lnTo>
                      <a:pt x="23" y="39"/>
                    </a:lnTo>
                    <a:lnTo>
                      <a:pt x="23" y="32"/>
                    </a:lnTo>
                    <a:lnTo>
                      <a:pt x="19" y="32"/>
                    </a:lnTo>
                    <a:lnTo>
                      <a:pt x="15" y="32"/>
                    </a:lnTo>
                    <a:lnTo>
                      <a:pt x="11" y="26"/>
                    </a:lnTo>
                    <a:lnTo>
                      <a:pt x="7" y="26"/>
                    </a:lnTo>
                    <a:lnTo>
                      <a:pt x="3" y="26"/>
                    </a:lnTo>
                    <a:lnTo>
                      <a:pt x="0" y="19"/>
                    </a:lnTo>
                    <a:lnTo>
                      <a:pt x="0" y="6"/>
                    </a:lnTo>
                    <a:lnTo>
                      <a:pt x="3" y="6"/>
                    </a:lnTo>
                    <a:lnTo>
                      <a:pt x="3" y="0"/>
                    </a:lnTo>
                    <a:lnTo>
                      <a:pt x="11" y="0"/>
                    </a:lnTo>
                    <a:lnTo>
                      <a:pt x="19" y="0"/>
                    </a:lnTo>
                    <a:lnTo>
                      <a:pt x="19" y="6"/>
                    </a:lnTo>
                    <a:lnTo>
                      <a:pt x="23" y="6"/>
                    </a:lnTo>
                    <a:lnTo>
                      <a:pt x="23" y="13"/>
                    </a:lnTo>
                    <a:lnTo>
                      <a:pt x="19" y="13"/>
                    </a:lnTo>
                    <a:lnTo>
                      <a:pt x="15" y="6"/>
                    </a:lnTo>
                    <a:lnTo>
                      <a:pt x="11" y="6"/>
                    </a:lnTo>
                    <a:lnTo>
                      <a:pt x="3" y="6"/>
                    </a:lnTo>
                    <a:lnTo>
                      <a:pt x="3" y="13"/>
                    </a:lnTo>
                    <a:lnTo>
                      <a:pt x="3" y="19"/>
                    </a:lnTo>
                    <a:lnTo>
                      <a:pt x="7" y="19"/>
                    </a:lnTo>
                    <a:lnTo>
                      <a:pt x="15" y="19"/>
                    </a:lnTo>
                    <a:lnTo>
                      <a:pt x="19" y="26"/>
                    </a:lnTo>
                    <a:lnTo>
                      <a:pt x="23" y="26"/>
                    </a:lnTo>
                    <a:lnTo>
                      <a:pt x="27" y="32"/>
                    </a:lnTo>
                    <a:lnTo>
                      <a:pt x="27" y="46"/>
                    </a:lnTo>
                    <a:lnTo>
                      <a:pt x="23" y="53"/>
                    </a:lnTo>
                    <a:lnTo>
                      <a:pt x="15" y="53"/>
                    </a:lnTo>
                    <a:lnTo>
                      <a:pt x="3" y="53"/>
                    </a:lnTo>
                    <a:lnTo>
                      <a:pt x="3" y="46"/>
                    </a:lnTo>
                    <a:lnTo>
                      <a:pt x="0" y="39"/>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400" name="Line 106"/>
              <p:cNvSpPr>
                <a:spLocks noChangeShapeType="1"/>
              </p:cNvSpPr>
              <p:nvPr/>
            </p:nvSpPr>
            <p:spPr bwMode="auto">
              <a:xfrm>
                <a:off x="2671" y="2113"/>
                <a:ext cx="6" cy="0"/>
              </a:xfrm>
              <a:prstGeom prst="line">
                <a:avLst/>
              </a:prstGeom>
              <a:noFill/>
              <a:ln w="12700">
                <a:solidFill>
                  <a:srgbClr val="000000"/>
                </a:solidFill>
                <a:round/>
                <a:headEnd type="none" w="sm" len="sm"/>
                <a:tailEnd type="none" w="sm" len="sm"/>
              </a:ln>
            </p:spPr>
            <p:txBody>
              <a:bodyPr wrap="none" anchor="ctr"/>
              <a:lstStyle/>
              <a:p>
                <a:endParaRPr lang="en-US" dirty="0"/>
              </a:p>
            </p:txBody>
          </p:sp>
        </p:grpSp>
        <p:grpSp>
          <p:nvGrpSpPr>
            <p:cNvPr id="11" name="Group 107"/>
            <p:cNvGrpSpPr>
              <a:grpSpLocks/>
            </p:cNvGrpSpPr>
            <p:nvPr/>
          </p:nvGrpSpPr>
          <p:grpSpPr bwMode="auto">
            <a:xfrm>
              <a:off x="5695950" y="1920875"/>
              <a:ext cx="528638" cy="469900"/>
              <a:chOff x="3555" y="720"/>
              <a:chExt cx="333" cy="296"/>
            </a:xfrm>
          </p:grpSpPr>
          <p:sp>
            <p:nvSpPr>
              <p:cNvPr id="93371" name="Freeform 108"/>
              <p:cNvSpPr>
                <a:spLocks/>
              </p:cNvSpPr>
              <p:nvPr/>
            </p:nvSpPr>
            <p:spPr bwMode="auto">
              <a:xfrm>
                <a:off x="3555" y="720"/>
                <a:ext cx="326" cy="296"/>
              </a:xfrm>
              <a:custGeom>
                <a:avLst/>
                <a:gdLst>
                  <a:gd name="T0" fmla="*/ 0 w 326"/>
                  <a:gd name="T1" fmla="*/ 171 h 296"/>
                  <a:gd name="T2" fmla="*/ 0 w 326"/>
                  <a:gd name="T3" fmla="*/ 114 h 296"/>
                  <a:gd name="T4" fmla="*/ 27 w 326"/>
                  <a:gd name="T5" fmla="*/ 57 h 296"/>
                  <a:gd name="T6" fmla="*/ 45 w 326"/>
                  <a:gd name="T7" fmla="*/ 32 h 296"/>
                  <a:gd name="T8" fmla="*/ 72 w 326"/>
                  <a:gd name="T9" fmla="*/ 15 h 296"/>
                  <a:gd name="T10" fmla="*/ 99 w 326"/>
                  <a:gd name="T11" fmla="*/ 8 h 296"/>
                  <a:gd name="T12" fmla="*/ 135 w 326"/>
                  <a:gd name="T13" fmla="*/ 0 h 296"/>
                  <a:gd name="T14" fmla="*/ 198 w 326"/>
                  <a:gd name="T15" fmla="*/ 0 h 296"/>
                  <a:gd name="T16" fmla="*/ 261 w 326"/>
                  <a:gd name="T17" fmla="*/ 24 h 296"/>
                  <a:gd name="T18" fmla="*/ 288 w 326"/>
                  <a:gd name="T19" fmla="*/ 40 h 296"/>
                  <a:gd name="T20" fmla="*/ 306 w 326"/>
                  <a:gd name="T21" fmla="*/ 65 h 296"/>
                  <a:gd name="T22" fmla="*/ 315 w 326"/>
                  <a:gd name="T23" fmla="*/ 90 h 296"/>
                  <a:gd name="T24" fmla="*/ 325 w 326"/>
                  <a:gd name="T25" fmla="*/ 122 h 296"/>
                  <a:gd name="T26" fmla="*/ 325 w 326"/>
                  <a:gd name="T27" fmla="*/ 180 h 296"/>
                  <a:gd name="T28" fmla="*/ 298 w 326"/>
                  <a:gd name="T29" fmla="*/ 237 h 296"/>
                  <a:gd name="T30" fmla="*/ 253 w 326"/>
                  <a:gd name="T31" fmla="*/ 270 h 296"/>
                  <a:gd name="T32" fmla="*/ 189 w 326"/>
                  <a:gd name="T33" fmla="*/ 295 h 296"/>
                  <a:gd name="T34" fmla="*/ 126 w 326"/>
                  <a:gd name="T35" fmla="*/ 295 h 296"/>
                  <a:gd name="T36" fmla="*/ 72 w 326"/>
                  <a:gd name="T37" fmla="*/ 270 h 296"/>
                  <a:gd name="T38" fmla="*/ 27 w 326"/>
                  <a:gd name="T39" fmla="*/ 229 h 296"/>
                  <a:gd name="T40" fmla="*/ 0 w 326"/>
                  <a:gd name="T41" fmla="*/ 171 h 2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6"/>
                  <a:gd name="T64" fmla="*/ 0 h 296"/>
                  <a:gd name="T65" fmla="*/ 326 w 326"/>
                  <a:gd name="T66" fmla="*/ 296 h 2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6" h="296">
                    <a:moveTo>
                      <a:pt x="0" y="171"/>
                    </a:moveTo>
                    <a:lnTo>
                      <a:pt x="0" y="114"/>
                    </a:lnTo>
                    <a:lnTo>
                      <a:pt x="27" y="57"/>
                    </a:lnTo>
                    <a:lnTo>
                      <a:pt x="45" y="32"/>
                    </a:lnTo>
                    <a:lnTo>
                      <a:pt x="72" y="15"/>
                    </a:lnTo>
                    <a:lnTo>
                      <a:pt x="99" y="8"/>
                    </a:lnTo>
                    <a:lnTo>
                      <a:pt x="135" y="0"/>
                    </a:lnTo>
                    <a:lnTo>
                      <a:pt x="198" y="0"/>
                    </a:lnTo>
                    <a:lnTo>
                      <a:pt x="261" y="24"/>
                    </a:lnTo>
                    <a:lnTo>
                      <a:pt x="288" y="40"/>
                    </a:lnTo>
                    <a:lnTo>
                      <a:pt x="306" y="65"/>
                    </a:lnTo>
                    <a:lnTo>
                      <a:pt x="315" y="90"/>
                    </a:lnTo>
                    <a:lnTo>
                      <a:pt x="325" y="122"/>
                    </a:lnTo>
                    <a:lnTo>
                      <a:pt x="325" y="180"/>
                    </a:lnTo>
                    <a:lnTo>
                      <a:pt x="298" y="237"/>
                    </a:lnTo>
                    <a:lnTo>
                      <a:pt x="253" y="270"/>
                    </a:lnTo>
                    <a:lnTo>
                      <a:pt x="189" y="295"/>
                    </a:lnTo>
                    <a:lnTo>
                      <a:pt x="126" y="295"/>
                    </a:lnTo>
                    <a:lnTo>
                      <a:pt x="72" y="270"/>
                    </a:lnTo>
                    <a:lnTo>
                      <a:pt x="27" y="229"/>
                    </a:lnTo>
                    <a:lnTo>
                      <a:pt x="0" y="171"/>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372" name="Line 109"/>
              <p:cNvSpPr>
                <a:spLocks noChangeShapeType="1"/>
              </p:cNvSpPr>
              <p:nvPr/>
            </p:nvSpPr>
            <p:spPr bwMode="auto">
              <a:xfrm>
                <a:off x="3690" y="720"/>
                <a:ext cx="55" cy="295"/>
              </a:xfrm>
              <a:prstGeom prst="line">
                <a:avLst/>
              </a:prstGeom>
              <a:noFill/>
              <a:ln w="12700">
                <a:solidFill>
                  <a:srgbClr val="000000"/>
                </a:solidFill>
                <a:round/>
                <a:headEnd type="none" w="sm" len="sm"/>
                <a:tailEnd type="none" w="sm" len="sm"/>
              </a:ln>
            </p:spPr>
            <p:txBody>
              <a:bodyPr wrap="none" anchor="ctr"/>
              <a:lstStyle/>
              <a:p>
                <a:endParaRPr lang="en-US" dirty="0"/>
              </a:p>
            </p:txBody>
          </p:sp>
          <p:sp>
            <p:nvSpPr>
              <p:cNvPr id="93373" name="Line 110"/>
              <p:cNvSpPr>
                <a:spLocks noChangeShapeType="1"/>
              </p:cNvSpPr>
              <p:nvPr/>
            </p:nvSpPr>
            <p:spPr bwMode="auto">
              <a:xfrm flipV="1">
                <a:off x="3555" y="842"/>
                <a:ext cx="333" cy="58"/>
              </a:xfrm>
              <a:prstGeom prst="line">
                <a:avLst/>
              </a:prstGeom>
              <a:noFill/>
              <a:ln w="12700">
                <a:solidFill>
                  <a:srgbClr val="000000"/>
                </a:solidFill>
                <a:round/>
                <a:headEnd type="none" w="sm" len="sm"/>
                <a:tailEnd type="none" w="sm" len="sm"/>
              </a:ln>
            </p:spPr>
            <p:txBody>
              <a:bodyPr wrap="none" anchor="ctr"/>
              <a:lstStyle/>
              <a:p>
                <a:endParaRPr lang="en-US" dirty="0"/>
              </a:p>
            </p:txBody>
          </p:sp>
          <p:sp>
            <p:nvSpPr>
              <p:cNvPr id="93374" name="Freeform 111"/>
              <p:cNvSpPr>
                <a:spLocks/>
              </p:cNvSpPr>
              <p:nvPr/>
            </p:nvSpPr>
            <p:spPr bwMode="auto">
              <a:xfrm>
                <a:off x="3735" y="761"/>
                <a:ext cx="56" cy="74"/>
              </a:xfrm>
              <a:custGeom>
                <a:avLst/>
                <a:gdLst>
                  <a:gd name="T0" fmla="*/ 9 w 56"/>
                  <a:gd name="T1" fmla="*/ 73 h 74"/>
                  <a:gd name="T2" fmla="*/ 0 w 56"/>
                  <a:gd name="T3" fmla="*/ 8 h 74"/>
                  <a:gd name="T4" fmla="*/ 27 w 56"/>
                  <a:gd name="T5" fmla="*/ 0 h 74"/>
                  <a:gd name="T6" fmla="*/ 36 w 56"/>
                  <a:gd name="T7" fmla="*/ 0 h 74"/>
                  <a:gd name="T8" fmla="*/ 55 w 56"/>
                  <a:gd name="T9" fmla="*/ 0 h 74"/>
                  <a:gd name="T10" fmla="*/ 55 w 56"/>
                  <a:gd name="T11" fmla="*/ 16 h 74"/>
                  <a:gd name="T12" fmla="*/ 55 w 56"/>
                  <a:gd name="T13" fmla="*/ 32 h 74"/>
                  <a:gd name="T14" fmla="*/ 45 w 56"/>
                  <a:gd name="T15" fmla="*/ 40 h 74"/>
                  <a:gd name="T16" fmla="*/ 36 w 56"/>
                  <a:gd name="T17" fmla="*/ 40 h 74"/>
                  <a:gd name="T18" fmla="*/ 18 w 56"/>
                  <a:gd name="T19" fmla="*/ 40 h 74"/>
                  <a:gd name="T20" fmla="*/ 18 w 56"/>
                  <a:gd name="T21" fmla="*/ 65 h 74"/>
                  <a:gd name="T22" fmla="*/ 9 w 56"/>
                  <a:gd name="T23" fmla="*/ 73 h 74"/>
                  <a:gd name="T24" fmla="*/ 9 w 56"/>
                  <a:gd name="T25" fmla="*/ 32 h 74"/>
                  <a:gd name="T26" fmla="*/ 36 w 56"/>
                  <a:gd name="T27" fmla="*/ 32 h 74"/>
                  <a:gd name="T28" fmla="*/ 45 w 56"/>
                  <a:gd name="T29" fmla="*/ 32 h 74"/>
                  <a:gd name="T30" fmla="*/ 45 w 56"/>
                  <a:gd name="T31" fmla="*/ 16 h 74"/>
                  <a:gd name="T32" fmla="*/ 45 w 56"/>
                  <a:gd name="T33" fmla="*/ 8 h 74"/>
                  <a:gd name="T34" fmla="*/ 36 w 56"/>
                  <a:gd name="T35" fmla="*/ 8 h 74"/>
                  <a:gd name="T36" fmla="*/ 27 w 56"/>
                  <a:gd name="T37" fmla="*/ 8 h 74"/>
                  <a:gd name="T38" fmla="*/ 9 w 56"/>
                  <a:gd name="T39" fmla="*/ 8 h 74"/>
                  <a:gd name="T40" fmla="*/ 9 w 56"/>
                  <a:gd name="T41" fmla="*/ 32 h 74"/>
                  <a:gd name="T42" fmla="*/ 9 w 56"/>
                  <a:gd name="T43" fmla="*/ 73 h 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6"/>
                  <a:gd name="T67" fmla="*/ 0 h 74"/>
                  <a:gd name="T68" fmla="*/ 56 w 56"/>
                  <a:gd name="T69" fmla="*/ 74 h 7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6" h="74">
                    <a:moveTo>
                      <a:pt x="9" y="73"/>
                    </a:moveTo>
                    <a:lnTo>
                      <a:pt x="0" y="8"/>
                    </a:lnTo>
                    <a:lnTo>
                      <a:pt x="27" y="0"/>
                    </a:lnTo>
                    <a:lnTo>
                      <a:pt x="36" y="0"/>
                    </a:lnTo>
                    <a:lnTo>
                      <a:pt x="55" y="0"/>
                    </a:lnTo>
                    <a:lnTo>
                      <a:pt x="55" y="16"/>
                    </a:lnTo>
                    <a:lnTo>
                      <a:pt x="55" y="32"/>
                    </a:lnTo>
                    <a:lnTo>
                      <a:pt x="45" y="40"/>
                    </a:lnTo>
                    <a:lnTo>
                      <a:pt x="36" y="40"/>
                    </a:lnTo>
                    <a:lnTo>
                      <a:pt x="18" y="40"/>
                    </a:lnTo>
                    <a:lnTo>
                      <a:pt x="18" y="65"/>
                    </a:lnTo>
                    <a:lnTo>
                      <a:pt x="9" y="73"/>
                    </a:lnTo>
                    <a:lnTo>
                      <a:pt x="9" y="32"/>
                    </a:lnTo>
                    <a:lnTo>
                      <a:pt x="36" y="32"/>
                    </a:lnTo>
                    <a:lnTo>
                      <a:pt x="45" y="32"/>
                    </a:lnTo>
                    <a:lnTo>
                      <a:pt x="45" y="16"/>
                    </a:lnTo>
                    <a:lnTo>
                      <a:pt x="45" y="8"/>
                    </a:lnTo>
                    <a:lnTo>
                      <a:pt x="36" y="8"/>
                    </a:lnTo>
                    <a:lnTo>
                      <a:pt x="27" y="8"/>
                    </a:lnTo>
                    <a:lnTo>
                      <a:pt x="9" y="8"/>
                    </a:lnTo>
                    <a:lnTo>
                      <a:pt x="9" y="32"/>
                    </a:lnTo>
                    <a:lnTo>
                      <a:pt x="9" y="73"/>
                    </a:lnTo>
                  </a:path>
                </a:pathLst>
              </a:custGeom>
              <a:solidFill>
                <a:srgbClr val="FFFFFF"/>
              </a:solidFill>
              <a:ln w="9525" cap="rnd">
                <a:noFill/>
                <a:round/>
                <a:headEnd/>
                <a:tailEnd/>
              </a:ln>
            </p:spPr>
            <p:txBody>
              <a:bodyPr/>
              <a:lstStyle/>
              <a:p>
                <a:endParaRPr lang="en-US" dirty="0"/>
              </a:p>
            </p:txBody>
          </p:sp>
          <p:sp>
            <p:nvSpPr>
              <p:cNvPr id="93375" name="Freeform 112"/>
              <p:cNvSpPr>
                <a:spLocks/>
              </p:cNvSpPr>
              <p:nvPr/>
            </p:nvSpPr>
            <p:spPr bwMode="auto">
              <a:xfrm>
                <a:off x="3735" y="761"/>
                <a:ext cx="56" cy="74"/>
              </a:xfrm>
              <a:custGeom>
                <a:avLst/>
                <a:gdLst>
                  <a:gd name="T0" fmla="*/ 9 w 56"/>
                  <a:gd name="T1" fmla="*/ 73 h 74"/>
                  <a:gd name="T2" fmla="*/ 0 w 56"/>
                  <a:gd name="T3" fmla="*/ 8 h 74"/>
                  <a:gd name="T4" fmla="*/ 27 w 56"/>
                  <a:gd name="T5" fmla="*/ 0 h 74"/>
                  <a:gd name="T6" fmla="*/ 36 w 56"/>
                  <a:gd name="T7" fmla="*/ 0 h 74"/>
                  <a:gd name="T8" fmla="*/ 55 w 56"/>
                  <a:gd name="T9" fmla="*/ 0 h 74"/>
                  <a:gd name="T10" fmla="*/ 55 w 56"/>
                  <a:gd name="T11" fmla="*/ 16 h 74"/>
                  <a:gd name="T12" fmla="*/ 55 w 56"/>
                  <a:gd name="T13" fmla="*/ 32 h 74"/>
                  <a:gd name="T14" fmla="*/ 45 w 56"/>
                  <a:gd name="T15" fmla="*/ 40 h 74"/>
                  <a:gd name="T16" fmla="*/ 36 w 56"/>
                  <a:gd name="T17" fmla="*/ 40 h 74"/>
                  <a:gd name="T18" fmla="*/ 18 w 56"/>
                  <a:gd name="T19" fmla="*/ 40 h 74"/>
                  <a:gd name="T20" fmla="*/ 18 w 56"/>
                  <a:gd name="T21" fmla="*/ 65 h 74"/>
                  <a:gd name="T22" fmla="*/ 9 w 56"/>
                  <a:gd name="T23" fmla="*/ 73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6"/>
                  <a:gd name="T37" fmla="*/ 0 h 74"/>
                  <a:gd name="T38" fmla="*/ 56 w 56"/>
                  <a:gd name="T39" fmla="*/ 74 h 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6" h="74">
                    <a:moveTo>
                      <a:pt x="9" y="73"/>
                    </a:moveTo>
                    <a:lnTo>
                      <a:pt x="0" y="8"/>
                    </a:lnTo>
                    <a:lnTo>
                      <a:pt x="27" y="0"/>
                    </a:lnTo>
                    <a:lnTo>
                      <a:pt x="36" y="0"/>
                    </a:lnTo>
                    <a:lnTo>
                      <a:pt x="55" y="0"/>
                    </a:lnTo>
                    <a:lnTo>
                      <a:pt x="55" y="16"/>
                    </a:lnTo>
                    <a:lnTo>
                      <a:pt x="55" y="32"/>
                    </a:lnTo>
                    <a:lnTo>
                      <a:pt x="45" y="40"/>
                    </a:lnTo>
                    <a:lnTo>
                      <a:pt x="36" y="40"/>
                    </a:lnTo>
                    <a:lnTo>
                      <a:pt x="18" y="40"/>
                    </a:lnTo>
                    <a:lnTo>
                      <a:pt x="18" y="65"/>
                    </a:lnTo>
                    <a:lnTo>
                      <a:pt x="9" y="73"/>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376" name="Freeform 113"/>
              <p:cNvSpPr>
                <a:spLocks/>
              </p:cNvSpPr>
              <p:nvPr/>
            </p:nvSpPr>
            <p:spPr bwMode="auto">
              <a:xfrm>
                <a:off x="3745" y="769"/>
                <a:ext cx="36" cy="25"/>
              </a:xfrm>
              <a:custGeom>
                <a:avLst/>
                <a:gdLst>
                  <a:gd name="T0" fmla="*/ 0 w 36"/>
                  <a:gd name="T1" fmla="*/ 24 h 25"/>
                  <a:gd name="T2" fmla="*/ 26 w 36"/>
                  <a:gd name="T3" fmla="*/ 24 h 25"/>
                  <a:gd name="T4" fmla="*/ 35 w 36"/>
                  <a:gd name="T5" fmla="*/ 24 h 25"/>
                  <a:gd name="T6" fmla="*/ 35 w 36"/>
                  <a:gd name="T7" fmla="*/ 8 h 25"/>
                  <a:gd name="T8" fmla="*/ 35 w 36"/>
                  <a:gd name="T9" fmla="*/ 0 h 25"/>
                  <a:gd name="T10" fmla="*/ 26 w 36"/>
                  <a:gd name="T11" fmla="*/ 0 h 25"/>
                  <a:gd name="T12" fmla="*/ 17 w 36"/>
                  <a:gd name="T13" fmla="*/ 0 h 25"/>
                  <a:gd name="T14" fmla="*/ 0 w 36"/>
                  <a:gd name="T15" fmla="*/ 0 h 25"/>
                  <a:gd name="T16" fmla="*/ 0 w 36"/>
                  <a:gd name="T17" fmla="*/ 2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25"/>
                  <a:gd name="T29" fmla="*/ 36 w 36"/>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25">
                    <a:moveTo>
                      <a:pt x="0" y="24"/>
                    </a:moveTo>
                    <a:lnTo>
                      <a:pt x="26" y="24"/>
                    </a:lnTo>
                    <a:lnTo>
                      <a:pt x="35" y="24"/>
                    </a:lnTo>
                    <a:lnTo>
                      <a:pt x="35" y="8"/>
                    </a:lnTo>
                    <a:lnTo>
                      <a:pt x="35" y="0"/>
                    </a:lnTo>
                    <a:lnTo>
                      <a:pt x="26" y="0"/>
                    </a:lnTo>
                    <a:lnTo>
                      <a:pt x="17" y="0"/>
                    </a:lnTo>
                    <a:lnTo>
                      <a:pt x="0" y="0"/>
                    </a:lnTo>
                    <a:lnTo>
                      <a:pt x="0" y="24"/>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377" name="Freeform 114"/>
              <p:cNvSpPr>
                <a:spLocks/>
              </p:cNvSpPr>
              <p:nvPr/>
            </p:nvSpPr>
            <p:spPr bwMode="auto">
              <a:xfrm>
                <a:off x="3763" y="883"/>
                <a:ext cx="63" cy="75"/>
              </a:xfrm>
              <a:custGeom>
                <a:avLst/>
                <a:gdLst>
                  <a:gd name="T0" fmla="*/ 8 w 63"/>
                  <a:gd name="T1" fmla="*/ 74 h 75"/>
                  <a:gd name="T2" fmla="*/ 0 w 63"/>
                  <a:gd name="T3" fmla="*/ 8 h 75"/>
                  <a:gd name="T4" fmla="*/ 17 w 63"/>
                  <a:gd name="T5" fmla="*/ 0 h 75"/>
                  <a:gd name="T6" fmla="*/ 35 w 63"/>
                  <a:gd name="T7" fmla="*/ 0 h 75"/>
                  <a:gd name="T8" fmla="*/ 44 w 63"/>
                  <a:gd name="T9" fmla="*/ 0 h 75"/>
                  <a:gd name="T10" fmla="*/ 44 w 63"/>
                  <a:gd name="T11" fmla="*/ 8 h 75"/>
                  <a:gd name="T12" fmla="*/ 53 w 63"/>
                  <a:gd name="T13" fmla="*/ 8 h 75"/>
                  <a:gd name="T14" fmla="*/ 53 w 63"/>
                  <a:gd name="T15" fmla="*/ 16 h 75"/>
                  <a:gd name="T16" fmla="*/ 62 w 63"/>
                  <a:gd name="T17" fmla="*/ 24 h 75"/>
                  <a:gd name="T18" fmla="*/ 62 w 63"/>
                  <a:gd name="T19" fmla="*/ 33 h 75"/>
                  <a:gd name="T20" fmla="*/ 62 w 63"/>
                  <a:gd name="T21" fmla="*/ 57 h 75"/>
                  <a:gd name="T22" fmla="*/ 53 w 63"/>
                  <a:gd name="T23" fmla="*/ 57 h 75"/>
                  <a:gd name="T24" fmla="*/ 53 w 63"/>
                  <a:gd name="T25" fmla="*/ 65 h 75"/>
                  <a:gd name="T26" fmla="*/ 35 w 63"/>
                  <a:gd name="T27" fmla="*/ 65 h 75"/>
                  <a:gd name="T28" fmla="*/ 8 w 63"/>
                  <a:gd name="T29" fmla="*/ 74 h 75"/>
                  <a:gd name="T30" fmla="*/ 17 w 63"/>
                  <a:gd name="T31" fmla="*/ 65 h 75"/>
                  <a:gd name="T32" fmla="*/ 35 w 63"/>
                  <a:gd name="T33" fmla="*/ 65 h 75"/>
                  <a:gd name="T34" fmla="*/ 35 w 63"/>
                  <a:gd name="T35" fmla="*/ 57 h 75"/>
                  <a:gd name="T36" fmla="*/ 44 w 63"/>
                  <a:gd name="T37" fmla="*/ 57 h 75"/>
                  <a:gd name="T38" fmla="*/ 53 w 63"/>
                  <a:gd name="T39" fmla="*/ 49 h 75"/>
                  <a:gd name="T40" fmla="*/ 53 w 63"/>
                  <a:gd name="T41" fmla="*/ 33 h 75"/>
                  <a:gd name="T42" fmla="*/ 53 w 63"/>
                  <a:gd name="T43" fmla="*/ 24 h 75"/>
                  <a:gd name="T44" fmla="*/ 35 w 63"/>
                  <a:gd name="T45" fmla="*/ 8 h 75"/>
                  <a:gd name="T46" fmla="*/ 17 w 63"/>
                  <a:gd name="T47" fmla="*/ 8 h 75"/>
                  <a:gd name="T48" fmla="*/ 8 w 63"/>
                  <a:gd name="T49" fmla="*/ 16 h 75"/>
                  <a:gd name="T50" fmla="*/ 17 w 63"/>
                  <a:gd name="T51" fmla="*/ 65 h 75"/>
                  <a:gd name="T52" fmla="*/ 8 w 63"/>
                  <a:gd name="T53" fmla="*/ 74 h 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3"/>
                  <a:gd name="T82" fmla="*/ 0 h 75"/>
                  <a:gd name="T83" fmla="*/ 63 w 63"/>
                  <a:gd name="T84" fmla="*/ 75 h 7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3" h="75">
                    <a:moveTo>
                      <a:pt x="8" y="74"/>
                    </a:moveTo>
                    <a:lnTo>
                      <a:pt x="0" y="8"/>
                    </a:lnTo>
                    <a:lnTo>
                      <a:pt x="17" y="0"/>
                    </a:lnTo>
                    <a:lnTo>
                      <a:pt x="35" y="0"/>
                    </a:lnTo>
                    <a:lnTo>
                      <a:pt x="44" y="0"/>
                    </a:lnTo>
                    <a:lnTo>
                      <a:pt x="44" y="8"/>
                    </a:lnTo>
                    <a:lnTo>
                      <a:pt x="53" y="8"/>
                    </a:lnTo>
                    <a:lnTo>
                      <a:pt x="53" y="16"/>
                    </a:lnTo>
                    <a:lnTo>
                      <a:pt x="62" y="24"/>
                    </a:lnTo>
                    <a:lnTo>
                      <a:pt x="62" y="33"/>
                    </a:lnTo>
                    <a:lnTo>
                      <a:pt x="62" y="57"/>
                    </a:lnTo>
                    <a:lnTo>
                      <a:pt x="53" y="57"/>
                    </a:lnTo>
                    <a:lnTo>
                      <a:pt x="53" y="65"/>
                    </a:lnTo>
                    <a:lnTo>
                      <a:pt x="35" y="65"/>
                    </a:lnTo>
                    <a:lnTo>
                      <a:pt x="8" y="74"/>
                    </a:lnTo>
                    <a:lnTo>
                      <a:pt x="17" y="65"/>
                    </a:lnTo>
                    <a:lnTo>
                      <a:pt x="35" y="65"/>
                    </a:lnTo>
                    <a:lnTo>
                      <a:pt x="35" y="57"/>
                    </a:lnTo>
                    <a:lnTo>
                      <a:pt x="44" y="57"/>
                    </a:lnTo>
                    <a:lnTo>
                      <a:pt x="53" y="49"/>
                    </a:lnTo>
                    <a:lnTo>
                      <a:pt x="53" y="33"/>
                    </a:lnTo>
                    <a:lnTo>
                      <a:pt x="53" y="24"/>
                    </a:lnTo>
                    <a:lnTo>
                      <a:pt x="35" y="8"/>
                    </a:lnTo>
                    <a:lnTo>
                      <a:pt x="17" y="8"/>
                    </a:lnTo>
                    <a:lnTo>
                      <a:pt x="8" y="16"/>
                    </a:lnTo>
                    <a:lnTo>
                      <a:pt x="17" y="65"/>
                    </a:lnTo>
                    <a:lnTo>
                      <a:pt x="8" y="74"/>
                    </a:lnTo>
                  </a:path>
                </a:pathLst>
              </a:custGeom>
              <a:solidFill>
                <a:srgbClr val="FFFFFF"/>
              </a:solidFill>
              <a:ln w="9525" cap="rnd">
                <a:noFill/>
                <a:round/>
                <a:headEnd/>
                <a:tailEnd/>
              </a:ln>
            </p:spPr>
            <p:txBody>
              <a:bodyPr/>
              <a:lstStyle/>
              <a:p>
                <a:endParaRPr lang="en-US" dirty="0"/>
              </a:p>
            </p:txBody>
          </p:sp>
          <p:sp>
            <p:nvSpPr>
              <p:cNvPr id="93378" name="Freeform 115"/>
              <p:cNvSpPr>
                <a:spLocks/>
              </p:cNvSpPr>
              <p:nvPr/>
            </p:nvSpPr>
            <p:spPr bwMode="auto">
              <a:xfrm>
                <a:off x="3763" y="883"/>
                <a:ext cx="63" cy="75"/>
              </a:xfrm>
              <a:custGeom>
                <a:avLst/>
                <a:gdLst>
                  <a:gd name="T0" fmla="*/ 8 w 63"/>
                  <a:gd name="T1" fmla="*/ 74 h 75"/>
                  <a:gd name="T2" fmla="*/ 0 w 63"/>
                  <a:gd name="T3" fmla="*/ 8 h 75"/>
                  <a:gd name="T4" fmla="*/ 17 w 63"/>
                  <a:gd name="T5" fmla="*/ 0 h 75"/>
                  <a:gd name="T6" fmla="*/ 35 w 63"/>
                  <a:gd name="T7" fmla="*/ 0 h 75"/>
                  <a:gd name="T8" fmla="*/ 44 w 63"/>
                  <a:gd name="T9" fmla="*/ 0 h 75"/>
                  <a:gd name="T10" fmla="*/ 44 w 63"/>
                  <a:gd name="T11" fmla="*/ 8 h 75"/>
                  <a:gd name="T12" fmla="*/ 53 w 63"/>
                  <a:gd name="T13" fmla="*/ 8 h 75"/>
                  <a:gd name="T14" fmla="*/ 53 w 63"/>
                  <a:gd name="T15" fmla="*/ 16 h 75"/>
                  <a:gd name="T16" fmla="*/ 62 w 63"/>
                  <a:gd name="T17" fmla="*/ 24 h 75"/>
                  <a:gd name="T18" fmla="*/ 62 w 63"/>
                  <a:gd name="T19" fmla="*/ 33 h 75"/>
                  <a:gd name="T20" fmla="*/ 62 w 63"/>
                  <a:gd name="T21" fmla="*/ 57 h 75"/>
                  <a:gd name="T22" fmla="*/ 53 w 63"/>
                  <a:gd name="T23" fmla="*/ 57 h 75"/>
                  <a:gd name="T24" fmla="*/ 53 w 63"/>
                  <a:gd name="T25" fmla="*/ 65 h 75"/>
                  <a:gd name="T26" fmla="*/ 35 w 63"/>
                  <a:gd name="T27" fmla="*/ 65 h 75"/>
                  <a:gd name="T28" fmla="*/ 8 w 63"/>
                  <a:gd name="T29" fmla="*/ 74 h 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3"/>
                  <a:gd name="T46" fmla="*/ 0 h 75"/>
                  <a:gd name="T47" fmla="*/ 63 w 63"/>
                  <a:gd name="T48" fmla="*/ 75 h 7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3" h="75">
                    <a:moveTo>
                      <a:pt x="8" y="74"/>
                    </a:moveTo>
                    <a:lnTo>
                      <a:pt x="0" y="8"/>
                    </a:lnTo>
                    <a:lnTo>
                      <a:pt x="17" y="0"/>
                    </a:lnTo>
                    <a:lnTo>
                      <a:pt x="35" y="0"/>
                    </a:lnTo>
                    <a:lnTo>
                      <a:pt x="44" y="0"/>
                    </a:lnTo>
                    <a:lnTo>
                      <a:pt x="44" y="8"/>
                    </a:lnTo>
                    <a:lnTo>
                      <a:pt x="53" y="8"/>
                    </a:lnTo>
                    <a:lnTo>
                      <a:pt x="53" y="16"/>
                    </a:lnTo>
                    <a:lnTo>
                      <a:pt x="62" y="24"/>
                    </a:lnTo>
                    <a:lnTo>
                      <a:pt x="62" y="33"/>
                    </a:lnTo>
                    <a:lnTo>
                      <a:pt x="62" y="57"/>
                    </a:lnTo>
                    <a:lnTo>
                      <a:pt x="53" y="57"/>
                    </a:lnTo>
                    <a:lnTo>
                      <a:pt x="53" y="65"/>
                    </a:lnTo>
                    <a:lnTo>
                      <a:pt x="35" y="65"/>
                    </a:lnTo>
                    <a:lnTo>
                      <a:pt x="8" y="74"/>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379" name="Freeform 116"/>
              <p:cNvSpPr>
                <a:spLocks/>
              </p:cNvSpPr>
              <p:nvPr/>
            </p:nvSpPr>
            <p:spPr bwMode="auto">
              <a:xfrm>
                <a:off x="3771" y="892"/>
                <a:ext cx="46" cy="58"/>
              </a:xfrm>
              <a:custGeom>
                <a:avLst/>
                <a:gdLst>
                  <a:gd name="T0" fmla="*/ 8 w 46"/>
                  <a:gd name="T1" fmla="*/ 57 h 58"/>
                  <a:gd name="T2" fmla="*/ 26 w 46"/>
                  <a:gd name="T3" fmla="*/ 57 h 58"/>
                  <a:gd name="T4" fmla="*/ 26 w 46"/>
                  <a:gd name="T5" fmla="*/ 48 h 58"/>
                  <a:gd name="T6" fmla="*/ 36 w 46"/>
                  <a:gd name="T7" fmla="*/ 48 h 58"/>
                  <a:gd name="T8" fmla="*/ 45 w 46"/>
                  <a:gd name="T9" fmla="*/ 40 h 58"/>
                  <a:gd name="T10" fmla="*/ 45 w 46"/>
                  <a:gd name="T11" fmla="*/ 24 h 58"/>
                  <a:gd name="T12" fmla="*/ 45 w 46"/>
                  <a:gd name="T13" fmla="*/ 16 h 58"/>
                  <a:gd name="T14" fmla="*/ 26 w 46"/>
                  <a:gd name="T15" fmla="*/ 0 h 58"/>
                  <a:gd name="T16" fmla="*/ 8 w 46"/>
                  <a:gd name="T17" fmla="*/ 0 h 58"/>
                  <a:gd name="T18" fmla="*/ 0 w 46"/>
                  <a:gd name="T19" fmla="*/ 8 h 58"/>
                  <a:gd name="T20" fmla="*/ 8 w 46"/>
                  <a:gd name="T21" fmla="*/ 57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
                  <a:gd name="T34" fmla="*/ 0 h 58"/>
                  <a:gd name="T35" fmla="*/ 46 w 46"/>
                  <a:gd name="T36" fmla="*/ 58 h 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 h="58">
                    <a:moveTo>
                      <a:pt x="8" y="57"/>
                    </a:moveTo>
                    <a:lnTo>
                      <a:pt x="26" y="57"/>
                    </a:lnTo>
                    <a:lnTo>
                      <a:pt x="26" y="48"/>
                    </a:lnTo>
                    <a:lnTo>
                      <a:pt x="36" y="48"/>
                    </a:lnTo>
                    <a:lnTo>
                      <a:pt x="45" y="40"/>
                    </a:lnTo>
                    <a:lnTo>
                      <a:pt x="45" y="24"/>
                    </a:lnTo>
                    <a:lnTo>
                      <a:pt x="45" y="16"/>
                    </a:lnTo>
                    <a:lnTo>
                      <a:pt x="26" y="0"/>
                    </a:lnTo>
                    <a:lnTo>
                      <a:pt x="8" y="0"/>
                    </a:lnTo>
                    <a:lnTo>
                      <a:pt x="0" y="8"/>
                    </a:lnTo>
                    <a:lnTo>
                      <a:pt x="8" y="57"/>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380" name="Freeform 117"/>
              <p:cNvSpPr>
                <a:spLocks/>
              </p:cNvSpPr>
              <p:nvPr/>
            </p:nvSpPr>
            <p:spPr bwMode="auto">
              <a:xfrm>
                <a:off x="3610" y="785"/>
                <a:ext cx="64" cy="67"/>
              </a:xfrm>
              <a:custGeom>
                <a:avLst/>
                <a:gdLst>
                  <a:gd name="T0" fmla="*/ 0 w 64"/>
                  <a:gd name="T1" fmla="*/ 66 h 67"/>
                  <a:gd name="T2" fmla="*/ 8 w 64"/>
                  <a:gd name="T3" fmla="*/ 0 h 67"/>
                  <a:gd name="T4" fmla="*/ 26 w 64"/>
                  <a:gd name="T5" fmla="*/ 0 h 67"/>
                  <a:gd name="T6" fmla="*/ 63 w 64"/>
                  <a:gd name="T7" fmla="*/ 57 h 67"/>
                  <a:gd name="T8" fmla="*/ 53 w 64"/>
                  <a:gd name="T9" fmla="*/ 57 h 67"/>
                  <a:gd name="T10" fmla="*/ 44 w 64"/>
                  <a:gd name="T11" fmla="*/ 41 h 67"/>
                  <a:gd name="T12" fmla="*/ 8 w 64"/>
                  <a:gd name="T13" fmla="*/ 49 h 67"/>
                  <a:gd name="T14" fmla="*/ 8 w 64"/>
                  <a:gd name="T15" fmla="*/ 66 h 67"/>
                  <a:gd name="T16" fmla="*/ 0 w 64"/>
                  <a:gd name="T17" fmla="*/ 66 h 67"/>
                  <a:gd name="T18" fmla="*/ 18 w 64"/>
                  <a:gd name="T19" fmla="*/ 41 h 67"/>
                  <a:gd name="T20" fmla="*/ 35 w 64"/>
                  <a:gd name="T21" fmla="*/ 33 h 67"/>
                  <a:gd name="T22" fmla="*/ 26 w 64"/>
                  <a:gd name="T23" fmla="*/ 16 h 67"/>
                  <a:gd name="T24" fmla="*/ 26 w 64"/>
                  <a:gd name="T25" fmla="*/ 8 h 67"/>
                  <a:gd name="T26" fmla="*/ 18 w 64"/>
                  <a:gd name="T27" fmla="*/ 0 h 67"/>
                  <a:gd name="T28" fmla="*/ 18 w 64"/>
                  <a:gd name="T29" fmla="*/ 16 h 67"/>
                  <a:gd name="T30" fmla="*/ 18 w 64"/>
                  <a:gd name="T31" fmla="*/ 41 h 67"/>
                  <a:gd name="T32" fmla="*/ 0 w 64"/>
                  <a:gd name="T33" fmla="*/ 66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67"/>
                  <a:gd name="T53" fmla="*/ 64 w 64"/>
                  <a:gd name="T54" fmla="*/ 67 h 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67">
                    <a:moveTo>
                      <a:pt x="0" y="66"/>
                    </a:moveTo>
                    <a:lnTo>
                      <a:pt x="8" y="0"/>
                    </a:lnTo>
                    <a:lnTo>
                      <a:pt x="26" y="0"/>
                    </a:lnTo>
                    <a:lnTo>
                      <a:pt x="63" y="57"/>
                    </a:lnTo>
                    <a:lnTo>
                      <a:pt x="53" y="57"/>
                    </a:lnTo>
                    <a:lnTo>
                      <a:pt x="44" y="41"/>
                    </a:lnTo>
                    <a:lnTo>
                      <a:pt x="8" y="49"/>
                    </a:lnTo>
                    <a:lnTo>
                      <a:pt x="8" y="66"/>
                    </a:lnTo>
                    <a:lnTo>
                      <a:pt x="0" y="66"/>
                    </a:lnTo>
                    <a:lnTo>
                      <a:pt x="18" y="41"/>
                    </a:lnTo>
                    <a:lnTo>
                      <a:pt x="35" y="33"/>
                    </a:lnTo>
                    <a:lnTo>
                      <a:pt x="26" y="16"/>
                    </a:lnTo>
                    <a:lnTo>
                      <a:pt x="26" y="8"/>
                    </a:lnTo>
                    <a:lnTo>
                      <a:pt x="18" y="0"/>
                    </a:lnTo>
                    <a:lnTo>
                      <a:pt x="18" y="16"/>
                    </a:lnTo>
                    <a:lnTo>
                      <a:pt x="18" y="41"/>
                    </a:lnTo>
                    <a:lnTo>
                      <a:pt x="0" y="66"/>
                    </a:lnTo>
                  </a:path>
                </a:pathLst>
              </a:custGeom>
              <a:solidFill>
                <a:srgbClr val="FFFFFF"/>
              </a:solidFill>
              <a:ln w="9525" cap="rnd">
                <a:noFill/>
                <a:round/>
                <a:headEnd/>
                <a:tailEnd/>
              </a:ln>
            </p:spPr>
            <p:txBody>
              <a:bodyPr/>
              <a:lstStyle/>
              <a:p>
                <a:endParaRPr lang="en-US" dirty="0"/>
              </a:p>
            </p:txBody>
          </p:sp>
          <p:sp>
            <p:nvSpPr>
              <p:cNvPr id="93381" name="Freeform 118"/>
              <p:cNvSpPr>
                <a:spLocks/>
              </p:cNvSpPr>
              <p:nvPr/>
            </p:nvSpPr>
            <p:spPr bwMode="auto">
              <a:xfrm>
                <a:off x="3610" y="785"/>
                <a:ext cx="64" cy="67"/>
              </a:xfrm>
              <a:custGeom>
                <a:avLst/>
                <a:gdLst>
                  <a:gd name="T0" fmla="*/ 0 w 64"/>
                  <a:gd name="T1" fmla="*/ 66 h 67"/>
                  <a:gd name="T2" fmla="*/ 8 w 64"/>
                  <a:gd name="T3" fmla="*/ 0 h 67"/>
                  <a:gd name="T4" fmla="*/ 26 w 64"/>
                  <a:gd name="T5" fmla="*/ 0 h 67"/>
                  <a:gd name="T6" fmla="*/ 63 w 64"/>
                  <a:gd name="T7" fmla="*/ 57 h 67"/>
                  <a:gd name="T8" fmla="*/ 53 w 64"/>
                  <a:gd name="T9" fmla="*/ 57 h 67"/>
                  <a:gd name="T10" fmla="*/ 44 w 64"/>
                  <a:gd name="T11" fmla="*/ 41 h 67"/>
                  <a:gd name="T12" fmla="*/ 8 w 64"/>
                  <a:gd name="T13" fmla="*/ 49 h 67"/>
                  <a:gd name="T14" fmla="*/ 8 w 64"/>
                  <a:gd name="T15" fmla="*/ 66 h 67"/>
                  <a:gd name="T16" fmla="*/ 0 w 64"/>
                  <a:gd name="T17" fmla="*/ 66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67"/>
                  <a:gd name="T29" fmla="*/ 64 w 64"/>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67">
                    <a:moveTo>
                      <a:pt x="0" y="66"/>
                    </a:moveTo>
                    <a:lnTo>
                      <a:pt x="8" y="0"/>
                    </a:lnTo>
                    <a:lnTo>
                      <a:pt x="26" y="0"/>
                    </a:lnTo>
                    <a:lnTo>
                      <a:pt x="63" y="57"/>
                    </a:lnTo>
                    <a:lnTo>
                      <a:pt x="53" y="57"/>
                    </a:lnTo>
                    <a:lnTo>
                      <a:pt x="44" y="41"/>
                    </a:lnTo>
                    <a:lnTo>
                      <a:pt x="8" y="49"/>
                    </a:lnTo>
                    <a:lnTo>
                      <a:pt x="8" y="66"/>
                    </a:lnTo>
                    <a:lnTo>
                      <a:pt x="0" y="66"/>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382" name="Freeform 119"/>
              <p:cNvSpPr>
                <a:spLocks/>
              </p:cNvSpPr>
              <p:nvPr/>
            </p:nvSpPr>
            <p:spPr bwMode="auto">
              <a:xfrm>
                <a:off x="3628" y="785"/>
                <a:ext cx="24" cy="43"/>
              </a:xfrm>
              <a:custGeom>
                <a:avLst/>
                <a:gdLst>
                  <a:gd name="T0" fmla="*/ 0 w 24"/>
                  <a:gd name="T1" fmla="*/ 42 h 43"/>
                  <a:gd name="T2" fmla="*/ 23 w 24"/>
                  <a:gd name="T3" fmla="*/ 33 h 43"/>
                  <a:gd name="T4" fmla="*/ 11 w 24"/>
                  <a:gd name="T5" fmla="*/ 16 h 43"/>
                  <a:gd name="T6" fmla="*/ 11 w 24"/>
                  <a:gd name="T7" fmla="*/ 8 h 43"/>
                  <a:gd name="T8" fmla="*/ 0 w 24"/>
                  <a:gd name="T9" fmla="*/ 0 h 43"/>
                  <a:gd name="T10" fmla="*/ 0 w 24"/>
                  <a:gd name="T11" fmla="*/ 16 h 43"/>
                  <a:gd name="T12" fmla="*/ 0 w 24"/>
                  <a:gd name="T13" fmla="*/ 42 h 43"/>
                  <a:gd name="T14" fmla="*/ 0 60000 65536"/>
                  <a:gd name="T15" fmla="*/ 0 60000 65536"/>
                  <a:gd name="T16" fmla="*/ 0 60000 65536"/>
                  <a:gd name="T17" fmla="*/ 0 60000 65536"/>
                  <a:gd name="T18" fmla="*/ 0 60000 65536"/>
                  <a:gd name="T19" fmla="*/ 0 60000 65536"/>
                  <a:gd name="T20" fmla="*/ 0 60000 65536"/>
                  <a:gd name="T21" fmla="*/ 0 w 24"/>
                  <a:gd name="T22" fmla="*/ 0 h 43"/>
                  <a:gd name="T23" fmla="*/ 24 w 24"/>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43">
                    <a:moveTo>
                      <a:pt x="0" y="42"/>
                    </a:moveTo>
                    <a:lnTo>
                      <a:pt x="23" y="33"/>
                    </a:lnTo>
                    <a:lnTo>
                      <a:pt x="11" y="16"/>
                    </a:lnTo>
                    <a:lnTo>
                      <a:pt x="11" y="8"/>
                    </a:lnTo>
                    <a:lnTo>
                      <a:pt x="0" y="0"/>
                    </a:lnTo>
                    <a:lnTo>
                      <a:pt x="0" y="16"/>
                    </a:lnTo>
                    <a:lnTo>
                      <a:pt x="0" y="42"/>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383" name="Freeform 120"/>
              <p:cNvSpPr>
                <a:spLocks/>
              </p:cNvSpPr>
              <p:nvPr/>
            </p:nvSpPr>
            <p:spPr bwMode="auto">
              <a:xfrm>
                <a:off x="3628" y="908"/>
                <a:ext cx="63" cy="67"/>
              </a:xfrm>
              <a:custGeom>
                <a:avLst/>
                <a:gdLst>
                  <a:gd name="T0" fmla="*/ 0 w 63"/>
                  <a:gd name="T1" fmla="*/ 49 h 67"/>
                  <a:gd name="T2" fmla="*/ 8 w 63"/>
                  <a:gd name="T3" fmla="*/ 49 h 67"/>
                  <a:gd name="T4" fmla="*/ 17 w 63"/>
                  <a:gd name="T5" fmla="*/ 57 h 67"/>
                  <a:gd name="T6" fmla="*/ 35 w 63"/>
                  <a:gd name="T7" fmla="*/ 57 h 67"/>
                  <a:gd name="T8" fmla="*/ 53 w 63"/>
                  <a:gd name="T9" fmla="*/ 57 h 67"/>
                  <a:gd name="T10" fmla="*/ 53 w 63"/>
                  <a:gd name="T11" fmla="*/ 49 h 67"/>
                  <a:gd name="T12" fmla="*/ 53 w 63"/>
                  <a:gd name="T13" fmla="*/ 40 h 67"/>
                  <a:gd name="T14" fmla="*/ 44 w 63"/>
                  <a:gd name="T15" fmla="*/ 40 h 67"/>
                  <a:gd name="T16" fmla="*/ 35 w 63"/>
                  <a:gd name="T17" fmla="*/ 40 h 67"/>
                  <a:gd name="T18" fmla="*/ 26 w 63"/>
                  <a:gd name="T19" fmla="*/ 32 h 67"/>
                  <a:gd name="T20" fmla="*/ 17 w 63"/>
                  <a:gd name="T21" fmla="*/ 32 h 67"/>
                  <a:gd name="T22" fmla="*/ 8 w 63"/>
                  <a:gd name="T23" fmla="*/ 32 h 67"/>
                  <a:gd name="T24" fmla="*/ 0 w 63"/>
                  <a:gd name="T25" fmla="*/ 24 h 67"/>
                  <a:gd name="T26" fmla="*/ 0 w 63"/>
                  <a:gd name="T27" fmla="*/ 8 h 67"/>
                  <a:gd name="T28" fmla="*/ 8 w 63"/>
                  <a:gd name="T29" fmla="*/ 8 h 67"/>
                  <a:gd name="T30" fmla="*/ 8 w 63"/>
                  <a:gd name="T31" fmla="*/ 0 h 67"/>
                  <a:gd name="T32" fmla="*/ 26 w 63"/>
                  <a:gd name="T33" fmla="*/ 0 h 67"/>
                  <a:gd name="T34" fmla="*/ 44 w 63"/>
                  <a:gd name="T35" fmla="*/ 0 h 67"/>
                  <a:gd name="T36" fmla="*/ 44 w 63"/>
                  <a:gd name="T37" fmla="*/ 8 h 67"/>
                  <a:gd name="T38" fmla="*/ 53 w 63"/>
                  <a:gd name="T39" fmla="*/ 8 h 67"/>
                  <a:gd name="T40" fmla="*/ 53 w 63"/>
                  <a:gd name="T41" fmla="*/ 16 h 67"/>
                  <a:gd name="T42" fmla="*/ 44 w 63"/>
                  <a:gd name="T43" fmla="*/ 16 h 67"/>
                  <a:gd name="T44" fmla="*/ 44 w 63"/>
                  <a:gd name="T45" fmla="*/ 16 h 67"/>
                  <a:gd name="T46" fmla="*/ 35 w 63"/>
                  <a:gd name="T47" fmla="*/ 8 h 67"/>
                  <a:gd name="T48" fmla="*/ 26 w 63"/>
                  <a:gd name="T49" fmla="*/ 8 h 67"/>
                  <a:gd name="T50" fmla="*/ 8 w 63"/>
                  <a:gd name="T51" fmla="*/ 8 h 67"/>
                  <a:gd name="T52" fmla="*/ 8 w 63"/>
                  <a:gd name="T53" fmla="*/ 16 h 67"/>
                  <a:gd name="T54" fmla="*/ 8 w 63"/>
                  <a:gd name="T55" fmla="*/ 24 h 67"/>
                  <a:gd name="T56" fmla="*/ 17 w 63"/>
                  <a:gd name="T57" fmla="*/ 24 h 67"/>
                  <a:gd name="T58" fmla="*/ 17 w 63"/>
                  <a:gd name="T59" fmla="*/ 24 h 67"/>
                  <a:gd name="T60" fmla="*/ 35 w 63"/>
                  <a:gd name="T61" fmla="*/ 24 h 67"/>
                  <a:gd name="T62" fmla="*/ 44 w 63"/>
                  <a:gd name="T63" fmla="*/ 32 h 67"/>
                  <a:gd name="T64" fmla="*/ 53 w 63"/>
                  <a:gd name="T65" fmla="*/ 32 h 67"/>
                  <a:gd name="T66" fmla="*/ 62 w 63"/>
                  <a:gd name="T67" fmla="*/ 40 h 67"/>
                  <a:gd name="T68" fmla="*/ 62 w 63"/>
                  <a:gd name="T69" fmla="*/ 57 h 67"/>
                  <a:gd name="T70" fmla="*/ 53 w 63"/>
                  <a:gd name="T71" fmla="*/ 66 h 67"/>
                  <a:gd name="T72" fmla="*/ 35 w 63"/>
                  <a:gd name="T73" fmla="*/ 66 h 67"/>
                  <a:gd name="T74" fmla="*/ 8 w 63"/>
                  <a:gd name="T75" fmla="*/ 66 h 67"/>
                  <a:gd name="T76" fmla="*/ 8 w 63"/>
                  <a:gd name="T77" fmla="*/ 57 h 67"/>
                  <a:gd name="T78" fmla="*/ 0 w 63"/>
                  <a:gd name="T79" fmla="*/ 49 h 67"/>
                  <a:gd name="T80" fmla="*/ 0 w 63"/>
                  <a:gd name="T81" fmla="*/ 49 h 67"/>
                  <a:gd name="T82" fmla="*/ 0 w 63"/>
                  <a:gd name="T83" fmla="*/ 49 h 6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67"/>
                  <a:gd name="T128" fmla="*/ 63 w 63"/>
                  <a:gd name="T129" fmla="*/ 67 h 6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67">
                    <a:moveTo>
                      <a:pt x="0" y="49"/>
                    </a:moveTo>
                    <a:lnTo>
                      <a:pt x="8" y="49"/>
                    </a:lnTo>
                    <a:lnTo>
                      <a:pt x="17" y="57"/>
                    </a:lnTo>
                    <a:lnTo>
                      <a:pt x="35" y="57"/>
                    </a:lnTo>
                    <a:lnTo>
                      <a:pt x="53" y="57"/>
                    </a:lnTo>
                    <a:lnTo>
                      <a:pt x="53" y="49"/>
                    </a:lnTo>
                    <a:lnTo>
                      <a:pt x="53" y="40"/>
                    </a:lnTo>
                    <a:lnTo>
                      <a:pt x="44" y="40"/>
                    </a:lnTo>
                    <a:lnTo>
                      <a:pt x="35" y="40"/>
                    </a:lnTo>
                    <a:lnTo>
                      <a:pt x="26" y="32"/>
                    </a:lnTo>
                    <a:lnTo>
                      <a:pt x="17" y="32"/>
                    </a:lnTo>
                    <a:lnTo>
                      <a:pt x="8" y="32"/>
                    </a:lnTo>
                    <a:lnTo>
                      <a:pt x="0" y="24"/>
                    </a:lnTo>
                    <a:lnTo>
                      <a:pt x="0" y="8"/>
                    </a:lnTo>
                    <a:lnTo>
                      <a:pt x="8" y="8"/>
                    </a:lnTo>
                    <a:lnTo>
                      <a:pt x="8" y="0"/>
                    </a:lnTo>
                    <a:lnTo>
                      <a:pt x="26" y="0"/>
                    </a:lnTo>
                    <a:lnTo>
                      <a:pt x="44" y="0"/>
                    </a:lnTo>
                    <a:lnTo>
                      <a:pt x="44" y="8"/>
                    </a:lnTo>
                    <a:lnTo>
                      <a:pt x="53" y="8"/>
                    </a:lnTo>
                    <a:lnTo>
                      <a:pt x="53" y="16"/>
                    </a:lnTo>
                    <a:lnTo>
                      <a:pt x="44" y="16"/>
                    </a:lnTo>
                    <a:lnTo>
                      <a:pt x="35" y="8"/>
                    </a:lnTo>
                    <a:lnTo>
                      <a:pt x="26" y="8"/>
                    </a:lnTo>
                    <a:lnTo>
                      <a:pt x="8" y="8"/>
                    </a:lnTo>
                    <a:lnTo>
                      <a:pt x="8" y="16"/>
                    </a:lnTo>
                    <a:lnTo>
                      <a:pt x="8" y="24"/>
                    </a:lnTo>
                    <a:lnTo>
                      <a:pt x="17" y="24"/>
                    </a:lnTo>
                    <a:lnTo>
                      <a:pt x="35" y="24"/>
                    </a:lnTo>
                    <a:lnTo>
                      <a:pt x="44" y="32"/>
                    </a:lnTo>
                    <a:lnTo>
                      <a:pt x="53" y="32"/>
                    </a:lnTo>
                    <a:lnTo>
                      <a:pt x="62" y="40"/>
                    </a:lnTo>
                    <a:lnTo>
                      <a:pt x="62" y="57"/>
                    </a:lnTo>
                    <a:lnTo>
                      <a:pt x="53" y="66"/>
                    </a:lnTo>
                    <a:lnTo>
                      <a:pt x="35" y="66"/>
                    </a:lnTo>
                    <a:lnTo>
                      <a:pt x="8" y="66"/>
                    </a:lnTo>
                    <a:lnTo>
                      <a:pt x="8" y="57"/>
                    </a:lnTo>
                    <a:lnTo>
                      <a:pt x="0" y="49"/>
                    </a:lnTo>
                  </a:path>
                </a:pathLst>
              </a:custGeom>
              <a:solidFill>
                <a:srgbClr val="FFFFFF"/>
              </a:solidFill>
              <a:ln w="9525" cap="rnd">
                <a:noFill/>
                <a:round/>
                <a:headEnd/>
                <a:tailEnd/>
              </a:ln>
            </p:spPr>
            <p:txBody>
              <a:bodyPr/>
              <a:lstStyle/>
              <a:p>
                <a:endParaRPr lang="en-US" dirty="0"/>
              </a:p>
            </p:txBody>
          </p:sp>
          <p:sp>
            <p:nvSpPr>
              <p:cNvPr id="93384" name="Freeform 121"/>
              <p:cNvSpPr>
                <a:spLocks/>
              </p:cNvSpPr>
              <p:nvPr/>
            </p:nvSpPr>
            <p:spPr bwMode="auto">
              <a:xfrm>
                <a:off x="3628" y="908"/>
                <a:ext cx="63" cy="67"/>
              </a:xfrm>
              <a:custGeom>
                <a:avLst/>
                <a:gdLst>
                  <a:gd name="T0" fmla="*/ 0 w 63"/>
                  <a:gd name="T1" fmla="*/ 49 h 67"/>
                  <a:gd name="T2" fmla="*/ 8 w 63"/>
                  <a:gd name="T3" fmla="*/ 49 h 67"/>
                  <a:gd name="T4" fmla="*/ 17 w 63"/>
                  <a:gd name="T5" fmla="*/ 57 h 67"/>
                  <a:gd name="T6" fmla="*/ 35 w 63"/>
                  <a:gd name="T7" fmla="*/ 57 h 67"/>
                  <a:gd name="T8" fmla="*/ 53 w 63"/>
                  <a:gd name="T9" fmla="*/ 57 h 67"/>
                  <a:gd name="T10" fmla="*/ 53 w 63"/>
                  <a:gd name="T11" fmla="*/ 49 h 67"/>
                  <a:gd name="T12" fmla="*/ 53 w 63"/>
                  <a:gd name="T13" fmla="*/ 40 h 67"/>
                  <a:gd name="T14" fmla="*/ 44 w 63"/>
                  <a:gd name="T15" fmla="*/ 40 h 67"/>
                  <a:gd name="T16" fmla="*/ 35 w 63"/>
                  <a:gd name="T17" fmla="*/ 40 h 67"/>
                  <a:gd name="T18" fmla="*/ 26 w 63"/>
                  <a:gd name="T19" fmla="*/ 32 h 67"/>
                  <a:gd name="T20" fmla="*/ 17 w 63"/>
                  <a:gd name="T21" fmla="*/ 32 h 67"/>
                  <a:gd name="T22" fmla="*/ 8 w 63"/>
                  <a:gd name="T23" fmla="*/ 32 h 67"/>
                  <a:gd name="T24" fmla="*/ 0 w 63"/>
                  <a:gd name="T25" fmla="*/ 24 h 67"/>
                  <a:gd name="T26" fmla="*/ 0 w 63"/>
                  <a:gd name="T27" fmla="*/ 8 h 67"/>
                  <a:gd name="T28" fmla="*/ 8 w 63"/>
                  <a:gd name="T29" fmla="*/ 8 h 67"/>
                  <a:gd name="T30" fmla="*/ 8 w 63"/>
                  <a:gd name="T31" fmla="*/ 0 h 67"/>
                  <a:gd name="T32" fmla="*/ 26 w 63"/>
                  <a:gd name="T33" fmla="*/ 0 h 67"/>
                  <a:gd name="T34" fmla="*/ 44 w 63"/>
                  <a:gd name="T35" fmla="*/ 0 h 67"/>
                  <a:gd name="T36" fmla="*/ 44 w 63"/>
                  <a:gd name="T37" fmla="*/ 8 h 67"/>
                  <a:gd name="T38" fmla="*/ 53 w 63"/>
                  <a:gd name="T39" fmla="*/ 8 h 67"/>
                  <a:gd name="T40" fmla="*/ 53 w 63"/>
                  <a:gd name="T41" fmla="*/ 16 h 67"/>
                  <a:gd name="T42" fmla="*/ 44 w 63"/>
                  <a:gd name="T43" fmla="*/ 16 h 67"/>
                  <a:gd name="T44" fmla="*/ 44 w 63"/>
                  <a:gd name="T45" fmla="*/ 16 h 67"/>
                  <a:gd name="T46" fmla="*/ 35 w 63"/>
                  <a:gd name="T47" fmla="*/ 8 h 67"/>
                  <a:gd name="T48" fmla="*/ 26 w 63"/>
                  <a:gd name="T49" fmla="*/ 8 h 67"/>
                  <a:gd name="T50" fmla="*/ 8 w 63"/>
                  <a:gd name="T51" fmla="*/ 8 h 67"/>
                  <a:gd name="T52" fmla="*/ 8 w 63"/>
                  <a:gd name="T53" fmla="*/ 16 h 67"/>
                  <a:gd name="T54" fmla="*/ 8 w 63"/>
                  <a:gd name="T55" fmla="*/ 24 h 67"/>
                  <a:gd name="T56" fmla="*/ 17 w 63"/>
                  <a:gd name="T57" fmla="*/ 24 h 67"/>
                  <a:gd name="T58" fmla="*/ 17 w 63"/>
                  <a:gd name="T59" fmla="*/ 24 h 67"/>
                  <a:gd name="T60" fmla="*/ 35 w 63"/>
                  <a:gd name="T61" fmla="*/ 24 h 67"/>
                  <a:gd name="T62" fmla="*/ 44 w 63"/>
                  <a:gd name="T63" fmla="*/ 32 h 67"/>
                  <a:gd name="T64" fmla="*/ 53 w 63"/>
                  <a:gd name="T65" fmla="*/ 32 h 67"/>
                  <a:gd name="T66" fmla="*/ 62 w 63"/>
                  <a:gd name="T67" fmla="*/ 40 h 67"/>
                  <a:gd name="T68" fmla="*/ 62 w 63"/>
                  <a:gd name="T69" fmla="*/ 57 h 67"/>
                  <a:gd name="T70" fmla="*/ 53 w 63"/>
                  <a:gd name="T71" fmla="*/ 66 h 67"/>
                  <a:gd name="T72" fmla="*/ 35 w 63"/>
                  <a:gd name="T73" fmla="*/ 66 h 67"/>
                  <a:gd name="T74" fmla="*/ 8 w 63"/>
                  <a:gd name="T75" fmla="*/ 66 h 67"/>
                  <a:gd name="T76" fmla="*/ 8 w 63"/>
                  <a:gd name="T77" fmla="*/ 57 h 67"/>
                  <a:gd name="T78" fmla="*/ 0 w 63"/>
                  <a:gd name="T79" fmla="*/ 49 h 6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
                  <a:gd name="T121" fmla="*/ 0 h 67"/>
                  <a:gd name="T122" fmla="*/ 63 w 63"/>
                  <a:gd name="T123" fmla="*/ 67 h 6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 h="67">
                    <a:moveTo>
                      <a:pt x="0" y="49"/>
                    </a:moveTo>
                    <a:lnTo>
                      <a:pt x="8" y="49"/>
                    </a:lnTo>
                    <a:lnTo>
                      <a:pt x="17" y="57"/>
                    </a:lnTo>
                    <a:lnTo>
                      <a:pt x="35" y="57"/>
                    </a:lnTo>
                    <a:lnTo>
                      <a:pt x="53" y="57"/>
                    </a:lnTo>
                    <a:lnTo>
                      <a:pt x="53" y="49"/>
                    </a:lnTo>
                    <a:lnTo>
                      <a:pt x="53" y="40"/>
                    </a:lnTo>
                    <a:lnTo>
                      <a:pt x="44" y="40"/>
                    </a:lnTo>
                    <a:lnTo>
                      <a:pt x="35" y="40"/>
                    </a:lnTo>
                    <a:lnTo>
                      <a:pt x="26" y="32"/>
                    </a:lnTo>
                    <a:lnTo>
                      <a:pt x="17" y="32"/>
                    </a:lnTo>
                    <a:lnTo>
                      <a:pt x="8" y="32"/>
                    </a:lnTo>
                    <a:lnTo>
                      <a:pt x="0" y="24"/>
                    </a:lnTo>
                    <a:lnTo>
                      <a:pt x="0" y="8"/>
                    </a:lnTo>
                    <a:lnTo>
                      <a:pt x="8" y="8"/>
                    </a:lnTo>
                    <a:lnTo>
                      <a:pt x="8" y="0"/>
                    </a:lnTo>
                    <a:lnTo>
                      <a:pt x="26" y="0"/>
                    </a:lnTo>
                    <a:lnTo>
                      <a:pt x="44" y="0"/>
                    </a:lnTo>
                    <a:lnTo>
                      <a:pt x="44" y="8"/>
                    </a:lnTo>
                    <a:lnTo>
                      <a:pt x="53" y="8"/>
                    </a:lnTo>
                    <a:lnTo>
                      <a:pt x="53" y="16"/>
                    </a:lnTo>
                    <a:lnTo>
                      <a:pt x="44" y="16"/>
                    </a:lnTo>
                    <a:lnTo>
                      <a:pt x="35" y="8"/>
                    </a:lnTo>
                    <a:lnTo>
                      <a:pt x="26" y="8"/>
                    </a:lnTo>
                    <a:lnTo>
                      <a:pt x="8" y="8"/>
                    </a:lnTo>
                    <a:lnTo>
                      <a:pt x="8" y="16"/>
                    </a:lnTo>
                    <a:lnTo>
                      <a:pt x="8" y="24"/>
                    </a:lnTo>
                    <a:lnTo>
                      <a:pt x="17" y="24"/>
                    </a:lnTo>
                    <a:lnTo>
                      <a:pt x="35" y="24"/>
                    </a:lnTo>
                    <a:lnTo>
                      <a:pt x="44" y="32"/>
                    </a:lnTo>
                    <a:lnTo>
                      <a:pt x="53" y="32"/>
                    </a:lnTo>
                    <a:lnTo>
                      <a:pt x="62" y="40"/>
                    </a:lnTo>
                    <a:lnTo>
                      <a:pt x="62" y="57"/>
                    </a:lnTo>
                    <a:lnTo>
                      <a:pt x="53" y="66"/>
                    </a:lnTo>
                    <a:lnTo>
                      <a:pt x="35" y="66"/>
                    </a:lnTo>
                    <a:lnTo>
                      <a:pt x="8" y="66"/>
                    </a:lnTo>
                    <a:lnTo>
                      <a:pt x="8" y="57"/>
                    </a:lnTo>
                    <a:lnTo>
                      <a:pt x="0" y="49"/>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385" name="Line 122"/>
              <p:cNvSpPr>
                <a:spLocks noChangeShapeType="1"/>
              </p:cNvSpPr>
              <p:nvPr/>
            </p:nvSpPr>
            <p:spPr bwMode="auto">
              <a:xfrm>
                <a:off x="3628" y="957"/>
                <a:ext cx="16" cy="0"/>
              </a:xfrm>
              <a:prstGeom prst="line">
                <a:avLst/>
              </a:prstGeom>
              <a:noFill/>
              <a:ln w="12700">
                <a:solidFill>
                  <a:srgbClr val="000000"/>
                </a:solidFill>
                <a:round/>
                <a:headEnd type="none" w="sm" len="sm"/>
                <a:tailEnd type="none" w="sm" len="sm"/>
              </a:ln>
            </p:spPr>
            <p:txBody>
              <a:bodyPr wrap="none" anchor="ctr"/>
              <a:lstStyle/>
              <a:p>
                <a:endParaRPr lang="en-US" dirty="0"/>
              </a:p>
            </p:txBody>
          </p:sp>
        </p:grpSp>
        <p:grpSp>
          <p:nvGrpSpPr>
            <p:cNvPr id="12" name="Group 123"/>
            <p:cNvGrpSpPr>
              <a:grpSpLocks/>
            </p:cNvGrpSpPr>
            <p:nvPr/>
          </p:nvGrpSpPr>
          <p:grpSpPr bwMode="auto">
            <a:xfrm>
              <a:off x="5391150" y="3351213"/>
              <a:ext cx="452438" cy="563562"/>
              <a:chOff x="3363" y="1621"/>
              <a:chExt cx="285" cy="355"/>
            </a:xfrm>
          </p:grpSpPr>
          <p:sp>
            <p:nvSpPr>
              <p:cNvPr id="93356" name="Freeform 124"/>
              <p:cNvSpPr>
                <a:spLocks/>
              </p:cNvSpPr>
              <p:nvPr/>
            </p:nvSpPr>
            <p:spPr bwMode="auto">
              <a:xfrm>
                <a:off x="3363" y="1621"/>
                <a:ext cx="278" cy="355"/>
              </a:xfrm>
              <a:custGeom>
                <a:avLst/>
                <a:gdLst>
                  <a:gd name="T0" fmla="*/ 0 w 278"/>
                  <a:gd name="T1" fmla="*/ 206 h 355"/>
                  <a:gd name="T2" fmla="*/ 0 w 278"/>
                  <a:gd name="T3" fmla="*/ 137 h 355"/>
                  <a:gd name="T4" fmla="*/ 23 w 278"/>
                  <a:gd name="T5" fmla="*/ 69 h 355"/>
                  <a:gd name="T6" fmla="*/ 38 w 278"/>
                  <a:gd name="T7" fmla="*/ 39 h 355"/>
                  <a:gd name="T8" fmla="*/ 62 w 278"/>
                  <a:gd name="T9" fmla="*/ 19 h 355"/>
                  <a:gd name="T10" fmla="*/ 84 w 278"/>
                  <a:gd name="T11" fmla="*/ 10 h 355"/>
                  <a:gd name="T12" fmla="*/ 115 w 278"/>
                  <a:gd name="T13" fmla="*/ 0 h 355"/>
                  <a:gd name="T14" fmla="*/ 169 w 278"/>
                  <a:gd name="T15" fmla="*/ 0 h 355"/>
                  <a:gd name="T16" fmla="*/ 223 w 278"/>
                  <a:gd name="T17" fmla="*/ 29 h 355"/>
                  <a:gd name="T18" fmla="*/ 245 w 278"/>
                  <a:gd name="T19" fmla="*/ 49 h 355"/>
                  <a:gd name="T20" fmla="*/ 261 w 278"/>
                  <a:gd name="T21" fmla="*/ 78 h 355"/>
                  <a:gd name="T22" fmla="*/ 268 w 278"/>
                  <a:gd name="T23" fmla="*/ 108 h 355"/>
                  <a:gd name="T24" fmla="*/ 277 w 278"/>
                  <a:gd name="T25" fmla="*/ 147 h 355"/>
                  <a:gd name="T26" fmla="*/ 277 w 278"/>
                  <a:gd name="T27" fmla="*/ 216 h 355"/>
                  <a:gd name="T28" fmla="*/ 254 w 278"/>
                  <a:gd name="T29" fmla="*/ 285 h 355"/>
                  <a:gd name="T30" fmla="*/ 215 w 278"/>
                  <a:gd name="T31" fmla="*/ 324 h 355"/>
                  <a:gd name="T32" fmla="*/ 161 w 278"/>
                  <a:gd name="T33" fmla="*/ 354 h 355"/>
                  <a:gd name="T34" fmla="*/ 107 w 278"/>
                  <a:gd name="T35" fmla="*/ 354 h 355"/>
                  <a:gd name="T36" fmla="*/ 62 w 278"/>
                  <a:gd name="T37" fmla="*/ 324 h 355"/>
                  <a:gd name="T38" fmla="*/ 23 w 278"/>
                  <a:gd name="T39" fmla="*/ 275 h 355"/>
                  <a:gd name="T40" fmla="*/ 0 w 278"/>
                  <a:gd name="T41" fmla="*/ 206 h 3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8"/>
                  <a:gd name="T64" fmla="*/ 0 h 355"/>
                  <a:gd name="T65" fmla="*/ 278 w 278"/>
                  <a:gd name="T66" fmla="*/ 355 h 3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8" h="355">
                    <a:moveTo>
                      <a:pt x="0" y="206"/>
                    </a:moveTo>
                    <a:lnTo>
                      <a:pt x="0" y="137"/>
                    </a:lnTo>
                    <a:lnTo>
                      <a:pt x="23" y="69"/>
                    </a:lnTo>
                    <a:lnTo>
                      <a:pt x="38" y="39"/>
                    </a:lnTo>
                    <a:lnTo>
                      <a:pt x="62" y="19"/>
                    </a:lnTo>
                    <a:lnTo>
                      <a:pt x="84" y="10"/>
                    </a:lnTo>
                    <a:lnTo>
                      <a:pt x="115" y="0"/>
                    </a:lnTo>
                    <a:lnTo>
                      <a:pt x="169" y="0"/>
                    </a:lnTo>
                    <a:lnTo>
                      <a:pt x="223" y="29"/>
                    </a:lnTo>
                    <a:lnTo>
                      <a:pt x="245" y="49"/>
                    </a:lnTo>
                    <a:lnTo>
                      <a:pt x="261" y="78"/>
                    </a:lnTo>
                    <a:lnTo>
                      <a:pt x="268" y="108"/>
                    </a:lnTo>
                    <a:lnTo>
                      <a:pt x="277" y="147"/>
                    </a:lnTo>
                    <a:lnTo>
                      <a:pt x="277" y="216"/>
                    </a:lnTo>
                    <a:lnTo>
                      <a:pt x="254" y="285"/>
                    </a:lnTo>
                    <a:lnTo>
                      <a:pt x="215" y="324"/>
                    </a:lnTo>
                    <a:lnTo>
                      <a:pt x="161" y="354"/>
                    </a:lnTo>
                    <a:lnTo>
                      <a:pt x="107" y="354"/>
                    </a:lnTo>
                    <a:lnTo>
                      <a:pt x="62" y="324"/>
                    </a:lnTo>
                    <a:lnTo>
                      <a:pt x="23" y="275"/>
                    </a:lnTo>
                    <a:lnTo>
                      <a:pt x="0" y="206"/>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357" name="Line 125"/>
              <p:cNvSpPr>
                <a:spLocks noChangeShapeType="1"/>
              </p:cNvSpPr>
              <p:nvPr/>
            </p:nvSpPr>
            <p:spPr bwMode="auto">
              <a:xfrm>
                <a:off x="3479" y="1621"/>
                <a:ext cx="47" cy="354"/>
              </a:xfrm>
              <a:prstGeom prst="line">
                <a:avLst/>
              </a:prstGeom>
              <a:noFill/>
              <a:ln w="12700">
                <a:solidFill>
                  <a:srgbClr val="000000"/>
                </a:solidFill>
                <a:round/>
                <a:headEnd type="none" w="sm" len="sm"/>
                <a:tailEnd type="none" w="sm" len="sm"/>
              </a:ln>
            </p:spPr>
            <p:txBody>
              <a:bodyPr wrap="none" anchor="ctr"/>
              <a:lstStyle/>
              <a:p>
                <a:endParaRPr lang="en-US" dirty="0"/>
              </a:p>
            </p:txBody>
          </p:sp>
          <p:sp>
            <p:nvSpPr>
              <p:cNvPr id="93358" name="Line 126"/>
              <p:cNvSpPr>
                <a:spLocks noChangeShapeType="1"/>
              </p:cNvSpPr>
              <p:nvPr/>
            </p:nvSpPr>
            <p:spPr bwMode="auto">
              <a:xfrm flipV="1">
                <a:off x="3363" y="1768"/>
                <a:ext cx="285" cy="69"/>
              </a:xfrm>
              <a:prstGeom prst="line">
                <a:avLst/>
              </a:prstGeom>
              <a:noFill/>
              <a:ln w="12700">
                <a:solidFill>
                  <a:srgbClr val="000000"/>
                </a:solidFill>
                <a:round/>
                <a:headEnd type="none" w="sm" len="sm"/>
                <a:tailEnd type="none" w="sm" len="sm"/>
              </a:ln>
            </p:spPr>
            <p:txBody>
              <a:bodyPr wrap="none" anchor="ctr"/>
              <a:lstStyle/>
              <a:p>
                <a:endParaRPr lang="en-US" dirty="0"/>
              </a:p>
            </p:txBody>
          </p:sp>
          <p:sp>
            <p:nvSpPr>
              <p:cNvPr id="93359" name="Freeform 127"/>
              <p:cNvSpPr>
                <a:spLocks/>
              </p:cNvSpPr>
              <p:nvPr/>
            </p:nvSpPr>
            <p:spPr bwMode="auto">
              <a:xfrm>
                <a:off x="3517" y="1670"/>
                <a:ext cx="48" cy="89"/>
              </a:xfrm>
              <a:custGeom>
                <a:avLst/>
                <a:gdLst>
                  <a:gd name="T0" fmla="*/ 8 w 48"/>
                  <a:gd name="T1" fmla="*/ 88 h 89"/>
                  <a:gd name="T2" fmla="*/ 0 w 48"/>
                  <a:gd name="T3" fmla="*/ 10 h 89"/>
                  <a:gd name="T4" fmla="*/ 23 w 48"/>
                  <a:gd name="T5" fmla="*/ 0 h 89"/>
                  <a:gd name="T6" fmla="*/ 31 w 48"/>
                  <a:gd name="T7" fmla="*/ 0 h 89"/>
                  <a:gd name="T8" fmla="*/ 47 w 48"/>
                  <a:gd name="T9" fmla="*/ 0 h 89"/>
                  <a:gd name="T10" fmla="*/ 47 w 48"/>
                  <a:gd name="T11" fmla="*/ 20 h 89"/>
                  <a:gd name="T12" fmla="*/ 47 w 48"/>
                  <a:gd name="T13" fmla="*/ 39 h 89"/>
                  <a:gd name="T14" fmla="*/ 38 w 48"/>
                  <a:gd name="T15" fmla="*/ 49 h 89"/>
                  <a:gd name="T16" fmla="*/ 31 w 48"/>
                  <a:gd name="T17" fmla="*/ 49 h 89"/>
                  <a:gd name="T18" fmla="*/ 15 w 48"/>
                  <a:gd name="T19" fmla="*/ 49 h 89"/>
                  <a:gd name="T20" fmla="*/ 15 w 48"/>
                  <a:gd name="T21" fmla="*/ 79 h 89"/>
                  <a:gd name="T22" fmla="*/ 8 w 48"/>
                  <a:gd name="T23" fmla="*/ 88 h 89"/>
                  <a:gd name="T24" fmla="*/ 8 w 48"/>
                  <a:gd name="T25" fmla="*/ 39 h 89"/>
                  <a:gd name="T26" fmla="*/ 31 w 48"/>
                  <a:gd name="T27" fmla="*/ 39 h 89"/>
                  <a:gd name="T28" fmla="*/ 38 w 48"/>
                  <a:gd name="T29" fmla="*/ 39 h 89"/>
                  <a:gd name="T30" fmla="*/ 38 w 48"/>
                  <a:gd name="T31" fmla="*/ 20 h 89"/>
                  <a:gd name="T32" fmla="*/ 38 w 48"/>
                  <a:gd name="T33" fmla="*/ 10 h 89"/>
                  <a:gd name="T34" fmla="*/ 31 w 48"/>
                  <a:gd name="T35" fmla="*/ 10 h 89"/>
                  <a:gd name="T36" fmla="*/ 23 w 48"/>
                  <a:gd name="T37" fmla="*/ 10 h 89"/>
                  <a:gd name="T38" fmla="*/ 8 w 48"/>
                  <a:gd name="T39" fmla="*/ 10 h 89"/>
                  <a:gd name="T40" fmla="*/ 8 w 48"/>
                  <a:gd name="T41" fmla="*/ 39 h 89"/>
                  <a:gd name="T42" fmla="*/ 8 w 48"/>
                  <a:gd name="T43" fmla="*/ 88 h 8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
                  <a:gd name="T67" fmla="*/ 0 h 89"/>
                  <a:gd name="T68" fmla="*/ 48 w 48"/>
                  <a:gd name="T69" fmla="*/ 89 h 8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 h="89">
                    <a:moveTo>
                      <a:pt x="8" y="88"/>
                    </a:moveTo>
                    <a:lnTo>
                      <a:pt x="0" y="10"/>
                    </a:lnTo>
                    <a:lnTo>
                      <a:pt x="23" y="0"/>
                    </a:lnTo>
                    <a:lnTo>
                      <a:pt x="31" y="0"/>
                    </a:lnTo>
                    <a:lnTo>
                      <a:pt x="47" y="0"/>
                    </a:lnTo>
                    <a:lnTo>
                      <a:pt x="47" y="20"/>
                    </a:lnTo>
                    <a:lnTo>
                      <a:pt x="47" y="39"/>
                    </a:lnTo>
                    <a:lnTo>
                      <a:pt x="38" y="49"/>
                    </a:lnTo>
                    <a:lnTo>
                      <a:pt x="31" y="49"/>
                    </a:lnTo>
                    <a:lnTo>
                      <a:pt x="15" y="49"/>
                    </a:lnTo>
                    <a:lnTo>
                      <a:pt x="15" y="79"/>
                    </a:lnTo>
                    <a:lnTo>
                      <a:pt x="8" y="88"/>
                    </a:lnTo>
                    <a:lnTo>
                      <a:pt x="8" y="39"/>
                    </a:lnTo>
                    <a:lnTo>
                      <a:pt x="31" y="39"/>
                    </a:lnTo>
                    <a:lnTo>
                      <a:pt x="38" y="39"/>
                    </a:lnTo>
                    <a:lnTo>
                      <a:pt x="38" y="20"/>
                    </a:lnTo>
                    <a:lnTo>
                      <a:pt x="38" y="10"/>
                    </a:lnTo>
                    <a:lnTo>
                      <a:pt x="31" y="10"/>
                    </a:lnTo>
                    <a:lnTo>
                      <a:pt x="23" y="10"/>
                    </a:lnTo>
                    <a:lnTo>
                      <a:pt x="8" y="10"/>
                    </a:lnTo>
                    <a:lnTo>
                      <a:pt x="8" y="39"/>
                    </a:lnTo>
                    <a:lnTo>
                      <a:pt x="8" y="88"/>
                    </a:lnTo>
                  </a:path>
                </a:pathLst>
              </a:custGeom>
              <a:solidFill>
                <a:srgbClr val="FFFFFF"/>
              </a:solidFill>
              <a:ln w="9525" cap="rnd">
                <a:noFill/>
                <a:round/>
                <a:headEnd/>
                <a:tailEnd/>
              </a:ln>
            </p:spPr>
            <p:txBody>
              <a:bodyPr/>
              <a:lstStyle/>
              <a:p>
                <a:endParaRPr lang="en-US" dirty="0"/>
              </a:p>
            </p:txBody>
          </p:sp>
          <p:sp>
            <p:nvSpPr>
              <p:cNvPr id="93360" name="Freeform 128"/>
              <p:cNvSpPr>
                <a:spLocks/>
              </p:cNvSpPr>
              <p:nvPr/>
            </p:nvSpPr>
            <p:spPr bwMode="auto">
              <a:xfrm>
                <a:off x="3517" y="1670"/>
                <a:ext cx="48" cy="89"/>
              </a:xfrm>
              <a:custGeom>
                <a:avLst/>
                <a:gdLst>
                  <a:gd name="T0" fmla="*/ 8 w 48"/>
                  <a:gd name="T1" fmla="*/ 88 h 89"/>
                  <a:gd name="T2" fmla="*/ 0 w 48"/>
                  <a:gd name="T3" fmla="*/ 10 h 89"/>
                  <a:gd name="T4" fmla="*/ 23 w 48"/>
                  <a:gd name="T5" fmla="*/ 0 h 89"/>
                  <a:gd name="T6" fmla="*/ 31 w 48"/>
                  <a:gd name="T7" fmla="*/ 0 h 89"/>
                  <a:gd name="T8" fmla="*/ 47 w 48"/>
                  <a:gd name="T9" fmla="*/ 0 h 89"/>
                  <a:gd name="T10" fmla="*/ 47 w 48"/>
                  <a:gd name="T11" fmla="*/ 20 h 89"/>
                  <a:gd name="T12" fmla="*/ 47 w 48"/>
                  <a:gd name="T13" fmla="*/ 39 h 89"/>
                  <a:gd name="T14" fmla="*/ 38 w 48"/>
                  <a:gd name="T15" fmla="*/ 49 h 89"/>
                  <a:gd name="T16" fmla="*/ 31 w 48"/>
                  <a:gd name="T17" fmla="*/ 49 h 89"/>
                  <a:gd name="T18" fmla="*/ 15 w 48"/>
                  <a:gd name="T19" fmla="*/ 49 h 89"/>
                  <a:gd name="T20" fmla="*/ 15 w 48"/>
                  <a:gd name="T21" fmla="*/ 79 h 89"/>
                  <a:gd name="T22" fmla="*/ 8 w 48"/>
                  <a:gd name="T23" fmla="*/ 88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89"/>
                  <a:gd name="T38" fmla="*/ 48 w 48"/>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89">
                    <a:moveTo>
                      <a:pt x="8" y="88"/>
                    </a:moveTo>
                    <a:lnTo>
                      <a:pt x="0" y="10"/>
                    </a:lnTo>
                    <a:lnTo>
                      <a:pt x="23" y="0"/>
                    </a:lnTo>
                    <a:lnTo>
                      <a:pt x="31" y="0"/>
                    </a:lnTo>
                    <a:lnTo>
                      <a:pt x="47" y="0"/>
                    </a:lnTo>
                    <a:lnTo>
                      <a:pt x="47" y="20"/>
                    </a:lnTo>
                    <a:lnTo>
                      <a:pt x="47" y="39"/>
                    </a:lnTo>
                    <a:lnTo>
                      <a:pt x="38" y="49"/>
                    </a:lnTo>
                    <a:lnTo>
                      <a:pt x="31" y="49"/>
                    </a:lnTo>
                    <a:lnTo>
                      <a:pt x="15" y="49"/>
                    </a:lnTo>
                    <a:lnTo>
                      <a:pt x="15" y="79"/>
                    </a:lnTo>
                    <a:lnTo>
                      <a:pt x="8" y="88"/>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361" name="Freeform 129"/>
              <p:cNvSpPr>
                <a:spLocks/>
              </p:cNvSpPr>
              <p:nvPr/>
            </p:nvSpPr>
            <p:spPr bwMode="auto">
              <a:xfrm>
                <a:off x="3526" y="1680"/>
                <a:ext cx="31" cy="30"/>
              </a:xfrm>
              <a:custGeom>
                <a:avLst/>
                <a:gdLst>
                  <a:gd name="T0" fmla="*/ 0 w 31"/>
                  <a:gd name="T1" fmla="*/ 29 h 30"/>
                  <a:gd name="T2" fmla="*/ 22 w 31"/>
                  <a:gd name="T3" fmla="*/ 29 h 30"/>
                  <a:gd name="T4" fmla="*/ 30 w 31"/>
                  <a:gd name="T5" fmla="*/ 29 h 30"/>
                  <a:gd name="T6" fmla="*/ 30 w 31"/>
                  <a:gd name="T7" fmla="*/ 10 h 30"/>
                  <a:gd name="T8" fmla="*/ 30 w 31"/>
                  <a:gd name="T9" fmla="*/ 0 h 30"/>
                  <a:gd name="T10" fmla="*/ 22 w 31"/>
                  <a:gd name="T11" fmla="*/ 0 h 30"/>
                  <a:gd name="T12" fmla="*/ 15 w 31"/>
                  <a:gd name="T13" fmla="*/ 0 h 30"/>
                  <a:gd name="T14" fmla="*/ 0 w 31"/>
                  <a:gd name="T15" fmla="*/ 0 h 30"/>
                  <a:gd name="T16" fmla="*/ 0 w 31"/>
                  <a:gd name="T17" fmla="*/ 29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0" y="29"/>
                    </a:moveTo>
                    <a:lnTo>
                      <a:pt x="22" y="29"/>
                    </a:lnTo>
                    <a:lnTo>
                      <a:pt x="30" y="29"/>
                    </a:lnTo>
                    <a:lnTo>
                      <a:pt x="30" y="10"/>
                    </a:lnTo>
                    <a:lnTo>
                      <a:pt x="30" y="0"/>
                    </a:lnTo>
                    <a:lnTo>
                      <a:pt x="22" y="0"/>
                    </a:lnTo>
                    <a:lnTo>
                      <a:pt x="15" y="0"/>
                    </a:lnTo>
                    <a:lnTo>
                      <a:pt x="0" y="0"/>
                    </a:lnTo>
                    <a:lnTo>
                      <a:pt x="0" y="29"/>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362" name="Freeform 130"/>
              <p:cNvSpPr>
                <a:spLocks/>
              </p:cNvSpPr>
              <p:nvPr/>
            </p:nvSpPr>
            <p:spPr bwMode="auto">
              <a:xfrm>
                <a:off x="3541" y="1817"/>
                <a:ext cx="54" cy="90"/>
              </a:xfrm>
              <a:custGeom>
                <a:avLst/>
                <a:gdLst>
                  <a:gd name="T0" fmla="*/ 7 w 54"/>
                  <a:gd name="T1" fmla="*/ 89 h 90"/>
                  <a:gd name="T2" fmla="*/ 0 w 54"/>
                  <a:gd name="T3" fmla="*/ 10 h 90"/>
                  <a:gd name="T4" fmla="*/ 14 w 54"/>
                  <a:gd name="T5" fmla="*/ 0 h 90"/>
                  <a:gd name="T6" fmla="*/ 30 w 54"/>
                  <a:gd name="T7" fmla="*/ 0 h 90"/>
                  <a:gd name="T8" fmla="*/ 38 w 54"/>
                  <a:gd name="T9" fmla="*/ 0 h 90"/>
                  <a:gd name="T10" fmla="*/ 38 w 54"/>
                  <a:gd name="T11" fmla="*/ 10 h 90"/>
                  <a:gd name="T12" fmla="*/ 45 w 54"/>
                  <a:gd name="T13" fmla="*/ 10 h 90"/>
                  <a:gd name="T14" fmla="*/ 45 w 54"/>
                  <a:gd name="T15" fmla="*/ 20 h 90"/>
                  <a:gd name="T16" fmla="*/ 53 w 54"/>
                  <a:gd name="T17" fmla="*/ 30 h 90"/>
                  <a:gd name="T18" fmla="*/ 53 w 54"/>
                  <a:gd name="T19" fmla="*/ 40 h 90"/>
                  <a:gd name="T20" fmla="*/ 53 w 54"/>
                  <a:gd name="T21" fmla="*/ 69 h 90"/>
                  <a:gd name="T22" fmla="*/ 45 w 54"/>
                  <a:gd name="T23" fmla="*/ 69 h 90"/>
                  <a:gd name="T24" fmla="*/ 45 w 54"/>
                  <a:gd name="T25" fmla="*/ 79 h 90"/>
                  <a:gd name="T26" fmla="*/ 30 w 54"/>
                  <a:gd name="T27" fmla="*/ 79 h 90"/>
                  <a:gd name="T28" fmla="*/ 7 w 54"/>
                  <a:gd name="T29" fmla="*/ 89 h 90"/>
                  <a:gd name="T30" fmla="*/ 14 w 54"/>
                  <a:gd name="T31" fmla="*/ 79 h 90"/>
                  <a:gd name="T32" fmla="*/ 30 w 54"/>
                  <a:gd name="T33" fmla="*/ 79 h 90"/>
                  <a:gd name="T34" fmla="*/ 30 w 54"/>
                  <a:gd name="T35" fmla="*/ 69 h 90"/>
                  <a:gd name="T36" fmla="*/ 38 w 54"/>
                  <a:gd name="T37" fmla="*/ 69 h 90"/>
                  <a:gd name="T38" fmla="*/ 45 w 54"/>
                  <a:gd name="T39" fmla="*/ 59 h 90"/>
                  <a:gd name="T40" fmla="*/ 45 w 54"/>
                  <a:gd name="T41" fmla="*/ 40 h 90"/>
                  <a:gd name="T42" fmla="*/ 45 w 54"/>
                  <a:gd name="T43" fmla="*/ 30 h 90"/>
                  <a:gd name="T44" fmla="*/ 30 w 54"/>
                  <a:gd name="T45" fmla="*/ 10 h 90"/>
                  <a:gd name="T46" fmla="*/ 14 w 54"/>
                  <a:gd name="T47" fmla="*/ 10 h 90"/>
                  <a:gd name="T48" fmla="*/ 7 w 54"/>
                  <a:gd name="T49" fmla="*/ 20 h 90"/>
                  <a:gd name="T50" fmla="*/ 14 w 54"/>
                  <a:gd name="T51" fmla="*/ 79 h 90"/>
                  <a:gd name="T52" fmla="*/ 7 w 54"/>
                  <a:gd name="T53" fmla="*/ 89 h 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4"/>
                  <a:gd name="T82" fmla="*/ 0 h 90"/>
                  <a:gd name="T83" fmla="*/ 54 w 54"/>
                  <a:gd name="T84" fmla="*/ 90 h 9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4" h="90">
                    <a:moveTo>
                      <a:pt x="7" y="89"/>
                    </a:moveTo>
                    <a:lnTo>
                      <a:pt x="0" y="10"/>
                    </a:lnTo>
                    <a:lnTo>
                      <a:pt x="14" y="0"/>
                    </a:lnTo>
                    <a:lnTo>
                      <a:pt x="30" y="0"/>
                    </a:lnTo>
                    <a:lnTo>
                      <a:pt x="38" y="0"/>
                    </a:lnTo>
                    <a:lnTo>
                      <a:pt x="38" y="10"/>
                    </a:lnTo>
                    <a:lnTo>
                      <a:pt x="45" y="10"/>
                    </a:lnTo>
                    <a:lnTo>
                      <a:pt x="45" y="20"/>
                    </a:lnTo>
                    <a:lnTo>
                      <a:pt x="53" y="30"/>
                    </a:lnTo>
                    <a:lnTo>
                      <a:pt x="53" y="40"/>
                    </a:lnTo>
                    <a:lnTo>
                      <a:pt x="53" y="69"/>
                    </a:lnTo>
                    <a:lnTo>
                      <a:pt x="45" y="69"/>
                    </a:lnTo>
                    <a:lnTo>
                      <a:pt x="45" y="79"/>
                    </a:lnTo>
                    <a:lnTo>
                      <a:pt x="30" y="79"/>
                    </a:lnTo>
                    <a:lnTo>
                      <a:pt x="7" y="89"/>
                    </a:lnTo>
                    <a:lnTo>
                      <a:pt x="14" y="79"/>
                    </a:lnTo>
                    <a:lnTo>
                      <a:pt x="30" y="79"/>
                    </a:lnTo>
                    <a:lnTo>
                      <a:pt x="30" y="69"/>
                    </a:lnTo>
                    <a:lnTo>
                      <a:pt x="38" y="69"/>
                    </a:lnTo>
                    <a:lnTo>
                      <a:pt x="45" y="59"/>
                    </a:lnTo>
                    <a:lnTo>
                      <a:pt x="45" y="40"/>
                    </a:lnTo>
                    <a:lnTo>
                      <a:pt x="45" y="30"/>
                    </a:lnTo>
                    <a:lnTo>
                      <a:pt x="30" y="10"/>
                    </a:lnTo>
                    <a:lnTo>
                      <a:pt x="14" y="10"/>
                    </a:lnTo>
                    <a:lnTo>
                      <a:pt x="7" y="20"/>
                    </a:lnTo>
                    <a:lnTo>
                      <a:pt x="14" y="79"/>
                    </a:lnTo>
                    <a:lnTo>
                      <a:pt x="7" y="89"/>
                    </a:lnTo>
                  </a:path>
                </a:pathLst>
              </a:custGeom>
              <a:solidFill>
                <a:srgbClr val="FFFFFF"/>
              </a:solidFill>
              <a:ln w="9525" cap="rnd">
                <a:noFill/>
                <a:round/>
                <a:headEnd/>
                <a:tailEnd/>
              </a:ln>
            </p:spPr>
            <p:txBody>
              <a:bodyPr/>
              <a:lstStyle/>
              <a:p>
                <a:endParaRPr lang="en-US" dirty="0"/>
              </a:p>
            </p:txBody>
          </p:sp>
          <p:sp>
            <p:nvSpPr>
              <p:cNvPr id="93363" name="Freeform 131"/>
              <p:cNvSpPr>
                <a:spLocks/>
              </p:cNvSpPr>
              <p:nvPr/>
            </p:nvSpPr>
            <p:spPr bwMode="auto">
              <a:xfrm>
                <a:off x="3541" y="1817"/>
                <a:ext cx="54" cy="90"/>
              </a:xfrm>
              <a:custGeom>
                <a:avLst/>
                <a:gdLst>
                  <a:gd name="T0" fmla="*/ 7 w 54"/>
                  <a:gd name="T1" fmla="*/ 89 h 90"/>
                  <a:gd name="T2" fmla="*/ 0 w 54"/>
                  <a:gd name="T3" fmla="*/ 10 h 90"/>
                  <a:gd name="T4" fmla="*/ 14 w 54"/>
                  <a:gd name="T5" fmla="*/ 0 h 90"/>
                  <a:gd name="T6" fmla="*/ 30 w 54"/>
                  <a:gd name="T7" fmla="*/ 0 h 90"/>
                  <a:gd name="T8" fmla="*/ 38 w 54"/>
                  <a:gd name="T9" fmla="*/ 0 h 90"/>
                  <a:gd name="T10" fmla="*/ 38 w 54"/>
                  <a:gd name="T11" fmla="*/ 10 h 90"/>
                  <a:gd name="T12" fmla="*/ 45 w 54"/>
                  <a:gd name="T13" fmla="*/ 10 h 90"/>
                  <a:gd name="T14" fmla="*/ 45 w 54"/>
                  <a:gd name="T15" fmla="*/ 20 h 90"/>
                  <a:gd name="T16" fmla="*/ 53 w 54"/>
                  <a:gd name="T17" fmla="*/ 30 h 90"/>
                  <a:gd name="T18" fmla="*/ 53 w 54"/>
                  <a:gd name="T19" fmla="*/ 40 h 90"/>
                  <a:gd name="T20" fmla="*/ 53 w 54"/>
                  <a:gd name="T21" fmla="*/ 69 h 90"/>
                  <a:gd name="T22" fmla="*/ 45 w 54"/>
                  <a:gd name="T23" fmla="*/ 69 h 90"/>
                  <a:gd name="T24" fmla="*/ 45 w 54"/>
                  <a:gd name="T25" fmla="*/ 79 h 90"/>
                  <a:gd name="T26" fmla="*/ 30 w 54"/>
                  <a:gd name="T27" fmla="*/ 79 h 90"/>
                  <a:gd name="T28" fmla="*/ 7 w 54"/>
                  <a:gd name="T29" fmla="*/ 89 h 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
                  <a:gd name="T46" fmla="*/ 0 h 90"/>
                  <a:gd name="T47" fmla="*/ 54 w 54"/>
                  <a:gd name="T48" fmla="*/ 90 h 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 h="90">
                    <a:moveTo>
                      <a:pt x="7" y="89"/>
                    </a:moveTo>
                    <a:lnTo>
                      <a:pt x="0" y="10"/>
                    </a:lnTo>
                    <a:lnTo>
                      <a:pt x="14" y="0"/>
                    </a:lnTo>
                    <a:lnTo>
                      <a:pt x="30" y="0"/>
                    </a:lnTo>
                    <a:lnTo>
                      <a:pt x="38" y="0"/>
                    </a:lnTo>
                    <a:lnTo>
                      <a:pt x="38" y="10"/>
                    </a:lnTo>
                    <a:lnTo>
                      <a:pt x="45" y="10"/>
                    </a:lnTo>
                    <a:lnTo>
                      <a:pt x="45" y="20"/>
                    </a:lnTo>
                    <a:lnTo>
                      <a:pt x="53" y="30"/>
                    </a:lnTo>
                    <a:lnTo>
                      <a:pt x="53" y="40"/>
                    </a:lnTo>
                    <a:lnTo>
                      <a:pt x="53" y="69"/>
                    </a:lnTo>
                    <a:lnTo>
                      <a:pt x="45" y="69"/>
                    </a:lnTo>
                    <a:lnTo>
                      <a:pt x="45" y="79"/>
                    </a:lnTo>
                    <a:lnTo>
                      <a:pt x="30" y="79"/>
                    </a:lnTo>
                    <a:lnTo>
                      <a:pt x="7" y="89"/>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364" name="Freeform 132"/>
              <p:cNvSpPr>
                <a:spLocks/>
              </p:cNvSpPr>
              <p:nvPr/>
            </p:nvSpPr>
            <p:spPr bwMode="auto">
              <a:xfrm>
                <a:off x="3548" y="1827"/>
                <a:ext cx="39" cy="70"/>
              </a:xfrm>
              <a:custGeom>
                <a:avLst/>
                <a:gdLst>
                  <a:gd name="T0" fmla="*/ 7 w 39"/>
                  <a:gd name="T1" fmla="*/ 69 h 70"/>
                  <a:gd name="T2" fmla="*/ 22 w 39"/>
                  <a:gd name="T3" fmla="*/ 69 h 70"/>
                  <a:gd name="T4" fmla="*/ 22 w 39"/>
                  <a:gd name="T5" fmla="*/ 59 h 70"/>
                  <a:gd name="T6" fmla="*/ 30 w 39"/>
                  <a:gd name="T7" fmla="*/ 59 h 70"/>
                  <a:gd name="T8" fmla="*/ 38 w 39"/>
                  <a:gd name="T9" fmla="*/ 49 h 70"/>
                  <a:gd name="T10" fmla="*/ 38 w 39"/>
                  <a:gd name="T11" fmla="*/ 30 h 70"/>
                  <a:gd name="T12" fmla="*/ 38 w 39"/>
                  <a:gd name="T13" fmla="*/ 20 h 70"/>
                  <a:gd name="T14" fmla="*/ 22 w 39"/>
                  <a:gd name="T15" fmla="*/ 0 h 70"/>
                  <a:gd name="T16" fmla="*/ 7 w 39"/>
                  <a:gd name="T17" fmla="*/ 0 h 70"/>
                  <a:gd name="T18" fmla="*/ 0 w 39"/>
                  <a:gd name="T19" fmla="*/ 10 h 70"/>
                  <a:gd name="T20" fmla="*/ 7 w 39"/>
                  <a:gd name="T21" fmla="*/ 69 h 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70"/>
                  <a:gd name="T35" fmla="*/ 39 w 39"/>
                  <a:gd name="T36" fmla="*/ 70 h 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70">
                    <a:moveTo>
                      <a:pt x="7" y="69"/>
                    </a:moveTo>
                    <a:lnTo>
                      <a:pt x="22" y="69"/>
                    </a:lnTo>
                    <a:lnTo>
                      <a:pt x="22" y="59"/>
                    </a:lnTo>
                    <a:lnTo>
                      <a:pt x="30" y="59"/>
                    </a:lnTo>
                    <a:lnTo>
                      <a:pt x="38" y="49"/>
                    </a:lnTo>
                    <a:lnTo>
                      <a:pt x="38" y="30"/>
                    </a:lnTo>
                    <a:lnTo>
                      <a:pt x="38" y="20"/>
                    </a:lnTo>
                    <a:lnTo>
                      <a:pt x="22" y="0"/>
                    </a:lnTo>
                    <a:lnTo>
                      <a:pt x="7" y="0"/>
                    </a:lnTo>
                    <a:lnTo>
                      <a:pt x="0" y="10"/>
                    </a:lnTo>
                    <a:lnTo>
                      <a:pt x="7" y="69"/>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365" name="Freeform 133"/>
              <p:cNvSpPr>
                <a:spLocks/>
              </p:cNvSpPr>
              <p:nvPr/>
            </p:nvSpPr>
            <p:spPr bwMode="auto">
              <a:xfrm>
                <a:off x="3410" y="1699"/>
                <a:ext cx="55" cy="80"/>
              </a:xfrm>
              <a:custGeom>
                <a:avLst/>
                <a:gdLst>
                  <a:gd name="T0" fmla="*/ 0 w 55"/>
                  <a:gd name="T1" fmla="*/ 79 h 80"/>
                  <a:gd name="T2" fmla="*/ 7 w 55"/>
                  <a:gd name="T3" fmla="*/ 0 h 80"/>
                  <a:gd name="T4" fmla="*/ 22 w 55"/>
                  <a:gd name="T5" fmla="*/ 0 h 80"/>
                  <a:gd name="T6" fmla="*/ 54 w 55"/>
                  <a:gd name="T7" fmla="*/ 69 h 80"/>
                  <a:gd name="T8" fmla="*/ 45 w 55"/>
                  <a:gd name="T9" fmla="*/ 69 h 80"/>
                  <a:gd name="T10" fmla="*/ 38 w 55"/>
                  <a:gd name="T11" fmla="*/ 50 h 80"/>
                  <a:gd name="T12" fmla="*/ 7 w 55"/>
                  <a:gd name="T13" fmla="*/ 59 h 80"/>
                  <a:gd name="T14" fmla="*/ 7 w 55"/>
                  <a:gd name="T15" fmla="*/ 79 h 80"/>
                  <a:gd name="T16" fmla="*/ 0 w 55"/>
                  <a:gd name="T17" fmla="*/ 79 h 80"/>
                  <a:gd name="T18" fmla="*/ 15 w 55"/>
                  <a:gd name="T19" fmla="*/ 50 h 80"/>
                  <a:gd name="T20" fmla="*/ 30 w 55"/>
                  <a:gd name="T21" fmla="*/ 40 h 80"/>
                  <a:gd name="T22" fmla="*/ 22 w 55"/>
                  <a:gd name="T23" fmla="*/ 20 h 80"/>
                  <a:gd name="T24" fmla="*/ 22 w 55"/>
                  <a:gd name="T25" fmla="*/ 10 h 80"/>
                  <a:gd name="T26" fmla="*/ 15 w 55"/>
                  <a:gd name="T27" fmla="*/ 0 h 80"/>
                  <a:gd name="T28" fmla="*/ 15 w 55"/>
                  <a:gd name="T29" fmla="*/ 20 h 80"/>
                  <a:gd name="T30" fmla="*/ 15 w 55"/>
                  <a:gd name="T31" fmla="*/ 50 h 80"/>
                  <a:gd name="T32" fmla="*/ 0 w 55"/>
                  <a:gd name="T33" fmla="*/ 79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80"/>
                  <a:gd name="T53" fmla="*/ 55 w 55"/>
                  <a:gd name="T54" fmla="*/ 80 h 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80">
                    <a:moveTo>
                      <a:pt x="0" y="79"/>
                    </a:moveTo>
                    <a:lnTo>
                      <a:pt x="7" y="0"/>
                    </a:lnTo>
                    <a:lnTo>
                      <a:pt x="22" y="0"/>
                    </a:lnTo>
                    <a:lnTo>
                      <a:pt x="54" y="69"/>
                    </a:lnTo>
                    <a:lnTo>
                      <a:pt x="45" y="69"/>
                    </a:lnTo>
                    <a:lnTo>
                      <a:pt x="38" y="50"/>
                    </a:lnTo>
                    <a:lnTo>
                      <a:pt x="7" y="59"/>
                    </a:lnTo>
                    <a:lnTo>
                      <a:pt x="7" y="79"/>
                    </a:lnTo>
                    <a:lnTo>
                      <a:pt x="0" y="79"/>
                    </a:lnTo>
                    <a:lnTo>
                      <a:pt x="15" y="50"/>
                    </a:lnTo>
                    <a:lnTo>
                      <a:pt x="30" y="40"/>
                    </a:lnTo>
                    <a:lnTo>
                      <a:pt x="22" y="20"/>
                    </a:lnTo>
                    <a:lnTo>
                      <a:pt x="22" y="10"/>
                    </a:lnTo>
                    <a:lnTo>
                      <a:pt x="15" y="0"/>
                    </a:lnTo>
                    <a:lnTo>
                      <a:pt x="15" y="20"/>
                    </a:lnTo>
                    <a:lnTo>
                      <a:pt x="15" y="50"/>
                    </a:lnTo>
                    <a:lnTo>
                      <a:pt x="0" y="79"/>
                    </a:lnTo>
                  </a:path>
                </a:pathLst>
              </a:custGeom>
              <a:solidFill>
                <a:srgbClr val="FFFFFF"/>
              </a:solidFill>
              <a:ln w="9525" cap="rnd">
                <a:noFill/>
                <a:round/>
                <a:headEnd/>
                <a:tailEnd/>
              </a:ln>
            </p:spPr>
            <p:txBody>
              <a:bodyPr/>
              <a:lstStyle/>
              <a:p>
                <a:endParaRPr lang="en-US" dirty="0"/>
              </a:p>
            </p:txBody>
          </p:sp>
          <p:sp>
            <p:nvSpPr>
              <p:cNvPr id="93366" name="Freeform 134"/>
              <p:cNvSpPr>
                <a:spLocks/>
              </p:cNvSpPr>
              <p:nvPr/>
            </p:nvSpPr>
            <p:spPr bwMode="auto">
              <a:xfrm>
                <a:off x="3410" y="1699"/>
                <a:ext cx="55" cy="80"/>
              </a:xfrm>
              <a:custGeom>
                <a:avLst/>
                <a:gdLst>
                  <a:gd name="T0" fmla="*/ 0 w 55"/>
                  <a:gd name="T1" fmla="*/ 79 h 80"/>
                  <a:gd name="T2" fmla="*/ 7 w 55"/>
                  <a:gd name="T3" fmla="*/ 0 h 80"/>
                  <a:gd name="T4" fmla="*/ 22 w 55"/>
                  <a:gd name="T5" fmla="*/ 0 h 80"/>
                  <a:gd name="T6" fmla="*/ 54 w 55"/>
                  <a:gd name="T7" fmla="*/ 69 h 80"/>
                  <a:gd name="T8" fmla="*/ 45 w 55"/>
                  <a:gd name="T9" fmla="*/ 69 h 80"/>
                  <a:gd name="T10" fmla="*/ 38 w 55"/>
                  <a:gd name="T11" fmla="*/ 50 h 80"/>
                  <a:gd name="T12" fmla="*/ 7 w 55"/>
                  <a:gd name="T13" fmla="*/ 59 h 80"/>
                  <a:gd name="T14" fmla="*/ 7 w 55"/>
                  <a:gd name="T15" fmla="*/ 79 h 80"/>
                  <a:gd name="T16" fmla="*/ 0 w 55"/>
                  <a:gd name="T17" fmla="*/ 79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
                  <a:gd name="T28" fmla="*/ 0 h 80"/>
                  <a:gd name="T29" fmla="*/ 55 w 55"/>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 h="80">
                    <a:moveTo>
                      <a:pt x="0" y="79"/>
                    </a:moveTo>
                    <a:lnTo>
                      <a:pt x="7" y="0"/>
                    </a:lnTo>
                    <a:lnTo>
                      <a:pt x="22" y="0"/>
                    </a:lnTo>
                    <a:lnTo>
                      <a:pt x="54" y="69"/>
                    </a:lnTo>
                    <a:lnTo>
                      <a:pt x="45" y="69"/>
                    </a:lnTo>
                    <a:lnTo>
                      <a:pt x="38" y="50"/>
                    </a:lnTo>
                    <a:lnTo>
                      <a:pt x="7" y="59"/>
                    </a:lnTo>
                    <a:lnTo>
                      <a:pt x="7" y="79"/>
                    </a:lnTo>
                    <a:lnTo>
                      <a:pt x="0" y="79"/>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367" name="Freeform 135"/>
              <p:cNvSpPr>
                <a:spLocks/>
              </p:cNvSpPr>
              <p:nvPr/>
            </p:nvSpPr>
            <p:spPr bwMode="auto">
              <a:xfrm>
                <a:off x="3425" y="1699"/>
                <a:ext cx="25" cy="51"/>
              </a:xfrm>
              <a:custGeom>
                <a:avLst/>
                <a:gdLst>
                  <a:gd name="T0" fmla="*/ 0 w 25"/>
                  <a:gd name="T1" fmla="*/ 50 h 51"/>
                  <a:gd name="T2" fmla="*/ 24 w 25"/>
                  <a:gd name="T3" fmla="*/ 40 h 51"/>
                  <a:gd name="T4" fmla="*/ 12 w 25"/>
                  <a:gd name="T5" fmla="*/ 20 h 51"/>
                  <a:gd name="T6" fmla="*/ 12 w 25"/>
                  <a:gd name="T7" fmla="*/ 10 h 51"/>
                  <a:gd name="T8" fmla="*/ 0 w 25"/>
                  <a:gd name="T9" fmla="*/ 0 h 51"/>
                  <a:gd name="T10" fmla="*/ 0 w 25"/>
                  <a:gd name="T11" fmla="*/ 20 h 51"/>
                  <a:gd name="T12" fmla="*/ 0 w 25"/>
                  <a:gd name="T13" fmla="*/ 50 h 51"/>
                  <a:gd name="T14" fmla="*/ 0 60000 65536"/>
                  <a:gd name="T15" fmla="*/ 0 60000 65536"/>
                  <a:gd name="T16" fmla="*/ 0 60000 65536"/>
                  <a:gd name="T17" fmla="*/ 0 60000 65536"/>
                  <a:gd name="T18" fmla="*/ 0 60000 65536"/>
                  <a:gd name="T19" fmla="*/ 0 60000 65536"/>
                  <a:gd name="T20" fmla="*/ 0 60000 65536"/>
                  <a:gd name="T21" fmla="*/ 0 w 25"/>
                  <a:gd name="T22" fmla="*/ 0 h 51"/>
                  <a:gd name="T23" fmla="*/ 25 w 25"/>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51">
                    <a:moveTo>
                      <a:pt x="0" y="50"/>
                    </a:moveTo>
                    <a:lnTo>
                      <a:pt x="24" y="40"/>
                    </a:lnTo>
                    <a:lnTo>
                      <a:pt x="12" y="20"/>
                    </a:lnTo>
                    <a:lnTo>
                      <a:pt x="12" y="10"/>
                    </a:lnTo>
                    <a:lnTo>
                      <a:pt x="0" y="0"/>
                    </a:lnTo>
                    <a:lnTo>
                      <a:pt x="0" y="20"/>
                    </a:lnTo>
                    <a:lnTo>
                      <a:pt x="0" y="50"/>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368" name="Freeform 136"/>
              <p:cNvSpPr>
                <a:spLocks/>
              </p:cNvSpPr>
              <p:nvPr/>
            </p:nvSpPr>
            <p:spPr bwMode="auto">
              <a:xfrm>
                <a:off x="3425" y="1847"/>
                <a:ext cx="55" cy="80"/>
              </a:xfrm>
              <a:custGeom>
                <a:avLst/>
                <a:gdLst>
                  <a:gd name="T0" fmla="*/ 0 w 55"/>
                  <a:gd name="T1" fmla="*/ 59 h 80"/>
                  <a:gd name="T2" fmla="*/ 7 w 55"/>
                  <a:gd name="T3" fmla="*/ 59 h 80"/>
                  <a:gd name="T4" fmla="*/ 14 w 55"/>
                  <a:gd name="T5" fmla="*/ 69 h 80"/>
                  <a:gd name="T6" fmla="*/ 30 w 55"/>
                  <a:gd name="T7" fmla="*/ 69 h 80"/>
                  <a:gd name="T8" fmla="*/ 46 w 55"/>
                  <a:gd name="T9" fmla="*/ 69 h 80"/>
                  <a:gd name="T10" fmla="*/ 46 w 55"/>
                  <a:gd name="T11" fmla="*/ 59 h 80"/>
                  <a:gd name="T12" fmla="*/ 46 w 55"/>
                  <a:gd name="T13" fmla="*/ 49 h 80"/>
                  <a:gd name="T14" fmla="*/ 39 w 55"/>
                  <a:gd name="T15" fmla="*/ 49 h 80"/>
                  <a:gd name="T16" fmla="*/ 30 w 55"/>
                  <a:gd name="T17" fmla="*/ 49 h 80"/>
                  <a:gd name="T18" fmla="*/ 23 w 55"/>
                  <a:gd name="T19" fmla="*/ 39 h 80"/>
                  <a:gd name="T20" fmla="*/ 14 w 55"/>
                  <a:gd name="T21" fmla="*/ 39 h 80"/>
                  <a:gd name="T22" fmla="*/ 7 w 55"/>
                  <a:gd name="T23" fmla="*/ 39 h 80"/>
                  <a:gd name="T24" fmla="*/ 0 w 55"/>
                  <a:gd name="T25" fmla="*/ 29 h 80"/>
                  <a:gd name="T26" fmla="*/ 0 w 55"/>
                  <a:gd name="T27" fmla="*/ 10 h 80"/>
                  <a:gd name="T28" fmla="*/ 7 w 55"/>
                  <a:gd name="T29" fmla="*/ 10 h 80"/>
                  <a:gd name="T30" fmla="*/ 7 w 55"/>
                  <a:gd name="T31" fmla="*/ 0 h 80"/>
                  <a:gd name="T32" fmla="*/ 23 w 55"/>
                  <a:gd name="T33" fmla="*/ 0 h 80"/>
                  <a:gd name="T34" fmla="*/ 39 w 55"/>
                  <a:gd name="T35" fmla="*/ 0 h 80"/>
                  <a:gd name="T36" fmla="*/ 39 w 55"/>
                  <a:gd name="T37" fmla="*/ 10 h 80"/>
                  <a:gd name="T38" fmla="*/ 46 w 55"/>
                  <a:gd name="T39" fmla="*/ 10 h 80"/>
                  <a:gd name="T40" fmla="*/ 46 w 55"/>
                  <a:gd name="T41" fmla="*/ 20 h 80"/>
                  <a:gd name="T42" fmla="*/ 39 w 55"/>
                  <a:gd name="T43" fmla="*/ 20 h 80"/>
                  <a:gd name="T44" fmla="*/ 39 w 55"/>
                  <a:gd name="T45" fmla="*/ 20 h 80"/>
                  <a:gd name="T46" fmla="*/ 30 w 55"/>
                  <a:gd name="T47" fmla="*/ 10 h 80"/>
                  <a:gd name="T48" fmla="*/ 23 w 55"/>
                  <a:gd name="T49" fmla="*/ 10 h 80"/>
                  <a:gd name="T50" fmla="*/ 7 w 55"/>
                  <a:gd name="T51" fmla="*/ 10 h 80"/>
                  <a:gd name="T52" fmla="*/ 7 w 55"/>
                  <a:gd name="T53" fmla="*/ 20 h 80"/>
                  <a:gd name="T54" fmla="*/ 7 w 55"/>
                  <a:gd name="T55" fmla="*/ 29 h 80"/>
                  <a:gd name="T56" fmla="*/ 14 w 55"/>
                  <a:gd name="T57" fmla="*/ 29 h 80"/>
                  <a:gd name="T58" fmla="*/ 14 w 55"/>
                  <a:gd name="T59" fmla="*/ 29 h 80"/>
                  <a:gd name="T60" fmla="*/ 30 w 55"/>
                  <a:gd name="T61" fmla="*/ 29 h 80"/>
                  <a:gd name="T62" fmla="*/ 39 w 55"/>
                  <a:gd name="T63" fmla="*/ 39 h 80"/>
                  <a:gd name="T64" fmla="*/ 46 w 55"/>
                  <a:gd name="T65" fmla="*/ 39 h 80"/>
                  <a:gd name="T66" fmla="*/ 54 w 55"/>
                  <a:gd name="T67" fmla="*/ 49 h 80"/>
                  <a:gd name="T68" fmla="*/ 54 w 55"/>
                  <a:gd name="T69" fmla="*/ 69 h 80"/>
                  <a:gd name="T70" fmla="*/ 46 w 55"/>
                  <a:gd name="T71" fmla="*/ 79 h 80"/>
                  <a:gd name="T72" fmla="*/ 30 w 55"/>
                  <a:gd name="T73" fmla="*/ 79 h 80"/>
                  <a:gd name="T74" fmla="*/ 7 w 55"/>
                  <a:gd name="T75" fmla="*/ 79 h 80"/>
                  <a:gd name="T76" fmla="*/ 7 w 55"/>
                  <a:gd name="T77" fmla="*/ 69 h 80"/>
                  <a:gd name="T78" fmla="*/ 0 w 55"/>
                  <a:gd name="T79" fmla="*/ 59 h 80"/>
                  <a:gd name="T80" fmla="*/ 0 w 55"/>
                  <a:gd name="T81" fmla="*/ 59 h 80"/>
                  <a:gd name="T82" fmla="*/ 0 w 55"/>
                  <a:gd name="T83" fmla="*/ 59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5"/>
                  <a:gd name="T127" fmla="*/ 0 h 80"/>
                  <a:gd name="T128" fmla="*/ 55 w 55"/>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5" h="80">
                    <a:moveTo>
                      <a:pt x="0" y="59"/>
                    </a:moveTo>
                    <a:lnTo>
                      <a:pt x="7" y="59"/>
                    </a:lnTo>
                    <a:lnTo>
                      <a:pt x="14" y="69"/>
                    </a:lnTo>
                    <a:lnTo>
                      <a:pt x="30" y="69"/>
                    </a:lnTo>
                    <a:lnTo>
                      <a:pt x="46" y="69"/>
                    </a:lnTo>
                    <a:lnTo>
                      <a:pt x="46" y="59"/>
                    </a:lnTo>
                    <a:lnTo>
                      <a:pt x="46" y="49"/>
                    </a:lnTo>
                    <a:lnTo>
                      <a:pt x="39" y="49"/>
                    </a:lnTo>
                    <a:lnTo>
                      <a:pt x="30" y="49"/>
                    </a:lnTo>
                    <a:lnTo>
                      <a:pt x="23" y="39"/>
                    </a:lnTo>
                    <a:lnTo>
                      <a:pt x="14" y="39"/>
                    </a:lnTo>
                    <a:lnTo>
                      <a:pt x="7" y="39"/>
                    </a:lnTo>
                    <a:lnTo>
                      <a:pt x="0" y="29"/>
                    </a:lnTo>
                    <a:lnTo>
                      <a:pt x="0" y="10"/>
                    </a:lnTo>
                    <a:lnTo>
                      <a:pt x="7" y="10"/>
                    </a:lnTo>
                    <a:lnTo>
                      <a:pt x="7" y="0"/>
                    </a:lnTo>
                    <a:lnTo>
                      <a:pt x="23" y="0"/>
                    </a:lnTo>
                    <a:lnTo>
                      <a:pt x="39" y="0"/>
                    </a:lnTo>
                    <a:lnTo>
                      <a:pt x="39" y="10"/>
                    </a:lnTo>
                    <a:lnTo>
                      <a:pt x="46" y="10"/>
                    </a:lnTo>
                    <a:lnTo>
                      <a:pt x="46" y="20"/>
                    </a:lnTo>
                    <a:lnTo>
                      <a:pt x="39" y="20"/>
                    </a:lnTo>
                    <a:lnTo>
                      <a:pt x="30" y="10"/>
                    </a:lnTo>
                    <a:lnTo>
                      <a:pt x="23" y="10"/>
                    </a:lnTo>
                    <a:lnTo>
                      <a:pt x="7" y="10"/>
                    </a:lnTo>
                    <a:lnTo>
                      <a:pt x="7" y="20"/>
                    </a:lnTo>
                    <a:lnTo>
                      <a:pt x="7" y="29"/>
                    </a:lnTo>
                    <a:lnTo>
                      <a:pt x="14" y="29"/>
                    </a:lnTo>
                    <a:lnTo>
                      <a:pt x="30" y="29"/>
                    </a:lnTo>
                    <a:lnTo>
                      <a:pt x="39" y="39"/>
                    </a:lnTo>
                    <a:lnTo>
                      <a:pt x="46" y="39"/>
                    </a:lnTo>
                    <a:lnTo>
                      <a:pt x="54" y="49"/>
                    </a:lnTo>
                    <a:lnTo>
                      <a:pt x="54" y="69"/>
                    </a:lnTo>
                    <a:lnTo>
                      <a:pt x="46" y="79"/>
                    </a:lnTo>
                    <a:lnTo>
                      <a:pt x="30" y="79"/>
                    </a:lnTo>
                    <a:lnTo>
                      <a:pt x="7" y="79"/>
                    </a:lnTo>
                    <a:lnTo>
                      <a:pt x="7" y="69"/>
                    </a:lnTo>
                    <a:lnTo>
                      <a:pt x="0" y="59"/>
                    </a:lnTo>
                  </a:path>
                </a:pathLst>
              </a:custGeom>
              <a:solidFill>
                <a:srgbClr val="FFFFFF"/>
              </a:solidFill>
              <a:ln w="9525" cap="rnd">
                <a:noFill/>
                <a:round/>
                <a:headEnd/>
                <a:tailEnd/>
              </a:ln>
            </p:spPr>
            <p:txBody>
              <a:bodyPr/>
              <a:lstStyle/>
              <a:p>
                <a:endParaRPr lang="en-US" dirty="0"/>
              </a:p>
            </p:txBody>
          </p:sp>
          <p:sp>
            <p:nvSpPr>
              <p:cNvPr id="93369" name="Freeform 137"/>
              <p:cNvSpPr>
                <a:spLocks/>
              </p:cNvSpPr>
              <p:nvPr/>
            </p:nvSpPr>
            <p:spPr bwMode="auto">
              <a:xfrm>
                <a:off x="3425" y="1847"/>
                <a:ext cx="55" cy="80"/>
              </a:xfrm>
              <a:custGeom>
                <a:avLst/>
                <a:gdLst>
                  <a:gd name="T0" fmla="*/ 0 w 55"/>
                  <a:gd name="T1" fmla="*/ 59 h 80"/>
                  <a:gd name="T2" fmla="*/ 7 w 55"/>
                  <a:gd name="T3" fmla="*/ 59 h 80"/>
                  <a:gd name="T4" fmla="*/ 14 w 55"/>
                  <a:gd name="T5" fmla="*/ 69 h 80"/>
                  <a:gd name="T6" fmla="*/ 30 w 55"/>
                  <a:gd name="T7" fmla="*/ 69 h 80"/>
                  <a:gd name="T8" fmla="*/ 46 w 55"/>
                  <a:gd name="T9" fmla="*/ 69 h 80"/>
                  <a:gd name="T10" fmla="*/ 46 w 55"/>
                  <a:gd name="T11" fmla="*/ 59 h 80"/>
                  <a:gd name="T12" fmla="*/ 46 w 55"/>
                  <a:gd name="T13" fmla="*/ 49 h 80"/>
                  <a:gd name="T14" fmla="*/ 39 w 55"/>
                  <a:gd name="T15" fmla="*/ 49 h 80"/>
                  <a:gd name="T16" fmla="*/ 30 w 55"/>
                  <a:gd name="T17" fmla="*/ 49 h 80"/>
                  <a:gd name="T18" fmla="*/ 23 w 55"/>
                  <a:gd name="T19" fmla="*/ 39 h 80"/>
                  <a:gd name="T20" fmla="*/ 14 w 55"/>
                  <a:gd name="T21" fmla="*/ 39 h 80"/>
                  <a:gd name="T22" fmla="*/ 7 w 55"/>
                  <a:gd name="T23" fmla="*/ 39 h 80"/>
                  <a:gd name="T24" fmla="*/ 0 w 55"/>
                  <a:gd name="T25" fmla="*/ 29 h 80"/>
                  <a:gd name="T26" fmla="*/ 0 w 55"/>
                  <a:gd name="T27" fmla="*/ 10 h 80"/>
                  <a:gd name="T28" fmla="*/ 7 w 55"/>
                  <a:gd name="T29" fmla="*/ 10 h 80"/>
                  <a:gd name="T30" fmla="*/ 7 w 55"/>
                  <a:gd name="T31" fmla="*/ 0 h 80"/>
                  <a:gd name="T32" fmla="*/ 23 w 55"/>
                  <a:gd name="T33" fmla="*/ 0 h 80"/>
                  <a:gd name="T34" fmla="*/ 39 w 55"/>
                  <a:gd name="T35" fmla="*/ 0 h 80"/>
                  <a:gd name="T36" fmla="*/ 39 w 55"/>
                  <a:gd name="T37" fmla="*/ 10 h 80"/>
                  <a:gd name="T38" fmla="*/ 46 w 55"/>
                  <a:gd name="T39" fmla="*/ 10 h 80"/>
                  <a:gd name="T40" fmla="*/ 46 w 55"/>
                  <a:gd name="T41" fmla="*/ 20 h 80"/>
                  <a:gd name="T42" fmla="*/ 39 w 55"/>
                  <a:gd name="T43" fmla="*/ 20 h 80"/>
                  <a:gd name="T44" fmla="*/ 39 w 55"/>
                  <a:gd name="T45" fmla="*/ 20 h 80"/>
                  <a:gd name="T46" fmla="*/ 30 w 55"/>
                  <a:gd name="T47" fmla="*/ 10 h 80"/>
                  <a:gd name="T48" fmla="*/ 23 w 55"/>
                  <a:gd name="T49" fmla="*/ 10 h 80"/>
                  <a:gd name="T50" fmla="*/ 7 w 55"/>
                  <a:gd name="T51" fmla="*/ 10 h 80"/>
                  <a:gd name="T52" fmla="*/ 7 w 55"/>
                  <a:gd name="T53" fmla="*/ 20 h 80"/>
                  <a:gd name="T54" fmla="*/ 7 w 55"/>
                  <a:gd name="T55" fmla="*/ 29 h 80"/>
                  <a:gd name="T56" fmla="*/ 14 w 55"/>
                  <a:gd name="T57" fmla="*/ 29 h 80"/>
                  <a:gd name="T58" fmla="*/ 14 w 55"/>
                  <a:gd name="T59" fmla="*/ 29 h 80"/>
                  <a:gd name="T60" fmla="*/ 30 w 55"/>
                  <a:gd name="T61" fmla="*/ 29 h 80"/>
                  <a:gd name="T62" fmla="*/ 39 w 55"/>
                  <a:gd name="T63" fmla="*/ 39 h 80"/>
                  <a:gd name="T64" fmla="*/ 46 w 55"/>
                  <a:gd name="T65" fmla="*/ 39 h 80"/>
                  <a:gd name="T66" fmla="*/ 54 w 55"/>
                  <a:gd name="T67" fmla="*/ 49 h 80"/>
                  <a:gd name="T68" fmla="*/ 54 w 55"/>
                  <a:gd name="T69" fmla="*/ 69 h 80"/>
                  <a:gd name="T70" fmla="*/ 46 w 55"/>
                  <a:gd name="T71" fmla="*/ 79 h 80"/>
                  <a:gd name="T72" fmla="*/ 30 w 55"/>
                  <a:gd name="T73" fmla="*/ 79 h 80"/>
                  <a:gd name="T74" fmla="*/ 7 w 55"/>
                  <a:gd name="T75" fmla="*/ 79 h 80"/>
                  <a:gd name="T76" fmla="*/ 7 w 55"/>
                  <a:gd name="T77" fmla="*/ 69 h 80"/>
                  <a:gd name="T78" fmla="*/ 0 w 55"/>
                  <a:gd name="T79" fmla="*/ 59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5"/>
                  <a:gd name="T121" fmla="*/ 0 h 80"/>
                  <a:gd name="T122" fmla="*/ 55 w 55"/>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5" h="80">
                    <a:moveTo>
                      <a:pt x="0" y="59"/>
                    </a:moveTo>
                    <a:lnTo>
                      <a:pt x="7" y="59"/>
                    </a:lnTo>
                    <a:lnTo>
                      <a:pt x="14" y="69"/>
                    </a:lnTo>
                    <a:lnTo>
                      <a:pt x="30" y="69"/>
                    </a:lnTo>
                    <a:lnTo>
                      <a:pt x="46" y="69"/>
                    </a:lnTo>
                    <a:lnTo>
                      <a:pt x="46" y="59"/>
                    </a:lnTo>
                    <a:lnTo>
                      <a:pt x="46" y="49"/>
                    </a:lnTo>
                    <a:lnTo>
                      <a:pt x="39" y="49"/>
                    </a:lnTo>
                    <a:lnTo>
                      <a:pt x="30" y="49"/>
                    </a:lnTo>
                    <a:lnTo>
                      <a:pt x="23" y="39"/>
                    </a:lnTo>
                    <a:lnTo>
                      <a:pt x="14" y="39"/>
                    </a:lnTo>
                    <a:lnTo>
                      <a:pt x="7" y="39"/>
                    </a:lnTo>
                    <a:lnTo>
                      <a:pt x="0" y="29"/>
                    </a:lnTo>
                    <a:lnTo>
                      <a:pt x="0" y="10"/>
                    </a:lnTo>
                    <a:lnTo>
                      <a:pt x="7" y="10"/>
                    </a:lnTo>
                    <a:lnTo>
                      <a:pt x="7" y="0"/>
                    </a:lnTo>
                    <a:lnTo>
                      <a:pt x="23" y="0"/>
                    </a:lnTo>
                    <a:lnTo>
                      <a:pt x="39" y="0"/>
                    </a:lnTo>
                    <a:lnTo>
                      <a:pt x="39" y="10"/>
                    </a:lnTo>
                    <a:lnTo>
                      <a:pt x="46" y="10"/>
                    </a:lnTo>
                    <a:lnTo>
                      <a:pt x="46" y="20"/>
                    </a:lnTo>
                    <a:lnTo>
                      <a:pt x="39" y="20"/>
                    </a:lnTo>
                    <a:lnTo>
                      <a:pt x="30" y="10"/>
                    </a:lnTo>
                    <a:lnTo>
                      <a:pt x="23" y="10"/>
                    </a:lnTo>
                    <a:lnTo>
                      <a:pt x="7" y="10"/>
                    </a:lnTo>
                    <a:lnTo>
                      <a:pt x="7" y="20"/>
                    </a:lnTo>
                    <a:lnTo>
                      <a:pt x="7" y="29"/>
                    </a:lnTo>
                    <a:lnTo>
                      <a:pt x="14" y="29"/>
                    </a:lnTo>
                    <a:lnTo>
                      <a:pt x="30" y="29"/>
                    </a:lnTo>
                    <a:lnTo>
                      <a:pt x="39" y="39"/>
                    </a:lnTo>
                    <a:lnTo>
                      <a:pt x="46" y="39"/>
                    </a:lnTo>
                    <a:lnTo>
                      <a:pt x="54" y="49"/>
                    </a:lnTo>
                    <a:lnTo>
                      <a:pt x="54" y="69"/>
                    </a:lnTo>
                    <a:lnTo>
                      <a:pt x="46" y="79"/>
                    </a:lnTo>
                    <a:lnTo>
                      <a:pt x="30" y="79"/>
                    </a:lnTo>
                    <a:lnTo>
                      <a:pt x="7" y="79"/>
                    </a:lnTo>
                    <a:lnTo>
                      <a:pt x="7" y="69"/>
                    </a:lnTo>
                    <a:lnTo>
                      <a:pt x="0" y="59"/>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370" name="Line 138"/>
              <p:cNvSpPr>
                <a:spLocks noChangeShapeType="1"/>
              </p:cNvSpPr>
              <p:nvPr/>
            </p:nvSpPr>
            <p:spPr bwMode="auto">
              <a:xfrm>
                <a:off x="3425" y="1906"/>
                <a:ext cx="13" cy="0"/>
              </a:xfrm>
              <a:prstGeom prst="line">
                <a:avLst/>
              </a:prstGeom>
              <a:noFill/>
              <a:ln w="12700">
                <a:solidFill>
                  <a:srgbClr val="000000"/>
                </a:solidFill>
                <a:round/>
                <a:headEnd type="none" w="sm" len="sm"/>
                <a:tailEnd type="none" w="sm" len="sm"/>
              </a:ln>
            </p:spPr>
            <p:txBody>
              <a:bodyPr wrap="none" anchor="ctr"/>
              <a:lstStyle/>
              <a:p>
                <a:endParaRPr lang="en-US" dirty="0"/>
              </a:p>
            </p:txBody>
          </p:sp>
        </p:grpSp>
        <p:grpSp>
          <p:nvGrpSpPr>
            <p:cNvPr id="13" name="Group 139"/>
            <p:cNvGrpSpPr>
              <a:grpSpLocks/>
            </p:cNvGrpSpPr>
            <p:nvPr/>
          </p:nvGrpSpPr>
          <p:grpSpPr bwMode="auto">
            <a:xfrm>
              <a:off x="4395788" y="3368675"/>
              <a:ext cx="228600" cy="382588"/>
              <a:chOff x="2736" y="1632"/>
              <a:chExt cx="144" cy="241"/>
            </a:xfrm>
          </p:grpSpPr>
          <p:sp>
            <p:nvSpPr>
              <p:cNvPr id="93341" name="Freeform 140"/>
              <p:cNvSpPr>
                <a:spLocks/>
              </p:cNvSpPr>
              <p:nvPr/>
            </p:nvSpPr>
            <p:spPr bwMode="auto">
              <a:xfrm>
                <a:off x="2736" y="1632"/>
                <a:ext cx="140" cy="241"/>
              </a:xfrm>
              <a:custGeom>
                <a:avLst/>
                <a:gdLst>
                  <a:gd name="T0" fmla="*/ 0 w 140"/>
                  <a:gd name="T1" fmla="*/ 139 h 241"/>
                  <a:gd name="T2" fmla="*/ 0 w 140"/>
                  <a:gd name="T3" fmla="*/ 92 h 241"/>
                  <a:gd name="T4" fmla="*/ 11 w 140"/>
                  <a:gd name="T5" fmla="*/ 46 h 241"/>
                  <a:gd name="T6" fmla="*/ 19 w 140"/>
                  <a:gd name="T7" fmla="*/ 26 h 241"/>
                  <a:gd name="T8" fmla="*/ 31 w 140"/>
                  <a:gd name="T9" fmla="*/ 12 h 241"/>
                  <a:gd name="T10" fmla="*/ 42 w 140"/>
                  <a:gd name="T11" fmla="*/ 6 h 241"/>
                  <a:gd name="T12" fmla="*/ 57 w 140"/>
                  <a:gd name="T13" fmla="*/ 0 h 241"/>
                  <a:gd name="T14" fmla="*/ 84 w 140"/>
                  <a:gd name="T15" fmla="*/ 0 h 241"/>
                  <a:gd name="T16" fmla="*/ 111 w 140"/>
                  <a:gd name="T17" fmla="*/ 19 h 241"/>
                  <a:gd name="T18" fmla="*/ 123 w 140"/>
                  <a:gd name="T19" fmla="*/ 33 h 241"/>
                  <a:gd name="T20" fmla="*/ 131 w 140"/>
                  <a:gd name="T21" fmla="*/ 52 h 241"/>
                  <a:gd name="T22" fmla="*/ 134 w 140"/>
                  <a:gd name="T23" fmla="*/ 73 h 241"/>
                  <a:gd name="T24" fmla="*/ 139 w 140"/>
                  <a:gd name="T25" fmla="*/ 99 h 241"/>
                  <a:gd name="T26" fmla="*/ 139 w 140"/>
                  <a:gd name="T27" fmla="*/ 146 h 241"/>
                  <a:gd name="T28" fmla="*/ 127 w 140"/>
                  <a:gd name="T29" fmla="*/ 193 h 241"/>
                  <a:gd name="T30" fmla="*/ 108 w 140"/>
                  <a:gd name="T31" fmla="*/ 219 h 241"/>
                  <a:gd name="T32" fmla="*/ 81 w 140"/>
                  <a:gd name="T33" fmla="*/ 240 h 241"/>
                  <a:gd name="T34" fmla="*/ 54 w 140"/>
                  <a:gd name="T35" fmla="*/ 240 h 241"/>
                  <a:gd name="T36" fmla="*/ 31 w 140"/>
                  <a:gd name="T37" fmla="*/ 219 h 241"/>
                  <a:gd name="T38" fmla="*/ 11 w 140"/>
                  <a:gd name="T39" fmla="*/ 186 h 241"/>
                  <a:gd name="T40" fmla="*/ 0 w 140"/>
                  <a:gd name="T41" fmla="*/ 139 h 2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0"/>
                  <a:gd name="T64" fmla="*/ 0 h 241"/>
                  <a:gd name="T65" fmla="*/ 140 w 140"/>
                  <a:gd name="T66" fmla="*/ 241 h 2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0" h="241">
                    <a:moveTo>
                      <a:pt x="0" y="139"/>
                    </a:moveTo>
                    <a:lnTo>
                      <a:pt x="0" y="92"/>
                    </a:lnTo>
                    <a:lnTo>
                      <a:pt x="11" y="46"/>
                    </a:lnTo>
                    <a:lnTo>
                      <a:pt x="19" y="26"/>
                    </a:lnTo>
                    <a:lnTo>
                      <a:pt x="31" y="12"/>
                    </a:lnTo>
                    <a:lnTo>
                      <a:pt x="42" y="6"/>
                    </a:lnTo>
                    <a:lnTo>
                      <a:pt x="57" y="0"/>
                    </a:lnTo>
                    <a:lnTo>
                      <a:pt x="84" y="0"/>
                    </a:lnTo>
                    <a:lnTo>
                      <a:pt x="111" y="19"/>
                    </a:lnTo>
                    <a:lnTo>
                      <a:pt x="123" y="33"/>
                    </a:lnTo>
                    <a:lnTo>
                      <a:pt x="131" y="52"/>
                    </a:lnTo>
                    <a:lnTo>
                      <a:pt x="134" y="73"/>
                    </a:lnTo>
                    <a:lnTo>
                      <a:pt x="139" y="99"/>
                    </a:lnTo>
                    <a:lnTo>
                      <a:pt x="139" y="146"/>
                    </a:lnTo>
                    <a:lnTo>
                      <a:pt x="127" y="193"/>
                    </a:lnTo>
                    <a:lnTo>
                      <a:pt x="108" y="219"/>
                    </a:lnTo>
                    <a:lnTo>
                      <a:pt x="81" y="240"/>
                    </a:lnTo>
                    <a:lnTo>
                      <a:pt x="54" y="240"/>
                    </a:lnTo>
                    <a:lnTo>
                      <a:pt x="31" y="219"/>
                    </a:lnTo>
                    <a:lnTo>
                      <a:pt x="11" y="186"/>
                    </a:lnTo>
                    <a:lnTo>
                      <a:pt x="0" y="139"/>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342" name="Line 141"/>
              <p:cNvSpPr>
                <a:spLocks noChangeShapeType="1"/>
              </p:cNvSpPr>
              <p:nvPr/>
            </p:nvSpPr>
            <p:spPr bwMode="auto">
              <a:xfrm>
                <a:off x="2794" y="1632"/>
                <a:ext cx="24" cy="240"/>
              </a:xfrm>
              <a:prstGeom prst="line">
                <a:avLst/>
              </a:prstGeom>
              <a:noFill/>
              <a:ln w="12700">
                <a:solidFill>
                  <a:srgbClr val="000000"/>
                </a:solidFill>
                <a:round/>
                <a:headEnd type="none" w="sm" len="sm"/>
                <a:tailEnd type="none" w="sm" len="sm"/>
              </a:ln>
            </p:spPr>
            <p:txBody>
              <a:bodyPr wrap="none" anchor="ctr"/>
              <a:lstStyle/>
              <a:p>
                <a:endParaRPr lang="en-US" dirty="0"/>
              </a:p>
            </p:txBody>
          </p:sp>
          <p:sp>
            <p:nvSpPr>
              <p:cNvPr id="93343" name="Line 142"/>
              <p:cNvSpPr>
                <a:spLocks noChangeShapeType="1"/>
              </p:cNvSpPr>
              <p:nvPr/>
            </p:nvSpPr>
            <p:spPr bwMode="auto">
              <a:xfrm flipV="1">
                <a:off x="2736" y="1732"/>
                <a:ext cx="144" cy="47"/>
              </a:xfrm>
              <a:prstGeom prst="line">
                <a:avLst/>
              </a:prstGeom>
              <a:noFill/>
              <a:ln w="12700">
                <a:solidFill>
                  <a:srgbClr val="000000"/>
                </a:solidFill>
                <a:round/>
                <a:headEnd type="none" w="sm" len="sm"/>
                <a:tailEnd type="none" w="sm" len="sm"/>
              </a:ln>
            </p:spPr>
            <p:txBody>
              <a:bodyPr wrap="none" anchor="ctr"/>
              <a:lstStyle/>
              <a:p>
                <a:endParaRPr lang="en-US" dirty="0"/>
              </a:p>
            </p:txBody>
          </p:sp>
          <p:sp>
            <p:nvSpPr>
              <p:cNvPr id="93344" name="Freeform 143"/>
              <p:cNvSpPr>
                <a:spLocks/>
              </p:cNvSpPr>
              <p:nvPr/>
            </p:nvSpPr>
            <p:spPr bwMode="auto">
              <a:xfrm>
                <a:off x="2814" y="1665"/>
                <a:ext cx="25" cy="61"/>
              </a:xfrm>
              <a:custGeom>
                <a:avLst/>
                <a:gdLst>
                  <a:gd name="T0" fmla="*/ 4 w 25"/>
                  <a:gd name="T1" fmla="*/ 60 h 61"/>
                  <a:gd name="T2" fmla="*/ 0 w 25"/>
                  <a:gd name="T3" fmla="*/ 6 h 61"/>
                  <a:gd name="T4" fmla="*/ 12 w 25"/>
                  <a:gd name="T5" fmla="*/ 0 h 61"/>
                  <a:gd name="T6" fmla="*/ 16 w 25"/>
                  <a:gd name="T7" fmla="*/ 0 h 61"/>
                  <a:gd name="T8" fmla="*/ 24 w 25"/>
                  <a:gd name="T9" fmla="*/ 0 h 61"/>
                  <a:gd name="T10" fmla="*/ 24 w 25"/>
                  <a:gd name="T11" fmla="*/ 13 h 61"/>
                  <a:gd name="T12" fmla="*/ 24 w 25"/>
                  <a:gd name="T13" fmla="*/ 26 h 61"/>
                  <a:gd name="T14" fmla="*/ 19 w 25"/>
                  <a:gd name="T15" fmla="*/ 33 h 61"/>
                  <a:gd name="T16" fmla="*/ 16 w 25"/>
                  <a:gd name="T17" fmla="*/ 33 h 61"/>
                  <a:gd name="T18" fmla="*/ 8 w 25"/>
                  <a:gd name="T19" fmla="*/ 33 h 61"/>
                  <a:gd name="T20" fmla="*/ 8 w 25"/>
                  <a:gd name="T21" fmla="*/ 53 h 61"/>
                  <a:gd name="T22" fmla="*/ 4 w 25"/>
                  <a:gd name="T23" fmla="*/ 60 h 61"/>
                  <a:gd name="T24" fmla="*/ 4 w 25"/>
                  <a:gd name="T25" fmla="*/ 26 h 61"/>
                  <a:gd name="T26" fmla="*/ 16 w 25"/>
                  <a:gd name="T27" fmla="*/ 26 h 61"/>
                  <a:gd name="T28" fmla="*/ 19 w 25"/>
                  <a:gd name="T29" fmla="*/ 26 h 61"/>
                  <a:gd name="T30" fmla="*/ 19 w 25"/>
                  <a:gd name="T31" fmla="*/ 13 h 61"/>
                  <a:gd name="T32" fmla="*/ 19 w 25"/>
                  <a:gd name="T33" fmla="*/ 6 h 61"/>
                  <a:gd name="T34" fmla="*/ 16 w 25"/>
                  <a:gd name="T35" fmla="*/ 6 h 61"/>
                  <a:gd name="T36" fmla="*/ 12 w 25"/>
                  <a:gd name="T37" fmla="*/ 6 h 61"/>
                  <a:gd name="T38" fmla="*/ 4 w 25"/>
                  <a:gd name="T39" fmla="*/ 6 h 61"/>
                  <a:gd name="T40" fmla="*/ 4 w 25"/>
                  <a:gd name="T41" fmla="*/ 26 h 61"/>
                  <a:gd name="T42" fmla="*/ 4 w 25"/>
                  <a:gd name="T43" fmla="*/ 60 h 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
                  <a:gd name="T67" fmla="*/ 0 h 61"/>
                  <a:gd name="T68" fmla="*/ 25 w 25"/>
                  <a:gd name="T69" fmla="*/ 61 h 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 h="61">
                    <a:moveTo>
                      <a:pt x="4" y="60"/>
                    </a:moveTo>
                    <a:lnTo>
                      <a:pt x="0" y="6"/>
                    </a:lnTo>
                    <a:lnTo>
                      <a:pt x="12" y="0"/>
                    </a:lnTo>
                    <a:lnTo>
                      <a:pt x="16" y="0"/>
                    </a:lnTo>
                    <a:lnTo>
                      <a:pt x="24" y="0"/>
                    </a:lnTo>
                    <a:lnTo>
                      <a:pt x="24" y="13"/>
                    </a:lnTo>
                    <a:lnTo>
                      <a:pt x="24" y="26"/>
                    </a:lnTo>
                    <a:lnTo>
                      <a:pt x="19" y="33"/>
                    </a:lnTo>
                    <a:lnTo>
                      <a:pt x="16" y="33"/>
                    </a:lnTo>
                    <a:lnTo>
                      <a:pt x="8" y="33"/>
                    </a:lnTo>
                    <a:lnTo>
                      <a:pt x="8" y="53"/>
                    </a:lnTo>
                    <a:lnTo>
                      <a:pt x="4" y="60"/>
                    </a:lnTo>
                    <a:lnTo>
                      <a:pt x="4" y="26"/>
                    </a:lnTo>
                    <a:lnTo>
                      <a:pt x="16" y="26"/>
                    </a:lnTo>
                    <a:lnTo>
                      <a:pt x="19" y="26"/>
                    </a:lnTo>
                    <a:lnTo>
                      <a:pt x="19" y="13"/>
                    </a:lnTo>
                    <a:lnTo>
                      <a:pt x="19" y="6"/>
                    </a:lnTo>
                    <a:lnTo>
                      <a:pt x="16" y="6"/>
                    </a:lnTo>
                    <a:lnTo>
                      <a:pt x="12" y="6"/>
                    </a:lnTo>
                    <a:lnTo>
                      <a:pt x="4" y="6"/>
                    </a:lnTo>
                    <a:lnTo>
                      <a:pt x="4" y="26"/>
                    </a:lnTo>
                    <a:lnTo>
                      <a:pt x="4" y="60"/>
                    </a:lnTo>
                  </a:path>
                </a:pathLst>
              </a:custGeom>
              <a:solidFill>
                <a:srgbClr val="FFFFFF"/>
              </a:solidFill>
              <a:ln w="9525" cap="rnd">
                <a:noFill/>
                <a:round/>
                <a:headEnd/>
                <a:tailEnd/>
              </a:ln>
            </p:spPr>
            <p:txBody>
              <a:bodyPr/>
              <a:lstStyle/>
              <a:p>
                <a:endParaRPr lang="en-US" dirty="0"/>
              </a:p>
            </p:txBody>
          </p:sp>
          <p:sp>
            <p:nvSpPr>
              <p:cNvPr id="93345" name="Freeform 144"/>
              <p:cNvSpPr>
                <a:spLocks/>
              </p:cNvSpPr>
              <p:nvPr/>
            </p:nvSpPr>
            <p:spPr bwMode="auto">
              <a:xfrm>
                <a:off x="2814" y="1665"/>
                <a:ext cx="25" cy="61"/>
              </a:xfrm>
              <a:custGeom>
                <a:avLst/>
                <a:gdLst>
                  <a:gd name="T0" fmla="*/ 4 w 25"/>
                  <a:gd name="T1" fmla="*/ 60 h 61"/>
                  <a:gd name="T2" fmla="*/ 0 w 25"/>
                  <a:gd name="T3" fmla="*/ 6 h 61"/>
                  <a:gd name="T4" fmla="*/ 12 w 25"/>
                  <a:gd name="T5" fmla="*/ 0 h 61"/>
                  <a:gd name="T6" fmla="*/ 16 w 25"/>
                  <a:gd name="T7" fmla="*/ 0 h 61"/>
                  <a:gd name="T8" fmla="*/ 24 w 25"/>
                  <a:gd name="T9" fmla="*/ 0 h 61"/>
                  <a:gd name="T10" fmla="*/ 24 w 25"/>
                  <a:gd name="T11" fmla="*/ 13 h 61"/>
                  <a:gd name="T12" fmla="*/ 24 w 25"/>
                  <a:gd name="T13" fmla="*/ 26 h 61"/>
                  <a:gd name="T14" fmla="*/ 19 w 25"/>
                  <a:gd name="T15" fmla="*/ 33 h 61"/>
                  <a:gd name="T16" fmla="*/ 16 w 25"/>
                  <a:gd name="T17" fmla="*/ 33 h 61"/>
                  <a:gd name="T18" fmla="*/ 8 w 25"/>
                  <a:gd name="T19" fmla="*/ 33 h 61"/>
                  <a:gd name="T20" fmla="*/ 8 w 25"/>
                  <a:gd name="T21" fmla="*/ 53 h 61"/>
                  <a:gd name="T22" fmla="*/ 4 w 25"/>
                  <a:gd name="T23" fmla="*/ 60 h 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61"/>
                  <a:gd name="T38" fmla="*/ 25 w 25"/>
                  <a:gd name="T39" fmla="*/ 61 h 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61">
                    <a:moveTo>
                      <a:pt x="4" y="60"/>
                    </a:moveTo>
                    <a:lnTo>
                      <a:pt x="0" y="6"/>
                    </a:lnTo>
                    <a:lnTo>
                      <a:pt x="12" y="0"/>
                    </a:lnTo>
                    <a:lnTo>
                      <a:pt x="16" y="0"/>
                    </a:lnTo>
                    <a:lnTo>
                      <a:pt x="24" y="0"/>
                    </a:lnTo>
                    <a:lnTo>
                      <a:pt x="24" y="13"/>
                    </a:lnTo>
                    <a:lnTo>
                      <a:pt x="24" y="26"/>
                    </a:lnTo>
                    <a:lnTo>
                      <a:pt x="19" y="33"/>
                    </a:lnTo>
                    <a:lnTo>
                      <a:pt x="16" y="33"/>
                    </a:lnTo>
                    <a:lnTo>
                      <a:pt x="8" y="33"/>
                    </a:lnTo>
                    <a:lnTo>
                      <a:pt x="8" y="53"/>
                    </a:lnTo>
                    <a:lnTo>
                      <a:pt x="4" y="60"/>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346" name="Freeform 145"/>
              <p:cNvSpPr>
                <a:spLocks/>
              </p:cNvSpPr>
              <p:nvPr/>
            </p:nvSpPr>
            <p:spPr bwMode="auto">
              <a:xfrm>
                <a:off x="2818" y="1672"/>
                <a:ext cx="25" cy="20"/>
              </a:xfrm>
              <a:custGeom>
                <a:avLst/>
                <a:gdLst>
                  <a:gd name="T0" fmla="*/ 0 w 25"/>
                  <a:gd name="T1" fmla="*/ 19 h 20"/>
                  <a:gd name="T2" fmla="*/ 18 w 25"/>
                  <a:gd name="T3" fmla="*/ 19 h 20"/>
                  <a:gd name="T4" fmla="*/ 24 w 25"/>
                  <a:gd name="T5" fmla="*/ 19 h 20"/>
                  <a:gd name="T6" fmla="*/ 24 w 25"/>
                  <a:gd name="T7" fmla="*/ 6 h 20"/>
                  <a:gd name="T8" fmla="*/ 24 w 25"/>
                  <a:gd name="T9" fmla="*/ 0 h 20"/>
                  <a:gd name="T10" fmla="*/ 18 w 25"/>
                  <a:gd name="T11" fmla="*/ 0 h 20"/>
                  <a:gd name="T12" fmla="*/ 12 w 25"/>
                  <a:gd name="T13" fmla="*/ 0 h 20"/>
                  <a:gd name="T14" fmla="*/ 0 w 25"/>
                  <a:gd name="T15" fmla="*/ 0 h 20"/>
                  <a:gd name="T16" fmla="*/ 0 w 25"/>
                  <a:gd name="T17" fmla="*/ 19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0"/>
                  <a:gd name="T29" fmla="*/ 25 w 25"/>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0">
                    <a:moveTo>
                      <a:pt x="0" y="19"/>
                    </a:moveTo>
                    <a:lnTo>
                      <a:pt x="18" y="19"/>
                    </a:lnTo>
                    <a:lnTo>
                      <a:pt x="24" y="19"/>
                    </a:lnTo>
                    <a:lnTo>
                      <a:pt x="24" y="6"/>
                    </a:lnTo>
                    <a:lnTo>
                      <a:pt x="24" y="0"/>
                    </a:lnTo>
                    <a:lnTo>
                      <a:pt x="18" y="0"/>
                    </a:lnTo>
                    <a:lnTo>
                      <a:pt x="12" y="0"/>
                    </a:lnTo>
                    <a:lnTo>
                      <a:pt x="0" y="0"/>
                    </a:lnTo>
                    <a:lnTo>
                      <a:pt x="0" y="19"/>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347" name="Freeform 146"/>
              <p:cNvSpPr>
                <a:spLocks/>
              </p:cNvSpPr>
              <p:nvPr/>
            </p:nvSpPr>
            <p:spPr bwMode="auto">
              <a:xfrm>
                <a:off x="2826" y="1765"/>
                <a:ext cx="28" cy="61"/>
              </a:xfrm>
              <a:custGeom>
                <a:avLst/>
                <a:gdLst>
                  <a:gd name="T0" fmla="*/ 3 w 28"/>
                  <a:gd name="T1" fmla="*/ 60 h 61"/>
                  <a:gd name="T2" fmla="*/ 0 w 28"/>
                  <a:gd name="T3" fmla="*/ 6 h 61"/>
                  <a:gd name="T4" fmla="*/ 7 w 28"/>
                  <a:gd name="T5" fmla="*/ 0 h 61"/>
                  <a:gd name="T6" fmla="*/ 15 w 28"/>
                  <a:gd name="T7" fmla="*/ 0 h 61"/>
                  <a:gd name="T8" fmla="*/ 19 w 28"/>
                  <a:gd name="T9" fmla="*/ 0 h 61"/>
                  <a:gd name="T10" fmla="*/ 19 w 28"/>
                  <a:gd name="T11" fmla="*/ 6 h 61"/>
                  <a:gd name="T12" fmla="*/ 23 w 28"/>
                  <a:gd name="T13" fmla="*/ 6 h 61"/>
                  <a:gd name="T14" fmla="*/ 23 w 28"/>
                  <a:gd name="T15" fmla="*/ 13 h 61"/>
                  <a:gd name="T16" fmla="*/ 27 w 28"/>
                  <a:gd name="T17" fmla="*/ 20 h 61"/>
                  <a:gd name="T18" fmla="*/ 27 w 28"/>
                  <a:gd name="T19" fmla="*/ 26 h 61"/>
                  <a:gd name="T20" fmla="*/ 27 w 28"/>
                  <a:gd name="T21" fmla="*/ 46 h 61"/>
                  <a:gd name="T22" fmla="*/ 23 w 28"/>
                  <a:gd name="T23" fmla="*/ 46 h 61"/>
                  <a:gd name="T24" fmla="*/ 23 w 28"/>
                  <a:gd name="T25" fmla="*/ 53 h 61"/>
                  <a:gd name="T26" fmla="*/ 15 w 28"/>
                  <a:gd name="T27" fmla="*/ 53 h 61"/>
                  <a:gd name="T28" fmla="*/ 3 w 28"/>
                  <a:gd name="T29" fmla="*/ 60 h 61"/>
                  <a:gd name="T30" fmla="*/ 7 w 28"/>
                  <a:gd name="T31" fmla="*/ 53 h 61"/>
                  <a:gd name="T32" fmla="*/ 15 w 28"/>
                  <a:gd name="T33" fmla="*/ 53 h 61"/>
                  <a:gd name="T34" fmla="*/ 15 w 28"/>
                  <a:gd name="T35" fmla="*/ 46 h 61"/>
                  <a:gd name="T36" fmla="*/ 19 w 28"/>
                  <a:gd name="T37" fmla="*/ 46 h 61"/>
                  <a:gd name="T38" fmla="*/ 23 w 28"/>
                  <a:gd name="T39" fmla="*/ 39 h 61"/>
                  <a:gd name="T40" fmla="*/ 23 w 28"/>
                  <a:gd name="T41" fmla="*/ 26 h 61"/>
                  <a:gd name="T42" fmla="*/ 23 w 28"/>
                  <a:gd name="T43" fmla="*/ 20 h 61"/>
                  <a:gd name="T44" fmla="*/ 15 w 28"/>
                  <a:gd name="T45" fmla="*/ 6 h 61"/>
                  <a:gd name="T46" fmla="*/ 7 w 28"/>
                  <a:gd name="T47" fmla="*/ 6 h 61"/>
                  <a:gd name="T48" fmla="*/ 3 w 28"/>
                  <a:gd name="T49" fmla="*/ 13 h 61"/>
                  <a:gd name="T50" fmla="*/ 7 w 28"/>
                  <a:gd name="T51" fmla="*/ 53 h 61"/>
                  <a:gd name="T52" fmla="*/ 3 w 28"/>
                  <a:gd name="T53" fmla="*/ 60 h 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
                  <a:gd name="T82" fmla="*/ 0 h 61"/>
                  <a:gd name="T83" fmla="*/ 28 w 28"/>
                  <a:gd name="T84" fmla="*/ 61 h 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 h="61">
                    <a:moveTo>
                      <a:pt x="3" y="60"/>
                    </a:moveTo>
                    <a:lnTo>
                      <a:pt x="0" y="6"/>
                    </a:lnTo>
                    <a:lnTo>
                      <a:pt x="7" y="0"/>
                    </a:lnTo>
                    <a:lnTo>
                      <a:pt x="15" y="0"/>
                    </a:lnTo>
                    <a:lnTo>
                      <a:pt x="19" y="0"/>
                    </a:lnTo>
                    <a:lnTo>
                      <a:pt x="19" y="6"/>
                    </a:lnTo>
                    <a:lnTo>
                      <a:pt x="23" y="6"/>
                    </a:lnTo>
                    <a:lnTo>
                      <a:pt x="23" y="13"/>
                    </a:lnTo>
                    <a:lnTo>
                      <a:pt x="27" y="20"/>
                    </a:lnTo>
                    <a:lnTo>
                      <a:pt x="27" y="26"/>
                    </a:lnTo>
                    <a:lnTo>
                      <a:pt x="27" y="46"/>
                    </a:lnTo>
                    <a:lnTo>
                      <a:pt x="23" y="46"/>
                    </a:lnTo>
                    <a:lnTo>
                      <a:pt x="23" y="53"/>
                    </a:lnTo>
                    <a:lnTo>
                      <a:pt x="15" y="53"/>
                    </a:lnTo>
                    <a:lnTo>
                      <a:pt x="3" y="60"/>
                    </a:lnTo>
                    <a:lnTo>
                      <a:pt x="7" y="53"/>
                    </a:lnTo>
                    <a:lnTo>
                      <a:pt x="15" y="53"/>
                    </a:lnTo>
                    <a:lnTo>
                      <a:pt x="15" y="46"/>
                    </a:lnTo>
                    <a:lnTo>
                      <a:pt x="19" y="46"/>
                    </a:lnTo>
                    <a:lnTo>
                      <a:pt x="23" y="39"/>
                    </a:lnTo>
                    <a:lnTo>
                      <a:pt x="23" y="26"/>
                    </a:lnTo>
                    <a:lnTo>
                      <a:pt x="23" y="20"/>
                    </a:lnTo>
                    <a:lnTo>
                      <a:pt x="15" y="6"/>
                    </a:lnTo>
                    <a:lnTo>
                      <a:pt x="7" y="6"/>
                    </a:lnTo>
                    <a:lnTo>
                      <a:pt x="3" y="13"/>
                    </a:lnTo>
                    <a:lnTo>
                      <a:pt x="7" y="53"/>
                    </a:lnTo>
                    <a:lnTo>
                      <a:pt x="3" y="60"/>
                    </a:lnTo>
                  </a:path>
                </a:pathLst>
              </a:custGeom>
              <a:solidFill>
                <a:srgbClr val="FFFFFF"/>
              </a:solidFill>
              <a:ln w="9525" cap="rnd">
                <a:noFill/>
                <a:round/>
                <a:headEnd/>
                <a:tailEnd/>
              </a:ln>
            </p:spPr>
            <p:txBody>
              <a:bodyPr/>
              <a:lstStyle/>
              <a:p>
                <a:endParaRPr lang="en-US" dirty="0"/>
              </a:p>
            </p:txBody>
          </p:sp>
          <p:sp>
            <p:nvSpPr>
              <p:cNvPr id="93348" name="Freeform 147"/>
              <p:cNvSpPr>
                <a:spLocks/>
              </p:cNvSpPr>
              <p:nvPr/>
            </p:nvSpPr>
            <p:spPr bwMode="auto">
              <a:xfrm>
                <a:off x="2826" y="1765"/>
                <a:ext cx="28" cy="61"/>
              </a:xfrm>
              <a:custGeom>
                <a:avLst/>
                <a:gdLst>
                  <a:gd name="T0" fmla="*/ 3 w 28"/>
                  <a:gd name="T1" fmla="*/ 60 h 61"/>
                  <a:gd name="T2" fmla="*/ 0 w 28"/>
                  <a:gd name="T3" fmla="*/ 6 h 61"/>
                  <a:gd name="T4" fmla="*/ 7 w 28"/>
                  <a:gd name="T5" fmla="*/ 0 h 61"/>
                  <a:gd name="T6" fmla="*/ 15 w 28"/>
                  <a:gd name="T7" fmla="*/ 0 h 61"/>
                  <a:gd name="T8" fmla="*/ 19 w 28"/>
                  <a:gd name="T9" fmla="*/ 0 h 61"/>
                  <a:gd name="T10" fmla="*/ 19 w 28"/>
                  <a:gd name="T11" fmla="*/ 6 h 61"/>
                  <a:gd name="T12" fmla="*/ 23 w 28"/>
                  <a:gd name="T13" fmla="*/ 6 h 61"/>
                  <a:gd name="T14" fmla="*/ 23 w 28"/>
                  <a:gd name="T15" fmla="*/ 13 h 61"/>
                  <a:gd name="T16" fmla="*/ 27 w 28"/>
                  <a:gd name="T17" fmla="*/ 20 h 61"/>
                  <a:gd name="T18" fmla="*/ 27 w 28"/>
                  <a:gd name="T19" fmla="*/ 26 h 61"/>
                  <a:gd name="T20" fmla="*/ 27 w 28"/>
                  <a:gd name="T21" fmla="*/ 46 h 61"/>
                  <a:gd name="T22" fmla="*/ 23 w 28"/>
                  <a:gd name="T23" fmla="*/ 46 h 61"/>
                  <a:gd name="T24" fmla="*/ 23 w 28"/>
                  <a:gd name="T25" fmla="*/ 53 h 61"/>
                  <a:gd name="T26" fmla="*/ 15 w 28"/>
                  <a:gd name="T27" fmla="*/ 53 h 61"/>
                  <a:gd name="T28" fmla="*/ 3 w 28"/>
                  <a:gd name="T29" fmla="*/ 60 h 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61"/>
                  <a:gd name="T47" fmla="*/ 28 w 28"/>
                  <a:gd name="T48" fmla="*/ 61 h 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61">
                    <a:moveTo>
                      <a:pt x="3" y="60"/>
                    </a:moveTo>
                    <a:lnTo>
                      <a:pt x="0" y="6"/>
                    </a:lnTo>
                    <a:lnTo>
                      <a:pt x="7" y="0"/>
                    </a:lnTo>
                    <a:lnTo>
                      <a:pt x="15" y="0"/>
                    </a:lnTo>
                    <a:lnTo>
                      <a:pt x="19" y="0"/>
                    </a:lnTo>
                    <a:lnTo>
                      <a:pt x="19" y="6"/>
                    </a:lnTo>
                    <a:lnTo>
                      <a:pt x="23" y="6"/>
                    </a:lnTo>
                    <a:lnTo>
                      <a:pt x="23" y="13"/>
                    </a:lnTo>
                    <a:lnTo>
                      <a:pt x="27" y="20"/>
                    </a:lnTo>
                    <a:lnTo>
                      <a:pt x="27" y="26"/>
                    </a:lnTo>
                    <a:lnTo>
                      <a:pt x="27" y="46"/>
                    </a:lnTo>
                    <a:lnTo>
                      <a:pt x="23" y="46"/>
                    </a:lnTo>
                    <a:lnTo>
                      <a:pt x="23" y="53"/>
                    </a:lnTo>
                    <a:lnTo>
                      <a:pt x="15" y="53"/>
                    </a:lnTo>
                    <a:lnTo>
                      <a:pt x="3" y="60"/>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349" name="Freeform 148"/>
              <p:cNvSpPr>
                <a:spLocks/>
              </p:cNvSpPr>
              <p:nvPr/>
            </p:nvSpPr>
            <p:spPr bwMode="auto">
              <a:xfrm>
                <a:off x="2829" y="1772"/>
                <a:ext cx="25" cy="48"/>
              </a:xfrm>
              <a:custGeom>
                <a:avLst/>
                <a:gdLst>
                  <a:gd name="T0" fmla="*/ 4 w 25"/>
                  <a:gd name="T1" fmla="*/ 47 h 48"/>
                  <a:gd name="T2" fmla="*/ 14 w 25"/>
                  <a:gd name="T3" fmla="*/ 47 h 48"/>
                  <a:gd name="T4" fmla="*/ 14 w 25"/>
                  <a:gd name="T5" fmla="*/ 40 h 48"/>
                  <a:gd name="T6" fmla="*/ 19 w 25"/>
                  <a:gd name="T7" fmla="*/ 40 h 48"/>
                  <a:gd name="T8" fmla="*/ 24 w 25"/>
                  <a:gd name="T9" fmla="*/ 33 h 48"/>
                  <a:gd name="T10" fmla="*/ 24 w 25"/>
                  <a:gd name="T11" fmla="*/ 20 h 48"/>
                  <a:gd name="T12" fmla="*/ 24 w 25"/>
                  <a:gd name="T13" fmla="*/ 13 h 48"/>
                  <a:gd name="T14" fmla="*/ 14 w 25"/>
                  <a:gd name="T15" fmla="*/ 0 h 48"/>
                  <a:gd name="T16" fmla="*/ 4 w 25"/>
                  <a:gd name="T17" fmla="*/ 0 h 48"/>
                  <a:gd name="T18" fmla="*/ 0 w 25"/>
                  <a:gd name="T19" fmla="*/ 6 h 48"/>
                  <a:gd name="T20" fmla="*/ 4 w 25"/>
                  <a:gd name="T21" fmla="*/ 47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8"/>
                  <a:gd name="T35" fmla="*/ 25 w 25"/>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8">
                    <a:moveTo>
                      <a:pt x="4" y="47"/>
                    </a:moveTo>
                    <a:lnTo>
                      <a:pt x="14" y="47"/>
                    </a:lnTo>
                    <a:lnTo>
                      <a:pt x="14" y="40"/>
                    </a:lnTo>
                    <a:lnTo>
                      <a:pt x="19" y="40"/>
                    </a:lnTo>
                    <a:lnTo>
                      <a:pt x="24" y="33"/>
                    </a:lnTo>
                    <a:lnTo>
                      <a:pt x="24" y="20"/>
                    </a:lnTo>
                    <a:lnTo>
                      <a:pt x="24" y="13"/>
                    </a:lnTo>
                    <a:lnTo>
                      <a:pt x="14" y="0"/>
                    </a:lnTo>
                    <a:lnTo>
                      <a:pt x="4" y="0"/>
                    </a:lnTo>
                    <a:lnTo>
                      <a:pt x="0" y="6"/>
                    </a:lnTo>
                    <a:lnTo>
                      <a:pt x="4" y="47"/>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350" name="Freeform 149"/>
              <p:cNvSpPr>
                <a:spLocks/>
              </p:cNvSpPr>
              <p:nvPr/>
            </p:nvSpPr>
            <p:spPr bwMode="auto">
              <a:xfrm>
                <a:off x="2760" y="1684"/>
                <a:ext cx="28" cy="56"/>
              </a:xfrm>
              <a:custGeom>
                <a:avLst/>
                <a:gdLst>
                  <a:gd name="T0" fmla="*/ 0 w 28"/>
                  <a:gd name="T1" fmla="*/ 55 h 56"/>
                  <a:gd name="T2" fmla="*/ 3 w 28"/>
                  <a:gd name="T3" fmla="*/ 0 h 56"/>
                  <a:gd name="T4" fmla="*/ 11 w 28"/>
                  <a:gd name="T5" fmla="*/ 0 h 56"/>
                  <a:gd name="T6" fmla="*/ 27 w 28"/>
                  <a:gd name="T7" fmla="*/ 48 h 56"/>
                  <a:gd name="T8" fmla="*/ 22 w 28"/>
                  <a:gd name="T9" fmla="*/ 48 h 56"/>
                  <a:gd name="T10" fmla="*/ 19 w 28"/>
                  <a:gd name="T11" fmla="*/ 34 h 56"/>
                  <a:gd name="T12" fmla="*/ 3 w 28"/>
                  <a:gd name="T13" fmla="*/ 41 h 56"/>
                  <a:gd name="T14" fmla="*/ 3 w 28"/>
                  <a:gd name="T15" fmla="*/ 55 h 56"/>
                  <a:gd name="T16" fmla="*/ 0 w 28"/>
                  <a:gd name="T17" fmla="*/ 55 h 56"/>
                  <a:gd name="T18" fmla="*/ 7 w 28"/>
                  <a:gd name="T19" fmla="*/ 34 h 56"/>
                  <a:gd name="T20" fmla="*/ 15 w 28"/>
                  <a:gd name="T21" fmla="*/ 27 h 56"/>
                  <a:gd name="T22" fmla="*/ 11 w 28"/>
                  <a:gd name="T23" fmla="*/ 13 h 56"/>
                  <a:gd name="T24" fmla="*/ 11 w 28"/>
                  <a:gd name="T25" fmla="*/ 6 h 56"/>
                  <a:gd name="T26" fmla="*/ 7 w 28"/>
                  <a:gd name="T27" fmla="*/ 0 h 56"/>
                  <a:gd name="T28" fmla="*/ 7 w 28"/>
                  <a:gd name="T29" fmla="*/ 13 h 56"/>
                  <a:gd name="T30" fmla="*/ 7 w 28"/>
                  <a:gd name="T31" fmla="*/ 34 h 56"/>
                  <a:gd name="T32" fmla="*/ 0 w 28"/>
                  <a:gd name="T33" fmla="*/ 55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56"/>
                  <a:gd name="T53" fmla="*/ 28 w 28"/>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56">
                    <a:moveTo>
                      <a:pt x="0" y="55"/>
                    </a:moveTo>
                    <a:lnTo>
                      <a:pt x="3" y="0"/>
                    </a:lnTo>
                    <a:lnTo>
                      <a:pt x="11" y="0"/>
                    </a:lnTo>
                    <a:lnTo>
                      <a:pt x="27" y="48"/>
                    </a:lnTo>
                    <a:lnTo>
                      <a:pt x="22" y="48"/>
                    </a:lnTo>
                    <a:lnTo>
                      <a:pt x="19" y="34"/>
                    </a:lnTo>
                    <a:lnTo>
                      <a:pt x="3" y="41"/>
                    </a:lnTo>
                    <a:lnTo>
                      <a:pt x="3" y="55"/>
                    </a:lnTo>
                    <a:lnTo>
                      <a:pt x="0" y="55"/>
                    </a:lnTo>
                    <a:lnTo>
                      <a:pt x="7" y="34"/>
                    </a:lnTo>
                    <a:lnTo>
                      <a:pt x="15" y="27"/>
                    </a:lnTo>
                    <a:lnTo>
                      <a:pt x="11" y="13"/>
                    </a:lnTo>
                    <a:lnTo>
                      <a:pt x="11" y="6"/>
                    </a:lnTo>
                    <a:lnTo>
                      <a:pt x="7" y="0"/>
                    </a:lnTo>
                    <a:lnTo>
                      <a:pt x="7" y="13"/>
                    </a:lnTo>
                    <a:lnTo>
                      <a:pt x="7" y="34"/>
                    </a:lnTo>
                    <a:lnTo>
                      <a:pt x="0" y="55"/>
                    </a:lnTo>
                  </a:path>
                </a:pathLst>
              </a:custGeom>
              <a:solidFill>
                <a:srgbClr val="FFFFFF"/>
              </a:solidFill>
              <a:ln w="9525" cap="rnd">
                <a:noFill/>
                <a:round/>
                <a:headEnd/>
                <a:tailEnd/>
              </a:ln>
            </p:spPr>
            <p:txBody>
              <a:bodyPr/>
              <a:lstStyle/>
              <a:p>
                <a:endParaRPr lang="en-US" dirty="0"/>
              </a:p>
            </p:txBody>
          </p:sp>
          <p:sp>
            <p:nvSpPr>
              <p:cNvPr id="93351" name="Freeform 150"/>
              <p:cNvSpPr>
                <a:spLocks/>
              </p:cNvSpPr>
              <p:nvPr/>
            </p:nvSpPr>
            <p:spPr bwMode="auto">
              <a:xfrm>
                <a:off x="2760" y="1684"/>
                <a:ext cx="28" cy="56"/>
              </a:xfrm>
              <a:custGeom>
                <a:avLst/>
                <a:gdLst>
                  <a:gd name="T0" fmla="*/ 0 w 28"/>
                  <a:gd name="T1" fmla="*/ 55 h 56"/>
                  <a:gd name="T2" fmla="*/ 3 w 28"/>
                  <a:gd name="T3" fmla="*/ 0 h 56"/>
                  <a:gd name="T4" fmla="*/ 11 w 28"/>
                  <a:gd name="T5" fmla="*/ 0 h 56"/>
                  <a:gd name="T6" fmla="*/ 27 w 28"/>
                  <a:gd name="T7" fmla="*/ 48 h 56"/>
                  <a:gd name="T8" fmla="*/ 22 w 28"/>
                  <a:gd name="T9" fmla="*/ 48 h 56"/>
                  <a:gd name="T10" fmla="*/ 19 w 28"/>
                  <a:gd name="T11" fmla="*/ 34 h 56"/>
                  <a:gd name="T12" fmla="*/ 3 w 28"/>
                  <a:gd name="T13" fmla="*/ 41 h 56"/>
                  <a:gd name="T14" fmla="*/ 3 w 28"/>
                  <a:gd name="T15" fmla="*/ 55 h 56"/>
                  <a:gd name="T16" fmla="*/ 0 w 28"/>
                  <a:gd name="T17" fmla="*/ 55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56"/>
                  <a:gd name="T29" fmla="*/ 28 w 28"/>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56">
                    <a:moveTo>
                      <a:pt x="0" y="55"/>
                    </a:moveTo>
                    <a:lnTo>
                      <a:pt x="3" y="0"/>
                    </a:lnTo>
                    <a:lnTo>
                      <a:pt x="11" y="0"/>
                    </a:lnTo>
                    <a:lnTo>
                      <a:pt x="27" y="48"/>
                    </a:lnTo>
                    <a:lnTo>
                      <a:pt x="22" y="48"/>
                    </a:lnTo>
                    <a:lnTo>
                      <a:pt x="19" y="34"/>
                    </a:lnTo>
                    <a:lnTo>
                      <a:pt x="3" y="41"/>
                    </a:lnTo>
                    <a:lnTo>
                      <a:pt x="3" y="55"/>
                    </a:lnTo>
                    <a:lnTo>
                      <a:pt x="0" y="55"/>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352" name="Freeform 151"/>
              <p:cNvSpPr>
                <a:spLocks/>
              </p:cNvSpPr>
              <p:nvPr/>
            </p:nvSpPr>
            <p:spPr bwMode="auto">
              <a:xfrm>
                <a:off x="2767" y="1684"/>
                <a:ext cx="25" cy="35"/>
              </a:xfrm>
              <a:custGeom>
                <a:avLst/>
                <a:gdLst>
                  <a:gd name="T0" fmla="*/ 0 w 25"/>
                  <a:gd name="T1" fmla="*/ 34 h 35"/>
                  <a:gd name="T2" fmla="*/ 24 w 25"/>
                  <a:gd name="T3" fmla="*/ 27 h 35"/>
                  <a:gd name="T4" fmla="*/ 12 w 25"/>
                  <a:gd name="T5" fmla="*/ 13 h 35"/>
                  <a:gd name="T6" fmla="*/ 12 w 25"/>
                  <a:gd name="T7" fmla="*/ 6 h 35"/>
                  <a:gd name="T8" fmla="*/ 0 w 25"/>
                  <a:gd name="T9" fmla="*/ 0 h 35"/>
                  <a:gd name="T10" fmla="*/ 0 w 25"/>
                  <a:gd name="T11" fmla="*/ 13 h 35"/>
                  <a:gd name="T12" fmla="*/ 0 w 25"/>
                  <a:gd name="T13" fmla="*/ 34 h 35"/>
                  <a:gd name="T14" fmla="*/ 0 60000 65536"/>
                  <a:gd name="T15" fmla="*/ 0 60000 65536"/>
                  <a:gd name="T16" fmla="*/ 0 60000 65536"/>
                  <a:gd name="T17" fmla="*/ 0 60000 65536"/>
                  <a:gd name="T18" fmla="*/ 0 60000 65536"/>
                  <a:gd name="T19" fmla="*/ 0 60000 65536"/>
                  <a:gd name="T20" fmla="*/ 0 60000 65536"/>
                  <a:gd name="T21" fmla="*/ 0 w 25"/>
                  <a:gd name="T22" fmla="*/ 0 h 35"/>
                  <a:gd name="T23" fmla="*/ 25 w 25"/>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35">
                    <a:moveTo>
                      <a:pt x="0" y="34"/>
                    </a:moveTo>
                    <a:lnTo>
                      <a:pt x="24" y="27"/>
                    </a:lnTo>
                    <a:lnTo>
                      <a:pt x="12" y="13"/>
                    </a:lnTo>
                    <a:lnTo>
                      <a:pt x="12" y="6"/>
                    </a:lnTo>
                    <a:lnTo>
                      <a:pt x="0" y="0"/>
                    </a:lnTo>
                    <a:lnTo>
                      <a:pt x="0" y="13"/>
                    </a:lnTo>
                    <a:lnTo>
                      <a:pt x="0" y="34"/>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353" name="Freeform 152"/>
              <p:cNvSpPr>
                <a:spLocks/>
              </p:cNvSpPr>
              <p:nvPr/>
            </p:nvSpPr>
            <p:spPr bwMode="auto">
              <a:xfrm>
                <a:off x="2767" y="1786"/>
                <a:ext cx="28" cy="54"/>
              </a:xfrm>
              <a:custGeom>
                <a:avLst/>
                <a:gdLst>
                  <a:gd name="T0" fmla="*/ 0 w 28"/>
                  <a:gd name="T1" fmla="*/ 39 h 54"/>
                  <a:gd name="T2" fmla="*/ 3 w 28"/>
                  <a:gd name="T3" fmla="*/ 39 h 54"/>
                  <a:gd name="T4" fmla="*/ 7 w 28"/>
                  <a:gd name="T5" fmla="*/ 46 h 54"/>
                  <a:gd name="T6" fmla="*/ 15 w 28"/>
                  <a:gd name="T7" fmla="*/ 46 h 54"/>
                  <a:gd name="T8" fmla="*/ 23 w 28"/>
                  <a:gd name="T9" fmla="*/ 46 h 54"/>
                  <a:gd name="T10" fmla="*/ 23 w 28"/>
                  <a:gd name="T11" fmla="*/ 39 h 54"/>
                  <a:gd name="T12" fmla="*/ 23 w 28"/>
                  <a:gd name="T13" fmla="*/ 32 h 54"/>
                  <a:gd name="T14" fmla="*/ 19 w 28"/>
                  <a:gd name="T15" fmla="*/ 32 h 54"/>
                  <a:gd name="T16" fmla="*/ 15 w 28"/>
                  <a:gd name="T17" fmla="*/ 32 h 54"/>
                  <a:gd name="T18" fmla="*/ 11 w 28"/>
                  <a:gd name="T19" fmla="*/ 26 h 54"/>
                  <a:gd name="T20" fmla="*/ 7 w 28"/>
                  <a:gd name="T21" fmla="*/ 26 h 54"/>
                  <a:gd name="T22" fmla="*/ 3 w 28"/>
                  <a:gd name="T23" fmla="*/ 26 h 54"/>
                  <a:gd name="T24" fmla="*/ 0 w 28"/>
                  <a:gd name="T25" fmla="*/ 19 h 54"/>
                  <a:gd name="T26" fmla="*/ 0 w 28"/>
                  <a:gd name="T27" fmla="*/ 6 h 54"/>
                  <a:gd name="T28" fmla="*/ 3 w 28"/>
                  <a:gd name="T29" fmla="*/ 6 h 54"/>
                  <a:gd name="T30" fmla="*/ 3 w 28"/>
                  <a:gd name="T31" fmla="*/ 0 h 54"/>
                  <a:gd name="T32" fmla="*/ 11 w 28"/>
                  <a:gd name="T33" fmla="*/ 0 h 54"/>
                  <a:gd name="T34" fmla="*/ 19 w 28"/>
                  <a:gd name="T35" fmla="*/ 0 h 54"/>
                  <a:gd name="T36" fmla="*/ 19 w 28"/>
                  <a:gd name="T37" fmla="*/ 6 h 54"/>
                  <a:gd name="T38" fmla="*/ 23 w 28"/>
                  <a:gd name="T39" fmla="*/ 6 h 54"/>
                  <a:gd name="T40" fmla="*/ 23 w 28"/>
                  <a:gd name="T41" fmla="*/ 13 h 54"/>
                  <a:gd name="T42" fmla="*/ 19 w 28"/>
                  <a:gd name="T43" fmla="*/ 13 h 54"/>
                  <a:gd name="T44" fmla="*/ 19 w 28"/>
                  <a:gd name="T45" fmla="*/ 13 h 54"/>
                  <a:gd name="T46" fmla="*/ 15 w 28"/>
                  <a:gd name="T47" fmla="*/ 6 h 54"/>
                  <a:gd name="T48" fmla="*/ 11 w 28"/>
                  <a:gd name="T49" fmla="*/ 6 h 54"/>
                  <a:gd name="T50" fmla="*/ 3 w 28"/>
                  <a:gd name="T51" fmla="*/ 6 h 54"/>
                  <a:gd name="T52" fmla="*/ 3 w 28"/>
                  <a:gd name="T53" fmla="*/ 13 h 54"/>
                  <a:gd name="T54" fmla="*/ 3 w 28"/>
                  <a:gd name="T55" fmla="*/ 19 h 54"/>
                  <a:gd name="T56" fmla="*/ 7 w 28"/>
                  <a:gd name="T57" fmla="*/ 19 h 54"/>
                  <a:gd name="T58" fmla="*/ 7 w 28"/>
                  <a:gd name="T59" fmla="*/ 19 h 54"/>
                  <a:gd name="T60" fmla="*/ 15 w 28"/>
                  <a:gd name="T61" fmla="*/ 19 h 54"/>
                  <a:gd name="T62" fmla="*/ 19 w 28"/>
                  <a:gd name="T63" fmla="*/ 26 h 54"/>
                  <a:gd name="T64" fmla="*/ 23 w 28"/>
                  <a:gd name="T65" fmla="*/ 26 h 54"/>
                  <a:gd name="T66" fmla="*/ 27 w 28"/>
                  <a:gd name="T67" fmla="*/ 32 h 54"/>
                  <a:gd name="T68" fmla="*/ 27 w 28"/>
                  <a:gd name="T69" fmla="*/ 46 h 54"/>
                  <a:gd name="T70" fmla="*/ 23 w 28"/>
                  <a:gd name="T71" fmla="*/ 53 h 54"/>
                  <a:gd name="T72" fmla="*/ 15 w 28"/>
                  <a:gd name="T73" fmla="*/ 53 h 54"/>
                  <a:gd name="T74" fmla="*/ 3 w 28"/>
                  <a:gd name="T75" fmla="*/ 53 h 54"/>
                  <a:gd name="T76" fmla="*/ 3 w 28"/>
                  <a:gd name="T77" fmla="*/ 46 h 54"/>
                  <a:gd name="T78" fmla="*/ 0 w 28"/>
                  <a:gd name="T79" fmla="*/ 39 h 54"/>
                  <a:gd name="T80" fmla="*/ 0 w 28"/>
                  <a:gd name="T81" fmla="*/ 39 h 54"/>
                  <a:gd name="T82" fmla="*/ 0 w 28"/>
                  <a:gd name="T83" fmla="*/ 39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8"/>
                  <a:gd name="T127" fmla="*/ 0 h 54"/>
                  <a:gd name="T128" fmla="*/ 28 w 2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8" h="54">
                    <a:moveTo>
                      <a:pt x="0" y="39"/>
                    </a:moveTo>
                    <a:lnTo>
                      <a:pt x="3" y="39"/>
                    </a:lnTo>
                    <a:lnTo>
                      <a:pt x="7" y="46"/>
                    </a:lnTo>
                    <a:lnTo>
                      <a:pt x="15" y="46"/>
                    </a:lnTo>
                    <a:lnTo>
                      <a:pt x="23" y="46"/>
                    </a:lnTo>
                    <a:lnTo>
                      <a:pt x="23" y="39"/>
                    </a:lnTo>
                    <a:lnTo>
                      <a:pt x="23" y="32"/>
                    </a:lnTo>
                    <a:lnTo>
                      <a:pt x="19" y="32"/>
                    </a:lnTo>
                    <a:lnTo>
                      <a:pt x="15" y="32"/>
                    </a:lnTo>
                    <a:lnTo>
                      <a:pt x="11" y="26"/>
                    </a:lnTo>
                    <a:lnTo>
                      <a:pt x="7" y="26"/>
                    </a:lnTo>
                    <a:lnTo>
                      <a:pt x="3" y="26"/>
                    </a:lnTo>
                    <a:lnTo>
                      <a:pt x="0" y="19"/>
                    </a:lnTo>
                    <a:lnTo>
                      <a:pt x="0" y="6"/>
                    </a:lnTo>
                    <a:lnTo>
                      <a:pt x="3" y="6"/>
                    </a:lnTo>
                    <a:lnTo>
                      <a:pt x="3" y="0"/>
                    </a:lnTo>
                    <a:lnTo>
                      <a:pt x="11" y="0"/>
                    </a:lnTo>
                    <a:lnTo>
                      <a:pt x="19" y="0"/>
                    </a:lnTo>
                    <a:lnTo>
                      <a:pt x="19" y="6"/>
                    </a:lnTo>
                    <a:lnTo>
                      <a:pt x="23" y="6"/>
                    </a:lnTo>
                    <a:lnTo>
                      <a:pt x="23" y="13"/>
                    </a:lnTo>
                    <a:lnTo>
                      <a:pt x="19" y="13"/>
                    </a:lnTo>
                    <a:lnTo>
                      <a:pt x="15" y="6"/>
                    </a:lnTo>
                    <a:lnTo>
                      <a:pt x="11" y="6"/>
                    </a:lnTo>
                    <a:lnTo>
                      <a:pt x="3" y="6"/>
                    </a:lnTo>
                    <a:lnTo>
                      <a:pt x="3" y="13"/>
                    </a:lnTo>
                    <a:lnTo>
                      <a:pt x="3" y="19"/>
                    </a:lnTo>
                    <a:lnTo>
                      <a:pt x="7" y="19"/>
                    </a:lnTo>
                    <a:lnTo>
                      <a:pt x="15" y="19"/>
                    </a:lnTo>
                    <a:lnTo>
                      <a:pt x="19" y="26"/>
                    </a:lnTo>
                    <a:lnTo>
                      <a:pt x="23" y="26"/>
                    </a:lnTo>
                    <a:lnTo>
                      <a:pt x="27" y="32"/>
                    </a:lnTo>
                    <a:lnTo>
                      <a:pt x="27" y="46"/>
                    </a:lnTo>
                    <a:lnTo>
                      <a:pt x="23" y="53"/>
                    </a:lnTo>
                    <a:lnTo>
                      <a:pt x="15" y="53"/>
                    </a:lnTo>
                    <a:lnTo>
                      <a:pt x="3" y="53"/>
                    </a:lnTo>
                    <a:lnTo>
                      <a:pt x="3" y="46"/>
                    </a:lnTo>
                    <a:lnTo>
                      <a:pt x="0" y="39"/>
                    </a:lnTo>
                  </a:path>
                </a:pathLst>
              </a:custGeom>
              <a:solidFill>
                <a:srgbClr val="FFFFFF"/>
              </a:solidFill>
              <a:ln w="9525" cap="rnd">
                <a:noFill/>
                <a:round/>
                <a:headEnd/>
                <a:tailEnd/>
              </a:ln>
            </p:spPr>
            <p:txBody>
              <a:bodyPr/>
              <a:lstStyle/>
              <a:p>
                <a:endParaRPr lang="en-US" dirty="0"/>
              </a:p>
            </p:txBody>
          </p:sp>
          <p:sp>
            <p:nvSpPr>
              <p:cNvPr id="93354" name="Freeform 153"/>
              <p:cNvSpPr>
                <a:spLocks/>
              </p:cNvSpPr>
              <p:nvPr/>
            </p:nvSpPr>
            <p:spPr bwMode="auto">
              <a:xfrm>
                <a:off x="2767" y="1786"/>
                <a:ext cx="28" cy="54"/>
              </a:xfrm>
              <a:custGeom>
                <a:avLst/>
                <a:gdLst>
                  <a:gd name="T0" fmla="*/ 0 w 28"/>
                  <a:gd name="T1" fmla="*/ 39 h 54"/>
                  <a:gd name="T2" fmla="*/ 3 w 28"/>
                  <a:gd name="T3" fmla="*/ 39 h 54"/>
                  <a:gd name="T4" fmla="*/ 7 w 28"/>
                  <a:gd name="T5" fmla="*/ 46 h 54"/>
                  <a:gd name="T6" fmla="*/ 15 w 28"/>
                  <a:gd name="T7" fmla="*/ 46 h 54"/>
                  <a:gd name="T8" fmla="*/ 23 w 28"/>
                  <a:gd name="T9" fmla="*/ 46 h 54"/>
                  <a:gd name="T10" fmla="*/ 23 w 28"/>
                  <a:gd name="T11" fmla="*/ 39 h 54"/>
                  <a:gd name="T12" fmla="*/ 23 w 28"/>
                  <a:gd name="T13" fmla="*/ 32 h 54"/>
                  <a:gd name="T14" fmla="*/ 19 w 28"/>
                  <a:gd name="T15" fmla="*/ 32 h 54"/>
                  <a:gd name="T16" fmla="*/ 15 w 28"/>
                  <a:gd name="T17" fmla="*/ 32 h 54"/>
                  <a:gd name="T18" fmla="*/ 11 w 28"/>
                  <a:gd name="T19" fmla="*/ 26 h 54"/>
                  <a:gd name="T20" fmla="*/ 7 w 28"/>
                  <a:gd name="T21" fmla="*/ 26 h 54"/>
                  <a:gd name="T22" fmla="*/ 3 w 28"/>
                  <a:gd name="T23" fmla="*/ 26 h 54"/>
                  <a:gd name="T24" fmla="*/ 0 w 28"/>
                  <a:gd name="T25" fmla="*/ 19 h 54"/>
                  <a:gd name="T26" fmla="*/ 0 w 28"/>
                  <a:gd name="T27" fmla="*/ 6 h 54"/>
                  <a:gd name="T28" fmla="*/ 3 w 28"/>
                  <a:gd name="T29" fmla="*/ 6 h 54"/>
                  <a:gd name="T30" fmla="*/ 3 w 28"/>
                  <a:gd name="T31" fmla="*/ 0 h 54"/>
                  <a:gd name="T32" fmla="*/ 11 w 28"/>
                  <a:gd name="T33" fmla="*/ 0 h 54"/>
                  <a:gd name="T34" fmla="*/ 19 w 28"/>
                  <a:gd name="T35" fmla="*/ 0 h 54"/>
                  <a:gd name="T36" fmla="*/ 19 w 28"/>
                  <a:gd name="T37" fmla="*/ 6 h 54"/>
                  <a:gd name="T38" fmla="*/ 23 w 28"/>
                  <a:gd name="T39" fmla="*/ 6 h 54"/>
                  <a:gd name="T40" fmla="*/ 23 w 28"/>
                  <a:gd name="T41" fmla="*/ 13 h 54"/>
                  <a:gd name="T42" fmla="*/ 19 w 28"/>
                  <a:gd name="T43" fmla="*/ 13 h 54"/>
                  <a:gd name="T44" fmla="*/ 19 w 28"/>
                  <a:gd name="T45" fmla="*/ 13 h 54"/>
                  <a:gd name="T46" fmla="*/ 15 w 28"/>
                  <a:gd name="T47" fmla="*/ 6 h 54"/>
                  <a:gd name="T48" fmla="*/ 11 w 28"/>
                  <a:gd name="T49" fmla="*/ 6 h 54"/>
                  <a:gd name="T50" fmla="*/ 3 w 28"/>
                  <a:gd name="T51" fmla="*/ 6 h 54"/>
                  <a:gd name="T52" fmla="*/ 3 w 28"/>
                  <a:gd name="T53" fmla="*/ 13 h 54"/>
                  <a:gd name="T54" fmla="*/ 3 w 28"/>
                  <a:gd name="T55" fmla="*/ 19 h 54"/>
                  <a:gd name="T56" fmla="*/ 7 w 28"/>
                  <a:gd name="T57" fmla="*/ 19 h 54"/>
                  <a:gd name="T58" fmla="*/ 7 w 28"/>
                  <a:gd name="T59" fmla="*/ 19 h 54"/>
                  <a:gd name="T60" fmla="*/ 15 w 28"/>
                  <a:gd name="T61" fmla="*/ 19 h 54"/>
                  <a:gd name="T62" fmla="*/ 19 w 28"/>
                  <a:gd name="T63" fmla="*/ 26 h 54"/>
                  <a:gd name="T64" fmla="*/ 23 w 28"/>
                  <a:gd name="T65" fmla="*/ 26 h 54"/>
                  <a:gd name="T66" fmla="*/ 27 w 28"/>
                  <a:gd name="T67" fmla="*/ 32 h 54"/>
                  <a:gd name="T68" fmla="*/ 27 w 28"/>
                  <a:gd name="T69" fmla="*/ 46 h 54"/>
                  <a:gd name="T70" fmla="*/ 23 w 28"/>
                  <a:gd name="T71" fmla="*/ 53 h 54"/>
                  <a:gd name="T72" fmla="*/ 15 w 28"/>
                  <a:gd name="T73" fmla="*/ 53 h 54"/>
                  <a:gd name="T74" fmla="*/ 3 w 28"/>
                  <a:gd name="T75" fmla="*/ 53 h 54"/>
                  <a:gd name="T76" fmla="*/ 3 w 28"/>
                  <a:gd name="T77" fmla="*/ 46 h 54"/>
                  <a:gd name="T78" fmla="*/ 0 w 28"/>
                  <a:gd name="T79" fmla="*/ 39 h 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8"/>
                  <a:gd name="T121" fmla="*/ 0 h 54"/>
                  <a:gd name="T122" fmla="*/ 28 w 28"/>
                  <a:gd name="T123" fmla="*/ 54 h 5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8" h="54">
                    <a:moveTo>
                      <a:pt x="0" y="39"/>
                    </a:moveTo>
                    <a:lnTo>
                      <a:pt x="3" y="39"/>
                    </a:lnTo>
                    <a:lnTo>
                      <a:pt x="7" y="46"/>
                    </a:lnTo>
                    <a:lnTo>
                      <a:pt x="15" y="46"/>
                    </a:lnTo>
                    <a:lnTo>
                      <a:pt x="23" y="46"/>
                    </a:lnTo>
                    <a:lnTo>
                      <a:pt x="23" y="39"/>
                    </a:lnTo>
                    <a:lnTo>
                      <a:pt x="23" y="32"/>
                    </a:lnTo>
                    <a:lnTo>
                      <a:pt x="19" y="32"/>
                    </a:lnTo>
                    <a:lnTo>
                      <a:pt x="15" y="32"/>
                    </a:lnTo>
                    <a:lnTo>
                      <a:pt x="11" y="26"/>
                    </a:lnTo>
                    <a:lnTo>
                      <a:pt x="7" y="26"/>
                    </a:lnTo>
                    <a:lnTo>
                      <a:pt x="3" y="26"/>
                    </a:lnTo>
                    <a:lnTo>
                      <a:pt x="0" y="19"/>
                    </a:lnTo>
                    <a:lnTo>
                      <a:pt x="0" y="6"/>
                    </a:lnTo>
                    <a:lnTo>
                      <a:pt x="3" y="6"/>
                    </a:lnTo>
                    <a:lnTo>
                      <a:pt x="3" y="0"/>
                    </a:lnTo>
                    <a:lnTo>
                      <a:pt x="11" y="0"/>
                    </a:lnTo>
                    <a:lnTo>
                      <a:pt x="19" y="0"/>
                    </a:lnTo>
                    <a:lnTo>
                      <a:pt x="19" y="6"/>
                    </a:lnTo>
                    <a:lnTo>
                      <a:pt x="23" y="6"/>
                    </a:lnTo>
                    <a:lnTo>
                      <a:pt x="23" y="13"/>
                    </a:lnTo>
                    <a:lnTo>
                      <a:pt x="19" y="13"/>
                    </a:lnTo>
                    <a:lnTo>
                      <a:pt x="15" y="6"/>
                    </a:lnTo>
                    <a:lnTo>
                      <a:pt x="11" y="6"/>
                    </a:lnTo>
                    <a:lnTo>
                      <a:pt x="3" y="6"/>
                    </a:lnTo>
                    <a:lnTo>
                      <a:pt x="3" y="13"/>
                    </a:lnTo>
                    <a:lnTo>
                      <a:pt x="3" y="19"/>
                    </a:lnTo>
                    <a:lnTo>
                      <a:pt x="7" y="19"/>
                    </a:lnTo>
                    <a:lnTo>
                      <a:pt x="15" y="19"/>
                    </a:lnTo>
                    <a:lnTo>
                      <a:pt x="19" y="26"/>
                    </a:lnTo>
                    <a:lnTo>
                      <a:pt x="23" y="26"/>
                    </a:lnTo>
                    <a:lnTo>
                      <a:pt x="27" y="32"/>
                    </a:lnTo>
                    <a:lnTo>
                      <a:pt x="27" y="46"/>
                    </a:lnTo>
                    <a:lnTo>
                      <a:pt x="23" y="53"/>
                    </a:lnTo>
                    <a:lnTo>
                      <a:pt x="15" y="53"/>
                    </a:lnTo>
                    <a:lnTo>
                      <a:pt x="3" y="53"/>
                    </a:lnTo>
                    <a:lnTo>
                      <a:pt x="3" y="46"/>
                    </a:lnTo>
                    <a:lnTo>
                      <a:pt x="0" y="39"/>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355" name="Line 154"/>
              <p:cNvSpPr>
                <a:spLocks noChangeShapeType="1"/>
              </p:cNvSpPr>
              <p:nvPr/>
            </p:nvSpPr>
            <p:spPr bwMode="auto">
              <a:xfrm>
                <a:off x="2767" y="1825"/>
                <a:ext cx="6" cy="0"/>
              </a:xfrm>
              <a:prstGeom prst="line">
                <a:avLst/>
              </a:prstGeom>
              <a:noFill/>
              <a:ln w="12700">
                <a:solidFill>
                  <a:srgbClr val="000000"/>
                </a:solidFill>
                <a:round/>
                <a:headEnd type="none" w="sm" len="sm"/>
                <a:tailEnd type="none" w="sm" len="sm"/>
              </a:ln>
            </p:spPr>
            <p:txBody>
              <a:bodyPr wrap="none" anchor="ctr"/>
              <a:lstStyle/>
              <a:p>
                <a:endParaRPr lang="en-US" dirty="0"/>
              </a:p>
            </p:txBody>
          </p:sp>
        </p:grpSp>
        <p:grpSp>
          <p:nvGrpSpPr>
            <p:cNvPr id="14" name="Group 155"/>
            <p:cNvGrpSpPr>
              <a:grpSpLocks/>
            </p:cNvGrpSpPr>
            <p:nvPr/>
          </p:nvGrpSpPr>
          <p:grpSpPr bwMode="auto">
            <a:xfrm>
              <a:off x="4624388" y="2378075"/>
              <a:ext cx="228600" cy="382588"/>
              <a:chOff x="2880" y="1008"/>
              <a:chExt cx="144" cy="241"/>
            </a:xfrm>
          </p:grpSpPr>
          <p:sp>
            <p:nvSpPr>
              <p:cNvPr id="93326" name="Freeform 156"/>
              <p:cNvSpPr>
                <a:spLocks/>
              </p:cNvSpPr>
              <p:nvPr/>
            </p:nvSpPr>
            <p:spPr bwMode="auto">
              <a:xfrm>
                <a:off x="2880" y="1008"/>
                <a:ext cx="140" cy="241"/>
              </a:xfrm>
              <a:custGeom>
                <a:avLst/>
                <a:gdLst>
                  <a:gd name="T0" fmla="*/ 0 w 140"/>
                  <a:gd name="T1" fmla="*/ 139 h 241"/>
                  <a:gd name="T2" fmla="*/ 0 w 140"/>
                  <a:gd name="T3" fmla="*/ 92 h 241"/>
                  <a:gd name="T4" fmla="*/ 11 w 140"/>
                  <a:gd name="T5" fmla="*/ 46 h 241"/>
                  <a:gd name="T6" fmla="*/ 19 w 140"/>
                  <a:gd name="T7" fmla="*/ 26 h 241"/>
                  <a:gd name="T8" fmla="*/ 31 w 140"/>
                  <a:gd name="T9" fmla="*/ 12 h 241"/>
                  <a:gd name="T10" fmla="*/ 42 w 140"/>
                  <a:gd name="T11" fmla="*/ 6 h 241"/>
                  <a:gd name="T12" fmla="*/ 57 w 140"/>
                  <a:gd name="T13" fmla="*/ 0 h 241"/>
                  <a:gd name="T14" fmla="*/ 84 w 140"/>
                  <a:gd name="T15" fmla="*/ 0 h 241"/>
                  <a:gd name="T16" fmla="*/ 111 w 140"/>
                  <a:gd name="T17" fmla="*/ 19 h 241"/>
                  <a:gd name="T18" fmla="*/ 123 w 140"/>
                  <a:gd name="T19" fmla="*/ 33 h 241"/>
                  <a:gd name="T20" fmla="*/ 131 w 140"/>
                  <a:gd name="T21" fmla="*/ 52 h 241"/>
                  <a:gd name="T22" fmla="*/ 134 w 140"/>
                  <a:gd name="T23" fmla="*/ 73 h 241"/>
                  <a:gd name="T24" fmla="*/ 139 w 140"/>
                  <a:gd name="T25" fmla="*/ 99 h 241"/>
                  <a:gd name="T26" fmla="*/ 139 w 140"/>
                  <a:gd name="T27" fmla="*/ 146 h 241"/>
                  <a:gd name="T28" fmla="*/ 127 w 140"/>
                  <a:gd name="T29" fmla="*/ 193 h 241"/>
                  <a:gd name="T30" fmla="*/ 108 w 140"/>
                  <a:gd name="T31" fmla="*/ 219 h 241"/>
                  <a:gd name="T32" fmla="*/ 81 w 140"/>
                  <a:gd name="T33" fmla="*/ 240 h 241"/>
                  <a:gd name="T34" fmla="*/ 54 w 140"/>
                  <a:gd name="T35" fmla="*/ 240 h 241"/>
                  <a:gd name="T36" fmla="*/ 31 w 140"/>
                  <a:gd name="T37" fmla="*/ 219 h 241"/>
                  <a:gd name="T38" fmla="*/ 11 w 140"/>
                  <a:gd name="T39" fmla="*/ 186 h 241"/>
                  <a:gd name="T40" fmla="*/ 0 w 140"/>
                  <a:gd name="T41" fmla="*/ 139 h 2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0"/>
                  <a:gd name="T64" fmla="*/ 0 h 241"/>
                  <a:gd name="T65" fmla="*/ 140 w 140"/>
                  <a:gd name="T66" fmla="*/ 241 h 2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0" h="241">
                    <a:moveTo>
                      <a:pt x="0" y="139"/>
                    </a:moveTo>
                    <a:lnTo>
                      <a:pt x="0" y="92"/>
                    </a:lnTo>
                    <a:lnTo>
                      <a:pt x="11" y="46"/>
                    </a:lnTo>
                    <a:lnTo>
                      <a:pt x="19" y="26"/>
                    </a:lnTo>
                    <a:lnTo>
                      <a:pt x="31" y="12"/>
                    </a:lnTo>
                    <a:lnTo>
                      <a:pt x="42" y="6"/>
                    </a:lnTo>
                    <a:lnTo>
                      <a:pt x="57" y="0"/>
                    </a:lnTo>
                    <a:lnTo>
                      <a:pt x="84" y="0"/>
                    </a:lnTo>
                    <a:lnTo>
                      <a:pt x="111" y="19"/>
                    </a:lnTo>
                    <a:lnTo>
                      <a:pt x="123" y="33"/>
                    </a:lnTo>
                    <a:lnTo>
                      <a:pt x="131" y="52"/>
                    </a:lnTo>
                    <a:lnTo>
                      <a:pt x="134" y="73"/>
                    </a:lnTo>
                    <a:lnTo>
                      <a:pt x="139" y="99"/>
                    </a:lnTo>
                    <a:lnTo>
                      <a:pt x="139" y="146"/>
                    </a:lnTo>
                    <a:lnTo>
                      <a:pt x="127" y="193"/>
                    </a:lnTo>
                    <a:lnTo>
                      <a:pt x="108" y="219"/>
                    </a:lnTo>
                    <a:lnTo>
                      <a:pt x="81" y="240"/>
                    </a:lnTo>
                    <a:lnTo>
                      <a:pt x="54" y="240"/>
                    </a:lnTo>
                    <a:lnTo>
                      <a:pt x="31" y="219"/>
                    </a:lnTo>
                    <a:lnTo>
                      <a:pt x="11" y="186"/>
                    </a:lnTo>
                    <a:lnTo>
                      <a:pt x="0" y="139"/>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327" name="Line 157"/>
              <p:cNvSpPr>
                <a:spLocks noChangeShapeType="1"/>
              </p:cNvSpPr>
              <p:nvPr/>
            </p:nvSpPr>
            <p:spPr bwMode="auto">
              <a:xfrm>
                <a:off x="2938" y="1008"/>
                <a:ext cx="24" cy="240"/>
              </a:xfrm>
              <a:prstGeom prst="line">
                <a:avLst/>
              </a:prstGeom>
              <a:noFill/>
              <a:ln w="12700">
                <a:solidFill>
                  <a:srgbClr val="000000"/>
                </a:solidFill>
                <a:round/>
                <a:headEnd type="none" w="sm" len="sm"/>
                <a:tailEnd type="none" w="sm" len="sm"/>
              </a:ln>
            </p:spPr>
            <p:txBody>
              <a:bodyPr wrap="none" anchor="ctr"/>
              <a:lstStyle/>
              <a:p>
                <a:endParaRPr lang="en-US" dirty="0"/>
              </a:p>
            </p:txBody>
          </p:sp>
          <p:sp>
            <p:nvSpPr>
              <p:cNvPr id="93328" name="Line 158"/>
              <p:cNvSpPr>
                <a:spLocks noChangeShapeType="1"/>
              </p:cNvSpPr>
              <p:nvPr/>
            </p:nvSpPr>
            <p:spPr bwMode="auto">
              <a:xfrm flipV="1">
                <a:off x="2880" y="1108"/>
                <a:ext cx="144" cy="47"/>
              </a:xfrm>
              <a:prstGeom prst="line">
                <a:avLst/>
              </a:prstGeom>
              <a:noFill/>
              <a:ln w="12700">
                <a:solidFill>
                  <a:srgbClr val="000000"/>
                </a:solidFill>
                <a:round/>
                <a:headEnd type="none" w="sm" len="sm"/>
                <a:tailEnd type="none" w="sm" len="sm"/>
              </a:ln>
            </p:spPr>
            <p:txBody>
              <a:bodyPr wrap="none" anchor="ctr"/>
              <a:lstStyle/>
              <a:p>
                <a:endParaRPr lang="en-US" dirty="0"/>
              </a:p>
            </p:txBody>
          </p:sp>
          <p:sp>
            <p:nvSpPr>
              <p:cNvPr id="93329" name="Freeform 159"/>
              <p:cNvSpPr>
                <a:spLocks/>
              </p:cNvSpPr>
              <p:nvPr/>
            </p:nvSpPr>
            <p:spPr bwMode="auto">
              <a:xfrm>
                <a:off x="2958" y="1041"/>
                <a:ext cx="25" cy="61"/>
              </a:xfrm>
              <a:custGeom>
                <a:avLst/>
                <a:gdLst>
                  <a:gd name="T0" fmla="*/ 4 w 25"/>
                  <a:gd name="T1" fmla="*/ 60 h 61"/>
                  <a:gd name="T2" fmla="*/ 0 w 25"/>
                  <a:gd name="T3" fmla="*/ 6 h 61"/>
                  <a:gd name="T4" fmla="*/ 12 w 25"/>
                  <a:gd name="T5" fmla="*/ 0 h 61"/>
                  <a:gd name="T6" fmla="*/ 16 w 25"/>
                  <a:gd name="T7" fmla="*/ 0 h 61"/>
                  <a:gd name="T8" fmla="*/ 24 w 25"/>
                  <a:gd name="T9" fmla="*/ 0 h 61"/>
                  <a:gd name="T10" fmla="*/ 24 w 25"/>
                  <a:gd name="T11" fmla="*/ 13 h 61"/>
                  <a:gd name="T12" fmla="*/ 24 w 25"/>
                  <a:gd name="T13" fmla="*/ 26 h 61"/>
                  <a:gd name="T14" fmla="*/ 19 w 25"/>
                  <a:gd name="T15" fmla="*/ 33 h 61"/>
                  <a:gd name="T16" fmla="*/ 16 w 25"/>
                  <a:gd name="T17" fmla="*/ 33 h 61"/>
                  <a:gd name="T18" fmla="*/ 8 w 25"/>
                  <a:gd name="T19" fmla="*/ 33 h 61"/>
                  <a:gd name="T20" fmla="*/ 8 w 25"/>
                  <a:gd name="T21" fmla="*/ 53 h 61"/>
                  <a:gd name="T22" fmla="*/ 4 w 25"/>
                  <a:gd name="T23" fmla="*/ 60 h 61"/>
                  <a:gd name="T24" fmla="*/ 4 w 25"/>
                  <a:gd name="T25" fmla="*/ 26 h 61"/>
                  <a:gd name="T26" fmla="*/ 16 w 25"/>
                  <a:gd name="T27" fmla="*/ 26 h 61"/>
                  <a:gd name="T28" fmla="*/ 19 w 25"/>
                  <a:gd name="T29" fmla="*/ 26 h 61"/>
                  <a:gd name="T30" fmla="*/ 19 w 25"/>
                  <a:gd name="T31" fmla="*/ 13 h 61"/>
                  <a:gd name="T32" fmla="*/ 19 w 25"/>
                  <a:gd name="T33" fmla="*/ 6 h 61"/>
                  <a:gd name="T34" fmla="*/ 16 w 25"/>
                  <a:gd name="T35" fmla="*/ 6 h 61"/>
                  <a:gd name="T36" fmla="*/ 12 w 25"/>
                  <a:gd name="T37" fmla="*/ 6 h 61"/>
                  <a:gd name="T38" fmla="*/ 4 w 25"/>
                  <a:gd name="T39" fmla="*/ 6 h 61"/>
                  <a:gd name="T40" fmla="*/ 4 w 25"/>
                  <a:gd name="T41" fmla="*/ 26 h 61"/>
                  <a:gd name="T42" fmla="*/ 4 w 25"/>
                  <a:gd name="T43" fmla="*/ 60 h 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
                  <a:gd name="T67" fmla="*/ 0 h 61"/>
                  <a:gd name="T68" fmla="*/ 25 w 25"/>
                  <a:gd name="T69" fmla="*/ 61 h 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 h="61">
                    <a:moveTo>
                      <a:pt x="4" y="60"/>
                    </a:moveTo>
                    <a:lnTo>
                      <a:pt x="0" y="6"/>
                    </a:lnTo>
                    <a:lnTo>
                      <a:pt x="12" y="0"/>
                    </a:lnTo>
                    <a:lnTo>
                      <a:pt x="16" y="0"/>
                    </a:lnTo>
                    <a:lnTo>
                      <a:pt x="24" y="0"/>
                    </a:lnTo>
                    <a:lnTo>
                      <a:pt x="24" y="13"/>
                    </a:lnTo>
                    <a:lnTo>
                      <a:pt x="24" y="26"/>
                    </a:lnTo>
                    <a:lnTo>
                      <a:pt x="19" y="33"/>
                    </a:lnTo>
                    <a:lnTo>
                      <a:pt x="16" y="33"/>
                    </a:lnTo>
                    <a:lnTo>
                      <a:pt x="8" y="33"/>
                    </a:lnTo>
                    <a:lnTo>
                      <a:pt x="8" y="53"/>
                    </a:lnTo>
                    <a:lnTo>
                      <a:pt x="4" y="60"/>
                    </a:lnTo>
                    <a:lnTo>
                      <a:pt x="4" y="26"/>
                    </a:lnTo>
                    <a:lnTo>
                      <a:pt x="16" y="26"/>
                    </a:lnTo>
                    <a:lnTo>
                      <a:pt x="19" y="26"/>
                    </a:lnTo>
                    <a:lnTo>
                      <a:pt x="19" y="13"/>
                    </a:lnTo>
                    <a:lnTo>
                      <a:pt x="19" y="6"/>
                    </a:lnTo>
                    <a:lnTo>
                      <a:pt x="16" y="6"/>
                    </a:lnTo>
                    <a:lnTo>
                      <a:pt x="12" y="6"/>
                    </a:lnTo>
                    <a:lnTo>
                      <a:pt x="4" y="6"/>
                    </a:lnTo>
                    <a:lnTo>
                      <a:pt x="4" y="26"/>
                    </a:lnTo>
                    <a:lnTo>
                      <a:pt x="4" y="60"/>
                    </a:lnTo>
                  </a:path>
                </a:pathLst>
              </a:custGeom>
              <a:solidFill>
                <a:srgbClr val="FFFFFF"/>
              </a:solidFill>
              <a:ln w="9525" cap="rnd">
                <a:noFill/>
                <a:round/>
                <a:headEnd/>
                <a:tailEnd/>
              </a:ln>
            </p:spPr>
            <p:txBody>
              <a:bodyPr/>
              <a:lstStyle/>
              <a:p>
                <a:endParaRPr lang="en-US" dirty="0"/>
              </a:p>
            </p:txBody>
          </p:sp>
          <p:sp>
            <p:nvSpPr>
              <p:cNvPr id="93330" name="Freeform 160"/>
              <p:cNvSpPr>
                <a:spLocks/>
              </p:cNvSpPr>
              <p:nvPr/>
            </p:nvSpPr>
            <p:spPr bwMode="auto">
              <a:xfrm>
                <a:off x="2958" y="1041"/>
                <a:ext cx="25" cy="61"/>
              </a:xfrm>
              <a:custGeom>
                <a:avLst/>
                <a:gdLst>
                  <a:gd name="T0" fmla="*/ 4 w 25"/>
                  <a:gd name="T1" fmla="*/ 60 h 61"/>
                  <a:gd name="T2" fmla="*/ 0 w 25"/>
                  <a:gd name="T3" fmla="*/ 6 h 61"/>
                  <a:gd name="T4" fmla="*/ 12 w 25"/>
                  <a:gd name="T5" fmla="*/ 0 h 61"/>
                  <a:gd name="T6" fmla="*/ 16 w 25"/>
                  <a:gd name="T7" fmla="*/ 0 h 61"/>
                  <a:gd name="T8" fmla="*/ 24 w 25"/>
                  <a:gd name="T9" fmla="*/ 0 h 61"/>
                  <a:gd name="T10" fmla="*/ 24 w 25"/>
                  <a:gd name="T11" fmla="*/ 13 h 61"/>
                  <a:gd name="T12" fmla="*/ 24 w 25"/>
                  <a:gd name="T13" fmla="*/ 26 h 61"/>
                  <a:gd name="T14" fmla="*/ 19 w 25"/>
                  <a:gd name="T15" fmla="*/ 33 h 61"/>
                  <a:gd name="T16" fmla="*/ 16 w 25"/>
                  <a:gd name="T17" fmla="*/ 33 h 61"/>
                  <a:gd name="T18" fmla="*/ 8 w 25"/>
                  <a:gd name="T19" fmla="*/ 33 h 61"/>
                  <a:gd name="T20" fmla="*/ 8 w 25"/>
                  <a:gd name="T21" fmla="*/ 53 h 61"/>
                  <a:gd name="T22" fmla="*/ 4 w 25"/>
                  <a:gd name="T23" fmla="*/ 60 h 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61"/>
                  <a:gd name="T38" fmla="*/ 25 w 25"/>
                  <a:gd name="T39" fmla="*/ 61 h 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61">
                    <a:moveTo>
                      <a:pt x="4" y="60"/>
                    </a:moveTo>
                    <a:lnTo>
                      <a:pt x="0" y="6"/>
                    </a:lnTo>
                    <a:lnTo>
                      <a:pt x="12" y="0"/>
                    </a:lnTo>
                    <a:lnTo>
                      <a:pt x="16" y="0"/>
                    </a:lnTo>
                    <a:lnTo>
                      <a:pt x="24" y="0"/>
                    </a:lnTo>
                    <a:lnTo>
                      <a:pt x="24" y="13"/>
                    </a:lnTo>
                    <a:lnTo>
                      <a:pt x="24" y="26"/>
                    </a:lnTo>
                    <a:lnTo>
                      <a:pt x="19" y="33"/>
                    </a:lnTo>
                    <a:lnTo>
                      <a:pt x="16" y="33"/>
                    </a:lnTo>
                    <a:lnTo>
                      <a:pt x="8" y="33"/>
                    </a:lnTo>
                    <a:lnTo>
                      <a:pt x="8" y="53"/>
                    </a:lnTo>
                    <a:lnTo>
                      <a:pt x="4" y="60"/>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331" name="Freeform 161"/>
              <p:cNvSpPr>
                <a:spLocks/>
              </p:cNvSpPr>
              <p:nvPr/>
            </p:nvSpPr>
            <p:spPr bwMode="auto">
              <a:xfrm>
                <a:off x="2962" y="1048"/>
                <a:ext cx="25" cy="20"/>
              </a:xfrm>
              <a:custGeom>
                <a:avLst/>
                <a:gdLst>
                  <a:gd name="T0" fmla="*/ 0 w 25"/>
                  <a:gd name="T1" fmla="*/ 19 h 20"/>
                  <a:gd name="T2" fmla="*/ 18 w 25"/>
                  <a:gd name="T3" fmla="*/ 19 h 20"/>
                  <a:gd name="T4" fmla="*/ 24 w 25"/>
                  <a:gd name="T5" fmla="*/ 19 h 20"/>
                  <a:gd name="T6" fmla="*/ 24 w 25"/>
                  <a:gd name="T7" fmla="*/ 6 h 20"/>
                  <a:gd name="T8" fmla="*/ 24 w 25"/>
                  <a:gd name="T9" fmla="*/ 0 h 20"/>
                  <a:gd name="T10" fmla="*/ 18 w 25"/>
                  <a:gd name="T11" fmla="*/ 0 h 20"/>
                  <a:gd name="T12" fmla="*/ 12 w 25"/>
                  <a:gd name="T13" fmla="*/ 0 h 20"/>
                  <a:gd name="T14" fmla="*/ 0 w 25"/>
                  <a:gd name="T15" fmla="*/ 0 h 20"/>
                  <a:gd name="T16" fmla="*/ 0 w 25"/>
                  <a:gd name="T17" fmla="*/ 19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0"/>
                  <a:gd name="T29" fmla="*/ 25 w 25"/>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0">
                    <a:moveTo>
                      <a:pt x="0" y="19"/>
                    </a:moveTo>
                    <a:lnTo>
                      <a:pt x="18" y="19"/>
                    </a:lnTo>
                    <a:lnTo>
                      <a:pt x="24" y="19"/>
                    </a:lnTo>
                    <a:lnTo>
                      <a:pt x="24" y="6"/>
                    </a:lnTo>
                    <a:lnTo>
                      <a:pt x="24" y="0"/>
                    </a:lnTo>
                    <a:lnTo>
                      <a:pt x="18" y="0"/>
                    </a:lnTo>
                    <a:lnTo>
                      <a:pt x="12" y="0"/>
                    </a:lnTo>
                    <a:lnTo>
                      <a:pt x="0" y="0"/>
                    </a:lnTo>
                    <a:lnTo>
                      <a:pt x="0" y="19"/>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332" name="Freeform 162"/>
              <p:cNvSpPr>
                <a:spLocks/>
              </p:cNvSpPr>
              <p:nvPr/>
            </p:nvSpPr>
            <p:spPr bwMode="auto">
              <a:xfrm>
                <a:off x="2970" y="1141"/>
                <a:ext cx="28" cy="61"/>
              </a:xfrm>
              <a:custGeom>
                <a:avLst/>
                <a:gdLst>
                  <a:gd name="T0" fmla="*/ 3 w 28"/>
                  <a:gd name="T1" fmla="*/ 60 h 61"/>
                  <a:gd name="T2" fmla="*/ 0 w 28"/>
                  <a:gd name="T3" fmla="*/ 6 h 61"/>
                  <a:gd name="T4" fmla="*/ 7 w 28"/>
                  <a:gd name="T5" fmla="*/ 0 h 61"/>
                  <a:gd name="T6" fmla="*/ 15 w 28"/>
                  <a:gd name="T7" fmla="*/ 0 h 61"/>
                  <a:gd name="T8" fmla="*/ 19 w 28"/>
                  <a:gd name="T9" fmla="*/ 0 h 61"/>
                  <a:gd name="T10" fmla="*/ 19 w 28"/>
                  <a:gd name="T11" fmla="*/ 6 h 61"/>
                  <a:gd name="T12" fmla="*/ 23 w 28"/>
                  <a:gd name="T13" fmla="*/ 6 h 61"/>
                  <a:gd name="T14" fmla="*/ 23 w 28"/>
                  <a:gd name="T15" fmla="*/ 13 h 61"/>
                  <a:gd name="T16" fmla="*/ 27 w 28"/>
                  <a:gd name="T17" fmla="*/ 20 h 61"/>
                  <a:gd name="T18" fmla="*/ 27 w 28"/>
                  <a:gd name="T19" fmla="*/ 26 h 61"/>
                  <a:gd name="T20" fmla="*/ 27 w 28"/>
                  <a:gd name="T21" fmla="*/ 46 h 61"/>
                  <a:gd name="T22" fmla="*/ 23 w 28"/>
                  <a:gd name="T23" fmla="*/ 46 h 61"/>
                  <a:gd name="T24" fmla="*/ 23 w 28"/>
                  <a:gd name="T25" fmla="*/ 53 h 61"/>
                  <a:gd name="T26" fmla="*/ 15 w 28"/>
                  <a:gd name="T27" fmla="*/ 53 h 61"/>
                  <a:gd name="T28" fmla="*/ 3 w 28"/>
                  <a:gd name="T29" fmla="*/ 60 h 61"/>
                  <a:gd name="T30" fmla="*/ 7 w 28"/>
                  <a:gd name="T31" fmla="*/ 53 h 61"/>
                  <a:gd name="T32" fmla="*/ 15 w 28"/>
                  <a:gd name="T33" fmla="*/ 53 h 61"/>
                  <a:gd name="T34" fmla="*/ 15 w 28"/>
                  <a:gd name="T35" fmla="*/ 46 h 61"/>
                  <a:gd name="T36" fmla="*/ 19 w 28"/>
                  <a:gd name="T37" fmla="*/ 46 h 61"/>
                  <a:gd name="T38" fmla="*/ 23 w 28"/>
                  <a:gd name="T39" fmla="*/ 39 h 61"/>
                  <a:gd name="T40" fmla="*/ 23 w 28"/>
                  <a:gd name="T41" fmla="*/ 26 h 61"/>
                  <a:gd name="T42" fmla="*/ 23 w 28"/>
                  <a:gd name="T43" fmla="*/ 20 h 61"/>
                  <a:gd name="T44" fmla="*/ 15 w 28"/>
                  <a:gd name="T45" fmla="*/ 6 h 61"/>
                  <a:gd name="T46" fmla="*/ 7 w 28"/>
                  <a:gd name="T47" fmla="*/ 6 h 61"/>
                  <a:gd name="T48" fmla="*/ 3 w 28"/>
                  <a:gd name="T49" fmla="*/ 13 h 61"/>
                  <a:gd name="T50" fmla="*/ 7 w 28"/>
                  <a:gd name="T51" fmla="*/ 53 h 61"/>
                  <a:gd name="T52" fmla="*/ 3 w 28"/>
                  <a:gd name="T53" fmla="*/ 60 h 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
                  <a:gd name="T82" fmla="*/ 0 h 61"/>
                  <a:gd name="T83" fmla="*/ 28 w 28"/>
                  <a:gd name="T84" fmla="*/ 61 h 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 h="61">
                    <a:moveTo>
                      <a:pt x="3" y="60"/>
                    </a:moveTo>
                    <a:lnTo>
                      <a:pt x="0" y="6"/>
                    </a:lnTo>
                    <a:lnTo>
                      <a:pt x="7" y="0"/>
                    </a:lnTo>
                    <a:lnTo>
                      <a:pt x="15" y="0"/>
                    </a:lnTo>
                    <a:lnTo>
                      <a:pt x="19" y="0"/>
                    </a:lnTo>
                    <a:lnTo>
                      <a:pt x="19" y="6"/>
                    </a:lnTo>
                    <a:lnTo>
                      <a:pt x="23" y="6"/>
                    </a:lnTo>
                    <a:lnTo>
                      <a:pt x="23" y="13"/>
                    </a:lnTo>
                    <a:lnTo>
                      <a:pt x="27" y="20"/>
                    </a:lnTo>
                    <a:lnTo>
                      <a:pt x="27" y="26"/>
                    </a:lnTo>
                    <a:lnTo>
                      <a:pt x="27" y="46"/>
                    </a:lnTo>
                    <a:lnTo>
                      <a:pt x="23" y="46"/>
                    </a:lnTo>
                    <a:lnTo>
                      <a:pt x="23" y="53"/>
                    </a:lnTo>
                    <a:lnTo>
                      <a:pt x="15" y="53"/>
                    </a:lnTo>
                    <a:lnTo>
                      <a:pt x="3" y="60"/>
                    </a:lnTo>
                    <a:lnTo>
                      <a:pt x="7" y="53"/>
                    </a:lnTo>
                    <a:lnTo>
                      <a:pt x="15" y="53"/>
                    </a:lnTo>
                    <a:lnTo>
                      <a:pt x="15" y="46"/>
                    </a:lnTo>
                    <a:lnTo>
                      <a:pt x="19" y="46"/>
                    </a:lnTo>
                    <a:lnTo>
                      <a:pt x="23" y="39"/>
                    </a:lnTo>
                    <a:lnTo>
                      <a:pt x="23" y="26"/>
                    </a:lnTo>
                    <a:lnTo>
                      <a:pt x="23" y="20"/>
                    </a:lnTo>
                    <a:lnTo>
                      <a:pt x="15" y="6"/>
                    </a:lnTo>
                    <a:lnTo>
                      <a:pt x="7" y="6"/>
                    </a:lnTo>
                    <a:lnTo>
                      <a:pt x="3" y="13"/>
                    </a:lnTo>
                    <a:lnTo>
                      <a:pt x="7" y="53"/>
                    </a:lnTo>
                    <a:lnTo>
                      <a:pt x="3" y="60"/>
                    </a:lnTo>
                  </a:path>
                </a:pathLst>
              </a:custGeom>
              <a:solidFill>
                <a:srgbClr val="FFFFFF"/>
              </a:solidFill>
              <a:ln w="9525" cap="rnd">
                <a:noFill/>
                <a:round/>
                <a:headEnd/>
                <a:tailEnd/>
              </a:ln>
            </p:spPr>
            <p:txBody>
              <a:bodyPr/>
              <a:lstStyle/>
              <a:p>
                <a:endParaRPr lang="en-US" dirty="0"/>
              </a:p>
            </p:txBody>
          </p:sp>
          <p:sp>
            <p:nvSpPr>
              <p:cNvPr id="93333" name="Freeform 163"/>
              <p:cNvSpPr>
                <a:spLocks/>
              </p:cNvSpPr>
              <p:nvPr/>
            </p:nvSpPr>
            <p:spPr bwMode="auto">
              <a:xfrm>
                <a:off x="2970" y="1141"/>
                <a:ext cx="28" cy="61"/>
              </a:xfrm>
              <a:custGeom>
                <a:avLst/>
                <a:gdLst>
                  <a:gd name="T0" fmla="*/ 3 w 28"/>
                  <a:gd name="T1" fmla="*/ 60 h 61"/>
                  <a:gd name="T2" fmla="*/ 0 w 28"/>
                  <a:gd name="T3" fmla="*/ 6 h 61"/>
                  <a:gd name="T4" fmla="*/ 7 w 28"/>
                  <a:gd name="T5" fmla="*/ 0 h 61"/>
                  <a:gd name="T6" fmla="*/ 15 w 28"/>
                  <a:gd name="T7" fmla="*/ 0 h 61"/>
                  <a:gd name="T8" fmla="*/ 19 w 28"/>
                  <a:gd name="T9" fmla="*/ 0 h 61"/>
                  <a:gd name="T10" fmla="*/ 19 w 28"/>
                  <a:gd name="T11" fmla="*/ 6 h 61"/>
                  <a:gd name="T12" fmla="*/ 23 w 28"/>
                  <a:gd name="T13" fmla="*/ 6 h 61"/>
                  <a:gd name="T14" fmla="*/ 23 w 28"/>
                  <a:gd name="T15" fmla="*/ 13 h 61"/>
                  <a:gd name="T16" fmla="*/ 27 w 28"/>
                  <a:gd name="T17" fmla="*/ 20 h 61"/>
                  <a:gd name="T18" fmla="*/ 27 w 28"/>
                  <a:gd name="T19" fmla="*/ 26 h 61"/>
                  <a:gd name="T20" fmla="*/ 27 w 28"/>
                  <a:gd name="T21" fmla="*/ 46 h 61"/>
                  <a:gd name="T22" fmla="*/ 23 w 28"/>
                  <a:gd name="T23" fmla="*/ 46 h 61"/>
                  <a:gd name="T24" fmla="*/ 23 w 28"/>
                  <a:gd name="T25" fmla="*/ 53 h 61"/>
                  <a:gd name="T26" fmla="*/ 15 w 28"/>
                  <a:gd name="T27" fmla="*/ 53 h 61"/>
                  <a:gd name="T28" fmla="*/ 3 w 28"/>
                  <a:gd name="T29" fmla="*/ 60 h 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61"/>
                  <a:gd name="T47" fmla="*/ 28 w 28"/>
                  <a:gd name="T48" fmla="*/ 61 h 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61">
                    <a:moveTo>
                      <a:pt x="3" y="60"/>
                    </a:moveTo>
                    <a:lnTo>
                      <a:pt x="0" y="6"/>
                    </a:lnTo>
                    <a:lnTo>
                      <a:pt x="7" y="0"/>
                    </a:lnTo>
                    <a:lnTo>
                      <a:pt x="15" y="0"/>
                    </a:lnTo>
                    <a:lnTo>
                      <a:pt x="19" y="0"/>
                    </a:lnTo>
                    <a:lnTo>
                      <a:pt x="19" y="6"/>
                    </a:lnTo>
                    <a:lnTo>
                      <a:pt x="23" y="6"/>
                    </a:lnTo>
                    <a:lnTo>
                      <a:pt x="23" y="13"/>
                    </a:lnTo>
                    <a:lnTo>
                      <a:pt x="27" y="20"/>
                    </a:lnTo>
                    <a:lnTo>
                      <a:pt x="27" y="26"/>
                    </a:lnTo>
                    <a:lnTo>
                      <a:pt x="27" y="46"/>
                    </a:lnTo>
                    <a:lnTo>
                      <a:pt x="23" y="46"/>
                    </a:lnTo>
                    <a:lnTo>
                      <a:pt x="23" y="53"/>
                    </a:lnTo>
                    <a:lnTo>
                      <a:pt x="15" y="53"/>
                    </a:lnTo>
                    <a:lnTo>
                      <a:pt x="3" y="60"/>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334" name="Freeform 164"/>
              <p:cNvSpPr>
                <a:spLocks/>
              </p:cNvSpPr>
              <p:nvPr/>
            </p:nvSpPr>
            <p:spPr bwMode="auto">
              <a:xfrm>
                <a:off x="2973" y="1148"/>
                <a:ext cx="25" cy="48"/>
              </a:xfrm>
              <a:custGeom>
                <a:avLst/>
                <a:gdLst>
                  <a:gd name="T0" fmla="*/ 4 w 25"/>
                  <a:gd name="T1" fmla="*/ 47 h 48"/>
                  <a:gd name="T2" fmla="*/ 14 w 25"/>
                  <a:gd name="T3" fmla="*/ 47 h 48"/>
                  <a:gd name="T4" fmla="*/ 14 w 25"/>
                  <a:gd name="T5" fmla="*/ 40 h 48"/>
                  <a:gd name="T6" fmla="*/ 19 w 25"/>
                  <a:gd name="T7" fmla="*/ 40 h 48"/>
                  <a:gd name="T8" fmla="*/ 24 w 25"/>
                  <a:gd name="T9" fmla="*/ 33 h 48"/>
                  <a:gd name="T10" fmla="*/ 24 w 25"/>
                  <a:gd name="T11" fmla="*/ 20 h 48"/>
                  <a:gd name="T12" fmla="*/ 24 w 25"/>
                  <a:gd name="T13" fmla="*/ 13 h 48"/>
                  <a:gd name="T14" fmla="*/ 14 w 25"/>
                  <a:gd name="T15" fmla="*/ 0 h 48"/>
                  <a:gd name="T16" fmla="*/ 4 w 25"/>
                  <a:gd name="T17" fmla="*/ 0 h 48"/>
                  <a:gd name="T18" fmla="*/ 0 w 25"/>
                  <a:gd name="T19" fmla="*/ 6 h 48"/>
                  <a:gd name="T20" fmla="*/ 4 w 25"/>
                  <a:gd name="T21" fmla="*/ 47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8"/>
                  <a:gd name="T35" fmla="*/ 25 w 25"/>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8">
                    <a:moveTo>
                      <a:pt x="4" y="47"/>
                    </a:moveTo>
                    <a:lnTo>
                      <a:pt x="14" y="47"/>
                    </a:lnTo>
                    <a:lnTo>
                      <a:pt x="14" y="40"/>
                    </a:lnTo>
                    <a:lnTo>
                      <a:pt x="19" y="40"/>
                    </a:lnTo>
                    <a:lnTo>
                      <a:pt x="24" y="33"/>
                    </a:lnTo>
                    <a:lnTo>
                      <a:pt x="24" y="20"/>
                    </a:lnTo>
                    <a:lnTo>
                      <a:pt x="24" y="13"/>
                    </a:lnTo>
                    <a:lnTo>
                      <a:pt x="14" y="0"/>
                    </a:lnTo>
                    <a:lnTo>
                      <a:pt x="4" y="0"/>
                    </a:lnTo>
                    <a:lnTo>
                      <a:pt x="0" y="6"/>
                    </a:lnTo>
                    <a:lnTo>
                      <a:pt x="4" y="47"/>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335" name="Freeform 165"/>
              <p:cNvSpPr>
                <a:spLocks/>
              </p:cNvSpPr>
              <p:nvPr/>
            </p:nvSpPr>
            <p:spPr bwMode="auto">
              <a:xfrm>
                <a:off x="2904" y="1060"/>
                <a:ext cx="28" cy="56"/>
              </a:xfrm>
              <a:custGeom>
                <a:avLst/>
                <a:gdLst>
                  <a:gd name="T0" fmla="*/ 0 w 28"/>
                  <a:gd name="T1" fmla="*/ 55 h 56"/>
                  <a:gd name="T2" fmla="*/ 3 w 28"/>
                  <a:gd name="T3" fmla="*/ 0 h 56"/>
                  <a:gd name="T4" fmla="*/ 11 w 28"/>
                  <a:gd name="T5" fmla="*/ 0 h 56"/>
                  <a:gd name="T6" fmla="*/ 27 w 28"/>
                  <a:gd name="T7" fmla="*/ 48 h 56"/>
                  <a:gd name="T8" fmla="*/ 22 w 28"/>
                  <a:gd name="T9" fmla="*/ 48 h 56"/>
                  <a:gd name="T10" fmla="*/ 19 w 28"/>
                  <a:gd name="T11" fmla="*/ 34 h 56"/>
                  <a:gd name="T12" fmla="*/ 3 w 28"/>
                  <a:gd name="T13" fmla="*/ 41 h 56"/>
                  <a:gd name="T14" fmla="*/ 3 w 28"/>
                  <a:gd name="T15" fmla="*/ 55 h 56"/>
                  <a:gd name="T16" fmla="*/ 0 w 28"/>
                  <a:gd name="T17" fmla="*/ 55 h 56"/>
                  <a:gd name="T18" fmla="*/ 7 w 28"/>
                  <a:gd name="T19" fmla="*/ 34 h 56"/>
                  <a:gd name="T20" fmla="*/ 15 w 28"/>
                  <a:gd name="T21" fmla="*/ 27 h 56"/>
                  <a:gd name="T22" fmla="*/ 11 w 28"/>
                  <a:gd name="T23" fmla="*/ 13 h 56"/>
                  <a:gd name="T24" fmla="*/ 11 w 28"/>
                  <a:gd name="T25" fmla="*/ 6 h 56"/>
                  <a:gd name="T26" fmla="*/ 7 w 28"/>
                  <a:gd name="T27" fmla="*/ 0 h 56"/>
                  <a:gd name="T28" fmla="*/ 7 w 28"/>
                  <a:gd name="T29" fmla="*/ 13 h 56"/>
                  <a:gd name="T30" fmla="*/ 7 w 28"/>
                  <a:gd name="T31" fmla="*/ 34 h 56"/>
                  <a:gd name="T32" fmla="*/ 0 w 28"/>
                  <a:gd name="T33" fmla="*/ 55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56"/>
                  <a:gd name="T53" fmla="*/ 28 w 28"/>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56">
                    <a:moveTo>
                      <a:pt x="0" y="55"/>
                    </a:moveTo>
                    <a:lnTo>
                      <a:pt x="3" y="0"/>
                    </a:lnTo>
                    <a:lnTo>
                      <a:pt x="11" y="0"/>
                    </a:lnTo>
                    <a:lnTo>
                      <a:pt x="27" y="48"/>
                    </a:lnTo>
                    <a:lnTo>
                      <a:pt x="22" y="48"/>
                    </a:lnTo>
                    <a:lnTo>
                      <a:pt x="19" y="34"/>
                    </a:lnTo>
                    <a:lnTo>
                      <a:pt x="3" y="41"/>
                    </a:lnTo>
                    <a:lnTo>
                      <a:pt x="3" y="55"/>
                    </a:lnTo>
                    <a:lnTo>
                      <a:pt x="0" y="55"/>
                    </a:lnTo>
                    <a:lnTo>
                      <a:pt x="7" y="34"/>
                    </a:lnTo>
                    <a:lnTo>
                      <a:pt x="15" y="27"/>
                    </a:lnTo>
                    <a:lnTo>
                      <a:pt x="11" y="13"/>
                    </a:lnTo>
                    <a:lnTo>
                      <a:pt x="11" y="6"/>
                    </a:lnTo>
                    <a:lnTo>
                      <a:pt x="7" y="0"/>
                    </a:lnTo>
                    <a:lnTo>
                      <a:pt x="7" y="13"/>
                    </a:lnTo>
                    <a:lnTo>
                      <a:pt x="7" y="34"/>
                    </a:lnTo>
                    <a:lnTo>
                      <a:pt x="0" y="55"/>
                    </a:lnTo>
                  </a:path>
                </a:pathLst>
              </a:custGeom>
              <a:solidFill>
                <a:srgbClr val="FFFFFF"/>
              </a:solidFill>
              <a:ln w="9525" cap="rnd">
                <a:noFill/>
                <a:round/>
                <a:headEnd/>
                <a:tailEnd/>
              </a:ln>
            </p:spPr>
            <p:txBody>
              <a:bodyPr/>
              <a:lstStyle/>
              <a:p>
                <a:endParaRPr lang="en-US" dirty="0"/>
              </a:p>
            </p:txBody>
          </p:sp>
          <p:sp>
            <p:nvSpPr>
              <p:cNvPr id="93336" name="Freeform 166"/>
              <p:cNvSpPr>
                <a:spLocks/>
              </p:cNvSpPr>
              <p:nvPr/>
            </p:nvSpPr>
            <p:spPr bwMode="auto">
              <a:xfrm>
                <a:off x="2904" y="1060"/>
                <a:ext cx="28" cy="56"/>
              </a:xfrm>
              <a:custGeom>
                <a:avLst/>
                <a:gdLst>
                  <a:gd name="T0" fmla="*/ 0 w 28"/>
                  <a:gd name="T1" fmla="*/ 55 h 56"/>
                  <a:gd name="T2" fmla="*/ 3 w 28"/>
                  <a:gd name="T3" fmla="*/ 0 h 56"/>
                  <a:gd name="T4" fmla="*/ 11 w 28"/>
                  <a:gd name="T5" fmla="*/ 0 h 56"/>
                  <a:gd name="T6" fmla="*/ 27 w 28"/>
                  <a:gd name="T7" fmla="*/ 48 h 56"/>
                  <a:gd name="T8" fmla="*/ 22 w 28"/>
                  <a:gd name="T9" fmla="*/ 48 h 56"/>
                  <a:gd name="T10" fmla="*/ 19 w 28"/>
                  <a:gd name="T11" fmla="*/ 34 h 56"/>
                  <a:gd name="T12" fmla="*/ 3 w 28"/>
                  <a:gd name="T13" fmla="*/ 41 h 56"/>
                  <a:gd name="T14" fmla="*/ 3 w 28"/>
                  <a:gd name="T15" fmla="*/ 55 h 56"/>
                  <a:gd name="T16" fmla="*/ 0 w 28"/>
                  <a:gd name="T17" fmla="*/ 55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56"/>
                  <a:gd name="T29" fmla="*/ 28 w 28"/>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56">
                    <a:moveTo>
                      <a:pt x="0" y="55"/>
                    </a:moveTo>
                    <a:lnTo>
                      <a:pt x="3" y="0"/>
                    </a:lnTo>
                    <a:lnTo>
                      <a:pt x="11" y="0"/>
                    </a:lnTo>
                    <a:lnTo>
                      <a:pt x="27" y="48"/>
                    </a:lnTo>
                    <a:lnTo>
                      <a:pt x="22" y="48"/>
                    </a:lnTo>
                    <a:lnTo>
                      <a:pt x="19" y="34"/>
                    </a:lnTo>
                    <a:lnTo>
                      <a:pt x="3" y="41"/>
                    </a:lnTo>
                    <a:lnTo>
                      <a:pt x="3" y="55"/>
                    </a:lnTo>
                    <a:lnTo>
                      <a:pt x="0" y="55"/>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337" name="Freeform 167"/>
              <p:cNvSpPr>
                <a:spLocks/>
              </p:cNvSpPr>
              <p:nvPr/>
            </p:nvSpPr>
            <p:spPr bwMode="auto">
              <a:xfrm>
                <a:off x="2911" y="1060"/>
                <a:ext cx="25" cy="35"/>
              </a:xfrm>
              <a:custGeom>
                <a:avLst/>
                <a:gdLst>
                  <a:gd name="T0" fmla="*/ 0 w 25"/>
                  <a:gd name="T1" fmla="*/ 34 h 35"/>
                  <a:gd name="T2" fmla="*/ 24 w 25"/>
                  <a:gd name="T3" fmla="*/ 27 h 35"/>
                  <a:gd name="T4" fmla="*/ 12 w 25"/>
                  <a:gd name="T5" fmla="*/ 13 h 35"/>
                  <a:gd name="T6" fmla="*/ 12 w 25"/>
                  <a:gd name="T7" fmla="*/ 6 h 35"/>
                  <a:gd name="T8" fmla="*/ 0 w 25"/>
                  <a:gd name="T9" fmla="*/ 0 h 35"/>
                  <a:gd name="T10" fmla="*/ 0 w 25"/>
                  <a:gd name="T11" fmla="*/ 13 h 35"/>
                  <a:gd name="T12" fmla="*/ 0 w 25"/>
                  <a:gd name="T13" fmla="*/ 34 h 35"/>
                  <a:gd name="T14" fmla="*/ 0 60000 65536"/>
                  <a:gd name="T15" fmla="*/ 0 60000 65536"/>
                  <a:gd name="T16" fmla="*/ 0 60000 65536"/>
                  <a:gd name="T17" fmla="*/ 0 60000 65536"/>
                  <a:gd name="T18" fmla="*/ 0 60000 65536"/>
                  <a:gd name="T19" fmla="*/ 0 60000 65536"/>
                  <a:gd name="T20" fmla="*/ 0 60000 65536"/>
                  <a:gd name="T21" fmla="*/ 0 w 25"/>
                  <a:gd name="T22" fmla="*/ 0 h 35"/>
                  <a:gd name="T23" fmla="*/ 25 w 25"/>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35">
                    <a:moveTo>
                      <a:pt x="0" y="34"/>
                    </a:moveTo>
                    <a:lnTo>
                      <a:pt x="24" y="27"/>
                    </a:lnTo>
                    <a:lnTo>
                      <a:pt x="12" y="13"/>
                    </a:lnTo>
                    <a:lnTo>
                      <a:pt x="12" y="6"/>
                    </a:lnTo>
                    <a:lnTo>
                      <a:pt x="0" y="0"/>
                    </a:lnTo>
                    <a:lnTo>
                      <a:pt x="0" y="13"/>
                    </a:lnTo>
                    <a:lnTo>
                      <a:pt x="0" y="34"/>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338" name="Freeform 168"/>
              <p:cNvSpPr>
                <a:spLocks/>
              </p:cNvSpPr>
              <p:nvPr/>
            </p:nvSpPr>
            <p:spPr bwMode="auto">
              <a:xfrm>
                <a:off x="2911" y="1162"/>
                <a:ext cx="28" cy="54"/>
              </a:xfrm>
              <a:custGeom>
                <a:avLst/>
                <a:gdLst>
                  <a:gd name="T0" fmla="*/ 0 w 28"/>
                  <a:gd name="T1" fmla="*/ 39 h 54"/>
                  <a:gd name="T2" fmla="*/ 3 w 28"/>
                  <a:gd name="T3" fmla="*/ 39 h 54"/>
                  <a:gd name="T4" fmla="*/ 7 w 28"/>
                  <a:gd name="T5" fmla="*/ 46 h 54"/>
                  <a:gd name="T6" fmla="*/ 15 w 28"/>
                  <a:gd name="T7" fmla="*/ 46 h 54"/>
                  <a:gd name="T8" fmla="*/ 23 w 28"/>
                  <a:gd name="T9" fmla="*/ 46 h 54"/>
                  <a:gd name="T10" fmla="*/ 23 w 28"/>
                  <a:gd name="T11" fmla="*/ 39 h 54"/>
                  <a:gd name="T12" fmla="*/ 23 w 28"/>
                  <a:gd name="T13" fmla="*/ 32 h 54"/>
                  <a:gd name="T14" fmla="*/ 19 w 28"/>
                  <a:gd name="T15" fmla="*/ 32 h 54"/>
                  <a:gd name="T16" fmla="*/ 15 w 28"/>
                  <a:gd name="T17" fmla="*/ 32 h 54"/>
                  <a:gd name="T18" fmla="*/ 11 w 28"/>
                  <a:gd name="T19" fmla="*/ 26 h 54"/>
                  <a:gd name="T20" fmla="*/ 7 w 28"/>
                  <a:gd name="T21" fmla="*/ 26 h 54"/>
                  <a:gd name="T22" fmla="*/ 3 w 28"/>
                  <a:gd name="T23" fmla="*/ 26 h 54"/>
                  <a:gd name="T24" fmla="*/ 0 w 28"/>
                  <a:gd name="T25" fmla="*/ 19 h 54"/>
                  <a:gd name="T26" fmla="*/ 0 w 28"/>
                  <a:gd name="T27" fmla="*/ 6 h 54"/>
                  <a:gd name="T28" fmla="*/ 3 w 28"/>
                  <a:gd name="T29" fmla="*/ 6 h 54"/>
                  <a:gd name="T30" fmla="*/ 3 w 28"/>
                  <a:gd name="T31" fmla="*/ 0 h 54"/>
                  <a:gd name="T32" fmla="*/ 11 w 28"/>
                  <a:gd name="T33" fmla="*/ 0 h 54"/>
                  <a:gd name="T34" fmla="*/ 19 w 28"/>
                  <a:gd name="T35" fmla="*/ 0 h 54"/>
                  <a:gd name="T36" fmla="*/ 19 w 28"/>
                  <a:gd name="T37" fmla="*/ 6 h 54"/>
                  <a:gd name="T38" fmla="*/ 23 w 28"/>
                  <a:gd name="T39" fmla="*/ 6 h 54"/>
                  <a:gd name="T40" fmla="*/ 23 w 28"/>
                  <a:gd name="T41" fmla="*/ 13 h 54"/>
                  <a:gd name="T42" fmla="*/ 19 w 28"/>
                  <a:gd name="T43" fmla="*/ 13 h 54"/>
                  <a:gd name="T44" fmla="*/ 19 w 28"/>
                  <a:gd name="T45" fmla="*/ 13 h 54"/>
                  <a:gd name="T46" fmla="*/ 15 w 28"/>
                  <a:gd name="T47" fmla="*/ 6 h 54"/>
                  <a:gd name="T48" fmla="*/ 11 w 28"/>
                  <a:gd name="T49" fmla="*/ 6 h 54"/>
                  <a:gd name="T50" fmla="*/ 3 w 28"/>
                  <a:gd name="T51" fmla="*/ 6 h 54"/>
                  <a:gd name="T52" fmla="*/ 3 w 28"/>
                  <a:gd name="T53" fmla="*/ 13 h 54"/>
                  <a:gd name="T54" fmla="*/ 3 w 28"/>
                  <a:gd name="T55" fmla="*/ 19 h 54"/>
                  <a:gd name="T56" fmla="*/ 7 w 28"/>
                  <a:gd name="T57" fmla="*/ 19 h 54"/>
                  <a:gd name="T58" fmla="*/ 7 w 28"/>
                  <a:gd name="T59" fmla="*/ 19 h 54"/>
                  <a:gd name="T60" fmla="*/ 15 w 28"/>
                  <a:gd name="T61" fmla="*/ 19 h 54"/>
                  <a:gd name="T62" fmla="*/ 19 w 28"/>
                  <a:gd name="T63" fmla="*/ 26 h 54"/>
                  <a:gd name="T64" fmla="*/ 23 w 28"/>
                  <a:gd name="T65" fmla="*/ 26 h 54"/>
                  <a:gd name="T66" fmla="*/ 27 w 28"/>
                  <a:gd name="T67" fmla="*/ 32 h 54"/>
                  <a:gd name="T68" fmla="*/ 27 w 28"/>
                  <a:gd name="T69" fmla="*/ 46 h 54"/>
                  <a:gd name="T70" fmla="*/ 23 w 28"/>
                  <a:gd name="T71" fmla="*/ 53 h 54"/>
                  <a:gd name="T72" fmla="*/ 15 w 28"/>
                  <a:gd name="T73" fmla="*/ 53 h 54"/>
                  <a:gd name="T74" fmla="*/ 3 w 28"/>
                  <a:gd name="T75" fmla="*/ 53 h 54"/>
                  <a:gd name="T76" fmla="*/ 3 w 28"/>
                  <a:gd name="T77" fmla="*/ 46 h 54"/>
                  <a:gd name="T78" fmla="*/ 0 w 28"/>
                  <a:gd name="T79" fmla="*/ 39 h 54"/>
                  <a:gd name="T80" fmla="*/ 0 w 28"/>
                  <a:gd name="T81" fmla="*/ 39 h 54"/>
                  <a:gd name="T82" fmla="*/ 0 w 28"/>
                  <a:gd name="T83" fmla="*/ 39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8"/>
                  <a:gd name="T127" fmla="*/ 0 h 54"/>
                  <a:gd name="T128" fmla="*/ 28 w 2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8" h="54">
                    <a:moveTo>
                      <a:pt x="0" y="39"/>
                    </a:moveTo>
                    <a:lnTo>
                      <a:pt x="3" y="39"/>
                    </a:lnTo>
                    <a:lnTo>
                      <a:pt x="7" y="46"/>
                    </a:lnTo>
                    <a:lnTo>
                      <a:pt x="15" y="46"/>
                    </a:lnTo>
                    <a:lnTo>
                      <a:pt x="23" y="46"/>
                    </a:lnTo>
                    <a:lnTo>
                      <a:pt x="23" y="39"/>
                    </a:lnTo>
                    <a:lnTo>
                      <a:pt x="23" y="32"/>
                    </a:lnTo>
                    <a:lnTo>
                      <a:pt x="19" y="32"/>
                    </a:lnTo>
                    <a:lnTo>
                      <a:pt x="15" y="32"/>
                    </a:lnTo>
                    <a:lnTo>
                      <a:pt x="11" y="26"/>
                    </a:lnTo>
                    <a:lnTo>
                      <a:pt x="7" y="26"/>
                    </a:lnTo>
                    <a:lnTo>
                      <a:pt x="3" y="26"/>
                    </a:lnTo>
                    <a:lnTo>
                      <a:pt x="0" y="19"/>
                    </a:lnTo>
                    <a:lnTo>
                      <a:pt x="0" y="6"/>
                    </a:lnTo>
                    <a:lnTo>
                      <a:pt x="3" y="6"/>
                    </a:lnTo>
                    <a:lnTo>
                      <a:pt x="3" y="0"/>
                    </a:lnTo>
                    <a:lnTo>
                      <a:pt x="11" y="0"/>
                    </a:lnTo>
                    <a:lnTo>
                      <a:pt x="19" y="0"/>
                    </a:lnTo>
                    <a:lnTo>
                      <a:pt x="19" y="6"/>
                    </a:lnTo>
                    <a:lnTo>
                      <a:pt x="23" y="6"/>
                    </a:lnTo>
                    <a:lnTo>
                      <a:pt x="23" y="13"/>
                    </a:lnTo>
                    <a:lnTo>
                      <a:pt x="19" y="13"/>
                    </a:lnTo>
                    <a:lnTo>
                      <a:pt x="15" y="6"/>
                    </a:lnTo>
                    <a:lnTo>
                      <a:pt x="11" y="6"/>
                    </a:lnTo>
                    <a:lnTo>
                      <a:pt x="3" y="6"/>
                    </a:lnTo>
                    <a:lnTo>
                      <a:pt x="3" y="13"/>
                    </a:lnTo>
                    <a:lnTo>
                      <a:pt x="3" y="19"/>
                    </a:lnTo>
                    <a:lnTo>
                      <a:pt x="7" y="19"/>
                    </a:lnTo>
                    <a:lnTo>
                      <a:pt x="15" y="19"/>
                    </a:lnTo>
                    <a:lnTo>
                      <a:pt x="19" y="26"/>
                    </a:lnTo>
                    <a:lnTo>
                      <a:pt x="23" y="26"/>
                    </a:lnTo>
                    <a:lnTo>
                      <a:pt x="27" y="32"/>
                    </a:lnTo>
                    <a:lnTo>
                      <a:pt x="27" y="46"/>
                    </a:lnTo>
                    <a:lnTo>
                      <a:pt x="23" y="53"/>
                    </a:lnTo>
                    <a:lnTo>
                      <a:pt x="15" y="53"/>
                    </a:lnTo>
                    <a:lnTo>
                      <a:pt x="3" y="53"/>
                    </a:lnTo>
                    <a:lnTo>
                      <a:pt x="3" y="46"/>
                    </a:lnTo>
                    <a:lnTo>
                      <a:pt x="0" y="39"/>
                    </a:lnTo>
                  </a:path>
                </a:pathLst>
              </a:custGeom>
              <a:solidFill>
                <a:srgbClr val="FFFFFF"/>
              </a:solidFill>
              <a:ln w="9525" cap="rnd">
                <a:noFill/>
                <a:round/>
                <a:headEnd/>
                <a:tailEnd/>
              </a:ln>
            </p:spPr>
            <p:txBody>
              <a:bodyPr/>
              <a:lstStyle/>
              <a:p>
                <a:endParaRPr lang="en-US" dirty="0"/>
              </a:p>
            </p:txBody>
          </p:sp>
          <p:sp>
            <p:nvSpPr>
              <p:cNvPr id="93339" name="Freeform 169"/>
              <p:cNvSpPr>
                <a:spLocks/>
              </p:cNvSpPr>
              <p:nvPr/>
            </p:nvSpPr>
            <p:spPr bwMode="auto">
              <a:xfrm>
                <a:off x="2911" y="1162"/>
                <a:ext cx="28" cy="54"/>
              </a:xfrm>
              <a:custGeom>
                <a:avLst/>
                <a:gdLst>
                  <a:gd name="T0" fmla="*/ 0 w 28"/>
                  <a:gd name="T1" fmla="*/ 39 h 54"/>
                  <a:gd name="T2" fmla="*/ 3 w 28"/>
                  <a:gd name="T3" fmla="*/ 39 h 54"/>
                  <a:gd name="T4" fmla="*/ 7 w 28"/>
                  <a:gd name="T5" fmla="*/ 46 h 54"/>
                  <a:gd name="T6" fmla="*/ 15 w 28"/>
                  <a:gd name="T7" fmla="*/ 46 h 54"/>
                  <a:gd name="T8" fmla="*/ 23 w 28"/>
                  <a:gd name="T9" fmla="*/ 46 h 54"/>
                  <a:gd name="T10" fmla="*/ 23 w 28"/>
                  <a:gd name="T11" fmla="*/ 39 h 54"/>
                  <a:gd name="T12" fmla="*/ 23 w 28"/>
                  <a:gd name="T13" fmla="*/ 32 h 54"/>
                  <a:gd name="T14" fmla="*/ 19 w 28"/>
                  <a:gd name="T15" fmla="*/ 32 h 54"/>
                  <a:gd name="T16" fmla="*/ 15 w 28"/>
                  <a:gd name="T17" fmla="*/ 32 h 54"/>
                  <a:gd name="T18" fmla="*/ 11 w 28"/>
                  <a:gd name="T19" fmla="*/ 26 h 54"/>
                  <a:gd name="T20" fmla="*/ 7 w 28"/>
                  <a:gd name="T21" fmla="*/ 26 h 54"/>
                  <a:gd name="T22" fmla="*/ 3 w 28"/>
                  <a:gd name="T23" fmla="*/ 26 h 54"/>
                  <a:gd name="T24" fmla="*/ 0 w 28"/>
                  <a:gd name="T25" fmla="*/ 19 h 54"/>
                  <a:gd name="T26" fmla="*/ 0 w 28"/>
                  <a:gd name="T27" fmla="*/ 6 h 54"/>
                  <a:gd name="T28" fmla="*/ 3 w 28"/>
                  <a:gd name="T29" fmla="*/ 6 h 54"/>
                  <a:gd name="T30" fmla="*/ 3 w 28"/>
                  <a:gd name="T31" fmla="*/ 0 h 54"/>
                  <a:gd name="T32" fmla="*/ 11 w 28"/>
                  <a:gd name="T33" fmla="*/ 0 h 54"/>
                  <a:gd name="T34" fmla="*/ 19 w 28"/>
                  <a:gd name="T35" fmla="*/ 0 h 54"/>
                  <a:gd name="T36" fmla="*/ 19 w 28"/>
                  <a:gd name="T37" fmla="*/ 6 h 54"/>
                  <a:gd name="T38" fmla="*/ 23 w 28"/>
                  <a:gd name="T39" fmla="*/ 6 h 54"/>
                  <a:gd name="T40" fmla="*/ 23 w 28"/>
                  <a:gd name="T41" fmla="*/ 13 h 54"/>
                  <a:gd name="T42" fmla="*/ 19 w 28"/>
                  <a:gd name="T43" fmla="*/ 13 h 54"/>
                  <a:gd name="T44" fmla="*/ 19 w 28"/>
                  <a:gd name="T45" fmla="*/ 13 h 54"/>
                  <a:gd name="T46" fmla="*/ 15 w 28"/>
                  <a:gd name="T47" fmla="*/ 6 h 54"/>
                  <a:gd name="T48" fmla="*/ 11 w 28"/>
                  <a:gd name="T49" fmla="*/ 6 h 54"/>
                  <a:gd name="T50" fmla="*/ 3 w 28"/>
                  <a:gd name="T51" fmla="*/ 6 h 54"/>
                  <a:gd name="T52" fmla="*/ 3 w 28"/>
                  <a:gd name="T53" fmla="*/ 13 h 54"/>
                  <a:gd name="T54" fmla="*/ 3 w 28"/>
                  <a:gd name="T55" fmla="*/ 19 h 54"/>
                  <a:gd name="T56" fmla="*/ 7 w 28"/>
                  <a:gd name="T57" fmla="*/ 19 h 54"/>
                  <a:gd name="T58" fmla="*/ 7 w 28"/>
                  <a:gd name="T59" fmla="*/ 19 h 54"/>
                  <a:gd name="T60" fmla="*/ 15 w 28"/>
                  <a:gd name="T61" fmla="*/ 19 h 54"/>
                  <a:gd name="T62" fmla="*/ 19 w 28"/>
                  <a:gd name="T63" fmla="*/ 26 h 54"/>
                  <a:gd name="T64" fmla="*/ 23 w 28"/>
                  <a:gd name="T65" fmla="*/ 26 h 54"/>
                  <a:gd name="T66" fmla="*/ 27 w 28"/>
                  <a:gd name="T67" fmla="*/ 32 h 54"/>
                  <a:gd name="T68" fmla="*/ 27 w 28"/>
                  <a:gd name="T69" fmla="*/ 46 h 54"/>
                  <a:gd name="T70" fmla="*/ 23 w 28"/>
                  <a:gd name="T71" fmla="*/ 53 h 54"/>
                  <a:gd name="T72" fmla="*/ 15 w 28"/>
                  <a:gd name="T73" fmla="*/ 53 h 54"/>
                  <a:gd name="T74" fmla="*/ 3 w 28"/>
                  <a:gd name="T75" fmla="*/ 53 h 54"/>
                  <a:gd name="T76" fmla="*/ 3 w 28"/>
                  <a:gd name="T77" fmla="*/ 46 h 54"/>
                  <a:gd name="T78" fmla="*/ 0 w 28"/>
                  <a:gd name="T79" fmla="*/ 39 h 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8"/>
                  <a:gd name="T121" fmla="*/ 0 h 54"/>
                  <a:gd name="T122" fmla="*/ 28 w 28"/>
                  <a:gd name="T123" fmla="*/ 54 h 5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8" h="54">
                    <a:moveTo>
                      <a:pt x="0" y="39"/>
                    </a:moveTo>
                    <a:lnTo>
                      <a:pt x="3" y="39"/>
                    </a:lnTo>
                    <a:lnTo>
                      <a:pt x="7" y="46"/>
                    </a:lnTo>
                    <a:lnTo>
                      <a:pt x="15" y="46"/>
                    </a:lnTo>
                    <a:lnTo>
                      <a:pt x="23" y="46"/>
                    </a:lnTo>
                    <a:lnTo>
                      <a:pt x="23" y="39"/>
                    </a:lnTo>
                    <a:lnTo>
                      <a:pt x="23" y="32"/>
                    </a:lnTo>
                    <a:lnTo>
                      <a:pt x="19" y="32"/>
                    </a:lnTo>
                    <a:lnTo>
                      <a:pt x="15" y="32"/>
                    </a:lnTo>
                    <a:lnTo>
                      <a:pt x="11" y="26"/>
                    </a:lnTo>
                    <a:lnTo>
                      <a:pt x="7" y="26"/>
                    </a:lnTo>
                    <a:lnTo>
                      <a:pt x="3" y="26"/>
                    </a:lnTo>
                    <a:lnTo>
                      <a:pt x="0" y="19"/>
                    </a:lnTo>
                    <a:lnTo>
                      <a:pt x="0" y="6"/>
                    </a:lnTo>
                    <a:lnTo>
                      <a:pt x="3" y="6"/>
                    </a:lnTo>
                    <a:lnTo>
                      <a:pt x="3" y="0"/>
                    </a:lnTo>
                    <a:lnTo>
                      <a:pt x="11" y="0"/>
                    </a:lnTo>
                    <a:lnTo>
                      <a:pt x="19" y="0"/>
                    </a:lnTo>
                    <a:lnTo>
                      <a:pt x="19" y="6"/>
                    </a:lnTo>
                    <a:lnTo>
                      <a:pt x="23" y="6"/>
                    </a:lnTo>
                    <a:lnTo>
                      <a:pt x="23" y="13"/>
                    </a:lnTo>
                    <a:lnTo>
                      <a:pt x="19" y="13"/>
                    </a:lnTo>
                    <a:lnTo>
                      <a:pt x="15" y="6"/>
                    </a:lnTo>
                    <a:lnTo>
                      <a:pt x="11" y="6"/>
                    </a:lnTo>
                    <a:lnTo>
                      <a:pt x="3" y="6"/>
                    </a:lnTo>
                    <a:lnTo>
                      <a:pt x="3" y="13"/>
                    </a:lnTo>
                    <a:lnTo>
                      <a:pt x="3" y="19"/>
                    </a:lnTo>
                    <a:lnTo>
                      <a:pt x="7" y="19"/>
                    </a:lnTo>
                    <a:lnTo>
                      <a:pt x="15" y="19"/>
                    </a:lnTo>
                    <a:lnTo>
                      <a:pt x="19" y="26"/>
                    </a:lnTo>
                    <a:lnTo>
                      <a:pt x="23" y="26"/>
                    </a:lnTo>
                    <a:lnTo>
                      <a:pt x="27" y="32"/>
                    </a:lnTo>
                    <a:lnTo>
                      <a:pt x="27" y="46"/>
                    </a:lnTo>
                    <a:lnTo>
                      <a:pt x="23" y="53"/>
                    </a:lnTo>
                    <a:lnTo>
                      <a:pt x="15" y="53"/>
                    </a:lnTo>
                    <a:lnTo>
                      <a:pt x="3" y="53"/>
                    </a:lnTo>
                    <a:lnTo>
                      <a:pt x="3" y="46"/>
                    </a:lnTo>
                    <a:lnTo>
                      <a:pt x="0" y="39"/>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340" name="Line 170"/>
              <p:cNvSpPr>
                <a:spLocks noChangeShapeType="1"/>
              </p:cNvSpPr>
              <p:nvPr/>
            </p:nvSpPr>
            <p:spPr bwMode="auto">
              <a:xfrm>
                <a:off x="2911" y="1201"/>
                <a:ext cx="6" cy="0"/>
              </a:xfrm>
              <a:prstGeom prst="line">
                <a:avLst/>
              </a:prstGeom>
              <a:noFill/>
              <a:ln w="12700">
                <a:solidFill>
                  <a:srgbClr val="000000"/>
                </a:solidFill>
                <a:round/>
                <a:headEnd type="none" w="sm" len="sm"/>
                <a:tailEnd type="none" w="sm" len="sm"/>
              </a:ln>
            </p:spPr>
            <p:txBody>
              <a:bodyPr wrap="none" anchor="ctr"/>
              <a:lstStyle/>
              <a:p>
                <a:endParaRPr lang="en-US" dirty="0"/>
              </a:p>
            </p:txBody>
          </p:sp>
        </p:grpSp>
        <p:grpSp>
          <p:nvGrpSpPr>
            <p:cNvPr id="15" name="Group 171"/>
            <p:cNvGrpSpPr>
              <a:grpSpLocks/>
            </p:cNvGrpSpPr>
            <p:nvPr/>
          </p:nvGrpSpPr>
          <p:grpSpPr bwMode="auto">
            <a:xfrm>
              <a:off x="4510088" y="2835275"/>
              <a:ext cx="228600" cy="382588"/>
              <a:chOff x="2808" y="1296"/>
              <a:chExt cx="144" cy="241"/>
            </a:xfrm>
          </p:grpSpPr>
          <p:sp>
            <p:nvSpPr>
              <p:cNvPr id="93311" name="Freeform 172"/>
              <p:cNvSpPr>
                <a:spLocks/>
              </p:cNvSpPr>
              <p:nvPr/>
            </p:nvSpPr>
            <p:spPr bwMode="auto">
              <a:xfrm>
                <a:off x="2808" y="1296"/>
                <a:ext cx="140" cy="241"/>
              </a:xfrm>
              <a:custGeom>
                <a:avLst/>
                <a:gdLst>
                  <a:gd name="T0" fmla="*/ 0 w 140"/>
                  <a:gd name="T1" fmla="*/ 139 h 241"/>
                  <a:gd name="T2" fmla="*/ 0 w 140"/>
                  <a:gd name="T3" fmla="*/ 92 h 241"/>
                  <a:gd name="T4" fmla="*/ 11 w 140"/>
                  <a:gd name="T5" fmla="*/ 46 h 241"/>
                  <a:gd name="T6" fmla="*/ 19 w 140"/>
                  <a:gd name="T7" fmla="*/ 26 h 241"/>
                  <a:gd name="T8" fmla="*/ 31 w 140"/>
                  <a:gd name="T9" fmla="*/ 12 h 241"/>
                  <a:gd name="T10" fmla="*/ 42 w 140"/>
                  <a:gd name="T11" fmla="*/ 6 h 241"/>
                  <a:gd name="T12" fmla="*/ 57 w 140"/>
                  <a:gd name="T13" fmla="*/ 0 h 241"/>
                  <a:gd name="T14" fmla="*/ 84 w 140"/>
                  <a:gd name="T15" fmla="*/ 0 h 241"/>
                  <a:gd name="T16" fmla="*/ 111 w 140"/>
                  <a:gd name="T17" fmla="*/ 19 h 241"/>
                  <a:gd name="T18" fmla="*/ 123 w 140"/>
                  <a:gd name="T19" fmla="*/ 33 h 241"/>
                  <a:gd name="T20" fmla="*/ 131 w 140"/>
                  <a:gd name="T21" fmla="*/ 52 h 241"/>
                  <a:gd name="T22" fmla="*/ 134 w 140"/>
                  <a:gd name="T23" fmla="*/ 73 h 241"/>
                  <a:gd name="T24" fmla="*/ 139 w 140"/>
                  <a:gd name="T25" fmla="*/ 99 h 241"/>
                  <a:gd name="T26" fmla="*/ 139 w 140"/>
                  <a:gd name="T27" fmla="*/ 146 h 241"/>
                  <a:gd name="T28" fmla="*/ 127 w 140"/>
                  <a:gd name="T29" fmla="*/ 193 h 241"/>
                  <a:gd name="T30" fmla="*/ 108 w 140"/>
                  <a:gd name="T31" fmla="*/ 219 h 241"/>
                  <a:gd name="T32" fmla="*/ 81 w 140"/>
                  <a:gd name="T33" fmla="*/ 240 h 241"/>
                  <a:gd name="T34" fmla="*/ 54 w 140"/>
                  <a:gd name="T35" fmla="*/ 240 h 241"/>
                  <a:gd name="T36" fmla="*/ 31 w 140"/>
                  <a:gd name="T37" fmla="*/ 219 h 241"/>
                  <a:gd name="T38" fmla="*/ 11 w 140"/>
                  <a:gd name="T39" fmla="*/ 186 h 241"/>
                  <a:gd name="T40" fmla="*/ 0 w 140"/>
                  <a:gd name="T41" fmla="*/ 139 h 2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0"/>
                  <a:gd name="T64" fmla="*/ 0 h 241"/>
                  <a:gd name="T65" fmla="*/ 140 w 140"/>
                  <a:gd name="T66" fmla="*/ 241 h 2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0" h="241">
                    <a:moveTo>
                      <a:pt x="0" y="139"/>
                    </a:moveTo>
                    <a:lnTo>
                      <a:pt x="0" y="92"/>
                    </a:lnTo>
                    <a:lnTo>
                      <a:pt x="11" y="46"/>
                    </a:lnTo>
                    <a:lnTo>
                      <a:pt x="19" y="26"/>
                    </a:lnTo>
                    <a:lnTo>
                      <a:pt x="31" y="12"/>
                    </a:lnTo>
                    <a:lnTo>
                      <a:pt x="42" y="6"/>
                    </a:lnTo>
                    <a:lnTo>
                      <a:pt x="57" y="0"/>
                    </a:lnTo>
                    <a:lnTo>
                      <a:pt x="84" y="0"/>
                    </a:lnTo>
                    <a:lnTo>
                      <a:pt x="111" y="19"/>
                    </a:lnTo>
                    <a:lnTo>
                      <a:pt x="123" y="33"/>
                    </a:lnTo>
                    <a:lnTo>
                      <a:pt x="131" y="52"/>
                    </a:lnTo>
                    <a:lnTo>
                      <a:pt x="134" y="73"/>
                    </a:lnTo>
                    <a:lnTo>
                      <a:pt x="139" y="99"/>
                    </a:lnTo>
                    <a:lnTo>
                      <a:pt x="139" y="146"/>
                    </a:lnTo>
                    <a:lnTo>
                      <a:pt x="127" y="193"/>
                    </a:lnTo>
                    <a:lnTo>
                      <a:pt x="108" y="219"/>
                    </a:lnTo>
                    <a:lnTo>
                      <a:pt x="81" y="240"/>
                    </a:lnTo>
                    <a:lnTo>
                      <a:pt x="54" y="240"/>
                    </a:lnTo>
                    <a:lnTo>
                      <a:pt x="31" y="219"/>
                    </a:lnTo>
                    <a:lnTo>
                      <a:pt x="11" y="186"/>
                    </a:lnTo>
                    <a:lnTo>
                      <a:pt x="0" y="139"/>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312" name="Line 173"/>
              <p:cNvSpPr>
                <a:spLocks noChangeShapeType="1"/>
              </p:cNvSpPr>
              <p:nvPr/>
            </p:nvSpPr>
            <p:spPr bwMode="auto">
              <a:xfrm>
                <a:off x="2866" y="1296"/>
                <a:ext cx="24" cy="240"/>
              </a:xfrm>
              <a:prstGeom prst="line">
                <a:avLst/>
              </a:prstGeom>
              <a:noFill/>
              <a:ln w="12700">
                <a:solidFill>
                  <a:srgbClr val="000000"/>
                </a:solidFill>
                <a:round/>
                <a:headEnd type="none" w="sm" len="sm"/>
                <a:tailEnd type="none" w="sm" len="sm"/>
              </a:ln>
            </p:spPr>
            <p:txBody>
              <a:bodyPr wrap="none" anchor="ctr"/>
              <a:lstStyle/>
              <a:p>
                <a:endParaRPr lang="en-US" dirty="0"/>
              </a:p>
            </p:txBody>
          </p:sp>
          <p:sp>
            <p:nvSpPr>
              <p:cNvPr id="93313" name="Line 174"/>
              <p:cNvSpPr>
                <a:spLocks noChangeShapeType="1"/>
              </p:cNvSpPr>
              <p:nvPr/>
            </p:nvSpPr>
            <p:spPr bwMode="auto">
              <a:xfrm flipV="1">
                <a:off x="2808" y="1396"/>
                <a:ext cx="144" cy="47"/>
              </a:xfrm>
              <a:prstGeom prst="line">
                <a:avLst/>
              </a:prstGeom>
              <a:noFill/>
              <a:ln w="12700">
                <a:solidFill>
                  <a:srgbClr val="000000"/>
                </a:solidFill>
                <a:round/>
                <a:headEnd type="none" w="sm" len="sm"/>
                <a:tailEnd type="none" w="sm" len="sm"/>
              </a:ln>
            </p:spPr>
            <p:txBody>
              <a:bodyPr wrap="none" anchor="ctr"/>
              <a:lstStyle/>
              <a:p>
                <a:endParaRPr lang="en-US" dirty="0"/>
              </a:p>
            </p:txBody>
          </p:sp>
          <p:sp>
            <p:nvSpPr>
              <p:cNvPr id="93314" name="Freeform 175"/>
              <p:cNvSpPr>
                <a:spLocks/>
              </p:cNvSpPr>
              <p:nvPr/>
            </p:nvSpPr>
            <p:spPr bwMode="auto">
              <a:xfrm>
                <a:off x="2886" y="1329"/>
                <a:ext cx="25" cy="61"/>
              </a:xfrm>
              <a:custGeom>
                <a:avLst/>
                <a:gdLst>
                  <a:gd name="T0" fmla="*/ 4 w 25"/>
                  <a:gd name="T1" fmla="*/ 60 h 61"/>
                  <a:gd name="T2" fmla="*/ 0 w 25"/>
                  <a:gd name="T3" fmla="*/ 6 h 61"/>
                  <a:gd name="T4" fmla="*/ 12 w 25"/>
                  <a:gd name="T5" fmla="*/ 0 h 61"/>
                  <a:gd name="T6" fmla="*/ 16 w 25"/>
                  <a:gd name="T7" fmla="*/ 0 h 61"/>
                  <a:gd name="T8" fmla="*/ 24 w 25"/>
                  <a:gd name="T9" fmla="*/ 0 h 61"/>
                  <a:gd name="T10" fmla="*/ 24 w 25"/>
                  <a:gd name="T11" fmla="*/ 13 h 61"/>
                  <a:gd name="T12" fmla="*/ 24 w 25"/>
                  <a:gd name="T13" fmla="*/ 26 h 61"/>
                  <a:gd name="T14" fmla="*/ 19 w 25"/>
                  <a:gd name="T15" fmla="*/ 33 h 61"/>
                  <a:gd name="T16" fmla="*/ 16 w 25"/>
                  <a:gd name="T17" fmla="*/ 33 h 61"/>
                  <a:gd name="T18" fmla="*/ 8 w 25"/>
                  <a:gd name="T19" fmla="*/ 33 h 61"/>
                  <a:gd name="T20" fmla="*/ 8 w 25"/>
                  <a:gd name="T21" fmla="*/ 53 h 61"/>
                  <a:gd name="T22" fmla="*/ 4 w 25"/>
                  <a:gd name="T23" fmla="*/ 60 h 61"/>
                  <a:gd name="T24" fmla="*/ 4 w 25"/>
                  <a:gd name="T25" fmla="*/ 26 h 61"/>
                  <a:gd name="T26" fmla="*/ 16 w 25"/>
                  <a:gd name="T27" fmla="*/ 26 h 61"/>
                  <a:gd name="T28" fmla="*/ 19 w 25"/>
                  <a:gd name="T29" fmla="*/ 26 h 61"/>
                  <a:gd name="T30" fmla="*/ 19 w 25"/>
                  <a:gd name="T31" fmla="*/ 13 h 61"/>
                  <a:gd name="T32" fmla="*/ 19 w 25"/>
                  <a:gd name="T33" fmla="*/ 6 h 61"/>
                  <a:gd name="T34" fmla="*/ 16 w 25"/>
                  <a:gd name="T35" fmla="*/ 6 h 61"/>
                  <a:gd name="T36" fmla="*/ 12 w 25"/>
                  <a:gd name="T37" fmla="*/ 6 h 61"/>
                  <a:gd name="T38" fmla="*/ 4 w 25"/>
                  <a:gd name="T39" fmla="*/ 6 h 61"/>
                  <a:gd name="T40" fmla="*/ 4 w 25"/>
                  <a:gd name="T41" fmla="*/ 26 h 61"/>
                  <a:gd name="T42" fmla="*/ 4 w 25"/>
                  <a:gd name="T43" fmla="*/ 60 h 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
                  <a:gd name="T67" fmla="*/ 0 h 61"/>
                  <a:gd name="T68" fmla="*/ 25 w 25"/>
                  <a:gd name="T69" fmla="*/ 61 h 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 h="61">
                    <a:moveTo>
                      <a:pt x="4" y="60"/>
                    </a:moveTo>
                    <a:lnTo>
                      <a:pt x="0" y="6"/>
                    </a:lnTo>
                    <a:lnTo>
                      <a:pt x="12" y="0"/>
                    </a:lnTo>
                    <a:lnTo>
                      <a:pt x="16" y="0"/>
                    </a:lnTo>
                    <a:lnTo>
                      <a:pt x="24" y="0"/>
                    </a:lnTo>
                    <a:lnTo>
                      <a:pt x="24" y="13"/>
                    </a:lnTo>
                    <a:lnTo>
                      <a:pt x="24" y="26"/>
                    </a:lnTo>
                    <a:lnTo>
                      <a:pt x="19" y="33"/>
                    </a:lnTo>
                    <a:lnTo>
                      <a:pt x="16" y="33"/>
                    </a:lnTo>
                    <a:lnTo>
                      <a:pt x="8" y="33"/>
                    </a:lnTo>
                    <a:lnTo>
                      <a:pt x="8" y="53"/>
                    </a:lnTo>
                    <a:lnTo>
                      <a:pt x="4" y="60"/>
                    </a:lnTo>
                    <a:lnTo>
                      <a:pt x="4" y="26"/>
                    </a:lnTo>
                    <a:lnTo>
                      <a:pt x="16" y="26"/>
                    </a:lnTo>
                    <a:lnTo>
                      <a:pt x="19" y="26"/>
                    </a:lnTo>
                    <a:lnTo>
                      <a:pt x="19" y="13"/>
                    </a:lnTo>
                    <a:lnTo>
                      <a:pt x="19" y="6"/>
                    </a:lnTo>
                    <a:lnTo>
                      <a:pt x="16" y="6"/>
                    </a:lnTo>
                    <a:lnTo>
                      <a:pt x="12" y="6"/>
                    </a:lnTo>
                    <a:lnTo>
                      <a:pt x="4" y="6"/>
                    </a:lnTo>
                    <a:lnTo>
                      <a:pt x="4" y="26"/>
                    </a:lnTo>
                    <a:lnTo>
                      <a:pt x="4" y="60"/>
                    </a:lnTo>
                  </a:path>
                </a:pathLst>
              </a:custGeom>
              <a:solidFill>
                <a:srgbClr val="FFFFFF"/>
              </a:solidFill>
              <a:ln w="9525" cap="rnd">
                <a:noFill/>
                <a:round/>
                <a:headEnd/>
                <a:tailEnd/>
              </a:ln>
            </p:spPr>
            <p:txBody>
              <a:bodyPr/>
              <a:lstStyle/>
              <a:p>
                <a:endParaRPr lang="en-US" dirty="0"/>
              </a:p>
            </p:txBody>
          </p:sp>
          <p:sp>
            <p:nvSpPr>
              <p:cNvPr id="93315" name="Freeform 176"/>
              <p:cNvSpPr>
                <a:spLocks/>
              </p:cNvSpPr>
              <p:nvPr/>
            </p:nvSpPr>
            <p:spPr bwMode="auto">
              <a:xfrm>
                <a:off x="2886" y="1329"/>
                <a:ext cx="25" cy="61"/>
              </a:xfrm>
              <a:custGeom>
                <a:avLst/>
                <a:gdLst>
                  <a:gd name="T0" fmla="*/ 4 w 25"/>
                  <a:gd name="T1" fmla="*/ 60 h 61"/>
                  <a:gd name="T2" fmla="*/ 0 w 25"/>
                  <a:gd name="T3" fmla="*/ 6 h 61"/>
                  <a:gd name="T4" fmla="*/ 12 w 25"/>
                  <a:gd name="T5" fmla="*/ 0 h 61"/>
                  <a:gd name="T6" fmla="*/ 16 w 25"/>
                  <a:gd name="T7" fmla="*/ 0 h 61"/>
                  <a:gd name="T8" fmla="*/ 24 w 25"/>
                  <a:gd name="T9" fmla="*/ 0 h 61"/>
                  <a:gd name="T10" fmla="*/ 24 w 25"/>
                  <a:gd name="T11" fmla="*/ 13 h 61"/>
                  <a:gd name="T12" fmla="*/ 24 w 25"/>
                  <a:gd name="T13" fmla="*/ 26 h 61"/>
                  <a:gd name="T14" fmla="*/ 19 w 25"/>
                  <a:gd name="T15" fmla="*/ 33 h 61"/>
                  <a:gd name="T16" fmla="*/ 16 w 25"/>
                  <a:gd name="T17" fmla="*/ 33 h 61"/>
                  <a:gd name="T18" fmla="*/ 8 w 25"/>
                  <a:gd name="T19" fmla="*/ 33 h 61"/>
                  <a:gd name="T20" fmla="*/ 8 w 25"/>
                  <a:gd name="T21" fmla="*/ 53 h 61"/>
                  <a:gd name="T22" fmla="*/ 4 w 25"/>
                  <a:gd name="T23" fmla="*/ 60 h 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61"/>
                  <a:gd name="T38" fmla="*/ 25 w 25"/>
                  <a:gd name="T39" fmla="*/ 61 h 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61">
                    <a:moveTo>
                      <a:pt x="4" y="60"/>
                    </a:moveTo>
                    <a:lnTo>
                      <a:pt x="0" y="6"/>
                    </a:lnTo>
                    <a:lnTo>
                      <a:pt x="12" y="0"/>
                    </a:lnTo>
                    <a:lnTo>
                      <a:pt x="16" y="0"/>
                    </a:lnTo>
                    <a:lnTo>
                      <a:pt x="24" y="0"/>
                    </a:lnTo>
                    <a:lnTo>
                      <a:pt x="24" y="13"/>
                    </a:lnTo>
                    <a:lnTo>
                      <a:pt x="24" y="26"/>
                    </a:lnTo>
                    <a:lnTo>
                      <a:pt x="19" y="33"/>
                    </a:lnTo>
                    <a:lnTo>
                      <a:pt x="16" y="33"/>
                    </a:lnTo>
                    <a:lnTo>
                      <a:pt x="8" y="33"/>
                    </a:lnTo>
                    <a:lnTo>
                      <a:pt x="8" y="53"/>
                    </a:lnTo>
                    <a:lnTo>
                      <a:pt x="4" y="60"/>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316" name="Freeform 177"/>
              <p:cNvSpPr>
                <a:spLocks/>
              </p:cNvSpPr>
              <p:nvPr/>
            </p:nvSpPr>
            <p:spPr bwMode="auto">
              <a:xfrm>
                <a:off x="2890" y="1336"/>
                <a:ext cx="25" cy="20"/>
              </a:xfrm>
              <a:custGeom>
                <a:avLst/>
                <a:gdLst>
                  <a:gd name="T0" fmla="*/ 0 w 25"/>
                  <a:gd name="T1" fmla="*/ 19 h 20"/>
                  <a:gd name="T2" fmla="*/ 18 w 25"/>
                  <a:gd name="T3" fmla="*/ 19 h 20"/>
                  <a:gd name="T4" fmla="*/ 24 w 25"/>
                  <a:gd name="T5" fmla="*/ 19 h 20"/>
                  <a:gd name="T6" fmla="*/ 24 w 25"/>
                  <a:gd name="T7" fmla="*/ 6 h 20"/>
                  <a:gd name="T8" fmla="*/ 24 w 25"/>
                  <a:gd name="T9" fmla="*/ 0 h 20"/>
                  <a:gd name="T10" fmla="*/ 18 w 25"/>
                  <a:gd name="T11" fmla="*/ 0 h 20"/>
                  <a:gd name="T12" fmla="*/ 12 w 25"/>
                  <a:gd name="T13" fmla="*/ 0 h 20"/>
                  <a:gd name="T14" fmla="*/ 0 w 25"/>
                  <a:gd name="T15" fmla="*/ 0 h 20"/>
                  <a:gd name="T16" fmla="*/ 0 w 25"/>
                  <a:gd name="T17" fmla="*/ 19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0"/>
                  <a:gd name="T29" fmla="*/ 25 w 25"/>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0">
                    <a:moveTo>
                      <a:pt x="0" y="19"/>
                    </a:moveTo>
                    <a:lnTo>
                      <a:pt x="18" y="19"/>
                    </a:lnTo>
                    <a:lnTo>
                      <a:pt x="24" y="19"/>
                    </a:lnTo>
                    <a:lnTo>
                      <a:pt x="24" y="6"/>
                    </a:lnTo>
                    <a:lnTo>
                      <a:pt x="24" y="0"/>
                    </a:lnTo>
                    <a:lnTo>
                      <a:pt x="18" y="0"/>
                    </a:lnTo>
                    <a:lnTo>
                      <a:pt x="12" y="0"/>
                    </a:lnTo>
                    <a:lnTo>
                      <a:pt x="0" y="0"/>
                    </a:lnTo>
                    <a:lnTo>
                      <a:pt x="0" y="19"/>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317" name="Freeform 178"/>
              <p:cNvSpPr>
                <a:spLocks/>
              </p:cNvSpPr>
              <p:nvPr/>
            </p:nvSpPr>
            <p:spPr bwMode="auto">
              <a:xfrm>
                <a:off x="2898" y="1429"/>
                <a:ext cx="28" cy="61"/>
              </a:xfrm>
              <a:custGeom>
                <a:avLst/>
                <a:gdLst>
                  <a:gd name="T0" fmla="*/ 3 w 28"/>
                  <a:gd name="T1" fmla="*/ 60 h 61"/>
                  <a:gd name="T2" fmla="*/ 0 w 28"/>
                  <a:gd name="T3" fmla="*/ 6 h 61"/>
                  <a:gd name="T4" fmla="*/ 7 w 28"/>
                  <a:gd name="T5" fmla="*/ 0 h 61"/>
                  <a:gd name="T6" fmla="*/ 15 w 28"/>
                  <a:gd name="T7" fmla="*/ 0 h 61"/>
                  <a:gd name="T8" fmla="*/ 19 w 28"/>
                  <a:gd name="T9" fmla="*/ 0 h 61"/>
                  <a:gd name="T10" fmla="*/ 19 w 28"/>
                  <a:gd name="T11" fmla="*/ 6 h 61"/>
                  <a:gd name="T12" fmla="*/ 23 w 28"/>
                  <a:gd name="T13" fmla="*/ 6 h 61"/>
                  <a:gd name="T14" fmla="*/ 23 w 28"/>
                  <a:gd name="T15" fmla="*/ 13 h 61"/>
                  <a:gd name="T16" fmla="*/ 27 w 28"/>
                  <a:gd name="T17" fmla="*/ 20 h 61"/>
                  <a:gd name="T18" fmla="*/ 27 w 28"/>
                  <a:gd name="T19" fmla="*/ 26 h 61"/>
                  <a:gd name="T20" fmla="*/ 27 w 28"/>
                  <a:gd name="T21" fmla="*/ 46 h 61"/>
                  <a:gd name="T22" fmla="*/ 23 w 28"/>
                  <a:gd name="T23" fmla="*/ 46 h 61"/>
                  <a:gd name="T24" fmla="*/ 23 w 28"/>
                  <a:gd name="T25" fmla="*/ 53 h 61"/>
                  <a:gd name="T26" fmla="*/ 15 w 28"/>
                  <a:gd name="T27" fmla="*/ 53 h 61"/>
                  <a:gd name="T28" fmla="*/ 3 w 28"/>
                  <a:gd name="T29" fmla="*/ 60 h 61"/>
                  <a:gd name="T30" fmla="*/ 7 w 28"/>
                  <a:gd name="T31" fmla="*/ 53 h 61"/>
                  <a:gd name="T32" fmla="*/ 15 w 28"/>
                  <a:gd name="T33" fmla="*/ 53 h 61"/>
                  <a:gd name="T34" fmla="*/ 15 w 28"/>
                  <a:gd name="T35" fmla="*/ 46 h 61"/>
                  <a:gd name="T36" fmla="*/ 19 w 28"/>
                  <a:gd name="T37" fmla="*/ 46 h 61"/>
                  <a:gd name="T38" fmla="*/ 23 w 28"/>
                  <a:gd name="T39" fmla="*/ 39 h 61"/>
                  <a:gd name="T40" fmla="*/ 23 w 28"/>
                  <a:gd name="T41" fmla="*/ 26 h 61"/>
                  <a:gd name="T42" fmla="*/ 23 w 28"/>
                  <a:gd name="T43" fmla="*/ 20 h 61"/>
                  <a:gd name="T44" fmla="*/ 15 w 28"/>
                  <a:gd name="T45" fmla="*/ 6 h 61"/>
                  <a:gd name="T46" fmla="*/ 7 w 28"/>
                  <a:gd name="T47" fmla="*/ 6 h 61"/>
                  <a:gd name="T48" fmla="*/ 3 w 28"/>
                  <a:gd name="T49" fmla="*/ 13 h 61"/>
                  <a:gd name="T50" fmla="*/ 7 w 28"/>
                  <a:gd name="T51" fmla="*/ 53 h 61"/>
                  <a:gd name="T52" fmla="*/ 3 w 28"/>
                  <a:gd name="T53" fmla="*/ 60 h 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
                  <a:gd name="T82" fmla="*/ 0 h 61"/>
                  <a:gd name="T83" fmla="*/ 28 w 28"/>
                  <a:gd name="T84" fmla="*/ 61 h 6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 h="61">
                    <a:moveTo>
                      <a:pt x="3" y="60"/>
                    </a:moveTo>
                    <a:lnTo>
                      <a:pt x="0" y="6"/>
                    </a:lnTo>
                    <a:lnTo>
                      <a:pt x="7" y="0"/>
                    </a:lnTo>
                    <a:lnTo>
                      <a:pt x="15" y="0"/>
                    </a:lnTo>
                    <a:lnTo>
                      <a:pt x="19" y="0"/>
                    </a:lnTo>
                    <a:lnTo>
                      <a:pt x="19" y="6"/>
                    </a:lnTo>
                    <a:lnTo>
                      <a:pt x="23" y="6"/>
                    </a:lnTo>
                    <a:lnTo>
                      <a:pt x="23" y="13"/>
                    </a:lnTo>
                    <a:lnTo>
                      <a:pt x="27" y="20"/>
                    </a:lnTo>
                    <a:lnTo>
                      <a:pt x="27" y="26"/>
                    </a:lnTo>
                    <a:lnTo>
                      <a:pt x="27" y="46"/>
                    </a:lnTo>
                    <a:lnTo>
                      <a:pt x="23" y="46"/>
                    </a:lnTo>
                    <a:lnTo>
                      <a:pt x="23" y="53"/>
                    </a:lnTo>
                    <a:lnTo>
                      <a:pt x="15" y="53"/>
                    </a:lnTo>
                    <a:lnTo>
                      <a:pt x="3" y="60"/>
                    </a:lnTo>
                    <a:lnTo>
                      <a:pt x="7" y="53"/>
                    </a:lnTo>
                    <a:lnTo>
                      <a:pt x="15" y="53"/>
                    </a:lnTo>
                    <a:lnTo>
                      <a:pt x="15" y="46"/>
                    </a:lnTo>
                    <a:lnTo>
                      <a:pt x="19" y="46"/>
                    </a:lnTo>
                    <a:lnTo>
                      <a:pt x="23" y="39"/>
                    </a:lnTo>
                    <a:lnTo>
                      <a:pt x="23" y="26"/>
                    </a:lnTo>
                    <a:lnTo>
                      <a:pt x="23" y="20"/>
                    </a:lnTo>
                    <a:lnTo>
                      <a:pt x="15" y="6"/>
                    </a:lnTo>
                    <a:lnTo>
                      <a:pt x="7" y="6"/>
                    </a:lnTo>
                    <a:lnTo>
                      <a:pt x="3" y="13"/>
                    </a:lnTo>
                    <a:lnTo>
                      <a:pt x="7" y="53"/>
                    </a:lnTo>
                    <a:lnTo>
                      <a:pt x="3" y="60"/>
                    </a:lnTo>
                  </a:path>
                </a:pathLst>
              </a:custGeom>
              <a:solidFill>
                <a:srgbClr val="FFFFFF"/>
              </a:solidFill>
              <a:ln w="9525" cap="rnd">
                <a:noFill/>
                <a:round/>
                <a:headEnd/>
                <a:tailEnd/>
              </a:ln>
            </p:spPr>
            <p:txBody>
              <a:bodyPr/>
              <a:lstStyle/>
              <a:p>
                <a:endParaRPr lang="en-US" dirty="0"/>
              </a:p>
            </p:txBody>
          </p:sp>
          <p:sp>
            <p:nvSpPr>
              <p:cNvPr id="93318" name="Freeform 179"/>
              <p:cNvSpPr>
                <a:spLocks/>
              </p:cNvSpPr>
              <p:nvPr/>
            </p:nvSpPr>
            <p:spPr bwMode="auto">
              <a:xfrm>
                <a:off x="2898" y="1429"/>
                <a:ext cx="28" cy="61"/>
              </a:xfrm>
              <a:custGeom>
                <a:avLst/>
                <a:gdLst>
                  <a:gd name="T0" fmla="*/ 3 w 28"/>
                  <a:gd name="T1" fmla="*/ 60 h 61"/>
                  <a:gd name="T2" fmla="*/ 0 w 28"/>
                  <a:gd name="T3" fmla="*/ 6 h 61"/>
                  <a:gd name="T4" fmla="*/ 7 w 28"/>
                  <a:gd name="T5" fmla="*/ 0 h 61"/>
                  <a:gd name="T6" fmla="*/ 15 w 28"/>
                  <a:gd name="T7" fmla="*/ 0 h 61"/>
                  <a:gd name="T8" fmla="*/ 19 w 28"/>
                  <a:gd name="T9" fmla="*/ 0 h 61"/>
                  <a:gd name="T10" fmla="*/ 19 w 28"/>
                  <a:gd name="T11" fmla="*/ 6 h 61"/>
                  <a:gd name="T12" fmla="*/ 23 w 28"/>
                  <a:gd name="T13" fmla="*/ 6 h 61"/>
                  <a:gd name="T14" fmla="*/ 23 w 28"/>
                  <a:gd name="T15" fmla="*/ 13 h 61"/>
                  <a:gd name="T16" fmla="*/ 27 w 28"/>
                  <a:gd name="T17" fmla="*/ 20 h 61"/>
                  <a:gd name="T18" fmla="*/ 27 w 28"/>
                  <a:gd name="T19" fmla="*/ 26 h 61"/>
                  <a:gd name="T20" fmla="*/ 27 w 28"/>
                  <a:gd name="T21" fmla="*/ 46 h 61"/>
                  <a:gd name="T22" fmla="*/ 23 w 28"/>
                  <a:gd name="T23" fmla="*/ 46 h 61"/>
                  <a:gd name="T24" fmla="*/ 23 w 28"/>
                  <a:gd name="T25" fmla="*/ 53 h 61"/>
                  <a:gd name="T26" fmla="*/ 15 w 28"/>
                  <a:gd name="T27" fmla="*/ 53 h 61"/>
                  <a:gd name="T28" fmla="*/ 3 w 28"/>
                  <a:gd name="T29" fmla="*/ 60 h 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61"/>
                  <a:gd name="T47" fmla="*/ 28 w 28"/>
                  <a:gd name="T48" fmla="*/ 61 h 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61">
                    <a:moveTo>
                      <a:pt x="3" y="60"/>
                    </a:moveTo>
                    <a:lnTo>
                      <a:pt x="0" y="6"/>
                    </a:lnTo>
                    <a:lnTo>
                      <a:pt x="7" y="0"/>
                    </a:lnTo>
                    <a:lnTo>
                      <a:pt x="15" y="0"/>
                    </a:lnTo>
                    <a:lnTo>
                      <a:pt x="19" y="0"/>
                    </a:lnTo>
                    <a:lnTo>
                      <a:pt x="19" y="6"/>
                    </a:lnTo>
                    <a:lnTo>
                      <a:pt x="23" y="6"/>
                    </a:lnTo>
                    <a:lnTo>
                      <a:pt x="23" y="13"/>
                    </a:lnTo>
                    <a:lnTo>
                      <a:pt x="27" y="20"/>
                    </a:lnTo>
                    <a:lnTo>
                      <a:pt x="27" y="26"/>
                    </a:lnTo>
                    <a:lnTo>
                      <a:pt x="27" y="46"/>
                    </a:lnTo>
                    <a:lnTo>
                      <a:pt x="23" y="46"/>
                    </a:lnTo>
                    <a:lnTo>
                      <a:pt x="23" y="53"/>
                    </a:lnTo>
                    <a:lnTo>
                      <a:pt x="15" y="53"/>
                    </a:lnTo>
                    <a:lnTo>
                      <a:pt x="3" y="60"/>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319" name="Freeform 180"/>
              <p:cNvSpPr>
                <a:spLocks/>
              </p:cNvSpPr>
              <p:nvPr/>
            </p:nvSpPr>
            <p:spPr bwMode="auto">
              <a:xfrm>
                <a:off x="2901" y="1436"/>
                <a:ext cx="25" cy="48"/>
              </a:xfrm>
              <a:custGeom>
                <a:avLst/>
                <a:gdLst>
                  <a:gd name="T0" fmla="*/ 4 w 25"/>
                  <a:gd name="T1" fmla="*/ 47 h 48"/>
                  <a:gd name="T2" fmla="*/ 14 w 25"/>
                  <a:gd name="T3" fmla="*/ 47 h 48"/>
                  <a:gd name="T4" fmla="*/ 14 w 25"/>
                  <a:gd name="T5" fmla="*/ 40 h 48"/>
                  <a:gd name="T6" fmla="*/ 19 w 25"/>
                  <a:gd name="T7" fmla="*/ 40 h 48"/>
                  <a:gd name="T8" fmla="*/ 24 w 25"/>
                  <a:gd name="T9" fmla="*/ 33 h 48"/>
                  <a:gd name="T10" fmla="*/ 24 w 25"/>
                  <a:gd name="T11" fmla="*/ 20 h 48"/>
                  <a:gd name="T12" fmla="*/ 24 w 25"/>
                  <a:gd name="T13" fmla="*/ 13 h 48"/>
                  <a:gd name="T14" fmla="*/ 14 w 25"/>
                  <a:gd name="T15" fmla="*/ 0 h 48"/>
                  <a:gd name="T16" fmla="*/ 4 w 25"/>
                  <a:gd name="T17" fmla="*/ 0 h 48"/>
                  <a:gd name="T18" fmla="*/ 0 w 25"/>
                  <a:gd name="T19" fmla="*/ 6 h 48"/>
                  <a:gd name="T20" fmla="*/ 4 w 25"/>
                  <a:gd name="T21" fmla="*/ 47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8"/>
                  <a:gd name="T35" fmla="*/ 25 w 25"/>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8">
                    <a:moveTo>
                      <a:pt x="4" y="47"/>
                    </a:moveTo>
                    <a:lnTo>
                      <a:pt x="14" y="47"/>
                    </a:lnTo>
                    <a:lnTo>
                      <a:pt x="14" y="40"/>
                    </a:lnTo>
                    <a:lnTo>
                      <a:pt x="19" y="40"/>
                    </a:lnTo>
                    <a:lnTo>
                      <a:pt x="24" y="33"/>
                    </a:lnTo>
                    <a:lnTo>
                      <a:pt x="24" y="20"/>
                    </a:lnTo>
                    <a:lnTo>
                      <a:pt x="24" y="13"/>
                    </a:lnTo>
                    <a:lnTo>
                      <a:pt x="14" y="0"/>
                    </a:lnTo>
                    <a:lnTo>
                      <a:pt x="4" y="0"/>
                    </a:lnTo>
                    <a:lnTo>
                      <a:pt x="0" y="6"/>
                    </a:lnTo>
                    <a:lnTo>
                      <a:pt x="4" y="47"/>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320" name="Freeform 181"/>
              <p:cNvSpPr>
                <a:spLocks/>
              </p:cNvSpPr>
              <p:nvPr/>
            </p:nvSpPr>
            <p:spPr bwMode="auto">
              <a:xfrm>
                <a:off x="2832" y="1348"/>
                <a:ext cx="28" cy="56"/>
              </a:xfrm>
              <a:custGeom>
                <a:avLst/>
                <a:gdLst>
                  <a:gd name="T0" fmla="*/ 0 w 28"/>
                  <a:gd name="T1" fmla="*/ 55 h 56"/>
                  <a:gd name="T2" fmla="*/ 3 w 28"/>
                  <a:gd name="T3" fmla="*/ 0 h 56"/>
                  <a:gd name="T4" fmla="*/ 11 w 28"/>
                  <a:gd name="T5" fmla="*/ 0 h 56"/>
                  <a:gd name="T6" fmla="*/ 27 w 28"/>
                  <a:gd name="T7" fmla="*/ 48 h 56"/>
                  <a:gd name="T8" fmla="*/ 22 w 28"/>
                  <a:gd name="T9" fmla="*/ 48 h 56"/>
                  <a:gd name="T10" fmla="*/ 19 w 28"/>
                  <a:gd name="T11" fmla="*/ 34 h 56"/>
                  <a:gd name="T12" fmla="*/ 3 w 28"/>
                  <a:gd name="T13" fmla="*/ 41 h 56"/>
                  <a:gd name="T14" fmla="*/ 3 w 28"/>
                  <a:gd name="T15" fmla="*/ 55 h 56"/>
                  <a:gd name="T16" fmla="*/ 0 w 28"/>
                  <a:gd name="T17" fmla="*/ 55 h 56"/>
                  <a:gd name="T18" fmla="*/ 7 w 28"/>
                  <a:gd name="T19" fmla="*/ 34 h 56"/>
                  <a:gd name="T20" fmla="*/ 15 w 28"/>
                  <a:gd name="T21" fmla="*/ 27 h 56"/>
                  <a:gd name="T22" fmla="*/ 11 w 28"/>
                  <a:gd name="T23" fmla="*/ 13 h 56"/>
                  <a:gd name="T24" fmla="*/ 11 w 28"/>
                  <a:gd name="T25" fmla="*/ 6 h 56"/>
                  <a:gd name="T26" fmla="*/ 7 w 28"/>
                  <a:gd name="T27" fmla="*/ 0 h 56"/>
                  <a:gd name="T28" fmla="*/ 7 w 28"/>
                  <a:gd name="T29" fmla="*/ 13 h 56"/>
                  <a:gd name="T30" fmla="*/ 7 w 28"/>
                  <a:gd name="T31" fmla="*/ 34 h 56"/>
                  <a:gd name="T32" fmla="*/ 0 w 28"/>
                  <a:gd name="T33" fmla="*/ 55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56"/>
                  <a:gd name="T53" fmla="*/ 28 w 28"/>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56">
                    <a:moveTo>
                      <a:pt x="0" y="55"/>
                    </a:moveTo>
                    <a:lnTo>
                      <a:pt x="3" y="0"/>
                    </a:lnTo>
                    <a:lnTo>
                      <a:pt x="11" y="0"/>
                    </a:lnTo>
                    <a:lnTo>
                      <a:pt x="27" y="48"/>
                    </a:lnTo>
                    <a:lnTo>
                      <a:pt x="22" y="48"/>
                    </a:lnTo>
                    <a:lnTo>
                      <a:pt x="19" y="34"/>
                    </a:lnTo>
                    <a:lnTo>
                      <a:pt x="3" y="41"/>
                    </a:lnTo>
                    <a:lnTo>
                      <a:pt x="3" y="55"/>
                    </a:lnTo>
                    <a:lnTo>
                      <a:pt x="0" y="55"/>
                    </a:lnTo>
                    <a:lnTo>
                      <a:pt x="7" y="34"/>
                    </a:lnTo>
                    <a:lnTo>
                      <a:pt x="15" y="27"/>
                    </a:lnTo>
                    <a:lnTo>
                      <a:pt x="11" y="13"/>
                    </a:lnTo>
                    <a:lnTo>
                      <a:pt x="11" y="6"/>
                    </a:lnTo>
                    <a:lnTo>
                      <a:pt x="7" y="0"/>
                    </a:lnTo>
                    <a:lnTo>
                      <a:pt x="7" y="13"/>
                    </a:lnTo>
                    <a:lnTo>
                      <a:pt x="7" y="34"/>
                    </a:lnTo>
                    <a:lnTo>
                      <a:pt x="0" y="55"/>
                    </a:lnTo>
                  </a:path>
                </a:pathLst>
              </a:custGeom>
              <a:solidFill>
                <a:srgbClr val="FFFFFF"/>
              </a:solidFill>
              <a:ln w="9525" cap="rnd">
                <a:noFill/>
                <a:round/>
                <a:headEnd/>
                <a:tailEnd/>
              </a:ln>
            </p:spPr>
            <p:txBody>
              <a:bodyPr/>
              <a:lstStyle/>
              <a:p>
                <a:endParaRPr lang="en-US" dirty="0"/>
              </a:p>
            </p:txBody>
          </p:sp>
          <p:sp>
            <p:nvSpPr>
              <p:cNvPr id="93321" name="Freeform 182"/>
              <p:cNvSpPr>
                <a:spLocks/>
              </p:cNvSpPr>
              <p:nvPr/>
            </p:nvSpPr>
            <p:spPr bwMode="auto">
              <a:xfrm>
                <a:off x="2832" y="1348"/>
                <a:ext cx="28" cy="56"/>
              </a:xfrm>
              <a:custGeom>
                <a:avLst/>
                <a:gdLst>
                  <a:gd name="T0" fmla="*/ 0 w 28"/>
                  <a:gd name="T1" fmla="*/ 55 h 56"/>
                  <a:gd name="T2" fmla="*/ 3 w 28"/>
                  <a:gd name="T3" fmla="*/ 0 h 56"/>
                  <a:gd name="T4" fmla="*/ 11 w 28"/>
                  <a:gd name="T5" fmla="*/ 0 h 56"/>
                  <a:gd name="T6" fmla="*/ 27 w 28"/>
                  <a:gd name="T7" fmla="*/ 48 h 56"/>
                  <a:gd name="T8" fmla="*/ 22 w 28"/>
                  <a:gd name="T9" fmla="*/ 48 h 56"/>
                  <a:gd name="T10" fmla="*/ 19 w 28"/>
                  <a:gd name="T11" fmla="*/ 34 h 56"/>
                  <a:gd name="T12" fmla="*/ 3 w 28"/>
                  <a:gd name="T13" fmla="*/ 41 h 56"/>
                  <a:gd name="T14" fmla="*/ 3 w 28"/>
                  <a:gd name="T15" fmla="*/ 55 h 56"/>
                  <a:gd name="T16" fmla="*/ 0 w 28"/>
                  <a:gd name="T17" fmla="*/ 55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56"/>
                  <a:gd name="T29" fmla="*/ 28 w 28"/>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56">
                    <a:moveTo>
                      <a:pt x="0" y="55"/>
                    </a:moveTo>
                    <a:lnTo>
                      <a:pt x="3" y="0"/>
                    </a:lnTo>
                    <a:lnTo>
                      <a:pt x="11" y="0"/>
                    </a:lnTo>
                    <a:lnTo>
                      <a:pt x="27" y="48"/>
                    </a:lnTo>
                    <a:lnTo>
                      <a:pt x="22" y="48"/>
                    </a:lnTo>
                    <a:lnTo>
                      <a:pt x="19" y="34"/>
                    </a:lnTo>
                    <a:lnTo>
                      <a:pt x="3" y="41"/>
                    </a:lnTo>
                    <a:lnTo>
                      <a:pt x="3" y="55"/>
                    </a:lnTo>
                    <a:lnTo>
                      <a:pt x="0" y="55"/>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322" name="Freeform 183"/>
              <p:cNvSpPr>
                <a:spLocks/>
              </p:cNvSpPr>
              <p:nvPr/>
            </p:nvSpPr>
            <p:spPr bwMode="auto">
              <a:xfrm>
                <a:off x="2839" y="1348"/>
                <a:ext cx="25" cy="35"/>
              </a:xfrm>
              <a:custGeom>
                <a:avLst/>
                <a:gdLst>
                  <a:gd name="T0" fmla="*/ 0 w 25"/>
                  <a:gd name="T1" fmla="*/ 34 h 35"/>
                  <a:gd name="T2" fmla="*/ 24 w 25"/>
                  <a:gd name="T3" fmla="*/ 27 h 35"/>
                  <a:gd name="T4" fmla="*/ 12 w 25"/>
                  <a:gd name="T5" fmla="*/ 13 h 35"/>
                  <a:gd name="T6" fmla="*/ 12 w 25"/>
                  <a:gd name="T7" fmla="*/ 6 h 35"/>
                  <a:gd name="T8" fmla="*/ 0 w 25"/>
                  <a:gd name="T9" fmla="*/ 0 h 35"/>
                  <a:gd name="T10" fmla="*/ 0 w 25"/>
                  <a:gd name="T11" fmla="*/ 13 h 35"/>
                  <a:gd name="T12" fmla="*/ 0 w 25"/>
                  <a:gd name="T13" fmla="*/ 34 h 35"/>
                  <a:gd name="T14" fmla="*/ 0 60000 65536"/>
                  <a:gd name="T15" fmla="*/ 0 60000 65536"/>
                  <a:gd name="T16" fmla="*/ 0 60000 65536"/>
                  <a:gd name="T17" fmla="*/ 0 60000 65536"/>
                  <a:gd name="T18" fmla="*/ 0 60000 65536"/>
                  <a:gd name="T19" fmla="*/ 0 60000 65536"/>
                  <a:gd name="T20" fmla="*/ 0 60000 65536"/>
                  <a:gd name="T21" fmla="*/ 0 w 25"/>
                  <a:gd name="T22" fmla="*/ 0 h 35"/>
                  <a:gd name="T23" fmla="*/ 25 w 25"/>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35">
                    <a:moveTo>
                      <a:pt x="0" y="34"/>
                    </a:moveTo>
                    <a:lnTo>
                      <a:pt x="24" y="27"/>
                    </a:lnTo>
                    <a:lnTo>
                      <a:pt x="12" y="13"/>
                    </a:lnTo>
                    <a:lnTo>
                      <a:pt x="12" y="6"/>
                    </a:lnTo>
                    <a:lnTo>
                      <a:pt x="0" y="0"/>
                    </a:lnTo>
                    <a:lnTo>
                      <a:pt x="0" y="13"/>
                    </a:lnTo>
                    <a:lnTo>
                      <a:pt x="0" y="34"/>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323" name="Freeform 184"/>
              <p:cNvSpPr>
                <a:spLocks/>
              </p:cNvSpPr>
              <p:nvPr/>
            </p:nvSpPr>
            <p:spPr bwMode="auto">
              <a:xfrm>
                <a:off x="2839" y="1450"/>
                <a:ext cx="28" cy="54"/>
              </a:xfrm>
              <a:custGeom>
                <a:avLst/>
                <a:gdLst>
                  <a:gd name="T0" fmla="*/ 0 w 28"/>
                  <a:gd name="T1" fmla="*/ 39 h 54"/>
                  <a:gd name="T2" fmla="*/ 3 w 28"/>
                  <a:gd name="T3" fmla="*/ 39 h 54"/>
                  <a:gd name="T4" fmla="*/ 7 w 28"/>
                  <a:gd name="T5" fmla="*/ 46 h 54"/>
                  <a:gd name="T6" fmla="*/ 15 w 28"/>
                  <a:gd name="T7" fmla="*/ 46 h 54"/>
                  <a:gd name="T8" fmla="*/ 23 w 28"/>
                  <a:gd name="T9" fmla="*/ 46 h 54"/>
                  <a:gd name="T10" fmla="*/ 23 w 28"/>
                  <a:gd name="T11" fmla="*/ 39 h 54"/>
                  <a:gd name="T12" fmla="*/ 23 w 28"/>
                  <a:gd name="T13" fmla="*/ 32 h 54"/>
                  <a:gd name="T14" fmla="*/ 19 w 28"/>
                  <a:gd name="T15" fmla="*/ 32 h 54"/>
                  <a:gd name="T16" fmla="*/ 15 w 28"/>
                  <a:gd name="T17" fmla="*/ 32 h 54"/>
                  <a:gd name="T18" fmla="*/ 11 w 28"/>
                  <a:gd name="T19" fmla="*/ 26 h 54"/>
                  <a:gd name="T20" fmla="*/ 7 w 28"/>
                  <a:gd name="T21" fmla="*/ 26 h 54"/>
                  <a:gd name="T22" fmla="*/ 3 w 28"/>
                  <a:gd name="T23" fmla="*/ 26 h 54"/>
                  <a:gd name="T24" fmla="*/ 0 w 28"/>
                  <a:gd name="T25" fmla="*/ 19 h 54"/>
                  <a:gd name="T26" fmla="*/ 0 w 28"/>
                  <a:gd name="T27" fmla="*/ 6 h 54"/>
                  <a:gd name="T28" fmla="*/ 3 w 28"/>
                  <a:gd name="T29" fmla="*/ 6 h 54"/>
                  <a:gd name="T30" fmla="*/ 3 w 28"/>
                  <a:gd name="T31" fmla="*/ 0 h 54"/>
                  <a:gd name="T32" fmla="*/ 11 w 28"/>
                  <a:gd name="T33" fmla="*/ 0 h 54"/>
                  <a:gd name="T34" fmla="*/ 19 w 28"/>
                  <a:gd name="T35" fmla="*/ 0 h 54"/>
                  <a:gd name="T36" fmla="*/ 19 w 28"/>
                  <a:gd name="T37" fmla="*/ 6 h 54"/>
                  <a:gd name="T38" fmla="*/ 23 w 28"/>
                  <a:gd name="T39" fmla="*/ 6 h 54"/>
                  <a:gd name="T40" fmla="*/ 23 w 28"/>
                  <a:gd name="T41" fmla="*/ 13 h 54"/>
                  <a:gd name="T42" fmla="*/ 19 w 28"/>
                  <a:gd name="T43" fmla="*/ 13 h 54"/>
                  <a:gd name="T44" fmla="*/ 19 w 28"/>
                  <a:gd name="T45" fmla="*/ 13 h 54"/>
                  <a:gd name="T46" fmla="*/ 15 w 28"/>
                  <a:gd name="T47" fmla="*/ 6 h 54"/>
                  <a:gd name="T48" fmla="*/ 11 w 28"/>
                  <a:gd name="T49" fmla="*/ 6 h 54"/>
                  <a:gd name="T50" fmla="*/ 3 w 28"/>
                  <a:gd name="T51" fmla="*/ 6 h 54"/>
                  <a:gd name="T52" fmla="*/ 3 w 28"/>
                  <a:gd name="T53" fmla="*/ 13 h 54"/>
                  <a:gd name="T54" fmla="*/ 3 w 28"/>
                  <a:gd name="T55" fmla="*/ 19 h 54"/>
                  <a:gd name="T56" fmla="*/ 7 w 28"/>
                  <a:gd name="T57" fmla="*/ 19 h 54"/>
                  <a:gd name="T58" fmla="*/ 7 w 28"/>
                  <a:gd name="T59" fmla="*/ 19 h 54"/>
                  <a:gd name="T60" fmla="*/ 15 w 28"/>
                  <a:gd name="T61" fmla="*/ 19 h 54"/>
                  <a:gd name="T62" fmla="*/ 19 w 28"/>
                  <a:gd name="T63" fmla="*/ 26 h 54"/>
                  <a:gd name="T64" fmla="*/ 23 w 28"/>
                  <a:gd name="T65" fmla="*/ 26 h 54"/>
                  <a:gd name="T66" fmla="*/ 27 w 28"/>
                  <a:gd name="T67" fmla="*/ 32 h 54"/>
                  <a:gd name="T68" fmla="*/ 27 w 28"/>
                  <a:gd name="T69" fmla="*/ 46 h 54"/>
                  <a:gd name="T70" fmla="*/ 23 w 28"/>
                  <a:gd name="T71" fmla="*/ 53 h 54"/>
                  <a:gd name="T72" fmla="*/ 15 w 28"/>
                  <a:gd name="T73" fmla="*/ 53 h 54"/>
                  <a:gd name="T74" fmla="*/ 3 w 28"/>
                  <a:gd name="T75" fmla="*/ 53 h 54"/>
                  <a:gd name="T76" fmla="*/ 3 w 28"/>
                  <a:gd name="T77" fmla="*/ 46 h 54"/>
                  <a:gd name="T78" fmla="*/ 0 w 28"/>
                  <a:gd name="T79" fmla="*/ 39 h 54"/>
                  <a:gd name="T80" fmla="*/ 0 w 28"/>
                  <a:gd name="T81" fmla="*/ 39 h 54"/>
                  <a:gd name="T82" fmla="*/ 0 w 28"/>
                  <a:gd name="T83" fmla="*/ 39 h 5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8"/>
                  <a:gd name="T127" fmla="*/ 0 h 54"/>
                  <a:gd name="T128" fmla="*/ 28 w 28"/>
                  <a:gd name="T129" fmla="*/ 54 h 5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8" h="54">
                    <a:moveTo>
                      <a:pt x="0" y="39"/>
                    </a:moveTo>
                    <a:lnTo>
                      <a:pt x="3" y="39"/>
                    </a:lnTo>
                    <a:lnTo>
                      <a:pt x="7" y="46"/>
                    </a:lnTo>
                    <a:lnTo>
                      <a:pt x="15" y="46"/>
                    </a:lnTo>
                    <a:lnTo>
                      <a:pt x="23" y="46"/>
                    </a:lnTo>
                    <a:lnTo>
                      <a:pt x="23" y="39"/>
                    </a:lnTo>
                    <a:lnTo>
                      <a:pt x="23" y="32"/>
                    </a:lnTo>
                    <a:lnTo>
                      <a:pt x="19" y="32"/>
                    </a:lnTo>
                    <a:lnTo>
                      <a:pt x="15" y="32"/>
                    </a:lnTo>
                    <a:lnTo>
                      <a:pt x="11" y="26"/>
                    </a:lnTo>
                    <a:lnTo>
                      <a:pt x="7" y="26"/>
                    </a:lnTo>
                    <a:lnTo>
                      <a:pt x="3" y="26"/>
                    </a:lnTo>
                    <a:lnTo>
                      <a:pt x="0" y="19"/>
                    </a:lnTo>
                    <a:lnTo>
                      <a:pt x="0" y="6"/>
                    </a:lnTo>
                    <a:lnTo>
                      <a:pt x="3" y="6"/>
                    </a:lnTo>
                    <a:lnTo>
                      <a:pt x="3" y="0"/>
                    </a:lnTo>
                    <a:lnTo>
                      <a:pt x="11" y="0"/>
                    </a:lnTo>
                    <a:lnTo>
                      <a:pt x="19" y="0"/>
                    </a:lnTo>
                    <a:lnTo>
                      <a:pt x="19" y="6"/>
                    </a:lnTo>
                    <a:lnTo>
                      <a:pt x="23" y="6"/>
                    </a:lnTo>
                    <a:lnTo>
                      <a:pt x="23" y="13"/>
                    </a:lnTo>
                    <a:lnTo>
                      <a:pt x="19" y="13"/>
                    </a:lnTo>
                    <a:lnTo>
                      <a:pt x="15" y="6"/>
                    </a:lnTo>
                    <a:lnTo>
                      <a:pt x="11" y="6"/>
                    </a:lnTo>
                    <a:lnTo>
                      <a:pt x="3" y="6"/>
                    </a:lnTo>
                    <a:lnTo>
                      <a:pt x="3" y="13"/>
                    </a:lnTo>
                    <a:lnTo>
                      <a:pt x="3" y="19"/>
                    </a:lnTo>
                    <a:lnTo>
                      <a:pt x="7" y="19"/>
                    </a:lnTo>
                    <a:lnTo>
                      <a:pt x="15" y="19"/>
                    </a:lnTo>
                    <a:lnTo>
                      <a:pt x="19" y="26"/>
                    </a:lnTo>
                    <a:lnTo>
                      <a:pt x="23" y="26"/>
                    </a:lnTo>
                    <a:lnTo>
                      <a:pt x="27" y="32"/>
                    </a:lnTo>
                    <a:lnTo>
                      <a:pt x="27" y="46"/>
                    </a:lnTo>
                    <a:lnTo>
                      <a:pt x="23" y="53"/>
                    </a:lnTo>
                    <a:lnTo>
                      <a:pt x="15" y="53"/>
                    </a:lnTo>
                    <a:lnTo>
                      <a:pt x="3" y="53"/>
                    </a:lnTo>
                    <a:lnTo>
                      <a:pt x="3" y="46"/>
                    </a:lnTo>
                    <a:lnTo>
                      <a:pt x="0" y="39"/>
                    </a:lnTo>
                  </a:path>
                </a:pathLst>
              </a:custGeom>
              <a:solidFill>
                <a:srgbClr val="FFFFFF"/>
              </a:solidFill>
              <a:ln w="9525" cap="rnd">
                <a:noFill/>
                <a:round/>
                <a:headEnd/>
                <a:tailEnd/>
              </a:ln>
            </p:spPr>
            <p:txBody>
              <a:bodyPr/>
              <a:lstStyle/>
              <a:p>
                <a:endParaRPr lang="en-US" dirty="0"/>
              </a:p>
            </p:txBody>
          </p:sp>
          <p:sp>
            <p:nvSpPr>
              <p:cNvPr id="93324" name="Freeform 185"/>
              <p:cNvSpPr>
                <a:spLocks/>
              </p:cNvSpPr>
              <p:nvPr/>
            </p:nvSpPr>
            <p:spPr bwMode="auto">
              <a:xfrm>
                <a:off x="2839" y="1450"/>
                <a:ext cx="28" cy="54"/>
              </a:xfrm>
              <a:custGeom>
                <a:avLst/>
                <a:gdLst>
                  <a:gd name="T0" fmla="*/ 0 w 28"/>
                  <a:gd name="T1" fmla="*/ 39 h 54"/>
                  <a:gd name="T2" fmla="*/ 3 w 28"/>
                  <a:gd name="T3" fmla="*/ 39 h 54"/>
                  <a:gd name="T4" fmla="*/ 7 w 28"/>
                  <a:gd name="T5" fmla="*/ 46 h 54"/>
                  <a:gd name="T6" fmla="*/ 15 w 28"/>
                  <a:gd name="T7" fmla="*/ 46 h 54"/>
                  <a:gd name="T8" fmla="*/ 23 w 28"/>
                  <a:gd name="T9" fmla="*/ 46 h 54"/>
                  <a:gd name="T10" fmla="*/ 23 w 28"/>
                  <a:gd name="T11" fmla="*/ 39 h 54"/>
                  <a:gd name="T12" fmla="*/ 23 w 28"/>
                  <a:gd name="T13" fmla="*/ 32 h 54"/>
                  <a:gd name="T14" fmla="*/ 19 w 28"/>
                  <a:gd name="T15" fmla="*/ 32 h 54"/>
                  <a:gd name="T16" fmla="*/ 15 w 28"/>
                  <a:gd name="T17" fmla="*/ 32 h 54"/>
                  <a:gd name="T18" fmla="*/ 11 w 28"/>
                  <a:gd name="T19" fmla="*/ 26 h 54"/>
                  <a:gd name="T20" fmla="*/ 7 w 28"/>
                  <a:gd name="T21" fmla="*/ 26 h 54"/>
                  <a:gd name="T22" fmla="*/ 3 w 28"/>
                  <a:gd name="T23" fmla="*/ 26 h 54"/>
                  <a:gd name="T24" fmla="*/ 0 w 28"/>
                  <a:gd name="T25" fmla="*/ 19 h 54"/>
                  <a:gd name="T26" fmla="*/ 0 w 28"/>
                  <a:gd name="T27" fmla="*/ 6 h 54"/>
                  <a:gd name="T28" fmla="*/ 3 w 28"/>
                  <a:gd name="T29" fmla="*/ 6 h 54"/>
                  <a:gd name="T30" fmla="*/ 3 w 28"/>
                  <a:gd name="T31" fmla="*/ 0 h 54"/>
                  <a:gd name="T32" fmla="*/ 11 w 28"/>
                  <a:gd name="T33" fmla="*/ 0 h 54"/>
                  <a:gd name="T34" fmla="*/ 19 w 28"/>
                  <a:gd name="T35" fmla="*/ 0 h 54"/>
                  <a:gd name="T36" fmla="*/ 19 w 28"/>
                  <a:gd name="T37" fmla="*/ 6 h 54"/>
                  <a:gd name="T38" fmla="*/ 23 w 28"/>
                  <a:gd name="T39" fmla="*/ 6 h 54"/>
                  <a:gd name="T40" fmla="*/ 23 w 28"/>
                  <a:gd name="T41" fmla="*/ 13 h 54"/>
                  <a:gd name="T42" fmla="*/ 19 w 28"/>
                  <a:gd name="T43" fmla="*/ 13 h 54"/>
                  <a:gd name="T44" fmla="*/ 19 w 28"/>
                  <a:gd name="T45" fmla="*/ 13 h 54"/>
                  <a:gd name="T46" fmla="*/ 15 w 28"/>
                  <a:gd name="T47" fmla="*/ 6 h 54"/>
                  <a:gd name="T48" fmla="*/ 11 w 28"/>
                  <a:gd name="T49" fmla="*/ 6 h 54"/>
                  <a:gd name="T50" fmla="*/ 3 w 28"/>
                  <a:gd name="T51" fmla="*/ 6 h 54"/>
                  <a:gd name="T52" fmla="*/ 3 w 28"/>
                  <a:gd name="T53" fmla="*/ 13 h 54"/>
                  <a:gd name="T54" fmla="*/ 3 w 28"/>
                  <a:gd name="T55" fmla="*/ 19 h 54"/>
                  <a:gd name="T56" fmla="*/ 7 w 28"/>
                  <a:gd name="T57" fmla="*/ 19 h 54"/>
                  <a:gd name="T58" fmla="*/ 7 w 28"/>
                  <a:gd name="T59" fmla="*/ 19 h 54"/>
                  <a:gd name="T60" fmla="*/ 15 w 28"/>
                  <a:gd name="T61" fmla="*/ 19 h 54"/>
                  <a:gd name="T62" fmla="*/ 19 w 28"/>
                  <a:gd name="T63" fmla="*/ 26 h 54"/>
                  <a:gd name="T64" fmla="*/ 23 w 28"/>
                  <a:gd name="T65" fmla="*/ 26 h 54"/>
                  <a:gd name="T66" fmla="*/ 27 w 28"/>
                  <a:gd name="T67" fmla="*/ 32 h 54"/>
                  <a:gd name="T68" fmla="*/ 27 w 28"/>
                  <a:gd name="T69" fmla="*/ 46 h 54"/>
                  <a:gd name="T70" fmla="*/ 23 w 28"/>
                  <a:gd name="T71" fmla="*/ 53 h 54"/>
                  <a:gd name="T72" fmla="*/ 15 w 28"/>
                  <a:gd name="T73" fmla="*/ 53 h 54"/>
                  <a:gd name="T74" fmla="*/ 3 w 28"/>
                  <a:gd name="T75" fmla="*/ 53 h 54"/>
                  <a:gd name="T76" fmla="*/ 3 w 28"/>
                  <a:gd name="T77" fmla="*/ 46 h 54"/>
                  <a:gd name="T78" fmla="*/ 0 w 28"/>
                  <a:gd name="T79" fmla="*/ 39 h 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8"/>
                  <a:gd name="T121" fmla="*/ 0 h 54"/>
                  <a:gd name="T122" fmla="*/ 28 w 28"/>
                  <a:gd name="T123" fmla="*/ 54 h 5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8" h="54">
                    <a:moveTo>
                      <a:pt x="0" y="39"/>
                    </a:moveTo>
                    <a:lnTo>
                      <a:pt x="3" y="39"/>
                    </a:lnTo>
                    <a:lnTo>
                      <a:pt x="7" y="46"/>
                    </a:lnTo>
                    <a:lnTo>
                      <a:pt x="15" y="46"/>
                    </a:lnTo>
                    <a:lnTo>
                      <a:pt x="23" y="46"/>
                    </a:lnTo>
                    <a:lnTo>
                      <a:pt x="23" y="39"/>
                    </a:lnTo>
                    <a:lnTo>
                      <a:pt x="23" y="32"/>
                    </a:lnTo>
                    <a:lnTo>
                      <a:pt x="19" y="32"/>
                    </a:lnTo>
                    <a:lnTo>
                      <a:pt x="15" y="32"/>
                    </a:lnTo>
                    <a:lnTo>
                      <a:pt x="11" y="26"/>
                    </a:lnTo>
                    <a:lnTo>
                      <a:pt x="7" y="26"/>
                    </a:lnTo>
                    <a:lnTo>
                      <a:pt x="3" y="26"/>
                    </a:lnTo>
                    <a:lnTo>
                      <a:pt x="0" y="19"/>
                    </a:lnTo>
                    <a:lnTo>
                      <a:pt x="0" y="6"/>
                    </a:lnTo>
                    <a:lnTo>
                      <a:pt x="3" y="6"/>
                    </a:lnTo>
                    <a:lnTo>
                      <a:pt x="3" y="0"/>
                    </a:lnTo>
                    <a:lnTo>
                      <a:pt x="11" y="0"/>
                    </a:lnTo>
                    <a:lnTo>
                      <a:pt x="19" y="0"/>
                    </a:lnTo>
                    <a:lnTo>
                      <a:pt x="19" y="6"/>
                    </a:lnTo>
                    <a:lnTo>
                      <a:pt x="23" y="6"/>
                    </a:lnTo>
                    <a:lnTo>
                      <a:pt x="23" y="13"/>
                    </a:lnTo>
                    <a:lnTo>
                      <a:pt x="19" y="13"/>
                    </a:lnTo>
                    <a:lnTo>
                      <a:pt x="15" y="6"/>
                    </a:lnTo>
                    <a:lnTo>
                      <a:pt x="11" y="6"/>
                    </a:lnTo>
                    <a:lnTo>
                      <a:pt x="3" y="6"/>
                    </a:lnTo>
                    <a:lnTo>
                      <a:pt x="3" y="13"/>
                    </a:lnTo>
                    <a:lnTo>
                      <a:pt x="3" y="19"/>
                    </a:lnTo>
                    <a:lnTo>
                      <a:pt x="7" y="19"/>
                    </a:lnTo>
                    <a:lnTo>
                      <a:pt x="15" y="19"/>
                    </a:lnTo>
                    <a:lnTo>
                      <a:pt x="19" y="26"/>
                    </a:lnTo>
                    <a:lnTo>
                      <a:pt x="23" y="26"/>
                    </a:lnTo>
                    <a:lnTo>
                      <a:pt x="27" y="32"/>
                    </a:lnTo>
                    <a:lnTo>
                      <a:pt x="27" y="46"/>
                    </a:lnTo>
                    <a:lnTo>
                      <a:pt x="23" y="53"/>
                    </a:lnTo>
                    <a:lnTo>
                      <a:pt x="15" y="53"/>
                    </a:lnTo>
                    <a:lnTo>
                      <a:pt x="3" y="53"/>
                    </a:lnTo>
                    <a:lnTo>
                      <a:pt x="3" y="46"/>
                    </a:lnTo>
                    <a:lnTo>
                      <a:pt x="0" y="39"/>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325" name="Line 186"/>
              <p:cNvSpPr>
                <a:spLocks noChangeShapeType="1"/>
              </p:cNvSpPr>
              <p:nvPr/>
            </p:nvSpPr>
            <p:spPr bwMode="auto">
              <a:xfrm>
                <a:off x="2839" y="1489"/>
                <a:ext cx="6" cy="0"/>
              </a:xfrm>
              <a:prstGeom prst="line">
                <a:avLst/>
              </a:prstGeom>
              <a:noFill/>
              <a:ln w="12700">
                <a:solidFill>
                  <a:srgbClr val="000000"/>
                </a:solidFill>
                <a:round/>
                <a:headEnd type="none" w="sm" len="sm"/>
                <a:tailEnd type="none" w="sm" len="sm"/>
              </a:ln>
            </p:spPr>
            <p:txBody>
              <a:bodyPr wrap="none" anchor="ctr"/>
              <a:lstStyle/>
              <a:p>
                <a:endParaRPr lang="en-US" dirty="0"/>
              </a:p>
            </p:txBody>
          </p:sp>
        </p:grpSp>
        <p:grpSp>
          <p:nvGrpSpPr>
            <p:cNvPr id="16" name="Group 187"/>
            <p:cNvGrpSpPr>
              <a:grpSpLocks/>
            </p:cNvGrpSpPr>
            <p:nvPr/>
          </p:nvGrpSpPr>
          <p:grpSpPr bwMode="auto">
            <a:xfrm>
              <a:off x="5238750" y="2589213"/>
              <a:ext cx="452438" cy="563562"/>
              <a:chOff x="3267" y="1141"/>
              <a:chExt cx="285" cy="355"/>
            </a:xfrm>
          </p:grpSpPr>
          <p:sp>
            <p:nvSpPr>
              <p:cNvPr id="93296" name="Freeform 188"/>
              <p:cNvSpPr>
                <a:spLocks/>
              </p:cNvSpPr>
              <p:nvPr/>
            </p:nvSpPr>
            <p:spPr bwMode="auto">
              <a:xfrm>
                <a:off x="3267" y="1141"/>
                <a:ext cx="278" cy="355"/>
              </a:xfrm>
              <a:custGeom>
                <a:avLst/>
                <a:gdLst>
                  <a:gd name="T0" fmla="*/ 0 w 278"/>
                  <a:gd name="T1" fmla="*/ 206 h 355"/>
                  <a:gd name="T2" fmla="*/ 0 w 278"/>
                  <a:gd name="T3" fmla="*/ 137 h 355"/>
                  <a:gd name="T4" fmla="*/ 23 w 278"/>
                  <a:gd name="T5" fmla="*/ 69 h 355"/>
                  <a:gd name="T6" fmla="*/ 38 w 278"/>
                  <a:gd name="T7" fmla="*/ 39 h 355"/>
                  <a:gd name="T8" fmla="*/ 62 w 278"/>
                  <a:gd name="T9" fmla="*/ 19 h 355"/>
                  <a:gd name="T10" fmla="*/ 84 w 278"/>
                  <a:gd name="T11" fmla="*/ 10 h 355"/>
                  <a:gd name="T12" fmla="*/ 115 w 278"/>
                  <a:gd name="T13" fmla="*/ 0 h 355"/>
                  <a:gd name="T14" fmla="*/ 169 w 278"/>
                  <a:gd name="T15" fmla="*/ 0 h 355"/>
                  <a:gd name="T16" fmla="*/ 223 w 278"/>
                  <a:gd name="T17" fmla="*/ 29 h 355"/>
                  <a:gd name="T18" fmla="*/ 245 w 278"/>
                  <a:gd name="T19" fmla="*/ 49 h 355"/>
                  <a:gd name="T20" fmla="*/ 261 w 278"/>
                  <a:gd name="T21" fmla="*/ 78 h 355"/>
                  <a:gd name="T22" fmla="*/ 268 w 278"/>
                  <a:gd name="T23" fmla="*/ 108 h 355"/>
                  <a:gd name="T24" fmla="*/ 277 w 278"/>
                  <a:gd name="T25" fmla="*/ 147 h 355"/>
                  <a:gd name="T26" fmla="*/ 277 w 278"/>
                  <a:gd name="T27" fmla="*/ 216 h 355"/>
                  <a:gd name="T28" fmla="*/ 254 w 278"/>
                  <a:gd name="T29" fmla="*/ 285 h 355"/>
                  <a:gd name="T30" fmla="*/ 215 w 278"/>
                  <a:gd name="T31" fmla="*/ 324 h 355"/>
                  <a:gd name="T32" fmla="*/ 161 w 278"/>
                  <a:gd name="T33" fmla="*/ 354 h 355"/>
                  <a:gd name="T34" fmla="*/ 107 w 278"/>
                  <a:gd name="T35" fmla="*/ 354 h 355"/>
                  <a:gd name="T36" fmla="*/ 62 w 278"/>
                  <a:gd name="T37" fmla="*/ 324 h 355"/>
                  <a:gd name="T38" fmla="*/ 23 w 278"/>
                  <a:gd name="T39" fmla="*/ 275 h 355"/>
                  <a:gd name="T40" fmla="*/ 0 w 278"/>
                  <a:gd name="T41" fmla="*/ 206 h 3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8"/>
                  <a:gd name="T64" fmla="*/ 0 h 355"/>
                  <a:gd name="T65" fmla="*/ 278 w 278"/>
                  <a:gd name="T66" fmla="*/ 355 h 3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8" h="355">
                    <a:moveTo>
                      <a:pt x="0" y="206"/>
                    </a:moveTo>
                    <a:lnTo>
                      <a:pt x="0" y="137"/>
                    </a:lnTo>
                    <a:lnTo>
                      <a:pt x="23" y="69"/>
                    </a:lnTo>
                    <a:lnTo>
                      <a:pt x="38" y="39"/>
                    </a:lnTo>
                    <a:lnTo>
                      <a:pt x="62" y="19"/>
                    </a:lnTo>
                    <a:lnTo>
                      <a:pt x="84" y="10"/>
                    </a:lnTo>
                    <a:lnTo>
                      <a:pt x="115" y="0"/>
                    </a:lnTo>
                    <a:lnTo>
                      <a:pt x="169" y="0"/>
                    </a:lnTo>
                    <a:lnTo>
                      <a:pt x="223" y="29"/>
                    </a:lnTo>
                    <a:lnTo>
                      <a:pt x="245" y="49"/>
                    </a:lnTo>
                    <a:lnTo>
                      <a:pt x="261" y="78"/>
                    </a:lnTo>
                    <a:lnTo>
                      <a:pt x="268" y="108"/>
                    </a:lnTo>
                    <a:lnTo>
                      <a:pt x="277" y="147"/>
                    </a:lnTo>
                    <a:lnTo>
                      <a:pt x="277" y="216"/>
                    </a:lnTo>
                    <a:lnTo>
                      <a:pt x="254" y="285"/>
                    </a:lnTo>
                    <a:lnTo>
                      <a:pt x="215" y="324"/>
                    </a:lnTo>
                    <a:lnTo>
                      <a:pt x="161" y="354"/>
                    </a:lnTo>
                    <a:lnTo>
                      <a:pt x="107" y="354"/>
                    </a:lnTo>
                    <a:lnTo>
                      <a:pt x="62" y="324"/>
                    </a:lnTo>
                    <a:lnTo>
                      <a:pt x="23" y="275"/>
                    </a:lnTo>
                    <a:lnTo>
                      <a:pt x="0" y="206"/>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297" name="Line 189"/>
              <p:cNvSpPr>
                <a:spLocks noChangeShapeType="1"/>
              </p:cNvSpPr>
              <p:nvPr/>
            </p:nvSpPr>
            <p:spPr bwMode="auto">
              <a:xfrm>
                <a:off x="3383" y="1141"/>
                <a:ext cx="47" cy="354"/>
              </a:xfrm>
              <a:prstGeom prst="line">
                <a:avLst/>
              </a:prstGeom>
              <a:noFill/>
              <a:ln w="12700">
                <a:solidFill>
                  <a:srgbClr val="000000"/>
                </a:solidFill>
                <a:round/>
                <a:headEnd type="none" w="sm" len="sm"/>
                <a:tailEnd type="none" w="sm" len="sm"/>
              </a:ln>
            </p:spPr>
            <p:txBody>
              <a:bodyPr wrap="none" anchor="ctr"/>
              <a:lstStyle/>
              <a:p>
                <a:endParaRPr lang="en-US" dirty="0"/>
              </a:p>
            </p:txBody>
          </p:sp>
          <p:sp>
            <p:nvSpPr>
              <p:cNvPr id="93298" name="Line 190"/>
              <p:cNvSpPr>
                <a:spLocks noChangeShapeType="1"/>
              </p:cNvSpPr>
              <p:nvPr/>
            </p:nvSpPr>
            <p:spPr bwMode="auto">
              <a:xfrm flipV="1">
                <a:off x="3267" y="1288"/>
                <a:ext cx="285" cy="69"/>
              </a:xfrm>
              <a:prstGeom prst="line">
                <a:avLst/>
              </a:prstGeom>
              <a:noFill/>
              <a:ln w="12700">
                <a:solidFill>
                  <a:srgbClr val="000000"/>
                </a:solidFill>
                <a:round/>
                <a:headEnd type="none" w="sm" len="sm"/>
                <a:tailEnd type="none" w="sm" len="sm"/>
              </a:ln>
            </p:spPr>
            <p:txBody>
              <a:bodyPr wrap="none" anchor="ctr"/>
              <a:lstStyle/>
              <a:p>
                <a:endParaRPr lang="en-US" dirty="0"/>
              </a:p>
            </p:txBody>
          </p:sp>
          <p:sp>
            <p:nvSpPr>
              <p:cNvPr id="93299" name="Freeform 191"/>
              <p:cNvSpPr>
                <a:spLocks/>
              </p:cNvSpPr>
              <p:nvPr/>
            </p:nvSpPr>
            <p:spPr bwMode="auto">
              <a:xfrm>
                <a:off x="3421" y="1190"/>
                <a:ext cx="48" cy="89"/>
              </a:xfrm>
              <a:custGeom>
                <a:avLst/>
                <a:gdLst>
                  <a:gd name="T0" fmla="*/ 8 w 48"/>
                  <a:gd name="T1" fmla="*/ 88 h 89"/>
                  <a:gd name="T2" fmla="*/ 0 w 48"/>
                  <a:gd name="T3" fmla="*/ 10 h 89"/>
                  <a:gd name="T4" fmla="*/ 23 w 48"/>
                  <a:gd name="T5" fmla="*/ 0 h 89"/>
                  <a:gd name="T6" fmla="*/ 31 w 48"/>
                  <a:gd name="T7" fmla="*/ 0 h 89"/>
                  <a:gd name="T8" fmla="*/ 47 w 48"/>
                  <a:gd name="T9" fmla="*/ 0 h 89"/>
                  <a:gd name="T10" fmla="*/ 47 w 48"/>
                  <a:gd name="T11" fmla="*/ 20 h 89"/>
                  <a:gd name="T12" fmla="*/ 47 w 48"/>
                  <a:gd name="T13" fmla="*/ 39 h 89"/>
                  <a:gd name="T14" fmla="*/ 38 w 48"/>
                  <a:gd name="T15" fmla="*/ 49 h 89"/>
                  <a:gd name="T16" fmla="*/ 31 w 48"/>
                  <a:gd name="T17" fmla="*/ 49 h 89"/>
                  <a:gd name="T18" fmla="*/ 15 w 48"/>
                  <a:gd name="T19" fmla="*/ 49 h 89"/>
                  <a:gd name="T20" fmla="*/ 15 w 48"/>
                  <a:gd name="T21" fmla="*/ 79 h 89"/>
                  <a:gd name="T22" fmla="*/ 8 w 48"/>
                  <a:gd name="T23" fmla="*/ 88 h 89"/>
                  <a:gd name="T24" fmla="*/ 8 w 48"/>
                  <a:gd name="T25" fmla="*/ 39 h 89"/>
                  <a:gd name="T26" fmla="*/ 31 w 48"/>
                  <a:gd name="T27" fmla="*/ 39 h 89"/>
                  <a:gd name="T28" fmla="*/ 38 w 48"/>
                  <a:gd name="T29" fmla="*/ 39 h 89"/>
                  <a:gd name="T30" fmla="*/ 38 w 48"/>
                  <a:gd name="T31" fmla="*/ 20 h 89"/>
                  <a:gd name="T32" fmla="*/ 38 w 48"/>
                  <a:gd name="T33" fmla="*/ 10 h 89"/>
                  <a:gd name="T34" fmla="*/ 31 w 48"/>
                  <a:gd name="T35" fmla="*/ 10 h 89"/>
                  <a:gd name="T36" fmla="*/ 23 w 48"/>
                  <a:gd name="T37" fmla="*/ 10 h 89"/>
                  <a:gd name="T38" fmla="*/ 8 w 48"/>
                  <a:gd name="T39" fmla="*/ 10 h 89"/>
                  <a:gd name="T40" fmla="*/ 8 w 48"/>
                  <a:gd name="T41" fmla="*/ 39 h 89"/>
                  <a:gd name="T42" fmla="*/ 8 w 48"/>
                  <a:gd name="T43" fmla="*/ 88 h 8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
                  <a:gd name="T67" fmla="*/ 0 h 89"/>
                  <a:gd name="T68" fmla="*/ 48 w 48"/>
                  <a:gd name="T69" fmla="*/ 89 h 8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 h="89">
                    <a:moveTo>
                      <a:pt x="8" y="88"/>
                    </a:moveTo>
                    <a:lnTo>
                      <a:pt x="0" y="10"/>
                    </a:lnTo>
                    <a:lnTo>
                      <a:pt x="23" y="0"/>
                    </a:lnTo>
                    <a:lnTo>
                      <a:pt x="31" y="0"/>
                    </a:lnTo>
                    <a:lnTo>
                      <a:pt x="47" y="0"/>
                    </a:lnTo>
                    <a:lnTo>
                      <a:pt x="47" y="20"/>
                    </a:lnTo>
                    <a:lnTo>
                      <a:pt x="47" y="39"/>
                    </a:lnTo>
                    <a:lnTo>
                      <a:pt x="38" y="49"/>
                    </a:lnTo>
                    <a:lnTo>
                      <a:pt x="31" y="49"/>
                    </a:lnTo>
                    <a:lnTo>
                      <a:pt x="15" y="49"/>
                    </a:lnTo>
                    <a:lnTo>
                      <a:pt x="15" y="79"/>
                    </a:lnTo>
                    <a:lnTo>
                      <a:pt x="8" y="88"/>
                    </a:lnTo>
                    <a:lnTo>
                      <a:pt x="8" y="39"/>
                    </a:lnTo>
                    <a:lnTo>
                      <a:pt x="31" y="39"/>
                    </a:lnTo>
                    <a:lnTo>
                      <a:pt x="38" y="39"/>
                    </a:lnTo>
                    <a:lnTo>
                      <a:pt x="38" y="20"/>
                    </a:lnTo>
                    <a:lnTo>
                      <a:pt x="38" y="10"/>
                    </a:lnTo>
                    <a:lnTo>
                      <a:pt x="31" y="10"/>
                    </a:lnTo>
                    <a:lnTo>
                      <a:pt x="23" y="10"/>
                    </a:lnTo>
                    <a:lnTo>
                      <a:pt x="8" y="10"/>
                    </a:lnTo>
                    <a:lnTo>
                      <a:pt x="8" y="39"/>
                    </a:lnTo>
                    <a:lnTo>
                      <a:pt x="8" y="88"/>
                    </a:lnTo>
                  </a:path>
                </a:pathLst>
              </a:custGeom>
              <a:solidFill>
                <a:srgbClr val="FFFFFF"/>
              </a:solidFill>
              <a:ln w="9525" cap="rnd">
                <a:noFill/>
                <a:round/>
                <a:headEnd/>
                <a:tailEnd/>
              </a:ln>
            </p:spPr>
            <p:txBody>
              <a:bodyPr/>
              <a:lstStyle/>
              <a:p>
                <a:endParaRPr lang="en-US" dirty="0"/>
              </a:p>
            </p:txBody>
          </p:sp>
          <p:sp>
            <p:nvSpPr>
              <p:cNvPr id="93300" name="Freeform 192"/>
              <p:cNvSpPr>
                <a:spLocks/>
              </p:cNvSpPr>
              <p:nvPr/>
            </p:nvSpPr>
            <p:spPr bwMode="auto">
              <a:xfrm>
                <a:off x="3421" y="1190"/>
                <a:ext cx="48" cy="89"/>
              </a:xfrm>
              <a:custGeom>
                <a:avLst/>
                <a:gdLst>
                  <a:gd name="T0" fmla="*/ 8 w 48"/>
                  <a:gd name="T1" fmla="*/ 88 h 89"/>
                  <a:gd name="T2" fmla="*/ 0 w 48"/>
                  <a:gd name="T3" fmla="*/ 10 h 89"/>
                  <a:gd name="T4" fmla="*/ 23 w 48"/>
                  <a:gd name="T5" fmla="*/ 0 h 89"/>
                  <a:gd name="T6" fmla="*/ 31 w 48"/>
                  <a:gd name="T7" fmla="*/ 0 h 89"/>
                  <a:gd name="T8" fmla="*/ 47 w 48"/>
                  <a:gd name="T9" fmla="*/ 0 h 89"/>
                  <a:gd name="T10" fmla="*/ 47 w 48"/>
                  <a:gd name="T11" fmla="*/ 20 h 89"/>
                  <a:gd name="T12" fmla="*/ 47 w 48"/>
                  <a:gd name="T13" fmla="*/ 39 h 89"/>
                  <a:gd name="T14" fmla="*/ 38 w 48"/>
                  <a:gd name="T15" fmla="*/ 49 h 89"/>
                  <a:gd name="T16" fmla="*/ 31 w 48"/>
                  <a:gd name="T17" fmla="*/ 49 h 89"/>
                  <a:gd name="T18" fmla="*/ 15 w 48"/>
                  <a:gd name="T19" fmla="*/ 49 h 89"/>
                  <a:gd name="T20" fmla="*/ 15 w 48"/>
                  <a:gd name="T21" fmla="*/ 79 h 89"/>
                  <a:gd name="T22" fmla="*/ 8 w 48"/>
                  <a:gd name="T23" fmla="*/ 88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89"/>
                  <a:gd name="T38" fmla="*/ 48 w 48"/>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89">
                    <a:moveTo>
                      <a:pt x="8" y="88"/>
                    </a:moveTo>
                    <a:lnTo>
                      <a:pt x="0" y="10"/>
                    </a:lnTo>
                    <a:lnTo>
                      <a:pt x="23" y="0"/>
                    </a:lnTo>
                    <a:lnTo>
                      <a:pt x="31" y="0"/>
                    </a:lnTo>
                    <a:lnTo>
                      <a:pt x="47" y="0"/>
                    </a:lnTo>
                    <a:lnTo>
                      <a:pt x="47" y="20"/>
                    </a:lnTo>
                    <a:lnTo>
                      <a:pt x="47" y="39"/>
                    </a:lnTo>
                    <a:lnTo>
                      <a:pt x="38" y="49"/>
                    </a:lnTo>
                    <a:lnTo>
                      <a:pt x="31" y="49"/>
                    </a:lnTo>
                    <a:lnTo>
                      <a:pt x="15" y="49"/>
                    </a:lnTo>
                    <a:lnTo>
                      <a:pt x="15" y="79"/>
                    </a:lnTo>
                    <a:lnTo>
                      <a:pt x="8" y="88"/>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301" name="Freeform 193"/>
              <p:cNvSpPr>
                <a:spLocks/>
              </p:cNvSpPr>
              <p:nvPr/>
            </p:nvSpPr>
            <p:spPr bwMode="auto">
              <a:xfrm>
                <a:off x="3430" y="1200"/>
                <a:ext cx="31" cy="30"/>
              </a:xfrm>
              <a:custGeom>
                <a:avLst/>
                <a:gdLst>
                  <a:gd name="T0" fmla="*/ 0 w 31"/>
                  <a:gd name="T1" fmla="*/ 29 h 30"/>
                  <a:gd name="T2" fmla="*/ 22 w 31"/>
                  <a:gd name="T3" fmla="*/ 29 h 30"/>
                  <a:gd name="T4" fmla="*/ 30 w 31"/>
                  <a:gd name="T5" fmla="*/ 29 h 30"/>
                  <a:gd name="T6" fmla="*/ 30 w 31"/>
                  <a:gd name="T7" fmla="*/ 10 h 30"/>
                  <a:gd name="T8" fmla="*/ 30 w 31"/>
                  <a:gd name="T9" fmla="*/ 0 h 30"/>
                  <a:gd name="T10" fmla="*/ 22 w 31"/>
                  <a:gd name="T11" fmla="*/ 0 h 30"/>
                  <a:gd name="T12" fmla="*/ 15 w 31"/>
                  <a:gd name="T13" fmla="*/ 0 h 30"/>
                  <a:gd name="T14" fmla="*/ 0 w 31"/>
                  <a:gd name="T15" fmla="*/ 0 h 30"/>
                  <a:gd name="T16" fmla="*/ 0 w 31"/>
                  <a:gd name="T17" fmla="*/ 29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0" y="29"/>
                    </a:moveTo>
                    <a:lnTo>
                      <a:pt x="22" y="29"/>
                    </a:lnTo>
                    <a:lnTo>
                      <a:pt x="30" y="29"/>
                    </a:lnTo>
                    <a:lnTo>
                      <a:pt x="30" y="10"/>
                    </a:lnTo>
                    <a:lnTo>
                      <a:pt x="30" y="0"/>
                    </a:lnTo>
                    <a:lnTo>
                      <a:pt x="22" y="0"/>
                    </a:lnTo>
                    <a:lnTo>
                      <a:pt x="15" y="0"/>
                    </a:lnTo>
                    <a:lnTo>
                      <a:pt x="0" y="0"/>
                    </a:lnTo>
                    <a:lnTo>
                      <a:pt x="0" y="29"/>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302" name="Freeform 194"/>
              <p:cNvSpPr>
                <a:spLocks/>
              </p:cNvSpPr>
              <p:nvPr/>
            </p:nvSpPr>
            <p:spPr bwMode="auto">
              <a:xfrm>
                <a:off x="3445" y="1337"/>
                <a:ext cx="54" cy="90"/>
              </a:xfrm>
              <a:custGeom>
                <a:avLst/>
                <a:gdLst>
                  <a:gd name="T0" fmla="*/ 7 w 54"/>
                  <a:gd name="T1" fmla="*/ 89 h 90"/>
                  <a:gd name="T2" fmla="*/ 0 w 54"/>
                  <a:gd name="T3" fmla="*/ 10 h 90"/>
                  <a:gd name="T4" fmla="*/ 14 w 54"/>
                  <a:gd name="T5" fmla="*/ 0 h 90"/>
                  <a:gd name="T6" fmla="*/ 30 w 54"/>
                  <a:gd name="T7" fmla="*/ 0 h 90"/>
                  <a:gd name="T8" fmla="*/ 38 w 54"/>
                  <a:gd name="T9" fmla="*/ 0 h 90"/>
                  <a:gd name="T10" fmla="*/ 38 w 54"/>
                  <a:gd name="T11" fmla="*/ 10 h 90"/>
                  <a:gd name="T12" fmla="*/ 45 w 54"/>
                  <a:gd name="T13" fmla="*/ 10 h 90"/>
                  <a:gd name="T14" fmla="*/ 45 w 54"/>
                  <a:gd name="T15" fmla="*/ 20 h 90"/>
                  <a:gd name="T16" fmla="*/ 53 w 54"/>
                  <a:gd name="T17" fmla="*/ 30 h 90"/>
                  <a:gd name="T18" fmla="*/ 53 w 54"/>
                  <a:gd name="T19" fmla="*/ 40 h 90"/>
                  <a:gd name="T20" fmla="*/ 53 w 54"/>
                  <a:gd name="T21" fmla="*/ 69 h 90"/>
                  <a:gd name="T22" fmla="*/ 45 w 54"/>
                  <a:gd name="T23" fmla="*/ 69 h 90"/>
                  <a:gd name="T24" fmla="*/ 45 w 54"/>
                  <a:gd name="T25" fmla="*/ 79 h 90"/>
                  <a:gd name="T26" fmla="*/ 30 w 54"/>
                  <a:gd name="T27" fmla="*/ 79 h 90"/>
                  <a:gd name="T28" fmla="*/ 7 w 54"/>
                  <a:gd name="T29" fmla="*/ 89 h 90"/>
                  <a:gd name="T30" fmla="*/ 14 w 54"/>
                  <a:gd name="T31" fmla="*/ 79 h 90"/>
                  <a:gd name="T32" fmla="*/ 30 w 54"/>
                  <a:gd name="T33" fmla="*/ 79 h 90"/>
                  <a:gd name="T34" fmla="*/ 30 w 54"/>
                  <a:gd name="T35" fmla="*/ 69 h 90"/>
                  <a:gd name="T36" fmla="*/ 38 w 54"/>
                  <a:gd name="T37" fmla="*/ 69 h 90"/>
                  <a:gd name="T38" fmla="*/ 45 w 54"/>
                  <a:gd name="T39" fmla="*/ 59 h 90"/>
                  <a:gd name="T40" fmla="*/ 45 w 54"/>
                  <a:gd name="T41" fmla="*/ 40 h 90"/>
                  <a:gd name="T42" fmla="*/ 45 w 54"/>
                  <a:gd name="T43" fmla="*/ 30 h 90"/>
                  <a:gd name="T44" fmla="*/ 30 w 54"/>
                  <a:gd name="T45" fmla="*/ 10 h 90"/>
                  <a:gd name="T46" fmla="*/ 14 w 54"/>
                  <a:gd name="T47" fmla="*/ 10 h 90"/>
                  <a:gd name="T48" fmla="*/ 7 w 54"/>
                  <a:gd name="T49" fmla="*/ 20 h 90"/>
                  <a:gd name="T50" fmla="*/ 14 w 54"/>
                  <a:gd name="T51" fmla="*/ 79 h 90"/>
                  <a:gd name="T52" fmla="*/ 7 w 54"/>
                  <a:gd name="T53" fmla="*/ 89 h 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4"/>
                  <a:gd name="T82" fmla="*/ 0 h 90"/>
                  <a:gd name="T83" fmla="*/ 54 w 54"/>
                  <a:gd name="T84" fmla="*/ 90 h 9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4" h="90">
                    <a:moveTo>
                      <a:pt x="7" y="89"/>
                    </a:moveTo>
                    <a:lnTo>
                      <a:pt x="0" y="10"/>
                    </a:lnTo>
                    <a:lnTo>
                      <a:pt x="14" y="0"/>
                    </a:lnTo>
                    <a:lnTo>
                      <a:pt x="30" y="0"/>
                    </a:lnTo>
                    <a:lnTo>
                      <a:pt x="38" y="0"/>
                    </a:lnTo>
                    <a:lnTo>
                      <a:pt x="38" y="10"/>
                    </a:lnTo>
                    <a:lnTo>
                      <a:pt x="45" y="10"/>
                    </a:lnTo>
                    <a:lnTo>
                      <a:pt x="45" y="20"/>
                    </a:lnTo>
                    <a:lnTo>
                      <a:pt x="53" y="30"/>
                    </a:lnTo>
                    <a:lnTo>
                      <a:pt x="53" y="40"/>
                    </a:lnTo>
                    <a:lnTo>
                      <a:pt x="53" y="69"/>
                    </a:lnTo>
                    <a:lnTo>
                      <a:pt x="45" y="69"/>
                    </a:lnTo>
                    <a:lnTo>
                      <a:pt x="45" y="79"/>
                    </a:lnTo>
                    <a:lnTo>
                      <a:pt x="30" y="79"/>
                    </a:lnTo>
                    <a:lnTo>
                      <a:pt x="7" y="89"/>
                    </a:lnTo>
                    <a:lnTo>
                      <a:pt x="14" y="79"/>
                    </a:lnTo>
                    <a:lnTo>
                      <a:pt x="30" y="79"/>
                    </a:lnTo>
                    <a:lnTo>
                      <a:pt x="30" y="69"/>
                    </a:lnTo>
                    <a:lnTo>
                      <a:pt x="38" y="69"/>
                    </a:lnTo>
                    <a:lnTo>
                      <a:pt x="45" y="59"/>
                    </a:lnTo>
                    <a:lnTo>
                      <a:pt x="45" y="40"/>
                    </a:lnTo>
                    <a:lnTo>
                      <a:pt x="45" y="30"/>
                    </a:lnTo>
                    <a:lnTo>
                      <a:pt x="30" y="10"/>
                    </a:lnTo>
                    <a:lnTo>
                      <a:pt x="14" y="10"/>
                    </a:lnTo>
                    <a:lnTo>
                      <a:pt x="7" y="20"/>
                    </a:lnTo>
                    <a:lnTo>
                      <a:pt x="14" y="79"/>
                    </a:lnTo>
                    <a:lnTo>
                      <a:pt x="7" y="89"/>
                    </a:lnTo>
                  </a:path>
                </a:pathLst>
              </a:custGeom>
              <a:solidFill>
                <a:srgbClr val="FFFFFF"/>
              </a:solidFill>
              <a:ln w="9525" cap="rnd">
                <a:noFill/>
                <a:round/>
                <a:headEnd/>
                <a:tailEnd/>
              </a:ln>
            </p:spPr>
            <p:txBody>
              <a:bodyPr/>
              <a:lstStyle/>
              <a:p>
                <a:endParaRPr lang="en-US" dirty="0"/>
              </a:p>
            </p:txBody>
          </p:sp>
          <p:sp>
            <p:nvSpPr>
              <p:cNvPr id="93303" name="Freeform 195"/>
              <p:cNvSpPr>
                <a:spLocks/>
              </p:cNvSpPr>
              <p:nvPr/>
            </p:nvSpPr>
            <p:spPr bwMode="auto">
              <a:xfrm>
                <a:off x="3445" y="1337"/>
                <a:ext cx="54" cy="90"/>
              </a:xfrm>
              <a:custGeom>
                <a:avLst/>
                <a:gdLst>
                  <a:gd name="T0" fmla="*/ 7 w 54"/>
                  <a:gd name="T1" fmla="*/ 89 h 90"/>
                  <a:gd name="T2" fmla="*/ 0 w 54"/>
                  <a:gd name="T3" fmla="*/ 10 h 90"/>
                  <a:gd name="T4" fmla="*/ 14 w 54"/>
                  <a:gd name="T5" fmla="*/ 0 h 90"/>
                  <a:gd name="T6" fmla="*/ 30 w 54"/>
                  <a:gd name="T7" fmla="*/ 0 h 90"/>
                  <a:gd name="T8" fmla="*/ 38 w 54"/>
                  <a:gd name="T9" fmla="*/ 0 h 90"/>
                  <a:gd name="T10" fmla="*/ 38 w 54"/>
                  <a:gd name="T11" fmla="*/ 10 h 90"/>
                  <a:gd name="T12" fmla="*/ 45 w 54"/>
                  <a:gd name="T13" fmla="*/ 10 h 90"/>
                  <a:gd name="T14" fmla="*/ 45 w 54"/>
                  <a:gd name="T15" fmla="*/ 20 h 90"/>
                  <a:gd name="T16" fmla="*/ 53 w 54"/>
                  <a:gd name="T17" fmla="*/ 30 h 90"/>
                  <a:gd name="T18" fmla="*/ 53 w 54"/>
                  <a:gd name="T19" fmla="*/ 40 h 90"/>
                  <a:gd name="T20" fmla="*/ 53 w 54"/>
                  <a:gd name="T21" fmla="*/ 69 h 90"/>
                  <a:gd name="T22" fmla="*/ 45 w 54"/>
                  <a:gd name="T23" fmla="*/ 69 h 90"/>
                  <a:gd name="T24" fmla="*/ 45 w 54"/>
                  <a:gd name="T25" fmla="*/ 79 h 90"/>
                  <a:gd name="T26" fmla="*/ 30 w 54"/>
                  <a:gd name="T27" fmla="*/ 79 h 90"/>
                  <a:gd name="T28" fmla="*/ 7 w 54"/>
                  <a:gd name="T29" fmla="*/ 89 h 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
                  <a:gd name="T46" fmla="*/ 0 h 90"/>
                  <a:gd name="T47" fmla="*/ 54 w 54"/>
                  <a:gd name="T48" fmla="*/ 90 h 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 h="90">
                    <a:moveTo>
                      <a:pt x="7" y="89"/>
                    </a:moveTo>
                    <a:lnTo>
                      <a:pt x="0" y="10"/>
                    </a:lnTo>
                    <a:lnTo>
                      <a:pt x="14" y="0"/>
                    </a:lnTo>
                    <a:lnTo>
                      <a:pt x="30" y="0"/>
                    </a:lnTo>
                    <a:lnTo>
                      <a:pt x="38" y="0"/>
                    </a:lnTo>
                    <a:lnTo>
                      <a:pt x="38" y="10"/>
                    </a:lnTo>
                    <a:lnTo>
                      <a:pt x="45" y="10"/>
                    </a:lnTo>
                    <a:lnTo>
                      <a:pt x="45" y="20"/>
                    </a:lnTo>
                    <a:lnTo>
                      <a:pt x="53" y="30"/>
                    </a:lnTo>
                    <a:lnTo>
                      <a:pt x="53" y="40"/>
                    </a:lnTo>
                    <a:lnTo>
                      <a:pt x="53" y="69"/>
                    </a:lnTo>
                    <a:lnTo>
                      <a:pt x="45" y="69"/>
                    </a:lnTo>
                    <a:lnTo>
                      <a:pt x="45" y="79"/>
                    </a:lnTo>
                    <a:lnTo>
                      <a:pt x="30" y="79"/>
                    </a:lnTo>
                    <a:lnTo>
                      <a:pt x="7" y="89"/>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304" name="Freeform 196"/>
              <p:cNvSpPr>
                <a:spLocks/>
              </p:cNvSpPr>
              <p:nvPr/>
            </p:nvSpPr>
            <p:spPr bwMode="auto">
              <a:xfrm>
                <a:off x="3452" y="1347"/>
                <a:ext cx="39" cy="70"/>
              </a:xfrm>
              <a:custGeom>
                <a:avLst/>
                <a:gdLst>
                  <a:gd name="T0" fmla="*/ 7 w 39"/>
                  <a:gd name="T1" fmla="*/ 69 h 70"/>
                  <a:gd name="T2" fmla="*/ 22 w 39"/>
                  <a:gd name="T3" fmla="*/ 69 h 70"/>
                  <a:gd name="T4" fmla="*/ 22 w 39"/>
                  <a:gd name="T5" fmla="*/ 59 h 70"/>
                  <a:gd name="T6" fmla="*/ 30 w 39"/>
                  <a:gd name="T7" fmla="*/ 59 h 70"/>
                  <a:gd name="T8" fmla="*/ 38 w 39"/>
                  <a:gd name="T9" fmla="*/ 49 h 70"/>
                  <a:gd name="T10" fmla="*/ 38 w 39"/>
                  <a:gd name="T11" fmla="*/ 30 h 70"/>
                  <a:gd name="T12" fmla="*/ 38 w 39"/>
                  <a:gd name="T13" fmla="*/ 20 h 70"/>
                  <a:gd name="T14" fmla="*/ 22 w 39"/>
                  <a:gd name="T15" fmla="*/ 0 h 70"/>
                  <a:gd name="T16" fmla="*/ 7 w 39"/>
                  <a:gd name="T17" fmla="*/ 0 h 70"/>
                  <a:gd name="T18" fmla="*/ 0 w 39"/>
                  <a:gd name="T19" fmla="*/ 10 h 70"/>
                  <a:gd name="T20" fmla="*/ 7 w 39"/>
                  <a:gd name="T21" fmla="*/ 69 h 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70"/>
                  <a:gd name="T35" fmla="*/ 39 w 39"/>
                  <a:gd name="T36" fmla="*/ 70 h 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70">
                    <a:moveTo>
                      <a:pt x="7" y="69"/>
                    </a:moveTo>
                    <a:lnTo>
                      <a:pt x="22" y="69"/>
                    </a:lnTo>
                    <a:lnTo>
                      <a:pt x="22" y="59"/>
                    </a:lnTo>
                    <a:lnTo>
                      <a:pt x="30" y="59"/>
                    </a:lnTo>
                    <a:lnTo>
                      <a:pt x="38" y="49"/>
                    </a:lnTo>
                    <a:lnTo>
                      <a:pt x="38" y="30"/>
                    </a:lnTo>
                    <a:lnTo>
                      <a:pt x="38" y="20"/>
                    </a:lnTo>
                    <a:lnTo>
                      <a:pt x="22" y="0"/>
                    </a:lnTo>
                    <a:lnTo>
                      <a:pt x="7" y="0"/>
                    </a:lnTo>
                    <a:lnTo>
                      <a:pt x="0" y="10"/>
                    </a:lnTo>
                    <a:lnTo>
                      <a:pt x="7" y="69"/>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305" name="Freeform 197"/>
              <p:cNvSpPr>
                <a:spLocks/>
              </p:cNvSpPr>
              <p:nvPr/>
            </p:nvSpPr>
            <p:spPr bwMode="auto">
              <a:xfrm>
                <a:off x="3314" y="1219"/>
                <a:ext cx="55" cy="80"/>
              </a:xfrm>
              <a:custGeom>
                <a:avLst/>
                <a:gdLst>
                  <a:gd name="T0" fmla="*/ 0 w 55"/>
                  <a:gd name="T1" fmla="*/ 79 h 80"/>
                  <a:gd name="T2" fmla="*/ 7 w 55"/>
                  <a:gd name="T3" fmla="*/ 0 h 80"/>
                  <a:gd name="T4" fmla="*/ 22 w 55"/>
                  <a:gd name="T5" fmla="*/ 0 h 80"/>
                  <a:gd name="T6" fmla="*/ 54 w 55"/>
                  <a:gd name="T7" fmla="*/ 69 h 80"/>
                  <a:gd name="T8" fmla="*/ 45 w 55"/>
                  <a:gd name="T9" fmla="*/ 69 h 80"/>
                  <a:gd name="T10" fmla="*/ 38 w 55"/>
                  <a:gd name="T11" fmla="*/ 50 h 80"/>
                  <a:gd name="T12" fmla="*/ 7 w 55"/>
                  <a:gd name="T13" fmla="*/ 59 h 80"/>
                  <a:gd name="T14" fmla="*/ 7 w 55"/>
                  <a:gd name="T15" fmla="*/ 79 h 80"/>
                  <a:gd name="T16" fmla="*/ 0 w 55"/>
                  <a:gd name="T17" fmla="*/ 79 h 80"/>
                  <a:gd name="T18" fmla="*/ 15 w 55"/>
                  <a:gd name="T19" fmla="*/ 50 h 80"/>
                  <a:gd name="T20" fmla="*/ 30 w 55"/>
                  <a:gd name="T21" fmla="*/ 40 h 80"/>
                  <a:gd name="T22" fmla="*/ 22 w 55"/>
                  <a:gd name="T23" fmla="*/ 20 h 80"/>
                  <a:gd name="T24" fmla="*/ 22 w 55"/>
                  <a:gd name="T25" fmla="*/ 10 h 80"/>
                  <a:gd name="T26" fmla="*/ 15 w 55"/>
                  <a:gd name="T27" fmla="*/ 0 h 80"/>
                  <a:gd name="T28" fmla="*/ 15 w 55"/>
                  <a:gd name="T29" fmla="*/ 20 h 80"/>
                  <a:gd name="T30" fmla="*/ 15 w 55"/>
                  <a:gd name="T31" fmla="*/ 50 h 80"/>
                  <a:gd name="T32" fmla="*/ 0 w 55"/>
                  <a:gd name="T33" fmla="*/ 79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80"/>
                  <a:gd name="T53" fmla="*/ 55 w 55"/>
                  <a:gd name="T54" fmla="*/ 80 h 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80">
                    <a:moveTo>
                      <a:pt x="0" y="79"/>
                    </a:moveTo>
                    <a:lnTo>
                      <a:pt x="7" y="0"/>
                    </a:lnTo>
                    <a:lnTo>
                      <a:pt x="22" y="0"/>
                    </a:lnTo>
                    <a:lnTo>
                      <a:pt x="54" y="69"/>
                    </a:lnTo>
                    <a:lnTo>
                      <a:pt x="45" y="69"/>
                    </a:lnTo>
                    <a:lnTo>
                      <a:pt x="38" y="50"/>
                    </a:lnTo>
                    <a:lnTo>
                      <a:pt x="7" y="59"/>
                    </a:lnTo>
                    <a:lnTo>
                      <a:pt x="7" y="79"/>
                    </a:lnTo>
                    <a:lnTo>
                      <a:pt x="0" y="79"/>
                    </a:lnTo>
                    <a:lnTo>
                      <a:pt x="15" y="50"/>
                    </a:lnTo>
                    <a:lnTo>
                      <a:pt x="30" y="40"/>
                    </a:lnTo>
                    <a:lnTo>
                      <a:pt x="22" y="20"/>
                    </a:lnTo>
                    <a:lnTo>
                      <a:pt x="22" y="10"/>
                    </a:lnTo>
                    <a:lnTo>
                      <a:pt x="15" y="0"/>
                    </a:lnTo>
                    <a:lnTo>
                      <a:pt x="15" y="20"/>
                    </a:lnTo>
                    <a:lnTo>
                      <a:pt x="15" y="50"/>
                    </a:lnTo>
                    <a:lnTo>
                      <a:pt x="0" y="79"/>
                    </a:lnTo>
                  </a:path>
                </a:pathLst>
              </a:custGeom>
              <a:solidFill>
                <a:srgbClr val="FFFFFF"/>
              </a:solidFill>
              <a:ln w="9525" cap="rnd">
                <a:noFill/>
                <a:round/>
                <a:headEnd/>
                <a:tailEnd/>
              </a:ln>
            </p:spPr>
            <p:txBody>
              <a:bodyPr/>
              <a:lstStyle/>
              <a:p>
                <a:endParaRPr lang="en-US" dirty="0"/>
              </a:p>
            </p:txBody>
          </p:sp>
          <p:sp>
            <p:nvSpPr>
              <p:cNvPr id="93306" name="Freeform 198"/>
              <p:cNvSpPr>
                <a:spLocks/>
              </p:cNvSpPr>
              <p:nvPr/>
            </p:nvSpPr>
            <p:spPr bwMode="auto">
              <a:xfrm>
                <a:off x="3314" y="1219"/>
                <a:ext cx="55" cy="80"/>
              </a:xfrm>
              <a:custGeom>
                <a:avLst/>
                <a:gdLst>
                  <a:gd name="T0" fmla="*/ 0 w 55"/>
                  <a:gd name="T1" fmla="*/ 79 h 80"/>
                  <a:gd name="T2" fmla="*/ 7 w 55"/>
                  <a:gd name="T3" fmla="*/ 0 h 80"/>
                  <a:gd name="T4" fmla="*/ 22 w 55"/>
                  <a:gd name="T5" fmla="*/ 0 h 80"/>
                  <a:gd name="T6" fmla="*/ 54 w 55"/>
                  <a:gd name="T7" fmla="*/ 69 h 80"/>
                  <a:gd name="T8" fmla="*/ 45 w 55"/>
                  <a:gd name="T9" fmla="*/ 69 h 80"/>
                  <a:gd name="T10" fmla="*/ 38 w 55"/>
                  <a:gd name="T11" fmla="*/ 50 h 80"/>
                  <a:gd name="T12" fmla="*/ 7 w 55"/>
                  <a:gd name="T13" fmla="*/ 59 h 80"/>
                  <a:gd name="T14" fmla="*/ 7 w 55"/>
                  <a:gd name="T15" fmla="*/ 79 h 80"/>
                  <a:gd name="T16" fmla="*/ 0 w 55"/>
                  <a:gd name="T17" fmla="*/ 79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
                  <a:gd name="T28" fmla="*/ 0 h 80"/>
                  <a:gd name="T29" fmla="*/ 55 w 55"/>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 h="80">
                    <a:moveTo>
                      <a:pt x="0" y="79"/>
                    </a:moveTo>
                    <a:lnTo>
                      <a:pt x="7" y="0"/>
                    </a:lnTo>
                    <a:lnTo>
                      <a:pt x="22" y="0"/>
                    </a:lnTo>
                    <a:lnTo>
                      <a:pt x="54" y="69"/>
                    </a:lnTo>
                    <a:lnTo>
                      <a:pt x="45" y="69"/>
                    </a:lnTo>
                    <a:lnTo>
                      <a:pt x="38" y="50"/>
                    </a:lnTo>
                    <a:lnTo>
                      <a:pt x="7" y="59"/>
                    </a:lnTo>
                    <a:lnTo>
                      <a:pt x="7" y="79"/>
                    </a:lnTo>
                    <a:lnTo>
                      <a:pt x="0" y="79"/>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307" name="Freeform 199"/>
              <p:cNvSpPr>
                <a:spLocks/>
              </p:cNvSpPr>
              <p:nvPr/>
            </p:nvSpPr>
            <p:spPr bwMode="auto">
              <a:xfrm>
                <a:off x="3329" y="1219"/>
                <a:ext cx="25" cy="51"/>
              </a:xfrm>
              <a:custGeom>
                <a:avLst/>
                <a:gdLst>
                  <a:gd name="T0" fmla="*/ 0 w 25"/>
                  <a:gd name="T1" fmla="*/ 50 h 51"/>
                  <a:gd name="T2" fmla="*/ 24 w 25"/>
                  <a:gd name="T3" fmla="*/ 40 h 51"/>
                  <a:gd name="T4" fmla="*/ 12 w 25"/>
                  <a:gd name="T5" fmla="*/ 20 h 51"/>
                  <a:gd name="T6" fmla="*/ 12 w 25"/>
                  <a:gd name="T7" fmla="*/ 10 h 51"/>
                  <a:gd name="T8" fmla="*/ 0 w 25"/>
                  <a:gd name="T9" fmla="*/ 0 h 51"/>
                  <a:gd name="T10" fmla="*/ 0 w 25"/>
                  <a:gd name="T11" fmla="*/ 20 h 51"/>
                  <a:gd name="T12" fmla="*/ 0 w 25"/>
                  <a:gd name="T13" fmla="*/ 50 h 51"/>
                  <a:gd name="T14" fmla="*/ 0 60000 65536"/>
                  <a:gd name="T15" fmla="*/ 0 60000 65536"/>
                  <a:gd name="T16" fmla="*/ 0 60000 65536"/>
                  <a:gd name="T17" fmla="*/ 0 60000 65536"/>
                  <a:gd name="T18" fmla="*/ 0 60000 65536"/>
                  <a:gd name="T19" fmla="*/ 0 60000 65536"/>
                  <a:gd name="T20" fmla="*/ 0 60000 65536"/>
                  <a:gd name="T21" fmla="*/ 0 w 25"/>
                  <a:gd name="T22" fmla="*/ 0 h 51"/>
                  <a:gd name="T23" fmla="*/ 25 w 25"/>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51">
                    <a:moveTo>
                      <a:pt x="0" y="50"/>
                    </a:moveTo>
                    <a:lnTo>
                      <a:pt x="24" y="40"/>
                    </a:lnTo>
                    <a:lnTo>
                      <a:pt x="12" y="20"/>
                    </a:lnTo>
                    <a:lnTo>
                      <a:pt x="12" y="10"/>
                    </a:lnTo>
                    <a:lnTo>
                      <a:pt x="0" y="0"/>
                    </a:lnTo>
                    <a:lnTo>
                      <a:pt x="0" y="20"/>
                    </a:lnTo>
                    <a:lnTo>
                      <a:pt x="0" y="50"/>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308" name="Freeform 200"/>
              <p:cNvSpPr>
                <a:spLocks/>
              </p:cNvSpPr>
              <p:nvPr/>
            </p:nvSpPr>
            <p:spPr bwMode="auto">
              <a:xfrm>
                <a:off x="3329" y="1367"/>
                <a:ext cx="55" cy="80"/>
              </a:xfrm>
              <a:custGeom>
                <a:avLst/>
                <a:gdLst>
                  <a:gd name="T0" fmla="*/ 0 w 55"/>
                  <a:gd name="T1" fmla="*/ 59 h 80"/>
                  <a:gd name="T2" fmla="*/ 7 w 55"/>
                  <a:gd name="T3" fmla="*/ 59 h 80"/>
                  <a:gd name="T4" fmla="*/ 14 w 55"/>
                  <a:gd name="T5" fmla="*/ 69 h 80"/>
                  <a:gd name="T6" fmla="*/ 30 w 55"/>
                  <a:gd name="T7" fmla="*/ 69 h 80"/>
                  <a:gd name="T8" fmla="*/ 46 w 55"/>
                  <a:gd name="T9" fmla="*/ 69 h 80"/>
                  <a:gd name="T10" fmla="*/ 46 w 55"/>
                  <a:gd name="T11" fmla="*/ 59 h 80"/>
                  <a:gd name="T12" fmla="*/ 46 w 55"/>
                  <a:gd name="T13" fmla="*/ 49 h 80"/>
                  <a:gd name="T14" fmla="*/ 39 w 55"/>
                  <a:gd name="T15" fmla="*/ 49 h 80"/>
                  <a:gd name="T16" fmla="*/ 30 w 55"/>
                  <a:gd name="T17" fmla="*/ 49 h 80"/>
                  <a:gd name="T18" fmla="*/ 23 w 55"/>
                  <a:gd name="T19" fmla="*/ 39 h 80"/>
                  <a:gd name="T20" fmla="*/ 14 w 55"/>
                  <a:gd name="T21" fmla="*/ 39 h 80"/>
                  <a:gd name="T22" fmla="*/ 7 w 55"/>
                  <a:gd name="T23" fmla="*/ 39 h 80"/>
                  <a:gd name="T24" fmla="*/ 0 w 55"/>
                  <a:gd name="T25" fmla="*/ 29 h 80"/>
                  <a:gd name="T26" fmla="*/ 0 w 55"/>
                  <a:gd name="T27" fmla="*/ 10 h 80"/>
                  <a:gd name="T28" fmla="*/ 7 w 55"/>
                  <a:gd name="T29" fmla="*/ 10 h 80"/>
                  <a:gd name="T30" fmla="*/ 7 w 55"/>
                  <a:gd name="T31" fmla="*/ 0 h 80"/>
                  <a:gd name="T32" fmla="*/ 23 w 55"/>
                  <a:gd name="T33" fmla="*/ 0 h 80"/>
                  <a:gd name="T34" fmla="*/ 39 w 55"/>
                  <a:gd name="T35" fmla="*/ 0 h 80"/>
                  <a:gd name="T36" fmla="*/ 39 w 55"/>
                  <a:gd name="T37" fmla="*/ 10 h 80"/>
                  <a:gd name="T38" fmla="*/ 46 w 55"/>
                  <a:gd name="T39" fmla="*/ 10 h 80"/>
                  <a:gd name="T40" fmla="*/ 46 w 55"/>
                  <a:gd name="T41" fmla="*/ 20 h 80"/>
                  <a:gd name="T42" fmla="*/ 39 w 55"/>
                  <a:gd name="T43" fmla="*/ 20 h 80"/>
                  <a:gd name="T44" fmla="*/ 39 w 55"/>
                  <a:gd name="T45" fmla="*/ 20 h 80"/>
                  <a:gd name="T46" fmla="*/ 30 w 55"/>
                  <a:gd name="T47" fmla="*/ 10 h 80"/>
                  <a:gd name="T48" fmla="*/ 23 w 55"/>
                  <a:gd name="T49" fmla="*/ 10 h 80"/>
                  <a:gd name="T50" fmla="*/ 7 w 55"/>
                  <a:gd name="T51" fmla="*/ 10 h 80"/>
                  <a:gd name="T52" fmla="*/ 7 w 55"/>
                  <a:gd name="T53" fmla="*/ 20 h 80"/>
                  <a:gd name="T54" fmla="*/ 7 w 55"/>
                  <a:gd name="T55" fmla="*/ 29 h 80"/>
                  <a:gd name="T56" fmla="*/ 14 w 55"/>
                  <a:gd name="T57" fmla="*/ 29 h 80"/>
                  <a:gd name="T58" fmla="*/ 14 w 55"/>
                  <a:gd name="T59" fmla="*/ 29 h 80"/>
                  <a:gd name="T60" fmla="*/ 30 w 55"/>
                  <a:gd name="T61" fmla="*/ 29 h 80"/>
                  <a:gd name="T62" fmla="*/ 39 w 55"/>
                  <a:gd name="T63" fmla="*/ 39 h 80"/>
                  <a:gd name="T64" fmla="*/ 46 w 55"/>
                  <a:gd name="T65" fmla="*/ 39 h 80"/>
                  <a:gd name="T66" fmla="*/ 54 w 55"/>
                  <a:gd name="T67" fmla="*/ 49 h 80"/>
                  <a:gd name="T68" fmla="*/ 54 w 55"/>
                  <a:gd name="T69" fmla="*/ 69 h 80"/>
                  <a:gd name="T70" fmla="*/ 46 w 55"/>
                  <a:gd name="T71" fmla="*/ 79 h 80"/>
                  <a:gd name="T72" fmla="*/ 30 w 55"/>
                  <a:gd name="T73" fmla="*/ 79 h 80"/>
                  <a:gd name="T74" fmla="*/ 7 w 55"/>
                  <a:gd name="T75" fmla="*/ 79 h 80"/>
                  <a:gd name="T76" fmla="*/ 7 w 55"/>
                  <a:gd name="T77" fmla="*/ 69 h 80"/>
                  <a:gd name="T78" fmla="*/ 0 w 55"/>
                  <a:gd name="T79" fmla="*/ 59 h 80"/>
                  <a:gd name="T80" fmla="*/ 0 w 55"/>
                  <a:gd name="T81" fmla="*/ 59 h 80"/>
                  <a:gd name="T82" fmla="*/ 0 w 55"/>
                  <a:gd name="T83" fmla="*/ 59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5"/>
                  <a:gd name="T127" fmla="*/ 0 h 80"/>
                  <a:gd name="T128" fmla="*/ 55 w 55"/>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5" h="80">
                    <a:moveTo>
                      <a:pt x="0" y="59"/>
                    </a:moveTo>
                    <a:lnTo>
                      <a:pt x="7" y="59"/>
                    </a:lnTo>
                    <a:lnTo>
                      <a:pt x="14" y="69"/>
                    </a:lnTo>
                    <a:lnTo>
                      <a:pt x="30" y="69"/>
                    </a:lnTo>
                    <a:lnTo>
                      <a:pt x="46" y="69"/>
                    </a:lnTo>
                    <a:lnTo>
                      <a:pt x="46" y="59"/>
                    </a:lnTo>
                    <a:lnTo>
                      <a:pt x="46" y="49"/>
                    </a:lnTo>
                    <a:lnTo>
                      <a:pt x="39" y="49"/>
                    </a:lnTo>
                    <a:lnTo>
                      <a:pt x="30" y="49"/>
                    </a:lnTo>
                    <a:lnTo>
                      <a:pt x="23" y="39"/>
                    </a:lnTo>
                    <a:lnTo>
                      <a:pt x="14" y="39"/>
                    </a:lnTo>
                    <a:lnTo>
                      <a:pt x="7" y="39"/>
                    </a:lnTo>
                    <a:lnTo>
                      <a:pt x="0" y="29"/>
                    </a:lnTo>
                    <a:lnTo>
                      <a:pt x="0" y="10"/>
                    </a:lnTo>
                    <a:lnTo>
                      <a:pt x="7" y="10"/>
                    </a:lnTo>
                    <a:lnTo>
                      <a:pt x="7" y="0"/>
                    </a:lnTo>
                    <a:lnTo>
                      <a:pt x="23" y="0"/>
                    </a:lnTo>
                    <a:lnTo>
                      <a:pt x="39" y="0"/>
                    </a:lnTo>
                    <a:lnTo>
                      <a:pt x="39" y="10"/>
                    </a:lnTo>
                    <a:lnTo>
                      <a:pt x="46" y="10"/>
                    </a:lnTo>
                    <a:lnTo>
                      <a:pt x="46" y="20"/>
                    </a:lnTo>
                    <a:lnTo>
                      <a:pt x="39" y="20"/>
                    </a:lnTo>
                    <a:lnTo>
                      <a:pt x="30" y="10"/>
                    </a:lnTo>
                    <a:lnTo>
                      <a:pt x="23" y="10"/>
                    </a:lnTo>
                    <a:lnTo>
                      <a:pt x="7" y="10"/>
                    </a:lnTo>
                    <a:lnTo>
                      <a:pt x="7" y="20"/>
                    </a:lnTo>
                    <a:lnTo>
                      <a:pt x="7" y="29"/>
                    </a:lnTo>
                    <a:lnTo>
                      <a:pt x="14" y="29"/>
                    </a:lnTo>
                    <a:lnTo>
                      <a:pt x="30" y="29"/>
                    </a:lnTo>
                    <a:lnTo>
                      <a:pt x="39" y="39"/>
                    </a:lnTo>
                    <a:lnTo>
                      <a:pt x="46" y="39"/>
                    </a:lnTo>
                    <a:lnTo>
                      <a:pt x="54" y="49"/>
                    </a:lnTo>
                    <a:lnTo>
                      <a:pt x="54" y="69"/>
                    </a:lnTo>
                    <a:lnTo>
                      <a:pt x="46" y="79"/>
                    </a:lnTo>
                    <a:lnTo>
                      <a:pt x="30" y="79"/>
                    </a:lnTo>
                    <a:lnTo>
                      <a:pt x="7" y="79"/>
                    </a:lnTo>
                    <a:lnTo>
                      <a:pt x="7" y="69"/>
                    </a:lnTo>
                    <a:lnTo>
                      <a:pt x="0" y="59"/>
                    </a:lnTo>
                  </a:path>
                </a:pathLst>
              </a:custGeom>
              <a:solidFill>
                <a:srgbClr val="FFFFFF"/>
              </a:solidFill>
              <a:ln w="9525" cap="rnd">
                <a:noFill/>
                <a:round/>
                <a:headEnd/>
                <a:tailEnd/>
              </a:ln>
            </p:spPr>
            <p:txBody>
              <a:bodyPr/>
              <a:lstStyle/>
              <a:p>
                <a:endParaRPr lang="en-US" dirty="0"/>
              </a:p>
            </p:txBody>
          </p:sp>
          <p:sp>
            <p:nvSpPr>
              <p:cNvPr id="93309" name="Freeform 201"/>
              <p:cNvSpPr>
                <a:spLocks/>
              </p:cNvSpPr>
              <p:nvPr/>
            </p:nvSpPr>
            <p:spPr bwMode="auto">
              <a:xfrm>
                <a:off x="3329" y="1367"/>
                <a:ext cx="55" cy="80"/>
              </a:xfrm>
              <a:custGeom>
                <a:avLst/>
                <a:gdLst>
                  <a:gd name="T0" fmla="*/ 0 w 55"/>
                  <a:gd name="T1" fmla="*/ 59 h 80"/>
                  <a:gd name="T2" fmla="*/ 7 w 55"/>
                  <a:gd name="T3" fmla="*/ 59 h 80"/>
                  <a:gd name="T4" fmla="*/ 14 w 55"/>
                  <a:gd name="T5" fmla="*/ 69 h 80"/>
                  <a:gd name="T6" fmla="*/ 30 w 55"/>
                  <a:gd name="T7" fmla="*/ 69 h 80"/>
                  <a:gd name="T8" fmla="*/ 46 w 55"/>
                  <a:gd name="T9" fmla="*/ 69 h 80"/>
                  <a:gd name="T10" fmla="*/ 46 w 55"/>
                  <a:gd name="T11" fmla="*/ 59 h 80"/>
                  <a:gd name="T12" fmla="*/ 46 w 55"/>
                  <a:gd name="T13" fmla="*/ 49 h 80"/>
                  <a:gd name="T14" fmla="*/ 39 w 55"/>
                  <a:gd name="T15" fmla="*/ 49 h 80"/>
                  <a:gd name="T16" fmla="*/ 30 w 55"/>
                  <a:gd name="T17" fmla="*/ 49 h 80"/>
                  <a:gd name="T18" fmla="*/ 23 w 55"/>
                  <a:gd name="T19" fmla="*/ 39 h 80"/>
                  <a:gd name="T20" fmla="*/ 14 w 55"/>
                  <a:gd name="T21" fmla="*/ 39 h 80"/>
                  <a:gd name="T22" fmla="*/ 7 w 55"/>
                  <a:gd name="T23" fmla="*/ 39 h 80"/>
                  <a:gd name="T24" fmla="*/ 0 w 55"/>
                  <a:gd name="T25" fmla="*/ 29 h 80"/>
                  <a:gd name="T26" fmla="*/ 0 w 55"/>
                  <a:gd name="T27" fmla="*/ 10 h 80"/>
                  <a:gd name="T28" fmla="*/ 7 w 55"/>
                  <a:gd name="T29" fmla="*/ 10 h 80"/>
                  <a:gd name="T30" fmla="*/ 7 w 55"/>
                  <a:gd name="T31" fmla="*/ 0 h 80"/>
                  <a:gd name="T32" fmla="*/ 23 w 55"/>
                  <a:gd name="T33" fmla="*/ 0 h 80"/>
                  <a:gd name="T34" fmla="*/ 39 w 55"/>
                  <a:gd name="T35" fmla="*/ 0 h 80"/>
                  <a:gd name="T36" fmla="*/ 39 w 55"/>
                  <a:gd name="T37" fmla="*/ 10 h 80"/>
                  <a:gd name="T38" fmla="*/ 46 w 55"/>
                  <a:gd name="T39" fmla="*/ 10 h 80"/>
                  <a:gd name="T40" fmla="*/ 46 w 55"/>
                  <a:gd name="T41" fmla="*/ 20 h 80"/>
                  <a:gd name="T42" fmla="*/ 39 w 55"/>
                  <a:gd name="T43" fmla="*/ 20 h 80"/>
                  <a:gd name="T44" fmla="*/ 39 w 55"/>
                  <a:gd name="T45" fmla="*/ 20 h 80"/>
                  <a:gd name="T46" fmla="*/ 30 w 55"/>
                  <a:gd name="T47" fmla="*/ 10 h 80"/>
                  <a:gd name="T48" fmla="*/ 23 w 55"/>
                  <a:gd name="T49" fmla="*/ 10 h 80"/>
                  <a:gd name="T50" fmla="*/ 7 w 55"/>
                  <a:gd name="T51" fmla="*/ 10 h 80"/>
                  <a:gd name="T52" fmla="*/ 7 w 55"/>
                  <a:gd name="T53" fmla="*/ 20 h 80"/>
                  <a:gd name="T54" fmla="*/ 7 w 55"/>
                  <a:gd name="T55" fmla="*/ 29 h 80"/>
                  <a:gd name="T56" fmla="*/ 14 w 55"/>
                  <a:gd name="T57" fmla="*/ 29 h 80"/>
                  <a:gd name="T58" fmla="*/ 14 w 55"/>
                  <a:gd name="T59" fmla="*/ 29 h 80"/>
                  <a:gd name="T60" fmla="*/ 30 w 55"/>
                  <a:gd name="T61" fmla="*/ 29 h 80"/>
                  <a:gd name="T62" fmla="*/ 39 w 55"/>
                  <a:gd name="T63" fmla="*/ 39 h 80"/>
                  <a:gd name="T64" fmla="*/ 46 w 55"/>
                  <a:gd name="T65" fmla="*/ 39 h 80"/>
                  <a:gd name="T66" fmla="*/ 54 w 55"/>
                  <a:gd name="T67" fmla="*/ 49 h 80"/>
                  <a:gd name="T68" fmla="*/ 54 w 55"/>
                  <a:gd name="T69" fmla="*/ 69 h 80"/>
                  <a:gd name="T70" fmla="*/ 46 w 55"/>
                  <a:gd name="T71" fmla="*/ 79 h 80"/>
                  <a:gd name="T72" fmla="*/ 30 w 55"/>
                  <a:gd name="T73" fmla="*/ 79 h 80"/>
                  <a:gd name="T74" fmla="*/ 7 w 55"/>
                  <a:gd name="T75" fmla="*/ 79 h 80"/>
                  <a:gd name="T76" fmla="*/ 7 w 55"/>
                  <a:gd name="T77" fmla="*/ 69 h 80"/>
                  <a:gd name="T78" fmla="*/ 0 w 55"/>
                  <a:gd name="T79" fmla="*/ 59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5"/>
                  <a:gd name="T121" fmla="*/ 0 h 80"/>
                  <a:gd name="T122" fmla="*/ 55 w 55"/>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5" h="80">
                    <a:moveTo>
                      <a:pt x="0" y="59"/>
                    </a:moveTo>
                    <a:lnTo>
                      <a:pt x="7" y="59"/>
                    </a:lnTo>
                    <a:lnTo>
                      <a:pt x="14" y="69"/>
                    </a:lnTo>
                    <a:lnTo>
                      <a:pt x="30" y="69"/>
                    </a:lnTo>
                    <a:lnTo>
                      <a:pt x="46" y="69"/>
                    </a:lnTo>
                    <a:lnTo>
                      <a:pt x="46" y="59"/>
                    </a:lnTo>
                    <a:lnTo>
                      <a:pt x="46" y="49"/>
                    </a:lnTo>
                    <a:lnTo>
                      <a:pt x="39" y="49"/>
                    </a:lnTo>
                    <a:lnTo>
                      <a:pt x="30" y="49"/>
                    </a:lnTo>
                    <a:lnTo>
                      <a:pt x="23" y="39"/>
                    </a:lnTo>
                    <a:lnTo>
                      <a:pt x="14" y="39"/>
                    </a:lnTo>
                    <a:lnTo>
                      <a:pt x="7" y="39"/>
                    </a:lnTo>
                    <a:lnTo>
                      <a:pt x="0" y="29"/>
                    </a:lnTo>
                    <a:lnTo>
                      <a:pt x="0" y="10"/>
                    </a:lnTo>
                    <a:lnTo>
                      <a:pt x="7" y="10"/>
                    </a:lnTo>
                    <a:lnTo>
                      <a:pt x="7" y="0"/>
                    </a:lnTo>
                    <a:lnTo>
                      <a:pt x="23" y="0"/>
                    </a:lnTo>
                    <a:lnTo>
                      <a:pt x="39" y="0"/>
                    </a:lnTo>
                    <a:lnTo>
                      <a:pt x="39" y="10"/>
                    </a:lnTo>
                    <a:lnTo>
                      <a:pt x="46" y="10"/>
                    </a:lnTo>
                    <a:lnTo>
                      <a:pt x="46" y="20"/>
                    </a:lnTo>
                    <a:lnTo>
                      <a:pt x="39" y="20"/>
                    </a:lnTo>
                    <a:lnTo>
                      <a:pt x="30" y="10"/>
                    </a:lnTo>
                    <a:lnTo>
                      <a:pt x="23" y="10"/>
                    </a:lnTo>
                    <a:lnTo>
                      <a:pt x="7" y="10"/>
                    </a:lnTo>
                    <a:lnTo>
                      <a:pt x="7" y="20"/>
                    </a:lnTo>
                    <a:lnTo>
                      <a:pt x="7" y="29"/>
                    </a:lnTo>
                    <a:lnTo>
                      <a:pt x="14" y="29"/>
                    </a:lnTo>
                    <a:lnTo>
                      <a:pt x="30" y="29"/>
                    </a:lnTo>
                    <a:lnTo>
                      <a:pt x="39" y="39"/>
                    </a:lnTo>
                    <a:lnTo>
                      <a:pt x="46" y="39"/>
                    </a:lnTo>
                    <a:lnTo>
                      <a:pt x="54" y="49"/>
                    </a:lnTo>
                    <a:lnTo>
                      <a:pt x="54" y="69"/>
                    </a:lnTo>
                    <a:lnTo>
                      <a:pt x="46" y="79"/>
                    </a:lnTo>
                    <a:lnTo>
                      <a:pt x="30" y="79"/>
                    </a:lnTo>
                    <a:lnTo>
                      <a:pt x="7" y="79"/>
                    </a:lnTo>
                    <a:lnTo>
                      <a:pt x="7" y="69"/>
                    </a:lnTo>
                    <a:lnTo>
                      <a:pt x="0" y="59"/>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310" name="Line 202"/>
              <p:cNvSpPr>
                <a:spLocks noChangeShapeType="1"/>
              </p:cNvSpPr>
              <p:nvPr/>
            </p:nvSpPr>
            <p:spPr bwMode="auto">
              <a:xfrm>
                <a:off x="3329" y="1426"/>
                <a:ext cx="13" cy="0"/>
              </a:xfrm>
              <a:prstGeom prst="line">
                <a:avLst/>
              </a:prstGeom>
              <a:noFill/>
              <a:ln w="12700">
                <a:solidFill>
                  <a:srgbClr val="000000"/>
                </a:solidFill>
                <a:round/>
                <a:headEnd type="none" w="sm" len="sm"/>
                <a:tailEnd type="none" w="sm" len="sm"/>
              </a:ln>
            </p:spPr>
            <p:txBody>
              <a:bodyPr wrap="none" anchor="ctr"/>
              <a:lstStyle/>
              <a:p>
                <a:endParaRPr lang="en-US" dirty="0"/>
              </a:p>
            </p:txBody>
          </p:sp>
        </p:grpSp>
        <p:grpSp>
          <p:nvGrpSpPr>
            <p:cNvPr id="17" name="Group 203"/>
            <p:cNvGrpSpPr>
              <a:grpSpLocks/>
            </p:cNvGrpSpPr>
            <p:nvPr/>
          </p:nvGrpSpPr>
          <p:grpSpPr bwMode="auto">
            <a:xfrm>
              <a:off x="5543550" y="3925888"/>
              <a:ext cx="452438" cy="563562"/>
              <a:chOff x="3459" y="1983"/>
              <a:chExt cx="285" cy="355"/>
            </a:xfrm>
          </p:grpSpPr>
          <p:sp>
            <p:nvSpPr>
              <p:cNvPr id="93281" name="Freeform 204"/>
              <p:cNvSpPr>
                <a:spLocks/>
              </p:cNvSpPr>
              <p:nvPr/>
            </p:nvSpPr>
            <p:spPr bwMode="auto">
              <a:xfrm>
                <a:off x="3459" y="1983"/>
                <a:ext cx="278" cy="355"/>
              </a:xfrm>
              <a:custGeom>
                <a:avLst/>
                <a:gdLst>
                  <a:gd name="T0" fmla="*/ 0 w 278"/>
                  <a:gd name="T1" fmla="*/ 206 h 355"/>
                  <a:gd name="T2" fmla="*/ 0 w 278"/>
                  <a:gd name="T3" fmla="*/ 137 h 355"/>
                  <a:gd name="T4" fmla="*/ 23 w 278"/>
                  <a:gd name="T5" fmla="*/ 69 h 355"/>
                  <a:gd name="T6" fmla="*/ 38 w 278"/>
                  <a:gd name="T7" fmla="*/ 39 h 355"/>
                  <a:gd name="T8" fmla="*/ 62 w 278"/>
                  <a:gd name="T9" fmla="*/ 19 h 355"/>
                  <a:gd name="T10" fmla="*/ 84 w 278"/>
                  <a:gd name="T11" fmla="*/ 10 h 355"/>
                  <a:gd name="T12" fmla="*/ 115 w 278"/>
                  <a:gd name="T13" fmla="*/ 0 h 355"/>
                  <a:gd name="T14" fmla="*/ 169 w 278"/>
                  <a:gd name="T15" fmla="*/ 0 h 355"/>
                  <a:gd name="T16" fmla="*/ 223 w 278"/>
                  <a:gd name="T17" fmla="*/ 29 h 355"/>
                  <a:gd name="T18" fmla="*/ 245 w 278"/>
                  <a:gd name="T19" fmla="*/ 49 h 355"/>
                  <a:gd name="T20" fmla="*/ 261 w 278"/>
                  <a:gd name="T21" fmla="*/ 78 h 355"/>
                  <a:gd name="T22" fmla="*/ 268 w 278"/>
                  <a:gd name="T23" fmla="*/ 108 h 355"/>
                  <a:gd name="T24" fmla="*/ 277 w 278"/>
                  <a:gd name="T25" fmla="*/ 147 h 355"/>
                  <a:gd name="T26" fmla="*/ 277 w 278"/>
                  <a:gd name="T27" fmla="*/ 216 h 355"/>
                  <a:gd name="T28" fmla="*/ 254 w 278"/>
                  <a:gd name="T29" fmla="*/ 285 h 355"/>
                  <a:gd name="T30" fmla="*/ 215 w 278"/>
                  <a:gd name="T31" fmla="*/ 324 h 355"/>
                  <a:gd name="T32" fmla="*/ 161 w 278"/>
                  <a:gd name="T33" fmla="*/ 354 h 355"/>
                  <a:gd name="T34" fmla="*/ 107 w 278"/>
                  <a:gd name="T35" fmla="*/ 354 h 355"/>
                  <a:gd name="T36" fmla="*/ 62 w 278"/>
                  <a:gd name="T37" fmla="*/ 324 h 355"/>
                  <a:gd name="T38" fmla="*/ 23 w 278"/>
                  <a:gd name="T39" fmla="*/ 275 h 355"/>
                  <a:gd name="T40" fmla="*/ 0 w 278"/>
                  <a:gd name="T41" fmla="*/ 206 h 3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8"/>
                  <a:gd name="T64" fmla="*/ 0 h 355"/>
                  <a:gd name="T65" fmla="*/ 278 w 278"/>
                  <a:gd name="T66" fmla="*/ 355 h 3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8" h="355">
                    <a:moveTo>
                      <a:pt x="0" y="206"/>
                    </a:moveTo>
                    <a:lnTo>
                      <a:pt x="0" y="137"/>
                    </a:lnTo>
                    <a:lnTo>
                      <a:pt x="23" y="69"/>
                    </a:lnTo>
                    <a:lnTo>
                      <a:pt x="38" y="39"/>
                    </a:lnTo>
                    <a:lnTo>
                      <a:pt x="62" y="19"/>
                    </a:lnTo>
                    <a:lnTo>
                      <a:pt x="84" y="10"/>
                    </a:lnTo>
                    <a:lnTo>
                      <a:pt x="115" y="0"/>
                    </a:lnTo>
                    <a:lnTo>
                      <a:pt x="169" y="0"/>
                    </a:lnTo>
                    <a:lnTo>
                      <a:pt x="223" y="29"/>
                    </a:lnTo>
                    <a:lnTo>
                      <a:pt x="245" y="49"/>
                    </a:lnTo>
                    <a:lnTo>
                      <a:pt x="261" y="78"/>
                    </a:lnTo>
                    <a:lnTo>
                      <a:pt x="268" y="108"/>
                    </a:lnTo>
                    <a:lnTo>
                      <a:pt x="277" y="147"/>
                    </a:lnTo>
                    <a:lnTo>
                      <a:pt x="277" y="216"/>
                    </a:lnTo>
                    <a:lnTo>
                      <a:pt x="254" y="285"/>
                    </a:lnTo>
                    <a:lnTo>
                      <a:pt x="215" y="324"/>
                    </a:lnTo>
                    <a:lnTo>
                      <a:pt x="161" y="354"/>
                    </a:lnTo>
                    <a:lnTo>
                      <a:pt x="107" y="354"/>
                    </a:lnTo>
                    <a:lnTo>
                      <a:pt x="62" y="324"/>
                    </a:lnTo>
                    <a:lnTo>
                      <a:pt x="23" y="275"/>
                    </a:lnTo>
                    <a:lnTo>
                      <a:pt x="0" y="206"/>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282" name="Line 205"/>
              <p:cNvSpPr>
                <a:spLocks noChangeShapeType="1"/>
              </p:cNvSpPr>
              <p:nvPr/>
            </p:nvSpPr>
            <p:spPr bwMode="auto">
              <a:xfrm>
                <a:off x="3575" y="1983"/>
                <a:ext cx="47" cy="354"/>
              </a:xfrm>
              <a:prstGeom prst="line">
                <a:avLst/>
              </a:prstGeom>
              <a:noFill/>
              <a:ln w="12700">
                <a:solidFill>
                  <a:srgbClr val="000000"/>
                </a:solidFill>
                <a:round/>
                <a:headEnd type="none" w="sm" len="sm"/>
                <a:tailEnd type="none" w="sm" len="sm"/>
              </a:ln>
            </p:spPr>
            <p:txBody>
              <a:bodyPr wrap="none" anchor="ctr"/>
              <a:lstStyle/>
              <a:p>
                <a:endParaRPr lang="en-US" dirty="0"/>
              </a:p>
            </p:txBody>
          </p:sp>
          <p:sp>
            <p:nvSpPr>
              <p:cNvPr id="93283" name="Line 206"/>
              <p:cNvSpPr>
                <a:spLocks noChangeShapeType="1"/>
              </p:cNvSpPr>
              <p:nvPr/>
            </p:nvSpPr>
            <p:spPr bwMode="auto">
              <a:xfrm flipV="1">
                <a:off x="3459" y="2130"/>
                <a:ext cx="285" cy="69"/>
              </a:xfrm>
              <a:prstGeom prst="line">
                <a:avLst/>
              </a:prstGeom>
              <a:noFill/>
              <a:ln w="12700">
                <a:solidFill>
                  <a:srgbClr val="000000"/>
                </a:solidFill>
                <a:round/>
                <a:headEnd type="none" w="sm" len="sm"/>
                <a:tailEnd type="none" w="sm" len="sm"/>
              </a:ln>
            </p:spPr>
            <p:txBody>
              <a:bodyPr wrap="none" anchor="ctr"/>
              <a:lstStyle/>
              <a:p>
                <a:endParaRPr lang="en-US" dirty="0"/>
              </a:p>
            </p:txBody>
          </p:sp>
          <p:sp>
            <p:nvSpPr>
              <p:cNvPr id="93284" name="Freeform 207"/>
              <p:cNvSpPr>
                <a:spLocks/>
              </p:cNvSpPr>
              <p:nvPr/>
            </p:nvSpPr>
            <p:spPr bwMode="auto">
              <a:xfrm>
                <a:off x="3613" y="2032"/>
                <a:ext cx="48" cy="89"/>
              </a:xfrm>
              <a:custGeom>
                <a:avLst/>
                <a:gdLst>
                  <a:gd name="T0" fmla="*/ 8 w 48"/>
                  <a:gd name="T1" fmla="*/ 88 h 89"/>
                  <a:gd name="T2" fmla="*/ 0 w 48"/>
                  <a:gd name="T3" fmla="*/ 10 h 89"/>
                  <a:gd name="T4" fmla="*/ 23 w 48"/>
                  <a:gd name="T5" fmla="*/ 0 h 89"/>
                  <a:gd name="T6" fmla="*/ 31 w 48"/>
                  <a:gd name="T7" fmla="*/ 0 h 89"/>
                  <a:gd name="T8" fmla="*/ 47 w 48"/>
                  <a:gd name="T9" fmla="*/ 0 h 89"/>
                  <a:gd name="T10" fmla="*/ 47 w 48"/>
                  <a:gd name="T11" fmla="*/ 20 h 89"/>
                  <a:gd name="T12" fmla="*/ 47 w 48"/>
                  <a:gd name="T13" fmla="*/ 39 h 89"/>
                  <a:gd name="T14" fmla="*/ 38 w 48"/>
                  <a:gd name="T15" fmla="*/ 49 h 89"/>
                  <a:gd name="T16" fmla="*/ 31 w 48"/>
                  <a:gd name="T17" fmla="*/ 49 h 89"/>
                  <a:gd name="T18" fmla="*/ 15 w 48"/>
                  <a:gd name="T19" fmla="*/ 49 h 89"/>
                  <a:gd name="T20" fmla="*/ 15 w 48"/>
                  <a:gd name="T21" fmla="*/ 79 h 89"/>
                  <a:gd name="T22" fmla="*/ 8 w 48"/>
                  <a:gd name="T23" fmla="*/ 88 h 89"/>
                  <a:gd name="T24" fmla="*/ 8 w 48"/>
                  <a:gd name="T25" fmla="*/ 39 h 89"/>
                  <a:gd name="T26" fmla="*/ 31 w 48"/>
                  <a:gd name="T27" fmla="*/ 39 h 89"/>
                  <a:gd name="T28" fmla="*/ 38 w 48"/>
                  <a:gd name="T29" fmla="*/ 39 h 89"/>
                  <a:gd name="T30" fmla="*/ 38 w 48"/>
                  <a:gd name="T31" fmla="*/ 20 h 89"/>
                  <a:gd name="T32" fmla="*/ 38 w 48"/>
                  <a:gd name="T33" fmla="*/ 10 h 89"/>
                  <a:gd name="T34" fmla="*/ 31 w 48"/>
                  <a:gd name="T35" fmla="*/ 10 h 89"/>
                  <a:gd name="T36" fmla="*/ 23 w 48"/>
                  <a:gd name="T37" fmla="*/ 10 h 89"/>
                  <a:gd name="T38" fmla="*/ 8 w 48"/>
                  <a:gd name="T39" fmla="*/ 10 h 89"/>
                  <a:gd name="T40" fmla="*/ 8 w 48"/>
                  <a:gd name="T41" fmla="*/ 39 h 89"/>
                  <a:gd name="T42" fmla="*/ 8 w 48"/>
                  <a:gd name="T43" fmla="*/ 88 h 8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
                  <a:gd name="T67" fmla="*/ 0 h 89"/>
                  <a:gd name="T68" fmla="*/ 48 w 48"/>
                  <a:gd name="T69" fmla="*/ 89 h 8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 h="89">
                    <a:moveTo>
                      <a:pt x="8" y="88"/>
                    </a:moveTo>
                    <a:lnTo>
                      <a:pt x="0" y="10"/>
                    </a:lnTo>
                    <a:lnTo>
                      <a:pt x="23" y="0"/>
                    </a:lnTo>
                    <a:lnTo>
                      <a:pt x="31" y="0"/>
                    </a:lnTo>
                    <a:lnTo>
                      <a:pt x="47" y="0"/>
                    </a:lnTo>
                    <a:lnTo>
                      <a:pt x="47" y="20"/>
                    </a:lnTo>
                    <a:lnTo>
                      <a:pt x="47" y="39"/>
                    </a:lnTo>
                    <a:lnTo>
                      <a:pt x="38" y="49"/>
                    </a:lnTo>
                    <a:lnTo>
                      <a:pt x="31" y="49"/>
                    </a:lnTo>
                    <a:lnTo>
                      <a:pt x="15" y="49"/>
                    </a:lnTo>
                    <a:lnTo>
                      <a:pt x="15" y="79"/>
                    </a:lnTo>
                    <a:lnTo>
                      <a:pt x="8" y="88"/>
                    </a:lnTo>
                    <a:lnTo>
                      <a:pt x="8" y="39"/>
                    </a:lnTo>
                    <a:lnTo>
                      <a:pt x="31" y="39"/>
                    </a:lnTo>
                    <a:lnTo>
                      <a:pt x="38" y="39"/>
                    </a:lnTo>
                    <a:lnTo>
                      <a:pt x="38" y="20"/>
                    </a:lnTo>
                    <a:lnTo>
                      <a:pt x="38" y="10"/>
                    </a:lnTo>
                    <a:lnTo>
                      <a:pt x="31" y="10"/>
                    </a:lnTo>
                    <a:lnTo>
                      <a:pt x="23" y="10"/>
                    </a:lnTo>
                    <a:lnTo>
                      <a:pt x="8" y="10"/>
                    </a:lnTo>
                    <a:lnTo>
                      <a:pt x="8" y="39"/>
                    </a:lnTo>
                    <a:lnTo>
                      <a:pt x="8" y="88"/>
                    </a:lnTo>
                  </a:path>
                </a:pathLst>
              </a:custGeom>
              <a:solidFill>
                <a:srgbClr val="FFFFFF"/>
              </a:solidFill>
              <a:ln w="9525" cap="rnd">
                <a:noFill/>
                <a:round/>
                <a:headEnd/>
                <a:tailEnd/>
              </a:ln>
            </p:spPr>
            <p:txBody>
              <a:bodyPr/>
              <a:lstStyle/>
              <a:p>
                <a:endParaRPr lang="en-US" dirty="0"/>
              </a:p>
            </p:txBody>
          </p:sp>
          <p:sp>
            <p:nvSpPr>
              <p:cNvPr id="93285" name="Freeform 208"/>
              <p:cNvSpPr>
                <a:spLocks/>
              </p:cNvSpPr>
              <p:nvPr/>
            </p:nvSpPr>
            <p:spPr bwMode="auto">
              <a:xfrm>
                <a:off x="3613" y="2032"/>
                <a:ext cx="48" cy="89"/>
              </a:xfrm>
              <a:custGeom>
                <a:avLst/>
                <a:gdLst>
                  <a:gd name="T0" fmla="*/ 8 w 48"/>
                  <a:gd name="T1" fmla="*/ 88 h 89"/>
                  <a:gd name="T2" fmla="*/ 0 w 48"/>
                  <a:gd name="T3" fmla="*/ 10 h 89"/>
                  <a:gd name="T4" fmla="*/ 23 w 48"/>
                  <a:gd name="T5" fmla="*/ 0 h 89"/>
                  <a:gd name="T6" fmla="*/ 31 w 48"/>
                  <a:gd name="T7" fmla="*/ 0 h 89"/>
                  <a:gd name="T8" fmla="*/ 47 w 48"/>
                  <a:gd name="T9" fmla="*/ 0 h 89"/>
                  <a:gd name="T10" fmla="*/ 47 w 48"/>
                  <a:gd name="T11" fmla="*/ 20 h 89"/>
                  <a:gd name="T12" fmla="*/ 47 w 48"/>
                  <a:gd name="T13" fmla="*/ 39 h 89"/>
                  <a:gd name="T14" fmla="*/ 38 w 48"/>
                  <a:gd name="T15" fmla="*/ 49 h 89"/>
                  <a:gd name="T16" fmla="*/ 31 w 48"/>
                  <a:gd name="T17" fmla="*/ 49 h 89"/>
                  <a:gd name="T18" fmla="*/ 15 w 48"/>
                  <a:gd name="T19" fmla="*/ 49 h 89"/>
                  <a:gd name="T20" fmla="*/ 15 w 48"/>
                  <a:gd name="T21" fmla="*/ 79 h 89"/>
                  <a:gd name="T22" fmla="*/ 8 w 48"/>
                  <a:gd name="T23" fmla="*/ 88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89"/>
                  <a:gd name="T38" fmla="*/ 48 w 48"/>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89">
                    <a:moveTo>
                      <a:pt x="8" y="88"/>
                    </a:moveTo>
                    <a:lnTo>
                      <a:pt x="0" y="10"/>
                    </a:lnTo>
                    <a:lnTo>
                      <a:pt x="23" y="0"/>
                    </a:lnTo>
                    <a:lnTo>
                      <a:pt x="31" y="0"/>
                    </a:lnTo>
                    <a:lnTo>
                      <a:pt x="47" y="0"/>
                    </a:lnTo>
                    <a:lnTo>
                      <a:pt x="47" y="20"/>
                    </a:lnTo>
                    <a:lnTo>
                      <a:pt x="47" y="39"/>
                    </a:lnTo>
                    <a:lnTo>
                      <a:pt x="38" y="49"/>
                    </a:lnTo>
                    <a:lnTo>
                      <a:pt x="31" y="49"/>
                    </a:lnTo>
                    <a:lnTo>
                      <a:pt x="15" y="49"/>
                    </a:lnTo>
                    <a:lnTo>
                      <a:pt x="15" y="79"/>
                    </a:lnTo>
                    <a:lnTo>
                      <a:pt x="8" y="88"/>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286" name="Freeform 209"/>
              <p:cNvSpPr>
                <a:spLocks/>
              </p:cNvSpPr>
              <p:nvPr/>
            </p:nvSpPr>
            <p:spPr bwMode="auto">
              <a:xfrm>
                <a:off x="3622" y="2042"/>
                <a:ext cx="31" cy="30"/>
              </a:xfrm>
              <a:custGeom>
                <a:avLst/>
                <a:gdLst>
                  <a:gd name="T0" fmla="*/ 0 w 31"/>
                  <a:gd name="T1" fmla="*/ 29 h 30"/>
                  <a:gd name="T2" fmla="*/ 22 w 31"/>
                  <a:gd name="T3" fmla="*/ 29 h 30"/>
                  <a:gd name="T4" fmla="*/ 30 w 31"/>
                  <a:gd name="T5" fmla="*/ 29 h 30"/>
                  <a:gd name="T6" fmla="*/ 30 w 31"/>
                  <a:gd name="T7" fmla="*/ 10 h 30"/>
                  <a:gd name="T8" fmla="*/ 30 w 31"/>
                  <a:gd name="T9" fmla="*/ 0 h 30"/>
                  <a:gd name="T10" fmla="*/ 22 w 31"/>
                  <a:gd name="T11" fmla="*/ 0 h 30"/>
                  <a:gd name="T12" fmla="*/ 15 w 31"/>
                  <a:gd name="T13" fmla="*/ 0 h 30"/>
                  <a:gd name="T14" fmla="*/ 0 w 31"/>
                  <a:gd name="T15" fmla="*/ 0 h 30"/>
                  <a:gd name="T16" fmla="*/ 0 w 31"/>
                  <a:gd name="T17" fmla="*/ 29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0" y="29"/>
                    </a:moveTo>
                    <a:lnTo>
                      <a:pt x="22" y="29"/>
                    </a:lnTo>
                    <a:lnTo>
                      <a:pt x="30" y="29"/>
                    </a:lnTo>
                    <a:lnTo>
                      <a:pt x="30" y="10"/>
                    </a:lnTo>
                    <a:lnTo>
                      <a:pt x="30" y="0"/>
                    </a:lnTo>
                    <a:lnTo>
                      <a:pt x="22" y="0"/>
                    </a:lnTo>
                    <a:lnTo>
                      <a:pt x="15" y="0"/>
                    </a:lnTo>
                    <a:lnTo>
                      <a:pt x="0" y="0"/>
                    </a:lnTo>
                    <a:lnTo>
                      <a:pt x="0" y="29"/>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287" name="Freeform 210"/>
              <p:cNvSpPr>
                <a:spLocks/>
              </p:cNvSpPr>
              <p:nvPr/>
            </p:nvSpPr>
            <p:spPr bwMode="auto">
              <a:xfrm>
                <a:off x="3637" y="2179"/>
                <a:ext cx="54" cy="90"/>
              </a:xfrm>
              <a:custGeom>
                <a:avLst/>
                <a:gdLst>
                  <a:gd name="T0" fmla="*/ 7 w 54"/>
                  <a:gd name="T1" fmla="*/ 89 h 90"/>
                  <a:gd name="T2" fmla="*/ 0 w 54"/>
                  <a:gd name="T3" fmla="*/ 10 h 90"/>
                  <a:gd name="T4" fmla="*/ 14 w 54"/>
                  <a:gd name="T5" fmla="*/ 0 h 90"/>
                  <a:gd name="T6" fmla="*/ 30 w 54"/>
                  <a:gd name="T7" fmla="*/ 0 h 90"/>
                  <a:gd name="T8" fmla="*/ 38 w 54"/>
                  <a:gd name="T9" fmla="*/ 0 h 90"/>
                  <a:gd name="T10" fmla="*/ 38 w 54"/>
                  <a:gd name="T11" fmla="*/ 10 h 90"/>
                  <a:gd name="T12" fmla="*/ 45 w 54"/>
                  <a:gd name="T13" fmla="*/ 10 h 90"/>
                  <a:gd name="T14" fmla="*/ 45 w 54"/>
                  <a:gd name="T15" fmla="*/ 20 h 90"/>
                  <a:gd name="T16" fmla="*/ 53 w 54"/>
                  <a:gd name="T17" fmla="*/ 30 h 90"/>
                  <a:gd name="T18" fmla="*/ 53 w 54"/>
                  <a:gd name="T19" fmla="*/ 40 h 90"/>
                  <a:gd name="T20" fmla="*/ 53 w 54"/>
                  <a:gd name="T21" fmla="*/ 69 h 90"/>
                  <a:gd name="T22" fmla="*/ 45 w 54"/>
                  <a:gd name="T23" fmla="*/ 69 h 90"/>
                  <a:gd name="T24" fmla="*/ 45 w 54"/>
                  <a:gd name="T25" fmla="*/ 79 h 90"/>
                  <a:gd name="T26" fmla="*/ 30 w 54"/>
                  <a:gd name="T27" fmla="*/ 79 h 90"/>
                  <a:gd name="T28" fmla="*/ 7 w 54"/>
                  <a:gd name="T29" fmla="*/ 89 h 90"/>
                  <a:gd name="T30" fmla="*/ 14 w 54"/>
                  <a:gd name="T31" fmla="*/ 79 h 90"/>
                  <a:gd name="T32" fmla="*/ 30 w 54"/>
                  <a:gd name="T33" fmla="*/ 79 h 90"/>
                  <a:gd name="T34" fmla="*/ 30 w 54"/>
                  <a:gd name="T35" fmla="*/ 69 h 90"/>
                  <a:gd name="T36" fmla="*/ 38 w 54"/>
                  <a:gd name="T37" fmla="*/ 69 h 90"/>
                  <a:gd name="T38" fmla="*/ 45 w 54"/>
                  <a:gd name="T39" fmla="*/ 59 h 90"/>
                  <a:gd name="T40" fmla="*/ 45 w 54"/>
                  <a:gd name="T41" fmla="*/ 40 h 90"/>
                  <a:gd name="T42" fmla="*/ 45 w 54"/>
                  <a:gd name="T43" fmla="*/ 30 h 90"/>
                  <a:gd name="T44" fmla="*/ 30 w 54"/>
                  <a:gd name="T45" fmla="*/ 10 h 90"/>
                  <a:gd name="T46" fmla="*/ 14 w 54"/>
                  <a:gd name="T47" fmla="*/ 10 h 90"/>
                  <a:gd name="T48" fmla="*/ 7 w 54"/>
                  <a:gd name="T49" fmla="*/ 20 h 90"/>
                  <a:gd name="T50" fmla="*/ 14 w 54"/>
                  <a:gd name="T51" fmla="*/ 79 h 90"/>
                  <a:gd name="T52" fmla="*/ 7 w 54"/>
                  <a:gd name="T53" fmla="*/ 89 h 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4"/>
                  <a:gd name="T82" fmla="*/ 0 h 90"/>
                  <a:gd name="T83" fmla="*/ 54 w 54"/>
                  <a:gd name="T84" fmla="*/ 90 h 9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4" h="90">
                    <a:moveTo>
                      <a:pt x="7" y="89"/>
                    </a:moveTo>
                    <a:lnTo>
                      <a:pt x="0" y="10"/>
                    </a:lnTo>
                    <a:lnTo>
                      <a:pt x="14" y="0"/>
                    </a:lnTo>
                    <a:lnTo>
                      <a:pt x="30" y="0"/>
                    </a:lnTo>
                    <a:lnTo>
                      <a:pt x="38" y="0"/>
                    </a:lnTo>
                    <a:lnTo>
                      <a:pt x="38" y="10"/>
                    </a:lnTo>
                    <a:lnTo>
                      <a:pt x="45" y="10"/>
                    </a:lnTo>
                    <a:lnTo>
                      <a:pt x="45" y="20"/>
                    </a:lnTo>
                    <a:lnTo>
                      <a:pt x="53" y="30"/>
                    </a:lnTo>
                    <a:lnTo>
                      <a:pt x="53" y="40"/>
                    </a:lnTo>
                    <a:lnTo>
                      <a:pt x="53" y="69"/>
                    </a:lnTo>
                    <a:lnTo>
                      <a:pt x="45" y="69"/>
                    </a:lnTo>
                    <a:lnTo>
                      <a:pt x="45" y="79"/>
                    </a:lnTo>
                    <a:lnTo>
                      <a:pt x="30" y="79"/>
                    </a:lnTo>
                    <a:lnTo>
                      <a:pt x="7" y="89"/>
                    </a:lnTo>
                    <a:lnTo>
                      <a:pt x="14" y="79"/>
                    </a:lnTo>
                    <a:lnTo>
                      <a:pt x="30" y="79"/>
                    </a:lnTo>
                    <a:lnTo>
                      <a:pt x="30" y="69"/>
                    </a:lnTo>
                    <a:lnTo>
                      <a:pt x="38" y="69"/>
                    </a:lnTo>
                    <a:lnTo>
                      <a:pt x="45" y="59"/>
                    </a:lnTo>
                    <a:lnTo>
                      <a:pt x="45" y="40"/>
                    </a:lnTo>
                    <a:lnTo>
                      <a:pt x="45" y="30"/>
                    </a:lnTo>
                    <a:lnTo>
                      <a:pt x="30" y="10"/>
                    </a:lnTo>
                    <a:lnTo>
                      <a:pt x="14" y="10"/>
                    </a:lnTo>
                    <a:lnTo>
                      <a:pt x="7" y="20"/>
                    </a:lnTo>
                    <a:lnTo>
                      <a:pt x="14" y="79"/>
                    </a:lnTo>
                    <a:lnTo>
                      <a:pt x="7" y="89"/>
                    </a:lnTo>
                  </a:path>
                </a:pathLst>
              </a:custGeom>
              <a:solidFill>
                <a:srgbClr val="FFFFFF"/>
              </a:solidFill>
              <a:ln w="9525" cap="rnd">
                <a:noFill/>
                <a:round/>
                <a:headEnd/>
                <a:tailEnd/>
              </a:ln>
            </p:spPr>
            <p:txBody>
              <a:bodyPr/>
              <a:lstStyle/>
              <a:p>
                <a:endParaRPr lang="en-US" dirty="0"/>
              </a:p>
            </p:txBody>
          </p:sp>
          <p:sp>
            <p:nvSpPr>
              <p:cNvPr id="93288" name="Freeform 211"/>
              <p:cNvSpPr>
                <a:spLocks/>
              </p:cNvSpPr>
              <p:nvPr/>
            </p:nvSpPr>
            <p:spPr bwMode="auto">
              <a:xfrm>
                <a:off x="3637" y="2179"/>
                <a:ext cx="54" cy="90"/>
              </a:xfrm>
              <a:custGeom>
                <a:avLst/>
                <a:gdLst>
                  <a:gd name="T0" fmla="*/ 7 w 54"/>
                  <a:gd name="T1" fmla="*/ 89 h 90"/>
                  <a:gd name="T2" fmla="*/ 0 w 54"/>
                  <a:gd name="T3" fmla="*/ 10 h 90"/>
                  <a:gd name="T4" fmla="*/ 14 w 54"/>
                  <a:gd name="T5" fmla="*/ 0 h 90"/>
                  <a:gd name="T6" fmla="*/ 30 w 54"/>
                  <a:gd name="T7" fmla="*/ 0 h 90"/>
                  <a:gd name="T8" fmla="*/ 38 w 54"/>
                  <a:gd name="T9" fmla="*/ 0 h 90"/>
                  <a:gd name="T10" fmla="*/ 38 w 54"/>
                  <a:gd name="T11" fmla="*/ 10 h 90"/>
                  <a:gd name="T12" fmla="*/ 45 w 54"/>
                  <a:gd name="T13" fmla="*/ 10 h 90"/>
                  <a:gd name="T14" fmla="*/ 45 w 54"/>
                  <a:gd name="T15" fmla="*/ 20 h 90"/>
                  <a:gd name="T16" fmla="*/ 53 w 54"/>
                  <a:gd name="T17" fmla="*/ 30 h 90"/>
                  <a:gd name="T18" fmla="*/ 53 w 54"/>
                  <a:gd name="T19" fmla="*/ 40 h 90"/>
                  <a:gd name="T20" fmla="*/ 53 w 54"/>
                  <a:gd name="T21" fmla="*/ 69 h 90"/>
                  <a:gd name="T22" fmla="*/ 45 w 54"/>
                  <a:gd name="T23" fmla="*/ 69 h 90"/>
                  <a:gd name="T24" fmla="*/ 45 w 54"/>
                  <a:gd name="T25" fmla="*/ 79 h 90"/>
                  <a:gd name="T26" fmla="*/ 30 w 54"/>
                  <a:gd name="T27" fmla="*/ 79 h 90"/>
                  <a:gd name="T28" fmla="*/ 7 w 54"/>
                  <a:gd name="T29" fmla="*/ 89 h 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
                  <a:gd name="T46" fmla="*/ 0 h 90"/>
                  <a:gd name="T47" fmla="*/ 54 w 54"/>
                  <a:gd name="T48" fmla="*/ 90 h 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 h="90">
                    <a:moveTo>
                      <a:pt x="7" y="89"/>
                    </a:moveTo>
                    <a:lnTo>
                      <a:pt x="0" y="10"/>
                    </a:lnTo>
                    <a:lnTo>
                      <a:pt x="14" y="0"/>
                    </a:lnTo>
                    <a:lnTo>
                      <a:pt x="30" y="0"/>
                    </a:lnTo>
                    <a:lnTo>
                      <a:pt x="38" y="0"/>
                    </a:lnTo>
                    <a:lnTo>
                      <a:pt x="38" y="10"/>
                    </a:lnTo>
                    <a:lnTo>
                      <a:pt x="45" y="10"/>
                    </a:lnTo>
                    <a:lnTo>
                      <a:pt x="45" y="20"/>
                    </a:lnTo>
                    <a:lnTo>
                      <a:pt x="53" y="30"/>
                    </a:lnTo>
                    <a:lnTo>
                      <a:pt x="53" y="40"/>
                    </a:lnTo>
                    <a:lnTo>
                      <a:pt x="53" y="69"/>
                    </a:lnTo>
                    <a:lnTo>
                      <a:pt x="45" y="69"/>
                    </a:lnTo>
                    <a:lnTo>
                      <a:pt x="45" y="79"/>
                    </a:lnTo>
                    <a:lnTo>
                      <a:pt x="30" y="79"/>
                    </a:lnTo>
                    <a:lnTo>
                      <a:pt x="7" y="89"/>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289" name="Freeform 212"/>
              <p:cNvSpPr>
                <a:spLocks/>
              </p:cNvSpPr>
              <p:nvPr/>
            </p:nvSpPr>
            <p:spPr bwMode="auto">
              <a:xfrm>
                <a:off x="3644" y="2189"/>
                <a:ext cx="39" cy="70"/>
              </a:xfrm>
              <a:custGeom>
                <a:avLst/>
                <a:gdLst>
                  <a:gd name="T0" fmla="*/ 7 w 39"/>
                  <a:gd name="T1" fmla="*/ 69 h 70"/>
                  <a:gd name="T2" fmla="*/ 22 w 39"/>
                  <a:gd name="T3" fmla="*/ 69 h 70"/>
                  <a:gd name="T4" fmla="*/ 22 w 39"/>
                  <a:gd name="T5" fmla="*/ 59 h 70"/>
                  <a:gd name="T6" fmla="*/ 30 w 39"/>
                  <a:gd name="T7" fmla="*/ 59 h 70"/>
                  <a:gd name="T8" fmla="*/ 38 w 39"/>
                  <a:gd name="T9" fmla="*/ 49 h 70"/>
                  <a:gd name="T10" fmla="*/ 38 w 39"/>
                  <a:gd name="T11" fmla="*/ 30 h 70"/>
                  <a:gd name="T12" fmla="*/ 38 w 39"/>
                  <a:gd name="T13" fmla="*/ 20 h 70"/>
                  <a:gd name="T14" fmla="*/ 22 w 39"/>
                  <a:gd name="T15" fmla="*/ 0 h 70"/>
                  <a:gd name="T16" fmla="*/ 7 w 39"/>
                  <a:gd name="T17" fmla="*/ 0 h 70"/>
                  <a:gd name="T18" fmla="*/ 0 w 39"/>
                  <a:gd name="T19" fmla="*/ 10 h 70"/>
                  <a:gd name="T20" fmla="*/ 7 w 39"/>
                  <a:gd name="T21" fmla="*/ 69 h 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70"/>
                  <a:gd name="T35" fmla="*/ 39 w 39"/>
                  <a:gd name="T36" fmla="*/ 70 h 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70">
                    <a:moveTo>
                      <a:pt x="7" y="69"/>
                    </a:moveTo>
                    <a:lnTo>
                      <a:pt x="22" y="69"/>
                    </a:lnTo>
                    <a:lnTo>
                      <a:pt x="22" y="59"/>
                    </a:lnTo>
                    <a:lnTo>
                      <a:pt x="30" y="59"/>
                    </a:lnTo>
                    <a:lnTo>
                      <a:pt x="38" y="49"/>
                    </a:lnTo>
                    <a:lnTo>
                      <a:pt x="38" y="30"/>
                    </a:lnTo>
                    <a:lnTo>
                      <a:pt x="38" y="20"/>
                    </a:lnTo>
                    <a:lnTo>
                      <a:pt x="22" y="0"/>
                    </a:lnTo>
                    <a:lnTo>
                      <a:pt x="7" y="0"/>
                    </a:lnTo>
                    <a:lnTo>
                      <a:pt x="0" y="10"/>
                    </a:lnTo>
                    <a:lnTo>
                      <a:pt x="7" y="69"/>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290" name="Freeform 213"/>
              <p:cNvSpPr>
                <a:spLocks/>
              </p:cNvSpPr>
              <p:nvPr/>
            </p:nvSpPr>
            <p:spPr bwMode="auto">
              <a:xfrm>
                <a:off x="3506" y="2061"/>
                <a:ext cx="55" cy="80"/>
              </a:xfrm>
              <a:custGeom>
                <a:avLst/>
                <a:gdLst>
                  <a:gd name="T0" fmla="*/ 0 w 55"/>
                  <a:gd name="T1" fmla="*/ 79 h 80"/>
                  <a:gd name="T2" fmla="*/ 7 w 55"/>
                  <a:gd name="T3" fmla="*/ 0 h 80"/>
                  <a:gd name="T4" fmla="*/ 22 w 55"/>
                  <a:gd name="T5" fmla="*/ 0 h 80"/>
                  <a:gd name="T6" fmla="*/ 54 w 55"/>
                  <a:gd name="T7" fmla="*/ 69 h 80"/>
                  <a:gd name="T8" fmla="*/ 45 w 55"/>
                  <a:gd name="T9" fmla="*/ 69 h 80"/>
                  <a:gd name="T10" fmla="*/ 38 w 55"/>
                  <a:gd name="T11" fmla="*/ 50 h 80"/>
                  <a:gd name="T12" fmla="*/ 7 w 55"/>
                  <a:gd name="T13" fmla="*/ 59 h 80"/>
                  <a:gd name="T14" fmla="*/ 7 w 55"/>
                  <a:gd name="T15" fmla="*/ 79 h 80"/>
                  <a:gd name="T16" fmla="*/ 0 w 55"/>
                  <a:gd name="T17" fmla="*/ 79 h 80"/>
                  <a:gd name="T18" fmla="*/ 15 w 55"/>
                  <a:gd name="T19" fmla="*/ 50 h 80"/>
                  <a:gd name="T20" fmla="*/ 30 w 55"/>
                  <a:gd name="T21" fmla="*/ 40 h 80"/>
                  <a:gd name="T22" fmla="*/ 22 w 55"/>
                  <a:gd name="T23" fmla="*/ 20 h 80"/>
                  <a:gd name="T24" fmla="*/ 22 w 55"/>
                  <a:gd name="T25" fmla="*/ 10 h 80"/>
                  <a:gd name="T26" fmla="*/ 15 w 55"/>
                  <a:gd name="T27" fmla="*/ 0 h 80"/>
                  <a:gd name="T28" fmla="*/ 15 w 55"/>
                  <a:gd name="T29" fmla="*/ 20 h 80"/>
                  <a:gd name="T30" fmla="*/ 15 w 55"/>
                  <a:gd name="T31" fmla="*/ 50 h 80"/>
                  <a:gd name="T32" fmla="*/ 0 w 55"/>
                  <a:gd name="T33" fmla="*/ 79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80"/>
                  <a:gd name="T53" fmla="*/ 55 w 55"/>
                  <a:gd name="T54" fmla="*/ 80 h 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80">
                    <a:moveTo>
                      <a:pt x="0" y="79"/>
                    </a:moveTo>
                    <a:lnTo>
                      <a:pt x="7" y="0"/>
                    </a:lnTo>
                    <a:lnTo>
                      <a:pt x="22" y="0"/>
                    </a:lnTo>
                    <a:lnTo>
                      <a:pt x="54" y="69"/>
                    </a:lnTo>
                    <a:lnTo>
                      <a:pt x="45" y="69"/>
                    </a:lnTo>
                    <a:lnTo>
                      <a:pt x="38" y="50"/>
                    </a:lnTo>
                    <a:lnTo>
                      <a:pt x="7" y="59"/>
                    </a:lnTo>
                    <a:lnTo>
                      <a:pt x="7" y="79"/>
                    </a:lnTo>
                    <a:lnTo>
                      <a:pt x="0" y="79"/>
                    </a:lnTo>
                    <a:lnTo>
                      <a:pt x="15" y="50"/>
                    </a:lnTo>
                    <a:lnTo>
                      <a:pt x="30" y="40"/>
                    </a:lnTo>
                    <a:lnTo>
                      <a:pt x="22" y="20"/>
                    </a:lnTo>
                    <a:lnTo>
                      <a:pt x="22" y="10"/>
                    </a:lnTo>
                    <a:lnTo>
                      <a:pt x="15" y="0"/>
                    </a:lnTo>
                    <a:lnTo>
                      <a:pt x="15" y="20"/>
                    </a:lnTo>
                    <a:lnTo>
                      <a:pt x="15" y="50"/>
                    </a:lnTo>
                    <a:lnTo>
                      <a:pt x="0" y="79"/>
                    </a:lnTo>
                  </a:path>
                </a:pathLst>
              </a:custGeom>
              <a:solidFill>
                <a:srgbClr val="FFFFFF"/>
              </a:solidFill>
              <a:ln w="9525" cap="rnd">
                <a:noFill/>
                <a:round/>
                <a:headEnd/>
                <a:tailEnd/>
              </a:ln>
            </p:spPr>
            <p:txBody>
              <a:bodyPr/>
              <a:lstStyle/>
              <a:p>
                <a:endParaRPr lang="en-US" dirty="0"/>
              </a:p>
            </p:txBody>
          </p:sp>
          <p:sp>
            <p:nvSpPr>
              <p:cNvPr id="93291" name="Freeform 214"/>
              <p:cNvSpPr>
                <a:spLocks/>
              </p:cNvSpPr>
              <p:nvPr/>
            </p:nvSpPr>
            <p:spPr bwMode="auto">
              <a:xfrm>
                <a:off x="3506" y="2061"/>
                <a:ext cx="55" cy="80"/>
              </a:xfrm>
              <a:custGeom>
                <a:avLst/>
                <a:gdLst>
                  <a:gd name="T0" fmla="*/ 0 w 55"/>
                  <a:gd name="T1" fmla="*/ 79 h 80"/>
                  <a:gd name="T2" fmla="*/ 7 w 55"/>
                  <a:gd name="T3" fmla="*/ 0 h 80"/>
                  <a:gd name="T4" fmla="*/ 22 w 55"/>
                  <a:gd name="T5" fmla="*/ 0 h 80"/>
                  <a:gd name="T6" fmla="*/ 54 w 55"/>
                  <a:gd name="T7" fmla="*/ 69 h 80"/>
                  <a:gd name="T8" fmla="*/ 45 w 55"/>
                  <a:gd name="T9" fmla="*/ 69 h 80"/>
                  <a:gd name="T10" fmla="*/ 38 w 55"/>
                  <a:gd name="T11" fmla="*/ 50 h 80"/>
                  <a:gd name="T12" fmla="*/ 7 w 55"/>
                  <a:gd name="T13" fmla="*/ 59 h 80"/>
                  <a:gd name="T14" fmla="*/ 7 w 55"/>
                  <a:gd name="T15" fmla="*/ 79 h 80"/>
                  <a:gd name="T16" fmla="*/ 0 w 55"/>
                  <a:gd name="T17" fmla="*/ 79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
                  <a:gd name="T28" fmla="*/ 0 h 80"/>
                  <a:gd name="T29" fmla="*/ 55 w 55"/>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 h="80">
                    <a:moveTo>
                      <a:pt x="0" y="79"/>
                    </a:moveTo>
                    <a:lnTo>
                      <a:pt x="7" y="0"/>
                    </a:lnTo>
                    <a:lnTo>
                      <a:pt x="22" y="0"/>
                    </a:lnTo>
                    <a:lnTo>
                      <a:pt x="54" y="69"/>
                    </a:lnTo>
                    <a:lnTo>
                      <a:pt x="45" y="69"/>
                    </a:lnTo>
                    <a:lnTo>
                      <a:pt x="38" y="50"/>
                    </a:lnTo>
                    <a:lnTo>
                      <a:pt x="7" y="59"/>
                    </a:lnTo>
                    <a:lnTo>
                      <a:pt x="7" y="79"/>
                    </a:lnTo>
                    <a:lnTo>
                      <a:pt x="0" y="79"/>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292" name="Freeform 215"/>
              <p:cNvSpPr>
                <a:spLocks/>
              </p:cNvSpPr>
              <p:nvPr/>
            </p:nvSpPr>
            <p:spPr bwMode="auto">
              <a:xfrm>
                <a:off x="3521" y="2061"/>
                <a:ext cx="25" cy="51"/>
              </a:xfrm>
              <a:custGeom>
                <a:avLst/>
                <a:gdLst>
                  <a:gd name="T0" fmla="*/ 0 w 25"/>
                  <a:gd name="T1" fmla="*/ 50 h 51"/>
                  <a:gd name="T2" fmla="*/ 24 w 25"/>
                  <a:gd name="T3" fmla="*/ 40 h 51"/>
                  <a:gd name="T4" fmla="*/ 12 w 25"/>
                  <a:gd name="T5" fmla="*/ 20 h 51"/>
                  <a:gd name="T6" fmla="*/ 12 w 25"/>
                  <a:gd name="T7" fmla="*/ 10 h 51"/>
                  <a:gd name="T8" fmla="*/ 0 w 25"/>
                  <a:gd name="T9" fmla="*/ 0 h 51"/>
                  <a:gd name="T10" fmla="*/ 0 w 25"/>
                  <a:gd name="T11" fmla="*/ 20 h 51"/>
                  <a:gd name="T12" fmla="*/ 0 w 25"/>
                  <a:gd name="T13" fmla="*/ 50 h 51"/>
                  <a:gd name="T14" fmla="*/ 0 60000 65536"/>
                  <a:gd name="T15" fmla="*/ 0 60000 65536"/>
                  <a:gd name="T16" fmla="*/ 0 60000 65536"/>
                  <a:gd name="T17" fmla="*/ 0 60000 65536"/>
                  <a:gd name="T18" fmla="*/ 0 60000 65536"/>
                  <a:gd name="T19" fmla="*/ 0 60000 65536"/>
                  <a:gd name="T20" fmla="*/ 0 60000 65536"/>
                  <a:gd name="T21" fmla="*/ 0 w 25"/>
                  <a:gd name="T22" fmla="*/ 0 h 51"/>
                  <a:gd name="T23" fmla="*/ 25 w 25"/>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51">
                    <a:moveTo>
                      <a:pt x="0" y="50"/>
                    </a:moveTo>
                    <a:lnTo>
                      <a:pt x="24" y="40"/>
                    </a:lnTo>
                    <a:lnTo>
                      <a:pt x="12" y="20"/>
                    </a:lnTo>
                    <a:lnTo>
                      <a:pt x="12" y="10"/>
                    </a:lnTo>
                    <a:lnTo>
                      <a:pt x="0" y="0"/>
                    </a:lnTo>
                    <a:lnTo>
                      <a:pt x="0" y="20"/>
                    </a:lnTo>
                    <a:lnTo>
                      <a:pt x="0" y="50"/>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293" name="Freeform 216"/>
              <p:cNvSpPr>
                <a:spLocks/>
              </p:cNvSpPr>
              <p:nvPr/>
            </p:nvSpPr>
            <p:spPr bwMode="auto">
              <a:xfrm>
                <a:off x="3521" y="2209"/>
                <a:ext cx="55" cy="80"/>
              </a:xfrm>
              <a:custGeom>
                <a:avLst/>
                <a:gdLst>
                  <a:gd name="T0" fmla="*/ 0 w 55"/>
                  <a:gd name="T1" fmla="*/ 59 h 80"/>
                  <a:gd name="T2" fmla="*/ 7 w 55"/>
                  <a:gd name="T3" fmla="*/ 59 h 80"/>
                  <a:gd name="T4" fmla="*/ 14 w 55"/>
                  <a:gd name="T5" fmla="*/ 69 h 80"/>
                  <a:gd name="T6" fmla="*/ 30 w 55"/>
                  <a:gd name="T7" fmla="*/ 69 h 80"/>
                  <a:gd name="T8" fmla="*/ 46 w 55"/>
                  <a:gd name="T9" fmla="*/ 69 h 80"/>
                  <a:gd name="T10" fmla="*/ 46 w 55"/>
                  <a:gd name="T11" fmla="*/ 59 h 80"/>
                  <a:gd name="T12" fmla="*/ 46 w 55"/>
                  <a:gd name="T13" fmla="*/ 49 h 80"/>
                  <a:gd name="T14" fmla="*/ 39 w 55"/>
                  <a:gd name="T15" fmla="*/ 49 h 80"/>
                  <a:gd name="T16" fmla="*/ 30 w 55"/>
                  <a:gd name="T17" fmla="*/ 49 h 80"/>
                  <a:gd name="T18" fmla="*/ 23 w 55"/>
                  <a:gd name="T19" fmla="*/ 39 h 80"/>
                  <a:gd name="T20" fmla="*/ 14 w 55"/>
                  <a:gd name="T21" fmla="*/ 39 h 80"/>
                  <a:gd name="T22" fmla="*/ 7 w 55"/>
                  <a:gd name="T23" fmla="*/ 39 h 80"/>
                  <a:gd name="T24" fmla="*/ 0 w 55"/>
                  <a:gd name="T25" fmla="*/ 29 h 80"/>
                  <a:gd name="T26" fmla="*/ 0 w 55"/>
                  <a:gd name="T27" fmla="*/ 10 h 80"/>
                  <a:gd name="T28" fmla="*/ 7 w 55"/>
                  <a:gd name="T29" fmla="*/ 10 h 80"/>
                  <a:gd name="T30" fmla="*/ 7 w 55"/>
                  <a:gd name="T31" fmla="*/ 0 h 80"/>
                  <a:gd name="T32" fmla="*/ 23 w 55"/>
                  <a:gd name="T33" fmla="*/ 0 h 80"/>
                  <a:gd name="T34" fmla="*/ 39 w 55"/>
                  <a:gd name="T35" fmla="*/ 0 h 80"/>
                  <a:gd name="T36" fmla="*/ 39 w 55"/>
                  <a:gd name="T37" fmla="*/ 10 h 80"/>
                  <a:gd name="T38" fmla="*/ 46 w 55"/>
                  <a:gd name="T39" fmla="*/ 10 h 80"/>
                  <a:gd name="T40" fmla="*/ 46 w 55"/>
                  <a:gd name="T41" fmla="*/ 20 h 80"/>
                  <a:gd name="T42" fmla="*/ 39 w 55"/>
                  <a:gd name="T43" fmla="*/ 20 h 80"/>
                  <a:gd name="T44" fmla="*/ 39 w 55"/>
                  <a:gd name="T45" fmla="*/ 20 h 80"/>
                  <a:gd name="T46" fmla="*/ 30 w 55"/>
                  <a:gd name="T47" fmla="*/ 10 h 80"/>
                  <a:gd name="T48" fmla="*/ 23 w 55"/>
                  <a:gd name="T49" fmla="*/ 10 h 80"/>
                  <a:gd name="T50" fmla="*/ 7 w 55"/>
                  <a:gd name="T51" fmla="*/ 10 h 80"/>
                  <a:gd name="T52" fmla="*/ 7 w 55"/>
                  <a:gd name="T53" fmla="*/ 20 h 80"/>
                  <a:gd name="T54" fmla="*/ 7 w 55"/>
                  <a:gd name="T55" fmla="*/ 29 h 80"/>
                  <a:gd name="T56" fmla="*/ 14 w 55"/>
                  <a:gd name="T57" fmla="*/ 29 h 80"/>
                  <a:gd name="T58" fmla="*/ 14 w 55"/>
                  <a:gd name="T59" fmla="*/ 29 h 80"/>
                  <a:gd name="T60" fmla="*/ 30 w 55"/>
                  <a:gd name="T61" fmla="*/ 29 h 80"/>
                  <a:gd name="T62" fmla="*/ 39 w 55"/>
                  <a:gd name="T63" fmla="*/ 39 h 80"/>
                  <a:gd name="T64" fmla="*/ 46 w 55"/>
                  <a:gd name="T65" fmla="*/ 39 h 80"/>
                  <a:gd name="T66" fmla="*/ 54 w 55"/>
                  <a:gd name="T67" fmla="*/ 49 h 80"/>
                  <a:gd name="T68" fmla="*/ 54 w 55"/>
                  <a:gd name="T69" fmla="*/ 69 h 80"/>
                  <a:gd name="T70" fmla="*/ 46 w 55"/>
                  <a:gd name="T71" fmla="*/ 79 h 80"/>
                  <a:gd name="T72" fmla="*/ 30 w 55"/>
                  <a:gd name="T73" fmla="*/ 79 h 80"/>
                  <a:gd name="T74" fmla="*/ 7 w 55"/>
                  <a:gd name="T75" fmla="*/ 79 h 80"/>
                  <a:gd name="T76" fmla="*/ 7 w 55"/>
                  <a:gd name="T77" fmla="*/ 69 h 80"/>
                  <a:gd name="T78" fmla="*/ 0 w 55"/>
                  <a:gd name="T79" fmla="*/ 59 h 80"/>
                  <a:gd name="T80" fmla="*/ 0 w 55"/>
                  <a:gd name="T81" fmla="*/ 59 h 80"/>
                  <a:gd name="T82" fmla="*/ 0 w 55"/>
                  <a:gd name="T83" fmla="*/ 59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5"/>
                  <a:gd name="T127" fmla="*/ 0 h 80"/>
                  <a:gd name="T128" fmla="*/ 55 w 55"/>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5" h="80">
                    <a:moveTo>
                      <a:pt x="0" y="59"/>
                    </a:moveTo>
                    <a:lnTo>
                      <a:pt x="7" y="59"/>
                    </a:lnTo>
                    <a:lnTo>
                      <a:pt x="14" y="69"/>
                    </a:lnTo>
                    <a:lnTo>
                      <a:pt x="30" y="69"/>
                    </a:lnTo>
                    <a:lnTo>
                      <a:pt x="46" y="69"/>
                    </a:lnTo>
                    <a:lnTo>
                      <a:pt x="46" y="59"/>
                    </a:lnTo>
                    <a:lnTo>
                      <a:pt x="46" y="49"/>
                    </a:lnTo>
                    <a:lnTo>
                      <a:pt x="39" y="49"/>
                    </a:lnTo>
                    <a:lnTo>
                      <a:pt x="30" y="49"/>
                    </a:lnTo>
                    <a:lnTo>
                      <a:pt x="23" y="39"/>
                    </a:lnTo>
                    <a:lnTo>
                      <a:pt x="14" y="39"/>
                    </a:lnTo>
                    <a:lnTo>
                      <a:pt x="7" y="39"/>
                    </a:lnTo>
                    <a:lnTo>
                      <a:pt x="0" y="29"/>
                    </a:lnTo>
                    <a:lnTo>
                      <a:pt x="0" y="10"/>
                    </a:lnTo>
                    <a:lnTo>
                      <a:pt x="7" y="10"/>
                    </a:lnTo>
                    <a:lnTo>
                      <a:pt x="7" y="0"/>
                    </a:lnTo>
                    <a:lnTo>
                      <a:pt x="23" y="0"/>
                    </a:lnTo>
                    <a:lnTo>
                      <a:pt x="39" y="0"/>
                    </a:lnTo>
                    <a:lnTo>
                      <a:pt x="39" y="10"/>
                    </a:lnTo>
                    <a:lnTo>
                      <a:pt x="46" y="10"/>
                    </a:lnTo>
                    <a:lnTo>
                      <a:pt x="46" y="20"/>
                    </a:lnTo>
                    <a:lnTo>
                      <a:pt x="39" y="20"/>
                    </a:lnTo>
                    <a:lnTo>
                      <a:pt x="30" y="10"/>
                    </a:lnTo>
                    <a:lnTo>
                      <a:pt x="23" y="10"/>
                    </a:lnTo>
                    <a:lnTo>
                      <a:pt x="7" y="10"/>
                    </a:lnTo>
                    <a:lnTo>
                      <a:pt x="7" y="20"/>
                    </a:lnTo>
                    <a:lnTo>
                      <a:pt x="7" y="29"/>
                    </a:lnTo>
                    <a:lnTo>
                      <a:pt x="14" y="29"/>
                    </a:lnTo>
                    <a:lnTo>
                      <a:pt x="30" y="29"/>
                    </a:lnTo>
                    <a:lnTo>
                      <a:pt x="39" y="39"/>
                    </a:lnTo>
                    <a:lnTo>
                      <a:pt x="46" y="39"/>
                    </a:lnTo>
                    <a:lnTo>
                      <a:pt x="54" y="49"/>
                    </a:lnTo>
                    <a:lnTo>
                      <a:pt x="54" y="69"/>
                    </a:lnTo>
                    <a:lnTo>
                      <a:pt x="46" y="79"/>
                    </a:lnTo>
                    <a:lnTo>
                      <a:pt x="30" y="79"/>
                    </a:lnTo>
                    <a:lnTo>
                      <a:pt x="7" y="79"/>
                    </a:lnTo>
                    <a:lnTo>
                      <a:pt x="7" y="69"/>
                    </a:lnTo>
                    <a:lnTo>
                      <a:pt x="0" y="59"/>
                    </a:lnTo>
                  </a:path>
                </a:pathLst>
              </a:custGeom>
              <a:solidFill>
                <a:srgbClr val="FFFFFF"/>
              </a:solidFill>
              <a:ln w="9525" cap="rnd">
                <a:noFill/>
                <a:round/>
                <a:headEnd/>
                <a:tailEnd/>
              </a:ln>
            </p:spPr>
            <p:txBody>
              <a:bodyPr/>
              <a:lstStyle/>
              <a:p>
                <a:endParaRPr lang="en-US" dirty="0"/>
              </a:p>
            </p:txBody>
          </p:sp>
          <p:sp>
            <p:nvSpPr>
              <p:cNvPr id="93294" name="Freeform 217"/>
              <p:cNvSpPr>
                <a:spLocks/>
              </p:cNvSpPr>
              <p:nvPr/>
            </p:nvSpPr>
            <p:spPr bwMode="auto">
              <a:xfrm>
                <a:off x="3521" y="2209"/>
                <a:ext cx="55" cy="80"/>
              </a:xfrm>
              <a:custGeom>
                <a:avLst/>
                <a:gdLst>
                  <a:gd name="T0" fmla="*/ 0 w 55"/>
                  <a:gd name="T1" fmla="*/ 59 h 80"/>
                  <a:gd name="T2" fmla="*/ 7 w 55"/>
                  <a:gd name="T3" fmla="*/ 59 h 80"/>
                  <a:gd name="T4" fmla="*/ 14 w 55"/>
                  <a:gd name="T5" fmla="*/ 69 h 80"/>
                  <a:gd name="T6" fmla="*/ 30 w 55"/>
                  <a:gd name="T7" fmla="*/ 69 h 80"/>
                  <a:gd name="T8" fmla="*/ 46 w 55"/>
                  <a:gd name="T9" fmla="*/ 69 h 80"/>
                  <a:gd name="T10" fmla="*/ 46 w 55"/>
                  <a:gd name="T11" fmla="*/ 59 h 80"/>
                  <a:gd name="T12" fmla="*/ 46 w 55"/>
                  <a:gd name="T13" fmla="*/ 49 h 80"/>
                  <a:gd name="T14" fmla="*/ 39 w 55"/>
                  <a:gd name="T15" fmla="*/ 49 h 80"/>
                  <a:gd name="T16" fmla="*/ 30 w 55"/>
                  <a:gd name="T17" fmla="*/ 49 h 80"/>
                  <a:gd name="T18" fmla="*/ 23 w 55"/>
                  <a:gd name="T19" fmla="*/ 39 h 80"/>
                  <a:gd name="T20" fmla="*/ 14 w 55"/>
                  <a:gd name="T21" fmla="*/ 39 h 80"/>
                  <a:gd name="T22" fmla="*/ 7 w 55"/>
                  <a:gd name="T23" fmla="*/ 39 h 80"/>
                  <a:gd name="T24" fmla="*/ 0 w 55"/>
                  <a:gd name="T25" fmla="*/ 29 h 80"/>
                  <a:gd name="T26" fmla="*/ 0 w 55"/>
                  <a:gd name="T27" fmla="*/ 10 h 80"/>
                  <a:gd name="T28" fmla="*/ 7 w 55"/>
                  <a:gd name="T29" fmla="*/ 10 h 80"/>
                  <a:gd name="T30" fmla="*/ 7 w 55"/>
                  <a:gd name="T31" fmla="*/ 0 h 80"/>
                  <a:gd name="T32" fmla="*/ 23 w 55"/>
                  <a:gd name="T33" fmla="*/ 0 h 80"/>
                  <a:gd name="T34" fmla="*/ 39 w 55"/>
                  <a:gd name="T35" fmla="*/ 0 h 80"/>
                  <a:gd name="T36" fmla="*/ 39 w 55"/>
                  <a:gd name="T37" fmla="*/ 10 h 80"/>
                  <a:gd name="T38" fmla="*/ 46 w 55"/>
                  <a:gd name="T39" fmla="*/ 10 h 80"/>
                  <a:gd name="T40" fmla="*/ 46 w 55"/>
                  <a:gd name="T41" fmla="*/ 20 h 80"/>
                  <a:gd name="T42" fmla="*/ 39 w 55"/>
                  <a:gd name="T43" fmla="*/ 20 h 80"/>
                  <a:gd name="T44" fmla="*/ 39 w 55"/>
                  <a:gd name="T45" fmla="*/ 20 h 80"/>
                  <a:gd name="T46" fmla="*/ 30 w 55"/>
                  <a:gd name="T47" fmla="*/ 10 h 80"/>
                  <a:gd name="T48" fmla="*/ 23 w 55"/>
                  <a:gd name="T49" fmla="*/ 10 h 80"/>
                  <a:gd name="T50" fmla="*/ 7 w 55"/>
                  <a:gd name="T51" fmla="*/ 10 h 80"/>
                  <a:gd name="T52" fmla="*/ 7 w 55"/>
                  <a:gd name="T53" fmla="*/ 20 h 80"/>
                  <a:gd name="T54" fmla="*/ 7 w 55"/>
                  <a:gd name="T55" fmla="*/ 29 h 80"/>
                  <a:gd name="T56" fmla="*/ 14 w 55"/>
                  <a:gd name="T57" fmla="*/ 29 h 80"/>
                  <a:gd name="T58" fmla="*/ 14 w 55"/>
                  <a:gd name="T59" fmla="*/ 29 h 80"/>
                  <a:gd name="T60" fmla="*/ 30 w 55"/>
                  <a:gd name="T61" fmla="*/ 29 h 80"/>
                  <a:gd name="T62" fmla="*/ 39 w 55"/>
                  <a:gd name="T63" fmla="*/ 39 h 80"/>
                  <a:gd name="T64" fmla="*/ 46 w 55"/>
                  <a:gd name="T65" fmla="*/ 39 h 80"/>
                  <a:gd name="T66" fmla="*/ 54 w 55"/>
                  <a:gd name="T67" fmla="*/ 49 h 80"/>
                  <a:gd name="T68" fmla="*/ 54 w 55"/>
                  <a:gd name="T69" fmla="*/ 69 h 80"/>
                  <a:gd name="T70" fmla="*/ 46 w 55"/>
                  <a:gd name="T71" fmla="*/ 79 h 80"/>
                  <a:gd name="T72" fmla="*/ 30 w 55"/>
                  <a:gd name="T73" fmla="*/ 79 h 80"/>
                  <a:gd name="T74" fmla="*/ 7 w 55"/>
                  <a:gd name="T75" fmla="*/ 79 h 80"/>
                  <a:gd name="T76" fmla="*/ 7 w 55"/>
                  <a:gd name="T77" fmla="*/ 69 h 80"/>
                  <a:gd name="T78" fmla="*/ 0 w 55"/>
                  <a:gd name="T79" fmla="*/ 59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5"/>
                  <a:gd name="T121" fmla="*/ 0 h 80"/>
                  <a:gd name="T122" fmla="*/ 55 w 55"/>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5" h="80">
                    <a:moveTo>
                      <a:pt x="0" y="59"/>
                    </a:moveTo>
                    <a:lnTo>
                      <a:pt x="7" y="59"/>
                    </a:lnTo>
                    <a:lnTo>
                      <a:pt x="14" y="69"/>
                    </a:lnTo>
                    <a:lnTo>
                      <a:pt x="30" y="69"/>
                    </a:lnTo>
                    <a:lnTo>
                      <a:pt x="46" y="69"/>
                    </a:lnTo>
                    <a:lnTo>
                      <a:pt x="46" y="59"/>
                    </a:lnTo>
                    <a:lnTo>
                      <a:pt x="46" y="49"/>
                    </a:lnTo>
                    <a:lnTo>
                      <a:pt x="39" y="49"/>
                    </a:lnTo>
                    <a:lnTo>
                      <a:pt x="30" y="49"/>
                    </a:lnTo>
                    <a:lnTo>
                      <a:pt x="23" y="39"/>
                    </a:lnTo>
                    <a:lnTo>
                      <a:pt x="14" y="39"/>
                    </a:lnTo>
                    <a:lnTo>
                      <a:pt x="7" y="39"/>
                    </a:lnTo>
                    <a:lnTo>
                      <a:pt x="0" y="29"/>
                    </a:lnTo>
                    <a:lnTo>
                      <a:pt x="0" y="10"/>
                    </a:lnTo>
                    <a:lnTo>
                      <a:pt x="7" y="10"/>
                    </a:lnTo>
                    <a:lnTo>
                      <a:pt x="7" y="0"/>
                    </a:lnTo>
                    <a:lnTo>
                      <a:pt x="23" y="0"/>
                    </a:lnTo>
                    <a:lnTo>
                      <a:pt x="39" y="0"/>
                    </a:lnTo>
                    <a:lnTo>
                      <a:pt x="39" y="10"/>
                    </a:lnTo>
                    <a:lnTo>
                      <a:pt x="46" y="10"/>
                    </a:lnTo>
                    <a:lnTo>
                      <a:pt x="46" y="20"/>
                    </a:lnTo>
                    <a:lnTo>
                      <a:pt x="39" y="20"/>
                    </a:lnTo>
                    <a:lnTo>
                      <a:pt x="30" y="10"/>
                    </a:lnTo>
                    <a:lnTo>
                      <a:pt x="23" y="10"/>
                    </a:lnTo>
                    <a:lnTo>
                      <a:pt x="7" y="10"/>
                    </a:lnTo>
                    <a:lnTo>
                      <a:pt x="7" y="20"/>
                    </a:lnTo>
                    <a:lnTo>
                      <a:pt x="7" y="29"/>
                    </a:lnTo>
                    <a:lnTo>
                      <a:pt x="14" y="29"/>
                    </a:lnTo>
                    <a:lnTo>
                      <a:pt x="30" y="29"/>
                    </a:lnTo>
                    <a:lnTo>
                      <a:pt x="39" y="39"/>
                    </a:lnTo>
                    <a:lnTo>
                      <a:pt x="46" y="39"/>
                    </a:lnTo>
                    <a:lnTo>
                      <a:pt x="54" y="49"/>
                    </a:lnTo>
                    <a:lnTo>
                      <a:pt x="54" y="69"/>
                    </a:lnTo>
                    <a:lnTo>
                      <a:pt x="46" y="79"/>
                    </a:lnTo>
                    <a:lnTo>
                      <a:pt x="30" y="79"/>
                    </a:lnTo>
                    <a:lnTo>
                      <a:pt x="7" y="79"/>
                    </a:lnTo>
                    <a:lnTo>
                      <a:pt x="7" y="69"/>
                    </a:lnTo>
                    <a:lnTo>
                      <a:pt x="0" y="59"/>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295" name="Line 218"/>
              <p:cNvSpPr>
                <a:spLocks noChangeShapeType="1"/>
              </p:cNvSpPr>
              <p:nvPr/>
            </p:nvSpPr>
            <p:spPr bwMode="auto">
              <a:xfrm>
                <a:off x="3521" y="2268"/>
                <a:ext cx="13" cy="0"/>
              </a:xfrm>
              <a:prstGeom prst="line">
                <a:avLst/>
              </a:prstGeom>
              <a:noFill/>
              <a:ln w="12700">
                <a:solidFill>
                  <a:srgbClr val="000000"/>
                </a:solidFill>
                <a:round/>
                <a:headEnd type="none" w="sm" len="sm"/>
                <a:tailEnd type="none" w="sm" len="sm"/>
              </a:ln>
            </p:spPr>
            <p:txBody>
              <a:bodyPr wrap="none" anchor="ctr"/>
              <a:lstStyle/>
              <a:p>
                <a:endParaRPr lang="en-US" dirty="0"/>
              </a:p>
            </p:txBody>
          </p:sp>
        </p:grpSp>
        <p:grpSp>
          <p:nvGrpSpPr>
            <p:cNvPr id="18" name="Group 219"/>
            <p:cNvGrpSpPr>
              <a:grpSpLocks/>
            </p:cNvGrpSpPr>
            <p:nvPr/>
          </p:nvGrpSpPr>
          <p:grpSpPr bwMode="auto">
            <a:xfrm>
              <a:off x="5619750" y="4646613"/>
              <a:ext cx="452438" cy="563562"/>
              <a:chOff x="3507" y="2437"/>
              <a:chExt cx="285" cy="355"/>
            </a:xfrm>
          </p:grpSpPr>
          <p:sp>
            <p:nvSpPr>
              <p:cNvPr id="93266" name="Freeform 220"/>
              <p:cNvSpPr>
                <a:spLocks/>
              </p:cNvSpPr>
              <p:nvPr/>
            </p:nvSpPr>
            <p:spPr bwMode="auto">
              <a:xfrm>
                <a:off x="3507" y="2437"/>
                <a:ext cx="278" cy="355"/>
              </a:xfrm>
              <a:custGeom>
                <a:avLst/>
                <a:gdLst>
                  <a:gd name="T0" fmla="*/ 0 w 278"/>
                  <a:gd name="T1" fmla="*/ 206 h 355"/>
                  <a:gd name="T2" fmla="*/ 0 w 278"/>
                  <a:gd name="T3" fmla="*/ 137 h 355"/>
                  <a:gd name="T4" fmla="*/ 23 w 278"/>
                  <a:gd name="T5" fmla="*/ 69 h 355"/>
                  <a:gd name="T6" fmla="*/ 38 w 278"/>
                  <a:gd name="T7" fmla="*/ 39 h 355"/>
                  <a:gd name="T8" fmla="*/ 62 w 278"/>
                  <a:gd name="T9" fmla="*/ 19 h 355"/>
                  <a:gd name="T10" fmla="*/ 84 w 278"/>
                  <a:gd name="T11" fmla="*/ 10 h 355"/>
                  <a:gd name="T12" fmla="*/ 115 w 278"/>
                  <a:gd name="T13" fmla="*/ 0 h 355"/>
                  <a:gd name="T14" fmla="*/ 169 w 278"/>
                  <a:gd name="T15" fmla="*/ 0 h 355"/>
                  <a:gd name="T16" fmla="*/ 223 w 278"/>
                  <a:gd name="T17" fmla="*/ 29 h 355"/>
                  <a:gd name="T18" fmla="*/ 245 w 278"/>
                  <a:gd name="T19" fmla="*/ 49 h 355"/>
                  <a:gd name="T20" fmla="*/ 261 w 278"/>
                  <a:gd name="T21" fmla="*/ 78 h 355"/>
                  <a:gd name="T22" fmla="*/ 268 w 278"/>
                  <a:gd name="T23" fmla="*/ 108 h 355"/>
                  <a:gd name="T24" fmla="*/ 277 w 278"/>
                  <a:gd name="T25" fmla="*/ 147 h 355"/>
                  <a:gd name="T26" fmla="*/ 277 w 278"/>
                  <a:gd name="T27" fmla="*/ 216 h 355"/>
                  <a:gd name="T28" fmla="*/ 254 w 278"/>
                  <a:gd name="T29" fmla="*/ 285 h 355"/>
                  <a:gd name="T30" fmla="*/ 215 w 278"/>
                  <a:gd name="T31" fmla="*/ 324 h 355"/>
                  <a:gd name="T32" fmla="*/ 161 w 278"/>
                  <a:gd name="T33" fmla="*/ 354 h 355"/>
                  <a:gd name="T34" fmla="*/ 107 w 278"/>
                  <a:gd name="T35" fmla="*/ 354 h 355"/>
                  <a:gd name="T36" fmla="*/ 62 w 278"/>
                  <a:gd name="T37" fmla="*/ 324 h 355"/>
                  <a:gd name="T38" fmla="*/ 23 w 278"/>
                  <a:gd name="T39" fmla="*/ 275 h 355"/>
                  <a:gd name="T40" fmla="*/ 0 w 278"/>
                  <a:gd name="T41" fmla="*/ 206 h 3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8"/>
                  <a:gd name="T64" fmla="*/ 0 h 355"/>
                  <a:gd name="T65" fmla="*/ 278 w 278"/>
                  <a:gd name="T66" fmla="*/ 355 h 3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8" h="355">
                    <a:moveTo>
                      <a:pt x="0" y="206"/>
                    </a:moveTo>
                    <a:lnTo>
                      <a:pt x="0" y="137"/>
                    </a:lnTo>
                    <a:lnTo>
                      <a:pt x="23" y="69"/>
                    </a:lnTo>
                    <a:lnTo>
                      <a:pt x="38" y="39"/>
                    </a:lnTo>
                    <a:lnTo>
                      <a:pt x="62" y="19"/>
                    </a:lnTo>
                    <a:lnTo>
                      <a:pt x="84" y="10"/>
                    </a:lnTo>
                    <a:lnTo>
                      <a:pt x="115" y="0"/>
                    </a:lnTo>
                    <a:lnTo>
                      <a:pt x="169" y="0"/>
                    </a:lnTo>
                    <a:lnTo>
                      <a:pt x="223" y="29"/>
                    </a:lnTo>
                    <a:lnTo>
                      <a:pt x="245" y="49"/>
                    </a:lnTo>
                    <a:lnTo>
                      <a:pt x="261" y="78"/>
                    </a:lnTo>
                    <a:lnTo>
                      <a:pt x="268" y="108"/>
                    </a:lnTo>
                    <a:lnTo>
                      <a:pt x="277" y="147"/>
                    </a:lnTo>
                    <a:lnTo>
                      <a:pt x="277" y="216"/>
                    </a:lnTo>
                    <a:lnTo>
                      <a:pt x="254" y="285"/>
                    </a:lnTo>
                    <a:lnTo>
                      <a:pt x="215" y="324"/>
                    </a:lnTo>
                    <a:lnTo>
                      <a:pt x="161" y="354"/>
                    </a:lnTo>
                    <a:lnTo>
                      <a:pt x="107" y="354"/>
                    </a:lnTo>
                    <a:lnTo>
                      <a:pt x="62" y="324"/>
                    </a:lnTo>
                    <a:lnTo>
                      <a:pt x="23" y="275"/>
                    </a:lnTo>
                    <a:lnTo>
                      <a:pt x="0" y="206"/>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267" name="Line 221"/>
              <p:cNvSpPr>
                <a:spLocks noChangeShapeType="1"/>
              </p:cNvSpPr>
              <p:nvPr/>
            </p:nvSpPr>
            <p:spPr bwMode="auto">
              <a:xfrm>
                <a:off x="3623" y="2437"/>
                <a:ext cx="47" cy="354"/>
              </a:xfrm>
              <a:prstGeom prst="line">
                <a:avLst/>
              </a:prstGeom>
              <a:noFill/>
              <a:ln w="12700">
                <a:solidFill>
                  <a:srgbClr val="000000"/>
                </a:solidFill>
                <a:round/>
                <a:headEnd type="none" w="sm" len="sm"/>
                <a:tailEnd type="none" w="sm" len="sm"/>
              </a:ln>
            </p:spPr>
            <p:txBody>
              <a:bodyPr wrap="none" anchor="ctr"/>
              <a:lstStyle/>
              <a:p>
                <a:endParaRPr lang="en-US" dirty="0"/>
              </a:p>
            </p:txBody>
          </p:sp>
          <p:sp>
            <p:nvSpPr>
              <p:cNvPr id="93268" name="Line 222"/>
              <p:cNvSpPr>
                <a:spLocks noChangeShapeType="1"/>
              </p:cNvSpPr>
              <p:nvPr/>
            </p:nvSpPr>
            <p:spPr bwMode="auto">
              <a:xfrm flipV="1">
                <a:off x="3507" y="2584"/>
                <a:ext cx="285" cy="69"/>
              </a:xfrm>
              <a:prstGeom prst="line">
                <a:avLst/>
              </a:prstGeom>
              <a:noFill/>
              <a:ln w="12700">
                <a:solidFill>
                  <a:srgbClr val="000000"/>
                </a:solidFill>
                <a:round/>
                <a:headEnd type="none" w="sm" len="sm"/>
                <a:tailEnd type="none" w="sm" len="sm"/>
              </a:ln>
            </p:spPr>
            <p:txBody>
              <a:bodyPr wrap="none" anchor="ctr"/>
              <a:lstStyle/>
              <a:p>
                <a:endParaRPr lang="en-US" dirty="0"/>
              </a:p>
            </p:txBody>
          </p:sp>
          <p:sp>
            <p:nvSpPr>
              <p:cNvPr id="93269" name="Freeform 223"/>
              <p:cNvSpPr>
                <a:spLocks/>
              </p:cNvSpPr>
              <p:nvPr/>
            </p:nvSpPr>
            <p:spPr bwMode="auto">
              <a:xfrm>
                <a:off x="3661" y="2486"/>
                <a:ext cx="48" cy="89"/>
              </a:xfrm>
              <a:custGeom>
                <a:avLst/>
                <a:gdLst>
                  <a:gd name="T0" fmla="*/ 8 w 48"/>
                  <a:gd name="T1" fmla="*/ 88 h 89"/>
                  <a:gd name="T2" fmla="*/ 0 w 48"/>
                  <a:gd name="T3" fmla="*/ 10 h 89"/>
                  <a:gd name="T4" fmla="*/ 23 w 48"/>
                  <a:gd name="T5" fmla="*/ 0 h 89"/>
                  <a:gd name="T6" fmla="*/ 31 w 48"/>
                  <a:gd name="T7" fmla="*/ 0 h 89"/>
                  <a:gd name="T8" fmla="*/ 47 w 48"/>
                  <a:gd name="T9" fmla="*/ 0 h 89"/>
                  <a:gd name="T10" fmla="*/ 47 w 48"/>
                  <a:gd name="T11" fmla="*/ 20 h 89"/>
                  <a:gd name="T12" fmla="*/ 47 w 48"/>
                  <a:gd name="T13" fmla="*/ 39 h 89"/>
                  <a:gd name="T14" fmla="*/ 38 w 48"/>
                  <a:gd name="T15" fmla="*/ 49 h 89"/>
                  <a:gd name="T16" fmla="*/ 31 w 48"/>
                  <a:gd name="T17" fmla="*/ 49 h 89"/>
                  <a:gd name="T18" fmla="*/ 15 w 48"/>
                  <a:gd name="T19" fmla="*/ 49 h 89"/>
                  <a:gd name="T20" fmla="*/ 15 w 48"/>
                  <a:gd name="T21" fmla="*/ 79 h 89"/>
                  <a:gd name="T22" fmla="*/ 8 w 48"/>
                  <a:gd name="T23" fmla="*/ 88 h 89"/>
                  <a:gd name="T24" fmla="*/ 8 w 48"/>
                  <a:gd name="T25" fmla="*/ 39 h 89"/>
                  <a:gd name="T26" fmla="*/ 31 w 48"/>
                  <a:gd name="T27" fmla="*/ 39 h 89"/>
                  <a:gd name="T28" fmla="*/ 38 w 48"/>
                  <a:gd name="T29" fmla="*/ 39 h 89"/>
                  <a:gd name="T30" fmla="*/ 38 w 48"/>
                  <a:gd name="T31" fmla="*/ 20 h 89"/>
                  <a:gd name="T32" fmla="*/ 38 w 48"/>
                  <a:gd name="T33" fmla="*/ 10 h 89"/>
                  <a:gd name="T34" fmla="*/ 31 w 48"/>
                  <a:gd name="T35" fmla="*/ 10 h 89"/>
                  <a:gd name="T36" fmla="*/ 23 w 48"/>
                  <a:gd name="T37" fmla="*/ 10 h 89"/>
                  <a:gd name="T38" fmla="*/ 8 w 48"/>
                  <a:gd name="T39" fmla="*/ 10 h 89"/>
                  <a:gd name="T40" fmla="*/ 8 w 48"/>
                  <a:gd name="T41" fmla="*/ 39 h 89"/>
                  <a:gd name="T42" fmla="*/ 8 w 48"/>
                  <a:gd name="T43" fmla="*/ 88 h 8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
                  <a:gd name="T67" fmla="*/ 0 h 89"/>
                  <a:gd name="T68" fmla="*/ 48 w 48"/>
                  <a:gd name="T69" fmla="*/ 89 h 8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 h="89">
                    <a:moveTo>
                      <a:pt x="8" y="88"/>
                    </a:moveTo>
                    <a:lnTo>
                      <a:pt x="0" y="10"/>
                    </a:lnTo>
                    <a:lnTo>
                      <a:pt x="23" y="0"/>
                    </a:lnTo>
                    <a:lnTo>
                      <a:pt x="31" y="0"/>
                    </a:lnTo>
                    <a:lnTo>
                      <a:pt x="47" y="0"/>
                    </a:lnTo>
                    <a:lnTo>
                      <a:pt x="47" y="20"/>
                    </a:lnTo>
                    <a:lnTo>
                      <a:pt x="47" y="39"/>
                    </a:lnTo>
                    <a:lnTo>
                      <a:pt x="38" y="49"/>
                    </a:lnTo>
                    <a:lnTo>
                      <a:pt x="31" y="49"/>
                    </a:lnTo>
                    <a:lnTo>
                      <a:pt x="15" y="49"/>
                    </a:lnTo>
                    <a:lnTo>
                      <a:pt x="15" y="79"/>
                    </a:lnTo>
                    <a:lnTo>
                      <a:pt x="8" y="88"/>
                    </a:lnTo>
                    <a:lnTo>
                      <a:pt x="8" y="39"/>
                    </a:lnTo>
                    <a:lnTo>
                      <a:pt x="31" y="39"/>
                    </a:lnTo>
                    <a:lnTo>
                      <a:pt x="38" y="39"/>
                    </a:lnTo>
                    <a:lnTo>
                      <a:pt x="38" y="20"/>
                    </a:lnTo>
                    <a:lnTo>
                      <a:pt x="38" y="10"/>
                    </a:lnTo>
                    <a:lnTo>
                      <a:pt x="31" y="10"/>
                    </a:lnTo>
                    <a:lnTo>
                      <a:pt x="23" y="10"/>
                    </a:lnTo>
                    <a:lnTo>
                      <a:pt x="8" y="10"/>
                    </a:lnTo>
                    <a:lnTo>
                      <a:pt x="8" y="39"/>
                    </a:lnTo>
                    <a:lnTo>
                      <a:pt x="8" y="88"/>
                    </a:lnTo>
                  </a:path>
                </a:pathLst>
              </a:custGeom>
              <a:solidFill>
                <a:srgbClr val="FFFFFF"/>
              </a:solidFill>
              <a:ln w="9525" cap="rnd">
                <a:noFill/>
                <a:round/>
                <a:headEnd/>
                <a:tailEnd/>
              </a:ln>
            </p:spPr>
            <p:txBody>
              <a:bodyPr/>
              <a:lstStyle/>
              <a:p>
                <a:endParaRPr lang="en-US" dirty="0"/>
              </a:p>
            </p:txBody>
          </p:sp>
          <p:sp>
            <p:nvSpPr>
              <p:cNvPr id="93270" name="Freeform 224"/>
              <p:cNvSpPr>
                <a:spLocks/>
              </p:cNvSpPr>
              <p:nvPr/>
            </p:nvSpPr>
            <p:spPr bwMode="auto">
              <a:xfrm>
                <a:off x="3661" y="2486"/>
                <a:ext cx="48" cy="89"/>
              </a:xfrm>
              <a:custGeom>
                <a:avLst/>
                <a:gdLst>
                  <a:gd name="T0" fmla="*/ 8 w 48"/>
                  <a:gd name="T1" fmla="*/ 88 h 89"/>
                  <a:gd name="T2" fmla="*/ 0 w 48"/>
                  <a:gd name="T3" fmla="*/ 10 h 89"/>
                  <a:gd name="T4" fmla="*/ 23 w 48"/>
                  <a:gd name="T5" fmla="*/ 0 h 89"/>
                  <a:gd name="T6" fmla="*/ 31 w 48"/>
                  <a:gd name="T7" fmla="*/ 0 h 89"/>
                  <a:gd name="T8" fmla="*/ 47 w 48"/>
                  <a:gd name="T9" fmla="*/ 0 h 89"/>
                  <a:gd name="T10" fmla="*/ 47 w 48"/>
                  <a:gd name="T11" fmla="*/ 20 h 89"/>
                  <a:gd name="T12" fmla="*/ 47 w 48"/>
                  <a:gd name="T13" fmla="*/ 39 h 89"/>
                  <a:gd name="T14" fmla="*/ 38 w 48"/>
                  <a:gd name="T15" fmla="*/ 49 h 89"/>
                  <a:gd name="T16" fmla="*/ 31 w 48"/>
                  <a:gd name="T17" fmla="*/ 49 h 89"/>
                  <a:gd name="T18" fmla="*/ 15 w 48"/>
                  <a:gd name="T19" fmla="*/ 49 h 89"/>
                  <a:gd name="T20" fmla="*/ 15 w 48"/>
                  <a:gd name="T21" fmla="*/ 79 h 89"/>
                  <a:gd name="T22" fmla="*/ 8 w 48"/>
                  <a:gd name="T23" fmla="*/ 88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89"/>
                  <a:gd name="T38" fmla="*/ 48 w 48"/>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89">
                    <a:moveTo>
                      <a:pt x="8" y="88"/>
                    </a:moveTo>
                    <a:lnTo>
                      <a:pt x="0" y="10"/>
                    </a:lnTo>
                    <a:lnTo>
                      <a:pt x="23" y="0"/>
                    </a:lnTo>
                    <a:lnTo>
                      <a:pt x="31" y="0"/>
                    </a:lnTo>
                    <a:lnTo>
                      <a:pt x="47" y="0"/>
                    </a:lnTo>
                    <a:lnTo>
                      <a:pt x="47" y="20"/>
                    </a:lnTo>
                    <a:lnTo>
                      <a:pt x="47" y="39"/>
                    </a:lnTo>
                    <a:lnTo>
                      <a:pt x="38" y="49"/>
                    </a:lnTo>
                    <a:lnTo>
                      <a:pt x="31" y="49"/>
                    </a:lnTo>
                    <a:lnTo>
                      <a:pt x="15" y="49"/>
                    </a:lnTo>
                    <a:lnTo>
                      <a:pt x="15" y="79"/>
                    </a:lnTo>
                    <a:lnTo>
                      <a:pt x="8" y="88"/>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271" name="Freeform 225"/>
              <p:cNvSpPr>
                <a:spLocks/>
              </p:cNvSpPr>
              <p:nvPr/>
            </p:nvSpPr>
            <p:spPr bwMode="auto">
              <a:xfrm>
                <a:off x="3670" y="2496"/>
                <a:ext cx="31" cy="30"/>
              </a:xfrm>
              <a:custGeom>
                <a:avLst/>
                <a:gdLst>
                  <a:gd name="T0" fmla="*/ 0 w 31"/>
                  <a:gd name="T1" fmla="*/ 29 h 30"/>
                  <a:gd name="T2" fmla="*/ 22 w 31"/>
                  <a:gd name="T3" fmla="*/ 29 h 30"/>
                  <a:gd name="T4" fmla="*/ 30 w 31"/>
                  <a:gd name="T5" fmla="*/ 29 h 30"/>
                  <a:gd name="T6" fmla="*/ 30 w 31"/>
                  <a:gd name="T7" fmla="*/ 10 h 30"/>
                  <a:gd name="T8" fmla="*/ 30 w 31"/>
                  <a:gd name="T9" fmla="*/ 0 h 30"/>
                  <a:gd name="T10" fmla="*/ 22 w 31"/>
                  <a:gd name="T11" fmla="*/ 0 h 30"/>
                  <a:gd name="T12" fmla="*/ 15 w 31"/>
                  <a:gd name="T13" fmla="*/ 0 h 30"/>
                  <a:gd name="T14" fmla="*/ 0 w 31"/>
                  <a:gd name="T15" fmla="*/ 0 h 30"/>
                  <a:gd name="T16" fmla="*/ 0 w 31"/>
                  <a:gd name="T17" fmla="*/ 29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0" y="29"/>
                    </a:moveTo>
                    <a:lnTo>
                      <a:pt x="22" y="29"/>
                    </a:lnTo>
                    <a:lnTo>
                      <a:pt x="30" y="29"/>
                    </a:lnTo>
                    <a:lnTo>
                      <a:pt x="30" y="10"/>
                    </a:lnTo>
                    <a:lnTo>
                      <a:pt x="30" y="0"/>
                    </a:lnTo>
                    <a:lnTo>
                      <a:pt x="22" y="0"/>
                    </a:lnTo>
                    <a:lnTo>
                      <a:pt x="15" y="0"/>
                    </a:lnTo>
                    <a:lnTo>
                      <a:pt x="0" y="0"/>
                    </a:lnTo>
                    <a:lnTo>
                      <a:pt x="0" y="29"/>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272" name="Freeform 226"/>
              <p:cNvSpPr>
                <a:spLocks/>
              </p:cNvSpPr>
              <p:nvPr/>
            </p:nvSpPr>
            <p:spPr bwMode="auto">
              <a:xfrm>
                <a:off x="3685" y="2633"/>
                <a:ext cx="54" cy="90"/>
              </a:xfrm>
              <a:custGeom>
                <a:avLst/>
                <a:gdLst>
                  <a:gd name="T0" fmla="*/ 7 w 54"/>
                  <a:gd name="T1" fmla="*/ 89 h 90"/>
                  <a:gd name="T2" fmla="*/ 0 w 54"/>
                  <a:gd name="T3" fmla="*/ 10 h 90"/>
                  <a:gd name="T4" fmla="*/ 14 w 54"/>
                  <a:gd name="T5" fmla="*/ 0 h 90"/>
                  <a:gd name="T6" fmla="*/ 30 w 54"/>
                  <a:gd name="T7" fmla="*/ 0 h 90"/>
                  <a:gd name="T8" fmla="*/ 38 w 54"/>
                  <a:gd name="T9" fmla="*/ 0 h 90"/>
                  <a:gd name="T10" fmla="*/ 38 w 54"/>
                  <a:gd name="T11" fmla="*/ 10 h 90"/>
                  <a:gd name="T12" fmla="*/ 45 w 54"/>
                  <a:gd name="T13" fmla="*/ 10 h 90"/>
                  <a:gd name="T14" fmla="*/ 45 w 54"/>
                  <a:gd name="T15" fmla="*/ 20 h 90"/>
                  <a:gd name="T16" fmla="*/ 53 w 54"/>
                  <a:gd name="T17" fmla="*/ 30 h 90"/>
                  <a:gd name="T18" fmla="*/ 53 w 54"/>
                  <a:gd name="T19" fmla="*/ 40 h 90"/>
                  <a:gd name="T20" fmla="*/ 53 w 54"/>
                  <a:gd name="T21" fmla="*/ 69 h 90"/>
                  <a:gd name="T22" fmla="*/ 45 w 54"/>
                  <a:gd name="T23" fmla="*/ 69 h 90"/>
                  <a:gd name="T24" fmla="*/ 45 w 54"/>
                  <a:gd name="T25" fmla="*/ 79 h 90"/>
                  <a:gd name="T26" fmla="*/ 30 w 54"/>
                  <a:gd name="T27" fmla="*/ 79 h 90"/>
                  <a:gd name="T28" fmla="*/ 7 w 54"/>
                  <a:gd name="T29" fmla="*/ 89 h 90"/>
                  <a:gd name="T30" fmla="*/ 14 w 54"/>
                  <a:gd name="T31" fmla="*/ 79 h 90"/>
                  <a:gd name="T32" fmla="*/ 30 w 54"/>
                  <a:gd name="T33" fmla="*/ 79 h 90"/>
                  <a:gd name="T34" fmla="*/ 30 w 54"/>
                  <a:gd name="T35" fmla="*/ 69 h 90"/>
                  <a:gd name="T36" fmla="*/ 38 w 54"/>
                  <a:gd name="T37" fmla="*/ 69 h 90"/>
                  <a:gd name="T38" fmla="*/ 45 w 54"/>
                  <a:gd name="T39" fmla="*/ 59 h 90"/>
                  <a:gd name="T40" fmla="*/ 45 w 54"/>
                  <a:gd name="T41" fmla="*/ 40 h 90"/>
                  <a:gd name="T42" fmla="*/ 45 w 54"/>
                  <a:gd name="T43" fmla="*/ 30 h 90"/>
                  <a:gd name="T44" fmla="*/ 30 w 54"/>
                  <a:gd name="T45" fmla="*/ 10 h 90"/>
                  <a:gd name="T46" fmla="*/ 14 w 54"/>
                  <a:gd name="T47" fmla="*/ 10 h 90"/>
                  <a:gd name="T48" fmla="*/ 7 w 54"/>
                  <a:gd name="T49" fmla="*/ 20 h 90"/>
                  <a:gd name="T50" fmla="*/ 14 w 54"/>
                  <a:gd name="T51" fmla="*/ 79 h 90"/>
                  <a:gd name="T52" fmla="*/ 7 w 54"/>
                  <a:gd name="T53" fmla="*/ 89 h 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4"/>
                  <a:gd name="T82" fmla="*/ 0 h 90"/>
                  <a:gd name="T83" fmla="*/ 54 w 54"/>
                  <a:gd name="T84" fmla="*/ 90 h 9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4" h="90">
                    <a:moveTo>
                      <a:pt x="7" y="89"/>
                    </a:moveTo>
                    <a:lnTo>
                      <a:pt x="0" y="10"/>
                    </a:lnTo>
                    <a:lnTo>
                      <a:pt x="14" y="0"/>
                    </a:lnTo>
                    <a:lnTo>
                      <a:pt x="30" y="0"/>
                    </a:lnTo>
                    <a:lnTo>
                      <a:pt x="38" y="0"/>
                    </a:lnTo>
                    <a:lnTo>
                      <a:pt x="38" y="10"/>
                    </a:lnTo>
                    <a:lnTo>
                      <a:pt x="45" y="10"/>
                    </a:lnTo>
                    <a:lnTo>
                      <a:pt x="45" y="20"/>
                    </a:lnTo>
                    <a:lnTo>
                      <a:pt x="53" y="30"/>
                    </a:lnTo>
                    <a:lnTo>
                      <a:pt x="53" y="40"/>
                    </a:lnTo>
                    <a:lnTo>
                      <a:pt x="53" y="69"/>
                    </a:lnTo>
                    <a:lnTo>
                      <a:pt x="45" y="69"/>
                    </a:lnTo>
                    <a:lnTo>
                      <a:pt x="45" y="79"/>
                    </a:lnTo>
                    <a:lnTo>
                      <a:pt x="30" y="79"/>
                    </a:lnTo>
                    <a:lnTo>
                      <a:pt x="7" y="89"/>
                    </a:lnTo>
                    <a:lnTo>
                      <a:pt x="14" y="79"/>
                    </a:lnTo>
                    <a:lnTo>
                      <a:pt x="30" y="79"/>
                    </a:lnTo>
                    <a:lnTo>
                      <a:pt x="30" y="69"/>
                    </a:lnTo>
                    <a:lnTo>
                      <a:pt x="38" y="69"/>
                    </a:lnTo>
                    <a:lnTo>
                      <a:pt x="45" y="59"/>
                    </a:lnTo>
                    <a:lnTo>
                      <a:pt x="45" y="40"/>
                    </a:lnTo>
                    <a:lnTo>
                      <a:pt x="45" y="30"/>
                    </a:lnTo>
                    <a:lnTo>
                      <a:pt x="30" y="10"/>
                    </a:lnTo>
                    <a:lnTo>
                      <a:pt x="14" y="10"/>
                    </a:lnTo>
                    <a:lnTo>
                      <a:pt x="7" y="20"/>
                    </a:lnTo>
                    <a:lnTo>
                      <a:pt x="14" y="79"/>
                    </a:lnTo>
                    <a:lnTo>
                      <a:pt x="7" y="89"/>
                    </a:lnTo>
                  </a:path>
                </a:pathLst>
              </a:custGeom>
              <a:solidFill>
                <a:srgbClr val="FFFFFF"/>
              </a:solidFill>
              <a:ln w="9525" cap="rnd">
                <a:noFill/>
                <a:round/>
                <a:headEnd/>
                <a:tailEnd/>
              </a:ln>
            </p:spPr>
            <p:txBody>
              <a:bodyPr/>
              <a:lstStyle/>
              <a:p>
                <a:endParaRPr lang="en-US" dirty="0"/>
              </a:p>
            </p:txBody>
          </p:sp>
          <p:sp>
            <p:nvSpPr>
              <p:cNvPr id="93273" name="Freeform 227"/>
              <p:cNvSpPr>
                <a:spLocks/>
              </p:cNvSpPr>
              <p:nvPr/>
            </p:nvSpPr>
            <p:spPr bwMode="auto">
              <a:xfrm>
                <a:off x="3685" y="2633"/>
                <a:ext cx="54" cy="90"/>
              </a:xfrm>
              <a:custGeom>
                <a:avLst/>
                <a:gdLst>
                  <a:gd name="T0" fmla="*/ 7 w 54"/>
                  <a:gd name="T1" fmla="*/ 89 h 90"/>
                  <a:gd name="T2" fmla="*/ 0 w 54"/>
                  <a:gd name="T3" fmla="*/ 10 h 90"/>
                  <a:gd name="T4" fmla="*/ 14 w 54"/>
                  <a:gd name="T5" fmla="*/ 0 h 90"/>
                  <a:gd name="T6" fmla="*/ 30 w 54"/>
                  <a:gd name="T7" fmla="*/ 0 h 90"/>
                  <a:gd name="T8" fmla="*/ 38 w 54"/>
                  <a:gd name="T9" fmla="*/ 0 h 90"/>
                  <a:gd name="T10" fmla="*/ 38 w 54"/>
                  <a:gd name="T11" fmla="*/ 10 h 90"/>
                  <a:gd name="T12" fmla="*/ 45 w 54"/>
                  <a:gd name="T13" fmla="*/ 10 h 90"/>
                  <a:gd name="T14" fmla="*/ 45 w 54"/>
                  <a:gd name="T15" fmla="*/ 20 h 90"/>
                  <a:gd name="T16" fmla="*/ 53 w 54"/>
                  <a:gd name="T17" fmla="*/ 30 h 90"/>
                  <a:gd name="T18" fmla="*/ 53 w 54"/>
                  <a:gd name="T19" fmla="*/ 40 h 90"/>
                  <a:gd name="T20" fmla="*/ 53 w 54"/>
                  <a:gd name="T21" fmla="*/ 69 h 90"/>
                  <a:gd name="T22" fmla="*/ 45 w 54"/>
                  <a:gd name="T23" fmla="*/ 69 h 90"/>
                  <a:gd name="T24" fmla="*/ 45 w 54"/>
                  <a:gd name="T25" fmla="*/ 79 h 90"/>
                  <a:gd name="T26" fmla="*/ 30 w 54"/>
                  <a:gd name="T27" fmla="*/ 79 h 90"/>
                  <a:gd name="T28" fmla="*/ 7 w 54"/>
                  <a:gd name="T29" fmla="*/ 89 h 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
                  <a:gd name="T46" fmla="*/ 0 h 90"/>
                  <a:gd name="T47" fmla="*/ 54 w 54"/>
                  <a:gd name="T48" fmla="*/ 90 h 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 h="90">
                    <a:moveTo>
                      <a:pt x="7" y="89"/>
                    </a:moveTo>
                    <a:lnTo>
                      <a:pt x="0" y="10"/>
                    </a:lnTo>
                    <a:lnTo>
                      <a:pt x="14" y="0"/>
                    </a:lnTo>
                    <a:lnTo>
                      <a:pt x="30" y="0"/>
                    </a:lnTo>
                    <a:lnTo>
                      <a:pt x="38" y="0"/>
                    </a:lnTo>
                    <a:lnTo>
                      <a:pt x="38" y="10"/>
                    </a:lnTo>
                    <a:lnTo>
                      <a:pt x="45" y="10"/>
                    </a:lnTo>
                    <a:lnTo>
                      <a:pt x="45" y="20"/>
                    </a:lnTo>
                    <a:lnTo>
                      <a:pt x="53" y="30"/>
                    </a:lnTo>
                    <a:lnTo>
                      <a:pt x="53" y="40"/>
                    </a:lnTo>
                    <a:lnTo>
                      <a:pt x="53" y="69"/>
                    </a:lnTo>
                    <a:lnTo>
                      <a:pt x="45" y="69"/>
                    </a:lnTo>
                    <a:lnTo>
                      <a:pt x="45" y="79"/>
                    </a:lnTo>
                    <a:lnTo>
                      <a:pt x="30" y="79"/>
                    </a:lnTo>
                    <a:lnTo>
                      <a:pt x="7" y="89"/>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274" name="Freeform 228"/>
              <p:cNvSpPr>
                <a:spLocks/>
              </p:cNvSpPr>
              <p:nvPr/>
            </p:nvSpPr>
            <p:spPr bwMode="auto">
              <a:xfrm>
                <a:off x="3692" y="2643"/>
                <a:ext cx="39" cy="70"/>
              </a:xfrm>
              <a:custGeom>
                <a:avLst/>
                <a:gdLst>
                  <a:gd name="T0" fmla="*/ 7 w 39"/>
                  <a:gd name="T1" fmla="*/ 69 h 70"/>
                  <a:gd name="T2" fmla="*/ 22 w 39"/>
                  <a:gd name="T3" fmla="*/ 69 h 70"/>
                  <a:gd name="T4" fmla="*/ 22 w 39"/>
                  <a:gd name="T5" fmla="*/ 59 h 70"/>
                  <a:gd name="T6" fmla="*/ 30 w 39"/>
                  <a:gd name="T7" fmla="*/ 59 h 70"/>
                  <a:gd name="T8" fmla="*/ 38 w 39"/>
                  <a:gd name="T9" fmla="*/ 49 h 70"/>
                  <a:gd name="T10" fmla="*/ 38 w 39"/>
                  <a:gd name="T11" fmla="*/ 30 h 70"/>
                  <a:gd name="T12" fmla="*/ 38 w 39"/>
                  <a:gd name="T13" fmla="*/ 20 h 70"/>
                  <a:gd name="T14" fmla="*/ 22 w 39"/>
                  <a:gd name="T15" fmla="*/ 0 h 70"/>
                  <a:gd name="T16" fmla="*/ 7 w 39"/>
                  <a:gd name="T17" fmla="*/ 0 h 70"/>
                  <a:gd name="T18" fmla="*/ 0 w 39"/>
                  <a:gd name="T19" fmla="*/ 10 h 70"/>
                  <a:gd name="T20" fmla="*/ 7 w 39"/>
                  <a:gd name="T21" fmla="*/ 69 h 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70"/>
                  <a:gd name="T35" fmla="*/ 39 w 39"/>
                  <a:gd name="T36" fmla="*/ 70 h 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70">
                    <a:moveTo>
                      <a:pt x="7" y="69"/>
                    </a:moveTo>
                    <a:lnTo>
                      <a:pt x="22" y="69"/>
                    </a:lnTo>
                    <a:lnTo>
                      <a:pt x="22" y="59"/>
                    </a:lnTo>
                    <a:lnTo>
                      <a:pt x="30" y="59"/>
                    </a:lnTo>
                    <a:lnTo>
                      <a:pt x="38" y="49"/>
                    </a:lnTo>
                    <a:lnTo>
                      <a:pt x="38" y="30"/>
                    </a:lnTo>
                    <a:lnTo>
                      <a:pt x="38" y="20"/>
                    </a:lnTo>
                    <a:lnTo>
                      <a:pt x="22" y="0"/>
                    </a:lnTo>
                    <a:lnTo>
                      <a:pt x="7" y="0"/>
                    </a:lnTo>
                    <a:lnTo>
                      <a:pt x="0" y="10"/>
                    </a:lnTo>
                    <a:lnTo>
                      <a:pt x="7" y="69"/>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275" name="Freeform 229"/>
              <p:cNvSpPr>
                <a:spLocks/>
              </p:cNvSpPr>
              <p:nvPr/>
            </p:nvSpPr>
            <p:spPr bwMode="auto">
              <a:xfrm>
                <a:off x="3554" y="2515"/>
                <a:ext cx="55" cy="80"/>
              </a:xfrm>
              <a:custGeom>
                <a:avLst/>
                <a:gdLst>
                  <a:gd name="T0" fmla="*/ 0 w 55"/>
                  <a:gd name="T1" fmla="*/ 79 h 80"/>
                  <a:gd name="T2" fmla="*/ 7 w 55"/>
                  <a:gd name="T3" fmla="*/ 0 h 80"/>
                  <a:gd name="T4" fmla="*/ 22 w 55"/>
                  <a:gd name="T5" fmla="*/ 0 h 80"/>
                  <a:gd name="T6" fmla="*/ 54 w 55"/>
                  <a:gd name="T7" fmla="*/ 69 h 80"/>
                  <a:gd name="T8" fmla="*/ 45 w 55"/>
                  <a:gd name="T9" fmla="*/ 69 h 80"/>
                  <a:gd name="T10" fmla="*/ 38 w 55"/>
                  <a:gd name="T11" fmla="*/ 50 h 80"/>
                  <a:gd name="T12" fmla="*/ 7 w 55"/>
                  <a:gd name="T13" fmla="*/ 59 h 80"/>
                  <a:gd name="T14" fmla="*/ 7 w 55"/>
                  <a:gd name="T15" fmla="*/ 79 h 80"/>
                  <a:gd name="T16" fmla="*/ 0 w 55"/>
                  <a:gd name="T17" fmla="*/ 79 h 80"/>
                  <a:gd name="T18" fmla="*/ 15 w 55"/>
                  <a:gd name="T19" fmla="*/ 50 h 80"/>
                  <a:gd name="T20" fmla="*/ 30 w 55"/>
                  <a:gd name="T21" fmla="*/ 40 h 80"/>
                  <a:gd name="T22" fmla="*/ 22 w 55"/>
                  <a:gd name="T23" fmla="*/ 20 h 80"/>
                  <a:gd name="T24" fmla="*/ 22 w 55"/>
                  <a:gd name="T25" fmla="*/ 10 h 80"/>
                  <a:gd name="T26" fmla="*/ 15 w 55"/>
                  <a:gd name="T27" fmla="*/ 0 h 80"/>
                  <a:gd name="T28" fmla="*/ 15 w 55"/>
                  <a:gd name="T29" fmla="*/ 20 h 80"/>
                  <a:gd name="T30" fmla="*/ 15 w 55"/>
                  <a:gd name="T31" fmla="*/ 50 h 80"/>
                  <a:gd name="T32" fmla="*/ 0 w 55"/>
                  <a:gd name="T33" fmla="*/ 79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80"/>
                  <a:gd name="T53" fmla="*/ 55 w 55"/>
                  <a:gd name="T54" fmla="*/ 80 h 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80">
                    <a:moveTo>
                      <a:pt x="0" y="79"/>
                    </a:moveTo>
                    <a:lnTo>
                      <a:pt x="7" y="0"/>
                    </a:lnTo>
                    <a:lnTo>
                      <a:pt x="22" y="0"/>
                    </a:lnTo>
                    <a:lnTo>
                      <a:pt x="54" y="69"/>
                    </a:lnTo>
                    <a:lnTo>
                      <a:pt x="45" y="69"/>
                    </a:lnTo>
                    <a:lnTo>
                      <a:pt x="38" y="50"/>
                    </a:lnTo>
                    <a:lnTo>
                      <a:pt x="7" y="59"/>
                    </a:lnTo>
                    <a:lnTo>
                      <a:pt x="7" y="79"/>
                    </a:lnTo>
                    <a:lnTo>
                      <a:pt x="0" y="79"/>
                    </a:lnTo>
                    <a:lnTo>
                      <a:pt x="15" y="50"/>
                    </a:lnTo>
                    <a:lnTo>
                      <a:pt x="30" y="40"/>
                    </a:lnTo>
                    <a:lnTo>
                      <a:pt x="22" y="20"/>
                    </a:lnTo>
                    <a:lnTo>
                      <a:pt x="22" y="10"/>
                    </a:lnTo>
                    <a:lnTo>
                      <a:pt x="15" y="0"/>
                    </a:lnTo>
                    <a:lnTo>
                      <a:pt x="15" y="20"/>
                    </a:lnTo>
                    <a:lnTo>
                      <a:pt x="15" y="50"/>
                    </a:lnTo>
                    <a:lnTo>
                      <a:pt x="0" y="79"/>
                    </a:lnTo>
                  </a:path>
                </a:pathLst>
              </a:custGeom>
              <a:solidFill>
                <a:srgbClr val="FFFFFF"/>
              </a:solidFill>
              <a:ln w="9525" cap="rnd">
                <a:noFill/>
                <a:round/>
                <a:headEnd/>
                <a:tailEnd/>
              </a:ln>
            </p:spPr>
            <p:txBody>
              <a:bodyPr/>
              <a:lstStyle/>
              <a:p>
                <a:endParaRPr lang="en-US" dirty="0"/>
              </a:p>
            </p:txBody>
          </p:sp>
          <p:sp>
            <p:nvSpPr>
              <p:cNvPr id="93276" name="Freeform 230"/>
              <p:cNvSpPr>
                <a:spLocks/>
              </p:cNvSpPr>
              <p:nvPr/>
            </p:nvSpPr>
            <p:spPr bwMode="auto">
              <a:xfrm>
                <a:off x="3554" y="2515"/>
                <a:ext cx="55" cy="80"/>
              </a:xfrm>
              <a:custGeom>
                <a:avLst/>
                <a:gdLst>
                  <a:gd name="T0" fmla="*/ 0 w 55"/>
                  <a:gd name="T1" fmla="*/ 79 h 80"/>
                  <a:gd name="T2" fmla="*/ 7 w 55"/>
                  <a:gd name="T3" fmla="*/ 0 h 80"/>
                  <a:gd name="T4" fmla="*/ 22 w 55"/>
                  <a:gd name="T5" fmla="*/ 0 h 80"/>
                  <a:gd name="T6" fmla="*/ 54 w 55"/>
                  <a:gd name="T7" fmla="*/ 69 h 80"/>
                  <a:gd name="T8" fmla="*/ 45 w 55"/>
                  <a:gd name="T9" fmla="*/ 69 h 80"/>
                  <a:gd name="T10" fmla="*/ 38 w 55"/>
                  <a:gd name="T11" fmla="*/ 50 h 80"/>
                  <a:gd name="T12" fmla="*/ 7 w 55"/>
                  <a:gd name="T13" fmla="*/ 59 h 80"/>
                  <a:gd name="T14" fmla="*/ 7 w 55"/>
                  <a:gd name="T15" fmla="*/ 79 h 80"/>
                  <a:gd name="T16" fmla="*/ 0 w 55"/>
                  <a:gd name="T17" fmla="*/ 79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
                  <a:gd name="T28" fmla="*/ 0 h 80"/>
                  <a:gd name="T29" fmla="*/ 55 w 55"/>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 h="80">
                    <a:moveTo>
                      <a:pt x="0" y="79"/>
                    </a:moveTo>
                    <a:lnTo>
                      <a:pt x="7" y="0"/>
                    </a:lnTo>
                    <a:lnTo>
                      <a:pt x="22" y="0"/>
                    </a:lnTo>
                    <a:lnTo>
                      <a:pt x="54" y="69"/>
                    </a:lnTo>
                    <a:lnTo>
                      <a:pt x="45" y="69"/>
                    </a:lnTo>
                    <a:lnTo>
                      <a:pt x="38" y="50"/>
                    </a:lnTo>
                    <a:lnTo>
                      <a:pt x="7" y="59"/>
                    </a:lnTo>
                    <a:lnTo>
                      <a:pt x="7" y="79"/>
                    </a:lnTo>
                    <a:lnTo>
                      <a:pt x="0" y="79"/>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277" name="Freeform 231"/>
              <p:cNvSpPr>
                <a:spLocks/>
              </p:cNvSpPr>
              <p:nvPr/>
            </p:nvSpPr>
            <p:spPr bwMode="auto">
              <a:xfrm>
                <a:off x="3569" y="2515"/>
                <a:ext cx="25" cy="51"/>
              </a:xfrm>
              <a:custGeom>
                <a:avLst/>
                <a:gdLst>
                  <a:gd name="T0" fmla="*/ 0 w 25"/>
                  <a:gd name="T1" fmla="*/ 50 h 51"/>
                  <a:gd name="T2" fmla="*/ 24 w 25"/>
                  <a:gd name="T3" fmla="*/ 40 h 51"/>
                  <a:gd name="T4" fmla="*/ 12 w 25"/>
                  <a:gd name="T5" fmla="*/ 20 h 51"/>
                  <a:gd name="T6" fmla="*/ 12 w 25"/>
                  <a:gd name="T7" fmla="*/ 10 h 51"/>
                  <a:gd name="T8" fmla="*/ 0 w 25"/>
                  <a:gd name="T9" fmla="*/ 0 h 51"/>
                  <a:gd name="T10" fmla="*/ 0 w 25"/>
                  <a:gd name="T11" fmla="*/ 20 h 51"/>
                  <a:gd name="T12" fmla="*/ 0 w 25"/>
                  <a:gd name="T13" fmla="*/ 50 h 51"/>
                  <a:gd name="T14" fmla="*/ 0 60000 65536"/>
                  <a:gd name="T15" fmla="*/ 0 60000 65536"/>
                  <a:gd name="T16" fmla="*/ 0 60000 65536"/>
                  <a:gd name="T17" fmla="*/ 0 60000 65536"/>
                  <a:gd name="T18" fmla="*/ 0 60000 65536"/>
                  <a:gd name="T19" fmla="*/ 0 60000 65536"/>
                  <a:gd name="T20" fmla="*/ 0 60000 65536"/>
                  <a:gd name="T21" fmla="*/ 0 w 25"/>
                  <a:gd name="T22" fmla="*/ 0 h 51"/>
                  <a:gd name="T23" fmla="*/ 25 w 25"/>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51">
                    <a:moveTo>
                      <a:pt x="0" y="50"/>
                    </a:moveTo>
                    <a:lnTo>
                      <a:pt x="24" y="40"/>
                    </a:lnTo>
                    <a:lnTo>
                      <a:pt x="12" y="20"/>
                    </a:lnTo>
                    <a:lnTo>
                      <a:pt x="12" y="10"/>
                    </a:lnTo>
                    <a:lnTo>
                      <a:pt x="0" y="0"/>
                    </a:lnTo>
                    <a:lnTo>
                      <a:pt x="0" y="20"/>
                    </a:lnTo>
                    <a:lnTo>
                      <a:pt x="0" y="50"/>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278" name="Freeform 232"/>
              <p:cNvSpPr>
                <a:spLocks/>
              </p:cNvSpPr>
              <p:nvPr/>
            </p:nvSpPr>
            <p:spPr bwMode="auto">
              <a:xfrm>
                <a:off x="3569" y="2663"/>
                <a:ext cx="55" cy="80"/>
              </a:xfrm>
              <a:custGeom>
                <a:avLst/>
                <a:gdLst>
                  <a:gd name="T0" fmla="*/ 0 w 55"/>
                  <a:gd name="T1" fmla="*/ 59 h 80"/>
                  <a:gd name="T2" fmla="*/ 7 w 55"/>
                  <a:gd name="T3" fmla="*/ 59 h 80"/>
                  <a:gd name="T4" fmla="*/ 14 w 55"/>
                  <a:gd name="T5" fmla="*/ 69 h 80"/>
                  <a:gd name="T6" fmla="*/ 30 w 55"/>
                  <a:gd name="T7" fmla="*/ 69 h 80"/>
                  <a:gd name="T8" fmla="*/ 46 w 55"/>
                  <a:gd name="T9" fmla="*/ 69 h 80"/>
                  <a:gd name="T10" fmla="*/ 46 w 55"/>
                  <a:gd name="T11" fmla="*/ 59 h 80"/>
                  <a:gd name="T12" fmla="*/ 46 w 55"/>
                  <a:gd name="T13" fmla="*/ 49 h 80"/>
                  <a:gd name="T14" fmla="*/ 39 w 55"/>
                  <a:gd name="T15" fmla="*/ 49 h 80"/>
                  <a:gd name="T16" fmla="*/ 30 w 55"/>
                  <a:gd name="T17" fmla="*/ 49 h 80"/>
                  <a:gd name="T18" fmla="*/ 23 w 55"/>
                  <a:gd name="T19" fmla="*/ 39 h 80"/>
                  <a:gd name="T20" fmla="*/ 14 w 55"/>
                  <a:gd name="T21" fmla="*/ 39 h 80"/>
                  <a:gd name="T22" fmla="*/ 7 w 55"/>
                  <a:gd name="T23" fmla="*/ 39 h 80"/>
                  <a:gd name="T24" fmla="*/ 0 w 55"/>
                  <a:gd name="T25" fmla="*/ 29 h 80"/>
                  <a:gd name="T26" fmla="*/ 0 w 55"/>
                  <a:gd name="T27" fmla="*/ 10 h 80"/>
                  <a:gd name="T28" fmla="*/ 7 w 55"/>
                  <a:gd name="T29" fmla="*/ 10 h 80"/>
                  <a:gd name="T30" fmla="*/ 7 w 55"/>
                  <a:gd name="T31" fmla="*/ 0 h 80"/>
                  <a:gd name="T32" fmla="*/ 23 w 55"/>
                  <a:gd name="T33" fmla="*/ 0 h 80"/>
                  <a:gd name="T34" fmla="*/ 39 w 55"/>
                  <a:gd name="T35" fmla="*/ 0 h 80"/>
                  <a:gd name="T36" fmla="*/ 39 w 55"/>
                  <a:gd name="T37" fmla="*/ 10 h 80"/>
                  <a:gd name="T38" fmla="*/ 46 w 55"/>
                  <a:gd name="T39" fmla="*/ 10 h 80"/>
                  <a:gd name="T40" fmla="*/ 46 w 55"/>
                  <a:gd name="T41" fmla="*/ 20 h 80"/>
                  <a:gd name="T42" fmla="*/ 39 w 55"/>
                  <a:gd name="T43" fmla="*/ 20 h 80"/>
                  <a:gd name="T44" fmla="*/ 39 w 55"/>
                  <a:gd name="T45" fmla="*/ 20 h 80"/>
                  <a:gd name="T46" fmla="*/ 30 w 55"/>
                  <a:gd name="T47" fmla="*/ 10 h 80"/>
                  <a:gd name="T48" fmla="*/ 23 w 55"/>
                  <a:gd name="T49" fmla="*/ 10 h 80"/>
                  <a:gd name="T50" fmla="*/ 7 w 55"/>
                  <a:gd name="T51" fmla="*/ 10 h 80"/>
                  <a:gd name="T52" fmla="*/ 7 w 55"/>
                  <a:gd name="T53" fmla="*/ 20 h 80"/>
                  <a:gd name="T54" fmla="*/ 7 w 55"/>
                  <a:gd name="T55" fmla="*/ 29 h 80"/>
                  <a:gd name="T56" fmla="*/ 14 w 55"/>
                  <a:gd name="T57" fmla="*/ 29 h 80"/>
                  <a:gd name="T58" fmla="*/ 14 w 55"/>
                  <a:gd name="T59" fmla="*/ 29 h 80"/>
                  <a:gd name="T60" fmla="*/ 30 w 55"/>
                  <a:gd name="T61" fmla="*/ 29 h 80"/>
                  <a:gd name="T62" fmla="*/ 39 w 55"/>
                  <a:gd name="T63" fmla="*/ 39 h 80"/>
                  <a:gd name="T64" fmla="*/ 46 w 55"/>
                  <a:gd name="T65" fmla="*/ 39 h 80"/>
                  <a:gd name="T66" fmla="*/ 54 w 55"/>
                  <a:gd name="T67" fmla="*/ 49 h 80"/>
                  <a:gd name="T68" fmla="*/ 54 w 55"/>
                  <a:gd name="T69" fmla="*/ 69 h 80"/>
                  <a:gd name="T70" fmla="*/ 46 w 55"/>
                  <a:gd name="T71" fmla="*/ 79 h 80"/>
                  <a:gd name="T72" fmla="*/ 30 w 55"/>
                  <a:gd name="T73" fmla="*/ 79 h 80"/>
                  <a:gd name="T74" fmla="*/ 7 w 55"/>
                  <a:gd name="T75" fmla="*/ 79 h 80"/>
                  <a:gd name="T76" fmla="*/ 7 w 55"/>
                  <a:gd name="T77" fmla="*/ 69 h 80"/>
                  <a:gd name="T78" fmla="*/ 0 w 55"/>
                  <a:gd name="T79" fmla="*/ 59 h 80"/>
                  <a:gd name="T80" fmla="*/ 0 w 55"/>
                  <a:gd name="T81" fmla="*/ 59 h 80"/>
                  <a:gd name="T82" fmla="*/ 0 w 55"/>
                  <a:gd name="T83" fmla="*/ 59 h 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5"/>
                  <a:gd name="T127" fmla="*/ 0 h 80"/>
                  <a:gd name="T128" fmla="*/ 55 w 55"/>
                  <a:gd name="T129" fmla="*/ 80 h 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5" h="80">
                    <a:moveTo>
                      <a:pt x="0" y="59"/>
                    </a:moveTo>
                    <a:lnTo>
                      <a:pt x="7" y="59"/>
                    </a:lnTo>
                    <a:lnTo>
                      <a:pt x="14" y="69"/>
                    </a:lnTo>
                    <a:lnTo>
                      <a:pt x="30" y="69"/>
                    </a:lnTo>
                    <a:lnTo>
                      <a:pt x="46" y="69"/>
                    </a:lnTo>
                    <a:lnTo>
                      <a:pt x="46" y="59"/>
                    </a:lnTo>
                    <a:lnTo>
                      <a:pt x="46" y="49"/>
                    </a:lnTo>
                    <a:lnTo>
                      <a:pt x="39" y="49"/>
                    </a:lnTo>
                    <a:lnTo>
                      <a:pt x="30" y="49"/>
                    </a:lnTo>
                    <a:lnTo>
                      <a:pt x="23" y="39"/>
                    </a:lnTo>
                    <a:lnTo>
                      <a:pt x="14" y="39"/>
                    </a:lnTo>
                    <a:lnTo>
                      <a:pt x="7" y="39"/>
                    </a:lnTo>
                    <a:lnTo>
                      <a:pt x="0" y="29"/>
                    </a:lnTo>
                    <a:lnTo>
                      <a:pt x="0" y="10"/>
                    </a:lnTo>
                    <a:lnTo>
                      <a:pt x="7" y="10"/>
                    </a:lnTo>
                    <a:lnTo>
                      <a:pt x="7" y="0"/>
                    </a:lnTo>
                    <a:lnTo>
                      <a:pt x="23" y="0"/>
                    </a:lnTo>
                    <a:lnTo>
                      <a:pt x="39" y="0"/>
                    </a:lnTo>
                    <a:lnTo>
                      <a:pt x="39" y="10"/>
                    </a:lnTo>
                    <a:lnTo>
                      <a:pt x="46" y="10"/>
                    </a:lnTo>
                    <a:lnTo>
                      <a:pt x="46" y="20"/>
                    </a:lnTo>
                    <a:lnTo>
                      <a:pt x="39" y="20"/>
                    </a:lnTo>
                    <a:lnTo>
                      <a:pt x="30" y="10"/>
                    </a:lnTo>
                    <a:lnTo>
                      <a:pt x="23" y="10"/>
                    </a:lnTo>
                    <a:lnTo>
                      <a:pt x="7" y="10"/>
                    </a:lnTo>
                    <a:lnTo>
                      <a:pt x="7" y="20"/>
                    </a:lnTo>
                    <a:lnTo>
                      <a:pt x="7" y="29"/>
                    </a:lnTo>
                    <a:lnTo>
                      <a:pt x="14" y="29"/>
                    </a:lnTo>
                    <a:lnTo>
                      <a:pt x="30" y="29"/>
                    </a:lnTo>
                    <a:lnTo>
                      <a:pt x="39" y="39"/>
                    </a:lnTo>
                    <a:lnTo>
                      <a:pt x="46" y="39"/>
                    </a:lnTo>
                    <a:lnTo>
                      <a:pt x="54" y="49"/>
                    </a:lnTo>
                    <a:lnTo>
                      <a:pt x="54" y="69"/>
                    </a:lnTo>
                    <a:lnTo>
                      <a:pt x="46" y="79"/>
                    </a:lnTo>
                    <a:lnTo>
                      <a:pt x="30" y="79"/>
                    </a:lnTo>
                    <a:lnTo>
                      <a:pt x="7" y="79"/>
                    </a:lnTo>
                    <a:lnTo>
                      <a:pt x="7" y="69"/>
                    </a:lnTo>
                    <a:lnTo>
                      <a:pt x="0" y="59"/>
                    </a:lnTo>
                  </a:path>
                </a:pathLst>
              </a:custGeom>
              <a:solidFill>
                <a:srgbClr val="FFFFFF"/>
              </a:solidFill>
              <a:ln w="9525" cap="rnd">
                <a:noFill/>
                <a:round/>
                <a:headEnd/>
                <a:tailEnd/>
              </a:ln>
            </p:spPr>
            <p:txBody>
              <a:bodyPr/>
              <a:lstStyle/>
              <a:p>
                <a:endParaRPr lang="en-US" dirty="0"/>
              </a:p>
            </p:txBody>
          </p:sp>
          <p:sp>
            <p:nvSpPr>
              <p:cNvPr id="93279" name="Freeform 233"/>
              <p:cNvSpPr>
                <a:spLocks/>
              </p:cNvSpPr>
              <p:nvPr/>
            </p:nvSpPr>
            <p:spPr bwMode="auto">
              <a:xfrm>
                <a:off x="3569" y="2663"/>
                <a:ext cx="55" cy="80"/>
              </a:xfrm>
              <a:custGeom>
                <a:avLst/>
                <a:gdLst>
                  <a:gd name="T0" fmla="*/ 0 w 55"/>
                  <a:gd name="T1" fmla="*/ 59 h 80"/>
                  <a:gd name="T2" fmla="*/ 7 w 55"/>
                  <a:gd name="T3" fmla="*/ 59 h 80"/>
                  <a:gd name="T4" fmla="*/ 14 w 55"/>
                  <a:gd name="T5" fmla="*/ 69 h 80"/>
                  <a:gd name="T6" fmla="*/ 30 w 55"/>
                  <a:gd name="T7" fmla="*/ 69 h 80"/>
                  <a:gd name="T8" fmla="*/ 46 w 55"/>
                  <a:gd name="T9" fmla="*/ 69 h 80"/>
                  <a:gd name="T10" fmla="*/ 46 w 55"/>
                  <a:gd name="T11" fmla="*/ 59 h 80"/>
                  <a:gd name="T12" fmla="*/ 46 w 55"/>
                  <a:gd name="T13" fmla="*/ 49 h 80"/>
                  <a:gd name="T14" fmla="*/ 39 w 55"/>
                  <a:gd name="T15" fmla="*/ 49 h 80"/>
                  <a:gd name="T16" fmla="*/ 30 w 55"/>
                  <a:gd name="T17" fmla="*/ 49 h 80"/>
                  <a:gd name="T18" fmla="*/ 23 w 55"/>
                  <a:gd name="T19" fmla="*/ 39 h 80"/>
                  <a:gd name="T20" fmla="*/ 14 w 55"/>
                  <a:gd name="T21" fmla="*/ 39 h 80"/>
                  <a:gd name="T22" fmla="*/ 7 w 55"/>
                  <a:gd name="T23" fmla="*/ 39 h 80"/>
                  <a:gd name="T24" fmla="*/ 0 w 55"/>
                  <a:gd name="T25" fmla="*/ 29 h 80"/>
                  <a:gd name="T26" fmla="*/ 0 w 55"/>
                  <a:gd name="T27" fmla="*/ 10 h 80"/>
                  <a:gd name="T28" fmla="*/ 7 w 55"/>
                  <a:gd name="T29" fmla="*/ 10 h 80"/>
                  <a:gd name="T30" fmla="*/ 7 w 55"/>
                  <a:gd name="T31" fmla="*/ 0 h 80"/>
                  <a:gd name="T32" fmla="*/ 23 w 55"/>
                  <a:gd name="T33" fmla="*/ 0 h 80"/>
                  <a:gd name="T34" fmla="*/ 39 w 55"/>
                  <a:gd name="T35" fmla="*/ 0 h 80"/>
                  <a:gd name="T36" fmla="*/ 39 w 55"/>
                  <a:gd name="T37" fmla="*/ 10 h 80"/>
                  <a:gd name="T38" fmla="*/ 46 w 55"/>
                  <a:gd name="T39" fmla="*/ 10 h 80"/>
                  <a:gd name="T40" fmla="*/ 46 w 55"/>
                  <a:gd name="T41" fmla="*/ 20 h 80"/>
                  <a:gd name="T42" fmla="*/ 39 w 55"/>
                  <a:gd name="T43" fmla="*/ 20 h 80"/>
                  <a:gd name="T44" fmla="*/ 39 w 55"/>
                  <a:gd name="T45" fmla="*/ 20 h 80"/>
                  <a:gd name="T46" fmla="*/ 30 w 55"/>
                  <a:gd name="T47" fmla="*/ 10 h 80"/>
                  <a:gd name="T48" fmla="*/ 23 w 55"/>
                  <a:gd name="T49" fmla="*/ 10 h 80"/>
                  <a:gd name="T50" fmla="*/ 7 w 55"/>
                  <a:gd name="T51" fmla="*/ 10 h 80"/>
                  <a:gd name="T52" fmla="*/ 7 w 55"/>
                  <a:gd name="T53" fmla="*/ 20 h 80"/>
                  <a:gd name="T54" fmla="*/ 7 w 55"/>
                  <a:gd name="T55" fmla="*/ 29 h 80"/>
                  <a:gd name="T56" fmla="*/ 14 w 55"/>
                  <a:gd name="T57" fmla="*/ 29 h 80"/>
                  <a:gd name="T58" fmla="*/ 14 w 55"/>
                  <a:gd name="T59" fmla="*/ 29 h 80"/>
                  <a:gd name="T60" fmla="*/ 30 w 55"/>
                  <a:gd name="T61" fmla="*/ 29 h 80"/>
                  <a:gd name="T62" fmla="*/ 39 w 55"/>
                  <a:gd name="T63" fmla="*/ 39 h 80"/>
                  <a:gd name="T64" fmla="*/ 46 w 55"/>
                  <a:gd name="T65" fmla="*/ 39 h 80"/>
                  <a:gd name="T66" fmla="*/ 54 w 55"/>
                  <a:gd name="T67" fmla="*/ 49 h 80"/>
                  <a:gd name="T68" fmla="*/ 54 w 55"/>
                  <a:gd name="T69" fmla="*/ 69 h 80"/>
                  <a:gd name="T70" fmla="*/ 46 w 55"/>
                  <a:gd name="T71" fmla="*/ 79 h 80"/>
                  <a:gd name="T72" fmla="*/ 30 w 55"/>
                  <a:gd name="T73" fmla="*/ 79 h 80"/>
                  <a:gd name="T74" fmla="*/ 7 w 55"/>
                  <a:gd name="T75" fmla="*/ 79 h 80"/>
                  <a:gd name="T76" fmla="*/ 7 w 55"/>
                  <a:gd name="T77" fmla="*/ 69 h 80"/>
                  <a:gd name="T78" fmla="*/ 0 w 55"/>
                  <a:gd name="T79" fmla="*/ 59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5"/>
                  <a:gd name="T121" fmla="*/ 0 h 80"/>
                  <a:gd name="T122" fmla="*/ 55 w 55"/>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5" h="80">
                    <a:moveTo>
                      <a:pt x="0" y="59"/>
                    </a:moveTo>
                    <a:lnTo>
                      <a:pt x="7" y="59"/>
                    </a:lnTo>
                    <a:lnTo>
                      <a:pt x="14" y="69"/>
                    </a:lnTo>
                    <a:lnTo>
                      <a:pt x="30" y="69"/>
                    </a:lnTo>
                    <a:lnTo>
                      <a:pt x="46" y="69"/>
                    </a:lnTo>
                    <a:lnTo>
                      <a:pt x="46" y="59"/>
                    </a:lnTo>
                    <a:lnTo>
                      <a:pt x="46" y="49"/>
                    </a:lnTo>
                    <a:lnTo>
                      <a:pt x="39" y="49"/>
                    </a:lnTo>
                    <a:lnTo>
                      <a:pt x="30" y="49"/>
                    </a:lnTo>
                    <a:lnTo>
                      <a:pt x="23" y="39"/>
                    </a:lnTo>
                    <a:lnTo>
                      <a:pt x="14" y="39"/>
                    </a:lnTo>
                    <a:lnTo>
                      <a:pt x="7" y="39"/>
                    </a:lnTo>
                    <a:lnTo>
                      <a:pt x="0" y="29"/>
                    </a:lnTo>
                    <a:lnTo>
                      <a:pt x="0" y="10"/>
                    </a:lnTo>
                    <a:lnTo>
                      <a:pt x="7" y="10"/>
                    </a:lnTo>
                    <a:lnTo>
                      <a:pt x="7" y="0"/>
                    </a:lnTo>
                    <a:lnTo>
                      <a:pt x="23" y="0"/>
                    </a:lnTo>
                    <a:lnTo>
                      <a:pt x="39" y="0"/>
                    </a:lnTo>
                    <a:lnTo>
                      <a:pt x="39" y="10"/>
                    </a:lnTo>
                    <a:lnTo>
                      <a:pt x="46" y="10"/>
                    </a:lnTo>
                    <a:lnTo>
                      <a:pt x="46" y="20"/>
                    </a:lnTo>
                    <a:lnTo>
                      <a:pt x="39" y="20"/>
                    </a:lnTo>
                    <a:lnTo>
                      <a:pt x="30" y="10"/>
                    </a:lnTo>
                    <a:lnTo>
                      <a:pt x="23" y="10"/>
                    </a:lnTo>
                    <a:lnTo>
                      <a:pt x="7" y="10"/>
                    </a:lnTo>
                    <a:lnTo>
                      <a:pt x="7" y="20"/>
                    </a:lnTo>
                    <a:lnTo>
                      <a:pt x="7" y="29"/>
                    </a:lnTo>
                    <a:lnTo>
                      <a:pt x="14" y="29"/>
                    </a:lnTo>
                    <a:lnTo>
                      <a:pt x="30" y="29"/>
                    </a:lnTo>
                    <a:lnTo>
                      <a:pt x="39" y="39"/>
                    </a:lnTo>
                    <a:lnTo>
                      <a:pt x="46" y="39"/>
                    </a:lnTo>
                    <a:lnTo>
                      <a:pt x="54" y="49"/>
                    </a:lnTo>
                    <a:lnTo>
                      <a:pt x="54" y="69"/>
                    </a:lnTo>
                    <a:lnTo>
                      <a:pt x="46" y="79"/>
                    </a:lnTo>
                    <a:lnTo>
                      <a:pt x="30" y="79"/>
                    </a:lnTo>
                    <a:lnTo>
                      <a:pt x="7" y="79"/>
                    </a:lnTo>
                    <a:lnTo>
                      <a:pt x="7" y="69"/>
                    </a:lnTo>
                    <a:lnTo>
                      <a:pt x="0" y="59"/>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280" name="Line 234"/>
              <p:cNvSpPr>
                <a:spLocks noChangeShapeType="1"/>
              </p:cNvSpPr>
              <p:nvPr/>
            </p:nvSpPr>
            <p:spPr bwMode="auto">
              <a:xfrm>
                <a:off x="3569" y="2722"/>
                <a:ext cx="13" cy="0"/>
              </a:xfrm>
              <a:prstGeom prst="line">
                <a:avLst/>
              </a:prstGeom>
              <a:noFill/>
              <a:ln w="12700">
                <a:solidFill>
                  <a:srgbClr val="000000"/>
                </a:solidFill>
                <a:round/>
                <a:headEnd type="none" w="sm" len="sm"/>
                <a:tailEnd type="none" w="sm" len="sm"/>
              </a:ln>
            </p:spPr>
            <p:txBody>
              <a:bodyPr wrap="none" anchor="ctr"/>
              <a:lstStyle/>
              <a:p>
                <a:endParaRPr lang="en-US" dirty="0"/>
              </a:p>
            </p:txBody>
          </p:sp>
        </p:grpSp>
        <p:grpSp>
          <p:nvGrpSpPr>
            <p:cNvPr id="19" name="Group 235"/>
            <p:cNvGrpSpPr>
              <a:grpSpLocks/>
            </p:cNvGrpSpPr>
            <p:nvPr/>
          </p:nvGrpSpPr>
          <p:grpSpPr bwMode="auto">
            <a:xfrm>
              <a:off x="6457950" y="2378075"/>
              <a:ext cx="528638" cy="469900"/>
              <a:chOff x="4035" y="1008"/>
              <a:chExt cx="333" cy="296"/>
            </a:xfrm>
          </p:grpSpPr>
          <p:sp>
            <p:nvSpPr>
              <p:cNvPr id="93251" name="Freeform 236"/>
              <p:cNvSpPr>
                <a:spLocks/>
              </p:cNvSpPr>
              <p:nvPr/>
            </p:nvSpPr>
            <p:spPr bwMode="auto">
              <a:xfrm>
                <a:off x="4035" y="1008"/>
                <a:ext cx="326" cy="296"/>
              </a:xfrm>
              <a:custGeom>
                <a:avLst/>
                <a:gdLst>
                  <a:gd name="T0" fmla="*/ 0 w 326"/>
                  <a:gd name="T1" fmla="*/ 171 h 296"/>
                  <a:gd name="T2" fmla="*/ 0 w 326"/>
                  <a:gd name="T3" fmla="*/ 114 h 296"/>
                  <a:gd name="T4" fmla="*/ 27 w 326"/>
                  <a:gd name="T5" fmla="*/ 57 h 296"/>
                  <a:gd name="T6" fmla="*/ 45 w 326"/>
                  <a:gd name="T7" fmla="*/ 32 h 296"/>
                  <a:gd name="T8" fmla="*/ 72 w 326"/>
                  <a:gd name="T9" fmla="*/ 15 h 296"/>
                  <a:gd name="T10" fmla="*/ 99 w 326"/>
                  <a:gd name="T11" fmla="*/ 8 h 296"/>
                  <a:gd name="T12" fmla="*/ 135 w 326"/>
                  <a:gd name="T13" fmla="*/ 0 h 296"/>
                  <a:gd name="T14" fmla="*/ 198 w 326"/>
                  <a:gd name="T15" fmla="*/ 0 h 296"/>
                  <a:gd name="T16" fmla="*/ 261 w 326"/>
                  <a:gd name="T17" fmla="*/ 24 h 296"/>
                  <a:gd name="T18" fmla="*/ 288 w 326"/>
                  <a:gd name="T19" fmla="*/ 40 h 296"/>
                  <a:gd name="T20" fmla="*/ 306 w 326"/>
                  <a:gd name="T21" fmla="*/ 65 h 296"/>
                  <a:gd name="T22" fmla="*/ 315 w 326"/>
                  <a:gd name="T23" fmla="*/ 90 h 296"/>
                  <a:gd name="T24" fmla="*/ 325 w 326"/>
                  <a:gd name="T25" fmla="*/ 122 h 296"/>
                  <a:gd name="T26" fmla="*/ 325 w 326"/>
                  <a:gd name="T27" fmla="*/ 180 h 296"/>
                  <a:gd name="T28" fmla="*/ 298 w 326"/>
                  <a:gd name="T29" fmla="*/ 237 h 296"/>
                  <a:gd name="T30" fmla="*/ 253 w 326"/>
                  <a:gd name="T31" fmla="*/ 270 h 296"/>
                  <a:gd name="T32" fmla="*/ 189 w 326"/>
                  <a:gd name="T33" fmla="*/ 295 h 296"/>
                  <a:gd name="T34" fmla="*/ 126 w 326"/>
                  <a:gd name="T35" fmla="*/ 295 h 296"/>
                  <a:gd name="T36" fmla="*/ 72 w 326"/>
                  <a:gd name="T37" fmla="*/ 270 h 296"/>
                  <a:gd name="T38" fmla="*/ 27 w 326"/>
                  <a:gd name="T39" fmla="*/ 229 h 296"/>
                  <a:gd name="T40" fmla="*/ 0 w 326"/>
                  <a:gd name="T41" fmla="*/ 171 h 2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6"/>
                  <a:gd name="T64" fmla="*/ 0 h 296"/>
                  <a:gd name="T65" fmla="*/ 326 w 326"/>
                  <a:gd name="T66" fmla="*/ 296 h 2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6" h="296">
                    <a:moveTo>
                      <a:pt x="0" y="171"/>
                    </a:moveTo>
                    <a:lnTo>
                      <a:pt x="0" y="114"/>
                    </a:lnTo>
                    <a:lnTo>
                      <a:pt x="27" y="57"/>
                    </a:lnTo>
                    <a:lnTo>
                      <a:pt x="45" y="32"/>
                    </a:lnTo>
                    <a:lnTo>
                      <a:pt x="72" y="15"/>
                    </a:lnTo>
                    <a:lnTo>
                      <a:pt x="99" y="8"/>
                    </a:lnTo>
                    <a:lnTo>
                      <a:pt x="135" y="0"/>
                    </a:lnTo>
                    <a:lnTo>
                      <a:pt x="198" y="0"/>
                    </a:lnTo>
                    <a:lnTo>
                      <a:pt x="261" y="24"/>
                    </a:lnTo>
                    <a:lnTo>
                      <a:pt x="288" y="40"/>
                    </a:lnTo>
                    <a:lnTo>
                      <a:pt x="306" y="65"/>
                    </a:lnTo>
                    <a:lnTo>
                      <a:pt x="315" y="90"/>
                    </a:lnTo>
                    <a:lnTo>
                      <a:pt x="325" y="122"/>
                    </a:lnTo>
                    <a:lnTo>
                      <a:pt x="325" y="180"/>
                    </a:lnTo>
                    <a:lnTo>
                      <a:pt x="298" y="237"/>
                    </a:lnTo>
                    <a:lnTo>
                      <a:pt x="253" y="270"/>
                    </a:lnTo>
                    <a:lnTo>
                      <a:pt x="189" y="295"/>
                    </a:lnTo>
                    <a:lnTo>
                      <a:pt x="126" y="295"/>
                    </a:lnTo>
                    <a:lnTo>
                      <a:pt x="72" y="270"/>
                    </a:lnTo>
                    <a:lnTo>
                      <a:pt x="27" y="229"/>
                    </a:lnTo>
                    <a:lnTo>
                      <a:pt x="0" y="171"/>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252" name="Line 237"/>
              <p:cNvSpPr>
                <a:spLocks noChangeShapeType="1"/>
              </p:cNvSpPr>
              <p:nvPr/>
            </p:nvSpPr>
            <p:spPr bwMode="auto">
              <a:xfrm>
                <a:off x="4170" y="1008"/>
                <a:ext cx="55" cy="295"/>
              </a:xfrm>
              <a:prstGeom prst="line">
                <a:avLst/>
              </a:prstGeom>
              <a:noFill/>
              <a:ln w="12700">
                <a:solidFill>
                  <a:srgbClr val="000000"/>
                </a:solidFill>
                <a:round/>
                <a:headEnd type="none" w="sm" len="sm"/>
                <a:tailEnd type="none" w="sm" len="sm"/>
              </a:ln>
            </p:spPr>
            <p:txBody>
              <a:bodyPr wrap="none" anchor="ctr"/>
              <a:lstStyle/>
              <a:p>
                <a:endParaRPr lang="en-US" dirty="0"/>
              </a:p>
            </p:txBody>
          </p:sp>
          <p:sp>
            <p:nvSpPr>
              <p:cNvPr id="93253" name="Line 238"/>
              <p:cNvSpPr>
                <a:spLocks noChangeShapeType="1"/>
              </p:cNvSpPr>
              <p:nvPr/>
            </p:nvSpPr>
            <p:spPr bwMode="auto">
              <a:xfrm flipV="1">
                <a:off x="4035" y="1130"/>
                <a:ext cx="333" cy="58"/>
              </a:xfrm>
              <a:prstGeom prst="line">
                <a:avLst/>
              </a:prstGeom>
              <a:noFill/>
              <a:ln w="12700">
                <a:solidFill>
                  <a:srgbClr val="000000"/>
                </a:solidFill>
                <a:round/>
                <a:headEnd type="none" w="sm" len="sm"/>
                <a:tailEnd type="none" w="sm" len="sm"/>
              </a:ln>
            </p:spPr>
            <p:txBody>
              <a:bodyPr wrap="none" anchor="ctr"/>
              <a:lstStyle/>
              <a:p>
                <a:endParaRPr lang="en-US" dirty="0"/>
              </a:p>
            </p:txBody>
          </p:sp>
          <p:sp>
            <p:nvSpPr>
              <p:cNvPr id="93254" name="Freeform 239"/>
              <p:cNvSpPr>
                <a:spLocks/>
              </p:cNvSpPr>
              <p:nvPr/>
            </p:nvSpPr>
            <p:spPr bwMode="auto">
              <a:xfrm>
                <a:off x="4215" y="1049"/>
                <a:ext cx="56" cy="74"/>
              </a:xfrm>
              <a:custGeom>
                <a:avLst/>
                <a:gdLst>
                  <a:gd name="T0" fmla="*/ 9 w 56"/>
                  <a:gd name="T1" fmla="*/ 73 h 74"/>
                  <a:gd name="T2" fmla="*/ 0 w 56"/>
                  <a:gd name="T3" fmla="*/ 8 h 74"/>
                  <a:gd name="T4" fmla="*/ 27 w 56"/>
                  <a:gd name="T5" fmla="*/ 0 h 74"/>
                  <a:gd name="T6" fmla="*/ 36 w 56"/>
                  <a:gd name="T7" fmla="*/ 0 h 74"/>
                  <a:gd name="T8" fmla="*/ 55 w 56"/>
                  <a:gd name="T9" fmla="*/ 0 h 74"/>
                  <a:gd name="T10" fmla="*/ 55 w 56"/>
                  <a:gd name="T11" fmla="*/ 16 h 74"/>
                  <a:gd name="T12" fmla="*/ 55 w 56"/>
                  <a:gd name="T13" fmla="*/ 32 h 74"/>
                  <a:gd name="T14" fmla="*/ 45 w 56"/>
                  <a:gd name="T15" fmla="*/ 40 h 74"/>
                  <a:gd name="T16" fmla="*/ 36 w 56"/>
                  <a:gd name="T17" fmla="*/ 40 h 74"/>
                  <a:gd name="T18" fmla="*/ 18 w 56"/>
                  <a:gd name="T19" fmla="*/ 40 h 74"/>
                  <a:gd name="T20" fmla="*/ 18 w 56"/>
                  <a:gd name="T21" fmla="*/ 65 h 74"/>
                  <a:gd name="T22" fmla="*/ 9 w 56"/>
                  <a:gd name="T23" fmla="*/ 73 h 74"/>
                  <a:gd name="T24" fmla="*/ 9 w 56"/>
                  <a:gd name="T25" fmla="*/ 32 h 74"/>
                  <a:gd name="T26" fmla="*/ 36 w 56"/>
                  <a:gd name="T27" fmla="*/ 32 h 74"/>
                  <a:gd name="T28" fmla="*/ 45 w 56"/>
                  <a:gd name="T29" fmla="*/ 32 h 74"/>
                  <a:gd name="T30" fmla="*/ 45 w 56"/>
                  <a:gd name="T31" fmla="*/ 16 h 74"/>
                  <a:gd name="T32" fmla="*/ 45 w 56"/>
                  <a:gd name="T33" fmla="*/ 8 h 74"/>
                  <a:gd name="T34" fmla="*/ 36 w 56"/>
                  <a:gd name="T35" fmla="*/ 8 h 74"/>
                  <a:gd name="T36" fmla="*/ 27 w 56"/>
                  <a:gd name="T37" fmla="*/ 8 h 74"/>
                  <a:gd name="T38" fmla="*/ 9 w 56"/>
                  <a:gd name="T39" fmla="*/ 8 h 74"/>
                  <a:gd name="T40" fmla="*/ 9 w 56"/>
                  <a:gd name="T41" fmla="*/ 32 h 74"/>
                  <a:gd name="T42" fmla="*/ 9 w 56"/>
                  <a:gd name="T43" fmla="*/ 73 h 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6"/>
                  <a:gd name="T67" fmla="*/ 0 h 74"/>
                  <a:gd name="T68" fmla="*/ 56 w 56"/>
                  <a:gd name="T69" fmla="*/ 74 h 7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6" h="74">
                    <a:moveTo>
                      <a:pt x="9" y="73"/>
                    </a:moveTo>
                    <a:lnTo>
                      <a:pt x="0" y="8"/>
                    </a:lnTo>
                    <a:lnTo>
                      <a:pt x="27" y="0"/>
                    </a:lnTo>
                    <a:lnTo>
                      <a:pt x="36" y="0"/>
                    </a:lnTo>
                    <a:lnTo>
                      <a:pt x="55" y="0"/>
                    </a:lnTo>
                    <a:lnTo>
                      <a:pt x="55" y="16"/>
                    </a:lnTo>
                    <a:lnTo>
                      <a:pt x="55" y="32"/>
                    </a:lnTo>
                    <a:lnTo>
                      <a:pt x="45" y="40"/>
                    </a:lnTo>
                    <a:lnTo>
                      <a:pt x="36" y="40"/>
                    </a:lnTo>
                    <a:lnTo>
                      <a:pt x="18" y="40"/>
                    </a:lnTo>
                    <a:lnTo>
                      <a:pt x="18" y="65"/>
                    </a:lnTo>
                    <a:lnTo>
                      <a:pt x="9" y="73"/>
                    </a:lnTo>
                    <a:lnTo>
                      <a:pt x="9" y="32"/>
                    </a:lnTo>
                    <a:lnTo>
                      <a:pt x="36" y="32"/>
                    </a:lnTo>
                    <a:lnTo>
                      <a:pt x="45" y="32"/>
                    </a:lnTo>
                    <a:lnTo>
                      <a:pt x="45" y="16"/>
                    </a:lnTo>
                    <a:lnTo>
                      <a:pt x="45" y="8"/>
                    </a:lnTo>
                    <a:lnTo>
                      <a:pt x="36" y="8"/>
                    </a:lnTo>
                    <a:lnTo>
                      <a:pt x="27" y="8"/>
                    </a:lnTo>
                    <a:lnTo>
                      <a:pt x="9" y="8"/>
                    </a:lnTo>
                    <a:lnTo>
                      <a:pt x="9" y="32"/>
                    </a:lnTo>
                    <a:lnTo>
                      <a:pt x="9" y="73"/>
                    </a:lnTo>
                  </a:path>
                </a:pathLst>
              </a:custGeom>
              <a:solidFill>
                <a:srgbClr val="FFFFFF"/>
              </a:solidFill>
              <a:ln w="9525" cap="rnd">
                <a:noFill/>
                <a:round/>
                <a:headEnd/>
                <a:tailEnd/>
              </a:ln>
            </p:spPr>
            <p:txBody>
              <a:bodyPr/>
              <a:lstStyle/>
              <a:p>
                <a:endParaRPr lang="en-US" dirty="0"/>
              </a:p>
            </p:txBody>
          </p:sp>
          <p:sp>
            <p:nvSpPr>
              <p:cNvPr id="93255" name="Freeform 240"/>
              <p:cNvSpPr>
                <a:spLocks/>
              </p:cNvSpPr>
              <p:nvPr/>
            </p:nvSpPr>
            <p:spPr bwMode="auto">
              <a:xfrm>
                <a:off x="4215" y="1049"/>
                <a:ext cx="56" cy="74"/>
              </a:xfrm>
              <a:custGeom>
                <a:avLst/>
                <a:gdLst>
                  <a:gd name="T0" fmla="*/ 9 w 56"/>
                  <a:gd name="T1" fmla="*/ 73 h 74"/>
                  <a:gd name="T2" fmla="*/ 0 w 56"/>
                  <a:gd name="T3" fmla="*/ 8 h 74"/>
                  <a:gd name="T4" fmla="*/ 27 w 56"/>
                  <a:gd name="T5" fmla="*/ 0 h 74"/>
                  <a:gd name="T6" fmla="*/ 36 w 56"/>
                  <a:gd name="T7" fmla="*/ 0 h 74"/>
                  <a:gd name="T8" fmla="*/ 55 w 56"/>
                  <a:gd name="T9" fmla="*/ 0 h 74"/>
                  <a:gd name="T10" fmla="*/ 55 w 56"/>
                  <a:gd name="T11" fmla="*/ 16 h 74"/>
                  <a:gd name="T12" fmla="*/ 55 w 56"/>
                  <a:gd name="T13" fmla="*/ 32 h 74"/>
                  <a:gd name="T14" fmla="*/ 45 w 56"/>
                  <a:gd name="T15" fmla="*/ 40 h 74"/>
                  <a:gd name="T16" fmla="*/ 36 w 56"/>
                  <a:gd name="T17" fmla="*/ 40 h 74"/>
                  <a:gd name="T18" fmla="*/ 18 w 56"/>
                  <a:gd name="T19" fmla="*/ 40 h 74"/>
                  <a:gd name="T20" fmla="*/ 18 w 56"/>
                  <a:gd name="T21" fmla="*/ 65 h 74"/>
                  <a:gd name="T22" fmla="*/ 9 w 56"/>
                  <a:gd name="T23" fmla="*/ 73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6"/>
                  <a:gd name="T37" fmla="*/ 0 h 74"/>
                  <a:gd name="T38" fmla="*/ 56 w 56"/>
                  <a:gd name="T39" fmla="*/ 74 h 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6" h="74">
                    <a:moveTo>
                      <a:pt x="9" y="73"/>
                    </a:moveTo>
                    <a:lnTo>
                      <a:pt x="0" y="8"/>
                    </a:lnTo>
                    <a:lnTo>
                      <a:pt x="27" y="0"/>
                    </a:lnTo>
                    <a:lnTo>
                      <a:pt x="36" y="0"/>
                    </a:lnTo>
                    <a:lnTo>
                      <a:pt x="55" y="0"/>
                    </a:lnTo>
                    <a:lnTo>
                      <a:pt x="55" y="16"/>
                    </a:lnTo>
                    <a:lnTo>
                      <a:pt x="55" y="32"/>
                    </a:lnTo>
                    <a:lnTo>
                      <a:pt x="45" y="40"/>
                    </a:lnTo>
                    <a:lnTo>
                      <a:pt x="36" y="40"/>
                    </a:lnTo>
                    <a:lnTo>
                      <a:pt x="18" y="40"/>
                    </a:lnTo>
                    <a:lnTo>
                      <a:pt x="18" y="65"/>
                    </a:lnTo>
                    <a:lnTo>
                      <a:pt x="9" y="73"/>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256" name="Freeform 241"/>
              <p:cNvSpPr>
                <a:spLocks/>
              </p:cNvSpPr>
              <p:nvPr/>
            </p:nvSpPr>
            <p:spPr bwMode="auto">
              <a:xfrm>
                <a:off x="4225" y="1057"/>
                <a:ext cx="36" cy="25"/>
              </a:xfrm>
              <a:custGeom>
                <a:avLst/>
                <a:gdLst>
                  <a:gd name="T0" fmla="*/ 0 w 36"/>
                  <a:gd name="T1" fmla="*/ 24 h 25"/>
                  <a:gd name="T2" fmla="*/ 26 w 36"/>
                  <a:gd name="T3" fmla="*/ 24 h 25"/>
                  <a:gd name="T4" fmla="*/ 35 w 36"/>
                  <a:gd name="T5" fmla="*/ 24 h 25"/>
                  <a:gd name="T6" fmla="*/ 35 w 36"/>
                  <a:gd name="T7" fmla="*/ 8 h 25"/>
                  <a:gd name="T8" fmla="*/ 35 w 36"/>
                  <a:gd name="T9" fmla="*/ 0 h 25"/>
                  <a:gd name="T10" fmla="*/ 26 w 36"/>
                  <a:gd name="T11" fmla="*/ 0 h 25"/>
                  <a:gd name="T12" fmla="*/ 17 w 36"/>
                  <a:gd name="T13" fmla="*/ 0 h 25"/>
                  <a:gd name="T14" fmla="*/ 0 w 36"/>
                  <a:gd name="T15" fmla="*/ 0 h 25"/>
                  <a:gd name="T16" fmla="*/ 0 w 36"/>
                  <a:gd name="T17" fmla="*/ 2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25"/>
                  <a:gd name="T29" fmla="*/ 36 w 36"/>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25">
                    <a:moveTo>
                      <a:pt x="0" y="24"/>
                    </a:moveTo>
                    <a:lnTo>
                      <a:pt x="26" y="24"/>
                    </a:lnTo>
                    <a:lnTo>
                      <a:pt x="35" y="24"/>
                    </a:lnTo>
                    <a:lnTo>
                      <a:pt x="35" y="8"/>
                    </a:lnTo>
                    <a:lnTo>
                      <a:pt x="35" y="0"/>
                    </a:lnTo>
                    <a:lnTo>
                      <a:pt x="26" y="0"/>
                    </a:lnTo>
                    <a:lnTo>
                      <a:pt x="17" y="0"/>
                    </a:lnTo>
                    <a:lnTo>
                      <a:pt x="0" y="0"/>
                    </a:lnTo>
                    <a:lnTo>
                      <a:pt x="0" y="24"/>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257" name="Freeform 242"/>
              <p:cNvSpPr>
                <a:spLocks/>
              </p:cNvSpPr>
              <p:nvPr/>
            </p:nvSpPr>
            <p:spPr bwMode="auto">
              <a:xfrm>
                <a:off x="4243" y="1171"/>
                <a:ext cx="63" cy="75"/>
              </a:xfrm>
              <a:custGeom>
                <a:avLst/>
                <a:gdLst>
                  <a:gd name="T0" fmla="*/ 8 w 63"/>
                  <a:gd name="T1" fmla="*/ 74 h 75"/>
                  <a:gd name="T2" fmla="*/ 0 w 63"/>
                  <a:gd name="T3" fmla="*/ 8 h 75"/>
                  <a:gd name="T4" fmla="*/ 17 w 63"/>
                  <a:gd name="T5" fmla="*/ 0 h 75"/>
                  <a:gd name="T6" fmla="*/ 35 w 63"/>
                  <a:gd name="T7" fmla="*/ 0 h 75"/>
                  <a:gd name="T8" fmla="*/ 44 w 63"/>
                  <a:gd name="T9" fmla="*/ 0 h 75"/>
                  <a:gd name="T10" fmla="*/ 44 w 63"/>
                  <a:gd name="T11" fmla="*/ 8 h 75"/>
                  <a:gd name="T12" fmla="*/ 53 w 63"/>
                  <a:gd name="T13" fmla="*/ 8 h 75"/>
                  <a:gd name="T14" fmla="*/ 53 w 63"/>
                  <a:gd name="T15" fmla="*/ 16 h 75"/>
                  <a:gd name="T16" fmla="*/ 62 w 63"/>
                  <a:gd name="T17" fmla="*/ 24 h 75"/>
                  <a:gd name="T18" fmla="*/ 62 w 63"/>
                  <a:gd name="T19" fmla="*/ 33 h 75"/>
                  <a:gd name="T20" fmla="*/ 62 w 63"/>
                  <a:gd name="T21" fmla="*/ 57 h 75"/>
                  <a:gd name="T22" fmla="*/ 53 w 63"/>
                  <a:gd name="T23" fmla="*/ 57 h 75"/>
                  <a:gd name="T24" fmla="*/ 53 w 63"/>
                  <a:gd name="T25" fmla="*/ 65 h 75"/>
                  <a:gd name="T26" fmla="*/ 35 w 63"/>
                  <a:gd name="T27" fmla="*/ 65 h 75"/>
                  <a:gd name="T28" fmla="*/ 8 w 63"/>
                  <a:gd name="T29" fmla="*/ 74 h 75"/>
                  <a:gd name="T30" fmla="*/ 17 w 63"/>
                  <a:gd name="T31" fmla="*/ 65 h 75"/>
                  <a:gd name="T32" fmla="*/ 35 w 63"/>
                  <a:gd name="T33" fmla="*/ 65 h 75"/>
                  <a:gd name="T34" fmla="*/ 35 w 63"/>
                  <a:gd name="T35" fmla="*/ 57 h 75"/>
                  <a:gd name="T36" fmla="*/ 44 w 63"/>
                  <a:gd name="T37" fmla="*/ 57 h 75"/>
                  <a:gd name="T38" fmla="*/ 53 w 63"/>
                  <a:gd name="T39" fmla="*/ 49 h 75"/>
                  <a:gd name="T40" fmla="*/ 53 w 63"/>
                  <a:gd name="T41" fmla="*/ 33 h 75"/>
                  <a:gd name="T42" fmla="*/ 53 w 63"/>
                  <a:gd name="T43" fmla="*/ 24 h 75"/>
                  <a:gd name="T44" fmla="*/ 35 w 63"/>
                  <a:gd name="T45" fmla="*/ 8 h 75"/>
                  <a:gd name="T46" fmla="*/ 17 w 63"/>
                  <a:gd name="T47" fmla="*/ 8 h 75"/>
                  <a:gd name="T48" fmla="*/ 8 w 63"/>
                  <a:gd name="T49" fmla="*/ 16 h 75"/>
                  <a:gd name="T50" fmla="*/ 17 w 63"/>
                  <a:gd name="T51" fmla="*/ 65 h 75"/>
                  <a:gd name="T52" fmla="*/ 8 w 63"/>
                  <a:gd name="T53" fmla="*/ 74 h 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3"/>
                  <a:gd name="T82" fmla="*/ 0 h 75"/>
                  <a:gd name="T83" fmla="*/ 63 w 63"/>
                  <a:gd name="T84" fmla="*/ 75 h 7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3" h="75">
                    <a:moveTo>
                      <a:pt x="8" y="74"/>
                    </a:moveTo>
                    <a:lnTo>
                      <a:pt x="0" y="8"/>
                    </a:lnTo>
                    <a:lnTo>
                      <a:pt x="17" y="0"/>
                    </a:lnTo>
                    <a:lnTo>
                      <a:pt x="35" y="0"/>
                    </a:lnTo>
                    <a:lnTo>
                      <a:pt x="44" y="0"/>
                    </a:lnTo>
                    <a:lnTo>
                      <a:pt x="44" y="8"/>
                    </a:lnTo>
                    <a:lnTo>
                      <a:pt x="53" y="8"/>
                    </a:lnTo>
                    <a:lnTo>
                      <a:pt x="53" y="16"/>
                    </a:lnTo>
                    <a:lnTo>
                      <a:pt x="62" y="24"/>
                    </a:lnTo>
                    <a:lnTo>
                      <a:pt x="62" y="33"/>
                    </a:lnTo>
                    <a:lnTo>
                      <a:pt x="62" y="57"/>
                    </a:lnTo>
                    <a:lnTo>
                      <a:pt x="53" y="57"/>
                    </a:lnTo>
                    <a:lnTo>
                      <a:pt x="53" y="65"/>
                    </a:lnTo>
                    <a:lnTo>
                      <a:pt x="35" y="65"/>
                    </a:lnTo>
                    <a:lnTo>
                      <a:pt x="8" y="74"/>
                    </a:lnTo>
                    <a:lnTo>
                      <a:pt x="17" y="65"/>
                    </a:lnTo>
                    <a:lnTo>
                      <a:pt x="35" y="65"/>
                    </a:lnTo>
                    <a:lnTo>
                      <a:pt x="35" y="57"/>
                    </a:lnTo>
                    <a:lnTo>
                      <a:pt x="44" y="57"/>
                    </a:lnTo>
                    <a:lnTo>
                      <a:pt x="53" y="49"/>
                    </a:lnTo>
                    <a:lnTo>
                      <a:pt x="53" y="33"/>
                    </a:lnTo>
                    <a:lnTo>
                      <a:pt x="53" y="24"/>
                    </a:lnTo>
                    <a:lnTo>
                      <a:pt x="35" y="8"/>
                    </a:lnTo>
                    <a:lnTo>
                      <a:pt x="17" y="8"/>
                    </a:lnTo>
                    <a:lnTo>
                      <a:pt x="8" y="16"/>
                    </a:lnTo>
                    <a:lnTo>
                      <a:pt x="17" y="65"/>
                    </a:lnTo>
                    <a:lnTo>
                      <a:pt x="8" y="74"/>
                    </a:lnTo>
                  </a:path>
                </a:pathLst>
              </a:custGeom>
              <a:solidFill>
                <a:srgbClr val="FFFFFF"/>
              </a:solidFill>
              <a:ln w="9525" cap="rnd">
                <a:noFill/>
                <a:round/>
                <a:headEnd/>
                <a:tailEnd/>
              </a:ln>
            </p:spPr>
            <p:txBody>
              <a:bodyPr/>
              <a:lstStyle/>
              <a:p>
                <a:endParaRPr lang="en-US" dirty="0"/>
              </a:p>
            </p:txBody>
          </p:sp>
          <p:sp>
            <p:nvSpPr>
              <p:cNvPr id="93258" name="Freeform 243"/>
              <p:cNvSpPr>
                <a:spLocks/>
              </p:cNvSpPr>
              <p:nvPr/>
            </p:nvSpPr>
            <p:spPr bwMode="auto">
              <a:xfrm>
                <a:off x="4243" y="1171"/>
                <a:ext cx="63" cy="75"/>
              </a:xfrm>
              <a:custGeom>
                <a:avLst/>
                <a:gdLst>
                  <a:gd name="T0" fmla="*/ 8 w 63"/>
                  <a:gd name="T1" fmla="*/ 74 h 75"/>
                  <a:gd name="T2" fmla="*/ 0 w 63"/>
                  <a:gd name="T3" fmla="*/ 8 h 75"/>
                  <a:gd name="T4" fmla="*/ 17 w 63"/>
                  <a:gd name="T5" fmla="*/ 0 h 75"/>
                  <a:gd name="T6" fmla="*/ 35 w 63"/>
                  <a:gd name="T7" fmla="*/ 0 h 75"/>
                  <a:gd name="T8" fmla="*/ 44 w 63"/>
                  <a:gd name="T9" fmla="*/ 0 h 75"/>
                  <a:gd name="T10" fmla="*/ 44 w 63"/>
                  <a:gd name="T11" fmla="*/ 8 h 75"/>
                  <a:gd name="T12" fmla="*/ 53 w 63"/>
                  <a:gd name="T13" fmla="*/ 8 h 75"/>
                  <a:gd name="T14" fmla="*/ 53 w 63"/>
                  <a:gd name="T15" fmla="*/ 16 h 75"/>
                  <a:gd name="T16" fmla="*/ 62 w 63"/>
                  <a:gd name="T17" fmla="*/ 24 h 75"/>
                  <a:gd name="T18" fmla="*/ 62 w 63"/>
                  <a:gd name="T19" fmla="*/ 33 h 75"/>
                  <a:gd name="T20" fmla="*/ 62 w 63"/>
                  <a:gd name="T21" fmla="*/ 57 h 75"/>
                  <a:gd name="T22" fmla="*/ 53 w 63"/>
                  <a:gd name="T23" fmla="*/ 57 h 75"/>
                  <a:gd name="T24" fmla="*/ 53 w 63"/>
                  <a:gd name="T25" fmla="*/ 65 h 75"/>
                  <a:gd name="T26" fmla="*/ 35 w 63"/>
                  <a:gd name="T27" fmla="*/ 65 h 75"/>
                  <a:gd name="T28" fmla="*/ 8 w 63"/>
                  <a:gd name="T29" fmla="*/ 74 h 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3"/>
                  <a:gd name="T46" fmla="*/ 0 h 75"/>
                  <a:gd name="T47" fmla="*/ 63 w 63"/>
                  <a:gd name="T48" fmla="*/ 75 h 7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3" h="75">
                    <a:moveTo>
                      <a:pt x="8" y="74"/>
                    </a:moveTo>
                    <a:lnTo>
                      <a:pt x="0" y="8"/>
                    </a:lnTo>
                    <a:lnTo>
                      <a:pt x="17" y="0"/>
                    </a:lnTo>
                    <a:lnTo>
                      <a:pt x="35" y="0"/>
                    </a:lnTo>
                    <a:lnTo>
                      <a:pt x="44" y="0"/>
                    </a:lnTo>
                    <a:lnTo>
                      <a:pt x="44" y="8"/>
                    </a:lnTo>
                    <a:lnTo>
                      <a:pt x="53" y="8"/>
                    </a:lnTo>
                    <a:lnTo>
                      <a:pt x="53" y="16"/>
                    </a:lnTo>
                    <a:lnTo>
                      <a:pt x="62" y="24"/>
                    </a:lnTo>
                    <a:lnTo>
                      <a:pt x="62" y="33"/>
                    </a:lnTo>
                    <a:lnTo>
                      <a:pt x="62" y="57"/>
                    </a:lnTo>
                    <a:lnTo>
                      <a:pt x="53" y="57"/>
                    </a:lnTo>
                    <a:lnTo>
                      <a:pt x="53" y="65"/>
                    </a:lnTo>
                    <a:lnTo>
                      <a:pt x="35" y="65"/>
                    </a:lnTo>
                    <a:lnTo>
                      <a:pt x="8" y="74"/>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259" name="Freeform 244"/>
              <p:cNvSpPr>
                <a:spLocks/>
              </p:cNvSpPr>
              <p:nvPr/>
            </p:nvSpPr>
            <p:spPr bwMode="auto">
              <a:xfrm>
                <a:off x="4251" y="1180"/>
                <a:ext cx="46" cy="58"/>
              </a:xfrm>
              <a:custGeom>
                <a:avLst/>
                <a:gdLst>
                  <a:gd name="T0" fmla="*/ 8 w 46"/>
                  <a:gd name="T1" fmla="*/ 57 h 58"/>
                  <a:gd name="T2" fmla="*/ 26 w 46"/>
                  <a:gd name="T3" fmla="*/ 57 h 58"/>
                  <a:gd name="T4" fmla="*/ 26 w 46"/>
                  <a:gd name="T5" fmla="*/ 48 h 58"/>
                  <a:gd name="T6" fmla="*/ 36 w 46"/>
                  <a:gd name="T7" fmla="*/ 48 h 58"/>
                  <a:gd name="T8" fmla="*/ 45 w 46"/>
                  <a:gd name="T9" fmla="*/ 40 h 58"/>
                  <a:gd name="T10" fmla="*/ 45 w 46"/>
                  <a:gd name="T11" fmla="*/ 24 h 58"/>
                  <a:gd name="T12" fmla="*/ 45 w 46"/>
                  <a:gd name="T13" fmla="*/ 16 h 58"/>
                  <a:gd name="T14" fmla="*/ 26 w 46"/>
                  <a:gd name="T15" fmla="*/ 0 h 58"/>
                  <a:gd name="T16" fmla="*/ 8 w 46"/>
                  <a:gd name="T17" fmla="*/ 0 h 58"/>
                  <a:gd name="T18" fmla="*/ 0 w 46"/>
                  <a:gd name="T19" fmla="*/ 8 h 58"/>
                  <a:gd name="T20" fmla="*/ 8 w 46"/>
                  <a:gd name="T21" fmla="*/ 57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
                  <a:gd name="T34" fmla="*/ 0 h 58"/>
                  <a:gd name="T35" fmla="*/ 46 w 46"/>
                  <a:gd name="T36" fmla="*/ 58 h 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 h="58">
                    <a:moveTo>
                      <a:pt x="8" y="57"/>
                    </a:moveTo>
                    <a:lnTo>
                      <a:pt x="26" y="57"/>
                    </a:lnTo>
                    <a:lnTo>
                      <a:pt x="26" y="48"/>
                    </a:lnTo>
                    <a:lnTo>
                      <a:pt x="36" y="48"/>
                    </a:lnTo>
                    <a:lnTo>
                      <a:pt x="45" y="40"/>
                    </a:lnTo>
                    <a:lnTo>
                      <a:pt x="45" y="24"/>
                    </a:lnTo>
                    <a:lnTo>
                      <a:pt x="45" y="16"/>
                    </a:lnTo>
                    <a:lnTo>
                      <a:pt x="26" y="0"/>
                    </a:lnTo>
                    <a:lnTo>
                      <a:pt x="8" y="0"/>
                    </a:lnTo>
                    <a:lnTo>
                      <a:pt x="0" y="8"/>
                    </a:lnTo>
                    <a:lnTo>
                      <a:pt x="8" y="57"/>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260" name="Freeform 245"/>
              <p:cNvSpPr>
                <a:spLocks/>
              </p:cNvSpPr>
              <p:nvPr/>
            </p:nvSpPr>
            <p:spPr bwMode="auto">
              <a:xfrm>
                <a:off x="4090" y="1073"/>
                <a:ext cx="64" cy="67"/>
              </a:xfrm>
              <a:custGeom>
                <a:avLst/>
                <a:gdLst>
                  <a:gd name="T0" fmla="*/ 0 w 64"/>
                  <a:gd name="T1" fmla="*/ 66 h 67"/>
                  <a:gd name="T2" fmla="*/ 8 w 64"/>
                  <a:gd name="T3" fmla="*/ 0 h 67"/>
                  <a:gd name="T4" fmla="*/ 26 w 64"/>
                  <a:gd name="T5" fmla="*/ 0 h 67"/>
                  <a:gd name="T6" fmla="*/ 63 w 64"/>
                  <a:gd name="T7" fmla="*/ 57 h 67"/>
                  <a:gd name="T8" fmla="*/ 53 w 64"/>
                  <a:gd name="T9" fmla="*/ 57 h 67"/>
                  <a:gd name="T10" fmla="*/ 44 w 64"/>
                  <a:gd name="T11" fmla="*/ 41 h 67"/>
                  <a:gd name="T12" fmla="*/ 8 w 64"/>
                  <a:gd name="T13" fmla="*/ 49 h 67"/>
                  <a:gd name="T14" fmla="*/ 8 w 64"/>
                  <a:gd name="T15" fmla="*/ 66 h 67"/>
                  <a:gd name="T16" fmla="*/ 0 w 64"/>
                  <a:gd name="T17" fmla="*/ 66 h 67"/>
                  <a:gd name="T18" fmla="*/ 18 w 64"/>
                  <a:gd name="T19" fmla="*/ 41 h 67"/>
                  <a:gd name="T20" fmla="*/ 35 w 64"/>
                  <a:gd name="T21" fmla="*/ 33 h 67"/>
                  <a:gd name="T22" fmla="*/ 26 w 64"/>
                  <a:gd name="T23" fmla="*/ 16 h 67"/>
                  <a:gd name="T24" fmla="*/ 26 w 64"/>
                  <a:gd name="T25" fmla="*/ 8 h 67"/>
                  <a:gd name="T26" fmla="*/ 18 w 64"/>
                  <a:gd name="T27" fmla="*/ 0 h 67"/>
                  <a:gd name="T28" fmla="*/ 18 w 64"/>
                  <a:gd name="T29" fmla="*/ 16 h 67"/>
                  <a:gd name="T30" fmla="*/ 18 w 64"/>
                  <a:gd name="T31" fmla="*/ 41 h 67"/>
                  <a:gd name="T32" fmla="*/ 0 w 64"/>
                  <a:gd name="T33" fmla="*/ 66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67"/>
                  <a:gd name="T53" fmla="*/ 64 w 64"/>
                  <a:gd name="T54" fmla="*/ 67 h 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67">
                    <a:moveTo>
                      <a:pt x="0" y="66"/>
                    </a:moveTo>
                    <a:lnTo>
                      <a:pt x="8" y="0"/>
                    </a:lnTo>
                    <a:lnTo>
                      <a:pt x="26" y="0"/>
                    </a:lnTo>
                    <a:lnTo>
                      <a:pt x="63" y="57"/>
                    </a:lnTo>
                    <a:lnTo>
                      <a:pt x="53" y="57"/>
                    </a:lnTo>
                    <a:lnTo>
                      <a:pt x="44" y="41"/>
                    </a:lnTo>
                    <a:lnTo>
                      <a:pt x="8" y="49"/>
                    </a:lnTo>
                    <a:lnTo>
                      <a:pt x="8" y="66"/>
                    </a:lnTo>
                    <a:lnTo>
                      <a:pt x="0" y="66"/>
                    </a:lnTo>
                    <a:lnTo>
                      <a:pt x="18" y="41"/>
                    </a:lnTo>
                    <a:lnTo>
                      <a:pt x="35" y="33"/>
                    </a:lnTo>
                    <a:lnTo>
                      <a:pt x="26" y="16"/>
                    </a:lnTo>
                    <a:lnTo>
                      <a:pt x="26" y="8"/>
                    </a:lnTo>
                    <a:lnTo>
                      <a:pt x="18" y="0"/>
                    </a:lnTo>
                    <a:lnTo>
                      <a:pt x="18" y="16"/>
                    </a:lnTo>
                    <a:lnTo>
                      <a:pt x="18" y="41"/>
                    </a:lnTo>
                    <a:lnTo>
                      <a:pt x="0" y="66"/>
                    </a:lnTo>
                  </a:path>
                </a:pathLst>
              </a:custGeom>
              <a:solidFill>
                <a:srgbClr val="FFFFFF"/>
              </a:solidFill>
              <a:ln w="9525" cap="rnd">
                <a:noFill/>
                <a:round/>
                <a:headEnd/>
                <a:tailEnd/>
              </a:ln>
            </p:spPr>
            <p:txBody>
              <a:bodyPr/>
              <a:lstStyle/>
              <a:p>
                <a:endParaRPr lang="en-US" dirty="0"/>
              </a:p>
            </p:txBody>
          </p:sp>
          <p:sp>
            <p:nvSpPr>
              <p:cNvPr id="93261" name="Freeform 246"/>
              <p:cNvSpPr>
                <a:spLocks/>
              </p:cNvSpPr>
              <p:nvPr/>
            </p:nvSpPr>
            <p:spPr bwMode="auto">
              <a:xfrm>
                <a:off x="4090" y="1073"/>
                <a:ext cx="64" cy="67"/>
              </a:xfrm>
              <a:custGeom>
                <a:avLst/>
                <a:gdLst>
                  <a:gd name="T0" fmla="*/ 0 w 64"/>
                  <a:gd name="T1" fmla="*/ 66 h 67"/>
                  <a:gd name="T2" fmla="*/ 8 w 64"/>
                  <a:gd name="T3" fmla="*/ 0 h 67"/>
                  <a:gd name="T4" fmla="*/ 26 w 64"/>
                  <a:gd name="T5" fmla="*/ 0 h 67"/>
                  <a:gd name="T6" fmla="*/ 63 w 64"/>
                  <a:gd name="T7" fmla="*/ 57 h 67"/>
                  <a:gd name="T8" fmla="*/ 53 w 64"/>
                  <a:gd name="T9" fmla="*/ 57 h 67"/>
                  <a:gd name="T10" fmla="*/ 44 w 64"/>
                  <a:gd name="T11" fmla="*/ 41 h 67"/>
                  <a:gd name="T12" fmla="*/ 8 w 64"/>
                  <a:gd name="T13" fmla="*/ 49 h 67"/>
                  <a:gd name="T14" fmla="*/ 8 w 64"/>
                  <a:gd name="T15" fmla="*/ 66 h 67"/>
                  <a:gd name="T16" fmla="*/ 0 w 64"/>
                  <a:gd name="T17" fmla="*/ 66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67"/>
                  <a:gd name="T29" fmla="*/ 64 w 64"/>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67">
                    <a:moveTo>
                      <a:pt x="0" y="66"/>
                    </a:moveTo>
                    <a:lnTo>
                      <a:pt x="8" y="0"/>
                    </a:lnTo>
                    <a:lnTo>
                      <a:pt x="26" y="0"/>
                    </a:lnTo>
                    <a:lnTo>
                      <a:pt x="63" y="57"/>
                    </a:lnTo>
                    <a:lnTo>
                      <a:pt x="53" y="57"/>
                    </a:lnTo>
                    <a:lnTo>
                      <a:pt x="44" y="41"/>
                    </a:lnTo>
                    <a:lnTo>
                      <a:pt x="8" y="49"/>
                    </a:lnTo>
                    <a:lnTo>
                      <a:pt x="8" y="66"/>
                    </a:lnTo>
                    <a:lnTo>
                      <a:pt x="0" y="66"/>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262" name="Freeform 247"/>
              <p:cNvSpPr>
                <a:spLocks/>
              </p:cNvSpPr>
              <p:nvPr/>
            </p:nvSpPr>
            <p:spPr bwMode="auto">
              <a:xfrm>
                <a:off x="4108" y="1073"/>
                <a:ext cx="24" cy="43"/>
              </a:xfrm>
              <a:custGeom>
                <a:avLst/>
                <a:gdLst>
                  <a:gd name="T0" fmla="*/ 0 w 24"/>
                  <a:gd name="T1" fmla="*/ 42 h 43"/>
                  <a:gd name="T2" fmla="*/ 23 w 24"/>
                  <a:gd name="T3" fmla="*/ 33 h 43"/>
                  <a:gd name="T4" fmla="*/ 11 w 24"/>
                  <a:gd name="T5" fmla="*/ 16 h 43"/>
                  <a:gd name="T6" fmla="*/ 11 w 24"/>
                  <a:gd name="T7" fmla="*/ 8 h 43"/>
                  <a:gd name="T8" fmla="*/ 0 w 24"/>
                  <a:gd name="T9" fmla="*/ 0 h 43"/>
                  <a:gd name="T10" fmla="*/ 0 w 24"/>
                  <a:gd name="T11" fmla="*/ 16 h 43"/>
                  <a:gd name="T12" fmla="*/ 0 w 24"/>
                  <a:gd name="T13" fmla="*/ 42 h 43"/>
                  <a:gd name="T14" fmla="*/ 0 60000 65536"/>
                  <a:gd name="T15" fmla="*/ 0 60000 65536"/>
                  <a:gd name="T16" fmla="*/ 0 60000 65536"/>
                  <a:gd name="T17" fmla="*/ 0 60000 65536"/>
                  <a:gd name="T18" fmla="*/ 0 60000 65536"/>
                  <a:gd name="T19" fmla="*/ 0 60000 65536"/>
                  <a:gd name="T20" fmla="*/ 0 60000 65536"/>
                  <a:gd name="T21" fmla="*/ 0 w 24"/>
                  <a:gd name="T22" fmla="*/ 0 h 43"/>
                  <a:gd name="T23" fmla="*/ 24 w 24"/>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43">
                    <a:moveTo>
                      <a:pt x="0" y="42"/>
                    </a:moveTo>
                    <a:lnTo>
                      <a:pt x="23" y="33"/>
                    </a:lnTo>
                    <a:lnTo>
                      <a:pt x="11" y="16"/>
                    </a:lnTo>
                    <a:lnTo>
                      <a:pt x="11" y="8"/>
                    </a:lnTo>
                    <a:lnTo>
                      <a:pt x="0" y="0"/>
                    </a:lnTo>
                    <a:lnTo>
                      <a:pt x="0" y="16"/>
                    </a:lnTo>
                    <a:lnTo>
                      <a:pt x="0" y="42"/>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263" name="Freeform 248"/>
              <p:cNvSpPr>
                <a:spLocks/>
              </p:cNvSpPr>
              <p:nvPr/>
            </p:nvSpPr>
            <p:spPr bwMode="auto">
              <a:xfrm>
                <a:off x="4108" y="1196"/>
                <a:ext cx="63" cy="67"/>
              </a:xfrm>
              <a:custGeom>
                <a:avLst/>
                <a:gdLst>
                  <a:gd name="T0" fmla="*/ 0 w 63"/>
                  <a:gd name="T1" fmla="*/ 49 h 67"/>
                  <a:gd name="T2" fmla="*/ 8 w 63"/>
                  <a:gd name="T3" fmla="*/ 49 h 67"/>
                  <a:gd name="T4" fmla="*/ 17 w 63"/>
                  <a:gd name="T5" fmla="*/ 57 h 67"/>
                  <a:gd name="T6" fmla="*/ 35 w 63"/>
                  <a:gd name="T7" fmla="*/ 57 h 67"/>
                  <a:gd name="T8" fmla="*/ 53 w 63"/>
                  <a:gd name="T9" fmla="*/ 57 h 67"/>
                  <a:gd name="T10" fmla="*/ 53 w 63"/>
                  <a:gd name="T11" fmla="*/ 49 h 67"/>
                  <a:gd name="T12" fmla="*/ 53 w 63"/>
                  <a:gd name="T13" fmla="*/ 40 h 67"/>
                  <a:gd name="T14" fmla="*/ 44 w 63"/>
                  <a:gd name="T15" fmla="*/ 40 h 67"/>
                  <a:gd name="T16" fmla="*/ 35 w 63"/>
                  <a:gd name="T17" fmla="*/ 40 h 67"/>
                  <a:gd name="T18" fmla="*/ 26 w 63"/>
                  <a:gd name="T19" fmla="*/ 32 h 67"/>
                  <a:gd name="T20" fmla="*/ 17 w 63"/>
                  <a:gd name="T21" fmla="*/ 32 h 67"/>
                  <a:gd name="T22" fmla="*/ 8 w 63"/>
                  <a:gd name="T23" fmla="*/ 32 h 67"/>
                  <a:gd name="T24" fmla="*/ 0 w 63"/>
                  <a:gd name="T25" fmla="*/ 24 h 67"/>
                  <a:gd name="T26" fmla="*/ 0 w 63"/>
                  <a:gd name="T27" fmla="*/ 8 h 67"/>
                  <a:gd name="T28" fmla="*/ 8 w 63"/>
                  <a:gd name="T29" fmla="*/ 8 h 67"/>
                  <a:gd name="T30" fmla="*/ 8 w 63"/>
                  <a:gd name="T31" fmla="*/ 0 h 67"/>
                  <a:gd name="T32" fmla="*/ 26 w 63"/>
                  <a:gd name="T33" fmla="*/ 0 h 67"/>
                  <a:gd name="T34" fmla="*/ 44 w 63"/>
                  <a:gd name="T35" fmla="*/ 0 h 67"/>
                  <a:gd name="T36" fmla="*/ 44 w 63"/>
                  <a:gd name="T37" fmla="*/ 8 h 67"/>
                  <a:gd name="T38" fmla="*/ 53 w 63"/>
                  <a:gd name="T39" fmla="*/ 8 h 67"/>
                  <a:gd name="T40" fmla="*/ 53 w 63"/>
                  <a:gd name="T41" fmla="*/ 16 h 67"/>
                  <a:gd name="T42" fmla="*/ 44 w 63"/>
                  <a:gd name="T43" fmla="*/ 16 h 67"/>
                  <a:gd name="T44" fmla="*/ 44 w 63"/>
                  <a:gd name="T45" fmla="*/ 16 h 67"/>
                  <a:gd name="T46" fmla="*/ 35 w 63"/>
                  <a:gd name="T47" fmla="*/ 8 h 67"/>
                  <a:gd name="T48" fmla="*/ 26 w 63"/>
                  <a:gd name="T49" fmla="*/ 8 h 67"/>
                  <a:gd name="T50" fmla="*/ 8 w 63"/>
                  <a:gd name="T51" fmla="*/ 8 h 67"/>
                  <a:gd name="T52" fmla="*/ 8 w 63"/>
                  <a:gd name="T53" fmla="*/ 16 h 67"/>
                  <a:gd name="T54" fmla="*/ 8 w 63"/>
                  <a:gd name="T55" fmla="*/ 24 h 67"/>
                  <a:gd name="T56" fmla="*/ 17 w 63"/>
                  <a:gd name="T57" fmla="*/ 24 h 67"/>
                  <a:gd name="T58" fmla="*/ 17 w 63"/>
                  <a:gd name="T59" fmla="*/ 24 h 67"/>
                  <a:gd name="T60" fmla="*/ 35 w 63"/>
                  <a:gd name="T61" fmla="*/ 24 h 67"/>
                  <a:gd name="T62" fmla="*/ 44 w 63"/>
                  <a:gd name="T63" fmla="*/ 32 h 67"/>
                  <a:gd name="T64" fmla="*/ 53 w 63"/>
                  <a:gd name="T65" fmla="*/ 32 h 67"/>
                  <a:gd name="T66" fmla="*/ 62 w 63"/>
                  <a:gd name="T67" fmla="*/ 40 h 67"/>
                  <a:gd name="T68" fmla="*/ 62 w 63"/>
                  <a:gd name="T69" fmla="*/ 57 h 67"/>
                  <a:gd name="T70" fmla="*/ 53 w 63"/>
                  <a:gd name="T71" fmla="*/ 66 h 67"/>
                  <a:gd name="T72" fmla="*/ 35 w 63"/>
                  <a:gd name="T73" fmla="*/ 66 h 67"/>
                  <a:gd name="T74" fmla="*/ 8 w 63"/>
                  <a:gd name="T75" fmla="*/ 66 h 67"/>
                  <a:gd name="T76" fmla="*/ 8 w 63"/>
                  <a:gd name="T77" fmla="*/ 57 h 67"/>
                  <a:gd name="T78" fmla="*/ 0 w 63"/>
                  <a:gd name="T79" fmla="*/ 49 h 67"/>
                  <a:gd name="T80" fmla="*/ 0 w 63"/>
                  <a:gd name="T81" fmla="*/ 49 h 67"/>
                  <a:gd name="T82" fmla="*/ 0 w 63"/>
                  <a:gd name="T83" fmla="*/ 49 h 6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67"/>
                  <a:gd name="T128" fmla="*/ 63 w 63"/>
                  <a:gd name="T129" fmla="*/ 67 h 6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67">
                    <a:moveTo>
                      <a:pt x="0" y="49"/>
                    </a:moveTo>
                    <a:lnTo>
                      <a:pt x="8" y="49"/>
                    </a:lnTo>
                    <a:lnTo>
                      <a:pt x="17" y="57"/>
                    </a:lnTo>
                    <a:lnTo>
                      <a:pt x="35" y="57"/>
                    </a:lnTo>
                    <a:lnTo>
                      <a:pt x="53" y="57"/>
                    </a:lnTo>
                    <a:lnTo>
                      <a:pt x="53" y="49"/>
                    </a:lnTo>
                    <a:lnTo>
                      <a:pt x="53" y="40"/>
                    </a:lnTo>
                    <a:lnTo>
                      <a:pt x="44" y="40"/>
                    </a:lnTo>
                    <a:lnTo>
                      <a:pt x="35" y="40"/>
                    </a:lnTo>
                    <a:lnTo>
                      <a:pt x="26" y="32"/>
                    </a:lnTo>
                    <a:lnTo>
                      <a:pt x="17" y="32"/>
                    </a:lnTo>
                    <a:lnTo>
                      <a:pt x="8" y="32"/>
                    </a:lnTo>
                    <a:lnTo>
                      <a:pt x="0" y="24"/>
                    </a:lnTo>
                    <a:lnTo>
                      <a:pt x="0" y="8"/>
                    </a:lnTo>
                    <a:lnTo>
                      <a:pt x="8" y="8"/>
                    </a:lnTo>
                    <a:lnTo>
                      <a:pt x="8" y="0"/>
                    </a:lnTo>
                    <a:lnTo>
                      <a:pt x="26" y="0"/>
                    </a:lnTo>
                    <a:lnTo>
                      <a:pt x="44" y="0"/>
                    </a:lnTo>
                    <a:lnTo>
                      <a:pt x="44" y="8"/>
                    </a:lnTo>
                    <a:lnTo>
                      <a:pt x="53" y="8"/>
                    </a:lnTo>
                    <a:lnTo>
                      <a:pt x="53" y="16"/>
                    </a:lnTo>
                    <a:lnTo>
                      <a:pt x="44" y="16"/>
                    </a:lnTo>
                    <a:lnTo>
                      <a:pt x="35" y="8"/>
                    </a:lnTo>
                    <a:lnTo>
                      <a:pt x="26" y="8"/>
                    </a:lnTo>
                    <a:lnTo>
                      <a:pt x="8" y="8"/>
                    </a:lnTo>
                    <a:lnTo>
                      <a:pt x="8" y="16"/>
                    </a:lnTo>
                    <a:lnTo>
                      <a:pt x="8" y="24"/>
                    </a:lnTo>
                    <a:lnTo>
                      <a:pt x="17" y="24"/>
                    </a:lnTo>
                    <a:lnTo>
                      <a:pt x="35" y="24"/>
                    </a:lnTo>
                    <a:lnTo>
                      <a:pt x="44" y="32"/>
                    </a:lnTo>
                    <a:lnTo>
                      <a:pt x="53" y="32"/>
                    </a:lnTo>
                    <a:lnTo>
                      <a:pt x="62" y="40"/>
                    </a:lnTo>
                    <a:lnTo>
                      <a:pt x="62" y="57"/>
                    </a:lnTo>
                    <a:lnTo>
                      <a:pt x="53" y="66"/>
                    </a:lnTo>
                    <a:lnTo>
                      <a:pt x="35" y="66"/>
                    </a:lnTo>
                    <a:lnTo>
                      <a:pt x="8" y="66"/>
                    </a:lnTo>
                    <a:lnTo>
                      <a:pt x="8" y="57"/>
                    </a:lnTo>
                    <a:lnTo>
                      <a:pt x="0" y="49"/>
                    </a:lnTo>
                  </a:path>
                </a:pathLst>
              </a:custGeom>
              <a:solidFill>
                <a:srgbClr val="FFFFFF"/>
              </a:solidFill>
              <a:ln w="9525" cap="rnd">
                <a:noFill/>
                <a:round/>
                <a:headEnd/>
                <a:tailEnd/>
              </a:ln>
            </p:spPr>
            <p:txBody>
              <a:bodyPr/>
              <a:lstStyle/>
              <a:p>
                <a:endParaRPr lang="en-US" dirty="0"/>
              </a:p>
            </p:txBody>
          </p:sp>
          <p:sp>
            <p:nvSpPr>
              <p:cNvPr id="93264" name="Freeform 249"/>
              <p:cNvSpPr>
                <a:spLocks/>
              </p:cNvSpPr>
              <p:nvPr/>
            </p:nvSpPr>
            <p:spPr bwMode="auto">
              <a:xfrm>
                <a:off x="4108" y="1196"/>
                <a:ext cx="63" cy="67"/>
              </a:xfrm>
              <a:custGeom>
                <a:avLst/>
                <a:gdLst>
                  <a:gd name="T0" fmla="*/ 0 w 63"/>
                  <a:gd name="T1" fmla="*/ 49 h 67"/>
                  <a:gd name="T2" fmla="*/ 8 w 63"/>
                  <a:gd name="T3" fmla="*/ 49 h 67"/>
                  <a:gd name="T4" fmla="*/ 17 w 63"/>
                  <a:gd name="T5" fmla="*/ 57 h 67"/>
                  <a:gd name="T6" fmla="*/ 35 w 63"/>
                  <a:gd name="T7" fmla="*/ 57 h 67"/>
                  <a:gd name="T8" fmla="*/ 53 w 63"/>
                  <a:gd name="T9" fmla="*/ 57 h 67"/>
                  <a:gd name="T10" fmla="*/ 53 w 63"/>
                  <a:gd name="T11" fmla="*/ 49 h 67"/>
                  <a:gd name="T12" fmla="*/ 53 w 63"/>
                  <a:gd name="T13" fmla="*/ 40 h 67"/>
                  <a:gd name="T14" fmla="*/ 44 w 63"/>
                  <a:gd name="T15" fmla="*/ 40 h 67"/>
                  <a:gd name="T16" fmla="*/ 35 w 63"/>
                  <a:gd name="T17" fmla="*/ 40 h 67"/>
                  <a:gd name="T18" fmla="*/ 26 w 63"/>
                  <a:gd name="T19" fmla="*/ 32 h 67"/>
                  <a:gd name="T20" fmla="*/ 17 w 63"/>
                  <a:gd name="T21" fmla="*/ 32 h 67"/>
                  <a:gd name="T22" fmla="*/ 8 w 63"/>
                  <a:gd name="T23" fmla="*/ 32 h 67"/>
                  <a:gd name="T24" fmla="*/ 0 w 63"/>
                  <a:gd name="T25" fmla="*/ 24 h 67"/>
                  <a:gd name="T26" fmla="*/ 0 w 63"/>
                  <a:gd name="T27" fmla="*/ 8 h 67"/>
                  <a:gd name="T28" fmla="*/ 8 w 63"/>
                  <a:gd name="T29" fmla="*/ 8 h 67"/>
                  <a:gd name="T30" fmla="*/ 8 w 63"/>
                  <a:gd name="T31" fmla="*/ 0 h 67"/>
                  <a:gd name="T32" fmla="*/ 26 w 63"/>
                  <a:gd name="T33" fmla="*/ 0 h 67"/>
                  <a:gd name="T34" fmla="*/ 44 w 63"/>
                  <a:gd name="T35" fmla="*/ 0 h 67"/>
                  <a:gd name="T36" fmla="*/ 44 w 63"/>
                  <a:gd name="T37" fmla="*/ 8 h 67"/>
                  <a:gd name="T38" fmla="*/ 53 w 63"/>
                  <a:gd name="T39" fmla="*/ 8 h 67"/>
                  <a:gd name="T40" fmla="*/ 53 w 63"/>
                  <a:gd name="T41" fmla="*/ 16 h 67"/>
                  <a:gd name="T42" fmla="*/ 44 w 63"/>
                  <a:gd name="T43" fmla="*/ 16 h 67"/>
                  <a:gd name="T44" fmla="*/ 44 w 63"/>
                  <a:gd name="T45" fmla="*/ 16 h 67"/>
                  <a:gd name="T46" fmla="*/ 35 w 63"/>
                  <a:gd name="T47" fmla="*/ 8 h 67"/>
                  <a:gd name="T48" fmla="*/ 26 w 63"/>
                  <a:gd name="T49" fmla="*/ 8 h 67"/>
                  <a:gd name="T50" fmla="*/ 8 w 63"/>
                  <a:gd name="T51" fmla="*/ 8 h 67"/>
                  <a:gd name="T52" fmla="*/ 8 w 63"/>
                  <a:gd name="T53" fmla="*/ 16 h 67"/>
                  <a:gd name="T54" fmla="*/ 8 w 63"/>
                  <a:gd name="T55" fmla="*/ 24 h 67"/>
                  <a:gd name="T56" fmla="*/ 17 w 63"/>
                  <a:gd name="T57" fmla="*/ 24 h 67"/>
                  <a:gd name="T58" fmla="*/ 17 w 63"/>
                  <a:gd name="T59" fmla="*/ 24 h 67"/>
                  <a:gd name="T60" fmla="*/ 35 w 63"/>
                  <a:gd name="T61" fmla="*/ 24 h 67"/>
                  <a:gd name="T62" fmla="*/ 44 w 63"/>
                  <a:gd name="T63" fmla="*/ 32 h 67"/>
                  <a:gd name="T64" fmla="*/ 53 w 63"/>
                  <a:gd name="T65" fmla="*/ 32 h 67"/>
                  <a:gd name="T66" fmla="*/ 62 w 63"/>
                  <a:gd name="T67" fmla="*/ 40 h 67"/>
                  <a:gd name="T68" fmla="*/ 62 w 63"/>
                  <a:gd name="T69" fmla="*/ 57 h 67"/>
                  <a:gd name="T70" fmla="*/ 53 w 63"/>
                  <a:gd name="T71" fmla="*/ 66 h 67"/>
                  <a:gd name="T72" fmla="*/ 35 w 63"/>
                  <a:gd name="T73" fmla="*/ 66 h 67"/>
                  <a:gd name="T74" fmla="*/ 8 w 63"/>
                  <a:gd name="T75" fmla="*/ 66 h 67"/>
                  <a:gd name="T76" fmla="*/ 8 w 63"/>
                  <a:gd name="T77" fmla="*/ 57 h 67"/>
                  <a:gd name="T78" fmla="*/ 0 w 63"/>
                  <a:gd name="T79" fmla="*/ 49 h 6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
                  <a:gd name="T121" fmla="*/ 0 h 67"/>
                  <a:gd name="T122" fmla="*/ 63 w 63"/>
                  <a:gd name="T123" fmla="*/ 67 h 6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 h="67">
                    <a:moveTo>
                      <a:pt x="0" y="49"/>
                    </a:moveTo>
                    <a:lnTo>
                      <a:pt x="8" y="49"/>
                    </a:lnTo>
                    <a:lnTo>
                      <a:pt x="17" y="57"/>
                    </a:lnTo>
                    <a:lnTo>
                      <a:pt x="35" y="57"/>
                    </a:lnTo>
                    <a:lnTo>
                      <a:pt x="53" y="57"/>
                    </a:lnTo>
                    <a:lnTo>
                      <a:pt x="53" y="49"/>
                    </a:lnTo>
                    <a:lnTo>
                      <a:pt x="53" y="40"/>
                    </a:lnTo>
                    <a:lnTo>
                      <a:pt x="44" y="40"/>
                    </a:lnTo>
                    <a:lnTo>
                      <a:pt x="35" y="40"/>
                    </a:lnTo>
                    <a:lnTo>
                      <a:pt x="26" y="32"/>
                    </a:lnTo>
                    <a:lnTo>
                      <a:pt x="17" y="32"/>
                    </a:lnTo>
                    <a:lnTo>
                      <a:pt x="8" y="32"/>
                    </a:lnTo>
                    <a:lnTo>
                      <a:pt x="0" y="24"/>
                    </a:lnTo>
                    <a:lnTo>
                      <a:pt x="0" y="8"/>
                    </a:lnTo>
                    <a:lnTo>
                      <a:pt x="8" y="8"/>
                    </a:lnTo>
                    <a:lnTo>
                      <a:pt x="8" y="0"/>
                    </a:lnTo>
                    <a:lnTo>
                      <a:pt x="26" y="0"/>
                    </a:lnTo>
                    <a:lnTo>
                      <a:pt x="44" y="0"/>
                    </a:lnTo>
                    <a:lnTo>
                      <a:pt x="44" y="8"/>
                    </a:lnTo>
                    <a:lnTo>
                      <a:pt x="53" y="8"/>
                    </a:lnTo>
                    <a:lnTo>
                      <a:pt x="53" y="16"/>
                    </a:lnTo>
                    <a:lnTo>
                      <a:pt x="44" y="16"/>
                    </a:lnTo>
                    <a:lnTo>
                      <a:pt x="35" y="8"/>
                    </a:lnTo>
                    <a:lnTo>
                      <a:pt x="26" y="8"/>
                    </a:lnTo>
                    <a:lnTo>
                      <a:pt x="8" y="8"/>
                    </a:lnTo>
                    <a:lnTo>
                      <a:pt x="8" y="16"/>
                    </a:lnTo>
                    <a:lnTo>
                      <a:pt x="8" y="24"/>
                    </a:lnTo>
                    <a:lnTo>
                      <a:pt x="17" y="24"/>
                    </a:lnTo>
                    <a:lnTo>
                      <a:pt x="35" y="24"/>
                    </a:lnTo>
                    <a:lnTo>
                      <a:pt x="44" y="32"/>
                    </a:lnTo>
                    <a:lnTo>
                      <a:pt x="53" y="32"/>
                    </a:lnTo>
                    <a:lnTo>
                      <a:pt x="62" y="40"/>
                    </a:lnTo>
                    <a:lnTo>
                      <a:pt x="62" y="57"/>
                    </a:lnTo>
                    <a:lnTo>
                      <a:pt x="53" y="66"/>
                    </a:lnTo>
                    <a:lnTo>
                      <a:pt x="35" y="66"/>
                    </a:lnTo>
                    <a:lnTo>
                      <a:pt x="8" y="66"/>
                    </a:lnTo>
                    <a:lnTo>
                      <a:pt x="8" y="57"/>
                    </a:lnTo>
                    <a:lnTo>
                      <a:pt x="0" y="49"/>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265" name="Line 250"/>
              <p:cNvSpPr>
                <a:spLocks noChangeShapeType="1"/>
              </p:cNvSpPr>
              <p:nvPr/>
            </p:nvSpPr>
            <p:spPr bwMode="auto">
              <a:xfrm>
                <a:off x="4108" y="1245"/>
                <a:ext cx="16" cy="0"/>
              </a:xfrm>
              <a:prstGeom prst="line">
                <a:avLst/>
              </a:prstGeom>
              <a:noFill/>
              <a:ln w="12700">
                <a:solidFill>
                  <a:srgbClr val="000000"/>
                </a:solidFill>
                <a:round/>
                <a:headEnd type="none" w="sm" len="sm"/>
                <a:tailEnd type="none" w="sm" len="sm"/>
              </a:ln>
            </p:spPr>
            <p:txBody>
              <a:bodyPr wrap="none" anchor="ctr"/>
              <a:lstStyle/>
              <a:p>
                <a:endParaRPr lang="en-US" dirty="0"/>
              </a:p>
            </p:txBody>
          </p:sp>
        </p:grpSp>
        <p:grpSp>
          <p:nvGrpSpPr>
            <p:cNvPr id="20" name="Group 251"/>
            <p:cNvGrpSpPr>
              <a:grpSpLocks/>
            </p:cNvGrpSpPr>
            <p:nvPr/>
          </p:nvGrpSpPr>
          <p:grpSpPr bwMode="auto">
            <a:xfrm>
              <a:off x="7143750" y="2835275"/>
              <a:ext cx="528638" cy="469900"/>
              <a:chOff x="4467" y="1296"/>
              <a:chExt cx="333" cy="296"/>
            </a:xfrm>
          </p:grpSpPr>
          <p:sp>
            <p:nvSpPr>
              <p:cNvPr id="93236" name="Freeform 252"/>
              <p:cNvSpPr>
                <a:spLocks/>
              </p:cNvSpPr>
              <p:nvPr/>
            </p:nvSpPr>
            <p:spPr bwMode="auto">
              <a:xfrm>
                <a:off x="4467" y="1296"/>
                <a:ext cx="326" cy="296"/>
              </a:xfrm>
              <a:custGeom>
                <a:avLst/>
                <a:gdLst>
                  <a:gd name="T0" fmla="*/ 0 w 326"/>
                  <a:gd name="T1" fmla="*/ 171 h 296"/>
                  <a:gd name="T2" fmla="*/ 0 w 326"/>
                  <a:gd name="T3" fmla="*/ 114 h 296"/>
                  <a:gd name="T4" fmla="*/ 27 w 326"/>
                  <a:gd name="T5" fmla="*/ 57 h 296"/>
                  <a:gd name="T6" fmla="*/ 45 w 326"/>
                  <a:gd name="T7" fmla="*/ 32 h 296"/>
                  <a:gd name="T8" fmla="*/ 72 w 326"/>
                  <a:gd name="T9" fmla="*/ 15 h 296"/>
                  <a:gd name="T10" fmla="*/ 99 w 326"/>
                  <a:gd name="T11" fmla="*/ 8 h 296"/>
                  <a:gd name="T12" fmla="*/ 135 w 326"/>
                  <a:gd name="T13" fmla="*/ 0 h 296"/>
                  <a:gd name="T14" fmla="*/ 198 w 326"/>
                  <a:gd name="T15" fmla="*/ 0 h 296"/>
                  <a:gd name="T16" fmla="*/ 261 w 326"/>
                  <a:gd name="T17" fmla="*/ 24 h 296"/>
                  <a:gd name="T18" fmla="*/ 288 w 326"/>
                  <a:gd name="T19" fmla="*/ 40 h 296"/>
                  <a:gd name="T20" fmla="*/ 306 w 326"/>
                  <a:gd name="T21" fmla="*/ 65 h 296"/>
                  <a:gd name="T22" fmla="*/ 315 w 326"/>
                  <a:gd name="T23" fmla="*/ 90 h 296"/>
                  <a:gd name="T24" fmla="*/ 325 w 326"/>
                  <a:gd name="T25" fmla="*/ 122 h 296"/>
                  <a:gd name="T26" fmla="*/ 325 w 326"/>
                  <a:gd name="T27" fmla="*/ 180 h 296"/>
                  <a:gd name="T28" fmla="*/ 298 w 326"/>
                  <a:gd name="T29" fmla="*/ 237 h 296"/>
                  <a:gd name="T30" fmla="*/ 253 w 326"/>
                  <a:gd name="T31" fmla="*/ 270 h 296"/>
                  <a:gd name="T32" fmla="*/ 189 w 326"/>
                  <a:gd name="T33" fmla="*/ 295 h 296"/>
                  <a:gd name="T34" fmla="*/ 126 w 326"/>
                  <a:gd name="T35" fmla="*/ 295 h 296"/>
                  <a:gd name="T36" fmla="*/ 72 w 326"/>
                  <a:gd name="T37" fmla="*/ 270 h 296"/>
                  <a:gd name="T38" fmla="*/ 27 w 326"/>
                  <a:gd name="T39" fmla="*/ 229 h 296"/>
                  <a:gd name="T40" fmla="*/ 0 w 326"/>
                  <a:gd name="T41" fmla="*/ 171 h 2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6"/>
                  <a:gd name="T64" fmla="*/ 0 h 296"/>
                  <a:gd name="T65" fmla="*/ 326 w 326"/>
                  <a:gd name="T66" fmla="*/ 296 h 2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6" h="296">
                    <a:moveTo>
                      <a:pt x="0" y="171"/>
                    </a:moveTo>
                    <a:lnTo>
                      <a:pt x="0" y="114"/>
                    </a:lnTo>
                    <a:lnTo>
                      <a:pt x="27" y="57"/>
                    </a:lnTo>
                    <a:lnTo>
                      <a:pt x="45" y="32"/>
                    </a:lnTo>
                    <a:lnTo>
                      <a:pt x="72" y="15"/>
                    </a:lnTo>
                    <a:lnTo>
                      <a:pt x="99" y="8"/>
                    </a:lnTo>
                    <a:lnTo>
                      <a:pt x="135" y="0"/>
                    </a:lnTo>
                    <a:lnTo>
                      <a:pt x="198" y="0"/>
                    </a:lnTo>
                    <a:lnTo>
                      <a:pt x="261" y="24"/>
                    </a:lnTo>
                    <a:lnTo>
                      <a:pt x="288" y="40"/>
                    </a:lnTo>
                    <a:lnTo>
                      <a:pt x="306" y="65"/>
                    </a:lnTo>
                    <a:lnTo>
                      <a:pt x="315" y="90"/>
                    </a:lnTo>
                    <a:lnTo>
                      <a:pt x="325" y="122"/>
                    </a:lnTo>
                    <a:lnTo>
                      <a:pt x="325" y="180"/>
                    </a:lnTo>
                    <a:lnTo>
                      <a:pt x="298" y="237"/>
                    </a:lnTo>
                    <a:lnTo>
                      <a:pt x="253" y="270"/>
                    </a:lnTo>
                    <a:lnTo>
                      <a:pt x="189" y="295"/>
                    </a:lnTo>
                    <a:lnTo>
                      <a:pt x="126" y="295"/>
                    </a:lnTo>
                    <a:lnTo>
                      <a:pt x="72" y="270"/>
                    </a:lnTo>
                    <a:lnTo>
                      <a:pt x="27" y="229"/>
                    </a:lnTo>
                    <a:lnTo>
                      <a:pt x="0" y="171"/>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237" name="Line 253"/>
              <p:cNvSpPr>
                <a:spLocks noChangeShapeType="1"/>
              </p:cNvSpPr>
              <p:nvPr/>
            </p:nvSpPr>
            <p:spPr bwMode="auto">
              <a:xfrm>
                <a:off x="4602" y="1296"/>
                <a:ext cx="55" cy="295"/>
              </a:xfrm>
              <a:prstGeom prst="line">
                <a:avLst/>
              </a:prstGeom>
              <a:noFill/>
              <a:ln w="12700">
                <a:solidFill>
                  <a:srgbClr val="000000"/>
                </a:solidFill>
                <a:round/>
                <a:headEnd type="none" w="sm" len="sm"/>
                <a:tailEnd type="none" w="sm" len="sm"/>
              </a:ln>
            </p:spPr>
            <p:txBody>
              <a:bodyPr wrap="none" anchor="ctr"/>
              <a:lstStyle/>
              <a:p>
                <a:endParaRPr lang="en-US" dirty="0"/>
              </a:p>
            </p:txBody>
          </p:sp>
          <p:sp>
            <p:nvSpPr>
              <p:cNvPr id="93238" name="Line 254"/>
              <p:cNvSpPr>
                <a:spLocks noChangeShapeType="1"/>
              </p:cNvSpPr>
              <p:nvPr/>
            </p:nvSpPr>
            <p:spPr bwMode="auto">
              <a:xfrm flipV="1">
                <a:off x="4467" y="1418"/>
                <a:ext cx="333" cy="58"/>
              </a:xfrm>
              <a:prstGeom prst="line">
                <a:avLst/>
              </a:prstGeom>
              <a:noFill/>
              <a:ln w="12700">
                <a:solidFill>
                  <a:srgbClr val="000000"/>
                </a:solidFill>
                <a:round/>
                <a:headEnd type="none" w="sm" len="sm"/>
                <a:tailEnd type="none" w="sm" len="sm"/>
              </a:ln>
            </p:spPr>
            <p:txBody>
              <a:bodyPr wrap="none" anchor="ctr"/>
              <a:lstStyle/>
              <a:p>
                <a:endParaRPr lang="en-US" dirty="0"/>
              </a:p>
            </p:txBody>
          </p:sp>
          <p:sp>
            <p:nvSpPr>
              <p:cNvPr id="93239" name="Freeform 255"/>
              <p:cNvSpPr>
                <a:spLocks/>
              </p:cNvSpPr>
              <p:nvPr/>
            </p:nvSpPr>
            <p:spPr bwMode="auto">
              <a:xfrm>
                <a:off x="4647" y="1337"/>
                <a:ext cx="56" cy="74"/>
              </a:xfrm>
              <a:custGeom>
                <a:avLst/>
                <a:gdLst>
                  <a:gd name="T0" fmla="*/ 9 w 56"/>
                  <a:gd name="T1" fmla="*/ 73 h 74"/>
                  <a:gd name="T2" fmla="*/ 0 w 56"/>
                  <a:gd name="T3" fmla="*/ 8 h 74"/>
                  <a:gd name="T4" fmla="*/ 27 w 56"/>
                  <a:gd name="T5" fmla="*/ 0 h 74"/>
                  <a:gd name="T6" fmla="*/ 36 w 56"/>
                  <a:gd name="T7" fmla="*/ 0 h 74"/>
                  <a:gd name="T8" fmla="*/ 55 w 56"/>
                  <a:gd name="T9" fmla="*/ 0 h 74"/>
                  <a:gd name="T10" fmla="*/ 55 w 56"/>
                  <a:gd name="T11" fmla="*/ 16 h 74"/>
                  <a:gd name="T12" fmla="*/ 55 w 56"/>
                  <a:gd name="T13" fmla="*/ 32 h 74"/>
                  <a:gd name="T14" fmla="*/ 45 w 56"/>
                  <a:gd name="T15" fmla="*/ 40 h 74"/>
                  <a:gd name="T16" fmla="*/ 36 w 56"/>
                  <a:gd name="T17" fmla="*/ 40 h 74"/>
                  <a:gd name="T18" fmla="*/ 18 w 56"/>
                  <a:gd name="T19" fmla="*/ 40 h 74"/>
                  <a:gd name="T20" fmla="*/ 18 w 56"/>
                  <a:gd name="T21" fmla="*/ 65 h 74"/>
                  <a:gd name="T22" fmla="*/ 9 w 56"/>
                  <a:gd name="T23" fmla="*/ 73 h 74"/>
                  <a:gd name="T24" fmla="*/ 9 w 56"/>
                  <a:gd name="T25" fmla="*/ 32 h 74"/>
                  <a:gd name="T26" fmla="*/ 36 w 56"/>
                  <a:gd name="T27" fmla="*/ 32 h 74"/>
                  <a:gd name="T28" fmla="*/ 45 w 56"/>
                  <a:gd name="T29" fmla="*/ 32 h 74"/>
                  <a:gd name="T30" fmla="*/ 45 w 56"/>
                  <a:gd name="T31" fmla="*/ 16 h 74"/>
                  <a:gd name="T32" fmla="*/ 45 w 56"/>
                  <a:gd name="T33" fmla="*/ 8 h 74"/>
                  <a:gd name="T34" fmla="*/ 36 w 56"/>
                  <a:gd name="T35" fmla="*/ 8 h 74"/>
                  <a:gd name="T36" fmla="*/ 27 w 56"/>
                  <a:gd name="T37" fmla="*/ 8 h 74"/>
                  <a:gd name="T38" fmla="*/ 9 w 56"/>
                  <a:gd name="T39" fmla="*/ 8 h 74"/>
                  <a:gd name="T40" fmla="*/ 9 w 56"/>
                  <a:gd name="T41" fmla="*/ 32 h 74"/>
                  <a:gd name="T42" fmla="*/ 9 w 56"/>
                  <a:gd name="T43" fmla="*/ 73 h 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6"/>
                  <a:gd name="T67" fmla="*/ 0 h 74"/>
                  <a:gd name="T68" fmla="*/ 56 w 56"/>
                  <a:gd name="T69" fmla="*/ 74 h 7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6" h="74">
                    <a:moveTo>
                      <a:pt x="9" y="73"/>
                    </a:moveTo>
                    <a:lnTo>
                      <a:pt x="0" y="8"/>
                    </a:lnTo>
                    <a:lnTo>
                      <a:pt x="27" y="0"/>
                    </a:lnTo>
                    <a:lnTo>
                      <a:pt x="36" y="0"/>
                    </a:lnTo>
                    <a:lnTo>
                      <a:pt x="55" y="0"/>
                    </a:lnTo>
                    <a:lnTo>
                      <a:pt x="55" y="16"/>
                    </a:lnTo>
                    <a:lnTo>
                      <a:pt x="55" y="32"/>
                    </a:lnTo>
                    <a:lnTo>
                      <a:pt x="45" y="40"/>
                    </a:lnTo>
                    <a:lnTo>
                      <a:pt x="36" y="40"/>
                    </a:lnTo>
                    <a:lnTo>
                      <a:pt x="18" y="40"/>
                    </a:lnTo>
                    <a:lnTo>
                      <a:pt x="18" y="65"/>
                    </a:lnTo>
                    <a:lnTo>
                      <a:pt x="9" y="73"/>
                    </a:lnTo>
                    <a:lnTo>
                      <a:pt x="9" y="32"/>
                    </a:lnTo>
                    <a:lnTo>
                      <a:pt x="36" y="32"/>
                    </a:lnTo>
                    <a:lnTo>
                      <a:pt x="45" y="32"/>
                    </a:lnTo>
                    <a:lnTo>
                      <a:pt x="45" y="16"/>
                    </a:lnTo>
                    <a:lnTo>
                      <a:pt x="45" y="8"/>
                    </a:lnTo>
                    <a:lnTo>
                      <a:pt x="36" y="8"/>
                    </a:lnTo>
                    <a:lnTo>
                      <a:pt x="27" y="8"/>
                    </a:lnTo>
                    <a:lnTo>
                      <a:pt x="9" y="8"/>
                    </a:lnTo>
                    <a:lnTo>
                      <a:pt x="9" y="32"/>
                    </a:lnTo>
                    <a:lnTo>
                      <a:pt x="9" y="73"/>
                    </a:lnTo>
                  </a:path>
                </a:pathLst>
              </a:custGeom>
              <a:solidFill>
                <a:srgbClr val="FFFFFF"/>
              </a:solidFill>
              <a:ln w="9525" cap="rnd">
                <a:noFill/>
                <a:round/>
                <a:headEnd/>
                <a:tailEnd/>
              </a:ln>
            </p:spPr>
            <p:txBody>
              <a:bodyPr/>
              <a:lstStyle/>
              <a:p>
                <a:endParaRPr lang="en-US" dirty="0"/>
              </a:p>
            </p:txBody>
          </p:sp>
          <p:sp>
            <p:nvSpPr>
              <p:cNvPr id="93240" name="Freeform 256"/>
              <p:cNvSpPr>
                <a:spLocks/>
              </p:cNvSpPr>
              <p:nvPr/>
            </p:nvSpPr>
            <p:spPr bwMode="auto">
              <a:xfrm>
                <a:off x="4647" y="1337"/>
                <a:ext cx="56" cy="74"/>
              </a:xfrm>
              <a:custGeom>
                <a:avLst/>
                <a:gdLst>
                  <a:gd name="T0" fmla="*/ 9 w 56"/>
                  <a:gd name="T1" fmla="*/ 73 h 74"/>
                  <a:gd name="T2" fmla="*/ 0 w 56"/>
                  <a:gd name="T3" fmla="*/ 8 h 74"/>
                  <a:gd name="T4" fmla="*/ 27 w 56"/>
                  <a:gd name="T5" fmla="*/ 0 h 74"/>
                  <a:gd name="T6" fmla="*/ 36 w 56"/>
                  <a:gd name="T7" fmla="*/ 0 h 74"/>
                  <a:gd name="T8" fmla="*/ 55 w 56"/>
                  <a:gd name="T9" fmla="*/ 0 h 74"/>
                  <a:gd name="T10" fmla="*/ 55 w 56"/>
                  <a:gd name="T11" fmla="*/ 16 h 74"/>
                  <a:gd name="T12" fmla="*/ 55 w 56"/>
                  <a:gd name="T13" fmla="*/ 32 h 74"/>
                  <a:gd name="T14" fmla="*/ 45 w 56"/>
                  <a:gd name="T15" fmla="*/ 40 h 74"/>
                  <a:gd name="T16" fmla="*/ 36 w 56"/>
                  <a:gd name="T17" fmla="*/ 40 h 74"/>
                  <a:gd name="T18" fmla="*/ 18 w 56"/>
                  <a:gd name="T19" fmla="*/ 40 h 74"/>
                  <a:gd name="T20" fmla="*/ 18 w 56"/>
                  <a:gd name="T21" fmla="*/ 65 h 74"/>
                  <a:gd name="T22" fmla="*/ 9 w 56"/>
                  <a:gd name="T23" fmla="*/ 73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6"/>
                  <a:gd name="T37" fmla="*/ 0 h 74"/>
                  <a:gd name="T38" fmla="*/ 56 w 56"/>
                  <a:gd name="T39" fmla="*/ 74 h 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6" h="74">
                    <a:moveTo>
                      <a:pt x="9" y="73"/>
                    </a:moveTo>
                    <a:lnTo>
                      <a:pt x="0" y="8"/>
                    </a:lnTo>
                    <a:lnTo>
                      <a:pt x="27" y="0"/>
                    </a:lnTo>
                    <a:lnTo>
                      <a:pt x="36" y="0"/>
                    </a:lnTo>
                    <a:lnTo>
                      <a:pt x="55" y="0"/>
                    </a:lnTo>
                    <a:lnTo>
                      <a:pt x="55" y="16"/>
                    </a:lnTo>
                    <a:lnTo>
                      <a:pt x="55" y="32"/>
                    </a:lnTo>
                    <a:lnTo>
                      <a:pt x="45" y="40"/>
                    </a:lnTo>
                    <a:lnTo>
                      <a:pt x="36" y="40"/>
                    </a:lnTo>
                    <a:lnTo>
                      <a:pt x="18" y="40"/>
                    </a:lnTo>
                    <a:lnTo>
                      <a:pt x="18" y="65"/>
                    </a:lnTo>
                    <a:lnTo>
                      <a:pt x="9" y="73"/>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241" name="Freeform 257"/>
              <p:cNvSpPr>
                <a:spLocks/>
              </p:cNvSpPr>
              <p:nvPr/>
            </p:nvSpPr>
            <p:spPr bwMode="auto">
              <a:xfrm>
                <a:off x="4657" y="1345"/>
                <a:ext cx="36" cy="25"/>
              </a:xfrm>
              <a:custGeom>
                <a:avLst/>
                <a:gdLst>
                  <a:gd name="T0" fmla="*/ 0 w 36"/>
                  <a:gd name="T1" fmla="*/ 24 h 25"/>
                  <a:gd name="T2" fmla="*/ 26 w 36"/>
                  <a:gd name="T3" fmla="*/ 24 h 25"/>
                  <a:gd name="T4" fmla="*/ 35 w 36"/>
                  <a:gd name="T5" fmla="*/ 24 h 25"/>
                  <a:gd name="T6" fmla="*/ 35 w 36"/>
                  <a:gd name="T7" fmla="*/ 8 h 25"/>
                  <a:gd name="T8" fmla="*/ 35 w 36"/>
                  <a:gd name="T9" fmla="*/ 0 h 25"/>
                  <a:gd name="T10" fmla="*/ 26 w 36"/>
                  <a:gd name="T11" fmla="*/ 0 h 25"/>
                  <a:gd name="T12" fmla="*/ 17 w 36"/>
                  <a:gd name="T13" fmla="*/ 0 h 25"/>
                  <a:gd name="T14" fmla="*/ 0 w 36"/>
                  <a:gd name="T15" fmla="*/ 0 h 25"/>
                  <a:gd name="T16" fmla="*/ 0 w 36"/>
                  <a:gd name="T17" fmla="*/ 2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25"/>
                  <a:gd name="T29" fmla="*/ 36 w 36"/>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25">
                    <a:moveTo>
                      <a:pt x="0" y="24"/>
                    </a:moveTo>
                    <a:lnTo>
                      <a:pt x="26" y="24"/>
                    </a:lnTo>
                    <a:lnTo>
                      <a:pt x="35" y="24"/>
                    </a:lnTo>
                    <a:lnTo>
                      <a:pt x="35" y="8"/>
                    </a:lnTo>
                    <a:lnTo>
                      <a:pt x="35" y="0"/>
                    </a:lnTo>
                    <a:lnTo>
                      <a:pt x="26" y="0"/>
                    </a:lnTo>
                    <a:lnTo>
                      <a:pt x="17" y="0"/>
                    </a:lnTo>
                    <a:lnTo>
                      <a:pt x="0" y="0"/>
                    </a:lnTo>
                    <a:lnTo>
                      <a:pt x="0" y="24"/>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242" name="Freeform 258"/>
              <p:cNvSpPr>
                <a:spLocks/>
              </p:cNvSpPr>
              <p:nvPr/>
            </p:nvSpPr>
            <p:spPr bwMode="auto">
              <a:xfrm>
                <a:off x="4675" y="1459"/>
                <a:ext cx="63" cy="75"/>
              </a:xfrm>
              <a:custGeom>
                <a:avLst/>
                <a:gdLst>
                  <a:gd name="T0" fmla="*/ 8 w 63"/>
                  <a:gd name="T1" fmla="*/ 74 h 75"/>
                  <a:gd name="T2" fmla="*/ 0 w 63"/>
                  <a:gd name="T3" fmla="*/ 8 h 75"/>
                  <a:gd name="T4" fmla="*/ 17 w 63"/>
                  <a:gd name="T5" fmla="*/ 0 h 75"/>
                  <a:gd name="T6" fmla="*/ 35 w 63"/>
                  <a:gd name="T7" fmla="*/ 0 h 75"/>
                  <a:gd name="T8" fmla="*/ 44 w 63"/>
                  <a:gd name="T9" fmla="*/ 0 h 75"/>
                  <a:gd name="T10" fmla="*/ 44 w 63"/>
                  <a:gd name="T11" fmla="*/ 8 h 75"/>
                  <a:gd name="T12" fmla="*/ 53 w 63"/>
                  <a:gd name="T13" fmla="*/ 8 h 75"/>
                  <a:gd name="T14" fmla="*/ 53 w 63"/>
                  <a:gd name="T15" fmla="*/ 16 h 75"/>
                  <a:gd name="T16" fmla="*/ 62 w 63"/>
                  <a:gd name="T17" fmla="*/ 24 h 75"/>
                  <a:gd name="T18" fmla="*/ 62 w 63"/>
                  <a:gd name="T19" fmla="*/ 33 h 75"/>
                  <a:gd name="T20" fmla="*/ 62 w 63"/>
                  <a:gd name="T21" fmla="*/ 57 h 75"/>
                  <a:gd name="T22" fmla="*/ 53 w 63"/>
                  <a:gd name="T23" fmla="*/ 57 h 75"/>
                  <a:gd name="T24" fmla="*/ 53 w 63"/>
                  <a:gd name="T25" fmla="*/ 65 h 75"/>
                  <a:gd name="T26" fmla="*/ 35 w 63"/>
                  <a:gd name="T27" fmla="*/ 65 h 75"/>
                  <a:gd name="T28" fmla="*/ 8 w 63"/>
                  <a:gd name="T29" fmla="*/ 74 h 75"/>
                  <a:gd name="T30" fmla="*/ 17 w 63"/>
                  <a:gd name="T31" fmla="*/ 65 h 75"/>
                  <a:gd name="T32" fmla="*/ 35 w 63"/>
                  <a:gd name="T33" fmla="*/ 65 h 75"/>
                  <a:gd name="T34" fmla="*/ 35 w 63"/>
                  <a:gd name="T35" fmla="*/ 57 h 75"/>
                  <a:gd name="T36" fmla="*/ 44 w 63"/>
                  <a:gd name="T37" fmla="*/ 57 h 75"/>
                  <a:gd name="T38" fmla="*/ 53 w 63"/>
                  <a:gd name="T39" fmla="*/ 49 h 75"/>
                  <a:gd name="T40" fmla="*/ 53 w 63"/>
                  <a:gd name="T41" fmla="*/ 33 h 75"/>
                  <a:gd name="T42" fmla="*/ 53 w 63"/>
                  <a:gd name="T43" fmla="*/ 24 h 75"/>
                  <a:gd name="T44" fmla="*/ 35 w 63"/>
                  <a:gd name="T45" fmla="*/ 8 h 75"/>
                  <a:gd name="T46" fmla="*/ 17 w 63"/>
                  <a:gd name="T47" fmla="*/ 8 h 75"/>
                  <a:gd name="T48" fmla="*/ 8 w 63"/>
                  <a:gd name="T49" fmla="*/ 16 h 75"/>
                  <a:gd name="T50" fmla="*/ 17 w 63"/>
                  <a:gd name="T51" fmla="*/ 65 h 75"/>
                  <a:gd name="T52" fmla="*/ 8 w 63"/>
                  <a:gd name="T53" fmla="*/ 74 h 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3"/>
                  <a:gd name="T82" fmla="*/ 0 h 75"/>
                  <a:gd name="T83" fmla="*/ 63 w 63"/>
                  <a:gd name="T84" fmla="*/ 75 h 7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3" h="75">
                    <a:moveTo>
                      <a:pt x="8" y="74"/>
                    </a:moveTo>
                    <a:lnTo>
                      <a:pt x="0" y="8"/>
                    </a:lnTo>
                    <a:lnTo>
                      <a:pt x="17" y="0"/>
                    </a:lnTo>
                    <a:lnTo>
                      <a:pt x="35" y="0"/>
                    </a:lnTo>
                    <a:lnTo>
                      <a:pt x="44" y="0"/>
                    </a:lnTo>
                    <a:lnTo>
                      <a:pt x="44" y="8"/>
                    </a:lnTo>
                    <a:lnTo>
                      <a:pt x="53" y="8"/>
                    </a:lnTo>
                    <a:lnTo>
                      <a:pt x="53" y="16"/>
                    </a:lnTo>
                    <a:lnTo>
                      <a:pt x="62" y="24"/>
                    </a:lnTo>
                    <a:lnTo>
                      <a:pt x="62" y="33"/>
                    </a:lnTo>
                    <a:lnTo>
                      <a:pt x="62" y="57"/>
                    </a:lnTo>
                    <a:lnTo>
                      <a:pt x="53" y="57"/>
                    </a:lnTo>
                    <a:lnTo>
                      <a:pt x="53" y="65"/>
                    </a:lnTo>
                    <a:lnTo>
                      <a:pt x="35" y="65"/>
                    </a:lnTo>
                    <a:lnTo>
                      <a:pt x="8" y="74"/>
                    </a:lnTo>
                    <a:lnTo>
                      <a:pt x="17" y="65"/>
                    </a:lnTo>
                    <a:lnTo>
                      <a:pt x="35" y="65"/>
                    </a:lnTo>
                    <a:lnTo>
                      <a:pt x="35" y="57"/>
                    </a:lnTo>
                    <a:lnTo>
                      <a:pt x="44" y="57"/>
                    </a:lnTo>
                    <a:lnTo>
                      <a:pt x="53" y="49"/>
                    </a:lnTo>
                    <a:lnTo>
                      <a:pt x="53" y="33"/>
                    </a:lnTo>
                    <a:lnTo>
                      <a:pt x="53" y="24"/>
                    </a:lnTo>
                    <a:lnTo>
                      <a:pt x="35" y="8"/>
                    </a:lnTo>
                    <a:lnTo>
                      <a:pt x="17" y="8"/>
                    </a:lnTo>
                    <a:lnTo>
                      <a:pt x="8" y="16"/>
                    </a:lnTo>
                    <a:lnTo>
                      <a:pt x="17" y="65"/>
                    </a:lnTo>
                    <a:lnTo>
                      <a:pt x="8" y="74"/>
                    </a:lnTo>
                  </a:path>
                </a:pathLst>
              </a:custGeom>
              <a:solidFill>
                <a:srgbClr val="FFFFFF"/>
              </a:solidFill>
              <a:ln w="9525" cap="rnd">
                <a:noFill/>
                <a:round/>
                <a:headEnd/>
                <a:tailEnd/>
              </a:ln>
            </p:spPr>
            <p:txBody>
              <a:bodyPr/>
              <a:lstStyle/>
              <a:p>
                <a:endParaRPr lang="en-US" dirty="0"/>
              </a:p>
            </p:txBody>
          </p:sp>
          <p:sp>
            <p:nvSpPr>
              <p:cNvPr id="93243" name="Freeform 259"/>
              <p:cNvSpPr>
                <a:spLocks/>
              </p:cNvSpPr>
              <p:nvPr/>
            </p:nvSpPr>
            <p:spPr bwMode="auto">
              <a:xfrm>
                <a:off x="4675" y="1459"/>
                <a:ext cx="63" cy="75"/>
              </a:xfrm>
              <a:custGeom>
                <a:avLst/>
                <a:gdLst>
                  <a:gd name="T0" fmla="*/ 8 w 63"/>
                  <a:gd name="T1" fmla="*/ 74 h 75"/>
                  <a:gd name="T2" fmla="*/ 0 w 63"/>
                  <a:gd name="T3" fmla="*/ 8 h 75"/>
                  <a:gd name="T4" fmla="*/ 17 w 63"/>
                  <a:gd name="T5" fmla="*/ 0 h 75"/>
                  <a:gd name="T6" fmla="*/ 35 w 63"/>
                  <a:gd name="T7" fmla="*/ 0 h 75"/>
                  <a:gd name="T8" fmla="*/ 44 w 63"/>
                  <a:gd name="T9" fmla="*/ 0 h 75"/>
                  <a:gd name="T10" fmla="*/ 44 w 63"/>
                  <a:gd name="T11" fmla="*/ 8 h 75"/>
                  <a:gd name="T12" fmla="*/ 53 w 63"/>
                  <a:gd name="T13" fmla="*/ 8 h 75"/>
                  <a:gd name="T14" fmla="*/ 53 w 63"/>
                  <a:gd name="T15" fmla="*/ 16 h 75"/>
                  <a:gd name="T16" fmla="*/ 62 w 63"/>
                  <a:gd name="T17" fmla="*/ 24 h 75"/>
                  <a:gd name="T18" fmla="*/ 62 w 63"/>
                  <a:gd name="T19" fmla="*/ 33 h 75"/>
                  <a:gd name="T20" fmla="*/ 62 w 63"/>
                  <a:gd name="T21" fmla="*/ 57 h 75"/>
                  <a:gd name="T22" fmla="*/ 53 w 63"/>
                  <a:gd name="T23" fmla="*/ 57 h 75"/>
                  <a:gd name="T24" fmla="*/ 53 w 63"/>
                  <a:gd name="T25" fmla="*/ 65 h 75"/>
                  <a:gd name="T26" fmla="*/ 35 w 63"/>
                  <a:gd name="T27" fmla="*/ 65 h 75"/>
                  <a:gd name="T28" fmla="*/ 8 w 63"/>
                  <a:gd name="T29" fmla="*/ 74 h 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3"/>
                  <a:gd name="T46" fmla="*/ 0 h 75"/>
                  <a:gd name="T47" fmla="*/ 63 w 63"/>
                  <a:gd name="T48" fmla="*/ 75 h 7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3" h="75">
                    <a:moveTo>
                      <a:pt x="8" y="74"/>
                    </a:moveTo>
                    <a:lnTo>
                      <a:pt x="0" y="8"/>
                    </a:lnTo>
                    <a:lnTo>
                      <a:pt x="17" y="0"/>
                    </a:lnTo>
                    <a:lnTo>
                      <a:pt x="35" y="0"/>
                    </a:lnTo>
                    <a:lnTo>
                      <a:pt x="44" y="0"/>
                    </a:lnTo>
                    <a:lnTo>
                      <a:pt x="44" y="8"/>
                    </a:lnTo>
                    <a:lnTo>
                      <a:pt x="53" y="8"/>
                    </a:lnTo>
                    <a:lnTo>
                      <a:pt x="53" y="16"/>
                    </a:lnTo>
                    <a:lnTo>
                      <a:pt x="62" y="24"/>
                    </a:lnTo>
                    <a:lnTo>
                      <a:pt x="62" y="33"/>
                    </a:lnTo>
                    <a:lnTo>
                      <a:pt x="62" y="57"/>
                    </a:lnTo>
                    <a:lnTo>
                      <a:pt x="53" y="57"/>
                    </a:lnTo>
                    <a:lnTo>
                      <a:pt x="53" y="65"/>
                    </a:lnTo>
                    <a:lnTo>
                      <a:pt x="35" y="65"/>
                    </a:lnTo>
                    <a:lnTo>
                      <a:pt x="8" y="74"/>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244" name="Freeform 260"/>
              <p:cNvSpPr>
                <a:spLocks/>
              </p:cNvSpPr>
              <p:nvPr/>
            </p:nvSpPr>
            <p:spPr bwMode="auto">
              <a:xfrm>
                <a:off x="4683" y="1468"/>
                <a:ext cx="46" cy="58"/>
              </a:xfrm>
              <a:custGeom>
                <a:avLst/>
                <a:gdLst>
                  <a:gd name="T0" fmla="*/ 8 w 46"/>
                  <a:gd name="T1" fmla="*/ 57 h 58"/>
                  <a:gd name="T2" fmla="*/ 26 w 46"/>
                  <a:gd name="T3" fmla="*/ 57 h 58"/>
                  <a:gd name="T4" fmla="*/ 26 w 46"/>
                  <a:gd name="T5" fmla="*/ 48 h 58"/>
                  <a:gd name="T6" fmla="*/ 36 w 46"/>
                  <a:gd name="T7" fmla="*/ 48 h 58"/>
                  <a:gd name="T8" fmla="*/ 45 w 46"/>
                  <a:gd name="T9" fmla="*/ 40 h 58"/>
                  <a:gd name="T10" fmla="*/ 45 w 46"/>
                  <a:gd name="T11" fmla="*/ 24 h 58"/>
                  <a:gd name="T12" fmla="*/ 45 w 46"/>
                  <a:gd name="T13" fmla="*/ 16 h 58"/>
                  <a:gd name="T14" fmla="*/ 26 w 46"/>
                  <a:gd name="T15" fmla="*/ 0 h 58"/>
                  <a:gd name="T16" fmla="*/ 8 w 46"/>
                  <a:gd name="T17" fmla="*/ 0 h 58"/>
                  <a:gd name="T18" fmla="*/ 0 w 46"/>
                  <a:gd name="T19" fmla="*/ 8 h 58"/>
                  <a:gd name="T20" fmla="*/ 8 w 46"/>
                  <a:gd name="T21" fmla="*/ 57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
                  <a:gd name="T34" fmla="*/ 0 h 58"/>
                  <a:gd name="T35" fmla="*/ 46 w 46"/>
                  <a:gd name="T36" fmla="*/ 58 h 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 h="58">
                    <a:moveTo>
                      <a:pt x="8" y="57"/>
                    </a:moveTo>
                    <a:lnTo>
                      <a:pt x="26" y="57"/>
                    </a:lnTo>
                    <a:lnTo>
                      <a:pt x="26" y="48"/>
                    </a:lnTo>
                    <a:lnTo>
                      <a:pt x="36" y="48"/>
                    </a:lnTo>
                    <a:lnTo>
                      <a:pt x="45" y="40"/>
                    </a:lnTo>
                    <a:lnTo>
                      <a:pt x="45" y="24"/>
                    </a:lnTo>
                    <a:lnTo>
                      <a:pt x="45" y="16"/>
                    </a:lnTo>
                    <a:lnTo>
                      <a:pt x="26" y="0"/>
                    </a:lnTo>
                    <a:lnTo>
                      <a:pt x="8" y="0"/>
                    </a:lnTo>
                    <a:lnTo>
                      <a:pt x="0" y="8"/>
                    </a:lnTo>
                    <a:lnTo>
                      <a:pt x="8" y="57"/>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245" name="Freeform 261"/>
              <p:cNvSpPr>
                <a:spLocks/>
              </p:cNvSpPr>
              <p:nvPr/>
            </p:nvSpPr>
            <p:spPr bwMode="auto">
              <a:xfrm>
                <a:off x="4522" y="1361"/>
                <a:ext cx="64" cy="67"/>
              </a:xfrm>
              <a:custGeom>
                <a:avLst/>
                <a:gdLst>
                  <a:gd name="T0" fmla="*/ 0 w 64"/>
                  <a:gd name="T1" fmla="*/ 66 h 67"/>
                  <a:gd name="T2" fmla="*/ 8 w 64"/>
                  <a:gd name="T3" fmla="*/ 0 h 67"/>
                  <a:gd name="T4" fmla="*/ 26 w 64"/>
                  <a:gd name="T5" fmla="*/ 0 h 67"/>
                  <a:gd name="T6" fmla="*/ 63 w 64"/>
                  <a:gd name="T7" fmla="*/ 57 h 67"/>
                  <a:gd name="T8" fmla="*/ 53 w 64"/>
                  <a:gd name="T9" fmla="*/ 57 h 67"/>
                  <a:gd name="T10" fmla="*/ 44 w 64"/>
                  <a:gd name="T11" fmla="*/ 41 h 67"/>
                  <a:gd name="T12" fmla="*/ 8 w 64"/>
                  <a:gd name="T13" fmla="*/ 49 h 67"/>
                  <a:gd name="T14" fmla="*/ 8 w 64"/>
                  <a:gd name="T15" fmla="*/ 66 h 67"/>
                  <a:gd name="T16" fmla="*/ 0 w 64"/>
                  <a:gd name="T17" fmla="*/ 66 h 67"/>
                  <a:gd name="T18" fmla="*/ 18 w 64"/>
                  <a:gd name="T19" fmla="*/ 41 h 67"/>
                  <a:gd name="T20" fmla="*/ 35 w 64"/>
                  <a:gd name="T21" fmla="*/ 33 h 67"/>
                  <a:gd name="T22" fmla="*/ 26 w 64"/>
                  <a:gd name="T23" fmla="*/ 16 h 67"/>
                  <a:gd name="T24" fmla="*/ 26 w 64"/>
                  <a:gd name="T25" fmla="*/ 8 h 67"/>
                  <a:gd name="T26" fmla="*/ 18 w 64"/>
                  <a:gd name="T27" fmla="*/ 0 h 67"/>
                  <a:gd name="T28" fmla="*/ 18 w 64"/>
                  <a:gd name="T29" fmla="*/ 16 h 67"/>
                  <a:gd name="T30" fmla="*/ 18 w 64"/>
                  <a:gd name="T31" fmla="*/ 41 h 67"/>
                  <a:gd name="T32" fmla="*/ 0 w 64"/>
                  <a:gd name="T33" fmla="*/ 66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67"/>
                  <a:gd name="T53" fmla="*/ 64 w 64"/>
                  <a:gd name="T54" fmla="*/ 67 h 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67">
                    <a:moveTo>
                      <a:pt x="0" y="66"/>
                    </a:moveTo>
                    <a:lnTo>
                      <a:pt x="8" y="0"/>
                    </a:lnTo>
                    <a:lnTo>
                      <a:pt x="26" y="0"/>
                    </a:lnTo>
                    <a:lnTo>
                      <a:pt x="63" y="57"/>
                    </a:lnTo>
                    <a:lnTo>
                      <a:pt x="53" y="57"/>
                    </a:lnTo>
                    <a:lnTo>
                      <a:pt x="44" y="41"/>
                    </a:lnTo>
                    <a:lnTo>
                      <a:pt x="8" y="49"/>
                    </a:lnTo>
                    <a:lnTo>
                      <a:pt x="8" y="66"/>
                    </a:lnTo>
                    <a:lnTo>
                      <a:pt x="0" y="66"/>
                    </a:lnTo>
                    <a:lnTo>
                      <a:pt x="18" y="41"/>
                    </a:lnTo>
                    <a:lnTo>
                      <a:pt x="35" y="33"/>
                    </a:lnTo>
                    <a:lnTo>
                      <a:pt x="26" y="16"/>
                    </a:lnTo>
                    <a:lnTo>
                      <a:pt x="26" y="8"/>
                    </a:lnTo>
                    <a:lnTo>
                      <a:pt x="18" y="0"/>
                    </a:lnTo>
                    <a:lnTo>
                      <a:pt x="18" y="16"/>
                    </a:lnTo>
                    <a:lnTo>
                      <a:pt x="18" y="41"/>
                    </a:lnTo>
                    <a:lnTo>
                      <a:pt x="0" y="66"/>
                    </a:lnTo>
                  </a:path>
                </a:pathLst>
              </a:custGeom>
              <a:solidFill>
                <a:srgbClr val="FFFFFF"/>
              </a:solidFill>
              <a:ln w="9525" cap="rnd">
                <a:noFill/>
                <a:round/>
                <a:headEnd/>
                <a:tailEnd/>
              </a:ln>
            </p:spPr>
            <p:txBody>
              <a:bodyPr/>
              <a:lstStyle/>
              <a:p>
                <a:endParaRPr lang="en-US" dirty="0"/>
              </a:p>
            </p:txBody>
          </p:sp>
          <p:sp>
            <p:nvSpPr>
              <p:cNvPr id="93246" name="Freeform 262"/>
              <p:cNvSpPr>
                <a:spLocks/>
              </p:cNvSpPr>
              <p:nvPr/>
            </p:nvSpPr>
            <p:spPr bwMode="auto">
              <a:xfrm>
                <a:off x="4522" y="1361"/>
                <a:ext cx="64" cy="67"/>
              </a:xfrm>
              <a:custGeom>
                <a:avLst/>
                <a:gdLst>
                  <a:gd name="T0" fmla="*/ 0 w 64"/>
                  <a:gd name="T1" fmla="*/ 66 h 67"/>
                  <a:gd name="T2" fmla="*/ 8 w 64"/>
                  <a:gd name="T3" fmla="*/ 0 h 67"/>
                  <a:gd name="T4" fmla="*/ 26 w 64"/>
                  <a:gd name="T5" fmla="*/ 0 h 67"/>
                  <a:gd name="T6" fmla="*/ 63 w 64"/>
                  <a:gd name="T7" fmla="*/ 57 h 67"/>
                  <a:gd name="T8" fmla="*/ 53 w 64"/>
                  <a:gd name="T9" fmla="*/ 57 h 67"/>
                  <a:gd name="T10" fmla="*/ 44 w 64"/>
                  <a:gd name="T11" fmla="*/ 41 h 67"/>
                  <a:gd name="T12" fmla="*/ 8 w 64"/>
                  <a:gd name="T13" fmla="*/ 49 h 67"/>
                  <a:gd name="T14" fmla="*/ 8 w 64"/>
                  <a:gd name="T15" fmla="*/ 66 h 67"/>
                  <a:gd name="T16" fmla="*/ 0 w 64"/>
                  <a:gd name="T17" fmla="*/ 66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67"/>
                  <a:gd name="T29" fmla="*/ 64 w 64"/>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67">
                    <a:moveTo>
                      <a:pt x="0" y="66"/>
                    </a:moveTo>
                    <a:lnTo>
                      <a:pt x="8" y="0"/>
                    </a:lnTo>
                    <a:lnTo>
                      <a:pt x="26" y="0"/>
                    </a:lnTo>
                    <a:lnTo>
                      <a:pt x="63" y="57"/>
                    </a:lnTo>
                    <a:lnTo>
                      <a:pt x="53" y="57"/>
                    </a:lnTo>
                    <a:lnTo>
                      <a:pt x="44" y="41"/>
                    </a:lnTo>
                    <a:lnTo>
                      <a:pt x="8" y="49"/>
                    </a:lnTo>
                    <a:lnTo>
                      <a:pt x="8" y="66"/>
                    </a:lnTo>
                    <a:lnTo>
                      <a:pt x="0" y="66"/>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247" name="Freeform 263"/>
              <p:cNvSpPr>
                <a:spLocks/>
              </p:cNvSpPr>
              <p:nvPr/>
            </p:nvSpPr>
            <p:spPr bwMode="auto">
              <a:xfrm>
                <a:off x="4540" y="1361"/>
                <a:ext cx="24" cy="43"/>
              </a:xfrm>
              <a:custGeom>
                <a:avLst/>
                <a:gdLst>
                  <a:gd name="T0" fmla="*/ 0 w 24"/>
                  <a:gd name="T1" fmla="*/ 42 h 43"/>
                  <a:gd name="T2" fmla="*/ 23 w 24"/>
                  <a:gd name="T3" fmla="*/ 33 h 43"/>
                  <a:gd name="T4" fmla="*/ 11 w 24"/>
                  <a:gd name="T5" fmla="*/ 16 h 43"/>
                  <a:gd name="T6" fmla="*/ 11 w 24"/>
                  <a:gd name="T7" fmla="*/ 8 h 43"/>
                  <a:gd name="T8" fmla="*/ 0 w 24"/>
                  <a:gd name="T9" fmla="*/ 0 h 43"/>
                  <a:gd name="T10" fmla="*/ 0 w 24"/>
                  <a:gd name="T11" fmla="*/ 16 h 43"/>
                  <a:gd name="T12" fmla="*/ 0 w 24"/>
                  <a:gd name="T13" fmla="*/ 42 h 43"/>
                  <a:gd name="T14" fmla="*/ 0 60000 65536"/>
                  <a:gd name="T15" fmla="*/ 0 60000 65536"/>
                  <a:gd name="T16" fmla="*/ 0 60000 65536"/>
                  <a:gd name="T17" fmla="*/ 0 60000 65536"/>
                  <a:gd name="T18" fmla="*/ 0 60000 65536"/>
                  <a:gd name="T19" fmla="*/ 0 60000 65536"/>
                  <a:gd name="T20" fmla="*/ 0 60000 65536"/>
                  <a:gd name="T21" fmla="*/ 0 w 24"/>
                  <a:gd name="T22" fmla="*/ 0 h 43"/>
                  <a:gd name="T23" fmla="*/ 24 w 24"/>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43">
                    <a:moveTo>
                      <a:pt x="0" y="42"/>
                    </a:moveTo>
                    <a:lnTo>
                      <a:pt x="23" y="33"/>
                    </a:lnTo>
                    <a:lnTo>
                      <a:pt x="11" y="16"/>
                    </a:lnTo>
                    <a:lnTo>
                      <a:pt x="11" y="8"/>
                    </a:lnTo>
                    <a:lnTo>
                      <a:pt x="0" y="0"/>
                    </a:lnTo>
                    <a:lnTo>
                      <a:pt x="0" y="16"/>
                    </a:lnTo>
                    <a:lnTo>
                      <a:pt x="0" y="42"/>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248" name="Freeform 264"/>
              <p:cNvSpPr>
                <a:spLocks/>
              </p:cNvSpPr>
              <p:nvPr/>
            </p:nvSpPr>
            <p:spPr bwMode="auto">
              <a:xfrm>
                <a:off x="4540" y="1484"/>
                <a:ext cx="63" cy="67"/>
              </a:xfrm>
              <a:custGeom>
                <a:avLst/>
                <a:gdLst>
                  <a:gd name="T0" fmla="*/ 0 w 63"/>
                  <a:gd name="T1" fmla="*/ 49 h 67"/>
                  <a:gd name="T2" fmla="*/ 8 w 63"/>
                  <a:gd name="T3" fmla="*/ 49 h 67"/>
                  <a:gd name="T4" fmla="*/ 17 w 63"/>
                  <a:gd name="T5" fmla="*/ 57 h 67"/>
                  <a:gd name="T6" fmla="*/ 35 w 63"/>
                  <a:gd name="T7" fmla="*/ 57 h 67"/>
                  <a:gd name="T8" fmla="*/ 53 w 63"/>
                  <a:gd name="T9" fmla="*/ 57 h 67"/>
                  <a:gd name="T10" fmla="*/ 53 w 63"/>
                  <a:gd name="T11" fmla="*/ 49 h 67"/>
                  <a:gd name="T12" fmla="*/ 53 w 63"/>
                  <a:gd name="T13" fmla="*/ 40 h 67"/>
                  <a:gd name="T14" fmla="*/ 44 w 63"/>
                  <a:gd name="T15" fmla="*/ 40 h 67"/>
                  <a:gd name="T16" fmla="*/ 35 w 63"/>
                  <a:gd name="T17" fmla="*/ 40 h 67"/>
                  <a:gd name="T18" fmla="*/ 26 w 63"/>
                  <a:gd name="T19" fmla="*/ 32 h 67"/>
                  <a:gd name="T20" fmla="*/ 17 w 63"/>
                  <a:gd name="T21" fmla="*/ 32 h 67"/>
                  <a:gd name="T22" fmla="*/ 8 w 63"/>
                  <a:gd name="T23" fmla="*/ 32 h 67"/>
                  <a:gd name="T24" fmla="*/ 0 w 63"/>
                  <a:gd name="T25" fmla="*/ 24 h 67"/>
                  <a:gd name="T26" fmla="*/ 0 w 63"/>
                  <a:gd name="T27" fmla="*/ 8 h 67"/>
                  <a:gd name="T28" fmla="*/ 8 w 63"/>
                  <a:gd name="T29" fmla="*/ 8 h 67"/>
                  <a:gd name="T30" fmla="*/ 8 w 63"/>
                  <a:gd name="T31" fmla="*/ 0 h 67"/>
                  <a:gd name="T32" fmla="*/ 26 w 63"/>
                  <a:gd name="T33" fmla="*/ 0 h 67"/>
                  <a:gd name="T34" fmla="*/ 44 w 63"/>
                  <a:gd name="T35" fmla="*/ 0 h 67"/>
                  <a:gd name="T36" fmla="*/ 44 w 63"/>
                  <a:gd name="T37" fmla="*/ 8 h 67"/>
                  <a:gd name="T38" fmla="*/ 53 w 63"/>
                  <a:gd name="T39" fmla="*/ 8 h 67"/>
                  <a:gd name="T40" fmla="*/ 53 w 63"/>
                  <a:gd name="T41" fmla="*/ 16 h 67"/>
                  <a:gd name="T42" fmla="*/ 44 w 63"/>
                  <a:gd name="T43" fmla="*/ 16 h 67"/>
                  <a:gd name="T44" fmla="*/ 44 w 63"/>
                  <a:gd name="T45" fmla="*/ 16 h 67"/>
                  <a:gd name="T46" fmla="*/ 35 w 63"/>
                  <a:gd name="T47" fmla="*/ 8 h 67"/>
                  <a:gd name="T48" fmla="*/ 26 w 63"/>
                  <a:gd name="T49" fmla="*/ 8 h 67"/>
                  <a:gd name="T50" fmla="*/ 8 w 63"/>
                  <a:gd name="T51" fmla="*/ 8 h 67"/>
                  <a:gd name="T52" fmla="*/ 8 w 63"/>
                  <a:gd name="T53" fmla="*/ 16 h 67"/>
                  <a:gd name="T54" fmla="*/ 8 w 63"/>
                  <a:gd name="T55" fmla="*/ 24 h 67"/>
                  <a:gd name="T56" fmla="*/ 17 w 63"/>
                  <a:gd name="T57" fmla="*/ 24 h 67"/>
                  <a:gd name="T58" fmla="*/ 17 w 63"/>
                  <a:gd name="T59" fmla="*/ 24 h 67"/>
                  <a:gd name="T60" fmla="*/ 35 w 63"/>
                  <a:gd name="T61" fmla="*/ 24 h 67"/>
                  <a:gd name="T62" fmla="*/ 44 w 63"/>
                  <a:gd name="T63" fmla="*/ 32 h 67"/>
                  <a:gd name="T64" fmla="*/ 53 w 63"/>
                  <a:gd name="T65" fmla="*/ 32 h 67"/>
                  <a:gd name="T66" fmla="*/ 62 w 63"/>
                  <a:gd name="T67" fmla="*/ 40 h 67"/>
                  <a:gd name="T68" fmla="*/ 62 w 63"/>
                  <a:gd name="T69" fmla="*/ 57 h 67"/>
                  <a:gd name="T70" fmla="*/ 53 w 63"/>
                  <a:gd name="T71" fmla="*/ 66 h 67"/>
                  <a:gd name="T72" fmla="*/ 35 w 63"/>
                  <a:gd name="T73" fmla="*/ 66 h 67"/>
                  <a:gd name="T74" fmla="*/ 8 w 63"/>
                  <a:gd name="T75" fmla="*/ 66 h 67"/>
                  <a:gd name="T76" fmla="*/ 8 w 63"/>
                  <a:gd name="T77" fmla="*/ 57 h 67"/>
                  <a:gd name="T78" fmla="*/ 0 w 63"/>
                  <a:gd name="T79" fmla="*/ 49 h 67"/>
                  <a:gd name="T80" fmla="*/ 0 w 63"/>
                  <a:gd name="T81" fmla="*/ 49 h 67"/>
                  <a:gd name="T82" fmla="*/ 0 w 63"/>
                  <a:gd name="T83" fmla="*/ 49 h 6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67"/>
                  <a:gd name="T128" fmla="*/ 63 w 63"/>
                  <a:gd name="T129" fmla="*/ 67 h 6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67">
                    <a:moveTo>
                      <a:pt x="0" y="49"/>
                    </a:moveTo>
                    <a:lnTo>
                      <a:pt x="8" y="49"/>
                    </a:lnTo>
                    <a:lnTo>
                      <a:pt x="17" y="57"/>
                    </a:lnTo>
                    <a:lnTo>
                      <a:pt x="35" y="57"/>
                    </a:lnTo>
                    <a:lnTo>
                      <a:pt x="53" y="57"/>
                    </a:lnTo>
                    <a:lnTo>
                      <a:pt x="53" y="49"/>
                    </a:lnTo>
                    <a:lnTo>
                      <a:pt x="53" y="40"/>
                    </a:lnTo>
                    <a:lnTo>
                      <a:pt x="44" y="40"/>
                    </a:lnTo>
                    <a:lnTo>
                      <a:pt x="35" y="40"/>
                    </a:lnTo>
                    <a:lnTo>
                      <a:pt x="26" y="32"/>
                    </a:lnTo>
                    <a:lnTo>
                      <a:pt x="17" y="32"/>
                    </a:lnTo>
                    <a:lnTo>
                      <a:pt x="8" y="32"/>
                    </a:lnTo>
                    <a:lnTo>
                      <a:pt x="0" y="24"/>
                    </a:lnTo>
                    <a:lnTo>
                      <a:pt x="0" y="8"/>
                    </a:lnTo>
                    <a:lnTo>
                      <a:pt x="8" y="8"/>
                    </a:lnTo>
                    <a:lnTo>
                      <a:pt x="8" y="0"/>
                    </a:lnTo>
                    <a:lnTo>
                      <a:pt x="26" y="0"/>
                    </a:lnTo>
                    <a:lnTo>
                      <a:pt x="44" y="0"/>
                    </a:lnTo>
                    <a:lnTo>
                      <a:pt x="44" y="8"/>
                    </a:lnTo>
                    <a:lnTo>
                      <a:pt x="53" y="8"/>
                    </a:lnTo>
                    <a:lnTo>
                      <a:pt x="53" y="16"/>
                    </a:lnTo>
                    <a:lnTo>
                      <a:pt x="44" y="16"/>
                    </a:lnTo>
                    <a:lnTo>
                      <a:pt x="35" y="8"/>
                    </a:lnTo>
                    <a:lnTo>
                      <a:pt x="26" y="8"/>
                    </a:lnTo>
                    <a:lnTo>
                      <a:pt x="8" y="8"/>
                    </a:lnTo>
                    <a:lnTo>
                      <a:pt x="8" y="16"/>
                    </a:lnTo>
                    <a:lnTo>
                      <a:pt x="8" y="24"/>
                    </a:lnTo>
                    <a:lnTo>
                      <a:pt x="17" y="24"/>
                    </a:lnTo>
                    <a:lnTo>
                      <a:pt x="35" y="24"/>
                    </a:lnTo>
                    <a:lnTo>
                      <a:pt x="44" y="32"/>
                    </a:lnTo>
                    <a:lnTo>
                      <a:pt x="53" y="32"/>
                    </a:lnTo>
                    <a:lnTo>
                      <a:pt x="62" y="40"/>
                    </a:lnTo>
                    <a:lnTo>
                      <a:pt x="62" y="57"/>
                    </a:lnTo>
                    <a:lnTo>
                      <a:pt x="53" y="66"/>
                    </a:lnTo>
                    <a:lnTo>
                      <a:pt x="35" y="66"/>
                    </a:lnTo>
                    <a:lnTo>
                      <a:pt x="8" y="66"/>
                    </a:lnTo>
                    <a:lnTo>
                      <a:pt x="8" y="57"/>
                    </a:lnTo>
                    <a:lnTo>
                      <a:pt x="0" y="49"/>
                    </a:lnTo>
                  </a:path>
                </a:pathLst>
              </a:custGeom>
              <a:solidFill>
                <a:srgbClr val="FFFFFF"/>
              </a:solidFill>
              <a:ln w="9525" cap="rnd">
                <a:noFill/>
                <a:round/>
                <a:headEnd/>
                <a:tailEnd/>
              </a:ln>
            </p:spPr>
            <p:txBody>
              <a:bodyPr/>
              <a:lstStyle/>
              <a:p>
                <a:endParaRPr lang="en-US" dirty="0"/>
              </a:p>
            </p:txBody>
          </p:sp>
          <p:sp>
            <p:nvSpPr>
              <p:cNvPr id="93249" name="Freeform 265"/>
              <p:cNvSpPr>
                <a:spLocks/>
              </p:cNvSpPr>
              <p:nvPr/>
            </p:nvSpPr>
            <p:spPr bwMode="auto">
              <a:xfrm>
                <a:off x="4540" y="1484"/>
                <a:ext cx="63" cy="67"/>
              </a:xfrm>
              <a:custGeom>
                <a:avLst/>
                <a:gdLst>
                  <a:gd name="T0" fmla="*/ 0 w 63"/>
                  <a:gd name="T1" fmla="*/ 49 h 67"/>
                  <a:gd name="T2" fmla="*/ 8 w 63"/>
                  <a:gd name="T3" fmla="*/ 49 h 67"/>
                  <a:gd name="T4" fmla="*/ 17 w 63"/>
                  <a:gd name="T5" fmla="*/ 57 h 67"/>
                  <a:gd name="T6" fmla="*/ 35 w 63"/>
                  <a:gd name="T7" fmla="*/ 57 h 67"/>
                  <a:gd name="T8" fmla="*/ 53 w 63"/>
                  <a:gd name="T9" fmla="*/ 57 h 67"/>
                  <a:gd name="T10" fmla="*/ 53 w 63"/>
                  <a:gd name="T11" fmla="*/ 49 h 67"/>
                  <a:gd name="T12" fmla="*/ 53 w 63"/>
                  <a:gd name="T13" fmla="*/ 40 h 67"/>
                  <a:gd name="T14" fmla="*/ 44 w 63"/>
                  <a:gd name="T15" fmla="*/ 40 h 67"/>
                  <a:gd name="T16" fmla="*/ 35 w 63"/>
                  <a:gd name="T17" fmla="*/ 40 h 67"/>
                  <a:gd name="T18" fmla="*/ 26 w 63"/>
                  <a:gd name="T19" fmla="*/ 32 h 67"/>
                  <a:gd name="T20" fmla="*/ 17 w 63"/>
                  <a:gd name="T21" fmla="*/ 32 h 67"/>
                  <a:gd name="T22" fmla="*/ 8 w 63"/>
                  <a:gd name="T23" fmla="*/ 32 h 67"/>
                  <a:gd name="T24" fmla="*/ 0 w 63"/>
                  <a:gd name="T25" fmla="*/ 24 h 67"/>
                  <a:gd name="T26" fmla="*/ 0 w 63"/>
                  <a:gd name="T27" fmla="*/ 8 h 67"/>
                  <a:gd name="T28" fmla="*/ 8 w 63"/>
                  <a:gd name="T29" fmla="*/ 8 h 67"/>
                  <a:gd name="T30" fmla="*/ 8 w 63"/>
                  <a:gd name="T31" fmla="*/ 0 h 67"/>
                  <a:gd name="T32" fmla="*/ 26 w 63"/>
                  <a:gd name="T33" fmla="*/ 0 h 67"/>
                  <a:gd name="T34" fmla="*/ 44 w 63"/>
                  <a:gd name="T35" fmla="*/ 0 h 67"/>
                  <a:gd name="T36" fmla="*/ 44 w 63"/>
                  <a:gd name="T37" fmla="*/ 8 h 67"/>
                  <a:gd name="T38" fmla="*/ 53 w 63"/>
                  <a:gd name="T39" fmla="*/ 8 h 67"/>
                  <a:gd name="T40" fmla="*/ 53 w 63"/>
                  <a:gd name="T41" fmla="*/ 16 h 67"/>
                  <a:gd name="T42" fmla="*/ 44 w 63"/>
                  <a:gd name="T43" fmla="*/ 16 h 67"/>
                  <a:gd name="T44" fmla="*/ 44 w 63"/>
                  <a:gd name="T45" fmla="*/ 16 h 67"/>
                  <a:gd name="T46" fmla="*/ 35 w 63"/>
                  <a:gd name="T47" fmla="*/ 8 h 67"/>
                  <a:gd name="T48" fmla="*/ 26 w 63"/>
                  <a:gd name="T49" fmla="*/ 8 h 67"/>
                  <a:gd name="T50" fmla="*/ 8 w 63"/>
                  <a:gd name="T51" fmla="*/ 8 h 67"/>
                  <a:gd name="T52" fmla="*/ 8 w 63"/>
                  <a:gd name="T53" fmla="*/ 16 h 67"/>
                  <a:gd name="T54" fmla="*/ 8 w 63"/>
                  <a:gd name="T55" fmla="*/ 24 h 67"/>
                  <a:gd name="T56" fmla="*/ 17 w 63"/>
                  <a:gd name="T57" fmla="*/ 24 h 67"/>
                  <a:gd name="T58" fmla="*/ 17 w 63"/>
                  <a:gd name="T59" fmla="*/ 24 h 67"/>
                  <a:gd name="T60" fmla="*/ 35 w 63"/>
                  <a:gd name="T61" fmla="*/ 24 h 67"/>
                  <a:gd name="T62" fmla="*/ 44 w 63"/>
                  <a:gd name="T63" fmla="*/ 32 h 67"/>
                  <a:gd name="T64" fmla="*/ 53 w 63"/>
                  <a:gd name="T65" fmla="*/ 32 h 67"/>
                  <a:gd name="T66" fmla="*/ 62 w 63"/>
                  <a:gd name="T67" fmla="*/ 40 h 67"/>
                  <a:gd name="T68" fmla="*/ 62 w 63"/>
                  <a:gd name="T69" fmla="*/ 57 h 67"/>
                  <a:gd name="T70" fmla="*/ 53 w 63"/>
                  <a:gd name="T71" fmla="*/ 66 h 67"/>
                  <a:gd name="T72" fmla="*/ 35 w 63"/>
                  <a:gd name="T73" fmla="*/ 66 h 67"/>
                  <a:gd name="T74" fmla="*/ 8 w 63"/>
                  <a:gd name="T75" fmla="*/ 66 h 67"/>
                  <a:gd name="T76" fmla="*/ 8 w 63"/>
                  <a:gd name="T77" fmla="*/ 57 h 67"/>
                  <a:gd name="T78" fmla="*/ 0 w 63"/>
                  <a:gd name="T79" fmla="*/ 49 h 6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
                  <a:gd name="T121" fmla="*/ 0 h 67"/>
                  <a:gd name="T122" fmla="*/ 63 w 63"/>
                  <a:gd name="T123" fmla="*/ 67 h 6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 h="67">
                    <a:moveTo>
                      <a:pt x="0" y="49"/>
                    </a:moveTo>
                    <a:lnTo>
                      <a:pt x="8" y="49"/>
                    </a:lnTo>
                    <a:lnTo>
                      <a:pt x="17" y="57"/>
                    </a:lnTo>
                    <a:lnTo>
                      <a:pt x="35" y="57"/>
                    </a:lnTo>
                    <a:lnTo>
                      <a:pt x="53" y="57"/>
                    </a:lnTo>
                    <a:lnTo>
                      <a:pt x="53" y="49"/>
                    </a:lnTo>
                    <a:lnTo>
                      <a:pt x="53" y="40"/>
                    </a:lnTo>
                    <a:lnTo>
                      <a:pt x="44" y="40"/>
                    </a:lnTo>
                    <a:lnTo>
                      <a:pt x="35" y="40"/>
                    </a:lnTo>
                    <a:lnTo>
                      <a:pt x="26" y="32"/>
                    </a:lnTo>
                    <a:lnTo>
                      <a:pt x="17" y="32"/>
                    </a:lnTo>
                    <a:lnTo>
                      <a:pt x="8" y="32"/>
                    </a:lnTo>
                    <a:lnTo>
                      <a:pt x="0" y="24"/>
                    </a:lnTo>
                    <a:lnTo>
                      <a:pt x="0" y="8"/>
                    </a:lnTo>
                    <a:lnTo>
                      <a:pt x="8" y="8"/>
                    </a:lnTo>
                    <a:lnTo>
                      <a:pt x="8" y="0"/>
                    </a:lnTo>
                    <a:lnTo>
                      <a:pt x="26" y="0"/>
                    </a:lnTo>
                    <a:lnTo>
                      <a:pt x="44" y="0"/>
                    </a:lnTo>
                    <a:lnTo>
                      <a:pt x="44" y="8"/>
                    </a:lnTo>
                    <a:lnTo>
                      <a:pt x="53" y="8"/>
                    </a:lnTo>
                    <a:lnTo>
                      <a:pt x="53" y="16"/>
                    </a:lnTo>
                    <a:lnTo>
                      <a:pt x="44" y="16"/>
                    </a:lnTo>
                    <a:lnTo>
                      <a:pt x="35" y="8"/>
                    </a:lnTo>
                    <a:lnTo>
                      <a:pt x="26" y="8"/>
                    </a:lnTo>
                    <a:lnTo>
                      <a:pt x="8" y="8"/>
                    </a:lnTo>
                    <a:lnTo>
                      <a:pt x="8" y="16"/>
                    </a:lnTo>
                    <a:lnTo>
                      <a:pt x="8" y="24"/>
                    </a:lnTo>
                    <a:lnTo>
                      <a:pt x="17" y="24"/>
                    </a:lnTo>
                    <a:lnTo>
                      <a:pt x="35" y="24"/>
                    </a:lnTo>
                    <a:lnTo>
                      <a:pt x="44" y="32"/>
                    </a:lnTo>
                    <a:lnTo>
                      <a:pt x="53" y="32"/>
                    </a:lnTo>
                    <a:lnTo>
                      <a:pt x="62" y="40"/>
                    </a:lnTo>
                    <a:lnTo>
                      <a:pt x="62" y="57"/>
                    </a:lnTo>
                    <a:lnTo>
                      <a:pt x="53" y="66"/>
                    </a:lnTo>
                    <a:lnTo>
                      <a:pt x="35" y="66"/>
                    </a:lnTo>
                    <a:lnTo>
                      <a:pt x="8" y="66"/>
                    </a:lnTo>
                    <a:lnTo>
                      <a:pt x="8" y="57"/>
                    </a:lnTo>
                    <a:lnTo>
                      <a:pt x="0" y="49"/>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250" name="Line 266"/>
              <p:cNvSpPr>
                <a:spLocks noChangeShapeType="1"/>
              </p:cNvSpPr>
              <p:nvPr/>
            </p:nvSpPr>
            <p:spPr bwMode="auto">
              <a:xfrm>
                <a:off x="4540" y="1533"/>
                <a:ext cx="16" cy="0"/>
              </a:xfrm>
              <a:prstGeom prst="line">
                <a:avLst/>
              </a:prstGeom>
              <a:noFill/>
              <a:ln w="12700">
                <a:solidFill>
                  <a:srgbClr val="000000"/>
                </a:solidFill>
                <a:round/>
                <a:headEnd type="none" w="sm" len="sm"/>
                <a:tailEnd type="none" w="sm" len="sm"/>
              </a:ln>
            </p:spPr>
            <p:txBody>
              <a:bodyPr wrap="none" anchor="ctr"/>
              <a:lstStyle/>
              <a:p>
                <a:endParaRPr lang="en-US" dirty="0"/>
              </a:p>
            </p:txBody>
          </p:sp>
        </p:grpSp>
        <p:grpSp>
          <p:nvGrpSpPr>
            <p:cNvPr id="21" name="Group 267"/>
            <p:cNvGrpSpPr>
              <a:grpSpLocks/>
            </p:cNvGrpSpPr>
            <p:nvPr/>
          </p:nvGrpSpPr>
          <p:grpSpPr bwMode="auto">
            <a:xfrm>
              <a:off x="7905750" y="3281363"/>
              <a:ext cx="528638" cy="469900"/>
              <a:chOff x="4947" y="1577"/>
              <a:chExt cx="333" cy="296"/>
            </a:xfrm>
          </p:grpSpPr>
          <p:sp>
            <p:nvSpPr>
              <p:cNvPr id="93221" name="Freeform 268"/>
              <p:cNvSpPr>
                <a:spLocks/>
              </p:cNvSpPr>
              <p:nvPr/>
            </p:nvSpPr>
            <p:spPr bwMode="auto">
              <a:xfrm>
                <a:off x="4947" y="1577"/>
                <a:ext cx="326" cy="296"/>
              </a:xfrm>
              <a:custGeom>
                <a:avLst/>
                <a:gdLst>
                  <a:gd name="T0" fmla="*/ 0 w 326"/>
                  <a:gd name="T1" fmla="*/ 171 h 296"/>
                  <a:gd name="T2" fmla="*/ 0 w 326"/>
                  <a:gd name="T3" fmla="*/ 114 h 296"/>
                  <a:gd name="T4" fmla="*/ 27 w 326"/>
                  <a:gd name="T5" fmla="*/ 57 h 296"/>
                  <a:gd name="T6" fmla="*/ 45 w 326"/>
                  <a:gd name="T7" fmla="*/ 32 h 296"/>
                  <a:gd name="T8" fmla="*/ 72 w 326"/>
                  <a:gd name="T9" fmla="*/ 15 h 296"/>
                  <a:gd name="T10" fmla="*/ 99 w 326"/>
                  <a:gd name="T11" fmla="*/ 8 h 296"/>
                  <a:gd name="T12" fmla="*/ 135 w 326"/>
                  <a:gd name="T13" fmla="*/ 0 h 296"/>
                  <a:gd name="T14" fmla="*/ 198 w 326"/>
                  <a:gd name="T15" fmla="*/ 0 h 296"/>
                  <a:gd name="T16" fmla="*/ 261 w 326"/>
                  <a:gd name="T17" fmla="*/ 24 h 296"/>
                  <a:gd name="T18" fmla="*/ 288 w 326"/>
                  <a:gd name="T19" fmla="*/ 40 h 296"/>
                  <a:gd name="T20" fmla="*/ 306 w 326"/>
                  <a:gd name="T21" fmla="*/ 65 h 296"/>
                  <a:gd name="T22" fmla="*/ 315 w 326"/>
                  <a:gd name="T23" fmla="*/ 90 h 296"/>
                  <a:gd name="T24" fmla="*/ 325 w 326"/>
                  <a:gd name="T25" fmla="*/ 122 h 296"/>
                  <a:gd name="T26" fmla="*/ 325 w 326"/>
                  <a:gd name="T27" fmla="*/ 180 h 296"/>
                  <a:gd name="T28" fmla="*/ 298 w 326"/>
                  <a:gd name="T29" fmla="*/ 237 h 296"/>
                  <a:gd name="T30" fmla="*/ 253 w 326"/>
                  <a:gd name="T31" fmla="*/ 270 h 296"/>
                  <a:gd name="T32" fmla="*/ 189 w 326"/>
                  <a:gd name="T33" fmla="*/ 295 h 296"/>
                  <a:gd name="T34" fmla="*/ 126 w 326"/>
                  <a:gd name="T35" fmla="*/ 295 h 296"/>
                  <a:gd name="T36" fmla="*/ 72 w 326"/>
                  <a:gd name="T37" fmla="*/ 270 h 296"/>
                  <a:gd name="T38" fmla="*/ 27 w 326"/>
                  <a:gd name="T39" fmla="*/ 229 h 296"/>
                  <a:gd name="T40" fmla="*/ 0 w 326"/>
                  <a:gd name="T41" fmla="*/ 171 h 2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6"/>
                  <a:gd name="T64" fmla="*/ 0 h 296"/>
                  <a:gd name="T65" fmla="*/ 326 w 326"/>
                  <a:gd name="T66" fmla="*/ 296 h 2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6" h="296">
                    <a:moveTo>
                      <a:pt x="0" y="171"/>
                    </a:moveTo>
                    <a:lnTo>
                      <a:pt x="0" y="114"/>
                    </a:lnTo>
                    <a:lnTo>
                      <a:pt x="27" y="57"/>
                    </a:lnTo>
                    <a:lnTo>
                      <a:pt x="45" y="32"/>
                    </a:lnTo>
                    <a:lnTo>
                      <a:pt x="72" y="15"/>
                    </a:lnTo>
                    <a:lnTo>
                      <a:pt x="99" y="8"/>
                    </a:lnTo>
                    <a:lnTo>
                      <a:pt x="135" y="0"/>
                    </a:lnTo>
                    <a:lnTo>
                      <a:pt x="198" y="0"/>
                    </a:lnTo>
                    <a:lnTo>
                      <a:pt x="261" y="24"/>
                    </a:lnTo>
                    <a:lnTo>
                      <a:pt x="288" y="40"/>
                    </a:lnTo>
                    <a:lnTo>
                      <a:pt x="306" y="65"/>
                    </a:lnTo>
                    <a:lnTo>
                      <a:pt x="315" y="90"/>
                    </a:lnTo>
                    <a:lnTo>
                      <a:pt x="325" y="122"/>
                    </a:lnTo>
                    <a:lnTo>
                      <a:pt x="325" y="180"/>
                    </a:lnTo>
                    <a:lnTo>
                      <a:pt x="298" y="237"/>
                    </a:lnTo>
                    <a:lnTo>
                      <a:pt x="253" y="270"/>
                    </a:lnTo>
                    <a:lnTo>
                      <a:pt x="189" y="295"/>
                    </a:lnTo>
                    <a:lnTo>
                      <a:pt x="126" y="295"/>
                    </a:lnTo>
                    <a:lnTo>
                      <a:pt x="72" y="270"/>
                    </a:lnTo>
                    <a:lnTo>
                      <a:pt x="27" y="229"/>
                    </a:lnTo>
                    <a:lnTo>
                      <a:pt x="0" y="171"/>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222" name="Line 269"/>
              <p:cNvSpPr>
                <a:spLocks noChangeShapeType="1"/>
              </p:cNvSpPr>
              <p:nvPr/>
            </p:nvSpPr>
            <p:spPr bwMode="auto">
              <a:xfrm>
                <a:off x="5082" y="1577"/>
                <a:ext cx="55" cy="295"/>
              </a:xfrm>
              <a:prstGeom prst="line">
                <a:avLst/>
              </a:prstGeom>
              <a:noFill/>
              <a:ln w="12700">
                <a:solidFill>
                  <a:srgbClr val="000000"/>
                </a:solidFill>
                <a:round/>
                <a:headEnd type="none" w="sm" len="sm"/>
                <a:tailEnd type="none" w="sm" len="sm"/>
              </a:ln>
            </p:spPr>
            <p:txBody>
              <a:bodyPr wrap="none" anchor="ctr"/>
              <a:lstStyle/>
              <a:p>
                <a:endParaRPr lang="en-US" dirty="0"/>
              </a:p>
            </p:txBody>
          </p:sp>
          <p:sp>
            <p:nvSpPr>
              <p:cNvPr id="93223" name="Line 270"/>
              <p:cNvSpPr>
                <a:spLocks noChangeShapeType="1"/>
              </p:cNvSpPr>
              <p:nvPr/>
            </p:nvSpPr>
            <p:spPr bwMode="auto">
              <a:xfrm flipV="1">
                <a:off x="4947" y="1699"/>
                <a:ext cx="333" cy="58"/>
              </a:xfrm>
              <a:prstGeom prst="line">
                <a:avLst/>
              </a:prstGeom>
              <a:noFill/>
              <a:ln w="12700">
                <a:solidFill>
                  <a:srgbClr val="000000"/>
                </a:solidFill>
                <a:round/>
                <a:headEnd type="none" w="sm" len="sm"/>
                <a:tailEnd type="none" w="sm" len="sm"/>
              </a:ln>
            </p:spPr>
            <p:txBody>
              <a:bodyPr wrap="none" anchor="ctr"/>
              <a:lstStyle/>
              <a:p>
                <a:endParaRPr lang="en-US" dirty="0"/>
              </a:p>
            </p:txBody>
          </p:sp>
          <p:sp>
            <p:nvSpPr>
              <p:cNvPr id="93224" name="Freeform 271"/>
              <p:cNvSpPr>
                <a:spLocks/>
              </p:cNvSpPr>
              <p:nvPr/>
            </p:nvSpPr>
            <p:spPr bwMode="auto">
              <a:xfrm>
                <a:off x="5127" y="1618"/>
                <a:ext cx="56" cy="74"/>
              </a:xfrm>
              <a:custGeom>
                <a:avLst/>
                <a:gdLst>
                  <a:gd name="T0" fmla="*/ 9 w 56"/>
                  <a:gd name="T1" fmla="*/ 73 h 74"/>
                  <a:gd name="T2" fmla="*/ 0 w 56"/>
                  <a:gd name="T3" fmla="*/ 8 h 74"/>
                  <a:gd name="T4" fmla="*/ 27 w 56"/>
                  <a:gd name="T5" fmla="*/ 0 h 74"/>
                  <a:gd name="T6" fmla="*/ 36 w 56"/>
                  <a:gd name="T7" fmla="*/ 0 h 74"/>
                  <a:gd name="T8" fmla="*/ 55 w 56"/>
                  <a:gd name="T9" fmla="*/ 0 h 74"/>
                  <a:gd name="T10" fmla="*/ 55 w 56"/>
                  <a:gd name="T11" fmla="*/ 16 h 74"/>
                  <a:gd name="T12" fmla="*/ 55 w 56"/>
                  <a:gd name="T13" fmla="*/ 32 h 74"/>
                  <a:gd name="T14" fmla="*/ 45 w 56"/>
                  <a:gd name="T15" fmla="*/ 40 h 74"/>
                  <a:gd name="T16" fmla="*/ 36 w 56"/>
                  <a:gd name="T17" fmla="*/ 40 h 74"/>
                  <a:gd name="T18" fmla="*/ 18 w 56"/>
                  <a:gd name="T19" fmla="*/ 40 h 74"/>
                  <a:gd name="T20" fmla="*/ 18 w 56"/>
                  <a:gd name="T21" fmla="*/ 65 h 74"/>
                  <a:gd name="T22" fmla="*/ 9 w 56"/>
                  <a:gd name="T23" fmla="*/ 73 h 74"/>
                  <a:gd name="T24" fmla="*/ 9 w 56"/>
                  <a:gd name="T25" fmla="*/ 32 h 74"/>
                  <a:gd name="T26" fmla="*/ 36 w 56"/>
                  <a:gd name="T27" fmla="*/ 32 h 74"/>
                  <a:gd name="T28" fmla="*/ 45 w 56"/>
                  <a:gd name="T29" fmla="*/ 32 h 74"/>
                  <a:gd name="T30" fmla="*/ 45 w 56"/>
                  <a:gd name="T31" fmla="*/ 16 h 74"/>
                  <a:gd name="T32" fmla="*/ 45 w 56"/>
                  <a:gd name="T33" fmla="*/ 8 h 74"/>
                  <a:gd name="T34" fmla="*/ 36 w 56"/>
                  <a:gd name="T35" fmla="*/ 8 h 74"/>
                  <a:gd name="T36" fmla="*/ 27 w 56"/>
                  <a:gd name="T37" fmla="*/ 8 h 74"/>
                  <a:gd name="T38" fmla="*/ 9 w 56"/>
                  <a:gd name="T39" fmla="*/ 8 h 74"/>
                  <a:gd name="T40" fmla="*/ 9 w 56"/>
                  <a:gd name="T41" fmla="*/ 32 h 74"/>
                  <a:gd name="T42" fmla="*/ 9 w 56"/>
                  <a:gd name="T43" fmla="*/ 73 h 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6"/>
                  <a:gd name="T67" fmla="*/ 0 h 74"/>
                  <a:gd name="T68" fmla="*/ 56 w 56"/>
                  <a:gd name="T69" fmla="*/ 74 h 7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6" h="74">
                    <a:moveTo>
                      <a:pt x="9" y="73"/>
                    </a:moveTo>
                    <a:lnTo>
                      <a:pt x="0" y="8"/>
                    </a:lnTo>
                    <a:lnTo>
                      <a:pt x="27" y="0"/>
                    </a:lnTo>
                    <a:lnTo>
                      <a:pt x="36" y="0"/>
                    </a:lnTo>
                    <a:lnTo>
                      <a:pt x="55" y="0"/>
                    </a:lnTo>
                    <a:lnTo>
                      <a:pt x="55" y="16"/>
                    </a:lnTo>
                    <a:lnTo>
                      <a:pt x="55" y="32"/>
                    </a:lnTo>
                    <a:lnTo>
                      <a:pt x="45" y="40"/>
                    </a:lnTo>
                    <a:lnTo>
                      <a:pt x="36" y="40"/>
                    </a:lnTo>
                    <a:lnTo>
                      <a:pt x="18" y="40"/>
                    </a:lnTo>
                    <a:lnTo>
                      <a:pt x="18" y="65"/>
                    </a:lnTo>
                    <a:lnTo>
                      <a:pt x="9" y="73"/>
                    </a:lnTo>
                    <a:lnTo>
                      <a:pt x="9" y="32"/>
                    </a:lnTo>
                    <a:lnTo>
                      <a:pt x="36" y="32"/>
                    </a:lnTo>
                    <a:lnTo>
                      <a:pt x="45" y="32"/>
                    </a:lnTo>
                    <a:lnTo>
                      <a:pt x="45" y="16"/>
                    </a:lnTo>
                    <a:lnTo>
                      <a:pt x="45" y="8"/>
                    </a:lnTo>
                    <a:lnTo>
                      <a:pt x="36" y="8"/>
                    </a:lnTo>
                    <a:lnTo>
                      <a:pt x="27" y="8"/>
                    </a:lnTo>
                    <a:lnTo>
                      <a:pt x="9" y="8"/>
                    </a:lnTo>
                    <a:lnTo>
                      <a:pt x="9" y="32"/>
                    </a:lnTo>
                    <a:lnTo>
                      <a:pt x="9" y="73"/>
                    </a:lnTo>
                  </a:path>
                </a:pathLst>
              </a:custGeom>
              <a:solidFill>
                <a:srgbClr val="FFFFFF"/>
              </a:solidFill>
              <a:ln w="9525" cap="rnd">
                <a:noFill/>
                <a:round/>
                <a:headEnd/>
                <a:tailEnd/>
              </a:ln>
            </p:spPr>
            <p:txBody>
              <a:bodyPr/>
              <a:lstStyle/>
              <a:p>
                <a:endParaRPr lang="en-US" dirty="0"/>
              </a:p>
            </p:txBody>
          </p:sp>
          <p:sp>
            <p:nvSpPr>
              <p:cNvPr id="93225" name="Freeform 272"/>
              <p:cNvSpPr>
                <a:spLocks/>
              </p:cNvSpPr>
              <p:nvPr/>
            </p:nvSpPr>
            <p:spPr bwMode="auto">
              <a:xfrm>
                <a:off x="5127" y="1618"/>
                <a:ext cx="56" cy="74"/>
              </a:xfrm>
              <a:custGeom>
                <a:avLst/>
                <a:gdLst>
                  <a:gd name="T0" fmla="*/ 9 w 56"/>
                  <a:gd name="T1" fmla="*/ 73 h 74"/>
                  <a:gd name="T2" fmla="*/ 0 w 56"/>
                  <a:gd name="T3" fmla="*/ 8 h 74"/>
                  <a:gd name="T4" fmla="*/ 27 w 56"/>
                  <a:gd name="T5" fmla="*/ 0 h 74"/>
                  <a:gd name="T6" fmla="*/ 36 w 56"/>
                  <a:gd name="T7" fmla="*/ 0 h 74"/>
                  <a:gd name="T8" fmla="*/ 55 w 56"/>
                  <a:gd name="T9" fmla="*/ 0 h 74"/>
                  <a:gd name="T10" fmla="*/ 55 w 56"/>
                  <a:gd name="T11" fmla="*/ 16 h 74"/>
                  <a:gd name="T12" fmla="*/ 55 w 56"/>
                  <a:gd name="T13" fmla="*/ 32 h 74"/>
                  <a:gd name="T14" fmla="*/ 45 w 56"/>
                  <a:gd name="T15" fmla="*/ 40 h 74"/>
                  <a:gd name="T16" fmla="*/ 36 w 56"/>
                  <a:gd name="T17" fmla="*/ 40 h 74"/>
                  <a:gd name="T18" fmla="*/ 18 w 56"/>
                  <a:gd name="T19" fmla="*/ 40 h 74"/>
                  <a:gd name="T20" fmla="*/ 18 w 56"/>
                  <a:gd name="T21" fmla="*/ 65 h 74"/>
                  <a:gd name="T22" fmla="*/ 9 w 56"/>
                  <a:gd name="T23" fmla="*/ 73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6"/>
                  <a:gd name="T37" fmla="*/ 0 h 74"/>
                  <a:gd name="T38" fmla="*/ 56 w 56"/>
                  <a:gd name="T39" fmla="*/ 74 h 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6" h="74">
                    <a:moveTo>
                      <a:pt x="9" y="73"/>
                    </a:moveTo>
                    <a:lnTo>
                      <a:pt x="0" y="8"/>
                    </a:lnTo>
                    <a:lnTo>
                      <a:pt x="27" y="0"/>
                    </a:lnTo>
                    <a:lnTo>
                      <a:pt x="36" y="0"/>
                    </a:lnTo>
                    <a:lnTo>
                      <a:pt x="55" y="0"/>
                    </a:lnTo>
                    <a:lnTo>
                      <a:pt x="55" y="16"/>
                    </a:lnTo>
                    <a:lnTo>
                      <a:pt x="55" y="32"/>
                    </a:lnTo>
                    <a:lnTo>
                      <a:pt x="45" y="40"/>
                    </a:lnTo>
                    <a:lnTo>
                      <a:pt x="36" y="40"/>
                    </a:lnTo>
                    <a:lnTo>
                      <a:pt x="18" y="40"/>
                    </a:lnTo>
                    <a:lnTo>
                      <a:pt x="18" y="65"/>
                    </a:lnTo>
                    <a:lnTo>
                      <a:pt x="9" y="73"/>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226" name="Freeform 273"/>
              <p:cNvSpPr>
                <a:spLocks/>
              </p:cNvSpPr>
              <p:nvPr/>
            </p:nvSpPr>
            <p:spPr bwMode="auto">
              <a:xfrm>
                <a:off x="5137" y="1626"/>
                <a:ext cx="36" cy="25"/>
              </a:xfrm>
              <a:custGeom>
                <a:avLst/>
                <a:gdLst>
                  <a:gd name="T0" fmla="*/ 0 w 36"/>
                  <a:gd name="T1" fmla="*/ 24 h 25"/>
                  <a:gd name="T2" fmla="*/ 26 w 36"/>
                  <a:gd name="T3" fmla="*/ 24 h 25"/>
                  <a:gd name="T4" fmla="*/ 35 w 36"/>
                  <a:gd name="T5" fmla="*/ 24 h 25"/>
                  <a:gd name="T6" fmla="*/ 35 w 36"/>
                  <a:gd name="T7" fmla="*/ 8 h 25"/>
                  <a:gd name="T8" fmla="*/ 35 w 36"/>
                  <a:gd name="T9" fmla="*/ 0 h 25"/>
                  <a:gd name="T10" fmla="*/ 26 w 36"/>
                  <a:gd name="T11" fmla="*/ 0 h 25"/>
                  <a:gd name="T12" fmla="*/ 17 w 36"/>
                  <a:gd name="T13" fmla="*/ 0 h 25"/>
                  <a:gd name="T14" fmla="*/ 0 w 36"/>
                  <a:gd name="T15" fmla="*/ 0 h 25"/>
                  <a:gd name="T16" fmla="*/ 0 w 36"/>
                  <a:gd name="T17" fmla="*/ 24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25"/>
                  <a:gd name="T29" fmla="*/ 36 w 36"/>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25">
                    <a:moveTo>
                      <a:pt x="0" y="24"/>
                    </a:moveTo>
                    <a:lnTo>
                      <a:pt x="26" y="24"/>
                    </a:lnTo>
                    <a:lnTo>
                      <a:pt x="35" y="24"/>
                    </a:lnTo>
                    <a:lnTo>
                      <a:pt x="35" y="8"/>
                    </a:lnTo>
                    <a:lnTo>
                      <a:pt x="35" y="0"/>
                    </a:lnTo>
                    <a:lnTo>
                      <a:pt x="26" y="0"/>
                    </a:lnTo>
                    <a:lnTo>
                      <a:pt x="17" y="0"/>
                    </a:lnTo>
                    <a:lnTo>
                      <a:pt x="0" y="0"/>
                    </a:lnTo>
                    <a:lnTo>
                      <a:pt x="0" y="24"/>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227" name="Freeform 274"/>
              <p:cNvSpPr>
                <a:spLocks/>
              </p:cNvSpPr>
              <p:nvPr/>
            </p:nvSpPr>
            <p:spPr bwMode="auto">
              <a:xfrm>
                <a:off x="5155" y="1740"/>
                <a:ext cx="63" cy="75"/>
              </a:xfrm>
              <a:custGeom>
                <a:avLst/>
                <a:gdLst>
                  <a:gd name="T0" fmla="*/ 8 w 63"/>
                  <a:gd name="T1" fmla="*/ 74 h 75"/>
                  <a:gd name="T2" fmla="*/ 0 w 63"/>
                  <a:gd name="T3" fmla="*/ 8 h 75"/>
                  <a:gd name="T4" fmla="*/ 17 w 63"/>
                  <a:gd name="T5" fmla="*/ 0 h 75"/>
                  <a:gd name="T6" fmla="*/ 35 w 63"/>
                  <a:gd name="T7" fmla="*/ 0 h 75"/>
                  <a:gd name="T8" fmla="*/ 44 w 63"/>
                  <a:gd name="T9" fmla="*/ 0 h 75"/>
                  <a:gd name="T10" fmla="*/ 44 w 63"/>
                  <a:gd name="T11" fmla="*/ 8 h 75"/>
                  <a:gd name="T12" fmla="*/ 53 w 63"/>
                  <a:gd name="T13" fmla="*/ 8 h 75"/>
                  <a:gd name="T14" fmla="*/ 53 w 63"/>
                  <a:gd name="T15" fmla="*/ 16 h 75"/>
                  <a:gd name="T16" fmla="*/ 62 w 63"/>
                  <a:gd name="T17" fmla="*/ 24 h 75"/>
                  <a:gd name="T18" fmla="*/ 62 w 63"/>
                  <a:gd name="T19" fmla="*/ 33 h 75"/>
                  <a:gd name="T20" fmla="*/ 62 w 63"/>
                  <a:gd name="T21" fmla="*/ 57 h 75"/>
                  <a:gd name="T22" fmla="*/ 53 w 63"/>
                  <a:gd name="T23" fmla="*/ 57 h 75"/>
                  <a:gd name="T24" fmla="*/ 53 w 63"/>
                  <a:gd name="T25" fmla="*/ 65 h 75"/>
                  <a:gd name="T26" fmla="*/ 35 w 63"/>
                  <a:gd name="T27" fmla="*/ 65 h 75"/>
                  <a:gd name="T28" fmla="*/ 8 w 63"/>
                  <a:gd name="T29" fmla="*/ 74 h 75"/>
                  <a:gd name="T30" fmla="*/ 17 w 63"/>
                  <a:gd name="T31" fmla="*/ 65 h 75"/>
                  <a:gd name="T32" fmla="*/ 35 w 63"/>
                  <a:gd name="T33" fmla="*/ 65 h 75"/>
                  <a:gd name="T34" fmla="*/ 35 w 63"/>
                  <a:gd name="T35" fmla="*/ 57 h 75"/>
                  <a:gd name="T36" fmla="*/ 44 w 63"/>
                  <a:gd name="T37" fmla="*/ 57 h 75"/>
                  <a:gd name="T38" fmla="*/ 53 w 63"/>
                  <a:gd name="T39" fmla="*/ 49 h 75"/>
                  <a:gd name="T40" fmla="*/ 53 w 63"/>
                  <a:gd name="T41" fmla="*/ 33 h 75"/>
                  <a:gd name="T42" fmla="*/ 53 w 63"/>
                  <a:gd name="T43" fmla="*/ 24 h 75"/>
                  <a:gd name="T44" fmla="*/ 35 w 63"/>
                  <a:gd name="T45" fmla="*/ 8 h 75"/>
                  <a:gd name="T46" fmla="*/ 17 w 63"/>
                  <a:gd name="T47" fmla="*/ 8 h 75"/>
                  <a:gd name="T48" fmla="*/ 8 w 63"/>
                  <a:gd name="T49" fmla="*/ 16 h 75"/>
                  <a:gd name="T50" fmla="*/ 17 w 63"/>
                  <a:gd name="T51" fmla="*/ 65 h 75"/>
                  <a:gd name="T52" fmla="*/ 8 w 63"/>
                  <a:gd name="T53" fmla="*/ 74 h 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3"/>
                  <a:gd name="T82" fmla="*/ 0 h 75"/>
                  <a:gd name="T83" fmla="*/ 63 w 63"/>
                  <a:gd name="T84" fmla="*/ 75 h 7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3" h="75">
                    <a:moveTo>
                      <a:pt x="8" y="74"/>
                    </a:moveTo>
                    <a:lnTo>
                      <a:pt x="0" y="8"/>
                    </a:lnTo>
                    <a:lnTo>
                      <a:pt x="17" y="0"/>
                    </a:lnTo>
                    <a:lnTo>
                      <a:pt x="35" y="0"/>
                    </a:lnTo>
                    <a:lnTo>
                      <a:pt x="44" y="0"/>
                    </a:lnTo>
                    <a:lnTo>
                      <a:pt x="44" y="8"/>
                    </a:lnTo>
                    <a:lnTo>
                      <a:pt x="53" y="8"/>
                    </a:lnTo>
                    <a:lnTo>
                      <a:pt x="53" y="16"/>
                    </a:lnTo>
                    <a:lnTo>
                      <a:pt x="62" y="24"/>
                    </a:lnTo>
                    <a:lnTo>
                      <a:pt x="62" y="33"/>
                    </a:lnTo>
                    <a:lnTo>
                      <a:pt x="62" y="57"/>
                    </a:lnTo>
                    <a:lnTo>
                      <a:pt x="53" y="57"/>
                    </a:lnTo>
                    <a:lnTo>
                      <a:pt x="53" y="65"/>
                    </a:lnTo>
                    <a:lnTo>
                      <a:pt x="35" y="65"/>
                    </a:lnTo>
                    <a:lnTo>
                      <a:pt x="8" y="74"/>
                    </a:lnTo>
                    <a:lnTo>
                      <a:pt x="17" y="65"/>
                    </a:lnTo>
                    <a:lnTo>
                      <a:pt x="35" y="65"/>
                    </a:lnTo>
                    <a:lnTo>
                      <a:pt x="35" y="57"/>
                    </a:lnTo>
                    <a:lnTo>
                      <a:pt x="44" y="57"/>
                    </a:lnTo>
                    <a:lnTo>
                      <a:pt x="53" y="49"/>
                    </a:lnTo>
                    <a:lnTo>
                      <a:pt x="53" y="33"/>
                    </a:lnTo>
                    <a:lnTo>
                      <a:pt x="53" y="24"/>
                    </a:lnTo>
                    <a:lnTo>
                      <a:pt x="35" y="8"/>
                    </a:lnTo>
                    <a:lnTo>
                      <a:pt x="17" y="8"/>
                    </a:lnTo>
                    <a:lnTo>
                      <a:pt x="8" y="16"/>
                    </a:lnTo>
                    <a:lnTo>
                      <a:pt x="17" y="65"/>
                    </a:lnTo>
                    <a:lnTo>
                      <a:pt x="8" y="74"/>
                    </a:lnTo>
                  </a:path>
                </a:pathLst>
              </a:custGeom>
              <a:solidFill>
                <a:srgbClr val="FFFFFF"/>
              </a:solidFill>
              <a:ln w="9525" cap="rnd">
                <a:noFill/>
                <a:round/>
                <a:headEnd/>
                <a:tailEnd/>
              </a:ln>
            </p:spPr>
            <p:txBody>
              <a:bodyPr/>
              <a:lstStyle/>
              <a:p>
                <a:endParaRPr lang="en-US" dirty="0"/>
              </a:p>
            </p:txBody>
          </p:sp>
          <p:sp>
            <p:nvSpPr>
              <p:cNvPr id="93228" name="Freeform 275"/>
              <p:cNvSpPr>
                <a:spLocks/>
              </p:cNvSpPr>
              <p:nvPr/>
            </p:nvSpPr>
            <p:spPr bwMode="auto">
              <a:xfrm>
                <a:off x="5155" y="1740"/>
                <a:ext cx="63" cy="75"/>
              </a:xfrm>
              <a:custGeom>
                <a:avLst/>
                <a:gdLst>
                  <a:gd name="T0" fmla="*/ 8 w 63"/>
                  <a:gd name="T1" fmla="*/ 74 h 75"/>
                  <a:gd name="T2" fmla="*/ 0 w 63"/>
                  <a:gd name="T3" fmla="*/ 8 h 75"/>
                  <a:gd name="T4" fmla="*/ 17 w 63"/>
                  <a:gd name="T5" fmla="*/ 0 h 75"/>
                  <a:gd name="T6" fmla="*/ 35 w 63"/>
                  <a:gd name="T7" fmla="*/ 0 h 75"/>
                  <a:gd name="T8" fmla="*/ 44 w 63"/>
                  <a:gd name="T9" fmla="*/ 0 h 75"/>
                  <a:gd name="T10" fmla="*/ 44 w 63"/>
                  <a:gd name="T11" fmla="*/ 8 h 75"/>
                  <a:gd name="T12" fmla="*/ 53 w 63"/>
                  <a:gd name="T13" fmla="*/ 8 h 75"/>
                  <a:gd name="T14" fmla="*/ 53 w 63"/>
                  <a:gd name="T15" fmla="*/ 16 h 75"/>
                  <a:gd name="T16" fmla="*/ 62 w 63"/>
                  <a:gd name="T17" fmla="*/ 24 h 75"/>
                  <a:gd name="T18" fmla="*/ 62 w 63"/>
                  <a:gd name="T19" fmla="*/ 33 h 75"/>
                  <a:gd name="T20" fmla="*/ 62 w 63"/>
                  <a:gd name="T21" fmla="*/ 57 h 75"/>
                  <a:gd name="T22" fmla="*/ 53 w 63"/>
                  <a:gd name="T23" fmla="*/ 57 h 75"/>
                  <a:gd name="T24" fmla="*/ 53 w 63"/>
                  <a:gd name="T25" fmla="*/ 65 h 75"/>
                  <a:gd name="T26" fmla="*/ 35 w 63"/>
                  <a:gd name="T27" fmla="*/ 65 h 75"/>
                  <a:gd name="T28" fmla="*/ 8 w 63"/>
                  <a:gd name="T29" fmla="*/ 74 h 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3"/>
                  <a:gd name="T46" fmla="*/ 0 h 75"/>
                  <a:gd name="T47" fmla="*/ 63 w 63"/>
                  <a:gd name="T48" fmla="*/ 75 h 7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3" h="75">
                    <a:moveTo>
                      <a:pt x="8" y="74"/>
                    </a:moveTo>
                    <a:lnTo>
                      <a:pt x="0" y="8"/>
                    </a:lnTo>
                    <a:lnTo>
                      <a:pt x="17" y="0"/>
                    </a:lnTo>
                    <a:lnTo>
                      <a:pt x="35" y="0"/>
                    </a:lnTo>
                    <a:lnTo>
                      <a:pt x="44" y="0"/>
                    </a:lnTo>
                    <a:lnTo>
                      <a:pt x="44" y="8"/>
                    </a:lnTo>
                    <a:lnTo>
                      <a:pt x="53" y="8"/>
                    </a:lnTo>
                    <a:lnTo>
                      <a:pt x="53" y="16"/>
                    </a:lnTo>
                    <a:lnTo>
                      <a:pt x="62" y="24"/>
                    </a:lnTo>
                    <a:lnTo>
                      <a:pt x="62" y="33"/>
                    </a:lnTo>
                    <a:lnTo>
                      <a:pt x="62" y="57"/>
                    </a:lnTo>
                    <a:lnTo>
                      <a:pt x="53" y="57"/>
                    </a:lnTo>
                    <a:lnTo>
                      <a:pt x="53" y="65"/>
                    </a:lnTo>
                    <a:lnTo>
                      <a:pt x="35" y="65"/>
                    </a:lnTo>
                    <a:lnTo>
                      <a:pt x="8" y="74"/>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229" name="Freeform 276"/>
              <p:cNvSpPr>
                <a:spLocks/>
              </p:cNvSpPr>
              <p:nvPr/>
            </p:nvSpPr>
            <p:spPr bwMode="auto">
              <a:xfrm>
                <a:off x="5163" y="1749"/>
                <a:ext cx="46" cy="58"/>
              </a:xfrm>
              <a:custGeom>
                <a:avLst/>
                <a:gdLst>
                  <a:gd name="T0" fmla="*/ 8 w 46"/>
                  <a:gd name="T1" fmla="*/ 57 h 58"/>
                  <a:gd name="T2" fmla="*/ 26 w 46"/>
                  <a:gd name="T3" fmla="*/ 57 h 58"/>
                  <a:gd name="T4" fmla="*/ 26 w 46"/>
                  <a:gd name="T5" fmla="*/ 48 h 58"/>
                  <a:gd name="T6" fmla="*/ 36 w 46"/>
                  <a:gd name="T7" fmla="*/ 48 h 58"/>
                  <a:gd name="T8" fmla="*/ 45 w 46"/>
                  <a:gd name="T9" fmla="*/ 40 h 58"/>
                  <a:gd name="T10" fmla="*/ 45 w 46"/>
                  <a:gd name="T11" fmla="*/ 24 h 58"/>
                  <a:gd name="T12" fmla="*/ 45 w 46"/>
                  <a:gd name="T13" fmla="*/ 16 h 58"/>
                  <a:gd name="T14" fmla="*/ 26 w 46"/>
                  <a:gd name="T15" fmla="*/ 0 h 58"/>
                  <a:gd name="T16" fmla="*/ 8 w 46"/>
                  <a:gd name="T17" fmla="*/ 0 h 58"/>
                  <a:gd name="T18" fmla="*/ 0 w 46"/>
                  <a:gd name="T19" fmla="*/ 8 h 58"/>
                  <a:gd name="T20" fmla="*/ 8 w 46"/>
                  <a:gd name="T21" fmla="*/ 57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
                  <a:gd name="T34" fmla="*/ 0 h 58"/>
                  <a:gd name="T35" fmla="*/ 46 w 46"/>
                  <a:gd name="T36" fmla="*/ 58 h 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 h="58">
                    <a:moveTo>
                      <a:pt x="8" y="57"/>
                    </a:moveTo>
                    <a:lnTo>
                      <a:pt x="26" y="57"/>
                    </a:lnTo>
                    <a:lnTo>
                      <a:pt x="26" y="48"/>
                    </a:lnTo>
                    <a:lnTo>
                      <a:pt x="36" y="48"/>
                    </a:lnTo>
                    <a:lnTo>
                      <a:pt x="45" y="40"/>
                    </a:lnTo>
                    <a:lnTo>
                      <a:pt x="45" y="24"/>
                    </a:lnTo>
                    <a:lnTo>
                      <a:pt x="45" y="16"/>
                    </a:lnTo>
                    <a:lnTo>
                      <a:pt x="26" y="0"/>
                    </a:lnTo>
                    <a:lnTo>
                      <a:pt x="8" y="0"/>
                    </a:lnTo>
                    <a:lnTo>
                      <a:pt x="0" y="8"/>
                    </a:lnTo>
                    <a:lnTo>
                      <a:pt x="8" y="57"/>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230" name="Freeform 277"/>
              <p:cNvSpPr>
                <a:spLocks/>
              </p:cNvSpPr>
              <p:nvPr/>
            </p:nvSpPr>
            <p:spPr bwMode="auto">
              <a:xfrm>
                <a:off x="5002" y="1642"/>
                <a:ext cx="64" cy="67"/>
              </a:xfrm>
              <a:custGeom>
                <a:avLst/>
                <a:gdLst>
                  <a:gd name="T0" fmla="*/ 0 w 64"/>
                  <a:gd name="T1" fmla="*/ 66 h 67"/>
                  <a:gd name="T2" fmla="*/ 8 w 64"/>
                  <a:gd name="T3" fmla="*/ 0 h 67"/>
                  <a:gd name="T4" fmla="*/ 26 w 64"/>
                  <a:gd name="T5" fmla="*/ 0 h 67"/>
                  <a:gd name="T6" fmla="*/ 63 w 64"/>
                  <a:gd name="T7" fmla="*/ 57 h 67"/>
                  <a:gd name="T8" fmla="*/ 53 w 64"/>
                  <a:gd name="T9" fmla="*/ 57 h 67"/>
                  <a:gd name="T10" fmla="*/ 44 w 64"/>
                  <a:gd name="T11" fmla="*/ 41 h 67"/>
                  <a:gd name="T12" fmla="*/ 8 w 64"/>
                  <a:gd name="T13" fmla="*/ 49 h 67"/>
                  <a:gd name="T14" fmla="*/ 8 w 64"/>
                  <a:gd name="T15" fmla="*/ 66 h 67"/>
                  <a:gd name="T16" fmla="*/ 0 w 64"/>
                  <a:gd name="T17" fmla="*/ 66 h 67"/>
                  <a:gd name="T18" fmla="*/ 18 w 64"/>
                  <a:gd name="T19" fmla="*/ 41 h 67"/>
                  <a:gd name="T20" fmla="*/ 35 w 64"/>
                  <a:gd name="T21" fmla="*/ 33 h 67"/>
                  <a:gd name="T22" fmla="*/ 26 w 64"/>
                  <a:gd name="T23" fmla="*/ 16 h 67"/>
                  <a:gd name="T24" fmla="*/ 26 w 64"/>
                  <a:gd name="T25" fmla="*/ 8 h 67"/>
                  <a:gd name="T26" fmla="*/ 18 w 64"/>
                  <a:gd name="T27" fmla="*/ 0 h 67"/>
                  <a:gd name="T28" fmla="*/ 18 w 64"/>
                  <a:gd name="T29" fmla="*/ 16 h 67"/>
                  <a:gd name="T30" fmla="*/ 18 w 64"/>
                  <a:gd name="T31" fmla="*/ 41 h 67"/>
                  <a:gd name="T32" fmla="*/ 0 w 64"/>
                  <a:gd name="T33" fmla="*/ 66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67"/>
                  <a:gd name="T53" fmla="*/ 64 w 64"/>
                  <a:gd name="T54" fmla="*/ 67 h 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67">
                    <a:moveTo>
                      <a:pt x="0" y="66"/>
                    </a:moveTo>
                    <a:lnTo>
                      <a:pt x="8" y="0"/>
                    </a:lnTo>
                    <a:lnTo>
                      <a:pt x="26" y="0"/>
                    </a:lnTo>
                    <a:lnTo>
                      <a:pt x="63" y="57"/>
                    </a:lnTo>
                    <a:lnTo>
                      <a:pt x="53" y="57"/>
                    </a:lnTo>
                    <a:lnTo>
                      <a:pt x="44" y="41"/>
                    </a:lnTo>
                    <a:lnTo>
                      <a:pt x="8" y="49"/>
                    </a:lnTo>
                    <a:lnTo>
                      <a:pt x="8" y="66"/>
                    </a:lnTo>
                    <a:lnTo>
                      <a:pt x="0" y="66"/>
                    </a:lnTo>
                    <a:lnTo>
                      <a:pt x="18" y="41"/>
                    </a:lnTo>
                    <a:lnTo>
                      <a:pt x="35" y="33"/>
                    </a:lnTo>
                    <a:lnTo>
                      <a:pt x="26" y="16"/>
                    </a:lnTo>
                    <a:lnTo>
                      <a:pt x="26" y="8"/>
                    </a:lnTo>
                    <a:lnTo>
                      <a:pt x="18" y="0"/>
                    </a:lnTo>
                    <a:lnTo>
                      <a:pt x="18" y="16"/>
                    </a:lnTo>
                    <a:lnTo>
                      <a:pt x="18" y="41"/>
                    </a:lnTo>
                    <a:lnTo>
                      <a:pt x="0" y="66"/>
                    </a:lnTo>
                  </a:path>
                </a:pathLst>
              </a:custGeom>
              <a:solidFill>
                <a:srgbClr val="FFFFFF"/>
              </a:solidFill>
              <a:ln w="9525" cap="rnd">
                <a:noFill/>
                <a:round/>
                <a:headEnd/>
                <a:tailEnd/>
              </a:ln>
            </p:spPr>
            <p:txBody>
              <a:bodyPr/>
              <a:lstStyle/>
              <a:p>
                <a:endParaRPr lang="en-US" dirty="0"/>
              </a:p>
            </p:txBody>
          </p:sp>
          <p:sp>
            <p:nvSpPr>
              <p:cNvPr id="93231" name="Freeform 278"/>
              <p:cNvSpPr>
                <a:spLocks/>
              </p:cNvSpPr>
              <p:nvPr/>
            </p:nvSpPr>
            <p:spPr bwMode="auto">
              <a:xfrm>
                <a:off x="5002" y="1642"/>
                <a:ext cx="64" cy="67"/>
              </a:xfrm>
              <a:custGeom>
                <a:avLst/>
                <a:gdLst>
                  <a:gd name="T0" fmla="*/ 0 w 64"/>
                  <a:gd name="T1" fmla="*/ 66 h 67"/>
                  <a:gd name="T2" fmla="*/ 8 w 64"/>
                  <a:gd name="T3" fmla="*/ 0 h 67"/>
                  <a:gd name="T4" fmla="*/ 26 w 64"/>
                  <a:gd name="T5" fmla="*/ 0 h 67"/>
                  <a:gd name="T6" fmla="*/ 63 w 64"/>
                  <a:gd name="T7" fmla="*/ 57 h 67"/>
                  <a:gd name="T8" fmla="*/ 53 w 64"/>
                  <a:gd name="T9" fmla="*/ 57 h 67"/>
                  <a:gd name="T10" fmla="*/ 44 w 64"/>
                  <a:gd name="T11" fmla="*/ 41 h 67"/>
                  <a:gd name="T12" fmla="*/ 8 w 64"/>
                  <a:gd name="T13" fmla="*/ 49 h 67"/>
                  <a:gd name="T14" fmla="*/ 8 w 64"/>
                  <a:gd name="T15" fmla="*/ 66 h 67"/>
                  <a:gd name="T16" fmla="*/ 0 w 64"/>
                  <a:gd name="T17" fmla="*/ 66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67"/>
                  <a:gd name="T29" fmla="*/ 64 w 64"/>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67">
                    <a:moveTo>
                      <a:pt x="0" y="66"/>
                    </a:moveTo>
                    <a:lnTo>
                      <a:pt x="8" y="0"/>
                    </a:lnTo>
                    <a:lnTo>
                      <a:pt x="26" y="0"/>
                    </a:lnTo>
                    <a:lnTo>
                      <a:pt x="63" y="57"/>
                    </a:lnTo>
                    <a:lnTo>
                      <a:pt x="53" y="57"/>
                    </a:lnTo>
                    <a:lnTo>
                      <a:pt x="44" y="41"/>
                    </a:lnTo>
                    <a:lnTo>
                      <a:pt x="8" y="49"/>
                    </a:lnTo>
                    <a:lnTo>
                      <a:pt x="8" y="66"/>
                    </a:lnTo>
                    <a:lnTo>
                      <a:pt x="0" y="66"/>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232" name="Freeform 279"/>
              <p:cNvSpPr>
                <a:spLocks/>
              </p:cNvSpPr>
              <p:nvPr/>
            </p:nvSpPr>
            <p:spPr bwMode="auto">
              <a:xfrm>
                <a:off x="5020" y="1642"/>
                <a:ext cx="24" cy="43"/>
              </a:xfrm>
              <a:custGeom>
                <a:avLst/>
                <a:gdLst>
                  <a:gd name="T0" fmla="*/ 0 w 24"/>
                  <a:gd name="T1" fmla="*/ 42 h 43"/>
                  <a:gd name="T2" fmla="*/ 23 w 24"/>
                  <a:gd name="T3" fmla="*/ 33 h 43"/>
                  <a:gd name="T4" fmla="*/ 11 w 24"/>
                  <a:gd name="T5" fmla="*/ 16 h 43"/>
                  <a:gd name="T6" fmla="*/ 11 w 24"/>
                  <a:gd name="T7" fmla="*/ 8 h 43"/>
                  <a:gd name="T8" fmla="*/ 0 w 24"/>
                  <a:gd name="T9" fmla="*/ 0 h 43"/>
                  <a:gd name="T10" fmla="*/ 0 w 24"/>
                  <a:gd name="T11" fmla="*/ 16 h 43"/>
                  <a:gd name="T12" fmla="*/ 0 w 24"/>
                  <a:gd name="T13" fmla="*/ 42 h 43"/>
                  <a:gd name="T14" fmla="*/ 0 60000 65536"/>
                  <a:gd name="T15" fmla="*/ 0 60000 65536"/>
                  <a:gd name="T16" fmla="*/ 0 60000 65536"/>
                  <a:gd name="T17" fmla="*/ 0 60000 65536"/>
                  <a:gd name="T18" fmla="*/ 0 60000 65536"/>
                  <a:gd name="T19" fmla="*/ 0 60000 65536"/>
                  <a:gd name="T20" fmla="*/ 0 60000 65536"/>
                  <a:gd name="T21" fmla="*/ 0 w 24"/>
                  <a:gd name="T22" fmla="*/ 0 h 43"/>
                  <a:gd name="T23" fmla="*/ 24 w 24"/>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43">
                    <a:moveTo>
                      <a:pt x="0" y="42"/>
                    </a:moveTo>
                    <a:lnTo>
                      <a:pt x="23" y="33"/>
                    </a:lnTo>
                    <a:lnTo>
                      <a:pt x="11" y="16"/>
                    </a:lnTo>
                    <a:lnTo>
                      <a:pt x="11" y="8"/>
                    </a:lnTo>
                    <a:lnTo>
                      <a:pt x="0" y="0"/>
                    </a:lnTo>
                    <a:lnTo>
                      <a:pt x="0" y="16"/>
                    </a:lnTo>
                    <a:lnTo>
                      <a:pt x="0" y="42"/>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233" name="Freeform 280"/>
              <p:cNvSpPr>
                <a:spLocks/>
              </p:cNvSpPr>
              <p:nvPr/>
            </p:nvSpPr>
            <p:spPr bwMode="auto">
              <a:xfrm>
                <a:off x="5020" y="1765"/>
                <a:ext cx="63" cy="67"/>
              </a:xfrm>
              <a:custGeom>
                <a:avLst/>
                <a:gdLst>
                  <a:gd name="T0" fmla="*/ 0 w 63"/>
                  <a:gd name="T1" fmla="*/ 49 h 67"/>
                  <a:gd name="T2" fmla="*/ 8 w 63"/>
                  <a:gd name="T3" fmla="*/ 49 h 67"/>
                  <a:gd name="T4" fmla="*/ 17 w 63"/>
                  <a:gd name="T5" fmla="*/ 57 h 67"/>
                  <a:gd name="T6" fmla="*/ 35 w 63"/>
                  <a:gd name="T7" fmla="*/ 57 h 67"/>
                  <a:gd name="T8" fmla="*/ 53 w 63"/>
                  <a:gd name="T9" fmla="*/ 57 h 67"/>
                  <a:gd name="T10" fmla="*/ 53 w 63"/>
                  <a:gd name="T11" fmla="*/ 49 h 67"/>
                  <a:gd name="T12" fmla="*/ 53 w 63"/>
                  <a:gd name="T13" fmla="*/ 40 h 67"/>
                  <a:gd name="T14" fmla="*/ 44 w 63"/>
                  <a:gd name="T15" fmla="*/ 40 h 67"/>
                  <a:gd name="T16" fmla="*/ 35 w 63"/>
                  <a:gd name="T17" fmla="*/ 40 h 67"/>
                  <a:gd name="T18" fmla="*/ 26 w 63"/>
                  <a:gd name="T19" fmla="*/ 32 h 67"/>
                  <a:gd name="T20" fmla="*/ 17 w 63"/>
                  <a:gd name="T21" fmla="*/ 32 h 67"/>
                  <a:gd name="T22" fmla="*/ 8 w 63"/>
                  <a:gd name="T23" fmla="*/ 32 h 67"/>
                  <a:gd name="T24" fmla="*/ 0 w 63"/>
                  <a:gd name="T25" fmla="*/ 24 h 67"/>
                  <a:gd name="T26" fmla="*/ 0 w 63"/>
                  <a:gd name="T27" fmla="*/ 8 h 67"/>
                  <a:gd name="T28" fmla="*/ 8 w 63"/>
                  <a:gd name="T29" fmla="*/ 8 h 67"/>
                  <a:gd name="T30" fmla="*/ 8 w 63"/>
                  <a:gd name="T31" fmla="*/ 0 h 67"/>
                  <a:gd name="T32" fmla="*/ 26 w 63"/>
                  <a:gd name="T33" fmla="*/ 0 h 67"/>
                  <a:gd name="T34" fmla="*/ 44 w 63"/>
                  <a:gd name="T35" fmla="*/ 0 h 67"/>
                  <a:gd name="T36" fmla="*/ 44 w 63"/>
                  <a:gd name="T37" fmla="*/ 8 h 67"/>
                  <a:gd name="T38" fmla="*/ 53 w 63"/>
                  <a:gd name="T39" fmla="*/ 8 h 67"/>
                  <a:gd name="T40" fmla="*/ 53 w 63"/>
                  <a:gd name="T41" fmla="*/ 16 h 67"/>
                  <a:gd name="T42" fmla="*/ 44 w 63"/>
                  <a:gd name="T43" fmla="*/ 16 h 67"/>
                  <a:gd name="T44" fmla="*/ 44 w 63"/>
                  <a:gd name="T45" fmla="*/ 16 h 67"/>
                  <a:gd name="T46" fmla="*/ 35 w 63"/>
                  <a:gd name="T47" fmla="*/ 8 h 67"/>
                  <a:gd name="T48" fmla="*/ 26 w 63"/>
                  <a:gd name="T49" fmla="*/ 8 h 67"/>
                  <a:gd name="T50" fmla="*/ 8 w 63"/>
                  <a:gd name="T51" fmla="*/ 8 h 67"/>
                  <a:gd name="T52" fmla="*/ 8 w 63"/>
                  <a:gd name="T53" fmla="*/ 16 h 67"/>
                  <a:gd name="T54" fmla="*/ 8 w 63"/>
                  <a:gd name="T55" fmla="*/ 24 h 67"/>
                  <a:gd name="T56" fmla="*/ 17 w 63"/>
                  <a:gd name="T57" fmla="*/ 24 h 67"/>
                  <a:gd name="T58" fmla="*/ 17 w 63"/>
                  <a:gd name="T59" fmla="*/ 24 h 67"/>
                  <a:gd name="T60" fmla="*/ 35 w 63"/>
                  <a:gd name="T61" fmla="*/ 24 h 67"/>
                  <a:gd name="T62" fmla="*/ 44 w 63"/>
                  <a:gd name="T63" fmla="*/ 32 h 67"/>
                  <a:gd name="T64" fmla="*/ 53 w 63"/>
                  <a:gd name="T65" fmla="*/ 32 h 67"/>
                  <a:gd name="T66" fmla="*/ 62 w 63"/>
                  <a:gd name="T67" fmla="*/ 40 h 67"/>
                  <a:gd name="T68" fmla="*/ 62 w 63"/>
                  <a:gd name="T69" fmla="*/ 57 h 67"/>
                  <a:gd name="T70" fmla="*/ 53 w 63"/>
                  <a:gd name="T71" fmla="*/ 66 h 67"/>
                  <a:gd name="T72" fmla="*/ 35 w 63"/>
                  <a:gd name="T73" fmla="*/ 66 h 67"/>
                  <a:gd name="T74" fmla="*/ 8 w 63"/>
                  <a:gd name="T75" fmla="*/ 66 h 67"/>
                  <a:gd name="T76" fmla="*/ 8 w 63"/>
                  <a:gd name="T77" fmla="*/ 57 h 67"/>
                  <a:gd name="T78" fmla="*/ 0 w 63"/>
                  <a:gd name="T79" fmla="*/ 49 h 67"/>
                  <a:gd name="T80" fmla="*/ 0 w 63"/>
                  <a:gd name="T81" fmla="*/ 49 h 67"/>
                  <a:gd name="T82" fmla="*/ 0 w 63"/>
                  <a:gd name="T83" fmla="*/ 49 h 6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67"/>
                  <a:gd name="T128" fmla="*/ 63 w 63"/>
                  <a:gd name="T129" fmla="*/ 67 h 6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67">
                    <a:moveTo>
                      <a:pt x="0" y="49"/>
                    </a:moveTo>
                    <a:lnTo>
                      <a:pt x="8" y="49"/>
                    </a:lnTo>
                    <a:lnTo>
                      <a:pt x="17" y="57"/>
                    </a:lnTo>
                    <a:lnTo>
                      <a:pt x="35" y="57"/>
                    </a:lnTo>
                    <a:lnTo>
                      <a:pt x="53" y="57"/>
                    </a:lnTo>
                    <a:lnTo>
                      <a:pt x="53" y="49"/>
                    </a:lnTo>
                    <a:lnTo>
                      <a:pt x="53" y="40"/>
                    </a:lnTo>
                    <a:lnTo>
                      <a:pt x="44" y="40"/>
                    </a:lnTo>
                    <a:lnTo>
                      <a:pt x="35" y="40"/>
                    </a:lnTo>
                    <a:lnTo>
                      <a:pt x="26" y="32"/>
                    </a:lnTo>
                    <a:lnTo>
                      <a:pt x="17" y="32"/>
                    </a:lnTo>
                    <a:lnTo>
                      <a:pt x="8" y="32"/>
                    </a:lnTo>
                    <a:lnTo>
                      <a:pt x="0" y="24"/>
                    </a:lnTo>
                    <a:lnTo>
                      <a:pt x="0" y="8"/>
                    </a:lnTo>
                    <a:lnTo>
                      <a:pt x="8" y="8"/>
                    </a:lnTo>
                    <a:lnTo>
                      <a:pt x="8" y="0"/>
                    </a:lnTo>
                    <a:lnTo>
                      <a:pt x="26" y="0"/>
                    </a:lnTo>
                    <a:lnTo>
                      <a:pt x="44" y="0"/>
                    </a:lnTo>
                    <a:lnTo>
                      <a:pt x="44" y="8"/>
                    </a:lnTo>
                    <a:lnTo>
                      <a:pt x="53" y="8"/>
                    </a:lnTo>
                    <a:lnTo>
                      <a:pt x="53" y="16"/>
                    </a:lnTo>
                    <a:lnTo>
                      <a:pt x="44" y="16"/>
                    </a:lnTo>
                    <a:lnTo>
                      <a:pt x="35" y="8"/>
                    </a:lnTo>
                    <a:lnTo>
                      <a:pt x="26" y="8"/>
                    </a:lnTo>
                    <a:lnTo>
                      <a:pt x="8" y="8"/>
                    </a:lnTo>
                    <a:lnTo>
                      <a:pt x="8" y="16"/>
                    </a:lnTo>
                    <a:lnTo>
                      <a:pt x="8" y="24"/>
                    </a:lnTo>
                    <a:lnTo>
                      <a:pt x="17" y="24"/>
                    </a:lnTo>
                    <a:lnTo>
                      <a:pt x="35" y="24"/>
                    </a:lnTo>
                    <a:lnTo>
                      <a:pt x="44" y="32"/>
                    </a:lnTo>
                    <a:lnTo>
                      <a:pt x="53" y="32"/>
                    </a:lnTo>
                    <a:lnTo>
                      <a:pt x="62" y="40"/>
                    </a:lnTo>
                    <a:lnTo>
                      <a:pt x="62" y="57"/>
                    </a:lnTo>
                    <a:lnTo>
                      <a:pt x="53" y="66"/>
                    </a:lnTo>
                    <a:lnTo>
                      <a:pt x="35" y="66"/>
                    </a:lnTo>
                    <a:lnTo>
                      <a:pt x="8" y="66"/>
                    </a:lnTo>
                    <a:lnTo>
                      <a:pt x="8" y="57"/>
                    </a:lnTo>
                    <a:lnTo>
                      <a:pt x="0" y="49"/>
                    </a:lnTo>
                  </a:path>
                </a:pathLst>
              </a:custGeom>
              <a:solidFill>
                <a:srgbClr val="FFFFFF"/>
              </a:solidFill>
              <a:ln w="9525" cap="rnd">
                <a:noFill/>
                <a:round/>
                <a:headEnd/>
                <a:tailEnd/>
              </a:ln>
            </p:spPr>
            <p:txBody>
              <a:bodyPr/>
              <a:lstStyle/>
              <a:p>
                <a:endParaRPr lang="en-US" dirty="0"/>
              </a:p>
            </p:txBody>
          </p:sp>
          <p:sp>
            <p:nvSpPr>
              <p:cNvPr id="93234" name="Freeform 281"/>
              <p:cNvSpPr>
                <a:spLocks/>
              </p:cNvSpPr>
              <p:nvPr/>
            </p:nvSpPr>
            <p:spPr bwMode="auto">
              <a:xfrm>
                <a:off x="5020" y="1765"/>
                <a:ext cx="63" cy="67"/>
              </a:xfrm>
              <a:custGeom>
                <a:avLst/>
                <a:gdLst>
                  <a:gd name="T0" fmla="*/ 0 w 63"/>
                  <a:gd name="T1" fmla="*/ 49 h 67"/>
                  <a:gd name="T2" fmla="*/ 8 w 63"/>
                  <a:gd name="T3" fmla="*/ 49 h 67"/>
                  <a:gd name="T4" fmla="*/ 17 w 63"/>
                  <a:gd name="T5" fmla="*/ 57 h 67"/>
                  <a:gd name="T6" fmla="*/ 35 w 63"/>
                  <a:gd name="T7" fmla="*/ 57 h 67"/>
                  <a:gd name="T8" fmla="*/ 53 w 63"/>
                  <a:gd name="T9" fmla="*/ 57 h 67"/>
                  <a:gd name="T10" fmla="*/ 53 w 63"/>
                  <a:gd name="T11" fmla="*/ 49 h 67"/>
                  <a:gd name="T12" fmla="*/ 53 w 63"/>
                  <a:gd name="T13" fmla="*/ 40 h 67"/>
                  <a:gd name="T14" fmla="*/ 44 w 63"/>
                  <a:gd name="T15" fmla="*/ 40 h 67"/>
                  <a:gd name="T16" fmla="*/ 35 w 63"/>
                  <a:gd name="T17" fmla="*/ 40 h 67"/>
                  <a:gd name="T18" fmla="*/ 26 w 63"/>
                  <a:gd name="T19" fmla="*/ 32 h 67"/>
                  <a:gd name="T20" fmla="*/ 17 w 63"/>
                  <a:gd name="T21" fmla="*/ 32 h 67"/>
                  <a:gd name="T22" fmla="*/ 8 w 63"/>
                  <a:gd name="T23" fmla="*/ 32 h 67"/>
                  <a:gd name="T24" fmla="*/ 0 w 63"/>
                  <a:gd name="T25" fmla="*/ 24 h 67"/>
                  <a:gd name="T26" fmla="*/ 0 w 63"/>
                  <a:gd name="T27" fmla="*/ 8 h 67"/>
                  <a:gd name="T28" fmla="*/ 8 w 63"/>
                  <a:gd name="T29" fmla="*/ 8 h 67"/>
                  <a:gd name="T30" fmla="*/ 8 w 63"/>
                  <a:gd name="T31" fmla="*/ 0 h 67"/>
                  <a:gd name="T32" fmla="*/ 26 w 63"/>
                  <a:gd name="T33" fmla="*/ 0 h 67"/>
                  <a:gd name="T34" fmla="*/ 44 w 63"/>
                  <a:gd name="T35" fmla="*/ 0 h 67"/>
                  <a:gd name="T36" fmla="*/ 44 w 63"/>
                  <a:gd name="T37" fmla="*/ 8 h 67"/>
                  <a:gd name="T38" fmla="*/ 53 w 63"/>
                  <a:gd name="T39" fmla="*/ 8 h 67"/>
                  <a:gd name="T40" fmla="*/ 53 w 63"/>
                  <a:gd name="T41" fmla="*/ 16 h 67"/>
                  <a:gd name="T42" fmla="*/ 44 w 63"/>
                  <a:gd name="T43" fmla="*/ 16 h 67"/>
                  <a:gd name="T44" fmla="*/ 44 w 63"/>
                  <a:gd name="T45" fmla="*/ 16 h 67"/>
                  <a:gd name="T46" fmla="*/ 35 w 63"/>
                  <a:gd name="T47" fmla="*/ 8 h 67"/>
                  <a:gd name="T48" fmla="*/ 26 w 63"/>
                  <a:gd name="T49" fmla="*/ 8 h 67"/>
                  <a:gd name="T50" fmla="*/ 8 w 63"/>
                  <a:gd name="T51" fmla="*/ 8 h 67"/>
                  <a:gd name="T52" fmla="*/ 8 w 63"/>
                  <a:gd name="T53" fmla="*/ 16 h 67"/>
                  <a:gd name="T54" fmla="*/ 8 w 63"/>
                  <a:gd name="T55" fmla="*/ 24 h 67"/>
                  <a:gd name="T56" fmla="*/ 17 w 63"/>
                  <a:gd name="T57" fmla="*/ 24 h 67"/>
                  <a:gd name="T58" fmla="*/ 17 w 63"/>
                  <a:gd name="T59" fmla="*/ 24 h 67"/>
                  <a:gd name="T60" fmla="*/ 35 w 63"/>
                  <a:gd name="T61" fmla="*/ 24 h 67"/>
                  <a:gd name="T62" fmla="*/ 44 w 63"/>
                  <a:gd name="T63" fmla="*/ 32 h 67"/>
                  <a:gd name="T64" fmla="*/ 53 w 63"/>
                  <a:gd name="T65" fmla="*/ 32 h 67"/>
                  <a:gd name="T66" fmla="*/ 62 w 63"/>
                  <a:gd name="T67" fmla="*/ 40 h 67"/>
                  <a:gd name="T68" fmla="*/ 62 w 63"/>
                  <a:gd name="T69" fmla="*/ 57 h 67"/>
                  <a:gd name="T70" fmla="*/ 53 w 63"/>
                  <a:gd name="T71" fmla="*/ 66 h 67"/>
                  <a:gd name="T72" fmla="*/ 35 w 63"/>
                  <a:gd name="T73" fmla="*/ 66 h 67"/>
                  <a:gd name="T74" fmla="*/ 8 w 63"/>
                  <a:gd name="T75" fmla="*/ 66 h 67"/>
                  <a:gd name="T76" fmla="*/ 8 w 63"/>
                  <a:gd name="T77" fmla="*/ 57 h 67"/>
                  <a:gd name="T78" fmla="*/ 0 w 63"/>
                  <a:gd name="T79" fmla="*/ 49 h 6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
                  <a:gd name="T121" fmla="*/ 0 h 67"/>
                  <a:gd name="T122" fmla="*/ 63 w 63"/>
                  <a:gd name="T123" fmla="*/ 67 h 6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 h="67">
                    <a:moveTo>
                      <a:pt x="0" y="49"/>
                    </a:moveTo>
                    <a:lnTo>
                      <a:pt x="8" y="49"/>
                    </a:lnTo>
                    <a:lnTo>
                      <a:pt x="17" y="57"/>
                    </a:lnTo>
                    <a:lnTo>
                      <a:pt x="35" y="57"/>
                    </a:lnTo>
                    <a:lnTo>
                      <a:pt x="53" y="57"/>
                    </a:lnTo>
                    <a:lnTo>
                      <a:pt x="53" y="49"/>
                    </a:lnTo>
                    <a:lnTo>
                      <a:pt x="53" y="40"/>
                    </a:lnTo>
                    <a:lnTo>
                      <a:pt x="44" y="40"/>
                    </a:lnTo>
                    <a:lnTo>
                      <a:pt x="35" y="40"/>
                    </a:lnTo>
                    <a:lnTo>
                      <a:pt x="26" y="32"/>
                    </a:lnTo>
                    <a:lnTo>
                      <a:pt x="17" y="32"/>
                    </a:lnTo>
                    <a:lnTo>
                      <a:pt x="8" y="32"/>
                    </a:lnTo>
                    <a:lnTo>
                      <a:pt x="0" y="24"/>
                    </a:lnTo>
                    <a:lnTo>
                      <a:pt x="0" y="8"/>
                    </a:lnTo>
                    <a:lnTo>
                      <a:pt x="8" y="8"/>
                    </a:lnTo>
                    <a:lnTo>
                      <a:pt x="8" y="0"/>
                    </a:lnTo>
                    <a:lnTo>
                      <a:pt x="26" y="0"/>
                    </a:lnTo>
                    <a:lnTo>
                      <a:pt x="44" y="0"/>
                    </a:lnTo>
                    <a:lnTo>
                      <a:pt x="44" y="8"/>
                    </a:lnTo>
                    <a:lnTo>
                      <a:pt x="53" y="8"/>
                    </a:lnTo>
                    <a:lnTo>
                      <a:pt x="53" y="16"/>
                    </a:lnTo>
                    <a:lnTo>
                      <a:pt x="44" y="16"/>
                    </a:lnTo>
                    <a:lnTo>
                      <a:pt x="35" y="8"/>
                    </a:lnTo>
                    <a:lnTo>
                      <a:pt x="26" y="8"/>
                    </a:lnTo>
                    <a:lnTo>
                      <a:pt x="8" y="8"/>
                    </a:lnTo>
                    <a:lnTo>
                      <a:pt x="8" y="16"/>
                    </a:lnTo>
                    <a:lnTo>
                      <a:pt x="8" y="24"/>
                    </a:lnTo>
                    <a:lnTo>
                      <a:pt x="17" y="24"/>
                    </a:lnTo>
                    <a:lnTo>
                      <a:pt x="35" y="24"/>
                    </a:lnTo>
                    <a:lnTo>
                      <a:pt x="44" y="32"/>
                    </a:lnTo>
                    <a:lnTo>
                      <a:pt x="53" y="32"/>
                    </a:lnTo>
                    <a:lnTo>
                      <a:pt x="62" y="40"/>
                    </a:lnTo>
                    <a:lnTo>
                      <a:pt x="62" y="57"/>
                    </a:lnTo>
                    <a:lnTo>
                      <a:pt x="53" y="66"/>
                    </a:lnTo>
                    <a:lnTo>
                      <a:pt x="35" y="66"/>
                    </a:lnTo>
                    <a:lnTo>
                      <a:pt x="8" y="66"/>
                    </a:lnTo>
                    <a:lnTo>
                      <a:pt x="8" y="57"/>
                    </a:lnTo>
                    <a:lnTo>
                      <a:pt x="0" y="49"/>
                    </a:lnTo>
                  </a:path>
                </a:pathLst>
              </a:custGeom>
              <a:solidFill>
                <a:srgbClr val="FFFFFF"/>
              </a:solidFill>
              <a:ln w="12700" cap="rnd">
                <a:solidFill>
                  <a:srgbClr val="000000"/>
                </a:solidFill>
                <a:round/>
                <a:headEnd type="none" w="sm" len="sm"/>
                <a:tailEnd type="none" w="sm" len="sm"/>
              </a:ln>
            </p:spPr>
            <p:txBody>
              <a:bodyPr/>
              <a:lstStyle/>
              <a:p>
                <a:endParaRPr lang="en-US" dirty="0"/>
              </a:p>
            </p:txBody>
          </p:sp>
          <p:sp>
            <p:nvSpPr>
              <p:cNvPr id="93235" name="Line 282"/>
              <p:cNvSpPr>
                <a:spLocks noChangeShapeType="1"/>
              </p:cNvSpPr>
              <p:nvPr/>
            </p:nvSpPr>
            <p:spPr bwMode="auto">
              <a:xfrm>
                <a:off x="5020" y="1814"/>
                <a:ext cx="16" cy="0"/>
              </a:xfrm>
              <a:prstGeom prst="line">
                <a:avLst/>
              </a:prstGeom>
              <a:noFill/>
              <a:ln w="12700">
                <a:solidFill>
                  <a:srgbClr val="000000"/>
                </a:solidFill>
                <a:round/>
                <a:headEnd type="none" w="sm" len="sm"/>
                <a:tailEnd type="none" w="sm" len="sm"/>
              </a:ln>
            </p:spPr>
            <p:txBody>
              <a:bodyPr wrap="none" anchor="ctr"/>
              <a:lstStyle/>
              <a:p>
                <a:endParaRPr lang="en-US" dirty="0"/>
              </a:p>
            </p:txBody>
          </p:sp>
        </p:grpSp>
        <p:sp>
          <p:nvSpPr>
            <p:cNvPr id="93210" name="Line 285"/>
            <p:cNvSpPr>
              <a:spLocks noChangeShapeType="1"/>
            </p:cNvSpPr>
            <p:nvPr/>
          </p:nvSpPr>
          <p:spPr bwMode="auto">
            <a:xfrm flipV="1">
              <a:off x="890588" y="2073275"/>
              <a:ext cx="4038600" cy="3048000"/>
            </a:xfrm>
            <a:prstGeom prst="line">
              <a:avLst/>
            </a:prstGeom>
            <a:noFill/>
            <a:ln w="50800">
              <a:solidFill>
                <a:schemeClr val="tx1"/>
              </a:solidFill>
              <a:round/>
              <a:headEnd type="none" w="sm" len="sm"/>
              <a:tailEnd type="stealth" w="med" len="med"/>
            </a:ln>
          </p:spPr>
          <p:txBody>
            <a:bodyPr wrap="none" anchor="ctr"/>
            <a:lstStyle/>
            <a:p>
              <a:endParaRPr lang="en-US" dirty="0"/>
            </a:p>
          </p:txBody>
        </p:sp>
        <p:sp>
          <p:nvSpPr>
            <p:cNvPr id="93211" name="Line 286"/>
            <p:cNvSpPr>
              <a:spLocks noChangeShapeType="1"/>
            </p:cNvSpPr>
            <p:nvPr/>
          </p:nvSpPr>
          <p:spPr bwMode="auto">
            <a:xfrm flipH="1" flipV="1">
              <a:off x="5157788" y="1997075"/>
              <a:ext cx="3505200" cy="2209800"/>
            </a:xfrm>
            <a:prstGeom prst="line">
              <a:avLst/>
            </a:prstGeom>
            <a:noFill/>
            <a:ln w="50800">
              <a:solidFill>
                <a:schemeClr val="tx1"/>
              </a:solidFill>
              <a:round/>
              <a:headEnd type="none" w="sm" len="sm"/>
              <a:tailEnd type="stealth" w="med" len="med"/>
            </a:ln>
          </p:spPr>
          <p:txBody>
            <a:bodyPr wrap="none" anchor="ctr"/>
            <a:lstStyle/>
            <a:p>
              <a:endParaRPr lang="en-US" dirty="0"/>
            </a:p>
          </p:txBody>
        </p:sp>
        <p:sp>
          <p:nvSpPr>
            <p:cNvPr id="93212" name="Line 287"/>
            <p:cNvSpPr>
              <a:spLocks noChangeShapeType="1"/>
            </p:cNvSpPr>
            <p:nvPr/>
          </p:nvSpPr>
          <p:spPr bwMode="auto">
            <a:xfrm flipH="1" flipV="1">
              <a:off x="5181600" y="2149475"/>
              <a:ext cx="76200" cy="3200400"/>
            </a:xfrm>
            <a:prstGeom prst="line">
              <a:avLst/>
            </a:prstGeom>
            <a:noFill/>
            <a:ln w="50800">
              <a:solidFill>
                <a:schemeClr val="tx1"/>
              </a:solidFill>
              <a:round/>
              <a:headEnd type="none" w="sm" len="sm"/>
              <a:tailEnd type="stealth" w="med" len="med"/>
            </a:ln>
          </p:spPr>
          <p:txBody>
            <a:bodyPr wrap="none" anchor="ctr"/>
            <a:lstStyle/>
            <a:p>
              <a:endParaRPr lang="en-US" dirty="0"/>
            </a:p>
          </p:txBody>
        </p:sp>
        <p:sp>
          <p:nvSpPr>
            <p:cNvPr id="93213" name="Line 288"/>
            <p:cNvSpPr>
              <a:spLocks noChangeShapeType="1"/>
            </p:cNvSpPr>
            <p:nvPr/>
          </p:nvSpPr>
          <p:spPr bwMode="auto">
            <a:xfrm flipV="1">
              <a:off x="4471988" y="2149475"/>
              <a:ext cx="533400" cy="2057400"/>
            </a:xfrm>
            <a:prstGeom prst="line">
              <a:avLst/>
            </a:prstGeom>
            <a:noFill/>
            <a:ln w="50800">
              <a:solidFill>
                <a:schemeClr val="tx1"/>
              </a:solidFill>
              <a:round/>
              <a:headEnd type="none" w="sm" len="sm"/>
              <a:tailEnd type="stealth" w="med" len="med"/>
            </a:ln>
          </p:spPr>
          <p:txBody>
            <a:bodyPr wrap="none" anchor="ctr"/>
            <a:lstStyle/>
            <a:p>
              <a:endParaRPr lang="en-US" dirty="0"/>
            </a:p>
          </p:txBody>
        </p:sp>
        <p:sp>
          <p:nvSpPr>
            <p:cNvPr id="93214" name="Rectangle 289"/>
            <p:cNvSpPr>
              <a:spLocks noChangeArrowheads="1"/>
            </p:cNvSpPr>
            <p:nvPr/>
          </p:nvSpPr>
          <p:spPr bwMode="auto">
            <a:xfrm>
              <a:off x="5096232" y="5431118"/>
              <a:ext cx="1445789" cy="348355"/>
            </a:xfrm>
            <a:prstGeom prst="rect">
              <a:avLst/>
            </a:prstGeom>
            <a:noFill/>
            <a:ln w="9525">
              <a:noFill/>
              <a:miter lim="800000"/>
              <a:headEnd/>
              <a:tailEnd/>
            </a:ln>
          </p:spPr>
          <p:txBody>
            <a:bodyPr wrap="none" lIns="92075" tIns="46038" rIns="92075" bIns="46038">
              <a:spAutoFit/>
            </a:bodyPr>
            <a:lstStyle/>
            <a:p>
              <a:pPr algn="ctr"/>
              <a:r>
                <a:rPr lang="en-US" sz="2400" b="1" dirty="0">
                  <a:solidFill>
                    <a:srgbClr val="7030A0"/>
                  </a:solidFill>
                </a:rPr>
                <a:t>Concept B</a:t>
              </a:r>
            </a:p>
          </p:txBody>
        </p:sp>
        <p:sp>
          <p:nvSpPr>
            <p:cNvPr id="93215" name="Rectangle 290"/>
            <p:cNvSpPr>
              <a:spLocks noChangeArrowheads="1"/>
            </p:cNvSpPr>
            <p:nvPr/>
          </p:nvSpPr>
          <p:spPr bwMode="auto">
            <a:xfrm>
              <a:off x="7415212" y="4519528"/>
              <a:ext cx="1436372" cy="348355"/>
            </a:xfrm>
            <a:prstGeom prst="rect">
              <a:avLst/>
            </a:prstGeom>
            <a:noFill/>
            <a:ln w="9525">
              <a:noFill/>
              <a:miter lim="800000"/>
              <a:headEnd/>
              <a:tailEnd/>
            </a:ln>
          </p:spPr>
          <p:txBody>
            <a:bodyPr wrap="none" lIns="92075" tIns="46038" rIns="92075" bIns="46038">
              <a:spAutoFit/>
            </a:bodyPr>
            <a:lstStyle/>
            <a:p>
              <a:pPr algn="ctr"/>
              <a:r>
                <a:rPr lang="en-US" sz="2400" b="1" dirty="0">
                  <a:solidFill>
                    <a:srgbClr val="7030A0"/>
                  </a:solidFill>
                </a:rPr>
                <a:t>Concept C</a:t>
              </a:r>
            </a:p>
          </p:txBody>
        </p:sp>
        <p:sp>
          <p:nvSpPr>
            <p:cNvPr id="93216" name="Rectangle 291"/>
            <p:cNvSpPr>
              <a:spLocks noChangeArrowheads="1"/>
            </p:cNvSpPr>
            <p:nvPr/>
          </p:nvSpPr>
          <p:spPr bwMode="auto">
            <a:xfrm>
              <a:off x="563010" y="5486400"/>
              <a:ext cx="1458344" cy="348355"/>
            </a:xfrm>
            <a:prstGeom prst="rect">
              <a:avLst/>
            </a:prstGeom>
            <a:noFill/>
            <a:ln w="9525">
              <a:noFill/>
              <a:miter lim="800000"/>
              <a:headEnd/>
              <a:tailEnd/>
            </a:ln>
          </p:spPr>
          <p:txBody>
            <a:bodyPr wrap="none" lIns="92075" tIns="46038" rIns="92075" bIns="46038">
              <a:spAutoFit/>
            </a:bodyPr>
            <a:lstStyle/>
            <a:p>
              <a:pPr algn="ctr"/>
              <a:r>
                <a:rPr lang="en-US" sz="2400" b="1" dirty="0">
                  <a:solidFill>
                    <a:srgbClr val="7030A0"/>
                  </a:solidFill>
                </a:rPr>
                <a:t>Concept A</a:t>
              </a:r>
            </a:p>
          </p:txBody>
        </p:sp>
        <p:sp>
          <p:nvSpPr>
            <p:cNvPr id="93217" name="Rectangle 292"/>
            <p:cNvSpPr>
              <a:spLocks noChangeArrowheads="1"/>
            </p:cNvSpPr>
            <p:nvPr/>
          </p:nvSpPr>
          <p:spPr bwMode="auto">
            <a:xfrm>
              <a:off x="2854315" y="4176713"/>
              <a:ext cx="1466191" cy="348355"/>
            </a:xfrm>
            <a:prstGeom prst="rect">
              <a:avLst/>
            </a:prstGeom>
            <a:noFill/>
            <a:ln w="9525">
              <a:noFill/>
              <a:miter lim="800000"/>
              <a:headEnd/>
              <a:tailEnd/>
            </a:ln>
          </p:spPr>
          <p:txBody>
            <a:bodyPr wrap="none" lIns="92075" tIns="46038" rIns="92075" bIns="46038">
              <a:spAutoFit/>
            </a:bodyPr>
            <a:lstStyle/>
            <a:p>
              <a:pPr algn="ctr"/>
              <a:r>
                <a:rPr lang="en-US" sz="2400" b="1" dirty="0">
                  <a:solidFill>
                    <a:srgbClr val="7030A0"/>
                  </a:solidFill>
                </a:rPr>
                <a:t>Concept D</a:t>
              </a:r>
            </a:p>
          </p:txBody>
        </p:sp>
      </p:grpSp>
      <p:sp>
        <p:nvSpPr>
          <p:cNvPr id="3" name="Title 2"/>
          <p:cNvSpPr>
            <a:spLocks noGrp="1"/>
          </p:cNvSpPr>
          <p:nvPr>
            <p:ph type="title" idx="4294967295"/>
          </p:nvPr>
        </p:nvSpPr>
        <p:spPr>
          <a:xfrm>
            <a:off x="1524000" y="0"/>
            <a:ext cx="9144000" cy="836712"/>
          </a:xfrm>
        </p:spPr>
        <p:txBody>
          <a:bodyPr>
            <a:normAutofit/>
          </a:bodyPr>
          <a:lstStyle/>
          <a:p>
            <a:r>
              <a:rPr lang="en-US" sz="3200" b="1" dirty="0">
                <a:solidFill>
                  <a:srgbClr val="002060"/>
                </a:solidFill>
                <a:latin typeface="Arial" pitchFamily="34" charset="0"/>
                <a:cs typeface="Arial" pitchFamily="34" charset="0"/>
              </a:rPr>
              <a:t>Multiple change ideas for a project aim</a:t>
            </a:r>
          </a:p>
        </p:txBody>
      </p:sp>
      <p:sp>
        <p:nvSpPr>
          <p:cNvPr id="23" name="TextBox 22"/>
          <p:cNvSpPr txBox="1"/>
          <p:nvPr/>
        </p:nvSpPr>
        <p:spPr>
          <a:xfrm>
            <a:off x="6023992" y="836713"/>
            <a:ext cx="901208" cy="584775"/>
          </a:xfrm>
          <a:prstGeom prst="rect">
            <a:avLst/>
          </a:prstGeom>
          <a:noFill/>
        </p:spPr>
        <p:txBody>
          <a:bodyPr wrap="none" rtlCol="0">
            <a:spAutoFit/>
          </a:bodyPr>
          <a:lstStyle/>
          <a:p>
            <a:pPr algn="ctr">
              <a:spcBef>
                <a:spcPts val="576"/>
              </a:spcBef>
            </a:pPr>
            <a:r>
              <a:rPr lang="en-US" sz="3200" b="1" dirty="0">
                <a:solidFill>
                  <a:srgbClr val="FF0000"/>
                </a:solidFill>
              </a:rPr>
              <a:t>AIM</a:t>
            </a:r>
          </a:p>
        </p:txBody>
      </p:sp>
    </p:spTree>
    <p:extLst>
      <p:ext uri="{BB962C8B-B14F-4D97-AF65-F5344CB8AC3E}">
        <p14:creationId xmlns:p14="http://schemas.microsoft.com/office/powerpoint/2010/main" val="259026813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7811" r="13447"/>
          <a:stretch/>
        </p:blipFill>
        <p:spPr>
          <a:xfrm>
            <a:off x="0" y="0"/>
            <a:ext cx="12192000" cy="6858000"/>
          </a:xfrm>
        </p:spPr>
      </p:pic>
    </p:spTree>
    <p:extLst>
      <p:ext uri="{BB962C8B-B14F-4D97-AF65-F5344CB8AC3E}">
        <p14:creationId xmlns:p14="http://schemas.microsoft.com/office/powerpoint/2010/main" val="4240918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1703512" y="188643"/>
          <a:ext cx="8784976" cy="6535293"/>
        </p:xfrm>
        <a:graphic>
          <a:graphicData uri="http://schemas.openxmlformats.org/drawingml/2006/table">
            <a:tbl>
              <a:tblPr/>
              <a:tblGrid>
                <a:gridCol w="2172896">
                  <a:extLst>
                    <a:ext uri="{9D8B030D-6E8A-4147-A177-3AD203B41FA5}">
                      <a16:colId xmlns:a16="http://schemas.microsoft.com/office/drawing/2014/main" val="20000"/>
                    </a:ext>
                  </a:extLst>
                </a:gridCol>
                <a:gridCol w="6612080">
                  <a:extLst>
                    <a:ext uri="{9D8B030D-6E8A-4147-A177-3AD203B41FA5}">
                      <a16:colId xmlns:a16="http://schemas.microsoft.com/office/drawing/2014/main" val="20001"/>
                    </a:ext>
                  </a:extLst>
                </a:gridCol>
              </a:tblGrid>
              <a:tr h="394335">
                <a:tc>
                  <a:txBody>
                    <a:bodyPr/>
                    <a:lstStyle/>
                    <a:p>
                      <a:pPr>
                        <a:lnSpc>
                          <a:spcPct val="115000"/>
                        </a:lnSpc>
                        <a:spcAft>
                          <a:spcPts val="0"/>
                        </a:spcAft>
                      </a:pPr>
                      <a:r>
                        <a:rPr lang="en-GB" sz="1400" b="1" dirty="0">
                          <a:latin typeface="Arial"/>
                          <a:ea typeface="Calibri"/>
                          <a:cs typeface="Times New Roman"/>
                        </a:rPr>
                        <a:t>Do</a:t>
                      </a:r>
                      <a:endParaRPr lang="en-GB" sz="1400"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n-GB" sz="1100" b="1" dirty="0">
                          <a:latin typeface="Arial"/>
                          <a:ea typeface="Calibri"/>
                          <a:cs typeface="Times New Roman"/>
                        </a:rPr>
                        <a:t>Describe what happened when you</a:t>
                      </a:r>
                      <a:r>
                        <a:rPr lang="en-GB" sz="1100" b="1" baseline="0" dirty="0">
                          <a:latin typeface="Arial"/>
                          <a:ea typeface="Calibri"/>
                          <a:cs typeface="Times New Roman"/>
                        </a:rPr>
                        <a:t> carried out your plan.</a:t>
                      </a:r>
                      <a:endParaRPr lang="en-GB" sz="1100"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61770">
                <a:tc gridSpan="2">
                  <a:txBody>
                    <a:bodyPr/>
                    <a:lstStyle/>
                    <a:p>
                      <a:pPr>
                        <a:lnSpc>
                          <a:spcPct val="115000"/>
                        </a:lnSpc>
                        <a:spcAft>
                          <a:spcPts val="0"/>
                        </a:spcAft>
                      </a:pPr>
                      <a:endParaRPr lang="en-GB" sz="700" dirty="0">
                        <a:latin typeface="Arial"/>
                        <a:ea typeface="Calibri"/>
                        <a:cs typeface="Times New Roman"/>
                      </a:endParaRPr>
                    </a:p>
                    <a:p>
                      <a:pPr>
                        <a:lnSpc>
                          <a:spcPct val="115000"/>
                        </a:lnSpc>
                        <a:spcAft>
                          <a:spcPts val="0"/>
                        </a:spcAft>
                      </a:pPr>
                      <a:endParaRPr lang="en-GB" sz="700" dirty="0">
                        <a:latin typeface="Arial"/>
                        <a:ea typeface="Calibri"/>
                        <a:cs typeface="Times New Roman"/>
                      </a:endParaRPr>
                    </a:p>
                    <a:p>
                      <a:pPr>
                        <a:lnSpc>
                          <a:spcPct val="115000"/>
                        </a:lnSpc>
                        <a:spcAft>
                          <a:spcPts val="0"/>
                        </a:spcAft>
                      </a:pPr>
                      <a:endParaRPr lang="en-GB" sz="700" dirty="0">
                        <a:latin typeface="Arial"/>
                        <a:ea typeface="Calibri"/>
                        <a:cs typeface="Times New Roman"/>
                      </a:endParaRPr>
                    </a:p>
                    <a:p>
                      <a:pPr>
                        <a:lnSpc>
                          <a:spcPct val="115000"/>
                        </a:lnSpc>
                        <a:spcAft>
                          <a:spcPts val="0"/>
                        </a:spcAft>
                      </a:pPr>
                      <a:endParaRPr lang="en-GB" sz="700" dirty="0">
                        <a:latin typeface="Arial"/>
                        <a:ea typeface="Calibri"/>
                        <a:cs typeface="Times New Roman"/>
                      </a:endParaRPr>
                    </a:p>
                    <a:p>
                      <a:pPr>
                        <a:lnSpc>
                          <a:spcPct val="115000"/>
                        </a:lnSpc>
                        <a:spcAft>
                          <a:spcPts val="0"/>
                        </a:spcAft>
                      </a:pPr>
                      <a:endParaRPr lang="en-GB" sz="700" dirty="0">
                        <a:latin typeface="Arial"/>
                        <a:ea typeface="Calibri"/>
                        <a:cs typeface="Times New Roman"/>
                      </a:endParaRPr>
                    </a:p>
                    <a:p>
                      <a:pPr>
                        <a:lnSpc>
                          <a:spcPct val="115000"/>
                        </a:lnSpc>
                        <a:spcAft>
                          <a:spcPts val="0"/>
                        </a:spcAft>
                      </a:pPr>
                      <a:endParaRPr lang="en-GB" sz="700" dirty="0">
                        <a:latin typeface="Arial"/>
                        <a:ea typeface="Calibri"/>
                        <a:cs typeface="Times New Roman"/>
                      </a:endParaRPr>
                    </a:p>
                    <a:p>
                      <a:pPr>
                        <a:lnSpc>
                          <a:spcPct val="115000"/>
                        </a:lnSpc>
                        <a:spcAft>
                          <a:spcPts val="0"/>
                        </a:spcAft>
                      </a:pPr>
                      <a:endParaRPr lang="en-GB" sz="700" dirty="0">
                        <a:latin typeface="Arial"/>
                        <a:ea typeface="Calibri"/>
                        <a:cs typeface="Times New Roman"/>
                      </a:endParaRPr>
                    </a:p>
                    <a:p>
                      <a:pPr>
                        <a:lnSpc>
                          <a:spcPct val="115000"/>
                        </a:lnSpc>
                        <a:spcAft>
                          <a:spcPts val="0"/>
                        </a:spcAft>
                      </a:pPr>
                      <a:endParaRPr lang="en-GB" sz="700" dirty="0">
                        <a:latin typeface="Arial"/>
                        <a:ea typeface="Calibri"/>
                        <a:cs typeface="Times New Roman"/>
                      </a:endParaRPr>
                    </a:p>
                    <a:p>
                      <a:pPr>
                        <a:lnSpc>
                          <a:spcPct val="115000"/>
                        </a:lnSpc>
                        <a:spcAft>
                          <a:spcPts val="0"/>
                        </a:spcAft>
                      </a:pPr>
                      <a:endParaRPr lang="en-GB" sz="700" dirty="0">
                        <a:latin typeface="Arial"/>
                        <a:ea typeface="Calibri"/>
                        <a:cs typeface="Times New Roman"/>
                      </a:endParaRPr>
                    </a:p>
                    <a:p>
                      <a:pPr>
                        <a:lnSpc>
                          <a:spcPct val="115000"/>
                        </a:lnSpc>
                        <a:spcAft>
                          <a:spcPts val="0"/>
                        </a:spcAft>
                      </a:pPr>
                      <a:endParaRPr lang="en-GB" sz="700" dirty="0">
                        <a:latin typeface="Arial"/>
                        <a:ea typeface="Calibri"/>
                        <a:cs typeface="Times New Roman"/>
                      </a:endParaRPr>
                    </a:p>
                    <a:p>
                      <a:pPr>
                        <a:lnSpc>
                          <a:spcPct val="115000"/>
                        </a:lnSpc>
                        <a:spcAft>
                          <a:spcPts val="0"/>
                        </a:spcAft>
                      </a:pPr>
                      <a:endParaRPr lang="en-GB" sz="700" dirty="0">
                        <a:latin typeface="Arial"/>
                        <a:ea typeface="Calibri"/>
                        <a:cs typeface="Times New Roman"/>
                      </a:endParaRPr>
                    </a:p>
                    <a:p>
                      <a:pPr>
                        <a:lnSpc>
                          <a:spcPct val="115000"/>
                        </a:lnSpc>
                        <a:spcAft>
                          <a:spcPts val="0"/>
                        </a:spcAft>
                      </a:pPr>
                      <a:endParaRPr lang="en-GB" sz="700" dirty="0">
                        <a:latin typeface="Arial"/>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0001"/>
                  </a:ext>
                </a:extLst>
              </a:tr>
              <a:tr h="394335">
                <a:tc>
                  <a:txBody>
                    <a:bodyPr/>
                    <a:lstStyle/>
                    <a:p>
                      <a:pPr>
                        <a:lnSpc>
                          <a:spcPct val="115000"/>
                        </a:lnSpc>
                        <a:spcAft>
                          <a:spcPts val="0"/>
                        </a:spcAft>
                      </a:pPr>
                      <a:r>
                        <a:rPr lang="en-GB" sz="1400" b="1" dirty="0">
                          <a:latin typeface="Arial"/>
                          <a:ea typeface="Calibri"/>
                          <a:cs typeface="Times New Roman"/>
                        </a:rPr>
                        <a:t>Study</a:t>
                      </a:r>
                      <a:endParaRPr lang="en-GB" sz="1400"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n-GB" sz="1100" b="1" dirty="0">
                          <a:latin typeface="Arial"/>
                          <a:ea typeface="Calibri"/>
                          <a:cs typeface="Times New Roman"/>
                        </a:rPr>
                        <a:t>Describe the measured results and how they compared to the predictions.</a:t>
                      </a:r>
                      <a:endParaRPr lang="en-GB" sz="1100"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74837">
                <a:tc gridSpan="2">
                  <a:txBody>
                    <a:bodyPr/>
                    <a:lstStyle/>
                    <a:p>
                      <a:pPr>
                        <a:lnSpc>
                          <a:spcPct val="200000"/>
                        </a:lnSpc>
                        <a:spcBef>
                          <a:spcPts val="1200"/>
                        </a:spcBef>
                        <a:spcAft>
                          <a:spcPts val="0"/>
                        </a:spcAft>
                      </a:pPr>
                      <a:endParaRPr lang="en-GB" sz="700" dirty="0">
                        <a:latin typeface="Arial"/>
                        <a:ea typeface="Calibri"/>
                        <a:cs typeface="Times New Roman"/>
                      </a:endParaRPr>
                    </a:p>
                    <a:p>
                      <a:pPr>
                        <a:lnSpc>
                          <a:spcPct val="200000"/>
                        </a:lnSpc>
                        <a:spcBef>
                          <a:spcPts val="1200"/>
                        </a:spcBef>
                        <a:spcAft>
                          <a:spcPts val="0"/>
                        </a:spcAft>
                      </a:pPr>
                      <a:endParaRPr lang="en-GB" sz="700" dirty="0">
                        <a:latin typeface="Arial"/>
                        <a:ea typeface="Calibri"/>
                        <a:cs typeface="Times New Roman"/>
                      </a:endParaRPr>
                    </a:p>
                    <a:p>
                      <a:pPr>
                        <a:lnSpc>
                          <a:spcPct val="200000"/>
                        </a:lnSpc>
                        <a:spcBef>
                          <a:spcPts val="1200"/>
                        </a:spcBef>
                        <a:spcAft>
                          <a:spcPts val="0"/>
                        </a:spcAft>
                      </a:pPr>
                      <a:endParaRPr lang="en-GB" sz="700" dirty="0">
                        <a:latin typeface="Arial"/>
                        <a:ea typeface="Calibri"/>
                        <a:cs typeface="Times New Roman"/>
                      </a:endParaRPr>
                    </a:p>
                    <a:p>
                      <a:pPr>
                        <a:lnSpc>
                          <a:spcPct val="200000"/>
                        </a:lnSpc>
                        <a:spcBef>
                          <a:spcPts val="1200"/>
                        </a:spcBef>
                        <a:spcAft>
                          <a:spcPts val="0"/>
                        </a:spcAft>
                      </a:pPr>
                      <a:endParaRPr lang="en-GB" sz="700" dirty="0">
                        <a:latin typeface="Arial"/>
                        <a:ea typeface="Calibri"/>
                        <a:cs typeface="Times New Roman"/>
                      </a:endParaRPr>
                    </a:p>
                    <a:p>
                      <a:pPr>
                        <a:lnSpc>
                          <a:spcPct val="200000"/>
                        </a:lnSpc>
                        <a:spcBef>
                          <a:spcPts val="1200"/>
                        </a:spcBef>
                        <a:spcAft>
                          <a:spcPts val="0"/>
                        </a:spcAft>
                      </a:pPr>
                      <a:endParaRPr lang="en-GB" sz="700" dirty="0">
                        <a:latin typeface="Arial"/>
                        <a:ea typeface="Calibri"/>
                        <a:cs typeface="Times New Roman"/>
                      </a:endParaRPr>
                    </a:p>
                    <a:p>
                      <a:pPr>
                        <a:lnSpc>
                          <a:spcPct val="200000"/>
                        </a:lnSpc>
                        <a:spcBef>
                          <a:spcPts val="1200"/>
                        </a:spcBef>
                        <a:spcAft>
                          <a:spcPts val="0"/>
                        </a:spcAft>
                      </a:pPr>
                      <a:endParaRPr lang="en-GB" sz="700" dirty="0">
                        <a:latin typeface="Arial"/>
                        <a:ea typeface="Calibri"/>
                        <a:cs typeface="Times New Roman"/>
                      </a:endParaRPr>
                    </a:p>
                    <a:p>
                      <a:pPr>
                        <a:lnSpc>
                          <a:spcPct val="200000"/>
                        </a:lnSpc>
                        <a:spcBef>
                          <a:spcPts val="1200"/>
                        </a:spcBef>
                        <a:spcAft>
                          <a:spcPts val="0"/>
                        </a:spcAft>
                      </a:pPr>
                      <a:endParaRPr lang="en-GB" sz="700" dirty="0">
                        <a:latin typeface="Arial"/>
                        <a:ea typeface="Calibri"/>
                        <a:cs typeface="Times New Roman"/>
                      </a:endParaRPr>
                    </a:p>
                  </a:txBody>
                  <a:tcPr marL="42165" marR="421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0003"/>
                  </a:ext>
                </a:extLst>
              </a:tr>
              <a:tr h="394335">
                <a:tc>
                  <a:txBody>
                    <a:bodyPr/>
                    <a:lstStyle/>
                    <a:p>
                      <a:pPr>
                        <a:lnSpc>
                          <a:spcPct val="115000"/>
                        </a:lnSpc>
                        <a:spcAft>
                          <a:spcPts val="0"/>
                        </a:spcAft>
                      </a:pPr>
                      <a:r>
                        <a:rPr lang="en-GB" sz="1400" b="1" dirty="0">
                          <a:latin typeface="Arial"/>
                          <a:ea typeface="Calibri"/>
                          <a:cs typeface="Times New Roman"/>
                        </a:rPr>
                        <a:t>Act</a:t>
                      </a:r>
                      <a:endParaRPr lang="en-GB" sz="1400"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n-GB" sz="1100" b="1" dirty="0">
                          <a:latin typeface="Arial"/>
                          <a:ea typeface="Calibri"/>
                          <a:cs typeface="Times New Roman"/>
                        </a:rPr>
                        <a:t>Describe what modifications in the plan will be made for the next cycle from what you learned.</a:t>
                      </a:r>
                      <a:endParaRPr lang="en-GB" sz="1100"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461770">
                <a:tc gridSpan="2">
                  <a:txBody>
                    <a:bodyPr/>
                    <a:lstStyle/>
                    <a:p>
                      <a:pPr>
                        <a:lnSpc>
                          <a:spcPct val="115000"/>
                        </a:lnSpc>
                        <a:spcAft>
                          <a:spcPts val="0"/>
                        </a:spcAft>
                      </a:pPr>
                      <a:endParaRPr lang="en-GB" sz="700" dirty="0">
                        <a:latin typeface="Arial"/>
                        <a:ea typeface="Calibri"/>
                        <a:cs typeface="Times New Roman"/>
                      </a:endParaRPr>
                    </a:p>
                    <a:p>
                      <a:pPr>
                        <a:lnSpc>
                          <a:spcPct val="115000"/>
                        </a:lnSpc>
                        <a:spcAft>
                          <a:spcPts val="0"/>
                        </a:spcAft>
                      </a:pPr>
                      <a:endParaRPr lang="en-GB" sz="700" dirty="0">
                        <a:latin typeface="Arial"/>
                        <a:ea typeface="Calibri"/>
                        <a:cs typeface="Times New Roman"/>
                      </a:endParaRPr>
                    </a:p>
                    <a:p>
                      <a:pPr>
                        <a:lnSpc>
                          <a:spcPct val="115000"/>
                        </a:lnSpc>
                        <a:spcAft>
                          <a:spcPts val="0"/>
                        </a:spcAft>
                      </a:pPr>
                      <a:endParaRPr lang="en-GB" sz="700" dirty="0">
                        <a:latin typeface="Arial"/>
                        <a:ea typeface="Calibri"/>
                        <a:cs typeface="Times New Roman"/>
                      </a:endParaRPr>
                    </a:p>
                    <a:p>
                      <a:pPr>
                        <a:lnSpc>
                          <a:spcPct val="115000"/>
                        </a:lnSpc>
                        <a:spcAft>
                          <a:spcPts val="0"/>
                        </a:spcAft>
                      </a:pPr>
                      <a:endParaRPr lang="en-GB" sz="700" dirty="0">
                        <a:latin typeface="Arial"/>
                        <a:ea typeface="Calibri"/>
                        <a:cs typeface="Times New Roman"/>
                      </a:endParaRPr>
                    </a:p>
                    <a:p>
                      <a:pPr>
                        <a:lnSpc>
                          <a:spcPct val="115000"/>
                        </a:lnSpc>
                        <a:spcAft>
                          <a:spcPts val="0"/>
                        </a:spcAft>
                      </a:pPr>
                      <a:endParaRPr lang="en-GB" sz="700" dirty="0">
                        <a:latin typeface="Arial"/>
                        <a:ea typeface="Calibri"/>
                        <a:cs typeface="Times New Roman"/>
                      </a:endParaRPr>
                    </a:p>
                    <a:p>
                      <a:pPr>
                        <a:lnSpc>
                          <a:spcPct val="115000"/>
                        </a:lnSpc>
                        <a:spcAft>
                          <a:spcPts val="0"/>
                        </a:spcAft>
                      </a:pPr>
                      <a:endParaRPr lang="en-GB" sz="700" dirty="0">
                        <a:latin typeface="Arial"/>
                        <a:ea typeface="Calibri"/>
                        <a:cs typeface="Times New Roman"/>
                      </a:endParaRPr>
                    </a:p>
                    <a:p>
                      <a:pPr>
                        <a:lnSpc>
                          <a:spcPct val="115000"/>
                        </a:lnSpc>
                        <a:spcAft>
                          <a:spcPts val="0"/>
                        </a:spcAft>
                      </a:pPr>
                      <a:endParaRPr lang="en-GB" sz="700" dirty="0">
                        <a:latin typeface="Arial"/>
                        <a:ea typeface="Calibri"/>
                        <a:cs typeface="Times New Roman"/>
                      </a:endParaRPr>
                    </a:p>
                    <a:p>
                      <a:pPr>
                        <a:lnSpc>
                          <a:spcPct val="115000"/>
                        </a:lnSpc>
                        <a:spcAft>
                          <a:spcPts val="0"/>
                        </a:spcAft>
                      </a:pPr>
                      <a:endParaRPr lang="en-GB" sz="700" dirty="0">
                        <a:latin typeface="Arial"/>
                        <a:ea typeface="Calibri"/>
                        <a:cs typeface="Times New Roman"/>
                      </a:endParaRPr>
                    </a:p>
                    <a:p>
                      <a:pPr>
                        <a:lnSpc>
                          <a:spcPct val="115000"/>
                        </a:lnSpc>
                        <a:spcAft>
                          <a:spcPts val="0"/>
                        </a:spcAft>
                      </a:pPr>
                      <a:endParaRPr lang="en-GB" sz="700" dirty="0">
                        <a:latin typeface="Arial"/>
                        <a:ea typeface="Calibri"/>
                        <a:cs typeface="Times New Roman"/>
                      </a:endParaRPr>
                    </a:p>
                    <a:p>
                      <a:pPr>
                        <a:lnSpc>
                          <a:spcPct val="115000"/>
                        </a:lnSpc>
                        <a:spcAft>
                          <a:spcPts val="0"/>
                        </a:spcAft>
                      </a:pPr>
                      <a:endParaRPr lang="en-GB" sz="700" dirty="0">
                        <a:latin typeface="Arial"/>
                        <a:ea typeface="Calibri"/>
                        <a:cs typeface="Times New Roman"/>
                      </a:endParaRPr>
                    </a:p>
                    <a:p>
                      <a:pPr>
                        <a:lnSpc>
                          <a:spcPct val="115000"/>
                        </a:lnSpc>
                        <a:spcAft>
                          <a:spcPts val="0"/>
                        </a:spcAft>
                      </a:pPr>
                      <a:endParaRPr lang="en-GB" sz="700" dirty="0">
                        <a:latin typeface="Arial"/>
                        <a:ea typeface="Calibri"/>
                        <a:cs typeface="Times New Roman"/>
                      </a:endParaRPr>
                    </a:p>
                    <a:p>
                      <a:pPr>
                        <a:lnSpc>
                          <a:spcPct val="115000"/>
                        </a:lnSpc>
                        <a:spcAft>
                          <a:spcPts val="0"/>
                        </a:spcAft>
                      </a:pPr>
                      <a:endParaRPr lang="en-GB" sz="700" dirty="0">
                        <a:latin typeface="Arial"/>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0005"/>
                  </a:ext>
                </a:extLst>
              </a:tr>
            </a:tbl>
          </a:graphicData>
        </a:graphic>
      </p:graphicFrame>
      <p:sp>
        <p:nvSpPr>
          <p:cNvPr id="9" name="Rounded Rectangle 8"/>
          <p:cNvSpPr/>
          <p:nvPr/>
        </p:nvSpPr>
        <p:spPr>
          <a:xfrm>
            <a:off x="3431704" y="836712"/>
            <a:ext cx="4896544" cy="79208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Document what happens, including problems or anything unexpected</a:t>
            </a:r>
          </a:p>
        </p:txBody>
      </p:sp>
      <p:sp>
        <p:nvSpPr>
          <p:cNvPr id="8" name="Rounded Rectangle 7"/>
          <p:cNvSpPr/>
          <p:nvPr/>
        </p:nvSpPr>
        <p:spPr>
          <a:xfrm>
            <a:off x="3431704" y="2708920"/>
            <a:ext cx="4896544" cy="129614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Learn by studying how your predictions matched your results using the PDSA measures</a:t>
            </a:r>
          </a:p>
        </p:txBody>
      </p:sp>
      <p:sp>
        <p:nvSpPr>
          <p:cNvPr id="7" name="Rounded Rectangle 6"/>
          <p:cNvSpPr/>
          <p:nvPr/>
        </p:nvSpPr>
        <p:spPr>
          <a:xfrm>
            <a:off x="3287688" y="5445225"/>
            <a:ext cx="5256584" cy="72008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Abandon, adapt, adopt or expand?</a:t>
            </a:r>
          </a:p>
        </p:txBody>
      </p:sp>
    </p:spTree>
    <p:extLst>
      <p:ext uri="{BB962C8B-B14F-4D97-AF65-F5344CB8AC3E}">
        <p14:creationId xmlns:p14="http://schemas.microsoft.com/office/powerpoint/2010/main" val="3698720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9C58A-05D9-4C73-A05C-314846E84CA3}"/>
              </a:ext>
            </a:extLst>
          </p:cNvPr>
          <p:cNvSpPr>
            <a:spLocks noGrp="1"/>
          </p:cNvSpPr>
          <p:nvPr>
            <p:ph type="title"/>
          </p:nvPr>
        </p:nvSpPr>
        <p:spPr/>
        <p:txBody>
          <a:bodyPr/>
          <a:lstStyle/>
          <a:p>
            <a:endParaRPr lang="en-GB" dirty="0"/>
          </a:p>
        </p:txBody>
      </p:sp>
      <p:pic>
        <p:nvPicPr>
          <p:cNvPr id="10" name="Content Placeholder 9">
            <a:extLst>
              <a:ext uri="{FF2B5EF4-FFF2-40B4-BE49-F238E27FC236}">
                <a16:creationId xmlns:a16="http://schemas.microsoft.com/office/drawing/2014/main" id="{351E6F19-2DAE-4EDF-807A-A0A2FB81E14C}"/>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0" y="1"/>
            <a:ext cx="12191999" cy="6857999"/>
          </a:xfrm>
        </p:spPr>
      </p:pic>
    </p:spTree>
    <p:extLst>
      <p:ext uri="{BB962C8B-B14F-4D97-AF65-F5344CB8AC3E}">
        <p14:creationId xmlns:p14="http://schemas.microsoft.com/office/powerpoint/2010/main" val="2421623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172E2B2-D239-44DB-ACCF-06F74A27713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3512" y="1988841"/>
            <a:ext cx="3888432" cy="3115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4">
            <a:extLst>
              <a:ext uri="{FF2B5EF4-FFF2-40B4-BE49-F238E27FC236}">
                <a16:creationId xmlns:a16="http://schemas.microsoft.com/office/drawing/2014/main" id="{2BE75BDA-8D3B-413C-AFDC-92C8A7F1A8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1944" y="1988840"/>
            <a:ext cx="5076056" cy="3299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5104BB63-2026-4EFA-A5E1-736CF8E828C9}"/>
              </a:ext>
            </a:extLst>
          </p:cNvPr>
          <p:cNvSpPr txBox="1"/>
          <p:nvPr/>
        </p:nvSpPr>
        <p:spPr>
          <a:xfrm>
            <a:off x="1703512" y="404665"/>
            <a:ext cx="5508104" cy="461665"/>
          </a:xfrm>
          <a:prstGeom prst="rect">
            <a:avLst/>
          </a:prstGeom>
          <a:noFill/>
        </p:spPr>
        <p:txBody>
          <a:bodyPr wrap="square" rtlCol="0">
            <a:spAutoFit/>
          </a:bodyPr>
          <a:lstStyle/>
          <a:p>
            <a:r>
              <a:rPr lang="en-GB" sz="2400" b="1" i="1" dirty="0">
                <a:solidFill>
                  <a:prstClr val="black"/>
                </a:solidFill>
                <a:latin typeface="Calibri"/>
              </a:rPr>
              <a:t>“</a:t>
            </a:r>
            <a:r>
              <a:rPr lang="en-GB" sz="2400" b="1" i="1" dirty="0">
                <a:solidFill>
                  <a:srgbClr val="002060"/>
                </a:solidFill>
                <a:latin typeface="Calibri"/>
              </a:rPr>
              <a:t>Its simplicity belies its sophistication”</a:t>
            </a:r>
          </a:p>
        </p:txBody>
      </p:sp>
      <p:sp>
        <p:nvSpPr>
          <p:cNvPr id="5" name="TextBox 4">
            <a:extLst>
              <a:ext uri="{FF2B5EF4-FFF2-40B4-BE49-F238E27FC236}">
                <a16:creationId xmlns:a16="http://schemas.microsoft.com/office/drawing/2014/main" id="{2F8E57DB-AA5D-4C64-8C3D-A85CA295863C}"/>
              </a:ext>
            </a:extLst>
          </p:cNvPr>
          <p:cNvSpPr txBox="1"/>
          <p:nvPr/>
        </p:nvSpPr>
        <p:spPr>
          <a:xfrm>
            <a:off x="5303913" y="836712"/>
            <a:ext cx="1327223" cy="338554"/>
          </a:xfrm>
          <a:prstGeom prst="rect">
            <a:avLst/>
          </a:prstGeom>
          <a:noFill/>
        </p:spPr>
        <p:txBody>
          <a:bodyPr wrap="none" rtlCol="0">
            <a:spAutoFit/>
          </a:bodyPr>
          <a:lstStyle/>
          <a:p>
            <a:r>
              <a:rPr lang="en-GB" sz="1600" b="1" i="1" dirty="0">
                <a:solidFill>
                  <a:prstClr val="black"/>
                </a:solidFill>
                <a:latin typeface="Calibri"/>
              </a:rPr>
              <a:t>Berwick 1996</a:t>
            </a:r>
          </a:p>
        </p:txBody>
      </p:sp>
      <p:sp>
        <p:nvSpPr>
          <p:cNvPr id="6" name="TextBox 5">
            <a:extLst>
              <a:ext uri="{FF2B5EF4-FFF2-40B4-BE49-F238E27FC236}">
                <a16:creationId xmlns:a16="http://schemas.microsoft.com/office/drawing/2014/main" id="{F5F1A25F-8DEE-4A43-B3A2-E9FE28D3F882}"/>
              </a:ext>
            </a:extLst>
          </p:cNvPr>
          <p:cNvSpPr txBox="1"/>
          <p:nvPr/>
        </p:nvSpPr>
        <p:spPr>
          <a:xfrm>
            <a:off x="6023992" y="5288692"/>
            <a:ext cx="3932974" cy="338554"/>
          </a:xfrm>
          <a:prstGeom prst="rect">
            <a:avLst/>
          </a:prstGeom>
          <a:noFill/>
        </p:spPr>
        <p:txBody>
          <a:bodyPr wrap="square" rtlCol="0">
            <a:spAutoFit/>
          </a:bodyPr>
          <a:lstStyle/>
          <a:p>
            <a:pPr algn="ctr"/>
            <a:r>
              <a:rPr lang="en-GB" sz="1600" b="1" dirty="0" err="1">
                <a:solidFill>
                  <a:srgbClr val="002060"/>
                </a:solidFill>
                <a:latin typeface="Calibri"/>
              </a:rPr>
              <a:t>Ogrinc</a:t>
            </a:r>
            <a:r>
              <a:rPr lang="en-GB" sz="1600" b="1" dirty="0">
                <a:solidFill>
                  <a:srgbClr val="002060"/>
                </a:solidFill>
                <a:latin typeface="Calibri"/>
              </a:rPr>
              <a:t> &amp; </a:t>
            </a:r>
            <a:r>
              <a:rPr lang="en-GB" sz="1600" b="1" dirty="0" err="1">
                <a:solidFill>
                  <a:srgbClr val="002060"/>
                </a:solidFill>
                <a:latin typeface="Calibri"/>
              </a:rPr>
              <a:t>Shojania</a:t>
            </a:r>
            <a:r>
              <a:rPr lang="en-GB" sz="1600" b="1" dirty="0">
                <a:solidFill>
                  <a:srgbClr val="002060"/>
                </a:solidFill>
                <a:latin typeface="Calibri"/>
              </a:rPr>
              <a:t> BMJ Q&amp;S 2014</a:t>
            </a:r>
          </a:p>
        </p:txBody>
      </p:sp>
    </p:spTree>
    <p:extLst>
      <p:ext uri="{BB962C8B-B14F-4D97-AF65-F5344CB8AC3E}">
        <p14:creationId xmlns:p14="http://schemas.microsoft.com/office/powerpoint/2010/main" val="1871021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5BFD2B7-44BD-4D51-9026-F385CB509445}"/>
              </a:ext>
            </a:extLst>
          </p:cNvPr>
          <p:cNvPicPr>
            <a:picLocks noChangeAspect="1"/>
          </p:cNvPicPr>
          <p:nvPr/>
        </p:nvPicPr>
        <p:blipFill rotWithShape="1">
          <a:blip r:embed="rId3">
            <a:extLst>
              <a:ext uri="{28A0092B-C50C-407E-A947-70E740481C1C}">
                <a14:useLocalDpi xmlns:a14="http://schemas.microsoft.com/office/drawing/2010/main" val="0"/>
              </a:ext>
            </a:extLst>
          </a:blip>
          <a:srcRect r="9386"/>
          <a:stretch/>
        </p:blipFill>
        <p:spPr>
          <a:xfrm>
            <a:off x="1524000" y="0"/>
            <a:ext cx="9358042" cy="6858000"/>
          </a:xfrm>
          <a:prstGeom prst="rect">
            <a:avLst/>
          </a:prstGeom>
        </p:spPr>
      </p:pic>
      <p:sp>
        <p:nvSpPr>
          <p:cNvPr id="2" name="Title 1"/>
          <p:cNvSpPr>
            <a:spLocks noGrp="1"/>
          </p:cNvSpPr>
          <p:nvPr>
            <p:ph type="title"/>
          </p:nvPr>
        </p:nvSpPr>
        <p:spPr>
          <a:xfrm>
            <a:off x="1524000" y="1"/>
            <a:ext cx="8176682" cy="766221"/>
          </a:xfrm>
        </p:spPr>
        <p:txBody>
          <a:bodyPr>
            <a:normAutofit/>
          </a:bodyPr>
          <a:lstStyle/>
          <a:p>
            <a:pPr algn="ctr"/>
            <a:r>
              <a:rPr lang="en-GB" b="1" dirty="0" smtClean="0">
                <a:solidFill>
                  <a:schemeClr val="bg1"/>
                </a:solidFill>
              </a:rPr>
              <a:t>Practical 1 Exercise : 15 </a:t>
            </a:r>
            <a:r>
              <a:rPr lang="en-GB" b="1" dirty="0" err="1" smtClean="0">
                <a:solidFill>
                  <a:schemeClr val="bg1"/>
                </a:solidFill>
              </a:rPr>
              <a:t>Mins</a:t>
            </a:r>
            <a:endParaRPr lang="en-GB" b="1" dirty="0">
              <a:solidFill>
                <a:schemeClr val="bg1"/>
              </a:solidFill>
            </a:endParaRPr>
          </a:p>
        </p:txBody>
      </p:sp>
      <p:sp>
        <p:nvSpPr>
          <p:cNvPr id="12" name="TextBox 11">
            <a:extLst>
              <a:ext uri="{FF2B5EF4-FFF2-40B4-BE49-F238E27FC236}">
                <a16:creationId xmlns:a16="http://schemas.microsoft.com/office/drawing/2014/main" id="{3A5A9D92-B3D5-43FB-96A1-136BC03B5C88}"/>
              </a:ext>
            </a:extLst>
          </p:cNvPr>
          <p:cNvSpPr txBox="1"/>
          <p:nvPr/>
        </p:nvSpPr>
        <p:spPr>
          <a:xfrm>
            <a:off x="7830449" y="1266367"/>
            <a:ext cx="1828800" cy="4832092"/>
          </a:xfrm>
          <a:prstGeom prst="rect">
            <a:avLst/>
          </a:prstGeom>
          <a:noFill/>
        </p:spPr>
        <p:txBody>
          <a:bodyPr wrap="square" rtlCol="0">
            <a:spAutoFit/>
          </a:bodyPr>
          <a:lstStyle/>
          <a:p>
            <a:pPr defTabSz="457200">
              <a:defRPr/>
            </a:pPr>
            <a:r>
              <a:rPr lang="en-GB" sz="2800" b="1" dirty="0" smtClean="0">
                <a:solidFill>
                  <a:prstClr val="white"/>
                </a:solidFill>
                <a:latin typeface="Calibri" panose="020F0502020204030204"/>
              </a:rPr>
              <a:t>In teams:</a:t>
            </a:r>
          </a:p>
          <a:p>
            <a:pPr defTabSz="457200">
              <a:defRPr/>
            </a:pPr>
            <a:endParaRPr lang="en-GB" sz="2800" b="1" dirty="0" smtClean="0">
              <a:solidFill>
                <a:prstClr val="white"/>
              </a:solidFill>
              <a:latin typeface="Calibri" panose="020F0502020204030204"/>
            </a:endParaRPr>
          </a:p>
          <a:p>
            <a:pPr defTabSz="457200">
              <a:defRPr/>
            </a:pPr>
            <a:r>
              <a:rPr lang="en-GB" sz="2800" b="1" dirty="0" smtClean="0">
                <a:solidFill>
                  <a:prstClr val="white"/>
                </a:solidFill>
                <a:latin typeface="Calibri" panose="020F0502020204030204"/>
              </a:rPr>
              <a:t>Plan a test of change</a:t>
            </a:r>
          </a:p>
          <a:p>
            <a:pPr defTabSz="457200">
              <a:defRPr/>
            </a:pPr>
            <a:endParaRPr lang="en-GB" sz="2800" b="1" dirty="0">
              <a:solidFill>
                <a:prstClr val="white"/>
              </a:solidFill>
              <a:latin typeface="Calibri" panose="020F0502020204030204"/>
            </a:endParaRPr>
          </a:p>
          <a:p>
            <a:pPr defTabSz="457200">
              <a:defRPr/>
            </a:pPr>
            <a:r>
              <a:rPr lang="en-GB" sz="2800" b="1" dirty="0" smtClean="0">
                <a:solidFill>
                  <a:prstClr val="white"/>
                </a:solidFill>
                <a:latin typeface="Calibri" panose="020F0502020204030204"/>
              </a:rPr>
              <a:t>Who, when and why…..</a:t>
            </a:r>
          </a:p>
          <a:p>
            <a:pPr defTabSz="457200">
              <a:defRPr/>
            </a:pPr>
            <a:endParaRPr lang="en-GB" sz="2800" b="1" dirty="0" smtClean="0">
              <a:solidFill>
                <a:prstClr val="white"/>
              </a:solidFill>
              <a:latin typeface="Calibri" panose="020F0502020204030204"/>
            </a:endParaRPr>
          </a:p>
          <a:p>
            <a:pPr defTabSz="457200">
              <a:defRPr/>
            </a:pPr>
            <a:r>
              <a:rPr lang="en-GB" sz="2800" b="1" dirty="0" smtClean="0">
                <a:solidFill>
                  <a:prstClr val="white"/>
                </a:solidFill>
                <a:latin typeface="Calibri" panose="020F0502020204030204"/>
              </a:rPr>
              <a:t>ALL TEACH ALL LEARN</a:t>
            </a:r>
            <a:endParaRPr lang="en-GB" sz="2800" b="1" dirty="0">
              <a:solidFill>
                <a:prstClr val="white"/>
              </a:solidFill>
              <a:latin typeface="Calibri" panose="020F0502020204030204"/>
            </a:endParaRPr>
          </a:p>
        </p:txBody>
      </p:sp>
    </p:spTree>
    <p:extLst>
      <p:ext uri="{BB962C8B-B14F-4D97-AF65-F5344CB8AC3E}">
        <p14:creationId xmlns:p14="http://schemas.microsoft.com/office/powerpoint/2010/main" val="4254651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ublicdomainpictures.net/pictures/180000/velka/dog-using-laptop-comput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67000" y="857252"/>
            <a:ext cx="3915054" cy="1477328"/>
          </a:xfrm>
          <a:prstGeom prst="rect">
            <a:avLst/>
          </a:prstGeom>
          <a:noFill/>
        </p:spPr>
        <p:txBody>
          <a:bodyPr wrap="square" rtlCol="0">
            <a:spAutoFit/>
          </a:bodyPr>
          <a:lstStyle/>
          <a:p>
            <a:pPr algn="ctr" defTabSz="685800"/>
            <a:r>
              <a:rPr lang="en-GB" sz="3000" b="1" dirty="0" smtClean="0">
                <a:solidFill>
                  <a:prstClr val="black"/>
                </a:solidFill>
                <a:latin typeface="Arial" pitchFamily="34" charset="0"/>
                <a:cs typeface="Arial" pitchFamily="34" charset="0"/>
              </a:rPr>
              <a:t>All Teach, All Learn </a:t>
            </a:r>
          </a:p>
          <a:p>
            <a:pPr algn="ctr" defTabSz="685800"/>
            <a:endParaRPr lang="en-GB" sz="3000" b="1" dirty="0" smtClean="0">
              <a:solidFill>
                <a:prstClr val="black"/>
              </a:solidFill>
              <a:latin typeface="Arial" pitchFamily="34" charset="0"/>
              <a:cs typeface="Arial" pitchFamily="34" charset="0"/>
            </a:endParaRPr>
          </a:p>
          <a:p>
            <a:pPr algn="ctr" defTabSz="685800"/>
            <a:r>
              <a:rPr lang="en-GB" sz="3000" b="1" dirty="0" smtClean="0">
                <a:solidFill>
                  <a:prstClr val="black"/>
                </a:solidFill>
                <a:latin typeface="Arial" pitchFamily="34" charset="0"/>
                <a:cs typeface="Arial" pitchFamily="34" charset="0"/>
              </a:rPr>
              <a:t>Questions?</a:t>
            </a:r>
            <a:endParaRPr lang="en-GB" sz="30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7541647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4294967295"/>
            <p:extLst/>
          </p:nvPr>
        </p:nvGraphicFramePr>
        <p:xfrm>
          <a:off x="1558696" y="1052736"/>
          <a:ext cx="9036496" cy="4997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1505664" y="-5674"/>
            <a:ext cx="9162336" cy="707886"/>
          </a:xfrm>
          <a:prstGeom prst="rect">
            <a:avLst/>
          </a:prstGeom>
          <a:solidFill>
            <a:srgbClr val="EEECE1">
              <a:alpha val="47059"/>
            </a:srgbClr>
          </a:solidFill>
        </p:spPr>
        <p:txBody>
          <a:bodyPr vert="horz" wrap="square" lIns="91440" tIns="45720" rIns="91440" bIns="45720" rtlCol="0" anchor="ctr">
            <a:spAutoFit/>
          </a:bodyPr>
          <a:lstStyle>
            <a:defPPr>
              <a:defRPr lang="en-US"/>
            </a:defPPr>
            <a:lvl1pPr algn="ctr">
              <a:spcBef>
                <a:spcPct val="0"/>
              </a:spcBef>
              <a:buNone/>
              <a:defRPr sz="4000" b="1"/>
            </a:lvl1pPr>
          </a:lstStyle>
          <a:p>
            <a:r>
              <a:rPr lang="en-GB" dirty="0"/>
              <a:t>Why do we need data for improvement?</a:t>
            </a:r>
          </a:p>
        </p:txBody>
      </p:sp>
    </p:spTree>
    <p:extLst>
      <p:ext uri="{BB962C8B-B14F-4D97-AF65-F5344CB8AC3E}">
        <p14:creationId xmlns:p14="http://schemas.microsoft.com/office/powerpoint/2010/main" val="3862483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ounded Rectangle 40"/>
          <p:cNvSpPr/>
          <p:nvPr/>
        </p:nvSpPr>
        <p:spPr>
          <a:xfrm>
            <a:off x="1775521" y="254916"/>
            <a:ext cx="8712967" cy="10858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0912" tIns="45456" rIns="90912" bIns="45456" anchor="ctr"/>
          <a:lstStyle/>
          <a:p>
            <a:pPr>
              <a:defRPr/>
            </a:pPr>
            <a:r>
              <a:rPr lang="en-GB" sz="2400" b="1" dirty="0">
                <a:solidFill>
                  <a:prstClr val="white"/>
                </a:solidFill>
              </a:rPr>
              <a:t>Driver Diagram </a:t>
            </a:r>
            <a:r>
              <a:rPr lang="en-GB" sz="1400" b="1" dirty="0">
                <a:solidFill>
                  <a:prstClr val="white"/>
                </a:solidFill>
              </a:rPr>
              <a:t>- </a:t>
            </a:r>
            <a:r>
              <a:rPr lang="en-GB" sz="1400" dirty="0">
                <a:solidFill>
                  <a:prstClr val="white"/>
                </a:solidFill>
              </a:rPr>
              <a:t>V</a:t>
            </a:r>
            <a:r>
              <a:rPr lang="en-GB" sz="1400" dirty="0">
                <a:solidFill>
                  <a:prstClr val="white"/>
                </a:solidFill>
                <a:ea typeface="Calibri"/>
                <a:cs typeface="Times New Roman"/>
              </a:rPr>
              <a:t>isually presents a team’s theory of how an improvement goal will be achieved. </a:t>
            </a:r>
          </a:p>
          <a:p>
            <a:pPr>
              <a:defRPr/>
            </a:pPr>
            <a:r>
              <a:rPr lang="en-GB" sz="1400" dirty="0">
                <a:solidFill>
                  <a:prstClr val="white"/>
                </a:solidFill>
                <a:ea typeface="Calibri"/>
                <a:cs typeface="Times New Roman"/>
              </a:rPr>
              <a:t>It articulates what parts of the system need to change, and in which way, and includes ideas to make this happen. </a:t>
            </a:r>
          </a:p>
          <a:p>
            <a:pPr>
              <a:defRPr/>
            </a:pPr>
            <a:r>
              <a:rPr lang="en-GB" sz="1400" dirty="0">
                <a:solidFill>
                  <a:prstClr val="white"/>
                </a:solidFill>
                <a:ea typeface="Calibri"/>
                <a:cs typeface="Times New Roman"/>
              </a:rPr>
              <a:t>It is used to help plan improvement project activities and ensure team engagement. </a:t>
            </a:r>
            <a:endParaRPr lang="en-GB" sz="1200" dirty="0">
              <a:solidFill>
                <a:prstClr val="white"/>
              </a:solidFill>
            </a:endParaRPr>
          </a:p>
        </p:txBody>
      </p:sp>
      <p:grpSp>
        <p:nvGrpSpPr>
          <p:cNvPr id="2" name="Group 9"/>
          <p:cNvGrpSpPr/>
          <p:nvPr/>
        </p:nvGrpSpPr>
        <p:grpSpPr>
          <a:xfrm>
            <a:off x="1524000" y="2348880"/>
            <a:ext cx="7236296" cy="4093518"/>
            <a:chOff x="1637861" y="1539700"/>
            <a:chExt cx="5242823" cy="2732695"/>
          </a:xfrm>
        </p:grpSpPr>
        <p:graphicFrame>
          <p:nvGraphicFramePr>
            <p:cNvPr id="6" name="Diagram 5"/>
            <p:cNvGraphicFramePr/>
            <p:nvPr>
              <p:extLst/>
            </p:nvPr>
          </p:nvGraphicFramePr>
          <p:xfrm>
            <a:off x="1637861" y="1539700"/>
            <a:ext cx="4391189" cy="27200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3"/>
            <p:cNvGrpSpPr/>
            <p:nvPr/>
          </p:nvGrpSpPr>
          <p:grpSpPr>
            <a:xfrm>
              <a:off x="6085159" y="1576165"/>
              <a:ext cx="795525" cy="2696230"/>
              <a:chOff x="6728803" y="2885471"/>
              <a:chExt cx="1375904" cy="3536401"/>
            </a:xfrm>
          </p:grpSpPr>
          <p:grpSp>
            <p:nvGrpSpPr>
              <p:cNvPr id="4" name="Group 6"/>
              <p:cNvGrpSpPr/>
              <p:nvPr/>
            </p:nvGrpSpPr>
            <p:grpSpPr>
              <a:xfrm>
                <a:off x="6728805" y="2885471"/>
                <a:ext cx="1365275" cy="416242"/>
                <a:chOff x="3827219" y="2817"/>
                <a:chExt cx="1365275" cy="416242"/>
              </a:xfrm>
              <a:solidFill>
                <a:schemeClr val="tx2">
                  <a:lumMod val="20000"/>
                  <a:lumOff val="80000"/>
                </a:schemeClr>
              </a:solidFill>
            </p:grpSpPr>
            <p:sp>
              <p:nvSpPr>
                <p:cNvPr id="8" name="Rounded Rectangle 7"/>
                <p:cNvSpPr/>
                <p:nvPr/>
              </p:nvSpPr>
              <p:spPr>
                <a:xfrm>
                  <a:off x="3827219" y="2817"/>
                  <a:ext cx="1365275" cy="416242"/>
                </a:xfrm>
                <a:prstGeom prst="roundRect">
                  <a:avLst/>
                </a:prstGeom>
                <a:grpFill/>
                <a:ln>
                  <a:solidFill>
                    <a:schemeClr val="tx2">
                      <a:lumMod val="75000"/>
                    </a:schemeClr>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ounded Rectangle 4"/>
                <p:cNvSpPr/>
                <p:nvPr/>
              </p:nvSpPr>
              <p:spPr>
                <a:xfrm>
                  <a:off x="3922922" y="35499"/>
                  <a:ext cx="1173867" cy="375604"/>
                </a:xfrm>
                <a:prstGeom prst="rect">
                  <a:avLst/>
                </a:prstGeom>
                <a:grpFill/>
              </p:spPr>
              <p:style>
                <a:lnRef idx="0">
                  <a:scrgbClr r="0" g="0" b="0"/>
                </a:lnRef>
                <a:fillRef idx="0">
                  <a:scrgbClr r="0" g="0" b="0"/>
                </a:fillRef>
                <a:effectRef idx="0">
                  <a:scrgbClr r="0" g="0" b="0"/>
                </a:effectRef>
                <a:fontRef idx="minor">
                  <a:schemeClr val="lt1"/>
                </a:fontRef>
              </p:style>
              <p:txBody>
                <a:bodyPr lIns="5715" tIns="5715" rIns="5715" bIns="5715" spcCol="1270" anchor="ctr"/>
                <a:lstStyle/>
                <a:p>
                  <a:pPr algn="ctr" defTabSz="397707">
                    <a:lnSpc>
                      <a:spcPct val="90000"/>
                    </a:lnSpc>
                    <a:spcBef>
                      <a:spcPct val="0"/>
                    </a:spcBef>
                    <a:spcAft>
                      <a:spcPct val="35000"/>
                    </a:spcAft>
                    <a:defRPr/>
                  </a:pPr>
                  <a:r>
                    <a:rPr lang="en-GB" sz="900" dirty="0">
                      <a:solidFill>
                        <a:prstClr val="black"/>
                      </a:solidFill>
                    </a:rPr>
                    <a:t>Change idea</a:t>
                  </a:r>
                </a:p>
              </p:txBody>
            </p:sp>
          </p:grpSp>
          <p:grpSp>
            <p:nvGrpSpPr>
              <p:cNvPr id="7" name="Group 13"/>
              <p:cNvGrpSpPr/>
              <p:nvPr/>
            </p:nvGrpSpPr>
            <p:grpSpPr>
              <a:xfrm>
                <a:off x="6739432" y="3397631"/>
                <a:ext cx="1365275" cy="416242"/>
                <a:chOff x="3827219" y="2817"/>
                <a:chExt cx="1365275" cy="416242"/>
              </a:xfrm>
              <a:solidFill>
                <a:schemeClr val="tx2">
                  <a:lumMod val="20000"/>
                  <a:lumOff val="80000"/>
                </a:schemeClr>
              </a:solidFill>
            </p:grpSpPr>
            <p:sp>
              <p:nvSpPr>
                <p:cNvPr id="15" name="Rounded Rectangle 14"/>
                <p:cNvSpPr/>
                <p:nvPr/>
              </p:nvSpPr>
              <p:spPr>
                <a:xfrm>
                  <a:off x="3827219" y="2817"/>
                  <a:ext cx="1365275" cy="416242"/>
                </a:xfrm>
                <a:prstGeom prst="roundRect">
                  <a:avLst/>
                </a:prstGeom>
                <a:grpFill/>
                <a:ln>
                  <a:solidFill>
                    <a:schemeClr val="tx2">
                      <a:lumMod val="75000"/>
                    </a:schemeClr>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ounded Rectangle 4"/>
                <p:cNvSpPr/>
                <p:nvPr/>
              </p:nvSpPr>
              <p:spPr>
                <a:xfrm>
                  <a:off x="3922922" y="35499"/>
                  <a:ext cx="1173867" cy="375604"/>
                </a:xfrm>
                <a:prstGeom prst="rect">
                  <a:avLst/>
                </a:prstGeom>
                <a:grpFill/>
              </p:spPr>
              <p:style>
                <a:lnRef idx="0">
                  <a:scrgbClr r="0" g="0" b="0"/>
                </a:lnRef>
                <a:fillRef idx="0">
                  <a:scrgbClr r="0" g="0" b="0"/>
                </a:fillRef>
                <a:effectRef idx="0">
                  <a:scrgbClr r="0" g="0" b="0"/>
                </a:effectRef>
                <a:fontRef idx="minor">
                  <a:schemeClr val="lt1"/>
                </a:fontRef>
              </p:style>
              <p:txBody>
                <a:bodyPr lIns="5715" tIns="5715" rIns="5715" bIns="5715" spcCol="1270" anchor="ctr"/>
                <a:lstStyle/>
                <a:p>
                  <a:pPr algn="ctr" defTabSz="397707">
                    <a:lnSpc>
                      <a:spcPct val="90000"/>
                    </a:lnSpc>
                    <a:spcBef>
                      <a:spcPct val="0"/>
                    </a:spcBef>
                    <a:spcAft>
                      <a:spcPct val="35000"/>
                    </a:spcAft>
                    <a:defRPr/>
                  </a:pPr>
                  <a:r>
                    <a:rPr lang="en-GB" sz="900" dirty="0">
                      <a:solidFill>
                        <a:prstClr val="black"/>
                      </a:solidFill>
                    </a:rPr>
                    <a:t>Change idea</a:t>
                  </a:r>
                </a:p>
              </p:txBody>
            </p:sp>
          </p:grpSp>
          <p:grpSp>
            <p:nvGrpSpPr>
              <p:cNvPr id="10" name="Group 19"/>
              <p:cNvGrpSpPr/>
              <p:nvPr/>
            </p:nvGrpSpPr>
            <p:grpSpPr>
              <a:xfrm>
                <a:off x="6739432" y="4446040"/>
                <a:ext cx="1365275" cy="416242"/>
                <a:chOff x="3827219" y="2817"/>
                <a:chExt cx="1365275" cy="416242"/>
              </a:xfrm>
              <a:solidFill>
                <a:schemeClr val="tx2">
                  <a:lumMod val="20000"/>
                  <a:lumOff val="80000"/>
                </a:schemeClr>
              </a:solidFill>
            </p:grpSpPr>
            <p:sp>
              <p:nvSpPr>
                <p:cNvPr id="21" name="Rounded Rectangle 20"/>
                <p:cNvSpPr/>
                <p:nvPr/>
              </p:nvSpPr>
              <p:spPr>
                <a:xfrm>
                  <a:off x="3827219" y="2817"/>
                  <a:ext cx="1365275" cy="416242"/>
                </a:xfrm>
                <a:prstGeom prst="roundRect">
                  <a:avLst/>
                </a:prstGeom>
                <a:grpFill/>
                <a:ln>
                  <a:solidFill>
                    <a:schemeClr val="tx2">
                      <a:lumMod val="75000"/>
                    </a:schemeClr>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Rounded Rectangle 4"/>
                <p:cNvSpPr/>
                <p:nvPr/>
              </p:nvSpPr>
              <p:spPr>
                <a:xfrm>
                  <a:off x="3922922" y="35499"/>
                  <a:ext cx="1173867" cy="375604"/>
                </a:xfrm>
                <a:prstGeom prst="rect">
                  <a:avLst/>
                </a:prstGeom>
                <a:grpFill/>
              </p:spPr>
              <p:style>
                <a:lnRef idx="0">
                  <a:scrgbClr r="0" g="0" b="0"/>
                </a:lnRef>
                <a:fillRef idx="0">
                  <a:scrgbClr r="0" g="0" b="0"/>
                </a:fillRef>
                <a:effectRef idx="0">
                  <a:scrgbClr r="0" g="0" b="0"/>
                </a:effectRef>
                <a:fontRef idx="minor">
                  <a:schemeClr val="lt1"/>
                </a:fontRef>
              </p:style>
              <p:txBody>
                <a:bodyPr lIns="5715" tIns="5715" rIns="5715" bIns="5715" spcCol="1270" anchor="ctr"/>
                <a:lstStyle/>
                <a:p>
                  <a:pPr algn="ctr" defTabSz="397707">
                    <a:lnSpc>
                      <a:spcPct val="90000"/>
                    </a:lnSpc>
                    <a:spcBef>
                      <a:spcPct val="0"/>
                    </a:spcBef>
                    <a:spcAft>
                      <a:spcPct val="35000"/>
                    </a:spcAft>
                    <a:defRPr/>
                  </a:pPr>
                  <a:r>
                    <a:rPr lang="en-GB" sz="900" dirty="0">
                      <a:solidFill>
                        <a:prstClr val="black"/>
                      </a:solidFill>
                    </a:rPr>
                    <a:t>Change idea</a:t>
                  </a:r>
                </a:p>
              </p:txBody>
            </p:sp>
          </p:grpSp>
          <p:grpSp>
            <p:nvGrpSpPr>
              <p:cNvPr id="11" name="Group 22"/>
              <p:cNvGrpSpPr/>
              <p:nvPr/>
            </p:nvGrpSpPr>
            <p:grpSpPr>
              <a:xfrm>
                <a:off x="6739432" y="3933905"/>
                <a:ext cx="1365275" cy="416242"/>
                <a:chOff x="3827219" y="2817"/>
                <a:chExt cx="1365275" cy="416242"/>
              </a:xfrm>
              <a:solidFill>
                <a:schemeClr val="tx2">
                  <a:lumMod val="20000"/>
                  <a:lumOff val="80000"/>
                </a:schemeClr>
              </a:solidFill>
            </p:grpSpPr>
            <p:sp>
              <p:nvSpPr>
                <p:cNvPr id="24" name="Rounded Rectangle 23"/>
                <p:cNvSpPr/>
                <p:nvPr/>
              </p:nvSpPr>
              <p:spPr>
                <a:xfrm>
                  <a:off x="3827219" y="2817"/>
                  <a:ext cx="1365275" cy="416242"/>
                </a:xfrm>
                <a:prstGeom prst="roundRect">
                  <a:avLst/>
                </a:prstGeom>
                <a:grpFill/>
                <a:ln>
                  <a:solidFill>
                    <a:schemeClr val="tx2">
                      <a:lumMod val="75000"/>
                    </a:schemeClr>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Rounded Rectangle 4"/>
                <p:cNvSpPr/>
                <p:nvPr/>
              </p:nvSpPr>
              <p:spPr>
                <a:xfrm>
                  <a:off x="3922922" y="35499"/>
                  <a:ext cx="1173867" cy="375604"/>
                </a:xfrm>
                <a:prstGeom prst="rect">
                  <a:avLst/>
                </a:prstGeom>
                <a:grpFill/>
              </p:spPr>
              <p:style>
                <a:lnRef idx="0">
                  <a:scrgbClr r="0" g="0" b="0"/>
                </a:lnRef>
                <a:fillRef idx="0">
                  <a:scrgbClr r="0" g="0" b="0"/>
                </a:fillRef>
                <a:effectRef idx="0">
                  <a:scrgbClr r="0" g="0" b="0"/>
                </a:effectRef>
                <a:fontRef idx="minor">
                  <a:schemeClr val="lt1"/>
                </a:fontRef>
              </p:style>
              <p:txBody>
                <a:bodyPr lIns="5715" tIns="5715" rIns="5715" bIns="5715" spcCol="1270" anchor="ctr"/>
                <a:lstStyle/>
                <a:p>
                  <a:pPr algn="ctr" defTabSz="397707">
                    <a:lnSpc>
                      <a:spcPct val="90000"/>
                    </a:lnSpc>
                    <a:spcBef>
                      <a:spcPct val="0"/>
                    </a:spcBef>
                    <a:spcAft>
                      <a:spcPct val="35000"/>
                    </a:spcAft>
                    <a:defRPr/>
                  </a:pPr>
                  <a:r>
                    <a:rPr lang="en-GB" sz="900" dirty="0">
                      <a:solidFill>
                        <a:prstClr val="black"/>
                      </a:solidFill>
                    </a:rPr>
                    <a:t>Change idea</a:t>
                  </a:r>
                </a:p>
              </p:txBody>
            </p:sp>
          </p:grpSp>
          <p:grpSp>
            <p:nvGrpSpPr>
              <p:cNvPr id="12" name="Group 28"/>
              <p:cNvGrpSpPr/>
              <p:nvPr/>
            </p:nvGrpSpPr>
            <p:grpSpPr>
              <a:xfrm>
                <a:off x="6731935" y="5485715"/>
                <a:ext cx="1365275" cy="416242"/>
                <a:chOff x="3827219" y="2817"/>
                <a:chExt cx="1365275" cy="416242"/>
              </a:xfrm>
              <a:solidFill>
                <a:schemeClr val="tx2">
                  <a:lumMod val="20000"/>
                  <a:lumOff val="80000"/>
                </a:schemeClr>
              </a:solidFill>
            </p:grpSpPr>
            <p:sp>
              <p:nvSpPr>
                <p:cNvPr id="30" name="Rounded Rectangle 29"/>
                <p:cNvSpPr/>
                <p:nvPr/>
              </p:nvSpPr>
              <p:spPr>
                <a:xfrm>
                  <a:off x="3827219" y="2817"/>
                  <a:ext cx="1365275" cy="416242"/>
                </a:xfrm>
                <a:prstGeom prst="roundRect">
                  <a:avLst/>
                </a:prstGeom>
                <a:grpFill/>
                <a:ln>
                  <a:solidFill>
                    <a:schemeClr val="tx2">
                      <a:lumMod val="75000"/>
                    </a:schemeClr>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Rounded Rectangle 4"/>
                <p:cNvSpPr/>
                <p:nvPr/>
              </p:nvSpPr>
              <p:spPr>
                <a:xfrm>
                  <a:off x="3922922" y="35499"/>
                  <a:ext cx="1173867" cy="375604"/>
                </a:xfrm>
                <a:prstGeom prst="rect">
                  <a:avLst/>
                </a:prstGeom>
                <a:grpFill/>
              </p:spPr>
              <p:style>
                <a:lnRef idx="0">
                  <a:scrgbClr r="0" g="0" b="0"/>
                </a:lnRef>
                <a:fillRef idx="0">
                  <a:scrgbClr r="0" g="0" b="0"/>
                </a:fillRef>
                <a:effectRef idx="0">
                  <a:scrgbClr r="0" g="0" b="0"/>
                </a:effectRef>
                <a:fontRef idx="minor">
                  <a:schemeClr val="lt1"/>
                </a:fontRef>
              </p:style>
              <p:txBody>
                <a:bodyPr lIns="5715" tIns="5715" rIns="5715" bIns="5715" spcCol="1270" anchor="ctr"/>
                <a:lstStyle/>
                <a:p>
                  <a:pPr algn="ctr" defTabSz="397707">
                    <a:lnSpc>
                      <a:spcPct val="90000"/>
                    </a:lnSpc>
                    <a:spcBef>
                      <a:spcPct val="0"/>
                    </a:spcBef>
                    <a:spcAft>
                      <a:spcPct val="35000"/>
                    </a:spcAft>
                    <a:defRPr/>
                  </a:pPr>
                  <a:r>
                    <a:rPr lang="en-GB" sz="900" dirty="0">
                      <a:solidFill>
                        <a:prstClr val="black"/>
                      </a:solidFill>
                    </a:rPr>
                    <a:t>Change idea</a:t>
                  </a:r>
                </a:p>
              </p:txBody>
            </p:sp>
          </p:grpSp>
          <p:grpSp>
            <p:nvGrpSpPr>
              <p:cNvPr id="14" name="Group 31"/>
              <p:cNvGrpSpPr/>
              <p:nvPr/>
            </p:nvGrpSpPr>
            <p:grpSpPr>
              <a:xfrm>
                <a:off x="6739432" y="4994022"/>
                <a:ext cx="1365275" cy="416242"/>
                <a:chOff x="3827219" y="2817"/>
                <a:chExt cx="1365275" cy="416242"/>
              </a:xfrm>
              <a:solidFill>
                <a:schemeClr val="tx2">
                  <a:lumMod val="20000"/>
                  <a:lumOff val="80000"/>
                </a:schemeClr>
              </a:solidFill>
            </p:grpSpPr>
            <p:sp>
              <p:nvSpPr>
                <p:cNvPr id="33" name="Rounded Rectangle 32"/>
                <p:cNvSpPr/>
                <p:nvPr/>
              </p:nvSpPr>
              <p:spPr>
                <a:xfrm>
                  <a:off x="3827219" y="2817"/>
                  <a:ext cx="1365275" cy="416242"/>
                </a:xfrm>
                <a:prstGeom prst="roundRect">
                  <a:avLst/>
                </a:prstGeom>
                <a:grpFill/>
                <a:ln>
                  <a:solidFill>
                    <a:schemeClr val="tx2">
                      <a:lumMod val="75000"/>
                    </a:schemeClr>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Rounded Rectangle 4"/>
                <p:cNvSpPr/>
                <p:nvPr/>
              </p:nvSpPr>
              <p:spPr>
                <a:xfrm>
                  <a:off x="3922922" y="35499"/>
                  <a:ext cx="1173867" cy="375604"/>
                </a:xfrm>
                <a:prstGeom prst="rect">
                  <a:avLst/>
                </a:prstGeom>
                <a:grpFill/>
              </p:spPr>
              <p:style>
                <a:lnRef idx="0">
                  <a:scrgbClr r="0" g="0" b="0"/>
                </a:lnRef>
                <a:fillRef idx="0">
                  <a:scrgbClr r="0" g="0" b="0"/>
                </a:fillRef>
                <a:effectRef idx="0">
                  <a:scrgbClr r="0" g="0" b="0"/>
                </a:effectRef>
                <a:fontRef idx="minor">
                  <a:schemeClr val="lt1"/>
                </a:fontRef>
              </p:style>
              <p:txBody>
                <a:bodyPr lIns="5715" tIns="5715" rIns="5715" bIns="5715" spcCol="1270" anchor="ctr"/>
                <a:lstStyle/>
                <a:p>
                  <a:pPr algn="ctr" defTabSz="397707">
                    <a:lnSpc>
                      <a:spcPct val="90000"/>
                    </a:lnSpc>
                    <a:spcBef>
                      <a:spcPct val="0"/>
                    </a:spcBef>
                    <a:spcAft>
                      <a:spcPct val="35000"/>
                    </a:spcAft>
                    <a:defRPr/>
                  </a:pPr>
                  <a:r>
                    <a:rPr lang="en-GB" sz="900" dirty="0">
                      <a:solidFill>
                        <a:prstClr val="black"/>
                      </a:solidFill>
                    </a:rPr>
                    <a:t>Change idea</a:t>
                  </a:r>
                </a:p>
              </p:txBody>
            </p:sp>
          </p:grpSp>
          <p:grpSp>
            <p:nvGrpSpPr>
              <p:cNvPr id="20" name="Group 37"/>
              <p:cNvGrpSpPr/>
              <p:nvPr/>
            </p:nvGrpSpPr>
            <p:grpSpPr>
              <a:xfrm>
                <a:off x="6728803" y="6005630"/>
                <a:ext cx="1365275" cy="416242"/>
                <a:chOff x="3827219" y="2817"/>
                <a:chExt cx="1365275" cy="416242"/>
              </a:xfrm>
              <a:solidFill>
                <a:schemeClr val="tx2">
                  <a:lumMod val="20000"/>
                  <a:lumOff val="80000"/>
                </a:schemeClr>
              </a:solidFill>
            </p:grpSpPr>
            <p:sp>
              <p:nvSpPr>
                <p:cNvPr id="39" name="Rounded Rectangle 38"/>
                <p:cNvSpPr/>
                <p:nvPr/>
              </p:nvSpPr>
              <p:spPr>
                <a:xfrm>
                  <a:off x="3827219" y="2817"/>
                  <a:ext cx="1365275" cy="416242"/>
                </a:xfrm>
                <a:prstGeom prst="roundRect">
                  <a:avLst/>
                </a:prstGeom>
                <a:grpFill/>
                <a:ln>
                  <a:solidFill>
                    <a:schemeClr val="tx2">
                      <a:lumMod val="75000"/>
                    </a:schemeClr>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Rounded Rectangle 4"/>
                <p:cNvSpPr/>
                <p:nvPr/>
              </p:nvSpPr>
              <p:spPr>
                <a:xfrm>
                  <a:off x="3922922" y="35499"/>
                  <a:ext cx="1173867" cy="375604"/>
                </a:xfrm>
                <a:prstGeom prst="rect">
                  <a:avLst/>
                </a:prstGeom>
                <a:grpFill/>
              </p:spPr>
              <p:style>
                <a:lnRef idx="0">
                  <a:scrgbClr r="0" g="0" b="0"/>
                </a:lnRef>
                <a:fillRef idx="0">
                  <a:scrgbClr r="0" g="0" b="0"/>
                </a:fillRef>
                <a:effectRef idx="0">
                  <a:scrgbClr r="0" g="0" b="0"/>
                </a:effectRef>
                <a:fontRef idx="minor">
                  <a:schemeClr val="lt1"/>
                </a:fontRef>
              </p:style>
              <p:txBody>
                <a:bodyPr lIns="5715" tIns="5715" rIns="5715" bIns="5715" spcCol="1270" anchor="ctr"/>
                <a:lstStyle/>
                <a:p>
                  <a:pPr algn="ctr" defTabSz="397707">
                    <a:lnSpc>
                      <a:spcPct val="90000"/>
                    </a:lnSpc>
                    <a:spcBef>
                      <a:spcPct val="0"/>
                    </a:spcBef>
                    <a:spcAft>
                      <a:spcPct val="35000"/>
                    </a:spcAft>
                    <a:defRPr/>
                  </a:pPr>
                  <a:r>
                    <a:rPr lang="en-GB" sz="900" dirty="0">
                      <a:solidFill>
                        <a:prstClr val="black"/>
                      </a:solidFill>
                    </a:rPr>
                    <a:t>Change idea</a:t>
                  </a:r>
                </a:p>
              </p:txBody>
            </p:sp>
          </p:grpSp>
        </p:grpSp>
      </p:grpSp>
      <p:sp>
        <p:nvSpPr>
          <p:cNvPr id="5" name="Left Arrow Callout 4"/>
          <p:cNvSpPr/>
          <p:nvPr/>
        </p:nvSpPr>
        <p:spPr>
          <a:xfrm>
            <a:off x="8832305" y="3010432"/>
            <a:ext cx="1656183" cy="2131734"/>
          </a:xfrm>
          <a:prstGeom prst="leftArrowCallout">
            <a:avLst/>
          </a:prstGeom>
          <a:solidFill>
            <a:schemeClr val="accent6">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1400" b="1" dirty="0">
                <a:solidFill>
                  <a:prstClr val="black"/>
                </a:solidFill>
              </a:rPr>
              <a:t>Theory based on</a:t>
            </a:r>
            <a:r>
              <a:rPr lang="en-GB" sz="1400" dirty="0">
                <a:solidFill>
                  <a:prstClr val="black"/>
                </a:solidFill>
              </a:rPr>
              <a:t>:</a:t>
            </a:r>
          </a:p>
          <a:p>
            <a:pPr algn="ctr">
              <a:defRPr/>
            </a:pPr>
            <a:endParaRPr lang="en-GB" sz="1400" dirty="0">
              <a:solidFill>
                <a:prstClr val="black"/>
              </a:solidFill>
            </a:endParaRPr>
          </a:p>
          <a:p>
            <a:pPr algn="ctr">
              <a:defRPr/>
            </a:pPr>
            <a:r>
              <a:rPr lang="en-GB" sz="1400" dirty="0">
                <a:solidFill>
                  <a:prstClr val="black"/>
                </a:solidFill>
              </a:rPr>
              <a:t>Experience</a:t>
            </a:r>
          </a:p>
          <a:p>
            <a:pPr algn="ctr">
              <a:defRPr/>
            </a:pPr>
            <a:r>
              <a:rPr lang="en-GB" sz="1400" dirty="0">
                <a:solidFill>
                  <a:srgbClr val="4F81BD"/>
                </a:solidFill>
              </a:rPr>
              <a:t>Knowledge</a:t>
            </a:r>
          </a:p>
          <a:p>
            <a:pPr algn="ctr">
              <a:defRPr/>
            </a:pPr>
            <a:r>
              <a:rPr lang="en-GB" sz="1400" dirty="0">
                <a:solidFill>
                  <a:prstClr val="black"/>
                </a:solidFill>
              </a:rPr>
              <a:t>Existing evidence</a:t>
            </a:r>
          </a:p>
          <a:p>
            <a:pPr algn="ctr">
              <a:defRPr/>
            </a:pPr>
            <a:endParaRPr lang="en-GB" sz="1400" dirty="0">
              <a:solidFill>
                <a:prstClr val="black"/>
              </a:solidFill>
            </a:endParaRPr>
          </a:p>
        </p:txBody>
      </p:sp>
      <p:sp>
        <p:nvSpPr>
          <p:cNvPr id="13" name="TextBox 12">
            <a:extLst>
              <a:ext uri="{FF2B5EF4-FFF2-40B4-BE49-F238E27FC236}">
                <a16:creationId xmlns:a16="http://schemas.microsoft.com/office/drawing/2014/main" id="{B4B0D86D-09E4-43C6-9E3C-02E93D001733}"/>
              </a:ext>
            </a:extLst>
          </p:cNvPr>
          <p:cNvSpPr txBox="1"/>
          <p:nvPr/>
        </p:nvSpPr>
        <p:spPr>
          <a:xfrm>
            <a:off x="1631505" y="1558692"/>
            <a:ext cx="1867319" cy="646331"/>
          </a:xfrm>
          <a:prstGeom prst="rect">
            <a:avLst/>
          </a:prstGeom>
          <a:solidFill>
            <a:schemeClr val="accent4">
              <a:lumMod val="60000"/>
              <a:lumOff val="40000"/>
            </a:schemeClr>
          </a:solidFill>
          <a:effectLst>
            <a:outerShdw blurRad="50800" dist="38100" algn="l" rotWithShape="0">
              <a:prstClr val="black">
                <a:alpha val="40000"/>
              </a:prstClr>
            </a:outerShdw>
          </a:effectLst>
        </p:spPr>
        <p:txBody>
          <a:bodyPr wrap="square" rtlCol="0">
            <a:spAutoFit/>
          </a:bodyPr>
          <a:lstStyle/>
          <a:p>
            <a:pPr>
              <a:defRPr/>
            </a:pPr>
            <a:r>
              <a:rPr lang="en-GB" dirty="0">
                <a:solidFill>
                  <a:prstClr val="black"/>
                </a:solidFill>
              </a:rPr>
              <a:t>In order to achieve this Aim…</a:t>
            </a:r>
          </a:p>
        </p:txBody>
      </p:sp>
      <p:sp>
        <p:nvSpPr>
          <p:cNvPr id="17" name="TextBox 16">
            <a:extLst>
              <a:ext uri="{FF2B5EF4-FFF2-40B4-BE49-F238E27FC236}">
                <a16:creationId xmlns:a16="http://schemas.microsoft.com/office/drawing/2014/main" id="{0FC7BA3C-6A97-4BC5-A5B5-3595B34FCB95}"/>
              </a:ext>
            </a:extLst>
          </p:cNvPr>
          <p:cNvSpPr txBox="1"/>
          <p:nvPr/>
        </p:nvSpPr>
        <p:spPr>
          <a:xfrm>
            <a:off x="4035236" y="1567836"/>
            <a:ext cx="1412692" cy="646331"/>
          </a:xfrm>
          <a:prstGeom prst="rect">
            <a:avLst/>
          </a:prstGeom>
          <a:solidFill>
            <a:schemeClr val="accent6">
              <a:lumMod val="60000"/>
              <a:lumOff val="40000"/>
            </a:schemeClr>
          </a:solidFill>
          <a:effectLst>
            <a:outerShdw blurRad="50800" dist="38100" algn="l" rotWithShape="0">
              <a:prstClr val="black">
                <a:alpha val="40000"/>
              </a:prstClr>
            </a:outerShdw>
          </a:effectLst>
        </p:spPr>
        <p:txBody>
          <a:bodyPr wrap="square" rtlCol="0">
            <a:spAutoFit/>
          </a:bodyPr>
          <a:lstStyle/>
          <a:p>
            <a:pPr>
              <a:defRPr/>
            </a:pPr>
            <a:r>
              <a:rPr lang="en-GB" dirty="0">
                <a:solidFill>
                  <a:prstClr val="black"/>
                </a:solidFill>
              </a:rPr>
              <a:t>We need to ensure…..</a:t>
            </a:r>
          </a:p>
        </p:txBody>
      </p:sp>
      <p:sp>
        <p:nvSpPr>
          <p:cNvPr id="18" name="TextBox 17">
            <a:extLst>
              <a:ext uri="{FF2B5EF4-FFF2-40B4-BE49-F238E27FC236}">
                <a16:creationId xmlns:a16="http://schemas.microsoft.com/office/drawing/2014/main" id="{BFB10125-984D-4621-8EA1-77FDB3C9E542}"/>
              </a:ext>
            </a:extLst>
          </p:cNvPr>
          <p:cNvSpPr txBox="1"/>
          <p:nvPr/>
        </p:nvSpPr>
        <p:spPr>
          <a:xfrm>
            <a:off x="5704198" y="1567835"/>
            <a:ext cx="1368152" cy="646331"/>
          </a:xfrm>
          <a:prstGeom prst="rect">
            <a:avLst/>
          </a:prstGeom>
          <a:solidFill>
            <a:schemeClr val="accent1">
              <a:lumMod val="75000"/>
            </a:schemeClr>
          </a:solidFill>
          <a:effectLst>
            <a:outerShdw blurRad="50800" dist="38100" algn="l" rotWithShape="0">
              <a:prstClr val="black">
                <a:alpha val="40000"/>
              </a:prstClr>
            </a:outerShdw>
          </a:effectLst>
        </p:spPr>
        <p:txBody>
          <a:bodyPr wrap="square" rtlCol="0">
            <a:spAutoFit/>
          </a:bodyPr>
          <a:lstStyle/>
          <a:p>
            <a:pPr>
              <a:defRPr/>
            </a:pPr>
            <a:r>
              <a:rPr lang="en-GB" dirty="0">
                <a:solidFill>
                  <a:prstClr val="white"/>
                </a:solidFill>
              </a:rPr>
              <a:t>Which requires….</a:t>
            </a:r>
          </a:p>
        </p:txBody>
      </p:sp>
      <p:sp>
        <p:nvSpPr>
          <p:cNvPr id="19" name="TextBox 18">
            <a:extLst>
              <a:ext uri="{FF2B5EF4-FFF2-40B4-BE49-F238E27FC236}">
                <a16:creationId xmlns:a16="http://schemas.microsoft.com/office/drawing/2014/main" id="{E8FDF907-6E17-4F6F-AFFC-2C908A13639A}"/>
              </a:ext>
            </a:extLst>
          </p:cNvPr>
          <p:cNvSpPr txBox="1"/>
          <p:nvPr/>
        </p:nvSpPr>
        <p:spPr>
          <a:xfrm>
            <a:off x="7455328" y="1565463"/>
            <a:ext cx="1656183" cy="646331"/>
          </a:xfrm>
          <a:prstGeom prst="rect">
            <a:avLst/>
          </a:prstGeom>
          <a:solidFill>
            <a:schemeClr val="accent1">
              <a:lumMod val="40000"/>
              <a:lumOff val="60000"/>
            </a:schemeClr>
          </a:solidFill>
          <a:effectLst>
            <a:outerShdw blurRad="50800" dist="38100" algn="l" rotWithShape="0">
              <a:prstClr val="black">
                <a:alpha val="40000"/>
              </a:prstClr>
            </a:outerShdw>
          </a:effectLst>
        </p:spPr>
        <p:txBody>
          <a:bodyPr wrap="square" rtlCol="0">
            <a:spAutoFit/>
          </a:bodyPr>
          <a:lstStyle/>
          <a:p>
            <a:pPr>
              <a:defRPr/>
            </a:pPr>
            <a:r>
              <a:rPr lang="en-GB" dirty="0">
                <a:solidFill>
                  <a:prstClr val="black"/>
                </a:solidFill>
              </a:rPr>
              <a:t>Ideas to ensure this happens</a:t>
            </a:r>
          </a:p>
        </p:txBody>
      </p:sp>
    </p:spTree>
    <p:extLst>
      <p:ext uri="{BB962C8B-B14F-4D97-AF65-F5344CB8AC3E}">
        <p14:creationId xmlns:p14="http://schemas.microsoft.com/office/powerpoint/2010/main" val="101445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 grpId="0" animBg="1"/>
      <p:bldP spid="13" grpId="0" animBg="1"/>
      <p:bldP spid="17" grpId="0" animBg="1"/>
      <p:bldP spid="1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Identifying Measures</a:t>
            </a:r>
            <a:endParaRPr lang="en-GB" dirty="0"/>
          </a:p>
        </p:txBody>
      </p:sp>
      <p:sp>
        <p:nvSpPr>
          <p:cNvPr id="4" name="Oval 2"/>
          <p:cNvSpPr>
            <a:spLocks noChangeArrowheads="1"/>
          </p:cNvSpPr>
          <p:nvPr/>
        </p:nvSpPr>
        <p:spPr bwMode="auto">
          <a:xfrm>
            <a:off x="2282031" y="2727326"/>
            <a:ext cx="2087563" cy="2111375"/>
          </a:xfrm>
          <a:prstGeom prst="ellipse">
            <a:avLst/>
          </a:prstGeom>
          <a:solidFill>
            <a:schemeClr val="accent1">
              <a:lumMod val="40000"/>
              <a:lumOff val="60000"/>
            </a:schemeClr>
          </a:solidFill>
          <a:ln w="9525">
            <a:solidFill>
              <a:schemeClr val="tx2">
                <a:lumMod val="75000"/>
              </a:schemeClr>
            </a:solidFill>
            <a:round/>
            <a:headEnd/>
            <a:tailEnd/>
          </a:ln>
        </p:spPr>
        <p:txBody>
          <a:bodyPr wrap="none" anchor="ctr"/>
          <a:lstStyle/>
          <a:p>
            <a:pPr algn="ctr" defTabSz="449263">
              <a:buClr>
                <a:srgbClr val="000000"/>
              </a:buClr>
              <a:buSzPct val="100000"/>
              <a:defRPr/>
            </a:pPr>
            <a:endParaRPr lang="en-GB" sz="1600" dirty="0">
              <a:solidFill>
                <a:prstClr val="white"/>
              </a:solidFill>
              <a:ea typeface="Arial Unicode MS" pitchFamily="34" charset="-128"/>
              <a:cs typeface="Arial" charset="0"/>
            </a:endParaRPr>
          </a:p>
          <a:p>
            <a:pPr algn="ctr" defTabSz="449263">
              <a:buClr>
                <a:srgbClr val="000000"/>
              </a:buClr>
              <a:buSzPct val="100000"/>
              <a:defRPr/>
            </a:pPr>
            <a:r>
              <a:rPr lang="en-GB" dirty="0">
                <a:solidFill>
                  <a:srgbClr val="000000"/>
                </a:solidFill>
                <a:ea typeface="Arial Unicode MS" pitchFamily="34" charset="-128"/>
                <a:cs typeface="Arial" charset="0"/>
              </a:rPr>
              <a:t>Aim statement:</a:t>
            </a:r>
          </a:p>
          <a:p>
            <a:pPr algn="ctr" defTabSz="449263">
              <a:buClr>
                <a:srgbClr val="000000"/>
              </a:buClr>
              <a:buSzPct val="100000"/>
              <a:defRPr/>
            </a:pPr>
            <a:r>
              <a:rPr lang="en-GB" sz="1400" dirty="0">
                <a:solidFill>
                  <a:srgbClr val="000000"/>
                </a:solidFill>
                <a:ea typeface="Arial Unicode MS" pitchFamily="34" charset="-128"/>
                <a:cs typeface="Arial" charset="0"/>
              </a:rPr>
              <a:t>(</a:t>
            </a:r>
            <a:r>
              <a:rPr lang="en-GB" sz="1400" b="1" dirty="0">
                <a:solidFill>
                  <a:srgbClr val="000000"/>
                </a:solidFill>
                <a:ea typeface="Arial Unicode MS" pitchFamily="34" charset="-128"/>
                <a:cs typeface="Arial" charset="0"/>
              </a:rPr>
              <a:t>what, how much</a:t>
            </a:r>
          </a:p>
          <a:p>
            <a:pPr algn="ctr" defTabSz="449263">
              <a:buClr>
                <a:srgbClr val="000000"/>
              </a:buClr>
              <a:buSzPct val="100000"/>
              <a:defRPr/>
            </a:pPr>
            <a:r>
              <a:rPr lang="en-GB" sz="1400" b="1" dirty="0">
                <a:solidFill>
                  <a:srgbClr val="000000"/>
                </a:solidFill>
                <a:ea typeface="Arial Unicode MS" pitchFamily="34" charset="-128"/>
                <a:cs typeface="Arial" charset="0"/>
              </a:rPr>
              <a:t>by when</a:t>
            </a:r>
            <a:r>
              <a:rPr lang="en-GB" sz="1400" dirty="0">
                <a:solidFill>
                  <a:srgbClr val="000000"/>
                </a:solidFill>
                <a:ea typeface="Arial Unicode MS" pitchFamily="34" charset="-128"/>
                <a:cs typeface="Arial" charset="0"/>
              </a:rPr>
              <a:t>)</a:t>
            </a:r>
          </a:p>
          <a:p>
            <a:pPr algn="ctr" defTabSz="449263">
              <a:buClr>
                <a:srgbClr val="000000"/>
              </a:buClr>
              <a:buSzPct val="100000"/>
              <a:defRPr/>
            </a:pPr>
            <a:endParaRPr lang="en-GB" sz="1400" dirty="0">
              <a:solidFill>
                <a:prstClr val="white"/>
              </a:solidFill>
              <a:ea typeface="Arial Unicode MS" pitchFamily="34" charset="-128"/>
              <a:cs typeface="Arial" charset="0"/>
            </a:endParaRPr>
          </a:p>
          <a:p>
            <a:pPr algn="ctr" defTabSz="449263">
              <a:buClr>
                <a:srgbClr val="000000"/>
              </a:buClr>
              <a:buSzPct val="100000"/>
              <a:defRPr/>
            </a:pPr>
            <a:endParaRPr lang="en-GB" sz="1400" dirty="0">
              <a:solidFill>
                <a:prstClr val="white"/>
              </a:solidFill>
              <a:ea typeface="Arial Unicode MS" pitchFamily="34" charset="-128"/>
              <a:cs typeface="Arial" charset="0"/>
            </a:endParaRPr>
          </a:p>
        </p:txBody>
      </p:sp>
      <p:sp>
        <p:nvSpPr>
          <p:cNvPr id="5" name="Rectangle 12"/>
          <p:cNvSpPr>
            <a:spLocks noChangeArrowheads="1"/>
          </p:cNvSpPr>
          <p:nvPr/>
        </p:nvSpPr>
        <p:spPr bwMode="auto">
          <a:xfrm>
            <a:off x="4657725" y="1847850"/>
            <a:ext cx="1439863" cy="990600"/>
          </a:xfrm>
          <a:prstGeom prst="rect">
            <a:avLst/>
          </a:prstGeom>
          <a:solidFill>
            <a:schemeClr val="accent1">
              <a:lumMod val="40000"/>
              <a:lumOff val="60000"/>
            </a:schemeClr>
          </a:solidFill>
          <a:ln w="9525">
            <a:solidFill>
              <a:schemeClr val="tx1"/>
            </a:solidFill>
            <a:miter lim="800000"/>
            <a:headEnd/>
            <a:tailEnd/>
          </a:ln>
        </p:spPr>
        <p:txBody>
          <a:bodyPr wrap="none" anchor="ctr"/>
          <a:lstStyle/>
          <a:p>
            <a:pPr algn="ctr">
              <a:defRPr/>
            </a:pPr>
            <a:r>
              <a:rPr lang="en-GB" sz="1600" dirty="0">
                <a:solidFill>
                  <a:prstClr val="black"/>
                </a:solidFill>
                <a:latin typeface="Calibri"/>
                <a:ea typeface="Arial Unicode MS" pitchFamily="34" charset="-128"/>
                <a:cs typeface="Arial" charset="0"/>
              </a:rPr>
              <a:t>Key factors </a:t>
            </a:r>
          </a:p>
          <a:p>
            <a:pPr algn="ctr">
              <a:defRPr/>
            </a:pPr>
            <a:r>
              <a:rPr lang="en-GB" sz="1600" dirty="0">
                <a:solidFill>
                  <a:prstClr val="black"/>
                </a:solidFill>
                <a:latin typeface="Calibri"/>
                <a:ea typeface="Arial Unicode MS" pitchFamily="34" charset="-128"/>
                <a:cs typeface="Arial" charset="0"/>
              </a:rPr>
              <a:t>that drive the </a:t>
            </a:r>
          </a:p>
          <a:p>
            <a:pPr algn="ctr">
              <a:defRPr/>
            </a:pPr>
            <a:r>
              <a:rPr lang="en-GB" sz="1600" dirty="0">
                <a:solidFill>
                  <a:prstClr val="black"/>
                </a:solidFill>
                <a:latin typeface="Calibri"/>
                <a:ea typeface="Arial Unicode MS" pitchFamily="34" charset="-128"/>
                <a:cs typeface="Arial" charset="0"/>
              </a:rPr>
              <a:t>outcome/aim</a:t>
            </a:r>
          </a:p>
        </p:txBody>
      </p:sp>
      <p:sp>
        <p:nvSpPr>
          <p:cNvPr id="6" name="Rectangle 13"/>
          <p:cNvSpPr>
            <a:spLocks noChangeArrowheads="1"/>
          </p:cNvSpPr>
          <p:nvPr/>
        </p:nvSpPr>
        <p:spPr bwMode="auto">
          <a:xfrm>
            <a:off x="4657724" y="2965450"/>
            <a:ext cx="1439862" cy="990600"/>
          </a:xfrm>
          <a:prstGeom prst="rect">
            <a:avLst/>
          </a:prstGeom>
          <a:solidFill>
            <a:schemeClr val="accent1">
              <a:lumMod val="40000"/>
              <a:lumOff val="60000"/>
            </a:schemeClr>
          </a:solidFill>
          <a:ln w="9525">
            <a:solidFill>
              <a:schemeClr val="tx1"/>
            </a:solidFill>
            <a:miter lim="800000"/>
            <a:headEnd/>
            <a:tailEnd/>
          </a:ln>
        </p:spPr>
        <p:txBody>
          <a:bodyPr wrap="none" anchor="ctr"/>
          <a:lstStyle/>
          <a:p>
            <a:pPr algn="ctr" defTabSz="449263">
              <a:buClr>
                <a:srgbClr val="000000"/>
              </a:buClr>
              <a:buSzPct val="100000"/>
              <a:defRPr/>
            </a:pPr>
            <a:endParaRPr lang="en-GB" sz="1200">
              <a:solidFill>
                <a:prstClr val="white"/>
              </a:solidFill>
              <a:ea typeface="Arial Unicode MS" pitchFamily="34" charset="-128"/>
              <a:cs typeface="Arial Unicode MS" pitchFamily="34" charset="-128"/>
            </a:endParaRPr>
          </a:p>
          <a:p>
            <a:pPr algn="ctr" defTabSz="449263">
              <a:buClr>
                <a:srgbClr val="000000"/>
              </a:buClr>
              <a:buSzPct val="100000"/>
              <a:defRPr/>
            </a:pPr>
            <a:endParaRPr lang="en-GB" sz="1200">
              <a:solidFill>
                <a:prstClr val="white"/>
              </a:solidFill>
              <a:ea typeface="Arial Unicode MS" pitchFamily="34" charset="-128"/>
              <a:cs typeface="Arial Unicode MS" pitchFamily="34" charset="-128"/>
            </a:endParaRPr>
          </a:p>
          <a:p>
            <a:pPr algn="ctr" defTabSz="449263">
              <a:buClr>
                <a:srgbClr val="000000"/>
              </a:buClr>
              <a:buSzPct val="100000"/>
              <a:defRPr/>
            </a:pPr>
            <a:endParaRPr lang="en-GB" sz="1200">
              <a:solidFill>
                <a:prstClr val="white"/>
              </a:solidFill>
              <a:ea typeface="Arial Unicode MS" pitchFamily="34" charset="-128"/>
              <a:cs typeface="Arial" charset="0"/>
            </a:endParaRPr>
          </a:p>
        </p:txBody>
      </p:sp>
      <p:sp>
        <p:nvSpPr>
          <p:cNvPr id="7" name="Rectangle 14"/>
          <p:cNvSpPr>
            <a:spLocks noChangeArrowheads="1"/>
          </p:cNvSpPr>
          <p:nvPr/>
        </p:nvSpPr>
        <p:spPr bwMode="auto">
          <a:xfrm>
            <a:off x="6792913" y="1700214"/>
            <a:ext cx="2212975" cy="1023937"/>
          </a:xfrm>
          <a:prstGeom prst="rect">
            <a:avLst/>
          </a:prstGeom>
          <a:solidFill>
            <a:schemeClr val="accent5">
              <a:lumMod val="40000"/>
              <a:lumOff val="60000"/>
            </a:schemeClr>
          </a:solidFill>
          <a:ln w="9525">
            <a:solidFill>
              <a:schemeClr val="tx1"/>
            </a:solidFill>
            <a:miter lim="800000"/>
            <a:headEnd/>
            <a:tailEnd/>
          </a:ln>
        </p:spPr>
        <p:txBody>
          <a:bodyPr wrap="none" anchor="ctr"/>
          <a:lstStyle/>
          <a:p>
            <a:pPr>
              <a:defRPr/>
            </a:pPr>
            <a:r>
              <a:rPr lang="en-GB" sz="1600" dirty="0">
                <a:solidFill>
                  <a:prstClr val="black"/>
                </a:solidFill>
                <a:latin typeface="Calibri"/>
                <a:ea typeface="Arial Unicode MS" pitchFamily="34" charset="-128"/>
                <a:cs typeface="Arial Unicode MS" pitchFamily="34" charset="-128"/>
              </a:rPr>
              <a:t>Secondary factors which </a:t>
            </a:r>
          </a:p>
          <a:p>
            <a:pPr>
              <a:defRPr/>
            </a:pPr>
            <a:r>
              <a:rPr lang="en-GB" sz="1600" dirty="0">
                <a:solidFill>
                  <a:prstClr val="black"/>
                </a:solidFill>
                <a:latin typeface="Calibri"/>
                <a:ea typeface="Arial Unicode MS" pitchFamily="34" charset="-128"/>
                <a:cs typeface="Arial Unicode MS" pitchFamily="34" charset="-128"/>
              </a:rPr>
              <a:t>will influence delivery of </a:t>
            </a:r>
          </a:p>
          <a:p>
            <a:pPr>
              <a:defRPr/>
            </a:pPr>
            <a:r>
              <a:rPr lang="en-GB" sz="1600" dirty="0">
                <a:solidFill>
                  <a:prstClr val="black"/>
                </a:solidFill>
                <a:latin typeface="Calibri"/>
                <a:ea typeface="Arial Unicode MS" pitchFamily="34" charset="-128"/>
                <a:cs typeface="Arial Unicode MS" pitchFamily="34" charset="-128"/>
              </a:rPr>
              <a:t>the primary drivers</a:t>
            </a:r>
          </a:p>
        </p:txBody>
      </p:sp>
      <p:sp>
        <p:nvSpPr>
          <p:cNvPr id="8" name="Rectangle 18"/>
          <p:cNvSpPr>
            <a:spLocks noChangeArrowheads="1"/>
          </p:cNvSpPr>
          <p:nvPr/>
        </p:nvSpPr>
        <p:spPr bwMode="auto">
          <a:xfrm>
            <a:off x="4657725" y="4184650"/>
            <a:ext cx="1439863" cy="1016000"/>
          </a:xfrm>
          <a:prstGeom prst="rect">
            <a:avLst/>
          </a:prstGeom>
          <a:solidFill>
            <a:schemeClr val="accent1">
              <a:lumMod val="40000"/>
              <a:lumOff val="60000"/>
            </a:schemeClr>
          </a:solidFill>
          <a:ln w="9525">
            <a:solidFill>
              <a:schemeClr val="tx1"/>
            </a:solidFill>
            <a:miter lim="800000"/>
            <a:headEnd/>
            <a:tailEnd/>
          </a:ln>
        </p:spPr>
        <p:txBody>
          <a:bodyPr wrap="none" anchor="ctr"/>
          <a:lstStyle/>
          <a:p>
            <a:pPr algn="ctr" defTabSz="449263">
              <a:buClr>
                <a:srgbClr val="000000"/>
              </a:buClr>
              <a:buSzPct val="100000"/>
              <a:defRPr/>
            </a:pPr>
            <a:endParaRPr lang="en-US" sz="1200">
              <a:solidFill>
                <a:prstClr val="white"/>
              </a:solidFill>
              <a:ea typeface="Arial Unicode MS" pitchFamily="34" charset="-128"/>
              <a:cs typeface="Arial" charset="0"/>
            </a:endParaRPr>
          </a:p>
        </p:txBody>
      </p:sp>
      <p:sp>
        <p:nvSpPr>
          <p:cNvPr id="9" name="Rectangle 19"/>
          <p:cNvSpPr>
            <a:spLocks noChangeArrowheads="1"/>
          </p:cNvSpPr>
          <p:nvPr/>
        </p:nvSpPr>
        <p:spPr bwMode="auto">
          <a:xfrm>
            <a:off x="4657724" y="5414963"/>
            <a:ext cx="1439862" cy="990600"/>
          </a:xfrm>
          <a:prstGeom prst="rect">
            <a:avLst/>
          </a:prstGeom>
          <a:solidFill>
            <a:schemeClr val="accent1">
              <a:lumMod val="40000"/>
              <a:lumOff val="60000"/>
            </a:schemeClr>
          </a:solidFill>
          <a:ln w="9525">
            <a:solidFill>
              <a:schemeClr val="tx1"/>
            </a:solidFill>
            <a:miter lim="800000"/>
            <a:headEnd/>
            <a:tailEnd/>
          </a:ln>
        </p:spPr>
        <p:txBody>
          <a:bodyPr wrap="none" anchor="ctr"/>
          <a:lstStyle/>
          <a:p>
            <a:pPr algn="ctr" defTabSz="449263">
              <a:buClr>
                <a:srgbClr val="000000"/>
              </a:buClr>
              <a:buSzPct val="100000"/>
              <a:defRPr/>
            </a:pPr>
            <a:endParaRPr lang="en-US" sz="1200">
              <a:solidFill>
                <a:prstClr val="white"/>
              </a:solidFill>
              <a:ea typeface="Arial Unicode MS" pitchFamily="34" charset="-128"/>
              <a:cs typeface="Arial" charset="0"/>
            </a:endParaRPr>
          </a:p>
        </p:txBody>
      </p:sp>
      <p:sp>
        <p:nvSpPr>
          <p:cNvPr id="10" name="Rectangle 20"/>
          <p:cNvSpPr>
            <a:spLocks noChangeArrowheads="1"/>
          </p:cNvSpPr>
          <p:nvPr/>
        </p:nvSpPr>
        <p:spPr bwMode="auto">
          <a:xfrm>
            <a:off x="6831013" y="5692775"/>
            <a:ext cx="2136775" cy="1143000"/>
          </a:xfrm>
          <a:prstGeom prst="rect">
            <a:avLst/>
          </a:prstGeom>
          <a:solidFill>
            <a:schemeClr val="accent5">
              <a:lumMod val="40000"/>
              <a:lumOff val="60000"/>
            </a:schemeClr>
          </a:solidFill>
          <a:ln w="9525">
            <a:solidFill>
              <a:schemeClr val="tx1"/>
            </a:solidFill>
            <a:miter lim="800000"/>
            <a:headEnd/>
            <a:tailEnd/>
          </a:ln>
        </p:spPr>
        <p:txBody>
          <a:bodyPr wrap="none" anchor="ctr"/>
          <a:lstStyle/>
          <a:p>
            <a:pPr defTabSz="449263">
              <a:buClr>
                <a:srgbClr val="000000"/>
              </a:buClr>
              <a:buSzPct val="100000"/>
              <a:defRPr/>
            </a:pPr>
            <a:endParaRPr lang="en-US" sz="1200">
              <a:solidFill>
                <a:prstClr val="white"/>
              </a:solidFill>
              <a:ea typeface="Arial Unicode MS" pitchFamily="34" charset="-128"/>
              <a:cs typeface="Arial" charset="0"/>
            </a:endParaRPr>
          </a:p>
        </p:txBody>
      </p:sp>
      <p:sp>
        <p:nvSpPr>
          <p:cNvPr id="11" name="Line 21"/>
          <p:cNvSpPr>
            <a:spLocks noChangeShapeType="1"/>
          </p:cNvSpPr>
          <p:nvPr/>
        </p:nvSpPr>
        <p:spPr bwMode="auto">
          <a:xfrm flipH="1">
            <a:off x="3758405" y="2225676"/>
            <a:ext cx="833438" cy="6889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449263"/>
            <a:endParaRPr lang="en-GB">
              <a:solidFill>
                <a:prstClr val="white"/>
              </a:solidFill>
              <a:latin typeface="Arial" pitchFamily="34" charset="0"/>
              <a:ea typeface="Arial Unicode MS" pitchFamily="34" charset="-128"/>
              <a:cs typeface="Arial Unicode MS" pitchFamily="34" charset="-128"/>
            </a:endParaRPr>
          </a:p>
        </p:txBody>
      </p:sp>
      <p:sp>
        <p:nvSpPr>
          <p:cNvPr id="12" name="Line 22"/>
          <p:cNvSpPr>
            <a:spLocks noChangeShapeType="1"/>
          </p:cNvSpPr>
          <p:nvPr/>
        </p:nvSpPr>
        <p:spPr bwMode="auto">
          <a:xfrm flipH="1" flipV="1">
            <a:off x="6061869" y="3532188"/>
            <a:ext cx="7207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449263"/>
            <a:endParaRPr lang="en-GB">
              <a:solidFill>
                <a:prstClr val="white"/>
              </a:solidFill>
              <a:latin typeface="Arial" pitchFamily="34" charset="0"/>
              <a:ea typeface="Arial Unicode MS" pitchFamily="34" charset="-128"/>
              <a:cs typeface="Arial Unicode MS" pitchFamily="34" charset="-128"/>
            </a:endParaRPr>
          </a:p>
        </p:txBody>
      </p:sp>
      <p:sp>
        <p:nvSpPr>
          <p:cNvPr id="13" name="Line 23"/>
          <p:cNvSpPr>
            <a:spLocks noChangeShapeType="1"/>
          </p:cNvSpPr>
          <p:nvPr/>
        </p:nvSpPr>
        <p:spPr bwMode="auto">
          <a:xfrm flipH="1" flipV="1">
            <a:off x="6061869" y="4756150"/>
            <a:ext cx="7207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449263"/>
            <a:endParaRPr lang="en-GB">
              <a:solidFill>
                <a:prstClr val="white"/>
              </a:solidFill>
              <a:latin typeface="Arial" pitchFamily="34" charset="0"/>
              <a:ea typeface="Arial Unicode MS" pitchFamily="34" charset="-128"/>
              <a:cs typeface="Arial Unicode MS" pitchFamily="34" charset="-128"/>
            </a:endParaRPr>
          </a:p>
        </p:txBody>
      </p:sp>
      <p:sp>
        <p:nvSpPr>
          <p:cNvPr id="14" name="Line 24"/>
          <p:cNvSpPr>
            <a:spLocks noChangeShapeType="1"/>
          </p:cNvSpPr>
          <p:nvPr/>
        </p:nvSpPr>
        <p:spPr bwMode="auto">
          <a:xfrm flipH="1" flipV="1">
            <a:off x="6061869" y="5981700"/>
            <a:ext cx="7207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449263"/>
            <a:endParaRPr lang="en-GB">
              <a:solidFill>
                <a:prstClr val="white"/>
              </a:solidFill>
              <a:latin typeface="Arial" pitchFamily="34" charset="0"/>
              <a:ea typeface="Arial Unicode MS" pitchFamily="34" charset="-128"/>
              <a:cs typeface="Arial Unicode MS" pitchFamily="34" charset="-128"/>
            </a:endParaRPr>
          </a:p>
        </p:txBody>
      </p:sp>
      <p:sp>
        <p:nvSpPr>
          <p:cNvPr id="15" name="Line 25"/>
          <p:cNvSpPr>
            <a:spLocks noChangeShapeType="1"/>
          </p:cNvSpPr>
          <p:nvPr/>
        </p:nvSpPr>
        <p:spPr bwMode="auto">
          <a:xfrm flipH="1" flipV="1">
            <a:off x="6061869" y="2163763"/>
            <a:ext cx="7207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449263"/>
            <a:endParaRPr lang="en-GB">
              <a:solidFill>
                <a:prstClr val="white"/>
              </a:solidFill>
              <a:latin typeface="Arial" pitchFamily="34" charset="0"/>
              <a:ea typeface="Arial Unicode MS" pitchFamily="34" charset="-128"/>
              <a:cs typeface="Arial Unicode MS" pitchFamily="34" charset="-128"/>
            </a:endParaRPr>
          </a:p>
        </p:txBody>
      </p:sp>
      <p:sp>
        <p:nvSpPr>
          <p:cNvPr id="16" name="Line 26"/>
          <p:cNvSpPr>
            <a:spLocks noChangeShapeType="1"/>
          </p:cNvSpPr>
          <p:nvPr/>
        </p:nvSpPr>
        <p:spPr bwMode="auto">
          <a:xfrm flipH="1">
            <a:off x="4333081" y="3316288"/>
            <a:ext cx="379413" cy="203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449263"/>
            <a:endParaRPr lang="en-GB">
              <a:solidFill>
                <a:prstClr val="white"/>
              </a:solidFill>
              <a:latin typeface="Arial" pitchFamily="34" charset="0"/>
              <a:ea typeface="Arial Unicode MS" pitchFamily="34" charset="-128"/>
              <a:cs typeface="Arial Unicode MS" pitchFamily="34" charset="-128"/>
            </a:endParaRPr>
          </a:p>
        </p:txBody>
      </p:sp>
      <p:sp>
        <p:nvSpPr>
          <p:cNvPr id="17" name="Line 27"/>
          <p:cNvSpPr>
            <a:spLocks noChangeShapeType="1"/>
          </p:cNvSpPr>
          <p:nvPr/>
        </p:nvSpPr>
        <p:spPr bwMode="auto">
          <a:xfrm flipH="1" flipV="1">
            <a:off x="4190205" y="4468813"/>
            <a:ext cx="43180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449263"/>
            <a:endParaRPr lang="en-GB">
              <a:solidFill>
                <a:prstClr val="white"/>
              </a:solidFill>
              <a:latin typeface="Arial" pitchFamily="34" charset="0"/>
              <a:ea typeface="Arial Unicode MS" pitchFamily="34" charset="-128"/>
              <a:cs typeface="Arial Unicode MS" pitchFamily="34" charset="-128"/>
            </a:endParaRPr>
          </a:p>
        </p:txBody>
      </p:sp>
      <p:sp>
        <p:nvSpPr>
          <p:cNvPr id="18" name="Line 28"/>
          <p:cNvSpPr>
            <a:spLocks noChangeShapeType="1"/>
          </p:cNvSpPr>
          <p:nvPr/>
        </p:nvSpPr>
        <p:spPr bwMode="auto">
          <a:xfrm flipH="1" flipV="1">
            <a:off x="3758405" y="4756150"/>
            <a:ext cx="863600" cy="12255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449263"/>
            <a:endParaRPr lang="en-GB">
              <a:solidFill>
                <a:prstClr val="white"/>
              </a:solidFill>
              <a:latin typeface="Arial" pitchFamily="34" charset="0"/>
              <a:ea typeface="Arial Unicode MS" pitchFamily="34" charset="-128"/>
              <a:cs typeface="Arial Unicode MS" pitchFamily="34" charset="-128"/>
            </a:endParaRPr>
          </a:p>
        </p:txBody>
      </p:sp>
      <p:sp>
        <p:nvSpPr>
          <p:cNvPr id="19" name="Rectangle 15"/>
          <p:cNvSpPr>
            <a:spLocks noChangeArrowheads="1"/>
          </p:cNvSpPr>
          <p:nvPr/>
        </p:nvSpPr>
        <p:spPr bwMode="auto">
          <a:xfrm>
            <a:off x="6800849" y="3073400"/>
            <a:ext cx="2197100" cy="1092200"/>
          </a:xfrm>
          <a:prstGeom prst="rect">
            <a:avLst/>
          </a:prstGeom>
          <a:solidFill>
            <a:schemeClr val="accent5">
              <a:lumMod val="40000"/>
              <a:lumOff val="60000"/>
            </a:schemeClr>
          </a:solidFill>
          <a:ln w="9525">
            <a:solidFill>
              <a:schemeClr val="tx1"/>
            </a:solidFill>
            <a:miter lim="800000"/>
            <a:headEnd/>
            <a:tailEnd/>
          </a:ln>
        </p:spPr>
        <p:txBody>
          <a:bodyPr wrap="none" anchor="ctr"/>
          <a:lstStyle/>
          <a:p>
            <a:pPr defTabSz="449263">
              <a:buClr>
                <a:srgbClr val="000000"/>
              </a:buClr>
              <a:buSzPct val="100000"/>
              <a:defRPr/>
            </a:pPr>
            <a:endParaRPr lang="en-US" sz="1200">
              <a:solidFill>
                <a:prstClr val="white"/>
              </a:solidFill>
              <a:ea typeface="Arial Unicode MS" pitchFamily="34" charset="-128"/>
              <a:cs typeface="Arial" charset="0"/>
            </a:endParaRPr>
          </a:p>
        </p:txBody>
      </p:sp>
      <p:sp>
        <p:nvSpPr>
          <p:cNvPr id="20" name="Rectangle 17"/>
          <p:cNvSpPr>
            <a:spLocks noChangeArrowheads="1"/>
          </p:cNvSpPr>
          <p:nvPr/>
        </p:nvSpPr>
        <p:spPr bwMode="auto">
          <a:xfrm>
            <a:off x="6800849" y="4346575"/>
            <a:ext cx="2197100" cy="990600"/>
          </a:xfrm>
          <a:prstGeom prst="rect">
            <a:avLst/>
          </a:prstGeom>
          <a:solidFill>
            <a:schemeClr val="accent5">
              <a:lumMod val="40000"/>
              <a:lumOff val="60000"/>
            </a:schemeClr>
          </a:solidFill>
          <a:ln w="9525">
            <a:solidFill>
              <a:schemeClr val="tx1"/>
            </a:solidFill>
            <a:miter lim="800000"/>
            <a:headEnd/>
            <a:tailEnd/>
          </a:ln>
        </p:spPr>
        <p:txBody>
          <a:bodyPr wrap="none" anchor="ctr"/>
          <a:lstStyle/>
          <a:p>
            <a:pPr defTabSz="449263">
              <a:buClr>
                <a:srgbClr val="000000"/>
              </a:buClr>
              <a:buSzPct val="100000"/>
              <a:defRPr/>
            </a:pPr>
            <a:endParaRPr lang="en-US" sz="1200">
              <a:solidFill>
                <a:prstClr val="white"/>
              </a:solidFill>
              <a:ea typeface="Arial Unicode MS" pitchFamily="34" charset="-128"/>
              <a:cs typeface="Arial" charset="0"/>
            </a:endParaRPr>
          </a:p>
        </p:txBody>
      </p:sp>
      <p:sp>
        <p:nvSpPr>
          <p:cNvPr id="21" name="Rounded Rectangle 20"/>
          <p:cNvSpPr/>
          <p:nvPr/>
        </p:nvSpPr>
        <p:spPr>
          <a:xfrm>
            <a:off x="3309144" y="2511425"/>
            <a:ext cx="1673225" cy="654050"/>
          </a:xfrm>
          <a:prstGeom prst="round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a:buClr>
                <a:srgbClr val="000000"/>
              </a:buClr>
              <a:buSzPct val="100000"/>
              <a:defRPr/>
            </a:pPr>
            <a:r>
              <a:rPr lang="en-GB" sz="1600" dirty="0">
                <a:solidFill>
                  <a:prstClr val="black"/>
                </a:solidFill>
              </a:rPr>
              <a:t>Outcome measures</a:t>
            </a:r>
          </a:p>
        </p:txBody>
      </p:sp>
      <p:sp>
        <p:nvSpPr>
          <p:cNvPr id="22" name="Rounded Rectangle 21"/>
          <p:cNvSpPr/>
          <p:nvPr/>
        </p:nvSpPr>
        <p:spPr>
          <a:xfrm>
            <a:off x="3569494" y="5041900"/>
            <a:ext cx="1673225" cy="654050"/>
          </a:xfrm>
          <a:prstGeom prst="round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a:buClr>
                <a:srgbClr val="000000"/>
              </a:buClr>
              <a:buSzPct val="100000"/>
              <a:defRPr/>
            </a:pPr>
            <a:r>
              <a:rPr lang="en-GB" sz="1600" dirty="0">
                <a:solidFill>
                  <a:prstClr val="black"/>
                </a:solidFill>
              </a:rPr>
              <a:t>Outcome measures</a:t>
            </a:r>
          </a:p>
        </p:txBody>
      </p:sp>
      <p:sp>
        <p:nvSpPr>
          <p:cNvPr id="23" name="Rounded Rectangle 22"/>
          <p:cNvSpPr/>
          <p:nvPr/>
        </p:nvSpPr>
        <p:spPr>
          <a:xfrm>
            <a:off x="8184356" y="3519488"/>
            <a:ext cx="1673225" cy="654050"/>
          </a:xfrm>
          <a:prstGeom prst="round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a:buClr>
                <a:srgbClr val="000000"/>
              </a:buClr>
              <a:buSzPct val="100000"/>
              <a:defRPr/>
            </a:pPr>
            <a:r>
              <a:rPr lang="en-GB" sz="1600" dirty="0">
                <a:solidFill>
                  <a:prstClr val="black"/>
                </a:solidFill>
              </a:rPr>
              <a:t>Process measures</a:t>
            </a:r>
          </a:p>
        </p:txBody>
      </p:sp>
      <p:sp>
        <p:nvSpPr>
          <p:cNvPr id="24" name="Rounded Rectangle 23"/>
          <p:cNvSpPr/>
          <p:nvPr/>
        </p:nvSpPr>
        <p:spPr>
          <a:xfrm>
            <a:off x="7266781" y="2419350"/>
            <a:ext cx="1674813" cy="654050"/>
          </a:xfrm>
          <a:prstGeom prst="round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a:buClr>
                <a:srgbClr val="000000"/>
              </a:buClr>
              <a:buSzPct val="100000"/>
              <a:defRPr/>
            </a:pPr>
            <a:r>
              <a:rPr lang="en-GB" sz="1600" dirty="0">
                <a:solidFill>
                  <a:prstClr val="black"/>
                </a:solidFill>
              </a:rPr>
              <a:t>Process measures</a:t>
            </a:r>
          </a:p>
        </p:txBody>
      </p:sp>
      <p:sp>
        <p:nvSpPr>
          <p:cNvPr id="25" name="Rounded Rectangle 24"/>
          <p:cNvSpPr/>
          <p:nvPr/>
        </p:nvSpPr>
        <p:spPr>
          <a:xfrm>
            <a:off x="6984206" y="4603750"/>
            <a:ext cx="1673225" cy="654050"/>
          </a:xfrm>
          <a:prstGeom prst="round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a:buClr>
                <a:srgbClr val="000000"/>
              </a:buClr>
              <a:buSzPct val="100000"/>
              <a:defRPr/>
            </a:pPr>
            <a:r>
              <a:rPr lang="en-GB" sz="1600" dirty="0">
                <a:solidFill>
                  <a:prstClr val="black"/>
                </a:solidFill>
              </a:rPr>
              <a:t>Process measures</a:t>
            </a:r>
          </a:p>
        </p:txBody>
      </p:sp>
      <p:sp>
        <p:nvSpPr>
          <p:cNvPr id="26" name="Rounded Rectangle 25"/>
          <p:cNvSpPr/>
          <p:nvPr/>
        </p:nvSpPr>
        <p:spPr>
          <a:xfrm>
            <a:off x="8401844" y="5454650"/>
            <a:ext cx="1673225" cy="654050"/>
          </a:xfrm>
          <a:prstGeom prst="round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49263">
              <a:buClr>
                <a:srgbClr val="000000"/>
              </a:buClr>
              <a:buSzPct val="100000"/>
              <a:defRPr/>
            </a:pPr>
            <a:r>
              <a:rPr lang="en-GB" sz="1600" dirty="0">
                <a:solidFill>
                  <a:prstClr val="black"/>
                </a:solidFill>
              </a:rPr>
              <a:t>Balance measures</a:t>
            </a:r>
          </a:p>
        </p:txBody>
      </p:sp>
      <p:sp>
        <p:nvSpPr>
          <p:cNvPr id="27" name="Text Box 27"/>
          <p:cNvSpPr txBox="1">
            <a:spLocks noChangeArrowheads="1"/>
          </p:cNvSpPr>
          <p:nvPr/>
        </p:nvSpPr>
        <p:spPr bwMode="auto">
          <a:xfrm>
            <a:off x="6959601" y="1317625"/>
            <a:ext cx="18867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99"/>
                </a:solidFill>
                <a:latin typeface="StoneSansSemibold" pitchFamily="34" charset="0"/>
                <a:cs typeface="Arial" charset="0"/>
              </a:defRPr>
            </a:lvl1pPr>
            <a:lvl2pPr marL="742950" indent="-285750" eaLnBrk="0" hangingPunct="0">
              <a:defRPr sz="2000">
                <a:solidFill>
                  <a:srgbClr val="000099"/>
                </a:solidFill>
                <a:latin typeface="StoneSansSemibold" pitchFamily="34" charset="0"/>
                <a:cs typeface="Arial" charset="0"/>
              </a:defRPr>
            </a:lvl2pPr>
            <a:lvl3pPr marL="1143000" indent="-228600" eaLnBrk="0" hangingPunct="0">
              <a:defRPr sz="2000">
                <a:solidFill>
                  <a:srgbClr val="000099"/>
                </a:solidFill>
                <a:latin typeface="StoneSansSemibold" pitchFamily="34" charset="0"/>
                <a:cs typeface="Arial" charset="0"/>
              </a:defRPr>
            </a:lvl3pPr>
            <a:lvl4pPr marL="1600200" indent="-228600" eaLnBrk="0" hangingPunct="0">
              <a:defRPr sz="2000">
                <a:solidFill>
                  <a:srgbClr val="000099"/>
                </a:solidFill>
                <a:latin typeface="StoneSansSemibold" pitchFamily="34" charset="0"/>
                <a:cs typeface="Arial" charset="0"/>
              </a:defRPr>
            </a:lvl4pPr>
            <a:lvl5pPr marL="2057400" indent="-228600" eaLnBrk="0" hangingPunct="0">
              <a:defRPr sz="2000">
                <a:solidFill>
                  <a:srgbClr val="000099"/>
                </a:solidFill>
                <a:latin typeface="StoneSansSemibold" pitchFamily="34" charset="0"/>
                <a:cs typeface="Arial" charset="0"/>
              </a:defRPr>
            </a:lvl5pPr>
            <a:lvl6pPr marL="2514600" indent="-228600" algn="ctr" eaLnBrk="0" fontAlgn="base" hangingPunct="0">
              <a:spcBef>
                <a:spcPct val="0"/>
              </a:spcBef>
              <a:spcAft>
                <a:spcPct val="0"/>
              </a:spcAft>
              <a:defRPr sz="2000">
                <a:solidFill>
                  <a:srgbClr val="000099"/>
                </a:solidFill>
                <a:latin typeface="StoneSansSemibold" pitchFamily="34" charset="0"/>
                <a:cs typeface="Arial" charset="0"/>
              </a:defRPr>
            </a:lvl6pPr>
            <a:lvl7pPr marL="2971800" indent="-228600" algn="ctr" eaLnBrk="0" fontAlgn="base" hangingPunct="0">
              <a:spcBef>
                <a:spcPct val="0"/>
              </a:spcBef>
              <a:spcAft>
                <a:spcPct val="0"/>
              </a:spcAft>
              <a:defRPr sz="2000">
                <a:solidFill>
                  <a:srgbClr val="000099"/>
                </a:solidFill>
                <a:latin typeface="StoneSansSemibold" pitchFamily="34" charset="0"/>
                <a:cs typeface="Arial" charset="0"/>
              </a:defRPr>
            </a:lvl7pPr>
            <a:lvl8pPr marL="3429000" indent="-228600" algn="ctr" eaLnBrk="0" fontAlgn="base" hangingPunct="0">
              <a:spcBef>
                <a:spcPct val="0"/>
              </a:spcBef>
              <a:spcAft>
                <a:spcPct val="0"/>
              </a:spcAft>
              <a:defRPr sz="2000">
                <a:solidFill>
                  <a:srgbClr val="000099"/>
                </a:solidFill>
                <a:latin typeface="StoneSansSemibold" pitchFamily="34" charset="0"/>
                <a:cs typeface="Arial" charset="0"/>
              </a:defRPr>
            </a:lvl8pPr>
            <a:lvl9pPr marL="3886200" indent="-228600" algn="ctr" eaLnBrk="0" fontAlgn="base" hangingPunct="0">
              <a:spcBef>
                <a:spcPct val="0"/>
              </a:spcBef>
              <a:spcAft>
                <a:spcPct val="0"/>
              </a:spcAft>
              <a:defRPr sz="2000">
                <a:solidFill>
                  <a:srgbClr val="000099"/>
                </a:solidFill>
                <a:latin typeface="StoneSansSemibold" pitchFamily="34" charset="0"/>
                <a:cs typeface="Arial" charset="0"/>
              </a:defRPr>
            </a:lvl9pPr>
          </a:lstStyle>
          <a:p>
            <a:pPr algn="ctr" eaLnBrk="1" hangingPunct="1"/>
            <a:r>
              <a:rPr lang="en-GB" sz="1800" b="1">
                <a:solidFill>
                  <a:prstClr val="black"/>
                </a:solidFill>
                <a:latin typeface="Calibri"/>
              </a:rPr>
              <a:t>Secondary drivers</a:t>
            </a:r>
          </a:p>
        </p:txBody>
      </p:sp>
      <p:sp>
        <p:nvSpPr>
          <p:cNvPr id="28" name="Text Box 28"/>
          <p:cNvSpPr txBox="1">
            <a:spLocks noChangeArrowheads="1"/>
          </p:cNvSpPr>
          <p:nvPr/>
        </p:nvSpPr>
        <p:spPr bwMode="auto">
          <a:xfrm>
            <a:off x="4568030" y="1317625"/>
            <a:ext cx="1645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99"/>
                </a:solidFill>
                <a:latin typeface="StoneSansSemibold" pitchFamily="34" charset="0"/>
                <a:cs typeface="Arial" charset="0"/>
              </a:defRPr>
            </a:lvl1pPr>
            <a:lvl2pPr marL="742950" indent="-285750" eaLnBrk="0" hangingPunct="0">
              <a:defRPr sz="2000">
                <a:solidFill>
                  <a:srgbClr val="000099"/>
                </a:solidFill>
                <a:latin typeface="StoneSansSemibold" pitchFamily="34" charset="0"/>
                <a:cs typeface="Arial" charset="0"/>
              </a:defRPr>
            </a:lvl2pPr>
            <a:lvl3pPr marL="1143000" indent="-228600" eaLnBrk="0" hangingPunct="0">
              <a:defRPr sz="2000">
                <a:solidFill>
                  <a:srgbClr val="000099"/>
                </a:solidFill>
                <a:latin typeface="StoneSansSemibold" pitchFamily="34" charset="0"/>
                <a:cs typeface="Arial" charset="0"/>
              </a:defRPr>
            </a:lvl3pPr>
            <a:lvl4pPr marL="1600200" indent="-228600" eaLnBrk="0" hangingPunct="0">
              <a:defRPr sz="2000">
                <a:solidFill>
                  <a:srgbClr val="000099"/>
                </a:solidFill>
                <a:latin typeface="StoneSansSemibold" pitchFamily="34" charset="0"/>
                <a:cs typeface="Arial" charset="0"/>
              </a:defRPr>
            </a:lvl4pPr>
            <a:lvl5pPr marL="2057400" indent="-228600" eaLnBrk="0" hangingPunct="0">
              <a:defRPr sz="2000">
                <a:solidFill>
                  <a:srgbClr val="000099"/>
                </a:solidFill>
                <a:latin typeface="StoneSansSemibold" pitchFamily="34" charset="0"/>
                <a:cs typeface="Arial" charset="0"/>
              </a:defRPr>
            </a:lvl5pPr>
            <a:lvl6pPr marL="2514600" indent="-228600" algn="ctr" eaLnBrk="0" fontAlgn="base" hangingPunct="0">
              <a:spcBef>
                <a:spcPct val="0"/>
              </a:spcBef>
              <a:spcAft>
                <a:spcPct val="0"/>
              </a:spcAft>
              <a:defRPr sz="2000">
                <a:solidFill>
                  <a:srgbClr val="000099"/>
                </a:solidFill>
                <a:latin typeface="StoneSansSemibold" pitchFamily="34" charset="0"/>
                <a:cs typeface="Arial" charset="0"/>
              </a:defRPr>
            </a:lvl6pPr>
            <a:lvl7pPr marL="2971800" indent="-228600" algn="ctr" eaLnBrk="0" fontAlgn="base" hangingPunct="0">
              <a:spcBef>
                <a:spcPct val="0"/>
              </a:spcBef>
              <a:spcAft>
                <a:spcPct val="0"/>
              </a:spcAft>
              <a:defRPr sz="2000">
                <a:solidFill>
                  <a:srgbClr val="000099"/>
                </a:solidFill>
                <a:latin typeface="StoneSansSemibold" pitchFamily="34" charset="0"/>
                <a:cs typeface="Arial" charset="0"/>
              </a:defRPr>
            </a:lvl7pPr>
            <a:lvl8pPr marL="3429000" indent="-228600" algn="ctr" eaLnBrk="0" fontAlgn="base" hangingPunct="0">
              <a:spcBef>
                <a:spcPct val="0"/>
              </a:spcBef>
              <a:spcAft>
                <a:spcPct val="0"/>
              </a:spcAft>
              <a:defRPr sz="2000">
                <a:solidFill>
                  <a:srgbClr val="000099"/>
                </a:solidFill>
                <a:latin typeface="StoneSansSemibold" pitchFamily="34" charset="0"/>
                <a:cs typeface="Arial" charset="0"/>
              </a:defRPr>
            </a:lvl8pPr>
            <a:lvl9pPr marL="3886200" indent="-228600" algn="ctr" eaLnBrk="0" fontAlgn="base" hangingPunct="0">
              <a:spcBef>
                <a:spcPct val="0"/>
              </a:spcBef>
              <a:spcAft>
                <a:spcPct val="0"/>
              </a:spcAft>
              <a:defRPr sz="2000">
                <a:solidFill>
                  <a:srgbClr val="000099"/>
                </a:solidFill>
                <a:latin typeface="StoneSansSemibold" pitchFamily="34" charset="0"/>
                <a:cs typeface="Arial" charset="0"/>
              </a:defRPr>
            </a:lvl9pPr>
          </a:lstStyle>
          <a:p>
            <a:pPr algn="ctr" eaLnBrk="1" hangingPunct="1"/>
            <a:r>
              <a:rPr lang="en-GB" sz="1800" b="1" dirty="0">
                <a:solidFill>
                  <a:prstClr val="black"/>
                </a:solidFill>
                <a:latin typeface="Calibri"/>
              </a:rPr>
              <a:t>Primary drivers</a:t>
            </a:r>
          </a:p>
        </p:txBody>
      </p:sp>
      <p:sp>
        <p:nvSpPr>
          <p:cNvPr id="29" name="Text Box 29"/>
          <p:cNvSpPr txBox="1">
            <a:spLocks noChangeArrowheads="1"/>
          </p:cNvSpPr>
          <p:nvPr/>
        </p:nvSpPr>
        <p:spPr bwMode="auto">
          <a:xfrm>
            <a:off x="3037680" y="1317625"/>
            <a:ext cx="5677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000099"/>
                </a:solidFill>
                <a:latin typeface="StoneSansSemibold" pitchFamily="34" charset="0"/>
                <a:cs typeface="Arial" charset="0"/>
              </a:defRPr>
            </a:lvl1pPr>
            <a:lvl2pPr marL="742950" indent="-285750" eaLnBrk="0" hangingPunct="0">
              <a:defRPr sz="2000">
                <a:solidFill>
                  <a:srgbClr val="000099"/>
                </a:solidFill>
                <a:latin typeface="StoneSansSemibold" pitchFamily="34" charset="0"/>
                <a:cs typeface="Arial" charset="0"/>
              </a:defRPr>
            </a:lvl2pPr>
            <a:lvl3pPr marL="1143000" indent="-228600" eaLnBrk="0" hangingPunct="0">
              <a:defRPr sz="2000">
                <a:solidFill>
                  <a:srgbClr val="000099"/>
                </a:solidFill>
                <a:latin typeface="StoneSansSemibold" pitchFamily="34" charset="0"/>
                <a:cs typeface="Arial" charset="0"/>
              </a:defRPr>
            </a:lvl3pPr>
            <a:lvl4pPr marL="1600200" indent="-228600" eaLnBrk="0" hangingPunct="0">
              <a:defRPr sz="2000">
                <a:solidFill>
                  <a:srgbClr val="000099"/>
                </a:solidFill>
                <a:latin typeface="StoneSansSemibold" pitchFamily="34" charset="0"/>
                <a:cs typeface="Arial" charset="0"/>
              </a:defRPr>
            </a:lvl4pPr>
            <a:lvl5pPr marL="2057400" indent="-228600" eaLnBrk="0" hangingPunct="0">
              <a:defRPr sz="2000">
                <a:solidFill>
                  <a:srgbClr val="000099"/>
                </a:solidFill>
                <a:latin typeface="StoneSansSemibold" pitchFamily="34" charset="0"/>
                <a:cs typeface="Arial" charset="0"/>
              </a:defRPr>
            </a:lvl5pPr>
            <a:lvl6pPr marL="2514600" indent="-228600" algn="ctr" eaLnBrk="0" fontAlgn="base" hangingPunct="0">
              <a:spcBef>
                <a:spcPct val="0"/>
              </a:spcBef>
              <a:spcAft>
                <a:spcPct val="0"/>
              </a:spcAft>
              <a:defRPr sz="2000">
                <a:solidFill>
                  <a:srgbClr val="000099"/>
                </a:solidFill>
                <a:latin typeface="StoneSansSemibold" pitchFamily="34" charset="0"/>
                <a:cs typeface="Arial" charset="0"/>
              </a:defRPr>
            </a:lvl6pPr>
            <a:lvl7pPr marL="2971800" indent="-228600" algn="ctr" eaLnBrk="0" fontAlgn="base" hangingPunct="0">
              <a:spcBef>
                <a:spcPct val="0"/>
              </a:spcBef>
              <a:spcAft>
                <a:spcPct val="0"/>
              </a:spcAft>
              <a:defRPr sz="2000">
                <a:solidFill>
                  <a:srgbClr val="000099"/>
                </a:solidFill>
                <a:latin typeface="StoneSansSemibold" pitchFamily="34" charset="0"/>
                <a:cs typeface="Arial" charset="0"/>
              </a:defRPr>
            </a:lvl7pPr>
            <a:lvl8pPr marL="3429000" indent="-228600" algn="ctr" eaLnBrk="0" fontAlgn="base" hangingPunct="0">
              <a:spcBef>
                <a:spcPct val="0"/>
              </a:spcBef>
              <a:spcAft>
                <a:spcPct val="0"/>
              </a:spcAft>
              <a:defRPr sz="2000">
                <a:solidFill>
                  <a:srgbClr val="000099"/>
                </a:solidFill>
                <a:latin typeface="StoneSansSemibold" pitchFamily="34" charset="0"/>
                <a:cs typeface="Arial" charset="0"/>
              </a:defRPr>
            </a:lvl8pPr>
            <a:lvl9pPr marL="3886200" indent="-228600" algn="ctr" eaLnBrk="0" fontAlgn="base" hangingPunct="0">
              <a:spcBef>
                <a:spcPct val="0"/>
              </a:spcBef>
              <a:spcAft>
                <a:spcPct val="0"/>
              </a:spcAft>
              <a:defRPr sz="2000">
                <a:solidFill>
                  <a:srgbClr val="000099"/>
                </a:solidFill>
                <a:latin typeface="StoneSansSemibold" pitchFamily="34" charset="0"/>
                <a:cs typeface="Arial" charset="0"/>
              </a:defRPr>
            </a:lvl9pPr>
          </a:lstStyle>
          <a:p>
            <a:pPr algn="ctr" eaLnBrk="1" hangingPunct="1"/>
            <a:r>
              <a:rPr lang="en-GB" sz="1800" b="1" dirty="0">
                <a:solidFill>
                  <a:prstClr val="black"/>
                </a:solidFill>
                <a:latin typeface="Calibri"/>
              </a:rPr>
              <a:t>Aim</a:t>
            </a:r>
          </a:p>
        </p:txBody>
      </p:sp>
    </p:spTree>
    <p:extLst>
      <p:ext uri="{BB962C8B-B14F-4D97-AF65-F5344CB8AC3E}">
        <p14:creationId xmlns:p14="http://schemas.microsoft.com/office/powerpoint/2010/main" val="3342706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dirty="0" smtClean="0"/>
              <a:t>What might a ‘dashboard’ look like?</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5720" y="114300"/>
            <a:ext cx="2865120" cy="1423416"/>
          </a:xfrm>
          <a:prstGeom prst="rect">
            <a:avLst/>
          </a:prstGeom>
        </p:spPr>
      </p:pic>
    </p:spTree>
    <p:extLst>
      <p:ext uri="{BB962C8B-B14F-4D97-AF65-F5344CB8AC3E}">
        <p14:creationId xmlns:p14="http://schemas.microsoft.com/office/powerpoint/2010/main" val="239333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Potential Ideas</a:t>
            </a:r>
            <a:endParaRPr lang="en-GB" dirty="0"/>
          </a:p>
        </p:txBody>
      </p:sp>
      <p:sp>
        <p:nvSpPr>
          <p:cNvPr id="5" name="Content Placeholder 4"/>
          <p:cNvSpPr>
            <a:spLocks noGrp="1"/>
          </p:cNvSpPr>
          <p:nvPr>
            <p:ph idx="1"/>
          </p:nvPr>
        </p:nvSpPr>
        <p:spPr>
          <a:xfrm>
            <a:off x="2152650" y="1537716"/>
            <a:ext cx="7886700" cy="5203652"/>
          </a:xfrm>
        </p:spPr>
        <p:txBody>
          <a:bodyPr>
            <a:normAutofit fontScale="92500" lnSpcReduction="10000"/>
          </a:bodyPr>
          <a:lstStyle/>
          <a:p>
            <a:r>
              <a:rPr lang="en-GB" dirty="0" smtClean="0"/>
              <a:t>1 -5 Scale of Involvement</a:t>
            </a:r>
          </a:p>
          <a:p>
            <a:endParaRPr lang="en-GB" dirty="0"/>
          </a:p>
          <a:p>
            <a:r>
              <a:rPr lang="en-GB" dirty="0" smtClean="0">
                <a:solidFill>
                  <a:srgbClr val="0070C0"/>
                </a:solidFill>
              </a:rPr>
              <a:t>1 – 5 Scale of Wellbeing</a:t>
            </a:r>
          </a:p>
          <a:p>
            <a:endParaRPr lang="en-GB" dirty="0"/>
          </a:p>
          <a:p>
            <a:r>
              <a:rPr lang="en-GB" dirty="0" smtClean="0"/>
              <a:t>RAG (Red, Amber, Green) Indicators for Learning Objectives</a:t>
            </a:r>
          </a:p>
          <a:p>
            <a:endParaRPr lang="en-GB" dirty="0"/>
          </a:p>
          <a:p>
            <a:r>
              <a:rPr lang="en-GB" dirty="0" smtClean="0">
                <a:solidFill>
                  <a:srgbClr val="0070C0"/>
                </a:solidFill>
              </a:rPr>
              <a:t>Attendance</a:t>
            </a:r>
          </a:p>
          <a:p>
            <a:endParaRPr lang="en-GB" dirty="0">
              <a:solidFill>
                <a:srgbClr val="0070C0"/>
              </a:solidFill>
            </a:endParaRPr>
          </a:p>
          <a:p>
            <a:r>
              <a:rPr lang="en-GB" dirty="0" smtClean="0"/>
              <a:t>Pupil Confidence</a:t>
            </a:r>
          </a:p>
          <a:p>
            <a:endParaRPr lang="en-GB" dirty="0"/>
          </a:p>
          <a:p>
            <a:r>
              <a:rPr lang="en-GB" dirty="0" smtClean="0">
                <a:solidFill>
                  <a:srgbClr val="0070C0"/>
                </a:solidFill>
              </a:rPr>
              <a:t>Staff Confidence</a:t>
            </a:r>
            <a:endParaRPr lang="en-GB" dirty="0">
              <a:solidFill>
                <a:srgbClr val="0070C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5720" y="114300"/>
            <a:ext cx="2865120" cy="1423416"/>
          </a:xfrm>
          <a:prstGeom prst="rect">
            <a:avLst/>
          </a:prstGeom>
        </p:spPr>
      </p:pic>
    </p:spTree>
    <p:extLst>
      <p:ext uri="{BB962C8B-B14F-4D97-AF65-F5344CB8AC3E}">
        <p14:creationId xmlns:p14="http://schemas.microsoft.com/office/powerpoint/2010/main" val="2343606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0230" t="18872" r="16385" b="12205"/>
          <a:stretch/>
        </p:blipFill>
        <p:spPr bwMode="auto">
          <a:xfrm>
            <a:off x="1524000" y="260648"/>
            <a:ext cx="9144000" cy="6237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940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nvPr>
        </p:nvGraphicFramePr>
        <p:xfrm>
          <a:off x="2207575" y="1347795"/>
          <a:ext cx="7776863" cy="4601493"/>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Arrow Connector 3"/>
          <p:cNvCxnSpPr>
            <a:stCxn id="5" idx="2"/>
          </p:cNvCxnSpPr>
          <p:nvPr/>
        </p:nvCxnSpPr>
        <p:spPr>
          <a:xfrm>
            <a:off x="4403812" y="2450518"/>
            <a:ext cx="0" cy="5464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431704" y="2142741"/>
            <a:ext cx="1944216" cy="307777"/>
          </a:xfrm>
          <a:prstGeom prst="rect">
            <a:avLst/>
          </a:prstGeom>
          <a:noFill/>
          <a:ln>
            <a:solidFill>
              <a:schemeClr val="accent1"/>
            </a:solidFill>
          </a:ln>
        </p:spPr>
        <p:txBody>
          <a:bodyPr wrap="square" rtlCol="0">
            <a:spAutoFit/>
          </a:bodyPr>
          <a:lstStyle/>
          <a:p>
            <a:pPr>
              <a:defRPr/>
            </a:pPr>
            <a:r>
              <a:rPr lang="en-GB" sz="1400" dirty="0">
                <a:solidFill>
                  <a:prstClr val="black"/>
                </a:solidFill>
                <a:latin typeface="Calibri"/>
              </a:rPr>
              <a:t>Visual Timetable trialled</a:t>
            </a:r>
          </a:p>
        </p:txBody>
      </p:sp>
      <p:sp>
        <p:nvSpPr>
          <p:cNvPr id="6" name="Rectangle 2"/>
          <p:cNvSpPr>
            <a:spLocks/>
          </p:cNvSpPr>
          <p:nvPr/>
        </p:nvSpPr>
        <p:spPr bwMode="auto">
          <a:xfrm>
            <a:off x="1524000" y="6133"/>
            <a:ext cx="9144000" cy="841375"/>
          </a:xfrm>
          <a:prstGeom prst="rect">
            <a:avLst/>
          </a:prstGeom>
          <a:solidFill>
            <a:srgbClr val="00B0F0">
              <a:alpha val="70000"/>
            </a:srgbClr>
          </a:solidFill>
          <a:ln>
            <a:noFill/>
          </a:ln>
          <a:extLst/>
        </p:spPr>
        <p:txBody>
          <a:bodyPr lIns="62506" tIns="35717" rIns="62506" bIns="35717"/>
          <a:lstStyle/>
          <a:p>
            <a:pPr algn="ctr" defTabSz="449263" fontAlgn="base">
              <a:spcBef>
                <a:spcPct val="0"/>
              </a:spcBef>
              <a:spcAft>
                <a:spcPct val="0"/>
              </a:spcAft>
              <a:buClr>
                <a:srgbClr val="000000"/>
              </a:buClr>
              <a:buSzPct val="100000"/>
              <a:defRPr/>
            </a:pPr>
            <a:r>
              <a:rPr lang="en-GB" sz="4400" dirty="0">
                <a:solidFill>
                  <a:prstClr val="black"/>
                </a:solidFill>
                <a:latin typeface="Calibri Light"/>
                <a:ea typeface="Verdana" panose="020B0604030504040204" pitchFamily="34" charset="0"/>
                <a:cs typeface="Verdana" panose="020B0604030504040204" pitchFamily="34" charset="0"/>
                <a:sym typeface="Calibri Bold" pitchFamily="34" charset="0"/>
              </a:rPr>
              <a:t>RAG Indicators for Learning Objectives</a:t>
            </a:r>
          </a:p>
        </p:txBody>
      </p:sp>
    </p:spTree>
    <p:extLst>
      <p:ext uri="{BB962C8B-B14F-4D97-AF65-F5344CB8AC3E}">
        <p14:creationId xmlns:p14="http://schemas.microsoft.com/office/powerpoint/2010/main" val="2322080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Grp="1" noChangeArrowheads="1"/>
          </p:cNvSpPr>
          <p:nvPr>
            <p:ph type="title"/>
          </p:nvPr>
        </p:nvSpPr>
        <p:spPr>
          <a:xfrm>
            <a:off x="1524000" y="-7828"/>
            <a:ext cx="9144000" cy="1143000"/>
          </a:xfrm>
          <a:solidFill>
            <a:schemeClr val="tx2">
              <a:lumMod val="40000"/>
              <a:lumOff val="60000"/>
              <a:alpha val="46000"/>
            </a:schemeClr>
          </a:solidFill>
        </p:spPr>
        <p:txBody>
          <a:bodyPr>
            <a:normAutofit/>
          </a:bodyPr>
          <a:lstStyle/>
          <a:p>
            <a:pPr algn="l" eaLnBrk="1" hangingPunct="1"/>
            <a:r>
              <a:rPr lang="en-GB" altLang="en-US" dirty="0">
                <a:ea typeface="ＭＳ Ｐゴシック" panose="020B0600070205080204" pitchFamily="34" charset="-128"/>
              </a:rPr>
              <a:t>Programme</a:t>
            </a:r>
            <a:r>
              <a:rPr lang="en-US" altLang="en-US" dirty="0">
                <a:ea typeface="ＭＳ Ｐゴシック" panose="020B0600070205080204" pitchFamily="34" charset="-128"/>
              </a:rPr>
              <a:t> design and key dates</a:t>
            </a:r>
          </a:p>
        </p:txBody>
      </p:sp>
      <p:sp>
        <p:nvSpPr>
          <p:cNvPr id="2" name="Footer Placeholder 1"/>
          <p:cNvSpPr>
            <a:spLocks noGrp="1"/>
          </p:cNvSpPr>
          <p:nvPr>
            <p:ph type="ftr" sz="quarter" idx="4294967295"/>
          </p:nvPr>
        </p:nvSpPr>
        <p:spPr>
          <a:xfrm>
            <a:off x="1449569" y="6356351"/>
            <a:ext cx="3086100" cy="365125"/>
          </a:xfrm>
          <a:prstGeom prst="rect">
            <a:avLst/>
          </a:prstGeom>
        </p:spPr>
        <p:txBody>
          <a:bodyPr/>
          <a:lstStyle/>
          <a:p>
            <a:pPr>
              <a:defRPr/>
            </a:pPr>
            <a:r>
              <a:rPr lang="en-GB" dirty="0">
                <a:solidFill>
                  <a:srgbClr val="45545F"/>
                </a:solidFill>
                <a:latin typeface="Calibri"/>
              </a:rPr>
              <a:t> </a:t>
            </a:r>
          </a:p>
        </p:txBody>
      </p:sp>
      <p:pic>
        <p:nvPicPr>
          <p:cNvPr id="45071"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8599" y="1545519"/>
            <a:ext cx="1418131"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133" name="Rectangle 87"/>
          <p:cNvSpPr>
            <a:spLocks noChangeArrowheads="1"/>
          </p:cNvSpPr>
          <p:nvPr/>
        </p:nvSpPr>
        <p:spPr bwMode="auto">
          <a:xfrm>
            <a:off x="3763409" y="3749675"/>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defRPr/>
            </a:pPr>
            <a:endParaRPr lang="en-US" altLang="en-US" dirty="0">
              <a:solidFill>
                <a:srgbClr val="45545F"/>
              </a:solidFill>
            </a:endParaRPr>
          </a:p>
        </p:txBody>
      </p:sp>
      <p:sp>
        <p:nvSpPr>
          <p:cNvPr id="45136" name="Rectangle 90"/>
          <p:cNvSpPr>
            <a:spLocks noChangeArrowheads="1"/>
          </p:cNvSpPr>
          <p:nvPr/>
        </p:nvSpPr>
        <p:spPr bwMode="auto">
          <a:xfrm>
            <a:off x="5049732" y="3749675"/>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defRPr/>
            </a:pPr>
            <a:endParaRPr lang="en-US" altLang="en-US" dirty="0">
              <a:solidFill>
                <a:srgbClr val="45545F"/>
              </a:solidFill>
            </a:endParaRPr>
          </a:p>
        </p:txBody>
      </p:sp>
      <p:sp>
        <p:nvSpPr>
          <p:cNvPr id="45139" name="Rectangle 93"/>
          <p:cNvSpPr>
            <a:spLocks noChangeArrowheads="1"/>
          </p:cNvSpPr>
          <p:nvPr/>
        </p:nvSpPr>
        <p:spPr bwMode="auto">
          <a:xfrm>
            <a:off x="6456747" y="3749675"/>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defRPr/>
            </a:pPr>
            <a:endParaRPr lang="en-US" altLang="en-US" dirty="0">
              <a:solidFill>
                <a:srgbClr val="45545F"/>
              </a:solidFill>
            </a:endParaRPr>
          </a:p>
        </p:txBody>
      </p:sp>
      <p:sp>
        <p:nvSpPr>
          <p:cNvPr id="45142" name="Rectangle 96"/>
          <p:cNvSpPr>
            <a:spLocks noChangeArrowheads="1"/>
          </p:cNvSpPr>
          <p:nvPr/>
        </p:nvSpPr>
        <p:spPr bwMode="auto">
          <a:xfrm>
            <a:off x="8285479" y="3749675"/>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defRPr/>
            </a:pPr>
            <a:endParaRPr lang="en-US" altLang="en-US" dirty="0">
              <a:solidFill>
                <a:srgbClr val="45545F"/>
              </a:solidFill>
            </a:endParaRPr>
          </a:p>
        </p:txBody>
      </p:sp>
      <p:sp>
        <p:nvSpPr>
          <p:cNvPr id="45144" name="Rectangle 99"/>
          <p:cNvSpPr>
            <a:spLocks noChangeArrowheads="1"/>
          </p:cNvSpPr>
          <p:nvPr/>
        </p:nvSpPr>
        <p:spPr bwMode="auto">
          <a:xfrm>
            <a:off x="9145275" y="4654551"/>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defRPr/>
            </a:pPr>
            <a:endParaRPr lang="en-US" altLang="en-US" dirty="0">
              <a:solidFill>
                <a:srgbClr val="45545F"/>
              </a:solidFill>
            </a:endParaRPr>
          </a:p>
        </p:txBody>
      </p:sp>
      <p:sp>
        <p:nvSpPr>
          <p:cNvPr id="45145" name="Rectangle 100"/>
          <p:cNvSpPr>
            <a:spLocks noChangeArrowheads="1"/>
          </p:cNvSpPr>
          <p:nvPr/>
        </p:nvSpPr>
        <p:spPr bwMode="auto">
          <a:xfrm>
            <a:off x="9145275" y="4808538"/>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defRPr/>
            </a:pPr>
            <a:endParaRPr lang="en-US" altLang="en-US" dirty="0">
              <a:solidFill>
                <a:srgbClr val="45545F"/>
              </a:solidFill>
            </a:endParaRPr>
          </a:p>
        </p:txBody>
      </p:sp>
      <p:pic>
        <p:nvPicPr>
          <p:cNvPr id="45146" name="Picture 1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7161" y="4572001"/>
            <a:ext cx="1475012" cy="1944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149" name="Rectangle 104"/>
          <p:cNvSpPr>
            <a:spLocks noChangeArrowheads="1"/>
          </p:cNvSpPr>
          <p:nvPr/>
        </p:nvSpPr>
        <p:spPr bwMode="auto">
          <a:xfrm>
            <a:off x="6402500" y="123825"/>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defRPr/>
            </a:pPr>
            <a:endParaRPr lang="en-US" altLang="en-US" dirty="0">
              <a:solidFill>
                <a:srgbClr val="45545F"/>
              </a:solidFill>
            </a:endParaRPr>
          </a:p>
        </p:txBody>
      </p:sp>
      <p:grpSp>
        <p:nvGrpSpPr>
          <p:cNvPr id="7" name="Group 6"/>
          <p:cNvGrpSpPr/>
          <p:nvPr/>
        </p:nvGrpSpPr>
        <p:grpSpPr>
          <a:xfrm>
            <a:off x="1913863" y="2869721"/>
            <a:ext cx="1188720" cy="1244542"/>
            <a:chOff x="275237" y="2445542"/>
            <a:chExt cx="1188720" cy="1244542"/>
          </a:xfrm>
        </p:grpSpPr>
        <p:sp>
          <p:nvSpPr>
            <p:cNvPr id="45129" name="Rectangle 83"/>
            <p:cNvSpPr>
              <a:spLocks noChangeArrowheads="1"/>
            </p:cNvSpPr>
            <p:nvPr/>
          </p:nvSpPr>
          <p:spPr bwMode="auto">
            <a:xfrm>
              <a:off x="455727" y="3505418"/>
              <a:ext cx="79348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a:defRPr/>
              </a:pPr>
              <a:r>
                <a:rPr lang="en-US" altLang="en-US" sz="1200" b="1" dirty="0" smtClean="0">
                  <a:solidFill>
                    <a:srgbClr val="009EC2"/>
                  </a:solidFill>
                  <a:latin typeface="Arial" panose="020B0604020202020204" pitchFamily="34" charset="0"/>
                </a:rPr>
                <a:t>September</a:t>
              </a:r>
              <a:endParaRPr lang="en-US" altLang="en-US" dirty="0">
                <a:solidFill>
                  <a:srgbClr val="009EC2"/>
                </a:solidFill>
              </a:endParaRPr>
            </a:p>
          </p:txBody>
        </p:sp>
        <p:sp>
          <p:nvSpPr>
            <p:cNvPr id="3" name="Oval 2"/>
            <p:cNvSpPr/>
            <p:nvPr/>
          </p:nvSpPr>
          <p:spPr>
            <a:xfrm>
              <a:off x="275237" y="2445542"/>
              <a:ext cx="1188720" cy="914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defRPr/>
              </a:pPr>
              <a:r>
                <a:rPr lang="en-US" sz="1200" dirty="0" smtClean="0">
                  <a:solidFill>
                    <a:schemeClr val="tx1"/>
                  </a:solidFill>
                  <a:latin typeface="Calibri"/>
                </a:rPr>
                <a:t>Welcome Overview</a:t>
              </a:r>
              <a:endParaRPr lang="en-US" sz="1200" dirty="0">
                <a:solidFill>
                  <a:schemeClr val="tx1"/>
                </a:solidFill>
                <a:latin typeface="Calibri"/>
              </a:endParaRPr>
            </a:p>
          </p:txBody>
        </p:sp>
      </p:grpSp>
      <p:grpSp>
        <p:nvGrpSpPr>
          <p:cNvPr id="8" name="Group 7"/>
          <p:cNvGrpSpPr/>
          <p:nvPr/>
        </p:nvGrpSpPr>
        <p:grpSpPr>
          <a:xfrm>
            <a:off x="3351773" y="2887861"/>
            <a:ext cx="968914" cy="1416668"/>
            <a:chOff x="1698856" y="2508449"/>
            <a:chExt cx="968914" cy="1416668"/>
          </a:xfrm>
        </p:grpSpPr>
        <p:sp>
          <p:nvSpPr>
            <p:cNvPr id="45132" name="Rectangle 86"/>
            <p:cNvSpPr>
              <a:spLocks noChangeArrowheads="1"/>
            </p:cNvSpPr>
            <p:nvPr/>
          </p:nvSpPr>
          <p:spPr bwMode="auto">
            <a:xfrm>
              <a:off x="1698856" y="3555785"/>
              <a:ext cx="961472"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a:defRPr/>
              </a:pPr>
              <a:r>
                <a:rPr lang="en-US" altLang="en-US" sz="1200" b="1" dirty="0" smtClean="0">
                  <a:solidFill>
                    <a:srgbClr val="009EC2"/>
                  </a:solidFill>
                  <a:latin typeface="Arial" pitchFamily="34" charset="0"/>
                  <a:cs typeface="Arial" pitchFamily="34" charset="0"/>
                </a:rPr>
                <a:t>11</a:t>
              </a:r>
              <a:r>
                <a:rPr lang="en-US" altLang="en-US" sz="1200" b="1" baseline="30000" dirty="0" smtClean="0">
                  <a:solidFill>
                    <a:srgbClr val="009EC2"/>
                  </a:solidFill>
                  <a:latin typeface="Arial" pitchFamily="34" charset="0"/>
                  <a:cs typeface="Arial" pitchFamily="34" charset="0"/>
                </a:rPr>
                <a:t>th</a:t>
              </a:r>
              <a:r>
                <a:rPr lang="en-US" altLang="en-US" sz="1200" b="1" dirty="0" smtClean="0">
                  <a:solidFill>
                    <a:srgbClr val="009EC2"/>
                  </a:solidFill>
                  <a:latin typeface="Arial" pitchFamily="34" charset="0"/>
                  <a:cs typeface="Arial" pitchFamily="34" charset="0"/>
                </a:rPr>
                <a:t> Oct</a:t>
              </a:r>
            </a:p>
            <a:p>
              <a:pPr algn="ctr">
                <a:defRPr/>
              </a:pPr>
              <a:r>
                <a:rPr lang="en-US" altLang="en-US" sz="1200" b="1" dirty="0" smtClean="0">
                  <a:solidFill>
                    <a:srgbClr val="009EC2"/>
                  </a:solidFill>
                  <a:latin typeface="Arial" pitchFamily="34" charset="0"/>
                  <a:cs typeface="Arial" pitchFamily="34" charset="0"/>
                </a:rPr>
                <a:t>5</a:t>
              </a:r>
              <a:r>
                <a:rPr lang="en-US" altLang="en-US" sz="1200" b="1" baseline="30000" dirty="0" smtClean="0">
                  <a:solidFill>
                    <a:srgbClr val="009EC2"/>
                  </a:solidFill>
                  <a:latin typeface="Arial" pitchFamily="34" charset="0"/>
                  <a:cs typeface="Arial" pitchFamily="34" charset="0"/>
                </a:rPr>
                <a:t>th</a:t>
              </a:r>
              <a:r>
                <a:rPr lang="en-US" altLang="en-US" sz="1200" b="1" dirty="0" smtClean="0">
                  <a:solidFill>
                    <a:srgbClr val="009EC2"/>
                  </a:solidFill>
                  <a:latin typeface="Arial" pitchFamily="34" charset="0"/>
                  <a:cs typeface="Arial" pitchFamily="34" charset="0"/>
                </a:rPr>
                <a:t> Nov</a:t>
              </a:r>
              <a:endParaRPr lang="en-US" altLang="en-US" sz="1200" b="1" dirty="0">
                <a:solidFill>
                  <a:srgbClr val="009EC2"/>
                </a:solidFill>
                <a:latin typeface="Arial" pitchFamily="34" charset="0"/>
                <a:cs typeface="Arial" pitchFamily="34" charset="0"/>
              </a:endParaRPr>
            </a:p>
          </p:txBody>
        </p:sp>
        <p:sp>
          <p:nvSpPr>
            <p:cNvPr id="4" name="Rectangle 3"/>
            <p:cNvSpPr/>
            <p:nvPr/>
          </p:nvSpPr>
          <p:spPr>
            <a:xfrm>
              <a:off x="1753370" y="2508449"/>
              <a:ext cx="914400" cy="914400"/>
            </a:xfrm>
            <a:prstGeom prst="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defRPr/>
              </a:pPr>
              <a:r>
                <a:rPr lang="en-US" sz="1200" dirty="0">
                  <a:solidFill>
                    <a:srgbClr val="FFFFFF"/>
                  </a:solidFill>
                  <a:latin typeface="Calibri"/>
                </a:rPr>
                <a:t>Workshop </a:t>
              </a:r>
              <a:r>
                <a:rPr lang="en-US" sz="1200" dirty="0" smtClean="0">
                  <a:solidFill>
                    <a:srgbClr val="FFFFFF"/>
                  </a:solidFill>
                  <a:latin typeface="Calibri"/>
                </a:rPr>
                <a:t>1</a:t>
              </a:r>
              <a:endParaRPr lang="en-US" sz="1200" dirty="0">
                <a:solidFill>
                  <a:srgbClr val="FFFFFF"/>
                </a:solidFill>
                <a:latin typeface="Calibri"/>
              </a:endParaRPr>
            </a:p>
          </p:txBody>
        </p:sp>
      </p:grpSp>
      <p:sp>
        <p:nvSpPr>
          <p:cNvPr id="62" name="Rectangle 61"/>
          <p:cNvSpPr/>
          <p:nvPr/>
        </p:nvSpPr>
        <p:spPr>
          <a:xfrm>
            <a:off x="7197824" y="2871527"/>
            <a:ext cx="914400" cy="9144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defRPr/>
            </a:pPr>
            <a:r>
              <a:rPr lang="en-US" sz="1200" dirty="0" smtClean="0">
                <a:solidFill>
                  <a:schemeClr val="bg1"/>
                </a:solidFill>
                <a:latin typeface="Calibri"/>
              </a:rPr>
              <a:t>Sharing Workshop </a:t>
            </a:r>
            <a:endParaRPr lang="en-US" sz="1200" dirty="0">
              <a:solidFill>
                <a:schemeClr val="bg1"/>
              </a:solidFill>
              <a:latin typeface="Calibri"/>
            </a:endParaRPr>
          </a:p>
        </p:txBody>
      </p:sp>
      <p:grpSp>
        <p:nvGrpSpPr>
          <p:cNvPr id="9" name="Group 8"/>
          <p:cNvGrpSpPr/>
          <p:nvPr/>
        </p:nvGrpSpPr>
        <p:grpSpPr>
          <a:xfrm>
            <a:off x="4484172" y="2856349"/>
            <a:ext cx="4884424" cy="1453442"/>
            <a:chOff x="2902206" y="2432170"/>
            <a:chExt cx="4884424" cy="1453442"/>
          </a:xfrm>
        </p:grpSpPr>
        <p:sp>
          <p:nvSpPr>
            <p:cNvPr id="101" name="Rectangle 86"/>
            <p:cNvSpPr>
              <a:spLocks noChangeArrowheads="1"/>
            </p:cNvSpPr>
            <p:nvPr/>
          </p:nvSpPr>
          <p:spPr bwMode="auto">
            <a:xfrm>
              <a:off x="2902206" y="3511018"/>
              <a:ext cx="1084955" cy="369332"/>
            </a:xfrm>
            <a:prstGeom prst="rect">
              <a:avLst/>
            </a:prstGeom>
            <a:solidFill>
              <a:schemeClr val="bg1"/>
            </a:solidFill>
            <a:ln/>
            <a:extLst/>
          </p:spPr>
          <p:style>
            <a:lnRef idx="1">
              <a:schemeClr val="accent1"/>
            </a:lnRef>
            <a:fillRef idx="2">
              <a:schemeClr val="accent1"/>
            </a:fillRef>
            <a:effectRef idx="1">
              <a:schemeClr val="accent1"/>
            </a:effectRef>
            <a:fontRef idx="minor">
              <a:schemeClr val="dk1"/>
            </a:fontRef>
          </p:style>
          <p:txBody>
            <a:bodyPr wrap="squar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a:defRPr/>
              </a:pPr>
              <a:r>
                <a:rPr lang="en-US" altLang="en-US" sz="1200" b="1" dirty="0" smtClean="0">
                  <a:solidFill>
                    <a:srgbClr val="009EC2"/>
                  </a:solidFill>
                  <a:latin typeface="Arial" panose="020B0604020202020204" pitchFamily="34" charset="0"/>
                </a:rPr>
                <a:t>6</a:t>
              </a:r>
              <a:r>
                <a:rPr lang="en-US" altLang="en-US" sz="1200" b="1" baseline="30000" dirty="0" smtClean="0">
                  <a:solidFill>
                    <a:srgbClr val="009EC2"/>
                  </a:solidFill>
                  <a:latin typeface="Arial" panose="020B0604020202020204" pitchFamily="34" charset="0"/>
                </a:rPr>
                <a:t>th</a:t>
              </a:r>
              <a:r>
                <a:rPr lang="en-US" altLang="en-US" sz="1200" b="1" dirty="0" smtClean="0">
                  <a:solidFill>
                    <a:srgbClr val="009EC2"/>
                  </a:solidFill>
                  <a:latin typeface="Arial" panose="020B0604020202020204" pitchFamily="34" charset="0"/>
                </a:rPr>
                <a:t> Dec</a:t>
              </a:r>
              <a:endParaRPr lang="en-US" altLang="en-US" sz="1200" b="1" dirty="0">
                <a:solidFill>
                  <a:srgbClr val="009EC2"/>
                </a:solidFill>
                <a:latin typeface="Arial" panose="020B0604020202020204" pitchFamily="34" charset="0"/>
              </a:endParaRPr>
            </a:p>
            <a:p>
              <a:pPr algn="ctr">
                <a:defRPr/>
              </a:pPr>
              <a:r>
                <a:rPr lang="en-US" altLang="en-US" sz="1200" b="1" dirty="0" smtClean="0">
                  <a:solidFill>
                    <a:srgbClr val="009EC2"/>
                  </a:solidFill>
                  <a:latin typeface="Arial" panose="020B0604020202020204" pitchFamily="34" charset="0"/>
                </a:rPr>
                <a:t>10</a:t>
              </a:r>
              <a:r>
                <a:rPr lang="en-US" altLang="en-US" sz="1200" b="1" baseline="30000" dirty="0" smtClean="0">
                  <a:solidFill>
                    <a:srgbClr val="009EC2"/>
                  </a:solidFill>
                  <a:latin typeface="Arial" panose="020B0604020202020204" pitchFamily="34" charset="0"/>
                </a:rPr>
                <a:t>th</a:t>
              </a:r>
              <a:r>
                <a:rPr lang="en-US" altLang="en-US" sz="1200" b="1" dirty="0" smtClean="0">
                  <a:solidFill>
                    <a:srgbClr val="009EC2"/>
                  </a:solidFill>
                  <a:latin typeface="Arial" panose="020B0604020202020204" pitchFamily="34" charset="0"/>
                </a:rPr>
                <a:t> Jan </a:t>
              </a:r>
              <a:endParaRPr lang="en-US" altLang="en-US" dirty="0">
                <a:solidFill>
                  <a:srgbClr val="009EC2"/>
                </a:solidFill>
              </a:endParaRPr>
            </a:p>
          </p:txBody>
        </p:sp>
        <p:sp>
          <p:nvSpPr>
            <p:cNvPr id="64" name="Rectangle 86"/>
            <p:cNvSpPr>
              <a:spLocks noChangeArrowheads="1"/>
            </p:cNvSpPr>
            <p:nvPr/>
          </p:nvSpPr>
          <p:spPr bwMode="auto">
            <a:xfrm>
              <a:off x="4179773" y="3514994"/>
              <a:ext cx="1240882" cy="369332"/>
            </a:xfrm>
            <a:prstGeom prst="rect">
              <a:avLst/>
            </a:prstGeom>
            <a:solidFill>
              <a:schemeClr val="bg1"/>
            </a:solidFill>
            <a:ln/>
            <a:extLst/>
          </p:spPr>
          <p:style>
            <a:lnRef idx="1">
              <a:schemeClr val="accent1"/>
            </a:lnRef>
            <a:fillRef idx="2">
              <a:schemeClr val="accent1"/>
            </a:fillRef>
            <a:effectRef idx="1">
              <a:schemeClr val="accent1"/>
            </a:effectRef>
            <a:fontRef idx="minor">
              <a:schemeClr val="dk1"/>
            </a:fontRef>
          </p:style>
          <p:txBody>
            <a:bodyPr wrap="squar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a:defRPr/>
              </a:pPr>
              <a:r>
                <a:rPr lang="en-US" altLang="en-US" sz="1200" b="1" dirty="0" smtClean="0">
                  <a:solidFill>
                    <a:srgbClr val="009EC2"/>
                  </a:solidFill>
                  <a:latin typeface="Arial" panose="020B0604020202020204" pitchFamily="34" charset="0"/>
                </a:rPr>
                <a:t>4</a:t>
              </a:r>
              <a:r>
                <a:rPr lang="en-US" altLang="en-US" sz="1200" b="1" baseline="30000" dirty="0" smtClean="0">
                  <a:solidFill>
                    <a:srgbClr val="009EC2"/>
                  </a:solidFill>
                  <a:latin typeface="Arial" panose="020B0604020202020204" pitchFamily="34" charset="0"/>
                </a:rPr>
                <a:t>th</a:t>
              </a:r>
              <a:r>
                <a:rPr lang="en-US" altLang="en-US" sz="1200" b="1" dirty="0" smtClean="0">
                  <a:solidFill>
                    <a:srgbClr val="009EC2"/>
                  </a:solidFill>
                  <a:latin typeface="Arial" panose="020B0604020202020204" pitchFamily="34" charset="0"/>
                </a:rPr>
                <a:t> Feb</a:t>
              </a:r>
            </a:p>
            <a:p>
              <a:pPr algn="ctr">
                <a:defRPr/>
              </a:pPr>
              <a:r>
                <a:rPr lang="en-US" altLang="en-US" sz="1200" b="1" dirty="0" smtClean="0">
                  <a:solidFill>
                    <a:srgbClr val="009EC2"/>
                  </a:solidFill>
                  <a:latin typeface="Arial" panose="020B0604020202020204" pitchFamily="34" charset="0"/>
                </a:rPr>
                <a:t>5</a:t>
              </a:r>
              <a:r>
                <a:rPr lang="en-US" altLang="en-US" sz="1200" b="1" baseline="30000" dirty="0" smtClean="0">
                  <a:solidFill>
                    <a:srgbClr val="009EC2"/>
                  </a:solidFill>
                  <a:latin typeface="Arial" panose="020B0604020202020204" pitchFamily="34" charset="0"/>
                </a:rPr>
                <a:t>th</a:t>
              </a:r>
              <a:r>
                <a:rPr lang="en-US" altLang="en-US" sz="1200" b="1" dirty="0" smtClean="0">
                  <a:solidFill>
                    <a:srgbClr val="009EC2"/>
                  </a:solidFill>
                  <a:latin typeface="Arial" panose="020B0604020202020204" pitchFamily="34" charset="0"/>
                </a:rPr>
                <a:t> Feb  </a:t>
              </a:r>
              <a:endParaRPr lang="en-US" altLang="en-US" dirty="0">
                <a:solidFill>
                  <a:srgbClr val="009EC2"/>
                </a:solidFill>
              </a:endParaRPr>
            </a:p>
          </p:txBody>
        </p:sp>
        <p:sp>
          <p:nvSpPr>
            <p:cNvPr id="65" name="Rectangle 86"/>
            <p:cNvSpPr>
              <a:spLocks noChangeArrowheads="1"/>
            </p:cNvSpPr>
            <p:nvPr/>
          </p:nvSpPr>
          <p:spPr bwMode="auto">
            <a:xfrm>
              <a:off x="5543127" y="3516280"/>
              <a:ext cx="1047137" cy="369332"/>
            </a:xfrm>
            <a:prstGeom prst="rect">
              <a:avLst/>
            </a:prstGeom>
            <a:noFill/>
            <a:ln/>
            <a:extLst/>
          </p:spPr>
          <p:style>
            <a:lnRef idx="1">
              <a:schemeClr val="accent1"/>
            </a:lnRef>
            <a:fillRef idx="2">
              <a:schemeClr val="accent1"/>
            </a:fillRef>
            <a:effectRef idx="1">
              <a:schemeClr val="accent1"/>
            </a:effectRef>
            <a:fontRef idx="minor">
              <a:schemeClr val="dk1"/>
            </a:fontRef>
          </p:style>
          <p:txBody>
            <a:bodyPr wrap="squar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a:defRPr/>
              </a:pPr>
              <a:endParaRPr lang="en-US" altLang="en-US" sz="1200" b="1" dirty="0" smtClean="0">
                <a:solidFill>
                  <a:srgbClr val="009EC2"/>
                </a:solidFill>
                <a:latin typeface="Arial" panose="020B0604020202020204" pitchFamily="34" charset="0"/>
              </a:endParaRPr>
            </a:p>
            <a:p>
              <a:pPr algn="ctr">
                <a:defRPr/>
              </a:pPr>
              <a:r>
                <a:rPr lang="en-US" altLang="en-US" sz="1200" b="1" dirty="0" smtClean="0">
                  <a:solidFill>
                    <a:srgbClr val="009EC2"/>
                  </a:solidFill>
                  <a:latin typeface="Arial" panose="020B0604020202020204" pitchFamily="34" charset="0"/>
                </a:rPr>
                <a:t>Spring</a:t>
              </a:r>
              <a:endParaRPr lang="en-US" altLang="en-US" dirty="0">
                <a:solidFill>
                  <a:srgbClr val="009EC2"/>
                </a:solidFill>
              </a:endParaRPr>
            </a:p>
          </p:txBody>
        </p:sp>
        <p:sp>
          <p:nvSpPr>
            <p:cNvPr id="6" name="Rectangle 5"/>
            <p:cNvSpPr/>
            <p:nvPr/>
          </p:nvSpPr>
          <p:spPr>
            <a:xfrm>
              <a:off x="3046808" y="2432170"/>
              <a:ext cx="914400" cy="914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defRPr/>
              </a:pPr>
              <a:r>
                <a:rPr lang="en-US" sz="1200" dirty="0" smtClean="0">
                  <a:solidFill>
                    <a:schemeClr val="bg1"/>
                  </a:solidFill>
                  <a:latin typeface="Calibri"/>
                </a:rPr>
                <a:t>Workshop 2</a:t>
              </a:r>
              <a:endParaRPr lang="en-US" sz="1200" dirty="0">
                <a:solidFill>
                  <a:schemeClr val="bg1"/>
                </a:solidFill>
                <a:latin typeface="Calibri"/>
              </a:endParaRPr>
            </a:p>
          </p:txBody>
        </p:sp>
        <p:sp>
          <p:nvSpPr>
            <p:cNvPr id="68" name="Rectangle 67"/>
            <p:cNvSpPr/>
            <p:nvPr/>
          </p:nvSpPr>
          <p:spPr>
            <a:xfrm>
              <a:off x="4327110" y="2442362"/>
              <a:ext cx="914400" cy="914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defRPr/>
              </a:pPr>
              <a:r>
                <a:rPr lang="en-US" sz="1200" dirty="0" smtClean="0">
                  <a:solidFill>
                    <a:srgbClr val="45545F"/>
                  </a:solidFill>
                  <a:latin typeface="Calibri"/>
                </a:rPr>
                <a:t> </a:t>
              </a:r>
              <a:r>
                <a:rPr lang="en-US" sz="1200" dirty="0">
                  <a:solidFill>
                    <a:schemeClr val="bg1"/>
                  </a:solidFill>
                  <a:latin typeface="Calibri"/>
                </a:rPr>
                <a:t>Workshop </a:t>
              </a:r>
              <a:r>
                <a:rPr lang="en-US" sz="1200" dirty="0" smtClean="0">
                  <a:solidFill>
                    <a:schemeClr val="bg1"/>
                  </a:solidFill>
                  <a:latin typeface="Calibri"/>
                </a:rPr>
                <a:t>3</a:t>
              </a:r>
              <a:endParaRPr lang="en-US" sz="1200" dirty="0">
                <a:solidFill>
                  <a:schemeClr val="bg1"/>
                </a:solidFill>
                <a:latin typeface="Calibri"/>
              </a:endParaRPr>
            </a:p>
          </p:txBody>
        </p:sp>
        <p:sp>
          <p:nvSpPr>
            <p:cNvPr id="69" name="Rectangle 68"/>
            <p:cNvSpPr/>
            <p:nvPr/>
          </p:nvSpPr>
          <p:spPr>
            <a:xfrm>
              <a:off x="6872230" y="2439365"/>
              <a:ext cx="914400"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defRPr/>
              </a:pPr>
              <a:r>
                <a:rPr lang="en-US" sz="1200" dirty="0" smtClean="0">
                  <a:solidFill>
                    <a:schemeClr val="tx1"/>
                  </a:solidFill>
                  <a:latin typeface="Calibri"/>
                </a:rPr>
                <a:t>Showcase</a:t>
              </a:r>
              <a:endParaRPr lang="en-US" sz="1200" dirty="0">
                <a:solidFill>
                  <a:schemeClr val="tx1"/>
                </a:solidFill>
                <a:latin typeface="Calibri"/>
              </a:endParaRPr>
            </a:p>
          </p:txBody>
        </p:sp>
      </p:grpSp>
      <p:pic>
        <p:nvPicPr>
          <p:cNvPr id="75"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1507" y="1676242"/>
            <a:ext cx="1418131"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01431" y="1615986"/>
            <a:ext cx="1418131"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7268" y="1608284"/>
            <a:ext cx="1418131"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Rectangle 86"/>
          <p:cNvSpPr>
            <a:spLocks noChangeArrowheads="1"/>
          </p:cNvSpPr>
          <p:nvPr/>
        </p:nvSpPr>
        <p:spPr bwMode="auto">
          <a:xfrm rot="19722141">
            <a:off x="3902378" y="2271385"/>
            <a:ext cx="115780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a:defRPr/>
            </a:pPr>
            <a:r>
              <a:rPr lang="en-US" altLang="en-US" sz="1200" b="1" dirty="0">
                <a:solidFill>
                  <a:srgbClr val="009EC2"/>
                </a:solidFill>
                <a:latin typeface="Arial" panose="020B0604020202020204" pitchFamily="34" charset="0"/>
              </a:rPr>
              <a:t>Action </a:t>
            </a:r>
            <a:r>
              <a:rPr lang="en-US" altLang="en-US" sz="1200" b="1" dirty="0" smtClean="0">
                <a:solidFill>
                  <a:srgbClr val="009EC2"/>
                </a:solidFill>
                <a:latin typeface="Arial" panose="020B0604020202020204" pitchFamily="34" charset="0"/>
              </a:rPr>
              <a:t>Period 2</a:t>
            </a:r>
            <a:endParaRPr lang="en-US" altLang="en-US" dirty="0">
              <a:solidFill>
                <a:srgbClr val="009EC2"/>
              </a:solidFill>
            </a:endParaRPr>
          </a:p>
        </p:txBody>
      </p:sp>
      <p:sp>
        <p:nvSpPr>
          <p:cNvPr id="80" name="Rectangle 86"/>
          <p:cNvSpPr>
            <a:spLocks noChangeArrowheads="1"/>
          </p:cNvSpPr>
          <p:nvPr/>
        </p:nvSpPr>
        <p:spPr bwMode="auto">
          <a:xfrm rot="19722141">
            <a:off x="6432910" y="2340304"/>
            <a:ext cx="115780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a:defRPr/>
            </a:pPr>
            <a:r>
              <a:rPr lang="en-US" altLang="en-US" sz="1200" b="1" dirty="0">
                <a:solidFill>
                  <a:srgbClr val="009EC2"/>
                </a:solidFill>
                <a:latin typeface="Arial" panose="020B0604020202020204" pitchFamily="34" charset="0"/>
              </a:rPr>
              <a:t>Action </a:t>
            </a:r>
            <a:r>
              <a:rPr lang="en-US" altLang="en-US" sz="1200" b="1" dirty="0" smtClean="0">
                <a:solidFill>
                  <a:srgbClr val="009EC2"/>
                </a:solidFill>
                <a:latin typeface="Arial" panose="020B0604020202020204" pitchFamily="34" charset="0"/>
              </a:rPr>
              <a:t>Period 4</a:t>
            </a:r>
            <a:endParaRPr lang="en-US" altLang="en-US" dirty="0">
              <a:solidFill>
                <a:srgbClr val="009EC2"/>
              </a:solidFill>
            </a:endParaRPr>
          </a:p>
        </p:txBody>
      </p:sp>
      <p:sp>
        <p:nvSpPr>
          <p:cNvPr id="81" name="Rectangle 86"/>
          <p:cNvSpPr>
            <a:spLocks noChangeArrowheads="1"/>
          </p:cNvSpPr>
          <p:nvPr/>
        </p:nvSpPr>
        <p:spPr bwMode="auto">
          <a:xfrm rot="19722141">
            <a:off x="5182836" y="2396147"/>
            <a:ext cx="115780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a:defRPr/>
            </a:pPr>
            <a:r>
              <a:rPr lang="en-US" altLang="en-US" sz="1200" b="1" dirty="0">
                <a:solidFill>
                  <a:srgbClr val="009EC2"/>
                </a:solidFill>
                <a:latin typeface="Arial" panose="020B0604020202020204" pitchFamily="34" charset="0"/>
              </a:rPr>
              <a:t>Action </a:t>
            </a:r>
            <a:r>
              <a:rPr lang="en-US" altLang="en-US" sz="1200" b="1" dirty="0" smtClean="0">
                <a:solidFill>
                  <a:srgbClr val="009EC2"/>
                </a:solidFill>
                <a:latin typeface="Arial" panose="020B0604020202020204" pitchFamily="34" charset="0"/>
              </a:rPr>
              <a:t>Period 3</a:t>
            </a:r>
            <a:endParaRPr lang="en-US" altLang="en-US" dirty="0">
              <a:solidFill>
                <a:srgbClr val="009EC2"/>
              </a:solidFill>
            </a:endParaRPr>
          </a:p>
        </p:txBody>
      </p:sp>
      <p:sp>
        <p:nvSpPr>
          <p:cNvPr id="82" name="Rectangle 86"/>
          <p:cNvSpPr>
            <a:spLocks noChangeArrowheads="1"/>
          </p:cNvSpPr>
          <p:nvPr/>
        </p:nvSpPr>
        <p:spPr bwMode="auto">
          <a:xfrm rot="19722141">
            <a:off x="8090025" y="2340305"/>
            <a:ext cx="115780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a:defRPr/>
            </a:pPr>
            <a:r>
              <a:rPr lang="en-US" altLang="en-US" sz="1200" b="1" dirty="0">
                <a:solidFill>
                  <a:srgbClr val="009EC2"/>
                </a:solidFill>
                <a:latin typeface="Arial" panose="020B0604020202020204" pitchFamily="34" charset="0"/>
              </a:rPr>
              <a:t>Action </a:t>
            </a:r>
            <a:r>
              <a:rPr lang="en-US" altLang="en-US" sz="1200" b="1" dirty="0" smtClean="0">
                <a:solidFill>
                  <a:srgbClr val="009EC2"/>
                </a:solidFill>
                <a:latin typeface="Arial" panose="020B0604020202020204" pitchFamily="34" charset="0"/>
              </a:rPr>
              <a:t>Period 5</a:t>
            </a:r>
            <a:endParaRPr lang="en-US" altLang="en-US" dirty="0">
              <a:solidFill>
                <a:srgbClr val="009EC2"/>
              </a:solidFill>
            </a:endParaRPr>
          </a:p>
        </p:txBody>
      </p:sp>
      <p:cxnSp>
        <p:nvCxnSpPr>
          <p:cNvPr id="18" name="Straight Arrow Connector 17"/>
          <p:cNvCxnSpPr>
            <a:cxnSpLocks/>
            <a:stCxn id="3" idx="6"/>
            <a:endCxn id="4" idx="1"/>
          </p:cNvCxnSpPr>
          <p:nvPr/>
        </p:nvCxnSpPr>
        <p:spPr>
          <a:xfrm>
            <a:off x="3102583" y="3326921"/>
            <a:ext cx="303704" cy="18140"/>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cxnSpLocks/>
          </p:cNvCxnSpPr>
          <p:nvPr/>
        </p:nvCxnSpPr>
        <p:spPr>
          <a:xfrm flipV="1">
            <a:off x="4322153" y="3329721"/>
            <a:ext cx="324038" cy="7670"/>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cxnSpLocks/>
            <a:stCxn id="68" idx="3"/>
          </p:cNvCxnSpPr>
          <p:nvPr/>
        </p:nvCxnSpPr>
        <p:spPr>
          <a:xfrm>
            <a:off x="6823476" y="3323741"/>
            <a:ext cx="358290" cy="11294"/>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513908" y="4976615"/>
            <a:ext cx="6624267" cy="1323439"/>
          </a:xfrm>
          <a:prstGeom prst="rect">
            <a:avLst/>
          </a:prstGeom>
          <a:noFill/>
          <a:ln>
            <a:solidFill>
              <a:schemeClr val="bg2"/>
            </a:solidFill>
          </a:ln>
        </p:spPr>
        <p:txBody>
          <a:bodyPr wrap="square" rtlCol="0">
            <a:spAutoFit/>
          </a:bodyPr>
          <a:lstStyle/>
          <a:p>
            <a:pPr algn="ctr">
              <a:spcBef>
                <a:spcPts val="576"/>
              </a:spcBef>
              <a:defRPr/>
            </a:pPr>
            <a:r>
              <a:rPr lang="en-US" sz="2000" b="1" dirty="0">
                <a:solidFill>
                  <a:srgbClr val="45545F"/>
                </a:solidFill>
                <a:latin typeface="Arial"/>
              </a:rPr>
              <a:t>Support</a:t>
            </a:r>
          </a:p>
          <a:p>
            <a:pPr algn="ctr">
              <a:spcBef>
                <a:spcPts val="576"/>
              </a:spcBef>
              <a:defRPr/>
            </a:pPr>
            <a:r>
              <a:rPr lang="en-US" sz="1500" b="1" dirty="0" smtClean="0">
                <a:solidFill>
                  <a:srgbClr val="00A0AF"/>
                </a:solidFill>
                <a:latin typeface="Arial"/>
              </a:rPr>
              <a:t>National IA          Leadership Team/s </a:t>
            </a:r>
            <a:r>
              <a:rPr lang="en-US" sz="1500" b="1" dirty="0">
                <a:solidFill>
                  <a:srgbClr val="00A0AF"/>
                </a:solidFill>
                <a:latin typeface="Arial"/>
              </a:rPr>
              <a:t>	</a:t>
            </a:r>
            <a:r>
              <a:rPr lang="en-US" sz="1500" b="1" dirty="0" smtClean="0">
                <a:solidFill>
                  <a:srgbClr val="00A0AF"/>
                </a:solidFill>
                <a:latin typeface="Arial"/>
              </a:rPr>
              <a:t> Q.I. Faculty</a:t>
            </a:r>
          </a:p>
          <a:p>
            <a:pPr algn="ctr">
              <a:spcBef>
                <a:spcPts val="576"/>
              </a:spcBef>
              <a:defRPr/>
            </a:pPr>
            <a:r>
              <a:rPr lang="en-US" sz="1500" b="1" dirty="0" smtClean="0">
                <a:solidFill>
                  <a:srgbClr val="00A0AF"/>
                </a:solidFill>
                <a:latin typeface="Arial"/>
              </a:rPr>
              <a:t>QI Zone (</a:t>
            </a:r>
            <a:r>
              <a:rPr lang="en-US" sz="1500" b="1" dirty="0" err="1" smtClean="0">
                <a:solidFill>
                  <a:srgbClr val="00A0AF"/>
                </a:solidFill>
                <a:latin typeface="Arial"/>
              </a:rPr>
              <a:t>TURAS</a:t>
            </a:r>
            <a:r>
              <a:rPr lang="en-US" sz="1500" b="1" dirty="0" smtClean="0">
                <a:solidFill>
                  <a:srgbClr val="00A0AF"/>
                </a:solidFill>
                <a:latin typeface="Arial"/>
              </a:rPr>
              <a:t>)                (Falkirk) </a:t>
            </a:r>
            <a:r>
              <a:rPr lang="en-US" sz="1500" b="1" dirty="0" err="1" smtClean="0">
                <a:solidFill>
                  <a:srgbClr val="00A0AF"/>
                </a:solidFill>
                <a:latin typeface="Arial"/>
              </a:rPr>
              <a:t>GIRFEC</a:t>
            </a:r>
            <a:r>
              <a:rPr lang="en-US" sz="1500" b="1" dirty="0" smtClean="0">
                <a:solidFill>
                  <a:srgbClr val="00A0AF"/>
                </a:solidFill>
                <a:latin typeface="Arial"/>
              </a:rPr>
              <a:t> Practitioner pages</a:t>
            </a:r>
            <a:endParaRPr lang="en-US" sz="1500" b="1" dirty="0">
              <a:solidFill>
                <a:srgbClr val="00A0AF"/>
              </a:solidFill>
              <a:latin typeface="Arial"/>
            </a:endParaRPr>
          </a:p>
          <a:p>
            <a:pPr algn="ctr">
              <a:spcBef>
                <a:spcPts val="576"/>
              </a:spcBef>
              <a:defRPr/>
            </a:pPr>
            <a:r>
              <a:rPr lang="en-US" sz="1500" b="1" dirty="0" smtClean="0">
                <a:solidFill>
                  <a:srgbClr val="00A0AF"/>
                </a:solidFill>
                <a:latin typeface="Arial"/>
              </a:rPr>
              <a:t>All teach ,all learn </a:t>
            </a:r>
            <a:endParaRPr lang="en-US" sz="1500" b="1" dirty="0">
              <a:solidFill>
                <a:srgbClr val="00A0AF"/>
              </a:solidFill>
              <a:latin typeface="Arial"/>
            </a:endParaRPr>
          </a:p>
        </p:txBody>
      </p:sp>
      <p:cxnSp>
        <p:nvCxnSpPr>
          <p:cNvPr id="49" name="Straight Arrow Connector 48"/>
          <p:cNvCxnSpPr/>
          <p:nvPr/>
        </p:nvCxnSpPr>
        <p:spPr>
          <a:xfrm>
            <a:off x="8126301" y="3355842"/>
            <a:ext cx="288643" cy="0"/>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cxnSpLocks/>
            <a:endCxn id="68" idx="1"/>
          </p:cNvCxnSpPr>
          <p:nvPr/>
        </p:nvCxnSpPr>
        <p:spPr>
          <a:xfrm flipV="1">
            <a:off x="5543174" y="3323741"/>
            <a:ext cx="365902" cy="29060"/>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994307" y="1590749"/>
            <a:ext cx="843704" cy="102169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475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nvPr>
        </p:nvGraphicFramePr>
        <p:xfrm>
          <a:off x="1524001" y="847508"/>
          <a:ext cx="3995936" cy="25094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p:cNvGraphicFramePr>
            <a:graphicFrameLocks/>
          </p:cNvGraphicFramePr>
          <p:nvPr>
            <p:extLst/>
          </p:nvPr>
        </p:nvGraphicFramePr>
        <p:xfrm>
          <a:off x="5735967" y="980731"/>
          <a:ext cx="4752527" cy="2160239"/>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angle 2"/>
          <p:cNvSpPr>
            <a:spLocks/>
          </p:cNvSpPr>
          <p:nvPr/>
        </p:nvSpPr>
        <p:spPr bwMode="auto">
          <a:xfrm>
            <a:off x="1524000" y="6133"/>
            <a:ext cx="9144000" cy="841375"/>
          </a:xfrm>
          <a:prstGeom prst="rect">
            <a:avLst/>
          </a:prstGeom>
          <a:solidFill>
            <a:srgbClr val="00B0F0">
              <a:alpha val="70000"/>
            </a:srgbClr>
          </a:solidFill>
          <a:ln>
            <a:noFill/>
          </a:ln>
          <a:extLst/>
        </p:spPr>
        <p:txBody>
          <a:bodyPr lIns="62506" tIns="35717" rIns="62506" bIns="35717"/>
          <a:lstStyle/>
          <a:p>
            <a:pPr algn="ctr" defTabSz="449263" fontAlgn="base">
              <a:spcBef>
                <a:spcPct val="0"/>
              </a:spcBef>
              <a:spcAft>
                <a:spcPct val="0"/>
              </a:spcAft>
              <a:buClr>
                <a:srgbClr val="000000"/>
              </a:buClr>
              <a:buSzPct val="100000"/>
              <a:defRPr/>
            </a:pPr>
            <a:r>
              <a:rPr lang="en-GB" sz="4400" dirty="0">
                <a:solidFill>
                  <a:prstClr val="black"/>
                </a:solidFill>
                <a:latin typeface="Calibri Light"/>
                <a:ea typeface="Verdana" panose="020B0604030504040204" pitchFamily="34" charset="0"/>
                <a:cs typeface="Verdana" panose="020B0604030504040204" pitchFamily="34" charset="0"/>
                <a:sym typeface="Calibri Bold" pitchFamily="34" charset="0"/>
              </a:rPr>
              <a:t>Dashboard?</a:t>
            </a:r>
          </a:p>
        </p:txBody>
      </p:sp>
      <p:graphicFrame>
        <p:nvGraphicFramePr>
          <p:cNvPr id="7" name="Chart 6"/>
          <p:cNvGraphicFramePr>
            <a:graphicFrameLocks/>
          </p:cNvGraphicFramePr>
          <p:nvPr>
            <p:extLst/>
          </p:nvPr>
        </p:nvGraphicFramePr>
        <p:xfrm>
          <a:off x="1524001" y="3789040"/>
          <a:ext cx="4139952" cy="307126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p:cNvGraphicFramePr>
            <a:graphicFrameLocks/>
          </p:cNvGraphicFramePr>
          <p:nvPr>
            <p:extLst/>
          </p:nvPr>
        </p:nvGraphicFramePr>
        <p:xfrm>
          <a:off x="5807970" y="3717032"/>
          <a:ext cx="4590286" cy="292494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233341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nvPr>
        </p:nvGraphicFramePr>
        <p:xfrm>
          <a:off x="1524000" y="847496"/>
          <a:ext cx="3995936" cy="25094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p:cNvGraphicFramePr>
            <a:graphicFrameLocks/>
          </p:cNvGraphicFramePr>
          <p:nvPr>
            <p:extLst/>
          </p:nvPr>
        </p:nvGraphicFramePr>
        <p:xfrm>
          <a:off x="5738857" y="1043476"/>
          <a:ext cx="4752527" cy="2160239"/>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angle 2"/>
          <p:cNvSpPr>
            <a:spLocks/>
          </p:cNvSpPr>
          <p:nvPr/>
        </p:nvSpPr>
        <p:spPr bwMode="auto">
          <a:xfrm>
            <a:off x="1524000" y="6121"/>
            <a:ext cx="9144000" cy="841375"/>
          </a:xfrm>
          <a:prstGeom prst="rect">
            <a:avLst/>
          </a:prstGeom>
          <a:solidFill>
            <a:srgbClr val="00B0F0">
              <a:alpha val="70000"/>
            </a:srgbClr>
          </a:solidFill>
          <a:ln>
            <a:noFill/>
          </a:ln>
          <a:extLst/>
        </p:spPr>
        <p:txBody>
          <a:bodyPr lIns="62506" tIns="35717" rIns="62506" bIns="35717"/>
          <a:lstStyle/>
          <a:p>
            <a:pPr algn="ctr" defTabSz="449263" fontAlgn="base">
              <a:spcBef>
                <a:spcPct val="0"/>
              </a:spcBef>
              <a:spcAft>
                <a:spcPct val="0"/>
              </a:spcAft>
              <a:buClr>
                <a:srgbClr val="000000"/>
              </a:buClr>
              <a:buSzPct val="100000"/>
            </a:pPr>
            <a:r>
              <a:rPr lang="en-GB" sz="3600" dirty="0">
                <a:solidFill>
                  <a:prstClr val="black"/>
                </a:solidFill>
                <a:latin typeface="Calibri Light"/>
                <a:ea typeface="Verdana" panose="020B0604030504040204" pitchFamily="34" charset="0"/>
                <a:cs typeface="Verdana" panose="020B0604030504040204" pitchFamily="34" charset="0"/>
                <a:sym typeface="Calibri Bold" pitchFamily="34" charset="0"/>
              </a:rPr>
              <a:t>Create a measurement plan that matters</a:t>
            </a:r>
          </a:p>
        </p:txBody>
      </p:sp>
      <p:graphicFrame>
        <p:nvGraphicFramePr>
          <p:cNvPr id="7" name="Chart 6"/>
          <p:cNvGraphicFramePr>
            <a:graphicFrameLocks/>
          </p:cNvGraphicFramePr>
          <p:nvPr>
            <p:extLst/>
          </p:nvPr>
        </p:nvGraphicFramePr>
        <p:xfrm>
          <a:off x="1524001" y="3789040"/>
          <a:ext cx="4139952" cy="307126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p:cNvGraphicFramePr>
            <a:graphicFrameLocks/>
          </p:cNvGraphicFramePr>
          <p:nvPr>
            <p:extLst/>
          </p:nvPr>
        </p:nvGraphicFramePr>
        <p:xfrm>
          <a:off x="5807968" y="3717032"/>
          <a:ext cx="4590286" cy="2924944"/>
        </p:xfrm>
        <a:graphic>
          <a:graphicData uri="http://schemas.openxmlformats.org/drawingml/2006/chart">
            <c:chart xmlns:c="http://schemas.openxmlformats.org/drawingml/2006/chart" xmlns:r="http://schemas.openxmlformats.org/officeDocument/2006/relationships" r:id="rId6"/>
          </a:graphicData>
        </a:graphic>
      </p:graphicFrame>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98281" y="2557463"/>
            <a:ext cx="2619375" cy="1231578"/>
          </a:xfrm>
          <a:prstGeom prst="rect">
            <a:avLst/>
          </a:prstGeom>
        </p:spPr>
      </p:pic>
    </p:spTree>
    <p:extLst>
      <p:ext uri="{BB962C8B-B14F-4D97-AF65-F5344CB8AC3E}">
        <p14:creationId xmlns:p14="http://schemas.microsoft.com/office/powerpoint/2010/main" val="842511650"/>
      </p:ext>
    </p:extLst>
  </p:cSld>
  <p:clrMapOvr>
    <a:masterClrMapping/>
  </p:clrMapOvr>
  <mc:AlternateContent xmlns:mc="http://schemas.openxmlformats.org/markup-compatibility/2006" xmlns:p14="http://schemas.microsoft.com/office/powerpoint/2010/main">
    <mc:Choice Requires="p14">
      <p:transition spd="slow" p14:dur="2000" advTm="25257"/>
    </mc:Choice>
    <mc:Fallback xmlns="">
      <p:transition spd="slow" advTm="25257"/>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 Aim: </a:t>
            </a:r>
            <a:r>
              <a:rPr lang="en-GB" sz="2700" b="1" dirty="0" smtClean="0"/>
              <a:t>85</a:t>
            </a:r>
            <a:r>
              <a:rPr lang="en-GB" sz="2700" b="1" dirty="0"/>
              <a:t>% of pupils in class </a:t>
            </a:r>
            <a:r>
              <a:rPr lang="en-GB" sz="2700" b="1" dirty="0" err="1"/>
              <a:t>P7B</a:t>
            </a:r>
            <a:r>
              <a:rPr lang="en-GB" sz="2700" b="1" dirty="0"/>
              <a:t>, will know* their times tables </a:t>
            </a:r>
            <a:r>
              <a:rPr lang="en-GB" sz="1200" b="1" dirty="0"/>
              <a:t>by </a:t>
            </a:r>
            <a:r>
              <a:rPr lang="en-GB" sz="1200" b="1" dirty="0" err="1"/>
              <a:t>22ndDecember</a:t>
            </a:r>
            <a:r>
              <a:rPr lang="en-GB" sz="1200" b="1" dirty="0"/>
              <a:t> 2017.</a:t>
            </a:r>
            <a:r>
              <a:rPr lang="en-GB" sz="1200" dirty="0"/>
              <a:t/>
            </a:r>
            <a:br>
              <a:rPr lang="en-GB" sz="1200" dirty="0"/>
            </a:br>
            <a:r>
              <a:rPr lang="en-GB" sz="2200" dirty="0" smtClean="0"/>
              <a:t>Fluent </a:t>
            </a:r>
            <a:r>
              <a:rPr lang="en-GB" sz="2200" dirty="0"/>
              <a:t>recall of times tables are considered an essential prerequisite to success in multiplication and other mathematical concepts (Ofsted, 2010). </a:t>
            </a:r>
          </a:p>
        </p:txBody>
      </p:sp>
      <p:pic>
        <p:nvPicPr>
          <p:cNvPr id="5" name="Content Placeholder 4"/>
          <p:cNvPicPr>
            <a:picLocks noGrp="1" noChangeAspect="1"/>
          </p:cNvPicPr>
          <p:nvPr>
            <p:ph idx="1"/>
          </p:nvPr>
        </p:nvPicPr>
        <p:blipFill>
          <a:blip r:embed="rId2"/>
          <a:stretch>
            <a:fillRect/>
          </a:stretch>
        </p:blipFill>
        <p:spPr>
          <a:xfrm>
            <a:off x="0" y="1690688"/>
            <a:ext cx="12192000" cy="5415506"/>
          </a:xfrm>
          <a:prstGeom prst="rect">
            <a:avLst/>
          </a:prstGeom>
        </p:spPr>
      </p:pic>
      <p:sp>
        <p:nvSpPr>
          <p:cNvPr id="4" name="Rectangle 3"/>
          <p:cNvSpPr/>
          <p:nvPr/>
        </p:nvSpPr>
        <p:spPr>
          <a:xfrm>
            <a:off x="3048000" y="2313310"/>
            <a:ext cx="6096000" cy="369332"/>
          </a:xfrm>
          <a:prstGeom prst="rect">
            <a:avLst/>
          </a:prstGeom>
        </p:spPr>
        <p:txBody>
          <a:bodyPr>
            <a:spAutoFit/>
          </a:bodyPr>
          <a:lstStyle/>
          <a:p>
            <a:endParaRPr lang="en-GB" sz="900" b="0" i="0" u="none" strike="noStrike" baseline="0" dirty="0" smtClean="0">
              <a:solidFill>
                <a:srgbClr val="000000"/>
              </a:solidFill>
              <a:latin typeface="Arial" panose="020B0604020202020204" pitchFamily="34" charset="0"/>
            </a:endParaRPr>
          </a:p>
          <a:p>
            <a:r>
              <a:rPr lang="en-GB" sz="900" b="0" i="0" u="none" strike="noStrike" baseline="0" dirty="0" smtClean="0">
                <a:solidFill>
                  <a:srgbClr val="000000"/>
                </a:solidFill>
                <a:latin typeface="Arial" panose="020B0604020202020204" pitchFamily="34" charset="0"/>
              </a:rPr>
              <a:t> </a:t>
            </a:r>
            <a:endParaRPr lang="en-GB" dirty="0"/>
          </a:p>
        </p:txBody>
      </p:sp>
    </p:spTree>
    <p:extLst>
      <p:ext uri="{BB962C8B-B14F-4D97-AF65-F5344CB8AC3E}">
        <p14:creationId xmlns:p14="http://schemas.microsoft.com/office/powerpoint/2010/main" val="2675696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5BFD2B7-44BD-4D51-9026-F385CB509445}"/>
              </a:ext>
            </a:extLst>
          </p:cNvPr>
          <p:cNvPicPr>
            <a:picLocks noChangeAspect="1"/>
          </p:cNvPicPr>
          <p:nvPr/>
        </p:nvPicPr>
        <p:blipFill rotWithShape="1">
          <a:blip r:embed="rId3">
            <a:extLst>
              <a:ext uri="{28A0092B-C50C-407E-A947-70E740481C1C}">
                <a14:useLocalDpi xmlns:a14="http://schemas.microsoft.com/office/drawing/2010/main" val="0"/>
              </a:ext>
            </a:extLst>
          </a:blip>
          <a:srcRect r="9386"/>
          <a:stretch/>
        </p:blipFill>
        <p:spPr>
          <a:xfrm>
            <a:off x="1524000" y="0"/>
            <a:ext cx="9358042" cy="6858000"/>
          </a:xfrm>
          <a:prstGeom prst="rect">
            <a:avLst/>
          </a:prstGeom>
        </p:spPr>
      </p:pic>
      <p:sp>
        <p:nvSpPr>
          <p:cNvPr id="2" name="Title 1"/>
          <p:cNvSpPr>
            <a:spLocks noGrp="1"/>
          </p:cNvSpPr>
          <p:nvPr>
            <p:ph type="title"/>
          </p:nvPr>
        </p:nvSpPr>
        <p:spPr>
          <a:xfrm>
            <a:off x="1524000" y="1"/>
            <a:ext cx="8176682" cy="766221"/>
          </a:xfrm>
        </p:spPr>
        <p:txBody>
          <a:bodyPr>
            <a:normAutofit/>
          </a:bodyPr>
          <a:lstStyle/>
          <a:p>
            <a:pPr algn="ctr"/>
            <a:r>
              <a:rPr lang="en-GB" b="1" dirty="0" smtClean="0">
                <a:solidFill>
                  <a:schemeClr val="bg1"/>
                </a:solidFill>
              </a:rPr>
              <a:t>Practical 2 Exercise : 15 </a:t>
            </a:r>
            <a:r>
              <a:rPr lang="en-GB" b="1" dirty="0" err="1" smtClean="0">
                <a:solidFill>
                  <a:schemeClr val="bg1"/>
                </a:solidFill>
              </a:rPr>
              <a:t>Mins</a:t>
            </a:r>
            <a:endParaRPr lang="en-GB" b="1" dirty="0">
              <a:solidFill>
                <a:schemeClr val="bg1"/>
              </a:solidFill>
            </a:endParaRPr>
          </a:p>
        </p:txBody>
      </p:sp>
      <p:sp>
        <p:nvSpPr>
          <p:cNvPr id="12" name="TextBox 11">
            <a:extLst>
              <a:ext uri="{FF2B5EF4-FFF2-40B4-BE49-F238E27FC236}">
                <a16:creationId xmlns:a16="http://schemas.microsoft.com/office/drawing/2014/main" id="{3A5A9D92-B3D5-43FB-96A1-136BC03B5C88}"/>
              </a:ext>
            </a:extLst>
          </p:cNvPr>
          <p:cNvSpPr txBox="1"/>
          <p:nvPr/>
        </p:nvSpPr>
        <p:spPr>
          <a:xfrm>
            <a:off x="7830449" y="1266367"/>
            <a:ext cx="1828800" cy="3539430"/>
          </a:xfrm>
          <a:prstGeom prst="rect">
            <a:avLst/>
          </a:prstGeom>
          <a:noFill/>
        </p:spPr>
        <p:txBody>
          <a:bodyPr wrap="square" rtlCol="0">
            <a:spAutoFit/>
          </a:bodyPr>
          <a:lstStyle/>
          <a:p>
            <a:pPr defTabSz="457200">
              <a:defRPr/>
            </a:pPr>
            <a:r>
              <a:rPr lang="en-GB" sz="2800" b="1" dirty="0" smtClean="0">
                <a:solidFill>
                  <a:prstClr val="white"/>
                </a:solidFill>
                <a:latin typeface="Calibri" panose="020F0502020204030204"/>
              </a:rPr>
              <a:t>In teams:</a:t>
            </a:r>
          </a:p>
          <a:p>
            <a:pPr defTabSz="457200">
              <a:defRPr/>
            </a:pPr>
            <a:endParaRPr lang="en-GB" sz="2800" b="1" dirty="0" smtClean="0">
              <a:solidFill>
                <a:prstClr val="white"/>
              </a:solidFill>
              <a:latin typeface="Calibri" panose="020F0502020204030204"/>
            </a:endParaRPr>
          </a:p>
          <a:p>
            <a:pPr defTabSz="457200">
              <a:defRPr/>
            </a:pPr>
            <a:r>
              <a:rPr lang="en-GB" sz="2800" b="1" dirty="0" smtClean="0">
                <a:solidFill>
                  <a:prstClr val="white"/>
                </a:solidFill>
                <a:latin typeface="Calibri" panose="020F0502020204030204"/>
              </a:rPr>
              <a:t>Agree what to measure, who , when and how </a:t>
            </a:r>
            <a:endParaRPr lang="en-GB" sz="2800" b="1" dirty="0">
              <a:solidFill>
                <a:prstClr val="white"/>
              </a:solidFill>
              <a:latin typeface="Calibri" panose="020F0502020204030204"/>
            </a:endParaRPr>
          </a:p>
        </p:txBody>
      </p:sp>
    </p:spTree>
    <p:extLst>
      <p:ext uri="{BB962C8B-B14F-4D97-AF65-F5344CB8AC3E}">
        <p14:creationId xmlns:p14="http://schemas.microsoft.com/office/powerpoint/2010/main" val="2469452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3791" y="1389550"/>
            <a:ext cx="9314753" cy="5578755"/>
          </a:xfrm>
          <a:prstGeom prst="rect">
            <a:avLst/>
          </a:prstGeom>
        </p:spPr>
      </p:pic>
      <p:sp>
        <p:nvSpPr>
          <p:cNvPr id="3" name="TextBox 2"/>
          <p:cNvSpPr txBox="1"/>
          <p:nvPr/>
        </p:nvSpPr>
        <p:spPr>
          <a:xfrm>
            <a:off x="1631504" y="1"/>
            <a:ext cx="8784976" cy="1569660"/>
          </a:xfrm>
          <a:prstGeom prst="rect">
            <a:avLst/>
          </a:prstGeom>
          <a:noFill/>
        </p:spPr>
        <p:txBody>
          <a:bodyPr wrap="square" rtlCol="0">
            <a:spAutoFit/>
          </a:bodyPr>
          <a:lstStyle/>
          <a:p>
            <a:pPr algn="ctr"/>
            <a:r>
              <a:rPr lang="en-GB" sz="4800" b="1" dirty="0" smtClean="0">
                <a:solidFill>
                  <a:srgbClr val="C00000"/>
                </a:solidFill>
              </a:rPr>
              <a:t>Variation: Common cause or special cause…………..</a:t>
            </a:r>
            <a:endParaRPr lang="en-GB" sz="4800" b="1" dirty="0">
              <a:solidFill>
                <a:srgbClr val="C00000"/>
              </a:solidFill>
            </a:endParaRPr>
          </a:p>
        </p:txBody>
      </p:sp>
    </p:spTree>
    <p:extLst>
      <p:ext uri="{BB962C8B-B14F-4D97-AF65-F5344CB8AC3E}">
        <p14:creationId xmlns:p14="http://schemas.microsoft.com/office/powerpoint/2010/main" val="4054084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490066"/>
          </a:xfrm>
        </p:spPr>
        <p:txBody>
          <a:bodyPr>
            <a:normAutofit fontScale="90000"/>
          </a:bodyPr>
          <a:lstStyle/>
          <a:p>
            <a:r>
              <a:rPr lang="en-GB" dirty="0">
                <a:solidFill>
                  <a:srgbClr val="C00000"/>
                </a:solidFill>
              </a:rPr>
              <a:t>Run</a:t>
            </a:r>
            <a:r>
              <a:rPr lang="en-GB" dirty="0">
                <a:solidFill>
                  <a:srgbClr val="C00000"/>
                </a:solidFill>
                <a:effectLst>
                  <a:outerShdw blurRad="38100" dist="38100" dir="2700000" algn="tl">
                    <a:srgbClr val="000000">
                      <a:alpha val="43137"/>
                    </a:srgbClr>
                  </a:outerShdw>
                </a:effectLst>
              </a:rPr>
              <a:t> </a:t>
            </a:r>
            <a:r>
              <a:rPr lang="en-GB" dirty="0">
                <a:solidFill>
                  <a:srgbClr val="C00000"/>
                </a:solidFill>
              </a:rPr>
              <a:t>Charts</a:t>
            </a:r>
            <a:endParaRPr lang="en-GB" dirty="0"/>
          </a:p>
        </p:txBody>
      </p:sp>
      <p:sp>
        <p:nvSpPr>
          <p:cNvPr id="3" name="Content Placeholder 2"/>
          <p:cNvSpPr>
            <a:spLocks noGrp="1"/>
          </p:cNvSpPr>
          <p:nvPr>
            <p:ph idx="1"/>
          </p:nvPr>
        </p:nvSpPr>
        <p:spPr>
          <a:xfrm>
            <a:off x="1981200" y="764704"/>
            <a:ext cx="8363272" cy="5688632"/>
          </a:xfrm>
        </p:spPr>
        <p:txBody>
          <a:bodyPr>
            <a:normAutofit/>
          </a:bodyPr>
          <a:lstStyle/>
          <a:p>
            <a:pPr marL="0" indent="0">
              <a:buNone/>
            </a:pPr>
            <a:r>
              <a:rPr lang="en-US" dirty="0"/>
              <a:t>Display data to make process performance visible</a:t>
            </a:r>
            <a:endParaRPr lang="en-GB" dirty="0"/>
          </a:p>
          <a:p>
            <a:pPr>
              <a:lnSpc>
                <a:spcPct val="90000"/>
              </a:lnSpc>
            </a:pPr>
            <a:endParaRPr lang="en-GB" dirty="0"/>
          </a:p>
          <a:p>
            <a:pPr>
              <a:lnSpc>
                <a:spcPct val="90000"/>
              </a:lnSpc>
            </a:pPr>
            <a:endParaRPr lang="en-GB" dirty="0"/>
          </a:p>
          <a:p>
            <a:endParaRPr lang="en-GB" dirty="0"/>
          </a:p>
          <a:p>
            <a:endParaRPr lang="en-GB" dirty="0"/>
          </a:p>
          <a:p>
            <a:endParaRPr lang="en-GB" dirty="0"/>
          </a:p>
          <a:p>
            <a:endParaRPr lang="en-GB" dirty="0"/>
          </a:p>
          <a:p>
            <a:endParaRPr lang="en-GB" dirty="0"/>
          </a:p>
          <a:p>
            <a:endParaRPr lang="en-GB" dirty="0"/>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99657" y="1412777"/>
            <a:ext cx="5688631"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eft Arrow Callout 4"/>
          <p:cNvSpPr/>
          <p:nvPr/>
        </p:nvSpPr>
        <p:spPr>
          <a:xfrm>
            <a:off x="8688288" y="1916832"/>
            <a:ext cx="1728193" cy="1152128"/>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white"/>
                </a:solidFill>
              </a:rPr>
              <a:t>Centre line is the median</a:t>
            </a:r>
          </a:p>
        </p:txBody>
      </p:sp>
      <p:sp>
        <p:nvSpPr>
          <p:cNvPr id="6" name="Up Arrow Callout 5"/>
          <p:cNvSpPr/>
          <p:nvPr/>
        </p:nvSpPr>
        <p:spPr>
          <a:xfrm>
            <a:off x="5447928" y="5445224"/>
            <a:ext cx="3744416" cy="1152128"/>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prstClr val="white"/>
                </a:solidFill>
              </a:rPr>
              <a:t>Usually time is represented along the bottom</a:t>
            </a:r>
          </a:p>
        </p:txBody>
      </p:sp>
    </p:spTree>
    <p:extLst>
      <p:ext uri="{BB962C8B-B14F-4D97-AF65-F5344CB8AC3E}">
        <p14:creationId xmlns:p14="http://schemas.microsoft.com/office/powerpoint/2010/main" val="2575531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5BFD2B7-44BD-4D51-9026-F385CB509445}"/>
              </a:ext>
            </a:extLst>
          </p:cNvPr>
          <p:cNvPicPr>
            <a:picLocks noChangeAspect="1"/>
          </p:cNvPicPr>
          <p:nvPr/>
        </p:nvPicPr>
        <p:blipFill rotWithShape="1">
          <a:blip r:embed="rId3">
            <a:extLst>
              <a:ext uri="{28A0092B-C50C-407E-A947-70E740481C1C}">
                <a14:useLocalDpi xmlns:a14="http://schemas.microsoft.com/office/drawing/2010/main" val="0"/>
              </a:ext>
            </a:extLst>
          </a:blip>
          <a:srcRect r="9386"/>
          <a:stretch/>
        </p:blipFill>
        <p:spPr>
          <a:xfrm>
            <a:off x="1524000" y="0"/>
            <a:ext cx="9358042" cy="6858000"/>
          </a:xfrm>
          <a:prstGeom prst="rect">
            <a:avLst/>
          </a:prstGeom>
        </p:spPr>
      </p:pic>
      <p:sp>
        <p:nvSpPr>
          <p:cNvPr id="2" name="Title 1"/>
          <p:cNvSpPr>
            <a:spLocks noGrp="1"/>
          </p:cNvSpPr>
          <p:nvPr>
            <p:ph type="title"/>
          </p:nvPr>
        </p:nvSpPr>
        <p:spPr>
          <a:xfrm>
            <a:off x="1524000" y="1"/>
            <a:ext cx="8176682" cy="766221"/>
          </a:xfrm>
        </p:spPr>
        <p:txBody>
          <a:bodyPr>
            <a:normAutofit/>
          </a:bodyPr>
          <a:lstStyle/>
          <a:p>
            <a:pPr algn="ctr"/>
            <a:r>
              <a:rPr lang="en-GB" b="1" dirty="0" smtClean="0">
                <a:solidFill>
                  <a:schemeClr val="bg1"/>
                </a:solidFill>
              </a:rPr>
              <a:t>Practical 3 Exercise : 15 </a:t>
            </a:r>
            <a:r>
              <a:rPr lang="en-GB" b="1" dirty="0" err="1" smtClean="0">
                <a:solidFill>
                  <a:schemeClr val="bg1"/>
                </a:solidFill>
              </a:rPr>
              <a:t>Mins</a:t>
            </a:r>
            <a:endParaRPr lang="en-GB" b="1" dirty="0">
              <a:solidFill>
                <a:schemeClr val="bg1"/>
              </a:solidFill>
            </a:endParaRPr>
          </a:p>
        </p:txBody>
      </p:sp>
      <p:sp>
        <p:nvSpPr>
          <p:cNvPr id="12" name="TextBox 11">
            <a:extLst>
              <a:ext uri="{FF2B5EF4-FFF2-40B4-BE49-F238E27FC236}">
                <a16:creationId xmlns:a16="http://schemas.microsoft.com/office/drawing/2014/main" id="{3A5A9D92-B3D5-43FB-96A1-136BC03B5C88}"/>
              </a:ext>
            </a:extLst>
          </p:cNvPr>
          <p:cNvSpPr txBox="1"/>
          <p:nvPr/>
        </p:nvSpPr>
        <p:spPr>
          <a:xfrm>
            <a:off x="7830449" y="1266367"/>
            <a:ext cx="1828800" cy="3108543"/>
          </a:xfrm>
          <a:prstGeom prst="rect">
            <a:avLst/>
          </a:prstGeom>
          <a:noFill/>
        </p:spPr>
        <p:txBody>
          <a:bodyPr wrap="square" rtlCol="0">
            <a:spAutoFit/>
          </a:bodyPr>
          <a:lstStyle/>
          <a:p>
            <a:pPr defTabSz="457200">
              <a:defRPr/>
            </a:pPr>
            <a:r>
              <a:rPr lang="en-GB" sz="2800" b="1" dirty="0" smtClean="0">
                <a:solidFill>
                  <a:prstClr val="white"/>
                </a:solidFill>
                <a:latin typeface="Calibri" panose="020F0502020204030204"/>
              </a:rPr>
              <a:t>In teams:</a:t>
            </a:r>
          </a:p>
          <a:p>
            <a:pPr defTabSz="457200">
              <a:defRPr/>
            </a:pPr>
            <a:endParaRPr lang="en-GB" sz="2800" b="1" dirty="0" smtClean="0">
              <a:solidFill>
                <a:prstClr val="white"/>
              </a:solidFill>
              <a:latin typeface="Calibri" panose="020F0502020204030204"/>
            </a:endParaRPr>
          </a:p>
          <a:p>
            <a:pPr defTabSz="457200">
              <a:defRPr/>
            </a:pPr>
            <a:r>
              <a:rPr lang="en-GB" sz="2800" b="1" dirty="0" smtClean="0">
                <a:solidFill>
                  <a:prstClr val="white"/>
                </a:solidFill>
                <a:latin typeface="Calibri" panose="020F0502020204030204"/>
              </a:rPr>
              <a:t>Build a run chart</a:t>
            </a:r>
          </a:p>
          <a:p>
            <a:pPr defTabSz="457200">
              <a:defRPr/>
            </a:pPr>
            <a:endParaRPr lang="en-GB" sz="2800" b="1" dirty="0">
              <a:solidFill>
                <a:prstClr val="white"/>
              </a:solidFill>
              <a:latin typeface="Calibri" panose="020F0502020204030204"/>
            </a:endParaRPr>
          </a:p>
          <a:p>
            <a:pPr defTabSz="457200">
              <a:defRPr/>
            </a:pPr>
            <a:r>
              <a:rPr lang="en-GB" sz="2800" b="1" dirty="0" smtClean="0">
                <a:solidFill>
                  <a:prstClr val="white"/>
                </a:solidFill>
                <a:latin typeface="Calibri" panose="020F0502020204030204"/>
              </a:rPr>
              <a:t>ALL TEACH ALL LEARN</a:t>
            </a:r>
            <a:endParaRPr lang="en-GB" sz="2800" b="1" dirty="0">
              <a:solidFill>
                <a:prstClr val="white"/>
              </a:solidFill>
              <a:latin typeface="Calibri" panose="020F0502020204030204"/>
            </a:endParaRPr>
          </a:p>
        </p:txBody>
      </p:sp>
    </p:spTree>
    <p:extLst>
      <p:ext uri="{BB962C8B-B14F-4D97-AF65-F5344CB8AC3E}">
        <p14:creationId xmlns:p14="http://schemas.microsoft.com/office/powerpoint/2010/main" val="1974629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336" y="0"/>
            <a:ext cx="1185819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91544" y="0"/>
            <a:ext cx="8229600" cy="836712"/>
          </a:xfrm>
        </p:spPr>
        <p:txBody>
          <a:bodyPr/>
          <a:lstStyle/>
          <a:p>
            <a:r>
              <a:rPr lang="en-GB" b="1" dirty="0"/>
              <a:t>Start with a bit of paper!</a:t>
            </a:r>
          </a:p>
        </p:txBody>
      </p:sp>
    </p:spTree>
    <p:extLst>
      <p:ext uri="{BB962C8B-B14F-4D97-AF65-F5344CB8AC3E}">
        <p14:creationId xmlns:p14="http://schemas.microsoft.com/office/powerpoint/2010/main" val="3026035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4079777" y="917575"/>
          <a:ext cx="4500663" cy="5233972"/>
        </p:xfrm>
        <a:graphic>
          <a:graphicData uri="http://schemas.openxmlformats.org/drawingml/2006/table">
            <a:tbl>
              <a:tblPr/>
              <a:tblGrid>
                <a:gridCol w="1017934">
                  <a:extLst>
                    <a:ext uri="{9D8B030D-6E8A-4147-A177-3AD203B41FA5}">
                      <a16:colId xmlns:a16="http://schemas.microsoft.com/office/drawing/2014/main" val="20000"/>
                    </a:ext>
                  </a:extLst>
                </a:gridCol>
                <a:gridCol w="1616294">
                  <a:extLst>
                    <a:ext uri="{9D8B030D-6E8A-4147-A177-3AD203B41FA5}">
                      <a16:colId xmlns:a16="http://schemas.microsoft.com/office/drawing/2014/main" val="20001"/>
                    </a:ext>
                  </a:extLst>
                </a:gridCol>
                <a:gridCol w="1866435">
                  <a:extLst>
                    <a:ext uri="{9D8B030D-6E8A-4147-A177-3AD203B41FA5}">
                      <a16:colId xmlns:a16="http://schemas.microsoft.com/office/drawing/2014/main" val="20002"/>
                    </a:ext>
                  </a:extLst>
                </a:gridCol>
              </a:tblGrid>
              <a:tr h="565398">
                <a:tc>
                  <a:txBody>
                    <a:bodyPr/>
                    <a:lstStyle/>
                    <a:p>
                      <a:pPr algn="l" fontAlgn="b"/>
                      <a:r>
                        <a:rPr lang="en-GB" sz="1400" b="1" i="0" u="none" strike="noStrike" dirty="0">
                          <a:solidFill>
                            <a:srgbClr val="FFFFFF"/>
                          </a:solidFill>
                          <a:effectLst/>
                          <a:latin typeface="Arial"/>
                        </a:rPr>
                        <a:t>Months</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ctr" fontAlgn="b"/>
                      <a:r>
                        <a:rPr lang="en-GB" sz="1400" b="1" i="0" u="none" strike="noStrike" dirty="0">
                          <a:solidFill>
                            <a:srgbClr val="FFFFFF"/>
                          </a:solidFill>
                          <a:effectLst/>
                          <a:latin typeface="Arial"/>
                        </a:rPr>
                        <a:t>Percentage</a:t>
                      </a:r>
                    </a:p>
                  </a:txBody>
                  <a:tcPr marL="9524" marR="9524"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l" fontAlgn="b"/>
                      <a:r>
                        <a:rPr lang="en-GB" sz="1400" b="1" i="0" u="none" strike="noStrike">
                          <a:solidFill>
                            <a:srgbClr val="FFFFFF"/>
                          </a:solidFill>
                          <a:effectLst/>
                          <a:latin typeface="Arial"/>
                        </a:rPr>
                        <a:t>Notes</a:t>
                      </a:r>
                    </a:p>
                  </a:txBody>
                  <a:tcPr marL="9524" marR="9524" marT="9525"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274622">
                <a:tc>
                  <a:txBody>
                    <a:bodyPr/>
                    <a:lstStyle/>
                    <a:p>
                      <a:pPr algn="l" fontAlgn="b"/>
                      <a:r>
                        <a:rPr lang="en-GB" sz="1400" b="1" i="0" u="none" strike="noStrike" dirty="0">
                          <a:solidFill>
                            <a:srgbClr val="000000"/>
                          </a:solidFill>
                          <a:effectLst/>
                          <a:latin typeface="Arial"/>
                        </a:rPr>
                        <a:t>Apr-14</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GB" sz="1600" b="1" i="0" u="none" strike="noStrike" dirty="0">
                          <a:solidFill>
                            <a:srgbClr val="000000"/>
                          </a:solidFill>
                          <a:effectLst/>
                          <a:latin typeface="Arial"/>
                        </a:rPr>
                        <a:t>48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GB" sz="1400" b="1" i="0" u="none" strike="noStrike">
                        <a:solidFill>
                          <a:srgbClr val="000000"/>
                        </a:solidFill>
                        <a:effectLst/>
                        <a:latin typeface="Arial"/>
                      </a:endParaRPr>
                    </a:p>
                  </a:txBody>
                  <a:tcPr marL="9524" marR="9524" marT="9525"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1"/>
                  </a:ext>
                </a:extLst>
              </a:tr>
              <a:tr h="274622">
                <a:tc>
                  <a:txBody>
                    <a:bodyPr/>
                    <a:lstStyle/>
                    <a:p>
                      <a:pPr algn="l" fontAlgn="b"/>
                      <a:r>
                        <a:rPr lang="en-GB" sz="1400" b="1" i="0" u="none" strike="noStrike" dirty="0">
                          <a:solidFill>
                            <a:srgbClr val="000000"/>
                          </a:solidFill>
                          <a:effectLst/>
                          <a:latin typeface="Arial"/>
                        </a:rPr>
                        <a:t>May-14</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b"/>
                      <a:r>
                        <a:rPr lang="en-GB" sz="1600" b="1" i="0" u="none" strike="noStrike" dirty="0">
                          <a:solidFill>
                            <a:srgbClr val="000000"/>
                          </a:solidFill>
                          <a:effectLst/>
                          <a:latin typeface="Arial"/>
                        </a:rPr>
                        <a:t>46</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b"/>
                      <a:endParaRPr lang="en-GB" sz="1400" b="1" i="0" u="none" strike="noStrike">
                        <a:solidFill>
                          <a:srgbClr val="000000"/>
                        </a:solidFill>
                        <a:effectLst/>
                        <a:latin typeface="Arial"/>
                      </a:endParaRPr>
                    </a:p>
                  </a:txBody>
                  <a:tcPr marL="9524" marR="9524" marT="9525"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2"/>
                  </a:ext>
                </a:extLst>
              </a:tr>
              <a:tr h="274622">
                <a:tc>
                  <a:txBody>
                    <a:bodyPr/>
                    <a:lstStyle/>
                    <a:p>
                      <a:pPr algn="l" fontAlgn="b"/>
                      <a:r>
                        <a:rPr lang="en-GB" sz="1400" b="1" i="0" u="none" strike="noStrike" dirty="0">
                          <a:solidFill>
                            <a:srgbClr val="000000"/>
                          </a:solidFill>
                          <a:effectLst/>
                          <a:latin typeface="Arial"/>
                        </a:rPr>
                        <a:t>Jun-14</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GB" sz="1600" b="1" i="0" u="none" strike="noStrike" dirty="0">
                          <a:solidFill>
                            <a:srgbClr val="000000"/>
                          </a:solidFill>
                          <a:effectLst/>
                          <a:latin typeface="Arial"/>
                        </a:rPr>
                        <a:t>48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GB" sz="1400" b="1" i="0" u="none" strike="noStrike">
                        <a:solidFill>
                          <a:srgbClr val="000000"/>
                        </a:solidFill>
                        <a:effectLst/>
                        <a:latin typeface="Arial"/>
                      </a:endParaRPr>
                    </a:p>
                  </a:txBody>
                  <a:tcPr marL="9524" marR="9524" marT="9525"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3"/>
                  </a:ext>
                </a:extLst>
              </a:tr>
              <a:tr h="274622">
                <a:tc>
                  <a:txBody>
                    <a:bodyPr/>
                    <a:lstStyle/>
                    <a:p>
                      <a:pPr algn="l" fontAlgn="b"/>
                      <a:r>
                        <a:rPr lang="en-GB" sz="1400" b="1" i="0" u="none" strike="noStrike" dirty="0">
                          <a:solidFill>
                            <a:srgbClr val="000000"/>
                          </a:solidFill>
                          <a:effectLst/>
                          <a:latin typeface="Arial"/>
                        </a:rPr>
                        <a:t>Jul-14</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b"/>
                      <a:r>
                        <a:rPr lang="en-GB" sz="1600" b="1" i="0" u="none" strike="noStrike" dirty="0">
                          <a:solidFill>
                            <a:srgbClr val="000000"/>
                          </a:solidFill>
                          <a:effectLst/>
                          <a:latin typeface="Arial"/>
                        </a:rPr>
                        <a:t>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b"/>
                      <a:endParaRPr lang="en-GB" sz="1400" b="1" i="0" u="none" strike="noStrike">
                        <a:solidFill>
                          <a:srgbClr val="000000"/>
                        </a:solidFill>
                        <a:effectLst/>
                        <a:latin typeface="Arial"/>
                      </a:endParaRPr>
                    </a:p>
                  </a:txBody>
                  <a:tcPr marL="9524" marR="9524" marT="9525"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4"/>
                  </a:ext>
                </a:extLst>
              </a:tr>
              <a:tr h="274622">
                <a:tc>
                  <a:txBody>
                    <a:bodyPr/>
                    <a:lstStyle/>
                    <a:p>
                      <a:pPr algn="l" fontAlgn="b"/>
                      <a:r>
                        <a:rPr lang="en-GB" sz="1400" b="1" i="0" u="none" strike="noStrike" dirty="0">
                          <a:solidFill>
                            <a:srgbClr val="000000"/>
                          </a:solidFill>
                          <a:effectLst/>
                          <a:latin typeface="Arial"/>
                        </a:rPr>
                        <a:t>Aug-14</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GB" sz="1600" b="1" i="0" u="none" strike="noStrike" dirty="0">
                          <a:solidFill>
                            <a:srgbClr val="000000"/>
                          </a:solidFill>
                          <a:effectLst/>
                          <a:latin typeface="Arial"/>
                        </a:rPr>
                        <a:t>50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GB" sz="1400" b="1" i="0" u="none" strike="noStrike">
                        <a:solidFill>
                          <a:srgbClr val="000000"/>
                        </a:solidFill>
                        <a:effectLst/>
                        <a:latin typeface="Arial"/>
                      </a:endParaRPr>
                    </a:p>
                  </a:txBody>
                  <a:tcPr marL="9524" marR="9524" marT="9525"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5"/>
                  </a:ext>
                </a:extLst>
              </a:tr>
              <a:tr h="274622">
                <a:tc>
                  <a:txBody>
                    <a:bodyPr/>
                    <a:lstStyle/>
                    <a:p>
                      <a:pPr algn="l" fontAlgn="b"/>
                      <a:r>
                        <a:rPr lang="en-GB" sz="1400" b="1" i="0" u="none" strike="noStrike" dirty="0">
                          <a:solidFill>
                            <a:srgbClr val="000000"/>
                          </a:solidFill>
                          <a:effectLst/>
                          <a:latin typeface="Arial"/>
                        </a:rPr>
                        <a:t>Sep-14</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b"/>
                      <a:r>
                        <a:rPr lang="en-GB" sz="1600" b="1" i="0" u="none" strike="noStrike" dirty="0">
                          <a:solidFill>
                            <a:srgbClr val="000000"/>
                          </a:solidFill>
                          <a:effectLst/>
                          <a:latin typeface="Arial"/>
                        </a:rPr>
                        <a:t>63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b"/>
                      <a:r>
                        <a:rPr lang="en-GB" sz="1400" b="1" i="0" u="none" strike="noStrike" dirty="0">
                          <a:solidFill>
                            <a:srgbClr val="000000"/>
                          </a:solidFill>
                          <a:effectLst/>
                          <a:latin typeface="Arial"/>
                        </a:rPr>
                        <a:t>Event 1</a:t>
                      </a:r>
                    </a:p>
                  </a:txBody>
                  <a:tcPr marL="9524" marR="9524" marT="9525"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6"/>
                  </a:ext>
                </a:extLst>
              </a:tr>
              <a:tr h="274622">
                <a:tc>
                  <a:txBody>
                    <a:bodyPr/>
                    <a:lstStyle/>
                    <a:p>
                      <a:pPr algn="l" fontAlgn="b"/>
                      <a:r>
                        <a:rPr lang="en-GB" sz="1400" b="1" i="0" u="none" strike="noStrike" dirty="0">
                          <a:solidFill>
                            <a:srgbClr val="000000"/>
                          </a:solidFill>
                          <a:effectLst/>
                          <a:latin typeface="Arial"/>
                        </a:rPr>
                        <a:t>Oct-14</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GB" sz="1600" b="1" i="0" u="none" strike="noStrike" dirty="0">
                          <a:solidFill>
                            <a:srgbClr val="000000"/>
                          </a:solidFill>
                          <a:effectLst/>
                          <a:latin typeface="Arial"/>
                        </a:rPr>
                        <a:t>65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GB" sz="1400" b="1" i="0" u="none" strike="noStrike">
                        <a:solidFill>
                          <a:srgbClr val="000000"/>
                        </a:solidFill>
                        <a:effectLst/>
                        <a:latin typeface="Arial"/>
                      </a:endParaRPr>
                    </a:p>
                  </a:txBody>
                  <a:tcPr marL="9524" marR="9524" marT="9525"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7"/>
                  </a:ext>
                </a:extLst>
              </a:tr>
              <a:tr h="274622">
                <a:tc>
                  <a:txBody>
                    <a:bodyPr/>
                    <a:lstStyle/>
                    <a:p>
                      <a:pPr algn="l" fontAlgn="b"/>
                      <a:r>
                        <a:rPr lang="en-GB" sz="1400" b="1" i="0" u="none" strike="noStrike" dirty="0">
                          <a:solidFill>
                            <a:srgbClr val="000000"/>
                          </a:solidFill>
                          <a:effectLst/>
                          <a:latin typeface="Arial"/>
                        </a:rPr>
                        <a:t>Nov-14</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b"/>
                      <a:r>
                        <a:rPr lang="en-GB" sz="1600" b="1" i="0" u="none" strike="noStrike" dirty="0">
                          <a:solidFill>
                            <a:srgbClr val="000000"/>
                          </a:solidFill>
                          <a:effectLst/>
                          <a:latin typeface="Arial"/>
                        </a:rPr>
                        <a:t>25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b"/>
                      <a:r>
                        <a:rPr lang="en-GB" sz="1400" b="1" i="0" u="none" strike="noStrike" dirty="0">
                          <a:solidFill>
                            <a:srgbClr val="000000"/>
                          </a:solidFill>
                          <a:effectLst/>
                          <a:latin typeface="Arial"/>
                        </a:rPr>
                        <a:t>Event 2</a:t>
                      </a:r>
                    </a:p>
                  </a:txBody>
                  <a:tcPr marL="9524" marR="9524" marT="9525"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08"/>
                  </a:ext>
                </a:extLst>
              </a:tr>
              <a:tr h="274622">
                <a:tc>
                  <a:txBody>
                    <a:bodyPr/>
                    <a:lstStyle/>
                    <a:p>
                      <a:pPr algn="l" fontAlgn="b"/>
                      <a:r>
                        <a:rPr lang="en-GB" sz="1400" b="1" i="0" u="none" strike="noStrike" dirty="0">
                          <a:solidFill>
                            <a:srgbClr val="000000"/>
                          </a:solidFill>
                          <a:effectLst/>
                          <a:latin typeface="Arial"/>
                        </a:rPr>
                        <a:t>Dec-14</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GB" sz="1600" b="1" i="0" u="none" strike="noStrike" dirty="0">
                          <a:solidFill>
                            <a:srgbClr val="000000"/>
                          </a:solidFill>
                          <a:effectLst/>
                          <a:latin typeface="Arial"/>
                        </a:rPr>
                        <a:t>48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r>
                        <a:rPr lang="en-GB" sz="1400" b="1" i="0" u="none" strike="noStrike" dirty="0">
                          <a:solidFill>
                            <a:srgbClr val="000000"/>
                          </a:solidFill>
                          <a:effectLst/>
                          <a:latin typeface="Arial"/>
                        </a:rPr>
                        <a:t>Event 3</a:t>
                      </a:r>
                      <a:r>
                        <a:rPr lang="en-GB" sz="1400" b="1" i="0" u="none" strike="noStrike" baseline="0" dirty="0">
                          <a:solidFill>
                            <a:srgbClr val="000000"/>
                          </a:solidFill>
                          <a:effectLst/>
                          <a:latin typeface="Arial"/>
                        </a:rPr>
                        <a:t> &amp; 4</a:t>
                      </a:r>
                      <a:endParaRPr lang="en-GB" sz="1400" b="1" i="0" u="none" strike="noStrike" dirty="0">
                        <a:solidFill>
                          <a:srgbClr val="000000"/>
                        </a:solidFill>
                        <a:effectLst/>
                        <a:latin typeface="Arial"/>
                      </a:endParaRPr>
                    </a:p>
                  </a:txBody>
                  <a:tcPr marL="9524" marR="9524" marT="9525"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9"/>
                  </a:ext>
                </a:extLst>
              </a:tr>
              <a:tr h="274622">
                <a:tc>
                  <a:txBody>
                    <a:bodyPr/>
                    <a:lstStyle/>
                    <a:p>
                      <a:pPr algn="l" fontAlgn="b"/>
                      <a:r>
                        <a:rPr lang="en-GB" sz="1400" b="1" i="0" u="none" strike="noStrike" dirty="0">
                          <a:solidFill>
                            <a:srgbClr val="000000"/>
                          </a:solidFill>
                          <a:effectLst/>
                          <a:latin typeface="Arial"/>
                        </a:rPr>
                        <a:t>Jan-15</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b"/>
                      <a:r>
                        <a:rPr lang="en-GB" sz="1600" b="1" i="0" u="none" strike="noStrike" dirty="0">
                          <a:solidFill>
                            <a:srgbClr val="000000"/>
                          </a:solidFill>
                          <a:effectLst/>
                          <a:latin typeface="Arial"/>
                        </a:rPr>
                        <a:t>58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b"/>
                      <a:endParaRPr lang="en-GB" sz="1400" b="1" i="0" u="none" strike="noStrike" dirty="0">
                        <a:solidFill>
                          <a:srgbClr val="000000"/>
                        </a:solidFill>
                        <a:effectLst/>
                        <a:latin typeface="Arial"/>
                      </a:endParaRPr>
                    </a:p>
                  </a:txBody>
                  <a:tcPr marL="9524" marR="9524" marT="9525"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0"/>
                  </a:ext>
                </a:extLst>
              </a:tr>
              <a:tr h="274622">
                <a:tc>
                  <a:txBody>
                    <a:bodyPr/>
                    <a:lstStyle/>
                    <a:p>
                      <a:pPr algn="l" fontAlgn="b"/>
                      <a:r>
                        <a:rPr lang="en-GB" sz="1400" b="1" i="0" u="none" strike="noStrike" dirty="0">
                          <a:solidFill>
                            <a:srgbClr val="000000"/>
                          </a:solidFill>
                          <a:effectLst/>
                          <a:latin typeface="Arial"/>
                        </a:rPr>
                        <a:t>Feb-15</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GB" sz="1600" b="1" i="0" u="none" strike="noStrike" dirty="0">
                          <a:solidFill>
                            <a:srgbClr val="000000"/>
                          </a:solidFill>
                          <a:effectLst/>
                          <a:latin typeface="Arial"/>
                        </a:rPr>
                        <a:t>60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r>
                        <a:rPr lang="en-GB" sz="1400" b="1" i="0" u="none" strike="noStrike" dirty="0">
                          <a:solidFill>
                            <a:srgbClr val="000000"/>
                          </a:solidFill>
                          <a:effectLst/>
                          <a:latin typeface="Arial"/>
                        </a:rPr>
                        <a:t>Event 5</a:t>
                      </a:r>
                    </a:p>
                  </a:txBody>
                  <a:tcPr marL="9524" marR="9524" marT="9525"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11"/>
                  </a:ext>
                </a:extLst>
              </a:tr>
              <a:tr h="274622">
                <a:tc>
                  <a:txBody>
                    <a:bodyPr/>
                    <a:lstStyle/>
                    <a:p>
                      <a:pPr algn="l" fontAlgn="b"/>
                      <a:r>
                        <a:rPr lang="en-GB" sz="1400" b="1" i="0" u="none" strike="noStrike" dirty="0">
                          <a:solidFill>
                            <a:srgbClr val="000000"/>
                          </a:solidFill>
                          <a:effectLst/>
                          <a:latin typeface="Arial"/>
                        </a:rPr>
                        <a:t>Mar-15</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b"/>
                      <a:r>
                        <a:rPr lang="en-GB" sz="1600" b="1" i="0" u="none" strike="noStrike" dirty="0">
                          <a:solidFill>
                            <a:srgbClr val="000000"/>
                          </a:solidFill>
                          <a:effectLst/>
                          <a:latin typeface="Arial"/>
                        </a:rPr>
                        <a:t>65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b"/>
                      <a:endParaRPr lang="en-GB" sz="1400" b="1" i="0" u="none" strike="noStrike" dirty="0">
                        <a:solidFill>
                          <a:srgbClr val="000000"/>
                        </a:solidFill>
                        <a:effectLst/>
                        <a:latin typeface="Arial"/>
                      </a:endParaRPr>
                    </a:p>
                  </a:txBody>
                  <a:tcPr marL="9524" marR="9524" marT="9525"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2"/>
                  </a:ext>
                </a:extLst>
              </a:tr>
              <a:tr h="274622">
                <a:tc>
                  <a:txBody>
                    <a:bodyPr/>
                    <a:lstStyle/>
                    <a:p>
                      <a:pPr algn="l" fontAlgn="b"/>
                      <a:r>
                        <a:rPr lang="en-GB" sz="1400" b="1" i="0" u="none" strike="noStrike" dirty="0">
                          <a:solidFill>
                            <a:srgbClr val="000000"/>
                          </a:solidFill>
                          <a:effectLst/>
                          <a:latin typeface="Arial"/>
                        </a:rPr>
                        <a:t>Apr-15</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GB" sz="1600" b="1" i="0" u="none" strike="noStrike" dirty="0">
                          <a:solidFill>
                            <a:srgbClr val="000000"/>
                          </a:solidFill>
                          <a:effectLst/>
                          <a:latin typeface="Arial"/>
                        </a:rPr>
                        <a:t>72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GB" sz="1400" b="1" i="0" u="none" strike="noStrike" dirty="0">
                        <a:solidFill>
                          <a:srgbClr val="000000"/>
                        </a:solidFill>
                        <a:effectLst/>
                        <a:latin typeface="Arial"/>
                      </a:endParaRPr>
                    </a:p>
                  </a:txBody>
                  <a:tcPr marL="9524" marR="9524" marT="9525"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13"/>
                  </a:ext>
                </a:extLst>
              </a:tr>
              <a:tr h="274622">
                <a:tc>
                  <a:txBody>
                    <a:bodyPr/>
                    <a:lstStyle/>
                    <a:p>
                      <a:pPr algn="l" fontAlgn="b"/>
                      <a:r>
                        <a:rPr lang="en-GB" sz="1400" b="1" i="0" u="none" strike="noStrike" dirty="0">
                          <a:solidFill>
                            <a:srgbClr val="000000"/>
                          </a:solidFill>
                          <a:effectLst/>
                          <a:latin typeface="Arial"/>
                        </a:rPr>
                        <a:t>May-15</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b"/>
                      <a:r>
                        <a:rPr lang="en-GB" sz="1600" b="1" i="0" u="none" strike="noStrike" dirty="0">
                          <a:solidFill>
                            <a:srgbClr val="000000"/>
                          </a:solidFill>
                          <a:effectLst/>
                          <a:latin typeface="Arial"/>
                        </a:rPr>
                        <a:t>75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b"/>
                      <a:endParaRPr lang="en-GB" sz="1400" b="1" i="0" u="none" strike="noStrike" dirty="0">
                        <a:solidFill>
                          <a:srgbClr val="000000"/>
                        </a:solidFill>
                        <a:effectLst/>
                        <a:latin typeface="Arial"/>
                      </a:endParaRPr>
                    </a:p>
                  </a:txBody>
                  <a:tcPr marL="9524" marR="9524" marT="9525"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4"/>
                  </a:ext>
                </a:extLst>
              </a:tr>
              <a:tr h="274622">
                <a:tc>
                  <a:txBody>
                    <a:bodyPr/>
                    <a:lstStyle/>
                    <a:p>
                      <a:pPr algn="l" fontAlgn="b"/>
                      <a:r>
                        <a:rPr lang="en-GB" sz="1400" b="1" i="0" u="none" strike="noStrike" dirty="0">
                          <a:solidFill>
                            <a:srgbClr val="000000"/>
                          </a:solidFill>
                          <a:effectLst/>
                          <a:latin typeface="Arial"/>
                        </a:rPr>
                        <a:t>Jun-15</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b"/>
                      <a:r>
                        <a:rPr lang="en-GB" sz="1600" b="1" i="0" u="none" strike="noStrike" dirty="0">
                          <a:solidFill>
                            <a:srgbClr val="000000"/>
                          </a:solidFill>
                          <a:effectLst/>
                          <a:latin typeface="Arial"/>
                        </a:rPr>
                        <a:t>78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r>
                        <a:rPr lang="en-GB" sz="1400" b="1" i="0" u="none" strike="noStrike" dirty="0">
                          <a:solidFill>
                            <a:srgbClr val="000000"/>
                          </a:solidFill>
                          <a:effectLst/>
                          <a:latin typeface="Arial"/>
                        </a:rPr>
                        <a:t>Implementation</a:t>
                      </a:r>
                      <a:r>
                        <a:rPr lang="en-GB" sz="1400" b="1" i="0" u="none" strike="noStrike" baseline="0" dirty="0">
                          <a:solidFill>
                            <a:srgbClr val="000000"/>
                          </a:solidFill>
                          <a:effectLst/>
                          <a:latin typeface="Arial"/>
                        </a:rPr>
                        <a:t> starts</a:t>
                      </a:r>
                      <a:endParaRPr lang="en-GB" sz="1400" b="1" i="0" u="none" strike="noStrike" dirty="0">
                        <a:solidFill>
                          <a:srgbClr val="000000"/>
                        </a:solidFill>
                        <a:effectLst/>
                        <a:latin typeface="Arial"/>
                      </a:endParaRPr>
                    </a:p>
                  </a:txBody>
                  <a:tcPr marL="9524" marR="9524" marT="9525"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15"/>
                  </a:ext>
                </a:extLst>
              </a:tr>
              <a:tr h="274622">
                <a:tc>
                  <a:txBody>
                    <a:bodyPr/>
                    <a:lstStyle/>
                    <a:p>
                      <a:pPr algn="l" fontAlgn="b"/>
                      <a:r>
                        <a:rPr lang="en-GB" sz="1400" b="1" i="0" u="none" strike="noStrike" dirty="0">
                          <a:solidFill>
                            <a:srgbClr val="000000"/>
                          </a:solidFill>
                          <a:effectLst/>
                          <a:latin typeface="Arial"/>
                        </a:rPr>
                        <a:t>Jul-15</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b"/>
                      <a:r>
                        <a:rPr lang="en-GB" sz="1600" b="1" i="0" u="none" strike="noStrike" dirty="0">
                          <a:solidFill>
                            <a:srgbClr val="000000"/>
                          </a:solidFill>
                          <a:effectLst/>
                          <a:latin typeface="Arial"/>
                        </a:rPr>
                        <a:t>80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l" fontAlgn="b"/>
                      <a:endParaRPr lang="en-GB" sz="1400" b="1" i="0" u="none" strike="noStrike" dirty="0">
                        <a:solidFill>
                          <a:srgbClr val="000000"/>
                        </a:solidFill>
                        <a:effectLst/>
                        <a:latin typeface="Arial"/>
                      </a:endParaRPr>
                    </a:p>
                  </a:txBody>
                  <a:tcPr marL="9524" marR="9524" marT="9525"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016"/>
                  </a:ext>
                </a:extLst>
              </a:tr>
              <a:tr h="274622">
                <a:tc>
                  <a:txBody>
                    <a:bodyPr/>
                    <a:lstStyle/>
                    <a:p>
                      <a:pPr algn="l" fontAlgn="b"/>
                      <a:r>
                        <a:rPr lang="en-GB" sz="1400" b="1" i="0" u="none" strike="noStrike" dirty="0">
                          <a:solidFill>
                            <a:srgbClr val="000000"/>
                          </a:solidFill>
                          <a:effectLst/>
                          <a:latin typeface="Arial"/>
                        </a:rPr>
                        <a:t>Aug-15</a:t>
                      </a:r>
                    </a:p>
                  </a:txBody>
                  <a:tcPr marL="9524" marR="9524" marT="9525"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GB" sz="1600" b="1" i="0" u="none" strike="noStrike" dirty="0">
                          <a:solidFill>
                            <a:srgbClr val="000000"/>
                          </a:solidFill>
                          <a:effectLst/>
                          <a:latin typeface="Arial"/>
                        </a:rPr>
                        <a:t>65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endParaRPr lang="en-GB" sz="1400" b="1" i="0" u="none" strike="noStrike" dirty="0">
                        <a:solidFill>
                          <a:srgbClr val="000000"/>
                        </a:solidFill>
                        <a:effectLst/>
                        <a:latin typeface="Arial"/>
                      </a:endParaRPr>
                    </a:p>
                  </a:txBody>
                  <a:tcPr marL="9524" marR="9524" marT="9525"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17"/>
                  </a:ext>
                </a:extLst>
              </a:tr>
            </a:tbl>
          </a:graphicData>
        </a:graphic>
      </p:graphicFrame>
      <p:sp>
        <p:nvSpPr>
          <p:cNvPr id="65612" name="TextBox 4"/>
          <p:cNvSpPr txBox="1">
            <a:spLocks noChangeArrowheads="1"/>
          </p:cNvSpPr>
          <p:nvPr/>
        </p:nvSpPr>
        <p:spPr bwMode="auto">
          <a:xfrm>
            <a:off x="2135560" y="180975"/>
            <a:ext cx="3816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GB" altLang="en-US" b="1" dirty="0">
                <a:solidFill>
                  <a:srgbClr val="000000"/>
                </a:solidFill>
              </a:rPr>
              <a:t>RUN CHART EXAMPLE</a:t>
            </a:r>
          </a:p>
        </p:txBody>
      </p:sp>
    </p:spTree>
    <p:extLst>
      <p:ext uri="{BB962C8B-B14F-4D97-AF65-F5344CB8AC3E}">
        <p14:creationId xmlns:p14="http://schemas.microsoft.com/office/powerpoint/2010/main" val="1930196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CT_641185_1"/>
          <p:cNvGraphicFramePr>
            <a:graphicFrameLocks/>
          </p:cNvGraphicFramePr>
          <p:nvPr>
            <p:extLst/>
          </p:nvPr>
        </p:nvGraphicFramePr>
        <p:xfrm>
          <a:off x="1524000" y="260649"/>
          <a:ext cx="9144000" cy="65973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48686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a:bodyPr>
          <a:lstStyle/>
          <a:p>
            <a:r>
              <a:rPr lang="en-GB" altLang="en-US" dirty="0" smtClean="0">
                <a:latin typeface="Verdana" pitchFamily="34" charset="0"/>
              </a:rPr>
              <a:t>By the end of this session you will…….</a:t>
            </a:r>
          </a:p>
        </p:txBody>
      </p:sp>
      <p:pic>
        <p:nvPicPr>
          <p:cNvPr id="11267" name="Picture 5" descr="C:\Users\Z419309\Pictures\workshop.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980481" y="2173189"/>
            <a:ext cx="4039200" cy="3380034"/>
          </a:xfrm>
        </p:spPr>
      </p:pic>
      <p:sp>
        <p:nvSpPr>
          <p:cNvPr id="9" name="Content Placeholder 8"/>
          <p:cNvSpPr>
            <a:spLocks noGrp="1"/>
          </p:cNvSpPr>
          <p:nvPr>
            <p:ph sz="half" idx="2"/>
          </p:nvPr>
        </p:nvSpPr>
        <p:spPr/>
        <p:txBody>
          <a:bodyPr>
            <a:normAutofit/>
          </a:bodyPr>
          <a:lstStyle/>
          <a:p>
            <a:pPr marL="414726" indent="-414726">
              <a:defRPr/>
            </a:pPr>
            <a:r>
              <a:rPr lang="en-GB" dirty="0" smtClean="0">
                <a:solidFill>
                  <a:schemeClr val="accent1"/>
                </a:solidFill>
                <a:ea typeface="Verdana" pitchFamily="34" charset="0"/>
                <a:cs typeface="Arial" pitchFamily="34" charset="0"/>
              </a:rPr>
              <a:t>Started </a:t>
            </a:r>
            <a:r>
              <a:rPr lang="en-GB" dirty="0" smtClean="0">
                <a:solidFill>
                  <a:schemeClr val="accent1"/>
                </a:solidFill>
                <a:ea typeface="Verdana" pitchFamily="34" charset="0"/>
                <a:cs typeface="Arial" pitchFamily="34" charset="0"/>
              </a:rPr>
              <a:t>to plan some tests- Plan, Do, Study, Act (PDSA)</a:t>
            </a:r>
          </a:p>
          <a:p>
            <a:pPr marL="414726" indent="-414726">
              <a:defRPr/>
            </a:pPr>
            <a:endParaRPr lang="en-GB" dirty="0">
              <a:solidFill>
                <a:schemeClr val="accent1"/>
              </a:solidFill>
              <a:ea typeface="Verdana" pitchFamily="34" charset="0"/>
              <a:cs typeface="Arial" pitchFamily="34" charset="0"/>
            </a:endParaRPr>
          </a:p>
          <a:p>
            <a:pPr marL="414726" indent="-414726">
              <a:defRPr/>
            </a:pPr>
            <a:r>
              <a:rPr lang="en-GB" dirty="0" smtClean="0">
                <a:ea typeface="Verdana" pitchFamily="34" charset="0"/>
                <a:cs typeface="Arial" pitchFamily="34" charset="0"/>
              </a:rPr>
              <a:t>Create a measurement plan that matters</a:t>
            </a:r>
            <a:endParaRPr lang="en-GB" dirty="0" smtClean="0">
              <a:ea typeface="Verdana" pitchFamily="34" charset="0"/>
              <a:cs typeface="Arial" pitchFamily="34" charset="0"/>
            </a:endParaRPr>
          </a:p>
          <a:p>
            <a:pPr>
              <a:defRPr/>
            </a:pPr>
            <a:endParaRPr lang="en-GB" dirty="0" smtClean="0">
              <a:solidFill>
                <a:schemeClr val="tx1"/>
              </a:solidFill>
              <a:ea typeface="Verdana" pitchFamily="34" charset="0"/>
              <a:cs typeface="Arial" pitchFamily="34" charset="0"/>
            </a:endParaRPr>
          </a:p>
          <a:p>
            <a:pPr marL="414726" indent="-414726">
              <a:defRPr/>
            </a:pPr>
            <a:r>
              <a:rPr lang="en-GB" dirty="0" smtClean="0">
                <a:solidFill>
                  <a:schemeClr val="tx2"/>
                </a:solidFill>
                <a:ea typeface="Verdana" pitchFamily="34" charset="0"/>
                <a:cs typeface="Arial" pitchFamily="34" charset="0"/>
              </a:rPr>
              <a:t>Leave with an action plan for Action Period 3.</a:t>
            </a:r>
            <a:endParaRPr lang="en-GB" dirty="0">
              <a:solidFill>
                <a:schemeClr val="tx2"/>
              </a:solidFill>
            </a:endParaRPr>
          </a:p>
        </p:txBody>
      </p:sp>
    </p:spTree>
    <p:extLst>
      <p:ext uri="{BB962C8B-B14F-4D97-AF65-F5344CB8AC3E}">
        <p14:creationId xmlns:p14="http://schemas.microsoft.com/office/powerpoint/2010/main" val="1284618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30517" y="260649"/>
            <a:ext cx="8151531" cy="3898559"/>
          </a:xfrm>
        </p:spPr>
        <p:txBody>
          <a:bodyPr>
            <a:noAutofit/>
          </a:bodyPr>
          <a:lstStyle/>
          <a:p>
            <a:r>
              <a:rPr lang="en-GB" sz="3400" dirty="0">
                <a:solidFill>
                  <a:schemeClr val="tx1"/>
                </a:solidFill>
                <a:latin typeface="Calibri" pitchFamily="34" charset="0"/>
                <a:cs typeface="Calibri" pitchFamily="34" charset="0"/>
              </a:rPr>
              <a:t>Run chart rules to spot non-random variation</a:t>
            </a:r>
          </a:p>
        </p:txBody>
      </p:sp>
      <p:sp>
        <p:nvSpPr>
          <p:cNvPr id="5" name="Slide Number Placeholder 1"/>
          <p:cNvSpPr txBox="1">
            <a:spLocks/>
          </p:cNvSpPr>
          <p:nvPr/>
        </p:nvSpPr>
        <p:spPr>
          <a:xfrm>
            <a:off x="9673876" y="6584216"/>
            <a:ext cx="1687711" cy="186407"/>
          </a:xfrm>
          <a:prstGeom prst="rect">
            <a:avLst/>
          </a:prstGeom>
        </p:spPr>
        <p:txBody>
          <a:bodyPr lIns="61154" tIns="30593" rIns="61154" bIns="30593"/>
          <a:lstStyle>
            <a:defPPr>
              <a:defRPr lang="en-US"/>
            </a:defPPr>
            <a:lvl1pPr algn="l" rtl="0" fontAlgn="base">
              <a:spcBef>
                <a:spcPct val="0"/>
              </a:spcBef>
              <a:spcAft>
                <a:spcPct val="0"/>
              </a:spcAft>
              <a:defRPr sz="2800" kern="1200">
                <a:solidFill>
                  <a:schemeClr val="tx1"/>
                </a:solidFill>
                <a:latin typeface="Arial" pitchFamily="34" charset="0"/>
                <a:ea typeface="+mn-ea"/>
                <a:cs typeface="+mn-cs"/>
              </a:defRPr>
            </a:lvl1pPr>
            <a:lvl2pPr marL="456849" algn="l" rtl="0" fontAlgn="base">
              <a:spcBef>
                <a:spcPct val="0"/>
              </a:spcBef>
              <a:spcAft>
                <a:spcPct val="0"/>
              </a:spcAft>
              <a:defRPr sz="2800" kern="1200">
                <a:solidFill>
                  <a:schemeClr val="tx1"/>
                </a:solidFill>
                <a:latin typeface="Arial" pitchFamily="34" charset="0"/>
                <a:ea typeface="+mn-ea"/>
                <a:cs typeface="+mn-cs"/>
              </a:defRPr>
            </a:lvl2pPr>
            <a:lvl3pPr marL="913697" algn="l" rtl="0" fontAlgn="base">
              <a:spcBef>
                <a:spcPct val="0"/>
              </a:spcBef>
              <a:spcAft>
                <a:spcPct val="0"/>
              </a:spcAft>
              <a:defRPr sz="2800" kern="1200">
                <a:solidFill>
                  <a:schemeClr val="tx1"/>
                </a:solidFill>
                <a:latin typeface="Arial" pitchFamily="34" charset="0"/>
                <a:ea typeface="+mn-ea"/>
                <a:cs typeface="+mn-cs"/>
              </a:defRPr>
            </a:lvl3pPr>
            <a:lvl4pPr marL="1370553" algn="l" rtl="0" fontAlgn="base">
              <a:spcBef>
                <a:spcPct val="0"/>
              </a:spcBef>
              <a:spcAft>
                <a:spcPct val="0"/>
              </a:spcAft>
              <a:defRPr sz="2800" kern="1200">
                <a:solidFill>
                  <a:schemeClr val="tx1"/>
                </a:solidFill>
                <a:latin typeface="Arial" pitchFamily="34" charset="0"/>
                <a:ea typeface="+mn-ea"/>
                <a:cs typeface="+mn-cs"/>
              </a:defRPr>
            </a:lvl4pPr>
            <a:lvl5pPr marL="1827401" algn="l" rtl="0" fontAlgn="base">
              <a:spcBef>
                <a:spcPct val="0"/>
              </a:spcBef>
              <a:spcAft>
                <a:spcPct val="0"/>
              </a:spcAft>
              <a:defRPr sz="2800" kern="1200">
                <a:solidFill>
                  <a:schemeClr val="tx1"/>
                </a:solidFill>
                <a:latin typeface="Arial" pitchFamily="34" charset="0"/>
                <a:ea typeface="+mn-ea"/>
                <a:cs typeface="+mn-cs"/>
              </a:defRPr>
            </a:lvl5pPr>
            <a:lvl6pPr marL="2284251" algn="l" defTabSz="913697" rtl="0" eaLnBrk="1" latinLnBrk="0" hangingPunct="1">
              <a:defRPr sz="2800" kern="1200">
                <a:solidFill>
                  <a:schemeClr val="tx1"/>
                </a:solidFill>
                <a:latin typeface="Arial" pitchFamily="34" charset="0"/>
                <a:ea typeface="+mn-ea"/>
                <a:cs typeface="+mn-cs"/>
              </a:defRPr>
            </a:lvl6pPr>
            <a:lvl7pPr marL="2741101" algn="l" defTabSz="913697" rtl="0" eaLnBrk="1" latinLnBrk="0" hangingPunct="1">
              <a:defRPr sz="2800" kern="1200">
                <a:solidFill>
                  <a:schemeClr val="tx1"/>
                </a:solidFill>
                <a:latin typeface="Arial" pitchFamily="34" charset="0"/>
                <a:ea typeface="+mn-ea"/>
                <a:cs typeface="+mn-cs"/>
              </a:defRPr>
            </a:lvl7pPr>
            <a:lvl8pPr marL="3197948" algn="l" defTabSz="913697" rtl="0" eaLnBrk="1" latinLnBrk="0" hangingPunct="1">
              <a:defRPr sz="2800" kern="1200">
                <a:solidFill>
                  <a:schemeClr val="tx1"/>
                </a:solidFill>
                <a:latin typeface="Arial" pitchFamily="34" charset="0"/>
                <a:ea typeface="+mn-ea"/>
                <a:cs typeface="+mn-cs"/>
              </a:defRPr>
            </a:lvl8pPr>
            <a:lvl9pPr marL="3654803" algn="l" defTabSz="913697" rtl="0" eaLnBrk="1" latinLnBrk="0" hangingPunct="1">
              <a:defRPr sz="2800" kern="1200">
                <a:solidFill>
                  <a:schemeClr val="tx1"/>
                </a:solidFill>
                <a:latin typeface="Arial" pitchFamily="34" charset="0"/>
                <a:ea typeface="+mn-ea"/>
                <a:cs typeface="+mn-cs"/>
              </a:defRPr>
            </a:lvl9pPr>
          </a:lstStyle>
          <a:p>
            <a:pPr algn="ctr" defTabSz="274723" fontAlgn="auto">
              <a:spcBef>
                <a:spcPts val="0"/>
              </a:spcBef>
              <a:spcAft>
                <a:spcPts val="0"/>
              </a:spcAft>
              <a:defRPr/>
            </a:pPr>
            <a:fld id="{ECE6B7BB-C12E-4F68-B36F-CDAB6C6778E5}" type="slidenum">
              <a:rPr lang="en-GB" sz="900" kern="0">
                <a:solidFill>
                  <a:sysClr val="windowText" lastClr="000000"/>
                </a:solidFill>
                <a:latin typeface="Helvetica Light"/>
              </a:rPr>
              <a:pPr algn="ctr" defTabSz="274723" fontAlgn="auto">
                <a:spcBef>
                  <a:spcPts val="0"/>
                </a:spcBef>
                <a:spcAft>
                  <a:spcPts val="0"/>
                </a:spcAft>
                <a:defRPr/>
              </a:pPr>
              <a:t>40</a:t>
            </a:fld>
            <a:endParaRPr lang="en-GB" sz="900" kern="0" dirty="0">
              <a:solidFill>
                <a:sysClr val="windowText" lastClr="000000"/>
              </a:solidFill>
              <a:latin typeface="Helvetica Light"/>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7033" y="1209328"/>
            <a:ext cx="8917863" cy="4667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4617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CT_641185_1"/>
          <p:cNvGraphicFramePr>
            <a:graphicFrameLocks/>
          </p:cNvGraphicFramePr>
          <p:nvPr>
            <p:extLst/>
          </p:nvPr>
        </p:nvGraphicFramePr>
        <p:xfrm>
          <a:off x="1919536" y="476674"/>
          <a:ext cx="8496944" cy="5832647"/>
        </p:xfrm>
        <a:graphic>
          <a:graphicData uri="http://schemas.openxmlformats.org/drawingml/2006/chart">
            <c:chart xmlns:c="http://schemas.openxmlformats.org/drawingml/2006/chart" xmlns:r="http://schemas.openxmlformats.org/officeDocument/2006/relationships" r:id="rId3"/>
          </a:graphicData>
        </a:graphic>
      </p:graphicFrame>
      <p:sp>
        <p:nvSpPr>
          <p:cNvPr id="2" name="Oval 1"/>
          <p:cNvSpPr/>
          <p:nvPr/>
        </p:nvSpPr>
        <p:spPr>
          <a:xfrm>
            <a:off x="7464152" y="1916832"/>
            <a:ext cx="3203848" cy="122413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 name="TextBox 2"/>
          <p:cNvSpPr txBox="1"/>
          <p:nvPr/>
        </p:nvSpPr>
        <p:spPr>
          <a:xfrm>
            <a:off x="7464152" y="1476912"/>
            <a:ext cx="936104" cy="461665"/>
          </a:xfrm>
          <a:prstGeom prst="rect">
            <a:avLst/>
          </a:prstGeom>
          <a:noFill/>
        </p:spPr>
        <p:txBody>
          <a:bodyPr wrap="square" rtlCol="0">
            <a:spAutoFit/>
          </a:bodyPr>
          <a:lstStyle/>
          <a:p>
            <a:r>
              <a:rPr lang="en-GB" sz="2400" b="1" dirty="0">
                <a:solidFill>
                  <a:srgbClr val="C0504D"/>
                </a:solidFill>
              </a:rPr>
              <a:t>Shift</a:t>
            </a:r>
          </a:p>
        </p:txBody>
      </p:sp>
    </p:spTree>
    <p:extLst>
      <p:ext uri="{BB962C8B-B14F-4D97-AF65-F5344CB8AC3E}">
        <p14:creationId xmlns:p14="http://schemas.microsoft.com/office/powerpoint/2010/main" val="4038769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CT_641185_1"/>
          <p:cNvGraphicFramePr>
            <a:graphicFrameLocks/>
          </p:cNvGraphicFramePr>
          <p:nvPr>
            <p:extLst/>
          </p:nvPr>
        </p:nvGraphicFramePr>
        <p:xfrm>
          <a:off x="1919536" y="476674"/>
          <a:ext cx="8496944" cy="58326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6924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CT_641185_1"/>
          <p:cNvGraphicFramePr>
            <a:graphicFrameLocks/>
          </p:cNvGraphicFramePr>
          <p:nvPr>
            <p:extLst/>
          </p:nvPr>
        </p:nvGraphicFramePr>
        <p:xfrm>
          <a:off x="1919536" y="476674"/>
          <a:ext cx="8496944" cy="5832647"/>
        </p:xfrm>
        <a:graphic>
          <a:graphicData uri="http://schemas.openxmlformats.org/drawingml/2006/chart">
            <c:chart xmlns:c="http://schemas.openxmlformats.org/drawingml/2006/chart" xmlns:r="http://schemas.openxmlformats.org/officeDocument/2006/relationships" r:id="rId2"/>
          </a:graphicData>
        </a:graphic>
      </p:graphicFrame>
      <p:sp>
        <p:nvSpPr>
          <p:cNvPr id="2" name="Oval 1"/>
          <p:cNvSpPr/>
          <p:nvPr/>
        </p:nvSpPr>
        <p:spPr>
          <a:xfrm>
            <a:off x="3647728" y="4797152"/>
            <a:ext cx="1008112" cy="72008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 name="TextBox 2"/>
          <p:cNvSpPr txBox="1"/>
          <p:nvPr/>
        </p:nvSpPr>
        <p:spPr>
          <a:xfrm>
            <a:off x="2783632" y="4149081"/>
            <a:ext cx="1584176" cy="646331"/>
          </a:xfrm>
          <a:prstGeom prst="rect">
            <a:avLst/>
          </a:prstGeom>
          <a:noFill/>
        </p:spPr>
        <p:txBody>
          <a:bodyPr wrap="square" rtlCol="0">
            <a:spAutoFit/>
          </a:bodyPr>
          <a:lstStyle/>
          <a:p>
            <a:pPr algn="ctr"/>
            <a:r>
              <a:rPr lang="en-GB" b="1" dirty="0">
                <a:solidFill>
                  <a:srgbClr val="F79646">
                    <a:lumMod val="50000"/>
                  </a:srgbClr>
                </a:solidFill>
              </a:rPr>
              <a:t>Astronomical</a:t>
            </a:r>
          </a:p>
          <a:p>
            <a:pPr algn="ctr"/>
            <a:r>
              <a:rPr lang="en-GB" b="1" dirty="0">
                <a:solidFill>
                  <a:srgbClr val="F79646">
                    <a:lumMod val="50000"/>
                  </a:srgbClr>
                </a:solidFill>
              </a:rPr>
              <a:t>point</a:t>
            </a:r>
          </a:p>
        </p:txBody>
      </p:sp>
    </p:spTree>
    <p:extLst>
      <p:ext uri="{BB962C8B-B14F-4D97-AF65-F5344CB8AC3E}">
        <p14:creationId xmlns:p14="http://schemas.microsoft.com/office/powerpoint/2010/main" val="2869247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CT_641185_1"/>
          <p:cNvGraphicFramePr>
            <a:graphicFrameLocks/>
          </p:cNvGraphicFramePr>
          <p:nvPr>
            <p:extLst/>
          </p:nvPr>
        </p:nvGraphicFramePr>
        <p:xfrm>
          <a:off x="1919536" y="476674"/>
          <a:ext cx="8496944" cy="5832647"/>
        </p:xfrm>
        <a:graphic>
          <a:graphicData uri="http://schemas.openxmlformats.org/drawingml/2006/chart">
            <c:chart xmlns:c="http://schemas.openxmlformats.org/drawingml/2006/chart" xmlns:r="http://schemas.openxmlformats.org/officeDocument/2006/relationships" r:id="rId2"/>
          </a:graphicData>
        </a:graphic>
      </p:graphicFrame>
      <p:sp>
        <p:nvSpPr>
          <p:cNvPr id="5" name="Oval 4"/>
          <p:cNvSpPr/>
          <p:nvPr/>
        </p:nvSpPr>
        <p:spPr>
          <a:xfrm>
            <a:off x="2207568" y="3140968"/>
            <a:ext cx="3312368" cy="230425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TextBox 5"/>
          <p:cNvSpPr txBox="1"/>
          <p:nvPr/>
        </p:nvSpPr>
        <p:spPr>
          <a:xfrm>
            <a:off x="2567608" y="4062264"/>
            <a:ext cx="1296144" cy="461665"/>
          </a:xfrm>
          <a:prstGeom prst="rect">
            <a:avLst/>
          </a:prstGeom>
          <a:noFill/>
        </p:spPr>
        <p:txBody>
          <a:bodyPr wrap="square" rtlCol="0">
            <a:spAutoFit/>
          </a:bodyPr>
          <a:lstStyle/>
          <a:p>
            <a:r>
              <a:rPr lang="en-GB" sz="2400" b="1" dirty="0">
                <a:solidFill>
                  <a:srgbClr val="00B050"/>
                </a:solidFill>
              </a:rPr>
              <a:t>Run 1</a:t>
            </a:r>
          </a:p>
        </p:txBody>
      </p:sp>
    </p:spTree>
    <p:extLst>
      <p:ext uri="{BB962C8B-B14F-4D97-AF65-F5344CB8AC3E}">
        <p14:creationId xmlns:p14="http://schemas.microsoft.com/office/powerpoint/2010/main" val="2952589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4"/>
          <p:cNvSpPr>
            <a:spLocks noGrp="1" noChangeArrowheads="1"/>
          </p:cNvSpPr>
          <p:nvPr>
            <p:ph type="title" idx="4294967295"/>
          </p:nvPr>
        </p:nvSpPr>
        <p:spPr>
          <a:xfrm>
            <a:off x="2763838" y="242935"/>
            <a:ext cx="6664325" cy="701731"/>
          </a:xfrm>
        </p:spPr>
        <p:txBody>
          <a:bodyPr>
            <a:spAutoFit/>
          </a:bodyPr>
          <a:lstStyle/>
          <a:p>
            <a:pPr eaLnBrk="1" hangingPunct="1">
              <a:spcBef>
                <a:spcPct val="50000"/>
              </a:spcBef>
            </a:pPr>
            <a:r>
              <a:rPr lang="en-US" altLang="en-US" dirty="0">
                <a:cs typeface="Arial" pitchFamily="34" charset="0"/>
              </a:rPr>
              <a:t>Too few or too many runs</a:t>
            </a:r>
          </a:p>
        </p:txBody>
      </p:sp>
      <p:pic>
        <p:nvPicPr>
          <p:cNvPr id="74755"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1214" y="1196976"/>
            <a:ext cx="8029575" cy="482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8353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CT_641185_1"/>
          <p:cNvGraphicFramePr>
            <a:graphicFrameLocks/>
          </p:cNvGraphicFramePr>
          <p:nvPr>
            <p:extLst/>
          </p:nvPr>
        </p:nvGraphicFramePr>
        <p:xfrm>
          <a:off x="1919536" y="476674"/>
          <a:ext cx="8496944" cy="5832647"/>
        </p:xfrm>
        <a:graphic>
          <a:graphicData uri="http://schemas.openxmlformats.org/drawingml/2006/chart">
            <c:chart xmlns:c="http://schemas.openxmlformats.org/drawingml/2006/chart" xmlns:r="http://schemas.openxmlformats.org/officeDocument/2006/relationships" r:id="rId2"/>
          </a:graphicData>
        </a:graphic>
      </p:graphicFrame>
      <p:sp>
        <p:nvSpPr>
          <p:cNvPr id="5" name="Oval 4"/>
          <p:cNvSpPr/>
          <p:nvPr/>
        </p:nvSpPr>
        <p:spPr>
          <a:xfrm>
            <a:off x="2207568" y="3140968"/>
            <a:ext cx="3312368" cy="230425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TextBox 5"/>
          <p:cNvSpPr txBox="1"/>
          <p:nvPr/>
        </p:nvSpPr>
        <p:spPr>
          <a:xfrm>
            <a:off x="2567608" y="4062264"/>
            <a:ext cx="1296144" cy="461665"/>
          </a:xfrm>
          <a:prstGeom prst="rect">
            <a:avLst/>
          </a:prstGeom>
          <a:noFill/>
        </p:spPr>
        <p:txBody>
          <a:bodyPr wrap="square" rtlCol="0">
            <a:spAutoFit/>
          </a:bodyPr>
          <a:lstStyle/>
          <a:p>
            <a:r>
              <a:rPr lang="en-GB" sz="2400" b="1" dirty="0">
                <a:solidFill>
                  <a:srgbClr val="00B050"/>
                </a:solidFill>
              </a:rPr>
              <a:t>Run 1</a:t>
            </a:r>
          </a:p>
        </p:txBody>
      </p:sp>
    </p:spTree>
    <p:extLst>
      <p:ext uri="{BB962C8B-B14F-4D97-AF65-F5344CB8AC3E}">
        <p14:creationId xmlns:p14="http://schemas.microsoft.com/office/powerpoint/2010/main" val="3687458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0" y="0"/>
            <a:ext cx="9144000" cy="665312"/>
          </a:xfrm>
        </p:spPr>
        <p:txBody>
          <a:bodyPr>
            <a:noAutofit/>
          </a:bodyPr>
          <a:lstStyle/>
          <a:p>
            <a:r>
              <a:rPr lang="en-US" sz="3600" b="1" dirty="0">
                <a:solidFill>
                  <a:srgbClr val="002060"/>
                </a:solidFill>
                <a:latin typeface="Arial" panose="020B0604020202020204" pitchFamily="34" charset="0"/>
                <a:cs typeface="Arial" panose="020B0604020202020204" pitchFamily="34" charset="0"/>
              </a:rPr>
              <a:t>Measures - Things to consider</a:t>
            </a:r>
            <a:endParaRPr lang="en-US" sz="3600" b="1" dirty="0">
              <a:latin typeface="+mn-lt"/>
              <a:cs typeface="Calibri" pitchFamily="34" charset="0"/>
            </a:endParaRPr>
          </a:p>
        </p:txBody>
      </p:sp>
      <p:grpSp>
        <p:nvGrpSpPr>
          <p:cNvPr id="2" name="Group 1"/>
          <p:cNvGrpSpPr/>
          <p:nvPr/>
        </p:nvGrpSpPr>
        <p:grpSpPr>
          <a:xfrm>
            <a:off x="1775520" y="908721"/>
            <a:ext cx="8496944" cy="5760639"/>
            <a:chOff x="251520" y="548680"/>
            <a:chExt cx="8496944" cy="3994075"/>
          </a:xfrm>
        </p:grpSpPr>
        <p:sp>
          <p:nvSpPr>
            <p:cNvPr id="8" name="Freeform 7"/>
            <p:cNvSpPr/>
            <p:nvPr/>
          </p:nvSpPr>
          <p:spPr>
            <a:xfrm>
              <a:off x="251520" y="548680"/>
              <a:ext cx="8496944" cy="576063"/>
            </a:xfrm>
            <a:custGeom>
              <a:avLst/>
              <a:gdLst>
                <a:gd name="connsiteX0" fmla="*/ 0 w 8424936"/>
                <a:gd name="connsiteY0" fmla="*/ 61209 h 612085"/>
                <a:gd name="connsiteX1" fmla="*/ 17928 w 8424936"/>
                <a:gd name="connsiteY1" fmla="*/ 17928 h 612085"/>
                <a:gd name="connsiteX2" fmla="*/ 61209 w 8424936"/>
                <a:gd name="connsiteY2" fmla="*/ 0 h 612085"/>
                <a:gd name="connsiteX3" fmla="*/ 8363727 w 8424936"/>
                <a:gd name="connsiteY3" fmla="*/ 0 h 612085"/>
                <a:gd name="connsiteX4" fmla="*/ 8407008 w 8424936"/>
                <a:gd name="connsiteY4" fmla="*/ 17928 h 612085"/>
                <a:gd name="connsiteX5" fmla="*/ 8424936 w 8424936"/>
                <a:gd name="connsiteY5" fmla="*/ 61209 h 612085"/>
                <a:gd name="connsiteX6" fmla="*/ 8424936 w 8424936"/>
                <a:gd name="connsiteY6" fmla="*/ 550876 h 612085"/>
                <a:gd name="connsiteX7" fmla="*/ 8407008 w 8424936"/>
                <a:gd name="connsiteY7" fmla="*/ 594157 h 612085"/>
                <a:gd name="connsiteX8" fmla="*/ 8363727 w 8424936"/>
                <a:gd name="connsiteY8" fmla="*/ 612085 h 612085"/>
                <a:gd name="connsiteX9" fmla="*/ 61209 w 8424936"/>
                <a:gd name="connsiteY9" fmla="*/ 612085 h 612085"/>
                <a:gd name="connsiteX10" fmla="*/ 17928 w 8424936"/>
                <a:gd name="connsiteY10" fmla="*/ 594157 h 612085"/>
                <a:gd name="connsiteX11" fmla="*/ 0 w 8424936"/>
                <a:gd name="connsiteY11" fmla="*/ 550876 h 612085"/>
                <a:gd name="connsiteX12" fmla="*/ 0 w 8424936"/>
                <a:gd name="connsiteY12" fmla="*/ 61209 h 61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24936" h="612085">
                  <a:moveTo>
                    <a:pt x="0" y="61209"/>
                  </a:moveTo>
                  <a:cubicBezTo>
                    <a:pt x="0" y="44975"/>
                    <a:pt x="6449" y="29407"/>
                    <a:pt x="17928" y="17928"/>
                  </a:cubicBezTo>
                  <a:cubicBezTo>
                    <a:pt x="29407" y="6449"/>
                    <a:pt x="44976" y="0"/>
                    <a:pt x="61209" y="0"/>
                  </a:cubicBezTo>
                  <a:lnTo>
                    <a:pt x="8363727" y="0"/>
                  </a:lnTo>
                  <a:cubicBezTo>
                    <a:pt x="8379961" y="0"/>
                    <a:pt x="8395529" y="6449"/>
                    <a:pt x="8407008" y="17928"/>
                  </a:cubicBezTo>
                  <a:cubicBezTo>
                    <a:pt x="8418487" y="29407"/>
                    <a:pt x="8424936" y="44976"/>
                    <a:pt x="8424936" y="61209"/>
                  </a:cubicBezTo>
                  <a:lnTo>
                    <a:pt x="8424936" y="550876"/>
                  </a:lnTo>
                  <a:cubicBezTo>
                    <a:pt x="8424936" y="567110"/>
                    <a:pt x="8418487" y="582678"/>
                    <a:pt x="8407008" y="594157"/>
                  </a:cubicBezTo>
                  <a:cubicBezTo>
                    <a:pt x="8395529" y="605636"/>
                    <a:pt x="8379960" y="612085"/>
                    <a:pt x="8363727" y="612085"/>
                  </a:cubicBezTo>
                  <a:lnTo>
                    <a:pt x="61209" y="612085"/>
                  </a:lnTo>
                  <a:cubicBezTo>
                    <a:pt x="44975" y="612085"/>
                    <a:pt x="29407" y="605636"/>
                    <a:pt x="17928" y="594157"/>
                  </a:cubicBezTo>
                  <a:cubicBezTo>
                    <a:pt x="6449" y="582678"/>
                    <a:pt x="0" y="567109"/>
                    <a:pt x="0" y="550876"/>
                  </a:cubicBezTo>
                  <a:lnTo>
                    <a:pt x="0" y="61209"/>
                  </a:lnTo>
                  <a:close/>
                </a:path>
              </a:pathLst>
            </a:custGeom>
            <a:gradFill rotWithShape="0">
              <a:gsLst>
                <a:gs pos="0">
                  <a:srgbClr val="4F81BD">
                    <a:hueOff val="0"/>
                    <a:satOff val="0"/>
                    <a:lumOff val="0"/>
                    <a:tint val="50000"/>
                    <a:satMod val="300000"/>
                    <a:alpha val="7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spcFirstLastPara="0" vert="horz" wrap="square" lIns="1847942" tIns="101747" rIns="101748" bIns="101747" numCol="1" spcCol="1270" anchor="ctr" anchorCtr="0">
              <a:noAutofit/>
            </a:bodyPr>
            <a:lstStyle/>
            <a:p>
              <a:pPr defTabSz="977900">
                <a:lnSpc>
                  <a:spcPct val="90000"/>
                </a:lnSpc>
                <a:spcAft>
                  <a:spcPct val="35000"/>
                </a:spcAft>
                <a:defRPr/>
              </a:pPr>
              <a:r>
                <a:rPr lang="en-GB" sz="2200" b="1" dirty="0">
                  <a:solidFill>
                    <a:srgbClr val="002060"/>
                  </a:solidFill>
                  <a:latin typeface="Calibri"/>
                </a:rPr>
                <a:t>Who</a:t>
              </a:r>
              <a:r>
                <a:rPr lang="en-GB" sz="2200" dirty="0">
                  <a:solidFill>
                    <a:srgbClr val="002060"/>
                  </a:solidFill>
                  <a:latin typeface="Calibri"/>
                </a:rPr>
                <a:t> will be responsible for data collection?</a:t>
              </a:r>
            </a:p>
          </p:txBody>
        </p:sp>
        <p:sp>
          <p:nvSpPr>
            <p:cNvPr id="9" name="Rounded Rectangle 8"/>
            <p:cNvSpPr/>
            <p:nvPr/>
          </p:nvSpPr>
          <p:spPr>
            <a:xfrm>
              <a:off x="405326" y="584682"/>
              <a:ext cx="936104" cy="504057"/>
            </a:xfrm>
            <a:prstGeom prst="roundRect">
              <a:avLst>
                <a:gd name="adj" fmla="val 10000"/>
              </a:avLst>
            </a:prstGeom>
            <a:blipFill rotWithShape="1">
              <a:blip r:embed="rId3" cstate="email">
                <a:extLst>
                  <a:ext uri="{28A0092B-C50C-407E-A947-70E740481C1C}">
                    <a14:useLocalDpi xmlns:a14="http://schemas.microsoft.com/office/drawing/2010/main"/>
                  </a:ext>
                </a:extLst>
              </a:blip>
              <a:stretch>
                <a:fillRect/>
              </a:stretch>
            </a:blipFill>
            <a:ln w="9525"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p:spPr>
          <p:style>
            <a:lnRef idx="1">
              <a:scrgbClr r="0" g="0" b="0"/>
            </a:lnRef>
            <a:fillRef idx="1">
              <a:scrgbClr r="0" g="0" b="0"/>
            </a:fillRef>
            <a:effectRef idx="1">
              <a:scrgbClr r="0" g="0" b="0"/>
            </a:effectRef>
            <a:fontRef idx="minor">
              <a:schemeClr val="lt1">
                <a:hueOff val="0"/>
                <a:satOff val="0"/>
                <a:lumOff val="0"/>
                <a:alphaOff val="0"/>
              </a:schemeClr>
            </a:fontRef>
          </p:style>
        </p:sp>
        <p:sp>
          <p:nvSpPr>
            <p:cNvPr id="10" name="Freeform 9"/>
            <p:cNvSpPr/>
            <p:nvPr/>
          </p:nvSpPr>
          <p:spPr>
            <a:xfrm>
              <a:off x="251520" y="1196752"/>
              <a:ext cx="8496944" cy="576063"/>
            </a:xfrm>
            <a:custGeom>
              <a:avLst/>
              <a:gdLst>
                <a:gd name="connsiteX0" fmla="*/ 0 w 8424936"/>
                <a:gd name="connsiteY0" fmla="*/ 61209 h 612085"/>
                <a:gd name="connsiteX1" fmla="*/ 17928 w 8424936"/>
                <a:gd name="connsiteY1" fmla="*/ 17928 h 612085"/>
                <a:gd name="connsiteX2" fmla="*/ 61209 w 8424936"/>
                <a:gd name="connsiteY2" fmla="*/ 0 h 612085"/>
                <a:gd name="connsiteX3" fmla="*/ 8363727 w 8424936"/>
                <a:gd name="connsiteY3" fmla="*/ 0 h 612085"/>
                <a:gd name="connsiteX4" fmla="*/ 8407008 w 8424936"/>
                <a:gd name="connsiteY4" fmla="*/ 17928 h 612085"/>
                <a:gd name="connsiteX5" fmla="*/ 8424936 w 8424936"/>
                <a:gd name="connsiteY5" fmla="*/ 61209 h 612085"/>
                <a:gd name="connsiteX6" fmla="*/ 8424936 w 8424936"/>
                <a:gd name="connsiteY6" fmla="*/ 550876 h 612085"/>
                <a:gd name="connsiteX7" fmla="*/ 8407008 w 8424936"/>
                <a:gd name="connsiteY7" fmla="*/ 594157 h 612085"/>
                <a:gd name="connsiteX8" fmla="*/ 8363727 w 8424936"/>
                <a:gd name="connsiteY8" fmla="*/ 612085 h 612085"/>
                <a:gd name="connsiteX9" fmla="*/ 61209 w 8424936"/>
                <a:gd name="connsiteY9" fmla="*/ 612085 h 612085"/>
                <a:gd name="connsiteX10" fmla="*/ 17928 w 8424936"/>
                <a:gd name="connsiteY10" fmla="*/ 594157 h 612085"/>
                <a:gd name="connsiteX11" fmla="*/ 0 w 8424936"/>
                <a:gd name="connsiteY11" fmla="*/ 550876 h 612085"/>
                <a:gd name="connsiteX12" fmla="*/ 0 w 8424936"/>
                <a:gd name="connsiteY12" fmla="*/ 61209 h 61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24936" h="612085">
                  <a:moveTo>
                    <a:pt x="0" y="61209"/>
                  </a:moveTo>
                  <a:cubicBezTo>
                    <a:pt x="0" y="44975"/>
                    <a:pt x="6449" y="29407"/>
                    <a:pt x="17928" y="17928"/>
                  </a:cubicBezTo>
                  <a:cubicBezTo>
                    <a:pt x="29407" y="6449"/>
                    <a:pt x="44976" y="0"/>
                    <a:pt x="61209" y="0"/>
                  </a:cubicBezTo>
                  <a:lnTo>
                    <a:pt x="8363727" y="0"/>
                  </a:lnTo>
                  <a:cubicBezTo>
                    <a:pt x="8379961" y="0"/>
                    <a:pt x="8395529" y="6449"/>
                    <a:pt x="8407008" y="17928"/>
                  </a:cubicBezTo>
                  <a:cubicBezTo>
                    <a:pt x="8418487" y="29407"/>
                    <a:pt x="8424936" y="44976"/>
                    <a:pt x="8424936" y="61209"/>
                  </a:cubicBezTo>
                  <a:lnTo>
                    <a:pt x="8424936" y="550876"/>
                  </a:lnTo>
                  <a:cubicBezTo>
                    <a:pt x="8424936" y="567110"/>
                    <a:pt x="8418487" y="582678"/>
                    <a:pt x="8407008" y="594157"/>
                  </a:cubicBezTo>
                  <a:cubicBezTo>
                    <a:pt x="8395529" y="605636"/>
                    <a:pt x="8379960" y="612085"/>
                    <a:pt x="8363727" y="612085"/>
                  </a:cubicBezTo>
                  <a:lnTo>
                    <a:pt x="61209" y="612085"/>
                  </a:lnTo>
                  <a:cubicBezTo>
                    <a:pt x="44975" y="612085"/>
                    <a:pt x="29407" y="605636"/>
                    <a:pt x="17928" y="594157"/>
                  </a:cubicBezTo>
                  <a:cubicBezTo>
                    <a:pt x="6449" y="582678"/>
                    <a:pt x="0" y="567109"/>
                    <a:pt x="0" y="550876"/>
                  </a:cubicBezTo>
                  <a:lnTo>
                    <a:pt x="0" y="61209"/>
                  </a:lnTo>
                  <a:close/>
                </a:path>
              </a:pathLst>
            </a:custGeom>
            <a:gradFill rotWithShape="0">
              <a:gsLst>
                <a:gs pos="0">
                  <a:srgbClr val="4F81BD">
                    <a:hueOff val="0"/>
                    <a:satOff val="0"/>
                    <a:lumOff val="0"/>
                    <a:tint val="50000"/>
                    <a:satMod val="300000"/>
                    <a:alpha val="7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spcFirstLastPara="0" vert="horz" wrap="square" lIns="1847942" tIns="101747" rIns="101748" bIns="101747" numCol="1" spcCol="1270" anchor="ctr" anchorCtr="0">
              <a:noAutofit/>
            </a:bodyPr>
            <a:lstStyle/>
            <a:p>
              <a:pPr defTabSz="977900">
                <a:lnSpc>
                  <a:spcPct val="90000"/>
                </a:lnSpc>
                <a:spcAft>
                  <a:spcPct val="35000"/>
                </a:spcAft>
                <a:defRPr/>
              </a:pPr>
              <a:r>
                <a:rPr lang="en-GB" sz="2200" dirty="0">
                  <a:solidFill>
                    <a:srgbClr val="002060"/>
                  </a:solidFill>
                  <a:latin typeface="Calibri"/>
                </a:rPr>
                <a:t>What is the data </a:t>
              </a:r>
              <a:r>
                <a:rPr lang="en-GB" sz="2200" b="1" dirty="0">
                  <a:solidFill>
                    <a:srgbClr val="002060"/>
                  </a:solidFill>
                  <a:latin typeface="Calibri"/>
                </a:rPr>
                <a:t>source </a:t>
              </a:r>
              <a:r>
                <a:rPr lang="en-GB" sz="2200" dirty="0">
                  <a:solidFill>
                    <a:srgbClr val="002060"/>
                  </a:solidFill>
                  <a:latin typeface="Calibri"/>
                </a:rPr>
                <a:t>/</a:t>
              </a:r>
              <a:r>
                <a:rPr lang="en-GB" sz="2200" b="1" dirty="0">
                  <a:solidFill>
                    <a:srgbClr val="002060"/>
                  </a:solidFill>
                  <a:latin typeface="Calibri"/>
                </a:rPr>
                <a:t> how </a:t>
              </a:r>
              <a:r>
                <a:rPr lang="en-GB" sz="2200" dirty="0">
                  <a:solidFill>
                    <a:srgbClr val="002060"/>
                  </a:solidFill>
                  <a:latin typeface="Calibri"/>
                </a:rPr>
                <a:t>will the data be collected?</a:t>
              </a:r>
            </a:p>
          </p:txBody>
        </p:sp>
        <p:sp>
          <p:nvSpPr>
            <p:cNvPr id="11" name="Rounded Rectangle 10"/>
            <p:cNvSpPr/>
            <p:nvPr/>
          </p:nvSpPr>
          <p:spPr>
            <a:xfrm>
              <a:off x="395536" y="1268760"/>
              <a:ext cx="936104" cy="432048"/>
            </a:xfrm>
            <a:prstGeom prst="roundRect">
              <a:avLst>
                <a:gd name="adj" fmla="val 10000"/>
              </a:avLst>
            </a:prstGeom>
            <a:blipFill rotWithShape="1">
              <a:blip r:embed="rId4" cstate="email">
                <a:extLst>
                  <a:ext uri="{28A0092B-C50C-407E-A947-70E740481C1C}">
                    <a14:useLocalDpi xmlns:a14="http://schemas.microsoft.com/office/drawing/2010/main"/>
                  </a:ext>
                </a:extLst>
              </a:blip>
              <a:stretch>
                <a:fillRect/>
              </a:stretch>
            </a:blipFill>
            <a:ln w="9525"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p:spPr>
          <p:style>
            <a:lnRef idx="1">
              <a:scrgbClr r="0" g="0" b="0"/>
            </a:lnRef>
            <a:fillRef idx="1">
              <a:scrgbClr r="0" g="0" b="0"/>
            </a:fillRef>
            <a:effectRef idx="1">
              <a:scrgbClr r="0" g="0" b="0"/>
            </a:effectRef>
            <a:fontRef idx="minor">
              <a:schemeClr val="lt1">
                <a:hueOff val="0"/>
                <a:satOff val="0"/>
                <a:lumOff val="0"/>
                <a:alphaOff val="0"/>
              </a:schemeClr>
            </a:fontRef>
          </p:style>
        </p:sp>
        <p:sp>
          <p:nvSpPr>
            <p:cNvPr id="12" name="Freeform 11"/>
            <p:cNvSpPr/>
            <p:nvPr/>
          </p:nvSpPr>
          <p:spPr>
            <a:xfrm>
              <a:off x="251520" y="3140968"/>
              <a:ext cx="8496944" cy="645171"/>
            </a:xfrm>
            <a:custGeom>
              <a:avLst/>
              <a:gdLst>
                <a:gd name="connsiteX0" fmla="*/ 0 w 8424936"/>
                <a:gd name="connsiteY0" fmla="*/ 61209 h 612085"/>
                <a:gd name="connsiteX1" fmla="*/ 17928 w 8424936"/>
                <a:gd name="connsiteY1" fmla="*/ 17928 h 612085"/>
                <a:gd name="connsiteX2" fmla="*/ 61209 w 8424936"/>
                <a:gd name="connsiteY2" fmla="*/ 0 h 612085"/>
                <a:gd name="connsiteX3" fmla="*/ 8363727 w 8424936"/>
                <a:gd name="connsiteY3" fmla="*/ 0 h 612085"/>
                <a:gd name="connsiteX4" fmla="*/ 8407008 w 8424936"/>
                <a:gd name="connsiteY4" fmla="*/ 17928 h 612085"/>
                <a:gd name="connsiteX5" fmla="*/ 8424936 w 8424936"/>
                <a:gd name="connsiteY5" fmla="*/ 61209 h 612085"/>
                <a:gd name="connsiteX6" fmla="*/ 8424936 w 8424936"/>
                <a:gd name="connsiteY6" fmla="*/ 550876 h 612085"/>
                <a:gd name="connsiteX7" fmla="*/ 8407008 w 8424936"/>
                <a:gd name="connsiteY7" fmla="*/ 594157 h 612085"/>
                <a:gd name="connsiteX8" fmla="*/ 8363727 w 8424936"/>
                <a:gd name="connsiteY8" fmla="*/ 612085 h 612085"/>
                <a:gd name="connsiteX9" fmla="*/ 61209 w 8424936"/>
                <a:gd name="connsiteY9" fmla="*/ 612085 h 612085"/>
                <a:gd name="connsiteX10" fmla="*/ 17928 w 8424936"/>
                <a:gd name="connsiteY10" fmla="*/ 594157 h 612085"/>
                <a:gd name="connsiteX11" fmla="*/ 0 w 8424936"/>
                <a:gd name="connsiteY11" fmla="*/ 550876 h 612085"/>
                <a:gd name="connsiteX12" fmla="*/ 0 w 8424936"/>
                <a:gd name="connsiteY12" fmla="*/ 61209 h 61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24936" h="612085">
                  <a:moveTo>
                    <a:pt x="0" y="61209"/>
                  </a:moveTo>
                  <a:cubicBezTo>
                    <a:pt x="0" y="44975"/>
                    <a:pt x="6449" y="29407"/>
                    <a:pt x="17928" y="17928"/>
                  </a:cubicBezTo>
                  <a:cubicBezTo>
                    <a:pt x="29407" y="6449"/>
                    <a:pt x="44976" y="0"/>
                    <a:pt x="61209" y="0"/>
                  </a:cubicBezTo>
                  <a:lnTo>
                    <a:pt x="8363727" y="0"/>
                  </a:lnTo>
                  <a:cubicBezTo>
                    <a:pt x="8379961" y="0"/>
                    <a:pt x="8395529" y="6449"/>
                    <a:pt x="8407008" y="17928"/>
                  </a:cubicBezTo>
                  <a:cubicBezTo>
                    <a:pt x="8418487" y="29407"/>
                    <a:pt x="8424936" y="44976"/>
                    <a:pt x="8424936" y="61209"/>
                  </a:cubicBezTo>
                  <a:lnTo>
                    <a:pt x="8424936" y="550876"/>
                  </a:lnTo>
                  <a:cubicBezTo>
                    <a:pt x="8424936" y="567110"/>
                    <a:pt x="8418487" y="582678"/>
                    <a:pt x="8407008" y="594157"/>
                  </a:cubicBezTo>
                  <a:cubicBezTo>
                    <a:pt x="8395529" y="605636"/>
                    <a:pt x="8379960" y="612085"/>
                    <a:pt x="8363727" y="612085"/>
                  </a:cubicBezTo>
                  <a:lnTo>
                    <a:pt x="61209" y="612085"/>
                  </a:lnTo>
                  <a:cubicBezTo>
                    <a:pt x="44975" y="612085"/>
                    <a:pt x="29407" y="605636"/>
                    <a:pt x="17928" y="594157"/>
                  </a:cubicBezTo>
                  <a:cubicBezTo>
                    <a:pt x="6449" y="582678"/>
                    <a:pt x="0" y="567109"/>
                    <a:pt x="0" y="550876"/>
                  </a:cubicBezTo>
                  <a:lnTo>
                    <a:pt x="0" y="61209"/>
                  </a:lnTo>
                  <a:close/>
                </a:path>
              </a:pathLst>
            </a:custGeom>
            <a:gradFill rotWithShape="0">
              <a:gsLst>
                <a:gs pos="0">
                  <a:srgbClr val="4F81BD">
                    <a:hueOff val="0"/>
                    <a:satOff val="0"/>
                    <a:lumOff val="0"/>
                    <a:tint val="50000"/>
                    <a:satMod val="300000"/>
                    <a:alpha val="7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spcFirstLastPara="0" vert="horz" wrap="square" lIns="1847942" tIns="101747" rIns="101748" bIns="101747" numCol="1" spcCol="1270" anchor="ctr" anchorCtr="0">
              <a:noAutofit/>
            </a:bodyPr>
            <a:lstStyle/>
            <a:p>
              <a:pPr defTabSz="977900">
                <a:lnSpc>
                  <a:spcPct val="90000"/>
                </a:lnSpc>
                <a:spcAft>
                  <a:spcPct val="35000"/>
                </a:spcAft>
                <a:defRPr/>
              </a:pPr>
              <a:r>
                <a:rPr lang="en-GB" sz="2200" dirty="0">
                  <a:solidFill>
                    <a:srgbClr val="002060"/>
                  </a:solidFill>
                  <a:latin typeface="Calibri"/>
                </a:rPr>
                <a:t>How can data collection be </a:t>
              </a:r>
              <a:r>
                <a:rPr lang="en-GB" sz="2200" b="1" dirty="0">
                  <a:solidFill>
                    <a:srgbClr val="002060"/>
                  </a:solidFill>
                  <a:latin typeface="Calibri"/>
                </a:rPr>
                <a:t>integrated</a:t>
              </a:r>
              <a:r>
                <a:rPr lang="en-GB" sz="2200" dirty="0">
                  <a:solidFill>
                    <a:srgbClr val="002060"/>
                  </a:solidFill>
                  <a:latin typeface="Calibri"/>
                </a:rPr>
                <a:t> with work?</a:t>
              </a:r>
            </a:p>
          </p:txBody>
        </p:sp>
        <p:sp>
          <p:nvSpPr>
            <p:cNvPr id="13" name="Rounded Rectangle 12"/>
            <p:cNvSpPr/>
            <p:nvPr/>
          </p:nvSpPr>
          <p:spPr>
            <a:xfrm>
              <a:off x="370365" y="3211524"/>
              <a:ext cx="1080120" cy="504057"/>
            </a:xfrm>
            <a:prstGeom prst="roundRect">
              <a:avLst>
                <a:gd name="adj" fmla="val 10000"/>
              </a:avLst>
            </a:prstGeom>
            <a:blipFill rotWithShape="1">
              <a:blip r:embed="rId5" cstate="email">
                <a:extLst>
                  <a:ext uri="{28A0092B-C50C-407E-A947-70E740481C1C}">
                    <a14:useLocalDpi xmlns:a14="http://schemas.microsoft.com/office/drawing/2010/main"/>
                  </a:ext>
                </a:extLst>
              </a:blip>
              <a:stretch>
                <a:fillRect/>
              </a:stretch>
            </a:blipFill>
            <a:ln w="9525"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p:spPr>
          <p:style>
            <a:lnRef idx="1">
              <a:scrgbClr r="0" g="0" b="0"/>
            </a:lnRef>
            <a:fillRef idx="1">
              <a:scrgbClr r="0" g="0" b="0"/>
            </a:fillRef>
            <a:effectRef idx="1">
              <a:scrgbClr r="0" g="0" b="0"/>
            </a:effectRef>
            <a:fontRef idx="minor">
              <a:schemeClr val="lt1">
                <a:hueOff val="0"/>
                <a:satOff val="0"/>
                <a:lumOff val="0"/>
                <a:alphaOff val="0"/>
              </a:schemeClr>
            </a:fontRef>
          </p:style>
        </p:sp>
        <p:sp>
          <p:nvSpPr>
            <p:cNvPr id="14" name="Freeform 13"/>
            <p:cNvSpPr/>
            <p:nvPr/>
          </p:nvSpPr>
          <p:spPr>
            <a:xfrm>
              <a:off x="251520" y="1844824"/>
              <a:ext cx="8496944" cy="576064"/>
            </a:xfrm>
            <a:custGeom>
              <a:avLst/>
              <a:gdLst>
                <a:gd name="connsiteX0" fmla="*/ 0 w 8424936"/>
                <a:gd name="connsiteY0" fmla="*/ 61209 h 612085"/>
                <a:gd name="connsiteX1" fmla="*/ 17928 w 8424936"/>
                <a:gd name="connsiteY1" fmla="*/ 17928 h 612085"/>
                <a:gd name="connsiteX2" fmla="*/ 61209 w 8424936"/>
                <a:gd name="connsiteY2" fmla="*/ 0 h 612085"/>
                <a:gd name="connsiteX3" fmla="*/ 8363727 w 8424936"/>
                <a:gd name="connsiteY3" fmla="*/ 0 h 612085"/>
                <a:gd name="connsiteX4" fmla="*/ 8407008 w 8424936"/>
                <a:gd name="connsiteY4" fmla="*/ 17928 h 612085"/>
                <a:gd name="connsiteX5" fmla="*/ 8424936 w 8424936"/>
                <a:gd name="connsiteY5" fmla="*/ 61209 h 612085"/>
                <a:gd name="connsiteX6" fmla="*/ 8424936 w 8424936"/>
                <a:gd name="connsiteY6" fmla="*/ 550876 h 612085"/>
                <a:gd name="connsiteX7" fmla="*/ 8407008 w 8424936"/>
                <a:gd name="connsiteY7" fmla="*/ 594157 h 612085"/>
                <a:gd name="connsiteX8" fmla="*/ 8363727 w 8424936"/>
                <a:gd name="connsiteY8" fmla="*/ 612085 h 612085"/>
                <a:gd name="connsiteX9" fmla="*/ 61209 w 8424936"/>
                <a:gd name="connsiteY9" fmla="*/ 612085 h 612085"/>
                <a:gd name="connsiteX10" fmla="*/ 17928 w 8424936"/>
                <a:gd name="connsiteY10" fmla="*/ 594157 h 612085"/>
                <a:gd name="connsiteX11" fmla="*/ 0 w 8424936"/>
                <a:gd name="connsiteY11" fmla="*/ 550876 h 612085"/>
                <a:gd name="connsiteX12" fmla="*/ 0 w 8424936"/>
                <a:gd name="connsiteY12" fmla="*/ 61209 h 61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24936" h="612085">
                  <a:moveTo>
                    <a:pt x="0" y="61209"/>
                  </a:moveTo>
                  <a:cubicBezTo>
                    <a:pt x="0" y="44975"/>
                    <a:pt x="6449" y="29407"/>
                    <a:pt x="17928" y="17928"/>
                  </a:cubicBezTo>
                  <a:cubicBezTo>
                    <a:pt x="29407" y="6449"/>
                    <a:pt x="44976" y="0"/>
                    <a:pt x="61209" y="0"/>
                  </a:cubicBezTo>
                  <a:lnTo>
                    <a:pt x="8363727" y="0"/>
                  </a:lnTo>
                  <a:cubicBezTo>
                    <a:pt x="8379961" y="0"/>
                    <a:pt x="8395529" y="6449"/>
                    <a:pt x="8407008" y="17928"/>
                  </a:cubicBezTo>
                  <a:cubicBezTo>
                    <a:pt x="8418487" y="29407"/>
                    <a:pt x="8424936" y="44976"/>
                    <a:pt x="8424936" y="61209"/>
                  </a:cubicBezTo>
                  <a:lnTo>
                    <a:pt x="8424936" y="550876"/>
                  </a:lnTo>
                  <a:cubicBezTo>
                    <a:pt x="8424936" y="567110"/>
                    <a:pt x="8418487" y="582678"/>
                    <a:pt x="8407008" y="594157"/>
                  </a:cubicBezTo>
                  <a:cubicBezTo>
                    <a:pt x="8395529" y="605636"/>
                    <a:pt x="8379960" y="612085"/>
                    <a:pt x="8363727" y="612085"/>
                  </a:cubicBezTo>
                  <a:lnTo>
                    <a:pt x="61209" y="612085"/>
                  </a:lnTo>
                  <a:cubicBezTo>
                    <a:pt x="44975" y="612085"/>
                    <a:pt x="29407" y="605636"/>
                    <a:pt x="17928" y="594157"/>
                  </a:cubicBezTo>
                  <a:cubicBezTo>
                    <a:pt x="6449" y="582678"/>
                    <a:pt x="0" y="567109"/>
                    <a:pt x="0" y="550876"/>
                  </a:cubicBezTo>
                  <a:lnTo>
                    <a:pt x="0" y="61209"/>
                  </a:lnTo>
                  <a:close/>
                </a:path>
              </a:pathLst>
            </a:custGeom>
            <a:gradFill rotWithShape="0">
              <a:gsLst>
                <a:gs pos="0">
                  <a:srgbClr val="4F81BD">
                    <a:hueOff val="0"/>
                    <a:satOff val="0"/>
                    <a:lumOff val="0"/>
                    <a:tint val="50000"/>
                    <a:satMod val="300000"/>
                    <a:alpha val="7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spcFirstLastPara="0" vert="horz" wrap="square" lIns="1847942" tIns="101747" rIns="101748" bIns="101747" numCol="1" spcCol="1270" anchor="ctr" anchorCtr="0">
              <a:noAutofit/>
            </a:bodyPr>
            <a:lstStyle/>
            <a:p>
              <a:pPr defTabSz="977900">
                <a:lnSpc>
                  <a:spcPct val="90000"/>
                </a:lnSpc>
                <a:spcAft>
                  <a:spcPct val="35000"/>
                </a:spcAft>
                <a:defRPr/>
              </a:pPr>
              <a:r>
                <a:rPr lang="en-GB" sz="2200" b="1" dirty="0">
                  <a:solidFill>
                    <a:srgbClr val="002060"/>
                  </a:solidFill>
                  <a:latin typeface="Calibri"/>
                </a:rPr>
                <a:t>Frequency</a:t>
              </a:r>
              <a:r>
                <a:rPr lang="en-GB" sz="2200" dirty="0">
                  <a:solidFill>
                    <a:srgbClr val="002060"/>
                  </a:solidFill>
                  <a:latin typeface="Calibri"/>
                </a:rPr>
                <a:t> of data collection, and timings?</a:t>
              </a:r>
            </a:p>
          </p:txBody>
        </p:sp>
        <p:sp>
          <p:nvSpPr>
            <p:cNvPr id="15" name="Rounded Rectangle 14"/>
            <p:cNvSpPr/>
            <p:nvPr/>
          </p:nvSpPr>
          <p:spPr>
            <a:xfrm>
              <a:off x="395536" y="1916832"/>
              <a:ext cx="936104" cy="432048"/>
            </a:xfrm>
            <a:prstGeom prst="roundRect">
              <a:avLst>
                <a:gd name="adj" fmla="val 10000"/>
              </a:avLst>
            </a:prstGeom>
            <a:blipFill rotWithShape="1">
              <a:blip r:embed="rId6" cstate="email">
                <a:extLst>
                  <a:ext uri="{28A0092B-C50C-407E-A947-70E740481C1C}">
                    <a14:useLocalDpi xmlns:a14="http://schemas.microsoft.com/office/drawing/2010/main"/>
                  </a:ext>
                </a:extLst>
              </a:blip>
              <a:stretch>
                <a:fillRect/>
              </a:stretch>
            </a:blipFill>
            <a:ln w="9525"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p:spPr>
          <p:style>
            <a:lnRef idx="1">
              <a:scrgbClr r="0" g="0" b="0"/>
            </a:lnRef>
            <a:fillRef idx="1">
              <a:scrgbClr r="0" g="0" b="0"/>
            </a:fillRef>
            <a:effectRef idx="1">
              <a:scrgbClr r="0" g="0" b="0"/>
            </a:effectRef>
            <a:fontRef idx="minor">
              <a:schemeClr val="lt1">
                <a:hueOff val="0"/>
                <a:satOff val="0"/>
                <a:lumOff val="0"/>
                <a:alphaOff val="0"/>
              </a:schemeClr>
            </a:fontRef>
          </p:style>
        </p:sp>
        <p:sp>
          <p:nvSpPr>
            <p:cNvPr id="18" name="Freeform 17"/>
            <p:cNvSpPr/>
            <p:nvPr/>
          </p:nvSpPr>
          <p:spPr>
            <a:xfrm>
              <a:off x="251520" y="3897584"/>
              <a:ext cx="8496944" cy="645171"/>
            </a:xfrm>
            <a:custGeom>
              <a:avLst/>
              <a:gdLst>
                <a:gd name="connsiteX0" fmla="*/ 0 w 8424936"/>
                <a:gd name="connsiteY0" fmla="*/ 61209 h 612085"/>
                <a:gd name="connsiteX1" fmla="*/ 17928 w 8424936"/>
                <a:gd name="connsiteY1" fmla="*/ 17928 h 612085"/>
                <a:gd name="connsiteX2" fmla="*/ 61209 w 8424936"/>
                <a:gd name="connsiteY2" fmla="*/ 0 h 612085"/>
                <a:gd name="connsiteX3" fmla="*/ 8363727 w 8424936"/>
                <a:gd name="connsiteY3" fmla="*/ 0 h 612085"/>
                <a:gd name="connsiteX4" fmla="*/ 8407008 w 8424936"/>
                <a:gd name="connsiteY4" fmla="*/ 17928 h 612085"/>
                <a:gd name="connsiteX5" fmla="*/ 8424936 w 8424936"/>
                <a:gd name="connsiteY5" fmla="*/ 61209 h 612085"/>
                <a:gd name="connsiteX6" fmla="*/ 8424936 w 8424936"/>
                <a:gd name="connsiteY6" fmla="*/ 550876 h 612085"/>
                <a:gd name="connsiteX7" fmla="*/ 8407008 w 8424936"/>
                <a:gd name="connsiteY7" fmla="*/ 594157 h 612085"/>
                <a:gd name="connsiteX8" fmla="*/ 8363727 w 8424936"/>
                <a:gd name="connsiteY8" fmla="*/ 612085 h 612085"/>
                <a:gd name="connsiteX9" fmla="*/ 61209 w 8424936"/>
                <a:gd name="connsiteY9" fmla="*/ 612085 h 612085"/>
                <a:gd name="connsiteX10" fmla="*/ 17928 w 8424936"/>
                <a:gd name="connsiteY10" fmla="*/ 594157 h 612085"/>
                <a:gd name="connsiteX11" fmla="*/ 0 w 8424936"/>
                <a:gd name="connsiteY11" fmla="*/ 550876 h 612085"/>
                <a:gd name="connsiteX12" fmla="*/ 0 w 8424936"/>
                <a:gd name="connsiteY12" fmla="*/ 61209 h 61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24936" h="612085">
                  <a:moveTo>
                    <a:pt x="0" y="61209"/>
                  </a:moveTo>
                  <a:cubicBezTo>
                    <a:pt x="0" y="44975"/>
                    <a:pt x="6449" y="29407"/>
                    <a:pt x="17928" y="17928"/>
                  </a:cubicBezTo>
                  <a:cubicBezTo>
                    <a:pt x="29407" y="6449"/>
                    <a:pt x="44976" y="0"/>
                    <a:pt x="61209" y="0"/>
                  </a:cubicBezTo>
                  <a:lnTo>
                    <a:pt x="8363727" y="0"/>
                  </a:lnTo>
                  <a:cubicBezTo>
                    <a:pt x="8379961" y="0"/>
                    <a:pt x="8395529" y="6449"/>
                    <a:pt x="8407008" y="17928"/>
                  </a:cubicBezTo>
                  <a:cubicBezTo>
                    <a:pt x="8418487" y="29407"/>
                    <a:pt x="8424936" y="44976"/>
                    <a:pt x="8424936" y="61209"/>
                  </a:cubicBezTo>
                  <a:lnTo>
                    <a:pt x="8424936" y="550876"/>
                  </a:lnTo>
                  <a:cubicBezTo>
                    <a:pt x="8424936" y="567110"/>
                    <a:pt x="8418487" y="582678"/>
                    <a:pt x="8407008" y="594157"/>
                  </a:cubicBezTo>
                  <a:cubicBezTo>
                    <a:pt x="8395529" y="605636"/>
                    <a:pt x="8379960" y="612085"/>
                    <a:pt x="8363727" y="612085"/>
                  </a:cubicBezTo>
                  <a:lnTo>
                    <a:pt x="61209" y="612085"/>
                  </a:lnTo>
                  <a:cubicBezTo>
                    <a:pt x="44975" y="612085"/>
                    <a:pt x="29407" y="605636"/>
                    <a:pt x="17928" y="594157"/>
                  </a:cubicBezTo>
                  <a:cubicBezTo>
                    <a:pt x="6449" y="582678"/>
                    <a:pt x="0" y="567109"/>
                    <a:pt x="0" y="550876"/>
                  </a:cubicBezTo>
                  <a:lnTo>
                    <a:pt x="0" y="61209"/>
                  </a:lnTo>
                  <a:close/>
                </a:path>
              </a:pathLst>
            </a:custGeom>
            <a:gradFill rotWithShape="0">
              <a:gsLst>
                <a:gs pos="0">
                  <a:srgbClr val="4F81BD">
                    <a:hueOff val="0"/>
                    <a:satOff val="0"/>
                    <a:lumOff val="0"/>
                    <a:tint val="50000"/>
                    <a:satMod val="300000"/>
                    <a:alpha val="7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spcFirstLastPara="0" vert="horz" wrap="square" lIns="1847942" tIns="101747" rIns="101748" bIns="101747" numCol="1" spcCol="1270" anchor="ctr" anchorCtr="0">
              <a:noAutofit/>
            </a:bodyPr>
            <a:lstStyle/>
            <a:p>
              <a:pPr defTabSz="977900">
                <a:lnSpc>
                  <a:spcPct val="90000"/>
                </a:lnSpc>
                <a:spcAft>
                  <a:spcPct val="35000"/>
                </a:spcAft>
                <a:defRPr/>
              </a:pPr>
              <a:r>
                <a:rPr lang="en-GB" sz="2200" dirty="0">
                  <a:solidFill>
                    <a:srgbClr val="002060"/>
                  </a:solidFill>
                  <a:latin typeface="Calibri"/>
                </a:rPr>
                <a:t>What factors might </a:t>
              </a:r>
              <a:r>
                <a:rPr lang="en-GB" sz="2200" b="1" dirty="0">
                  <a:solidFill>
                    <a:srgbClr val="002060"/>
                  </a:solidFill>
                  <a:latin typeface="Calibri"/>
                </a:rPr>
                <a:t>influence</a:t>
              </a:r>
              <a:r>
                <a:rPr lang="en-GB" sz="2200" dirty="0">
                  <a:solidFill>
                    <a:srgbClr val="002060"/>
                  </a:solidFill>
                  <a:latin typeface="Calibri"/>
                </a:rPr>
                <a:t> the measure?</a:t>
              </a:r>
            </a:p>
          </p:txBody>
        </p:sp>
        <p:sp>
          <p:nvSpPr>
            <p:cNvPr id="19" name="Rounded Rectangle 18"/>
            <p:cNvSpPr/>
            <p:nvPr/>
          </p:nvSpPr>
          <p:spPr>
            <a:xfrm>
              <a:off x="370365" y="4004145"/>
              <a:ext cx="1080120" cy="432048"/>
            </a:xfrm>
            <a:prstGeom prst="roundRect">
              <a:avLst>
                <a:gd name="adj" fmla="val 10000"/>
              </a:avLst>
            </a:prstGeom>
            <a:blipFill rotWithShape="1">
              <a:blip r:embed="rId7" cstate="email">
                <a:extLst>
                  <a:ext uri="{28A0092B-C50C-407E-A947-70E740481C1C}">
                    <a14:useLocalDpi xmlns:a14="http://schemas.microsoft.com/office/drawing/2010/main"/>
                  </a:ext>
                </a:extLst>
              </a:blip>
              <a:stretch>
                <a:fillRect/>
              </a:stretch>
            </a:blipFill>
            <a:ln w="9525"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p:spPr>
          <p:style>
            <a:lnRef idx="1">
              <a:scrgbClr r="0" g="0" b="0"/>
            </a:lnRef>
            <a:fillRef idx="1">
              <a:scrgbClr r="0" g="0" b="0"/>
            </a:fillRef>
            <a:effectRef idx="1">
              <a:scrgbClr r="0" g="0" b="0"/>
            </a:effectRef>
            <a:fontRef idx="minor">
              <a:schemeClr val="lt1">
                <a:hueOff val="0"/>
                <a:satOff val="0"/>
                <a:lumOff val="0"/>
                <a:alphaOff val="0"/>
              </a:schemeClr>
            </a:fontRef>
          </p:style>
        </p:sp>
        <p:sp>
          <p:nvSpPr>
            <p:cNvPr id="24" name="Freeform 23"/>
            <p:cNvSpPr/>
            <p:nvPr/>
          </p:nvSpPr>
          <p:spPr>
            <a:xfrm>
              <a:off x="251520" y="2492896"/>
              <a:ext cx="8496944" cy="573163"/>
            </a:xfrm>
            <a:custGeom>
              <a:avLst/>
              <a:gdLst>
                <a:gd name="connsiteX0" fmla="*/ 0 w 8424936"/>
                <a:gd name="connsiteY0" fmla="*/ 61209 h 612085"/>
                <a:gd name="connsiteX1" fmla="*/ 17928 w 8424936"/>
                <a:gd name="connsiteY1" fmla="*/ 17928 h 612085"/>
                <a:gd name="connsiteX2" fmla="*/ 61209 w 8424936"/>
                <a:gd name="connsiteY2" fmla="*/ 0 h 612085"/>
                <a:gd name="connsiteX3" fmla="*/ 8363727 w 8424936"/>
                <a:gd name="connsiteY3" fmla="*/ 0 h 612085"/>
                <a:gd name="connsiteX4" fmla="*/ 8407008 w 8424936"/>
                <a:gd name="connsiteY4" fmla="*/ 17928 h 612085"/>
                <a:gd name="connsiteX5" fmla="*/ 8424936 w 8424936"/>
                <a:gd name="connsiteY5" fmla="*/ 61209 h 612085"/>
                <a:gd name="connsiteX6" fmla="*/ 8424936 w 8424936"/>
                <a:gd name="connsiteY6" fmla="*/ 550876 h 612085"/>
                <a:gd name="connsiteX7" fmla="*/ 8407008 w 8424936"/>
                <a:gd name="connsiteY7" fmla="*/ 594157 h 612085"/>
                <a:gd name="connsiteX8" fmla="*/ 8363727 w 8424936"/>
                <a:gd name="connsiteY8" fmla="*/ 612085 h 612085"/>
                <a:gd name="connsiteX9" fmla="*/ 61209 w 8424936"/>
                <a:gd name="connsiteY9" fmla="*/ 612085 h 612085"/>
                <a:gd name="connsiteX10" fmla="*/ 17928 w 8424936"/>
                <a:gd name="connsiteY10" fmla="*/ 594157 h 612085"/>
                <a:gd name="connsiteX11" fmla="*/ 0 w 8424936"/>
                <a:gd name="connsiteY11" fmla="*/ 550876 h 612085"/>
                <a:gd name="connsiteX12" fmla="*/ 0 w 8424936"/>
                <a:gd name="connsiteY12" fmla="*/ 61209 h 61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24936" h="612085">
                  <a:moveTo>
                    <a:pt x="0" y="61209"/>
                  </a:moveTo>
                  <a:cubicBezTo>
                    <a:pt x="0" y="44975"/>
                    <a:pt x="6449" y="29407"/>
                    <a:pt x="17928" y="17928"/>
                  </a:cubicBezTo>
                  <a:cubicBezTo>
                    <a:pt x="29407" y="6449"/>
                    <a:pt x="44976" y="0"/>
                    <a:pt x="61209" y="0"/>
                  </a:cubicBezTo>
                  <a:lnTo>
                    <a:pt x="8363727" y="0"/>
                  </a:lnTo>
                  <a:cubicBezTo>
                    <a:pt x="8379961" y="0"/>
                    <a:pt x="8395529" y="6449"/>
                    <a:pt x="8407008" y="17928"/>
                  </a:cubicBezTo>
                  <a:cubicBezTo>
                    <a:pt x="8418487" y="29407"/>
                    <a:pt x="8424936" y="44976"/>
                    <a:pt x="8424936" y="61209"/>
                  </a:cubicBezTo>
                  <a:lnTo>
                    <a:pt x="8424936" y="550876"/>
                  </a:lnTo>
                  <a:cubicBezTo>
                    <a:pt x="8424936" y="567110"/>
                    <a:pt x="8418487" y="582678"/>
                    <a:pt x="8407008" y="594157"/>
                  </a:cubicBezTo>
                  <a:cubicBezTo>
                    <a:pt x="8395529" y="605636"/>
                    <a:pt x="8379960" y="612085"/>
                    <a:pt x="8363727" y="612085"/>
                  </a:cubicBezTo>
                  <a:lnTo>
                    <a:pt x="61209" y="612085"/>
                  </a:lnTo>
                  <a:cubicBezTo>
                    <a:pt x="44975" y="612085"/>
                    <a:pt x="29407" y="605636"/>
                    <a:pt x="17928" y="594157"/>
                  </a:cubicBezTo>
                  <a:cubicBezTo>
                    <a:pt x="6449" y="582678"/>
                    <a:pt x="0" y="567109"/>
                    <a:pt x="0" y="550876"/>
                  </a:cubicBezTo>
                  <a:lnTo>
                    <a:pt x="0" y="61209"/>
                  </a:lnTo>
                  <a:close/>
                </a:path>
              </a:pathLst>
            </a:custGeom>
            <a:gradFill rotWithShape="0">
              <a:gsLst>
                <a:gs pos="0">
                  <a:srgbClr val="4F81BD">
                    <a:hueOff val="0"/>
                    <a:satOff val="0"/>
                    <a:lumOff val="0"/>
                    <a:tint val="50000"/>
                    <a:satMod val="300000"/>
                    <a:alpha val="7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p:spPr>
          <p:style>
            <a:lnRef idx="0">
              <a:scrgbClr r="0" g="0" b="0"/>
            </a:lnRef>
            <a:fillRef idx="2">
              <a:scrgbClr r="0" g="0" b="0"/>
            </a:fillRef>
            <a:effectRef idx="1">
              <a:scrgbClr r="0" g="0" b="0"/>
            </a:effectRef>
            <a:fontRef idx="minor">
              <a:schemeClr val="dk1"/>
            </a:fontRef>
          </p:style>
          <p:txBody>
            <a:bodyPr spcFirstLastPara="0" vert="horz" wrap="square" lIns="1847942" tIns="101747" rIns="101748" bIns="101747" numCol="1" spcCol="1270" anchor="ctr" anchorCtr="0">
              <a:noAutofit/>
            </a:bodyPr>
            <a:lstStyle/>
            <a:p>
              <a:pPr defTabSz="977900">
                <a:lnSpc>
                  <a:spcPct val="90000"/>
                </a:lnSpc>
                <a:spcAft>
                  <a:spcPct val="35000"/>
                </a:spcAft>
                <a:defRPr/>
              </a:pPr>
              <a:r>
                <a:rPr lang="en-GB" sz="2200" b="1" dirty="0">
                  <a:solidFill>
                    <a:srgbClr val="002060"/>
                  </a:solidFill>
                  <a:latin typeface="Calibri"/>
                </a:rPr>
                <a:t>Equipment </a:t>
              </a:r>
              <a:r>
                <a:rPr lang="en-GB" sz="2200" dirty="0">
                  <a:solidFill>
                    <a:srgbClr val="002060"/>
                  </a:solidFill>
                  <a:latin typeface="Calibri"/>
                </a:rPr>
                <a:t>needed to measure?</a:t>
              </a:r>
            </a:p>
          </p:txBody>
        </p:sp>
        <p:pic>
          <p:nvPicPr>
            <p:cNvPr id="1026" name="Picture 2" descr="C:\Users\ingraj\AppData\Local\Microsoft\Windows\Temporary Internet Files\Content.IE5\ESLHMDIY\measureTape[1].jpg"/>
            <p:cNvPicPr>
              <a:picLocks noChangeAspect="1" noChangeArrowheads="1"/>
            </p:cNvPicPr>
            <p:nvPr/>
          </p:nvPicPr>
          <p:blipFill>
            <a:blip r:embed="rId8" cstate="print"/>
            <a:srcRect/>
            <a:stretch>
              <a:fillRect/>
            </a:stretch>
          </p:blipFill>
          <p:spPr bwMode="auto">
            <a:xfrm>
              <a:off x="395536" y="2492896"/>
              <a:ext cx="936104" cy="504056"/>
            </a:xfrm>
            <a:prstGeom prst="rect">
              <a:avLst/>
            </a:prstGeom>
            <a:noFill/>
          </p:spPr>
        </p:pic>
      </p:grpSp>
    </p:spTree>
    <p:extLst>
      <p:ext uri="{BB962C8B-B14F-4D97-AF65-F5344CB8AC3E}">
        <p14:creationId xmlns:p14="http://schemas.microsoft.com/office/powerpoint/2010/main" val="3456766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Grp="1" noChangeArrowheads="1"/>
          </p:cNvSpPr>
          <p:nvPr>
            <p:ph type="title"/>
          </p:nvPr>
        </p:nvSpPr>
        <p:spPr>
          <a:xfrm>
            <a:off x="1524000" y="-7828"/>
            <a:ext cx="9144000" cy="1143000"/>
          </a:xfrm>
          <a:solidFill>
            <a:schemeClr val="tx2">
              <a:lumMod val="40000"/>
              <a:lumOff val="60000"/>
              <a:alpha val="46000"/>
            </a:schemeClr>
          </a:solidFill>
        </p:spPr>
        <p:txBody>
          <a:bodyPr>
            <a:normAutofit/>
          </a:bodyPr>
          <a:lstStyle/>
          <a:p>
            <a:pPr algn="l" eaLnBrk="1" hangingPunct="1"/>
            <a:r>
              <a:rPr lang="en-GB" altLang="en-US" dirty="0">
                <a:ea typeface="ＭＳ Ｐゴシック" panose="020B0600070205080204" pitchFamily="34" charset="-128"/>
              </a:rPr>
              <a:t>Programme</a:t>
            </a:r>
            <a:r>
              <a:rPr lang="en-US" altLang="en-US" dirty="0">
                <a:ea typeface="ＭＳ Ｐゴシック" panose="020B0600070205080204" pitchFamily="34" charset="-128"/>
              </a:rPr>
              <a:t> design and key dates</a:t>
            </a:r>
          </a:p>
        </p:txBody>
      </p:sp>
      <p:sp>
        <p:nvSpPr>
          <p:cNvPr id="2" name="Footer Placeholder 1"/>
          <p:cNvSpPr>
            <a:spLocks noGrp="1"/>
          </p:cNvSpPr>
          <p:nvPr>
            <p:ph type="ftr" sz="quarter" idx="4294967295"/>
          </p:nvPr>
        </p:nvSpPr>
        <p:spPr>
          <a:xfrm>
            <a:off x="1449569" y="6356351"/>
            <a:ext cx="3086100" cy="365125"/>
          </a:xfrm>
          <a:prstGeom prst="rect">
            <a:avLst/>
          </a:prstGeom>
        </p:spPr>
        <p:txBody>
          <a:bodyPr/>
          <a:lstStyle/>
          <a:p>
            <a:pPr>
              <a:defRPr/>
            </a:pPr>
            <a:r>
              <a:rPr lang="en-GB" dirty="0">
                <a:solidFill>
                  <a:srgbClr val="45545F"/>
                </a:solidFill>
                <a:latin typeface="Calibri"/>
              </a:rPr>
              <a:t> </a:t>
            </a:r>
          </a:p>
        </p:txBody>
      </p:sp>
      <p:pic>
        <p:nvPicPr>
          <p:cNvPr id="45071"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8599" y="1545519"/>
            <a:ext cx="1418131"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133" name="Rectangle 87"/>
          <p:cNvSpPr>
            <a:spLocks noChangeArrowheads="1"/>
          </p:cNvSpPr>
          <p:nvPr/>
        </p:nvSpPr>
        <p:spPr bwMode="auto">
          <a:xfrm>
            <a:off x="3763409" y="3749675"/>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defRPr/>
            </a:pPr>
            <a:endParaRPr lang="en-US" altLang="en-US" dirty="0">
              <a:solidFill>
                <a:srgbClr val="45545F"/>
              </a:solidFill>
            </a:endParaRPr>
          </a:p>
        </p:txBody>
      </p:sp>
      <p:sp>
        <p:nvSpPr>
          <p:cNvPr id="45136" name="Rectangle 90"/>
          <p:cNvSpPr>
            <a:spLocks noChangeArrowheads="1"/>
          </p:cNvSpPr>
          <p:nvPr/>
        </p:nvSpPr>
        <p:spPr bwMode="auto">
          <a:xfrm>
            <a:off x="5049732" y="3749675"/>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defRPr/>
            </a:pPr>
            <a:endParaRPr lang="en-US" altLang="en-US" dirty="0">
              <a:solidFill>
                <a:srgbClr val="45545F"/>
              </a:solidFill>
            </a:endParaRPr>
          </a:p>
        </p:txBody>
      </p:sp>
      <p:sp>
        <p:nvSpPr>
          <p:cNvPr id="45139" name="Rectangle 93"/>
          <p:cNvSpPr>
            <a:spLocks noChangeArrowheads="1"/>
          </p:cNvSpPr>
          <p:nvPr/>
        </p:nvSpPr>
        <p:spPr bwMode="auto">
          <a:xfrm>
            <a:off x="6456747" y="3749675"/>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defRPr/>
            </a:pPr>
            <a:endParaRPr lang="en-US" altLang="en-US" dirty="0">
              <a:solidFill>
                <a:srgbClr val="45545F"/>
              </a:solidFill>
            </a:endParaRPr>
          </a:p>
        </p:txBody>
      </p:sp>
      <p:sp>
        <p:nvSpPr>
          <p:cNvPr id="45142" name="Rectangle 96"/>
          <p:cNvSpPr>
            <a:spLocks noChangeArrowheads="1"/>
          </p:cNvSpPr>
          <p:nvPr/>
        </p:nvSpPr>
        <p:spPr bwMode="auto">
          <a:xfrm>
            <a:off x="8285479" y="3749675"/>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defRPr/>
            </a:pPr>
            <a:endParaRPr lang="en-US" altLang="en-US" dirty="0">
              <a:solidFill>
                <a:srgbClr val="45545F"/>
              </a:solidFill>
            </a:endParaRPr>
          </a:p>
        </p:txBody>
      </p:sp>
      <p:sp>
        <p:nvSpPr>
          <p:cNvPr id="45144" name="Rectangle 99"/>
          <p:cNvSpPr>
            <a:spLocks noChangeArrowheads="1"/>
          </p:cNvSpPr>
          <p:nvPr/>
        </p:nvSpPr>
        <p:spPr bwMode="auto">
          <a:xfrm>
            <a:off x="9145275" y="4654551"/>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defRPr/>
            </a:pPr>
            <a:endParaRPr lang="en-US" altLang="en-US" dirty="0">
              <a:solidFill>
                <a:srgbClr val="45545F"/>
              </a:solidFill>
            </a:endParaRPr>
          </a:p>
        </p:txBody>
      </p:sp>
      <p:sp>
        <p:nvSpPr>
          <p:cNvPr id="45145" name="Rectangle 100"/>
          <p:cNvSpPr>
            <a:spLocks noChangeArrowheads="1"/>
          </p:cNvSpPr>
          <p:nvPr/>
        </p:nvSpPr>
        <p:spPr bwMode="auto">
          <a:xfrm>
            <a:off x="9145275" y="4808538"/>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defRPr/>
            </a:pPr>
            <a:endParaRPr lang="en-US" altLang="en-US" dirty="0">
              <a:solidFill>
                <a:srgbClr val="45545F"/>
              </a:solidFill>
            </a:endParaRPr>
          </a:p>
        </p:txBody>
      </p:sp>
      <p:pic>
        <p:nvPicPr>
          <p:cNvPr id="45146" name="Picture 1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7161" y="4572001"/>
            <a:ext cx="1475012" cy="1944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149" name="Rectangle 104"/>
          <p:cNvSpPr>
            <a:spLocks noChangeArrowheads="1"/>
          </p:cNvSpPr>
          <p:nvPr/>
        </p:nvSpPr>
        <p:spPr bwMode="auto">
          <a:xfrm>
            <a:off x="6402500" y="123825"/>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defRPr/>
            </a:pPr>
            <a:endParaRPr lang="en-US" altLang="en-US" dirty="0">
              <a:solidFill>
                <a:srgbClr val="45545F"/>
              </a:solidFill>
            </a:endParaRPr>
          </a:p>
        </p:txBody>
      </p:sp>
      <p:grpSp>
        <p:nvGrpSpPr>
          <p:cNvPr id="7" name="Group 6"/>
          <p:cNvGrpSpPr/>
          <p:nvPr/>
        </p:nvGrpSpPr>
        <p:grpSpPr>
          <a:xfrm>
            <a:off x="1913863" y="2869721"/>
            <a:ext cx="1188720" cy="1244542"/>
            <a:chOff x="275237" y="2445542"/>
            <a:chExt cx="1188720" cy="1244542"/>
          </a:xfrm>
        </p:grpSpPr>
        <p:sp>
          <p:nvSpPr>
            <p:cNvPr id="45129" name="Rectangle 83"/>
            <p:cNvSpPr>
              <a:spLocks noChangeArrowheads="1"/>
            </p:cNvSpPr>
            <p:nvPr/>
          </p:nvSpPr>
          <p:spPr bwMode="auto">
            <a:xfrm>
              <a:off x="455727" y="3505418"/>
              <a:ext cx="79348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a:defRPr/>
              </a:pPr>
              <a:r>
                <a:rPr lang="en-US" altLang="en-US" sz="1200" b="1" dirty="0" smtClean="0">
                  <a:solidFill>
                    <a:srgbClr val="009EC2"/>
                  </a:solidFill>
                  <a:latin typeface="Arial" panose="020B0604020202020204" pitchFamily="34" charset="0"/>
                </a:rPr>
                <a:t>September</a:t>
              </a:r>
              <a:endParaRPr lang="en-US" altLang="en-US" dirty="0">
                <a:solidFill>
                  <a:srgbClr val="009EC2"/>
                </a:solidFill>
              </a:endParaRPr>
            </a:p>
          </p:txBody>
        </p:sp>
        <p:sp>
          <p:nvSpPr>
            <p:cNvPr id="3" name="Oval 2"/>
            <p:cNvSpPr/>
            <p:nvPr/>
          </p:nvSpPr>
          <p:spPr>
            <a:xfrm>
              <a:off x="275237" y="2445542"/>
              <a:ext cx="1188720" cy="914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defRPr/>
              </a:pPr>
              <a:r>
                <a:rPr lang="en-US" sz="1200" dirty="0" smtClean="0">
                  <a:solidFill>
                    <a:schemeClr val="tx1"/>
                  </a:solidFill>
                  <a:latin typeface="Calibri"/>
                </a:rPr>
                <a:t>Welcome Overview</a:t>
              </a:r>
              <a:endParaRPr lang="en-US" sz="1200" dirty="0">
                <a:solidFill>
                  <a:schemeClr val="tx1"/>
                </a:solidFill>
                <a:latin typeface="Calibri"/>
              </a:endParaRPr>
            </a:p>
          </p:txBody>
        </p:sp>
      </p:grpSp>
      <p:grpSp>
        <p:nvGrpSpPr>
          <p:cNvPr id="8" name="Group 7"/>
          <p:cNvGrpSpPr/>
          <p:nvPr/>
        </p:nvGrpSpPr>
        <p:grpSpPr>
          <a:xfrm>
            <a:off x="3351773" y="2887861"/>
            <a:ext cx="968914" cy="1416668"/>
            <a:chOff x="1698856" y="2508449"/>
            <a:chExt cx="968914" cy="1416668"/>
          </a:xfrm>
        </p:grpSpPr>
        <p:sp>
          <p:nvSpPr>
            <p:cNvPr id="45132" name="Rectangle 86"/>
            <p:cNvSpPr>
              <a:spLocks noChangeArrowheads="1"/>
            </p:cNvSpPr>
            <p:nvPr/>
          </p:nvSpPr>
          <p:spPr bwMode="auto">
            <a:xfrm>
              <a:off x="1698856" y="3555785"/>
              <a:ext cx="961472"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a:defRPr/>
              </a:pPr>
              <a:r>
                <a:rPr lang="en-US" altLang="en-US" sz="1200" b="1" dirty="0" smtClean="0">
                  <a:solidFill>
                    <a:srgbClr val="009EC2"/>
                  </a:solidFill>
                  <a:latin typeface="Arial" pitchFamily="34" charset="0"/>
                  <a:cs typeface="Arial" pitchFamily="34" charset="0"/>
                </a:rPr>
                <a:t>11</a:t>
              </a:r>
              <a:r>
                <a:rPr lang="en-US" altLang="en-US" sz="1200" b="1" baseline="30000" dirty="0" smtClean="0">
                  <a:solidFill>
                    <a:srgbClr val="009EC2"/>
                  </a:solidFill>
                  <a:latin typeface="Arial" pitchFamily="34" charset="0"/>
                  <a:cs typeface="Arial" pitchFamily="34" charset="0"/>
                </a:rPr>
                <a:t>th</a:t>
              </a:r>
              <a:r>
                <a:rPr lang="en-US" altLang="en-US" sz="1200" b="1" dirty="0" smtClean="0">
                  <a:solidFill>
                    <a:srgbClr val="009EC2"/>
                  </a:solidFill>
                  <a:latin typeface="Arial" pitchFamily="34" charset="0"/>
                  <a:cs typeface="Arial" pitchFamily="34" charset="0"/>
                </a:rPr>
                <a:t> Oct</a:t>
              </a:r>
            </a:p>
            <a:p>
              <a:pPr algn="ctr">
                <a:defRPr/>
              </a:pPr>
              <a:r>
                <a:rPr lang="en-US" altLang="en-US" sz="1200" b="1" dirty="0" smtClean="0">
                  <a:solidFill>
                    <a:srgbClr val="009EC2"/>
                  </a:solidFill>
                  <a:latin typeface="Arial" pitchFamily="34" charset="0"/>
                  <a:cs typeface="Arial" pitchFamily="34" charset="0"/>
                </a:rPr>
                <a:t>5</a:t>
              </a:r>
              <a:r>
                <a:rPr lang="en-US" altLang="en-US" sz="1200" b="1" baseline="30000" dirty="0" smtClean="0">
                  <a:solidFill>
                    <a:srgbClr val="009EC2"/>
                  </a:solidFill>
                  <a:latin typeface="Arial" pitchFamily="34" charset="0"/>
                  <a:cs typeface="Arial" pitchFamily="34" charset="0"/>
                </a:rPr>
                <a:t>th</a:t>
              </a:r>
              <a:r>
                <a:rPr lang="en-US" altLang="en-US" sz="1200" b="1" dirty="0" smtClean="0">
                  <a:solidFill>
                    <a:srgbClr val="009EC2"/>
                  </a:solidFill>
                  <a:latin typeface="Arial" pitchFamily="34" charset="0"/>
                  <a:cs typeface="Arial" pitchFamily="34" charset="0"/>
                </a:rPr>
                <a:t> Nov</a:t>
              </a:r>
              <a:endParaRPr lang="en-US" altLang="en-US" sz="1200" b="1" dirty="0">
                <a:solidFill>
                  <a:srgbClr val="009EC2"/>
                </a:solidFill>
                <a:latin typeface="Arial" pitchFamily="34" charset="0"/>
                <a:cs typeface="Arial" pitchFamily="34" charset="0"/>
              </a:endParaRPr>
            </a:p>
          </p:txBody>
        </p:sp>
        <p:sp>
          <p:nvSpPr>
            <p:cNvPr id="4" name="Rectangle 3"/>
            <p:cNvSpPr/>
            <p:nvPr/>
          </p:nvSpPr>
          <p:spPr>
            <a:xfrm>
              <a:off x="1753370" y="2508449"/>
              <a:ext cx="914400" cy="914400"/>
            </a:xfrm>
            <a:prstGeom prst="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defRPr/>
              </a:pPr>
              <a:r>
                <a:rPr lang="en-US" sz="1200" dirty="0">
                  <a:solidFill>
                    <a:srgbClr val="FFFFFF"/>
                  </a:solidFill>
                  <a:latin typeface="Calibri"/>
                </a:rPr>
                <a:t>Workshop 1</a:t>
              </a:r>
            </a:p>
          </p:txBody>
        </p:sp>
      </p:grpSp>
      <p:sp>
        <p:nvSpPr>
          <p:cNvPr id="62" name="Rectangle 61"/>
          <p:cNvSpPr/>
          <p:nvPr/>
        </p:nvSpPr>
        <p:spPr>
          <a:xfrm>
            <a:off x="7197824" y="2871527"/>
            <a:ext cx="914400" cy="9144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defRPr/>
            </a:pPr>
            <a:r>
              <a:rPr lang="en-US" sz="1200" dirty="0" smtClean="0">
                <a:solidFill>
                  <a:schemeClr val="bg1"/>
                </a:solidFill>
                <a:latin typeface="Calibri"/>
              </a:rPr>
              <a:t>Sharing Workshop </a:t>
            </a:r>
            <a:endParaRPr lang="en-US" sz="1200" dirty="0">
              <a:solidFill>
                <a:schemeClr val="bg1"/>
              </a:solidFill>
              <a:latin typeface="Calibri"/>
            </a:endParaRPr>
          </a:p>
        </p:txBody>
      </p:sp>
      <p:grpSp>
        <p:nvGrpSpPr>
          <p:cNvPr id="9" name="Group 8"/>
          <p:cNvGrpSpPr/>
          <p:nvPr/>
        </p:nvGrpSpPr>
        <p:grpSpPr>
          <a:xfrm>
            <a:off x="4484172" y="2856349"/>
            <a:ext cx="4884424" cy="1453442"/>
            <a:chOff x="2902206" y="2432170"/>
            <a:chExt cx="4884424" cy="1453442"/>
          </a:xfrm>
        </p:grpSpPr>
        <p:sp>
          <p:nvSpPr>
            <p:cNvPr id="101" name="Rectangle 86"/>
            <p:cNvSpPr>
              <a:spLocks noChangeArrowheads="1"/>
            </p:cNvSpPr>
            <p:nvPr/>
          </p:nvSpPr>
          <p:spPr bwMode="auto">
            <a:xfrm>
              <a:off x="2902206" y="3511018"/>
              <a:ext cx="1084955" cy="369332"/>
            </a:xfrm>
            <a:prstGeom prst="rect">
              <a:avLst/>
            </a:prstGeom>
            <a:solidFill>
              <a:schemeClr val="bg1"/>
            </a:solidFill>
            <a:ln/>
            <a:extLst/>
          </p:spPr>
          <p:style>
            <a:lnRef idx="1">
              <a:schemeClr val="accent1"/>
            </a:lnRef>
            <a:fillRef idx="2">
              <a:schemeClr val="accent1"/>
            </a:fillRef>
            <a:effectRef idx="1">
              <a:schemeClr val="accent1"/>
            </a:effectRef>
            <a:fontRef idx="minor">
              <a:schemeClr val="dk1"/>
            </a:fontRef>
          </p:style>
          <p:txBody>
            <a:bodyPr wrap="squar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a:defRPr/>
              </a:pPr>
              <a:r>
                <a:rPr lang="en-US" altLang="en-US" sz="1200" b="1" dirty="0" smtClean="0">
                  <a:solidFill>
                    <a:srgbClr val="009EC2"/>
                  </a:solidFill>
                  <a:latin typeface="Arial" panose="020B0604020202020204" pitchFamily="34" charset="0"/>
                </a:rPr>
                <a:t>6</a:t>
              </a:r>
              <a:r>
                <a:rPr lang="en-US" altLang="en-US" sz="1200" b="1" baseline="30000" dirty="0" smtClean="0">
                  <a:solidFill>
                    <a:srgbClr val="009EC2"/>
                  </a:solidFill>
                  <a:latin typeface="Arial" panose="020B0604020202020204" pitchFamily="34" charset="0"/>
                </a:rPr>
                <a:t>th</a:t>
              </a:r>
              <a:r>
                <a:rPr lang="en-US" altLang="en-US" sz="1200" b="1" dirty="0" smtClean="0">
                  <a:solidFill>
                    <a:srgbClr val="009EC2"/>
                  </a:solidFill>
                  <a:latin typeface="Arial" panose="020B0604020202020204" pitchFamily="34" charset="0"/>
                </a:rPr>
                <a:t> Dec</a:t>
              </a:r>
              <a:endParaRPr lang="en-US" altLang="en-US" sz="1200" b="1" dirty="0">
                <a:solidFill>
                  <a:srgbClr val="009EC2"/>
                </a:solidFill>
                <a:latin typeface="Arial" panose="020B0604020202020204" pitchFamily="34" charset="0"/>
              </a:endParaRPr>
            </a:p>
            <a:p>
              <a:pPr algn="ctr">
                <a:defRPr/>
              </a:pPr>
              <a:r>
                <a:rPr lang="en-US" altLang="en-US" sz="1200" b="1" dirty="0" smtClean="0">
                  <a:solidFill>
                    <a:srgbClr val="009EC2"/>
                  </a:solidFill>
                  <a:latin typeface="Arial" panose="020B0604020202020204" pitchFamily="34" charset="0"/>
                </a:rPr>
                <a:t>10</a:t>
              </a:r>
              <a:r>
                <a:rPr lang="en-US" altLang="en-US" sz="1200" b="1" baseline="30000" dirty="0" smtClean="0">
                  <a:solidFill>
                    <a:srgbClr val="009EC2"/>
                  </a:solidFill>
                  <a:latin typeface="Arial" panose="020B0604020202020204" pitchFamily="34" charset="0"/>
                </a:rPr>
                <a:t>th</a:t>
              </a:r>
              <a:r>
                <a:rPr lang="en-US" altLang="en-US" sz="1200" b="1" dirty="0" smtClean="0">
                  <a:solidFill>
                    <a:srgbClr val="009EC2"/>
                  </a:solidFill>
                  <a:latin typeface="Arial" panose="020B0604020202020204" pitchFamily="34" charset="0"/>
                </a:rPr>
                <a:t> Jan </a:t>
              </a:r>
              <a:endParaRPr lang="en-US" altLang="en-US" dirty="0">
                <a:solidFill>
                  <a:srgbClr val="009EC2"/>
                </a:solidFill>
              </a:endParaRPr>
            </a:p>
          </p:txBody>
        </p:sp>
        <p:sp>
          <p:nvSpPr>
            <p:cNvPr id="64" name="Rectangle 86"/>
            <p:cNvSpPr>
              <a:spLocks noChangeArrowheads="1"/>
            </p:cNvSpPr>
            <p:nvPr/>
          </p:nvSpPr>
          <p:spPr bwMode="auto">
            <a:xfrm>
              <a:off x="4179773" y="3514994"/>
              <a:ext cx="1240882" cy="369332"/>
            </a:xfrm>
            <a:prstGeom prst="rect">
              <a:avLst/>
            </a:prstGeom>
            <a:solidFill>
              <a:schemeClr val="bg1"/>
            </a:solidFill>
            <a:ln/>
            <a:extLst/>
          </p:spPr>
          <p:style>
            <a:lnRef idx="1">
              <a:schemeClr val="accent1"/>
            </a:lnRef>
            <a:fillRef idx="2">
              <a:schemeClr val="accent1"/>
            </a:fillRef>
            <a:effectRef idx="1">
              <a:schemeClr val="accent1"/>
            </a:effectRef>
            <a:fontRef idx="minor">
              <a:schemeClr val="dk1"/>
            </a:fontRef>
          </p:style>
          <p:txBody>
            <a:bodyPr wrap="squar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a:defRPr/>
              </a:pPr>
              <a:r>
                <a:rPr lang="en-US" altLang="en-US" sz="1200" b="1" dirty="0" smtClean="0">
                  <a:solidFill>
                    <a:srgbClr val="009EC2"/>
                  </a:solidFill>
                  <a:latin typeface="Arial" panose="020B0604020202020204" pitchFamily="34" charset="0"/>
                </a:rPr>
                <a:t>4</a:t>
              </a:r>
              <a:r>
                <a:rPr lang="en-US" altLang="en-US" sz="1200" b="1" baseline="30000" dirty="0" smtClean="0">
                  <a:solidFill>
                    <a:srgbClr val="009EC2"/>
                  </a:solidFill>
                  <a:latin typeface="Arial" panose="020B0604020202020204" pitchFamily="34" charset="0"/>
                </a:rPr>
                <a:t>th</a:t>
              </a:r>
              <a:r>
                <a:rPr lang="en-US" altLang="en-US" sz="1200" b="1" dirty="0" smtClean="0">
                  <a:solidFill>
                    <a:srgbClr val="009EC2"/>
                  </a:solidFill>
                  <a:latin typeface="Arial" panose="020B0604020202020204" pitchFamily="34" charset="0"/>
                </a:rPr>
                <a:t> Feb</a:t>
              </a:r>
            </a:p>
            <a:p>
              <a:pPr algn="ctr">
                <a:defRPr/>
              </a:pPr>
              <a:r>
                <a:rPr lang="en-US" altLang="en-US" sz="1200" b="1" dirty="0" smtClean="0">
                  <a:solidFill>
                    <a:srgbClr val="009EC2"/>
                  </a:solidFill>
                  <a:latin typeface="Arial" panose="020B0604020202020204" pitchFamily="34" charset="0"/>
                </a:rPr>
                <a:t>5</a:t>
              </a:r>
              <a:r>
                <a:rPr lang="en-US" altLang="en-US" sz="1200" b="1" baseline="30000" dirty="0" smtClean="0">
                  <a:solidFill>
                    <a:srgbClr val="009EC2"/>
                  </a:solidFill>
                  <a:latin typeface="Arial" panose="020B0604020202020204" pitchFamily="34" charset="0"/>
                </a:rPr>
                <a:t>th</a:t>
              </a:r>
              <a:r>
                <a:rPr lang="en-US" altLang="en-US" sz="1200" b="1" dirty="0" smtClean="0">
                  <a:solidFill>
                    <a:srgbClr val="009EC2"/>
                  </a:solidFill>
                  <a:latin typeface="Arial" panose="020B0604020202020204" pitchFamily="34" charset="0"/>
                </a:rPr>
                <a:t> Feb  </a:t>
              </a:r>
              <a:endParaRPr lang="en-US" altLang="en-US" dirty="0">
                <a:solidFill>
                  <a:srgbClr val="009EC2"/>
                </a:solidFill>
              </a:endParaRPr>
            </a:p>
          </p:txBody>
        </p:sp>
        <p:sp>
          <p:nvSpPr>
            <p:cNvPr id="65" name="Rectangle 86"/>
            <p:cNvSpPr>
              <a:spLocks noChangeArrowheads="1"/>
            </p:cNvSpPr>
            <p:nvPr/>
          </p:nvSpPr>
          <p:spPr bwMode="auto">
            <a:xfrm>
              <a:off x="5543127" y="3516280"/>
              <a:ext cx="1047137" cy="369332"/>
            </a:xfrm>
            <a:prstGeom prst="rect">
              <a:avLst/>
            </a:prstGeom>
            <a:noFill/>
            <a:ln/>
            <a:extLst/>
          </p:spPr>
          <p:style>
            <a:lnRef idx="1">
              <a:schemeClr val="accent1"/>
            </a:lnRef>
            <a:fillRef idx="2">
              <a:schemeClr val="accent1"/>
            </a:fillRef>
            <a:effectRef idx="1">
              <a:schemeClr val="accent1"/>
            </a:effectRef>
            <a:fontRef idx="minor">
              <a:schemeClr val="dk1"/>
            </a:fontRef>
          </p:style>
          <p:txBody>
            <a:bodyPr wrap="squar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a:defRPr/>
              </a:pPr>
              <a:endParaRPr lang="en-US" altLang="en-US" sz="1200" b="1" dirty="0" smtClean="0">
                <a:solidFill>
                  <a:srgbClr val="009EC2"/>
                </a:solidFill>
                <a:latin typeface="Arial" panose="020B0604020202020204" pitchFamily="34" charset="0"/>
              </a:endParaRPr>
            </a:p>
            <a:p>
              <a:pPr algn="ctr">
                <a:defRPr/>
              </a:pPr>
              <a:r>
                <a:rPr lang="en-US" altLang="en-US" sz="1200" b="1" dirty="0" smtClean="0">
                  <a:solidFill>
                    <a:srgbClr val="009EC2"/>
                  </a:solidFill>
                  <a:latin typeface="Arial" panose="020B0604020202020204" pitchFamily="34" charset="0"/>
                </a:rPr>
                <a:t>TBC</a:t>
              </a:r>
              <a:endParaRPr lang="en-US" altLang="en-US" dirty="0">
                <a:solidFill>
                  <a:srgbClr val="009EC2"/>
                </a:solidFill>
              </a:endParaRPr>
            </a:p>
          </p:txBody>
        </p:sp>
        <p:sp>
          <p:nvSpPr>
            <p:cNvPr id="6" name="Rectangle 5"/>
            <p:cNvSpPr/>
            <p:nvPr/>
          </p:nvSpPr>
          <p:spPr>
            <a:xfrm>
              <a:off x="3046808" y="2432170"/>
              <a:ext cx="914400" cy="914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defRPr/>
              </a:pPr>
              <a:r>
                <a:rPr lang="en-US" sz="1200" dirty="0" smtClean="0">
                  <a:solidFill>
                    <a:schemeClr val="bg1"/>
                  </a:solidFill>
                  <a:latin typeface="Calibri"/>
                </a:rPr>
                <a:t>Workshop 2</a:t>
              </a:r>
              <a:endParaRPr lang="en-US" sz="1200" dirty="0">
                <a:solidFill>
                  <a:schemeClr val="bg1"/>
                </a:solidFill>
                <a:latin typeface="Calibri"/>
              </a:endParaRPr>
            </a:p>
          </p:txBody>
        </p:sp>
        <p:sp>
          <p:nvSpPr>
            <p:cNvPr id="68" name="Rectangle 67"/>
            <p:cNvSpPr/>
            <p:nvPr/>
          </p:nvSpPr>
          <p:spPr>
            <a:xfrm>
              <a:off x="4327110" y="2442362"/>
              <a:ext cx="914400" cy="914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defRPr/>
              </a:pPr>
              <a:r>
                <a:rPr lang="en-US" sz="1200" dirty="0" smtClean="0">
                  <a:solidFill>
                    <a:srgbClr val="45545F"/>
                  </a:solidFill>
                  <a:latin typeface="Calibri"/>
                </a:rPr>
                <a:t> </a:t>
              </a:r>
              <a:r>
                <a:rPr lang="en-US" sz="1200" dirty="0">
                  <a:solidFill>
                    <a:schemeClr val="bg1"/>
                  </a:solidFill>
                  <a:latin typeface="Calibri"/>
                </a:rPr>
                <a:t>Workshop </a:t>
              </a:r>
              <a:r>
                <a:rPr lang="en-US" sz="1200" dirty="0" smtClean="0">
                  <a:solidFill>
                    <a:schemeClr val="bg1"/>
                  </a:solidFill>
                  <a:latin typeface="Calibri"/>
                </a:rPr>
                <a:t>3</a:t>
              </a:r>
              <a:endParaRPr lang="en-US" sz="1200" dirty="0">
                <a:solidFill>
                  <a:schemeClr val="bg1"/>
                </a:solidFill>
                <a:latin typeface="Calibri"/>
              </a:endParaRPr>
            </a:p>
          </p:txBody>
        </p:sp>
        <p:sp>
          <p:nvSpPr>
            <p:cNvPr id="69" name="Rectangle 68"/>
            <p:cNvSpPr/>
            <p:nvPr/>
          </p:nvSpPr>
          <p:spPr>
            <a:xfrm>
              <a:off x="6872230" y="2439365"/>
              <a:ext cx="914400"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defRPr/>
              </a:pPr>
              <a:r>
                <a:rPr lang="en-US" sz="1200" dirty="0" smtClean="0">
                  <a:solidFill>
                    <a:schemeClr val="tx1"/>
                  </a:solidFill>
                  <a:latin typeface="Calibri"/>
                </a:rPr>
                <a:t>Showcase</a:t>
              </a:r>
              <a:endParaRPr lang="en-US" sz="1200" dirty="0">
                <a:solidFill>
                  <a:schemeClr val="tx1"/>
                </a:solidFill>
                <a:latin typeface="Calibri"/>
              </a:endParaRPr>
            </a:p>
          </p:txBody>
        </p:sp>
      </p:grpSp>
      <p:pic>
        <p:nvPicPr>
          <p:cNvPr id="75"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1507" y="1676242"/>
            <a:ext cx="1418131"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01431" y="1615986"/>
            <a:ext cx="1418131"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7268" y="1608284"/>
            <a:ext cx="1418131"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Rectangle 86"/>
          <p:cNvSpPr>
            <a:spLocks noChangeArrowheads="1"/>
          </p:cNvSpPr>
          <p:nvPr/>
        </p:nvSpPr>
        <p:spPr bwMode="auto">
          <a:xfrm rot="19722141">
            <a:off x="3902378" y="2271385"/>
            <a:ext cx="115780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a:defRPr/>
            </a:pPr>
            <a:r>
              <a:rPr lang="en-US" altLang="en-US" sz="1200" b="1" dirty="0">
                <a:solidFill>
                  <a:srgbClr val="009EC2"/>
                </a:solidFill>
                <a:latin typeface="Arial" panose="020B0604020202020204" pitchFamily="34" charset="0"/>
              </a:rPr>
              <a:t>Action </a:t>
            </a:r>
            <a:r>
              <a:rPr lang="en-US" altLang="en-US" sz="1200" b="1" dirty="0" smtClean="0">
                <a:solidFill>
                  <a:srgbClr val="009EC2"/>
                </a:solidFill>
                <a:latin typeface="Arial" panose="020B0604020202020204" pitchFamily="34" charset="0"/>
              </a:rPr>
              <a:t>Period 2</a:t>
            </a:r>
            <a:endParaRPr lang="en-US" altLang="en-US" dirty="0">
              <a:solidFill>
                <a:srgbClr val="009EC2"/>
              </a:solidFill>
            </a:endParaRPr>
          </a:p>
        </p:txBody>
      </p:sp>
      <p:sp>
        <p:nvSpPr>
          <p:cNvPr id="80" name="Rectangle 86"/>
          <p:cNvSpPr>
            <a:spLocks noChangeArrowheads="1"/>
          </p:cNvSpPr>
          <p:nvPr/>
        </p:nvSpPr>
        <p:spPr bwMode="auto">
          <a:xfrm rot="19722141">
            <a:off x="6432910" y="2340304"/>
            <a:ext cx="115780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a:defRPr/>
            </a:pPr>
            <a:r>
              <a:rPr lang="en-US" altLang="en-US" sz="1200" b="1" dirty="0">
                <a:solidFill>
                  <a:srgbClr val="009EC2"/>
                </a:solidFill>
                <a:latin typeface="Arial" panose="020B0604020202020204" pitchFamily="34" charset="0"/>
              </a:rPr>
              <a:t>Action </a:t>
            </a:r>
            <a:r>
              <a:rPr lang="en-US" altLang="en-US" sz="1200" b="1" dirty="0" smtClean="0">
                <a:solidFill>
                  <a:srgbClr val="009EC2"/>
                </a:solidFill>
                <a:latin typeface="Arial" panose="020B0604020202020204" pitchFamily="34" charset="0"/>
              </a:rPr>
              <a:t>Period 4</a:t>
            </a:r>
            <a:endParaRPr lang="en-US" altLang="en-US" dirty="0">
              <a:solidFill>
                <a:srgbClr val="009EC2"/>
              </a:solidFill>
            </a:endParaRPr>
          </a:p>
        </p:txBody>
      </p:sp>
      <p:sp>
        <p:nvSpPr>
          <p:cNvPr id="81" name="Rectangle 86"/>
          <p:cNvSpPr>
            <a:spLocks noChangeArrowheads="1"/>
          </p:cNvSpPr>
          <p:nvPr/>
        </p:nvSpPr>
        <p:spPr bwMode="auto">
          <a:xfrm rot="19722141">
            <a:off x="5182836" y="2396147"/>
            <a:ext cx="115780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a:defRPr/>
            </a:pPr>
            <a:r>
              <a:rPr lang="en-US" altLang="en-US" sz="1200" b="1" dirty="0">
                <a:solidFill>
                  <a:srgbClr val="009EC2"/>
                </a:solidFill>
                <a:latin typeface="Arial" panose="020B0604020202020204" pitchFamily="34" charset="0"/>
              </a:rPr>
              <a:t>Action </a:t>
            </a:r>
            <a:r>
              <a:rPr lang="en-US" altLang="en-US" sz="1200" b="1" dirty="0" smtClean="0">
                <a:solidFill>
                  <a:srgbClr val="009EC2"/>
                </a:solidFill>
                <a:latin typeface="Arial" panose="020B0604020202020204" pitchFamily="34" charset="0"/>
              </a:rPr>
              <a:t>Period 3</a:t>
            </a:r>
            <a:endParaRPr lang="en-US" altLang="en-US" dirty="0">
              <a:solidFill>
                <a:srgbClr val="009EC2"/>
              </a:solidFill>
            </a:endParaRPr>
          </a:p>
        </p:txBody>
      </p:sp>
      <p:sp>
        <p:nvSpPr>
          <p:cNvPr id="82" name="Rectangle 86"/>
          <p:cNvSpPr>
            <a:spLocks noChangeArrowheads="1"/>
          </p:cNvSpPr>
          <p:nvPr/>
        </p:nvSpPr>
        <p:spPr bwMode="auto">
          <a:xfrm rot="19722141">
            <a:off x="8090025" y="2340305"/>
            <a:ext cx="115780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a:defRPr/>
            </a:pPr>
            <a:r>
              <a:rPr lang="en-US" altLang="en-US" sz="1200" b="1" dirty="0">
                <a:solidFill>
                  <a:srgbClr val="009EC2"/>
                </a:solidFill>
                <a:latin typeface="Arial" panose="020B0604020202020204" pitchFamily="34" charset="0"/>
              </a:rPr>
              <a:t>Action </a:t>
            </a:r>
            <a:r>
              <a:rPr lang="en-US" altLang="en-US" sz="1200" b="1" dirty="0" smtClean="0">
                <a:solidFill>
                  <a:srgbClr val="009EC2"/>
                </a:solidFill>
                <a:latin typeface="Arial" panose="020B0604020202020204" pitchFamily="34" charset="0"/>
              </a:rPr>
              <a:t>Period 5</a:t>
            </a:r>
            <a:endParaRPr lang="en-US" altLang="en-US" dirty="0">
              <a:solidFill>
                <a:srgbClr val="009EC2"/>
              </a:solidFill>
            </a:endParaRPr>
          </a:p>
        </p:txBody>
      </p:sp>
      <p:cxnSp>
        <p:nvCxnSpPr>
          <p:cNvPr id="18" name="Straight Arrow Connector 17"/>
          <p:cNvCxnSpPr>
            <a:cxnSpLocks/>
            <a:stCxn id="3" idx="6"/>
            <a:endCxn id="4" idx="1"/>
          </p:cNvCxnSpPr>
          <p:nvPr/>
        </p:nvCxnSpPr>
        <p:spPr>
          <a:xfrm>
            <a:off x="3102583" y="3326921"/>
            <a:ext cx="303704" cy="18140"/>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cxnSpLocks/>
          </p:cNvCxnSpPr>
          <p:nvPr/>
        </p:nvCxnSpPr>
        <p:spPr>
          <a:xfrm flipV="1">
            <a:off x="4322153" y="3329721"/>
            <a:ext cx="324038" cy="7670"/>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cxnSpLocks/>
            <a:stCxn id="68" idx="3"/>
          </p:cNvCxnSpPr>
          <p:nvPr/>
        </p:nvCxnSpPr>
        <p:spPr>
          <a:xfrm>
            <a:off x="6823476" y="3323741"/>
            <a:ext cx="358290" cy="11294"/>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513908" y="4976615"/>
            <a:ext cx="6624267" cy="1323439"/>
          </a:xfrm>
          <a:prstGeom prst="rect">
            <a:avLst/>
          </a:prstGeom>
          <a:noFill/>
          <a:ln>
            <a:solidFill>
              <a:schemeClr val="bg2"/>
            </a:solidFill>
          </a:ln>
        </p:spPr>
        <p:txBody>
          <a:bodyPr wrap="square" rtlCol="0">
            <a:spAutoFit/>
          </a:bodyPr>
          <a:lstStyle/>
          <a:p>
            <a:pPr algn="ctr">
              <a:spcBef>
                <a:spcPts val="576"/>
              </a:spcBef>
              <a:defRPr/>
            </a:pPr>
            <a:r>
              <a:rPr lang="en-US" sz="2000" b="1" dirty="0">
                <a:solidFill>
                  <a:srgbClr val="45545F"/>
                </a:solidFill>
                <a:latin typeface="Arial"/>
              </a:rPr>
              <a:t>Support</a:t>
            </a:r>
          </a:p>
          <a:p>
            <a:pPr algn="ctr">
              <a:spcBef>
                <a:spcPts val="576"/>
              </a:spcBef>
              <a:defRPr/>
            </a:pPr>
            <a:r>
              <a:rPr lang="en-US" sz="1500" b="1" dirty="0" smtClean="0">
                <a:solidFill>
                  <a:srgbClr val="00A0AF"/>
                </a:solidFill>
                <a:latin typeface="Arial"/>
              </a:rPr>
              <a:t>National IA          Leadership Team </a:t>
            </a:r>
            <a:r>
              <a:rPr lang="en-US" sz="1500" b="1" dirty="0">
                <a:solidFill>
                  <a:srgbClr val="00A0AF"/>
                </a:solidFill>
                <a:latin typeface="Arial"/>
              </a:rPr>
              <a:t>	</a:t>
            </a:r>
            <a:r>
              <a:rPr lang="en-US" sz="1500" b="1" dirty="0" smtClean="0">
                <a:solidFill>
                  <a:srgbClr val="00A0AF"/>
                </a:solidFill>
                <a:latin typeface="Arial"/>
              </a:rPr>
              <a:t> Q.I. Faculty</a:t>
            </a:r>
          </a:p>
          <a:p>
            <a:pPr algn="ctr">
              <a:spcBef>
                <a:spcPts val="576"/>
              </a:spcBef>
              <a:defRPr/>
            </a:pPr>
            <a:r>
              <a:rPr lang="en-US" sz="1500" b="1" dirty="0" smtClean="0">
                <a:solidFill>
                  <a:srgbClr val="00A0AF"/>
                </a:solidFill>
                <a:latin typeface="Arial"/>
              </a:rPr>
              <a:t>QI Hub (</a:t>
            </a:r>
            <a:r>
              <a:rPr lang="en-US" sz="1500" b="1" dirty="0" err="1" smtClean="0">
                <a:solidFill>
                  <a:srgbClr val="00A0AF"/>
                </a:solidFill>
                <a:latin typeface="Arial"/>
              </a:rPr>
              <a:t>TURAS</a:t>
            </a:r>
            <a:r>
              <a:rPr lang="en-US" sz="1500" b="1" dirty="0" smtClean="0">
                <a:solidFill>
                  <a:srgbClr val="00A0AF"/>
                </a:solidFill>
                <a:latin typeface="Arial"/>
              </a:rPr>
              <a:t>)                (Falkirk) </a:t>
            </a:r>
            <a:r>
              <a:rPr lang="en-US" sz="1500" b="1" dirty="0" err="1" smtClean="0">
                <a:solidFill>
                  <a:srgbClr val="00A0AF"/>
                </a:solidFill>
                <a:latin typeface="Arial"/>
              </a:rPr>
              <a:t>GIRFEC</a:t>
            </a:r>
            <a:r>
              <a:rPr lang="en-US" sz="1500" b="1" dirty="0" smtClean="0">
                <a:solidFill>
                  <a:srgbClr val="00A0AF"/>
                </a:solidFill>
                <a:latin typeface="Arial"/>
              </a:rPr>
              <a:t> Homepage</a:t>
            </a:r>
            <a:endParaRPr lang="en-US" sz="1500" b="1" dirty="0">
              <a:solidFill>
                <a:srgbClr val="00A0AF"/>
              </a:solidFill>
              <a:latin typeface="Arial"/>
            </a:endParaRPr>
          </a:p>
          <a:p>
            <a:pPr algn="ctr">
              <a:spcBef>
                <a:spcPts val="576"/>
              </a:spcBef>
              <a:defRPr/>
            </a:pPr>
            <a:r>
              <a:rPr lang="en-US" sz="1500" b="1" dirty="0" smtClean="0">
                <a:solidFill>
                  <a:srgbClr val="00A0AF"/>
                </a:solidFill>
                <a:latin typeface="Arial"/>
              </a:rPr>
              <a:t>All teach all learn </a:t>
            </a:r>
            <a:endParaRPr lang="en-US" sz="1500" b="1" dirty="0">
              <a:solidFill>
                <a:srgbClr val="00A0AF"/>
              </a:solidFill>
              <a:latin typeface="Arial"/>
            </a:endParaRPr>
          </a:p>
        </p:txBody>
      </p:sp>
      <p:cxnSp>
        <p:nvCxnSpPr>
          <p:cNvPr id="49" name="Straight Arrow Connector 48"/>
          <p:cNvCxnSpPr/>
          <p:nvPr/>
        </p:nvCxnSpPr>
        <p:spPr>
          <a:xfrm>
            <a:off x="8126301" y="3355842"/>
            <a:ext cx="288643" cy="0"/>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cxnSpLocks/>
            <a:endCxn id="68" idx="1"/>
          </p:cNvCxnSpPr>
          <p:nvPr/>
        </p:nvCxnSpPr>
        <p:spPr>
          <a:xfrm flipV="1">
            <a:off x="5543174" y="3323741"/>
            <a:ext cx="365902" cy="29060"/>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970632" y="1239770"/>
            <a:ext cx="843704" cy="102169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462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868714" y="195943"/>
            <a:ext cx="8214429" cy="6665525"/>
          </a:xfrm>
          <a:noFill/>
        </p:spPr>
        <p:txBody>
          <a:bodyPr>
            <a:noAutofit/>
          </a:bodyPr>
          <a:lstStyle/>
          <a:p>
            <a:pPr marL="0" indent="0">
              <a:buNone/>
            </a:pPr>
            <a:r>
              <a:rPr lang="en-GB" b="1" dirty="0" smtClean="0"/>
              <a:t>Plan for Action Period 3:</a:t>
            </a:r>
            <a:endParaRPr lang="en-GB" b="1" dirty="0"/>
          </a:p>
          <a:p>
            <a:pPr marL="0" indent="0">
              <a:buNone/>
            </a:pPr>
            <a:endParaRPr lang="en-GB" b="1" dirty="0">
              <a:solidFill>
                <a:srgbClr val="0070C0"/>
              </a:solidFill>
            </a:endParaRPr>
          </a:p>
          <a:p>
            <a:pPr marL="0" indent="0">
              <a:buNone/>
            </a:pPr>
            <a:r>
              <a:rPr lang="en-GB" sz="2400" dirty="0" smtClean="0">
                <a:solidFill>
                  <a:schemeClr val="accent1">
                    <a:lumMod val="75000"/>
                  </a:schemeClr>
                </a:solidFill>
              </a:rPr>
              <a:t>Ongoing development of your measurement </a:t>
            </a:r>
            <a:r>
              <a:rPr lang="en-GB" sz="2400" dirty="0">
                <a:solidFill>
                  <a:schemeClr val="accent1">
                    <a:lumMod val="75000"/>
                  </a:schemeClr>
                </a:solidFill>
              </a:rPr>
              <a:t>plan and </a:t>
            </a:r>
            <a:r>
              <a:rPr lang="en-GB" sz="2400" dirty="0" smtClean="0">
                <a:solidFill>
                  <a:schemeClr val="accent1">
                    <a:lumMod val="75000"/>
                  </a:schemeClr>
                </a:solidFill>
              </a:rPr>
              <a:t>continue to </a:t>
            </a:r>
            <a:r>
              <a:rPr lang="en-GB" sz="2400" dirty="0">
                <a:solidFill>
                  <a:schemeClr val="accent1">
                    <a:lumMod val="75000"/>
                  </a:schemeClr>
                </a:solidFill>
              </a:rPr>
              <a:t>measure and plot over time. </a:t>
            </a:r>
            <a:endParaRPr lang="en-GB" sz="2400" dirty="0" smtClean="0">
              <a:solidFill>
                <a:schemeClr val="accent1">
                  <a:lumMod val="75000"/>
                </a:schemeClr>
              </a:solidFill>
            </a:endParaRPr>
          </a:p>
          <a:p>
            <a:pPr marL="0" indent="0">
              <a:buNone/>
            </a:pPr>
            <a:r>
              <a:rPr lang="en-GB" sz="2400" dirty="0" smtClean="0"/>
              <a:t>What is your aim/s?</a:t>
            </a:r>
          </a:p>
          <a:p>
            <a:pPr marL="0" indent="0">
              <a:buNone/>
            </a:pPr>
            <a:r>
              <a:rPr lang="en-GB" sz="2400" dirty="0" smtClean="0"/>
              <a:t>How do you know you’re on track? </a:t>
            </a:r>
          </a:p>
          <a:p>
            <a:pPr marL="0" indent="0">
              <a:buNone/>
            </a:pPr>
            <a:endParaRPr lang="en-GB" sz="2400" dirty="0"/>
          </a:p>
          <a:p>
            <a:pPr marL="0" indent="0">
              <a:buNone/>
            </a:pPr>
            <a:r>
              <a:rPr lang="en-GB" sz="2400" dirty="0" smtClean="0">
                <a:solidFill>
                  <a:schemeClr val="accent1">
                    <a:lumMod val="75000"/>
                  </a:schemeClr>
                </a:solidFill>
              </a:rPr>
              <a:t>Start testing and Learning</a:t>
            </a:r>
          </a:p>
          <a:p>
            <a:pPr marL="0" indent="0">
              <a:buNone/>
            </a:pPr>
            <a:r>
              <a:rPr lang="en-GB" sz="2400" dirty="0" smtClean="0"/>
              <a:t>What tests are you doing to learn more about your system?</a:t>
            </a:r>
          </a:p>
          <a:p>
            <a:pPr marL="0" indent="0">
              <a:buNone/>
            </a:pPr>
            <a:endParaRPr lang="en-GB" sz="2400" dirty="0" smtClean="0">
              <a:solidFill>
                <a:schemeClr val="accent1">
                  <a:lumMod val="75000"/>
                </a:schemeClr>
              </a:solidFill>
            </a:endParaRPr>
          </a:p>
          <a:p>
            <a:pPr marL="0" indent="0">
              <a:buNone/>
            </a:pPr>
            <a:r>
              <a:rPr lang="en-GB" sz="2400" dirty="0" smtClean="0">
                <a:solidFill>
                  <a:schemeClr val="accent1">
                    <a:lumMod val="75000"/>
                  </a:schemeClr>
                </a:solidFill>
              </a:rPr>
              <a:t>Regular Improvement Team meetings</a:t>
            </a:r>
          </a:p>
          <a:p>
            <a:pPr marL="0" indent="0">
              <a:buNone/>
            </a:pPr>
            <a:endParaRPr lang="en-GB" b="1" dirty="0" smtClean="0"/>
          </a:p>
          <a:p>
            <a:pPr marL="0" indent="0">
              <a:buNone/>
            </a:pPr>
            <a:r>
              <a:rPr lang="en-GB" b="1" dirty="0" smtClean="0">
                <a:solidFill>
                  <a:srgbClr val="FF0000"/>
                </a:solidFill>
              </a:rPr>
              <a:t>How are you going to share?</a:t>
            </a:r>
            <a:endParaRPr lang="en-GB" dirty="0">
              <a:solidFill>
                <a:srgbClr val="FF0000"/>
              </a:solidFill>
            </a:endParaRPr>
          </a:p>
          <a:p>
            <a:pPr marL="0" indent="0">
              <a:buNone/>
            </a:pPr>
            <a:endParaRPr lang="en-GB" dirty="0">
              <a:solidFill>
                <a:schemeClr val="accent1"/>
              </a:solidFill>
            </a:endParaRPr>
          </a:p>
          <a:p>
            <a:pPr marL="0" indent="0">
              <a:buNone/>
            </a:pPr>
            <a:endParaRPr lang="en-GB" dirty="0">
              <a:solidFill>
                <a:schemeClr val="tx2"/>
              </a:solidFill>
            </a:endParaRPr>
          </a:p>
          <a:p>
            <a:pPr marL="0" indent="0">
              <a:buNone/>
            </a:pPr>
            <a:endParaRPr lang="en-GB" dirty="0">
              <a:solidFill>
                <a:schemeClr val="tx2"/>
              </a:solidFill>
            </a:endParaRPr>
          </a:p>
          <a:p>
            <a:pPr marL="0" indent="0">
              <a:buNone/>
            </a:pPr>
            <a:endParaRPr lang="en-GB" dirty="0">
              <a:solidFill>
                <a:schemeClr val="tx2"/>
              </a:solidFill>
            </a:endParaRPr>
          </a:p>
          <a:p>
            <a:pPr marL="0" indent="0">
              <a:buNone/>
            </a:pPr>
            <a:endParaRPr lang="en-GB" dirty="0">
              <a:solidFill>
                <a:schemeClr val="tx2"/>
              </a:solidFill>
            </a:endParaRPr>
          </a:p>
          <a:p>
            <a:pPr marL="0" indent="0">
              <a:buNone/>
            </a:pPr>
            <a:r>
              <a:rPr lang="en-GB" dirty="0"/>
              <a:t>	</a:t>
            </a:r>
          </a:p>
          <a:p>
            <a:pPr marL="0" indent="0">
              <a:buNone/>
            </a:pPr>
            <a:endParaRPr lang="en-GB" b="1" dirty="0">
              <a:solidFill>
                <a:srgbClr val="0070C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0781" y="1288989"/>
            <a:ext cx="2067932" cy="2372444"/>
          </a:xfrm>
          <a:prstGeom prst="rect">
            <a:avLst/>
          </a:prstGeom>
        </p:spPr>
      </p:pic>
    </p:spTree>
    <p:extLst>
      <p:ext uri="{BB962C8B-B14F-4D97-AF65-F5344CB8AC3E}">
        <p14:creationId xmlns:p14="http://schemas.microsoft.com/office/powerpoint/2010/main" val="2864721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24000" y="1052736"/>
            <a:ext cx="3312368" cy="400110"/>
          </a:xfrm>
          <a:prstGeom prst="rect">
            <a:avLst/>
          </a:prstGeom>
          <a:noFill/>
        </p:spPr>
        <p:txBody>
          <a:bodyPr wrap="square">
            <a:spAutoFit/>
          </a:bodyPr>
          <a:lstStyle/>
          <a:p>
            <a:pPr algn="ctr" eaLnBrk="0" fontAlgn="base" hangingPunct="0">
              <a:spcBef>
                <a:spcPct val="0"/>
              </a:spcBef>
              <a:spcAft>
                <a:spcPct val="0"/>
              </a:spcAft>
              <a:defRPr/>
            </a:pPr>
            <a:r>
              <a:rPr lang="en-GB" sz="2000" b="1" dirty="0">
                <a:solidFill>
                  <a:srgbClr val="092869"/>
                </a:solidFill>
              </a:rPr>
              <a:t>The Thinking Part</a:t>
            </a:r>
          </a:p>
        </p:txBody>
      </p:sp>
      <p:sp>
        <p:nvSpPr>
          <p:cNvPr id="6" name="TextBox 5"/>
          <p:cNvSpPr txBox="1"/>
          <p:nvPr/>
        </p:nvSpPr>
        <p:spPr>
          <a:xfrm>
            <a:off x="1775520" y="3717032"/>
            <a:ext cx="2592288" cy="400110"/>
          </a:xfrm>
          <a:prstGeom prst="rect">
            <a:avLst/>
          </a:prstGeom>
          <a:noFill/>
        </p:spPr>
        <p:txBody>
          <a:bodyPr wrap="square">
            <a:spAutoFit/>
          </a:bodyPr>
          <a:lstStyle/>
          <a:p>
            <a:pPr algn="ctr" eaLnBrk="0" fontAlgn="base" hangingPunct="0">
              <a:spcBef>
                <a:spcPct val="0"/>
              </a:spcBef>
              <a:spcAft>
                <a:spcPct val="0"/>
              </a:spcAft>
              <a:defRPr/>
            </a:pPr>
            <a:r>
              <a:rPr lang="en-GB" sz="2000" b="1" dirty="0">
                <a:solidFill>
                  <a:srgbClr val="092869"/>
                </a:solidFill>
              </a:rPr>
              <a:t>The Doing Part</a:t>
            </a:r>
          </a:p>
        </p:txBody>
      </p:sp>
      <p:pic>
        <p:nvPicPr>
          <p:cNvPr id="18433" name="Picture 1"/>
          <p:cNvPicPr>
            <a:picLocks noChangeAspect="1" noChangeArrowheads="1"/>
          </p:cNvPicPr>
          <p:nvPr/>
        </p:nvPicPr>
        <p:blipFill>
          <a:blip r:embed="rId4" cstate="print"/>
          <a:srcRect/>
          <a:stretch>
            <a:fillRect/>
          </a:stretch>
        </p:blipFill>
        <p:spPr bwMode="auto">
          <a:xfrm>
            <a:off x="4223792" y="620688"/>
            <a:ext cx="6444208" cy="6237312"/>
          </a:xfrm>
          <a:prstGeom prst="rect">
            <a:avLst/>
          </a:prstGeom>
          <a:solidFill>
            <a:schemeClr val="accent5">
              <a:lumMod val="20000"/>
              <a:lumOff val="80000"/>
            </a:schemeClr>
          </a:solidFill>
          <a:ln w="9525">
            <a:noFill/>
            <a:miter lim="800000"/>
            <a:headEnd/>
            <a:tailEnd/>
          </a:ln>
          <a:effectLst/>
        </p:spPr>
      </p:pic>
      <p:sp>
        <p:nvSpPr>
          <p:cNvPr id="7" name="Right Arrow 6"/>
          <p:cNvSpPr>
            <a:spLocks noChangeArrowheads="1"/>
          </p:cNvSpPr>
          <p:nvPr/>
        </p:nvSpPr>
        <p:spPr bwMode="auto">
          <a:xfrm>
            <a:off x="2135560" y="1412776"/>
            <a:ext cx="2016224" cy="576064"/>
          </a:xfrm>
          <a:prstGeom prst="rightArrow">
            <a:avLst>
              <a:gd name="adj1" fmla="val 50000"/>
              <a:gd name="adj2" fmla="val 49893"/>
            </a:avLst>
          </a:prstGeom>
          <a:solidFill>
            <a:srgbClr val="C00000"/>
          </a:solidFill>
          <a:ln w="9525">
            <a:solidFill>
              <a:schemeClr val="tx1"/>
            </a:solidFill>
            <a:round/>
            <a:headEnd/>
            <a:tailEnd/>
          </a:ln>
        </p:spPr>
        <p:txBody>
          <a:bodyPr/>
          <a:lstStyle/>
          <a:p>
            <a:pPr eaLnBrk="0" fontAlgn="base" hangingPunct="0">
              <a:spcBef>
                <a:spcPct val="0"/>
              </a:spcBef>
              <a:spcAft>
                <a:spcPct val="0"/>
              </a:spcAft>
            </a:pPr>
            <a:endParaRPr lang="en-US" sz="2400" dirty="0">
              <a:solidFill>
                <a:srgbClr val="FFFFFF"/>
              </a:solidFill>
              <a:latin typeface="Times" pitchFamily="18" charset="0"/>
            </a:endParaRPr>
          </a:p>
        </p:txBody>
      </p:sp>
      <p:sp>
        <p:nvSpPr>
          <p:cNvPr id="9" name="Right Arrow 8"/>
          <p:cNvSpPr>
            <a:spLocks noChangeArrowheads="1"/>
          </p:cNvSpPr>
          <p:nvPr/>
        </p:nvSpPr>
        <p:spPr bwMode="auto">
          <a:xfrm>
            <a:off x="2063552" y="4077073"/>
            <a:ext cx="2088232" cy="648071"/>
          </a:xfrm>
          <a:prstGeom prst="rightArrow">
            <a:avLst>
              <a:gd name="adj1" fmla="val 50000"/>
              <a:gd name="adj2" fmla="val 49937"/>
            </a:avLst>
          </a:prstGeom>
          <a:solidFill>
            <a:srgbClr val="C00000"/>
          </a:solidFill>
          <a:ln w="9525">
            <a:solidFill>
              <a:schemeClr val="tx1"/>
            </a:solidFill>
            <a:round/>
            <a:headEnd/>
            <a:tailEnd/>
          </a:ln>
        </p:spPr>
        <p:txBody>
          <a:bodyPr/>
          <a:lstStyle/>
          <a:p>
            <a:pPr eaLnBrk="0" fontAlgn="base" hangingPunct="0">
              <a:spcBef>
                <a:spcPct val="0"/>
              </a:spcBef>
              <a:spcAft>
                <a:spcPct val="0"/>
              </a:spcAft>
            </a:pPr>
            <a:endParaRPr lang="en-US" sz="2400" dirty="0">
              <a:solidFill>
                <a:srgbClr val="FFFFFF"/>
              </a:solidFill>
              <a:latin typeface="Times" pitchFamily="18" charset="0"/>
            </a:endParaRPr>
          </a:p>
        </p:txBody>
      </p:sp>
      <p:sp>
        <p:nvSpPr>
          <p:cNvPr id="11" name="TextBox 10"/>
          <p:cNvSpPr txBox="1"/>
          <p:nvPr/>
        </p:nvSpPr>
        <p:spPr>
          <a:xfrm>
            <a:off x="4020077" y="1"/>
            <a:ext cx="3846117" cy="461665"/>
          </a:xfrm>
          <a:prstGeom prst="rect">
            <a:avLst/>
          </a:prstGeom>
          <a:noFill/>
        </p:spPr>
        <p:txBody>
          <a:bodyPr wrap="none" rtlCol="0">
            <a:spAutoFit/>
          </a:bodyPr>
          <a:lstStyle/>
          <a:p>
            <a:pPr algn="ctr" fontAlgn="base">
              <a:spcBef>
                <a:spcPct val="0"/>
              </a:spcBef>
              <a:spcAft>
                <a:spcPct val="0"/>
              </a:spcAft>
            </a:pPr>
            <a:r>
              <a:rPr lang="en-GB" sz="2400" b="1" dirty="0">
                <a:solidFill>
                  <a:srgbClr val="092869">
                    <a:lumMod val="75000"/>
                  </a:srgbClr>
                </a:solidFill>
              </a:rPr>
              <a:t>The Model For Improvement</a:t>
            </a:r>
          </a:p>
        </p:txBody>
      </p:sp>
    </p:spTree>
    <p:custDataLst>
      <p:tags r:id="rId1"/>
    </p:custDataLst>
    <p:extLst>
      <p:ext uri="{BB962C8B-B14F-4D97-AF65-F5344CB8AC3E}">
        <p14:creationId xmlns:p14="http://schemas.microsoft.com/office/powerpoint/2010/main" val="3530056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7" grpId="0" animBg="1"/>
      <p:bldP spid="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xt steps.jpg"/>
          <p:cNvPicPr>
            <a:picLocks noChangeAspect="1"/>
          </p:cNvPicPr>
          <p:nvPr/>
        </p:nvPicPr>
        <p:blipFill>
          <a:blip r:embed="rId2" cstate="print"/>
          <a:stretch>
            <a:fillRect/>
          </a:stretch>
        </p:blipFill>
        <p:spPr>
          <a:xfrm>
            <a:off x="0" y="0"/>
            <a:ext cx="12192000" cy="6858000"/>
          </a:xfrm>
          <a:prstGeom prst="rect">
            <a:avLst/>
          </a:prstGeom>
        </p:spPr>
      </p:pic>
      <p:sp>
        <p:nvSpPr>
          <p:cNvPr id="3" name="TextBox 2"/>
          <p:cNvSpPr txBox="1"/>
          <p:nvPr/>
        </p:nvSpPr>
        <p:spPr>
          <a:xfrm>
            <a:off x="1523999" y="5715000"/>
            <a:ext cx="8364583" cy="646331"/>
          </a:xfrm>
          <a:prstGeom prst="rect">
            <a:avLst/>
          </a:prstGeom>
          <a:noFill/>
        </p:spPr>
        <p:txBody>
          <a:bodyPr wrap="square" rtlCol="0">
            <a:spAutoFit/>
          </a:bodyPr>
          <a:lstStyle/>
          <a:p>
            <a:r>
              <a:rPr lang="en-GB" sz="3600" b="1" dirty="0">
                <a:latin typeface="Arial" pitchFamily="34" charset="0"/>
                <a:cs typeface="Arial" pitchFamily="34" charset="0"/>
              </a:rPr>
              <a:t>NEXT </a:t>
            </a:r>
            <a:r>
              <a:rPr lang="en-GB" sz="3600" b="1" dirty="0" smtClean="0">
                <a:latin typeface="Arial" pitchFamily="34" charset="0"/>
                <a:cs typeface="Arial" pitchFamily="34" charset="0"/>
              </a:rPr>
              <a:t>STEPS – 10 </a:t>
            </a:r>
            <a:r>
              <a:rPr lang="en-GB" sz="3600" b="1" dirty="0" err="1" smtClean="0">
                <a:latin typeface="Arial" pitchFamily="34" charset="0"/>
                <a:cs typeface="Arial" pitchFamily="34" charset="0"/>
              </a:rPr>
              <a:t>mins</a:t>
            </a:r>
            <a:endParaRPr lang="en-GB" sz="3600" b="1" dirty="0">
              <a:latin typeface="Arial" pitchFamily="34" charset="0"/>
              <a:cs typeface="Arial" pitchFamily="34" charset="0"/>
            </a:endParaRPr>
          </a:p>
        </p:txBody>
      </p:sp>
    </p:spTree>
    <p:extLst>
      <p:ext uri="{BB962C8B-B14F-4D97-AF65-F5344CB8AC3E}">
        <p14:creationId xmlns:p14="http://schemas.microsoft.com/office/powerpoint/2010/main" val="1848654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1.staticflickr.com/3/2586/3692228620_ebe407054a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4579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248400" y="304801"/>
            <a:ext cx="3962400" cy="1323439"/>
          </a:xfrm>
          <a:prstGeom prst="rect">
            <a:avLst/>
          </a:prstGeom>
          <a:noFill/>
        </p:spPr>
        <p:txBody>
          <a:bodyPr wrap="square" rtlCol="0">
            <a:spAutoFit/>
          </a:bodyPr>
          <a:lstStyle/>
          <a:p>
            <a:r>
              <a:rPr lang="en-GB" sz="4000" b="1" dirty="0" smtClean="0"/>
              <a:t>Session 3 - </a:t>
            </a:r>
            <a:r>
              <a:rPr lang="en-GB" sz="4000" b="1" dirty="0"/>
              <a:t>time to wash up…..</a:t>
            </a:r>
          </a:p>
        </p:txBody>
      </p:sp>
      <p:sp>
        <p:nvSpPr>
          <p:cNvPr id="7" name="TextBox 6"/>
          <p:cNvSpPr txBox="1"/>
          <p:nvPr/>
        </p:nvSpPr>
        <p:spPr>
          <a:xfrm>
            <a:off x="6477000" y="2705963"/>
            <a:ext cx="3733800" cy="3416320"/>
          </a:xfrm>
          <a:prstGeom prst="rect">
            <a:avLst/>
          </a:prstGeom>
          <a:noFill/>
        </p:spPr>
        <p:txBody>
          <a:bodyPr wrap="square" rtlCol="0">
            <a:spAutoFit/>
          </a:bodyPr>
          <a:lstStyle/>
          <a:p>
            <a:r>
              <a:rPr lang="en-GB" sz="3600" b="1" dirty="0" smtClean="0">
                <a:solidFill>
                  <a:srgbClr val="FF0000"/>
                </a:solidFill>
              </a:rPr>
              <a:t>What went well…………..</a:t>
            </a:r>
          </a:p>
          <a:p>
            <a:endParaRPr lang="en-GB" sz="3600" b="1" dirty="0">
              <a:solidFill>
                <a:srgbClr val="FF0000"/>
              </a:solidFill>
            </a:endParaRPr>
          </a:p>
          <a:p>
            <a:r>
              <a:rPr lang="en-GB" sz="3600" b="1" dirty="0" smtClean="0">
                <a:solidFill>
                  <a:srgbClr val="FF0000"/>
                </a:solidFill>
              </a:rPr>
              <a:t>Even better if……</a:t>
            </a:r>
            <a:endParaRPr lang="en-GB" sz="3600" b="1" dirty="0">
              <a:solidFill>
                <a:srgbClr val="FF0000"/>
              </a:solidFill>
            </a:endParaRPr>
          </a:p>
          <a:p>
            <a:endParaRPr lang="en-GB" sz="3600" b="1" dirty="0">
              <a:solidFill>
                <a:srgbClr val="FF0000"/>
              </a:solidFill>
            </a:endParaRPr>
          </a:p>
          <a:p>
            <a:r>
              <a:rPr lang="en-GB" sz="3600" b="1" dirty="0">
                <a:solidFill>
                  <a:srgbClr val="FF0000"/>
                </a:solidFill>
              </a:rPr>
              <a:t>Questions?</a:t>
            </a:r>
          </a:p>
        </p:txBody>
      </p:sp>
    </p:spTree>
    <p:extLst>
      <p:ext uri="{BB962C8B-B14F-4D97-AF65-F5344CB8AC3E}">
        <p14:creationId xmlns:p14="http://schemas.microsoft.com/office/powerpoint/2010/main" val="2369046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a:bodyPr>
          <a:lstStyle/>
          <a:p>
            <a:r>
              <a:rPr lang="en-GB" altLang="en-US" dirty="0" smtClean="0">
                <a:latin typeface="Verdana" pitchFamily="34" charset="0"/>
              </a:rPr>
              <a:t>By the end of this session you will…….</a:t>
            </a:r>
          </a:p>
        </p:txBody>
      </p:sp>
      <p:pic>
        <p:nvPicPr>
          <p:cNvPr id="11267" name="Picture 5" descr="C:\Users\Z419309\Pictures\workshop.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980481" y="2173189"/>
            <a:ext cx="4039200" cy="3380034"/>
          </a:xfrm>
        </p:spPr>
      </p:pic>
      <p:sp>
        <p:nvSpPr>
          <p:cNvPr id="9" name="Content Placeholder 8"/>
          <p:cNvSpPr>
            <a:spLocks noGrp="1"/>
          </p:cNvSpPr>
          <p:nvPr>
            <p:ph sz="half" idx="2"/>
          </p:nvPr>
        </p:nvSpPr>
        <p:spPr/>
        <p:txBody>
          <a:bodyPr>
            <a:normAutofit/>
          </a:bodyPr>
          <a:lstStyle/>
          <a:p>
            <a:pPr>
              <a:buFont typeface="Wingdings" panose="05000000000000000000" pitchFamily="2" charset="2"/>
              <a:buChar char="ü"/>
              <a:defRPr/>
            </a:pPr>
            <a:r>
              <a:rPr lang="en-GB" dirty="0" smtClean="0">
                <a:solidFill>
                  <a:schemeClr val="accent1"/>
                </a:solidFill>
                <a:ea typeface="Verdana" pitchFamily="34" charset="0"/>
                <a:cs typeface="Arial" pitchFamily="34" charset="0"/>
              </a:rPr>
              <a:t>Started </a:t>
            </a:r>
            <a:r>
              <a:rPr lang="en-GB" dirty="0" smtClean="0">
                <a:solidFill>
                  <a:schemeClr val="accent1"/>
                </a:solidFill>
                <a:ea typeface="Verdana" pitchFamily="34" charset="0"/>
                <a:cs typeface="Arial" pitchFamily="34" charset="0"/>
              </a:rPr>
              <a:t>to plan some tests- Plan, Do, Study, Act (PDSA)</a:t>
            </a:r>
          </a:p>
          <a:p>
            <a:pPr marL="414726" indent="-414726">
              <a:defRPr/>
            </a:pPr>
            <a:endParaRPr lang="en-GB" dirty="0">
              <a:solidFill>
                <a:schemeClr val="accent1"/>
              </a:solidFill>
              <a:ea typeface="Verdana" pitchFamily="34" charset="0"/>
              <a:cs typeface="Arial" pitchFamily="34" charset="0"/>
            </a:endParaRPr>
          </a:p>
          <a:p>
            <a:pPr>
              <a:buFont typeface="Wingdings" panose="05000000000000000000" pitchFamily="2" charset="2"/>
              <a:buChar char="ü"/>
              <a:defRPr/>
            </a:pPr>
            <a:r>
              <a:rPr lang="en-GB" dirty="0" smtClean="0">
                <a:ea typeface="Verdana" pitchFamily="34" charset="0"/>
                <a:cs typeface="Arial" pitchFamily="34" charset="0"/>
              </a:rPr>
              <a:t>Created a measurement plan that matters</a:t>
            </a:r>
            <a:endParaRPr lang="en-GB" dirty="0" smtClean="0">
              <a:ea typeface="Verdana" pitchFamily="34" charset="0"/>
              <a:cs typeface="Arial" pitchFamily="34" charset="0"/>
            </a:endParaRPr>
          </a:p>
          <a:p>
            <a:pPr>
              <a:defRPr/>
            </a:pPr>
            <a:endParaRPr lang="en-GB" dirty="0" smtClean="0">
              <a:solidFill>
                <a:schemeClr val="tx1"/>
              </a:solidFill>
              <a:ea typeface="Verdana" pitchFamily="34" charset="0"/>
              <a:cs typeface="Arial" pitchFamily="34" charset="0"/>
            </a:endParaRPr>
          </a:p>
          <a:p>
            <a:pPr>
              <a:buFont typeface="Wingdings" panose="05000000000000000000" pitchFamily="2" charset="2"/>
              <a:buChar char="ü"/>
              <a:defRPr/>
            </a:pPr>
            <a:r>
              <a:rPr lang="en-GB" dirty="0" smtClean="0">
                <a:solidFill>
                  <a:schemeClr val="tx2"/>
                </a:solidFill>
                <a:ea typeface="Verdana" pitchFamily="34" charset="0"/>
                <a:cs typeface="Arial" pitchFamily="34" charset="0"/>
              </a:rPr>
              <a:t>Leave with an action plan for Action Period 3.</a:t>
            </a:r>
            <a:endParaRPr lang="en-GB" dirty="0">
              <a:solidFill>
                <a:schemeClr val="tx2"/>
              </a:solidFill>
            </a:endParaRPr>
          </a:p>
        </p:txBody>
      </p:sp>
    </p:spTree>
    <p:extLst>
      <p:ext uri="{BB962C8B-B14F-4D97-AF65-F5344CB8AC3E}">
        <p14:creationId xmlns:p14="http://schemas.microsoft.com/office/powerpoint/2010/main" val="2376766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6" name="Picture 2" descr="Image result for profound knowledge">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0023"/>
          <a:stretch/>
        </p:blipFill>
        <p:spPr bwMode="auto">
          <a:xfrm>
            <a:off x="2123511" y="699807"/>
            <a:ext cx="6624736" cy="6178004"/>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Callout 3"/>
          <p:cNvSpPr/>
          <p:nvPr/>
        </p:nvSpPr>
        <p:spPr bwMode="auto">
          <a:xfrm>
            <a:off x="1524000" y="1736812"/>
            <a:ext cx="3275856" cy="3348372"/>
          </a:xfrm>
          <a:prstGeom prst="rightArrowCallout">
            <a:avLst>
              <a:gd name="adj1" fmla="val 14022"/>
              <a:gd name="adj2" fmla="val 22227"/>
              <a:gd name="adj3" fmla="val 25511"/>
              <a:gd name="adj4" fmla="val 66893"/>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a:r>
              <a:rPr lang="en-US" sz="2100" b="1" dirty="0">
                <a:solidFill>
                  <a:schemeClr val="tx2"/>
                </a:solidFill>
                <a:effectLst>
                  <a:outerShdw blurRad="38100" dist="38100" dir="2700000" algn="tl">
                    <a:srgbClr val="000000">
                      <a:alpha val="43137"/>
                    </a:srgbClr>
                  </a:outerShdw>
                </a:effectLst>
              </a:rPr>
              <a:t>Psycholog</a:t>
            </a:r>
            <a:r>
              <a:rPr lang="en-US" sz="2000" b="1" dirty="0">
                <a:solidFill>
                  <a:schemeClr val="tx2"/>
                </a:solidFill>
                <a:effectLst>
                  <a:outerShdw blurRad="38100" dist="38100" dir="2700000" algn="tl">
                    <a:srgbClr val="000000">
                      <a:alpha val="43137"/>
                    </a:srgbClr>
                  </a:outerShdw>
                </a:effectLst>
              </a:rPr>
              <a:t>y</a:t>
            </a:r>
          </a:p>
          <a:p>
            <a:pPr algn="ctr"/>
            <a:endParaRPr lang="en-US" sz="2000" b="1" dirty="0">
              <a:solidFill>
                <a:schemeClr val="tx2"/>
              </a:solidFill>
              <a:effectLst>
                <a:outerShdw blurRad="38100" dist="38100" dir="2700000" algn="tl">
                  <a:srgbClr val="000000">
                    <a:alpha val="43137"/>
                  </a:srgbClr>
                </a:outerShdw>
              </a:effectLst>
            </a:endParaRPr>
          </a:p>
          <a:p>
            <a:pPr marL="342900" indent="-342900">
              <a:buFont typeface="+mj-lt"/>
              <a:buAutoNum type="arabicPeriod"/>
            </a:pPr>
            <a:r>
              <a:rPr lang="en-US" sz="1900" dirty="0">
                <a:latin typeface="Arial" panose="020B0604020202020204" pitchFamily="34" charset="0"/>
                <a:cs typeface="Arial" panose="020B0604020202020204" pitchFamily="34" charset="0"/>
              </a:rPr>
              <a:t>Relationships between people</a:t>
            </a:r>
          </a:p>
          <a:p>
            <a:pPr marL="342900" indent="-342900">
              <a:buFont typeface="+mj-lt"/>
              <a:buAutoNum type="arabicPeriod"/>
            </a:pPr>
            <a:r>
              <a:rPr lang="en-US" sz="1900" dirty="0">
                <a:latin typeface="Arial" panose="020B0604020202020204" pitchFamily="34" charset="0"/>
                <a:cs typeface="Arial" panose="020B0604020202020204" pitchFamily="34" charset="0"/>
              </a:rPr>
              <a:t>Motivation, intrinsic /extrinsic</a:t>
            </a:r>
          </a:p>
          <a:p>
            <a:pPr marL="342900" indent="-342900">
              <a:buFont typeface="+mj-lt"/>
              <a:buAutoNum type="arabicPeriod"/>
            </a:pPr>
            <a:r>
              <a:rPr lang="en-US" sz="1900" dirty="0">
                <a:latin typeface="Arial" panose="020B0604020202020204" pitchFamily="34" charset="0"/>
                <a:cs typeface="Arial" panose="020B0604020202020204" pitchFamily="34" charset="0"/>
              </a:rPr>
              <a:t>Beliefs, assumptions</a:t>
            </a:r>
          </a:p>
          <a:p>
            <a:pPr marL="342900" indent="-342900">
              <a:buFont typeface="+mj-lt"/>
              <a:buAutoNum type="arabicPeriod"/>
            </a:pPr>
            <a:r>
              <a:rPr lang="en-US" sz="1900" dirty="0">
                <a:latin typeface="Arial" panose="020B0604020202020204" pitchFamily="34" charset="0"/>
                <a:cs typeface="Arial" panose="020B0604020202020204" pitchFamily="34" charset="0"/>
              </a:rPr>
              <a:t>Will to change</a:t>
            </a:r>
          </a:p>
        </p:txBody>
      </p:sp>
      <p:sp>
        <p:nvSpPr>
          <p:cNvPr id="5" name="Down Arrow Callout 4"/>
          <p:cNvSpPr/>
          <p:nvPr/>
        </p:nvSpPr>
        <p:spPr bwMode="auto">
          <a:xfrm>
            <a:off x="3691435" y="0"/>
            <a:ext cx="4680520" cy="2276872"/>
          </a:xfrm>
          <a:prstGeom prst="downArrowCallout">
            <a:avLst>
              <a:gd name="adj1" fmla="val 16338"/>
              <a:gd name="adj2" fmla="val 27080"/>
              <a:gd name="adj3" fmla="val 24382"/>
              <a:gd name="adj4" fmla="val 70929"/>
            </a:avLst>
          </a:prstGeom>
          <a:solidFill>
            <a:schemeClr val="accent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GB" sz="2100" b="1" dirty="0">
                <a:solidFill>
                  <a:schemeClr val="bg1"/>
                </a:solidFill>
                <a:effectLst>
                  <a:outerShdw blurRad="38100" dist="38100" dir="2700000" algn="tl">
                    <a:srgbClr val="000000">
                      <a:alpha val="43137"/>
                    </a:srgbClr>
                  </a:outerShdw>
                </a:effectLst>
                <a:latin typeface="Arial" charset="0"/>
                <a:ea typeface="ＭＳ Ｐゴシック" pitchFamily="-77" charset="-128"/>
              </a:rPr>
              <a:t>Appreciation of a System</a:t>
            </a:r>
          </a:p>
          <a:p>
            <a:pPr marL="342900" indent="-342900" eaLnBrk="0" fontAlgn="base" hangingPunct="0">
              <a:spcBef>
                <a:spcPct val="0"/>
              </a:spcBef>
              <a:spcAft>
                <a:spcPct val="0"/>
              </a:spcAft>
              <a:buFont typeface="+mj-lt"/>
              <a:buAutoNum type="arabicPeriod"/>
            </a:pPr>
            <a:r>
              <a:rPr lang="en-GB" sz="1900" dirty="0">
                <a:solidFill>
                  <a:schemeClr val="bg1"/>
                </a:solidFill>
                <a:latin typeface="Arial" charset="0"/>
                <a:ea typeface="ＭＳ Ｐゴシック" pitchFamily="-77" charset="-128"/>
              </a:rPr>
              <a:t>Common Aim</a:t>
            </a:r>
          </a:p>
          <a:p>
            <a:pPr marL="342900" indent="-342900" eaLnBrk="0" fontAlgn="base" hangingPunct="0">
              <a:spcBef>
                <a:spcPct val="0"/>
              </a:spcBef>
              <a:spcAft>
                <a:spcPct val="0"/>
              </a:spcAft>
              <a:buFont typeface="+mj-lt"/>
              <a:buAutoNum type="arabicPeriod"/>
            </a:pPr>
            <a:r>
              <a:rPr lang="en-GB" sz="1900" dirty="0">
                <a:solidFill>
                  <a:schemeClr val="bg1"/>
                </a:solidFill>
                <a:latin typeface="Arial" charset="0"/>
                <a:ea typeface="ＭＳ Ｐゴシック" pitchFamily="-77" charset="-128"/>
              </a:rPr>
              <a:t>Understand how things link together</a:t>
            </a:r>
          </a:p>
          <a:p>
            <a:pPr marL="342900" indent="-342900" eaLnBrk="0" fontAlgn="base" hangingPunct="0">
              <a:spcBef>
                <a:spcPct val="0"/>
              </a:spcBef>
              <a:spcAft>
                <a:spcPct val="0"/>
              </a:spcAft>
              <a:buFont typeface="+mj-lt"/>
              <a:buAutoNum type="arabicPeriod"/>
            </a:pPr>
            <a:r>
              <a:rPr lang="en-GB" sz="1900" dirty="0">
                <a:solidFill>
                  <a:schemeClr val="bg1"/>
                </a:solidFill>
                <a:latin typeface="Arial" charset="0"/>
                <a:ea typeface="ＭＳ Ｐゴシック" pitchFamily="-77" charset="-128"/>
              </a:rPr>
              <a:t>People, process and items</a:t>
            </a:r>
          </a:p>
          <a:p>
            <a:pPr marL="342900" indent="-342900" eaLnBrk="0" fontAlgn="base" hangingPunct="0">
              <a:spcBef>
                <a:spcPct val="0"/>
              </a:spcBef>
              <a:spcAft>
                <a:spcPct val="0"/>
              </a:spcAft>
              <a:buFont typeface="+mj-lt"/>
              <a:buAutoNum type="arabicPeriod"/>
            </a:pPr>
            <a:r>
              <a:rPr lang="en-GB" sz="1900" dirty="0">
                <a:solidFill>
                  <a:schemeClr val="bg1"/>
                </a:solidFill>
                <a:latin typeface="Arial" charset="0"/>
                <a:ea typeface="ＭＳ Ｐゴシック" pitchFamily="-77" charset="-128"/>
              </a:rPr>
              <a:t>Simple, Complicated or Complex</a:t>
            </a:r>
          </a:p>
        </p:txBody>
      </p:sp>
      <p:sp>
        <p:nvSpPr>
          <p:cNvPr id="6" name="Left Arrow Callout 5"/>
          <p:cNvSpPr/>
          <p:nvPr/>
        </p:nvSpPr>
        <p:spPr bwMode="auto">
          <a:xfrm>
            <a:off x="6858291" y="1736812"/>
            <a:ext cx="3779912" cy="3348372"/>
          </a:xfrm>
          <a:prstGeom prst="leftArrowCallout">
            <a:avLst>
              <a:gd name="adj1" fmla="val 13476"/>
              <a:gd name="adj2" fmla="val 23559"/>
              <a:gd name="adj3" fmla="val 36524"/>
              <a:gd name="adj4" fmla="val 64977"/>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GB" sz="2100" b="1" dirty="0">
                <a:solidFill>
                  <a:schemeClr val="bg1"/>
                </a:solidFill>
                <a:effectLst>
                  <a:outerShdw blurRad="38100" dist="38100" dir="2700000" algn="tl">
                    <a:srgbClr val="000000">
                      <a:alpha val="43137"/>
                    </a:srgbClr>
                  </a:outerShdw>
                </a:effectLst>
                <a:latin typeface="Arial" charset="0"/>
                <a:ea typeface="ＭＳ Ｐゴシック" pitchFamily="-77" charset="-128"/>
              </a:rPr>
              <a:t>Theory of </a:t>
            </a:r>
            <a:r>
              <a:rPr lang="en-GB" sz="2100" b="1" dirty="0" smtClean="0">
                <a:solidFill>
                  <a:schemeClr val="bg1"/>
                </a:solidFill>
                <a:effectLst>
                  <a:outerShdw blurRad="38100" dist="38100" dir="2700000" algn="tl">
                    <a:srgbClr val="000000">
                      <a:alpha val="43137"/>
                    </a:srgbClr>
                  </a:outerShdw>
                </a:effectLst>
                <a:latin typeface="Arial" charset="0"/>
                <a:ea typeface="ＭＳ Ｐゴシック" pitchFamily="-77" charset="-128"/>
              </a:rPr>
              <a:t>Knowledge</a:t>
            </a:r>
          </a:p>
          <a:p>
            <a:pPr algn="ctr" eaLnBrk="0" fontAlgn="base" hangingPunct="0">
              <a:spcBef>
                <a:spcPct val="0"/>
              </a:spcBef>
              <a:spcAft>
                <a:spcPct val="0"/>
              </a:spcAft>
            </a:pPr>
            <a:r>
              <a:rPr lang="en-GB" sz="2100" b="1" dirty="0" smtClean="0">
                <a:solidFill>
                  <a:schemeClr val="bg1"/>
                </a:solidFill>
                <a:effectLst>
                  <a:outerShdw blurRad="38100" dist="38100" dir="2700000" algn="tl">
                    <a:srgbClr val="000000">
                      <a:alpha val="43137"/>
                    </a:srgbClr>
                  </a:outerShdw>
                </a:effectLst>
                <a:latin typeface="Arial" charset="0"/>
                <a:ea typeface="ＭＳ Ｐゴシック" pitchFamily="-77" charset="-128"/>
              </a:rPr>
              <a:t>1. Develop a theory</a:t>
            </a:r>
          </a:p>
          <a:p>
            <a:pPr algn="ctr" eaLnBrk="0" fontAlgn="base" hangingPunct="0">
              <a:spcBef>
                <a:spcPct val="0"/>
              </a:spcBef>
              <a:spcAft>
                <a:spcPct val="0"/>
              </a:spcAft>
            </a:pPr>
            <a:r>
              <a:rPr lang="en-GB" sz="2100" b="1" dirty="0" smtClean="0">
                <a:solidFill>
                  <a:schemeClr val="bg1"/>
                </a:solidFill>
                <a:effectLst>
                  <a:outerShdw blurRad="38100" dist="38100" dir="2700000" algn="tl">
                    <a:srgbClr val="000000">
                      <a:alpha val="43137"/>
                    </a:srgbClr>
                  </a:outerShdw>
                </a:effectLst>
                <a:latin typeface="Arial" charset="0"/>
                <a:ea typeface="ＭＳ Ｐゴシック" pitchFamily="-77" charset="-128"/>
              </a:rPr>
              <a:t>2. Use PDSA to test</a:t>
            </a:r>
          </a:p>
          <a:p>
            <a:pPr algn="ctr" eaLnBrk="0" fontAlgn="base" hangingPunct="0">
              <a:spcBef>
                <a:spcPct val="0"/>
              </a:spcBef>
              <a:spcAft>
                <a:spcPct val="0"/>
              </a:spcAft>
            </a:pPr>
            <a:r>
              <a:rPr lang="en-GB" sz="2100" b="1" u="sng" dirty="0" err="1" smtClean="0">
                <a:solidFill>
                  <a:schemeClr val="bg1"/>
                </a:solidFill>
                <a:effectLst>
                  <a:outerShdw blurRad="38100" dist="38100" dir="2700000" algn="tl">
                    <a:srgbClr val="000000">
                      <a:alpha val="43137"/>
                    </a:srgbClr>
                  </a:outerShdw>
                </a:effectLst>
                <a:latin typeface="Arial" charset="0"/>
                <a:ea typeface="ＭＳ Ｐゴシック" pitchFamily="-77" charset="-128"/>
              </a:rPr>
              <a:t>3.Bring</a:t>
            </a:r>
            <a:r>
              <a:rPr lang="en-GB" sz="2100" b="1" u="sng" dirty="0" smtClean="0">
                <a:solidFill>
                  <a:schemeClr val="bg1"/>
                </a:solidFill>
                <a:effectLst>
                  <a:outerShdw blurRad="38100" dist="38100" dir="2700000" algn="tl">
                    <a:srgbClr val="000000">
                      <a:alpha val="43137"/>
                    </a:srgbClr>
                  </a:outerShdw>
                </a:effectLst>
                <a:latin typeface="Arial" charset="0"/>
                <a:ea typeface="ＭＳ Ｐゴシック" pitchFamily="-77" charset="-128"/>
              </a:rPr>
              <a:t> knowledge into the system</a:t>
            </a:r>
            <a:endParaRPr lang="en-GB" sz="1900" b="1" u="sng" dirty="0">
              <a:solidFill>
                <a:schemeClr val="bg1"/>
              </a:solidFill>
              <a:latin typeface="Arial" charset="0"/>
              <a:ea typeface="ＭＳ Ｐゴシック" pitchFamily="-77" charset="-128"/>
            </a:endParaRPr>
          </a:p>
          <a:p>
            <a:pPr marL="342900" indent="-342900" eaLnBrk="0" fontAlgn="base" hangingPunct="0">
              <a:spcBef>
                <a:spcPct val="0"/>
              </a:spcBef>
              <a:spcAft>
                <a:spcPct val="0"/>
              </a:spcAft>
              <a:buFont typeface="+mj-lt"/>
              <a:buAutoNum type="arabicPeriod"/>
            </a:pPr>
            <a:r>
              <a:rPr lang="en-GB" sz="1900" dirty="0">
                <a:solidFill>
                  <a:schemeClr val="accent4">
                    <a:lumMod val="95000"/>
                    <a:lumOff val="5000"/>
                  </a:schemeClr>
                </a:solidFill>
                <a:latin typeface="Arial" charset="0"/>
                <a:ea typeface="ＭＳ Ｐゴシック" pitchFamily="-77" charset="-128"/>
              </a:rPr>
              <a:t>Develop a theory</a:t>
            </a:r>
          </a:p>
          <a:p>
            <a:pPr marL="342900" indent="-342900" eaLnBrk="0" fontAlgn="base" hangingPunct="0">
              <a:spcBef>
                <a:spcPct val="0"/>
              </a:spcBef>
              <a:spcAft>
                <a:spcPct val="0"/>
              </a:spcAft>
              <a:buFont typeface="+mj-lt"/>
              <a:buAutoNum type="arabicPeriod"/>
            </a:pPr>
            <a:r>
              <a:rPr lang="en-GB" sz="1900" dirty="0">
                <a:solidFill>
                  <a:schemeClr val="accent4">
                    <a:lumMod val="95000"/>
                    <a:lumOff val="5000"/>
                  </a:schemeClr>
                </a:solidFill>
                <a:latin typeface="Arial" charset="0"/>
                <a:ea typeface="ＭＳ Ｐゴシック" pitchFamily="-77" charset="-128"/>
              </a:rPr>
              <a:t>Use PDSA to test </a:t>
            </a:r>
          </a:p>
          <a:p>
            <a:pPr marL="342900" indent="-342900" eaLnBrk="0" fontAlgn="base" hangingPunct="0">
              <a:spcBef>
                <a:spcPct val="0"/>
              </a:spcBef>
              <a:spcAft>
                <a:spcPct val="0"/>
              </a:spcAft>
              <a:buFont typeface="+mj-lt"/>
              <a:buAutoNum type="arabicPeriod"/>
            </a:pPr>
            <a:r>
              <a:rPr lang="en-GB" sz="1900" dirty="0">
                <a:solidFill>
                  <a:schemeClr val="accent4">
                    <a:lumMod val="95000"/>
                    <a:lumOff val="5000"/>
                  </a:schemeClr>
                </a:solidFill>
                <a:latin typeface="Arial" charset="0"/>
                <a:ea typeface="ＭＳ Ｐゴシック" pitchFamily="-77" charset="-128"/>
              </a:rPr>
              <a:t>Bring knowledge into the system</a:t>
            </a:r>
          </a:p>
        </p:txBody>
      </p:sp>
      <p:sp>
        <p:nvSpPr>
          <p:cNvPr id="7" name="Up Arrow Callout 6"/>
          <p:cNvSpPr/>
          <p:nvPr/>
        </p:nvSpPr>
        <p:spPr bwMode="auto">
          <a:xfrm>
            <a:off x="3691435" y="4293096"/>
            <a:ext cx="4680520" cy="2564904"/>
          </a:xfrm>
          <a:prstGeom prst="upArrowCallout">
            <a:avLst>
              <a:gd name="adj1" fmla="val 15376"/>
              <a:gd name="adj2" fmla="val 25000"/>
              <a:gd name="adj3" fmla="val 25000"/>
              <a:gd name="adj4" fmla="val 64977"/>
            </a:avLst>
          </a:prstGeom>
          <a:solidFill>
            <a:srgbClr val="DB3103"/>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GB" sz="2100" b="1" dirty="0">
                <a:solidFill>
                  <a:schemeClr val="bg1"/>
                </a:solidFill>
                <a:effectLst>
                  <a:outerShdw blurRad="38100" dist="38100" dir="2700000" algn="tl">
                    <a:srgbClr val="000000">
                      <a:alpha val="43137"/>
                    </a:srgbClr>
                  </a:outerShdw>
                </a:effectLst>
                <a:latin typeface="Arial" charset="0"/>
                <a:ea typeface="ＭＳ Ｐゴシック" pitchFamily="-77" charset="-128"/>
              </a:rPr>
              <a:t>Understanding Variation</a:t>
            </a:r>
          </a:p>
          <a:p>
            <a:pPr marL="342900" indent="-342900" eaLnBrk="0" fontAlgn="base" hangingPunct="0">
              <a:spcBef>
                <a:spcPct val="0"/>
              </a:spcBef>
              <a:spcAft>
                <a:spcPct val="0"/>
              </a:spcAft>
              <a:buFont typeface="+mj-lt"/>
              <a:buAutoNum type="arabicPeriod"/>
            </a:pPr>
            <a:r>
              <a:rPr lang="en-GB" sz="1900" dirty="0">
                <a:solidFill>
                  <a:schemeClr val="bg1"/>
                </a:solidFill>
                <a:latin typeface="Arial" charset="0"/>
                <a:ea typeface="ＭＳ Ｐゴシック" pitchFamily="-77" charset="-128"/>
              </a:rPr>
              <a:t>The world is not deterministic</a:t>
            </a:r>
          </a:p>
          <a:p>
            <a:pPr marL="342900" indent="-342900" eaLnBrk="0" fontAlgn="base" hangingPunct="0">
              <a:spcBef>
                <a:spcPct val="0"/>
              </a:spcBef>
              <a:spcAft>
                <a:spcPct val="0"/>
              </a:spcAft>
              <a:buFont typeface="+mj-lt"/>
              <a:buAutoNum type="arabicPeriod"/>
            </a:pPr>
            <a:r>
              <a:rPr lang="en-GB" sz="1900" dirty="0">
                <a:solidFill>
                  <a:schemeClr val="bg1"/>
                </a:solidFill>
                <a:latin typeface="Arial" charset="0"/>
                <a:ea typeface="ＭＳ Ｐゴシック" pitchFamily="-77" charset="-128"/>
              </a:rPr>
              <a:t>Variation is expected</a:t>
            </a:r>
          </a:p>
          <a:p>
            <a:pPr marL="342900" indent="-342900" eaLnBrk="0" fontAlgn="base" hangingPunct="0">
              <a:spcBef>
                <a:spcPct val="0"/>
              </a:spcBef>
              <a:spcAft>
                <a:spcPct val="0"/>
              </a:spcAft>
              <a:buFont typeface="+mj-lt"/>
              <a:buAutoNum type="arabicPeriod"/>
            </a:pPr>
            <a:r>
              <a:rPr lang="en-GB" sz="1900" dirty="0">
                <a:solidFill>
                  <a:schemeClr val="bg1"/>
                </a:solidFill>
                <a:latin typeface="Arial" charset="0"/>
                <a:ea typeface="ＭＳ Ｐゴシック" pitchFamily="-77" charset="-128"/>
              </a:rPr>
              <a:t>Understand when to improve</a:t>
            </a:r>
          </a:p>
          <a:p>
            <a:pPr marL="342900" indent="-342900" eaLnBrk="0" fontAlgn="base" hangingPunct="0">
              <a:spcBef>
                <a:spcPct val="0"/>
              </a:spcBef>
              <a:spcAft>
                <a:spcPct val="0"/>
              </a:spcAft>
              <a:buFont typeface="+mj-lt"/>
              <a:buAutoNum type="arabicPeriod"/>
            </a:pPr>
            <a:r>
              <a:rPr lang="en-GB" sz="1900" dirty="0">
                <a:solidFill>
                  <a:schemeClr val="bg1"/>
                </a:solidFill>
                <a:latin typeface="Arial" charset="0"/>
                <a:ea typeface="ＭＳ Ｐゴシック" pitchFamily="-77" charset="-128"/>
              </a:rPr>
              <a:t>Understand when not to tamper</a:t>
            </a:r>
          </a:p>
        </p:txBody>
      </p:sp>
      <p:sp>
        <p:nvSpPr>
          <p:cNvPr id="8" name="Explosion 1 7"/>
          <p:cNvSpPr/>
          <p:nvPr/>
        </p:nvSpPr>
        <p:spPr bwMode="auto">
          <a:xfrm>
            <a:off x="3691436" y="1376772"/>
            <a:ext cx="4492797" cy="4068452"/>
          </a:xfrm>
          <a:prstGeom prst="irregularSeal1">
            <a:avLst/>
          </a:prstGeom>
          <a:solidFill>
            <a:srgbClr val="C00000"/>
          </a:solidFill>
          <a:ln w="571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GB" sz="3200" b="1" dirty="0">
                <a:solidFill>
                  <a:schemeClr val="bg1"/>
                </a:solidFill>
                <a:effectLst>
                  <a:outerShdw blurRad="38100" dist="38100" dir="2700000" algn="tl">
                    <a:srgbClr val="000000">
                      <a:alpha val="43137"/>
                    </a:srgbClr>
                  </a:outerShdw>
                </a:effectLst>
                <a:latin typeface="Arial" charset="0"/>
                <a:ea typeface="ＭＳ Ｐゴシック" pitchFamily="-77" charset="-128"/>
              </a:rPr>
              <a:t>Profound</a:t>
            </a:r>
          </a:p>
          <a:p>
            <a:pPr algn="ctr" eaLnBrk="0" fontAlgn="base" hangingPunct="0">
              <a:spcBef>
                <a:spcPct val="0"/>
              </a:spcBef>
              <a:spcAft>
                <a:spcPct val="0"/>
              </a:spcAft>
            </a:pPr>
            <a:r>
              <a:rPr lang="en-GB" sz="3200" b="1" dirty="0">
                <a:solidFill>
                  <a:schemeClr val="bg1"/>
                </a:solidFill>
                <a:effectLst>
                  <a:outerShdw blurRad="38100" dist="38100" dir="2700000" algn="tl">
                    <a:srgbClr val="000000">
                      <a:alpha val="43137"/>
                    </a:srgbClr>
                  </a:outerShdw>
                </a:effectLst>
                <a:latin typeface="Arial" charset="0"/>
                <a:ea typeface="ＭＳ Ｐゴシック" pitchFamily="-77" charset="-128"/>
              </a:rPr>
              <a:t>Knowledge</a:t>
            </a:r>
          </a:p>
        </p:txBody>
      </p:sp>
    </p:spTree>
    <p:extLst>
      <p:ext uri="{BB962C8B-B14F-4D97-AF65-F5344CB8AC3E}">
        <p14:creationId xmlns:p14="http://schemas.microsoft.com/office/powerpoint/2010/main" val="1499427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19456" cy="792088"/>
          </a:xfrm>
          <a:solidFill>
            <a:srgbClr val="7030A0">
              <a:alpha val="70000"/>
            </a:srgbClr>
          </a:solidFill>
        </p:spPr>
        <p:txBody>
          <a:bodyPr>
            <a:noAutofit/>
          </a:bodyPr>
          <a:lstStyle/>
          <a:p>
            <a:pPr algn="ctr"/>
            <a:r>
              <a:rPr lang="en-GB" dirty="0" smtClean="0">
                <a:cs typeface="Aharoni" panose="02010803020104030203" pitchFamily="2" charset="-79"/>
              </a:rPr>
              <a:t>Improvement Journey</a:t>
            </a:r>
            <a:endParaRPr lang="en-GB" dirty="0">
              <a:cs typeface="Aharoni" panose="02010803020104030203" pitchFamily="2" charset="-79"/>
            </a:endParaRPr>
          </a:p>
        </p:txBody>
      </p:sp>
      <p:graphicFrame>
        <p:nvGraphicFramePr>
          <p:cNvPr id="4" name="Content Placeholder 3"/>
          <p:cNvGraphicFramePr>
            <a:graphicFrameLocks noGrp="1"/>
          </p:cNvGraphicFramePr>
          <p:nvPr>
            <p:ph idx="4294967295"/>
            <p:extLst/>
          </p:nvPr>
        </p:nvGraphicFramePr>
        <p:xfrm>
          <a:off x="1775520" y="836713"/>
          <a:ext cx="8640960" cy="51454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ight Arrow 5"/>
          <p:cNvSpPr/>
          <p:nvPr/>
        </p:nvSpPr>
        <p:spPr>
          <a:xfrm>
            <a:off x="2063552" y="5229201"/>
            <a:ext cx="7903030" cy="746923"/>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rPr>
              <a:t>Measurement, project management and understanding people  </a:t>
            </a:r>
          </a:p>
        </p:txBody>
      </p:sp>
      <p:cxnSp>
        <p:nvCxnSpPr>
          <p:cNvPr id="5" name="Straight Arrow Connector 4"/>
          <p:cNvCxnSpPr/>
          <p:nvPr/>
        </p:nvCxnSpPr>
        <p:spPr>
          <a:xfrm>
            <a:off x="7145382" y="1045027"/>
            <a:ext cx="13063" cy="109728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7494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normAutofit/>
          </a:bodyPr>
          <a:lstStyle/>
          <a:p>
            <a:r>
              <a:rPr lang="en-US" dirty="0"/>
              <a:t>The Model for Improvement was developed by Associates in Process Improvement. [Source: Langley GL, Moen R, Nolan KM, Nolan TW, Norman CL, Provost LP. </a:t>
            </a:r>
            <a:r>
              <a:rPr lang="en-US" i="1" dirty="0"/>
              <a:t>The Improvement Guide: A Practical Approach to Enhancing Organizational Performance</a:t>
            </a:r>
            <a:r>
              <a:rPr lang="en-US" dirty="0"/>
              <a:t> (2nd edition). San Francisco: Jossey-Bass Publishers; 2009.]</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1744" y="42459"/>
            <a:ext cx="4968552" cy="6752394"/>
          </a:xfrm>
          <a:prstGeom prst="rect">
            <a:avLst/>
          </a:prstGeom>
        </p:spPr>
      </p:pic>
      <p:sp>
        <p:nvSpPr>
          <p:cNvPr id="2" name="Right Arrow 1"/>
          <p:cNvSpPr/>
          <p:nvPr/>
        </p:nvSpPr>
        <p:spPr>
          <a:xfrm>
            <a:off x="1981200" y="2204865"/>
            <a:ext cx="1882552" cy="8354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Tree>
    <p:extLst>
      <p:ext uri="{BB962C8B-B14F-4D97-AF65-F5344CB8AC3E}">
        <p14:creationId xmlns:p14="http://schemas.microsoft.com/office/powerpoint/2010/main" val="402665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5262" y="0"/>
            <a:ext cx="957580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063552" y="1464742"/>
            <a:ext cx="7875922" cy="38364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2335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fade">
                                      <p:cBhvr>
                                        <p:cTn id="7" dur="20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8|22.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351</TotalTime>
  <Words>3284</Words>
  <Application>Microsoft Office PowerPoint</Application>
  <PresentationFormat>Widescreen</PresentationFormat>
  <Paragraphs>686</Paragraphs>
  <Slides>52</Slides>
  <Notes>39</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52</vt:i4>
      </vt:variant>
    </vt:vector>
  </HeadingPairs>
  <TitlesOfParts>
    <vt:vector size="68" baseType="lpstr">
      <vt:lpstr>MS PGothic</vt:lpstr>
      <vt:lpstr>MS PGothic</vt:lpstr>
      <vt:lpstr>SimSun</vt:lpstr>
      <vt:lpstr>Aharoni</vt:lpstr>
      <vt:lpstr>Arial</vt:lpstr>
      <vt:lpstr>Arial Unicode MS</vt:lpstr>
      <vt:lpstr>Calibri</vt:lpstr>
      <vt:lpstr>Calibri Bold</vt:lpstr>
      <vt:lpstr>Calibri Light</vt:lpstr>
      <vt:lpstr>Helvetica Light</vt:lpstr>
      <vt:lpstr>Tahoma</vt:lpstr>
      <vt:lpstr>Times</vt:lpstr>
      <vt:lpstr>Times New Roman</vt:lpstr>
      <vt:lpstr>Verdana</vt:lpstr>
      <vt:lpstr>Wingdings</vt:lpstr>
      <vt:lpstr>Office Theme</vt:lpstr>
      <vt:lpstr>PowerPoint Presentation</vt:lpstr>
      <vt:lpstr>PowerPoint Presentation</vt:lpstr>
      <vt:lpstr>Programme design and key dates</vt:lpstr>
      <vt:lpstr>By the end of this session you will…….</vt:lpstr>
      <vt:lpstr>PowerPoint Presentation</vt:lpstr>
      <vt:lpstr>PowerPoint Presentation</vt:lpstr>
      <vt:lpstr>Improvement Journey</vt:lpstr>
      <vt:lpstr>PowerPoint Presentation</vt:lpstr>
      <vt:lpstr>PowerPoint Presentation</vt:lpstr>
      <vt:lpstr>Sometimes…….</vt:lpstr>
      <vt:lpstr> Often………..</vt:lpstr>
      <vt:lpstr>PowerPoint Presentation</vt:lpstr>
      <vt:lpstr>PowerPoint Presentation</vt:lpstr>
      <vt:lpstr>PowerPoint Presentation</vt:lpstr>
      <vt:lpstr>PDSA Cycles: Deciding on Scale</vt:lpstr>
      <vt:lpstr>PowerPoint Presentation</vt:lpstr>
      <vt:lpstr>Multiple change ideas for a project aim</vt:lpstr>
      <vt:lpstr>PowerPoint Presentation</vt:lpstr>
      <vt:lpstr>PowerPoint Presentation</vt:lpstr>
      <vt:lpstr>PowerPoint Presentation</vt:lpstr>
      <vt:lpstr>Practical 1 Exercise : 15 Mins</vt:lpstr>
      <vt:lpstr>PowerPoint Presentation</vt:lpstr>
      <vt:lpstr>PowerPoint Presentation</vt:lpstr>
      <vt:lpstr>PowerPoint Presentation</vt:lpstr>
      <vt:lpstr>Identifying Measures</vt:lpstr>
      <vt:lpstr>What might a ‘dashboard’ look like?</vt:lpstr>
      <vt:lpstr>Potential Ideas</vt:lpstr>
      <vt:lpstr>PowerPoint Presentation</vt:lpstr>
      <vt:lpstr>PowerPoint Presentation</vt:lpstr>
      <vt:lpstr>PowerPoint Presentation</vt:lpstr>
      <vt:lpstr>PowerPoint Presentation</vt:lpstr>
      <vt:lpstr> Aim: 85% of pupils in class P7B, will know* their times tables by 22ndDecember 2017. Fluent recall of times tables are considered an essential prerequisite to success in multiplication and other mathematical concepts (Ofsted, 2010). </vt:lpstr>
      <vt:lpstr>Practical 2 Exercise : 15 Mins</vt:lpstr>
      <vt:lpstr>PowerPoint Presentation</vt:lpstr>
      <vt:lpstr>Run Charts</vt:lpstr>
      <vt:lpstr>Practical 3 Exercise : 15 Mins</vt:lpstr>
      <vt:lpstr>Start with a bit of paper!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Too few or too many runs</vt:lpstr>
      <vt:lpstr>PowerPoint Presentation</vt:lpstr>
      <vt:lpstr>Measures - Things to consider</vt:lpstr>
      <vt:lpstr>Programme design and key dates</vt:lpstr>
      <vt:lpstr>PowerPoint Presentation</vt:lpstr>
      <vt:lpstr>PowerPoint Presentation</vt:lpstr>
      <vt:lpstr>PowerPoint Presentation</vt:lpstr>
      <vt:lpstr>By the end of this session you will…….</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Toner W (Wendy)</dc:creator>
  <cp:lastModifiedBy>Toner W (Wendy)</cp:lastModifiedBy>
  <cp:revision>36</cp:revision>
  <dcterms:created xsi:type="dcterms:W3CDTF">2018-10-08T21:37:00Z</dcterms:created>
  <dcterms:modified xsi:type="dcterms:W3CDTF">2018-12-05T23:00:05Z</dcterms:modified>
</cp:coreProperties>
</file>